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Lst>
  <p:notesMasterIdLst>
    <p:notesMasterId r:id="rId78"/>
  </p:notesMasterIdLst>
  <p:sldIdLst>
    <p:sldId id="256" r:id="rId2"/>
    <p:sldId id="328" r:id="rId3"/>
    <p:sldId id="324" r:id="rId4"/>
    <p:sldId id="329" r:id="rId5"/>
    <p:sldId id="331" r:id="rId6"/>
    <p:sldId id="330" r:id="rId7"/>
    <p:sldId id="332" r:id="rId8"/>
    <p:sldId id="333" r:id="rId9"/>
    <p:sldId id="334" r:id="rId10"/>
    <p:sldId id="335" r:id="rId11"/>
    <p:sldId id="257" r:id="rId12"/>
    <p:sldId id="336" r:id="rId13"/>
    <p:sldId id="258" r:id="rId14"/>
    <p:sldId id="337" r:id="rId15"/>
    <p:sldId id="338" r:id="rId16"/>
    <p:sldId id="339" r:id="rId17"/>
    <p:sldId id="342" r:id="rId18"/>
    <p:sldId id="343" r:id="rId19"/>
    <p:sldId id="344" r:id="rId20"/>
    <p:sldId id="259" r:id="rId21"/>
    <p:sldId id="345" r:id="rId22"/>
    <p:sldId id="314" r:id="rId23"/>
    <p:sldId id="346" r:id="rId24"/>
    <p:sldId id="347" r:id="rId25"/>
    <p:sldId id="262" r:id="rId26"/>
    <p:sldId id="348" r:id="rId27"/>
    <p:sldId id="315" r:id="rId28"/>
    <p:sldId id="349" r:id="rId29"/>
    <p:sldId id="350" r:id="rId30"/>
    <p:sldId id="316" r:id="rId31"/>
    <p:sldId id="351" r:id="rId32"/>
    <p:sldId id="352" r:id="rId33"/>
    <p:sldId id="353" r:id="rId34"/>
    <p:sldId id="354" r:id="rId35"/>
    <p:sldId id="355" r:id="rId36"/>
    <p:sldId id="357" r:id="rId37"/>
    <p:sldId id="358" r:id="rId38"/>
    <p:sldId id="317" r:id="rId39"/>
    <p:sldId id="359" r:id="rId40"/>
    <p:sldId id="360" r:id="rId41"/>
    <p:sldId id="361" r:id="rId42"/>
    <p:sldId id="362" r:id="rId43"/>
    <p:sldId id="363" r:id="rId44"/>
    <p:sldId id="318" r:id="rId45"/>
    <p:sldId id="364" r:id="rId46"/>
    <p:sldId id="365" r:id="rId47"/>
    <p:sldId id="366" r:id="rId48"/>
    <p:sldId id="367" r:id="rId49"/>
    <p:sldId id="319" r:id="rId50"/>
    <p:sldId id="368" r:id="rId51"/>
    <p:sldId id="369" r:id="rId52"/>
    <p:sldId id="320" r:id="rId53"/>
    <p:sldId id="370" r:id="rId54"/>
    <p:sldId id="371" r:id="rId55"/>
    <p:sldId id="372" r:id="rId56"/>
    <p:sldId id="321" r:id="rId57"/>
    <p:sldId id="374" r:id="rId58"/>
    <p:sldId id="375" r:id="rId59"/>
    <p:sldId id="376" r:id="rId60"/>
    <p:sldId id="309" r:id="rId61"/>
    <p:sldId id="377" r:id="rId62"/>
    <p:sldId id="378" r:id="rId63"/>
    <p:sldId id="322" r:id="rId64"/>
    <p:sldId id="379" r:id="rId65"/>
    <p:sldId id="380" r:id="rId66"/>
    <p:sldId id="381" r:id="rId67"/>
    <p:sldId id="382" r:id="rId68"/>
    <p:sldId id="311" r:id="rId69"/>
    <p:sldId id="383" r:id="rId70"/>
    <p:sldId id="384" r:id="rId71"/>
    <p:sldId id="385" r:id="rId72"/>
    <p:sldId id="386" r:id="rId73"/>
    <p:sldId id="387" r:id="rId74"/>
    <p:sldId id="388" r:id="rId75"/>
    <p:sldId id="389" r:id="rId76"/>
    <p:sldId id="390" r:id="rId7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38" d="100"/>
          <a:sy n="138" d="100"/>
        </p:scale>
        <p:origin x="756" y="108"/>
      </p:cViewPr>
      <p:guideLst/>
    </p:cSldViewPr>
  </p:slideViewPr>
  <p:notesTextViewPr>
    <p:cViewPr>
      <p:scale>
        <a:sx n="1" d="1"/>
        <a:sy n="1" d="1"/>
      </p:scale>
      <p:origin x="0" y="0"/>
    </p:cViewPr>
  </p:notesTextViewPr>
  <p:sorterViewPr>
    <p:cViewPr>
      <p:scale>
        <a:sx n="100" d="100"/>
        <a:sy n="100" d="100"/>
      </p:scale>
      <p:origin x="0" y="-45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Sheet1!$A$2:$A$11</c:f>
              <c:strCache>
                <c:ptCount val="10"/>
                <c:pt idx="0">
                  <c:v>MabThera®</c:v>
                </c:pt>
                <c:pt idx="1">
                  <c:v>Remicade®</c:v>
                </c:pt>
                <c:pt idx="2">
                  <c:v>Enbrel®</c:v>
                </c:pt>
                <c:pt idx="3">
                  <c:v>Humira®</c:v>
                </c:pt>
                <c:pt idx="4">
                  <c:v>Orencia®</c:v>
                </c:pt>
                <c:pt idx="5">
                  <c:v>RoActemra®</c:v>
                </c:pt>
                <c:pt idx="6">
                  <c:v>Simponi®</c:v>
                </c:pt>
                <c:pt idx="7">
                  <c:v>Cimzia®</c:v>
                </c:pt>
                <c:pt idx="8">
                  <c:v>Ilaris®</c:v>
                </c:pt>
                <c:pt idx="9">
                  <c:v>Benlysta®</c:v>
                </c:pt>
              </c:strCache>
            </c:strRef>
          </c:cat>
          <c:val>
            <c:numRef>
              <c:f>Sheet1!$B$2:$B$11</c:f>
              <c:numCache>
                <c:formatCode>General</c:formatCode>
                <c:ptCount val="10"/>
                <c:pt idx="0">
                  <c:v>6</c:v>
                </c:pt>
                <c:pt idx="1">
                  <c:v>37</c:v>
                </c:pt>
                <c:pt idx="2">
                  <c:v>21</c:v>
                </c:pt>
                <c:pt idx="3">
                  <c:v>18</c:v>
                </c:pt>
                <c:pt idx="4">
                  <c:v>8</c:v>
                </c:pt>
                <c:pt idx="5">
                  <c:v>4</c:v>
                </c:pt>
                <c:pt idx="6">
                  <c:v>3</c:v>
                </c:pt>
                <c:pt idx="7">
                  <c:v>2</c:v>
                </c:pt>
                <c:pt idx="8">
                  <c:v>2</c:v>
                </c:pt>
                <c:pt idx="9">
                  <c:v>3</c:v>
                </c:pt>
              </c:numCache>
            </c:numRef>
          </c:val>
          <c:extLst>
            <c:ext xmlns:c16="http://schemas.microsoft.com/office/drawing/2014/chart" uri="{C3380CC4-5D6E-409C-BE32-E72D297353CC}">
              <c16:uniqueId val="{00000000-A5E3-4FB1-8AB2-0A598F4038BB}"/>
            </c:ext>
          </c:extLst>
        </c:ser>
        <c:dLbls>
          <c:showLegendKey val="0"/>
          <c:showVal val="0"/>
          <c:showCatName val="0"/>
          <c:showSerName val="0"/>
          <c:showPercent val="0"/>
          <c:showBubbleSize val="0"/>
        </c:dLbls>
        <c:gapWidth val="182"/>
        <c:axId val="619906688"/>
        <c:axId val="619901768"/>
      </c:barChart>
      <c:catAx>
        <c:axId val="61990668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9901768"/>
        <c:crosses val="autoZero"/>
        <c:auto val="1"/>
        <c:lblAlgn val="ctr"/>
        <c:lblOffset val="100"/>
        <c:noMultiLvlLbl val="0"/>
      </c:catAx>
      <c:valAx>
        <c:axId val="619901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Manufacturing Changes Since Regulatory Approval</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9906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Ankylosing Spondylitis</a:t>
            </a:r>
            <a:r>
              <a:rPr lang="en-US" baseline="30000" dirty="0"/>
              <a:t>1,2</a:t>
            </a:r>
            <a:endParaRPr lang="en-US" dirty="0"/>
          </a:p>
        </c:rich>
      </c:tx>
      <c:layout>
        <c:manualLayout>
          <c:xMode val="edge"/>
          <c:yMode val="edge"/>
          <c:x val="0.30385402192373018"/>
          <c:y val="1.459321247855257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Reference Product</c:v>
                </c:pt>
              </c:strCache>
            </c:strRef>
          </c:tx>
          <c:spPr>
            <a:ln w="28575" cap="rnd">
              <a:solidFill>
                <a:schemeClr val="accent1"/>
              </a:solidFill>
              <a:round/>
            </a:ln>
            <a:effectLst/>
          </c:spPr>
          <c:marker>
            <c:symbol val="none"/>
          </c:marker>
          <c:cat>
            <c:numRef>
              <c:f>Sheet1!$A$2:$A$5</c:f>
              <c:numCache>
                <c:formatCode>General</c:formatCode>
                <c:ptCount val="4"/>
                <c:pt idx="0">
                  <c:v>0</c:v>
                </c:pt>
                <c:pt idx="1">
                  <c:v>14</c:v>
                </c:pt>
                <c:pt idx="2">
                  <c:v>30</c:v>
                </c:pt>
                <c:pt idx="3">
                  <c:v>54</c:v>
                </c:pt>
              </c:numCache>
            </c:numRef>
          </c:cat>
          <c:val>
            <c:numRef>
              <c:f>Sheet1!$B$2:$B$5</c:f>
              <c:numCache>
                <c:formatCode>0.0%</c:formatCode>
                <c:ptCount val="4"/>
                <c:pt idx="0">
                  <c:v>0</c:v>
                </c:pt>
                <c:pt idx="1">
                  <c:v>0.107</c:v>
                </c:pt>
                <c:pt idx="2">
                  <c:v>0.20499999999999999</c:v>
                </c:pt>
                <c:pt idx="3">
                  <c:v>0.23</c:v>
                </c:pt>
              </c:numCache>
            </c:numRef>
          </c:val>
          <c:smooth val="0"/>
          <c:extLst>
            <c:ext xmlns:c16="http://schemas.microsoft.com/office/drawing/2014/chart" uri="{C3380CC4-5D6E-409C-BE32-E72D297353CC}">
              <c16:uniqueId val="{00000000-65B7-4E58-9DCE-66A4FBEB04FA}"/>
            </c:ext>
          </c:extLst>
        </c:ser>
        <c:ser>
          <c:idx val="1"/>
          <c:order val="1"/>
          <c:tx>
            <c:strRef>
              <c:f>Sheet1!$C$1</c:f>
              <c:strCache>
                <c:ptCount val="1"/>
                <c:pt idx="0">
                  <c:v>CT-P13 Biosimilar</c:v>
                </c:pt>
              </c:strCache>
            </c:strRef>
          </c:tx>
          <c:spPr>
            <a:ln w="28575" cap="rnd">
              <a:solidFill>
                <a:schemeClr val="accent2"/>
              </a:solidFill>
              <a:round/>
            </a:ln>
            <a:effectLst/>
          </c:spPr>
          <c:marker>
            <c:symbol val="none"/>
          </c:marker>
          <c:cat>
            <c:numRef>
              <c:f>Sheet1!$A$2:$A$5</c:f>
              <c:numCache>
                <c:formatCode>General</c:formatCode>
                <c:ptCount val="4"/>
                <c:pt idx="0">
                  <c:v>0</c:v>
                </c:pt>
                <c:pt idx="1">
                  <c:v>14</c:v>
                </c:pt>
                <c:pt idx="2">
                  <c:v>30</c:v>
                </c:pt>
                <c:pt idx="3">
                  <c:v>54</c:v>
                </c:pt>
              </c:numCache>
            </c:numRef>
          </c:cat>
          <c:val>
            <c:numRef>
              <c:f>Sheet1!$C$2:$C$5</c:f>
              <c:numCache>
                <c:formatCode>0.0%</c:formatCode>
                <c:ptCount val="4"/>
                <c:pt idx="0">
                  <c:v>0</c:v>
                </c:pt>
                <c:pt idx="1">
                  <c:v>8.5999999999999993E-2</c:v>
                </c:pt>
                <c:pt idx="2">
                  <c:v>0.25</c:v>
                </c:pt>
                <c:pt idx="3">
                  <c:v>0.19500000000000001</c:v>
                </c:pt>
              </c:numCache>
            </c:numRef>
          </c:val>
          <c:smooth val="0"/>
          <c:extLst>
            <c:ext xmlns:c16="http://schemas.microsoft.com/office/drawing/2014/chart" uri="{C3380CC4-5D6E-409C-BE32-E72D297353CC}">
              <c16:uniqueId val="{00000001-65B7-4E58-9DCE-66A4FBEB04FA}"/>
            </c:ext>
          </c:extLst>
        </c:ser>
        <c:dLbls>
          <c:showLegendKey val="0"/>
          <c:showVal val="0"/>
          <c:showCatName val="0"/>
          <c:showSerName val="0"/>
          <c:showPercent val="0"/>
          <c:showBubbleSize val="0"/>
        </c:dLbls>
        <c:smooth val="0"/>
        <c:axId val="502927160"/>
        <c:axId val="502927488"/>
      </c:lineChart>
      <c:catAx>
        <c:axId val="50292716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Weeks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2927488"/>
        <c:crosses val="autoZero"/>
        <c:auto val="1"/>
        <c:lblAlgn val="ctr"/>
        <c:lblOffset val="100"/>
        <c:noMultiLvlLbl val="0"/>
      </c:catAx>
      <c:valAx>
        <c:axId val="50292748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 of Subjects with Anti-Infliximab</a:t>
                </a:r>
                <a:r>
                  <a:rPr lang="en-US" baseline="0" dirty="0"/>
                  <a:t> Antibodies</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2927160"/>
        <c:crosses val="autoZero"/>
        <c:crossBetween val="midCat"/>
        <c:majorUnit val="0.2"/>
      </c:valAx>
      <c:spPr>
        <a:noFill/>
        <a:ln>
          <a:noFill/>
        </a:ln>
        <a:effectLst/>
      </c:spPr>
    </c:plotArea>
    <c:legend>
      <c:legendPos val="b"/>
      <c:layout>
        <c:manualLayout>
          <c:xMode val="edge"/>
          <c:yMode val="edge"/>
          <c:x val="0.33735577170500752"/>
          <c:y val="0.86827992243919416"/>
          <c:w val="0.65698761000463191"/>
          <c:h val="0.1317200775608058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Rheumatoid Arthritis</a:t>
            </a:r>
            <a:r>
              <a:rPr lang="en-US" baseline="30000" dirty="0"/>
              <a:t>3,4</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Reference Product</c:v>
                </c:pt>
              </c:strCache>
            </c:strRef>
          </c:tx>
          <c:spPr>
            <a:ln w="28575" cap="rnd">
              <a:solidFill>
                <a:schemeClr val="accent1"/>
              </a:solidFill>
              <a:round/>
            </a:ln>
            <a:effectLst/>
          </c:spPr>
          <c:marker>
            <c:symbol val="none"/>
          </c:marker>
          <c:cat>
            <c:numRef>
              <c:f>Sheet1!$A$2:$A$5</c:f>
              <c:numCache>
                <c:formatCode>General</c:formatCode>
                <c:ptCount val="4"/>
                <c:pt idx="0">
                  <c:v>0</c:v>
                </c:pt>
                <c:pt idx="1">
                  <c:v>14</c:v>
                </c:pt>
                <c:pt idx="2">
                  <c:v>30</c:v>
                </c:pt>
                <c:pt idx="3">
                  <c:v>54</c:v>
                </c:pt>
              </c:numCache>
            </c:numRef>
          </c:cat>
          <c:val>
            <c:numRef>
              <c:f>Sheet1!$B$2:$B$5</c:f>
              <c:numCache>
                <c:formatCode>0.0%</c:formatCode>
                <c:ptCount val="4"/>
                <c:pt idx="0">
                  <c:v>0</c:v>
                </c:pt>
                <c:pt idx="1">
                  <c:v>0.25800000000000001</c:v>
                </c:pt>
                <c:pt idx="2">
                  <c:v>0.48199999999999998</c:v>
                </c:pt>
                <c:pt idx="3">
                  <c:v>0.36</c:v>
                </c:pt>
              </c:numCache>
            </c:numRef>
          </c:val>
          <c:smooth val="0"/>
          <c:extLst>
            <c:ext xmlns:c16="http://schemas.microsoft.com/office/drawing/2014/chart" uri="{C3380CC4-5D6E-409C-BE32-E72D297353CC}">
              <c16:uniqueId val="{00000000-7633-444D-B61D-6CFF20099403}"/>
            </c:ext>
          </c:extLst>
        </c:ser>
        <c:ser>
          <c:idx val="1"/>
          <c:order val="1"/>
          <c:tx>
            <c:strRef>
              <c:f>Sheet1!$C$1</c:f>
              <c:strCache>
                <c:ptCount val="1"/>
                <c:pt idx="0">
                  <c:v>CT-P13 Biosimilar</c:v>
                </c:pt>
              </c:strCache>
            </c:strRef>
          </c:tx>
          <c:spPr>
            <a:ln w="28575" cap="rnd">
              <a:solidFill>
                <a:schemeClr val="accent2"/>
              </a:solidFill>
              <a:round/>
            </a:ln>
            <a:effectLst/>
          </c:spPr>
          <c:marker>
            <c:symbol val="none"/>
          </c:marker>
          <c:cat>
            <c:numRef>
              <c:f>Sheet1!$A$2:$A$5</c:f>
              <c:numCache>
                <c:formatCode>General</c:formatCode>
                <c:ptCount val="4"/>
                <c:pt idx="0">
                  <c:v>0</c:v>
                </c:pt>
                <c:pt idx="1">
                  <c:v>14</c:v>
                </c:pt>
                <c:pt idx="2">
                  <c:v>30</c:v>
                </c:pt>
                <c:pt idx="3">
                  <c:v>54</c:v>
                </c:pt>
              </c:numCache>
            </c:numRef>
          </c:cat>
          <c:val>
            <c:numRef>
              <c:f>Sheet1!$C$2:$C$5</c:f>
              <c:numCache>
                <c:formatCode>0.0%</c:formatCode>
                <c:ptCount val="4"/>
                <c:pt idx="0">
                  <c:v>0</c:v>
                </c:pt>
                <c:pt idx="1">
                  <c:v>0.254</c:v>
                </c:pt>
                <c:pt idx="2">
                  <c:v>0.48399999999999999</c:v>
                </c:pt>
                <c:pt idx="3">
                  <c:v>0.41099999999999998</c:v>
                </c:pt>
              </c:numCache>
            </c:numRef>
          </c:val>
          <c:smooth val="0"/>
          <c:extLst>
            <c:ext xmlns:c16="http://schemas.microsoft.com/office/drawing/2014/chart" uri="{C3380CC4-5D6E-409C-BE32-E72D297353CC}">
              <c16:uniqueId val="{00000001-7633-444D-B61D-6CFF20099403}"/>
            </c:ext>
          </c:extLst>
        </c:ser>
        <c:dLbls>
          <c:showLegendKey val="0"/>
          <c:showVal val="0"/>
          <c:showCatName val="0"/>
          <c:showSerName val="0"/>
          <c:showPercent val="0"/>
          <c:showBubbleSize val="0"/>
        </c:dLbls>
        <c:smooth val="0"/>
        <c:axId val="235363968"/>
        <c:axId val="235364624"/>
      </c:lineChart>
      <c:catAx>
        <c:axId val="23536396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Weeks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5364624"/>
        <c:crosses val="autoZero"/>
        <c:auto val="1"/>
        <c:lblAlgn val="ctr"/>
        <c:lblOffset val="100"/>
        <c:noMultiLvlLbl val="0"/>
      </c:catAx>
      <c:valAx>
        <c:axId val="2353646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5363968"/>
        <c:crosses val="autoZero"/>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1A742B-558A-4625-A863-5C2BE9AC2F5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7A82A66-0FFB-4A6B-9B3E-FC11B7B7B520}">
      <dgm:prSet phldrT="[Text]"/>
      <dgm:spPr/>
      <dgm:t>
        <a:bodyPr/>
        <a:lstStyle/>
        <a:p>
          <a:pPr>
            <a:buClrTx/>
            <a:buSzTx/>
            <a:buFontTx/>
            <a:buNone/>
          </a:pPr>
          <a:endParaRPr lang="en-US" dirty="0"/>
        </a:p>
      </dgm:t>
    </dgm:pt>
    <dgm:pt modelId="{1A0D566C-29C0-4B79-884A-5C7178644848}" type="parTrans" cxnId="{F38D8C8E-EE31-492B-BA60-C65283C5C9B3}">
      <dgm:prSet/>
      <dgm:spPr/>
      <dgm:t>
        <a:bodyPr/>
        <a:lstStyle/>
        <a:p>
          <a:endParaRPr lang="en-US"/>
        </a:p>
      </dgm:t>
    </dgm:pt>
    <dgm:pt modelId="{80F22EE7-BCF1-4E34-8832-E2622B887F47}" type="sibTrans" cxnId="{F38D8C8E-EE31-492B-BA60-C65283C5C9B3}">
      <dgm:prSet/>
      <dgm:spPr/>
      <dgm:t>
        <a:bodyPr/>
        <a:lstStyle/>
        <a:p>
          <a:endParaRPr lang="en-US"/>
        </a:p>
      </dgm:t>
    </dgm:pt>
    <dgm:pt modelId="{1EF58251-3302-4844-9824-1FD636BDD808}">
      <dgm:prSet phldrT="[Text]"/>
      <dgm:spPr/>
      <dgm:t>
        <a:bodyPr/>
        <a:lstStyle/>
        <a:p>
          <a:pPr>
            <a:buClrTx/>
            <a:buSzTx/>
            <a:buFontTx/>
            <a:buNone/>
          </a:pPr>
          <a:r>
            <a:rPr lang="en-US" b="0" dirty="0">
              <a:solidFill>
                <a:schemeClr val="tx1"/>
              </a:solidFill>
            </a:rPr>
            <a:t>Be aware of which biosimilar product is being prescribed, dispensed, and used </a:t>
          </a:r>
          <a:endParaRPr lang="en-US" dirty="0"/>
        </a:p>
      </dgm:t>
    </dgm:pt>
    <dgm:pt modelId="{34AE42DB-8E61-49C3-B716-7AB614E61874}" type="parTrans" cxnId="{F8EC077E-A64A-4014-9535-0E940C5F31E7}">
      <dgm:prSet/>
      <dgm:spPr/>
      <dgm:t>
        <a:bodyPr/>
        <a:lstStyle/>
        <a:p>
          <a:endParaRPr lang="en-US"/>
        </a:p>
      </dgm:t>
    </dgm:pt>
    <dgm:pt modelId="{13D2C162-9E93-4A86-B5B3-16FE7CA16581}" type="sibTrans" cxnId="{F8EC077E-A64A-4014-9535-0E940C5F31E7}">
      <dgm:prSet/>
      <dgm:spPr/>
      <dgm:t>
        <a:bodyPr/>
        <a:lstStyle/>
        <a:p>
          <a:endParaRPr lang="en-US"/>
        </a:p>
      </dgm:t>
    </dgm:pt>
    <dgm:pt modelId="{B2A2AB77-9A03-4397-81FB-09E568C5B51D}">
      <dgm:prSet phldrT="[Text]"/>
      <dgm:spPr>
        <a:solidFill>
          <a:schemeClr val="accent2"/>
        </a:solidFill>
      </dgm:spPr>
      <dgm:t>
        <a:bodyPr/>
        <a:lstStyle/>
        <a:p>
          <a:pPr>
            <a:buClrTx/>
            <a:buSzTx/>
            <a:buFontTx/>
            <a:buNone/>
          </a:pPr>
          <a:endParaRPr lang="en-US" dirty="0"/>
        </a:p>
      </dgm:t>
    </dgm:pt>
    <dgm:pt modelId="{1F3CBEE5-896E-4FF5-8213-9B741A51CC4F}" type="parTrans" cxnId="{8727FB06-3419-415F-BE61-F88C2CE333F2}">
      <dgm:prSet/>
      <dgm:spPr/>
      <dgm:t>
        <a:bodyPr/>
        <a:lstStyle/>
        <a:p>
          <a:endParaRPr lang="en-US"/>
        </a:p>
      </dgm:t>
    </dgm:pt>
    <dgm:pt modelId="{593B0B41-B0AF-45BC-9BA8-5B7F0A38A384}" type="sibTrans" cxnId="{8727FB06-3419-415F-BE61-F88C2CE333F2}">
      <dgm:prSet/>
      <dgm:spPr/>
      <dgm:t>
        <a:bodyPr/>
        <a:lstStyle/>
        <a:p>
          <a:endParaRPr lang="en-US"/>
        </a:p>
      </dgm:t>
    </dgm:pt>
    <dgm:pt modelId="{46CF4A72-29CA-4FB0-8B44-9CA5B024C83F}">
      <dgm:prSet phldrT="[Text]"/>
      <dgm:spPr/>
      <dgm:t>
        <a:bodyPr/>
        <a:lstStyle/>
        <a:p>
          <a:pPr>
            <a:buClrTx/>
            <a:buSzTx/>
            <a:buFontTx/>
            <a:buNone/>
          </a:pPr>
          <a:r>
            <a:rPr lang="en-US" b="0" dirty="0">
              <a:solidFill>
                <a:schemeClr val="tx1"/>
              </a:solidFill>
            </a:rPr>
            <a:t>Contribute to local pharmacovigilance efforts (registries)</a:t>
          </a:r>
          <a:endParaRPr lang="en-US" dirty="0"/>
        </a:p>
      </dgm:t>
    </dgm:pt>
    <dgm:pt modelId="{288036C0-BA33-4DF4-8A2B-9710E84A6853}" type="parTrans" cxnId="{661A285A-5D97-443F-A6F2-C74D8B8E5311}">
      <dgm:prSet/>
      <dgm:spPr/>
      <dgm:t>
        <a:bodyPr/>
        <a:lstStyle/>
        <a:p>
          <a:endParaRPr lang="en-US"/>
        </a:p>
      </dgm:t>
    </dgm:pt>
    <dgm:pt modelId="{43733747-632C-4EF9-9A0A-2BAA6AFFB0D3}" type="sibTrans" cxnId="{661A285A-5D97-443F-A6F2-C74D8B8E5311}">
      <dgm:prSet/>
      <dgm:spPr/>
      <dgm:t>
        <a:bodyPr/>
        <a:lstStyle/>
        <a:p>
          <a:endParaRPr lang="en-US"/>
        </a:p>
      </dgm:t>
    </dgm:pt>
    <dgm:pt modelId="{4A84D84C-1735-4648-B3CF-4B32E199462F}">
      <dgm:prSet phldrT="[Text]"/>
      <dgm:spPr>
        <a:solidFill>
          <a:srgbClr val="FF0000"/>
        </a:solidFill>
      </dgm:spPr>
      <dgm:t>
        <a:bodyPr/>
        <a:lstStyle/>
        <a:p>
          <a:pPr>
            <a:buClrTx/>
            <a:buSzTx/>
            <a:buFontTx/>
            <a:buNone/>
          </a:pPr>
          <a:endParaRPr lang="en-US" dirty="0"/>
        </a:p>
      </dgm:t>
    </dgm:pt>
    <dgm:pt modelId="{5D47F504-DBE8-460C-85EB-1D5CCF606840}" type="parTrans" cxnId="{D01F1FAB-DEF3-4A7B-AE62-83F25871D842}">
      <dgm:prSet/>
      <dgm:spPr/>
      <dgm:t>
        <a:bodyPr/>
        <a:lstStyle/>
        <a:p>
          <a:endParaRPr lang="en-US"/>
        </a:p>
      </dgm:t>
    </dgm:pt>
    <dgm:pt modelId="{97EF0FE5-93B4-44D2-82DF-DB9A14FBBF59}" type="sibTrans" cxnId="{D01F1FAB-DEF3-4A7B-AE62-83F25871D842}">
      <dgm:prSet/>
      <dgm:spPr/>
      <dgm:t>
        <a:bodyPr/>
        <a:lstStyle/>
        <a:p>
          <a:endParaRPr lang="en-US"/>
        </a:p>
      </dgm:t>
    </dgm:pt>
    <dgm:pt modelId="{D96C709E-B7C3-49FE-BEA9-A9BD05D1BA0A}">
      <dgm:prSet phldrT="[Text]"/>
      <dgm:spPr/>
      <dgm:t>
        <a:bodyPr/>
        <a:lstStyle/>
        <a:p>
          <a:pPr>
            <a:buClrTx/>
            <a:buSzTx/>
            <a:buFontTx/>
            <a:buNone/>
          </a:pPr>
          <a:r>
            <a:rPr lang="en-US" b="0" dirty="0">
              <a:solidFill>
                <a:schemeClr val="tx1"/>
              </a:solidFill>
            </a:rPr>
            <a:t>Encourage transparency in drug characterization </a:t>
          </a:r>
          <a:endParaRPr lang="en-US" dirty="0"/>
        </a:p>
      </dgm:t>
    </dgm:pt>
    <dgm:pt modelId="{4B181D3F-BFCB-48BE-8F80-87D756715BA5}" type="parTrans" cxnId="{7ED692C9-C621-4F08-B234-BA1B9835ABC2}">
      <dgm:prSet/>
      <dgm:spPr/>
      <dgm:t>
        <a:bodyPr/>
        <a:lstStyle/>
        <a:p>
          <a:endParaRPr lang="en-US"/>
        </a:p>
      </dgm:t>
    </dgm:pt>
    <dgm:pt modelId="{A690A2FF-7CE2-47EE-9FD0-3B940FE8059D}" type="sibTrans" cxnId="{7ED692C9-C621-4F08-B234-BA1B9835ABC2}">
      <dgm:prSet/>
      <dgm:spPr/>
      <dgm:t>
        <a:bodyPr/>
        <a:lstStyle/>
        <a:p>
          <a:endParaRPr lang="en-US"/>
        </a:p>
      </dgm:t>
    </dgm:pt>
    <dgm:pt modelId="{97B48BAC-7958-43C8-84BA-48722371A842}">
      <dgm:prSet/>
      <dgm:spPr>
        <a:solidFill>
          <a:schemeClr val="accent6"/>
        </a:solidFill>
      </dgm:spPr>
      <dgm:t>
        <a:bodyPr/>
        <a:lstStyle/>
        <a:p>
          <a:endParaRPr lang="en-US" dirty="0"/>
        </a:p>
      </dgm:t>
    </dgm:pt>
    <dgm:pt modelId="{495A74E4-A2AF-4E32-A97D-043FCB6023BF}" type="parTrans" cxnId="{E225BB8A-6D4A-422C-9D7D-2F12F8901207}">
      <dgm:prSet/>
      <dgm:spPr/>
      <dgm:t>
        <a:bodyPr/>
        <a:lstStyle/>
        <a:p>
          <a:endParaRPr lang="en-US"/>
        </a:p>
      </dgm:t>
    </dgm:pt>
    <dgm:pt modelId="{1FB0FCCC-4457-4672-9F91-E0C61F39EEE2}" type="sibTrans" cxnId="{E225BB8A-6D4A-422C-9D7D-2F12F8901207}">
      <dgm:prSet/>
      <dgm:spPr/>
      <dgm:t>
        <a:bodyPr/>
        <a:lstStyle/>
        <a:p>
          <a:endParaRPr lang="en-US"/>
        </a:p>
      </dgm:t>
    </dgm:pt>
    <dgm:pt modelId="{2F4324A0-E1EA-45BA-9FB6-FF0110CF99A7}">
      <dgm:prSet/>
      <dgm:spPr/>
      <dgm:t>
        <a:bodyPr/>
        <a:lstStyle/>
        <a:p>
          <a:pPr>
            <a:buClrTx/>
            <a:buSzTx/>
            <a:buFontTx/>
            <a:buNone/>
          </a:pPr>
          <a:r>
            <a:rPr lang="en-US" b="0" dirty="0">
              <a:solidFill>
                <a:schemeClr val="tx1"/>
              </a:solidFill>
            </a:rPr>
            <a:t>Prescribe using the proper name or trade name with suffix</a:t>
          </a:r>
          <a:endParaRPr lang="en-US" dirty="0"/>
        </a:p>
      </dgm:t>
    </dgm:pt>
    <dgm:pt modelId="{769FDB48-03B3-47ED-99CD-F99743478BFE}" type="parTrans" cxnId="{BD9547D0-4C27-4F07-95DB-953D666BDCE3}">
      <dgm:prSet/>
      <dgm:spPr/>
      <dgm:t>
        <a:bodyPr/>
        <a:lstStyle/>
        <a:p>
          <a:endParaRPr lang="en-US"/>
        </a:p>
      </dgm:t>
    </dgm:pt>
    <dgm:pt modelId="{A5E87CB2-C46A-4D02-A7DF-C4F561CBDFFE}" type="sibTrans" cxnId="{BD9547D0-4C27-4F07-95DB-953D666BDCE3}">
      <dgm:prSet/>
      <dgm:spPr/>
      <dgm:t>
        <a:bodyPr/>
        <a:lstStyle/>
        <a:p>
          <a:endParaRPr lang="en-US"/>
        </a:p>
      </dgm:t>
    </dgm:pt>
    <dgm:pt modelId="{6751EBE7-E4A9-4413-842D-2A4A62294207}">
      <dgm:prSet/>
      <dgm:spPr/>
      <dgm:t>
        <a:bodyPr/>
        <a:lstStyle/>
        <a:p>
          <a:pPr>
            <a:buClrTx/>
            <a:buSzTx/>
            <a:buFontTx/>
            <a:buNone/>
          </a:pPr>
          <a:r>
            <a:rPr lang="en-US" b="0" dirty="0">
              <a:solidFill>
                <a:schemeClr val="tx1"/>
              </a:solidFill>
            </a:rPr>
            <a:t>Monitor long-term safety (pharmacovigilance)</a:t>
          </a:r>
          <a:endParaRPr lang="en-US" dirty="0"/>
        </a:p>
      </dgm:t>
    </dgm:pt>
    <dgm:pt modelId="{AD65BE85-8AE2-4BE8-9FA1-07E47F3F5B79}" type="parTrans" cxnId="{D153771C-B882-4A8D-AEE8-6FF1B0A69C8E}">
      <dgm:prSet/>
      <dgm:spPr/>
      <dgm:t>
        <a:bodyPr/>
        <a:lstStyle/>
        <a:p>
          <a:endParaRPr lang="en-US"/>
        </a:p>
      </dgm:t>
    </dgm:pt>
    <dgm:pt modelId="{90550613-0F9F-42E2-94D2-AD5D2B59F685}" type="sibTrans" cxnId="{D153771C-B882-4A8D-AEE8-6FF1B0A69C8E}">
      <dgm:prSet/>
      <dgm:spPr/>
      <dgm:t>
        <a:bodyPr/>
        <a:lstStyle/>
        <a:p>
          <a:endParaRPr lang="en-US"/>
        </a:p>
      </dgm:t>
    </dgm:pt>
    <dgm:pt modelId="{3F5BD2F6-596F-4654-8DDA-ADC76DB61FE2}">
      <dgm:prSet/>
      <dgm:spPr>
        <a:solidFill>
          <a:schemeClr val="accent3"/>
        </a:solidFill>
      </dgm:spPr>
      <dgm:t>
        <a:bodyPr/>
        <a:lstStyle/>
        <a:p>
          <a:endParaRPr lang="en-US" dirty="0"/>
        </a:p>
      </dgm:t>
    </dgm:pt>
    <dgm:pt modelId="{90E68196-3609-42C8-8AA3-574FEE1BB75A}" type="sibTrans" cxnId="{4837002E-24D8-4C69-99AA-40E42AA711FF}">
      <dgm:prSet/>
      <dgm:spPr/>
      <dgm:t>
        <a:bodyPr/>
        <a:lstStyle/>
        <a:p>
          <a:endParaRPr lang="en-US"/>
        </a:p>
      </dgm:t>
    </dgm:pt>
    <dgm:pt modelId="{6B28878A-4DDD-470F-8225-A0B412F74207}" type="parTrans" cxnId="{4837002E-24D8-4C69-99AA-40E42AA711FF}">
      <dgm:prSet/>
      <dgm:spPr/>
      <dgm:t>
        <a:bodyPr/>
        <a:lstStyle/>
        <a:p>
          <a:endParaRPr lang="en-US"/>
        </a:p>
      </dgm:t>
    </dgm:pt>
    <dgm:pt modelId="{1982A188-8230-4980-A8FF-204368AA9449}" type="pres">
      <dgm:prSet presAssocID="{AC1A742B-558A-4625-A863-5C2BE9AC2F56}" presName="linearFlow" presStyleCnt="0">
        <dgm:presLayoutVars>
          <dgm:dir/>
          <dgm:animLvl val="lvl"/>
          <dgm:resizeHandles val="exact"/>
        </dgm:presLayoutVars>
      </dgm:prSet>
      <dgm:spPr/>
    </dgm:pt>
    <dgm:pt modelId="{D8B2B55B-F8A4-4B52-985A-0D4D2804240A}" type="pres">
      <dgm:prSet presAssocID="{C7A82A66-0FFB-4A6B-9B3E-FC11B7B7B520}" presName="composite" presStyleCnt="0"/>
      <dgm:spPr/>
    </dgm:pt>
    <dgm:pt modelId="{008192A5-561E-436B-8D25-520BB0CD6DB3}" type="pres">
      <dgm:prSet presAssocID="{C7A82A66-0FFB-4A6B-9B3E-FC11B7B7B520}" presName="parentText" presStyleLbl="alignNode1" presStyleIdx="0" presStyleCnt="5">
        <dgm:presLayoutVars>
          <dgm:chMax val="1"/>
          <dgm:bulletEnabled val="1"/>
        </dgm:presLayoutVars>
      </dgm:prSet>
      <dgm:spPr/>
    </dgm:pt>
    <dgm:pt modelId="{B775D6CD-3738-4BCA-9371-B65335A24231}" type="pres">
      <dgm:prSet presAssocID="{C7A82A66-0FFB-4A6B-9B3E-FC11B7B7B520}" presName="descendantText" presStyleLbl="alignAcc1" presStyleIdx="0" presStyleCnt="5">
        <dgm:presLayoutVars>
          <dgm:bulletEnabled val="1"/>
        </dgm:presLayoutVars>
      </dgm:prSet>
      <dgm:spPr/>
    </dgm:pt>
    <dgm:pt modelId="{47DBFC27-F097-4124-AA04-EE697836ED4B}" type="pres">
      <dgm:prSet presAssocID="{80F22EE7-BCF1-4E34-8832-E2622B887F47}" presName="sp" presStyleCnt="0"/>
      <dgm:spPr/>
    </dgm:pt>
    <dgm:pt modelId="{1EB3ADF0-CFCA-4D66-8649-F531A07FCA91}" type="pres">
      <dgm:prSet presAssocID="{97B48BAC-7958-43C8-84BA-48722371A842}" presName="composite" presStyleCnt="0"/>
      <dgm:spPr/>
    </dgm:pt>
    <dgm:pt modelId="{CA9F7CB8-4629-4B34-BE63-8C5726129026}" type="pres">
      <dgm:prSet presAssocID="{97B48BAC-7958-43C8-84BA-48722371A842}" presName="parentText" presStyleLbl="alignNode1" presStyleIdx="1" presStyleCnt="5">
        <dgm:presLayoutVars>
          <dgm:chMax val="1"/>
          <dgm:bulletEnabled val="1"/>
        </dgm:presLayoutVars>
      </dgm:prSet>
      <dgm:spPr/>
    </dgm:pt>
    <dgm:pt modelId="{7D76311E-2127-4507-B1FA-F755130940AA}" type="pres">
      <dgm:prSet presAssocID="{97B48BAC-7958-43C8-84BA-48722371A842}" presName="descendantText" presStyleLbl="alignAcc1" presStyleIdx="1" presStyleCnt="5">
        <dgm:presLayoutVars>
          <dgm:bulletEnabled val="1"/>
        </dgm:presLayoutVars>
      </dgm:prSet>
      <dgm:spPr/>
    </dgm:pt>
    <dgm:pt modelId="{6D6B4338-A7E9-4C42-9102-B489ECAE8B4F}" type="pres">
      <dgm:prSet presAssocID="{1FB0FCCC-4457-4672-9F91-E0C61F39EEE2}" presName="sp" presStyleCnt="0"/>
      <dgm:spPr/>
    </dgm:pt>
    <dgm:pt modelId="{FF4FBA18-ECF3-4094-919B-D49C5EFADB66}" type="pres">
      <dgm:prSet presAssocID="{B2A2AB77-9A03-4397-81FB-09E568C5B51D}" presName="composite" presStyleCnt="0"/>
      <dgm:spPr/>
    </dgm:pt>
    <dgm:pt modelId="{29985395-4A21-42A7-BA7F-533D3ED8D5A3}" type="pres">
      <dgm:prSet presAssocID="{B2A2AB77-9A03-4397-81FB-09E568C5B51D}" presName="parentText" presStyleLbl="alignNode1" presStyleIdx="2" presStyleCnt="5">
        <dgm:presLayoutVars>
          <dgm:chMax val="1"/>
          <dgm:bulletEnabled val="1"/>
        </dgm:presLayoutVars>
      </dgm:prSet>
      <dgm:spPr/>
    </dgm:pt>
    <dgm:pt modelId="{514EB69D-C558-4D9F-BC27-5A4FFC8507CF}" type="pres">
      <dgm:prSet presAssocID="{B2A2AB77-9A03-4397-81FB-09E568C5B51D}" presName="descendantText" presStyleLbl="alignAcc1" presStyleIdx="2" presStyleCnt="5">
        <dgm:presLayoutVars>
          <dgm:bulletEnabled val="1"/>
        </dgm:presLayoutVars>
      </dgm:prSet>
      <dgm:spPr/>
    </dgm:pt>
    <dgm:pt modelId="{E672315F-DED0-48FA-8B36-23CCD702600A}" type="pres">
      <dgm:prSet presAssocID="{593B0B41-B0AF-45BC-9BA8-5B7F0A38A384}" presName="sp" presStyleCnt="0"/>
      <dgm:spPr/>
    </dgm:pt>
    <dgm:pt modelId="{083B1B7E-E39F-4883-89EF-866001F111C8}" type="pres">
      <dgm:prSet presAssocID="{3F5BD2F6-596F-4654-8DDA-ADC76DB61FE2}" presName="composite" presStyleCnt="0"/>
      <dgm:spPr/>
    </dgm:pt>
    <dgm:pt modelId="{7AC64760-E6B8-43DA-A090-8F5235B5052F}" type="pres">
      <dgm:prSet presAssocID="{3F5BD2F6-596F-4654-8DDA-ADC76DB61FE2}" presName="parentText" presStyleLbl="alignNode1" presStyleIdx="3" presStyleCnt="5">
        <dgm:presLayoutVars>
          <dgm:chMax val="1"/>
          <dgm:bulletEnabled val="1"/>
        </dgm:presLayoutVars>
      </dgm:prSet>
      <dgm:spPr/>
    </dgm:pt>
    <dgm:pt modelId="{C222024A-5529-4424-BB00-4E6988A99A4E}" type="pres">
      <dgm:prSet presAssocID="{3F5BD2F6-596F-4654-8DDA-ADC76DB61FE2}" presName="descendantText" presStyleLbl="alignAcc1" presStyleIdx="3" presStyleCnt="5">
        <dgm:presLayoutVars>
          <dgm:bulletEnabled val="1"/>
        </dgm:presLayoutVars>
      </dgm:prSet>
      <dgm:spPr/>
    </dgm:pt>
    <dgm:pt modelId="{475F02CF-CE0F-4604-8521-97ABD69C0570}" type="pres">
      <dgm:prSet presAssocID="{90E68196-3609-42C8-8AA3-574FEE1BB75A}" presName="sp" presStyleCnt="0"/>
      <dgm:spPr/>
    </dgm:pt>
    <dgm:pt modelId="{7010808B-B552-4336-97FE-C6C9684A87CD}" type="pres">
      <dgm:prSet presAssocID="{4A84D84C-1735-4648-B3CF-4B32E199462F}" presName="composite" presStyleCnt="0"/>
      <dgm:spPr/>
    </dgm:pt>
    <dgm:pt modelId="{14766DAD-E009-4694-8434-E1D819170AB9}" type="pres">
      <dgm:prSet presAssocID="{4A84D84C-1735-4648-B3CF-4B32E199462F}" presName="parentText" presStyleLbl="alignNode1" presStyleIdx="4" presStyleCnt="5">
        <dgm:presLayoutVars>
          <dgm:chMax val="1"/>
          <dgm:bulletEnabled val="1"/>
        </dgm:presLayoutVars>
      </dgm:prSet>
      <dgm:spPr/>
    </dgm:pt>
    <dgm:pt modelId="{623F2EC0-D4F2-4B4E-9942-8880D7AFF9B0}" type="pres">
      <dgm:prSet presAssocID="{4A84D84C-1735-4648-B3CF-4B32E199462F}" presName="descendantText" presStyleLbl="alignAcc1" presStyleIdx="4" presStyleCnt="5">
        <dgm:presLayoutVars>
          <dgm:bulletEnabled val="1"/>
        </dgm:presLayoutVars>
      </dgm:prSet>
      <dgm:spPr/>
    </dgm:pt>
  </dgm:ptLst>
  <dgm:cxnLst>
    <dgm:cxn modelId="{8727FB06-3419-415F-BE61-F88C2CE333F2}" srcId="{AC1A742B-558A-4625-A863-5C2BE9AC2F56}" destId="{B2A2AB77-9A03-4397-81FB-09E568C5B51D}" srcOrd="2" destOrd="0" parTransId="{1F3CBEE5-896E-4FF5-8213-9B741A51CC4F}" sibTransId="{593B0B41-B0AF-45BC-9BA8-5B7F0A38A384}"/>
    <dgm:cxn modelId="{FBB99913-7C39-4654-944B-96827F3EAEEF}" type="presOf" srcId="{2F4324A0-E1EA-45BA-9FB6-FF0110CF99A7}" destId="{7D76311E-2127-4507-B1FA-F755130940AA}" srcOrd="0" destOrd="0" presId="urn:microsoft.com/office/officeart/2005/8/layout/chevron2"/>
    <dgm:cxn modelId="{D153771C-B882-4A8D-AEE8-6FF1B0A69C8E}" srcId="{3F5BD2F6-596F-4654-8DDA-ADC76DB61FE2}" destId="{6751EBE7-E4A9-4413-842D-2A4A62294207}" srcOrd="0" destOrd="0" parTransId="{AD65BE85-8AE2-4BE8-9FA1-07E47F3F5B79}" sibTransId="{90550613-0F9F-42E2-94D2-AD5D2B59F685}"/>
    <dgm:cxn modelId="{4837002E-24D8-4C69-99AA-40E42AA711FF}" srcId="{AC1A742B-558A-4625-A863-5C2BE9AC2F56}" destId="{3F5BD2F6-596F-4654-8DDA-ADC76DB61FE2}" srcOrd="3" destOrd="0" parTransId="{6B28878A-4DDD-470F-8225-A0B412F74207}" sibTransId="{90E68196-3609-42C8-8AA3-574FEE1BB75A}"/>
    <dgm:cxn modelId="{C1B5E037-374A-4B6C-9C16-C56DAFD51E9F}" type="presOf" srcId="{D96C709E-B7C3-49FE-BEA9-A9BD05D1BA0A}" destId="{623F2EC0-D4F2-4B4E-9942-8880D7AFF9B0}" srcOrd="0" destOrd="0" presId="urn:microsoft.com/office/officeart/2005/8/layout/chevron2"/>
    <dgm:cxn modelId="{F0C67678-E86A-4078-9DDB-7F54638DBC3A}" type="presOf" srcId="{97B48BAC-7958-43C8-84BA-48722371A842}" destId="{CA9F7CB8-4629-4B34-BE63-8C5726129026}" srcOrd="0" destOrd="0" presId="urn:microsoft.com/office/officeart/2005/8/layout/chevron2"/>
    <dgm:cxn modelId="{661A285A-5D97-443F-A6F2-C74D8B8E5311}" srcId="{B2A2AB77-9A03-4397-81FB-09E568C5B51D}" destId="{46CF4A72-29CA-4FB0-8B44-9CA5B024C83F}" srcOrd="0" destOrd="0" parTransId="{288036C0-BA33-4DF4-8A2B-9710E84A6853}" sibTransId="{43733747-632C-4EF9-9A0A-2BAA6AFFB0D3}"/>
    <dgm:cxn modelId="{61C5897A-0862-47E6-B3B4-B126D39E0157}" type="presOf" srcId="{AC1A742B-558A-4625-A863-5C2BE9AC2F56}" destId="{1982A188-8230-4980-A8FF-204368AA9449}" srcOrd="0" destOrd="0" presId="urn:microsoft.com/office/officeart/2005/8/layout/chevron2"/>
    <dgm:cxn modelId="{F8EC077E-A64A-4014-9535-0E940C5F31E7}" srcId="{C7A82A66-0FFB-4A6B-9B3E-FC11B7B7B520}" destId="{1EF58251-3302-4844-9824-1FD636BDD808}" srcOrd="0" destOrd="0" parTransId="{34AE42DB-8E61-49C3-B716-7AB614E61874}" sibTransId="{13D2C162-9E93-4A86-B5B3-16FE7CA16581}"/>
    <dgm:cxn modelId="{4A6EB181-875E-40DA-8AF0-F4B46B8C9663}" type="presOf" srcId="{3F5BD2F6-596F-4654-8DDA-ADC76DB61FE2}" destId="{7AC64760-E6B8-43DA-A090-8F5235B5052F}" srcOrd="0" destOrd="0" presId="urn:microsoft.com/office/officeart/2005/8/layout/chevron2"/>
    <dgm:cxn modelId="{E225BB8A-6D4A-422C-9D7D-2F12F8901207}" srcId="{AC1A742B-558A-4625-A863-5C2BE9AC2F56}" destId="{97B48BAC-7958-43C8-84BA-48722371A842}" srcOrd="1" destOrd="0" parTransId="{495A74E4-A2AF-4E32-A97D-043FCB6023BF}" sibTransId="{1FB0FCCC-4457-4672-9F91-E0C61F39EEE2}"/>
    <dgm:cxn modelId="{F38D8C8E-EE31-492B-BA60-C65283C5C9B3}" srcId="{AC1A742B-558A-4625-A863-5C2BE9AC2F56}" destId="{C7A82A66-0FFB-4A6B-9B3E-FC11B7B7B520}" srcOrd="0" destOrd="0" parTransId="{1A0D566C-29C0-4B79-884A-5C7178644848}" sibTransId="{80F22EE7-BCF1-4E34-8832-E2622B887F47}"/>
    <dgm:cxn modelId="{05BDEE97-CCA0-4421-90BE-40C4FA64E69F}" type="presOf" srcId="{1EF58251-3302-4844-9824-1FD636BDD808}" destId="{B775D6CD-3738-4BCA-9371-B65335A24231}" srcOrd="0" destOrd="0" presId="urn:microsoft.com/office/officeart/2005/8/layout/chevron2"/>
    <dgm:cxn modelId="{1C5CDA9D-3595-4C24-80DC-1405D7463077}" type="presOf" srcId="{4A84D84C-1735-4648-B3CF-4B32E199462F}" destId="{14766DAD-E009-4694-8434-E1D819170AB9}" srcOrd="0" destOrd="0" presId="urn:microsoft.com/office/officeart/2005/8/layout/chevron2"/>
    <dgm:cxn modelId="{A0EDB19E-85CB-4398-ADA0-B594984C6589}" type="presOf" srcId="{46CF4A72-29CA-4FB0-8B44-9CA5B024C83F}" destId="{514EB69D-C558-4D9F-BC27-5A4FFC8507CF}" srcOrd="0" destOrd="0" presId="urn:microsoft.com/office/officeart/2005/8/layout/chevron2"/>
    <dgm:cxn modelId="{EC77EF9E-C9C6-461E-9D94-2DDCABEE7F5A}" type="presOf" srcId="{6751EBE7-E4A9-4413-842D-2A4A62294207}" destId="{C222024A-5529-4424-BB00-4E6988A99A4E}" srcOrd="0" destOrd="0" presId="urn:microsoft.com/office/officeart/2005/8/layout/chevron2"/>
    <dgm:cxn modelId="{D01F1FAB-DEF3-4A7B-AE62-83F25871D842}" srcId="{AC1A742B-558A-4625-A863-5C2BE9AC2F56}" destId="{4A84D84C-1735-4648-B3CF-4B32E199462F}" srcOrd="4" destOrd="0" parTransId="{5D47F504-DBE8-460C-85EB-1D5CCF606840}" sibTransId="{97EF0FE5-93B4-44D2-82DF-DB9A14FBBF59}"/>
    <dgm:cxn modelId="{602CA1AB-708E-4526-9C4B-28587EE1A151}" type="presOf" srcId="{B2A2AB77-9A03-4397-81FB-09E568C5B51D}" destId="{29985395-4A21-42A7-BA7F-533D3ED8D5A3}" srcOrd="0" destOrd="0" presId="urn:microsoft.com/office/officeart/2005/8/layout/chevron2"/>
    <dgm:cxn modelId="{4CE468AD-B23E-48D1-A9B6-2EEDDFB196A8}" type="presOf" srcId="{C7A82A66-0FFB-4A6B-9B3E-FC11B7B7B520}" destId="{008192A5-561E-436B-8D25-520BB0CD6DB3}" srcOrd="0" destOrd="0" presId="urn:microsoft.com/office/officeart/2005/8/layout/chevron2"/>
    <dgm:cxn modelId="{7ED692C9-C621-4F08-B234-BA1B9835ABC2}" srcId="{4A84D84C-1735-4648-B3CF-4B32E199462F}" destId="{D96C709E-B7C3-49FE-BEA9-A9BD05D1BA0A}" srcOrd="0" destOrd="0" parTransId="{4B181D3F-BFCB-48BE-8F80-87D756715BA5}" sibTransId="{A690A2FF-7CE2-47EE-9FD0-3B940FE8059D}"/>
    <dgm:cxn modelId="{BD9547D0-4C27-4F07-95DB-953D666BDCE3}" srcId="{97B48BAC-7958-43C8-84BA-48722371A842}" destId="{2F4324A0-E1EA-45BA-9FB6-FF0110CF99A7}" srcOrd="0" destOrd="0" parTransId="{769FDB48-03B3-47ED-99CD-F99743478BFE}" sibTransId="{A5E87CB2-C46A-4D02-A7DF-C4F561CBDFFE}"/>
    <dgm:cxn modelId="{7567F79B-743B-4EC6-A029-C5E1AEAB563C}" type="presParOf" srcId="{1982A188-8230-4980-A8FF-204368AA9449}" destId="{D8B2B55B-F8A4-4B52-985A-0D4D2804240A}" srcOrd="0" destOrd="0" presId="urn:microsoft.com/office/officeart/2005/8/layout/chevron2"/>
    <dgm:cxn modelId="{BD2C2E3D-04F2-487B-AAE4-6A5A3BA22E5E}" type="presParOf" srcId="{D8B2B55B-F8A4-4B52-985A-0D4D2804240A}" destId="{008192A5-561E-436B-8D25-520BB0CD6DB3}" srcOrd="0" destOrd="0" presId="urn:microsoft.com/office/officeart/2005/8/layout/chevron2"/>
    <dgm:cxn modelId="{418AE644-870E-4C78-AD50-92CD9852AB69}" type="presParOf" srcId="{D8B2B55B-F8A4-4B52-985A-0D4D2804240A}" destId="{B775D6CD-3738-4BCA-9371-B65335A24231}" srcOrd="1" destOrd="0" presId="urn:microsoft.com/office/officeart/2005/8/layout/chevron2"/>
    <dgm:cxn modelId="{54C135BA-E2DA-4B34-BDDD-A5AD5C084CC2}" type="presParOf" srcId="{1982A188-8230-4980-A8FF-204368AA9449}" destId="{47DBFC27-F097-4124-AA04-EE697836ED4B}" srcOrd="1" destOrd="0" presId="urn:microsoft.com/office/officeart/2005/8/layout/chevron2"/>
    <dgm:cxn modelId="{FE5A06F5-E83A-4E14-BAAC-F2226EBB8BB7}" type="presParOf" srcId="{1982A188-8230-4980-A8FF-204368AA9449}" destId="{1EB3ADF0-CFCA-4D66-8649-F531A07FCA91}" srcOrd="2" destOrd="0" presId="urn:microsoft.com/office/officeart/2005/8/layout/chevron2"/>
    <dgm:cxn modelId="{5D3FC4C3-499A-4229-8211-CD673CFC83FE}" type="presParOf" srcId="{1EB3ADF0-CFCA-4D66-8649-F531A07FCA91}" destId="{CA9F7CB8-4629-4B34-BE63-8C5726129026}" srcOrd="0" destOrd="0" presId="urn:microsoft.com/office/officeart/2005/8/layout/chevron2"/>
    <dgm:cxn modelId="{728F1149-436B-4431-9678-F42AEC1C9DFC}" type="presParOf" srcId="{1EB3ADF0-CFCA-4D66-8649-F531A07FCA91}" destId="{7D76311E-2127-4507-B1FA-F755130940AA}" srcOrd="1" destOrd="0" presId="urn:microsoft.com/office/officeart/2005/8/layout/chevron2"/>
    <dgm:cxn modelId="{B8856116-F8A6-4576-A0A8-30868B82C4CD}" type="presParOf" srcId="{1982A188-8230-4980-A8FF-204368AA9449}" destId="{6D6B4338-A7E9-4C42-9102-B489ECAE8B4F}" srcOrd="3" destOrd="0" presId="urn:microsoft.com/office/officeart/2005/8/layout/chevron2"/>
    <dgm:cxn modelId="{0A704313-0BCE-4414-BCB5-FF44A7B7EF57}" type="presParOf" srcId="{1982A188-8230-4980-A8FF-204368AA9449}" destId="{FF4FBA18-ECF3-4094-919B-D49C5EFADB66}" srcOrd="4" destOrd="0" presId="urn:microsoft.com/office/officeart/2005/8/layout/chevron2"/>
    <dgm:cxn modelId="{EA2C808A-F01D-4FA1-B4E5-84B548874C7A}" type="presParOf" srcId="{FF4FBA18-ECF3-4094-919B-D49C5EFADB66}" destId="{29985395-4A21-42A7-BA7F-533D3ED8D5A3}" srcOrd="0" destOrd="0" presId="urn:microsoft.com/office/officeart/2005/8/layout/chevron2"/>
    <dgm:cxn modelId="{763B8674-C07D-4E02-9650-BCEF63D41222}" type="presParOf" srcId="{FF4FBA18-ECF3-4094-919B-D49C5EFADB66}" destId="{514EB69D-C558-4D9F-BC27-5A4FFC8507CF}" srcOrd="1" destOrd="0" presId="urn:microsoft.com/office/officeart/2005/8/layout/chevron2"/>
    <dgm:cxn modelId="{70947046-7208-4E65-A07C-68C0600FD676}" type="presParOf" srcId="{1982A188-8230-4980-A8FF-204368AA9449}" destId="{E672315F-DED0-48FA-8B36-23CCD702600A}" srcOrd="5" destOrd="0" presId="urn:microsoft.com/office/officeart/2005/8/layout/chevron2"/>
    <dgm:cxn modelId="{A131EB1C-51B5-4C92-A490-5F4DDD4E29CE}" type="presParOf" srcId="{1982A188-8230-4980-A8FF-204368AA9449}" destId="{083B1B7E-E39F-4883-89EF-866001F111C8}" srcOrd="6" destOrd="0" presId="urn:microsoft.com/office/officeart/2005/8/layout/chevron2"/>
    <dgm:cxn modelId="{D3BF8D85-76E1-411F-B734-41A727685A68}" type="presParOf" srcId="{083B1B7E-E39F-4883-89EF-866001F111C8}" destId="{7AC64760-E6B8-43DA-A090-8F5235B5052F}" srcOrd="0" destOrd="0" presId="urn:microsoft.com/office/officeart/2005/8/layout/chevron2"/>
    <dgm:cxn modelId="{D635196F-593E-4147-B875-A1E7E4B9896B}" type="presParOf" srcId="{083B1B7E-E39F-4883-89EF-866001F111C8}" destId="{C222024A-5529-4424-BB00-4E6988A99A4E}" srcOrd="1" destOrd="0" presId="urn:microsoft.com/office/officeart/2005/8/layout/chevron2"/>
    <dgm:cxn modelId="{9FFE0AC5-3A8F-49E3-83D6-07D5052C123D}" type="presParOf" srcId="{1982A188-8230-4980-A8FF-204368AA9449}" destId="{475F02CF-CE0F-4604-8521-97ABD69C0570}" srcOrd="7" destOrd="0" presId="urn:microsoft.com/office/officeart/2005/8/layout/chevron2"/>
    <dgm:cxn modelId="{BC2780A8-3767-40A6-B031-ED3621DBE30C}" type="presParOf" srcId="{1982A188-8230-4980-A8FF-204368AA9449}" destId="{7010808B-B552-4336-97FE-C6C9684A87CD}" srcOrd="8" destOrd="0" presId="urn:microsoft.com/office/officeart/2005/8/layout/chevron2"/>
    <dgm:cxn modelId="{9A5A5122-6DDA-4370-9162-5369FC247392}" type="presParOf" srcId="{7010808B-B552-4336-97FE-C6C9684A87CD}" destId="{14766DAD-E009-4694-8434-E1D819170AB9}" srcOrd="0" destOrd="0" presId="urn:microsoft.com/office/officeart/2005/8/layout/chevron2"/>
    <dgm:cxn modelId="{364DE61F-59D7-4A8A-BE04-33C213F554C8}" type="presParOf" srcId="{7010808B-B552-4336-97FE-C6C9684A87CD}" destId="{623F2EC0-D4F2-4B4E-9942-8880D7AFF9B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192A5-561E-436B-8D25-520BB0CD6DB3}">
      <dsp:nvSpPr>
        <dsp:cNvPr id="0" name=""/>
        <dsp:cNvSpPr/>
      </dsp:nvSpPr>
      <dsp:spPr>
        <a:xfrm rot="5400000">
          <a:off x="-111750" y="112435"/>
          <a:ext cx="745001" cy="52150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ClrTx/>
            <a:buSzTx/>
            <a:buFontTx/>
            <a:buNone/>
          </a:pPr>
          <a:endParaRPr lang="en-US" sz="1400" kern="1200" dirty="0"/>
        </a:p>
      </dsp:txBody>
      <dsp:txXfrm rot="-5400000">
        <a:off x="1" y="261434"/>
        <a:ext cx="521500" cy="223501"/>
      </dsp:txXfrm>
    </dsp:sp>
    <dsp:sp modelId="{B775D6CD-3738-4BCA-9371-B65335A24231}">
      <dsp:nvSpPr>
        <dsp:cNvPr id="0" name=""/>
        <dsp:cNvSpPr/>
      </dsp:nvSpPr>
      <dsp:spPr>
        <a:xfrm rot="5400000">
          <a:off x="4398934" y="-3876747"/>
          <a:ext cx="484250" cy="823911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lrTx/>
            <a:buSzTx/>
            <a:buFontTx/>
            <a:buNone/>
          </a:pPr>
          <a:r>
            <a:rPr lang="en-US" sz="2000" b="0" kern="1200" dirty="0">
              <a:solidFill>
                <a:schemeClr val="tx1"/>
              </a:solidFill>
            </a:rPr>
            <a:t>Be aware of which biosimilar product is being prescribed, dispensed, and used </a:t>
          </a:r>
          <a:endParaRPr lang="en-US" sz="2000" kern="1200" dirty="0"/>
        </a:p>
      </dsp:txBody>
      <dsp:txXfrm rot="-5400000">
        <a:off x="521501" y="24325"/>
        <a:ext cx="8215479" cy="436972"/>
      </dsp:txXfrm>
    </dsp:sp>
    <dsp:sp modelId="{CA9F7CB8-4629-4B34-BE63-8C5726129026}">
      <dsp:nvSpPr>
        <dsp:cNvPr id="0" name=""/>
        <dsp:cNvSpPr/>
      </dsp:nvSpPr>
      <dsp:spPr>
        <a:xfrm rot="5400000">
          <a:off x="-111750" y="733979"/>
          <a:ext cx="745001" cy="521500"/>
        </a:xfrm>
        <a:prstGeom prst="chevron">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5400000">
        <a:off x="1" y="882978"/>
        <a:ext cx="521500" cy="223501"/>
      </dsp:txXfrm>
    </dsp:sp>
    <dsp:sp modelId="{7D76311E-2127-4507-B1FA-F755130940AA}">
      <dsp:nvSpPr>
        <dsp:cNvPr id="0" name=""/>
        <dsp:cNvSpPr/>
      </dsp:nvSpPr>
      <dsp:spPr>
        <a:xfrm rot="5400000">
          <a:off x="4398934" y="-3255204"/>
          <a:ext cx="484250" cy="823911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lrTx/>
            <a:buSzTx/>
            <a:buFontTx/>
            <a:buNone/>
          </a:pPr>
          <a:r>
            <a:rPr lang="en-US" sz="2000" b="0" kern="1200" dirty="0">
              <a:solidFill>
                <a:schemeClr val="tx1"/>
              </a:solidFill>
            </a:rPr>
            <a:t>Prescribe using the proper name or trade name with suffix</a:t>
          </a:r>
          <a:endParaRPr lang="en-US" sz="2000" kern="1200" dirty="0"/>
        </a:p>
      </dsp:txBody>
      <dsp:txXfrm rot="-5400000">
        <a:off x="521501" y="645868"/>
        <a:ext cx="8215479" cy="436972"/>
      </dsp:txXfrm>
    </dsp:sp>
    <dsp:sp modelId="{29985395-4A21-42A7-BA7F-533D3ED8D5A3}">
      <dsp:nvSpPr>
        <dsp:cNvPr id="0" name=""/>
        <dsp:cNvSpPr/>
      </dsp:nvSpPr>
      <dsp:spPr>
        <a:xfrm rot="5400000">
          <a:off x="-111750" y="1355523"/>
          <a:ext cx="745001" cy="521500"/>
        </a:xfrm>
        <a:prstGeom prst="chevron">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ClrTx/>
            <a:buSzTx/>
            <a:buFontTx/>
            <a:buNone/>
          </a:pPr>
          <a:endParaRPr lang="en-US" sz="1400" kern="1200" dirty="0"/>
        </a:p>
      </dsp:txBody>
      <dsp:txXfrm rot="-5400000">
        <a:off x="1" y="1504522"/>
        <a:ext cx="521500" cy="223501"/>
      </dsp:txXfrm>
    </dsp:sp>
    <dsp:sp modelId="{514EB69D-C558-4D9F-BC27-5A4FFC8507CF}">
      <dsp:nvSpPr>
        <dsp:cNvPr id="0" name=""/>
        <dsp:cNvSpPr/>
      </dsp:nvSpPr>
      <dsp:spPr>
        <a:xfrm rot="5400000">
          <a:off x="4398934" y="-2633660"/>
          <a:ext cx="484250" cy="823911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lrTx/>
            <a:buSzTx/>
            <a:buFontTx/>
            <a:buNone/>
          </a:pPr>
          <a:r>
            <a:rPr lang="en-US" sz="2000" b="0" kern="1200" dirty="0">
              <a:solidFill>
                <a:schemeClr val="tx1"/>
              </a:solidFill>
            </a:rPr>
            <a:t>Contribute to local pharmacovigilance efforts (registries)</a:t>
          </a:r>
          <a:endParaRPr lang="en-US" sz="2000" kern="1200" dirty="0"/>
        </a:p>
      </dsp:txBody>
      <dsp:txXfrm rot="-5400000">
        <a:off x="521501" y="1267412"/>
        <a:ext cx="8215479" cy="436972"/>
      </dsp:txXfrm>
    </dsp:sp>
    <dsp:sp modelId="{7AC64760-E6B8-43DA-A090-8F5235B5052F}">
      <dsp:nvSpPr>
        <dsp:cNvPr id="0" name=""/>
        <dsp:cNvSpPr/>
      </dsp:nvSpPr>
      <dsp:spPr>
        <a:xfrm rot="5400000">
          <a:off x="-111750" y="1977066"/>
          <a:ext cx="745001" cy="521500"/>
        </a:xfrm>
        <a:prstGeom prst="chevron">
          <a:avLst/>
        </a:prstGeom>
        <a:solidFill>
          <a:schemeClr val="accent3"/>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5400000">
        <a:off x="1" y="2126065"/>
        <a:ext cx="521500" cy="223501"/>
      </dsp:txXfrm>
    </dsp:sp>
    <dsp:sp modelId="{C222024A-5529-4424-BB00-4E6988A99A4E}">
      <dsp:nvSpPr>
        <dsp:cNvPr id="0" name=""/>
        <dsp:cNvSpPr/>
      </dsp:nvSpPr>
      <dsp:spPr>
        <a:xfrm rot="5400000">
          <a:off x="4398934" y="-2012117"/>
          <a:ext cx="484250" cy="823911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lrTx/>
            <a:buSzTx/>
            <a:buFontTx/>
            <a:buNone/>
          </a:pPr>
          <a:r>
            <a:rPr lang="en-US" sz="2000" b="0" kern="1200" dirty="0">
              <a:solidFill>
                <a:schemeClr val="tx1"/>
              </a:solidFill>
            </a:rPr>
            <a:t>Monitor long-term safety (pharmacovigilance)</a:t>
          </a:r>
          <a:endParaRPr lang="en-US" sz="2000" kern="1200" dirty="0"/>
        </a:p>
      </dsp:txBody>
      <dsp:txXfrm rot="-5400000">
        <a:off x="521501" y="1888955"/>
        <a:ext cx="8215479" cy="436972"/>
      </dsp:txXfrm>
    </dsp:sp>
    <dsp:sp modelId="{14766DAD-E009-4694-8434-E1D819170AB9}">
      <dsp:nvSpPr>
        <dsp:cNvPr id="0" name=""/>
        <dsp:cNvSpPr/>
      </dsp:nvSpPr>
      <dsp:spPr>
        <a:xfrm rot="5400000">
          <a:off x="-111750" y="2598610"/>
          <a:ext cx="745001" cy="521500"/>
        </a:xfrm>
        <a:prstGeom prst="chevron">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ClrTx/>
            <a:buSzTx/>
            <a:buFontTx/>
            <a:buNone/>
          </a:pPr>
          <a:endParaRPr lang="en-US" sz="1400" kern="1200" dirty="0"/>
        </a:p>
      </dsp:txBody>
      <dsp:txXfrm rot="-5400000">
        <a:off x="1" y="2747609"/>
        <a:ext cx="521500" cy="223501"/>
      </dsp:txXfrm>
    </dsp:sp>
    <dsp:sp modelId="{623F2EC0-D4F2-4B4E-9942-8880D7AFF9B0}">
      <dsp:nvSpPr>
        <dsp:cNvPr id="0" name=""/>
        <dsp:cNvSpPr/>
      </dsp:nvSpPr>
      <dsp:spPr>
        <a:xfrm rot="5400000">
          <a:off x="4398934" y="-1390573"/>
          <a:ext cx="484250" cy="823911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lrTx/>
            <a:buSzTx/>
            <a:buFontTx/>
            <a:buNone/>
          </a:pPr>
          <a:r>
            <a:rPr lang="en-US" sz="2000" b="0" kern="1200" dirty="0">
              <a:solidFill>
                <a:schemeClr val="tx1"/>
              </a:solidFill>
            </a:rPr>
            <a:t>Encourage transparency in drug characterization </a:t>
          </a:r>
          <a:endParaRPr lang="en-US" sz="2000" kern="1200" dirty="0"/>
        </a:p>
      </dsp:txBody>
      <dsp:txXfrm rot="-5400000">
        <a:off x="521501" y="2510499"/>
        <a:ext cx="8215479" cy="43697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16A4D-66EF-49FC-9C86-929FCA563448}" type="datetimeFigureOut">
              <a:rPr lang="en-US" smtClean="0"/>
              <a:t>4/29/2022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7D8C2-F601-4D2E-851C-A6153766A6EF}" type="slidenum">
              <a:rPr lang="en-US" smtClean="0"/>
              <a:t>‹#›</a:t>
            </a:fld>
            <a:endParaRPr lang="en-US" dirty="0"/>
          </a:p>
        </p:txBody>
      </p:sp>
    </p:spTree>
    <p:extLst>
      <p:ext uri="{BB962C8B-B14F-4D97-AF65-F5344CB8AC3E}">
        <p14:creationId xmlns:p14="http://schemas.microsoft.com/office/powerpoint/2010/main" val="2186732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106DFD-A71C-5148-9ACD-50D393CCD3FD}" type="datetimeFigureOut">
              <a:rPr lang="en-US" smtClean="0"/>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2D2E26-6845-1D48-B8C5-A0177948E7AE}" type="slidenum">
              <a:rPr lang="en-US" smtClean="0"/>
              <a:t>‹#›</a:t>
            </a:fld>
            <a:endParaRPr lang="en-US" dirty="0"/>
          </a:p>
        </p:txBody>
      </p:sp>
    </p:spTree>
    <p:extLst>
      <p:ext uri="{BB962C8B-B14F-4D97-AF65-F5344CB8AC3E}">
        <p14:creationId xmlns:p14="http://schemas.microsoft.com/office/powerpoint/2010/main" val="1053494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106DFD-A71C-5148-9ACD-50D393CCD3FD}" type="datetimeFigureOut">
              <a:rPr lang="en-US" smtClean="0"/>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2D2E26-6845-1D48-B8C5-A0177948E7AE}" type="slidenum">
              <a:rPr lang="en-US" smtClean="0"/>
              <a:t>‹#›</a:t>
            </a:fld>
            <a:endParaRPr lang="en-US" dirty="0"/>
          </a:p>
        </p:txBody>
      </p:sp>
    </p:spTree>
    <p:extLst>
      <p:ext uri="{BB962C8B-B14F-4D97-AF65-F5344CB8AC3E}">
        <p14:creationId xmlns:p14="http://schemas.microsoft.com/office/powerpoint/2010/main" val="3047172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106DFD-A71C-5148-9ACD-50D393CCD3FD}" type="datetimeFigureOut">
              <a:rPr lang="en-US" smtClean="0"/>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2D2E26-6845-1D48-B8C5-A0177948E7AE}" type="slidenum">
              <a:rPr lang="en-US" smtClean="0"/>
              <a:t>‹#›</a:t>
            </a:fld>
            <a:endParaRPr lang="en-US" dirty="0"/>
          </a:p>
        </p:txBody>
      </p:sp>
    </p:spTree>
    <p:extLst>
      <p:ext uri="{BB962C8B-B14F-4D97-AF65-F5344CB8AC3E}">
        <p14:creationId xmlns:p14="http://schemas.microsoft.com/office/powerpoint/2010/main" val="4167330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106DFD-A71C-5148-9ACD-50D393CCD3FD}" type="datetimeFigureOut">
              <a:rPr lang="en-US" smtClean="0"/>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2D2E26-6845-1D48-B8C5-A0177948E7AE}" type="slidenum">
              <a:rPr lang="en-US" smtClean="0"/>
              <a:t>‹#›</a:t>
            </a:fld>
            <a:endParaRPr lang="en-US" dirty="0"/>
          </a:p>
        </p:txBody>
      </p:sp>
    </p:spTree>
    <p:extLst>
      <p:ext uri="{BB962C8B-B14F-4D97-AF65-F5344CB8AC3E}">
        <p14:creationId xmlns:p14="http://schemas.microsoft.com/office/powerpoint/2010/main" val="3739193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106DFD-A71C-5148-9ACD-50D393CCD3FD}" type="datetimeFigureOut">
              <a:rPr lang="en-US" smtClean="0"/>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2D2E26-6845-1D48-B8C5-A0177948E7AE}" type="slidenum">
              <a:rPr lang="en-US" smtClean="0"/>
              <a:t>‹#›</a:t>
            </a:fld>
            <a:endParaRPr lang="en-US" dirty="0"/>
          </a:p>
        </p:txBody>
      </p:sp>
    </p:spTree>
    <p:extLst>
      <p:ext uri="{BB962C8B-B14F-4D97-AF65-F5344CB8AC3E}">
        <p14:creationId xmlns:p14="http://schemas.microsoft.com/office/powerpoint/2010/main" val="2473691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106DFD-A71C-5148-9ACD-50D393CCD3FD}" type="datetimeFigureOut">
              <a:rPr lang="en-US" smtClean="0"/>
              <a:t>4/29/2022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2D2E26-6845-1D48-B8C5-A0177948E7AE}" type="slidenum">
              <a:rPr lang="en-US" smtClean="0"/>
              <a:t>‹#›</a:t>
            </a:fld>
            <a:endParaRPr lang="en-US" dirty="0"/>
          </a:p>
        </p:txBody>
      </p:sp>
    </p:spTree>
    <p:extLst>
      <p:ext uri="{BB962C8B-B14F-4D97-AF65-F5344CB8AC3E}">
        <p14:creationId xmlns:p14="http://schemas.microsoft.com/office/powerpoint/2010/main" val="3053738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106DFD-A71C-5148-9ACD-50D393CCD3FD}" type="datetimeFigureOut">
              <a:rPr lang="en-US" smtClean="0"/>
              <a:t>4/29/2022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32D2E26-6845-1D48-B8C5-A0177948E7AE}" type="slidenum">
              <a:rPr lang="en-US" smtClean="0"/>
              <a:t>‹#›</a:t>
            </a:fld>
            <a:endParaRPr lang="en-US" dirty="0"/>
          </a:p>
        </p:txBody>
      </p:sp>
    </p:spTree>
    <p:extLst>
      <p:ext uri="{BB962C8B-B14F-4D97-AF65-F5344CB8AC3E}">
        <p14:creationId xmlns:p14="http://schemas.microsoft.com/office/powerpoint/2010/main" val="3568741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106DFD-A71C-5148-9ACD-50D393CCD3FD}" type="datetimeFigureOut">
              <a:rPr lang="en-US" smtClean="0"/>
              <a:t>4/29/2022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2D2E26-6845-1D48-B8C5-A0177948E7AE}" type="slidenum">
              <a:rPr lang="en-US" smtClean="0"/>
              <a:t>‹#›</a:t>
            </a:fld>
            <a:endParaRPr lang="en-US" dirty="0"/>
          </a:p>
        </p:txBody>
      </p:sp>
    </p:spTree>
    <p:extLst>
      <p:ext uri="{BB962C8B-B14F-4D97-AF65-F5344CB8AC3E}">
        <p14:creationId xmlns:p14="http://schemas.microsoft.com/office/powerpoint/2010/main" val="286308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106DFD-A71C-5148-9ACD-50D393CCD3FD}" type="datetimeFigureOut">
              <a:rPr lang="en-US" smtClean="0"/>
              <a:t>4/29/2022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32D2E26-6845-1D48-B8C5-A0177948E7AE}" type="slidenum">
              <a:rPr lang="en-US" smtClean="0"/>
              <a:t>‹#›</a:t>
            </a:fld>
            <a:endParaRPr lang="en-US" dirty="0"/>
          </a:p>
        </p:txBody>
      </p:sp>
    </p:spTree>
    <p:extLst>
      <p:ext uri="{BB962C8B-B14F-4D97-AF65-F5344CB8AC3E}">
        <p14:creationId xmlns:p14="http://schemas.microsoft.com/office/powerpoint/2010/main" val="168447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C106DFD-A71C-5148-9ACD-50D393CCD3FD}" type="datetimeFigureOut">
              <a:rPr lang="en-US" smtClean="0"/>
              <a:t>4/29/2022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2D2E26-6845-1D48-B8C5-A0177948E7AE}" type="slidenum">
              <a:rPr lang="en-US" smtClean="0"/>
              <a:t>‹#›</a:t>
            </a:fld>
            <a:endParaRPr lang="en-US" dirty="0"/>
          </a:p>
        </p:txBody>
      </p:sp>
    </p:spTree>
    <p:extLst>
      <p:ext uri="{BB962C8B-B14F-4D97-AF65-F5344CB8AC3E}">
        <p14:creationId xmlns:p14="http://schemas.microsoft.com/office/powerpoint/2010/main" val="4212401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C106DFD-A71C-5148-9ACD-50D393CCD3FD}" type="datetimeFigureOut">
              <a:rPr lang="en-US" smtClean="0"/>
              <a:t>4/29/2022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2D2E26-6845-1D48-B8C5-A0177948E7AE}" type="slidenum">
              <a:rPr lang="en-US" smtClean="0"/>
              <a:t>‹#›</a:t>
            </a:fld>
            <a:endParaRPr lang="en-US" dirty="0"/>
          </a:p>
        </p:txBody>
      </p:sp>
    </p:spTree>
    <p:extLst>
      <p:ext uri="{BB962C8B-B14F-4D97-AF65-F5344CB8AC3E}">
        <p14:creationId xmlns:p14="http://schemas.microsoft.com/office/powerpoint/2010/main" val="1548220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106DFD-A71C-5148-9ACD-50D393CCD3FD}" type="datetimeFigureOut">
              <a:rPr lang="en-US" smtClean="0"/>
              <a:t>4/29/2022</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32D2E26-6845-1D48-B8C5-A0177948E7AE}" type="slidenum">
              <a:rPr lang="en-US" smtClean="0"/>
              <a:t>‹#›</a:t>
            </a:fld>
            <a:endParaRPr lang="en-US" dirty="0"/>
          </a:p>
        </p:txBody>
      </p:sp>
    </p:spTree>
    <p:extLst>
      <p:ext uri="{BB962C8B-B14F-4D97-AF65-F5344CB8AC3E}">
        <p14:creationId xmlns:p14="http://schemas.microsoft.com/office/powerpoint/2010/main" val="3276388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player.vimeo.com/video/701381262?h=af8a90124d&amp;app_id=122963"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s://purplebooksearch.fda.gov/"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player.vimeo.com/video/701382619?h=cd37d83620&amp;app_id=122963"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fda.gov/downloads/Drugs/GuidanceComplianceRegulatoryInformation/Guidances/UCM291128.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fda.gov/downloads/Drugs/GuidanceComplianceRegulatoryInformation/Guidances/UCM291128.pdf"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www.fda.gov/downloads/Drugs/GuidanceComplianceRegulatoryInformation/Guidances/UCM291134.pdf"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fda.gov/downloads/Drugs/GuidanceComplianceRegulatoryInformation/Guidances/UCM291128.pdf"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player.vimeo.com/video/701383539?h=85544dc998&amp;app_id=122963"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player.vimeo.com/video/701380178?h=c48c60de0e&amp;app_id=122963"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fda.gov/files/drugs/published/Biological-Product-Definitions.pdf" TargetMode="External"/><Relationship Id="rId2" Type="http://schemas.openxmlformats.org/officeDocument/2006/relationships/hyperlink" Target="http://www.fda.gov/downloads/Drugs/GuidanceComplianceRegulatoryInformation/Guidances/UCM291128.pdf" TargetMode="External"/><Relationship Id="rId1" Type="http://schemas.openxmlformats.org/officeDocument/2006/relationships/slideLayout" Target="../slideLayouts/slideLayout2.xml"/><Relationship Id="rId5" Type="http://schemas.openxmlformats.org/officeDocument/2006/relationships/hyperlink" Target="https://www.fda.gov/media/93218/download" TargetMode="External"/><Relationship Id="rId4" Type="http://schemas.openxmlformats.org/officeDocument/2006/relationships/hyperlink" Target="https://www.rheumatology.org/Practice-Quality/Administrative-Support/Position-Statement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fda.gov/media/108107/download" TargetMode="External"/><Relationship Id="rId2" Type="http://schemas.openxmlformats.org/officeDocument/2006/relationships/hyperlink" Target="https://www.fda.gov/media/151094/download"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www.fda.gov/regulatory-information/search-fda-guidance-documents/quality-considerations-demonstrating-biosimilarity-therapeutic-protein-product-reference-product"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ww.fda.gov/media/109573/download" TargetMode="External"/><Relationship Id="rId2" Type="http://schemas.openxmlformats.org/officeDocument/2006/relationships/hyperlink" Target="https://www.fda.gov/media/151061/download" TargetMode="External"/><Relationship Id="rId1" Type="http://schemas.openxmlformats.org/officeDocument/2006/relationships/slideLayout" Target="../slideLayouts/slideLayout2.xml"/><Relationship Id="rId5" Type="http://schemas.openxmlformats.org/officeDocument/2006/relationships/hyperlink" Target="https://www.who.int/publications/i/item/10665-42493" TargetMode="External"/><Relationship Id="rId4" Type="http://schemas.openxmlformats.org/officeDocument/2006/relationships/hyperlink" Target="https://www.fda.gov/media/96894/download#:~:text=The%20labeling%20for%20the%20biosimilar,for%20those%20conditions%20of%20use"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www.fda.gov/drugs/therapeutic-biologics-applications-bla/purple-book-lists-licensed-biological-products-reference-product-exclusivity-and-biosimilarity-or" TargetMode="External"/><Relationship Id="rId2" Type="http://schemas.openxmlformats.org/officeDocument/2006/relationships/hyperlink" Target="https://www.fda.gov/files/about%20fda/published/Drug-Safety-Surveillance-and-the-FDA-Adverse-Event-Reporting-System-%28PDF---1.31MB%29.pdf" TargetMode="External"/><Relationship Id="rId1" Type="http://schemas.openxmlformats.org/officeDocument/2006/relationships/slideLayout" Target="../slideLayouts/slideLayout2.xml"/><Relationship Id="rId4" Type="http://schemas.openxmlformats.org/officeDocument/2006/relationships/hyperlink" Target="https://drug-dev.com/biosimilar-development-approval-of-biosimilar-medicines-through-totality-of-the-evidence/"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8E55A60C-847E-0D42-ACE0-E1105B33D2C2}"/>
              </a:ext>
            </a:extLst>
          </p:cNvPr>
          <p:cNvPicPr>
            <a:picLocks noChangeAspect="1"/>
          </p:cNvPicPr>
          <p:nvPr/>
        </p:nvPicPr>
        <p:blipFill>
          <a:blip r:embed="rId2"/>
          <a:stretch>
            <a:fillRect/>
          </a:stretch>
        </p:blipFill>
        <p:spPr>
          <a:xfrm>
            <a:off x="3175" y="0"/>
            <a:ext cx="9137650" cy="5143500"/>
          </a:xfrm>
          <a:prstGeom prst="rect">
            <a:avLst/>
          </a:prstGeom>
        </p:spPr>
      </p:pic>
    </p:spTree>
    <p:extLst>
      <p:ext uri="{BB962C8B-B14F-4D97-AF65-F5344CB8AC3E}">
        <p14:creationId xmlns:p14="http://schemas.microsoft.com/office/powerpoint/2010/main" val="1552968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1C049C9-2A44-47E1-AD65-601085B79044}"/>
              </a:ext>
            </a:extLst>
          </p:cNvPr>
          <p:cNvSpPr>
            <a:spLocks noGrp="1"/>
          </p:cNvSpPr>
          <p:nvPr>
            <p:ph idx="1"/>
          </p:nvPr>
        </p:nvSpPr>
        <p:spPr>
          <a:xfrm>
            <a:off x="275666" y="369795"/>
            <a:ext cx="8431916" cy="3869698"/>
          </a:xfrm>
        </p:spPr>
        <p:txBody>
          <a:bodyPr>
            <a:normAutofit/>
          </a:bodyPr>
          <a:lstStyle/>
          <a:p>
            <a:pPr defTabSz="914400" eaLnBrk="0" fontAlgn="base" hangingPunct="0">
              <a:lnSpc>
                <a:spcPct val="100000"/>
              </a:lnSpc>
              <a:spcBef>
                <a:spcPct val="0"/>
              </a:spcBef>
              <a:spcAft>
                <a:spcPct val="0"/>
              </a:spcAft>
            </a:pP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Equivalence margin defined as:</a:t>
            </a:r>
          </a:p>
          <a:p>
            <a:pPr lvl="1" defTabSz="914400" eaLnBrk="0" fontAlgn="base" hangingPunct="0">
              <a:lnSpc>
                <a:spcPct val="100000"/>
              </a:lnSpc>
              <a:spcBef>
                <a:spcPct val="0"/>
              </a:spcBef>
              <a:spcAft>
                <a:spcPct val="0"/>
              </a:spcAft>
            </a:pPr>
            <a:r>
              <a:rPr lang="en-US" altLang="en-US" dirty="0">
                <a:latin typeface="Calibri" panose="020F0502020204030204" pitchFamily="34" charset="0"/>
                <a:ea typeface="Times New Roman" panose="02020603050405020304" pitchFamily="18" charset="0"/>
                <a:cs typeface="Calibri" panose="020F0502020204030204" pitchFamily="34" charset="0"/>
              </a:rPr>
              <a:t>L</a:t>
            </a: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argest difference between a biosimilar candidate and its RP that is clinically acceptable.</a:t>
            </a:r>
            <a:r>
              <a:rPr kumimoji="0" lang="en-US" altLang="en-US" b="0"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a:t>
            </a:r>
            <a:endParaRPr lang="en-US" altLang="en-US" dirty="0">
              <a:latin typeface="Calibri" panose="020F0502020204030204" pitchFamily="34" charset="0"/>
              <a:ea typeface="Times New Roman" panose="02020603050405020304" pitchFamily="18" charset="0"/>
              <a:cs typeface="Calibri" panose="020F0502020204030204" pitchFamily="34" charset="0"/>
            </a:endParaRPr>
          </a:p>
          <a:p>
            <a:pPr defTabSz="914400" eaLnBrk="0" fontAlgn="base" hangingPunct="0">
              <a:lnSpc>
                <a:spcPct val="100000"/>
              </a:lnSpc>
              <a:spcBef>
                <a:spcPct val="0"/>
              </a:spcBef>
              <a:spcAft>
                <a:spcPct val="0"/>
              </a:spcAft>
            </a:pP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endpoints for studies designed to establish equivalence of a biosimilar candidate and its RP are chosen to demonstrate that the proposed biosimilar is neither inferior nor superior to the RP in terms of each endpoint.</a:t>
            </a:r>
            <a:r>
              <a:rPr kumimoji="0" lang="en-US" altLang="en-US" sz="2000" b="0"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a:t>
            </a:r>
            <a:endParaRPr kumimoji="0" lang="en-US" altLang="en-US" sz="2000" b="0" i="0" u="none" strike="noStrike" cap="none" normalizeH="0" baseline="0" dirty="0">
              <a:ln>
                <a:noFill/>
              </a:ln>
              <a:solidFill>
                <a:schemeClr val="tx1"/>
              </a:solidFill>
              <a:effectLst/>
            </a:endParaRPr>
          </a:p>
          <a:p>
            <a:pPr defTabSz="914400" eaLnBrk="0" fontAlgn="base" hangingPunct="0">
              <a:lnSpc>
                <a:spcPct val="100000"/>
              </a:lnSpc>
              <a:spcBef>
                <a:spcPct val="0"/>
              </a:spcBef>
              <a:spcAft>
                <a:spcPct val="0"/>
              </a:spcAft>
            </a:pP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 clinical trials of biosimilars approved to treat inflammatory diseases, equivalence margins were established for clinical endpoints such as the percentage who achieve American College of Rheumatology 20 (ACR20) or Psoriasis Area and Severity Index 75 (PASI75).</a:t>
            </a:r>
            <a:r>
              <a:rPr kumimoji="0" lang="en-US" altLang="en-US" sz="2000" b="0"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9</a:t>
            </a: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C9847C20-8CC2-47C3-A558-621890BE819C}"/>
              </a:ext>
            </a:extLst>
          </p:cNvPr>
          <p:cNvSpPr txBox="1"/>
          <p:nvPr/>
        </p:nvSpPr>
        <p:spPr>
          <a:xfrm>
            <a:off x="275665" y="4239493"/>
            <a:ext cx="1524328" cy="276999"/>
          </a:xfrm>
          <a:prstGeom prst="rect">
            <a:avLst/>
          </a:prstGeom>
          <a:noFill/>
        </p:spPr>
        <p:txBody>
          <a:bodyPr wrap="none" rtlCol="0">
            <a:spAutoFit/>
          </a:bodyPr>
          <a:lstStyle/>
          <a:p>
            <a:r>
              <a:rPr lang="en-US" sz="1200" dirty="0"/>
              <a:t>RP, reference product</a:t>
            </a:r>
          </a:p>
        </p:txBody>
      </p:sp>
    </p:spTree>
    <p:extLst>
      <p:ext uri="{BB962C8B-B14F-4D97-AF65-F5344CB8AC3E}">
        <p14:creationId xmlns:p14="http://schemas.microsoft.com/office/powerpoint/2010/main" val="788694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EF50415-74EE-4FA7-9256-478A88EECBA2}"/>
              </a:ext>
            </a:extLst>
          </p:cNvPr>
          <p:cNvGraphicFramePr>
            <a:graphicFrameLocks noGrp="1"/>
          </p:cNvGraphicFramePr>
          <p:nvPr>
            <p:extLst>
              <p:ext uri="{D42A27DB-BD31-4B8C-83A1-F6EECF244321}">
                <p14:modId xmlns:p14="http://schemas.microsoft.com/office/powerpoint/2010/main" val="722686619"/>
              </p:ext>
            </p:extLst>
          </p:nvPr>
        </p:nvGraphicFramePr>
        <p:xfrm>
          <a:off x="172720" y="803564"/>
          <a:ext cx="8849359" cy="3451056"/>
        </p:xfrm>
        <a:graphic>
          <a:graphicData uri="http://schemas.openxmlformats.org/drawingml/2006/table">
            <a:tbl>
              <a:tblPr firstRow="1" bandRow="1">
                <a:tableStyleId>{5C22544A-7EE6-4342-B048-85BDC9FD1C3A}</a:tableStyleId>
              </a:tblPr>
              <a:tblGrid>
                <a:gridCol w="1135537">
                  <a:extLst>
                    <a:ext uri="{9D8B030D-6E8A-4147-A177-3AD203B41FA5}">
                      <a16:colId xmlns:a16="http://schemas.microsoft.com/office/drawing/2014/main" val="1664148688"/>
                    </a:ext>
                  </a:extLst>
                </a:gridCol>
                <a:gridCol w="2264548">
                  <a:extLst>
                    <a:ext uri="{9D8B030D-6E8A-4147-A177-3AD203B41FA5}">
                      <a16:colId xmlns:a16="http://schemas.microsoft.com/office/drawing/2014/main" val="357137029"/>
                    </a:ext>
                  </a:extLst>
                </a:gridCol>
                <a:gridCol w="1225319">
                  <a:extLst>
                    <a:ext uri="{9D8B030D-6E8A-4147-A177-3AD203B41FA5}">
                      <a16:colId xmlns:a16="http://schemas.microsoft.com/office/drawing/2014/main" val="3142822524"/>
                    </a:ext>
                  </a:extLst>
                </a:gridCol>
                <a:gridCol w="2454083">
                  <a:extLst>
                    <a:ext uri="{9D8B030D-6E8A-4147-A177-3AD203B41FA5}">
                      <a16:colId xmlns:a16="http://schemas.microsoft.com/office/drawing/2014/main" val="2788712587"/>
                    </a:ext>
                  </a:extLst>
                </a:gridCol>
                <a:gridCol w="1769872">
                  <a:extLst>
                    <a:ext uri="{9D8B030D-6E8A-4147-A177-3AD203B41FA5}">
                      <a16:colId xmlns:a16="http://schemas.microsoft.com/office/drawing/2014/main" val="4169880226"/>
                    </a:ext>
                  </a:extLst>
                </a:gridCol>
              </a:tblGrid>
              <a:tr h="431382">
                <a:tc>
                  <a:txBody>
                    <a:bodyPr/>
                    <a:lstStyle/>
                    <a:p>
                      <a:r>
                        <a:rPr lang="en-US" sz="1400" dirty="0"/>
                        <a:t>Compound</a:t>
                      </a:r>
                    </a:p>
                  </a:txBody>
                  <a:tcPr marL="68580" marR="68580" marT="34290" marB="34290"/>
                </a:tc>
                <a:tc>
                  <a:txBody>
                    <a:bodyPr/>
                    <a:lstStyle/>
                    <a:p>
                      <a:r>
                        <a:rPr lang="en-US" sz="1400" dirty="0"/>
                        <a:t>Biosimilar</a:t>
                      </a:r>
                    </a:p>
                  </a:txBody>
                  <a:tcPr marL="68580" marR="68580" marT="34290" marB="34290"/>
                </a:tc>
                <a:tc>
                  <a:txBody>
                    <a:bodyPr/>
                    <a:lstStyle/>
                    <a:p>
                      <a:r>
                        <a:rPr lang="en-US" sz="1400" dirty="0"/>
                        <a:t>Study Size (N)</a:t>
                      </a:r>
                    </a:p>
                  </a:txBody>
                  <a:tcPr marL="68580" marR="68580" marT="34290" marB="34290"/>
                </a:tc>
                <a:tc>
                  <a:txBody>
                    <a:bodyPr/>
                    <a:lstStyle/>
                    <a:p>
                      <a:r>
                        <a:rPr lang="en-US" sz="1400" dirty="0"/>
                        <a:t>Endpoint</a:t>
                      </a:r>
                    </a:p>
                  </a:txBody>
                  <a:tcPr marL="68580" marR="68580" marT="34290" marB="34290"/>
                </a:tc>
                <a:tc>
                  <a:txBody>
                    <a:bodyPr/>
                    <a:lstStyle/>
                    <a:p>
                      <a:r>
                        <a:rPr lang="en-US" sz="1400" dirty="0"/>
                        <a:t>Equivalence Margin</a:t>
                      </a:r>
                    </a:p>
                  </a:txBody>
                  <a:tcPr marL="68580" marR="68580" marT="34290" marB="34290"/>
                </a:tc>
                <a:extLst>
                  <a:ext uri="{0D108BD9-81ED-4DB2-BD59-A6C34878D82A}">
                    <a16:rowId xmlns:a16="http://schemas.microsoft.com/office/drawing/2014/main" val="662448749"/>
                  </a:ext>
                </a:extLst>
              </a:tr>
              <a:tr h="431382">
                <a:tc rowSpan="2">
                  <a:txBody>
                    <a:bodyPr/>
                    <a:lstStyle/>
                    <a:p>
                      <a:r>
                        <a:rPr lang="en-US" sz="1400" dirty="0"/>
                        <a:t>Etanercept</a:t>
                      </a:r>
                    </a:p>
                  </a:txBody>
                  <a:tcPr marL="68580" marR="68580" marT="34290" marB="34290" anchor="ctr"/>
                </a:tc>
                <a:tc>
                  <a:txBody>
                    <a:bodyPr/>
                    <a:lstStyle/>
                    <a:p>
                      <a:r>
                        <a:rPr lang="en-US" sz="1400" dirty="0"/>
                        <a:t>Etanercept-ykro (SB4)</a:t>
                      </a:r>
                    </a:p>
                  </a:txBody>
                  <a:tcPr marL="68580" marR="68580" marT="34290" marB="34290"/>
                </a:tc>
                <a:tc>
                  <a:txBody>
                    <a:bodyPr/>
                    <a:lstStyle/>
                    <a:p>
                      <a:r>
                        <a:rPr lang="en-US" sz="1400" dirty="0"/>
                        <a:t>596</a:t>
                      </a:r>
                    </a:p>
                  </a:txBody>
                  <a:tcPr marL="68580" marR="68580" marT="34290" marB="34290"/>
                </a:tc>
                <a:tc>
                  <a:txBody>
                    <a:bodyPr/>
                    <a:lstStyle/>
                    <a:p>
                      <a:r>
                        <a:rPr lang="en-US" sz="1400" dirty="0"/>
                        <a:t>ACR20 responders</a:t>
                      </a:r>
                    </a:p>
                  </a:txBody>
                  <a:tcPr marL="68580" marR="68580" marT="34290" marB="34290"/>
                </a:tc>
                <a:tc>
                  <a:txBody>
                    <a:bodyPr/>
                    <a:lstStyle/>
                    <a:p>
                      <a:r>
                        <a:rPr lang="en-US" sz="1400" dirty="0"/>
                        <a:t>-15 to +15</a:t>
                      </a:r>
                    </a:p>
                  </a:txBody>
                  <a:tcPr marL="68580" marR="68580" marT="34290" marB="34290"/>
                </a:tc>
                <a:extLst>
                  <a:ext uri="{0D108BD9-81ED-4DB2-BD59-A6C34878D82A}">
                    <a16:rowId xmlns:a16="http://schemas.microsoft.com/office/drawing/2014/main" val="501609081"/>
                  </a:ext>
                </a:extLst>
              </a:tr>
              <a:tr h="431382">
                <a:tc vMerge="1">
                  <a:txBody>
                    <a:bodyPr/>
                    <a:lstStyle/>
                    <a:p>
                      <a:endParaRPr lang="en-US" dirty="0"/>
                    </a:p>
                  </a:txBody>
                  <a:tcPr/>
                </a:tc>
                <a:tc>
                  <a:txBody>
                    <a:bodyPr/>
                    <a:lstStyle/>
                    <a:p>
                      <a:r>
                        <a:rPr lang="en-US" sz="1400" dirty="0"/>
                        <a:t>Etanercept-szzs</a:t>
                      </a:r>
                    </a:p>
                  </a:txBody>
                  <a:tcPr marL="68580" marR="68580" marT="34290" marB="34290"/>
                </a:tc>
                <a:tc>
                  <a:txBody>
                    <a:bodyPr/>
                    <a:lstStyle/>
                    <a:p>
                      <a:r>
                        <a:rPr lang="en-US" sz="1400" dirty="0"/>
                        <a:t>531</a:t>
                      </a:r>
                    </a:p>
                  </a:txBody>
                  <a:tcPr marL="68580" marR="68580" marT="34290" marB="34290"/>
                </a:tc>
                <a:tc>
                  <a:txBody>
                    <a:bodyPr/>
                    <a:lstStyle/>
                    <a:p>
                      <a:r>
                        <a:rPr lang="en-US" sz="1400" dirty="0"/>
                        <a:t>PASI75 responders</a:t>
                      </a:r>
                    </a:p>
                  </a:txBody>
                  <a:tcPr marL="68580" marR="68580" marT="34290" marB="34290"/>
                </a:tc>
                <a:tc>
                  <a:txBody>
                    <a:bodyPr/>
                    <a:lstStyle/>
                    <a:p>
                      <a:r>
                        <a:rPr lang="en-US" sz="1400" dirty="0"/>
                        <a:t>-18 to +18</a:t>
                      </a:r>
                    </a:p>
                  </a:txBody>
                  <a:tcPr marL="68580" marR="68580" marT="34290" marB="34290"/>
                </a:tc>
                <a:extLst>
                  <a:ext uri="{0D108BD9-81ED-4DB2-BD59-A6C34878D82A}">
                    <a16:rowId xmlns:a16="http://schemas.microsoft.com/office/drawing/2014/main" val="1905323456"/>
                  </a:ext>
                </a:extLst>
              </a:tr>
              <a:tr h="431382">
                <a:tc rowSpan="2">
                  <a:txBody>
                    <a:bodyPr/>
                    <a:lstStyle/>
                    <a:p>
                      <a:r>
                        <a:rPr lang="en-US" sz="1400" dirty="0"/>
                        <a:t>Infliximab</a:t>
                      </a:r>
                    </a:p>
                  </a:txBody>
                  <a:tcPr marL="68580" marR="68580" marT="34290" marB="34290" anchor="ctr"/>
                </a:tc>
                <a:tc>
                  <a:txBody>
                    <a:bodyPr/>
                    <a:lstStyle/>
                    <a:p>
                      <a:r>
                        <a:rPr lang="en-US" sz="1400" dirty="0"/>
                        <a:t>Infliximab-dyyb</a:t>
                      </a:r>
                    </a:p>
                  </a:txBody>
                  <a:tcPr marL="68580" marR="68580" marT="34290" marB="34290"/>
                </a:tc>
                <a:tc>
                  <a:txBody>
                    <a:bodyPr/>
                    <a:lstStyle/>
                    <a:p>
                      <a:r>
                        <a:rPr lang="en-US" sz="1400" dirty="0"/>
                        <a:t>606</a:t>
                      </a:r>
                    </a:p>
                  </a:txBody>
                  <a:tcPr marL="68580" marR="68580" marT="34290" marB="34290"/>
                </a:tc>
                <a:tc>
                  <a:txBody>
                    <a:bodyPr/>
                    <a:lstStyle/>
                    <a:p>
                      <a:r>
                        <a:rPr lang="en-US" sz="1400" dirty="0"/>
                        <a:t>ACR20 responders</a:t>
                      </a:r>
                    </a:p>
                  </a:txBody>
                  <a:tcPr marL="68580" marR="68580" marT="34290" marB="34290"/>
                </a:tc>
                <a:tc>
                  <a:txBody>
                    <a:bodyPr/>
                    <a:lstStyle/>
                    <a:p>
                      <a:r>
                        <a:rPr lang="en-US" sz="1400" dirty="0"/>
                        <a:t>-15 to +15</a:t>
                      </a:r>
                    </a:p>
                  </a:txBody>
                  <a:tcPr marL="68580" marR="68580" marT="34290" marB="34290"/>
                </a:tc>
                <a:extLst>
                  <a:ext uri="{0D108BD9-81ED-4DB2-BD59-A6C34878D82A}">
                    <a16:rowId xmlns:a16="http://schemas.microsoft.com/office/drawing/2014/main" val="218481443"/>
                  </a:ext>
                </a:extLst>
              </a:tr>
              <a:tr h="431382">
                <a:tc vMerge="1">
                  <a:txBody>
                    <a:bodyPr/>
                    <a:lstStyle/>
                    <a:p>
                      <a:endParaRPr lang="en-US" dirty="0"/>
                    </a:p>
                  </a:txBody>
                  <a:tcPr/>
                </a:tc>
                <a:tc>
                  <a:txBody>
                    <a:bodyPr/>
                    <a:lstStyle/>
                    <a:p>
                      <a:r>
                        <a:rPr lang="en-US" sz="1400" dirty="0"/>
                        <a:t>Infliximab-abda (SB2)</a:t>
                      </a:r>
                    </a:p>
                  </a:txBody>
                  <a:tcPr marL="68580" marR="68580" marT="34290" marB="34290"/>
                </a:tc>
                <a:tc>
                  <a:txBody>
                    <a:bodyPr/>
                    <a:lstStyle/>
                    <a:p>
                      <a:r>
                        <a:rPr lang="en-US" sz="1400" dirty="0"/>
                        <a:t>584</a:t>
                      </a:r>
                    </a:p>
                  </a:txBody>
                  <a:tcPr marL="68580" marR="68580" marT="34290" marB="34290"/>
                </a:tc>
                <a:tc>
                  <a:txBody>
                    <a:bodyPr/>
                    <a:lstStyle/>
                    <a:p>
                      <a:r>
                        <a:rPr lang="en-US" sz="1400" dirty="0"/>
                        <a:t>ACR20 responders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-15 to +15</a:t>
                      </a:r>
                    </a:p>
                  </a:txBody>
                  <a:tcPr marL="68580" marR="68580" marT="34290" marB="34290"/>
                </a:tc>
                <a:extLst>
                  <a:ext uri="{0D108BD9-81ED-4DB2-BD59-A6C34878D82A}">
                    <a16:rowId xmlns:a16="http://schemas.microsoft.com/office/drawing/2014/main" val="999988103"/>
                  </a:ext>
                </a:extLst>
              </a:tr>
              <a:tr h="431382">
                <a:tc rowSpan="3">
                  <a:txBody>
                    <a:bodyPr/>
                    <a:lstStyle/>
                    <a:p>
                      <a:r>
                        <a:rPr lang="en-US" sz="1400" dirty="0"/>
                        <a:t>Adalimumab</a:t>
                      </a:r>
                    </a:p>
                  </a:txBody>
                  <a:tcPr marL="68580" marR="68580" marT="34290" marB="34290" anchor="ctr"/>
                </a:tc>
                <a:tc>
                  <a:txBody>
                    <a:bodyPr/>
                    <a:lstStyle/>
                    <a:p>
                      <a:r>
                        <a:rPr lang="en-US" sz="1400" dirty="0"/>
                        <a:t>Adalimumab-atto </a:t>
                      </a:r>
                      <a:r>
                        <a:rPr lang="en-US" sz="1400" b="0" i="0" kern="1200" dirty="0">
                          <a:solidFill>
                            <a:schemeClr val="dk1"/>
                          </a:solidFill>
                          <a:effectLst/>
                          <a:latin typeface="+mn-lt"/>
                          <a:ea typeface="+mn-ea"/>
                          <a:cs typeface="+mn-cs"/>
                        </a:rPr>
                        <a:t>(ABP 501)</a:t>
                      </a:r>
                      <a:endParaRPr lang="en-US" sz="1400" dirty="0"/>
                    </a:p>
                  </a:txBody>
                  <a:tcPr marL="68580" marR="68580" marT="34290" marB="34290"/>
                </a:tc>
                <a:tc>
                  <a:txBody>
                    <a:bodyPr/>
                    <a:lstStyle/>
                    <a:p>
                      <a:r>
                        <a:rPr lang="en-US" sz="1400" dirty="0"/>
                        <a:t>526</a:t>
                      </a:r>
                    </a:p>
                  </a:txBody>
                  <a:tcPr marL="68580" marR="68580" marT="34290" marB="34290"/>
                </a:tc>
                <a:tc>
                  <a:txBody>
                    <a:bodyPr/>
                    <a:lstStyle/>
                    <a:p>
                      <a:r>
                        <a:rPr lang="en-US" sz="1400" dirty="0"/>
                        <a:t>ACR20 responders (risk ratio)</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0.738 to 1.355</a:t>
                      </a:r>
                    </a:p>
                  </a:txBody>
                  <a:tcPr marL="68580" marR="68580" marT="34290" marB="34290"/>
                </a:tc>
                <a:extLst>
                  <a:ext uri="{0D108BD9-81ED-4DB2-BD59-A6C34878D82A}">
                    <a16:rowId xmlns:a16="http://schemas.microsoft.com/office/drawing/2014/main" val="901874720"/>
                  </a:ext>
                </a:extLst>
              </a:tr>
              <a:tr h="431382">
                <a:tc vMerge="1">
                  <a:txBody>
                    <a:bodyPr/>
                    <a:lstStyle/>
                    <a:p>
                      <a:endParaRPr lang="en-US" dirty="0"/>
                    </a:p>
                  </a:txBody>
                  <a:tcPr/>
                </a:tc>
                <a:tc>
                  <a:txBody>
                    <a:bodyPr/>
                    <a:lstStyle/>
                    <a:p>
                      <a:r>
                        <a:rPr lang="en-US" sz="1400" b="0" i="0" kern="1200" dirty="0">
                          <a:solidFill>
                            <a:schemeClr val="dk1"/>
                          </a:solidFill>
                          <a:effectLst/>
                          <a:latin typeface="+mn-lt"/>
                          <a:ea typeface="+mn-ea"/>
                          <a:cs typeface="+mn-cs"/>
                        </a:rPr>
                        <a:t>Adalimumab-bwwd (SB5)</a:t>
                      </a:r>
                      <a:endParaRPr lang="en-US" sz="1400" dirty="0"/>
                    </a:p>
                  </a:txBody>
                  <a:tcPr marL="68580" marR="68580" marT="34290" marB="34290"/>
                </a:tc>
                <a:tc>
                  <a:txBody>
                    <a:bodyPr/>
                    <a:lstStyle/>
                    <a:p>
                      <a:r>
                        <a:rPr lang="en-US" sz="1400" dirty="0"/>
                        <a:t>544</a:t>
                      </a:r>
                    </a:p>
                  </a:txBody>
                  <a:tcPr marL="68580" marR="68580" marT="34290" marB="34290"/>
                </a:tc>
                <a:tc>
                  <a:txBody>
                    <a:bodyPr/>
                    <a:lstStyle/>
                    <a:p>
                      <a:r>
                        <a:rPr lang="en-US" sz="1400" dirty="0"/>
                        <a:t>ACR20 responders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-15 to +15</a:t>
                      </a:r>
                    </a:p>
                  </a:txBody>
                  <a:tcPr marL="68580" marR="68580" marT="34290" marB="34290"/>
                </a:tc>
                <a:extLst>
                  <a:ext uri="{0D108BD9-81ED-4DB2-BD59-A6C34878D82A}">
                    <a16:rowId xmlns:a16="http://schemas.microsoft.com/office/drawing/2014/main" val="780225226"/>
                  </a:ext>
                </a:extLst>
              </a:tr>
              <a:tr h="431382">
                <a:tc vMerge="1">
                  <a:txBody>
                    <a:bodyPr/>
                    <a:lstStyle/>
                    <a:p>
                      <a:endParaRPr lang="en-US" dirty="0"/>
                    </a:p>
                  </a:txBody>
                  <a:tcPr/>
                </a:tc>
                <a:tc>
                  <a:txBody>
                    <a:bodyPr/>
                    <a:lstStyle/>
                    <a:p>
                      <a:r>
                        <a:rPr lang="en-US" sz="1400" dirty="0"/>
                        <a:t>Adalimumab-adbm</a:t>
                      </a:r>
                    </a:p>
                  </a:txBody>
                  <a:tcPr marL="68580" marR="68580" marT="34290" marB="34290"/>
                </a:tc>
                <a:tc>
                  <a:txBody>
                    <a:bodyPr/>
                    <a:lstStyle/>
                    <a:p>
                      <a:r>
                        <a:rPr lang="en-US" sz="1400" dirty="0"/>
                        <a:t>645</a:t>
                      </a:r>
                    </a:p>
                  </a:txBody>
                  <a:tcPr marL="68580" marR="68580" marT="34290" marB="34290"/>
                </a:tc>
                <a:tc>
                  <a:txBody>
                    <a:bodyPr/>
                    <a:lstStyle/>
                    <a:p>
                      <a:r>
                        <a:rPr lang="en-US" sz="1400" dirty="0"/>
                        <a:t>ACR20 responders (at week 12)</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-12 to +15</a:t>
                      </a:r>
                    </a:p>
                  </a:txBody>
                  <a:tcPr marL="68580" marR="68580" marT="34290" marB="34290"/>
                </a:tc>
                <a:extLst>
                  <a:ext uri="{0D108BD9-81ED-4DB2-BD59-A6C34878D82A}">
                    <a16:rowId xmlns:a16="http://schemas.microsoft.com/office/drawing/2014/main" val="4126990274"/>
                  </a:ext>
                </a:extLst>
              </a:tr>
            </a:tbl>
          </a:graphicData>
        </a:graphic>
      </p:graphicFrame>
      <p:sp>
        <p:nvSpPr>
          <p:cNvPr id="5" name="Title 4">
            <a:extLst>
              <a:ext uri="{FF2B5EF4-FFF2-40B4-BE49-F238E27FC236}">
                <a16:creationId xmlns:a16="http://schemas.microsoft.com/office/drawing/2014/main" id="{80CAEA35-69F9-44EE-8009-CA6BD10195B7}"/>
              </a:ext>
            </a:extLst>
          </p:cNvPr>
          <p:cNvSpPr>
            <a:spLocks noGrp="1"/>
          </p:cNvSpPr>
          <p:nvPr>
            <p:ph type="title"/>
          </p:nvPr>
        </p:nvSpPr>
        <p:spPr>
          <a:xfrm>
            <a:off x="172719" y="273844"/>
            <a:ext cx="8849359" cy="529720"/>
          </a:xfrm>
        </p:spPr>
        <p:txBody>
          <a:bodyPr>
            <a:normAutofit/>
          </a:bodyPr>
          <a:lstStyle/>
          <a:p>
            <a:r>
              <a:rPr lang="en-US" sz="2400" dirty="0">
                <a:ea typeface="Calibri" panose="020F0502020204030204" pitchFamily="34" charset="0"/>
                <a:cs typeface="Times New Roman" panose="02020603050405020304" pitchFamily="18" charset="0"/>
              </a:rPr>
              <a:t>Equivalence Margins in Clinical Trials of Rheumatology Biosimilars</a:t>
            </a:r>
            <a:endParaRPr lang="en-US" sz="2400" dirty="0"/>
          </a:p>
        </p:txBody>
      </p:sp>
      <p:sp>
        <p:nvSpPr>
          <p:cNvPr id="2" name="TextBox 1">
            <a:extLst>
              <a:ext uri="{FF2B5EF4-FFF2-40B4-BE49-F238E27FC236}">
                <a16:creationId xmlns:a16="http://schemas.microsoft.com/office/drawing/2014/main" id="{5DD15B36-4988-489F-A956-892BA85D409F}"/>
              </a:ext>
            </a:extLst>
          </p:cNvPr>
          <p:cNvSpPr txBox="1"/>
          <p:nvPr/>
        </p:nvSpPr>
        <p:spPr>
          <a:xfrm>
            <a:off x="3079172" y="4500304"/>
            <a:ext cx="2585964" cy="215444"/>
          </a:xfrm>
          <a:prstGeom prst="rect">
            <a:avLst/>
          </a:prstGeom>
          <a:noFill/>
        </p:spPr>
        <p:txBody>
          <a:bodyPr wrap="none" rtlCol="0">
            <a:spAutoFit/>
          </a:bodyPr>
          <a:lstStyle/>
          <a:p>
            <a:r>
              <a:rPr lang="en-US" sz="800" dirty="0">
                <a:solidFill>
                  <a:schemeClr val="bg1"/>
                </a:solidFill>
                <a:latin typeface="Calibri" panose="020F0502020204030204" pitchFamily="34" charset="0"/>
                <a:ea typeface="Calibri" panose="020F0502020204030204" pitchFamily="34" charset="0"/>
                <a:cs typeface="Times New Roman" panose="02020603050405020304" pitchFamily="18" charset="0"/>
              </a:rPr>
              <a:t>Mielke J, et al. </a:t>
            </a:r>
            <a:r>
              <a:rPr lang="en-US" sz="8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Br J Clin Pharmacol. </a:t>
            </a:r>
            <a:r>
              <a:rPr lang="en-US" sz="800" dirty="0">
                <a:solidFill>
                  <a:schemeClr val="bg1"/>
                </a:solidFill>
                <a:latin typeface="Calibri" panose="020F0502020204030204" pitchFamily="34" charset="0"/>
                <a:ea typeface="Calibri" panose="020F0502020204030204" pitchFamily="34" charset="0"/>
                <a:cs typeface="Times New Roman" panose="02020603050405020304" pitchFamily="18" charset="0"/>
              </a:rPr>
              <a:t>2018;84(7):1415-1431.</a:t>
            </a:r>
            <a:endParaRPr lang="en-US" sz="800" dirty="0">
              <a:solidFill>
                <a:schemeClr val="bg1"/>
              </a:solidFill>
            </a:endParaRPr>
          </a:p>
        </p:txBody>
      </p:sp>
    </p:spTree>
    <p:extLst>
      <p:ext uri="{BB962C8B-B14F-4D97-AF65-F5344CB8AC3E}">
        <p14:creationId xmlns:p14="http://schemas.microsoft.com/office/powerpoint/2010/main" val="1849244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1C049C9-2A44-47E1-AD65-601085B79044}"/>
              </a:ext>
            </a:extLst>
          </p:cNvPr>
          <p:cNvSpPr>
            <a:spLocks noGrp="1"/>
          </p:cNvSpPr>
          <p:nvPr>
            <p:ph idx="1"/>
          </p:nvPr>
        </p:nvSpPr>
        <p:spPr>
          <a:xfrm>
            <a:off x="275666" y="369795"/>
            <a:ext cx="8431916" cy="3869698"/>
          </a:xfrm>
        </p:spPr>
        <p:txBody>
          <a:bodyPr>
            <a:normAutofit/>
          </a:bodyPr>
          <a:lstStyle/>
          <a:p>
            <a:pPr defTabSz="914400" eaLnBrk="0" fontAlgn="base" hangingPunct="0">
              <a:lnSpc>
                <a:spcPct val="100000"/>
              </a:lnSpc>
              <a:spcBef>
                <a:spcPct val="0"/>
              </a:spcBef>
              <a:spcAft>
                <a:spcPct val="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Equivalence margins also may be established for nonclinical endpoints such as PK parameters. </a:t>
            </a:r>
          </a:p>
          <a:p>
            <a:pPr lvl="1" defTabSz="914400" eaLnBrk="0" fontAlgn="base" hangingPunct="0">
              <a:lnSpc>
                <a:spcPct val="100000"/>
              </a:lnSpc>
              <a:spcBef>
                <a:spcPct val="0"/>
              </a:spcBef>
              <a:spcAft>
                <a:spcPct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For example, AUC and C</a:t>
            </a:r>
            <a:r>
              <a:rPr lang="en-US" sz="2000" baseline="-25000" dirty="0">
                <a:effectLst/>
                <a:latin typeface="Calibri" panose="020F0502020204030204" pitchFamily="34" charset="0"/>
                <a:ea typeface="Times New Roman" panose="02020603050405020304" pitchFamily="18" charset="0"/>
                <a:cs typeface="Calibri" panose="020F0502020204030204" pitchFamily="34" charset="0"/>
              </a:rPr>
              <a:t>max</a:t>
            </a:r>
            <a:r>
              <a:rPr lang="en-US" sz="2000" dirty="0">
                <a:effectLst/>
                <a:latin typeface="Calibri" panose="020F0502020204030204" pitchFamily="34" charset="0"/>
                <a:ea typeface="Times New Roman" panose="02020603050405020304" pitchFamily="18" charset="0"/>
                <a:cs typeface="Calibri" panose="020F0502020204030204" pitchFamily="34" charset="0"/>
              </a:rPr>
              <a:t> for US-sourced adalimumab, European-sourced adalimumab, and an adalimumab biosimilar candidate (SB5/adalimumab-bwwd) were compared in a PK study in healthy volunteers.</a:t>
            </a:r>
            <a:r>
              <a:rPr lang="en-US" sz="2000" baseline="30000" dirty="0">
                <a:effectLst/>
                <a:latin typeface="Calibri" panose="020F0502020204030204" pitchFamily="34" charset="0"/>
                <a:ea typeface="Times New Roman" panose="02020603050405020304" pitchFamily="18" charset="0"/>
                <a:cs typeface="Calibri" panose="020F0502020204030204" pitchFamily="34" charset="0"/>
              </a:rPr>
              <a:t>10</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166F3983-5BFB-4164-B94C-B2360841F87C}"/>
              </a:ext>
            </a:extLst>
          </p:cNvPr>
          <p:cNvSpPr txBox="1"/>
          <p:nvPr/>
        </p:nvSpPr>
        <p:spPr>
          <a:xfrm>
            <a:off x="275665" y="4239493"/>
            <a:ext cx="6362447" cy="276999"/>
          </a:xfrm>
          <a:prstGeom prst="rect">
            <a:avLst/>
          </a:prstGeom>
          <a:noFill/>
        </p:spPr>
        <p:txBody>
          <a:bodyPr wrap="none" rtlCol="0">
            <a:spAutoFit/>
          </a:bodyPr>
          <a:lstStyle/>
          <a:p>
            <a:r>
              <a:rPr lang="en-US" sz="1200" dirty="0"/>
              <a:t>AUC, area under the concentration-time curve; C</a:t>
            </a:r>
            <a:r>
              <a:rPr lang="en-US" sz="1200" baseline="-25000" dirty="0"/>
              <a:t>max</a:t>
            </a:r>
            <a:r>
              <a:rPr lang="en-US" sz="1200" dirty="0"/>
              <a:t>, maximum concentration; PK, pharmacokinetic</a:t>
            </a:r>
          </a:p>
        </p:txBody>
      </p:sp>
    </p:spTree>
    <p:extLst>
      <p:ext uri="{BB962C8B-B14F-4D97-AF65-F5344CB8AC3E}">
        <p14:creationId xmlns:p14="http://schemas.microsoft.com/office/powerpoint/2010/main" val="2500153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135E97-8388-4A4C-85AE-4AAB5BAFBF7F}"/>
              </a:ext>
            </a:extLst>
          </p:cNvPr>
          <p:cNvSpPr/>
          <p:nvPr/>
        </p:nvSpPr>
        <p:spPr>
          <a:xfrm>
            <a:off x="0" y="4481945"/>
            <a:ext cx="9144000" cy="661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74BFCE05-2662-48A3-AB6F-6AAC9A303259}"/>
              </a:ext>
            </a:extLst>
          </p:cNvPr>
          <p:cNvSpPr>
            <a:spLocks noGrp="1"/>
          </p:cNvSpPr>
          <p:nvPr>
            <p:ph type="title"/>
          </p:nvPr>
        </p:nvSpPr>
        <p:spPr>
          <a:xfrm>
            <a:off x="628650" y="180628"/>
            <a:ext cx="7886700" cy="594836"/>
          </a:xfrm>
        </p:spPr>
        <p:txBody>
          <a:bodyPr>
            <a:noAutofit/>
          </a:bodyPr>
          <a:lstStyle/>
          <a:p>
            <a:r>
              <a:rPr lang="en-US" sz="2400" dirty="0">
                <a:solidFill>
                  <a:srgbClr val="333333"/>
                </a:solidFill>
              </a:rPr>
              <a:t>Comparison of Primary PK Parameters Between an Adalimumab Biosimilar and Adalimumab Reference Products</a:t>
            </a:r>
            <a:endParaRPr lang="en-US" sz="2400" dirty="0"/>
          </a:p>
        </p:txBody>
      </p:sp>
      <p:graphicFrame>
        <p:nvGraphicFramePr>
          <p:cNvPr id="5" name="Table 5">
            <a:extLst>
              <a:ext uri="{FF2B5EF4-FFF2-40B4-BE49-F238E27FC236}">
                <a16:creationId xmlns:a16="http://schemas.microsoft.com/office/drawing/2014/main" id="{38A3B0B1-99DE-4232-BE36-235A5301A21E}"/>
              </a:ext>
            </a:extLst>
          </p:cNvPr>
          <p:cNvGraphicFramePr>
            <a:graphicFrameLocks noGrp="1"/>
          </p:cNvGraphicFramePr>
          <p:nvPr>
            <p:ph idx="1"/>
            <p:extLst>
              <p:ext uri="{D42A27DB-BD31-4B8C-83A1-F6EECF244321}">
                <p14:modId xmlns:p14="http://schemas.microsoft.com/office/powerpoint/2010/main" val="725467412"/>
              </p:ext>
            </p:extLst>
          </p:nvPr>
        </p:nvGraphicFramePr>
        <p:xfrm>
          <a:off x="628650" y="775464"/>
          <a:ext cx="7628660" cy="4217670"/>
        </p:xfrm>
        <a:graphic>
          <a:graphicData uri="http://schemas.openxmlformats.org/drawingml/2006/table">
            <a:tbl>
              <a:tblPr firstRow="1" bandRow="1">
                <a:tableStyleId>{5C22544A-7EE6-4342-B048-85BDC9FD1C3A}</a:tableStyleId>
              </a:tblPr>
              <a:tblGrid>
                <a:gridCol w="2444671">
                  <a:extLst>
                    <a:ext uri="{9D8B030D-6E8A-4147-A177-3AD203B41FA5}">
                      <a16:colId xmlns:a16="http://schemas.microsoft.com/office/drawing/2014/main" val="1099195955"/>
                    </a:ext>
                  </a:extLst>
                </a:gridCol>
                <a:gridCol w="1726028">
                  <a:extLst>
                    <a:ext uri="{9D8B030D-6E8A-4147-A177-3AD203B41FA5}">
                      <a16:colId xmlns:a16="http://schemas.microsoft.com/office/drawing/2014/main" val="118040040"/>
                    </a:ext>
                  </a:extLst>
                </a:gridCol>
                <a:gridCol w="1550796">
                  <a:extLst>
                    <a:ext uri="{9D8B030D-6E8A-4147-A177-3AD203B41FA5}">
                      <a16:colId xmlns:a16="http://schemas.microsoft.com/office/drawing/2014/main" val="1106831295"/>
                    </a:ext>
                  </a:extLst>
                </a:gridCol>
                <a:gridCol w="1907165">
                  <a:extLst>
                    <a:ext uri="{9D8B030D-6E8A-4147-A177-3AD203B41FA5}">
                      <a16:colId xmlns:a16="http://schemas.microsoft.com/office/drawing/2014/main" val="2910823010"/>
                    </a:ext>
                  </a:extLst>
                </a:gridCol>
              </a:tblGrid>
              <a:tr h="324188">
                <a:tc>
                  <a:txBody>
                    <a:bodyPr/>
                    <a:lstStyle/>
                    <a:p>
                      <a:pPr algn="l"/>
                      <a:r>
                        <a:rPr lang="en-US" sz="1200" b="1" dirty="0">
                          <a:effectLst/>
                        </a:rPr>
                        <a:t>Comparison</a:t>
                      </a:r>
                    </a:p>
                  </a:txBody>
                  <a:tcPr marL="68580" marR="68580" marT="85725" marB="85725" anchor="ctr"/>
                </a:tc>
                <a:tc>
                  <a:txBody>
                    <a:bodyPr/>
                    <a:lstStyle/>
                    <a:p>
                      <a:pPr algn="l"/>
                      <a:r>
                        <a:rPr lang="en-US" sz="1200" b="1" dirty="0">
                          <a:effectLst/>
                        </a:rPr>
                        <a:t>PK parameter</a:t>
                      </a:r>
                    </a:p>
                  </a:txBody>
                  <a:tcPr marL="68580" marR="68580" marT="85725" marB="85725" anchor="ctr"/>
                </a:tc>
                <a:tc>
                  <a:txBody>
                    <a:bodyPr/>
                    <a:lstStyle/>
                    <a:p>
                      <a:pPr algn="l"/>
                      <a:r>
                        <a:rPr lang="en-US" sz="1200" b="1" dirty="0">
                          <a:effectLst/>
                        </a:rPr>
                        <a:t>Ratio</a:t>
                      </a:r>
                    </a:p>
                  </a:txBody>
                  <a:tcPr marL="68580" marR="68580" marT="85725" marB="85725" anchor="ctr"/>
                </a:tc>
                <a:tc>
                  <a:txBody>
                    <a:bodyPr/>
                    <a:lstStyle/>
                    <a:p>
                      <a:pPr algn="l"/>
                      <a:r>
                        <a:rPr lang="en-US" sz="1200" b="1" dirty="0">
                          <a:effectLst/>
                        </a:rPr>
                        <a:t>90% CI</a:t>
                      </a:r>
                    </a:p>
                  </a:txBody>
                  <a:tcPr marL="68580" marR="68580" marT="85725" marB="85725" anchor="ctr"/>
                </a:tc>
                <a:extLst>
                  <a:ext uri="{0D108BD9-81ED-4DB2-BD59-A6C34878D82A}">
                    <a16:rowId xmlns:a16="http://schemas.microsoft.com/office/drawing/2014/main" val="2083501320"/>
                  </a:ext>
                </a:extLst>
              </a:tr>
              <a:tr h="324188">
                <a:tc rowSpan="3">
                  <a:txBody>
                    <a:bodyPr/>
                    <a:lstStyle/>
                    <a:p>
                      <a:pPr algn="l"/>
                      <a:r>
                        <a:rPr lang="en-US" sz="1200" dirty="0">
                          <a:effectLst/>
                        </a:rPr>
                        <a:t>Adalimumab-bwwd vs EU-ADL</a:t>
                      </a:r>
                    </a:p>
                  </a:txBody>
                  <a:tcPr marL="68580" marR="68580" marT="85725" marB="85725" anchor="ctr"/>
                </a:tc>
                <a:tc>
                  <a:txBody>
                    <a:bodyPr/>
                    <a:lstStyle/>
                    <a:p>
                      <a:pPr algn="l"/>
                      <a:r>
                        <a:rPr lang="en-US" sz="1200" dirty="0">
                          <a:effectLst/>
                        </a:rPr>
                        <a:t>AUC</a:t>
                      </a:r>
                      <a:r>
                        <a:rPr lang="en-US" sz="1200" baseline="-25000" dirty="0">
                          <a:effectLst/>
                        </a:rPr>
                        <a:t>inf</a:t>
                      </a:r>
                      <a:endParaRPr lang="en-US" sz="1200" dirty="0">
                        <a:effectLst/>
                      </a:endParaRPr>
                    </a:p>
                  </a:txBody>
                  <a:tcPr marL="68580" marR="68580" marT="85725" marB="85725" anchor="ctr"/>
                </a:tc>
                <a:tc>
                  <a:txBody>
                    <a:bodyPr/>
                    <a:lstStyle/>
                    <a:p>
                      <a:pPr algn="l"/>
                      <a:r>
                        <a:rPr lang="en-US" sz="1200" dirty="0">
                          <a:effectLst/>
                        </a:rPr>
                        <a:t>0.990</a:t>
                      </a:r>
                    </a:p>
                  </a:txBody>
                  <a:tcPr marL="68580" marR="68580" marT="85725" marB="85725" anchor="ctr"/>
                </a:tc>
                <a:tc>
                  <a:txBody>
                    <a:bodyPr/>
                    <a:lstStyle/>
                    <a:p>
                      <a:pPr algn="l"/>
                      <a:r>
                        <a:rPr lang="en-US" sz="1200" dirty="0">
                          <a:effectLst/>
                        </a:rPr>
                        <a:t>0.885; 1.108</a:t>
                      </a:r>
                    </a:p>
                  </a:txBody>
                  <a:tcPr marL="68580" marR="68580" marT="85725" marB="85725" anchor="ctr"/>
                </a:tc>
                <a:extLst>
                  <a:ext uri="{0D108BD9-81ED-4DB2-BD59-A6C34878D82A}">
                    <a16:rowId xmlns:a16="http://schemas.microsoft.com/office/drawing/2014/main" val="1852176711"/>
                  </a:ext>
                </a:extLst>
              </a:tr>
              <a:tr h="324188">
                <a:tc vMerge="1">
                  <a:txBody>
                    <a:bodyPr/>
                    <a:lstStyle/>
                    <a:p>
                      <a:pPr algn="l"/>
                      <a:endParaRPr lang="en-US" sz="1600">
                        <a:effectLst/>
                      </a:endParaRPr>
                    </a:p>
                  </a:txBody>
                  <a:tcPr marT="114300" marB="114300" anchor="ctr"/>
                </a:tc>
                <a:tc>
                  <a:txBody>
                    <a:bodyPr/>
                    <a:lstStyle/>
                    <a:p>
                      <a:pPr algn="l"/>
                      <a:r>
                        <a:rPr lang="en-US" sz="1200" dirty="0">
                          <a:effectLst/>
                        </a:rPr>
                        <a:t>AUC</a:t>
                      </a:r>
                      <a:r>
                        <a:rPr lang="en-US" sz="1200" baseline="-25000" dirty="0">
                          <a:effectLst/>
                        </a:rPr>
                        <a:t>last</a:t>
                      </a:r>
                      <a:r>
                        <a:rPr lang="en-US" sz="1200" dirty="0">
                          <a:effectLst/>
                        </a:rPr>
                        <a:t> </a:t>
                      </a:r>
                    </a:p>
                  </a:txBody>
                  <a:tcPr marL="68580" marR="68580" marT="85725" marB="85725" anchor="ctr"/>
                </a:tc>
                <a:tc>
                  <a:txBody>
                    <a:bodyPr/>
                    <a:lstStyle/>
                    <a:p>
                      <a:pPr algn="l"/>
                      <a:r>
                        <a:rPr lang="en-US" sz="1200" dirty="0">
                          <a:effectLst/>
                        </a:rPr>
                        <a:t>1.027</a:t>
                      </a:r>
                    </a:p>
                  </a:txBody>
                  <a:tcPr marL="68580" marR="68580" marT="85725" marB="85725" anchor="ctr"/>
                </a:tc>
                <a:tc>
                  <a:txBody>
                    <a:bodyPr/>
                    <a:lstStyle/>
                    <a:p>
                      <a:pPr algn="l"/>
                      <a:r>
                        <a:rPr lang="en-US" sz="1200" dirty="0">
                          <a:effectLst/>
                        </a:rPr>
                        <a:t>0.915; 1.153</a:t>
                      </a:r>
                    </a:p>
                  </a:txBody>
                  <a:tcPr marL="68580" marR="68580" marT="85725" marB="85725" anchor="ctr"/>
                </a:tc>
                <a:extLst>
                  <a:ext uri="{0D108BD9-81ED-4DB2-BD59-A6C34878D82A}">
                    <a16:rowId xmlns:a16="http://schemas.microsoft.com/office/drawing/2014/main" val="1804465816"/>
                  </a:ext>
                </a:extLst>
              </a:tr>
              <a:tr h="324188">
                <a:tc vMerge="1">
                  <a:txBody>
                    <a:bodyPr/>
                    <a:lstStyle/>
                    <a:p>
                      <a:pPr algn="l"/>
                      <a:endParaRPr lang="en-US" sz="1600" dirty="0">
                        <a:effectLst/>
                      </a:endParaRPr>
                    </a:p>
                  </a:txBody>
                  <a:tcPr marT="114300" marB="114300" anchor="ctr"/>
                </a:tc>
                <a:tc>
                  <a:txBody>
                    <a:bodyPr/>
                    <a:lstStyle/>
                    <a:p>
                      <a:pPr algn="l"/>
                      <a:r>
                        <a:rPr lang="en-US" sz="1200" dirty="0">
                          <a:effectLst/>
                        </a:rPr>
                        <a:t>C</a:t>
                      </a:r>
                      <a:r>
                        <a:rPr lang="en-US" sz="1200" baseline="-25000" dirty="0">
                          <a:effectLst/>
                        </a:rPr>
                        <a:t>max</a:t>
                      </a:r>
                      <a:r>
                        <a:rPr lang="en-US" sz="1200" dirty="0">
                          <a:effectLst/>
                        </a:rPr>
                        <a:t> </a:t>
                      </a:r>
                    </a:p>
                  </a:txBody>
                  <a:tcPr marL="68580" marR="68580" marT="85725" marB="85725" anchor="ctr"/>
                </a:tc>
                <a:tc>
                  <a:txBody>
                    <a:bodyPr/>
                    <a:lstStyle/>
                    <a:p>
                      <a:pPr algn="l"/>
                      <a:r>
                        <a:rPr lang="en-US" sz="1200" dirty="0">
                          <a:effectLst/>
                        </a:rPr>
                        <a:t>0.957</a:t>
                      </a:r>
                    </a:p>
                  </a:txBody>
                  <a:tcPr marL="68580" marR="68580" marT="85725" marB="85725" anchor="ctr"/>
                </a:tc>
                <a:tc>
                  <a:txBody>
                    <a:bodyPr/>
                    <a:lstStyle/>
                    <a:p>
                      <a:pPr algn="l"/>
                      <a:r>
                        <a:rPr lang="en-US" sz="1200" dirty="0">
                          <a:effectLst/>
                        </a:rPr>
                        <a:t>0.870; 1.054</a:t>
                      </a:r>
                    </a:p>
                  </a:txBody>
                  <a:tcPr marL="68580" marR="68580" marT="85725" marB="85725" anchor="ctr"/>
                </a:tc>
                <a:extLst>
                  <a:ext uri="{0D108BD9-81ED-4DB2-BD59-A6C34878D82A}">
                    <a16:rowId xmlns:a16="http://schemas.microsoft.com/office/drawing/2014/main" val="124998788"/>
                  </a:ext>
                </a:extLst>
              </a:tr>
              <a:tr h="324188">
                <a:tc rowSpan="3">
                  <a:txBody>
                    <a:bodyPr/>
                    <a:lstStyle/>
                    <a:p>
                      <a:pPr algn="l"/>
                      <a:r>
                        <a:rPr lang="en-US" sz="1200" dirty="0">
                          <a:effectLst/>
                        </a:rPr>
                        <a:t>Adalimumab-bwwd vs US-ADL</a:t>
                      </a:r>
                    </a:p>
                  </a:txBody>
                  <a:tcPr marL="68580" marR="68580" marT="85725" marB="85725" anchor="ctr"/>
                </a:tc>
                <a:tc>
                  <a:txBody>
                    <a:bodyPr/>
                    <a:lstStyle/>
                    <a:p>
                      <a:pPr algn="l"/>
                      <a:r>
                        <a:rPr lang="en-US" sz="1200" dirty="0">
                          <a:effectLst/>
                        </a:rPr>
                        <a:t>AUC</a:t>
                      </a:r>
                      <a:r>
                        <a:rPr lang="en-US" sz="1200" baseline="-25000" dirty="0">
                          <a:effectLst/>
                        </a:rPr>
                        <a:t>inf</a:t>
                      </a:r>
                      <a:endParaRPr lang="en-US" sz="1200" dirty="0">
                        <a:effectLst/>
                      </a:endParaRPr>
                    </a:p>
                  </a:txBody>
                  <a:tcPr marL="68580" marR="68580" marT="85725" marB="85725" anchor="ctr"/>
                </a:tc>
                <a:tc>
                  <a:txBody>
                    <a:bodyPr/>
                    <a:lstStyle/>
                    <a:p>
                      <a:pPr algn="l"/>
                      <a:r>
                        <a:rPr lang="en-US" sz="1200" dirty="0">
                          <a:effectLst/>
                        </a:rPr>
                        <a:t>1.001</a:t>
                      </a:r>
                    </a:p>
                  </a:txBody>
                  <a:tcPr marL="68580" marR="68580" marT="85725" marB="85725" anchor="ctr"/>
                </a:tc>
                <a:tc>
                  <a:txBody>
                    <a:bodyPr/>
                    <a:lstStyle/>
                    <a:p>
                      <a:pPr algn="l"/>
                      <a:r>
                        <a:rPr lang="en-US" sz="1200" dirty="0">
                          <a:effectLst/>
                        </a:rPr>
                        <a:t>0.890; 1.126</a:t>
                      </a:r>
                    </a:p>
                  </a:txBody>
                  <a:tcPr marL="68580" marR="68580" marT="85725" marB="85725" anchor="ctr"/>
                </a:tc>
                <a:extLst>
                  <a:ext uri="{0D108BD9-81ED-4DB2-BD59-A6C34878D82A}">
                    <a16:rowId xmlns:a16="http://schemas.microsoft.com/office/drawing/2014/main" val="1722422301"/>
                  </a:ext>
                </a:extLst>
              </a:tr>
              <a:tr h="324188">
                <a:tc vMerge="1">
                  <a:txBody>
                    <a:bodyPr/>
                    <a:lstStyle/>
                    <a:p>
                      <a:pPr algn="l"/>
                      <a:endParaRPr lang="en-US" sz="1600">
                        <a:effectLst/>
                      </a:endParaRPr>
                    </a:p>
                  </a:txBody>
                  <a:tcPr marT="114300" marB="114300" anchor="ctr"/>
                </a:tc>
                <a:tc>
                  <a:txBody>
                    <a:bodyPr/>
                    <a:lstStyle/>
                    <a:p>
                      <a:pPr algn="l"/>
                      <a:r>
                        <a:rPr lang="en-US" sz="1200" dirty="0">
                          <a:effectLst/>
                        </a:rPr>
                        <a:t>AUC</a:t>
                      </a:r>
                      <a:r>
                        <a:rPr lang="en-US" sz="1200" baseline="-25000" dirty="0">
                          <a:effectLst/>
                        </a:rPr>
                        <a:t>last</a:t>
                      </a:r>
                      <a:r>
                        <a:rPr lang="en-US" sz="1200" dirty="0">
                          <a:effectLst/>
                        </a:rPr>
                        <a:t> </a:t>
                      </a:r>
                    </a:p>
                  </a:txBody>
                  <a:tcPr marL="68580" marR="68580" marT="85725" marB="85725" anchor="ctr"/>
                </a:tc>
                <a:tc>
                  <a:txBody>
                    <a:bodyPr/>
                    <a:lstStyle/>
                    <a:p>
                      <a:pPr algn="l"/>
                      <a:r>
                        <a:rPr lang="en-US" sz="1200" dirty="0">
                          <a:effectLst/>
                        </a:rPr>
                        <a:t>1.025</a:t>
                      </a:r>
                    </a:p>
                  </a:txBody>
                  <a:tcPr marL="68580" marR="68580" marT="85725" marB="85725" anchor="ctr"/>
                </a:tc>
                <a:tc>
                  <a:txBody>
                    <a:bodyPr/>
                    <a:lstStyle/>
                    <a:p>
                      <a:pPr algn="l"/>
                      <a:r>
                        <a:rPr lang="en-US" sz="1200" dirty="0">
                          <a:effectLst/>
                        </a:rPr>
                        <a:t>0.911; 1.153</a:t>
                      </a:r>
                    </a:p>
                  </a:txBody>
                  <a:tcPr marL="68580" marR="68580" marT="85725" marB="85725" anchor="ctr"/>
                </a:tc>
                <a:extLst>
                  <a:ext uri="{0D108BD9-81ED-4DB2-BD59-A6C34878D82A}">
                    <a16:rowId xmlns:a16="http://schemas.microsoft.com/office/drawing/2014/main" val="1294523643"/>
                  </a:ext>
                </a:extLst>
              </a:tr>
              <a:tr h="324188">
                <a:tc vMerge="1">
                  <a:txBody>
                    <a:bodyPr/>
                    <a:lstStyle/>
                    <a:p>
                      <a:pPr algn="l"/>
                      <a:endParaRPr lang="en-US" sz="1600" dirty="0">
                        <a:effectLst/>
                      </a:endParaRPr>
                    </a:p>
                  </a:txBody>
                  <a:tcPr marT="114300" marB="114300" anchor="ctr"/>
                </a:tc>
                <a:tc>
                  <a:txBody>
                    <a:bodyPr/>
                    <a:lstStyle/>
                    <a:p>
                      <a:pPr algn="l"/>
                      <a:r>
                        <a:rPr lang="en-US" sz="1200" dirty="0">
                          <a:effectLst/>
                        </a:rPr>
                        <a:t>C</a:t>
                      </a:r>
                      <a:r>
                        <a:rPr lang="en-US" sz="1200" baseline="-25000" dirty="0">
                          <a:effectLst/>
                        </a:rPr>
                        <a:t>max</a:t>
                      </a:r>
                      <a:r>
                        <a:rPr lang="en-US" sz="1200" dirty="0">
                          <a:effectLst/>
                        </a:rPr>
                        <a:t> </a:t>
                      </a:r>
                    </a:p>
                  </a:txBody>
                  <a:tcPr marL="68580" marR="68580" marT="85725" marB="85725" anchor="ctr"/>
                </a:tc>
                <a:tc>
                  <a:txBody>
                    <a:bodyPr/>
                    <a:lstStyle/>
                    <a:p>
                      <a:pPr algn="l"/>
                      <a:r>
                        <a:rPr lang="en-US" sz="1200" dirty="0">
                          <a:effectLst/>
                        </a:rPr>
                        <a:t>0.972</a:t>
                      </a:r>
                    </a:p>
                  </a:txBody>
                  <a:tcPr marL="68580" marR="68580" marT="85725" marB="85725" anchor="ctr"/>
                </a:tc>
                <a:tc>
                  <a:txBody>
                    <a:bodyPr/>
                    <a:lstStyle/>
                    <a:p>
                      <a:pPr algn="l"/>
                      <a:r>
                        <a:rPr lang="en-US" sz="1200" dirty="0">
                          <a:effectLst/>
                        </a:rPr>
                        <a:t>0.881; 1.073</a:t>
                      </a:r>
                    </a:p>
                  </a:txBody>
                  <a:tcPr marL="68580" marR="68580" marT="85725" marB="85725" anchor="ctr"/>
                </a:tc>
                <a:extLst>
                  <a:ext uri="{0D108BD9-81ED-4DB2-BD59-A6C34878D82A}">
                    <a16:rowId xmlns:a16="http://schemas.microsoft.com/office/drawing/2014/main" val="1795381645"/>
                  </a:ext>
                </a:extLst>
              </a:tr>
              <a:tr h="324188">
                <a:tc rowSpan="3">
                  <a:txBody>
                    <a:bodyPr/>
                    <a:lstStyle/>
                    <a:p>
                      <a:pPr algn="l"/>
                      <a:r>
                        <a:rPr lang="en-US" sz="1200" dirty="0">
                          <a:effectLst/>
                        </a:rPr>
                        <a:t>EU-ADL vs US-ADL</a:t>
                      </a:r>
                    </a:p>
                  </a:txBody>
                  <a:tcPr marL="68580" marR="68580" marT="85725" marB="85725" anchor="ctr"/>
                </a:tc>
                <a:tc>
                  <a:txBody>
                    <a:bodyPr/>
                    <a:lstStyle/>
                    <a:p>
                      <a:pPr algn="l"/>
                      <a:r>
                        <a:rPr lang="en-US" sz="1200" dirty="0">
                          <a:effectLst/>
                        </a:rPr>
                        <a:t>AUC</a:t>
                      </a:r>
                      <a:r>
                        <a:rPr lang="en-US" sz="1200" baseline="-25000" dirty="0">
                          <a:effectLst/>
                        </a:rPr>
                        <a:t>inf</a:t>
                      </a:r>
                      <a:endParaRPr lang="en-US" sz="1200" dirty="0">
                        <a:effectLst/>
                      </a:endParaRPr>
                    </a:p>
                  </a:txBody>
                  <a:tcPr marL="68580" marR="68580" marT="85725" marB="85725" anchor="ctr"/>
                </a:tc>
                <a:tc>
                  <a:txBody>
                    <a:bodyPr/>
                    <a:lstStyle/>
                    <a:p>
                      <a:pPr algn="l"/>
                      <a:r>
                        <a:rPr lang="en-US" sz="1200" dirty="0">
                          <a:effectLst/>
                        </a:rPr>
                        <a:t>1.011</a:t>
                      </a:r>
                    </a:p>
                  </a:txBody>
                  <a:tcPr marL="68580" marR="68580" marT="85725" marB="85725" anchor="ctr"/>
                </a:tc>
                <a:tc>
                  <a:txBody>
                    <a:bodyPr/>
                    <a:lstStyle/>
                    <a:p>
                      <a:pPr algn="l"/>
                      <a:r>
                        <a:rPr lang="en-US" sz="1200" dirty="0">
                          <a:effectLst/>
                        </a:rPr>
                        <a:t>0.904; 1.131</a:t>
                      </a:r>
                    </a:p>
                  </a:txBody>
                  <a:tcPr marL="68580" marR="68580" marT="85725" marB="85725" anchor="ctr"/>
                </a:tc>
                <a:extLst>
                  <a:ext uri="{0D108BD9-81ED-4DB2-BD59-A6C34878D82A}">
                    <a16:rowId xmlns:a16="http://schemas.microsoft.com/office/drawing/2014/main" val="3960531388"/>
                  </a:ext>
                </a:extLst>
              </a:tr>
              <a:tr h="324188">
                <a:tc vMerge="1">
                  <a:txBody>
                    <a:bodyPr/>
                    <a:lstStyle/>
                    <a:p>
                      <a:pPr algn="l"/>
                      <a:endParaRPr lang="en-US" sz="1600" dirty="0">
                        <a:effectLst/>
                      </a:endParaRPr>
                    </a:p>
                  </a:txBody>
                  <a:tcPr marT="114300" marB="114300" anchor="ctr"/>
                </a:tc>
                <a:tc>
                  <a:txBody>
                    <a:bodyPr/>
                    <a:lstStyle/>
                    <a:p>
                      <a:pPr algn="l"/>
                      <a:r>
                        <a:rPr lang="en-US" sz="1200" dirty="0">
                          <a:effectLst/>
                        </a:rPr>
                        <a:t>AUC</a:t>
                      </a:r>
                      <a:r>
                        <a:rPr lang="en-US" sz="1200" baseline="-25000" dirty="0">
                          <a:effectLst/>
                        </a:rPr>
                        <a:t>last</a:t>
                      </a:r>
                      <a:r>
                        <a:rPr lang="en-US" sz="1200" dirty="0">
                          <a:effectLst/>
                        </a:rPr>
                        <a:t> </a:t>
                      </a:r>
                    </a:p>
                  </a:txBody>
                  <a:tcPr marL="68580" marR="68580" marT="85725" marB="85725" anchor="ctr"/>
                </a:tc>
                <a:tc>
                  <a:txBody>
                    <a:bodyPr/>
                    <a:lstStyle/>
                    <a:p>
                      <a:pPr algn="l"/>
                      <a:r>
                        <a:rPr lang="en-US" sz="1200" dirty="0">
                          <a:effectLst/>
                        </a:rPr>
                        <a:t>0.998</a:t>
                      </a:r>
                    </a:p>
                  </a:txBody>
                  <a:tcPr marL="68580" marR="68580" marT="85725" marB="85725" anchor="ctr"/>
                </a:tc>
                <a:tc>
                  <a:txBody>
                    <a:bodyPr/>
                    <a:lstStyle/>
                    <a:p>
                      <a:pPr algn="l"/>
                      <a:r>
                        <a:rPr lang="en-US" sz="1200" dirty="0">
                          <a:effectLst/>
                        </a:rPr>
                        <a:t>0.887; 1.122</a:t>
                      </a:r>
                    </a:p>
                  </a:txBody>
                  <a:tcPr marL="68580" marR="68580" marT="85725" marB="85725" anchor="ctr"/>
                </a:tc>
                <a:extLst>
                  <a:ext uri="{0D108BD9-81ED-4DB2-BD59-A6C34878D82A}">
                    <a16:rowId xmlns:a16="http://schemas.microsoft.com/office/drawing/2014/main" val="2859916108"/>
                  </a:ext>
                </a:extLst>
              </a:tr>
              <a:tr h="324188">
                <a:tc vMerge="1">
                  <a:txBody>
                    <a:bodyPr/>
                    <a:lstStyle/>
                    <a:p>
                      <a:pPr algn="l"/>
                      <a:endParaRPr lang="en-US" sz="1600" dirty="0">
                        <a:effectLst/>
                      </a:endParaRPr>
                    </a:p>
                  </a:txBody>
                  <a:tcPr marT="114300" marB="114300" anchor="ctr"/>
                </a:tc>
                <a:tc>
                  <a:txBody>
                    <a:bodyPr/>
                    <a:lstStyle/>
                    <a:p>
                      <a:pPr algn="l"/>
                      <a:r>
                        <a:rPr lang="en-US" sz="1200" dirty="0">
                          <a:effectLst/>
                        </a:rPr>
                        <a:t>C</a:t>
                      </a:r>
                      <a:r>
                        <a:rPr lang="en-US" sz="1200" baseline="-25000" dirty="0">
                          <a:effectLst/>
                        </a:rPr>
                        <a:t>max</a:t>
                      </a:r>
                      <a:r>
                        <a:rPr lang="en-US" sz="1200" dirty="0">
                          <a:effectLst/>
                        </a:rPr>
                        <a:t> </a:t>
                      </a:r>
                    </a:p>
                  </a:txBody>
                  <a:tcPr marL="68580" marR="68580" marT="85725" marB="85725" anchor="ctr"/>
                </a:tc>
                <a:tc>
                  <a:txBody>
                    <a:bodyPr/>
                    <a:lstStyle/>
                    <a:p>
                      <a:pPr algn="l"/>
                      <a:r>
                        <a:rPr lang="en-US" sz="1200" dirty="0">
                          <a:effectLst/>
                        </a:rPr>
                        <a:t>1.016</a:t>
                      </a:r>
                    </a:p>
                  </a:txBody>
                  <a:tcPr marL="68580" marR="68580" marT="85725" marB="85725" anchor="ctr"/>
                </a:tc>
                <a:tc>
                  <a:txBody>
                    <a:bodyPr/>
                    <a:lstStyle/>
                    <a:p>
                      <a:pPr algn="l"/>
                      <a:r>
                        <a:rPr lang="en-US" sz="1200" dirty="0">
                          <a:effectLst/>
                        </a:rPr>
                        <a:t>0.920; 1.121</a:t>
                      </a:r>
                    </a:p>
                  </a:txBody>
                  <a:tcPr marL="68580" marR="68580" marT="85725" marB="85725" anchor="ctr"/>
                </a:tc>
                <a:extLst>
                  <a:ext uri="{0D108BD9-81ED-4DB2-BD59-A6C34878D82A}">
                    <a16:rowId xmlns:a16="http://schemas.microsoft.com/office/drawing/2014/main" val="1445561358"/>
                  </a:ext>
                </a:extLst>
              </a:tr>
              <a:tr h="617003">
                <a:tc gridSpan="4">
                  <a:txBody>
                    <a:bodyPr/>
                    <a:lstStyle/>
                    <a:p>
                      <a:pPr algn="l"/>
                      <a:r>
                        <a:rPr lang="en-US" sz="1100" dirty="0"/>
                        <a:t>AUC</a:t>
                      </a:r>
                      <a:r>
                        <a:rPr lang="en-US" sz="1100" b="0" i="0" kern="1200" baseline="-25000" dirty="0">
                          <a:solidFill>
                            <a:schemeClr val="dk1"/>
                          </a:solidFill>
                          <a:effectLst/>
                          <a:latin typeface="+mn-lt"/>
                          <a:ea typeface="+mn-ea"/>
                          <a:cs typeface="+mn-cs"/>
                        </a:rPr>
                        <a:t>inf</a:t>
                      </a:r>
                      <a:r>
                        <a:rPr lang="en-US" sz="1100" dirty="0"/>
                        <a:t>, area under the concentration-time curve from time zero to infinity; AUC</a:t>
                      </a:r>
                      <a:r>
                        <a:rPr lang="en-US" sz="1100" b="0" i="0" kern="1200" baseline="-25000" dirty="0">
                          <a:solidFill>
                            <a:schemeClr val="dk1"/>
                          </a:solidFill>
                          <a:effectLst/>
                          <a:latin typeface="+mn-lt"/>
                          <a:ea typeface="+mn-ea"/>
                          <a:cs typeface="+mn-cs"/>
                        </a:rPr>
                        <a:t>last</a:t>
                      </a:r>
                      <a:r>
                        <a:rPr lang="en-US" sz="1100" dirty="0"/>
                        <a:t>, area under the concentration-time curve from time zero to the last quantifiable concentration; C</a:t>
                      </a:r>
                      <a:r>
                        <a:rPr lang="en-US" sz="1100" baseline="-25000" dirty="0"/>
                        <a:t>max</a:t>
                      </a:r>
                      <a:r>
                        <a:rPr lang="en-US" sz="1100" dirty="0"/>
                        <a:t>, maximum concentration;</a:t>
                      </a:r>
                      <a:r>
                        <a:rPr lang="en-US" sz="1100" dirty="0">
                          <a:effectLst/>
                        </a:rPr>
                        <a:t> EU-ADL, European-sourced adalimumab reference product; PK, pharmacokinetic; US-ADL, US-sourced adalimumab reference product</a:t>
                      </a:r>
                      <a:r>
                        <a:rPr lang="en-US" sz="1100" dirty="0"/>
                        <a:t>. </a:t>
                      </a:r>
                      <a:endParaRPr lang="en-US" sz="1100" dirty="0">
                        <a:effectLst/>
                      </a:endParaRPr>
                    </a:p>
                  </a:txBody>
                  <a:tcPr marL="68580" marR="68580" marT="85725" marB="85725" anchor="ctr"/>
                </a:tc>
                <a:tc hMerge="1">
                  <a:txBody>
                    <a:bodyPr/>
                    <a:lstStyle/>
                    <a:p>
                      <a:pPr algn="ctr"/>
                      <a:endParaRPr lang="en-US" dirty="0">
                        <a:effectLst/>
                      </a:endParaRPr>
                    </a:p>
                  </a:txBody>
                  <a:tcPr marT="114300" marB="114300" anchor="ctr"/>
                </a:tc>
                <a:tc hMerge="1">
                  <a:txBody>
                    <a:bodyPr/>
                    <a:lstStyle/>
                    <a:p>
                      <a:pPr algn="ctr"/>
                      <a:endParaRPr lang="en-US" dirty="0">
                        <a:effectLst/>
                      </a:endParaRPr>
                    </a:p>
                  </a:txBody>
                  <a:tcPr marT="114300" marB="114300" anchor="ctr"/>
                </a:tc>
                <a:tc hMerge="1">
                  <a:txBody>
                    <a:bodyPr/>
                    <a:lstStyle/>
                    <a:p>
                      <a:pPr algn="ctr"/>
                      <a:endParaRPr lang="en-US" dirty="0">
                        <a:effectLst/>
                      </a:endParaRPr>
                    </a:p>
                  </a:txBody>
                  <a:tcPr marT="114300" marB="114300" anchor="ctr"/>
                </a:tc>
                <a:extLst>
                  <a:ext uri="{0D108BD9-81ED-4DB2-BD59-A6C34878D82A}">
                    <a16:rowId xmlns:a16="http://schemas.microsoft.com/office/drawing/2014/main" val="1275556225"/>
                  </a:ext>
                </a:extLst>
              </a:tr>
            </a:tbl>
          </a:graphicData>
        </a:graphic>
      </p:graphicFrame>
      <p:sp>
        <p:nvSpPr>
          <p:cNvPr id="2" name="TextBox 1">
            <a:extLst>
              <a:ext uri="{FF2B5EF4-FFF2-40B4-BE49-F238E27FC236}">
                <a16:creationId xmlns:a16="http://schemas.microsoft.com/office/drawing/2014/main" id="{09D48A73-982F-4573-AA73-95CB1D64FC5C}"/>
              </a:ext>
            </a:extLst>
          </p:cNvPr>
          <p:cNvSpPr txBox="1"/>
          <p:nvPr/>
        </p:nvSpPr>
        <p:spPr>
          <a:xfrm>
            <a:off x="628650" y="4962872"/>
            <a:ext cx="2021707" cy="207749"/>
          </a:xfrm>
          <a:prstGeom prst="rect">
            <a:avLst/>
          </a:prstGeom>
          <a:noFill/>
        </p:spPr>
        <p:txBody>
          <a:bodyPr wrap="none" rtlCol="0">
            <a:spAutoFit/>
          </a:bodyPr>
          <a:lstStyle/>
          <a:p>
            <a:r>
              <a:rPr lang="en-US" sz="750" dirty="0">
                <a:latin typeface="Calibri" panose="020F0502020204030204" pitchFamily="34" charset="0"/>
                <a:ea typeface="Calibri" panose="020F0502020204030204" pitchFamily="34" charset="0"/>
              </a:rPr>
              <a:t>Shin D, et al. </a:t>
            </a:r>
            <a:r>
              <a:rPr lang="en-US" sz="750" i="1" dirty="0">
                <a:latin typeface="Calibri" panose="020F0502020204030204" pitchFamily="34" charset="0"/>
                <a:ea typeface="Calibri" panose="020F0502020204030204" pitchFamily="34" charset="0"/>
              </a:rPr>
              <a:t>Ann Rheum Dis. </a:t>
            </a:r>
            <a:r>
              <a:rPr lang="en-US" sz="750" dirty="0">
                <a:latin typeface="Calibri" panose="020F0502020204030204" pitchFamily="34" charset="0"/>
                <a:ea typeface="Calibri" panose="020F0502020204030204" pitchFamily="34" charset="0"/>
              </a:rPr>
              <a:t>2015;74:459-460.</a:t>
            </a:r>
          </a:p>
        </p:txBody>
      </p:sp>
    </p:spTree>
    <p:extLst>
      <p:ext uri="{BB962C8B-B14F-4D97-AF65-F5344CB8AC3E}">
        <p14:creationId xmlns:p14="http://schemas.microsoft.com/office/powerpoint/2010/main" val="2808708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9DEB07-DCF7-40C0-8D61-F2198E6D1E49}"/>
              </a:ext>
            </a:extLst>
          </p:cNvPr>
          <p:cNvSpPr>
            <a:spLocks noGrp="1" noChangeArrowheads="1"/>
          </p:cNvSpPr>
          <p:nvPr>
            <p:ph idx="1"/>
          </p:nvPr>
        </p:nvSpPr>
        <p:spPr bwMode="auto">
          <a:xfrm>
            <a:off x="276225" y="369888"/>
            <a:ext cx="8396719"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defTabSz="914400" eaLnBrk="0" fontAlgn="base" hangingPunct="0">
              <a:lnSpc>
                <a:spcPct val="100000"/>
              </a:lnSpc>
              <a:spcBef>
                <a:spcPct val="0"/>
              </a:spcBef>
              <a:spcAft>
                <a:spcPct val="0"/>
              </a:spcAft>
            </a:pPr>
            <a:r>
              <a:rPr kumimoji="0" lang="en-US" altLang="en-US" sz="20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In the study by Shin et al, the equivalence margin for the 90% confidence intervals for pairwise ratios of mean AUC and C</a:t>
            </a:r>
            <a:r>
              <a:rPr kumimoji="0" lang="en-US" altLang="en-US" sz="2000" b="0" i="0" u="none" strike="noStrike" cap="none" normalizeH="0" baseline="-30000" dirty="0">
                <a:ln>
                  <a:noFill/>
                </a:ln>
                <a:solidFill>
                  <a:schemeClr val="tx1"/>
                </a:solidFill>
                <a:effectLst/>
                <a:ea typeface="Times New Roman" panose="02020603050405020304" pitchFamily="18" charset="0"/>
                <a:cs typeface="Calibri" panose="020F0502020204030204" pitchFamily="34" charset="0"/>
              </a:rPr>
              <a:t>max</a:t>
            </a:r>
            <a:r>
              <a:rPr kumimoji="0" lang="en-US" altLang="en-US" sz="20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was within the predefined limit of 0.8 and 1.25, establishing PK equivalence of adalimumab‑bwwd to reference adalimumab. </a:t>
            </a:r>
          </a:p>
          <a:p>
            <a:pPr defTabSz="914400" eaLnBrk="0" fontAlgn="base" hangingPunct="0">
              <a:lnSpc>
                <a:spcPct val="100000"/>
              </a:lnSpc>
              <a:spcBef>
                <a:spcPct val="0"/>
              </a:spcBef>
              <a:spcAft>
                <a:spcPct val="0"/>
              </a:spcAft>
            </a:pPr>
            <a:endParaRPr lang="en-US" altLang="en-US" sz="2000" dirty="0">
              <a:ea typeface="Times New Roman" panose="02020603050405020304" pitchFamily="18" charset="0"/>
              <a:cs typeface="Calibri" panose="020F0502020204030204" pitchFamily="34" charset="0"/>
            </a:endParaRPr>
          </a:p>
          <a:p>
            <a:pPr defTabSz="914400" eaLnBrk="0" fontAlgn="base" hangingPunct="0">
              <a:lnSpc>
                <a:spcPct val="100000"/>
              </a:lnSpc>
              <a:spcBef>
                <a:spcPct val="0"/>
              </a:spcBef>
              <a:spcAft>
                <a:spcPct val="0"/>
              </a:spcAft>
            </a:pPr>
            <a:r>
              <a:rPr kumimoji="0" lang="en-US" altLang="en-US" sz="20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A later clinical trial of patients with moderate-to-severe </a:t>
            </a:r>
            <a:r>
              <a:rPr lang="en-US" altLang="en-US" sz="2000" dirty="0">
                <a:ea typeface="Times New Roman" panose="02020603050405020304" pitchFamily="18" charset="0"/>
                <a:cs typeface="Calibri" panose="020F0502020204030204" pitchFamily="34" charset="0"/>
              </a:rPr>
              <a:t>RA</a:t>
            </a:r>
            <a:r>
              <a:rPr kumimoji="0" lang="en-US" altLang="en-US" sz="20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showed the ACR20 response rate was 72.4% for adalimumab-bwwd compared to 72.2% for the adalimumab RP.</a:t>
            </a:r>
            <a:r>
              <a:rPr kumimoji="0" lang="en-US" altLang="en-US" sz="2000" b="0" i="0" u="none" strike="noStrike" cap="none" normalizeH="0" baseline="30000" dirty="0">
                <a:ln>
                  <a:noFill/>
                </a:ln>
                <a:solidFill>
                  <a:schemeClr val="tx1"/>
                </a:solidFill>
                <a:effectLst/>
                <a:ea typeface="Times New Roman" panose="02020603050405020304" pitchFamily="18" charset="0"/>
                <a:cs typeface="Calibri" panose="020F0502020204030204" pitchFamily="34" charset="0"/>
              </a:rPr>
              <a:t>11</a:t>
            </a:r>
            <a:r>
              <a:rPr kumimoji="0" lang="en-US" altLang="en-US" sz="20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The 95% confidence intervals for this difference of 0.2%, </a:t>
            </a:r>
            <a:br>
              <a:rPr kumimoji="0" lang="en-US" altLang="en-US" sz="20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br>
            <a:r>
              <a:rPr kumimoji="0" lang="en-US" altLang="en-US" sz="20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(-7.83% to 8.13%) fell within the predefined equivalence margin of -15% to +15%, confirming clinical equivalence of the biosimilar to its RP.</a:t>
            </a:r>
            <a:r>
              <a:rPr kumimoji="0" lang="en-US" altLang="en-US" sz="2000" b="0" i="0" u="none" strike="noStrike" cap="none" normalizeH="0" baseline="0" dirty="0">
                <a:ln>
                  <a:noFill/>
                </a:ln>
                <a:solidFill>
                  <a:schemeClr val="tx1"/>
                </a:solidFill>
                <a:effectLst/>
              </a:rPr>
              <a:t> </a:t>
            </a:r>
          </a:p>
        </p:txBody>
      </p:sp>
      <p:sp>
        <p:nvSpPr>
          <p:cNvPr id="5" name="TextBox 4">
            <a:extLst>
              <a:ext uri="{FF2B5EF4-FFF2-40B4-BE49-F238E27FC236}">
                <a16:creationId xmlns:a16="http://schemas.microsoft.com/office/drawing/2014/main" id="{DA702211-514A-4C0F-85A4-9AF37C6B9BF6}"/>
              </a:ext>
            </a:extLst>
          </p:cNvPr>
          <p:cNvSpPr txBox="1"/>
          <p:nvPr/>
        </p:nvSpPr>
        <p:spPr>
          <a:xfrm>
            <a:off x="275665" y="4239493"/>
            <a:ext cx="8010270" cy="276999"/>
          </a:xfrm>
          <a:prstGeom prst="rect">
            <a:avLst/>
          </a:prstGeom>
          <a:noFill/>
        </p:spPr>
        <p:txBody>
          <a:bodyPr wrap="none" rtlCol="0">
            <a:spAutoFit/>
          </a:bodyPr>
          <a:lstStyle/>
          <a:p>
            <a:r>
              <a:rPr lang="en-US" sz="1200" dirty="0"/>
              <a:t>AUC, area under the concentration-time curve; C</a:t>
            </a:r>
            <a:r>
              <a:rPr lang="en-US" sz="1200" baseline="-25000" dirty="0"/>
              <a:t>max</a:t>
            </a:r>
            <a:r>
              <a:rPr lang="en-US" sz="1200" dirty="0"/>
              <a:t>, maximum concentration; RA, rheumatoid arthritis; RP, reference product</a:t>
            </a:r>
          </a:p>
        </p:txBody>
      </p:sp>
    </p:spTree>
    <p:extLst>
      <p:ext uri="{BB962C8B-B14F-4D97-AF65-F5344CB8AC3E}">
        <p14:creationId xmlns:p14="http://schemas.microsoft.com/office/powerpoint/2010/main" val="3268961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0403-C12F-4E88-8567-9ABA035ADDDC}"/>
              </a:ext>
            </a:extLst>
          </p:cNvPr>
          <p:cNvSpPr>
            <a:spLocks noGrp="1"/>
          </p:cNvSpPr>
          <p:nvPr>
            <p:ph type="ctrTitle"/>
          </p:nvPr>
        </p:nvSpPr>
        <p:spPr/>
        <p:txBody>
          <a:bodyPr>
            <a:normAutofit/>
          </a:bodyPr>
          <a:lstStyle/>
          <a:p>
            <a:pPr marL="0" marR="0" algn="l">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Clue: They may be substituted for a prescribed biologic without intervention from the prescribing physician</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Calibri" panose="020F0502020204030204" pitchFamily="34" charset="0"/>
              </a:rPr>
              <a:t>What is a…</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Calibri" panose="020F0502020204030204" pitchFamily="34" charset="0"/>
              </a:rPr>
              <a:t>Biosimilars that have been approved by the FDA as “interchangeable”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1682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2" name="Online Media 1" title="1">
            <a:hlinkClick r:id="" action="ppaction://media"/>
            <a:extLst>
              <a:ext uri="{FF2B5EF4-FFF2-40B4-BE49-F238E27FC236}">
                <a16:creationId xmlns:a16="http://schemas.microsoft.com/office/drawing/2014/main" id="{42245FF3-F63C-4214-9D0F-1EF8AC84F327}"/>
              </a:ext>
            </a:extLst>
          </p:cNvPr>
          <p:cNvPicPr>
            <a:picLocks noRot="1" noChangeAspect="1"/>
          </p:cNvPicPr>
          <p:nvPr>
            <a:videoFile r:link="rId1"/>
          </p:nvPr>
        </p:nvPicPr>
        <p:blipFill>
          <a:blip r:embed="rId3"/>
          <a:stretch>
            <a:fillRect/>
          </a:stretch>
        </p:blipFill>
        <p:spPr>
          <a:xfrm>
            <a:off x="1700663" y="240030"/>
            <a:ext cx="5740387" cy="3228968"/>
          </a:xfrm>
          <a:prstGeom prst="rect">
            <a:avLst/>
          </a:prstGeom>
        </p:spPr>
      </p:pic>
      <p:sp>
        <p:nvSpPr>
          <p:cNvPr id="12" name="Rectangle 11">
            <a:extLst>
              <a:ext uri="{FF2B5EF4-FFF2-40B4-BE49-F238E27FC236}">
                <a16:creationId xmlns:a16="http://schemas.microsoft.com/office/drawing/2014/main" id="{FA3CD3A3-D3C1-4567-BEC0-3A50E9A3A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586734"/>
            <a:ext cx="8661654" cy="1316736"/>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56D13EF-D431-4D0F-BFFC-1B5A686FF9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3928484"/>
            <a:ext cx="0" cy="6858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31C049C9-2A44-47E1-AD65-601085B79044}"/>
              </a:ext>
            </a:extLst>
          </p:cNvPr>
          <p:cNvSpPr>
            <a:spLocks noGrp="1"/>
          </p:cNvSpPr>
          <p:nvPr>
            <p:ph idx="1"/>
          </p:nvPr>
        </p:nvSpPr>
        <p:spPr>
          <a:xfrm>
            <a:off x="3284982" y="3758184"/>
            <a:ext cx="5232654" cy="1008126"/>
          </a:xfrm>
        </p:spPr>
        <p:txBody>
          <a:bodyPr anchor="ctr">
            <a:normAutofit/>
          </a:bodyPr>
          <a:lstStyle/>
          <a:p>
            <a:pPr marL="0" marR="0" lvl="0" indent="0" defTabSz="914400" rtl="0" eaLnBrk="0" fontAlgn="base" latinLnBrk="0" hangingPunct="0">
              <a:spcBef>
                <a:spcPct val="0"/>
              </a:spcBef>
              <a:spcAft>
                <a:spcPts val="600"/>
              </a:spcAft>
              <a:buClrTx/>
              <a:buSzTx/>
              <a:buFontTx/>
              <a:buNone/>
              <a:tabLst/>
            </a:pPr>
            <a:r>
              <a:rPr lang="en-US"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What is a…</a:t>
            </a:r>
            <a:br>
              <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Biosimilars that have been approved by the FDA as “interchangeable”</a:t>
            </a:r>
            <a:endParaRPr kumimoji="0" lang="en-US" altLang="en-US" sz="13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0674633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0403-C12F-4E88-8567-9ABA035ADDDC}"/>
              </a:ext>
            </a:extLst>
          </p:cNvPr>
          <p:cNvSpPr>
            <a:spLocks noGrp="1"/>
          </p:cNvSpPr>
          <p:nvPr>
            <p:ph type="ctrTitle"/>
          </p:nvPr>
        </p:nvSpPr>
        <p:spPr/>
        <p:txBody>
          <a:bodyPr/>
          <a:lstStyle/>
          <a:p>
            <a:r>
              <a:rPr lang="en-US" sz="1800" b="1" cap="all" dirty="0">
                <a:effectLst/>
                <a:latin typeface="Calibri" panose="020F0502020204030204" pitchFamily="34" charset="0"/>
                <a:ea typeface="Times New Roman" panose="02020603050405020304" pitchFamily="18" charset="0"/>
              </a:rPr>
              <a:t>Category 2: Differences in Dollars or Design</a:t>
            </a:r>
            <a:endParaRPr lang="en-US" dirty="0"/>
          </a:p>
        </p:txBody>
      </p:sp>
    </p:spTree>
    <p:extLst>
      <p:ext uri="{BB962C8B-B14F-4D97-AF65-F5344CB8AC3E}">
        <p14:creationId xmlns:p14="http://schemas.microsoft.com/office/powerpoint/2010/main" val="3880493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0403-C12F-4E88-8567-9ABA035ADDDC}"/>
              </a:ext>
            </a:extLst>
          </p:cNvPr>
          <p:cNvSpPr>
            <a:spLocks noGrp="1"/>
          </p:cNvSpPr>
          <p:nvPr>
            <p:ph type="ctrTitle"/>
          </p:nvPr>
        </p:nvSpPr>
        <p:spPr/>
        <p:txBody>
          <a:bodyPr>
            <a:normAutofit/>
          </a:bodyPr>
          <a:lstStyle/>
          <a:p>
            <a:pPr marL="0" marR="0" algn="l">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Clue: This increased after the introduction of a second biosimilar to the Norwegian market in 2016</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Calibri" panose="020F0502020204030204" pitchFamily="34" charset="0"/>
              </a:rPr>
              <a:t>What is…</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rPr>
              <a:t>The number of patients treated with infliximab</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1125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1C049C9-2A44-47E1-AD65-601085B79044}"/>
              </a:ext>
            </a:extLst>
          </p:cNvPr>
          <p:cNvSpPr>
            <a:spLocks noGrp="1"/>
          </p:cNvSpPr>
          <p:nvPr>
            <p:ph idx="1"/>
          </p:nvPr>
        </p:nvSpPr>
        <p:spPr>
          <a:xfrm>
            <a:off x="275666" y="369795"/>
            <a:ext cx="8431916" cy="3869698"/>
          </a:xfrm>
        </p:spPr>
        <p:txBody>
          <a:bodyPr>
            <a:normAutofit/>
          </a:bodyPr>
          <a:lstStyle/>
          <a:p>
            <a:pPr defTabSz="914400" eaLnBrk="0" fontAlgn="base" hangingPunct="0">
              <a:lnSpc>
                <a:spcPct val="100000"/>
              </a:lnSpc>
              <a:spcBef>
                <a:spcPct val="0"/>
              </a:spcBef>
              <a:spcAft>
                <a:spcPct val="0"/>
              </a:spcAft>
            </a:pPr>
            <a:r>
              <a:rPr lang="en-US" sz="2000" dirty="0">
                <a:effectLst/>
                <a:latin typeface="Calibri" panose="020F0502020204030204" pitchFamily="34" charset="0"/>
                <a:ea typeface="Times New Roman" panose="02020603050405020304" pitchFamily="18" charset="0"/>
              </a:rPr>
              <a:t>Ferrario et al studied total expenditures and number of doses of infliximab from 2008 (when only the branded RP was available in Norway) to 2014 when 1 infliximab biosimilar was introduced, and then until 2016 when a second biosimilar entered the Norwegian market.</a:t>
            </a:r>
            <a:r>
              <a:rPr lang="en-US" sz="2000" baseline="30000" dirty="0">
                <a:effectLst/>
                <a:latin typeface="Calibri" panose="020F0502020204030204" pitchFamily="34" charset="0"/>
                <a:ea typeface="Times New Roman" panose="02020603050405020304" pitchFamily="18" charset="0"/>
              </a:rPr>
              <a:t>14</a:t>
            </a:r>
            <a:r>
              <a:rPr lang="en-US" sz="2000" dirty="0">
                <a:effectLst/>
                <a:latin typeface="Calibri" panose="020F0502020204030204" pitchFamily="34" charset="0"/>
                <a:ea typeface="Times New Roman" panose="02020603050405020304" pitchFamily="18" charset="0"/>
              </a:rPr>
              <a:t> </a:t>
            </a:r>
          </a:p>
          <a:p>
            <a:pPr defTabSz="914400" eaLnBrk="0" fontAlgn="base" hangingPunct="0">
              <a:lnSpc>
                <a:spcPct val="100000"/>
              </a:lnSpc>
              <a:spcBef>
                <a:spcPct val="0"/>
              </a:spcBef>
              <a:spcAft>
                <a:spcPct val="0"/>
              </a:spcAft>
            </a:pPr>
            <a:r>
              <a:rPr lang="en-US" sz="2000" dirty="0">
                <a:effectLst/>
                <a:latin typeface="Calibri" panose="020F0502020204030204" pitchFamily="34" charset="0"/>
                <a:ea typeface="Times New Roman" panose="02020603050405020304" pitchFamily="18" charset="0"/>
              </a:rPr>
              <a:t>In 2015, total spending for infliximab increased and the number of patients treated also increased.</a:t>
            </a:r>
          </a:p>
          <a:p>
            <a:pPr defTabSz="914400" eaLnBrk="0" fontAlgn="base" hangingPunct="0">
              <a:lnSpc>
                <a:spcPct val="100000"/>
              </a:lnSpc>
              <a:spcBef>
                <a:spcPct val="0"/>
              </a:spcBef>
              <a:spcAft>
                <a:spcPct val="0"/>
              </a:spcAft>
            </a:pPr>
            <a:r>
              <a:rPr lang="en-US" sz="2000" dirty="0">
                <a:effectLst/>
                <a:latin typeface="Calibri" panose="020F0502020204030204" pitchFamily="34" charset="0"/>
                <a:ea typeface="Times New Roman" panose="02020603050405020304" pitchFamily="18" charset="0"/>
              </a:rPr>
              <a:t>By 2016, the price per dose of infliximab RP remained relatively unchanged, while infliximab biosimilars were discounted to 40% to 60% of the cost of the infliximab RP. </a:t>
            </a:r>
            <a:endParaRPr lang="en-US" altLang="en-US" sz="2000" dirty="0">
              <a:latin typeface="Calibri" panose="020F0502020204030204" pitchFamily="34" charset="0"/>
            </a:endParaRPr>
          </a:p>
          <a:p>
            <a:pPr defTabSz="914400" eaLnBrk="0" fontAlgn="base" hangingPunct="0">
              <a:lnSpc>
                <a:spcPct val="100000"/>
              </a:lnSpc>
              <a:spcBef>
                <a:spcPct val="0"/>
              </a:spcBef>
              <a:spcAft>
                <a:spcPct val="0"/>
              </a:spcAft>
            </a:pP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This resulted in sales of infliximab biosimilars surpassing those of infliximab RP and a decrease in total spending for infliximab despite an increase in the number of patients being treated with infliximab.</a:t>
            </a:r>
            <a:r>
              <a:rPr kumimoji="0" lang="en-US" altLang="en-US" sz="2000" b="0"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14,15</a:t>
            </a:r>
            <a:r>
              <a:rPr kumimoji="0" lang="en-US" altLang="en-US" sz="900" b="0" i="0" u="none" strike="noStrike" cap="none" normalizeH="0" baseline="0" dirty="0">
                <a:ln>
                  <a:noFill/>
                </a:ln>
                <a:solidFill>
                  <a:schemeClr val="tx1"/>
                </a:solidFill>
                <a:effectLst/>
              </a:rPr>
              <a:t> </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indent="0" defTabSz="914400" eaLnBrk="0" fontAlgn="base" hangingPunct="0">
              <a:lnSpc>
                <a:spcPct val="100000"/>
              </a:lnSpc>
              <a:spcBef>
                <a:spcPct val="0"/>
              </a:spcBef>
              <a:spcAft>
                <a:spcPct val="0"/>
              </a:spcAft>
              <a:buNone/>
            </a:pPr>
            <a:endParaRPr lang="en-US" altLang="en-US" sz="2000" dirty="0">
              <a:latin typeface="Calibri" panose="020F0502020204030204" pitchFamily="34" charset="0"/>
            </a:endParaRPr>
          </a:p>
          <a:p>
            <a:pPr marL="0" indent="0" defTabSz="914400" eaLnBrk="0" fontAlgn="base" hangingPunct="0">
              <a:lnSpc>
                <a:spcPct val="100000"/>
              </a:lnSpc>
              <a:spcBef>
                <a:spcPct val="0"/>
              </a:spcBef>
              <a:spcAft>
                <a:spcPct val="0"/>
              </a:spcAft>
              <a:buNone/>
            </a:pPr>
            <a:endParaRPr lang="en-US" altLang="en-US" sz="1800" dirty="0">
              <a:latin typeface="Calibri" panose="020F0502020204030204" pitchFamily="34" charset="0"/>
            </a:endParaRPr>
          </a:p>
        </p:txBody>
      </p:sp>
      <p:sp>
        <p:nvSpPr>
          <p:cNvPr id="3" name="TextBox 2">
            <a:extLst>
              <a:ext uri="{FF2B5EF4-FFF2-40B4-BE49-F238E27FC236}">
                <a16:creationId xmlns:a16="http://schemas.microsoft.com/office/drawing/2014/main" id="{1100D151-090F-43BE-91AC-023E57046B0F}"/>
              </a:ext>
            </a:extLst>
          </p:cNvPr>
          <p:cNvSpPr txBox="1"/>
          <p:nvPr/>
        </p:nvSpPr>
        <p:spPr>
          <a:xfrm>
            <a:off x="275665" y="4239493"/>
            <a:ext cx="1524328" cy="276999"/>
          </a:xfrm>
          <a:prstGeom prst="rect">
            <a:avLst/>
          </a:prstGeom>
          <a:noFill/>
        </p:spPr>
        <p:txBody>
          <a:bodyPr wrap="none" rtlCol="0">
            <a:spAutoFit/>
          </a:bodyPr>
          <a:lstStyle/>
          <a:p>
            <a:r>
              <a:rPr lang="en-US" sz="1200" dirty="0"/>
              <a:t>RP, reference product</a:t>
            </a:r>
          </a:p>
        </p:txBody>
      </p:sp>
    </p:spTree>
    <p:extLst>
      <p:ext uri="{BB962C8B-B14F-4D97-AF65-F5344CB8AC3E}">
        <p14:creationId xmlns:p14="http://schemas.microsoft.com/office/powerpoint/2010/main" val="1006387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0403-C12F-4E88-8567-9ABA035ADDDC}"/>
              </a:ext>
            </a:extLst>
          </p:cNvPr>
          <p:cNvSpPr>
            <a:spLocks noGrp="1"/>
          </p:cNvSpPr>
          <p:nvPr>
            <p:ph type="ctrTitle"/>
          </p:nvPr>
        </p:nvSpPr>
        <p:spPr/>
        <p:txBody>
          <a:bodyPr/>
          <a:lstStyle/>
          <a:p>
            <a:r>
              <a:rPr lang="en-US" sz="1800" b="1" cap="all" dirty="0">
                <a:solidFill>
                  <a:srgbClr val="000000"/>
                </a:solidFill>
                <a:effectLst/>
                <a:latin typeface="Calibri" panose="020F0502020204030204" pitchFamily="34" charset="0"/>
                <a:ea typeface="Times New Roman" panose="02020603050405020304" pitchFamily="18" charset="0"/>
              </a:rPr>
              <a:t>Category 1: Defining Terms</a:t>
            </a:r>
            <a:endParaRPr lang="en-US" dirty="0"/>
          </a:p>
        </p:txBody>
      </p:sp>
    </p:spTree>
    <p:extLst>
      <p:ext uri="{BB962C8B-B14F-4D97-AF65-F5344CB8AC3E}">
        <p14:creationId xmlns:p14="http://schemas.microsoft.com/office/powerpoint/2010/main" val="1387254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19AC92-80D3-4E85-B8B0-E4503F594ED4}"/>
              </a:ext>
            </a:extLst>
          </p:cNvPr>
          <p:cNvPicPr>
            <a:picLocks noChangeAspect="1"/>
          </p:cNvPicPr>
          <p:nvPr/>
        </p:nvPicPr>
        <p:blipFill rotWithShape="1">
          <a:blip r:embed="rId2"/>
          <a:srcRect t="15850" b="8"/>
          <a:stretch/>
        </p:blipFill>
        <p:spPr>
          <a:xfrm>
            <a:off x="2479352" y="894725"/>
            <a:ext cx="3883346" cy="3587696"/>
          </a:xfrm>
          <a:prstGeom prst="rect">
            <a:avLst/>
          </a:prstGeom>
        </p:spPr>
      </p:pic>
      <p:sp>
        <p:nvSpPr>
          <p:cNvPr id="6" name="TextBox 5">
            <a:extLst>
              <a:ext uri="{FF2B5EF4-FFF2-40B4-BE49-F238E27FC236}">
                <a16:creationId xmlns:a16="http://schemas.microsoft.com/office/drawing/2014/main" id="{A106B45D-516F-4C9F-9902-5F420318291D}"/>
              </a:ext>
            </a:extLst>
          </p:cNvPr>
          <p:cNvSpPr txBox="1"/>
          <p:nvPr/>
        </p:nvSpPr>
        <p:spPr>
          <a:xfrm>
            <a:off x="3079151" y="4503202"/>
            <a:ext cx="2683748" cy="207749"/>
          </a:xfrm>
          <a:prstGeom prst="rect">
            <a:avLst/>
          </a:prstGeom>
          <a:noFill/>
        </p:spPr>
        <p:txBody>
          <a:bodyPr wrap="none" rtlCol="0">
            <a:spAutoFit/>
          </a:bodyPr>
          <a:lstStyle/>
          <a:p>
            <a:r>
              <a:rPr lang="en-US" sz="750" dirty="0">
                <a:solidFill>
                  <a:schemeClr val="bg1"/>
                </a:solidFill>
                <a:latin typeface="Calibri" panose="020F0502020204030204" pitchFamily="34" charset="0"/>
                <a:ea typeface="Calibri" panose="020F0502020204030204" pitchFamily="34" charset="0"/>
                <a:cs typeface="Times New Roman" panose="02020603050405020304" pitchFamily="18" charset="0"/>
              </a:rPr>
              <a:t>Ferrario A, et al. </a:t>
            </a:r>
            <a:r>
              <a:rPr lang="en-US" sz="75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Bull World Health Organ. </a:t>
            </a:r>
            <a:r>
              <a:rPr lang="en-US" sz="750" dirty="0">
                <a:solidFill>
                  <a:schemeClr val="bg1"/>
                </a:solidFill>
                <a:latin typeface="Calibri" panose="020F0502020204030204" pitchFamily="34" charset="0"/>
                <a:ea typeface="Calibri" panose="020F0502020204030204" pitchFamily="34" charset="0"/>
                <a:cs typeface="Times New Roman" panose="02020603050405020304" pitchFamily="18" charset="0"/>
              </a:rPr>
              <a:t>2017;95(10):720-722.</a:t>
            </a:r>
            <a:endParaRPr lang="en-US" sz="750" dirty="0">
              <a:solidFill>
                <a:schemeClr val="bg1"/>
              </a:solidFill>
            </a:endParaRPr>
          </a:p>
        </p:txBody>
      </p:sp>
      <p:sp>
        <p:nvSpPr>
          <p:cNvPr id="7" name="Title 6">
            <a:extLst>
              <a:ext uri="{FF2B5EF4-FFF2-40B4-BE49-F238E27FC236}">
                <a16:creationId xmlns:a16="http://schemas.microsoft.com/office/drawing/2014/main" id="{339DDADE-7741-4327-96D6-C6867FDBBBEF}"/>
              </a:ext>
            </a:extLst>
          </p:cNvPr>
          <p:cNvSpPr>
            <a:spLocks noGrp="1"/>
          </p:cNvSpPr>
          <p:nvPr>
            <p:ph type="title"/>
          </p:nvPr>
        </p:nvSpPr>
        <p:spPr>
          <a:xfrm>
            <a:off x="628650" y="60780"/>
            <a:ext cx="7886700" cy="994172"/>
          </a:xfrm>
        </p:spPr>
        <p:txBody>
          <a:bodyPr>
            <a:normAutofit/>
          </a:bodyPr>
          <a:lstStyle/>
          <a:p>
            <a:r>
              <a:rPr lang="en-US" sz="2400" dirty="0"/>
              <a:t>Consumption and Expenditure of Infliximab Reference Product and Two Biosimilars</a:t>
            </a:r>
          </a:p>
        </p:txBody>
      </p:sp>
      <p:sp>
        <p:nvSpPr>
          <p:cNvPr id="2" name="TextBox 1">
            <a:extLst>
              <a:ext uri="{FF2B5EF4-FFF2-40B4-BE49-F238E27FC236}">
                <a16:creationId xmlns:a16="http://schemas.microsoft.com/office/drawing/2014/main" id="{75E7292A-E509-4720-AC8E-A64C0467ED97}"/>
              </a:ext>
            </a:extLst>
          </p:cNvPr>
          <p:cNvSpPr txBox="1"/>
          <p:nvPr/>
        </p:nvSpPr>
        <p:spPr>
          <a:xfrm>
            <a:off x="2604342" y="3895831"/>
            <a:ext cx="3758356" cy="584775"/>
          </a:xfrm>
          <a:prstGeom prst="rect">
            <a:avLst/>
          </a:prstGeom>
          <a:solidFill>
            <a:schemeClr val="bg1"/>
          </a:solidFill>
        </p:spPr>
        <p:txBody>
          <a:bodyPr wrap="square" rtlCol="0">
            <a:spAutoFit/>
          </a:bodyPr>
          <a:lstStyle/>
          <a:p>
            <a:r>
              <a:rPr lang="en-US" sz="800" dirty="0"/>
              <a:t>NOK, Norwegian krone.</a:t>
            </a:r>
          </a:p>
          <a:p>
            <a:r>
              <a:rPr lang="en-US" sz="800" dirty="0"/>
              <a:t>Consumption is defined as daily doses per 1000 inhabitants. A defined daily dose is the assumed average maintenance dose for the main indication of the medicine in adults (3.75 mg/d for infliximab).</a:t>
            </a:r>
          </a:p>
        </p:txBody>
      </p:sp>
    </p:spTree>
    <p:extLst>
      <p:ext uri="{BB962C8B-B14F-4D97-AF65-F5344CB8AC3E}">
        <p14:creationId xmlns:p14="http://schemas.microsoft.com/office/powerpoint/2010/main" val="3741223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1C049C9-2A44-47E1-AD65-601085B79044}"/>
              </a:ext>
            </a:extLst>
          </p:cNvPr>
          <p:cNvSpPr>
            <a:spLocks noGrp="1"/>
          </p:cNvSpPr>
          <p:nvPr>
            <p:ph idx="1"/>
          </p:nvPr>
        </p:nvSpPr>
        <p:spPr>
          <a:xfrm>
            <a:off x="275666" y="369795"/>
            <a:ext cx="8431916" cy="3869698"/>
          </a:xfrm>
        </p:spPr>
        <p:txBody>
          <a:bodyPr>
            <a:normAutofit/>
          </a:bodyPr>
          <a:lstStyle/>
          <a:p>
            <a:pPr defTabSz="914400" eaLnBrk="0" fontAlgn="base" hangingPunct="0">
              <a:lnSpc>
                <a:spcPct val="100000"/>
              </a:lnSpc>
              <a:spcBef>
                <a:spcPct val="0"/>
              </a:spcBef>
              <a:spcAft>
                <a:spcPct val="0"/>
              </a:spcAft>
            </a:pPr>
            <a:r>
              <a:rPr lang="en-US" altLang="en-US" sz="1800" dirty="0">
                <a:ea typeface="Times New Roman" panose="02020603050405020304" pitchFamily="18" charset="0"/>
                <a:cs typeface="Calibri" panose="020F0502020204030204" pitchFamily="34" charset="0"/>
              </a:rPr>
              <a:t>I</a:t>
            </a:r>
            <a:r>
              <a:rPr kumimoji="0" lang="en-US" altLang="en-US" sz="18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n the US, biologics account for 25% of Rx drug costs but less than 1% of all Rx.</a:t>
            </a:r>
            <a:r>
              <a:rPr kumimoji="0" lang="en-US" altLang="en-US" sz="1800" b="0" i="0" u="none" strike="noStrike" cap="none" normalizeH="0" baseline="30000" dirty="0">
                <a:ln>
                  <a:noFill/>
                </a:ln>
                <a:solidFill>
                  <a:schemeClr val="tx1"/>
                </a:solidFill>
                <a:effectLst/>
                <a:ea typeface="Times New Roman" panose="02020603050405020304" pitchFamily="18" charset="0"/>
                <a:cs typeface="Calibri" panose="020F0502020204030204" pitchFamily="34" charset="0"/>
              </a:rPr>
              <a:t>16</a:t>
            </a:r>
            <a:r>
              <a:rPr kumimoji="0" lang="en-US" altLang="en-US" sz="18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a:t>
            </a:r>
          </a:p>
          <a:p>
            <a:pPr defTabSz="914400" eaLnBrk="0" fontAlgn="base" hangingPunct="0">
              <a:lnSpc>
                <a:spcPct val="100000"/>
              </a:lnSpc>
              <a:spcBef>
                <a:spcPct val="0"/>
              </a:spcBef>
              <a:spcAft>
                <a:spcPct val="0"/>
              </a:spcAft>
            </a:pPr>
            <a:r>
              <a:rPr kumimoji="0" lang="en-US" altLang="en-US" sz="18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In Norway and Italy, where more biosimilars have been introduced into the market, price competition from biosimilars has driven down the cost of biologics and resulted in lower health care expenditures.</a:t>
            </a:r>
            <a:r>
              <a:rPr kumimoji="0" lang="en-US" altLang="en-US" sz="1800" b="0" i="0" u="none" strike="noStrike" cap="none" normalizeH="0" baseline="30000" dirty="0">
                <a:ln>
                  <a:noFill/>
                </a:ln>
                <a:solidFill>
                  <a:schemeClr val="tx1"/>
                </a:solidFill>
                <a:effectLst/>
                <a:ea typeface="Times New Roman" panose="02020603050405020304" pitchFamily="18" charset="0"/>
                <a:cs typeface="Calibri" panose="020F0502020204030204" pitchFamily="34" charset="0"/>
              </a:rPr>
              <a:t>14,15,17</a:t>
            </a:r>
            <a:r>
              <a:rPr kumimoji="0" lang="en-US" altLang="en-US" sz="18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a:t>
            </a:r>
          </a:p>
          <a:p>
            <a:pPr defTabSz="914400" eaLnBrk="0" fontAlgn="base" hangingPunct="0">
              <a:lnSpc>
                <a:spcPct val="100000"/>
              </a:lnSpc>
              <a:spcBef>
                <a:spcPct val="0"/>
              </a:spcBef>
              <a:spcAft>
                <a:spcPct val="0"/>
              </a:spcAft>
            </a:pPr>
            <a:r>
              <a:rPr lang="en-US" altLang="en-US" sz="1800" dirty="0">
                <a:ea typeface="Times New Roman" panose="02020603050405020304" pitchFamily="18" charset="0"/>
                <a:cs typeface="Calibri" panose="020F0502020204030204" pitchFamily="34" charset="0"/>
              </a:rPr>
              <a:t>In the US, a </a:t>
            </a:r>
            <a:r>
              <a:rPr kumimoji="0" lang="en-US" altLang="en-US" sz="18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short-acting filgrastim biosimilar had a 24% market share within 4 months of approval and an AWP 15% lower than that of filgrastim RP.</a:t>
            </a:r>
            <a:r>
              <a:rPr kumimoji="0" lang="en-US" altLang="en-US" sz="1800" b="0" i="0" u="none" strike="noStrike" cap="none" normalizeH="0" baseline="30000" dirty="0">
                <a:ln>
                  <a:noFill/>
                </a:ln>
                <a:solidFill>
                  <a:schemeClr val="tx1"/>
                </a:solidFill>
                <a:effectLst/>
                <a:ea typeface="Times New Roman" panose="02020603050405020304" pitchFamily="18" charset="0"/>
                <a:cs typeface="Calibri" panose="020F0502020204030204" pitchFamily="34" charset="0"/>
              </a:rPr>
              <a:t>18</a:t>
            </a:r>
            <a:r>
              <a:rPr kumimoji="0" lang="en-US" altLang="en-US" sz="18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a:t>
            </a:r>
          </a:p>
          <a:p>
            <a:pPr lvl="1" defTabSz="914400" eaLnBrk="0" fontAlgn="base" hangingPunct="0">
              <a:lnSpc>
                <a:spcPct val="100000"/>
              </a:lnSpc>
              <a:spcBef>
                <a:spcPct val="0"/>
              </a:spcBef>
              <a:spcAft>
                <a:spcPct val="0"/>
              </a:spcAft>
            </a:pPr>
            <a:r>
              <a:rPr lang="en-US" sz="1600" dirty="0">
                <a:effectLst/>
                <a:ea typeface="Times New Roman" panose="02020603050405020304" pitchFamily="18" charset="0"/>
              </a:rPr>
              <a:t>If accepted, uptake of biosimilars in the US market could result in an estimated savings of $66 billion over the next decade.</a:t>
            </a:r>
            <a:r>
              <a:rPr lang="en-US" sz="1600" baseline="30000" dirty="0">
                <a:effectLst/>
                <a:ea typeface="Times New Roman" panose="02020603050405020304" pitchFamily="18" charset="0"/>
              </a:rPr>
              <a:t>19</a:t>
            </a:r>
            <a:r>
              <a:rPr lang="en-US" sz="1600" dirty="0">
                <a:effectLst/>
                <a:ea typeface="Times New Roman" panose="02020603050405020304" pitchFamily="18" charset="0"/>
              </a:rPr>
              <a:t> </a:t>
            </a:r>
          </a:p>
          <a:p>
            <a:pPr defTabSz="914400" eaLnBrk="0" fontAlgn="base" hangingPunct="0">
              <a:lnSpc>
                <a:spcPct val="100000"/>
              </a:lnSpc>
              <a:spcBef>
                <a:spcPct val="0"/>
              </a:spcBef>
              <a:spcAft>
                <a:spcPct val="0"/>
              </a:spcAft>
            </a:pPr>
            <a:r>
              <a:rPr kumimoji="0" lang="en-US" altLang="en-US" sz="18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Experience in Norway suggests that introduction of lower-priced biosimilars can increase patient access.</a:t>
            </a:r>
            <a:r>
              <a:rPr kumimoji="0" lang="en-US" altLang="en-US" sz="1800" b="0" i="0" u="none" strike="noStrike" cap="none" normalizeH="0" baseline="30000" dirty="0">
                <a:ln>
                  <a:noFill/>
                </a:ln>
                <a:solidFill>
                  <a:schemeClr val="tx1"/>
                </a:solidFill>
                <a:effectLst/>
                <a:ea typeface="Times New Roman" panose="02020603050405020304" pitchFamily="18" charset="0"/>
                <a:cs typeface="Calibri" panose="020F0502020204030204" pitchFamily="34" charset="0"/>
              </a:rPr>
              <a:t>14,15</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Hopson et al identified an association between out-of-pocket costs for antirheumatic drugs and the rate of Rx abandonment.</a:t>
            </a:r>
            <a:r>
              <a:rPr kumimoji="0" lang="en-US" altLang="en-US" sz="1800" b="0" i="0" u="none" strike="noStrike" cap="none" normalizeH="0" baseline="30000" dirty="0">
                <a:ln>
                  <a:noFill/>
                </a:ln>
                <a:solidFill>
                  <a:schemeClr val="tx1"/>
                </a:solidFill>
                <a:effectLst/>
                <a:ea typeface="Times New Roman" panose="02020603050405020304" pitchFamily="18" charset="0"/>
                <a:cs typeface="Calibri" panose="020F0502020204030204" pitchFamily="34" charset="0"/>
              </a:rPr>
              <a:t>20</a:t>
            </a:r>
            <a:r>
              <a:rPr kumimoji="0" lang="en-US" altLang="en-US" sz="18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Required copayments for biologics may be 20% to 35%.</a:t>
            </a:r>
            <a:r>
              <a:rPr kumimoji="0" lang="en-US" altLang="en-US" sz="1800" b="0" i="0" u="none" strike="noStrike" cap="none" normalizeH="0" baseline="30000" dirty="0">
                <a:ln>
                  <a:noFill/>
                </a:ln>
                <a:solidFill>
                  <a:schemeClr val="tx1"/>
                </a:solidFill>
                <a:effectLst/>
                <a:ea typeface="Times New Roman" panose="02020603050405020304" pitchFamily="18" charset="0"/>
                <a:cs typeface="Calibri" panose="020F0502020204030204" pitchFamily="34" charset="0"/>
              </a:rPr>
              <a:t>19</a:t>
            </a:r>
            <a:endParaRPr lang="en-US" altLang="en-US" sz="1800" dirty="0"/>
          </a:p>
        </p:txBody>
      </p:sp>
      <p:sp>
        <p:nvSpPr>
          <p:cNvPr id="3" name="TextBox 2">
            <a:extLst>
              <a:ext uri="{FF2B5EF4-FFF2-40B4-BE49-F238E27FC236}">
                <a16:creationId xmlns:a16="http://schemas.microsoft.com/office/drawing/2014/main" id="{49AECB60-E6F7-4694-B3EC-DD0194C482D9}"/>
              </a:ext>
            </a:extLst>
          </p:cNvPr>
          <p:cNvSpPr txBox="1"/>
          <p:nvPr/>
        </p:nvSpPr>
        <p:spPr>
          <a:xfrm>
            <a:off x="275666" y="4239493"/>
            <a:ext cx="4623445" cy="276999"/>
          </a:xfrm>
          <a:prstGeom prst="rect">
            <a:avLst/>
          </a:prstGeom>
          <a:noFill/>
        </p:spPr>
        <p:txBody>
          <a:bodyPr wrap="none" rtlCol="0">
            <a:spAutoFit/>
          </a:bodyPr>
          <a:lstStyle/>
          <a:p>
            <a:r>
              <a:rPr lang="en-US" sz="1200" dirty="0"/>
              <a:t>AWP, average wholesale price; RP, reference product; Rx, prescription</a:t>
            </a:r>
          </a:p>
        </p:txBody>
      </p:sp>
    </p:spTree>
    <p:extLst>
      <p:ext uri="{BB962C8B-B14F-4D97-AF65-F5344CB8AC3E}">
        <p14:creationId xmlns:p14="http://schemas.microsoft.com/office/powerpoint/2010/main" val="2646442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9">
            <a:extLst>
              <a:ext uri="{FF2B5EF4-FFF2-40B4-BE49-F238E27FC236}">
                <a16:creationId xmlns:a16="http://schemas.microsoft.com/office/drawing/2014/main" id="{60BAAA34-B810-491E-BDB0-136C9620C70B}"/>
              </a:ext>
            </a:extLst>
          </p:cNvPr>
          <p:cNvPicPr>
            <a:picLocks noChangeAspect="1"/>
          </p:cNvPicPr>
          <p:nvPr/>
        </p:nvPicPr>
        <p:blipFill>
          <a:blip r:embed="rId2"/>
          <a:stretch>
            <a:fillRect/>
          </a:stretch>
        </p:blipFill>
        <p:spPr>
          <a:xfrm>
            <a:off x="2079733" y="1072006"/>
            <a:ext cx="4997630" cy="2999492"/>
          </a:xfrm>
          <a:prstGeom prst="rect">
            <a:avLst/>
          </a:prstGeom>
          <a:ln>
            <a:solidFill>
              <a:schemeClr val="tx1"/>
            </a:solidFill>
          </a:ln>
          <a:effectLst>
            <a:outerShdw blurRad="50800" dist="38100" dir="5400000" algn="t" rotWithShape="0">
              <a:prstClr val="black">
                <a:alpha val="40000"/>
              </a:prstClr>
            </a:outerShdw>
          </a:effectLst>
        </p:spPr>
      </p:pic>
      <p:sp>
        <p:nvSpPr>
          <p:cNvPr id="4" name="Text Placeholder 4">
            <a:extLst>
              <a:ext uri="{FF2B5EF4-FFF2-40B4-BE49-F238E27FC236}">
                <a16:creationId xmlns:a16="http://schemas.microsoft.com/office/drawing/2014/main" id="{B93A54DF-F06A-4786-A989-F764F1654718}"/>
              </a:ext>
            </a:extLst>
          </p:cNvPr>
          <p:cNvSpPr txBox="1">
            <a:spLocks/>
          </p:cNvSpPr>
          <p:nvPr/>
        </p:nvSpPr>
        <p:spPr>
          <a:xfrm>
            <a:off x="1292629" y="4150997"/>
            <a:ext cx="6571169" cy="320124"/>
          </a:xfrm>
          <a:prstGeom prst="rect">
            <a:avLst/>
          </a:prstGeom>
        </p:spPr>
        <p:txBody>
          <a:bodyPr vert="horz" lIns="91440" tIns="45720" rIns="91440" bIns="45720" rtlCol="0" anchor="ctr">
            <a:normAutofit fontScale="92500" lnSpcReduction="10000"/>
          </a:bodyP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chemeClr val="tx1"/>
                </a:solidFill>
              </a:rPr>
              <a:t>Medicare Advantage and Prescription Drug plan for biologic disease-modifying antirheumatic drug therapy for 864 patients with rheumatoid arthritis from July 2007 to December 2012.</a:t>
            </a:r>
          </a:p>
          <a:p>
            <a:pPr algn="l"/>
            <a:endParaRPr lang="en-US" dirty="0">
              <a:solidFill>
                <a:schemeClr val="tx1"/>
              </a:solidFill>
            </a:endParaRPr>
          </a:p>
        </p:txBody>
      </p:sp>
      <p:sp>
        <p:nvSpPr>
          <p:cNvPr id="5" name="Title 1">
            <a:extLst>
              <a:ext uri="{FF2B5EF4-FFF2-40B4-BE49-F238E27FC236}">
                <a16:creationId xmlns:a16="http://schemas.microsoft.com/office/drawing/2014/main" id="{2569C100-8FED-491B-A5CA-3B2052F0DBDB}"/>
              </a:ext>
            </a:extLst>
          </p:cNvPr>
          <p:cNvSpPr>
            <a:spLocks noGrp="1"/>
          </p:cNvSpPr>
          <p:nvPr>
            <p:ph type="title"/>
          </p:nvPr>
        </p:nvSpPr>
        <p:spPr>
          <a:xfrm>
            <a:off x="199478" y="131162"/>
            <a:ext cx="8761615" cy="857250"/>
          </a:xfrm>
        </p:spPr>
        <p:txBody>
          <a:bodyPr>
            <a:normAutofit/>
          </a:bodyPr>
          <a:lstStyle/>
          <a:p>
            <a:r>
              <a:rPr lang="en-US" sz="2400" dirty="0"/>
              <a:t>Rate of Prescription Abandonment by Out-of-Pocket Cost</a:t>
            </a:r>
          </a:p>
        </p:txBody>
      </p:sp>
      <p:sp>
        <p:nvSpPr>
          <p:cNvPr id="6" name="Text Placeholder 3">
            <a:extLst>
              <a:ext uri="{FF2B5EF4-FFF2-40B4-BE49-F238E27FC236}">
                <a16:creationId xmlns:a16="http://schemas.microsoft.com/office/drawing/2014/main" id="{530A37AF-9C4D-4C86-89BE-0D89CFFD0AD4}"/>
              </a:ext>
            </a:extLst>
          </p:cNvPr>
          <p:cNvSpPr txBox="1">
            <a:spLocks/>
          </p:cNvSpPr>
          <p:nvPr/>
        </p:nvSpPr>
        <p:spPr>
          <a:xfrm>
            <a:off x="3082217" y="4509058"/>
            <a:ext cx="2840601" cy="298970"/>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rPr>
              <a:t>Hopson S, et al. </a:t>
            </a:r>
            <a:r>
              <a:rPr lang="en-US" sz="800" i="1" dirty="0">
                <a:solidFill>
                  <a:schemeClr val="bg1"/>
                </a:solidFill>
              </a:rPr>
              <a:t>J Manag Care Spec Pharm.</a:t>
            </a:r>
            <a:r>
              <a:rPr lang="en-US" sz="800" dirty="0">
                <a:solidFill>
                  <a:schemeClr val="bg1"/>
                </a:solidFill>
              </a:rPr>
              <a:t> 2016;22(2):122-130.</a:t>
            </a:r>
          </a:p>
        </p:txBody>
      </p:sp>
    </p:spTree>
    <p:extLst>
      <p:ext uri="{BB962C8B-B14F-4D97-AF65-F5344CB8AC3E}">
        <p14:creationId xmlns:p14="http://schemas.microsoft.com/office/powerpoint/2010/main" val="480633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0403-C12F-4E88-8567-9ABA035ADDDC}"/>
              </a:ext>
            </a:extLst>
          </p:cNvPr>
          <p:cNvSpPr>
            <a:spLocks noGrp="1"/>
          </p:cNvSpPr>
          <p:nvPr>
            <p:ph type="ctrTitle"/>
          </p:nvPr>
        </p:nvSpPr>
        <p:spPr/>
        <p:txBody>
          <a:bodyPr>
            <a:normAutofit/>
          </a:bodyPr>
          <a:lstStyle/>
          <a:p>
            <a:pPr marL="0" marR="0" algn="l">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Clue: The variability in quality attributes of a biologic that arises over its lifecycle</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Calibri" panose="020F0502020204030204" pitchFamily="34" charset="0"/>
              </a:rPr>
              <a:t>What is…</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rPr>
              <a:t>Biologic drift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1575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1C049C9-2A44-47E1-AD65-601085B79044}"/>
              </a:ext>
            </a:extLst>
          </p:cNvPr>
          <p:cNvSpPr>
            <a:spLocks noGrp="1"/>
          </p:cNvSpPr>
          <p:nvPr>
            <p:ph idx="1"/>
          </p:nvPr>
        </p:nvSpPr>
        <p:spPr>
          <a:xfrm>
            <a:off x="275666" y="369795"/>
            <a:ext cx="8431916" cy="3869698"/>
          </a:xfrm>
        </p:spPr>
        <p:txBody>
          <a:bodyPr>
            <a:normAutofit lnSpcReduction="10000"/>
          </a:bodyPr>
          <a:lstStyle/>
          <a:p>
            <a:pPr defTabSz="914400" eaLnBrk="0" fontAlgn="base" hangingPunct="0">
              <a:lnSpc>
                <a:spcPct val="100000"/>
              </a:lnSpc>
              <a:spcBef>
                <a:spcPct val="0"/>
              </a:spcBef>
              <a:spcAft>
                <a:spcPct val="0"/>
              </a:spcAft>
            </a:pPr>
            <a:r>
              <a:rPr lang="en-US" altLang="en-US" sz="2000" dirty="0">
                <a:latin typeface="Calibri" panose="020F0502020204030204" pitchFamily="34" charset="0"/>
              </a:rPr>
              <a:t>Biologics are large, complex macromolecules produced in living cells.</a:t>
            </a:r>
          </a:p>
          <a:p>
            <a:pPr lvl="1" defTabSz="914400" eaLnBrk="0" fontAlgn="base" hangingPunct="0">
              <a:lnSpc>
                <a:spcPct val="100000"/>
              </a:lnSpc>
              <a:spcBef>
                <a:spcPct val="0"/>
              </a:spcBef>
              <a:spcAft>
                <a:spcPct val="0"/>
              </a:spcAft>
            </a:pPr>
            <a:r>
              <a:rPr lang="en-US" altLang="en-US" dirty="0">
                <a:latin typeface="Calibri" panose="020F0502020204030204" pitchFamily="34" charset="0"/>
              </a:rPr>
              <a:t>Small molecules are synthesized by in vitro chemical reactions.</a:t>
            </a:r>
            <a:r>
              <a:rPr lang="en-US" altLang="en-US" baseline="30000" dirty="0">
                <a:latin typeface="Calibri" panose="020F0502020204030204" pitchFamily="34" charset="0"/>
              </a:rPr>
              <a:t>21</a:t>
            </a:r>
            <a:r>
              <a:rPr lang="en-US" altLang="en-US" dirty="0">
                <a:latin typeface="Calibri" panose="020F0502020204030204" pitchFamily="34" charset="0"/>
              </a:rPr>
              <a:t> </a:t>
            </a:r>
          </a:p>
          <a:p>
            <a:pPr defTabSz="914400" eaLnBrk="0" fontAlgn="base" hangingPunct="0">
              <a:lnSpc>
                <a:spcPct val="100000"/>
              </a:lnSpc>
              <a:spcBef>
                <a:spcPct val="0"/>
              </a:spcBef>
              <a:spcAft>
                <a:spcPct val="0"/>
              </a:spcAft>
            </a:pPr>
            <a:r>
              <a:rPr lang="en-US" altLang="en-US" sz="2000" dirty="0">
                <a:latin typeface="Calibri" panose="020F0502020204030204" pitchFamily="34" charset="0"/>
              </a:rPr>
              <a:t>While production of biologics begins with a known gene sequence, manufacture is an inherently variable process.</a:t>
            </a:r>
            <a:r>
              <a:rPr lang="en-US" altLang="en-US" sz="2000" baseline="30000" dirty="0">
                <a:latin typeface="Calibri" panose="020F0502020204030204" pitchFamily="34" charset="0"/>
              </a:rPr>
              <a:t>21-24</a:t>
            </a:r>
            <a:r>
              <a:rPr lang="en-US" altLang="en-US" sz="2000" dirty="0">
                <a:latin typeface="Calibri" panose="020F0502020204030204" pitchFamily="34" charset="0"/>
              </a:rPr>
              <a:t> </a:t>
            </a:r>
          </a:p>
          <a:p>
            <a:pPr lvl="1" defTabSz="914400" eaLnBrk="0" fontAlgn="base" hangingPunct="0">
              <a:lnSpc>
                <a:spcPct val="100000"/>
              </a:lnSpc>
              <a:spcBef>
                <a:spcPct val="0"/>
              </a:spcBef>
              <a:spcAft>
                <a:spcPct val="0"/>
              </a:spcAft>
            </a:pPr>
            <a:r>
              <a:rPr lang="en-US" altLang="en-US" dirty="0">
                <a:latin typeface="Calibri" panose="020F0502020204030204" pitchFamily="34" charset="0"/>
              </a:rPr>
              <a:t>As a result, no 2 batches of a biologic that are manufactured in the same way would be expected to be structurally identical. There may be differences in quality attributes—the molecular or product characteristics, such as posttranslational modifications—that contribute to the identity, potency, and stability of the biologic.</a:t>
            </a:r>
            <a:r>
              <a:rPr lang="en-US" altLang="en-US" baseline="30000" dirty="0">
                <a:latin typeface="Calibri" panose="020F0502020204030204" pitchFamily="34" charset="0"/>
              </a:rPr>
              <a:t>1,22</a:t>
            </a:r>
            <a:r>
              <a:rPr lang="en-US" altLang="en-US" dirty="0">
                <a:latin typeface="Calibri" panose="020F0502020204030204" pitchFamily="34" charset="0"/>
              </a:rPr>
              <a:t> </a:t>
            </a:r>
          </a:p>
          <a:p>
            <a:pPr lvl="1" defTabSz="914400" eaLnBrk="0" fontAlgn="base" hangingPunct="0">
              <a:lnSpc>
                <a:spcPct val="100000"/>
              </a:lnSpc>
              <a:spcBef>
                <a:spcPct val="0"/>
              </a:spcBef>
              <a:spcAft>
                <a:spcPct val="0"/>
              </a:spcAft>
            </a:pPr>
            <a:r>
              <a:rPr lang="en-US" altLang="en-US" dirty="0">
                <a:latin typeface="Calibri" panose="020F0502020204030204" pitchFamily="34" charset="0"/>
              </a:rPr>
              <a:t>Biologic drift is the variability in quality attributes that arise over the lifecycle of a biologic.</a:t>
            </a:r>
            <a:r>
              <a:rPr lang="en-US" altLang="en-US" baseline="30000" dirty="0">
                <a:latin typeface="Calibri" panose="020F0502020204030204" pitchFamily="34" charset="0"/>
              </a:rPr>
              <a:t>21</a:t>
            </a:r>
          </a:p>
          <a:p>
            <a:pPr defTabSz="914400" eaLnBrk="0" fontAlgn="base" hangingPunct="0">
              <a:lnSpc>
                <a:spcPct val="100000"/>
              </a:lnSpc>
              <a:spcBef>
                <a:spcPct val="0"/>
              </a:spcBef>
              <a:spcAft>
                <a:spcPct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The FDA has considered drift as process drift, or the variation in quality attributes that arise as a result of postapproval changes in the manufacturing process for any biologic.</a:t>
            </a:r>
            <a:r>
              <a:rPr lang="en-US" sz="2000" baseline="30000" dirty="0">
                <a:effectLst/>
                <a:latin typeface="Calibri" panose="020F0502020204030204" pitchFamily="34" charset="0"/>
                <a:ea typeface="Times New Roman" panose="02020603050405020304" pitchFamily="18" charset="0"/>
                <a:cs typeface="Calibri" panose="020F0502020204030204" pitchFamily="34" charset="0"/>
              </a:rPr>
              <a:t>22</a:t>
            </a:r>
            <a:endParaRPr lang="en-US" altLang="en-US" sz="2000" baseline="30000" dirty="0">
              <a:latin typeface="Calibri" panose="020F0502020204030204" pitchFamily="34" charset="0"/>
            </a:endParaRPr>
          </a:p>
        </p:txBody>
      </p:sp>
    </p:spTree>
    <p:extLst>
      <p:ext uri="{BB962C8B-B14F-4D97-AF65-F5344CB8AC3E}">
        <p14:creationId xmlns:p14="http://schemas.microsoft.com/office/powerpoint/2010/main" val="2358857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05D330-2C93-44ED-83A5-383DEDEA09E8}"/>
              </a:ext>
            </a:extLst>
          </p:cNvPr>
          <p:cNvSpPr>
            <a:spLocks noGrp="1"/>
          </p:cNvSpPr>
          <p:nvPr>
            <p:ph type="title"/>
          </p:nvPr>
        </p:nvSpPr>
        <p:spPr/>
        <p:txBody>
          <a:bodyPr>
            <a:normAutofit/>
          </a:bodyPr>
          <a:lstStyle/>
          <a:p>
            <a:r>
              <a:rPr lang="en-US" sz="2400" dirty="0"/>
              <a:t>Changes in Manufacturing Process After Regulatory Approval</a:t>
            </a:r>
          </a:p>
        </p:txBody>
      </p:sp>
      <p:graphicFrame>
        <p:nvGraphicFramePr>
          <p:cNvPr id="10" name="Content Placeholder 9">
            <a:extLst>
              <a:ext uri="{FF2B5EF4-FFF2-40B4-BE49-F238E27FC236}">
                <a16:creationId xmlns:a16="http://schemas.microsoft.com/office/drawing/2014/main" id="{7A36B360-3644-4524-AA19-24FAF5B713F3}"/>
              </a:ext>
            </a:extLst>
          </p:cNvPr>
          <p:cNvGraphicFramePr>
            <a:graphicFrameLocks noGrp="1"/>
          </p:cNvGraphicFramePr>
          <p:nvPr>
            <p:ph idx="1"/>
            <p:extLst>
              <p:ext uri="{D42A27DB-BD31-4B8C-83A1-F6EECF244321}">
                <p14:modId xmlns:p14="http://schemas.microsoft.com/office/powerpoint/2010/main" val="3669027160"/>
              </p:ext>
            </p:extLst>
          </p:nvPr>
        </p:nvGraphicFramePr>
        <p:xfrm>
          <a:off x="628650" y="1218191"/>
          <a:ext cx="7886700" cy="326350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21F8413D-669F-4B07-8274-5DED7F234709}"/>
              </a:ext>
            </a:extLst>
          </p:cNvPr>
          <p:cNvSpPr txBox="1"/>
          <p:nvPr/>
        </p:nvSpPr>
        <p:spPr>
          <a:xfrm>
            <a:off x="3080907" y="4501140"/>
            <a:ext cx="2295821" cy="215444"/>
          </a:xfrm>
          <a:prstGeom prst="rect">
            <a:avLst/>
          </a:prstGeom>
          <a:noFill/>
        </p:spPr>
        <p:txBody>
          <a:bodyPr wrap="none" rtlCol="0">
            <a:spAutoFit/>
          </a:bodyPr>
          <a:lstStyle/>
          <a:p>
            <a:r>
              <a:rPr lang="en-US" sz="800" dirty="0">
                <a:solidFill>
                  <a:schemeClr val="bg1"/>
                </a:solidFill>
              </a:rPr>
              <a:t>Schneider CK. </a:t>
            </a:r>
            <a:r>
              <a:rPr lang="en-US" sz="800" i="1" dirty="0">
                <a:solidFill>
                  <a:schemeClr val="bg1"/>
                </a:solidFill>
              </a:rPr>
              <a:t>Ann Rheum Dis</a:t>
            </a:r>
            <a:r>
              <a:rPr lang="en-US" sz="800" dirty="0">
                <a:solidFill>
                  <a:schemeClr val="bg1"/>
                </a:solidFill>
              </a:rPr>
              <a:t>. 2013;72(3):315-318.</a:t>
            </a:r>
          </a:p>
        </p:txBody>
      </p:sp>
    </p:spTree>
    <p:extLst>
      <p:ext uri="{BB962C8B-B14F-4D97-AF65-F5344CB8AC3E}">
        <p14:creationId xmlns:p14="http://schemas.microsoft.com/office/powerpoint/2010/main" val="2444770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1C049C9-2A44-47E1-AD65-601085B79044}"/>
              </a:ext>
            </a:extLst>
          </p:cNvPr>
          <p:cNvSpPr>
            <a:spLocks noGrp="1"/>
          </p:cNvSpPr>
          <p:nvPr>
            <p:ph idx="1"/>
          </p:nvPr>
        </p:nvSpPr>
        <p:spPr>
          <a:xfrm>
            <a:off x="275666" y="369795"/>
            <a:ext cx="8431916" cy="3869698"/>
          </a:xfrm>
        </p:spPr>
        <p:txBody>
          <a:bodyPr>
            <a:normAutofit/>
          </a:bodyPr>
          <a:lstStyle/>
          <a:p>
            <a:pPr defTabSz="914400" eaLnBrk="0" fontAlgn="base" hangingPunct="0">
              <a:lnSpc>
                <a:spcPct val="110000"/>
              </a:lnSpc>
              <a:spcBef>
                <a:spcPct val="0"/>
              </a:spcBef>
              <a:spcAft>
                <a:spcPct val="0"/>
              </a:spcAft>
            </a:pPr>
            <a:r>
              <a:rPr lang="en-US" sz="1800" dirty="0">
                <a:latin typeface="Calibri" panose="020F0502020204030204" pitchFamily="34" charset="0"/>
              </a:rPr>
              <a:t>Changes in manufacturing processes are common, and the FDA has established a comparability exercise to ensure that changes in manufacturing process do not affect the quality, safety, or efficacy of a biologic.</a:t>
            </a:r>
            <a:r>
              <a:rPr lang="en-US" sz="1800" baseline="30000" dirty="0">
                <a:latin typeface="Calibri" panose="020F0502020204030204" pitchFamily="34" charset="0"/>
              </a:rPr>
              <a:t>22</a:t>
            </a:r>
            <a:r>
              <a:rPr lang="en-US" sz="1800" dirty="0">
                <a:latin typeface="Calibri" panose="020F0502020204030204" pitchFamily="34" charset="0"/>
              </a:rPr>
              <a:t> </a:t>
            </a:r>
          </a:p>
          <a:p>
            <a:pPr lvl="1" defTabSz="914400" eaLnBrk="0" fontAlgn="base" hangingPunct="0">
              <a:lnSpc>
                <a:spcPct val="110000"/>
              </a:lnSpc>
              <a:spcBef>
                <a:spcPct val="0"/>
              </a:spcBef>
              <a:spcAft>
                <a:spcPct val="0"/>
              </a:spcAft>
            </a:pPr>
            <a:r>
              <a:rPr lang="en-US" sz="1600" dirty="0">
                <a:latin typeface="Calibri" panose="020F0502020204030204" pitchFamily="34" charset="0"/>
              </a:rPr>
              <a:t>After making a manufacturing change, manufacturers are required to assess relevant quality attributes to establish that the resulting biologic is highly similar to the prechange product to the extent that any difference(s) would not have an adverse impact on safety or efficacy.</a:t>
            </a:r>
            <a:r>
              <a:rPr lang="en-US" sz="1600" baseline="30000" dirty="0">
                <a:latin typeface="Calibri" panose="020F0502020204030204" pitchFamily="34" charset="0"/>
              </a:rPr>
              <a:t>22</a:t>
            </a:r>
          </a:p>
          <a:p>
            <a:pPr defTabSz="914400" eaLnBrk="0" fontAlgn="base" hangingPunct="0">
              <a:lnSpc>
                <a:spcPct val="110000"/>
              </a:lnSpc>
              <a:spcBef>
                <a:spcPct val="0"/>
              </a:spcBef>
              <a:spcAft>
                <a:spcPct val="0"/>
              </a:spcAft>
            </a:pPr>
            <a:r>
              <a:rPr lang="en-US" sz="1800" dirty="0">
                <a:latin typeface="Calibri" panose="020F0502020204030204" pitchFamily="34" charset="0"/>
              </a:rPr>
              <a:t>Quality attributes (eg, glycosylation and N- and C-terminal structure) of the etanercept RP were investigated from batches manufactured from 2007 to 2010.</a:t>
            </a:r>
            <a:r>
              <a:rPr lang="en-US" sz="1800" baseline="30000" dirty="0">
                <a:latin typeface="Calibri" panose="020F0502020204030204" pitchFamily="34" charset="0"/>
              </a:rPr>
              <a:t>21</a:t>
            </a:r>
            <a:r>
              <a:rPr lang="en-US" sz="1800" dirty="0">
                <a:latin typeface="Calibri" panose="020F0502020204030204" pitchFamily="34" charset="0"/>
              </a:rPr>
              <a:t> </a:t>
            </a:r>
          </a:p>
          <a:p>
            <a:pPr lvl="1" defTabSz="914400" eaLnBrk="0" fontAlgn="base" hangingPunct="0">
              <a:lnSpc>
                <a:spcPct val="110000"/>
              </a:lnSpc>
              <a:spcBef>
                <a:spcPct val="0"/>
              </a:spcBef>
              <a:spcAft>
                <a:spcPct val="0"/>
              </a:spcAft>
            </a:pPr>
            <a:r>
              <a:rPr lang="en-US" sz="1600" dirty="0">
                <a:latin typeface="Calibri" panose="020F0502020204030204" pitchFamily="34" charset="0"/>
              </a:rPr>
              <a:t>Glycosylation profile of etanercept found to be highly uniform until 2009, when some batches appeared that had a different glycosylation profile (thought to be due to a manufacturing change).</a:t>
            </a:r>
          </a:p>
          <a:p>
            <a:pPr lvl="1" defTabSz="914400" eaLnBrk="0" fontAlgn="base" hangingPunct="0">
              <a:lnSpc>
                <a:spcPct val="110000"/>
              </a:lnSpc>
              <a:spcBef>
                <a:spcPct val="0"/>
              </a:spcBef>
              <a:spcAft>
                <a:spcPct val="0"/>
              </a:spcAft>
            </a:pPr>
            <a:r>
              <a:rPr lang="en-US" sz="1600" dirty="0">
                <a:latin typeface="Calibri" panose="020F0502020204030204" pitchFamily="34" charset="0"/>
              </a:rPr>
              <a:t>This study demonstrates that biologics evolve over time, and that the biologic in use today is not identical to the biologic that was approved because of biologic drift and/or process drift.</a:t>
            </a:r>
            <a:r>
              <a:rPr lang="en-US" sz="1600" baseline="30000" dirty="0">
                <a:latin typeface="Calibri" panose="020F0502020204030204" pitchFamily="34" charset="0"/>
              </a:rPr>
              <a:t>25</a:t>
            </a:r>
          </a:p>
          <a:p>
            <a:pPr defTabSz="914400" eaLnBrk="0" fontAlgn="base" hangingPunct="0">
              <a:lnSpc>
                <a:spcPct val="110000"/>
              </a:lnSpc>
              <a:spcBef>
                <a:spcPct val="0"/>
              </a:spcBef>
              <a:spcAft>
                <a:spcPct val="0"/>
              </a:spcAft>
            </a:pPr>
            <a:endParaRPr lang="en-US" altLang="en-US" sz="1800" baseline="30000" dirty="0">
              <a:latin typeface="Calibri" panose="020F0502020204030204" pitchFamily="34" charset="0"/>
            </a:endParaRPr>
          </a:p>
        </p:txBody>
      </p:sp>
      <p:sp>
        <p:nvSpPr>
          <p:cNvPr id="3" name="TextBox 2">
            <a:extLst>
              <a:ext uri="{FF2B5EF4-FFF2-40B4-BE49-F238E27FC236}">
                <a16:creationId xmlns:a16="http://schemas.microsoft.com/office/drawing/2014/main" id="{F95B70A9-B2A9-4BBD-A5C4-BF6FF1CAA37D}"/>
              </a:ext>
            </a:extLst>
          </p:cNvPr>
          <p:cNvSpPr txBox="1"/>
          <p:nvPr/>
        </p:nvSpPr>
        <p:spPr>
          <a:xfrm>
            <a:off x="275665" y="4239493"/>
            <a:ext cx="1524328" cy="276999"/>
          </a:xfrm>
          <a:prstGeom prst="rect">
            <a:avLst/>
          </a:prstGeom>
          <a:noFill/>
        </p:spPr>
        <p:txBody>
          <a:bodyPr wrap="none" rtlCol="0">
            <a:spAutoFit/>
          </a:bodyPr>
          <a:lstStyle/>
          <a:p>
            <a:r>
              <a:rPr lang="en-US" sz="1200" dirty="0"/>
              <a:t>RP, reference product</a:t>
            </a:r>
          </a:p>
        </p:txBody>
      </p:sp>
    </p:spTree>
    <p:extLst>
      <p:ext uri="{BB962C8B-B14F-4D97-AF65-F5344CB8AC3E}">
        <p14:creationId xmlns:p14="http://schemas.microsoft.com/office/powerpoint/2010/main" val="3232862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B362BC-F10E-40C2-A8EE-F49AA9755986}"/>
              </a:ext>
            </a:extLst>
          </p:cNvPr>
          <p:cNvSpPr>
            <a:spLocks noGrp="1"/>
          </p:cNvSpPr>
          <p:nvPr>
            <p:ph type="title"/>
          </p:nvPr>
        </p:nvSpPr>
        <p:spPr>
          <a:xfrm>
            <a:off x="482118" y="131162"/>
            <a:ext cx="6571211" cy="857250"/>
          </a:xfrm>
        </p:spPr>
        <p:txBody>
          <a:bodyPr>
            <a:normAutofit/>
          </a:bodyPr>
          <a:lstStyle/>
          <a:p>
            <a:r>
              <a:rPr lang="en-US" sz="2400" dirty="0"/>
              <a:t>Batch-to-Batch Variability With Enbrel</a:t>
            </a:r>
            <a:r>
              <a:rPr lang="en-US" sz="2400" baseline="30000" dirty="0">
                <a:sym typeface="Symbol" panose="05050102010706020507" pitchFamily="18" charset="2"/>
              </a:rPr>
              <a:t></a:t>
            </a:r>
            <a:endParaRPr lang="en-US" sz="2400" dirty="0"/>
          </a:p>
        </p:txBody>
      </p:sp>
      <p:pic>
        <p:nvPicPr>
          <p:cNvPr id="5" name="Content Placeholder 6">
            <a:extLst>
              <a:ext uri="{FF2B5EF4-FFF2-40B4-BE49-F238E27FC236}">
                <a16:creationId xmlns:a16="http://schemas.microsoft.com/office/drawing/2014/main" id="{E1308E73-4F9E-4B3E-99F3-F70B58D18757}"/>
              </a:ext>
            </a:extLst>
          </p:cNvPr>
          <p:cNvPicPr>
            <a:picLocks noGrp="1" noChangeAspect="1"/>
          </p:cNvPicPr>
          <p:nvPr>
            <p:ph idx="1"/>
          </p:nvPr>
        </p:nvPicPr>
        <p:blipFill rotWithShape="1">
          <a:blip r:embed="rId2"/>
          <a:srcRect l="51"/>
          <a:stretch/>
        </p:blipFill>
        <p:spPr>
          <a:xfrm>
            <a:off x="1294688" y="836621"/>
            <a:ext cx="4105569" cy="3534488"/>
          </a:xfrm>
          <a:ln>
            <a:solidFill>
              <a:schemeClr val="tx1"/>
            </a:solidFill>
          </a:ln>
          <a:effectLst>
            <a:outerShdw blurRad="50800" dist="38100" dir="5400000" algn="t" rotWithShape="0">
              <a:prstClr val="black">
                <a:alpha val="40000"/>
              </a:prstClr>
            </a:outerShdw>
          </a:effectLst>
        </p:spPr>
      </p:pic>
      <p:sp>
        <p:nvSpPr>
          <p:cNvPr id="6" name="TextBox 5">
            <a:extLst>
              <a:ext uri="{FF2B5EF4-FFF2-40B4-BE49-F238E27FC236}">
                <a16:creationId xmlns:a16="http://schemas.microsoft.com/office/drawing/2014/main" id="{CB2F825B-D9E3-47CB-BA38-6142E9304374}"/>
              </a:ext>
            </a:extLst>
          </p:cNvPr>
          <p:cNvSpPr txBox="1"/>
          <p:nvPr/>
        </p:nvSpPr>
        <p:spPr>
          <a:xfrm>
            <a:off x="5479473" y="836621"/>
            <a:ext cx="2452254" cy="3539430"/>
          </a:xfrm>
          <a:prstGeom prst="rect">
            <a:avLst/>
          </a:prstGeom>
          <a:noFill/>
        </p:spPr>
        <p:txBody>
          <a:bodyPr wrap="square" rtlCol="0">
            <a:spAutoFit/>
          </a:bodyPr>
          <a:lstStyle/>
          <a:p>
            <a:pPr marL="257175" indent="-257175">
              <a:spcAft>
                <a:spcPts val="1350"/>
              </a:spcAft>
              <a:buFont typeface="+mj-lt"/>
              <a:buAutoNum type="alphaLcPeriod"/>
            </a:pPr>
            <a:r>
              <a:rPr lang="en-US" sz="1350" dirty="0"/>
              <a:t>Relative amounts of basic variants of the prechange</a:t>
            </a:r>
            <a:br>
              <a:rPr lang="en-US" sz="1350" dirty="0"/>
            </a:br>
            <a:r>
              <a:rPr lang="en-US" sz="1350" dirty="0"/>
              <a:t>(</a:t>
            </a:r>
            <a:r>
              <a:rPr lang="en-US" sz="1350" i="1" dirty="0"/>
              <a:t>n</a:t>
            </a:r>
            <a:r>
              <a:rPr lang="en-US" sz="1350" dirty="0"/>
              <a:t> = 6) and the postchange </a:t>
            </a:r>
            <a:br>
              <a:rPr lang="en-US" sz="1350" dirty="0"/>
            </a:br>
            <a:r>
              <a:rPr lang="en-US" sz="1350" dirty="0"/>
              <a:t>(</a:t>
            </a:r>
            <a:r>
              <a:rPr lang="en-US" sz="1350" i="1" dirty="0"/>
              <a:t>n</a:t>
            </a:r>
            <a:r>
              <a:rPr lang="en-US" sz="1350" dirty="0"/>
              <a:t> = 6) batches as measured by cation exchange chromatography.</a:t>
            </a:r>
          </a:p>
          <a:p>
            <a:pPr marL="257175" indent="-257175">
              <a:spcAft>
                <a:spcPts val="1350"/>
              </a:spcAft>
              <a:buFont typeface="+mj-lt"/>
              <a:buAutoNum type="alphaLcPeriod"/>
            </a:pPr>
            <a:r>
              <a:rPr lang="en-US" sz="1350" dirty="0"/>
              <a:t>Relative amount of the G2F glycan of the prechange</a:t>
            </a:r>
            <a:br>
              <a:rPr lang="en-US" sz="1350" dirty="0"/>
            </a:br>
            <a:r>
              <a:rPr lang="en-US" sz="1350" dirty="0"/>
              <a:t>(</a:t>
            </a:r>
            <a:r>
              <a:rPr lang="en-US" sz="1350" i="1" dirty="0"/>
              <a:t>n</a:t>
            </a:r>
            <a:r>
              <a:rPr lang="en-US" sz="1350" dirty="0"/>
              <a:t> = 25) and the postchange (</a:t>
            </a:r>
            <a:r>
              <a:rPr lang="en-US" sz="1350" i="1" dirty="0"/>
              <a:t>n</a:t>
            </a:r>
            <a:r>
              <a:rPr lang="en-US" sz="1350" dirty="0"/>
              <a:t> = 9) batches.</a:t>
            </a:r>
          </a:p>
          <a:p>
            <a:pPr marL="257175" indent="-257175">
              <a:spcAft>
                <a:spcPts val="1350"/>
              </a:spcAft>
              <a:buFont typeface="+mj-lt"/>
              <a:buAutoNum type="alphaLcPeriod"/>
            </a:pPr>
            <a:r>
              <a:rPr lang="en-US" sz="1350" dirty="0"/>
              <a:t>Exemplary cation exchange chromatograms.</a:t>
            </a:r>
          </a:p>
          <a:p>
            <a:pPr marL="257175" indent="-257175">
              <a:spcAft>
                <a:spcPts val="1350"/>
              </a:spcAft>
              <a:buFont typeface="+mj-lt"/>
              <a:buAutoNum type="alphaLcPeriod"/>
            </a:pPr>
            <a:r>
              <a:rPr lang="en-US" sz="1350" dirty="0"/>
              <a:t>Exemplary glycan mapping chromatograms.</a:t>
            </a:r>
          </a:p>
        </p:txBody>
      </p:sp>
      <p:sp>
        <p:nvSpPr>
          <p:cNvPr id="7" name="Text Placeholder 3">
            <a:extLst>
              <a:ext uri="{FF2B5EF4-FFF2-40B4-BE49-F238E27FC236}">
                <a16:creationId xmlns:a16="http://schemas.microsoft.com/office/drawing/2014/main" id="{B688FA52-800D-468D-A15E-D23CFD914E54}"/>
              </a:ext>
            </a:extLst>
          </p:cNvPr>
          <p:cNvSpPr txBox="1">
            <a:spLocks/>
          </p:cNvSpPr>
          <p:nvPr/>
        </p:nvSpPr>
        <p:spPr>
          <a:xfrm>
            <a:off x="3074044" y="4505347"/>
            <a:ext cx="5966047" cy="219804"/>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rPr>
              <a:t>Schiestl T, et al. </a:t>
            </a:r>
            <a:r>
              <a:rPr lang="en-US" sz="800" i="1" dirty="0">
                <a:solidFill>
                  <a:schemeClr val="bg1"/>
                </a:solidFill>
              </a:rPr>
              <a:t>Nat Biotechnol.</a:t>
            </a:r>
            <a:r>
              <a:rPr lang="en-US" sz="800" dirty="0">
                <a:solidFill>
                  <a:schemeClr val="bg1"/>
                </a:solidFill>
              </a:rPr>
              <a:t> 2011;29(4):310-312. Used by permission from Springer Nature, </a:t>
            </a:r>
            <a:r>
              <a:rPr lang="en-US" sz="800" i="1" dirty="0">
                <a:solidFill>
                  <a:schemeClr val="bg1"/>
                </a:solidFill>
              </a:rPr>
              <a:t>Nature Biotechnology</a:t>
            </a:r>
            <a:r>
              <a:rPr lang="en-US" sz="800" dirty="0">
                <a:solidFill>
                  <a:schemeClr val="bg1"/>
                </a:solidFill>
              </a:rPr>
              <a:t>, Copyright 2011.</a:t>
            </a:r>
          </a:p>
        </p:txBody>
      </p:sp>
    </p:spTree>
    <p:extLst>
      <p:ext uri="{BB962C8B-B14F-4D97-AF65-F5344CB8AC3E}">
        <p14:creationId xmlns:p14="http://schemas.microsoft.com/office/powerpoint/2010/main" val="3860091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0403-C12F-4E88-8567-9ABA035ADDDC}"/>
              </a:ext>
            </a:extLst>
          </p:cNvPr>
          <p:cNvSpPr>
            <a:spLocks noGrp="1"/>
          </p:cNvSpPr>
          <p:nvPr>
            <p:ph type="ctrTitle"/>
          </p:nvPr>
        </p:nvSpPr>
        <p:spPr/>
        <p:txBody>
          <a:bodyPr>
            <a:normAutofit/>
          </a:bodyPr>
          <a:lstStyle/>
          <a:p>
            <a:pPr marL="0" marR="0" algn="l">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Clue: Studies that are considered the foundation for development of a biosimilar</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Calibri" panose="020F0502020204030204" pitchFamily="34" charset="0"/>
              </a:rPr>
              <a:t>What are…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Calibri" panose="020F0502020204030204" pitchFamily="34" charset="0"/>
              </a:rPr>
              <a:t>Analytical studies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1096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1C049C9-2A44-47E1-AD65-601085B79044}"/>
              </a:ext>
            </a:extLst>
          </p:cNvPr>
          <p:cNvSpPr>
            <a:spLocks noGrp="1"/>
          </p:cNvSpPr>
          <p:nvPr>
            <p:ph idx="1"/>
          </p:nvPr>
        </p:nvSpPr>
        <p:spPr>
          <a:xfrm>
            <a:off x="275666" y="369795"/>
            <a:ext cx="8431916" cy="3869698"/>
          </a:xfrm>
        </p:spPr>
        <p:txBody>
          <a:bodyPr>
            <a:normAutofit/>
          </a:bodyPr>
          <a:lstStyle/>
          <a:p>
            <a:pPr>
              <a:lnSpc>
                <a:spcPct val="100000"/>
              </a:lnSpc>
              <a:spcBef>
                <a:spcPts val="0"/>
              </a:spcBef>
            </a:pPr>
            <a:r>
              <a:rPr lang="en-US" sz="2000" dirty="0">
                <a:effectLst/>
                <a:latin typeface="Calibri" panose="020F0502020204030204" pitchFamily="34" charset="0"/>
                <a:ea typeface="Times New Roman" panose="02020603050405020304" pitchFamily="18" charset="0"/>
                <a:cs typeface="Calibri" panose="020F0502020204030204" pitchFamily="34" charset="0"/>
              </a:rPr>
              <a:t>Section 351(k) of the Public Health Service Act delineates the abbreviated licensure pathway for biosimilars.</a:t>
            </a:r>
          </a:p>
          <a:p>
            <a:pPr lvl="1">
              <a:lnSpc>
                <a:spcPct val="100000"/>
              </a:lnSpc>
              <a:spcBef>
                <a:spcPts val="0"/>
              </a:spcBef>
            </a:pPr>
            <a:r>
              <a:rPr lang="en-US" dirty="0">
                <a:effectLst/>
                <a:latin typeface="Calibri" panose="020F0502020204030204" pitchFamily="34" charset="0"/>
                <a:ea typeface="Times New Roman" panose="02020603050405020304" pitchFamily="18" charset="0"/>
                <a:cs typeface="Calibri" panose="020F0502020204030204" pitchFamily="34" charset="0"/>
              </a:rPr>
              <a:t>Pathway does not require the full complement of preclinical and clinical data required for new biologics licensed under the “stand-alone” section 351(a) approval pathway.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spcBef>
                <a:spcPts val="0"/>
              </a:spcBef>
            </a:pPr>
            <a:r>
              <a:rPr lang="en-US" sz="2000" dirty="0">
                <a:effectLst/>
                <a:latin typeface="Calibri" panose="020F0502020204030204" pitchFamily="34" charset="0"/>
                <a:ea typeface="Times New Roman" panose="02020603050405020304" pitchFamily="18" charset="0"/>
                <a:cs typeface="Calibri" panose="020F0502020204030204" pitchFamily="34" charset="0"/>
              </a:rPr>
              <a:t>For biosimilars, the FDA considers analytical characterization to be the foundation of the approval pathway.</a:t>
            </a:r>
            <a:r>
              <a:rPr lang="en-US" sz="2000" baseline="30000" dirty="0">
                <a:effectLst/>
                <a:latin typeface="Calibri" panose="020F0502020204030204" pitchFamily="34" charset="0"/>
                <a:ea typeface="Times New Roman" panose="02020603050405020304" pitchFamily="18" charset="0"/>
                <a:cs typeface="Calibri" panose="020F0502020204030204" pitchFamily="34" charset="0"/>
              </a:rPr>
              <a:t>1,26</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defTabSz="914400" eaLnBrk="0" fontAlgn="base" hangingPunct="0">
              <a:lnSpc>
                <a:spcPct val="100000"/>
              </a:lnSpc>
              <a:spcBef>
                <a:spcPct val="0"/>
              </a:spcBef>
              <a:spcAft>
                <a:spcPct val="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defTabSz="914400" eaLnBrk="0" fontAlgn="base" hangingPunct="0">
              <a:lnSpc>
                <a:spcPct val="100000"/>
              </a:lnSpc>
              <a:spcBef>
                <a:spcPct val="0"/>
              </a:spcBef>
              <a:spcAft>
                <a:spcPct val="0"/>
              </a:spcAft>
            </a:pPr>
            <a:endParaRPr lang="en-US" altLang="en-US" sz="2000" dirty="0">
              <a:latin typeface="Calibri" panose="020F0502020204030204" pitchFamily="34" charset="0"/>
            </a:endParaRPr>
          </a:p>
          <a:p>
            <a:pPr defTabSz="914400" eaLnBrk="0" fontAlgn="base" hangingPunct="0">
              <a:lnSpc>
                <a:spcPct val="100000"/>
              </a:lnSpc>
              <a:spcBef>
                <a:spcPct val="0"/>
              </a:spcBef>
              <a:spcAft>
                <a:spcPct val="0"/>
              </a:spcAft>
            </a:pPr>
            <a:endParaRPr lang="en-US" altLang="en-US" sz="2000" baseline="30000" dirty="0">
              <a:latin typeface="Calibri" panose="020F0502020204030204" pitchFamily="34" charset="0"/>
            </a:endParaRPr>
          </a:p>
        </p:txBody>
      </p:sp>
    </p:spTree>
    <p:extLst>
      <p:ext uri="{BB962C8B-B14F-4D97-AF65-F5344CB8AC3E}">
        <p14:creationId xmlns:p14="http://schemas.microsoft.com/office/powerpoint/2010/main" val="1807509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0403-C12F-4E88-8567-9ABA035ADDDC}"/>
              </a:ext>
            </a:extLst>
          </p:cNvPr>
          <p:cNvSpPr>
            <a:spLocks noGrp="1"/>
          </p:cNvSpPr>
          <p:nvPr>
            <p:ph type="ctrTitle"/>
          </p:nvPr>
        </p:nvSpPr>
        <p:spPr/>
        <p:txBody>
          <a:bodyPr>
            <a:normAutofit/>
          </a:bodyPr>
          <a:lstStyle/>
          <a:p>
            <a:pPr marL="0" marR="0" algn="l">
              <a:lnSpc>
                <a:spcPct val="115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Clue: </a:t>
            </a:r>
            <a:r>
              <a:rPr lang="en-US" sz="1800" b="1" dirty="0">
                <a:effectLst/>
                <a:latin typeface="Calibri" panose="020F0502020204030204" pitchFamily="34" charset="0"/>
                <a:ea typeface="Times New Roman" panose="02020603050405020304" pitchFamily="18" charset="0"/>
                <a:cs typeface="Calibri" panose="020F0502020204030204" pitchFamily="34" charset="0"/>
              </a:rPr>
              <a:t>A biologic product with no clinically meaningful differences from its reference product</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Calibri" panose="020F0502020204030204" pitchFamily="34" charset="0"/>
              </a:rPr>
              <a:t>What is…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Calibri" panose="020F0502020204030204" pitchFamily="34" charset="0"/>
              </a:rPr>
              <a:t>A biosimilar</a:t>
            </a:r>
            <a:endParaRPr lang="en-US" dirty="0"/>
          </a:p>
        </p:txBody>
      </p:sp>
    </p:spTree>
    <p:extLst>
      <p:ext uri="{BB962C8B-B14F-4D97-AF65-F5344CB8AC3E}">
        <p14:creationId xmlns:p14="http://schemas.microsoft.com/office/powerpoint/2010/main" val="2664868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7395E76-6858-475B-A7E1-8210932471A3}"/>
              </a:ext>
            </a:extLst>
          </p:cNvPr>
          <p:cNvSpPr txBox="1">
            <a:spLocks/>
          </p:cNvSpPr>
          <p:nvPr/>
        </p:nvSpPr>
        <p:spPr>
          <a:xfrm>
            <a:off x="3076010" y="4500836"/>
            <a:ext cx="4999828" cy="469489"/>
          </a:xfrm>
          <a:prstGeom prst="rect">
            <a:avLst/>
          </a:prstGeom>
        </p:spPr>
        <p:txBody>
          <a:bodyPr vert="horz" lIns="91440" tIns="45720" rIns="91440" bIns="45720" rtlCol="0" anchor="t">
            <a:noAutofit/>
          </a:bodyP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rPr>
              <a:t>Schneider CK, et al. </a:t>
            </a:r>
            <a:r>
              <a:rPr lang="en-US" sz="800" i="1" dirty="0">
                <a:solidFill>
                  <a:schemeClr val="bg1"/>
                </a:solidFill>
              </a:rPr>
              <a:t>Nat Biotechnol.</a:t>
            </a:r>
            <a:r>
              <a:rPr lang="en-US" sz="800" dirty="0">
                <a:solidFill>
                  <a:schemeClr val="bg1"/>
                </a:solidFill>
              </a:rPr>
              <a:t> 2012;30(12):1179-1185.</a:t>
            </a:r>
          </a:p>
          <a:p>
            <a:r>
              <a:rPr lang="en-US" sz="800" dirty="0">
                <a:solidFill>
                  <a:schemeClr val="bg1"/>
                </a:solidFill>
              </a:rPr>
              <a:t>Kozlowski S, et al. </a:t>
            </a:r>
            <a:r>
              <a:rPr lang="en-US" sz="800" i="1" dirty="0">
                <a:solidFill>
                  <a:schemeClr val="bg1"/>
                </a:solidFill>
              </a:rPr>
              <a:t>N Engl J Med.</a:t>
            </a:r>
            <a:r>
              <a:rPr lang="en-US" sz="800" dirty="0">
                <a:solidFill>
                  <a:schemeClr val="bg1"/>
                </a:solidFill>
              </a:rPr>
              <a:t> 2011;365(5):385-388.</a:t>
            </a:r>
          </a:p>
          <a:p>
            <a:r>
              <a:rPr lang="en-US" sz="800" dirty="0">
                <a:solidFill>
                  <a:schemeClr val="bg1"/>
                </a:solidFill>
              </a:rPr>
              <a:t>US Food and Drug Administration. Accessed April 7, 2022. https://www.fda.gov/media/109573/download</a:t>
            </a:r>
          </a:p>
        </p:txBody>
      </p:sp>
      <p:sp>
        <p:nvSpPr>
          <p:cNvPr id="5" name="Title 1">
            <a:extLst>
              <a:ext uri="{FF2B5EF4-FFF2-40B4-BE49-F238E27FC236}">
                <a16:creationId xmlns:a16="http://schemas.microsoft.com/office/drawing/2014/main" id="{48D9C32E-EEBF-44BD-AA7D-441BE01CCDB8}"/>
              </a:ext>
            </a:extLst>
          </p:cNvPr>
          <p:cNvSpPr txBox="1">
            <a:spLocks/>
          </p:cNvSpPr>
          <p:nvPr/>
        </p:nvSpPr>
        <p:spPr>
          <a:xfrm>
            <a:off x="199478" y="131162"/>
            <a:ext cx="8761615" cy="85725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dirty="0"/>
              <a:t>Biosimilar Pathway Represents a Paradigm Shift From Standard Originator Registration Pathway</a:t>
            </a:r>
          </a:p>
        </p:txBody>
      </p:sp>
      <p:sp>
        <p:nvSpPr>
          <p:cNvPr id="6" name="Rectangle 5">
            <a:extLst>
              <a:ext uri="{FF2B5EF4-FFF2-40B4-BE49-F238E27FC236}">
                <a16:creationId xmlns:a16="http://schemas.microsoft.com/office/drawing/2014/main" id="{4E450344-089B-42CE-8787-CC1B38FDF7F8}"/>
              </a:ext>
            </a:extLst>
          </p:cNvPr>
          <p:cNvSpPr/>
          <p:nvPr/>
        </p:nvSpPr>
        <p:spPr>
          <a:xfrm>
            <a:off x="6186056" y="1855828"/>
            <a:ext cx="1677764" cy="5706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1931"/>
            <a:r>
              <a:rPr lang="en-US" sz="788" dirty="0">
                <a:solidFill>
                  <a:schemeClr val="tx1"/>
                </a:solidFill>
              </a:rPr>
              <a:t>Conducted in </a:t>
            </a:r>
            <a:r>
              <a:rPr lang="en-US" sz="788" b="1" dirty="0">
                <a:solidFill>
                  <a:schemeClr val="tx1"/>
                </a:solidFill>
              </a:rPr>
              <a:t>sensitive patient population</a:t>
            </a:r>
            <a:r>
              <a:rPr lang="en-US" sz="788" dirty="0">
                <a:solidFill>
                  <a:schemeClr val="tx1"/>
                </a:solidFill>
              </a:rPr>
              <a:t> with </a:t>
            </a:r>
            <a:r>
              <a:rPr lang="en-US" sz="788" b="1" dirty="0">
                <a:solidFill>
                  <a:schemeClr val="tx1"/>
                </a:solidFill>
              </a:rPr>
              <a:t>sensitive</a:t>
            </a:r>
            <a:br>
              <a:rPr lang="en-US" sz="788" b="1" dirty="0">
                <a:solidFill>
                  <a:schemeClr val="tx1"/>
                </a:solidFill>
              </a:rPr>
            </a:br>
            <a:r>
              <a:rPr lang="en-US" sz="788" b="1" dirty="0">
                <a:solidFill>
                  <a:schemeClr val="tx1"/>
                </a:solidFill>
              </a:rPr>
              <a:t>	  endpoints</a:t>
            </a:r>
            <a:r>
              <a:rPr lang="en-US" sz="788" dirty="0">
                <a:solidFill>
                  <a:schemeClr val="tx1"/>
                </a:solidFill>
              </a:rPr>
              <a:t>. Designed to detect 	a difference, if there is one.</a:t>
            </a:r>
          </a:p>
        </p:txBody>
      </p:sp>
      <p:pic>
        <p:nvPicPr>
          <p:cNvPr id="7" name="Graphic 6">
            <a:extLst>
              <a:ext uri="{FF2B5EF4-FFF2-40B4-BE49-F238E27FC236}">
                <a16:creationId xmlns:a16="http://schemas.microsoft.com/office/drawing/2014/main" id="{8827BE33-33D0-4ACA-B99D-1D072FEF7D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82749" y="2353138"/>
            <a:ext cx="531495" cy="685800"/>
          </a:xfrm>
          <a:prstGeom prst="rect">
            <a:avLst/>
          </a:prstGeom>
        </p:spPr>
      </p:pic>
      <p:pic>
        <p:nvPicPr>
          <p:cNvPr id="8" name="Graphic 7">
            <a:extLst>
              <a:ext uri="{FF2B5EF4-FFF2-40B4-BE49-F238E27FC236}">
                <a16:creationId xmlns:a16="http://schemas.microsoft.com/office/drawing/2014/main" id="{D04B1E75-E496-4A1E-9FED-D2AADCD84A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93227" y="2353138"/>
            <a:ext cx="531495" cy="685800"/>
          </a:xfrm>
          <a:prstGeom prst="rect">
            <a:avLst/>
          </a:prstGeom>
        </p:spPr>
      </p:pic>
      <p:pic>
        <p:nvPicPr>
          <p:cNvPr id="9" name="Graphic 8">
            <a:extLst>
              <a:ext uri="{FF2B5EF4-FFF2-40B4-BE49-F238E27FC236}">
                <a16:creationId xmlns:a16="http://schemas.microsoft.com/office/drawing/2014/main" id="{3ADDF5BF-63AB-4D81-AF5E-DE3C1A21FB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44656" y="1855828"/>
            <a:ext cx="2883694" cy="2400300"/>
          </a:xfrm>
          <a:prstGeom prst="rect">
            <a:avLst/>
          </a:prstGeom>
        </p:spPr>
      </p:pic>
      <p:pic>
        <p:nvPicPr>
          <p:cNvPr id="10" name="Graphic 9">
            <a:extLst>
              <a:ext uri="{FF2B5EF4-FFF2-40B4-BE49-F238E27FC236}">
                <a16:creationId xmlns:a16="http://schemas.microsoft.com/office/drawing/2014/main" id="{804A4AF6-E198-48C9-BDEA-B99D9EB98EB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23222" y="1855828"/>
            <a:ext cx="2883694" cy="2400300"/>
          </a:xfrm>
          <a:prstGeom prst="rect">
            <a:avLst/>
          </a:prstGeom>
        </p:spPr>
      </p:pic>
      <p:sp>
        <p:nvSpPr>
          <p:cNvPr id="11" name="Rectangle 10">
            <a:extLst>
              <a:ext uri="{FF2B5EF4-FFF2-40B4-BE49-F238E27FC236}">
                <a16:creationId xmlns:a16="http://schemas.microsoft.com/office/drawing/2014/main" id="{F4A2CDDF-C10D-40DB-8D08-6DEFB19D8163}"/>
              </a:ext>
            </a:extLst>
          </p:cNvPr>
          <p:cNvSpPr/>
          <p:nvPr/>
        </p:nvSpPr>
        <p:spPr>
          <a:xfrm>
            <a:off x="1632620" y="1226971"/>
            <a:ext cx="2864899" cy="411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b="1" dirty="0">
                <a:solidFill>
                  <a:srgbClr val="7F7F7F"/>
                </a:solidFill>
              </a:rPr>
              <a:t>Originator Pathway [§351(a)]</a:t>
            </a:r>
          </a:p>
        </p:txBody>
      </p:sp>
      <p:sp>
        <p:nvSpPr>
          <p:cNvPr id="12" name="Rectangle 11">
            <a:extLst>
              <a:ext uri="{FF2B5EF4-FFF2-40B4-BE49-F238E27FC236}">
                <a16:creationId xmlns:a16="http://schemas.microsoft.com/office/drawing/2014/main" id="{C3085301-AB5D-43AF-A67C-6CB0FAE959B4}"/>
              </a:ext>
            </a:extLst>
          </p:cNvPr>
          <p:cNvSpPr/>
          <p:nvPr/>
        </p:nvSpPr>
        <p:spPr>
          <a:xfrm>
            <a:off x="4958674" y="1226971"/>
            <a:ext cx="2611735" cy="411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b="1" dirty="0">
                <a:solidFill>
                  <a:srgbClr val="7F7F7F"/>
                </a:solidFill>
              </a:rPr>
              <a:t>Biosimilar Pathway [§351(k)] </a:t>
            </a:r>
          </a:p>
        </p:txBody>
      </p:sp>
      <p:sp>
        <p:nvSpPr>
          <p:cNvPr id="13" name="TextBox 12">
            <a:extLst>
              <a:ext uri="{FF2B5EF4-FFF2-40B4-BE49-F238E27FC236}">
                <a16:creationId xmlns:a16="http://schemas.microsoft.com/office/drawing/2014/main" id="{51BF0E77-6F84-4D78-A30B-2B453D14769C}"/>
              </a:ext>
            </a:extLst>
          </p:cNvPr>
          <p:cNvSpPr txBox="1"/>
          <p:nvPr/>
        </p:nvSpPr>
        <p:spPr bwMode="auto">
          <a:xfrm>
            <a:off x="2223608" y="2656790"/>
            <a:ext cx="1663981" cy="184666"/>
          </a:xfrm>
          <a:prstGeom prst="rect">
            <a:avLst/>
          </a:prstGeom>
          <a:noFill/>
        </p:spPr>
        <p:txBody>
          <a:bodyPr wrap="square" lIns="0" tIns="0" rIns="0" bIns="0">
            <a:spAutoFit/>
          </a:bodyPr>
          <a:lstStyle/>
          <a:p>
            <a:pPr algn="ctr" eaLnBrk="0" fontAlgn="base" hangingPunct="0">
              <a:spcBef>
                <a:spcPct val="0"/>
              </a:spcBef>
              <a:spcAft>
                <a:spcPct val="0"/>
              </a:spcAft>
              <a:defRPr/>
            </a:pPr>
            <a:r>
              <a:rPr lang="en-US" sz="1200" b="1" dirty="0">
                <a:solidFill>
                  <a:prstClr val="white"/>
                </a:solidFill>
                <a:cs typeface="Calibri" panose="020F0502020204030204" pitchFamily="34" charset="0"/>
              </a:rPr>
              <a:t>Clinical Pharmacology</a:t>
            </a:r>
          </a:p>
        </p:txBody>
      </p:sp>
      <p:sp>
        <p:nvSpPr>
          <p:cNvPr id="14" name="TextBox 13">
            <a:extLst>
              <a:ext uri="{FF2B5EF4-FFF2-40B4-BE49-F238E27FC236}">
                <a16:creationId xmlns:a16="http://schemas.microsoft.com/office/drawing/2014/main" id="{D83D309D-A602-4F62-9662-98146B8C6310}"/>
              </a:ext>
            </a:extLst>
          </p:cNvPr>
          <p:cNvSpPr txBox="1"/>
          <p:nvPr/>
        </p:nvSpPr>
        <p:spPr bwMode="auto">
          <a:xfrm>
            <a:off x="2669965" y="3266379"/>
            <a:ext cx="771266" cy="184666"/>
          </a:xfrm>
          <a:prstGeom prst="rect">
            <a:avLst/>
          </a:prstGeom>
          <a:noFill/>
        </p:spPr>
        <p:txBody>
          <a:bodyPr wrap="square" lIns="0" tIns="0" rIns="0" bIns="0">
            <a:spAutoFit/>
          </a:bodyPr>
          <a:lstStyle/>
          <a:p>
            <a:pPr algn="ctr" eaLnBrk="0" fontAlgn="base" hangingPunct="0">
              <a:spcBef>
                <a:spcPct val="0"/>
              </a:spcBef>
              <a:spcAft>
                <a:spcPct val="0"/>
              </a:spcAft>
              <a:defRPr/>
            </a:pPr>
            <a:r>
              <a:rPr lang="en-US" sz="1200" b="1" dirty="0">
                <a:solidFill>
                  <a:prstClr val="white"/>
                </a:solidFill>
                <a:cs typeface="Calibri" panose="020F0502020204030204" pitchFamily="34" charset="0"/>
              </a:rPr>
              <a:t>Preclinical</a:t>
            </a:r>
          </a:p>
        </p:txBody>
      </p:sp>
      <p:sp>
        <p:nvSpPr>
          <p:cNvPr id="15" name="TextBox 14">
            <a:extLst>
              <a:ext uri="{FF2B5EF4-FFF2-40B4-BE49-F238E27FC236}">
                <a16:creationId xmlns:a16="http://schemas.microsoft.com/office/drawing/2014/main" id="{D4386D41-B80B-4DA9-83C3-B20FF4B7CBBF}"/>
              </a:ext>
            </a:extLst>
          </p:cNvPr>
          <p:cNvSpPr txBox="1">
            <a:spLocks noChangeArrowheads="1"/>
          </p:cNvSpPr>
          <p:nvPr/>
        </p:nvSpPr>
        <p:spPr bwMode="auto">
          <a:xfrm>
            <a:off x="2487478" y="2044840"/>
            <a:ext cx="1136240" cy="184666"/>
          </a:xfrm>
          <a:prstGeom prst="rect">
            <a:avLst/>
          </a:prstGeom>
          <a:noFill/>
          <a:ln w="9525">
            <a:noFill/>
            <a:miter lim="800000"/>
            <a:headEnd/>
            <a:tailEnd/>
          </a:ln>
        </p:spPr>
        <p:txBody>
          <a:bodyPr wrap="square" lIns="0" tIns="0" rIns="0" bIns="0">
            <a:spAutoFit/>
          </a:bodyPr>
          <a:lstStyle/>
          <a:p>
            <a:pPr algn="ctr" eaLnBrk="0" fontAlgn="base" hangingPunct="0">
              <a:spcBef>
                <a:spcPct val="0"/>
              </a:spcBef>
              <a:spcAft>
                <a:spcPct val="0"/>
              </a:spcAft>
            </a:pPr>
            <a:r>
              <a:rPr lang="en-US" sz="1200" b="1" dirty="0">
                <a:solidFill>
                  <a:prstClr val="white"/>
                </a:solidFill>
                <a:cs typeface="Calibri" panose="020F0502020204030204" pitchFamily="34" charset="0"/>
              </a:rPr>
              <a:t>Clinical Studies</a:t>
            </a:r>
          </a:p>
        </p:txBody>
      </p:sp>
      <p:sp>
        <p:nvSpPr>
          <p:cNvPr id="16" name="TextBox 15">
            <a:extLst>
              <a:ext uri="{FF2B5EF4-FFF2-40B4-BE49-F238E27FC236}">
                <a16:creationId xmlns:a16="http://schemas.microsoft.com/office/drawing/2014/main" id="{16168272-4E00-4108-9C4D-9A8B634B7E74}"/>
              </a:ext>
            </a:extLst>
          </p:cNvPr>
          <p:cNvSpPr txBox="1"/>
          <p:nvPr/>
        </p:nvSpPr>
        <p:spPr bwMode="auto">
          <a:xfrm>
            <a:off x="2774183" y="3687420"/>
            <a:ext cx="562831" cy="138499"/>
          </a:xfrm>
          <a:prstGeom prst="rect">
            <a:avLst/>
          </a:prstGeom>
          <a:noFill/>
        </p:spPr>
        <p:txBody>
          <a:bodyPr wrap="square" lIns="0" tIns="0" rIns="0" bIns="0">
            <a:spAutoFit/>
          </a:bodyPr>
          <a:lstStyle/>
          <a:p>
            <a:pPr algn="ctr" eaLnBrk="0" fontAlgn="base" hangingPunct="0">
              <a:spcBef>
                <a:spcPct val="0"/>
              </a:spcBef>
              <a:spcAft>
                <a:spcPct val="0"/>
              </a:spcAft>
              <a:defRPr/>
            </a:pPr>
            <a:r>
              <a:rPr lang="en-US" sz="900" b="1" dirty="0">
                <a:solidFill>
                  <a:schemeClr val="bg1"/>
                </a:solidFill>
                <a:cs typeface="Calibri" panose="020F0502020204030204" pitchFamily="34" charset="0"/>
              </a:rPr>
              <a:t>Analytical</a:t>
            </a:r>
          </a:p>
        </p:txBody>
      </p:sp>
      <p:sp>
        <p:nvSpPr>
          <p:cNvPr id="17" name="TextBox 16">
            <a:extLst>
              <a:ext uri="{FF2B5EF4-FFF2-40B4-BE49-F238E27FC236}">
                <a16:creationId xmlns:a16="http://schemas.microsoft.com/office/drawing/2014/main" id="{2ED8CA76-DF55-422D-8CA6-8531F91B005C}"/>
              </a:ext>
            </a:extLst>
          </p:cNvPr>
          <p:cNvSpPr txBox="1"/>
          <p:nvPr/>
        </p:nvSpPr>
        <p:spPr bwMode="auto">
          <a:xfrm>
            <a:off x="5860803" y="3275613"/>
            <a:ext cx="651397" cy="16619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none" lIns="0" tIns="0" rIns="0" bIns="0">
            <a:spAutoFit/>
          </a:bodyPr>
          <a:lstStyle/>
          <a:p>
            <a:pPr algn="ctr" eaLnBrk="0" fontAlgn="base" hangingPunct="0">
              <a:lnSpc>
                <a:spcPct val="90000"/>
              </a:lnSpc>
              <a:spcBef>
                <a:spcPct val="0"/>
              </a:spcBef>
              <a:spcAft>
                <a:spcPct val="0"/>
              </a:spcAft>
              <a:defRPr/>
            </a:pPr>
            <a:r>
              <a:rPr lang="en-US" sz="1200" b="1" dirty="0">
                <a:solidFill>
                  <a:prstClr val="white"/>
                </a:solidFill>
                <a:cs typeface="Calibri" panose="020F0502020204030204" pitchFamily="34" charset="0"/>
              </a:rPr>
              <a:t>Preclinical</a:t>
            </a:r>
          </a:p>
        </p:txBody>
      </p:sp>
      <p:sp>
        <p:nvSpPr>
          <p:cNvPr id="18" name="TextBox 17">
            <a:extLst>
              <a:ext uri="{FF2B5EF4-FFF2-40B4-BE49-F238E27FC236}">
                <a16:creationId xmlns:a16="http://schemas.microsoft.com/office/drawing/2014/main" id="{96D6BD56-8933-4D5E-A928-AB35D110D6A0}"/>
              </a:ext>
            </a:extLst>
          </p:cNvPr>
          <p:cNvSpPr txBox="1"/>
          <p:nvPr/>
        </p:nvSpPr>
        <p:spPr bwMode="auto">
          <a:xfrm>
            <a:off x="5731634" y="2604213"/>
            <a:ext cx="909737" cy="332399"/>
          </a:xfrm>
          <a:prstGeom prst="rect">
            <a:avLst/>
          </a:prstGeom>
          <a:noFill/>
        </p:spPr>
        <p:txBody>
          <a:bodyPr wrap="none" lIns="0" tIns="0" rIns="0" bIns="0">
            <a:spAutoFit/>
          </a:bodyPr>
          <a:lstStyle/>
          <a:p>
            <a:pPr algn="ctr" eaLnBrk="0" fontAlgn="base" hangingPunct="0">
              <a:lnSpc>
                <a:spcPct val="90000"/>
              </a:lnSpc>
              <a:spcBef>
                <a:spcPct val="0"/>
              </a:spcBef>
              <a:spcAft>
                <a:spcPct val="0"/>
              </a:spcAft>
              <a:defRPr/>
            </a:pPr>
            <a:r>
              <a:rPr lang="en-US" sz="1200" b="1" dirty="0">
                <a:solidFill>
                  <a:prstClr val="white"/>
                </a:solidFill>
                <a:cs typeface="Calibri" panose="020F0502020204030204" pitchFamily="34" charset="0"/>
              </a:rPr>
              <a:t>Clinical </a:t>
            </a:r>
            <a:br>
              <a:rPr lang="en-US" sz="1200" b="1" dirty="0">
                <a:solidFill>
                  <a:prstClr val="white"/>
                </a:solidFill>
                <a:cs typeface="Calibri" panose="020F0502020204030204" pitchFamily="34" charset="0"/>
              </a:rPr>
            </a:br>
            <a:r>
              <a:rPr lang="en-US" sz="1200" b="1" dirty="0">
                <a:solidFill>
                  <a:prstClr val="white"/>
                </a:solidFill>
                <a:cs typeface="Calibri" panose="020F0502020204030204" pitchFamily="34" charset="0"/>
              </a:rPr>
              <a:t>Pharmacology</a:t>
            </a:r>
          </a:p>
        </p:txBody>
      </p:sp>
      <p:sp>
        <p:nvSpPr>
          <p:cNvPr id="19" name="TextBox 14">
            <a:extLst>
              <a:ext uri="{FF2B5EF4-FFF2-40B4-BE49-F238E27FC236}">
                <a16:creationId xmlns:a16="http://schemas.microsoft.com/office/drawing/2014/main" id="{02B0041D-111A-4142-8B75-8C6B3EB5BAD6}"/>
              </a:ext>
            </a:extLst>
          </p:cNvPr>
          <p:cNvSpPr txBox="1">
            <a:spLocks noChangeArrowheads="1"/>
          </p:cNvSpPr>
          <p:nvPr/>
        </p:nvSpPr>
        <p:spPr bwMode="auto">
          <a:xfrm>
            <a:off x="5870774" y="3872716"/>
            <a:ext cx="631456" cy="166199"/>
          </a:xfrm>
          <a:prstGeom prst="rect">
            <a:avLst/>
          </a:prstGeom>
          <a:noFill/>
          <a:ln w="9525">
            <a:noFill/>
            <a:miter lim="800000"/>
            <a:headEnd/>
            <a:tailEnd/>
          </a:ln>
        </p:spPr>
        <p:txBody>
          <a:bodyPr wrap="none" lIns="0" tIns="0" rIns="0" bIns="0">
            <a:spAutoFit/>
          </a:bodyPr>
          <a:lstStyle/>
          <a:p>
            <a:pPr algn="ctr" eaLnBrk="0" fontAlgn="base" hangingPunct="0">
              <a:lnSpc>
                <a:spcPct val="90000"/>
              </a:lnSpc>
              <a:spcBef>
                <a:spcPct val="0"/>
              </a:spcBef>
              <a:spcAft>
                <a:spcPct val="0"/>
              </a:spcAft>
            </a:pPr>
            <a:r>
              <a:rPr lang="en-US" sz="1200" b="1" dirty="0">
                <a:solidFill>
                  <a:prstClr val="white"/>
                </a:solidFill>
                <a:cs typeface="Calibri" panose="020F0502020204030204" pitchFamily="34" charset="0"/>
              </a:rPr>
              <a:t>Analytical</a:t>
            </a:r>
          </a:p>
        </p:txBody>
      </p:sp>
      <p:sp>
        <p:nvSpPr>
          <p:cNvPr id="20" name="TextBox 14">
            <a:extLst>
              <a:ext uri="{FF2B5EF4-FFF2-40B4-BE49-F238E27FC236}">
                <a16:creationId xmlns:a16="http://schemas.microsoft.com/office/drawing/2014/main" id="{F1CFC3AC-CE5B-4ADB-B3EE-8AAC34DD222F}"/>
              </a:ext>
            </a:extLst>
          </p:cNvPr>
          <p:cNvSpPr txBox="1">
            <a:spLocks noChangeArrowheads="1"/>
          </p:cNvSpPr>
          <p:nvPr/>
        </p:nvSpPr>
        <p:spPr bwMode="auto">
          <a:xfrm>
            <a:off x="6001356" y="2177178"/>
            <a:ext cx="370294" cy="249299"/>
          </a:xfrm>
          <a:prstGeom prst="rect">
            <a:avLst/>
          </a:prstGeom>
          <a:noFill/>
          <a:ln w="9525">
            <a:noFill/>
            <a:miter lim="800000"/>
            <a:headEnd/>
            <a:tailEnd/>
          </a:ln>
        </p:spPr>
        <p:txBody>
          <a:bodyPr wrap="none" lIns="0" tIns="0" rIns="0" bIns="0">
            <a:spAutoFit/>
          </a:bodyPr>
          <a:lstStyle/>
          <a:p>
            <a:pPr algn="ctr" eaLnBrk="0" fontAlgn="base" hangingPunct="0">
              <a:lnSpc>
                <a:spcPct val="90000"/>
              </a:lnSpc>
              <a:spcBef>
                <a:spcPct val="0"/>
              </a:spcBef>
              <a:spcAft>
                <a:spcPct val="0"/>
              </a:spcAft>
            </a:pPr>
            <a:r>
              <a:rPr lang="en-US" sz="900" b="1" dirty="0">
                <a:solidFill>
                  <a:prstClr val="white"/>
                </a:solidFill>
                <a:cs typeface="Calibri" panose="020F0502020204030204" pitchFamily="34" charset="0"/>
              </a:rPr>
              <a:t>Clinical </a:t>
            </a:r>
          </a:p>
          <a:p>
            <a:pPr algn="ctr" eaLnBrk="0" fontAlgn="base" hangingPunct="0">
              <a:lnSpc>
                <a:spcPct val="90000"/>
              </a:lnSpc>
              <a:spcBef>
                <a:spcPct val="0"/>
              </a:spcBef>
              <a:spcAft>
                <a:spcPct val="0"/>
              </a:spcAft>
            </a:pPr>
            <a:r>
              <a:rPr lang="en-US" sz="900" b="1" dirty="0">
                <a:solidFill>
                  <a:prstClr val="white"/>
                </a:solidFill>
                <a:cs typeface="Calibri" panose="020F0502020204030204" pitchFamily="34" charset="0"/>
              </a:rPr>
              <a:t>Studies</a:t>
            </a:r>
          </a:p>
        </p:txBody>
      </p:sp>
    </p:spTree>
    <p:extLst>
      <p:ext uri="{BB962C8B-B14F-4D97-AF65-F5344CB8AC3E}">
        <p14:creationId xmlns:p14="http://schemas.microsoft.com/office/powerpoint/2010/main" val="1900668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1C049C9-2A44-47E1-AD65-601085B79044}"/>
              </a:ext>
            </a:extLst>
          </p:cNvPr>
          <p:cNvSpPr>
            <a:spLocks noGrp="1"/>
          </p:cNvSpPr>
          <p:nvPr>
            <p:ph idx="1"/>
          </p:nvPr>
        </p:nvSpPr>
        <p:spPr>
          <a:xfrm>
            <a:off x="275666" y="369795"/>
            <a:ext cx="8431916" cy="3869698"/>
          </a:xfrm>
        </p:spPr>
        <p:txBody>
          <a:bodyPr>
            <a:normAutofit/>
          </a:bodyPr>
          <a:lstStyle/>
          <a:p>
            <a:pPr>
              <a:lnSpc>
                <a:spcPct val="100000"/>
              </a:lnSpc>
              <a:spcBef>
                <a:spcPts val="0"/>
              </a:spcBef>
            </a:pPr>
            <a:r>
              <a:rPr lang="en-US" sz="2000" dirty="0">
                <a:effectLst/>
                <a:latin typeface="Calibri" panose="020F0502020204030204" pitchFamily="34" charset="0"/>
                <a:ea typeface="Times New Roman" panose="02020603050405020304" pitchFamily="18" charset="0"/>
                <a:cs typeface="Calibri" panose="020F0502020204030204" pitchFamily="34" charset="0"/>
              </a:rPr>
              <a:t>Minor variations in the molecular composition of a biologic are expected.</a:t>
            </a:r>
          </a:p>
          <a:p>
            <a:pPr>
              <a:lnSpc>
                <a:spcPct val="100000"/>
              </a:lnSpc>
              <a:spcBef>
                <a:spcPts val="0"/>
              </a:spcBef>
            </a:pPr>
            <a:r>
              <a:rPr lang="en-US" sz="2000" dirty="0">
                <a:latin typeface="Calibri" panose="020F0502020204030204" pitchFamily="34" charset="0"/>
                <a:ea typeface="Times New Roman" panose="02020603050405020304" pitchFamily="18" charset="0"/>
                <a:cs typeface="Calibri" panose="020F0502020204030204" pitchFamily="34" charset="0"/>
              </a:rPr>
              <a:t>A</a:t>
            </a:r>
            <a:r>
              <a:rPr lang="en-US" sz="2000" dirty="0">
                <a:effectLst/>
                <a:latin typeface="Calibri" panose="020F0502020204030204" pitchFamily="34" charset="0"/>
                <a:ea typeface="Times New Roman" panose="02020603050405020304" pitchFamily="18" charset="0"/>
                <a:cs typeface="Calibri" panose="020F0502020204030204" pitchFamily="34" charset="0"/>
              </a:rPr>
              <a:t>nalytical phase of development includes structural and functional studies to demonstrate that the variations between the biosimilar and RP are:</a:t>
            </a:r>
            <a:r>
              <a:rPr lang="en-US" sz="2000" baseline="30000" dirty="0">
                <a:effectLst/>
                <a:latin typeface="Calibri" panose="020F0502020204030204" pitchFamily="34" charset="0"/>
                <a:ea typeface="Times New Roman" panose="02020603050405020304" pitchFamily="18" charset="0"/>
                <a:cs typeface="Calibri" panose="020F0502020204030204" pitchFamily="34" charset="0"/>
              </a:rPr>
              <a:t>1,27</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lvl="1">
              <a:lnSpc>
                <a:spcPct val="100000"/>
              </a:lnSpc>
              <a:spcBef>
                <a:spcPts val="0"/>
              </a:spcBef>
            </a:pPr>
            <a:r>
              <a:rPr lang="en-US" sz="1600" dirty="0">
                <a:latin typeface="Calibri" panose="020F0502020204030204" pitchFamily="34" charset="0"/>
                <a:ea typeface="Times New Roman" panose="02020603050405020304" pitchFamily="18" charset="0"/>
                <a:cs typeface="Calibri" panose="020F0502020204030204" pitchFamily="34" charset="0"/>
              </a:rPr>
              <a:t>M</a:t>
            </a:r>
            <a:r>
              <a:rPr lang="en-US" sz="1600" dirty="0">
                <a:effectLst/>
                <a:latin typeface="Calibri" panose="020F0502020204030204" pitchFamily="34" charset="0"/>
                <a:ea typeface="Times New Roman" panose="02020603050405020304" pitchFamily="18" charset="0"/>
                <a:cs typeface="Calibri" panose="020F0502020204030204" pitchFamily="34" charset="0"/>
              </a:rPr>
              <a:t>inor.</a:t>
            </a:r>
          </a:p>
          <a:p>
            <a:pPr lvl="1">
              <a:lnSpc>
                <a:spcPct val="100000"/>
              </a:lnSpc>
              <a:spcBef>
                <a:spcPts val="0"/>
              </a:spcBef>
            </a:pPr>
            <a:r>
              <a:rPr lang="en-US" sz="1600" dirty="0">
                <a:latin typeface="Calibri" panose="020F0502020204030204" pitchFamily="34" charset="0"/>
                <a:ea typeface="Times New Roman" panose="02020603050405020304" pitchFamily="18" charset="0"/>
                <a:cs typeface="Calibri" panose="020F0502020204030204" pitchFamily="34" charset="0"/>
              </a:rPr>
              <a:t>A</a:t>
            </a:r>
            <a:r>
              <a:rPr lang="en-US" sz="1600" dirty="0">
                <a:effectLst/>
                <a:latin typeface="Calibri" panose="020F0502020204030204" pitchFamily="34" charset="0"/>
                <a:ea typeface="Times New Roman" panose="02020603050405020304" pitchFamily="18" charset="0"/>
                <a:cs typeface="Calibri" panose="020F0502020204030204" pitchFamily="34" charset="0"/>
              </a:rPr>
              <a:t>ffect only clinically inactive components.</a:t>
            </a:r>
            <a:endParaRPr lang="en-US" sz="1600" dirty="0">
              <a:latin typeface="Calibri" panose="020F0502020204030204" pitchFamily="34" charset="0"/>
              <a:ea typeface="Times New Roman" panose="02020603050405020304" pitchFamily="18" charset="0"/>
              <a:cs typeface="Calibri" panose="020F0502020204030204" pitchFamily="34" charset="0"/>
            </a:endParaRPr>
          </a:p>
          <a:p>
            <a:pPr lvl="1">
              <a:lnSpc>
                <a:spcPct val="100000"/>
              </a:lnSpc>
              <a:spcBef>
                <a:spcPts val="0"/>
              </a:spcBef>
            </a:pPr>
            <a:r>
              <a:rPr lang="en-US" sz="1600" dirty="0">
                <a:effectLst/>
                <a:latin typeface="Calibri" panose="020F0502020204030204" pitchFamily="34" charset="0"/>
                <a:ea typeface="Times New Roman" panose="02020603050405020304" pitchFamily="18" charset="0"/>
                <a:cs typeface="Calibri" panose="020F0502020204030204" pitchFamily="34" charset="0"/>
              </a:rPr>
              <a:t>Would not be expected to result in a clinically meaningful difference. </a:t>
            </a:r>
          </a:p>
          <a:p>
            <a:pPr>
              <a:lnSpc>
                <a:spcPct val="100000"/>
              </a:lnSpc>
              <a:spcBef>
                <a:spcPts val="0"/>
              </a:spcBef>
            </a:pPr>
            <a:r>
              <a:rPr lang="en-US" sz="2000" dirty="0">
                <a:effectLst/>
                <a:latin typeface="Calibri" panose="020F0502020204030204" pitchFamily="34" charset="0"/>
                <a:ea typeface="Times New Roman" panose="02020603050405020304" pitchFamily="18" charset="0"/>
                <a:cs typeface="Calibri" panose="020F0502020204030204" pitchFamily="34" charset="0"/>
              </a:rPr>
              <a:t>Subsequent animal toxicity studies and clinical studies:</a:t>
            </a:r>
          </a:p>
          <a:p>
            <a:pPr lvl="1">
              <a:lnSpc>
                <a:spcPct val="100000"/>
              </a:lnSpc>
              <a:spcBef>
                <a:spcPts val="0"/>
              </a:spcBef>
            </a:pPr>
            <a:r>
              <a:rPr lang="en-US" sz="1600" dirty="0">
                <a:latin typeface="Calibri" panose="020F0502020204030204" pitchFamily="34" charset="0"/>
                <a:ea typeface="Times New Roman" panose="02020603050405020304" pitchFamily="18" charset="0"/>
                <a:cs typeface="Calibri" panose="020F0502020204030204" pitchFamily="34" charset="0"/>
              </a:rPr>
              <a:t>D</a:t>
            </a:r>
            <a:r>
              <a:rPr lang="en-US" sz="1600" dirty="0">
                <a:effectLst/>
                <a:latin typeface="Calibri" panose="020F0502020204030204" pitchFamily="34" charset="0"/>
                <a:ea typeface="Times New Roman" panose="02020603050405020304" pitchFamily="18" charset="0"/>
                <a:cs typeface="Calibri" panose="020F0502020204030204" pitchFamily="34" charset="0"/>
              </a:rPr>
              <a:t>epend on the findings from the analytical studies.</a:t>
            </a:r>
            <a:endParaRPr lang="en-US" sz="1600" dirty="0">
              <a:latin typeface="Calibri" panose="020F0502020204030204" pitchFamily="34" charset="0"/>
              <a:ea typeface="Times New Roman" panose="02020603050405020304" pitchFamily="18" charset="0"/>
              <a:cs typeface="Calibri" panose="020F0502020204030204" pitchFamily="34" charset="0"/>
            </a:endParaRPr>
          </a:p>
          <a:p>
            <a:pPr lvl="1">
              <a:lnSpc>
                <a:spcPct val="100000"/>
              </a:lnSpc>
              <a:spcBef>
                <a:spcPts val="0"/>
              </a:spcBef>
            </a:pPr>
            <a:r>
              <a:rPr lang="en-US" sz="1600" dirty="0">
                <a:effectLst/>
                <a:latin typeface="Calibri" panose="020F0502020204030204" pitchFamily="34" charset="0"/>
                <a:ea typeface="Times New Roman" panose="02020603050405020304" pitchFamily="18" charset="0"/>
                <a:cs typeface="Calibri" panose="020F0502020204030204" pitchFamily="34" charset="0"/>
              </a:rPr>
              <a:t>Designed to address any residual uncertainty of biosimilarity to the RP.</a:t>
            </a:r>
            <a:r>
              <a:rPr lang="en-US" sz="1600" baseline="30000" dirty="0">
                <a:effectLst/>
                <a:latin typeface="Calibri" panose="020F0502020204030204" pitchFamily="34" charset="0"/>
                <a:ea typeface="Times New Roman" panose="02020603050405020304" pitchFamily="18" charset="0"/>
                <a:cs typeface="Calibri" panose="020F0502020204030204" pitchFamily="34" charset="0"/>
              </a:rPr>
              <a:t>1,27</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p>
          <a:p>
            <a:pPr>
              <a:lnSpc>
                <a:spcPct val="100000"/>
              </a:lnSpc>
              <a:spcBef>
                <a:spcPts val="0"/>
              </a:spcBef>
            </a:pPr>
            <a:r>
              <a:rPr lang="en-US" sz="2000" dirty="0">
                <a:latin typeface="Calibri" panose="020F0502020204030204" pitchFamily="34" charset="0"/>
                <a:ea typeface="Times New Roman" panose="02020603050405020304" pitchFamily="18" charset="0"/>
                <a:cs typeface="Calibri" panose="020F0502020204030204" pitchFamily="34" charset="0"/>
              </a:rPr>
              <a:t>C</a:t>
            </a:r>
            <a:r>
              <a:rPr lang="en-US" sz="2000" dirty="0">
                <a:effectLst/>
                <a:latin typeface="Calibri" panose="020F0502020204030204" pitchFamily="34" charset="0"/>
                <a:ea typeface="Times New Roman" panose="02020603050405020304" pitchFamily="18" charset="0"/>
                <a:cs typeface="Calibri" panose="020F0502020204030204" pitchFamily="34" charset="0"/>
              </a:rPr>
              <a:t>linical studies of the biosimilar are designed to:</a:t>
            </a:r>
          </a:p>
          <a:p>
            <a:pPr lvl="1">
              <a:lnSpc>
                <a:spcPct val="100000"/>
              </a:lnSpc>
              <a:spcBef>
                <a:spcPts val="0"/>
              </a:spcBef>
            </a:pPr>
            <a:r>
              <a:rPr lang="en-US" sz="1600" dirty="0">
                <a:latin typeface="Calibri" panose="020F0502020204030204" pitchFamily="34" charset="0"/>
                <a:ea typeface="Times New Roman" panose="02020603050405020304" pitchFamily="18" charset="0"/>
                <a:cs typeface="Calibri" panose="020F0502020204030204" pitchFamily="34" charset="0"/>
              </a:rPr>
              <a:t>A</a:t>
            </a:r>
            <a:r>
              <a:rPr lang="en-US" sz="1600" dirty="0">
                <a:effectLst/>
                <a:latin typeface="Calibri" panose="020F0502020204030204" pitchFamily="34" charset="0"/>
                <a:ea typeface="Times New Roman" panose="02020603050405020304" pitchFamily="18" charset="0"/>
                <a:cs typeface="Calibri" panose="020F0502020204030204" pitchFamily="34" charset="0"/>
              </a:rPr>
              <a:t>ddress any remaining uncertainty that the biosimilar is highly similar to the RP with respect to its safety, purity, and potency.</a:t>
            </a:r>
            <a:endParaRPr lang="en-US" sz="1600" dirty="0">
              <a:latin typeface="Calibri" panose="020F0502020204030204" pitchFamily="34" charset="0"/>
              <a:ea typeface="Times New Roman" panose="02020603050405020304" pitchFamily="18" charset="0"/>
              <a:cs typeface="Calibri" panose="020F0502020204030204" pitchFamily="34" charset="0"/>
            </a:endParaRPr>
          </a:p>
          <a:p>
            <a:pPr lvl="1">
              <a:lnSpc>
                <a:spcPct val="100000"/>
              </a:lnSpc>
              <a:spcBef>
                <a:spcPts val="0"/>
              </a:spcBef>
            </a:pPr>
            <a:r>
              <a:rPr lang="en-US" sz="1600" dirty="0">
                <a:effectLst/>
                <a:latin typeface="Calibri" panose="020F0502020204030204" pitchFamily="34" charset="0"/>
                <a:ea typeface="Times New Roman" panose="02020603050405020304" pitchFamily="18" charset="0"/>
                <a:cs typeface="Calibri" panose="020F0502020204030204" pitchFamily="34" charset="0"/>
              </a:rPr>
              <a:t>Establish that there is no clinically meaningful difference between the biosimilar and the RP.</a:t>
            </a:r>
            <a:endParaRPr lang="en-US" altLang="en-US" sz="1600" baseline="30000" dirty="0">
              <a:latin typeface="Calibri" panose="020F0502020204030204" pitchFamily="34" charset="0"/>
            </a:endParaRPr>
          </a:p>
        </p:txBody>
      </p:sp>
      <p:sp>
        <p:nvSpPr>
          <p:cNvPr id="3" name="TextBox 2">
            <a:extLst>
              <a:ext uri="{FF2B5EF4-FFF2-40B4-BE49-F238E27FC236}">
                <a16:creationId xmlns:a16="http://schemas.microsoft.com/office/drawing/2014/main" id="{9CF33AB5-5183-42C2-AE98-C287D308675E}"/>
              </a:ext>
            </a:extLst>
          </p:cNvPr>
          <p:cNvSpPr txBox="1"/>
          <p:nvPr/>
        </p:nvSpPr>
        <p:spPr>
          <a:xfrm>
            <a:off x="275665" y="4239493"/>
            <a:ext cx="1524328" cy="276999"/>
          </a:xfrm>
          <a:prstGeom prst="rect">
            <a:avLst/>
          </a:prstGeom>
          <a:noFill/>
        </p:spPr>
        <p:txBody>
          <a:bodyPr wrap="none" rtlCol="0">
            <a:spAutoFit/>
          </a:bodyPr>
          <a:lstStyle/>
          <a:p>
            <a:r>
              <a:rPr lang="en-US" sz="1200" dirty="0"/>
              <a:t>RP, reference product</a:t>
            </a:r>
          </a:p>
        </p:txBody>
      </p:sp>
    </p:spTree>
    <p:extLst>
      <p:ext uri="{BB962C8B-B14F-4D97-AF65-F5344CB8AC3E}">
        <p14:creationId xmlns:p14="http://schemas.microsoft.com/office/powerpoint/2010/main" val="2612201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1C049C9-2A44-47E1-AD65-601085B79044}"/>
              </a:ext>
            </a:extLst>
          </p:cNvPr>
          <p:cNvSpPr>
            <a:spLocks noGrp="1"/>
          </p:cNvSpPr>
          <p:nvPr>
            <p:ph idx="1"/>
          </p:nvPr>
        </p:nvSpPr>
        <p:spPr>
          <a:xfrm>
            <a:off x="275666" y="369795"/>
            <a:ext cx="8431916" cy="3869698"/>
          </a:xfrm>
        </p:spPr>
        <p:txBody>
          <a:bodyPr>
            <a:normAutofit/>
          </a:bodyPr>
          <a:lstStyle/>
          <a:p>
            <a:pPr>
              <a:lnSpc>
                <a:spcPct val="115000"/>
              </a:lnSpc>
              <a:spcBef>
                <a:spcPts val="0"/>
              </a:spcBef>
            </a:pPr>
            <a:r>
              <a:rPr lang="en-US" sz="2000" dirty="0">
                <a:effectLst/>
                <a:latin typeface="Calibri" panose="020F0502020204030204" pitchFamily="34" charset="0"/>
                <a:ea typeface="Times New Roman" panose="02020603050405020304" pitchFamily="18" charset="0"/>
                <a:cs typeface="Calibri" panose="020F0502020204030204" pitchFamily="34" charset="0"/>
              </a:rPr>
              <a:t>The analytical phase may include:</a:t>
            </a:r>
          </a:p>
          <a:p>
            <a:pPr lvl="1">
              <a:lnSpc>
                <a:spcPct val="115000"/>
              </a:lnSpc>
              <a:spcBef>
                <a:spcPts val="0"/>
              </a:spcBef>
            </a:pPr>
            <a:r>
              <a:rPr lang="en-US" dirty="0">
                <a:effectLst/>
                <a:latin typeface="Calibri" panose="020F0502020204030204" pitchFamily="34" charset="0"/>
                <a:ea typeface="Times New Roman" panose="02020603050405020304" pitchFamily="18" charset="0"/>
                <a:cs typeface="Calibri" panose="020F0502020204030204" pitchFamily="34" charset="0"/>
              </a:rPr>
              <a:t>Structural and functional characterization of the biosimilar.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lvl="1">
              <a:lnSpc>
                <a:spcPct val="115000"/>
              </a:lnSpc>
              <a:spcBef>
                <a:spcPts val="0"/>
              </a:spcBef>
            </a:pPr>
            <a:r>
              <a:rPr lang="en-US" dirty="0">
                <a:effectLst/>
                <a:latin typeface="Calibri" panose="020F0502020204030204" pitchFamily="34" charset="0"/>
                <a:ea typeface="Times New Roman" panose="02020603050405020304" pitchFamily="18" charset="0"/>
                <a:cs typeface="Calibri" panose="020F0502020204030204" pitchFamily="34" charset="0"/>
              </a:rPr>
              <a:t>Identification of clinically active components and impurities.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lvl="1">
              <a:lnSpc>
                <a:spcPct val="115000"/>
              </a:lnSpc>
              <a:spcBef>
                <a:spcPts val="0"/>
              </a:spcBef>
            </a:pPr>
            <a:r>
              <a:rPr lang="en-US" dirty="0">
                <a:effectLst/>
                <a:latin typeface="Calibri" panose="020F0502020204030204" pitchFamily="34" charset="0"/>
                <a:ea typeface="Times New Roman" panose="02020603050405020304" pitchFamily="18" charset="0"/>
                <a:cs typeface="Calibri" panose="020F0502020204030204" pitchFamily="34" charset="0"/>
              </a:rPr>
              <a:t>A study of the RP’s heterogeneity, impurities, and critical characteristics.</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lvl="1">
              <a:lnSpc>
                <a:spcPct val="115000"/>
              </a:lnSpc>
              <a:spcBef>
                <a:spcPts val="0"/>
              </a:spcBef>
            </a:pPr>
            <a:r>
              <a:rPr lang="en-US" dirty="0">
                <a:effectLst/>
                <a:latin typeface="Calibri" panose="020F0502020204030204" pitchFamily="34" charset="0"/>
                <a:ea typeface="Times New Roman" panose="02020603050405020304" pitchFamily="18" charset="0"/>
                <a:cs typeface="Calibri" panose="020F0502020204030204" pitchFamily="34" charset="0"/>
              </a:rPr>
              <a:t>An evaluation of the manufacturing process</a:t>
            </a:r>
            <a:r>
              <a:rPr lang="en-US" dirty="0">
                <a:latin typeface="Calibri" panose="020F0502020204030204" pitchFamily="34" charset="0"/>
                <a:ea typeface="Times New Roman" panose="02020603050405020304" pitchFamily="18" charset="0"/>
                <a:cs typeface="Calibri" panose="020F0502020204030204" pitchFamily="34" charset="0"/>
              </a:rPr>
              <a:t>.</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lvl="1">
              <a:lnSpc>
                <a:spcPct val="115000"/>
              </a:lnSpc>
              <a:spcBef>
                <a:spcPts val="0"/>
              </a:spcBef>
            </a:pPr>
            <a:r>
              <a:rPr lang="en-US" dirty="0">
                <a:effectLst/>
                <a:latin typeface="Calibri" panose="020F0502020204030204" pitchFamily="34" charset="0"/>
                <a:ea typeface="Times New Roman" panose="02020603050405020304" pitchFamily="18" charset="0"/>
                <a:cs typeface="Calibri" panose="020F0502020204030204" pitchFamily="34" charset="0"/>
              </a:rPr>
              <a:t>An evaluation of the biosimilar’s stability.</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0000"/>
              </a:lnSpc>
              <a:spcBef>
                <a:spcPts val="0"/>
              </a:spcBef>
              <a:spcAft>
                <a:spcPts val="0"/>
              </a:spcAft>
              <a:buNone/>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defTabSz="914400" eaLnBrk="0" fontAlgn="base" hangingPunct="0">
              <a:lnSpc>
                <a:spcPct val="100000"/>
              </a:lnSpc>
              <a:spcBef>
                <a:spcPct val="0"/>
              </a:spcBef>
              <a:spcAft>
                <a:spcPct val="0"/>
              </a:spcAft>
              <a:buNone/>
            </a:pPr>
            <a:endParaRPr lang="en-US" altLang="en-US" sz="2000" dirty="0">
              <a:latin typeface="Calibri" panose="020F0502020204030204" pitchFamily="34" charset="0"/>
            </a:endParaRPr>
          </a:p>
          <a:p>
            <a:pPr marL="0" indent="0" defTabSz="914400" eaLnBrk="0" fontAlgn="base" hangingPunct="0">
              <a:lnSpc>
                <a:spcPct val="100000"/>
              </a:lnSpc>
              <a:spcBef>
                <a:spcPct val="0"/>
              </a:spcBef>
              <a:spcAft>
                <a:spcPct val="0"/>
              </a:spcAft>
              <a:buNone/>
            </a:pPr>
            <a:endParaRPr lang="en-US" altLang="en-US" sz="2000" baseline="30000" dirty="0">
              <a:latin typeface="Calibri" panose="020F0502020204030204" pitchFamily="34" charset="0"/>
            </a:endParaRPr>
          </a:p>
        </p:txBody>
      </p:sp>
      <p:sp>
        <p:nvSpPr>
          <p:cNvPr id="3" name="TextBox 2">
            <a:extLst>
              <a:ext uri="{FF2B5EF4-FFF2-40B4-BE49-F238E27FC236}">
                <a16:creationId xmlns:a16="http://schemas.microsoft.com/office/drawing/2014/main" id="{20DA7C7F-E69B-4247-8B52-1918E88B6138}"/>
              </a:ext>
            </a:extLst>
          </p:cNvPr>
          <p:cNvSpPr txBox="1"/>
          <p:nvPr/>
        </p:nvSpPr>
        <p:spPr>
          <a:xfrm>
            <a:off x="275665" y="4239493"/>
            <a:ext cx="1524328" cy="276999"/>
          </a:xfrm>
          <a:prstGeom prst="rect">
            <a:avLst/>
          </a:prstGeom>
          <a:noFill/>
        </p:spPr>
        <p:txBody>
          <a:bodyPr wrap="none" rtlCol="0">
            <a:spAutoFit/>
          </a:bodyPr>
          <a:lstStyle/>
          <a:p>
            <a:r>
              <a:rPr lang="en-US" sz="1200" dirty="0"/>
              <a:t>RP, reference product</a:t>
            </a:r>
          </a:p>
        </p:txBody>
      </p:sp>
    </p:spTree>
    <p:extLst>
      <p:ext uri="{BB962C8B-B14F-4D97-AF65-F5344CB8AC3E}">
        <p14:creationId xmlns:p14="http://schemas.microsoft.com/office/powerpoint/2010/main" val="216394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0403-C12F-4E88-8567-9ABA035ADDDC}"/>
              </a:ext>
            </a:extLst>
          </p:cNvPr>
          <p:cNvSpPr>
            <a:spLocks noGrp="1"/>
          </p:cNvSpPr>
          <p:nvPr>
            <p:ph type="ctrTitle"/>
          </p:nvPr>
        </p:nvSpPr>
        <p:spPr/>
        <p:txBody>
          <a:bodyPr>
            <a:normAutofit/>
          </a:bodyPr>
          <a:lstStyle/>
          <a:p>
            <a:pPr marL="0" marR="0" algn="l">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Clue: The development of a biosimilar may directly use some (but not all) of this from the reference product</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Calibri" panose="020F0502020204030204" pitchFamily="34" charset="0"/>
              </a:rPr>
              <a:t>What is…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Calibri" panose="020F0502020204030204" pitchFamily="34" charset="0"/>
              </a:rPr>
              <a:t>Information included in the package insert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0771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1C049C9-2A44-47E1-AD65-601085B79044}"/>
              </a:ext>
            </a:extLst>
          </p:cNvPr>
          <p:cNvSpPr>
            <a:spLocks noGrp="1"/>
          </p:cNvSpPr>
          <p:nvPr>
            <p:ph idx="1"/>
          </p:nvPr>
        </p:nvSpPr>
        <p:spPr>
          <a:xfrm>
            <a:off x="275666" y="369795"/>
            <a:ext cx="8431916" cy="3869698"/>
          </a:xfrm>
        </p:spPr>
        <p:txBody>
          <a:bodyPr>
            <a:normAutofit/>
          </a:bodyPr>
          <a:lstStyle/>
          <a:p>
            <a:pPr>
              <a:lnSpc>
                <a:spcPct val="100000"/>
              </a:lnSpc>
              <a:spcBef>
                <a:spcPts val="0"/>
              </a:spcBef>
            </a:pPr>
            <a:r>
              <a:rPr lang="en-US" sz="2000" dirty="0">
                <a:effectLst/>
                <a:latin typeface="Calibri" panose="020F0502020204030204" pitchFamily="34" charset="0"/>
                <a:ea typeface="Times New Roman" panose="02020603050405020304" pitchFamily="18" charset="0"/>
                <a:cs typeface="Calibri" panose="020F0502020204030204" pitchFamily="34" charset="0"/>
              </a:rPr>
              <a:t>The label or PI for a biosimilar must incorporate data and information from its RP label.</a:t>
            </a:r>
            <a:r>
              <a:rPr lang="en-US" sz="2000" baseline="30000" dirty="0">
                <a:effectLst/>
                <a:latin typeface="Calibri" panose="020F0502020204030204" pitchFamily="34" charset="0"/>
                <a:ea typeface="Times New Roman" panose="02020603050405020304" pitchFamily="18" charset="0"/>
                <a:cs typeface="Calibri" panose="020F0502020204030204" pitchFamily="34" charset="0"/>
              </a:rPr>
              <a:t>6,28</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p>
          <a:p>
            <a:pPr lvl="1">
              <a:lnSpc>
                <a:spcPct val="100000"/>
              </a:lnSpc>
              <a:spcBef>
                <a:spcPts val="0"/>
              </a:spcBef>
            </a:pPr>
            <a:r>
              <a:rPr lang="en-US" sz="1600" dirty="0">
                <a:effectLst/>
                <a:latin typeface="Calibri" panose="020F0502020204030204" pitchFamily="34" charset="0"/>
                <a:ea typeface="Times New Roman" panose="02020603050405020304" pitchFamily="18" charset="0"/>
                <a:cs typeface="Calibri" panose="020F0502020204030204" pitchFamily="34" charset="0"/>
              </a:rPr>
              <a:t>Premise lies in the definition of biosimilarity—ie, that there are no clinically meaningful differences between the biosimilar and the RP in terms of safety, purity, and potency.</a:t>
            </a:r>
            <a:r>
              <a:rPr lang="en-US" sz="1600" baseline="30000" dirty="0">
                <a:effectLst/>
                <a:latin typeface="Calibri" panose="020F0502020204030204" pitchFamily="34" charset="0"/>
                <a:ea typeface="Times New Roman" panose="02020603050405020304" pitchFamily="18" charset="0"/>
                <a:cs typeface="Calibri" panose="020F0502020204030204" pitchFamily="34" charset="0"/>
              </a:rPr>
              <a:t>28</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p>
          <a:p>
            <a:pPr lvl="1">
              <a:lnSpc>
                <a:spcPct val="100000"/>
              </a:lnSpc>
              <a:spcBef>
                <a:spcPts val="0"/>
              </a:spcBef>
            </a:pPr>
            <a:r>
              <a:rPr lang="en-US" sz="1600" dirty="0">
                <a:effectLst/>
                <a:latin typeface="Calibri" panose="020F0502020204030204" pitchFamily="34" charset="0"/>
                <a:ea typeface="Times New Roman" panose="02020603050405020304" pitchFamily="18" charset="0"/>
                <a:cs typeface="Calibri" panose="020F0502020204030204" pitchFamily="34" charset="0"/>
              </a:rPr>
              <a:t>Consequently, the established safety and efficacy described in the PI for the RP contains the essential scientific information needed to prescribe the biosimilar.</a:t>
            </a:r>
            <a:r>
              <a:rPr lang="en-US" sz="1600" baseline="30000" dirty="0">
                <a:effectLst/>
                <a:latin typeface="Calibri" panose="020F0502020204030204" pitchFamily="34" charset="0"/>
                <a:ea typeface="Times New Roman" panose="02020603050405020304" pitchFamily="18" charset="0"/>
                <a:cs typeface="Calibri" panose="020F0502020204030204" pitchFamily="34" charset="0"/>
              </a:rPr>
              <a:t>28</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p>
          <a:p>
            <a:pPr>
              <a:lnSpc>
                <a:spcPct val="100000"/>
              </a:lnSpc>
              <a:spcBef>
                <a:spcPts val="0"/>
              </a:spcBef>
            </a:pPr>
            <a:r>
              <a:rPr lang="en-US" sz="2000" dirty="0">
                <a:latin typeface="Calibri" panose="020F0502020204030204" pitchFamily="34" charset="0"/>
                <a:ea typeface="Times New Roman" panose="02020603050405020304" pitchFamily="18" charset="0"/>
                <a:cs typeface="Calibri" panose="020F0502020204030204" pitchFamily="34" charset="0"/>
              </a:rPr>
              <a:t>C</a:t>
            </a:r>
            <a:r>
              <a:rPr lang="en-US" sz="2000" dirty="0">
                <a:effectLst/>
                <a:latin typeface="Calibri" panose="020F0502020204030204" pitchFamily="34" charset="0"/>
                <a:ea typeface="Times New Roman" panose="02020603050405020304" pitchFamily="18" charset="0"/>
                <a:cs typeface="Calibri" panose="020F0502020204030204" pitchFamily="34" charset="0"/>
              </a:rPr>
              <a:t>linical studies used to demonstrate biosimilarity are not typically described in the biosimilar label since these studies are not designed to independently support safety or efficacy</a:t>
            </a:r>
            <a:r>
              <a:rPr lang="en-US" sz="2000" baseline="30000" dirty="0">
                <a:effectLst/>
                <a:latin typeface="Calibri" panose="020F0502020204030204" pitchFamily="34" charset="0"/>
                <a:ea typeface="Times New Roman" panose="02020603050405020304" pitchFamily="18" charset="0"/>
                <a:cs typeface="Calibri" panose="020F0502020204030204" pitchFamily="34" charset="0"/>
              </a:rPr>
              <a:t>28</a:t>
            </a:r>
            <a:r>
              <a:rPr lang="en-US" sz="2000" dirty="0">
                <a:effectLst/>
                <a:latin typeface="Calibri" panose="020F0502020204030204" pitchFamily="34" charset="0"/>
                <a:ea typeface="Times New Roman" panose="02020603050405020304" pitchFamily="18" charset="0"/>
                <a:cs typeface="Calibri" panose="020F0502020204030204" pitchFamily="34" charset="0"/>
              </a:rPr>
              <a:t>; including them could lead to an inaccurate comparison of the risk-benefit profile for biosimilars.</a:t>
            </a:r>
          </a:p>
          <a:p>
            <a:pPr lvl="1">
              <a:lnSpc>
                <a:spcPct val="100000"/>
              </a:lnSpc>
              <a:spcBef>
                <a:spcPts val="0"/>
              </a:spcBef>
            </a:pPr>
            <a:r>
              <a:rPr lang="en-US" sz="1600" dirty="0">
                <a:latin typeface="Calibri" panose="020F0502020204030204" pitchFamily="34" charset="0"/>
                <a:ea typeface="Times New Roman" panose="02020603050405020304" pitchFamily="18" charset="0"/>
                <a:cs typeface="Calibri" panose="020F0502020204030204" pitchFamily="34" charset="0"/>
              </a:rPr>
              <a:t>E</a:t>
            </a:r>
            <a:r>
              <a:rPr lang="en-US" sz="1600" dirty="0">
                <a:effectLst/>
                <a:latin typeface="Calibri" panose="020F0502020204030204" pitchFamily="34" charset="0"/>
                <a:ea typeface="Times New Roman" panose="02020603050405020304" pitchFamily="18" charset="0"/>
                <a:cs typeface="Calibri" panose="020F0502020204030204" pitchFamily="34" charset="0"/>
              </a:rPr>
              <a:t>xception is that clinical data for the biosimilar may be included, if needed, to inform its safe and effective use.</a:t>
            </a:r>
            <a:endParaRPr lang="en-US" altLang="en-US" sz="2000" baseline="30000" dirty="0">
              <a:latin typeface="Calibri" panose="020F0502020204030204" pitchFamily="34" charset="0"/>
            </a:endParaRPr>
          </a:p>
        </p:txBody>
      </p:sp>
      <p:sp>
        <p:nvSpPr>
          <p:cNvPr id="3" name="TextBox 2">
            <a:extLst>
              <a:ext uri="{FF2B5EF4-FFF2-40B4-BE49-F238E27FC236}">
                <a16:creationId xmlns:a16="http://schemas.microsoft.com/office/drawing/2014/main" id="{1EFF7711-0B1E-4806-8475-A9FBD846AC32}"/>
              </a:ext>
            </a:extLst>
          </p:cNvPr>
          <p:cNvSpPr txBox="1"/>
          <p:nvPr/>
        </p:nvSpPr>
        <p:spPr>
          <a:xfrm>
            <a:off x="275665" y="4239493"/>
            <a:ext cx="2695418" cy="276999"/>
          </a:xfrm>
          <a:prstGeom prst="rect">
            <a:avLst/>
          </a:prstGeom>
          <a:noFill/>
        </p:spPr>
        <p:txBody>
          <a:bodyPr wrap="none" rtlCol="0">
            <a:spAutoFit/>
          </a:bodyPr>
          <a:lstStyle/>
          <a:p>
            <a:r>
              <a:rPr lang="en-US" sz="1200" dirty="0"/>
              <a:t>PI, package insert; RP, reference product</a:t>
            </a:r>
          </a:p>
        </p:txBody>
      </p:sp>
    </p:spTree>
    <p:extLst>
      <p:ext uri="{BB962C8B-B14F-4D97-AF65-F5344CB8AC3E}">
        <p14:creationId xmlns:p14="http://schemas.microsoft.com/office/powerpoint/2010/main" val="3295745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1C049C9-2A44-47E1-AD65-601085B79044}"/>
              </a:ext>
            </a:extLst>
          </p:cNvPr>
          <p:cNvSpPr>
            <a:spLocks noGrp="1"/>
          </p:cNvSpPr>
          <p:nvPr>
            <p:ph idx="1"/>
          </p:nvPr>
        </p:nvSpPr>
        <p:spPr>
          <a:xfrm>
            <a:off x="275666" y="369795"/>
            <a:ext cx="8431916" cy="3869698"/>
          </a:xfrm>
        </p:spPr>
        <p:txBody>
          <a:bodyPr>
            <a:normAutofit/>
          </a:bodyPr>
          <a:lstStyle/>
          <a:p>
            <a:pPr>
              <a:lnSpc>
                <a:spcPct val="100000"/>
              </a:lnSpc>
              <a:spcBef>
                <a:spcPts val="0"/>
              </a:spcBef>
            </a:pPr>
            <a:r>
              <a:rPr lang="en-US" sz="1800" dirty="0">
                <a:effectLst/>
                <a:latin typeface="Calibri" panose="020F0502020204030204" pitchFamily="34" charset="0"/>
                <a:ea typeface="Times New Roman" panose="02020603050405020304" pitchFamily="18" charset="0"/>
                <a:cs typeface="Calibri" panose="020F0502020204030204" pitchFamily="34" charset="0"/>
              </a:rPr>
              <a:t>Biosimilar label also includes a statement in the HIGHLIGHTS section which indicates the compound is biosimilar to the RP, with a footnote that defines biosimilarity.</a:t>
            </a:r>
            <a:r>
              <a:rPr lang="en-US" sz="1800" baseline="30000" dirty="0">
                <a:effectLst/>
                <a:latin typeface="Calibri" panose="020F0502020204030204" pitchFamily="34" charset="0"/>
                <a:ea typeface="Times New Roman" panose="02020603050405020304" pitchFamily="18" charset="0"/>
                <a:cs typeface="Calibri" panose="020F0502020204030204" pitchFamily="34" charset="0"/>
              </a:rPr>
              <a:t>28</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p>
          <a:p>
            <a:pPr>
              <a:lnSpc>
                <a:spcPct val="100000"/>
              </a:lnSpc>
              <a:spcBef>
                <a:spcPts val="0"/>
              </a:spcBef>
            </a:pPr>
            <a:r>
              <a:rPr lang="en-US" sz="1800" dirty="0">
                <a:latin typeface="Calibri" panose="020F0502020204030204" pitchFamily="34" charset="0"/>
                <a:ea typeface="Times New Roman" panose="02020603050405020304" pitchFamily="18" charset="0"/>
                <a:cs typeface="Calibri" panose="020F0502020204030204" pitchFamily="34" charset="0"/>
              </a:rPr>
              <a:t>B</a:t>
            </a:r>
            <a:r>
              <a:rPr lang="en-US" sz="1800" dirty="0">
                <a:effectLst/>
                <a:latin typeface="Calibri" panose="020F0502020204030204" pitchFamily="34" charset="0"/>
                <a:ea typeface="Times New Roman" panose="02020603050405020304" pitchFamily="18" charset="0"/>
                <a:cs typeface="Calibri" panose="020F0502020204030204" pitchFamily="34" charset="0"/>
              </a:rPr>
              <a:t>iosimilar is identified by its proprietary name and nonproprietary name with its unique suffix when discussing information specific to the biosimilar</a:t>
            </a:r>
            <a:r>
              <a:rPr lang="en-US" sz="1800" dirty="0">
                <a:latin typeface="Calibri" panose="020F0502020204030204" pitchFamily="34" charset="0"/>
                <a:ea typeface="Times New Roman" panose="02020603050405020304" pitchFamily="18" charset="0"/>
                <a:cs typeface="Calibri" panose="020F0502020204030204" pitchFamily="34" charset="0"/>
              </a:rPr>
              <a:t>, such as in the: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lvl="1">
              <a:lnSpc>
                <a:spcPct val="100000"/>
              </a:lnSpc>
              <a:spcBef>
                <a:spcPts val="0"/>
              </a:spcBef>
            </a:pPr>
            <a:r>
              <a:rPr lang="en-US" sz="1600" dirty="0">
                <a:effectLst/>
                <a:latin typeface="Calibri" panose="020F0502020204030204" pitchFamily="34" charset="0"/>
                <a:ea typeface="Times New Roman" panose="02020603050405020304" pitchFamily="18" charset="0"/>
                <a:cs typeface="Calibri" panose="020F0502020204030204" pitchFamily="34" charset="0"/>
              </a:rPr>
              <a:t>INDICATIONS AND USAGE, DOSAGE AND ADMINISTRATION, DESCRIPTION, HOW SUPPLIED/STORAGE AND HANDLING, BOXED WARNING, CONTRAINDICATIONS, WARNINGS AND PRECAUTIONS, and DRUG INTERACTIONS sections. </a:t>
            </a:r>
          </a:p>
          <a:p>
            <a:pPr>
              <a:lnSpc>
                <a:spcPct val="100000"/>
              </a:lnSpc>
              <a:spcBef>
                <a:spcPts val="0"/>
              </a:spcBef>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INDICATIONS AND USAGE section is specific for the licensed indications for the biosimilar, which may not include all the indications for the RP.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spcBef>
                <a:spcPts val="0"/>
              </a:spcBef>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American College of Rheumatology supports labeling that clearly indicates:</a:t>
            </a:r>
          </a:p>
          <a:p>
            <a:pPr lvl="1">
              <a:lnSpc>
                <a:spcPct val="100000"/>
              </a:lnSpc>
              <a:spcBef>
                <a:spcPts val="0"/>
              </a:spcBef>
            </a:pPr>
            <a:r>
              <a:rPr lang="en-US" sz="1600" dirty="0">
                <a:latin typeface="Calibri" panose="020F0502020204030204" pitchFamily="34" charset="0"/>
                <a:ea typeface="Times New Roman" panose="02020603050405020304" pitchFamily="18" charset="0"/>
                <a:cs typeface="Calibri" panose="020F0502020204030204" pitchFamily="34" charset="0"/>
              </a:rPr>
              <a:t>W</a:t>
            </a:r>
            <a:r>
              <a:rPr lang="en-US" sz="1600" dirty="0">
                <a:effectLst/>
                <a:latin typeface="Calibri" panose="020F0502020204030204" pitchFamily="34" charset="0"/>
                <a:ea typeface="Times New Roman" panose="02020603050405020304" pitchFamily="18" charset="0"/>
                <a:cs typeface="Calibri" panose="020F0502020204030204" pitchFamily="34" charset="0"/>
              </a:rPr>
              <a:t>hich biosimilars are interchangeable with their RP.</a:t>
            </a:r>
          </a:p>
          <a:p>
            <a:pPr lvl="1">
              <a:lnSpc>
                <a:spcPct val="100000"/>
              </a:lnSpc>
              <a:spcBef>
                <a:spcPts val="0"/>
              </a:spcBef>
            </a:pPr>
            <a:r>
              <a:rPr lang="en-US" sz="1600" dirty="0">
                <a:latin typeface="Calibri" panose="020F0502020204030204" pitchFamily="34" charset="0"/>
                <a:ea typeface="Times New Roman" panose="02020603050405020304" pitchFamily="18" charset="0"/>
                <a:cs typeface="Calibri" panose="020F0502020204030204" pitchFamily="34" charset="0"/>
              </a:rPr>
              <a:t>F</a:t>
            </a:r>
            <a:r>
              <a:rPr lang="en-US" sz="1600" dirty="0">
                <a:effectLst/>
                <a:latin typeface="Calibri" panose="020F0502020204030204" pitchFamily="34" charset="0"/>
                <a:ea typeface="Times New Roman" panose="02020603050405020304" pitchFamily="18" charset="0"/>
                <a:cs typeface="Calibri" panose="020F0502020204030204" pitchFamily="34" charset="0"/>
              </a:rPr>
              <a:t>or which indication(s) the biosimilar products is (are) approved.</a:t>
            </a:r>
            <a:endParaRPr lang="en-US" sz="1600" dirty="0">
              <a:latin typeface="Calibri" panose="020F0502020204030204" pitchFamily="34" charset="0"/>
              <a:ea typeface="Times New Roman" panose="02020603050405020304" pitchFamily="18" charset="0"/>
              <a:cs typeface="Calibri" panose="020F0502020204030204" pitchFamily="34" charset="0"/>
            </a:endParaRPr>
          </a:p>
          <a:p>
            <a:pPr lvl="1">
              <a:lnSpc>
                <a:spcPct val="100000"/>
              </a:lnSpc>
              <a:spcBef>
                <a:spcPts val="0"/>
              </a:spcBef>
            </a:pPr>
            <a:r>
              <a:rPr lang="en-US" sz="1600" dirty="0">
                <a:effectLst/>
                <a:latin typeface="Calibri" panose="020F0502020204030204" pitchFamily="34" charset="0"/>
                <a:ea typeface="Times New Roman" panose="02020603050405020304" pitchFamily="18" charset="0"/>
                <a:cs typeface="Calibri" panose="020F0502020204030204" pitchFamily="34" charset="0"/>
              </a:rPr>
              <a:t>Whether the data supporting the approved indication(s) are derived from studies of the biosimilar or the RP.</a:t>
            </a:r>
            <a:r>
              <a:rPr lang="en-US" sz="1600" baseline="30000" dirty="0">
                <a:effectLst/>
                <a:latin typeface="Calibri" panose="020F0502020204030204" pitchFamily="34" charset="0"/>
                <a:ea typeface="Times New Roman" panose="02020603050405020304" pitchFamily="18" charset="0"/>
                <a:cs typeface="Calibri" panose="020F0502020204030204" pitchFamily="34" charset="0"/>
              </a:rPr>
              <a:t>4</a:t>
            </a:r>
            <a:endParaRPr lang="en-US" altLang="en-US" sz="1800" dirty="0">
              <a:latin typeface="Calibri" panose="020F0502020204030204" pitchFamily="34" charset="0"/>
            </a:endParaRPr>
          </a:p>
          <a:p>
            <a:pPr defTabSz="914400" eaLnBrk="0" fontAlgn="base" hangingPunct="0">
              <a:lnSpc>
                <a:spcPct val="100000"/>
              </a:lnSpc>
              <a:spcBef>
                <a:spcPct val="0"/>
              </a:spcBef>
              <a:spcAft>
                <a:spcPct val="0"/>
              </a:spcAft>
            </a:pPr>
            <a:endParaRPr lang="en-US" altLang="en-US" sz="1800" baseline="30000" dirty="0">
              <a:latin typeface="Calibri" panose="020F0502020204030204" pitchFamily="34" charset="0"/>
            </a:endParaRPr>
          </a:p>
        </p:txBody>
      </p:sp>
      <p:sp>
        <p:nvSpPr>
          <p:cNvPr id="3" name="TextBox 2">
            <a:extLst>
              <a:ext uri="{FF2B5EF4-FFF2-40B4-BE49-F238E27FC236}">
                <a16:creationId xmlns:a16="http://schemas.microsoft.com/office/drawing/2014/main" id="{3AD968C9-5775-4D93-8BF4-E1A6E14220E8}"/>
              </a:ext>
            </a:extLst>
          </p:cNvPr>
          <p:cNvSpPr txBox="1"/>
          <p:nvPr/>
        </p:nvSpPr>
        <p:spPr>
          <a:xfrm>
            <a:off x="275665" y="4239493"/>
            <a:ext cx="1524328" cy="276999"/>
          </a:xfrm>
          <a:prstGeom prst="rect">
            <a:avLst/>
          </a:prstGeom>
          <a:noFill/>
        </p:spPr>
        <p:txBody>
          <a:bodyPr wrap="none" rtlCol="0">
            <a:spAutoFit/>
          </a:bodyPr>
          <a:lstStyle/>
          <a:p>
            <a:r>
              <a:rPr lang="en-US" sz="1200" dirty="0"/>
              <a:t>RP, reference product</a:t>
            </a:r>
          </a:p>
        </p:txBody>
      </p:sp>
    </p:spTree>
    <p:extLst>
      <p:ext uri="{BB962C8B-B14F-4D97-AF65-F5344CB8AC3E}">
        <p14:creationId xmlns:p14="http://schemas.microsoft.com/office/powerpoint/2010/main" val="1753553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0403-C12F-4E88-8567-9ABA035ADDDC}"/>
              </a:ext>
            </a:extLst>
          </p:cNvPr>
          <p:cNvSpPr>
            <a:spLocks noGrp="1"/>
          </p:cNvSpPr>
          <p:nvPr>
            <p:ph type="ctrTitle"/>
          </p:nvPr>
        </p:nvSpPr>
        <p:spPr/>
        <p:txBody>
          <a:bodyPr>
            <a:normAutofit/>
          </a:bodyPr>
          <a:lstStyle/>
          <a:p>
            <a:pPr marL="0" marR="0" algn="l">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Clue: Pharmacovigilance is needed to identify rare adverse events or safety issues for these</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Calibri" panose="020F0502020204030204" pitchFamily="34" charset="0"/>
              </a:rPr>
              <a:t>What are….</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Calibri" panose="020F0502020204030204" pitchFamily="34" charset="0"/>
              </a:rPr>
              <a:t>All drugs, including biologics and biosimilars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3345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1C049C9-2A44-47E1-AD65-601085B79044}"/>
              </a:ext>
            </a:extLst>
          </p:cNvPr>
          <p:cNvSpPr>
            <a:spLocks noGrp="1"/>
          </p:cNvSpPr>
          <p:nvPr>
            <p:ph idx="1"/>
          </p:nvPr>
        </p:nvSpPr>
        <p:spPr>
          <a:xfrm>
            <a:off x="275666" y="369795"/>
            <a:ext cx="8431916" cy="3869698"/>
          </a:xfrm>
        </p:spPr>
        <p:txBody>
          <a:bodyPr>
            <a:normAutofit/>
          </a:bodyPr>
          <a:lstStyle/>
          <a:p>
            <a:pPr defTabSz="914400" eaLnBrk="0" fontAlgn="base" hangingPunct="0">
              <a:lnSpc>
                <a:spcPct val="100000"/>
              </a:lnSpc>
              <a:spcBef>
                <a:spcPct val="0"/>
              </a:spcBef>
              <a:spcAft>
                <a:spcPct val="0"/>
              </a:spcAft>
            </a:pPr>
            <a:r>
              <a:rPr kumimoji="0" lang="en-US" altLang="en-US" sz="18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Pharmacovigilance: detection, assessment, understanding, and prevention of adverse effects of other drug-related problems.</a:t>
            </a:r>
            <a:r>
              <a:rPr kumimoji="0" lang="en-US" altLang="en-US" sz="1800" b="0" i="0" u="none" strike="noStrike" cap="none" normalizeH="0" baseline="30000" dirty="0">
                <a:ln>
                  <a:noFill/>
                </a:ln>
                <a:solidFill>
                  <a:schemeClr val="tx1"/>
                </a:solidFill>
                <a:effectLst/>
                <a:ea typeface="Times New Roman" panose="02020603050405020304" pitchFamily="18" charset="0"/>
                <a:cs typeface="Calibri" panose="020F0502020204030204" pitchFamily="34" charset="0"/>
              </a:rPr>
              <a:t>29</a:t>
            </a:r>
            <a:r>
              <a:rPr kumimoji="0" lang="en-US" altLang="en-US" sz="18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a:t>
            </a:r>
          </a:p>
          <a:p>
            <a:pPr defTabSz="914400" eaLnBrk="0" fontAlgn="base" hangingPunct="0">
              <a:lnSpc>
                <a:spcPct val="100000"/>
              </a:lnSpc>
              <a:spcBef>
                <a:spcPct val="0"/>
              </a:spcBef>
              <a:spcAft>
                <a:spcPct val="0"/>
              </a:spcAft>
            </a:pPr>
            <a:r>
              <a:rPr kumimoji="0" lang="en-US" altLang="en-US" sz="18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Pharmacovigilance is needed for all biologics, ie, both biosimilars and their RPs, because clinical trials are inadequate to identify uncommon adverse events.</a:t>
            </a:r>
            <a:r>
              <a:rPr kumimoji="0" lang="en-US" altLang="en-US" sz="1800" b="0" i="0" u="none" strike="noStrike" cap="none" normalizeH="0" baseline="30000" dirty="0">
                <a:ln>
                  <a:noFill/>
                </a:ln>
                <a:solidFill>
                  <a:schemeClr val="tx1"/>
                </a:solidFill>
                <a:effectLst/>
                <a:ea typeface="Times New Roman" panose="02020603050405020304" pitchFamily="18" charset="0"/>
                <a:cs typeface="Calibri" panose="020F0502020204030204" pitchFamily="34" charset="0"/>
              </a:rPr>
              <a:t>30</a:t>
            </a:r>
            <a:r>
              <a:rPr kumimoji="0" lang="en-US" altLang="en-US" sz="18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a:t>
            </a:r>
          </a:p>
          <a:p>
            <a:pPr defTabSz="914400" eaLnBrk="0" fontAlgn="base" hangingPunct="0">
              <a:lnSpc>
                <a:spcPct val="100000"/>
              </a:lnSpc>
              <a:spcBef>
                <a:spcPct val="0"/>
              </a:spcBef>
              <a:spcAft>
                <a:spcPct val="0"/>
              </a:spcAft>
            </a:pPr>
            <a:r>
              <a:rPr kumimoji="0" lang="en-US" altLang="en-US" sz="18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Postapproval pharmacovigilance remains important:</a:t>
            </a:r>
          </a:p>
          <a:p>
            <a:pPr lvl="1" defTabSz="914400" eaLnBrk="0" fontAlgn="base" hangingPunct="0">
              <a:lnSpc>
                <a:spcPct val="100000"/>
              </a:lnSpc>
              <a:spcBef>
                <a:spcPct val="0"/>
              </a:spcBef>
              <a:spcAft>
                <a:spcPct val="0"/>
              </a:spcAft>
            </a:pPr>
            <a:r>
              <a:rPr lang="en-US" altLang="en-US" sz="1600" dirty="0">
                <a:ea typeface="Times New Roman" panose="02020603050405020304" pitchFamily="18" charset="0"/>
                <a:cs typeface="Calibri" panose="020F0502020204030204" pitchFamily="34" charset="0"/>
              </a:rPr>
              <a:t>T</a:t>
            </a:r>
            <a:r>
              <a:rPr kumimoji="0" lang="en-US" altLang="en-US" sz="16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o identify unexpected, rare adverse events, that are not identified in clinical trials, for both biosimilars and their RPs.</a:t>
            </a:r>
          </a:p>
          <a:p>
            <a:pPr lvl="1" defTabSz="914400" eaLnBrk="0" fontAlgn="base" hangingPunct="0">
              <a:lnSpc>
                <a:spcPct val="100000"/>
              </a:lnSpc>
              <a:spcBef>
                <a:spcPct val="0"/>
              </a:spcBef>
              <a:spcAft>
                <a:spcPct val="0"/>
              </a:spcAft>
            </a:pPr>
            <a:r>
              <a:rPr lang="en-US" altLang="en-US" sz="1600" dirty="0">
                <a:ea typeface="Times New Roman" panose="02020603050405020304" pitchFamily="18" charset="0"/>
                <a:cs typeface="Calibri" panose="020F0502020204030204" pitchFamily="34" charset="0"/>
              </a:rPr>
              <a:t>R</a:t>
            </a:r>
            <a:r>
              <a:rPr kumimoji="0" lang="en-US" altLang="en-US" sz="16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egardless of how long the product has been on the market.</a:t>
            </a:r>
            <a:r>
              <a:rPr kumimoji="0" lang="en-US" altLang="en-US" sz="1600" b="0" i="0" u="none" strike="noStrike" cap="none" normalizeH="0" baseline="30000" dirty="0">
                <a:ln>
                  <a:noFill/>
                </a:ln>
                <a:solidFill>
                  <a:schemeClr val="tx1"/>
                </a:solidFill>
                <a:effectLst/>
                <a:ea typeface="Times New Roman" panose="02020603050405020304" pitchFamily="18" charset="0"/>
                <a:cs typeface="Calibri" panose="020F0502020204030204" pitchFamily="34" charset="0"/>
              </a:rPr>
              <a:t>31</a:t>
            </a:r>
            <a:r>
              <a:rPr kumimoji="0" lang="en-US" altLang="en-US" sz="16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a:t>
            </a:r>
          </a:p>
          <a:p>
            <a:pPr defTabSz="914400" eaLnBrk="0" fontAlgn="base" hangingPunct="0">
              <a:lnSpc>
                <a:spcPct val="100000"/>
              </a:lnSpc>
              <a:spcBef>
                <a:spcPct val="0"/>
              </a:spcBef>
              <a:spcAft>
                <a:spcPct val="0"/>
              </a:spcAft>
            </a:pPr>
            <a:r>
              <a:rPr kumimoji="0" lang="en-US" altLang="en-US" sz="18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The naming convention for biologics and biosimilars is designed to facilitate pharmacovigilance efforts. </a:t>
            </a:r>
          </a:p>
          <a:p>
            <a:pPr defTabSz="914400" eaLnBrk="0" fontAlgn="base" hangingPunct="0">
              <a:lnSpc>
                <a:spcPct val="100000"/>
              </a:lnSpc>
              <a:spcBef>
                <a:spcPct val="0"/>
              </a:spcBef>
              <a:spcAft>
                <a:spcPct val="0"/>
              </a:spcAft>
            </a:pPr>
            <a:r>
              <a:rPr kumimoji="0" lang="en-US" altLang="en-US" sz="18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Biosimilars cannot be approved for an indication for which the RP is not approved, but may be approved for indications, without a clinical trial, by extrapolation.</a:t>
            </a:r>
            <a:endParaRPr kumimoji="0" lang="en-US" altLang="en-US" sz="3200" b="0" i="0" u="none" strike="noStrike" cap="none" normalizeH="0" baseline="0" dirty="0">
              <a:ln>
                <a:noFill/>
              </a:ln>
              <a:solidFill>
                <a:schemeClr val="tx1"/>
              </a:solidFill>
              <a:effectLst/>
            </a:endParaRPr>
          </a:p>
          <a:p>
            <a:pPr defTabSz="914400" eaLnBrk="0" fontAlgn="base" hangingPunct="0">
              <a:lnSpc>
                <a:spcPct val="100000"/>
              </a:lnSpc>
              <a:spcBef>
                <a:spcPct val="0"/>
              </a:spcBef>
              <a:spcAft>
                <a:spcPct val="0"/>
              </a:spcAft>
            </a:pPr>
            <a:endParaRPr lang="en-US" altLang="en-US" sz="1800" dirty="0"/>
          </a:p>
          <a:p>
            <a:pPr defTabSz="914400" eaLnBrk="0" fontAlgn="base" hangingPunct="0">
              <a:lnSpc>
                <a:spcPct val="100000"/>
              </a:lnSpc>
              <a:spcBef>
                <a:spcPct val="0"/>
              </a:spcBef>
              <a:spcAft>
                <a:spcPct val="0"/>
              </a:spcAft>
            </a:pPr>
            <a:endParaRPr lang="en-US" altLang="en-US" sz="1800" baseline="30000" dirty="0"/>
          </a:p>
        </p:txBody>
      </p:sp>
      <p:sp>
        <p:nvSpPr>
          <p:cNvPr id="6" name="TextBox 5">
            <a:extLst>
              <a:ext uri="{FF2B5EF4-FFF2-40B4-BE49-F238E27FC236}">
                <a16:creationId xmlns:a16="http://schemas.microsoft.com/office/drawing/2014/main" id="{526B1788-C01C-418B-B3F2-4E627BC22726}"/>
              </a:ext>
            </a:extLst>
          </p:cNvPr>
          <p:cNvSpPr txBox="1"/>
          <p:nvPr/>
        </p:nvSpPr>
        <p:spPr>
          <a:xfrm>
            <a:off x="275665" y="4239493"/>
            <a:ext cx="1524328" cy="276999"/>
          </a:xfrm>
          <a:prstGeom prst="rect">
            <a:avLst/>
          </a:prstGeom>
          <a:noFill/>
        </p:spPr>
        <p:txBody>
          <a:bodyPr wrap="none" rtlCol="0">
            <a:spAutoFit/>
          </a:bodyPr>
          <a:lstStyle/>
          <a:p>
            <a:r>
              <a:rPr lang="en-US" sz="1200" dirty="0"/>
              <a:t>RP, reference product</a:t>
            </a:r>
          </a:p>
        </p:txBody>
      </p:sp>
    </p:spTree>
    <p:extLst>
      <p:ext uri="{BB962C8B-B14F-4D97-AF65-F5344CB8AC3E}">
        <p14:creationId xmlns:p14="http://schemas.microsoft.com/office/powerpoint/2010/main" val="4041879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a:extLst>
              <a:ext uri="{FF2B5EF4-FFF2-40B4-BE49-F238E27FC236}">
                <a16:creationId xmlns:a16="http://schemas.microsoft.com/office/drawing/2014/main" id="{B9E7D3F4-A31E-47BA-8FAF-B152B75E1234}"/>
              </a:ext>
            </a:extLst>
          </p:cNvPr>
          <p:cNvGraphicFramePr>
            <a:graphicFrameLocks/>
          </p:cNvGraphicFramePr>
          <p:nvPr/>
        </p:nvGraphicFramePr>
        <p:xfrm>
          <a:off x="200025" y="1007269"/>
          <a:ext cx="8760619" cy="3232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3">
            <a:extLst>
              <a:ext uri="{FF2B5EF4-FFF2-40B4-BE49-F238E27FC236}">
                <a16:creationId xmlns:a16="http://schemas.microsoft.com/office/drawing/2014/main" id="{0A054FE9-E03C-444D-95D6-BC5438BD9E19}"/>
              </a:ext>
            </a:extLst>
          </p:cNvPr>
          <p:cNvSpPr txBox="1">
            <a:spLocks/>
          </p:cNvSpPr>
          <p:nvPr/>
        </p:nvSpPr>
        <p:spPr>
          <a:xfrm>
            <a:off x="3081194" y="4504049"/>
            <a:ext cx="3361168" cy="196767"/>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rPr>
              <a:t>Dörner T, et al. </a:t>
            </a:r>
            <a:r>
              <a:rPr lang="en-US" sz="800" i="1" dirty="0">
                <a:solidFill>
                  <a:schemeClr val="bg1"/>
                </a:solidFill>
              </a:rPr>
              <a:t>Ann Rheum Dis</a:t>
            </a:r>
            <a:r>
              <a:rPr lang="en-US" sz="800" dirty="0">
                <a:solidFill>
                  <a:schemeClr val="bg1"/>
                </a:solidFill>
              </a:rPr>
              <a:t>. 2016;75(6):974-982</a:t>
            </a:r>
          </a:p>
        </p:txBody>
      </p:sp>
      <p:sp>
        <p:nvSpPr>
          <p:cNvPr id="6" name="TextBox 5">
            <a:extLst>
              <a:ext uri="{FF2B5EF4-FFF2-40B4-BE49-F238E27FC236}">
                <a16:creationId xmlns:a16="http://schemas.microsoft.com/office/drawing/2014/main" id="{5D526A43-083E-40A0-8D97-EE0A42BA3BDF}"/>
              </a:ext>
            </a:extLst>
          </p:cNvPr>
          <p:cNvSpPr txBox="1"/>
          <p:nvPr/>
        </p:nvSpPr>
        <p:spPr>
          <a:xfrm>
            <a:off x="272989" y="3697650"/>
            <a:ext cx="420308" cy="461665"/>
          </a:xfrm>
          <a:prstGeom prst="rect">
            <a:avLst/>
          </a:prstGeom>
          <a:noFill/>
        </p:spPr>
        <p:txBody>
          <a:bodyPr wrap="none" rtlCol="0">
            <a:spAutoFit/>
          </a:bodyPr>
          <a:lstStyle/>
          <a:p>
            <a:pPr lvl="0">
              <a:buClrTx/>
              <a:buSzTx/>
              <a:buFontTx/>
              <a:buNone/>
            </a:pPr>
            <a:r>
              <a:rPr lang="en-US" sz="2400" b="1" dirty="0">
                <a:latin typeface="Century Gothic"/>
                <a:sym typeface="Wingdings 2" panose="05020102010507070707" pitchFamily="18" charset="2"/>
              </a:rPr>
              <a:t></a:t>
            </a:r>
            <a:endParaRPr lang="en-US" sz="2400" dirty="0"/>
          </a:p>
        </p:txBody>
      </p:sp>
      <p:sp>
        <p:nvSpPr>
          <p:cNvPr id="7" name="TextBox 6">
            <a:extLst>
              <a:ext uri="{FF2B5EF4-FFF2-40B4-BE49-F238E27FC236}">
                <a16:creationId xmlns:a16="http://schemas.microsoft.com/office/drawing/2014/main" id="{76B7AEF7-D4D5-4C80-94D0-D6F3D432D4D1}"/>
              </a:ext>
            </a:extLst>
          </p:cNvPr>
          <p:cNvSpPr txBox="1"/>
          <p:nvPr/>
        </p:nvSpPr>
        <p:spPr>
          <a:xfrm>
            <a:off x="272988" y="1226559"/>
            <a:ext cx="420308" cy="461665"/>
          </a:xfrm>
          <a:prstGeom prst="rect">
            <a:avLst/>
          </a:prstGeom>
          <a:noFill/>
        </p:spPr>
        <p:txBody>
          <a:bodyPr wrap="none" rtlCol="0">
            <a:spAutoFit/>
          </a:bodyPr>
          <a:lstStyle/>
          <a:p>
            <a:pPr lvl="0">
              <a:buClrTx/>
              <a:buSzTx/>
              <a:buFontTx/>
              <a:buNone/>
            </a:pPr>
            <a:r>
              <a:rPr lang="en-US" sz="2400" b="1" dirty="0">
                <a:latin typeface="Century Gothic"/>
                <a:sym typeface="Wingdings 2" panose="05020102010507070707" pitchFamily="18" charset="2"/>
              </a:rPr>
              <a:t></a:t>
            </a:r>
            <a:endParaRPr lang="en-US" sz="2400" dirty="0"/>
          </a:p>
        </p:txBody>
      </p:sp>
      <p:sp>
        <p:nvSpPr>
          <p:cNvPr id="8" name="TextBox 7">
            <a:extLst>
              <a:ext uri="{FF2B5EF4-FFF2-40B4-BE49-F238E27FC236}">
                <a16:creationId xmlns:a16="http://schemas.microsoft.com/office/drawing/2014/main" id="{E2E7C201-FFEB-45FD-A27C-DF614FF9BD4B}"/>
              </a:ext>
            </a:extLst>
          </p:cNvPr>
          <p:cNvSpPr txBox="1"/>
          <p:nvPr/>
        </p:nvSpPr>
        <p:spPr>
          <a:xfrm>
            <a:off x="272988" y="1837168"/>
            <a:ext cx="420308" cy="461665"/>
          </a:xfrm>
          <a:prstGeom prst="rect">
            <a:avLst/>
          </a:prstGeom>
          <a:noFill/>
        </p:spPr>
        <p:txBody>
          <a:bodyPr wrap="none" rtlCol="0">
            <a:spAutoFit/>
          </a:bodyPr>
          <a:lstStyle/>
          <a:p>
            <a:pPr lvl="0">
              <a:buClrTx/>
              <a:buSzTx/>
              <a:buFontTx/>
              <a:buNone/>
            </a:pPr>
            <a:r>
              <a:rPr lang="en-US" sz="2400" b="1" dirty="0">
                <a:latin typeface="Century Gothic"/>
                <a:sym typeface="Wingdings 2" panose="05020102010507070707" pitchFamily="18" charset="2"/>
              </a:rPr>
              <a:t></a:t>
            </a:r>
            <a:endParaRPr lang="en-US" sz="2400" dirty="0"/>
          </a:p>
        </p:txBody>
      </p:sp>
      <p:sp>
        <p:nvSpPr>
          <p:cNvPr id="9" name="TextBox 8">
            <a:extLst>
              <a:ext uri="{FF2B5EF4-FFF2-40B4-BE49-F238E27FC236}">
                <a16:creationId xmlns:a16="http://schemas.microsoft.com/office/drawing/2014/main" id="{31AE368A-3F31-4CCF-B8BB-E41D15111806}"/>
              </a:ext>
            </a:extLst>
          </p:cNvPr>
          <p:cNvSpPr txBox="1"/>
          <p:nvPr/>
        </p:nvSpPr>
        <p:spPr>
          <a:xfrm>
            <a:off x="272988" y="2447777"/>
            <a:ext cx="420308" cy="461665"/>
          </a:xfrm>
          <a:prstGeom prst="rect">
            <a:avLst/>
          </a:prstGeom>
          <a:noFill/>
        </p:spPr>
        <p:txBody>
          <a:bodyPr wrap="none" rtlCol="0">
            <a:spAutoFit/>
          </a:bodyPr>
          <a:lstStyle/>
          <a:p>
            <a:pPr lvl="0">
              <a:buClrTx/>
              <a:buSzTx/>
              <a:buFontTx/>
              <a:buNone/>
            </a:pPr>
            <a:r>
              <a:rPr lang="en-US" sz="2400" b="1" dirty="0">
                <a:latin typeface="Century Gothic"/>
                <a:sym typeface="Wingdings 2" panose="05020102010507070707" pitchFamily="18" charset="2"/>
              </a:rPr>
              <a:t></a:t>
            </a:r>
            <a:endParaRPr lang="en-US" sz="2400" dirty="0"/>
          </a:p>
        </p:txBody>
      </p:sp>
      <p:sp>
        <p:nvSpPr>
          <p:cNvPr id="10" name="TextBox 9">
            <a:extLst>
              <a:ext uri="{FF2B5EF4-FFF2-40B4-BE49-F238E27FC236}">
                <a16:creationId xmlns:a16="http://schemas.microsoft.com/office/drawing/2014/main" id="{90545851-50A7-4620-A3B7-C22C812F6ABF}"/>
              </a:ext>
            </a:extLst>
          </p:cNvPr>
          <p:cNvSpPr txBox="1"/>
          <p:nvPr/>
        </p:nvSpPr>
        <p:spPr>
          <a:xfrm>
            <a:off x="272988" y="3058386"/>
            <a:ext cx="420308" cy="461665"/>
          </a:xfrm>
          <a:prstGeom prst="rect">
            <a:avLst/>
          </a:prstGeom>
          <a:noFill/>
        </p:spPr>
        <p:txBody>
          <a:bodyPr wrap="none" rtlCol="0">
            <a:spAutoFit/>
          </a:bodyPr>
          <a:lstStyle/>
          <a:p>
            <a:pPr lvl="0">
              <a:buClrTx/>
              <a:buSzTx/>
              <a:buFontTx/>
              <a:buNone/>
            </a:pPr>
            <a:r>
              <a:rPr lang="en-US" sz="2400" b="1" dirty="0">
                <a:latin typeface="Century Gothic"/>
                <a:sym typeface="Wingdings 2" panose="05020102010507070707" pitchFamily="18" charset="2"/>
              </a:rPr>
              <a:t></a:t>
            </a:r>
            <a:endParaRPr lang="en-US" sz="2400" dirty="0"/>
          </a:p>
        </p:txBody>
      </p:sp>
      <p:sp>
        <p:nvSpPr>
          <p:cNvPr id="11" name="Title 1">
            <a:extLst>
              <a:ext uri="{FF2B5EF4-FFF2-40B4-BE49-F238E27FC236}">
                <a16:creationId xmlns:a16="http://schemas.microsoft.com/office/drawing/2014/main" id="{CD2872D2-7DA3-4398-848B-8EB44FAE1A5F}"/>
              </a:ext>
            </a:extLst>
          </p:cNvPr>
          <p:cNvSpPr>
            <a:spLocks noGrp="1"/>
          </p:cNvSpPr>
          <p:nvPr>
            <p:ph type="title"/>
          </p:nvPr>
        </p:nvSpPr>
        <p:spPr>
          <a:xfrm>
            <a:off x="199478" y="131162"/>
            <a:ext cx="8761615" cy="857250"/>
          </a:xfrm>
        </p:spPr>
        <p:txBody>
          <a:bodyPr/>
          <a:lstStyle/>
          <a:p>
            <a:r>
              <a:rPr lang="en-US" dirty="0"/>
              <a:t>Pharmacovigilance: Tips for Practice</a:t>
            </a:r>
          </a:p>
        </p:txBody>
      </p:sp>
    </p:spTree>
    <p:extLst>
      <p:ext uri="{BB962C8B-B14F-4D97-AF65-F5344CB8AC3E}">
        <p14:creationId xmlns:p14="http://schemas.microsoft.com/office/powerpoint/2010/main" val="3423307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0403-C12F-4E88-8567-9ABA035ADDDC}"/>
              </a:ext>
            </a:extLst>
          </p:cNvPr>
          <p:cNvSpPr>
            <a:spLocks noGrp="1"/>
          </p:cNvSpPr>
          <p:nvPr>
            <p:ph type="ctrTitle"/>
          </p:nvPr>
        </p:nvSpPr>
        <p:spPr/>
        <p:txBody>
          <a:bodyPr/>
          <a:lstStyle/>
          <a:p>
            <a:r>
              <a:rPr lang="en-US" sz="1800" b="1" cap="all" dirty="0">
                <a:effectLst/>
                <a:latin typeface="Calibri" panose="020F0502020204030204" pitchFamily="34" charset="0"/>
                <a:ea typeface="Times New Roman" panose="02020603050405020304" pitchFamily="18" charset="0"/>
              </a:rPr>
              <a:t>Category 3: Development</a:t>
            </a:r>
            <a:endParaRPr lang="en-US" dirty="0"/>
          </a:p>
        </p:txBody>
      </p:sp>
    </p:spTree>
    <p:extLst>
      <p:ext uri="{BB962C8B-B14F-4D97-AF65-F5344CB8AC3E}">
        <p14:creationId xmlns:p14="http://schemas.microsoft.com/office/powerpoint/2010/main" val="3121111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1C049C9-2A44-47E1-AD65-601085B79044}"/>
              </a:ext>
            </a:extLst>
          </p:cNvPr>
          <p:cNvSpPr>
            <a:spLocks noGrp="1"/>
          </p:cNvSpPr>
          <p:nvPr>
            <p:ph idx="1"/>
          </p:nvPr>
        </p:nvSpPr>
        <p:spPr>
          <a:xfrm>
            <a:off x="275665" y="369795"/>
            <a:ext cx="8404207" cy="3869698"/>
          </a:xfrm>
        </p:spPr>
        <p:txBody>
          <a:bodyPr>
            <a:normAutofit/>
          </a:bodyPr>
          <a:lstStyle/>
          <a:p>
            <a:pPr defTabSz="914400" eaLnBrk="0" fontAlgn="base" hangingPunct="0">
              <a:lnSpc>
                <a:spcPct val="110000"/>
              </a:lnSpc>
              <a:spcBef>
                <a:spcPct val="0"/>
              </a:spcBef>
              <a:spcAft>
                <a:spcPct val="0"/>
              </a:spcAft>
            </a:pPr>
            <a:r>
              <a:rPr kumimoji="0" lang="en-US" altLang="en-US" sz="20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A biosimilar is a biological product that:</a:t>
            </a:r>
            <a:r>
              <a:rPr kumimoji="0" lang="en-US" altLang="en-US" sz="2000" b="0" i="0" u="none" strike="noStrike" cap="none" normalizeH="0" baseline="30000" dirty="0">
                <a:ln>
                  <a:noFill/>
                </a:ln>
                <a:solidFill>
                  <a:schemeClr val="tx1"/>
                </a:solidFill>
                <a:effectLst/>
                <a:ea typeface="Times New Roman" panose="02020603050405020304" pitchFamily="18" charset="0"/>
                <a:cs typeface="Calibri" panose="020F0502020204030204" pitchFamily="34" charset="0"/>
              </a:rPr>
              <a:t>1,2</a:t>
            </a:r>
            <a:r>
              <a:rPr kumimoji="0" lang="en-US" altLang="en-US" sz="20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a:t>
            </a:r>
          </a:p>
          <a:p>
            <a:pPr lvl="1" defTabSz="914400" eaLnBrk="0" fontAlgn="base" hangingPunct="0">
              <a:lnSpc>
                <a:spcPct val="110000"/>
              </a:lnSpc>
              <a:spcBef>
                <a:spcPct val="0"/>
              </a:spcBef>
              <a:spcAft>
                <a:spcPct val="0"/>
              </a:spcAft>
            </a:pPr>
            <a:r>
              <a:rPr kumimoji="0" lang="en-US" altLang="en-US"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Is highly similar to the RP notwithstanding minor differences in clinically inactive components; and</a:t>
            </a:r>
          </a:p>
          <a:p>
            <a:pPr lvl="1" defTabSz="914400" eaLnBrk="0" fontAlgn="base" hangingPunct="0">
              <a:lnSpc>
                <a:spcPct val="110000"/>
              </a:lnSpc>
              <a:spcBef>
                <a:spcPct val="0"/>
              </a:spcBef>
              <a:spcAft>
                <a:spcPct val="0"/>
              </a:spcAft>
            </a:pPr>
            <a:r>
              <a:rPr kumimoji="0" lang="en-US" altLang="en-US"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Has no clinically meaningful differences from </a:t>
            </a:r>
            <a:r>
              <a:rPr lang="en-US" altLang="en-US" dirty="0">
                <a:ea typeface="Times New Roman" panose="02020603050405020304" pitchFamily="18" charset="0"/>
                <a:cs typeface="Calibri" panose="020F0502020204030204" pitchFamily="34" charset="0"/>
              </a:rPr>
              <a:t>the</a:t>
            </a:r>
            <a:r>
              <a:rPr kumimoji="0" lang="en-US" altLang="en-US"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FDA-approved RP in terms of safety, purity, potency. </a:t>
            </a:r>
            <a:endParaRPr lang="en-US" altLang="en-US" dirty="0"/>
          </a:p>
          <a:p>
            <a:pPr defTabSz="914400" eaLnBrk="0" fontAlgn="base" hangingPunct="0">
              <a:lnSpc>
                <a:spcPct val="110000"/>
              </a:lnSpc>
              <a:spcBef>
                <a:spcPct val="0"/>
              </a:spcBef>
              <a:spcAft>
                <a:spcPct val="0"/>
              </a:spcAft>
            </a:pPr>
            <a:r>
              <a:rPr lang="en-US" sz="2000" dirty="0">
                <a:effectLst/>
                <a:ea typeface="Times New Roman" panose="02020603050405020304" pitchFamily="18" charset="0"/>
                <a:cs typeface="Calibri" panose="020F0502020204030204" pitchFamily="34" charset="0"/>
              </a:rPr>
              <a:t>Biosimilars are:</a:t>
            </a:r>
          </a:p>
          <a:p>
            <a:pPr lvl="1" defTabSz="914400" eaLnBrk="0" fontAlgn="base" hangingPunct="0">
              <a:lnSpc>
                <a:spcPct val="110000"/>
              </a:lnSpc>
              <a:spcBef>
                <a:spcPct val="0"/>
              </a:spcBef>
              <a:spcAft>
                <a:spcPct val="0"/>
              </a:spcAft>
            </a:pPr>
            <a:r>
              <a:rPr lang="en-US" dirty="0">
                <a:ea typeface="Times New Roman" panose="02020603050405020304" pitchFamily="18" charset="0"/>
                <a:cs typeface="Calibri" panose="020F0502020204030204" pitchFamily="34" charset="0"/>
              </a:rPr>
              <a:t>A</a:t>
            </a:r>
            <a:r>
              <a:rPr lang="en-US" dirty="0">
                <a:effectLst/>
                <a:ea typeface="Times New Roman" panose="02020603050405020304" pitchFamily="18" charset="0"/>
                <a:cs typeface="Calibri" panose="020F0502020204030204" pitchFamily="34" charset="0"/>
              </a:rPr>
              <a:t>pproved through a specific regulatory pathway that involves analytical and clinical assessments to assess function, safety, pharmacokinetics, and immunogenicity relative to the RP.</a:t>
            </a:r>
          </a:p>
          <a:p>
            <a:pPr lvl="1" defTabSz="914400" eaLnBrk="0" fontAlgn="base" hangingPunct="0">
              <a:lnSpc>
                <a:spcPct val="110000"/>
              </a:lnSpc>
              <a:spcBef>
                <a:spcPct val="0"/>
              </a:spcBef>
              <a:spcAft>
                <a:spcPct val="0"/>
              </a:spcAft>
            </a:pPr>
            <a:r>
              <a:rPr lang="en-US" dirty="0">
                <a:ea typeface="Times New Roman" panose="02020603050405020304" pitchFamily="18" charset="0"/>
                <a:cs typeface="Calibri" panose="020F0502020204030204" pitchFamily="34" charset="0"/>
              </a:rPr>
              <a:t>N</a:t>
            </a:r>
            <a:r>
              <a:rPr lang="en-US" dirty="0">
                <a:effectLst/>
                <a:ea typeface="Times New Roman" panose="02020603050405020304" pitchFamily="18" charset="0"/>
                <a:cs typeface="Calibri" panose="020F0502020204030204" pitchFamily="34" charset="0"/>
              </a:rPr>
              <a:t>ot intended to improve on the performance of the RP and thus, are not second-generation biologics.</a:t>
            </a:r>
            <a:endParaRPr lang="en-US" dirty="0"/>
          </a:p>
        </p:txBody>
      </p:sp>
      <p:sp>
        <p:nvSpPr>
          <p:cNvPr id="2" name="TextBox 1">
            <a:extLst>
              <a:ext uri="{FF2B5EF4-FFF2-40B4-BE49-F238E27FC236}">
                <a16:creationId xmlns:a16="http://schemas.microsoft.com/office/drawing/2014/main" id="{3005FFFC-77B7-48C0-9929-14D00AF40E3C}"/>
              </a:ext>
            </a:extLst>
          </p:cNvPr>
          <p:cNvSpPr txBox="1"/>
          <p:nvPr/>
        </p:nvSpPr>
        <p:spPr>
          <a:xfrm>
            <a:off x="275665" y="4239493"/>
            <a:ext cx="1524328" cy="276999"/>
          </a:xfrm>
          <a:prstGeom prst="rect">
            <a:avLst/>
          </a:prstGeom>
          <a:noFill/>
        </p:spPr>
        <p:txBody>
          <a:bodyPr wrap="none" rtlCol="0">
            <a:spAutoFit/>
          </a:bodyPr>
          <a:lstStyle/>
          <a:p>
            <a:r>
              <a:rPr lang="en-US" sz="1200" dirty="0"/>
              <a:t>RP, reference product</a:t>
            </a:r>
          </a:p>
        </p:txBody>
      </p:sp>
    </p:spTree>
    <p:extLst>
      <p:ext uri="{BB962C8B-B14F-4D97-AF65-F5344CB8AC3E}">
        <p14:creationId xmlns:p14="http://schemas.microsoft.com/office/powerpoint/2010/main" val="4028772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0403-C12F-4E88-8567-9ABA035ADDDC}"/>
              </a:ext>
            </a:extLst>
          </p:cNvPr>
          <p:cNvSpPr>
            <a:spLocks noGrp="1"/>
          </p:cNvSpPr>
          <p:nvPr>
            <p:ph type="ctrTitle"/>
          </p:nvPr>
        </p:nvSpPr>
        <p:spPr/>
        <p:txBody>
          <a:bodyPr>
            <a:normAutofit/>
          </a:bodyPr>
          <a:lstStyle/>
          <a:p>
            <a:pPr marL="0" marR="0" algn="l">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Clue: Here you can find a list of FDA-approved biologics, biosimilars, and interchangeable biosimilars</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Calibri" panose="020F0502020204030204" pitchFamily="34" charset="0"/>
              </a:rPr>
              <a:t>What is the…</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Calibri" panose="020F0502020204030204" pitchFamily="34" charset="0"/>
              </a:rPr>
              <a:t>Purple Book</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7284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1C049C9-2A44-47E1-AD65-601085B79044}"/>
              </a:ext>
            </a:extLst>
          </p:cNvPr>
          <p:cNvSpPr>
            <a:spLocks noGrp="1"/>
          </p:cNvSpPr>
          <p:nvPr>
            <p:ph idx="1"/>
          </p:nvPr>
        </p:nvSpPr>
        <p:spPr>
          <a:xfrm>
            <a:off x="275666" y="369795"/>
            <a:ext cx="8431916" cy="3869698"/>
          </a:xfrm>
        </p:spPr>
        <p:txBody>
          <a:bodyPr>
            <a:normAutofit/>
          </a:bodyPr>
          <a:lstStyle/>
          <a:p>
            <a:pPr defTabSz="914400" eaLnBrk="0" fontAlgn="base" hangingPunct="0">
              <a:lnSpc>
                <a:spcPct val="100000"/>
              </a:lnSpc>
              <a:spcBef>
                <a:spcPct val="0"/>
              </a:spcBef>
              <a:spcAft>
                <a:spcPct val="0"/>
              </a:spcAft>
            </a:pPr>
            <a:r>
              <a:rPr lang="en-US" sz="2000" dirty="0">
                <a:effectLst/>
                <a:latin typeface="Calibri" panose="020F0502020204030204" pitchFamily="34" charset="0"/>
                <a:ea typeface="Times New Roman" panose="02020603050405020304" pitchFamily="18" charset="0"/>
              </a:rPr>
              <a:t>Purple Book is an online, searchable database of biologic products approved by the FDA, including biosimilar and interchangeable biologic products.</a:t>
            </a:r>
            <a:r>
              <a:rPr lang="en-US" sz="2000" baseline="30000" dirty="0">
                <a:effectLst/>
                <a:latin typeface="Calibri" panose="020F0502020204030204" pitchFamily="34" charset="0"/>
                <a:ea typeface="Times New Roman" panose="02020603050405020304" pitchFamily="18" charset="0"/>
              </a:rPr>
              <a:t>32</a:t>
            </a:r>
            <a:r>
              <a:rPr lang="en-US" sz="2000" dirty="0">
                <a:effectLst/>
                <a:latin typeface="Calibri" panose="020F0502020204030204" pitchFamily="34" charset="0"/>
                <a:ea typeface="Times New Roman" panose="02020603050405020304" pitchFamily="18" charset="0"/>
              </a:rPr>
              <a:t> </a:t>
            </a:r>
          </a:p>
          <a:p>
            <a:pPr defTabSz="914400" eaLnBrk="0" fontAlgn="base" hangingPunct="0">
              <a:lnSpc>
                <a:spcPct val="100000"/>
              </a:lnSpc>
              <a:spcBef>
                <a:spcPct val="0"/>
              </a:spcBef>
              <a:spcAft>
                <a:spcPct val="0"/>
              </a:spcAft>
            </a:pPr>
            <a:r>
              <a:rPr lang="en-US" sz="2000" dirty="0">
                <a:effectLst/>
                <a:latin typeface="Calibri" panose="020F0502020204030204" pitchFamily="34" charset="0"/>
                <a:ea typeface="Times New Roman" panose="02020603050405020304" pitchFamily="18" charset="0"/>
              </a:rPr>
              <a:t>Searching the Purple Book</a:t>
            </a:r>
            <a:r>
              <a:rPr lang="en-US" sz="2000" i="1" dirty="0">
                <a:effectLst/>
                <a:latin typeface="Calibri" panose="020F0502020204030204" pitchFamily="34" charset="0"/>
                <a:ea typeface="Times New Roman" panose="02020603050405020304" pitchFamily="18" charset="0"/>
              </a:rPr>
              <a:t> </a:t>
            </a:r>
            <a:r>
              <a:rPr lang="en-US" sz="2000" dirty="0">
                <a:effectLst/>
                <a:latin typeface="Calibri" panose="020F0502020204030204" pitchFamily="34" charset="0"/>
                <a:ea typeface="Times New Roman" panose="02020603050405020304" pitchFamily="18" charset="0"/>
              </a:rPr>
              <a:t>(available at </a:t>
            </a:r>
            <a:r>
              <a:rPr lang="en-US" sz="20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https://purplebooksearch.fda.gov/</a:t>
            </a:r>
            <a:r>
              <a:rPr lang="en-US" sz="2000" dirty="0">
                <a:effectLst/>
                <a:latin typeface="Calibri" panose="020F0502020204030204" pitchFamily="34" charset="0"/>
                <a:ea typeface="Times New Roman" panose="02020603050405020304" pitchFamily="18" charset="0"/>
              </a:rPr>
              <a:t>) for a biologic returns a list of biosimilar, interchangeable, and RPs, with links to their product labels. </a:t>
            </a:r>
            <a:endParaRPr lang="en-US" altLang="en-US" sz="2000" dirty="0">
              <a:latin typeface="Calibri" panose="020F0502020204030204" pitchFamily="34" charset="0"/>
            </a:endParaRPr>
          </a:p>
          <a:p>
            <a:pPr defTabSz="914400" eaLnBrk="0" fontAlgn="base" hangingPunct="0">
              <a:lnSpc>
                <a:spcPct val="100000"/>
              </a:lnSpc>
              <a:spcBef>
                <a:spcPct val="0"/>
              </a:spcBef>
              <a:spcAft>
                <a:spcPct val="0"/>
              </a:spcAft>
            </a:pPr>
            <a:endParaRPr lang="en-US" altLang="en-US" sz="2000" baseline="30000" dirty="0">
              <a:latin typeface="Calibri" panose="020F0502020204030204" pitchFamily="34" charset="0"/>
            </a:endParaRPr>
          </a:p>
        </p:txBody>
      </p:sp>
      <p:sp>
        <p:nvSpPr>
          <p:cNvPr id="3" name="TextBox 2">
            <a:extLst>
              <a:ext uri="{FF2B5EF4-FFF2-40B4-BE49-F238E27FC236}">
                <a16:creationId xmlns:a16="http://schemas.microsoft.com/office/drawing/2014/main" id="{63AE0C68-B2D3-4C33-82FB-73FDCF7EC33E}"/>
              </a:ext>
            </a:extLst>
          </p:cNvPr>
          <p:cNvSpPr txBox="1"/>
          <p:nvPr/>
        </p:nvSpPr>
        <p:spPr>
          <a:xfrm>
            <a:off x="275665" y="4239493"/>
            <a:ext cx="1524328" cy="276999"/>
          </a:xfrm>
          <a:prstGeom prst="rect">
            <a:avLst/>
          </a:prstGeom>
          <a:noFill/>
        </p:spPr>
        <p:txBody>
          <a:bodyPr wrap="none" rtlCol="0">
            <a:spAutoFit/>
          </a:bodyPr>
          <a:lstStyle/>
          <a:p>
            <a:r>
              <a:rPr lang="en-US" sz="1200" dirty="0"/>
              <a:t>RP, reference product</a:t>
            </a:r>
          </a:p>
        </p:txBody>
      </p:sp>
    </p:spTree>
    <p:extLst>
      <p:ext uri="{BB962C8B-B14F-4D97-AF65-F5344CB8AC3E}">
        <p14:creationId xmlns:p14="http://schemas.microsoft.com/office/powerpoint/2010/main" val="3927967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0403-C12F-4E88-8567-9ABA035ADDDC}"/>
              </a:ext>
            </a:extLst>
          </p:cNvPr>
          <p:cNvSpPr>
            <a:spLocks noGrp="1"/>
          </p:cNvSpPr>
          <p:nvPr>
            <p:ph type="ctrTitle"/>
          </p:nvPr>
        </p:nvSpPr>
        <p:spPr/>
        <p:txBody>
          <a:bodyPr>
            <a:normAutofit/>
          </a:bodyPr>
          <a:lstStyle/>
          <a:p>
            <a:pPr marL="0" marR="0" algn="l">
              <a:lnSpc>
                <a:spcPct val="115000"/>
              </a:lnSpc>
              <a:spcBef>
                <a:spcPts val="0"/>
              </a:spcBef>
              <a:spcAft>
                <a:spcPts val="0"/>
              </a:spcAft>
              <a:tabLst>
                <a:tab pos="596265"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Clue: An exact copy of a drug</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Calibri" panose="020F0502020204030204" pitchFamily="34" charset="0"/>
              </a:rPr>
              <a:t>What is…</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Calibri" panose="020F0502020204030204" pitchFamily="34" charset="0"/>
              </a:rPr>
              <a:t>A generic drug</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7741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1C049C9-2A44-47E1-AD65-601085B79044}"/>
              </a:ext>
            </a:extLst>
          </p:cNvPr>
          <p:cNvSpPr>
            <a:spLocks noGrp="1"/>
          </p:cNvSpPr>
          <p:nvPr>
            <p:ph idx="1"/>
          </p:nvPr>
        </p:nvSpPr>
        <p:spPr>
          <a:xfrm>
            <a:off x="275666" y="369795"/>
            <a:ext cx="8431916" cy="3869698"/>
          </a:xfrm>
        </p:spPr>
        <p:txBody>
          <a:bodyPr>
            <a:normAutofit/>
          </a:bodyPr>
          <a:lstStyle/>
          <a:p>
            <a:pPr defTabSz="914400" eaLnBrk="0" fontAlgn="base" hangingPunct="0">
              <a:lnSpc>
                <a:spcPct val="100000"/>
              </a:lnSpc>
              <a:spcBef>
                <a:spcPct val="0"/>
              </a:spcBef>
              <a:spcAft>
                <a:spcPct val="0"/>
              </a:spcAft>
            </a:pPr>
            <a:r>
              <a:rPr lang="en-US" altLang="en-US" sz="1800" dirty="0">
                <a:latin typeface="Calibri" panose="020F0502020204030204" pitchFamily="34" charset="0"/>
                <a:ea typeface="Calibri" panose="020F0502020204030204" pitchFamily="34" charset="0"/>
                <a:cs typeface="Calibri" panose="020F0502020204030204" pitchFamily="34" charset="0"/>
              </a:rPr>
              <a:t>G</a:t>
            </a:r>
            <a:r>
              <a:rPr kumimoji="0" lang="en-US" altLang="en-US" sz="1800" b="0" i="0"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eneric drug is an exact copy of a branded small-molecule drug</a:t>
            </a: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kumimoji="0" lang="en-US" altLang="en-US" sz="18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3,33</a:t>
            </a: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lvl="1" defTabSz="914400" eaLnBrk="0" fontAlgn="base" hangingPunct="0">
              <a:lnSpc>
                <a:spcPct val="100000"/>
              </a:lnSpc>
              <a:spcBef>
                <a:spcPct val="0"/>
              </a:spcBef>
              <a:spcAft>
                <a:spcPct val="0"/>
              </a:spcAft>
            </a:pPr>
            <a:r>
              <a:rPr kumimoji="0" lang="en-US" altLang="en-US" sz="15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Structure can be completely defined and entirely reproduced.</a:t>
            </a:r>
            <a:r>
              <a:rPr kumimoji="0" lang="en-US" altLang="en-US" sz="15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r>
              <a:rPr kumimoji="0" lang="en-US" altLang="en-US" sz="15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defTabSz="914400" eaLnBrk="0" fontAlgn="base" hangingPunct="0">
              <a:lnSpc>
                <a:spcPct val="100000"/>
              </a:lnSpc>
              <a:spcBef>
                <a:spcPct val="0"/>
              </a:spcBef>
              <a:spcAft>
                <a:spcPct val="0"/>
              </a:spcAft>
            </a:pP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 generic drug must:</a:t>
            </a:r>
          </a:p>
          <a:p>
            <a:pPr lvl="1" defTabSz="914400" eaLnBrk="0" fontAlgn="base" hangingPunct="0">
              <a:lnSpc>
                <a:spcPct val="100000"/>
              </a:lnSpc>
              <a:spcBef>
                <a:spcPct val="0"/>
              </a:spcBef>
              <a:spcAft>
                <a:spcPct val="0"/>
              </a:spcAft>
            </a:pPr>
            <a:r>
              <a:rPr lang="en-US" altLang="en-US" sz="1600" dirty="0">
                <a:latin typeface="Calibri" panose="020F0502020204030204" pitchFamily="34" charset="0"/>
                <a:ea typeface="Calibri" panose="020F0502020204030204" pitchFamily="34" charset="0"/>
                <a:cs typeface="Calibri" panose="020F0502020204030204" pitchFamily="34" charset="0"/>
              </a:rPr>
              <a:t>M</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eet be shown to be bioequivalent to the branded drug.</a:t>
            </a:r>
            <a:endParaRPr lang="en-US" altLang="en-US" sz="1600" dirty="0">
              <a:latin typeface="Calibri" panose="020F0502020204030204" pitchFamily="34" charset="0"/>
              <a:ea typeface="Calibri" panose="020F0502020204030204" pitchFamily="34" charset="0"/>
              <a:cs typeface="Calibri" panose="020F0502020204030204" pitchFamily="34" charset="0"/>
            </a:endParaRPr>
          </a:p>
          <a:p>
            <a:pPr lvl="1" defTabSz="914400" eaLnBrk="0" fontAlgn="base" hangingPunct="0">
              <a:lnSpc>
                <a:spcPct val="100000"/>
              </a:lnSpc>
              <a:spcBef>
                <a:spcPct val="0"/>
              </a:spcBef>
              <a:spcAft>
                <a:spcPct val="0"/>
              </a:spcAft>
            </a:pPr>
            <a:r>
              <a:rPr lang="en-US" altLang="en-US" sz="1600" dirty="0">
                <a:latin typeface="Calibri" panose="020F0502020204030204" pitchFamily="34" charset="0"/>
                <a:ea typeface="Calibri" panose="020F0502020204030204" pitchFamily="34" charset="0"/>
                <a:cs typeface="Calibri" panose="020F0502020204030204" pitchFamily="34" charset="0"/>
              </a:rPr>
              <a:t>Consist of the same a</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ctive ingredient(s) as the branded drug.</a:t>
            </a:r>
            <a:r>
              <a:rPr kumimoji="0" lang="en-US" altLang="en-US" sz="16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3</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defTabSz="914400" eaLnBrk="0" fontAlgn="base" hangingPunct="0">
              <a:lnSpc>
                <a:spcPct val="100000"/>
              </a:lnSpc>
              <a:spcBef>
                <a:spcPct val="0"/>
              </a:spcBef>
              <a:spcAft>
                <a:spcPct val="0"/>
              </a:spcAft>
            </a:pPr>
            <a:r>
              <a:rPr lang="en-US" altLang="en-US" sz="1800" dirty="0">
                <a:latin typeface="Calibri" panose="020F0502020204030204" pitchFamily="34" charset="0"/>
                <a:ea typeface="Calibri" panose="020F0502020204030204" pitchFamily="34" charset="0"/>
                <a:cs typeface="Calibri" panose="020F0502020204030204" pitchFamily="34" charset="0"/>
              </a:rPr>
              <a:t>B</a:t>
            </a: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iosimilar is not a generic nor is it identical to the RP. </a:t>
            </a:r>
          </a:p>
          <a:p>
            <a:pPr lvl="1" defTabSz="914400" eaLnBrk="0" fontAlgn="base" hangingPunct="0">
              <a:lnSpc>
                <a:spcPct val="100000"/>
              </a:lnSpc>
              <a:spcBef>
                <a:spcPct val="0"/>
              </a:spcBef>
              <a:spcAft>
                <a:spcPct val="0"/>
              </a:spcAft>
            </a:pPr>
            <a:r>
              <a:rPr kumimoji="0" lang="en-US" altLang="en-US" sz="15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Must meet the standard of being highly similar to its RP, with any differences having no clinically meaningful effect on safety and efficacy. </a:t>
            </a:r>
          </a:p>
          <a:p>
            <a:pPr defTabSz="914400" eaLnBrk="0" fontAlgn="base" hangingPunct="0">
              <a:lnSpc>
                <a:spcPct val="100000"/>
              </a:lnSpc>
              <a:spcBef>
                <a:spcPct val="0"/>
              </a:spcBef>
              <a:spcAft>
                <a:spcPct val="0"/>
              </a:spcAft>
            </a:pP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Both generics and biosimilars undergo abbreviated, but different, approval processes to demonstrate bioequivalence or biosimilarity, respectively</a:t>
            </a:r>
            <a:r>
              <a:rPr lang="en-US" altLang="en-US" sz="1800" dirty="0">
                <a:latin typeface="Calibri" panose="020F0502020204030204" pitchFamily="34" charset="0"/>
                <a:ea typeface="Calibri" panose="020F0502020204030204" pitchFamily="34" charset="0"/>
                <a:cs typeface="Calibri" panose="020F0502020204030204" pitchFamily="34" charset="0"/>
              </a:rPr>
              <a:t>.</a:t>
            </a:r>
          </a:p>
          <a:p>
            <a:pPr lvl="1" defTabSz="914400" eaLnBrk="0" fontAlgn="base" hangingPunct="0">
              <a:lnSpc>
                <a:spcPct val="100000"/>
              </a:lnSpc>
              <a:spcBef>
                <a:spcPct val="0"/>
              </a:spcBef>
              <a:spcAft>
                <a:spcPct val="0"/>
              </a:spcAft>
            </a:pPr>
            <a:r>
              <a:rPr kumimoji="0" lang="en-US" altLang="en-US" sz="15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Process does not require an independent demonstration of safety and efficacy</a:t>
            </a:r>
            <a:r>
              <a:rPr lang="en-US" altLang="en-US" sz="1500" dirty="0">
                <a:latin typeface="Calibri" panose="020F0502020204030204" pitchFamily="34" charset="0"/>
                <a:ea typeface="Calibri" panose="020F0502020204030204" pitchFamily="34" charset="0"/>
                <a:cs typeface="Calibri" panose="020F0502020204030204" pitchFamily="34" charset="0"/>
              </a:rPr>
              <a:t>.</a:t>
            </a:r>
          </a:p>
          <a:p>
            <a:pPr defTabSz="914400" eaLnBrk="0" fontAlgn="base" hangingPunct="0">
              <a:lnSpc>
                <a:spcPct val="100000"/>
              </a:lnSpc>
              <a:spcBef>
                <a:spcPct val="0"/>
              </a:spcBef>
              <a:spcAft>
                <a:spcPct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Separate batches of a biologic, whether a biosimilar or an RP, are not necessarily identical since their manufacture is an inherently variable process that may result in minor differences in quality attributes.</a:t>
            </a:r>
            <a:endParaRPr lang="en-US" altLang="en-US" sz="1800" baseline="300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7BF176A-D6D7-4A98-942F-895A937F2203}"/>
              </a:ext>
            </a:extLst>
          </p:cNvPr>
          <p:cNvSpPr txBox="1"/>
          <p:nvPr/>
        </p:nvSpPr>
        <p:spPr>
          <a:xfrm>
            <a:off x="275665" y="4239493"/>
            <a:ext cx="1524328" cy="276999"/>
          </a:xfrm>
          <a:prstGeom prst="rect">
            <a:avLst/>
          </a:prstGeom>
          <a:noFill/>
        </p:spPr>
        <p:txBody>
          <a:bodyPr wrap="none" rtlCol="0">
            <a:spAutoFit/>
          </a:bodyPr>
          <a:lstStyle/>
          <a:p>
            <a:r>
              <a:rPr lang="en-US" sz="1200" dirty="0"/>
              <a:t>RP, reference product</a:t>
            </a:r>
          </a:p>
        </p:txBody>
      </p:sp>
    </p:spTree>
    <p:extLst>
      <p:ext uri="{BB962C8B-B14F-4D97-AF65-F5344CB8AC3E}">
        <p14:creationId xmlns:p14="http://schemas.microsoft.com/office/powerpoint/2010/main" val="1521354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DCDB4A3C-BF9F-4273-903E-380AFACD5EA4}"/>
              </a:ext>
            </a:extLst>
          </p:cNvPr>
          <p:cNvSpPr txBox="1">
            <a:spLocks/>
          </p:cNvSpPr>
          <p:nvPr/>
        </p:nvSpPr>
        <p:spPr>
          <a:xfrm>
            <a:off x="1294700" y="4010184"/>
            <a:ext cx="6571169" cy="533399"/>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chemeClr val="tx1"/>
                </a:solidFill>
              </a:rPr>
              <a:t>FDCA, Food, Drug, and Cosmetic Act; BPCI, Biologics Price Competition and Innovation; PHSA, Public Health Service Act.</a:t>
            </a:r>
          </a:p>
          <a:p>
            <a:pPr algn="l"/>
            <a:r>
              <a:rPr lang="en-US" dirty="0">
                <a:solidFill>
                  <a:schemeClr val="tx1"/>
                </a:solidFill>
              </a:rPr>
              <a:t>For historical reasons, some biologic products are currently approved under the FDCA. Beginning 2020, all biologic products are approved under the PHSA.</a:t>
            </a:r>
          </a:p>
          <a:p>
            <a:endParaRPr lang="en-US" dirty="0">
              <a:solidFill>
                <a:schemeClr val="tx1"/>
              </a:solidFill>
            </a:endParaRPr>
          </a:p>
        </p:txBody>
      </p:sp>
      <p:pic>
        <p:nvPicPr>
          <p:cNvPr id="5" name="Content Placeholder 6">
            <a:extLst>
              <a:ext uri="{FF2B5EF4-FFF2-40B4-BE49-F238E27FC236}">
                <a16:creationId xmlns:a16="http://schemas.microsoft.com/office/drawing/2014/main" id="{F798C9C8-93C3-4D4C-B242-8B20BC8B1ECD}"/>
              </a:ext>
            </a:extLst>
          </p:cNvPr>
          <p:cNvPicPr>
            <a:picLocks noGrp="1" noChangeAspect="1"/>
          </p:cNvPicPr>
          <p:nvPr>
            <p:ph idx="1"/>
          </p:nvPr>
        </p:nvPicPr>
        <p:blipFill>
          <a:blip r:embed="rId2"/>
          <a:stretch>
            <a:fillRect/>
          </a:stretch>
        </p:blipFill>
        <p:spPr>
          <a:xfrm>
            <a:off x="1374166" y="1070212"/>
            <a:ext cx="6352807" cy="2939972"/>
          </a:xfrm>
        </p:spPr>
      </p:pic>
      <p:sp>
        <p:nvSpPr>
          <p:cNvPr id="6" name="Text Placeholder 3">
            <a:extLst>
              <a:ext uri="{FF2B5EF4-FFF2-40B4-BE49-F238E27FC236}">
                <a16:creationId xmlns:a16="http://schemas.microsoft.com/office/drawing/2014/main" id="{AFD07FE1-1113-473C-BB31-38B3E052FD4D}"/>
              </a:ext>
            </a:extLst>
          </p:cNvPr>
          <p:cNvSpPr txBox="1">
            <a:spLocks/>
          </p:cNvSpPr>
          <p:nvPr/>
        </p:nvSpPr>
        <p:spPr>
          <a:xfrm>
            <a:off x="3081311" y="4501874"/>
            <a:ext cx="5723253" cy="209377"/>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rPr>
              <a:t>Li EC, et al. </a:t>
            </a:r>
            <a:r>
              <a:rPr lang="en-US" sz="800" i="1" dirty="0">
                <a:solidFill>
                  <a:schemeClr val="bg1"/>
                </a:solidFill>
              </a:rPr>
              <a:t>J Manag Care Spec Pharm.</a:t>
            </a:r>
            <a:r>
              <a:rPr lang="en-US" sz="800" dirty="0">
                <a:solidFill>
                  <a:schemeClr val="bg1"/>
                </a:solidFill>
              </a:rPr>
              <a:t> 2015;21(7):532-539.</a:t>
            </a:r>
          </a:p>
        </p:txBody>
      </p:sp>
      <p:sp>
        <p:nvSpPr>
          <p:cNvPr id="7" name="Title 1">
            <a:extLst>
              <a:ext uri="{FF2B5EF4-FFF2-40B4-BE49-F238E27FC236}">
                <a16:creationId xmlns:a16="http://schemas.microsoft.com/office/drawing/2014/main" id="{9E166002-19B8-4DC4-8EB2-8D850919435E}"/>
              </a:ext>
            </a:extLst>
          </p:cNvPr>
          <p:cNvSpPr>
            <a:spLocks noGrp="1"/>
          </p:cNvSpPr>
          <p:nvPr>
            <p:ph type="title"/>
          </p:nvPr>
        </p:nvSpPr>
        <p:spPr>
          <a:xfrm>
            <a:off x="199478" y="131162"/>
            <a:ext cx="8761615" cy="857250"/>
          </a:xfrm>
        </p:spPr>
        <p:txBody>
          <a:bodyPr>
            <a:normAutofit/>
          </a:bodyPr>
          <a:lstStyle/>
          <a:p>
            <a:r>
              <a:rPr lang="en-US" sz="2400" dirty="0"/>
              <a:t>US Regulatory Pathways for Small-Molecule Drugs and Biologics</a:t>
            </a:r>
          </a:p>
        </p:txBody>
      </p:sp>
    </p:spTree>
    <p:extLst>
      <p:ext uri="{BB962C8B-B14F-4D97-AF65-F5344CB8AC3E}">
        <p14:creationId xmlns:p14="http://schemas.microsoft.com/office/powerpoint/2010/main" val="273743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0403-C12F-4E88-8567-9ABA035ADDDC}"/>
              </a:ext>
            </a:extLst>
          </p:cNvPr>
          <p:cNvSpPr>
            <a:spLocks noGrp="1"/>
          </p:cNvSpPr>
          <p:nvPr>
            <p:ph type="ctrTitle"/>
          </p:nvPr>
        </p:nvSpPr>
        <p:spPr/>
        <p:txBody>
          <a:bodyPr>
            <a:normAutofit/>
          </a:bodyPr>
          <a:lstStyle/>
          <a:p>
            <a:pPr marL="0" marR="0" algn="l">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Clue: A biosimilar must be this when compared to its reference product</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Calibri" panose="020F0502020204030204" pitchFamily="34" charset="0"/>
              </a:rPr>
              <a:t>What is…</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rPr>
              <a:t>Highly similar</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2630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1C049C9-2A44-47E1-AD65-601085B79044}"/>
              </a:ext>
            </a:extLst>
          </p:cNvPr>
          <p:cNvSpPr>
            <a:spLocks noGrp="1"/>
          </p:cNvSpPr>
          <p:nvPr>
            <p:ph idx="1"/>
          </p:nvPr>
        </p:nvSpPr>
        <p:spPr>
          <a:xfrm>
            <a:off x="275666" y="369795"/>
            <a:ext cx="8431916" cy="3869698"/>
          </a:xfrm>
        </p:spPr>
        <p:txBody>
          <a:bodyPr>
            <a:normAutofit lnSpcReduction="10000"/>
          </a:bodyPr>
          <a:lstStyle/>
          <a:p>
            <a:pPr defTabSz="914400" eaLnBrk="0" fontAlgn="base" hangingPunct="0">
              <a:lnSpc>
                <a:spcPct val="100000"/>
              </a:lnSpc>
              <a:spcBef>
                <a:spcPct val="0"/>
              </a:spcBef>
              <a:spcAft>
                <a:spcPct val="0"/>
              </a:spcAft>
            </a:pPr>
            <a:r>
              <a:rPr lang="en-US" sz="2000" dirty="0">
                <a:latin typeface="Calibri" panose="020F0502020204030204" pitchFamily="34" charset="0"/>
                <a:ea typeface="Times New Roman" panose="02020603050405020304" pitchFamily="18" charset="0"/>
              </a:rPr>
              <a:t>B</a:t>
            </a:r>
            <a:r>
              <a:rPr lang="en-US" sz="2000" dirty="0">
                <a:effectLst/>
                <a:latin typeface="Calibri" panose="020F0502020204030204" pitchFamily="34" charset="0"/>
                <a:ea typeface="Times New Roman" panose="02020603050405020304" pitchFamily="18" charset="0"/>
              </a:rPr>
              <a:t>iosimilar must be highly similar to its RP, notwithstanding minor differences in clinically inactive components</a:t>
            </a:r>
            <a:r>
              <a:rPr lang="en-US" sz="2000" dirty="0">
                <a:latin typeface="Calibri" panose="020F0502020204030204" pitchFamily="34" charset="0"/>
                <a:ea typeface="Times New Roman" panose="02020603050405020304" pitchFamily="18" charset="0"/>
              </a:rPr>
              <a:t>.</a:t>
            </a:r>
          </a:p>
          <a:p>
            <a:pPr defTabSz="914400" eaLnBrk="0" fontAlgn="base" hangingPunct="0">
              <a:lnSpc>
                <a:spcPct val="100000"/>
              </a:lnSpc>
              <a:spcBef>
                <a:spcPct val="0"/>
              </a:spcBef>
              <a:spcAft>
                <a:spcPct val="0"/>
              </a:spcAft>
            </a:pPr>
            <a:r>
              <a:rPr lang="en-US" sz="2000" dirty="0">
                <a:effectLst/>
                <a:latin typeface="Calibri" panose="020F0502020204030204" pitchFamily="34" charset="0"/>
                <a:ea typeface="Times New Roman" panose="02020603050405020304" pitchFamily="18" charset="0"/>
              </a:rPr>
              <a:t>Biosimilars are not expected to be identical to the RP with respect to the molecular structure. </a:t>
            </a:r>
          </a:p>
          <a:p>
            <a:pPr defTabSz="914400" eaLnBrk="0" fontAlgn="base" hangingPunct="0">
              <a:lnSpc>
                <a:spcPct val="100000"/>
              </a:lnSpc>
              <a:spcBef>
                <a:spcPct val="0"/>
              </a:spcBef>
              <a:spcAft>
                <a:spcPct val="0"/>
              </a:spcAft>
            </a:pPr>
            <a:r>
              <a:rPr lang="en-US" sz="2000" dirty="0">
                <a:effectLst/>
                <a:latin typeface="Calibri" panose="020F0502020204030204" pitchFamily="34" charset="0"/>
                <a:ea typeface="Times New Roman" panose="02020603050405020304" pitchFamily="18" charset="0"/>
              </a:rPr>
              <a:t>A biosimilar need not have been proven to be interchangeable with its RP.</a:t>
            </a:r>
          </a:p>
          <a:p>
            <a:pPr lvl="1" defTabSz="914400" eaLnBrk="0" fontAlgn="base" hangingPunct="0">
              <a:lnSpc>
                <a:spcPct val="100000"/>
              </a:lnSpc>
              <a:spcBef>
                <a:spcPct val="0"/>
              </a:spcBef>
              <a:spcAft>
                <a:spcPct val="0"/>
              </a:spcAft>
            </a:pPr>
            <a:r>
              <a:rPr lang="en-US" dirty="0">
                <a:effectLst/>
                <a:latin typeface="Calibri" panose="020F0502020204030204" pitchFamily="34" charset="0"/>
                <a:ea typeface="Times New Roman" panose="02020603050405020304" pitchFamily="18" charset="0"/>
              </a:rPr>
              <a:t>Interchangeability is a higher standard that requires the conduct of additional clinical studies to demonstrate no significant difference in PK parameters, efficacy, or safety in patients who are treated with repeated switches between the biosimilar and its RP, compared to those treated with the RP alone and without switching.</a:t>
            </a:r>
            <a:r>
              <a:rPr lang="en-US" baseline="30000" dirty="0">
                <a:effectLst/>
                <a:latin typeface="Calibri" panose="020F0502020204030204" pitchFamily="34" charset="0"/>
                <a:ea typeface="Times New Roman" panose="02020603050405020304" pitchFamily="18" charset="0"/>
              </a:rPr>
              <a:t>12</a:t>
            </a:r>
            <a:r>
              <a:rPr lang="en-US" dirty="0">
                <a:effectLst/>
                <a:latin typeface="Calibri" panose="020F0502020204030204" pitchFamily="34" charset="0"/>
                <a:ea typeface="Times New Roman" panose="02020603050405020304" pitchFamily="18" charset="0"/>
              </a:rPr>
              <a:t> </a:t>
            </a:r>
          </a:p>
          <a:p>
            <a:pPr defTabSz="914400" eaLnBrk="0" fontAlgn="base" hangingPunct="0">
              <a:lnSpc>
                <a:spcPct val="100000"/>
              </a:lnSpc>
              <a:spcBef>
                <a:spcPct val="0"/>
              </a:spcBef>
              <a:spcAft>
                <a:spcPct val="0"/>
              </a:spcAft>
            </a:pPr>
            <a:r>
              <a:rPr lang="en-US" sz="2000" dirty="0">
                <a:effectLst/>
                <a:latin typeface="Calibri" panose="020F0502020204030204" pitchFamily="34" charset="0"/>
                <a:ea typeface="Times New Roman" panose="02020603050405020304" pitchFamily="18" charset="0"/>
              </a:rPr>
              <a:t>The clinical phase of the biosimilar approval process is designed to verify that there are no clinically meaningful differences in safety or efficacy between the biosimilar and its RP.</a:t>
            </a:r>
            <a:r>
              <a:rPr lang="en-US" sz="2000" baseline="30000" dirty="0">
                <a:effectLst/>
                <a:latin typeface="Calibri" panose="020F0502020204030204" pitchFamily="34" charset="0"/>
                <a:ea typeface="Times New Roman" panose="02020603050405020304" pitchFamily="18" charset="0"/>
              </a:rPr>
              <a:t>26</a:t>
            </a:r>
            <a:endParaRPr lang="en-US" altLang="en-US" sz="2000" baseline="300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6074FEF-AE70-462E-8A25-280001A729C4}"/>
              </a:ext>
            </a:extLst>
          </p:cNvPr>
          <p:cNvSpPr txBox="1"/>
          <p:nvPr/>
        </p:nvSpPr>
        <p:spPr>
          <a:xfrm>
            <a:off x="275665" y="4239493"/>
            <a:ext cx="2879956" cy="276999"/>
          </a:xfrm>
          <a:prstGeom prst="rect">
            <a:avLst/>
          </a:prstGeom>
          <a:noFill/>
        </p:spPr>
        <p:txBody>
          <a:bodyPr wrap="none" rtlCol="0">
            <a:spAutoFit/>
          </a:bodyPr>
          <a:lstStyle/>
          <a:p>
            <a:r>
              <a:rPr lang="en-US" sz="1200" dirty="0"/>
              <a:t>PK, pharmacokinetic; RP, reference product</a:t>
            </a:r>
          </a:p>
        </p:txBody>
      </p:sp>
    </p:spTree>
    <p:extLst>
      <p:ext uri="{BB962C8B-B14F-4D97-AF65-F5344CB8AC3E}">
        <p14:creationId xmlns:p14="http://schemas.microsoft.com/office/powerpoint/2010/main" val="1337447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0403-C12F-4E88-8567-9ABA035ADDDC}"/>
              </a:ext>
            </a:extLst>
          </p:cNvPr>
          <p:cNvSpPr>
            <a:spLocks noGrp="1"/>
          </p:cNvSpPr>
          <p:nvPr>
            <p:ph type="ctrTitle"/>
          </p:nvPr>
        </p:nvSpPr>
        <p:spPr/>
        <p:txBody>
          <a:bodyPr>
            <a:normAutofit/>
          </a:bodyPr>
          <a:lstStyle/>
          <a:p>
            <a:pPr marL="0" marR="0" algn="l">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Clue: The approach taken by regulators when reviewing data to support designation of biosimilarity</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Calibri" panose="020F0502020204030204" pitchFamily="34" charset="0"/>
              </a:rPr>
              <a:t>What is…</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rPr>
              <a:t>Totality of the evidence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2663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2" name="Online Media 1" title="2">
            <a:hlinkClick r:id="" action="ppaction://media"/>
            <a:extLst>
              <a:ext uri="{FF2B5EF4-FFF2-40B4-BE49-F238E27FC236}">
                <a16:creationId xmlns:a16="http://schemas.microsoft.com/office/drawing/2014/main" id="{6B5EB0DB-AD5C-4BBD-84FF-82DC97E4AE8C}"/>
              </a:ext>
            </a:extLst>
          </p:cNvPr>
          <p:cNvPicPr>
            <a:picLocks noRot="1" noChangeAspect="1"/>
          </p:cNvPicPr>
          <p:nvPr>
            <a:videoFile r:link="rId1"/>
          </p:nvPr>
        </p:nvPicPr>
        <p:blipFill>
          <a:blip r:embed="rId3"/>
          <a:stretch>
            <a:fillRect/>
          </a:stretch>
        </p:blipFill>
        <p:spPr>
          <a:xfrm>
            <a:off x="1700663" y="240030"/>
            <a:ext cx="5740387" cy="3228968"/>
          </a:xfrm>
          <a:prstGeom prst="rect">
            <a:avLst/>
          </a:prstGeom>
        </p:spPr>
      </p:pic>
      <p:sp>
        <p:nvSpPr>
          <p:cNvPr id="12" name="Rectangle 11">
            <a:extLst>
              <a:ext uri="{FF2B5EF4-FFF2-40B4-BE49-F238E27FC236}">
                <a16:creationId xmlns:a16="http://schemas.microsoft.com/office/drawing/2014/main" id="{FA3CD3A3-D3C1-4567-BEC0-3A50E9A3A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586734"/>
            <a:ext cx="8661654" cy="1316736"/>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56D13EF-D431-4D0F-BFFC-1B5A686FF9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3928484"/>
            <a:ext cx="0" cy="6858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31C049C9-2A44-47E1-AD65-601085B79044}"/>
              </a:ext>
            </a:extLst>
          </p:cNvPr>
          <p:cNvSpPr>
            <a:spLocks noGrp="1"/>
          </p:cNvSpPr>
          <p:nvPr>
            <p:ph idx="1"/>
          </p:nvPr>
        </p:nvSpPr>
        <p:spPr>
          <a:xfrm>
            <a:off x="3284982" y="3758184"/>
            <a:ext cx="5232654" cy="1008126"/>
          </a:xfrm>
        </p:spPr>
        <p:txBody>
          <a:bodyPr anchor="ctr">
            <a:normAutofit/>
          </a:bodyPr>
          <a:lstStyle/>
          <a:p>
            <a:pPr marL="0" marR="0" lvl="0" indent="0" defTabSz="914400" rtl="0" eaLnBrk="0" fontAlgn="base" latinLnBrk="0" hangingPunct="0">
              <a:spcBef>
                <a:spcPct val="0"/>
              </a:spcBef>
              <a:spcAft>
                <a:spcPts val="600"/>
              </a:spcAft>
              <a:buClrTx/>
              <a:buSzTx/>
              <a:buFontTx/>
              <a:buNone/>
              <a:tabLst/>
            </a:pPr>
            <a:r>
              <a:rPr lang="en-US"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What is…</a:t>
            </a:r>
            <a:br>
              <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b="1" dirty="0">
                <a:solidFill>
                  <a:schemeClr val="bg1"/>
                </a:solidFill>
                <a:effectLst/>
                <a:latin typeface="Calibri" panose="020F0502020204030204" pitchFamily="34" charset="0"/>
                <a:ea typeface="Times New Roman" panose="02020603050405020304" pitchFamily="18" charset="0"/>
              </a:rPr>
              <a:t>Totality of the evidence</a:t>
            </a:r>
            <a:endParaRPr lang="en-US" altLang="en-US" sz="1300" baseline="30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81831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D96712B-8CAE-42E2-BED7-CED4B1EFF8F1}"/>
              </a:ext>
            </a:extLst>
          </p:cNvPr>
          <p:cNvSpPr txBox="1">
            <a:spLocks/>
          </p:cNvSpPr>
          <p:nvPr/>
        </p:nvSpPr>
        <p:spPr>
          <a:xfrm>
            <a:off x="3081426" y="4504014"/>
            <a:ext cx="5785482" cy="344861"/>
          </a:xfrm>
          <a:prstGeom prst="rect">
            <a:avLst/>
          </a:prstGeom>
        </p:spPr>
        <p:txBody>
          <a:bodyPr vert="horz" lIns="91440" tIns="45720" rIns="91440" bIns="45720" rtlCol="0" anchor="t"/>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rPr>
              <a:t>US Food and Drug Administration. Published April 2015. Accessed April 7, 2022. </a:t>
            </a:r>
            <a:r>
              <a:rPr lang="en-US" sz="800" dirty="0">
                <a:hlinkClick r:id="rId2"/>
              </a:rPr>
              <a:t>www.fda.gov/downloads/Drugs/GuidanceComplianceRegulatoryInformation/Guidances/UCM291128.pdf</a:t>
            </a:r>
            <a:endParaRPr lang="en-US" sz="800" dirty="0"/>
          </a:p>
        </p:txBody>
      </p:sp>
      <p:pic>
        <p:nvPicPr>
          <p:cNvPr id="5" name="Picture 4">
            <a:extLst>
              <a:ext uri="{FF2B5EF4-FFF2-40B4-BE49-F238E27FC236}">
                <a16:creationId xmlns:a16="http://schemas.microsoft.com/office/drawing/2014/main" id="{7DEBD284-08CC-4750-99B2-AD64DFF7D5B2}"/>
              </a:ext>
            </a:extLst>
          </p:cNvPr>
          <p:cNvPicPr>
            <a:picLocks noChangeAspect="1"/>
          </p:cNvPicPr>
          <p:nvPr/>
        </p:nvPicPr>
        <p:blipFill>
          <a:blip r:embed="rId3"/>
          <a:stretch>
            <a:fillRect/>
          </a:stretch>
        </p:blipFill>
        <p:spPr>
          <a:xfrm>
            <a:off x="1581594" y="940540"/>
            <a:ext cx="5980812" cy="3386583"/>
          </a:xfrm>
          <a:prstGeom prst="rect">
            <a:avLst/>
          </a:prstGeom>
        </p:spPr>
      </p:pic>
      <p:sp>
        <p:nvSpPr>
          <p:cNvPr id="6" name="Title 1">
            <a:extLst>
              <a:ext uri="{FF2B5EF4-FFF2-40B4-BE49-F238E27FC236}">
                <a16:creationId xmlns:a16="http://schemas.microsoft.com/office/drawing/2014/main" id="{C36513AA-2CC1-4CEC-AC4B-E6CE45641E2F}"/>
              </a:ext>
            </a:extLst>
          </p:cNvPr>
          <p:cNvSpPr>
            <a:spLocks noGrp="1"/>
          </p:cNvSpPr>
          <p:nvPr>
            <p:ph type="title"/>
          </p:nvPr>
        </p:nvSpPr>
        <p:spPr>
          <a:xfrm>
            <a:off x="199478" y="131162"/>
            <a:ext cx="8761615" cy="857250"/>
          </a:xfrm>
        </p:spPr>
        <p:txBody>
          <a:bodyPr>
            <a:normAutofit/>
          </a:bodyPr>
          <a:lstStyle/>
          <a:p>
            <a:r>
              <a:rPr lang="en-US" sz="2400" dirty="0"/>
              <a:t>Totality-of-Evidence Approach</a:t>
            </a:r>
          </a:p>
        </p:txBody>
      </p:sp>
    </p:spTree>
    <p:extLst>
      <p:ext uri="{BB962C8B-B14F-4D97-AF65-F5344CB8AC3E}">
        <p14:creationId xmlns:p14="http://schemas.microsoft.com/office/powerpoint/2010/main" val="548420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0403-C12F-4E88-8567-9ABA035ADDDC}"/>
              </a:ext>
            </a:extLst>
          </p:cNvPr>
          <p:cNvSpPr>
            <a:spLocks noGrp="1"/>
          </p:cNvSpPr>
          <p:nvPr>
            <p:ph type="ctrTitle"/>
          </p:nvPr>
        </p:nvSpPr>
        <p:spPr/>
        <p:txBody>
          <a:bodyPr>
            <a:normAutofit/>
          </a:bodyPr>
          <a:lstStyle/>
          <a:p>
            <a:pPr marL="0" marR="0" algn="l">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Clue: The FDA-approved biologic product against which a biosimilar is evaluated</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Calibri" panose="020F0502020204030204" pitchFamily="34" charset="0"/>
              </a:rPr>
              <a:t>What is a…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Calibri" panose="020F0502020204030204" pitchFamily="34" charset="0"/>
              </a:rPr>
              <a:t>Reference product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2739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0403-C12F-4E88-8567-9ABA035ADDDC}"/>
              </a:ext>
            </a:extLst>
          </p:cNvPr>
          <p:cNvSpPr>
            <a:spLocks noGrp="1"/>
          </p:cNvSpPr>
          <p:nvPr>
            <p:ph type="ctrTitle"/>
          </p:nvPr>
        </p:nvSpPr>
        <p:spPr/>
        <p:txBody>
          <a:bodyPr>
            <a:normAutofit/>
          </a:bodyPr>
          <a:lstStyle/>
          <a:p>
            <a:pPr marL="0" marR="0" algn="l">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Clue: The approach to development of biosimilars that is based on structural analysis of the reference product</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Calibri" panose="020F0502020204030204" pitchFamily="34" charset="0"/>
              </a:rPr>
              <a:t>What is…</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rPr>
              <a:t>Reverse engineering</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5413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1C049C9-2A44-47E1-AD65-601085B79044}"/>
              </a:ext>
            </a:extLst>
          </p:cNvPr>
          <p:cNvSpPr>
            <a:spLocks noGrp="1"/>
          </p:cNvSpPr>
          <p:nvPr>
            <p:ph idx="1"/>
          </p:nvPr>
        </p:nvSpPr>
        <p:spPr>
          <a:xfrm>
            <a:off x="275666" y="369795"/>
            <a:ext cx="8431916" cy="3869698"/>
          </a:xfrm>
        </p:spPr>
        <p:txBody>
          <a:bodyPr>
            <a:normAutofit fontScale="85000" lnSpcReduction="20000"/>
          </a:bodyPr>
          <a:lstStyle/>
          <a:p>
            <a:pPr defTabSz="914400" eaLnBrk="0" fontAlgn="base" hangingPunct="0">
              <a:lnSpc>
                <a:spcPct val="100000"/>
              </a:lnSpc>
              <a:spcBef>
                <a:spcPct val="0"/>
              </a:spcBef>
              <a:spcAft>
                <a:spcPct val="0"/>
              </a:spcAft>
            </a:pPr>
            <a:r>
              <a:rPr lang="en-US" dirty="0">
                <a:latin typeface="Calibri" panose="020F0502020204030204" pitchFamily="34" charset="0"/>
                <a:ea typeface="Times New Roman" panose="02020603050405020304" pitchFamily="18" charset="0"/>
              </a:rPr>
              <a:t>Biosimilar</a:t>
            </a:r>
            <a:r>
              <a:rPr lang="en-US" dirty="0">
                <a:effectLst/>
                <a:latin typeface="Calibri" panose="020F0502020204030204" pitchFamily="34" charset="0"/>
                <a:ea typeface="Times New Roman" panose="02020603050405020304" pitchFamily="18" charset="0"/>
              </a:rPr>
              <a:t> development starts with protein synthesis from a gene that encodes the amino acid sequence of the RP. </a:t>
            </a:r>
          </a:p>
          <a:p>
            <a:pPr lvl="1" defTabSz="914400" eaLnBrk="0" fontAlgn="base" hangingPunct="0">
              <a:lnSpc>
                <a:spcPct val="100000"/>
              </a:lnSpc>
              <a:spcBef>
                <a:spcPct val="0"/>
              </a:spcBef>
              <a:spcAft>
                <a:spcPct val="0"/>
              </a:spcAft>
            </a:pPr>
            <a:r>
              <a:rPr lang="en-US" sz="1900" dirty="0">
                <a:effectLst/>
                <a:latin typeface="Calibri" panose="020F0502020204030204" pitchFamily="34" charset="0"/>
                <a:ea typeface="Times New Roman" panose="02020603050405020304" pitchFamily="18" charset="0"/>
              </a:rPr>
              <a:t>Expression vector and remaining production and purification steps for the RP are proprietary and known only to the RP manufacturer. </a:t>
            </a:r>
          </a:p>
          <a:p>
            <a:pPr defTabSz="914400" eaLnBrk="0" fontAlgn="base" hangingPunct="0">
              <a:lnSpc>
                <a:spcPct val="100000"/>
              </a:lnSpc>
              <a:spcBef>
                <a:spcPct val="0"/>
              </a:spcBef>
              <a:spcAft>
                <a:spcPct val="0"/>
              </a:spcAft>
            </a:pPr>
            <a:r>
              <a:rPr lang="en-US" dirty="0">
                <a:effectLst/>
                <a:latin typeface="Calibri" panose="020F0502020204030204" pitchFamily="34" charset="0"/>
                <a:ea typeface="Times New Roman" panose="02020603050405020304" pitchFamily="18" charset="0"/>
              </a:rPr>
              <a:t>Each biosimilar manufacturer has to develop its own cell line to express the biosimilar, and fermentation conditions, purification protocols, and packaging.</a:t>
            </a:r>
          </a:p>
          <a:p>
            <a:pPr lvl="1" defTabSz="914400" eaLnBrk="0" fontAlgn="base" hangingPunct="0">
              <a:lnSpc>
                <a:spcPct val="100000"/>
              </a:lnSpc>
              <a:spcBef>
                <a:spcPct val="0"/>
              </a:spcBef>
              <a:spcAft>
                <a:spcPct val="0"/>
              </a:spcAft>
            </a:pPr>
            <a:r>
              <a:rPr kumimoji="0" lang="en-US" altLang="en-US" sz="19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These steps are not trivial since they can affect posttranslational modifications and higher order structure of the biosimilar.</a:t>
            </a:r>
            <a:r>
              <a:rPr kumimoji="0" lang="en-US" altLang="en-US" sz="1900" b="0"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1,34</a:t>
            </a:r>
            <a:r>
              <a:rPr kumimoji="0" lang="en-US" altLang="en-US" sz="19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p>
          <a:p>
            <a:pPr defTabSz="914400" eaLnBrk="0" fontAlgn="base" hangingPunct="0">
              <a:lnSpc>
                <a:spcPct val="100000"/>
              </a:lnSpc>
              <a:spcBef>
                <a:spcPct val="0"/>
              </a:spcBef>
              <a:spcAft>
                <a:spcPct val="0"/>
              </a:spcAft>
            </a:pP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 develop a biosimilar, manufacturers analyze its RP extensively and reverse engineer a manufacturing process which can produce a biosimilar that is highly similar to its RP.</a:t>
            </a:r>
          </a:p>
          <a:p>
            <a:pPr lvl="1" defTabSz="914400" eaLnBrk="0" fontAlgn="base" hangingPunct="0">
              <a:lnSpc>
                <a:spcPct val="100000"/>
              </a:lnSpc>
              <a:spcBef>
                <a:spcPct val="0"/>
              </a:spcBef>
              <a:spcAft>
                <a:spcPct val="0"/>
              </a:spcAft>
            </a:pPr>
            <a:r>
              <a:rPr kumimoji="0" lang="en-US" altLang="en-US" sz="19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Critical quality attributes (ie, the molecular and product characteristics, such as posttranslational modifications and functional activity, that define the identity, potency, and safety of a biologic) must be identified so that they can be replicated by the manufacturing process.</a:t>
            </a:r>
            <a:r>
              <a:rPr kumimoji="0" lang="en-US" altLang="en-US" sz="1900" b="0"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21,22</a:t>
            </a:r>
            <a:r>
              <a:rPr kumimoji="0" lang="en-US" altLang="en-US" sz="19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p>
          <a:p>
            <a:pPr defTabSz="914400" eaLnBrk="0" fontAlgn="base" hangingPunct="0">
              <a:lnSpc>
                <a:spcPct val="100000"/>
              </a:lnSpc>
              <a:spcBef>
                <a:spcPct val="0"/>
              </a:spcBef>
              <a:spcAft>
                <a:spcPct val="0"/>
              </a:spcAft>
            </a:pP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Throughout development, the critical quality attributes of the biosimilar candidate are compared to those of its RP to inform modification of the manufacturing process so that the biosimilar meets the standard of being highly similar to its RP without clinically meaningful differences.</a:t>
            </a:r>
            <a:endParaRPr kumimoji="0" lang="en-US" altLang="en-US" sz="3200" b="0" i="0" u="none" strike="noStrike" cap="none" normalizeH="0" baseline="0" dirty="0">
              <a:ln>
                <a:noFill/>
              </a:ln>
              <a:solidFill>
                <a:schemeClr val="tx1"/>
              </a:solidFill>
              <a:effectLst/>
              <a:latin typeface="Arial" panose="020B0604020202020204" pitchFamily="34" charset="0"/>
            </a:endParaRPr>
          </a:p>
          <a:p>
            <a:pPr defTabSz="914400" eaLnBrk="0" fontAlgn="base" hangingPunct="0">
              <a:lnSpc>
                <a:spcPct val="100000"/>
              </a:lnSpc>
              <a:spcBef>
                <a:spcPct val="0"/>
              </a:spcBef>
              <a:spcAft>
                <a:spcPct val="0"/>
              </a:spcAft>
            </a:pPr>
            <a:endParaRPr lang="en-US" altLang="en-US" sz="1800" baseline="300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BA1388C-F5A8-4BEB-A66A-A4EB1D5F82BD}"/>
              </a:ext>
            </a:extLst>
          </p:cNvPr>
          <p:cNvSpPr txBox="1"/>
          <p:nvPr/>
        </p:nvSpPr>
        <p:spPr>
          <a:xfrm>
            <a:off x="275665" y="4239493"/>
            <a:ext cx="1524328" cy="276999"/>
          </a:xfrm>
          <a:prstGeom prst="rect">
            <a:avLst/>
          </a:prstGeom>
          <a:noFill/>
        </p:spPr>
        <p:txBody>
          <a:bodyPr wrap="none" rtlCol="0">
            <a:spAutoFit/>
          </a:bodyPr>
          <a:lstStyle/>
          <a:p>
            <a:r>
              <a:rPr lang="en-US" sz="1200" dirty="0"/>
              <a:t>RP, reference product</a:t>
            </a:r>
          </a:p>
        </p:txBody>
      </p:sp>
    </p:spTree>
    <p:extLst>
      <p:ext uri="{BB962C8B-B14F-4D97-AF65-F5344CB8AC3E}">
        <p14:creationId xmlns:p14="http://schemas.microsoft.com/office/powerpoint/2010/main" val="39409584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09CCDD-24DF-494B-AE53-9F1C5623D994}"/>
              </a:ext>
            </a:extLst>
          </p:cNvPr>
          <p:cNvSpPr>
            <a:spLocks noGrp="1"/>
          </p:cNvSpPr>
          <p:nvPr>
            <p:ph type="title"/>
          </p:nvPr>
        </p:nvSpPr>
        <p:spPr>
          <a:xfrm>
            <a:off x="199478" y="131162"/>
            <a:ext cx="8761615" cy="857250"/>
          </a:xfrm>
        </p:spPr>
        <p:txBody>
          <a:bodyPr>
            <a:normAutofit/>
          </a:bodyPr>
          <a:lstStyle/>
          <a:p>
            <a:r>
              <a:rPr lang="en-US" sz="2400" dirty="0"/>
              <a:t>Biosimilars Are Reverse Engineered</a:t>
            </a:r>
          </a:p>
        </p:txBody>
      </p:sp>
      <p:pic>
        <p:nvPicPr>
          <p:cNvPr id="5" name="Content Placeholder 6">
            <a:extLst>
              <a:ext uri="{FF2B5EF4-FFF2-40B4-BE49-F238E27FC236}">
                <a16:creationId xmlns:a16="http://schemas.microsoft.com/office/drawing/2014/main" id="{8D8D7CF6-36F9-48F5-9B2B-3F9393A07FD9}"/>
              </a:ext>
            </a:extLst>
          </p:cNvPr>
          <p:cNvPicPr>
            <a:picLocks noGrp="1" noChangeAspect="1"/>
          </p:cNvPicPr>
          <p:nvPr>
            <p:ph idx="1"/>
          </p:nvPr>
        </p:nvPicPr>
        <p:blipFill>
          <a:blip r:embed="rId2"/>
          <a:stretch>
            <a:fillRect/>
          </a:stretch>
        </p:blipFill>
        <p:spPr>
          <a:xfrm>
            <a:off x="1362449" y="1497327"/>
            <a:ext cx="6419101" cy="2148845"/>
          </a:xfrm>
        </p:spPr>
      </p:pic>
      <p:sp>
        <p:nvSpPr>
          <p:cNvPr id="6" name="Text Placeholder 3">
            <a:extLst>
              <a:ext uri="{FF2B5EF4-FFF2-40B4-BE49-F238E27FC236}">
                <a16:creationId xmlns:a16="http://schemas.microsoft.com/office/drawing/2014/main" id="{7F20B181-CE82-4451-B710-F51B28AD939F}"/>
              </a:ext>
            </a:extLst>
          </p:cNvPr>
          <p:cNvSpPr txBox="1">
            <a:spLocks/>
          </p:cNvSpPr>
          <p:nvPr/>
        </p:nvSpPr>
        <p:spPr>
          <a:xfrm>
            <a:off x="3080871" y="4493891"/>
            <a:ext cx="6063129" cy="552627"/>
          </a:xfrm>
          <a:prstGeom prst="rect">
            <a:avLst/>
          </a:prstGeom>
        </p:spPr>
        <p:txBody>
          <a:bodyPr vert="horz" lIns="91440" tIns="45720" rIns="91440" bIns="45720" rtlCol="0" anchor="t">
            <a:noAutofit/>
          </a:bodyP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rPr>
              <a:t>US Food and Drug Administration. Published April 2015. Accessed April 7, 2022. </a:t>
            </a:r>
            <a:r>
              <a:rPr lang="en-US" sz="800" dirty="0">
                <a:hlinkClick r:id="rId3"/>
              </a:rPr>
              <a:t>www.fda.gov/downloads/Drugs/GuidanceComplianceRegulatoryInformation/Guidances/UCM291128.pdf</a:t>
            </a:r>
            <a:endParaRPr lang="en-US" sz="800" dirty="0"/>
          </a:p>
          <a:p>
            <a:r>
              <a:rPr lang="en-US" sz="800" dirty="0">
                <a:solidFill>
                  <a:schemeClr val="bg1"/>
                </a:solidFill>
              </a:rPr>
              <a:t>US Food and Drug Administration. Published April 2015. Accessed April 7, 2022. </a:t>
            </a:r>
            <a:r>
              <a:rPr lang="en-US" sz="800" dirty="0">
                <a:hlinkClick r:id="rId4"/>
              </a:rPr>
              <a:t>www.fda.gov/downloads/Drugs/GuidanceComplianceRegulatoryInformation/Guidances/UCM291134.pdf</a:t>
            </a:r>
            <a:endParaRPr lang="en-US" sz="800" dirty="0"/>
          </a:p>
        </p:txBody>
      </p:sp>
      <p:sp>
        <p:nvSpPr>
          <p:cNvPr id="7" name="Text Placeholder 4">
            <a:extLst>
              <a:ext uri="{FF2B5EF4-FFF2-40B4-BE49-F238E27FC236}">
                <a16:creationId xmlns:a16="http://schemas.microsoft.com/office/drawing/2014/main" id="{0B6D1E6D-D4C9-4874-8ADB-59AB06173151}"/>
              </a:ext>
            </a:extLst>
          </p:cNvPr>
          <p:cNvSpPr txBox="1">
            <a:spLocks/>
          </p:cNvSpPr>
          <p:nvPr/>
        </p:nvSpPr>
        <p:spPr>
          <a:xfrm>
            <a:off x="503926" y="4239816"/>
            <a:ext cx="8457137" cy="203597"/>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tx1"/>
                </a:solidFill>
              </a:rPr>
              <a:t>CQA, critical quality attribute.</a:t>
            </a:r>
          </a:p>
        </p:txBody>
      </p:sp>
    </p:spTree>
    <p:extLst>
      <p:ext uri="{BB962C8B-B14F-4D97-AF65-F5344CB8AC3E}">
        <p14:creationId xmlns:p14="http://schemas.microsoft.com/office/powerpoint/2010/main" val="30266799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0403-C12F-4E88-8567-9ABA035ADDDC}"/>
              </a:ext>
            </a:extLst>
          </p:cNvPr>
          <p:cNvSpPr>
            <a:spLocks noGrp="1"/>
          </p:cNvSpPr>
          <p:nvPr>
            <p:ph type="ctrTitle"/>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Category 4: Delivery to the Clinic</a:t>
            </a:r>
            <a:endParaRPr lang="en-US" dirty="0"/>
          </a:p>
        </p:txBody>
      </p:sp>
    </p:spTree>
    <p:extLst>
      <p:ext uri="{BB962C8B-B14F-4D97-AF65-F5344CB8AC3E}">
        <p14:creationId xmlns:p14="http://schemas.microsoft.com/office/powerpoint/2010/main" val="41614283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0403-C12F-4E88-8567-9ABA035ADDDC}"/>
              </a:ext>
            </a:extLst>
          </p:cNvPr>
          <p:cNvSpPr>
            <a:spLocks noGrp="1"/>
          </p:cNvSpPr>
          <p:nvPr>
            <p:ph type="ctrTitle"/>
          </p:nvPr>
        </p:nvSpPr>
        <p:spPr/>
        <p:txBody>
          <a:bodyPr>
            <a:normAutofit fontScale="90000"/>
          </a:bodyPr>
          <a:lstStyle/>
          <a:p>
            <a:pPr marL="0" marR="0" algn="l">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Clue: The regulatory approach that may be used to approve a biosimilar for indications for which its reference product is approved without conducting additional clinical trials</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Calibri" panose="020F0502020204030204" pitchFamily="34" charset="0"/>
              </a:rPr>
              <a:t>What is…</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Calibri" panose="020F0502020204030204" pitchFamily="34" charset="0"/>
              </a:rPr>
              <a:t>Extrapolation of indications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26082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1C049C9-2A44-47E1-AD65-601085B79044}"/>
              </a:ext>
            </a:extLst>
          </p:cNvPr>
          <p:cNvSpPr>
            <a:spLocks noGrp="1"/>
          </p:cNvSpPr>
          <p:nvPr>
            <p:ph idx="1"/>
          </p:nvPr>
        </p:nvSpPr>
        <p:spPr>
          <a:xfrm>
            <a:off x="275666" y="369795"/>
            <a:ext cx="8431916" cy="3869698"/>
          </a:xfrm>
        </p:spPr>
        <p:txBody>
          <a:bodyPr>
            <a:normAutofit/>
          </a:bodyPr>
          <a:lstStyle/>
          <a:p>
            <a:pPr defTabSz="914400" eaLnBrk="0" fontAlgn="base" hangingPunct="0">
              <a:lnSpc>
                <a:spcPct val="100000"/>
              </a:lnSpc>
              <a:spcBef>
                <a:spcPct val="0"/>
              </a:spcBef>
              <a:spcAft>
                <a:spcPct val="0"/>
              </a:spcAft>
            </a:pPr>
            <a:r>
              <a:rPr lang="en-US" sz="1800" dirty="0">
                <a:effectLst/>
                <a:latin typeface="Calibri" panose="020F0502020204030204" pitchFamily="34" charset="0"/>
                <a:ea typeface="Times New Roman" panose="02020603050405020304" pitchFamily="18" charset="0"/>
              </a:rPr>
              <a:t>Extrapolation of indications:</a:t>
            </a:r>
          </a:p>
          <a:p>
            <a:pPr lvl="1" defTabSz="914400" eaLnBrk="0" fontAlgn="base" hangingPunct="0">
              <a:lnSpc>
                <a:spcPct val="100000"/>
              </a:lnSpc>
              <a:spcBef>
                <a:spcPct val="0"/>
              </a:spcBef>
              <a:spcAft>
                <a:spcPct val="0"/>
              </a:spcAft>
            </a:pPr>
            <a:r>
              <a:rPr lang="en-US" sz="1600" dirty="0">
                <a:latin typeface="Calibri" panose="020F0502020204030204" pitchFamily="34" charset="0"/>
                <a:ea typeface="Times New Roman" panose="02020603050405020304" pitchFamily="18" charset="0"/>
              </a:rPr>
              <a:t>R</a:t>
            </a:r>
            <a:r>
              <a:rPr lang="en-US" sz="1600" dirty="0">
                <a:effectLst/>
                <a:latin typeface="Calibri" panose="020F0502020204030204" pitchFamily="34" charset="0"/>
                <a:ea typeface="Times New Roman" panose="02020603050405020304" pitchFamily="18" charset="0"/>
              </a:rPr>
              <a:t>egulatory approach to approve a biosimilar for indications other than those for which it was studied during clinical development, but for which the RP has already been approved.</a:t>
            </a:r>
          </a:p>
          <a:p>
            <a:pPr lvl="1" defTabSz="914400" eaLnBrk="0" fontAlgn="base" hangingPunct="0">
              <a:lnSpc>
                <a:spcPct val="100000"/>
              </a:lnSpc>
              <a:spcBef>
                <a:spcPct val="0"/>
              </a:spcBef>
              <a:spcAft>
                <a:spcPct val="0"/>
              </a:spcAft>
            </a:pPr>
            <a:r>
              <a:rPr lang="en-US" sz="1600" dirty="0">
                <a:effectLst/>
                <a:latin typeface="Calibri" panose="020F0502020204030204" pitchFamily="34" charset="0"/>
                <a:ea typeface="Times New Roman" panose="02020603050405020304" pitchFamily="18" charset="0"/>
              </a:rPr>
              <a:t>Does not assume that a biosimilar is safe and effective across indications</a:t>
            </a:r>
            <a:r>
              <a:rPr lang="en-US" sz="1600" dirty="0">
                <a:latin typeface="Calibri" panose="020F0502020204030204" pitchFamily="34" charset="0"/>
                <a:ea typeface="Times New Roman" panose="02020603050405020304" pitchFamily="18" charset="0"/>
              </a:rPr>
              <a:t>.</a:t>
            </a:r>
          </a:p>
          <a:p>
            <a:pPr lvl="2" defTabSz="914400" eaLnBrk="0" fontAlgn="base" hangingPunct="0">
              <a:lnSpc>
                <a:spcPct val="100000"/>
              </a:lnSpc>
              <a:spcBef>
                <a:spcPct val="0"/>
              </a:spcBef>
              <a:spcAft>
                <a:spcPct val="0"/>
              </a:spcAft>
            </a:pPr>
            <a:r>
              <a:rPr lang="en-US" sz="1400" dirty="0">
                <a:effectLst/>
                <a:latin typeface="Calibri" panose="020F0502020204030204" pitchFamily="34" charset="0"/>
                <a:ea typeface="Times New Roman" panose="02020603050405020304" pitchFamily="18" charset="0"/>
              </a:rPr>
              <a:t>Biosimilar manufacturer must provide a scientific justification for extrapolation to indications not tested during the clinical program.</a:t>
            </a:r>
            <a:r>
              <a:rPr lang="en-US" sz="1400" baseline="30000" dirty="0">
                <a:effectLst/>
                <a:latin typeface="Calibri" panose="020F0502020204030204" pitchFamily="34" charset="0"/>
                <a:ea typeface="Times New Roman" panose="02020603050405020304" pitchFamily="18" charset="0"/>
              </a:rPr>
              <a:t>1,35</a:t>
            </a:r>
            <a:r>
              <a:rPr lang="en-US" sz="1400" dirty="0">
                <a:effectLst/>
                <a:latin typeface="Calibri" panose="020F0502020204030204" pitchFamily="34" charset="0"/>
                <a:ea typeface="Times New Roman" panose="02020603050405020304" pitchFamily="18" charset="0"/>
              </a:rPr>
              <a:t> </a:t>
            </a:r>
          </a:p>
          <a:p>
            <a:pPr defTabSz="914400" eaLnBrk="0" fontAlgn="base" hangingPunct="0">
              <a:lnSpc>
                <a:spcPct val="100000"/>
              </a:lnSpc>
              <a:spcBef>
                <a:spcPct val="0"/>
              </a:spcBef>
              <a:spcAft>
                <a:spcPct val="0"/>
              </a:spcAft>
            </a:pPr>
            <a:r>
              <a:rPr lang="en-US" sz="1800" dirty="0">
                <a:effectLst/>
                <a:latin typeface="Calibri" panose="020F0502020204030204" pitchFamily="34" charset="0"/>
                <a:ea typeface="Times New Roman" panose="02020603050405020304" pitchFamily="18" charset="0"/>
              </a:rPr>
              <a:t>Clinical testing for a biosimilar is designed to demonstrate the absence of clinically meaningful differences, not to demonstrate efficacy.</a:t>
            </a:r>
          </a:p>
          <a:p>
            <a:pPr lvl="1" defTabSz="914400" eaLnBrk="0" fontAlgn="base" hangingPunct="0">
              <a:lnSpc>
                <a:spcPct val="100000"/>
              </a:lnSpc>
              <a:spcBef>
                <a:spcPct val="0"/>
              </a:spcBef>
              <a:spcAft>
                <a:spcPct val="0"/>
              </a:spcAft>
            </a:pPr>
            <a:r>
              <a:rPr lang="en-US" sz="1600" dirty="0">
                <a:effectLst/>
                <a:latin typeface="Calibri" panose="020F0502020204030204" pitchFamily="34" charset="0"/>
                <a:ea typeface="Times New Roman" panose="02020603050405020304" pitchFamily="18" charset="0"/>
              </a:rPr>
              <a:t>FDA guidance directs manufacturers to choose an indication that would be adequately sensitive to detect a difference.</a:t>
            </a:r>
            <a:r>
              <a:rPr lang="en-US" sz="1600" baseline="30000" dirty="0">
                <a:effectLst/>
                <a:latin typeface="Calibri" panose="020F0502020204030204" pitchFamily="34" charset="0"/>
                <a:ea typeface="Times New Roman" panose="02020603050405020304" pitchFamily="18" charset="0"/>
              </a:rPr>
              <a:t>1,36 </a:t>
            </a:r>
            <a:r>
              <a:rPr lang="en-US" sz="1600" dirty="0">
                <a:effectLst/>
                <a:latin typeface="Calibri" panose="020F0502020204030204" pitchFamily="34" charset="0"/>
                <a:ea typeface="Times New Roman" panose="02020603050405020304" pitchFamily="18" charset="0"/>
              </a:rPr>
              <a:t>  </a:t>
            </a:r>
            <a:endParaRPr lang="en-US" altLang="en-US" sz="1600" dirty="0">
              <a:latin typeface="Calibri" panose="020F0502020204030204" pitchFamily="34" charset="0"/>
            </a:endParaRPr>
          </a:p>
          <a:p>
            <a:pPr>
              <a:lnSpc>
                <a:spcPct val="100000"/>
              </a:lnSpc>
              <a:spcBef>
                <a:spcPts val="0"/>
              </a:spcBef>
            </a:pPr>
            <a:r>
              <a:rPr lang="en-US" sz="1800" dirty="0">
                <a:latin typeface="Calibri" panose="020F0502020204030204" pitchFamily="34" charset="0"/>
              </a:rPr>
              <a:t>The scientific justification for extrapolation to other indications should address whether</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baseline="30000" dirty="0">
                <a:effectLst/>
                <a:latin typeface="Calibri" panose="020F0502020204030204" pitchFamily="34" charset="0"/>
                <a:ea typeface="Times New Roman" panose="02020603050405020304" pitchFamily="18" charset="0"/>
                <a:cs typeface="Calibri" panose="020F0502020204030204" pitchFamily="34" charset="0"/>
              </a:rPr>
              <a:t>1</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6075" lvl="2" indent="-166688">
              <a:lnSpc>
                <a:spcPct val="100000"/>
              </a:lnSpc>
              <a:spcBef>
                <a:spcPts val="0"/>
              </a:spcBef>
            </a:pPr>
            <a:r>
              <a:rPr lang="en-US" sz="1600" dirty="0">
                <a:latin typeface="Calibri" panose="020F0502020204030204" pitchFamily="34" charset="0"/>
                <a:ea typeface="Times New Roman" panose="02020603050405020304" pitchFamily="18" charset="0"/>
                <a:cs typeface="Calibri" panose="020F0502020204030204" pitchFamily="34" charset="0"/>
              </a:rPr>
              <a:t>M</a:t>
            </a:r>
            <a:r>
              <a:rPr lang="en-US" sz="1600" dirty="0">
                <a:effectLst/>
                <a:latin typeface="Calibri" panose="020F0502020204030204" pitchFamily="34" charset="0"/>
                <a:ea typeface="Times New Roman" panose="02020603050405020304" pitchFamily="18" charset="0"/>
                <a:cs typeface="Calibri" panose="020F0502020204030204" pitchFamily="34" charset="0"/>
              </a:rPr>
              <a:t>echanism of action is similar for each condition;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6075" lvl="2" indent="-166688">
              <a:lnSpc>
                <a:spcPct val="100000"/>
              </a:lnSpc>
              <a:spcBef>
                <a:spcPts val="0"/>
              </a:spcBef>
            </a:pPr>
            <a:r>
              <a:rPr lang="en-US" sz="1600" dirty="0">
                <a:effectLst/>
                <a:latin typeface="Calibri" panose="020F0502020204030204" pitchFamily="34" charset="0"/>
                <a:ea typeface="Times New Roman" panose="02020603050405020304" pitchFamily="18" charset="0"/>
                <a:cs typeface="Calibri" panose="020F0502020204030204" pitchFamily="34" charset="0"/>
              </a:rPr>
              <a:t>PK and PD are comparable in the different patient populations; and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6075" lvl="2" indent="-166688">
              <a:lnSpc>
                <a:spcPct val="100000"/>
              </a:lnSpc>
              <a:spcBef>
                <a:spcPts val="0"/>
              </a:spcBef>
            </a:pPr>
            <a:r>
              <a:rPr lang="en-US" sz="1600" dirty="0">
                <a:effectLst/>
                <a:latin typeface="Calibri" panose="020F0502020204030204" pitchFamily="34" charset="0"/>
                <a:ea typeface="Times New Roman" panose="02020603050405020304" pitchFamily="18" charset="0"/>
                <a:cs typeface="Calibri" panose="020F0502020204030204" pitchFamily="34" charset="0"/>
              </a:rPr>
              <a:t>Toxicity and immunogenicity are similar in the different patient populations.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4207FF9-3489-49C4-9F51-FE77EDE18E18}"/>
              </a:ext>
            </a:extLst>
          </p:cNvPr>
          <p:cNvSpPr txBox="1"/>
          <p:nvPr/>
        </p:nvSpPr>
        <p:spPr>
          <a:xfrm>
            <a:off x="275665" y="4239493"/>
            <a:ext cx="5645812" cy="276999"/>
          </a:xfrm>
          <a:prstGeom prst="rect">
            <a:avLst/>
          </a:prstGeom>
          <a:noFill/>
        </p:spPr>
        <p:txBody>
          <a:bodyPr wrap="square" rtlCol="0">
            <a:spAutoFit/>
          </a:bodyPr>
          <a:lstStyle/>
          <a:p>
            <a:r>
              <a:rPr lang="en-US" sz="1200" dirty="0"/>
              <a:t>PD, pharmacodynamic; PK, pharmacokinetic; RP, reference product</a:t>
            </a:r>
          </a:p>
        </p:txBody>
      </p:sp>
    </p:spTree>
    <p:extLst>
      <p:ext uri="{BB962C8B-B14F-4D97-AF65-F5344CB8AC3E}">
        <p14:creationId xmlns:p14="http://schemas.microsoft.com/office/powerpoint/2010/main" val="37435720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FB8AB0-2E27-49DF-AE76-885A3BFC807A}"/>
              </a:ext>
            </a:extLst>
          </p:cNvPr>
          <p:cNvSpPr>
            <a:spLocks noGrp="1"/>
          </p:cNvSpPr>
          <p:nvPr>
            <p:ph type="title"/>
          </p:nvPr>
        </p:nvSpPr>
        <p:spPr>
          <a:xfrm>
            <a:off x="199478" y="131162"/>
            <a:ext cx="8761615" cy="857250"/>
          </a:xfrm>
        </p:spPr>
        <p:txBody>
          <a:bodyPr>
            <a:normAutofit/>
          </a:bodyPr>
          <a:lstStyle/>
          <a:p>
            <a:r>
              <a:rPr lang="en-US" sz="2400" dirty="0"/>
              <a:t>Extrapolation and FDA-Labeled Indications</a:t>
            </a:r>
          </a:p>
        </p:txBody>
      </p:sp>
      <p:sp>
        <p:nvSpPr>
          <p:cNvPr id="5" name="Content Placeholder 2">
            <a:extLst>
              <a:ext uri="{FF2B5EF4-FFF2-40B4-BE49-F238E27FC236}">
                <a16:creationId xmlns:a16="http://schemas.microsoft.com/office/drawing/2014/main" id="{31C049C9-2A44-47E1-AD65-601085B79044}"/>
              </a:ext>
            </a:extLst>
          </p:cNvPr>
          <p:cNvSpPr>
            <a:spLocks noGrp="1"/>
          </p:cNvSpPr>
          <p:nvPr>
            <p:ph idx="1"/>
          </p:nvPr>
        </p:nvSpPr>
        <p:spPr>
          <a:xfrm>
            <a:off x="4572000" y="1006873"/>
            <a:ext cx="3636818" cy="3232619"/>
          </a:xfrm>
        </p:spPr>
        <p:txBody>
          <a:bodyPr>
            <a:normAutofit lnSpcReduction="10000"/>
          </a:bodyPr>
          <a:lstStyle/>
          <a:p>
            <a:pPr>
              <a:spcAft>
                <a:spcPts val="1350"/>
              </a:spcAft>
            </a:pPr>
            <a:r>
              <a:rPr lang="en-US" sz="1600" dirty="0"/>
              <a:t>FDA-approved indications for biosimilars do not require a clinical trial for each indication.</a:t>
            </a:r>
          </a:p>
          <a:p>
            <a:pPr>
              <a:spcAft>
                <a:spcPts val="1350"/>
              </a:spcAft>
            </a:pPr>
            <a:r>
              <a:rPr lang="en-US" sz="1600" dirty="0"/>
              <a:t>Extrapolation is scientifically justified based on specifications of the product made by biosimilar manufacturer relative to product made by reference product manufacturer.</a:t>
            </a:r>
          </a:p>
          <a:p>
            <a:pPr>
              <a:spcAft>
                <a:spcPts val="1350"/>
              </a:spcAft>
            </a:pPr>
            <a:r>
              <a:rPr lang="en-US" sz="1600" dirty="0"/>
              <a:t>Totality of the evidence (including physiochemical, functional, PK/PD studies) informs the appropriate indications.</a:t>
            </a:r>
          </a:p>
        </p:txBody>
      </p:sp>
      <p:sp>
        <p:nvSpPr>
          <p:cNvPr id="6" name="Text Placeholder 3">
            <a:extLst>
              <a:ext uri="{FF2B5EF4-FFF2-40B4-BE49-F238E27FC236}">
                <a16:creationId xmlns:a16="http://schemas.microsoft.com/office/drawing/2014/main" id="{A9A6C4BB-9D73-4330-90D8-12D8927AF9FE}"/>
              </a:ext>
            </a:extLst>
          </p:cNvPr>
          <p:cNvSpPr txBox="1">
            <a:spLocks/>
          </p:cNvSpPr>
          <p:nvPr/>
        </p:nvSpPr>
        <p:spPr>
          <a:xfrm>
            <a:off x="3089334" y="4510898"/>
            <a:ext cx="5999247" cy="501440"/>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US Food and Drug Administration. Published April 2015. Accessed April 7, 2022. </a:t>
            </a:r>
          </a:p>
          <a:p>
            <a:r>
              <a:rPr lang="en-US" dirty="0">
                <a:hlinkClick r:id="rId2"/>
              </a:rPr>
              <a:t>www.fda.gov/downloads/Drugs/GuidanceComplianceRegulatoryInformation/Guidances/UCM291128.pdf</a:t>
            </a:r>
            <a:endParaRPr lang="en-US" dirty="0"/>
          </a:p>
        </p:txBody>
      </p:sp>
      <p:pic>
        <p:nvPicPr>
          <p:cNvPr id="7" name="Picture 6">
            <a:extLst>
              <a:ext uri="{FF2B5EF4-FFF2-40B4-BE49-F238E27FC236}">
                <a16:creationId xmlns:a16="http://schemas.microsoft.com/office/drawing/2014/main" id="{87D607C2-0ADD-4289-ACBE-ED56E157A651}"/>
              </a:ext>
            </a:extLst>
          </p:cNvPr>
          <p:cNvPicPr>
            <a:picLocks noChangeAspect="1"/>
          </p:cNvPicPr>
          <p:nvPr/>
        </p:nvPicPr>
        <p:blipFill>
          <a:blip r:embed="rId3"/>
          <a:stretch>
            <a:fillRect/>
          </a:stretch>
        </p:blipFill>
        <p:spPr>
          <a:xfrm>
            <a:off x="1343517" y="1336015"/>
            <a:ext cx="3234697" cy="2350013"/>
          </a:xfrm>
          <a:prstGeom prst="rect">
            <a:avLst/>
          </a:prstGeom>
        </p:spPr>
      </p:pic>
      <p:sp>
        <p:nvSpPr>
          <p:cNvPr id="8" name="TextBox 7">
            <a:extLst>
              <a:ext uri="{FF2B5EF4-FFF2-40B4-BE49-F238E27FC236}">
                <a16:creationId xmlns:a16="http://schemas.microsoft.com/office/drawing/2014/main" id="{E177CA72-9C0C-461C-969B-03BE0872D1E0}"/>
              </a:ext>
            </a:extLst>
          </p:cNvPr>
          <p:cNvSpPr txBox="1"/>
          <p:nvPr/>
        </p:nvSpPr>
        <p:spPr>
          <a:xfrm>
            <a:off x="275665" y="4239493"/>
            <a:ext cx="2942344" cy="276999"/>
          </a:xfrm>
          <a:prstGeom prst="rect">
            <a:avLst/>
          </a:prstGeom>
          <a:noFill/>
        </p:spPr>
        <p:txBody>
          <a:bodyPr wrap="none" rtlCol="0">
            <a:spAutoFit/>
          </a:bodyPr>
          <a:lstStyle/>
          <a:p>
            <a:r>
              <a:rPr lang="en-US" sz="1200" dirty="0"/>
              <a:t>PD, pharmacodynamic; PK, pharmacokinetic</a:t>
            </a:r>
          </a:p>
        </p:txBody>
      </p:sp>
    </p:spTree>
    <p:extLst>
      <p:ext uri="{BB962C8B-B14F-4D97-AF65-F5344CB8AC3E}">
        <p14:creationId xmlns:p14="http://schemas.microsoft.com/office/powerpoint/2010/main" val="36212997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1C049C9-2A44-47E1-AD65-601085B79044}"/>
              </a:ext>
            </a:extLst>
          </p:cNvPr>
          <p:cNvSpPr>
            <a:spLocks noGrp="1"/>
          </p:cNvSpPr>
          <p:nvPr>
            <p:ph idx="1"/>
          </p:nvPr>
        </p:nvSpPr>
        <p:spPr>
          <a:xfrm>
            <a:off x="275666" y="369795"/>
            <a:ext cx="8431916" cy="3869698"/>
          </a:xfrm>
        </p:spPr>
        <p:txBody>
          <a:bodyPr>
            <a:normAutofit/>
          </a:bodyPr>
          <a:lstStyle/>
          <a:p>
            <a:pPr defTabSz="914400" eaLnBrk="0" fontAlgn="base" hangingPunct="0">
              <a:lnSpc>
                <a:spcPct val="100000"/>
              </a:lnSpc>
              <a:spcBef>
                <a:spcPts val="0"/>
              </a:spcBef>
            </a:pPr>
            <a:r>
              <a:rPr lang="en-US" sz="2000" dirty="0">
                <a:latin typeface="Calibri" panose="020F0502020204030204" pitchFamily="34" charset="0"/>
                <a:ea typeface="Times New Roman" panose="02020603050405020304" pitchFamily="18" charset="0"/>
              </a:rPr>
              <a:t>T</a:t>
            </a:r>
            <a:r>
              <a:rPr lang="en-US" sz="2000" dirty="0">
                <a:effectLst/>
                <a:latin typeface="Calibri" panose="020F0502020204030204" pitchFamily="34" charset="0"/>
                <a:ea typeface="Times New Roman" panose="02020603050405020304" pitchFamily="18" charset="0"/>
              </a:rPr>
              <a:t>otality of the evidence may support extrapolation to other indications if:</a:t>
            </a:r>
          </a:p>
          <a:p>
            <a:pPr lvl="1" defTabSz="914400" eaLnBrk="0" fontAlgn="base" hangingPunct="0">
              <a:lnSpc>
                <a:spcPct val="100000"/>
              </a:lnSpc>
              <a:spcBef>
                <a:spcPts val="0"/>
              </a:spcBef>
            </a:pPr>
            <a:r>
              <a:rPr lang="en-US" dirty="0">
                <a:effectLst/>
                <a:latin typeface="Calibri" panose="020F0502020204030204" pitchFamily="34" charset="0"/>
                <a:ea typeface="Times New Roman" panose="02020603050405020304" pitchFamily="18" charset="0"/>
              </a:rPr>
              <a:t>Biosimilarity can be established using analytical and functional studies; and</a:t>
            </a:r>
          </a:p>
          <a:p>
            <a:pPr lvl="1" defTabSz="914400" eaLnBrk="0" fontAlgn="base" hangingPunct="0">
              <a:lnSpc>
                <a:spcPct val="100000"/>
              </a:lnSpc>
              <a:spcBef>
                <a:spcPts val="0"/>
              </a:spcBef>
            </a:pPr>
            <a:r>
              <a:rPr lang="en-US" dirty="0">
                <a:latin typeface="Calibri" panose="020F0502020204030204" pitchFamily="34" charset="0"/>
                <a:ea typeface="Times New Roman" panose="02020603050405020304" pitchFamily="18" charset="0"/>
              </a:rPr>
              <a:t>N</a:t>
            </a:r>
            <a:r>
              <a:rPr lang="en-US" dirty="0">
                <a:effectLst/>
                <a:latin typeface="Calibri" panose="020F0502020204030204" pitchFamily="34" charset="0"/>
                <a:ea typeface="Times New Roman" panose="02020603050405020304" pitchFamily="18" charset="0"/>
              </a:rPr>
              <a:t>o clinically meaningful differences are identified in clinical testing in a patient population selected for its sensitivity to identify a difference in efficacy or safety.</a:t>
            </a:r>
          </a:p>
          <a:p>
            <a:pPr defTabSz="914400" eaLnBrk="0" fontAlgn="base" hangingPunct="0">
              <a:lnSpc>
                <a:spcPct val="100000"/>
              </a:lnSpc>
              <a:spcBef>
                <a:spcPts val="0"/>
              </a:spcBef>
            </a:pPr>
            <a:r>
              <a:rPr lang="en-US" sz="2000" dirty="0">
                <a:effectLst/>
                <a:latin typeface="Calibri" panose="020F0502020204030204" pitchFamily="34" charset="0"/>
                <a:ea typeface="Times New Roman" panose="02020603050405020304" pitchFamily="18" charset="0"/>
              </a:rPr>
              <a:t>This process is analogous to that used for approval of changes in manufacture of biologics.</a:t>
            </a:r>
            <a:r>
              <a:rPr lang="en-US" sz="2000" baseline="30000" dirty="0">
                <a:effectLst/>
                <a:latin typeface="Calibri" panose="020F0502020204030204" pitchFamily="34" charset="0"/>
                <a:ea typeface="Times New Roman" panose="02020603050405020304" pitchFamily="18" charset="0"/>
              </a:rPr>
              <a:t>35</a:t>
            </a:r>
            <a:endParaRPr lang="en-US" altLang="en-US" sz="2000" baseline="30000" dirty="0">
              <a:latin typeface="Calibri" panose="020F0502020204030204" pitchFamily="34" charset="0"/>
            </a:endParaRPr>
          </a:p>
          <a:p>
            <a:pPr>
              <a:lnSpc>
                <a:spcPct val="100000"/>
              </a:lnSpc>
              <a:spcBef>
                <a:spcPts val="0"/>
              </a:spcBef>
            </a:pPr>
            <a:r>
              <a:rPr lang="en-US" sz="2000" dirty="0">
                <a:effectLst/>
                <a:latin typeface="Calibri" panose="020F0502020204030204" pitchFamily="34" charset="0"/>
                <a:ea typeface="Times New Roman" panose="02020603050405020304" pitchFamily="18" charset="0"/>
                <a:cs typeface="Calibri" panose="020F0502020204030204" pitchFamily="34" charset="0"/>
              </a:rPr>
              <a:t>Extrapolation has been used to approve biosimilars for the same indications as the corresponding RP, except under 2 circumstances:</a:t>
            </a:r>
            <a:r>
              <a:rPr lang="en-US" sz="2000" baseline="30000" dirty="0">
                <a:effectLst/>
                <a:latin typeface="Calibri" panose="020F0502020204030204" pitchFamily="34" charset="0"/>
                <a:ea typeface="Times New Roman" panose="02020603050405020304" pitchFamily="18" charset="0"/>
                <a:cs typeface="Calibri" panose="020F0502020204030204" pitchFamily="34" charset="0"/>
              </a:rPr>
              <a:t>37</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00000"/>
              </a:lnSpc>
              <a:spcBef>
                <a:spcPts val="0"/>
              </a:spcBef>
            </a:pPr>
            <a:r>
              <a:rPr lang="en-US" dirty="0">
                <a:latin typeface="Calibri" panose="020F0502020204030204" pitchFamily="34" charset="0"/>
                <a:cs typeface="Calibri" panose="020F0502020204030204" pitchFamily="34" charset="0"/>
              </a:rPr>
              <a:t>RP was granted a new indication after the biosimilar was approved; or </a:t>
            </a:r>
          </a:p>
          <a:p>
            <a:pPr lvl="1">
              <a:lnSpc>
                <a:spcPct val="100000"/>
              </a:lnSpc>
              <a:spcBef>
                <a:spcPts val="0"/>
              </a:spcBef>
            </a:pPr>
            <a:r>
              <a:rPr lang="en-US" dirty="0">
                <a:latin typeface="Calibri" panose="020F0502020204030204" pitchFamily="34" charset="0"/>
                <a:cs typeface="Calibri" panose="020F0502020204030204" pitchFamily="34" charset="0"/>
              </a:rPr>
              <a:t>RP had been granted market exclusivity for an indication.</a:t>
            </a:r>
          </a:p>
          <a:p>
            <a:pPr defTabSz="914400" eaLnBrk="0" fontAlgn="base" hangingPunct="0">
              <a:lnSpc>
                <a:spcPct val="100000"/>
              </a:lnSpc>
              <a:spcBef>
                <a:spcPts val="0"/>
              </a:spcBef>
            </a:pPr>
            <a:endParaRPr lang="en-US" altLang="en-US" sz="2000" baseline="30000" dirty="0">
              <a:latin typeface="Calibri" panose="020F0502020204030204" pitchFamily="34" charset="0"/>
            </a:endParaRPr>
          </a:p>
        </p:txBody>
      </p:sp>
      <p:sp>
        <p:nvSpPr>
          <p:cNvPr id="3" name="TextBox 2">
            <a:extLst>
              <a:ext uri="{FF2B5EF4-FFF2-40B4-BE49-F238E27FC236}">
                <a16:creationId xmlns:a16="http://schemas.microsoft.com/office/drawing/2014/main" id="{3D563A38-E5CF-45E8-A43A-58040873695A}"/>
              </a:ext>
            </a:extLst>
          </p:cNvPr>
          <p:cNvSpPr txBox="1"/>
          <p:nvPr/>
        </p:nvSpPr>
        <p:spPr>
          <a:xfrm>
            <a:off x="275665" y="4239493"/>
            <a:ext cx="1524328" cy="276999"/>
          </a:xfrm>
          <a:prstGeom prst="rect">
            <a:avLst/>
          </a:prstGeom>
          <a:noFill/>
        </p:spPr>
        <p:txBody>
          <a:bodyPr wrap="none" rtlCol="0">
            <a:spAutoFit/>
          </a:bodyPr>
          <a:lstStyle/>
          <a:p>
            <a:r>
              <a:rPr lang="en-US" sz="1200" dirty="0"/>
              <a:t>RP, reference product</a:t>
            </a:r>
          </a:p>
        </p:txBody>
      </p:sp>
    </p:spTree>
    <p:extLst>
      <p:ext uri="{BB962C8B-B14F-4D97-AF65-F5344CB8AC3E}">
        <p14:creationId xmlns:p14="http://schemas.microsoft.com/office/powerpoint/2010/main" val="17734262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0403-C12F-4E88-8567-9ABA035ADDDC}"/>
              </a:ext>
            </a:extLst>
          </p:cNvPr>
          <p:cNvSpPr>
            <a:spLocks noGrp="1"/>
          </p:cNvSpPr>
          <p:nvPr>
            <p:ph type="ctrTitle"/>
          </p:nvPr>
        </p:nvSpPr>
        <p:spPr/>
        <p:txBody>
          <a:bodyPr>
            <a:normAutofit/>
          </a:bodyPr>
          <a:lstStyle/>
          <a:p>
            <a:pPr marL="0" marR="0" algn="l">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Clue: The property of a biologic to induce an immune response that may neutralize the protein and reduce therapeutic efficacy</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Calibri" panose="020F0502020204030204" pitchFamily="34" charset="0"/>
              </a:rPr>
              <a:t>What is…</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rPr>
              <a:t>Immunogenicity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72251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1C049C9-2A44-47E1-AD65-601085B79044}"/>
              </a:ext>
            </a:extLst>
          </p:cNvPr>
          <p:cNvSpPr>
            <a:spLocks noGrp="1"/>
          </p:cNvSpPr>
          <p:nvPr>
            <p:ph idx="1"/>
          </p:nvPr>
        </p:nvSpPr>
        <p:spPr>
          <a:xfrm>
            <a:off x="275666" y="369795"/>
            <a:ext cx="8431916" cy="3869698"/>
          </a:xfrm>
        </p:spPr>
        <p:txBody>
          <a:bodyPr>
            <a:normAutofit lnSpcReduction="10000"/>
          </a:bodyPr>
          <a:lstStyle/>
          <a:p>
            <a:pPr defTabSz="914400" eaLnBrk="0" fontAlgn="base" hangingPunct="0">
              <a:lnSpc>
                <a:spcPct val="110000"/>
              </a:lnSpc>
              <a:spcBef>
                <a:spcPct val="0"/>
              </a:spcBef>
              <a:spcAft>
                <a:spcPct val="0"/>
              </a:spcAft>
            </a:pP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Immunogenicity is the property of a protein to induce an immune response that may neutralize the protein and reduce its therapeutic efficacy. </a:t>
            </a:r>
          </a:p>
          <a:p>
            <a:pPr defTabSz="914400" eaLnBrk="0" fontAlgn="base" hangingPunct="0">
              <a:lnSpc>
                <a:spcPct val="110000"/>
              </a:lnSpc>
              <a:spcBef>
                <a:spcPct val="0"/>
              </a:spcBef>
              <a:spcAft>
                <a:spcPct val="0"/>
              </a:spcAft>
            </a:pP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Immune responses to a biologic can affect both its safety and efficacy.</a:t>
            </a:r>
            <a:r>
              <a:rPr kumimoji="0" lang="en-US" altLang="en-US" sz="1800" b="0"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a:t>
            </a: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p>
          <a:p>
            <a:pPr defTabSz="914400" eaLnBrk="0" fontAlgn="base" hangingPunct="0">
              <a:lnSpc>
                <a:spcPct val="110000"/>
              </a:lnSpc>
              <a:spcBef>
                <a:spcPct val="0"/>
              </a:spcBef>
              <a:spcAft>
                <a:spcPct val="0"/>
              </a:spcAft>
            </a:pP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Comparative clinical studies to assess the immunogenicity of a biosimilar are expected to be included in the process to demonstrate biosimilarity.</a:t>
            </a:r>
            <a:endParaRPr lang="en-US" altLang="en-US" sz="1800" dirty="0">
              <a:latin typeface="Calibri" panose="020F0502020204030204" pitchFamily="34" charset="0"/>
              <a:ea typeface="Times New Roman" panose="02020603050405020304" pitchFamily="18" charset="0"/>
              <a:cs typeface="Calibri" panose="020F0502020204030204" pitchFamily="34" charset="0"/>
            </a:endParaRPr>
          </a:p>
          <a:p>
            <a:pPr lvl="1" defTabSz="914400" eaLnBrk="0" fontAlgn="base" hangingPunct="0">
              <a:lnSpc>
                <a:spcPct val="110000"/>
              </a:lnSpc>
              <a:spcBef>
                <a:spcPct val="0"/>
              </a:spcBef>
              <a:spcAft>
                <a:spcPct val="0"/>
              </a:spcAf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Immunogenicity is assessed in comparative PK/PD clinical studies.</a:t>
            </a:r>
          </a:p>
          <a:p>
            <a:pPr defTabSz="914400" eaLnBrk="0" fontAlgn="base" hangingPunct="0">
              <a:lnSpc>
                <a:spcPct val="110000"/>
              </a:lnSpc>
              <a:spcBef>
                <a:spcPct val="0"/>
              </a:spcBef>
              <a:spcAft>
                <a:spcPct val="0"/>
              </a:spcAft>
            </a:pPr>
            <a:r>
              <a:rPr lang="en-US" altLang="en-US" sz="1800" dirty="0">
                <a:latin typeface="Calibri" panose="020F0502020204030204" pitchFamily="34" charset="0"/>
                <a:ea typeface="Times New Roman" panose="02020603050405020304" pitchFamily="18" charset="0"/>
                <a:cs typeface="Calibri" panose="020F0502020204030204" pitchFamily="34" charset="0"/>
              </a:rPr>
              <a:t>G</a:t>
            </a: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oal of the clinical immunogenicity assessment is to identify differences between a biosimilar and its RP in the incidence and severity of immune reactions. </a:t>
            </a:r>
          </a:p>
          <a:p>
            <a:pPr defTabSz="914400" eaLnBrk="0" fontAlgn="base" hangingPunct="0">
              <a:lnSpc>
                <a:spcPct val="110000"/>
              </a:lnSpc>
              <a:spcBef>
                <a:spcPct val="0"/>
              </a:spcBef>
              <a:spcAft>
                <a:spcPct val="0"/>
              </a:spcAft>
            </a:pP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extent of these studies—which include both premarketing clinical trials and postmarketing surveillance—depends on the expected incidence and severity of immune reactions, and the degree of analytical similarity of the biosimilar to its RP.</a:t>
            </a:r>
          </a:p>
          <a:p>
            <a:pPr defTabSz="914400" eaLnBrk="0" fontAlgn="base" hangingPunct="0">
              <a:lnSpc>
                <a:spcPct val="110000"/>
              </a:lnSpc>
              <a:spcBef>
                <a:spcPct val="0"/>
              </a:spcBef>
              <a:spcAft>
                <a:spcPct val="0"/>
              </a:spcAft>
            </a:pP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Differences between a biosimilar and its RP in post-translational modifications or other clinically inactive aspects could contribute to differences in immunogenicity.</a:t>
            </a:r>
            <a:r>
              <a:rPr kumimoji="0" lang="en-US" altLang="en-US" sz="1800" b="0"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38</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E714A2E5-3960-416B-A7DB-BEB24C62C9CB}"/>
              </a:ext>
            </a:extLst>
          </p:cNvPr>
          <p:cNvSpPr txBox="1"/>
          <p:nvPr/>
        </p:nvSpPr>
        <p:spPr>
          <a:xfrm>
            <a:off x="275665" y="4239493"/>
            <a:ext cx="4358950" cy="276999"/>
          </a:xfrm>
          <a:prstGeom prst="rect">
            <a:avLst/>
          </a:prstGeom>
          <a:noFill/>
        </p:spPr>
        <p:txBody>
          <a:bodyPr wrap="none" rtlCol="0">
            <a:spAutoFit/>
          </a:bodyPr>
          <a:lstStyle/>
          <a:p>
            <a:r>
              <a:rPr lang="en-US" sz="1200" dirty="0"/>
              <a:t>PD, pharmacodynamic; PK, pharmacokinetic; RP, reference product</a:t>
            </a:r>
          </a:p>
        </p:txBody>
      </p:sp>
    </p:spTree>
    <p:extLst>
      <p:ext uri="{BB962C8B-B14F-4D97-AF65-F5344CB8AC3E}">
        <p14:creationId xmlns:p14="http://schemas.microsoft.com/office/powerpoint/2010/main" val="3983934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1C049C9-2A44-47E1-AD65-601085B79044}"/>
              </a:ext>
            </a:extLst>
          </p:cNvPr>
          <p:cNvSpPr>
            <a:spLocks noGrp="1"/>
          </p:cNvSpPr>
          <p:nvPr>
            <p:ph idx="1"/>
          </p:nvPr>
        </p:nvSpPr>
        <p:spPr>
          <a:xfrm>
            <a:off x="275665" y="369795"/>
            <a:ext cx="8418061" cy="3869698"/>
          </a:xfrm>
        </p:spPr>
        <p:txBody>
          <a:bodyPr>
            <a:normAutofit/>
          </a:bodyPr>
          <a:lstStyle/>
          <a:p>
            <a:pPr>
              <a:lnSpc>
                <a:spcPct val="100000"/>
              </a:lnSpc>
              <a:spcBef>
                <a:spcPts val="0"/>
              </a:spcBef>
            </a:pPr>
            <a:r>
              <a:rPr lang="en-US" sz="2000" dirty="0">
                <a:effectLst/>
                <a:latin typeface="Calibri" panose="020F0502020204030204" pitchFamily="34" charset="0"/>
                <a:ea typeface="Times New Roman" panose="02020603050405020304" pitchFamily="18" charset="0"/>
                <a:cs typeface="Calibri" panose="020F0502020204030204" pitchFamily="34" charset="0"/>
              </a:rPr>
              <a:t>A reference product is:</a:t>
            </a:r>
          </a:p>
          <a:p>
            <a:pPr lvl="1">
              <a:lnSpc>
                <a:spcPct val="100000"/>
              </a:lnSpc>
              <a:spcBef>
                <a:spcPts val="0"/>
              </a:spcBef>
            </a:pPr>
            <a:r>
              <a:rPr lang="en-US" dirty="0">
                <a:effectLst/>
                <a:latin typeface="Calibri" panose="020F0502020204030204" pitchFamily="34" charset="0"/>
                <a:ea typeface="Times New Roman" panose="02020603050405020304" pitchFamily="18" charset="0"/>
                <a:cs typeface="Calibri" panose="020F0502020204030204" pitchFamily="34" charset="0"/>
              </a:rPr>
              <a:t>The biological product licensed by the FDA against which a biosimilar is evaluated.</a:t>
            </a:r>
            <a:r>
              <a:rPr lang="en-US" baseline="30000" dirty="0">
                <a:effectLst/>
                <a:latin typeface="Calibri" panose="020F0502020204030204" pitchFamily="34" charset="0"/>
                <a:ea typeface="Times New Roman" panose="02020603050405020304" pitchFamily="18" charset="0"/>
                <a:cs typeface="Calibri" panose="020F0502020204030204" pitchFamily="34" charset="0"/>
              </a:rPr>
              <a:t>1,3</a:t>
            </a:r>
            <a:endParaRPr lang="en-US" baseline="30000" dirty="0">
              <a:latin typeface="Calibri" panose="020F0502020204030204" pitchFamily="34" charset="0"/>
              <a:ea typeface="Times New Roman" panose="02020603050405020304" pitchFamily="18" charset="0"/>
              <a:cs typeface="Calibri" panose="020F0502020204030204" pitchFamily="34" charset="0"/>
            </a:endParaRPr>
          </a:p>
          <a:p>
            <a:pPr lvl="2">
              <a:lnSpc>
                <a:spcPct val="100000"/>
              </a:lnSpc>
              <a:spcBef>
                <a:spcPts val="0"/>
              </a:spcBef>
            </a:pPr>
            <a:r>
              <a:rPr lang="en-US" sz="1600" dirty="0">
                <a:latin typeface="Calibri" panose="020F0502020204030204" pitchFamily="34" charset="0"/>
                <a:ea typeface="Times New Roman" panose="02020603050405020304" pitchFamily="18" charset="0"/>
                <a:cs typeface="Calibri" panose="020F0502020204030204" pitchFamily="34" charset="0"/>
              </a:rPr>
              <a:t>Approval</a:t>
            </a:r>
            <a:r>
              <a:rPr lang="en-US" sz="1600" dirty="0">
                <a:effectLst/>
                <a:latin typeface="Calibri" panose="020F0502020204030204" pitchFamily="34" charset="0"/>
                <a:ea typeface="Times New Roman" panose="02020603050405020304" pitchFamily="18" charset="0"/>
                <a:cs typeface="Calibri" panose="020F0502020204030204" pitchFamily="34" charset="0"/>
              </a:rPr>
              <a:t> was based on an extensive development program that includes phase 3 clinical trials to establish its safety and efficacy.</a:t>
            </a:r>
          </a:p>
          <a:p>
            <a:pPr lvl="1">
              <a:lnSpc>
                <a:spcPct val="100000"/>
              </a:lnSpc>
              <a:spcBef>
                <a:spcPts val="0"/>
              </a:spcBef>
            </a:pPr>
            <a:r>
              <a:rPr lang="en-US" dirty="0">
                <a:effectLst/>
                <a:latin typeface="Calibri" panose="020F0502020204030204" pitchFamily="34" charset="0"/>
                <a:ea typeface="Times New Roman" panose="02020603050405020304" pitchFamily="18" charset="0"/>
                <a:cs typeface="Calibri" panose="020F0502020204030204" pitchFamily="34" charset="0"/>
              </a:rPr>
              <a:t>Often referred to as the originator or innovator product.</a:t>
            </a:r>
            <a:r>
              <a:rPr lang="en-US" baseline="30000" dirty="0">
                <a:effectLst/>
                <a:latin typeface="Calibri" panose="020F0502020204030204" pitchFamily="34" charset="0"/>
                <a:ea typeface="Times New Roman" panose="02020603050405020304" pitchFamily="18" charset="0"/>
                <a:cs typeface="Calibri" panose="020F0502020204030204" pitchFamily="34" charset="0"/>
              </a:rPr>
              <a:t>4</a:t>
            </a:r>
            <a:r>
              <a:rPr lang="en-US" dirty="0">
                <a:effectLst/>
                <a:latin typeface="Calibri" panose="020F0502020204030204" pitchFamily="34" charset="0"/>
                <a:ea typeface="Times New Roman" panose="02020603050405020304" pitchFamily="18" charset="0"/>
                <a:cs typeface="Calibri" panose="020F0502020204030204" pitchFamily="34" charset="0"/>
              </a:rPr>
              <a:t>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R="0">
              <a:lnSpc>
                <a:spcPct val="100000"/>
              </a:lnSpc>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A proposed biosimilar is evaluated in comparison to the RP to ensure that it is highly similar and has no clinically meaningful differences.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spcBef>
                <a:spcPts val="0"/>
              </a:spcBef>
            </a:pPr>
            <a:r>
              <a:rPr lang="en-US" sz="2000" dirty="0">
                <a:latin typeface="Calibri" panose="020F0502020204030204" pitchFamily="34" charset="0"/>
                <a:ea typeface="Times New Roman" panose="02020603050405020304" pitchFamily="18" charset="0"/>
              </a:rPr>
              <a:t>A b</a:t>
            </a:r>
            <a:r>
              <a:rPr lang="en-US" sz="2000" dirty="0">
                <a:effectLst/>
                <a:latin typeface="Calibri" panose="020F0502020204030204" pitchFamily="34" charset="0"/>
                <a:ea typeface="Times New Roman" panose="02020603050405020304" pitchFamily="18" charset="0"/>
              </a:rPr>
              <a:t>iosimilar may be a cost-saving alternative to the RP.</a:t>
            </a:r>
            <a:endParaRPr lang="en-US" sz="1600" dirty="0"/>
          </a:p>
        </p:txBody>
      </p:sp>
      <p:sp>
        <p:nvSpPr>
          <p:cNvPr id="3" name="TextBox 2">
            <a:extLst>
              <a:ext uri="{FF2B5EF4-FFF2-40B4-BE49-F238E27FC236}">
                <a16:creationId xmlns:a16="http://schemas.microsoft.com/office/drawing/2014/main" id="{8B73A385-7568-421C-A26F-072694F02898}"/>
              </a:ext>
            </a:extLst>
          </p:cNvPr>
          <p:cNvSpPr txBox="1"/>
          <p:nvPr/>
        </p:nvSpPr>
        <p:spPr>
          <a:xfrm>
            <a:off x="275665" y="4239493"/>
            <a:ext cx="1524328" cy="276999"/>
          </a:xfrm>
          <a:prstGeom prst="rect">
            <a:avLst/>
          </a:prstGeom>
          <a:noFill/>
        </p:spPr>
        <p:txBody>
          <a:bodyPr wrap="none" rtlCol="0">
            <a:spAutoFit/>
          </a:bodyPr>
          <a:lstStyle/>
          <a:p>
            <a:r>
              <a:rPr lang="en-US" sz="1200" dirty="0"/>
              <a:t>RP, reference product</a:t>
            </a:r>
          </a:p>
        </p:txBody>
      </p:sp>
    </p:spTree>
    <p:extLst>
      <p:ext uri="{BB962C8B-B14F-4D97-AF65-F5344CB8AC3E}">
        <p14:creationId xmlns:p14="http://schemas.microsoft.com/office/powerpoint/2010/main" val="32726861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2FBF-D1FB-4586-8428-E5EDF2544159}"/>
              </a:ext>
            </a:extLst>
          </p:cNvPr>
          <p:cNvSpPr>
            <a:spLocks noGrp="1"/>
          </p:cNvSpPr>
          <p:nvPr>
            <p:ph type="title"/>
          </p:nvPr>
        </p:nvSpPr>
        <p:spPr/>
        <p:txBody>
          <a:bodyPr>
            <a:normAutofit/>
          </a:bodyPr>
          <a:lstStyle/>
          <a:p>
            <a:r>
              <a:rPr lang="en-US" sz="2400" dirty="0"/>
              <a:t>Immunogenicity: Infliximab Reference Product vs CT-P13 Biosimilar</a:t>
            </a:r>
          </a:p>
        </p:txBody>
      </p:sp>
      <p:graphicFrame>
        <p:nvGraphicFramePr>
          <p:cNvPr id="7" name="Content Placeholder 6">
            <a:extLst>
              <a:ext uri="{FF2B5EF4-FFF2-40B4-BE49-F238E27FC236}">
                <a16:creationId xmlns:a16="http://schemas.microsoft.com/office/drawing/2014/main" id="{B3724C64-2014-4C2E-9EAC-8C23278FC5D8}"/>
              </a:ext>
            </a:extLst>
          </p:cNvPr>
          <p:cNvGraphicFramePr>
            <a:graphicFrameLocks noGrp="1"/>
          </p:cNvGraphicFramePr>
          <p:nvPr>
            <p:ph sz="half" idx="1"/>
            <p:extLst>
              <p:ext uri="{D42A27DB-BD31-4B8C-83A1-F6EECF244321}">
                <p14:modId xmlns:p14="http://schemas.microsoft.com/office/powerpoint/2010/main" val="430258299"/>
              </p:ext>
            </p:extLst>
          </p:nvPr>
        </p:nvGraphicFramePr>
        <p:xfrm>
          <a:off x="628650" y="1209894"/>
          <a:ext cx="3886200" cy="32635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a:extLst>
              <a:ext uri="{FF2B5EF4-FFF2-40B4-BE49-F238E27FC236}">
                <a16:creationId xmlns:a16="http://schemas.microsoft.com/office/drawing/2014/main" id="{6C2778AC-5FF6-4A0D-979E-74AE25FB3562}"/>
              </a:ext>
            </a:extLst>
          </p:cNvPr>
          <p:cNvGraphicFramePr>
            <a:graphicFrameLocks noGrp="1"/>
          </p:cNvGraphicFramePr>
          <p:nvPr>
            <p:ph sz="half" idx="2"/>
            <p:extLst>
              <p:ext uri="{D42A27DB-BD31-4B8C-83A1-F6EECF244321}">
                <p14:modId xmlns:p14="http://schemas.microsoft.com/office/powerpoint/2010/main" val="2443856740"/>
              </p:ext>
            </p:extLst>
          </p:nvPr>
        </p:nvGraphicFramePr>
        <p:xfrm>
          <a:off x="4629150" y="1209894"/>
          <a:ext cx="3886200" cy="301856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3AA0AC2-00E2-448F-B079-FE8CBAB19638}"/>
              </a:ext>
            </a:extLst>
          </p:cNvPr>
          <p:cNvSpPr txBox="1"/>
          <p:nvPr/>
        </p:nvSpPr>
        <p:spPr>
          <a:xfrm>
            <a:off x="3080905" y="4502364"/>
            <a:ext cx="4441055" cy="338554"/>
          </a:xfrm>
          <a:prstGeom prst="rect">
            <a:avLst/>
          </a:prstGeom>
          <a:noFill/>
        </p:spPr>
        <p:txBody>
          <a:bodyPr wrap="square" rtlCol="0">
            <a:spAutoFit/>
          </a:bodyPr>
          <a:lstStyle/>
          <a:p>
            <a:r>
              <a:rPr lang="en-US" sz="800" dirty="0">
                <a:solidFill>
                  <a:schemeClr val="bg1"/>
                </a:solidFill>
              </a:rPr>
              <a:t>1. Park W, et al. </a:t>
            </a:r>
            <a:r>
              <a:rPr lang="en-US" sz="800" i="1" dirty="0">
                <a:solidFill>
                  <a:schemeClr val="bg1"/>
                </a:solidFill>
              </a:rPr>
              <a:t>Ann Rheum Dis</a:t>
            </a:r>
            <a:r>
              <a:rPr lang="en-US" sz="800" dirty="0">
                <a:solidFill>
                  <a:schemeClr val="bg1"/>
                </a:solidFill>
              </a:rPr>
              <a:t>. 2013;72:1605-1612.   2. Park W, et al. </a:t>
            </a:r>
            <a:r>
              <a:rPr lang="en-US" sz="800" i="1" dirty="0">
                <a:solidFill>
                  <a:schemeClr val="bg1"/>
                </a:solidFill>
              </a:rPr>
              <a:t>Arthritis Res Ther</a:t>
            </a:r>
            <a:r>
              <a:rPr lang="en-US" sz="800" dirty="0">
                <a:solidFill>
                  <a:schemeClr val="bg1"/>
                </a:solidFill>
              </a:rPr>
              <a:t>. 2016;18:25.</a:t>
            </a:r>
          </a:p>
          <a:p>
            <a:r>
              <a:rPr lang="en-US" sz="800" dirty="0">
                <a:solidFill>
                  <a:schemeClr val="bg1"/>
                </a:solidFill>
              </a:rPr>
              <a:t>3. Yoo DH, et al. </a:t>
            </a:r>
            <a:r>
              <a:rPr lang="en-US" sz="800" i="1" dirty="0">
                <a:solidFill>
                  <a:schemeClr val="bg1"/>
                </a:solidFill>
              </a:rPr>
              <a:t>Ann Rheum Dis</a:t>
            </a:r>
            <a:r>
              <a:rPr lang="en-US" sz="800" dirty="0">
                <a:solidFill>
                  <a:schemeClr val="bg1"/>
                </a:solidFill>
              </a:rPr>
              <a:t>. 2013;72:1613-1620.   4. Yoo DH, et al. </a:t>
            </a:r>
            <a:r>
              <a:rPr lang="en-US" sz="800" i="1" dirty="0">
                <a:solidFill>
                  <a:schemeClr val="bg1"/>
                </a:solidFill>
              </a:rPr>
              <a:t>Arthritis Res Ther</a:t>
            </a:r>
            <a:r>
              <a:rPr lang="en-US" sz="800" dirty="0">
                <a:solidFill>
                  <a:schemeClr val="bg1"/>
                </a:solidFill>
              </a:rPr>
              <a:t>. 2016;18:82.</a:t>
            </a:r>
          </a:p>
        </p:txBody>
      </p:sp>
    </p:spTree>
    <p:extLst>
      <p:ext uri="{BB962C8B-B14F-4D97-AF65-F5344CB8AC3E}">
        <p14:creationId xmlns:p14="http://schemas.microsoft.com/office/powerpoint/2010/main" val="31185270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0403-C12F-4E88-8567-9ABA035ADDDC}"/>
              </a:ext>
            </a:extLst>
          </p:cNvPr>
          <p:cNvSpPr>
            <a:spLocks noGrp="1"/>
          </p:cNvSpPr>
          <p:nvPr>
            <p:ph type="ctrTitle"/>
          </p:nvPr>
        </p:nvSpPr>
        <p:spPr/>
        <p:txBody>
          <a:bodyPr>
            <a:normAutofit/>
          </a:bodyPr>
          <a:lstStyle/>
          <a:p>
            <a:pPr marL="0" marR="0" algn="l">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Clue: The negative responses to a biosimilar that are not related to its pharmacologic properties</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Calibri" panose="020F0502020204030204" pitchFamily="34" charset="0"/>
              </a:rPr>
              <a:t>What is…</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rPr>
              <a:t>The nocebo effect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24476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1C049C9-2A44-47E1-AD65-601085B79044}"/>
              </a:ext>
            </a:extLst>
          </p:cNvPr>
          <p:cNvSpPr>
            <a:spLocks noGrp="1"/>
          </p:cNvSpPr>
          <p:nvPr>
            <p:ph idx="1"/>
          </p:nvPr>
        </p:nvSpPr>
        <p:spPr>
          <a:xfrm>
            <a:off x="275666" y="369795"/>
            <a:ext cx="8431916" cy="3869698"/>
          </a:xfrm>
        </p:spPr>
        <p:txBody>
          <a:bodyPr>
            <a:normAutofit/>
          </a:bodyPr>
          <a:lstStyle/>
          <a:p>
            <a:pPr defTabSz="914400" eaLnBrk="0" fontAlgn="base" hangingPunct="0">
              <a:lnSpc>
                <a:spcPct val="100000"/>
              </a:lnSpc>
              <a:spcBef>
                <a:spcPct val="0"/>
              </a:spcBef>
              <a:spcAft>
                <a:spcPct val="0"/>
              </a:spcAft>
            </a:pPr>
            <a:r>
              <a:rPr kumimoji="0" lang="en-US" altLang="en-US" sz="19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“Nocebo” effect refers to the perceived increase in adverse events or negative responses to a </a:t>
            </a: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medication that are not due to its biological properties.</a:t>
            </a:r>
            <a:r>
              <a:rPr kumimoji="0" lang="en-US" altLang="en-US" sz="1800" b="0"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39</a:t>
            </a: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p>
          <a:p>
            <a:pPr defTabSz="914400" eaLnBrk="0" fontAlgn="base" hangingPunct="0">
              <a:lnSpc>
                <a:spcPct val="100000"/>
              </a:lnSpc>
              <a:spcBef>
                <a:spcPct val="0"/>
              </a:spcBef>
              <a:spcAft>
                <a:spcPct val="0"/>
              </a:spcAft>
            </a:pP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Both patients and healthcare providers may have concerns about the efficacy and safety of biosimilars</a:t>
            </a:r>
            <a:r>
              <a:rPr lang="en-US" altLang="en-US" sz="1800" dirty="0">
                <a:latin typeface="Calibri" panose="020F0502020204030204" pitchFamily="34" charset="0"/>
                <a:ea typeface="Times New Roman" panose="02020603050405020304" pitchFamily="18" charset="0"/>
                <a:cs typeface="Calibri" panose="020F0502020204030204" pitchFamily="34" charset="0"/>
              </a:rPr>
              <a:t>. </a:t>
            </a: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These concerns:</a:t>
            </a:r>
          </a:p>
          <a:p>
            <a:pPr lvl="1" defTabSz="914400" eaLnBrk="0" fontAlgn="base" hangingPunct="0">
              <a:lnSpc>
                <a:spcPct val="100000"/>
              </a:lnSpc>
              <a:spcBef>
                <a:spcPct val="0"/>
              </a:spcBef>
              <a:spcAft>
                <a:spcPct val="0"/>
              </a:spcAft>
            </a:pPr>
            <a:r>
              <a:rPr lang="en-US" altLang="en-US" sz="1600" dirty="0">
                <a:latin typeface="Calibri" panose="020F0502020204030204" pitchFamily="34" charset="0"/>
                <a:ea typeface="Times New Roman" panose="02020603050405020304" pitchFamily="18" charset="0"/>
                <a:cs typeface="Calibri" panose="020F0502020204030204" pitchFamily="34" charset="0"/>
              </a:rPr>
              <a:t>H</a:t>
            </a: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ave been a barrier to the acceptance of biosimilars in both Europe and US.</a:t>
            </a:r>
          </a:p>
          <a:p>
            <a:pPr lvl="1" defTabSz="914400" eaLnBrk="0" fontAlgn="base" hangingPunct="0">
              <a:lnSpc>
                <a:spcPct val="100000"/>
              </a:lnSpc>
              <a:spcBef>
                <a:spcPct val="0"/>
              </a:spcBef>
              <a:spcAft>
                <a:spcPct val="0"/>
              </a:spcAft>
            </a:pPr>
            <a:r>
              <a:rPr lang="en-US" altLang="en-US" sz="1600" dirty="0">
                <a:latin typeface="Calibri" panose="020F0502020204030204" pitchFamily="34" charset="0"/>
                <a:ea typeface="Times New Roman" panose="02020603050405020304" pitchFamily="18" charset="0"/>
                <a:cs typeface="Calibri" panose="020F0502020204030204" pitchFamily="34" charset="0"/>
              </a:rPr>
              <a:t>A</a:t>
            </a: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 rooted in misconceptions about biosimilars (eg, that they are second- or third-line treatments, can only be used in treatment-naïve patients, or are less effective or more immunogenic than their RPs).</a:t>
            </a:r>
            <a:r>
              <a:rPr kumimoji="0" lang="en-US" altLang="en-US" sz="1600" b="0"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40</a:t>
            </a: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p>
          <a:p>
            <a:pPr lvl="1" defTabSz="914400" eaLnBrk="0" fontAlgn="base" hangingPunct="0">
              <a:lnSpc>
                <a:spcPct val="100000"/>
              </a:lnSpc>
              <a:spcBef>
                <a:spcPct val="0"/>
              </a:spcBef>
              <a:spcAft>
                <a:spcPct val="0"/>
              </a:spcAft>
            </a:pPr>
            <a:r>
              <a:rPr lang="en-US" altLang="en-US" sz="1600" dirty="0">
                <a:latin typeface="Calibri" panose="020F0502020204030204" pitchFamily="34" charset="0"/>
                <a:ea typeface="Times New Roman" panose="02020603050405020304" pitchFamily="18" charset="0"/>
                <a:cs typeface="Calibri" panose="020F0502020204030204" pitchFamily="34" charset="0"/>
              </a:rPr>
              <a:t>Have resulted in an increase in biosimilar discontinuation in the absence of objective evidence of disease worsening in some biosimilar trials.</a:t>
            </a:r>
            <a:endPar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defTabSz="914400" eaLnBrk="0" fontAlgn="base" hangingPunct="0">
              <a:lnSpc>
                <a:spcPct val="100000"/>
              </a:lnSpc>
              <a:spcBef>
                <a:spcPct val="0"/>
              </a:spcBef>
              <a:spcAft>
                <a:spcPct val="0"/>
              </a:spcAft>
            </a:pP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Patients with these concerns have expressed unwillingness to switch to a biosimilar, even if their out-of-pocket costs might be lower.</a:t>
            </a:r>
            <a:r>
              <a:rPr kumimoji="0" lang="en-US" altLang="en-US" sz="1800" b="0"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41,42</a:t>
            </a: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p>
          <a:p>
            <a:pPr defTabSz="914400" eaLnBrk="0" fontAlgn="base" hangingPunct="0">
              <a:lnSpc>
                <a:spcPct val="100000"/>
              </a:lnSpc>
              <a:spcBef>
                <a:spcPct val="0"/>
              </a:spcBef>
              <a:spcAft>
                <a:spcPct val="0"/>
              </a:spcAft>
            </a:pP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Countering the nocebo effect requires shared decision making and positive communication about biosimilars.</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A9BCA936-B8E7-4A9B-9F7C-F161DD8E61A2}"/>
              </a:ext>
            </a:extLst>
          </p:cNvPr>
          <p:cNvSpPr txBox="1"/>
          <p:nvPr/>
        </p:nvSpPr>
        <p:spPr>
          <a:xfrm>
            <a:off x="275665" y="4239493"/>
            <a:ext cx="1524328" cy="276999"/>
          </a:xfrm>
          <a:prstGeom prst="rect">
            <a:avLst/>
          </a:prstGeom>
          <a:noFill/>
        </p:spPr>
        <p:txBody>
          <a:bodyPr wrap="none" rtlCol="0">
            <a:spAutoFit/>
          </a:bodyPr>
          <a:lstStyle/>
          <a:p>
            <a:r>
              <a:rPr lang="en-US" sz="1200" dirty="0"/>
              <a:t>RP, reference product</a:t>
            </a:r>
          </a:p>
        </p:txBody>
      </p:sp>
    </p:spTree>
    <p:extLst>
      <p:ext uri="{BB962C8B-B14F-4D97-AF65-F5344CB8AC3E}">
        <p14:creationId xmlns:p14="http://schemas.microsoft.com/office/powerpoint/2010/main" val="36413993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009F0B6-5B37-44BB-9AFD-8386BF76A7FD}"/>
              </a:ext>
            </a:extLst>
          </p:cNvPr>
          <p:cNvSpPr>
            <a:spLocks noGrp="1"/>
          </p:cNvSpPr>
          <p:nvPr>
            <p:ph type="title"/>
          </p:nvPr>
        </p:nvSpPr>
        <p:spPr>
          <a:xfrm>
            <a:off x="199478" y="131162"/>
            <a:ext cx="8761615" cy="857250"/>
          </a:xfrm>
        </p:spPr>
        <p:txBody>
          <a:bodyPr>
            <a:normAutofit/>
          </a:bodyPr>
          <a:lstStyle/>
          <a:p>
            <a:r>
              <a:rPr lang="en-US" sz="2400" dirty="0"/>
              <a:t>Checklist for an Informed Patient About Biosimilars</a:t>
            </a:r>
          </a:p>
        </p:txBody>
      </p:sp>
      <p:graphicFrame>
        <p:nvGraphicFramePr>
          <p:cNvPr id="6" name="Table 7">
            <a:extLst>
              <a:ext uri="{FF2B5EF4-FFF2-40B4-BE49-F238E27FC236}">
                <a16:creationId xmlns:a16="http://schemas.microsoft.com/office/drawing/2014/main" id="{E3E77712-1468-44BE-9EC3-0C0D71911662}"/>
              </a:ext>
            </a:extLst>
          </p:cNvPr>
          <p:cNvGraphicFramePr>
            <a:graphicFrameLocks noGrp="1"/>
          </p:cNvGraphicFramePr>
          <p:nvPr>
            <p:ph idx="1"/>
          </p:nvPr>
        </p:nvGraphicFramePr>
        <p:xfrm>
          <a:off x="200025" y="1007269"/>
          <a:ext cx="8760618" cy="3127680"/>
        </p:xfrm>
        <a:graphic>
          <a:graphicData uri="http://schemas.openxmlformats.org/drawingml/2006/table">
            <a:tbl>
              <a:tblPr firstRow="1" bandRow="1">
                <a:tableStyleId>{5C22544A-7EE6-4342-B048-85BDC9FD1C3A}</a:tableStyleId>
              </a:tblPr>
              <a:tblGrid>
                <a:gridCol w="372585">
                  <a:extLst>
                    <a:ext uri="{9D8B030D-6E8A-4147-A177-3AD203B41FA5}">
                      <a16:colId xmlns:a16="http://schemas.microsoft.com/office/drawing/2014/main" val="972581584"/>
                    </a:ext>
                  </a:extLst>
                </a:gridCol>
                <a:gridCol w="4007724">
                  <a:extLst>
                    <a:ext uri="{9D8B030D-6E8A-4147-A177-3AD203B41FA5}">
                      <a16:colId xmlns:a16="http://schemas.microsoft.com/office/drawing/2014/main" val="2528907538"/>
                    </a:ext>
                  </a:extLst>
                </a:gridCol>
                <a:gridCol w="367750">
                  <a:extLst>
                    <a:ext uri="{9D8B030D-6E8A-4147-A177-3AD203B41FA5}">
                      <a16:colId xmlns:a16="http://schemas.microsoft.com/office/drawing/2014/main" val="3989303205"/>
                    </a:ext>
                  </a:extLst>
                </a:gridCol>
                <a:gridCol w="4012559">
                  <a:extLst>
                    <a:ext uri="{9D8B030D-6E8A-4147-A177-3AD203B41FA5}">
                      <a16:colId xmlns:a16="http://schemas.microsoft.com/office/drawing/2014/main" val="98416402"/>
                    </a:ext>
                  </a:extLst>
                </a:gridCol>
              </a:tblGrid>
              <a:tr h="5203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entury Gothic"/>
                          <a:ea typeface="+mn-ea"/>
                          <a:cs typeface="+mn-cs"/>
                          <a:sym typeface="Wingdings 2" panose="05020102010507070707" pitchFamily="18" charset="2"/>
                        </a:rPr>
                        <a:t></a:t>
                      </a:r>
                      <a:endParaRPr kumimoji="0" lang="en-US" sz="2100" b="1" i="0" u="none" strike="noStrike" kern="1200" cap="none" spc="0" normalizeH="0" baseline="0" noProof="0" dirty="0">
                        <a:ln>
                          <a:noFill/>
                        </a:ln>
                        <a:solidFill>
                          <a:prstClr val="black"/>
                        </a:solidFill>
                        <a:effectLst/>
                        <a:uLnTx/>
                        <a:uFillTx/>
                        <a:latin typeface="Century Gothic"/>
                        <a:ea typeface="+mn-ea"/>
                        <a:cs typeface="+mn-cs"/>
                      </a:endParaRPr>
                    </a:p>
                  </a:txBody>
                  <a:tcPr marL="68580" marR="68580" marT="34290" marB="34290" anchor="c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rPr>
                        <a:t>Use of biologic therapies in the specific disease</a:t>
                      </a:r>
                    </a:p>
                  </a:txBody>
                  <a:tcPr marL="68580" marR="68580" marT="34290" marB="34290"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entury Gothic"/>
                          <a:ea typeface="+mn-ea"/>
                          <a:cs typeface="+mn-cs"/>
                          <a:sym typeface="Wingdings 2" panose="05020102010507070707" pitchFamily="18" charset="2"/>
                        </a:rPr>
                        <a:t></a:t>
                      </a:r>
                      <a:endParaRPr kumimoji="0" lang="en-US" sz="2100" b="1" i="0" u="none" strike="noStrike" kern="1200" cap="none" spc="0" normalizeH="0" baseline="0" noProof="0" dirty="0">
                        <a:ln>
                          <a:noFill/>
                        </a:ln>
                        <a:solidFill>
                          <a:prstClr val="black"/>
                        </a:solidFill>
                        <a:effectLst/>
                        <a:uLnTx/>
                        <a:uFillTx/>
                        <a:latin typeface="Century Gothic"/>
                        <a:ea typeface="+mn-ea"/>
                        <a:cs typeface="+mn-cs"/>
                      </a:endParaRPr>
                    </a:p>
                  </a:txBody>
                  <a:tcPr marL="68580" marR="68580" marT="34290" marB="34290" anchor="c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rPr>
                        <a:t>Access to treatment</a:t>
                      </a:r>
                    </a:p>
                  </a:txBody>
                  <a:tcPr marL="68580" marR="68580" marT="34290" marB="34290" anchor="ctr">
                    <a:solidFill>
                      <a:schemeClr val="accent1">
                        <a:lumMod val="40000"/>
                        <a:lumOff val="60000"/>
                      </a:schemeClr>
                    </a:solidFill>
                  </a:tcPr>
                </a:tc>
                <a:extLst>
                  <a:ext uri="{0D108BD9-81ED-4DB2-BD59-A6C34878D82A}">
                    <a16:rowId xmlns:a16="http://schemas.microsoft.com/office/drawing/2014/main" val="241052279"/>
                  </a:ext>
                </a:extLst>
              </a:tr>
              <a:tr h="5203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entury Gothic"/>
                          <a:ea typeface="+mn-ea"/>
                          <a:cs typeface="+mn-cs"/>
                          <a:sym typeface="Wingdings 2" panose="05020102010507070707" pitchFamily="18" charset="2"/>
                        </a:rPr>
                        <a:t></a:t>
                      </a:r>
                      <a:endParaRPr kumimoji="0" lang="en-US" sz="2100" b="1" i="0" u="none" strike="noStrike" kern="1200" cap="none" spc="0" normalizeH="0" baseline="0" noProof="0" dirty="0">
                        <a:ln>
                          <a:noFill/>
                        </a:ln>
                        <a:solidFill>
                          <a:prstClr val="black"/>
                        </a:solidFill>
                        <a:effectLst/>
                        <a:uLnTx/>
                        <a:uFillTx/>
                        <a:latin typeface="Century Gothic"/>
                        <a:ea typeface="+mn-ea"/>
                        <a:cs typeface="+mn-cs"/>
                      </a:endParaRPr>
                    </a:p>
                  </a:txBody>
                  <a:tcPr marL="68580" marR="68580" marT="34290" marB="3429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rPr>
                        <a:t>Definition of a biosimilar</a:t>
                      </a:r>
                    </a:p>
                  </a:txBody>
                  <a:tcPr marL="68580" marR="68580" marT="34290" marB="3429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entury Gothic"/>
                          <a:ea typeface="+mn-ea"/>
                          <a:cs typeface="+mn-cs"/>
                          <a:sym typeface="Wingdings 2" panose="05020102010507070707" pitchFamily="18" charset="2"/>
                        </a:rPr>
                        <a:t></a:t>
                      </a:r>
                      <a:endParaRPr kumimoji="0" lang="en-US" sz="2100" b="1" i="0" u="none" strike="noStrike" kern="1200" cap="none" spc="0" normalizeH="0" baseline="0" noProof="0" dirty="0">
                        <a:ln>
                          <a:noFill/>
                        </a:ln>
                        <a:solidFill>
                          <a:prstClr val="black"/>
                        </a:solidFill>
                        <a:effectLst/>
                        <a:uLnTx/>
                        <a:uFillTx/>
                        <a:latin typeface="Century Gothic"/>
                        <a:ea typeface="+mn-ea"/>
                        <a:cs typeface="+mn-cs"/>
                      </a:endParaRPr>
                    </a:p>
                  </a:txBody>
                  <a:tcPr marL="68580" marR="68580" marT="34290" marB="3429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rPr>
                        <a:t>Insurance coverage and out-of-pocket cost</a:t>
                      </a:r>
                    </a:p>
                  </a:txBody>
                  <a:tcPr marL="68580" marR="68580" marT="34290" marB="34290" anchor="ctr">
                    <a:solidFill>
                      <a:schemeClr val="accent1">
                        <a:lumMod val="20000"/>
                        <a:lumOff val="80000"/>
                      </a:schemeClr>
                    </a:solidFill>
                  </a:tcPr>
                </a:tc>
                <a:extLst>
                  <a:ext uri="{0D108BD9-81ED-4DB2-BD59-A6C34878D82A}">
                    <a16:rowId xmlns:a16="http://schemas.microsoft.com/office/drawing/2014/main" val="306405574"/>
                  </a:ext>
                </a:extLst>
              </a:tr>
              <a:tr h="5203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entury Gothic"/>
                          <a:ea typeface="+mn-ea"/>
                          <a:cs typeface="+mn-cs"/>
                          <a:sym typeface="Wingdings 2" panose="05020102010507070707" pitchFamily="18" charset="2"/>
                        </a:rPr>
                        <a:t></a:t>
                      </a:r>
                      <a:endParaRPr kumimoji="0" lang="en-US" sz="2100" b="1" i="0" u="none" strike="noStrike" kern="1200" cap="none" spc="0" normalizeH="0" baseline="0" noProof="0" dirty="0">
                        <a:ln>
                          <a:noFill/>
                        </a:ln>
                        <a:solidFill>
                          <a:prstClr val="black"/>
                        </a:solidFill>
                        <a:effectLst/>
                        <a:uLnTx/>
                        <a:uFillTx/>
                        <a:latin typeface="Century Gothic"/>
                        <a:ea typeface="+mn-ea"/>
                        <a:cs typeface="+mn-cs"/>
                      </a:endParaRPr>
                    </a:p>
                  </a:txBody>
                  <a:tcPr marL="68580" marR="68580" marT="34290" marB="34290" anchor="c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rPr>
                        <a:t>Totality of evidence required of a biosimilar</a:t>
                      </a:r>
                    </a:p>
                  </a:txBody>
                  <a:tcPr marL="68580" marR="68580" marT="34290" marB="34290"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entury Gothic"/>
                          <a:ea typeface="+mn-ea"/>
                          <a:cs typeface="+mn-cs"/>
                          <a:sym typeface="Wingdings 2" panose="05020102010507070707" pitchFamily="18" charset="2"/>
                        </a:rPr>
                        <a:t></a:t>
                      </a:r>
                      <a:endParaRPr kumimoji="0" lang="en-US" sz="2100" b="1" i="0" u="none" strike="noStrike" kern="1200" cap="none" spc="0" normalizeH="0" baseline="0" noProof="0" dirty="0">
                        <a:ln>
                          <a:noFill/>
                        </a:ln>
                        <a:solidFill>
                          <a:prstClr val="black"/>
                        </a:solidFill>
                        <a:effectLst/>
                        <a:uLnTx/>
                        <a:uFillTx/>
                        <a:latin typeface="Century Gothic"/>
                        <a:ea typeface="+mn-ea"/>
                        <a:cs typeface="+mn-cs"/>
                      </a:endParaRPr>
                    </a:p>
                  </a:txBody>
                  <a:tcPr marL="68580" marR="68580" marT="34290" marB="34290" anchor="c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rPr>
                        <a:t>Services available to support patient</a:t>
                      </a:r>
                    </a:p>
                  </a:txBody>
                  <a:tcPr marL="68580" marR="68580" marT="34290" marB="34290" anchor="ctr">
                    <a:solidFill>
                      <a:schemeClr val="accent1">
                        <a:lumMod val="40000"/>
                        <a:lumOff val="60000"/>
                      </a:schemeClr>
                    </a:solidFill>
                  </a:tcPr>
                </a:tc>
                <a:extLst>
                  <a:ext uri="{0D108BD9-81ED-4DB2-BD59-A6C34878D82A}">
                    <a16:rowId xmlns:a16="http://schemas.microsoft.com/office/drawing/2014/main" val="2422171897"/>
                  </a:ext>
                </a:extLst>
              </a:tr>
              <a:tr h="5257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entury Gothic"/>
                          <a:ea typeface="+mn-ea"/>
                          <a:cs typeface="+mn-cs"/>
                          <a:sym typeface="Wingdings 2" panose="05020102010507070707" pitchFamily="18" charset="2"/>
                        </a:rPr>
                        <a:t></a:t>
                      </a:r>
                      <a:endParaRPr kumimoji="0" lang="en-US" sz="2100" b="1" i="0" u="none" strike="noStrike" kern="1200" cap="none" spc="0" normalizeH="0" baseline="0" noProof="0" dirty="0">
                        <a:ln>
                          <a:noFill/>
                        </a:ln>
                        <a:solidFill>
                          <a:prstClr val="black"/>
                        </a:solidFill>
                        <a:effectLst/>
                        <a:uLnTx/>
                        <a:uFillTx/>
                        <a:latin typeface="Century Gothic"/>
                        <a:ea typeface="+mn-ea"/>
                        <a:cs typeface="+mn-cs"/>
                      </a:endParaRPr>
                    </a:p>
                  </a:txBody>
                  <a:tcPr marL="68580" marR="68580" marT="34290" marB="3429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rPr>
                        <a:t>Efficacy similar to innovator biologic</a:t>
                      </a:r>
                    </a:p>
                  </a:txBody>
                  <a:tcPr marL="68580" marR="68580" marT="34290" marB="3429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entury Gothic"/>
                          <a:ea typeface="+mn-ea"/>
                          <a:cs typeface="+mn-cs"/>
                          <a:sym typeface="Wingdings 2" panose="05020102010507070707" pitchFamily="18" charset="2"/>
                        </a:rPr>
                        <a:t></a:t>
                      </a:r>
                      <a:endParaRPr kumimoji="0" lang="en-US" sz="2100" b="1" i="0" u="none" strike="noStrike" kern="1200" cap="none" spc="0" normalizeH="0" baseline="0" noProof="0" dirty="0">
                        <a:ln>
                          <a:noFill/>
                        </a:ln>
                        <a:solidFill>
                          <a:prstClr val="black"/>
                        </a:solidFill>
                        <a:effectLst/>
                        <a:uLnTx/>
                        <a:uFillTx/>
                        <a:latin typeface="Century Gothic"/>
                        <a:ea typeface="+mn-ea"/>
                        <a:cs typeface="+mn-cs"/>
                      </a:endParaRPr>
                    </a:p>
                  </a:txBody>
                  <a:tcPr marL="68580" marR="68580" marT="34290" marB="3429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rPr>
                        <a:t>Clinical trials including standard biosimilar trial design</a:t>
                      </a:r>
                    </a:p>
                  </a:txBody>
                  <a:tcPr marL="68580" marR="68580" marT="34290" marB="34290" anchor="ctr">
                    <a:solidFill>
                      <a:schemeClr val="accent1">
                        <a:lumMod val="20000"/>
                        <a:lumOff val="80000"/>
                      </a:schemeClr>
                    </a:solidFill>
                  </a:tcPr>
                </a:tc>
                <a:extLst>
                  <a:ext uri="{0D108BD9-81ED-4DB2-BD59-A6C34878D82A}">
                    <a16:rowId xmlns:a16="http://schemas.microsoft.com/office/drawing/2014/main" val="429733461"/>
                  </a:ext>
                </a:extLst>
              </a:tr>
              <a:tr h="5203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entury Gothic"/>
                          <a:ea typeface="+mn-ea"/>
                          <a:cs typeface="+mn-cs"/>
                          <a:sym typeface="Wingdings 2" panose="05020102010507070707" pitchFamily="18" charset="2"/>
                        </a:rPr>
                        <a:t></a:t>
                      </a:r>
                      <a:endParaRPr kumimoji="0" lang="en-US" sz="2100" b="1" i="0" u="none" strike="noStrike" kern="1200" cap="none" spc="0" normalizeH="0" baseline="0" noProof="0" dirty="0">
                        <a:ln>
                          <a:noFill/>
                        </a:ln>
                        <a:solidFill>
                          <a:prstClr val="black"/>
                        </a:solidFill>
                        <a:effectLst/>
                        <a:uLnTx/>
                        <a:uFillTx/>
                        <a:latin typeface="Century Gothic"/>
                        <a:ea typeface="+mn-ea"/>
                        <a:cs typeface="+mn-cs"/>
                      </a:endParaRPr>
                    </a:p>
                  </a:txBody>
                  <a:tcPr marL="68580" marR="68580" marT="34290" marB="34290" anchor="c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rPr>
                        <a:t>Delivery/Administration of the agent</a:t>
                      </a:r>
                    </a:p>
                  </a:txBody>
                  <a:tcPr marL="68580" marR="68580" marT="34290" marB="34290"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entury Gothic"/>
                          <a:ea typeface="+mn-ea"/>
                          <a:cs typeface="+mn-cs"/>
                          <a:sym typeface="Wingdings 2" panose="05020102010507070707" pitchFamily="18" charset="2"/>
                        </a:rPr>
                        <a:t></a:t>
                      </a:r>
                      <a:endParaRPr kumimoji="0" lang="en-US" sz="2100" b="1" i="0" u="none" strike="noStrike" kern="1200" cap="none" spc="0" normalizeH="0" baseline="0" noProof="0" dirty="0">
                        <a:ln>
                          <a:noFill/>
                        </a:ln>
                        <a:solidFill>
                          <a:prstClr val="black"/>
                        </a:solidFill>
                        <a:effectLst/>
                        <a:uLnTx/>
                        <a:uFillTx/>
                        <a:latin typeface="Century Gothic"/>
                        <a:ea typeface="+mn-ea"/>
                        <a:cs typeface="+mn-cs"/>
                      </a:endParaRPr>
                    </a:p>
                  </a:txBody>
                  <a:tcPr marL="68580" marR="68580" marT="34290" marB="34290" anchor="c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rPr>
                        <a:t>Manufacturer identity</a:t>
                      </a:r>
                    </a:p>
                  </a:txBody>
                  <a:tcPr marL="68580" marR="68580" marT="34290" marB="34290" anchor="ctr">
                    <a:solidFill>
                      <a:schemeClr val="accent1">
                        <a:lumMod val="40000"/>
                        <a:lumOff val="60000"/>
                      </a:schemeClr>
                    </a:solidFill>
                  </a:tcPr>
                </a:tc>
                <a:extLst>
                  <a:ext uri="{0D108BD9-81ED-4DB2-BD59-A6C34878D82A}">
                    <a16:rowId xmlns:a16="http://schemas.microsoft.com/office/drawing/2014/main" val="13591618"/>
                  </a:ext>
                </a:extLst>
              </a:tr>
              <a:tr h="5203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entury Gothic"/>
                          <a:ea typeface="+mn-ea"/>
                          <a:cs typeface="+mn-cs"/>
                          <a:sym typeface="Wingdings 2" panose="05020102010507070707" pitchFamily="18" charset="2"/>
                        </a:rPr>
                        <a:t></a:t>
                      </a:r>
                      <a:endParaRPr kumimoji="0" lang="en-US" sz="2100" b="1" i="0" u="none" strike="noStrike" kern="1200" cap="none" spc="0" normalizeH="0" baseline="0" noProof="0" dirty="0">
                        <a:ln>
                          <a:noFill/>
                        </a:ln>
                        <a:solidFill>
                          <a:prstClr val="black"/>
                        </a:solidFill>
                        <a:effectLst/>
                        <a:uLnTx/>
                        <a:uFillTx/>
                        <a:latin typeface="Century Gothic"/>
                        <a:ea typeface="+mn-ea"/>
                        <a:cs typeface="+mn-cs"/>
                      </a:endParaRPr>
                    </a:p>
                  </a:txBody>
                  <a:tcPr marL="68580" marR="68580" marT="34290" marB="3429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rPr>
                        <a:t>Device use (if applicable)</a:t>
                      </a:r>
                    </a:p>
                  </a:txBody>
                  <a:tcPr marL="68580" marR="68580" marT="34290" marB="34290" anchor="ctr">
                    <a:solidFill>
                      <a:schemeClr val="accent1">
                        <a:lumMod val="20000"/>
                        <a:lumOff val="80000"/>
                      </a:schemeClr>
                    </a:solidFill>
                  </a:tcPr>
                </a:tc>
                <a:tc>
                  <a:txBody>
                    <a:bodyPr/>
                    <a:lstStyle/>
                    <a:p>
                      <a:endParaRPr lang="en-US" sz="1500" b="0" dirty="0">
                        <a:solidFill>
                          <a:schemeClr val="tx1"/>
                        </a:solidFill>
                      </a:endParaRPr>
                    </a:p>
                  </a:txBody>
                  <a:tcPr marL="68580" marR="68580" marT="34290" marB="34290" anchor="ctr">
                    <a:solidFill>
                      <a:schemeClr val="bg1"/>
                    </a:solidFill>
                  </a:tcPr>
                </a:tc>
                <a:tc>
                  <a:txBody>
                    <a:bodyPr/>
                    <a:lstStyle/>
                    <a:p>
                      <a:endParaRPr lang="en-US" sz="1500" b="0" dirty="0">
                        <a:solidFill>
                          <a:schemeClr val="tx1"/>
                        </a:solidFill>
                      </a:endParaRPr>
                    </a:p>
                  </a:txBody>
                  <a:tcPr marL="68580" marR="68580" marT="34290" marB="34290" anchor="ctr">
                    <a:solidFill>
                      <a:schemeClr val="bg1"/>
                    </a:solidFill>
                  </a:tcPr>
                </a:tc>
                <a:extLst>
                  <a:ext uri="{0D108BD9-81ED-4DB2-BD59-A6C34878D82A}">
                    <a16:rowId xmlns:a16="http://schemas.microsoft.com/office/drawing/2014/main" val="935626608"/>
                  </a:ext>
                </a:extLst>
              </a:tr>
            </a:tbl>
          </a:graphicData>
        </a:graphic>
      </p:graphicFrame>
      <p:sp>
        <p:nvSpPr>
          <p:cNvPr id="7" name="Text Placeholder 3">
            <a:extLst>
              <a:ext uri="{FF2B5EF4-FFF2-40B4-BE49-F238E27FC236}">
                <a16:creationId xmlns:a16="http://schemas.microsoft.com/office/drawing/2014/main" id="{948B3EC3-BF08-4674-9F17-7EEB96440C7E}"/>
              </a:ext>
            </a:extLst>
          </p:cNvPr>
          <p:cNvSpPr txBox="1">
            <a:spLocks/>
          </p:cNvSpPr>
          <p:nvPr/>
        </p:nvSpPr>
        <p:spPr>
          <a:xfrm>
            <a:off x="3081224" y="4506056"/>
            <a:ext cx="4372522" cy="203597"/>
          </a:xfrm>
          <a:prstGeom prst="rect">
            <a:avLst/>
          </a:prstGeom>
        </p:spPr>
        <p:txBody>
          <a:bodyPr vert="horz" lIns="91440" tIns="45720" rIns="91440" bIns="45720" rtlCol="0" anchor="ctr">
            <a:normAutofit fontScale="92500" lnSpcReduction="10000"/>
          </a:bodyP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Jacobs I, et al. </a:t>
            </a:r>
            <a:r>
              <a:rPr lang="en-US" i="1" dirty="0">
                <a:solidFill>
                  <a:schemeClr val="bg1"/>
                </a:solidFill>
              </a:rPr>
              <a:t>Patient Prefer Adherence. </a:t>
            </a:r>
            <a:r>
              <a:rPr lang="en-US" dirty="0">
                <a:solidFill>
                  <a:schemeClr val="bg1"/>
                </a:solidFill>
              </a:rPr>
              <a:t>2016;10:937-948.</a:t>
            </a:r>
          </a:p>
        </p:txBody>
      </p:sp>
    </p:spTree>
    <p:extLst>
      <p:ext uri="{BB962C8B-B14F-4D97-AF65-F5344CB8AC3E}">
        <p14:creationId xmlns:p14="http://schemas.microsoft.com/office/powerpoint/2010/main" val="1771302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0403-C12F-4E88-8567-9ABA035ADDDC}"/>
              </a:ext>
            </a:extLst>
          </p:cNvPr>
          <p:cNvSpPr>
            <a:spLocks noGrp="1"/>
          </p:cNvSpPr>
          <p:nvPr>
            <p:ph type="ctrTitle"/>
          </p:nvPr>
        </p:nvSpPr>
        <p:spPr/>
        <p:txBody>
          <a:bodyPr>
            <a:normAutofit/>
          </a:bodyPr>
          <a:lstStyle/>
          <a:p>
            <a:pPr marL="0" marR="0" algn="l">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Clue: A structured process to engage the patient in evaluating treatment options and selecting treatment</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Calibri" panose="020F0502020204030204" pitchFamily="34" charset="0"/>
              </a:rPr>
              <a:t>What is…</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rPr>
              <a:t>Shared decision making</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65387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2" name="Online Media 1" title="3">
            <a:hlinkClick r:id="" action="ppaction://media"/>
            <a:extLst>
              <a:ext uri="{FF2B5EF4-FFF2-40B4-BE49-F238E27FC236}">
                <a16:creationId xmlns:a16="http://schemas.microsoft.com/office/drawing/2014/main" id="{6412DC90-0F73-42BC-9AE0-A5EE28AD908D}"/>
              </a:ext>
            </a:extLst>
          </p:cNvPr>
          <p:cNvPicPr>
            <a:picLocks noRot="1" noChangeAspect="1"/>
          </p:cNvPicPr>
          <p:nvPr>
            <a:videoFile r:link="rId1"/>
          </p:nvPr>
        </p:nvPicPr>
        <p:blipFill>
          <a:blip r:embed="rId3"/>
          <a:stretch>
            <a:fillRect/>
          </a:stretch>
        </p:blipFill>
        <p:spPr>
          <a:xfrm>
            <a:off x="1700663" y="240030"/>
            <a:ext cx="5740387" cy="3228968"/>
          </a:xfrm>
          <a:prstGeom prst="rect">
            <a:avLst/>
          </a:prstGeom>
        </p:spPr>
      </p:pic>
      <p:sp>
        <p:nvSpPr>
          <p:cNvPr id="12" name="Rectangle 11">
            <a:extLst>
              <a:ext uri="{FF2B5EF4-FFF2-40B4-BE49-F238E27FC236}">
                <a16:creationId xmlns:a16="http://schemas.microsoft.com/office/drawing/2014/main" id="{FA3CD3A3-D3C1-4567-BEC0-3A50E9A3A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586734"/>
            <a:ext cx="8661654" cy="1316736"/>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56D13EF-D431-4D0F-BFFC-1B5A686FF9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3928484"/>
            <a:ext cx="0" cy="6858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31C049C9-2A44-47E1-AD65-601085B79044}"/>
              </a:ext>
            </a:extLst>
          </p:cNvPr>
          <p:cNvSpPr>
            <a:spLocks noGrp="1"/>
          </p:cNvSpPr>
          <p:nvPr>
            <p:ph idx="1"/>
          </p:nvPr>
        </p:nvSpPr>
        <p:spPr>
          <a:xfrm>
            <a:off x="3284982" y="3758184"/>
            <a:ext cx="5232654" cy="1008126"/>
          </a:xfrm>
        </p:spPr>
        <p:txBody>
          <a:bodyPr anchor="ctr">
            <a:normAutofit/>
          </a:bodyPr>
          <a:lstStyle/>
          <a:p>
            <a:pPr marL="0" marR="0" lvl="0" indent="0" defTabSz="914400" rtl="0" eaLnBrk="0" fontAlgn="base" latinLnBrk="0" hangingPunct="0">
              <a:spcBef>
                <a:spcPct val="0"/>
              </a:spcBef>
              <a:spcAft>
                <a:spcPts val="600"/>
              </a:spcAft>
              <a:buClrTx/>
              <a:buSzTx/>
              <a:buFontTx/>
              <a:buNone/>
              <a:tabLst/>
            </a:pPr>
            <a:r>
              <a:rPr lang="en-US"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What is…</a:t>
            </a:r>
            <a:br>
              <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b="1" dirty="0">
                <a:solidFill>
                  <a:schemeClr val="bg1"/>
                </a:solidFill>
                <a:effectLst/>
                <a:latin typeface="Calibri" panose="020F0502020204030204" pitchFamily="34" charset="0"/>
                <a:ea typeface="Times New Roman" panose="02020603050405020304" pitchFamily="18" charset="0"/>
              </a:rPr>
              <a:t>Shared decision making</a:t>
            </a:r>
            <a:endParaRPr kumimoji="0" lang="en-US" altLang="en-US" sz="13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5282653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0403-C12F-4E88-8567-9ABA035ADDDC}"/>
              </a:ext>
            </a:extLst>
          </p:cNvPr>
          <p:cNvSpPr>
            <a:spLocks noGrp="1"/>
          </p:cNvSpPr>
          <p:nvPr>
            <p:ph type="ctrTitle"/>
          </p:nvPr>
        </p:nvSpPr>
        <p:spPr/>
        <p:txBody>
          <a:bodyPr>
            <a:normAutofit/>
          </a:bodyPr>
          <a:lstStyle/>
          <a:p>
            <a:pPr marL="0" marR="0" algn="l">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Clue: A patient who is not responding to treatment with a biologic, or who experienced an allergic reaction to it</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Calibri" panose="020F0502020204030204" pitchFamily="34" charset="0"/>
              </a:rPr>
              <a:t>What is…</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rPr>
              <a:t>A patient who should not be switched to its biosimilar</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74120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2" name="Online Media 1" title="4">
            <a:hlinkClick r:id="" action="ppaction://media"/>
            <a:extLst>
              <a:ext uri="{FF2B5EF4-FFF2-40B4-BE49-F238E27FC236}">
                <a16:creationId xmlns:a16="http://schemas.microsoft.com/office/drawing/2014/main" id="{60B290D0-2FDE-4FF4-85D7-4B39C36FAFC1}"/>
              </a:ext>
            </a:extLst>
          </p:cNvPr>
          <p:cNvPicPr>
            <a:picLocks noRot="1" noChangeAspect="1"/>
          </p:cNvPicPr>
          <p:nvPr>
            <a:videoFile r:link="rId1"/>
          </p:nvPr>
        </p:nvPicPr>
        <p:blipFill>
          <a:blip r:embed="rId3"/>
          <a:stretch>
            <a:fillRect/>
          </a:stretch>
        </p:blipFill>
        <p:spPr>
          <a:xfrm>
            <a:off x="1700663" y="240030"/>
            <a:ext cx="5740387" cy="3228968"/>
          </a:xfrm>
          <a:prstGeom prst="rect">
            <a:avLst/>
          </a:prstGeom>
        </p:spPr>
      </p:pic>
      <p:sp>
        <p:nvSpPr>
          <p:cNvPr id="12" name="Rectangle 11">
            <a:extLst>
              <a:ext uri="{FF2B5EF4-FFF2-40B4-BE49-F238E27FC236}">
                <a16:creationId xmlns:a16="http://schemas.microsoft.com/office/drawing/2014/main" id="{FA3CD3A3-D3C1-4567-BEC0-3A50E9A3A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586734"/>
            <a:ext cx="8661654" cy="1316736"/>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56D13EF-D431-4D0F-BFFC-1B5A686FF9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3928484"/>
            <a:ext cx="0" cy="6858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31C049C9-2A44-47E1-AD65-601085B79044}"/>
              </a:ext>
            </a:extLst>
          </p:cNvPr>
          <p:cNvSpPr>
            <a:spLocks noGrp="1"/>
          </p:cNvSpPr>
          <p:nvPr>
            <p:ph idx="1"/>
          </p:nvPr>
        </p:nvSpPr>
        <p:spPr>
          <a:xfrm>
            <a:off x="3284982" y="3758184"/>
            <a:ext cx="5232654" cy="1008126"/>
          </a:xfrm>
        </p:spPr>
        <p:txBody>
          <a:bodyPr anchor="ctr">
            <a:normAutofit/>
          </a:bodyPr>
          <a:lstStyle/>
          <a:p>
            <a:pPr marL="0" marR="0" lvl="0" indent="0" defTabSz="914400" rtl="0" eaLnBrk="0" fontAlgn="base" latinLnBrk="0" hangingPunct="0">
              <a:spcBef>
                <a:spcPct val="0"/>
              </a:spcBef>
              <a:spcAft>
                <a:spcPts val="600"/>
              </a:spcAft>
              <a:buClrTx/>
              <a:buSzTx/>
              <a:buFontTx/>
              <a:buNone/>
              <a:tabLst/>
            </a:pPr>
            <a:r>
              <a:rPr lang="en-US"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What is…</a:t>
            </a:r>
            <a:br>
              <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b="1" dirty="0">
                <a:solidFill>
                  <a:schemeClr val="bg1"/>
                </a:solidFill>
                <a:effectLst/>
                <a:latin typeface="Calibri" panose="020F0502020204030204" pitchFamily="34" charset="0"/>
                <a:ea typeface="Times New Roman" panose="02020603050405020304" pitchFamily="18" charset="0"/>
              </a:rPr>
              <a:t>A patient who should not be switched to its biosimilar</a:t>
            </a:r>
            <a:endParaRPr kumimoji="0" lang="en-US" altLang="en-US" sz="13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3375323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4EAE-3B1E-492B-A3F6-43C33674B262}"/>
              </a:ext>
            </a:extLst>
          </p:cNvPr>
          <p:cNvSpPr>
            <a:spLocks noGrp="1"/>
          </p:cNvSpPr>
          <p:nvPr>
            <p:ph type="title"/>
          </p:nvPr>
        </p:nvSpPr>
        <p:spPr>
          <a:xfrm>
            <a:off x="628650" y="188211"/>
            <a:ext cx="7886700" cy="445247"/>
          </a:xfrm>
        </p:spPr>
        <p:txBody>
          <a:bodyPr>
            <a:normAutofit/>
          </a:bodyPr>
          <a:lstStyle/>
          <a:p>
            <a:r>
              <a:rPr lang="en-US" sz="2400" dirty="0"/>
              <a:t>Clinical Settings for Biosimilar Use</a:t>
            </a:r>
          </a:p>
        </p:txBody>
      </p:sp>
      <p:graphicFrame>
        <p:nvGraphicFramePr>
          <p:cNvPr id="7" name="Table 7">
            <a:extLst>
              <a:ext uri="{FF2B5EF4-FFF2-40B4-BE49-F238E27FC236}">
                <a16:creationId xmlns:a16="http://schemas.microsoft.com/office/drawing/2014/main" id="{BE31500E-2C2E-4062-9F08-803101579299}"/>
              </a:ext>
            </a:extLst>
          </p:cNvPr>
          <p:cNvGraphicFramePr>
            <a:graphicFrameLocks noGrp="1"/>
          </p:cNvGraphicFramePr>
          <p:nvPr>
            <p:ph idx="1"/>
            <p:extLst>
              <p:ext uri="{D42A27DB-BD31-4B8C-83A1-F6EECF244321}">
                <p14:modId xmlns:p14="http://schemas.microsoft.com/office/powerpoint/2010/main" val="2134016498"/>
              </p:ext>
            </p:extLst>
          </p:nvPr>
        </p:nvGraphicFramePr>
        <p:xfrm>
          <a:off x="628650" y="650800"/>
          <a:ext cx="7886700" cy="3808276"/>
        </p:xfrm>
        <a:graphic>
          <a:graphicData uri="http://schemas.openxmlformats.org/drawingml/2006/table">
            <a:tbl>
              <a:tblPr firstRow="1" bandRow="1">
                <a:tableStyleId>{5C22544A-7EE6-4342-B048-85BDC9FD1C3A}</a:tableStyleId>
              </a:tblPr>
              <a:tblGrid>
                <a:gridCol w="3832737">
                  <a:extLst>
                    <a:ext uri="{9D8B030D-6E8A-4147-A177-3AD203B41FA5}">
                      <a16:colId xmlns:a16="http://schemas.microsoft.com/office/drawing/2014/main" val="905236195"/>
                    </a:ext>
                  </a:extLst>
                </a:gridCol>
                <a:gridCol w="228600">
                  <a:extLst>
                    <a:ext uri="{9D8B030D-6E8A-4147-A177-3AD203B41FA5}">
                      <a16:colId xmlns:a16="http://schemas.microsoft.com/office/drawing/2014/main" val="1927895490"/>
                    </a:ext>
                  </a:extLst>
                </a:gridCol>
                <a:gridCol w="3825363">
                  <a:extLst>
                    <a:ext uri="{9D8B030D-6E8A-4147-A177-3AD203B41FA5}">
                      <a16:colId xmlns:a16="http://schemas.microsoft.com/office/drawing/2014/main" val="1740901607"/>
                    </a:ext>
                  </a:extLst>
                </a:gridCol>
              </a:tblGrid>
              <a:tr h="597278">
                <a:tc>
                  <a:txBody>
                    <a:bodyPr/>
                    <a:lstStyle/>
                    <a:p>
                      <a:pPr algn="ctr"/>
                      <a:r>
                        <a:rPr lang="en-US" sz="1800" dirty="0"/>
                        <a:t>Initiate biosimilar</a:t>
                      </a:r>
                    </a:p>
                  </a:txBody>
                  <a:tcPr marL="68580" marR="68580" marT="34290" marB="34290"/>
                </a:tc>
                <a:tc>
                  <a:txBody>
                    <a:bodyPr/>
                    <a:lstStyle/>
                    <a:p>
                      <a:pPr algn="ctr"/>
                      <a:endParaRPr lang="en-US" sz="1800" dirty="0"/>
                    </a:p>
                  </a:txBody>
                  <a:tcPr marL="68580" marR="68580" marT="34290" marB="34290">
                    <a:noFill/>
                  </a:tcPr>
                </a:tc>
                <a:tc>
                  <a:txBody>
                    <a:bodyPr/>
                    <a:lstStyle/>
                    <a:p>
                      <a:pPr algn="ctr"/>
                      <a:r>
                        <a:rPr lang="en-US" sz="1800" dirty="0"/>
                        <a:t>Switch from reference product to biosimilar</a:t>
                      </a:r>
                    </a:p>
                  </a:txBody>
                  <a:tcPr marL="68580" marR="68580" marT="34290" marB="34290">
                    <a:solidFill>
                      <a:schemeClr val="accent6"/>
                    </a:solidFill>
                  </a:tcPr>
                </a:tc>
                <a:extLst>
                  <a:ext uri="{0D108BD9-81ED-4DB2-BD59-A6C34878D82A}">
                    <a16:rowId xmlns:a16="http://schemas.microsoft.com/office/drawing/2014/main" val="483318888"/>
                  </a:ext>
                </a:extLst>
              </a:tr>
              <a:tr h="1305163">
                <a:tc>
                  <a:txBody>
                    <a:bodyPr/>
                    <a:lstStyle/>
                    <a:p>
                      <a:pPr marL="115888" indent="-115888">
                        <a:buFont typeface="Arial" panose="020B0604020202020204" pitchFamily="34" charset="0"/>
                        <a:buChar char="•"/>
                      </a:pPr>
                      <a:r>
                        <a:rPr lang="en-US" sz="1200" dirty="0"/>
                        <a:t>Biologic-naïve patients warranting treatment</a:t>
                      </a:r>
                    </a:p>
                    <a:p>
                      <a:pPr marL="115888" indent="-115888">
                        <a:buFont typeface="Arial" panose="020B0604020202020204" pitchFamily="34" charset="0"/>
                        <a:buChar char="•"/>
                      </a:pPr>
                      <a:r>
                        <a:rPr lang="en-US" sz="1200" dirty="0"/>
                        <a:t>Patients treated with anti-TNF and stopped due to remission or reasons not related to adverse events or primary/secondary loss of response</a:t>
                      </a:r>
                    </a:p>
                    <a:p>
                      <a:pPr marL="115888" indent="-115888">
                        <a:buFont typeface="Arial" panose="020B0604020202020204" pitchFamily="34" charset="0"/>
                        <a:buChar char="•"/>
                      </a:pPr>
                      <a:r>
                        <a:rPr lang="en-US" sz="1200" dirty="0"/>
                        <a:t>Not for patients with allergic reactions, primary treatment failure, or loss of response due to antibodies to reference product</a:t>
                      </a:r>
                    </a:p>
                  </a:txBody>
                  <a:tcPr marL="68580" marR="68580" marT="34290" marB="34290"/>
                </a:tc>
                <a:tc>
                  <a:txBody>
                    <a:bodyPr/>
                    <a:lstStyle/>
                    <a:p>
                      <a:pPr marL="115888" indent="-115888">
                        <a:buFont typeface="Arial" panose="020B0604020202020204" pitchFamily="34" charset="0"/>
                        <a:buChar char="•"/>
                      </a:pPr>
                      <a:endParaRPr lang="en-US" sz="1000" dirty="0"/>
                    </a:p>
                  </a:txBody>
                  <a:tcPr marL="68580" marR="68580" marT="34290" marB="34290">
                    <a:noFill/>
                  </a:tcPr>
                </a:tc>
                <a:tc>
                  <a:txBody>
                    <a:bodyPr/>
                    <a:lstStyle/>
                    <a:p>
                      <a:pPr marL="115888" indent="-115888">
                        <a:buFont typeface="Arial" panose="020B0604020202020204" pitchFamily="34" charset="0"/>
                        <a:buChar char="•"/>
                      </a:pPr>
                      <a:r>
                        <a:rPr lang="en-US" sz="1200" dirty="0"/>
                        <a:t>Patients in remission</a:t>
                      </a:r>
                    </a:p>
                    <a:p>
                      <a:pPr marL="115888" indent="-115888">
                        <a:buFont typeface="Arial" panose="020B0604020202020204" pitchFamily="34" charset="0"/>
                        <a:buChar char="•"/>
                      </a:pPr>
                      <a:r>
                        <a:rPr lang="en-US" sz="1200" dirty="0"/>
                        <a:t>Referred to as ‘non-medical switching’</a:t>
                      </a:r>
                    </a:p>
                  </a:txBody>
                  <a:tcPr marL="68580" marR="68580" marT="34290" marB="34290">
                    <a:solidFill>
                      <a:schemeClr val="accent6">
                        <a:lumMod val="40000"/>
                        <a:lumOff val="60000"/>
                      </a:schemeClr>
                    </a:solidFill>
                  </a:tcPr>
                </a:tc>
                <a:extLst>
                  <a:ext uri="{0D108BD9-81ED-4DB2-BD59-A6C34878D82A}">
                    <a16:rowId xmlns:a16="http://schemas.microsoft.com/office/drawing/2014/main" val="1113238253"/>
                  </a:ext>
                </a:extLst>
              </a:tr>
              <a:tr h="215684">
                <a:tc>
                  <a:txBody>
                    <a:bodyPr/>
                    <a:lstStyle/>
                    <a:p>
                      <a:pPr marL="0" indent="0">
                        <a:buFont typeface="Arial" panose="020B0604020202020204" pitchFamily="34" charset="0"/>
                        <a:buNone/>
                      </a:pPr>
                      <a:endParaRPr lang="en-US" sz="1000" dirty="0"/>
                    </a:p>
                  </a:txBody>
                  <a:tcPr marL="68580" marR="68580" marT="34290" marB="34290">
                    <a:noFill/>
                  </a:tcPr>
                </a:tc>
                <a:tc>
                  <a:txBody>
                    <a:bodyPr/>
                    <a:lstStyle/>
                    <a:p>
                      <a:pPr marL="0" indent="0">
                        <a:buFont typeface="Arial" panose="020B0604020202020204" pitchFamily="34" charset="0"/>
                        <a:buNone/>
                      </a:pPr>
                      <a:endParaRPr lang="en-US" sz="1000" dirty="0"/>
                    </a:p>
                  </a:txBody>
                  <a:tcPr marL="68580" marR="68580" marT="34290" marB="34290">
                    <a:noFill/>
                  </a:tcPr>
                </a:tc>
                <a:tc>
                  <a:txBody>
                    <a:bodyPr/>
                    <a:lstStyle/>
                    <a:p>
                      <a:pPr marL="0" indent="0">
                        <a:buFont typeface="Arial" panose="020B0604020202020204" pitchFamily="34" charset="0"/>
                        <a:buNone/>
                      </a:pPr>
                      <a:endParaRPr lang="en-US" sz="1000" dirty="0"/>
                    </a:p>
                  </a:txBody>
                  <a:tcPr marL="68580" marR="68580" marT="34290" marB="34290">
                    <a:noFill/>
                  </a:tcPr>
                </a:tc>
                <a:extLst>
                  <a:ext uri="{0D108BD9-81ED-4DB2-BD59-A6C34878D82A}">
                    <a16:rowId xmlns:a16="http://schemas.microsoft.com/office/drawing/2014/main" val="2903474918"/>
                  </a:ext>
                </a:extLst>
              </a:tr>
              <a:tr h="610166">
                <a:tc>
                  <a:txBody>
                    <a:bodyPr/>
                    <a:lstStyle/>
                    <a:p>
                      <a:pPr algn="ctr"/>
                      <a:r>
                        <a:rPr lang="en-US" sz="1800" b="1" dirty="0"/>
                        <a:t>Switch from biosimilar to reference product</a:t>
                      </a:r>
                    </a:p>
                  </a:txBody>
                  <a:tcPr marL="68580" marR="68580" marT="34290" marB="34290">
                    <a:solidFill>
                      <a:schemeClr val="accent2"/>
                    </a:solidFill>
                  </a:tcPr>
                </a:tc>
                <a:tc>
                  <a:txBody>
                    <a:bodyPr/>
                    <a:lstStyle/>
                    <a:p>
                      <a:pPr algn="ctr"/>
                      <a:endParaRPr lang="en-US" sz="1800" b="1" dirty="0"/>
                    </a:p>
                  </a:txBody>
                  <a:tcPr marL="68580" marR="68580" marT="34290" marB="34290">
                    <a:noFill/>
                  </a:tcPr>
                </a:tc>
                <a:tc>
                  <a:txBody>
                    <a:bodyPr/>
                    <a:lstStyle/>
                    <a:p>
                      <a:pPr algn="ctr"/>
                      <a:r>
                        <a:rPr lang="en-US" sz="1800" b="1" dirty="0"/>
                        <a:t>Switch from biosimilar to biosimilar</a:t>
                      </a:r>
                    </a:p>
                  </a:txBody>
                  <a:tcPr marL="68580" marR="68580" marT="34290" marB="34290">
                    <a:solidFill>
                      <a:schemeClr val="bg2">
                        <a:lumMod val="75000"/>
                      </a:schemeClr>
                    </a:solidFill>
                  </a:tcPr>
                </a:tc>
                <a:extLst>
                  <a:ext uri="{0D108BD9-81ED-4DB2-BD59-A6C34878D82A}">
                    <a16:rowId xmlns:a16="http://schemas.microsoft.com/office/drawing/2014/main" val="3984844436"/>
                  </a:ext>
                </a:extLst>
              </a:tr>
              <a:tr h="1004116">
                <a:tc>
                  <a:txBody>
                    <a:bodyPr/>
                    <a:lstStyle/>
                    <a:p>
                      <a:pPr marL="115888" indent="-115888">
                        <a:buFont typeface="Arial" panose="020B0604020202020204" pitchFamily="34" charset="0"/>
                        <a:buChar char="•"/>
                      </a:pPr>
                      <a:r>
                        <a:rPr lang="en-US" sz="1200" dirty="0"/>
                        <a:t>Switched from biosimilar to reference product</a:t>
                      </a:r>
                    </a:p>
                    <a:p>
                      <a:pPr marL="115888" indent="-115888">
                        <a:buFont typeface="Arial" panose="020B0604020202020204" pitchFamily="34" charset="0"/>
                        <a:buChar char="•"/>
                      </a:pPr>
                      <a:r>
                        <a:rPr lang="en-US" sz="1200" dirty="0"/>
                        <a:t>Switched from reference product to biosimilar back to reference product</a:t>
                      </a:r>
                    </a:p>
                    <a:p>
                      <a:pPr marL="115888" indent="-115888">
                        <a:buFont typeface="Arial" panose="020B0604020202020204" pitchFamily="34" charset="0"/>
                        <a:buChar char="•"/>
                      </a:pPr>
                      <a:r>
                        <a:rPr lang="en-US" sz="1200" dirty="0"/>
                        <a:t>May be driven by cost or patient request</a:t>
                      </a:r>
                    </a:p>
                  </a:txBody>
                  <a:tcPr marL="68580" marR="68580" marT="34290" marB="34290">
                    <a:solidFill>
                      <a:schemeClr val="accent2">
                        <a:lumMod val="40000"/>
                        <a:lumOff val="60000"/>
                      </a:schemeClr>
                    </a:solidFill>
                  </a:tcPr>
                </a:tc>
                <a:tc>
                  <a:txBody>
                    <a:bodyPr/>
                    <a:lstStyle/>
                    <a:p>
                      <a:pPr marL="115888" indent="-115888">
                        <a:buFont typeface="Arial" panose="020B0604020202020204" pitchFamily="34" charset="0"/>
                        <a:buChar char="•"/>
                      </a:pPr>
                      <a:endParaRPr lang="en-US" sz="1200" dirty="0"/>
                    </a:p>
                  </a:txBody>
                  <a:tcPr marL="68580" marR="68580" marT="34290" marB="34290">
                    <a:noFill/>
                  </a:tcPr>
                </a:tc>
                <a:tc>
                  <a:txBody>
                    <a:bodyPr/>
                    <a:lstStyle/>
                    <a:p>
                      <a:pPr marL="115888" indent="-115888">
                        <a:buFont typeface="Arial" panose="020B0604020202020204" pitchFamily="34" charset="0"/>
                        <a:buChar char="•"/>
                      </a:pPr>
                      <a:r>
                        <a:rPr lang="en-US" sz="1200" dirty="0"/>
                        <a:t>May be driven by cost or payor preference</a:t>
                      </a:r>
                    </a:p>
                  </a:txBody>
                  <a:tcPr marL="68580" marR="68580" marT="34290" marB="34290">
                    <a:solidFill>
                      <a:schemeClr val="bg2">
                        <a:lumMod val="90000"/>
                      </a:schemeClr>
                    </a:solidFill>
                  </a:tcPr>
                </a:tc>
                <a:extLst>
                  <a:ext uri="{0D108BD9-81ED-4DB2-BD59-A6C34878D82A}">
                    <a16:rowId xmlns:a16="http://schemas.microsoft.com/office/drawing/2014/main" val="3751247027"/>
                  </a:ext>
                </a:extLst>
              </a:tr>
            </a:tbl>
          </a:graphicData>
        </a:graphic>
      </p:graphicFrame>
      <p:sp>
        <p:nvSpPr>
          <p:cNvPr id="3" name="TextBox 2">
            <a:extLst>
              <a:ext uri="{FF2B5EF4-FFF2-40B4-BE49-F238E27FC236}">
                <a16:creationId xmlns:a16="http://schemas.microsoft.com/office/drawing/2014/main" id="{17445385-76B8-4A30-995B-6CD45AA064E6}"/>
              </a:ext>
            </a:extLst>
          </p:cNvPr>
          <p:cNvSpPr txBox="1"/>
          <p:nvPr/>
        </p:nvSpPr>
        <p:spPr>
          <a:xfrm>
            <a:off x="3087831" y="4501642"/>
            <a:ext cx="2140330" cy="215444"/>
          </a:xfrm>
          <a:prstGeom prst="rect">
            <a:avLst/>
          </a:prstGeom>
          <a:noFill/>
        </p:spPr>
        <p:txBody>
          <a:bodyPr wrap="none" rtlCol="0">
            <a:spAutoFit/>
          </a:bodyPr>
          <a:lstStyle/>
          <a:p>
            <a:r>
              <a:rPr lang="en-US" sz="800" dirty="0">
                <a:solidFill>
                  <a:schemeClr val="bg1"/>
                </a:solidFill>
              </a:rPr>
              <a:t>Bhat S, et al. </a:t>
            </a:r>
            <a:r>
              <a:rPr lang="en-US" sz="800" i="1" dirty="0">
                <a:solidFill>
                  <a:schemeClr val="bg1"/>
                </a:solidFill>
              </a:rPr>
              <a:t>Dig Dis Sci</a:t>
            </a:r>
            <a:r>
              <a:rPr lang="en-US" sz="800" dirty="0">
                <a:solidFill>
                  <a:schemeClr val="bg1"/>
                </a:solidFill>
              </a:rPr>
              <a:t>. 2021;66(8):2513-2532.</a:t>
            </a:r>
          </a:p>
        </p:txBody>
      </p:sp>
    </p:spTree>
    <p:extLst>
      <p:ext uri="{BB962C8B-B14F-4D97-AF65-F5344CB8AC3E}">
        <p14:creationId xmlns:p14="http://schemas.microsoft.com/office/powerpoint/2010/main" val="17733029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0A2A4-A8B7-4FA5-9509-A4D81767E002}"/>
              </a:ext>
            </a:extLst>
          </p:cNvPr>
          <p:cNvSpPr>
            <a:spLocks noGrp="1"/>
          </p:cNvSpPr>
          <p:nvPr>
            <p:ph type="title"/>
          </p:nvPr>
        </p:nvSpPr>
        <p:spPr>
          <a:xfrm>
            <a:off x="628650" y="273844"/>
            <a:ext cx="7886700" cy="488156"/>
          </a:xfrm>
        </p:spPr>
        <p:txBody>
          <a:bodyPr>
            <a:normAutofit/>
          </a:bodyPr>
          <a:lstStyle/>
          <a:p>
            <a:r>
              <a:rPr lang="en-US" sz="2400" dirty="0"/>
              <a:t>References</a:t>
            </a:r>
          </a:p>
        </p:txBody>
      </p:sp>
      <p:sp>
        <p:nvSpPr>
          <p:cNvPr id="3" name="Content Placeholder 2">
            <a:extLst>
              <a:ext uri="{FF2B5EF4-FFF2-40B4-BE49-F238E27FC236}">
                <a16:creationId xmlns:a16="http://schemas.microsoft.com/office/drawing/2014/main" id="{C7801CF5-949D-457B-85EA-A482392C142B}"/>
              </a:ext>
            </a:extLst>
          </p:cNvPr>
          <p:cNvSpPr>
            <a:spLocks noGrp="1"/>
          </p:cNvSpPr>
          <p:nvPr>
            <p:ph idx="1"/>
          </p:nvPr>
        </p:nvSpPr>
        <p:spPr>
          <a:xfrm>
            <a:off x="628650" y="762000"/>
            <a:ext cx="8321386" cy="3870723"/>
          </a:xfrm>
        </p:spPr>
        <p:txBody>
          <a:bodyPr>
            <a:normAutofit fontScale="92500" lnSpcReduction="10000"/>
          </a:bodyPr>
          <a:lstStyle/>
          <a:p>
            <a:pPr marL="173038" marR="0" indent="-173038">
              <a:lnSpc>
                <a:spcPct val="110000"/>
              </a:lnSpc>
              <a:spcBef>
                <a:spcPts val="0"/>
              </a:spcBef>
              <a:spcAft>
                <a:spcPts val="0"/>
              </a:spcAft>
              <a:buNone/>
            </a:pPr>
            <a:r>
              <a:rPr lang="en-US" sz="1700" dirty="0">
                <a:effectLst/>
                <a:latin typeface="Calibri" panose="020F0502020204030204" pitchFamily="34" charset="0"/>
                <a:ea typeface="Times New Roman" panose="02020603050405020304" pitchFamily="18" charset="0"/>
              </a:rPr>
              <a:t>1. US Food and Drug Administration. Scientific considerations in demonstrating </a:t>
            </a:r>
            <a:r>
              <a:rPr lang="en-US" sz="1700" dirty="0" err="1">
                <a:effectLst/>
                <a:latin typeface="Calibri" panose="020F0502020204030204" pitchFamily="34" charset="0"/>
                <a:ea typeface="Times New Roman" panose="02020603050405020304" pitchFamily="18" charset="0"/>
              </a:rPr>
              <a:t>biosimilarity</a:t>
            </a:r>
            <a:r>
              <a:rPr lang="en-US" sz="1700" dirty="0">
                <a:effectLst/>
                <a:latin typeface="Calibri" panose="020F0502020204030204" pitchFamily="34" charset="0"/>
                <a:ea typeface="Times New Roman" panose="02020603050405020304" pitchFamily="18" charset="0"/>
              </a:rPr>
              <a:t> to a reference product: guidance for industry. </a:t>
            </a:r>
            <a:r>
              <a:rPr lang="en-US" sz="1700" u="sng" dirty="0">
                <a:solidFill>
                  <a:srgbClr val="0563C1"/>
                </a:solidFill>
                <a:effectLst/>
                <a:latin typeface="Calibri" panose="020F0502020204030204" pitchFamily="34" charset="0"/>
                <a:ea typeface="Times New Roman" panose="02020603050405020304" pitchFamily="18" charset="0"/>
                <a:hlinkClick r:id="rId2"/>
              </a:rPr>
              <a:t>http://www.fda.gov/downloads/Drugs/GuidanceComplianceRegulatoryInformation/Guidances/UCM291128.pdf</a:t>
            </a:r>
            <a:r>
              <a:rPr lang="en-US" sz="1700" dirty="0">
                <a:effectLst/>
                <a:latin typeface="Calibri" panose="020F0502020204030204" pitchFamily="34" charset="0"/>
                <a:ea typeface="Times New Roman" panose="02020603050405020304" pitchFamily="18" charset="0"/>
              </a:rPr>
              <a:t> (2015, accessed December 15, 2021).</a:t>
            </a:r>
          </a:p>
          <a:p>
            <a:pPr marL="173038" marR="0" indent="-173038">
              <a:lnSpc>
                <a:spcPct val="110000"/>
              </a:lnSpc>
              <a:spcBef>
                <a:spcPts val="0"/>
              </a:spcBef>
              <a:spcAft>
                <a:spcPts val="0"/>
              </a:spcAft>
              <a:buNone/>
            </a:pPr>
            <a:r>
              <a:rPr lang="en-US" sz="1700" dirty="0">
                <a:effectLst/>
                <a:latin typeface="Calibri" panose="020F0502020204030204" pitchFamily="34" charset="0"/>
                <a:ea typeface="Times New Roman" panose="02020603050405020304" pitchFamily="18" charset="0"/>
              </a:rPr>
              <a:t>2. Woodcock J, Griffin J, Behrman R, et al. The FDA's assessment of follow-on protein products: a historical perspective. </a:t>
            </a:r>
            <a:r>
              <a:rPr lang="en-US" sz="1700" i="1" dirty="0">
                <a:effectLst/>
                <a:latin typeface="Calibri" panose="020F0502020204030204" pitchFamily="34" charset="0"/>
                <a:ea typeface="Times New Roman" panose="02020603050405020304" pitchFamily="18" charset="0"/>
              </a:rPr>
              <a:t>Nat Rev Drug </a:t>
            </a:r>
            <a:r>
              <a:rPr lang="en-US" sz="1700" i="1" dirty="0" err="1">
                <a:effectLst/>
                <a:latin typeface="Calibri" panose="020F0502020204030204" pitchFamily="34" charset="0"/>
                <a:ea typeface="Times New Roman" panose="02020603050405020304" pitchFamily="18" charset="0"/>
              </a:rPr>
              <a:t>Discov</a:t>
            </a:r>
            <a:r>
              <a:rPr lang="en-US" sz="1700" i="1" dirty="0">
                <a:effectLst/>
                <a:latin typeface="Calibri" panose="020F0502020204030204" pitchFamily="34" charset="0"/>
                <a:ea typeface="Times New Roman" panose="02020603050405020304" pitchFamily="18" charset="0"/>
              </a:rPr>
              <a:t>. </a:t>
            </a:r>
            <a:r>
              <a:rPr lang="en-US" sz="1700" dirty="0">
                <a:effectLst/>
                <a:latin typeface="Calibri" panose="020F0502020204030204" pitchFamily="34" charset="0"/>
                <a:ea typeface="Times New Roman" panose="02020603050405020304" pitchFamily="18" charset="0"/>
              </a:rPr>
              <a:t>2007;6(6):437-442.</a:t>
            </a:r>
          </a:p>
          <a:p>
            <a:pPr marL="173038" marR="0" indent="-173038">
              <a:lnSpc>
                <a:spcPct val="110000"/>
              </a:lnSpc>
              <a:spcBef>
                <a:spcPts val="0"/>
              </a:spcBef>
              <a:spcAft>
                <a:spcPts val="0"/>
              </a:spcAft>
              <a:buNone/>
            </a:pPr>
            <a:r>
              <a:rPr lang="en-US" sz="1700" dirty="0">
                <a:effectLst/>
                <a:latin typeface="Calibri" panose="020F0502020204030204" pitchFamily="34" charset="0"/>
                <a:ea typeface="Times New Roman" panose="02020603050405020304" pitchFamily="18" charset="0"/>
              </a:rPr>
              <a:t>3. US Food and Drug Administration. Biological Product Definitions. </a:t>
            </a:r>
            <a:r>
              <a:rPr lang="en-US" sz="1700" u="sng" dirty="0">
                <a:solidFill>
                  <a:srgbClr val="0563C1"/>
                </a:solidFill>
                <a:effectLst/>
                <a:latin typeface="Calibri" panose="020F0502020204030204" pitchFamily="34" charset="0"/>
                <a:ea typeface="Times New Roman" panose="02020603050405020304" pitchFamily="18" charset="0"/>
                <a:hlinkClick r:id="rId3"/>
              </a:rPr>
              <a:t>https://www.fda.gov/files/drugs/published/Biological-Product-Definitions.pdf</a:t>
            </a:r>
            <a:r>
              <a:rPr lang="en-US" sz="1700" dirty="0">
                <a:effectLst/>
                <a:latin typeface="Calibri" panose="020F0502020204030204" pitchFamily="34" charset="0"/>
                <a:ea typeface="Times New Roman" panose="02020603050405020304" pitchFamily="18" charset="0"/>
              </a:rPr>
              <a:t> </a:t>
            </a:r>
            <a:br>
              <a:rPr lang="en-US" sz="1700" dirty="0">
                <a:effectLst/>
                <a:latin typeface="Calibri" panose="020F0502020204030204" pitchFamily="34" charset="0"/>
                <a:ea typeface="Times New Roman" panose="02020603050405020304" pitchFamily="18" charset="0"/>
              </a:rPr>
            </a:br>
            <a:r>
              <a:rPr lang="en-US" sz="1700" dirty="0">
                <a:effectLst/>
                <a:latin typeface="Calibri" panose="020F0502020204030204" pitchFamily="34" charset="0"/>
                <a:ea typeface="Times New Roman" panose="02020603050405020304" pitchFamily="18" charset="0"/>
              </a:rPr>
              <a:t>(accessed December 15, 2021).</a:t>
            </a:r>
          </a:p>
          <a:p>
            <a:pPr marL="173038" marR="0" indent="-173038">
              <a:lnSpc>
                <a:spcPct val="110000"/>
              </a:lnSpc>
              <a:spcBef>
                <a:spcPts val="0"/>
              </a:spcBef>
              <a:spcAft>
                <a:spcPts val="0"/>
              </a:spcAft>
              <a:buNone/>
            </a:pPr>
            <a:r>
              <a:rPr lang="en-US" sz="1700" dirty="0">
                <a:effectLst/>
                <a:latin typeface="Calibri" panose="020F0502020204030204" pitchFamily="34" charset="0"/>
                <a:ea typeface="Times New Roman" panose="02020603050405020304" pitchFamily="18" charset="0"/>
              </a:rPr>
              <a:t>4. American College of Rheumatology. Biosimilars Position Statement. </a:t>
            </a:r>
            <a:r>
              <a:rPr lang="en-US" sz="1700" u="sng" dirty="0">
                <a:solidFill>
                  <a:srgbClr val="0563C1"/>
                </a:solidFill>
                <a:effectLst/>
                <a:latin typeface="Calibri" panose="020F0502020204030204" pitchFamily="34" charset="0"/>
                <a:ea typeface="Times New Roman" panose="02020603050405020304" pitchFamily="18" charset="0"/>
                <a:hlinkClick r:id="rId4"/>
              </a:rPr>
              <a:t>https://www.rheumatology.org/Practice-Quality/Administrative-Support/Position-Statements</a:t>
            </a:r>
            <a:r>
              <a:rPr lang="en-US" sz="1700" dirty="0">
                <a:effectLst/>
                <a:latin typeface="Calibri" panose="020F0502020204030204" pitchFamily="34" charset="0"/>
                <a:ea typeface="Times New Roman" panose="02020603050405020304" pitchFamily="18" charset="0"/>
              </a:rPr>
              <a:t> (February 2021, accessed December 16, 2021).</a:t>
            </a:r>
          </a:p>
          <a:p>
            <a:pPr marL="173038" marR="0" indent="-173038">
              <a:lnSpc>
                <a:spcPct val="110000"/>
              </a:lnSpc>
              <a:spcBef>
                <a:spcPts val="0"/>
              </a:spcBef>
              <a:spcAft>
                <a:spcPts val="0"/>
              </a:spcAft>
              <a:buNone/>
            </a:pPr>
            <a:r>
              <a:rPr lang="en-US" sz="1700" dirty="0">
                <a:effectLst/>
                <a:latin typeface="Calibri" panose="020F0502020204030204" pitchFamily="34" charset="0"/>
                <a:ea typeface="Times New Roman" panose="02020603050405020304" pitchFamily="18" charset="0"/>
              </a:rPr>
              <a:t>5. US Food and Drug Administration. Nonproprietary Naming of Biological Products: Guidance for Industry. </a:t>
            </a:r>
            <a:r>
              <a:rPr lang="en-US" sz="1700" u="sng" dirty="0">
                <a:solidFill>
                  <a:srgbClr val="0563C1"/>
                </a:solidFill>
                <a:effectLst/>
                <a:latin typeface="Calibri" panose="020F0502020204030204" pitchFamily="34" charset="0"/>
                <a:ea typeface="Times New Roman" panose="02020603050405020304" pitchFamily="18" charset="0"/>
                <a:hlinkClick r:id="rId5"/>
              </a:rPr>
              <a:t>https://www.fda.gov/media/93218/download</a:t>
            </a:r>
            <a:r>
              <a:rPr lang="en-US" sz="1700" dirty="0">
                <a:effectLst/>
                <a:latin typeface="Calibri" panose="020F0502020204030204" pitchFamily="34" charset="0"/>
                <a:ea typeface="Times New Roman" panose="02020603050405020304" pitchFamily="18" charset="0"/>
              </a:rPr>
              <a:t> </a:t>
            </a:r>
            <a:br>
              <a:rPr lang="en-US" sz="1700" dirty="0">
                <a:effectLst/>
                <a:latin typeface="Calibri" panose="020F0502020204030204" pitchFamily="34" charset="0"/>
                <a:ea typeface="Times New Roman" panose="02020603050405020304" pitchFamily="18" charset="0"/>
              </a:rPr>
            </a:br>
            <a:r>
              <a:rPr lang="en-US" sz="1700" dirty="0">
                <a:effectLst/>
                <a:latin typeface="Calibri" panose="020F0502020204030204" pitchFamily="34" charset="0"/>
                <a:ea typeface="Times New Roman" panose="02020603050405020304" pitchFamily="18" charset="0"/>
              </a:rPr>
              <a:t>(2017, accessed December 15, 2021).</a:t>
            </a:r>
          </a:p>
        </p:txBody>
      </p:sp>
    </p:spTree>
    <p:extLst>
      <p:ext uri="{BB962C8B-B14F-4D97-AF65-F5344CB8AC3E}">
        <p14:creationId xmlns:p14="http://schemas.microsoft.com/office/powerpoint/2010/main" val="3396589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0403-C12F-4E88-8567-9ABA035ADDDC}"/>
              </a:ext>
            </a:extLst>
          </p:cNvPr>
          <p:cNvSpPr>
            <a:spLocks noGrp="1"/>
          </p:cNvSpPr>
          <p:nvPr>
            <p:ph type="ctrTitle"/>
          </p:nvPr>
        </p:nvSpPr>
        <p:spPr/>
        <p:txBody>
          <a:bodyPr>
            <a:normAutofit/>
          </a:bodyPr>
          <a:lstStyle/>
          <a:p>
            <a:pPr marL="0" marR="0" algn="l">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Clue: The addition of this to the nonproprietary name of the reference product is required to identify biosimilar products</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Calibri" panose="020F0502020204030204" pitchFamily="34" charset="0"/>
              </a:rPr>
              <a:t>What is…</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Calibri" panose="020F0502020204030204" pitchFamily="34" charset="0"/>
              </a:rPr>
              <a:t>A 4-letter suffix</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30196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0A2A4-A8B7-4FA5-9509-A4D81767E002}"/>
              </a:ext>
            </a:extLst>
          </p:cNvPr>
          <p:cNvSpPr>
            <a:spLocks noGrp="1"/>
          </p:cNvSpPr>
          <p:nvPr>
            <p:ph type="title"/>
          </p:nvPr>
        </p:nvSpPr>
        <p:spPr>
          <a:xfrm>
            <a:off x="628650" y="273844"/>
            <a:ext cx="7886700" cy="488156"/>
          </a:xfrm>
        </p:spPr>
        <p:txBody>
          <a:bodyPr>
            <a:normAutofit/>
          </a:bodyPr>
          <a:lstStyle/>
          <a:p>
            <a:r>
              <a:rPr lang="en-US" sz="2400" dirty="0"/>
              <a:t>References (continued)</a:t>
            </a:r>
          </a:p>
        </p:txBody>
      </p:sp>
      <p:sp>
        <p:nvSpPr>
          <p:cNvPr id="3" name="Content Placeholder 2">
            <a:extLst>
              <a:ext uri="{FF2B5EF4-FFF2-40B4-BE49-F238E27FC236}">
                <a16:creationId xmlns:a16="http://schemas.microsoft.com/office/drawing/2014/main" id="{C7801CF5-949D-457B-85EA-A482392C142B}"/>
              </a:ext>
            </a:extLst>
          </p:cNvPr>
          <p:cNvSpPr>
            <a:spLocks noGrp="1"/>
          </p:cNvSpPr>
          <p:nvPr>
            <p:ph idx="1"/>
          </p:nvPr>
        </p:nvSpPr>
        <p:spPr>
          <a:xfrm>
            <a:off x="628649" y="762000"/>
            <a:ext cx="8314459" cy="3870723"/>
          </a:xfrm>
        </p:spPr>
        <p:txBody>
          <a:bodyPr>
            <a:normAutofit/>
          </a:bodyPr>
          <a:lstStyle/>
          <a:p>
            <a:pPr marL="228600" marR="0" indent="-228600">
              <a:lnSpc>
                <a:spcPct val="100000"/>
              </a:lnSpc>
              <a:spcBef>
                <a:spcPts val="0"/>
              </a:spcBef>
              <a:spcAft>
                <a:spcPts val="0"/>
              </a:spcAft>
              <a:buNone/>
            </a:pPr>
            <a:r>
              <a:rPr lang="en-US" sz="1600" dirty="0">
                <a:effectLst/>
                <a:latin typeface="Calibri" panose="020F0502020204030204" pitchFamily="34" charset="0"/>
                <a:ea typeface="Times New Roman" panose="02020603050405020304" pitchFamily="18" charset="0"/>
              </a:rPr>
              <a:t>6. US Food and Drug Administration. Nonproprietary Naming of Biological Products Update: Guidance for Industry. https://www.fda.gov/media/121316/download </a:t>
            </a:r>
            <a:br>
              <a:rPr lang="en-US" sz="1600" dirty="0">
                <a:effectLst/>
                <a:latin typeface="Calibri" panose="020F0502020204030204" pitchFamily="34" charset="0"/>
                <a:ea typeface="Times New Roman" panose="02020603050405020304" pitchFamily="18" charset="0"/>
              </a:rPr>
            </a:br>
            <a:r>
              <a:rPr lang="en-US" sz="1600" dirty="0">
                <a:effectLst/>
                <a:latin typeface="Calibri" panose="020F0502020204030204" pitchFamily="34" charset="0"/>
                <a:ea typeface="Times New Roman" panose="02020603050405020304" pitchFamily="18" charset="0"/>
              </a:rPr>
              <a:t>(2019, accessed December 15, 2021).</a:t>
            </a:r>
          </a:p>
          <a:p>
            <a:pPr marL="228600" marR="0" indent="-228600">
              <a:lnSpc>
                <a:spcPct val="100000"/>
              </a:lnSpc>
              <a:spcBef>
                <a:spcPts val="0"/>
              </a:spcBef>
              <a:spcAft>
                <a:spcPts val="0"/>
              </a:spcAft>
              <a:buNone/>
            </a:pPr>
            <a:r>
              <a:rPr lang="en-US" sz="1600" dirty="0">
                <a:effectLst/>
                <a:latin typeface="Calibri" panose="020F0502020204030204" pitchFamily="34" charset="0"/>
                <a:ea typeface="Times New Roman" panose="02020603050405020304" pitchFamily="18" charset="0"/>
              </a:rPr>
              <a:t>7. Peters GL, Hennessey EK. Naming of biological products. </a:t>
            </a:r>
            <a:r>
              <a:rPr lang="en-US" sz="1600" i="1" dirty="0">
                <a:effectLst/>
                <a:latin typeface="Calibri" panose="020F0502020204030204" pitchFamily="34" charset="0"/>
                <a:ea typeface="Times New Roman" panose="02020603050405020304" pitchFamily="18" charset="0"/>
              </a:rPr>
              <a:t>US Pharm</a:t>
            </a:r>
            <a:r>
              <a:rPr lang="en-US" sz="1600" dirty="0">
                <a:effectLst/>
                <a:latin typeface="Calibri" panose="020F0502020204030204" pitchFamily="34" charset="0"/>
                <a:ea typeface="Times New Roman" panose="02020603050405020304" pitchFamily="18" charset="0"/>
              </a:rPr>
              <a:t>. 2020;45(6)33-36. </a:t>
            </a:r>
          </a:p>
          <a:p>
            <a:pPr marL="228600" marR="0" indent="-228600">
              <a:lnSpc>
                <a:spcPct val="100000"/>
              </a:lnSpc>
              <a:spcBef>
                <a:spcPts val="0"/>
              </a:spcBef>
              <a:spcAft>
                <a:spcPts val="0"/>
              </a:spcAft>
              <a:buNone/>
            </a:pPr>
            <a:r>
              <a:rPr lang="en-US" sz="1600" dirty="0">
                <a:effectLst/>
                <a:latin typeface="Calibri" panose="020F0502020204030204" pitchFamily="34" charset="0"/>
                <a:ea typeface="Times New Roman" panose="02020603050405020304" pitchFamily="18" charset="0"/>
              </a:rPr>
              <a:t>8. Lee H. Equivalence margin of the biosimilar product. </a:t>
            </a:r>
            <a:r>
              <a:rPr lang="en-US" sz="1600" i="1" dirty="0">
                <a:effectLst/>
                <a:latin typeface="Calibri" panose="020F0502020204030204" pitchFamily="34" charset="0"/>
                <a:ea typeface="Times New Roman" panose="02020603050405020304" pitchFamily="18" charset="0"/>
              </a:rPr>
              <a:t>J Korean Soc Clin </a:t>
            </a:r>
            <a:r>
              <a:rPr lang="en-US" sz="1600" i="1" dirty="0" err="1">
                <a:effectLst/>
                <a:latin typeface="Calibri" panose="020F0502020204030204" pitchFamily="34" charset="0"/>
                <a:ea typeface="Times New Roman" panose="02020603050405020304" pitchFamily="18" charset="0"/>
              </a:rPr>
              <a:t>Pharmacol</a:t>
            </a:r>
            <a:r>
              <a:rPr lang="en-US" sz="1600" i="1" dirty="0">
                <a:effectLst/>
                <a:latin typeface="Calibri" panose="020F0502020204030204" pitchFamily="34" charset="0"/>
                <a:ea typeface="Times New Roman" panose="02020603050405020304" pitchFamily="18" charset="0"/>
              </a:rPr>
              <a:t> </a:t>
            </a:r>
            <a:r>
              <a:rPr lang="en-US" sz="1600" i="1" dirty="0" err="1">
                <a:effectLst/>
                <a:latin typeface="Calibri" panose="020F0502020204030204" pitchFamily="34" charset="0"/>
                <a:ea typeface="Times New Roman" panose="02020603050405020304" pitchFamily="18" charset="0"/>
              </a:rPr>
              <a:t>Ther</a:t>
            </a:r>
            <a:r>
              <a:rPr lang="en-US" sz="1600" dirty="0">
                <a:effectLst/>
                <a:latin typeface="Calibri" panose="020F0502020204030204" pitchFamily="34" charset="0"/>
                <a:ea typeface="Times New Roman" panose="02020603050405020304" pitchFamily="18" charset="0"/>
              </a:rPr>
              <a:t>. 2012;20:17-33. </a:t>
            </a:r>
          </a:p>
          <a:p>
            <a:pPr marL="228600" marR="0" indent="-228600">
              <a:lnSpc>
                <a:spcPct val="100000"/>
              </a:lnSpc>
              <a:spcBef>
                <a:spcPts val="0"/>
              </a:spcBef>
              <a:spcAft>
                <a:spcPts val="0"/>
              </a:spcAft>
              <a:buNone/>
            </a:pPr>
            <a:r>
              <a:rPr lang="en-US" sz="1600" dirty="0">
                <a:effectLst/>
                <a:latin typeface="Calibri" panose="020F0502020204030204" pitchFamily="34" charset="0"/>
                <a:ea typeface="Times New Roman" panose="02020603050405020304" pitchFamily="18" charset="0"/>
              </a:rPr>
              <a:t>9. Mielke J, </a:t>
            </a:r>
            <a:r>
              <a:rPr lang="en-US" sz="1600" dirty="0" err="1">
                <a:effectLst/>
                <a:latin typeface="Calibri" panose="020F0502020204030204" pitchFamily="34" charset="0"/>
                <a:ea typeface="Times New Roman" panose="02020603050405020304" pitchFamily="18" charset="0"/>
              </a:rPr>
              <a:t>Jilma</a:t>
            </a:r>
            <a:r>
              <a:rPr lang="en-US" sz="1600" dirty="0">
                <a:effectLst/>
                <a:latin typeface="Calibri" panose="020F0502020204030204" pitchFamily="34" charset="0"/>
                <a:ea typeface="Times New Roman" panose="02020603050405020304" pitchFamily="18" charset="0"/>
              </a:rPr>
              <a:t> B, Jones B, Koenig F. An update on the clinical evidence that supports biosimilar approvals in Europe. </a:t>
            </a:r>
            <a:r>
              <a:rPr lang="en-US" sz="1600" i="1" dirty="0">
                <a:effectLst/>
                <a:latin typeface="Calibri" panose="020F0502020204030204" pitchFamily="34" charset="0"/>
                <a:ea typeface="Times New Roman" panose="02020603050405020304" pitchFamily="18" charset="0"/>
              </a:rPr>
              <a:t>Br J Clin </a:t>
            </a:r>
            <a:r>
              <a:rPr lang="en-US" sz="1600" i="1" dirty="0" err="1">
                <a:effectLst/>
                <a:latin typeface="Calibri" panose="020F0502020204030204" pitchFamily="34" charset="0"/>
                <a:ea typeface="Times New Roman" panose="02020603050405020304" pitchFamily="18" charset="0"/>
              </a:rPr>
              <a:t>Pharmacol</a:t>
            </a:r>
            <a:r>
              <a:rPr lang="en-US" sz="1600" i="1" dirty="0">
                <a:effectLst/>
                <a:latin typeface="Calibri" panose="020F0502020204030204" pitchFamily="34" charset="0"/>
                <a:ea typeface="Times New Roman" panose="02020603050405020304" pitchFamily="18" charset="0"/>
              </a:rPr>
              <a:t>. </a:t>
            </a:r>
            <a:r>
              <a:rPr lang="en-US" sz="1600" dirty="0">
                <a:effectLst/>
                <a:latin typeface="Calibri" panose="020F0502020204030204" pitchFamily="34" charset="0"/>
                <a:ea typeface="Times New Roman" panose="02020603050405020304" pitchFamily="18" charset="0"/>
              </a:rPr>
              <a:t>2018;84(7):1415-1431.</a:t>
            </a:r>
          </a:p>
          <a:p>
            <a:pPr marL="228600" marR="0" indent="-228600">
              <a:lnSpc>
                <a:spcPct val="100000"/>
              </a:lnSpc>
              <a:spcBef>
                <a:spcPts val="0"/>
              </a:spcBef>
              <a:spcAft>
                <a:spcPts val="0"/>
              </a:spcAft>
              <a:buNone/>
            </a:pPr>
            <a:r>
              <a:rPr lang="en-US" sz="1600" dirty="0">
                <a:effectLst/>
                <a:latin typeface="Calibri" panose="020F0502020204030204" pitchFamily="34" charset="0"/>
                <a:ea typeface="Times New Roman" panose="02020603050405020304" pitchFamily="18" charset="0"/>
              </a:rPr>
              <a:t>10. Shin D, Kim Y, Kim HS, Fuhr R, </a:t>
            </a:r>
            <a:r>
              <a:rPr lang="en-US" sz="1600" dirty="0" err="1">
                <a:effectLst/>
                <a:latin typeface="Calibri" panose="020F0502020204030204" pitchFamily="34" charset="0"/>
                <a:ea typeface="Times New Roman" panose="02020603050405020304" pitchFamily="18" charset="0"/>
              </a:rPr>
              <a:t>Körnicke</a:t>
            </a:r>
            <a:r>
              <a:rPr lang="en-US" sz="1600" dirty="0">
                <a:effectLst/>
                <a:latin typeface="Calibri" panose="020F0502020204030204" pitchFamily="34" charset="0"/>
                <a:ea typeface="Times New Roman" panose="02020603050405020304" pitchFamily="18" charset="0"/>
              </a:rPr>
              <a:t> T. FRI0110 A phase I pharmacokinetic study comparing SB5, an adalimumab biosimilar, and adalimumab reference product (Humira®) in healthy subjects. </a:t>
            </a:r>
            <a:r>
              <a:rPr lang="en-US" sz="1600" i="1" dirty="0">
                <a:effectLst/>
                <a:latin typeface="Calibri" panose="020F0502020204030204" pitchFamily="34" charset="0"/>
                <a:ea typeface="Times New Roman" panose="02020603050405020304" pitchFamily="18" charset="0"/>
              </a:rPr>
              <a:t>Ann Rheum Dis. </a:t>
            </a:r>
            <a:r>
              <a:rPr lang="en-US" sz="1600" dirty="0">
                <a:effectLst/>
                <a:latin typeface="Calibri" panose="020F0502020204030204" pitchFamily="34" charset="0"/>
                <a:ea typeface="Times New Roman" panose="02020603050405020304" pitchFamily="18" charset="0"/>
              </a:rPr>
              <a:t>2015;74:459-460.</a:t>
            </a:r>
          </a:p>
          <a:p>
            <a:pPr marL="228600" indent="-228600">
              <a:lnSpc>
                <a:spcPct val="110000"/>
              </a:lnSpc>
              <a:spcBef>
                <a:spcPts val="0"/>
              </a:spcBef>
              <a:buNone/>
            </a:pPr>
            <a:r>
              <a:rPr lang="en-US" sz="1600" dirty="0">
                <a:latin typeface="Calibri" panose="020F0502020204030204" pitchFamily="34" charset="0"/>
              </a:rPr>
              <a:t>11. </a:t>
            </a:r>
            <a:r>
              <a:rPr lang="en-US" sz="1600" dirty="0" err="1">
                <a:latin typeface="Calibri" panose="020F0502020204030204" pitchFamily="34" charset="0"/>
              </a:rPr>
              <a:t>Weinblatt</a:t>
            </a:r>
            <a:r>
              <a:rPr lang="en-US" sz="1600" dirty="0">
                <a:latin typeface="Calibri" panose="020F0502020204030204" pitchFamily="34" charset="0"/>
              </a:rPr>
              <a:t> ME, </a:t>
            </a:r>
            <a:r>
              <a:rPr lang="en-US" sz="1600" dirty="0" err="1">
                <a:latin typeface="Calibri" panose="020F0502020204030204" pitchFamily="34" charset="0"/>
              </a:rPr>
              <a:t>Baranauskaite</a:t>
            </a:r>
            <a:r>
              <a:rPr lang="en-US" sz="1600" dirty="0">
                <a:latin typeface="Calibri" panose="020F0502020204030204" pitchFamily="34" charset="0"/>
              </a:rPr>
              <a:t> A, </a:t>
            </a:r>
            <a:r>
              <a:rPr lang="en-US" sz="1600" dirty="0" err="1">
                <a:latin typeface="Calibri" panose="020F0502020204030204" pitchFamily="34" charset="0"/>
              </a:rPr>
              <a:t>Niebrzydowski</a:t>
            </a:r>
            <a:r>
              <a:rPr lang="en-US" sz="1600" dirty="0">
                <a:latin typeface="Calibri" panose="020F0502020204030204" pitchFamily="34" charset="0"/>
              </a:rPr>
              <a:t> J, et al. Phase III randomized study of SB5, an adalimumab biosimilar, versus reference adalimumab in patients with moderate-to-severe rheumatoid arthritis. Arthritis </a:t>
            </a:r>
            <a:r>
              <a:rPr lang="en-US" sz="1600" dirty="0" err="1">
                <a:latin typeface="Calibri" panose="020F0502020204030204" pitchFamily="34" charset="0"/>
              </a:rPr>
              <a:t>Rheumatol</a:t>
            </a:r>
            <a:r>
              <a:rPr lang="en-US" sz="1600" dirty="0">
                <a:latin typeface="Calibri" panose="020F0502020204030204" pitchFamily="34" charset="0"/>
              </a:rPr>
              <a:t>. 2018;70(1):40-48.</a:t>
            </a:r>
          </a:p>
          <a:p>
            <a:pPr marL="228600" marR="0" indent="-228600">
              <a:lnSpc>
                <a:spcPct val="100000"/>
              </a:lnSpc>
              <a:spcBef>
                <a:spcPts val="0"/>
              </a:spcBef>
              <a:spcAft>
                <a:spcPts val="0"/>
              </a:spcAft>
              <a:buNone/>
            </a:pPr>
            <a:endParaRPr lang="en-US" sz="16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6428579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0A2A4-A8B7-4FA5-9509-A4D81767E002}"/>
              </a:ext>
            </a:extLst>
          </p:cNvPr>
          <p:cNvSpPr>
            <a:spLocks noGrp="1"/>
          </p:cNvSpPr>
          <p:nvPr>
            <p:ph type="title"/>
          </p:nvPr>
        </p:nvSpPr>
        <p:spPr>
          <a:xfrm>
            <a:off x="628650" y="273844"/>
            <a:ext cx="7886700" cy="488156"/>
          </a:xfrm>
        </p:spPr>
        <p:txBody>
          <a:bodyPr>
            <a:normAutofit/>
          </a:bodyPr>
          <a:lstStyle/>
          <a:p>
            <a:r>
              <a:rPr lang="en-US" sz="2400" dirty="0"/>
              <a:t>References (continued)</a:t>
            </a:r>
          </a:p>
        </p:txBody>
      </p:sp>
      <p:sp>
        <p:nvSpPr>
          <p:cNvPr id="3" name="Content Placeholder 2">
            <a:extLst>
              <a:ext uri="{FF2B5EF4-FFF2-40B4-BE49-F238E27FC236}">
                <a16:creationId xmlns:a16="http://schemas.microsoft.com/office/drawing/2014/main" id="{C7801CF5-949D-457B-85EA-A482392C142B}"/>
              </a:ext>
            </a:extLst>
          </p:cNvPr>
          <p:cNvSpPr>
            <a:spLocks noGrp="1"/>
          </p:cNvSpPr>
          <p:nvPr>
            <p:ph idx="1"/>
          </p:nvPr>
        </p:nvSpPr>
        <p:spPr>
          <a:xfrm>
            <a:off x="628650" y="762000"/>
            <a:ext cx="8265968" cy="3870723"/>
          </a:xfrm>
        </p:spPr>
        <p:txBody>
          <a:bodyPr>
            <a:normAutofit/>
          </a:bodyPr>
          <a:lstStyle/>
          <a:p>
            <a:pPr marL="228600" marR="0" indent="-228600">
              <a:lnSpc>
                <a:spcPct val="100000"/>
              </a:lnSpc>
              <a:spcBef>
                <a:spcPts val="0"/>
              </a:spcBef>
              <a:spcAft>
                <a:spcPts val="0"/>
              </a:spcAft>
              <a:buNone/>
            </a:pPr>
            <a:r>
              <a:rPr lang="en-US" sz="1600" dirty="0">
                <a:effectLst/>
                <a:latin typeface="Calibri" panose="020F0502020204030204" pitchFamily="34" charset="0"/>
                <a:ea typeface="Times New Roman" panose="02020603050405020304" pitchFamily="18" charset="0"/>
              </a:rPr>
              <a:t>12. US Food and Drug Administration. Interchangeable Biological Products. </a:t>
            </a:r>
            <a:r>
              <a:rPr lang="en-US" sz="1600" u="sng" dirty="0">
                <a:solidFill>
                  <a:srgbClr val="0563C1"/>
                </a:solidFill>
                <a:effectLst/>
                <a:latin typeface="Calibri" panose="020F0502020204030204" pitchFamily="34" charset="0"/>
                <a:ea typeface="Times New Roman" panose="02020603050405020304" pitchFamily="18" charset="0"/>
                <a:hlinkClick r:id="rId2"/>
              </a:rPr>
              <a:t>https://www.fda.gov/media/151094/download</a:t>
            </a:r>
            <a:r>
              <a:rPr lang="en-US" sz="1600" dirty="0">
                <a:effectLst/>
                <a:latin typeface="Calibri" panose="020F0502020204030204" pitchFamily="34" charset="0"/>
                <a:ea typeface="Times New Roman" panose="02020603050405020304" pitchFamily="18" charset="0"/>
              </a:rPr>
              <a:t>. (accessed December 15, 2021).</a:t>
            </a:r>
          </a:p>
          <a:p>
            <a:pPr marL="228600" marR="0" indent="-228600">
              <a:lnSpc>
                <a:spcPct val="100000"/>
              </a:lnSpc>
              <a:spcBef>
                <a:spcPts val="0"/>
              </a:spcBef>
              <a:spcAft>
                <a:spcPts val="0"/>
              </a:spcAft>
              <a:buNone/>
            </a:pPr>
            <a:r>
              <a:rPr lang="en-US" sz="1600" dirty="0">
                <a:effectLst/>
                <a:latin typeface="Calibri" panose="020F0502020204030204" pitchFamily="34" charset="0"/>
                <a:ea typeface="Times New Roman" panose="02020603050405020304" pitchFamily="18" charset="0"/>
              </a:rPr>
              <a:t>13. US Food and Drug Administration. Prescribing Interchangeable Products. </a:t>
            </a:r>
            <a:r>
              <a:rPr lang="en-US" sz="1600" u="sng" dirty="0">
                <a:solidFill>
                  <a:srgbClr val="0563C1"/>
                </a:solidFill>
                <a:effectLst/>
                <a:latin typeface="Calibri" panose="020F0502020204030204" pitchFamily="34" charset="0"/>
                <a:ea typeface="Times New Roman" panose="02020603050405020304" pitchFamily="18" charset="0"/>
                <a:hlinkClick r:id="rId3"/>
              </a:rPr>
              <a:t>https://www.fda.gov/media/108107/download</a:t>
            </a:r>
            <a:r>
              <a:rPr lang="en-US" sz="1600" dirty="0">
                <a:effectLst/>
                <a:latin typeface="Calibri" panose="020F0502020204030204" pitchFamily="34" charset="0"/>
                <a:ea typeface="Times New Roman" panose="02020603050405020304" pitchFamily="18" charset="0"/>
              </a:rPr>
              <a:t>. (accessed December 15, 2021).</a:t>
            </a:r>
          </a:p>
          <a:p>
            <a:pPr marL="228600" marR="0" indent="-228600">
              <a:lnSpc>
                <a:spcPct val="100000"/>
              </a:lnSpc>
              <a:spcBef>
                <a:spcPts val="0"/>
              </a:spcBef>
              <a:spcAft>
                <a:spcPts val="0"/>
              </a:spcAft>
              <a:buNone/>
            </a:pPr>
            <a:r>
              <a:rPr lang="en-US" sz="1600" dirty="0">
                <a:effectLst/>
                <a:latin typeface="Calibri" panose="020F0502020204030204" pitchFamily="34" charset="0"/>
                <a:ea typeface="Times New Roman" panose="02020603050405020304" pitchFamily="18" charset="0"/>
              </a:rPr>
              <a:t>14. </a:t>
            </a:r>
            <a:r>
              <a:rPr lang="en-US" sz="1600" dirty="0" err="1">
                <a:effectLst/>
                <a:latin typeface="Calibri" panose="020F0502020204030204" pitchFamily="34" charset="0"/>
                <a:ea typeface="Times New Roman" panose="02020603050405020304" pitchFamily="18" charset="0"/>
              </a:rPr>
              <a:t>Ferrario</a:t>
            </a:r>
            <a:r>
              <a:rPr lang="en-US" sz="1600" dirty="0">
                <a:effectLst/>
                <a:latin typeface="Calibri" panose="020F0502020204030204" pitchFamily="34" charset="0"/>
                <a:ea typeface="Times New Roman" panose="02020603050405020304" pitchFamily="18" charset="0"/>
              </a:rPr>
              <a:t> A, Humbert T, Kanavos P, Pedersen HB. Strategic procurement and international collaboration to improve access to medicines. </a:t>
            </a:r>
            <a:r>
              <a:rPr lang="en-US" sz="1600" i="1" dirty="0">
                <a:effectLst/>
                <a:latin typeface="Calibri" panose="020F0502020204030204" pitchFamily="34" charset="0"/>
                <a:ea typeface="Times New Roman" panose="02020603050405020304" pitchFamily="18" charset="0"/>
              </a:rPr>
              <a:t>Bull World Health Organ. </a:t>
            </a:r>
            <a:r>
              <a:rPr lang="en-US" sz="1600" dirty="0">
                <a:effectLst/>
                <a:latin typeface="Calibri" panose="020F0502020204030204" pitchFamily="34" charset="0"/>
                <a:ea typeface="Times New Roman" panose="02020603050405020304" pitchFamily="18" charset="0"/>
              </a:rPr>
              <a:t>2017;95(10):720-722.</a:t>
            </a:r>
          </a:p>
          <a:p>
            <a:pPr marL="228600" marR="0" indent="-228600">
              <a:lnSpc>
                <a:spcPct val="100000"/>
              </a:lnSpc>
              <a:spcBef>
                <a:spcPts val="0"/>
              </a:spcBef>
              <a:spcAft>
                <a:spcPts val="0"/>
              </a:spcAft>
              <a:buNone/>
            </a:pPr>
            <a:r>
              <a:rPr lang="en-US" sz="1600" dirty="0">
                <a:effectLst/>
                <a:latin typeface="Calibri" panose="020F0502020204030204" pitchFamily="34" charset="0"/>
                <a:ea typeface="Times New Roman" panose="02020603050405020304" pitchFamily="18" charset="0"/>
              </a:rPr>
              <a:t>15. Dalen D, Strom S, Locatelli M. Biosimilar bidding in centralized tenders in Norway. </a:t>
            </a:r>
            <a:r>
              <a:rPr lang="en-US" sz="1600" i="1" dirty="0">
                <a:effectLst/>
                <a:latin typeface="Calibri" panose="020F0502020204030204" pitchFamily="34" charset="0"/>
                <a:ea typeface="Times New Roman" panose="02020603050405020304" pitchFamily="18" charset="0"/>
              </a:rPr>
              <a:t>Nordic Journal of Health Economics. </a:t>
            </a:r>
            <a:r>
              <a:rPr lang="en-US" sz="1600" dirty="0">
                <a:effectLst/>
                <a:latin typeface="Calibri" panose="020F0502020204030204" pitchFamily="34" charset="0"/>
                <a:ea typeface="Times New Roman" panose="02020603050405020304" pitchFamily="18" charset="0"/>
              </a:rPr>
              <a:t>2021.</a:t>
            </a:r>
          </a:p>
          <a:p>
            <a:pPr marL="228600" marR="0" indent="-228600">
              <a:lnSpc>
                <a:spcPct val="100000"/>
              </a:lnSpc>
              <a:spcBef>
                <a:spcPts val="0"/>
              </a:spcBef>
              <a:spcAft>
                <a:spcPts val="0"/>
              </a:spcAft>
              <a:buNone/>
            </a:pPr>
            <a:r>
              <a:rPr lang="en-US" sz="1600" dirty="0">
                <a:effectLst/>
                <a:latin typeface="Calibri" panose="020F0502020204030204" pitchFamily="34" charset="0"/>
                <a:ea typeface="Times New Roman" panose="02020603050405020304" pitchFamily="18" charset="0"/>
              </a:rPr>
              <a:t>16. </a:t>
            </a:r>
            <a:r>
              <a:rPr lang="en-US" sz="1600" dirty="0" err="1">
                <a:effectLst/>
                <a:latin typeface="Calibri" panose="020F0502020204030204" pitchFamily="34" charset="0"/>
                <a:ea typeface="Times New Roman" panose="02020603050405020304" pitchFamily="18" charset="0"/>
              </a:rPr>
              <a:t>Sarpatwari</a:t>
            </a:r>
            <a:r>
              <a:rPr lang="en-US" sz="1600" dirty="0">
                <a:effectLst/>
                <a:latin typeface="Calibri" panose="020F0502020204030204" pitchFamily="34" charset="0"/>
                <a:ea typeface="Times New Roman" panose="02020603050405020304" pitchFamily="18" charset="0"/>
              </a:rPr>
              <a:t> A, </a:t>
            </a:r>
            <a:r>
              <a:rPr lang="en-US" sz="1600" dirty="0" err="1">
                <a:effectLst/>
                <a:latin typeface="Calibri" panose="020F0502020204030204" pitchFamily="34" charset="0"/>
                <a:ea typeface="Times New Roman" panose="02020603050405020304" pitchFamily="18" charset="0"/>
              </a:rPr>
              <a:t>Avorn</a:t>
            </a:r>
            <a:r>
              <a:rPr lang="en-US" sz="1600" dirty="0">
                <a:effectLst/>
                <a:latin typeface="Calibri" panose="020F0502020204030204" pitchFamily="34" charset="0"/>
                <a:ea typeface="Times New Roman" panose="02020603050405020304" pitchFamily="18" charset="0"/>
              </a:rPr>
              <a:t> J, </a:t>
            </a:r>
            <a:r>
              <a:rPr lang="en-US" sz="1600" dirty="0" err="1">
                <a:effectLst/>
                <a:latin typeface="Calibri" panose="020F0502020204030204" pitchFamily="34" charset="0"/>
                <a:ea typeface="Times New Roman" panose="02020603050405020304" pitchFamily="18" charset="0"/>
              </a:rPr>
              <a:t>Kesselheim</a:t>
            </a:r>
            <a:r>
              <a:rPr lang="en-US" sz="1600" dirty="0">
                <a:effectLst/>
                <a:latin typeface="Calibri" panose="020F0502020204030204" pitchFamily="34" charset="0"/>
                <a:ea typeface="Times New Roman" panose="02020603050405020304" pitchFamily="18" charset="0"/>
              </a:rPr>
              <a:t> AS. Progress and hurdles for follow-on biologics. </a:t>
            </a:r>
            <a:r>
              <a:rPr lang="en-US" sz="1600" i="1" dirty="0">
                <a:effectLst/>
                <a:latin typeface="Calibri" panose="020F0502020204030204" pitchFamily="34" charset="0"/>
                <a:ea typeface="Times New Roman" panose="02020603050405020304" pitchFamily="18" charset="0"/>
              </a:rPr>
              <a:t>N </a:t>
            </a:r>
            <a:r>
              <a:rPr lang="en-US" sz="1600" i="1" dirty="0" err="1">
                <a:effectLst/>
                <a:latin typeface="Calibri" panose="020F0502020204030204" pitchFamily="34" charset="0"/>
                <a:ea typeface="Times New Roman" panose="02020603050405020304" pitchFamily="18" charset="0"/>
              </a:rPr>
              <a:t>Engl</a:t>
            </a:r>
            <a:r>
              <a:rPr lang="en-US" sz="1600" i="1" dirty="0">
                <a:effectLst/>
                <a:latin typeface="Calibri" panose="020F0502020204030204" pitchFamily="34" charset="0"/>
                <a:ea typeface="Times New Roman" panose="02020603050405020304" pitchFamily="18" charset="0"/>
              </a:rPr>
              <a:t> J Med. </a:t>
            </a:r>
            <a:r>
              <a:rPr lang="en-US" sz="1600" dirty="0">
                <a:effectLst/>
                <a:latin typeface="Calibri" panose="020F0502020204030204" pitchFamily="34" charset="0"/>
                <a:ea typeface="Times New Roman" panose="02020603050405020304" pitchFamily="18" charset="0"/>
              </a:rPr>
              <a:t>2015;372(25):2380-2382.</a:t>
            </a:r>
          </a:p>
          <a:p>
            <a:pPr marL="228600" indent="-228600">
              <a:lnSpc>
                <a:spcPct val="100000"/>
              </a:lnSpc>
              <a:spcBef>
                <a:spcPts val="0"/>
              </a:spcBef>
              <a:buNone/>
            </a:pPr>
            <a:r>
              <a:rPr lang="en-US" sz="1600" dirty="0">
                <a:latin typeface="Calibri" panose="020F0502020204030204" pitchFamily="34" charset="0"/>
              </a:rPr>
              <a:t>17. </a:t>
            </a:r>
            <a:r>
              <a:rPr lang="en-US" sz="1600" dirty="0" err="1">
                <a:latin typeface="Calibri" panose="020F0502020204030204" pitchFamily="34" charset="0"/>
              </a:rPr>
              <a:t>Curto</a:t>
            </a:r>
            <a:r>
              <a:rPr lang="en-US" sz="1600" dirty="0">
                <a:latin typeface="Calibri" panose="020F0502020204030204" pitchFamily="34" charset="0"/>
              </a:rPr>
              <a:t> S, </a:t>
            </a:r>
            <a:r>
              <a:rPr lang="en-US" sz="1600" dirty="0" err="1">
                <a:latin typeface="Calibri" panose="020F0502020204030204" pitchFamily="34" charset="0"/>
              </a:rPr>
              <a:t>Ghislandi</a:t>
            </a:r>
            <a:r>
              <a:rPr lang="en-US" sz="1600" dirty="0">
                <a:latin typeface="Calibri" panose="020F0502020204030204" pitchFamily="34" charset="0"/>
              </a:rPr>
              <a:t> S, van de </a:t>
            </a:r>
            <a:r>
              <a:rPr lang="en-US" sz="1600" dirty="0" err="1">
                <a:latin typeface="Calibri" panose="020F0502020204030204" pitchFamily="34" charset="0"/>
              </a:rPr>
              <a:t>Vooren</a:t>
            </a:r>
            <a:r>
              <a:rPr lang="en-US" sz="1600" dirty="0">
                <a:latin typeface="Calibri" panose="020F0502020204030204" pitchFamily="34" charset="0"/>
              </a:rPr>
              <a:t> K, </a:t>
            </a:r>
            <a:r>
              <a:rPr lang="en-US" sz="1600" dirty="0" err="1">
                <a:latin typeface="Calibri" panose="020F0502020204030204" pitchFamily="34" charset="0"/>
              </a:rPr>
              <a:t>Duranti</a:t>
            </a:r>
            <a:r>
              <a:rPr lang="en-US" sz="1600" dirty="0">
                <a:latin typeface="Calibri" panose="020F0502020204030204" pitchFamily="34" charset="0"/>
              </a:rPr>
              <a:t> S, </a:t>
            </a:r>
            <a:r>
              <a:rPr lang="en-US" sz="1600" dirty="0" err="1">
                <a:latin typeface="Calibri" panose="020F0502020204030204" pitchFamily="34" charset="0"/>
              </a:rPr>
              <a:t>Garattini</a:t>
            </a:r>
            <a:r>
              <a:rPr lang="en-US" sz="1600" dirty="0">
                <a:latin typeface="Calibri" panose="020F0502020204030204" pitchFamily="34" charset="0"/>
              </a:rPr>
              <a:t> L. Regional tenders on biosimilars in Italy: an empirical analysis of awarded prices. Health Policy. 2014;116(2-3):182-187.</a:t>
            </a:r>
          </a:p>
          <a:p>
            <a:pPr marL="228600" indent="-228600">
              <a:lnSpc>
                <a:spcPct val="100000"/>
              </a:lnSpc>
              <a:spcBef>
                <a:spcPts val="0"/>
              </a:spcBef>
              <a:buNone/>
            </a:pPr>
            <a:r>
              <a:rPr lang="en-US" sz="1600" dirty="0">
                <a:latin typeface="Calibri" panose="020F0502020204030204" pitchFamily="34" charset="0"/>
              </a:rPr>
              <a:t>18. McBride A, </a:t>
            </a:r>
            <a:r>
              <a:rPr lang="en-US" sz="1600" dirty="0" err="1">
                <a:latin typeface="Calibri" panose="020F0502020204030204" pitchFamily="34" charset="0"/>
              </a:rPr>
              <a:t>Balu</a:t>
            </a:r>
            <a:r>
              <a:rPr lang="en-US" sz="1600" dirty="0">
                <a:latin typeface="Calibri" panose="020F0502020204030204" pitchFamily="34" charset="0"/>
              </a:rPr>
              <a:t> S, Campbell K, </a:t>
            </a:r>
            <a:r>
              <a:rPr lang="en-US" sz="1600" dirty="0" err="1">
                <a:latin typeface="Calibri" panose="020F0502020204030204" pitchFamily="34" charset="0"/>
              </a:rPr>
              <a:t>Bikkina</a:t>
            </a:r>
            <a:r>
              <a:rPr lang="en-US" sz="1600" dirty="0">
                <a:latin typeface="Calibri" panose="020F0502020204030204" pitchFamily="34" charset="0"/>
              </a:rPr>
              <a:t> M, MacDonald K, Abraham I. Expanded access to cancer treatments from conversion to neutropenia prophylaxis with biosimilar filgrastim-</a:t>
            </a:r>
            <a:r>
              <a:rPr lang="en-US" sz="1600" dirty="0" err="1">
                <a:latin typeface="Calibri" panose="020F0502020204030204" pitchFamily="34" charset="0"/>
              </a:rPr>
              <a:t>sndz</a:t>
            </a:r>
            <a:r>
              <a:rPr lang="en-US" sz="1600" dirty="0">
                <a:latin typeface="Calibri" panose="020F0502020204030204" pitchFamily="34" charset="0"/>
              </a:rPr>
              <a:t>. Future Oncol. 2017;13(25):2285-2295.</a:t>
            </a:r>
          </a:p>
        </p:txBody>
      </p:sp>
    </p:spTree>
    <p:extLst>
      <p:ext uri="{BB962C8B-B14F-4D97-AF65-F5344CB8AC3E}">
        <p14:creationId xmlns:p14="http://schemas.microsoft.com/office/powerpoint/2010/main" val="39130076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0A2A4-A8B7-4FA5-9509-A4D81767E002}"/>
              </a:ext>
            </a:extLst>
          </p:cNvPr>
          <p:cNvSpPr>
            <a:spLocks noGrp="1"/>
          </p:cNvSpPr>
          <p:nvPr>
            <p:ph type="title"/>
          </p:nvPr>
        </p:nvSpPr>
        <p:spPr>
          <a:xfrm>
            <a:off x="628650" y="273844"/>
            <a:ext cx="7886700" cy="488156"/>
          </a:xfrm>
        </p:spPr>
        <p:txBody>
          <a:bodyPr>
            <a:normAutofit/>
          </a:bodyPr>
          <a:lstStyle/>
          <a:p>
            <a:r>
              <a:rPr lang="en-US" sz="2400" dirty="0"/>
              <a:t>References (continued)</a:t>
            </a:r>
          </a:p>
        </p:txBody>
      </p:sp>
      <p:sp>
        <p:nvSpPr>
          <p:cNvPr id="3" name="Content Placeholder 2">
            <a:extLst>
              <a:ext uri="{FF2B5EF4-FFF2-40B4-BE49-F238E27FC236}">
                <a16:creationId xmlns:a16="http://schemas.microsoft.com/office/drawing/2014/main" id="{C7801CF5-949D-457B-85EA-A482392C142B}"/>
              </a:ext>
            </a:extLst>
          </p:cNvPr>
          <p:cNvSpPr>
            <a:spLocks noGrp="1"/>
          </p:cNvSpPr>
          <p:nvPr>
            <p:ph idx="1"/>
          </p:nvPr>
        </p:nvSpPr>
        <p:spPr>
          <a:xfrm>
            <a:off x="628649" y="755073"/>
            <a:ext cx="8182841" cy="3870723"/>
          </a:xfrm>
        </p:spPr>
        <p:txBody>
          <a:bodyPr>
            <a:normAutofit/>
          </a:bodyPr>
          <a:lstStyle/>
          <a:p>
            <a:pPr marL="228600" marR="0" indent="-228600">
              <a:lnSpc>
                <a:spcPct val="100000"/>
              </a:lnSpc>
              <a:spcBef>
                <a:spcPts val="0"/>
              </a:spcBef>
              <a:spcAft>
                <a:spcPts val="0"/>
              </a:spcAft>
              <a:buNone/>
            </a:pPr>
            <a:r>
              <a:rPr lang="en-US" sz="1600" dirty="0">
                <a:effectLst/>
                <a:latin typeface="Calibri" panose="020F0502020204030204" pitchFamily="34" charset="0"/>
                <a:ea typeface="Times New Roman" panose="02020603050405020304" pitchFamily="18" charset="0"/>
              </a:rPr>
              <a:t>19. Mulcahy AW, </a:t>
            </a:r>
            <a:r>
              <a:rPr lang="en-US" sz="1600" dirty="0" err="1">
                <a:effectLst/>
                <a:latin typeface="Calibri" panose="020F0502020204030204" pitchFamily="34" charset="0"/>
                <a:ea typeface="Times New Roman" panose="02020603050405020304" pitchFamily="18" charset="0"/>
              </a:rPr>
              <a:t>Predmore</a:t>
            </a:r>
            <a:r>
              <a:rPr lang="en-US" sz="1600" dirty="0">
                <a:effectLst/>
                <a:latin typeface="Calibri" panose="020F0502020204030204" pitchFamily="34" charset="0"/>
                <a:ea typeface="Times New Roman" panose="02020603050405020304" pitchFamily="18" charset="0"/>
              </a:rPr>
              <a:t> Z, </a:t>
            </a:r>
            <a:r>
              <a:rPr lang="en-US" sz="1600" dirty="0" err="1">
                <a:effectLst/>
                <a:latin typeface="Calibri" panose="020F0502020204030204" pitchFamily="34" charset="0"/>
                <a:ea typeface="Times New Roman" panose="02020603050405020304" pitchFamily="18" charset="0"/>
              </a:rPr>
              <a:t>Mattke</a:t>
            </a:r>
            <a:r>
              <a:rPr lang="en-US" sz="1600" dirty="0">
                <a:effectLst/>
                <a:latin typeface="Calibri" panose="020F0502020204030204" pitchFamily="34" charset="0"/>
                <a:ea typeface="Times New Roman" panose="02020603050405020304" pitchFamily="18" charset="0"/>
              </a:rPr>
              <a:t> S. </a:t>
            </a:r>
            <a:r>
              <a:rPr lang="en-US" sz="1600" i="1" dirty="0">
                <a:effectLst/>
                <a:latin typeface="Calibri" panose="020F0502020204030204" pitchFamily="34" charset="0"/>
                <a:ea typeface="Times New Roman" panose="02020603050405020304" pitchFamily="18" charset="0"/>
              </a:rPr>
              <a:t>The Cost Savings Potential of Biosimilar Drugs in the United States.</a:t>
            </a:r>
            <a:r>
              <a:rPr lang="en-US" sz="1600" dirty="0">
                <a:effectLst/>
                <a:latin typeface="Calibri" panose="020F0502020204030204" pitchFamily="34" charset="0"/>
                <a:ea typeface="Times New Roman" panose="02020603050405020304" pitchFamily="18" charset="0"/>
              </a:rPr>
              <a:t> Santa Monica, CA: RAND Corporation; 2014.</a:t>
            </a:r>
          </a:p>
          <a:p>
            <a:pPr marL="228600" marR="0" indent="-228600">
              <a:lnSpc>
                <a:spcPct val="100000"/>
              </a:lnSpc>
              <a:spcBef>
                <a:spcPts val="0"/>
              </a:spcBef>
              <a:spcAft>
                <a:spcPts val="0"/>
              </a:spcAft>
              <a:buNone/>
            </a:pPr>
            <a:r>
              <a:rPr lang="en-US" sz="1600" dirty="0">
                <a:effectLst/>
                <a:latin typeface="Calibri" panose="020F0502020204030204" pitchFamily="34" charset="0"/>
                <a:ea typeface="Times New Roman" panose="02020603050405020304" pitchFamily="18" charset="0"/>
              </a:rPr>
              <a:t>20. Hopson S, </a:t>
            </a:r>
            <a:r>
              <a:rPr lang="en-US" sz="1600" dirty="0" err="1">
                <a:effectLst/>
                <a:latin typeface="Calibri" panose="020F0502020204030204" pitchFamily="34" charset="0"/>
                <a:ea typeface="Times New Roman" panose="02020603050405020304" pitchFamily="18" charset="0"/>
              </a:rPr>
              <a:t>Saverno</a:t>
            </a:r>
            <a:r>
              <a:rPr lang="en-US" sz="1600" dirty="0">
                <a:effectLst/>
                <a:latin typeface="Calibri" panose="020F0502020204030204" pitchFamily="34" charset="0"/>
                <a:ea typeface="Times New Roman" panose="02020603050405020304" pitchFamily="18" charset="0"/>
              </a:rPr>
              <a:t> K, Liu LZ, et al. Impact of out-of-pocket costs on prescription fills among new initiators of biologic therapies for rheumatoid arthritis. </a:t>
            </a:r>
            <a:r>
              <a:rPr lang="en-US" sz="1600" i="1" dirty="0">
                <a:effectLst/>
                <a:latin typeface="Calibri" panose="020F0502020204030204" pitchFamily="34" charset="0"/>
                <a:ea typeface="Times New Roman" panose="02020603050405020304" pitchFamily="18" charset="0"/>
              </a:rPr>
              <a:t>J </a:t>
            </a:r>
            <a:r>
              <a:rPr lang="en-US" sz="1600" i="1" dirty="0" err="1">
                <a:effectLst/>
                <a:latin typeface="Calibri" panose="020F0502020204030204" pitchFamily="34" charset="0"/>
                <a:ea typeface="Times New Roman" panose="02020603050405020304" pitchFamily="18" charset="0"/>
              </a:rPr>
              <a:t>Manag</a:t>
            </a:r>
            <a:r>
              <a:rPr lang="en-US" sz="1600" i="1" dirty="0">
                <a:effectLst/>
                <a:latin typeface="Calibri" panose="020F0502020204030204" pitchFamily="34" charset="0"/>
                <a:ea typeface="Times New Roman" panose="02020603050405020304" pitchFamily="18" charset="0"/>
              </a:rPr>
              <a:t> Care Spec Pharm. </a:t>
            </a:r>
            <a:r>
              <a:rPr lang="en-US" sz="1600" dirty="0">
                <a:effectLst/>
                <a:latin typeface="Calibri" panose="020F0502020204030204" pitchFamily="34" charset="0"/>
                <a:ea typeface="Times New Roman" panose="02020603050405020304" pitchFamily="18" charset="0"/>
              </a:rPr>
              <a:t>2016;22(2):122-130.</a:t>
            </a:r>
          </a:p>
          <a:p>
            <a:pPr marL="228600" marR="0" indent="-228600">
              <a:lnSpc>
                <a:spcPct val="100000"/>
              </a:lnSpc>
              <a:spcBef>
                <a:spcPts val="0"/>
              </a:spcBef>
              <a:spcAft>
                <a:spcPts val="0"/>
              </a:spcAft>
              <a:buNone/>
            </a:pPr>
            <a:r>
              <a:rPr lang="en-US" sz="1600" dirty="0">
                <a:effectLst/>
                <a:latin typeface="Calibri" panose="020F0502020204030204" pitchFamily="34" charset="0"/>
                <a:ea typeface="Times New Roman" panose="02020603050405020304" pitchFamily="18" charset="0"/>
              </a:rPr>
              <a:t>21. </a:t>
            </a:r>
            <a:r>
              <a:rPr lang="en-US" sz="1600" dirty="0" err="1">
                <a:effectLst/>
                <a:latin typeface="Calibri" panose="020F0502020204030204" pitchFamily="34" charset="0"/>
                <a:ea typeface="Times New Roman" panose="02020603050405020304" pitchFamily="18" charset="0"/>
              </a:rPr>
              <a:t>Schiestl</a:t>
            </a:r>
            <a:r>
              <a:rPr lang="en-US" sz="1600" dirty="0">
                <a:effectLst/>
                <a:latin typeface="Calibri" panose="020F0502020204030204" pitchFamily="34" charset="0"/>
                <a:ea typeface="Times New Roman" panose="02020603050405020304" pitchFamily="18" charset="0"/>
              </a:rPr>
              <a:t> M, </a:t>
            </a:r>
            <a:r>
              <a:rPr lang="en-US" sz="1600" dirty="0" err="1">
                <a:effectLst/>
                <a:latin typeface="Calibri" panose="020F0502020204030204" pitchFamily="34" charset="0"/>
                <a:ea typeface="Times New Roman" panose="02020603050405020304" pitchFamily="18" charset="0"/>
              </a:rPr>
              <a:t>Stangler</a:t>
            </a:r>
            <a:r>
              <a:rPr lang="en-US" sz="1600" dirty="0">
                <a:effectLst/>
                <a:latin typeface="Calibri" panose="020F0502020204030204" pitchFamily="34" charset="0"/>
                <a:ea typeface="Times New Roman" panose="02020603050405020304" pitchFamily="18" charset="0"/>
              </a:rPr>
              <a:t> T, </a:t>
            </a:r>
            <a:r>
              <a:rPr lang="en-US" sz="1600" dirty="0" err="1">
                <a:effectLst/>
                <a:latin typeface="Calibri" panose="020F0502020204030204" pitchFamily="34" charset="0"/>
                <a:ea typeface="Times New Roman" panose="02020603050405020304" pitchFamily="18" charset="0"/>
              </a:rPr>
              <a:t>Torella</a:t>
            </a:r>
            <a:r>
              <a:rPr lang="en-US" sz="1600" dirty="0">
                <a:effectLst/>
                <a:latin typeface="Calibri" panose="020F0502020204030204" pitchFamily="34" charset="0"/>
                <a:ea typeface="Times New Roman" panose="02020603050405020304" pitchFamily="18" charset="0"/>
              </a:rPr>
              <a:t> C, </a:t>
            </a:r>
            <a:r>
              <a:rPr lang="en-US" sz="1600" dirty="0" err="1">
                <a:effectLst/>
                <a:latin typeface="Calibri" panose="020F0502020204030204" pitchFamily="34" charset="0"/>
                <a:ea typeface="Times New Roman" panose="02020603050405020304" pitchFamily="18" charset="0"/>
              </a:rPr>
              <a:t>Cepeljnik</a:t>
            </a:r>
            <a:r>
              <a:rPr lang="en-US" sz="1600" dirty="0">
                <a:effectLst/>
                <a:latin typeface="Calibri" panose="020F0502020204030204" pitchFamily="34" charset="0"/>
                <a:ea typeface="Times New Roman" panose="02020603050405020304" pitchFamily="18" charset="0"/>
              </a:rPr>
              <a:t> T, Toll H, Grau R. Acceptable changes in quality attributes of glycosylated biopharmaceuticals. </a:t>
            </a:r>
            <a:r>
              <a:rPr lang="en-US" sz="1600" i="1" dirty="0">
                <a:effectLst/>
                <a:latin typeface="Calibri" panose="020F0502020204030204" pitchFamily="34" charset="0"/>
                <a:ea typeface="Times New Roman" panose="02020603050405020304" pitchFamily="18" charset="0"/>
              </a:rPr>
              <a:t>Nat </a:t>
            </a:r>
            <a:r>
              <a:rPr lang="en-US" sz="1600" i="1" dirty="0" err="1">
                <a:effectLst/>
                <a:latin typeface="Calibri" panose="020F0502020204030204" pitchFamily="34" charset="0"/>
                <a:ea typeface="Times New Roman" panose="02020603050405020304" pitchFamily="18" charset="0"/>
              </a:rPr>
              <a:t>Biotechnol</a:t>
            </a:r>
            <a:r>
              <a:rPr lang="en-US" sz="1600" i="1" dirty="0">
                <a:effectLst/>
                <a:latin typeface="Calibri" panose="020F0502020204030204" pitchFamily="34" charset="0"/>
                <a:ea typeface="Times New Roman" panose="02020603050405020304" pitchFamily="18" charset="0"/>
              </a:rPr>
              <a:t>. </a:t>
            </a:r>
            <a:r>
              <a:rPr lang="en-US" sz="1600" dirty="0">
                <a:effectLst/>
                <a:latin typeface="Calibri" panose="020F0502020204030204" pitchFamily="34" charset="0"/>
                <a:ea typeface="Times New Roman" panose="02020603050405020304" pitchFamily="18" charset="0"/>
              </a:rPr>
              <a:t>2011;29(4):310-312.</a:t>
            </a:r>
          </a:p>
          <a:p>
            <a:pPr marL="228600" marR="0" indent="-228600">
              <a:lnSpc>
                <a:spcPct val="100000"/>
              </a:lnSpc>
              <a:spcBef>
                <a:spcPts val="0"/>
              </a:spcBef>
              <a:spcAft>
                <a:spcPts val="0"/>
              </a:spcAft>
              <a:buNone/>
            </a:pPr>
            <a:r>
              <a:rPr lang="en-US" sz="1600" dirty="0">
                <a:effectLst/>
                <a:latin typeface="Calibri" panose="020F0502020204030204" pitchFamily="34" charset="0"/>
                <a:ea typeface="Times New Roman" panose="02020603050405020304" pitchFamily="18" charset="0"/>
              </a:rPr>
              <a:t>22. US Food and Drug Administration. Quality Considerations in Demonstrating </a:t>
            </a:r>
            <a:r>
              <a:rPr lang="en-US" sz="1600" dirty="0" err="1">
                <a:effectLst/>
                <a:latin typeface="Calibri" panose="020F0502020204030204" pitchFamily="34" charset="0"/>
                <a:ea typeface="Times New Roman" panose="02020603050405020304" pitchFamily="18" charset="0"/>
              </a:rPr>
              <a:t>Biosimilarity</a:t>
            </a:r>
            <a:r>
              <a:rPr lang="en-US" sz="1600" dirty="0">
                <a:effectLst/>
                <a:latin typeface="Calibri" panose="020F0502020204030204" pitchFamily="34" charset="0"/>
                <a:ea typeface="Times New Roman" panose="02020603050405020304" pitchFamily="18" charset="0"/>
              </a:rPr>
              <a:t> of a Therapeutic Protein Product to a Reference Product. </a:t>
            </a:r>
            <a:r>
              <a:rPr lang="en-US" sz="1600" u="sng" dirty="0">
                <a:solidFill>
                  <a:srgbClr val="0563C1"/>
                </a:solidFill>
                <a:effectLst/>
                <a:latin typeface="Calibri" panose="020F0502020204030204" pitchFamily="34" charset="0"/>
                <a:ea typeface="Times New Roman" panose="02020603050405020304" pitchFamily="18" charset="0"/>
                <a:hlinkClick r:id="rId2"/>
              </a:rPr>
              <a:t>https://www.fda.gov/regulatory-information/search-fda-guidance-documents/quality-considerations-demonstrating-biosimilarity-therapeutic-protein-product-reference-product</a:t>
            </a:r>
            <a:r>
              <a:rPr lang="en-US" sz="1600" dirty="0">
                <a:effectLst/>
                <a:latin typeface="Calibri" panose="020F0502020204030204" pitchFamily="34" charset="0"/>
                <a:ea typeface="Times New Roman" panose="02020603050405020304" pitchFamily="18" charset="0"/>
              </a:rPr>
              <a:t> </a:t>
            </a:r>
            <a:br>
              <a:rPr lang="en-US" sz="1600" dirty="0">
                <a:effectLst/>
                <a:latin typeface="Calibri" panose="020F0502020204030204" pitchFamily="34" charset="0"/>
                <a:ea typeface="Times New Roman" panose="02020603050405020304" pitchFamily="18" charset="0"/>
              </a:rPr>
            </a:br>
            <a:r>
              <a:rPr lang="en-US" sz="1600" dirty="0">
                <a:effectLst/>
                <a:latin typeface="Calibri" panose="020F0502020204030204" pitchFamily="34" charset="0"/>
                <a:ea typeface="Times New Roman" panose="02020603050405020304" pitchFamily="18" charset="0"/>
              </a:rPr>
              <a:t>(accessed December 15, 2021).</a:t>
            </a:r>
          </a:p>
          <a:p>
            <a:pPr marL="228600" marR="0" indent="-228600">
              <a:lnSpc>
                <a:spcPct val="100000"/>
              </a:lnSpc>
              <a:spcBef>
                <a:spcPts val="0"/>
              </a:spcBef>
              <a:spcAft>
                <a:spcPts val="0"/>
              </a:spcAft>
              <a:buNone/>
            </a:pPr>
            <a:r>
              <a:rPr lang="en-US" sz="1600" dirty="0">
                <a:effectLst/>
                <a:latin typeface="Calibri" panose="020F0502020204030204" pitchFamily="34" charset="0"/>
                <a:ea typeface="Times New Roman" panose="02020603050405020304" pitchFamily="18" charset="0"/>
              </a:rPr>
              <a:t>23. Liu HF, Ma J, Winter C, Bayer R. Recovery and purification process development for monoclonal antibody production. </a:t>
            </a:r>
            <a:r>
              <a:rPr lang="en-US" sz="1600" i="1" dirty="0" err="1">
                <a:effectLst/>
                <a:latin typeface="Calibri" panose="020F0502020204030204" pitchFamily="34" charset="0"/>
                <a:ea typeface="Times New Roman" panose="02020603050405020304" pitchFamily="18" charset="0"/>
              </a:rPr>
              <a:t>MAbs</a:t>
            </a:r>
            <a:r>
              <a:rPr lang="en-US" sz="1600" i="1" dirty="0">
                <a:effectLst/>
                <a:latin typeface="Calibri" panose="020F0502020204030204" pitchFamily="34" charset="0"/>
                <a:ea typeface="Times New Roman" panose="02020603050405020304" pitchFamily="18" charset="0"/>
              </a:rPr>
              <a:t>. </a:t>
            </a:r>
            <a:r>
              <a:rPr lang="en-US" sz="1600" dirty="0">
                <a:effectLst/>
                <a:latin typeface="Calibri" panose="020F0502020204030204" pitchFamily="34" charset="0"/>
                <a:ea typeface="Times New Roman" panose="02020603050405020304" pitchFamily="18" charset="0"/>
              </a:rPr>
              <a:t>2010;2(5):480-499.</a:t>
            </a:r>
          </a:p>
        </p:txBody>
      </p:sp>
    </p:spTree>
    <p:extLst>
      <p:ext uri="{BB962C8B-B14F-4D97-AF65-F5344CB8AC3E}">
        <p14:creationId xmlns:p14="http://schemas.microsoft.com/office/powerpoint/2010/main" val="34788640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0A2A4-A8B7-4FA5-9509-A4D81767E002}"/>
              </a:ext>
            </a:extLst>
          </p:cNvPr>
          <p:cNvSpPr>
            <a:spLocks noGrp="1"/>
          </p:cNvSpPr>
          <p:nvPr>
            <p:ph type="title"/>
          </p:nvPr>
        </p:nvSpPr>
        <p:spPr>
          <a:xfrm>
            <a:off x="628650" y="273844"/>
            <a:ext cx="7886700" cy="488156"/>
          </a:xfrm>
        </p:spPr>
        <p:txBody>
          <a:bodyPr>
            <a:normAutofit/>
          </a:bodyPr>
          <a:lstStyle/>
          <a:p>
            <a:r>
              <a:rPr lang="en-US" sz="2400" dirty="0"/>
              <a:t>References (continued)</a:t>
            </a:r>
          </a:p>
        </p:txBody>
      </p:sp>
      <p:sp>
        <p:nvSpPr>
          <p:cNvPr id="3" name="Content Placeholder 2">
            <a:extLst>
              <a:ext uri="{FF2B5EF4-FFF2-40B4-BE49-F238E27FC236}">
                <a16:creationId xmlns:a16="http://schemas.microsoft.com/office/drawing/2014/main" id="{C7801CF5-949D-457B-85EA-A482392C142B}"/>
              </a:ext>
            </a:extLst>
          </p:cNvPr>
          <p:cNvSpPr>
            <a:spLocks noGrp="1"/>
          </p:cNvSpPr>
          <p:nvPr>
            <p:ph idx="1"/>
          </p:nvPr>
        </p:nvSpPr>
        <p:spPr>
          <a:xfrm>
            <a:off x="628649" y="755073"/>
            <a:ext cx="8182841" cy="3870723"/>
          </a:xfrm>
        </p:spPr>
        <p:txBody>
          <a:bodyPr>
            <a:normAutofit/>
          </a:bodyPr>
          <a:lstStyle/>
          <a:p>
            <a:pPr marL="228600" marR="0" indent="-228600">
              <a:spcBef>
                <a:spcPts val="0"/>
              </a:spcBef>
              <a:spcAft>
                <a:spcPts val="0"/>
              </a:spcAft>
              <a:buNone/>
            </a:pPr>
            <a:r>
              <a:rPr lang="en-US" sz="1600" dirty="0">
                <a:effectLst/>
                <a:latin typeface="Calibri" panose="020F0502020204030204" pitchFamily="34" charset="0"/>
                <a:ea typeface="Times New Roman" panose="02020603050405020304" pitchFamily="18" charset="0"/>
              </a:rPr>
              <a:t>24. Li F, </a:t>
            </a:r>
            <a:r>
              <a:rPr lang="en-US" sz="1600" dirty="0" err="1">
                <a:effectLst/>
                <a:latin typeface="Calibri" panose="020F0502020204030204" pitchFamily="34" charset="0"/>
                <a:ea typeface="Times New Roman" panose="02020603050405020304" pitchFamily="18" charset="0"/>
              </a:rPr>
              <a:t>Vijayasankaran</a:t>
            </a:r>
            <a:r>
              <a:rPr lang="en-US" sz="1600" dirty="0">
                <a:effectLst/>
                <a:latin typeface="Calibri" panose="020F0502020204030204" pitchFamily="34" charset="0"/>
                <a:ea typeface="Times New Roman" panose="02020603050405020304" pitchFamily="18" charset="0"/>
              </a:rPr>
              <a:t> N, Shen AY, Kiss R, Amanullah A. Cell culture processes for monoclonal antibody production. </a:t>
            </a:r>
            <a:r>
              <a:rPr lang="en-US" sz="1600" i="1" dirty="0" err="1">
                <a:effectLst/>
                <a:latin typeface="Calibri" panose="020F0502020204030204" pitchFamily="34" charset="0"/>
                <a:ea typeface="Times New Roman" panose="02020603050405020304" pitchFamily="18" charset="0"/>
              </a:rPr>
              <a:t>MAbs</a:t>
            </a:r>
            <a:r>
              <a:rPr lang="en-US" sz="1600" i="1" dirty="0">
                <a:effectLst/>
                <a:latin typeface="Calibri" panose="020F0502020204030204" pitchFamily="34" charset="0"/>
                <a:ea typeface="Times New Roman" panose="02020603050405020304" pitchFamily="18" charset="0"/>
              </a:rPr>
              <a:t>. </a:t>
            </a:r>
            <a:r>
              <a:rPr lang="en-US" sz="1600" dirty="0">
                <a:effectLst/>
                <a:latin typeface="Calibri" panose="020F0502020204030204" pitchFamily="34" charset="0"/>
                <a:ea typeface="Times New Roman" panose="02020603050405020304" pitchFamily="18" charset="0"/>
              </a:rPr>
              <a:t>2010;2(5):466-479.</a:t>
            </a:r>
          </a:p>
          <a:p>
            <a:pPr marL="228600" marR="0" indent="-228600">
              <a:spcBef>
                <a:spcPts val="0"/>
              </a:spcBef>
              <a:spcAft>
                <a:spcPts val="0"/>
              </a:spcAft>
              <a:buNone/>
            </a:pPr>
            <a:r>
              <a:rPr lang="en-US" sz="1600" dirty="0">
                <a:effectLst/>
                <a:latin typeface="Calibri" panose="020F0502020204030204" pitchFamily="34" charset="0"/>
                <a:ea typeface="Times New Roman" panose="02020603050405020304" pitchFamily="18" charset="0"/>
              </a:rPr>
              <a:t>25. </a:t>
            </a:r>
            <a:r>
              <a:rPr lang="en-US" sz="1600" dirty="0" err="1">
                <a:effectLst/>
                <a:latin typeface="Calibri" panose="020F0502020204030204" pitchFamily="34" charset="0"/>
                <a:ea typeface="Times New Roman" panose="02020603050405020304" pitchFamily="18" charset="0"/>
              </a:rPr>
              <a:t>Mehr</a:t>
            </a:r>
            <a:r>
              <a:rPr lang="en-US" sz="1600" dirty="0">
                <a:effectLst/>
                <a:latin typeface="Calibri" panose="020F0502020204030204" pitchFamily="34" charset="0"/>
                <a:ea typeface="Times New Roman" panose="02020603050405020304" pitchFamily="18" charset="0"/>
              </a:rPr>
              <a:t> SR, Zimmerman MP. Is a Biologic Produced 15 Years Ago a Biosimilar of Itself Today? </a:t>
            </a:r>
            <a:r>
              <a:rPr lang="en-US" sz="1600" i="1" dirty="0">
                <a:effectLst/>
                <a:latin typeface="Calibri" panose="020F0502020204030204" pitchFamily="34" charset="0"/>
                <a:ea typeface="Times New Roman" panose="02020603050405020304" pitchFamily="18" charset="0"/>
              </a:rPr>
              <a:t>Am Health Drug Benefits. </a:t>
            </a:r>
            <a:r>
              <a:rPr lang="en-US" sz="1600" dirty="0">
                <a:effectLst/>
                <a:latin typeface="Calibri" panose="020F0502020204030204" pitchFamily="34" charset="0"/>
                <a:ea typeface="Times New Roman" panose="02020603050405020304" pitchFamily="18" charset="0"/>
              </a:rPr>
              <a:t>2016;9(9):515-518.</a:t>
            </a:r>
          </a:p>
          <a:p>
            <a:pPr marL="228600" marR="0" indent="-228600">
              <a:spcBef>
                <a:spcPts val="0"/>
              </a:spcBef>
              <a:spcAft>
                <a:spcPts val="0"/>
              </a:spcAft>
              <a:buNone/>
            </a:pPr>
            <a:r>
              <a:rPr lang="en-US" sz="1600" dirty="0">
                <a:effectLst/>
                <a:latin typeface="Calibri" panose="020F0502020204030204" pitchFamily="34" charset="0"/>
                <a:ea typeface="Times New Roman" panose="02020603050405020304" pitchFamily="18" charset="0"/>
              </a:rPr>
              <a:t>26. US Food and Drug Administration. Biosimilar Regulatory Review and Approval. </a:t>
            </a:r>
            <a:r>
              <a:rPr lang="en-US" sz="1600" u="sng" dirty="0">
                <a:solidFill>
                  <a:srgbClr val="0563C1"/>
                </a:solidFill>
                <a:effectLst/>
                <a:latin typeface="Calibri" panose="020F0502020204030204" pitchFamily="34" charset="0"/>
                <a:ea typeface="Times New Roman" panose="02020603050405020304" pitchFamily="18" charset="0"/>
                <a:hlinkClick r:id="rId2"/>
              </a:rPr>
              <a:t>https://www.fda.gov/media/151061/download</a:t>
            </a:r>
            <a:r>
              <a:rPr lang="en-US" sz="1600" dirty="0">
                <a:effectLst/>
                <a:latin typeface="Calibri" panose="020F0502020204030204" pitchFamily="34" charset="0"/>
                <a:ea typeface="Times New Roman" panose="02020603050405020304" pitchFamily="18" charset="0"/>
              </a:rPr>
              <a:t> (accessed December 15, 2021).</a:t>
            </a:r>
          </a:p>
          <a:p>
            <a:pPr marL="228600" marR="0" indent="-228600">
              <a:spcBef>
                <a:spcPts val="0"/>
              </a:spcBef>
              <a:spcAft>
                <a:spcPts val="0"/>
              </a:spcAft>
              <a:buNone/>
            </a:pPr>
            <a:r>
              <a:rPr lang="en-US" sz="1600" dirty="0">
                <a:effectLst/>
                <a:latin typeface="Calibri" panose="020F0502020204030204" pitchFamily="34" charset="0"/>
                <a:ea typeface="Times New Roman" panose="02020603050405020304" pitchFamily="18" charset="0"/>
              </a:rPr>
              <a:t>27. US Food and Drug Administration. Overview of the Regulatory Framework and FDA’s Guidance for the Development and Approval of Biosimilar and Interchangeable Products in the US. </a:t>
            </a:r>
            <a:r>
              <a:rPr lang="en-US" sz="1600" u="sng" dirty="0">
                <a:solidFill>
                  <a:srgbClr val="0563C1"/>
                </a:solidFill>
                <a:effectLst/>
                <a:latin typeface="Calibri" panose="020F0502020204030204" pitchFamily="34" charset="0"/>
                <a:ea typeface="Times New Roman" panose="02020603050405020304" pitchFamily="18" charset="0"/>
                <a:hlinkClick r:id="rId3"/>
              </a:rPr>
              <a:t>https://www.fda.gov/media/109573/download</a:t>
            </a:r>
            <a:r>
              <a:rPr lang="en-US" sz="1600" dirty="0">
                <a:effectLst/>
                <a:latin typeface="Calibri" panose="020F0502020204030204" pitchFamily="34" charset="0"/>
                <a:ea typeface="Times New Roman" panose="02020603050405020304" pitchFamily="18" charset="0"/>
              </a:rPr>
              <a:t> (accessed January 1, 2022).</a:t>
            </a:r>
          </a:p>
          <a:p>
            <a:pPr marL="228600" marR="0" indent="-228600">
              <a:spcBef>
                <a:spcPts val="0"/>
              </a:spcBef>
              <a:spcAft>
                <a:spcPts val="0"/>
              </a:spcAft>
              <a:buNone/>
            </a:pPr>
            <a:r>
              <a:rPr lang="en-US" sz="1600" dirty="0">
                <a:effectLst/>
                <a:latin typeface="Calibri" panose="020F0502020204030204" pitchFamily="34" charset="0"/>
                <a:ea typeface="Times New Roman" panose="02020603050405020304" pitchFamily="18" charset="0"/>
              </a:rPr>
              <a:t>28. US Food and Drug Administration. Labeling for Biosimilar Products: Guidance for Industry. Available at </a:t>
            </a:r>
            <a:r>
              <a:rPr lang="en-US" sz="1600" u="sng" dirty="0">
                <a:solidFill>
                  <a:srgbClr val="0563C1"/>
                </a:solidFill>
                <a:effectLst/>
                <a:latin typeface="Calibri" panose="020F0502020204030204" pitchFamily="34" charset="0"/>
                <a:ea typeface="Times New Roman" panose="02020603050405020304" pitchFamily="18" charset="0"/>
                <a:hlinkClick r:id="rId4"/>
              </a:rPr>
              <a:t>https://www.fda.gov/media/96894/download#:~:text=The%20labeling%20for%20the%20biosimilar,for%20those%20conditions%20of%20use</a:t>
            </a:r>
            <a:r>
              <a:rPr lang="en-US" sz="1600" dirty="0">
                <a:effectLst/>
                <a:latin typeface="Calibri" panose="020F0502020204030204" pitchFamily="34" charset="0"/>
                <a:ea typeface="Times New Roman" panose="02020603050405020304" pitchFamily="18" charset="0"/>
              </a:rPr>
              <a:t>. Accessed September 22, 2021. </a:t>
            </a:r>
          </a:p>
          <a:p>
            <a:pPr marL="228600" indent="-228600">
              <a:spcBef>
                <a:spcPts val="0"/>
              </a:spcBef>
              <a:buNone/>
            </a:pPr>
            <a:r>
              <a:rPr lang="en-US" sz="1600" dirty="0">
                <a:effectLst/>
                <a:latin typeface="Calibri" panose="020F0502020204030204" pitchFamily="34" charset="0"/>
                <a:ea typeface="Times New Roman" panose="02020603050405020304" pitchFamily="18" charset="0"/>
              </a:rPr>
              <a:t>29. World Health Organization. The importance of pharmacovigilance (2002). Available at </a:t>
            </a:r>
            <a:r>
              <a:rPr lang="en-US" sz="1600" u="sng" dirty="0">
                <a:solidFill>
                  <a:srgbClr val="0563C1"/>
                </a:solidFill>
                <a:effectLst/>
                <a:latin typeface="Calibri" panose="020F0502020204030204" pitchFamily="34" charset="0"/>
                <a:ea typeface="Times New Roman" panose="02020603050405020304" pitchFamily="18" charset="0"/>
                <a:hlinkClick r:id="rId5"/>
              </a:rPr>
              <a:t>https://www.who.int/publications/i/item/10665-42493</a:t>
            </a:r>
            <a:r>
              <a:rPr lang="en-US" sz="1600" dirty="0">
                <a:effectLst/>
                <a:latin typeface="Calibri" panose="020F0502020204030204" pitchFamily="34" charset="0"/>
                <a:ea typeface="Times New Roman" panose="02020603050405020304" pitchFamily="18" charset="0"/>
              </a:rPr>
              <a:t>. Accessed January 5, 2022. </a:t>
            </a:r>
          </a:p>
          <a:p>
            <a:pPr marL="228600" indent="-228600">
              <a:spcBef>
                <a:spcPts val="0"/>
              </a:spcBef>
              <a:buNone/>
            </a:pPr>
            <a:r>
              <a:rPr lang="en-US" sz="1600" dirty="0">
                <a:effectLst/>
                <a:latin typeface="Calibri" panose="020F0502020204030204" pitchFamily="34" charset="0"/>
                <a:ea typeface="Times New Roman" panose="02020603050405020304" pitchFamily="18" charset="0"/>
              </a:rPr>
              <a:t>30. Dorner T, Strand V, </a:t>
            </a:r>
            <a:r>
              <a:rPr lang="en-US" sz="1600" dirty="0" err="1">
                <a:effectLst/>
                <a:latin typeface="Calibri" panose="020F0502020204030204" pitchFamily="34" charset="0"/>
                <a:ea typeface="Times New Roman" panose="02020603050405020304" pitchFamily="18" charset="0"/>
              </a:rPr>
              <a:t>Cornes</a:t>
            </a:r>
            <a:r>
              <a:rPr lang="en-US" sz="1600" dirty="0">
                <a:effectLst/>
                <a:latin typeface="Calibri" panose="020F0502020204030204" pitchFamily="34" charset="0"/>
                <a:ea typeface="Times New Roman" panose="02020603050405020304" pitchFamily="18" charset="0"/>
              </a:rPr>
              <a:t> P, et al. The changing landscape of biosimilars in rheumatology. </a:t>
            </a:r>
            <a:r>
              <a:rPr lang="en-US" sz="1600" i="1" dirty="0">
                <a:effectLst/>
                <a:latin typeface="Calibri" panose="020F0502020204030204" pitchFamily="34" charset="0"/>
                <a:ea typeface="Times New Roman" panose="02020603050405020304" pitchFamily="18" charset="0"/>
              </a:rPr>
              <a:t>Ann Rheum Dis. </a:t>
            </a:r>
            <a:r>
              <a:rPr lang="en-US" sz="1600" dirty="0">
                <a:effectLst/>
                <a:latin typeface="Calibri" panose="020F0502020204030204" pitchFamily="34" charset="0"/>
                <a:ea typeface="Times New Roman" panose="02020603050405020304" pitchFamily="18" charset="0"/>
              </a:rPr>
              <a:t>2016;75(6):974-982</a:t>
            </a:r>
          </a:p>
        </p:txBody>
      </p:sp>
    </p:spTree>
    <p:extLst>
      <p:ext uri="{BB962C8B-B14F-4D97-AF65-F5344CB8AC3E}">
        <p14:creationId xmlns:p14="http://schemas.microsoft.com/office/powerpoint/2010/main" val="494745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0A2A4-A8B7-4FA5-9509-A4D81767E002}"/>
              </a:ext>
            </a:extLst>
          </p:cNvPr>
          <p:cNvSpPr>
            <a:spLocks noGrp="1"/>
          </p:cNvSpPr>
          <p:nvPr>
            <p:ph type="title"/>
          </p:nvPr>
        </p:nvSpPr>
        <p:spPr>
          <a:xfrm>
            <a:off x="628650" y="273844"/>
            <a:ext cx="7886700" cy="488156"/>
          </a:xfrm>
        </p:spPr>
        <p:txBody>
          <a:bodyPr>
            <a:normAutofit/>
          </a:bodyPr>
          <a:lstStyle/>
          <a:p>
            <a:r>
              <a:rPr lang="en-US" sz="2400" dirty="0"/>
              <a:t>References (continued)</a:t>
            </a:r>
          </a:p>
        </p:txBody>
      </p:sp>
      <p:sp>
        <p:nvSpPr>
          <p:cNvPr id="3" name="Content Placeholder 2">
            <a:extLst>
              <a:ext uri="{FF2B5EF4-FFF2-40B4-BE49-F238E27FC236}">
                <a16:creationId xmlns:a16="http://schemas.microsoft.com/office/drawing/2014/main" id="{C7801CF5-949D-457B-85EA-A482392C142B}"/>
              </a:ext>
            </a:extLst>
          </p:cNvPr>
          <p:cNvSpPr>
            <a:spLocks noGrp="1"/>
          </p:cNvSpPr>
          <p:nvPr>
            <p:ph idx="1"/>
          </p:nvPr>
        </p:nvSpPr>
        <p:spPr>
          <a:xfrm>
            <a:off x="628649" y="755073"/>
            <a:ext cx="8182841" cy="3870723"/>
          </a:xfrm>
        </p:spPr>
        <p:txBody>
          <a:bodyPr>
            <a:normAutofit lnSpcReduction="10000"/>
          </a:bodyPr>
          <a:lstStyle/>
          <a:p>
            <a:pPr marL="228600" marR="0" indent="-228600">
              <a:lnSpc>
                <a:spcPct val="100000"/>
              </a:lnSpc>
              <a:spcBef>
                <a:spcPts val="0"/>
              </a:spcBef>
              <a:spcAft>
                <a:spcPts val="0"/>
              </a:spcAft>
              <a:buNone/>
            </a:pPr>
            <a:r>
              <a:rPr lang="en-US" sz="1600" dirty="0">
                <a:effectLst/>
                <a:latin typeface="Calibri" panose="020F0502020204030204" pitchFamily="34" charset="0"/>
                <a:ea typeface="Times New Roman" panose="02020603050405020304" pitchFamily="18" charset="0"/>
              </a:rPr>
              <a:t>31. US Food and Drug Administration. An Introduction to Drug Safety Surveillance and the FDA Adverse Event Reporting System (2018). Available at </a:t>
            </a:r>
            <a:r>
              <a:rPr lang="en-US" sz="1600" u="sng" dirty="0">
                <a:solidFill>
                  <a:srgbClr val="0563C1"/>
                </a:solidFill>
                <a:effectLst/>
                <a:latin typeface="Calibri" panose="020F0502020204030204" pitchFamily="34" charset="0"/>
                <a:ea typeface="Times New Roman" panose="02020603050405020304" pitchFamily="18" charset="0"/>
                <a:hlinkClick r:id="rId2"/>
              </a:rPr>
              <a:t>https://www.fda.gov/files/about%20fda/published/Drug-Safety-Surveillance-and-the-FDA-Adverse-Event-Reporting-System-%28PDF---1.31MB%29.pdf</a:t>
            </a:r>
            <a:r>
              <a:rPr lang="en-US" sz="1600" dirty="0">
                <a:effectLst/>
                <a:latin typeface="Calibri" panose="020F0502020204030204" pitchFamily="34" charset="0"/>
                <a:ea typeface="Times New Roman" panose="02020603050405020304" pitchFamily="18" charset="0"/>
              </a:rPr>
              <a:t>. Accessed January 5, 2022. </a:t>
            </a:r>
          </a:p>
          <a:p>
            <a:pPr marL="228600" marR="0" indent="-228600">
              <a:lnSpc>
                <a:spcPct val="100000"/>
              </a:lnSpc>
              <a:spcBef>
                <a:spcPts val="0"/>
              </a:spcBef>
              <a:spcAft>
                <a:spcPts val="0"/>
              </a:spcAft>
              <a:buNone/>
            </a:pPr>
            <a:r>
              <a:rPr lang="en-US" sz="1600" dirty="0">
                <a:effectLst/>
                <a:latin typeface="Calibri" panose="020F0502020204030204" pitchFamily="34" charset="0"/>
                <a:ea typeface="Times New Roman" panose="02020603050405020304" pitchFamily="18" charset="0"/>
              </a:rPr>
              <a:t>32. US Food and Drug Administration. Purple Book: Lists of Licensed Biological Products with Reference Product Exclusivity and </a:t>
            </a:r>
            <a:r>
              <a:rPr lang="en-US" sz="1600" dirty="0" err="1">
                <a:effectLst/>
                <a:latin typeface="Calibri" panose="020F0502020204030204" pitchFamily="34" charset="0"/>
                <a:ea typeface="Times New Roman" panose="02020603050405020304" pitchFamily="18" charset="0"/>
              </a:rPr>
              <a:t>Biosimilarity</a:t>
            </a:r>
            <a:r>
              <a:rPr lang="en-US" sz="1600" dirty="0">
                <a:effectLst/>
                <a:latin typeface="Calibri" panose="020F0502020204030204" pitchFamily="34" charset="0"/>
                <a:ea typeface="Times New Roman" panose="02020603050405020304" pitchFamily="18" charset="0"/>
              </a:rPr>
              <a:t> or Interchangeability Evaluations. Available at </a:t>
            </a:r>
            <a:r>
              <a:rPr lang="en-US" sz="1600" u="sng" dirty="0">
                <a:solidFill>
                  <a:srgbClr val="0563C1"/>
                </a:solidFill>
                <a:effectLst/>
                <a:latin typeface="Calibri" panose="020F0502020204030204" pitchFamily="34" charset="0"/>
                <a:ea typeface="Times New Roman" panose="02020603050405020304" pitchFamily="18" charset="0"/>
                <a:hlinkClick r:id="rId3"/>
              </a:rPr>
              <a:t>https://www.fda.gov/drugs/therapeutic-biologics-applications-bla/purple-book-lists-licensed-biological-products-reference-product-exclusivity-and-biosimilarity-or</a:t>
            </a:r>
            <a:r>
              <a:rPr lang="en-US" sz="1600" dirty="0">
                <a:effectLst/>
                <a:latin typeface="Calibri" panose="020F0502020204030204" pitchFamily="34" charset="0"/>
                <a:ea typeface="Times New Roman" panose="02020603050405020304" pitchFamily="18" charset="0"/>
              </a:rPr>
              <a:t>. Accessed January 5, 2022. </a:t>
            </a:r>
          </a:p>
          <a:p>
            <a:pPr marL="228600" marR="0" indent="-228600">
              <a:lnSpc>
                <a:spcPct val="100000"/>
              </a:lnSpc>
              <a:spcBef>
                <a:spcPts val="0"/>
              </a:spcBef>
              <a:spcAft>
                <a:spcPts val="0"/>
              </a:spcAft>
              <a:buNone/>
            </a:pPr>
            <a:r>
              <a:rPr lang="en-US" sz="1600" dirty="0">
                <a:effectLst/>
                <a:latin typeface="Calibri" panose="020F0502020204030204" pitchFamily="34" charset="0"/>
                <a:ea typeface="Times New Roman" panose="02020603050405020304" pitchFamily="18" charset="0"/>
              </a:rPr>
              <a:t>33. Li E, Ramanan S, Green L. Pharmacist substitution of biological products: Issues and considerations. </a:t>
            </a:r>
            <a:r>
              <a:rPr lang="en-US" sz="1600" i="1" dirty="0">
                <a:effectLst/>
                <a:latin typeface="Calibri" panose="020F0502020204030204" pitchFamily="34" charset="0"/>
                <a:ea typeface="Times New Roman" panose="02020603050405020304" pitchFamily="18" charset="0"/>
              </a:rPr>
              <a:t>J </a:t>
            </a:r>
            <a:r>
              <a:rPr lang="en-US" sz="1600" i="1" dirty="0" err="1">
                <a:effectLst/>
                <a:latin typeface="Calibri" panose="020F0502020204030204" pitchFamily="34" charset="0"/>
                <a:ea typeface="Times New Roman" panose="02020603050405020304" pitchFamily="18" charset="0"/>
              </a:rPr>
              <a:t>Manag</a:t>
            </a:r>
            <a:r>
              <a:rPr lang="en-US" sz="1600" i="1" dirty="0">
                <a:effectLst/>
                <a:latin typeface="Calibri" panose="020F0502020204030204" pitchFamily="34" charset="0"/>
                <a:ea typeface="Times New Roman" panose="02020603050405020304" pitchFamily="18" charset="0"/>
              </a:rPr>
              <a:t> Care Spec Pharm. </a:t>
            </a:r>
            <a:r>
              <a:rPr lang="en-US" sz="1600" dirty="0">
                <a:effectLst/>
                <a:latin typeface="Calibri" panose="020F0502020204030204" pitchFamily="34" charset="0"/>
                <a:ea typeface="Times New Roman" panose="02020603050405020304" pitchFamily="18" charset="0"/>
              </a:rPr>
              <a:t>2015;21(7):532-539.</a:t>
            </a:r>
          </a:p>
          <a:p>
            <a:pPr marL="228600" marR="0" indent="-228600">
              <a:lnSpc>
                <a:spcPct val="100000"/>
              </a:lnSpc>
              <a:spcBef>
                <a:spcPts val="0"/>
              </a:spcBef>
              <a:spcAft>
                <a:spcPts val="0"/>
              </a:spcAft>
              <a:buNone/>
            </a:pPr>
            <a:r>
              <a:rPr lang="en-US" sz="1600" dirty="0">
                <a:effectLst/>
                <a:latin typeface="Calibri" panose="020F0502020204030204" pitchFamily="34" charset="0"/>
                <a:ea typeface="Times New Roman" panose="02020603050405020304" pitchFamily="18" charset="0"/>
              </a:rPr>
              <a:t>34. </a:t>
            </a:r>
            <a:r>
              <a:rPr lang="en-US" sz="1600" dirty="0" err="1">
                <a:effectLst/>
                <a:latin typeface="Calibri" panose="020F0502020204030204" pitchFamily="34" charset="0"/>
                <a:ea typeface="Times New Roman" panose="02020603050405020304" pitchFamily="18" charset="0"/>
              </a:rPr>
              <a:t>Socinski</a:t>
            </a:r>
            <a:r>
              <a:rPr lang="en-US" sz="1600" dirty="0">
                <a:effectLst/>
                <a:latin typeface="Calibri" panose="020F0502020204030204" pitchFamily="34" charset="0"/>
                <a:ea typeface="Times New Roman" panose="02020603050405020304" pitchFamily="18" charset="0"/>
              </a:rPr>
              <a:t> MA, </a:t>
            </a:r>
            <a:r>
              <a:rPr lang="en-US" sz="1600" dirty="0" err="1">
                <a:effectLst/>
                <a:latin typeface="Calibri" panose="020F0502020204030204" pitchFamily="34" charset="0"/>
                <a:ea typeface="Times New Roman" panose="02020603050405020304" pitchFamily="18" charset="0"/>
              </a:rPr>
              <a:t>Curigliano</a:t>
            </a:r>
            <a:r>
              <a:rPr lang="en-US" sz="1600" dirty="0">
                <a:effectLst/>
                <a:latin typeface="Calibri" panose="020F0502020204030204" pitchFamily="34" charset="0"/>
                <a:ea typeface="Times New Roman" panose="02020603050405020304" pitchFamily="18" charset="0"/>
              </a:rPr>
              <a:t> G, Jacobs I, </a:t>
            </a:r>
            <a:r>
              <a:rPr lang="en-US" sz="1600" dirty="0" err="1">
                <a:effectLst/>
                <a:latin typeface="Calibri" panose="020F0502020204030204" pitchFamily="34" charset="0"/>
                <a:ea typeface="Times New Roman" panose="02020603050405020304" pitchFamily="18" charset="0"/>
              </a:rPr>
              <a:t>Gumbiner</a:t>
            </a:r>
            <a:r>
              <a:rPr lang="en-US" sz="1600" dirty="0">
                <a:effectLst/>
                <a:latin typeface="Calibri" panose="020F0502020204030204" pitchFamily="34" charset="0"/>
                <a:ea typeface="Times New Roman" panose="02020603050405020304" pitchFamily="18" charset="0"/>
              </a:rPr>
              <a:t> B, MacDonald J, Thomas D. Clinical considerations for the development of biosimilars in oncology. </a:t>
            </a:r>
            <a:r>
              <a:rPr lang="en-US" sz="1600" i="1" dirty="0" err="1">
                <a:effectLst/>
                <a:latin typeface="Calibri" panose="020F0502020204030204" pitchFamily="34" charset="0"/>
                <a:ea typeface="Times New Roman" panose="02020603050405020304" pitchFamily="18" charset="0"/>
              </a:rPr>
              <a:t>MAbs</a:t>
            </a:r>
            <a:r>
              <a:rPr lang="en-US" sz="1600" i="1" dirty="0">
                <a:effectLst/>
                <a:latin typeface="Calibri" panose="020F0502020204030204" pitchFamily="34" charset="0"/>
                <a:ea typeface="Times New Roman" panose="02020603050405020304" pitchFamily="18" charset="0"/>
              </a:rPr>
              <a:t>. </a:t>
            </a:r>
            <a:r>
              <a:rPr lang="en-US" sz="1600" dirty="0">
                <a:effectLst/>
                <a:latin typeface="Calibri" panose="020F0502020204030204" pitchFamily="34" charset="0"/>
                <a:ea typeface="Times New Roman" panose="02020603050405020304" pitchFamily="18" charset="0"/>
              </a:rPr>
              <a:t>2015;7(2):286-293.</a:t>
            </a:r>
          </a:p>
          <a:p>
            <a:pPr marL="228600" indent="-228600">
              <a:lnSpc>
                <a:spcPct val="100000"/>
              </a:lnSpc>
              <a:spcBef>
                <a:spcPts val="0"/>
              </a:spcBef>
              <a:buNone/>
            </a:pPr>
            <a:r>
              <a:rPr lang="en-US" sz="1600" dirty="0">
                <a:effectLst/>
                <a:latin typeface="Calibri" panose="020F0502020204030204" pitchFamily="34" charset="0"/>
                <a:ea typeface="Times New Roman" panose="02020603050405020304" pitchFamily="18" charset="0"/>
              </a:rPr>
              <a:t>35. Cohen HP. BIOSIMILAR DEVELOPMENT - Approval of Biosimilar Medicines Through Totality of the Evidence. Retrieved from </a:t>
            </a:r>
            <a:r>
              <a:rPr lang="en-US" sz="1600" u="sng" dirty="0">
                <a:solidFill>
                  <a:srgbClr val="0563C1"/>
                </a:solidFill>
                <a:effectLst/>
                <a:latin typeface="Calibri" panose="020F0502020204030204" pitchFamily="34" charset="0"/>
                <a:ea typeface="Times New Roman" panose="02020603050405020304" pitchFamily="18" charset="0"/>
                <a:hlinkClick r:id="rId4"/>
              </a:rPr>
              <a:t>https://drug-dev.com/biosimilar-development-approval-of-biosimilar-medicines-through-totality-of-the-evidence/</a:t>
            </a:r>
            <a:r>
              <a:rPr lang="en-US" sz="1600" dirty="0">
                <a:effectLst/>
                <a:latin typeface="Calibri" panose="020F0502020204030204" pitchFamily="34" charset="0"/>
                <a:ea typeface="Times New Roman" panose="02020603050405020304" pitchFamily="18" charset="0"/>
              </a:rPr>
              <a:t>. Accessed January 6, 2022. </a:t>
            </a:r>
          </a:p>
          <a:p>
            <a:pPr marL="0" marR="0" indent="0">
              <a:lnSpc>
                <a:spcPct val="100000"/>
              </a:lnSpc>
              <a:spcBef>
                <a:spcPts val="0"/>
              </a:spcBef>
              <a:spcAft>
                <a:spcPts val="0"/>
              </a:spcAft>
              <a:buNone/>
            </a:pPr>
            <a:endParaRPr lang="en-US" sz="16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0094636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0A2A4-A8B7-4FA5-9509-A4D81767E002}"/>
              </a:ext>
            </a:extLst>
          </p:cNvPr>
          <p:cNvSpPr>
            <a:spLocks noGrp="1"/>
          </p:cNvSpPr>
          <p:nvPr>
            <p:ph type="title"/>
          </p:nvPr>
        </p:nvSpPr>
        <p:spPr>
          <a:xfrm>
            <a:off x="628650" y="273844"/>
            <a:ext cx="7886700" cy="488156"/>
          </a:xfrm>
        </p:spPr>
        <p:txBody>
          <a:bodyPr>
            <a:normAutofit/>
          </a:bodyPr>
          <a:lstStyle/>
          <a:p>
            <a:r>
              <a:rPr lang="en-US" sz="2400" dirty="0"/>
              <a:t>References (continued)</a:t>
            </a:r>
          </a:p>
        </p:txBody>
      </p:sp>
      <p:sp>
        <p:nvSpPr>
          <p:cNvPr id="3" name="Content Placeholder 2">
            <a:extLst>
              <a:ext uri="{FF2B5EF4-FFF2-40B4-BE49-F238E27FC236}">
                <a16:creationId xmlns:a16="http://schemas.microsoft.com/office/drawing/2014/main" id="{C7801CF5-949D-457B-85EA-A482392C142B}"/>
              </a:ext>
            </a:extLst>
          </p:cNvPr>
          <p:cNvSpPr>
            <a:spLocks noGrp="1"/>
          </p:cNvSpPr>
          <p:nvPr>
            <p:ph idx="1"/>
          </p:nvPr>
        </p:nvSpPr>
        <p:spPr>
          <a:xfrm>
            <a:off x="628649" y="755073"/>
            <a:ext cx="8182841" cy="3870723"/>
          </a:xfrm>
        </p:spPr>
        <p:txBody>
          <a:bodyPr>
            <a:normAutofit/>
          </a:bodyPr>
          <a:lstStyle/>
          <a:p>
            <a:pPr marL="228600" marR="0" indent="-228600">
              <a:lnSpc>
                <a:spcPct val="100000"/>
              </a:lnSpc>
              <a:spcBef>
                <a:spcPts val="0"/>
              </a:spcBef>
              <a:spcAft>
                <a:spcPts val="0"/>
              </a:spcAft>
              <a:buNone/>
            </a:pPr>
            <a:r>
              <a:rPr lang="en-US" sz="1600" dirty="0">
                <a:effectLst/>
                <a:latin typeface="Calibri" panose="020F0502020204030204" pitchFamily="34" charset="0"/>
                <a:ea typeface="Times New Roman" panose="02020603050405020304" pitchFamily="18" charset="0"/>
              </a:rPr>
              <a:t>36. </a:t>
            </a:r>
            <a:r>
              <a:rPr lang="en-US" sz="1600" dirty="0" err="1">
                <a:effectLst/>
                <a:latin typeface="Calibri" panose="020F0502020204030204" pitchFamily="34" charset="0"/>
                <a:ea typeface="Times New Roman" panose="02020603050405020304" pitchFamily="18" charset="0"/>
              </a:rPr>
              <a:t>Tesser</a:t>
            </a:r>
            <a:r>
              <a:rPr lang="en-US" sz="1600" dirty="0">
                <a:effectLst/>
                <a:latin typeface="Calibri" panose="020F0502020204030204" pitchFamily="34" charset="0"/>
                <a:ea typeface="Times New Roman" panose="02020603050405020304" pitchFamily="18" charset="0"/>
              </a:rPr>
              <a:t> JR, </a:t>
            </a:r>
            <a:r>
              <a:rPr lang="en-US" sz="1600" dirty="0" err="1">
                <a:effectLst/>
                <a:latin typeface="Calibri" panose="020F0502020204030204" pitchFamily="34" charset="0"/>
                <a:ea typeface="Times New Roman" panose="02020603050405020304" pitchFamily="18" charset="0"/>
              </a:rPr>
              <a:t>Furst</a:t>
            </a:r>
            <a:r>
              <a:rPr lang="en-US" sz="1600" dirty="0">
                <a:effectLst/>
                <a:latin typeface="Calibri" panose="020F0502020204030204" pitchFamily="34" charset="0"/>
                <a:ea typeface="Times New Roman" panose="02020603050405020304" pitchFamily="18" charset="0"/>
              </a:rPr>
              <a:t> DE, Jacobs I. Biosimilars and the extrapolation of indications for inflammatory conditions. </a:t>
            </a:r>
            <a:r>
              <a:rPr lang="en-US" sz="1600" i="1" dirty="0">
                <a:effectLst/>
                <a:latin typeface="Calibri" panose="020F0502020204030204" pitchFamily="34" charset="0"/>
                <a:ea typeface="Times New Roman" panose="02020603050405020304" pitchFamily="18" charset="0"/>
              </a:rPr>
              <a:t>Biologics. </a:t>
            </a:r>
            <a:r>
              <a:rPr lang="en-US" sz="1600" dirty="0">
                <a:effectLst/>
                <a:latin typeface="Calibri" panose="020F0502020204030204" pitchFamily="34" charset="0"/>
                <a:ea typeface="Times New Roman" panose="02020603050405020304" pitchFamily="18" charset="0"/>
              </a:rPr>
              <a:t>2017;11:5-11.</a:t>
            </a:r>
          </a:p>
          <a:p>
            <a:pPr marL="228600" marR="0" indent="-228600">
              <a:lnSpc>
                <a:spcPct val="100000"/>
              </a:lnSpc>
              <a:spcBef>
                <a:spcPts val="0"/>
              </a:spcBef>
              <a:spcAft>
                <a:spcPts val="0"/>
              </a:spcAft>
              <a:buNone/>
            </a:pPr>
            <a:r>
              <a:rPr lang="en-US" sz="1600" dirty="0">
                <a:effectLst/>
                <a:latin typeface="Calibri" panose="020F0502020204030204" pitchFamily="34" charset="0"/>
                <a:ea typeface="Times New Roman" panose="02020603050405020304" pitchFamily="18" charset="0"/>
              </a:rPr>
              <a:t>37. Hung A, Vu Q, </a:t>
            </a:r>
            <a:r>
              <a:rPr lang="en-US" sz="1600" dirty="0" err="1">
                <a:effectLst/>
                <a:latin typeface="Calibri" panose="020F0502020204030204" pitchFamily="34" charset="0"/>
                <a:ea typeface="Times New Roman" panose="02020603050405020304" pitchFamily="18" charset="0"/>
              </a:rPr>
              <a:t>Mostovoy</a:t>
            </a:r>
            <a:r>
              <a:rPr lang="en-US" sz="1600" dirty="0">
                <a:effectLst/>
                <a:latin typeface="Calibri" panose="020F0502020204030204" pitchFamily="34" charset="0"/>
                <a:ea typeface="Times New Roman" panose="02020603050405020304" pitchFamily="18" charset="0"/>
              </a:rPr>
              <a:t> L. A systematic review of U.S. biosimilar approvals: What evidence does the FDA require and how are manufacturers responding? </a:t>
            </a:r>
            <a:r>
              <a:rPr lang="en-US" sz="1600" i="1" dirty="0">
                <a:effectLst/>
                <a:latin typeface="Calibri" panose="020F0502020204030204" pitchFamily="34" charset="0"/>
                <a:ea typeface="Times New Roman" panose="02020603050405020304" pitchFamily="18" charset="0"/>
              </a:rPr>
              <a:t>J </a:t>
            </a:r>
            <a:r>
              <a:rPr lang="en-US" sz="1600" i="1" dirty="0" err="1">
                <a:effectLst/>
                <a:latin typeface="Calibri" panose="020F0502020204030204" pitchFamily="34" charset="0"/>
                <a:ea typeface="Times New Roman" panose="02020603050405020304" pitchFamily="18" charset="0"/>
              </a:rPr>
              <a:t>Manag</a:t>
            </a:r>
            <a:r>
              <a:rPr lang="en-US" sz="1600" i="1" dirty="0">
                <a:effectLst/>
                <a:latin typeface="Calibri" panose="020F0502020204030204" pitchFamily="34" charset="0"/>
                <a:ea typeface="Times New Roman" panose="02020603050405020304" pitchFamily="18" charset="0"/>
              </a:rPr>
              <a:t> Care Spec Pharm. </a:t>
            </a:r>
            <a:r>
              <a:rPr lang="en-US" sz="1600" dirty="0">
                <a:effectLst/>
                <a:latin typeface="Calibri" panose="020F0502020204030204" pitchFamily="34" charset="0"/>
                <a:ea typeface="Times New Roman" panose="02020603050405020304" pitchFamily="18" charset="0"/>
              </a:rPr>
              <a:t>2017;23(12):1234-1244.</a:t>
            </a:r>
          </a:p>
          <a:p>
            <a:pPr marL="228600" marR="0" indent="-228600">
              <a:lnSpc>
                <a:spcPct val="100000"/>
              </a:lnSpc>
              <a:spcBef>
                <a:spcPts val="0"/>
              </a:spcBef>
              <a:spcAft>
                <a:spcPts val="0"/>
              </a:spcAft>
              <a:buNone/>
            </a:pPr>
            <a:r>
              <a:rPr lang="en-US" sz="1600" dirty="0">
                <a:effectLst/>
                <a:latin typeface="Calibri" panose="020F0502020204030204" pitchFamily="34" charset="0"/>
                <a:ea typeface="Times New Roman" panose="02020603050405020304" pitchFamily="18" charset="0"/>
              </a:rPr>
              <a:t>38. Weise M, </a:t>
            </a:r>
            <a:r>
              <a:rPr lang="en-US" sz="1600" dirty="0" err="1">
                <a:effectLst/>
                <a:latin typeface="Calibri" panose="020F0502020204030204" pitchFamily="34" charset="0"/>
                <a:ea typeface="Times New Roman" panose="02020603050405020304" pitchFamily="18" charset="0"/>
              </a:rPr>
              <a:t>Bielsky</a:t>
            </a:r>
            <a:r>
              <a:rPr lang="en-US" sz="1600" dirty="0">
                <a:effectLst/>
                <a:latin typeface="Calibri" panose="020F0502020204030204" pitchFamily="34" charset="0"/>
                <a:ea typeface="Times New Roman" panose="02020603050405020304" pitchFamily="18" charset="0"/>
              </a:rPr>
              <a:t> MC, De Smet K, et al. Biosimilars: what clinicians should know. </a:t>
            </a:r>
            <a:r>
              <a:rPr lang="en-US" sz="1600" i="1" dirty="0">
                <a:effectLst/>
                <a:latin typeface="Calibri" panose="020F0502020204030204" pitchFamily="34" charset="0"/>
                <a:ea typeface="Times New Roman" panose="02020603050405020304" pitchFamily="18" charset="0"/>
              </a:rPr>
              <a:t>Blood. </a:t>
            </a:r>
            <a:r>
              <a:rPr lang="en-US" sz="1600" dirty="0">
                <a:effectLst/>
                <a:latin typeface="Calibri" panose="020F0502020204030204" pitchFamily="34" charset="0"/>
                <a:ea typeface="Times New Roman" panose="02020603050405020304" pitchFamily="18" charset="0"/>
              </a:rPr>
              <a:t>2012;120(26):5111-5117.</a:t>
            </a:r>
          </a:p>
          <a:p>
            <a:pPr marL="228600" marR="0" indent="-228600">
              <a:lnSpc>
                <a:spcPct val="100000"/>
              </a:lnSpc>
              <a:spcBef>
                <a:spcPts val="0"/>
              </a:spcBef>
              <a:spcAft>
                <a:spcPts val="0"/>
              </a:spcAft>
              <a:buNone/>
            </a:pPr>
            <a:r>
              <a:rPr lang="en-US" sz="1600" dirty="0">
                <a:effectLst/>
                <a:latin typeface="Calibri" panose="020F0502020204030204" pitchFamily="34" charset="0"/>
                <a:ea typeface="Times New Roman" panose="02020603050405020304" pitchFamily="18" charset="0"/>
              </a:rPr>
              <a:t>39. Bhat S, </a:t>
            </a:r>
            <a:r>
              <a:rPr lang="en-US" sz="1600" dirty="0" err="1">
                <a:effectLst/>
                <a:latin typeface="Calibri" panose="020F0502020204030204" pitchFamily="34" charset="0"/>
                <a:ea typeface="Times New Roman" panose="02020603050405020304" pitchFamily="18" charset="0"/>
              </a:rPr>
              <a:t>Limdi</a:t>
            </a:r>
            <a:r>
              <a:rPr lang="en-US" sz="1600" dirty="0">
                <a:effectLst/>
                <a:latin typeface="Calibri" panose="020F0502020204030204" pitchFamily="34" charset="0"/>
                <a:ea typeface="Times New Roman" panose="02020603050405020304" pitchFamily="18" charset="0"/>
              </a:rPr>
              <a:t> JK, Cross RK, </a:t>
            </a:r>
            <a:r>
              <a:rPr lang="en-US" sz="1600" dirty="0" err="1">
                <a:effectLst/>
                <a:latin typeface="Calibri" panose="020F0502020204030204" pitchFamily="34" charset="0"/>
                <a:ea typeface="Times New Roman" panose="02020603050405020304" pitchFamily="18" charset="0"/>
              </a:rPr>
              <a:t>Farraye</a:t>
            </a:r>
            <a:r>
              <a:rPr lang="en-US" sz="1600" dirty="0">
                <a:effectLst/>
                <a:latin typeface="Calibri" panose="020F0502020204030204" pitchFamily="34" charset="0"/>
                <a:ea typeface="Times New Roman" panose="02020603050405020304" pitchFamily="18" charset="0"/>
              </a:rPr>
              <a:t> FA. Does similarity breed contempt? A review of the use of biosimilars in inflammatory bowel disease. </a:t>
            </a:r>
            <a:r>
              <a:rPr lang="en-US" sz="1600" i="1" dirty="0">
                <a:effectLst/>
                <a:latin typeface="Calibri" panose="020F0502020204030204" pitchFamily="34" charset="0"/>
                <a:ea typeface="Times New Roman" panose="02020603050405020304" pitchFamily="18" charset="0"/>
              </a:rPr>
              <a:t>Dig Dis Sci. </a:t>
            </a:r>
            <a:r>
              <a:rPr lang="en-US" sz="1600" dirty="0">
                <a:effectLst/>
                <a:latin typeface="Calibri" panose="020F0502020204030204" pitchFamily="34" charset="0"/>
                <a:ea typeface="Times New Roman" panose="02020603050405020304" pitchFamily="18" charset="0"/>
              </a:rPr>
              <a:t>2021;66(8):2513-2532.</a:t>
            </a:r>
          </a:p>
          <a:p>
            <a:pPr marL="228600" marR="0" indent="-228600">
              <a:lnSpc>
                <a:spcPct val="100000"/>
              </a:lnSpc>
              <a:spcBef>
                <a:spcPts val="0"/>
              </a:spcBef>
              <a:spcAft>
                <a:spcPts val="0"/>
              </a:spcAft>
              <a:buNone/>
            </a:pPr>
            <a:r>
              <a:rPr lang="en-US" sz="1600" dirty="0">
                <a:effectLst/>
                <a:latin typeface="Calibri" panose="020F0502020204030204" pitchFamily="34" charset="0"/>
                <a:ea typeface="Times New Roman" panose="02020603050405020304" pitchFamily="18" charset="0"/>
              </a:rPr>
              <a:t>40. Leonard E, </a:t>
            </a:r>
            <a:r>
              <a:rPr lang="en-US" sz="1600" dirty="0" err="1">
                <a:effectLst/>
                <a:latin typeface="Calibri" panose="020F0502020204030204" pitchFamily="34" charset="0"/>
                <a:ea typeface="Times New Roman" panose="02020603050405020304" pitchFamily="18" charset="0"/>
              </a:rPr>
              <a:t>Wascovich</a:t>
            </a:r>
            <a:r>
              <a:rPr lang="en-US" sz="1600" dirty="0">
                <a:effectLst/>
                <a:latin typeface="Calibri" panose="020F0502020204030204" pitchFamily="34" charset="0"/>
                <a:ea typeface="Times New Roman" panose="02020603050405020304" pitchFamily="18" charset="0"/>
              </a:rPr>
              <a:t> M, </a:t>
            </a:r>
            <a:r>
              <a:rPr lang="en-US" sz="1600" dirty="0" err="1">
                <a:effectLst/>
                <a:latin typeface="Calibri" panose="020F0502020204030204" pitchFamily="34" charset="0"/>
                <a:ea typeface="Times New Roman" panose="02020603050405020304" pitchFamily="18" charset="0"/>
              </a:rPr>
              <a:t>Oskouei</a:t>
            </a:r>
            <a:r>
              <a:rPr lang="en-US" sz="1600" dirty="0">
                <a:effectLst/>
                <a:latin typeface="Calibri" panose="020F0502020204030204" pitchFamily="34" charset="0"/>
                <a:ea typeface="Times New Roman" panose="02020603050405020304" pitchFamily="18" charset="0"/>
              </a:rPr>
              <a:t> S, </a:t>
            </a:r>
            <a:r>
              <a:rPr lang="en-US" sz="1600" dirty="0" err="1">
                <a:effectLst/>
                <a:latin typeface="Calibri" panose="020F0502020204030204" pitchFamily="34" charset="0"/>
                <a:ea typeface="Times New Roman" panose="02020603050405020304" pitchFamily="18" charset="0"/>
              </a:rPr>
              <a:t>Gurz</a:t>
            </a:r>
            <a:r>
              <a:rPr lang="en-US" sz="1600" dirty="0">
                <a:effectLst/>
                <a:latin typeface="Calibri" panose="020F0502020204030204" pitchFamily="34" charset="0"/>
                <a:ea typeface="Times New Roman" panose="02020603050405020304" pitchFamily="18" charset="0"/>
              </a:rPr>
              <a:t> P, Carpenter D. Factors affecting health care provider knowledge and acceptance of biosimilar medicines: A systematic review. </a:t>
            </a:r>
            <a:r>
              <a:rPr lang="en-US" sz="1600" i="1" dirty="0">
                <a:effectLst/>
                <a:latin typeface="Calibri" panose="020F0502020204030204" pitchFamily="34" charset="0"/>
                <a:ea typeface="Times New Roman" panose="02020603050405020304" pitchFamily="18" charset="0"/>
              </a:rPr>
              <a:t>J </a:t>
            </a:r>
            <a:r>
              <a:rPr lang="en-US" sz="1600" i="1" dirty="0" err="1">
                <a:effectLst/>
                <a:latin typeface="Calibri" panose="020F0502020204030204" pitchFamily="34" charset="0"/>
                <a:ea typeface="Times New Roman" panose="02020603050405020304" pitchFamily="18" charset="0"/>
              </a:rPr>
              <a:t>Manag</a:t>
            </a:r>
            <a:r>
              <a:rPr lang="en-US" sz="1600" i="1" dirty="0">
                <a:effectLst/>
                <a:latin typeface="Calibri" panose="020F0502020204030204" pitchFamily="34" charset="0"/>
                <a:ea typeface="Times New Roman" panose="02020603050405020304" pitchFamily="18" charset="0"/>
              </a:rPr>
              <a:t> Care Spec Pharm. </a:t>
            </a:r>
            <a:r>
              <a:rPr lang="en-US" sz="1600" dirty="0">
                <a:effectLst/>
                <a:latin typeface="Calibri" panose="020F0502020204030204" pitchFamily="34" charset="0"/>
                <a:ea typeface="Times New Roman" panose="02020603050405020304" pitchFamily="18" charset="0"/>
              </a:rPr>
              <a:t>2019;25(1):102-112.</a:t>
            </a:r>
          </a:p>
          <a:p>
            <a:pPr marL="228600" indent="-228600">
              <a:lnSpc>
                <a:spcPct val="100000"/>
              </a:lnSpc>
              <a:spcBef>
                <a:spcPts val="0"/>
              </a:spcBef>
              <a:buNone/>
            </a:pPr>
            <a:r>
              <a:rPr lang="en-US" sz="1600" dirty="0">
                <a:effectLst/>
                <a:latin typeface="Calibri" panose="020F0502020204030204" pitchFamily="34" charset="0"/>
                <a:ea typeface="Times New Roman" panose="02020603050405020304" pitchFamily="18" charset="0"/>
              </a:rPr>
              <a:t>41. </a:t>
            </a:r>
            <a:r>
              <a:rPr lang="en-US" sz="1600" dirty="0" err="1">
                <a:effectLst/>
                <a:latin typeface="Calibri" panose="020F0502020204030204" pitchFamily="34" charset="0"/>
                <a:ea typeface="Times New Roman" panose="02020603050405020304" pitchFamily="18" charset="0"/>
              </a:rPr>
              <a:t>Peyrin-Biroulet</a:t>
            </a:r>
            <a:r>
              <a:rPr lang="en-US" sz="1600" dirty="0">
                <a:effectLst/>
                <a:latin typeface="Calibri" panose="020F0502020204030204" pitchFamily="34" charset="0"/>
                <a:ea typeface="Times New Roman" panose="02020603050405020304" pitchFamily="18" charset="0"/>
              </a:rPr>
              <a:t> L, </a:t>
            </a:r>
            <a:r>
              <a:rPr lang="en-US" sz="1600" dirty="0" err="1">
                <a:effectLst/>
                <a:latin typeface="Calibri" panose="020F0502020204030204" pitchFamily="34" charset="0"/>
                <a:ea typeface="Times New Roman" panose="02020603050405020304" pitchFamily="18" charset="0"/>
              </a:rPr>
              <a:t>Lonnfors</a:t>
            </a:r>
            <a:r>
              <a:rPr lang="en-US" sz="1600" dirty="0">
                <a:effectLst/>
                <a:latin typeface="Calibri" panose="020F0502020204030204" pitchFamily="34" charset="0"/>
                <a:ea typeface="Times New Roman" panose="02020603050405020304" pitchFamily="18" charset="0"/>
              </a:rPr>
              <a:t> S, </a:t>
            </a:r>
            <a:r>
              <a:rPr lang="en-US" sz="1600" dirty="0" err="1">
                <a:effectLst/>
                <a:latin typeface="Calibri" panose="020F0502020204030204" pitchFamily="34" charset="0"/>
                <a:ea typeface="Times New Roman" panose="02020603050405020304" pitchFamily="18" charset="0"/>
              </a:rPr>
              <a:t>Avedano</a:t>
            </a:r>
            <a:r>
              <a:rPr lang="en-US" sz="1600" dirty="0">
                <a:effectLst/>
                <a:latin typeface="Calibri" panose="020F0502020204030204" pitchFamily="34" charset="0"/>
                <a:ea typeface="Times New Roman" panose="02020603050405020304" pitchFamily="18" charset="0"/>
              </a:rPr>
              <a:t> L, </a:t>
            </a:r>
            <a:r>
              <a:rPr lang="en-US" sz="1600" dirty="0" err="1">
                <a:effectLst/>
                <a:latin typeface="Calibri" panose="020F0502020204030204" pitchFamily="34" charset="0"/>
                <a:ea typeface="Times New Roman" panose="02020603050405020304" pitchFamily="18" charset="0"/>
              </a:rPr>
              <a:t>Danese</a:t>
            </a:r>
            <a:r>
              <a:rPr lang="en-US" sz="1600" dirty="0">
                <a:effectLst/>
                <a:latin typeface="Calibri" panose="020F0502020204030204" pitchFamily="34" charset="0"/>
                <a:ea typeface="Times New Roman" panose="02020603050405020304" pitchFamily="18" charset="0"/>
              </a:rPr>
              <a:t> S. Changes in inflammatory bowel disease patients' perspectives on biosimilars: A follow-up survey. </a:t>
            </a:r>
            <a:r>
              <a:rPr lang="en-US" sz="1600" i="1" dirty="0">
                <a:effectLst/>
                <a:latin typeface="Calibri" panose="020F0502020204030204" pitchFamily="34" charset="0"/>
                <a:ea typeface="Times New Roman" panose="02020603050405020304" pitchFamily="18" charset="0"/>
              </a:rPr>
              <a:t>United European Gastroenterol J. </a:t>
            </a:r>
            <a:r>
              <a:rPr lang="en-US" sz="1600" dirty="0">
                <a:effectLst/>
                <a:latin typeface="Calibri" panose="020F0502020204030204" pitchFamily="34" charset="0"/>
                <a:ea typeface="Times New Roman" panose="02020603050405020304" pitchFamily="18" charset="0"/>
              </a:rPr>
              <a:t>2019;7(10):1345-1352.</a:t>
            </a:r>
            <a:endParaRPr lang="en-US" sz="14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40986845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0A2A4-A8B7-4FA5-9509-A4D81767E002}"/>
              </a:ext>
            </a:extLst>
          </p:cNvPr>
          <p:cNvSpPr>
            <a:spLocks noGrp="1"/>
          </p:cNvSpPr>
          <p:nvPr>
            <p:ph type="title"/>
          </p:nvPr>
        </p:nvSpPr>
        <p:spPr>
          <a:xfrm>
            <a:off x="628650" y="273844"/>
            <a:ext cx="7886700" cy="488156"/>
          </a:xfrm>
        </p:spPr>
        <p:txBody>
          <a:bodyPr>
            <a:normAutofit/>
          </a:bodyPr>
          <a:lstStyle/>
          <a:p>
            <a:r>
              <a:rPr lang="en-US" sz="2400" dirty="0"/>
              <a:t>References (continued)</a:t>
            </a:r>
          </a:p>
        </p:txBody>
      </p:sp>
      <p:sp>
        <p:nvSpPr>
          <p:cNvPr id="3" name="Content Placeholder 2">
            <a:extLst>
              <a:ext uri="{FF2B5EF4-FFF2-40B4-BE49-F238E27FC236}">
                <a16:creationId xmlns:a16="http://schemas.microsoft.com/office/drawing/2014/main" id="{C7801CF5-949D-457B-85EA-A482392C142B}"/>
              </a:ext>
            </a:extLst>
          </p:cNvPr>
          <p:cNvSpPr>
            <a:spLocks noGrp="1"/>
          </p:cNvSpPr>
          <p:nvPr>
            <p:ph idx="1"/>
          </p:nvPr>
        </p:nvSpPr>
        <p:spPr>
          <a:xfrm>
            <a:off x="628649" y="755073"/>
            <a:ext cx="8182841" cy="3870723"/>
          </a:xfrm>
        </p:spPr>
        <p:txBody>
          <a:bodyPr>
            <a:normAutofit lnSpcReduction="10000"/>
          </a:bodyPr>
          <a:lstStyle/>
          <a:p>
            <a:pPr marL="228600" marR="0" indent="-228600">
              <a:lnSpc>
                <a:spcPct val="100000"/>
              </a:lnSpc>
              <a:spcBef>
                <a:spcPts val="0"/>
              </a:spcBef>
              <a:spcAft>
                <a:spcPts val="0"/>
              </a:spcAft>
              <a:buNone/>
            </a:pPr>
            <a:r>
              <a:rPr lang="en-US" sz="1600" dirty="0">
                <a:effectLst/>
                <a:latin typeface="Calibri" panose="020F0502020204030204" pitchFamily="34" charset="0"/>
                <a:ea typeface="Times New Roman" panose="02020603050405020304" pitchFamily="18" charset="0"/>
              </a:rPr>
              <a:t>41. </a:t>
            </a:r>
            <a:r>
              <a:rPr lang="en-US" sz="1600" dirty="0" err="1">
                <a:effectLst/>
                <a:latin typeface="Calibri" panose="020F0502020204030204" pitchFamily="34" charset="0"/>
                <a:ea typeface="Times New Roman" panose="02020603050405020304" pitchFamily="18" charset="0"/>
              </a:rPr>
              <a:t>Peyrin-Biroulet</a:t>
            </a:r>
            <a:r>
              <a:rPr lang="en-US" sz="1600" dirty="0">
                <a:effectLst/>
                <a:latin typeface="Calibri" panose="020F0502020204030204" pitchFamily="34" charset="0"/>
                <a:ea typeface="Times New Roman" panose="02020603050405020304" pitchFamily="18" charset="0"/>
              </a:rPr>
              <a:t> L, </a:t>
            </a:r>
            <a:r>
              <a:rPr lang="en-US" sz="1600" dirty="0" err="1">
                <a:effectLst/>
                <a:latin typeface="Calibri" panose="020F0502020204030204" pitchFamily="34" charset="0"/>
                <a:ea typeface="Times New Roman" panose="02020603050405020304" pitchFamily="18" charset="0"/>
              </a:rPr>
              <a:t>Lonnfors</a:t>
            </a:r>
            <a:r>
              <a:rPr lang="en-US" sz="1600" dirty="0">
                <a:effectLst/>
                <a:latin typeface="Calibri" panose="020F0502020204030204" pitchFamily="34" charset="0"/>
                <a:ea typeface="Times New Roman" panose="02020603050405020304" pitchFamily="18" charset="0"/>
              </a:rPr>
              <a:t> S, </a:t>
            </a:r>
            <a:r>
              <a:rPr lang="en-US" sz="1600" dirty="0" err="1">
                <a:effectLst/>
                <a:latin typeface="Calibri" panose="020F0502020204030204" pitchFamily="34" charset="0"/>
                <a:ea typeface="Times New Roman" panose="02020603050405020304" pitchFamily="18" charset="0"/>
              </a:rPr>
              <a:t>Avedano</a:t>
            </a:r>
            <a:r>
              <a:rPr lang="en-US" sz="1600" dirty="0">
                <a:effectLst/>
                <a:latin typeface="Calibri" panose="020F0502020204030204" pitchFamily="34" charset="0"/>
                <a:ea typeface="Times New Roman" panose="02020603050405020304" pitchFamily="18" charset="0"/>
              </a:rPr>
              <a:t> L, </a:t>
            </a:r>
            <a:r>
              <a:rPr lang="en-US" sz="1600" dirty="0" err="1">
                <a:effectLst/>
                <a:latin typeface="Calibri" panose="020F0502020204030204" pitchFamily="34" charset="0"/>
                <a:ea typeface="Times New Roman" panose="02020603050405020304" pitchFamily="18" charset="0"/>
              </a:rPr>
              <a:t>Danese</a:t>
            </a:r>
            <a:r>
              <a:rPr lang="en-US" sz="1600" dirty="0">
                <a:effectLst/>
                <a:latin typeface="Calibri" panose="020F0502020204030204" pitchFamily="34" charset="0"/>
                <a:ea typeface="Times New Roman" panose="02020603050405020304" pitchFamily="18" charset="0"/>
              </a:rPr>
              <a:t> S. Changes in inflammatory bowel disease patients' perspectives on biosimilars: A follow-up survey. </a:t>
            </a:r>
            <a:r>
              <a:rPr lang="en-US" sz="1600" i="1" dirty="0">
                <a:effectLst/>
                <a:latin typeface="Calibri" panose="020F0502020204030204" pitchFamily="34" charset="0"/>
                <a:ea typeface="Times New Roman" panose="02020603050405020304" pitchFamily="18" charset="0"/>
              </a:rPr>
              <a:t>United European Gastroenterol J. </a:t>
            </a:r>
            <a:r>
              <a:rPr lang="en-US" sz="1600" dirty="0">
                <a:effectLst/>
                <a:latin typeface="Calibri" panose="020F0502020204030204" pitchFamily="34" charset="0"/>
                <a:ea typeface="Times New Roman" panose="02020603050405020304" pitchFamily="18" charset="0"/>
              </a:rPr>
              <a:t>2019;7(10):1345-1352.</a:t>
            </a:r>
          </a:p>
          <a:p>
            <a:pPr marL="228600" marR="0" indent="-228600">
              <a:lnSpc>
                <a:spcPct val="100000"/>
              </a:lnSpc>
              <a:spcBef>
                <a:spcPts val="0"/>
              </a:spcBef>
              <a:spcAft>
                <a:spcPts val="0"/>
              </a:spcAft>
              <a:buNone/>
            </a:pPr>
            <a:r>
              <a:rPr lang="en-US" sz="1600" dirty="0">
                <a:effectLst/>
                <a:latin typeface="Calibri" panose="020F0502020204030204" pitchFamily="34" charset="0"/>
                <a:ea typeface="Times New Roman" panose="02020603050405020304" pitchFamily="18" charset="0"/>
              </a:rPr>
              <a:t>42. </a:t>
            </a:r>
            <a:r>
              <a:rPr lang="en-US" sz="1600" dirty="0" err="1">
                <a:effectLst/>
                <a:latin typeface="Calibri" panose="020F0502020204030204" pitchFamily="34" charset="0"/>
                <a:ea typeface="Times New Roman" panose="02020603050405020304" pitchFamily="18" charset="0"/>
              </a:rPr>
              <a:t>Teeple</a:t>
            </a:r>
            <a:r>
              <a:rPr lang="en-US" sz="1600" dirty="0">
                <a:effectLst/>
                <a:latin typeface="Calibri" panose="020F0502020204030204" pitchFamily="34" charset="0"/>
                <a:ea typeface="Times New Roman" panose="02020603050405020304" pitchFamily="18" charset="0"/>
              </a:rPr>
              <a:t> A, Ellis LA, Huff L, et al. Physician attitudes about non-medical switching to biosimilars: results from an online physician survey in the United States. </a:t>
            </a:r>
            <a:r>
              <a:rPr lang="en-US" sz="1600" i="1" dirty="0" err="1">
                <a:effectLst/>
                <a:latin typeface="Calibri" panose="020F0502020204030204" pitchFamily="34" charset="0"/>
                <a:ea typeface="Times New Roman" panose="02020603050405020304" pitchFamily="18" charset="0"/>
              </a:rPr>
              <a:t>Curr</a:t>
            </a:r>
            <a:r>
              <a:rPr lang="en-US" sz="1600" i="1" dirty="0">
                <a:effectLst/>
                <a:latin typeface="Calibri" panose="020F0502020204030204" pitchFamily="34" charset="0"/>
                <a:ea typeface="Times New Roman" panose="02020603050405020304" pitchFamily="18" charset="0"/>
              </a:rPr>
              <a:t> Med Res </a:t>
            </a:r>
            <a:r>
              <a:rPr lang="en-US" sz="1600" i="1" dirty="0" err="1">
                <a:effectLst/>
                <a:latin typeface="Calibri" panose="020F0502020204030204" pitchFamily="34" charset="0"/>
                <a:ea typeface="Times New Roman" panose="02020603050405020304" pitchFamily="18" charset="0"/>
              </a:rPr>
              <a:t>Opin</a:t>
            </a:r>
            <a:r>
              <a:rPr lang="en-US" sz="1600" i="1" dirty="0">
                <a:effectLst/>
                <a:latin typeface="Calibri" panose="020F0502020204030204" pitchFamily="34" charset="0"/>
                <a:ea typeface="Times New Roman" panose="02020603050405020304" pitchFamily="18" charset="0"/>
              </a:rPr>
              <a:t>. </a:t>
            </a:r>
            <a:r>
              <a:rPr lang="en-US" sz="1600" dirty="0">
                <a:effectLst/>
                <a:latin typeface="Calibri" panose="020F0502020204030204" pitchFamily="34" charset="0"/>
                <a:ea typeface="Times New Roman" panose="02020603050405020304" pitchFamily="18" charset="0"/>
              </a:rPr>
              <a:t>2019;35(4):611-617.</a:t>
            </a:r>
          </a:p>
          <a:p>
            <a:pPr marL="228600" marR="0" indent="-228600">
              <a:lnSpc>
                <a:spcPct val="100000"/>
              </a:lnSpc>
              <a:spcBef>
                <a:spcPts val="0"/>
              </a:spcBef>
              <a:spcAft>
                <a:spcPts val="0"/>
              </a:spcAft>
              <a:buNone/>
            </a:pPr>
            <a:r>
              <a:rPr lang="en-US" sz="1600" dirty="0">
                <a:effectLst/>
                <a:latin typeface="Calibri" panose="020F0502020204030204" pitchFamily="34" charset="0"/>
                <a:ea typeface="Times New Roman" panose="02020603050405020304" pitchFamily="18" charset="0"/>
              </a:rPr>
              <a:t>43. </a:t>
            </a:r>
            <a:r>
              <a:rPr lang="en-US" sz="1600" dirty="0" err="1">
                <a:effectLst/>
                <a:latin typeface="Calibri" panose="020F0502020204030204" pitchFamily="34" charset="0"/>
                <a:ea typeface="Times New Roman" panose="02020603050405020304" pitchFamily="18" charset="0"/>
              </a:rPr>
              <a:t>Teeple</a:t>
            </a:r>
            <a:r>
              <a:rPr lang="en-US" sz="1600" dirty="0">
                <a:effectLst/>
                <a:latin typeface="Calibri" panose="020F0502020204030204" pitchFamily="34" charset="0"/>
                <a:ea typeface="Times New Roman" panose="02020603050405020304" pitchFamily="18" charset="0"/>
              </a:rPr>
              <a:t> A, Ginsburg S, Howard L, et al. Patient attitudes about non-medical switching to biosimilars: results from an online patient survey in the United States. </a:t>
            </a:r>
            <a:r>
              <a:rPr lang="en-US" sz="1600" i="1" dirty="0" err="1">
                <a:effectLst/>
                <a:latin typeface="Calibri" panose="020F0502020204030204" pitchFamily="34" charset="0"/>
                <a:ea typeface="Times New Roman" panose="02020603050405020304" pitchFamily="18" charset="0"/>
              </a:rPr>
              <a:t>Curr</a:t>
            </a:r>
            <a:r>
              <a:rPr lang="en-US" sz="1600" i="1" dirty="0">
                <a:effectLst/>
                <a:latin typeface="Calibri" panose="020F0502020204030204" pitchFamily="34" charset="0"/>
                <a:ea typeface="Times New Roman" panose="02020603050405020304" pitchFamily="18" charset="0"/>
              </a:rPr>
              <a:t> Med Res </a:t>
            </a:r>
            <a:r>
              <a:rPr lang="en-US" sz="1600" i="1" dirty="0" err="1">
                <a:effectLst/>
                <a:latin typeface="Calibri" panose="020F0502020204030204" pitchFamily="34" charset="0"/>
                <a:ea typeface="Times New Roman" panose="02020603050405020304" pitchFamily="18" charset="0"/>
              </a:rPr>
              <a:t>Opin</a:t>
            </a:r>
            <a:r>
              <a:rPr lang="en-US" sz="1600" i="1" dirty="0">
                <a:effectLst/>
                <a:latin typeface="Calibri" panose="020F0502020204030204" pitchFamily="34" charset="0"/>
                <a:ea typeface="Times New Roman" panose="02020603050405020304" pitchFamily="18" charset="0"/>
              </a:rPr>
              <a:t>. </a:t>
            </a:r>
            <a:r>
              <a:rPr lang="en-US" sz="1600" dirty="0">
                <a:effectLst/>
                <a:latin typeface="Calibri" panose="020F0502020204030204" pitchFamily="34" charset="0"/>
                <a:ea typeface="Times New Roman" panose="02020603050405020304" pitchFamily="18" charset="0"/>
              </a:rPr>
              <a:t>2019;35(4):603-609.</a:t>
            </a:r>
          </a:p>
          <a:p>
            <a:pPr marL="228600" marR="0" indent="-228600">
              <a:lnSpc>
                <a:spcPct val="100000"/>
              </a:lnSpc>
              <a:spcBef>
                <a:spcPts val="0"/>
              </a:spcBef>
              <a:spcAft>
                <a:spcPts val="0"/>
              </a:spcAft>
              <a:buNone/>
            </a:pPr>
            <a:r>
              <a:rPr lang="en-US" sz="1600" dirty="0">
                <a:effectLst/>
                <a:latin typeface="Calibri" panose="020F0502020204030204" pitchFamily="34" charset="0"/>
                <a:ea typeface="Times New Roman" panose="02020603050405020304" pitchFamily="18" charset="0"/>
              </a:rPr>
              <a:t>44. Jacobs I, Singh E, Sewell KL, Al-Sabbagh A, Shane LG. Patient attitudes and understanding about biosimilars: an international cross-sectional survey. </a:t>
            </a:r>
            <a:r>
              <a:rPr lang="en-US" sz="1600" i="1" dirty="0">
                <a:effectLst/>
                <a:latin typeface="Calibri" panose="020F0502020204030204" pitchFamily="34" charset="0"/>
                <a:ea typeface="Times New Roman" panose="02020603050405020304" pitchFamily="18" charset="0"/>
              </a:rPr>
              <a:t>Patient Prefer Adherence. </a:t>
            </a:r>
            <a:r>
              <a:rPr lang="en-US" sz="1600" dirty="0">
                <a:effectLst/>
                <a:latin typeface="Calibri" panose="020F0502020204030204" pitchFamily="34" charset="0"/>
                <a:ea typeface="Times New Roman" panose="02020603050405020304" pitchFamily="18" charset="0"/>
              </a:rPr>
              <a:t>2016;10:937-948.</a:t>
            </a:r>
          </a:p>
          <a:p>
            <a:pPr marL="228600" marR="0" indent="-228600">
              <a:lnSpc>
                <a:spcPct val="100000"/>
              </a:lnSpc>
              <a:spcBef>
                <a:spcPts val="0"/>
              </a:spcBef>
              <a:spcAft>
                <a:spcPts val="0"/>
              </a:spcAft>
              <a:buNone/>
            </a:pPr>
            <a:r>
              <a:rPr lang="en-US" sz="1600" dirty="0">
                <a:effectLst/>
                <a:latin typeface="Calibri" panose="020F0502020204030204" pitchFamily="34" charset="0"/>
                <a:ea typeface="Times New Roman" panose="02020603050405020304" pitchFamily="18" charset="0"/>
              </a:rPr>
              <a:t>45. </a:t>
            </a:r>
            <a:r>
              <a:rPr lang="en-US" sz="1600" dirty="0" err="1">
                <a:effectLst/>
                <a:latin typeface="Calibri" panose="020F0502020204030204" pitchFamily="34" charset="0"/>
                <a:ea typeface="Times New Roman" panose="02020603050405020304" pitchFamily="18" charset="0"/>
              </a:rPr>
              <a:t>Colloca</a:t>
            </a:r>
            <a:r>
              <a:rPr lang="en-US" sz="1600" dirty="0">
                <a:effectLst/>
                <a:latin typeface="Calibri" panose="020F0502020204030204" pitchFamily="34" charset="0"/>
                <a:ea typeface="Times New Roman" panose="02020603050405020304" pitchFamily="18" charset="0"/>
              </a:rPr>
              <a:t> L, </a:t>
            </a:r>
            <a:r>
              <a:rPr lang="en-US" sz="1600" dirty="0" err="1">
                <a:effectLst/>
                <a:latin typeface="Calibri" panose="020F0502020204030204" pitchFamily="34" charset="0"/>
                <a:ea typeface="Times New Roman" panose="02020603050405020304" pitchFamily="18" charset="0"/>
              </a:rPr>
              <a:t>Panaccione</a:t>
            </a:r>
            <a:r>
              <a:rPr lang="en-US" sz="1600" dirty="0">
                <a:effectLst/>
                <a:latin typeface="Calibri" panose="020F0502020204030204" pitchFamily="34" charset="0"/>
                <a:ea typeface="Times New Roman" panose="02020603050405020304" pitchFamily="18" charset="0"/>
              </a:rPr>
              <a:t> R, Murphy TK. The clinical implications of nocebo effects for biosimilar therapy. </a:t>
            </a:r>
            <a:r>
              <a:rPr lang="en-US" sz="1600" i="1" dirty="0">
                <a:effectLst/>
                <a:latin typeface="Calibri" panose="020F0502020204030204" pitchFamily="34" charset="0"/>
                <a:ea typeface="Times New Roman" panose="02020603050405020304" pitchFamily="18" charset="0"/>
              </a:rPr>
              <a:t>Front </a:t>
            </a:r>
            <a:r>
              <a:rPr lang="en-US" sz="1600" i="1" dirty="0" err="1">
                <a:effectLst/>
                <a:latin typeface="Calibri" panose="020F0502020204030204" pitchFamily="34" charset="0"/>
                <a:ea typeface="Times New Roman" panose="02020603050405020304" pitchFamily="18" charset="0"/>
              </a:rPr>
              <a:t>Pharmacol</a:t>
            </a:r>
            <a:r>
              <a:rPr lang="en-US" sz="1600" i="1" dirty="0">
                <a:effectLst/>
                <a:latin typeface="Calibri" panose="020F0502020204030204" pitchFamily="34" charset="0"/>
                <a:ea typeface="Times New Roman" panose="02020603050405020304" pitchFamily="18" charset="0"/>
              </a:rPr>
              <a:t>. </a:t>
            </a:r>
            <a:r>
              <a:rPr lang="en-US" sz="1600" dirty="0">
                <a:effectLst/>
                <a:latin typeface="Calibri" panose="020F0502020204030204" pitchFamily="34" charset="0"/>
                <a:ea typeface="Times New Roman" panose="02020603050405020304" pitchFamily="18" charset="0"/>
              </a:rPr>
              <a:t>2019;10:1372.</a:t>
            </a:r>
          </a:p>
          <a:p>
            <a:pPr marL="228600" marR="0" indent="-228600">
              <a:lnSpc>
                <a:spcPct val="100000"/>
              </a:lnSpc>
              <a:spcBef>
                <a:spcPts val="0"/>
              </a:spcBef>
              <a:spcAft>
                <a:spcPts val="0"/>
              </a:spcAft>
              <a:buNone/>
            </a:pPr>
            <a:r>
              <a:rPr lang="en-US" sz="1600" dirty="0">
                <a:effectLst/>
                <a:latin typeface="Calibri" panose="020F0502020204030204" pitchFamily="34" charset="0"/>
                <a:ea typeface="Times New Roman" panose="02020603050405020304" pitchFamily="18" charset="0"/>
              </a:rPr>
              <a:t>46. Pouillon L, </a:t>
            </a:r>
            <a:r>
              <a:rPr lang="en-US" sz="1600" dirty="0" err="1">
                <a:effectLst/>
                <a:latin typeface="Calibri" panose="020F0502020204030204" pitchFamily="34" charset="0"/>
                <a:ea typeface="Times New Roman" panose="02020603050405020304" pitchFamily="18" charset="0"/>
              </a:rPr>
              <a:t>Socha</a:t>
            </a:r>
            <a:r>
              <a:rPr lang="en-US" sz="1600" dirty="0">
                <a:effectLst/>
                <a:latin typeface="Calibri" panose="020F0502020204030204" pitchFamily="34" charset="0"/>
                <a:ea typeface="Times New Roman" panose="02020603050405020304" pitchFamily="18" charset="0"/>
              </a:rPr>
              <a:t> M, </a:t>
            </a:r>
            <a:r>
              <a:rPr lang="en-US" sz="1600" dirty="0" err="1">
                <a:effectLst/>
                <a:latin typeface="Calibri" panose="020F0502020204030204" pitchFamily="34" charset="0"/>
                <a:ea typeface="Times New Roman" panose="02020603050405020304" pitchFamily="18" charset="0"/>
              </a:rPr>
              <a:t>Demore</a:t>
            </a:r>
            <a:r>
              <a:rPr lang="en-US" sz="1600" dirty="0">
                <a:effectLst/>
                <a:latin typeface="Calibri" panose="020F0502020204030204" pitchFamily="34" charset="0"/>
                <a:ea typeface="Times New Roman" panose="02020603050405020304" pitchFamily="18" charset="0"/>
              </a:rPr>
              <a:t> B, et al. The nocebo effect: a clinical challenge in the era of biosimilars. </a:t>
            </a:r>
            <a:r>
              <a:rPr lang="en-US" sz="1600" i="1" dirty="0">
                <a:effectLst/>
                <a:latin typeface="Calibri" panose="020F0502020204030204" pitchFamily="34" charset="0"/>
                <a:ea typeface="Times New Roman" panose="02020603050405020304" pitchFamily="18" charset="0"/>
              </a:rPr>
              <a:t>Expert Rev Clin Immunol. </a:t>
            </a:r>
            <a:r>
              <a:rPr lang="en-US" sz="1600" dirty="0">
                <a:effectLst/>
                <a:latin typeface="Calibri" panose="020F0502020204030204" pitchFamily="34" charset="0"/>
                <a:ea typeface="Times New Roman" panose="02020603050405020304" pitchFamily="18" charset="0"/>
              </a:rPr>
              <a:t>2018;14(9):739-749.</a:t>
            </a:r>
          </a:p>
        </p:txBody>
      </p:sp>
    </p:spTree>
    <p:extLst>
      <p:ext uri="{BB962C8B-B14F-4D97-AF65-F5344CB8AC3E}">
        <p14:creationId xmlns:p14="http://schemas.microsoft.com/office/powerpoint/2010/main" val="1030435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1C049C9-2A44-47E1-AD65-601085B79044}"/>
              </a:ext>
            </a:extLst>
          </p:cNvPr>
          <p:cNvSpPr>
            <a:spLocks noGrp="1"/>
          </p:cNvSpPr>
          <p:nvPr>
            <p:ph idx="1"/>
          </p:nvPr>
        </p:nvSpPr>
        <p:spPr>
          <a:xfrm>
            <a:off x="275666" y="369795"/>
            <a:ext cx="8431916" cy="3869698"/>
          </a:xfrm>
        </p:spPr>
        <p:txBody>
          <a:bodyPr>
            <a:noAutofit/>
          </a:bodyPr>
          <a:lstStyle/>
          <a:p>
            <a:pPr>
              <a:lnSpc>
                <a:spcPct val="100000"/>
              </a:lnSpc>
              <a:spcBef>
                <a:spcPts val="0"/>
              </a:spcBef>
            </a:pPr>
            <a:r>
              <a:rPr lang="en-US" sz="2000" dirty="0">
                <a:effectLst/>
                <a:latin typeface="Calibri" panose="020F0502020204030204" pitchFamily="34" charset="0"/>
                <a:ea typeface="Times New Roman" panose="02020603050405020304" pitchFamily="18" charset="0"/>
                <a:cs typeface="Calibri" panose="020F0502020204030204" pitchFamily="34" charset="0"/>
              </a:rPr>
              <a:t>The RP and biosimilar share a proper name (ie, the core or nonproprietary name assigned to the RP when it was approved)</a:t>
            </a:r>
          </a:p>
          <a:p>
            <a:pPr lvl="1">
              <a:lnSpc>
                <a:spcPct val="100000"/>
              </a:lnSpc>
              <a:spcBef>
                <a:spcPts val="0"/>
              </a:spcBef>
            </a:pPr>
            <a:r>
              <a:rPr lang="en-US" dirty="0">
                <a:effectLst/>
                <a:latin typeface="Calibri" panose="020F0502020204030204" pitchFamily="34" charset="0"/>
                <a:ea typeface="Times New Roman" panose="02020603050405020304" pitchFamily="18" charset="0"/>
                <a:cs typeface="Calibri" panose="020F0502020204030204" pitchFamily="34" charset="0"/>
              </a:rPr>
              <a:t>Related biologics are differentiated by the addition of a unique 4-letter suffix.</a:t>
            </a:r>
            <a:r>
              <a:rPr lang="en-US" baseline="30000" dirty="0">
                <a:effectLst/>
                <a:latin typeface="Calibri" panose="020F0502020204030204" pitchFamily="34" charset="0"/>
                <a:ea typeface="Times New Roman" panose="02020603050405020304" pitchFamily="18" charset="0"/>
                <a:cs typeface="Calibri" panose="020F0502020204030204" pitchFamily="34" charset="0"/>
              </a:rPr>
              <a:t>5-7</a:t>
            </a:r>
            <a:r>
              <a:rPr lang="en-US" dirty="0">
                <a:effectLst/>
                <a:latin typeface="Calibri" panose="020F0502020204030204" pitchFamily="34" charset="0"/>
                <a:ea typeface="Times New Roman" panose="02020603050405020304" pitchFamily="18" charset="0"/>
                <a:cs typeface="Calibri" panose="020F0502020204030204" pitchFamily="34" charset="0"/>
              </a:rPr>
              <a:t> </a:t>
            </a:r>
          </a:p>
          <a:p>
            <a:pPr lvl="1">
              <a:lnSpc>
                <a:spcPct val="100000"/>
              </a:lnSpc>
              <a:spcBef>
                <a:spcPts val="0"/>
              </a:spcBef>
            </a:pPr>
            <a:r>
              <a:rPr lang="en-US" dirty="0">
                <a:effectLst/>
                <a:latin typeface="Calibri" panose="020F0502020204030204" pitchFamily="34" charset="0"/>
                <a:ea typeface="Times New Roman" panose="02020603050405020304" pitchFamily="18" charset="0"/>
                <a:cs typeface="Calibri" panose="020F0502020204030204" pitchFamily="34" charset="0"/>
              </a:rPr>
              <a:t>The primary purpose of this naming convention is to promote patient safety by ensuring a mechanism to accurately dispense and monitor biologic products.</a:t>
            </a:r>
            <a:r>
              <a:rPr lang="en-US" baseline="30000" dirty="0">
                <a:effectLst/>
                <a:latin typeface="Calibri" panose="020F0502020204030204" pitchFamily="34" charset="0"/>
                <a:ea typeface="Times New Roman" panose="02020603050405020304" pitchFamily="18" charset="0"/>
                <a:cs typeface="Calibri" panose="020F0502020204030204" pitchFamily="34" charset="0"/>
              </a:rPr>
              <a:t>5</a:t>
            </a:r>
            <a:r>
              <a:rPr lang="en-US" dirty="0">
                <a:effectLst/>
                <a:latin typeface="Calibri" panose="020F0502020204030204" pitchFamily="34" charset="0"/>
                <a:ea typeface="Times New Roman" panose="02020603050405020304" pitchFamily="18" charset="0"/>
                <a:cs typeface="Calibri" panose="020F0502020204030204" pitchFamily="34" charset="0"/>
              </a:rPr>
              <a:t>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spcBef>
                <a:spcPts val="0"/>
              </a:spcBef>
            </a:pPr>
            <a:r>
              <a:rPr lang="en-US" sz="2000" dirty="0">
                <a:effectLst/>
                <a:latin typeface="Calibri" panose="020F0502020204030204" pitchFamily="34" charset="0"/>
                <a:ea typeface="Times New Roman" panose="02020603050405020304" pitchFamily="18" charset="0"/>
                <a:cs typeface="Calibri" panose="020F0502020204030204" pitchFamily="34" charset="0"/>
              </a:rPr>
              <a:t>Example</a:t>
            </a:r>
            <a:r>
              <a:rPr lang="en-US" sz="2000" dirty="0">
                <a:latin typeface="Calibri" panose="020F0502020204030204" pitchFamily="34" charset="0"/>
                <a:ea typeface="Times New Roman" panose="02020603050405020304" pitchFamily="18" charset="0"/>
                <a:cs typeface="Calibri" panose="020F0502020204030204" pitchFamily="34" charset="0"/>
              </a:rPr>
              <a:t>:</a:t>
            </a:r>
            <a:r>
              <a:rPr lang="en-US" sz="2000" dirty="0">
                <a:effectLst/>
                <a:latin typeface="Calibri" panose="020F0502020204030204" pitchFamily="34" charset="0"/>
                <a:ea typeface="Times New Roman" panose="02020603050405020304" pitchFamily="18" charset="0"/>
                <a:cs typeface="Calibri" panose="020F0502020204030204" pitchFamily="34" charset="0"/>
              </a:rPr>
              <a:t> -rzaa is appended to the proper name for the risankizumab RP, risankizumab-rzaa</a:t>
            </a: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lvl="1">
              <a:lnSpc>
                <a:spcPct val="100000"/>
              </a:lnSpc>
              <a:spcBef>
                <a:spcPts val="0"/>
              </a:spcBef>
            </a:pPr>
            <a:r>
              <a:rPr lang="en-US" dirty="0">
                <a:effectLst/>
                <a:latin typeface="Calibri" panose="020F0502020204030204" pitchFamily="34" charset="0"/>
                <a:ea typeface="Times New Roman" panose="02020603050405020304" pitchFamily="18" charset="0"/>
                <a:cs typeface="Calibri" panose="020F0502020204030204" pitchFamily="34" charset="0"/>
              </a:rPr>
              <a:t>If a risankizumab biosimilar is approved, it will have a unique 4-letter suffix.</a:t>
            </a:r>
          </a:p>
          <a:p>
            <a:pPr>
              <a:lnSpc>
                <a:spcPct val="100000"/>
              </a:lnSpc>
              <a:spcBef>
                <a:spcPts val="0"/>
              </a:spcBef>
            </a:pPr>
            <a:r>
              <a:rPr lang="en-US" sz="2000" dirty="0">
                <a:latin typeface="Calibri" panose="020F0502020204030204" pitchFamily="34" charset="0"/>
                <a:ea typeface="Times New Roman" panose="02020603050405020304" pitchFamily="18" charset="0"/>
                <a:cs typeface="Calibri" panose="020F0502020204030204" pitchFamily="34" charset="0"/>
              </a:rPr>
              <a:t>E</a:t>
            </a:r>
            <a:r>
              <a:rPr lang="en-US" sz="2000" dirty="0">
                <a:effectLst/>
                <a:latin typeface="Calibri" panose="020F0502020204030204" pitchFamily="34" charset="0"/>
                <a:ea typeface="Times New Roman" panose="02020603050405020304" pitchFamily="18" charset="0"/>
                <a:cs typeface="Calibri" panose="020F0502020204030204" pitchFamily="34" charset="0"/>
              </a:rPr>
              <a:t>xception:</a:t>
            </a:r>
          </a:p>
          <a:p>
            <a:pPr lvl="1">
              <a:lnSpc>
                <a:spcPct val="100000"/>
              </a:lnSpc>
              <a:spcBef>
                <a:spcPts val="0"/>
              </a:spcBef>
            </a:pPr>
            <a:r>
              <a:rPr lang="en-US" sz="1600" dirty="0">
                <a:latin typeface="Calibri" panose="020F0502020204030204" pitchFamily="34" charset="0"/>
                <a:ea typeface="Times New Roman" panose="02020603050405020304" pitchFamily="18" charset="0"/>
                <a:cs typeface="Calibri" panose="020F0502020204030204" pitchFamily="34" charset="0"/>
              </a:rPr>
              <a:t>S</a:t>
            </a:r>
            <a:r>
              <a:rPr lang="en-US" sz="1600" dirty="0">
                <a:effectLst/>
                <a:latin typeface="Calibri" panose="020F0502020204030204" pitchFamily="34" charset="0"/>
                <a:ea typeface="Times New Roman" panose="02020603050405020304" pitchFamily="18" charset="0"/>
                <a:cs typeface="Calibri" panose="020F0502020204030204" pitchFamily="34" charset="0"/>
              </a:rPr>
              <a:t>ome biologics were approved before this naming convention was established, so that some RPs were not assigned their own suffix.</a:t>
            </a:r>
            <a:r>
              <a:rPr lang="en-US" sz="1600" baseline="30000" dirty="0">
                <a:effectLst/>
                <a:latin typeface="Calibri" panose="020F0502020204030204" pitchFamily="34" charset="0"/>
                <a:ea typeface="Times New Roman" panose="02020603050405020304" pitchFamily="18" charset="0"/>
                <a:cs typeface="Calibri" panose="020F0502020204030204" pitchFamily="34" charset="0"/>
              </a:rPr>
              <a:t>6</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AD2659A-E2AA-4295-BA2B-E067782FB7AB}"/>
              </a:ext>
            </a:extLst>
          </p:cNvPr>
          <p:cNvSpPr txBox="1"/>
          <p:nvPr/>
        </p:nvSpPr>
        <p:spPr>
          <a:xfrm>
            <a:off x="275665" y="4239493"/>
            <a:ext cx="1524328" cy="276999"/>
          </a:xfrm>
          <a:prstGeom prst="rect">
            <a:avLst/>
          </a:prstGeom>
          <a:noFill/>
        </p:spPr>
        <p:txBody>
          <a:bodyPr wrap="none" rtlCol="0">
            <a:spAutoFit/>
          </a:bodyPr>
          <a:lstStyle/>
          <a:p>
            <a:r>
              <a:rPr lang="en-US" sz="1200" dirty="0"/>
              <a:t>RP, reference product</a:t>
            </a:r>
          </a:p>
        </p:txBody>
      </p:sp>
    </p:spTree>
    <p:extLst>
      <p:ext uri="{BB962C8B-B14F-4D97-AF65-F5344CB8AC3E}">
        <p14:creationId xmlns:p14="http://schemas.microsoft.com/office/powerpoint/2010/main" val="766694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0403-C12F-4E88-8567-9ABA035ADDDC}"/>
              </a:ext>
            </a:extLst>
          </p:cNvPr>
          <p:cNvSpPr>
            <a:spLocks noGrp="1"/>
          </p:cNvSpPr>
          <p:nvPr>
            <p:ph type="ctrTitle"/>
          </p:nvPr>
        </p:nvSpPr>
        <p:spPr/>
        <p:txBody>
          <a:bodyPr>
            <a:normAutofit/>
          </a:bodyPr>
          <a:lstStyle/>
          <a:p>
            <a:pPr marL="0" marR="0" algn="l">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Clue: The largest difference between a biosimilar and its reference product that is clinically acceptable</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Calibri" panose="020F0502020204030204" pitchFamily="34" charset="0"/>
              </a:rPr>
              <a:t>What is the…</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Calibri" panose="020F0502020204030204" pitchFamily="34" charset="0"/>
              </a:rPr>
              <a:t>Equivalence margin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03197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592</TotalTime>
  <Words>6810</Words>
  <Application>Microsoft Office PowerPoint</Application>
  <PresentationFormat>On-screen Show (16:9)</PresentationFormat>
  <Paragraphs>433</Paragraphs>
  <Slides>76</Slides>
  <Notes>0</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Arial</vt:lpstr>
      <vt:lpstr>Calibri</vt:lpstr>
      <vt:lpstr>Calibri Light</vt:lpstr>
      <vt:lpstr>Century Gothic</vt:lpstr>
      <vt:lpstr>Tw Cen MT</vt:lpstr>
      <vt:lpstr>Office Theme</vt:lpstr>
      <vt:lpstr>PowerPoint Presentation</vt:lpstr>
      <vt:lpstr>Category 1: Defining Terms</vt:lpstr>
      <vt:lpstr>Clue: A biologic product with no clinically meaningful differences from its reference product   What is…  A biosimilar</vt:lpstr>
      <vt:lpstr>PowerPoint Presentation</vt:lpstr>
      <vt:lpstr>Clue: The FDA-approved biologic product against which a biosimilar is evaluated   What is a…  Reference product</vt:lpstr>
      <vt:lpstr>PowerPoint Presentation</vt:lpstr>
      <vt:lpstr>Clue: The addition of this to the nonproprietary name of the reference product is required to identify biosimilar products   What is… A 4-letter suffix</vt:lpstr>
      <vt:lpstr>PowerPoint Presentation</vt:lpstr>
      <vt:lpstr>Clue: The largest difference between a biosimilar and its reference product that is clinically acceptable   What is the… Equivalence margin</vt:lpstr>
      <vt:lpstr>PowerPoint Presentation</vt:lpstr>
      <vt:lpstr>Equivalence Margins in Clinical Trials of Rheumatology Biosimilars</vt:lpstr>
      <vt:lpstr>PowerPoint Presentation</vt:lpstr>
      <vt:lpstr>Comparison of Primary PK Parameters Between an Adalimumab Biosimilar and Adalimumab Reference Products</vt:lpstr>
      <vt:lpstr>PowerPoint Presentation</vt:lpstr>
      <vt:lpstr>Clue: They may be substituted for a prescribed biologic without intervention from the prescribing physician   What is a… Biosimilars that have been approved by the FDA as “interchangeable”</vt:lpstr>
      <vt:lpstr>PowerPoint Presentation</vt:lpstr>
      <vt:lpstr>Category 2: Differences in Dollars or Design</vt:lpstr>
      <vt:lpstr>Clue: This increased after the introduction of a second biosimilar to the Norwegian market in 2016   What is… The number of patients treated with infliximab</vt:lpstr>
      <vt:lpstr>PowerPoint Presentation</vt:lpstr>
      <vt:lpstr>Consumption and Expenditure of Infliximab Reference Product and Two Biosimilars</vt:lpstr>
      <vt:lpstr>PowerPoint Presentation</vt:lpstr>
      <vt:lpstr>Rate of Prescription Abandonment by Out-of-Pocket Cost</vt:lpstr>
      <vt:lpstr>Clue: The variability in quality attributes of a biologic that arises over its lifecycle   What is… Biologic drift </vt:lpstr>
      <vt:lpstr>PowerPoint Presentation</vt:lpstr>
      <vt:lpstr>Changes in Manufacturing Process After Regulatory Approval</vt:lpstr>
      <vt:lpstr>PowerPoint Presentation</vt:lpstr>
      <vt:lpstr>Batch-to-Batch Variability With Enbrel</vt:lpstr>
      <vt:lpstr>Clue: Studies that are considered the foundation for development of a biosimilar   What are…  Analytical studies </vt:lpstr>
      <vt:lpstr>PowerPoint Presentation</vt:lpstr>
      <vt:lpstr>PowerPoint Presentation</vt:lpstr>
      <vt:lpstr>PowerPoint Presentation</vt:lpstr>
      <vt:lpstr>PowerPoint Presentation</vt:lpstr>
      <vt:lpstr>Clue: The development of a biosimilar may directly use some (but not all) of this from the reference product   What is…  Information included in the package insert</vt:lpstr>
      <vt:lpstr>PowerPoint Presentation</vt:lpstr>
      <vt:lpstr>PowerPoint Presentation</vt:lpstr>
      <vt:lpstr>Clue: Pharmacovigilance is needed to identify rare adverse events or safety issues for these   What are…. All drugs, including biologics and biosimilars</vt:lpstr>
      <vt:lpstr>PowerPoint Presentation</vt:lpstr>
      <vt:lpstr>Pharmacovigilance: Tips for Practice</vt:lpstr>
      <vt:lpstr>Category 3: Development</vt:lpstr>
      <vt:lpstr>Clue: Here you can find a list of FDA-approved biologics, biosimilars, and interchangeable biosimilars   What is the… Purple Book</vt:lpstr>
      <vt:lpstr>PowerPoint Presentation</vt:lpstr>
      <vt:lpstr>Clue: An exact copy of a drug   What is… A generic drug</vt:lpstr>
      <vt:lpstr>PowerPoint Presentation</vt:lpstr>
      <vt:lpstr>US Regulatory Pathways for Small-Molecule Drugs and Biologics</vt:lpstr>
      <vt:lpstr>Clue: A biosimilar must be this when compared to its reference product   What is… Highly similar</vt:lpstr>
      <vt:lpstr>PowerPoint Presentation</vt:lpstr>
      <vt:lpstr>Clue: The approach taken by regulators when reviewing data to support designation of biosimilarity   What is… Totality of the evidence</vt:lpstr>
      <vt:lpstr>PowerPoint Presentation</vt:lpstr>
      <vt:lpstr>Totality-of-Evidence Approach</vt:lpstr>
      <vt:lpstr>Clue: The approach to development of biosimilars that is based on structural analysis of the reference product   What is… Reverse engineering</vt:lpstr>
      <vt:lpstr>PowerPoint Presentation</vt:lpstr>
      <vt:lpstr>Biosimilars Are Reverse Engineered</vt:lpstr>
      <vt:lpstr>Category 4: Delivery to the Clinic</vt:lpstr>
      <vt:lpstr>Clue: The regulatory approach that may be used to approve a biosimilar for indications for which its reference product is approved without conducting additional clinical trials   What is… Extrapolation of indications</vt:lpstr>
      <vt:lpstr>PowerPoint Presentation</vt:lpstr>
      <vt:lpstr>Extrapolation and FDA-Labeled Indications</vt:lpstr>
      <vt:lpstr>PowerPoint Presentation</vt:lpstr>
      <vt:lpstr>Clue: The property of a biologic to induce an immune response that may neutralize the protein and reduce therapeutic efficacy   What is… Immunogenicity</vt:lpstr>
      <vt:lpstr>PowerPoint Presentation</vt:lpstr>
      <vt:lpstr>Immunogenicity: Infliximab Reference Product vs CT-P13 Biosimilar</vt:lpstr>
      <vt:lpstr>Clue: The negative responses to a biosimilar that are not related to its pharmacologic properties   What is… The nocebo effect</vt:lpstr>
      <vt:lpstr>PowerPoint Presentation</vt:lpstr>
      <vt:lpstr>Checklist for an Informed Patient About Biosimilars</vt:lpstr>
      <vt:lpstr>Clue: A structured process to engage the patient in evaluating treatment options and selecting treatment   What is… Shared decision making</vt:lpstr>
      <vt:lpstr>PowerPoint Presentation</vt:lpstr>
      <vt:lpstr>Clue: A patient who is not responding to treatment with a biologic, or who experienced an allergic reaction to it   What is… A patient who should not be switched to its biosimilar</vt:lpstr>
      <vt:lpstr>PowerPoint Presentation</vt:lpstr>
      <vt:lpstr>Clinical Settings for Biosimilar Use</vt:lpstr>
      <vt:lpstr>References</vt:lpstr>
      <vt:lpstr>References (continued)</vt:lpstr>
      <vt:lpstr>References (continued)</vt:lpstr>
      <vt:lpstr>References (continued)</vt:lpstr>
      <vt:lpstr>References (continued)</vt:lpstr>
      <vt:lpstr>References (continued)</vt:lpstr>
      <vt:lpstr>References (continued)</vt:lpstr>
      <vt:lpstr>References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Brett Mutschler</cp:lastModifiedBy>
  <cp:revision>59</cp:revision>
  <dcterms:created xsi:type="dcterms:W3CDTF">2021-09-24T20:03:18Z</dcterms:created>
  <dcterms:modified xsi:type="dcterms:W3CDTF">2022-04-29T18:23:11Z</dcterms:modified>
</cp:coreProperties>
</file>