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257" r:id="rId2"/>
    <p:sldId id="261" r:id="rId3"/>
    <p:sldId id="262" r:id="rId4"/>
    <p:sldId id="1881839789" r:id="rId5"/>
    <p:sldId id="259" r:id="rId6"/>
    <p:sldId id="263" r:id="rId7"/>
    <p:sldId id="1881839782" r:id="rId8"/>
    <p:sldId id="266" r:id="rId9"/>
    <p:sldId id="267" r:id="rId10"/>
    <p:sldId id="268" r:id="rId11"/>
    <p:sldId id="265" r:id="rId12"/>
    <p:sldId id="269" r:id="rId13"/>
    <p:sldId id="272" r:id="rId14"/>
    <p:sldId id="271" r:id="rId15"/>
    <p:sldId id="310" r:id="rId16"/>
    <p:sldId id="277" r:id="rId17"/>
    <p:sldId id="274" r:id="rId18"/>
    <p:sldId id="354" r:id="rId19"/>
    <p:sldId id="352" r:id="rId20"/>
    <p:sldId id="1881839784" r:id="rId21"/>
    <p:sldId id="355" r:id="rId22"/>
    <p:sldId id="356" r:id="rId23"/>
    <p:sldId id="1881839785" r:id="rId24"/>
    <p:sldId id="357" r:id="rId25"/>
    <p:sldId id="360" r:id="rId26"/>
    <p:sldId id="281" r:id="rId27"/>
    <p:sldId id="282" r:id="rId28"/>
    <p:sldId id="283" r:id="rId29"/>
    <p:sldId id="284" r:id="rId30"/>
    <p:sldId id="285" r:id="rId31"/>
    <p:sldId id="287" r:id="rId32"/>
    <p:sldId id="293" r:id="rId33"/>
    <p:sldId id="288" r:id="rId34"/>
    <p:sldId id="291" r:id="rId35"/>
    <p:sldId id="1881839787" r:id="rId36"/>
    <p:sldId id="286" r:id="rId37"/>
    <p:sldId id="296" r:id="rId38"/>
    <p:sldId id="298" r:id="rId39"/>
    <p:sldId id="299" r:id="rId40"/>
    <p:sldId id="316" r:id="rId41"/>
    <p:sldId id="317" r:id="rId42"/>
    <p:sldId id="300" r:id="rId43"/>
    <p:sldId id="301" r:id="rId44"/>
    <p:sldId id="302" r:id="rId45"/>
    <p:sldId id="341" r:id="rId46"/>
    <p:sldId id="318" r:id="rId47"/>
    <p:sldId id="342" r:id="rId48"/>
    <p:sldId id="319" r:id="rId49"/>
    <p:sldId id="320" r:id="rId50"/>
    <p:sldId id="321" r:id="rId51"/>
    <p:sldId id="323" r:id="rId52"/>
    <p:sldId id="324" r:id="rId53"/>
    <p:sldId id="1881839788" r:id="rId54"/>
    <p:sldId id="327" r:id="rId55"/>
    <p:sldId id="328" r:id="rId56"/>
    <p:sldId id="329" r:id="rId57"/>
    <p:sldId id="330" r:id="rId58"/>
    <p:sldId id="331" r:id="rId59"/>
    <p:sldId id="332" r:id="rId60"/>
    <p:sldId id="1881839770" r:id="rId61"/>
    <p:sldId id="1881839772" r:id="rId62"/>
    <p:sldId id="1881839774" r:id="rId63"/>
    <p:sldId id="1881839775" r:id="rId64"/>
    <p:sldId id="1881839778" r:id="rId65"/>
    <p:sldId id="334" r:id="rId66"/>
    <p:sldId id="335" r:id="rId6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369B61-336D-4408-B6EF-27C915CD9FE2}">
          <p14:sldIdLst>
            <p14:sldId id="257"/>
            <p14:sldId id="261"/>
            <p14:sldId id="262"/>
            <p14:sldId id="1881839789"/>
          </p14:sldIdLst>
        </p14:section>
        <p14:section name="1. Introduction" id="{4C1F4864-29A2-4DB4-A707-BD10A2F649FC}">
          <p14:sldIdLst>
            <p14:sldId id="259"/>
            <p14:sldId id="263"/>
            <p14:sldId id="1881839782"/>
            <p14:sldId id="266"/>
            <p14:sldId id="267"/>
            <p14:sldId id="268"/>
            <p14:sldId id="265"/>
            <p14:sldId id="269"/>
            <p14:sldId id="272"/>
            <p14:sldId id="271"/>
            <p14:sldId id="310"/>
            <p14:sldId id="277"/>
            <p14:sldId id="274"/>
          </p14:sldIdLst>
        </p14:section>
        <p14:section name="2. RAAS Inhibitor Therapy" id="{41B7C975-6548-4A1B-9F05-000F5C701C03}">
          <p14:sldIdLst>
            <p14:sldId id="354"/>
            <p14:sldId id="352"/>
            <p14:sldId id="1881839784"/>
            <p14:sldId id="355"/>
            <p14:sldId id="356"/>
            <p14:sldId id="1881839785"/>
            <p14:sldId id="357"/>
            <p14:sldId id="360"/>
            <p14:sldId id="281"/>
            <p14:sldId id="282"/>
            <p14:sldId id="283"/>
            <p14:sldId id="284"/>
            <p14:sldId id="285"/>
            <p14:sldId id="287"/>
            <p14:sldId id="293"/>
            <p14:sldId id="288"/>
            <p14:sldId id="291"/>
            <p14:sldId id="1881839787"/>
            <p14:sldId id="286"/>
            <p14:sldId id="296"/>
            <p14:sldId id="298"/>
            <p14:sldId id="299"/>
          </p14:sldIdLst>
        </p14:section>
        <p14:section name="3. Potassium-binding Medications" id="{A9445243-E1B6-47D5-B223-526236FDE2F2}">
          <p14:sldIdLst>
            <p14:sldId id="316"/>
            <p14:sldId id="317"/>
            <p14:sldId id="300"/>
            <p14:sldId id="301"/>
            <p14:sldId id="302"/>
            <p14:sldId id="341"/>
            <p14:sldId id="318"/>
            <p14:sldId id="342"/>
            <p14:sldId id="319"/>
            <p14:sldId id="320"/>
            <p14:sldId id="321"/>
            <p14:sldId id="323"/>
            <p14:sldId id="324"/>
            <p14:sldId id="1881839788"/>
            <p14:sldId id="327"/>
            <p14:sldId id="328"/>
            <p14:sldId id="329"/>
            <p14:sldId id="330"/>
            <p14:sldId id="331"/>
            <p14:sldId id="332"/>
          </p14:sldIdLst>
        </p14:section>
        <p14:section name="4. Other Treatment Considerations" id="{E24EF5ED-9E67-4C30-9803-424144DAB5EB}">
          <p14:sldIdLst>
            <p14:sldId id="1881839770"/>
            <p14:sldId id="1881839772"/>
            <p14:sldId id="1881839774"/>
            <p14:sldId id="1881839775"/>
            <p14:sldId id="1881839778"/>
            <p14:sldId id="334"/>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30047-609A-C8BC-4509-3DCEF2728E9F}" name="Jane Joukovsky" initials="JJ" userId="Jane Joukovsk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Joukovsky" initials="" lastIdx="1" clrIdx="0"/>
  <p:cmAuthor id="2" name="Gregory Scott" initials="GS" lastIdx="5" clrIdx="1">
    <p:extLst>
      <p:ext uri="{19B8F6BF-5375-455C-9EA6-DF929625EA0E}">
        <p15:presenceInfo xmlns:p15="http://schemas.microsoft.com/office/powerpoint/2012/main" userId="Gregory Scott" providerId="None"/>
      </p:ext>
    </p:extLst>
  </p:cmAuthor>
  <p:cmAuthor id="3" name="Robert Toto" initials="RT" lastIdx="4" clrIdx="2">
    <p:extLst>
      <p:ext uri="{19B8F6BF-5375-455C-9EA6-DF929625EA0E}">
        <p15:presenceInfo xmlns:p15="http://schemas.microsoft.com/office/powerpoint/2012/main" userId="S::robert.toto@utsouthwestern.edu::059e495b-be02-4dd2-a1ce-7701bad78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6" autoAdjust="0"/>
    <p:restoredTop sz="94697"/>
  </p:normalViewPr>
  <p:slideViewPr>
    <p:cSldViewPr snapToGrid="0" snapToObjects="1">
      <p:cViewPr varScale="1">
        <p:scale>
          <a:sx n="83" d="100"/>
          <a:sy n="83" d="100"/>
        </p:scale>
        <p:origin x="924" y="52"/>
      </p:cViewPr>
      <p:guideLst/>
    </p:cSldViewPr>
  </p:slideViewPr>
  <p:notesTextViewPr>
    <p:cViewPr>
      <p:scale>
        <a:sx n="1" d="1"/>
        <a:sy n="1" d="1"/>
      </p:scale>
      <p:origin x="0" y="0"/>
    </p:cViewPr>
  </p:notesTextViewPr>
  <p:sorterViewPr>
    <p:cViewPr>
      <p:scale>
        <a:sx n="200" d="100"/>
        <a:sy n="200" d="100"/>
      </p:scale>
      <p:origin x="0" y="-5472"/>
    </p:cViewPr>
  </p:sorterViewPr>
  <p:notesViewPr>
    <p:cSldViewPr snapToGrid="0" snapToObjects="1">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64879062791499E-2"/>
          <c:y val="4.0835144462851497E-2"/>
          <c:w val="0.94191123353096495"/>
          <c:h val="0.73505829722649496"/>
        </c:manualLayout>
      </c:layout>
      <c:barChart>
        <c:barDir val="col"/>
        <c:grouping val="clustered"/>
        <c:varyColors val="0"/>
        <c:ser>
          <c:idx val="0"/>
          <c:order val="0"/>
          <c:tx>
            <c:strRef>
              <c:f>Sheet1!$B$1</c:f>
              <c:strCache>
                <c:ptCount val="1"/>
                <c:pt idx="0">
                  <c:v>Column1</c:v>
                </c:pt>
              </c:strCache>
            </c:strRef>
          </c:tx>
          <c:spPr>
            <a:gradFill>
              <a:gsLst>
                <a:gs pos="0">
                  <a:srgbClr val="ADE1FA"/>
                </a:gs>
                <a:gs pos="100000">
                  <a:srgbClr val="5D2684"/>
                </a:gs>
              </a:gsLst>
              <a:lin ang="5400000" scaled="1"/>
            </a:gradFill>
            <a:ln w="12700">
              <a:solidFill>
                <a:schemeClr val="tx2"/>
              </a:solidFill>
            </a:ln>
            <a:effectLst>
              <a:outerShdw blurRad="76200" dir="18900000" sy="23000" kx="-1200000" algn="bl" rotWithShape="0">
                <a:prstClr val="black">
                  <a:alpha val="20000"/>
                </a:prst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&lt;5.5</c:v>
                </c:pt>
                <c:pt idx="1">
                  <c:v>&gt;5.5 and &lt;6.0</c:v>
                </c:pt>
                <c:pt idx="2">
                  <c:v>&gt;6.0</c:v>
                </c:pt>
              </c:strCache>
            </c:strRef>
          </c:cat>
          <c:val>
            <c:numRef>
              <c:f>Sheet1!$B$2:$B$4</c:f>
              <c:numCache>
                <c:formatCode>General</c:formatCode>
                <c:ptCount val="3"/>
                <c:pt idx="0">
                  <c:v>0.2</c:v>
                </c:pt>
                <c:pt idx="1">
                  <c:v>1.4</c:v>
                </c:pt>
                <c:pt idx="2">
                  <c:v>3.7</c:v>
                </c:pt>
              </c:numCache>
            </c:numRef>
          </c:val>
          <c:extLst>
            <c:ext xmlns:c16="http://schemas.microsoft.com/office/drawing/2014/chart" uri="{C3380CC4-5D6E-409C-BE32-E72D297353CC}">
              <c16:uniqueId val="{00000000-EAFE-4250-BD7D-50EA07680C78}"/>
            </c:ext>
          </c:extLst>
        </c:ser>
        <c:dLbls>
          <c:dLblPos val="outEnd"/>
          <c:showLegendKey val="0"/>
          <c:showVal val="1"/>
          <c:showCatName val="0"/>
          <c:showSerName val="0"/>
          <c:showPercent val="0"/>
          <c:showBubbleSize val="0"/>
        </c:dLbls>
        <c:gapWidth val="150"/>
        <c:axId val="2127572504"/>
        <c:axId val="-2093231800"/>
      </c:barChart>
      <c:catAx>
        <c:axId val="2127572504"/>
        <c:scaling>
          <c:orientation val="minMax"/>
        </c:scaling>
        <c:delete val="1"/>
        <c:axPos val="b"/>
        <c:numFmt formatCode="General" sourceLinked="0"/>
        <c:majorTickMark val="out"/>
        <c:minorTickMark val="none"/>
        <c:tickLblPos val="nextTo"/>
        <c:crossAx val="-2093231800"/>
        <c:crosses val="autoZero"/>
        <c:auto val="1"/>
        <c:lblAlgn val="ctr"/>
        <c:lblOffset val="100"/>
        <c:noMultiLvlLbl val="0"/>
      </c:catAx>
      <c:valAx>
        <c:axId val="-2093231800"/>
        <c:scaling>
          <c:orientation val="minMax"/>
          <c:max val="4"/>
          <c:min val="0"/>
        </c:scaling>
        <c:delete val="1"/>
        <c:axPos val="l"/>
        <c:numFmt formatCode="General" sourceLinked="1"/>
        <c:majorTickMark val="out"/>
        <c:minorTickMark val="none"/>
        <c:tickLblPos val="nextTo"/>
        <c:crossAx val="2127572504"/>
        <c:crosses val="autoZero"/>
        <c:crossBetween val="between"/>
        <c:majorUnit val="4"/>
      </c:valAx>
      <c:spPr>
        <a:gradFill>
          <a:gsLst>
            <a:gs pos="0">
              <a:schemeClr val="bg1">
                <a:alpha val="0"/>
              </a:schemeClr>
            </a:gs>
            <a:gs pos="100000">
              <a:srgbClr val="ADE1FA"/>
            </a:gs>
          </a:gsLst>
          <a:lin ang="5400000" scaled="1"/>
        </a:gradFill>
        <a:ln w="25392">
          <a:noFill/>
        </a:ln>
      </c:spPr>
    </c:plotArea>
    <c:plotVisOnly val="1"/>
    <c:dispBlanksAs val="gap"/>
    <c:showDLblsOverMax val="0"/>
  </c:chart>
  <c:spPr>
    <a:noFill/>
    <a:ln>
      <a:noFill/>
    </a:ln>
  </c:spPr>
  <c:txPr>
    <a:bodyPr/>
    <a:lstStyle/>
    <a:p>
      <a:pPr>
        <a:defRPr sz="1799"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rgbClr val="ADE1FA"/>
                </a:gs>
                <a:gs pos="75000">
                  <a:srgbClr val="5D2D85"/>
                </a:gs>
              </a:gsLst>
              <a:lin ang="5400000" scaled="1"/>
            </a:gradFill>
            <a:ln>
              <a:solidFill>
                <a:srgbClr val="5D2D85"/>
              </a:solidFill>
            </a:ln>
            <a:effectLst>
              <a:outerShdw blurRad="76200" dir="18900000" sy="23000" kx="-1200000" algn="bl" rotWithShape="0">
                <a:prstClr val="black">
                  <a:alpha val="20000"/>
                </a:prstClr>
              </a:outerShdw>
            </a:effectLst>
          </c:spPr>
          <c:invertIfNegative val="0"/>
          <c:dLbls>
            <c:dLbl>
              <c:idx val="0"/>
              <c:tx>
                <c:rich>
                  <a:bodyPr/>
                  <a:lstStyle/>
                  <a:p>
                    <a:fld id="{5770831F-5507-4C96-AAB9-4D49131BB7B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50-416F-B981-75FB3BBF83EF}"/>
                </c:ext>
              </c:extLst>
            </c:dLbl>
            <c:dLbl>
              <c:idx val="1"/>
              <c:tx>
                <c:rich>
                  <a:bodyPr/>
                  <a:lstStyle/>
                  <a:p>
                    <a:fld id="{A5C4C17E-1400-4ED6-9556-669BF9B5B0F2}"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50-416F-B981-75FB3BBF83E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Submaximum Dose</c:v>
                </c:pt>
                <c:pt idx="1">
                  <c:v>Discontinued</c:v>
                </c:pt>
              </c:strCache>
            </c:strRef>
          </c:cat>
          <c:val>
            <c:numRef>
              <c:f>Sheet1!$B$2:$B$3</c:f>
              <c:numCache>
                <c:formatCode>General</c:formatCode>
                <c:ptCount val="2"/>
                <c:pt idx="0">
                  <c:v>62</c:v>
                </c:pt>
                <c:pt idx="1">
                  <c:v>15</c:v>
                </c:pt>
              </c:numCache>
            </c:numRef>
          </c:val>
          <c:extLst>
            <c:ext xmlns:c16="http://schemas.microsoft.com/office/drawing/2014/chart" uri="{C3380CC4-5D6E-409C-BE32-E72D297353CC}">
              <c16:uniqueId val="{00000002-6750-416F-B981-75FB3BBF83EF}"/>
            </c:ext>
          </c:extLst>
        </c:ser>
        <c:dLbls>
          <c:dLblPos val="outEnd"/>
          <c:showLegendKey val="0"/>
          <c:showVal val="1"/>
          <c:showCatName val="0"/>
          <c:showSerName val="0"/>
          <c:showPercent val="0"/>
          <c:showBubbleSize val="0"/>
        </c:dLbls>
        <c:gapWidth val="219"/>
        <c:overlap val="-27"/>
        <c:axId val="-2133844552"/>
        <c:axId val="-2133851256"/>
      </c:barChart>
      <c:catAx>
        <c:axId val="-21338445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crossAx val="-2133851256"/>
        <c:crosses val="autoZero"/>
        <c:auto val="1"/>
        <c:lblAlgn val="ctr"/>
        <c:lblOffset val="100"/>
        <c:noMultiLvlLbl val="0"/>
      </c:catAx>
      <c:valAx>
        <c:axId val="-2133851256"/>
        <c:scaling>
          <c:orientation val="minMax"/>
          <c:max val="100"/>
        </c:scaling>
        <c:delete val="0"/>
        <c:axPos val="l"/>
        <c:majorGridlines>
          <c:spPr>
            <a:ln w="9525" cap="flat" cmpd="sng" algn="ctr">
              <a:solidFill>
                <a:srgbClr val="ADE1FA"/>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r>
                  <a:rPr lang="en-US" sz="1800" b="1" dirty="0">
                    <a:solidFill>
                      <a:schemeClr val="tx1">
                        <a:lumMod val="75000"/>
                        <a:lumOff val="25000"/>
                      </a:schemeClr>
                    </a:solidFill>
                  </a:rPr>
                  <a:t>Percent of Patients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133844552"/>
        <c:crosses val="autoZero"/>
        <c:crossBetween val="between"/>
      </c:valAx>
      <c:spPr>
        <a:gradFill>
          <a:gsLst>
            <a:gs pos="0">
              <a:srgbClr val="EAF6F9"/>
            </a:gs>
            <a:gs pos="100000">
              <a:srgbClr val="ADE1FA"/>
            </a:gs>
          </a:gsLst>
          <a:lin ang="5400000" scaled="1"/>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48961472408542"/>
          <c:y val="3.4528342366033499E-2"/>
          <c:w val="0.64990716438222995"/>
          <c:h val="0.81066084720533504"/>
        </c:manualLayout>
      </c:layout>
      <c:barChart>
        <c:barDir val="col"/>
        <c:grouping val="clustered"/>
        <c:varyColors val="0"/>
        <c:ser>
          <c:idx val="0"/>
          <c:order val="0"/>
          <c:tx>
            <c:strRef>
              <c:f>Sheet1!$B$1</c:f>
              <c:strCache>
                <c:ptCount val="1"/>
                <c:pt idx="0">
                  <c:v>SPS (n=15)</c:v>
                </c:pt>
              </c:strCache>
            </c:strRef>
          </c:tx>
          <c:spPr>
            <a:gradFill>
              <a:gsLst>
                <a:gs pos="0">
                  <a:srgbClr val="E4F9FF"/>
                </a:gs>
                <a:gs pos="65000">
                  <a:srgbClr val="AACAE2"/>
                </a:gs>
                <a:gs pos="100000">
                  <a:schemeClr val="tx2">
                    <a:lumMod val="40000"/>
                    <a:lumOff val="60000"/>
                  </a:schemeClr>
                </a:gs>
              </a:gsLst>
              <a:lin ang="5400000" scaled="1"/>
            </a:gradFill>
            <a:ln>
              <a:solidFill>
                <a:schemeClr val="tx2"/>
              </a:solidFill>
            </a:ln>
            <a:effectLst>
              <a:outerShdw blurRad="76200" dir="18900000" sy="23000" kx="-1200000" algn="bl" rotWithShape="0">
                <a:prstClr val="black">
                  <a:alpha val="20000"/>
                </a:prstClr>
              </a:outerShdw>
            </a:effectLst>
          </c:spPr>
          <c:invertIfNegative val="0"/>
          <c:dPt>
            <c:idx val="0"/>
            <c:invertIfNegative val="0"/>
            <c:bubble3D val="0"/>
            <c:spPr>
              <a:gradFill>
                <a:gsLst>
                  <a:gs pos="0">
                    <a:srgbClr val="ADE1FA"/>
                  </a:gs>
                  <a:gs pos="75000">
                    <a:srgbClr val="5D2D85"/>
                  </a:gs>
                </a:gsLst>
                <a:lin ang="5400000" scaled="1"/>
              </a:gradFill>
              <a:ln>
                <a:solidFill>
                  <a:schemeClr val="tx2"/>
                </a:soli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C4B3-42B5-987D-642BB8500582}"/>
              </c:ext>
            </c:extLst>
          </c:dPt>
          <c:dPt>
            <c:idx val="1"/>
            <c:invertIfNegative val="0"/>
            <c:bubble3D val="0"/>
            <c:spPr>
              <a:gradFill>
                <a:gsLst>
                  <a:gs pos="0">
                    <a:srgbClr val="ADE1FA"/>
                  </a:gs>
                  <a:gs pos="75000">
                    <a:srgbClr val="5D2D85"/>
                  </a:gs>
                </a:gsLst>
                <a:lin ang="5400000" scaled="1"/>
              </a:gradFill>
              <a:ln>
                <a:solidFill>
                  <a:schemeClr val="tx2"/>
                </a:soli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C4B3-42B5-987D-642BB850058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c:v>
                </c:pt>
                <c:pt idx="1">
                  <c:v>Final Follow-up</c:v>
                </c:pt>
              </c:strCache>
            </c:strRef>
          </c:cat>
          <c:val>
            <c:numRef>
              <c:f>Sheet1!$B$2:$B$3</c:f>
              <c:numCache>
                <c:formatCode>General</c:formatCode>
                <c:ptCount val="2"/>
                <c:pt idx="0">
                  <c:v>5.26</c:v>
                </c:pt>
                <c:pt idx="1">
                  <c:v>3.99</c:v>
                </c:pt>
              </c:numCache>
            </c:numRef>
          </c:val>
          <c:extLst>
            <c:ext xmlns:c16="http://schemas.microsoft.com/office/drawing/2014/chart" uri="{C3380CC4-5D6E-409C-BE32-E72D297353CC}">
              <c16:uniqueId val="{00000000-C4B3-42B5-987D-642BB8500582}"/>
            </c:ext>
          </c:extLst>
        </c:ser>
        <c:ser>
          <c:idx val="1"/>
          <c:order val="1"/>
          <c:tx>
            <c:strRef>
              <c:f>Sheet1!$C$1</c:f>
              <c:strCache>
                <c:ptCount val="1"/>
                <c:pt idx="0">
                  <c:v>Placebo (n=16)</c:v>
                </c:pt>
              </c:strCache>
            </c:strRef>
          </c:tx>
          <c:spPr>
            <a:gradFill>
              <a:gsLst>
                <a:gs pos="0">
                  <a:schemeClr val="accent3"/>
                </a:gs>
                <a:gs pos="100000">
                  <a:srgbClr val="55853C"/>
                </a:gs>
              </a:gsLst>
              <a:lin ang="5400000" scaled="1"/>
            </a:gradFill>
            <a:ln>
              <a:solidFill>
                <a:schemeClr val="bg2">
                  <a:lumMod val="25000"/>
                </a:schemeClr>
              </a:solid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c:v>
                </c:pt>
                <c:pt idx="1">
                  <c:v>Final Follow-up</c:v>
                </c:pt>
              </c:strCache>
            </c:strRef>
          </c:cat>
          <c:val>
            <c:numRef>
              <c:f>Sheet1!$C$2:$C$3</c:f>
              <c:numCache>
                <c:formatCode>General</c:formatCode>
                <c:ptCount val="2"/>
                <c:pt idx="0">
                  <c:v>5.23</c:v>
                </c:pt>
                <c:pt idx="1">
                  <c:v>5.03</c:v>
                </c:pt>
              </c:numCache>
            </c:numRef>
          </c:val>
          <c:extLst>
            <c:ext xmlns:c16="http://schemas.microsoft.com/office/drawing/2014/chart" uri="{C3380CC4-5D6E-409C-BE32-E72D297353CC}">
              <c16:uniqueId val="{00000001-C4B3-42B5-987D-642BB8500582}"/>
            </c:ext>
          </c:extLst>
        </c:ser>
        <c:dLbls>
          <c:showLegendKey val="0"/>
          <c:showVal val="1"/>
          <c:showCatName val="0"/>
          <c:showSerName val="0"/>
          <c:showPercent val="0"/>
          <c:showBubbleSize val="0"/>
        </c:dLbls>
        <c:gapWidth val="219"/>
        <c:overlap val="-27"/>
        <c:axId val="-2114202120"/>
        <c:axId val="-2114206408"/>
      </c:barChart>
      <c:catAx>
        <c:axId val="-211420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Arial" panose="020B0604020202020204" pitchFamily="34" charset="0"/>
              </a:defRPr>
            </a:pPr>
            <a:endParaRPr lang="en-US"/>
          </a:p>
        </c:txPr>
        <c:crossAx val="-2114206408"/>
        <c:crosses val="autoZero"/>
        <c:auto val="1"/>
        <c:lblAlgn val="ctr"/>
        <c:lblOffset val="30"/>
        <c:tickLblSkip val="1"/>
        <c:tickMarkSkip val="1"/>
        <c:noMultiLvlLbl val="0"/>
      </c:catAx>
      <c:valAx>
        <c:axId val="-2114206408"/>
        <c:scaling>
          <c:orientation val="minMax"/>
        </c:scaling>
        <c:delete val="0"/>
        <c:axPos val="l"/>
        <c:majorGridlines>
          <c:spPr>
            <a:ln w="9525" cap="flat" cmpd="sng" algn="ctr">
              <a:solidFill>
                <a:srgbClr val="ADE1FA"/>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Arial" panose="020B0604020202020204" pitchFamily="34" charset="0"/>
                  </a:defRPr>
                </a:pPr>
                <a:r>
                  <a:rPr lang="en-US" sz="1600" b="1" baseline="0" dirty="0">
                    <a:solidFill>
                      <a:schemeClr val="tx1">
                        <a:lumMod val="75000"/>
                        <a:lumOff val="25000"/>
                      </a:schemeClr>
                    </a:solidFill>
                    <a:latin typeface="+mn-lt"/>
                    <a:cs typeface="Arial" panose="020B0604020202020204" pitchFamily="34" charset="0"/>
                  </a:rPr>
                  <a:t>Serum Potassium Level (mEq/L)</a:t>
                </a:r>
              </a:p>
            </c:rich>
          </c:tx>
          <c:layout>
            <c:manualLayout>
              <c:xMode val="edge"/>
              <c:yMode val="edge"/>
              <c:x val="3.83729464372509E-2"/>
              <c:y val="0.157256256845228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Arial" panose="020B0604020202020204" pitchFamily="34" charset="0"/>
              </a:defRPr>
            </a:pPr>
            <a:endParaRPr lang="en-US"/>
          </a:p>
        </c:txPr>
        <c:crossAx val="-2114202120"/>
        <c:crosses val="autoZero"/>
        <c:crossBetween val="between"/>
      </c:valAx>
      <c:spPr>
        <a:gradFill>
          <a:gsLst>
            <a:gs pos="0">
              <a:srgbClr val="EAF6F9">
                <a:alpha val="0"/>
              </a:srgbClr>
            </a:gs>
            <a:gs pos="100000">
              <a:srgbClr val="ADE1FA"/>
            </a:gs>
          </a:gsLst>
          <a:lin ang="5040000" scaled="0"/>
        </a:gradFill>
        <a:ln>
          <a:noFill/>
        </a:ln>
        <a:effectLst/>
      </c:spPr>
    </c:plotArea>
    <c:legend>
      <c:legendPos val="b"/>
      <c:layout>
        <c:manualLayout>
          <c:xMode val="edge"/>
          <c:yMode val="edge"/>
          <c:x val="0.38012118855513433"/>
          <c:y val="0.91264650290236593"/>
          <c:w val="0.61987876515435603"/>
          <c:h val="5.742247561458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26690645150832"/>
          <c:y val="4.1469826167937499E-2"/>
          <c:w val="0.67278247626454102"/>
          <c:h val="0.87642898507014699"/>
        </c:manualLayout>
      </c:layout>
      <c:barChart>
        <c:barDir val="col"/>
        <c:grouping val="clustered"/>
        <c:varyColors val="0"/>
        <c:ser>
          <c:idx val="0"/>
          <c:order val="0"/>
          <c:tx>
            <c:strRef>
              <c:f>Sheet1!$B$1</c:f>
              <c:strCache>
                <c:ptCount val="1"/>
                <c:pt idx="0">
                  <c:v>SPS</c:v>
                </c:pt>
              </c:strCache>
            </c:strRef>
          </c:tx>
          <c:spPr>
            <a:gradFill>
              <a:gsLst>
                <a:gs pos="0">
                  <a:srgbClr val="ADE1FA"/>
                </a:gs>
                <a:gs pos="75000">
                  <a:srgbClr val="5D2D85"/>
                </a:gs>
              </a:gsLst>
              <a:lin ang="5400000" scaled="1"/>
            </a:gradFill>
            <a:ln>
              <a:solidFill>
                <a:schemeClr val="tx2"/>
              </a:solidFill>
            </a:ln>
            <a:effectLst>
              <a:outerShdw blurRad="76200" dir="18900000" sy="23000" kx="-1200000" algn="bl" rotWithShape="0">
                <a:prstClr val="black">
                  <a:alpha val="20000"/>
                </a:prstClr>
              </a:outerShdw>
            </a:effectLst>
          </c:spPr>
          <c:invertIfNegative val="0"/>
          <c:dLbls>
            <c:dLbl>
              <c:idx val="0"/>
              <c:tx>
                <c:rich>
                  <a:bodyPr/>
                  <a:lstStyle/>
                  <a:p>
                    <a:r>
                      <a:rPr lang="en-US" dirty="0"/>
                      <a:t>73%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D6-4689-A040-84E4F06DA4D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with Normokalemia</c:v>
                </c:pt>
              </c:strCache>
            </c:strRef>
          </c:cat>
          <c:val>
            <c:numRef>
              <c:f>Sheet1!$B$2</c:f>
              <c:numCache>
                <c:formatCode>General</c:formatCode>
                <c:ptCount val="1"/>
                <c:pt idx="0">
                  <c:v>73</c:v>
                </c:pt>
              </c:numCache>
            </c:numRef>
          </c:val>
          <c:extLst>
            <c:ext xmlns:c16="http://schemas.microsoft.com/office/drawing/2014/chart" uri="{C3380CC4-5D6E-409C-BE32-E72D297353CC}">
              <c16:uniqueId val="{00000001-ABD6-4689-A040-84E4F06DA4D8}"/>
            </c:ext>
          </c:extLst>
        </c:ser>
        <c:ser>
          <c:idx val="1"/>
          <c:order val="1"/>
          <c:tx>
            <c:strRef>
              <c:f>Sheet1!$C$1</c:f>
              <c:strCache>
                <c:ptCount val="1"/>
                <c:pt idx="0">
                  <c:v>Placebo</c:v>
                </c:pt>
              </c:strCache>
            </c:strRef>
          </c:tx>
          <c:spPr>
            <a:gradFill>
              <a:gsLst>
                <a:gs pos="0">
                  <a:schemeClr val="accent3"/>
                </a:gs>
                <a:gs pos="100000">
                  <a:srgbClr val="55853C"/>
                </a:gs>
              </a:gsLst>
              <a:lin ang="5400000" scaled="1"/>
            </a:gradFill>
            <a:ln>
              <a:solidFill>
                <a:schemeClr val="bg2">
                  <a:lumMod val="25000"/>
                </a:schemeClr>
              </a:solidFill>
            </a:ln>
            <a:effectLst>
              <a:outerShdw blurRad="76200" dir="18900000" sy="23000" kx="-1200000" algn="bl" rotWithShape="0">
                <a:prstClr val="black">
                  <a:alpha val="20000"/>
                </a:prstClr>
              </a:outerShdw>
            </a:effectLst>
          </c:spPr>
          <c:invertIfNegative val="0"/>
          <c:dLbls>
            <c:dLbl>
              <c:idx val="0"/>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BD6-4689-A040-84E4F06DA4D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with Normokalemia</c:v>
                </c:pt>
              </c:strCache>
            </c:strRef>
          </c:cat>
          <c:val>
            <c:numRef>
              <c:f>Sheet1!$C$2</c:f>
              <c:numCache>
                <c:formatCode>General</c:formatCode>
                <c:ptCount val="1"/>
                <c:pt idx="0">
                  <c:v>38</c:v>
                </c:pt>
              </c:numCache>
            </c:numRef>
          </c:val>
          <c:extLst>
            <c:ext xmlns:c16="http://schemas.microsoft.com/office/drawing/2014/chart" uri="{C3380CC4-5D6E-409C-BE32-E72D297353CC}">
              <c16:uniqueId val="{00000003-ABD6-4689-A040-84E4F06DA4D8}"/>
            </c:ext>
          </c:extLst>
        </c:ser>
        <c:dLbls>
          <c:showLegendKey val="0"/>
          <c:showVal val="1"/>
          <c:showCatName val="0"/>
          <c:showSerName val="0"/>
          <c:showPercent val="0"/>
          <c:showBubbleSize val="0"/>
        </c:dLbls>
        <c:gapWidth val="219"/>
        <c:overlap val="-27"/>
        <c:axId val="-2118229496"/>
        <c:axId val="-2118239496"/>
      </c:barChart>
      <c:catAx>
        <c:axId val="-211822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Arial" panose="020B0604020202020204" pitchFamily="34" charset="0"/>
              </a:defRPr>
            </a:pPr>
            <a:endParaRPr lang="en-US"/>
          </a:p>
        </c:txPr>
        <c:crossAx val="-2118239496"/>
        <c:crosses val="autoZero"/>
        <c:auto val="1"/>
        <c:lblAlgn val="ctr"/>
        <c:lblOffset val="100"/>
        <c:noMultiLvlLbl val="0"/>
      </c:catAx>
      <c:valAx>
        <c:axId val="-2118239496"/>
        <c:scaling>
          <c:orientation val="minMax"/>
          <c:max val="100"/>
        </c:scaling>
        <c:delete val="0"/>
        <c:axPos val="l"/>
        <c:majorGridlines>
          <c:spPr>
            <a:ln w="9525" cap="flat" cmpd="sng" algn="ctr">
              <a:solidFill>
                <a:srgbClr val="ADE1FA"/>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Arial" panose="020B0604020202020204" pitchFamily="34" charset="0"/>
                  </a:defRPr>
                </a:pPr>
                <a:r>
                  <a:rPr lang="en-US" sz="1600" b="1" baseline="0" dirty="0">
                    <a:solidFill>
                      <a:schemeClr val="tx1">
                        <a:lumMod val="75000"/>
                        <a:lumOff val="25000"/>
                      </a:schemeClr>
                    </a:solidFill>
                    <a:latin typeface="+mn-lt"/>
                    <a:cs typeface="Arial" panose="020B0604020202020204" pitchFamily="34" charset="0"/>
                  </a:rPr>
                  <a:t>Percent of Patients with Normokalemia at Final Follow-up</a:t>
                </a:r>
              </a:p>
            </c:rich>
          </c:tx>
          <c:layout>
            <c:manualLayout>
              <c:xMode val="edge"/>
              <c:yMode val="edge"/>
              <c:x val="2.2245552639253399E-2"/>
              <c:y val="0.148088081147240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Arial" panose="020B0604020202020204" pitchFamily="34" charset="0"/>
              </a:defRPr>
            </a:pPr>
            <a:endParaRPr lang="en-US"/>
          </a:p>
        </c:txPr>
        <c:crossAx val="-2118229496"/>
        <c:crosses val="autoZero"/>
        <c:crossBetween val="between"/>
        <c:majorUnit val="20"/>
      </c:valAx>
      <c:spPr>
        <a:gradFill>
          <a:gsLst>
            <a:gs pos="0">
              <a:srgbClr val="EAF6F9">
                <a:alpha val="0"/>
              </a:srgbClr>
            </a:gs>
            <a:gs pos="100000">
              <a:srgbClr val="ADE1FA"/>
            </a:gs>
          </a:gsLst>
          <a:lin ang="5040000" scaled="0"/>
        </a:gra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81250161623351"/>
          <c:y val="0.14235456508445599"/>
          <c:w val="0.74006266797446507"/>
          <c:h val="0.712636583888552"/>
        </c:manualLayout>
      </c:layout>
      <c:barChart>
        <c:barDir val="col"/>
        <c:grouping val="clustered"/>
        <c:varyColors val="0"/>
        <c:ser>
          <c:idx val="0"/>
          <c:order val="0"/>
          <c:tx>
            <c:strRef>
              <c:f>Sheet1!$D$1</c:f>
              <c:strCache>
                <c:ptCount val="1"/>
                <c:pt idx="0">
                  <c:v>Dose Group 1 (Serum K+ = 5.1 to &lt; 5.5 mEq/L)</c:v>
                </c:pt>
              </c:strCache>
            </c:strRef>
          </c:tx>
          <c:spPr>
            <a:solidFill>
              <a:srgbClr val="A2A2A1"/>
            </a:solidFill>
            <a:ln>
              <a:noFill/>
            </a:ln>
            <a:effectLst/>
            <a:scene3d>
              <a:camera prst="orthographicFront"/>
              <a:lightRig rig="threePt" dir="t"/>
            </a:scene3d>
            <a:sp3d/>
          </c:spPr>
          <c:invertIfNegative val="0"/>
          <c:dPt>
            <c:idx val="0"/>
            <c:invertIfNegative val="0"/>
            <c:bubble3D val="0"/>
            <c:spPr>
              <a:solidFill>
                <a:srgbClr val="A2A2A1"/>
              </a:solidFill>
              <a:ln>
                <a:noFill/>
              </a:ln>
              <a:effectLst/>
              <a:scene3d>
                <a:camera prst="orthographicFront"/>
                <a:lightRig rig="threePt" dir="t"/>
              </a:scene3d>
              <a:sp3d/>
            </c:spPr>
            <c:extLst>
              <c:ext xmlns:c16="http://schemas.microsoft.com/office/drawing/2014/chart" uri="{C3380CC4-5D6E-409C-BE32-E72D297353CC}">
                <c16:uniqueId val="{00000001-76E4-4247-A026-E6235BF2EC13}"/>
              </c:ext>
            </c:extLst>
          </c:dPt>
          <c:cat>
            <c:numRef>
              <c:f>Sheet1!$A$2</c:f>
              <c:numCache>
                <c:formatCode>General</c:formatCode>
                <c:ptCount val="1"/>
              </c:numCache>
            </c:numRef>
          </c:cat>
          <c:val>
            <c:numRef>
              <c:f>Sheet1!$B$2</c:f>
              <c:numCache>
                <c:formatCode>0.00</c:formatCode>
                <c:ptCount val="1"/>
                <c:pt idx="0">
                  <c:v>-1.01</c:v>
                </c:pt>
              </c:numCache>
            </c:numRef>
          </c:val>
          <c:extLst>
            <c:ext xmlns:c16="http://schemas.microsoft.com/office/drawing/2014/chart" uri="{C3380CC4-5D6E-409C-BE32-E72D297353CC}">
              <c16:uniqueId val="{00000002-76E4-4247-A026-E6235BF2EC13}"/>
            </c:ext>
          </c:extLst>
        </c:ser>
        <c:ser>
          <c:idx val="1"/>
          <c:order val="1"/>
          <c:tx>
            <c:strRef>
              <c:f>Sheet1!$C$1</c:f>
              <c:strCache>
                <c:ptCount val="1"/>
                <c:pt idx="0">
                  <c:v>Column1</c:v>
                </c:pt>
              </c:strCache>
            </c:strRef>
          </c:tx>
          <c:spPr>
            <a:solidFill>
              <a:schemeClr val="accent4"/>
            </a:solidFill>
            <a:ln>
              <a:noFill/>
            </a:ln>
            <a:effectLst/>
          </c:spPr>
          <c:invertIfNegative val="0"/>
          <c:dLbls>
            <c:spPr>
              <a:noFill/>
              <a:ln w="25378">
                <a:noFill/>
              </a:ln>
              <a:effectLst/>
            </c:spPr>
            <c:txPr>
              <a:bodyPr rot="0" spcFirstLastPara="1" vertOverflow="ellipsis" vert="horz" wrap="square" lIns="38100" tIns="19050" rIns="38100" bIns="19050" anchor="ctr" anchorCtr="1">
                <a:spAutoFit/>
              </a:bodyPr>
              <a:lstStyle/>
              <a:p>
                <a:pPr>
                  <a:defRPr sz="1199"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3-76E4-4247-A026-E6235BF2EC13}"/>
            </c:ext>
          </c:extLst>
        </c:ser>
        <c:ser>
          <c:idx val="2"/>
          <c:order val="2"/>
          <c:tx>
            <c:strRef>
              <c:f>Sheet1!$F$1</c:f>
              <c:strCache>
                <c:ptCount val="1"/>
                <c:pt idx="0">
                  <c:v>Dose Group 2 (Serum K+ = 5.5 to &lt; 6.4 mEq/L)</c:v>
                </c:pt>
              </c:strCache>
            </c:strRef>
          </c:tx>
          <c:spPr>
            <a:solidFill>
              <a:srgbClr val="0079A8"/>
            </a:solidFill>
            <a:ln>
              <a:noFill/>
            </a:ln>
            <a:effectLst/>
            <a:scene3d>
              <a:camera prst="orthographicFront"/>
              <a:lightRig rig="threePt" dir="t"/>
            </a:scene3d>
            <a:sp3d/>
          </c:spPr>
          <c:invertIfNegative val="0"/>
          <c:cat>
            <c:numRef>
              <c:f>Sheet1!$A$2</c:f>
              <c:numCache>
                <c:formatCode>General</c:formatCode>
                <c:ptCount val="1"/>
              </c:numCache>
            </c:numRef>
          </c:cat>
          <c:val>
            <c:numRef>
              <c:f>Sheet1!$D$2</c:f>
              <c:numCache>
                <c:formatCode>0.00</c:formatCode>
                <c:ptCount val="1"/>
                <c:pt idx="0">
                  <c:v>-0.65</c:v>
                </c:pt>
              </c:numCache>
            </c:numRef>
          </c:val>
          <c:extLst>
            <c:ext xmlns:c16="http://schemas.microsoft.com/office/drawing/2014/chart" uri="{C3380CC4-5D6E-409C-BE32-E72D297353CC}">
              <c16:uniqueId val="{00000004-76E4-4247-A026-E6235BF2EC13}"/>
            </c:ext>
          </c:extLst>
        </c:ser>
        <c:ser>
          <c:idx val="3"/>
          <c:order val="3"/>
          <c:tx>
            <c:strRef>
              <c:f>Sheet1!$E$1</c:f>
              <c:strCache>
                <c:ptCount val="1"/>
                <c:pt idx="0">
                  <c:v>Column2</c:v>
                </c:pt>
              </c:strCache>
            </c:strRef>
          </c:tx>
          <c:spPr>
            <a:solidFill>
              <a:schemeClr val="accent2">
                <a:lumMod val="60000"/>
              </a:schemeClr>
            </a:solidFill>
            <a:ln>
              <a:noFill/>
            </a:ln>
            <a:effectLst/>
          </c:spPr>
          <c:invertIfNegative val="0"/>
          <c:cat>
            <c:numRef>
              <c:f>Sheet1!$A$2</c:f>
              <c:numCache>
                <c:formatCode>General</c:formatCode>
                <c:ptCount val="1"/>
              </c:numCache>
            </c:numRef>
          </c:cat>
          <c:val>
            <c:numRef>
              <c:f>Sheet1!$E$2</c:f>
              <c:numCache>
                <c:formatCode>General</c:formatCode>
                <c:ptCount val="1"/>
              </c:numCache>
            </c:numRef>
          </c:val>
          <c:extLst>
            <c:ext xmlns:c16="http://schemas.microsoft.com/office/drawing/2014/chart" uri="{C3380CC4-5D6E-409C-BE32-E72D297353CC}">
              <c16:uniqueId val="{00000005-76E4-4247-A026-E6235BF2EC13}"/>
            </c:ext>
          </c:extLst>
        </c:ser>
        <c:ser>
          <c:idx val="4"/>
          <c:order val="4"/>
          <c:tx>
            <c:strRef>
              <c:f>Sheet1!$B$1</c:f>
              <c:strCache>
                <c:ptCount val="1"/>
                <c:pt idx="0">
                  <c:v>All Subjects (Serum K+ = 5.1 to &lt; 6.5 mEq/L)</c:v>
                </c:pt>
              </c:strCache>
            </c:strRef>
          </c:tx>
          <c:spPr>
            <a:solidFill>
              <a:srgbClr val="5D2D85"/>
            </a:solidFill>
            <a:ln>
              <a:noFill/>
            </a:ln>
            <a:effectLst/>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7-76E4-4247-A026-E6235BF2EC13}"/>
              </c:ext>
            </c:extLst>
          </c:dPt>
          <c:cat>
            <c:numRef>
              <c:f>Sheet1!$A$2</c:f>
              <c:numCache>
                <c:formatCode>General</c:formatCode>
                <c:ptCount val="1"/>
              </c:numCache>
            </c:numRef>
          </c:cat>
          <c:val>
            <c:numRef>
              <c:f>Sheet1!$F$2</c:f>
              <c:numCache>
                <c:formatCode>0.00</c:formatCode>
                <c:ptCount val="1"/>
                <c:pt idx="0">
                  <c:v>-1.23</c:v>
                </c:pt>
              </c:numCache>
            </c:numRef>
          </c:val>
          <c:extLst>
            <c:ext xmlns:c16="http://schemas.microsoft.com/office/drawing/2014/chart" uri="{C3380CC4-5D6E-409C-BE32-E72D297353CC}">
              <c16:uniqueId val="{00000008-76E4-4247-A026-E6235BF2EC13}"/>
            </c:ext>
          </c:extLst>
        </c:ser>
        <c:dLbls>
          <c:showLegendKey val="0"/>
          <c:showVal val="0"/>
          <c:showCatName val="0"/>
          <c:showSerName val="0"/>
          <c:showPercent val="0"/>
          <c:showBubbleSize val="0"/>
        </c:dLbls>
        <c:gapWidth val="29"/>
        <c:overlap val="39"/>
        <c:axId val="-2116871432"/>
        <c:axId val="-2116147544"/>
      </c:barChart>
      <c:catAx>
        <c:axId val="-2116871432"/>
        <c:scaling>
          <c:orientation val="minMax"/>
        </c:scaling>
        <c:delete val="0"/>
        <c:axPos val="b"/>
        <c:numFmt formatCode="General" sourceLinked="1"/>
        <c:majorTickMark val="none"/>
        <c:minorTickMark val="none"/>
        <c:tickLblPos val="high"/>
        <c:spPr>
          <a:noFill/>
          <a:ln w="6350" cap="flat" cmpd="sng" algn="ctr">
            <a:solidFill>
              <a:schemeClr val="tx1"/>
            </a:solidFill>
            <a:prstDash val="solid"/>
            <a:round/>
          </a:ln>
          <a:effectLst/>
        </c:spPr>
        <c:txPr>
          <a:bodyPr rot="-60000000" spcFirstLastPara="1" vertOverflow="ellipsis" vert="horz" wrap="square" anchor="ctr" anchorCtr="1"/>
          <a:lstStyle/>
          <a:p>
            <a:pPr>
              <a:defRPr sz="1199" b="0" i="0" u="none" strike="noStrike" kern="1200" baseline="0">
                <a:solidFill>
                  <a:srgbClr val="FFFFFF"/>
                </a:solidFill>
                <a:latin typeface="+mn-lt"/>
                <a:ea typeface="+mn-ea"/>
                <a:cs typeface="+mn-cs"/>
              </a:defRPr>
            </a:pPr>
            <a:endParaRPr lang="en-US"/>
          </a:p>
        </c:txPr>
        <c:crossAx val="-2116147544"/>
        <c:crossesAt val="0"/>
        <c:auto val="1"/>
        <c:lblAlgn val="ctr"/>
        <c:lblOffset val="100"/>
        <c:noMultiLvlLbl val="0"/>
      </c:catAx>
      <c:valAx>
        <c:axId val="-2116147544"/>
        <c:scaling>
          <c:orientation val="minMax"/>
          <c:max val="0"/>
        </c:scaling>
        <c:delete val="0"/>
        <c:axPos val="l"/>
        <c:majorGridlines>
          <c:spPr>
            <a:ln w="6350" cap="flat" cmpd="sng" algn="ctr">
              <a:solidFill>
                <a:schemeClr val="bg1">
                  <a:lumMod val="50000"/>
                </a:schemeClr>
              </a:solidFill>
              <a:prstDash val="solid"/>
              <a:round/>
            </a:ln>
            <a:effectLst/>
          </c:spPr>
        </c:majorGridlines>
        <c:title>
          <c:tx>
            <c:rich>
              <a:bodyPr rot="-5400000" spcFirstLastPara="1" vertOverflow="ellipsis" vert="horz" wrap="square" anchor="ctr" anchorCtr="1"/>
              <a:lstStyle/>
              <a:p>
                <a:pPr>
                  <a:defRPr sz="1099" b="0" i="0" u="none" strike="noStrike" kern="1200" baseline="0">
                    <a:solidFill>
                      <a:schemeClr val="tx1"/>
                    </a:solidFill>
                    <a:latin typeface="Calibri"/>
                    <a:ea typeface="Calibri"/>
                    <a:cs typeface="Calibri"/>
                  </a:defRPr>
                </a:pPr>
                <a:r>
                  <a:rPr lang="en-US" sz="1199" b="1" i="0" u="none" strike="noStrike" baseline="0" dirty="0">
                    <a:solidFill>
                      <a:schemeClr val="tx1"/>
                    </a:solidFill>
                    <a:latin typeface="Arial"/>
                    <a:cs typeface="Arial"/>
                  </a:rPr>
                  <a:t>mEq/L</a:t>
                </a:r>
              </a:p>
            </c:rich>
          </c:tx>
          <c:layout>
            <c:manualLayout>
              <c:xMode val="edge"/>
              <c:yMode val="edge"/>
              <c:x val="4.5250707297951401E-3"/>
              <c:y val="0.29533145706184299"/>
            </c:manualLayout>
          </c:layout>
          <c:overlay val="0"/>
          <c:spPr>
            <a:noFill/>
            <a:ln>
              <a:noFill/>
            </a:ln>
            <a:effectLst/>
          </c:spPr>
          <c:txPr>
            <a:bodyPr rot="-5400000" spcFirstLastPara="1" vertOverflow="ellipsis" vert="horz" wrap="square" anchor="ctr" anchorCtr="1"/>
            <a:lstStyle/>
            <a:p>
              <a:pPr>
                <a:defRPr sz="1099" b="0" i="0" u="none" strike="noStrike" kern="1200" baseline="0">
                  <a:solidFill>
                    <a:schemeClr val="tx1"/>
                  </a:solidFill>
                  <a:latin typeface="Calibri"/>
                  <a:ea typeface="Calibri"/>
                  <a:cs typeface="Calibri"/>
                </a:defRPr>
              </a:pPr>
              <a:endParaRPr lang="en-US"/>
            </a:p>
          </c:txPr>
        </c:title>
        <c:numFmt formatCode="0.0" sourceLinked="0"/>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99" b="1" i="0" u="none" strike="noStrike" kern="1200" baseline="0">
                <a:solidFill>
                  <a:schemeClr val="tx1"/>
                </a:solidFill>
                <a:latin typeface="+mn-lt"/>
                <a:ea typeface="+mn-ea"/>
                <a:cs typeface="+mn-cs"/>
              </a:defRPr>
            </a:pPr>
            <a:endParaRPr lang="en-US"/>
          </a:p>
        </c:txPr>
        <c:crossAx val="-2116871432"/>
        <c:crosses val="autoZero"/>
        <c:crossBetween val="between"/>
      </c:valAx>
      <c:spPr>
        <a:noFill/>
        <a:ln w="25378">
          <a:noFill/>
        </a:ln>
        <a:effectLst/>
      </c:spPr>
    </c:plotArea>
    <c:plotVisOnly val="1"/>
    <c:dispBlanksAs val="gap"/>
    <c:showDLblsOverMax val="0"/>
  </c:chart>
  <c:spPr>
    <a:solidFill>
      <a:srgbClr val="ADE1FA"/>
    </a:solidFill>
    <a:ln w="6350" cap="flat" cmpd="sng" algn="ctr">
      <a:noFill/>
      <a:prstDash val="solid"/>
      <a:miter lim="800000"/>
    </a:ln>
    <a:effectLst/>
  </c:spPr>
  <c:txPr>
    <a:bodyPr/>
    <a:lstStyle/>
    <a:p>
      <a:pPr>
        <a:defRPr sz="1199">
          <a:solidFill>
            <a:srgbClr val="FFFFFF"/>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26672248605551"/>
          <c:y val="7.6108164569260603E-2"/>
          <c:w val="0.78668041920665532"/>
          <c:h val="0.859850056551132"/>
        </c:manualLayout>
      </c:layout>
      <c:lineChart>
        <c:grouping val="standard"/>
        <c:varyColors val="0"/>
        <c:ser>
          <c:idx val="0"/>
          <c:order val="0"/>
          <c:tx>
            <c:strRef>
              <c:f>Sheet1!$B$1</c:f>
              <c:strCache>
                <c:ptCount val="1"/>
                <c:pt idx="0">
                  <c:v>Dose Group 1 - serum potassium 5.1 to &lt;5.5 mEq/L</c:v>
                </c:pt>
              </c:strCache>
            </c:strRef>
          </c:tx>
          <c:spPr>
            <a:ln w="31750" cmpd="sng">
              <a:solidFill>
                <a:srgbClr val="0079A8"/>
              </a:solidFill>
            </a:ln>
          </c:spPr>
          <c:marker>
            <c:symbol val="diamond"/>
            <c:size val="10"/>
            <c:spPr>
              <a:solidFill>
                <a:schemeClr val="tx2">
                  <a:lumMod val="75000"/>
                  <a:lumOff val="25000"/>
                </a:schemeClr>
              </a:solidFill>
              <a:ln w="34119" cmpd="sng">
                <a:noFill/>
              </a:ln>
            </c:spPr>
          </c:marker>
          <c:errBars>
            <c:errDir val="y"/>
            <c:errBarType val="both"/>
            <c:errValType val="cust"/>
            <c:noEndCap val="0"/>
            <c:plus>
              <c:numRef>
                <c:f>Sheet1!$B$11:$B$16</c:f>
                <c:numCache>
                  <c:formatCode>General</c:formatCode>
                  <c:ptCount val="6"/>
                  <c:pt idx="0">
                    <c:v>0.06</c:v>
                  </c:pt>
                  <c:pt idx="1">
                    <c:v>4.2000000000000003E-2</c:v>
                  </c:pt>
                  <c:pt idx="2">
                    <c:v>4.7E-2</c:v>
                  </c:pt>
                  <c:pt idx="3">
                    <c:v>5.0999999999999997E-2</c:v>
                  </c:pt>
                  <c:pt idx="4">
                    <c:v>5.7000000000000002E-2</c:v>
                  </c:pt>
                  <c:pt idx="5">
                    <c:v>4.9000000000000002E-2</c:v>
                  </c:pt>
                </c:numCache>
              </c:numRef>
            </c:plus>
            <c:minus>
              <c:numRef>
                <c:f>Sheet1!$B$11:$B$16</c:f>
                <c:numCache>
                  <c:formatCode>General</c:formatCode>
                  <c:ptCount val="6"/>
                  <c:pt idx="0">
                    <c:v>0.06</c:v>
                  </c:pt>
                  <c:pt idx="1">
                    <c:v>4.2000000000000003E-2</c:v>
                  </c:pt>
                  <c:pt idx="2">
                    <c:v>4.7E-2</c:v>
                  </c:pt>
                  <c:pt idx="3">
                    <c:v>5.0999999999999997E-2</c:v>
                  </c:pt>
                  <c:pt idx="4">
                    <c:v>5.7000000000000002E-2</c:v>
                  </c:pt>
                  <c:pt idx="5">
                    <c:v>4.9000000000000002E-2</c:v>
                  </c:pt>
                </c:numCache>
              </c:numRef>
            </c:minus>
            <c:spPr>
              <a:ln>
                <a:solidFill>
                  <a:schemeClr val="tx1"/>
                </a:solidFill>
              </a:ln>
            </c:spPr>
          </c:errBars>
          <c:cat>
            <c:numRef>
              <c:f>Sheet1!$A$2:$A$7</c:f>
              <c:numCache>
                <c:formatCode>m/d/yyyy</c:formatCode>
                <c:ptCount val="6"/>
                <c:pt idx="0">
                  <c:v>41275</c:v>
                </c:pt>
                <c:pt idx="1">
                  <c:v>41277</c:v>
                </c:pt>
                <c:pt idx="2">
                  <c:v>41282</c:v>
                </c:pt>
                <c:pt idx="3">
                  <c:v>41289</c:v>
                </c:pt>
                <c:pt idx="4">
                  <c:v>41296</c:v>
                </c:pt>
                <c:pt idx="5">
                  <c:v>41303</c:v>
                </c:pt>
              </c:numCache>
            </c:numRef>
          </c:cat>
          <c:val>
            <c:numRef>
              <c:f>Sheet1!$B$2:$B$7</c:f>
              <c:numCache>
                <c:formatCode>General</c:formatCode>
                <c:ptCount val="6"/>
                <c:pt idx="0">
                  <c:v>5.31</c:v>
                </c:pt>
                <c:pt idx="1">
                  <c:v>4.9800000000000004</c:v>
                </c:pt>
                <c:pt idx="2">
                  <c:v>4.84</c:v>
                </c:pt>
                <c:pt idx="3">
                  <c:v>4.68</c:v>
                </c:pt>
                <c:pt idx="4">
                  <c:v>4.63</c:v>
                </c:pt>
                <c:pt idx="5">
                  <c:v>4.6599999999999957</c:v>
                </c:pt>
              </c:numCache>
            </c:numRef>
          </c:val>
          <c:smooth val="0"/>
          <c:extLst>
            <c:ext xmlns:c16="http://schemas.microsoft.com/office/drawing/2014/chart" uri="{C3380CC4-5D6E-409C-BE32-E72D297353CC}">
              <c16:uniqueId val="{00000000-29C4-4C93-A1B0-B20E47B26B64}"/>
            </c:ext>
          </c:extLst>
        </c:ser>
        <c:ser>
          <c:idx val="1"/>
          <c:order val="1"/>
          <c:tx>
            <c:strRef>
              <c:f>Sheet1!$C$1</c:f>
              <c:strCache>
                <c:ptCount val="1"/>
                <c:pt idx="0">
                  <c:v>Dose Group 2 - serum potassium 5.5 to &lt;6.5 mEq/L</c:v>
                </c:pt>
              </c:strCache>
            </c:strRef>
          </c:tx>
          <c:spPr>
            <a:ln w="34119" cmpd="sng">
              <a:solidFill>
                <a:srgbClr val="5D2D85"/>
              </a:solidFill>
            </a:ln>
          </c:spPr>
          <c:marker>
            <c:symbol val="circle"/>
            <c:size val="8"/>
            <c:spPr>
              <a:solidFill>
                <a:schemeClr val="accent4">
                  <a:lumMod val="75000"/>
                </a:schemeClr>
              </a:solidFill>
              <a:ln w="34119" cmpd="sng">
                <a:noFill/>
              </a:ln>
            </c:spPr>
          </c:marker>
          <c:errBars>
            <c:errDir val="y"/>
            <c:errBarType val="both"/>
            <c:errValType val="cust"/>
            <c:noEndCap val="0"/>
            <c:plus>
              <c:numRef>
                <c:f>Sheet1!$C$11:$C$16</c:f>
                <c:numCache>
                  <c:formatCode>General</c:formatCode>
                  <c:ptCount val="6"/>
                  <c:pt idx="0">
                    <c:v>3.3000000000000002E-2</c:v>
                  </c:pt>
                  <c:pt idx="1">
                    <c:v>3.9E-2</c:v>
                  </c:pt>
                  <c:pt idx="2">
                    <c:v>4.2000000000000003E-2</c:v>
                  </c:pt>
                  <c:pt idx="3">
                    <c:v>3.9E-2</c:v>
                  </c:pt>
                  <c:pt idx="4">
                    <c:v>3.9E-2</c:v>
                  </c:pt>
                  <c:pt idx="5">
                    <c:v>0.04</c:v>
                  </c:pt>
                </c:numCache>
              </c:numRef>
            </c:plus>
            <c:minus>
              <c:numRef>
                <c:f>Sheet1!$C$11:$C$16</c:f>
                <c:numCache>
                  <c:formatCode>General</c:formatCode>
                  <c:ptCount val="6"/>
                  <c:pt idx="0">
                    <c:v>3.3000000000000002E-2</c:v>
                  </c:pt>
                  <c:pt idx="1">
                    <c:v>3.9E-2</c:v>
                  </c:pt>
                  <c:pt idx="2">
                    <c:v>4.2000000000000003E-2</c:v>
                  </c:pt>
                  <c:pt idx="3">
                    <c:v>3.9E-2</c:v>
                  </c:pt>
                  <c:pt idx="4">
                    <c:v>3.9E-2</c:v>
                  </c:pt>
                  <c:pt idx="5">
                    <c:v>0.04</c:v>
                  </c:pt>
                </c:numCache>
              </c:numRef>
            </c:minus>
            <c:spPr>
              <a:ln>
                <a:solidFill>
                  <a:schemeClr val="tx1"/>
                </a:solidFill>
              </a:ln>
            </c:spPr>
          </c:errBars>
          <c:cat>
            <c:numRef>
              <c:f>Sheet1!$A$2:$A$7</c:f>
              <c:numCache>
                <c:formatCode>m/d/yyyy</c:formatCode>
                <c:ptCount val="6"/>
                <c:pt idx="0">
                  <c:v>41275</c:v>
                </c:pt>
                <c:pt idx="1">
                  <c:v>41277</c:v>
                </c:pt>
                <c:pt idx="2">
                  <c:v>41282</c:v>
                </c:pt>
                <c:pt idx="3">
                  <c:v>41289</c:v>
                </c:pt>
                <c:pt idx="4">
                  <c:v>41296</c:v>
                </c:pt>
                <c:pt idx="5">
                  <c:v>41303</c:v>
                </c:pt>
              </c:numCache>
            </c:numRef>
          </c:cat>
          <c:val>
            <c:numRef>
              <c:f>Sheet1!$C$2:$C$7</c:f>
              <c:numCache>
                <c:formatCode>General</c:formatCode>
                <c:ptCount val="6"/>
                <c:pt idx="0">
                  <c:v>5.74</c:v>
                </c:pt>
                <c:pt idx="1">
                  <c:v>5.24</c:v>
                </c:pt>
                <c:pt idx="2">
                  <c:v>4.88</c:v>
                </c:pt>
                <c:pt idx="3">
                  <c:v>4.6499999999999977</c:v>
                </c:pt>
                <c:pt idx="4">
                  <c:v>4.5199999999999996</c:v>
                </c:pt>
                <c:pt idx="5">
                  <c:v>4.51</c:v>
                </c:pt>
              </c:numCache>
            </c:numRef>
          </c:val>
          <c:smooth val="0"/>
          <c:extLst>
            <c:ext xmlns:c16="http://schemas.microsoft.com/office/drawing/2014/chart" uri="{C3380CC4-5D6E-409C-BE32-E72D297353CC}">
              <c16:uniqueId val="{00000001-29C4-4C93-A1B0-B20E47B26B64}"/>
            </c:ext>
          </c:extLst>
        </c:ser>
        <c:ser>
          <c:idx val="2"/>
          <c:order val="2"/>
          <c:tx>
            <c:strRef>
              <c:f>Sheet1!$D$1</c:f>
              <c:strCache>
                <c:ptCount val="1"/>
                <c:pt idx="0">
                  <c:v>All Subjects</c:v>
                </c:pt>
              </c:strCache>
            </c:strRef>
          </c:tx>
          <c:spPr>
            <a:ln w="34119" cmpd="sng">
              <a:solidFill>
                <a:srgbClr val="A2A2A1"/>
              </a:solidFill>
            </a:ln>
          </c:spPr>
          <c:marker>
            <c:symbol val="triangle"/>
            <c:size val="10"/>
            <c:spPr>
              <a:solidFill>
                <a:srgbClr val="A2A2A1"/>
              </a:solidFill>
              <a:ln w="34119" cmpd="sng">
                <a:noFill/>
              </a:ln>
            </c:spPr>
          </c:marker>
          <c:errBars>
            <c:errDir val="y"/>
            <c:errBarType val="both"/>
            <c:errValType val="cust"/>
            <c:noEndCap val="0"/>
            <c:plus>
              <c:numRef>
                <c:f>Sheet1!$D$11:$D$16</c:f>
                <c:numCache>
                  <c:formatCode>General</c:formatCode>
                  <c:ptCount val="6"/>
                  <c:pt idx="0">
                    <c:v>3.3000000000000002E-2</c:v>
                  </c:pt>
                  <c:pt idx="1">
                    <c:v>0.03</c:v>
                  </c:pt>
                  <c:pt idx="2">
                    <c:v>3.2000000000000001E-2</c:v>
                  </c:pt>
                  <c:pt idx="3">
                    <c:v>3.1E-2</c:v>
                  </c:pt>
                  <c:pt idx="4">
                    <c:v>3.3000000000000002E-2</c:v>
                  </c:pt>
                  <c:pt idx="5">
                    <c:v>3.1E-2</c:v>
                  </c:pt>
                </c:numCache>
              </c:numRef>
            </c:plus>
            <c:minus>
              <c:numRef>
                <c:f>Sheet1!$D$11:$D$16</c:f>
                <c:numCache>
                  <c:formatCode>General</c:formatCode>
                  <c:ptCount val="6"/>
                  <c:pt idx="0">
                    <c:v>3.3000000000000002E-2</c:v>
                  </c:pt>
                  <c:pt idx="1">
                    <c:v>0.03</c:v>
                  </c:pt>
                  <c:pt idx="2">
                    <c:v>3.2000000000000001E-2</c:v>
                  </c:pt>
                  <c:pt idx="3">
                    <c:v>3.1E-2</c:v>
                  </c:pt>
                  <c:pt idx="4">
                    <c:v>3.3000000000000002E-2</c:v>
                  </c:pt>
                  <c:pt idx="5">
                    <c:v>3.1E-2</c:v>
                  </c:pt>
                </c:numCache>
              </c:numRef>
            </c:minus>
            <c:spPr>
              <a:ln>
                <a:solidFill>
                  <a:schemeClr val="tx1"/>
                </a:solidFill>
              </a:ln>
            </c:spPr>
          </c:errBars>
          <c:cat>
            <c:numRef>
              <c:f>Sheet1!$A$2:$A$7</c:f>
              <c:numCache>
                <c:formatCode>m/d/yyyy</c:formatCode>
                <c:ptCount val="6"/>
                <c:pt idx="0">
                  <c:v>41275</c:v>
                </c:pt>
                <c:pt idx="1">
                  <c:v>41277</c:v>
                </c:pt>
                <c:pt idx="2">
                  <c:v>41282</c:v>
                </c:pt>
                <c:pt idx="3">
                  <c:v>41289</c:v>
                </c:pt>
                <c:pt idx="4">
                  <c:v>41296</c:v>
                </c:pt>
                <c:pt idx="5">
                  <c:v>41303</c:v>
                </c:pt>
              </c:numCache>
            </c:numRef>
          </c:cat>
          <c:val>
            <c:numRef>
              <c:f>Sheet1!$D$2:$D$7</c:f>
              <c:numCache>
                <c:formatCode>General</c:formatCode>
                <c:ptCount val="6"/>
                <c:pt idx="0">
                  <c:v>5.58</c:v>
                </c:pt>
                <c:pt idx="1">
                  <c:v>5.14</c:v>
                </c:pt>
                <c:pt idx="2">
                  <c:v>4.8599999999999977</c:v>
                </c:pt>
                <c:pt idx="3">
                  <c:v>4.67</c:v>
                </c:pt>
                <c:pt idx="4">
                  <c:v>4.5599999999999996</c:v>
                </c:pt>
                <c:pt idx="5">
                  <c:v>4.57</c:v>
                </c:pt>
              </c:numCache>
            </c:numRef>
          </c:val>
          <c:smooth val="0"/>
          <c:extLst>
            <c:ext xmlns:c16="http://schemas.microsoft.com/office/drawing/2014/chart" uri="{C3380CC4-5D6E-409C-BE32-E72D297353CC}">
              <c16:uniqueId val="{00000002-29C4-4C93-A1B0-B20E47B26B64}"/>
            </c:ext>
          </c:extLst>
        </c:ser>
        <c:dLbls>
          <c:showLegendKey val="0"/>
          <c:showVal val="0"/>
          <c:showCatName val="0"/>
          <c:showSerName val="0"/>
          <c:showPercent val="0"/>
          <c:showBubbleSize val="0"/>
        </c:dLbls>
        <c:marker val="1"/>
        <c:smooth val="0"/>
        <c:axId val="-2128208168"/>
        <c:axId val="-2118489432"/>
      </c:lineChart>
      <c:dateAx>
        <c:axId val="-2128208168"/>
        <c:scaling>
          <c:orientation val="minMax"/>
        </c:scaling>
        <c:delete val="0"/>
        <c:axPos val="b"/>
        <c:numFmt formatCode="m/d/yyyy" sourceLinked="1"/>
        <c:majorTickMark val="out"/>
        <c:minorTickMark val="none"/>
        <c:tickLblPos val="none"/>
        <c:spPr>
          <a:ln>
            <a:solidFill>
              <a:schemeClr val="tx1"/>
            </a:solidFill>
          </a:ln>
        </c:spPr>
        <c:crossAx val="-2118489432"/>
        <c:crossesAt val="4"/>
        <c:auto val="0"/>
        <c:lblOffset val="100"/>
        <c:baseTimeUnit val="days"/>
        <c:majorUnit val="7"/>
        <c:majorTimeUnit val="days"/>
      </c:dateAx>
      <c:valAx>
        <c:axId val="-2118489432"/>
        <c:scaling>
          <c:orientation val="minMax"/>
          <c:max val="6"/>
          <c:min val="4"/>
        </c:scaling>
        <c:delete val="0"/>
        <c:axPos val="l"/>
        <c:majorGridlines>
          <c:spPr>
            <a:ln>
              <a:solidFill>
                <a:srgbClr val="ADE1FA"/>
              </a:solidFill>
            </a:ln>
          </c:spPr>
        </c:majorGridlines>
        <c:title>
          <c:tx>
            <c:rich>
              <a:bodyPr/>
              <a:lstStyle/>
              <a:p>
                <a:pPr>
                  <a:defRPr sz="1800">
                    <a:solidFill>
                      <a:schemeClr val="tx1">
                        <a:lumMod val="75000"/>
                        <a:lumOff val="25000"/>
                      </a:schemeClr>
                    </a:solidFill>
                  </a:defRPr>
                </a:pPr>
                <a:r>
                  <a:rPr lang="en-US" sz="1800" dirty="0">
                    <a:solidFill>
                      <a:schemeClr val="tx1">
                        <a:lumMod val="75000"/>
                        <a:lumOff val="25000"/>
                      </a:schemeClr>
                    </a:solidFill>
                  </a:rPr>
                  <a:t>Mean Serum Potassium (mEq/L)</a:t>
                </a:r>
              </a:p>
            </c:rich>
          </c:tx>
          <c:layout>
            <c:manualLayout>
              <c:xMode val="edge"/>
              <c:yMode val="edge"/>
              <c:x val="7.08988901165094E-3"/>
              <c:y val="0.11018539143863866"/>
            </c:manualLayout>
          </c:layout>
          <c:overlay val="0"/>
        </c:title>
        <c:numFmt formatCode="#,##0.0" sourceLinked="0"/>
        <c:majorTickMark val="out"/>
        <c:minorTickMark val="none"/>
        <c:tickLblPos val="nextTo"/>
        <c:spPr>
          <a:noFill/>
          <a:ln>
            <a:noFill/>
          </a:ln>
        </c:spPr>
        <c:txPr>
          <a:bodyPr/>
          <a:lstStyle/>
          <a:p>
            <a:pPr>
              <a:defRPr sz="1200">
                <a:solidFill>
                  <a:schemeClr val="tx1"/>
                </a:solidFill>
              </a:defRPr>
            </a:pPr>
            <a:endParaRPr lang="en-US"/>
          </a:p>
        </c:txPr>
        <c:crossAx val="-2128208168"/>
        <c:crossesAt val="41275"/>
        <c:crossBetween val="midCat"/>
      </c:valAx>
      <c:spPr>
        <a:gradFill>
          <a:gsLst>
            <a:gs pos="0">
              <a:srgbClr val="EAF6F9">
                <a:alpha val="0"/>
              </a:srgbClr>
            </a:gs>
            <a:gs pos="100000">
              <a:srgbClr val="ADE1FA"/>
            </a:gs>
          </a:gsLst>
          <a:lin ang="5400000" scaled="0"/>
        </a:gradFill>
        <a:ln w="22746">
          <a:noFill/>
        </a:ln>
      </c:spPr>
    </c:plotArea>
    <c:legend>
      <c:legendPos val="l"/>
      <c:layout>
        <c:manualLayout>
          <c:xMode val="edge"/>
          <c:yMode val="edge"/>
          <c:x val="0.30106863488754598"/>
          <c:y val="0.15963762145657601"/>
          <c:w val="0.53524544658850703"/>
          <c:h val="0.16273885025072299"/>
        </c:manualLayout>
      </c:layout>
      <c:overlay val="1"/>
      <c:spPr>
        <a:solidFill>
          <a:srgbClr val="ADE1FA"/>
        </a:solidFill>
        <a:ln w="19903" cap="flat" cmpd="sng" algn="ctr">
          <a:noFill/>
          <a:prstDash val="solid"/>
        </a:ln>
        <a:effectLst/>
      </c:spPr>
      <c:txPr>
        <a:bodyPr/>
        <a:lstStyle/>
        <a:p>
          <a:pPr>
            <a:defRPr sz="1400">
              <a:solidFill>
                <a:schemeClr val="tx1"/>
              </a:solidFill>
            </a:defRPr>
          </a:pPr>
          <a:endParaRPr lang="en-US"/>
        </a:p>
      </c:txPr>
    </c:legend>
    <c:plotVisOnly val="1"/>
    <c:dispBlanksAs val="gap"/>
    <c:showDLblsOverMax val="0"/>
  </c:chart>
  <c:txPr>
    <a:bodyPr/>
    <a:lstStyle/>
    <a:p>
      <a:pPr>
        <a:defRPr sz="1100">
          <a:solidFill>
            <a:schemeClr val="bg1"/>
          </a:solidFill>
          <a:latin typeface="+mn-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42461358996801"/>
          <c:y val="0.14235441238146901"/>
          <c:w val="0.82043276771287699"/>
          <c:h val="0.712636583888552"/>
        </c:manualLayout>
      </c:layout>
      <c:barChart>
        <c:barDir val="col"/>
        <c:grouping val="clustered"/>
        <c:varyColors val="0"/>
        <c:ser>
          <c:idx val="0"/>
          <c:order val="0"/>
          <c:tx>
            <c:strRef>
              <c:f>Sheet1!$B$1</c:f>
              <c:strCache>
                <c:ptCount val="1"/>
                <c:pt idx="0">
                  <c:v>Placebo</c:v>
                </c:pt>
              </c:strCache>
            </c:strRef>
          </c:tx>
          <c:spPr>
            <a:gradFill>
              <a:gsLst>
                <a:gs pos="0">
                  <a:srgbClr val="ADE1FA"/>
                </a:gs>
                <a:gs pos="75000">
                  <a:srgbClr val="5D2D85"/>
                </a:gs>
              </a:gsLst>
              <a:lin ang="5400000" scaled="0"/>
            </a:gradFill>
            <a:ln w="6350">
              <a:solidFill>
                <a:srgbClr val="5D2D85"/>
              </a:solidFill>
            </a:ln>
            <a:effectLst>
              <a:outerShdw blurRad="76200" dir="18900000" sy="23000" kx="-1200000" algn="bl" rotWithShape="0">
                <a:prstClr val="black">
                  <a:alpha val="20000"/>
                </a:prstClr>
              </a:outerShdw>
            </a:effectLst>
            <a:scene3d>
              <a:camera prst="orthographicFront"/>
              <a:lightRig rig="threePt" dir="t"/>
            </a:scene3d>
            <a:sp3d/>
          </c:spPr>
          <c:invertIfNegative val="0"/>
          <c:cat>
            <c:numRef>
              <c:f>Sheet1!$A$2</c:f>
              <c:numCache>
                <c:formatCode>General</c:formatCode>
                <c:ptCount val="1"/>
              </c:numCache>
            </c:numRef>
          </c:cat>
          <c:val>
            <c:numRef>
              <c:f>Sheet1!$B$2</c:f>
              <c:numCache>
                <c:formatCode>0.00</c:formatCode>
                <c:ptCount val="1"/>
                <c:pt idx="0">
                  <c:v>0.72</c:v>
                </c:pt>
              </c:numCache>
            </c:numRef>
          </c:val>
          <c:extLst>
            <c:ext xmlns:c16="http://schemas.microsoft.com/office/drawing/2014/chart" uri="{C3380CC4-5D6E-409C-BE32-E72D297353CC}">
              <c16:uniqueId val="{00000000-0EAC-49E6-AAEA-FB200D545535}"/>
            </c:ext>
          </c:extLst>
        </c:ser>
        <c:ser>
          <c:idx val="1"/>
          <c:order val="1"/>
          <c:tx>
            <c:strRef>
              <c:f>Sheet1!$C$1</c:f>
              <c:strCache>
                <c:ptCount val="1"/>
                <c:pt idx="0">
                  <c:v>Column1</c:v>
                </c:pt>
              </c:strCache>
            </c:strRef>
          </c:tx>
          <c:spPr>
            <a:solidFill>
              <a:srgbClr val="0EAAFF"/>
            </a:solidFill>
          </c:spPr>
          <c:invertIfNegative val="0"/>
          <c:dLbls>
            <c:spPr>
              <a:noFill/>
              <a:ln w="25393">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1-0EAC-49E6-AAEA-FB200D545535}"/>
            </c:ext>
          </c:extLst>
        </c:ser>
        <c:ser>
          <c:idx val="2"/>
          <c:order val="2"/>
          <c:tx>
            <c:strRef>
              <c:f>Sheet1!$D$1</c:f>
              <c:strCache>
                <c:ptCount val="1"/>
                <c:pt idx="0">
                  <c:v>Patiromer</c:v>
                </c:pt>
              </c:strCache>
            </c:strRef>
          </c:tx>
          <c:spPr>
            <a:solidFill>
              <a:srgbClr val="FFC000"/>
            </a:solidFill>
            <a:ln>
              <a:solidFill>
                <a:schemeClr val="bg2">
                  <a:lumMod val="75000"/>
                </a:schemeClr>
              </a:solidFill>
            </a:ln>
            <a:scene3d>
              <a:camera prst="orthographicFront"/>
              <a:lightRig rig="threePt" dir="t"/>
            </a:scene3d>
            <a:sp3d>
              <a:bevelT prst="angle"/>
            </a:sp3d>
          </c:spPr>
          <c:invertIfNegative val="0"/>
          <c:cat>
            <c:numRef>
              <c:f>Sheet1!$A$2</c:f>
              <c:numCache>
                <c:formatCode>General</c:formatCode>
                <c:ptCount val="1"/>
              </c:numCache>
            </c:numRef>
          </c:cat>
          <c:val>
            <c:numRef>
              <c:f>Sheet1!$D$2</c:f>
              <c:numCache>
                <c:formatCode>0.00</c:formatCode>
                <c:ptCount val="1"/>
                <c:pt idx="0">
                  <c:v>0</c:v>
                </c:pt>
              </c:numCache>
            </c:numRef>
          </c:val>
          <c:extLst>
            <c:ext xmlns:c16="http://schemas.microsoft.com/office/drawing/2014/chart" uri="{C3380CC4-5D6E-409C-BE32-E72D297353CC}">
              <c16:uniqueId val="{00000002-0EAC-49E6-AAEA-FB200D545535}"/>
            </c:ext>
          </c:extLst>
        </c:ser>
        <c:dLbls>
          <c:showLegendKey val="0"/>
          <c:showVal val="0"/>
          <c:showCatName val="0"/>
          <c:showSerName val="0"/>
          <c:showPercent val="0"/>
          <c:showBubbleSize val="0"/>
        </c:dLbls>
        <c:gapWidth val="29"/>
        <c:overlap val="39"/>
        <c:axId val="-2116277192"/>
        <c:axId val="-2116268696"/>
      </c:barChart>
      <c:catAx>
        <c:axId val="-2116277192"/>
        <c:scaling>
          <c:orientation val="minMax"/>
        </c:scaling>
        <c:delete val="0"/>
        <c:axPos val="b"/>
        <c:numFmt formatCode="General" sourceLinked="1"/>
        <c:majorTickMark val="none"/>
        <c:minorTickMark val="none"/>
        <c:tickLblPos val="high"/>
        <c:spPr>
          <a:ln>
            <a:solidFill>
              <a:schemeClr val="bg2">
                <a:lumMod val="75000"/>
              </a:schemeClr>
            </a:solidFill>
          </a:ln>
        </c:spPr>
        <c:crossAx val="-2116268696"/>
        <c:crossesAt val="0"/>
        <c:auto val="1"/>
        <c:lblAlgn val="ctr"/>
        <c:lblOffset val="100"/>
        <c:noMultiLvlLbl val="0"/>
      </c:catAx>
      <c:valAx>
        <c:axId val="-2116268696"/>
        <c:scaling>
          <c:orientation val="minMax"/>
          <c:max val="1"/>
          <c:min val="0"/>
        </c:scaling>
        <c:delete val="0"/>
        <c:axPos val="l"/>
        <c:majorGridlines>
          <c:spPr>
            <a:ln>
              <a:solidFill>
                <a:srgbClr val="ADE1FA"/>
              </a:solidFill>
            </a:ln>
          </c:spPr>
        </c:majorGridlines>
        <c:numFmt formatCode="0.0" sourceLinked="0"/>
        <c:majorTickMark val="out"/>
        <c:minorTickMark val="none"/>
        <c:tickLblPos val="nextTo"/>
        <c:spPr>
          <a:ln>
            <a:solidFill>
              <a:schemeClr val="tx1"/>
            </a:solidFill>
          </a:ln>
        </c:spPr>
        <c:txPr>
          <a:bodyPr/>
          <a:lstStyle/>
          <a:p>
            <a:pPr>
              <a:defRPr b="1" baseline="0">
                <a:solidFill>
                  <a:schemeClr val="tx1">
                    <a:lumMod val="75000"/>
                    <a:lumOff val="25000"/>
                  </a:schemeClr>
                </a:solidFill>
                <a:latin typeface="Calibri" panose="020F0502020204030204" pitchFamily="34" charset="0"/>
              </a:defRPr>
            </a:pPr>
            <a:endParaRPr lang="en-US"/>
          </a:p>
        </c:txPr>
        <c:crossAx val="-2116277192"/>
        <c:crosses val="autoZero"/>
        <c:crossBetween val="between"/>
      </c:valAx>
      <c:spPr>
        <a:gradFill>
          <a:gsLst>
            <a:gs pos="0">
              <a:srgbClr val="EAF6F9">
                <a:alpha val="0"/>
              </a:srgbClr>
            </a:gs>
            <a:gs pos="100000">
              <a:srgbClr val="ADE1FA"/>
            </a:gs>
          </a:gsLst>
          <a:lin ang="5400000" scaled="0"/>
        </a:gradFill>
        <a:ln w="19050" cmpd="sng">
          <a:noFill/>
        </a:ln>
      </c:spPr>
    </c:plotArea>
    <c:plotVisOnly val="1"/>
    <c:dispBlanksAs val="gap"/>
    <c:showDLblsOverMax val="0"/>
  </c:chart>
  <c:txPr>
    <a:bodyPr/>
    <a:lstStyle/>
    <a:p>
      <a:pPr>
        <a:defRPr sz="1200">
          <a:solidFill>
            <a:srgbClr val="FFFFFF"/>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99329250510399"/>
          <c:y val="5.35493827160494E-2"/>
          <c:w val="0.83652252484832801"/>
          <c:h val="0.72202439972781196"/>
        </c:manualLayout>
      </c:layout>
      <c:barChart>
        <c:barDir val="col"/>
        <c:grouping val="clustered"/>
        <c:varyColors val="0"/>
        <c:ser>
          <c:idx val="0"/>
          <c:order val="0"/>
          <c:tx>
            <c:strRef>
              <c:f>Sheet1!$B$1</c:f>
              <c:strCache>
                <c:ptCount val="1"/>
                <c:pt idx="0">
                  <c:v>Young</c:v>
                </c:pt>
              </c:strCache>
            </c:strRef>
          </c:tx>
          <c:spPr>
            <a:gradFill>
              <a:gsLst>
                <a:gs pos="0">
                  <a:srgbClr val="ADE1FA"/>
                </a:gs>
                <a:gs pos="75000">
                  <a:srgbClr val="5D2684"/>
                </a:gs>
              </a:gsLst>
              <a:lin ang="5400000" scaled="1"/>
            </a:gradFill>
            <a:ln w="12700">
              <a:solidFill>
                <a:srgbClr val="5D2D85"/>
              </a:solidFill>
            </a:ln>
            <a:effectLst>
              <a:outerShdw blurRad="76200" dir="18900000" sy="23000" kx="-1200000" algn="bl" rotWithShape="0">
                <a:prstClr val="black">
                  <a:alpha val="20000"/>
                </a:prstClr>
              </a:outerShdw>
            </a:effectLst>
          </c:spPr>
          <c:invertIfNegative val="0"/>
          <c:cat>
            <c:strRef>
              <c:f>Sheet1!$A$2:$A$5</c:f>
              <c:strCache>
                <c:ptCount val="4"/>
                <c:pt idx="0">
                  <c:v>120 x 3d</c:v>
                </c:pt>
                <c:pt idx="1">
                  <c:v>10 x 3 d</c:v>
                </c:pt>
                <c:pt idx="2">
                  <c:v>10 x 6d</c:v>
                </c:pt>
                <c:pt idx="3">
                  <c:v>10 x 7d + F</c:v>
                </c:pt>
              </c:strCache>
            </c:strRef>
          </c:cat>
          <c:val>
            <c:numRef>
              <c:f>Sheet1!$B$2:$B$5</c:f>
              <c:numCache>
                <c:formatCode>General</c:formatCode>
                <c:ptCount val="4"/>
                <c:pt idx="0">
                  <c:v>250</c:v>
                </c:pt>
                <c:pt idx="1">
                  <c:v>750</c:v>
                </c:pt>
                <c:pt idx="2">
                  <c:v>1200</c:v>
                </c:pt>
                <c:pt idx="3">
                  <c:v>1800</c:v>
                </c:pt>
              </c:numCache>
            </c:numRef>
          </c:val>
          <c:extLst>
            <c:ext xmlns:c16="http://schemas.microsoft.com/office/drawing/2014/chart" uri="{C3380CC4-5D6E-409C-BE32-E72D297353CC}">
              <c16:uniqueId val="{00000000-D86C-43C1-8929-8E778C6B2E88}"/>
            </c:ext>
          </c:extLst>
        </c:ser>
        <c:ser>
          <c:idx val="1"/>
          <c:order val="1"/>
          <c:tx>
            <c:strRef>
              <c:f>Sheet1!$C$1</c:f>
              <c:strCache>
                <c:ptCount val="1"/>
                <c:pt idx="0">
                  <c:v>Elderly</c:v>
                </c:pt>
              </c:strCache>
            </c:strRef>
          </c:tx>
          <c:spPr>
            <a:gradFill>
              <a:gsLst>
                <a:gs pos="0">
                  <a:schemeClr val="accent3"/>
                </a:gs>
                <a:gs pos="100000">
                  <a:srgbClr val="55853C"/>
                </a:gs>
              </a:gsLst>
              <a:lin ang="5400000" scaled="1"/>
            </a:gradFill>
            <a:ln w="12700">
              <a:solidFill>
                <a:srgbClr val="55853C"/>
              </a:solidFill>
            </a:ln>
            <a:effectLst>
              <a:outerShdw blurRad="76200" dir="18900000" sy="23000" kx="-1200000" algn="bl" rotWithShape="0">
                <a:prstClr val="black">
                  <a:alpha val="20000"/>
                </a:prstClr>
              </a:outerShdw>
            </a:effectLst>
          </c:spPr>
          <c:invertIfNegative val="0"/>
          <c:cat>
            <c:strRef>
              <c:f>Sheet1!$A$2:$A$5</c:f>
              <c:strCache>
                <c:ptCount val="4"/>
                <c:pt idx="0">
                  <c:v>120 x 3d</c:v>
                </c:pt>
                <c:pt idx="1">
                  <c:v>10 x 3 d</c:v>
                </c:pt>
                <c:pt idx="2">
                  <c:v>10 x 6d</c:v>
                </c:pt>
                <c:pt idx="3">
                  <c:v>10 x 7d + F</c:v>
                </c:pt>
              </c:strCache>
            </c:strRef>
          </c:cat>
          <c:val>
            <c:numRef>
              <c:f>Sheet1!$C$2:$C$5</c:f>
              <c:numCache>
                <c:formatCode>General</c:formatCode>
                <c:ptCount val="4"/>
                <c:pt idx="0">
                  <c:v>255</c:v>
                </c:pt>
                <c:pt idx="1">
                  <c:v>425</c:v>
                </c:pt>
                <c:pt idx="2">
                  <c:v>475</c:v>
                </c:pt>
                <c:pt idx="3">
                  <c:v>900</c:v>
                </c:pt>
              </c:numCache>
            </c:numRef>
          </c:val>
          <c:extLst>
            <c:ext xmlns:c16="http://schemas.microsoft.com/office/drawing/2014/chart" uri="{C3380CC4-5D6E-409C-BE32-E72D297353CC}">
              <c16:uniqueId val="{00000001-D86C-43C1-8929-8E778C6B2E88}"/>
            </c:ext>
          </c:extLst>
        </c:ser>
        <c:dLbls>
          <c:showLegendKey val="0"/>
          <c:showVal val="0"/>
          <c:showCatName val="0"/>
          <c:showSerName val="0"/>
          <c:showPercent val="0"/>
          <c:showBubbleSize val="0"/>
        </c:dLbls>
        <c:gapWidth val="150"/>
        <c:axId val="-2093825592"/>
        <c:axId val="-2093828920"/>
      </c:barChart>
      <c:catAx>
        <c:axId val="-2093825592"/>
        <c:scaling>
          <c:orientation val="minMax"/>
        </c:scaling>
        <c:delete val="0"/>
        <c:axPos val="b"/>
        <c:numFmt formatCode="General" sourceLinked="0"/>
        <c:majorTickMark val="out"/>
        <c:minorTickMark val="none"/>
        <c:tickLblPos val="nextTo"/>
        <c:spPr>
          <a:ln w="6350">
            <a:solidFill>
              <a:srgbClr val="808080"/>
            </a:solidFill>
            <a:prstDash val="solid"/>
          </a:ln>
        </c:spPr>
        <c:txPr>
          <a:bodyPr/>
          <a:lstStyle/>
          <a:p>
            <a:pPr>
              <a:defRPr sz="1400" baseline="0"/>
            </a:pPr>
            <a:endParaRPr lang="en-US"/>
          </a:p>
        </c:txPr>
        <c:crossAx val="-2093828920"/>
        <c:crosses val="autoZero"/>
        <c:auto val="1"/>
        <c:lblAlgn val="ctr"/>
        <c:lblOffset val="100"/>
        <c:noMultiLvlLbl val="0"/>
      </c:catAx>
      <c:valAx>
        <c:axId val="-2093828920"/>
        <c:scaling>
          <c:orientation val="minMax"/>
          <c:max val="2000"/>
          <c:min val="100"/>
        </c:scaling>
        <c:delete val="0"/>
        <c:axPos val="l"/>
        <c:numFmt formatCode="General" sourceLinked="1"/>
        <c:majorTickMark val="out"/>
        <c:minorTickMark val="none"/>
        <c:tickLblPos val="nextTo"/>
        <c:spPr>
          <a:ln w="6350">
            <a:solidFill>
              <a:srgbClr val="808080"/>
            </a:solidFill>
            <a:prstDash val="solid"/>
          </a:ln>
        </c:spPr>
        <c:txPr>
          <a:bodyPr/>
          <a:lstStyle/>
          <a:p>
            <a:pPr>
              <a:defRPr sz="1400"/>
            </a:pPr>
            <a:endParaRPr lang="en-US"/>
          </a:p>
        </c:txPr>
        <c:crossAx val="-2093825592"/>
        <c:crosses val="autoZero"/>
        <c:crossBetween val="between"/>
        <c:majorUnit val="400"/>
      </c:valAx>
      <c:spPr>
        <a:gradFill>
          <a:gsLst>
            <a:gs pos="0">
              <a:schemeClr val="bg1">
                <a:alpha val="0"/>
              </a:schemeClr>
            </a:gs>
            <a:gs pos="100000">
              <a:srgbClr val="ADE1FA"/>
            </a:gs>
          </a:gsLst>
          <a:lin ang="5400000" scaled="1"/>
        </a:gradFill>
        <a:ln w="25389">
          <a:noFill/>
        </a:ln>
      </c:spPr>
    </c:plotArea>
    <c:legend>
      <c:legendPos val="r"/>
      <c:layout>
        <c:manualLayout>
          <c:xMode val="edge"/>
          <c:yMode val="edge"/>
          <c:x val="0.209476309226933"/>
          <c:y val="6.7357512953367907E-2"/>
          <c:w val="0.28179551122194502"/>
          <c:h val="0.176165803108808"/>
        </c:manualLayout>
      </c:layout>
      <c:overlay val="0"/>
      <c:spPr>
        <a:noFill/>
        <a:ln w="25389">
          <a:noFill/>
        </a:ln>
      </c:spPr>
    </c:legend>
    <c:plotVisOnly val="1"/>
    <c:dispBlanksAs val="gap"/>
    <c:showDLblsOverMax val="0"/>
  </c:chart>
  <c:spPr>
    <a:noFill/>
    <a:ln>
      <a:noFill/>
    </a:ln>
  </c:spPr>
  <c:txPr>
    <a:bodyPr/>
    <a:lstStyle/>
    <a:p>
      <a:pPr>
        <a:defRPr sz="1799">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58878772965901"/>
          <c:y val="6.3477933313891302E-2"/>
          <c:w val="0.84238116068824698"/>
          <c:h val="0.71241542723826201"/>
        </c:manualLayout>
      </c:layout>
      <c:barChart>
        <c:barDir val="col"/>
        <c:grouping val="clustered"/>
        <c:varyColors val="0"/>
        <c:ser>
          <c:idx val="0"/>
          <c:order val="0"/>
          <c:tx>
            <c:strRef>
              <c:f>Sheet1!$B$1</c:f>
              <c:strCache>
                <c:ptCount val="1"/>
                <c:pt idx="0">
                  <c:v>Young</c:v>
                </c:pt>
              </c:strCache>
            </c:strRef>
          </c:tx>
          <c:spPr>
            <a:gradFill>
              <a:gsLst>
                <a:gs pos="0">
                  <a:srgbClr val="ADE1FA"/>
                </a:gs>
                <a:gs pos="75000">
                  <a:srgbClr val="5D2684"/>
                </a:gs>
              </a:gsLst>
              <a:lin ang="5400000" scaled="1"/>
            </a:gradFill>
            <a:ln w="12700">
              <a:solidFill>
                <a:srgbClr val="5D2D85"/>
              </a:solidFill>
            </a:ln>
            <a:effectLst>
              <a:outerShdw blurRad="76200" dir="18900000" sy="23000" kx="-1200000" algn="bl" rotWithShape="0">
                <a:prstClr val="black">
                  <a:alpha val="20000"/>
                </a:prstClr>
              </a:outerShdw>
            </a:effectLst>
          </c:spPr>
          <c:invertIfNegative val="0"/>
          <c:cat>
            <c:strRef>
              <c:f>Sheet1!$A$2:$A$5</c:f>
              <c:strCache>
                <c:ptCount val="4"/>
                <c:pt idx="0">
                  <c:v>120 x 3d</c:v>
                </c:pt>
                <c:pt idx="1">
                  <c:v>10 x 3 d</c:v>
                </c:pt>
                <c:pt idx="2">
                  <c:v>10 x 6d</c:v>
                </c:pt>
                <c:pt idx="3">
                  <c:v>10 x 7d + F</c:v>
                </c:pt>
              </c:strCache>
            </c:strRef>
          </c:cat>
          <c:val>
            <c:numRef>
              <c:f>Sheet1!$B$2:$B$5</c:f>
              <c:numCache>
                <c:formatCode>General</c:formatCode>
                <c:ptCount val="4"/>
                <c:pt idx="0">
                  <c:v>3.1</c:v>
                </c:pt>
                <c:pt idx="1">
                  <c:v>5</c:v>
                </c:pt>
                <c:pt idx="2">
                  <c:v>10</c:v>
                </c:pt>
                <c:pt idx="3">
                  <c:v>15</c:v>
                </c:pt>
              </c:numCache>
            </c:numRef>
          </c:val>
          <c:extLst>
            <c:ext xmlns:c16="http://schemas.microsoft.com/office/drawing/2014/chart" uri="{C3380CC4-5D6E-409C-BE32-E72D297353CC}">
              <c16:uniqueId val="{00000000-D461-4D01-B2DC-0CC71083F441}"/>
            </c:ext>
          </c:extLst>
        </c:ser>
        <c:ser>
          <c:idx val="1"/>
          <c:order val="1"/>
          <c:tx>
            <c:strRef>
              <c:f>Sheet1!$C$1</c:f>
              <c:strCache>
                <c:ptCount val="1"/>
                <c:pt idx="0">
                  <c:v>Elderly</c:v>
                </c:pt>
              </c:strCache>
            </c:strRef>
          </c:tx>
          <c:spPr>
            <a:gradFill>
              <a:gsLst>
                <a:gs pos="0">
                  <a:schemeClr val="accent3"/>
                </a:gs>
                <a:gs pos="100000">
                  <a:srgbClr val="55853C"/>
                </a:gs>
              </a:gsLst>
              <a:lin ang="5400000" scaled="1"/>
            </a:gradFill>
            <a:ln w="12700">
              <a:solidFill>
                <a:srgbClr val="55853C"/>
              </a:solidFill>
            </a:ln>
            <a:effectLst>
              <a:outerShdw blurRad="76200" dir="18900000" sy="23000" kx="-1200000" algn="bl" rotWithShape="0">
                <a:prstClr val="black">
                  <a:alpha val="20000"/>
                </a:prstClr>
              </a:outerShdw>
            </a:effectLst>
          </c:spPr>
          <c:invertIfNegative val="0"/>
          <c:cat>
            <c:strRef>
              <c:f>Sheet1!$A$2:$A$5</c:f>
              <c:strCache>
                <c:ptCount val="4"/>
                <c:pt idx="0">
                  <c:v>120 x 3d</c:v>
                </c:pt>
                <c:pt idx="1">
                  <c:v>10 x 3 d</c:v>
                </c:pt>
                <c:pt idx="2">
                  <c:v>10 x 6d</c:v>
                </c:pt>
                <c:pt idx="3">
                  <c:v>10 x 7d + F</c:v>
                </c:pt>
              </c:strCache>
            </c:strRef>
          </c:cat>
          <c:val>
            <c:numRef>
              <c:f>Sheet1!$C$2:$C$5</c:f>
              <c:numCache>
                <c:formatCode>General</c:formatCode>
                <c:ptCount val="4"/>
                <c:pt idx="0">
                  <c:v>2.9</c:v>
                </c:pt>
                <c:pt idx="1">
                  <c:v>3.5</c:v>
                </c:pt>
                <c:pt idx="2">
                  <c:v>5</c:v>
                </c:pt>
                <c:pt idx="3">
                  <c:v>7</c:v>
                </c:pt>
              </c:numCache>
            </c:numRef>
          </c:val>
          <c:extLst>
            <c:ext xmlns:c16="http://schemas.microsoft.com/office/drawing/2014/chart" uri="{C3380CC4-5D6E-409C-BE32-E72D297353CC}">
              <c16:uniqueId val="{00000001-D461-4D01-B2DC-0CC71083F441}"/>
            </c:ext>
          </c:extLst>
        </c:ser>
        <c:dLbls>
          <c:showLegendKey val="0"/>
          <c:showVal val="0"/>
          <c:showCatName val="0"/>
          <c:showSerName val="0"/>
          <c:showPercent val="0"/>
          <c:showBubbleSize val="0"/>
        </c:dLbls>
        <c:gapWidth val="150"/>
        <c:axId val="-2093860680"/>
        <c:axId val="-2093864008"/>
      </c:barChart>
      <c:catAx>
        <c:axId val="-2093860680"/>
        <c:scaling>
          <c:orientation val="minMax"/>
        </c:scaling>
        <c:delete val="0"/>
        <c:axPos val="b"/>
        <c:numFmt formatCode="General" sourceLinked="0"/>
        <c:majorTickMark val="out"/>
        <c:minorTickMark val="none"/>
        <c:tickLblPos val="nextTo"/>
        <c:spPr>
          <a:ln w="6350">
            <a:solidFill>
              <a:srgbClr val="808080"/>
            </a:solidFill>
            <a:prstDash val="solid"/>
          </a:ln>
        </c:spPr>
        <c:txPr>
          <a:bodyPr/>
          <a:lstStyle/>
          <a:p>
            <a:pPr>
              <a:defRPr sz="1400"/>
            </a:pPr>
            <a:endParaRPr lang="en-US"/>
          </a:p>
        </c:txPr>
        <c:crossAx val="-2093864008"/>
        <c:crosses val="autoZero"/>
        <c:auto val="1"/>
        <c:lblAlgn val="ctr"/>
        <c:lblOffset val="100"/>
        <c:noMultiLvlLbl val="0"/>
      </c:catAx>
      <c:valAx>
        <c:axId val="-2093864008"/>
        <c:scaling>
          <c:orientation val="minMax"/>
          <c:max val="20"/>
          <c:min val="2"/>
        </c:scaling>
        <c:delete val="0"/>
        <c:axPos val="l"/>
        <c:numFmt formatCode="General" sourceLinked="1"/>
        <c:majorTickMark val="out"/>
        <c:minorTickMark val="none"/>
        <c:tickLblPos val="nextTo"/>
        <c:spPr>
          <a:ln w="6350">
            <a:solidFill>
              <a:srgbClr val="808080"/>
            </a:solidFill>
            <a:prstDash val="solid"/>
          </a:ln>
        </c:spPr>
        <c:txPr>
          <a:bodyPr/>
          <a:lstStyle/>
          <a:p>
            <a:pPr>
              <a:defRPr sz="1400"/>
            </a:pPr>
            <a:endParaRPr lang="en-US"/>
          </a:p>
        </c:txPr>
        <c:crossAx val="-2093860680"/>
        <c:crosses val="autoZero"/>
        <c:crossBetween val="between"/>
        <c:majorUnit val="4"/>
      </c:valAx>
      <c:spPr>
        <a:gradFill>
          <a:gsLst>
            <a:gs pos="0">
              <a:schemeClr val="bg1">
                <a:alpha val="0"/>
              </a:schemeClr>
            </a:gs>
            <a:gs pos="100000">
              <a:srgbClr val="ADE1FA"/>
            </a:gs>
          </a:gsLst>
          <a:lin ang="5400000" scaled="1"/>
        </a:gradFill>
        <a:ln w="25392">
          <a:noFill/>
        </a:ln>
      </c:spPr>
    </c:plotArea>
    <c:legend>
      <c:legendPos val="r"/>
      <c:layout>
        <c:manualLayout>
          <c:xMode val="edge"/>
          <c:yMode val="edge"/>
          <c:x val="0.15204678362573101"/>
          <c:y val="7.0866141732283505E-2"/>
          <c:w val="0.32342422474968402"/>
          <c:h val="0.17847769028871399"/>
        </c:manualLayout>
      </c:layout>
      <c:overlay val="0"/>
      <c:spPr>
        <a:noFill/>
        <a:ln w="25392">
          <a:noFill/>
        </a:ln>
      </c:spPr>
    </c:legend>
    <c:plotVisOnly val="1"/>
    <c:dispBlanksAs val="gap"/>
    <c:showDLblsOverMax val="0"/>
  </c:chart>
  <c:spPr>
    <a:noFill/>
    <a:ln>
      <a:noFill/>
    </a:ln>
  </c:spPr>
  <c:txPr>
    <a:bodyPr/>
    <a:lstStyle/>
    <a:p>
      <a:pPr>
        <a:defRPr sz="1799" b="0" i="0" u="none" strike="noStrike" baseline="0">
          <a:solidFill>
            <a:srgbClr val="000000"/>
          </a:solidFill>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90000"/>
              </a:lnSpc>
              <a:defRPr/>
            </a:pPr>
            <a:r>
              <a:rPr lang="en-US" dirty="0"/>
              <a:t>Potassium</a:t>
            </a:r>
            <a:r>
              <a:rPr lang="en-US" baseline="0" dirty="0"/>
              <a:t> quintiles by presence of</a:t>
            </a:r>
          </a:p>
          <a:p>
            <a:pPr>
              <a:lnSpc>
                <a:spcPct val="90000"/>
              </a:lnSpc>
              <a:defRPr/>
            </a:pPr>
            <a:r>
              <a:rPr lang="en-US" baseline="0" dirty="0"/>
              <a:t>strict criteria for ECG changes</a:t>
            </a:r>
            <a:endParaRPr lang="en-US" dirty="0"/>
          </a:p>
        </c:rich>
      </c:tx>
      <c:overlay val="0"/>
    </c:title>
    <c:autoTitleDeleted val="0"/>
    <c:plotArea>
      <c:layout/>
      <c:barChart>
        <c:barDir val="col"/>
        <c:grouping val="clustered"/>
        <c:varyColors val="0"/>
        <c:ser>
          <c:idx val="0"/>
          <c:order val="0"/>
          <c:tx>
            <c:strRef>
              <c:f>Sheet1!$B$1</c:f>
              <c:strCache>
                <c:ptCount val="1"/>
                <c:pt idx="0">
                  <c:v>Yes</c:v>
                </c:pt>
              </c:strCache>
            </c:strRef>
          </c:tx>
          <c:spPr>
            <a:gradFill>
              <a:gsLst>
                <a:gs pos="0">
                  <a:schemeClr val="accent3"/>
                </a:gs>
                <a:gs pos="100000">
                  <a:srgbClr val="55853C"/>
                </a:gs>
              </a:gsLst>
              <a:lin ang="5400000" scaled="1"/>
            </a:gradFill>
            <a:ln w="12700">
              <a:solidFill>
                <a:srgbClr val="55853C"/>
              </a:solidFill>
            </a:ln>
            <a:effectLst>
              <a:outerShdw blurRad="76200" dir="18900000" sy="23000" kx="-1200000" algn="bl" rotWithShape="0">
                <a:prstClr val="black">
                  <a:alpha val="20000"/>
                </a:prstClr>
              </a:outerShdw>
            </a:effectLst>
          </c:spPr>
          <c:invertIfNegative val="0"/>
          <c:cat>
            <c:strRef>
              <c:f>Sheet1!$A$2:$A$6</c:f>
              <c:strCache>
                <c:ptCount val="5"/>
                <c:pt idx="0">
                  <c:v>6-6.1</c:v>
                </c:pt>
                <c:pt idx="1">
                  <c:v>6.2-6.4</c:v>
                </c:pt>
                <c:pt idx="2">
                  <c:v>6.5-6.7</c:v>
                </c:pt>
                <c:pt idx="3">
                  <c:v>6.8-7.1</c:v>
                </c:pt>
                <c:pt idx="4">
                  <c:v>7.2-9.4</c:v>
                </c:pt>
              </c:strCache>
            </c:strRef>
          </c:cat>
          <c:val>
            <c:numRef>
              <c:f>Sheet1!$B$2:$B$6</c:f>
              <c:numCache>
                <c:formatCode>General</c:formatCode>
                <c:ptCount val="5"/>
                <c:pt idx="0">
                  <c:v>1</c:v>
                </c:pt>
                <c:pt idx="1">
                  <c:v>3</c:v>
                </c:pt>
                <c:pt idx="2">
                  <c:v>2.25</c:v>
                </c:pt>
                <c:pt idx="3">
                  <c:v>3</c:v>
                </c:pt>
                <c:pt idx="4">
                  <c:v>7</c:v>
                </c:pt>
              </c:numCache>
            </c:numRef>
          </c:val>
          <c:extLst>
            <c:ext xmlns:c16="http://schemas.microsoft.com/office/drawing/2014/chart" uri="{C3380CC4-5D6E-409C-BE32-E72D297353CC}">
              <c16:uniqueId val="{00000000-4C24-4C24-9977-C685A276D222}"/>
            </c:ext>
          </c:extLst>
        </c:ser>
        <c:ser>
          <c:idx val="1"/>
          <c:order val="1"/>
          <c:tx>
            <c:strRef>
              <c:f>Sheet1!$C$1</c:f>
              <c:strCache>
                <c:ptCount val="1"/>
                <c:pt idx="0">
                  <c:v>No</c:v>
                </c:pt>
              </c:strCache>
            </c:strRef>
          </c:tx>
          <c:spPr>
            <a:gradFill>
              <a:gsLst>
                <a:gs pos="0">
                  <a:srgbClr val="ADE1FA"/>
                </a:gs>
                <a:gs pos="75000">
                  <a:srgbClr val="5D2D85"/>
                </a:gs>
              </a:gsLst>
              <a:lin ang="5400000" scaled="1"/>
            </a:gradFill>
            <a:ln w="12700">
              <a:solidFill>
                <a:srgbClr val="5D2D85"/>
              </a:solidFill>
            </a:ln>
            <a:effectLst>
              <a:outerShdw blurRad="76200" dir="18900000" sy="23000" kx="-1200000" algn="bl" rotWithShape="0">
                <a:prstClr val="black">
                  <a:alpha val="20000"/>
                </a:prstClr>
              </a:outerShdw>
            </a:effectLst>
          </c:spPr>
          <c:invertIfNegative val="0"/>
          <c:cat>
            <c:strRef>
              <c:f>Sheet1!$A$2:$A$6</c:f>
              <c:strCache>
                <c:ptCount val="5"/>
                <c:pt idx="0">
                  <c:v>6-6.1</c:v>
                </c:pt>
                <c:pt idx="1">
                  <c:v>6.2-6.4</c:v>
                </c:pt>
                <c:pt idx="2">
                  <c:v>6.5-6.7</c:v>
                </c:pt>
                <c:pt idx="3">
                  <c:v>6.8-7.1</c:v>
                </c:pt>
                <c:pt idx="4">
                  <c:v>7.2-9.4</c:v>
                </c:pt>
              </c:strCache>
            </c:strRef>
          </c:cat>
          <c:val>
            <c:numRef>
              <c:f>Sheet1!$C$2:$C$6</c:f>
              <c:numCache>
                <c:formatCode>General</c:formatCode>
                <c:ptCount val="5"/>
                <c:pt idx="0">
                  <c:v>18.100000000000001</c:v>
                </c:pt>
                <c:pt idx="1">
                  <c:v>14</c:v>
                </c:pt>
                <c:pt idx="2">
                  <c:v>16.2</c:v>
                </c:pt>
                <c:pt idx="3">
                  <c:v>15</c:v>
                </c:pt>
                <c:pt idx="4">
                  <c:v>11</c:v>
                </c:pt>
              </c:numCache>
            </c:numRef>
          </c:val>
          <c:extLst>
            <c:ext xmlns:c16="http://schemas.microsoft.com/office/drawing/2014/chart" uri="{C3380CC4-5D6E-409C-BE32-E72D297353CC}">
              <c16:uniqueId val="{00000001-4C24-4C24-9977-C685A276D222}"/>
            </c:ext>
          </c:extLst>
        </c:ser>
        <c:dLbls>
          <c:showLegendKey val="0"/>
          <c:showVal val="0"/>
          <c:showCatName val="0"/>
          <c:showSerName val="0"/>
          <c:showPercent val="0"/>
          <c:showBubbleSize val="0"/>
        </c:dLbls>
        <c:gapWidth val="150"/>
        <c:axId val="-2095746408"/>
        <c:axId val="-2095740680"/>
      </c:barChart>
      <c:catAx>
        <c:axId val="-2095746408"/>
        <c:scaling>
          <c:orientation val="minMax"/>
        </c:scaling>
        <c:delete val="0"/>
        <c:axPos val="b"/>
        <c:title>
          <c:tx>
            <c:rich>
              <a:bodyPr/>
              <a:lstStyle/>
              <a:p>
                <a:pPr>
                  <a:defRPr/>
                </a:pPr>
                <a:r>
                  <a:rPr lang="en-US" dirty="0"/>
                  <a:t>Potassium Quintile</a:t>
                </a:r>
              </a:p>
            </c:rich>
          </c:tx>
          <c:overlay val="0"/>
        </c:title>
        <c:numFmt formatCode="General" sourceLinked="0"/>
        <c:majorTickMark val="none"/>
        <c:minorTickMark val="none"/>
        <c:tickLblPos val="nextTo"/>
        <c:spPr>
          <a:ln w="6350">
            <a:solidFill>
              <a:srgbClr val="808080"/>
            </a:solidFill>
            <a:prstDash val="solid"/>
          </a:ln>
        </c:spPr>
        <c:txPr>
          <a:bodyPr/>
          <a:lstStyle/>
          <a:p>
            <a:pPr>
              <a:defRPr sz="1400"/>
            </a:pPr>
            <a:endParaRPr lang="en-US"/>
          </a:p>
        </c:txPr>
        <c:crossAx val="-2095740680"/>
        <c:crosses val="autoZero"/>
        <c:auto val="1"/>
        <c:lblAlgn val="ctr"/>
        <c:lblOffset val="100"/>
        <c:noMultiLvlLbl val="0"/>
      </c:catAx>
      <c:valAx>
        <c:axId val="-2095740680"/>
        <c:scaling>
          <c:orientation val="minMax"/>
          <c:max val="20"/>
          <c:min val="0"/>
        </c:scaling>
        <c:delete val="0"/>
        <c:axPos val="l"/>
        <c:majorGridlines>
          <c:spPr>
            <a:ln>
              <a:solidFill>
                <a:srgbClr val="ADE1FA"/>
              </a:solidFill>
            </a:ln>
          </c:spPr>
        </c:majorGridlines>
        <c:title>
          <c:tx>
            <c:rich>
              <a:bodyPr/>
              <a:lstStyle/>
              <a:p>
                <a:pPr>
                  <a:defRPr/>
                </a:pPr>
                <a:r>
                  <a:rPr lang="en-US" dirty="0"/>
                  <a:t>Frequency</a:t>
                </a:r>
              </a:p>
            </c:rich>
          </c:tx>
          <c:overlay val="0"/>
        </c:title>
        <c:numFmt formatCode="General" sourceLinked="1"/>
        <c:majorTickMark val="out"/>
        <c:minorTickMark val="out"/>
        <c:tickLblPos val="nextTo"/>
        <c:spPr>
          <a:ln w="6350">
            <a:solidFill>
              <a:srgbClr val="808080"/>
            </a:solidFill>
            <a:prstDash val="solid"/>
          </a:ln>
        </c:spPr>
        <c:txPr>
          <a:bodyPr/>
          <a:lstStyle/>
          <a:p>
            <a:pPr>
              <a:defRPr sz="1400"/>
            </a:pPr>
            <a:endParaRPr lang="en-US"/>
          </a:p>
        </c:txPr>
        <c:crossAx val="-2095746408"/>
        <c:crosses val="autoZero"/>
        <c:crossBetween val="between"/>
        <c:majorUnit val="4"/>
        <c:minorUnit val="2"/>
      </c:valAx>
      <c:spPr>
        <a:gradFill>
          <a:gsLst>
            <a:gs pos="0">
              <a:schemeClr val="bg1">
                <a:alpha val="0"/>
              </a:schemeClr>
            </a:gs>
            <a:gs pos="100000">
              <a:srgbClr val="ADE1FA"/>
            </a:gs>
          </a:gsLst>
          <a:lin ang="5400000" scaled="1"/>
        </a:gradFill>
        <a:ln w="25392">
          <a:noFill/>
        </a:ln>
      </c:spPr>
    </c:plotArea>
    <c:legend>
      <c:legendPos val="r"/>
      <c:overlay val="0"/>
      <c:spPr>
        <a:noFill/>
        <a:ln w="25392">
          <a:noFill/>
        </a:ln>
      </c:spPr>
    </c:legend>
    <c:plotVisOnly val="1"/>
    <c:dispBlanksAs val="gap"/>
    <c:showDLblsOverMax val="0"/>
  </c:chart>
  <c:spPr>
    <a:noFill/>
    <a:ln>
      <a:noFill/>
    </a:ln>
  </c:spPr>
  <c:txPr>
    <a:bodyPr/>
    <a:lstStyle/>
    <a:p>
      <a:pPr>
        <a:defRPr sz="1799" b="0" i="0" u="none" strike="noStrike" baseline="0">
          <a:solidFill>
            <a:srgbClr val="000000"/>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67462233231152E-2"/>
          <c:y val="3.7599033890536482E-2"/>
          <c:w val="0.84443157898297216"/>
          <c:h val="0.90624170708718732"/>
        </c:manualLayout>
      </c:layout>
      <c:barChart>
        <c:barDir val="bar"/>
        <c:grouping val="clustered"/>
        <c:varyColors val="0"/>
        <c:ser>
          <c:idx val="0"/>
          <c:order val="0"/>
          <c:tx>
            <c:strRef>
              <c:f>Sheet1!$B$1</c:f>
              <c:strCache>
                <c:ptCount val="1"/>
                <c:pt idx="0">
                  <c:v>Maximum dose</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523B-4B6E-A1AC-BABF2B6A31DC}"/>
              </c:ext>
            </c:extLst>
          </c:dPt>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3-523B-4B6E-A1AC-BABF2B6A31DC}"/>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5-523B-4B6E-A1AC-BABF2B6A31DC}"/>
              </c:ext>
            </c:extLst>
          </c:dPt>
          <c:dPt>
            <c:idx val="3"/>
            <c:invertIfNegative val="0"/>
            <c:bubble3D val="0"/>
            <c:spPr>
              <a:solidFill>
                <a:schemeClr val="accent2">
                  <a:lumMod val="50000"/>
                </a:schemeClr>
              </a:solidFill>
              <a:ln>
                <a:noFill/>
              </a:ln>
              <a:effectLst/>
            </c:spPr>
            <c:extLst>
              <c:ext xmlns:c16="http://schemas.microsoft.com/office/drawing/2014/chart" uri="{C3380CC4-5D6E-409C-BE32-E72D297353CC}">
                <c16:uniqueId val="{00000007-523B-4B6E-A1AC-BABF2B6A31DC}"/>
              </c:ext>
            </c:extLst>
          </c:dPt>
          <c:dLbls>
            <c:dLbl>
              <c:idx val="0"/>
              <c:layout>
                <c:manualLayout>
                  <c:x val="-1.7113864062556428E-2"/>
                  <c:y val="-6.648977942146683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3560314377640182"/>
                      <c:h val="0.15249457087391652"/>
                    </c:manualLayout>
                  </c15:layout>
                </c:ext>
                <c:ext xmlns:c16="http://schemas.microsoft.com/office/drawing/2014/chart" uri="{C3380CC4-5D6E-409C-BE32-E72D297353CC}">
                  <c16:uniqueId val="{00000001-523B-4B6E-A1AC-BABF2B6A31DC}"/>
                </c:ext>
              </c:extLst>
            </c:dLbl>
            <c:dLbl>
              <c:idx val="1"/>
              <c:layout>
                <c:manualLayout>
                  <c:x val="-8.5569320312782141E-3"/>
                  <c:y val="-6.648977942146623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1503200966353873"/>
                      <c:h val="0.15249457087391652"/>
                    </c:manualLayout>
                  </c15:layout>
                </c:ext>
                <c:ext xmlns:c16="http://schemas.microsoft.com/office/drawing/2014/chart" uri="{C3380CC4-5D6E-409C-BE32-E72D297353CC}">
                  <c16:uniqueId val="{00000003-523B-4B6E-A1AC-BABF2B6A31DC}"/>
                </c:ext>
              </c:extLst>
            </c:dLbl>
            <c:dLbl>
              <c:idx val="2"/>
              <c:layout>
                <c:manualLayout>
                  <c:x val="4.0536949506285343E-3"/>
                  <c:y val="1.2090575244741666E-7"/>
                </c:manualLayout>
              </c:layout>
              <c:numFmt formatCode="0.0%" sourceLinked="0"/>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6666364815835958"/>
                      <c:h val="0.15249457087391652"/>
                    </c:manualLayout>
                  </c15:layout>
                </c:ext>
                <c:ext xmlns:c16="http://schemas.microsoft.com/office/drawing/2014/chart" uri="{C3380CC4-5D6E-409C-BE32-E72D297353CC}">
                  <c16:uniqueId val="{00000005-523B-4B6E-A1AC-BABF2B6A31DC}"/>
                </c:ext>
              </c:extLst>
            </c:dLbl>
            <c:dLbl>
              <c:idx val="3"/>
              <c:layout>
                <c:manualLayout>
                  <c:x val="-1.1979435334119224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9791814560098223"/>
                      <c:h val="0.15249457087391652"/>
                    </c:manualLayout>
                  </c15:layout>
                </c:ext>
                <c:ext xmlns:c16="http://schemas.microsoft.com/office/drawing/2014/chart" uri="{C3380CC4-5D6E-409C-BE32-E72D297353CC}">
                  <c16:uniqueId val="{00000007-523B-4B6E-A1AC-BABF2B6A31D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population</c:v>
                </c:pt>
                <c:pt idx="1">
                  <c:v>Diabetes</c:v>
                </c:pt>
                <c:pt idx="2">
                  <c:v>Heart failure</c:v>
                </c:pt>
                <c:pt idx="3">
                  <c:v>CKD stages 3–4</c:v>
                </c:pt>
              </c:strCache>
            </c:strRef>
          </c:cat>
          <c:val>
            <c:numRef>
              <c:f>Sheet1!$B$2:$B$5</c:f>
              <c:numCache>
                <c:formatCode>General</c:formatCode>
                <c:ptCount val="4"/>
                <c:pt idx="0">
                  <c:v>0.11</c:v>
                </c:pt>
                <c:pt idx="1">
                  <c:v>0.13100000000000001</c:v>
                </c:pt>
                <c:pt idx="2">
                  <c:v>0.30099999999999999</c:v>
                </c:pt>
                <c:pt idx="3">
                  <c:v>0.224</c:v>
                </c:pt>
              </c:numCache>
            </c:numRef>
          </c:val>
          <c:extLst>
            <c:ext xmlns:c16="http://schemas.microsoft.com/office/drawing/2014/chart" uri="{C3380CC4-5D6E-409C-BE32-E72D297353CC}">
              <c16:uniqueId val="{00000008-523B-4B6E-A1AC-BABF2B6A31DC}"/>
            </c:ext>
          </c:extLst>
        </c:ser>
        <c:dLbls>
          <c:showLegendKey val="0"/>
          <c:showVal val="0"/>
          <c:showCatName val="0"/>
          <c:showSerName val="0"/>
          <c:showPercent val="0"/>
          <c:showBubbleSize val="0"/>
        </c:dLbls>
        <c:gapWidth val="89"/>
        <c:axId val="257975808"/>
        <c:axId val="257977344"/>
      </c:barChart>
      <c:catAx>
        <c:axId val="257975808"/>
        <c:scaling>
          <c:orientation val="minMax"/>
        </c:scaling>
        <c:delete val="0"/>
        <c:axPos val="l"/>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7977344"/>
        <c:crosses val="autoZero"/>
        <c:auto val="1"/>
        <c:lblAlgn val="ctr"/>
        <c:lblOffset val="100"/>
        <c:noMultiLvlLbl val="0"/>
      </c:catAx>
      <c:valAx>
        <c:axId val="257977344"/>
        <c:scaling>
          <c:orientation val="minMax"/>
          <c:max val="0.4"/>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97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Maximum dose</c:v>
                </c:pt>
              </c:strCache>
            </c:strRef>
          </c:tx>
          <c:spPr>
            <a:solidFill>
              <a:srgbClr val="D68E24"/>
            </a:solidFill>
            <a:ln>
              <a:noFill/>
            </a:ln>
            <a:effectLst/>
          </c:spPr>
          <c:invertIfNegative val="0"/>
          <c:dLbls>
            <c:dLbl>
              <c:idx val="0"/>
              <c:numFmt formatCode="0.0%" sourceLinked="0"/>
              <c:spPr>
                <a:solidFill>
                  <a:schemeClr val="bg1"/>
                </a:solid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3606102817206323"/>
                      <c:h val="0.2074955096566409"/>
                    </c:manualLayout>
                  </c15:layout>
                </c:ext>
                <c:ext xmlns:c16="http://schemas.microsoft.com/office/drawing/2014/chart" uri="{C3380CC4-5D6E-409C-BE32-E72D297353CC}">
                  <c16:uniqueId val="{00000000-2EA3-469C-974B-862892905ED1}"/>
                </c:ext>
              </c:extLst>
            </c:dLbl>
            <c:dLbl>
              <c:idx val="1"/>
              <c:layout>
                <c:manualLayout>
                  <c:x val="2.1450947133382789E-2"/>
                  <c:y val="1.127231075565005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951627269784791"/>
                      <c:h val="0.15552018572188275"/>
                    </c:manualLayout>
                  </c15:layout>
                </c:ext>
                <c:ext xmlns:c16="http://schemas.microsoft.com/office/drawing/2014/chart" uri="{C3380CC4-5D6E-409C-BE32-E72D297353CC}">
                  <c16:uniqueId val="{00000001-2EA3-469C-974B-862892905ED1}"/>
                </c:ext>
              </c:extLst>
            </c:dLbl>
            <c:dLbl>
              <c:idx val="2"/>
              <c:layout>
                <c:manualLayout>
                  <c:x val="5.5183652693214374E-3"/>
                  <c:y val="1.1272310750988235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680655675183351"/>
                      <c:h val="0.15552018572188275"/>
                    </c:manualLayout>
                  </c15:layout>
                </c:ext>
                <c:ext xmlns:c16="http://schemas.microsoft.com/office/drawing/2014/chart" uri="{C3380CC4-5D6E-409C-BE32-E72D297353CC}">
                  <c16:uniqueId val="{00000002-2EA3-469C-974B-862892905ED1}"/>
                </c:ext>
              </c:extLst>
            </c:dLbl>
            <c:dLbl>
              <c:idx val="3"/>
              <c:layout>
                <c:manualLayout>
                  <c:x val="1.5660739935290172E-2"/>
                  <c:y val="4.986877953104221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9876477539888247"/>
                      <c:h val="0.15552018572188275"/>
                    </c:manualLayout>
                  </c15:layout>
                </c:ext>
                <c:ext xmlns:c16="http://schemas.microsoft.com/office/drawing/2014/chart" uri="{C3380CC4-5D6E-409C-BE32-E72D297353CC}">
                  <c16:uniqueId val="{00000003-2EA3-469C-974B-862892905ED1}"/>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population</c:v>
                </c:pt>
                <c:pt idx="1">
                  <c:v>Diabetes</c:v>
                </c:pt>
                <c:pt idx="2">
                  <c:v>Heart failure</c:v>
                </c:pt>
                <c:pt idx="3">
                  <c:v>CKD stages 3–4</c:v>
                </c:pt>
              </c:strCache>
            </c:strRef>
          </c:cat>
          <c:val>
            <c:numRef>
              <c:f>Sheet1!$B$2:$B$5</c:f>
              <c:numCache>
                <c:formatCode>General</c:formatCode>
                <c:ptCount val="4"/>
                <c:pt idx="0">
                  <c:v>8.2000000000000003E-2</c:v>
                </c:pt>
                <c:pt idx="1">
                  <c:v>0.10100000000000001</c:v>
                </c:pt>
                <c:pt idx="2">
                  <c:v>0.27700000000000002</c:v>
                </c:pt>
                <c:pt idx="3">
                  <c:v>0.20300000000000001</c:v>
                </c:pt>
              </c:numCache>
            </c:numRef>
          </c:val>
          <c:extLst>
            <c:ext xmlns:c16="http://schemas.microsoft.com/office/drawing/2014/chart" uri="{C3380CC4-5D6E-409C-BE32-E72D297353CC}">
              <c16:uniqueId val="{00000004-2EA3-469C-974B-862892905ED1}"/>
            </c:ext>
          </c:extLst>
        </c:ser>
        <c:dLbls>
          <c:showLegendKey val="0"/>
          <c:showVal val="0"/>
          <c:showCatName val="0"/>
          <c:showSerName val="0"/>
          <c:showPercent val="0"/>
          <c:showBubbleSize val="0"/>
        </c:dLbls>
        <c:gapWidth val="89"/>
        <c:axId val="258036480"/>
        <c:axId val="258038016"/>
      </c:barChart>
      <c:catAx>
        <c:axId val="258036480"/>
        <c:scaling>
          <c:orientation val="minMax"/>
        </c:scaling>
        <c:delete val="0"/>
        <c:axPos val="l"/>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8038016"/>
        <c:crosses val="autoZero"/>
        <c:auto val="1"/>
        <c:lblAlgn val="ctr"/>
        <c:lblOffset val="100"/>
        <c:noMultiLvlLbl val="0"/>
      </c:catAx>
      <c:valAx>
        <c:axId val="258038016"/>
        <c:scaling>
          <c:orientation val="minMax"/>
          <c:max val="0.4"/>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803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71113644739895"/>
          <c:y val="4.4527280165360436E-2"/>
          <c:w val="0.45847755330467932"/>
          <c:h val="0.90599625032498787"/>
        </c:manualLayout>
      </c:layout>
      <c:barChart>
        <c:barDir val="bar"/>
        <c:grouping val="clustered"/>
        <c:varyColors val="0"/>
        <c:ser>
          <c:idx val="0"/>
          <c:order val="0"/>
          <c:tx>
            <c:strRef>
              <c:f>Sheet1!$B$1</c:f>
              <c:strCache>
                <c:ptCount val="1"/>
                <c:pt idx="0">
                  <c:v>Maximum dose</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630D-4086-94A5-75EB6D2369E3}"/>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3-630D-4086-94A5-75EB6D2369E3}"/>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05-630D-4086-94A5-75EB6D2369E3}"/>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7-630D-4086-94A5-75EB6D2369E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population</c:v>
                </c:pt>
                <c:pt idx="1">
                  <c:v>Diabetes</c:v>
                </c:pt>
                <c:pt idx="2">
                  <c:v>Heart failure</c:v>
                </c:pt>
                <c:pt idx="3">
                  <c:v>CKD stages 3–4</c:v>
                </c:pt>
              </c:strCache>
            </c:strRef>
          </c:cat>
          <c:val>
            <c:numRef>
              <c:f>Sheet1!$B$2:$B$5</c:f>
              <c:numCache>
                <c:formatCode>General</c:formatCode>
                <c:ptCount val="4"/>
                <c:pt idx="0">
                  <c:v>4.1000000000000002E-2</c:v>
                </c:pt>
                <c:pt idx="1">
                  <c:v>0.05</c:v>
                </c:pt>
                <c:pt idx="2">
                  <c:v>0.13700000000000001</c:v>
                </c:pt>
                <c:pt idx="3">
                  <c:v>9.8000000000000004E-2</c:v>
                </c:pt>
              </c:numCache>
            </c:numRef>
          </c:val>
          <c:extLst>
            <c:ext xmlns:c16="http://schemas.microsoft.com/office/drawing/2014/chart" uri="{C3380CC4-5D6E-409C-BE32-E72D297353CC}">
              <c16:uniqueId val="{00000008-630D-4086-94A5-75EB6D2369E3}"/>
            </c:ext>
          </c:extLst>
        </c:ser>
        <c:dLbls>
          <c:showLegendKey val="0"/>
          <c:showVal val="0"/>
          <c:showCatName val="0"/>
          <c:showSerName val="0"/>
          <c:showPercent val="0"/>
          <c:showBubbleSize val="0"/>
        </c:dLbls>
        <c:gapWidth val="89"/>
        <c:axId val="257689088"/>
        <c:axId val="257690624"/>
      </c:barChart>
      <c:catAx>
        <c:axId val="257689088"/>
        <c:scaling>
          <c:orientation val="minMax"/>
        </c:scaling>
        <c:delete val="0"/>
        <c:axPos val="l"/>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57690624"/>
        <c:crosses val="autoZero"/>
        <c:auto val="1"/>
        <c:lblAlgn val="ctr"/>
        <c:lblOffset val="100"/>
        <c:noMultiLvlLbl val="0"/>
      </c:catAx>
      <c:valAx>
        <c:axId val="257690624"/>
        <c:scaling>
          <c:orientation val="minMax"/>
          <c:max val="0.4"/>
          <c:min val="0"/>
        </c:scaling>
        <c:delete val="0"/>
        <c:axPos val="b"/>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5768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0896095239499"/>
          <c:y val="7.4262561438448199E-2"/>
          <c:w val="0.85971825695895598"/>
          <c:h val="0.68672105615660195"/>
        </c:manualLayout>
      </c:layout>
      <c:barChart>
        <c:barDir val="col"/>
        <c:grouping val="clustered"/>
        <c:varyColors val="0"/>
        <c:ser>
          <c:idx val="0"/>
          <c:order val="0"/>
          <c:tx>
            <c:strRef>
              <c:f>Sheet1!$B$1</c:f>
              <c:strCache>
                <c:ptCount val="1"/>
                <c:pt idx="0">
                  <c:v>Hyperkalemia</c:v>
                </c:pt>
              </c:strCache>
            </c:strRef>
          </c:tx>
          <c:spPr>
            <a:solidFill>
              <a:srgbClr val="0079A8"/>
            </a:solidFill>
            <a:ln>
              <a:noFill/>
            </a:ln>
            <a:effectLst>
              <a:outerShdw blurRad="76200" dir="18900000" sy="23000" kx="-1200000" algn="bl" rotWithShape="0">
                <a:prstClr val="black">
                  <a:alpha val="20000"/>
                </a:prstClr>
              </a:outerShdw>
            </a:effectLst>
            <a:scene3d>
              <a:camera prst="orthographicFront"/>
              <a:lightRig rig="threePt" dir="t"/>
            </a:scene3d>
            <a:sp3d/>
          </c:spPr>
          <c:invertIfNegative val="0"/>
          <c:dLbls>
            <c:dLbl>
              <c:idx val="0"/>
              <c:layout>
                <c:manualLayout>
                  <c:x val="1.1858634733424107E-3"/>
                  <c:y val="-1.8753418168889829E-3"/>
                </c:manualLayout>
              </c:layout>
              <c:spPr>
                <a:noFill/>
                <a:ln w="25372">
                  <a:noFill/>
                </a:ln>
              </c:spPr>
              <c:txPr>
                <a:bodyPr anchorCtr="0"/>
                <a:lstStyle/>
                <a:p>
                  <a:pPr algn="ctr">
                    <a:defRPr sz="24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070516524396968"/>
                      <c:h val="9.0839130193401896E-2"/>
                    </c:manualLayout>
                  </c15:layout>
                </c:ext>
                <c:ext xmlns:c16="http://schemas.microsoft.com/office/drawing/2014/chart" uri="{C3380CC4-5D6E-409C-BE32-E72D297353CC}">
                  <c16:uniqueId val="{00000000-C9F6-4AB5-A846-43DEC393ACC2}"/>
                </c:ext>
              </c:extLst>
            </c:dLbl>
            <c:spPr>
              <a:noFill/>
              <a:ln w="25372">
                <a:noFill/>
              </a:ln>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Reason for Not Starting RAASi</c:v>
                </c:pt>
                <c:pt idx="1">
                  <c:v>Discontinuation of RAASi at Any Time</c:v>
                </c:pt>
              </c:strCache>
            </c:strRef>
          </c:cat>
          <c:val>
            <c:numRef>
              <c:f>Sheet1!$B$2:$B$3</c:f>
              <c:numCache>
                <c:formatCode>General</c:formatCode>
                <c:ptCount val="2"/>
                <c:pt idx="0">
                  <c:v>13.8</c:v>
                </c:pt>
                <c:pt idx="1">
                  <c:v>66.599999999999994</c:v>
                </c:pt>
              </c:numCache>
            </c:numRef>
          </c:val>
          <c:extLst>
            <c:ext xmlns:c16="http://schemas.microsoft.com/office/drawing/2014/chart" uri="{C3380CC4-5D6E-409C-BE32-E72D297353CC}">
              <c16:uniqueId val="{00000001-C9F6-4AB5-A846-43DEC393ACC2}"/>
            </c:ext>
          </c:extLst>
        </c:ser>
        <c:ser>
          <c:idx val="1"/>
          <c:order val="1"/>
          <c:tx>
            <c:strRef>
              <c:f>Sheet1!$C$1</c:f>
              <c:strCache>
                <c:ptCount val="1"/>
                <c:pt idx="0">
                  <c:v>Acute renal injury</c:v>
                </c:pt>
              </c:strCache>
            </c:strRef>
          </c:tx>
          <c:spPr>
            <a:solidFill>
              <a:srgbClr val="F9AC2F"/>
            </a:solidFill>
            <a:ln>
              <a:noFill/>
            </a:ln>
            <a:effectLst>
              <a:outerShdw blurRad="76200" dir="18900000" sy="23000" kx="-1200000" algn="bl" rotWithShape="0">
                <a:prstClr val="black">
                  <a:alpha val="20000"/>
                </a:prstClr>
              </a:outerShdw>
            </a:effectLst>
            <a:scene3d>
              <a:camera prst="orthographicFront"/>
              <a:lightRig rig="threePt" dir="t"/>
            </a:scene3d>
            <a:sp3d/>
          </c:spPr>
          <c:invertIfNegative val="0"/>
          <c:cat>
            <c:strRef>
              <c:f>Sheet1!$A$2:$A$3</c:f>
              <c:strCache>
                <c:ptCount val="2"/>
                <c:pt idx="0">
                  <c:v>Reason for Not Starting RAASi</c:v>
                </c:pt>
                <c:pt idx="1">
                  <c:v>Discontinuation of RAASi at Any Time</c:v>
                </c:pt>
              </c:strCache>
            </c:strRef>
          </c:cat>
          <c:val>
            <c:numRef>
              <c:f>Sheet1!$C$2:$C$3</c:f>
              <c:numCache>
                <c:formatCode>General</c:formatCode>
                <c:ptCount val="2"/>
                <c:pt idx="0">
                  <c:v>12.5</c:v>
                </c:pt>
                <c:pt idx="1">
                  <c:v>17.600000000000001</c:v>
                </c:pt>
              </c:numCache>
            </c:numRef>
          </c:val>
          <c:extLst>
            <c:ext xmlns:c16="http://schemas.microsoft.com/office/drawing/2014/chart" uri="{C3380CC4-5D6E-409C-BE32-E72D297353CC}">
              <c16:uniqueId val="{00000002-C9F6-4AB5-A846-43DEC393ACC2}"/>
            </c:ext>
          </c:extLst>
        </c:ser>
        <c:ser>
          <c:idx val="2"/>
          <c:order val="2"/>
          <c:tx>
            <c:strRef>
              <c:f>Sheet1!$D$1</c:f>
              <c:strCache>
                <c:ptCount val="1"/>
                <c:pt idx="0">
                  <c:v>Renal artery stenosis</c:v>
                </c:pt>
              </c:strCache>
            </c:strRef>
          </c:tx>
          <c:spPr>
            <a:solidFill>
              <a:srgbClr val="55853C"/>
            </a:solidFill>
            <a:ln w="25372">
              <a:noFill/>
            </a:ln>
            <a:effectLst>
              <a:outerShdw blurRad="76200" dir="18900000" sy="23000" kx="-1200000" algn="bl" rotWithShape="0">
                <a:prstClr val="black">
                  <a:alpha val="20000"/>
                </a:prstClr>
              </a:outerShdw>
            </a:effectLst>
          </c:spPr>
          <c:invertIfNegative val="0"/>
          <c:cat>
            <c:strRef>
              <c:f>Sheet1!$A$2:$A$3</c:f>
              <c:strCache>
                <c:ptCount val="2"/>
                <c:pt idx="0">
                  <c:v>Reason for Not Starting RAASi</c:v>
                </c:pt>
                <c:pt idx="1">
                  <c:v>Discontinuation of RAASi at Any Time</c:v>
                </c:pt>
              </c:strCache>
            </c:strRef>
          </c:cat>
          <c:val>
            <c:numRef>
              <c:f>Sheet1!$D$2:$D$3</c:f>
              <c:numCache>
                <c:formatCode>General</c:formatCode>
                <c:ptCount val="2"/>
                <c:pt idx="0">
                  <c:v>13.8</c:v>
                </c:pt>
                <c:pt idx="1">
                  <c:v>3.9</c:v>
                </c:pt>
              </c:numCache>
            </c:numRef>
          </c:val>
          <c:extLst>
            <c:ext xmlns:c16="http://schemas.microsoft.com/office/drawing/2014/chart" uri="{C3380CC4-5D6E-409C-BE32-E72D297353CC}">
              <c16:uniqueId val="{00000003-C9F6-4AB5-A846-43DEC393ACC2}"/>
            </c:ext>
          </c:extLst>
        </c:ser>
        <c:ser>
          <c:idx val="3"/>
          <c:order val="3"/>
          <c:tx>
            <c:strRef>
              <c:f>Sheet1!$E$1</c:f>
              <c:strCache>
                <c:ptCount val="1"/>
                <c:pt idx="0">
                  <c:v>Hypotension</c:v>
                </c:pt>
              </c:strCache>
            </c:strRef>
          </c:tx>
          <c:spPr>
            <a:solidFill>
              <a:srgbClr val="8B1B24"/>
            </a:solidFill>
            <a:ln w="25372">
              <a:noFill/>
            </a:ln>
            <a:effectLst>
              <a:outerShdw blurRad="76200" dir="18900000" sy="23000" kx="-1200000" algn="bl" rotWithShape="0">
                <a:prstClr val="black">
                  <a:alpha val="20000"/>
                </a:prstClr>
              </a:outerShdw>
            </a:effectLst>
          </c:spPr>
          <c:invertIfNegative val="0"/>
          <c:cat>
            <c:strRef>
              <c:f>Sheet1!$A$2:$A$3</c:f>
              <c:strCache>
                <c:ptCount val="2"/>
                <c:pt idx="0">
                  <c:v>Reason for Not Starting RAASi</c:v>
                </c:pt>
                <c:pt idx="1">
                  <c:v>Discontinuation of RAASi at Any Time</c:v>
                </c:pt>
              </c:strCache>
            </c:strRef>
          </c:cat>
          <c:val>
            <c:numRef>
              <c:f>Sheet1!$E$2:$E$3</c:f>
              <c:numCache>
                <c:formatCode>General</c:formatCode>
                <c:ptCount val="2"/>
                <c:pt idx="0">
                  <c:v>12.5</c:v>
                </c:pt>
                <c:pt idx="1">
                  <c:v>5.9</c:v>
                </c:pt>
              </c:numCache>
            </c:numRef>
          </c:val>
          <c:extLst>
            <c:ext xmlns:c16="http://schemas.microsoft.com/office/drawing/2014/chart" uri="{C3380CC4-5D6E-409C-BE32-E72D297353CC}">
              <c16:uniqueId val="{00000004-C9F6-4AB5-A846-43DEC393ACC2}"/>
            </c:ext>
          </c:extLst>
        </c:ser>
        <c:ser>
          <c:idx val="4"/>
          <c:order val="4"/>
          <c:tx>
            <c:strRef>
              <c:f>Sheet1!$F$1</c:f>
              <c:strCache>
                <c:ptCount val="1"/>
                <c:pt idx="0">
                  <c:v>Very low eGFR</c:v>
                </c:pt>
              </c:strCache>
            </c:strRef>
          </c:tx>
          <c:spPr>
            <a:solidFill>
              <a:srgbClr val="A2A2A1"/>
            </a:solidFill>
            <a:ln w="25372">
              <a:noFill/>
            </a:ln>
            <a:effectLst>
              <a:outerShdw blurRad="76200" dir="18900000" sy="23000" kx="-1200000" algn="bl" rotWithShape="0">
                <a:prstClr val="black">
                  <a:alpha val="20000"/>
                </a:prstClr>
              </a:outerShdw>
            </a:effectLst>
          </c:spPr>
          <c:invertIfNegative val="0"/>
          <c:cat>
            <c:strRef>
              <c:f>Sheet1!$A$2:$A$3</c:f>
              <c:strCache>
                <c:ptCount val="2"/>
                <c:pt idx="0">
                  <c:v>Reason for Not Starting RAASi</c:v>
                </c:pt>
                <c:pt idx="1">
                  <c:v>Discontinuation of RAASi at Any Time</c:v>
                </c:pt>
              </c:strCache>
            </c:strRef>
          </c:cat>
          <c:val>
            <c:numRef>
              <c:f>Sheet1!$F$2:$F$3</c:f>
              <c:numCache>
                <c:formatCode>General</c:formatCode>
                <c:ptCount val="2"/>
                <c:pt idx="0">
                  <c:v>8</c:v>
                </c:pt>
                <c:pt idx="1">
                  <c:v>2</c:v>
                </c:pt>
              </c:numCache>
            </c:numRef>
          </c:val>
          <c:extLst>
            <c:ext xmlns:c16="http://schemas.microsoft.com/office/drawing/2014/chart" uri="{C3380CC4-5D6E-409C-BE32-E72D297353CC}">
              <c16:uniqueId val="{00000005-C9F6-4AB5-A846-43DEC393ACC2}"/>
            </c:ext>
          </c:extLst>
        </c:ser>
        <c:ser>
          <c:idx val="5"/>
          <c:order val="5"/>
          <c:tx>
            <c:strRef>
              <c:f>Sheet1!$G$1</c:f>
              <c:strCache>
                <c:ptCount val="1"/>
                <c:pt idx="0">
                  <c:v>Unknown/other</c:v>
                </c:pt>
              </c:strCache>
            </c:strRef>
          </c:tx>
          <c:spPr>
            <a:solidFill>
              <a:srgbClr val="5D2D85"/>
            </a:solidFill>
            <a:ln w="25372">
              <a:noFill/>
            </a:ln>
            <a:effectLst>
              <a:outerShdw blurRad="76200" dir="18900000" sy="23000" kx="-1200000" algn="bl" rotWithShape="0">
                <a:prstClr val="black">
                  <a:alpha val="20000"/>
                </a:prstClr>
              </a:outerShdw>
            </a:effectLst>
          </c:spPr>
          <c:invertIfNegative val="0"/>
          <c:cat>
            <c:strRef>
              <c:f>Sheet1!$A$2:$A$3</c:f>
              <c:strCache>
                <c:ptCount val="2"/>
                <c:pt idx="0">
                  <c:v>Reason for Not Starting RAASi</c:v>
                </c:pt>
                <c:pt idx="1">
                  <c:v>Discontinuation of RAASi at Any Time</c:v>
                </c:pt>
              </c:strCache>
            </c:strRef>
          </c:cat>
          <c:val>
            <c:numRef>
              <c:f>Sheet1!$G$2:$G$3</c:f>
              <c:numCache>
                <c:formatCode>General</c:formatCode>
                <c:ptCount val="2"/>
                <c:pt idx="0">
                  <c:v>37</c:v>
                </c:pt>
              </c:numCache>
            </c:numRef>
          </c:val>
          <c:extLst>
            <c:ext xmlns:c16="http://schemas.microsoft.com/office/drawing/2014/chart" uri="{C3380CC4-5D6E-409C-BE32-E72D297353CC}">
              <c16:uniqueId val="{00000006-C9F6-4AB5-A846-43DEC393ACC2}"/>
            </c:ext>
          </c:extLst>
        </c:ser>
        <c:dLbls>
          <c:showLegendKey val="0"/>
          <c:showVal val="0"/>
          <c:showCatName val="0"/>
          <c:showSerName val="0"/>
          <c:showPercent val="0"/>
          <c:showBubbleSize val="0"/>
        </c:dLbls>
        <c:gapWidth val="150"/>
        <c:overlap val="-10"/>
        <c:axId val="-2134096072"/>
        <c:axId val="-2134077032"/>
      </c:barChart>
      <c:catAx>
        <c:axId val="-2134096072"/>
        <c:scaling>
          <c:orientation val="minMax"/>
        </c:scaling>
        <c:delete val="0"/>
        <c:axPos val="b"/>
        <c:numFmt formatCode="General" sourceLinked="1"/>
        <c:majorTickMark val="out"/>
        <c:minorTickMark val="none"/>
        <c:tickLblPos val="nextTo"/>
        <c:spPr>
          <a:ln w="19050" cmpd="sng">
            <a:solidFill>
              <a:schemeClr val="tx1"/>
            </a:solidFill>
          </a:ln>
        </c:spPr>
        <c:txPr>
          <a:bodyPr/>
          <a:lstStyle/>
          <a:p>
            <a:pPr>
              <a:defRPr>
                <a:solidFill>
                  <a:schemeClr val="tx1">
                    <a:lumMod val="75000"/>
                    <a:lumOff val="25000"/>
                  </a:schemeClr>
                </a:solidFill>
              </a:defRPr>
            </a:pPr>
            <a:endParaRPr lang="en-US"/>
          </a:p>
        </c:txPr>
        <c:crossAx val="-2134077032"/>
        <c:crosses val="autoZero"/>
        <c:auto val="1"/>
        <c:lblAlgn val="ctr"/>
        <c:lblOffset val="20"/>
        <c:tickLblSkip val="1"/>
        <c:tickMarkSkip val="1"/>
        <c:noMultiLvlLbl val="0"/>
      </c:catAx>
      <c:valAx>
        <c:axId val="-2134077032"/>
        <c:scaling>
          <c:orientation val="minMax"/>
          <c:max val="100"/>
        </c:scaling>
        <c:delete val="0"/>
        <c:axPos val="l"/>
        <c:numFmt formatCode="General" sourceLinked="1"/>
        <c:majorTickMark val="out"/>
        <c:minorTickMark val="none"/>
        <c:tickLblPos val="nextTo"/>
        <c:spPr>
          <a:ln w="19050" cmpd="sng">
            <a:solidFill>
              <a:schemeClr val="tx1"/>
            </a:solidFill>
          </a:ln>
        </c:spPr>
        <c:txPr>
          <a:bodyPr/>
          <a:lstStyle/>
          <a:p>
            <a:pPr>
              <a:defRPr>
                <a:solidFill>
                  <a:schemeClr val="tx1">
                    <a:lumMod val="75000"/>
                    <a:lumOff val="25000"/>
                  </a:schemeClr>
                </a:solidFill>
              </a:defRPr>
            </a:pPr>
            <a:endParaRPr lang="en-US"/>
          </a:p>
        </c:txPr>
        <c:crossAx val="-2134096072"/>
        <c:crosses val="autoZero"/>
        <c:crossBetween val="between"/>
        <c:majorUnit val="10"/>
      </c:valAx>
      <c:spPr>
        <a:gradFill>
          <a:gsLst>
            <a:gs pos="0">
              <a:srgbClr val="EAF6F9">
                <a:alpha val="0"/>
              </a:srgbClr>
            </a:gs>
            <a:gs pos="100000">
              <a:srgbClr val="ADE1FA"/>
            </a:gs>
          </a:gsLst>
          <a:lin ang="5400000" scaled="0"/>
        </a:gradFill>
        <a:ln w="25372">
          <a:noFill/>
        </a:ln>
      </c:spPr>
    </c:plotArea>
    <c:legend>
      <c:legendPos val="r"/>
      <c:legendEntry>
        <c:idx val="0"/>
        <c:txPr>
          <a:bodyPr anchor="t" anchorCtr="0"/>
          <a:lstStyle/>
          <a:p>
            <a:pPr algn="l">
              <a:defRPr/>
            </a:pPr>
            <a:endParaRPr lang="en-US"/>
          </a:p>
        </c:txPr>
      </c:legendEntry>
      <c:legendEntry>
        <c:idx val="1"/>
        <c:txPr>
          <a:bodyPr anchor="t" anchorCtr="0"/>
          <a:lstStyle/>
          <a:p>
            <a:pPr algn="l">
              <a:defRPr/>
            </a:pPr>
            <a:endParaRPr lang="en-US"/>
          </a:p>
        </c:txPr>
      </c:legendEntry>
      <c:layout>
        <c:manualLayout>
          <c:xMode val="edge"/>
          <c:yMode val="edge"/>
          <c:x val="8.0644462664170996E-2"/>
          <c:y val="4.2129854390434901E-2"/>
          <c:w val="0.89500601898446897"/>
          <c:h val="0.14236511004879601"/>
        </c:manualLayout>
      </c:layout>
      <c:overlay val="0"/>
      <c:txPr>
        <a:bodyPr anchor="t" anchorCtr="0"/>
        <a:lstStyle/>
        <a:p>
          <a:pPr algn="l">
            <a:defRPr/>
          </a:pPr>
          <a:endParaRPr lang="en-US"/>
        </a:p>
      </c:txPr>
    </c:legend>
    <c:plotVisOnly val="1"/>
    <c:dispBlanksAs val="gap"/>
    <c:showDLblsOverMax val="0"/>
  </c:chart>
  <c:txPr>
    <a:bodyPr/>
    <a:lstStyle/>
    <a:p>
      <a:pPr>
        <a:defRPr sz="1798">
          <a:latin typeface="+mn-lt"/>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60896095239499"/>
          <c:y val="0.13051828780182501"/>
          <c:w val="0.85971825695895598"/>
          <c:h val="0.63046530921157995"/>
        </c:manualLayout>
      </c:layout>
      <c:barChart>
        <c:barDir val="col"/>
        <c:grouping val="clustered"/>
        <c:varyColors val="0"/>
        <c:ser>
          <c:idx val="0"/>
          <c:order val="0"/>
          <c:tx>
            <c:strRef>
              <c:f>Sheet1!$B$1</c:f>
              <c:strCache>
                <c:ptCount val="1"/>
                <c:pt idx="0">
                  <c:v>Hyperkalemia</c:v>
                </c:pt>
              </c:strCache>
            </c:strRef>
          </c:tx>
          <c:spPr>
            <a:solidFill>
              <a:srgbClr val="5D2D85"/>
            </a:solidFill>
            <a:effectLst>
              <a:outerShdw blurRad="76200" dir="18900000" sy="23000" kx="-1200000" algn="bl" rotWithShape="0">
                <a:prstClr val="black">
                  <a:alpha val="20000"/>
                </a:prstClr>
              </a:outerShdw>
            </a:effectLst>
            <a:scene3d>
              <a:camera prst="orthographicFront"/>
              <a:lightRig rig="threePt" dir="t"/>
            </a:scene3d>
            <a:sp3d/>
          </c:spPr>
          <c:invertIfNegative val="0"/>
          <c:dLbls>
            <c:dLbl>
              <c:idx val="0"/>
              <c:tx>
                <c:rich>
                  <a:bodyPr/>
                  <a:lstStyle/>
                  <a:p>
                    <a:r>
                      <a:rPr lang="en-US" sz="1800" dirty="0">
                        <a:solidFill>
                          <a:schemeClr val="tx1"/>
                        </a:solidFill>
                        <a:latin typeface="Arial" panose="020B0604020202020204" pitchFamily="34" charset="0"/>
                        <a:cs typeface="Arial" panose="020B0604020202020204" pitchFamily="34" charset="0"/>
                      </a:rPr>
                      <a:t>17.1%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32-438F-8E14-3C526BA8D6ED}"/>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c:f>
              <c:strCache>
                <c:ptCount val="1"/>
                <c:pt idx="0">
                  <c:v>DC of MRA</c:v>
                </c:pt>
              </c:strCache>
            </c:strRef>
          </c:cat>
          <c:val>
            <c:numRef>
              <c:f>Sheet1!$B$2</c:f>
              <c:numCache>
                <c:formatCode>General</c:formatCode>
                <c:ptCount val="1"/>
                <c:pt idx="0">
                  <c:v>17.100000000000001</c:v>
                </c:pt>
              </c:numCache>
            </c:numRef>
          </c:val>
          <c:extLst>
            <c:ext xmlns:c16="http://schemas.microsoft.com/office/drawing/2014/chart" uri="{C3380CC4-5D6E-409C-BE32-E72D297353CC}">
              <c16:uniqueId val="{00000001-8C32-438F-8E14-3C526BA8D6ED}"/>
            </c:ext>
          </c:extLst>
        </c:ser>
        <c:ser>
          <c:idx val="1"/>
          <c:order val="1"/>
          <c:tx>
            <c:strRef>
              <c:f>Sheet1!$C$1</c:f>
              <c:strCache>
                <c:ptCount val="1"/>
                <c:pt idx="0">
                  <c:v>Renal function decline</c:v>
                </c:pt>
              </c:strCache>
            </c:strRef>
          </c:tx>
          <c:spPr>
            <a:solidFill>
              <a:srgbClr val="A2A2A1"/>
            </a:solidFill>
            <a:effectLst>
              <a:outerShdw blurRad="76200" dir="18900000" sy="23000" kx="-1200000" algn="bl" rotWithShape="0">
                <a:prstClr val="black">
                  <a:alpha val="20000"/>
                </a:prstClr>
              </a:outerShdw>
            </a:effectLst>
            <a:scene3d>
              <a:camera prst="orthographicFront"/>
              <a:lightRig rig="threePt" dir="t"/>
            </a:scene3d>
            <a:sp3d/>
          </c:spPr>
          <c:invertIfNegative val="0"/>
          <c:dLbls>
            <c:dLbl>
              <c:idx val="0"/>
              <c:tx>
                <c:rich>
                  <a:bodyPr/>
                  <a:lstStyle/>
                  <a:p>
                    <a:r>
                      <a:rPr lang="en-US" dirty="0">
                        <a:solidFill>
                          <a:schemeClr val="tx1"/>
                        </a:solidFill>
                        <a:latin typeface="Arial" panose="020B0604020202020204" pitchFamily="34" charset="0"/>
                        <a:cs typeface="Arial" panose="020B0604020202020204" pitchFamily="34" charset="0"/>
                      </a:rPr>
                      <a:t>14.5%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C32-438F-8E14-3C526BA8D6ED}"/>
                </c:ext>
              </c:extLst>
            </c:dLbl>
            <c:spPr>
              <a:noFill/>
              <a:ln w="25363">
                <a:noFill/>
              </a:ln>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DC of MRA</c:v>
                </c:pt>
              </c:strCache>
            </c:strRef>
          </c:cat>
          <c:val>
            <c:numRef>
              <c:f>Sheet1!$C$2</c:f>
              <c:numCache>
                <c:formatCode>General</c:formatCode>
                <c:ptCount val="1"/>
                <c:pt idx="0">
                  <c:v>14.5</c:v>
                </c:pt>
              </c:numCache>
            </c:numRef>
          </c:val>
          <c:extLst>
            <c:ext xmlns:c16="http://schemas.microsoft.com/office/drawing/2014/chart" uri="{C3380CC4-5D6E-409C-BE32-E72D297353CC}">
              <c16:uniqueId val="{00000003-8C32-438F-8E14-3C526BA8D6ED}"/>
            </c:ext>
          </c:extLst>
        </c:ser>
        <c:ser>
          <c:idx val="2"/>
          <c:order val="2"/>
          <c:tx>
            <c:strRef>
              <c:f>Sheet1!$D$1</c:f>
              <c:strCache>
                <c:ptCount val="1"/>
                <c:pt idx="0">
                  <c:v>Gynecomastia</c:v>
                </c:pt>
              </c:strCache>
            </c:strRef>
          </c:tx>
          <c:spPr>
            <a:solidFill>
              <a:srgbClr val="0079A8"/>
            </a:solidFill>
            <a:effectLst>
              <a:outerShdw blurRad="76200" dir="18900000" sy="23000" kx="-1200000" algn="bl" rotWithShape="0">
                <a:prstClr val="black">
                  <a:alpha val="20000"/>
                </a:prstClr>
              </a:outerShdw>
            </a:effectLst>
            <a:scene3d>
              <a:camera prst="orthographicFront"/>
              <a:lightRig rig="threePt" dir="t"/>
            </a:scene3d>
            <a:sp3d/>
          </c:spPr>
          <c:invertIfNegative val="0"/>
          <c:dLbls>
            <c:dLbl>
              <c:idx val="0"/>
              <c:tx>
                <c:rich>
                  <a:bodyPr/>
                  <a:lstStyle/>
                  <a:p>
                    <a:r>
                      <a:rPr lang="en-US" dirty="0">
                        <a:solidFill>
                          <a:schemeClr val="tx1"/>
                        </a:solidFill>
                        <a:latin typeface="Arial" panose="020B0604020202020204" pitchFamily="34" charset="0"/>
                        <a:cs typeface="Arial" panose="020B0604020202020204" pitchFamily="34" charset="0"/>
                      </a:rPr>
                      <a:t>5.3%</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C32-438F-8E14-3C526BA8D6ED}"/>
                </c:ext>
              </c:extLst>
            </c:dLbl>
            <c:spPr>
              <a:noFill/>
              <a:ln w="25363">
                <a:noFill/>
              </a:ln>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DC of MRA</c:v>
                </c:pt>
              </c:strCache>
            </c:strRef>
          </c:cat>
          <c:val>
            <c:numRef>
              <c:f>Sheet1!$D$2</c:f>
              <c:numCache>
                <c:formatCode>General</c:formatCode>
                <c:ptCount val="1"/>
                <c:pt idx="0">
                  <c:v>5.3</c:v>
                </c:pt>
              </c:numCache>
            </c:numRef>
          </c:val>
          <c:extLst>
            <c:ext xmlns:c16="http://schemas.microsoft.com/office/drawing/2014/chart" uri="{C3380CC4-5D6E-409C-BE32-E72D297353CC}">
              <c16:uniqueId val="{00000005-8C32-438F-8E14-3C526BA8D6ED}"/>
            </c:ext>
          </c:extLst>
        </c:ser>
        <c:ser>
          <c:idx val="3"/>
          <c:order val="3"/>
          <c:tx>
            <c:strRef>
              <c:f>Sheet1!$E$1</c:f>
              <c:strCache>
                <c:ptCount val="1"/>
                <c:pt idx="0">
                  <c:v>Other</c:v>
                </c:pt>
              </c:strCache>
            </c:strRef>
          </c:tx>
          <c:spPr>
            <a:solidFill>
              <a:srgbClr val="F9AC2F"/>
            </a:solidFill>
            <a:effectLst>
              <a:outerShdw blurRad="76200" dir="18900000" sy="23000" kx="-1200000" algn="bl" rotWithShape="0">
                <a:prstClr val="black">
                  <a:alpha val="20000"/>
                </a:prstClr>
              </a:outerShdw>
            </a:effectLst>
            <a:scene3d>
              <a:camera prst="orthographicFront"/>
              <a:lightRig rig="threePt" dir="t"/>
            </a:scene3d>
            <a:sp3d/>
          </c:spPr>
          <c:invertIfNegative val="0"/>
          <c:dLbls>
            <c:dLbl>
              <c:idx val="0"/>
              <c:tx>
                <c:rich>
                  <a:bodyPr/>
                  <a:lstStyle/>
                  <a:p>
                    <a:r>
                      <a:rPr lang="en-US" dirty="0">
                        <a:solidFill>
                          <a:schemeClr val="tx1"/>
                        </a:solidFill>
                        <a:latin typeface="Arial" panose="020B0604020202020204" pitchFamily="34" charset="0"/>
                        <a:cs typeface="Arial" panose="020B0604020202020204" pitchFamily="34" charset="0"/>
                      </a:rPr>
                      <a:t>1.3%</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C32-438F-8E14-3C526BA8D6ED}"/>
                </c:ext>
              </c:extLst>
            </c:dLbl>
            <c:spPr>
              <a:noFill/>
              <a:ln w="25363">
                <a:noFill/>
              </a:ln>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DC of MRA</c:v>
                </c:pt>
              </c:strCache>
            </c:strRef>
          </c:cat>
          <c:val>
            <c:numRef>
              <c:f>Sheet1!$E$2</c:f>
              <c:numCache>
                <c:formatCode>General</c:formatCode>
                <c:ptCount val="1"/>
                <c:pt idx="0">
                  <c:v>1.3</c:v>
                </c:pt>
              </c:numCache>
            </c:numRef>
          </c:val>
          <c:extLst>
            <c:ext xmlns:c16="http://schemas.microsoft.com/office/drawing/2014/chart" uri="{C3380CC4-5D6E-409C-BE32-E72D297353CC}">
              <c16:uniqueId val="{00000007-8C32-438F-8E14-3C526BA8D6ED}"/>
            </c:ext>
          </c:extLst>
        </c:ser>
        <c:dLbls>
          <c:showLegendKey val="0"/>
          <c:showVal val="0"/>
          <c:showCatName val="0"/>
          <c:showSerName val="0"/>
          <c:showPercent val="0"/>
          <c:showBubbleSize val="0"/>
        </c:dLbls>
        <c:gapWidth val="100"/>
        <c:overlap val="-10"/>
        <c:axId val="-2115140760"/>
        <c:axId val="-2115390488"/>
      </c:barChart>
      <c:catAx>
        <c:axId val="-2115140760"/>
        <c:scaling>
          <c:orientation val="minMax"/>
        </c:scaling>
        <c:delete val="1"/>
        <c:axPos val="b"/>
        <c:numFmt formatCode="General" sourceLinked="1"/>
        <c:majorTickMark val="out"/>
        <c:minorTickMark val="none"/>
        <c:tickLblPos val="nextTo"/>
        <c:crossAx val="-2115390488"/>
        <c:crosses val="autoZero"/>
        <c:auto val="1"/>
        <c:lblAlgn val="ctr"/>
        <c:lblOffset val="100"/>
        <c:noMultiLvlLbl val="0"/>
      </c:catAx>
      <c:valAx>
        <c:axId val="-2115390488"/>
        <c:scaling>
          <c:orientation val="minMax"/>
          <c:max val="30"/>
        </c:scaling>
        <c:delete val="0"/>
        <c:axPos val="l"/>
        <c:numFmt formatCode="General" sourceLinked="1"/>
        <c:majorTickMark val="out"/>
        <c:minorTickMark val="none"/>
        <c:tickLblPos val="nextTo"/>
        <c:spPr>
          <a:ln w="19050" cmpd="sng">
            <a:solidFill>
              <a:schemeClr val="tx1"/>
            </a:solidFill>
          </a:ln>
        </c:spPr>
        <c:txPr>
          <a:bodyPr/>
          <a:lstStyle/>
          <a:p>
            <a:pPr>
              <a:defRPr>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2115140760"/>
        <c:crosses val="autoZero"/>
        <c:crossBetween val="between"/>
        <c:majorUnit val="10"/>
      </c:valAx>
      <c:spPr>
        <a:gradFill>
          <a:gsLst>
            <a:gs pos="0">
              <a:srgbClr val="EAF6F9"/>
            </a:gs>
            <a:gs pos="100000">
              <a:srgbClr val="ADE1FA"/>
            </a:gs>
          </a:gsLst>
          <a:lin ang="5400000" scaled="0"/>
        </a:gradFill>
        <a:ln w="25363">
          <a:noFill/>
        </a:ln>
      </c:spPr>
    </c:plotArea>
    <c:legend>
      <c:legendPos val="r"/>
      <c:layout>
        <c:manualLayout>
          <c:xMode val="edge"/>
          <c:yMode val="edge"/>
          <c:x val="0.103497812240122"/>
          <c:y val="0.19322059135254199"/>
          <c:w val="0.85859115144239295"/>
          <c:h val="6.9029319463760397E-2"/>
        </c:manualLayout>
      </c:layout>
      <c:overlay val="0"/>
      <c:txPr>
        <a:bodyPr/>
        <a:lstStyle/>
        <a:p>
          <a:pPr>
            <a:defRPr sz="2000">
              <a:solidFill>
                <a:schemeClr val="tx1">
                  <a:lumMod val="65000"/>
                  <a:lumOff val="35000"/>
                </a:schemeClr>
              </a:solidFill>
              <a:latin typeface="+mn-lt"/>
              <a:cs typeface="Arial" panose="020B0604020202020204" pitchFamily="34" charset="0"/>
            </a:defRPr>
          </a:pPr>
          <a:endParaRPr lang="en-US"/>
        </a:p>
      </c:txPr>
    </c:legend>
    <c:plotVisOnly val="1"/>
    <c:dispBlanksAs val="gap"/>
    <c:showDLblsOverMax val="0"/>
  </c:chart>
  <c:txPr>
    <a:bodyPr/>
    <a:lstStyle/>
    <a:p>
      <a:pPr>
        <a:defRPr sz="1797">
          <a:solidFill>
            <a:srgbClr val="FFFFFF"/>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0.11584</cdr:x>
      <cdr:y>0.56028</cdr:y>
    </cdr:from>
    <cdr:to>
      <cdr:x>0.22098</cdr:x>
      <cdr:y>0.67324</cdr:y>
    </cdr:to>
    <cdr:sp macro="" textlink="">
      <cdr:nvSpPr>
        <cdr:cNvPr id="2" name="Oval 1"/>
        <cdr:cNvSpPr>
          <a:spLocks xmlns:a="http://schemas.openxmlformats.org/drawingml/2006/main" noChangeAspect="1"/>
        </cdr:cNvSpPr>
      </cdr:nvSpPr>
      <cdr:spPr>
        <a:xfrm xmlns:a="http://schemas.openxmlformats.org/drawingml/2006/main">
          <a:off x="1123266" y="2529706"/>
          <a:ext cx="1019485" cy="510024"/>
        </a:xfrm>
        <a:prstGeom xmlns:a="http://schemas.openxmlformats.org/drawingml/2006/main" prst="ellipse">
          <a:avLst/>
        </a:prstGeom>
        <a:noFill xmlns:a="http://schemas.openxmlformats.org/drawingml/2006/main"/>
        <a:ln xmlns:a="http://schemas.openxmlformats.org/drawingml/2006/main" w="25400" cap="flat" cmpd="sng" algn="ctr">
          <a:solidFill>
            <a:srgbClr val="D98628"/>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marL="0" algn="l" defTabSz="457200" rtl="0" eaLnBrk="1" latinLnBrk="0" hangingPunct="1">
            <a:defRPr sz="1800" kern="1200">
              <a:solidFill>
                <a:sysClr val="window" lastClr="FFFFFF"/>
              </a:solidFill>
              <a:latin typeface="Calibri"/>
            </a:defRPr>
          </a:lvl1pPr>
          <a:lvl2pPr marL="457200" algn="l" defTabSz="457200" rtl="0" eaLnBrk="1" latinLnBrk="0" hangingPunct="1">
            <a:defRPr sz="1800" kern="1200">
              <a:solidFill>
                <a:sysClr val="window" lastClr="FFFFFF"/>
              </a:solidFill>
              <a:latin typeface="Calibri"/>
            </a:defRPr>
          </a:lvl2pPr>
          <a:lvl3pPr marL="914400" algn="l" defTabSz="457200" rtl="0" eaLnBrk="1" latinLnBrk="0" hangingPunct="1">
            <a:defRPr sz="1800" kern="1200">
              <a:solidFill>
                <a:sysClr val="window" lastClr="FFFFFF"/>
              </a:solidFill>
              <a:latin typeface="Calibri"/>
            </a:defRPr>
          </a:lvl3pPr>
          <a:lvl4pPr marL="1371600" algn="l" defTabSz="457200" rtl="0" eaLnBrk="1" latinLnBrk="0" hangingPunct="1">
            <a:defRPr sz="1800" kern="1200">
              <a:solidFill>
                <a:sysClr val="window" lastClr="FFFFFF"/>
              </a:solidFill>
              <a:latin typeface="Calibri"/>
            </a:defRPr>
          </a:lvl4pPr>
          <a:lvl5pPr marL="1828800" algn="l" defTabSz="457200" rtl="0" eaLnBrk="1" latinLnBrk="0" hangingPunct="1">
            <a:defRPr sz="1800" kern="1200">
              <a:solidFill>
                <a:sysClr val="window" lastClr="FFFFFF"/>
              </a:solidFill>
              <a:latin typeface="Calibri"/>
            </a:defRPr>
          </a:lvl5pPr>
          <a:lvl6pPr marL="2286000" algn="l" defTabSz="457200" rtl="0" eaLnBrk="1" latinLnBrk="0" hangingPunct="1">
            <a:defRPr sz="1800" kern="1200">
              <a:solidFill>
                <a:sysClr val="window" lastClr="FFFFFF"/>
              </a:solidFill>
              <a:latin typeface="Calibri"/>
            </a:defRPr>
          </a:lvl6pPr>
          <a:lvl7pPr marL="2743200" algn="l" defTabSz="457200" rtl="0" eaLnBrk="1" latinLnBrk="0" hangingPunct="1">
            <a:defRPr sz="1800" kern="1200">
              <a:solidFill>
                <a:sysClr val="window" lastClr="FFFFFF"/>
              </a:solidFill>
              <a:latin typeface="Calibri"/>
            </a:defRPr>
          </a:lvl7pPr>
          <a:lvl8pPr marL="3200400" algn="l" defTabSz="457200" rtl="0" eaLnBrk="1" latinLnBrk="0" hangingPunct="1">
            <a:defRPr sz="1800" kern="1200">
              <a:solidFill>
                <a:sysClr val="window" lastClr="FFFFFF"/>
              </a:solidFill>
              <a:latin typeface="Calibri"/>
            </a:defRPr>
          </a:lvl8pPr>
          <a:lvl9pPr marL="3657600" algn="l" defTabSz="457200" rtl="0" eaLnBrk="1" latinLnBrk="0" hangingPunct="1">
            <a:defRPr sz="1800" kern="1200">
              <a:solidFill>
                <a:sysClr val="window" lastClr="FFFFFF"/>
              </a:solidFill>
              <a:latin typeface="Calibri"/>
            </a:defRPr>
          </a:lvl9pPr>
        </a:lstStyle>
        <a:p xmlns:a="http://schemas.openxmlformats.org/drawingml/2006/main">
          <a:pPr algn="ctr" eaLnBrk="1" fontAlgn="auto" hangingPunct="1">
            <a:spcBef>
              <a:spcPts val="0"/>
            </a:spcBef>
            <a:spcAft>
              <a:spcPts val="0"/>
            </a:spcAft>
            <a:defRPr/>
          </a:pPr>
          <a:endParaRPr lang="en-US"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E4378-2C45-404A-8EFD-E222CA152E0D}" type="datetimeFigureOut">
              <a:rPr lang="en-US" smtClean="0"/>
              <a:t>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8FA16-5986-4AF9-A51B-765A0E788D97}" type="slidenum">
              <a:rPr lang="en-US" smtClean="0"/>
              <a:t>‹#›</a:t>
            </a:fld>
            <a:endParaRPr lang="en-US" dirty="0"/>
          </a:p>
        </p:txBody>
      </p:sp>
    </p:spTree>
    <p:extLst>
      <p:ext uri="{BB962C8B-B14F-4D97-AF65-F5344CB8AC3E}">
        <p14:creationId xmlns:p14="http://schemas.microsoft.com/office/powerpoint/2010/main" val="17184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342D969-9E99-414C-BCE4-2E396DFD95E5}" type="slidenum">
              <a:rPr lang="en-US" smtClean="0"/>
              <a:t>2</a:t>
            </a:fld>
            <a:endParaRPr lang="en-US" dirty="0"/>
          </a:p>
        </p:txBody>
      </p:sp>
    </p:spTree>
    <p:extLst>
      <p:ext uri="{BB962C8B-B14F-4D97-AF65-F5344CB8AC3E}">
        <p14:creationId xmlns:p14="http://schemas.microsoft.com/office/powerpoint/2010/main" val="165671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52990" y="996441"/>
            <a:ext cx="4495904" cy="341367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59" tIns="45030" rIns="90059" bIns="45030" anchor="ctr"/>
          <a:lstStyle/>
          <a:p>
            <a:pPr marL="0" marR="0" lvl="0" indent="0" algn="l" defTabSz="450296" rtl="0" eaLnBrk="1" fontAlgn="base" latinLnBrk="0" hangingPunct="0">
              <a:lnSpc>
                <a:spcPct val="93000"/>
              </a:lnSpc>
              <a:spcBef>
                <a:spcPct val="0"/>
              </a:spcBef>
              <a:spcAft>
                <a:spcPct val="0"/>
              </a:spcAft>
              <a:buClr>
                <a:srgbClr val="000000"/>
              </a:buClr>
              <a:buSzPct val="45000"/>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098" name="Text Box 2"/>
          <p:cNvSpPr txBox="1">
            <a:spLocks noGrp="1" noChangeArrowheads="1"/>
          </p:cNvSpPr>
          <p:nvPr>
            <p:ph type="body"/>
          </p:nvPr>
        </p:nvSpPr>
        <p:spPr bwMode="auto">
          <a:xfrm>
            <a:off x="1160084" y="4740169"/>
            <a:ext cx="5289481" cy="37877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4431" indent="-84431" eaLnBrk="1">
              <a:lnSpc>
                <a:spcPct val="93000"/>
              </a:lnSpc>
              <a:spcBef>
                <a:spcPct val="0"/>
              </a:spcBef>
              <a:buSzPct val="45000"/>
              <a:tabLst>
                <a:tab pos="712969" algn="l"/>
                <a:tab pos="1425938" algn="l"/>
                <a:tab pos="2138907" algn="l"/>
                <a:tab pos="2851876" algn="l"/>
                <a:tab pos="3564846" algn="l"/>
                <a:tab pos="4277815" algn="l"/>
                <a:tab pos="4990784" algn="l"/>
              </a:tabLst>
            </a:pPr>
            <a:r>
              <a:rPr lang="en-GB" altLang="en-US" dirty="0">
                <a:latin typeface="Arial" panose="020B0604020202020204" pitchFamily="34" charset="0"/>
                <a:cs typeface="msgothic" charset="0"/>
              </a:rPr>
              <a:t>Mean pre- and postdialysis sK</a:t>
            </a:r>
            <a:r>
              <a:rPr lang="en-GB" altLang="en-US" baseline="33000" dirty="0">
                <a:latin typeface="Arial" panose="020B0604020202020204" pitchFamily="34" charset="0"/>
                <a:cs typeface="msgothic" charset="0"/>
              </a:rPr>
              <a:t>+</a:t>
            </a:r>
            <a:r>
              <a:rPr lang="en-GB" altLang="en-US" dirty="0">
                <a:latin typeface="Arial" panose="020B0604020202020204" pitchFamily="34" charset="0"/>
                <a:cs typeface="msgothic" charset="0"/>
              </a:rPr>
              <a:t> values were lower with SZC than with PBO both at the end of the titration period and during the evaluation period. Postdialysis measurements after the short interdialytic interval were obtained only for some of the patients, because these were scheduled according to an earlier version of the study protocol. Dashed horizontal lines represent the upper and lower limits of normal predialysis sK</a:t>
            </a:r>
            <a:r>
              <a:rPr lang="en-GB" altLang="en-US" baseline="33000" dirty="0">
                <a:latin typeface="Arial" panose="020B0604020202020204" pitchFamily="34" charset="0"/>
                <a:cs typeface="msgothic" charset="0"/>
              </a:rPr>
              <a:t>+</a:t>
            </a:r>
            <a:r>
              <a:rPr lang="en-GB" altLang="en-US" dirty="0">
                <a:latin typeface="Arial" panose="020B0604020202020204" pitchFamily="34" charset="0"/>
                <a:cs typeface="msgothic" charset="0"/>
              </a:rPr>
              <a:t>. Error bars indicate 2×SD of the mean. Predialysis mean (SD) sK</a:t>
            </a:r>
            <a:r>
              <a:rPr lang="en-GB" altLang="en-US" baseline="33000" dirty="0">
                <a:latin typeface="Arial" panose="020B0604020202020204" pitchFamily="34" charset="0"/>
                <a:cs typeface="msgothic" charset="0"/>
              </a:rPr>
              <a:t>+</a:t>
            </a:r>
            <a:r>
              <a:rPr lang="en-GB" altLang="en-US" dirty="0">
                <a:latin typeface="Arial" panose="020B0604020202020204" pitchFamily="34" charset="0"/>
                <a:cs typeface="msgothic" charset="0"/>
              </a:rPr>
              <a:t> was comparable between treatment groups at randomization (visit 4): SZC, 5.8 (0.6) mmol/L; PBO, 5.9 (0.6) mmol/L. Postdialysis mean (SD) sK</a:t>
            </a:r>
            <a:r>
              <a:rPr lang="en-GB" altLang="en-US" baseline="33000" dirty="0">
                <a:latin typeface="Arial" panose="020B0604020202020204" pitchFamily="34" charset="0"/>
                <a:cs typeface="msgothic" charset="0"/>
              </a:rPr>
              <a:t>+</a:t>
            </a:r>
            <a:r>
              <a:rPr lang="en-GB" altLang="en-US" dirty="0">
                <a:latin typeface="Arial" panose="020B0604020202020204" pitchFamily="34" charset="0"/>
                <a:cs typeface="msgothic" charset="0"/>
              </a:rPr>
              <a:t> at randomization was also comparable in each treatment group: SZC, 3.8 (0.6) mmol/L; PBO, 3.9 (0.6) mmol/L. L, visit after the long interdialytic interval.</a:t>
            </a:r>
          </a:p>
        </p:txBody>
      </p:sp>
    </p:spTree>
    <p:extLst>
      <p:ext uri="{BB962C8B-B14F-4D97-AF65-F5344CB8AC3E}">
        <p14:creationId xmlns:p14="http://schemas.microsoft.com/office/powerpoint/2010/main" val="245934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342D969-9E99-414C-BCE4-2E396DFD95E5}" type="slidenum">
              <a:rPr lang="en-US" smtClean="0"/>
              <a:t>27</a:t>
            </a:fld>
            <a:endParaRPr lang="en-US" dirty="0"/>
          </a:p>
        </p:txBody>
      </p:sp>
    </p:spTree>
    <p:extLst>
      <p:ext uri="{BB962C8B-B14F-4D97-AF65-F5344CB8AC3E}">
        <p14:creationId xmlns:p14="http://schemas.microsoft.com/office/powerpoint/2010/main" val="93744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8FA16-5986-4AF9-A51B-765A0E788D97}" type="slidenum">
              <a:rPr lang="en-US" smtClean="0"/>
              <a:t>30</a:t>
            </a:fld>
            <a:endParaRPr lang="en-US" dirty="0"/>
          </a:p>
        </p:txBody>
      </p:sp>
    </p:spTree>
    <p:extLst>
      <p:ext uri="{BB962C8B-B14F-4D97-AF65-F5344CB8AC3E}">
        <p14:creationId xmlns:p14="http://schemas.microsoft.com/office/powerpoint/2010/main" val="37488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8ED81-76AB-4F3E-A543-BE54AA32902D}" type="slidenum">
              <a:rPr lang="en-US" smtClean="0"/>
              <a:t>51</a:t>
            </a:fld>
            <a:endParaRPr lang="en-US" dirty="0"/>
          </a:p>
        </p:txBody>
      </p:sp>
    </p:spTree>
    <p:extLst>
      <p:ext uri="{BB962C8B-B14F-4D97-AF65-F5344CB8AC3E}">
        <p14:creationId xmlns:p14="http://schemas.microsoft.com/office/powerpoint/2010/main" val="1642239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34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2D969-9E99-414C-BCE4-2E396DFD95E5}" type="slidenum">
              <a:rPr lang="en-US" smtClean="0"/>
              <a:t>3</a:t>
            </a:fld>
            <a:endParaRPr lang="en-US" dirty="0"/>
          </a:p>
        </p:txBody>
      </p:sp>
    </p:spTree>
    <p:extLst>
      <p:ext uri="{BB962C8B-B14F-4D97-AF65-F5344CB8AC3E}">
        <p14:creationId xmlns:p14="http://schemas.microsoft.com/office/powerpoint/2010/main" val="49099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342D969-9E99-414C-BCE4-2E396DFD95E5}" type="slidenum">
              <a:rPr lang="en-US" smtClean="0"/>
              <a:t>6</a:t>
            </a:fld>
            <a:endParaRPr lang="en-US" dirty="0"/>
          </a:p>
        </p:txBody>
      </p:sp>
    </p:spTree>
    <p:extLst>
      <p:ext uri="{BB962C8B-B14F-4D97-AF65-F5344CB8AC3E}">
        <p14:creationId xmlns:p14="http://schemas.microsoft.com/office/powerpoint/2010/main" val="20740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342D969-9E99-414C-BCE4-2E396DFD95E5}" type="slidenum">
              <a:rPr lang="en-US" smtClean="0"/>
              <a:t>7</a:t>
            </a:fld>
            <a:endParaRPr lang="en-US" dirty="0"/>
          </a:p>
        </p:txBody>
      </p:sp>
    </p:spTree>
    <p:extLst>
      <p:ext uri="{BB962C8B-B14F-4D97-AF65-F5344CB8AC3E}">
        <p14:creationId xmlns:p14="http://schemas.microsoft.com/office/powerpoint/2010/main" val="5266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8ED81-76AB-4F3E-A543-BE54AA32902D}" type="slidenum">
              <a:rPr lang="en-US" smtClean="0"/>
              <a:t>8</a:t>
            </a:fld>
            <a:endParaRPr lang="en-US" dirty="0"/>
          </a:p>
        </p:txBody>
      </p:sp>
    </p:spTree>
    <p:extLst>
      <p:ext uri="{BB962C8B-B14F-4D97-AF65-F5344CB8AC3E}">
        <p14:creationId xmlns:p14="http://schemas.microsoft.com/office/powerpoint/2010/main" val="18761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21C7B-7B37-4E5D-9D6E-77437ADEFEC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1650" name="Rectangle 2"/>
          <p:cNvSpPr>
            <a:spLocks noGrp="1" noRot="1" noChangeAspect="1" noChangeArrowheads="1" noTextEdit="1"/>
          </p:cNvSpPr>
          <p:nvPr>
            <p:ph type="sldImg"/>
          </p:nvPr>
        </p:nvSpPr>
        <p:spPr>
          <a:xfrm>
            <a:off x="381000" y="685800"/>
            <a:ext cx="6096000" cy="3429000"/>
          </a:xfrm>
          <a:ln/>
        </p:spPr>
      </p:sp>
      <p:sp>
        <p:nvSpPr>
          <p:cNvPr id="411651"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123102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098" name="Text Box 2"/>
          <p:cNvSpPr txBox="1">
            <a:spLocks noGrp="1" noChangeArrowheads="1"/>
          </p:cNvSpPr>
          <p:nvPr>
            <p:ph type="body"/>
          </p:nvPr>
        </p:nvSpPr>
        <p:spPr bwMode="auto">
          <a:xfrm>
            <a:off x="1185863" y="4787900"/>
            <a:ext cx="5407025" cy="4618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400" b="1" dirty="0">
                <a:latin typeface="Arial" panose="020B0604020202020204" pitchFamily="34" charset="0"/>
                <a:cs typeface="msgothic" charset="0"/>
              </a:rPr>
              <a:t>Adjusted mortality hazard ratios (HRs) (95% CIs) by tertiles of fruit and vegetable intake (servings per week) showing an association between higher combined intake of fruit and vegetables and lower all-cause mortality largely driven by noncardiovascular causes.</a:t>
            </a:r>
            <a:r>
              <a:rPr lang="en-GB" altLang="en-US" dirty="0">
                <a:latin typeface="Arial" panose="020B0604020202020204" pitchFamily="34" charset="0"/>
                <a:cs typeface="msgothic" charset="0"/>
              </a:rPr>
              <a:t> HR estimates for one serving per week increase of combined fruit and vegetable intake are 0.99 (95% CI, 0.98 to 1.00;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=0.05), 0.99 (95% CI, 0.98 to 0.99;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=0.001), and 0.99 (95% CI, 0.98 to 0.99;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≤0.001) for cardiovascular, noncardiovascular, and all-cause mortality, respectively. HR estimates for one serving per week increase of fruit intake are 0.99 (95% CI, 0.97 to 1.00;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=0.13), 0.99 (95% CI, 0.97 to 1.00;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=0.03), and 0.99 (95% CI, 0.98 to 1.00;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=0.01) for cardiovascular, noncardiovascular, and all-cause mortality, respectively. HR estimates for one serving per week increase of vegetable intake are 1.00 (95% CI, 0.98 to 1.02;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=0.63), 0.99 (95% CI, 0.97 to 1.00;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=0.12), and 0.99 (95% CI, 0.98 to 1.00; </a:t>
            </a:r>
            <a:r>
              <a:rPr lang="en-GB" altLang="en-US" i="1" dirty="0">
                <a:latin typeface="Arial" panose="020B0604020202020204" pitchFamily="34" charset="0"/>
                <a:cs typeface="msgothic" charset="0"/>
              </a:rPr>
              <a:t>P</a:t>
            </a:r>
            <a:r>
              <a:rPr lang="en-GB" altLang="en-US" dirty="0">
                <a:latin typeface="Arial" panose="020B0604020202020204" pitchFamily="34" charset="0"/>
                <a:cs typeface="msgothic" charset="0"/>
              </a:rPr>
              <a:t>=0.13) for cardiovascular, noncardiovascular, and all-cause mortality, respectively. All analyses are adjusted for country (random effect), age, sex, smoking (current or former versus never), daily physical activity, myocardial infarction, vascular access type (fistula versus graft/catheter), body mass index (categories according to World Health Organization), albumin (tertiles), Charlson Comorbidity Index score (quartiles), hemoglobin, and energy intake (1000 kcal/d increase). Analyses for fruit are adjusted for vegetables and </a:t>
            </a:r>
            <a:r>
              <a:rPr lang="en-GB" altLang="en-US" i="1" dirty="0">
                <a:latin typeface="Arial" panose="020B0604020202020204" pitchFamily="34" charset="0"/>
                <a:cs typeface="msgothic" charset="0"/>
              </a:rPr>
              <a:t>vice versa</a:t>
            </a:r>
            <a:r>
              <a:rPr lang="en-GB" altLang="en-US" dirty="0">
                <a:latin typeface="Arial" panose="020B0604020202020204" pitchFamily="34" charset="0"/>
                <a:cs typeface="msgothic" charset="0"/>
              </a:rPr>
              <a:t>. </a:t>
            </a:r>
            <a:r>
              <a:rPr lang="en-GB" altLang="en-US" baseline="33000" dirty="0">
                <a:latin typeface="Arial" panose="020B0604020202020204" pitchFamily="34" charset="0"/>
                <a:cs typeface="msgothic" charset="0"/>
              </a:rPr>
              <a:t>a</a:t>
            </a:r>
            <a:r>
              <a:rPr lang="en-GB" altLang="en-US" dirty="0">
                <a:latin typeface="Arial" panose="020B0604020202020204" pitchFamily="34" charset="0"/>
                <a:cs typeface="msgothic" charset="0"/>
              </a:rPr>
              <a:t>Additionally adjusted for education (secondary versus none/primary), diabetes, phosphorus, and calcium. </a:t>
            </a:r>
            <a:r>
              <a:rPr lang="en-GB" altLang="en-US" baseline="33000" dirty="0">
                <a:latin typeface="Arial" panose="020B0604020202020204" pitchFamily="34" charset="0"/>
                <a:cs typeface="msgothic" charset="0"/>
              </a:rPr>
              <a:t>b</a:t>
            </a:r>
            <a:r>
              <a:rPr lang="en-GB" altLang="en-US" dirty="0">
                <a:latin typeface="Arial" panose="020B0604020202020204" pitchFamily="34" charset="0"/>
                <a:cs typeface="msgothic" charset="0"/>
              </a:rPr>
              <a:t>Additionally adjusted for underlying kidney disease and being waitlisted for transplant. </a:t>
            </a:r>
            <a:r>
              <a:rPr lang="en-GB" altLang="en-US" baseline="33000" dirty="0">
                <a:latin typeface="Arial" panose="020B0604020202020204" pitchFamily="34" charset="0"/>
                <a:cs typeface="msgothic" charset="0"/>
              </a:rPr>
              <a:t>c</a:t>
            </a:r>
            <a:r>
              <a:rPr lang="en-GB" altLang="en-US" dirty="0">
                <a:latin typeface="Arial" panose="020B0604020202020204" pitchFamily="34" charset="0"/>
                <a:cs typeface="msgothic" charset="0"/>
              </a:rPr>
              <a:t>Additionally adjusted for education (secondary versus none/primary), life partner, underlying kidney disease, being waitlisted for transplant, phosphorus, calcium, time on dialysis, and Kt/V.</a:t>
            </a:r>
          </a:p>
        </p:txBody>
      </p:sp>
    </p:spTree>
    <p:extLst>
      <p:ext uri="{BB962C8B-B14F-4D97-AF65-F5344CB8AC3E}">
        <p14:creationId xmlns:p14="http://schemas.microsoft.com/office/powerpoint/2010/main" val="171582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8FA16-5986-4AF9-A51B-765A0E788D97}" type="slidenum">
              <a:rPr lang="en-US" smtClean="0"/>
              <a:t>20</a:t>
            </a:fld>
            <a:endParaRPr lang="en-US" dirty="0"/>
          </a:p>
        </p:txBody>
      </p:sp>
    </p:spTree>
    <p:extLst>
      <p:ext uri="{BB962C8B-B14F-4D97-AF65-F5344CB8AC3E}">
        <p14:creationId xmlns:p14="http://schemas.microsoft.com/office/powerpoint/2010/main" val="202812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8FA16-5986-4AF9-A51B-765A0E788D97}" type="slidenum">
              <a:rPr lang="en-US" smtClean="0"/>
              <a:t>23</a:t>
            </a:fld>
            <a:endParaRPr lang="en-US" dirty="0"/>
          </a:p>
        </p:txBody>
      </p:sp>
    </p:spTree>
    <p:extLst>
      <p:ext uri="{BB962C8B-B14F-4D97-AF65-F5344CB8AC3E}">
        <p14:creationId xmlns:p14="http://schemas.microsoft.com/office/powerpoint/2010/main" val="177100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181078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213761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363555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194" y="131162"/>
            <a:ext cx="8761615"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1193" y="1001701"/>
            <a:ext cx="4306824"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1193" y="1481523"/>
            <a:ext cx="4306824" cy="2758294"/>
          </a:xfrm>
        </p:spPr>
        <p:txBody>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4" y="1001701"/>
            <a:ext cx="4306824"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4" y="1481523"/>
            <a:ext cx="4306824" cy="2758294"/>
          </a:xfrm>
        </p:spPr>
        <p:txBody>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56901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520165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86364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52247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1194" y="1000646"/>
            <a:ext cx="4304607"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646"/>
            <a:ext cx="4306824"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
        <p:nvSpPr>
          <p:cNvPr id="6"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2114503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958300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610565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1194" y="1000646"/>
            <a:ext cx="4304607"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646"/>
            <a:ext cx="4306824"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
        <p:nvSpPr>
          <p:cNvPr id="6"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217443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3640260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31825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90000"/>
              </a:lnSpc>
              <a:spcBef>
                <a:spcPts val="450"/>
              </a:spcBef>
              <a:defRPr sz="2100"/>
            </a:lvl1pPr>
            <a:lvl2pPr marL="557213" indent="-214313">
              <a:lnSpc>
                <a:spcPct val="90000"/>
              </a:lnSpc>
              <a:spcBef>
                <a:spcPts val="450"/>
              </a:spcBef>
              <a:buSzPct val="75000"/>
              <a:buFont typeface="Wingdings" panose="05000000000000000000" pitchFamily="2" charset="2"/>
              <a:buChar char="§"/>
              <a:defRPr sz="1800"/>
            </a:lvl2pPr>
            <a:lvl3pPr>
              <a:lnSpc>
                <a:spcPct val="90000"/>
              </a:lnSpc>
              <a:spcBef>
                <a:spcPts val="450"/>
              </a:spcBef>
              <a:defRPr sz="1500"/>
            </a:lvl3pPr>
            <a:lvl4pPr>
              <a:lnSpc>
                <a:spcPct val="90000"/>
              </a:lnSpc>
              <a:spcBef>
                <a:spcPts val="450"/>
              </a:spcBef>
              <a:defRPr sz="1350"/>
            </a:lvl4pPr>
            <a:lvl5pPr>
              <a:lnSpc>
                <a:spcPct val="90000"/>
              </a:lnSpc>
              <a:spcBef>
                <a:spcPts val="450"/>
              </a:spcBef>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hasCustomPrompt="1"/>
          </p:nvPr>
        </p:nvSpPr>
        <p:spPr>
          <a:xfrm>
            <a:off x="2159000" y="4506685"/>
            <a:ext cx="6792913" cy="535578"/>
          </a:xfrm>
        </p:spPr>
        <p:txBody>
          <a:bodyPr>
            <a:noAutofit/>
          </a:bodyPr>
          <a:lstStyle>
            <a:lvl1pPr marL="0" indent="0">
              <a:lnSpc>
                <a:spcPct val="90000"/>
              </a:lnSpc>
              <a:spcBef>
                <a:spcPts val="0"/>
              </a:spcBef>
              <a:buNone/>
              <a:defRPr sz="788"/>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Edit or eliminate</a:t>
            </a:r>
          </a:p>
        </p:txBody>
      </p:sp>
    </p:spTree>
    <p:extLst>
      <p:ext uri="{BB962C8B-B14F-4D97-AF65-F5344CB8AC3E}">
        <p14:creationId xmlns:p14="http://schemas.microsoft.com/office/powerpoint/2010/main" val="76617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13664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90000"/>
              </a:lnSpc>
              <a:spcBef>
                <a:spcPts val="450"/>
              </a:spcBef>
              <a:defRPr sz="2100"/>
            </a:lvl1pPr>
            <a:lvl2pPr marL="557213" indent="-214313">
              <a:lnSpc>
                <a:spcPct val="90000"/>
              </a:lnSpc>
              <a:spcBef>
                <a:spcPts val="450"/>
              </a:spcBef>
              <a:buSzPct val="75000"/>
              <a:buFont typeface="Wingdings" panose="05000000000000000000" pitchFamily="2" charset="2"/>
              <a:buChar char="§"/>
              <a:defRPr sz="1800"/>
            </a:lvl2pPr>
            <a:lvl3pPr>
              <a:lnSpc>
                <a:spcPct val="90000"/>
              </a:lnSpc>
              <a:spcBef>
                <a:spcPts val="450"/>
              </a:spcBef>
              <a:defRPr sz="1500"/>
            </a:lvl3pPr>
            <a:lvl4pPr>
              <a:lnSpc>
                <a:spcPct val="90000"/>
              </a:lnSpc>
              <a:spcBef>
                <a:spcPts val="450"/>
              </a:spcBef>
              <a:defRPr sz="1350"/>
            </a:lvl4pPr>
            <a:lvl5pPr>
              <a:lnSpc>
                <a:spcPct val="90000"/>
              </a:lnSpc>
              <a:spcBef>
                <a:spcPts val="450"/>
              </a:spcBef>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hasCustomPrompt="1"/>
          </p:nvPr>
        </p:nvSpPr>
        <p:spPr>
          <a:xfrm>
            <a:off x="2159000" y="4506685"/>
            <a:ext cx="6792913" cy="535578"/>
          </a:xfrm>
        </p:spPr>
        <p:txBody>
          <a:bodyPr>
            <a:noAutofit/>
          </a:bodyPr>
          <a:lstStyle>
            <a:lvl1pPr marL="0" indent="0">
              <a:lnSpc>
                <a:spcPct val="90000"/>
              </a:lnSpc>
              <a:spcBef>
                <a:spcPts val="0"/>
              </a:spcBef>
              <a:buNone/>
              <a:defRPr sz="788"/>
            </a:lvl1pPr>
            <a:lvl2pPr marL="342900" indent="0">
              <a:buNone/>
              <a:defRPr sz="788"/>
            </a:lvl2pPr>
            <a:lvl3pPr marL="685800" indent="0">
              <a:buNone/>
              <a:defRPr sz="788"/>
            </a:lvl3pPr>
            <a:lvl4pPr marL="1028700" indent="0">
              <a:buNone/>
              <a:defRPr sz="788"/>
            </a:lvl4pPr>
            <a:lvl5pPr marL="1371600" indent="0">
              <a:buNone/>
              <a:defRPr sz="788"/>
            </a:lvl5pPr>
          </a:lstStyle>
          <a:p>
            <a:pPr lvl="0"/>
            <a:r>
              <a:rPr lang="en-US" dirty="0"/>
              <a:t>Edit or eliminate</a:t>
            </a:r>
          </a:p>
        </p:txBody>
      </p:sp>
    </p:spTree>
    <p:extLst>
      <p:ext uri="{BB962C8B-B14F-4D97-AF65-F5344CB8AC3E}">
        <p14:creationId xmlns:p14="http://schemas.microsoft.com/office/powerpoint/2010/main" val="492248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797448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1194" y="1000646"/>
            <a:ext cx="4304607"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646"/>
            <a:ext cx="4306824" cy="3239171"/>
          </a:xfrm>
        </p:spPr>
        <p:txBody>
          <a:bodyPr>
            <a:normAutofit/>
          </a:bodyPr>
          <a:lstStyle>
            <a:lvl1pPr>
              <a:lnSpc>
                <a:spcPct val="90000"/>
              </a:lnSpc>
              <a:spcBef>
                <a:spcPts val="0"/>
              </a:spcBef>
              <a:defRPr sz="1800"/>
            </a:lvl1pPr>
            <a:lvl2pPr>
              <a:lnSpc>
                <a:spcPct val="90000"/>
              </a:lnSpc>
              <a:spcBef>
                <a:spcPts val="0"/>
              </a:spcBef>
              <a:defRPr sz="1500"/>
            </a:lvl2pPr>
            <a:lvl3pPr>
              <a:lnSpc>
                <a:spcPct val="90000"/>
              </a:lnSpc>
              <a:spcBef>
                <a:spcPts val="0"/>
              </a:spcBef>
              <a:defRPr sz="1350"/>
            </a:lvl3pPr>
            <a:lvl4pPr>
              <a:lnSpc>
                <a:spcPct val="90000"/>
              </a:lnSpc>
              <a:spcBef>
                <a:spcPts val="0"/>
              </a:spcBef>
              <a:defRPr sz="1200"/>
            </a:lvl4pPr>
            <a:lvl5pPr>
              <a:lnSpc>
                <a:spcPct val="90000"/>
              </a:lnSpc>
              <a:spcBef>
                <a:spcPts val="0"/>
              </a:spcBef>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
        <p:nvSpPr>
          <p:cNvPr id="6"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Tree>
    <p:extLst>
      <p:ext uri="{BB962C8B-B14F-4D97-AF65-F5344CB8AC3E}">
        <p14:creationId xmlns:p14="http://schemas.microsoft.com/office/powerpoint/2010/main" val="1002646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5363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691969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923924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34865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168817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885704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1349266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627893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208209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2936341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551285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042582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795129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2855600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113237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2615933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3419814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979637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123123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89543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3550861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1551181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1983009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4048778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123577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9412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1132457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729906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2891229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2440350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408115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3860694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157978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1574696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edit reference</a:t>
            </a:r>
          </a:p>
        </p:txBody>
      </p:sp>
      <p:sp>
        <p:nvSpPr>
          <p:cNvPr id="4"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edit footnote</a:t>
            </a:r>
          </a:p>
        </p:txBody>
      </p:sp>
    </p:spTree>
    <p:extLst>
      <p:ext uri="{BB962C8B-B14F-4D97-AF65-F5344CB8AC3E}">
        <p14:creationId xmlns:p14="http://schemas.microsoft.com/office/powerpoint/2010/main" val="1004993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1" y="165378"/>
            <a:ext cx="8585489" cy="628650"/>
          </a:xfrm>
          <a:prstGeom prst="rect">
            <a:avLst/>
          </a:prstGeom>
        </p:spPr>
        <p:txBody>
          <a:bodyPr lIns="82048" tIns="41025" rIns="82048" bIns="41025"/>
          <a:lstStyle>
            <a:lvl1pPr>
              <a:defRPr sz="27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287195" y="4895131"/>
            <a:ext cx="8584045" cy="169563"/>
          </a:xfrm>
          <a:prstGeom prst="rect">
            <a:avLst/>
          </a:prstGeom>
        </p:spPr>
        <p:txBody>
          <a:bodyPr lIns="82058" tIns="41029" rIns="82058" bIns="41029" anchor="b"/>
          <a:lstStyle>
            <a:lvl1pPr marL="0" indent="0">
              <a:buNone/>
              <a:defRPr sz="900" b="1">
                <a:solidFill>
                  <a:schemeClr val="bg1"/>
                </a:solidFill>
              </a:defRPr>
            </a:lvl1pPr>
            <a:lvl2pPr marL="307682" indent="0">
              <a:buNone/>
              <a:defRPr sz="825">
                <a:solidFill>
                  <a:schemeClr val="bg1"/>
                </a:solidFill>
              </a:defRPr>
            </a:lvl2pPr>
            <a:lvl3pPr marL="615365" indent="0">
              <a:buNone/>
              <a:defRPr sz="825">
                <a:solidFill>
                  <a:schemeClr val="bg1"/>
                </a:solidFill>
              </a:defRPr>
            </a:lvl3pPr>
            <a:lvl4pPr marL="923046" indent="0">
              <a:buNone/>
              <a:defRPr sz="825">
                <a:solidFill>
                  <a:schemeClr val="bg1"/>
                </a:solidFill>
              </a:defRPr>
            </a:lvl4pPr>
            <a:lvl5pPr marL="1230730" indent="0">
              <a:buNone/>
              <a:defRPr sz="82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70642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1" y="165378"/>
            <a:ext cx="8585489" cy="628650"/>
          </a:xfrm>
          <a:prstGeom prst="rect">
            <a:avLst/>
          </a:prstGeom>
        </p:spPr>
        <p:txBody>
          <a:bodyPr lIns="82048" tIns="41025" rIns="82048" bIns="41025"/>
          <a:lstStyle>
            <a:lvl1pPr>
              <a:defRPr sz="27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287195" y="4895131"/>
            <a:ext cx="8584045" cy="169563"/>
          </a:xfrm>
          <a:prstGeom prst="rect">
            <a:avLst/>
          </a:prstGeom>
        </p:spPr>
        <p:txBody>
          <a:bodyPr lIns="82058" tIns="41029" rIns="82058" bIns="41029" anchor="b"/>
          <a:lstStyle>
            <a:lvl1pPr marL="0" indent="0">
              <a:buNone/>
              <a:defRPr sz="900" b="1">
                <a:solidFill>
                  <a:schemeClr val="bg1"/>
                </a:solidFill>
              </a:defRPr>
            </a:lvl1pPr>
            <a:lvl2pPr marL="307682" indent="0">
              <a:buNone/>
              <a:defRPr sz="825">
                <a:solidFill>
                  <a:schemeClr val="bg1"/>
                </a:solidFill>
              </a:defRPr>
            </a:lvl2pPr>
            <a:lvl3pPr marL="615365" indent="0">
              <a:buNone/>
              <a:defRPr sz="825">
                <a:solidFill>
                  <a:schemeClr val="bg1"/>
                </a:solidFill>
              </a:defRPr>
            </a:lvl3pPr>
            <a:lvl4pPr marL="923046" indent="0">
              <a:buNone/>
              <a:defRPr sz="825">
                <a:solidFill>
                  <a:schemeClr val="bg1"/>
                </a:solidFill>
              </a:defRPr>
            </a:lvl4pPr>
            <a:lvl5pPr marL="1230730" indent="0">
              <a:buNone/>
              <a:defRPr sz="82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4545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2618204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1" y="165378"/>
            <a:ext cx="8585489" cy="628650"/>
          </a:xfrm>
          <a:prstGeom prst="rect">
            <a:avLst/>
          </a:prstGeom>
        </p:spPr>
        <p:txBody>
          <a:bodyPr lIns="82048" tIns="41025" rIns="82048" bIns="41025"/>
          <a:lstStyle>
            <a:lvl1pPr>
              <a:defRPr sz="27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287195" y="4895131"/>
            <a:ext cx="8584045" cy="169563"/>
          </a:xfrm>
          <a:prstGeom prst="rect">
            <a:avLst/>
          </a:prstGeom>
        </p:spPr>
        <p:txBody>
          <a:bodyPr lIns="82058" tIns="41029" rIns="82058" bIns="41029" anchor="b"/>
          <a:lstStyle>
            <a:lvl1pPr marL="0" indent="0">
              <a:buNone/>
              <a:defRPr sz="900" b="1">
                <a:solidFill>
                  <a:schemeClr val="bg1"/>
                </a:solidFill>
              </a:defRPr>
            </a:lvl1pPr>
            <a:lvl2pPr marL="307682" indent="0">
              <a:buNone/>
              <a:defRPr sz="825">
                <a:solidFill>
                  <a:schemeClr val="bg1"/>
                </a:solidFill>
              </a:defRPr>
            </a:lvl2pPr>
            <a:lvl3pPr marL="615365" indent="0">
              <a:buNone/>
              <a:defRPr sz="825">
                <a:solidFill>
                  <a:schemeClr val="bg1"/>
                </a:solidFill>
              </a:defRPr>
            </a:lvl3pPr>
            <a:lvl4pPr marL="923046" indent="0">
              <a:buNone/>
              <a:defRPr sz="825">
                <a:solidFill>
                  <a:schemeClr val="bg1"/>
                </a:solidFill>
              </a:defRPr>
            </a:lvl4pPr>
            <a:lvl5pPr marL="1230730" indent="0">
              <a:buNone/>
              <a:defRPr sz="82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625714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1" y="165378"/>
            <a:ext cx="8585489" cy="628650"/>
          </a:xfrm>
          <a:prstGeom prst="rect">
            <a:avLst/>
          </a:prstGeom>
        </p:spPr>
        <p:txBody>
          <a:bodyPr lIns="82048" tIns="41025" rIns="82048" bIns="41025"/>
          <a:lstStyle>
            <a:lvl1pPr>
              <a:defRPr sz="27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287195" y="4895131"/>
            <a:ext cx="8584045" cy="169563"/>
          </a:xfrm>
          <a:prstGeom prst="rect">
            <a:avLst/>
          </a:prstGeom>
        </p:spPr>
        <p:txBody>
          <a:bodyPr lIns="82058" tIns="41029" rIns="82058" bIns="41029" anchor="b"/>
          <a:lstStyle>
            <a:lvl1pPr marL="0" indent="0">
              <a:buNone/>
              <a:defRPr sz="900" b="1">
                <a:solidFill>
                  <a:schemeClr val="bg1"/>
                </a:solidFill>
              </a:defRPr>
            </a:lvl1pPr>
            <a:lvl2pPr marL="307682" indent="0">
              <a:buNone/>
              <a:defRPr sz="825">
                <a:solidFill>
                  <a:schemeClr val="bg1"/>
                </a:solidFill>
              </a:defRPr>
            </a:lvl2pPr>
            <a:lvl3pPr marL="615365" indent="0">
              <a:buNone/>
              <a:defRPr sz="825">
                <a:solidFill>
                  <a:schemeClr val="bg1"/>
                </a:solidFill>
              </a:defRPr>
            </a:lvl3pPr>
            <a:lvl4pPr marL="923046" indent="0">
              <a:buNone/>
              <a:defRPr sz="825">
                <a:solidFill>
                  <a:schemeClr val="bg1"/>
                </a:solidFill>
              </a:defRPr>
            </a:lvl4pPr>
            <a:lvl5pPr marL="1230730" indent="0">
              <a:buNone/>
              <a:defRPr sz="82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78887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65378"/>
            <a:ext cx="9156989" cy="628650"/>
          </a:xfrm>
          <a:prstGeom prst="rect">
            <a:avLst/>
          </a:prstGeom>
        </p:spPr>
        <p:txBody>
          <a:bodyPr lIns="82048" tIns="41025" rIns="82048" bIns="41025"/>
          <a:lstStyle>
            <a:lvl1pPr>
              <a:defRPr sz="27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85751" y="914400"/>
            <a:ext cx="8585489" cy="3886200"/>
          </a:xfrm>
          <a:prstGeom prst="rect">
            <a:avLst/>
          </a:prstGeom>
        </p:spPr>
        <p:txBody>
          <a:bodyPr lIns="82048" tIns="41025" rIns="82048" bIns="41025"/>
          <a:lstStyle>
            <a:lvl1pPr>
              <a:spcBef>
                <a:spcPts val="0"/>
              </a:spcBef>
              <a:spcAft>
                <a:spcPts val="808"/>
              </a:spcAft>
              <a:defRPr sz="1875">
                <a:solidFill>
                  <a:schemeClr val="bg1"/>
                </a:solidFill>
              </a:defRPr>
            </a:lvl1pPr>
            <a:lvl2pPr>
              <a:spcBef>
                <a:spcPts val="0"/>
              </a:spcBef>
              <a:spcAft>
                <a:spcPts val="808"/>
              </a:spcAft>
              <a:defRPr sz="1650">
                <a:solidFill>
                  <a:schemeClr val="bg1"/>
                </a:solidFill>
              </a:defRPr>
            </a:lvl2pPr>
            <a:lvl3pPr>
              <a:spcBef>
                <a:spcPts val="0"/>
              </a:spcBef>
              <a:spcAft>
                <a:spcPts val="808"/>
              </a:spcAft>
              <a:defRPr sz="1350">
                <a:solidFill>
                  <a:schemeClr val="bg1"/>
                </a:solidFill>
              </a:defRPr>
            </a:lvl3pPr>
            <a:lvl4pPr>
              <a:spcBef>
                <a:spcPts val="0"/>
              </a:spcBef>
              <a:spcAft>
                <a:spcPts val="808"/>
              </a:spcAft>
              <a:defRPr sz="1200">
                <a:solidFill>
                  <a:schemeClr val="bg1"/>
                </a:solidFill>
              </a:defRPr>
            </a:lvl4pPr>
            <a:lvl5pPr>
              <a:spcBef>
                <a:spcPts val="0"/>
              </a:spcBef>
              <a:spcAft>
                <a:spcPts val="808"/>
              </a:spcAf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287195" y="4895131"/>
            <a:ext cx="8584045" cy="169563"/>
          </a:xfrm>
          <a:prstGeom prst="rect">
            <a:avLst/>
          </a:prstGeom>
        </p:spPr>
        <p:txBody>
          <a:bodyPr lIns="82058" tIns="41029" rIns="82058" bIns="41029" anchor="b"/>
          <a:lstStyle>
            <a:lvl1pPr marL="0" indent="0">
              <a:buNone/>
              <a:defRPr sz="900" b="1">
                <a:solidFill>
                  <a:schemeClr val="bg1"/>
                </a:solidFill>
              </a:defRPr>
            </a:lvl1pPr>
            <a:lvl2pPr marL="307682" indent="0">
              <a:buNone/>
              <a:defRPr sz="825">
                <a:solidFill>
                  <a:schemeClr val="bg1"/>
                </a:solidFill>
              </a:defRPr>
            </a:lvl2pPr>
            <a:lvl3pPr marL="615365" indent="0">
              <a:buNone/>
              <a:defRPr sz="825">
                <a:solidFill>
                  <a:schemeClr val="bg1"/>
                </a:solidFill>
              </a:defRPr>
            </a:lvl3pPr>
            <a:lvl4pPr marL="923046" indent="0">
              <a:buNone/>
              <a:defRPr sz="825">
                <a:solidFill>
                  <a:schemeClr val="bg1"/>
                </a:solidFill>
              </a:defRPr>
            </a:lvl4pPr>
            <a:lvl5pPr marL="1230730" indent="0">
              <a:buNone/>
              <a:defRPr sz="82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5420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1418724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78" y="131162"/>
            <a:ext cx="8761615" cy="857250"/>
          </a:xfrm>
        </p:spPr>
        <p:txBody>
          <a:bodyPr/>
          <a:lstStyle>
            <a:lvl1pPr>
              <a:lnSpc>
                <a:spcPct val="90000"/>
              </a:lnSpc>
              <a:defRPr/>
            </a:lvl1pPr>
          </a:lstStyle>
          <a:p>
            <a:r>
              <a:rPr lang="en-US"/>
              <a:t>Click to edit Master title style</a:t>
            </a:r>
          </a:p>
        </p:txBody>
      </p:sp>
      <p:sp>
        <p:nvSpPr>
          <p:cNvPr id="3" name="Content Placeholder 2"/>
          <p:cNvSpPr>
            <a:spLocks noGrp="1"/>
          </p:cNvSpPr>
          <p:nvPr>
            <p:ph idx="1"/>
          </p:nvPr>
        </p:nvSpPr>
        <p:spPr>
          <a:xfrm>
            <a:off x="199478" y="1006873"/>
            <a:ext cx="8761615" cy="3232619"/>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2160588" y="4507706"/>
            <a:ext cx="6800475" cy="548879"/>
          </a:xfrm>
        </p:spPr>
        <p:txBody>
          <a:bodyPr>
            <a:normAutofit/>
          </a:bodyPr>
          <a:lstStyle>
            <a:lvl1pPr marL="0" indent="0">
              <a:spcBef>
                <a:spcPts val="0"/>
              </a:spcBef>
              <a:buNone/>
              <a:defRPr sz="825"/>
            </a:lvl1pPr>
          </a:lstStyle>
          <a:p>
            <a:pPr lvl="0"/>
            <a:r>
              <a:rPr lang="en-US" sz="825" dirty="0"/>
              <a:t>Click to add reference</a:t>
            </a:r>
          </a:p>
        </p:txBody>
      </p:sp>
      <p:sp>
        <p:nvSpPr>
          <p:cNvPr id="5" name="Text Placeholder 4"/>
          <p:cNvSpPr>
            <a:spLocks noGrp="1"/>
          </p:cNvSpPr>
          <p:nvPr>
            <p:ph type="body" sz="quarter" idx="11" hasCustomPrompt="1"/>
          </p:nvPr>
        </p:nvSpPr>
        <p:spPr>
          <a:xfrm>
            <a:off x="199506" y="4239816"/>
            <a:ext cx="8761558" cy="203597"/>
          </a:xfrm>
        </p:spPr>
        <p:txBody>
          <a:bodyPr/>
          <a:lstStyle>
            <a:lvl1pPr marL="0" indent="0">
              <a:spcBef>
                <a:spcPts val="0"/>
              </a:spcBef>
              <a:buNone/>
              <a:defRPr sz="975" baseline="0">
                <a:solidFill>
                  <a:schemeClr val="tx1">
                    <a:lumMod val="65000"/>
                    <a:lumOff val="35000"/>
                  </a:schemeClr>
                </a:solidFill>
              </a:defRPr>
            </a:lvl1pPr>
            <a:lvl2pPr>
              <a:defRPr sz="975"/>
            </a:lvl2pPr>
            <a:lvl3pPr>
              <a:defRPr sz="975"/>
            </a:lvl3pPr>
            <a:lvl4pPr>
              <a:defRPr sz="975"/>
            </a:lvl4pPr>
            <a:lvl5pPr>
              <a:defRPr sz="975"/>
            </a:lvl5pPr>
          </a:lstStyle>
          <a:p>
            <a:pPr lvl="0"/>
            <a:r>
              <a:rPr lang="en-US" dirty="0"/>
              <a:t>Click to add footnote</a:t>
            </a:r>
          </a:p>
        </p:txBody>
      </p:sp>
    </p:spTree>
    <p:extLst>
      <p:ext uri="{BB962C8B-B14F-4D97-AF65-F5344CB8AC3E}">
        <p14:creationId xmlns:p14="http://schemas.microsoft.com/office/powerpoint/2010/main" val="61045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405146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345290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7FF689E-10C8-6842-AFD1-78C5260FBDC8}"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2A87E0-3E5D-9047-9613-353FAC66225E}" type="slidenum">
              <a:rPr lang="en-US" smtClean="0"/>
              <a:t>‹#›</a:t>
            </a:fld>
            <a:endParaRPr lang="en-US" dirty="0"/>
          </a:p>
        </p:txBody>
      </p:sp>
    </p:spTree>
    <p:extLst>
      <p:ext uri="{BB962C8B-B14F-4D97-AF65-F5344CB8AC3E}">
        <p14:creationId xmlns:p14="http://schemas.microsoft.com/office/powerpoint/2010/main" val="145386866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jp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FF689E-10C8-6842-AFD1-78C5260FBDC8}" type="datetimeFigureOut">
              <a:rPr lang="en-US" smtClean="0"/>
              <a:t>2/8/2022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72A87E0-3E5D-9047-9613-353FAC66225E}" type="slidenum">
              <a:rPr lang="en-US" smtClean="0"/>
              <a:t>‹#›</a:t>
            </a:fld>
            <a:endParaRPr lang="en-US" dirty="0"/>
          </a:p>
        </p:txBody>
      </p:sp>
    </p:spTree>
    <p:extLst>
      <p:ext uri="{BB962C8B-B14F-4D97-AF65-F5344CB8AC3E}">
        <p14:creationId xmlns:p14="http://schemas.microsoft.com/office/powerpoint/2010/main" val="447015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3" r:id="rId21"/>
    <p:sldLayoutId id="2147483687" r:id="rId22"/>
    <p:sldLayoutId id="2147483688" r:id="rId23"/>
    <p:sldLayoutId id="2147483689" r:id="rId24"/>
    <p:sldLayoutId id="2147483690" r:id="rId25"/>
    <p:sldLayoutId id="2147483696" r:id="rId26"/>
    <p:sldLayoutId id="2147483697" r:id="rId27"/>
    <p:sldLayoutId id="2147483698" r:id="rId28"/>
    <p:sldLayoutId id="2147483699" r:id="rId29"/>
    <p:sldLayoutId id="2147483700" r:id="rId30"/>
    <p:sldLayoutId id="2147483703" r:id="rId31"/>
    <p:sldLayoutId id="2147483704" r:id="rId32"/>
    <p:sldLayoutId id="2147483706" r:id="rId33"/>
    <p:sldLayoutId id="2147483707" r:id="rId34"/>
    <p:sldLayoutId id="2147483708" r:id="rId35"/>
    <p:sldLayoutId id="2147483709" r:id="rId36"/>
    <p:sldLayoutId id="2147483711"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8" r:id="rId52"/>
    <p:sldLayoutId id="2147483729" r:id="rId53"/>
    <p:sldLayoutId id="2147483730" r:id="rId54"/>
    <p:sldLayoutId id="2147483731" r:id="rId55"/>
    <p:sldLayoutId id="2147483732" r:id="rId56"/>
    <p:sldLayoutId id="2147483733" r:id="rId57"/>
    <p:sldLayoutId id="2147483735" r:id="rId58"/>
    <p:sldLayoutId id="2147483736" r:id="rId59"/>
    <p:sldLayoutId id="2147483737" r:id="rId60"/>
    <p:sldLayoutId id="2147483738" r:id="rId61"/>
    <p:sldLayoutId id="2147483739" r:id="rId62"/>
    <p:sldLayoutId id="2147483740" r:id="rId63"/>
    <p:sldLayoutId id="2147483741" r:id="rId6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D655-A16E-7042-91FB-7B71B1E5D1E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8F4F1E7-4EFA-E140-BA05-AC95329B3A79}"/>
              </a:ext>
            </a:extLst>
          </p:cNvPr>
          <p:cNvSpPr>
            <a:spLocks noGrp="1"/>
          </p:cNvSpPr>
          <p:nvPr>
            <p:ph type="subTitle" idx="1"/>
          </p:nvPr>
        </p:nvSpPr>
        <p:spPr/>
        <p:txBody>
          <a:bodyPr/>
          <a:lstStyle/>
          <a:p>
            <a:endParaRPr lang="en-US" dirty="0"/>
          </a:p>
        </p:txBody>
      </p:sp>
      <p:pic>
        <p:nvPicPr>
          <p:cNvPr id="5" name="Picture 4" descr="Diagram&#10;&#10;Description automatically generated">
            <a:extLst>
              <a:ext uri="{FF2B5EF4-FFF2-40B4-BE49-F238E27FC236}">
                <a16:creationId xmlns:a16="http://schemas.microsoft.com/office/drawing/2014/main" id="{B3740DEE-6A22-DF4A-B4FB-934BF1449768}"/>
              </a:ext>
            </a:extLst>
          </p:cNvPr>
          <p:cNvPicPr>
            <a:picLocks noChangeAspect="1"/>
          </p:cNvPicPr>
          <p:nvPr/>
        </p:nvPicPr>
        <p:blipFill>
          <a:blip r:embed="rId2"/>
          <a:stretch>
            <a:fillRect/>
          </a:stretch>
        </p:blipFill>
        <p:spPr>
          <a:xfrm>
            <a:off x="5637" y="0"/>
            <a:ext cx="9132725" cy="5143500"/>
          </a:xfrm>
          <a:prstGeom prst="rect">
            <a:avLst/>
          </a:prstGeom>
        </p:spPr>
      </p:pic>
    </p:spTree>
    <p:extLst>
      <p:ext uri="{BB962C8B-B14F-4D97-AF65-F5344CB8AC3E}">
        <p14:creationId xmlns:p14="http://schemas.microsoft.com/office/powerpoint/2010/main" val="144993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731F-AE3A-47B0-B037-C8D08E301766}"/>
              </a:ext>
            </a:extLst>
          </p:cNvPr>
          <p:cNvSpPr>
            <a:spLocks noGrp="1"/>
          </p:cNvSpPr>
          <p:nvPr>
            <p:ph type="title"/>
          </p:nvPr>
        </p:nvSpPr>
        <p:spPr/>
        <p:txBody>
          <a:bodyPr/>
          <a:lstStyle/>
          <a:p>
            <a:r>
              <a:rPr lang="en-US" dirty="0"/>
              <a:t>Epidemiology of Hyperkalemia</a:t>
            </a:r>
          </a:p>
        </p:txBody>
      </p:sp>
      <p:sp>
        <p:nvSpPr>
          <p:cNvPr id="5" name="Content Placeholder 4">
            <a:extLst>
              <a:ext uri="{FF2B5EF4-FFF2-40B4-BE49-F238E27FC236}">
                <a16:creationId xmlns:a16="http://schemas.microsoft.com/office/drawing/2014/main" id="{9025315C-14B6-4EA8-B219-B944CB19E375}"/>
              </a:ext>
            </a:extLst>
          </p:cNvPr>
          <p:cNvSpPr>
            <a:spLocks noGrp="1"/>
          </p:cNvSpPr>
          <p:nvPr>
            <p:ph idx="1"/>
          </p:nvPr>
        </p:nvSpPr>
        <p:spPr/>
        <p:txBody>
          <a:bodyPr anchor="ctr"/>
          <a:lstStyle/>
          <a:p>
            <a:pPr>
              <a:spcAft>
                <a:spcPts val="3150"/>
              </a:spcAft>
            </a:pPr>
            <a:r>
              <a:rPr lang="en-US" sz="2700" dirty="0"/>
              <a:t>Prevalence as high as 40%-65% in patients with CKD</a:t>
            </a:r>
          </a:p>
          <a:p>
            <a:pPr>
              <a:spcAft>
                <a:spcPts val="3150"/>
              </a:spcAft>
            </a:pPr>
            <a:r>
              <a:rPr lang="en-US" sz="2700" dirty="0"/>
              <a:t>Even in specialized CKD clinics, the prevalence is as high</a:t>
            </a:r>
            <a:br>
              <a:rPr lang="en-US" sz="2700" dirty="0"/>
            </a:br>
            <a:r>
              <a:rPr lang="en-US" sz="2700" dirty="0"/>
              <a:t>as 55%</a:t>
            </a:r>
          </a:p>
          <a:p>
            <a:pPr>
              <a:spcAft>
                <a:spcPts val="3150"/>
              </a:spcAft>
            </a:pPr>
            <a:r>
              <a:rPr lang="en-US" sz="2700" dirty="0"/>
              <a:t>Annual mortality rate 25%</a:t>
            </a:r>
          </a:p>
        </p:txBody>
      </p:sp>
      <p:sp>
        <p:nvSpPr>
          <p:cNvPr id="6" name="Text Placeholder 5">
            <a:extLst>
              <a:ext uri="{FF2B5EF4-FFF2-40B4-BE49-F238E27FC236}">
                <a16:creationId xmlns:a16="http://schemas.microsoft.com/office/drawing/2014/main" id="{76277510-3EDC-4736-B62A-705937FC2EB8}"/>
              </a:ext>
            </a:extLst>
          </p:cNvPr>
          <p:cNvSpPr>
            <a:spLocks noGrp="1"/>
          </p:cNvSpPr>
          <p:nvPr>
            <p:ph type="body" sz="quarter" idx="10"/>
          </p:nvPr>
        </p:nvSpPr>
        <p:spPr>
          <a:xfrm>
            <a:off x="3089787" y="4507706"/>
            <a:ext cx="5871276" cy="548879"/>
          </a:xfrm>
        </p:spPr>
        <p:txBody>
          <a:bodyPr/>
          <a:lstStyle/>
          <a:p>
            <a:r>
              <a:rPr lang="en-US" dirty="0"/>
              <a:t>Einhorn LM, et al. </a:t>
            </a:r>
            <a:r>
              <a:rPr lang="en-US" i="1" dirty="0"/>
              <a:t>Arch Intern Med.</a:t>
            </a:r>
            <a:r>
              <a:rPr lang="en-US" dirty="0"/>
              <a:t> 2009;169:1156-1162.</a:t>
            </a:r>
          </a:p>
          <a:p>
            <a:r>
              <a:rPr lang="en-US" dirty="0"/>
              <a:t>Hayes J, et al. </a:t>
            </a:r>
            <a:r>
              <a:rPr lang="en-US" i="1" dirty="0"/>
              <a:t>Nephron Clin Pract.</a:t>
            </a:r>
            <a:r>
              <a:rPr lang="en-US" dirty="0"/>
              <a:t> 2012;120:c8-c16.</a:t>
            </a:r>
            <a:br>
              <a:rPr lang="en-US" dirty="0"/>
            </a:br>
            <a:r>
              <a:rPr lang="en-US" dirty="0"/>
              <a:t>Sarafidis PA, et al. </a:t>
            </a:r>
            <a:r>
              <a:rPr lang="en-US" i="1" dirty="0"/>
              <a:t>Clin J Am Soc Nephrol.</a:t>
            </a:r>
            <a:r>
              <a:rPr lang="en-US" dirty="0"/>
              <a:t> 2012;7:1234-1241.</a:t>
            </a:r>
          </a:p>
          <a:p>
            <a:r>
              <a:rPr lang="en-US" dirty="0"/>
              <a:t>Fitch K, et al. </a:t>
            </a:r>
            <a:r>
              <a:rPr lang="en-US" i="1" dirty="0"/>
              <a:t>Am Health Drug Benefits.</a:t>
            </a:r>
            <a:r>
              <a:rPr lang="en-US" dirty="0"/>
              <a:t> 2017;10(4):202-210.</a:t>
            </a:r>
          </a:p>
        </p:txBody>
      </p:sp>
      <p:sp>
        <p:nvSpPr>
          <p:cNvPr id="7" name="Text Placeholder 6">
            <a:extLst>
              <a:ext uri="{FF2B5EF4-FFF2-40B4-BE49-F238E27FC236}">
                <a16:creationId xmlns:a16="http://schemas.microsoft.com/office/drawing/2014/main" id="{D6AA8E55-3A1F-4997-B9D2-6A103ACF9482}"/>
              </a:ext>
            </a:extLst>
          </p:cNvPr>
          <p:cNvSpPr>
            <a:spLocks noGrp="1"/>
          </p:cNvSpPr>
          <p:nvPr>
            <p:ph type="body" sz="quarter" idx="11"/>
          </p:nvPr>
        </p:nvSpPr>
        <p:spPr/>
        <p:txBody>
          <a:bodyPr>
            <a:normAutofit fontScale="92500" lnSpcReduction="20000"/>
          </a:bodyPr>
          <a:lstStyle/>
          <a:p>
            <a:r>
              <a:rPr lang="en-US" dirty="0"/>
              <a:t>CKD, chronic kidney disease</a:t>
            </a:r>
          </a:p>
        </p:txBody>
      </p:sp>
    </p:spTree>
    <p:extLst>
      <p:ext uri="{BB962C8B-B14F-4D97-AF65-F5344CB8AC3E}">
        <p14:creationId xmlns:p14="http://schemas.microsoft.com/office/powerpoint/2010/main" val="32621272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44189-9F53-4BB1-878A-8A741C2A38AF}"/>
              </a:ext>
            </a:extLst>
          </p:cNvPr>
          <p:cNvSpPr>
            <a:spLocks noGrp="1"/>
          </p:cNvSpPr>
          <p:nvPr>
            <p:ph type="title"/>
          </p:nvPr>
        </p:nvSpPr>
        <p:spPr/>
        <p:txBody>
          <a:bodyPr>
            <a:normAutofit fontScale="90000"/>
          </a:bodyPr>
          <a:lstStyle/>
          <a:p>
            <a:r>
              <a:rPr lang="en-US" dirty="0"/>
              <a:t>Mortality Rate Within 1 Day of a Hyperkalemia Event</a:t>
            </a:r>
          </a:p>
        </p:txBody>
      </p:sp>
      <p:sp>
        <p:nvSpPr>
          <p:cNvPr id="8" name="Content Placeholder 7">
            <a:extLst>
              <a:ext uri="{FF2B5EF4-FFF2-40B4-BE49-F238E27FC236}">
                <a16:creationId xmlns:a16="http://schemas.microsoft.com/office/drawing/2014/main" id="{20B95B4A-960F-4D0C-9371-8D455DECB3D1}"/>
              </a:ext>
            </a:extLst>
          </p:cNvPr>
          <p:cNvSpPr>
            <a:spLocks noGrp="1"/>
          </p:cNvSpPr>
          <p:nvPr>
            <p:ph sz="half" idx="1"/>
          </p:nvPr>
        </p:nvSpPr>
        <p:spPr>
          <a:xfrm>
            <a:off x="628651" y="1000646"/>
            <a:ext cx="3355368" cy="2503760"/>
          </a:xfrm>
        </p:spPr>
        <p:txBody>
          <a:bodyPr anchor="ctr">
            <a:normAutofit/>
          </a:bodyPr>
          <a:lstStyle/>
          <a:p>
            <a:pPr marL="0" indent="0">
              <a:buNone/>
            </a:pPr>
            <a:r>
              <a:rPr lang="en-US" sz="2100" dirty="0"/>
              <a:t>1-day mortality rate 6 to 17 times higher in patients with K</a:t>
            </a:r>
            <a:r>
              <a:rPr lang="en-US" sz="2100" baseline="30000" dirty="0"/>
              <a:t>+</a:t>
            </a:r>
            <a:r>
              <a:rPr lang="en-US" sz="2100" dirty="0"/>
              <a:t> ≥5.5 mEq/L than in those with K</a:t>
            </a:r>
            <a:r>
              <a:rPr lang="en-US" sz="2100" baseline="30000" dirty="0"/>
              <a:t>+</a:t>
            </a:r>
            <a:r>
              <a:rPr lang="en-US" sz="2100" dirty="0"/>
              <a:t> &lt;5.5 mEq/L </a:t>
            </a:r>
          </a:p>
          <a:p>
            <a:pPr marL="0" indent="0">
              <a:buNone/>
            </a:pPr>
            <a:endParaRPr lang="en-US" sz="2100" dirty="0"/>
          </a:p>
        </p:txBody>
      </p:sp>
      <p:sp>
        <p:nvSpPr>
          <p:cNvPr id="10" name="Text Placeholder 9">
            <a:extLst>
              <a:ext uri="{FF2B5EF4-FFF2-40B4-BE49-F238E27FC236}">
                <a16:creationId xmlns:a16="http://schemas.microsoft.com/office/drawing/2014/main" id="{BDEED39C-339F-4657-A04D-44AB74F8521D}"/>
              </a:ext>
            </a:extLst>
          </p:cNvPr>
          <p:cNvSpPr>
            <a:spLocks noGrp="1"/>
          </p:cNvSpPr>
          <p:nvPr>
            <p:ph type="body" sz="quarter" idx="10"/>
          </p:nvPr>
        </p:nvSpPr>
        <p:spPr>
          <a:xfrm>
            <a:off x="3089787" y="4507706"/>
            <a:ext cx="5871276" cy="548879"/>
          </a:xfrm>
        </p:spPr>
        <p:txBody>
          <a:bodyPr/>
          <a:lstStyle/>
          <a:p>
            <a:r>
              <a:rPr lang="en-US" dirty="0"/>
              <a:t>Einhorn LM, et al. </a:t>
            </a:r>
            <a:r>
              <a:rPr lang="en-US" i="1" dirty="0"/>
              <a:t>Arch Intern Med.</a:t>
            </a:r>
            <a:r>
              <a:rPr lang="en-US" dirty="0"/>
              <a:t> 2009;169:1156-1162.</a:t>
            </a:r>
          </a:p>
        </p:txBody>
      </p:sp>
      <p:graphicFrame>
        <p:nvGraphicFramePr>
          <p:cNvPr id="17" name="Chart 4">
            <a:extLst>
              <a:ext uri="{FF2B5EF4-FFF2-40B4-BE49-F238E27FC236}">
                <a16:creationId xmlns:a16="http://schemas.microsoft.com/office/drawing/2014/main" id="{2CBE9112-AE40-4D43-99C4-7BF8B0602949}"/>
              </a:ext>
            </a:extLst>
          </p:cNvPr>
          <p:cNvGraphicFramePr>
            <a:graphicFrameLocks noGrp="1"/>
          </p:cNvGraphicFramePr>
          <p:nvPr>
            <p:ph sz="half" idx="2"/>
          </p:nvPr>
        </p:nvGraphicFramePr>
        <p:xfrm>
          <a:off x="4648200" y="1000125"/>
          <a:ext cx="4306491" cy="3239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205905E7-DFBA-42C5-A714-900CB9962D70}"/>
              </a:ext>
            </a:extLst>
          </p:cNvPr>
          <p:cNvGraphicFramePr>
            <a:graphicFrameLocks noGrp="1"/>
          </p:cNvGraphicFramePr>
          <p:nvPr/>
        </p:nvGraphicFramePr>
        <p:xfrm>
          <a:off x="2621756" y="3504406"/>
          <a:ext cx="6199632" cy="891540"/>
        </p:xfrm>
        <a:graphic>
          <a:graphicData uri="http://schemas.openxmlformats.org/drawingml/2006/table">
            <a:tbl>
              <a:tblPr firstRow="1" bandRow="1">
                <a:tableStyleId>{2D5ABB26-0587-4C30-8999-92F81FD0307C}</a:tableStyleId>
              </a:tblPr>
              <a:tblGrid>
                <a:gridCol w="2125980">
                  <a:extLst>
                    <a:ext uri="{9D8B030D-6E8A-4147-A177-3AD203B41FA5}">
                      <a16:colId xmlns:a16="http://schemas.microsoft.com/office/drawing/2014/main" val="3642804285"/>
                    </a:ext>
                  </a:extLst>
                </a:gridCol>
                <a:gridCol w="1357884">
                  <a:extLst>
                    <a:ext uri="{9D8B030D-6E8A-4147-A177-3AD203B41FA5}">
                      <a16:colId xmlns:a16="http://schemas.microsoft.com/office/drawing/2014/main" val="196467026"/>
                    </a:ext>
                  </a:extLst>
                </a:gridCol>
                <a:gridCol w="1357884">
                  <a:extLst>
                    <a:ext uri="{9D8B030D-6E8A-4147-A177-3AD203B41FA5}">
                      <a16:colId xmlns:a16="http://schemas.microsoft.com/office/drawing/2014/main" val="667149655"/>
                    </a:ext>
                  </a:extLst>
                </a:gridCol>
                <a:gridCol w="1357884">
                  <a:extLst>
                    <a:ext uri="{9D8B030D-6E8A-4147-A177-3AD203B41FA5}">
                      <a16:colId xmlns:a16="http://schemas.microsoft.com/office/drawing/2014/main" val="3117320836"/>
                    </a:ext>
                  </a:extLst>
                </a:gridCol>
              </a:tblGrid>
              <a:tr h="297180">
                <a:tc>
                  <a:txBody>
                    <a:bodyPr/>
                    <a:lstStyle/>
                    <a:p>
                      <a:pPr algn="r"/>
                      <a:r>
                        <a:rPr lang="en-US" sz="1500" b="1" dirty="0">
                          <a:latin typeface="+mn-lt"/>
                        </a:rPr>
                        <a:t>Serum Potassium (mEq/L)</a:t>
                      </a:r>
                    </a:p>
                  </a:txBody>
                  <a:tcPr marL="34290" marR="34290" marT="34290" marB="34290">
                    <a:lnB w="12700" cap="flat" cmpd="sng" algn="ctr">
                      <a:solidFill>
                        <a:schemeClr val="bg1"/>
                      </a:solidFill>
                      <a:prstDash val="solid"/>
                      <a:round/>
                      <a:headEnd type="none" w="med" len="med"/>
                      <a:tailEnd type="none" w="med" len="med"/>
                    </a:lnB>
                  </a:tcPr>
                </a:tc>
                <a:tc>
                  <a:txBody>
                    <a:bodyPr/>
                    <a:lstStyle/>
                    <a:p>
                      <a:pPr algn="ctr"/>
                      <a:r>
                        <a:rPr lang="en-US" sz="1500" dirty="0">
                          <a:latin typeface="+mn-lt"/>
                        </a:rPr>
                        <a:t>&lt;5.5</a:t>
                      </a:r>
                    </a:p>
                  </a:txBody>
                  <a:tcPr marL="34290" marR="34290" marT="34290" marB="34290">
                    <a:lnB w="12700" cap="flat" cmpd="sng" algn="ctr">
                      <a:solidFill>
                        <a:schemeClr val="bg1"/>
                      </a:solidFill>
                      <a:prstDash val="solid"/>
                      <a:round/>
                      <a:headEnd type="none" w="med" len="med"/>
                      <a:tailEnd type="none" w="med" len="med"/>
                    </a:lnB>
                  </a:tcPr>
                </a:tc>
                <a:tc>
                  <a:txBody>
                    <a:bodyPr/>
                    <a:lstStyle/>
                    <a:p>
                      <a:pPr algn="ctr"/>
                      <a:r>
                        <a:rPr lang="en-US" sz="1500" dirty="0">
                          <a:latin typeface="+mn-lt"/>
                        </a:rPr>
                        <a:t>&gt;5.5 and &lt;6.0</a:t>
                      </a:r>
                    </a:p>
                  </a:txBody>
                  <a:tcPr marL="34290" marR="34290" marT="34290" marB="34290">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1500" u="sng" dirty="0">
                          <a:solidFill>
                            <a:schemeClr val="tx1"/>
                          </a:solidFill>
                          <a:latin typeface="+mn-lt"/>
                        </a:rPr>
                        <a:t>&gt;</a:t>
                      </a:r>
                      <a:r>
                        <a:rPr lang="en-US" altLang="en-US" sz="1500" dirty="0">
                          <a:solidFill>
                            <a:schemeClr val="tx1"/>
                          </a:solidFill>
                          <a:latin typeface="+mn-lt"/>
                        </a:rPr>
                        <a:t>6.0</a:t>
                      </a:r>
                      <a:endParaRPr lang="en-US" sz="1500" dirty="0">
                        <a:latin typeface="+mn-lt"/>
                      </a:endParaRPr>
                    </a:p>
                  </a:txBody>
                  <a:tcPr marL="34290" marR="34290" marT="34290" marB="3429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3638445"/>
                  </a:ext>
                </a:extLst>
              </a:tr>
              <a:tr h="297180">
                <a:tc>
                  <a:txBody>
                    <a:bodyPr/>
                    <a:lstStyle/>
                    <a:p>
                      <a:pPr algn="r"/>
                      <a:r>
                        <a:rPr lang="en-US" sz="1500" b="1" dirty="0">
                          <a:latin typeface="+mn-lt"/>
                        </a:rPr>
                        <a:t>Ratio compared to &lt;5.5</a:t>
                      </a:r>
                    </a:p>
                  </a:txBody>
                  <a:tcPr marL="34290" marR="34290" marT="34290" marB="3429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500" dirty="0">
                          <a:latin typeface="+mn-lt"/>
                        </a:rPr>
                        <a:t>1.0</a:t>
                      </a:r>
                    </a:p>
                  </a:txBody>
                  <a:tcPr marL="34290" marR="34290" marT="34290" marB="3429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500" dirty="0">
                          <a:latin typeface="+mn-lt"/>
                        </a:rPr>
                        <a:t>6.2</a:t>
                      </a:r>
                    </a:p>
                  </a:txBody>
                  <a:tcPr marL="34290" marR="34290" marT="34290" marB="3429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500" dirty="0">
                          <a:latin typeface="+mn-lt"/>
                        </a:rPr>
                        <a:t>16.7</a:t>
                      </a:r>
                    </a:p>
                  </a:txBody>
                  <a:tcPr marL="34290" marR="34290" marT="34290" marB="3429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0705263"/>
                  </a:ext>
                </a:extLst>
              </a:tr>
              <a:tr h="297180">
                <a:tc>
                  <a:txBody>
                    <a:bodyPr/>
                    <a:lstStyle/>
                    <a:p>
                      <a:pPr algn="r"/>
                      <a:r>
                        <a:rPr lang="en-US" sz="1500" b="1" dirty="0">
                          <a:latin typeface="+mn-lt"/>
                        </a:rPr>
                        <a:t>Number of records</a:t>
                      </a:r>
                    </a:p>
                  </a:txBody>
                  <a:tcPr marL="34290" marR="34290" marT="34290" marB="34290">
                    <a:lnT w="12700" cap="flat" cmpd="sng" algn="ctr">
                      <a:solidFill>
                        <a:schemeClr val="bg1"/>
                      </a:solidFill>
                      <a:prstDash val="solid"/>
                      <a:round/>
                      <a:headEnd type="none" w="med" len="med"/>
                      <a:tailEnd type="none" w="med" len="med"/>
                    </a:lnT>
                  </a:tcPr>
                </a:tc>
                <a:tc>
                  <a:txBody>
                    <a:bodyPr/>
                    <a:lstStyle/>
                    <a:p>
                      <a:pPr algn="ctr"/>
                      <a:r>
                        <a:rPr lang="en-US" sz="1500" dirty="0">
                          <a:latin typeface="+mn-lt"/>
                        </a:rPr>
                        <a:t>2,037,163</a:t>
                      </a:r>
                    </a:p>
                  </a:txBody>
                  <a:tcPr marL="34290" marR="34290" marT="34290" marB="34290">
                    <a:lnT w="12700" cap="flat" cmpd="sng" algn="ctr">
                      <a:solidFill>
                        <a:schemeClr val="bg1"/>
                      </a:solidFill>
                      <a:prstDash val="solid"/>
                      <a:round/>
                      <a:headEnd type="none" w="med" len="med"/>
                      <a:tailEnd type="none" w="med" len="med"/>
                    </a:lnT>
                  </a:tcPr>
                </a:tc>
                <a:tc>
                  <a:txBody>
                    <a:bodyPr/>
                    <a:lstStyle/>
                    <a:p>
                      <a:pPr algn="ctr"/>
                      <a:r>
                        <a:rPr lang="en-US" sz="1500" dirty="0">
                          <a:latin typeface="+mn-lt"/>
                        </a:rPr>
                        <a:t>44,907</a:t>
                      </a:r>
                    </a:p>
                  </a:txBody>
                  <a:tcPr marL="34290" marR="34290" marT="34290" marB="34290">
                    <a:lnT w="12700" cap="flat" cmpd="sng" algn="ctr">
                      <a:solidFill>
                        <a:schemeClr val="bg1"/>
                      </a:solidFill>
                      <a:prstDash val="solid"/>
                      <a:round/>
                      <a:headEnd type="none" w="med" len="med"/>
                      <a:tailEnd type="none" w="med" len="med"/>
                    </a:lnT>
                  </a:tcPr>
                </a:tc>
                <a:tc>
                  <a:txBody>
                    <a:bodyPr/>
                    <a:lstStyle/>
                    <a:p>
                      <a:pPr algn="ctr"/>
                      <a:r>
                        <a:rPr lang="en-US" sz="1500" dirty="0">
                          <a:latin typeface="+mn-lt"/>
                        </a:rPr>
                        <a:t>21,352</a:t>
                      </a:r>
                    </a:p>
                  </a:txBody>
                  <a:tcPr marL="34290" marR="34290" marT="34290" marB="3429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09918650"/>
                  </a:ext>
                </a:extLst>
              </a:tr>
            </a:tbl>
          </a:graphicData>
        </a:graphic>
      </p:graphicFrame>
      <p:sp>
        <p:nvSpPr>
          <p:cNvPr id="19" name="TextBox 4">
            <a:extLst>
              <a:ext uri="{FF2B5EF4-FFF2-40B4-BE49-F238E27FC236}">
                <a16:creationId xmlns:a16="http://schemas.microsoft.com/office/drawing/2014/main" id="{F28C793D-2069-4C04-929D-829B9E44B36B}"/>
              </a:ext>
            </a:extLst>
          </p:cNvPr>
          <p:cNvSpPr txBox="1">
            <a:spLocks noChangeArrowheads="1"/>
          </p:cNvSpPr>
          <p:nvPr/>
        </p:nvSpPr>
        <p:spPr bwMode="auto">
          <a:xfrm rot="16200000">
            <a:off x="3315403" y="2096368"/>
            <a:ext cx="2515994"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dirty="0">
                <a:solidFill>
                  <a:schemeClr val="tx1"/>
                </a:solidFill>
                <a:latin typeface="+mn-lt"/>
              </a:rPr>
              <a:t>1-Day Mortality Rate (%)</a:t>
            </a:r>
          </a:p>
        </p:txBody>
      </p:sp>
    </p:spTree>
    <p:extLst>
      <p:ext uri="{BB962C8B-B14F-4D97-AF65-F5344CB8AC3E}">
        <p14:creationId xmlns:p14="http://schemas.microsoft.com/office/powerpoint/2010/main" val="42042733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F73642-0116-42DC-B7D0-BE32453C0539}"/>
              </a:ext>
            </a:extLst>
          </p:cNvPr>
          <p:cNvSpPr>
            <a:spLocks noGrp="1"/>
          </p:cNvSpPr>
          <p:nvPr>
            <p:ph type="title"/>
          </p:nvPr>
        </p:nvSpPr>
        <p:spPr/>
        <p:txBody>
          <a:bodyPr/>
          <a:lstStyle/>
          <a:p>
            <a:r>
              <a:rPr lang="en-US" dirty="0"/>
              <a:t>Differential Diagnosis of Hyperkalemia</a:t>
            </a:r>
          </a:p>
        </p:txBody>
      </p:sp>
      <p:sp>
        <p:nvSpPr>
          <p:cNvPr id="8" name="Content Placeholder 7">
            <a:extLst>
              <a:ext uri="{FF2B5EF4-FFF2-40B4-BE49-F238E27FC236}">
                <a16:creationId xmlns:a16="http://schemas.microsoft.com/office/drawing/2014/main" id="{5AE4E8FE-81E0-4079-B920-13230BCF324B}"/>
              </a:ext>
            </a:extLst>
          </p:cNvPr>
          <p:cNvSpPr>
            <a:spLocks noGrp="1"/>
          </p:cNvSpPr>
          <p:nvPr>
            <p:ph idx="1"/>
          </p:nvPr>
        </p:nvSpPr>
        <p:spPr/>
        <p:txBody>
          <a:bodyPr/>
          <a:lstStyle/>
          <a:p>
            <a:pPr>
              <a:spcAft>
                <a:spcPts val="2250"/>
              </a:spcAft>
            </a:pPr>
            <a:r>
              <a:rPr lang="en-US" sz="2700" dirty="0"/>
              <a:t>Pseudohyperkalemia</a:t>
            </a:r>
          </a:p>
          <a:p>
            <a:pPr>
              <a:spcAft>
                <a:spcPts val="2250"/>
              </a:spcAft>
            </a:pPr>
            <a:r>
              <a:rPr lang="en-US" sz="2700" dirty="0"/>
              <a:t>Excess K</a:t>
            </a:r>
            <a:r>
              <a:rPr lang="en-US" sz="2700" baseline="30000" dirty="0"/>
              <a:t>+</a:t>
            </a:r>
            <a:r>
              <a:rPr lang="en-US" sz="2700" dirty="0"/>
              <a:t> intake</a:t>
            </a:r>
          </a:p>
          <a:p>
            <a:pPr>
              <a:spcAft>
                <a:spcPts val="2250"/>
              </a:spcAft>
            </a:pPr>
            <a:r>
              <a:rPr lang="en-US" sz="2700" dirty="0"/>
              <a:t>Cell shifts</a:t>
            </a:r>
          </a:p>
          <a:p>
            <a:pPr>
              <a:spcAft>
                <a:spcPts val="450"/>
              </a:spcAft>
            </a:pPr>
            <a:r>
              <a:rPr lang="en-US" sz="2700" dirty="0"/>
              <a:t>Impaired renal excretion</a:t>
            </a:r>
          </a:p>
          <a:p>
            <a:pPr lvl="1">
              <a:spcAft>
                <a:spcPts val="450"/>
              </a:spcAft>
            </a:pPr>
            <a:r>
              <a:rPr lang="en-US" sz="2200" dirty="0"/>
              <a:t>Only cause of sustained hyperkalemia</a:t>
            </a:r>
          </a:p>
          <a:p>
            <a:pPr lvl="1">
              <a:spcAft>
                <a:spcPts val="450"/>
              </a:spcAft>
            </a:pPr>
            <a:r>
              <a:rPr lang="en-US" sz="2200" dirty="0"/>
              <a:t>Primary decrease in mineralocorticoid activity</a:t>
            </a:r>
          </a:p>
        </p:txBody>
      </p:sp>
    </p:spTree>
    <p:extLst>
      <p:ext uri="{BB962C8B-B14F-4D97-AF65-F5344CB8AC3E}">
        <p14:creationId xmlns:p14="http://schemas.microsoft.com/office/powerpoint/2010/main" val="9201293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CF62-3970-474D-81C4-B5F844B5FC3E}"/>
              </a:ext>
            </a:extLst>
          </p:cNvPr>
          <p:cNvSpPr>
            <a:spLocks noGrp="1"/>
          </p:cNvSpPr>
          <p:nvPr>
            <p:ph type="title"/>
          </p:nvPr>
        </p:nvSpPr>
        <p:spPr>
          <a:xfrm>
            <a:off x="628650" y="67367"/>
            <a:ext cx="7886700" cy="994172"/>
          </a:xfrm>
        </p:spPr>
        <p:txBody>
          <a:bodyPr/>
          <a:lstStyle/>
          <a:p>
            <a:r>
              <a:rPr lang="en-US" dirty="0"/>
              <a:t>Impaired Renal K</a:t>
            </a:r>
            <a:r>
              <a:rPr lang="en-US" baseline="30000" dirty="0"/>
              <a:t>+</a:t>
            </a:r>
            <a:r>
              <a:rPr lang="en-US" dirty="0"/>
              <a:t> Excretion</a:t>
            </a:r>
          </a:p>
        </p:txBody>
      </p:sp>
      <p:sp>
        <p:nvSpPr>
          <p:cNvPr id="3" name="Content Placeholder 2">
            <a:extLst>
              <a:ext uri="{FF2B5EF4-FFF2-40B4-BE49-F238E27FC236}">
                <a16:creationId xmlns:a16="http://schemas.microsoft.com/office/drawing/2014/main" id="{942CBDF8-93B8-463A-85C2-62AA8AC419DE}"/>
              </a:ext>
            </a:extLst>
          </p:cNvPr>
          <p:cNvSpPr>
            <a:spLocks noGrp="1"/>
          </p:cNvSpPr>
          <p:nvPr>
            <p:ph idx="1"/>
          </p:nvPr>
        </p:nvSpPr>
        <p:spPr>
          <a:xfrm>
            <a:off x="628650" y="1128252"/>
            <a:ext cx="7886700" cy="3504471"/>
          </a:xfrm>
        </p:spPr>
        <p:txBody>
          <a:bodyPr/>
          <a:lstStyle/>
          <a:p>
            <a:r>
              <a:rPr lang="en-US" dirty="0"/>
              <a:t>Primary decrease in mineralocorticoid activity</a:t>
            </a:r>
          </a:p>
          <a:p>
            <a:pPr>
              <a:spcBef>
                <a:spcPts val="1500"/>
              </a:spcBef>
            </a:pPr>
            <a:r>
              <a:rPr lang="en-US" dirty="0"/>
              <a:t>Primary decrease in distal Na</a:t>
            </a:r>
            <a:r>
              <a:rPr lang="en-US" baseline="30000" dirty="0"/>
              <a:t>+</a:t>
            </a:r>
            <a:r>
              <a:rPr lang="en-US" dirty="0"/>
              <a:t> delivery</a:t>
            </a:r>
          </a:p>
          <a:p>
            <a:pPr lvl="1"/>
            <a:r>
              <a:rPr lang="en-US" dirty="0"/>
              <a:t>Decompensated heart failure</a:t>
            </a:r>
          </a:p>
          <a:p>
            <a:pPr lvl="1"/>
            <a:r>
              <a:rPr lang="en-US" dirty="0"/>
              <a:t>Oliguric acute renal failure</a:t>
            </a:r>
          </a:p>
          <a:p>
            <a:pPr lvl="1"/>
            <a:r>
              <a:rPr lang="en-US" dirty="0"/>
              <a:t>Acute glomerulonephritis</a:t>
            </a:r>
          </a:p>
          <a:p>
            <a:pPr>
              <a:spcBef>
                <a:spcPts val="1500"/>
              </a:spcBef>
            </a:pPr>
            <a:r>
              <a:rPr lang="en-US" dirty="0"/>
              <a:t>Abnormal cortical collecting duct</a:t>
            </a:r>
          </a:p>
          <a:p>
            <a:pPr lvl="1"/>
            <a:r>
              <a:rPr lang="en-US" dirty="0"/>
              <a:t>Drugs</a:t>
            </a:r>
          </a:p>
          <a:p>
            <a:pPr lvl="1"/>
            <a:r>
              <a:rPr lang="en-US" dirty="0"/>
              <a:t>Tubulointerstitial nephritis</a:t>
            </a:r>
          </a:p>
          <a:p>
            <a:pPr lvl="1"/>
            <a:r>
              <a:rPr lang="en-US" dirty="0"/>
              <a:t>Urinary obstruction</a:t>
            </a:r>
          </a:p>
        </p:txBody>
      </p:sp>
    </p:spTree>
    <p:extLst>
      <p:ext uri="{BB962C8B-B14F-4D97-AF65-F5344CB8AC3E}">
        <p14:creationId xmlns:p14="http://schemas.microsoft.com/office/powerpoint/2010/main" val="13738363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21502"/>
            <a:ext cx="8078362" cy="994172"/>
          </a:xfrm>
        </p:spPr>
        <p:txBody>
          <a:bodyPr>
            <a:normAutofit fontScale="90000"/>
          </a:bodyPr>
          <a:lstStyle/>
          <a:p>
            <a:r>
              <a:rPr lang="en-US" dirty="0"/>
              <a:t>Change in PRA and Aldosterone With Na</a:t>
            </a:r>
            <a:r>
              <a:rPr lang="en-US" baseline="30000" dirty="0"/>
              <a:t>+</a:t>
            </a:r>
            <a:r>
              <a:rPr lang="en-US" dirty="0"/>
              <a:t> Restriction in Young vs Elderly</a:t>
            </a:r>
          </a:p>
        </p:txBody>
      </p:sp>
      <p:sp>
        <p:nvSpPr>
          <p:cNvPr id="4" name="Text Placeholder 3"/>
          <p:cNvSpPr>
            <a:spLocks noGrp="1"/>
          </p:cNvSpPr>
          <p:nvPr>
            <p:ph type="body" sz="quarter" idx="10"/>
          </p:nvPr>
        </p:nvSpPr>
        <p:spPr>
          <a:xfrm>
            <a:off x="3075039" y="4506685"/>
            <a:ext cx="5876874" cy="535578"/>
          </a:xfrm>
        </p:spPr>
        <p:txBody>
          <a:bodyPr vert="horz" lIns="68580" tIns="34290" rIns="68580" bIns="34290" rtlCol="0">
            <a:normAutofit/>
          </a:bodyPr>
          <a:lstStyle/>
          <a:p>
            <a:r>
              <a:rPr lang="nb-NO" sz="825" dirty="0"/>
              <a:t>Weidmann P, et al. </a:t>
            </a:r>
            <a:r>
              <a:rPr lang="nb-NO" sz="825" i="1" dirty="0"/>
              <a:t>Kidney Int.</a:t>
            </a:r>
            <a:r>
              <a:rPr lang="nb-NO" sz="825" dirty="0"/>
              <a:t> 1975;8:325-333.</a:t>
            </a:r>
          </a:p>
        </p:txBody>
      </p:sp>
      <p:graphicFrame>
        <p:nvGraphicFramePr>
          <p:cNvPr id="16" name="Content Placeholder 3"/>
          <p:cNvGraphicFramePr>
            <a:graphicFrameLocks noGrp="1"/>
          </p:cNvGraphicFramePr>
          <p:nvPr>
            <p:ph sz="half" idx="4294967295"/>
            <p:extLst>
              <p:ext uri="{D42A27DB-BD31-4B8C-83A1-F6EECF244321}">
                <p14:modId xmlns:p14="http://schemas.microsoft.com/office/powerpoint/2010/main" val="54082226"/>
              </p:ext>
            </p:extLst>
          </p:nvPr>
        </p:nvGraphicFramePr>
        <p:xfrm>
          <a:off x="608561" y="1263672"/>
          <a:ext cx="3771900" cy="308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4"/>
          <p:cNvGraphicFramePr>
            <a:graphicFrameLocks/>
          </p:cNvGraphicFramePr>
          <p:nvPr>
            <p:extLst>
              <p:ext uri="{D42A27DB-BD31-4B8C-83A1-F6EECF244321}">
                <p14:modId xmlns:p14="http://schemas.microsoft.com/office/powerpoint/2010/main" val="2294681291"/>
              </p:ext>
            </p:extLst>
          </p:nvPr>
        </p:nvGraphicFramePr>
        <p:xfrm>
          <a:off x="4794200" y="1263672"/>
          <a:ext cx="3771900" cy="30861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5"/>
          <p:cNvSpPr txBox="1">
            <a:spLocks noChangeArrowheads="1"/>
          </p:cNvSpPr>
          <p:nvPr/>
        </p:nvSpPr>
        <p:spPr bwMode="auto">
          <a:xfrm>
            <a:off x="778669" y="1004306"/>
            <a:ext cx="3779309" cy="346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340" tIns="34172" rIns="68340" bIns="34172">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800" b="1" dirty="0">
                <a:solidFill>
                  <a:schemeClr val="tx1"/>
                </a:solidFill>
                <a:latin typeface="+mn-lt"/>
              </a:rPr>
              <a:t>Plasma Renin Activity (ng/100 mL/3h)</a:t>
            </a:r>
          </a:p>
        </p:txBody>
      </p:sp>
      <p:sp>
        <p:nvSpPr>
          <p:cNvPr id="13" name="TextBox 6"/>
          <p:cNvSpPr txBox="1">
            <a:spLocks noChangeArrowheads="1"/>
          </p:cNvSpPr>
          <p:nvPr/>
        </p:nvSpPr>
        <p:spPr bwMode="auto">
          <a:xfrm>
            <a:off x="4836054" y="1004306"/>
            <a:ext cx="3872921" cy="346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340" tIns="34172" rIns="68340" bIns="34172">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800" b="1" dirty="0">
                <a:solidFill>
                  <a:schemeClr val="tx1"/>
                </a:solidFill>
                <a:latin typeface="+mn-lt"/>
              </a:rPr>
              <a:t>Plasma Aldosterone (ng/100 mL)</a:t>
            </a:r>
          </a:p>
        </p:txBody>
      </p:sp>
      <p:sp>
        <p:nvSpPr>
          <p:cNvPr id="14" name="TextBox 7"/>
          <p:cNvSpPr txBox="1">
            <a:spLocks noChangeArrowheads="1"/>
          </p:cNvSpPr>
          <p:nvPr/>
        </p:nvSpPr>
        <p:spPr bwMode="auto">
          <a:xfrm>
            <a:off x="1176867" y="3993670"/>
            <a:ext cx="3203593" cy="276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340" tIns="34172" rIns="68340" bIns="34172">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Na</a:t>
            </a:r>
            <a:r>
              <a:rPr lang="en-US" altLang="en-US" sz="1350" b="1" baseline="30000" dirty="0">
                <a:solidFill>
                  <a:schemeClr val="tx1"/>
                </a:solidFill>
                <a:latin typeface="+mn-lt"/>
              </a:rPr>
              <a:t>+</a:t>
            </a:r>
            <a:r>
              <a:rPr lang="en-US" altLang="en-US" sz="1350" b="1" dirty="0">
                <a:solidFill>
                  <a:schemeClr val="tx1"/>
                </a:solidFill>
                <a:latin typeface="+mn-lt"/>
              </a:rPr>
              <a:t> Intake (mEq/24h)</a:t>
            </a:r>
          </a:p>
        </p:txBody>
      </p:sp>
      <p:sp>
        <p:nvSpPr>
          <p:cNvPr id="15" name="TextBox 8"/>
          <p:cNvSpPr txBox="1">
            <a:spLocks noChangeArrowheads="1"/>
          </p:cNvSpPr>
          <p:nvPr/>
        </p:nvSpPr>
        <p:spPr bwMode="auto">
          <a:xfrm>
            <a:off x="5198533" y="3993670"/>
            <a:ext cx="3203594" cy="276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340" tIns="34172" rIns="68340" bIns="34172">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Na</a:t>
            </a:r>
            <a:r>
              <a:rPr lang="en-US" altLang="en-US" sz="1350" b="1" baseline="30000" dirty="0">
                <a:solidFill>
                  <a:schemeClr val="tx1"/>
                </a:solidFill>
                <a:latin typeface="+mn-lt"/>
              </a:rPr>
              <a:t>+</a:t>
            </a:r>
            <a:r>
              <a:rPr lang="en-US" altLang="en-US" sz="1350" b="1" dirty="0">
                <a:solidFill>
                  <a:schemeClr val="tx1"/>
                </a:solidFill>
                <a:latin typeface="+mn-lt"/>
              </a:rPr>
              <a:t> Intake (mEq/24h)</a:t>
            </a:r>
          </a:p>
        </p:txBody>
      </p:sp>
      <p:sp>
        <p:nvSpPr>
          <p:cNvPr id="18" name="Text Placeholder 6">
            <a:extLst>
              <a:ext uri="{FF2B5EF4-FFF2-40B4-BE49-F238E27FC236}">
                <a16:creationId xmlns:a16="http://schemas.microsoft.com/office/drawing/2014/main" id="{BE9DF6E8-787A-4EB6-9AED-CEF5E604DFB0}"/>
              </a:ext>
            </a:extLst>
          </p:cNvPr>
          <p:cNvSpPr txBox="1">
            <a:spLocks/>
          </p:cNvSpPr>
          <p:nvPr/>
        </p:nvSpPr>
        <p:spPr>
          <a:xfrm>
            <a:off x="199506" y="4239816"/>
            <a:ext cx="8761558" cy="203597"/>
          </a:xfrm>
          <a:prstGeom prst="rect">
            <a:avLst/>
          </a:prstGeom>
        </p:spPr>
        <p:txBody>
          <a:bodyPr/>
          <a:lst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30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Font typeface="Arial"/>
              <a:buChar char="–"/>
              <a:defRPr sz="25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75" dirty="0"/>
              <a:t>F, furosemide; PRA, plasma renin activity</a:t>
            </a:r>
          </a:p>
        </p:txBody>
      </p:sp>
    </p:spTree>
    <p:extLst>
      <p:ext uri="{BB962C8B-B14F-4D97-AF65-F5344CB8AC3E}">
        <p14:creationId xmlns:p14="http://schemas.microsoft.com/office/powerpoint/2010/main" val="12094159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0587BB-F5FC-4A07-935D-A77A26235DBE}"/>
              </a:ext>
            </a:extLst>
          </p:cNvPr>
          <p:cNvPicPr>
            <a:picLocks/>
          </p:cNvPicPr>
          <p:nvPr/>
        </p:nvPicPr>
        <p:blipFill>
          <a:blip r:embed="rId2">
            <a:clrChange>
              <a:clrFrom>
                <a:srgbClr val="FFFFFF"/>
              </a:clrFrom>
              <a:clrTo>
                <a:srgbClr val="FFFFFF">
                  <a:alpha val="0"/>
                </a:srgbClr>
              </a:clrTo>
            </a:clrChange>
          </a:blip>
          <a:stretch>
            <a:fillRect/>
          </a:stretch>
        </p:blipFill>
        <p:spPr>
          <a:xfrm>
            <a:off x="3387441" y="2186278"/>
            <a:ext cx="1913382" cy="2153412"/>
          </a:xfrm>
          <a:prstGeom prst="rect">
            <a:avLst/>
          </a:prstGeom>
        </p:spPr>
      </p:pic>
      <p:sp>
        <p:nvSpPr>
          <p:cNvPr id="3" name="Rectangle 2">
            <a:extLst>
              <a:ext uri="{FF2B5EF4-FFF2-40B4-BE49-F238E27FC236}">
                <a16:creationId xmlns:a16="http://schemas.microsoft.com/office/drawing/2014/main" id="{38015919-4050-4CD8-B4FE-3AB8623A9417}"/>
              </a:ext>
            </a:extLst>
          </p:cNvPr>
          <p:cNvSpPr/>
          <p:nvPr/>
        </p:nvSpPr>
        <p:spPr>
          <a:xfrm>
            <a:off x="4728235" y="2402759"/>
            <a:ext cx="811295" cy="592239"/>
          </a:xfrm>
          <a:prstGeom prst="rect">
            <a:avLst/>
          </a:prstGeom>
          <a:solidFill>
            <a:srgbClr val="EAF6F9">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B44D1FE-D502-4C31-922B-274D90929C76}"/>
              </a:ext>
            </a:extLst>
          </p:cNvPr>
          <p:cNvSpPr>
            <a:spLocks noGrp="1"/>
          </p:cNvSpPr>
          <p:nvPr>
            <p:ph type="title"/>
          </p:nvPr>
        </p:nvSpPr>
        <p:spPr>
          <a:xfrm>
            <a:off x="199506" y="27714"/>
            <a:ext cx="8761615" cy="857250"/>
          </a:xfrm>
        </p:spPr>
        <p:txBody>
          <a:bodyPr/>
          <a:lstStyle/>
          <a:p>
            <a:r>
              <a:rPr lang="en-US" dirty="0"/>
              <a:t>Primary Decrease in Mineralocorticoid Activity</a:t>
            </a:r>
          </a:p>
        </p:txBody>
      </p:sp>
      <p:sp>
        <p:nvSpPr>
          <p:cNvPr id="4" name="Text Placeholder 3">
            <a:extLst>
              <a:ext uri="{FF2B5EF4-FFF2-40B4-BE49-F238E27FC236}">
                <a16:creationId xmlns:a16="http://schemas.microsoft.com/office/drawing/2014/main" id="{992F7A26-B117-4AEB-BD7E-B78F552C8C0B}"/>
              </a:ext>
            </a:extLst>
          </p:cNvPr>
          <p:cNvSpPr>
            <a:spLocks noGrp="1"/>
          </p:cNvSpPr>
          <p:nvPr>
            <p:ph type="body" sz="quarter" idx="10"/>
          </p:nvPr>
        </p:nvSpPr>
        <p:spPr>
          <a:xfrm>
            <a:off x="3121893" y="4507706"/>
            <a:ext cx="5839170" cy="548879"/>
          </a:xfrm>
        </p:spPr>
        <p:txBody>
          <a:bodyPr/>
          <a:lstStyle/>
          <a:p>
            <a:r>
              <a:rPr lang="da-DK" dirty="0"/>
              <a:t> Palmer BF. </a:t>
            </a:r>
            <a:r>
              <a:rPr lang="da-DK" i="1" dirty="0"/>
              <a:t>N Engl J Med.</a:t>
            </a:r>
            <a:r>
              <a:rPr lang="da-DK" dirty="0"/>
              <a:t> 2004;351:585-592.</a:t>
            </a:r>
          </a:p>
        </p:txBody>
      </p:sp>
      <p:sp>
        <p:nvSpPr>
          <p:cNvPr id="7" name="Line 2">
            <a:extLst>
              <a:ext uri="{FF2B5EF4-FFF2-40B4-BE49-F238E27FC236}">
                <a16:creationId xmlns:a16="http://schemas.microsoft.com/office/drawing/2014/main" id="{E529747A-B8DA-439C-9C5A-36A97FB005B5}"/>
              </a:ext>
            </a:extLst>
          </p:cNvPr>
          <p:cNvSpPr>
            <a:spLocks noChangeShapeType="1"/>
          </p:cNvSpPr>
          <p:nvPr/>
        </p:nvSpPr>
        <p:spPr bwMode="auto">
          <a:xfrm>
            <a:off x="2493794" y="1041698"/>
            <a:ext cx="1183331"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endParaRPr lang="en-US" sz="1350" dirty="0"/>
          </a:p>
        </p:txBody>
      </p:sp>
      <p:grpSp>
        <p:nvGrpSpPr>
          <p:cNvPr id="8" name="Group 4">
            <a:extLst>
              <a:ext uri="{FF2B5EF4-FFF2-40B4-BE49-F238E27FC236}">
                <a16:creationId xmlns:a16="http://schemas.microsoft.com/office/drawing/2014/main" id="{DA85B91E-2E64-4702-8F3D-4338D0316108}"/>
              </a:ext>
            </a:extLst>
          </p:cNvPr>
          <p:cNvGrpSpPr>
            <a:grpSpLocks/>
          </p:cNvGrpSpPr>
          <p:nvPr/>
        </p:nvGrpSpPr>
        <p:grpSpPr bwMode="auto">
          <a:xfrm>
            <a:off x="6038700" y="2421166"/>
            <a:ext cx="793636" cy="1484721"/>
            <a:chOff x="4450" y="2010"/>
            <a:chExt cx="878" cy="1643"/>
          </a:xfrm>
        </p:grpSpPr>
        <p:sp>
          <p:nvSpPr>
            <p:cNvPr id="9" name="AutoShape 5">
              <a:extLst>
                <a:ext uri="{FF2B5EF4-FFF2-40B4-BE49-F238E27FC236}">
                  <a16:creationId xmlns:a16="http://schemas.microsoft.com/office/drawing/2014/main" id="{03103037-0183-4982-89B5-5F94FC5233C7}"/>
                </a:ext>
              </a:extLst>
            </p:cNvPr>
            <p:cNvSpPr>
              <a:spLocks noChangeArrowheads="1"/>
            </p:cNvSpPr>
            <p:nvPr/>
          </p:nvSpPr>
          <p:spPr bwMode="auto">
            <a:xfrm>
              <a:off x="4460" y="2448"/>
              <a:ext cx="864" cy="768"/>
            </a:xfrm>
            <a:prstGeom prst="roundRect">
              <a:avLst>
                <a:gd name="adj" fmla="val 16667"/>
              </a:avLst>
            </a:prstGeom>
            <a:gradFill rotWithShape="1">
              <a:gsLst>
                <a:gs pos="0">
                  <a:srgbClr val="FFFFFF"/>
                </a:gs>
                <a:gs pos="100000">
                  <a:srgbClr val="A7C2F7"/>
                </a:gs>
              </a:gsLst>
              <a:path path="shape">
                <a:fillToRect l="50000" t="50000" r="50000" b="50000"/>
              </a:path>
            </a:gra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pic>
          <p:nvPicPr>
            <p:cNvPr id="10" name="Picture 6">
              <a:extLst>
                <a:ext uri="{FF2B5EF4-FFF2-40B4-BE49-F238E27FC236}">
                  <a16:creationId xmlns:a16="http://schemas.microsoft.com/office/drawing/2014/main" id="{E94DC1BB-3878-4273-92B8-78ED693A39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2967"/>
            <a:stretch>
              <a:fillRect/>
            </a:stretch>
          </p:blipFill>
          <p:spPr bwMode="auto">
            <a:xfrm>
              <a:off x="4450" y="2010"/>
              <a:ext cx="878"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A3B78034-63AA-42FA-A594-1534C2315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42967"/>
            <a:stretch>
              <a:fillRect/>
            </a:stretch>
          </p:blipFill>
          <p:spPr bwMode="auto">
            <a:xfrm rot="10800000">
              <a:off x="4450" y="3207"/>
              <a:ext cx="878"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Freeform 8">
            <a:extLst>
              <a:ext uri="{FF2B5EF4-FFF2-40B4-BE49-F238E27FC236}">
                <a16:creationId xmlns:a16="http://schemas.microsoft.com/office/drawing/2014/main" id="{860F2A43-F367-4765-81C3-AC8C3F3D3B99}"/>
              </a:ext>
            </a:extLst>
          </p:cNvPr>
          <p:cNvSpPr>
            <a:spLocks/>
          </p:cNvSpPr>
          <p:nvPr/>
        </p:nvSpPr>
        <p:spPr bwMode="auto">
          <a:xfrm flipV="1">
            <a:off x="2190381" y="2151533"/>
            <a:ext cx="1352436" cy="34289"/>
          </a:xfrm>
          <a:custGeom>
            <a:avLst/>
            <a:gdLst>
              <a:gd name="T0" fmla="*/ 2147483646 w 1122"/>
              <a:gd name="T1" fmla="*/ 0 h 1"/>
              <a:gd name="T2" fmla="*/ 0 w 1122"/>
              <a:gd name="T3" fmla="*/ 0 h 1"/>
              <a:gd name="T4" fmla="*/ 0 60000 65536"/>
              <a:gd name="T5" fmla="*/ 0 60000 65536"/>
              <a:gd name="T6" fmla="*/ 0 w 1122"/>
              <a:gd name="T7" fmla="*/ 0 h 1"/>
              <a:gd name="T8" fmla="*/ 1122 w 1122"/>
              <a:gd name="T9" fmla="*/ 1 h 1"/>
            </a:gdLst>
            <a:ahLst/>
            <a:cxnLst>
              <a:cxn ang="T4">
                <a:pos x="T0" y="T1"/>
              </a:cxn>
              <a:cxn ang="T5">
                <a:pos x="T2" y="T3"/>
              </a:cxn>
            </a:cxnLst>
            <a:rect l="T6" t="T7" r="T8" b="T9"/>
            <a:pathLst>
              <a:path w="1122" h="1">
                <a:moveTo>
                  <a:pt x="1122" y="0"/>
                </a:moveTo>
                <a:lnTo>
                  <a:pt x="0" y="0"/>
                </a:lnTo>
              </a:path>
            </a:pathLst>
          </a:custGeom>
          <a:noFill/>
          <a:ln w="190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68340" tIns="34172" rIns="68340" bIns="34172"/>
          <a:lstStyle/>
          <a:p>
            <a:endParaRPr lang="en-US" sz="1350" dirty="0"/>
          </a:p>
        </p:txBody>
      </p:sp>
      <p:sp>
        <p:nvSpPr>
          <p:cNvPr id="13" name="Text Box 9">
            <a:extLst>
              <a:ext uri="{FF2B5EF4-FFF2-40B4-BE49-F238E27FC236}">
                <a16:creationId xmlns:a16="http://schemas.microsoft.com/office/drawing/2014/main" id="{7396EAC8-2C65-4E37-B035-D04DB104768E}"/>
              </a:ext>
            </a:extLst>
          </p:cNvPr>
          <p:cNvSpPr txBox="1">
            <a:spLocks noChangeArrowheads="1"/>
          </p:cNvSpPr>
          <p:nvPr/>
        </p:nvSpPr>
        <p:spPr bwMode="auto">
          <a:xfrm>
            <a:off x="1676384" y="2050675"/>
            <a:ext cx="549026" cy="27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Renin</a:t>
            </a:r>
          </a:p>
        </p:txBody>
      </p:sp>
      <p:sp>
        <p:nvSpPr>
          <p:cNvPr id="14" name="Rectangle 10">
            <a:extLst>
              <a:ext uri="{FF2B5EF4-FFF2-40B4-BE49-F238E27FC236}">
                <a16:creationId xmlns:a16="http://schemas.microsoft.com/office/drawing/2014/main" id="{C609C098-9256-4E3B-8314-CD58D2E787F1}"/>
              </a:ext>
            </a:extLst>
          </p:cNvPr>
          <p:cNvSpPr>
            <a:spLocks noChangeArrowheads="1"/>
          </p:cNvSpPr>
          <p:nvPr/>
        </p:nvSpPr>
        <p:spPr bwMode="auto">
          <a:xfrm>
            <a:off x="2413156" y="2093537"/>
            <a:ext cx="69189" cy="173841"/>
          </a:xfrm>
          <a:prstGeom prst="rect">
            <a:avLst/>
          </a:prstGeom>
          <a:solidFill>
            <a:srgbClr val="CC0000"/>
          </a:solidFill>
          <a:ln w="6350">
            <a:solidFill>
              <a:srgbClr val="000000"/>
            </a:solidFill>
            <a:miter lim="800000"/>
            <a:headEnd/>
            <a:tailEnd/>
          </a:ln>
        </p:spPr>
        <p:txBody>
          <a:bodyPr wrap="none" lIns="68340" tIns="34172" rIns="68340" bIns="34172"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sp>
        <p:nvSpPr>
          <p:cNvPr id="15" name="Text Box 11">
            <a:extLst>
              <a:ext uri="{FF2B5EF4-FFF2-40B4-BE49-F238E27FC236}">
                <a16:creationId xmlns:a16="http://schemas.microsoft.com/office/drawing/2014/main" id="{E2DA9BE8-F91D-4D8B-8C3A-AC96A1A5C1AE}"/>
              </a:ext>
            </a:extLst>
          </p:cNvPr>
          <p:cNvSpPr txBox="1">
            <a:spLocks noChangeArrowheads="1"/>
          </p:cNvSpPr>
          <p:nvPr/>
        </p:nvSpPr>
        <p:spPr bwMode="auto">
          <a:xfrm>
            <a:off x="1304098" y="2799580"/>
            <a:ext cx="2287304" cy="1102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050" b="1" dirty="0">
                <a:solidFill>
                  <a:srgbClr val="C00000"/>
                </a:solidFill>
                <a:latin typeface="+mn-lt"/>
              </a:rPr>
              <a:t>IMPAIRED RELEASE OF RENIN</a:t>
            </a:r>
          </a:p>
          <a:p>
            <a:pPr algn="ctr">
              <a:spcBef>
                <a:spcPts val="450"/>
              </a:spcBef>
              <a:buNone/>
            </a:pPr>
            <a:r>
              <a:rPr lang="en-US" altLang="en-US" sz="1050" b="1" dirty="0">
                <a:solidFill>
                  <a:srgbClr val="C00000"/>
                </a:solidFill>
                <a:latin typeface="+mn-lt"/>
              </a:rPr>
              <a:t>NSAIDs</a:t>
            </a:r>
          </a:p>
          <a:p>
            <a:pPr algn="ctr" eaLnBrk="1" hangingPunct="1">
              <a:spcBef>
                <a:spcPct val="0"/>
              </a:spcBef>
              <a:buFontTx/>
              <a:buNone/>
            </a:pPr>
            <a:r>
              <a:rPr lang="en-US" altLang="en-US" sz="1050" b="1" dirty="0">
                <a:solidFill>
                  <a:srgbClr val="C00000"/>
                </a:solidFill>
                <a:latin typeface="+mn-lt"/>
              </a:rPr>
              <a:t>Beta Blockers</a:t>
            </a:r>
          </a:p>
          <a:p>
            <a:pPr algn="ctr" eaLnBrk="1" hangingPunct="1">
              <a:spcBef>
                <a:spcPct val="0"/>
              </a:spcBef>
              <a:buFontTx/>
              <a:buNone/>
            </a:pPr>
            <a:r>
              <a:rPr lang="en-US" altLang="en-US" sz="1050" b="1" dirty="0">
                <a:solidFill>
                  <a:srgbClr val="C00000"/>
                </a:solidFill>
                <a:latin typeface="+mn-lt"/>
              </a:rPr>
              <a:t>Cyclosporine, Tacrolimus</a:t>
            </a:r>
          </a:p>
          <a:p>
            <a:pPr algn="ctr" eaLnBrk="1" hangingPunct="1">
              <a:spcBef>
                <a:spcPct val="0"/>
              </a:spcBef>
              <a:buFontTx/>
              <a:buNone/>
            </a:pPr>
            <a:r>
              <a:rPr lang="en-US" altLang="en-US" sz="1050" b="1" dirty="0">
                <a:solidFill>
                  <a:srgbClr val="C00000"/>
                </a:solidFill>
                <a:latin typeface="+mn-lt"/>
              </a:rPr>
              <a:t>Diabetes</a:t>
            </a:r>
          </a:p>
          <a:p>
            <a:pPr algn="ctr" eaLnBrk="1" hangingPunct="1">
              <a:spcBef>
                <a:spcPct val="0"/>
              </a:spcBef>
              <a:buFontTx/>
              <a:buNone/>
            </a:pPr>
            <a:r>
              <a:rPr lang="en-US" altLang="en-US" sz="1050" b="1" dirty="0">
                <a:solidFill>
                  <a:srgbClr val="C00000"/>
                </a:solidFill>
                <a:latin typeface="+mn-lt"/>
              </a:rPr>
              <a:t>Elderly</a:t>
            </a:r>
          </a:p>
        </p:txBody>
      </p:sp>
      <p:sp>
        <p:nvSpPr>
          <p:cNvPr id="16" name="Line 12">
            <a:extLst>
              <a:ext uri="{FF2B5EF4-FFF2-40B4-BE49-F238E27FC236}">
                <a16:creationId xmlns:a16="http://schemas.microsoft.com/office/drawing/2014/main" id="{D0C727A6-C1D2-4021-8B26-363F03630B4E}"/>
              </a:ext>
            </a:extLst>
          </p:cNvPr>
          <p:cNvSpPr>
            <a:spLocks noChangeShapeType="1"/>
          </p:cNvSpPr>
          <p:nvPr/>
        </p:nvSpPr>
        <p:spPr bwMode="auto">
          <a:xfrm flipV="1">
            <a:off x="1946366" y="1138123"/>
            <a:ext cx="0" cy="937931"/>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pPr algn="ctr"/>
            <a:endParaRPr lang="en-US" sz="1350" dirty="0"/>
          </a:p>
        </p:txBody>
      </p:sp>
      <p:sp>
        <p:nvSpPr>
          <p:cNvPr id="17" name="Freeform 17">
            <a:extLst>
              <a:ext uri="{FF2B5EF4-FFF2-40B4-BE49-F238E27FC236}">
                <a16:creationId xmlns:a16="http://schemas.microsoft.com/office/drawing/2014/main" id="{9594EF45-8142-4F47-9AE4-738E6567CE2C}"/>
              </a:ext>
            </a:extLst>
          </p:cNvPr>
          <p:cNvSpPr>
            <a:spLocks/>
          </p:cNvSpPr>
          <p:nvPr/>
        </p:nvSpPr>
        <p:spPr bwMode="auto">
          <a:xfrm>
            <a:off x="4877753" y="1165594"/>
            <a:ext cx="824160" cy="559929"/>
          </a:xfrm>
          <a:custGeom>
            <a:avLst/>
            <a:gdLst>
              <a:gd name="T0" fmla="*/ 2147483646 w 696"/>
              <a:gd name="T1" fmla="*/ 2147483646 h 571"/>
              <a:gd name="T2" fmla="*/ 2147483646 w 696"/>
              <a:gd name="T3" fmla="*/ 2147483646 h 571"/>
              <a:gd name="T4" fmla="*/ 2147483646 w 696"/>
              <a:gd name="T5" fmla="*/ 2147483646 h 571"/>
              <a:gd name="T6" fmla="*/ 2147483646 w 696"/>
              <a:gd name="T7" fmla="*/ 2147483646 h 571"/>
              <a:gd name="T8" fmla="*/ 2147483646 w 696"/>
              <a:gd name="T9" fmla="*/ 2147483646 h 571"/>
              <a:gd name="T10" fmla="*/ 2147483646 w 696"/>
              <a:gd name="T11" fmla="*/ 2147483646 h 571"/>
              <a:gd name="T12" fmla="*/ 2147483646 w 696"/>
              <a:gd name="T13" fmla="*/ 2147483646 h 571"/>
              <a:gd name="T14" fmla="*/ 2147483646 w 696"/>
              <a:gd name="T15" fmla="*/ 2147483646 h 571"/>
              <a:gd name="T16" fmla="*/ 2147483646 w 696"/>
              <a:gd name="T17" fmla="*/ 2147483646 h 571"/>
              <a:gd name="T18" fmla="*/ 2147483646 w 696"/>
              <a:gd name="T19" fmla="*/ 2147483646 h 571"/>
              <a:gd name="T20" fmla="*/ 2147483646 w 696"/>
              <a:gd name="T21" fmla="*/ 2147483646 h 571"/>
              <a:gd name="T22" fmla="*/ 2147483646 w 696"/>
              <a:gd name="T23" fmla="*/ 2147483646 h 571"/>
              <a:gd name="T24" fmla="*/ 2147483646 w 696"/>
              <a:gd name="T25" fmla="*/ 2147483646 h 571"/>
              <a:gd name="T26" fmla="*/ 2147483646 w 696"/>
              <a:gd name="T27" fmla="*/ 2147483646 h 5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6"/>
              <a:gd name="T43" fmla="*/ 0 h 571"/>
              <a:gd name="T44" fmla="*/ 696 w 696"/>
              <a:gd name="T45" fmla="*/ 571 h 5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6" h="571">
                <a:moveTo>
                  <a:pt x="352" y="64"/>
                </a:moveTo>
                <a:cubicBezTo>
                  <a:pt x="288" y="16"/>
                  <a:pt x="288" y="16"/>
                  <a:pt x="256" y="16"/>
                </a:cubicBezTo>
                <a:cubicBezTo>
                  <a:pt x="224" y="16"/>
                  <a:pt x="200" y="0"/>
                  <a:pt x="160" y="64"/>
                </a:cubicBezTo>
                <a:cubicBezTo>
                  <a:pt x="120" y="128"/>
                  <a:pt x="32" y="320"/>
                  <a:pt x="16" y="400"/>
                </a:cubicBezTo>
                <a:cubicBezTo>
                  <a:pt x="0" y="480"/>
                  <a:pt x="40" y="520"/>
                  <a:pt x="64" y="544"/>
                </a:cubicBezTo>
                <a:cubicBezTo>
                  <a:pt x="88" y="568"/>
                  <a:pt x="130" y="571"/>
                  <a:pt x="160" y="544"/>
                </a:cubicBezTo>
                <a:cubicBezTo>
                  <a:pt x="190" y="517"/>
                  <a:pt x="213" y="415"/>
                  <a:pt x="247" y="382"/>
                </a:cubicBezTo>
                <a:cubicBezTo>
                  <a:pt x="281" y="349"/>
                  <a:pt x="330" y="341"/>
                  <a:pt x="364" y="343"/>
                </a:cubicBezTo>
                <a:cubicBezTo>
                  <a:pt x="398" y="345"/>
                  <a:pt x="424" y="376"/>
                  <a:pt x="454" y="394"/>
                </a:cubicBezTo>
                <a:cubicBezTo>
                  <a:pt x="484" y="412"/>
                  <a:pt x="513" y="439"/>
                  <a:pt x="544" y="448"/>
                </a:cubicBezTo>
                <a:cubicBezTo>
                  <a:pt x="575" y="457"/>
                  <a:pt x="616" y="456"/>
                  <a:pt x="640" y="448"/>
                </a:cubicBezTo>
                <a:cubicBezTo>
                  <a:pt x="664" y="440"/>
                  <a:pt x="688" y="424"/>
                  <a:pt x="688" y="400"/>
                </a:cubicBezTo>
                <a:cubicBezTo>
                  <a:pt x="688" y="376"/>
                  <a:pt x="696" y="360"/>
                  <a:pt x="640" y="304"/>
                </a:cubicBezTo>
                <a:cubicBezTo>
                  <a:pt x="584" y="248"/>
                  <a:pt x="416" y="112"/>
                  <a:pt x="352" y="64"/>
                </a:cubicBezTo>
                <a:close/>
              </a:path>
            </a:pathLst>
          </a:custGeom>
          <a:gradFill rotWithShape="1">
            <a:gsLst>
              <a:gs pos="0">
                <a:srgbClr val="FFFFFF"/>
              </a:gs>
              <a:gs pos="100000">
                <a:srgbClr val="F9B159"/>
              </a:gs>
            </a:gsLst>
            <a:path path="rect">
              <a:fillToRect l="50000" t="50000" r="50000" b="50000"/>
            </a:path>
          </a:gradFill>
          <a:ln w="9525">
            <a:solidFill>
              <a:srgbClr val="990000"/>
            </a:solidFill>
            <a:round/>
            <a:headEnd/>
            <a:tailEnd/>
          </a:ln>
        </p:spPr>
        <p:txBody>
          <a:bodyPr lIns="68340" tIns="34172" rIns="68340" bIns="34172"/>
          <a:lstStyle/>
          <a:p>
            <a:endParaRPr lang="en-US" sz="1350" dirty="0"/>
          </a:p>
        </p:txBody>
      </p:sp>
      <p:grpSp>
        <p:nvGrpSpPr>
          <p:cNvPr id="18" name="Group 18">
            <a:extLst>
              <a:ext uri="{FF2B5EF4-FFF2-40B4-BE49-F238E27FC236}">
                <a16:creationId xmlns:a16="http://schemas.microsoft.com/office/drawing/2014/main" id="{6BAB2D5F-53EA-4578-A88F-7F81033BA81D}"/>
              </a:ext>
            </a:extLst>
          </p:cNvPr>
          <p:cNvGrpSpPr>
            <a:grpSpLocks/>
          </p:cNvGrpSpPr>
          <p:nvPr/>
        </p:nvGrpSpPr>
        <p:grpSpPr bwMode="auto">
          <a:xfrm rot="13622916">
            <a:off x="5005746" y="1168112"/>
            <a:ext cx="90556" cy="85910"/>
            <a:chOff x="3648" y="480"/>
            <a:chExt cx="99" cy="96"/>
          </a:xfrm>
        </p:grpSpPr>
        <p:sp>
          <p:nvSpPr>
            <p:cNvPr id="19" name="AutoShape 19">
              <a:extLst>
                <a:ext uri="{FF2B5EF4-FFF2-40B4-BE49-F238E27FC236}">
                  <a16:creationId xmlns:a16="http://schemas.microsoft.com/office/drawing/2014/main" id="{1A5CC62E-36BC-40EB-8CCF-45F7A7D6E73B}"/>
                </a:ext>
              </a:extLst>
            </p:cNvPr>
            <p:cNvSpPr>
              <a:spLocks noChangeArrowheads="1"/>
            </p:cNvSpPr>
            <p:nvPr/>
          </p:nvSpPr>
          <p:spPr bwMode="auto">
            <a:xfrm>
              <a:off x="3648" y="480"/>
              <a:ext cx="78" cy="96"/>
            </a:xfrm>
            <a:prstGeom prst="roundRect">
              <a:avLst>
                <a:gd name="adj" fmla="val 16667"/>
              </a:avLst>
            </a:prstGeom>
            <a:solidFill>
              <a:srgbClr val="CC0000"/>
            </a:solidFill>
            <a:ln w="317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sp>
          <p:nvSpPr>
            <p:cNvPr id="20" name="Oval 20">
              <a:extLst>
                <a:ext uri="{FF2B5EF4-FFF2-40B4-BE49-F238E27FC236}">
                  <a16:creationId xmlns:a16="http://schemas.microsoft.com/office/drawing/2014/main" id="{E09DA39B-D6C2-48A2-89C8-978B9D90DF3D}"/>
                </a:ext>
              </a:extLst>
            </p:cNvPr>
            <p:cNvSpPr>
              <a:spLocks noChangeArrowheads="1"/>
            </p:cNvSpPr>
            <p:nvPr/>
          </p:nvSpPr>
          <p:spPr bwMode="auto">
            <a:xfrm>
              <a:off x="3699" y="509"/>
              <a:ext cx="48" cy="48"/>
            </a:xfrm>
            <a:prstGeom prst="ellipse">
              <a:avLst/>
            </a:prstGeom>
            <a:gradFill rotWithShape="1">
              <a:gsLst>
                <a:gs pos="0">
                  <a:srgbClr val="FFFFFF"/>
                </a:gs>
                <a:gs pos="100000">
                  <a:srgbClr val="006600"/>
                </a:gs>
              </a:gsLst>
              <a:path path="shape">
                <a:fillToRect l="50000" t="50000" r="50000" b="50000"/>
              </a:path>
            </a:gradFill>
            <a:ln w="317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grpSp>
      <p:sp>
        <p:nvSpPr>
          <p:cNvPr id="21" name="Freeform 21">
            <a:extLst>
              <a:ext uri="{FF2B5EF4-FFF2-40B4-BE49-F238E27FC236}">
                <a16:creationId xmlns:a16="http://schemas.microsoft.com/office/drawing/2014/main" id="{271F324A-82B6-4D00-8139-3CCEAFFD615E}"/>
              </a:ext>
            </a:extLst>
          </p:cNvPr>
          <p:cNvSpPr>
            <a:spLocks/>
          </p:cNvSpPr>
          <p:nvPr/>
        </p:nvSpPr>
        <p:spPr bwMode="auto">
          <a:xfrm>
            <a:off x="4669348" y="1012972"/>
            <a:ext cx="341501" cy="147272"/>
          </a:xfrm>
          <a:custGeom>
            <a:avLst/>
            <a:gdLst>
              <a:gd name="T0" fmla="*/ 0 w 432"/>
              <a:gd name="T1" fmla="*/ 2147483646 h 168"/>
              <a:gd name="T2" fmla="*/ 2147483646 w 432"/>
              <a:gd name="T3" fmla="*/ 2147483646 h 168"/>
              <a:gd name="T4" fmla="*/ 2147483646 w 432"/>
              <a:gd name="T5" fmla="*/ 2147483646 h 168"/>
              <a:gd name="T6" fmla="*/ 0 60000 65536"/>
              <a:gd name="T7" fmla="*/ 0 60000 65536"/>
              <a:gd name="T8" fmla="*/ 0 60000 65536"/>
              <a:gd name="T9" fmla="*/ 0 w 432"/>
              <a:gd name="T10" fmla="*/ 0 h 168"/>
              <a:gd name="T11" fmla="*/ 432 w 432"/>
              <a:gd name="T12" fmla="*/ 168 h 168"/>
            </a:gdLst>
            <a:ahLst/>
            <a:cxnLst>
              <a:cxn ang="T6">
                <a:pos x="T0" y="T1"/>
              </a:cxn>
              <a:cxn ang="T7">
                <a:pos x="T2" y="T3"/>
              </a:cxn>
              <a:cxn ang="T8">
                <a:pos x="T4" y="T5"/>
              </a:cxn>
            </a:cxnLst>
            <a:rect l="T9" t="T10" r="T11" b="T12"/>
            <a:pathLst>
              <a:path w="432" h="168">
                <a:moveTo>
                  <a:pt x="0" y="24"/>
                </a:moveTo>
                <a:cubicBezTo>
                  <a:pt x="84" y="12"/>
                  <a:pt x="168" y="0"/>
                  <a:pt x="240" y="24"/>
                </a:cubicBezTo>
                <a:cubicBezTo>
                  <a:pt x="312" y="48"/>
                  <a:pt x="372" y="108"/>
                  <a:pt x="432" y="168"/>
                </a:cubicBezTo>
              </a:path>
            </a:pathLst>
          </a:custGeom>
          <a:noFill/>
          <a:ln w="190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68340" tIns="34172" rIns="68340" bIns="34172"/>
          <a:lstStyle/>
          <a:p>
            <a:endParaRPr lang="en-US" sz="1350" dirty="0"/>
          </a:p>
        </p:txBody>
      </p:sp>
      <p:sp>
        <p:nvSpPr>
          <p:cNvPr id="22" name="Line 23">
            <a:extLst>
              <a:ext uri="{FF2B5EF4-FFF2-40B4-BE49-F238E27FC236}">
                <a16:creationId xmlns:a16="http://schemas.microsoft.com/office/drawing/2014/main" id="{2F7B9C00-2540-4F52-8BFF-0858DFEA1421}"/>
              </a:ext>
            </a:extLst>
          </p:cNvPr>
          <p:cNvSpPr>
            <a:spLocks noChangeShapeType="1"/>
          </p:cNvSpPr>
          <p:nvPr/>
        </p:nvSpPr>
        <p:spPr bwMode="auto">
          <a:xfrm flipV="1">
            <a:off x="5594060" y="1388588"/>
            <a:ext cx="905559"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endParaRPr lang="en-US" sz="1350" dirty="0"/>
          </a:p>
        </p:txBody>
      </p:sp>
      <p:sp>
        <p:nvSpPr>
          <p:cNvPr id="23" name="Text Box 25">
            <a:extLst>
              <a:ext uri="{FF2B5EF4-FFF2-40B4-BE49-F238E27FC236}">
                <a16:creationId xmlns:a16="http://schemas.microsoft.com/office/drawing/2014/main" id="{4930E411-35E1-48C4-8F16-A9905D078AB1}"/>
              </a:ext>
            </a:extLst>
          </p:cNvPr>
          <p:cNvSpPr txBox="1">
            <a:spLocks noChangeArrowheads="1"/>
          </p:cNvSpPr>
          <p:nvPr/>
        </p:nvSpPr>
        <p:spPr bwMode="auto">
          <a:xfrm>
            <a:off x="6456390" y="1240474"/>
            <a:ext cx="1013511" cy="27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Aldosterone</a:t>
            </a:r>
          </a:p>
        </p:txBody>
      </p:sp>
      <p:grpSp>
        <p:nvGrpSpPr>
          <p:cNvPr id="24" name="Group 27">
            <a:extLst>
              <a:ext uri="{FF2B5EF4-FFF2-40B4-BE49-F238E27FC236}">
                <a16:creationId xmlns:a16="http://schemas.microsoft.com/office/drawing/2014/main" id="{A3127BA5-A94A-43EC-818B-A7786C1D3503}"/>
              </a:ext>
            </a:extLst>
          </p:cNvPr>
          <p:cNvGrpSpPr>
            <a:grpSpLocks/>
          </p:cNvGrpSpPr>
          <p:nvPr/>
        </p:nvGrpSpPr>
        <p:grpSpPr bwMode="auto">
          <a:xfrm>
            <a:off x="6571860" y="3104914"/>
            <a:ext cx="113958" cy="111177"/>
            <a:chOff x="3648" y="480"/>
            <a:chExt cx="99" cy="96"/>
          </a:xfrm>
        </p:grpSpPr>
        <p:sp>
          <p:nvSpPr>
            <p:cNvPr id="25" name="AutoShape 28">
              <a:extLst>
                <a:ext uri="{FF2B5EF4-FFF2-40B4-BE49-F238E27FC236}">
                  <a16:creationId xmlns:a16="http://schemas.microsoft.com/office/drawing/2014/main" id="{32A9FA1D-2AC5-481D-8681-AC80D90F361E}"/>
                </a:ext>
              </a:extLst>
            </p:cNvPr>
            <p:cNvSpPr>
              <a:spLocks noChangeArrowheads="1"/>
            </p:cNvSpPr>
            <p:nvPr/>
          </p:nvSpPr>
          <p:spPr bwMode="auto">
            <a:xfrm>
              <a:off x="3648" y="480"/>
              <a:ext cx="78" cy="96"/>
            </a:xfrm>
            <a:prstGeom prst="roundRect">
              <a:avLst>
                <a:gd name="adj" fmla="val 16667"/>
              </a:avLst>
            </a:prstGeom>
            <a:solidFill>
              <a:srgbClr val="CC0000"/>
            </a:solidFill>
            <a:ln w="317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sp>
          <p:nvSpPr>
            <p:cNvPr id="26" name="Oval 29">
              <a:extLst>
                <a:ext uri="{FF2B5EF4-FFF2-40B4-BE49-F238E27FC236}">
                  <a16:creationId xmlns:a16="http://schemas.microsoft.com/office/drawing/2014/main" id="{1E84D80E-5213-4DA1-A1C4-9E1FE90E6B51}"/>
                </a:ext>
              </a:extLst>
            </p:cNvPr>
            <p:cNvSpPr>
              <a:spLocks noChangeArrowheads="1"/>
            </p:cNvSpPr>
            <p:nvPr/>
          </p:nvSpPr>
          <p:spPr bwMode="auto">
            <a:xfrm>
              <a:off x="3699" y="509"/>
              <a:ext cx="48" cy="48"/>
            </a:xfrm>
            <a:prstGeom prst="ellipse">
              <a:avLst/>
            </a:prstGeom>
            <a:gradFill rotWithShape="1">
              <a:gsLst>
                <a:gs pos="0">
                  <a:srgbClr val="FFFFFF"/>
                </a:gs>
                <a:gs pos="100000">
                  <a:srgbClr val="006600"/>
                </a:gs>
              </a:gsLst>
              <a:path path="shape">
                <a:fillToRect l="50000" t="50000" r="50000" b="50000"/>
              </a:path>
            </a:gradFill>
            <a:ln w="317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grpSp>
      <p:grpSp>
        <p:nvGrpSpPr>
          <p:cNvPr id="27" name="Group 30">
            <a:extLst>
              <a:ext uri="{FF2B5EF4-FFF2-40B4-BE49-F238E27FC236}">
                <a16:creationId xmlns:a16="http://schemas.microsoft.com/office/drawing/2014/main" id="{4AA46273-B89C-444B-9A1A-D3F9A6689FE1}"/>
              </a:ext>
            </a:extLst>
          </p:cNvPr>
          <p:cNvGrpSpPr>
            <a:grpSpLocks/>
          </p:cNvGrpSpPr>
          <p:nvPr/>
        </p:nvGrpSpPr>
        <p:grpSpPr bwMode="auto">
          <a:xfrm rot="755899">
            <a:off x="6006194" y="2960437"/>
            <a:ext cx="90557" cy="73781"/>
            <a:chOff x="4416" y="2400"/>
            <a:chExt cx="100" cy="82"/>
          </a:xfrm>
        </p:grpSpPr>
        <p:sp>
          <p:nvSpPr>
            <p:cNvPr id="28" name="AutoShape 31">
              <a:extLst>
                <a:ext uri="{FF2B5EF4-FFF2-40B4-BE49-F238E27FC236}">
                  <a16:creationId xmlns:a16="http://schemas.microsoft.com/office/drawing/2014/main" id="{5459F501-D716-469F-BD03-65CAC9A1062E}"/>
                </a:ext>
              </a:extLst>
            </p:cNvPr>
            <p:cNvSpPr>
              <a:spLocks noChangeArrowheads="1"/>
            </p:cNvSpPr>
            <p:nvPr/>
          </p:nvSpPr>
          <p:spPr bwMode="auto">
            <a:xfrm>
              <a:off x="4416" y="2400"/>
              <a:ext cx="100" cy="82"/>
            </a:xfrm>
            <a:prstGeom prst="roundRect">
              <a:avLst>
                <a:gd name="adj" fmla="val 16667"/>
              </a:avLst>
            </a:prstGeom>
            <a:gradFill rotWithShape="1">
              <a:gsLst>
                <a:gs pos="0">
                  <a:srgbClr val="A7C2F7"/>
                </a:gs>
                <a:gs pos="50000">
                  <a:srgbClr val="FFFFFF"/>
                </a:gs>
                <a:gs pos="100000">
                  <a:srgbClr val="A7C2F7"/>
                </a:gs>
              </a:gsLst>
              <a:lin ang="5400000" scaled="1"/>
            </a:gradFill>
            <a:ln w="317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sp>
          <p:nvSpPr>
            <p:cNvPr id="29" name="Line 32">
              <a:extLst>
                <a:ext uri="{FF2B5EF4-FFF2-40B4-BE49-F238E27FC236}">
                  <a16:creationId xmlns:a16="http://schemas.microsoft.com/office/drawing/2014/main" id="{7D175F28-9302-49C7-87DB-18F00BCEDCDA}"/>
                </a:ext>
              </a:extLst>
            </p:cNvPr>
            <p:cNvSpPr>
              <a:spLocks noChangeShapeType="1"/>
            </p:cNvSpPr>
            <p:nvPr/>
          </p:nvSpPr>
          <p:spPr bwMode="auto">
            <a:xfrm>
              <a:off x="4416" y="2428"/>
              <a:ext cx="96" cy="0"/>
            </a:xfrm>
            <a:prstGeom prst="line">
              <a:avLst/>
            </a:prstGeom>
            <a:noFill/>
            <a:ln w="31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sp>
          <p:nvSpPr>
            <p:cNvPr id="30" name="Line 33">
              <a:extLst>
                <a:ext uri="{FF2B5EF4-FFF2-40B4-BE49-F238E27FC236}">
                  <a16:creationId xmlns:a16="http://schemas.microsoft.com/office/drawing/2014/main" id="{02734DDE-3393-416C-B4C1-094D6B6810AE}"/>
                </a:ext>
              </a:extLst>
            </p:cNvPr>
            <p:cNvSpPr>
              <a:spLocks noChangeShapeType="1"/>
            </p:cNvSpPr>
            <p:nvPr/>
          </p:nvSpPr>
          <p:spPr bwMode="auto">
            <a:xfrm>
              <a:off x="4416" y="2454"/>
              <a:ext cx="96" cy="0"/>
            </a:xfrm>
            <a:prstGeom prst="line">
              <a:avLst/>
            </a:prstGeom>
            <a:noFill/>
            <a:ln w="31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grpSp>
      <p:grpSp>
        <p:nvGrpSpPr>
          <p:cNvPr id="31" name="Group 34">
            <a:extLst>
              <a:ext uri="{FF2B5EF4-FFF2-40B4-BE49-F238E27FC236}">
                <a16:creationId xmlns:a16="http://schemas.microsoft.com/office/drawing/2014/main" id="{006AA7E8-0946-4E2C-92FB-3DC50EA3F741}"/>
              </a:ext>
            </a:extLst>
          </p:cNvPr>
          <p:cNvGrpSpPr>
            <a:grpSpLocks/>
          </p:cNvGrpSpPr>
          <p:nvPr/>
        </p:nvGrpSpPr>
        <p:grpSpPr bwMode="auto">
          <a:xfrm rot="20153866">
            <a:off x="6008074" y="3304363"/>
            <a:ext cx="90557" cy="73781"/>
            <a:chOff x="4416" y="2400"/>
            <a:chExt cx="100" cy="82"/>
          </a:xfrm>
        </p:grpSpPr>
        <p:sp>
          <p:nvSpPr>
            <p:cNvPr id="32" name="AutoShape 35">
              <a:extLst>
                <a:ext uri="{FF2B5EF4-FFF2-40B4-BE49-F238E27FC236}">
                  <a16:creationId xmlns:a16="http://schemas.microsoft.com/office/drawing/2014/main" id="{B1754392-DB7D-4561-92FB-CBE88C82A12D}"/>
                </a:ext>
              </a:extLst>
            </p:cNvPr>
            <p:cNvSpPr>
              <a:spLocks noChangeArrowheads="1"/>
            </p:cNvSpPr>
            <p:nvPr/>
          </p:nvSpPr>
          <p:spPr bwMode="auto">
            <a:xfrm>
              <a:off x="4416" y="2400"/>
              <a:ext cx="100" cy="82"/>
            </a:xfrm>
            <a:prstGeom prst="roundRect">
              <a:avLst>
                <a:gd name="adj" fmla="val 16667"/>
              </a:avLst>
            </a:prstGeom>
            <a:gradFill rotWithShape="1">
              <a:gsLst>
                <a:gs pos="0">
                  <a:srgbClr val="A7C2F7"/>
                </a:gs>
                <a:gs pos="50000">
                  <a:srgbClr val="FFFFFF"/>
                </a:gs>
                <a:gs pos="100000">
                  <a:srgbClr val="A7C2F7"/>
                </a:gs>
              </a:gsLst>
              <a:lin ang="5400000" scaled="1"/>
            </a:gradFill>
            <a:ln w="317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sp>
          <p:nvSpPr>
            <p:cNvPr id="33" name="Line 36">
              <a:extLst>
                <a:ext uri="{FF2B5EF4-FFF2-40B4-BE49-F238E27FC236}">
                  <a16:creationId xmlns:a16="http://schemas.microsoft.com/office/drawing/2014/main" id="{548DA535-1942-45F9-8668-1EEC6CD223E2}"/>
                </a:ext>
              </a:extLst>
            </p:cNvPr>
            <p:cNvSpPr>
              <a:spLocks noChangeShapeType="1"/>
            </p:cNvSpPr>
            <p:nvPr/>
          </p:nvSpPr>
          <p:spPr bwMode="auto">
            <a:xfrm>
              <a:off x="4416" y="2428"/>
              <a:ext cx="96" cy="0"/>
            </a:xfrm>
            <a:prstGeom prst="line">
              <a:avLst/>
            </a:prstGeom>
            <a:noFill/>
            <a:ln w="31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sp>
          <p:nvSpPr>
            <p:cNvPr id="34" name="Line 37">
              <a:extLst>
                <a:ext uri="{FF2B5EF4-FFF2-40B4-BE49-F238E27FC236}">
                  <a16:creationId xmlns:a16="http://schemas.microsoft.com/office/drawing/2014/main" id="{8431AA8C-6054-47D6-A028-F38B01926F2E}"/>
                </a:ext>
              </a:extLst>
            </p:cNvPr>
            <p:cNvSpPr>
              <a:spLocks noChangeShapeType="1"/>
            </p:cNvSpPr>
            <p:nvPr/>
          </p:nvSpPr>
          <p:spPr bwMode="auto">
            <a:xfrm>
              <a:off x="4416" y="2454"/>
              <a:ext cx="96" cy="0"/>
            </a:xfrm>
            <a:prstGeom prst="line">
              <a:avLst/>
            </a:prstGeom>
            <a:noFill/>
            <a:ln w="31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grpSp>
      <p:sp>
        <p:nvSpPr>
          <p:cNvPr id="35" name="Freeform 38">
            <a:extLst>
              <a:ext uri="{FF2B5EF4-FFF2-40B4-BE49-F238E27FC236}">
                <a16:creationId xmlns:a16="http://schemas.microsoft.com/office/drawing/2014/main" id="{492C1305-211D-4C8A-BC18-047C54EE848B}"/>
              </a:ext>
            </a:extLst>
          </p:cNvPr>
          <p:cNvSpPr>
            <a:spLocks/>
          </p:cNvSpPr>
          <p:nvPr/>
        </p:nvSpPr>
        <p:spPr bwMode="auto">
          <a:xfrm>
            <a:off x="6787567" y="1384352"/>
            <a:ext cx="905559" cy="1778835"/>
          </a:xfrm>
          <a:custGeom>
            <a:avLst/>
            <a:gdLst>
              <a:gd name="T0" fmla="*/ 2147483646 w 490"/>
              <a:gd name="T1" fmla="*/ 0 h 1970"/>
              <a:gd name="T2" fmla="*/ 2147483646 w 490"/>
              <a:gd name="T3" fmla="*/ 0 h 1970"/>
              <a:gd name="T4" fmla="*/ 2147483646 w 490"/>
              <a:gd name="T5" fmla="*/ 2147483646 h 1970"/>
              <a:gd name="T6" fmla="*/ 0 w 490"/>
              <a:gd name="T7" fmla="*/ 2147483646 h 1970"/>
              <a:gd name="T8" fmla="*/ 0 60000 65536"/>
              <a:gd name="T9" fmla="*/ 0 60000 65536"/>
              <a:gd name="T10" fmla="*/ 0 60000 65536"/>
              <a:gd name="T11" fmla="*/ 0 60000 65536"/>
              <a:gd name="T12" fmla="*/ 0 w 490"/>
              <a:gd name="T13" fmla="*/ 0 h 1970"/>
              <a:gd name="T14" fmla="*/ 490 w 490"/>
              <a:gd name="T15" fmla="*/ 1970 h 1970"/>
            </a:gdLst>
            <a:ahLst/>
            <a:cxnLst>
              <a:cxn ang="T8">
                <a:pos x="T0" y="T1"/>
              </a:cxn>
              <a:cxn ang="T9">
                <a:pos x="T2" y="T3"/>
              </a:cxn>
              <a:cxn ang="T10">
                <a:pos x="T4" y="T5"/>
              </a:cxn>
              <a:cxn ang="T11">
                <a:pos x="T6" y="T7"/>
              </a:cxn>
            </a:cxnLst>
            <a:rect l="T12" t="T13" r="T14" b="T15"/>
            <a:pathLst>
              <a:path w="490" h="1970">
                <a:moveTo>
                  <a:pt x="346" y="0"/>
                </a:moveTo>
                <a:lnTo>
                  <a:pt x="490" y="0"/>
                </a:lnTo>
                <a:lnTo>
                  <a:pt x="490" y="1968"/>
                </a:lnTo>
                <a:lnTo>
                  <a:pt x="0" y="1970"/>
                </a:lnTo>
              </a:path>
            </a:pathLst>
          </a:custGeom>
          <a:noFill/>
          <a:ln w="190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68340" tIns="34172" rIns="68340" bIns="34172"/>
          <a:lstStyle/>
          <a:p>
            <a:endParaRPr lang="en-US" sz="1350" dirty="0"/>
          </a:p>
        </p:txBody>
      </p:sp>
      <p:sp>
        <p:nvSpPr>
          <p:cNvPr id="36" name="Text Box 40">
            <a:extLst>
              <a:ext uri="{FF2B5EF4-FFF2-40B4-BE49-F238E27FC236}">
                <a16:creationId xmlns:a16="http://schemas.microsoft.com/office/drawing/2014/main" id="{49E666A0-B2B9-4D5A-9A28-365C769B88E1}"/>
              </a:ext>
            </a:extLst>
          </p:cNvPr>
          <p:cNvSpPr txBox="1">
            <a:spLocks noChangeArrowheads="1"/>
          </p:cNvSpPr>
          <p:nvPr/>
        </p:nvSpPr>
        <p:spPr bwMode="auto">
          <a:xfrm>
            <a:off x="5452320" y="2799580"/>
            <a:ext cx="282285" cy="18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750" b="1" dirty="0">
                <a:solidFill>
                  <a:schemeClr val="tx1"/>
                </a:solidFill>
                <a:latin typeface="+mn-lt"/>
              </a:rPr>
              <a:t>Na</a:t>
            </a:r>
            <a:r>
              <a:rPr lang="en-US" altLang="en-US" sz="750" b="1" baseline="30000" dirty="0">
                <a:solidFill>
                  <a:schemeClr val="tx1"/>
                </a:solidFill>
                <a:latin typeface="+mn-lt"/>
              </a:rPr>
              <a:t>+</a:t>
            </a:r>
          </a:p>
        </p:txBody>
      </p:sp>
      <p:sp>
        <p:nvSpPr>
          <p:cNvPr id="37" name="Text Box 41">
            <a:extLst>
              <a:ext uri="{FF2B5EF4-FFF2-40B4-BE49-F238E27FC236}">
                <a16:creationId xmlns:a16="http://schemas.microsoft.com/office/drawing/2014/main" id="{E59245F9-B8F1-4563-9015-2426AB1235D4}"/>
              </a:ext>
            </a:extLst>
          </p:cNvPr>
          <p:cNvSpPr txBox="1">
            <a:spLocks noChangeArrowheads="1"/>
          </p:cNvSpPr>
          <p:nvPr/>
        </p:nvSpPr>
        <p:spPr bwMode="auto">
          <a:xfrm>
            <a:off x="6205347" y="2976711"/>
            <a:ext cx="282285" cy="18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750" b="1" dirty="0">
                <a:solidFill>
                  <a:schemeClr val="tx1"/>
                </a:solidFill>
                <a:latin typeface="+mn-lt"/>
              </a:rPr>
              <a:t>Na</a:t>
            </a:r>
            <a:r>
              <a:rPr lang="en-US" altLang="en-US" sz="750" b="1" baseline="30000" dirty="0">
                <a:solidFill>
                  <a:schemeClr val="tx1"/>
                </a:solidFill>
                <a:latin typeface="+mn-lt"/>
              </a:rPr>
              <a:t>+</a:t>
            </a:r>
          </a:p>
        </p:txBody>
      </p:sp>
      <p:sp>
        <p:nvSpPr>
          <p:cNvPr id="38" name="Text Box 46">
            <a:extLst>
              <a:ext uri="{FF2B5EF4-FFF2-40B4-BE49-F238E27FC236}">
                <a16:creationId xmlns:a16="http://schemas.microsoft.com/office/drawing/2014/main" id="{88ECB8C7-D657-4C84-A58A-898CCFB6E163}"/>
              </a:ext>
            </a:extLst>
          </p:cNvPr>
          <p:cNvSpPr txBox="1">
            <a:spLocks noChangeArrowheads="1"/>
          </p:cNvSpPr>
          <p:nvPr/>
        </p:nvSpPr>
        <p:spPr bwMode="auto">
          <a:xfrm>
            <a:off x="5721173" y="3367423"/>
            <a:ext cx="222974" cy="18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750" b="1" dirty="0">
                <a:solidFill>
                  <a:schemeClr val="tx1"/>
                </a:solidFill>
                <a:latin typeface="+mn-lt"/>
              </a:rPr>
              <a:t>K</a:t>
            </a:r>
            <a:r>
              <a:rPr lang="en-US" altLang="en-US" sz="750" b="1" baseline="30000" dirty="0">
                <a:solidFill>
                  <a:schemeClr val="tx1"/>
                </a:solidFill>
                <a:latin typeface="+mn-lt"/>
              </a:rPr>
              <a:t>+</a:t>
            </a:r>
          </a:p>
        </p:txBody>
      </p:sp>
      <p:sp>
        <p:nvSpPr>
          <p:cNvPr id="39" name="Text Box 47">
            <a:extLst>
              <a:ext uri="{FF2B5EF4-FFF2-40B4-BE49-F238E27FC236}">
                <a16:creationId xmlns:a16="http://schemas.microsoft.com/office/drawing/2014/main" id="{9A0F5484-A2CD-4598-8869-6DC07F22D1AA}"/>
              </a:ext>
            </a:extLst>
          </p:cNvPr>
          <p:cNvSpPr txBox="1">
            <a:spLocks noChangeArrowheads="1"/>
          </p:cNvSpPr>
          <p:nvPr/>
        </p:nvSpPr>
        <p:spPr bwMode="auto">
          <a:xfrm>
            <a:off x="6183619" y="3174102"/>
            <a:ext cx="222974" cy="18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750" b="1" dirty="0">
                <a:solidFill>
                  <a:schemeClr val="tx1"/>
                </a:solidFill>
                <a:latin typeface="+mn-lt"/>
              </a:rPr>
              <a:t>K</a:t>
            </a:r>
            <a:r>
              <a:rPr lang="en-US" altLang="en-US" sz="750" b="1" baseline="30000" dirty="0">
                <a:solidFill>
                  <a:schemeClr val="tx1"/>
                </a:solidFill>
                <a:latin typeface="+mn-lt"/>
              </a:rPr>
              <a:t>+</a:t>
            </a:r>
          </a:p>
        </p:txBody>
      </p:sp>
      <p:grpSp>
        <p:nvGrpSpPr>
          <p:cNvPr id="40" name="Group 51">
            <a:extLst>
              <a:ext uri="{FF2B5EF4-FFF2-40B4-BE49-F238E27FC236}">
                <a16:creationId xmlns:a16="http://schemas.microsoft.com/office/drawing/2014/main" id="{E1658779-681D-4A3D-BCB8-505ACAF2A0C3}"/>
              </a:ext>
            </a:extLst>
          </p:cNvPr>
          <p:cNvGrpSpPr>
            <a:grpSpLocks/>
          </p:cNvGrpSpPr>
          <p:nvPr/>
        </p:nvGrpSpPr>
        <p:grpSpPr bwMode="auto">
          <a:xfrm>
            <a:off x="5512662" y="3260589"/>
            <a:ext cx="216723" cy="217301"/>
            <a:chOff x="3696" y="2928"/>
            <a:chExt cx="240" cy="240"/>
          </a:xfrm>
        </p:grpSpPr>
        <p:sp>
          <p:nvSpPr>
            <p:cNvPr id="41" name="Oval 52">
              <a:extLst>
                <a:ext uri="{FF2B5EF4-FFF2-40B4-BE49-F238E27FC236}">
                  <a16:creationId xmlns:a16="http://schemas.microsoft.com/office/drawing/2014/main" id="{28A4B1E5-9C2F-4636-9BDA-EEA83F9D2D06}"/>
                </a:ext>
              </a:extLst>
            </p:cNvPr>
            <p:cNvSpPr>
              <a:spLocks noChangeArrowheads="1"/>
            </p:cNvSpPr>
            <p:nvPr/>
          </p:nvSpPr>
          <p:spPr bwMode="auto">
            <a:xfrm>
              <a:off x="3696" y="2928"/>
              <a:ext cx="240" cy="240"/>
            </a:xfrm>
            <a:prstGeom prst="ellipse">
              <a:avLst/>
            </a:prstGeom>
            <a:solidFill>
              <a:srgbClr val="FF9933"/>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solidFill>
                  <a:schemeClr val="tx1"/>
                </a:solidFill>
                <a:latin typeface="+mn-lt"/>
              </a:endParaRPr>
            </a:p>
          </p:txBody>
        </p:sp>
        <p:sp>
          <p:nvSpPr>
            <p:cNvPr id="42" name="Line 53">
              <a:extLst>
                <a:ext uri="{FF2B5EF4-FFF2-40B4-BE49-F238E27FC236}">
                  <a16:creationId xmlns:a16="http://schemas.microsoft.com/office/drawing/2014/main" id="{F7BDF5FD-CB1E-48D7-AAFE-A3E15B7F3265}"/>
                </a:ext>
              </a:extLst>
            </p:cNvPr>
            <p:cNvSpPr>
              <a:spLocks noChangeShapeType="1"/>
            </p:cNvSpPr>
            <p:nvPr/>
          </p:nvSpPr>
          <p:spPr bwMode="auto">
            <a:xfrm>
              <a:off x="3744" y="3048"/>
              <a:ext cx="144" cy="0"/>
            </a:xfrm>
            <a:prstGeom prst="line">
              <a:avLst/>
            </a:prstGeom>
            <a:noFill/>
            <a:ln w="285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1350" dirty="0"/>
            </a:p>
          </p:txBody>
        </p:sp>
      </p:grpSp>
      <p:sp>
        <p:nvSpPr>
          <p:cNvPr id="43" name="Text Box 54">
            <a:extLst>
              <a:ext uri="{FF2B5EF4-FFF2-40B4-BE49-F238E27FC236}">
                <a16:creationId xmlns:a16="http://schemas.microsoft.com/office/drawing/2014/main" id="{3CC579E7-45DE-4D83-B79E-B5F07E5B267B}"/>
              </a:ext>
            </a:extLst>
          </p:cNvPr>
          <p:cNvSpPr txBox="1">
            <a:spLocks noChangeArrowheads="1"/>
          </p:cNvSpPr>
          <p:nvPr/>
        </p:nvSpPr>
        <p:spPr bwMode="auto">
          <a:xfrm>
            <a:off x="5420527" y="3091687"/>
            <a:ext cx="434571" cy="184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750" b="1" dirty="0">
                <a:solidFill>
                  <a:schemeClr val="tx1"/>
                </a:solidFill>
                <a:latin typeface="+mn-lt"/>
              </a:rPr>
              <a:t>LUMEN</a:t>
            </a:r>
          </a:p>
        </p:txBody>
      </p:sp>
      <p:sp>
        <p:nvSpPr>
          <p:cNvPr id="44" name="Text Box 55">
            <a:extLst>
              <a:ext uri="{FF2B5EF4-FFF2-40B4-BE49-F238E27FC236}">
                <a16:creationId xmlns:a16="http://schemas.microsoft.com/office/drawing/2014/main" id="{F46E479A-650A-4C0E-8E62-DAE12AA6A5A3}"/>
              </a:ext>
            </a:extLst>
          </p:cNvPr>
          <p:cNvSpPr txBox="1">
            <a:spLocks noChangeArrowheads="1"/>
          </p:cNvSpPr>
          <p:nvPr/>
        </p:nvSpPr>
        <p:spPr bwMode="auto">
          <a:xfrm>
            <a:off x="3214577" y="1852394"/>
            <a:ext cx="1405349" cy="27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Afferent Arteriole</a:t>
            </a:r>
          </a:p>
        </p:txBody>
      </p:sp>
      <p:sp>
        <p:nvSpPr>
          <p:cNvPr id="45" name="Line 56">
            <a:extLst>
              <a:ext uri="{FF2B5EF4-FFF2-40B4-BE49-F238E27FC236}">
                <a16:creationId xmlns:a16="http://schemas.microsoft.com/office/drawing/2014/main" id="{AE129814-F537-4C30-9BE3-486A553D0F84}"/>
              </a:ext>
            </a:extLst>
          </p:cNvPr>
          <p:cNvSpPr>
            <a:spLocks noChangeShapeType="1"/>
          </p:cNvSpPr>
          <p:nvPr/>
        </p:nvSpPr>
        <p:spPr bwMode="auto">
          <a:xfrm flipH="1">
            <a:off x="3841431" y="2061084"/>
            <a:ext cx="249283" cy="15160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endParaRPr lang="en-US" sz="1350" dirty="0"/>
          </a:p>
        </p:txBody>
      </p:sp>
      <p:sp>
        <p:nvSpPr>
          <p:cNvPr id="46" name="Text Box 58">
            <a:extLst>
              <a:ext uri="{FF2B5EF4-FFF2-40B4-BE49-F238E27FC236}">
                <a16:creationId xmlns:a16="http://schemas.microsoft.com/office/drawing/2014/main" id="{4962DD41-ED2A-4BC1-88FF-AA264EEFEE6B}"/>
              </a:ext>
            </a:extLst>
          </p:cNvPr>
          <p:cNvSpPr txBox="1">
            <a:spLocks noChangeArrowheads="1"/>
          </p:cNvSpPr>
          <p:nvPr/>
        </p:nvSpPr>
        <p:spPr bwMode="auto">
          <a:xfrm>
            <a:off x="2390465" y="2349996"/>
            <a:ext cx="1300129" cy="4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1350" b="1" dirty="0">
                <a:solidFill>
                  <a:schemeClr val="tx1"/>
                </a:solidFill>
                <a:latin typeface="+mn-lt"/>
              </a:rPr>
              <a:t>Juxtaglomerular</a:t>
            </a:r>
          </a:p>
          <a:p>
            <a:pPr algn="ctr" eaLnBrk="1" hangingPunct="1">
              <a:lnSpc>
                <a:spcPct val="90000"/>
              </a:lnSpc>
              <a:spcBef>
                <a:spcPct val="0"/>
              </a:spcBef>
              <a:buFontTx/>
              <a:buNone/>
            </a:pPr>
            <a:r>
              <a:rPr lang="en-US" altLang="en-US" sz="1350" b="1" dirty="0">
                <a:solidFill>
                  <a:schemeClr val="tx1"/>
                </a:solidFill>
                <a:latin typeface="+mn-lt"/>
              </a:rPr>
              <a:t>cells</a:t>
            </a:r>
          </a:p>
        </p:txBody>
      </p:sp>
      <p:sp>
        <p:nvSpPr>
          <p:cNvPr id="47" name="Line 59">
            <a:extLst>
              <a:ext uri="{FF2B5EF4-FFF2-40B4-BE49-F238E27FC236}">
                <a16:creationId xmlns:a16="http://schemas.microsoft.com/office/drawing/2014/main" id="{58E106EE-DDCD-4DC5-AB94-085CC2B75FE8}"/>
              </a:ext>
            </a:extLst>
          </p:cNvPr>
          <p:cNvSpPr>
            <a:spLocks noChangeShapeType="1"/>
          </p:cNvSpPr>
          <p:nvPr/>
        </p:nvSpPr>
        <p:spPr bwMode="auto">
          <a:xfrm flipV="1">
            <a:off x="3446307" y="2260510"/>
            <a:ext cx="202478" cy="11825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endParaRPr lang="en-US" sz="1350" dirty="0"/>
          </a:p>
        </p:txBody>
      </p:sp>
      <p:sp>
        <p:nvSpPr>
          <p:cNvPr id="48" name="Text Box 60">
            <a:extLst>
              <a:ext uri="{FF2B5EF4-FFF2-40B4-BE49-F238E27FC236}">
                <a16:creationId xmlns:a16="http://schemas.microsoft.com/office/drawing/2014/main" id="{DC85DA27-FCE9-47D3-8433-278274E9146C}"/>
              </a:ext>
            </a:extLst>
          </p:cNvPr>
          <p:cNvSpPr txBox="1">
            <a:spLocks noChangeArrowheads="1"/>
          </p:cNvSpPr>
          <p:nvPr/>
        </p:nvSpPr>
        <p:spPr bwMode="auto">
          <a:xfrm>
            <a:off x="5126285" y="1605193"/>
            <a:ext cx="701952" cy="484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Adrenal</a:t>
            </a:r>
          </a:p>
          <a:p>
            <a:pPr algn="ctr" eaLnBrk="1" hangingPunct="1">
              <a:spcBef>
                <a:spcPct val="0"/>
              </a:spcBef>
              <a:buFontTx/>
              <a:buNone/>
            </a:pPr>
            <a:r>
              <a:rPr lang="en-US" altLang="en-US" sz="1350" b="1" dirty="0">
                <a:solidFill>
                  <a:schemeClr val="tx1"/>
                </a:solidFill>
                <a:latin typeface="+mn-lt"/>
              </a:rPr>
              <a:t>Gland</a:t>
            </a:r>
          </a:p>
        </p:txBody>
      </p:sp>
      <p:sp>
        <p:nvSpPr>
          <p:cNvPr id="49" name="Text Box 61">
            <a:extLst>
              <a:ext uri="{FF2B5EF4-FFF2-40B4-BE49-F238E27FC236}">
                <a16:creationId xmlns:a16="http://schemas.microsoft.com/office/drawing/2014/main" id="{042F86F2-FC8A-406E-B032-7233F8EA30A2}"/>
              </a:ext>
            </a:extLst>
          </p:cNvPr>
          <p:cNvSpPr txBox="1">
            <a:spLocks noChangeArrowheads="1"/>
          </p:cNvSpPr>
          <p:nvPr/>
        </p:nvSpPr>
        <p:spPr bwMode="auto">
          <a:xfrm>
            <a:off x="6033998" y="2442533"/>
            <a:ext cx="796849" cy="322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825" b="1" dirty="0">
                <a:solidFill>
                  <a:schemeClr val="tx1"/>
                </a:solidFill>
                <a:latin typeface="+mn-lt"/>
              </a:rPr>
              <a:t>Collecting Duct</a:t>
            </a:r>
          </a:p>
          <a:p>
            <a:pPr algn="ctr" eaLnBrk="1" hangingPunct="1">
              <a:spcBef>
                <a:spcPct val="0"/>
              </a:spcBef>
              <a:buFontTx/>
              <a:buNone/>
            </a:pPr>
            <a:r>
              <a:rPr lang="en-US" altLang="en-US" sz="825" b="1" dirty="0">
                <a:solidFill>
                  <a:schemeClr val="tx1"/>
                </a:solidFill>
                <a:latin typeface="+mn-lt"/>
              </a:rPr>
              <a:t>(principal cell)</a:t>
            </a:r>
          </a:p>
        </p:txBody>
      </p:sp>
      <p:sp>
        <p:nvSpPr>
          <p:cNvPr id="50" name="Line 42">
            <a:extLst>
              <a:ext uri="{FF2B5EF4-FFF2-40B4-BE49-F238E27FC236}">
                <a16:creationId xmlns:a16="http://schemas.microsoft.com/office/drawing/2014/main" id="{79B97E12-7D6B-48CD-84E7-FA2BDAF6D8D4}"/>
              </a:ext>
            </a:extLst>
          </p:cNvPr>
          <p:cNvSpPr>
            <a:spLocks noChangeShapeType="1"/>
          </p:cNvSpPr>
          <p:nvPr/>
        </p:nvSpPr>
        <p:spPr bwMode="auto">
          <a:xfrm>
            <a:off x="5680547" y="2892260"/>
            <a:ext cx="580982" cy="149584"/>
          </a:xfrm>
          <a:prstGeom prst="line">
            <a:avLst/>
          </a:prstGeom>
          <a:noFill/>
          <a:ln w="38100" cmpd="sng">
            <a:solidFill>
              <a:schemeClr val="accent6">
                <a:lumMod val="75000"/>
              </a:schemeClr>
            </a:solidFill>
            <a:round/>
            <a:headEnd/>
            <a:tailEnd type="triangle" w="med" len="med"/>
          </a:ln>
          <a:effectLst/>
        </p:spPr>
        <p:txBody>
          <a:bodyPr lIns="68340" tIns="34172" rIns="68340" bIns="34172"/>
          <a:lstStyle/>
          <a:p>
            <a:pPr>
              <a:defRPr/>
            </a:pPr>
            <a:endParaRPr lang="en-US" sz="1200" dirty="0"/>
          </a:p>
        </p:txBody>
      </p:sp>
      <p:sp>
        <p:nvSpPr>
          <p:cNvPr id="51" name="Line 48">
            <a:extLst>
              <a:ext uri="{FF2B5EF4-FFF2-40B4-BE49-F238E27FC236}">
                <a16:creationId xmlns:a16="http://schemas.microsoft.com/office/drawing/2014/main" id="{9DDFE841-7DDC-4E95-9CBA-EBB7A16CCC75}"/>
              </a:ext>
            </a:extLst>
          </p:cNvPr>
          <p:cNvSpPr>
            <a:spLocks noChangeShapeType="1"/>
          </p:cNvSpPr>
          <p:nvPr/>
        </p:nvSpPr>
        <p:spPr bwMode="auto">
          <a:xfrm flipH="1">
            <a:off x="5877938" y="3260588"/>
            <a:ext cx="339839" cy="156659"/>
          </a:xfrm>
          <a:prstGeom prst="line">
            <a:avLst/>
          </a:prstGeom>
          <a:noFill/>
          <a:ln w="38100">
            <a:solidFill>
              <a:srgbClr val="E46C0A"/>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endParaRPr lang="en-US" sz="1350" dirty="0"/>
          </a:p>
        </p:txBody>
      </p:sp>
      <p:sp>
        <p:nvSpPr>
          <p:cNvPr id="52" name="Text Box 13">
            <a:extLst>
              <a:ext uri="{FF2B5EF4-FFF2-40B4-BE49-F238E27FC236}">
                <a16:creationId xmlns:a16="http://schemas.microsoft.com/office/drawing/2014/main" id="{6A9621BD-8AB9-40C3-A4DA-122125537B0F}"/>
              </a:ext>
            </a:extLst>
          </p:cNvPr>
          <p:cNvSpPr txBox="1">
            <a:spLocks noChangeArrowheads="1"/>
          </p:cNvSpPr>
          <p:nvPr/>
        </p:nvSpPr>
        <p:spPr bwMode="auto">
          <a:xfrm>
            <a:off x="1410862" y="902977"/>
            <a:ext cx="1080069" cy="27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Angiotensin I</a:t>
            </a:r>
          </a:p>
        </p:txBody>
      </p:sp>
      <p:sp>
        <p:nvSpPr>
          <p:cNvPr id="53" name="Text Box 14">
            <a:extLst>
              <a:ext uri="{FF2B5EF4-FFF2-40B4-BE49-F238E27FC236}">
                <a16:creationId xmlns:a16="http://schemas.microsoft.com/office/drawing/2014/main" id="{15D2A0AD-2738-4838-AA12-8D2190FA7FA2}"/>
              </a:ext>
            </a:extLst>
          </p:cNvPr>
          <p:cNvSpPr txBox="1">
            <a:spLocks noChangeArrowheads="1"/>
          </p:cNvSpPr>
          <p:nvPr/>
        </p:nvSpPr>
        <p:spPr bwMode="auto">
          <a:xfrm>
            <a:off x="3611590" y="924242"/>
            <a:ext cx="1126555" cy="27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350" b="1" dirty="0">
                <a:solidFill>
                  <a:schemeClr val="tx1"/>
                </a:solidFill>
                <a:latin typeface="+mn-lt"/>
              </a:rPr>
              <a:t>Angiotensin II</a:t>
            </a:r>
          </a:p>
        </p:txBody>
      </p:sp>
      <p:cxnSp>
        <p:nvCxnSpPr>
          <p:cNvPr id="54" name="Straight Connector 53">
            <a:extLst>
              <a:ext uri="{FF2B5EF4-FFF2-40B4-BE49-F238E27FC236}">
                <a16:creationId xmlns:a16="http://schemas.microsoft.com/office/drawing/2014/main" id="{7A82CF71-CB42-46B2-8C3E-67965B31FD88}"/>
              </a:ext>
            </a:extLst>
          </p:cNvPr>
          <p:cNvCxnSpPr/>
          <p:nvPr/>
        </p:nvCxnSpPr>
        <p:spPr>
          <a:xfrm flipH="1" flipV="1">
            <a:off x="3605923" y="2221998"/>
            <a:ext cx="121081" cy="38514"/>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5" name="Rectangle 15">
            <a:extLst>
              <a:ext uri="{FF2B5EF4-FFF2-40B4-BE49-F238E27FC236}">
                <a16:creationId xmlns:a16="http://schemas.microsoft.com/office/drawing/2014/main" id="{50D23FCA-EB8C-4BC9-A682-312CA54CA5F9}"/>
              </a:ext>
            </a:extLst>
          </p:cNvPr>
          <p:cNvSpPr>
            <a:spLocks noChangeAspect="1" noChangeArrowheads="1"/>
          </p:cNvSpPr>
          <p:nvPr/>
        </p:nvSpPr>
        <p:spPr bwMode="auto">
          <a:xfrm>
            <a:off x="3049027" y="959241"/>
            <a:ext cx="72866" cy="164913"/>
          </a:xfrm>
          <a:prstGeom prst="rect">
            <a:avLst/>
          </a:prstGeom>
          <a:solidFill>
            <a:srgbClr val="CC0000"/>
          </a:solidFill>
          <a:ln w="6350">
            <a:solidFill>
              <a:srgbClr val="000000"/>
            </a:solidFill>
            <a:miter lim="800000"/>
            <a:headEnd/>
            <a:tailEnd/>
          </a:ln>
        </p:spPr>
        <p:txBody>
          <a:bodyPr wrap="none" lIns="68340" tIns="34172" rIns="68340" bIns="34172"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latin typeface="+mn-lt"/>
            </a:endParaRPr>
          </a:p>
        </p:txBody>
      </p:sp>
      <p:sp>
        <p:nvSpPr>
          <p:cNvPr id="56" name="Text Box 16">
            <a:extLst>
              <a:ext uri="{FF2B5EF4-FFF2-40B4-BE49-F238E27FC236}">
                <a16:creationId xmlns:a16="http://schemas.microsoft.com/office/drawing/2014/main" id="{3B270032-6B4B-4FF7-960B-341580F2CE5C}"/>
              </a:ext>
            </a:extLst>
          </p:cNvPr>
          <p:cNvSpPr txBox="1">
            <a:spLocks noChangeArrowheads="1"/>
          </p:cNvSpPr>
          <p:nvPr/>
        </p:nvSpPr>
        <p:spPr bwMode="auto">
          <a:xfrm>
            <a:off x="2407400" y="1139432"/>
            <a:ext cx="1388357" cy="505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1050" b="1" dirty="0">
                <a:solidFill>
                  <a:srgbClr val="C00000"/>
                </a:solidFill>
                <a:latin typeface="+mn-lt"/>
              </a:rPr>
              <a:t>ANGIOTENSIN-</a:t>
            </a:r>
          </a:p>
          <a:p>
            <a:pPr algn="ctr" eaLnBrk="1" hangingPunct="1">
              <a:lnSpc>
                <a:spcPct val="90000"/>
              </a:lnSpc>
              <a:spcBef>
                <a:spcPct val="0"/>
              </a:spcBef>
              <a:buFontTx/>
              <a:buNone/>
            </a:pPr>
            <a:r>
              <a:rPr lang="en-US" altLang="en-US" sz="1050" b="1" dirty="0">
                <a:solidFill>
                  <a:srgbClr val="C00000"/>
                </a:solidFill>
                <a:latin typeface="+mn-lt"/>
              </a:rPr>
              <a:t>CONVERTING ENZYME</a:t>
            </a:r>
          </a:p>
          <a:p>
            <a:pPr algn="ctr" eaLnBrk="1" hangingPunct="1">
              <a:lnSpc>
                <a:spcPct val="90000"/>
              </a:lnSpc>
              <a:spcBef>
                <a:spcPct val="0"/>
              </a:spcBef>
              <a:buFontTx/>
              <a:buNone/>
            </a:pPr>
            <a:r>
              <a:rPr lang="en-US" altLang="en-US" sz="1050" b="1" dirty="0">
                <a:solidFill>
                  <a:srgbClr val="C00000"/>
                </a:solidFill>
                <a:latin typeface="+mn-lt"/>
              </a:rPr>
              <a:t>INHIBITORS</a:t>
            </a:r>
          </a:p>
        </p:txBody>
      </p:sp>
      <p:sp>
        <p:nvSpPr>
          <p:cNvPr id="57" name="Text Box 22">
            <a:extLst>
              <a:ext uri="{FF2B5EF4-FFF2-40B4-BE49-F238E27FC236}">
                <a16:creationId xmlns:a16="http://schemas.microsoft.com/office/drawing/2014/main" id="{096220CB-FF4F-406D-9948-1BAFDEAF9F98}"/>
              </a:ext>
            </a:extLst>
          </p:cNvPr>
          <p:cNvSpPr txBox="1">
            <a:spLocks noChangeArrowheads="1"/>
          </p:cNvSpPr>
          <p:nvPr/>
        </p:nvSpPr>
        <p:spPr bwMode="auto">
          <a:xfrm>
            <a:off x="4931140" y="743817"/>
            <a:ext cx="1325840" cy="392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050" b="1" dirty="0">
                <a:solidFill>
                  <a:srgbClr val="C00000"/>
                </a:solidFill>
                <a:latin typeface="+mn-lt"/>
              </a:rPr>
              <a:t>ANGIOTENSIN</a:t>
            </a:r>
          </a:p>
          <a:p>
            <a:pPr algn="ctr" eaLnBrk="1" hangingPunct="1">
              <a:spcBef>
                <a:spcPct val="0"/>
              </a:spcBef>
              <a:buFontTx/>
              <a:buNone/>
            </a:pPr>
            <a:r>
              <a:rPr lang="en-US" altLang="en-US" sz="1050" b="1" dirty="0">
                <a:solidFill>
                  <a:srgbClr val="C00000"/>
                </a:solidFill>
                <a:latin typeface="+mn-lt"/>
              </a:rPr>
              <a:t>RECEPTOR BLOCKERS</a:t>
            </a:r>
          </a:p>
        </p:txBody>
      </p:sp>
      <p:sp>
        <p:nvSpPr>
          <p:cNvPr id="58" name="Rectangle 57">
            <a:extLst>
              <a:ext uri="{FF2B5EF4-FFF2-40B4-BE49-F238E27FC236}">
                <a16:creationId xmlns:a16="http://schemas.microsoft.com/office/drawing/2014/main" id="{200BEF15-7C2D-4B0D-B1AB-F3D44D15A906}"/>
              </a:ext>
            </a:extLst>
          </p:cNvPr>
          <p:cNvSpPr>
            <a:spLocks noChangeAspect="1" noChangeArrowheads="1"/>
          </p:cNvSpPr>
          <p:nvPr/>
        </p:nvSpPr>
        <p:spPr bwMode="auto">
          <a:xfrm>
            <a:off x="4804888" y="939903"/>
            <a:ext cx="72866" cy="164913"/>
          </a:xfrm>
          <a:prstGeom prst="rect">
            <a:avLst/>
          </a:prstGeom>
          <a:solidFill>
            <a:srgbClr val="CC0000"/>
          </a:solidFill>
          <a:ln w="6350">
            <a:solidFill>
              <a:srgbClr val="000000"/>
            </a:solidFill>
            <a:miter lim="800000"/>
            <a:headEnd/>
            <a:tailEnd/>
          </a:ln>
        </p:spPr>
        <p:txBody>
          <a:bodyPr wrap="none" lIns="68340" tIns="34172" rIns="68340" bIns="34172"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latin typeface="+mn-lt"/>
            </a:endParaRPr>
          </a:p>
        </p:txBody>
      </p:sp>
      <p:sp>
        <p:nvSpPr>
          <p:cNvPr id="59" name="TextBox 63">
            <a:extLst>
              <a:ext uri="{FF2B5EF4-FFF2-40B4-BE49-F238E27FC236}">
                <a16:creationId xmlns:a16="http://schemas.microsoft.com/office/drawing/2014/main" id="{2B84D50C-A9BC-485D-8FDA-3EA16D753F79}"/>
              </a:ext>
            </a:extLst>
          </p:cNvPr>
          <p:cNvSpPr txBox="1">
            <a:spLocks noChangeArrowheads="1"/>
          </p:cNvSpPr>
          <p:nvPr/>
        </p:nvSpPr>
        <p:spPr bwMode="auto">
          <a:xfrm>
            <a:off x="960369" y="1427157"/>
            <a:ext cx="920281" cy="359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2" rIns="68340" bIns="34172">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1050" b="1" dirty="0">
                <a:solidFill>
                  <a:srgbClr val="C00000"/>
                </a:solidFill>
                <a:latin typeface="+mn-lt"/>
              </a:rPr>
              <a:t>DIRECT RENIN</a:t>
            </a:r>
          </a:p>
          <a:p>
            <a:pPr algn="ctr" eaLnBrk="1" hangingPunct="1">
              <a:lnSpc>
                <a:spcPct val="90000"/>
              </a:lnSpc>
              <a:spcBef>
                <a:spcPct val="0"/>
              </a:spcBef>
              <a:buFontTx/>
              <a:buNone/>
            </a:pPr>
            <a:r>
              <a:rPr lang="en-US" altLang="en-US" sz="1050" b="1" dirty="0">
                <a:solidFill>
                  <a:srgbClr val="C00000"/>
                </a:solidFill>
                <a:latin typeface="+mn-lt"/>
              </a:rPr>
              <a:t>INHIBITOR</a:t>
            </a:r>
            <a:endParaRPr lang="en-US" altLang="en-US" sz="1050" dirty="0">
              <a:solidFill>
                <a:srgbClr val="C00000"/>
              </a:solidFill>
              <a:latin typeface="+mn-lt"/>
            </a:endParaRPr>
          </a:p>
        </p:txBody>
      </p:sp>
      <p:sp>
        <p:nvSpPr>
          <p:cNvPr id="60" name="Rectangle 10">
            <a:extLst>
              <a:ext uri="{FF2B5EF4-FFF2-40B4-BE49-F238E27FC236}">
                <a16:creationId xmlns:a16="http://schemas.microsoft.com/office/drawing/2014/main" id="{5C6321EE-0BF3-4397-B697-483A02F7E823}"/>
              </a:ext>
            </a:extLst>
          </p:cNvPr>
          <p:cNvSpPr>
            <a:spLocks noChangeAspect="1" noChangeArrowheads="1"/>
          </p:cNvSpPr>
          <p:nvPr/>
        </p:nvSpPr>
        <p:spPr bwMode="auto">
          <a:xfrm rot="-5400000">
            <a:off x="1909933" y="1524149"/>
            <a:ext cx="72866" cy="165878"/>
          </a:xfrm>
          <a:prstGeom prst="rect">
            <a:avLst/>
          </a:prstGeom>
          <a:solidFill>
            <a:srgbClr val="CC0000"/>
          </a:solidFill>
          <a:ln w="6350">
            <a:solidFill>
              <a:srgbClr val="000000"/>
            </a:solidFill>
            <a:miter lim="800000"/>
            <a:headEnd/>
            <a:tailEnd/>
          </a:ln>
        </p:spPr>
        <p:txBody>
          <a:bodyPr wrap="none" lIns="68340" tIns="34172" rIns="68340" bIns="34172"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latin typeface="+mn-lt"/>
            </a:endParaRPr>
          </a:p>
        </p:txBody>
      </p:sp>
      <p:sp>
        <p:nvSpPr>
          <p:cNvPr id="61" name="Text Placeholder 6">
            <a:extLst>
              <a:ext uri="{FF2B5EF4-FFF2-40B4-BE49-F238E27FC236}">
                <a16:creationId xmlns:a16="http://schemas.microsoft.com/office/drawing/2014/main" id="{929393E1-D0B8-496F-949D-FF65043AEC96}"/>
              </a:ext>
            </a:extLst>
          </p:cNvPr>
          <p:cNvSpPr>
            <a:spLocks noGrp="1"/>
          </p:cNvSpPr>
          <p:nvPr>
            <p:ph type="body" sz="quarter" idx="11"/>
          </p:nvPr>
        </p:nvSpPr>
        <p:spPr>
          <a:xfrm>
            <a:off x="199506" y="4239816"/>
            <a:ext cx="8761558" cy="203597"/>
          </a:xfrm>
        </p:spPr>
        <p:txBody>
          <a:bodyPr>
            <a:normAutofit fontScale="92500" lnSpcReduction="10000"/>
          </a:bodyPr>
          <a:lstStyle/>
          <a:p>
            <a:r>
              <a:rPr lang="en-US" dirty="0"/>
              <a:t>*Available only as a combination product</a:t>
            </a:r>
          </a:p>
          <a:p>
            <a:endParaRPr lang="en-US" dirty="0"/>
          </a:p>
        </p:txBody>
      </p:sp>
      <p:sp>
        <p:nvSpPr>
          <p:cNvPr id="62" name="Rectangle 15">
            <a:extLst>
              <a:ext uri="{FF2B5EF4-FFF2-40B4-BE49-F238E27FC236}">
                <a16:creationId xmlns:a16="http://schemas.microsoft.com/office/drawing/2014/main" id="{25890AD1-7F7D-42F9-953B-5E50B7C0F22D}"/>
              </a:ext>
            </a:extLst>
          </p:cNvPr>
          <p:cNvSpPr>
            <a:spLocks noChangeAspect="1" noChangeArrowheads="1"/>
          </p:cNvSpPr>
          <p:nvPr/>
        </p:nvSpPr>
        <p:spPr bwMode="auto">
          <a:xfrm>
            <a:off x="6167570" y="1306131"/>
            <a:ext cx="72866" cy="164913"/>
          </a:xfrm>
          <a:prstGeom prst="rect">
            <a:avLst/>
          </a:prstGeom>
          <a:solidFill>
            <a:srgbClr val="CC0000"/>
          </a:solidFill>
          <a:ln w="6350">
            <a:solidFill>
              <a:srgbClr val="000000"/>
            </a:solidFill>
            <a:miter lim="800000"/>
            <a:headEnd/>
            <a:tailEnd/>
          </a:ln>
        </p:spPr>
        <p:txBody>
          <a:bodyPr wrap="none" lIns="68340" tIns="34172" rIns="68340" bIns="34172"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latin typeface="+mn-lt"/>
            </a:endParaRPr>
          </a:p>
        </p:txBody>
      </p:sp>
      <p:sp>
        <p:nvSpPr>
          <p:cNvPr id="63" name="Text Box 26">
            <a:extLst>
              <a:ext uri="{FF2B5EF4-FFF2-40B4-BE49-F238E27FC236}">
                <a16:creationId xmlns:a16="http://schemas.microsoft.com/office/drawing/2014/main" id="{FB3641F1-FB87-41EC-9E17-C2CE1C635B91}"/>
              </a:ext>
            </a:extLst>
          </p:cNvPr>
          <p:cNvSpPr txBox="1">
            <a:spLocks noChangeArrowheads="1"/>
          </p:cNvSpPr>
          <p:nvPr/>
        </p:nvSpPr>
        <p:spPr bwMode="auto">
          <a:xfrm>
            <a:off x="5801963" y="1495441"/>
            <a:ext cx="971577" cy="943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1050" b="1" dirty="0">
                <a:solidFill>
                  <a:srgbClr val="C00000"/>
                </a:solidFill>
                <a:latin typeface="+mn-lt"/>
              </a:rPr>
              <a:t>IMPAIRED</a:t>
            </a:r>
          </a:p>
          <a:p>
            <a:pPr algn="ctr" eaLnBrk="1" hangingPunct="1">
              <a:lnSpc>
                <a:spcPct val="90000"/>
              </a:lnSpc>
              <a:spcBef>
                <a:spcPct val="0"/>
              </a:spcBef>
              <a:buFontTx/>
              <a:buNone/>
            </a:pPr>
            <a:r>
              <a:rPr lang="en-US" altLang="en-US" sz="1050" b="1" dirty="0">
                <a:solidFill>
                  <a:srgbClr val="C00000"/>
                </a:solidFill>
                <a:latin typeface="+mn-lt"/>
              </a:rPr>
              <a:t>ALDOSTERONE</a:t>
            </a:r>
          </a:p>
          <a:p>
            <a:pPr algn="ctr" eaLnBrk="1" hangingPunct="1">
              <a:lnSpc>
                <a:spcPct val="90000"/>
              </a:lnSpc>
              <a:spcBef>
                <a:spcPct val="0"/>
              </a:spcBef>
              <a:buFontTx/>
              <a:buNone/>
            </a:pPr>
            <a:r>
              <a:rPr lang="en-US" altLang="en-US" sz="1050" b="1" dirty="0">
                <a:solidFill>
                  <a:srgbClr val="C00000"/>
                </a:solidFill>
                <a:latin typeface="+mn-lt"/>
              </a:rPr>
              <a:t>METABOLISM</a:t>
            </a:r>
          </a:p>
          <a:p>
            <a:pPr algn="ctr">
              <a:lnSpc>
                <a:spcPct val="90000"/>
              </a:lnSpc>
              <a:spcBef>
                <a:spcPts val="450"/>
              </a:spcBef>
              <a:buNone/>
            </a:pPr>
            <a:r>
              <a:rPr lang="en-US" altLang="en-US" sz="900" b="1" dirty="0">
                <a:solidFill>
                  <a:srgbClr val="C00000"/>
                </a:solidFill>
                <a:latin typeface="+mn-lt"/>
              </a:rPr>
              <a:t>Adrenal Disease</a:t>
            </a:r>
          </a:p>
          <a:p>
            <a:pPr algn="ctr" eaLnBrk="1" hangingPunct="1">
              <a:lnSpc>
                <a:spcPct val="90000"/>
              </a:lnSpc>
              <a:spcBef>
                <a:spcPct val="0"/>
              </a:spcBef>
              <a:buFontTx/>
              <a:buNone/>
            </a:pPr>
            <a:r>
              <a:rPr lang="en-US" altLang="en-US" sz="900" b="1" dirty="0">
                <a:solidFill>
                  <a:srgbClr val="C00000"/>
                </a:solidFill>
                <a:latin typeface="+mn-lt"/>
              </a:rPr>
              <a:t>Heparin</a:t>
            </a:r>
          </a:p>
          <a:p>
            <a:pPr algn="ctr" eaLnBrk="1" hangingPunct="1">
              <a:lnSpc>
                <a:spcPct val="90000"/>
              </a:lnSpc>
              <a:spcBef>
                <a:spcPct val="0"/>
              </a:spcBef>
              <a:buFontTx/>
              <a:buNone/>
            </a:pPr>
            <a:r>
              <a:rPr lang="en-US" altLang="en-US" sz="900" b="1" dirty="0">
                <a:solidFill>
                  <a:srgbClr val="C00000"/>
                </a:solidFill>
                <a:latin typeface="+mn-lt"/>
              </a:rPr>
              <a:t>Ketoconazole</a:t>
            </a:r>
          </a:p>
        </p:txBody>
      </p:sp>
      <p:sp>
        <p:nvSpPr>
          <p:cNvPr id="64" name="Rectangle 15">
            <a:extLst>
              <a:ext uri="{FF2B5EF4-FFF2-40B4-BE49-F238E27FC236}">
                <a16:creationId xmlns:a16="http://schemas.microsoft.com/office/drawing/2014/main" id="{E7A0D00E-9EC9-45F6-AC2A-56C39071748B}"/>
              </a:ext>
            </a:extLst>
          </p:cNvPr>
          <p:cNvSpPr>
            <a:spLocks noChangeAspect="1" noChangeArrowheads="1"/>
          </p:cNvSpPr>
          <p:nvPr/>
        </p:nvSpPr>
        <p:spPr bwMode="auto">
          <a:xfrm>
            <a:off x="6982783" y="3074744"/>
            <a:ext cx="72866" cy="164913"/>
          </a:xfrm>
          <a:prstGeom prst="rect">
            <a:avLst/>
          </a:prstGeom>
          <a:solidFill>
            <a:srgbClr val="CC0000"/>
          </a:solidFill>
          <a:ln w="6350">
            <a:solidFill>
              <a:srgbClr val="000000"/>
            </a:solidFill>
            <a:miter lim="800000"/>
            <a:headEnd/>
            <a:tailEnd/>
          </a:ln>
        </p:spPr>
        <p:txBody>
          <a:bodyPr wrap="none" lIns="68340" tIns="34172" rIns="68340" bIns="34172"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latin typeface="+mn-lt"/>
            </a:endParaRPr>
          </a:p>
        </p:txBody>
      </p:sp>
      <p:sp>
        <p:nvSpPr>
          <p:cNvPr id="65" name="Line 50">
            <a:extLst>
              <a:ext uri="{FF2B5EF4-FFF2-40B4-BE49-F238E27FC236}">
                <a16:creationId xmlns:a16="http://schemas.microsoft.com/office/drawing/2014/main" id="{A68A6F3A-098A-49EE-A9C1-7DC3B65F225A}"/>
              </a:ext>
            </a:extLst>
          </p:cNvPr>
          <p:cNvSpPr>
            <a:spLocks noChangeShapeType="1"/>
          </p:cNvSpPr>
          <p:nvPr/>
        </p:nvSpPr>
        <p:spPr bwMode="auto">
          <a:xfrm flipH="1" flipV="1">
            <a:off x="7074047" y="3271030"/>
            <a:ext cx="163116" cy="23455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endParaRPr lang="en-US" sz="1350" dirty="0"/>
          </a:p>
        </p:txBody>
      </p:sp>
      <p:sp>
        <p:nvSpPr>
          <p:cNvPr id="66" name="Text Box 49">
            <a:extLst>
              <a:ext uri="{FF2B5EF4-FFF2-40B4-BE49-F238E27FC236}">
                <a16:creationId xmlns:a16="http://schemas.microsoft.com/office/drawing/2014/main" id="{DFB66694-8722-4B01-9985-272710A38B42}"/>
              </a:ext>
            </a:extLst>
          </p:cNvPr>
          <p:cNvSpPr txBox="1">
            <a:spLocks noChangeArrowheads="1"/>
          </p:cNvSpPr>
          <p:nvPr/>
        </p:nvSpPr>
        <p:spPr bwMode="auto">
          <a:xfrm>
            <a:off x="6931841" y="3527048"/>
            <a:ext cx="987606" cy="943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1050" b="1" dirty="0">
                <a:solidFill>
                  <a:srgbClr val="C00000"/>
                </a:solidFill>
                <a:latin typeface="+mn-lt"/>
              </a:rPr>
              <a:t>ALDOSTERONE</a:t>
            </a:r>
          </a:p>
          <a:p>
            <a:pPr algn="ctr" eaLnBrk="1" hangingPunct="1">
              <a:lnSpc>
                <a:spcPct val="90000"/>
              </a:lnSpc>
              <a:spcBef>
                <a:spcPct val="0"/>
              </a:spcBef>
              <a:buFontTx/>
              <a:buNone/>
            </a:pPr>
            <a:r>
              <a:rPr lang="en-US" altLang="en-US" sz="1050" b="1" dirty="0">
                <a:solidFill>
                  <a:srgbClr val="C00000"/>
                </a:solidFill>
                <a:latin typeface="+mn-lt"/>
              </a:rPr>
              <a:t>RECEPTOR</a:t>
            </a:r>
          </a:p>
          <a:p>
            <a:pPr algn="ctr" eaLnBrk="1" hangingPunct="1">
              <a:lnSpc>
                <a:spcPct val="90000"/>
              </a:lnSpc>
              <a:spcBef>
                <a:spcPct val="0"/>
              </a:spcBef>
              <a:buFontTx/>
              <a:buNone/>
            </a:pPr>
            <a:r>
              <a:rPr lang="en-US" altLang="en-US" sz="1050" b="1" dirty="0">
                <a:solidFill>
                  <a:srgbClr val="C00000"/>
                </a:solidFill>
                <a:latin typeface="+mn-lt"/>
              </a:rPr>
              <a:t>BLOCKERS</a:t>
            </a:r>
          </a:p>
          <a:p>
            <a:pPr algn="ctr">
              <a:lnSpc>
                <a:spcPct val="90000"/>
              </a:lnSpc>
              <a:spcBef>
                <a:spcPts val="450"/>
              </a:spcBef>
              <a:buNone/>
            </a:pPr>
            <a:r>
              <a:rPr lang="en-US" altLang="en-US" sz="900" b="1" dirty="0">
                <a:solidFill>
                  <a:srgbClr val="C00000"/>
                </a:solidFill>
                <a:latin typeface="+mn-lt"/>
              </a:rPr>
              <a:t>Spironolactone</a:t>
            </a:r>
          </a:p>
          <a:p>
            <a:pPr algn="ctr" eaLnBrk="1" hangingPunct="1">
              <a:lnSpc>
                <a:spcPct val="90000"/>
              </a:lnSpc>
              <a:spcBef>
                <a:spcPct val="0"/>
              </a:spcBef>
              <a:buFontTx/>
              <a:buNone/>
            </a:pPr>
            <a:r>
              <a:rPr lang="en-US" altLang="en-US" sz="900" b="1" dirty="0">
                <a:solidFill>
                  <a:srgbClr val="C00000"/>
                </a:solidFill>
                <a:latin typeface="+mn-lt"/>
              </a:rPr>
              <a:t>Eplerenone</a:t>
            </a:r>
          </a:p>
          <a:p>
            <a:pPr algn="ctr" eaLnBrk="1" hangingPunct="1">
              <a:lnSpc>
                <a:spcPct val="90000"/>
              </a:lnSpc>
              <a:spcBef>
                <a:spcPct val="0"/>
              </a:spcBef>
              <a:buFontTx/>
              <a:buNone/>
            </a:pPr>
            <a:r>
              <a:rPr lang="en-US" altLang="en-US" sz="900" b="1" dirty="0">
                <a:solidFill>
                  <a:srgbClr val="C00000"/>
                </a:solidFill>
                <a:latin typeface="+mn-lt"/>
              </a:rPr>
              <a:t>Finerenone</a:t>
            </a:r>
          </a:p>
        </p:txBody>
      </p:sp>
      <p:sp>
        <p:nvSpPr>
          <p:cNvPr id="67" name="Rectangle 15">
            <a:extLst>
              <a:ext uri="{FF2B5EF4-FFF2-40B4-BE49-F238E27FC236}">
                <a16:creationId xmlns:a16="http://schemas.microsoft.com/office/drawing/2014/main" id="{1DC9A62D-A54A-4427-A930-F4ACB295428F}"/>
              </a:ext>
            </a:extLst>
          </p:cNvPr>
          <p:cNvSpPr>
            <a:spLocks noChangeAspect="1" noChangeArrowheads="1"/>
          </p:cNvSpPr>
          <p:nvPr/>
        </p:nvSpPr>
        <p:spPr bwMode="auto">
          <a:xfrm>
            <a:off x="5785355" y="2839403"/>
            <a:ext cx="72866" cy="164913"/>
          </a:xfrm>
          <a:prstGeom prst="rect">
            <a:avLst/>
          </a:prstGeom>
          <a:solidFill>
            <a:srgbClr val="CC0000"/>
          </a:solidFill>
          <a:ln w="6350">
            <a:solidFill>
              <a:srgbClr val="000000"/>
            </a:solidFill>
            <a:miter lim="800000"/>
            <a:headEnd/>
            <a:tailEnd/>
          </a:ln>
        </p:spPr>
        <p:txBody>
          <a:bodyPr wrap="none" lIns="68340" tIns="34172" rIns="68340" bIns="34172"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spcBef>
                <a:spcPct val="0"/>
              </a:spcBef>
              <a:buFontTx/>
              <a:buNone/>
            </a:pPr>
            <a:endParaRPr lang="en-US" altLang="en-US" sz="1200" dirty="0">
              <a:latin typeface="+mn-lt"/>
            </a:endParaRPr>
          </a:p>
        </p:txBody>
      </p:sp>
      <p:sp>
        <p:nvSpPr>
          <p:cNvPr id="68" name="Text Box 39">
            <a:extLst>
              <a:ext uri="{FF2B5EF4-FFF2-40B4-BE49-F238E27FC236}">
                <a16:creationId xmlns:a16="http://schemas.microsoft.com/office/drawing/2014/main" id="{B7F922F5-9539-4BF2-A641-D2E480E9CDE6}"/>
              </a:ext>
            </a:extLst>
          </p:cNvPr>
          <p:cNvSpPr txBox="1">
            <a:spLocks noChangeArrowheads="1"/>
          </p:cNvSpPr>
          <p:nvPr/>
        </p:nvSpPr>
        <p:spPr bwMode="auto">
          <a:xfrm>
            <a:off x="4546422" y="2038584"/>
            <a:ext cx="1186380" cy="1005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340" tIns="34170" rIns="68340" bIns="3417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1050" b="1" dirty="0">
                <a:solidFill>
                  <a:srgbClr val="C00000"/>
                </a:solidFill>
                <a:latin typeface="+mn-lt"/>
              </a:rPr>
              <a:t>SODIUM CHANNEL</a:t>
            </a:r>
          </a:p>
          <a:p>
            <a:pPr algn="ctr" eaLnBrk="1" hangingPunct="1">
              <a:lnSpc>
                <a:spcPct val="90000"/>
              </a:lnSpc>
              <a:spcBef>
                <a:spcPct val="0"/>
              </a:spcBef>
              <a:buFontTx/>
              <a:buNone/>
            </a:pPr>
            <a:r>
              <a:rPr lang="en-US" altLang="en-US" sz="1050" b="1" dirty="0">
                <a:solidFill>
                  <a:srgbClr val="C00000"/>
                </a:solidFill>
                <a:latin typeface="+mn-lt"/>
              </a:rPr>
              <a:t>BLOCKERS</a:t>
            </a:r>
          </a:p>
          <a:p>
            <a:pPr algn="ctr">
              <a:lnSpc>
                <a:spcPct val="90000"/>
              </a:lnSpc>
              <a:spcBef>
                <a:spcPts val="450"/>
              </a:spcBef>
              <a:buNone/>
            </a:pPr>
            <a:r>
              <a:rPr lang="en-US" altLang="en-US" sz="1050" b="1" dirty="0">
                <a:solidFill>
                  <a:srgbClr val="C00000"/>
                </a:solidFill>
                <a:latin typeface="+mn-lt"/>
              </a:rPr>
              <a:t>Amiloride</a:t>
            </a:r>
          </a:p>
          <a:p>
            <a:pPr algn="ctr" eaLnBrk="1" hangingPunct="1">
              <a:lnSpc>
                <a:spcPct val="90000"/>
              </a:lnSpc>
              <a:spcBef>
                <a:spcPct val="0"/>
              </a:spcBef>
              <a:buFontTx/>
              <a:buNone/>
            </a:pPr>
            <a:r>
              <a:rPr lang="en-US" altLang="en-US" sz="1050" b="1" dirty="0">
                <a:solidFill>
                  <a:srgbClr val="C00000"/>
                </a:solidFill>
                <a:latin typeface="+mn-lt"/>
              </a:rPr>
              <a:t>Triamterene</a:t>
            </a:r>
          </a:p>
          <a:p>
            <a:pPr algn="ctr" eaLnBrk="1" hangingPunct="1">
              <a:lnSpc>
                <a:spcPct val="90000"/>
              </a:lnSpc>
              <a:spcBef>
                <a:spcPct val="0"/>
              </a:spcBef>
              <a:buFontTx/>
              <a:buNone/>
            </a:pPr>
            <a:r>
              <a:rPr lang="en-US" altLang="en-US" sz="1050" b="1" dirty="0">
                <a:solidFill>
                  <a:srgbClr val="C00000"/>
                </a:solidFill>
                <a:latin typeface="+mn-lt"/>
              </a:rPr>
              <a:t>Trimethoprim</a:t>
            </a:r>
          </a:p>
          <a:p>
            <a:pPr algn="ctr" eaLnBrk="1" hangingPunct="1">
              <a:lnSpc>
                <a:spcPct val="90000"/>
              </a:lnSpc>
              <a:spcBef>
                <a:spcPct val="0"/>
              </a:spcBef>
              <a:buFontTx/>
              <a:buNone/>
            </a:pPr>
            <a:r>
              <a:rPr lang="en-US" altLang="en-US" sz="1050" b="1" dirty="0">
                <a:solidFill>
                  <a:srgbClr val="C00000"/>
                </a:solidFill>
                <a:latin typeface="+mn-lt"/>
              </a:rPr>
              <a:t>Pentamidine</a:t>
            </a:r>
          </a:p>
        </p:txBody>
      </p:sp>
      <p:sp>
        <p:nvSpPr>
          <p:cNvPr id="69" name="Line 44">
            <a:extLst>
              <a:ext uri="{FF2B5EF4-FFF2-40B4-BE49-F238E27FC236}">
                <a16:creationId xmlns:a16="http://schemas.microsoft.com/office/drawing/2014/main" id="{AAE5B44E-809F-42EF-BBEF-CCA50FD2C0BA}"/>
              </a:ext>
            </a:extLst>
          </p:cNvPr>
          <p:cNvSpPr>
            <a:spLocks noChangeShapeType="1"/>
          </p:cNvSpPr>
          <p:nvPr/>
        </p:nvSpPr>
        <p:spPr bwMode="auto">
          <a:xfrm>
            <a:off x="5512662" y="2482222"/>
            <a:ext cx="251380" cy="30016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340" tIns="34172" rIns="68340" bIns="34172"/>
          <a:lstStyle/>
          <a:p>
            <a:endParaRPr lang="en-US" sz="1350" dirty="0"/>
          </a:p>
        </p:txBody>
      </p:sp>
    </p:spTree>
    <p:extLst>
      <p:ext uri="{BB962C8B-B14F-4D97-AF65-F5344CB8AC3E}">
        <p14:creationId xmlns:p14="http://schemas.microsoft.com/office/powerpoint/2010/main" val="32115766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46E33D-9A69-4DB3-964D-301D49AC3E1C}"/>
              </a:ext>
            </a:extLst>
          </p:cNvPr>
          <p:cNvSpPr>
            <a:spLocks noGrp="1"/>
          </p:cNvSpPr>
          <p:nvPr>
            <p:ph type="title"/>
          </p:nvPr>
        </p:nvSpPr>
        <p:spPr>
          <a:xfrm>
            <a:off x="485030" y="131162"/>
            <a:ext cx="8476063" cy="857250"/>
          </a:xfrm>
        </p:spPr>
        <p:txBody>
          <a:bodyPr/>
          <a:lstStyle/>
          <a:p>
            <a:r>
              <a:rPr lang="en-US" dirty="0"/>
              <a:t>Clinical Consequences of Hyperkalemia</a:t>
            </a:r>
          </a:p>
        </p:txBody>
      </p:sp>
      <p:sp>
        <p:nvSpPr>
          <p:cNvPr id="5" name="Content Placeholder 4">
            <a:extLst>
              <a:ext uri="{FF2B5EF4-FFF2-40B4-BE49-F238E27FC236}">
                <a16:creationId xmlns:a16="http://schemas.microsoft.com/office/drawing/2014/main" id="{9C836DCA-B2DB-4260-B1A1-844ED49FD40C}"/>
              </a:ext>
            </a:extLst>
          </p:cNvPr>
          <p:cNvSpPr>
            <a:spLocks noGrp="1"/>
          </p:cNvSpPr>
          <p:nvPr>
            <p:ph idx="1"/>
          </p:nvPr>
        </p:nvSpPr>
        <p:spPr>
          <a:xfrm>
            <a:off x="485030" y="1006873"/>
            <a:ext cx="8476063" cy="3232619"/>
          </a:xfrm>
        </p:spPr>
        <p:txBody>
          <a:bodyPr anchor="t"/>
          <a:lstStyle/>
          <a:p>
            <a:pPr>
              <a:spcAft>
                <a:spcPts val="3600"/>
              </a:spcAft>
            </a:pPr>
            <a:r>
              <a:rPr lang="en-US" sz="2700" dirty="0"/>
              <a:t>Cardiac toxicity</a:t>
            </a:r>
          </a:p>
          <a:p>
            <a:pPr>
              <a:spcAft>
                <a:spcPts val="3600"/>
              </a:spcAft>
            </a:pPr>
            <a:r>
              <a:rPr lang="en-US" sz="2700" dirty="0"/>
              <a:t>Muscle weakness</a:t>
            </a:r>
          </a:p>
          <a:p>
            <a:pPr>
              <a:spcAft>
                <a:spcPts val="3600"/>
              </a:spcAft>
            </a:pPr>
            <a:r>
              <a:rPr lang="en-US" sz="2700" dirty="0"/>
              <a:t>Impaired renal acidification</a:t>
            </a:r>
          </a:p>
        </p:txBody>
      </p:sp>
    </p:spTree>
    <p:extLst>
      <p:ext uri="{BB962C8B-B14F-4D97-AF65-F5344CB8AC3E}">
        <p14:creationId xmlns:p14="http://schemas.microsoft.com/office/powerpoint/2010/main" val="20591053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F3D4D-DBEA-4049-85FB-50F8A35D541E}"/>
              </a:ext>
            </a:extLst>
          </p:cNvPr>
          <p:cNvSpPr>
            <a:spLocks noGrp="1"/>
          </p:cNvSpPr>
          <p:nvPr>
            <p:ph type="title"/>
          </p:nvPr>
        </p:nvSpPr>
        <p:spPr>
          <a:xfrm>
            <a:off x="469126" y="14847"/>
            <a:ext cx="8046224" cy="994172"/>
          </a:xfrm>
        </p:spPr>
        <p:txBody>
          <a:bodyPr>
            <a:normAutofit fontScale="90000"/>
          </a:bodyPr>
          <a:lstStyle/>
          <a:p>
            <a:r>
              <a:rPr lang="en-US" dirty="0"/>
              <a:t>Poor Sensitivity and Specificity of ECG as Diagnostic Test for Hyperkalemia</a:t>
            </a:r>
          </a:p>
        </p:txBody>
      </p:sp>
      <p:sp>
        <p:nvSpPr>
          <p:cNvPr id="5" name="Content Placeholder 4">
            <a:extLst>
              <a:ext uri="{FF2B5EF4-FFF2-40B4-BE49-F238E27FC236}">
                <a16:creationId xmlns:a16="http://schemas.microsoft.com/office/drawing/2014/main" id="{8D82000A-FC97-4F8A-93FD-AA3986AFD101}"/>
              </a:ext>
            </a:extLst>
          </p:cNvPr>
          <p:cNvSpPr>
            <a:spLocks noGrp="1"/>
          </p:cNvSpPr>
          <p:nvPr>
            <p:ph sz="half" idx="1"/>
          </p:nvPr>
        </p:nvSpPr>
        <p:spPr>
          <a:xfrm>
            <a:off x="469126" y="1073312"/>
            <a:ext cx="3652817" cy="3166505"/>
          </a:xfrm>
        </p:spPr>
        <p:txBody>
          <a:bodyPr/>
          <a:lstStyle/>
          <a:p>
            <a:pPr>
              <a:spcAft>
                <a:spcPts val="2700"/>
              </a:spcAft>
            </a:pPr>
            <a:r>
              <a:rPr lang="en-US" dirty="0"/>
              <a:t>In 127 patients with serum K</a:t>
            </a:r>
            <a:r>
              <a:rPr lang="en-US" baseline="30000" dirty="0"/>
              <a:t>+</a:t>
            </a:r>
            <a:r>
              <a:rPr lang="en-US" dirty="0"/>
              <a:t> between 6-9.3 mEq/L, only 46% of ECGs noted to have changes</a:t>
            </a:r>
            <a:r>
              <a:rPr lang="en-US" baseline="30000" dirty="0"/>
              <a:t>1</a:t>
            </a:r>
          </a:p>
          <a:p>
            <a:pPr>
              <a:spcAft>
                <a:spcPts val="2700"/>
              </a:spcAft>
            </a:pPr>
            <a:r>
              <a:rPr lang="en-US" dirty="0"/>
              <a:t>In 90 cases, only 24 noted to have characteristic T-wave changes</a:t>
            </a:r>
            <a:br>
              <a:rPr lang="en-US" dirty="0"/>
            </a:br>
            <a:r>
              <a:rPr lang="en-US" dirty="0"/>
              <a:t>as read by a cardiologist</a:t>
            </a:r>
            <a:r>
              <a:rPr lang="en-US" baseline="30000" dirty="0"/>
              <a:t>2</a:t>
            </a:r>
          </a:p>
          <a:p>
            <a:pPr>
              <a:spcAft>
                <a:spcPts val="2700"/>
              </a:spcAft>
            </a:pPr>
            <a:r>
              <a:rPr lang="en-US" dirty="0"/>
              <a:t>Only 1/14 who presented with arrhythmias or arrest had strict criteria</a:t>
            </a:r>
            <a:r>
              <a:rPr lang="en-US" baseline="30000" dirty="0"/>
              <a:t>2</a:t>
            </a:r>
          </a:p>
        </p:txBody>
      </p:sp>
      <p:sp>
        <p:nvSpPr>
          <p:cNvPr id="7" name="Text Placeholder 6">
            <a:extLst>
              <a:ext uri="{FF2B5EF4-FFF2-40B4-BE49-F238E27FC236}">
                <a16:creationId xmlns:a16="http://schemas.microsoft.com/office/drawing/2014/main" id="{A6EB3D9F-7533-4C56-93B1-95ADD94DF18F}"/>
              </a:ext>
            </a:extLst>
          </p:cNvPr>
          <p:cNvSpPr>
            <a:spLocks noGrp="1"/>
          </p:cNvSpPr>
          <p:nvPr>
            <p:ph type="body" sz="quarter" idx="10"/>
          </p:nvPr>
        </p:nvSpPr>
        <p:spPr>
          <a:xfrm>
            <a:off x="3082413" y="4507706"/>
            <a:ext cx="5878650" cy="548879"/>
          </a:xfrm>
        </p:spPr>
        <p:txBody>
          <a:bodyPr/>
          <a:lstStyle/>
          <a:p>
            <a:r>
              <a:rPr lang="en-US" dirty="0"/>
              <a:t>1. Acker CG, et al. </a:t>
            </a:r>
            <a:r>
              <a:rPr lang="en-US" i="1" dirty="0"/>
              <a:t>Arch Intern Med.</a:t>
            </a:r>
            <a:r>
              <a:rPr lang="en-US" dirty="0"/>
              <a:t> 1998;158:917-924.</a:t>
            </a:r>
          </a:p>
          <a:p>
            <a:r>
              <a:rPr lang="en-US" dirty="0"/>
              <a:t>2. Montague BT, et al. </a:t>
            </a:r>
            <a:r>
              <a:rPr lang="en-US" i="1" dirty="0"/>
              <a:t>Clin J Am Soc Nephrol.</a:t>
            </a:r>
            <a:r>
              <a:rPr lang="en-US" dirty="0"/>
              <a:t> 2008;3:324-330.</a:t>
            </a:r>
          </a:p>
        </p:txBody>
      </p:sp>
      <p:graphicFrame>
        <p:nvGraphicFramePr>
          <p:cNvPr id="9" name="Chart 4">
            <a:extLst>
              <a:ext uri="{FF2B5EF4-FFF2-40B4-BE49-F238E27FC236}">
                <a16:creationId xmlns:a16="http://schemas.microsoft.com/office/drawing/2014/main" id="{AB6C807F-48EB-49E8-B85C-188A06B3CC6F}"/>
              </a:ext>
            </a:extLst>
          </p:cNvPr>
          <p:cNvGraphicFramePr>
            <a:graphicFrameLocks noGrp="1"/>
          </p:cNvGraphicFramePr>
          <p:nvPr>
            <p:ph sz="half" idx="2"/>
            <p:extLst>
              <p:ext uri="{D42A27DB-BD31-4B8C-83A1-F6EECF244321}">
                <p14:modId xmlns:p14="http://schemas.microsoft.com/office/powerpoint/2010/main" val="3098460642"/>
              </p:ext>
            </p:extLst>
          </p:nvPr>
        </p:nvGraphicFramePr>
        <p:xfrm>
          <a:off x="3979333" y="1000125"/>
          <a:ext cx="4975358" cy="32396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6">
            <a:extLst>
              <a:ext uri="{FF2B5EF4-FFF2-40B4-BE49-F238E27FC236}">
                <a16:creationId xmlns:a16="http://schemas.microsoft.com/office/drawing/2014/main" id="{9782F8A0-607A-418C-9E7F-EC174DA3534F}"/>
              </a:ext>
            </a:extLst>
          </p:cNvPr>
          <p:cNvSpPr>
            <a:spLocks noGrp="1"/>
          </p:cNvSpPr>
          <p:nvPr>
            <p:ph type="body" sz="quarter" idx="11"/>
          </p:nvPr>
        </p:nvSpPr>
        <p:spPr>
          <a:xfrm>
            <a:off x="469126" y="4239816"/>
            <a:ext cx="8491938" cy="203597"/>
          </a:xfrm>
        </p:spPr>
        <p:txBody>
          <a:bodyPr>
            <a:normAutofit fontScale="92500" lnSpcReduction="20000"/>
          </a:bodyPr>
          <a:lstStyle/>
          <a:p>
            <a:r>
              <a:rPr lang="en-US" dirty="0"/>
              <a:t>ECG, electrocardiogram</a:t>
            </a:r>
          </a:p>
        </p:txBody>
      </p:sp>
    </p:spTree>
    <p:extLst>
      <p:ext uri="{BB962C8B-B14F-4D97-AF65-F5344CB8AC3E}">
        <p14:creationId xmlns:p14="http://schemas.microsoft.com/office/powerpoint/2010/main" val="181086940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ChangeArrowheads="1"/>
          </p:cNvSpPr>
          <p:nvPr/>
        </p:nvSpPr>
        <p:spPr bwMode="auto">
          <a:xfrm>
            <a:off x="1719263" y="683419"/>
            <a:ext cx="5829300" cy="858441"/>
          </a:xfrm>
          <a:prstGeom prst="rect">
            <a:avLst/>
          </a:prstGeom>
          <a:noFill/>
          <a:ln w="9525" algn="ctr">
            <a:noFill/>
            <a:miter lim="800000"/>
            <a:headEnd/>
            <a:tailEnd/>
          </a:ln>
          <a:effectLst/>
        </p:spPr>
        <p:txBody>
          <a:bodyPr lIns="68579" tIns="34289" rIns="68579" bIns="34289" anchor="b"/>
          <a:lstStyle/>
          <a:p>
            <a:pPr algn="ctr" defTabSz="685800">
              <a:lnSpc>
                <a:spcPct val="85000"/>
              </a:lnSpc>
              <a:defRPr/>
            </a:pPr>
            <a:endParaRPr lang="en-US" sz="2700" b="1" dirty="0">
              <a:solidFill>
                <a:srgbClr val="000000"/>
              </a:solidFill>
              <a:latin typeface="Times New Roman"/>
            </a:endParaRPr>
          </a:p>
        </p:txBody>
      </p:sp>
      <p:sp>
        <p:nvSpPr>
          <p:cNvPr id="410627" name="Rectangle 3"/>
          <p:cNvSpPr>
            <a:spLocks noChangeArrowheads="1"/>
          </p:cNvSpPr>
          <p:nvPr/>
        </p:nvSpPr>
        <p:spPr bwMode="auto">
          <a:xfrm>
            <a:off x="1513286" y="1314450"/>
            <a:ext cx="5945981" cy="3086100"/>
          </a:xfrm>
          <a:prstGeom prst="rect">
            <a:avLst/>
          </a:prstGeom>
          <a:noFill/>
          <a:ln w="9525">
            <a:noFill/>
            <a:miter lim="800000"/>
            <a:headEnd/>
            <a:tailEnd/>
          </a:ln>
          <a:effectLst/>
        </p:spPr>
        <p:txBody>
          <a:bodyPr lIns="68579" tIns="34289" rIns="68579" bIns="34289"/>
          <a:lstStyle/>
          <a:p>
            <a:pPr marL="350044" indent="-350044" defTabSz="685800">
              <a:spcBef>
                <a:spcPct val="30000"/>
              </a:spcBef>
              <a:buClr>
                <a:srgbClr val="00FEE6"/>
              </a:buClr>
              <a:buFont typeface="Wingdings" pitchFamily="2" charset="2"/>
              <a:buChar char="n"/>
              <a:defRPr/>
            </a:pPr>
            <a:endParaRPr lang="en-US" sz="2250" b="1" dirty="0">
              <a:solidFill>
                <a:srgbClr val="000000"/>
              </a:solidFill>
              <a:latin typeface="Arial" pitchFamily="34" charset="0"/>
            </a:endParaRPr>
          </a:p>
        </p:txBody>
      </p:sp>
      <p:sp>
        <p:nvSpPr>
          <p:cNvPr id="410629" name="Rectangle 5"/>
          <p:cNvSpPr>
            <a:spLocks noGrp="1" noChangeArrowheads="1"/>
          </p:cNvSpPr>
          <p:nvPr>
            <p:ph type="title" idx="4294967295"/>
          </p:nvPr>
        </p:nvSpPr>
        <p:spPr>
          <a:xfrm>
            <a:off x="678426" y="321470"/>
            <a:ext cx="7229707" cy="745331"/>
          </a:xfrm>
        </p:spPr>
        <p:txBody>
          <a:bodyPr>
            <a:normAutofit/>
          </a:bodyPr>
          <a:lstStyle/>
          <a:p>
            <a:r>
              <a:rPr lang="en-US" sz="3600" dirty="0">
                <a:effectLst/>
              </a:rPr>
              <a:t>Management of Hyperkalemia</a:t>
            </a:r>
          </a:p>
        </p:txBody>
      </p:sp>
      <p:sp>
        <p:nvSpPr>
          <p:cNvPr id="410630" name="Rectangle 6"/>
          <p:cNvSpPr>
            <a:spLocks noGrp="1" noChangeArrowheads="1"/>
          </p:cNvSpPr>
          <p:nvPr>
            <p:ph type="body" idx="4294967295"/>
          </p:nvPr>
        </p:nvSpPr>
        <p:spPr>
          <a:xfrm>
            <a:off x="678426" y="1257300"/>
            <a:ext cx="8023122" cy="3371850"/>
          </a:xfrm>
        </p:spPr>
        <p:txBody>
          <a:bodyPr/>
          <a:lstStyle/>
          <a:p>
            <a:r>
              <a:rPr lang="en-US" dirty="0"/>
              <a:t>Review medications</a:t>
            </a:r>
          </a:p>
          <a:p>
            <a:r>
              <a:rPr lang="en-US" dirty="0"/>
              <a:t>Dietary K</a:t>
            </a:r>
            <a:r>
              <a:rPr lang="en-US" baseline="30000" dirty="0"/>
              <a:t>+</a:t>
            </a:r>
            <a:r>
              <a:rPr lang="en-US" dirty="0"/>
              <a:t> counseling</a:t>
            </a:r>
          </a:p>
          <a:p>
            <a:r>
              <a:rPr lang="en-US" dirty="0"/>
              <a:t>Effective diuretic therapy</a:t>
            </a:r>
          </a:p>
          <a:p>
            <a:pPr lvl="1"/>
            <a:r>
              <a:rPr lang="en-US" dirty="0"/>
              <a:t>Loop diuretics when estimated glomerular filtration rate &lt;30mL/min/1.73 m</a:t>
            </a:r>
            <a:r>
              <a:rPr lang="en-US" baseline="30000" dirty="0"/>
              <a:t>2</a:t>
            </a:r>
          </a:p>
          <a:p>
            <a:pPr lvl="2"/>
            <a:r>
              <a:rPr lang="en-US" dirty="0"/>
              <a:t>Use furosemide twice daily </a:t>
            </a:r>
          </a:p>
          <a:p>
            <a:r>
              <a:rPr lang="en-US" dirty="0"/>
              <a:t>NaHCO</a:t>
            </a:r>
            <a:r>
              <a:rPr lang="en-US" baseline="-25000" dirty="0"/>
              <a:t>3</a:t>
            </a:r>
            <a:r>
              <a:rPr lang="en-US" dirty="0"/>
              <a:t> tablets (650-mg tablet, 8 mEq)</a:t>
            </a:r>
          </a:p>
          <a:p>
            <a:r>
              <a:rPr lang="en-US" dirty="0"/>
              <a:t>Decrease or discontinue renin-angiotensin-aldosterone system blocker</a:t>
            </a:r>
          </a:p>
        </p:txBody>
      </p:sp>
      <p:sp>
        <p:nvSpPr>
          <p:cNvPr id="7" name="Text Box 8">
            <a:extLst>
              <a:ext uri="{FF2B5EF4-FFF2-40B4-BE49-F238E27FC236}">
                <a16:creationId xmlns:a16="http://schemas.microsoft.com/office/drawing/2014/main" id="{23963174-B64C-4955-933F-0BD4B65C83CC}"/>
              </a:ext>
            </a:extLst>
          </p:cNvPr>
          <p:cNvSpPr txBox="1">
            <a:spLocks noChangeArrowheads="1"/>
          </p:cNvSpPr>
          <p:nvPr/>
        </p:nvSpPr>
        <p:spPr bwMode="auto">
          <a:xfrm>
            <a:off x="3112257" y="4514850"/>
            <a:ext cx="5829300" cy="475515"/>
          </a:xfrm>
          <a:prstGeom prst="rect">
            <a:avLst/>
          </a:prstGeom>
          <a:noFill/>
          <a:ln w="19050">
            <a:noFill/>
            <a:miter lim="800000"/>
            <a:headEnd/>
            <a:tailEnd/>
          </a:ln>
          <a:effectLst/>
        </p:spPr>
        <p:txBody>
          <a:bodyPr wrap="square">
            <a:spAutoFit/>
          </a:bodyPr>
          <a:lstStyle/>
          <a:p>
            <a:pPr defTabSz="685800">
              <a:defRPr/>
            </a:pPr>
            <a:r>
              <a:rPr lang="en-US" sz="830" dirty="0">
                <a:solidFill>
                  <a:srgbClr val="000000"/>
                </a:solidFill>
              </a:rPr>
              <a:t>Palmer BF, et al. </a:t>
            </a:r>
            <a:r>
              <a:rPr lang="en-US" sz="830" i="1" dirty="0">
                <a:solidFill>
                  <a:srgbClr val="000000"/>
                </a:solidFill>
              </a:rPr>
              <a:t>N Engl J Med. </a:t>
            </a:r>
            <a:r>
              <a:rPr lang="en-US" sz="830" dirty="0">
                <a:solidFill>
                  <a:srgbClr val="000000"/>
                </a:solidFill>
              </a:rPr>
              <a:t>2015;373(6):548-559.</a:t>
            </a:r>
          </a:p>
          <a:p>
            <a:pPr defTabSz="685800">
              <a:defRPr/>
            </a:pPr>
            <a:r>
              <a:rPr lang="en-US" sz="830" dirty="0">
                <a:solidFill>
                  <a:srgbClr val="000000"/>
                </a:solidFill>
              </a:rPr>
              <a:t>Palmer BF. </a:t>
            </a:r>
            <a:r>
              <a:rPr lang="en-US" sz="830" i="1" dirty="0">
                <a:solidFill>
                  <a:srgbClr val="000000"/>
                </a:solidFill>
              </a:rPr>
              <a:t>Am J Kidney Dis</a:t>
            </a:r>
            <a:r>
              <a:rPr lang="en-US" sz="830" dirty="0">
                <a:solidFill>
                  <a:srgbClr val="000000"/>
                </a:solidFill>
              </a:rPr>
              <a:t>. 2010;56(2):387-393.</a:t>
            </a:r>
          </a:p>
          <a:p>
            <a:pPr defTabSz="685800">
              <a:defRPr/>
            </a:pPr>
            <a:r>
              <a:rPr lang="en-US" sz="830" dirty="0">
                <a:solidFill>
                  <a:srgbClr val="000000"/>
                </a:solidFill>
              </a:rPr>
              <a:t>Palmer BF. </a:t>
            </a:r>
            <a:r>
              <a:rPr lang="en-US" sz="830" i="1" dirty="0">
                <a:solidFill>
                  <a:srgbClr val="000000"/>
                </a:solidFill>
              </a:rPr>
              <a:t>N Engl J Med. </a:t>
            </a:r>
            <a:r>
              <a:rPr lang="en-US" sz="830" dirty="0">
                <a:solidFill>
                  <a:srgbClr val="000000"/>
                </a:solidFill>
              </a:rPr>
              <a:t>2004;351(6):585</a:t>
            </a:r>
            <a:r>
              <a:rPr lang="en-US" sz="830" dirty="0">
                <a:solidFill>
                  <a:srgbClr val="000000"/>
                </a:solidFill>
                <a:cs typeface="Arial" pitchFamily="34" charset="0"/>
              </a:rPr>
              <a:t>–</a:t>
            </a:r>
            <a:r>
              <a:rPr lang="en-US" sz="830" dirty="0">
                <a:solidFill>
                  <a:srgbClr val="000000"/>
                </a:solidFill>
              </a:rPr>
              <a:t>592.</a:t>
            </a:r>
          </a:p>
        </p:txBody>
      </p:sp>
    </p:spTree>
    <p:extLst>
      <p:ext uri="{BB962C8B-B14F-4D97-AF65-F5344CB8AC3E}">
        <p14:creationId xmlns:p14="http://schemas.microsoft.com/office/powerpoint/2010/main" val="1165536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73" y="1096866"/>
            <a:ext cx="5853600" cy="2601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3087945" y="4549963"/>
            <a:ext cx="2993127" cy="211148"/>
          </a:xfrm>
          <a:prstGeom prst="rect">
            <a:avLst/>
          </a:prstGeom>
          <a:noFill/>
        </p:spPr>
        <p:txBody>
          <a:bodyPr wrap="none" rtlCol="0">
            <a:spAutoFit/>
          </a:bodyPr>
          <a:lstStyle/>
          <a:p>
            <a:pPr defTabSz="311045" fontAlgn="base" hangingPunct="0">
              <a:lnSpc>
                <a:spcPct val="93000"/>
              </a:lnSpc>
              <a:spcBef>
                <a:spcPct val="0"/>
              </a:spcBef>
              <a:spcAft>
                <a:spcPct val="0"/>
              </a:spcAft>
              <a:buClr>
                <a:srgbClr val="000000"/>
              </a:buClr>
              <a:buSzPct val="45000"/>
              <a:defRPr/>
            </a:pPr>
            <a:r>
              <a:rPr lang="en-GB" altLang="en-US" sz="830" dirty="0">
                <a:solidFill>
                  <a:srgbClr val="000000"/>
                </a:solidFill>
              </a:rPr>
              <a:t>Saglimbene VM, et al. </a:t>
            </a:r>
            <a:r>
              <a:rPr lang="en-GB" altLang="en-US" sz="830" i="1" dirty="0">
                <a:solidFill>
                  <a:srgbClr val="000000"/>
                </a:solidFill>
              </a:rPr>
              <a:t>Clin J Am Soc Nephrol. </a:t>
            </a:r>
            <a:r>
              <a:rPr lang="en-GB" altLang="en-US" sz="830" dirty="0">
                <a:solidFill>
                  <a:srgbClr val="000000"/>
                </a:solidFill>
              </a:rPr>
              <a:t>2019;14(2):250-260</a:t>
            </a:r>
            <a:endParaRPr lang="en-US" sz="830" dirty="0">
              <a:solidFill>
                <a:srgbClr val="000000"/>
              </a:solidFill>
            </a:endParaRPr>
          </a:p>
        </p:txBody>
      </p:sp>
      <p:sp>
        <p:nvSpPr>
          <p:cNvPr id="3" name="Title 2"/>
          <p:cNvSpPr>
            <a:spLocks noGrp="1"/>
          </p:cNvSpPr>
          <p:nvPr>
            <p:ph type="title"/>
          </p:nvPr>
        </p:nvSpPr>
        <p:spPr>
          <a:xfrm>
            <a:off x="555353" y="135270"/>
            <a:ext cx="8051214" cy="857520"/>
          </a:xfrm>
        </p:spPr>
        <p:txBody>
          <a:bodyPr>
            <a:noAutofit/>
          </a:bodyPr>
          <a:lstStyle/>
          <a:p>
            <a:r>
              <a:rPr lang="en-US" sz="2800" dirty="0"/>
              <a:t>Higher Intake of Fruits and Vegetables Associated With Lower All-Cause Mortality</a:t>
            </a:r>
          </a:p>
        </p:txBody>
      </p:sp>
      <p:sp>
        <p:nvSpPr>
          <p:cNvPr id="4" name="TextBox 3"/>
          <p:cNvSpPr txBox="1"/>
          <p:nvPr/>
        </p:nvSpPr>
        <p:spPr>
          <a:xfrm>
            <a:off x="555353" y="3988674"/>
            <a:ext cx="5400389" cy="461665"/>
          </a:xfrm>
          <a:prstGeom prst="rect">
            <a:avLst/>
          </a:prstGeom>
          <a:noFill/>
        </p:spPr>
        <p:txBody>
          <a:bodyPr wrap="none" rtlCol="0">
            <a:spAutoFit/>
          </a:bodyPr>
          <a:lstStyle/>
          <a:p>
            <a:pPr defTabSz="685800" fontAlgn="base">
              <a:spcBef>
                <a:spcPct val="0"/>
              </a:spcBef>
              <a:spcAft>
                <a:spcPct val="0"/>
              </a:spcAft>
              <a:defRPr/>
            </a:pPr>
            <a:r>
              <a:rPr lang="en-US" sz="1200" dirty="0">
                <a:solidFill>
                  <a:srgbClr val="000000"/>
                </a:solidFill>
                <a:latin typeface="Times New Roman" pitchFamily="18" charset="0"/>
              </a:rPr>
              <a:t>9757 patients across European and South American countries in the: Dietary Intake, </a:t>
            </a:r>
          </a:p>
          <a:p>
            <a:pPr defTabSz="685800" fontAlgn="base">
              <a:spcBef>
                <a:spcPct val="0"/>
              </a:spcBef>
              <a:spcAft>
                <a:spcPct val="0"/>
              </a:spcAft>
              <a:defRPr/>
            </a:pPr>
            <a:r>
              <a:rPr lang="en-US" sz="1200" dirty="0">
                <a:solidFill>
                  <a:srgbClr val="000000"/>
                </a:solidFill>
                <a:latin typeface="Times New Roman" pitchFamily="18" charset="0"/>
              </a:rPr>
              <a:t>Death and Hospitalization in Adults with ESKD Treated with Hemodialysis Study</a:t>
            </a:r>
          </a:p>
        </p:txBody>
      </p:sp>
      <p:sp>
        <p:nvSpPr>
          <p:cNvPr id="5" name="Rectangle 4"/>
          <p:cNvSpPr/>
          <p:nvPr/>
        </p:nvSpPr>
        <p:spPr bwMode="auto">
          <a:xfrm>
            <a:off x="1653663" y="1842606"/>
            <a:ext cx="5715000" cy="171450"/>
          </a:xfrm>
          <a:prstGeom prst="rect">
            <a:avLst/>
          </a:prstGeom>
          <a:noFill/>
          <a:ln w="28575"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42900" fontAlgn="base" hangingPunct="0">
              <a:lnSpc>
                <a:spcPct val="93000"/>
              </a:lnSpc>
              <a:spcBef>
                <a:spcPct val="0"/>
              </a:spcBef>
              <a:spcAft>
                <a:spcPct val="0"/>
              </a:spcAft>
              <a:buClr>
                <a:srgbClr val="000000"/>
              </a:buClr>
              <a:buSzPct val="45000"/>
              <a:defRPr/>
            </a:pPr>
            <a:endParaRPr lang="en-US" dirty="0">
              <a:solidFill>
                <a:srgbClr val="000000"/>
              </a:solidFill>
              <a:latin typeface="Times New Roman" panose="02020603050405020304" pitchFamily="18" charset="0"/>
              <a:cs typeface="msgothic" charset="0"/>
            </a:endParaRPr>
          </a:p>
        </p:txBody>
      </p:sp>
    </p:spTree>
    <p:extLst>
      <p:ext uri="{BB962C8B-B14F-4D97-AF65-F5344CB8AC3E}">
        <p14:creationId xmlns:p14="http://schemas.microsoft.com/office/powerpoint/2010/main" val="38616321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61C6A2-322A-4DF7-BB23-1857059C04D7}"/>
              </a:ext>
            </a:extLst>
          </p:cNvPr>
          <p:cNvSpPr>
            <a:spLocks noGrp="1"/>
          </p:cNvSpPr>
          <p:nvPr>
            <p:ph type="title"/>
          </p:nvPr>
        </p:nvSpPr>
        <p:spPr/>
        <p:txBody>
          <a:bodyPr/>
          <a:lstStyle/>
          <a:p>
            <a:r>
              <a:rPr lang="en-US" dirty="0"/>
              <a:t>Presenters</a:t>
            </a:r>
          </a:p>
        </p:txBody>
      </p:sp>
      <p:sp>
        <p:nvSpPr>
          <p:cNvPr id="7" name="Text Placeholder 6">
            <a:extLst>
              <a:ext uri="{FF2B5EF4-FFF2-40B4-BE49-F238E27FC236}">
                <a16:creationId xmlns:a16="http://schemas.microsoft.com/office/drawing/2014/main" id="{6228B4FE-5D4D-4C09-ABE3-B1C2EE5774CB}"/>
              </a:ext>
            </a:extLst>
          </p:cNvPr>
          <p:cNvSpPr>
            <a:spLocks noGrp="1"/>
          </p:cNvSpPr>
          <p:nvPr>
            <p:ph type="body" idx="1"/>
          </p:nvPr>
        </p:nvSpPr>
        <p:spPr/>
        <p:txBody>
          <a:bodyPr/>
          <a:lstStyle/>
          <a:p>
            <a:r>
              <a:rPr lang="en-US" sz="2250" dirty="0"/>
              <a:t>Biff F. Palmer</a:t>
            </a:r>
            <a:r>
              <a:rPr lang="en-US" b="0" dirty="0"/>
              <a:t>, MD</a:t>
            </a:r>
          </a:p>
        </p:txBody>
      </p:sp>
      <p:sp>
        <p:nvSpPr>
          <p:cNvPr id="8" name="Content Placeholder 7">
            <a:extLst>
              <a:ext uri="{FF2B5EF4-FFF2-40B4-BE49-F238E27FC236}">
                <a16:creationId xmlns:a16="http://schemas.microsoft.com/office/drawing/2014/main" id="{68F8209C-5122-410A-A383-821F6EC5A879}"/>
              </a:ext>
            </a:extLst>
          </p:cNvPr>
          <p:cNvSpPr>
            <a:spLocks noGrp="1"/>
          </p:cNvSpPr>
          <p:nvPr>
            <p:ph sz="half" idx="2"/>
          </p:nvPr>
        </p:nvSpPr>
        <p:spPr/>
        <p:txBody>
          <a:bodyPr/>
          <a:lstStyle/>
          <a:p>
            <a:pPr marL="0" indent="0">
              <a:buNone/>
            </a:pPr>
            <a:r>
              <a:rPr lang="en-US" dirty="0"/>
              <a:t>Professor of Internal Medicine </a:t>
            </a:r>
          </a:p>
          <a:p>
            <a:pPr marL="0" indent="0">
              <a:buNone/>
            </a:pPr>
            <a:r>
              <a:rPr lang="en-US" dirty="0"/>
              <a:t>UT Southwestern Medical Center</a:t>
            </a:r>
          </a:p>
          <a:p>
            <a:pPr marL="0" indent="0">
              <a:buNone/>
            </a:pPr>
            <a:r>
              <a:rPr lang="en-US" dirty="0"/>
              <a:t>Dallas, Texas</a:t>
            </a:r>
          </a:p>
          <a:p>
            <a:pPr marL="0" indent="0">
              <a:buNone/>
            </a:pPr>
            <a:endParaRPr lang="en-US" dirty="0"/>
          </a:p>
        </p:txBody>
      </p:sp>
      <p:sp>
        <p:nvSpPr>
          <p:cNvPr id="9" name="Text Placeholder 8">
            <a:extLst>
              <a:ext uri="{FF2B5EF4-FFF2-40B4-BE49-F238E27FC236}">
                <a16:creationId xmlns:a16="http://schemas.microsoft.com/office/drawing/2014/main" id="{26286433-8205-44CE-A07E-1B3FE9B8112E}"/>
              </a:ext>
            </a:extLst>
          </p:cNvPr>
          <p:cNvSpPr>
            <a:spLocks noGrp="1"/>
          </p:cNvSpPr>
          <p:nvPr>
            <p:ph type="body" sz="quarter" idx="3"/>
          </p:nvPr>
        </p:nvSpPr>
        <p:spPr/>
        <p:txBody>
          <a:bodyPr/>
          <a:lstStyle/>
          <a:p>
            <a:r>
              <a:rPr lang="en-US" sz="2250" dirty="0"/>
              <a:t>Robert Toto</a:t>
            </a:r>
            <a:r>
              <a:rPr lang="en-US" b="0" dirty="0"/>
              <a:t>, MD</a:t>
            </a:r>
          </a:p>
        </p:txBody>
      </p:sp>
      <p:sp>
        <p:nvSpPr>
          <p:cNvPr id="10" name="Content Placeholder 9">
            <a:extLst>
              <a:ext uri="{FF2B5EF4-FFF2-40B4-BE49-F238E27FC236}">
                <a16:creationId xmlns:a16="http://schemas.microsoft.com/office/drawing/2014/main" id="{B4FA9A82-9CFB-403D-9952-4F9B23B63E2A}"/>
              </a:ext>
            </a:extLst>
          </p:cNvPr>
          <p:cNvSpPr>
            <a:spLocks noGrp="1"/>
          </p:cNvSpPr>
          <p:nvPr>
            <p:ph sz="quarter" idx="4"/>
          </p:nvPr>
        </p:nvSpPr>
        <p:spPr/>
        <p:txBody>
          <a:bodyPr/>
          <a:lstStyle/>
          <a:p>
            <a:pPr marL="0" indent="0">
              <a:buNone/>
            </a:pPr>
            <a:r>
              <a:rPr lang="en-US" dirty="0"/>
              <a:t>Associate Dean</a:t>
            </a:r>
            <a:br>
              <a:rPr lang="en-US" dirty="0"/>
            </a:br>
            <a:r>
              <a:rPr lang="en-US" dirty="0"/>
              <a:t>Clinical and Translational Research </a:t>
            </a:r>
            <a:br>
              <a:rPr lang="en-US" dirty="0"/>
            </a:br>
            <a:r>
              <a:rPr lang="en-US" dirty="0"/>
              <a:t>Director, Center for Translational Medicine </a:t>
            </a:r>
          </a:p>
          <a:p>
            <a:pPr marL="0" indent="0">
              <a:buNone/>
            </a:pPr>
            <a:r>
              <a:rPr lang="en-US" dirty="0"/>
              <a:t>UT Southwestern Medical Center</a:t>
            </a:r>
          </a:p>
          <a:p>
            <a:pPr marL="0" indent="0">
              <a:buNone/>
            </a:pPr>
            <a:r>
              <a:rPr lang="en-US" dirty="0"/>
              <a:t>Dallas, Texas</a:t>
            </a:r>
          </a:p>
        </p:txBody>
      </p:sp>
      <p:cxnSp>
        <p:nvCxnSpPr>
          <p:cNvPr id="13" name="Straight Connector 12">
            <a:extLst>
              <a:ext uri="{FF2B5EF4-FFF2-40B4-BE49-F238E27FC236}">
                <a16:creationId xmlns:a16="http://schemas.microsoft.com/office/drawing/2014/main" id="{6D02123E-C890-404B-AAEB-F51EDC1C3D48}"/>
              </a:ext>
            </a:extLst>
          </p:cNvPr>
          <p:cNvCxnSpPr>
            <a:cxnSpLocks/>
          </p:cNvCxnSpPr>
          <p:nvPr/>
        </p:nvCxnSpPr>
        <p:spPr>
          <a:xfrm flipV="1">
            <a:off x="199506" y="1481523"/>
            <a:ext cx="8761558" cy="1"/>
          </a:xfrm>
          <a:prstGeom prst="line">
            <a:avLst/>
          </a:prstGeom>
          <a:ln w="25400" cap="rnd">
            <a:gradFill>
              <a:gsLst>
                <a:gs pos="0">
                  <a:schemeClr val="bg1">
                    <a:alpha val="0"/>
                  </a:schemeClr>
                </a:gs>
                <a:gs pos="50000">
                  <a:srgbClr val="5D2684"/>
                </a:gs>
                <a:gs pos="100000">
                  <a:schemeClr val="bg1">
                    <a:alpha val="0"/>
                  </a:schemeClr>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8751127-0DCB-49A7-8938-C7FCE0EDB82B}"/>
              </a:ext>
            </a:extLst>
          </p:cNvPr>
          <p:cNvCxnSpPr>
            <a:cxnSpLocks/>
          </p:cNvCxnSpPr>
          <p:nvPr/>
        </p:nvCxnSpPr>
        <p:spPr>
          <a:xfrm flipV="1">
            <a:off x="4572000" y="988411"/>
            <a:ext cx="0" cy="3251405"/>
          </a:xfrm>
          <a:prstGeom prst="line">
            <a:avLst/>
          </a:prstGeom>
          <a:ln w="25400" cap="rnd">
            <a:gradFill>
              <a:gsLst>
                <a:gs pos="25000">
                  <a:schemeClr val="bg1">
                    <a:alpha val="0"/>
                  </a:schemeClr>
                </a:gs>
                <a:gs pos="86000">
                  <a:srgbClr val="5D2684"/>
                </a:gs>
                <a:gs pos="100000">
                  <a:schemeClr val="bg1">
                    <a:alpha val="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6640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CDEB-614F-45A5-9F81-F7AB2EA90256}"/>
              </a:ext>
            </a:extLst>
          </p:cNvPr>
          <p:cNvSpPr>
            <a:spLocks noGrp="1"/>
          </p:cNvSpPr>
          <p:nvPr>
            <p:ph type="title"/>
          </p:nvPr>
        </p:nvSpPr>
        <p:spPr/>
        <p:txBody>
          <a:bodyPr>
            <a:noAutofit/>
          </a:bodyPr>
          <a:lstStyle/>
          <a:p>
            <a:r>
              <a:rPr lang="en-US" sz="3600" dirty="0">
                <a:cs typeface="Times New Roman" panose="02020603050405020304" pitchFamily="18" charset="0"/>
              </a:rPr>
              <a:t>Dietary K</a:t>
            </a:r>
            <a:r>
              <a:rPr lang="en-US" sz="3600" baseline="30000" dirty="0">
                <a:cs typeface="Times New Roman" panose="02020603050405020304" pitchFamily="18" charset="0"/>
              </a:rPr>
              <a:t>+</a:t>
            </a:r>
            <a:r>
              <a:rPr lang="en-US" sz="3600" dirty="0">
                <a:cs typeface="Times New Roman" panose="02020603050405020304" pitchFamily="18" charset="0"/>
              </a:rPr>
              <a:t> Restriction: A Catch-22 of Managing Diseases That Benefit From K</a:t>
            </a:r>
            <a:r>
              <a:rPr lang="en-US" sz="3600" baseline="30000" dirty="0">
                <a:cs typeface="Times New Roman" panose="02020603050405020304" pitchFamily="18" charset="0"/>
              </a:rPr>
              <a:t>+</a:t>
            </a:r>
            <a:r>
              <a:rPr lang="en-US" sz="3600" dirty="0">
                <a:cs typeface="Times New Roman" panose="02020603050405020304" pitchFamily="18" charset="0"/>
              </a:rPr>
              <a:t>-Enriched Foods</a:t>
            </a:r>
            <a:endParaRPr lang="en-US" dirty="0"/>
          </a:p>
        </p:txBody>
      </p:sp>
      <p:sp>
        <p:nvSpPr>
          <p:cNvPr id="6" name="Isosceles Triangle 5">
            <a:extLst>
              <a:ext uri="{FF2B5EF4-FFF2-40B4-BE49-F238E27FC236}">
                <a16:creationId xmlns:a16="http://schemas.microsoft.com/office/drawing/2014/main" id="{486F0A2D-6EB9-4B3E-BDF9-6139EE4643EE}"/>
              </a:ext>
            </a:extLst>
          </p:cNvPr>
          <p:cNvSpPr/>
          <p:nvPr/>
        </p:nvSpPr>
        <p:spPr>
          <a:xfrm>
            <a:off x="4168903" y="2822159"/>
            <a:ext cx="806195" cy="578266"/>
          </a:xfrm>
          <a:prstGeom prst="triangle">
            <a:avLst/>
          </a:prstGeom>
          <a:solidFill>
            <a:srgbClr val="501D4F">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Isosceles Triangle 6">
            <a:extLst>
              <a:ext uri="{FF2B5EF4-FFF2-40B4-BE49-F238E27FC236}">
                <a16:creationId xmlns:a16="http://schemas.microsoft.com/office/drawing/2014/main" id="{67273B24-7C3D-40B4-990E-57FE61599348}"/>
              </a:ext>
            </a:extLst>
          </p:cNvPr>
          <p:cNvSpPr/>
          <p:nvPr/>
        </p:nvSpPr>
        <p:spPr>
          <a:xfrm rot="10800000">
            <a:off x="4168903" y="3400425"/>
            <a:ext cx="806195" cy="578266"/>
          </a:xfrm>
          <a:prstGeom prst="triangle">
            <a:avLst/>
          </a:prstGeom>
          <a:gradFill flip="none" rotWithShape="1">
            <a:gsLst>
              <a:gs pos="0">
                <a:srgbClr val="501D4F">
                  <a:tint val="66000"/>
                  <a:satMod val="160000"/>
                  <a:alpha val="25000"/>
                </a:srgbClr>
              </a:gs>
              <a:gs pos="50000">
                <a:srgbClr val="501D4F">
                  <a:tint val="44500"/>
                  <a:satMod val="160000"/>
                  <a:alpha val="25000"/>
                </a:srgbClr>
              </a:gs>
              <a:gs pos="100000">
                <a:srgbClr val="501D4F">
                  <a:tint val="23500"/>
                  <a:satMod val="160000"/>
                  <a:alpha val="25000"/>
                </a:srgbClr>
              </a:gs>
            </a:gsLst>
            <a:lin ang="16200000" scaled="1"/>
            <a:tileRect/>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ctangle: Rounded Corners 7">
            <a:extLst>
              <a:ext uri="{FF2B5EF4-FFF2-40B4-BE49-F238E27FC236}">
                <a16:creationId xmlns:a16="http://schemas.microsoft.com/office/drawing/2014/main" id="{9B870469-5229-4639-94E6-6A57975ADCEC}"/>
              </a:ext>
            </a:extLst>
          </p:cNvPr>
          <p:cNvSpPr/>
          <p:nvPr/>
        </p:nvSpPr>
        <p:spPr>
          <a:xfrm>
            <a:off x="1143000" y="2681588"/>
            <a:ext cx="6858000" cy="137160"/>
          </a:xfrm>
          <a:prstGeom prst="roundRect">
            <a:avLst>
              <a:gd name="adj" fmla="val 50000"/>
            </a:avLst>
          </a:prstGeom>
          <a:solidFill>
            <a:srgbClr val="0079A8">
              <a:alpha val="90000"/>
            </a:srgbClr>
          </a:solidFill>
          <a:ln>
            <a:noFill/>
          </a:ln>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2E2B8CA5-2AF7-4788-8F0C-4133087390B4}"/>
              </a:ext>
            </a:extLst>
          </p:cNvPr>
          <p:cNvSpPr/>
          <p:nvPr/>
        </p:nvSpPr>
        <p:spPr>
          <a:xfrm>
            <a:off x="4542368" y="2715455"/>
            <a:ext cx="68580" cy="685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8E1A7F88-D6DD-4AF2-BA88-B2E06B74D980}"/>
              </a:ext>
            </a:extLst>
          </p:cNvPr>
          <p:cNvSpPr txBox="1"/>
          <p:nvPr/>
        </p:nvSpPr>
        <p:spPr>
          <a:xfrm>
            <a:off x="858137" y="1450836"/>
            <a:ext cx="3602028" cy="1338828"/>
          </a:xfrm>
          <a:prstGeom prst="rect">
            <a:avLst/>
          </a:prstGeom>
          <a:noFill/>
        </p:spPr>
        <p:txBody>
          <a:bodyPr wrap="square" rtlCol="0">
            <a:spAutoFit/>
          </a:bodyPr>
          <a:lstStyle/>
          <a:p>
            <a:pPr algn="ctr" defTabSz="685800" fontAlgn="base">
              <a:spcBef>
                <a:spcPct val="0"/>
              </a:spcBef>
              <a:spcAft>
                <a:spcPct val="0"/>
              </a:spcAft>
              <a:defRPr/>
            </a:pPr>
            <a:r>
              <a:rPr lang="en-US" sz="2700" dirty="0">
                <a:solidFill>
                  <a:srgbClr val="000000"/>
                </a:solidFill>
              </a:rPr>
              <a:t>Encourage K</a:t>
            </a:r>
            <a:r>
              <a:rPr lang="en-US" sz="2700" baseline="30000" dirty="0">
                <a:solidFill>
                  <a:srgbClr val="000000"/>
                </a:solidFill>
              </a:rPr>
              <a:t>+</a:t>
            </a:r>
            <a:r>
              <a:rPr lang="en-US" sz="2700" dirty="0">
                <a:solidFill>
                  <a:srgbClr val="000000"/>
                </a:solidFill>
              </a:rPr>
              <a:t>-enriched </a:t>
            </a:r>
          </a:p>
          <a:p>
            <a:pPr algn="ctr" defTabSz="685800" fontAlgn="base">
              <a:spcBef>
                <a:spcPct val="0"/>
              </a:spcBef>
              <a:spcAft>
                <a:spcPct val="0"/>
              </a:spcAft>
              <a:defRPr/>
            </a:pPr>
            <a:r>
              <a:rPr lang="en-US" sz="2700" dirty="0">
                <a:solidFill>
                  <a:srgbClr val="000000"/>
                </a:solidFill>
              </a:rPr>
              <a:t>foods and accept risk of</a:t>
            </a:r>
          </a:p>
          <a:p>
            <a:pPr algn="ctr" defTabSz="685800" fontAlgn="base">
              <a:spcBef>
                <a:spcPct val="0"/>
              </a:spcBef>
              <a:spcAft>
                <a:spcPct val="0"/>
              </a:spcAft>
              <a:defRPr/>
            </a:pPr>
            <a:r>
              <a:rPr lang="en-US" sz="2700" dirty="0">
                <a:solidFill>
                  <a:srgbClr val="000000"/>
                </a:solidFill>
              </a:rPr>
              <a:t>hyperkalemia?</a:t>
            </a:r>
          </a:p>
        </p:txBody>
      </p:sp>
      <p:sp>
        <p:nvSpPr>
          <p:cNvPr id="11" name="TextBox 10">
            <a:extLst>
              <a:ext uri="{FF2B5EF4-FFF2-40B4-BE49-F238E27FC236}">
                <a16:creationId xmlns:a16="http://schemas.microsoft.com/office/drawing/2014/main" id="{7D74F241-F2CD-4B5C-BD41-8FDCBAE24276}"/>
              </a:ext>
            </a:extLst>
          </p:cNvPr>
          <p:cNvSpPr txBox="1"/>
          <p:nvPr/>
        </p:nvSpPr>
        <p:spPr>
          <a:xfrm>
            <a:off x="4580285" y="1451003"/>
            <a:ext cx="3602028" cy="1384995"/>
          </a:xfrm>
          <a:prstGeom prst="rect">
            <a:avLst/>
          </a:prstGeom>
          <a:noFill/>
        </p:spPr>
        <p:txBody>
          <a:bodyPr wrap="square" rtlCol="0">
            <a:spAutoFit/>
          </a:bodyPr>
          <a:lstStyle/>
          <a:p>
            <a:pPr algn="ctr" defTabSz="685800" fontAlgn="base">
              <a:spcBef>
                <a:spcPct val="0"/>
              </a:spcBef>
              <a:spcAft>
                <a:spcPct val="0"/>
              </a:spcAft>
              <a:defRPr/>
            </a:pPr>
            <a:r>
              <a:rPr lang="en-US" sz="2700" dirty="0">
                <a:solidFill>
                  <a:srgbClr val="000000"/>
                </a:solidFill>
              </a:rPr>
              <a:t>Restrict K</a:t>
            </a:r>
            <a:r>
              <a:rPr lang="en-US" sz="2700" baseline="30000" dirty="0">
                <a:solidFill>
                  <a:srgbClr val="000000"/>
                </a:solidFill>
              </a:rPr>
              <a:t>+</a:t>
            </a:r>
            <a:r>
              <a:rPr lang="en-US" sz="2700" dirty="0">
                <a:solidFill>
                  <a:srgbClr val="000000"/>
                </a:solidFill>
              </a:rPr>
              <a:t>-enriched </a:t>
            </a:r>
          </a:p>
          <a:p>
            <a:pPr algn="ctr" defTabSz="685800" fontAlgn="base">
              <a:spcBef>
                <a:spcPct val="0"/>
              </a:spcBef>
              <a:spcAft>
                <a:spcPct val="0"/>
              </a:spcAft>
              <a:defRPr/>
            </a:pPr>
            <a:r>
              <a:rPr lang="en-US" sz="2700" dirty="0">
                <a:solidFill>
                  <a:srgbClr val="000000"/>
                </a:solidFill>
              </a:rPr>
              <a:t>foods that have health</a:t>
            </a:r>
          </a:p>
          <a:p>
            <a:pPr algn="ctr" defTabSz="685800" fontAlgn="base">
              <a:spcBef>
                <a:spcPct val="0"/>
              </a:spcBef>
              <a:spcAft>
                <a:spcPct val="0"/>
              </a:spcAft>
              <a:defRPr/>
            </a:pPr>
            <a:r>
              <a:rPr lang="en-US" sz="2700" dirty="0">
                <a:solidFill>
                  <a:srgbClr val="000000"/>
                </a:solidFill>
              </a:rPr>
              <a:t>benefits?</a:t>
            </a:r>
          </a:p>
        </p:txBody>
      </p:sp>
      <p:sp>
        <p:nvSpPr>
          <p:cNvPr id="12" name="Text Placeholder 4">
            <a:extLst>
              <a:ext uri="{FF2B5EF4-FFF2-40B4-BE49-F238E27FC236}">
                <a16:creationId xmlns:a16="http://schemas.microsoft.com/office/drawing/2014/main" id="{EDE31DE9-B4B1-4646-A518-C850BA7CD005}"/>
              </a:ext>
            </a:extLst>
          </p:cNvPr>
          <p:cNvSpPr txBox="1">
            <a:spLocks/>
          </p:cNvSpPr>
          <p:nvPr/>
        </p:nvSpPr>
        <p:spPr bwMode="auto">
          <a:xfrm>
            <a:off x="3219400" y="3507714"/>
            <a:ext cx="2721769" cy="641747"/>
          </a:xfrm>
          <a:prstGeom prst="roundRect">
            <a:avLst>
              <a:gd name="adj" fmla="val 8751"/>
            </a:avLst>
          </a:prstGeom>
          <a:gradFill flip="none" rotWithShape="1">
            <a:gsLst>
              <a:gs pos="0">
                <a:schemeClr val="lt1"/>
              </a:gs>
              <a:gs pos="100000">
                <a:srgbClr val="ADE1FA"/>
              </a:gs>
            </a:gsLst>
            <a:lin ang="5040000" scaled="0"/>
            <a:tileRect/>
          </a:gradFill>
          <a:ln>
            <a:solidFill>
              <a:srgbClr val="501D4F"/>
            </a:solidFill>
          </a:ln>
        </p:spPr>
        <p:style>
          <a:lnRef idx="2">
            <a:schemeClr val="accent6"/>
          </a:lnRef>
          <a:fillRef idx="1">
            <a:schemeClr val="lt1"/>
          </a:fillRef>
          <a:effectRef idx="0">
            <a:schemeClr val="accent6"/>
          </a:effectRef>
          <a:fontRef idx="minor">
            <a:schemeClr val="dk1"/>
          </a:fontRef>
        </p:style>
        <p:txBody>
          <a:bodyPr lIns="0" tIns="0" rIns="0" bIns="0" anchor="ctr"/>
          <a:lstStyle>
            <a:lvl1pPr marL="0" indent="0" algn="ctr" rtl="0" eaLnBrk="1" fontAlgn="base" hangingPunct="1">
              <a:lnSpc>
                <a:spcPct val="100000"/>
              </a:lnSpc>
              <a:spcBef>
                <a:spcPts val="0"/>
              </a:spcBef>
              <a:spcAft>
                <a:spcPts val="1000"/>
              </a:spcAft>
              <a:buClr>
                <a:schemeClr val="folHlink"/>
              </a:buClr>
              <a:buSzPct val="125000"/>
              <a:buFontTx/>
              <a:buNone/>
              <a:defRPr sz="3200" b="1" kern="0" spc="0" baseline="0">
                <a:solidFill>
                  <a:schemeClr val="tx2"/>
                </a:solidFill>
                <a:latin typeface="+mj-lt"/>
                <a:ea typeface="+mn-ea"/>
                <a:cs typeface="+mn-cs"/>
              </a:defRPr>
            </a:lvl1pPr>
            <a:lvl2pPr marL="401638"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2pPr>
            <a:lvl3pPr marL="798513"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3pPr>
            <a:lvl4pPr marL="1084262"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4pPr>
            <a:lvl5pPr marL="1422400"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5pPr>
            <a:lvl6pPr marL="20462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6pPr>
            <a:lvl7pPr marL="25034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7pPr>
            <a:lvl8pPr marL="29606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8pPr>
            <a:lvl9pPr marL="34178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9pPr>
          </a:lstStyle>
          <a:p>
            <a:pPr>
              <a:lnSpc>
                <a:spcPct val="115000"/>
              </a:lnSpc>
              <a:spcAft>
                <a:spcPts val="0"/>
              </a:spcAft>
              <a:buClr>
                <a:srgbClr val="800080"/>
              </a:buClr>
              <a:defRPr/>
            </a:pPr>
            <a:r>
              <a:rPr lang="en-US" sz="3300" spc="225" dirty="0">
                <a:solidFill>
                  <a:srgbClr val="8B1B24"/>
                </a:solidFill>
                <a:latin typeface="+mn-lt"/>
                <a:cs typeface="Arial" panose="020B0604020202020204" pitchFamily="34" charset="0"/>
              </a:rPr>
              <a:t>CATCH-22</a:t>
            </a:r>
          </a:p>
        </p:txBody>
      </p:sp>
      <p:sp>
        <p:nvSpPr>
          <p:cNvPr id="13" name="TextBox 12">
            <a:extLst>
              <a:ext uri="{FF2B5EF4-FFF2-40B4-BE49-F238E27FC236}">
                <a16:creationId xmlns:a16="http://schemas.microsoft.com/office/drawing/2014/main" id="{15D1075F-D434-44F4-9B41-F2BC70030381}"/>
              </a:ext>
            </a:extLst>
          </p:cNvPr>
          <p:cNvSpPr txBox="1"/>
          <p:nvPr/>
        </p:nvSpPr>
        <p:spPr>
          <a:xfrm>
            <a:off x="3111910" y="4534348"/>
            <a:ext cx="3292529" cy="220060"/>
          </a:xfrm>
          <a:prstGeom prst="rect">
            <a:avLst/>
          </a:prstGeom>
          <a:noFill/>
        </p:spPr>
        <p:txBody>
          <a:bodyPr wrap="square" rtlCol="0">
            <a:spAutoFit/>
          </a:bodyPr>
          <a:lstStyle/>
          <a:p>
            <a:pPr defTabSz="685800" fontAlgn="base">
              <a:spcBef>
                <a:spcPct val="0"/>
              </a:spcBef>
              <a:spcAft>
                <a:spcPct val="0"/>
              </a:spcAft>
              <a:defRPr/>
            </a:pPr>
            <a:r>
              <a:rPr lang="en-US" sz="830" dirty="0">
                <a:solidFill>
                  <a:srgbClr val="000000"/>
                </a:solidFill>
                <a:cs typeface="Times New Roman" panose="02020603050405020304" pitchFamily="18" charset="0"/>
              </a:rPr>
              <a:t>Palmer BF, et al. </a:t>
            </a:r>
            <a:r>
              <a:rPr lang="en-US" sz="830" i="1" dirty="0">
                <a:solidFill>
                  <a:srgbClr val="000000"/>
                </a:solidFill>
                <a:cs typeface="Times New Roman" panose="02020603050405020304" pitchFamily="18" charset="0"/>
              </a:rPr>
              <a:t>Kidney360.</a:t>
            </a:r>
            <a:r>
              <a:rPr lang="en-US" sz="830" dirty="0">
                <a:solidFill>
                  <a:srgbClr val="000000"/>
                </a:solidFill>
                <a:cs typeface="Times New Roman" panose="02020603050405020304" pitchFamily="18" charset="0"/>
              </a:rPr>
              <a:t> 2020;1(1):65-71.</a:t>
            </a:r>
          </a:p>
        </p:txBody>
      </p:sp>
    </p:spTree>
    <p:extLst>
      <p:ext uri="{BB962C8B-B14F-4D97-AF65-F5344CB8AC3E}">
        <p14:creationId xmlns:p14="http://schemas.microsoft.com/office/powerpoint/2010/main" val="16039561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3271525"/>
              </p:ext>
            </p:extLst>
          </p:nvPr>
        </p:nvGraphicFramePr>
        <p:xfrm>
          <a:off x="485030" y="1377558"/>
          <a:ext cx="7943850" cy="2583480"/>
        </p:xfrm>
        <a:graphic>
          <a:graphicData uri="http://schemas.openxmlformats.org/drawingml/2006/table">
            <a:tbl>
              <a:tblPr firstRow="1" bandRow="1">
                <a:tableStyleId>{5C22544A-7EE6-4342-B048-85BDC9FD1C3A}</a:tableStyleId>
              </a:tblPr>
              <a:tblGrid>
                <a:gridCol w="1356012">
                  <a:extLst>
                    <a:ext uri="{9D8B030D-6E8A-4147-A177-3AD203B41FA5}">
                      <a16:colId xmlns:a16="http://schemas.microsoft.com/office/drawing/2014/main" val="20000"/>
                    </a:ext>
                  </a:extLst>
                </a:gridCol>
                <a:gridCol w="872838">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336600">
                <a:tc>
                  <a:txBody>
                    <a:bodyPr/>
                    <a:lstStyle/>
                    <a:p>
                      <a:pPr marL="182880" algn="l"/>
                      <a:r>
                        <a:rPr lang="en-US" sz="1500" dirty="0">
                          <a:latin typeface="Times New Roman" panose="02020603050405020304" pitchFamily="18" charset="0"/>
                          <a:cs typeface="Times New Roman" panose="02020603050405020304" pitchFamily="18" charset="0"/>
                        </a:rPr>
                        <a:t>Intervention</a:t>
                      </a:r>
                      <a:endParaRPr lang="en-US" sz="1500" b="1" dirty="0">
                        <a:latin typeface="Times New Roman" panose="02020603050405020304" pitchFamily="18" charset="0"/>
                        <a:cs typeface="Times New Roman" panose="02020603050405020304" pitchFamily="18" charset="0"/>
                      </a:endParaRPr>
                    </a:p>
                  </a:txBody>
                  <a:tcPr marL="68592" marR="68592" marT="54000" marB="54000" anchor="b"/>
                </a:tc>
                <a:tc gridSpan="2">
                  <a:txBody>
                    <a:bodyPr/>
                    <a:lstStyle/>
                    <a:p>
                      <a:pPr algn="ctr"/>
                      <a:r>
                        <a:rPr lang="en-US" sz="1500" dirty="0">
                          <a:latin typeface="Times New Roman" panose="02020603050405020304" pitchFamily="18" charset="0"/>
                          <a:cs typeface="Times New Roman" panose="02020603050405020304" pitchFamily="18" charset="0"/>
                        </a:rPr>
                        <a:t>Recommendation</a:t>
                      </a:r>
                      <a:endParaRPr lang="en-US" sz="1500" b="1" dirty="0">
                        <a:latin typeface="Times New Roman" panose="02020603050405020304" pitchFamily="18" charset="0"/>
                        <a:cs typeface="Times New Roman" panose="02020603050405020304" pitchFamily="18" charset="0"/>
                      </a:endParaRPr>
                    </a:p>
                  </a:txBody>
                  <a:tcPr marL="68592" marR="68592" marT="54000" marB="54000" anchor="b"/>
                </a:tc>
                <a:tc hMerge="1">
                  <a:txBody>
                    <a:bodyPr/>
                    <a:lstStyle/>
                    <a:p>
                      <a:pPr algn="ctr"/>
                      <a:endParaRPr lang="en-US" sz="1400" b="1" dirty="0"/>
                    </a:p>
                  </a:txBody>
                  <a:tcPr/>
                </a:tc>
                <a:extLst>
                  <a:ext uri="{0D108BD9-81ED-4DB2-BD59-A6C34878D82A}">
                    <a16:rowId xmlns:a16="http://schemas.microsoft.com/office/drawing/2014/main" val="10000"/>
                  </a:ext>
                </a:extLst>
              </a:tr>
              <a:tr h="313740">
                <a:tc rowSpan="3">
                  <a:txBody>
                    <a:bodyPr/>
                    <a:lstStyle/>
                    <a:p>
                      <a:pPr marL="182880" algn="l"/>
                      <a:r>
                        <a:rPr lang="en-US" sz="1400" dirty="0">
                          <a:latin typeface="Times New Roman" panose="02020603050405020304" pitchFamily="18" charset="0"/>
                          <a:cs typeface="Times New Roman" panose="02020603050405020304" pitchFamily="18" charset="0"/>
                        </a:rPr>
                        <a:t>ACEi</a:t>
                      </a:r>
                    </a:p>
                  </a:txBody>
                  <a:tcPr marL="68592" marR="68592" marT="54000" marB="54000" anchor="ctr"/>
                </a:tc>
                <a:tc>
                  <a:txBody>
                    <a:bodyPr/>
                    <a:lstStyle/>
                    <a:p>
                      <a:pPr marL="0" indent="0" algn="ctr"/>
                      <a:r>
                        <a:rPr lang="en-GB" sz="1400" dirty="0">
                          <a:latin typeface="Times New Roman" panose="02020603050405020304" pitchFamily="18" charset="0"/>
                          <a:cs typeface="Times New Roman" panose="02020603050405020304" pitchFamily="18" charset="0"/>
                        </a:rPr>
                        <a:t>Class </a:t>
                      </a:r>
                      <a:r>
                        <a:rPr lang="en-GB" sz="1400" baseline="0" dirty="0">
                          <a:latin typeface="Times New Roman" panose="02020603050405020304" pitchFamily="18" charset="0"/>
                          <a:cs typeface="Times New Roman" panose="02020603050405020304" pitchFamily="18" charset="0"/>
                        </a:rPr>
                        <a:t>I</a:t>
                      </a:r>
                      <a:endParaRPr lang="en-US" sz="1400" dirty="0">
                        <a:latin typeface="Times New Roman" panose="02020603050405020304" pitchFamily="18" charset="0"/>
                        <a:cs typeface="Times New Roman" panose="02020603050405020304" pitchFamily="18" charset="0"/>
                      </a:endParaRPr>
                    </a:p>
                  </a:txBody>
                  <a:tcPr marL="68592" marR="68592" marT="54000" marB="54000" anchor="ctr"/>
                </a:tc>
                <a:tc>
                  <a:txBody>
                    <a:bodyPr/>
                    <a:lstStyle/>
                    <a:p>
                      <a:pPr marL="0" indent="0" algn="l">
                        <a:buFont typeface="Arial" panose="020B0604020202020204" pitchFamily="34" charset="0"/>
                        <a:buNone/>
                      </a:pPr>
                      <a:r>
                        <a:rPr lang="en-GB" sz="1400" u="none" strike="noStrike" kern="1200" baseline="0" dirty="0">
                          <a:latin typeface="Times New Roman" panose="02020603050405020304" pitchFamily="18" charset="0"/>
                          <a:cs typeface="Times New Roman" panose="02020603050405020304" pitchFamily="18" charset="0"/>
                        </a:rPr>
                        <a:t>Recommended in addition to a </a:t>
                      </a:r>
                      <a:r>
                        <a:rPr lang="el-GR" sz="1400" u="none" strike="noStrike" kern="1200" baseline="0" dirty="0">
                          <a:latin typeface="Times New Roman" panose="02020603050405020304" pitchFamily="18" charset="0"/>
                          <a:cs typeface="Times New Roman" panose="02020603050405020304" pitchFamily="18" charset="0"/>
                        </a:rPr>
                        <a:t>β</a:t>
                      </a:r>
                      <a:r>
                        <a:rPr lang="en-GB" sz="1400" u="none" strike="noStrike" kern="1200" baseline="0" dirty="0">
                          <a:latin typeface="Times New Roman" panose="02020603050405020304" pitchFamily="18" charset="0"/>
                          <a:cs typeface="Times New Roman" panose="02020603050405020304" pitchFamily="18" charset="0"/>
                        </a:rPr>
                        <a:t>-blocker, for symptomatic patients with HF</a:t>
                      </a:r>
                      <a:r>
                        <a:rPr lang="en-GB" sz="1400" i="1" u="none" strike="noStrike" kern="1200" baseline="0" dirty="0">
                          <a:latin typeface="Times New Roman" panose="02020603050405020304" pitchFamily="18" charset="0"/>
                          <a:cs typeface="Times New Roman" panose="02020603050405020304" pitchFamily="18" charset="0"/>
                        </a:rPr>
                        <a:t>r</a:t>
                      </a:r>
                      <a:r>
                        <a:rPr lang="en-GB" sz="1400" u="none" strike="noStrike" kern="1200" baseline="0" dirty="0">
                          <a:latin typeface="Times New Roman" panose="02020603050405020304" pitchFamily="18" charset="0"/>
                          <a:cs typeface="Times New Roman" panose="02020603050405020304" pitchFamily="18" charset="0"/>
                        </a:rPr>
                        <a:t>EF</a:t>
                      </a:r>
                      <a:endParaRPr lang="en-GB" sz="1400" dirty="0">
                        <a:latin typeface="Times New Roman" panose="02020603050405020304" pitchFamily="18" charset="0"/>
                        <a:cs typeface="Times New Roman" panose="02020603050405020304" pitchFamily="18" charset="0"/>
                      </a:endParaRPr>
                    </a:p>
                  </a:txBody>
                  <a:tcPr marL="68592" marR="68592" marT="54000" marB="54000" anchor="ctr"/>
                </a:tc>
                <a:extLst>
                  <a:ext uri="{0D108BD9-81ED-4DB2-BD59-A6C34878D82A}">
                    <a16:rowId xmlns:a16="http://schemas.microsoft.com/office/drawing/2014/main" val="10001"/>
                  </a:ext>
                </a:extLst>
              </a:tr>
              <a:tr h="313740">
                <a:tc vMerge="1">
                  <a:txBody>
                    <a:bodyPr/>
                    <a:lstStyle/>
                    <a:p>
                      <a:endParaRPr lang="en-US" sz="1600" dirty="0"/>
                    </a:p>
                  </a:txBody>
                  <a:tcPr/>
                </a:tc>
                <a:tc>
                  <a:txBody>
                    <a:bodyPr/>
                    <a:lstStyle/>
                    <a:p>
                      <a:pPr marL="0" indent="0" algn="ctr"/>
                      <a:r>
                        <a:rPr lang="en-GB" sz="1400" dirty="0">
                          <a:latin typeface="Times New Roman" panose="02020603050405020304" pitchFamily="18" charset="0"/>
                          <a:cs typeface="Times New Roman" panose="02020603050405020304" pitchFamily="18" charset="0"/>
                        </a:rPr>
                        <a:t>Class </a:t>
                      </a:r>
                      <a:r>
                        <a:rPr lang="en-GB" sz="1400" baseline="0" dirty="0">
                          <a:latin typeface="Times New Roman" panose="02020603050405020304" pitchFamily="18" charset="0"/>
                          <a:cs typeface="Times New Roman" panose="02020603050405020304" pitchFamily="18" charset="0"/>
                        </a:rPr>
                        <a:t>I</a:t>
                      </a:r>
                      <a:endParaRPr lang="en-US" sz="1400" dirty="0">
                        <a:latin typeface="Times New Roman" panose="02020603050405020304" pitchFamily="18" charset="0"/>
                        <a:cs typeface="Times New Roman" panose="02020603050405020304" pitchFamily="18" charset="0"/>
                      </a:endParaRPr>
                    </a:p>
                  </a:txBody>
                  <a:tcPr marL="68592" marR="68592" marT="54000" marB="54000" anchor="ctr"/>
                </a:tc>
                <a:tc>
                  <a:txBody>
                    <a:bodyPr/>
                    <a:lstStyle/>
                    <a:p>
                      <a:pPr marL="0" indent="0" algn="l">
                        <a:buFont typeface="Arial" panose="020B0604020202020204" pitchFamily="34" charset="0"/>
                        <a:buNone/>
                      </a:pPr>
                      <a:r>
                        <a:rPr lang="en-GB" sz="1400" u="none" strike="noStrike" kern="1200" baseline="0" dirty="0">
                          <a:latin typeface="Times New Roman" panose="02020603050405020304" pitchFamily="18" charset="0"/>
                          <a:cs typeface="Times New Roman" panose="02020603050405020304" pitchFamily="18" charset="0"/>
                        </a:rPr>
                        <a:t>Recommended in patients with asymptomatic LV systolic dysfunction</a:t>
                      </a:r>
                      <a:endParaRPr lang="en-GB" sz="1400" dirty="0">
                        <a:latin typeface="Times New Roman" panose="02020603050405020304" pitchFamily="18" charset="0"/>
                        <a:cs typeface="Times New Roman" panose="02020603050405020304" pitchFamily="18" charset="0"/>
                      </a:endParaRPr>
                    </a:p>
                  </a:txBody>
                  <a:tcPr marL="68592" marR="68592" marT="54000" marB="54000" anchor="ctr"/>
                </a:tc>
                <a:extLst>
                  <a:ext uri="{0D108BD9-81ED-4DB2-BD59-A6C34878D82A}">
                    <a16:rowId xmlns:a16="http://schemas.microsoft.com/office/drawing/2014/main" val="10002"/>
                  </a:ext>
                </a:extLst>
              </a:tr>
              <a:tr h="313740">
                <a:tc vMerge="1">
                  <a:txBody>
                    <a:bodyPr/>
                    <a:lstStyle/>
                    <a:p>
                      <a:endParaRPr lang="en-US" sz="1600" dirty="0"/>
                    </a:p>
                  </a:txBody>
                  <a:tcPr/>
                </a:tc>
                <a:tc>
                  <a:txBody>
                    <a:bodyPr/>
                    <a:lstStyle/>
                    <a:p>
                      <a:pPr marL="0" indent="0" algn="ctr">
                        <a:tabLst/>
                      </a:pPr>
                      <a:r>
                        <a:rPr lang="en-GB" sz="1400" dirty="0">
                          <a:latin typeface="Times New Roman" panose="02020603050405020304" pitchFamily="18" charset="0"/>
                          <a:cs typeface="Times New Roman" panose="02020603050405020304" pitchFamily="18" charset="0"/>
                        </a:rPr>
                        <a:t>Class IIa</a:t>
                      </a:r>
                      <a:endParaRPr lang="en-US" sz="1400" dirty="0">
                        <a:latin typeface="Times New Roman" panose="02020603050405020304" pitchFamily="18" charset="0"/>
                        <a:cs typeface="Times New Roman" panose="02020603050405020304" pitchFamily="18" charset="0"/>
                      </a:endParaRPr>
                    </a:p>
                  </a:txBody>
                  <a:tcPr marL="68592" marR="68592" marT="54000" marB="54000" anchor="ctr"/>
                </a:tc>
                <a:tc>
                  <a:txBody>
                    <a:bodyPr/>
                    <a:lstStyle/>
                    <a:p>
                      <a:pPr algn="l"/>
                      <a:r>
                        <a:rPr lang="en-GB" sz="1400" u="none" strike="noStrike" kern="1200" baseline="0" dirty="0">
                          <a:latin typeface="Times New Roman" panose="02020603050405020304" pitchFamily="18" charset="0"/>
                          <a:cs typeface="Times New Roman" panose="02020603050405020304" pitchFamily="18" charset="0"/>
                        </a:rPr>
                        <a:t>Recommended in patients with stable CAD</a:t>
                      </a:r>
                      <a:endParaRPr lang="en-GB" sz="1400" dirty="0">
                        <a:latin typeface="Times New Roman" panose="02020603050405020304" pitchFamily="18" charset="0"/>
                        <a:cs typeface="Times New Roman" panose="02020603050405020304" pitchFamily="18" charset="0"/>
                      </a:endParaRPr>
                    </a:p>
                  </a:txBody>
                  <a:tcPr marL="68592" marR="68592" marT="54000" marB="54000" anchor="ctr"/>
                </a:tc>
                <a:extLst>
                  <a:ext uri="{0D108BD9-81ED-4DB2-BD59-A6C34878D82A}">
                    <a16:rowId xmlns:a16="http://schemas.microsoft.com/office/drawing/2014/main" val="10003"/>
                  </a:ext>
                </a:extLst>
              </a:tr>
              <a:tr h="519480">
                <a:tc>
                  <a:txBody>
                    <a:bodyPr/>
                    <a:lstStyle/>
                    <a:p>
                      <a:pPr marL="182880" algn="l"/>
                      <a:r>
                        <a:rPr lang="en-US" sz="1400" dirty="0">
                          <a:latin typeface="Times New Roman" panose="02020603050405020304" pitchFamily="18" charset="0"/>
                          <a:cs typeface="Times New Roman" panose="02020603050405020304" pitchFamily="18" charset="0"/>
                        </a:rPr>
                        <a:t>ARBs</a:t>
                      </a:r>
                    </a:p>
                  </a:txBody>
                  <a:tcPr marL="68592" marR="68592" marT="54000" marB="54000" anchor="ctr"/>
                </a:tc>
                <a:tc>
                  <a:txBody>
                    <a:bodyPr/>
                    <a:lstStyle/>
                    <a:p>
                      <a:pPr marL="0" indent="0" algn="ctr"/>
                      <a:r>
                        <a:rPr lang="en-GB" sz="1400" dirty="0">
                          <a:latin typeface="Times New Roman" panose="02020603050405020304" pitchFamily="18" charset="0"/>
                          <a:cs typeface="Times New Roman" panose="02020603050405020304" pitchFamily="18" charset="0"/>
                        </a:rPr>
                        <a:t>Class I</a:t>
                      </a:r>
                      <a:endParaRPr lang="en-US" sz="1400" dirty="0">
                        <a:latin typeface="Times New Roman" panose="02020603050405020304" pitchFamily="18" charset="0"/>
                        <a:cs typeface="Times New Roman" panose="02020603050405020304" pitchFamily="18" charset="0"/>
                      </a:endParaRPr>
                    </a:p>
                  </a:txBody>
                  <a:tcPr marL="68592" marR="68592" marT="54000" marB="54000" anchor="ctr"/>
                </a:tc>
                <a:tc>
                  <a:txBody>
                    <a:bodyPr/>
                    <a:lstStyle/>
                    <a:p>
                      <a:pPr algn="l"/>
                      <a:r>
                        <a:rPr lang="en-GB" sz="1400" u="none" strike="noStrike" kern="1200" baseline="0" dirty="0">
                          <a:latin typeface="Times New Roman" panose="02020603050405020304" pitchFamily="18" charset="0"/>
                          <a:cs typeface="Times New Roman" panose="02020603050405020304" pitchFamily="18" charset="0"/>
                        </a:rPr>
                        <a:t>Recommended to symptomatic patients with HF unable to tolerate an ACEi</a:t>
                      </a:r>
                      <a:br>
                        <a:rPr lang="en-GB" sz="1400" u="none" strike="noStrike" kern="1200" baseline="0" dirty="0">
                          <a:latin typeface="Times New Roman" panose="02020603050405020304" pitchFamily="18" charset="0"/>
                          <a:cs typeface="Times New Roman" panose="02020603050405020304" pitchFamily="18" charset="0"/>
                        </a:rPr>
                      </a:br>
                      <a:r>
                        <a:rPr lang="en-GB" sz="1400" u="none" strike="noStrike" kern="1200" baseline="0" dirty="0">
                          <a:latin typeface="Times New Roman" panose="02020603050405020304" pitchFamily="18" charset="0"/>
                          <a:cs typeface="Times New Roman" panose="02020603050405020304" pitchFamily="18" charset="0"/>
                        </a:rPr>
                        <a:t>(patients should also receive a β-blocker and an MRA)</a:t>
                      </a:r>
                      <a:endParaRPr lang="en-GB" sz="1400" dirty="0">
                        <a:latin typeface="Times New Roman" panose="02020603050405020304" pitchFamily="18" charset="0"/>
                        <a:cs typeface="Times New Roman" panose="02020603050405020304" pitchFamily="18" charset="0"/>
                      </a:endParaRPr>
                    </a:p>
                  </a:txBody>
                  <a:tcPr marL="68592" marR="68592" marT="54000" marB="54000" anchor="ctr"/>
                </a:tc>
                <a:extLst>
                  <a:ext uri="{0D108BD9-81ED-4DB2-BD59-A6C34878D82A}">
                    <a16:rowId xmlns:a16="http://schemas.microsoft.com/office/drawing/2014/main" val="10004"/>
                  </a:ext>
                </a:extLst>
              </a:tr>
              <a:tr h="519480">
                <a:tc>
                  <a:txBody>
                    <a:bodyPr/>
                    <a:lstStyle/>
                    <a:p>
                      <a:pPr marL="182880" algn="l"/>
                      <a:r>
                        <a:rPr lang="en-US" sz="1400" dirty="0">
                          <a:latin typeface="Times New Roman" panose="02020603050405020304" pitchFamily="18" charset="0"/>
                          <a:cs typeface="Times New Roman" panose="02020603050405020304" pitchFamily="18" charset="0"/>
                        </a:rPr>
                        <a:t>Aldosterone blockade</a:t>
                      </a:r>
                    </a:p>
                  </a:txBody>
                  <a:tcPr marL="68592" marR="68592" marT="54000" marB="54000" anchor="ctr"/>
                </a:tc>
                <a:tc>
                  <a:txBody>
                    <a:bodyPr/>
                    <a:lstStyle/>
                    <a:p>
                      <a:pPr marL="0" indent="0" algn="ctr"/>
                      <a:r>
                        <a:rPr lang="en-GB" sz="1400" dirty="0">
                          <a:latin typeface="Times New Roman" panose="02020603050405020304" pitchFamily="18" charset="0"/>
                          <a:cs typeface="Times New Roman" panose="02020603050405020304" pitchFamily="18" charset="0"/>
                        </a:rPr>
                        <a:t>Class I</a:t>
                      </a:r>
                      <a:endParaRPr lang="en-US" sz="1400" dirty="0">
                        <a:latin typeface="Times New Roman" panose="02020603050405020304" pitchFamily="18" charset="0"/>
                        <a:cs typeface="Times New Roman" panose="02020603050405020304" pitchFamily="18" charset="0"/>
                      </a:endParaRPr>
                    </a:p>
                  </a:txBody>
                  <a:tcPr marL="68592" marR="68592" marT="54000" marB="54000" anchor="ctr"/>
                </a:tc>
                <a:tc>
                  <a:txBody>
                    <a:bodyPr/>
                    <a:lstStyle/>
                    <a:p>
                      <a:pPr algn="l"/>
                      <a:r>
                        <a:rPr lang="en-GB" sz="1400" u="none" strike="noStrike" kern="1200" baseline="0" dirty="0">
                          <a:latin typeface="Times New Roman" panose="02020603050405020304" pitchFamily="18" charset="0"/>
                          <a:cs typeface="Times New Roman" panose="02020603050405020304" pitchFamily="18" charset="0"/>
                        </a:rPr>
                        <a:t>Recommended for patients with HF</a:t>
                      </a:r>
                      <a:r>
                        <a:rPr lang="en-GB" sz="1400" i="1" u="none" strike="noStrike" kern="1200" baseline="0" dirty="0">
                          <a:latin typeface="Times New Roman" panose="02020603050405020304" pitchFamily="18" charset="0"/>
                          <a:cs typeface="Times New Roman" panose="02020603050405020304" pitchFamily="18" charset="0"/>
                        </a:rPr>
                        <a:t>r</a:t>
                      </a:r>
                      <a:r>
                        <a:rPr lang="en-GB" sz="1400" u="none" strike="noStrike" kern="1200" baseline="0" dirty="0">
                          <a:latin typeface="Times New Roman" panose="02020603050405020304" pitchFamily="18" charset="0"/>
                          <a:cs typeface="Times New Roman" panose="02020603050405020304" pitchFamily="18" charset="0"/>
                        </a:rPr>
                        <a:t>EF, who remain symptomatic despite treatment with an ACEi and a </a:t>
                      </a:r>
                      <a:r>
                        <a:rPr lang="el-GR" sz="1400" u="none" strike="noStrike" kern="1200" baseline="0" dirty="0">
                          <a:latin typeface="Times New Roman" panose="02020603050405020304" pitchFamily="18" charset="0"/>
                          <a:cs typeface="Times New Roman" panose="02020603050405020304" pitchFamily="18" charset="0"/>
                        </a:rPr>
                        <a:t>β</a:t>
                      </a:r>
                      <a:r>
                        <a:rPr lang="en-GB" sz="1400" u="none" strike="noStrike" kern="1200" baseline="0" dirty="0">
                          <a:latin typeface="Times New Roman" panose="02020603050405020304" pitchFamily="18" charset="0"/>
                          <a:cs typeface="Times New Roman" panose="02020603050405020304" pitchFamily="18" charset="0"/>
                        </a:rPr>
                        <a:t>-blocker</a:t>
                      </a:r>
                      <a:endParaRPr lang="en-GB" sz="1400" dirty="0">
                        <a:latin typeface="Times New Roman" panose="02020603050405020304" pitchFamily="18" charset="0"/>
                        <a:cs typeface="Times New Roman" panose="02020603050405020304" pitchFamily="18" charset="0"/>
                      </a:endParaRPr>
                    </a:p>
                  </a:txBody>
                  <a:tcPr marL="68592" marR="68592" marT="54000" marB="54000" anchor="ctr"/>
                </a:tc>
                <a:extLst>
                  <a:ext uri="{0D108BD9-81ED-4DB2-BD59-A6C34878D82A}">
                    <a16:rowId xmlns:a16="http://schemas.microsoft.com/office/drawing/2014/main" val="10005"/>
                  </a:ext>
                </a:extLst>
              </a:tr>
            </a:tbl>
          </a:graphicData>
        </a:graphic>
      </p:graphicFrame>
      <p:sp>
        <p:nvSpPr>
          <p:cNvPr id="4" name="Title 1"/>
          <p:cNvSpPr txBox="1">
            <a:spLocks/>
          </p:cNvSpPr>
          <p:nvPr/>
        </p:nvSpPr>
        <p:spPr>
          <a:xfrm>
            <a:off x="485030" y="107979"/>
            <a:ext cx="7796478" cy="5976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550" dirty="0">
                <a:solidFill>
                  <a:prstClr val="black"/>
                </a:solidFill>
                <a:cs typeface="Times New Roman" panose="02020603050405020304" pitchFamily="18" charset="0"/>
              </a:rPr>
              <a:t>Clinical Guidelines Recommend RAASi Therapy for Treatment of Acute and Chronic Heart Failure</a:t>
            </a:r>
          </a:p>
        </p:txBody>
      </p:sp>
      <p:sp>
        <p:nvSpPr>
          <p:cNvPr id="5" name="Rectangle 4"/>
          <p:cNvSpPr/>
          <p:nvPr/>
        </p:nvSpPr>
        <p:spPr>
          <a:xfrm>
            <a:off x="388475" y="4023029"/>
            <a:ext cx="8247308" cy="507831"/>
          </a:xfrm>
          <a:prstGeom prst="rect">
            <a:avLst/>
          </a:prstGeom>
        </p:spPr>
        <p:txBody>
          <a:bodyPr wrap="square">
            <a:spAutoFit/>
          </a:bodyPr>
          <a:lstStyle/>
          <a:p>
            <a:pPr defTabSz="685800" fontAlgn="base">
              <a:spcBef>
                <a:spcPct val="0"/>
              </a:spcBef>
              <a:spcAft>
                <a:spcPct val="0"/>
              </a:spcAft>
              <a:defRPr/>
            </a:pPr>
            <a:r>
              <a:rPr lang="en-US" sz="900" dirty="0">
                <a:solidFill>
                  <a:prstClr val="black"/>
                </a:solidFill>
                <a:latin typeface="Times New Roman" pitchFamily="18" charset="0"/>
              </a:rPr>
              <a:t>Class recommendation I = recommended/indicated; Class recommendation IIa = should be considered</a:t>
            </a:r>
          </a:p>
          <a:p>
            <a:pPr defTabSz="685800" fontAlgn="base">
              <a:spcBef>
                <a:spcPct val="0"/>
              </a:spcBef>
              <a:spcAft>
                <a:spcPct val="0"/>
              </a:spcAft>
              <a:defRPr/>
            </a:pPr>
            <a:r>
              <a:rPr lang="en-US" sz="900" dirty="0">
                <a:solidFill>
                  <a:prstClr val="black"/>
                </a:solidFill>
                <a:latin typeface="Times New Roman" pitchFamily="18" charset="0"/>
              </a:rPr>
              <a:t>ACEi, angiotensin-converting enzyme inhibitor; ARB, angiotensin receptor blocker; CAD, coronary artery disease; ESC, European Society of Cardiology; HF, heart failure; HF</a:t>
            </a:r>
            <a:r>
              <a:rPr lang="en-US" sz="900" i="1" dirty="0">
                <a:solidFill>
                  <a:prstClr val="black"/>
                </a:solidFill>
                <a:latin typeface="Times New Roman" pitchFamily="18" charset="0"/>
              </a:rPr>
              <a:t>r</a:t>
            </a:r>
            <a:r>
              <a:rPr lang="en-US" sz="900" dirty="0">
                <a:solidFill>
                  <a:prstClr val="black"/>
                </a:solidFill>
                <a:latin typeface="Times New Roman" pitchFamily="18" charset="0"/>
              </a:rPr>
              <a:t>EF, heart failure with reduced ejection fraction; LV, left ventricular; MRA, mineralocorticoid receptor antagonist; RAASi, renin-angiotensin-aldosterone system inhibitor </a:t>
            </a:r>
          </a:p>
        </p:txBody>
      </p:sp>
      <p:sp>
        <p:nvSpPr>
          <p:cNvPr id="7" name="TextBox 6"/>
          <p:cNvSpPr txBox="1"/>
          <p:nvPr/>
        </p:nvSpPr>
        <p:spPr>
          <a:xfrm>
            <a:off x="1033670" y="965963"/>
            <a:ext cx="7395210" cy="346249"/>
          </a:xfrm>
          <a:prstGeom prst="rect">
            <a:avLst/>
          </a:prstGeom>
          <a:noFill/>
        </p:spPr>
        <p:txBody>
          <a:bodyPr wrap="square" rtlCol="0">
            <a:spAutoFit/>
          </a:bodyPr>
          <a:lstStyle/>
          <a:p>
            <a:pPr defTabSz="685800">
              <a:spcBef>
                <a:spcPct val="0"/>
              </a:spcBef>
              <a:defRPr/>
            </a:pPr>
            <a:r>
              <a:rPr lang="en-US" sz="1650" dirty="0">
                <a:solidFill>
                  <a:prstClr val="black"/>
                </a:solidFill>
                <a:latin typeface="Times New Roman" pitchFamily="18" charset="0"/>
              </a:rPr>
              <a:t>2016 ESC guidelines for the diagnosis and treatment of acute and chronic HF</a:t>
            </a:r>
          </a:p>
        </p:txBody>
      </p:sp>
      <p:sp>
        <p:nvSpPr>
          <p:cNvPr id="2" name="TextBox 1">
            <a:extLst>
              <a:ext uri="{FF2B5EF4-FFF2-40B4-BE49-F238E27FC236}">
                <a16:creationId xmlns:a16="http://schemas.microsoft.com/office/drawing/2014/main" id="{09AE1A4D-C3EE-4C40-B029-5416DCB73BDF}"/>
              </a:ext>
            </a:extLst>
          </p:cNvPr>
          <p:cNvSpPr txBox="1"/>
          <p:nvPr/>
        </p:nvSpPr>
        <p:spPr>
          <a:xfrm>
            <a:off x="3381790" y="4530860"/>
            <a:ext cx="2475358" cy="220060"/>
          </a:xfrm>
          <a:prstGeom prst="rect">
            <a:avLst/>
          </a:prstGeom>
          <a:noFill/>
        </p:spPr>
        <p:txBody>
          <a:bodyPr wrap="none" rtlCol="0">
            <a:spAutoFit/>
          </a:bodyPr>
          <a:lstStyle/>
          <a:p>
            <a:pPr defTabSz="685800" fontAlgn="base">
              <a:spcBef>
                <a:spcPct val="0"/>
              </a:spcBef>
              <a:spcAft>
                <a:spcPct val="0"/>
              </a:spcAft>
              <a:defRPr/>
            </a:pPr>
            <a:r>
              <a:rPr lang="en-US" sz="830" dirty="0">
                <a:solidFill>
                  <a:prstClr val="black"/>
                </a:solidFill>
              </a:rPr>
              <a:t>Ponikowski P, et al. </a:t>
            </a:r>
            <a:r>
              <a:rPr lang="en-US" sz="830" i="1" dirty="0">
                <a:solidFill>
                  <a:prstClr val="black"/>
                </a:solidFill>
              </a:rPr>
              <a:t>Eur Heart J</a:t>
            </a:r>
            <a:r>
              <a:rPr lang="en-US" sz="830" dirty="0">
                <a:solidFill>
                  <a:prstClr val="black"/>
                </a:solidFill>
              </a:rPr>
              <a:t>. 2016;18(8)::891-975.</a:t>
            </a:r>
          </a:p>
        </p:txBody>
      </p:sp>
    </p:spTree>
    <p:extLst>
      <p:ext uri="{BB962C8B-B14F-4D97-AF65-F5344CB8AC3E}">
        <p14:creationId xmlns:p14="http://schemas.microsoft.com/office/powerpoint/2010/main" val="811841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687046" y="1484745"/>
            <a:ext cx="128611" cy="1087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anchor="ctr"/>
          <a:lstStyle/>
          <a:p>
            <a:pPr marL="129790" indent="-129790" algn="ctr" defTabSz="342929">
              <a:defRPr/>
            </a:pPr>
            <a:endParaRPr lang="en-US" sz="1350" kern="0" dirty="0">
              <a:solidFill>
                <a:srgbClr val="000000"/>
              </a:solidFill>
              <a:latin typeface="Arial"/>
            </a:endParaRPr>
          </a:p>
        </p:txBody>
      </p:sp>
      <p:sp>
        <p:nvSpPr>
          <p:cNvPr id="4" name="Rectangle 3"/>
          <p:cNvSpPr>
            <a:spLocks/>
          </p:cNvSpPr>
          <p:nvPr/>
        </p:nvSpPr>
        <p:spPr>
          <a:xfrm flipH="1">
            <a:off x="876404" y="1484745"/>
            <a:ext cx="6038746" cy="108700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anchor="ctr"/>
          <a:lstStyle/>
          <a:p>
            <a:pPr defTabSz="342929">
              <a:spcBef>
                <a:spcPts val="900"/>
              </a:spcBef>
              <a:defRPr/>
            </a:pPr>
            <a:r>
              <a:rPr lang="en-US" b="1" kern="0" dirty="0">
                <a:solidFill>
                  <a:srgbClr val="000000"/>
                </a:solidFill>
                <a:latin typeface="Times New Roman" panose="02020603050405020304" pitchFamily="18" charset="0"/>
                <a:cs typeface="Times New Roman" panose="02020603050405020304" pitchFamily="18" charset="0"/>
              </a:rPr>
              <a:t>ND-CKD patients without diabetes mellitus</a:t>
            </a:r>
          </a:p>
          <a:p>
            <a:pPr marL="135000" indent="-135000" defTabSz="342929">
              <a:lnSpc>
                <a:spcPts val="1770"/>
              </a:lnSpc>
              <a:spcBef>
                <a:spcPts val="450"/>
              </a:spcBef>
              <a:buClr>
                <a:srgbClr val="5B9BD5"/>
              </a:buClr>
              <a:buFont typeface="Arial" panose="020B0604020202020204" pitchFamily="34" charset="0"/>
              <a:buChar char="•"/>
              <a:defRPr/>
            </a:pPr>
            <a:r>
              <a:rPr lang="en-US" sz="1350" kern="0" dirty="0">
                <a:solidFill>
                  <a:srgbClr val="000000"/>
                </a:solidFill>
                <a:latin typeface="Times New Roman" panose="02020603050405020304" pitchFamily="18" charset="0"/>
                <a:cs typeface="Times New Roman" panose="02020603050405020304" pitchFamily="18" charset="0"/>
              </a:rPr>
              <a:t>We recommend that an ARB or ACEi be used in adults without diabetes with</a:t>
            </a:r>
            <a:br>
              <a:rPr lang="en-US" sz="1350" kern="0" dirty="0">
                <a:solidFill>
                  <a:srgbClr val="000000"/>
                </a:solidFill>
                <a:latin typeface="Times New Roman" panose="02020603050405020304" pitchFamily="18" charset="0"/>
                <a:cs typeface="Times New Roman" panose="02020603050405020304" pitchFamily="18" charset="0"/>
              </a:rPr>
            </a:br>
            <a:r>
              <a:rPr lang="en-US" sz="1350" kern="0" dirty="0">
                <a:solidFill>
                  <a:srgbClr val="000000"/>
                </a:solidFill>
                <a:latin typeface="Times New Roman" panose="02020603050405020304" pitchFamily="18" charset="0"/>
                <a:cs typeface="Times New Roman" panose="02020603050405020304" pitchFamily="18" charset="0"/>
              </a:rPr>
              <a:t>ND-CKD and urine albumin excretion &gt;300 mg per 24 hours (or equivalent) in whom treatment with BP-lowering drugs is indicated (1B)</a:t>
            </a:r>
          </a:p>
        </p:txBody>
      </p:sp>
      <p:sp>
        <p:nvSpPr>
          <p:cNvPr id="5" name="Rectangle 4"/>
          <p:cNvSpPr>
            <a:spLocks/>
          </p:cNvSpPr>
          <p:nvPr/>
        </p:nvSpPr>
        <p:spPr>
          <a:xfrm flipH="1">
            <a:off x="685801" y="2851343"/>
            <a:ext cx="128609" cy="1092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anchor="ctr"/>
          <a:lstStyle/>
          <a:p>
            <a:pPr marL="129790" indent="-129790" algn="ctr" defTabSz="342929">
              <a:defRPr/>
            </a:pPr>
            <a:endParaRPr lang="en-US" sz="1350" kern="0" dirty="0">
              <a:solidFill>
                <a:srgbClr val="000000"/>
              </a:solidFill>
              <a:latin typeface="Arial"/>
            </a:endParaRPr>
          </a:p>
        </p:txBody>
      </p:sp>
      <p:sp>
        <p:nvSpPr>
          <p:cNvPr id="6" name="Rectangle 5"/>
          <p:cNvSpPr>
            <a:spLocks/>
          </p:cNvSpPr>
          <p:nvPr/>
        </p:nvSpPr>
        <p:spPr>
          <a:xfrm flipH="1">
            <a:off x="875158" y="2851344"/>
            <a:ext cx="6039991" cy="1092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anchor="ctr"/>
          <a:lstStyle/>
          <a:p>
            <a:pPr defTabSz="342929">
              <a:spcBef>
                <a:spcPts val="900"/>
              </a:spcBef>
              <a:defRPr/>
            </a:pPr>
            <a:r>
              <a:rPr lang="en-US" b="1" kern="0" dirty="0">
                <a:solidFill>
                  <a:srgbClr val="000000"/>
                </a:solidFill>
                <a:latin typeface="Times New Roman" panose="02020603050405020304" pitchFamily="18" charset="0"/>
                <a:cs typeface="Times New Roman" panose="02020603050405020304" pitchFamily="18" charset="0"/>
              </a:rPr>
              <a:t>ND-CKD patients with diabetes mellitus</a:t>
            </a:r>
          </a:p>
          <a:p>
            <a:pPr marL="135000" indent="-135000" defTabSz="342929">
              <a:lnSpc>
                <a:spcPts val="1770"/>
              </a:lnSpc>
              <a:spcBef>
                <a:spcPts val="450"/>
              </a:spcBef>
              <a:buClr>
                <a:srgbClr val="5B9BD5"/>
              </a:buClr>
              <a:buFont typeface="Arial" panose="020B0604020202020204" pitchFamily="34" charset="0"/>
              <a:buChar char="•"/>
              <a:defRPr/>
            </a:pPr>
            <a:r>
              <a:rPr lang="en-US" sz="1350" kern="0" dirty="0">
                <a:solidFill>
                  <a:srgbClr val="000000"/>
                </a:solidFill>
                <a:latin typeface="Times New Roman" panose="02020603050405020304" pitchFamily="18" charset="0"/>
                <a:cs typeface="Times New Roman" panose="02020603050405020304" pitchFamily="18" charset="0"/>
              </a:rPr>
              <a:t>We recommend that an ARB or ACEi be used in adults with diabetes and ND-CKD with urine albumin excretion &gt;300 mg per 24 hours (or equivalent) (1B)</a:t>
            </a:r>
          </a:p>
        </p:txBody>
      </p:sp>
      <p:pic>
        <p:nvPicPr>
          <p:cNvPr id="7" name="Picture 4" descr="https://pbs.twimg.com/profile_images/624599086876901376/bgrRXWQx_400x400.jpg"/>
          <p:cNvPicPr>
            <a:picLocks noChangeAspect="1" noChangeArrowheads="1"/>
          </p:cNvPicPr>
          <p:nvPr/>
        </p:nvPicPr>
        <p:blipFill>
          <a:blip r:embed="rId2" cstate="print"/>
          <a:srcRect/>
          <a:stretch>
            <a:fillRect/>
          </a:stretch>
        </p:blipFill>
        <p:spPr bwMode="auto">
          <a:xfrm>
            <a:off x="6972301" y="1837115"/>
            <a:ext cx="1473740" cy="1307291"/>
          </a:xfrm>
          <a:prstGeom prst="rect">
            <a:avLst/>
          </a:prstGeom>
          <a:noFill/>
          <a:ln w="9525">
            <a:noFill/>
            <a:miter lim="800000"/>
            <a:headEnd/>
            <a:tailEnd/>
          </a:ln>
        </p:spPr>
      </p:pic>
      <p:sp>
        <p:nvSpPr>
          <p:cNvPr id="8" name="Title 7"/>
          <p:cNvSpPr>
            <a:spLocks noGrp="1"/>
          </p:cNvSpPr>
          <p:nvPr>
            <p:ph type="title"/>
          </p:nvPr>
        </p:nvSpPr>
        <p:spPr>
          <a:xfrm>
            <a:off x="436204" y="377428"/>
            <a:ext cx="7464785" cy="994172"/>
          </a:xfrm>
        </p:spPr>
        <p:txBody>
          <a:bodyPr>
            <a:normAutofit/>
          </a:bodyPr>
          <a:lstStyle/>
          <a:p>
            <a:r>
              <a:rPr lang="en-US" sz="3200" spc="-15" dirty="0">
                <a:cs typeface="Times New Roman" panose="02020603050405020304" pitchFamily="18" charset="0"/>
              </a:rPr>
              <a:t>KDIGO Recommends RAASi Therapy for Managing Patients With CKD</a:t>
            </a:r>
            <a:endParaRPr lang="en-US" sz="3200" dirty="0">
              <a:cs typeface="Times New Roman" panose="02020603050405020304" pitchFamily="18" charset="0"/>
            </a:endParaRPr>
          </a:p>
        </p:txBody>
      </p:sp>
      <p:sp>
        <p:nvSpPr>
          <p:cNvPr id="9" name="Rectangle 8"/>
          <p:cNvSpPr/>
          <p:nvPr/>
        </p:nvSpPr>
        <p:spPr>
          <a:xfrm>
            <a:off x="436204" y="4158603"/>
            <a:ext cx="8250596" cy="369332"/>
          </a:xfrm>
          <a:prstGeom prst="rect">
            <a:avLst/>
          </a:prstGeom>
        </p:spPr>
        <p:txBody>
          <a:bodyPr wrap="square">
            <a:spAutoFit/>
          </a:bodyPr>
          <a:lstStyle/>
          <a:p>
            <a:pPr defTabSz="685800" fontAlgn="base">
              <a:spcBef>
                <a:spcPct val="0"/>
              </a:spcBef>
              <a:spcAft>
                <a:spcPct val="0"/>
              </a:spcAft>
              <a:defRPr/>
            </a:pPr>
            <a:r>
              <a:rPr lang="en-US" sz="900" dirty="0">
                <a:solidFill>
                  <a:prstClr val="black"/>
                </a:solidFill>
                <a:latin typeface="Times New Roman" pitchFamily="18" charset="0"/>
              </a:rPr>
              <a:t>ACEi, angiotensin-converting enzyme inhibitor; ARB, angiotensin receptor blocker; BP, blood pressure; ND-CKD, non-dialysis chronic kidney disease; RAASi, renin-angiotensin-aldosterone system inhibitor</a:t>
            </a:r>
          </a:p>
        </p:txBody>
      </p:sp>
      <p:sp>
        <p:nvSpPr>
          <p:cNvPr id="10" name="Rectangle 9">
            <a:extLst>
              <a:ext uri="{FF2B5EF4-FFF2-40B4-BE49-F238E27FC236}">
                <a16:creationId xmlns:a16="http://schemas.microsoft.com/office/drawing/2014/main" id="{B6A2D0B9-5431-B74B-83EC-DEAA3B5098A2}"/>
              </a:ext>
            </a:extLst>
          </p:cNvPr>
          <p:cNvSpPr/>
          <p:nvPr/>
        </p:nvSpPr>
        <p:spPr>
          <a:xfrm>
            <a:off x="3124862" y="4592851"/>
            <a:ext cx="3955029" cy="220060"/>
          </a:xfrm>
          <a:prstGeom prst="rect">
            <a:avLst/>
          </a:prstGeom>
        </p:spPr>
        <p:txBody>
          <a:bodyPr wrap="square">
            <a:spAutoFit/>
          </a:bodyPr>
          <a:lstStyle/>
          <a:p>
            <a:pPr defTabSz="685800" fontAlgn="base">
              <a:spcBef>
                <a:spcPct val="0"/>
              </a:spcBef>
              <a:spcAft>
                <a:spcPct val="0"/>
              </a:spcAft>
              <a:defRPr/>
            </a:pPr>
            <a:r>
              <a:rPr lang="en-US" sz="830" dirty="0">
                <a:solidFill>
                  <a:prstClr val="black"/>
                </a:solidFill>
              </a:rPr>
              <a:t>KDIGO. </a:t>
            </a:r>
            <a:r>
              <a:rPr lang="en-US" sz="830" i="1" dirty="0">
                <a:solidFill>
                  <a:prstClr val="black"/>
                </a:solidFill>
              </a:rPr>
              <a:t>Kidney Int Suppl (2011)</a:t>
            </a:r>
            <a:r>
              <a:rPr lang="en-US" sz="830" dirty="0">
                <a:solidFill>
                  <a:prstClr val="black"/>
                </a:solidFill>
              </a:rPr>
              <a:t>. 2012;2(5):347-381.</a:t>
            </a:r>
          </a:p>
        </p:txBody>
      </p:sp>
    </p:spTree>
    <p:extLst>
      <p:ext uri="{BB962C8B-B14F-4D97-AF65-F5344CB8AC3E}">
        <p14:creationId xmlns:p14="http://schemas.microsoft.com/office/powerpoint/2010/main" val="413170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CDEB-614F-45A5-9F81-F7AB2EA90256}"/>
              </a:ext>
            </a:extLst>
          </p:cNvPr>
          <p:cNvSpPr>
            <a:spLocks noGrp="1"/>
          </p:cNvSpPr>
          <p:nvPr>
            <p:ph type="title"/>
          </p:nvPr>
        </p:nvSpPr>
        <p:spPr/>
        <p:txBody>
          <a:bodyPr>
            <a:noAutofit/>
          </a:bodyPr>
          <a:lstStyle/>
          <a:p>
            <a:r>
              <a:rPr lang="en-US" dirty="0"/>
              <a:t>Hyperkalemia vs RAASi: The Catch-22 of Managing Diseases That Benefit From RAASi Therapy!</a:t>
            </a:r>
          </a:p>
        </p:txBody>
      </p:sp>
      <p:sp>
        <p:nvSpPr>
          <p:cNvPr id="5" name="Text Placeholder 4">
            <a:extLst>
              <a:ext uri="{FF2B5EF4-FFF2-40B4-BE49-F238E27FC236}">
                <a16:creationId xmlns:a16="http://schemas.microsoft.com/office/drawing/2014/main" id="{0D6E62CF-0B46-427B-B1E7-64312A10ABBD}"/>
              </a:ext>
            </a:extLst>
          </p:cNvPr>
          <p:cNvSpPr>
            <a:spLocks noGrp="1"/>
          </p:cNvSpPr>
          <p:nvPr>
            <p:ph type="body" sz="quarter" idx="11"/>
          </p:nvPr>
        </p:nvSpPr>
        <p:spPr/>
        <p:txBody>
          <a:bodyPr>
            <a:normAutofit fontScale="92500" lnSpcReduction="20000"/>
          </a:bodyPr>
          <a:lstStyle/>
          <a:p>
            <a:r>
              <a:rPr lang="en-US" dirty="0"/>
              <a:t>RAASi, renin-angiotensin-aldosterone system inhibitor.</a:t>
            </a:r>
          </a:p>
        </p:txBody>
      </p:sp>
      <p:sp>
        <p:nvSpPr>
          <p:cNvPr id="6" name="Isosceles Triangle 5">
            <a:extLst>
              <a:ext uri="{FF2B5EF4-FFF2-40B4-BE49-F238E27FC236}">
                <a16:creationId xmlns:a16="http://schemas.microsoft.com/office/drawing/2014/main" id="{486F0A2D-6EB9-4B3E-BDF9-6139EE4643EE}"/>
              </a:ext>
            </a:extLst>
          </p:cNvPr>
          <p:cNvSpPr/>
          <p:nvPr/>
        </p:nvSpPr>
        <p:spPr>
          <a:xfrm>
            <a:off x="4168903" y="2822159"/>
            <a:ext cx="806195" cy="578266"/>
          </a:xfrm>
          <a:prstGeom prst="triangle">
            <a:avLst/>
          </a:prstGeom>
          <a:solidFill>
            <a:srgbClr val="501D4F">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Isosceles Triangle 6">
            <a:extLst>
              <a:ext uri="{FF2B5EF4-FFF2-40B4-BE49-F238E27FC236}">
                <a16:creationId xmlns:a16="http://schemas.microsoft.com/office/drawing/2014/main" id="{67273B24-7C3D-40B4-990E-57FE61599348}"/>
              </a:ext>
            </a:extLst>
          </p:cNvPr>
          <p:cNvSpPr/>
          <p:nvPr/>
        </p:nvSpPr>
        <p:spPr>
          <a:xfrm rot="10800000">
            <a:off x="4168903" y="3400425"/>
            <a:ext cx="806195" cy="578266"/>
          </a:xfrm>
          <a:prstGeom prst="triangle">
            <a:avLst/>
          </a:prstGeom>
          <a:gradFill flip="none" rotWithShape="1">
            <a:gsLst>
              <a:gs pos="0">
                <a:srgbClr val="501D4F">
                  <a:tint val="66000"/>
                  <a:satMod val="160000"/>
                  <a:alpha val="25000"/>
                </a:srgbClr>
              </a:gs>
              <a:gs pos="50000">
                <a:srgbClr val="501D4F">
                  <a:tint val="44500"/>
                  <a:satMod val="160000"/>
                  <a:alpha val="25000"/>
                </a:srgbClr>
              </a:gs>
              <a:gs pos="100000">
                <a:srgbClr val="501D4F">
                  <a:tint val="23500"/>
                  <a:satMod val="160000"/>
                  <a:alpha val="25000"/>
                </a:srgbClr>
              </a:gs>
            </a:gsLst>
            <a:lin ang="16200000" scaled="1"/>
            <a:tileRect/>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ctangle: Rounded Corners 7">
            <a:extLst>
              <a:ext uri="{FF2B5EF4-FFF2-40B4-BE49-F238E27FC236}">
                <a16:creationId xmlns:a16="http://schemas.microsoft.com/office/drawing/2014/main" id="{9B870469-5229-4639-94E6-6A57975ADCEC}"/>
              </a:ext>
            </a:extLst>
          </p:cNvPr>
          <p:cNvSpPr/>
          <p:nvPr/>
        </p:nvSpPr>
        <p:spPr>
          <a:xfrm>
            <a:off x="1143000" y="2681588"/>
            <a:ext cx="6858000" cy="137160"/>
          </a:xfrm>
          <a:prstGeom prst="roundRect">
            <a:avLst>
              <a:gd name="adj" fmla="val 50000"/>
            </a:avLst>
          </a:prstGeom>
          <a:solidFill>
            <a:srgbClr val="0079A8">
              <a:alpha val="90000"/>
            </a:srgbClr>
          </a:solidFill>
          <a:ln>
            <a:noFill/>
          </a:ln>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2E2B8CA5-2AF7-4788-8F0C-4133087390B4}"/>
              </a:ext>
            </a:extLst>
          </p:cNvPr>
          <p:cNvSpPr/>
          <p:nvPr/>
        </p:nvSpPr>
        <p:spPr>
          <a:xfrm>
            <a:off x="4542368" y="2715455"/>
            <a:ext cx="68580" cy="685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8E1A7F88-D6DD-4AF2-BA88-B2E06B74D980}"/>
              </a:ext>
            </a:extLst>
          </p:cNvPr>
          <p:cNvSpPr txBox="1"/>
          <p:nvPr/>
        </p:nvSpPr>
        <p:spPr>
          <a:xfrm>
            <a:off x="858137" y="1474539"/>
            <a:ext cx="3602028" cy="1214179"/>
          </a:xfrm>
          <a:prstGeom prst="rect">
            <a:avLst/>
          </a:prstGeom>
          <a:noFill/>
        </p:spPr>
        <p:txBody>
          <a:bodyPr wrap="square" rtlCol="0">
            <a:spAutoFit/>
          </a:bodyPr>
          <a:lstStyle/>
          <a:p>
            <a:pPr algn="ctr">
              <a:lnSpc>
                <a:spcPct val="90000"/>
              </a:lnSpc>
            </a:pPr>
            <a:r>
              <a:rPr lang="en-US" sz="2700" dirty="0"/>
              <a:t>Prescribe RAASi and Accept Presence of Hyperkalemia?</a:t>
            </a:r>
          </a:p>
        </p:txBody>
      </p:sp>
      <p:sp>
        <p:nvSpPr>
          <p:cNvPr id="11" name="TextBox 10">
            <a:extLst>
              <a:ext uri="{FF2B5EF4-FFF2-40B4-BE49-F238E27FC236}">
                <a16:creationId xmlns:a16="http://schemas.microsoft.com/office/drawing/2014/main" id="{7D74F241-F2CD-4B5C-BD41-8FDCBAE24276}"/>
              </a:ext>
            </a:extLst>
          </p:cNvPr>
          <p:cNvSpPr txBox="1"/>
          <p:nvPr/>
        </p:nvSpPr>
        <p:spPr>
          <a:xfrm>
            <a:off x="4580285" y="1474522"/>
            <a:ext cx="3602028" cy="1214179"/>
          </a:xfrm>
          <a:prstGeom prst="rect">
            <a:avLst/>
          </a:prstGeom>
          <a:noFill/>
        </p:spPr>
        <p:txBody>
          <a:bodyPr wrap="square" rtlCol="0">
            <a:spAutoFit/>
          </a:bodyPr>
          <a:lstStyle/>
          <a:p>
            <a:pPr algn="ctr">
              <a:lnSpc>
                <a:spcPct val="90000"/>
              </a:lnSpc>
            </a:pPr>
            <a:r>
              <a:rPr lang="en-US" sz="2700" dirty="0"/>
              <a:t>Avoid/Discontinue </a:t>
            </a:r>
            <a:br>
              <a:rPr lang="en-US" sz="2700" dirty="0"/>
            </a:br>
            <a:r>
              <a:rPr lang="en-US" sz="2700" dirty="0"/>
              <a:t>Proven RAASi</a:t>
            </a:r>
            <a:br>
              <a:rPr lang="en-US" sz="2700" dirty="0"/>
            </a:br>
            <a:r>
              <a:rPr lang="en-US" sz="2700" dirty="0"/>
              <a:t>Therapies?</a:t>
            </a:r>
          </a:p>
        </p:txBody>
      </p:sp>
      <p:sp>
        <p:nvSpPr>
          <p:cNvPr id="12" name="Text Placeholder 4">
            <a:extLst>
              <a:ext uri="{FF2B5EF4-FFF2-40B4-BE49-F238E27FC236}">
                <a16:creationId xmlns:a16="http://schemas.microsoft.com/office/drawing/2014/main" id="{EDE31DE9-B4B1-4646-A518-C850BA7CD005}"/>
              </a:ext>
            </a:extLst>
          </p:cNvPr>
          <p:cNvSpPr txBox="1">
            <a:spLocks/>
          </p:cNvSpPr>
          <p:nvPr/>
        </p:nvSpPr>
        <p:spPr bwMode="auto">
          <a:xfrm>
            <a:off x="3219400" y="3507714"/>
            <a:ext cx="2721769" cy="641747"/>
          </a:xfrm>
          <a:prstGeom prst="roundRect">
            <a:avLst>
              <a:gd name="adj" fmla="val 8751"/>
            </a:avLst>
          </a:prstGeom>
          <a:gradFill flip="none" rotWithShape="1">
            <a:gsLst>
              <a:gs pos="0">
                <a:schemeClr val="lt1"/>
              </a:gs>
              <a:gs pos="100000">
                <a:srgbClr val="ADE1FA"/>
              </a:gs>
            </a:gsLst>
            <a:lin ang="5040000" scaled="0"/>
            <a:tileRect/>
          </a:gradFill>
          <a:ln>
            <a:solidFill>
              <a:srgbClr val="501D4F"/>
            </a:solidFill>
          </a:ln>
        </p:spPr>
        <p:style>
          <a:lnRef idx="2">
            <a:schemeClr val="accent6"/>
          </a:lnRef>
          <a:fillRef idx="1">
            <a:schemeClr val="lt1"/>
          </a:fillRef>
          <a:effectRef idx="0">
            <a:schemeClr val="accent6"/>
          </a:effectRef>
          <a:fontRef idx="minor">
            <a:schemeClr val="dk1"/>
          </a:fontRef>
        </p:style>
        <p:txBody>
          <a:bodyPr lIns="0" tIns="0" rIns="0" bIns="0" anchor="ctr"/>
          <a:lstStyle>
            <a:lvl1pPr marL="0" indent="0" algn="ctr" rtl="0" eaLnBrk="1" fontAlgn="base" hangingPunct="1">
              <a:lnSpc>
                <a:spcPct val="100000"/>
              </a:lnSpc>
              <a:spcBef>
                <a:spcPts val="0"/>
              </a:spcBef>
              <a:spcAft>
                <a:spcPts val="1000"/>
              </a:spcAft>
              <a:buClr>
                <a:schemeClr val="folHlink"/>
              </a:buClr>
              <a:buSzPct val="125000"/>
              <a:buFontTx/>
              <a:buNone/>
              <a:defRPr sz="3200" b="1" kern="0" spc="0" baseline="0">
                <a:solidFill>
                  <a:schemeClr val="tx2"/>
                </a:solidFill>
                <a:latin typeface="+mj-lt"/>
                <a:ea typeface="+mn-ea"/>
                <a:cs typeface="+mn-cs"/>
              </a:defRPr>
            </a:lvl1pPr>
            <a:lvl2pPr marL="401638"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2pPr>
            <a:lvl3pPr marL="798513"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3pPr>
            <a:lvl4pPr marL="1084262"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4pPr>
            <a:lvl5pPr marL="1422400"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5pPr>
            <a:lvl6pPr marL="20462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6pPr>
            <a:lvl7pPr marL="25034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7pPr>
            <a:lvl8pPr marL="29606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8pPr>
            <a:lvl9pPr marL="34178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9pPr>
          </a:lstStyle>
          <a:p>
            <a:pPr>
              <a:lnSpc>
                <a:spcPct val="115000"/>
              </a:lnSpc>
              <a:spcAft>
                <a:spcPts val="0"/>
              </a:spcAft>
              <a:buClr>
                <a:srgbClr val="800080"/>
              </a:buClr>
              <a:defRPr/>
            </a:pPr>
            <a:r>
              <a:rPr lang="en-US" sz="3300" spc="225" dirty="0">
                <a:solidFill>
                  <a:srgbClr val="8B1B24"/>
                </a:solidFill>
                <a:latin typeface="+mn-lt"/>
                <a:cs typeface="Arial" panose="020B0604020202020204" pitchFamily="34" charset="0"/>
              </a:rPr>
              <a:t>CATCH-22</a:t>
            </a:r>
          </a:p>
        </p:txBody>
      </p:sp>
    </p:spTree>
    <p:extLst>
      <p:ext uri="{BB962C8B-B14F-4D97-AF65-F5344CB8AC3E}">
        <p14:creationId xmlns:p14="http://schemas.microsoft.com/office/powerpoint/2010/main" val="14538062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918" y="1151335"/>
            <a:ext cx="8196881" cy="467435"/>
          </a:xfrm>
          <a:prstGeom prst="rect">
            <a:avLst/>
          </a:prstGeom>
          <a:noFill/>
        </p:spPr>
        <p:txBody>
          <a:bodyPr wrap="square" lIns="51434" tIns="25717" rIns="51434" bIns="25717" rtlCol="0">
            <a:spAutoFit/>
          </a:bodyPr>
          <a:lstStyle/>
          <a:p>
            <a:pPr algn="ctr" defTabSz="685800">
              <a:defRPr/>
            </a:pPr>
            <a:r>
              <a:rPr lang="en-US" sz="1350" kern="0" dirty="0">
                <a:solidFill>
                  <a:sysClr val="windowText" lastClr="000000"/>
                </a:solidFill>
                <a:latin typeface="Times New Roman" pitchFamily="18" charset="0"/>
                <a:cs typeface="Times New Roman" panose="02020603050405020304" pitchFamily="18" charset="0"/>
              </a:rPr>
              <a:t>Hyperkalemia among patients on ≥1 RAAS inhibitor prescription in a retrospective study over a 5-year period</a:t>
            </a:r>
            <a:br>
              <a:rPr lang="en-US" sz="1350" kern="0" dirty="0">
                <a:solidFill>
                  <a:sysClr val="windowText" lastClr="000000"/>
                </a:solidFill>
                <a:latin typeface="Times New Roman" pitchFamily="18" charset="0"/>
                <a:cs typeface="Times New Roman" panose="02020603050405020304" pitchFamily="18" charset="0"/>
              </a:rPr>
            </a:br>
            <a:r>
              <a:rPr lang="en-US" sz="1350" kern="0" dirty="0">
                <a:solidFill>
                  <a:sysClr val="windowText" lastClr="000000"/>
                </a:solidFill>
                <a:latin typeface="Times New Roman" pitchFamily="18" charset="0"/>
                <a:cs typeface="Times New Roman" panose="02020603050405020304" pitchFamily="18" charset="0"/>
              </a:rPr>
              <a:t>(data include any in-hospital services and office and outpatient care)</a:t>
            </a:r>
          </a:p>
        </p:txBody>
      </p:sp>
      <p:graphicFrame>
        <p:nvGraphicFramePr>
          <p:cNvPr id="3" name="Chart 2"/>
          <p:cNvGraphicFramePr/>
          <p:nvPr>
            <p:extLst>
              <p:ext uri="{D42A27DB-BD31-4B8C-83A1-F6EECF244321}">
                <p14:modId xmlns:p14="http://schemas.microsoft.com/office/powerpoint/2010/main" val="2486638466"/>
              </p:ext>
            </p:extLst>
          </p:nvPr>
        </p:nvGraphicFramePr>
        <p:xfrm>
          <a:off x="6250913" y="1882881"/>
          <a:ext cx="1992755" cy="1910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4099223214"/>
              </p:ext>
            </p:extLst>
          </p:nvPr>
        </p:nvGraphicFramePr>
        <p:xfrm>
          <a:off x="4044711" y="1853280"/>
          <a:ext cx="1992755" cy="1872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856137665"/>
              </p:ext>
            </p:extLst>
          </p:nvPr>
        </p:nvGraphicFramePr>
        <p:xfrm>
          <a:off x="642718" y="1823749"/>
          <a:ext cx="3508801" cy="191006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64390" y="1910161"/>
            <a:ext cx="1467122" cy="461663"/>
          </a:xfrm>
          <a:prstGeom prst="rect">
            <a:avLst/>
          </a:prstGeom>
          <a:noFill/>
        </p:spPr>
        <p:txBody>
          <a:bodyPr wrap="square" lIns="68579" tIns="34289" rIns="68579" bIns="34289" rtlCol="0">
            <a:spAutoFit/>
          </a:bodyPr>
          <a:lstStyle/>
          <a:p>
            <a:pPr algn="r" defTabSz="685766" fontAlgn="base">
              <a:spcBef>
                <a:spcPct val="0"/>
              </a:spcBef>
              <a:spcAft>
                <a:spcPct val="0"/>
              </a:spcAft>
              <a:defRPr/>
            </a:pPr>
            <a:r>
              <a:rPr lang="en-US" sz="1050" b="1" kern="0" dirty="0">
                <a:solidFill>
                  <a:sysClr val="windowText" lastClr="000000"/>
                </a:solidFill>
                <a:latin typeface="Times New Roman" pitchFamily="18" charset="0"/>
                <a:cs typeface="Times New Roman" panose="02020603050405020304" pitchFamily="18" charset="0"/>
              </a:rPr>
              <a:t>CKD stages 3–4</a:t>
            </a:r>
          </a:p>
          <a:p>
            <a:pPr algn="r" defTabSz="685766" fontAlgn="base">
              <a:spcBef>
                <a:spcPct val="0"/>
              </a:spcBef>
              <a:spcAft>
                <a:spcPct val="0"/>
              </a:spcAft>
              <a:defRPr/>
            </a:pPr>
            <a:r>
              <a:rPr lang="en-US" sz="750" kern="0" dirty="0">
                <a:solidFill>
                  <a:sysClr val="windowText" lastClr="000000"/>
                </a:solidFill>
                <a:latin typeface="Times New Roman" pitchFamily="18" charset="0"/>
                <a:cs typeface="Times New Roman" panose="02020603050405020304" pitchFamily="18" charset="0"/>
              </a:rPr>
              <a:t>(N=43,288 total patients</a:t>
            </a:r>
            <a:br>
              <a:rPr lang="en-US" sz="750" kern="0" dirty="0">
                <a:solidFill>
                  <a:sysClr val="windowText" lastClr="000000"/>
                </a:solidFill>
                <a:latin typeface="Times New Roman" pitchFamily="18" charset="0"/>
                <a:cs typeface="Times New Roman" panose="02020603050405020304" pitchFamily="18" charset="0"/>
              </a:rPr>
            </a:br>
            <a:r>
              <a:rPr lang="en-US" sz="750" kern="0" dirty="0">
                <a:solidFill>
                  <a:sysClr val="windowText" lastClr="000000"/>
                </a:solidFill>
                <a:latin typeface="Times New Roman" pitchFamily="18" charset="0"/>
                <a:cs typeface="Times New Roman" panose="02020603050405020304" pitchFamily="18" charset="0"/>
              </a:rPr>
              <a:t>across dose categories)</a:t>
            </a:r>
          </a:p>
        </p:txBody>
      </p:sp>
      <p:sp>
        <p:nvSpPr>
          <p:cNvPr id="7" name="TextBox 6"/>
          <p:cNvSpPr txBox="1"/>
          <p:nvPr/>
        </p:nvSpPr>
        <p:spPr>
          <a:xfrm>
            <a:off x="707206" y="2335311"/>
            <a:ext cx="1631216" cy="461663"/>
          </a:xfrm>
          <a:prstGeom prst="rect">
            <a:avLst/>
          </a:prstGeom>
          <a:noFill/>
        </p:spPr>
        <p:txBody>
          <a:bodyPr wrap="square" lIns="68579" tIns="34289" rIns="68579" bIns="34289" rtlCol="0">
            <a:spAutoFit/>
          </a:bodyPr>
          <a:lstStyle/>
          <a:p>
            <a:pPr algn="r" defTabSz="685766">
              <a:defRPr/>
            </a:pPr>
            <a:r>
              <a:rPr lang="en-US" sz="1050" b="1" kern="0" dirty="0">
                <a:solidFill>
                  <a:prstClr val="black"/>
                </a:solidFill>
                <a:latin typeface="Times New Roman" pitchFamily="18" charset="0"/>
                <a:cs typeface="Times New Roman" panose="02020603050405020304" pitchFamily="18" charset="0"/>
              </a:rPr>
              <a:t>Heart failure</a:t>
            </a:r>
          </a:p>
          <a:p>
            <a:pPr algn="r" defTabSz="685766">
              <a:defRPr/>
            </a:pPr>
            <a:r>
              <a:rPr lang="en-US" sz="750" kern="0" dirty="0">
                <a:solidFill>
                  <a:sysClr val="windowText" lastClr="000000"/>
                </a:solidFill>
                <a:latin typeface="Times New Roman" pitchFamily="18" charset="0"/>
                <a:cs typeface="Times New Roman" panose="02020603050405020304" pitchFamily="18" charset="0"/>
              </a:rPr>
              <a:t>(N=20,529 total patients </a:t>
            </a:r>
            <a:br>
              <a:rPr lang="en-US" sz="750" kern="0" dirty="0">
                <a:solidFill>
                  <a:sysClr val="windowText" lastClr="000000"/>
                </a:solidFill>
                <a:latin typeface="Times New Roman" pitchFamily="18" charset="0"/>
                <a:cs typeface="Times New Roman" panose="02020603050405020304" pitchFamily="18" charset="0"/>
              </a:rPr>
            </a:br>
            <a:r>
              <a:rPr lang="en-US" sz="750" kern="0" dirty="0">
                <a:solidFill>
                  <a:sysClr val="windowText" lastClr="000000"/>
                </a:solidFill>
                <a:latin typeface="Times New Roman" pitchFamily="18" charset="0"/>
                <a:cs typeface="Times New Roman" panose="02020603050405020304" pitchFamily="18" charset="0"/>
              </a:rPr>
              <a:t>across dose categories)</a:t>
            </a:r>
          </a:p>
        </p:txBody>
      </p:sp>
      <p:sp>
        <p:nvSpPr>
          <p:cNvPr id="8" name="TextBox 7"/>
          <p:cNvSpPr txBox="1"/>
          <p:nvPr/>
        </p:nvSpPr>
        <p:spPr>
          <a:xfrm>
            <a:off x="712332" y="2762389"/>
            <a:ext cx="1620222" cy="461663"/>
          </a:xfrm>
          <a:prstGeom prst="rect">
            <a:avLst/>
          </a:prstGeom>
          <a:noFill/>
        </p:spPr>
        <p:txBody>
          <a:bodyPr wrap="square" lIns="68579" tIns="34289" rIns="68579" bIns="34289" rtlCol="0">
            <a:spAutoFit/>
          </a:bodyPr>
          <a:lstStyle/>
          <a:p>
            <a:pPr algn="r" defTabSz="685766">
              <a:defRPr/>
            </a:pPr>
            <a:r>
              <a:rPr lang="en-US" sz="1050" b="1" kern="0" dirty="0">
                <a:solidFill>
                  <a:prstClr val="black"/>
                </a:solidFill>
                <a:latin typeface="Times New Roman" pitchFamily="18" charset="0"/>
                <a:cs typeface="Times New Roman" panose="02020603050405020304" pitchFamily="18" charset="0"/>
              </a:rPr>
              <a:t>Diabetes</a:t>
            </a:r>
          </a:p>
          <a:p>
            <a:pPr algn="r" defTabSz="685766">
              <a:defRPr/>
            </a:pPr>
            <a:r>
              <a:rPr lang="en-US" sz="750" kern="0" dirty="0">
                <a:solidFill>
                  <a:sysClr val="windowText" lastClr="000000"/>
                </a:solidFill>
                <a:latin typeface="Times New Roman" pitchFamily="18" charset="0"/>
                <a:cs typeface="Times New Roman" panose="02020603050405020304" pitchFamily="18" charset="0"/>
              </a:rPr>
              <a:t>(N=79,087 total patients </a:t>
            </a:r>
            <a:br>
              <a:rPr lang="en-US" sz="750" kern="0" dirty="0">
                <a:solidFill>
                  <a:sysClr val="windowText" lastClr="000000"/>
                </a:solidFill>
                <a:latin typeface="Times New Roman" pitchFamily="18" charset="0"/>
                <a:cs typeface="Times New Roman" panose="02020603050405020304" pitchFamily="18" charset="0"/>
              </a:rPr>
            </a:br>
            <a:r>
              <a:rPr lang="en-US" sz="750" kern="0" dirty="0">
                <a:solidFill>
                  <a:sysClr val="windowText" lastClr="000000"/>
                </a:solidFill>
                <a:latin typeface="Times New Roman" pitchFamily="18" charset="0"/>
                <a:cs typeface="Times New Roman" panose="02020603050405020304" pitchFamily="18" charset="0"/>
              </a:rPr>
              <a:t>across dose categories)</a:t>
            </a:r>
          </a:p>
        </p:txBody>
      </p:sp>
      <p:sp>
        <p:nvSpPr>
          <p:cNvPr id="9" name="TextBox 8"/>
          <p:cNvSpPr txBox="1"/>
          <p:nvPr/>
        </p:nvSpPr>
        <p:spPr>
          <a:xfrm>
            <a:off x="728152" y="3217930"/>
            <a:ext cx="1598037" cy="461663"/>
          </a:xfrm>
          <a:prstGeom prst="rect">
            <a:avLst/>
          </a:prstGeom>
          <a:noFill/>
        </p:spPr>
        <p:txBody>
          <a:bodyPr wrap="square" lIns="68579" tIns="34289" rIns="68579" bIns="34289" rtlCol="0">
            <a:spAutoFit/>
          </a:bodyPr>
          <a:lstStyle/>
          <a:p>
            <a:pPr algn="r" defTabSz="685766">
              <a:defRPr/>
            </a:pPr>
            <a:r>
              <a:rPr lang="en-US" sz="1050" b="1" kern="0" dirty="0">
                <a:solidFill>
                  <a:prstClr val="black"/>
                </a:solidFill>
                <a:latin typeface="Times New Roman" pitchFamily="18" charset="0"/>
                <a:cs typeface="Times New Roman" panose="02020603050405020304" pitchFamily="18" charset="0"/>
              </a:rPr>
              <a:t>Total population</a:t>
            </a:r>
          </a:p>
          <a:p>
            <a:pPr algn="r" defTabSz="685766">
              <a:defRPr/>
            </a:pPr>
            <a:r>
              <a:rPr lang="en-US" sz="750" kern="0" dirty="0">
                <a:solidFill>
                  <a:sysClr val="windowText" lastClr="000000"/>
                </a:solidFill>
                <a:latin typeface="Times New Roman" pitchFamily="18" charset="0"/>
                <a:cs typeface="Times New Roman" panose="02020603050405020304" pitchFamily="18" charset="0"/>
              </a:rPr>
              <a:t>(N=201,655 total patients </a:t>
            </a:r>
            <a:br>
              <a:rPr lang="en-US" sz="750" kern="0" dirty="0">
                <a:solidFill>
                  <a:sysClr val="windowText" lastClr="000000"/>
                </a:solidFill>
                <a:latin typeface="Times New Roman" pitchFamily="18" charset="0"/>
                <a:cs typeface="Times New Roman" panose="02020603050405020304" pitchFamily="18" charset="0"/>
              </a:rPr>
            </a:br>
            <a:r>
              <a:rPr lang="en-US" sz="750" kern="0" dirty="0">
                <a:solidFill>
                  <a:sysClr val="windowText" lastClr="000000"/>
                </a:solidFill>
                <a:latin typeface="Times New Roman" pitchFamily="18" charset="0"/>
                <a:cs typeface="Times New Roman" panose="02020603050405020304" pitchFamily="18" charset="0"/>
              </a:rPr>
              <a:t>across dose categories)</a:t>
            </a:r>
          </a:p>
        </p:txBody>
      </p:sp>
      <p:sp>
        <p:nvSpPr>
          <p:cNvPr id="10" name="TextBox 9"/>
          <p:cNvSpPr txBox="1"/>
          <p:nvPr/>
        </p:nvSpPr>
        <p:spPr>
          <a:xfrm>
            <a:off x="2990172" y="3672480"/>
            <a:ext cx="3427860" cy="276997"/>
          </a:xfrm>
          <a:prstGeom prst="rect">
            <a:avLst/>
          </a:prstGeom>
          <a:noFill/>
        </p:spPr>
        <p:txBody>
          <a:bodyPr wrap="none" lIns="68579" tIns="34289" rIns="68579" bIns="34289" rtlCol="0" anchor="ctr">
            <a:spAutoFit/>
          </a:bodyPr>
          <a:lstStyle/>
          <a:p>
            <a:pPr algn="ctr" defTabSz="685784">
              <a:spcBef>
                <a:spcPct val="20000"/>
              </a:spcBef>
              <a:buClr>
                <a:srgbClr val="9E2432"/>
              </a:buClr>
              <a:defRPr/>
            </a:pPr>
            <a:r>
              <a:rPr lang="en-US" sz="1350" b="1" kern="0" dirty="0">
                <a:solidFill>
                  <a:srgbClr val="000000"/>
                </a:solidFill>
                <a:latin typeface="Times New Roman" pitchFamily="18" charset="0"/>
                <a:cs typeface="Times New Roman" panose="02020603050405020304" pitchFamily="18" charset="0"/>
              </a:rPr>
              <a:t>Mortality rate by prior RAAS inhibitor dose</a:t>
            </a:r>
            <a:endParaRPr lang="en-US" sz="1350" b="1" kern="0" baseline="30000" dirty="0">
              <a:solidFill>
                <a:srgbClr val="000000"/>
              </a:solidFill>
              <a:latin typeface="Times New Roman"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FA1D98F7-7748-9B44-ABD8-BE477F21A1D9}"/>
              </a:ext>
            </a:extLst>
          </p:cNvPr>
          <p:cNvGrpSpPr/>
          <p:nvPr/>
        </p:nvGrpSpPr>
        <p:grpSpPr>
          <a:xfrm>
            <a:off x="2528666" y="1686944"/>
            <a:ext cx="1163877" cy="230830"/>
            <a:chOff x="3942561" y="2287230"/>
            <a:chExt cx="1551836" cy="307773"/>
          </a:xfrm>
        </p:grpSpPr>
        <p:sp>
          <p:nvSpPr>
            <p:cNvPr id="11" name="Rectangle 10"/>
            <p:cNvSpPr/>
            <p:nvPr/>
          </p:nvSpPr>
          <p:spPr>
            <a:xfrm>
              <a:off x="3942561" y="2372536"/>
              <a:ext cx="137160" cy="137160"/>
            </a:xfrm>
            <a:prstGeom prst="rect">
              <a:avLst/>
            </a:prstGeom>
            <a:solidFill>
              <a:srgbClr val="5AA2AE">
                <a:lumMod val="75000"/>
              </a:srgbClr>
            </a:solidFill>
            <a:ln w="12700" cap="flat" cmpd="sng" algn="ctr">
              <a:noFill/>
              <a:prstDash val="solid"/>
              <a:miter lim="800000"/>
            </a:ln>
            <a:effectLst/>
          </p:spPr>
          <p:txBody>
            <a:bodyPr lIns="68579" tIns="34289" rIns="68579" bIns="34289" rtlCol="0" anchor="ctr"/>
            <a:lstStyle/>
            <a:p>
              <a:pPr algn="ctr" defTabSz="342884">
                <a:defRPr/>
              </a:pPr>
              <a:endParaRPr lang="en-US" sz="1350" kern="0" dirty="0">
                <a:solidFill>
                  <a:srgbClr val="000000"/>
                </a:solidFill>
                <a:latin typeface="Times New Roman" pitchFamily="18" charset="0"/>
                <a:cs typeface="Times New Roman" panose="02020603050405020304" pitchFamily="18" charset="0"/>
              </a:endParaRPr>
            </a:p>
          </p:txBody>
        </p:sp>
        <p:sp>
          <p:nvSpPr>
            <p:cNvPr id="12" name="TextBox 11"/>
            <p:cNvSpPr txBox="1"/>
            <p:nvPr/>
          </p:nvSpPr>
          <p:spPr>
            <a:xfrm>
              <a:off x="4067940" y="2287230"/>
              <a:ext cx="1426457" cy="307773"/>
            </a:xfrm>
            <a:prstGeom prst="rect">
              <a:avLst/>
            </a:prstGeom>
            <a:noFill/>
          </p:spPr>
          <p:txBody>
            <a:bodyPr wrap="none" lIns="68579" tIns="34289" rIns="68579" bIns="34289" rtlCol="0" anchor="ctr">
              <a:spAutoFit/>
            </a:bodyPr>
            <a:lstStyle/>
            <a:p>
              <a:pPr defTabSz="342884">
                <a:defRPr/>
              </a:pPr>
              <a:r>
                <a:rPr lang="en-US" sz="1050" b="1" kern="0" dirty="0">
                  <a:solidFill>
                    <a:srgbClr val="000000"/>
                  </a:solidFill>
                  <a:latin typeface="Times New Roman" pitchFamily="18" charset="0"/>
                  <a:cs typeface="Times New Roman" panose="02020603050405020304" pitchFamily="18" charset="0"/>
                </a:rPr>
                <a:t>Maximum dose</a:t>
              </a:r>
              <a:r>
                <a:rPr lang="en-US" sz="1050" b="1" kern="0" baseline="30000" dirty="0">
                  <a:solidFill>
                    <a:srgbClr val="000000"/>
                  </a:solidFill>
                  <a:latin typeface="Times New Roman" pitchFamily="18" charset="0"/>
                  <a:cs typeface="Times New Roman" panose="02020603050405020304" pitchFamily="18" charset="0"/>
                </a:rPr>
                <a:t>a</a:t>
              </a:r>
            </a:p>
          </p:txBody>
        </p:sp>
      </p:grpSp>
      <p:grpSp>
        <p:nvGrpSpPr>
          <p:cNvPr id="21" name="Group 20">
            <a:extLst>
              <a:ext uri="{FF2B5EF4-FFF2-40B4-BE49-F238E27FC236}">
                <a16:creationId xmlns:a16="http://schemas.microsoft.com/office/drawing/2014/main" id="{C6842AF9-DC2E-E843-A13B-B8A9A4AEB876}"/>
              </a:ext>
            </a:extLst>
          </p:cNvPr>
          <p:cNvGrpSpPr/>
          <p:nvPr/>
        </p:nvGrpSpPr>
        <p:grpSpPr>
          <a:xfrm>
            <a:off x="4250442" y="1686944"/>
            <a:ext cx="1415564" cy="230830"/>
            <a:chOff x="6194245" y="2287230"/>
            <a:chExt cx="1887419" cy="307773"/>
          </a:xfrm>
        </p:grpSpPr>
        <p:sp>
          <p:nvSpPr>
            <p:cNvPr id="13" name="Rectangle 12"/>
            <p:cNvSpPr/>
            <p:nvPr/>
          </p:nvSpPr>
          <p:spPr>
            <a:xfrm>
              <a:off x="6194245" y="2372536"/>
              <a:ext cx="137160" cy="137160"/>
            </a:xfrm>
            <a:prstGeom prst="rect">
              <a:avLst/>
            </a:prstGeom>
            <a:solidFill>
              <a:srgbClr val="D68E24"/>
            </a:solidFill>
            <a:ln w="12700" cap="flat" cmpd="sng" algn="ctr">
              <a:noFill/>
              <a:prstDash val="solid"/>
              <a:miter lim="800000"/>
            </a:ln>
            <a:effectLst/>
          </p:spPr>
          <p:txBody>
            <a:bodyPr lIns="68579" tIns="34289" rIns="68579" bIns="34289" rtlCol="0" anchor="ctr"/>
            <a:lstStyle/>
            <a:p>
              <a:pPr algn="ctr" defTabSz="342884">
                <a:defRPr/>
              </a:pPr>
              <a:endParaRPr lang="en-US" sz="1350" kern="0" dirty="0">
                <a:solidFill>
                  <a:srgbClr val="000000"/>
                </a:solidFill>
                <a:latin typeface="Times New Roman" pitchFamily="18" charset="0"/>
                <a:cs typeface="Times New Roman" panose="02020603050405020304" pitchFamily="18" charset="0"/>
              </a:endParaRPr>
            </a:p>
          </p:txBody>
        </p:sp>
        <p:sp>
          <p:nvSpPr>
            <p:cNvPr id="14" name="TextBox 13"/>
            <p:cNvSpPr txBox="1"/>
            <p:nvPr/>
          </p:nvSpPr>
          <p:spPr>
            <a:xfrm>
              <a:off x="6313233" y="2287230"/>
              <a:ext cx="1768431" cy="307773"/>
            </a:xfrm>
            <a:prstGeom prst="rect">
              <a:avLst/>
            </a:prstGeom>
            <a:noFill/>
          </p:spPr>
          <p:txBody>
            <a:bodyPr wrap="none" lIns="68579" tIns="34289" rIns="68579" bIns="34289" rtlCol="0" anchor="ctr">
              <a:spAutoFit/>
            </a:bodyPr>
            <a:lstStyle/>
            <a:p>
              <a:pPr defTabSz="342884">
                <a:defRPr/>
              </a:pPr>
              <a:r>
                <a:rPr lang="en-US" sz="1050" b="1" kern="0" dirty="0">
                  <a:solidFill>
                    <a:srgbClr val="000000"/>
                  </a:solidFill>
                  <a:latin typeface="Times New Roman" pitchFamily="18" charset="0"/>
                  <a:cs typeface="Times New Roman" panose="02020603050405020304" pitchFamily="18" charset="0"/>
                </a:rPr>
                <a:t>Sub-maximum dose</a:t>
              </a:r>
              <a:r>
                <a:rPr lang="en-US" sz="1050" b="1" kern="0" baseline="30000" dirty="0">
                  <a:solidFill>
                    <a:srgbClr val="000000"/>
                  </a:solidFill>
                  <a:latin typeface="Times New Roman" pitchFamily="18" charset="0"/>
                  <a:cs typeface="Times New Roman" panose="02020603050405020304" pitchFamily="18" charset="0"/>
                </a:rPr>
                <a:t>a</a:t>
              </a:r>
            </a:p>
          </p:txBody>
        </p:sp>
      </p:grpSp>
      <p:grpSp>
        <p:nvGrpSpPr>
          <p:cNvPr id="22" name="Group 21">
            <a:extLst>
              <a:ext uri="{FF2B5EF4-FFF2-40B4-BE49-F238E27FC236}">
                <a16:creationId xmlns:a16="http://schemas.microsoft.com/office/drawing/2014/main" id="{6A78F94E-4BD3-FC4A-B3BC-03A480C4BB3C}"/>
              </a:ext>
            </a:extLst>
          </p:cNvPr>
          <p:cNvGrpSpPr/>
          <p:nvPr/>
        </p:nvGrpSpPr>
        <p:grpSpPr>
          <a:xfrm>
            <a:off x="6544170" y="1686944"/>
            <a:ext cx="1031649" cy="230830"/>
            <a:chOff x="8723783" y="2287230"/>
            <a:chExt cx="1375532" cy="307773"/>
          </a:xfrm>
        </p:grpSpPr>
        <p:sp>
          <p:nvSpPr>
            <p:cNvPr id="15" name="Rectangle 14"/>
            <p:cNvSpPr/>
            <p:nvPr/>
          </p:nvSpPr>
          <p:spPr>
            <a:xfrm>
              <a:off x="8723783" y="2372536"/>
              <a:ext cx="137160" cy="137160"/>
            </a:xfrm>
            <a:prstGeom prst="rect">
              <a:avLst/>
            </a:prstGeom>
            <a:solidFill>
              <a:srgbClr val="297FD5">
                <a:lumMod val="50000"/>
              </a:srgbClr>
            </a:solidFill>
            <a:ln w="12700" cap="flat" cmpd="sng" algn="ctr">
              <a:noFill/>
              <a:prstDash val="solid"/>
              <a:miter lim="800000"/>
            </a:ln>
            <a:effectLst/>
          </p:spPr>
          <p:txBody>
            <a:bodyPr lIns="68579" tIns="34289" rIns="68579" bIns="34289" rtlCol="0" anchor="ctr"/>
            <a:lstStyle/>
            <a:p>
              <a:pPr algn="ctr" defTabSz="342884">
                <a:defRPr/>
              </a:pPr>
              <a:endParaRPr lang="en-US" sz="1350" kern="0" dirty="0">
                <a:solidFill>
                  <a:srgbClr val="000000"/>
                </a:solidFill>
                <a:latin typeface="Times New Roman" pitchFamily="18" charset="0"/>
                <a:cs typeface="Times New Roman" panose="02020603050405020304" pitchFamily="18" charset="0"/>
              </a:endParaRPr>
            </a:p>
          </p:txBody>
        </p:sp>
        <p:sp>
          <p:nvSpPr>
            <p:cNvPr id="16" name="TextBox 15"/>
            <p:cNvSpPr txBox="1"/>
            <p:nvPr/>
          </p:nvSpPr>
          <p:spPr>
            <a:xfrm>
              <a:off x="8845983" y="2287230"/>
              <a:ext cx="1253332" cy="307773"/>
            </a:xfrm>
            <a:prstGeom prst="rect">
              <a:avLst/>
            </a:prstGeom>
            <a:noFill/>
          </p:spPr>
          <p:txBody>
            <a:bodyPr wrap="none" lIns="68579" tIns="34289" rIns="68579" bIns="34289" rtlCol="0" anchor="ctr">
              <a:spAutoFit/>
            </a:bodyPr>
            <a:lstStyle/>
            <a:p>
              <a:pPr defTabSz="342884">
                <a:defRPr/>
              </a:pPr>
              <a:r>
                <a:rPr lang="en-US" sz="1050" b="1" kern="0" dirty="0">
                  <a:solidFill>
                    <a:srgbClr val="000000"/>
                  </a:solidFill>
                  <a:latin typeface="Times New Roman" pitchFamily="18" charset="0"/>
                  <a:cs typeface="Times New Roman" panose="02020603050405020304" pitchFamily="18" charset="0"/>
                </a:rPr>
                <a:t>Discontinued</a:t>
              </a:r>
              <a:r>
                <a:rPr lang="en-US" sz="1050" b="1" kern="0" baseline="30000" dirty="0">
                  <a:solidFill>
                    <a:srgbClr val="000000"/>
                  </a:solidFill>
                  <a:latin typeface="Times New Roman" pitchFamily="18" charset="0"/>
                  <a:cs typeface="Times New Roman" panose="02020603050405020304" pitchFamily="18" charset="0"/>
                </a:rPr>
                <a:t>a</a:t>
              </a:r>
            </a:p>
          </p:txBody>
        </p:sp>
      </p:grpSp>
      <p:sp>
        <p:nvSpPr>
          <p:cNvPr id="17" name="Title 16"/>
          <p:cNvSpPr>
            <a:spLocks noGrp="1"/>
          </p:cNvSpPr>
          <p:nvPr>
            <p:ph type="title"/>
          </p:nvPr>
        </p:nvSpPr>
        <p:spPr>
          <a:xfrm>
            <a:off x="457200" y="182616"/>
            <a:ext cx="8229599" cy="703745"/>
          </a:xfrm>
        </p:spPr>
        <p:txBody>
          <a:bodyPr>
            <a:noAutofit/>
          </a:bodyPr>
          <a:lstStyle/>
          <a:p>
            <a:pPr>
              <a:lnSpc>
                <a:spcPct val="80000"/>
              </a:lnSpc>
            </a:pPr>
            <a:r>
              <a:rPr lang="en-US" sz="3200" dirty="0">
                <a:cs typeface="Times New Roman" panose="02020603050405020304" pitchFamily="18" charset="0"/>
              </a:rPr>
              <a:t>Suboptimal Dosing of RAAS Inhibitor Therapy: Doubling of Mortality Across Patient Subtypes</a:t>
            </a:r>
          </a:p>
        </p:txBody>
      </p:sp>
      <p:sp>
        <p:nvSpPr>
          <p:cNvPr id="18" name="Rectangle 17"/>
          <p:cNvSpPr/>
          <p:nvPr/>
        </p:nvSpPr>
        <p:spPr>
          <a:xfrm>
            <a:off x="514351" y="4148321"/>
            <a:ext cx="8172449" cy="369332"/>
          </a:xfrm>
          <a:prstGeom prst="rect">
            <a:avLst/>
          </a:prstGeom>
        </p:spPr>
        <p:txBody>
          <a:bodyPr wrap="square">
            <a:spAutoFit/>
          </a:bodyPr>
          <a:lstStyle/>
          <a:p>
            <a:pPr defTabSz="685800" fontAlgn="base">
              <a:spcBef>
                <a:spcPct val="0"/>
              </a:spcBef>
              <a:spcAft>
                <a:spcPct val="0"/>
              </a:spcAft>
              <a:defRPr/>
            </a:pPr>
            <a:r>
              <a:rPr lang="en-US" sz="900" baseline="30000" dirty="0">
                <a:solidFill>
                  <a:prstClr val="black"/>
                </a:solidFill>
                <a:latin typeface="Times New Roman" pitchFamily="18" charset="0"/>
                <a:cs typeface="Times New Roman" panose="02020603050405020304" pitchFamily="18" charset="0"/>
              </a:rPr>
              <a:t>a</a:t>
            </a:r>
            <a:r>
              <a:rPr lang="en-US" sz="900" dirty="0">
                <a:solidFill>
                  <a:prstClr val="black"/>
                </a:solidFill>
                <a:latin typeface="Times New Roman" pitchFamily="18" charset="0"/>
                <a:cs typeface="Times New Roman" panose="02020603050405020304" pitchFamily="18" charset="0"/>
              </a:rPr>
              <a:t>In those receiving maximum doses of RAAS inhibitor therapy; inclusion criteria required 12 months of data prior to the index date</a:t>
            </a:r>
            <a:br>
              <a:rPr lang="en-US" sz="900" dirty="0">
                <a:solidFill>
                  <a:prstClr val="black"/>
                </a:solidFill>
                <a:latin typeface="Times New Roman" pitchFamily="18" charset="0"/>
                <a:cs typeface="Times New Roman" panose="02020603050405020304" pitchFamily="18" charset="0"/>
              </a:rPr>
            </a:br>
            <a:r>
              <a:rPr lang="en-US" sz="900" kern="0" dirty="0">
                <a:solidFill>
                  <a:prstClr val="black"/>
                </a:solidFill>
                <a:latin typeface="Times New Roman" pitchFamily="18" charset="0"/>
                <a:cs typeface="Times New Roman" panose="02020603050405020304" pitchFamily="18" charset="0"/>
              </a:rPr>
              <a:t>CKD, chronic kidney disease; RAAS, renin–angiotensin–aldosterone system</a:t>
            </a:r>
          </a:p>
        </p:txBody>
      </p:sp>
      <p:sp>
        <p:nvSpPr>
          <p:cNvPr id="19" name="TextBox 18"/>
          <p:cNvSpPr txBox="1"/>
          <p:nvPr/>
        </p:nvSpPr>
        <p:spPr>
          <a:xfrm>
            <a:off x="3065832" y="4553711"/>
            <a:ext cx="3352200" cy="230832"/>
          </a:xfrm>
          <a:prstGeom prst="rect">
            <a:avLst/>
          </a:prstGeom>
          <a:noFill/>
        </p:spPr>
        <p:txBody>
          <a:bodyPr wrap="none" rtlCol="0">
            <a:spAutoFit/>
          </a:bodyPr>
          <a:lstStyle/>
          <a:p>
            <a:pPr defTabSz="685800" fontAlgn="base">
              <a:spcBef>
                <a:spcPct val="0"/>
              </a:spcBef>
              <a:spcAft>
                <a:spcPct val="0"/>
              </a:spcAft>
              <a:defRPr/>
            </a:pPr>
            <a:r>
              <a:rPr lang="en-US" sz="900" dirty="0">
                <a:solidFill>
                  <a:prstClr val="black"/>
                </a:solidFill>
                <a:latin typeface="Times New Roman" pitchFamily="18" charset="0"/>
                <a:cs typeface="Times New Roman" panose="02020603050405020304" pitchFamily="18" charset="0"/>
              </a:rPr>
              <a:t> Epstein M, et al. </a:t>
            </a:r>
            <a:r>
              <a:rPr lang="en-US" sz="900" i="1" dirty="0">
                <a:solidFill>
                  <a:prstClr val="black"/>
                </a:solidFill>
                <a:latin typeface="Times New Roman" pitchFamily="18" charset="0"/>
                <a:cs typeface="Times New Roman" panose="02020603050405020304" pitchFamily="18" charset="0"/>
              </a:rPr>
              <a:t>Am J Manag Care</a:t>
            </a:r>
            <a:r>
              <a:rPr lang="en-US" sz="900" dirty="0">
                <a:solidFill>
                  <a:prstClr val="black"/>
                </a:solidFill>
                <a:latin typeface="Times New Roman" pitchFamily="18" charset="0"/>
                <a:cs typeface="Times New Roman" panose="02020603050405020304" pitchFamily="18" charset="0"/>
              </a:rPr>
              <a:t>. 2015;21(11 Suppl):S212-S220.</a:t>
            </a:r>
          </a:p>
        </p:txBody>
      </p:sp>
    </p:spTree>
    <p:extLst>
      <p:ext uri="{BB962C8B-B14F-4D97-AF65-F5344CB8AC3E}">
        <p14:creationId xmlns:p14="http://schemas.microsoft.com/office/powerpoint/2010/main" val="244554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4471" y="206467"/>
            <a:ext cx="8858250" cy="83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defTabSz="311037" fontAlgn="base" hangingPunct="0">
              <a:lnSpc>
                <a:spcPct val="85000"/>
              </a:lnSpc>
              <a:spcBef>
                <a:spcPct val="0"/>
              </a:spcBef>
              <a:spcAft>
                <a:spcPct val="0"/>
              </a:spcAft>
              <a:buClr>
                <a:srgbClr val="000000"/>
              </a:buClr>
              <a:buSzPct val="45000"/>
              <a:tabLst>
                <a:tab pos="492476" algn="l"/>
                <a:tab pos="984950" algn="l"/>
                <a:tab pos="1477425" algn="l"/>
                <a:tab pos="1969900" algn="l"/>
                <a:tab pos="2462375" algn="l"/>
                <a:tab pos="2954850" algn="l"/>
                <a:tab pos="3447325" algn="l"/>
                <a:tab pos="3939800" algn="l"/>
                <a:tab pos="4432274" algn="l"/>
                <a:tab pos="4924750" algn="l"/>
                <a:tab pos="5417225" algn="l"/>
                <a:tab pos="5909699" algn="l"/>
              </a:tabLst>
              <a:defRPr/>
            </a:pPr>
            <a:r>
              <a:rPr lang="en-GB" altLang="en-US" sz="3000" dirty="0">
                <a:solidFill>
                  <a:srgbClr val="070D17"/>
                </a:solidFill>
                <a:latin typeface="+mj-lt"/>
                <a:cs typeface="Times New Roman" panose="02020603050405020304" pitchFamily="18" charset="0"/>
              </a:rPr>
              <a:t>Mean Pre- and Post-dialysis Serum K</a:t>
            </a:r>
            <a:r>
              <a:rPr lang="en-GB" altLang="en-US" sz="3000" baseline="30000" dirty="0">
                <a:solidFill>
                  <a:srgbClr val="070D17"/>
                </a:solidFill>
                <a:latin typeface="+mj-lt"/>
                <a:cs typeface="Times New Roman" panose="02020603050405020304" pitchFamily="18" charset="0"/>
              </a:rPr>
              <a:t>+</a:t>
            </a:r>
            <a:r>
              <a:rPr lang="en-GB" altLang="en-US" sz="3000" dirty="0">
                <a:solidFill>
                  <a:srgbClr val="070D17"/>
                </a:solidFill>
                <a:latin typeface="+mj-lt"/>
                <a:cs typeface="Times New Roman" panose="02020603050405020304" pitchFamily="18" charset="0"/>
              </a:rPr>
              <a:t> Values Were Lower                        With Sodium Zirconium Cyclosilicate Than With Placebo</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8789"/>
          <a:stretch>
            <a:fillRect/>
          </a:stretch>
        </p:blipFill>
        <p:spPr bwMode="auto">
          <a:xfrm>
            <a:off x="845426" y="1087507"/>
            <a:ext cx="7237491" cy="324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3" cstate="print">
            <a:lum bright="-10000" contrast="10000"/>
            <a:extLst>
              <a:ext uri="{28A0092B-C50C-407E-A947-70E740481C1C}">
                <a14:useLocalDpi xmlns:a14="http://schemas.microsoft.com/office/drawing/2010/main" val="0"/>
              </a:ext>
            </a:extLst>
          </a:blip>
          <a:srcRect l="25208" t="94049" r="26766" b="603"/>
          <a:stretch>
            <a:fillRect/>
          </a:stretch>
        </p:blipFill>
        <p:spPr bwMode="auto">
          <a:xfrm>
            <a:off x="5571010" y="4288253"/>
            <a:ext cx="3219299" cy="1753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3172597" y="4527209"/>
            <a:ext cx="2701381" cy="220060"/>
          </a:xfrm>
          <a:prstGeom prst="rect">
            <a:avLst/>
          </a:prstGeom>
          <a:noFill/>
        </p:spPr>
        <p:txBody>
          <a:bodyPr wrap="none" rtlCol="0">
            <a:spAutoFit/>
          </a:bodyPr>
          <a:lstStyle/>
          <a:p>
            <a:pPr defTabSz="685800" fontAlgn="base">
              <a:spcBef>
                <a:spcPct val="0"/>
              </a:spcBef>
              <a:spcAft>
                <a:spcPct val="0"/>
              </a:spcAft>
              <a:defRPr/>
            </a:pPr>
            <a:r>
              <a:rPr lang="en-US" sz="830" dirty="0">
                <a:solidFill>
                  <a:srgbClr val="070D17"/>
                </a:solidFill>
                <a:cs typeface="Times New Roman" panose="02020603050405020304" pitchFamily="18" charset="0"/>
              </a:rPr>
              <a:t>Fishbane S, et al. </a:t>
            </a:r>
            <a:r>
              <a:rPr lang="en-US" sz="830" i="1" dirty="0">
                <a:solidFill>
                  <a:srgbClr val="070D17"/>
                </a:solidFill>
                <a:cs typeface="Times New Roman" panose="02020603050405020304" pitchFamily="18" charset="0"/>
              </a:rPr>
              <a:t>J Am Soc Nephrol</a:t>
            </a:r>
            <a:r>
              <a:rPr lang="en-US" sz="830" dirty="0">
                <a:solidFill>
                  <a:srgbClr val="070D17"/>
                </a:solidFill>
                <a:cs typeface="Times New Roman" panose="02020603050405020304" pitchFamily="18" charset="0"/>
              </a:rPr>
              <a:t>. 2019;30(9)1723-1733.</a:t>
            </a:r>
          </a:p>
        </p:txBody>
      </p:sp>
      <p:sp>
        <p:nvSpPr>
          <p:cNvPr id="3" name="TextBox 2"/>
          <p:cNvSpPr txBox="1"/>
          <p:nvPr/>
        </p:nvSpPr>
        <p:spPr>
          <a:xfrm>
            <a:off x="194665" y="4248985"/>
            <a:ext cx="4985660" cy="253916"/>
          </a:xfrm>
          <a:prstGeom prst="rect">
            <a:avLst/>
          </a:prstGeom>
          <a:noFill/>
        </p:spPr>
        <p:txBody>
          <a:bodyPr wrap="none" rtlCol="0">
            <a:spAutoFit/>
          </a:bodyPr>
          <a:lstStyle/>
          <a:p>
            <a:pPr defTabSz="685800" fontAlgn="base">
              <a:spcBef>
                <a:spcPct val="0"/>
              </a:spcBef>
              <a:spcAft>
                <a:spcPct val="0"/>
              </a:spcAft>
              <a:defRPr/>
            </a:pPr>
            <a:r>
              <a:rPr lang="en-US" sz="1050" dirty="0">
                <a:solidFill>
                  <a:srgbClr val="070D17"/>
                </a:solidFill>
                <a:latin typeface="Times New Roman" panose="02020603050405020304" pitchFamily="18" charset="0"/>
                <a:cs typeface="Times New Roman" panose="02020603050405020304" pitchFamily="18" charset="0"/>
              </a:rPr>
              <a:t>N= 196; 41% of 97 on sodium zirconium cyclosilicate responded vs 1% of 99 on placebo</a:t>
            </a:r>
          </a:p>
        </p:txBody>
      </p:sp>
    </p:spTree>
    <p:extLst>
      <p:ext uri="{BB962C8B-B14F-4D97-AF65-F5344CB8AC3E}">
        <p14:creationId xmlns:p14="http://schemas.microsoft.com/office/powerpoint/2010/main" val="1601107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FECD3-4100-4F1F-94E6-A3363C227296}"/>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44DE7BBF-8C21-4906-A21B-FF75025111AE}"/>
              </a:ext>
            </a:extLst>
          </p:cNvPr>
          <p:cNvSpPr>
            <a:spLocks noGrp="1"/>
          </p:cNvSpPr>
          <p:nvPr>
            <p:ph idx="1"/>
          </p:nvPr>
        </p:nvSpPr>
        <p:spPr/>
        <p:txBody>
          <a:bodyPr/>
          <a:lstStyle/>
          <a:p>
            <a:r>
              <a:rPr lang="en-US" dirty="0"/>
              <a:t>Hyperkalemia is common in patients with CKD and in those with conditions that disrupt the renin-angiotensin-aldosterone system</a:t>
            </a:r>
          </a:p>
          <a:p>
            <a:pPr lvl="1"/>
            <a:r>
              <a:rPr lang="en-US" dirty="0"/>
              <a:t>It is a long-term concern</a:t>
            </a:r>
          </a:p>
          <a:p>
            <a:pPr>
              <a:spcBef>
                <a:spcPts val="1800"/>
              </a:spcBef>
            </a:pPr>
            <a:r>
              <a:rPr lang="en-US" dirty="0"/>
              <a:t>Hyperkalemic events are associated with worse outcomes</a:t>
            </a:r>
          </a:p>
          <a:p>
            <a:pPr lvl="1"/>
            <a:r>
              <a:rPr lang="en-US" dirty="0"/>
              <a:t>Cardiac events</a:t>
            </a:r>
          </a:p>
          <a:p>
            <a:pPr lvl="1">
              <a:spcBef>
                <a:spcPts val="150"/>
              </a:spcBef>
            </a:pPr>
            <a:r>
              <a:rPr lang="en-US" dirty="0"/>
              <a:t>Muscle weakness</a:t>
            </a:r>
          </a:p>
          <a:p>
            <a:pPr lvl="1">
              <a:spcBef>
                <a:spcPts val="150"/>
              </a:spcBef>
            </a:pPr>
            <a:r>
              <a:rPr lang="en-US" dirty="0"/>
              <a:t>Impaired acidification</a:t>
            </a:r>
          </a:p>
          <a:p>
            <a:pPr>
              <a:spcBef>
                <a:spcPts val="1800"/>
              </a:spcBef>
            </a:pPr>
            <a:r>
              <a:rPr lang="en-US" dirty="0"/>
              <a:t>Strategies to limit development of hyperkalemia would be useful clinically</a:t>
            </a:r>
          </a:p>
        </p:txBody>
      </p:sp>
    </p:spTree>
    <p:extLst>
      <p:ext uri="{BB962C8B-B14F-4D97-AF65-F5344CB8AC3E}">
        <p14:creationId xmlns:p14="http://schemas.microsoft.com/office/powerpoint/2010/main" val="20950779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2A85907-5890-4E94-8E67-6E57A5539EA3}"/>
              </a:ext>
            </a:extLst>
          </p:cNvPr>
          <p:cNvSpPr/>
          <p:nvPr/>
        </p:nvSpPr>
        <p:spPr>
          <a:xfrm>
            <a:off x="199478" y="321906"/>
            <a:ext cx="8761615" cy="4085788"/>
          </a:xfrm>
          <a:custGeom>
            <a:avLst/>
            <a:gdLst>
              <a:gd name="connsiteX0" fmla="*/ 121300 w 11682153"/>
              <a:gd name="connsiteY0" fmla="*/ 0 h 4457118"/>
              <a:gd name="connsiteX1" fmla="*/ 4175399 w 11682153"/>
              <a:gd name="connsiteY1" fmla="*/ 0 h 4457118"/>
              <a:gd name="connsiteX2" fmla="*/ 4296699 w 11682153"/>
              <a:gd name="connsiteY2" fmla="*/ 121300 h 4457118"/>
              <a:gd name="connsiteX3" fmla="*/ 4296699 w 11682153"/>
              <a:gd name="connsiteY3" fmla="*/ 727788 h 4457118"/>
              <a:gd name="connsiteX4" fmla="*/ 11060586 w 11682153"/>
              <a:gd name="connsiteY4" fmla="*/ 727788 h 4457118"/>
              <a:gd name="connsiteX5" fmla="*/ 11682153 w 11682153"/>
              <a:gd name="connsiteY5" fmla="*/ 1349355 h 4457118"/>
              <a:gd name="connsiteX6" fmla="*/ 11682153 w 11682153"/>
              <a:gd name="connsiteY6" fmla="*/ 4457118 h 4457118"/>
              <a:gd name="connsiteX7" fmla="*/ 0 w 11682153"/>
              <a:gd name="connsiteY7" fmla="*/ 4457118 h 4457118"/>
              <a:gd name="connsiteX8" fmla="*/ 0 w 11682153"/>
              <a:gd name="connsiteY8" fmla="*/ 1349355 h 4457118"/>
              <a:gd name="connsiteX9" fmla="*/ 0 w 11682153"/>
              <a:gd name="connsiteY9" fmla="*/ 1349353 h 4457118"/>
              <a:gd name="connsiteX10" fmla="*/ 0 w 11682153"/>
              <a:gd name="connsiteY10" fmla="*/ 727788 h 4457118"/>
              <a:gd name="connsiteX11" fmla="*/ 0 w 11682153"/>
              <a:gd name="connsiteY11" fmla="*/ 121300 h 4457118"/>
              <a:gd name="connsiteX12" fmla="*/ 121300 w 11682153"/>
              <a:gd name="connsiteY12" fmla="*/ 0 h 44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2153" h="4457118">
                <a:moveTo>
                  <a:pt x="121300" y="0"/>
                </a:moveTo>
                <a:lnTo>
                  <a:pt x="4175399" y="0"/>
                </a:lnTo>
                <a:cubicBezTo>
                  <a:pt x="4242391" y="0"/>
                  <a:pt x="4296699" y="54308"/>
                  <a:pt x="4296699" y="121300"/>
                </a:cubicBezTo>
                <a:lnTo>
                  <a:pt x="4296699" y="727788"/>
                </a:lnTo>
                <a:lnTo>
                  <a:pt x="11060586" y="727788"/>
                </a:lnTo>
                <a:lnTo>
                  <a:pt x="11682153" y="1349355"/>
                </a:lnTo>
                <a:lnTo>
                  <a:pt x="11682153" y="4457118"/>
                </a:lnTo>
                <a:lnTo>
                  <a:pt x="0" y="4457118"/>
                </a:lnTo>
                <a:lnTo>
                  <a:pt x="0" y="1349355"/>
                </a:lnTo>
                <a:lnTo>
                  <a:pt x="0" y="1349353"/>
                </a:lnTo>
                <a:lnTo>
                  <a:pt x="0" y="727788"/>
                </a:lnTo>
                <a:lnTo>
                  <a:pt x="0" y="121300"/>
                </a:lnTo>
                <a:cubicBezTo>
                  <a:pt x="0" y="54308"/>
                  <a:pt x="54308" y="0"/>
                  <a:pt x="121300" y="0"/>
                </a:cubicBezTo>
                <a:close/>
              </a:path>
            </a:pathLst>
          </a:custGeom>
          <a:gradFill>
            <a:gsLst>
              <a:gs pos="0">
                <a:srgbClr val="D3D5DF"/>
              </a:gs>
              <a:gs pos="100000">
                <a:srgbClr val="E8E9EE">
                  <a:alpha val="0"/>
                </a:srgb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a:extLst>
              <a:ext uri="{FF2B5EF4-FFF2-40B4-BE49-F238E27FC236}">
                <a16:creationId xmlns:a16="http://schemas.microsoft.com/office/drawing/2014/main" id="{769D0F43-1731-4BCD-B3F1-E6E2DF51BB4C}"/>
              </a:ext>
            </a:extLst>
          </p:cNvPr>
          <p:cNvSpPr>
            <a:spLocks noGrp="1"/>
          </p:cNvSpPr>
          <p:nvPr>
            <p:ph type="title"/>
          </p:nvPr>
        </p:nvSpPr>
        <p:spPr/>
        <p:txBody>
          <a:bodyPr/>
          <a:lstStyle/>
          <a:p>
            <a:r>
              <a:rPr lang="en-US" dirty="0"/>
              <a:t>Case Study </a:t>
            </a:r>
            <a:r>
              <a:rPr lang="en-US" sz="2100" i="1" dirty="0"/>
              <a:t>(continued)</a:t>
            </a:r>
            <a:endParaRPr lang="en-US" i="1" dirty="0"/>
          </a:p>
        </p:txBody>
      </p:sp>
      <p:sp>
        <p:nvSpPr>
          <p:cNvPr id="3" name="Content Placeholder 2">
            <a:extLst>
              <a:ext uri="{FF2B5EF4-FFF2-40B4-BE49-F238E27FC236}">
                <a16:creationId xmlns:a16="http://schemas.microsoft.com/office/drawing/2014/main" id="{72C5FC93-2D38-42CF-B087-06342EC921CE}"/>
              </a:ext>
            </a:extLst>
          </p:cNvPr>
          <p:cNvSpPr>
            <a:spLocks noGrp="1"/>
          </p:cNvSpPr>
          <p:nvPr>
            <p:ph idx="1"/>
          </p:nvPr>
        </p:nvSpPr>
        <p:spPr>
          <a:xfrm>
            <a:off x="199478" y="1006874"/>
            <a:ext cx="8761615" cy="2854324"/>
          </a:xfrm>
        </p:spPr>
        <p:txBody>
          <a:bodyPr anchor="ctr"/>
          <a:lstStyle/>
          <a:p>
            <a:pPr>
              <a:spcBef>
                <a:spcPts val="450"/>
              </a:spcBef>
            </a:pPr>
            <a:r>
              <a:rPr lang="en-US" dirty="0"/>
              <a:t>Meni is admitted to the hospital and is treated with</a:t>
            </a:r>
          </a:p>
          <a:p>
            <a:pPr lvl="1">
              <a:spcBef>
                <a:spcPts val="450"/>
              </a:spcBef>
            </a:pPr>
            <a:r>
              <a:rPr lang="en-US" dirty="0"/>
              <a:t>1 amp D50W</a:t>
            </a:r>
          </a:p>
          <a:p>
            <a:pPr lvl="1">
              <a:spcBef>
                <a:spcPts val="450"/>
              </a:spcBef>
            </a:pPr>
            <a:r>
              <a:rPr lang="en-US" dirty="0"/>
              <a:t>10 units insulin</a:t>
            </a:r>
          </a:p>
          <a:p>
            <a:pPr lvl="1">
              <a:spcBef>
                <a:spcPts val="450"/>
              </a:spcBef>
            </a:pPr>
            <a:r>
              <a:rPr lang="en-US" dirty="0"/>
              <a:t>10 mg of nebulized albuterol </a:t>
            </a:r>
          </a:p>
          <a:p>
            <a:pPr>
              <a:spcBef>
                <a:spcPts val="2250"/>
              </a:spcBef>
            </a:pPr>
            <a:r>
              <a:rPr lang="en-US" dirty="0"/>
              <a:t>6 hours later → K</a:t>
            </a:r>
            <a:r>
              <a:rPr lang="en-US" baseline="30000" dirty="0"/>
              <a:t>+</a:t>
            </a:r>
            <a:r>
              <a:rPr lang="en-US" dirty="0"/>
              <a:t> 5.1 mEq/L</a:t>
            </a:r>
          </a:p>
          <a:p>
            <a:pPr>
              <a:spcBef>
                <a:spcPts val="2250"/>
              </a:spcBef>
            </a:pPr>
            <a:r>
              <a:rPr lang="en-US" dirty="0"/>
              <a:t>Lisinopril and spironolactone are discontinued</a:t>
            </a:r>
          </a:p>
        </p:txBody>
      </p:sp>
      <p:cxnSp>
        <p:nvCxnSpPr>
          <p:cNvPr id="12" name="Straight Connector 11">
            <a:extLst>
              <a:ext uri="{FF2B5EF4-FFF2-40B4-BE49-F238E27FC236}">
                <a16:creationId xmlns:a16="http://schemas.microsoft.com/office/drawing/2014/main" id="{A0B87F65-14E2-429E-8CA2-135CBFB9F4D2}"/>
              </a:ext>
            </a:extLst>
          </p:cNvPr>
          <p:cNvCxnSpPr/>
          <p:nvPr/>
        </p:nvCxnSpPr>
        <p:spPr>
          <a:xfrm>
            <a:off x="335902" y="812354"/>
            <a:ext cx="2876162"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a:extLst>
              <a:ext uri="{FF2B5EF4-FFF2-40B4-BE49-F238E27FC236}">
                <a16:creationId xmlns:a16="http://schemas.microsoft.com/office/drawing/2014/main" id="{866F7DCF-6F09-4ABB-AAC3-0A57E93104D2}"/>
              </a:ext>
            </a:extLst>
          </p:cNvPr>
          <p:cNvSpPr txBox="1">
            <a:spLocks/>
          </p:cNvSpPr>
          <p:nvPr/>
        </p:nvSpPr>
        <p:spPr>
          <a:xfrm>
            <a:off x="199478" y="3861197"/>
            <a:ext cx="8761558" cy="389334"/>
          </a:xfrm>
          <a:prstGeom prst="round2DiagRect">
            <a:avLst/>
          </a:prstGeom>
          <a:solidFill>
            <a:srgbClr val="55853C"/>
          </a:solidFill>
        </p:spPr>
        <p:txBody>
          <a:bodyPr vert="horz" lIns="68580" tIns="34290" rIns="68580" bIns="34290" rtlCol="0">
            <a:noAutofit/>
          </a:bodyPr>
          <a:lstStyle>
            <a:lvl1pPr marL="0" indent="0" algn="l" defTabSz="457200" rtl="0" eaLnBrk="1" latinLnBrk="0" hangingPunct="1">
              <a:lnSpc>
                <a:spcPct val="90000"/>
              </a:lnSpc>
              <a:spcBef>
                <a:spcPts val="0"/>
              </a:spcBef>
              <a:buClr>
                <a:schemeClr val="tx1">
                  <a:lumMod val="65000"/>
                  <a:lumOff val="35000"/>
                </a:schemeClr>
              </a:buClr>
              <a:buFont typeface="Arial"/>
              <a:buNone/>
              <a:defRPr sz="1300" kern="1200" baseline="0">
                <a:solidFill>
                  <a:schemeClr val="tx1">
                    <a:lumMod val="65000"/>
                    <a:lumOff val="35000"/>
                  </a:schemeClr>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SzPct val="75000"/>
              <a:buFont typeface="Wingdings" panose="05000000000000000000" pitchFamily="2" charset="2"/>
              <a:buChar char="§"/>
              <a:defRPr sz="13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250" b="1" dirty="0">
                <a:solidFill>
                  <a:schemeClr val="bg1"/>
                </a:solidFill>
              </a:rPr>
              <a:t>How should this patient be managed once ready for discharge?</a:t>
            </a:r>
          </a:p>
        </p:txBody>
      </p:sp>
      <p:sp>
        <p:nvSpPr>
          <p:cNvPr id="7" name="Text Placeholder 4">
            <a:extLst>
              <a:ext uri="{FF2B5EF4-FFF2-40B4-BE49-F238E27FC236}">
                <a16:creationId xmlns:a16="http://schemas.microsoft.com/office/drawing/2014/main" id="{30D536C0-05F2-4568-80CB-D0730B122F56}"/>
              </a:ext>
            </a:extLst>
          </p:cNvPr>
          <p:cNvSpPr txBox="1">
            <a:spLocks/>
          </p:cNvSpPr>
          <p:nvPr/>
        </p:nvSpPr>
        <p:spPr>
          <a:xfrm>
            <a:off x="199506" y="4239816"/>
            <a:ext cx="8761558" cy="203597"/>
          </a:xfrm>
          <a:prstGeom prst="rect">
            <a:avLst/>
          </a:prstGeom>
        </p:spPr>
        <p:txBody>
          <a:bodyPr vert="horz" lIns="68580" tIns="34290" rIns="68580" bIns="34290" rtlCol="0">
            <a:noAutofit/>
          </a:bodyPr>
          <a:lstStyle>
            <a:lvl1pPr marL="0" indent="0" algn="l" defTabSz="457200" rtl="0" eaLnBrk="1" latinLnBrk="0" hangingPunct="1">
              <a:lnSpc>
                <a:spcPct val="90000"/>
              </a:lnSpc>
              <a:spcBef>
                <a:spcPts val="0"/>
              </a:spcBef>
              <a:buClr>
                <a:schemeClr val="tx1">
                  <a:lumMod val="65000"/>
                  <a:lumOff val="35000"/>
                </a:schemeClr>
              </a:buClr>
              <a:buFont typeface="Arial"/>
              <a:buNone/>
              <a:defRPr sz="1300" kern="1200" baseline="0">
                <a:solidFill>
                  <a:schemeClr val="tx1">
                    <a:lumMod val="65000"/>
                    <a:lumOff val="35000"/>
                  </a:schemeClr>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SzPct val="75000"/>
              <a:buFont typeface="Wingdings" panose="05000000000000000000" pitchFamily="2" charset="2"/>
              <a:buChar char="§"/>
              <a:defRPr sz="13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75" dirty="0"/>
              <a:t>D50W, 50% dextrose in water</a:t>
            </a:r>
          </a:p>
        </p:txBody>
      </p:sp>
    </p:spTree>
    <p:extLst>
      <p:ext uri="{BB962C8B-B14F-4D97-AF65-F5344CB8AC3E}">
        <p14:creationId xmlns:p14="http://schemas.microsoft.com/office/powerpoint/2010/main" val="225369359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9856-50BA-4A7E-B4D0-7122CE037314}"/>
              </a:ext>
            </a:extLst>
          </p:cNvPr>
          <p:cNvSpPr>
            <a:spLocks noGrp="1"/>
          </p:cNvSpPr>
          <p:nvPr>
            <p:ph type="title"/>
          </p:nvPr>
        </p:nvSpPr>
        <p:spPr/>
        <p:txBody>
          <a:bodyPr>
            <a:normAutofit fontScale="90000"/>
          </a:bodyPr>
          <a:lstStyle/>
          <a:p>
            <a:r>
              <a:rPr lang="en-US" dirty="0"/>
              <a:t>Continuing Care for Patients With Chronic Hyperkalemia</a:t>
            </a:r>
          </a:p>
        </p:txBody>
      </p:sp>
      <p:sp>
        <p:nvSpPr>
          <p:cNvPr id="3" name="Content Placeholder 2">
            <a:extLst>
              <a:ext uri="{FF2B5EF4-FFF2-40B4-BE49-F238E27FC236}">
                <a16:creationId xmlns:a16="http://schemas.microsoft.com/office/drawing/2014/main" id="{CA1E3833-86FA-4B50-9E30-EF24DD910401}"/>
              </a:ext>
            </a:extLst>
          </p:cNvPr>
          <p:cNvSpPr>
            <a:spLocks noGrp="1"/>
          </p:cNvSpPr>
          <p:nvPr>
            <p:ph idx="1"/>
          </p:nvPr>
        </p:nvSpPr>
        <p:spPr/>
        <p:txBody>
          <a:bodyPr/>
          <a:lstStyle/>
          <a:p>
            <a:r>
              <a:rPr lang="en-US" dirty="0"/>
              <a:t>If hospitalized for hyperkalemia, begin transition to outpatient early</a:t>
            </a:r>
          </a:p>
          <a:p>
            <a:pPr>
              <a:spcBef>
                <a:spcPts val="2250"/>
              </a:spcBef>
            </a:pPr>
            <a:r>
              <a:rPr lang="en-US" dirty="0"/>
              <a:t>Patient education</a:t>
            </a:r>
          </a:p>
          <a:p>
            <a:pPr lvl="1"/>
            <a:r>
              <a:rPr lang="en-US" dirty="0"/>
              <a:t>Treatment, diet adherence</a:t>
            </a:r>
          </a:p>
          <a:p>
            <a:pPr lvl="1">
              <a:spcBef>
                <a:spcPts val="300"/>
              </a:spcBef>
            </a:pPr>
            <a:r>
              <a:rPr lang="en-US" dirty="0"/>
              <a:t>Symptom recognition</a:t>
            </a:r>
          </a:p>
          <a:p>
            <a:pPr lvl="1">
              <a:spcBef>
                <a:spcPts val="300"/>
              </a:spcBef>
            </a:pPr>
            <a:r>
              <a:rPr lang="en-US" dirty="0"/>
              <a:t>Action plan</a:t>
            </a:r>
          </a:p>
          <a:p>
            <a:pPr>
              <a:spcBef>
                <a:spcPts val="2250"/>
              </a:spcBef>
            </a:pPr>
            <a:r>
              <a:rPr lang="en-US" dirty="0"/>
              <a:t>Health care team</a:t>
            </a:r>
          </a:p>
          <a:p>
            <a:pPr lvl="1"/>
            <a:r>
              <a:rPr lang="en-US" dirty="0"/>
              <a:t>Physicians: hospitalist, cardiologist, nephrologist, general internist/primary care</a:t>
            </a:r>
          </a:p>
          <a:p>
            <a:pPr lvl="1">
              <a:spcBef>
                <a:spcPts val="300"/>
              </a:spcBef>
            </a:pPr>
            <a:r>
              <a:rPr lang="en-US" dirty="0"/>
              <a:t>Nurse, NP, PA, pharmacist, case manager</a:t>
            </a:r>
          </a:p>
        </p:txBody>
      </p:sp>
    </p:spTree>
    <p:extLst>
      <p:ext uri="{BB962C8B-B14F-4D97-AF65-F5344CB8AC3E}">
        <p14:creationId xmlns:p14="http://schemas.microsoft.com/office/powerpoint/2010/main" val="157021727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4D12-C8CE-4D6B-A220-C9CF96308F82}"/>
              </a:ext>
            </a:extLst>
          </p:cNvPr>
          <p:cNvSpPr>
            <a:spLocks noGrp="1"/>
          </p:cNvSpPr>
          <p:nvPr>
            <p:ph type="title"/>
          </p:nvPr>
        </p:nvSpPr>
        <p:spPr/>
        <p:txBody>
          <a:bodyPr/>
          <a:lstStyle/>
          <a:p>
            <a:r>
              <a:rPr lang="en-US" dirty="0"/>
              <a:t>The Continuum of Hyperkalemia</a:t>
            </a:r>
          </a:p>
        </p:txBody>
      </p:sp>
      <p:sp>
        <p:nvSpPr>
          <p:cNvPr id="3" name="Content Placeholder 2">
            <a:extLst>
              <a:ext uri="{FF2B5EF4-FFF2-40B4-BE49-F238E27FC236}">
                <a16:creationId xmlns:a16="http://schemas.microsoft.com/office/drawing/2014/main" id="{F26C7C82-93AB-43BF-810F-11E70D0234CA}"/>
              </a:ext>
            </a:extLst>
          </p:cNvPr>
          <p:cNvSpPr>
            <a:spLocks noGrp="1"/>
          </p:cNvSpPr>
          <p:nvPr>
            <p:ph idx="1"/>
          </p:nvPr>
        </p:nvSpPr>
        <p:spPr>
          <a:xfrm>
            <a:off x="199449" y="816961"/>
            <a:ext cx="8761615" cy="3232619"/>
          </a:xfrm>
        </p:spPr>
        <p:txBody>
          <a:bodyPr/>
          <a:lstStyle/>
          <a:p>
            <a:r>
              <a:rPr lang="en-US" dirty="0"/>
              <a:t>Acute treatment may be needed for unrecognized chronic hyperkalemia</a:t>
            </a:r>
          </a:p>
          <a:p>
            <a:pPr>
              <a:spcBef>
                <a:spcPts val="1275"/>
              </a:spcBef>
            </a:pPr>
            <a:r>
              <a:rPr lang="en-US" dirty="0"/>
              <a:t>Signs/symptoms should be closely monitored following an episode of acute hyperkalemia</a:t>
            </a:r>
          </a:p>
          <a:p>
            <a:pPr lvl="1"/>
            <a:r>
              <a:rPr lang="en-US" dirty="0"/>
              <a:t>Do not discharge until hyperkalemia has resolved</a:t>
            </a:r>
          </a:p>
          <a:p>
            <a:pPr>
              <a:spcBef>
                <a:spcPts val="1275"/>
              </a:spcBef>
            </a:pPr>
            <a:r>
              <a:rPr lang="en-US" dirty="0"/>
              <a:t>Hospitalist will need to decide if</a:t>
            </a:r>
          </a:p>
          <a:p>
            <a:pPr lvl="1"/>
            <a:r>
              <a:rPr lang="en-US" dirty="0"/>
              <a:t>Current medications can be continued</a:t>
            </a:r>
          </a:p>
          <a:p>
            <a:pPr lvl="1"/>
            <a:r>
              <a:rPr lang="en-US" dirty="0"/>
              <a:t>Disease-modifying treatment needs to be initiated</a:t>
            </a:r>
          </a:p>
          <a:p>
            <a:pPr>
              <a:spcBef>
                <a:spcPts val="1275"/>
              </a:spcBef>
            </a:pPr>
            <a:r>
              <a:rPr lang="en-US" dirty="0"/>
              <a:t>Patient recognition of signs/symptoms is important</a:t>
            </a:r>
          </a:p>
          <a:p>
            <a:pPr>
              <a:spcBef>
                <a:spcPts val="1275"/>
              </a:spcBef>
            </a:pPr>
            <a:r>
              <a:rPr lang="en-US" dirty="0"/>
              <a:t>Coordinated care is essential</a:t>
            </a:r>
          </a:p>
        </p:txBody>
      </p:sp>
    </p:spTree>
    <p:extLst>
      <p:ext uri="{BB962C8B-B14F-4D97-AF65-F5344CB8AC3E}">
        <p14:creationId xmlns:p14="http://schemas.microsoft.com/office/powerpoint/2010/main" val="24558617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419B9CA-4054-4983-9272-3E4514DD8E21}"/>
              </a:ext>
            </a:extLst>
          </p:cNvPr>
          <p:cNvSpPr>
            <a:spLocks noGrp="1"/>
          </p:cNvSpPr>
          <p:nvPr>
            <p:ph type="title"/>
          </p:nvPr>
        </p:nvSpPr>
        <p:spPr/>
        <p:txBody>
          <a:bodyPr/>
          <a:lstStyle/>
          <a:p>
            <a:r>
              <a:rPr lang="en-US" dirty="0"/>
              <a:t>Disclosures</a:t>
            </a:r>
          </a:p>
        </p:txBody>
      </p:sp>
      <p:graphicFrame>
        <p:nvGraphicFramePr>
          <p:cNvPr id="12" name="Table 11">
            <a:extLst>
              <a:ext uri="{FF2B5EF4-FFF2-40B4-BE49-F238E27FC236}">
                <a16:creationId xmlns:a16="http://schemas.microsoft.com/office/drawing/2014/main" id="{CC7D6B20-8F80-4BFE-8F05-4483A92FB74E}"/>
              </a:ext>
            </a:extLst>
          </p:cNvPr>
          <p:cNvGraphicFramePr>
            <a:graphicFrameLocks noGrp="1"/>
          </p:cNvGraphicFramePr>
          <p:nvPr>
            <p:extLst>
              <p:ext uri="{D42A27DB-BD31-4B8C-83A1-F6EECF244321}">
                <p14:modId xmlns:p14="http://schemas.microsoft.com/office/powerpoint/2010/main" val="450829164"/>
              </p:ext>
            </p:extLst>
          </p:nvPr>
        </p:nvGraphicFramePr>
        <p:xfrm>
          <a:off x="628649" y="1048583"/>
          <a:ext cx="8066617" cy="1203960"/>
        </p:xfrm>
        <a:graphic>
          <a:graphicData uri="http://schemas.openxmlformats.org/drawingml/2006/table">
            <a:tbl>
              <a:tblPr firstRow="1" bandRow="1">
                <a:tableStyleId>{2D5ABB26-0587-4C30-8999-92F81FD0307C}</a:tableStyleId>
              </a:tblPr>
              <a:tblGrid>
                <a:gridCol w="2035356">
                  <a:extLst>
                    <a:ext uri="{9D8B030D-6E8A-4147-A177-3AD203B41FA5}">
                      <a16:colId xmlns:a16="http://schemas.microsoft.com/office/drawing/2014/main" val="2147425400"/>
                    </a:ext>
                  </a:extLst>
                </a:gridCol>
                <a:gridCol w="6031261">
                  <a:extLst>
                    <a:ext uri="{9D8B030D-6E8A-4147-A177-3AD203B41FA5}">
                      <a16:colId xmlns:a16="http://schemas.microsoft.com/office/drawing/2014/main" val="3593498532"/>
                    </a:ext>
                  </a:extLst>
                </a:gridCol>
              </a:tblGrid>
              <a:tr h="434340">
                <a:tc gridSpan="2">
                  <a:txBody>
                    <a:bodyPr/>
                    <a:lstStyle/>
                    <a:p>
                      <a:r>
                        <a:rPr lang="en-US" sz="2300" b="1" dirty="0">
                          <a:solidFill>
                            <a:srgbClr val="333333"/>
                          </a:solidFill>
                        </a:rPr>
                        <a:t>Biff F. Palmer</a:t>
                      </a:r>
                      <a:r>
                        <a:rPr lang="en-US" sz="2400" b="0" dirty="0">
                          <a:solidFill>
                            <a:srgbClr val="333333"/>
                          </a:solidFill>
                        </a:rPr>
                        <a:t>,</a:t>
                      </a:r>
                      <a:r>
                        <a:rPr lang="en-US" sz="1800" b="0" dirty="0">
                          <a:solidFill>
                            <a:srgbClr val="333333"/>
                          </a:solidFill>
                        </a:rPr>
                        <a:t> MD</a:t>
                      </a:r>
                    </a:p>
                  </a:txBody>
                  <a:tcPr marL="68580" marR="68580" marT="34290" marB="34290">
                    <a:lnB w="3175" cap="flat" cmpd="sng" algn="ctr">
                      <a:solidFill>
                        <a:schemeClr val="bg1">
                          <a:lumMod val="50000"/>
                        </a:schemeClr>
                      </a:solidFill>
                      <a:prstDash val="sysDot"/>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754380">
                <a:tc>
                  <a:txBody>
                    <a:bodyPr/>
                    <a:lstStyle/>
                    <a:p>
                      <a:endParaRPr lang="en-US" sz="2300" i="1" dirty="0">
                        <a:solidFill>
                          <a:srgbClr val="333333"/>
                        </a:solidFill>
                      </a:endParaRPr>
                    </a:p>
                  </a:txBody>
                  <a:tcPr marL="68580" marR="68580" marT="34290" marB="34290">
                    <a:lnT w="3175" cap="flat" cmpd="sng" algn="ctr">
                      <a:solidFill>
                        <a:schemeClr val="bg1">
                          <a:lumMod val="50000"/>
                        </a:schemeClr>
                      </a:solidFill>
                      <a:prstDash val="sysDot"/>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a:solidFill>
                            <a:srgbClr val="333333"/>
                          </a:solidFill>
                        </a:rPr>
                        <a:t> </a:t>
                      </a:r>
                      <a:r>
                        <a:rPr lang="en-US" sz="2300" i="0" dirty="0">
                          <a:solidFill>
                            <a:srgbClr val="333333"/>
                          </a:solidFill>
                        </a:rPr>
                        <a:t>No relevant financial relationships to disclose</a:t>
                      </a:r>
                    </a:p>
                    <a:p>
                      <a:endParaRPr lang="en-US" sz="2300" dirty="0">
                        <a:solidFill>
                          <a:srgbClr val="333333"/>
                        </a:solidFill>
                      </a:endParaRPr>
                    </a:p>
                  </a:txBody>
                  <a:tcPr marL="68580" marR="68580" marT="34290" marB="34290">
                    <a:lnT w="3175"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val="225226965"/>
                  </a:ext>
                </a:extLst>
              </a:tr>
            </a:tbl>
          </a:graphicData>
        </a:graphic>
      </p:graphicFrame>
      <p:graphicFrame>
        <p:nvGraphicFramePr>
          <p:cNvPr id="5" name="Table 4">
            <a:extLst>
              <a:ext uri="{FF2B5EF4-FFF2-40B4-BE49-F238E27FC236}">
                <a16:creationId xmlns:a16="http://schemas.microsoft.com/office/drawing/2014/main" id="{547E3C40-1968-4698-B23E-280605B9F4CF}"/>
              </a:ext>
            </a:extLst>
          </p:cNvPr>
          <p:cNvGraphicFramePr>
            <a:graphicFrameLocks noGrp="1"/>
          </p:cNvGraphicFramePr>
          <p:nvPr>
            <p:extLst>
              <p:ext uri="{D42A27DB-BD31-4B8C-83A1-F6EECF244321}">
                <p14:modId xmlns:p14="http://schemas.microsoft.com/office/powerpoint/2010/main" val="2270492050"/>
              </p:ext>
            </p:extLst>
          </p:nvPr>
        </p:nvGraphicFramePr>
        <p:xfrm>
          <a:off x="628649" y="2148840"/>
          <a:ext cx="8066617" cy="1905000"/>
        </p:xfrm>
        <a:graphic>
          <a:graphicData uri="http://schemas.openxmlformats.org/drawingml/2006/table">
            <a:tbl>
              <a:tblPr firstRow="1" bandRow="1">
                <a:tableStyleId>{2D5ABB26-0587-4C30-8999-92F81FD0307C}</a:tableStyleId>
              </a:tblPr>
              <a:tblGrid>
                <a:gridCol w="2035356">
                  <a:extLst>
                    <a:ext uri="{9D8B030D-6E8A-4147-A177-3AD203B41FA5}">
                      <a16:colId xmlns:a16="http://schemas.microsoft.com/office/drawing/2014/main" val="2147425400"/>
                    </a:ext>
                  </a:extLst>
                </a:gridCol>
                <a:gridCol w="6031261">
                  <a:extLst>
                    <a:ext uri="{9D8B030D-6E8A-4147-A177-3AD203B41FA5}">
                      <a16:colId xmlns:a16="http://schemas.microsoft.com/office/drawing/2014/main" val="3593498532"/>
                    </a:ext>
                  </a:extLst>
                </a:gridCol>
              </a:tblGrid>
              <a:tr h="434340">
                <a:tc gridSpan="2">
                  <a:txBody>
                    <a:bodyPr/>
                    <a:lstStyle/>
                    <a:p>
                      <a:r>
                        <a:rPr lang="en-US" sz="2300" b="1" dirty="0">
                          <a:solidFill>
                            <a:srgbClr val="333333"/>
                          </a:solidFill>
                        </a:rPr>
                        <a:t>Robert Toto</a:t>
                      </a:r>
                      <a:r>
                        <a:rPr lang="en-US" sz="2400" b="0" dirty="0">
                          <a:solidFill>
                            <a:srgbClr val="333333"/>
                          </a:solidFill>
                        </a:rPr>
                        <a:t>,</a:t>
                      </a:r>
                      <a:r>
                        <a:rPr lang="en-US" sz="1800" b="0" dirty="0">
                          <a:solidFill>
                            <a:srgbClr val="333333"/>
                          </a:solidFill>
                        </a:rPr>
                        <a:t> MD</a:t>
                      </a:r>
                    </a:p>
                  </a:txBody>
                  <a:tcPr marL="68580" marR="68580" marT="34290" marB="34290">
                    <a:lnB w="3175" cap="flat" cmpd="sng" algn="ctr">
                      <a:solidFill>
                        <a:schemeClr val="bg1">
                          <a:lumMod val="50000"/>
                        </a:schemeClr>
                      </a:solidFill>
                      <a:prstDash val="sysDot"/>
                      <a:round/>
                      <a:headEnd type="none" w="med" len="med"/>
                      <a:tailEnd type="none" w="med" len="med"/>
                    </a:lnB>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1440180">
                <a:tc>
                  <a:txBody>
                    <a:bodyPr/>
                    <a:lstStyle/>
                    <a:p>
                      <a:r>
                        <a:rPr lang="en-US" sz="2300" i="1" dirty="0">
                          <a:solidFill>
                            <a:srgbClr val="333333"/>
                          </a:solidFill>
                        </a:rPr>
                        <a:t>Consultant</a:t>
                      </a:r>
                    </a:p>
                  </a:txBody>
                  <a:tcPr marL="68580" marR="68580" marT="34290" marB="34290">
                    <a:lnT w="3175" cap="flat" cmpd="sng" algn="ctr">
                      <a:solidFill>
                        <a:schemeClr val="bg1">
                          <a:lumMod val="50000"/>
                        </a:schemeClr>
                      </a:solidFill>
                      <a:prstDash val="sysDot"/>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a:solidFill>
                            <a:srgbClr val="333333"/>
                          </a:solidFill>
                        </a:rPr>
                        <a:t>Amgen, Akebia, AstraZeneca, Bayer, Boehringer-Ingelheim, Novo Nordisk, Reata, ViFor, Medscape</a:t>
                      </a:r>
                    </a:p>
                    <a:p>
                      <a:endParaRPr lang="en-US" sz="2300" dirty="0">
                        <a:solidFill>
                          <a:srgbClr val="333333"/>
                        </a:solidFill>
                      </a:endParaRPr>
                    </a:p>
                    <a:p>
                      <a:endParaRPr lang="en-US" sz="2300" dirty="0">
                        <a:solidFill>
                          <a:srgbClr val="333333"/>
                        </a:solidFill>
                      </a:endParaRPr>
                    </a:p>
                  </a:txBody>
                  <a:tcPr marL="68580" marR="68580" marT="34290" marB="34290">
                    <a:lnT w="3175"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val="225226965"/>
                  </a:ext>
                </a:extLst>
              </a:tr>
            </a:tbl>
          </a:graphicData>
        </a:graphic>
      </p:graphicFrame>
    </p:spTree>
    <p:extLst>
      <p:ext uri="{BB962C8B-B14F-4D97-AF65-F5344CB8AC3E}">
        <p14:creationId xmlns:p14="http://schemas.microsoft.com/office/powerpoint/2010/main" val="30581518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CDEB-614F-45A5-9F81-F7AB2EA90256}"/>
              </a:ext>
            </a:extLst>
          </p:cNvPr>
          <p:cNvSpPr>
            <a:spLocks noGrp="1"/>
          </p:cNvSpPr>
          <p:nvPr>
            <p:ph type="title"/>
          </p:nvPr>
        </p:nvSpPr>
        <p:spPr/>
        <p:txBody>
          <a:bodyPr>
            <a:noAutofit/>
          </a:bodyPr>
          <a:lstStyle/>
          <a:p>
            <a:r>
              <a:rPr lang="en-US" dirty="0"/>
              <a:t>Hyperkalemia vs RAASi: The Catch-22 of Managing Diseases That Benefit From RAASi Therapy!</a:t>
            </a:r>
          </a:p>
        </p:txBody>
      </p:sp>
      <p:sp>
        <p:nvSpPr>
          <p:cNvPr id="5" name="Text Placeholder 4">
            <a:extLst>
              <a:ext uri="{FF2B5EF4-FFF2-40B4-BE49-F238E27FC236}">
                <a16:creationId xmlns:a16="http://schemas.microsoft.com/office/drawing/2014/main" id="{0D6E62CF-0B46-427B-B1E7-64312A10ABBD}"/>
              </a:ext>
            </a:extLst>
          </p:cNvPr>
          <p:cNvSpPr>
            <a:spLocks noGrp="1"/>
          </p:cNvSpPr>
          <p:nvPr>
            <p:ph type="body" sz="quarter" idx="11"/>
          </p:nvPr>
        </p:nvSpPr>
        <p:spPr/>
        <p:txBody>
          <a:bodyPr>
            <a:normAutofit fontScale="92500" lnSpcReduction="20000"/>
          </a:bodyPr>
          <a:lstStyle/>
          <a:p>
            <a:r>
              <a:rPr lang="en-US" dirty="0"/>
              <a:t>RAASi, renin-angiotensin-aldosterone system inhibitor</a:t>
            </a:r>
          </a:p>
        </p:txBody>
      </p:sp>
      <p:sp>
        <p:nvSpPr>
          <p:cNvPr id="6" name="Isosceles Triangle 5">
            <a:extLst>
              <a:ext uri="{FF2B5EF4-FFF2-40B4-BE49-F238E27FC236}">
                <a16:creationId xmlns:a16="http://schemas.microsoft.com/office/drawing/2014/main" id="{486F0A2D-6EB9-4B3E-BDF9-6139EE4643EE}"/>
              </a:ext>
            </a:extLst>
          </p:cNvPr>
          <p:cNvSpPr/>
          <p:nvPr/>
        </p:nvSpPr>
        <p:spPr>
          <a:xfrm>
            <a:off x="4168903" y="2822159"/>
            <a:ext cx="806195" cy="578266"/>
          </a:xfrm>
          <a:prstGeom prst="triangle">
            <a:avLst/>
          </a:prstGeom>
          <a:solidFill>
            <a:srgbClr val="501D4F">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Isosceles Triangle 6">
            <a:extLst>
              <a:ext uri="{FF2B5EF4-FFF2-40B4-BE49-F238E27FC236}">
                <a16:creationId xmlns:a16="http://schemas.microsoft.com/office/drawing/2014/main" id="{67273B24-7C3D-40B4-990E-57FE61599348}"/>
              </a:ext>
            </a:extLst>
          </p:cNvPr>
          <p:cNvSpPr/>
          <p:nvPr/>
        </p:nvSpPr>
        <p:spPr>
          <a:xfrm rot="10800000">
            <a:off x="4168903" y="3400425"/>
            <a:ext cx="806195" cy="578266"/>
          </a:xfrm>
          <a:prstGeom prst="triangle">
            <a:avLst/>
          </a:prstGeom>
          <a:gradFill flip="none" rotWithShape="1">
            <a:gsLst>
              <a:gs pos="0">
                <a:srgbClr val="501D4F">
                  <a:tint val="66000"/>
                  <a:satMod val="160000"/>
                  <a:alpha val="25000"/>
                </a:srgbClr>
              </a:gs>
              <a:gs pos="50000">
                <a:srgbClr val="501D4F">
                  <a:tint val="44500"/>
                  <a:satMod val="160000"/>
                  <a:alpha val="25000"/>
                </a:srgbClr>
              </a:gs>
              <a:gs pos="100000">
                <a:srgbClr val="501D4F">
                  <a:tint val="23500"/>
                  <a:satMod val="160000"/>
                  <a:alpha val="25000"/>
                </a:srgbClr>
              </a:gs>
            </a:gsLst>
            <a:lin ang="16200000" scaled="1"/>
            <a:tileRect/>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ctangle: Rounded Corners 7">
            <a:extLst>
              <a:ext uri="{FF2B5EF4-FFF2-40B4-BE49-F238E27FC236}">
                <a16:creationId xmlns:a16="http://schemas.microsoft.com/office/drawing/2014/main" id="{9B870469-5229-4639-94E6-6A57975ADCEC}"/>
              </a:ext>
            </a:extLst>
          </p:cNvPr>
          <p:cNvSpPr/>
          <p:nvPr/>
        </p:nvSpPr>
        <p:spPr>
          <a:xfrm>
            <a:off x="1143000" y="2681588"/>
            <a:ext cx="6858000" cy="137160"/>
          </a:xfrm>
          <a:prstGeom prst="roundRect">
            <a:avLst>
              <a:gd name="adj" fmla="val 50000"/>
            </a:avLst>
          </a:prstGeom>
          <a:solidFill>
            <a:srgbClr val="0079A8">
              <a:alpha val="90000"/>
            </a:srgbClr>
          </a:solidFill>
          <a:ln>
            <a:noFill/>
          </a:ln>
          <a:effectLst>
            <a:outerShdw blurRad="152400" dist="317500" dir="5400000" sx="90000" sy="-19000" rotWithShape="0">
              <a:prstClr val="black">
                <a:alpha val="15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2E2B8CA5-2AF7-4788-8F0C-4133087390B4}"/>
              </a:ext>
            </a:extLst>
          </p:cNvPr>
          <p:cNvSpPr/>
          <p:nvPr/>
        </p:nvSpPr>
        <p:spPr>
          <a:xfrm>
            <a:off x="4542368" y="2715455"/>
            <a:ext cx="68580" cy="685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8E1A7F88-D6DD-4AF2-BA88-B2E06B74D980}"/>
              </a:ext>
            </a:extLst>
          </p:cNvPr>
          <p:cNvSpPr txBox="1"/>
          <p:nvPr/>
        </p:nvSpPr>
        <p:spPr>
          <a:xfrm>
            <a:off x="796944" y="1481668"/>
            <a:ext cx="3602028" cy="1214179"/>
          </a:xfrm>
          <a:prstGeom prst="rect">
            <a:avLst/>
          </a:prstGeom>
          <a:noFill/>
        </p:spPr>
        <p:txBody>
          <a:bodyPr wrap="square" rtlCol="0">
            <a:spAutoFit/>
          </a:bodyPr>
          <a:lstStyle/>
          <a:p>
            <a:pPr algn="ctr">
              <a:lnSpc>
                <a:spcPct val="90000"/>
              </a:lnSpc>
            </a:pPr>
            <a:r>
              <a:rPr lang="en-US" sz="2700" b="1" dirty="0"/>
              <a:t>Prescribe RAASi and Accept Presence of Hyperkalemia?</a:t>
            </a:r>
          </a:p>
        </p:txBody>
      </p:sp>
      <p:sp>
        <p:nvSpPr>
          <p:cNvPr id="11" name="TextBox 10">
            <a:extLst>
              <a:ext uri="{FF2B5EF4-FFF2-40B4-BE49-F238E27FC236}">
                <a16:creationId xmlns:a16="http://schemas.microsoft.com/office/drawing/2014/main" id="{7D74F241-F2CD-4B5C-BD41-8FDCBAE24276}"/>
              </a:ext>
            </a:extLst>
          </p:cNvPr>
          <p:cNvSpPr txBox="1"/>
          <p:nvPr/>
        </p:nvSpPr>
        <p:spPr>
          <a:xfrm>
            <a:off x="4398972" y="1492821"/>
            <a:ext cx="3602028" cy="1214179"/>
          </a:xfrm>
          <a:prstGeom prst="rect">
            <a:avLst/>
          </a:prstGeom>
          <a:noFill/>
        </p:spPr>
        <p:txBody>
          <a:bodyPr wrap="square" rtlCol="0">
            <a:spAutoFit/>
          </a:bodyPr>
          <a:lstStyle/>
          <a:p>
            <a:pPr algn="ctr">
              <a:lnSpc>
                <a:spcPct val="90000"/>
              </a:lnSpc>
            </a:pPr>
            <a:r>
              <a:rPr lang="en-US" sz="2700" b="1" dirty="0"/>
              <a:t>Avoid/Discontinue </a:t>
            </a:r>
            <a:br>
              <a:rPr lang="en-US" sz="2700" b="1" dirty="0"/>
            </a:br>
            <a:r>
              <a:rPr lang="en-US" sz="2700" b="1" dirty="0"/>
              <a:t>Proven RAASi</a:t>
            </a:r>
            <a:br>
              <a:rPr lang="en-US" sz="2700" b="1" dirty="0"/>
            </a:br>
            <a:r>
              <a:rPr lang="en-US" sz="2700" b="1" dirty="0"/>
              <a:t>Therapies?</a:t>
            </a:r>
          </a:p>
        </p:txBody>
      </p:sp>
      <p:sp>
        <p:nvSpPr>
          <p:cNvPr id="12" name="Text Placeholder 4">
            <a:extLst>
              <a:ext uri="{FF2B5EF4-FFF2-40B4-BE49-F238E27FC236}">
                <a16:creationId xmlns:a16="http://schemas.microsoft.com/office/drawing/2014/main" id="{EDE31DE9-B4B1-4646-A518-C850BA7CD005}"/>
              </a:ext>
            </a:extLst>
          </p:cNvPr>
          <p:cNvSpPr txBox="1">
            <a:spLocks/>
          </p:cNvSpPr>
          <p:nvPr/>
        </p:nvSpPr>
        <p:spPr bwMode="auto">
          <a:xfrm>
            <a:off x="3219400" y="3499247"/>
            <a:ext cx="2721769" cy="641747"/>
          </a:xfrm>
          <a:prstGeom prst="roundRect">
            <a:avLst>
              <a:gd name="adj" fmla="val 8751"/>
            </a:avLst>
          </a:prstGeom>
          <a:gradFill flip="none" rotWithShape="1">
            <a:gsLst>
              <a:gs pos="0">
                <a:schemeClr val="lt1"/>
              </a:gs>
              <a:gs pos="100000">
                <a:srgbClr val="ADE1FA"/>
              </a:gs>
            </a:gsLst>
            <a:lin ang="5040000" scaled="0"/>
            <a:tileRect/>
          </a:gradFill>
          <a:ln>
            <a:solidFill>
              <a:srgbClr val="501D4F"/>
            </a:solidFill>
          </a:ln>
        </p:spPr>
        <p:style>
          <a:lnRef idx="2">
            <a:schemeClr val="accent6"/>
          </a:lnRef>
          <a:fillRef idx="1">
            <a:schemeClr val="lt1"/>
          </a:fillRef>
          <a:effectRef idx="0">
            <a:schemeClr val="accent6"/>
          </a:effectRef>
          <a:fontRef idx="minor">
            <a:schemeClr val="dk1"/>
          </a:fontRef>
        </p:style>
        <p:txBody>
          <a:bodyPr lIns="0" tIns="0" rIns="0" bIns="0" anchor="ctr"/>
          <a:lstStyle>
            <a:lvl1pPr marL="0" indent="0" algn="ctr" rtl="0" eaLnBrk="1" fontAlgn="base" hangingPunct="1">
              <a:lnSpc>
                <a:spcPct val="100000"/>
              </a:lnSpc>
              <a:spcBef>
                <a:spcPts val="0"/>
              </a:spcBef>
              <a:spcAft>
                <a:spcPts val="1000"/>
              </a:spcAft>
              <a:buClr>
                <a:schemeClr val="folHlink"/>
              </a:buClr>
              <a:buSzPct val="125000"/>
              <a:buFontTx/>
              <a:buNone/>
              <a:defRPr sz="3200" b="1" kern="0" spc="0" baseline="0">
                <a:solidFill>
                  <a:schemeClr val="tx2"/>
                </a:solidFill>
                <a:latin typeface="+mj-lt"/>
                <a:ea typeface="+mn-ea"/>
                <a:cs typeface="+mn-cs"/>
              </a:defRPr>
            </a:lvl1pPr>
            <a:lvl2pPr marL="401638"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2pPr>
            <a:lvl3pPr marL="798513"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3pPr>
            <a:lvl4pPr marL="1084262"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4pPr>
            <a:lvl5pPr marL="1422400" indent="0" algn="l" rtl="0" eaLnBrk="1" fontAlgn="base" hangingPunct="1">
              <a:lnSpc>
                <a:spcPct val="90000"/>
              </a:lnSpc>
              <a:spcBef>
                <a:spcPts val="0"/>
              </a:spcBef>
              <a:spcAft>
                <a:spcPts val="1000"/>
              </a:spcAft>
              <a:buClr>
                <a:schemeClr val="folHlink"/>
              </a:buClr>
              <a:buFontTx/>
              <a:buNone/>
              <a:defRPr sz="2800" b="1" baseline="0">
                <a:solidFill>
                  <a:schemeClr val="tx2"/>
                </a:solidFill>
                <a:latin typeface="+mj-lt"/>
              </a:defRPr>
            </a:lvl5pPr>
            <a:lvl6pPr marL="20462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6pPr>
            <a:lvl7pPr marL="25034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7pPr>
            <a:lvl8pPr marL="29606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8pPr>
            <a:lvl9pPr marL="3417888" indent="-166688" algn="l" rtl="0" eaLnBrk="1" fontAlgn="base" hangingPunct="1">
              <a:lnSpc>
                <a:spcPct val="90000"/>
              </a:lnSpc>
              <a:spcBef>
                <a:spcPct val="20000"/>
              </a:spcBef>
              <a:spcAft>
                <a:spcPct val="20000"/>
              </a:spcAft>
              <a:buClr>
                <a:schemeClr val="folHlink"/>
              </a:buClr>
              <a:buFont typeface="Arial" charset="0"/>
              <a:buChar char="–"/>
              <a:defRPr sz="1600">
                <a:solidFill>
                  <a:schemeClr val="tx1"/>
                </a:solidFill>
                <a:latin typeface="+mn-lt"/>
              </a:defRPr>
            </a:lvl9pPr>
          </a:lstStyle>
          <a:p>
            <a:pPr>
              <a:lnSpc>
                <a:spcPct val="115000"/>
              </a:lnSpc>
              <a:spcAft>
                <a:spcPts val="0"/>
              </a:spcAft>
              <a:buClr>
                <a:srgbClr val="800080"/>
              </a:buClr>
              <a:defRPr/>
            </a:pPr>
            <a:r>
              <a:rPr lang="en-US" sz="3300" spc="225" dirty="0">
                <a:solidFill>
                  <a:srgbClr val="8B1B24"/>
                </a:solidFill>
                <a:latin typeface="+mn-lt"/>
                <a:cs typeface="Arial" panose="020B0604020202020204" pitchFamily="34" charset="0"/>
              </a:rPr>
              <a:t>CATCH-22</a:t>
            </a:r>
          </a:p>
        </p:txBody>
      </p:sp>
    </p:spTree>
    <p:extLst>
      <p:ext uri="{BB962C8B-B14F-4D97-AF65-F5344CB8AC3E}">
        <p14:creationId xmlns:p14="http://schemas.microsoft.com/office/powerpoint/2010/main" val="17755130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A5E739-201A-4800-9970-4D9DD8AE36F1}"/>
              </a:ext>
            </a:extLst>
          </p:cNvPr>
          <p:cNvSpPr>
            <a:spLocks noGrp="1"/>
          </p:cNvSpPr>
          <p:nvPr>
            <p:ph type="title"/>
          </p:nvPr>
        </p:nvSpPr>
        <p:spPr/>
        <p:txBody>
          <a:bodyPr>
            <a:noAutofit/>
          </a:bodyPr>
          <a:lstStyle/>
          <a:p>
            <a:r>
              <a:rPr lang="en-US" dirty="0"/>
              <a:t>RAASi Promotes Kidney-Saving and Life-Saving Benefits in Patients With CKD, Heart Failure, or Diabetes Mellitus</a:t>
            </a:r>
          </a:p>
        </p:txBody>
      </p:sp>
      <p:sp>
        <p:nvSpPr>
          <p:cNvPr id="8" name="Text Placeholder 4">
            <a:extLst>
              <a:ext uri="{FF2B5EF4-FFF2-40B4-BE49-F238E27FC236}">
                <a16:creationId xmlns:a16="http://schemas.microsoft.com/office/drawing/2014/main" id="{3E11F10B-0000-45AF-B20A-FFD6A715D8AF}"/>
              </a:ext>
            </a:extLst>
          </p:cNvPr>
          <p:cNvSpPr txBox="1">
            <a:spLocks/>
          </p:cNvSpPr>
          <p:nvPr/>
        </p:nvSpPr>
        <p:spPr>
          <a:xfrm>
            <a:off x="199506" y="4239816"/>
            <a:ext cx="8761558" cy="203597"/>
          </a:xfrm>
          <a:prstGeom prst="rect">
            <a:avLst/>
          </a:prstGeom>
        </p:spPr>
        <p:txBody>
          <a:bodyPr/>
          <a:lst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30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SzPct val="75000"/>
              <a:buFont typeface="Wingdings" panose="05000000000000000000" pitchFamily="2" charset="2"/>
              <a:buChar char="§"/>
              <a:defRPr sz="25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75" dirty="0"/>
              <a:t>CKD, chronic kidney disease; RAASi, renin-angiotensin-aldosterone system inhibitor</a:t>
            </a:r>
          </a:p>
        </p:txBody>
      </p:sp>
    </p:spTree>
    <p:extLst>
      <p:ext uri="{BB962C8B-B14F-4D97-AF65-F5344CB8AC3E}">
        <p14:creationId xmlns:p14="http://schemas.microsoft.com/office/powerpoint/2010/main" val="25082884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4CF2-27F1-4DEA-B424-E831002A9E9E}"/>
              </a:ext>
            </a:extLst>
          </p:cNvPr>
          <p:cNvSpPr>
            <a:spLocks noGrp="1"/>
          </p:cNvSpPr>
          <p:nvPr>
            <p:ph type="title"/>
          </p:nvPr>
        </p:nvSpPr>
        <p:spPr>
          <a:xfrm>
            <a:off x="620366" y="122396"/>
            <a:ext cx="7886700" cy="994172"/>
          </a:xfrm>
        </p:spPr>
        <p:txBody>
          <a:bodyPr>
            <a:noAutofit/>
          </a:bodyPr>
          <a:lstStyle/>
          <a:p>
            <a:r>
              <a:rPr lang="en-US" dirty="0"/>
              <a:t>Mean Serum K</a:t>
            </a:r>
            <a:r>
              <a:rPr lang="en-US" baseline="30000" dirty="0"/>
              <a:t>+</a:t>
            </a:r>
            <a:r>
              <a:rPr lang="en-US" dirty="0"/>
              <a:t> Concentration Was Significantly Higher With MRA vs ARB</a:t>
            </a:r>
          </a:p>
        </p:txBody>
      </p:sp>
      <p:sp>
        <p:nvSpPr>
          <p:cNvPr id="4" name="Text Placeholder 3">
            <a:extLst>
              <a:ext uri="{FF2B5EF4-FFF2-40B4-BE49-F238E27FC236}">
                <a16:creationId xmlns:a16="http://schemas.microsoft.com/office/drawing/2014/main" id="{B66B8C53-4B9A-430D-A994-C026A181DBAD}"/>
              </a:ext>
            </a:extLst>
          </p:cNvPr>
          <p:cNvSpPr>
            <a:spLocks noGrp="1"/>
          </p:cNvSpPr>
          <p:nvPr>
            <p:ph type="body" sz="quarter" idx="11"/>
          </p:nvPr>
        </p:nvSpPr>
        <p:spPr>
          <a:xfrm>
            <a:off x="182937" y="4205288"/>
            <a:ext cx="8761558" cy="302419"/>
          </a:xfrm>
        </p:spPr>
        <p:txBody>
          <a:bodyPr>
            <a:normAutofit fontScale="92500" lnSpcReduction="20000"/>
          </a:bodyPr>
          <a:lstStyle/>
          <a:p>
            <a:r>
              <a:rPr lang="en-US" dirty="0"/>
              <a:t>Hyperkalemia (serum K</a:t>
            </a:r>
            <a:r>
              <a:rPr lang="en-US" baseline="30000" dirty="0"/>
              <a:t>+</a:t>
            </a:r>
            <a:r>
              <a:rPr lang="en-US" dirty="0"/>
              <a:t> &gt;6.0 mEq/L) occurred at least once in 2, 10, and 14 subjects in the placebo, ARB, and MRA groups, respectively (MRA (spironolactone) vs placebo, </a:t>
            </a:r>
            <a:r>
              <a:rPr lang="en-US" i="1" dirty="0"/>
              <a:t>P</a:t>
            </a:r>
            <a:r>
              <a:rPr lang="en-US" dirty="0"/>
              <a:t>&lt;.001; ARB (losartan) vs placebo, </a:t>
            </a:r>
            <a:r>
              <a:rPr lang="en-US" i="1" dirty="0"/>
              <a:t>P</a:t>
            </a:r>
            <a:r>
              <a:rPr lang="en-US" dirty="0"/>
              <a:t>=.009). </a:t>
            </a:r>
            <a:r>
              <a:rPr lang="da-DK" dirty="0"/>
              <a:t>ARB, angiotensin receptor blocker; MRA, mineralocorticoid receptor antagonist</a:t>
            </a:r>
          </a:p>
          <a:p>
            <a:endParaRPr lang="en-US" dirty="0"/>
          </a:p>
        </p:txBody>
      </p:sp>
      <p:grpSp>
        <p:nvGrpSpPr>
          <p:cNvPr id="5" name="Group 10">
            <a:extLst>
              <a:ext uri="{FF2B5EF4-FFF2-40B4-BE49-F238E27FC236}">
                <a16:creationId xmlns:a16="http://schemas.microsoft.com/office/drawing/2014/main" id="{E778B34C-5D89-4B3E-8206-F0DAC46108DA}"/>
              </a:ext>
            </a:extLst>
          </p:cNvPr>
          <p:cNvGrpSpPr>
            <a:grpSpLocks/>
          </p:cNvGrpSpPr>
          <p:nvPr/>
        </p:nvGrpSpPr>
        <p:grpSpPr bwMode="auto">
          <a:xfrm>
            <a:off x="1953221" y="1059656"/>
            <a:ext cx="5237559" cy="3063479"/>
            <a:chOff x="1478844" y="1015999"/>
            <a:chExt cx="7555973" cy="4861669"/>
          </a:xfrm>
        </p:grpSpPr>
        <p:sp>
          <p:nvSpPr>
            <p:cNvPr id="6" name="Rectangle 5">
              <a:extLst>
                <a:ext uri="{FF2B5EF4-FFF2-40B4-BE49-F238E27FC236}">
                  <a16:creationId xmlns:a16="http://schemas.microsoft.com/office/drawing/2014/main" id="{A27A9EC6-5A43-430F-AB8B-17CBA8165A67}"/>
                </a:ext>
              </a:extLst>
            </p:cNvPr>
            <p:cNvSpPr>
              <a:spLocks noChangeArrowheads="1"/>
            </p:cNvSpPr>
            <p:nvPr/>
          </p:nvSpPr>
          <p:spPr bwMode="auto">
            <a:xfrm>
              <a:off x="1478844" y="1015999"/>
              <a:ext cx="7555973" cy="4861669"/>
            </a:xfrm>
            <a:prstGeom prst="rect">
              <a:avLst/>
            </a:prstGeom>
            <a:solidFill>
              <a:schemeClr val="bg1"/>
            </a:solidFill>
            <a:ln w="9525">
              <a:solidFill>
                <a:schemeClr val="bg2"/>
              </a:solidFill>
              <a:round/>
              <a:headEnd/>
              <a:tailEnd/>
            </a:ln>
            <a:effectLst>
              <a:outerShdw blurRad="50800" dist="38100" dir="2700000" algn="tl" rotWithShape="0">
                <a:srgbClr val="808080">
                  <a:alpha val="39998"/>
                </a:srgbClr>
              </a:outerShdw>
            </a:effectLst>
          </p:spPr>
          <p:txBody>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spcBef>
                  <a:spcPct val="0"/>
                </a:spcBef>
                <a:buFontTx/>
                <a:buNone/>
                <a:defRPr/>
              </a:pPr>
              <a:endParaRPr lang="en-US" altLang="en-US" sz="1350" b="1" dirty="0">
                <a:solidFill>
                  <a:srgbClr val="000000"/>
                </a:solidFill>
                <a:latin typeface="Arial" panose="020B0604020202020204" pitchFamily="34" charset="0"/>
              </a:endParaRPr>
            </a:p>
          </p:txBody>
        </p:sp>
        <p:grpSp>
          <p:nvGrpSpPr>
            <p:cNvPr id="7" name="Group 2">
              <a:extLst>
                <a:ext uri="{FF2B5EF4-FFF2-40B4-BE49-F238E27FC236}">
                  <a16:creationId xmlns:a16="http://schemas.microsoft.com/office/drawing/2014/main" id="{F9E65D05-E348-42E9-8E73-43FE839F8BD8}"/>
                </a:ext>
              </a:extLst>
            </p:cNvPr>
            <p:cNvGrpSpPr>
              <a:grpSpLocks/>
            </p:cNvGrpSpPr>
            <p:nvPr/>
          </p:nvGrpSpPr>
          <p:grpSpPr bwMode="auto">
            <a:xfrm>
              <a:off x="1736493" y="1135038"/>
              <a:ext cx="6738368" cy="4595250"/>
              <a:chOff x="1270632" y="1123356"/>
              <a:chExt cx="7309142" cy="4984490"/>
            </a:xfrm>
          </p:grpSpPr>
          <p:pic>
            <p:nvPicPr>
              <p:cNvPr id="8" name="Picture 3">
                <a:extLst>
                  <a:ext uri="{FF2B5EF4-FFF2-40B4-BE49-F238E27FC236}">
                    <a16:creationId xmlns:a16="http://schemas.microsoft.com/office/drawing/2014/main" id="{840D1C2E-B3AA-4860-84D2-6C1E5F535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632" y="1215584"/>
                <a:ext cx="7309142" cy="4892262"/>
              </a:xfrm>
              <a:prstGeom prst="rect">
                <a:avLst/>
              </a:prstGeom>
              <a:noFill/>
              <a:ln w="9525">
                <a:solidFill>
                  <a:srgbClr val="FFFFFF"/>
                </a:solidFill>
                <a:round/>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 name="TextBox 8">
                <a:extLst>
                  <a:ext uri="{FF2B5EF4-FFF2-40B4-BE49-F238E27FC236}">
                    <a16:creationId xmlns:a16="http://schemas.microsoft.com/office/drawing/2014/main" id="{B1754AB0-260F-4F50-A973-B04F48F51EA1}"/>
                  </a:ext>
                </a:extLst>
              </p:cNvPr>
              <p:cNvSpPr txBox="1"/>
              <p:nvPr/>
            </p:nvSpPr>
            <p:spPr>
              <a:xfrm>
                <a:off x="3540568" y="1123356"/>
                <a:ext cx="848362" cy="397354"/>
              </a:xfrm>
              <a:prstGeom prst="rect">
                <a:avLst/>
              </a:prstGeom>
              <a:noFill/>
            </p:spPr>
            <p:txBody>
              <a:bodyPr wrap="none">
                <a:spAutoFit/>
              </a:bodyPr>
              <a:lstStyle/>
              <a:p>
                <a:pPr algn="ctr">
                  <a:defRPr/>
                </a:pPr>
                <a:r>
                  <a:rPr lang="en-US" sz="900" b="1" dirty="0">
                    <a:solidFill>
                      <a:prstClr val="black"/>
                    </a:solidFill>
                    <a:latin typeface="Calibri" panose="020F0502020204030204" pitchFamily="34" charset="0"/>
                  </a:rPr>
                  <a:t>(n = 27)</a:t>
                </a:r>
              </a:p>
            </p:txBody>
          </p:sp>
          <p:sp>
            <p:nvSpPr>
              <p:cNvPr id="10" name="TextBox 9">
                <a:extLst>
                  <a:ext uri="{FF2B5EF4-FFF2-40B4-BE49-F238E27FC236}">
                    <a16:creationId xmlns:a16="http://schemas.microsoft.com/office/drawing/2014/main" id="{6C2B2601-FE72-4B56-8B18-7E337A34A60F}"/>
                  </a:ext>
                </a:extLst>
              </p:cNvPr>
              <p:cNvSpPr txBox="1"/>
              <p:nvPr/>
            </p:nvSpPr>
            <p:spPr>
              <a:xfrm>
                <a:off x="3426297" y="1391846"/>
                <a:ext cx="2500350" cy="397354"/>
              </a:xfrm>
              <a:prstGeom prst="rect">
                <a:avLst/>
              </a:prstGeom>
              <a:noFill/>
            </p:spPr>
            <p:txBody>
              <a:bodyPr>
                <a:spAutoFit/>
              </a:bodyPr>
              <a:lstStyle/>
              <a:p>
                <a:pPr algn="ctr">
                  <a:defRPr/>
                </a:pPr>
                <a:r>
                  <a:rPr lang="en-US" sz="900" b="1" dirty="0">
                    <a:solidFill>
                      <a:prstClr val="black"/>
                    </a:solidFill>
                    <a:latin typeface="Calibri" panose="020F0502020204030204" pitchFamily="34" charset="0"/>
                  </a:rPr>
                  <a:t>100 mg once daily (n = 26)</a:t>
                </a:r>
              </a:p>
            </p:txBody>
          </p:sp>
          <p:sp>
            <p:nvSpPr>
              <p:cNvPr id="11" name="TextBox 10">
                <a:extLst>
                  <a:ext uri="{FF2B5EF4-FFF2-40B4-BE49-F238E27FC236}">
                    <a16:creationId xmlns:a16="http://schemas.microsoft.com/office/drawing/2014/main" id="{26D2A591-9DE4-43DF-A5CA-2D97125C6C3E}"/>
                  </a:ext>
                </a:extLst>
              </p:cNvPr>
              <p:cNvSpPr txBox="1"/>
              <p:nvPr/>
            </p:nvSpPr>
            <p:spPr>
              <a:xfrm>
                <a:off x="4097266" y="1609096"/>
                <a:ext cx="2147746" cy="397354"/>
              </a:xfrm>
              <a:prstGeom prst="rect">
                <a:avLst/>
              </a:prstGeom>
              <a:noFill/>
            </p:spPr>
            <p:txBody>
              <a:bodyPr wrap="none">
                <a:spAutoFit/>
              </a:bodyPr>
              <a:lstStyle/>
              <a:p>
                <a:pPr algn="ctr">
                  <a:defRPr/>
                </a:pPr>
                <a:r>
                  <a:rPr lang="en-US" sz="900" b="1" dirty="0">
                    <a:solidFill>
                      <a:prstClr val="black"/>
                    </a:solidFill>
                    <a:latin typeface="Calibri" panose="020F0502020204030204" pitchFamily="34" charset="0"/>
                  </a:rPr>
                  <a:t>25 mg once daily (n = 27)</a:t>
                </a:r>
              </a:p>
            </p:txBody>
          </p:sp>
        </p:grpSp>
      </p:grpSp>
      <p:sp>
        <p:nvSpPr>
          <p:cNvPr id="14" name="Text Placeholder 2">
            <a:extLst>
              <a:ext uri="{FF2B5EF4-FFF2-40B4-BE49-F238E27FC236}">
                <a16:creationId xmlns:a16="http://schemas.microsoft.com/office/drawing/2014/main" id="{A023B8A8-588C-44FA-9CC5-65593A6442D9}"/>
              </a:ext>
            </a:extLst>
          </p:cNvPr>
          <p:cNvSpPr>
            <a:spLocks noGrp="1"/>
          </p:cNvSpPr>
          <p:nvPr>
            <p:ph type="body" sz="quarter" idx="10"/>
          </p:nvPr>
        </p:nvSpPr>
        <p:spPr>
          <a:xfrm>
            <a:off x="3022653" y="4507707"/>
            <a:ext cx="5938410" cy="392988"/>
          </a:xfrm>
        </p:spPr>
        <p:txBody>
          <a:bodyPr/>
          <a:lstStyle/>
          <a:p>
            <a:r>
              <a:rPr lang="en-US" dirty="0"/>
              <a:t>Mehdi UF, et al. </a:t>
            </a:r>
            <a:r>
              <a:rPr lang="en-US" i="1" dirty="0"/>
              <a:t>J Am Soc Nephrol.</a:t>
            </a:r>
            <a:r>
              <a:rPr lang="en-US" dirty="0"/>
              <a:t> 2009;20(12):2641-2650.</a:t>
            </a:r>
          </a:p>
        </p:txBody>
      </p:sp>
    </p:spTree>
    <p:extLst>
      <p:ext uri="{BB962C8B-B14F-4D97-AF65-F5344CB8AC3E}">
        <p14:creationId xmlns:p14="http://schemas.microsoft.com/office/powerpoint/2010/main" val="219956550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04969E18-AEF1-4E61-8107-0CF0837163EF}"/>
              </a:ext>
            </a:extLst>
          </p:cNvPr>
          <p:cNvSpPr/>
          <p:nvPr/>
        </p:nvSpPr>
        <p:spPr>
          <a:xfrm>
            <a:off x="2582333" y="1006090"/>
            <a:ext cx="3894667" cy="3285662"/>
          </a:xfrm>
          <a:prstGeom prst="round2DiagRect">
            <a:avLst>
              <a:gd name="adj1" fmla="val 7906"/>
              <a:gd name="adj2" fmla="val 0"/>
            </a:avLst>
          </a:prstGeom>
          <a:gradFill>
            <a:gsLst>
              <a:gs pos="0">
                <a:schemeClr val="accent3"/>
              </a:gs>
              <a:gs pos="100000">
                <a:srgbClr val="55853C"/>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2">
            <a:extLst>
              <a:ext uri="{FF2B5EF4-FFF2-40B4-BE49-F238E27FC236}">
                <a16:creationId xmlns:a16="http://schemas.microsoft.com/office/drawing/2014/main" id="{3115D249-2994-4381-9AC7-BF93A8310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58509" y="737470"/>
            <a:ext cx="5026981" cy="3770236"/>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803C63AE-4C12-4232-90E0-2D360D23E168}"/>
              </a:ext>
            </a:extLst>
          </p:cNvPr>
          <p:cNvSpPr>
            <a:spLocks noGrp="1"/>
          </p:cNvSpPr>
          <p:nvPr>
            <p:ph type="title"/>
          </p:nvPr>
        </p:nvSpPr>
        <p:spPr>
          <a:xfrm>
            <a:off x="469127" y="86915"/>
            <a:ext cx="8054508" cy="994172"/>
          </a:xfrm>
        </p:spPr>
        <p:txBody>
          <a:bodyPr>
            <a:noAutofit/>
          </a:bodyPr>
          <a:lstStyle/>
          <a:p>
            <a:r>
              <a:rPr lang="en-US" dirty="0"/>
              <a:t>RALES/EMPHASIS-HF: MRAs Improved Survival in Patients With Heart Failure</a:t>
            </a:r>
          </a:p>
        </p:txBody>
      </p:sp>
      <p:sp>
        <p:nvSpPr>
          <p:cNvPr id="5" name="Text Placeholder 4">
            <a:extLst>
              <a:ext uri="{FF2B5EF4-FFF2-40B4-BE49-F238E27FC236}">
                <a16:creationId xmlns:a16="http://schemas.microsoft.com/office/drawing/2014/main" id="{F4C5C5DE-B3C6-4F30-BD22-97EE313FE59E}"/>
              </a:ext>
            </a:extLst>
          </p:cNvPr>
          <p:cNvSpPr>
            <a:spLocks noGrp="1"/>
          </p:cNvSpPr>
          <p:nvPr>
            <p:ph type="body" sz="quarter" idx="10"/>
          </p:nvPr>
        </p:nvSpPr>
        <p:spPr>
          <a:xfrm>
            <a:off x="3077155" y="4507706"/>
            <a:ext cx="5883908" cy="548879"/>
          </a:xfrm>
        </p:spPr>
        <p:txBody>
          <a:bodyPr/>
          <a:lstStyle/>
          <a:p>
            <a:r>
              <a:rPr lang="en-US" dirty="0"/>
              <a:t>Pitt B, et al. </a:t>
            </a:r>
            <a:r>
              <a:rPr lang="en-US" i="1" dirty="0"/>
              <a:t>N Engl J Med.</a:t>
            </a:r>
            <a:r>
              <a:rPr lang="en-US" dirty="0"/>
              <a:t> 1999;341(10):709-717.</a:t>
            </a:r>
          </a:p>
        </p:txBody>
      </p:sp>
      <p:sp>
        <p:nvSpPr>
          <p:cNvPr id="6" name="Text Placeholder 4">
            <a:extLst>
              <a:ext uri="{FF2B5EF4-FFF2-40B4-BE49-F238E27FC236}">
                <a16:creationId xmlns:a16="http://schemas.microsoft.com/office/drawing/2014/main" id="{3CEF3905-2B3B-4238-8C78-E55E396241C4}"/>
              </a:ext>
            </a:extLst>
          </p:cNvPr>
          <p:cNvSpPr txBox="1">
            <a:spLocks/>
          </p:cNvSpPr>
          <p:nvPr/>
        </p:nvSpPr>
        <p:spPr>
          <a:xfrm>
            <a:off x="382442" y="4286421"/>
            <a:ext cx="8761558" cy="203597"/>
          </a:xfrm>
          <a:prstGeom prst="rect">
            <a:avLst/>
          </a:prstGeom>
        </p:spPr>
        <p:txBody>
          <a:bodyPr/>
          <a:lst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30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SzPct val="75000"/>
              <a:buFont typeface="Wingdings" panose="05000000000000000000" pitchFamily="2" charset="2"/>
              <a:buChar char="§"/>
              <a:defRPr sz="25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75" dirty="0"/>
              <a:t>MRAs, mineralocorticoid receptor antagonists</a:t>
            </a:r>
          </a:p>
        </p:txBody>
      </p:sp>
    </p:spTree>
    <p:extLst>
      <p:ext uri="{BB962C8B-B14F-4D97-AF65-F5344CB8AC3E}">
        <p14:creationId xmlns:p14="http://schemas.microsoft.com/office/powerpoint/2010/main" val="376572725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62B7B882-05E8-48AF-B562-E24D89333801}"/>
              </a:ext>
            </a:extLst>
          </p:cNvPr>
          <p:cNvSpPr/>
          <p:nvPr/>
        </p:nvSpPr>
        <p:spPr>
          <a:xfrm>
            <a:off x="2107406" y="1635919"/>
            <a:ext cx="5435204" cy="2176460"/>
          </a:xfrm>
          <a:prstGeom prst="rect">
            <a:avLst/>
          </a:prstGeom>
          <a:gradFill>
            <a:gsLst>
              <a:gs pos="0">
                <a:srgbClr val="ADE1FA"/>
              </a:gs>
              <a:gs pos="100000">
                <a:srgbClr val="EAF6F9">
                  <a:alpha val="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Title 3">
            <a:extLst>
              <a:ext uri="{FF2B5EF4-FFF2-40B4-BE49-F238E27FC236}">
                <a16:creationId xmlns:a16="http://schemas.microsoft.com/office/drawing/2014/main" id="{9D216D7F-7A6A-449D-8953-708AE0502280}"/>
              </a:ext>
            </a:extLst>
          </p:cNvPr>
          <p:cNvSpPr>
            <a:spLocks noGrp="1"/>
          </p:cNvSpPr>
          <p:nvPr>
            <p:ph type="title"/>
          </p:nvPr>
        </p:nvSpPr>
        <p:spPr>
          <a:xfrm>
            <a:off x="477077" y="73820"/>
            <a:ext cx="8221649" cy="994172"/>
          </a:xfrm>
        </p:spPr>
        <p:txBody>
          <a:bodyPr>
            <a:noAutofit/>
          </a:bodyPr>
          <a:lstStyle/>
          <a:p>
            <a:r>
              <a:rPr lang="en-US" sz="3000" dirty="0"/>
              <a:t>Hospitalizations for Hyperkalemia Spiked in Patients With Heart Failure After Publication of RALES</a:t>
            </a:r>
          </a:p>
        </p:txBody>
      </p:sp>
      <p:sp>
        <p:nvSpPr>
          <p:cNvPr id="5" name="Text Placeholder 4">
            <a:extLst>
              <a:ext uri="{FF2B5EF4-FFF2-40B4-BE49-F238E27FC236}">
                <a16:creationId xmlns:a16="http://schemas.microsoft.com/office/drawing/2014/main" id="{C545FBDB-4AC7-4F44-9BAE-8FE601C16853}"/>
              </a:ext>
            </a:extLst>
          </p:cNvPr>
          <p:cNvSpPr>
            <a:spLocks noGrp="1"/>
          </p:cNvSpPr>
          <p:nvPr>
            <p:ph type="body" sz="quarter" idx="10"/>
          </p:nvPr>
        </p:nvSpPr>
        <p:spPr>
          <a:xfrm>
            <a:off x="3083611" y="4507706"/>
            <a:ext cx="5877452" cy="548879"/>
          </a:xfrm>
        </p:spPr>
        <p:txBody>
          <a:bodyPr/>
          <a:lstStyle/>
          <a:p>
            <a:r>
              <a:rPr lang="en-US" dirty="0"/>
              <a:t>Juurlink DN, et al. </a:t>
            </a:r>
            <a:r>
              <a:rPr lang="en-US" i="1" dirty="0"/>
              <a:t>N Engl J Med.</a:t>
            </a:r>
            <a:r>
              <a:rPr lang="en-US" dirty="0"/>
              <a:t> 2004;351(6):543-551.</a:t>
            </a:r>
          </a:p>
        </p:txBody>
      </p:sp>
      <p:sp>
        <p:nvSpPr>
          <p:cNvPr id="6" name="Text Placeholder 5">
            <a:extLst>
              <a:ext uri="{FF2B5EF4-FFF2-40B4-BE49-F238E27FC236}">
                <a16:creationId xmlns:a16="http://schemas.microsoft.com/office/drawing/2014/main" id="{F4816D13-4DEE-42BD-A7C5-4BA5A22814B5}"/>
              </a:ext>
            </a:extLst>
          </p:cNvPr>
          <p:cNvSpPr>
            <a:spLocks noGrp="1"/>
          </p:cNvSpPr>
          <p:nvPr>
            <p:ph type="body" sz="quarter" idx="11"/>
          </p:nvPr>
        </p:nvSpPr>
        <p:spPr>
          <a:xfrm>
            <a:off x="211185" y="4208261"/>
            <a:ext cx="8761558" cy="203597"/>
          </a:xfrm>
        </p:spPr>
        <p:txBody>
          <a:bodyPr>
            <a:noAutofit/>
          </a:bodyPr>
          <a:lstStyle/>
          <a:p>
            <a:r>
              <a:rPr lang="en-US" sz="900" dirty="0"/>
              <a:t>The yellow lines and 95% CIs beginning in 1999 represent the projected rates of hospital admissions for hyperkalemia</a:t>
            </a:r>
          </a:p>
          <a:p>
            <a:r>
              <a:rPr lang="en-US" sz="900" dirty="0"/>
              <a:t>ACEi, angiotensin converting enzyme inhibitor</a:t>
            </a:r>
          </a:p>
        </p:txBody>
      </p:sp>
      <p:sp>
        <p:nvSpPr>
          <p:cNvPr id="7" name="Down Arrow 131">
            <a:extLst>
              <a:ext uri="{FF2B5EF4-FFF2-40B4-BE49-F238E27FC236}">
                <a16:creationId xmlns:a16="http://schemas.microsoft.com/office/drawing/2014/main" id="{012C37B7-2DF5-4327-9F20-0A991911353C}"/>
              </a:ext>
            </a:extLst>
          </p:cNvPr>
          <p:cNvSpPr/>
          <p:nvPr/>
        </p:nvSpPr>
        <p:spPr>
          <a:xfrm>
            <a:off x="5710237" y="1869282"/>
            <a:ext cx="261938" cy="798910"/>
          </a:xfrm>
          <a:prstGeom prst="downArrow">
            <a:avLst/>
          </a:prstGeom>
          <a:gradFill flip="none" rotWithShape="1">
            <a:gsLst>
              <a:gs pos="0">
                <a:srgbClr val="8B1B24"/>
              </a:gs>
              <a:gs pos="100000">
                <a:srgbClr val="501D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FF"/>
              </a:solidFill>
            </a:endParaRPr>
          </a:p>
        </p:txBody>
      </p:sp>
      <p:sp>
        <p:nvSpPr>
          <p:cNvPr id="8" name="TextBox 1">
            <a:extLst>
              <a:ext uri="{FF2B5EF4-FFF2-40B4-BE49-F238E27FC236}">
                <a16:creationId xmlns:a16="http://schemas.microsoft.com/office/drawing/2014/main" id="{77814E52-B94F-49DA-BDCB-047AD0791BBE}"/>
              </a:ext>
            </a:extLst>
          </p:cNvPr>
          <p:cNvSpPr txBox="1">
            <a:spLocks noChangeArrowheads="1"/>
          </p:cNvSpPr>
          <p:nvPr/>
        </p:nvSpPr>
        <p:spPr bwMode="auto">
          <a:xfrm>
            <a:off x="5376863" y="1525191"/>
            <a:ext cx="917972" cy="355997"/>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50" b="1" dirty="0">
                <a:solidFill>
                  <a:srgbClr val="8B1B24"/>
                </a:solidFill>
                <a:latin typeface="+mn-lt"/>
              </a:rPr>
              <a:t>Online release</a:t>
            </a:r>
          </a:p>
          <a:p>
            <a:pPr algn="ctr" eaLnBrk="1" hangingPunct="1">
              <a:defRPr/>
            </a:pPr>
            <a:r>
              <a:rPr lang="en-US" sz="1050" b="1" dirty="0">
                <a:solidFill>
                  <a:srgbClr val="8B1B24"/>
                </a:solidFill>
                <a:latin typeface="+mn-lt"/>
              </a:rPr>
              <a:t>of RALES</a:t>
            </a:r>
          </a:p>
        </p:txBody>
      </p:sp>
      <p:sp>
        <p:nvSpPr>
          <p:cNvPr id="9" name="Text Box 6">
            <a:extLst>
              <a:ext uri="{FF2B5EF4-FFF2-40B4-BE49-F238E27FC236}">
                <a16:creationId xmlns:a16="http://schemas.microsoft.com/office/drawing/2014/main" id="{2A170321-5CDC-42E9-A437-3AA26EF34052}"/>
              </a:ext>
            </a:extLst>
          </p:cNvPr>
          <p:cNvSpPr txBox="1">
            <a:spLocks noChangeArrowheads="1"/>
          </p:cNvSpPr>
          <p:nvPr/>
        </p:nvSpPr>
        <p:spPr bwMode="auto">
          <a:xfrm>
            <a:off x="1143000" y="1014760"/>
            <a:ext cx="685800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spcBef>
                <a:spcPts val="225"/>
              </a:spcBef>
              <a:buNone/>
            </a:pPr>
            <a:r>
              <a:rPr lang="de-DE" altLang="en-US" sz="1350" dirty="0">
                <a:solidFill>
                  <a:schemeClr val="tx1">
                    <a:lumMod val="85000"/>
                    <a:lumOff val="15000"/>
                  </a:schemeClr>
                </a:solidFill>
                <a:latin typeface="Arial" panose="020B0604020202020204" pitchFamily="34" charset="0"/>
                <a:cs typeface="Arial" panose="020B0604020202020204" pitchFamily="34" charset="0"/>
              </a:rPr>
              <a:t>Rate of hospital admission for hyperkalemia among patients</a:t>
            </a:r>
            <a:br>
              <a:rPr lang="de-DE" altLang="en-US" sz="1350" dirty="0">
                <a:solidFill>
                  <a:schemeClr val="tx1">
                    <a:lumMod val="85000"/>
                    <a:lumOff val="15000"/>
                  </a:schemeClr>
                </a:solidFill>
                <a:latin typeface="Arial" panose="020B0604020202020204" pitchFamily="34" charset="0"/>
                <a:cs typeface="Arial" panose="020B0604020202020204" pitchFamily="34" charset="0"/>
              </a:rPr>
            </a:br>
            <a:r>
              <a:rPr lang="de-DE" altLang="en-US" sz="1350" dirty="0">
                <a:solidFill>
                  <a:schemeClr val="tx1">
                    <a:lumMod val="85000"/>
                    <a:lumOff val="15000"/>
                  </a:schemeClr>
                </a:solidFill>
                <a:latin typeface="Arial" panose="020B0604020202020204" pitchFamily="34" charset="0"/>
                <a:cs typeface="Arial" panose="020B0604020202020204" pitchFamily="34" charset="0"/>
              </a:rPr>
              <a:t>recently hospitalized for heart failure who were receiving ACEi</a:t>
            </a:r>
            <a:endParaRPr lang="en-US" altLang="en-US" sz="13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TextBox 1">
            <a:extLst>
              <a:ext uri="{FF2B5EF4-FFF2-40B4-BE49-F238E27FC236}">
                <a16:creationId xmlns:a16="http://schemas.microsoft.com/office/drawing/2014/main" id="{C4C02829-A7BA-44C3-9A48-DB190CEDD4FC}"/>
              </a:ext>
            </a:extLst>
          </p:cNvPr>
          <p:cNvSpPr txBox="1">
            <a:spLocks noChangeArrowheads="1"/>
          </p:cNvSpPr>
          <p:nvPr/>
        </p:nvSpPr>
        <p:spPr bwMode="auto">
          <a:xfrm rot="16200000" flipH="1">
            <a:off x="476251" y="2614613"/>
            <a:ext cx="2307431" cy="230981"/>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50" b="1" dirty="0">
                <a:solidFill>
                  <a:schemeClr val="tx1">
                    <a:lumMod val="75000"/>
                    <a:lumOff val="25000"/>
                  </a:schemeClr>
                </a:solidFill>
                <a:latin typeface="+mn-lt"/>
              </a:rPr>
              <a:t>Rate of Admission for </a:t>
            </a:r>
            <a:br>
              <a:rPr lang="en-US" sz="1050" b="1" dirty="0">
                <a:solidFill>
                  <a:schemeClr val="tx1">
                    <a:lumMod val="75000"/>
                    <a:lumOff val="25000"/>
                  </a:schemeClr>
                </a:solidFill>
                <a:latin typeface="+mn-lt"/>
              </a:rPr>
            </a:br>
            <a:r>
              <a:rPr lang="en-US" sz="1050" b="1" dirty="0">
                <a:solidFill>
                  <a:schemeClr val="tx1">
                    <a:lumMod val="75000"/>
                    <a:lumOff val="25000"/>
                  </a:schemeClr>
                </a:solidFill>
                <a:latin typeface="+mn-lt"/>
              </a:rPr>
              <a:t>Hyperkalemia (per 1,000 patients)</a:t>
            </a:r>
          </a:p>
        </p:txBody>
      </p:sp>
      <p:sp>
        <p:nvSpPr>
          <p:cNvPr id="11" name="TextBox 1">
            <a:extLst>
              <a:ext uri="{FF2B5EF4-FFF2-40B4-BE49-F238E27FC236}">
                <a16:creationId xmlns:a16="http://schemas.microsoft.com/office/drawing/2014/main" id="{79CF0709-3076-4474-A392-AD5D39BE3D45}"/>
              </a:ext>
            </a:extLst>
          </p:cNvPr>
          <p:cNvSpPr txBox="1">
            <a:spLocks noChangeArrowheads="1"/>
          </p:cNvSpPr>
          <p:nvPr/>
        </p:nvSpPr>
        <p:spPr bwMode="auto">
          <a:xfrm>
            <a:off x="2155031" y="4023698"/>
            <a:ext cx="5387579" cy="25122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50" b="1" dirty="0">
                <a:latin typeface="+mn-lt"/>
              </a:rPr>
              <a:t>Study Year</a:t>
            </a:r>
          </a:p>
        </p:txBody>
      </p:sp>
      <p:sp>
        <p:nvSpPr>
          <p:cNvPr id="12" name="TextBox 1">
            <a:extLst>
              <a:ext uri="{FF2B5EF4-FFF2-40B4-BE49-F238E27FC236}">
                <a16:creationId xmlns:a16="http://schemas.microsoft.com/office/drawing/2014/main" id="{083975AC-9B22-4B8F-92EA-552A15FA63DB}"/>
              </a:ext>
            </a:extLst>
          </p:cNvPr>
          <p:cNvSpPr txBox="1">
            <a:spLocks noChangeArrowheads="1"/>
          </p:cNvSpPr>
          <p:nvPr/>
        </p:nvSpPr>
        <p:spPr bwMode="auto">
          <a:xfrm>
            <a:off x="2226469" y="3902869"/>
            <a:ext cx="523875" cy="2190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1994</a:t>
            </a:r>
          </a:p>
        </p:txBody>
      </p:sp>
      <p:sp>
        <p:nvSpPr>
          <p:cNvPr id="13" name="Line 21">
            <a:extLst>
              <a:ext uri="{FF2B5EF4-FFF2-40B4-BE49-F238E27FC236}">
                <a16:creationId xmlns:a16="http://schemas.microsoft.com/office/drawing/2014/main" id="{790B2E2F-0598-4B4A-B884-CA1DCD1A814E}"/>
              </a:ext>
            </a:extLst>
          </p:cNvPr>
          <p:cNvSpPr>
            <a:spLocks noChangeShapeType="1"/>
          </p:cNvSpPr>
          <p:nvPr/>
        </p:nvSpPr>
        <p:spPr bwMode="auto">
          <a:xfrm>
            <a:off x="2110979" y="1639491"/>
            <a:ext cx="0" cy="2176463"/>
          </a:xfrm>
          <a:prstGeom prst="line">
            <a:avLst/>
          </a:prstGeom>
          <a:noFill/>
          <a:ln w="28575" cmpd="sng">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ln w="12700">
                <a:solidFill>
                  <a:schemeClr val="tx1"/>
                </a:solidFill>
              </a:ln>
              <a:solidFill>
                <a:srgbClr val="FFFFFF"/>
              </a:solidFill>
              <a:latin typeface="Arial" pitchFamily="34" charset="0"/>
            </a:endParaRPr>
          </a:p>
        </p:txBody>
      </p:sp>
      <p:sp>
        <p:nvSpPr>
          <p:cNvPr id="14" name="Text Box 39">
            <a:extLst>
              <a:ext uri="{FF2B5EF4-FFF2-40B4-BE49-F238E27FC236}">
                <a16:creationId xmlns:a16="http://schemas.microsoft.com/office/drawing/2014/main" id="{8DDEF26F-9E3A-4740-91CF-563C7DC6C4B4}"/>
              </a:ext>
            </a:extLst>
          </p:cNvPr>
          <p:cNvSpPr txBox="1">
            <a:spLocks noChangeArrowheads="1"/>
          </p:cNvSpPr>
          <p:nvPr/>
        </p:nvSpPr>
        <p:spPr bwMode="auto">
          <a:xfrm>
            <a:off x="1729979" y="2150269"/>
            <a:ext cx="297656" cy="1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10</a:t>
            </a:r>
          </a:p>
        </p:txBody>
      </p:sp>
      <p:sp>
        <p:nvSpPr>
          <p:cNvPr id="15" name="Text Box 39">
            <a:extLst>
              <a:ext uri="{FF2B5EF4-FFF2-40B4-BE49-F238E27FC236}">
                <a16:creationId xmlns:a16="http://schemas.microsoft.com/office/drawing/2014/main" id="{A00BA77B-0C06-4DAB-B1E8-CE5A681FDE7D}"/>
              </a:ext>
            </a:extLst>
          </p:cNvPr>
          <p:cNvSpPr txBox="1">
            <a:spLocks noChangeArrowheads="1"/>
          </p:cNvSpPr>
          <p:nvPr/>
        </p:nvSpPr>
        <p:spPr bwMode="auto">
          <a:xfrm>
            <a:off x="1726407" y="1839516"/>
            <a:ext cx="297656" cy="1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12</a:t>
            </a:r>
          </a:p>
        </p:txBody>
      </p:sp>
      <p:sp>
        <p:nvSpPr>
          <p:cNvPr id="16" name="Text Box 39">
            <a:extLst>
              <a:ext uri="{FF2B5EF4-FFF2-40B4-BE49-F238E27FC236}">
                <a16:creationId xmlns:a16="http://schemas.microsoft.com/office/drawing/2014/main" id="{DF259370-FCE7-4E64-AB5C-BCB0B44DA931}"/>
              </a:ext>
            </a:extLst>
          </p:cNvPr>
          <p:cNvSpPr txBox="1">
            <a:spLocks noChangeArrowheads="1"/>
          </p:cNvSpPr>
          <p:nvPr/>
        </p:nvSpPr>
        <p:spPr bwMode="auto">
          <a:xfrm>
            <a:off x="1733551" y="1532335"/>
            <a:ext cx="297656" cy="1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14</a:t>
            </a:r>
          </a:p>
        </p:txBody>
      </p:sp>
      <p:sp>
        <p:nvSpPr>
          <p:cNvPr id="17" name="Text Box 39">
            <a:extLst>
              <a:ext uri="{FF2B5EF4-FFF2-40B4-BE49-F238E27FC236}">
                <a16:creationId xmlns:a16="http://schemas.microsoft.com/office/drawing/2014/main" id="{D0069435-50A8-4424-81CD-8C4DF68ED7A3}"/>
              </a:ext>
            </a:extLst>
          </p:cNvPr>
          <p:cNvSpPr txBox="1">
            <a:spLocks noChangeArrowheads="1"/>
          </p:cNvSpPr>
          <p:nvPr/>
        </p:nvSpPr>
        <p:spPr bwMode="auto">
          <a:xfrm>
            <a:off x="1729979" y="2457450"/>
            <a:ext cx="297656" cy="1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8</a:t>
            </a:r>
          </a:p>
        </p:txBody>
      </p:sp>
      <p:sp>
        <p:nvSpPr>
          <p:cNvPr id="18" name="Text Box 39">
            <a:extLst>
              <a:ext uri="{FF2B5EF4-FFF2-40B4-BE49-F238E27FC236}">
                <a16:creationId xmlns:a16="http://schemas.microsoft.com/office/drawing/2014/main" id="{834E5E2D-2B31-40D4-B5B3-090878D1B697}"/>
              </a:ext>
            </a:extLst>
          </p:cNvPr>
          <p:cNvSpPr txBox="1">
            <a:spLocks noChangeArrowheads="1"/>
          </p:cNvSpPr>
          <p:nvPr/>
        </p:nvSpPr>
        <p:spPr bwMode="auto">
          <a:xfrm>
            <a:off x="1721644" y="2768204"/>
            <a:ext cx="297656" cy="1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6</a:t>
            </a:r>
          </a:p>
        </p:txBody>
      </p:sp>
      <p:sp>
        <p:nvSpPr>
          <p:cNvPr id="19" name="Text Box 39">
            <a:extLst>
              <a:ext uri="{FF2B5EF4-FFF2-40B4-BE49-F238E27FC236}">
                <a16:creationId xmlns:a16="http://schemas.microsoft.com/office/drawing/2014/main" id="{31993566-CC79-4193-8A6E-FAD1A32D2367}"/>
              </a:ext>
            </a:extLst>
          </p:cNvPr>
          <p:cNvSpPr txBox="1">
            <a:spLocks noChangeArrowheads="1"/>
          </p:cNvSpPr>
          <p:nvPr/>
        </p:nvSpPr>
        <p:spPr bwMode="auto">
          <a:xfrm>
            <a:off x="1729979" y="3078957"/>
            <a:ext cx="297656" cy="179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4</a:t>
            </a:r>
          </a:p>
        </p:txBody>
      </p:sp>
      <p:sp>
        <p:nvSpPr>
          <p:cNvPr id="20" name="Text Box 39">
            <a:extLst>
              <a:ext uri="{FF2B5EF4-FFF2-40B4-BE49-F238E27FC236}">
                <a16:creationId xmlns:a16="http://schemas.microsoft.com/office/drawing/2014/main" id="{8DC4F82E-B8F4-489D-848B-67A0F102F1C0}"/>
              </a:ext>
            </a:extLst>
          </p:cNvPr>
          <p:cNvSpPr txBox="1">
            <a:spLocks noChangeArrowheads="1"/>
          </p:cNvSpPr>
          <p:nvPr/>
        </p:nvSpPr>
        <p:spPr bwMode="auto">
          <a:xfrm>
            <a:off x="1721644" y="3389710"/>
            <a:ext cx="297656" cy="179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2</a:t>
            </a:r>
          </a:p>
        </p:txBody>
      </p:sp>
      <p:sp>
        <p:nvSpPr>
          <p:cNvPr id="21" name="Text Box 39">
            <a:extLst>
              <a:ext uri="{FF2B5EF4-FFF2-40B4-BE49-F238E27FC236}">
                <a16:creationId xmlns:a16="http://schemas.microsoft.com/office/drawing/2014/main" id="{FA1ABF61-4B04-4285-BF3B-91DED61B01C9}"/>
              </a:ext>
            </a:extLst>
          </p:cNvPr>
          <p:cNvSpPr txBox="1">
            <a:spLocks noChangeArrowheads="1"/>
          </p:cNvSpPr>
          <p:nvPr/>
        </p:nvSpPr>
        <p:spPr bwMode="auto">
          <a:xfrm>
            <a:off x="1729979" y="3705225"/>
            <a:ext cx="297656" cy="17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90000"/>
              </a:lnSpc>
              <a:spcBef>
                <a:spcPct val="0"/>
              </a:spcBef>
              <a:buFontTx/>
              <a:buNone/>
            </a:pPr>
            <a:r>
              <a:rPr lang="en-US" altLang="en-US" sz="900" b="1" dirty="0">
                <a:solidFill>
                  <a:schemeClr val="tx1">
                    <a:lumMod val="75000"/>
                    <a:lumOff val="25000"/>
                  </a:schemeClr>
                </a:solidFill>
                <a:latin typeface="Arial" panose="020B0604020202020204" pitchFamily="34" charset="0"/>
              </a:rPr>
              <a:t>0</a:t>
            </a:r>
          </a:p>
        </p:txBody>
      </p:sp>
      <p:grpSp>
        <p:nvGrpSpPr>
          <p:cNvPr id="22" name="Group 146">
            <a:extLst>
              <a:ext uri="{FF2B5EF4-FFF2-40B4-BE49-F238E27FC236}">
                <a16:creationId xmlns:a16="http://schemas.microsoft.com/office/drawing/2014/main" id="{322B0B76-999A-4758-8D89-4E695EA1BE92}"/>
              </a:ext>
            </a:extLst>
          </p:cNvPr>
          <p:cNvGrpSpPr>
            <a:grpSpLocks/>
          </p:cNvGrpSpPr>
          <p:nvPr/>
        </p:nvGrpSpPr>
        <p:grpSpPr bwMode="auto">
          <a:xfrm>
            <a:off x="2055019" y="1635919"/>
            <a:ext cx="55960" cy="2181225"/>
            <a:chOff x="1351703" y="1908739"/>
            <a:chExt cx="74072" cy="2907974"/>
          </a:xfrm>
        </p:grpSpPr>
        <p:sp>
          <p:nvSpPr>
            <p:cNvPr id="23" name="Line 15">
              <a:extLst>
                <a:ext uri="{FF2B5EF4-FFF2-40B4-BE49-F238E27FC236}">
                  <a16:creationId xmlns:a16="http://schemas.microsoft.com/office/drawing/2014/main" id="{D26DEFA4-719B-4239-87AA-E5EBDA63A6A0}"/>
                </a:ext>
              </a:extLst>
            </p:cNvPr>
            <p:cNvSpPr>
              <a:spLocks noChangeShapeType="1"/>
            </p:cNvSpPr>
            <p:nvPr/>
          </p:nvSpPr>
          <p:spPr bwMode="auto">
            <a:xfrm>
              <a:off x="1362735" y="2743670"/>
              <a:ext cx="63040"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sp>
          <p:nvSpPr>
            <p:cNvPr id="24" name="Line 15">
              <a:extLst>
                <a:ext uri="{FF2B5EF4-FFF2-40B4-BE49-F238E27FC236}">
                  <a16:creationId xmlns:a16="http://schemas.microsoft.com/office/drawing/2014/main" id="{0FED4363-DE28-4236-A8B4-9A068F8AFAC6}"/>
                </a:ext>
              </a:extLst>
            </p:cNvPr>
            <p:cNvSpPr>
              <a:spLocks noChangeShapeType="1"/>
            </p:cNvSpPr>
            <p:nvPr/>
          </p:nvSpPr>
          <p:spPr bwMode="auto">
            <a:xfrm>
              <a:off x="1356431" y="2329380"/>
              <a:ext cx="64615"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sp>
          <p:nvSpPr>
            <p:cNvPr id="25" name="Line 15">
              <a:extLst>
                <a:ext uri="{FF2B5EF4-FFF2-40B4-BE49-F238E27FC236}">
                  <a16:creationId xmlns:a16="http://schemas.microsoft.com/office/drawing/2014/main" id="{7B0088AC-DE38-4458-9CD8-66E9D44F52C7}"/>
                </a:ext>
              </a:extLst>
            </p:cNvPr>
            <p:cNvSpPr>
              <a:spLocks noChangeShapeType="1"/>
            </p:cNvSpPr>
            <p:nvPr/>
          </p:nvSpPr>
          <p:spPr bwMode="auto">
            <a:xfrm>
              <a:off x="1356431" y="1908739"/>
              <a:ext cx="64615"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sp>
          <p:nvSpPr>
            <p:cNvPr id="26" name="Line 15">
              <a:extLst>
                <a:ext uri="{FF2B5EF4-FFF2-40B4-BE49-F238E27FC236}">
                  <a16:creationId xmlns:a16="http://schemas.microsoft.com/office/drawing/2014/main" id="{F2DF2351-6544-4FD8-A109-26F18E800D4F}"/>
                </a:ext>
              </a:extLst>
            </p:cNvPr>
            <p:cNvSpPr>
              <a:spLocks noChangeShapeType="1"/>
            </p:cNvSpPr>
            <p:nvPr/>
          </p:nvSpPr>
          <p:spPr bwMode="auto">
            <a:xfrm>
              <a:off x="1362735" y="3153199"/>
              <a:ext cx="63040"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sp>
          <p:nvSpPr>
            <p:cNvPr id="27" name="Line 15">
              <a:extLst>
                <a:ext uri="{FF2B5EF4-FFF2-40B4-BE49-F238E27FC236}">
                  <a16:creationId xmlns:a16="http://schemas.microsoft.com/office/drawing/2014/main" id="{5E446301-B255-4E33-BBD4-09E8A45267DE}"/>
                </a:ext>
              </a:extLst>
            </p:cNvPr>
            <p:cNvSpPr>
              <a:spLocks noChangeShapeType="1"/>
            </p:cNvSpPr>
            <p:nvPr/>
          </p:nvSpPr>
          <p:spPr bwMode="auto">
            <a:xfrm>
              <a:off x="1351703" y="3567491"/>
              <a:ext cx="63040"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sp>
          <p:nvSpPr>
            <p:cNvPr id="28" name="Line 15">
              <a:extLst>
                <a:ext uri="{FF2B5EF4-FFF2-40B4-BE49-F238E27FC236}">
                  <a16:creationId xmlns:a16="http://schemas.microsoft.com/office/drawing/2014/main" id="{55E930E3-7A9C-4657-848F-1D75E2C2D55F}"/>
                </a:ext>
              </a:extLst>
            </p:cNvPr>
            <p:cNvSpPr>
              <a:spLocks noChangeShapeType="1"/>
            </p:cNvSpPr>
            <p:nvPr/>
          </p:nvSpPr>
          <p:spPr bwMode="auto">
            <a:xfrm>
              <a:off x="1362735" y="3981782"/>
              <a:ext cx="63040"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sp>
          <p:nvSpPr>
            <p:cNvPr id="29" name="Line 15">
              <a:extLst>
                <a:ext uri="{FF2B5EF4-FFF2-40B4-BE49-F238E27FC236}">
                  <a16:creationId xmlns:a16="http://schemas.microsoft.com/office/drawing/2014/main" id="{57428E1B-8F7E-4EC6-AFF8-FF5C646AA7CF}"/>
                </a:ext>
              </a:extLst>
            </p:cNvPr>
            <p:cNvSpPr>
              <a:spLocks noChangeShapeType="1"/>
            </p:cNvSpPr>
            <p:nvPr/>
          </p:nvSpPr>
          <p:spPr bwMode="auto">
            <a:xfrm>
              <a:off x="1351703" y="4396073"/>
              <a:ext cx="63040"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sp>
          <p:nvSpPr>
            <p:cNvPr id="30" name="Line 15">
              <a:extLst>
                <a:ext uri="{FF2B5EF4-FFF2-40B4-BE49-F238E27FC236}">
                  <a16:creationId xmlns:a16="http://schemas.microsoft.com/office/drawing/2014/main" id="{A18F7C6F-2B45-4F12-9125-428D2C403AD8}"/>
                </a:ext>
              </a:extLst>
            </p:cNvPr>
            <p:cNvSpPr>
              <a:spLocks noChangeShapeType="1"/>
            </p:cNvSpPr>
            <p:nvPr/>
          </p:nvSpPr>
          <p:spPr bwMode="auto">
            <a:xfrm>
              <a:off x="1362735" y="4816713"/>
              <a:ext cx="63040" cy="0"/>
            </a:xfrm>
            <a:prstGeom prst="line">
              <a:avLst/>
            </a:prstGeom>
            <a:noFill/>
            <a:ln w="12700" cap="rnd">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solidFill>
                  <a:srgbClr val="FFFFFF"/>
                </a:solidFill>
                <a:latin typeface="Arial" pitchFamily="34" charset="0"/>
              </a:endParaRPr>
            </a:p>
          </p:txBody>
        </p:sp>
      </p:grpSp>
      <p:sp>
        <p:nvSpPr>
          <p:cNvPr id="31" name="Freeform 155">
            <a:extLst>
              <a:ext uri="{FF2B5EF4-FFF2-40B4-BE49-F238E27FC236}">
                <a16:creationId xmlns:a16="http://schemas.microsoft.com/office/drawing/2014/main" id="{F3CE9D9E-536A-4DAC-9CC8-2A24FEE34536}"/>
              </a:ext>
            </a:extLst>
          </p:cNvPr>
          <p:cNvSpPr/>
          <p:nvPr/>
        </p:nvSpPr>
        <p:spPr>
          <a:xfrm>
            <a:off x="2140744" y="3869532"/>
            <a:ext cx="634604" cy="51197"/>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6">
                  <a:lumMod val="50000"/>
                </a:schemeClr>
              </a:solidFill>
            </a:endParaRPr>
          </a:p>
        </p:txBody>
      </p:sp>
      <p:sp>
        <p:nvSpPr>
          <p:cNvPr id="32" name="TextBox 1">
            <a:extLst>
              <a:ext uri="{FF2B5EF4-FFF2-40B4-BE49-F238E27FC236}">
                <a16:creationId xmlns:a16="http://schemas.microsoft.com/office/drawing/2014/main" id="{1841295C-3783-4CA7-B671-5447ADCB64C7}"/>
              </a:ext>
            </a:extLst>
          </p:cNvPr>
          <p:cNvSpPr txBox="1">
            <a:spLocks noChangeArrowheads="1"/>
          </p:cNvSpPr>
          <p:nvPr/>
        </p:nvSpPr>
        <p:spPr bwMode="auto">
          <a:xfrm>
            <a:off x="2896791" y="3902869"/>
            <a:ext cx="523875" cy="2190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1995</a:t>
            </a:r>
          </a:p>
        </p:txBody>
      </p:sp>
      <p:sp>
        <p:nvSpPr>
          <p:cNvPr id="33" name="Freeform 158">
            <a:extLst>
              <a:ext uri="{FF2B5EF4-FFF2-40B4-BE49-F238E27FC236}">
                <a16:creationId xmlns:a16="http://schemas.microsoft.com/office/drawing/2014/main" id="{A4F29CA6-6728-4AD4-9EB4-704F432B31A5}"/>
              </a:ext>
            </a:extLst>
          </p:cNvPr>
          <p:cNvSpPr/>
          <p:nvPr/>
        </p:nvSpPr>
        <p:spPr>
          <a:xfrm>
            <a:off x="2811066" y="3869532"/>
            <a:ext cx="634603" cy="51197"/>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6">
                  <a:lumMod val="50000"/>
                </a:schemeClr>
              </a:solidFill>
            </a:endParaRPr>
          </a:p>
        </p:txBody>
      </p:sp>
      <p:sp>
        <p:nvSpPr>
          <p:cNvPr id="34" name="TextBox 1">
            <a:extLst>
              <a:ext uri="{FF2B5EF4-FFF2-40B4-BE49-F238E27FC236}">
                <a16:creationId xmlns:a16="http://schemas.microsoft.com/office/drawing/2014/main" id="{0228254F-F4FF-4DFB-B3B8-9CE697A632E1}"/>
              </a:ext>
            </a:extLst>
          </p:cNvPr>
          <p:cNvSpPr txBox="1">
            <a:spLocks noChangeArrowheads="1"/>
          </p:cNvSpPr>
          <p:nvPr/>
        </p:nvSpPr>
        <p:spPr bwMode="auto">
          <a:xfrm>
            <a:off x="3577829" y="3902869"/>
            <a:ext cx="523875" cy="2190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1996</a:t>
            </a:r>
          </a:p>
        </p:txBody>
      </p:sp>
      <p:sp>
        <p:nvSpPr>
          <p:cNvPr id="35" name="Freeform 161">
            <a:extLst>
              <a:ext uri="{FF2B5EF4-FFF2-40B4-BE49-F238E27FC236}">
                <a16:creationId xmlns:a16="http://schemas.microsoft.com/office/drawing/2014/main" id="{D99A464E-88E5-4104-BBD4-FFA1A7319B57}"/>
              </a:ext>
            </a:extLst>
          </p:cNvPr>
          <p:cNvSpPr/>
          <p:nvPr/>
        </p:nvSpPr>
        <p:spPr>
          <a:xfrm>
            <a:off x="3490913" y="3869532"/>
            <a:ext cx="635794" cy="51197"/>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6">
                  <a:lumMod val="50000"/>
                </a:schemeClr>
              </a:solidFill>
            </a:endParaRPr>
          </a:p>
        </p:txBody>
      </p:sp>
      <p:sp>
        <p:nvSpPr>
          <p:cNvPr id="36" name="TextBox 1">
            <a:extLst>
              <a:ext uri="{FF2B5EF4-FFF2-40B4-BE49-F238E27FC236}">
                <a16:creationId xmlns:a16="http://schemas.microsoft.com/office/drawing/2014/main" id="{C980FF62-9214-4813-BEBD-73D46E3AA460}"/>
              </a:ext>
            </a:extLst>
          </p:cNvPr>
          <p:cNvSpPr txBox="1">
            <a:spLocks noChangeArrowheads="1"/>
          </p:cNvSpPr>
          <p:nvPr/>
        </p:nvSpPr>
        <p:spPr bwMode="auto">
          <a:xfrm>
            <a:off x="4252913" y="3895725"/>
            <a:ext cx="523875" cy="22026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1997</a:t>
            </a:r>
          </a:p>
        </p:txBody>
      </p:sp>
      <p:sp>
        <p:nvSpPr>
          <p:cNvPr id="37" name="Freeform 164">
            <a:extLst>
              <a:ext uri="{FF2B5EF4-FFF2-40B4-BE49-F238E27FC236}">
                <a16:creationId xmlns:a16="http://schemas.microsoft.com/office/drawing/2014/main" id="{8EB55077-4190-48CB-97C5-D295B901FB60}"/>
              </a:ext>
            </a:extLst>
          </p:cNvPr>
          <p:cNvSpPr/>
          <p:nvPr/>
        </p:nvSpPr>
        <p:spPr>
          <a:xfrm>
            <a:off x="4167188" y="3869532"/>
            <a:ext cx="635794" cy="51197"/>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6">
                  <a:lumMod val="50000"/>
                </a:schemeClr>
              </a:solidFill>
            </a:endParaRPr>
          </a:p>
        </p:txBody>
      </p:sp>
      <p:sp>
        <p:nvSpPr>
          <p:cNvPr id="38" name="TextBox 1">
            <a:extLst>
              <a:ext uri="{FF2B5EF4-FFF2-40B4-BE49-F238E27FC236}">
                <a16:creationId xmlns:a16="http://schemas.microsoft.com/office/drawing/2014/main" id="{F3D141B3-6366-4742-8EBF-E4695DDBC84A}"/>
              </a:ext>
            </a:extLst>
          </p:cNvPr>
          <p:cNvSpPr txBox="1">
            <a:spLocks noChangeArrowheads="1"/>
          </p:cNvSpPr>
          <p:nvPr/>
        </p:nvSpPr>
        <p:spPr bwMode="auto">
          <a:xfrm>
            <a:off x="4938713" y="3895725"/>
            <a:ext cx="523875" cy="22026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1998</a:t>
            </a:r>
          </a:p>
        </p:txBody>
      </p:sp>
      <p:sp>
        <p:nvSpPr>
          <p:cNvPr id="39" name="Freeform 167">
            <a:extLst>
              <a:ext uri="{FF2B5EF4-FFF2-40B4-BE49-F238E27FC236}">
                <a16:creationId xmlns:a16="http://schemas.microsoft.com/office/drawing/2014/main" id="{6B9AEA11-2C6F-4DF6-A9F0-9DA13A5B50D4}"/>
              </a:ext>
            </a:extLst>
          </p:cNvPr>
          <p:cNvSpPr/>
          <p:nvPr/>
        </p:nvSpPr>
        <p:spPr>
          <a:xfrm>
            <a:off x="4852988" y="3869532"/>
            <a:ext cx="635794" cy="51197"/>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6">
                  <a:lumMod val="50000"/>
                </a:schemeClr>
              </a:solidFill>
            </a:endParaRPr>
          </a:p>
        </p:txBody>
      </p:sp>
      <p:sp>
        <p:nvSpPr>
          <p:cNvPr id="40" name="TextBox 1">
            <a:extLst>
              <a:ext uri="{FF2B5EF4-FFF2-40B4-BE49-F238E27FC236}">
                <a16:creationId xmlns:a16="http://schemas.microsoft.com/office/drawing/2014/main" id="{E30D0F0A-95A3-466F-AC3B-5179CE7358D1}"/>
              </a:ext>
            </a:extLst>
          </p:cNvPr>
          <p:cNvSpPr txBox="1">
            <a:spLocks noChangeArrowheads="1"/>
          </p:cNvSpPr>
          <p:nvPr/>
        </p:nvSpPr>
        <p:spPr bwMode="auto">
          <a:xfrm>
            <a:off x="5613798" y="3895725"/>
            <a:ext cx="525065" cy="22026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1999</a:t>
            </a:r>
          </a:p>
        </p:txBody>
      </p:sp>
      <p:sp>
        <p:nvSpPr>
          <p:cNvPr id="41" name="Freeform 170">
            <a:extLst>
              <a:ext uri="{FF2B5EF4-FFF2-40B4-BE49-F238E27FC236}">
                <a16:creationId xmlns:a16="http://schemas.microsoft.com/office/drawing/2014/main" id="{47F603F4-28CE-49C5-B0A3-0A5ACBF88326}"/>
              </a:ext>
            </a:extLst>
          </p:cNvPr>
          <p:cNvSpPr/>
          <p:nvPr/>
        </p:nvSpPr>
        <p:spPr>
          <a:xfrm>
            <a:off x="5528073" y="3869532"/>
            <a:ext cx="635794" cy="51197"/>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6">
                  <a:lumMod val="50000"/>
                </a:schemeClr>
              </a:solidFill>
            </a:endParaRPr>
          </a:p>
        </p:txBody>
      </p:sp>
      <p:sp>
        <p:nvSpPr>
          <p:cNvPr id="42" name="TextBox 1">
            <a:extLst>
              <a:ext uri="{FF2B5EF4-FFF2-40B4-BE49-F238E27FC236}">
                <a16:creationId xmlns:a16="http://schemas.microsoft.com/office/drawing/2014/main" id="{688B2B0B-E155-480C-A6C8-F68DE26B9253}"/>
              </a:ext>
            </a:extLst>
          </p:cNvPr>
          <p:cNvSpPr txBox="1">
            <a:spLocks noChangeArrowheads="1"/>
          </p:cNvSpPr>
          <p:nvPr/>
        </p:nvSpPr>
        <p:spPr bwMode="auto">
          <a:xfrm>
            <a:off x="6255544" y="3895725"/>
            <a:ext cx="525066" cy="220266"/>
          </a:xfrm>
          <a:prstGeom prst="rect">
            <a:avLst/>
          </a:prstGeom>
          <a:noFill/>
          <a:ln w="28575" cmpd="sng">
            <a:noFill/>
            <a:miter lim="800000"/>
            <a:headEnd/>
            <a:tailEnd/>
          </a:ln>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2000</a:t>
            </a:r>
          </a:p>
        </p:txBody>
      </p:sp>
      <p:sp>
        <p:nvSpPr>
          <p:cNvPr id="43" name="Freeform 173">
            <a:extLst>
              <a:ext uri="{FF2B5EF4-FFF2-40B4-BE49-F238E27FC236}">
                <a16:creationId xmlns:a16="http://schemas.microsoft.com/office/drawing/2014/main" id="{A2C4E0DA-2938-4DCB-9E1A-A8CC9CFAA26B}"/>
              </a:ext>
            </a:extLst>
          </p:cNvPr>
          <p:cNvSpPr/>
          <p:nvPr/>
        </p:nvSpPr>
        <p:spPr>
          <a:xfrm>
            <a:off x="6204348" y="3869532"/>
            <a:ext cx="634603" cy="51197"/>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6">
                  <a:lumMod val="50000"/>
                </a:schemeClr>
              </a:solidFill>
            </a:endParaRPr>
          </a:p>
        </p:txBody>
      </p:sp>
      <p:grpSp>
        <p:nvGrpSpPr>
          <p:cNvPr id="44" name="Group 174">
            <a:extLst>
              <a:ext uri="{FF2B5EF4-FFF2-40B4-BE49-F238E27FC236}">
                <a16:creationId xmlns:a16="http://schemas.microsoft.com/office/drawing/2014/main" id="{CA242A70-0060-4974-9FAD-6637EE8566F4}"/>
              </a:ext>
            </a:extLst>
          </p:cNvPr>
          <p:cNvGrpSpPr>
            <a:grpSpLocks/>
          </p:cNvGrpSpPr>
          <p:nvPr/>
        </p:nvGrpSpPr>
        <p:grpSpPr bwMode="auto">
          <a:xfrm>
            <a:off x="6880623" y="3869532"/>
            <a:ext cx="634603" cy="246460"/>
            <a:chOff x="2216584" y="4885898"/>
            <a:chExt cx="847338" cy="329052"/>
          </a:xfrm>
        </p:grpSpPr>
        <p:sp>
          <p:nvSpPr>
            <p:cNvPr id="45" name="TextBox 1">
              <a:extLst>
                <a:ext uri="{FF2B5EF4-FFF2-40B4-BE49-F238E27FC236}">
                  <a16:creationId xmlns:a16="http://schemas.microsoft.com/office/drawing/2014/main" id="{B0AE7157-375F-4E67-8307-C45234FD2337}"/>
                </a:ext>
              </a:extLst>
            </p:cNvPr>
            <p:cNvSpPr txBox="1">
              <a:spLocks noChangeArrowheads="1"/>
            </p:cNvSpPr>
            <p:nvPr/>
          </p:nvSpPr>
          <p:spPr bwMode="auto">
            <a:xfrm>
              <a:off x="2286533" y="4920870"/>
              <a:ext cx="697901" cy="294080"/>
            </a:xfrm>
            <a:prstGeom prst="rect">
              <a:avLst/>
            </a:prstGeom>
            <a:noFill/>
            <a:ln w="28575" cmpd="sng">
              <a:noFill/>
              <a:miter lim="800000"/>
              <a:headEnd/>
              <a:tailEnd/>
            </a:ln>
          </p:spPr>
          <p:txBody>
            <a:bodyPr wrap="none" lIns="0" tIns="0" r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975" b="1" dirty="0">
                  <a:solidFill>
                    <a:schemeClr val="tx1">
                      <a:lumMod val="75000"/>
                      <a:lumOff val="25000"/>
                    </a:schemeClr>
                  </a:solidFill>
                  <a:latin typeface="+mn-lt"/>
                </a:rPr>
                <a:t>2001</a:t>
              </a:r>
            </a:p>
          </p:txBody>
        </p:sp>
        <p:sp>
          <p:nvSpPr>
            <p:cNvPr id="46" name="Freeform 176">
              <a:extLst>
                <a:ext uri="{FF2B5EF4-FFF2-40B4-BE49-F238E27FC236}">
                  <a16:creationId xmlns:a16="http://schemas.microsoft.com/office/drawing/2014/main" id="{B05DC7BB-4A97-4478-8A56-4A298EC2D919}"/>
                </a:ext>
              </a:extLst>
            </p:cNvPr>
            <p:cNvSpPr/>
            <p:nvPr/>
          </p:nvSpPr>
          <p:spPr>
            <a:xfrm>
              <a:off x="2216584" y="4885898"/>
              <a:ext cx="847338" cy="68354"/>
            </a:xfrm>
            <a:custGeom>
              <a:avLst/>
              <a:gdLst>
                <a:gd name="connsiteX0" fmla="*/ 0 w 747454"/>
                <a:gd name="connsiteY0" fmla="*/ 0 h 85060"/>
                <a:gd name="connsiteX1" fmla="*/ 747454 w 747454"/>
                <a:gd name="connsiteY1" fmla="*/ 0 h 85060"/>
                <a:gd name="connsiteX2" fmla="*/ 747454 w 747454"/>
                <a:gd name="connsiteY2" fmla="*/ 85060 h 85060"/>
                <a:gd name="connsiteX3" fmla="*/ 0 w 747454"/>
                <a:gd name="connsiteY3" fmla="*/ 85060 h 85060"/>
                <a:gd name="connsiteX4" fmla="*/ 0 w 747454"/>
                <a:gd name="connsiteY4" fmla="*/ 0 h 85060"/>
                <a:gd name="connsiteX0" fmla="*/ 747454 w 747454"/>
                <a:gd name="connsiteY0" fmla="*/ 0 h 85060"/>
                <a:gd name="connsiteX1" fmla="*/ 747454 w 747454"/>
                <a:gd name="connsiteY1" fmla="*/ 85060 h 85060"/>
                <a:gd name="connsiteX2" fmla="*/ 0 w 747454"/>
                <a:gd name="connsiteY2" fmla="*/ 85060 h 85060"/>
                <a:gd name="connsiteX3" fmla="*/ 91440 w 747454"/>
                <a:gd name="connsiteY3" fmla="*/ 12399 h 85060"/>
                <a:gd name="connsiteX0" fmla="*/ 747454 w 747454"/>
                <a:gd name="connsiteY0" fmla="*/ 0 h 85060"/>
                <a:gd name="connsiteX1" fmla="*/ 747454 w 747454"/>
                <a:gd name="connsiteY1" fmla="*/ 85060 h 85060"/>
                <a:gd name="connsiteX2" fmla="*/ 0 w 747454"/>
                <a:gd name="connsiteY2" fmla="*/ 85060 h 85060"/>
                <a:gd name="connsiteX3" fmla="*/ 17012 w 747454"/>
                <a:gd name="connsiteY3" fmla="*/ 3749 h 85060"/>
                <a:gd name="connsiteX0" fmla="*/ 751707 w 751707"/>
                <a:gd name="connsiteY0" fmla="*/ 0 h 85060"/>
                <a:gd name="connsiteX1" fmla="*/ 751707 w 751707"/>
                <a:gd name="connsiteY1" fmla="*/ 85060 h 85060"/>
                <a:gd name="connsiteX2" fmla="*/ 4253 w 751707"/>
                <a:gd name="connsiteY2" fmla="*/ 85060 h 85060"/>
                <a:gd name="connsiteX3" fmla="*/ 0 w 751707"/>
                <a:gd name="connsiteY3" fmla="*/ 51325 h 85060"/>
                <a:gd name="connsiteX0" fmla="*/ 751708 w 751708"/>
                <a:gd name="connsiteY0" fmla="*/ 0 h 38926"/>
                <a:gd name="connsiteX1" fmla="*/ 751707 w 751708"/>
                <a:gd name="connsiteY1" fmla="*/ 38926 h 38926"/>
                <a:gd name="connsiteX2" fmla="*/ 4253 w 751708"/>
                <a:gd name="connsiteY2" fmla="*/ 38926 h 38926"/>
                <a:gd name="connsiteX3" fmla="*/ 0 w 751708"/>
                <a:gd name="connsiteY3" fmla="*/ 5191 h 38926"/>
                <a:gd name="connsiteX0" fmla="*/ 751708 w 751708"/>
                <a:gd name="connsiteY0" fmla="*/ 6258 h 33735"/>
                <a:gd name="connsiteX1" fmla="*/ 751707 w 751708"/>
                <a:gd name="connsiteY1" fmla="*/ 33735 h 33735"/>
                <a:gd name="connsiteX2" fmla="*/ 4253 w 751708"/>
                <a:gd name="connsiteY2" fmla="*/ 33735 h 33735"/>
                <a:gd name="connsiteX3" fmla="*/ 0 w 751708"/>
                <a:gd name="connsiteY3" fmla="*/ 0 h 33735"/>
                <a:gd name="connsiteX0" fmla="*/ 751708 w 751708"/>
                <a:gd name="connsiteY0" fmla="*/ 876 h 28353"/>
                <a:gd name="connsiteX1" fmla="*/ 751707 w 751708"/>
                <a:gd name="connsiteY1" fmla="*/ 28353 h 28353"/>
                <a:gd name="connsiteX2" fmla="*/ 4253 w 751708"/>
                <a:gd name="connsiteY2" fmla="*/ 28353 h 28353"/>
                <a:gd name="connsiteX3" fmla="*/ 0 w 751708"/>
                <a:gd name="connsiteY3" fmla="*/ 6067 h 28353"/>
                <a:gd name="connsiteX0" fmla="*/ 747455 w 747455"/>
                <a:gd name="connsiteY0" fmla="*/ 876 h 28353"/>
                <a:gd name="connsiteX1" fmla="*/ 747454 w 747455"/>
                <a:gd name="connsiteY1" fmla="*/ 28353 h 28353"/>
                <a:gd name="connsiteX2" fmla="*/ 0 w 747455"/>
                <a:gd name="connsiteY2" fmla="*/ 28353 h 28353"/>
                <a:gd name="connsiteX3" fmla="*/ 1767 w 747455"/>
                <a:gd name="connsiteY3" fmla="*/ 3232 h 28353"/>
              </a:gdLst>
              <a:ahLst/>
              <a:cxnLst>
                <a:cxn ang="0">
                  <a:pos x="connsiteX0" y="connsiteY0"/>
                </a:cxn>
                <a:cxn ang="0">
                  <a:pos x="connsiteX1" y="connsiteY1"/>
                </a:cxn>
                <a:cxn ang="0">
                  <a:pos x="connsiteX2" y="connsiteY2"/>
                </a:cxn>
                <a:cxn ang="0">
                  <a:pos x="connsiteX3" y="connsiteY3"/>
                </a:cxn>
              </a:cxnLst>
              <a:rect l="l" t="t" r="r" b="b"/>
              <a:pathLst>
                <a:path w="747455" h="28353">
                  <a:moveTo>
                    <a:pt x="747455" y="876"/>
                  </a:moveTo>
                  <a:cubicBezTo>
                    <a:pt x="747455" y="13851"/>
                    <a:pt x="747454" y="15378"/>
                    <a:pt x="747454" y="28353"/>
                  </a:cubicBezTo>
                  <a:lnTo>
                    <a:pt x="0" y="28353"/>
                  </a:lnTo>
                  <a:cubicBezTo>
                    <a:pt x="0" y="0"/>
                    <a:pt x="1767" y="3232"/>
                    <a:pt x="1767" y="3232"/>
                  </a:cubicBezTo>
                </a:path>
              </a:pathLst>
            </a:cu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solidFill>
                  <a:schemeClr val="tx1">
                    <a:lumMod val="75000"/>
                    <a:lumOff val="25000"/>
                  </a:schemeClr>
                </a:solidFill>
              </a:endParaRPr>
            </a:p>
          </p:txBody>
        </p:sp>
      </p:grpSp>
      <p:cxnSp>
        <p:nvCxnSpPr>
          <p:cNvPr id="47" name="Straight Connector 46">
            <a:extLst>
              <a:ext uri="{FF2B5EF4-FFF2-40B4-BE49-F238E27FC236}">
                <a16:creationId xmlns:a16="http://schemas.microsoft.com/office/drawing/2014/main" id="{22003FB2-CA0A-4F56-B791-FD0B7B8D998A}"/>
              </a:ext>
            </a:extLst>
          </p:cNvPr>
          <p:cNvCxnSpPr/>
          <p:nvPr/>
        </p:nvCxnSpPr>
        <p:spPr>
          <a:xfrm flipH="1">
            <a:off x="6749654" y="3028950"/>
            <a:ext cx="229790" cy="65485"/>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0305F8C-319F-44CD-A411-10ECD6DC3125}"/>
              </a:ext>
            </a:extLst>
          </p:cNvPr>
          <p:cNvGrpSpPr/>
          <p:nvPr/>
        </p:nvGrpSpPr>
        <p:grpSpPr>
          <a:xfrm>
            <a:off x="2181367" y="1988833"/>
            <a:ext cx="5304026" cy="1794233"/>
            <a:chOff x="1411200" y="2698115"/>
            <a:chExt cx="7072034" cy="2392311"/>
          </a:xfrm>
          <a:gradFill>
            <a:gsLst>
              <a:gs pos="0">
                <a:srgbClr val="5D2D85"/>
              </a:gs>
              <a:gs pos="100000">
                <a:srgbClr val="501D4F"/>
              </a:gs>
            </a:gsLst>
            <a:lin ang="16200000" scaled="1"/>
          </a:gradFill>
          <a:effectLst/>
        </p:grpSpPr>
        <p:sp>
          <p:nvSpPr>
            <p:cNvPr id="49" name="Rectangle 48">
              <a:extLst>
                <a:ext uri="{FF2B5EF4-FFF2-40B4-BE49-F238E27FC236}">
                  <a16:creationId xmlns:a16="http://schemas.microsoft.com/office/drawing/2014/main" id="{D78C697A-05AB-4F1C-9414-30C026069D09}"/>
                </a:ext>
              </a:extLst>
            </p:cNvPr>
            <p:cNvSpPr/>
            <p:nvPr/>
          </p:nvSpPr>
          <p:spPr>
            <a:xfrm>
              <a:off x="1411200" y="4584986"/>
              <a:ext cx="136092" cy="505437"/>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0" name="Rectangle 49">
              <a:extLst>
                <a:ext uri="{FF2B5EF4-FFF2-40B4-BE49-F238E27FC236}">
                  <a16:creationId xmlns:a16="http://schemas.microsoft.com/office/drawing/2014/main" id="{1A61100B-2AC0-4380-8F5F-6A3D50ABDA46}"/>
                </a:ext>
              </a:extLst>
            </p:cNvPr>
            <p:cNvSpPr/>
            <p:nvPr/>
          </p:nvSpPr>
          <p:spPr>
            <a:xfrm>
              <a:off x="1717762" y="4378850"/>
              <a:ext cx="136092" cy="711574"/>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1" name="Rectangle 50">
              <a:extLst>
                <a:ext uri="{FF2B5EF4-FFF2-40B4-BE49-F238E27FC236}">
                  <a16:creationId xmlns:a16="http://schemas.microsoft.com/office/drawing/2014/main" id="{457DE7B9-184A-49A8-BF92-BD906915B6B2}"/>
                </a:ext>
              </a:extLst>
            </p:cNvPr>
            <p:cNvSpPr/>
            <p:nvPr/>
          </p:nvSpPr>
          <p:spPr>
            <a:xfrm>
              <a:off x="2019039" y="4500417"/>
              <a:ext cx="136092" cy="590007"/>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2" name="Rectangle 51">
              <a:extLst>
                <a:ext uri="{FF2B5EF4-FFF2-40B4-BE49-F238E27FC236}">
                  <a16:creationId xmlns:a16="http://schemas.microsoft.com/office/drawing/2014/main" id="{2CB98537-FDE2-46E3-931D-B8F327631EA2}"/>
                </a:ext>
              </a:extLst>
            </p:cNvPr>
            <p:cNvSpPr/>
            <p:nvPr/>
          </p:nvSpPr>
          <p:spPr>
            <a:xfrm>
              <a:off x="2315029" y="4584987"/>
              <a:ext cx="136092" cy="505438"/>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3" name="Rectangle 52">
              <a:extLst>
                <a:ext uri="{FF2B5EF4-FFF2-40B4-BE49-F238E27FC236}">
                  <a16:creationId xmlns:a16="http://schemas.microsoft.com/office/drawing/2014/main" id="{9CEB9F55-831A-4EBF-B816-3769A7428C3C}"/>
                </a:ext>
              </a:extLst>
            </p:cNvPr>
            <p:cNvSpPr/>
            <p:nvPr/>
          </p:nvSpPr>
          <p:spPr>
            <a:xfrm>
              <a:off x="2614192" y="4415848"/>
              <a:ext cx="136092" cy="674577"/>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4" name="Rectangle 53">
              <a:extLst>
                <a:ext uri="{FF2B5EF4-FFF2-40B4-BE49-F238E27FC236}">
                  <a16:creationId xmlns:a16="http://schemas.microsoft.com/office/drawing/2014/main" id="{EE689F88-EE56-4879-A97A-9F6125BD0B06}"/>
                </a:ext>
              </a:extLst>
            </p:cNvPr>
            <p:cNvSpPr/>
            <p:nvPr/>
          </p:nvSpPr>
          <p:spPr>
            <a:xfrm>
              <a:off x="2882487" y="4412862"/>
              <a:ext cx="169073" cy="677563"/>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5" name="Rectangle 54">
              <a:extLst>
                <a:ext uri="{FF2B5EF4-FFF2-40B4-BE49-F238E27FC236}">
                  <a16:creationId xmlns:a16="http://schemas.microsoft.com/office/drawing/2014/main" id="{49B4F215-D61F-4A25-AF3F-2863B0EB8389}"/>
                </a:ext>
              </a:extLst>
            </p:cNvPr>
            <p:cNvSpPr/>
            <p:nvPr/>
          </p:nvSpPr>
          <p:spPr>
            <a:xfrm>
              <a:off x="3216744" y="4489846"/>
              <a:ext cx="136092" cy="600579"/>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6" name="Rectangle 55">
              <a:extLst>
                <a:ext uri="{FF2B5EF4-FFF2-40B4-BE49-F238E27FC236}">
                  <a16:creationId xmlns:a16="http://schemas.microsoft.com/office/drawing/2014/main" id="{16F96D1F-4C72-47AC-8A88-1EF55C79DF4A}"/>
                </a:ext>
              </a:extLst>
            </p:cNvPr>
            <p:cNvSpPr/>
            <p:nvPr/>
          </p:nvSpPr>
          <p:spPr>
            <a:xfrm>
              <a:off x="3523306" y="4481020"/>
              <a:ext cx="136092" cy="609405"/>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7" name="Rectangle 56">
              <a:extLst>
                <a:ext uri="{FF2B5EF4-FFF2-40B4-BE49-F238E27FC236}">
                  <a16:creationId xmlns:a16="http://schemas.microsoft.com/office/drawing/2014/main" id="{5990D7EB-2DB1-4449-8828-30E6F2E72AFF}"/>
                </a:ext>
              </a:extLst>
            </p:cNvPr>
            <p:cNvSpPr/>
            <p:nvPr/>
          </p:nvSpPr>
          <p:spPr>
            <a:xfrm>
              <a:off x="3816760" y="4537416"/>
              <a:ext cx="136092" cy="553009"/>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8" name="Rectangle 57">
              <a:extLst>
                <a:ext uri="{FF2B5EF4-FFF2-40B4-BE49-F238E27FC236}">
                  <a16:creationId xmlns:a16="http://schemas.microsoft.com/office/drawing/2014/main" id="{4A46E97D-AE65-4E55-B9AC-91518B7A3279}"/>
                </a:ext>
              </a:extLst>
            </p:cNvPr>
            <p:cNvSpPr/>
            <p:nvPr/>
          </p:nvSpPr>
          <p:spPr>
            <a:xfrm>
              <a:off x="4122019" y="4373564"/>
              <a:ext cx="136092" cy="716861"/>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59" name="Rectangle 58">
              <a:extLst>
                <a:ext uri="{FF2B5EF4-FFF2-40B4-BE49-F238E27FC236}">
                  <a16:creationId xmlns:a16="http://schemas.microsoft.com/office/drawing/2014/main" id="{306E668F-757F-45E1-95D6-5805E0ED1A71}"/>
                </a:ext>
              </a:extLst>
            </p:cNvPr>
            <p:cNvSpPr/>
            <p:nvPr/>
          </p:nvSpPr>
          <p:spPr>
            <a:xfrm>
              <a:off x="4428581" y="4463418"/>
              <a:ext cx="136092" cy="627007"/>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0" name="Rectangle 59">
              <a:extLst>
                <a:ext uri="{FF2B5EF4-FFF2-40B4-BE49-F238E27FC236}">
                  <a16:creationId xmlns:a16="http://schemas.microsoft.com/office/drawing/2014/main" id="{D2D7891A-2DB6-416B-AD69-F704F5D1523F}"/>
                </a:ext>
              </a:extLst>
            </p:cNvPr>
            <p:cNvSpPr/>
            <p:nvPr/>
          </p:nvSpPr>
          <p:spPr>
            <a:xfrm>
              <a:off x="4729846" y="4373564"/>
              <a:ext cx="136092" cy="716861"/>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1" name="Rectangle 60">
              <a:extLst>
                <a:ext uri="{FF2B5EF4-FFF2-40B4-BE49-F238E27FC236}">
                  <a16:creationId xmlns:a16="http://schemas.microsoft.com/office/drawing/2014/main" id="{4E3EA63D-80BE-4156-8C5A-526780E1B4F3}"/>
                </a:ext>
              </a:extLst>
            </p:cNvPr>
            <p:cNvSpPr/>
            <p:nvPr/>
          </p:nvSpPr>
          <p:spPr>
            <a:xfrm>
              <a:off x="5020552" y="4315424"/>
              <a:ext cx="136092" cy="775002"/>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2" name="Rectangle 61">
              <a:extLst>
                <a:ext uri="{FF2B5EF4-FFF2-40B4-BE49-F238E27FC236}">
                  <a16:creationId xmlns:a16="http://schemas.microsoft.com/office/drawing/2014/main" id="{CF78481F-274E-4BB8-9CC3-A4D8F5AD6879}"/>
                </a:ext>
              </a:extLst>
            </p:cNvPr>
            <p:cNvSpPr/>
            <p:nvPr/>
          </p:nvSpPr>
          <p:spPr>
            <a:xfrm>
              <a:off x="5332399" y="4303105"/>
              <a:ext cx="136092" cy="787321"/>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3" name="Rectangle 62">
              <a:extLst>
                <a:ext uri="{FF2B5EF4-FFF2-40B4-BE49-F238E27FC236}">
                  <a16:creationId xmlns:a16="http://schemas.microsoft.com/office/drawing/2014/main" id="{18AC8CF7-F5C9-41DA-B012-8B1A3558F31F}"/>
                </a:ext>
              </a:extLst>
            </p:cNvPr>
            <p:cNvSpPr/>
            <p:nvPr/>
          </p:nvSpPr>
          <p:spPr>
            <a:xfrm>
              <a:off x="5628390" y="4251996"/>
              <a:ext cx="136092" cy="838430"/>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4" name="Rectangle 63">
              <a:extLst>
                <a:ext uri="{FF2B5EF4-FFF2-40B4-BE49-F238E27FC236}">
                  <a16:creationId xmlns:a16="http://schemas.microsoft.com/office/drawing/2014/main" id="{478C27C5-7C75-42E2-BB2E-59C184320FEB}"/>
                </a:ext>
              </a:extLst>
            </p:cNvPr>
            <p:cNvSpPr/>
            <p:nvPr/>
          </p:nvSpPr>
          <p:spPr>
            <a:xfrm>
              <a:off x="5929667" y="4257592"/>
              <a:ext cx="136092" cy="832833"/>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5" name="Rectangle 64">
              <a:extLst>
                <a:ext uri="{FF2B5EF4-FFF2-40B4-BE49-F238E27FC236}">
                  <a16:creationId xmlns:a16="http://schemas.microsoft.com/office/drawing/2014/main" id="{020CB9B5-2B8B-4BD2-A2F8-CEF50474C4FC}"/>
                </a:ext>
              </a:extLst>
            </p:cNvPr>
            <p:cNvSpPr/>
            <p:nvPr/>
          </p:nvSpPr>
          <p:spPr>
            <a:xfrm>
              <a:off x="6233163" y="3747845"/>
              <a:ext cx="136092" cy="1340840"/>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6" name="Rectangle 65">
              <a:extLst>
                <a:ext uri="{FF2B5EF4-FFF2-40B4-BE49-F238E27FC236}">
                  <a16:creationId xmlns:a16="http://schemas.microsoft.com/office/drawing/2014/main" id="{6F766C33-17BD-4673-9BCF-8F8E200529D9}"/>
                </a:ext>
              </a:extLst>
            </p:cNvPr>
            <p:cNvSpPr/>
            <p:nvPr/>
          </p:nvSpPr>
          <p:spPr>
            <a:xfrm>
              <a:off x="6533086" y="3557650"/>
              <a:ext cx="136092" cy="1531035"/>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7" name="Rectangle 66">
              <a:extLst>
                <a:ext uri="{FF2B5EF4-FFF2-40B4-BE49-F238E27FC236}">
                  <a16:creationId xmlns:a16="http://schemas.microsoft.com/office/drawing/2014/main" id="{BD856CD9-8675-4408-9DEE-799FC954CC5D}"/>
                </a:ext>
              </a:extLst>
            </p:cNvPr>
            <p:cNvSpPr/>
            <p:nvPr/>
          </p:nvSpPr>
          <p:spPr>
            <a:xfrm>
              <a:off x="6832274" y="3250412"/>
              <a:ext cx="136092" cy="1838274"/>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8" name="Rectangle 67">
              <a:extLst>
                <a:ext uri="{FF2B5EF4-FFF2-40B4-BE49-F238E27FC236}">
                  <a16:creationId xmlns:a16="http://schemas.microsoft.com/office/drawing/2014/main" id="{759564A0-B3E8-4F74-986A-01B061149E52}"/>
                </a:ext>
              </a:extLst>
            </p:cNvPr>
            <p:cNvSpPr/>
            <p:nvPr/>
          </p:nvSpPr>
          <p:spPr>
            <a:xfrm>
              <a:off x="7132819" y="3096792"/>
              <a:ext cx="136092" cy="1991894"/>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69" name="Rectangle 68">
              <a:extLst>
                <a:ext uri="{FF2B5EF4-FFF2-40B4-BE49-F238E27FC236}">
                  <a16:creationId xmlns:a16="http://schemas.microsoft.com/office/drawing/2014/main" id="{0C18A626-6E6C-4F44-A28C-A5CA1F95C1BC}"/>
                </a:ext>
              </a:extLst>
            </p:cNvPr>
            <p:cNvSpPr/>
            <p:nvPr/>
          </p:nvSpPr>
          <p:spPr>
            <a:xfrm>
              <a:off x="7440057" y="3023640"/>
              <a:ext cx="136092" cy="2065046"/>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70" name="Rectangle 69">
              <a:extLst>
                <a:ext uri="{FF2B5EF4-FFF2-40B4-BE49-F238E27FC236}">
                  <a16:creationId xmlns:a16="http://schemas.microsoft.com/office/drawing/2014/main" id="{7C5AFF0C-EC2B-4ABA-B604-54F99B0096D7}"/>
                </a:ext>
              </a:extLst>
            </p:cNvPr>
            <p:cNvSpPr/>
            <p:nvPr/>
          </p:nvSpPr>
          <p:spPr>
            <a:xfrm>
              <a:off x="7739980" y="2979749"/>
              <a:ext cx="136092" cy="2108937"/>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71" name="Rectangle 70">
              <a:extLst>
                <a:ext uri="{FF2B5EF4-FFF2-40B4-BE49-F238E27FC236}">
                  <a16:creationId xmlns:a16="http://schemas.microsoft.com/office/drawing/2014/main" id="{0977DFBE-8DC5-4D7E-836C-2098254DD47C}"/>
                </a:ext>
              </a:extLst>
            </p:cNvPr>
            <p:cNvSpPr/>
            <p:nvPr/>
          </p:nvSpPr>
          <p:spPr>
            <a:xfrm>
              <a:off x="8043561" y="2698115"/>
              <a:ext cx="136092" cy="2390572"/>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sp>
          <p:nvSpPr>
            <p:cNvPr id="72" name="Rectangle 71">
              <a:extLst>
                <a:ext uri="{FF2B5EF4-FFF2-40B4-BE49-F238E27FC236}">
                  <a16:creationId xmlns:a16="http://schemas.microsoft.com/office/drawing/2014/main" id="{F5C58C23-D751-4C68-B15E-704676820E90}"/>
                </a:ext>
              </a:extLst>
            </p:cNvPr>
            <p:cNvSpPr/>
            <p:nvPr/>
          </p:nvSpPr>
          <p:spPr>
            <a:xfrm>
              <a:off x="8347142" y="2811499"/>
              <a:ext cx="136092" cy="2277187"/>
            </a:xfrm>
            <a:prstGeom prst="rect">
              <a:avLst/>
            </a:prstGeom>
            <a:grp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sz="1350" dirty="0">
                <a:solidFill>
                  <a:srgbClr val="FFFFFF"/>
                </a:solidFill>
              </a:endParaRPr>
            </a:p>
          </p:txBody>
        </p:sp>
      </p:grpSp>
      <p:grpSp>
        <p:nvGrpSpPr>
          <p:cNvPr id="73" name="Group 202">
            <a:extLst>
              <a:ext uri="{FF2B5EF4-FFF2-40B4-BE49-F238E27FC236}">
                <a16:creationId xmlns:a16="http://schemas.microsoft.com/office/drawing/2014/main" id="{3FFF9524-8EED-4D60-B25A-F0C45DCD88CF}"/>
              </a:ext>
            </a:extLst>
          </p:cNvPr>
          <p:cNvGrpSpPr>
            <a:grpSpLocks/>
          </p:cNvGrpSpPr>
          <p:nvPr/>
        </p:nvGrpSpPr>
        <p:grpSpPr bwMode="auto">
          <a:xfrm>
            <a:off x="5813822" y="2502694"/>
            <a:ext cx="1651397" cy="864394"/>
            <a:chOff x="6221091" y="3063161"/>
            <a:chExt cx="2200986" cy="1153009"/>
          </a:xfrm>
        </p:grpSpPr>
        <p:grpSp>
          <p:nvGrpSpPr>
            <p:cNvPr id="74" name="Group 203">
              <a:extLst>
                <a:ext uri="{FF2B5EF4-FFF2-40B4-BE49-F238E27FC236}">
                  <a16:creationId xmlns:a16="http://schemas.microsoft.com/office/drawing/2014/main" id="{C871BC39-BEC8-4C01-B46E-0CA71C1BB5E0}"/>
                </a:ext>
              </a:extLst>
            </p:cNvPr>
            <p:cNvGrpSpPr>
              <a:grpSpLocks/>
            </p:cNvGrpSpPr>
            <p:nvPr/>
          </p:nvGrpSpPr>
          <p:grpSpPr bwMode="auto">
            <a:xfrm>
              <a:off x="6260123" y="3727938"/>
              <a:ext cx="2110154" cy="227565"/>
              <a:chOff x="6260123" y="3727938"/>
              <a:chExt cx="2110154" cy="227565"/>
            </a:xfrm>
          </p:grpSpPr>
          <p:cxnSp>
            <p:nvCxnSpPr>
              <p:cNvPr id="117" name="Straight Connector 116">
                <a:extLst>
                  <a:ext uri="{FF2B5EF4-FFF2-40B4-BE49-F238E27FC236}">
                    <a16:creationId xmlns:a16="http://schemas.microsoft.com/office/drawing/2014/main" id="{90C5D54E-0779-4E32-B03C-F63C68E8F1B3}"/>
                  </a:ext>
                </a:extLst>
              </p:cNvPr>
              <p:cNvCxnSpPr/>
              <p:nvPr/>
            </p:nvCxnSpPr>
            <p:spPr>
              <a:xfrm flipV="1">
                <a:off x="6260762" y="3860421"/>
                <a:ext cx="306266" cy="9529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AB983E1-E6E6-4B10-A5BE-23294ECADEE6}"/>
                  </a:ext>
                </a:extLst>
              </p:cNvPr>
              <p:cNvCxnSpPr/>
              <p:nvPr/>
            </p:nvCxnSpPr>
            <p:spPr>
              <a:xfrm>
                <a:off x="6559093" y="3857245"/>
                <a:ext cx="295158" cy="6987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E3E2402-276B-4F58-AAF3-68EE73A67486}"/>
                  </a:ext>
                </a:extLst>
              </p:cNvPr>
              <p:cNvCxnSpPr/>
              <p:nvPr/>
            </p:nvCxnSpPr>
            <p:spPr>
              <a:xfrm flipV="1">
                <a:off x="6851077" y="3827070"/>
                <a:ext cx="315787" cy="10005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0D67208-B2AA-4E2F-9929-C56D626EFC8C}"/>
                  </a:ext>
                </a:extLst>
              </p:cNvPr>
              <p:cNvCxnSpPr/>
              <p:nvPr/>
            </p:nvCxnSpPr>
            <p:spPr>
              <a:xfrm>
                <a:off x="7165277" y="3827070"/>
                <a:ext cx="307852" cy="2064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8CAAD9E-6D11-499B-B8B0-DF15C8B65597}"/>
                  </a:ext>
                </a:extLst>
              </p:cNvPr>
              <p:cNvCxnSpPr/>
              <p:nvPr/>
            </p:nvCxnSpPr>
            <p:spPr>
              <a:xfrm flipV="1">
                <a:off x="7455674" y="3769896"/>
                <a:ext cx="314200" cy="8258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866E9DA-085E-4E52-A2B8-68F3056F52EF}"/>
                  </a:ext>
                </a:extLst>
              </p:cNvPr>
              <p:cNvCxnSpPr/>
              <p:nvPr/>
            </p:nvCxnSpPr>
            <p:spPr>
              <a:xfrm>
                <a:off x="7774634" y="3769896"/>
                <a:ext cx="301505" cy="1270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7A6913B-CDBC-471C-985D-AB7EB25736C7}"/>
                  </a:ext>
                </a:extLst>
              </p:cNvPr>
              <p:cNvCxnSpPr/>
              <p:nvPr/>
            </p:nvCxnSpPr>
            <p:spPr>
              <a:xfrm flipV="1">
                <a:off x="8050749" y="3728603"/>
                <a:ext cx="318961" cy="5399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75" name="Group 204">
              <a:extLst>
                <a:ext uri="{FF2B5EF4-FFF2-40B4-BE49-F238E27FC236}">
                  <a16:creationId xmlns:a16="http://schemas.microsoft.com/office/drawing/2014/main" id="{9216D07C-EB8B-4677-BCCA-065CFA551525}"/>
                </a:ext>
              </a:extLst>
            </p:cNvPr>
            <p:cNvGrpSpPr>
              <a:grpSpLocks/>
            </p:cNvGrpSpPr>
            <p:nvPr/>
          </p:nvGrpSpPr>
          <p:grpSpPr bwMode="auto">
            <a:xfrm>
              <a:off x="6221091" y="3063161"/>
              <a:ext cx="2186424" cy="1153009"/>
              <a:chOff x="6221091" y="3063161"/>
              <a:chExt cx="2186424" cy="1153009"/>
            </a:xfrm>
          </p:grpSpPr>
          <p:grpSp>
            <p:nvGrpSpPr>
              <p:cNvPr id="85" name="Group 214">
                <a:extLst>
                  <a:ext uri="{FF2B5EF4-FFF2-40B4-BE49-F238E27FC236}">
                    <a16:creationId xmlns:a16="http://schemas.microsoft.com/office/drawing/2014/main" id="{B059D17C-370A-4089-8475-10935D130144}"/>
                  </a:ext>
                </a:extLst>
              </p:cNvPr>
              <p:cNvGrpSpPr>
                <a:grpSpLocks/>
              </p:cNvGrpSpPr>
              <p:nvPr/>
            </p:nvGrpSpPr>
            <p:grpSpPr bwMode="auto">
              <a:xfrm>
                <a:off x="6221091" y="3630025"/>
                <a:ext cx="73998" cy="577870"/>
                <a:chOff x="6221091" y="3630025"/>
                <a:chExt cx="73998" cy="577870"/>
              </a:xfrm>
            </p:grpSpPr>
            <p:cxnSp>
              <p:nvCxnSpPr>
                <p:cNvPr id="114" name="Straight Connector 113">
                  <a:extLst>
                    <a:ext uri="{FF2B5EF4-FFF2-40B4-BE49-F238E27FC236}">
                      <a16:creationId xmlns:a16="http://schemas.microsoft.com/office/drawing/2014/main" id="{66526CE8-092D-4262-A615-997CD40DF15E}"/>
                    </a:ext>
                  </a:extLst>
                </p:cNvPr>
                <p:cNvCxnSpPr/>
                <p:nvPr/>
              </p:nvCxnSpPr>
              <p:spPr>
                <a:xfrm>
                  <a:off x="6221091" y="3631725"/>
                  <a:ext cx="7458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17BE36C-2CB4-440B-9B93-2189D38722E7}"/>
                    </a:ext>
                  </a:extLst>
                </p:cNvPr>
                <p:cNvCxnSpPr/>
                <p:nvPr/>
              </p:nvCxnSpPr>
              <p:spPr>
                <a:xfrm>
                  <a:off x="6257589" y="3630137"/>
                  <a:ext cx="0" cy="57809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F67273F-F080-41D9-9BAA-1DAA75D58D3B}"/>
                    </a:ext>
                  </a:extLst>
                </p:cNvPr>
                <p:cNvCxnSpPr/>
                <p:nvPr/>
              </p:nvCxnSpPr>
              <p:spPr>
                <a:xfrm>
                  <a:off x="6221091" y="4206641"/>
                  <a:ext cx="7458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6" name="Group 215">
                <a:extLst>
                  <a:ext uri="{FF2B5EF4-FFF2-40B4-BE49-F238E27FC236}">
                    <a16:creationId xmlns:a16="http://schemas.microsoft.com/office/drawing/2014/main" id="{76955BD6-F812-43D0-A2AA-44E1F68B1165}"/>
                  </a:ext>
                </a:extLst>
              </p:cNvPr>
              <p:cNvGrpSpPr>
                <a:grpSpLocks/>
              </p:cNvGrpSpPr>
              <p:nvPr/>
            </p:nvGrpSpPr>
            <p:grpSpPr bwMode="auto">
              <a:xfrm>
                <a:off x="6527270" y="3493486"/>
                <a:ext cx="72133" cy="648208"/>
                <a:chOff x="6221091" y="3630025"/>
                <a:chExt cx="73998" cy="577870"/>
              </a:xfrm>
            </p:grpSpPr>
            <p:cxnSp>
              <p:nvCxnSpPr>
                <p:cNvPr id="111" name="Straight Connector 110">
                  <a:extLst>
                    <a:ext uri="{FF2B5EF4-FFF2-40B4-BE49-F238E27FC236}">
                      <a16:creationId xmlns:a16="http://schemas.microsoft.com/office/drawing/2014/main" id="{D1AB6959-5A82-415D-B507-B7829CFB72B7}"/>
                    </a:ext>
                  </a:extLst>
                </p:cNvPr>
                <p:cNvCxnSpPr/>
                <p:nvPr/>
              </p:nvCxnSpPr>
              <p:spPr>
                <a:xfrm>
                  <a:off x="6221179" y="3631502"/>
                  <a:ext cx="7325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56A0BE2-6780-41AD-8DFD-FA9B354A8D7A}"/>
                    </a:ext>
                  </a:extLst>
                </p:cNvPr>
                <p:cNvCxnSpPr/>
                <p:nvPr/>
              </p:nvCxnSpPr>
              <p:spPr>
                <a:xfrm>
                  <a:off x="6256993" y="3630087"/>
                  <a:ext cx="0" cy="57766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198400C-85A7-421A-A951-980CA6A9ADC8}"/>
                    </a:ext>
                  </a:extLst>
                </p:cNvPr>
                <p:cNvCxnSpPr/>
                <p:nvPr/>
              </p:nvCxnSpPr>
              <p:spPr>
                <a:xfrm>
                  <a:off x="6221179" y="4206330"/>
                  <a:ext cx="7325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7" name="Group 216">
                <a:extLst>
                  <a:ext uri="{FF2B5EF4-FFF2-40B4-BE49-F238E27FC236}">
                    <a16:creationId xmlns:a16="http://schemas.microsoft.com/office/drawing/2014/main" id="{09DA292A-62D9-4E99-BF8B-7899F0C1947B}"/>
                  </a:ext>
                </a:extLst>
              </p:cNvPr>
              <p:cNvGrpSpPr>
                <a:grpSpLocks/>
              </p:cNvGrpSpPr>
              <p:nvPr/>
            </p:nvGrpSpPr>
            <p:grpSpPr bwMode="auto">
              <a:xfrm>
                <a:off x="6830548" y="3534861"/>
                <a:ext cx="75356" cy="677172"/>
                <a:chOff x="6221091" y="3630025"/>
                <a:chExt cx="73998" cy="577870"/>
              </a:xfrm>
            </p:grpSpPr>
            <p:cxnSp>
              <p:nvCxnSpPr>
                <p:cNvPr id="108" name="Straight Connector 107">
                  <a:extLst>
                    <a:ext uri="{FF2B5EF4-FFF2-40B4-BE49-F238E27FC236}">
                      <a16:creationId xmlns:a16="http://schemas.microsoft.com/office/drawing/2014/main" id="{C791084B-C740-4246-8B76-D9323E3BC2A0}"/>
                    </a:ext>
                  </a:extLst>
                </p:cNvPr>
                <p:cNvCxnSpPr/>
                <p:nvPr/>
              </p:nvCxnSpPr>
              <p:spPr>
                <a:xfrm>
                  <a:off x="6220993" y="3631368"/>
                  <a:ext cx="7479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159B33A-A71E-412E-9661-FC8FE7ECFBEF}"/>
                    </a:ext>
                  </a:extLst>
                </p:cNvPr>
                <p:cNvCxnSpPr/>
                <p:nvPr/>
              </p:nvCxnSpPr>
              <p:spPr>
                <a:xfrm>
                  <a:off x="6256833" y="3630013"/>
                  <a:ext cx="0" cy="5773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6B77B6F-FD0F-4B06-A55D-0A53705F9E9C}"/>
                    </a:ext>
                  </a:extLst>
                </p:cNvPr>
                <p:cNvCxnSpPr/>
                <p:nvPr/>
              </p:nvCxnSpPr>
              <p:spPr>
                <a:xfrm>
                  <a:off x="6220993" y="4206004"/>
                  <a:ext cx="7479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8" name="Group 217">
                <a:extLst>
                  <a:ext uri="{FF2B5EF4-FFF2-40B4-BE49-F238E27FC236}">
                    <a16:creationId xmlns:a16="http://schemas.microsoft.com/office/drawing/2014/main" id="{488EFDA3-F7F7-4F41-8288-A3A0DDCC0366}"/>
                  </a:ext>
                </a:extLst>
              </p:cNvPr>
              <p:cNvGrpSpPr>
                <a:grpSpLocks/>
              </p:cNvGrpSpPr>
              <p:nvPr/>
            </p:nvGrpSpPr>
            <p:grpSpPr bwMode="auto">
              <a:xfrm>
                <a:off x="7134320" y="3361084"/>
                <a:ext cx="65028" cy="821986"/>
                <a:chOff x="6221091" y="3630025"/>
                <a:chExt cx="73998" cy="577870"/>
              </a:xfrm>
            </p:grpSpPr>
            <p:cxnSp>
              <p:nvCxnSpPr>
                <p:cNvPr id="105" name="Straight Connector 104">
                  <a:extLst>
                    <a:ext uri="{FF2B5EF4-FFF2-40B4-BE49-F238E27FC236}">
                      <a16:creationId xmlns:a16="http://schemas.microsoft.com/office/drawing/2014/main" id="{F0F3ECDB-F631-4A31-B94F-7A481C3242C8}"/>
                    </a:ext>
                  </a:extLst>
                </p:cNvPr>
                <p:cNvCxnSpPr/>
                <p:nvPr/>
              </p:nvCxnSpPr>
              <p:spPr>
                <a:xfrm>
                  <a:off x="6234650" y="3631600"/>
                  <a:ext cx="740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593707E-8B20-4D25-9634-9756A4D3A5A6}"/>
                    </a:ext>
                  </a:extLst>
                </p:cNvPr>
                <p:cNvCxnSpPr/>
                <p:nvPr/>
              </p:nvCxnSpPr>
              <p:spPr>
                <a:xfrm>
                  <a:off x="6270765" y="3630484"/>
                  <a:ext cx="0" cy="57723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BF48DD8-29CD-4AB7-9498-14186497E611}"/>
                    </a:ext>
                  </a:extLst>
                </p:cNvPr>
                <p:cNvCxnSpPr/>
                <p:nvPr/>
              </p:nvCxnSpPr>
              <p:spPr>
                <a:xfrm>
                  <a:off x="6234650" y="4205485"/>
                  <a:ext cx="740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9" name="Group 218">
                <a:extLst>
                  <a:ext uri="{FF2B5EF4-FFF2-40B4-BE49-F238E27FC236}">
                    <a16:creationId xmlns:a16="http://schemas.microsoft.com/office/drawing/2014/main" id="{4B7A6977-55E9-42E1-AEB3-07255CBEEFE5}"/>
                  </a:ext>
                </a:extLst>
              </p:cNvPr>
              <p:cNvGrpSpPr>
                <a:grpSpLocks/>
              </p:cNvGrpSpPr>
              <p:nvPr/>
            </p:nvGrpSpPr>
            <p:grpSpPr bwMode="auto">
              <a:xfrm>
                <a:off x="7432223" y="3344532"/>
                <a:ext cx="77441" cy="871638"/>
                <a:chOff x="6221091" y="3630025"/>
                <a:chExt cx="73998" cy="577870"/>
              </a:xfrm>
            </p:grpSpPr>
            <p:cxnSp>
              <p:nvCxnSpPr>
                <p:cNvPr id="102" name="Straight Connector 101">
                  <a:extLst>
                    <a:ext uri="{FF2B5EF4-FFF2-40B4-BE49-F238E27FC236}">
                      <a16:creationId xmlns:a16="http://schemas.microsoft.com/office/drawing/2014/main" id="{5BB1819B-99B9-4758-9BA2-1E391BC1ECAB}"/>
                    </a:ext>
                  </a:extLst>
                </p:cNvPr>
                <p:cNvCxnSpPr/>
                <p:nvPr/>
              </p:nvCxnSpPr>
              <p:spPr>
                <a:xfrm>
                  <a:off x="6220755" y="3630902"/>
                  <a:ext cx="743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C89090F-9993-4ADD-B562-07E5E44D020D}"/>
                    </a:ext>
                  </a:extLst>
                </p:cNvPr>
                <p:cNvCxnSpPr/>
                <p:nvPr/>
              </p:nvCxnSpPr>
              <p:spPr>
                <a:xfrm>
                  <a:off x="6257146" y="3629849"/>
                  <a:ext cx="0" cy="57804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2FF985E-B6F2-4237-BE69-53423BC82269}"/>
                    </a:ext>
                  </a:extLst>
                </p:cNvPr>
                <p:cNvCxnSpPr/>
                <p:nvPr/>
              </p:nvCxnSpPr>
              <p:spPr>
                <a:xfrm>
                  <a:off x="6220755" y="4205789"/>
                  <a:ext cx="743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0" name="Group 219">
                <a:extLst>
                  <a:ext uri="{FF2B5EF4-FFF2-40B4-BE49-F238E27FC236}">
                    <a16:creationId xmlns:a16="http://schemas.microsoft.com/office/drawing/2014/main" id="{AEFA5D08-93C2-4BCA-A9AE-2AE471DD0A02}"/>
                  </a:ext>
                </a:extLst>
              </p:cNvPr>
              <p:cNvGrpSpPr>
                <a:grpSpLocks/>
              </p:cNvGrpSpPr>
              <p:nvPr/>
            </p:nvGrpSpPr>
            <p:grpSpPr bwMode="auto">
              <a:xfrm>
                <a:off x="7734266" y="3220391"/>
                <a:ext cx="73304" cy="946127"/>
                <a:chOff x="6221091" y="3630025"/>
                <a:chExt cx="73998" cy="577870"/>
              </a:xfrm>
            </p:grpSpPr>
            <p:cxnSp>
              <p:nvCxnSpPr>
                <p:cNvPr id="99" name="Straight Connector 98">
                  <a:extLst>
                    <a:ext uri="{FF2B5EF4-FFF2-40B4-BE49-F238E27FC236}">
                      <a16:creationId xmlns:a16="http://schemas.microsoft.com/office/drawing/2014/main" id="{5EB9F820-7C13-45D0-BEC4-6DC2473C6040}"/>
                    </a:ext>
                  </a:extLst>
                </p:cNvPr>
                <p:cNvCxnSpPr/>
                <p:nvPr/>
              </p:nvCxnSpPr>
              <p:spPr>
                <a:xfrm>
                  <a:off x="6221795" y="3630994"/>
                  <a:ext cx="736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0C6616F-0BB4-4C28-8E2E-8D247BF7D32A}"/>
                    </a:ext>
                  </a:extLst>
                </p:cNvPr>
                <p:cNvCxnSpPr/>
                <p:nvPr/>
              </p:nvCxnSpPr>
              <p:spPr>
                <a:xfrm>
                  <a:off x="6257037" y="3630024"/>
                  <a:ext cx="0" cy="57812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B256700-3725-4D73-A069-2D89B432F468}"/>
                    </a:ext>
                  </a:extLst>
                </p:cNvPr>
                <p:cNvCxnSpPr/>
                <p:nvPr/>
              </p:nvCxnSpPr>
              <p:spPr>
                <a:xfrm>
                  <a:off x="6221795" y="4206211"/>
                  <a:ext cx="736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1" name="Group 220">
                <a:extLst>
                  <a:ext uri="{FF2B5EF4-FFF2-40B4-BE49-F238E27FC236}">
                    <a16:creationId xmlns:a16="http://schemas.microsoft.com/office/drawing/2014/main" id="{7CD857A1-6169-41A3-A92F-8E109FF87C94}"/>
                  </a:ext>
                </a:extLst>
              </p:cNvPr>
              <p:cNvGrpSpPr>
                <a:grpSpLocks/>
              </p:cNvGrpSpPr>
              <p:nvPr/>
            </p:nvGrpSpPr>
            <p:grpSpPr bwMode="auto">
              <a:xfrm>
                <a:off x="8036307" y="3203839"/>
                <a:ext cx="73304" cy="983368"/>
                <a:chOff x="6221091" y="3630025"/>
                <a:chExt cx="73998" cy="577870"/>
              </a:xfrm>
            </p:grpSpPr>
            <p:cxnSp>
              <p:nvCxnSpPr>
                <p:cNvPr id="96" name="Straight Connector 95">
                  <a:extLst>
                    <a:ext uri="{FF2B5EF4-FFF2-40B4-BE49-F238E27FC236}">
                      <a16:creationId xmlns:a16="http://schemas.microsoft.com/office/drawing/2014/main" id="{832686F3-38BB-4BD8-AC99-FAACD90F0FB5}"/>
                    </a:ext>
                  </a:extLst>
                </p:cNvPr>
                <p:cNvCxnSpPr/>
                <p:nvPr/>
              </p:nvCxnSpPr>
              <p:spPr>
                <a:xfrm>
                  <a:off x="6221254" y="3631351"/>
                  <a:ext cx="736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441D4BC-439C-41FC-B3D4-B54D5781CDA7}"/>
                    </a:ext>
                  </a:extLst>
                </p:cNvPr>
                <p:cNvCxnSpPr/>
                <p:nvPr/>
              </p:nvCxnSpPr>
              <p:spPr>
                <a:xfrm>
                  <a:off x="6256496" y="3630418"/>
                  <a:ext cx="0" cy="5776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EAC9EC1-6700-4030-BA41-D330447FB46C}"/>
                    </a:ext>
                  </a:extLst>
                </p:cNvPr>
                <p:cNvCxnSpPr/>
                <p:nvPr/>
              </p:nvCxnSpPr>
              <p:spPr>
                <a:xfrm>
                  <a:off x="6221254" y="4206249"/>
                  <a:ext cx="736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92" name="Group 221">
                <a:extLst>
                  <a:ext uri="{FF2B5EF4-FFF2-40B4-BE49-F238E27FC236}">
                    <a16:creationId xmlns:a16="http://schemas.microsoft.com/office/drawing/2014/main" id="{292FF020-BC7C-4ADD-963E-FC4ECEE562E7}"/>
                  </a:ext>
                </a:extLst>
              </p:cNvPr>
              <p:cNvGrpSpPr>
                <a:grpSpLocks/>
              </p:cNvGrpSpPr>
              <p:nvPr/>
            </p:nvGrpSpPr>
            <p:grpSpPr bwMode="auto">
              <a:xfrm>
                <a:off x="8334211" y="3063161"/>
                <a:ext cx="73304" cy="1128183"/>
                <a:chOff x="6221091" y="3630025"/>
                <a:chExt cx="73998" cy="577870"/>
              </a:xfrm>
            </p:grpSpPr>
            <p:cxnSp>
              <p:nvCxnSpPr>
                <p:cNvPr id="93" name="Straight Connector 92">
                  <a:extLst>
                    <a:ext uri="{FF2B5EF4-FFF2-40B4-BE49-F238E27FC236}">
                      <a16:creationId xmlns:a16="http://schemas.microsoft.com/office/drawing/2014/main" id="{3FC4CBF9-5E87-4897-A9D7-40815FEAB475}"/>
                    </a:ext>
                  </a:extLst>
                </p:cNvPr>
                <p:cNvCxnSpPr/>
                <p:nvPr/>
              </p:nvCxnSpPr>
              <p:spPr>
                <a:xfrm>
                  <a:off x="6221685" y="3630839"/>
                  <a:ext cx="736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548478B-2E98-484F-BCC1-74669DE3AF58}"/>
                    </a:ext>
                  </a:extLst>
                </p:cNvPr>
                <p:cNvCxnSpPr/>
                <p:nvPr/>
              </p:nvCxnSpPr>
              <p:spPr>
                <a:xfrm>
                  <a:off x="6256927" y="3630025"/>
                  <a:ext cx="0" cy="57757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C8A0ECF-B397-4EDA-B9EE-904F26E742DD}"/>
                    </a:ext>
                  </a:extLst>
                </p:cNvPr>
                <p:cNvCxnSpPr/>
                <p:nvPr/>
              </p:nvCxnSpPr>
              <p:spPr>
                <a:xfrm>
                  <a:off x="6221685" y="4205969"/>
                  <a:ext cx="7368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76" name="Group 205">
              <a:extLst>
                <a:ext uri="{FF2B5EF4-FFF2-40B4-BE49-F238E27FC236}">
                  <a16:creationId xmlns:a16="http://schemas.microsoft.com/office/drawing/2014/main" id="{0A3CE780-FE4C-43E8-9B74-3F53DA28ECD8}"/>
                </a:ext>
              </a:extLst>
            </p:cNvPr>
            <p:cNvGrpSpPr>
              <a:grpSpLocks/>
            </p:cNvGrpSpPr>
            <p:nvPr/>
          </p:nvGrpSpPr>
          <p:grpSpPr bwMode="auto">
            <a:xfrm>
              <a:off x="6231161" y="3691813"/>
              <a:ext cx="2190916" cy="311812"/>
              <a:chOff x="6231161" y="3691813"/>
              <a:chExt cx="2190916" cy="311812"/>
            </a:xfrm>
          </p:grpSpPr>
          <p:sp>
            <p:nvSpPr>
              <p:cNvPr id="77" name="Oval 76">
                <a:extLst>
                  <a:ext uri="{FF2B5EF4-FFF2-40B4-BE49-F238E27FC236}">
                    <a16:creationId xmlns:a16="http://schemas.microsoft.com/office/drawing/2014/main" id="{06D2E231-461F-4667-B382-1577B0C88CF1}"/>
                  </a:ext>
                </a:extLst>
              </p:cNvPr>
              <p:cNvSpPr/>
              <p:nvPr/>
            </p:nvSpPr>
            <p:spPr>
              <a:xfrm>
                <a:off x="6230612" y="3930300"/>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sp>
            <p:nvSpPr>
              <p:cNvPr id="78" name="Oval 77">
                <a:extLst>
                  <a:ext uri="{FF2B5EF4-FFF2-40B4-BE49-F238E27FC236}">
                    <a16:creationId xmlns:a16="http://schemas.microsoft.com/office/drawing/2014/main" id="{3E670606-B385-459F-BFB2-ADAF40C61CFB}"/>
                  </a:ext>
                </a:extLst>
              </p:cNvPr>
              <p:cNvSpPr/>
              <p:nvPr/>
            </p:nvSpPr>
            <p:spPr>
              <a:xfrm>
                <a:off x="6530530" y="3839775"/>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sp>
            <p:nvSpPr>
              <p:cNvPr id="79" name="Oval 78">
                <a:extLst>
                  <a:ext uri="{FF2B5EF4-FFF2-40B4-BE49-F238E27FC236}">
                    <a16:creationId xmlns:a16="http://schemas.microsoft.com/office/drawing/2014/main" id="{955798D6-092B-41D8-BD32-F8BD5F231D37}"/>
                  </a:ext>
                </a:extLst>
              </p:cNvPr>
              <p:cNvSpPr/>
              <p:nvPr/>
            </p:nvSpPr>
            <p:spPr>
              <a:xfrm>
                <a:off x="6830448" y="3882655"/>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sp>
            <p:nvSpPr>
              <p:cNvPr id="80" name="Oval 79">
                <a:extLst>
                  <a:ext uri="{FF2B5EF4-FFF2-40B4-BE49-F238E27FC236}">
                    <a16:creationId xmlns:a16="http://schemas.microsoft.com/office/drawing/2014/main" id="{FB3AE1F0-999D-4C61-9F9C-B682AD4B47AD}"/>
                  </a:ext>
                </a:extLst>
              </p:cNvPr>
              <p:cNvSpPr/>
              <p:nvPr/>
            </p:nvSpPr>
            <p:spPr>
              <a:xfrm>
                <a:off x="7130366" y="3800070"/>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sp>
            <p:nvSpPr>
              <p:cNvPr id="81" name="Oval 80">
                <a:extLst>
                  <a:ext uri="{FF2B5EF4-FFF2-40B4-BE49-F238E27FC236}">
                    <a16:creationId xmlns:a16="http://schemas.microsoft.com/office/drawing/2014/main" id="{4B4CCE3E-253C-42EF-99FC-CE98FF54861B}"/>
                  </a:ext>
                </a:extLst>
              </p:cNvPr>
              <p:cNvSpPr/>
              <p:nvPr/>
            </p:nvSpPr>
            <p:spPr>
              <a:xfrm>
                <a:off x="7436632" y="3809599"/>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sp>
            <p:nvSpPr>
              <p:cNvPr id="82" name="Oval 81">
                <a:extLst>
                  <a:ext uri="{FF2B5EF4-FFF2-40B4-BE49-F238E27FC236}">
                    <a16:creationId xmlns:a16="http://schemas.microsoft.com/office/drawing/2014/main" id="{18BFAC4E-8D3B-456D-8D8B-7F19F67CF1CB}"/>
                  </a:ext>
                </a:extLst>
              </p:cNvPr>
              <p:cNvSpPr/>
              <p:nvPr/>
            </p:nvSpPr>
            <p:spPr>
              <a:xfrm>
                <a:off x="7734963" y="3744485"/>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sp>
            <p:nvSpPr>
              <p:cNvPr id="83" name="Oval 82">
                <a:extLst>
                  <a:ext uri="{FF2B5EF4-FFF2-40B4-BE49-F238E27FC236}">
                    <a16:creationId xmlns:a16="http://schemas.microsoft.com/office/drawing/2014/main" id="{C295F53B-1203-42EC-BB3A-5ACAAB1F79D5}"/>
                  </a:ext>
                </a:extLst>
              </p:cNvPr>
              <p:cNvSpPr/>
              <p:nvPr/>
            </p:nvSpPr>
            <p:spPr>
              <a:xfrm>
                <a:off x="8044402" y="3742896"/>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sp>
            <p:nvSpPr>
              <p:cNvPr id="84" name="Oval 83">
                <a:extLst>
                  <a:ext uri="{FF2B5EF4-FFF2-40B4-BE49-F238E27FC236}">
                    <a16:creationId xmlns:a16="http://schemas.microsoft.com/office/drawing/2014/main" id="{D767F1FC-E079-41E4-8E80-3FFCD3CA8A18}"/>
                  </a:ext>
                </a:extLst>
              </p:cNvPr>
              <p:cNvSpPr/>
              <p:nvPr/>
            </p:nvSpPr>
            <p:spPr>
              <a:xfrm>
                <a:off x="8349081" y="3692075"/>
                <a:ext cx="72996" cy="73056"/>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rgbClr val="FFFF00"/>
                  </a:solidFill>
                </a:endParaRPr>
              </a:p>
            </p:txBody>
          </p:sp>
        </p:grpSp>
      </p:grpSp>
      <p:sp>
        <p:nvSpPr>
          <p:cNvPr id="124" name="Line 21">
            <a:extLst>
              <a:ext uri="{FF2B5EF4-FFF2-40B4-BE49-F238E27FC236}">
                <a16:creationId xmlns:a16="http://schemas.microsoft.com/office/drawing/2014/main" id="{44F2E60F-0857-447E-A58B-BE3E4917B44D}"/>
              </a:ext>
            </a:extLst>
          </p:cNvPr>
          <p:cNvSpPr>
            <a:spLocks noChangeShapeType="1"/>
          </p:cNvSpPr>
          <p:nvPr/>
        </p:nvSpPr>
        <p:spPr bwMode="auto">
          <a:xfrm rot="5400000">
            <a:off x="4823818" y="1109068"/>
            <a:ext cx="0" cy="5423297"/>
          </a:xfrm>
          <a:prstGeom prst="line">
            <a:avLst/>
          </a:prstGeom>
          <a:noFill/>
          <a:ln w="28575" cap="rnd" cmpd="sng">
            <a:solidFill>
              <a:schemeClr val="tx1"/>
            </a:solidFill>
            <a:round/>
            <a:headEnd/>
            <a:tailEnd/>
          </a:ln>
          <a:extLst>
            <a:ext uri="{909E8E84-426E-40dd-AFC4-6F175D3DCCD1}">
              <a14:hiddenFill xmlns="" xmlns:a14="http://schemas.microsoft.com/office/drawing/2010/main">
                <a:noFill/>
              </a14:hiddenFill>
            </a:ext>
          </a:extLst>
        </p:spPr>
        <p:txBody>
          <a:bodyPr/>
          <a:lstStyle/>
          <a:p>
            <a:pPr eaLnBrk="1" hangingPunct="1">
              <a:defRPr/>
            </a:pPr>
            <a:endParaRPr lang="en-US" sz="1350" dirty="0">
              <a:ln w="12700">
                <a:solidFill>
                  <a:schemeClr val="tx1"/>
                </a:solidFill>
              </a:ln>
              <a:solidFill>
                <a:schemeClr val="accent6">
                  <a:lumMod val="50000"/>
                </a:schemeClr>
              </a:solidFill>
              <a:latin typeface="Arial" pitchFamily="34" charset="0"/>
            </a:endParaRPr>
          </a:p>
        </p:txBody>
      </p:sp>
    </p:spTree>
    <p:extLst>
      <p:ext uri="{BB962C8B-B14F-4D97-AF65-F5344CB8AC3E}">
        <p14:creationId xmlns:p14="http://schemas.microsoft.com/office/powerpoint/2010/main" val="123826036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497B-D261-44A5-B173-32A2A87BDC3C}"/>
              </a:ext>
            </a:extLst>
          </p:cNvPr>
          <p:cNvSpPr>
            <a:spLocks noGrp="1"/>
          </p:cNvSpPr>
          <p:nvPr>
            <p:ph type="title"/>
          </p:nvPr>
        </p:nvSpPr>
        <p:spPr/>
        <p:txBody>
          <a:bodyPr>
            <a:noAutofit/>
          </a:bodyPr>
          <a:lstStyle/>
          <a:p>
            <a:r>
              <a:rPr lang="en-US" sz="2800" dirty="0"/>
              <a:t>Hyperkalemia Is a Leading Reason for Not Starting RAASi and the Major Reason for Discontinuation of RAASi in CKD</a:t>
            </a:r>
          </a:p>
        </p:txBody>
      </p:sp>
      <p:sp>
        <p:nvSpPr>
          <p:cNvPr id="3" name="Content Placeholder 2">
            <a:extLst>
              <a:ext uri="{FF2B5EF4-FFF2-40B4-BE49-F238E27FC236}">
                <a16:creationId xmlns:a16="http://schemas.microsoft.com/office/drawing/2014/main" id="{27F4FF35-B3B2-4899-B170-8CCB425F0A8C}"/>
              </a:ext>
            </a:extLst>
          </p:cNvPr>
          <p:cNvSpPr>
            <a:spLocks noGrp="1"/>
          </p:cNvSpPr>
          <p:nvPr>
            <p:ph idx="1"/>
          </p:nvPr>
        </p:nvSpPr>
        <p:spPr>
          <a:xfrm>
            <a:off x="112885" y="1298320"/>
            <a:ext cx="1715915" cy="2733385"/>
          </a:xfrm>
        </p:spPr>
        <p:txBody>
          <a:bodyPr/>
          <a:lstStyle/>
          <a:p>
            <a:pPr marL="137160" indent="-137160"/>
            <a:r>
              <a:rPr lang="en-US" sz="1600" dirty="0"/>
              <a:t>279 patients with CKD followed for a mean of 22 months</a:t>
            </a:r>
          </a:p>
          <a:p>
            <a:pPr marL="137160" indent="-137160"/>
            <a:r>
              <a:rPr lang="en-US" sz="1600" dirty="0"/>
              <a:t>At baseline:</a:t>
            </a:r>
          </a:p>
          <a:p>
            <a:pPr marL="285750" lvl="1" indent="-119063"/>
            <a:r>
              <a:rPr lang="en-US" sz="1400" dirty="0"/>
              <a:t>Mean eGFR 33.3 mL/min/1.73 m</a:t>
            </a:r>
            <a:r>
              <a:rPr lang="en-US" sz="1400" baseline="30000" dirty="0"/>
              <a:t>2</a:t>
            </a:r>
          </a:p>
          <a:p>
            <a:pPr marL="285750" lvl="1" indent="-119063"/>
            <a:r>
              <a:rPr lang="en-US" sz="1400" dirty="0"/>
              <a:t>Mean serum K</a:t>
            </a:r>
            <a:r>
              <a:rPr lang="en-US" sz="1400" baseline="30000" dirty="0"/>
              <a:t>+</a:t>
            </a:r>
            <a:r>
              <a:rPr lang="en-US" sz="1400" dirty="0"/>
              <a:t> 4.73 mEq/L</a:t>
            </a:r>
          </a:p>
        </p:txBody>
      </p:sp>
      <p:sp>
        <p:nvSpPr>
          <p:cNvPr id="4" name="Text Placeholder 3">
            <a:extLst>
              <a:ext uri="{FF2B5EF4-FFF2-40B4-BE49-F238E27FC236}">
                <a16:creationId xmlns:a16="http://schemas.microsoft.com/office/drawing/2014/main" id="{E64183F1-A0EE-480B-B8AA-C6129A73AE54}"/>
              </a:ext>
            </a:extLst>
          </p:cNvPr>
          <p:cNvSpPr>
            <a:spLocks noGrp="1"/>
          </p:cNvSpPr>
          <p:nvPr>
            <p:ph type="body" sz="quarter" idx="10"/>
          </p:nvPr>
        </p:nvSpPr>
        <p:spPr>
          <a:xfrm>
            <a:off x="3082939" y="4545211"/>
            <a:ext cx="6800475" cy="548879"/>
          </a:xfrm>
        </p:spPr>
        <p:txBody>
          <a:bodyPr/>
          <a:lstStyle/>
          <a:p>
            <a:r>
              <a:rPr lang="fr-FR"/>
              <a:t>Yildirim</a:t>
            </a:r>
            <a:r>
              <a:rPr lang="fr-FR" dirty="0"/>
              <a:t> T, et al. </a:t>
            </a:r>
            <a:r>
              <a:rPr lang="fr-FR" i="1" dirty="0"/>
              <a:t>Ren Fail.</a:t>
            </a:r>
            <a:r>
              <a:rPr lang="fr-FR" dirty="0"/>
              <a:t> 2012;34(9):1095-1099.</a:t>
            </a:r>
          </a:p>
        </p:txBody>
      </p:sp>
      <p:sp>
        <p:nvSpPr>
          <p:cNvPr id="5" name="Text Placeholder 4">
            <a:extLst>
              <a:ext uri="{FF2B5EF4-FFF2-40B4-BE49-F238E27FC236}">
                <a16:creationId xmlns:a16="http://schemas.microsoft.com/office/drawing/2014/main" id="{5C2A139E-7BEA-4A5A-BD83-35EA75F2EFF7}"/>
              </a:ext>
            </a:extLst>
          </p:cNvPr>
          <p:cNvSpPr>
            <a:spLocks noGrp="1"/>
          </p:cNvSpPr>
          <p:nvPr>
            <p:ph type="body" sz="quarter" idx="11"/>
          </p:nvPr>
        </p:nvSpPr>
        <p:spPr>
          <a:xfrm>
            <a:off x="199535" y="4341614"/>
            <a:ext cx="8761558" cy="203597"/>
          </a:xfrm>
        </p:spPr>
        <p:txBody>
          <a:bodyPr>
            <a:normAutofit fontScale="92500" lnSpcReduction="20000"/>
          </a:bodyPr>
          <a:lstStyle/>
          <a:p>
            <a:r>
              <a:rPr lang="en-US" dirty="0"/>
              <a:t>CKD, chronic kidney disease; eGFR, estimated glomerular filtration rate; RAASi, renin-angiotensin-aldosterone system inhibitor</a:t>
            </a:r>
          </a:p>
        </p:txBody>
      </p:sp>
      <p:graphicFrame>
        <p:nvGraphicFramePr>
          <p:cNvPr id="6" name="Chart 4">
            <a:extLst>
              <a:ext uri="{FF2B5EF4-FFF2-40B4-BE49-F238E27FC236}">
                <a16:creationId xmlns:a16="http://schemas.microsoft.com/office/drawing/2014/main" id="{A8E70BDE-6D7A-41D3-A275-3CB5E0E534CB}"/>
              </a:ext>
            </a:extLst>
          </p:cNvPr>
          <p:cNvGraphicFramePr>
            <a:graphicFrameLocks/>
          </p:cNvGraphicFramePr>
          <p:nvPr>
            <p:extLst>
              <p:ext uri="{D42A27DB-BD31-4B8C-83A1-F6EECF244321}">
                <p14:modId xmlns:p14="http://schemas.microsoft.com/office/powerpoint/2010/main" val="4158555954"/>
              </p:ext>
            </p:extLst>
          </p:nvPr>
        </p:nvGraphicFramePr>
        <p:xfrm>
          <a:off x="1672127" y="1192009"/>
          <a:ext cx="7272338" cy="3386316"/>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7B278F88-272D-43CD-A65F-9D3C3B526EE2}"/>
              </a:ext>
            </a:extLst>
          </p:cNvPr>
          <p:cNvSpPr>
            <a:spLocks noChangeAspect="1"/>
          </p:cNvSpPr>
          <p:nvPr/>
        </p:nvSpPr>
        <p:spPr>
          <a:xfrm>
            <a:off x="5631336" y="1837661"/>
            <a:ext cx="764614" cy="382518"/>
          </a:xfrm>
          <a:prstGeom prst="ellipse">
            <a:avLst/>
          </a:prstGeom>
          <a:noFill/>
          <a:ln w="25400" cap="flat" cmpd="sng" algn="ctr">
            <a:solidFill>
              <a:srgbClr val="D98628"/>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825" dirty="0">
              <a:solidFill>
                <a:sysClr val="windowText" lastClr="000000"/>
              </a:solidFill>
            </a:endParaRPr>
          </a:p>
        </p:txBody>
      </p:sp>
    </p:spTree>
    <p:extLst>
      <p:ext uri="{BB962C8B-B14F-4D97-AF65-F5344CB8AC3E}">
        <p14:creationId xmlns:p14="http://schemas.microsoft.com/office/powerpoint/2010/main" val="180384801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EB74-3350-44AF-9A33-254E063641C7}"/>
              </a:ext>
            </a:extLst>
          </p:cNvPr>
          <p:cNvSpPr>
            <a:spLocks noGrp="1"/>
          </p:cNvSpPr>
          <p:nvPr>
            <p:ph type="title"/>
          </p:nvPr>
        </p:nvSpPr>
        <p:spPr/>
        <p:txBody>
          <a:bodyPr>
            <a:normAutofit fontScale="90000"/>
          </a:bodyPr>
          <a:lstStyle/>
          <a:p>
            <a:r>
              <a:rPr lang="en-US" sz="2800" dirty="0"/>
              <a:t>Hyperkalemia Is a Major Reason for Discontinuation of MRA in Heart Failure</a:t>
            </a:r>
          </a:p>
        </p:txBody>
      </p:sp>
      <p:sp>
        <p:nvSpPr>
          <p:cNvPr id="3" name="Content Placeholder 2">
            <a:extLst>
              <a:ext uri="{FF2B5EF4-FFF2-40B4-BE49-F238E27FC236}">
                <a16:creationId xmlns:a16="http://schemas.microsoft.com/office/drawing/2014/main" id="{3BE4A845-9E27-4C45-B835-8A8893706BE3}"/>
              </a:ext>
            </a:extLst>
          </p:cNvPr>
          <p:cNvSpPr>
            <a:spLocks noGrp="1"/>
          </p:cNvSpPr>
          <p:nvPr>
            <p:ph idx="1"/>
          </p:nvPr>
        </p:nvSpPr>
        <p:spPr>
          <a:xfrm>
            <a:off x="237857" y="966085"/>
            <a:ext cx="2364665" cy="3025890"/>
          </a:xfrm>
        </p:spPr>
        <p:txBody>
          <a:bodyPr/>
          <a:lstStyle/>
          <a:p>
            <a:pPr>
              <a:spcAft>
                <a:spcPts val="600"/>
              </a:spcAft>
            </a:pPr>
            <a:r>
              <a:rPr lang="en-US" sz="1800" dirty="0"/>
              <a:t>134 patients with HF followed in a Portuguese HF clinic</a:t>
            </a:r>
          </a:p>
          <a:p>
            <a:pPr>
              <a:spcAft>
                <a:spcPts val="600"/>
              </a:spcAft>
            </a:pPr>
            <a:r>
              <a:rPr lang="en-US" sz="1800" dirty="0"/>
              <a:t>Spironolactone used in patients with SCr ≤2.5 mg/dL and K+ ≤5 mEq/L</a:t>
            </a:r>
          </a:p>
          <a:p>
            <a:pPr>
              <a:spcAft>
                <a:spcPts val="600"/>
              </a:spcAft>
            </a:pPr>
            <a:r>
              <a:rPr lang="en-US" sz="1800" dirty="0"/>
              <a:t>25% of patients withdrew from spironolactone therapy (19/76)</a:t>
            </a:r>
          </a:p>
        </p:txBody>
      </p:sp>
      <p:sp>
        <p:nvSpPr>
          <p:cNvPr id="5" name="Text Placeholder 4">
            <a:extLst>
              <a:ext uri="{FF2B5EF4-FFF2-40B4-BE49-F238E27FC236}">
                <a16:creationId xmlns:a16="http://schemas.microsoft.com/office/drawing/2014/main" id="{84D9503B-0D38-41B4-BD50-644D66D3D784}"/>
              </a:ext>
            </a:extLst>
          </p:cNvPr>
          <p:cNvSpPr>
            <a:spLocks noGrp="1"/>
          </p:cNvSpPr>
          <p:nvPr>
            <p:ph type="body" sz="quarter" idx="11"/>
          </p:nvPr>
        </p:nvSpPr>
        <p:spPr>
          <a:xfrm>
            <a:off x="199506" y="4200040"/>
            <a:ext cx="8761558" cy="323850"/>
          </a:xfrm>
        </p:spPr>
        <p:txBody>
          <a:bodyPr>
            <a:noAutofit/>
          </a:bodyPr>
          <a:lstStyle/>
          <a:p>
            <a:r>
              <a:rPr lang="en-US" sz="900" dirty="0"/>
              <a:t>Severe hyperkalemia (≥6 mEq/L) occurred in 7 patients who withdrew from spironolactone therapy (9.2%)</a:t>
            </a:r>
            <a:br>
              <a:rPr lang="en-US" sz="900" dirty="0"/>
            </a:br>
            <a:r>
              <a:rPr lang="en-US" sz="900" dirty="0"/>
              <a:t>HF, heart failure; MRA, mineralocorticoid receptor antagonist; SCr, serum creatinine</a:t>
            </a:r>
          </a:p>
          <a:p>
            <a:br>
              <a:rPr lang="en-US" sz="900" dirty="0"/>
            </a:br>
            <a:endParaRPr lang="en-US" sz="900" dirty="0"/>
          </a:p>
        </p:txBody>
      </p:sp>
      <p:graphicFrame>
        <p:nvGraphicFramePr>
          <p:cNvPr id="6" name="Chart 4">
            <a:extLst>
              <a:ext uri="{FF2B5EF4-FFF2-40B4-BE49-F238E27FC236}">
                <a16:creationId xmlns:a16="http://schemas.microsoft.com/office/drawing/2014/main" id="{4728369F-3AA9-4215-BD07-32B7D2D78B04}"/>
              </a:ext>
            </a:extLst>
          </p:cNvPr>
          <p:cNvGraphicFramePr>
            <a:graphicFrameLocks/>
          </p:cNvGraphicFramePr>
          <p:nvPr>
            <p:extLst>
              <p:ext uri="{D42A27DB-BD31-4B8C-83A1-F6EECF244321}">
                <p14:modId xmlns:p14="http://schemas.microsoft.com/office/powerpoint/2010/main" val="1509612538"/>
              </p:ext>
            </p:extLst>
          </p:nvPr>
        </p:nvGraphicFramePr>
        <p:xfrm>
          <a:off x="2640901" y="892400"/>
          <a:ext cx="6645371" cy="362664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A50A2393-F132-40C9-8DDE-5980558A1E3B}"/>
              </a:ext>
            </a:extLst>
          </p:cNvPr>
          <p:cNvSpPr/>
          <p:nvPr/>
        </p:nvSpPr>
        <p:spPr>
          <a:xfrm>
            <a:off x="3283263" y="1207565"/>
            <a:ext cx="5701517" cy="207169"/>
          </a:xfrm>
          <a:prstGeom prst="rect">
            <a:avLst/>
          </a:prstGeom>
        </p:spPr>
        <p:txBody>
          <a:bodyPr lIns="0" tIns="0" rIns="0" bIns="0" anchor="ctr"/>
          <a:lstStyle/>
          <a:p>
            <a:pPr algn="ctr">
              <a:defRPr/>
            </a:pPr>
            <a:r>
              <a:rPr lang="en-US" dirty="0">
                <a:cs typeface="Arial" panose="020B0604020202020204" pitchFamily="34" charset="0"/>
              </a:rPr>
              <a:t>Reason for spironolactone suspension (%)</a:t>
            </a:r>
          </a:p>
        </p:txBody>
      </p:sp>
      <p:sp>
        <p:nvSpPr>
          <p:cNvPr id="8" name="Rectangle 7">
            <a:extLst>
              <a:ext uri="{FF2B5EF4-FFF2-40B4-BE49-F238E27FC236}">
                <a16:creationId xmlns:a16="http://schemas.microsoft.com/office/drawing/2014/main" id="{4D71C0DD-A5F5-4795-B710-55F6C11B769E}"/>
              </a:ext>
            </a:extLst>
          </p:cNvPr>
          <p:cNvSpPr/>
          <p:nvPr/>
        </p:nvSpPr>
        <p:spPr bwMode="auto">
          <a:xfrm>
            <a:off x="3645867" y="3640013"/>
            <a:ext cx="4564493" cy="323850"/>
          </a:xfrm>
          <a:prstGeom prst="rect">
            <a:avLst/>
          </a:prstGeom>
          <a:noFill/>
          <a:ln w="9525" cap="flat" cmpd="sng" algn="ctr">
            <a:noFill/>
            <a:prstDash val="solid"/>
            <a:round/>
            <a:headEnd type="none" w="med" len="med"/>
            <a:tailEnd type="none" w="med" len="med"/>
          </a:ln>
          <a:effectLst/>
        </p:spPr>
        <p:txBody>
          <a:bodyPr/>
          <a:lstStyle/>
          <a:p>
            <a:pPr algn="ctr" eaLnBrk="1" hangingPunct="1">
              <a:defRPr/>
            </a:pPr>
            <a:r>
              <a:rPr lang="en-US" sz="1350" b="1" dirty="0">
                <a:solidFill>
                  <a:schemeClr val="tx1">
                    <a:lumMod val="75000"/>
                    <a:lumOff val="25000"/>
                  </a:schemeClr>
                </a:solidFill>
              </a:rPr>
              <a:t>Discontinuation of MRA</a:t>
            </a:r>
          </a:p>
        </p:txBody>
      </p:sp>
      <p:sp>
        <p:nvSpPr>
          <p:cNvPr id="9" name="Oval 8">
            <a:extLst>
              <a:ext uri="{FF2B5EF4-FFF2-40B4-BE49-F238E27FC236}">
                <a16:creationId xmlns:a16="http://schemas.microsoft.com/office/drawing/2014/main" id="{CC91A86E-7297-44D9-A58E-6AD38C52DE2E}"/>
              </a:ext>
            </a:extLst>
          </p:cNvPr>
          <p:cNvSpPr/>
          <p:nvPr/>
        </p:nvSpPr>
        <p:spPr>
          <a:xfrm>
            <a:off x="4068773" y="1903077"/>
            <a:ext cx="685033" cy="49750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0" name="Rectangle 9">
            <a:extLst>
              <a:ext uri="{FF2B5EF4-FFF2-40B4-BE49-F238E27FC236}">
                <a16:creationId xmlns:a16="http://schemas.microsoft.com/office/drawing/2014/main" id="{B24AE639-1ABB-4B48-983F-6CCE5DF4B24C}"/>
              </a:ext>
            </a:extLst>
          </p:cNvPr>
          <p:cNvSpPr/>
          <p:nvPr/>
        </p:nvSpPr>
        <p:spPr>
          <a:xfrm rot="16200000">
            <a:off x="1536915" y="2382899"/>
            <a:ext cx="2369344" cy="238129"/>
          </a:xfrm>
          <a:prstGeom prst="rect">
            <a:avLst/>
          </a:prstGeom>
        </p:spPr>
        <p:txBody>
          <a:bodyPr lIns="0" tIns="0" rIns="0" bIns="0" anchor="ctr"/>
          <a:lstStyle/>
          <a:p>
            <a:pPr algn="ctr">
              <a:defRPr/>
            </a:pPr>
            <a:r>
              <a:rPr lang="en-US" sz="1350" b="1" dirty="0">
                <a:solidFill>
                  <a:schemeClr val="tx1">
                    <a:lumMod val="75000"/>
                    <a:lumOff val="25000"/>
                  </a:schemeClr>
                </a:solidFill>
                <a:cs typeface="Arial" panose="020B0604020202020204" pitchFamily="34" charset="0"/>
              </a:rPr>
              <a:t>% of Patients</a:t>
            </a:r>
          </a:p>
        </p:txBody>
      </p:sp>
    </p:spTree>
    <p:extLst>
      <p:ext uri="{BB962C8B-B14F-4D97-AF65-F5344CB8AC3E}">
        <p14:creationId xmlns:p14="http://schemas.microsoft.com/office/powerpoint/2010/main" val="172228455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AD7BC8-A2F2-4884-81EA-E8C8523B4A06}"/>
              </a:ext>
            </a:extLst>
          </p:cNvPr>
          <p:cNvSpPr>
            <a:spLocks noGrp="1"/>
          </p:cNvSpPr>
          <p:nvPr>
            <p:ph type="title"/>
          </p:nvPr>
        </p:nvSpPr>
        <p:spPr>
          <a:xfrm>
            <a:off x="628650" y="80963"/>
            <a:ext cx="7886700" cy="994172"/>
          </a:xfrm>
        </p:spPr>
        <p:txBody>
          <a:bodyPr>
            <a:normAutofit fontScale="90000"/>
          </a:bodyPr>
          <a:lstStyle/>
          <a:p>
            <a:r>
              <a:rPr lang="en-US" dirty="0"/>
              <a:t>Distribution of RAASi Dose Levels by Comorbidity</a:t>
            </a:r>
          </a:p>
        </p:txBody>
      </p:sp>
      <p:sp>
        <p:nvSpPr>
          <p:cNvPr id="7" name="Text Placeholder 6">
            <a:extLst>
              <a:ext uri="{FF2B5EF4-FFF2-40B4-BE49-F238E27FC236}">
                <a16:creationId xmlns:a16="http://schemas.microsoft.com/office/drawing/2014/main" id="{36584FBB-BCB8-4293-A92D-D63049222E93}"/>
              </a:ext>
            </a:extLst>
          </p:cNvPr>
          <p:cNvSpPr>
            <a:spLocks noGrp="1"/>
          </p:cNvSpPr>
          <p:nvPr>
            <p:ph type="body" sz="quarter" idx="10"/>
          </p:nvPr>
        </p:nvSpPr>
        <p:spPr>
          <a:xfrm>
            <a:off x="3093057" y="4507706"/>
            <a:ext cx="5868006" cy="548879"/>
          </a:xfrm>
        </p:spPr>
        <p:txBody>
          <a:bodyPr/>
          <a:lstStyle/>
          <a:p>
            <a:r>
              <a:rPr lang="en-US" dirty="0"/>
              <a:t>Epstein M, et al. </a:t>
            </a:r>
            <a:r>
              <a:rPr lang="en-US" i="1" dirty="0"/>
              <a:t>Am J Manag Care.</a:t>
            </a:r>
            <a:r>
              <a:rPr lang="en-US" dirty="0"/>
              <a:t> 2015;21:S212-S220.</a:t>
            </a:r>
          </a:p>
        </p:txBody>
      </p:sp>
      <p:sp>
        <p:nvSpPr>
          <p:cNvPr id="8" name="Text Placeholder 7">
            <a:extLst>
              <a:ext uri="{FF2B5EF4-FFF2-40B4-BE49-F238E27FC236}">
                <a16:creationId xmlns:a16="http://schemas.microsoft.com/office/drawing/2014/main" id="{440B9DD2-3F60-4461-BD5B-91A6922BE079}"/>
              </a:ext>
            </a:extLst>
          </p:cNvPr>
          <p:cNvSpPr>
            <a:spLocks noGrp="1"/>
          </p:cNvSpPr>
          <p:nvPr>
            <p:ph type="body" sz="quarter" idx="11"/>
          </p:nvPr>
        </p:nvSpPr>
        <p:spPr/>
        <p:txBody>
          <a:bodyPr>
            <a:normAutofit fontScale="92500" lnSpcReduction="20000"/>
          </a:bodyPr>
          <a:lstStyle/>
          <a:p>
            <a:r>
              <a:rPr lang="en-US" dirty="0"/>
              <a:t>RAASi, renin-angiotensin-aldosterone system inhibitor</a:t>
            </a:r>
          </a:p>
        </p:txBody>
      </p:sp>
      <p:graphicFrame>
        <p:nvGraphicFramePr>
          <p:cNvPr id="9" name="Content Placeholder 6">
            <a:extLst>
              <a:ext uri="{FF2B5EF4-FFF2-40B4-BE49-F238E27FC236}">
                <a16:creationId xmlns:a16="http://schemas.microsoft.com/office/drawing/2014/main" id="{0F75F53C-C019-416E-B5CC-CC54A507383B}"/>
              </a:ext>
            </a:extLst>
          </p:cNvPr>
          <p:cNvGraphicFramePr>
            <a:graphicFrameLocks/>
          </p:cNvGraphicFramePr>
          <p:nvPr/>
        </p:nvGraphicFramePr>
        <p:xfrm>
          <a:off x="1200150" y="1075135"/>
          <a:ext cx="6743700" cy="3164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478498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BDC6EF-F994-4F23-B643-C0D5F6D26C7C}"/>
              </a:ext>
            </a:extLst>
          </p:cNvPr>
          <p:cNvSpPr>
            <a:spLocks noGrp="1"/>
          </p:cNvSpPr>
          <p:nvPr>
            <p:ph type="title"/>
          </p:nvPr>
        </p:nvSpPr>
        <p:spPr>
          <a:xfrm>
            <a:off x="623888" y="900642"/>
            <a:ext cx="7886700" cy="2139553"/>
          </a:xfrm>
        </p:spPr>
        <p:txBody>
          <a:bodyPr>
            <a:noAutofit/>
          </a:bodyPr>
          <a:lstStyle/>
          <a:p>
            <a:pPr algn="ctr"/>
            <a:r>
              <a:rPr lang="en-US" sz="2800" dirty="0"/>
              <a:t>Current Guidelines Tend to Lessen the Use of Full Recommended Doses of Renin-Angiotensin-Aldosterone System Inhibitors Because of Concerns Related to Hyperkalemia</a:t>
            </a:r>
          </a:p>
        </p:txBody>
      </p:sp>
    </p:spTree>
    <p:extLst>
      <p:ext uri="{BB962C8B-B14F-4D97-AF65-F5344CB8AC3E}">
        <p14:creationId xmlns:p14="http://schemas.microsoft.com/office/powerpoint/2010/main" val="383376133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E2682-782D-4392-8179-22E8ACC609FD}"/>
              </a:ext>
            </a:extLst>
          </p:cNvPr>
          <p:cNvSpPr>
            <a:spLocks noGrp="1"/>
          </p:cNvSpPr>
          <p:nvPr>
            <p:ph type="title"/>
          </p:nvPr>
        </p:nvSpPr>
        <p:spPr/>
        <p:txBody>
          <a:bodyPr>
            <a:normAutofit fontScale="90000"/>
          </a:bodyPr>
          <a:lstStyle/>
          <a:p>
            <a:r>
              <a:rPr lang="en-US" dirty="0"/>
              <a:t>Hyperkalemia Prevents Use of Guideline-Recommended RAASi Therapy to Delay Progression to ESRD</a:t>
            </a:r>
          </a:p>
        </p:txBody>
      </p:sp>
      <p:sp>
        <p:nvSpPr>
          <p:cNvPr id="5" name="Content Placeholder 4">
            <a:extLst>
              <a:ext uri="{FF2B5EF4-FFF2-40B4-BE49-F238E27FC236}">
                <a16:creationId xmlns:a16="http://schemas.microsoft.com/office/drawing/2014/main" id="{27E767D4-9F49-49E5-8C0E-7944A1696F24}"/>
              </a:ext>
            </a:extLst>
          </p:cNvPr>
          <p:cNvSpPr>
            <a:spLocks noGrp="1"/>
          </p:cNvSpPr>
          <p:nvPr>
            <p:ph idx="1"/>
          </p:nvPr>
        </p:nvSpPr>
        <p:spPr>
          <a:xfrm>
            <a:off x="199478" y="1006873"/>
            <a:ext cx="8761615" cy="3079352"/>
          </a:xfrm>
        </p:spPr>
        <p:txBody>
          <a:bodyPr anchor="ctr"/>
          <a:lstStyle/>
          <a:p>
            <a:pPr marL="0" indent="0">
              <a:buNone/>
            </a:pPr>
            <a:r>
              <a:rPr lang="en-US" dirty="0"/>
              <a:t>Kidney Disease Outcomes Quality Initiative, Guideline 11: Use of ACEis and ARBs in CKD</a:t>
            </a:r>
          </a:p>
          <a:p>
            <a:pPr>
              <a:spcBef>
                <a:spcPts val="900"/>
              </a:spcBef>
            </a:pPr>
            <a:r>
              <a:rPr lang="en-US" dirty="0"/>
              <a:t>In general, highest tolerated dose of RAASi (ACEi or ARB) is recommended</a:t>
            </a:r>
          </a:p>
          <a:p>
            <a:pPr>
              <a:spcBef>
                <a:spcPts val="900"/>
              </a:spcBef>
            </a:pPr>
            <a:r>
              <a:rPr lang="en-US" dirty="0"/>
              <a:t>If hyperkalemia develops</a:t>
            </a:r>
          </a:p>
          <a:p>
            <a:pPr lvl="1">
              <a:spcBef>
                <a:spcPts val="900"/>
              </a:spcBef>
            </a:pPr>
            <a:r>
              <a:rPr lang="en-US" u="sng" dirty="0">
                <a:solidFill>
                  <a:srgbClr val="8B1B24"/>
                </a:solidFill>
              </a:rPr>
              <a:t>Reduce</a:t>
            </a:r>
            <a:r>
              <a:rPr lang="en-US" dirty="0"/>
              <a:t> dose of ACEi or ARB and/or</a:t>
            </a:r>
          </a:p>
          <a:p>
            <a:pPr lvl="1">
              <a:spcBef>
                <a:spcPts val="900"/>
              </a:spcBef>
            </a:pPr>
            <a:r>
              <a:rPr lang="en-US" u="sng" dirty="0">
                <a:solidFill>
                  <a:srgbClr val="8B1B24"/>
                </a:solidFill>
              </a:rPr>
              <a:t>Discontinue</a:t>
            </a:r>
            <a:r>
              <a:rPr lang="en-US" dirty="0"/>
              <a:t> ACEi or ARB</a:t>
            </a:r>
          </a:p>
          <a:p>
            <a:endParaRPr lang="en-US" dirty="0"/>
          </a:p>
        </p:txBody>
      </p:sp>
      <p:sp>
        <p:nvSpPr>
          <p:cNvPr id="6" name="Text Placeholder 5">
            <a:extLst>
              <a:ext uri="{FF2B5EF4-FFF2-40B4-BE49-F238E27FC236}">
                <a16:creationId xmlns:a16="http://schemas.microsoft.com/office/drawing/2014/main" id="{98BDEAB6-5F15-46F7-8450-1BC1C07D112D}"/>
              </a:ext>
            </a:extLst>
          </p:cNvPr>
          <p:cNvSpPr>
            <a:spLocks noGrp="1"/>
          </p:cNvSpPr>
          <p:nvPr>
            <p:ph type="body" sz="quarter" idx="10"/>
          </p:nvPr>
        </p:nvSpPr>
        <p:spPr>
          <a:xfrm>
            <a:off x="3073791" y="4507706"/>
            <a:ext cx="5887272" cy="548879"/>
          </a:xfrm>
        </p:spPr>
        <p:txBody>
          <a:bodyPr/>
          <a:lstStyle/>
          <a:p>
            <a:r>
              <a:rPr lang="en-US" dirty="0"/>
              <a:t>KDOQI. https://kdigo.org/wp-content/uploads/2017/02/KDIGO_2012_CKD_GL.pdf</a:t>
            </a:r>
          </a:p>
        </p:txBody>
      </p:sp>
      <p:sp>
        <p:nvSpPr>
          <p:cNvPr id="7" name="Text Placeholder 6">
            <a:extLst>
              <a:ext uri="{FF2B5EF4-FFF2-40B4-BE49-F238E27FC236}">
                <a16:creationId xmlns:a16="http://schemas.microsoft.com/office/drawing/2014/main" id="{C99854F5-80CA-42E7-A8E5-98B2102274D2}"/>
              </a:ext>
            </a:extLst>
          </p:cNvPr>
          <p:cNvSpPr>
            <a:spLocks noGrp="1"/>
          </p:cNvSpPr>
          <p:nvPr>
            <p:ph type="body" sz="quarter" idx="11"/>
          </p:nvPr>
        </p:nvSpPr>
        <p:spPr>
          <a:xfrm>
            <a:off x="199535" y="4157724"/>
            <a:ext cx="8761558" cy="357188"/>
          </a:xfrm>
        </p:spPr>
        <p:txBody>
          <a:bodyPr>
            <a:normAutofit lnSpcReduction="10000"/>
          </a:bodyPr>
          <a:lstStyle/>
          <a:p>
            <a:r>
              <a:rPr lang="en-US" dirty="0"/>
              <a:t>ACEi, angiotensin-converting enzyme inhibitor; ARB, angiotensin receptor blocker; CKD, chronic kidney disease; ESRD, end-stage renal disease;</a:t>
            </a:r>
            <a:br>
              <a:rPr lang="en-US" dirty="0"/>
            </a:br>
            <a:r>
              <a:rPr lang="en-US" dirty="0"/>
              <a:t>RAASi, renin-angiotensin-aldosterone system inhibitor</a:t>
            </a:r>
          </a:p>
        </p:txBody>
      </p:sp>
    </p:spTree>
    <p:extLst>
      <p:ext uri="{BB962C8B-B14F-4D97-AF65-F5344CB8AC3E}">
        <p14:creationId xmlns:p14="http://schemas.microsoft.com/office/powerpoint/2010/main" val="10300965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987E-B71E-4B27-97EA-88227C1AB093}"/>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E8E98543-E71E-4486-A0BF-917FF2615AB6}"/>
              </a:ext>
            </a:extLst>
          </p:cNvPr>
          <p:cNvSpPr>
            <a:spLocks noGrp="1"/>
          </p:cNvSpPr>
          <p:nvPr>
            <p:ph idx="1"/>
          </p:nvPr>
        </p:nvSpPr>
        <p:spPr/>
        <p:txBody>
          <a:bodyPr>
            <a:normAutofit lnSpcReduction="10000"/>
          </a:bodyPr>
          <a:lstStyle/>
          <a:p>
            <a:pPr marL="457200" indent="-457200">
              <a:buFont typeface="+mj-lt"/>
              <a:buAutoNum type="arabicPeriod"/>
            </a:pPr>
            <a:r>
              <a:rPr lang="en-US" dirty="0"/>
              <a:t>List the common causes of hyperkalemia</a:t>
            </a:r>
          </a:p>
          <a:p>
            <a:pPr marL="457200" indent="-457200">
              <a:buFont typeface="+mj-lt"/>
              <a:buAutoNum type="arabicPeriod"/>
            </a:pPr>
            <a:r>
              <a:rPr lang="en-US" dirty="0"/>
              <a:t>Describe the clinical benefits of renin-angiotensin-aldosterone system inhibitor (RAASi) therapy in patients with chronic kidney disease and heart failure</a:t>
            </a:r>
          </a:p>
          <a:p>
            <a:pPr marL="457200" indent="-457200">
              <a:buFont typeface="+mj-lt"/>
              <a:buAutoNum type="arabicPeriod"/>
            </a:pPr>
            <a:r>
              <a:rPr lang="en-US" dirty="0"/>
              <a:t>Compare and contrast patiromer and sodium zirconium cyclosilicate for the treatment of chronic hyperkalemia, including safety and efficacy data</a:t>
            </a:r>
          </a:p>
          <a:p>
            <a:pPr marL="457200" indent="-457200">
              <a:buFont typeface="+mj-lt"/>
              <a:buAutoNum type="arabicPeriod"/>
            </a:pPr>
            <a:r>
              <a:rPr lang="en-US" dirty="0"/>
              <a:t>Identify opportunities to treat patients with potassium-binding agents, in accordance with the latest guidance, to help optimize the use of RAASi therapy</a:t>
            </a:r>
          </a:p>
        </p:txBody>
      </p:sp>
    </p:spTree>
    <p:extLst>
      <p:ext uri="{BB962C8B-B14F-4D97-AF65-F5344CB8AC3E}">
        <p14:creationId xmlns:p14="http://schemas.microsoft.com/office/powerpoint/2010/main" val="126232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05D3C-9A75-4329-8632-65A5E5594219}"/>
              </a:ext>
            </a:extLst>
          </p:cNvPr>
          <p:cNvSpPr>
            <a:spLocks noGrp="1"/>
          </p:cNvSpPr>
          <p:nvPr>
            <p:ph type="title"/>
          </p:nvPr>
        </p:nvSpPr>
        <p:spPr>
          <a:xfrm>
            <a:off x="628650" y="58257"/>
            <a:ext cx="7886700" cy="994172"/>
          </a:xfrm>
        </p:spPr>
        <p:txBody>
          <a:bodyPr>
            <a:noAutofit/>
          </a:bodyPr>
          <a:lstStyle/>
          <a:p>
            <a:r>
              <a:rPr lang="en-US" dirty="0"/>
              <a:t>Sodium Polystyrene Sulfonate:</a:t>
            </a:r>
            <a:br>
              <a:rPr lang="en-US" dirty="0"/>
            </a:br>
            <a:r>
              <a:rPr lang="en-US" dirty="0"/>
              <a:t>Limited Data to Substantiate Efficacy</a:t>
            </a:r>
          </a:p>
        </p:txBody>
      </p:sp>
      <p:sp>
        <p:nvSpPr>
          <p:cNvPr id="5" name="Text Placeholder 4">
            <a:extLst>
              <a:ext uri="{FF2B5EF4-FFF2-40B4-BE49-F238E27FC236}">
                <a16:creationId xmlns:a16="http://schemas.microsoft.com/office/drawing/2014/main" id="{F372FAC3-2DC3-4FF4-BE68-58A14CE3227C}"/>
              </a:ext>
            </a:extLst>
          </p:cNvPr>
          <p:cNvSpPr>
            <a:spLocks noGrp="1"/>
          </p:cNvSpPr>
          <p:nvPr>
            <p:ph type="body" sz="quarter" idx="10"/>
          </p:nvPr>
        </p:nvSpPr>
        <p:spPr>
          <a:xfrm>
            <a:off x="3085106" y="4507706"/>
            <a:ext cx="5875957" cy="548879"/>
          </a:xfrm>
        </p:spPr>
        <p:txBody>
          <a:bodyPr/>
          <a:lstStyle/>
          <a:p>
            <a:pPr marL="102870" indent="-102870">
              <a:buFont typeface="+mj-lt"/>
              <a:buAutoNum type="arabicPeriod"/>
            </a:pPr>
            <a:r>
              <a:rPr lang="en-US" dirty="0"/>
              <a:t>Sterns RH, et al. </a:t>
            </a:r>
            <a:r>
              <a:rPr lang="en-US" i="1" dirty="0"/>
              <a:t>J Am Soc Nephrol.</a:t>
            </a:r>
            <a:r>
              <a:rPr lang="en-US" dirty="0"/>
              <a:t> 2010;21(5):733-735.</a:t>
            </a:r>
          </a:p>
          <a:p>
            <a:pPr marL="102870" indent="-102870">
              <a:buFont typeface="+mj-lt"/>
              <a:buAutoNum type="arabicPeriod"/>
            </a:pPr>
            <a:r>
              <a:rPr lang="en-US" dirty="0"/>
              <a:t>Kayexalate [package insert]. Bridgewater, NJ: sanofi-aventis U.S. LLC; 2009.</a:t>
            </a:r>
          </a:p>
          <a:p>
            <a:pPr marL="102870" indent="-102870">
              <a:buFont typeface="+mj-lt"/>
              <a:buAutoNum type="arabicPeriod"/>
            </a:pPr>
            <a:r>
              <a:rPr lang="en-US" dirty="0"/>
              <a:t>Kamel KS, et al. </a:t>
            </a:r>
            <a:r>
              <a:rPr lang="en-US" i="1" dirty="0"/>
              <a:t>Nephrol Dial Transplant.</a:t>
            </a:r>
            <a:r>
              <a:rPr lang="en-US" dirty="0"/>
              <a:t> 2012;27(12):4294-4297.</a:t>
            </a:r>
          </a:p>
          <a:p>
            <a:pPr marL="102870" indent="-102870">
              <a:buFont typeface="+mj-lt"/>
              <a:buAutoNum type="arabicPeriod"/>
            </a:pPr>
            <a:r>
              <a:rPr lang="en-US" dirty="0"/>
              <a:t>Gruy-Kapral C, et al. </a:t>
            </a:r>
            <a:r>
              <a:rPr lang="en-US" i="1" dirty="0"/>
              <a:t>J Am Soc Nephrol.</a:t>
            </a:r>
            <a:r>
              <a:rPr lang="en-US" dirty="0"/>
              <a:t> 1998;9(10):1924-1930.</a:t>
            </a:r>
          </a:p>
        </p:txBody>
      </p:sp>
      <p:sp>
        <p:nvSpPr>
          <p:cNvPr id="6" name="Text Placeholder 5">
            <a:extLst>
              <a:ext uri="{FF2B5EF4-FFF2-40B4-BE49-F238E27FC236}">
                <a16:creationId xmlns:a16="http://schemas.microsoft.com/office/drawing/2014/main" id="{37F1029E-0EBB-4C78-BA69-9D8E50B25BEB}"/>
              </a:ext>
            </a:extLst>
          </p:cNvPr>
          <p:cNvSpPr>
            <a:spLocks noGrp="1"/>
          </p:cNvSpPr>
          <p:nvPr>
            <p:ph type="body" sz="quarter" idx="11"/>
          </p:nvPr>
        </p:nvSpPr>
        <p:spPr>
          <a:xfrm>
            <a:off x="382442" y="4338591"/>
            <a:ext cx="8761558" cy="203597"/>
          </a:xfrm>
        </p:spPr>
        <p:txBody>
          <a:bodyPr>
            <a:normAutofit fontScale="92500" lnSpcReduction="20000"/>
          </a:bodyPr>
          <a:lstStyle/>
          <a:p>
            <a:r>
              <a:rPr lang="en-US" dirty="0"/>
              <a:t>SPS, sodium polystyrene sulfonate</a:t>
            </a:r>
          </a:p>
        </p:txBody>
      </p:sp>
      <p:grpSp>
        <p:nvGrpSpPr>
          <p:cNvPr id="10" name="Group 9">
            <a:extLst>
              <a:ext uri="{FF2B5EF4-FFF2-40B4-BE49-F238E27FC236}">
                <a16:creationId xmlns:a16="http://schemas.microsoft.com/office/drawing/2014/main" id="{D5B3B357-7FEC-4F0D-9195-D343CB2810B2}"/>
              </a:ext>
            </a:extLst>
          </p:cNvPr>
          <p:cNvGrpSpPr/>
          <p:nvPr/>
        </p:nvGrpSpPr>
        <p:grpSpPr>
          <a:xfrm>
            <a:off x="800100" y="1095286"/>
            <a:ext cx="7543800" cy="3148958"/>
            <a:chOff x="834869" y="1460380"/>
            <a:chExt cx="10058400" cy="4198611"/>
          </a:xfrm>
          <a:gradFill>
            <a:gsLst>
              <a:gs pos="0">
                <a:srgbClr val="ADE1FA"/>
              </a:gs>
              <a:gs pos="100000">
                <a:schemeClr val="accent1">
                  <a:lumMod val="60000"/>
                  <a:lumOff val="40000"/>
                </a:schemeClr>
              </a:gs>
            </a:gsLst>
            <a:lin ang="2700000" scaled="0"/>
          </a:gradFill>
        </p:grpSpPr>
        <p:sp>
          <p:nvSpPr>
            <p:cNvPr id="7" name="Rounded Rectangle 10">
              <a:extLst>
                <a:ext uri="{FF2B5EF4-FFF2-40B4-BE49-F238E27FC236}">
                  <a16:creationId xmlns:a16="http://schemas.microsoft.com/office/drawing/2014/main" id="{6A9A2418-BC59-4604-9C9F-63A23097EEC4}"/>
                </a:ext>
              </a:extLst>
            </p:cNvPr>
            <p:cNvSpPr/>
            <p:nvPr/>
          </p:nvSpPr>
          <p:spPr>
            <a:xfrm>
              <a:off x="834869" y="2873748"/>
              <a:ext cx="10058400" cy="1371875"/>
            </a:xfrm>
            <a:prstGeom prst="roundRect">
              <a:avLst/>
            </a:prstGeom>
            <a:grpFill/>
            <a:ln w="12700">
              <a:solidFill>
                <a:schemeClr val="bg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0" bIns="0" anchor="ctr"/>
            <a:lstStyle/>
            <a:p>
              <a:pPr marL="84535" indent="-84535" algn="ctr">
                <a:lnSpc>
                  <a:spcPct val="90000"/>
                </a:lnSpc>
                <a:spcBef>
                  <a:spcPts val="225"/>
                </a:spcBef>
                <a:buClr>
                  <a:srgbClr val="B7DFFF"/>
                </a:buClr>
                <a:buSzPct val="125000"/>
                <a:defRPr/>
              </a:pPr>
              <a:r>
                <a:rPr lang="en-US" sz="2100" dirty="0">
                  <a:solidFill>
                    <a:schemeClr val="tx2"/>
                  </a:solidFill>
                  <a:cs typeface="Arial" panose="020B0604020202020204" pitchFamily="34" charset="0"/>
                </a:rPr>
                <a:t>“…no convincing evidence that SPS increases fecal K</a:t>
              </a:r>
              <a:r>
                <a:rPr lang="en-US" sz="2100" baseline="30000" dirty="0">
                  <a:solidFill>
                    <a:schemeClr val="tx2"/>
                  </a:solidFill>
                  <a:cs typeface="Arial" panose="020B0604020202020204" pitchFamily="34" charset="0"/>
                </a:rPr>
                <a:t>+</a:t>
              </a:r>
              <a:r>
                <a:rPr lang="en-US" sz="2100" dirty="0">
                  <a:solidFill>
                    <a:schemeClr val="tx2"/>
                  </a:solidFill>
                  <a:cs typeface="Arial" panose="020B0604020202020204" pitchFamily="34" charset="0"/>
                </a:rPr>
                <a:t> losses in </a:t>
              </a:r>
            </a:p>
            <a:p>
              <a:pPr marL="84535" indent="-84535" algn="ctr">
                <a:lnSpc>
                  <a:spcPct val="90000"/>
                </a:lnSpc>
                <a:spcBef>
                  <a:spcPts val="225"/>
                </a:spcBef>
                <a:buClr>
                  <a:srgbClr val="B7DFFF"/>
                </a:buClr>
                <a:buSzPct val="125000"/>
                <a:defRPr/>
              </a:pPr>
              <a:r>
                <a:rPr lang="en-US" sz="2100" dirty="0">
                  <a:solidFill>
                    <a:schemeClr val="tx2"/>
                  </a:solidFill>
                  <a:cs typeface="Arial" panose="020B0604020202020204" pitchFamily="34" charset="0"/>
                </a:rPr>
                <a:t>experimental animals or humans and no evidence that adding sorbitol to the resin increases its effectiveness...”</a:t>
              </a:r>
              <a:r>
                <a:rPr lang="en-US" sz="2100" baseline="30000" dirty="0">
                  <a:solidFill>
                    <a:schemeClr val="tx2"/>
                  </a:solidFill>
                  <a:cs typeface="Arial" panose="020B0604020202020204" pitchFamily="34" charset="0"/>
                </a:rPr>
                <a:t>1</a:t>
              </a:r>
            </a:p>
          </p:txBody>
        </p:sp>
        <p:sp>
          <p:nvSpPr>
            <p:cNvPr id="8" name="Rounded Rectangle 11">
              <a:extLst>
                <a:ext uri="{FF2B5EF4-FFF2-40B4-BE49-F238E27FC236}">
                  <a16:creationId xmlns:a16="http://schemas.microsoft.com/office/drawing/2014/main" id="{8D35CA44-630B-4A1A-A41E-0E22087FC702}"/>
                </a:ext>
              </a:extLst>
            </p:cNvPr>
            <p:cNvSpPr/>
            <p:nvPr/>
          </p:nvSpPr>
          <p:spPr>
            <a:xfrm>
              <a:off x="834869" y="1460380"/>
              <a:ext cx="10058400" cy="1311136"/>
            </a:xfrm>
            <a:prstGeom prst="roundRect">
              <a:avLst/>
            </a:prstGeom>
            <a:grpFill/>
            <a:ln w="12700">
              <a:solidFill>
                <a:schemeClr val="bg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0" bIns="0" anchor="ctr"/>
            <a:lstStyle/>
            <a:p>
              <a:pPr algn="ctr">
                <a:lnSpc>
                  <a:spcPct val="90000"/>
                </a:lnSpc>
                <a:spcBef>
                  <a:spcPts val="225"/>
                </a:spcBef>
                <a:buClr>
                  <a:srgbClr val="B7DFFF"/>
                </a:buClr>
                <a:buSzPct val="125000"/>
                <a:defRPr/>
              </a:pPr>
              <a:r>
                <a:rPr lang="en-US" sz="2100" dirty="0">
                  <a:solidFill>
                    <a:schemeClr val="tx2"/>
                  </a:solidFill>
                  <a:cs typeface="Arial" panose="020B0604020202020204" pitchFamily="34" charset="0"/>
                </a:rPr>
                <a:t>Approved in 1958, before well-controlled studies were required</a:t>
              </a:r>
              <a:r>
                <a:rPr lang="en-US" sz="2100" baseline="30000" dirty="0">
                  <a:solidFill>
                    <a:schemeClr val="tx2"/>
                  </a:solidFill>
                  <a:cs typeface="Arial" panose="020B0604020202020204" pitchFamily="34" charset="0"/>
                </a:rPr>
                <a:t>1</a:t>
              </a:r>
            </a:p>
            <a:p>
              <a:pPr marL="519113" algn="ctr">
                <a:lnSpc>
                  <a:spcPct val="90000"/>
                </a:lnSpc>
                <a:spcBef>
                  <a:spcPts val="225"/>
                </a:spcBef>
                <a:buClr>
                  <a:prstClr val="white"/>
                </a:buClr>
                <a:buSzPct val="125000"/>
                <a:defRPr/>
              </a:pPr>
              <a:r>
                <a:rPr lang="en-US" sz="2100" dirty="0">
                  <a:solidFill>
                    <a:schemeClr val="tx2"/>
                  </a:solidFill>
                  <a:cs typeface="Arial" panose="020B0604020202020204" pitchFamily="34" charset="0"/>
                </a:rPr>
                <a:t>Indicated for the treatment of hyperkalemia</a:t>
              </a:r>
              <a:r>
                <a:rPr lang="en-US" sz="2100" baseline="30000" dirty="0">
                  <a:solidFill>
                    <a:schemeClr val="tx2"/>
                  </a:solidFill>
                  <a:cs typeface="Arial" panose="020B0604020202020204" pitchFamily="34" charset="0"/>
                </a:rPr>
                <a:t>2</a:t>
              </a:r>
              <a:r>
                <a:rPr lang="en-US" sz="2100" dirty="0">
                  <a:solidFill>
                    <a:schemeClr val="tx2"/>
                  </a:solidFill>
                  <a:cs typeface="Arial" panose="020B0604020202020204" pitchFamily="34" charset="0"/>
                </a:rPr>
                <a:t> </a:t>
              </a:r>
            </a:p>
          </p:txBody>
        </p:sp>
        <p:sp>
          <p:nvSpPr>
            <p:cNvPr id="9" name="Rounded Rectangle 12">
              <a:extLst>
                <a:ext uri="{FF2B5EF4-FFF2-40B4-BE49-F238E27FC236}">
                  <a16:creationId xmlns:a16="http://schemas.microsoft.com/office/drawing/2014/main" id="{2C4CED73-A45B-476C-A17B-415C5EBCE593}"/>
                </a:ext>
              </a:extLst>
            </p:cNvPr>
            <p:cNvSpPr/>
            <p:nvPr/>
          </p:nvSpPr>
          <p:spPr>
            <a:xfrm>
              <a:off x="834869" y="4347855"/>
              <a:ext cx="10058400" cy="1311136"/>
            </a:xfrm>
            <a:prstGeom prst="roundRect">
              <a:avLst/>
            </a:prstGeom>
            <a:grpFill/>
            <a:ln w="12700">
              <a:solidFill>
                <a:schemeClr val="bg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0" bIns="0" anchor="ctr"/>
            <a:lstStyle/>
            <a:p>
              <a:pPr algn="ctr">
                <a:lnSpc>
                  <a:spcPct val="90000"/>
                </a:lnSpc>
                <a:spcBef>
                  <a:spcPts val="225"/>
                </a:spcBef>
                <a:buClr>
                  <a:srgbClr val="B7DFFF"/>
                </a:buClr>
                <a:buSzPct val="125000"/>
                <a:defRPr/>
              </a:pPr>
              <a:r>
                <a:rPr lang="en-US" sz="2100" dirty="0">
                  <a:solidFill>
                    <a:schemeClr val="tx2"/>
                  </a:solidFill>
                  <a:cs typeface="Arial" panose="020B0604020202020204" pitchFamily="34" charset="0"/>
                </a:rPr>
                <a:t>There is concern that SPS may not be effective without osmotically active amounts of sorbitol</a:t>
              </a:r>
              <a:r>
                <a:rPr lang="en-US" sz="2100" baseline="30000" dirty="0">
                  <a:solidFill>
                    <a:schemeClr val="tx2"/>
                  </a:solidFill>
                  <a:cs typeface="Arial" panose="020B0604020202020204" pitchFamily="34" charset="0"/>
                </a:rPr>
                <a:t>3,4</a:t>
              </a:r>
            </a:p>
          </p:txBody>
        </p:sp>
      </p:grpSp>
    </p:spTree>
    <p:extLst>
      <p:ext uri="{BB962C8B-B14F-4D97-AF65-F5344CB8AC3E}">
        <p14:creationId xmlns:p14="http://schemas.microsoft.com/office/powerpoint/2010/main" val="366198395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04CB0816-8A24-4205-82B7-2CA5A7CB0623}"/>
              </a:ext>
            </a:extLst>
          </p:cNvPr>
          <p:cNvGraphicFramePr>
            <a:graphicFrameLocks/>
          </p:cNvGraphicFramePr>
          <p:nvPr>
            <p:extLst>
              <p:ext uri="{D42A27DB-BD31-4B8C-83A1-F6EECF244321}">
                <p14:modId xmlns:p14="http://schemas.microsoft.com/office/powerpoint/2010/main" val="2698744264"/>
              </p:ext>
            </p:extLst>
          </p:nvPr>
        </p:nvGraphicFramePr>
        <p:xfrm>
          <a:off x="185738" y="1041797"/>
          <a:ext cx="61722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B113BCFA-2D89-4F7D-9748-D4A9DEB0883B}"/>
              </a:ext>
            </a:extLst>
          </p:cNvPr>
          <p:cNvSpPr>
            <a:spLocks noGrp="1"/>
          </p:cNvSpPr>
          <p:nvPr>
            <p:ph type="title"/>
          </p:nvPr>
        </p:nvSpPr>
        <p:spPr>
          <a:xfrm>
            <a:off x="461176" y="86915"/>
            <a:ext cx="8054174" cy="994172"/>
          </a:xfrm>
        </p:spPr>
        <p:txBody>
          <a:bodyPr>
            <a:noAutofit/>
          </a:bodyPr>
          <a:lstStyle/>
          <a:p>
            <a:r>
              <a:rPr lang="en-US" sz="2600" dirty="0"/>
              <a:t>Randomized Clinical Trial of Sodium Polystyrene Sulfonate for the Treatment of Mild Hyperkalemia in CKD</a:t>
            </a:r>
          </a:p>
        </p:txBody>
      </p:sp>
      <p:sp>
        <p:nvSpPr>
          <p:cNvPr id="3" name="Text Placeholder 2">
            <a:extLst>
              <a:ext uri="{FF2B5EF4-FFF2-40B4-BE49-F238E27FC236}">
                <a16:creationId xmlns:a16="http://schemas.microsoft.com/office/drawing/2014/main" id="{B80E7BFD-865E-4A8D-B206-AAA3E04735DE}"/>
              </a:ext>
            </a:extLst>
          </p:cNvPr>
          <p:cNvSpPr>
            <a:spLocks noGrp="1"/>
          </p:cNvSpPr>
          <p:nvPr>
            <p:ph type="body" sz="quarter" idx="10"/>
          </p:nvPr>
        </p:nvSpPr>
        <p:spPr>
          <a:xfrm>
            <a:off x="3077155" y="4507706"/>
            <a:ext cx="5883908" cy="548879"/>
          </a:xfrm>
        </p:spPr>
        <p:txBody>
          <a:bodyPr/>
          <a:lstStyle/>
          <a:p>
            <a:r>
              <a:rPr lang="fr-FR" dirty="0"/>
              <a:t>LePage L, et al. </a:t>
            </a:r>
            <a:r>
              <a:rPr lang="fr-FR" i="1" dirty="0"/>
              <a:t>Clin J Am Soc Nephrol.</a:t>
            </a:r>
            <a:r>
              <a:rPr lang="fr-FR" dirty="0"/>
              <a:t> 2015;10(12):2136-2142.</a:t>
            </a:r>
          </a:p>
        </p:txBody>
      </p:sp>
      <p:sp>
        <p:nvSpPr>
          <p:cNvPr id="4" name="Text Placeholder 3">
            <a:extLst>
              <a:ext uri="{FF2B5EF4-FFF2-40B4-BE49-F238E27FC236}">
                <a16:creationId xmlns:a16="http://schemas.microsoft.com/office/drawing/2014/main" id="{2E998EC7-5431-4DD8-8907-AD31064A6C91}"/>
              </a:ext>
            </a:extLst>
          </p:cNvPr>
          <p:cNvSpPr>
            <a:spLocks noGrp="1"/>
          </p:cNvSpPr>
          <p:nvPr>
            <p:ph type="body" sz="quarter" idx="11"/>
          </p:nvPr>
        </p:nvSpPr>
        <p:spPr>
          <a:xfrm>
            <a:off x="199506" y="4313831"/>
            <a:ext cx="8761558" cy="203597"/>
          </a:xfrm>
        </p:spPr>
        <p:txBody>
          <a:bodyPr>
            <a:normAutofit fontScale="92500" lnSpcReduction="20000"/>
          </a:bodyPr>
          <a:lstStyle/>
          <a:p>
            <a:r>
              <a:rPr lang="en-US" dirty="0"/>
              <a:t>CKD, chronic kidney disease; SPS, sodium polystyrene sulfonate</a:t>
            </a:r>
          </a:p>
        </p:txBody>
      </p:sp>
      <p:graphicFrame>
        <p:nvGraphicFramePr>
          <p:cNvPr id="6" name="Content Placeholder 9">
            <a:extLst>
              <a:ext uri="{FF2B5EF4-FFF2-40B4-BE49-F238E27FC236}">
                <a16:creationId xmlns:a16="http://schemas.microsoft.com/office/drawing/2014/main" id="{185098F4-279A-4C42-AEBE-A12B8A174237}"/>
              </a:ext>
            </a:extLst>
          </p:cNvPr>
          <p:cNvGraphicFramePr>
            <a:graphicFrameLocks/>
          </p:cNvGraphicFramePr>
          <p:nvPr>
            <p:extLst>
              <p:ext uri="{D42A27DB-BD31-4B8C-83A1-F6EECF244321}">
                <p14:modId xmlns:p14="http://schemas.microsoft.com/office/powerpoint/2010/main" val="4285155159"/>
              </p:ext>
            </p:extLst>
          </p:nvPr>
        </p:nvGraphicFramePr>
        <p:xfrm>
          <a:off x="5300661" y="1025130"/>
          <a:ext cx="3086100" cy="3143249"/>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 Brace 8">
            <a:extLst>
              <a:ext uri="{FF2B5EF4-FFF2-40B4-BE49-F238E27FC236}">
                <a16:creationId xmlns:a16="http://schemas.microsoft.com/office/drawing/2014/main" id="{FC154B85-6CB4-4229-8973-8AAFF276BD64}"/>
              </a:ext>
            </a:extLst>
          </p:cNvPr>
          <p:cNvSpPr/>
          <p:nvPr/>
        </p:nvSpPr>
        <p:spPr>
          <a:xfrm rot="5400000">
            <a:off x="4156858" y="754027"/>
            <a:ext cx="123053" cy="107870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6F9D16B3-F28D-4EE9-90B8-C5299998E316}"/>
              </a:ext>
            </a:extLst>
          </p:cNvPr>
          <p:cNvSpPr txBox="1"/>
          <p:nvPr/>
        </p:nvSpPr>
        <p:spPr>
          <a:xfrm>
            <a:off x="3905958" y="1008235"/>
            <a:ext cx="668773" cy="300082"/>
          </a:xfrm>
          <a:prstGeom prst="rect">
            <a:avLst/>
          </a:prstGeom>
          <a:noFill/>
        </p:spPr>
        <p:txBody>
          <a:bodyPr wrap="none" rtlCol="0">
            <a:spAutoFit/>
          </a:bodyPr>
          <a:lstStyle/>
          <a:p>
            <a:r>
              <a:rPr lang="en-US" sz="1350" i="1" dirty="0">
                <a:cs typeface="Arial" panose="020B0604020202020204" pitchFamily="34" charset="0"/>
              </a:rPr>
              <a:t>P</a:t>
            </a:r>
            <a:r>
              <a:rPr lang="en-US" sz="1350" dirty="0">
                <a:cs typeface="Arial" panose="020B0604020202020204" pitchFamily="34" charset="0"/>
              </a:rPr>
              <a:t>&lt;.001</a:t>
            </a:r>
          </a:p>
        </p:txBody>
      </p:sp>
      <p:sp>
        <p:nvSpPr>
          <p:cNvPr id="11" name="TextBox 10">
            <a:extLst>
              <a:ext uri="{FF2B5EF4-FFF2-40B4-BE49-F238E27FC236}">
                <a16:creationId xmlns:a16="http://schemas.microsoft.com/office/drawing/2014/main" id="{61ABF49A-9C79-43CE-AEB0-EB75F1964810}"/>
              </a:ext>
            </a:extLst>
          </p:cNvPr>
          <p:cNvSpPr txBox="1"/>
          <p:nvPr/>
        </p:nvSpPr>
        <p:spPr>
          <a:xfrm>
            <a:off x="6913469" y="1008235"/>
            <a:ext cx="580608" cy="300082"/>
          </a:xfrm>
          <a:prstGeom prst="rect">
            <a:avLst/>
          </a:prstGeom>
          <a:noFill/>
        </p:spPr>
        <p:txBody>
          <a:bodyPr wrap="none" rtlCol="0">
            <a:spAutoFit/>
          </a:bodyPr>
          <a:lstStyle/>
          <a:p>
            <a:r>
              <a:rPr lang="en-US" sz="1350" i="1" dirty="0">
                <a:cs typeface="Arial" panose="020B0604020202020204" pitchFamily="34" charset="0"/>
              </a:rPr>
              <a:t>P</a:t>
            </a:r>
            <a:r>
              <a:rPr lang="en-US" sz="1350" dirty="0">
                <a:cs typeface="Arial" panose="020B0604020202020204" pitchFamily="34" charset="0"/>
              </a:rPr>
              <a:t>=.07</a:t>
            </a:r>
          </a:p>
        </p:txBody>
      </p:sp>
      <p:sp>
        <p:nvSpPr>
          <p:cNvPr id="12" name="Left Brace 11">
            <a:extLst>
              <a:ext uri="{FF2B5EF4-FFF2-40B4-BE49-F238E27FC236}">
                <a16:creationId xmlns:a16="http://schemas.microsoft.com/office/drawing/2014/main" id="{2C15CBBD-91C7-4F67-B13E-55056ABD63DB}"/>
              </a:ext>
            </a:extLst>
          </p:cNvPr>
          <p:cNvSpPr/>
          <p:nvPr/>
        </p:nvSpPr>
        <p:spPr>
          <a:xfrm rot="5400000">
            <a:off x="7123116" y="686582"/>
            <a:ext cx="113546" cy="121359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Tree>
    <p:extLst>
      <p:ext uri="{BB962C8B-B14F-4D97-AF65-F5344CB8AC3E}">
        <p14:creationId xmlns:p14="http://schemas.microsoft.com/office/powerpoint/2010/main" val="163546199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E8B8-8743-47D8-A8AB-E94397730AC2}"/>
              </a:ext>
            </a:extLst>
          </p:cNvPr>
          <p:cNvSpPr>
            <a:spLocks noGrp="1"/>
          </p:cNvSpPr>
          <p:nvPr>
            <p:ph type="title"/>
          </p:nvPr>
        </p:nvSpPr>
        <p:spPr/>
        <p:txBody>
          <a:bodyPr>
            <a:noAutofit/>
          </a:bodyPr>
          <a:lstStyle/>
          <a:p>
            <a:r>
              <a:rPr lang="en-US" sz="2800" dirty="0"/>
              <a:t>Patiromer Is a Polymer That Binds Potassium in the Colon</a:t>
            </a:r>
          </a:p>
        </p:txBody>
      </p:sp>
      <p:sp>
        <p:nvSpPr>
          <p:cNvPr id="4" name="Text Placeholder 3">
            <a:extLst>
              <a:ext uri="{FF2B5EF4-FFF2-40B4-BE49-F238E27FC236}">
                <a16:creationId xmlns:a16="http://schemas.microsoft.com/office/drawing/2014/main" id="{68BD14F0-9024-4CAB-9CE1-F87854098901}"/>
              </a:ext>
            </a:extLst>
          </p:cNvPr>
          <p:cNvSpPr>
            <a:spLocks noGrp="1"/>
          </p:cNvSpPr>
          <p:nvPr>
            <p:ph type="body" sz="quarter" idx="10"/>
          </p:nvPr>
        </p:nvSpPr>
        <p:spPr>
          <a:xfrm>
            <a:off x="3085106" y="4507706"/>
            <a:ext cx="5875957" cy="548879"/>
          </a:xfrm>
        </p:spPr>
        <p:txBody>
          <a:bodyPr/>
          <a:lstStyle/>
          <a:p>
            <a:r>
              <a:rPr lang="fr-FR" dirty="0"/>
              <a:t>Buysse JM, et al. </a:t>
            </a:r>
            <a:r>
              <a:rPr lang="fr-FR" i="1" dirty="0"/>
              <a:t>Future Cardiol.</a:t>
            </a:r>
            <a:r>
              <a:rPr lang="fr-FR" dirty="0"/>
              <a:t> 2012;8(1):17-28.</a:t>
            </a:r>
          </a:p>
        </p:txBody>
      </p:sp>
      <p:sp>
        <p:nvSpPr>
          <p:cNvPr id="5" name="Text Placeholder 4">
            <a:extLst>
              <a:ext uri="{FF2B5EF4-FFF2-40B4-BE49-F238E27FC236}">
                <a16:creationId xmlns:a16="http://schemas.microsoft.com/office/drawing/2014/main" id="{11EF6D6D-6665-416A-A1D8-9F4FF2FA48D5}"/>
              </a:ext>
            </a:extLst>
          </p:cNvPr>
          <p:cNvSpPr>
            <a:spLocks noGrp="1"/>
          </p:cNvSpPr>
          <p:nvPr>
            <p:ph type="body" sz="quarter" idx="11"/>
          </p:nvPr>
        </p:nvSpPr>
        <p:spPr>
          <a:xfrm>
            <a:off x="191221" y="4329198"/>
            <a:ext cx="8761558" cy="203597"/>
          </a:xfrm>
        </p:spPr>
        <p:txBody>
          <a:bodyPr>
            <a:normAutofit fontScale="92500" lnSpcReduction="20000"/>
          </a:bodyPr>
          <a:lstStyle/>
          <a:p>
            <a:r>
              <a:rPr lang="en-US" dirty="0"/>
              <a:t>GFR, glomerular filtration rate; RAASi, renin-angiotensin-aldosterone system inhibitor</a:t>
            </a:r>
          </a:p>
        </p:txBody>
      </p:sp>
      <p:sp>
        <p:nvSpPr>
          <p:cNvPr id="6" name="Rectangle: Rounded Corners 5">
            <a:extLst>
              <a:ext uri="{FF2B5EF4-FFF2-40B4-BE49-F238E27FC236}">
                <a16:creationId xmlns:a16="http://schemas.microsoft.com/office/drawing/2014/main" id="{724EFB4E-0C3C-415B-9E4A-744C5403D893}"/>
              </a:ext>
            </a:extLst>
          </p:cNvPr>
          <p:cNvSpPr/>
          <p:nvPr/>
        </p:nvSpPr>
        <p:spPr>
          <a:xfrm>
            <a:off x="884767" y="935156"/>
            <a:ext cx="7374467" cy="3291840"/>
          </a:xfrm>
          <a:prstGeom prst="roundRect">
            <a:avLst>
              <a:gd name="adj" fmla="val 1492"/>
            </a:avLst>
          </a:prstGeom>
          <a:solidFill>
            <a:srgbClr val="5D2D85"/>
          </a:solidFill>
          <a:ln w="38100">
            <a:solidFill>
              <a:srgbClr val="5D2D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2">
            <a:extLst>
              <a:ext uri="{FF2B5EF4-FFF2-40B4-BE49-F238E27FC236}">
                <a16:creationId xmlns:a16="http://schemas.microsoft.com/office/drawing/2014/main" id="{4B8DD2E3-D13B-4A69-B503-B0CF8D8AF5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9938" y="969023"/>
            <a:ext cx="2536982" cy="3223260"/>
          </a:xfrm>
          <a:prstGeom prst="rect">
            <a:avLst/>
          </a:prstGeom>
          <a:noFill/>
          <a:ln w="38100" cap="sq">
            <a:solidFill>
              <a:srgbClr val="5D2D85"/>
            </a:solidFill>
            <a:miter lim="800000"/>
            <a:headEnd/>
            <a:tailEnd/>
          </a:ln>
          <a:effectLst/>
          <a:extLst>
            <a:ext uri="{909E8E84-426E-40dd-AFC4-6F175D3DCCD1}">
              <a14:hiddenFill xmlns="" xmlns:a14="http://schemas.microsoft.com/office/drawing/2010/main">
                <a:solidFill>
                  <a:srgbClr val="FFFFFF"/>
                </a:solidFill>
              </a14:hiddenFill>
            </a:ext>
          </a:extLst>
        </p:spPr>
      </p:pic>
      <p:sp>
        <p:nvSpPr>
          <p:cNvPr id="8" name="Round Same Side Corner Rectangle 4">
            <a:extLst>
              <a:ext uri="{FF2B5EF4-FFF2-40B4-BE49-F238E27FC236}">
                <a16:creationId xmlns:a16="http://schemas.microsoft.com/office/drawing/2014/main" id="{546850DC-F3FA-4585-A855-03EC2CB65666}"/>
              </a:ext>
            </a:extLst>
          </p:cNvPr>
          <p:cNvSpPr/>
          <p:nvPr/>
        </p:nvSpPr>
        <p:spPr>
          <a:xfrm>
            <a:off x="3598721" y="2597912"/>
            <a:ext cx="4552181" cy="16054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137160"/>
          <a:lstStyle/>
          <a:p>
            <a:pPr marL="230188" lvl="1" indent="-214313">
              <a:lnSpc>
                <a:spcPct val="90000"/>
              </a:lnSpc>
              <a:spcBef>
                <a:spcPts val="600"/>
              </a:spcBef>
              <a:buSzPct val="125000"/>
              <a:buFont typeface="Arial" pitchFamily="34" charset="0"/>
              <a:buChar char="•"/>
              <a:defRPr/>
            </a:pPr>
            <a:r>
              <a:rPr lang="en-US" dirty="0">
                <a:solidFill>
                  <a:prstClr val="black"/>
                </a:solidFill>
                <a:cs typeface="Arial" panose="020B0604020202020204" pitchFamily="34" charset="0"/>
              </a:rPr>
              <a:t>Nonabsorbed K</a:t>
            </a:r>
            <a:r>
              <a:rPr lang="en-US" baseline="30000" dirty="0">
                <a:solidFill>
                  <a:prstClr val="black"/>
                </a:solidFill>
                <a:cs typeface="Arial" panose="020B0604020202020204" pitchFamily="34" charset="0"/>
              </a:rPr>
              <a:t>+</a:t>
            </a:r>
            <a:r>
              <a:rPr lang="en-US" dirty="0">
                <a:solidFill>
                  <a:prstClr val="black"/>
                </a:solidFill>
                <a:cs typeface="Arial" panose="020B0604020202020204" pitchFamily="34" charset="0"/>
              </a:rPr>
              <a:t> binding polymer</a:t>
            </a:r>
          </a:p>
          <a:p>
            <a:pPr marL="230188" lvl="1" indent="-214313">
              <a:lnSpc>
                <a:spcPct val="90000"/>
              </a:lnSpc>
              <a:spcBef>
                <a:spcPts val="600"/>
              </a:spcBef>
              <a:buSzPct val="125000"/>
              <a:buFont typeface="Arial" pitchFamily="34" charset="0"/>
              <a:buChar char="•"/>
              <a:defRPr/>
            </a:pPr>
            <a:r>
              <a:rPr lang="en-US" dirty="0">
                <a:solidFill>
                  <a:prstClr val="black"/>
                </a:solidFill>
                <a:cs typeface="Arial" panose="020B0604020202020204" pitchFamily="34" charset="0"/>
              </a:rPr>
              <a:t>Binds K</a:t>
            </a:r>
            <a:r>
              <a:rPr lang="en-US" baseline="30000" dirty="0">
                <a:solidFill>
                  <a:prstClr val="black"/>
                </a:solidFill>
                <a:cs typeface="Arial" panose="020B0604020202020204" pitchFamily="34" charset="0"/>
              </a:rPr>
              <a:t>+ </a:t>
            </a:r>
            <a:r>
              <a:rPr lang="en-US" dirty="0">
                <a:solidFill>
                  <a:prstClr val="black"/>
                </a:solidFill>
                <a:cs typeface="Arial" panose="020B0604020202020204" pitchFamily="34" charset="0"/>
              </a:rPr>
              <a:t>in colon (not dietary K</a:t>
            </a:r>
            <a:r>
              <a:rPr lang="en-US" baseline="30000" dirty="0">
                <a:solidFill>
                  <a:prstClr val="black"/>
                </a:solidFill>
                <a:cs typeface="Arial" panose="020B0604020202020204" pitchFamily="34" charset="0"/>
              </a:rPr>
              <a:t>+</a:t>
            </a:r>
            <a:r>
              <a:rPr lang="en-US" dirty="0">
                <a:solidFill>
                  <a:prstClr val="black"/>
                </a:solidFill>
                <a:cs typeface="Arial" panose="020B0604020202020204" pitchFamily="34" charset="0"/>
              </a:rPr>
              <a:t>)</a:t>
            </a:r>
          </a:p>
          <a:p>
            <a:pPr marL="230188" lvl="1" indent="-214313">
              <a:lnSpc>
                <a:spcPct val="90000"/>
              </a:lnSpc>
              <a:spcBef>
                <a:spcPts val="600"/>
              </a:spcBef>
              <a:buSzPct val="125000"/>
              <a:buFont typeface="Arial" pitchFamily="34" charset="0"/>
              <a:buChar char="•"/>
              <a:defRPr/>
            </a:pPr>
            <a:r>
              <a:rPr lang="en-US" dirty="0">
                <a:solidFill>
                  <a:prstClr val="black"/>
                </a:solidFill>
                <a:cs typeface="Arial" panose="020B0604020202020204" pitchFamily="34" charset="0"/>
              </a:rPr>
              <a:t>Acts as a “sink” to increase colonic K</a:t>
            </a:r>
            <a:r>
              <a:rPr lang="en-US" baseline="30000" dirty="0">
                <a:solidFill>
                  <a:prstClr val="black"/>
                </a:solidFill>
                <a:cs typeface="Arial" panose="020B0604020202020204" pitchFamily="34" charset="0"/>
              </a:rPr>
              <a:t>+</a:t>
            </a:r>
            <a:r>
              <a:rPr lang="en-US" dirty="0">
                <a:solidFill>
                  <a:prstClr val="black"/>
                </a:solidFill>
                <a:cs typeface="Arial" panose="020B0604020202020204" pitchFamily="34" charset="0"/>
              </a:rPr>
              <a:t> excretion</a:t>
            </a:r>
          </a:p>
        </p:txBody>
      </p:sp>
      <p:sp>
        <p:nvSpPr>
          <p:cNvPr id="9" name="Round Same Side Corner Rectangle 5">
            <a:extLst>
              <a:ext uri="{FF2B5EF4-FFF2-40B4-BE49-F238E27FC236}">
                <a16:creationId xmlns:a16="http://schemas.microsoft.com/office/drawing/2014/main" id="{465AD42A-925A-468F-B51C-07722CF502CE}"/>
              </a:ext>
            </a:extLst>
          </p:cNvPr>
          <p:cNvSpPr/>
          <p:nvPr/>
        </p:nvSpPr>
        <p:spPr>
          <a:xfrm>
            <a:off x="3598721" y="2393910"/>
            <a:ext cx="4551807" cy="274320"/>
          </a:xfrm>
          <a:prstGeom prst="snip1Rect">
            <a:avLst/>
          </a:prstGeom>
          <a:solidFill>
            <a:srgbClr val="8B1B24"/>
          </a:solidFill>
          <a:ln>
            <a:solidFill>
              <a:srgbClr val="8B1B24"/>
            </a:solid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tIns="20574" bIns="48006" anchor="ctr"/>
          <a:lstStyle/>
          <a:p>
            <a:pPr algn="ctr">
              <a:lnSpc>
                <a:spcPct val="90000"/>
              </a:lnSpc>
              <a:defRPr/>
            </a:pPr>
            <a:r>
              <a:rPr lang="en-US" dirty="0">
                <a:solidFill>
                  <a:srgbClr val="FFFFFF"/>
                </a:solidFill>
              </a:rPr>
              <a:t>Patiromer (RLY5016)</a:t>
            </a:r>
            <a:endParaRPr lang="en-US" i="1" dirty="0">
              <a:solidFill>
                <a:srgbClr val="FFFFFF"/>
              </a:solidFill>
            </a:endParaRPr>
          </a:p>
        </p:txBody>
      </p:sp>
      <p:sp>
        <p:nvSpPr>
          <p:cNvPr id="10" name="Round Same Side Corner Rectangle 8">
            <a:extLst>
              <a:ext uri="{FF2B5EF4-FFF2-40B4-BE49-F238E27FC236}">
                <a16:creationId xmlns:a16="http://schemas.microsoft.com/office/drawing/2014/main" id="{4F63E0E3-91FD-4BAE-8CD0-2AED55B08F15}"/>
              </a:ext>
            </a:extLst>
          </p:cNvPr>
          <p:cNvSpPr/>
          <p:nvPr/>
        </p:nvSpPr>
        <p:spPr>
          <a:xfrm>
            <a:off x="3599095" y="1192413"/>
            <a:ext cx="4551807" cy="114109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137160"/>
          <a:lstStyle/>
          <a:p>
            <a:pPr marL="0" lvl="1">
              <a:lnSpc>
                <a:spcPct val="90000"/>
              </a:lnSpc>
              <a:buClr>
                <a:srgbClr val="FF9900"/>
              </a:buClr>
              <a:buSzPct val="125000"/>
              <a:defRPr/>
            </a:pPr>
            <a:r>
              <a:rPr lang="en-US" dirty="0">
                <a:solidFill>
                  <a:prstClr val="black"/>
                </a:solidFill>
                <a:cs typeface="Arial" panose="020B0604020202020204" pitchFamily="34" charset="0"/>
              </a:rPr>
              <a:t>Hyperkalemia is most commonly caused by chronic kidney disease, or the use of RAASi that limit urinary K</a:t>
            </a:r>
            <a:r>
              <a:rPr lang="en-US" baseline="30000" dirty="0">
                <a:solidFill>
                  <a:prstClr val="black"/>
                </a:solidFill>
                <a:cs typeface="Arial" panose="020B0604020202020204" pitchFamily="34" charset="0"/>
              </a:rPr>
              <a:t>+ </a:t>
            </a:r>
            <a:r>
              <a:rPr lang="en-US" dirty="0">
                <a:solidFill>
                  <a:prstClr val="black"/>
                </a:solidFill>
                <a:cs typeface="Arial" panose="020B0604020202020204" pitchFamily="34" charset="0"/>
              </a:rPr>
              <a:t>excretion and increase serum K</a:t>
            </a:r>
            <a:r>
              <a:rPr lang="en-US" baseline="30000" dirty="0">
                <a:solidFill>
                  <a:prstClr val="black"/>
                </a:solidFill>
                <a:cs typeface="Arial" panose="020B0604020202020204" pitchFamily="34" charset="0"/>
              </a:rPr>
              <a:t>+</a:t>
            </a:r>
            <a:r>
              <a:rPr lang="en-US" dirty="0">
                <a:solidFill>
                  <a:prstClr val="black"/>
                </a:solidFill>
                <a:cs typeface="Arial" panose="020B0604020202020204" pitchFamily="34" charset="0"/>
              </a:rPr>
              <a:t> level </a:t>
            </a:r>
          </a:p>
          <a:p>
            <a:pPr marL="0" lvl="1">
              <a:lnSpc>
                <a:spcPct val="90000"/>
              </a:lnSpc>
              <a:spcBef>
                <a:spcPts val="1125"/>
              </a:spcBef>
              <a:buClr>
                <a:srgbClr val="FF9900"/>
              </a:buClr>
              <a:buSzPct val="125000"/>
              <a:defRPr/>
            </a:pPr>
            <a:endParaRPr lang="en-US" dirty="0">
              <a:solidFill>
                <a:srgbClr val="000000"/>
              </a:solidFill>
              <a:cs typeface="Arial" panose="020B0604020202020204" pitchFamily="34" charset="0"/>
            </a:endParaRPr>
          </a:p>
        </p:txBody>
      </p:sp>
      <p:sp>
        <p:nvSpPr>
          <p:cNvPr id="11" name="Round Same Side Corner Rectangle 9">
            <a:extLst>
              <a:ext uri="{FF2B5EF4-FFF2-40B4-BE49-F238E27FC236}">
                <a16:creationId xmlns:a16="http://schemas.microsoft.com/office/drawing/2014/main" id="{3B38EEFB-8260-4863-A2BF-538B3CA70A30}"/>
              </a:ext>
            </a:extLst>
          </p:cNvPr>
          <p:cNvSpPr/>
          <p:nvPr/>
        </p:nvSpPr>
        <p:spPr>
          <a:xfrm>
            <a:off x="3599095" y="956197"/>
            <a:ext cx="4551434" cy="274320"/>
          </a:xfrm>
          <a:prstGeom prst="snip1Rect">
            <a:avLst/>
          </a:prstGeom>
          <a:solidFill>
            <a:srgbClr val="8B1B24"/>
          </a:solidFill>
          <a:ln w="12700">
            <a:solidFill>
              <a:srgbClr val="8B1B24"/>
            </a:solidFill>
          </a:ln>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tIns="20574" bIns="48006" anchor="ctr"/>
          <a:lstStyle/>
          <a:p>
            <a:pPr algn="ctr">
              <a:lnSpc>
                <a:spcPct val="90000"/>
              </a:lnSpc>
              <a:defRPr/>
            </a:pPr>
            <a:r>
              <a:rPr lang="en-US" dirty="0">
                <a:solidFill>
                  <a:srgbClr val="FFFFFF"/>
                </a:solidFill>
              </a:rPr>
              <a:t>Hyperkalemia</a:t>
            </a:r>
            <a:endParaRPr lang="en-US" i="1" dirty="0">
              <a:solidFill>
                <a:srgbClr val="FFFFFF"/>
              </a:solidFill>
            </a:endParaRPr>
          </a:p>
        </p:txBody>
      </p:sp>
    </p:spTree>
    <p:extLst>
      <p:ext uri="{BB962C8B-B14F-4D97-AF65-F5344CB8AC3E}">
        <p14:creationId xmlns:p14="http://schemas.microsoft.com/office/powerpoint/2010/main" val="250218691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8666-A7E0-44F3-8FD7-51E720EED2C7}"/>
              </a:ext>
            </a:extLst>
          </p:cNvPr>
          <p:cNvSpPr>
            <a:spLocks noGrp="1"/>
          </p:cNvSpPr>
          <p:nvPr>
            <p:ph type="title"/>
          </p:nvPr>
        </p:nvSpPr>
        <p:spPr/>
        <p:txBody>
          <a:bodyPr>
            <a:noAutofit/>
          </a:bodyPr>
          <a:lstStyle/>
          <a:p>
            <a:r>
              <a:rPr lang="en-US" sz="2800" dirty="0"/>
              <a:t>Patiromer in Patients With Kidney Disease and Hyperkalemia Receiving RAAS Inhibitors</a:t>
            </a:r>
          </a:p>
        </p:txBody>
      </p:sp>
      <p:sp>
        <p:nvSpPr>
          <p:cNvPr id="3" name="Content Placeholder 2">
            <a:extLst>
              <a:ext uri="{FF2B5EF4-FFF2-40B4-BE49-F238E27FC236}">
                <a16:creationId xmlns:a16="http://schemas.microsoft.com/office/drawing/2014/main" id="{8B766B5E-BF0E-4B7E-9DC3-DD3A1CC8F598}"/>
              </a:ext>
            </a:extLst>
          </p:cNvPr>
          <p:cNvSpPr>
            <a:spLocks noGrp="1"/>
          </p:cNvSpPr>
          <p:nvPr>
            <p:ph idx="1"/>
          </p:nvPr>
        </p:nvSpPr>
        <p:spPr>
          <a:xfrm>
            <a:off x="199478" y="1108995"/>
            <a:ext cx="8761615" cy="3232619"/>
          </a:xfrm>
        </p:spPr>
        <p:txBody>
          <a:bodyPr/>
          <a:lstStyle/>
          <a:p>
            <a:r>
              <a:rPr lang="en-US" dirty="0"/>
              <a:t>Patients with CKD on RAAS inhibitors (n=243) with hyperkalemia</a:t>
            </a:r>
            <a:br>
              <a:rPr lang="en-US" dirty="0"/>
            </a:br>
            <a:r>
              <a:rPr lang="en-US" dirty="0"/>
              <a:t>(5.1 to &lt;6.5 mEq/L) at baseline</a:t>
            </a:r>
          </a:p>
          <a:p>
            <a:pPr>
              <a:spcBef>
                <a:spcPts val="1350"/>
              </a:spcBef>
            </a:pPr>
            <a:r>
              <a:rPr lang="en-US" dirty="0"/>
              <a:t>Phase 1 (treatment phase)</a:t>
            </a:r>
          </a:p>
          <a:p>
            <a:pPr lvl="1"/>
            <a:r>
              <a:rPr lang="en-US" dirty="0"/>
              <a:t>Treatment with patiromer for 4 weeks</a:t>
            </a:r>
          </a:p>
          <a:p>
            <a:pPr lvl="2">
              <a:spcBef>
                <a:spcPts val="450"/>
              </a:spcBef>
            </a:pPr>
            <a:r>
              <a:rPr lang="en-US" dirty="0"/>
              <a:t>4.2 g twice daily if K</a:t>
            </a:r>
            <a:r>
              <a:rPr lang="en-US" baseline="30000" dirty="0"/>
              <a:t>+</a:t>
            </a:r>
            <a:r>
              <a:rPr lang="en-US" dirty="0"/>
              <a:t> 5.1 to &lt;5.5 mEq/L</a:t>
            </a:r>
          </a:p>
          <a:p>
            <a:pPr lvl="2"/>
            <a:r>
              <a:rPr lang="en-US" dirty="0"/>
              <a:t>8.4 g twice daily if K</a:t>
            </a:r>
            <a:r>
              <a:rPr lang="en-US" baseline="30000" dirty="0"/>
              <a:t>+</a:t>
            </a:r>
            <a:r>
              <a:rPr lang="en-US" dirty="0"/>
              <a:t> 5.5 to &lt;6.5 mEq/L</a:t>
            </a:r>
          </a:p>
          <a:p>
            <a:pPr>
              <a:spcBef>
                <a:spcPts val="1350"/>
              </a:spcBef>
            </a:pPr>
            <a:r>
              <a:rPr lang="en-US" dirty="0"/>
              <a:t>Phase 2 (withdrawal phase):</a:t>
            </a:r>
          </a:p>
          <a:p>
            <a:pPr lvl="1"/>
            <a:r>
              <a:rPr lang="en-US" dirty="0"/>
              <a:t>Eligible patients (n=107) were those with baseline K</a:t>
            </a:r>
            <a:r>
              <a:rPr lang="en-US" baseline="30000" dirty="0"/>
              <a:t>+</a:t>
            </a:r>
            <a:r>
              <a:rPr lang="en-US" dirty="0"/>
              <a:t> of 5.5 to 6.4 mEq/L in whom the K</a:t>
            </a:r>
            <a:r>
              <a:rPr lang="en-US" baseline="30000" dirty="0"/>
              <a:t>+</a:t>
            </a:r>
            <a:r>
              <a:rPr lang="en-US" dirty="0"/>
              <a:t> level decreased to 3.8 to 5.0 mEq/L</a:t>
            </a:r>
          </a:p>
          <a:p>
            <a:pPr lvl="1">
              <a:spcBef>
                <a:spcPts val="450"/>
              </a:spcBef>
            </a:pPr>
            <a:r>
              <a:rPr lang="en-US" dirty="0"/>
              <a:t>Randomized to continue patiromer (at same dose) or switch to placebo for 8 weeks</a:t>
            </a:r>
          </a:p>
        </p:txBody>
      </p:sp>
      <p:sp>
        <p:nvSpPr>
          <p:cNvPr id="4" name="Text Placeholder 3">
            <a:extLst>
              <a:ext uri="{FF2B5EF4-FFF2-40B4-BE49-F238E27FC236}">
                <a16:creationId xmlns:a16="http://schemas.microsoft.com/office/drawing/2014/main" id="{D142B9CD-600A-4585-ABA4-EAE51E4F3938}"/>
              </a:ext>
            </a:extLst>
          </p:cNvPr>
          <p:cNvSpPr>
            <a:spLocks noGrp="1"/>
          </p:cNvSpPr>
          <p:nvPr>
            <p:ph type="body" sz="quarter" idx="10"/>
          </p:nvPr>
        </p:nvSpPr>
        <p:spPr>
          <a:xfrm>
            <a:off x="3077155" y="4507706"/>
            <a:ext cx="5883908" cy="548879"/>
          </a:xfrm>
        </p:spPr>
        <p:txBody>
          <a:bodyPr/>
          <a:lstStyle/>
          <a:p>
            <a:r>
              <a:rPr lang="da-DK" dirty="0"/>
              <a:t>Weir MR, et al. </a:t>
            </a:r>
            <a:r>
              <a:rPr lang="da-DK" i="1" dirty="0"/>
              <a:t>N Engl J Med. </a:t>
            </a:r>
            <a:r>
              <a:rPr lang="da-DK" dirty="0"/>
              <a:t>2015;372:211-221.</a:t>
            </a:r>
          </a:p>
        </p:txBody>
      </p:sp>
      <p:sp>
        <p:nvSpPr>
          <p:cNvPr id="5" name="Text Placeholder 4">
            <a:extLst>
              <a:ext uri="{FF2B5EF4-FFF2-40B4-BE49-F238E27FC236}">
                <a16:creationId xmlns:a16="http://schemas.microsoft.com/office/drawing/2014/main" id="{A52DE3BF-9DC0-4AD3-8D29-8897B48771D5}"/>
              </a:ext>
            </a:extLst>
          </p:cNvPr>
          <p:cNvSpPr>
            <a:spLocks noGrp="1"/>
          </p:cNvSpPr>
          <p:nvPr>
            <p:ph type="body" sz="quarter" idx="11"/>
          </p:nvPr>
        </p:nvSpPr>
        <p:spPr>
          <a:xfrm>
            <a:off x="199506" y="4316681"/>
            <a:ext cx="8761558" cy="203597"/>
          </a:xfrm>
        </p:spPr>
        <p:txBody>
          <a:bodyPr>
            <a:normAutofit fontScale="92500" lnSpcReduction="20000"/>
          </a:bodyPr>
          <a:lstStyle/>
          <a:p>
            <a:r>
              <a:rPr lang="en-US" dirty="0"/>
              <a:t>CKD, chronic kidney disease; RAAS, renin-angiotensin-aldosterone system</a:t>
            </a:r>
          </a:p>
        </p:txBody>
      </p:sp>
    </p:spTree>
    <p:extLst>
      <p:ext uri="{BB962C8B-B14F-4D97-AF65-F5344CB8AC3E}">
        <p14:creationId xmlns:p14="http://schemas.microsoft.com/office/powerpoint/2010/main" val="169343808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Placeholder 5">
            <a:extLst>
              <a:ext uri="{FF2B5EF4-FFF2-40B4-BE49-F238E27FC236}">
                <a16:creationId xmlns:a16="http://schemas.microsoft.com/office/drawing/2014/main" id="{4A84B048-1A0C-41A0-906B-EC393C4B276E}"/>
              </a:ext>
            </a:extLst>
          </p:cNvPr>
          <p:cNvGraphicFramePr>
            <a:graphicFrameLocks/>
          </p:cNvGraphicFramePr>
          <p:nvPr>
            <p:extLst>
              <p:ext uri="{D42A27DB-BD31-4B8C-83A1-F6EECF244321}">
                <p14:modId xmlns:p14="http://schemas.microsoft.com/office/powerpoint/2010/main" val="1691441524"/>
              </p:ext>
            </p:extLst>
          </p:nvPr>
        </p:nvGraphicFramePr>
        <p:xfrm>
          <a:off x="6190967" y="1779584"/>
          <a:ext cx="2745581" cy="177403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0D3DB7D1-A78A-4B9C-98ED-0804D98F5667}"/>
              </a:ext>
            </a:extLst>
          </p:cNvPr>
          <p:cNvSpPr>
            <a:spLocks noGrp="1"/>
          </p:cNvSpPr>
          <p:nvPr>
            <p:ph type="title"/>
          </p:nvPr>
        </p:nvSpPr>
        <p:spPr>
          <a:xfrm>
            <a:off x="383188" y="24195"/>
            <a:ext cx="7886700" cy="994172"/>
          </a:xfrm>
        </p:spPr>
        <p:txBody>
          <a:bodyPr>
            <a:normAutofit fontScale="90000"/>
          </a:bodyPr>
          <a:lstStyle/>
          <a:p>
            <a:r>
              <a:rPr lang="en-US" dirty="0"/>
              <a:t>Patiromer Phase 3 Trial (Opal-HK)– Phase 1 Results</a:t>
            </a:r>
          </a:p>
        </p:txBody>
      </p:sp>
      <p:sp>
        <p:nvSpPr>
          <p:cNvPr id="7" name="Text Placeholder 6">
            <a:extLst>
              <a:ext uri="{FF2B5EF4-FFF2-40B4-BE49-F238E27FC236}">
                <a16:creationId xmlns:a16="http://schemas.microsoft.com/office/drawing/2014/main" id="{2BF6233F-76A1-4CD3-ACA0-1E9CB8DCF070}"/>
              </a:ext>
            </a:extLst>
          </p:cNvPr>
          <p:cNvSpPr>
            <a:spLocks noGrp="1"/>
          </p:cNvSpPr>
          <p:nvPr>
            <p:ph type="body" sz="quarter" idx="10"/>
          </p:nvPr>
        </p:nvSpPr>
        <p:spPr>
          <a:xfrm>
            <a:off x="3108960" y="4507706"/>
            <a:ext cx="5852103" cy="548879"/>
          </a:xfrm>
        </p:spPr>
        <p:txBody>
          <a:bodyPr/>
          <a:lstStyle/>
          <a:p>
            <a:r>
              <a:rPr lang="da-DK" dirty="0"/>
              <a:t>Weir MR, et al. </a:t>
            </a:r>
            <a:r>
              <a:rPr lang="da-DK" i="1" dirty="0"/>
              <a:t>N Engl J Med.</a:t>
            </a:r>
            <a:r>
              <a:rPr lang="da-DK" dirty="0"/>
              <a:t> 2015;372:211-221.</a:t>
            </a:r>
          </a:p>
        </p:txBody>
      </p:sp>
      <p:graphicFrame>
        <p:nvGraphicFramePr>
          <p:cNvPr id="9" name="Chart 49">
            <a:extLst>
              <a:ext uri="{FF2B5EF4-FFF2-40B4-BE49-F238E27FC236}">
                <a16:creationId xmlns:a16="http://schemas.microsoft.com/office/drawing/2014/main" id="{12950321-4DBF-41AF-BDAA-2555FB3B8C06}"/>
              </a:ext>
            </a:extLst>
          </p:cNvPr>
          <p:cNvGraphicFramePr>
            <a:graphicFrameLocks/>
          </p:cNvGraphicFramePr>
          <p:nvPr>
            <p:extLst>
              <p:ext uri="{D42A27DB-BD31-4B8C-83A1-F6EECF244321}">
                <p14:modId xmlns:p14="http://schemas.microsoft.com/office/powerpoint/2010/main" val="291985435"/>
              </p:ext>
            </p:extLst>
          </p:nvPr>
        </p:nvGraphicFramePr>
        <p:xfrm>
          <a:off x="177921" y="1101329"/>
          <a:ext cx="6129292" cy="328165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11947EB8-34CD-4B78-9AA0-EADE6994DEF5}"/>
              </a:ext>
            </a:extLst>
          </p:cNvPr>
          <p:cNvSpPr txBox="1">
            <a:spLocks noChangeArrowheads="1"/>
          </p:cNvSpPr>
          <p:nvPr/>
        </p:nvSpPr>
        <p:spPr bwMode="auto">
          <a:xfrm>
            <a:off x="756217" y="4225651"/>
            <a:ext cx="785813" cy="207638"/>
          </a:xfrm>
          <a:prstGeom prst="rect">
            <a:avLst/>
          </a:prstGeom>
          <a:noFill/>
          <a:ln>
            <a:noFill/>
          </a:ln>
        </p:spPr>
        <p:txBody>
          <a:bodyPr lIns="68468" tIns="34235" rIns="68468" bIns="342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defTabSz="684610" eaLnBrk="1" hangingPunct="1">
              <a:defRPr/>
            </a:pPr>
            <a:r>
              <a:rPr lang="en-US" sz="900" b="1" kern="0" dirty="0">
                <a:solidFill>
                  <a:schemeClr val="tx1">
                    <a:lumMod val="75000"/>
                    <a:lumOff val="25000"/>
                  </a:schemeClr>
                </a:solidFill>
                <a:ea typeface="ＭＳ Ｐゴシック" pitchFamily="34" charset="-128"/>
              </a:rPr>
              <a:t>BL</a:t>
            </a:r>
          </a:p>
        </p:txBody>
      </p:sp>
      <p:sp>
        <p:nvSpPr>
          <p:cNvPr id="11" name="TextBox 15">
            <a:extLst>
              <a:ext uri="{FF2B5EF4-FFF2-40B4-BE49-F238E27FC236}">
                <a16:creationId xmlns:a16="http://schemas.microsoft.com/office/drawing/2014/main" id="{4884AE2C-3FF5-4805-A526-CCA7374FB49E}"/>
              </a:ext>
            </a:extLst>
          </p:cNvPr>
          <p:cNvSpPr txBox="1">
            <a:spLocks noChangeArrowheads="1"/>
          </p:cNvSpPr>
          <p:nvPr/>
        </p:nvSpPr>
        <p:spPr bwMode="auto">
          <a:xfrm>
            <a:off x="5608258" y="4213875"/>
            <a:ext cx="785813" cy="23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68" tIns="34235" rIns="68468" bIns="342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defTabSz="684610" eaLnBrk="1" hangingPunct="1">
              <a:defRPr/>
            </a:pPr>
            <a:r>
              <a:rPr lang="en-US" sz="1050" b="1" kern="0" dirty="0">
                <a:solidFill>
                  <a:schemeClr val="tx1">
                    <a:lumMod val="75000"/>
                    <a:lumOff val="25000"/>
                  </a:schemeClr>
                </a:solidFill>
                <a:latin typeface="+mn-lt"/>
                <a:ea typeface="ＭＳ Ｐゴシック" pitchFamily="34" charset="-128"/>
              </a:rPr>
              <a:t>Week 4</a:t>
            </a:r>
          </a:p>
        </p:txBody>
      </p:sp>
      <p:sp>
        <p:nvSpPr>
          <p:cNvPr id="12" name="TextBox 15">
            <a:extLst>
              <a:ext uri="{FF2B5EF4-FFF2-40B4-BE49-F238E27FC236}">
                <a16:creationId xmlns:a16="http://schemas.microsoft.com/office/drawing/2014/main" id="{0BB5324F-AFBB-4A78-85FB-0B38613BCCB2}"/>
              </a:ext>
            </a:extLst>
          </p:cNvPr>
          <p:cNvSpPr txBox="1">
            <a:spLocks noChangeArrowheads="1"/>
          </p:cNvSpPr>
          <p:nvPr/>
        </p:nvSpPr>
        <p:spPr bwMode="auto">
          <a:xfrm>
            <a:off x="3213196" y="4213875"/>
            <a:ext cx="785813" cy="23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68" tIns="34235" rIns="68468" bIns="342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defTabSz="684610" eaLnBrk="1" hangingPunct="1">
              <a:defRPr/>
            </a:pPr>
            <a:r>
              <a:rPr lang="en-US" sz="1050" b="1" kern="0" dirty="0">
                <a:solidFill>
                  <a:schemeClr val="tx1">
                    <a:lumMod val="75000"/>
                    <a:lumOff val="25000"/>
                  </a:schemeClr>
                </a:solidFill>
                <a:latin typeface="+mn-lt"/>
                <a:ea typeface="ＭＳ Ｐゴシック" pitchFamily="34" charset="-128"/>
              </a:rPr>
              <a:t>Week 2</a:t>
            </a:r>
          </a:p>
        </p:txBody>
      </p:sp>
      <p:sp>
        <p:nvSpPr>
          <p:cNvPr id="13" name="TextBox 15">
            <a:extLst>
              <a:ext uri="{FF2B5EF4-FFF2-40B4-BE49-F238E27FC236}">
                <a16:creationId xmlns:a16="http://schemas.microsoft.com/office/drawing/2014/main" id="{FC58CACF-D9A0-4EE7-B7A6-588713E70B9E}"/>
              </a:ext>
            </a:extLst>
          </p:cNvPr>
          <p:cNvSpPr txBox="1">
            <a:spLocks noChangeArrowheads="1"/>
          </p:cNvSpPr>
          <p:nvPr/>
        </p:nvSpPr>
        <p:spPr bwMode="auto">
          <a:xfrm>
            <a:off x="2002820" y="4225651"/>
            <a:ext cx="785813" cy="23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68" tIns="34235" rIns="68468" bIns="342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defTabSz="684610" eaLnBrk="1" hangingPunct="1">
              <a:defRPr/>
            </a:pPr>
            <a:r>
              <a:rPr lang="en-US" sz="1050" b="1" kern="0" dirty="0">
                <a:solidFill>
                  <a:schemeClr val="tx1">
                    <a:lumMod val="75000"/>
                    <a:lumOff val="25000"/>
                  </a:schemeClr>
                </a:solidFill>
                <a:latin typeface="+mn-lt"/>
                <a:ea typeface="ＭＳ Ｐゴシック" pitchFamily="34" charset="-128"/>
              </a:rPr>
              <a:t>Week 1</a:t>
            </a:r>
          </a:p>
        </p:txBody>
      </p:sp>
      <p:sp>
        <p:nvSpPr>
          <p:cNvPr id="14" name="TextBox 15">
            <a:extLst>
              <a:ext uri="{FF2B5EF4-FFF2-40B4-BE49-F238E27FC236}">
                <a16:creationId xmlns:a16="http://schemas.microsoft.com/office/drawing/2014/main" id="{2AD94D3C-4C31-42A8-96FE-212482C26C3A}"/>
              </a:ext>
            </a:extLst>
          </p:cNvPr>
          <p:cNvSpPr txBox="1">
            <a:spLocks noChangeArrowheads="1"/>
          </p:cNvSpPr>
          <p:nvPr/>
        </p:nvSpPr>
        <p:spPr bwMode="auto">
          <a:xfrm>
            <a:off x="4494916" y="4213875"/>
            <a:ext cx="617435" cy="23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468" tIns="34235" rIns="68468" bIns="342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defTabSz="684610" eaLnBrk="1" hangingPunct="1">
              <a:defRPr/>
            </a:pPr>
            <a:r>
              <a:rPr lang="en-US" sz="1050" b="1" kern="0" dirty="0">
                <a:solidFill>
                  <a:schemeClr val="tx1">
                    <a:lumMod val="75000"/>
                    <a:lumOff val="25000"/>
                  </a:schemeClr>
                </a:solidFill>
                <a:latin typeface="+mn-lt"/>
                <a:ea typeface="ＭＳ Ｐゴシック" pitchFamily="34" charset="-128"/>
              </a:rPr>
              <a:t>Week 3</a:t>
            </a:r>
          </a:p>
        </p:txBody>
      </p:sp>
      <p:sp>
        <p:nvSpPr>
          <p:cNvPr id="15" name="TextBox 15">
            <a:extLst>
              <a:ext uri="{FF2B5EF4-FFF2-40B4-BE49-F238E27FC236}">
                <a16:creationId xmlns:a16="http://schemas.microsoft.com/office/drawing/2014/main" id="{392A4924-A57A-4C15-B992-B80C83F7F1FA}"/>
              </a:ext>
            </a:extLst>
          </p:cNvPr>
          <p:cNvSpPr txBox="1">
            <a:spLocks noChangeArrowheads="1"/>
          </p:cNvSpPr>
          <p:nvPr/>
        </p:nvSpPr>
        <p:spPr bwMode="auto">
          <a:xfrm>
            <a:off x="1171751" y="4213875"/>
            <a:ext cx="785813" cy="230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468" tIns="34235" rIns="68468" bIns="3423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defTabSz="684610" eaLnBrk="1" hangingPunct="1">
              <a:defRPr/>
            </a:pPr>
            <a:r>
              <a:rPr lang="en-US" sz="1050" b="1" kern="0" dirty="0">
                <a:solidFill>
                  <a:schemeClr val="tx1">
                    <a:lumMod val="75000"/>
                    <a:lumOff val="25000"/>
                  </a:schemeClr>
                </a:solidFill>
                <a:latin typeface="+mn-lt"/>
                <a:ea typeface="ＭＳ Ｐゴシック" pitchFamily="34" charset="-128"/>
              </a:rPr>
              <a:t>Day 3</a:t>
            </a:r>
          </a:p>
        </p:txBody>
      </p:sp>
      <p:sp>
        <p:nvSpPr>
          <p:cNvPr id="17" name="TextBox 1">
            <a:extLst>
              <a:ext uri="{FF2B5EF4-FFF2-40B4-BE49-F238E27FC236}">
                <a16:creationId xmlns:a16="http://schemas.microsoft.com/office/drawing/2014/main" id="{09035D16-3CF4-4B00-A0D8-D521D8CA7572}"/>
              </a:ext>
            </a:extLst>
          </p:cNvPr>
          <p:cNvSpPr txBox="1">
            <a:spLocks noChangeArrowheads="1"/>
          </p:cNvSpPr>
          <p:nvPr/>
        </p:nvSpPr>
        <p:spPr bwMode="auto">
          <a:xfrm>
            <a:off x="7513424" y="2104075"/>
            <a:ext cx="676275" cy="526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lstStyle>
            <a:lvl1pPr defTabSz="912813">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spcBef>
                <a:spcPct val="0"/>
              </a:spcBef>
              <a:buFontTx/>
              <a:buNone/>
            </a:pPr>
            <a:r>
              <a:rPr lang="en-US" altLang="en-US" sz="900" b="1" dirty="0">
                <a:solidFill>
                  <a:schemeClr val="bg1"/>
                </a:solidFill>
              </a:rPr>
              <a:t>Dose </a:t>
            </a:r>
          </a:p>
          <a:p>
            <a:pPr algn="ctr">
              <a:spcBef>
                <a:spcPct val="0"/>
              </a:spcBef>
              <a:buFontTx/>
              <a:buNone/>
            </a:pPr>
            <a:r>
              <a:rPr lang="en-US" altLang="en-US" sz="900" b="1" dirty="0">
                <a:solidFill>
                  <a:schemeClr val="bg1"/>
                </a:solidFill>
              </a:rPr>
              <a:t>Group 1</a:t>
            </a:r>
          </a:p>
          <a:p>
            <a:pPr algn="ctr">
              <a:spcBef>
                <a:spcPct val="0"/>
              </a:spcBef>
              <a:buFontTx/>
              <a:buNone/>
            </a:pPr>
            <a:r>
              <a:rPr lang="en-US" altLang="en-US" sz="900" b="1" dirty="0">
                <a:solidFill>
                  <a:schemeClr val="bg1"/>
                </a:solidFill>
              </a:rPr>
              <a:t>−0.65</a:t>
            </a:r>
          </a:p>
        </p:txBody>
      </p:sp>
      <p:sp>
        <p:nvSpPr>
          <p:cNvPr id="18" name="TextBox 1">
            <a:extLst>
              <a:ext uri="{FF2B5EF4-FFF2-40B4-BE49-F238E27FC236}">
                <a16:creationId xmlns:a16="http://schemas.microsoft.com/office/drawing/2014/main" id="{60432947-6C79-4A84-A98E-C8EA807D9E5D}"/>
              </a:ext>
            </a:extLst>
          </p:cNvPr>
          <p:cNvSpPr txBox="1"/>
          <p:nvPr/>
        </p:nvSpPr>
        <p:spPr>
          <a:xfrm>
            <a:off x="8189699" y="2104075"/>
            <a:ext cx="625343" cy="522684"/>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4610">
              <a:defRPr/>
            </a:pPr>
            <a:r>
              <a:rPr lang="en-US" sz="900" b="1" kern="0" dirty="0">
                <a:solidFill>
                  <a:schemeClr val="bg1"/>
                </a:solidFill>
                <a:cs typeface="Calibri" pitchFamily="34" charset="0"/>
              </a:rPr>
              <a:t>Dose</a:t>
            </a:r>
          </a:p>
          <a:p>
            <a:pPr algn="ctr" defTabSz="684610">
              <a:defRPr/>
            </a:pPr>
            <a:r>
              <a:rPr lang="en-US" sz="900" b="1" kern="0" dirty="0">
                <a:solidFill>
                  <a:schemeClr val="bg1"/>
                </a:solidFill>
                <a:cs typeface="Calibri" pitchFamily="34" charset="0"/>
              </a:rPr>
              <a:t>Group 2</a:t>
            </a:r>
          </a:p>
          <a:p>
            <a:pPr algn="ctr" defTabSz="684610">
              <a:defRPr/>
            </a:pPr>
            <a:r>
              <a:rPr lang="en-US" sz="900" b="1" dirty="0">
                <a:solidFill>
                  <a:schemeClr val="bg1"/>
                </a:solidFill>
                <a:cs typeface="Calibri" pitchFamily="34" charset="0"/>
              </a:rPr>
              <a:t>−</a:t>
            </a:r>
            <a:r>
              <a:rPr lang="en-US" sz="900" b="1" kern="0" dirty="0">
                <a:solidFill>
                  <a:schemeClr val="bg1"/>
                </a:solidFill>
                <a:cs typeface="Calibri" pitchFamily="34" charset="0"/>
              </a:rPr>
              <a:t>1.23</a:t>
            </a:r>
          </a:p>
        </p:txBody>
      </p:sp>
      <p:sp>
        <p:nvSpPr>
          <p:cNvPr id="19" name="TextBox 1">
            <a:extLst>
              <a:ext uri="{FF2B5EF4-FFF2-40B4-BE49-F238E27FC236}">
                <a16:creationId xmlns:a16="http://schemas.microsoft.com/office/drawing/2014/main" id="{B1488114-D1D7-44F1-B488-219760E8959F}"/>
              </a:ext>
            </a:extLst>
          </p:cNvPr>
          <p:cNvSpPr txBox="1">
            <a:spLocks noChangeArrowheads="1"/>
          </p:cNvSpPr>
          <p:nvPr/>
        </p:nvSpPr>
        <p:spPr bwMode="auto">
          <a:xfrm>
            <a:off x="6933537" y="2104075"/>
            <a:ext cx="531556" cy="526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a:lstStyle>
            <a:lvl1pPr defTabSz="912813">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spcBef>
                <a:spcPct val="0"/>
              </a:spcBef>
              <a:buFontTx/>
              <a:buNone/>
            </a:pPr>
            <a:r>
              <a:rPr lang="en-US" altLang="en-US" sz="900" b="1" dirty="0">
                <a:solidFill>
                  <a:schemeClr val="bg1"/>
                </a:solidFill>
              </a:rPr>
              <a:t>All</a:t>
            </a:r>
            <a:br>
              <a:rPr lang="en-US" altLang="en-US" sz="900" b="1" dirty="0">
                <a:solidFill>
                  <a:schemeClr val="bg1"/>
                </a:solidFill>
              </a:rPr>
            </a:br>
            <a:r>
              <a:rPr lang="en-US" altLang="en-US" sz="900" b="1" dirty="0">
                <a:solidFill>
                  <a:schemeClr val="bg1"/>
                </a:solidFill>
              </a:rPr>
              <a:t>Subjects</a:t>
            </a:r>
          </a:p>
          <a:p>
            <a:pPr algn="ctr">
              <a:spcBef>
                <a:spcPct val="0"/>
              </a:spcBef>
              <a:buFontTx/>
              <a:buNone/>
            </a:pPr>
            <a:r>
              <a:rPr lang="en-US" altLang="en-US" sz="900" b="1" dirty="0">
                <a:solidFill>
                  <a:schemeClr val="bg1"/>
                </a:solidFill>
              </a:rPr>
              <a:t>−1.01</a:t>
            </a:r>
          </a:p>
          <a:p>
            <a:pPr algn="ctr">
              <a:spcBef>
                <a:spcPct val="0"/>
              </a:spcBef>
              <a:buFontTx/>
              <a:buNone/>
            </a:pPr>
            <a:r>
              <a:rPr lang="en-US" altLang="en-US" sz="900" b="1" i="1" dirty="0">
                <a:solidFill>
                  <a:schemeClr val="bg1"/>
                </a:solidFill>
              </a:rPr>
              <a:t>P</a:t>
            </a:r>
            <a:r>
              <a:rPr lang="en-US" altLang="en-US" sz="900" b="1" dirty="0">
                <a:solidFill>
                  <a:schemeClr val="bg1"/>
                </a:solidFill>
              </a:rPr>
              <a:t>&lt;0.001</a:t>
            </a:r>
          </a:p>
        </p:txBody>
      </p:sp>
      <p:sp>
        <p:nvSpPr>
          <p:cNvPr id="20" name="Rectangle 58">
            <a:extLst>
              <a:ext uri="{FF2B5EF4-FFF2-40B4-BE49-F238E27FC236}">
                <a16:creationId xmlns:a16="http://schemas.microsoft.com/office/drawing/2014/main" id="{F588E567-3123-4A25-B42E-8B2106328152}"/>
              </a:ext>
            </a:extLst>
          </p:cNvPr>
          <p:cNvSpPr>
            <a:spLocks noChangeArrowheads="1"/>
          </p:cNvSpPr>
          <p:nvPr/>
        </p:nvSpPr>
        <p:spPr bwMode="auto">
          <a:xfrm>
            <a:off x="6192157" y="1317919"/>
            <a:ext cx="2743200" cy="577081"/>
          </a:xfrm>
          <a:prstGeom prst="rect">
            <a:avLst/>
          </a:prstGeom>
          <a:solidFill>
            <a:srgbClr val="ADE1FA"/>
          </a:solidFill>
          <a:ln>
            <a:noFill/>
          </a:ln>
        </p:spPr>
        <p:txBody>
          <a:bodyPr wrap="square">
            <a:spAutoFit/>
          </a:bodyPr>
          <a:lstStyle>
            <a:lvl1pPr marL="342900" indent="-342900">
              <a:spcBef>
                <a:spcPct val="20000"/>
              </a:spcBef>
              <a:buFont typeface="Arial" panose="020B0604020202020204" pitchFamily="34" charset="0"/>
              <a:buChar char="•"/>
              <a:defRPr sz="3200">
                <a:solidFill>
                  <a:srgbClr val="FFFFFF"/>
                </a:solidFill>
                <a:latin typeface="Calibri" panose="020F0502020204030204" pitchFamily="34" charset="0"/>
              </a:defRPr>
            </a:lvl1pPr>
            <a:lvl2pPr>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marL="0" lvl="1" algn="ctr">
              <a:spcBef>
                <a:spcPts val="900"/>
              </a:spcBef>
              <a:buSzPct val="125000"/>
              <a:buNone/>
            </a:pPr>
            <a:r>
              <a:rPr lang="en-US" altLang="en-US" sz="1350" b="1" dirty="0">
                <a:solidFill>
                  <a:schemeClr val="tx1">
                    <a:lumMod val="75000"/>
                    <a:lumOff val="25000"/>
                  </a:schemeClr>
                </a:solidFill>
                <a:latin typeface="+mn-lt"/>
                <a:cs typeface="Arial" panose="020B0604020202020204" pitchFamily="34" charset="0"/>
              </a:rPr>
              <a:t>Phase 1 Primary Efficacy Endpoint:</a:t>
            </a:r>
            <a:br>
              <a:rPr lang="en-US" altLang="en-US" sz="1350" b="1" dirty="0">
                <a:solidFill>
                  <a:schemeClr val="tx1">
                    <a:lumMod val="75000"/>
                    <a:lumOff val="25000"/>
                  </a:schemeClr>
                </a:solidFill>
                <a:latin typeface="+mn-lt"/>
                <a:cs typeface="Arial" panose="020B0604020202020204" pitchFamily="34" charset="0"/>
              </a:rPr>
            </a:br>
            <a:r>
              <a:rPr lang="en-US" altLang="en-US" sz="900" b="1" dirty="0">
                <a:solidFill>
                  <a:schemeClr val="tx1">
                    <a:lumMod val="75000"/>
                    <a:lumOff val="25000"/>
                  </a:schemeClr>
                </a:solidFill>
                <a:latin typeface="+mn-lt"/>
                <a:cs typeface="Arial" panose="020B0604020202020204" pitchFamily="34" charset="0"/>
              </a:rPr>
              <a:t>Mean Change from Baseline to Phase 1 Week 4</a:t>
            </a:r>
            <a:br>
              <a:rPr lang="en-US" altLang="en-US" sz="900" b="1" dirty="0">
                <a:solidFill>
                  <a:schemeClr val="tx1">
                    <a:lumMod val="75000"/>
                    <a:lumOff val="25000"/>
                  </a:schemeClr>
                </a:solidFill>
                <a:latin typeface="+mn-lt"/>
                <a:cs typeface="Arial" panose="020B0604020202020204" pitchFamily="34" charset="0"/>
              </a:rPr>
            </a:br>
            <a:r>
              <a:rPr lang="en-US" altLang="en-US" sz="900" b="1" dirty="0">
                <a:solidFill>
                  <a:schemeClr val="tx1">
                    <a:lumMod val="75000"/>
                    <a:lumOff val="25000"/>
                  </a:schemeClr>
                </a:solidFill>
                <a:latin typeface="+mn-lt"/>
                <a:cs typeface="Arial" panose="020B0604020202020204" pitchFamily="34" charset="0"/>
              </a:rPr>
              <a:t>(All Subjects)</a:t>
            </a:r>
            <a:endParaRPr lang="en-US" altLang="en-US" sz="900" dirty="0">
              <a:solidFill>
                <a:schemeClr val="tx1">
                  <a:lumMod val="75000"/>
                  <a:lumOff val="25000"/>
                </a:schemeClr>
              </a:solidFill>
              <a:latin typeface="+mn-lt"/>
              <a:cs typeface="Arial" panose="020B0604020202020204" pitchFamily="34" charset="0"/>
            </a:endParaRPr>
          </a:p>
        </p:txBody>
      </p:sp>
      <p:cxnSp>
        <p:nvCxnSpPr>
          <p:cNvPr id="21" name="Straight Connector 63">
            <a:extLst>
              <a:ext uri="{FF2B5EF4-FFF2-40B4-BE49-F238E27FC236}">
                <a16:creationId xmlns:a16="http://schemas.microsoft.com/office/drawing/2014/main" id="{E65FCB08-4FD6-4329-BDFD-B5527C4C7486}"/>
              </a:ext>
            </a:extLst>
          </p:cNvPr>
          <p:cNvCxnSpPr>
            <a:cxnSpLocks noChangeShapeType="1"/>
          </p:cNvCxnSpPr>
          <p:nvPr/>
        </p:nvCxnSpPr>
        <p:spPr bwMode="auto">
          <a:xfrm flipV="1">
            <a:off x="705510" y="3993586"/>
            <a:ext cx="250031" cy="4763"/>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cxnSp>
      <p:cxnSp>
        <p:nvCxnSpPr>
          <p:cNvPr id="22" name="Straight Connector 64">
            <a:extLst>
              <a:ext uri="{FF2B5EF4-FFF2-40B4-BE49-F238E27FC236}">
                <a16:creationId xmlns:a16="http://schemas.microsoft.com/office/drawing/2014/main" id="{334FD245-0C60-4801-9F8F-30665F73C9D2}"/>
              </a:ext>
            </a:extLst>
          </p:cNvPr>
          <p:cNvCxnSpPr>
            <a:cxnSpLocks noChangeShapeType="1"/>
          </p:cNvCxnSpPr>
          <p:nvPr/>
        </p:nvCxnSpPr>
        <p:spPr bwMode="auto">
          <a:xfrm flipV="1">
            <a:off x="711463" y="4061452"/>
            <a:ext cx="250031" cy="4763"/>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05188130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6148-4064-4AB6-AD6C-20FC73584809}"/>
              </a:ext>
            </a:extLst>
          </p:cNvPr>
          <p:cNvSpPr>
            <a:spLocks noGrp="1"/>
          </p:cNvSpPr>
          <p:nvPr>
            <p:ph type="title"/>
          </p:nvPr>
        </p:nvSpPr>
        <p:spPr>
          <a:xfrm>
            <a:off x="588893" y="59660"/>
            <a:ext cx="7886700" cy="994172"/>
          </a:xfrm>
        </p:spPr>
        <p:txBody>
          <a:bodyPr>
            <a:normAutofit fontScale="90000"/>
          </a:bodyPr>
          <a:lstStyle/>
          <a:p>
            <a:r>
              <a:rPr lang="en-US" dirty="0"/>
              <a:t>Pivotal Phase 3 Trial (Opal-HK)– Phase 2 Results</a:t>
            </a:r>
            <a:br>
              <a:rPr lang="en-US" dirty="0"/>
            </a:br>
            <a:r>
              <a:rPr lang="en-US" sz="2175" dirty="0"/>
              <a:t>Primary Efficacy Endpoint: Difference Between Groups in the Median Change in Serum Potassium From Phase 2 Baseline to Phase 2 Week 4</a:t>
            </a:r>
            <a:r>
              <a:rPr lang="en-US" sz="2175" baseline="30000" dirty="0"/>
              <a:t>*</a:t>
            </a:r>
          </a:p>
        </p:txBody>
      </p:sp>
      <p:sp>
        <p:nvSpPr>
          <p:cNvPr id="3" name="Text Placeholder 2">
            <a:extLst>
              <a:ext uri="{FF2B5EF4-FFF2-40B4-BE49-F238E27FC236}">
                <a16:creationId xmlns:a16="http://schemas.microsoft.com/office/drawing/2014/main" id="{DC3D4AC5-4FDF-44C3-B6DC-24F990820C3C}"/>
              </a:ext>
            </a:extLst>
          </p:cNvPr>
          <p:cNvSpPr>
            <a:spLocks noGrp="1"/>
          </p:cNvSpPr>
          <p:nvPr>
            <p:ph type="body" sz="quarter" idx="10"/>
          </p:nvPr>
        </p:nvSpPr>
        <p:spPr>
          <a:xfrm>
            <a:off x="3093057" y="4507706"/>
            <a:ext cx="5868006" cy="548879"/>
          </a:xfrm>
        </p:spPr>
        <p:txBody>
          <a:bodyPr/>
          <a:lstStyle/>
          <a:p>
            <a:r>
              <a:rPr lang="da-DK" dirty="0"/>
              <a:t>Weir MR, et al. </a:t>
            </a:r>
            <a:r>
              <a:rPr lang="da-DK" i="1" dirty="0"/>
              <a:t>N Engl J Med.</a:t>
            </a:r>
            <a:r>
              <a:rPr lang="da-DK" dirty="0"/>
              <a:t> 2015;372:211-221.</a:t>
            </a:r>
          </a:p>
        </p:txBody>
      </p:sp>
      <p:sp>
        <p:nvSpPr>
          <p:cNvPr id="4" name="Text Placeholder 3">
            <a:extLst>
              <a:ext uri="{FF2B5EF4-FFF2-40B4-BE49-F238E27FC236}">
                <a16:creationId xmlns:a16="http://schemas.microsoft.com/office/drawing/2014/main" id="{632F4A90-7452-493A-8245-2AF8D637D12E}"/>
              </a:ext>
            </a:extLst>
          </p:cNvPr>
          <p:cNvSpPr>
            <a:spLocks noGrp="1"/>
          </p:cNvSpPr>
          <p:nvPr>
            <p:ph type="body" sz="quarter" idx="11"/>
          </p:nvPr>
        </p:nvSpPr>
        <p:spPr>
          <a:xfrm>
            <a:off x="199506" y="4324817"/>
            <a:ext cx="8761558" cy="203597"/>
          </a:xfrm>
        </p:spPr>
        <p:txBody>
          <a:bodyPr>
            <a:normAutofit fontScale="92500" lnSpcReduction="20000"/>
          </a:bodyPr>
          <a:lstStyle/>
          <a:p>
            <a:r>
              <a:rPr lang="en-US" dirty="0"/>
              <a:t>*Or earlier time point if subject first had serum potassium &lt;3.8 mEq/L or ≥5.5 mEq/L</a:t>
            </a:r>
          </a:p>
        </p:txBody>
      </p:sp>
      <p:grpSp>
        <p:nvGrpSpPr>
          <p:cNvPr id="5" name="Group 4">
            <a:extLst>
              <a:ext uri="{FF2B5EF4-FFF2-40B4-BE49-F238E27FC236}">
                <a16:creationId xmlns:a16="http://schemas.microsoft.com/office/drawing/2014/main" id="{FED45DBE-FB5E-435A-97F7-FFDF9886E31F}"/>
              </a:ext>
            </a:extLst>
          </p:cNvPr>
          <p:cNvGrpSpPr>
            <a:grpSpLocks/>
          </p:cNvGrpSpPr>
          <p:nvPr/>
        </p:nvGrpSpPr>
        <p:grpSpPr bwMode="auto">
          <a:xfrm>
            <a:off x="1673335" y="695984"/>
            <a:ext cx="5797331" cy="3698239"/>
            <a:chOff x="2003155" y="2322944"/>
            <a:chExt cx="4780085" cy="3354558"/>
          </a:xfrm>
        </p:grpSpPr>
        <p:graphicFrame>
          <p:nvGraphicFramePr>
            <p:cNvPr id="6" name="Chart Placeholder 5">
              <a:extLst>
                <a:ext uri="{FF2B5EF4-FFF2-40B4-BE49-F238E27FC236}">
                  <a16:creationId xmlns:a16="http://schemas.microsoft.com/office/drawing/2014/main" id="{959C7918-E055-461B-8D39-A34FA5DA7268}"/>
                </a:ext>
              </a:extLst>
            </p:cNvPr>
            <p:cNvGraphicFramePr>
              <a:graphicFrameLocks/>
            </p:cNvGraphicFramePr>
            <p:nvPr/>
          </p:nvGraphicFramePr>
          <p:xfrm>
            <a:off x="2327539" y="2322944"/>
            <a:ext cx="4455701" cy="335455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5FF8A8C-4057-4370-A29E-A06148778C63}"/>
                </a:ext>
              </a:extLst>
            </p:cNvPr>
            <p:cNvSpPr txBox="1"/>
            <p:nvPr/>
          </p:nvSpPr>
          <p:spPr>
            <a:xfrm>
              <a:off x="3267174" y="5215094"/>
              <a:ext cx="1418568" cy="251257"/>
            </a:xfrm>
            <a:prstGeom prst="rect">
              <a:avLst/>
            </a:prstGeom>
            <a:noFill/>
          </p:spPr>
          <p:txBody>
            <a:bodyPr>
              <a:spAutoFit/>
            </a:bodyPr>
            <a:lstStyle/>
            <a:p>
              <a:pPr algn="ctr">
                <a:defRPr/>
              </a:pPr>
              <a:r>
                <a:rPr lang="en-US" sz="1200" b="1" kern="0" dirty="0">
                  <a:solidFill>
                    <a:srgbClr val="5D2D85"/>
                  </a:solidFill>
                  <a:latin typeface="Calibri" panose="020F0502020204030204" pitchFamily="34" charset="0"/>
                  <a:ea typeface="ＭＳ Ｐゴシック" pitchFamily="34" charset="-128"/>
                </a:rPr>
                <a:t>Placebo</a:t>
              </a:r>
            </a:p>
          </p:txBody>
        </p:sp>
        <p:sp>
          <p:nvSpPr>
            <p:cNvPr id="8" name="TextBox 7">
              <a:extLst>
                <a:ext uri="{FF2B5EF4-FFF2-40B4-BE49-F238E27FC236}">
                  <a16:creationId xmlns:a16="http://schemas.microsoft.com/office/drawing/2014/main" id="{A82F5A1D-41A3-4FAC-9C8F-FE7575D858D8}"/>
                </a:ext>
              </a:extLst>
            </p:cNvPr>
            <p:cNvSpPr txBox="1"/>
            <p:nvPr/>
          </p:nvSpPr>
          <p:spPr>
            <a:xfrm>
              <a:off x="5018542" y="5215094"/>
              <a:ext cx="1418568" cy="251257"/>
            </a:xfrm>
            <a:prstGeom prst="rect">
              <a:avLst/>
            </a:prstGeom>
            <a:noFill/>
          </p:spPr>
          <p:txBody>
            <a:bodyPr>
              <a:spAutoFit/>
            </a:bodyPr>
            <a:lstStyle/>
            <a:p>
              <a:pPr algn="ctr">
                <a:defRPr/>
              </a:pPr>
              <a:r>
                <a:rPr lang="en-US" sz="1200" b="1" kern="0" dirty="0">
                  <a:solidFill>
                    <a:srgbClr val="5D2D85"/>
                  </a:solidFill>
                  <a:latin typeface="Calibri" panose="020F0502020204030204" pitchFamily="34" charset="0"/>
                  <a:ea typeface="ＭＳ Ｐゴシック" pitchFamily="34" charset="-128"/>
                </a:rPr>
                <a:t>Patiromer</a:t>
              </a:r>
            </a:p>
          </p:txBody>
        </p:sp>
        <p:sp>
          <p:nvSpPr>
            <p:cNvPr id="9" name="TextBox 8">
              <a:extLst>
                <a:ext uri="{FF2B5EF4-FFF2-40B4-BE49-F238E27FC236}">
                  <a16:creationId xmlns:a16="http://schemas.microsoft.com/office/drawing/2014/main" id="{B4460E84-437A-42E9-A42A-CE467A7570A0}"/>
                </a:ext>
              </a:extLst>
            </p:cNvPr>
            <p:cNvSpPr txBox="1"/>
            <p:nvPr/>
          </p:nvSpPr>
          <p:spPr>
            <a:xfrm rot="16200000">
              <a:off x="1271738" y="3785133"/>
              <a:ext cx="2439774" cy="342591"/>
            </a:xfrm>
            <a:prstGeom prst="rect">
              <a:avLst/>
            </a:prstGeom>
            <a:noFill/>
          </p:spPr>
          <p:txBody>
            <a:bodyPr wrap="square">
              <a:spAutoFit/>
            </a:bodyPr>
            <a:lstStyle/>
            <a:p>
              <a:pPr algn="ctr">
                <a:defRPr/>
              </a:pPr>
              <a:r>
                <a:rPr lang="en-US" sz="1050" b="1" kern="0" dirty="0">
                  <a:solidFill>
                    <a:schemeClr val="tx1">
                      <a:lumMod val="75000"/>
                      <a:lumOff val="25000"/>
                    </a:schemeClr>
                  </a:solidFill>
                  <a:latin typeface="Calibri" panose="020F0502020204030204" pitchFamily="34" charset="0"/>
                  <a:ea typeface="ＭＳ Ｐゴシック" pitchFamily="34" charset="-128"/>
                </a:rPr>
                <a:t>Estimated Median Change from Phase 2 Baseline in Serum Potassium  (mEq/L)</a:t>
              </a:r>
            </a:p>
          </p:txBody>
        </p:sp>
        <p:cxnSp>
          <p:nvCxnSpPr>
            <p:cNvPr id="10" name="Straight Connector 33">
              <a:extLst>
                <a:ext uri="{FF2B5EF4-FFF2-40B4-BE49-F238E27FC236}">
                  <a16:creationId xmlns:a16="http://schemas.microsoft.com/office/drawing/2014/main" id="{CD81FBFF-25A4-431E-934D-3A4EA6A52144}"/>
                </a:ext>
              </a:extLst>
            </p:cNvPr>
            <p:cNvCxnSpPr>
              <a:cxnSpLocks noChangeShapeType="1"/>
            </p:cNvCxnSpPr>
            <p:nvPr/>
          </p:nvCxnSpPr>
          <p:spPr bwMode="auto">
            <a:xfrm flipV="1">
              <a:off x="3962442" y="3284812"/>
              <a:ext cx="0" cy="177033"/>
            </a:xfrm>
            <a:prstGeom prst="line">
              <a:avLst/>
            </a:prstGeom>
            <a:noFill/>
            <a:ln w="38100">
              <a:solidFill>
                <a:srgbClr val="5D2D85"/>
              </a:solidFill>
              <a:round/>
              <a:headEnd/>
              <a:tailEnd/>
            </a:ln>
            <a:extLst>
              <a:ext uri="{909E8E84-426E-40dd-AFC4-6F175D3DCCD1}">
                <a14:hiddenFill xmlns="" xmlns:a14="http://schemas.microsoft.com/office/drawing/2010/main">
                  <a:noFill/>
                </a14:hiddenFill>
              </a:ext>
            </a:extLst>
          </p:spPr>
        </p:cxnSp>
        <p:cxnSp>
          <p:nvCxnSpPr>
            <p:cNvPr id="11" name="Straight Connector 34">
              <a:extLst>
                <a:ext uri="{FF2B5EF4-FFF2-40B4-BE49-F238E27FC236}">
                  <a16:creationId xmlns:a16="http://schemas.microsoft.com/office/drawing/2014/main" id="{809CAE99-6AF5-404A-8CD1-5AE47A4A90B5}"/>
                </a:ext>
              </a:extLst>
            </p:cNvPr>
            <p:cNvCxnSpPr>
              <a:cxnSpLocks noChangeShapeType="1"/>
            </p:cNvCxnSpPr>
            <p:nvPr/>
          </p:nvCxnSpPr>
          <p:spPr bwMode="auto">
            <a:xfrm flipV="1">
              <a:off x="5702342" y="3284812"/>
              <a:ext cx="0" cy="1932988"/>
            </a:xfrm>
            <a:prstGeom prst="line">
              <a:avLst/>
            </a:prstGeom>
            <a:noFill/>
            <a:ln w="38100">
              <a:solidFill>
                <a:srgbClr val="5D2D85"/>
              </a:solidFill>
              <a:round/>
              <a:headEnd/>
              <a:tailEnd/>
            </a:ln>
            <a:extLst>
              <a:ext uri="{909E8E84-426E-40dd-AFC4-6F175D3DCCD1}">
                <a14:hiddenFill xmlns="" xmlns:a14="http://schemas.microsoft.com/office/drawing/2010/main">
                  <a:noFill/>
                </a14:hiddenFill>
              </a:ext>
            </a:extLst>
          </p:spPr>
        </p:cxnSp>
        <p:cxnSp>
          <p:nvCxnSpPr>
            <p:cNvPr id="12" name="Straight Connector 35">
              <a:extLst>
                <a:ext uri="{FF2B5EF4-FFF2-40B4-BE49-F238E27FC236}">
                  <a16:creationId xmlns:a16="http://schemas.microsoft.com/office/drawing/2014/main" id="{9210B0A1-B54B-49B2-A89B-FD4B7245D8D9}"/>
                </a:ext>
              </a:extLst>
            </p:cNvPr>
            <p:cNvCxnSpPr>
              <a:cxnSpLocks noChangeShapeType="1"/>
            </p:cNvCxnSpPr>
            <p:nvPr/>
          </p:nvCxnSpPr>
          <p:spPr bwMode="auto">
            <a:xfrm>
              <a:off x="3962442" y="3287390"/>
              <a:ext cx="1739900" cy="0"/>
            </a:xfrm>
            <a:prstGeom prst="line">
              <a:avLst/>
            </a:prstGeom>
            <a:noFill/>
            <a:ln w="38100">
              <a:solidFill>
                <a:srgbClr val="5D2D85"/>
              </a:solidFill>
              <a:round/>
              <a:headEnd/>
              <a:tailEnd/>
            </a:ln>
            <a:extLst>
              <a:ext uri="{909E8E84-426E-40dd-AFC4-6F175D3DCCD1}">
                <a14:hiddenFill xmlns="" xmlns:a14="http://schemas.microsoft.com/office/drawing/2010/main">
                  <a:noFill/>
                </a14:hiddenFill>
              </a:ext>
            </a:extLst>
          </p:spPr>
        </p:cxnSp>
        <p:sp>
          <p:nvSpPr>
            <p:cNvPr id="13" name="TextBox 36">
              <a:extLst>
                <a:ext uri="{FF2B5EF4-FFF2-40B4-BE49-F238E27FC236}">
                  <a16:creationId xmlns:a16="http://schemas.microsoft.com/office/drawing/2014/main" id="{D747AE9F-FFF6-4253-BDBF-3EC289D403C5}"/>
                </a:ext>
              </a:extLst>
            </p:cNvPr>
            <p:cNvSpPr txBox="1">
              <a:spLocks noChangeArrowheads="1"/>
            </p:cNvSpPr>
            <p:nvPr/>
          </p:nvSpPr>
          <p:spPr bwMode="auto">
            <a:xfrm>
              <a:off x="4375407" y="2777679"/>
              <a:ext cx="963411" cy="544648"/>
            </a:xfrm>
            <a:prstGeom prst="roundRect">
              <a:avLst/>
            </a:prstGeom>
            <a:solidFill>
              <a:srgbClr val="ADE1F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lnSpc>
                  <a:spcPct val="70000"/>
                </a:lnSpc>
                <a:spcBef>
                  <a:spcPct val="0"/>
                </a:spcBef>
                <a:buFontTx/>
                <a:buNone/>
              </a:pPr>
              <a:r>
                <a:rPr lang="en-US" altLang="en-US" sz="1200" b="1" dirty="0">
                  <a:solidFill>
                    <a:schemeClr val="tx1">
                      <a:lumMod val="75000"/>
                      <a:lumOff val="25000"/>
                    </a:schemeClr>
                  </a:solidFill>
                </a:rPr>
                <a:t>∆ = 0.72 mEq/L                       </a:t>
              </a:r>
            </a:p>
            <a:p>
              <a:pPr>
                <a:lnSpc>
                  <a:spcPct val="90000"/>
                </a:lnSpc>
                <a:spcBef>
                  <a:spcPts val="150"/>
                </a:spcBef>
                <a:buNone/>
              </a:pPr>
              <a:r>
                <a:rPr lang="en-US" altLang="en-US" sz="1200" b="1" i="1" dirty="0">
                  <a:solidFill>
                    <a:schemeClr val="tx1">
                      <a:lumMod val="75000"/>
                      <a:lumOff val="25000"/>
                    </a:schemeClr>
                  </a:solidFill>
                </a:rPr>
                <a:t>P</a:t>
              </a:r>
              <a:r>
                <a:rPr lang="en-US" altLang="en-US" sz="1200" b="1" dirty="0">
                  <a:solidFill>
                    <a:schemeClr val="tx1">
                      <a:lumMod val="75000"/>
                      <a:lumOff val="25000"/>
                    </a:schemeClr>
                  </a:solidFill>
                </a:rPr>
                <a:t>&lt;0.001</a:t>
              </a:r>
            </a:p>
          </p:txBody>
        </p:sp>
        <p:sp>
          <p:nvSpPr>
            <p:cNvPr id="14" name="TextBox 13">
              <a:extLst>
                <a:ext uri="{FF2B5EF4-FFF2-40B4-BE49-F238E27FC236}">
                  <a16:creationId xmlns:a16="http://schemas.microsoft.com/office/drawing/2014/main" id="{F3C78264-8DB7-4BBE-99EB-158FA124D529}"/>
                </a:ext>
              </a:extLst>
            </p:cNvPr>
            <p:cNvSpPr txBox="1"/>
            <p:nvPr/>
          </p:nvSpPr>
          <p:spPr>
            <a:xfrm>
              <a:off x="2003155" y="5215094"/>
              <a:ext cx="1588404" cy="376885"/>
            </a:xfrm>
            <a:prstGeom prst="rect">
              <a:avLst/>
            </a:prstGeom>
            <a:noFill/>
          </p:spPr>
          <p:txBody>
            <a:bodyPr>
              <a:spAutoFit/>
            </a:bodyPr>
            <a:lstStyle/>
            <a:p>
              <a:pPr>
                <a:defRPr/>
              </a:pPr>
              <a:r>
                <a:rPr lang="en-US" sz="1050" b="1" kern="0" dirty="0">
                  <a:solidFill>
                    <a:schemeClr val="tx1">
                      <a:lumMod val="75000"/>
                      <a:lumOff val="25000"/>
                    </a:schemeClr>
                  </a:solidFill>
                  <a:latin typeface="Calibri" panose="020F0502020204030204" pitchFamily="34" charset="0"/>
                  <a:ea typeface="ＭＳ Ｐゴシック" pitchFamily="34" charset="-128"/>
                </a:rPr>
                <a:t>Estimated Median Change from Phase 2 Baseline</a:t>
              </a:r>
            </a:p>
          </p:txBody>
        </p:sp>
        <p:sp>
          <p:nvSpPr>
            <p:cNvPr id="15" name="TextBox 14">
              <a:extLst>
                <a:ext uri="{FF2B5EF4-FFF2-40B4-BE49-F238E27FC236}">
                  <a16:creationId xmlns:a16="http://schemas.microsoft.com/office/drawing/2014/main" id="{AE4525DD-08F9-4815-8060-82C0845F5BD3}"/>
                </a:ext>
              </a:extLst>
            </p:cNvPr>
            <p:cNvSpPr txBox="1"/>
            <p:nvPr/>
          </p:nvSpPr>
          <p:spPr>
            <a:xfrm>
              <a:off x="5217869" y="5405036"/>
              <a:ext cx="968946" cy="198912"/>
            </a:xfrm>
            <a:prstGeom prst="rect">
              <a:avLst/>
            </a:prstGeom>
            <a:noFill/>
          </p:spPr>
          <p:txBody>
            <a:bodyPr>
              <a:spAutoFit/>
            </a:bodyPr>
            <a:lstStyle/>
            <a:p>
              <a:pPr algn="ctr">
                <a:defRPr/>
              </a:pPr>
              <a:r>
                <a:rPr lang="en-US" sz="825" b="1" kern="0" dirty="0">
                  <a:solidFill>
                    <a:schemeClr val="tx1">
                      <a:lumMod val="75000"/>
                      <a:lumOff val="25000"/>
                    </a:schemeClr>
                  </a:solidFill>
                  <a:latin typeface="Calibri" panose="020F0502020204030204" pitchFamily="34" charset="0"/>
                  <a:ea typeface="ＭＳ Ｐゴシック" pitchFamily="34" charset="-128"/>
                </a:rPr>
                <a:t>0.00 mEq/L</a:t>
              </a:r>
            </a:p>
          </p:txBody>
        </p:sp>
        <p:sp>
          <p:nvSpPr>
            <p:cNvPr id="16" name="TextBox 15">
              <a:extLst>
                <a:ext uri="{FF2B5EF4-FFF2-40B4-BE49-F238E27FC236}">
                  <a16:creationId xmlns:a16="http://schemas.microsoft.com/office/drawing/2014/main" id="{2302F260-BD3A-4E44-A136-1C6ED3C2E415}"/>
                </a:ext>
              </a:extLst>
            </p:cNvPr>
            <p:cNvSpPr txBox="1"/>
            <p:nvPr/>
          </p:nvSpPr>
          <p:spPr>
            <a:xfrm>
              <a:off x="3353783" y="5405281"/>
              <a:ext cx="1217318" cy="198912"/>
            </a:xfrm>
            <a:prstGeom prst="rect">
              <a:avLst/>
            </a:prstGeom>
            <a:noFill/>
          </p:spPr>
          <p:txBody>
            <a:bodyPr>
              <a:spAutoFit/>
            </a:bodyPr>
            <a:lstStyle/>
            <a:p>
              <a:pPr algn="ctr">
                <a:defRPr/>
              </a:pPr>
              <a:r>
                <a:rPr lang="en-US" sz="825" b="1" kern="0" dirty="0">
                  <a:solidFill>
                    <a:schemeClr val="tx1">
                      <a:lumMod val="75000"/>
                      <a:lumOff val="25000"/>
                    </a:schemeClr>
                  </a:solidFill>
                  <a:latin typeface="Calibri" panose="020F0502020204030204" pitchFamily="34" charset="0"/>
                  <a:ea typeface="ＭＳ Ｐゴシック" pitchFamily="34" charset="-128"/>
                </a:rPr>
                <a:t>0.72 mEq/L</a:t>
              </a:r>
            </a:p>
          </p:txBody>
        </p:sp>
      </p:grpSp>
    </p:spTree>
    <p:extLst>
      <p:ext uri="{BB962C8B-B14F-4D97-AF65-F5344CB8AC3E}">
        <p14:creationId xmlns:p14="http://schemas.microsoft.com/office/powerpoint/2010/main" val="173159592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F599F28E-3A76-4671-969D-1D61D280AB8D}"/>
              </a:ext>
            </a:extLst>
          </p:cNvPr>
          <p:cNvSpPr/>
          <p:nvPr/>
        </p:nvSpPr>
        <p:spPr>
          <a:xfrm>
            <a:off x="2244799" y="1267325"/>
            <a:ext cx="5205686" cy="2246736"/>
          </a:xfrm>
          <a:prstGeom prst="rect">
            <a:avLst/>
          </a:prstGeom>
          <a:gradFill>
            <a:gsLst>
              <a:gs pos="0">
                <a:srgbClr val="EAF6F9">
                  <a:alpha val="0"/>
                </a:srgbClr>
              </a:gs>
              <a:gs pos="100000">
                <a:srgbClr val="ADE1FA"/>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09C6CA20-25CD-46B7-8EF7-A0BC655708EF}"/>
              </a:ext>
            </a:extLst>
          </p:cNvPr>
          <p:cNvSpPr>
            <a:spLocks noGrp="1"/>
          </p:cNvSpPr>
          <p:nvPr>
            <p:ph type="title"/>
          </p:nvPr>
        </p:nvSpPr>
        <p:spPr>
          <a:xfrm>
            <a:off x="636935" y="-4668"/>
            <a:ext cx="7886700" cy="994172"/>
          </a:xfrm>
        </p:spPr>
        <p:txBody>
          <a:bodyPr>
            <a:noAutofit/>
          </a:bodyPr>
          <a:lstStyle/>
          <a:p>
            <a:r>
              <a:rPr lang="en-US" dirty="0"/>
              <a:t>Time to First Recurrent Hyperkalemia Event</a:t>
            </a:r>
            <a:br>
              <a:rPr lang="en-US" dirty="0"/>
            </a:br>
            <a:r>
              <a:rPr lang="en-US" dirty="0"/>
              <a:t>During Phase 2</a:t>
            </a:r>
          </a:p>
        </p:txBody>
      </p:sp>
      <p:sp>
        <p:nvSpPr>
          <p:cNvPr id="3" name="Text Placeholder 2">
            <a:extLst>
              <a:ext uri="{FF2B5EF4-FFF2-40B4-BE49-F238E27FC236}">
                <a16:creationId xmlns:a16="http://schemas.microsoft.com/office/drawing/2014/main" id="{162FC09F-503B-4827-BC52-AF6BD772E8C5}"/>
              </a:ext>
            </a:extLst>
          </p:cNvPr>
          <p:cNvSpPr>
            <a:spLocks noGrp="1"/>
          </p:cNvSpPr>
          <p:nvPr>
            <p:ph type="body" sz="quarter" idx="10"/>
          </p:nvPr>
        </p:nvSpPr>
        <p:spPr>
          <a:xfrm>
            <a:off x="3086162" y="4507706"/>
            <a:ext cx="5874901" cy="548879"/>
          </a:xfrm>
        </p:spPr>
        <p:txBody>
          <a:bodyPr/>
          <a:lstStyle/>
          <a:p>
            <a:r>
              <a:rPr lang="da-DK" dirty="0"/>
              <a:t>Weir MR, et al. </a:t>
            </a:r>
            <a:r>
              <a:rPr lang="da-DK" i="1" dirty="0"/>
              <a:t>N Engl J Med.</a:t>
            </a:r>
            <a:r>
              <a:rPr lang="da-DK" dirty="0"/>
              <a:t> 2015;372:211-221.</a:t>
            </a:r>
          </a:p>
        </p:txBody>
      </p:sp>
      <p:sp>
        <p:nvSpPr>
          <p:cNvPr id="4" name="Text Placeholder 3">
            <a:extLst>
              <a:ext uri="{FF2B5EF4-FFF2-40B4-BE49-F238E27FC236}">
                <a16:creationId xmlns:a16="http://schemas.microsoft.com/office/drawing/2014/main" id="{B40D6F90-9B8A-4276-B113-BC59C8D1E6F4}"/>
              </a:ext>
            </a:extLst>
          </p:cNvPr>
          <p:cNvSpPr>
            <a:spLocks noGrp="1"/>
          </p:cNvSpPr>
          <p:nvPr>
            <p:ph type="body" sz="quarter" idx="11"/>
          </p:nvPr>
        </p:nvSpPr>
        <p:spPr>
          <a:xfrm>
            <a:off x="276540" y="4349365"/>
            <a:ext cx="8761558" cy="203597"/>
          </a:xfrm>
        </p:spPr>
        <p:txBody>
          <a:bodyPr>
            <a:normAutofit fontScale="92500" lnSpcReduction="20000"/>
          </a:bodyPr>
          <a:lstStyle/>
          <a:p>
            <a:r>
              <a:rPr lang="en-US" dirty="0"/>
              <a:t>* Phase 2 Weeks 1-4 = Primary Efficacy Outcome Period</a:t>
            </a:r>
          </a:p>
        </p:txBody>
      </p:sp>
      <p:cxnSp>
        <p:nvCxnSpPr>
          <p:cNvPr id="5" name="Line 9">
            <a:extLst>
              <a:ext uri="{FF2B5EF4-FFF2-40B4-BE49-F238E27FC236}">
                <a16:creationId xmlns:a16="http://schemas.microsoft.com/office/drawing/2014/main" id="{3DA3212E-E518-47F6-8E1A-F1DFBAD107BA}"/>
              </a:ext>
            </a:extLst>
          </p:cNvPr>
          <p:cNvCxnSpPr>
            <a:cxnSpLocks noChangeShapeType="1"/>
          </p:cNvCxnSpPr>
          <p:nvPr/>
        </p:nvCxnSpPr>
        <p:spPr bwMode="auto">
          <a:xfrm>
            <a:off x="2202796" y="3880988"/>
            <a:ext cx="173261" cy="0"/>
          </a:xfrm>
          <a:prstGeom prst="line">
            <a:avLst/>
          </a:prstGeom>
          <a:noFill/>
          <a:ln w="28575">
            <a:solidFill>
              <a:srgbClr val="55853C"/>
            </a:solidFill>
            <a:round/>
            <a:headEnd/>
            <a:tailEnd/>
          </a:ln>
          <a:extLst>
            <a:ext uri="{909E8E84-426E-40dd-AFC4-6F175D3DCCD1}">
              <a14:hiddenFill xmlns="" xmlns:a14="http://schemas.microsoft.com/office/drawing/2010/main">
                <a:noFill/>
              </a14:hiddenFill>
            </a:ext>
          </a:extLst>
        </p:spPr>
      </p:cxnSp>
      <p:cxnSp>
        <p:nvCxnSpPr>
          <p:cNvPr id="6" name="Line 10">
            <a:extLst>
              <a:ext uri="{FF2B5EF4-FFF2-40B4-BE49-F238E27FC236}">
                <a16:creationId xmlns:a16="http://schemas.microsoft.com/office/drawing/2014/main" id="{965F171A-D207-4E23-B9E6-A3DE8909CB9C}"/>
              </a:ext>
            </a:extLst>
          </p:cNvPr>
          <p:cNvCxnSpPr>
            <a:cxnSpLocks noChangeShapeType="1"/>
          </p:cNvCxnSpPr>
          <p:nvPr/>
        </p:nvCxnSpPr>
        <p:spPr bwMode="auto">
          <a:xfrm>
            <a:off x="2190984" y="4004292"/>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 name="Line 11">
            <a:extLst>
              <a:ext uri="{FF2B5EF4-FFF2-40B4-BE49-F238E27FC236}">
                <a16:creationId xmlns:a16="http://schemas.microsoft.com/office/drawing/2014/main" id="{644F639A-935B-4445-8B0C-6686D4B5E75B}"/>
              </a:ext>
            </a:extLst>
          </p:cNvPr>
          <p:cNvCxnSpPr>
            <a:cxnSpLocks noChangeShapeType="1"/>
          </p:cNvCxnSpPr>
          <p:nvPr/>
        </p:nvCxnSpPr>
        <p:spPr bwMode="auto">
          <a:xfrm>
            <a:off x="2324866" y="4004292"/>
            <a:ext cx="61691"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 name="Line 12">
            <a:extLst>
              <a:ext uri="{FF2B5EF4-FFF2-40B4-BE49-F238E27FC236}">
                <a16:creationId xmlns:a16="http://schemas.microsoft.com/office/drawing/2014/main" id="{E06F479B-E159-4E1D-A513-EAE854F6DC9B}"/>
              </a:ext>
            </a:extLst>
          </p:cNvPr>
          <p:cNvCxnSpPr>
            <a:cxnSpLocks noChangeShapeType="1"/>
          </p:cNvCxnSpPr>
          <p:nvPr/>
        </p:nvCxnSpPr>
        <p:spPr bwMode="auto">
          <a:xfrm>
            <a:off x="2252674" y="1267325"/>
            <a:ext cx="0" cy="22437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9" name="Rectangle 12">
            <a:extLst>
              <a:ext uri="{FF2B5EF4-FFF2-40B4-BE49-F238E27FC236}">
                <a16:creationId xmlns:a16="http://schemas.microsoft.com/office/drawing/2014/main" id="{E03D3019-4004-49DD-89EE-0E6BA8E652E7}"/>
              </a:ext>
            </a:extLst>
          </p:cNvPr>
          <p:cNvSpPr>
            <a:spLocks noChangeArrowheads="1"/>
          </p:cNvSpPr>
          <p:nvPr/>
        </p:nvSpPr>
        <p:spPr bwMode="auto">
          <a:xfrm rot="16200000">
            <a:off x="463623" y="2095427"/>
            <a:ext cx="2282587" cy="373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90000"/>
              </a:lnSpc>
              <a:spcBef>
                <a:spcPct val="0"/>
              </a:spcBef>
              <a:spcAft>
                <a:spcPts val="900"/>
              </a:spcAft>
              <a:buNone/>
            </a:pPr>
            <a:r>
              <a:rPr lang="en-US" altLang="en-US" sz="1350" b="1" dirty="0">
                <a:solidFill>
                  <a:schemeClr val="tx1">
                    <a:lumMod val="75000"/>
                    <a:lumOff val="25000"/>
                  </a:schemeClr>
                </a:solidFill>
                <a:latin typeface="+mn-lt"/>
                <a:cs typeface="Times New Roman" panose="02020603050405020304" pitchFamily="18" charset="0"/>
              </a:rPr>
              <a:t>Proportion With Recurrent Hyperkalemia</a:t>
            </a:r>
          </a:p>
        </p:txBody>
      </p:sp>
      <p:sp>
        <p:nvSpPr>
          <p:cNvPr id="10" name="Rectangle 13">
            <a:extLst>
              <a:ext uri="{FF2B5EF4-FFF2-40B4-BE49-F238E27FC236}">
                <a16:creationId xmlns:a16="http://schemas.microsoft.com/office/drawing/2014/main" id="{EE6559B8-109E-4EE7-ABA2-835FCD3BAF9A}"/>
              </a:ext>
            </a:extLst>
          </p:cNvPr>
          <p:cNvSpPr>
            <a:spLocks noChangeArrowheads="1"/>
          </p:cNvSpPr>
          <p:nvPr/>
        </p:nvSpPr>
        <p:spPr bwMode="auto">
          <a:xfrm>
            <a:off x="2062320" y="3413985"/>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0.0</a:t>
            </a:r>
          </a:p>
        </p:txBody>
      </p:sp>
      <p:sp>
        <p:nvSpPr>
          <p:cNvPr id="11" name="Rectangle 14">
            <a:extLst>
              <a:ext uri="{FF2B5EF4-FFF2-40B4-BE49-F238E27FC236}">
                <a16:creationId xmlns:a16="http://schemas.microsoft.com/office/drawing/2014/main" id="{B0381982-AD92-4F7F-A8D8-A1E60C7E066B}"/>
              </a:ext>
            </a:extLst>
          </p:cNvPr>
          <p:cNvSpPr>
            <a:spLocks noChangeArrowheads="1"/>
          </p:cNvSpPr>
          <p:nvPr/>
        </p:nvSpPr>
        <p:spPr bwMode="auto">
          <a:xfrm>
            <a:off x="2062320" y="3199416"/>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0.1</a:t>
            </a:r>
          </a:p>
        </p:txBody>
      </p:sp>
      <p:sp>
        <p:nvSpPr>
          <p:cNvPr id="12" name="Rectangle 15">
            <a:extLst>
              <a:ext uri="{FF2B5EF4-FFF2-40B4-BE49-F238E27FC236}">
                <a16:creationId xmlns:a16="http://schemas.microsoft.com/office/drawing/2014/main" id="{10854809-3B43-4774-98D0-2BCAEE7E3179}"/>
              </a:ext>
            </a:extLst>
          </p:cNvPr>
          <p:cNvSpPr>
            <a:spLocks noChangeArrowheads="1"/>
          </p:cNvSpPr>
          <p:nvPr/>
        </p:nvSpPr>
        <p:spPr bwMode="auto">
          <a:xfrm>
            <a:off x="2062320" y="2984847"/>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0.2</a:t>
            </a:r>
          </a:p>
        </p:txBody>
      </p:sp>
      <p:sp>
        <p:nvSpPr>
          <p:cNvPr id="13" name="Rectangle 16">
            <a:extLst>
              <a:ext uri="{FF2B5EF4-FFF2-40B4-BE49-F238E27FC236}">
                <a16:creationId xmlns:a16="http://schemas.microsoft.com/office/drawing/2014/main" id="{82648A43-1956-4451-A43D-401159EB428C}"/>
              </a:ext>
            </a:extLst>
          </p:cNvPr>
          <p:cNvSpPr>
            <a:spLocks noChangeArrowheads="1"/>
          </p:cNvSpPr>
          <p:nvPr/>
        </p:nvSpPr>
        <p:spPr bwMode="auto">
          <a:xfrm>
            <a:off x="2062320" y="2763482"/>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0.3</a:t>
            </a:r>
          </a:p>
        </p:txBody>
      </p:sp>
      <p:sp>
        <p:nvSpPr>
          <p:cNvPr id="14" name="Rectangle 17">
            <a:extLst>
              <a:ext uri="{FF2B5EF4-FFF2-40B4-BE49-F238E27FC236}">
                <a16:creationId xmlns:a16="http://schemas.microsoft.com/office/drawing/2014/main" id="{34EB89AB-301D-4D62-88C0-EA16B8E7EF1D}"/>
              </a:ext>
            </a:extLst>
          </p:cNvPr>
          <p:cNvSpPr>
            <a:spLocks noChangeArrowheads="1"/>
          </p:cNvSpPr>
          <p:nvPr/>
        </p:nvSpPr>
        <p:spPr bwMode="auto">
          <a:xfrm>
            <a:off x="2056710" y="2548913"/>
            <a:ext cx="120226" cy="13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Arial" panose="020B0604020202020204" pitchFamily="34" charset="0"/>
                <a:cs typeface="Times New Roman" panose="02020603050405020304" pitchFamily="18" charset="0"/>
              </a:rPr>
              <a:t>0.4</a:t>
            </a:r>
            <a:endParaRPr lang="en-US" altLang="en-US" sz="675" dirty="0">
              <a:solidFill>
                <a:schemeClr val="tx1"/>
              </a:solidFill>
              <a:latin typeface="Times New Roman" panose="02020603050405020304" pitchFamily="18" charset="0"/>
              <a:cs typeface="Times New Roman" panose="02020603050405020304" pitchFamily="18" charset="0"/>
            </a:endParaRPr>
          </a:p>
        </p:txBody>
      </p:sp>
      <p:sp>
        <p:nvSpPr>
          <p:cNvPr id="15" name="Rectangle 18">
            <a:extLst>
              <a:ext uri="{FF2B5EF4-FFF2-40B4-BE49-F238E27FC236}">
                <a16:creationId xmlns:a16="http://schemas.microsoft.com/office/drawing/2014/main" id="{CF0B310B-C842-420F-9588-CA9EBB5A8637}"/>
              </a:ext>
            </a:extLst>
          </p:cNvPr>
          <p:cNvSpPr>
            <a:spLocks noChangeArrowheads="1"/>
          </p:cNvSpPr>
          <p:nvPr/>
        </p:nvSpPr>
        <p:spPr bwMode="auto">
          <a:xfrm>
            <a:off x="2062320" y="2334344"/>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0.5</a:t>
            </a:r>
          </a:p>
        </p:txBody>
      </p:sp>
      <p:sp>
        <p:nvSpPr>
          <p:cNvPr id="16" name="Rectangle 19">
            <a:extLst>
              <a:ext uri="{FF2B5EF4-FFF2-40B4-BE49-F238E27FC236}">
                <a16:creationId xmlns:a16="http://schemas.microsoft.com/office/drawing/2014/main" id="{A210BF45-F85A-4DBA-A425-A8E74C35750A}"/>
              </a:ext>
            </a:extLst>
          </p:cNvPr>
          <p:cNvSpPr>
            <a:spLocks noChangeArrowheads="1"/>
          </p:cNvSpPr>
          <p:nvPr/>
        </p:nvSpPr>
        <p:spPr bwMode="auto">
          <a:xfrm>
            <a:off x="2062320" y="2112007"/>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0.6</a:t>
            </a:r>
          </a:p>
        </p:txBody>
      </p:sp>
      <p:sp>
        <p:nvSpPr>
          <p:cNvPr id="17" name="Rectangle 20">
            <a:extLst>
              <a:ext uri="{FF2B5EF4-FFF2-40B4-BE49-F238E27FC236}">
                <a16:creationId xmlns:a16="http://schemas.microsoft.com/office/drawing/2014/main" id="{2E088E80-D76D-485A-8F22-75754344B85B}"/>
              </a:ext>
            </a:extLst>
          </p:cNvPr>
          <p:cNvSpPr>
            <a:spLocks noChangeArrowheads="1"/>
          </p:cNvSpPr>
          <p:nvPr/>
        </p:nvSpPr>
        <p:spPr bwMode="auto">
          <a:xfrm>
            <a:off x="2062320" y="1897439"/>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0.7</a:t>
            </a:r>
          </a:p>
        </p:txBody>
      </p:sp>
      <p:sp>
        <p:nvSpPr>
          <p:cNvPr id="18" name="Rectangle 21">
            <a:extLst>
              <a:ext uri="{FF2B5EF4-FFF2-40B4-BE49-F238E27FC236}">
                <a16:creationId xmlns:a16="http://schemas.microsoft.com/office/drawing/2014/main" id="{16B58D0D-1F0F-4AD4-9619-C8300B1A2732}"/>
              </a:ext>
            </a:extLst>
          </p:cNvPr>
          <p:cNvSpPr>
            <a:spLocks noChangeArrowheads="1"/>
          </p:cNvSpPr>
          <p:nvPr/>
        </p:nvSpPr>
        <p:spPr bwMode="auto">
          <a:xfrm>
            <a:off x="2062320" y="1682869"/>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0.8</a:t>
            </a:r>
          </a:p>
        </p:txBody>
      </p:sp>
      <p:sp>
        <p:nvSpPr>
          <p:cNvPr id="19" name="Rectangle 22">
            <a:extLst>
              <a:ext uri="{FF2B5EF4-FFF2-40B4-BE49-F238E27FC236}">
                <a16:creationId xmlns:a16="http://schemas.microsoft.com/office/drawing/2014/main" id="{2FE6DE2A-EF68-44C5-B874-30566146F258}"/>
              </a:ext>
            </a:extLst>
          </p:cNvPr>
          <p:cNvSpPr>
            <a:spLocks noChangeArrowheads="1"/>
          </p:cNvSpPr>
          <p:nvPr/>
        </p:nvSpPr>
        <p:spPr bwMode="auto">
          <a:xfrm>
            <a:off x="2062320" y="1461505"/>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0.9</a:t>
            </a:r>
          </a:p>
        </p:txBody>
      </p:sp>
      <p:sp>
        <p:nvSpPr>
          <p:cNvPr id="20" name="Rectangle 23">
            <a:extLst>
              <a:ext uri="{FF2B5EF4-FFF2-40B4-BE49-F238E27FC236}">
                <a16:creationId xmlns:a16="http://schemas.microsoft.com/office/drawing/2014/main" id="{A9FC979B-C2C2-4702-8F6A-D09B9EB10AF1}"/>
              </a:ext>
            </a:extLst>
          </p:cNvPr>
          <p:cNvSpPr>
            <a:spLocks noChangeArrowheads="1"/>
          </p:cNvSpPr>
          <p:nvPr/>
        </p:nvSpPr>
        <p:spPr bwMode="auto">
          <a:xfrm>
            <a:off x="2062320" y="1246936"/>
            <a:ext cx="109004"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dirty="0">
                <a:solidFill>
                  <a:schemeClr val="tx1"/>
                </a:solidFill>
                <a:latin typeface="+mn-lt"/>
                <a:cs typeface="Times New Roman" panose="02020603050405020304" pitchFamily="18" charset="0"/>
              </a:rPr>
              <a:t>1.0</a:t>
            </a:r>
          </a:p>
        </p:txBody>
      </p:sp>
      <p:cxnSp>
        <p:nvCxnSpPr>
          <p:cNvPr id="21" name="Line 25">
            <a:extLst>
              <a:ext uri="{FF2B5EF4-FFF2-40B4-BE49-F238E27FC236}">
                <a16:creationId xmlns:a16="http://schemas.microsoft.com/office/drawing/2014/main" id="{B6A8073A-0574-4DEC-93D4-4A539B7FC8BE}"/>
              </a:ext>
            </a:extLst>
          </p:cNvPr>
          <p:cNvCxnSpPr>
            <a:cxnSpLocks noChangeShapeType="1"/>
          </p:cNvCxnSpPr>
          <p:nvPr/>
        </p:nvCxnSpPr>
        <p:spPr bwMode="auto">
          <a:xfrm flipH="1">
            <a:off x="2252674" y="3511075"/>
            <a:ext cx="520568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22" name="Rectangle 25">
            <a:extLst>
              <a:ext uri="{FF2B5EF4-FFF2-40B4-BE49-F238E27FC236}">
                <a16:creationId xmlns:a16="http://schemas.microsoft.com/office/drawing/2014/main" id="{BE8B4DBE-DE55-43DA-A88E-FED3267D1EFB}"/>
              </a:ext>
            </a:extLst>
          </p:cNvPr>
          <p:cNvSpPr>
            <a:spLocks noChangeArrowheads="1"/>
          </p:cNvSpPr>
          <p:nvPr/>
        </p:nvSpPr>
        <p:spPr bwMode="auto">
          <a:xfrm>
            <a:off x="2556817" y="3546027"/>
            <a:ext cx="344646"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AW4/BBL</a:t>
            </a:r>
          </a:p>
        </p:txBody>
      </p:sp>
      <p:sp>
        <p:nvSpPr>
          <p:cNvPr id="23" name="Rectangle 26">
            <a:extLst>
              <a:ext uri="{FF2B5EF4-FFF2-40B4-BE49-F238E27FC236}">
                <a16:creationId xmlns:a16="http://schemas.microsoft.com/office/drawing/2014/main" id="{9DEDE72B-65A8-4C63-B07C-9749AD1A6C4A}"/>
              </a:ext>
            </a:extLst>
          </p:cNvPr>
          <p:cNvSpPr>
            <a:spLocks noChangeArrowheads="1"/>
          </p:cNvSpPr>
          <p:nvPr/>
        </p:nvSpPr>
        <p:spPr bwMode="auto">
          <a:xfrm>
            <a:off x="3196776"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BW1</a:t>
            </a:r>
          </a:p>
        </p:txBody>
      </p:sp>
      <p:sp>
        <p:nvSpPr>
          <p:cNvPr id="24" name="Rectangle 27">
            <a:extLst>
              <a:ext uri="{FF2B5EF4-FFF2-40B4-BE49-F238E27FC236}">
                <a16:creationId xmlns:a16="http://schemas.microsoft.com/office/drawing/2014/main" id="{4ACE98DF-BFEC-4E7B-82E8-B43E4D3F660F}"/>
              </a:ext>
            </a:extLst>
          </p:cNvPr>
          <p:cNvSpPr>
            <a:spLocks noChangeArrowheads="1"/>
          </p:cNvSpPr>
          <p:nvPr/>
        </p:nvSpPr>
        <p:spPr bwMode="auto">
          <a:xfrm>
            <a:off x="3695556"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BW2</a:t>
            </a:r>
          </a:p>
        </p:txBody>
      </p:sp>
      <p:sp>
        <p:nvSpPr>
          <p:cNvPr id="25" name="Rectangle 28">
            <a:extLst>
              <a:ext uri="{FF2B5EF4-FFF2-40B4-BE49-F238E27FC236}">
                <a16:creationId xmlns:a16="http://schemas.microsoft.com/office/drawing/2014/main" id="{8E302B07-B647-4DEF-A165-606B384EC7DE}"/>
              </a:ext>
            </a:extLst>
          </p:cNvPr>
          <p:cNvSpPr>
            <a:spLocks noChangeArrowheads="1"/>
          </p:cNvSpPr>
          <p:nvPr/>
        </p:nvSpPr>
        <p:spPr bwMode="auto">
          <a:xfrm>
            <a:off x="4183179"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BW3</a:t>
            </a:r>
          </a:p>
        </p:txBody>
      </p:sp>
      <p:sp>
        <p:nvSpPr>
          <p:cNvPr id="26" name="Rectangle 29">
            <a:extLst>
              <a:ext uri="{FF2B5EF4-FFF2-40B4-BE49-F238E27FC236}">
                <a16:creationId xmlns:a16="http://schemas.microsoft.com/office/drawing/2014/main" id="{7A75D2D0-FBA1-43D3-8CB5-B3E2C1F89F5B}"/>
              </a:ext>
            </a:extLst>
          </p:cNvPr>
          <p:cNvSpPr>
            <a:spLocks noChangeArrowheads="1"/>
          </p:cNvSpPr>
          <p:nvPr/>
        </p:nvSpPr>
        <p:spPr bwMode="auto">
          <a:xfrm>
            <a:off x="4670801"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BW4</a:t>
            </a:r>
          </a:p>
        </p:txBody>
      </p:sp>
      <p:sp>
        <p:nvSpPr>
          <p:cNvPr id="27" name="Rectangle 30">
            <a:extLst>
              <a:ext uri="{FF2B5EF4-FFF2-40B4-BE49-F238E27FC236}">
                <a16:creationId xmlns:a16="http://schemas.microsoft.com/office/drawing/2014/main" id="{5830B36F-98BA-483C-B2B2-758BA949FCF4}"/>
              </a:ext>
            </a:extLst>
          </p:cNvPr>
          <p:cNvSpPr>
            <a:spLocks noChangeArrowheads="1"/>
          </p:cNvSpPr>
          <p:nvPr/>
        </p:nvSpPr>
        <p:spPr bwMode="auto">
          <a:xfrm>
            <a:off x="5159080"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BW5</a:t>
            </a:r>
          </a:p>
        </p:txBody>
      </p:sp>
      <p:sp>
        <p:nvSpPr>
          <p:cNvPr id="28" name="Rectangle 31">
            <a:extLst>
              <a:ext uri="{FF2B5EF4-FFF2-40B4-BE49-F238E27FC236}">
                <a16:creationId xmlns:a16="http://schemas.microsoft.com/office/drawing/2014/main" id="{8D90FB56-C214-408D-A9EB-BB23C21D0A31}"/>
              </a:ext>
            </a:extLst>
          </p:cNvPr>
          <p:cNvSpPr>
            <a:spLocks noChangeArrowheads="1"/>
          </p:cNvSpPr>
          <p:nvPr/>
        </p:nvSpPr>
        <p:spPr bwMode="auto">
          <a:xfrm>
            <a:off x="5657860"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BW6</a:t>
            </a:r>
          </a:p>
        </p:txBody>
      </p:sp>
      <p:sp>
        <p:nvSpPr>
          <p:cNvPr id="29" name="Rectangle 32">
            <a:extLst>
              <a:ext uri="{FF2B5EF4-FFF2-40B4-BE49-F238E27FC236}">
                <a16:creationId xmlns:a16="http://schemas.microsoft.com/office/drawing/2014/main" id="{29120A6E-3316-44CF-A707-F42E1A4DDDBC}"/>
              </a:ext>
            </a:extLst>
          </p:cNvPr>
          <p:cNvSpPr>
            <a:spLocks noChangeArrowheads="1"/>
          </p:cNvSpPr>
          <p:nvPr/>
        </p:nvSpPr>
        <p:spPr bwMode="auto">
          <a:xfrm>
            <a:off x="6145483"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BW7</a:t>
            </a:r>
          </a:p>
        </p:txBody>
      </p:sp>
      <p:sp>
        <p:nvSpPr>
          <p:cNvPr id="30" name="Rectangle 33">
            <a:extLst>
              <a:ext uri="{FF2B5EF4-FFF2-40B4-BE49-F238E27FC236}">
                <a16:creationId xmlns:a16="http://schemas.microsoft.com/office/drawing/2014/main" id="{C490BC0D-87DF-48A6-8222-B3E79526F7F4}"/>
              </a:ext>
            </a:extLst>
          </p:cNvPr>
          <p:cNvSpPr>
            <a:spLocks noChangeArrowheads="1"/>
          </p:cNvSpPr>
          <p:nvPr/>
        </p:nvSpPr>
        <p:spPr bwMode="auto">
          <a:xfrm>
            <a:off x="6633106" y="3546027"/>
            <a:ext cx="169919"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BW8</a:t>
            </a:r>
          </a:p>
        </p:txBody>
      </p:sp>
      <p:sp>
        <p:nvSpPr>
          <p:cNvPr id="31" name="Rectangle 34">
            <a:extLst>
              <a:ext uri="{FF2B5EF4-FFF2-40B4-BE49-F238E27FC236}">
                <a16:creationId xmlns:a16="http://schemas.microsoft.com/office/drawing/2014/main" id="{C7680D78-3F2C-4924-AD4F-4C8C63F227E9}"/>
              </a:ext>
            </a:extLst>
          </p:cNvPr>
          <p:cNvSpPr>
            <a:spLocks noChangeArrowheads="1"/>
          </p:cNvSpPr>
          <p:nvPr/>
        </p:nvSpPr>
        <p:spPr bwMode="auto">
          <a:xfrm>
            <a:off x="2672391"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52</a:t>
            </a:r>
          </a:p>
        </p:txBody>
      </p:sp>
      <p:sp>
        <p:nvSpPr>
          <p:cNvPr id="32" name="Rectangle 35">
            <a:extLst>
              <a:ext uri="{FF2B5EF4-FFF2-40B4-BE49-F238E27FC236}">
                <a16:creationId xmlns:a16="http://schemas.microsoft.com/office/drawing/2014/main" id="{91BD36B4-E227-4DC2-BA29-4B4A435A5734}"/>
              </a:ext>
            </a:extLst>
          </p:cNvPr>
          <p:cNvSpPr>
            <a:spLocks noChangeArrowheads="1"/>
          </p:cNvSpPr>
          <p:nvPr/>
        </p:nvSpPr>
        <p:spPr bwMode="auto">
          <a:xfrm>
            <a:off x="3203985"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46</a:t>
            </a:r>
          </a:p>
        </p:txBody>
      </p:sp>
      <p:sp>
        <p:nvSpPr>
          <p:cNvPr id="33" name="Rectangle 36">
            <a:extLst>
              <a:ext uri="{FF2B5EF4-FFF2-40B4-BE49-F238E27FC236}">
                <a16:creationId xmlns:a16="http://schemas.microsoft.com/office/drawing/2014/main" id="{588D45A6-77E9-4594-B84A-69E9594CB186}"/>
              </a:ext>
            </a:extLst>
          </p:cNvPr>
          <p:cNvSpPr>
            <a:spLocks noChangeArrowheads="1"/>
          </p:cNvSpPr>
          <p:nvPr/>
        </p:nvSpPr>
        <p:spPr bwMode="auto">
          <a:xfrm>
            <a:off x="3702765"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38</a:t>
            </a:r>
          </a:p>
        </p:txBody>
      </p:sp>
      <p:sp>
        <p:nvSpPr>
          <p:cNvPr id="34" name="Rectangle 37">
            <a:extLst>
              <a:ext uri="{FF2B5EF4-FFF2-40B4-BE49-F238E27FC236}">
                <a16:creationId xmlns:a16="http://schemas.microsoft.com/office/drawing/2014/main" id="{4815F420-5743-4B15-854E-C6B9939D93D7}"/>
              </a:ext>
            </a:extLst>
          </p:cNvPr>
          <p:cNvSpPr>
            <a:spLocks noChangeArrowheads="1"/>
          </p:cNvSpPr>
          <p:nvPr/>
        </p:nvSpPr>
        <p:spPr bwMode="auto">
          <a:xfrm>
            <a:off x="4191044"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31</a:t>
            </a:r>
          </a:p>
        </p:txBody>
      </p:sp>
      <p:sp>
        <p:nvSpPr>
          <p:cNvPr id="35" name="Rectangle 38">
            <a:extLst>
              <a:ext uri="{FF2B5EF4-FFF2-40B4-BE49-F238E27FC236}">
                <a16:creationId xmlns:a16="http://schemas.microsoft.com/office/drawing/2014/main" id="{5B8A4B02-5F9A-46E3-8821-9FBB142C5378}"/>
              </a:ext>
            </a:extLst>
          </p:cNvPr>
          <p:cNvSpPr>
            <a:spLocks noChangeArrowheads="1"/>
          </p:cNvSpPr>
          <p:nvPr/>
        </p:nvSpPr>
        <p:spPr bwMode="auto">
          <a:xfrm>
            <a:off x="4670135"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29</a:t>
            </a:r>
          </a:p>
        </p:txBody>
      </p:sp>
      <p:sp>
        <p:nvSpPr>
          <p:cNvPr id="36" name="Rectangle 39">
            <a:extLst>
              <a:ext uri="{FF2B5EF4-FFF2-40B4-BE49-F238E27FC236}">
                <a16:creationId xmlns:a16="http://schemas.microsoft.com/office/drawing/2014/main" id="{EEB8C322-296D-4EA2-86FD-01B9967A6375}"/>
              </a:ext>
            </a:extLst>
          </p:cNvPr>
          <p:cNvSpPr>
            <a:spLocks noChangeArrowheads="1"/>
          </p:cNvSpPr>
          <p:nvPr/>
        </p:nvSpPr>
        <p:spPr bwMode="auto">
          <a:xfrm>
            <a:off x="5157757"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23</a:t>
            </a:r>
          </a:p>
        </p:txBody>
      </p:sp>
      <p:sp>
        <p:nvSpPr>
          <p:cNvPr id="37" name="Rectangle 40">
            <a:extLst>
              <a:ext uri="{FF2B5EF4-FFF2-40B4-BE49-F238E27FC236}">
                <a16:creationId xmlns:a16="http://schemas.microsoft.com/office/drawing/2014/main" id="{11C93D97-7771-4729-918C-E1715953DA0A}"/>
              </a:ext>
            </a:extLst>
          </p:cNvPr>
          <p:cNvSpPr>
            <a:spLocks noChangeArrowheads="1"/>
          </p:cNvSpPr>
          <p:nvPr/>
        </p:nvSpPr>
        <p:spPr bwMode="auto">
          <a:xfrm>
            <a:off x="5656537"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16</a:t>
            </a:r>
          </a:p>
        </p:txBody>
      </p:sp>
      <p:sp>
        <p:nvSpPr>
          <p:cNvPr id="38" name="Rectangle 41">
            <a:extLst>
              <a:ext uri="{FF2B5EF4-FFF2-40B4-BE49-F238E27FC236}">
                <a16:creationId xmlns:a16="http://schemas.microsoft.com/office/drawing/2014/main" id="{F3F03452-49B7-4CEB-AF0C-39E3A08C3915}"/>
              </a:ext>
            </a:extLst>
          </p:cNvPr>
          <p:cNvSpPr>
            <a:spLocks noChangeArrowheads="1"/>
          </p:cNvSpPr>
          <p:nvPr/>
        </p:nvSpPr>
        <p:spPr bwMode="auto">
          <a:xfrm>
            <a:off x="6144160" y="3746033"/>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12</a:t>
            </a:r>
          </a:p>
        </p:txBody>
      </p:sp>
      <p:sp>
        <p:nvSpPr>
          <p:cNvPr id="39" name="Rectangle 42">
            <a:extLst>
              <a:ext uri="{FF2B5EF4-FFF2-40B4-BE49-F238E27FC236}">
                <a16:creationId xmlns:a16="http://schemas.microsoft.com/office/drawing/2014/main" id="{82121720-AEEB-4ADD-B89B-CE631E0237EE}"/>
              </a:ext>
            </a:extLst>
          </p:cNvPr>
          <p:cNvSpPr>
            <a:spLocks noChangeArrowheads="1"/>
          </p:cNvSpPr>
          <p:nvPr/>
        </p:nvSpPr>
        <p:spPr bwMode="auto">
          <a:xfrm>
            <a:off x="6683252" y="3746033"/>
            <a:ext cx="109004"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5853C"/>
                </a:solidFill>
                <a:latin typeface="+mn-lt"/>
                <a:cs typeface="Times New Roman" panose="02020603050405020304" pitchFamily="18" charset="0"/>
              </a:rPr>
              <a:t>  </a:t>
            </a:r>
            <a:r>
              <a:rPr lang="en-US" altLang="en-US" sz="900" b="1" dirty="0">
                <a:solidFill>
                  <a:srgbClr val="55853C"/>
                </a:solidFill>
                <a:latin typeface="+mn-lt"/>
                <a:cs typeface="Times New Roman" panose="02020603050405020304" pitchFamily="18" charset="0"/>
              </a:rPr>
              <a:t>4</a:t>
            </a:r>
          </a:p>
        </p:txBody>
      </p:sp>
      <p:sp>
        <p:nvSpPr>
          <p:cNvPr id="40" name="Rectangle 43">
            <a:extLst>
              <a:ext uri="{FF2B5EF4-FFF2-40B4-BE49-F238E27FC236}">
                <a16:creationId xmlns:a16="http://schemas.microsoft.com/office/drawing/2014/main" id="{015FE708-B622-41F7-AD46-FA40D951B79F}"/>
              </a:ext>
            </a:extLst>
          </p:cNvPr>
          <p:cNvSpPr>
            <a:spLocks noChangeArrowheads="1"/>
          </p:cNvSpPr>
          <p:nvPr/>
        </p:nvSpPr>
        <p:spPr bwMode="auto">
          <a:xfrm>
            <a:off x="2672391"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55</a:t>
            </a:r>
          </a:p>
        </p:txBody>
      </p:sp>
      <p:sp>
        <p:nvSpPr>
          <p:cNvPr id="41" name="Rectangle 44">
            <a:extLst>
              <a:ext uri="{FF2B5EF4-FFF2-40B4-BE49-F238E27FC236}">
                <a16:creationId xmlns:a16="http://schemas.microsoft.com/office/drawing/2014/main" id="{95EC30B5-DAD3-4794-A353-36FFDC3C79BF}"/>
              </a:ext>
            </a:extLst>
          </p:cNvPr>
          <p:cNvSpPr>
            <a:spLocks noChangeArrowheads="1"/>
          </p:cNvSpPr>
          <p:nvPr/>
        </p:nvSpPr>
        <p:spPr bwMode="auto">
          <a:xfrm>
            <a:off x="3203985"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53</a:t>
            </a:r>
          </a:p>
        </p:txBody>
      </p:sp>
      <p:sp>
        <p:nvSpPr>
          <p:cNvPr id="42" name="Rectangle 45">
            <a:extLst>
              <a:ext uri="{FF2B5EF4-FFF2-40B4-BE49-F238E27FC236}">
                <a16:creationId xmlns:a16="http://schemas.microsoft.com/office/drawing/2014/main" id="{AFB12D30-DE72-4903-A255-61CF8C1CAF32}"/>
              </a:ext>
            </a:extLst>
          </p:cNvPr>
          <p:cNvSpPr>
            <a:spLocks noChangeArrowheads="1"/>
          </p:cNvSpPr>
          <p:nvPr/>
        </p:nvSpPr>
        <p:spPr bwMode="auto">
          <a:xfrm>
            <a:off x="3702765"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48</a:t>
            </a:r>
          </a:p>
        </p:txBody>
      </p:sp>
      <p:sp>
        <p:nvSpPr>
          <p:cNvPr id="43" name="Rectangle 46">
            <a:extLst>
              <a:ext uri="{FF2B5EF4-FFF2-40B4-BE49-F238E27FC236}">
                <a16:creationId xmlns:a16="http://schemas.microsoft.com/office/drawing/2014/main" id="{073D7D8B-AF80-4AD9-9975-539348BF7959}"/>
              </a:ext>
            </a:extLst>
          </p:cNvPr>
          <p:cNvSpPr>
            <a:spLocks noChangeArrowheads="1"/>
          </p:cNvSpPr>
          <p:nvPr/>
        </p:nvSpPr>
        <p:spPr bwMode="auto">
          <a:xfrm>
            <a:off x="4191044"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47</a:t>
            </a:r>
          </a:p>
        </p:txBody>
      </p:sp>
      <p:sp>
        <p:nvSpPr>
          <p:cNvPr id="44" name="Rectangle 47">
            <a:extLst>
              <a:ext uri="{FF2B5EF4-FFF2-40B4-BE49-F238E27FC236}">
                <a16:creationId xmlns:a16="http://schemas.microsoft.com/office/drawing/2014/main" id="{6790B76D-4238-4F10-8A54-FC28F6B630BF}"/>
              </a:ext>
            </a:extLst>
          </p:cNvPr>
          <p:cNvSpPr>
            <a:spLocks noChangeArrowheads="1"/>
          </p:cNvSpPr>
          <p:nvPr/>
        </p:nvSpPr>
        <p:spPr bwMode="auto">
          <a:xfrm>
            <a:off x="4670135"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44</a:t>
            </a:r>
          </a:p>
        </p:txBody>
      </p:sp>
      <p:sp>
        <p:nvSpPr>
          <p:cNvPr id="45" name="Rectangle 48">
            <a:extLst>
              <a:ext uri="{FF2B5EF4-FFF2-40B4-BE49-F238E27FC236}">
                <a16:creationId xmlns:a16="http://schemas.microsoft.com/office/drawing/2014/main" id="{5F7D2E4F-C46B-4F00-A601-2610BB792A05}"/>
              </a:ext>
            </a:extLst>
          </p:cNvPr>
          <p:cNvSpPr>
            <a:spLocks noChangeArrowheads="1"/>
          </p:cNvSpPr>
          <p:nvPr/>
        </p:nvSpPr>
        <p:spPr bwMode="auto">
          <a:xfrm>
            <a:off x="5157757"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39</a:t>
            </a:r>
          </a:p>
        </p:txBody>
      </p:sp>
      <p:sp>
        <p:nvSpPr>
          <p:cNvPr id="46" name="Rectangle 49">
            <a:extLst>
              <a:ext uri="{FF2B5EF4-FFF2-40B4-BE49-F238E27FC236}">
                <a16:creationId xmlns:a16="http://schemas.microsoft.com/office/drawing/2014/main" id="{9624DF2D-C61D-43D4-98CD-83EAE6777698}"/>
              </a:ext>
            </a:extLst>
          </p:cNvPr>
          <p:cNvSpPr>
            <a:spLocks noChangeArrowheads="1"/>
          </p:cNvSpPr>
          <p:nvPr/>
        </p:nvSpPr>
        <p:spPr bwMode="auto">
          <a:xfrm>
            <a:off x="5656537"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38</a:t>
            </a:r>
          </a:p>
        </p:txBody>
      </p:sp>
      <p:sp>
        <p:nvSpPr>
          <p:cNvPr id="47" name="Rectangle 50">
            <a:extLst>
              <a:ext uri="{FF2B5EF4-FFF2-40B4-BE49-F238E27FC236}">
                <a16:creationId xmlns:a16="http://schemas.microsoft.com/office/drawing/2014/main" id="{EDF8A84D-EFD5-418A-8F05-8EA4B4B7B332}"/>
              </a:ext>
            </a:extLst>
          </p:cNvPr>
          <p:cNvSpPr>
            <a:spLocks noChangeArrowheads="1"/>
          </p:cNvSpPr>
          <p:nvPr/>
        </p:nvSpPr>
        <p:spPr bwMode="auto">
          <a:xfrm>
            <a:off x="6144160"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38</a:t>
            </a:r>
          </a:p>
        </p:txBody>
      </p:sp>
      <p:sp>
        <p:nvSpPr>
          <p:cNvPr id="48" name="Rectangle 51">
            <a:extLst>
              <a:ext uri="{FF2B5EF4-FFF2-40B4-BE49-F238E27FC236}">
                <a16:creationId xmlns:a16="http://schemas.microsoft.com/office/drawing/2014/main" id="{41E9FC4A-831F-45BE-8F34-515769781CAF}"/>
              </a:ext>
            </a:extLst>
          </p:cNvPr>
          <p:cNvSpPr>
            <a:spLocks noChangeArrowheads="1"/>
          </p:cNvSpPr>
          <p:nvPr/>
        </p:nvSpPr>
        <p:spPr bwMode="auto">
          <a:xfrm>
            <a:off x="6650160" y="3889726"/>
            <a:ext cx="141065"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900" dirty="0">
                <a:solidFill>
                  <a:srgbClr val="5D2D85"/>
                </a:solidFill>
                <a:latin typeface="+mn-lt"/>
                <a:cs typeface="Times New Roman" panose="02020603050405020304" pitchFamily="18" charset="0"/>
              </a:rPr>
              <a:t> </a:t>
            </a:r>
            <a:r>
              <a:rPr lang="en-US" altLang="en-US" sz="900" b="1" dirty="0">
                <a:solidFill>
                  <a:srgbClr val="5D2D85"/>
                </a:solidFill>
                <a:latin typeface="+mn-lt"/>
                <a:cs typeface="Times New Roman" panose="02020603050405020304" pitchFamily="18" charset="0"/>
              </a:rPr>
              <a:t>29</a:t>
            </a:r>
          </a:p>
        </p:txBody>
      </p:sp>
      <p:sp>
        <p:nvSpPr>
          <p:cNvPr id="49" name="Rectangle 52">
            <a:extLst>
              <a:ext uri="{FF2B5EF4-FFF2-40B4-BE49-F238E27FC236}">
                <a16:creationId xmlns:a16="http://schemas.microsoft.com/office/drawing/2014/main" id="{5D2E7DBB-F540-42F9-823F-FF907DB6F1E5}"/>
              </a:ext>
            </a:extLst>
          </p:cNvPr>
          <p:cNvSpPr>
            <a:spLocks noChangeArrowheads="1"/>
          </p:cNvSpPr>
          <p:nvPr/>
        </p:nvSpPr>
        <p:spPr bwMode="auto">
          <a:xfrm>
            <a:off x="1642495" y="3546027"/>
            <a:ext cx="432812" cy="139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675" b="1" dirty="0">
                <a:solidFill>
                  <a:schemeClr val="tx1"/>
                </a:solidFill>
                <a:latin typeface="+mn-lt"/>
                <a:cs typeface="Times New Roman" panose="02020603050405020304" pitchFamily="18" charset="0"/>
              </a:rPr>
              <a:t>Study Week</a:t>
            </a:r>
          </a:p>
        </p:txBody>
      </p:sp>
      <p:sp>
        <p:nvSpPr>
          <p:cNvPr id="50" name="Rectangle 53">
            <a:extLst>
              <a:ext uri="{FF2B5EF4-FFF2-40B4-BE49-F238E27FC236}">
                <a16:creationId xmlns:a16="http://schemas.microsoft.com/office/drawing/2014/main" id="{E87C6473-D31C-4CBF-A9BC-258D31DE307E}"/>
              </a:ext>
            </a:extLst>
          </p:cNvPr>
          <p:cNvSpPr>
            <a:spLocks noChangeArrowheads="1"/>
          </p:cNvSpPr>
          <p:nvPr/>
        </p:nvSpPr>
        <p:spPr bwMode="auto">
          <a:xfrm>
            <a:off x="1287930" y="3631466"/>
            <a:ext cx="6296438" cy="170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lnSpc>
                <a:spcPct val="150000"/>
              </a:lnSpc>
              <a:spcBef>
                <a:spcPct val="0"/>
              </a:spcBef>
              <a:spcAft>
                <a:spcPts val="900"/>
              </a:spcAft>
              <a:buNone/>
            </a:pPr>
            <a:r>
              <a:rPr lang="en-US" altLang="en-US" sz="825" b="1" u="sng" dirty="0">
                <a:solidFill>
                  <a:schemeClr val="tx1"/>
                </a:solidFill>
                <a:latin typeface="+mn-lt"/>
                <a:cs typeface="Times New Roman" panose="02020603050405020304" pitchFamily="18" charset="0"/>
              </a:rPr>
              <a:t>Subjects without recurrent hyperkalemia at any time before, and at, the study visit and still on study drug</a:t>
            </a:r>
          </a:p>
        </p:txBody>
      </p:sp>
      <p:sp>
        <p:nvSpPr>
          <p:cNvPr id="51" name="Rectangle 54">
            <a:extLst>
              <a:ext uri="{FF2B5EF4-FFF2-40B4-BE49-F238E27FC236}">
                <a16:creationId xmlns:a16="http://schemas.microsoft.com/office/drawing/2014/main" id="{43D90432-0A40-4BA9-986A-A012EB136D5B}"/>
              </a:ext>
            </a:extLst>
          </p:cNvPr>
          <p:cNvSpPr>
            <a:spLocks noChangeArrowheads="1"/>
          </p:cNvSpPr>
          <p:nvPr/>
        </p:nvSpPr>
        <p:spPr bwMode="auto">
          <a:xfrm>
            <a:off x="1644664" y="3771276"/>
            <a:ext cx="378309" cy="186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50000"/>
              </a:lnSpc>
              <a:spcBef>
                <a:spcPct val="0"/>
              </a:spcBef>
              <a:spcAft>
                <a:spcPts val="900"/>
              </a:spcAft>
              <a:buNone/>
            </a:pPr>
            <a:r>
              <a:rPr lang="en-US" altLang="en-US" sz="900" b="1" dirty="0">
                <a:solidFill>
                  <a:srgbClr val="55853C"/>
                </a:solidFill>
                <a:latin typeface="+mn-lt"/>
                <a:cs typeface="Times New Roman" panose="02020603050405020304" pitchFamily="18" charset="0"/>
              </a:rPr>
              <a:t>Placebo</a:t>
            </a:r>
          </a:p>
        </p:txBody>
      </p:sp>
      <p:sp>
        <p:nvSpPr>
          <p:cNvPr id="52" name="Rectangle 55">
            <a:extLst>
              <a:ext uri="{FF2B5EF4-FFF2-40B4-BE49-F238E27FC236}">
                <a16:creationId xmlns:a16="http://schemas.microsoft.com/office/drawing/2014/main" id="{A8D3EEFD-D94E-436B-A54D-A997B958C60A}"/>
              </a:ext>
            </a:extLst>
          </p:cNvPr>
          <p:cNvSpPr>
            <a:spLocks noChangeArrowheads="1"/>
          </p:cNvSpPr>
          <p:nvPr/>
        </p:nvSpPr>
        <p:spPr bwMode="auto">
          <a:xfrm>
            <a:off x="1612136" y="3885843"/>
            <a:ext cx="410837" cy="103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r">
              <a:lnSpc>
                <a:spcPct val="150000"/>
              </a:lnSpc>
              <a:spcBef>
                <a:spcPct val="0"/>
              </a:spcBef>
              <a:spcAft>
                <a:spcPts val="900"/>
              </a:spcAft>
              <a:buNone/>
            </a:pPr>
            <a:r>
              <a:rPr lang="en-US" altLang="en-US" sz="900" b="1" dirty="0">
                <a:solidFill>
                  <a:srgbClr val="5D2D85"/>
                </a:solidFill>
                <a:latin typeface="+mn-lt"/>
                <a:cs typeface="Times New Roman" panose="02020603050405020304" pitchFamily="18" charset="0"/>
              </a:rPr>
              <a:t>Patiromer</a:t>
            </a:r>
          </a:p>
        </p:txBody>
      </p:sp>
      <p:sp>
        <p:nvSpPr>
          <p:cNvPr id="53" name="Freeform 56">
            <a:extLst>
              <a:ext uri="{FF2B5EF4-FFF2-40B4-BE49-F238E27FC236}">
                <a16:creationId xmlns:a16="http://schemas.microsoft.com/office/drawing/2014/main" id="{5B6689D4-1D58-4179-B79D-11B3507135DF}"/>
              </a:ext>
            </a:extLst>
          </p:cNvPr>
          <p:cNvSpPr>
            <a:spLocks/>
          </p:cNvSpPr>
          <p:nvPr/>
        </p:nvSpPr>
        <p:spPr bwMode="auto">
          <a:xfrm>
            <a:off x="2740953" y="1530439"/>
            <a:ext cx="3995489" cy="1911702"/>
          </a:xfrm>
          <a:custGeom>
            <a:avLst/>
            <a:gdLst>
              <a:gd name="T0" fmla="*/ 0 w 5905"/>
              <a:gd name="T1" fmla="*/ 2147483646 h 4159"/>
              <a:gd name="T2" fmla="*/ 2147483646 w 5905"/>
              <a:gd name="T3" fmla="*/ 2147483646 h 4159"/>
              <a:gd name="T4" fmla="*/ 2147483646 w 5905"/>
              <a:gd name="T5" fmla="*/ 2147483646 h 4159"/>
              <a:gd name="T6" fmla="*/ 2147483646 w 5905"/>
              <a:gd name="T7" fmla="*/ 2147483646 h 4159"/>
              <a:gd name="T8" fmla="*/ 2147483646 w 5905"/>
              <a:gd name="T9" fmla="*/ 2147483646 h 4159"/>
              <a:gd name="T10" fmla="*/ 2147483646 w 5905"/>
              <a:gd name="T11" fmla="*/ 2147483646 h 4159"/>
              <a:gd name="T12" fmla="*/ 2147483646 w 5905"/>
              <a:gd name="T13" fmla="*/ 2147483646 h 4159"/>
              <a:gd name="T14" fmla="*/ 2147483646 w 5905"/>
              <a:gd name="T15" fmla="*/ 2147483646 h 4159"/>
              <a:gd name="T16" fmla="*/ 2147483646 w 5905"/>
              <a:gd name="T17" fmla="*/ 2147483646 h 4159"/>
              <a:gd name="T18" fmla="*/ 2147483646 w 5905"/>
              <a:gd name="T19" fmla="*/ 2147483646 h 4159"/>
              <a:gd name="T20" fmla="*/ 2147483646 w 5905"/>
              <a:gd name="T21" fmla="*/ 2147483646 h 4159"/>
              <a:gd name="T22" fmla="*/ 2147483646 w 5905"/>
              <a:gd name="T23" fmla="*/ 2147483646 h 4159"/>
              <a:gd name="T24" fmla="*/ 2147483646 w 5905"/>
              <a:gd name="T25" fmla="*/ 2147483646 h 4159"/>
              <a:gd name="T26" fmla="*/ 2147483646 w 5905"/>
              <a:gd name="T27" fmla="*/ 2147483646 h 4159"/>
              <a:gd name="T28" fmla="*/ 2147483646 w 5905"/>
              <a:gd name="T29" fmla="*/ 2147483646 h 4159"/>
              <a:gd name="T30" fmla="*/ 2147483646 w 5905"/>
              <a:gd name="T31" fmla="*/ 2147483646 h 4159"/>
              <a:gd name="T32" fmla="*/ 2147483646 w 5905"/>
              <a:gd name="T33" fmla="*/ 2147483646 h 4159"/>
              <a:gd name="T34" fmla="*/ 2147483646 w 5905"/>
              <a:gd name="T35" fmla="*/ 2147483646 h 4159"/>
              <a:gd name="T36" fmla="*/ 2147483646 w 5905"/>
              <a:gd name="T37" fmla="*/ 2147483646 h 4159"/>
              <a:gd name="T38" fmla="*/ 2147483646 w 5905"/>
              <a:gd name="T39" fmla="*/ 2147483646 h 4159"/>
              <a:gd name="T40" fmla="*/ 2147483646 w 5905"/>
              <a:gd name="T41" fmla="*/ 2147483646 h 4159"/>
              <a:gd name="T42" fmla="*/ 2147483646 w 5905"/>
              <a:gd name="T43" fmla="*/ 2147483646 h 4159"/>
              <a:gd name="T44" fmla="*/ 2147483646 w 5905"/>
              <a:gd name="T45" fmla="*/ 2147483646 h 4159"/>
              <a:gd name="T46" fmla="*/ 2147483646 w 5905"/>
              <a:gd name="T47" fmla="*/ 2147483646 h 4159"/>
              <a:gd name="T48" fmla="*/ 2147483646 w 5905"/>
              <a:gd name="T49" fmla="*/ 2147483646 h 4159"/>
              <a:gd name="T50" fmla="*/ 2147483646 w 5905"/>
              <a:gd name="T51" fmla="*/ 2147483646 h 4159"/>
              <a:gd name="T52" fmla="*/ 2147483646 w 5905"/>
              <a:gd name="T53" fmla="*/ 2147483646 h 4159"/>
              <a:gd name="T54" fmla="*/ 2147483646 w 5905"/>
              <a:gd name="T55" fmla="*/ 2147483646 h 4159"/>
              <a:gd name="T56" fmla="*/ 2147483646 w 5905"/>
              <a:gd name="T57" fmla="*/ 2147483646 h 4159"/>
              <a:gd name="T58" fmla="*/ 2147483646 w 5905"/>
              <a:gd name="T59" fmla="*/ 2147483646 h 4159"/>
              <a:gd name="T60" fmla="*/ 2147483646 w 5905"/>
              <a:gd name="T61" fmla="*/ 2147483646 h 4159"/>
              <a:gd name="T62" fmla="*/ 2147483646 w 5905"/>
              <a:gd name="T63" fmla="*/ 2147483646 h 4159"/>
              <a:gd name="T64" fmla="*/ 2147483646 w 5905"/>
              <a:gd name="T65" fmla="*/ 2147483646 h 4159"/>
              <a:gd name="T66" fmla="*/ 2147483646 w 5905"/>
              <a:gd name="T67" fmla="*/ 2147483646 h 4159"/>
              <a:gd name="T68" fmla="*/ 2147483646 w 5905"/>
              <a:gd name="T69" fmla="*/ 2147483646 h 4159"/>
              <a:gd name="T70" fmla="*/ 2147483646 w 5905"/>
              <a:gd name="T71" fmla="*/ 2147483646 h 4159"/>
              <a:gd name="T72" fmla="*/ 2147483646 w 5905"/>
              <a:gd name="T73" fmla="*/ 2147483646 h 4159"/>
              <a:gd name="T74" fmla="*/ 2147483646 w 5905"/>
              <a:gd name="T75" fmla="*/ 2147483646 h 4159"/>
              <a:gd name="T76" fmla="*/ 2147483646 w 5905"/>
              <a:gd name="T77" fmla="*/ 2147483646 h 4159"/>
              <a:gd name="T78" fmla="*/ 2147483646 w 5905"/>
              <a:gd name="T79" fmla="*/ 2147483646 h 4159"/>
              <a:gd name="T80" fmla="*/ 2147483646 w 5905"/>
              <a:gd name="T81" fmla="*/ 0 h 4159"/>
              <a:gd name="T82" fmla="*/ 2147483646 w 5905"/>
              <a:gd name="T83" fmla="*/ 0 h 4159"/>
              <a:gd name="T84" fmla="*/ 2147483646 w 5905"/>
              <a:gd name="T85" fmla="*/ 0 h 4159"/>
              <a:gd name="T86" fmla="*/ 2147483646 w 5905"/>
              <a:gd name="T87" fmla="*/ 0 h 4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905" h="4159">
                <a:moveTo>
                  <a:pt x="0" y="4159"/>
                </a:moveTo>
                <a:lnTo>
                  <a:pt x="315" y="4159"/>
                </a:lnTo>
                <a:lnTo>
                  <a:pt x="315" y="3888"/>
                </a:lnTo>
                <a:lnTo>
                  <a:pt x="721" y="3888"/>
                </a:lnTo>
                <a:lnTo>
                  <a:pt x="721" y="3797"/>
                </a:lnTo>
                <a:lnTo>
                  <a:pt x="826" y="3797"/>
                </a:lnTo>
                <a:lnTo>
                  <a:pt x="826" y="3225"/>
                </a:lnTo>
                <a:lnTo>
                  <a:pt x="1457" y="3225"/>
                </a:lnTo>
                <a:lnTo>
                  <a:pt x="1457" y="3044"/>
                </a:lnTo>
                <a:lnTo>
                  <a:pt x="1563" y="3044"/>
                </a:lnTo>
                <a:lnTo>
                  <a:pt x="1563" y="2471"/>
                </a:lnTo>
                <a:lnTo>
                  <a:pt x="2179" y="2471"/>
                </a:lnTo>
                <a:lnTo>
                  <a:pt x="2179" y="2381"/>
                </a:lnTo>
                <a:lnTo>
                  <a:pt x="2284" y="2381"/>
                </a:lnTo>
                <a:lnTo>
                  <a:pt x="2284" y="2275"/>
                </a:lnTo>
                <a:lnTo>
                  <a:pt x="2389" y="2275"/>
                </a:lnTo>
                <a:lnTo>
                  <a:pt x="2389" y="2185"/>
                </a:lnTo>
                <a:lnTo>
                  <a:pt x="3005" y="2185"/>
                </a:lnTo>
                <a:lnTo>
                  <a:pt x="3005" y="1989"/>
                </a:lnTo>
                <a:lnTo>
                  <a:pt x="3110" y="1989"/>
                </a:lnTo>
                <a:lnTo>
                  <a:pt x="3110" y="1899"/>
                </a:lnTo>
                <a:lnTo>
                  <a:pt x="3426" y="1899"/>
                </a:lnTo>
                <a:lnTo>
                  <a:pt x="3426" y="1808"/>
                </a:lnTo>
                <a:lnTo>
                  <a:pt x="3636" y="1808"/>
                </a:lnTo>
                <a:lnTo>
                  <a:pt x="3636" y="1612"/>
                </a:lnTo>
                <a:lnTo>
                  <a:pt x="3726" y="1612"/>
                </a:lnTo>
                <a:lnTo>
                  <a:pt x="3726" y="1145"/>
                </a:lnTo>
                <a:lnTo>
                  <a:pt x="3832" y="1145"/>
                </a:lnTo>
                <a:lnTo>
                  <a:pt x="3832" y="1040"/>
                </a:lnTo>
                <a:lnTo>
                  <a:pt x="3937" y="1040"/>
                </a:lnTo>
                <a:lnTo>
                  <a:pt x="3937" y="949"/>
                </a:lnTo>
                <a:lnTo>
                  <a:pt x="4463" y="949"/>
                </a:lnTo>
                <a:lnTo>
                  <a:pt x="4463" y="663"/>
                </a:lnTo>
                <a:lnTo>
                  <a:pt x="4568" y="663"/>
                </a:lnTo>
                <a:lnTo>
                  <a:pt x="4568" y="573"/>
                </a:lnTo>
                <a:lnTo>
                  <a:pt x="5184" y="573"/>
                </a:lnTo>
                <a:lnTo>
                  <a:pt x="5184" y="286"/>
                </a:lnTo>
                <a:lnTo>
                  <a:pt x="5800" y="286"/>
                </a:lnTo>
                <a:lnTo>
                  <a:pt x="5800" y="196"/>
                </a:lnTo>
                <a:lnTo>
                  <a:pt x="5905" y="196"/>
                </a:lnTo>
                <a:lnTo>
                  <a:pt x="5905" y="0"/>
                </a:lnTo>
              </a:path>
            </a:pathLst>
          </a:custGeom>
          <a:noFill/>
          <a:ln w="28575">
            <a:solidFill>
              <a:srgbClr val="55853C"/>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1350" dirty="0"/>
          </a:p>
        </p:txBody>
      </p:sp>
      <p:cxnSp>
        <p:nvCxnSpPr>
          <p:cNvPr id="54" name="Line 63">
            <a:extLst>
              <a:ext uri="{FF2B5EF4-FFF2-40B4-BE49-F238E27FC236}">
                <a16:creationId xmlns:a16="http://schemas.microsoft.com/office/drawing/2014/main" id="{9427B705-7E1D-4415-B59A-4A95863C1752}"/>
              </a:ext>
            </a:extLst>
          </p:cNvPr>
          <p:cNvCxnSpPr>
            <a:cxnSpLocks noChangeShapeType="1"/>
          </p:cNvCxnSpPr>
          <p:nvPr/>
        </p:nvCxnSpPr>
        <p:spPr bwMode="auto">
          <a:xfrm>
            <a:off x="2740953" y="3442141"/>
            <a:ext cx="7088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cxnSp>
      <p:cxnSp>
        <p:nvCxnSpPr>
          <p:cNvPr id="55" name="Line 64">
            <a:extLst>
              <a:ext uri="{FF2B5EF4-FFF2-40B4-BE49-F238E27FC236}">
                <a16:creationId xmlns:a16="http://schemas.microsoft.com/office/drawing/2014/main" id="{458F439B-929C-47CB-AA80-89A1D589AD6E}"/>
              </a:ext>
            </a:extLst>
          </p:cNvPr>
          <p:cNvCxnSpPr/>
          <p:nvPr/>
        </p:nvCxnSpPr>
        <p:spPr bwMode="auto">
          <a:xfrm flipV="1">
            <a:off x="2811833" y="3435345"/>
            <a:ext cx="0" cy="6796"/>
          </a:xfrm>
          <a:prstGeom prst="line">
            <a:avLst/>
          </a:prstGeom>
          <a:noFill/>
          <a:ln w="9525">
            <a:solidFill>
              <a:schemeClr val="bg2">
                <a:lumMod val="50000"/>
              </a:schemeClr>
            </a:solidFill>
            <a:prstDash val="solid"/>
            <a:round/>
            <a:headEnd/>
            <a:tailEnd/>
          </a:ln>
          <a:extLst>
            <a:ext uri="{909E8E84-426E-40dd-AFC4-6F175D3DCCD1}">
              <a14:hiddenFill xmlns="" xmlns:a14="http://schemas.microsoft.com/office/drawing/2010/main">
                <a:noFill/>
              </a14:hiddenFill>
            </a:ext>
          </a:extLst>
        </p:spPr>
      </p:cxnSp>
      <p:cxnSp>
        <p:nvCxnSpPr>
          <p:cNvPr id="56" name="Line 65">
            <a:extLst>
              <a:ext uri="{FF2B5EF4-FFF2-40B4-BE49-F238E27FC236}">
                <a16:creationId xmlns:a16="http://schemas.microsoft.com/office/drawing/2014/main" id="{58EFC7BC-328B-4037-A010-A5811EEAE284}"/>
              </a:ext>
            </a:extLst>
          </p:cNvPr>
          <p:cNvCxnSpPr>
            <a:cxnSpLocks noChangeShapeType="1"/>
          </p:cNvCxnSpPr>
          <p:nvPr/>
        </p:nvCxnSpPr>
        <p:spPr bwMode="auto">
          <a:xfrm flipV="1">
            <a:off x="2811833" y="3400392"/>
            <a:ext cx="0" cy="2136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57" name="Line 66">
            <a:extLst>
              <a:ext uri="{FF2B5EF4-FFF2-40B4-BE49-F238E27FC236}">
                <a16:creationId xmlns:a16="http://schemas.microsoft.com/office/drawing/2014/main" id="{13F7BCA6-BDE9-44A9-82C7-6FEFCC0F5145}"/>
              </a:ext>
            </a:extLst>
          </p:cNvPr>
          <p:cNvCxnSpPr/>
          <p:nvPr/>
        </p:nvCxnSpPr>
        <p:spPr bwMode="auto">
          <a:xfrm>
            <a:off x="2811833" y="3400392"/>
            <a:ext cx="51191" cy="0"/>
          </a:xfrm>
          <a:prstGeom prst="line">
            <a:avLst/>
          </a:prstGeom>
          <a:noFill/>
          <a:ln w="28575">
            <a:solidFill>
              <a:srgbClr val="5D2D85"/>
            </a:solidFill>
            <a:prstDash val="solid"/>
            <a:round/>
            <a:headEnd/>
            <a:tailEnd/>
          </a:ln>
          <a:extLst>
            <a:ext uri="{909E8E84-426E-40dd-AFC4-6F175D3DCCD1}">
              <a14:hiddenFill xmlns="" xmlns:a14="http://schemas.microsoft.com/office/drawing/2010/main">
                <a:noFill/>
              </a14:hiddenFill>
            </a:ext>
          </a:extLst>
        </p:spPr>
      </p:cxnSp>
      <p:cxnSp>
        <p:nvCxnSpPr>
          <p:cNvPr id="58" name="Line 67">
            <a:extLst>
              <a:ext uri="{FF2B5EF4-FFF2-40B4-BE49-F238E27FC236}">
                <a16:creationId xmlns:a16="http://schemas.microsoft.com/office/drawing/2014/main" id="{B008F5DB-609E-45D7-9ACA-B6AD852BFD2C}"/>
              </a:ext>
            </a:extLst>
          </p:cNvPr>
          <p:cNvCxnSpPr>
            <a:cxnSpLocks noChangeShapeType="1"/>
          </p:cNvCxnSpPr>
          <p:nvPr/>
        </p:nvCxnSpPr>
        <p:spPr bwMode="auto">
          <a:xfrm>
            <a:off x="2882712" y="3400392"/>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59" name="Line 68">
            <a:extLst>
              <a:ext uri="{FF2B5EF4-FFF2-40B4-BE49-F238E27FC236}">
                <a16:creationId xmlns:a16="http://schemas.microsoft.com/office/drawing/2014/main" id="{531677FD-3235-4F18-A0EC-5A09BE20CA7B}"/>
              </a:ext>
            </a:extLst>
          </p:cNvPr>
          <p:cNvCxnSpPr>
            <a:cxnSpLocks noChangeShapeType="1"/>
          </p:cNvCxnSpPr>
          <p:nvPr/>
        </p:nvCxnSpPr>
        <p:spPr bwMode="auto">
          <a:xfrm>
            <a:off x="2995593" y="3400392"/>
            <a:ext cx="90569"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60" name="Line 69">
            <a:extLst>
              <a:ext uri="{FF2B5EF4-FFF2-40B4-BE49-F238E27FC236}">
                <a16:creationId xmlns:a16="http://schemas.microsoft.com/office/drawing/2014/main" id="{72104514-1557-4B7C-A256-590B9BCDA6EB}"/>
              </a:ext>
            </a:extLst>
          </p:cNvPr>
          <p:cNvCxnSpPr>
            <a:cxnSpLocks noChangeShapeType="1"/>
          </p:cNvCxnSpPr>
          <p:nvPr/>
        </p:nvCxnSpPr>
        <p:spPr bwMode="auto">
          <a:xfrm>
            <a:off x="3107163" y="3400392"/>
            <a:ext cx="90568"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61" name="Line 70">
            <a:extLst>
              <a:ext uri="{FF2B5EF4-FFF2-40B4-BE49-F238E27FC236}">
                <a16:creationId xmlns:a16="http://schemas.microsoft.com/office/drawing/2014/main" id="{3793A0E2-D82F-4BD7-8905-AE451FA9B8AE}"/>
              </a:ext>
            </a:extLst>
          </p:cNvPr>
          <p:cNvCxnSpPr>
            <a:cxnSpLocks noChangeShapeType="1"/>
          </p:cNvCxnSpPr>
          <p:nvPr/>
        </p:nvCxnSpPr>
        <p:spPr bwMode="auto">
          <a:xfrm>
            <a:off x="3218731" y="3400392"/>
            <a:ext cx="813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62" name="Line 71">
            <a:extLst>
              <a:ext uri="{FF2B5EF4-FFF2-40B4-BE49-F238E27FC236}">
                <a16:creationId xmlns:a16="http://schemas.microsoft.com/office/drawing/2014/main" id="{411EFA88-1FE9-4F41-BF6A-AC343AD5A24F}"/>
              </a:ext>
            </a:extLst>
          </p:cNvPr>
          <p:cNvCxnSpPr>
            <a:cxnSpLocks noChangeShapeType="1"/>
          </p:cNvCxnSpPr>
          <p:nvPr/>
        </p:nvCxnSpPr>
        <p:spPr bwMode="auto">
          <a:xfrm>
            <a:off x="3300112" y="3400392"/>
            <a:ext cx="10501"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63" name="Line 72">
            <a:extLst>
              <a:ext uri="{FF2B5EF4-FFF2-40B4-BE49-F238E27FC236}">
                <a16:creationId xmlns:a16="http://schemas.microsoft.com/office/drawing/2014/main" id="{7BC80F04-FA24-4E78-9528-FBC99A1E9EE8}"/>
              </a:ext>
            </a:extLst>
          </p:cNvPr>
          <p:cNvCxnSpPr/>
          <p:nvPr/>
        </p:nvCxnSpPr>
        <p:spPr bwMode="auto">
          <a:xfrm flipV="1">
            <a:off x="3300112" y="3358643"/>
            <a:ext cx="0" cy="28157"/>
          </a:xfrm>
          <a:prstGeom prst="line">
            <a:avLst/>
          </a:prstGeom>
          <a:noFill/>
          <a:ln w="28575">
            <a:solidFill>
              <a:srgbClr val="5D2D85"/>
            </a:solidFill>
            <a:prstDash val="solid"/>
            <a:round/>
            <a:headEnd/>
            <a:tailEnd/>
          </a:ln>
          <a:extLst>
            <a:ext uri="{909E8E84-426E-40dd-AFC4-6F175D3DCCD1}">
              <a14:hiddenFill xmlns="" xmlns:a14="http://schemas.microsoft.com/office/drawing/2010/main">
                <a:noFill/>
              </a14:hiddenFill>
            </a:ext>
          </a:extLst>
        </p:spPr>
      </p:cxnSp>
      <p:cxnSp>
        <p:nvCxnSpPr>
          <p:cNvPr id="64" name="Line 73">
            <a:extLst>
              <a:ext uri="{FF2B5EF4-FFF2-40B4-BE49-F238E27FC236}">
                <a16:creationId xmlns:a16="http://schemas.microsoft.com/office/drawing/2014/main" id="{89424124-5603-42C7-84A8-8BD3F8D9AF5D}"/>
              </a:ext>
            </a:extLst>
          </p:cNvPr>
          <p:cNvCxnSpPr>
            <a:cxnSpLocks noChangeShapeType="1"/>
          </p:cNvCxnSpPr>
          <p:nvPr/>
        </p:nvCxnSpPr>
        <p:spPr bwMode="auto">
          <a:xfrm>
            <a:off x="3297486" y="3358643"/>
            <a:ext cx="44628"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65" name="Line 74">
            <a:extLst>
              <a:ext uri="{FF2B5EF4-FFF2-40B4-BE49-F238E27FC236}">
                <a16:creationId xmlns:a16="http://schemas.microsoft.com/office/drawing/2014/main" id="{C06BD5B9-29AB-4C60-92AF-DC508BE2F931}"/>
              </a:ext>
            </a:extLst>
          </p:cNvPr>
          <p:cNvCxnSpPr/>
          <p:nvPr/>
        </p:nvCxnSpPr>
        <p:spPr bwMode="auto">
          <a:xfrm>
            <a:off x="3360490" y="3358643"/>
            <a:ext cx="10501" cy="0"/>
          </a:xfrm>
          <a:prstGeom prst="line">
            <a:avLst/>
          </a:prstGeom>
          <a:noFill/>
          <a:ln w="28575">
            <a:solidFill>
              <a:srgbClr val="5D2D85"/>
            </a:solidFill>
            <a:prstDash val="solid"/>
            <a:round/>
            <a:headEnd/>
            <a:tailEnd/>
          </a:ln>
          <a:extLst>
            <a:ext uri="{909E8E84-426E-40dd-AFC4-6F175D3DCCD1}">
              <a14:hiddenFill xmlns="" xmlns:a14="http://schemas.microsoft.com/office/drawing/2010/main">
                <a:noFill/>
              </a14:hiddenFill>
            </a:ext>
          </a:extLst>
        </p:spPr>
      </p:cxnSp>
      <p:cxnSp>
        <p:nvCxnSpPr>
          <p:cNvPr id="66" name="Line 75">
            <a:extLst>
              <a:ext uri="{FF2B5EF4-FFF2-40B4-BE49-F238E27FC236}">
                <a16:creationId xmlns:a16="http://schemas.microsoft.com/office/drawing/2014/main" id="{B013D63B-0605-4EDA-9F86-BEA455DF12B1}"/>
              </a:ext>
            </a:extLst>
          </p:cNvPr>
          <p:cNvCxnSpPr>
            <a:cxnSpLocks noChangeShapeType="1"/>
          </p:cNvCxnSpPr>
          <p:nvPr/>
        </p:nvCxnSpPr>
        <p:spPr bwMode="auto">
          <a:xfrm flipV="1">
            <a:off x="3370991" y="3324662"/>
            <a:ext cx="0" cy="33981"/>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67" name="Line 76">
            <a:extLst>
              <a:ext uri="{FF2B5EF4-FFF2-40B4-BE49-F238E27FC236}">
                <a16:creationId xmlns:a16="http://schemas.microsoft.com/office/drawing/2014/main" id="{2613108F-EE68-4554-8E00-45A439F46C60}"/>
              </a:ext>
            </a:extLst>
          </p:cNvPr>
          <p:cNvCxnSpPr/>
          <p:nvPr/>
        </p:nvCxnSpPr>
        <p:spPr bwMode="auto">
          <a:xfrm flipV="1">
            <a:off x="3370991" y="3282913"/>
            <a:ext cx="0" cy="28157"/>
          </a:xfrm>
          <a:prstGeom prst="line">
            <a:avLst/>
          </a:prstGeom>
          <a:noFill/>
          <a:ln w="28575">
            <a:solidFill>
              <a:srgbClr val="5D2D85"/>
            </a:solidFill>
            <a:prstDash val="solid"/>
            <a:round/>
            <a:headEnd/>
            <a:tailEnd/>
          </a:ln>
          <a:extLst>
            <a:ext uri="{909E8E84-426E-40dd-AFC4-6F175D3DCCD1}">
              <a14:hiddenFill xmlns="" xmlns:a14="http://schemas.microsoft.com/office/drawing/2010/main">
                <a:noFill/>
              </a14:hiddenFill>
            </a:ext>
          </a:extLst>
        </p:spPr>
      </p:cxnSp>
      <p:cxnSp>
        <p:nvCxnSpPr>
          <p:cNvPr id="68" name="Line 77">
            <a:extLst>
              <a:ext uri="{FF2B5EF4-FFF2-40B4-BE49-F238E27FC236}">
                <a16:creationId xmlns:a16="http://schemas.microsoft.com/office/drawing/2014/main" id="{77220B5F-6D16-4356-9762-50E714A49524}"/>
              </a:ext>
            </a:extLst>
          </p:cNvPr>
          <p:cNvCxnSpPr>
            <a:cxnSpLocks noChangeShapeType="1"/>
          </p:cNvCxnSpPr>
          <p:nvPr/>
        </p:nvCxnSpPr>
        <p:spPr bwMode="auto">
          <a:xfrm>
            <a:off x="3370991" y="3282914"/>
            <a:ext cx="31502"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69" name="Line 78">
            <a:extLst>
              <a:ext uri="{FF2B5EF4-FFF2-40B4-BE49-F238E27FC236}">
                <a16:creationId xmlns:a16="http://schemas.microsoft.com/office/drawing/2014/main" id="{DA46CE24-8205-43A2-A2C8-C8782C85D40A}"/>
              </a:ext>
            </a:extLst>
          </p:cNvPr>
          <p:cNvCxnSpPr>
            <a:cxnSpLocks noChangeShapeType="1"/>
          </p:cNvCxnSpPr>
          <p:nvPr/>
        </p:nvCxnSpPr>
        <p:spPr bwMode="auto">
          <a:xfrm>
            <a:off x="3422182" y="3282914"/>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0" name="Line 79">
            <a:extLst>
              <a:ext uri="{FF2B5EF4-FFF2-40B4-BE49-F238E27FC236}">
                <a16:creationId xmlns:a16="http://schemas.microsoft.com/office/drawing/2014/main" id="{4A587AEE-A9AA-4A84-9EBF-80F36653AFFD}"/>
              </a:ext>
            </a:extLst>
          </p:cNvPr>
          <p:cNvCxnSpPr>
            <a:cxnSpLocks noChangeShapeType="1"/>
          </p:cNvCxnSpPr>
          <p:nvPr/>
        </p:nvCxnSpPr>
        <p:spPr bwMode="auto">
          <a:xfrm>
            <a:off x="3533751" y="3282914"/>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1" name="Line 80">
            <a:extLst>
              <a:ext uri="{FF2B5EF4-FFF2-40B4-BE49-F238E27FC236}">
                <a16:creationId xmlns:a16="http://schemas.microsoft.com/office/drawing/2014/main" id="{58F047F1-EA5A-4ABE-A027-0A0BC4783690}"/>
              </a:ext>
            </a:extLst>
          </p:cNvPr>
          <p:cNvCxnSpPr>
            <a:cxnSpLocks noChangeShapeType="1"/>
          </p:cNvCxnSpPr>
          <p:nvPr/>
        </p:nvCxnSpPr>
        <p:spPr bwMode="auto">
          <a:xfrm>
            <a:off x="3645321" y="3282914"/>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2" name="Line 81">
            <a:extLst>
              <a:ext uri="{FF2B5EF4-FFF2-40B4-BE49-F238E27FC236}">
                <a16:creationId xmlns:a16="http://schemas.microsoft.com/office/drawing/2014/main" id="{2647ACED-960F-4694-AB96-B66DA38BCB40}"/>
              </a:ext>
            </a:extLst>
          </p:cNvPr>
          <p:cNvCxnSpPr>
            <a:cxnSpLocks noChangeShapeType="1"/>
          </p:cNvCxnSpPr>
          <p:nvPr/>
        </p:nvCxnSpPr>
        <p:spPr bwMode="auto">
          <a:xfrm>
            <a:off x="3758202" y="3282914"/>
            <a:ext cx="4069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3" name="Line 82">
            <a:extLst>
              <a:ext uri="{FF2B5EF4-FFF2-40B4-BE49-F238E27FC236}">
                <a16:creationId xmlns:a16="http://schemas.microsoft.com/office/drawing/2014/main" id="{24132F9B-60C1-48F8-ACA6-F4107BA4157C}"/>
              </a:ext>
            </a:extLst>
          </p:cNvPr>
          <p:cNvCxnSpPr>
            <a:cxnSpLocks noChangeShapeType="1"/>
          </p:cNvCxnSpPr>
          <p:nvPr/>
        </p:nvCxnSpPr>
        <p:spPr bwMode="auto">
          <a:xfrm flipV="1">
            <a:off x="3798891" y="3254757"/>
            <a:ext cx="0" cy="28156"/>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4" name="Line 83">
            <a:extLst>
              <a:ext uri="{FF2B5EF4-FFF2-40B4-BE49-F238E27FC236}">
                <a16:creationId xmlns:a16="http://schemas.microsoft.com/office/drawing/2014/main" id="{59E4E476-4399-412C-A4F7-6E6CA3E222C5}"/>
              </a:ext>
            </a:extLst>
          </p:cNvPr>
          <p:cNvCxnSpPr>
            <a:cxnSpLocks noChangeShapeType="1"/>
          </p:cNvCxnSpPr>
          <p:nvPr/>
        </p:nvCxnSpPr>
        <p:spPr bwMode="auto">
          <a:xfrm>
            <a:off x="3798892" y="3241165"/>
            <a:ext cx="9188" cy="0"/>
          </a:xfrm>
          <a:prstGeom prst="line">
            <a:avLst/>
          </a:prstGeom>
          <a:noFill/>
          <a:ln w="9525">
            <a:solidFill>
              <a:schemeClr val="accent6">
                <a:lumMod val="50000"/>
              </a:schemeClr>
            </a:solidFill>
            <a:round/>
            <a:headEnd/>
            <a:tailEnd/>
          </a:ln>
          <a:extLst>
            <a:ext uri="{909E8E84-426E-40dd-AFC4-6F175D3DCCD1}">
              <a14:hiddenFill xmlns="" xmlns:a14="http://schemas.microsoft.com/office/drawing/2010/main">
                <a:noFill/>
              </a14:hiddenFill>
            </a:ext>
          </a:extLst>
        </p:spPr>
      </p:cxnSp>
      <p:cxnSp>
        <p:nvCxnSpPr>
          <p:cNvPr id="75" name="Line 84">
            <a:extLst>
              <a:ext uri="{FF2B5EF4-FFF2-40B4-BE49-F238E27FC236}">
                <a16:creationId xmlns:a16="http://schemas.microsoft.com/office/drawing/2014/main" id="{45E29533-A74D-4D9E-8697-F8034F2D4AB7}"/>
              </a:ext>
            </a:extLst>
          </p:cNvPr>
          <p:cNvCxnSpPr>
            <a:cxnSpLocks noChangeShapeType="1"/>
          </p:cNvCxnSpPr>
          <p:nvPr/>
        </p:nvCxnSpPr>
        <p:spPr bwMode="auto">
          <a:xfrm>
            <a:off x="3798891" y="3241165"/>
            <a:ext cx="70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6" name="Line 85">
            <a:extLst>
              <a:ext uri="{FF2B5EF4-FFF2-40B4-BE49-F238E27FC236}">
                <a16:creationId xmlns:a16="http://schemas.microsoft.com/office/drawing/2014/main" id="{55ED24A3-3CED-4DA2-B6EE-64FE45B99FB3}"/>
              </a:ext>
            </a:extLst>
          </p:cNvPr>
          <p:cNvCxnSpPr>
            <a:cxnSpLocks noChangeShapeType="1"/>
          </p:cNvCxnSpPr>
          <p:nvPr/>
        </p:nvCxnSpPr>
        <p:spPr bwMode="auto">
          <a:xfrm>
            <a:off x="3889460" y="3241165"/>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7" name="Line 86">
            <a:extLst>
              <a:ext uri="{FF2B5EF4-FFF2-40B4-BE49-F238E27FC236}">
                <a16:creationId xmlns:a16="http://schemas.microsoft.com/office/drawing/2014/main" id="{C19EDC9A-8CC7-46CE-9015-4429DEC0E2F6}"/>
              </a:ext>
            </a:extLst>
          </p:cNvPr>
          <p:cNvCxnSpPr>
            <a:cxnSpLocks noChangeShapeType="1"/>
          </p:cNvCxnSpPr>
          <p:nvPr/>
        </p:nvCxnSpPr>
        <p:spPr bwMode="auto">
          <a:xfrm>
            <a:off x="4001029" y="3241165"/>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8" name="Line 87">
            <a:extLst>
              <a:ext uri="{FF2B5EF4-FFF2-40B4-BE49-F238E27FC236}">
                <a16:creationId xmlns:a16="http://schemas.microsoft.com/office/drawing/2014/main" id="{C446AA20-3E99-4D05-8964-500BC71AEA37}"/>
              </a:ext>
            </a:extLst>
          </p:cNvPr>
          <p:cNvCxnSpPr>
            <a:cxnSpLocks noChangeShapeType="1"/>
          </p:cNvCxnSpPr>
          <p:nvPr/>
        </p:nvCxnSpPr>
        <p:spPr bwMode="auto">
          <a:xfrm>
            <a:off x="4112598" y="3241165"/>
            <a:ext cx="93193"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79" name="Line 88">
            <a:extLst>
              <a:ext uri="{FF2B5EF4-FFF2-40B4-BE49-F238E27FC236}">
                <a16:creationId xmlns:a16="http://schemas.microsoft.com/office/drawing/2014/main" id="{92EE4AC3-9F04-49AC-826B-ED220B69C745}"/>
              </a:ext>
            </a:extLst>
          </p:cNvPr>
          <p:cNvCxnSpPr>
            <a:cxnSpLocks noChangeShapeType="1"/>
          </p:cNvCxnSpPr>
          <p:nvPr/>
        </p:nvCxnSpPr>
        <p:spPr bwMode="auto">
          <a:xfrm>
            <a:off x="4225480" y="3241165"/>
            <a:ext cx="60379"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0" name="Line 89">
            <a:extLst>
              <a:ext uri="{FF2B5EF4-FFF2-40B4-BE49-F238E27FC236}">
                <a16:creationId xmlns:a16="http://schemas.microsoft.com/office/drawing/2014/main" id="{4A4C246A-8745-44D8-B06A-BF46631208E0}"/>
              </a:ext>
            </a:extLst>
          </p:cNvPr>
          <p:cNvCxnSpPr>
            <a:cxnSpLocks noChangeShapeType="1"/>
          </p:cNvCxnSpPr>
          <p:nvPr/>
        </p:nvCxnSpPr>
        <p:spPr bwMode="auto">
          <a:xfrm flipV="1">
            <a:off x="4285859" y="3220775"/>
            <a:ext cx="0" cy="2039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1" name="Line 90">
            <a:extLst>
              <a:ext uri="{FF2B5EF4-FFF2-40B4-BE49-F238E27FC236}">
                <a16:creationId xmlns:a16="http://schemas.microsoft.com/office/drawing/2014/main" id="{DCF166D5-2A63-42F8-B2DB-BE0DE21ED1DF}"/>
              </a:ext>
            </a:extLst>
          </p:cNvPr>
          <p:cNvCxnSpPr>
            <a:cxnSpLocks noChangeShapeType="1"/>
          </p:cNvCxnSpPr>
          <p:nvPr/>
        </p:nvCxnSpPr>
        <p:spPr bwMode="auto">
          <a:xfrm flipV="1">
            <a:off x="4285859" y="3200388"/>
            <a:ext cx="0" cy="13592"/>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2" name="Line 91">
            <a:extLst>
              <a:ext uri="{FF2B5EF4-FFF2-40B4-BE49-F238E27FC236}">
                <a16:creationId xmlns:a16="http://schemas.microsoft.com/office/drawing/2014/main" id="{223C70A7-3F79-4AC9-A612-4DD555CEE6C1}"/>
              </a:ext>
            </a:extLst>
          </p:cNvPr>
          <p:cNvCxnSpPr>
            <a:cxnSpLocks noChangeShapeType="1"/>
          </p:cNvCxnSpPr>
          <p:nvPr/>
        </p:nvCxnSpPr>
        <p:spPr bwMode="auto">
          <a:xfrm>
            <a:off x="4285858" y="3200387"/>
            <a:ext cx="61691"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3" name="Line 92">
            <a:extLst>
              <a:ext uri="{FF2B5EF4-FFF2-40B4-BE49-F238E27FC236}">
                <a16:creationId xmlns:a16="http://schemas.microsoft.com/office/drawing/2014/main" id="{35F722B2-62C0-4AE2-A8AD-FD3CCAAEBCB9}"/>
              </a:ext>
            </a:extLst>
          </p:cNvPr>
          <p:cNvCxnSpPr>
            <a:cxnSpLocks noChangeShapeType="1"/>
          </p:cNvCxnSpPr>
          <p:nvPr/>
        </p:nvCxnSpPr>
        <p:spPr bwMode="auto">
          <a:xfrm>
            <a:off x="4367239" y="3200387"/>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4" name="Line 93">
            <a:extLst>
              <a:ext uri="{FF2B5EF4-FFF2-40B4-BE49-F238E27FC236}">
                <a16:creationId xmlns:a16="http://schemas.microsoft.com/office/drawing/2014/main" id="{47614E81-C1E8-4F64-8B7F-4FF555ED0CC6}"/>
              </a:ext>
            </a:extLst>
          </p:cNvPr>
          <p:cNvCxnSpPr>
            <a:cxnSpLocks noChangeShapeType="1"/>
          </p:cNvCxnSpPr>
          <p:nvPr/>
        </p:nvCxnSpPr>
        <p:spPr bwMode="auto">
          <a:xfrm>
            <a:off x="4478807" y="3200387"/>
            <a:ext cx="21002"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5" name="Line 94">
            <a:extLst>
              <a:ext uri="{FF2B5EF4-FFF2-40B4-BE49-F238E27FC236}">
                <a16:creationId xmlns:a16="http://schemas.microsoft.com/office/drawing/2014/main" id="{55A62F5F-F8D2-44C6-90FA-40FE6DD786EC}"/>
              </a:ext>
            </a:extLst>
          </p:cNvPr>
          <p:cNvCxnSpPr>
            <a:cxnSpLocks noChangeShapeType="1"/>
          </p:cNvCxnSpPr>
          <p:nvPr/>
        </p:nvCxnSpPr>
        <p:spPr bwMode="auto">
          <a:xfrm flipV="1">
            <a:off x="4499808" y="3157668"/>
            <a:ext cx="0" cy="42719"/>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6" name="Line 95">
            <a:extLst>
              <a:ext uri="{FF2B5EF4-FFF2-40B4-BE49-F238E27FC236}">
                <a16:creationId xmlns:a16="http://schemas.microsoft.com/office/drawing/2014/main" id="{A6CE82F5-F2A9-45EF-939B-AF20999080D0}"/>
              </a:ext>
            </a:extLst>
          </p:cNvPr>
          <p:cNvCxnSpPr>
            <a:cxnSpLocks noChangeShapeType="1"/>
          </p:cNvCxnSpPr>
          <p:nvPr/>
        </p:nvCxnSpPr>
        <p:spPr bwMode="auto">
          <a:xfrm>
            <a:off x="4510309" y="3150871"/>
            <a:ext cx="813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7" name="Line 96">
            <a:extLst>
              <a:ext uri="{FF2B5EF4-FFF2-40B4-BE49-F238E27FC236}">
                <a16:creationId xmlns:a16="http://schemas.microsoft.com/office/drawing/2014/main" id="{61388E63-A75E-4047-A58D-384122E91594}"/>
              </a:ext>
            </a:extLst>
          </p:cNvPr>
          <p:cNvCxnSpPr>
            <a:cxnSpLocks noChangeShapeType="1"/>
          </p:cNvCxnSpPr>
          <p:nvPr/>
        </p:nvCxnSpPr>
        <p:spPr bwMode="auto">
          <a:xfrm>
            <a:off x="4611379" y="3150871"/>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88" name="Line 97">
            <a:extLst>
              <a:ext uri="{FF2B5EF4-FFF2-40B4-BE49-F238E27FC236}">
                <a16:creationId xmlns:a16="http://schemas.microsoft.com/office/drawing/2014/main" id="{2D1FF923-1875-4A23-BF6E-8AB98828CE7B}"/>
              </a:ext>
            </a:extLst>
          </p:cNvPr>
          <p:cNvCxnSpPr/>
          <p:nvPr/>
        </p:nvCxnSpPr>
        <p:spPr bwMode="auto">
          <a:xfrm flipV="1">
            <a:off x="4703258" y="3110094"/>
            <a:ext cx="0" cy="33982"/>
          </a:xfrm>
          <a:prstGeom prst="line">
            <a:avLst/>
          </a:prstGeom>
          <a:noFill/>
          <a:ln w="28575">
            <a:solidFill>
              <a:srgbClr val="5D2D85"/>
            </a:solidFill>
            <a:prstDash val="solid"/>
            <a:round/>
            <a:headEnd/>
            <a:tailEnd/>
          </a:ln>
          <a:extLst>
            <a:ext uri="{909E8E84-426E-40dd-AFC4-6F175D3DCCD1}">
              <a14:hiddenFill xmlns="" xmlns:a14="http://schemas.microsoft.com/office/drawing/2010/main">
                <a:noFill/>
              </a14:hiddenFill>
            </a:ext>
          </a:extLst>
        </p:spPr>
      </p:cxnSp>
      <p:cxnSp>
        <p:nvCxnSpPr>
          <p:cNvPr id="89" name="Line 98">
            <a:extLst>
              <a:ext uri="{FF2B5EF4-FFF2-40B4-BE49-F238E27FC236}">
                <a16:creationId xmlns:a16="http://schemas.microsoft.com/office/drawing/2014/main" id="{01814E9E-BBF1-4519-8FB9-A43CD0C292AD}"/>
              </a:ext>
            </a:extLst>
          </p:cNvPr>
          <p:cNvCxnSpPr/>
          <p:nvPr/>
        </p:nvCxnSpPr>
        <p:spPr bwMode="auto">
          <a:xfrm>
            <a:off x="4703258" y="3110093"/>
            <a:ext cx="30189" cy="0"/>
          </a:xfrm>
          <a:prstGeom prst="line">
            <a:avLst/>
          </a:prstGeom>
          <a:noFill/>
          <a:ln w="28575">
            <a:solidFill>
              <a:srgbClr val="5D2D85"/>
            </a:solidFill>
            <a:prstDash val="solid"/>
            <a:round/>
            <a:headEnd/>
            <a:tailEnd/>
          </a:ln>
          <a:extLst>
            <a:ext uri="{909E8E84-426E-40dd-AFC4-6F175D3DCCD1}">
              <a14:hiddenFill xmlns="" xmlns:a14="http://schemas.microsoft.com/office/drawing/2010/main">
                <a:noFill/>
              </a14:hiddenFill>
            </a:ext>
          </a:extLst>
        </p:spPr>
      </p:cxnSp>
      <p:cxnSp>
        <p:nvCxnSpPr>
          <p:cNvPr id="90" name="Line 99">
            <a:extLst>
              <a:ext uri="{FF2B5EF4-FFF2-40B4-BE49-F238E27FC236}">
                <a16:creationId xmlns:a16="http://schemas.microsoft.com/office/drawing/2014/main" id="{7D68D90A-1C64-45A4-9791-8D9F77377661}"/>
              </a:ext>
            </a:extLst>
          </p:cNvPr>
          <p:cNvCxnSpPr/>
          <p:nvPr/>
        </p:nvCxnSpPr>
        <p:spPr bwMode="auto">
          <a:xfrm>
            <a:off x="4754448" y="3110093"/>
            <a:ext cx="19689" cy="0"/>
          </a:xfrm>
          <a:prstGeom prst="line">
            <a:avLst/>
          </a:prstGeom>
          <a:noFill/>
          <a:ln w="28575">
            <a:solidFill>
              <a:schemeClr val="bg2">
                <a:lumMod val="50000"/>
              </a:schemeClr>
            </a:solidFill>
            <a:prstDash val="solid"/>
            <a:round/>
            <a:headEnd/>
            <a:tailEnd/>
          </a:ln>
          <a:extLst>
            <a:ext uri="{909E8E84-426E-40dd-AFC4-6F175D3DCCD1}">
              <a14:hiddenFill xmlns="" xmlns:a14="http://schemas.microsoft.com/office/drawing/2010/main">
                <a:noFill/>
              </a14:hiddenFill>
            </a:ext>
          </a:extLst>
        </p:spPr>
      </p:cxnSp>
      <p:cxnSp>
        <p:nvCxnSpPr>
          <p:cNvPr id="91" name="Line 100">
            <a:extLst>
              <a:ext uri="{FF2B5EF4-FFF2-40B4-BE49-F238E27FC236}">
                <a16:creationId xmlns:a16="http://schemas.microsoft.com/office/drawing/2014/main" id="{2AF2A5E7-B229-421C-9C18-B18C197E34BD}"/>
              </a:ext>
            </a:extLst>
          </p:cNvPr>
          <p:cNvCxnSpPr/>
          <p:nvPr/>
        </p:nvCxnSpPr>
        <p:spPr bwMode="auto">
          <a:xfrm flipV="1">
            <a:off x="4774138" y="3075141"/>
            <a:ext cx="0" cy="34952"/>
          </a:xfrm>
          <a:prstGeom prst="line">
            <a:avLst/>
          </a:prstGeom>
          <a:noFill/>
          <a:ln w="28575">
            <a:solidFill>
              <a:srgbClr val="5D2D85"/>
            </a:solidFill>
            <a:prstDash val="solid"/>
            <a:round/>
            <a:headEnd/>
            <a:tailEnd/>
          </a:ln>
          <a:extLst>
            <a:ext uri="{909E8E84-426E-40dd-AFC4-6F175D3DCCD1}">
              <a14:hiddenFill xmlns="" xmlns:a14="http://schemas.microsoft.com/office/drawing/2010/main">
                <a:noFill/>
              </a14:hiddenFill>
            </a:ext>
          </a:extLst>
        </p:spPr>
      </p:cxnSp>
      <p:cxnSp>
        <p:nvCxnSpPr>
          <p:cNvPr id="92" name="Line 101">
            <a:extLst>
              <a:ext uri="{FF2B5EF4-FFF2-40B4-BE49-F238E27FC236}">
                <a16:creationId xmlns:a16="http://schemas.microsoft.com/office/drawing/2014/main" id="{F463533B-DDAB-44D3-A2B4-03CFFBCB2546}"/>
              </a:ext>
            </a:extLst>
          </p:cNvPr>
          <p:cNvCxnSpPr>
            <a:cxnSpLocks noChangeShapeType="1"/>
          </p:cNvCxnSpPr>
          <p:nvPr/>
        </p:nvCxnSpPr>
        <p:spPr bwMode="auto">
          <a:xfrm>
            <a:off x="4784638" y="3068345"/>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93" name="Line 102">
            <a:extLst>
              <a:ext uri="{FF2B5EF4-FFF2-40B4-BE49-F238E27FC236}">
                <a16:creationId xmlns:a16="http://schemas.microsoft.com/office/drawing/2014/main" id="{BC382FE9-E2AB-443E-96E2-C45A51638C9D}"/>
              </a:ext>
            </a:extLst>
          </p:cNvPr>
          <p:cNvCxnSpPr>
            <a:cxnSpLocks noChangeShapeType="1"/>
          </p:cNvCxnSpPr>
          <p:nvPr/>
        </p:nvCxnSpPr>
        <p:spPr bwMode="auto">
          <a:xfrm>
            <a:off x="4896208" y="3068345"/>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94" name="Line 103">
            <a:extLst>
              <a:ext uri="{FF2B5EF4-FFF2-40B4-BE49-F238E27FC236}">
                <a16:creationId xmlns:a16="http://schemas.microsoft.com/office/drawing/2014/main" id="{77911549-4E1D-42C4-9962-C20E4C6E1FF0}"/>
              </a:ext>
            </a:extLst>
          </p:cNvPr>
          <p:cNvCxnSpPr>
            <a:cxnSpLocks noChangeShapeType="1"/>
          </p:cNvCxnSpPr>
          <p:nvPr/>
        </p:nvCxnSpPr>
        <p:spPr bwMode="auto">
          <a:xfrm>
            <a:off x="5009089" y="3068345"/>
            <a:ext cx="80068"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95" name="Line 104">
            <a:extLst>
              <a:ext uri="{FF2B5EF4-FFF2-40B4-BE49-F238E27FC236}">
                <a16:creationId xmlns:a16="http://schemas.microsoft.com/office/drawing/2014/main" id="{6CDDE488-9131-49C1-A5E6-4B4E301D0A47}"/>
              </a:ext>
            </a:extLst>
          </p:cNvPr>
          <p:cNvCxnSpPr>
            <a:cxnSpLocks noChangeShapeType="1"/>
          </p:cNvCxnSpPr>
          <p:nvPr/>
        </p:nvCxnSpPr>
        <p:spPr bwMode="auto">
          <a:xfrm>
            <a:off x="5120658" y="3068345"/>
            <a:ext cx="813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97" name="Line 106">
            <a:extLst>
              <a:ext uri="{FF2B5EF4-FFF2-40B4-BE49-F238E27FC236}">
                <a16:creationId xmlns:a16="http://schemas.microsoft.com/office/drawing/2014/main" id="{9D7EF605-09C9-4208-8084-0719C92BEE0E}"/>
              </a:ext>
            </a:extLst>
          </p:cNvPr>
          <p:cNvCxnSpPr>
            <a:cxnSpLocks noChangeShapeType="1"/>
          </p:cNvCxnSpPr>
          <p:nvPr/>
        </p:nvCxnSpPr>
        <p:spPr bwMode="auto">
          <a:xfrm flipV="1">
            <a:off x="5202038" y="3013003"/>
            <a:ext cx="0" cy="41749"/>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98" name="Line 107">
            <a:extLst>
              <a:ext uri="{FF2B5EF4-FFF2-40B4-BE49-F238E27FC236}">
                <a16:creationId xmlns:a16="http://schemas.microsoft.com/office/drawing/2014/main" id="{BCEBB70A-D984-4205-9E3C-7465F14A9645}"/>
              </a:ext>
            </a:extLst>
          </p:cNvPr>
          <p:cNvCxnSpPr>
            <a:cxnSpLocks noChangeShapeType="1"/>
          </p:cNvCxnSpPr>
          <p:nvPr/>
        </p:nvCxnSpPr>
        <p:spPr bwMode="auto">
          <a:xfrm flipV="1">
            <a:off x="5202038" y="2957662"/>
            <a:ext cx="0" cy="41749"/>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99" name="Line 109">
            <a:extLst>
              <a:ext uri="{FF2B5EF4-FFF2-40B4-BE49-F238E27FC236}">
                <a16:creationId xmlns:a16="http://schemas.microsoft.com/office/drawing/2014/main" id="{0A15C85C-C749-4666-80FC-07FF36E7D284}"/>
              </a:ext>
            </a:extLst>
          </p:cNvPr>
          <p:cNvCxnSpPr>
            <a:cxnSpLocks noChangeShapeType="1"/>
          </p:cNvCxnSpPr>
          <p:nvPr/>
        </p:nvCxnSpPr>
        <p:spPr bwMode="auto">
          <a:xfrm>
            <a:off x="5313607"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0" name="Line 110">
            <a:extLst>
              <a:ext uri="{FF2B5EF4-FFF2-40B4-BE49-F238E27FC236}">
                <a16:creationId xmlns:a16="http://schemas.microsoft.com/office/drawing/2014/main" id="{65280C88-322A-4C7A-B61B-8B4C7E008377}"/>
              </a:ext>
            </a:extLst>
          </p:cNvPr>
          <p:cNvCxnSpPr>
            <a:cxnSpLocks noChangeShapeType="1"/>
          </p:cNvCxnSpPr>
          <p:nvPr/>
        </p:nvCxnSpPr>
        <p:spPr bwMode="auto">
          <a:xfrm>
            <a:off x="5425177"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1" name="Line 111">
            <a:extLst>
              <a:ext uri="{FF2B5EF4-FFF2-40B4-BE49-F238E27FC236}">
                <a16:creationId xmlns:a16="http://schemas.microsoft.com/office/drawing/2014/main" id="{AC48E16E-9793-41EA-9F0E-8CC812C62F9E}"/>
              </a:ext>
            </a:extLst>
          </p:cNvPr>
          <p:cNvCxnSpPr>
            <a:cxnSpLocks noChangeShapeType="1"/>
          </p:cNvCxnSpPr>
          <p:nvPr/>
        </p:nvCxnSpPr>
        <p:spPr bwMode="auto">
          <a:xfrm>
            <a:off x="5536745" y="2943098"/>
            <a:ext cx="813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2" name="Line 112">
            <a:extLst>
              <a:ext uri="{FF2B5EF4-FFF2-40B4-BE49-F238E27FC236}">
                <a16:creationId xmlns:a16="http://schemas.microsoft.com/office/drawing/2014/main" id="{3F9BBE68-BC93-4427-BA6A-63E87D28A195}"/>
              </a:ext>
            </a:extLst>
          </p:cNvPr>
          <p:cNvCxnSpPr>
            <a:cxnSpLocks noChangeShapeType="1"/>
          </p:cNvCxnSpPr>
          <p:nvPr/>
        </p:nvCxnSpPr>
        <p:spPr bwMode="auto">
          <a:xfrm>
            <a:off x="5648315" y="2943098"/>
            <a:ext cx="82692"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3" name="Line 113">
            <a:extLst>
              <a:ext uri="{FF2B5EF4-FFF2-40B4-BE49-F238E27FC236}">
                <a16:creationId xmlns:a16="http://schemas.microsoft.com/office/drawing/2014/main" id="{F554D721-1F52-4E90-ACCD-60AFBB393ADF}"/>
              </a:ext>
            </a:extLst>
          </p:cNvPr>
          <p:cNvCxnSpPr>
            <a:cxnSpLocks noChangeShapeType="1"/>
          </p:cNvCxnSpPr>
          <p:nvPr/>
        </p:nvCxnSpPr>
        <p:spPr bwMode="auto">
          <a:xfrm>
            <a:off x="5761196" y="2943098"/>
            <a:ext cx="813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4" name="Line 114">
            <a:extLst>
              <a:ext uri="{FF2B5EF4-FFF2-40B4-BE49-F238E27FC236}">
                <a16:creationId xmlns:a16="http://schemas.microsoft.com/office/drawing/2014/main" id="{6EBDD955-262E-4C37-8F9C-CB676461CD7F}"/>
              </a:ext>
            </a:extLst>
          </p:cNvPr>
          <p:cNvCxnSpPr>
            <a:cxnSpLocks noChangeShapeType="1"/>
          </p:cNvCxnSpPr>
          <p:nvPr/>
        </p:nvCxnSpPr>
        <p:spPr bwMode="auto">
          <a:xfrm>
            <a:off x="5862265"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5" name="Line 115">
            <a:extLst>
              <a:ext uri="{FF2B5EF4-FFF2-40B4-BE49-F238E27FC236}">
                <a16:creationId xmlns:a16="http://schemas.microsoft.com/office/drawing/2014/main" id="{47ABB192-52F9-46A3-AAC0-8DAD69B49C50}"/>
              </a:ext>
            </a:extLst>
          </p:cNvPr>
          <p:cNvCxnSpPr>
            <a:cxnSpLocks noChangeShapeType="1"/>
          </p:cNvCxnSpPr>
          <p:nvPr/>
        </p:nvCxnSpPr>
        <p:spPr bwMode="auto">
          <a:xfrm>
            <a:off x="5973835"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6" name="Line 116">
            <a:extLst>
              <a:ext uri="{FF2B5EF4-FFF2-40B4-BE49-F238E27FC236}">
                <a16:creationId xmlns:a16="http://schemas.microsoft.com/office/drawing/2014/main" id="{D5CF1654-2626-4BB3-B7B7-2BB08273DF5C}"/>
              </a:ext>
            </a:extLst>
          </p:cNvPr>
          <p:cNvCxnSpPr>
            <a:cxnSpLocks noChangeShapeType="1"/>
          </p:cNvCxnSpPr>
          <p:nvPr/>
        </p:nvCxnSpPr>
        <p:spPr bwMode="auto">
          <a:xfrm>
            <a:off x="6085403"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7" name="Line 117">
            <a:extLst>
              <a:ext uri="{FF2B5EF4-FFF2-40B4-BE49-F238E27FC236}">
                <a16:creationId xmlns:a16="http://schemas.microsoft.com/office/drawing/2014/main" id="{4016C729-DBCC-4402-9661-CD1CD37ADC62}"/>
              </a:ext>
            </a:extLst>
          </p:cNvPr>
          <p:cNvCxnSpPr>
            <a:cxnSpLocks noChangeShapeType="1"/>
          </p:cNvCxnSpPr>
          <p:nvPr/>
        </p:nvCxnSpPr>
        <p:spPr bwMode="auto">
          <a:xfrm>
            <a:off x="6198285"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8" name="Line 118">
            <a:extLst>
              <a:ext uri="{FF2B5EF4-FFF2-40B4-BE49-F238E27FC236}">
                <a16:creationId xmlns:a16="http://schemas.microsoft.com/office/drawing/2014/main" id="{8BBA523D-8D53-42FE-B892-85693B8F65FC}"/>
              </a:ext>
            </a:extLst>
          </p:cNvPr>
          <p:cNvCxnSpPr>
            <a:cxnSpLocks noChangeShapeType="1"/>
          </p:cNvCxnSpPr>
          <p:nvPr/>
        </p:nvCxnSpPr>
        <p:spPr bwMode="auto">
          <a:xfrm>
            <a:off x="6309855"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09" name="Line 119">
            <a:extLst>
              <a:ext uri="{FF2B5EF4-FFF2-40B4-BE49-F238E27FC236}">
                <a16:creationId xmlns:a16="http://schemas.microsoft.com/office/drawing/2014/main" id="{ED22D356-03EC-41E8-9A72-728E2AF28402}"/>
              </a:ext>
            </a:extLst>
          </p:cNvPr>
          <p:cNvCxnSpPr>
            <a:cxnSpLocks noChangeShapeType="1"/>
          </p:cNvCxnSpPr>
          <p:nvPr/>
        </p:nvCxnSpPr>
        <p:spPr bwMode="auto">
          <a:xfrm>
            <a:off x="6421423"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10" name="Line 120">
            <a:extLst>
              <a:ext uri="{FF2B5EF4-FFF2-40B4-BE49-F238E27FC236}">
                <a16:creationId xmlns:a16="http://schemas.microsoft.com/office/drawing/2014/main" id="{D7CB98E6-492D-4450-8C27-32E33B8BE20D}"/>
              </a:ext>
            </a:extLst>
          </p:cNvPr>
          <p:cNvCxnSpPr>
            <a:cxnSpLocks noChangeShapeType="1"/>
          </p:cNvCxnSpPr>
          <p:nvPr/>
        </p:nvCxnSpPr>
        <p:spPr bwMode="auto">
          <a:xfrm>
            <a:off x="6534304" y="2943098"/>
            <a:ext cx="813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11" name="Line 121">
            <a:extLst>
              <a:ext uri="{FF2B5EF4-FFF2-40B4-BE49-F238E27FC236}">
                <a16:creationId xmlns:a16="http://schemas.microsoft.com/office/drawing/2014/main" id="{093966D7-C99B-452B-9861-79664E24E43D}"/>
              </a:ext>
            </a:extLst>
          </p:cNvPr>
          <p:cNvCxnSpPr>
            <a:cxnSpLocks noChangeShapeType="1"/>
          </p:cNvCxnSpPr>
          <p:nvPr/>
        </p:nvCxnSpPr>
        <p:spPr bwMode="auto">
          <a:xfrm>
            <a:off x="6645874" y="2943098"/>
            <a:ext cx="813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12" name="Line 122">
            <a:extLst>
              <a:ext uri="{FF2B5EF4-FFF2-40B4-BE49-F238E27FC236}">
                <a16:creationId xmlns:a16="http://schemas.microsoft.com/office/drawing/2014/main" id="{5243C07E-D4F4-4FE8-933B-672755C9592B}"/>
              </a:ext>
            </a:extLst>
          </p:cNvPr>
          <p:cNvCxnSpPr>
            <a:cxnSpLocks noChangeShapeType="1"/>
          </p:cNvCxnSpPr>
          <p:nvPr/>
        </p:nvCxnSpPr>
        <p:spPr bwMode="auto">
          <a:xfrm flipV="1">
            <a:off x="6736442" y="2895524"/>
            <a:ext cx="0" cy="40778"/>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13" name="Line 124">
            <a:extLst>
              <a:ext uri="{FF2B5EF4-FFF2-40B4-BE49-F238E27FC236}">
                <a16:creationId xmlns:a16="http://schemas.microsoft.com/office/drawing/2014/main" id="{B61A330D-13EC-4F18-982A-5A7034DCD007}"/>
              </a:ext>
            </a:extLst>
          </p:cNvPr>
          <p:cNvCxnSpPr>
            <a:cxnSpLocks noChangeShapeType="1"/>
          </p:cNvCxnSpPr>
          <p:nvPr/>
        </p:nvCxnSpPr>
        <p:spPr bwMode="auto">
          <a:xfrm>
            <a:off x="6858513" y="288872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14" name="Line 125">
            <a:extLst>
              <a:ext uri="{FF2B5EF4-FFF2-40B4-BE49-F238E27FC236}">
                <a16:creationId xmlns:a16="http://schemas.microsoft.com/office/drawing/2014/main" id="{8465C127-2EEE-489E-951A-5CB09A34828E}"/>
              </a:ext>
            </a:extLst>
          </p:cNvPr>
          <p:cNvCxnSpPr>
            <a:cxnSpLocks noChangeShapeType="1"/>
          </p:cNvCxnSpPr>
          <p:nvPr/>
        </p:nvCxnSpPr>
        <p:spPr bwMode="auto">
          <a:xfrm>
            <a:off x="6971394" y="2888728"/>
            <a:ext cx="49878"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15" name="Straight Connector 114">
            <a:extLst>
              <a:ext uri="{FF2B5EF4-FFF2-40B4-BE49-F238E27FC236}">
                <a16:creationId xmlns:a16="http://schemas.microsoft.com/office/drawing/2014/main" id="{0A6CD60F-673A-4B0E-9FFF-ABCB41F25A9E}"/>
              </a:ext>
            </a:extLst>
          </p:cNvPr>
          <p:cNvCxnSpPr/>
          <p:nvPr/>
        </p:nvCxnSpPr>
        <p:spPr>
          <a:xfrm flipH="1">
            <a:off x="4747886" y="1143050"/>
            <a:ext cx="3938" cy="2368026"/>
          </a:xfrm>
          <a:prstGeom prst="line">
            <a:avLst/>
          </a:prstGeom>
          <a:ln w="28575" cmpd="sng">
            <a:solidFill>
              <a:srgbClr val="8B1B24"/>
            </a:solidFill>
          </a:ln>
        </p:spPr>
        <p:style>
          <a:lnRef idx="1">
            <a:schemeClr val="accent1"/>
          </a:lnRef>
          <a:fillRef idx="0">
            <a:schemeClr val="accent1"/>
          </a:fillRef>
          <a:effectRef idx="0">
            <a:schemeClr val="accent1"/>
          </a:effectRef>
          <a:fontRef idx="minor">
            <a:schemeClr val="tx1"/>
          </a:fontRef>
        </p:style>
      </p:cxnSp>
      <p:sp>
        <p:nvSpPr>
          <p:cNvPr id="116" name="TextBox 121">
            <a:extLst>
              <a:ext uri="{FF2B5EF4-FFF2-40B4-BE49-F238E27FC236}">
                <a16:creationId xmlns:a16="http://schemas.microsoft.com/office/drawing/2014/main" id="{A057ECE0-06EC-407D-8D18-D4B22872D3BC}"/>
              </a:ext>
            </a:extLst>
          </p:cNvPr>
          <p:cNvSpPr txBox="1">
            <a:spLocks noChangeArrowheads="1"/>
          </p:cNvSpPr>
          <p:nvPr/>
        </p:nvSpPr>
        <p:spPr bwMode="auto">
          <a:xfrm>
            <a:off x="2244799" y="913948"/>
            <a:ext cx="247158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spcBef>
                <a:spcPct val="0"/>
              </a:spcBef>
              <a:buFontTx/>
              <a:buNone/>
            </a:pPr>
            <a:r>
              <a:rPr lang="en-US" altLang="en-US" sz="1200" b="1" dirty="0">
                <a:solidFill>
                  <a:schemeClr val="tx1">
                    <a:lumMod val="75000"/>
                    <a:lumOff val="25000"/>
                  </a:schemeClr>
                </a:solidFill>
                <a:latin typeface="+mn-lt"/>
              </a:rPr>
              <a:t>Weeks 1-4</a:t>
            </a:r>
            <a:r>
              <a:rPr lang="en-US" altLang="en-US" sz="1200" b="1" baseline="30000" dirty="0">
                <a:solidFill>
                  <a:schemeClr val="tx1">
                    <a:lumMod val="75000"/>
                    <a:lumOff val="25000"/>
                  </a:schemeClr>
                </a:solidFill>
                <a:latin typeface="+mn-lt"/>
              </a:rPr>
              <a:t>*</a:t>
            </a:r>
            <a:r>
              <a:rPr lang="en-US" altLang="en-US" sz="1200" b="1" dirty="0">
                <a:solidFill>
                  <a:schemeClr val="tx1">
                    <a:lumMod val="75000"/>
                    <a:lumOff val="25000"/>
                  </a:schemeClr>
                </a:solidFill>
                <a:latin typeface="+mn-lt"/>
              </a:rPr>
              <a:t> </a:t>
            </a:r>
          </a:p>
          <a:p>
            <a:pPr algn="ctr">
              <a:spcBef>
                <a:spcPct val="0"/>
              </a:spcBef>
              <a:buFontTx/>
              <a:buNone/>
            </a:pPr>
            <a:r>
              <a:rPr lang="en-US" altLang="en-US" sz="1200" b="1" dirty="0">
                <a:solidFill>
                  <a:schemeClr val="tx1">
                    <a:lumMod val="75000"/>
                    <a:lumOff val="25000"/>
                  </a:schemeClr>
                </a:solidFill>
                <a:latin typeface="+mn-lt"/>
              </a:rPr>
              <a:t>Recurrent Hyperkalemia</a:t>
            </a:r>
            <a:br>
              <a:rPr lang="en-US" altLang="en-US" sz="1200" b="1" dirty="0">
                <a:solidFill>
                  <a:schemeClr val="tx1">
                    <a:lumMod val="75000"/>
                    <a:lumOff val="25000"/>
                  </a:schemeClr>
                </a:solidFill>
                <a:latin typeface="+mn-lt"/>
              </a:rPr>
            </a:br>
            <a:r>
              <a:rPr lang="en-US" altLang="en-US" sz="1200" b="1" dirty="0">
                <a:solidFill>
                  <a:schemeClr val="tx1">
                    <a:lumMod val="75000"/>
                    <a:lumOff val="25000"/>
                  </a:schemeClr>
                </a:solidFill>
                <a:latin typeface="+mn-lt"/>
              </a:rPr>
              <a:t>= Serum Potassium ≥5.5 mEq/L </a:t>
            </a:r>
          </a:p>
        </p:txBody>
      </p:sp>
      <p:sp>
        <p:nvSpPr>
          <p:cNvPr id="117" name="TextBox 122">
            <a:extLst>
              <a:ext uri="{FF2B5EF4-FFF2-40B4-BE49-F238E27FC236}">
                <a16:creationId xmlns:a16="http://schemas.microsoft.com/office/drawing/2014/main" id="{1C759E91-91CA-4F04-931B-872ABC47A873}"/>
              </a:ext>
            </a:extLst>
          </p:cNvPr>
          <p:cNvSpPr txBox="1">
            <a:spLocks noChangeArrowheads="1"/>
          </p:cNvSpPr>
          <p:nvPr/>
        </p:nvSpPr>
        <p:spPr bwMode="auto">
          <a:xfrm>
            <a:off x="4716384" y="913948"/>
            <a:ext cx="31396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a:spcBef>
                <a:spcPct val="0"/>
              </a:spcBef>
              <a:buFontTx/>
              <a:buNone/>
            </a:pPr>
            <a:r>
              <a:rPr lang="en-US" altLang="en-US" sz="1200" b="1" dirty="0">
                <a:solidFill>
                  <a:schemeClr val="tx1">
                    <a:lumMod val="75000"/>
                    <a:lumOff val="25000"/>
                  </a:schemeClr>
                </a:solidFill>
                <a:latin typeface="+mn-lt"/>
              </a:rPr>
              <a:t>Weeks 5-8 </a:t>
            </a:r>
          </a:p>
          <a:p>
            <a:pPr algn="ctr">
              <a:spcBef>
                <a:spcPct val="0"/>
              </a:spcBef>
              <a:buFontTx/>
              <a:buNone/>
            </a:pPr>
            <a:r>
              <a:rPr lang="en-US" altLang="en-US" sz="1200" b="1" dirty="0">
                <a:solidFill>
                  <a:schemeClr val="tx1">
                    <a:lumMod val="75000"/>
                    <a:lumOff val="25000"/>
                  </a:schemeClr>
                </a:solidFill>
                <a:latin typeface="+mn-lt"/>
              </a:rPr>
              <a:t>Recurrent Hyperkalemia</a:t>
            </a:r>
            <a:br>
              <a:rPr lang="en-US" altLang="en-US" sz="1200" b="1" dirty="0">
                <a:solidFill>
                  <a:schemeClr val="tx1">
                    <a:lumMod val="75000"/>
                    <a:lumOff val="25000"/>
                  </a:schemeClr>
                </a:solidFill>
                <a:latin typeface="+mn-lt"/>
              </a:rPr>
            </a:br>
            <a:r>
              <a:rPr lang="en-US" altLang="en-US" sz="1200" b="1" dirty="0">
                <a:solidFill>
                  <a:schemeClr val="tx1">
                    <a:lumMod val="75000"/>
                    <a:lumOff val="25000"/>
                  </a:schemeClr>
                </a:solidFill>
                <a:latin typeface="+mn-lt"/>
              </a:rPr>
              <a:t>= Serum Potassium ≥5.1 mEq/L </a:t>
            </a:r>
          </a:p>
        </p:txBody>
      </p:sp>
      <p:cxnSp>
        <p:nvCxnSpPr>
          <p:cNvPr id="119" name="Line 119">
            <a:extLst>
              <a:ext uri="{FF2B5EF4-FFF2-40B4-BE49-F238E27FC236}">
                <a16:creationId xmlns:a16="http://schemas.microsoft.com/office/drawing/2014/main" id="{B7E690AC-4623-446D-9BF1-5C51A242804A}"/>
              </a:ext>
            </a:extLst>
          </p:cNvPr>
          <p:cNvCxnSpPr>
            <a:cxnSpLocks noChangeShapeType="1"/>
          </p:cNvCxnSpPr>
          <p:nvPr/>
        </p:nvCxnSpPr>
        <p:spPr bwMode="auto">
          <a:xfrm>
            <a:off x="6746943" y="288872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cxnSp>
        <p:nvCxnSpPr>
          <p:cNvPr id="120" name="Line 119">
            <a:extLst>
              <a:ext uri="{FF2B5EF4-FFF2-40B4-BE49-F238E27FC236}">
                <a16:creationId xmlns:a16="http://schemas.microsoft.com/office/drawing/2014/main" id="{8A5153A7-F65F-4EE3-AD30-FB765719E177}"/>
              </a:ext>
            </a:extLst>
          </p:cNvPr>
          <p:cNvCxnSpPr>
            <a:cxnSpLocks noChangeShapeType="1"/>
          </p:cNvCxnSpPr>
          <p:nvPr/>
        </p:nvCxnSpPr>
        <p:spPr bwMode="auto">
          <a:xfrm>
            <a:off x="5208601" y="2943098"/>
            <a:ext cx="91880" cy="0"/>
          </a:xfrm>
          <a:prstGeom prst="line">
            <a:avLst/>
          </a:prstGeom>
          <a:noFill/>
          <a:ln w="28575">
            <a:solidFill>
              <a:srgbClr val="5D2D85"/>
            </a:solidFill>
            <a:round/>
            <a:headEnd/>
            <a:tailEnd/>
          </a:ln>
          <a:extLst>
            <a:ext uri="{909E8E84-426E-40dd-AFC4-6F175D3DCCD1}">
              <a14:hiddenFill xmlns="" xmlns:a14="http://schemas.microsoft.com/office/drawing/2010/main">
                <a:noFill/>
              </a14:hiddenFill>
            </a:ext>
          </a:extLst>
        </p:spPr>
      </p:cxnSp>
      <p:sp>
        <p:nvSpPr>
          <p:cNvPr id="121" name="TextBox 120">
            <a:extLst>
              <a:ext uri="{FF2B5EF4-FFF2-40B4-BE49-F238E27FC236}">
                <a16:creationId xmlns:a16="http://schemas.microsoft.com/office/drawing/2014/main" id="{A8F066D2-C1BC-4E92-80A9-584FE8AEA769}"/>
              </a:ext>
            </a:extLst>
          </p:cNvPr>
          <p:cNvSpPr txBox="1"/>
          <p:nvPr/>
        </p:nvSpPr>
        <p:spPr>
          <a:xfrm>
            <a:off x="5830971" y="1807965"/>
            <a:ext cx="748923" cy="300082"/>
          </a:xfrm>
          <a:prstGeom prst="rect">
            <a:avLst/>
          </a:prstGeom>
          <a:noFill/>
        </p:spPr>
        <p:txBody>
          <a:bodyPr wrap="none" rtlCol="0">
            <a:spAutoFit/>
          </a:bodyPr>
          <a:lstStyle/>
          <a:p>
            <a:r>
              <a:rPr lang="en-US" sz="1350" b="1" dirty="0">
                <a:solidFill>
                  <a:srgbClr val="55853C"/>
                </a:solidFill>
              </a:rPr>
              <a:t>Placebo</a:t>
            </a:r>
          </a:p>
        </p:txBody>
      </p:sp>
      <p:sp>
        <p:nvSpPr>
          <p:cNvPr id="122" name="TextBox 121">
            <a:extLst>
              <a:ext uri="{FF2B5EF4-FFF2-40B4-BE49-F238E27FC236}">
                <a16:creationId xmlns:a16="http://schemas.microsoft.com/office/drawing/2014/main" id="{BF6CA912-F1C4-4A82-BD27-CA3B757CD184}"/>
              </a:ext>
            </a:extLst>
          </p:cNvPr>
          <p:cNvSpPr txBox="1"/>
          <p:nvPr/>
        </p:nvSpPr>
        <p:spPr>
          <a:xfrm>
            <a:off x="5830970" y="2964058"/>
            <a:ext cx="898900" cy="300082"/>
          </a:xfrm>
          <a:prstGeom prst="rect">
            <a:avLst/>
          </a:prstGeom>
          <a:noFill/>
        </p:spPr>
        <p:txBody>
          <a:bodyPr wrap="none" rtlCol="0">
            <a:spAutoFit/>
          </a:bodyPr>
          <a:lstStyle/>
          <a:p>
            <a:r>
              <a:rPr lang="en-US" sz="1350" b="1" dirty="0">
                <a:solidFill>
                  <a:srgbClr val="5D2D85"/>
                </a:solidFill>
              </a:rPr>
              <a:t>Patiromer</a:t>
            </a:r>
          </a:p>
        </p:txBody>
      </p:sp>
    </p:spTree>
    <p:extLst>
      <p:ext uri="{BB962C8B-B14F-4D97-AF65-F5344CB8AC3E}">
        <p14:creationId xmlns:p14="http://schemas.microsoft.com/office/powerpoint/2010/main" val="256795984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73DD-C532-4C2C-840F-565A476B75D7}"/>
              </a:ext>
            </a:extLst>
          </p:cNvPr>
          <p:cNvSpPr>
            <a:spLocks noGrp="1"/>
          </p:cNvSpPr>
          <p:nvPr>
            <p:ph type="title"/>
          </p:nvPr>
        </p:nvSpPr>
        <p:spPr>
          <a:xfrm>
            <a:off x="477078" y="35733"/>
            <a:ext cx="8229600" cy="994172"/>
          </a:xfrm>
        </p:spPr>
        <p:txBody>
          <a:bodyPr>
            <a:noAutofit/>
          </a:bodyPr>
          <a:lstStyle/>
          <a:p>
            <a:r>
              <a:rPr lang="en-US" sz="2800" dirty="0"/>
              <a:t>Primary Efficacy Endpoint in the Randomized Withdrawal Phase, According to Subgroup</a:t>
            </a:r>
          </a:p>
        </p:txBody>
      </p:sp>
      <p:sp>
        <p:nvSpPr>
          <p:cNvPr id="3" name="Text Placeholder 2">
            <a:extLst>
              <a:ext uri="{FF2B5EF4-FFF2-40B4-BE49-F238E27FC236}">
                <a16:creationId xmlns:a16="http://schemas.microsoft.com/office/drawing/2014/main" id="{5A7AF56E-8403-4E03-ACA7-1C071C5BD317}"/>
              </a:ext>
            </a:extLst>
          </p:cNvPr>
          <p:cNvSpPr>
            <a:spLocks noGrp="1"/>
          </p:cNvSpPr>
          <p:nvPr>
            <p:ph type="body" sz="quarter" idx="10"/>
          </p:nvPr>
        </p:nvSpPr>
        <p:spPr>
          <a:xfrm>
            <a:off x="3077155" y="4507706"/>
            <a:ext cx="5883908" cy="548879"/>
          </a:xfrm>
        </p:spPr>
        <p:txBody>
          <a:bodyPr/>
          <a:lstStyle/>
          <a:p>
            <a:r>
              <a:rPr lang="da-DK" dirty="0"/>
              <a:t>Weir MR, et al. </a:t>
            </a:r>
            <a:r>
              <a:rPr lang="da-DK" i="1" dirty="0"/>
              <a:t>N Engl J Med.</a:t>
            </a:r>
            <a:r>
              <a:rPr lang="da-DK" dirty="0"/>
              <a:t> 2015;372:211-221.</a:t>
            </a:r>
          </a:p>
        </p:txBody>
      </p:sp>
      <p:pic>
        <p:nvPicPr>
          <p:cNvPr id="5" name="Picture 2">
            <a:extLst>
              <a:ext uri="{FF2B5EF4-FFF2-40B4-BE49-F238E27FC236}">
                <a16:creationId xmlns:a16="http://schemas.microsoft.com/office/drawing/2014/main" id="{3AE68131-B22B-411E-AD00-F380773DC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7" t="13594" r="7627" b="6096"/>
          <a:stretch/>
        </p:blipFill>
        <p:spPr bwMode="auto">
          <a:xfrm>
            <a:off x="1673605" y="963638"/>
            <a:ext cx="4967057" cy="3442316"/>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Arrow: Right 5">
            <a:extLst>
              <a:ext uri="{FF2B5EF4-FFF2-40B4-BE49-F238E27FC236}">
                <a16:creationId xmlns:a16="http://schemas.microsoft.com/office/drawing/2014/main" id="{775C91CC-E5E4-4021-A4E1-2709F0A4A857}"/>
              </a:ext>
            </a:extLst>
          </p:cNvPr>
          <p:cNvSpPr/>
          <p:nvPr/>
        </p:nvSpPr>
        <p:spPr>
          <a:xfrm>
            <a:off x="1233217" y="1449690"/>
            <a:ext cx="482723" cy="66583"/>
          </a:xfrm>
          <a:prstGeom prst="rightArrow">
            <a:avLst/>
          </a:prstGeom>
          <a:solidFill>
            <a:srgbClr val="5585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Arrow: Right 6">
            <a:extLst>
              <a:ext uri="{FF2B5EF4-FFF2-40B4-BE49-F238E27FC236}">
                <a16:creationId xmlns:a16="http://schemas.microsoft.com/office/drawing/2014/main" id="{BD7B9C27-8407-4088-8FAE-62925609B91E}"/>
              </a:ext>
            </a:extLst>
          </p:cNvPr>
          <p:cNvSpPr/>
          <p:nvPr/>
        </p:nvSpPr>
        <p:spPr>
          <a:xfrm>
            <a:off x="1233216" y="1837405"/>
            <a:ext cx="482723" cy="66583"/>
          </a:xfrm>
          <a:prstGeom prst="rightArrow">
            <a:avLst/>
          </a:prstGeom>
          <a:solidFill>
            <a:srgbClr val="5585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Arrow: Right 7">
            <a:extLst>
              <a:ext uri="{FF2B5EF4-FFF2-40B4-BE49-F238E27FC236}">
                <a16:creationId xmlns:a16="http://schemas.microsoft.com/office/drawing/2014/main" id="{97326263-6E34-4796-A9A4-13DB3A0DB2F1}"/>
              </a:ext>
            </a:extLst>
          </p:cNvPr>
          <p:cNvSpPr/>
          <p:nvPr/>
        </p:nvSpPr>
        <p:spPr>
          <a:xfrm>
            <a:off x="1233217" y="2211804"/>
            <a:ext cx="482723" cy="66583"/>
          </a:xfrm>
          <a:prstGeom prst="rightArrow">
            <a:avLst/>
          </a:prstGeom>
          <a:solidFill>
            <a:srgbClr val="5585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Arrow: Right 8">
            <a:extLst>
              <a:ext uri="{FF2B5EF4-FFF2-40B4-BE49-F238E27FC236}">
                <a16:creationId xmlns:a16="http://schemas.microsoft.com/office/drawing/2014/main" id="{C1B55BD9-9CE1-4A57-B093-35A8E61F5092}"/>
              </a:ext>
            </a:extLst>
          </p:cNvPr>
          <p:cNvSpPr/>
          <p:nvPr/>
        </p:nvSpPr>
        <p:spPr>
          <a:xfrm>
            <a:off x="1233217" y="2569476"/>
            <a:ext cx="482723" cy="66583"/>
          </a:xfrm>
          <a:prstGeom prst="rightArrow">
            <a:avLst/>
          </a:prstGeom>
          <a:solidFill>
            <a:srgbClr val="5585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Arrow: Right 9">
            <a:extLst>
              <a:ext uri="{FF2B5EF4-FFF2-40B4-BE49-F238E27FC236}">
                <a16:creationId xmlns:a16="http://schemas.microsoft.com/office/drawing/2014/main" id="{D864008E-A46E-4E52-808A-5C044BB5C2D8}"/>
              </a:ext>
            </a:extLst>
          </p:cNvPr>
          <p:cNvSpPr/>
          <p:nvPr/>
        </p:nvSpPr>
        <p:spPr>
          <a:xfrm>
            <a:off x="1233217" y="2942762"/>
            <a:ext cx="482723" cy="66583"/>
          </a:xfrm>
          <a:prstGeom prst="rightArrow">
            <a:avLst/>
          </a:prstGeom>
          <a:solidFill>
            <a:srgbClr val="5585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Arrow: Right 10">
            <a:extLst>
              <a:ext uri="{FF2B5EF4-FFF2-40B4-BE49-F238E27FC236}">
                <a16:creationId xmlns:a16="http://schemas.microsoft.com/office/drawing/2014/main" id="{EBA8AC91-71D0-4C85-8FDA-F2A279C66656}"/>
              </a:ext>
            </a:extLst>
          </p:cNvPr>
          <p:cNvSpPr/>
          <p:nvPr/>
        </p:nvSpPr>
        <p:spPr>
          <a:xfrm>
            <a:off x="1233217" y="3316134"/>
            <a:ext cx="482723" cy="66583"/>
          </a:xfrm>
          <a:prstGeom prst="rightArrow">
            <a:avLst/>
          </a:prstGeom>
          <a:solidFill>
            <a:srgbClr val="5585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extBox 11">
            <a:extLst>
              <a:ext uri="{FF2B5EF4-FFF2-40B4-BE49-F238E27FC236}">
                <a16:creationId xmlns:a16="http://schemas.microsoft.com/office/drawing/2014/main" id="{9A8EAA16-AD2B-49D9-A106-8EA47BE666DB}"/>
              </a:ext>
            </a:extLst>
          </p:cNvPr>
          <p:cNvSpPr txBox="1"/>
          <p:nvPr/>
        </p:nvSpPr>
        <p:spPr>
          <a:xfrm>
            <a:off x="4483389" y="1521415"/>
            <a:ext cx="572609" cy="300082"/>
          </a:xfrm>
          <a:prstGeom prst="rect">
            <a:avLst/>
          </a:prstGeom>
          <a:noFill/>
          <a:ln w="25400">
            <a:solidFill>
              <a:srgbClr val="55853C"/>
            </a:solidFill>
          </a:ln>
        </p:spPr>
        <p:txBody>
          <a:bodyPr wrap="square" rtlCol="0">
            <a:spAutoFit/>
          </a:bodyPr>
          <a:lstStyle/>
          <a:p>
            <a:endParaRPr lang="en-US" sz="1350" dirty="0"/>
          </a:p>
        </p:txBody>
      </p:sp>
      <p:sp>
        <p:nvSpPr>
          <p:cNvPr id="13" name="TextBox 12">
            <a:extLst>
              <a:ext uri="{FF2B5EF4-FFF2-40B4-BE49-F238E27FC236}">
                <a16:creationId xmlns:a16="http://schemas.microsoft.com/office/drawing/2014/main" id="{9D8625D9-40E3-4953-A9F2-F7E010573599}"/>
              </a:ext>
            </a:extLst>
          </p:cNvPr>
          <p:cNvSpPr txBox="1"/>
          <p:nvPr/>
        </p:nvSpPr>
        <p:spPr>
          <a:xfrm>
            <a:off x="4483388" y="1911501"/>
            <a:ext cx="572609" cy="300082"/>
          </a:xfrm>
          <a:prstGeom prst="rect">
            <a:avLst/>
          </a:prstGeom>
          <a:noFill/>
          <a:ln w="25400">
            <a:solidFill>
              <a:srgbClr val="55853C"/>
            </a:solidFill>
          </a:ln>
        </p:spPr>
        <p:txBody>
          <a:bodyPr wrap="square" rtlCol="0">
            <a:spAutoFit/>
          </a:bodyPr>
          <a:lstStyle/>
          <a:p>
            <a:endParaRPr lang="en-US" sz="1350" dirty="0"/>
          </a:p>
        </p:txBody>
      </p:sp>
      <p:sp>
        <p:nvSpPr>
          <p:cNvPr id="14" name="TextBox 13">
            <a:extLst>
              <a:ext uri="{FF2B5EF4-FFF2-40B4-BE49-F238E27FC236}">
                <a16:creationId xmlns:a16="http://schemas.microsoft.com/office/drawing/2014/main" id="{F17C8537-88A3-4A31-8B3A-913AE20F1312}"/>
              </a:ext>
            </a:extLst>
          </p:cNvPr>
          <p:cNvSpPr txBox="1"/>
          <p:nvPr/>
        </p:nvSpPr>
        <p:spPr>
          <a:xfrm>
            <a:off x="4483387" y="2301586"/>
            <a:ext cx="572609" cy="300082"/>
          </a:xfrm>
          <a:prstGeom prst="rect">
            <a:avLst/>
          </a:prstGeom>
          <a:noFill/>
          <a:ln w="25400">
            <a:solidFill>
              <a:srgbClr val="55853C"/>
            </a:solidFill>
          </a:ln>
        </p:spPr>
        <p:txBody>
          <a:bodyPr wrap="square" rtlCol="0">
            <a:spAutoFit/>
          </a:bodyPr>
          <a:lstStyle/>
          <a:p>
            <a:endParaRPr lang="en-US" sz="1350" dirty="0"/>
          </a:p>
        </p:txBody>
      </p:sp>
      <p:sp>
        <p:nvSpPr>
          <p:cNvPr id="15" name="TextBox 14">
            <a:extLst>
              <a:ext uri="{FF2B5EF4-FFF2-40B4-BE49-F238E27FC236}">
                <a16:creationId xmlns:a16="http://schemas.microsoft.com/office/drawing/2014/main" id="{3D84C473-FF98-40AB-965B-86FD7A9B0292}"/>
              </a:ext>
            </a:extLst>
          </p:cNvPr>
          <p:cNvSpPr txBox="1"/>
          <p:nvPr/>
        </p:nvSpPr>
        <p:spPr>
          <a:xfrm>
            <a:off x="4483389" y="2661068"/>
            <a:ext cx="572609" cy="300082"/>
          </a:xfrm>
          <a:prstGeom prst="rect">
            <a:avLst/>
          </a:prstGeom>
          <a:noFill/>
          <a:ln w="25400">
            <a:solidFill>
              <a:srgbClr val="55853C"/>
            </a:solidFill>
          </a:ln>
        </p:spPr>
        <p:txBody>
          <a:bodyPr wrap="square" rtlCol="0">
            <a:spAutoFit/>
          </a:bodyPr>
          <a:lstStyle/>
          <a:p>
            <a:endParaRPr lang="en-US" sz="1350" dirty="0"/>
          </a:p>
        </p:txBody>
      </p:sp>
      <p:sp>
        <p:nvSpPr>
          <p:cNvPr id="16" name="TextBox 15">
            <a:extLst>
              <a:ext uri="{FF2B5EF4-FFF2-40B4-BE49-F238E27FC236}">
                <a16:creationId xmlns:a16="http://schemas.microsoft.com/office/drawing/2014/main" id="{C33E4C75-5BF3-4CBF-BD09-DE6E8F164ED1}"/>
              </a:ext>
            </a:extLst>
          </p:cNvPr>
          <p:cNvSpPr txBox="1"/>
          <p:nvPr/>
        </p:nvSpPr>
        <p:spPr>
          <a:xfrm>
            <a:off x="4483390" y="3020550"/>
            <a:ext cx="572609" cy="300082"/>
          </a:xfrm>
          <a:prstGeom prst="rect">
            <a:avLst/>
          </a:prstGeom>
          <a:noFill/>
          <a:ln w="25400">
            <a:solidFill>
              <a:srgbClr val="55853C"/>
            </a:solidFill>
          </a:ln>
        </p:spPr>
        <p:txBody>
          <a:bodyPr wrap="square" rtlCol="0">
            <a:spAutoFit/>
          </a:bodyPr>
          <a:lstStyle/>
          <a:p>
            <a:endParaRPr lang="en-US" sz="1350" dirty="0"/>
          </a:p>
        </p:txBody>
      </p:sp>
      <p:sp>
        <p:nvSpPr>
          <p:cNvPr id="17" name="TextBox 16">
            <a:extLst>
              <a:ext uri="{FF2B5EF4-FFF2-40B4-BE49-F238E27FC236}">
                <a16:creationId xmlns:a16="http://schemas.microsoft.com/office/drawing/2014/main" id="{89FAFFB3-E408-4101-86F7-DBB4A3289101}"/>
              </a:ext>
            </a:extLst>
          </p:cNvPr>
          <p:cNvSpPr txBox="1"/>
          <p:nvPr/>
        </p:nvSpPr>
        <p:spPr>
          <a:xfrm>
            <a:off x="4483392" y="3380032"/>
            <a:ext cx="572609" cy="300082"/>
          </a:xfrm>
          <a:prstGeom prst="rect">
            <a:avLst/>
          </a:prstGeom>
          <a:noFill/>
          <a:ln w="25400">
            <a:solidFill>
              <a:srgbClr val="55853C"/>
            </a:solidFill>
          </a:ln>
        </p:spPr>
        <p:txBody>
          <a:bodyPr wrap="square" rtlCol="0">
            <a:spAutoFit/>
          </a:bodyPr>
          <a:lstStyle/>
          <a:p>
            <a:endParaRPr lang="en-US" sz="1350" dirty="0"/>
          </a:p>
        </p:txBody>
      </p:sp>
    </p:spTree>
    <p:extLst>
      <p:ext uri="{BB962C8B-B14F-4D97-AF65-F5344CB8AC3E}">
        <p14:creationId xmlns:p14="http://schemas.microsoft.com/office/powerpoint/2010/main" val="150922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100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DC1B-3B8F-4EF6-BE26-4C3B0AC68F30}"/>
              </a:ext>
            </a:extLst>
          </p:cNvPr>
          <p:cNvSpPr>
            <a:spLocks noGrp="1"/>
          </p:cNvSpPr>
          <p:nvPr>
            <p:ph type="title"/>
          </p:nvPr>
        </p:nvSpPr>
        <p:spPr>
          <a:xfrm>
            <a:off x="469127" y="82463"/>
            <a:ext cx="8046223" cy="994172"/>
          </a:xfrm>
        </p:spPr>
        <p:txBody>
          <a:bodyPr>
            <a:noAutofit/>
          </a:bodyPr>
          <a:lstStyle/>
          <a:p>
            <a:r>
              <a:rPr lang="en-US" sz="2800" dirty="0"/>
              <a:t>Adverse Events During the Initial Treatment Phase and Through the Safety Follow-up Period</a:t>
            </a:r>
            <a:r>
              <a:rPr lang="en-US" sz="2800" baseline="30000" dirty="0"/>
              <a:t>*</a:t>
            </a:r>
            <a:r>
              <a:rPr lang="en-US" sz="2800" dirty="0"/>
              <a:t> for That Phase</a:t>
            </a:r>
          </a:p>
        </p:txBody>
      </p:sp>
      <p:sp>
        <p:nvSpPr>
          <p:cNvPr id="3" name="Text Placeholder 2">
            <a:extLst>
              <a:ext uri="{FF2B5EF4-FFF2-40B4-BE49-F238E27FC236}">
                <a16:creationId xmlns:a16="http://schemas.microsoft.com/office/drawing/2014/main" id="{F7D4DDC7-16D7-4DC8-BC06-9250CE12F2F0}"/>
              </a:ext>
            </a:extLst>
          </p:cNvPr>
          <p:cNvSpPr>
            <a:spLocks noGrp="1"/>
          </p:cNvSpPr>
          <p:nvPr>
            <p:ph type="body" sz="quarter" idx="10"/>
          </p:nvPr>
        </p:nvSpPr>
        <p:spPr>
          <a:xfrm>
            <a:off x="3108960" y="4507706"/>
            <a:ext cx="5852103" cy="548879"/>
          </a:xfrm>
        </p:spPr>
        <p:txBody>
          <a:bodyPr/>
          <a:lstStyle/>
          <a:p>
            <a:r>
              <a:rPr lang="da-DK" dirty="0"/>
              <a:t>Weir MR, et al. </a:t>
            </a:r>
            <a:r>
              <a:rPr lang="da-DK" i="1" dirty="0"/>
              <a:t>N Engl J Med.</a:t>
            </a:r>
            <a:r>
              <a:rPr lang="da-DK" dirty="0"/>
              <a:t> 2015;372:211-221.</a:t>
            </a:r>
          </a:p>
        </p:txBody>
      </p:sp>
      <p:sp>
        <p:nvSpPr>
          <p:cNvPr id="4" name="Text Placeholder 3">
            <a:extLst>
              <a:ext uri="{FF2B5EF4-FFF2-40B4-BE49-F238E27FC236}">
                <a16:creationId xmlns:a16="http://schemas.microsoft.com/office/drawing/2014/main" id="{BA28CE91-18FE-4BF2-BC0D-EF66025E321F}"/>
              </a:ext>
            </a:extLst>
          </p:cNvPr>
          <p:cNvSpPr>
            <a:spLocks noGrp="1"/>
          </p:cNvSpPr>
          <p:nvPr>
            <p:ph type="body" sz="quarter" idx="11"/>
          </p:nvPr>
        </p:nvSpPr>
        <p:spPr>
          <a:xfrm>
            <a:off x="199506" y="4304109"/>
            <a:ext cx="8761558" cy="203597"/>
          </a:xfrm>
        </p:spPr>
        <p:txBody>
          <a:bodyPr>
            <a:normAutofit fontScale="92500" lnSpcReduction="20000"/>
          </a:bodyPr>
          <a:lstStyle/>
          <a:p>
            <a:r>
              <a:rPr lang="en-US" dirty="0"/>
              <a:t>*1-2 weeks after discontinuation of study drug</a:t>
            </a:r>
          </a:p>
        </p:txBody>
      </p:sp>
      <p:graphicFrame>
        <p:nvGraphicFramePr>
          <p:cNvPr id="5" name="Content Placeholder 2">
            <a:extLst>
              <a:ext uri="{FF2B5EF4-FFF2-40B4-BE49-F238E27FC236}">
                <a16:creationId xmlns:a16="http://schemas.microsoft.com/office/drawing/2014/main" id="{47687D73-5AEE-46E4-9273-CEC16ABE7420}"/>
              </a:ext>
            </a:extLst>
          </p:cNvPr>
          <p:cNvGraphicFramePr>
            <a:graphicFrameLocks/>
          </p:cNvGraphicFramePr>
          <p:nvPr/>
        </p:nvGraphicFramePr>
        <p:xfrm>
          <a:off x="2023467" y="1181010"/>
          <a:ext cx="5097066" cy="2882900"/>
        </p:xfrm>
        <a:graphic>
          <a:graphicData uri="http://schemas.openxmlformats.org/drawingml/2006/table">
            <a:tbl>
              <a:tblPr firstRow="1" bandRow="1">
                <a:tableStyleId>{1E171933-4619-4E11-9A3F-F7608DF75F80}</a:tableStyleId>
              </a:tblPr>
              <a:tblGrid>
                <a:gridCol w="2548533">
                  <a:extLst>
                    <a:ext uri="{9D8B030D-6E8A-4147-A177-3AD203B41FA5}">
                      <a16:colId xmlns:a16="http://schemas.microsoft.com/office/drawing/2014/main" val="3182425878"/>
                    </a:ext>
                  </a:extLst>
                </a:gridCol>
                <a:gridCol w="2548533">
                  <a:extLst>
                    <a:ext uri="{9D8B030D-6E8A-4147-A177-3AD203B41FA5}">
                      <a16:colId xmlns:a16="http://schemas.microsoft.com/office/drawing/2014/main" val="375974192"/>
                    </a:ext>
                  </a:extLst>
                </a:gridCol>
              </a:tblGrid>
              <a:tr h="342900">
                <a:tc>
                  <a:txBody>
                    <a:bodyPr/>
                    <a:lstStyle/>
                    <a:p>
                      <a:pPr algn="ctr"/>
                      <a:r>
                        <a:rPr lang="en-US" sz="1800" dirty="0">
                          <a:latin typeface="+mn-lt"/>
                        </a:rPr>
                        <a:t>Adverse Event</a:t>
                      </a:r>
                      <a:endParaRPr lang="en-US" sz="1800" dirty="0">
                        <a:latin typeface="+mn-lt"/>
                        <a:cs typeface="Arial" panose="020B0604020202020204" pitchFamily="34" charset="0"/>
                      </a:endParaRPr>
                    </a:p>
                  </a:txBody>
                  <a:tcPr marL="68580" marR="68580" marT="34290" marB="34290"/>
                </a:tc>
                <a:tc>
                  <a:txBody>
                    <a:bodyPr/>
                    <a:lstStyle/>
                    <a:p>
                      <a:pPr algn="ctr"/>
                      <a:r>
                        <a:rPr lang="en-US" sz="1800" dirty="0">
                          <a:latin typeface="+mn-lt"/>
                        </a:rPr>
                        <a:t>No. of Patients (%)</a:t>
                      </a:r>
                      <a:endParaRPr lang="en-US" sz="18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3903319427"/>
                  </a:ext>
                </a:extLst>
              </a:tr>
              <a:tr h="317500">
                <a:tc>
                  <a:txBody>
                    <a:bodyPr/>
                    <a:lstStyle/>
                    <a:p>
                      <a:r>
                        <a:rPr lang="en-US" sz="1500" dirty="0">
                          <a:latin typeface="+mn-lt"/>
                        </a:rPr>
                        <a:t>≥1 Adverse</a:t>
                      </a:r>
                      <a:r>
                        <a:rPr lang="en-US" sz="1500" baseline="0" dirty="0">
                          <a:latin typeface="+mn-lt"/>
                        </a:rPr>
                        <a:t> event</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114 (47)</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2045722326"/>
                  </a:ext>
                </a:extLst>
              </a:tr>
              <a:tr h="317500">
                <a:tc>
                  <a:txBody>
                    <a:bodyPr/>
                    <a:lstStyle/>
                    <a:p>
                      <a:r>
                        <a:rPr lang="en-US" sz="1500" dirty="0">
                          <a:latin typeface="+mn-lt"/>
                        </a:rPr>
                        <a:t>Constipation</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26 (11)</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2245511482"/>
                  </a:ext>
                </a:extLst>
              </a:tr>
              <a:tr h="317500">
                <a:tc>
                  <a:txBody>
                    <a:bodyPr/>
                    <a:lstStyle/>
                    <a:p>
                      <a:r>
                        <a:rPr lang="en-US" sz="1500" dirty="0">
                          <a:latin typeface="+mn-lt"/>
                        </a:rPr>
                        <a:t>Diarrhea</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8 (3)</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2120231323"/>
                  </a:ext>
                </a:extLst>
              </a:tr>
              <a:tr h="317500">
                <a:tc>
                  <a:txBody>
                    <a:bodyPr/>
                    <a:lstStyle/>
                    <a:p>
                      <a:r>
                        <a:rPr lang="en-US" sz="1500" dirty="0">
                          <a:latin typeface="+mn-lt"/>
                        </a:rPr>
                        <a:t>Hypomagnesemia</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8 (3)</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3429052687"/>
                  </a:ext>
                </a:extLst>
              </a:tr>
              <a:tr h="317500">
                <a:tc>
                  <a:txBody>
                    <a:bodyPr/>
                    <a:lstStyle/>
                    <a:p>
                      <a:r>
                        <a:rPr lang="en-US" sz="1500" dirty="0">
                          <a:latin typeface="+mn-lt"/>
                        </a:rPr>
                        <a:t>Nausea</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8 (3)</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2446465703"/>
                  </a:ext>
                </a:extLst>
              </a:tr>
              <a:tr h="317500">
                <a:tc>
                  <a:txBody>
                    <a:bodyPr/>
                    <a:lstStyle/>
                    <a:p>
                      <a:r>
                        <a:rPr lang="en-US" sz="1500" dirty="0">
                          <a:latin typeface="+mn-lt"/>
                        </a:rPr>
                        <a:t>Anemia</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7 (3)</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2683015058"/>
                  </a:ext>
                </a:extLst>
              </a:tr>
              <a:tr h="317500">
                <a:tc>
                  <a:txBody>
                    <a:bodyPr/>
                    <a:lstStyle/>
                    <a:p>
                      <a:r>
                        <a:rPr lang="en-US" sz="1500" dirty="0">
                          <a:latin typeface="+mn-lt"/>
                        </a:rPr>
                        <a:t>Chronic renal failure</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7 (3)</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15795186"/>
                  </a:ext>
                </a:extLst>
              </a:tr>
              <a:tr h="317500">
                <a:tc>
                  <a:txBody>
                    <a:bodyPr/>
                    <a:lstStyle/>
                    <a:p>
                      <a:r>
                        <a:rPr lang="en-US" sz="1500" dirty="0">
                          <a:latin typeface="+mn-lt"/>
                        </a:rPr>
                        <a:t>≥1 Serious adverse event</a:t>
                      </a:r>
                      <a:endParaRPr lang="en-US" sz="1500" dirty="0">
                        <a:latin typeface="+mn-lt"/>
                        <a:cs typeface="Arial" panose="020B0604020202020204" pitchFamily="34" charset="0"/>
                      </a:endParaRPr>
                    </a:p>
                  </a:txBody>
                  <a:tcPr marL="68580" marR="68580" marT="34290" marB="34290"/>
                </a:tc>
                <a:tc>
                  <a:txBody>
                    <a:bodyPr/>
                    <a:lstStyle/>
                    <a:p>
                      <a:pPr algn="r"/>
                      <a:r>
                        <a:rPr lang="en-US" sz="1500" dirty="0">
                          <a:latin typeface="+mn-lt"/>
                        </a:rPr>
                        <a:t>3 (1)</a:t>
                      </a:r>
                      <a:endParaRPr lang="en-US" sz="1500" dirty="0">
                        <a:latin typeface="+mn-lt"/>
                        <a:cs typeface="Arial" panose="020B0604020202020204" pitchFamily="34" charset="0"/>
                      </a:endParaRPr>
                    </a:p>
                  </a:txBody>
                  <a:tcPr marL="68580" marR="754380" marT="34290" marB="34290"/>
                </a:tc>
                <a:extLst>
                  <a:ext uri="{0D108BD9-81ED-4DB2-BD59-A6C34878D82A}">
                    <a16:rowId xmlns:a16="http://schemas.microsoft.com/office/drawing/2014/main" val="2106438866"/>
                  </a:ext>
                </a:extLst>
              </a:tr>
            </a:tbl>
          </a:graphicData>
        </a:graphic>
      </p:graphicFrame>
    </p:spTree>
    <p:extLst>
      <p:ext uri="{BB962C8B-B14F-4D97-AF65-F5344CB8AC3E}">
        <p14:creationId xmlns:p14="http://schemas.microsoft.com/office/powerpoint/2010/main" val="366883175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7BC6-B07C-45E8-BB84-F39BE43DA759}"/>
              </a:ext>
            </a:extLst>
          </p:cNvPr>
          <p:cNvSpPr>
            <a:spLocks noGrp="1"/>
          </p:cNvSpPr>
          <p:nvPr>
            <p:ph type="title"/>
          </p:nvPr>
        </p:nvSpPr>
        <p:spPr>
          <a:xfrm>
            <a:off x="461176" y="273844"/>
            <a:ext cx="8054174" cy="994172"/>
          </a:xfrm>
        </p:spPr>
        <p:txBody>
          <a:bodyPr>
            <a:normAutofit fontScale="90000"/>
          </a:bodyPr>
          <a:lstStyle/>
          <a:p>
            <a:r>
              <a:rPr lang="en-US" dirty="0"/>
              <a:t>Adverse Events During the Randomized Withdrawal Phase and Through the Safety Follow-up Period</a:t>
            </a:r>
            <a:r>
              <a:rPr lang="en-US" baseline="30000" dirty="0"/>
              <a:t>*</a:t>
            </a:r>
            <a:r>
              <a:rPr lang="en-US" dirty="0"/>
              <a:t> for That Phase</a:t>
            </a:r>
          </a:p>
        </p:txBody>
      </p:sp>
      <p:sp>
        <p:nvSpPr>
          <p:cNvPr id="3" name="Text Placeholder 2">
            <a:extLst>
              <a:ext uri="{FF2B5EF4-FFF2-40B4-BE49-F238E27FC236}">
                <a16:creationId xmlns:a16="http://schemas.microsoft.com/office/drawing/2014/main" id="{0656250E-C1F3-4141-8105-61B4B78E091E}"/>
              </a:ext>
            </a:extLst>
          </p:cNvPr>
          <p:cNvSpPr>
            <a:spLocks noGrp="1"/>
          </p:cNvSpPr>
          <p:nvPr>
            <p:ph type="body" sz="quarter" idx="10"/>
          </p:nvPr>
        </p:nvSpPr>
        <p:spPr>
          <a:xfrm>
            <a:off x="3085106" y="4507706"/>
            <a:ext cx="5875957" cy="548879"/>
          </a:xfrm>
        </p:spPr>
        <p:txBody>
          <a:bodyPr/>
          <a:lstStyle/>
          <a:p>
            <a:r>
              <a:rPr lang="da-DK" dirty="0"/>
              <a:t>Weir MR, et al. </a:t>
            </a:r>
            <a:r>
              <a:rPr lang="da-DK" i="1" dirty="0"/>
              <a:t>N Engl J Med.</a:t>
            </a:r>
            <a:r>
              <a:rPr lang="da-DK" dirty="0"/>
              <a:t> 2015;372:211-221.</a:t>
            </a:r>
          </a:p>
        </p:txBody>
      </p:sp>
      <p:sp>
        <p:nvSpPr>
          <p:cNvPr id="4" name="Text Placeholder 3">
            <a:extLst>
              <a:ext uri="{FF2B5EF4-FFF2-40B4-BE49-F238E27FC236}">
                <a16:creationId xmlns:a16="http://schemas.microsoft.com/office/drawing/2014/main" id="{91CD3BE4-EE5E-4F45-9513-988E72423E2D}"/>
              </a:ext>
            </a:extLst>
          </p:cNvPr>
          <p:cNvSpPr>
            <a:spLocks noGrp="1"/>
          </p:cNvSpPr>
          <p:nvPr>
            <p:ph type="body" sz="quarter" idx="11"/>
          </p:nvPr>
        </p:nvSpPr>
        <p:spPr>
          <a:xfrm>
            <a:off x="199506" y="4341614"/>
            <a:ext cx="8761558" cy="203597"/>
          </a:xfrm>
        </p:spPr>
        <p:txBody>
          <a:bodyPr>
            <a:normAutofit fontScale="92500" lnSpcReduction="20000"/>
          </a:bodyPr>
          <a:lstStyle/>
          <a:p>
            <a:r>
              <a:rPr lang="en-US" dirty="0"/>
              <a:t>*1-2 weeks after discontinuation of study drug; Data are presented as number of patients (%).</a:t>
            </a:r>
          </a:p>
        </p:txBody>
      </p:sp>
      <p:graphicFrame>
        <p:nvGraphicFramePr>
          <p:cNvPr id="5" name="Content Placeholder 2">
            <a:extLst>
              <a:ext uri="{FF2B5EF4-FFF2-40B4-BE49-F238E27FC236}">
                <a16:creationId xmlns:a16="http://schemas.microsoft.com/office/drawing/2014/main" id="{ABFC83F4-D683-4EB9-BB8F-5AA111D6E403}"/>
              </a:ext>
            </a:extLst>
          </p:cNvPr>
          <p:cNvGraphicFramePr>
            <a:graphicFrameLocks/>
          </p:cNvGraphicFramePr>
          <p:nvPr>
            <p:extLst>
              <p:ext uri="{D42A27DB-BD31-4B8C-83A1-F6EECF244321}">
                <p14:modId xmlns:p14="http://schemas.microsoft.com/office/powerpoint/2010/main" val="2675985485"/>
              </p:ext>
            </p:extLst>
          </p:nvPr>
        </p:nvGraphicFramePr>
        <p:xfrm>
          <a:off x="1485900" y="1525027"/>
          <a:ext cx="6172200" cy="2577465"/>
        </p:xfrm>
        <a:graphic>
          <a:graphicData uri="http://schemas.openxmlformats.org/drawingml/2006/table">
            <a:tbl>
              <a:tblPr firstRow="1" bandRow="1">
                <a:tableStyleId>{1E171933-4619-4E11-9A3F-F7608DF75F80}</a:tableStyleId>
              </a:tblPr>
              <a:tblGrid>
                <a:gridCol w="2514600">
                  <a:extLst>
                    <a:ext uri="{9D8B030D-6E8A-4147-A177-3AD203B41FA5}">
                      <a16:colId xmlns:a16="http://schemas.microsoft.com/office/drawing/2014/main" val="4111870551"/>
                    </a:ext>
                  </a:extLst>
                </a:gridCol>
                <a:gridCol w="1828800">
                  <a:extLst>
                    <a:ext uri="{9D8B030D-6E8A-4147-A177-3AD203B41FA5}">
                      <a16:colId xmlns:a16="http://schemas.microsoft.com/office/drawing/2014/main" val="404223281"/>
                    </a:ext>
                  </a:extLst>
                </a:gridCol>
                <a:gridCol w="1828800">
                  <a:extLst>
                    <a:ext uri="{9D8B030D-6E8A-4147-A177-3AD203B41FA5}">
                      <a16:colId xmlns:a16="http://schemas.microsoft.com/office/drawing/2014/main" val="3722516193"/>
                    </a:ext>
                  </a:extLst>
                </a:gridCol>
              </a:tblGrid>
              <a:tr h="497205">
                <a:tc>
                  <a:txBody>
                    <a:bodyPr/>
                    <a:lstStyle/>
                    <a:p>
                      <a:pPr algn="ctr"/>
                      <a:r>
                        <a:rPr lang="en-US" sz="1800" dirty="0"/>
                        <a:t>Adverse Event</a:t>
                      </a:r>
                    </a:p>
                  </a:txBody>
                  <a:tcPr marL="68580" marR="68580" marT="34290" marB="34290"/>
                </a:tc>
                <a:tc>
                  <a:txBody>
                    <a:bodyPr/>
                    <a:lstStyle/>
                    <a:p>
                      <a:pPr algn="ctr"/>
                      <a:r>
                        <a:rPr lang="en-US" sz="1800" dirty="0"/>
                        <a:t>Placebo</a:t>
                      </a:r>
                    </a:p>
                    <a:p>
                      <a:pPr algn="ctr"/>
                      <a:r>
                        <a:rPr lang="en-US" sz="1000" dirty="0"/>
                        <a:t>(n=52)</a:t>
                      </a:r>
                    </a:p>
                  </a:txBody>
                  <a:tcPr marL="68580" marR="68580" marT="34290" marB="34290"/>
                </a:tc>
                <a:tc>
                  <a:txBody>
                    <a:bodyPr/>
                    <a:lstStyle/>
                    <a:p>
                      <a:pPr algn="ctr"/>
                      <a:r>
                        <a:rPr lang="en-US" sz="1800" dirty="0"/>
                        <a:t>Patiromer</a:t>
                      </a:r>
                    </a:p>
                    <a:p>
                      <a:pPr algn="ctr"/>
                      <a:r>
                        <a:rPr lang="en-US" sz="1000" dirty="0"/>
                        <a:t>(n=55)</a:t>
                      </a:r>
                    </a:p>
                  </a:txBody>
                  <a:tcPr marL="68580" marR="68580" marT="34290" marB="34290"/>
                </a:tc>
                <a:extLst>
                  <a:ext uri="{0D108BD9-81ED-4DB2-BD59-A6C34878D82A}">
                    <a16:rowId xmlns:a16="http://schemas.microsoft.com/office/drawing/2014/main" val="408920000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≥1 Adverse</a:t>
                      </a:r>
                      <a:r>
                        <a:rPr lang="en-US" sz="1500" baseline="0" dirty="0"/>
                        <a:t> event</a:t>
                      </a:r>
                      <a:endParaRPr lang="en-US" sz="1500" dirty="0"/>
                    </a:p>
                  </a:txBody>
                  <a:tcPr marL="68580" marR="68580" marT="34290" marB="34290"/>
                </a:tc>
                <a:tc>
                  <a:txBody>
                    <a:bodyPr/>
                    <a:lstStyle/>
                    <a:p>
                      <a:pPr algn="r"/>
                      <a:r>
                        <a:rPr lang="en-US" sz="1500" dirty="0"/>
                        <a:t>26 (50)</a:t>
                      </a:r>
                    </a:p>
                  </a:txBody>
                  <a:tcPr marL="68580" marR="514350" marT="34290" marB="34290"/>
                </a:tc>
                <a:tc>
                  <a:txBody>
                    <a:bodyPr/>
                    <a:lstStyle/>
                    <a:p>
                      <a:pPr algn="r"/>
                      <a:r>
                        <a:rPr lang="en-US" sz="1500" dirty="0"/>
                        <a:t>26 (47)</a:t>
                      </a:r>
                    </a:p>
                  </a:txBody>
                  <a:tcPr marL="68580" marR="514350" marT="34290" marB="34290"/>
                </a:tc>
                <a:extLst>
                  <a:ext uri="{0D108BD9-81ED-4DB2-BD59-A6C34878D82A}">
                    <a16:rowId xmlns:a16="http://schemas.microsoft.com/office/drawing/2014/main" val="1166140014"/>
                  </a:ext>
                </a:extLst>
              </a:tr>
              <a:tr h="297180">
                <a:tc>
                  <a:txBody>
                    <a:bodyPr/>
                    <a:lstStyle/>
                    <a:p>
                      <a:r>
                        <a:rPr lang="en-US" sz="1500" dirty="0"/>
                        <a:t>Headache</a:t>
                      </a:r>
                    </a:p>
                  </a:txBody>
                  <a:tcPr marL="68580" marR="68580" marT="34290" marB="34290"/>
                </a:tc>
                <a:tc>
                  <a:txBody>
                    <a:bodyPr/>
                    <a:lstStyle/>
                    <a:p>
                      <a:pPr algn="r"/>
                      <a:r>
                        <a:rPr lang="en-US" sz="1500" dirty="0"/>
                        <a:t>4 (8)</a:t>
                      </a:r>
                    </a:p>
                  </a:txBody>
                  <a:tcPr marL="68580" marR="514350" marT="34290" marB="34290"/>
                </a:tc>
                <a:tc>
                  <a:txBody>
                    <a:bodyPr/>
                    <a:lstStyle/>
                    <a:p>
                      <a:pPr algn="r"/>
                      <a:r>
                        <a:rPr lang="en-US" sz="1500" dirty="0"/>
                        <a:t>2 (4)</a:t>
                      </a:r>
                    </a:p>
                  </a:txBody>
                  <a:tcPr marL="68580" marR="514350" marT="34290" marB="34290"/>
                </a:tc>
                <a:extLst>
                  <a:ext uri="{0D108BD9-81ED-4DB2-BD59-A6C34878D82A}">
                    <a16:rowId xmlns:a16="http://schemas.microsoft.com/office/drawing/2014/main" val="3973466691"/>
                  </a:ext>
                </a:extLst>
              </a:tr>
              <a:tr h="297180">
                <a:tc>
                  <a:txBody>
                    <a:bodyPr/>
                    <a:lstStyle/>
                    <a:p>
                      <a:r>
                        <a:rPr lang="en-US" sz="1500" dirty="0"/>
                        <a:t>Supraventricular extrasystoles</a:t>
                      </a:r>
                    </a:p>
                  </a:txBody>
                  <a:tcPr marL="68580" marR="68580" marT="34290" marB="34290"/>
                </a:tc>
                <a:tc>
                  <a:txBody>
                    <a:bodyPr/>
                    <a:lstStyle/>
                    <a:p>
                      <a:pPr algn="r"/>
                      <a:r>
                        <a:rPr lang="en-US" sz="1500" dirty="0"/>
                        <a:t>1 (2)</a:t>
                      </a:r>
                    </a:p>
                  </a:txBody>
                  <a:tcPr marL="68580" marR="514350" marT="34290" marB="34290"/>
                </a:tc>
                <a:tc>
                  <a:txBody>
                    <a:bodyPr/>
                    <a:lstStyle/>
                    <a:p>
                      <a:pPr algn="r"/>
                      <a:r>
                        <a:rPr lang="en-US" sz="1500" dirty="0"/>
                        <a:t>2 (4)</a:t>
                      </a:r>
                    </a:p>
                  </a:txBody>
                  <a:tcPr marL="68580" marR="514350" marT="34290" marB="34290"/>
                </a:tc>
                <a:extLst>
                  <a:ext uri="{0D108BD9-81ED-4DB2-BD59-A6C34878D82A}">
                    <a16:rowId xmlns:a16="http://schemas.microsoft.com/office/drawing/2014/main" val="2818436964"/>
                  </a:ext>
                </a:extLst>
              </a:tr>
              <a:tr h="297180">
                <a:tc>
                  <a:txBody>
                    <a:bodyPr/>
                    <a:lstStyle/>
                    <a:p>
                      <a:r>
                        <a:rPr lang="en-US" sz="1500" dirty="0"/>
                        <a:t>Constipation</a:t>
                      </a:r>
                    </a:p>
                  </a:txBody>
                  <a:tcPr marL="68580" marR="68580" marT="34290" marB="34290"/>
                </a:tc>
                <a:tc>
                  <a:txBody>
                    <a:bodyPr/>
                    <a:lstStyle/>
                    <a:p>
                      <a:pPr algn="r"/>
                      <a:r>
                        <a:rPr lang="en-US" sz="1500" dirty="0"/>
                        <a:t>0</a:t>
                      </a:r>
                    </a:p>
                  </a:txBody>
                  <a:tcPr marL="68580" marR="514350" marT="34290" marB="34290"/>
                </a:tc>
                <a:tc>
                  <a:txBody>
                    <a:bodyPr/>
                    <a:lstStyle/>
                    <a:p>
                      <a:pPr algn="r"/>
                      <a:r>
                        <a:rPr lang="en-US" sz="1500" dirty="0"/>
                        <a:t>2 (4)</a:t>
                      </a:r>
                    </a:p>
                  </a:txBody>
                  <a:tcPr marL="68580" marR="514350" marT="34290" marB="34290"/>
                </a:tc>
                <a:extLst>
                  <a:ext uri="{0D108BD9-81ED-4DB2-BD59-A6C34878D82A}">
                    <a16:rowId xmlns:a16="http://schemas.microsoft.com/office/drawing/2014/main" val="1630365294"/>
                  </a:ext>
                </a:extLst>
              </a:tr>
              <a:tr h="297180">
                <a:tc>
                  <a:txBody>
                    <a:bodyPr/>
                    <a:lstStyle/>
                    <a:p>
                      <a:r>
                        <a:rPr lang="en-US" sz="1500" dirty="0"/>
                        <a:t>Diarrhea</a:t>
                      </a:r>
                    </a:p>
                  </a:txBody>
                  <a:tcPr marL="68580" marR="68580" marT="34290" marB="34290"/>
                </a:tc>
                <a:tc>
                  <a:txBody>
                    <a:bodyPr/>
                    <a:lstStyle/>
                    <a:p>
                      <a:pPr algn="r"/>
                      <a:r>
                        <a:rPr lang="en-US" sz="1500" dirty="0"/>
                        <a:t>0</a:t>
                      </a:r>
                    </a:p>
                  </a:txBody>
                  <a:tcPr marL="68580" marR="514350" marT="34290" marB="34290"/>
                </a:tc>
                <a:tc>
                  <a:txBody>
                    <a:bodyPr/>
                    <a:lstStyle/>
                    <a:p>
                      <a:pPr algn="r"/>
                      <a:r>
                        <a:rPr lang="en-US" sz="1500" dirty="0"/>
                        <a:t>2 (4)</a:t>
                      </a:r>
                    </a:p>
                  </a:txBody>
                  <a:tcPr marL="68580" marR="514350" marT="34290" marB="34290"/>
                </a:tc>
                <a:extLst>
                  <a:ext uri="{0D108BD9-81ED-4DB2-BD59-A6C34878D82A}">
                    <a16:rowId xmlns:a16="http://schemas.microsoft.com/office/drawing/2014/main" val="143937625"/>
                  </a:ext>
                </a:extLst>
              </a:tr>
              <a:tr h="297180">
                <a:tc>
                  <a:txBody>
                    <a:bodyPr/>
                    <a:lstStyle/>
                    <a:p>
                      <a:r>
                        <a:rPr lang="en-US" sz="1500" dirty="0"/>
                        <a:t>Nausea</a:t>
                      </a:r>
                    </a:p>
                  </a:txBody>
                  <a:tcPr marL="68580" marR="68580" marT="34290" marB="34290"/>
                </a:tc>
                <a:tc>
                  <a:txBody>
                    <a:bodyPr/>
                    <a:lstStyle/>
                    <a:p>
                      <a:pPr algn="r"/>
                      <a:r>
                        <a:rPr lang="en-US" sz="1500" dirty="0"/>
                        <a:t>0</a:t>
                      </a:r>
                    </a:p>
                  </a:txBody>
                  <a:tcPr marL="68580" marR="514350" marT="34290" marB="34290"/>
                </a:tc>
                <a:tc>
                  <a:txBody>
                    <a:bodyPr/>
                    <a:lstStyle/>
                    <a:p>
                      <a:pPr algn="r"/>
                      <a:r>
                        <a:rPr lang="en-US" sz="1500" dirty="0"/>
                        <a:t>2 (4)</a:t>
                      </a:r>
                    </a:p>
                  </a:txBody>
                  <a:tcPr marL="68580" marR="514350" marT="34290" marB="34290"/>
                </a:tc>
                <a:extLst>
                  <a:ext uri="{0D108BD9-81ED-4DB2-BD59-A6C34878D82A}">
                    <a16:rowId xmlns:a16="http://schemas.microsoft.com/office/drawing/2014/main" val="3818903852"/>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≥1 Serious</a:t>
                      </a:r>
                      <a:r>
                        <a:rPr lang="en-US" sz="1500" baseline="0" dirty="0"/>
                        <a:t> a</a:t>
                      </a:r>
                      <a:r>
                        <a:rPr lang="en-US" sz="1500" dirty="0"/>
                        <a:t>dverse</a:t>
                      </a:r>
                      <a:r>
                        <a:rPr lang="en-US" sz="1500" baseline="0" dirty="0"/>
                        <a:t> event</a:t>
                      </a:r>
                      <a:endParaRPr lang="en-US" sz="1500" dirty="0"/>
                    </a:p>
                  </a:txBody>
                  <a:tcPr marL="68580" marR="68580" marT="34290" marB="34290"/>
                </a:tc>
                <a:tc>
                  <a:txBody>
                    <a:bodyPr/>
                    <a:lstStyle/>
                    <a:p>
                      <a:pPr algn="r"/>
                      <a:r>
                        <a:rPr lang="en-US" sz="1500" dirty="0"/>
                        <a:t>1 (2)</a:t>
                      </a:r>
                    </a:p>
                  </a:txBody>
                  <a:tcPr marL="68580" marR="514350" marT="34290" marB="34290"/>
                </a:tc>
                <a:tc>
                  <a:txBody>
                    <a:bodyPr/>
                    <a:lstStyle/>
                    <a:p>
                      <a:pPr algn="r"/>
                      <a:r>
                        <a:rPr lang="en-US" sz="1500" dirty="0"/>
                        <a:t>0</a:t>
                      </a:r>
                    </a:p>
                  </a:txBody>
                  <a:tcPr marL="68580" marR="514350" marT="34290" marB="34290"/>
                </a:tc>
                <a:extLst>
                  <a:ext uri="{0D108BD9-81ED-4DB2-BD59-A6C34878D82A}">
                    <a16:rowId xmlns:a16="http://schemas.microsoft.com/office/drawing/2014/main" val="2080519184"/>
                  </a:ext>
                </a:extLst>
              </a:tr>
            </a:tbl>
          </a:graphicData>
        </a:graphic>
      </p:graphicFrame>
    </p:spTree>
    <p:extLst>
      <p:ext uri="{BB962C8B-B14F-4D97-AF65-F5344CB8AC3E}">
        <p14:creationId xmlns:p14="http://schemas.microsoft.com/office/powerpoint/2010/main" val="30125564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a:spcAft>
                <a:spcPts val="900"/>
              </a:spcAft>
            </a:pPr>
            <a:r>
              <a:rPr lang="en-US" dirty="0"/>
              <a:t>Case presentation</a:t>
            </a:r>
          </a:p>
          <a:p>
            <a:pPr>
              <a:spcAft>
                <a:spcPts val="900"/>
              </a:spcAft>
            </a:pPr>
            <a:r>
              <a:rPr lang="en-US" dirty="0"/>
              <a:t>Pathophysiology discussion</a:t>
            </a:r>
          </a:p>
          <a:p>
            <a:pPr>
              <a:spcAft>
                <a:spcPts val="900"/>
              </a:spcAft>
            </a:pPr>
            <a:r>
              <a:rPr lang="en-US" dirty="0"/>
              <a:t>Acute treatment of case</a:t>
            </a:r>
          </a:p>
          <a:p>
            <a:pPr>
              <a:spcAft>
                <a:spcPts val="900"/>
              </a:spcAft>
            </a:pPr>
            <a:r>
              <a:rPr lang="en-US" dirty="0"/>
              <a:t>Discharge planning: Now what?  </a:t>
            </a:r>
          </a:p>
          <a:p>
            <a:pPr lvl="1">
              <a:spcAft>
                <a:spcPts val="900"/>
              </a:spcAft>
            </a:pPr>
            <a:r>
              <a:rPr lang="en-US" dirty="0"/>
              <a:t>Restart </a:t>
            </a:r>
            <a:r>
              <a:rPr lang="en-US" dirty="0" err="1"/>
              <a:t>RAASi</a:t>
            </a:r>
            <a:endParaRPr lang="en-US" dirty="0"/>
          </a:p>
          <a:p>
            <a:pPr lvl="1">
              <a:spcAft>
                <a:spcPts val="900"/>
              </a:spcAft>
            </a:pPr>
            <a:r>
              <a:rPr lang="en-US" dirty="0"/>
              <a:t>Start potassium binder</a:t>
            </a:r>
            <a:endParaRPr lang="en-US" dirty="0">
              <a:solidFill>
                <a:srgbClr val="FF0000"/>
              </a:solidFill>
            </a:endParaRPr>
          </a:p>
          <a:p>
            <a:pPr>
              <a:spcAft>
                <a:spcPts val="900"/>
              </a:spcAft>
            </a:pPr>
            <a:r>
              <a:rPr lang="en-US" dirty="0"/>
              <a:t>New emerging Rx data</a:t>
            </a:r>
          </a:p>
          <a:p>
            <a:pPr lvl="1">
              <a:spcAft>
                <a:spcPts val="900"/>
              </a:spcAft>
            </a:pPr>
            <a:r>
              <a:rPr lang="en-US" dirty="0"/>
              <a:t>Chronic trials, mention ESRD study</a:t>
            </a:r>
          </a:p>
          <a:p>
            <a:pPr lvl="1">
              <a:spcAft>
                <a:spcPts val="900"/>
              </a:spcAft>
            </a:pPr>
            <a:r>
              <a:rPr lang="en-US" dirty="0"/>
              <a:t>What next with the case for chronic management, drug Rx, case coordination</a:t>
            </a:r>
          </a:p>
        </p:txBody>
      </p:sp>
    </p:spTree>
    <p:extLst>
      <p:ext uri="{BB962C8B-B14F-4D97-AF65-F5344CB8AC3E}">
        <p14:creationId xmlns:p14="http://schemas.microsoft.com/office/powerpoint/2010/main" val="399564913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37D9-8122-438D-B6EE-DFCB8F82167D}"/>
              </a:ext>
            </a:extLst>
          </p:cNvPr>
          <p:cNvSpPr>
            <a:spLocks noGrp="1"/>
          </p:cNvSpPr>
          <p:nvPr>
            <p:ph type="title"/>
          </p:nvPr>
        </p:nvSpPr>
        <p:spPr>
          <a:xfrm>
            <a:off x="628650" y="49324"/>
            <a:ext cx="7886700" cy="994172"/>
          </a:xfrm>
        </p:spPr>
        <p:txBody>
          <a:bodyPr>
            <a:noAutofit/>
          </a:bodyPr>
          <a:lstStyle/>
          <a:p>
            <a:r>
              <a:rPr lang="en-US" sz="2800" dirty="0"/>
              <a:t>Effect of Patiromer on Serum Potassium Level: AMETHYST-DN (52 weeks)</a:t>
            </a:r>
          </a:p>
        </p:txBody>
      </p:sp>
      <p:sp>
        <p:nvSpPr>
          <p:cNvPr id="3" name="Text Placeholder 2">
            <a:extLst>
              <a:ext uri="{FF2B5EF4-FFF2-40B4-BE49-F238E27FC236}">
                <a16:creationId xmlns:a16="http://schemas.microsoft.com/office/drawing/2014/main" id="{8B488D3D-409A-44B0-9770-6628141B7B39}"/>
              </a:ext>
            </a:extLst>
          </p:cNvPr>
          <p:cNvSpPr>
            <a:spLocks noGrp="1"/>
          </p:cNvSpPr>
          <p:nvPr>
            <p:ph type="body" sz="quarter" idx="10"/>
          </p:nvPr>
        </p:nvSpPr>
        <p:spPr>
          <a:xfrm>
            <a:off x="3093057" y="4507706"/>
            <a:ext cx="5868006" cy="548879"/>
          </a:xfrm>
        </p:spPr>
        <p:txBody>
          <a:bodyPr/>
          <a:lstStyle/>
          <a:p>
            <a:r>
              <a:rPr lang="da-DK" dirty="0"/>
              <a:t>Bakris G, et al. </a:t>
            </a:r>
            <a:r>
              <a:rPr lang="da-DK" i="1" dirty="0"/>
              <a:t>JAMA.</a:t>
            </a:r>
            <a:r>
              <a:rPr lang="da-DK" dirty="0"/>
              <a:t> 2015;314(2):151-161.</a:t>
            </a:r>
          </a:p>
        </p:txBody>
      </p:sp>
      <p:pic>
        <p:nvPicPr>
          <p:cNvPr id="5" name="Picture 4">
            <a:extLst>
              <a:ext uri="{FF2B5EF4-FFF2-40B4-BE49-F238E27FC236}">
                <a16:creationId xmlns:a16="http://schemas.microsoft.com/office/drawing/2014/main" id="{84E24AB9-1DB1-4FD4-B31A-773FFE1FE1B5}"/>
              </a:ext>
            </a:extLst>
          </p:cNvPr>
          <p:cNvPicPr>
            <a:picLocks noChangeAspect="1"/>
          </p:cNvPicPr>
          <p:nvPr/>
        </p:nvPicPr>
        <p:blipFill rotWithShape="1">
          <a:blip r:embed="rId2">
            <a:extLst>
              <a:ext uri="{28A0092B-C50C-407E-A947-70E740481C1C}">
                <a14:useLocalDpi xmlns:a14="http://schemas.microsoft.com/office/drawing/2010/main" val="0"/>
              </a:ext>
            </a:extLst>
          </a:blip>
          <a:srcRect l="13499" t="16223" r="22002" b="22853"/>
          <a:stretch/>
        </p:blipFill>
        <p:spPr bwMode="auto">
          <a:xfrm>
            <a:off x="1401939" y="990600"/>
            <a:ext cx="6340123" cy="3368644"/>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71E6F880-16F8-4FA8-BA87-954547FD9D02}"/>
              </a:ext>
            </a:extLst>
          </p:cNvPr>
          <p:cNvGrpSpPr/>
          <p:nvPr/>
        </p:nvGrpSpPr>
        <p:grpSpPr>
          <a:xfrm>
            <a:off x="5596951" y="2090564"/>
            <a:ext cx="1073968" cy="613410"/>
            <a:chOff x="7462601" y="2787419"/>
            <a:chExt cx="1431958" cy="817880"/>
          </a:xfrm>
        </p:grpSpPr>
        <p:cxnSp>
          <p:nvCxnSpPr>
            <p:cNvPr id="8" name="Straight Arrow Connector 7">
              <a:extLst>
                <a:ext uri="{FF2B5EF4-FFF2-40B4-BE49-F238E27FC236}">
                  <a16:creationId xmlns:a16="http://schemas.microsoft.com/office/drawing/2014/main" id="{26561086-3D0B-4C6E-9E2E-60D384E3D14E}"/>
                </a:ext>
              </a:extLst>
            </p:cNvPr>
            <p:cNvCxnSpPr>
              <a:cxnSpLocks noChangeShapeType="1"/>
            </p:cNvCxnSpPr>
            <p:nvPr/>
          </p:nvCxnSpPr>
          <p:spPr bwMode="auto">
            <a:xfrm>
              <a:off x="8620311" y="3366301"/>
              <a:ext cx="274248" cy="238998"/>
            </a:xfrm>
            <a:prstGeom prst="straightConnector1">
              <a:avLst/>
            </a:prstGeom>
            <a:noFill/>
            <a:ln w="38100" cap="rnd">
              <a:solidFill>
                <a:srgbClr val="000006"/>
              </a:solidFill>
              <a:round/>
              <a:headEnd/>
              <a:tailEnd type="arrow" w="med" len="med"/>
            </a:ln>
            <a:extLst>
              <a:ext uri="{909E8E84-426E-40dd-AFC4-6F175D3DCCD1}">
                <a14:hiddenFill xmlns="" xmlns:a14="http://schemas.microsoft.com/office/drawing/2010/main">
                  <a:noFill/>
                </a14:hiddenFill>
              </a:ext>
            </a:extLst>
          </p:spPr>
        </p:cxnSp>
        <p:sp>
          <p:nvSpPr>
            <p:cNvPr id="7" name="TextBox 4">
              <a:extLst>
                <a:ext uri="{FF2B5EF4-FFF2-40B4-BE49-F238E27FC236}">
                  <a16:creationId xmlns:a16="http://schemas.microsoft.com/office/drawing/2014/main" id="{1CEB7998-9A04-4137-AABB-95A63FB397ED}"/>
                </a:ext>
              </a:extLst>
            </p:cNvPr>
            <p:cNvSpPr txBox="1">
              <a:spLocks noChangeArrowheads="1"/>
            </p:cNvSpPr>
            <p:nvPr/>
          </p:nvSpPr>
          <p:spPr bwMode="auto">
            <a:xfrm>
              <a:off x="7462601" y="2787419"/>
              <a:ext cx="1192496" cy="612933"/>
            </a:xfrm>
            <a:prstGeom prst="roundRect">
              <a:avLst/>
            </a:prstGeom>
            <a:gradFill>
              <a:gsLst>
                <a:gs pos="66000">
                  <a:srgbClr val="EAF6F9"/>
                </a:gs>
                <a:gs pos="100000">
                  <a:srgbClr val="ADE1FA"/>
                </a:gs>
              </a:gsLst>
              <a:lin ang="14100000" scaled="0"/>
            </a:gradFill>
            <a:ln w="3175">
              <a:solidFill>
                <a:srgbClr val="0079A8"/>
              </a:solidFill>
              <a:miter lim="800000"/>
              <a:headEnd/>
              <a:tailEnd/>
            </a:ln>
          </p:spPr>
          <p:txBody>
            <a:bodyPr wrap="none">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spcBef>
                  <a:spcPct val="0"/>
                </a:spcBef>
                <a:buFontTx/>
                <a:buNone/>
              </a:pPr>
              <a:r>
                <a:rPr lang="en-US" altLang="en-US" sz="1050" dirty="0">
                  <a:solidFill>
                    <a:schemeClr val="tx1"/>
                  </a:solidFill>
                  <a:latin typeface="Arial" panose="020B0604020202020204" pitchFamily="34" charset="0"/>
                </a:rPr>
                <a:t>Drug </a:t>
              </a:r>
            </a:p>
            <a:p>
              <a:pPr algn="ctr" eaLnBrk="1" hangingPunct="1">
                <a:spcBef>
                  <a:spcPct val="0"/>
                </a:spcBef>
                <a:buFontTx/>
                <a:buNone/>
              </a:pPr>
              <a:r>
                <a:rPr lang="en-US" altLang="en-US" sz="1050" dirty="0">
                  <a:solidFill>
                    <a:schemeClr val="tx1"/>
                  </a:solidFill>
                  <a:latin typeface="Arial" panose="020B0604020202020204" pitchFamily="34" charset="0"/>
                </a:rPr>
                <a:t>Withdrawal</a:t>
              </a:r>
            </a:p>
          </p:txBody>
        </p:sp>
      </p:grpSp>
    </p:spTree>
    <p:extLst>
      <p:ext uri="{BB962C8B-B14F-4D97-AF65-F5344CB8AC3E}">
        <p14:creationId xmlns:p14="http://schemas.microsoft.com/office/powerpoint/2010/main" val="357116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0D142-5392-4CE7-B734-823765DA66CE}"/>
              </a:ext>
            </a:extLst>
          </p:cNvPr>
          <p:cNvSpPr>
            <a:spLocks noGrp="1"/>
          </p:cNvSpPr>
          <p:nvPr>
            <p:ph type="title"/>
          </p:nvPr>
        </p:nvSpPr>
        <p:spPr>
          <a:xfrm>
            <a:off x="466872" y="78897"/>
            <a:ext cx="7886700" cy="994172"/>
          </a:xfrm>
        </p:spPr>
        <p:txBody>
          <a:bodyPr>
            <a:noAutofit/>
          </a:bodyPr>
          <a:lstStyle/>
          <a:p>
            <a:r>
              <a:rPr lang="en-US" dirty="0"/>
              <a:t>Sodium Zirconium Cyclosilicate: A Novel, Selective K</a:t>
            </a:r>
            <a:r>
              <a:rPr lang="en-US" baseline="30000" dirty="0"/>
              <a:t>+</a:t>
            </a:r>
            <a:r>
              <a:rPr lang="en-US" dirty="0"/>
              <a:t> Binding Agent</a:t>
            </a:r>
          </a:p>
        </p:txBody>
      </p:sp>
      <p:sp>
        <p:nvSpPr>
          <p:cNvPr id="8" name="TextBox 7">
            <a:extLst>
              <a:ext uri="{FF2B5EF4-FFF2-40B4-BE49-F238E27FC236}">
                <a16:creationId xmlns:a16="http://schemas.microsoft.com/office/drawing/2014/main" id="{CAB4F976-2788-4B9A-969E-DE6CE2FB900B}"/>
              </a:ext>
            </a:extLst>
          </p:cNvPr>
          <p:cNvSpPr txBox="1"/>
          <p:nvPr/>
        </p:nvSpPr>
        <p:spPr>
          <a:xfrm>
            <a:off x="925178" y="3841247"/>
            <a:ext cx="2377067" cy="466281"/>
          </a:xfrm>
          <a:prstGeom prst="rect">
            <a:avLst/>
          </a:prstGeom>
          <a:noFill/>
        </p:spPr>
        <p:txBody>
          <a:bodyPr wrap="square" rtlCol="0">
            <a:spAutoFit/>
          </a:bodyPr>
          <a:lstStyle/>
          <a:p>
            <a:pPr algn="ctr">
              <a:lnSpc>
                <a:spcPct val="90000"/>
              </a:lnSpc>
            </a:pPr>
            <a:r>
              <a:rPr lang="en-US" sz="1350" dirty="0">
                <a:cs typeface="Arial" panose="020B0604020202020204" pitchFamily="34" charset="0"/>
              </a:rPr>
              <a:t>Average Width of Micropore</a:t>
            </a:r>
          </a:p>
          <a:p>
            <a:pPr algn="ctr">
              <a:lnSpc>
                <a:spcPct val="90000"/>
              </a:lnSpc>
            </a:pPr>
            <a:r>
              <a:rPr lang="en-US" sz="1350" dirty="0">
                <a:cs typeface="Arial" panose="020B0604020202020204" pitchFamily="34" charset="0"/>
              </a:rPr>
              <a:t>Opening 3Å</a:t>
            </a:r>
          </a:p>
        </p:txBody>
      </p:sp>
      <p:graphicFrame>
        <p:nvGraphicFramePr>
          <p:cNvPr id="9" name="Table 8">
            <a:extLst>
              <a:ext uri="{FF2B5EF4-FFF2-40B4-BE49-F238E27FC236}">
                <a16:creationId xmlns:a16="http://schemas.microsoft.com/office/drawing/2014/main" id="{69F640B4-0646-44FD-B3A6-A31A62852041}"/>
              </a:ext>
            </a:extLst>
          </p:cNvPr>
          <p:cNvGraphicFramePr>
            <a:graphicFrameLocks noGrp="1"/>
          </p:cNvGraphicFramePr>
          <p:nvPr/>
        </p:nvGraphicFramePr>
        <p:xfrm>
          <a:off x="3825377" y="1162110"/>
          <a:ext cx="4065972" cy="3019806"/>
        </p:xfrm>
        <a:graphic>
          <a:graphicData uri="http://schemas.openxmlformats.org/drawingml/2006/table">
            <a:tbl>
              <a:tblPr firstRow="1" bandRow="1">
                <a:tableStyleId>{00A15C55-8517-42AA-B614-E9B94910E393}</a:tableStyleId>
              </a:tblPr>
              <a:tblGrid>
                <a:gridCol w="4065972">
                  <a:extLst>
                    <a:ext uri="{9D8B030D-6E8A-4147-A177-3AD203B41FA5}">
                      <a16:colId xmlns:a16="http://schemas.microsoft.com/office/drawing/2014/main" val="604635304"/>
                    </a:ext>
                  </a:extLst>
                </a:gridCol>
              </a:tblGrid>
              <a:tr h="331470">
                <a:tc>
                  <a:txBody>
                    <a:bodyPr/>
                    <a:lstStyle/>
                    <a:p>
                      <a:r>
                        <a:rPr lang="en-US" altLang="en-US" sz="1700" u="none" dirty="0"/>
                        <a:t>Sodium Zirconium Cyclosilicate Properties</a:t>
                      </a:r>
                      <a:endParaRPr lang="en-US" sz="1700" u="none" dirty="0">
                        <a:solidFill>
                          <a:schemeClr val="bg1"/>
                        </a:solidFill>
                      </a:endParaRPr>
                    </a:p>
                  </a:txBody>
                  <a:tcPr marL="68580" marR="68580" marT="34290" marB="34290"/>
                </a:tc>
                <a:extLst>
                  <a:ext uri="{0D108BD9-81ED-4DB2-BD59-A6C34878D82A}">
                    <a16:rowId xmlns:a16="http://schemas.microsoft.com/office/drawing/2014/main" val="273389575"/>
                  </a:ext>
                </a:extLst>
              </a:tr>
              <a:tr h="2606077">
                <a:tc>
                  <a:txBody>
                    <a:bodyPr/>
                    <a:lstStyle/>
                    <a:p>
                      <a:pPr marL="342900" indent="-342900">
                        <a:lnSpc>
                          <a:spcPct val="90000"/>
                        </a:lnSpc>
                        <a:spcBef>
                          <a:spcPct val="0"/>
                        </a:spcBef>
                        <a:spcAft>
                          <a:spcPts val="1800"/>
                        </a:spcAft>
                        <a:buFont typeface="Arial" panose="020B0604020202020204" pitchFamily="34" charset="0"/>
                        <a:buChar char="•"/>
                      </a:pPr>
                      <a:r>
                        <a:rPr lang="en-US" altLang="en-US" sz="1700" dirty="0"/>
                        <a:t>Microporous zirconium silicate compound</a:t>
                      </a:r>
                    </a:p>
                    <a:p>
                      <a:pPr marL="342900" indent="-342900">
                        <a:lnSpc>
                          <a:spcPct val="90000"/>
                        </a:lnSpc>
                        <a:spcBef>
                          <a:spcPct val="0"/>
                        </a:spcBef>
                        <a:spcAft>
                          <a:spcPts val="1800"/>
                        </a:spcAft>
                        <a:buFont typeface="Arial" panose="020B0604020202020204" pitchFamily="34" charset="0"/>
                        <a:buChar char="•"/>
                      </a:pPr>
                      <a:r>
                        <a:rPr lang="en-US" altLang="en-US" sz="1700" dirty="0"/>
                        <a:t>Insoluble, highly stable</a:t>
                      </a:r>
                    </a:p>
                    <a:p>
                      <a:pPr marL="342900" indent="-342900">
                        <a:lnSpc>
                          <a:spcPct val="90000"/>
                        </a:lnSpc>
                        <a:spcBef>
                          <a:spcPct val="0"/>
                        </a:spcBef>
                        <a:spcAft>
                          <a:spcPts val="1800"/>
                        </a:spcAft>
                        <a:buFont typeface="Arial" panose="020B0604020202020204" pitchFamily="34" charset="0"/>
                        <a:buChar char="•"/>
                      </a:pPr>
                      <a:r>
                        <a:rPr lang="en-US" altLang="en-US" sz="1700" dirty="0"/>
                        <a:t>9.3x more K</a:t>
                      </a:r>
                      <a:r>
                        <a:rPr lang="en-US" altLang="en-US" sz="1700" baseline="30000" dirty="0"/>
                        <a:t>+</a:t>
                      </a:r>
                      <a:r>
                        <a:rPr lang="en-US" altLang="en-US" sz="1700" dirty="0"/>
                        <a:t> binding capacity than sodium polystyrene sulfonate (Kayexalate</a:t>
                      </a:r>
                      <a:r>
                        <a:rPr lang="en-US" altLang="en-US" sz="1700" baseline="30000" dirty="0"/>
                        <a:t>®</a:t>
                      </a:r>
                      <a:r>
                        <a:rPr lang="en-US" altLang="en-US" sz="1700" dirty="0"/>
                        <a:t>) </a:t>
                      </a:r>
                    </a:p>
                    <a:p>
                      <a:pPr marL="342900" indent="-342900">
                        <a:lnSpc>
                          <a:spcPct val="90000"/>
                        </a:lnSpc>
                        <a:spcBef>
                          <a:spcPct val="0"/>
                        </a:spcBef>
                        <a:spcAft>
                          <a:spcPts val="1800"/>
                        </a:spcAft>
                        <a:buFont typeface="Arial" panose="020B0604020202020204" pitchFamily="34" charset="0"/>
                        <a:buChar char="•"/>
                      </a:pPr>
                      <a:r>
                        <a:rPr lang="en-US" altLang="en-US" sz="1700" dirty="0"/>
                        <a:t>&gt;125x more selective for K</a:t>
                      </a:r>
                      <a:r>
                        <a:rPr lang="en-US" altLang="en-US" sz="1700" baseline="30000" dirty="0"/>
                        <a:t>+</a:t>
                      </a:r>
                      <a:r>
                        <a:rPr lang="en-US" altLang="en-US" sz="1700" dirty="0"/>
                        <a:t> than</a:t>
                      </a:r>
                      <a:br>
                        <a:rPr lang="en-US" altLang="en-US" sz="1700" dirty="0"/>
                      </a:br>
                      <a:r>
                        <a:rPr lang="en-US" altLang="en-US" sz="1700" dirty="0"/>
                        <a:t>sodium polystyrene sulfonate</a:t>
                      </a:r>
                      <a:endParaRPr lang="en-US" altLang="en-US" sz="1700" dirty="0">
                        <a:solidFill>
                          <a:schemeClr val="tx1"/>
                        </a:solidFill>
                        <a:latin typeface="Arial" panose="020B0604020202020204" pitchFamily="34" charset="0"/>
                        <a:cs typeface="Arial" panose="020B0604020202020204" pitchFamily="34" charset="0"/>
                      </a:endParaRPr>
                    </a:p>
                  </a:txBody>
                  <a:tcPr marL="68580" marR="68580" marT="102870" marB="34290"/>
                </a:tc>
                <a:extLst>
                  <a:ext uri="{0D108BD9-81ED-4DB2-BD59-A6C34878D82A}">
                    <a16:rowId xmlns:a16="http://schemas.microsoft.com/office/drawing/2014/main" val="703244288"/>
                  </a:ext>
                </a:extLst>
              </a:tr>
            </a:tbl>
          </a:graphicData>
        </a:graphic>
      </p:graphicFrame>
      <p:pic>
        <p:nvPicPr>
          <p:cNvPr id="15" name="Picture 14">
            <a:extLst>
              <a:ext uri="{FF2B5EF4-FFF2-40B4-BE49-F238E27FC236}">
                <a16:creationId xmlns:a16="http://schemas.microsoft.com/office/drawing/2014/main" id="{5AE09E21-D7FF-4F00-96AD-5B93B109C9C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39" b="91557" l="2581" r="92581">
                        <a14:foregroundMark x1="47419" y1="46702" x2="47419" y2="46702"/>
                        <a14:foregroundMark x1="89355" y1="26385" x2="89355" y2="26385"/>
                        <a14:foregroundMark x1="44839" y1="47230" x2="44839" y2="47230"/>
                        <a14:foregroundMark x1="7742" y1="43272" x2="7742" y2="43272"/>
                        <a14:foregroundMark x1="6452" y1="42216" x2="6452" y2="42216"/>
                        <a14:foregroundMark x1="2903" y1="45646" x2="2903" y2="45646"/>
                        <a14:foregroundMark x1="63226" y1="86016" x2="63226" y2="86016"/>
                        <a14:foregroundMark x1="61935" y1="91557" x2="61935" y2="91557"/>
                        <a14:foregroundMark x1="42581" y1="38522" x2="42581" y2="38522"/>
                        <a14:foregroundMark x1="46129" y1="46966" x2="46129" y2="46966"/>
                        <a14:foregroundMark x1="61290" y1="5541" x2="61290" y2="5541"/>
                        <a14:foregroundMark x1="16129" y1="2902" x2="16129" y2="2902"/>
                        <a14:foregroundMark x1="30000" y1="8707" x2="30000" y2="8707"/>
                        <a14:foregroundMark x1="30000" y1="7916" x2="30000" y2="7916"/>
                        <a14:foregroundMark x1="21935" y1="33773" x2="21935" y2="33773"/>
                        <a14:foregroundMark x1="27097" y1="35884" x2="27097" y2="35884"/>
                        <a14:foregroundMark x1="31935" y1="38786" x2="31935" y2="38786"/>
                        <a14:foregroundMark x1="67097" y1="25066" x2="67097" y2="25066"/>
                        <a14:foregroundMark x1="64194" y1="28496" x2="64194" y2="28496"/>
                        <a14:foregroundMark x1="61935" y1="32454" x2="61935" y2="32454"/>
                        <a14:foregroundMark x1="59032" y1="36412" x2="59032" y2="36412"/>
                        <a14:foregroundMark x1="53226" y1="40106" x2="53226" y2="40106"/>
                        <a14:foregroundMark x1="48710" y1="41161" x2="48710" y2="41161"/>
                        <a14:foregroundMark x1="38710" y1="46702" x2="38710" y2="46702"/>
                        <a14:foregroundMark x1="40968" y1="51979" x2="40968" y2="51979"/>
                        <a14:foregroundMark x1="49677" y1="56992" x2="49677" y2="56992"/>
                        <a14:foregroundMark x1="62258" y1="55409" x2="62258" y2="55409"/>
                        <a14:foregroundMark x1="92581" y1="59894" x2="92581" y2="59894"/>
                        <a14:foregroundMark x1="65806" y1="59367" x2="65806" y2="59367"/>
                        <a14:foregroundMark x1="70645" y1="63852" x2="70645" y2="63852"/>
                        <a14:foregroundMark x1="68710" y1="47493" x2="68710" y2="47493"/>
                        <a14:foregroundMark x1="75806" y1="47493" x2="75806" y2="47493"/>
                        <a14:foregroundMark x1="30645" y1="54090" x2="30645" y2="54090"/>
                        <a14:foregroundMark x1="25484" y1="56201" x2="25484" y2="56201"/>
                        <a14:foregroundMark x1="49032" y1="49077" x2="49032" y2="49077"/>
                        <a14:foregroundMark x1="54194" y1="45119" x2="54194" y2="45119"/>
                        <a14:foregroundMark x1="92581" y1="24274" x2="92581" y2="24274"/>
                      </a14:backgroundRemoval>
                    </a14:imgEffect>
                  </a14:imgLayer>
                </a14:imgProps>
              </a:ext>
            </a:extLst>
          </a:blip>
          <a:stretch>
            <a:fillRect/>
          </a:stretch>
        </p:blipFill>
        <p:spPr>
          <a:xfrm>
            <a:off x="1053445" y="1045063"/>
            <a:ext cx="2214286" cy="2707143"/>
          </a:xfrm>
          <a:prstGeom prst="rect">
            <a:avLst/>
          </a:prstGeom>
        </p:spPr>
      </p:pic>
      <p:sp>
        <p:nvSpPr>
          <p:cNvPr id="17" name="Left Brace 16">
            <a:extLst>
              <a:ext uri="{FF2B5EF4-FFF2-40B4-BE49-F238E27FC236}">
                <a16:creationId xmlns:a16="http://schemas.microsoft.com/office/drawing/2014/main" id="{12C04FEE-62A7-48F2-88A1-CA19BF5BE900}"/>
              </a:ext>
            </a:extLst>
          </p:cNvPr>
          <p:cNvSpPr/>
          <p:nvPr/>
        </p:nvSpPr>
        <p:spPr>
          <a:xfrm rot="16200000">
            <a:off x="1936077" y="2630525"/>
            <a:ext cx="355268" cy="2089807"/>
          </a:xfrm>
          <a:prstGeom prst="leftBrace">
            <a:avLst/>
          </a:prstGeom>
          <a:ln>
            <a:solidFill>
              <a:srgbClr val="8B1B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spTree>
    <p:extLst>
      <p:ext uri="{BB962C8B-B14F-4D97-AF65-F5344CB8AC3E}">
        <p14:creationId xmlns:p14="http://schemas.microsoft.com/office/powerpoint/2010/main" val="355577225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7BD1-948E-41CA-8FCA-865DEDE0FA2F}"/>
              </a:ext>
            </a:extLst>
          </p:cNvPr>
          <p:cNvSpPr>
            <a:spLocks noGrp="1"/>
          </p:cNvSpPr>
          <p:nvPr>
            <p:ph type="title"/>
          </p:nvPr>
        </p:nvSpPr>
        <p:spPr/>
        <p:txBody>
          <a:bodyPr/>
          <a:lstStyle/>
          <a:p>
            <a:r>
              <a:rPr lang="en-US" dirty="0"/>
              <a:t>HARMONIZE Trial</a:t>
            </a:r>
          </a:p>
        </p:txBody>
      </p:sp>
      <p:sp>
        <p:nvSpPr>
          <p:cNvPr id="5" name="Content Placeholder 4">
            <a:extLst>
              <a:ext uri="{FF2B5EF4-FFF2-40B4-BE49-F238E27FC236}">
                <a16:creationId xmlns:a16="http://schemas.microsoft.com/office/drawing/2014/main" id="{76955E04-1CE7-406F-9DCE-671ED9BF4BCC}"/>
              </a:ext>
            </a:extLst>
          </p:cNvPr>
          <p:cNvSpPr>
            <a:spLocks noGrp="1"/>
          </p:cNvSpPr>
          <p:nvPr>
            <p:ph idx="1"/>
          </p:nvPr>
        </p:nvSpPr>
        <p:spPr/>
        <p:txBody>
          <a:bodyPr/>
          <a:lstStyle/>
          <a:p>
            <a:r>
              <a:rPr lang="en-US" dirty="0"/>
              <a:t>Multicenter, randomized, double-blind, placebo-controlled, phase 3 trial evaluating sodium zirconium cyclosilicate 3 times daily in an initial 48-hour open-label phase (N=258)</a:t>
            </a:r>
          </a:p>
          <a:p>
            <a:pPr>
              <a:spcBef>
                <a:spcPts val="3150"/>
              </a:spcBef>
            </a:pPr>
            <a:r>
              <a:rPr lang="en-US" dirty="0"/>
              <a:t>Patients (n=237) achieving normokalemia (3.5-5.0 mEq/L) were randomized to once-daily treatment for 28 days with</a:t>
            </a:r>
          </a:p>
          <a:p>
            <a:pPr lvl="1">
              <a:spcBef>
                <a:spcPts val="450"/>
              </a:spcBef>
            </a:pPr>
            <a:r>
              <a:rPr lang="en-US" dirty="0"/>
              <a:t>Sodium zirconium cyclosilicate</a:t>
            </a:r>
          </a:p>
          <a:p>
            <a:pPr lvl="2">
              <a:spcBef>
                <a:spcPts val="450"/>
              </a:spcBef>
            </a:pPr>
            <a:r>
              <a:rPr lang="en-US" dirty="0"/>
              <a:t>5 g (n=45)</a:t>
            </a:r>
          </a:p>
          <a:p>
            <a:pPr lvl="2">
              <a:spcBef>
                <a:spcPts val="450"/>
              </a:spcBef>
            </a:pPr>
            <a:r>
              <a:rPr lang="en-US" dirty="0"/>
              <a:t>10 g (n=51), or</a:t>
            </a:r>
          </a:p>
          <a:p>
            <a:pPr lvl="2">
              <a:spcBef>
                <a:spcPts val="450"/>
              </a:spcBef>
            </a:pPr>
            <a:r>
              <a:rPr lang="en-US" dirty="0"/>
              <a:t>15 g (n=56) or</a:t>
            </a:r>
          </a:p>
          <a:p>
            <a:pPr lvl="1">
              <a:spcBef>
                <a:spcPts val="450"/>
              </a:spcBef>
            </a:pPr>
            <a:r>
              <a:rPr lang="en-US" dirty="0"/>
              <a:t>Placebo (n=85)</a:t>
            </a:r>
          </a:p>
        </p:txBody>
      </p:sp>
      <p:sp>
        <p:nvSpPr>
          <p:cNvPr id="6" name="Text Placeholder 5">
            <a:extLst>
              <a:ext uri="{FF2B5EF4-FFF2-40B4-BE49-F238E27FC236}">
                <a16:creationId xmlns:a16="http://schemas.microsoft.com/office/drawing/2014/main" id="{BB9DA921-11E2-4682-A49F-9B64267E761C}"/>
              </a:ext>
            </a:extLst>
          </p:cNvPr>
          <p:cNvSpPr>
            <a:spLocks noGrp="1"/>
          </p:cNvSpPr>
          <p:nvPr>
            <p:ph type="body" sz="quarter" idx="10"/>
          </p:nvPr>
        </p:nvSpPr>
        <p:spPr>
          <a:xfrm>
            <a:off x="3080825" y="4507706"/>
            <a:ext cx="5880238" cy="548879"/>
          </a:xfrm>
        </p:spPr>
        <p:txBody>
          <a:bodyPr/>
          <a:lstStyle/>
          <a:p>
            <a:r>
              <a:rPr lang="da-DK" dirty="0"/>
              <a:t>Kosiborod M, et al. </a:t>
            </a:r>
            <a:r>
              <a:rPr lang="da-DK" i="1" dirty="0"/>
              <a:t>JAMA.</a:t>
            </a:r>
            <a:r>
              <a:rPr lang="da-DK" dirty="0"/>
              <a:t> 2014;312(21):2223-2233.</a:t>
            </a:r>
          </a:p>
        </p:txBody>
      </p:sp>
    </p:spTree>
    <p:extLst>
      <p:ext uri="{BB962C8B-B14F-4D97-AF65-F5344CB8AC3E}">
        <p14:creationId xmlns:p14="http://schemas.microsoft.com/office/powerpoint/2010/main" val="611020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7868-7BFC-4C16-8B26-E86D609CEF3E}"/>
              </a:ext>
            </a:extLst>
          </p:cNvPr>
          <p:cNvSpPr>
            <a:spLocks noGrp="1"/>
          </p:cNvSpPr>
          <p:nvPr>
            <p:ph type="title"/>
          </p:nvPr>
        </p:nvSpPr>
        <p:spPr/>
        <p:txBody>
          <a:bodyPr/>
          <a:lstStyle/>
          <a:p>
            <a:r>
              <a:rPr lang="en-US" dirty="0"/>
              <a:t>HARMONIZE Trial (</a:t>
            </a:r>
            <a:r>
              <a:rPr lang="en-US" i="1" dirty="0"/>
              <a:t>continued</a:t>
            </a:r>
            <a:r>
              <a:rPr lang="en-US" dirty="0"/>
              <a:t>)</a:t>
            </a:r>
          </a:p>
        </p:txBody>
      </p:sp>
      <p:sp>
        <p:nvSpPr>
          <p:cNvPr id="3" name="Content Placeholder 2">
            <a:extLst>
              <a:ext uri="{FF2B5EF4-FFF2-40B4-BE49-F238E27FC236}">
                <a16:creationId xmlns:a16="http://schemas.microsoft.com/office/drawing/2014/main" id="{5B54DA33-7D1A-4DD9-BD14-0FCE91045E47}"/>
              </a:ext>
            </a:extLst>
          </p:cNvPr>
          <p:cNvSpPr>
            <a:spLocks noGrp="1"/>
          </p:cNvSpPr>
          <p:nvPr>
            <p:ph idx="1"/>
          </p:nvPr>
        </p:nvSpPr>
        <p:spPr/>
        <p:txBody>
          <a:bodyPr/>
          <a:lstStyle/>
          <a:p>
            <a:r>
              <a:rPr lang="en-US" dirty="0"/>
              <a:t>In the open-label phase:</a:t>
            </a:r>
          </a:p>
          <a:p>
            <a:pPr lvl="1"/>
            <a:r>
              <a:rPr lang="en-US" dirty="0"/>
              <a:t>Congestive heart failure: 36.4%</a:t>
            </a:r>
          </a:p>
          <a:p>
            <a:pPr lvl="1"/>
            <a:r>
              <a:rPr lang="en-US" dirty="0"/>
              <a:t>Diabetes mellitus: 65.9%</a:t>
            </a:r>
          </a:p>
          <a:p>
            <a:pPr lvl="1"/>
            <a:r>
              <a:rPr lang="en-US" dirty="0"/>
              <a:t>RAASi therapy: 69.8%</a:t>
            </a:r>
          </a:p>
        </p:txBody>
      </p:sp>
      <p:sp>
        <p:nvSpPr>
          <p:cNvPr id="4" name="Text Placeholder 4">
            <a:extLst>
              <a:ext uri="{FF2B5EF4-FFF2-40B4-BE49-F238E27FC236}">
                <a16:creationId xmlns:a16="http://schemas.microsoft.com/office/drawing/2014/main" id="{70D6F67F-D637-452D-A82B-4053420E8559}"/>
              </a:ext>
            </a:extLst>
          </p:cNvPr>
          <p:cNvSpPr txBox="1">
            <a:spLocks/>
          </p:cNvSpPr>
          <p:nvPr/>
        </p:nvSpPr>
        <p:spPr>
          <a:xfrm>
            <a:off x="382588" y="4240213"/>
            <a:ext cx="8761412" cy="203200"/>
          </a:xfrm>
          <a:prstGeom prst="rect">
            <a:avLst/>
          </a:prstGeom>
        </p:spPr>
        <p:txBody>
          <a:bodyPr vert="horz" lIns="91440" tIns="45720" rIns="91440" bIns="4572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RAASi, renin-angiotensin aldosterone inhibitor</a:t>
            </a:r>
          </a:p>
        </p:txBody>
      </p:sp>
      <p:sp>
        <p:nvSpPr>
          <p:cNvPr id="6" name="TextBox 5">
            <a:extLst>
              <a:ext uri="{FF2B5EF4-FFF2-40B4-BE49-F238E27FC236}">
                <a16:creationId xmlns:a16="http://schemas.microsoft.com/office/drawing/2014/main" id="{C00BE3D6-94E3-4FA4-AF57-ACCDF1A4B2B7}"/>
              </a:ext>
            </a:extLst>
          </p:cNvPr>
          <p:cNvSpPr txBox="1"/>
          <p:nvPr/>
        </p:nvSpPr>
        <p:spPr>
          <a:xfrm>
            <a:off x="3087859" y="4507318"/>
            <a:ext cx="4572000" cy="220060"/>
          </a:xfrm>
          <a:prstGeom prst="rect">
            <a:avLst/>
          </a:prstGeom>
          <a:noFill/>
        </p:spPr>
        <p:txBody>
          <a:bodyPr wrap="square">
            <a:spAutoFit/>
          </a:bodyPr>
          <a:lstStyle/>
          <a:p>
            <a:r>
              <a:rPr lang="da-DK" sz="830" dirty="0"/>
              <a:t>Kosiborod M, et al. </a:t>
            </a:r>
            <a:r>
              <a:rPr lang="da-DK" sz="830" i="1" dirty="0"/>
              <a:t>JAMA.</a:t>
            </a:r>
            <a:r>
              <a:rPr lang="da-DK" sz="830" dirty="0"/>
              <a:t> 2014;312(21):2223-2233.</a:t>
            </a:r>
          </a:p>
        </p:txBody>
      </p:sp>
    </p:spTree>
    <p:extLst>
      <p:ext uri="{BB962C8B-B14F-4D97-AF65-F5344CB8AC3E}">
        <p14:creationId xmlns:p14="http://schemas.microsoft.com/office/powerpoint/2010/main" val="3693568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B012-5331-4D8D-9477-FDF482A10C1C}"/>
              </a:ext>
            </a:extLst>
          </p:cNvPr>
          <p:cNvSpPr>
            <a:spLocks noGrp="1"/>
          </p:cNvSpPr>
          <p:nvPr>
            <p:ph type="title"/>
          </p:nvPr>
        </p:nvSpPr>
        <p:spPr>
          <a:xfrm>
            <a:off x="628650" y="0"/>
            <a:ext cx="7886700" cy="994172"/>
          </a:xfrm>
        </p:spPr>
        <p:txBody>
          <a:bodyPr>
            <a:noAutofit/>
          </a:bodyPr>
          <a:lstStyle/>
          <a:p>
            <a:r>
              <a:rPr lang="en-US" sz="2800" dirty="0"/>
              <a:t>HARMONIZE Trial: Serum Potassium Levels During the Open-Label Phase (48 hours) by Demographics</a:t>
            </a:r>
          </a:p>
        </p:txBody>
      </p:sp>
      <p:pic>
        <p:nvPicPr>
          <p:cNvPr id="5" name="Picture 2">
            <a:extLst>
              <a:ext uri="{FF2B5EF4-FFF2-40B4-BE49-F238E27FC236}">
                <a16:creationId xmlns:a16="http://schemas.microsoft.com/office/drawing/2014/main" id="{7BF42E87-EC1A-4322-8350-BDF6AF461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86" t="6509" r="2489" b="2437"/>
          <a:stretch/>
        </p:blipFill>
        <p:spPr bwMode="auto">
          <a:xfrm>
            <a:off x="1940347" y="966978"/>
            <a:ext cx="5263307" cy="3429000"/>
          </a:xfrm>
          <a:prstGeom prst="rect">
            <a:avLst/>
          </a:prstGeom>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FC6880F2-2421-4442-8E4A-AF7F569DC532}"/>
              </a:ext>
            </a:extLst>
          </p:cNvPr>
          <p:cNvSpPr txBox="1"/>
          <p:nvPr/>
        </p:nvSpPr>
        <p:spPr>
          <a:xfrm>
            <a:off x="3087859" y="4507318"/>
            <a:ext cx="4572000" cy="220060"/>
          </a:xfrm>
          <a:prstGeom prst="rect">
            <a:avLst/>
          </a:prstGeom>
          <a:noFill/>
        </p:spPr>
        <p:txBody>
          <a:bodyPr wrap="square">
            <a:spAutoFit/>
          </a:bodyPr>
          <a:lstStyle/>
          <a:p>
            <a:r>
              <a:rPr lang="da-DK" sz="830" dirty="0"/>
              <a:t>Kosiborod M, et al. </a:t>
            </a:r>
            <a:r>
              <a:rPr lang="da-DK" sz="830" i="1" dirty="0"/>
              <a:t>JAMA.</a:t>
            </a:r>
            <a:r>
              <a:rPr lang="da-DK" sz="830" dirty="0"/>
              <a:t> 2014;312(21):2223-2233.</a:t>
            </a:r>
          </a:p>
        </p:txBody>
      </p:sp>
    </p:spTree>
    <p:extLst>
      <p:ext uri="{BB962C8B-B14F-4D97-AF65-F5344CB8AC3E}">
        <p14:creationId xmlns:p14="http://schemas.microsoft.com/office/powerpoint/2010/main" val="227608815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E19D-2EF9-4707-A321-74593CA44D81}"/>
              </a:ext>
            </a:extLst>
          </p:cNvPr>
          <p:cNvSpPr>
            <a:spLocks noGrp="1"/>
          </p:cNvSpPr>
          <p:nvPr>
            <p:ph type="title"/>
          </p:nvPr>
        </p:nvSpPr>
        <p:spPr>
          <a:xfrm>
            <a:off x="464234" y="20626"/>
            <a:ext cx="8236634" cy="994172"/>
          </a:xfrm>
        </p:spPr>
        <p:txBody>
          <a:bodyPr>
            <a:noAutofit/>
          </a:bodyPr>
          <a:lstStyle/>
          <a:p>
            <a:r>
              <a:rPr lang="en-US" sz="2600" dirty="0"/>
              <a:t>HARMONIZE Trial: Serum Potassium Levels During the Randomized Phase (Days 8–29) According to Study Group</a:t>
            </a:r>
          </a:p>
        </p:txBody>
      </p:sp>
      <p:pic>
        <p:nvPicPr>
          <p:cNvPr id="5" name="Picture 2">
            <a:extLst>
              <a:ext uri="{FF2B5EF4-FFF2-40B4-BE49-F238E27FC236}">
                <a16:creationId xmlns:a16="http://schemas.microsoft.com/office/drawing/2014/main" id="{677F082B-230F-45F4-B8B2-5D2D42288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66" r="9817" b="7678"/>
          <a:stretch/>
        </p:blipFill>
        <p:spPr bwMode="auto">
          <a:xfrm>
            <a:off x="1734591" y="966978"/>
            <a:ext cx="5674819" cy="3429000"/>
          </a:xfrm>
          <a:prstGeom prst="rect">
            <a:avLst/>
          </a:prstGeom>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4A112F68-3E3D-447B-AA4F-CF44F9925E11}"/>
              </a:ext>
            </a:extLst>
          </p:cNvPr>
          <p:cNvSpPr txBox="1"/>
          <p:nvPr/>
        </p:nvSpPr>
        <p:spPr>
          <a:xfrm>
            <a:off x="3087859" y="4507318"/>
            <a:ext cx="4572000" cy="220060"/>
          </a:xfrm>
          <a:prstGeom prst="rect">
            <a:avLst/>
          </a:prstGeom>
          <a:noFill/>
        </p:spPr>
        <p:txBody>
          <a:bodyPr wrap="square">
            <a:spAutoFit/>
          </a:bodyPr>
          <a:lstStyle/>
          <a:p>
            <a:r>
              <a:rPr lang="da-DK" sz="830" dirty="0"/>
              <a:t>Kosiborod M, et al. </a:t>
            </a:r>
            <a:r>
              <a:rPr lang="da-DK" sz="830" i="1" dirty="0"/>
              <a:t>JAMA.</a:t>
            </a:r>
            <a:r>
              <a:rPr lang="da-DK" sz="830" dirty="0"/>
              <a:t> 2014;312(21):2223-2233.</a:t>
            </a:r>
          </a:p>
        </p:txBody>
      </p:sp>
    </p:spTree>
    <p:extLst>
      <p:ext uri="{BB962C8B-B14F-4D97-AF65-F5344CB8AC3E}">
        <p14:creationId xmlns:p14="http://schemas.microsoft.com/office/powerpoint/2010/main" val="147685361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E503-0923-44ED-82F9-3E5FB90AAC4B}"/>
              </a:ext>
            </a:extLst>
          </p:cNvPr>
          <p:cNvSpPr>
            <a:spLocks noGrp="1"/>
          </p:cNvSpPr>
          <p:nvPr>
            <p:ph type="title"/>
          </p:nvPr>
        </p:nvSpPr>
        <p:spPr>
          <a:xfrm>
            <a:off x="628650" y="13592"/>
            <a:ext cx="7886700" cy="994172"/>
          </a:xfrm>
        </p:spPr>
        <p:txBody>
          <a:bodyPr>
            <a:noAutofit/>
          </a:bodyPr>
          <a:lstStyle/>
          <a:p>
            <a:r>
              <a:rPr lang="en-US" sz="2800" dirty="0"/>
              <a:t>HARMONIZE Trial: Adverse Events Occurring in </a:t>
            </a:r>
            <a:r>
              <a:rPr lang="en-US" sz="2800" dirty="0">
                <a:latin typeface="Calibri" panose="020F0502020204030204" pitchFamily="34" charset="0"/>
                <a:cs typeface="Calibri" panose="020F0502020204030204" pitchFamily="34" charset="0"/>
              </a:rPr>
              <a:t>≥</a:t>
            </a:r>
            <a:r>
              <a:rPr lang="en-US" sz="2800" dirty="0"/>
              <a:t>5% of Patients in Any Group</a:t>
            </a:r>
          </a:p>
        </p:txBody>
      </p:sp>
      <p:pic>
        <p:nvPicPr>
          <p:cNvPr id="1029" name="Picture 5">
            <a:extLst>
              <a:ext uri="{FF2B5EF4-FFF2-40B4-BE49-F238E27FC236}">
                <a16:creationId xmlns:a16="http://schemas.microsoft.com/office/drawing/2014/main" id="{358D6D4B-085B-495A-98E9-EE776C374EF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1632" y="923793"/>
            <a:ext cx="5900738" cy="3432572"/>
          </a:xfrm>
          <a:prstGeom prst="rect">
            <a:avLst/>
          </a:prstGeom>
          <a:no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46E8BD6-CBBC-4E69-8BC9-D4845B99BFEE}"/>
              </a:ext>
            </a:extLst>
          </p:cNvPr>
          <p:cNvSpPr txBox="1"/>
          <p:nvPr/>
        </p:nvSpPr>
        <p:spPr>
          <a:xfrm>
            <a:off x="3087859" y="4507318"/>
            <a:ext cx="4572000" cy="220060"/>
          </a:xfrm>
          <a:prstGeom prst="rect">
            <a:avLst/>
          </a:prstGeom>
          <a:noFill/>
        </p:spPr>
        <p:txBody>
          <a:bodyPr wrap="square">
            <a:spAutoFit/>
          </a:bodyPr>
          <a:lstStyle/>
          <a:p>
            <a:r>
              <a:rPr lang="da-DK" sz="830" dirty="0"/>
              <a:t>Kosiborod M, et al. </a:t>
            </a:r>
            <a:r>
              <a:rPr lang="da-DK" sz="830" i="1" dirty="0"/>
              <a:t>JAMA.</a:t>
            </a:r>
            <a:r>
              <a:rPr lang="da-DK" sz="830" dirty="0"/>
              <a:t> 2014;312(21):2223-2233.</a:t>
            </a:r>
          </a:p>
        </p:txBody>
      </p:sp>
      <p:sp>
        <p:nvSpPr>
          <p:cNvPr id="4" name="TextBox 3">
            <a:extLst>
              <a:ext uri="{FF2B5EF4-FFF2-40B4-BE49-F238E27FC236}">
                <a16:creationId xmlns:a16="http://schemas.microsoft.com/office/drawing/2014/main" id="{BAC704B3-5AF3-4022-B68E-81D5376238C3}"/>
              </a:ext>
            </a:extLst>
          </p:cNvPr>
          <p:cNvSpPr txBox="1"/>
          <p:nvPr/>
        </p:nvSpPr>
        <p:spPr>
          <a:xfrm>
            <a:off x="1723292" y="3376246"/>
            <a:ext cx="5711483" cy="527539"/>
          </a:xfrm>
          <a:prstGeom prst="rect">
            <a:avLst/>
          </a:prstGeom>
          <a:noFill/>
          <a:ln w="254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34945470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37F8-BF33-4E73-A6FA-645F55E328C5}"/>
              </a:ext>
            </a:extLst>
          </p:cNvPr>
          <p:cNvSpPr>
            <a:spLocks noGrp="1"/>
          </p:cNvSpPr>
          <p:nvPr>
            <p:ph type="title"/>
          </p:nvPr>
        </p:nvSpPr>
        <p:spPr/>
        <p:txBody>
          <a:bodyPr/>
          <a:lstStyle/>
          <a:p>
            <a:r>
              <a:rPr lang="en-US" dirty="0"/>
              <a:t>Sodium Zirconium Cyclosilicate in Hyperkalemia</a:t>
            </a:r>
          </a:p>
        </p:txBody>
      </p:sp>
      <p:sp>
        <p:nvSpPr>
          <p:cNvPr id="5" name="Content Placeholder 4">
            <a:extLst>
              <a:ext uri="{FF2B5EF4-FFF2-40B4-BE49-F238E27FC236}">
                <a16:creationId xmlns:a16="http://schemas.microsoft.com/office/drawing/2014/main" id="{2552EBE4-DDE1-4D44-83DC-C153B359D2F7}"/>
              </a:ext>
            </a:extLst>
          </p:cNvPr>
          <p:cNvSpPr>
            <a:spLocks noGrp="1"/>
          </p:cNvSpPr>
          <p:nvPr>
            <p:ph idx="1"/>
          </p:nvPr>
        </p:nvSpPr>
        <p:spPr/>
        <p:txBody>
          <a:bodyPr/>
          <a:lstStyle/>
          <a:p>
            <a:r>
              <a:rPr lang="en-US" dirty="0"/>
              <a:t>Multicenter, double-blind phase 3 trial of patients (N=754) with hyperkalemia</a:t>
            </a:r>
          </a:p>
          <a:p>
            <a:pPr>
              <a:spcBef>
                <a:spcPts val="1800"/>
              </a:spcBef>
            </a:pPr>
            <a:r>
              <a:rPr lang="en-US" dirty="0"/>
              <a:t>Phase 1</a:t>
            </a:r>
          </a:p>
          <a:p>
            <a:pPr lvl="1"/>
            <a:r>
              <a:rPr lang="en-US" dirty="0"/>
              <a:t>Patients randomly assigned to receive thrice-daily treatment for 48 hours with:</a:t>
            </a:r>
          </a:p>
          <a:p>
            <a:pPr lvl="2"/>
            <a:r>
              <a:rPr lang="en-US" sz="1600" dirty="0"/>
              <a:t>Sodium zirconium cyclosilicate (1.25 g, 2.5 g, 5 g, or 10 g) or</a:t>
            </a:r>
          </a:p>
          <a:p>
            <a:pPr lvl="2"/>
            <a:r>
              <a:rPr lang="en-US" sz="1600" dirty="0"/>
              <a:t>Placebo</a:t>
            </a:r>
          </a:p>
          <a:p>
            <a:pPr>
              <a:spcBef>
                <a:spcPts val="1800"/>
              </a:spcBef>
            </a:pPr>
            <a:r>
              <a:rPr lang="en-US" dirty="0"/>
              <a:t>Phase 2</a:t>
            </a:r>
          </a:p>
          <a:p>
            <a:pPr lvl="1"/>
            <a:r>
              <a:rPr lang="en-US" dirty="0"/>
              <a:t>Patients achieving normokalemia (3.5-4.9 mEq/L) (N=543) were randomly assigned to</a:t>
            </a:r>
            <a:br>
              <a:rPr lang="en-US" dirty="0"/>
            </a:br>
            <a:r>
              <a:rPr lang="en-US" dirty="0"/>
              <a:t>once-daily treatment from days 3 through 11 with:</a:t>
            </a:r>
          </a:p>
          <a:p>
            <a:pPr lvl="2"/>
            <a:r>
              <a:rPr lang="en-US" sz="1600" dirty="0"/>
              <a:t>Sodium zirconium cyclosilicate (1.25 g, 2.5 g, 5 g, or 10 g) or </a:t>
            </a:r>
          </a:p>
          <a:p>
            <a:pPr lvl="2"/>
            <a:r>
              <a:rPr lang="en-US" sz="1600" dirty="0"/>
              <a:t>Placebo</a:t>
            </a:r>
          </a:p>
          <a:p>
            <a:endParaRPr lang="en-US" dirty="0"/>
          </a:p>
        </p:txBody>
      </p:sp>
      <p:sp>
        <p:nvSpPr>
          <p:cNvPr id="6" name="Text Placeholder 5">
            <a:extLst>
              <a:ext uri="{FF2B5EF4-FFF2-40B4-BE49-F238E27FC236}">
                <a16:creationId xmlns:a16="http://schemas.microsoft.com/office/drawing/2014/main" id="{28FD763C-66E2-4A84-9BCE-758842747FEE}"/>
              </a:ext>
            </a:extLst>
          </p:cNvPr>
          <p:cNvSpPr>
            <a:spLocks noGrp="1"/>
          </p:cNvSpPr>
          <p:nvPr>
            <p:ph type="body" sz="quarter" idx="10"/>
          </p:nvPr>
        </p:nvSpPr>
        <p:spPr>
          <a:xfrm>
            <a:off x="3094892" y="4507706"/>
            <a:ext cx="5866171" cy="548879"/>
          </a:xfrm>
        </p:spPr>
        <p:txBody>
          <a:bodyPr/>
          <a:lstStyle/>
          <a:p>
            <a:r>
              <a:rPr lang="da-DK" dirty="0"/>
              <a:t>Packham DK, et al. </a:t>
            </a:r>
            <a:r>
              <a:rPr lang="da-DK" i="1" dirty="0"/>
              <a:t>N Engl J Med.</a:t>
            </a:r>
            <a:r>
              <a:rPr lang="da-DK" dirty="0"/>
              <a:t> 2015;372(3):222-231.</a:t>
            </a:r>
          </a:p>
        </p:txBody>
      </p:sp>
    </p:spTree>
    <p:extLst>
      <p:ext uri="{BB962C8B-B14F-4D97-AF65-F5344CB8AC3E}">
        <p14:creationId xmlns:p14="http://schemas.microsoft.com/office/powerpoint/2010/main" val="425755219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7924-8281-4DAA-9566-BFAAE49A918D}"/>
              </a:ext>
            </a:extLst>
          </p:cNvPr>
          <p:cNvSpPr>
            <a:spLocks noGrp="1"/>
          </p:cNvSpPr>
          <p:nvPr>
            <p:ph type="title"/>
          </p:nvPr>
        </p:nvSpPr>
        <p:spPr>
          <a:xfrm>
            <a:off x="628650" y="0"/>
            <a:ext cx="7886700" cy="994172"/>
          </a:xfrm>
        </p:spPr>
        <p:txBody>
          <a:bodyPr>
            <a:noAutofit/>
          </a:bodyPr>
          <a:lstStyle/>
          <a:p>
            <a:r>
              <a:rPr lang="en-US" sz="2800" dirty="0"/>
              <a:t>Potassium Levels With Sodium Zirconium Cyclosilicate 10 g Once-Daily During Phase 2</a:t>
            </a:r>
          </a:p>
        </p:txBody>
      </p:sp>
      <p:sp>
        <p:nvSpPr>
          <p:cNvPr id="6" name="Text Placeholder 5">
            <a:extLst>
              <a:ext uri="{FF2B5EF4-FFF2-40B4-BE49-F238E27FC236}">
                <a16:creationId xmlns:a16="http://schemas.microsoft.com/office/drawing/2014/main" id="{6C13312C-7DE0-4339-B808-68666C381088}"/>
              </a:ext>
            </a:extLst>
          </p:cNvPr>
          <p:cNvSpPr>
            <a:spLocks noGrp="1"/>
          </p:cNvSpPr>
          <p:nvPr>
            <p:ph type="body" sz="quarter" idx="10"/>
          </p:nvPr>
        </p:nvSpPr>
        <p:spPr>
          <a:xfrm>
            <a:off x="3080825" y="4507706"/>
            <a:ext cx="5880238" cy="548879"/>
          </a:xfrm>
        </p:spPr>
        <p:txBody>
          <a:bodyPr/>
          <a:lstStyle/>
          <a:p>
            <a:r>
              <a:rPr lang="da-DK" dirty="0"/>
              <a:t>Packham DK, et al. </a:t>
            </a:r>
            <a:r>
              <a:rPr lang="da-DK" i="1" dirty="0"/>
              <a:t>N Engl J Med.</a:t>
            </a:r>
            <a:r>
              <a:rPr lang="da-DK" dirty="0"/>
              <a:t> 2015;372(3):222-231.</a:t>
            </a:r>
          </a:p>
        </p:txBody>
      </p:sp>
      <p:pic>
        <p:nvPicPr>
          <p:cNvPr id="8" name="Picture 2">
            <a:extLst>
              <a:ext uri="{FF2B5EF4-FFF2-40B4-BE49-F238E27FC236}">
                <a16:creationId xmlns:a16="http://schemas.microsoft.com/office/drawing/2014/main" id="{A4ACF5DA-FD5D-4951-B373-2F11CC9C4D1F}"/>
              </a:ext>
            </a:extLst>
          </p:cNvPr>
          <p:cNvPicPr>
            <a:picLocks noChangeArrowheads="1"/>
          </p:cNvPicPr>
          <p:nvPr/>
        </p:nvPicPr>
        <p:blipFill rotWithShape="1">
          <a:blip r:embed="rId2">
            <a:extLst>
              <a:ext uri="{28A0092B-C50C-407E-A947-70E740481C1C}">
                <a14:useLocalDpi xmlns:a14="http://schemas.microsoft.com/office/drawing/2010/main" val="0"/>
              </a:ext>
            </a:extLst>
          </a:blip>
          <a:srcRect l="7367" t="16675" r="8492" b="5220"/>
          <a:stretch/>
        </p:blipFill>
        <p:spPr bwMode="auto">
          <a:xfrm>
            <a:off x="2000250" y="972924"/>
            <a:ext cx="5143500" cy="3413339"/>
          </a:xfrm>
          <a:prstGeom prst="rect">
            <a:avLst/>
          </a:prstGeom>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84657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CAE5-013C-4BB8-85D6-AD889D737149}"/>
              </a:ext>
            </a:extLst>
          </p:cNvPr>
          <p:cNvSpPr>
            <a:spLocks noGrp="1"/>
          </p:cNvSpPr>
          <p:nvPr>
            <p:ph type="title"/>
          </p:nvPr>
        </p:nvSpPr>
        <p:spPr>
          <a:xfrm>
            <a:off x="471948" y="6558"/>
            <a:ext cx="8043402" cy="994172"/>
          </a:xfrm>
        </p:spPr>
        <p:txBody>
          <a:bodyPr>
            <a:noAutofit/>
          </a:bodyPr>
          <a:lstStyle/>
          <a:p>
            <a:r>
              <a:rPr lang="en-US" sz="2800" dirty="0"/>
              <a:t>Adverse Events During Initial Phase and Maintenance Phase</a:t>
            </a:r>
          </a:p>
        </p:txBody>
      </p:sp>
      <p:sp>
        <p:nvSpPr>
          <p:cNvPr id="3" name="Text Placeholder 2">
            <a:extLst>
              <a:ext uri="{FF2B5EF4-FFF2-40B4-BE49-F238E27FC236}">
                <a16:creationId xmlns:a16="http://schemas.microsoft.com/office/drawing/2014/main" id="{4D8EAE64-B47B-44BC-9E82-5831D8D007AE}"/>
              </a:ext>
            </a:extLst>
          </p:cNvPr>
          <p:cNvSpPr>
            <a:spLocks noGrp="1"/>
          </p:cNvSpPr>
          <p:nvPr>
            <p:ph type="body" sz="quarter" idx="10"/>
          </p:nvPr>
        </p:nvSpPr>
        <p:spPr>
          <a:xfrm>
            <a:off x="3087858" y="4507706"/>
            <a:ext cx="5873205" cy="548879"/>
          </a:xfrm>
        </p:spPr>
        <p:txBody>
          <a:bodyPr/>
          <a:lstStyle/>
          <a:p>
            <a:r>
              <a:rPr lang="da-DK" dirty="0"/>
              <a:t>Packham DK, et al. </a:t>
            </a:r>
            <a:r>
              <a:rPr lang="da-DK" i="1" dirty="0"/>
              <a:t>N Engl J Med.</a:t>
            </a:r>
            <a:r>
              <a:rPr lang="da-DK" dirty="0"/>
              <a:t> 2015;372(3):222-231.</a:t>
            </a:r>
          </a:p>
        </p:txBody>
      </p:sp>
      <p:pic>
        <p:nvPicPr>
          <p:cNvPr id="6" name="Picture 5">
            <a:extLst>
              <a:ext uri="{FF2B5EF4-FFF2-40B4-BE49-F238E27FC236}">
                <a16:creationId xmlns:a16="http://schemas.microsoft.com/office/drawing/2014/main" id="{D85DFEC4-C7E7-4CC5-99C1-C5C73CADC6A8}"/>
              </a:ext>
            </a:extLst>
          </p:cNvPr>
          <p:cNvPicPr>
            <a:picLocks noChangeAspect="1"/>
          </p:cNvPicPr>
          <p:nvPr/>
        </p:nvPicPr>
        <p:blipFill rotWithShape="1">
          <a:blip r:embed="rId2"/>
          <a:srcRect b="23683"/>
          <a:stretch/>
        </p:blipFill>
        <p:spPr>
          <a:xfrm>
            <a:off x="114300" y="983140"/>
            <a:ext cx="8915400" cy="33528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906329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2A85907-5890-4E94-8E67-6E57A5539EA3}"/>
              </a:ext>
            </a:extLst>
          </p:cNvPr>
          <p:cNvSpPr/>
          <p:nvPr/>
        </p:nvSpPr>
        <p:spPr>
          <a:xfrm>
            <a:off x="199478" y="321906"/>
            <a:ext cx="8761615" cy="4085788"/>
          </a:xfrm>
          <a:custGeom>
            <a:avLst/>
            <a:gdLst>
              <a:gd name="connsiteX0" fmla="*/ 121300 w 11682153"/>
              <a:gd name="connsiteY0" fmla="*/ 0 h 4457118"/>
              <a:gd name="connsiteX1" fmla="*/ 4175399 w 11682153"/>
              <a:gd name="connsiteY1" fmla="*/ 0 h 4457118"/>
              <a:gd name="connsiteX2" fmla="*/ 4296699 w 11682153"/>
              <a:gd name="connsiteY2" fmla="*/ 121300 h 4457118"/>
              <a:gd name="connsiteX3" fmla="*/ 4296699 w 11682153"/>
              <a:gd name="connsiteY3" fmla="*/ 727788 h 4457118"/>
              <a:gd name="connsiteX4" fmla="*/ 11060586 w 11682153"/>
              <a:gd name="connsiteY4" fmla="*/ 727788 h 4457118"/>
              <a:gd name="connsiteX5" fmla="*/ 11682153 w 11682153"/>
              <a:gd name="connsiteY5" fmla="*/ 1349355 h 4457118"/>
              <a:gd name="connsiteX6" fmla="*/ 11682153 w 11682153"/>
              <a:gd name="connsiteY6" fmla="*/ 4457118 h 4457118"/>
              <a:gd name="connsiteX7" fmla="*/ 0 w 11682153"/>
              <a:gd name="connsiteY7" fmla="*/ 4457118 h 4457118"/>
              <a:gd name="connsiteX8" fmla="*/ 0 w 11682153"/>
              <a:gd name="connsiteY8" fmla="*/ 1349355 h 4457118"/>
              <a:gd name="connsiteX9" fmla="*/ 0 w 11682153"/>
              <a:gd name="connsiteY9" fmla="*/ 1349353 h 4457118"/>
              <a:gd name="connsiteX10" fmla="*/ 0 w 11682153"/>
              <a:gd name="connsiteY10" fmla="*/ 727788 h 4457118"/>
              <a:gd name="connsiteX11" fmla="*/ 0 w 11682153"/>
              <a:gd name="connsiteY11" fmla="*/ 121300 h 4457118"/>
              <a:gd name="connsiteX12" fmla="*/ 121300 w 11682153"/>
              <a:gd name="connsiteY12" fmla="*/ 0 h 44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2153" h="4457118">
                <a:moveTo>
                  <a:pt x="121300" y="0"/>
                </a:moveTo>
                <a:lnTo>
                  <a:pt x="4175399" y="0"/>
                </a:lnTo>
                <a:cubicBezTo>
                  <a:pt x="4242391" y="0"/>
                  <a:pt x="4296699" y="54308"/>
                  <a:pt x="4296699" y="121300"/>
                </a:cubicBezTo>
                <a:lnTo>
                  <a:pt x="4296699" y="727788"/>
                </a:lnTo>
                <a:lnTo>
                  <a:pt x="11060586" y="727788"/>
                </a:lnTo>
                <a:lnTo>
                  <a:pt x="11682153" y="1349355"/>
                </a:lnTo>
                <a:lnTo>
                  <a:pt x="11682153" y="4457118"/>
                </a:lnTo>
                <a:lnTo>
                  <a:pt x="0" y="4457118"/>
                </a:lnTo>
                <a:lnTo>
                  <a:pt x="0" y="1349355"/>
                </a:lnTo>
                <a:lnTo>
                  <a:pt x="0" y="1349353"/>
                </a:lnTo>
                <a:lnTo>
                  <a:pt x="0" y="727788"/>
                </a:lnTo>
                <a:lnTo>
                  <a:pt x="0" y="121300"/>
                </a:lnTo>
                <a:cubicBezTo>
                  <a:pt x="0" y="54308"/>
                  <a:pt x="54308" y="0"/>
                  <a:pt x="121300" y="0"/>
                </a:cubicBezTo>
                <a:close/>
              </a:path>
            </a:pathLst>
          </a:custGeom>
          <a:gradFill>
            <a:gsLst>
              <a:gs pos="0">
                <a:srgbClr val="D3D5DF"/>
              </a:gs>
              <a:gs pos="100000">
                <a:srgbClr val="E8E9EE">
                  <a:alpha val="0"/>
                </a:srgb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a:extLst>
              <a:ext uri="{FF2B5EF4-FFF2-40B4-BE49-F238E27FC236}">
                <a16:creationId xmlns:a16="http://schemas.microsoft.com/office/drawing/2014/main" id="{769D0F43-1731-4BCD-B3F1-E6E2DF51BB4C}"/>
              </a:ext>
            </a:extLst>
          </p:cNvPr>
          <p:cNvSpPr>
            <a:spLocks noGrp="1"/>
          </p:cNvSpPr>
          <p:nvPr>
            <p:ph type="title"/>
          </p:nvPr>
        </p:nvSpPr>
        <p:spPr/>
        <p:txBody>
          <a:bodyPr>
            <a:normAutofit/>
          </a:bodyPr>
          <a:lstStyle/>
          <a:p>
            <a:r>
              <a:rPr lang="en-US" sz="3200" dirty="0"/>
              <a:t>Case Study: Meni</a:t>
            </a:r>
          </a:p>
        </p:txBody>
      </p:sp>
      <p:sp>
        <p:nvSpPr>
          <p:cNvPr id="3" name="Content Placeholder 2">
            <a:extLst>
              <a:ext uri="{FF2B5EF4-FFF2-40B4-BE49-F238E27FC236}">
                <a16:creationId xmlns:a16="http://schemas.microsoft.com/office/drawing/2014/main" id="{72C5FC93-2D38-42CF-B087-06342EC921CE}"/>
              </a:ext>
            </a:extLst>
          </p:cNvPr>
          <p:cNvSpPr>
            <a:spLocks noGrp="1"/>
          </p:cNvSpPr>
          <p:nvPr>
            <p:ph idx="1"/>
          </p:nvPr>
        </p:nvSpPr>
        <p:spPr>
          <a:xfrm>
            <a:off x="199478" y="1006874"/>
            <a:ext cx="8761615" cy="3400820"/>
          </a:xfrm>
        </p:spPr>
        <p:txBody>
          <a:bodyPr/>
          <a:lstStyle/>
          <a:p>
            <a:pPr>
              <a:spcBef>
                <a:spcPts val="450"/>
              </a:spcBef>
            </a:pPr>
            <a:r>
              <a:rPr lang="en-US" sz="1875" dirty="0"/>
              <a:t>A 64 yo man presents with new onset weakness</a:t>
            </a:r>
          </a:p>
          <a:p>
            <a:pPr>
              <a:spcBef>
                <a:spcPts val="750"/>
              </a:spcBef>
            </a:pPr>
            <a:r>
              <a:rPr lang="en-US" sz="1875" dirty="0"/>
              <a:t>Medical history</a:t>
            </a:r>
          </a:p>
          <a:p>
            <a:pPr lvl="1">
              <a:spcBef>
                <a:spcPts val="450"/>
              </a:spcBef>
            </a:pPr>
            <a:r>
              <a:rPr lang="en-US" sz="1500" dirty="0"/>
              <a:t>T2DM, HTN, stage 3b CKD</a:t>
            </a:r>
          </a:p>
          <a:p>
            <a:pPr lvl="1">
              <a:spcBef>
                <a:spcPts val="450"/>
              </a:spcBef>
            </a:pPr>
            <a:r>
              <a:rPr lang="en-US" sz="1500" dirty="0"/>
              <a:t>MI 6 mos ago complicated by HF</a:t>
            </a:r>
            <a:r>
              <a:rPr lang="en-US" sz="1500" i="1" dirty="0"/>
              <a:t>r</a:t>
            </a:r>
            <a:r>
              <a:rPr lang="en-US" sz="1500" dirty="0"/>
              <a:t>EF (EF 35%)</a:t>
            </a:r>
          </a:p>
          <a:p>
            <a:pPr lvl="1">
              <a:spcBef>
                <a:spcPts val="450"/>
              </a:spcBef>
            </a:pPr>
            <a:r>
              <a:rPr lang="en-US" sz="1500" dirty="0"/>
              <a:t>Had been taking</a:t>
            </a:r>
          </a:p>
          <a:p>
            <a:pPr lvl="2">
              <a:spcBef>
                <a:spcPts val="450"/>
              </a:spcBef>
            </a:pPr>
            <a:r>
              <a:rPr lang="en-US" sz="1200" dirty="0"/>
              <a:t>Lisinopril 10 mg/d</a:t>
            </a:r>
          </a:p>
          <a:p>
            <a:pPr lvl="2">
              <a:spcBef>
                <a:spcPts val="450"/>
              </a:spcBef>
            </a:pPr>
            <a:r>
              <a:rPr lang="en-US" sz="1200" dirty="0"/>
              <a:t>Metoprolol succinate 50 mg/d</a:t>
            </a:r>
          </a:p>
          <a:p>
            <a:pPr lvl="2">
              <a:spcBef>
                <a:spcPts val="450"/>
              </a:spcBef>
            </a:pPr>
            <a:r>
              <a:rPr lang="en-US" sz="1200" dirty="0"/>
              <a:t>Insulin</a:t>
            </a:r>
          </a:p>
          <a:p>
            <a:pPr lvl="2">
              <a:spcBef>
                <a:spcPts val="450"/>
              </a:spcBef>
            </a:pPr>
            <a:r>
              <a:rPr lang="en-US" sz="1200" dirty="0"/>
              <a:t>Furosemide 20 mg twice daily until 1 week ago, when he was started on spironolactone 25 mg/d by his cardiologist</a:t>
            </a:r>
          </a:p>
        </p:txBody>
      </p:sp>
      <p:cxnSp>
        <p:nvCxnSpPr>
          <p:cNvPr id="12" name="Straight Connector 11">
            <a:extLst>
              <a:ext uri="{FF2B5EF4-FFF2-40B4-BE49-F238E27FC236}">
                <a16:creationId xmlns:a16="http://schemas.microsoft.com/office/drawing/2014/main" id="{A0B87F65-14E2-429E-8CA2-135CBFB9F4D2}"/>
              </a:ext>
            </a:extLst>
          </p:cNvPr>
          <p:cNvCxnSpPr/>
          <p:nvPr/>
        </p:nvCxnSpPr>
        <p:spPr>
          <a:xfrm>
            <a:off x="335902" y="812354"/>
            <a:ext cx="2876162"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43804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0645-1277-4214-A701-F2E6431C062C}"/>
              </a:ext>
            </a:extLst>
          </p:cNvPr>
          <p:cNvSpPr>
            <a:spLocks noGrp="1"/>
          </p:cNvSpPr>
          <p:nvPr>
            <p:ph type="title"/>
          </p:nvPr>
        </p:nvSpPr>
        <p:spPr/>
        <p:txBody>
          <a:bodyPr>
            <a:normAutofit/>
          </a:bodyPr>
          <a:lstStyle/>
          <a:p>
            <a:r>
              <a:rPr lang="en-US" sz="3200" b="0" dirty="0">
                <a:solidFill>
                  <a:schemeClr val="tx1"/>
                </a:solidFill>
              </a:rPr>
              <a:t>FIDELIO-DKD: Study Design</a:t>
            </a:r>
          </a:p>
        </p:txBody>
      </p:sp>
      <p:sp>
        <p:nvSpPr>
          <p:cNvPr id="3" name="Text Placeholder 2">
            <a:extLst>
              <a:ext uri="{FF2B5EF4-FFF2-40B4-BE49-F238E27FC236}">
                <a16:creationId xmlns:a16="http://schemas.microsoft.com/office/drawing/2014/main" id="{FDD27033-54C2-4E06-95B9-4A8EB161F3C8}"/>
              </a:ext>
            </a:extLst>
          </p:cNvPr>
          <p:cNvSpPr>
            <a:spLocks noGrp="1"/>
          </p:cNvSpPr>
          <p:nvPr>
            <p:ph type="body" sz="quarter" idx="10"/>
          </p:nvPr>
        </p:nvSpPr>
        <p:spPr>
          <a:xfrm>
            <a:off x="287195" y="4792747"/>
            <a:ext cx="3261654" cy="228464"/>
          </a:xfrm>
        </p:spPr>
        <p:txBody>
          <a:bodyPr>
            <a:normAutofit fontScale="25000" lnSpcReduction="20000"/>
          </a:bodyPr>
          <a:lstStyle/>
          <a:p>
            <a:endParaRPr lang="en-US" dirty="0"/>
          </a:p>
          <a:p>
            <a:r>
              <a:rPr lang="en-US" dirty="0"/>
              <a:t>Bakris GL, et al. </a:t>
            </a:r>
            <a:r>
              <a:rPr lang="en-US" i="1" dirty="0"/>
              <a:t>N Engl J Med</a:t>
            </a:r>
            <a:r>
              <a:rPr lang="en-US" dirty="0"/>
              <a:t>. 2020;383:2219-2229.</a:t>
            </a:r>
          </a:p>
        </p:txBody>
      </p:sp>
      <p:sp>
        <p:nvSpPr>
          <p:cNvPr id="4" name="TextBox 3"/>
          <p:cNvSpPr txBox="1"/>
          <p:nvPr/>
        </p:nvSpPr>
        <p:spPr>
          <a:xfrm>
            <a:off x="492711" y="1001997"/>
            <a:ext cx="1544714" cy="553998"/>
          </a:xfrm>
          <a:prstGeom prst="rect">
            <a:avLst/>
          </a:prstGeom>
          <a:noFill/>
        </p:spPr>
        <p:txBody>
          <a:bodyPr wrap="square" rtlCol="0">
            <a:spAutoFit/>
          </a:bodyPr>
          <a:lstStyle/>
          <a:p>
            <a:r>
              <a:rPr lang="en-US" sz="1500" b="1" dirty="0">
                <a:solidFill>
                  <a:schemeClr val="accent2"/>
                </a:solidFill>
              </a:rPr>
              <a:t>13,911 patients enrolled</a:t>
            </a:r>
          </a:p>
        </p:txBody>
      </p:sp>
      <p:sp>
        <p:nvSpPr>
          <p:cNvPr id="8" name="TextBox 7"/>
          <p:cNvSpPr txBox="1"/>
          <p:nvPr/>
        </p:nvSpPr>
        <p:spPr>
          <a:xfrm>
            <a:off x="3036164" y="1001997"/>
            <a:ext cx="2263806" cy="323165"/>
          </a:xfrm>
          <a:prstGeom prst="rect">
            <a:avLst/>
          </a:prstGeom>
          <a:noFill/>
        </p:spPr>
        <p:txBody>
          <a:bodyPr wrap="square" rtlCol="0">
            <a:spAutoFit/>
          </a:bodyPr>
          <a:lstStyle/>
          <a:p>
            <a:r>
              <a:rPr lang="en-US" sz="1500" b="1" dirty="0">
                <a:solidFill>
                  <a:schemeClr val="bg1"/>
                </a:solidFill>
              </a:rPr>
              <a:t>5743 patients randomized</a:t>
            </a:r>
          </a:p>
        </p:txBody>
      </p:sp>
      <p:sp>
        <p:nvSpPr>
          <p:cNvPr id="9" name="TextBox 8"/>
          <p:cNvSpPr txBox="1"/>
          <p:nvPr/>
        </p:nvSpPr>
        <p:spPr>
          <a:xfrm>
            <a:off x="412809" y="2300265"/>
            <a:ext cx="3222595" cy="369332"/>
          </a:xfrm>
          <a:prstGeom prst="rect">
            <a:avLst/>
          </a:prstGeom>
          <a:noFill/>
        </p:spPr>
        <p:txBody>
          <a:bodyPr wrap="square" rtlCol="0">
            <a:spAutoFit/>
          </a:bodyPr>
          <a:lstStyle/>
          <a:p>
            <a:r>
              <a:rPr lang="en-US" dirty="0"/>
              <a:t>Hierarchical endpoints</a:t>
            </a:r>
          </a:p>
        </p:txBody>
      </p:sp>
      <p:sp>
        <p:nvSpPr>
          <p:cNvPr id="10" name="TextBox 9"/>
          <p:cNvSpPr txBox="1"/>
          <p:nvPr/>
        </p:nvSpPr>
        <p:spPr>
          <a:xfrm>
            <a:off x="6189801" y="1001997"/>
            <a:ext cx="2511414" cy="323165"/>
          </a:xfrm>
          <a:prstGeom prst="rect">
            <a:avLst/>
          </a:prstGeom>
          <a:noFill/>
        </p:spPr>
        <p:txBody>
          <a:bodyPr wrap="square" rtlCol="0">
            <a:spAutoFit/>
          </a:bodyPr>
          <a:lstStyle/>
          <a:p>
            <a:pPr algn="r"/>
            <a:r>
              <a:rPr lang="en-US" sz="1500" b="1" dirty="0">
                <a:solidFill>
                  <a:schemeClr val="bg1"/>
                </a:solidFill>
              </a:rPr>
              <a:t>2.6 years median follow-up</a:t>
            </a:r>
          </a:p>
        </p:txBody>
      </p:sp>
      <p:cxnSp>
        <p:nvCxnSpPr>
          <p:cNvPr id="13" name="Straight Connector 12"/>
          <p:cNvCxnSpPr/>
          <p:nvPr/>
        </p:nvCxnSpPr>
        <p:spPr>
          <a:xfrm>
            <a:off x="3002873" y="1052005"/>
            <a:ext cx="0" cy="985421"/>
          </a:xfrm>
          <a:prstGeom prst="line">
            <a:avLst/>
          </a:prstGeom>
          <a:ln w="2857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695679" y="1052005"/>
            <a:ext cx="0" cy="1478132"/>
          </a:xfrm>
          <a:prstGeom prst="line">
            <a:avLst/>
          </a:prstGeom>
          <a:ln w="2857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Pentagon 15"/>
          <p:cNvSpPr/>
          <p:nvPr/>
        </p:nvSpPr>
        <p:spPr>
          <a:xfrm>
            <a:off x="6664912" y="1418208"/>
            <a:ext cx="2017450" cy="386178"/>
          </a:xfrm>
          <a:prstGeom prst="homePlate">
            <a:avLst/>
          </a:prstGeom>
          <a:solidFill>
            <a:schemeClr val="bg1">
              <a:lumMod val="6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2641">
              <a:lnSpc>
                <a:spcPct val="80000"/>
              </a:lnSpc>
            </a:pPr>
            <a:r>
              <a:rPr lang="en-US" sz="1350" b="1" dirty="0"/>
              <a:t>Post-treatment follow-up</a:t>
            </a:r>
          </a:p>
        </p:txBody>
      </p:sp>
      <p:sp>
        <p:nvSpPr>
          <p:cNvPr id="18" name="Pentagon 17"/>
          <p:cNvSpPr/>
          <p:nvPr/>
        </p:nvSpPr>
        <p:spPr>
          <a:xfrm>
            <a:off x="6664912" y="1877627"/>
            <a:ext cx="2017450" cy="386178"/>
          </a:xfrm>
          <a:prstGeom prst="homePlate">
            <a:avLst/>
          </a:prstGeom>
          <a:solidFill>
            <a:schemeClr val="bg1">
              <a:lumMod val="6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2641">
              <a:lnSpc>
                <a:spcPct val="80000"/>
              </a:lnSpc>
            </a:pPr>
            <a:r>
              <a:rPr lang="en-US" sz="1350" b="1" dirty="0"/>
              <a:t>Post-treatment follow-up</a:t>
            </a:r>
          </a:p>
        </p:txBody>
      </p:sp>
      <p:sp>
        <p:nvSpPr>
          <p:cNvPr id="19" name="Pentagon 18"/>
          <p:cNvSpPr/>
          <p:nvPr/>
        </p:nvSpPr>
        <p:spPr>
          <a:xfrm>
            <a:off x="3548849" y="1418208"/>
            <a:ext cx="3116063" cy="386178"/>
          </a:xfrm>
          <a:prstGeom prst="homePlat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2641">
              <a:lnSpc>
                <a:spcPct val="80000"/>
              </a:lnSpc>
            </a:pPr>
            <a:r>
              <a:rPr lang="en-US" sz="1500" b="1" dirty="0"/>
              <a:t> Finerenone 10 or 20 mg QD*</a:t>
            </a:r>
          </a:p>
        </p:txBody>
      </p:sp>
      <p:sp>
        <p:nvSpPr>
          <p:cNvPr id="20" name="Pentagon 19"/>
          <p:cNvSpPr/>
          <p:nvPr/>
        </p:nvSpPr>
        <p:spPr>
          <a:xfrm>
            <a:off x="3548849" y="1877627"/>
            <a:ext cx="3116063" cy="386178"/>
          </a:xfrm>
          <a:prstGeom prst="homePlate">
            <a:avLst/>
          </a:prstGeom>
          <a:solidFill>
            <a:schemeClr val="accent4">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2641">
              <a:lnSpc>
                <a:spcPct val="80000"/>
              </a:lnSpc>
            </a:pPr>
            <a:r>
              <a:rPr lang="en-US" sz="1500" b="1" dirty="0"/>
              <a:t>Placebo</a:t>
            </a:r>
          </a:p>
        </p:txBody>
      </p:sp>
      <p:sp>
        <p:nvSpPr>
          <p:cNvPr id="21" name="Oval 20"/>
          <p:cNvSpPr/>
          <p:nvPr/>
        </p:nvSpPr>
        <p:spPr>
          <a:xfrm>
            <a:off x="2749858" y="1571347"/>
            <a:ext cx="519345" cy="519345"/>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R</a:t>
            </a:r>
          </a:p>
        </p:txBody>
      </p:sp>
      <p:cxnSp>
        <p:nvCxnSpPr>
          <p:cNvPr id="23" name="Elbow Connector 22"/>
          <p:cNvCxnSpPr>
            <a:cxnSpLocks/>
            <a:stCxn id="21" idx="6"/>
            <a:endCxn id="19" idx="1"/>
          </p:cNvCxnSpPr>
          <p:nvPr/>
        </p:nvCxnSpPr>
        <p:spPr>
          <a:xfrm flipV="1">
            <a:off x="3269203" y="1611297"/>
            <a:ext cx="279646" cy="219723"/>
          </a:xfrm>
          <a:prstGeom prst="bentConnector3">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Elbow Connector 24"/>
          <p:cNvCxnSpPr>
            <a:cxnSpLocks/>
            <a:stCxn id="21" idx="6"/>
            <a:endCxn id="20" idx="1"/>
          </p:cNvCxnSpPr>
          <p:nvPr/>
        </p:nvCxnSpPr>
        <p:spPr>
          <a:xfrm>
            <a:off x="3269203" y="1831020"/>
            <a:ext cx="279646" cy="239696"/>
          </a:xfrm>
          <a:prstGeom prst="bentConnector3">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0" name="Pentagon 29"/>
          <p:cNvSpPr/>
          <p:nvPr/>
        </p:nvSpPr>
        <p:spPr>
          <a:xfrm>
            <a:off x="1624822" y="1640081"/>
            <a:ext cx="1227444" cy="386178"/>
          </a:xfrm>
          <a:prstGeom prst="homePlate">
            <a:avLst/>
          </a:prstGeom>
          <a:solidFill>
            <a:schemeClr val="bg1">
              <a:lumMod val="6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13122">
              <a:lnSpc>
                <a:spcPct val="80000"/>
              </a:lnSpc>
            </a:pPr>
            <a:r>
              <a:rPr lang="en-US" sz="1350" b="1" dirty="0"/>
              <a:t>Screening</a:t>
            </a:r>
            <a:endParaRPr lang="en-US" sz="1050" dirty="0"/>
          </a:p>
        </p:txBody>
      </p:sp>
      <p:sp>
        <p:nvSpPr>
          <p:cNvPr id="29" name="Pentagon 28"/>
          <p:cNvSpPr/>
          <p:nvPr/>
        </p:nvSpPr>
        <p:spPr>
          <a:xfrm>
            <a:off x="486052" y="1640081"/>
            <a:ext cx="1378259" cy="386178"/>
          </a:xfrm>
          <a:prstGeom prst="homePlate">
            <a:avLst/>
          </a:prstGeom>
          <a:solidFill>
            <a:schemeClr val="accent1">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1350" b="1" dirty="0"/>
              <a:t>Run-in </a:t>
            </a:r>
            <a:br>
              <a:rPr lang="en-US" sz="1350" b="1" dirty="0"/>
            </a:br>
            <a:r>
              <a:rPr lang="en-US" sz="1050" dirty="0"/>
              <a:t>(4–16 weeks)</a:t>
            </a:r>
          </a:p>
        </p:txBody>
      </p:sp>
      <p:cxnSp>
        <p:nvCxnSpPr>
          <p:cNvPr id="7" name="Straight Connector 6"/>
          <p:cNvCxnSpPr/>
          <p:nvPr/>
        </p:nvCxnSpPr>
        <p:spPr>
          <a:xfrm>
            <a:off x="486053" y="1052005"/>
            <a:ext cx="0" cy="985421"/>
          </a:xfrm>
          <a:prstGeom prst="line">
            <a:avLst/>
          </a:prstGeom>
          <a:ln w="28575">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Round Same Side Corner Rectangle 32"/>
          <p:cNvSpPr/>
          <p:nvPr/>
        </p:nvSpPr>
        <p:spPr>
          <a:xfrm rot="10800000">
            <a:off x="486051" y="2927551"/>
            <a:ext cx="1864312" cy="1191827"/>
          </a:xfrm>
          <a:prstGeom prst="round2SameRect">
            <a:avLst/>
          </a:prstGeom>
          <a:solidFill>
            <a:schemeClr val="accent6">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Pentagon 31"/>
          <p:cNvSpPr/>
          <p:nvPr/>
        </p:nvSpPr>
        <p:spPr>
          <a:xfrm>
            <a:off x="486052" y="2654563"/>
            <a:ext cx="2024110" cy="312938"/>
          </a:xfrm>
          <a:prstGeom prst="homePlat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1350" b="1" dirty="0"/>
              <a:t>1. Kidney composite</a:t>
            </a:r>
          </a:p>
        </p:txBody>
      </p:sp>
      <p:sp>
        <p:nvSpPr>
          <p:cNvPr id="35" name="TextBox 34"/>
          <p:cNvSpPr txBox="1"/>
          <p:nvPr/>
        </p:nvSpPr>
        <p:spPr>
          <a:xfrm>
            <a:off x="486052" y="2977417"/>
            <a:ext cx="1604639" cy="1131079"/>
          </a:xfrm>
          <a:prstGeom prst="rect">
            <a:avLst/>
          </a:prstGeom>
          <a:noFill/>
        </p:spPr>
        <p:txBody>
          <a:bodyPr wrap="square" rtlCol="0">
            <a:spAutoFit/>
          </a:bodyPr>
          <a:lstStyle/>
          <a:p>
            <a:r>
              <a:rPr lang="en-US" sz="1350" dirty="0"/>
              <a:t>Time to kidney failure, sustained ≥40% decrease in eGFR from BL, or renal death</a:t>
            </a:r>
          </a:p>
        </p:txBody>
      </p:sp>
      <p:sp>
        <p:nvSpPr>
          <p:cNvPr id="36" name="Round Same Side Corner Rectangle 35"/>
          <p:cNvSpPr/>
          <p:nvPr/>
        </p:nvSpPr>
        <p:spPr>
          <a:xfrm rot="10800000">
            <a:off x="2570083" y="2927551"/>
            <a:ext cx="1864312" cy="1191827"/>
          </a:xfrm>
          <a:prstGeom prst="round2SameRect">
            <a:avLst/>
          </a:prstGeom>
          <a:solidFill>
            <a:schemeClr val="accent6">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7" name="Pentagon 36"/>
          <p:cNvSpPr/>
          <p:nvPr/>
        </p:nvSpPr>
        <p:spPr>
          <a:xfrm>
            <a:off x="2570085" y="2654563"/>
            <a:ext cx="2024110" cy="312938"/>
          </a:xfrm>
          <a:prstGeom prst="homePlat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1350" b="1" dirty="0"/>
              <a:t>2. CV composite</a:t>
            </a:r>
          </a:p>
        </p:txBody>
      </p:sp>
      <p:sp>
        <p:nvSpPr>
          <p:cNvPr id="38" name="TextBox 37"/>
          <p:cNvSpPr txBox="1"/>
          <p:nvPr/>
        </p:nvSpPr>
        <p:spPr>
          <a:xfrm>
            <a:off x="2570086" y="2977417"/>
            <a:ext cx="1444841" cy="1131079"/>
          </a:xfrm>
          <a:prstGeom prst="rect">
            <a:avLst/>
          </a:prstGeom>
          <a:noFill/>
        </p:spPr>
        <p:txBody>
          <a:bodyPr wrap="square" rtlCol="0">
            <a:spAutoFit/>
          </a:bodyPr>
          <a:lstStyle/>
          <a:p>
            <a:r>
              <a:rPr lang="en-US" sz="1350" dirty="0"/>
              <a:t>Time to CV death, non-fatal MI, non-fatal stroke or hospitalization for HF</a:t>
            </a:r>
          </a:p>
        </p:txBody>
      </p:sp>
      <p:pic>
        <p:nvPicPr>
          <p:cNvPr id="13314" name="Picture 2" descr="E:\Graftech Design Projects - Aurora\Med Learning Group\Amanda Jenkins\NP-02L\_graphics\65-silo.png"/>
          <p:cNvPicPr>
            <a:picLocks noChangeAspect="1" noChangeArrowheads="1"/>
          </p:cNvPicPr>
          <p:nvPr/>
        </p:nvPicPr>
        <p:blipFill rotWithShape="1">
          <a:blip r:embed="rId2">
            <a:extLst>
              <a:ext uri="{28A0092B-C50C-407E-A947-70E740481C1C}">
                <a14:useLocalDpi xmlns:a14="http://schemas.microsoft.com/office/drawing/2010/main" val="0"/>
              </a:ext>
            </a:extLst>
          </a:blip>
          <a:srcRect r="45764"/>
          <a:stretch/>
        </p:blipFill>
        <p:spPr bwMode="auto">
          <a:xfrm>
            <a:off x="1978277" y="2963573"/>
            <a:ext cx="591810" cy="118871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E:\Graftech Design Projects - Aurora\Med Learning Group\Amanda Jenkins\NP-02L\_graphics\65-silo.png"/>
          <p:cNvPicPr>
            <a:picLocks noChangeAspect="1" noChangeArrowheads="1"/>
          </p:cNvPicPr>
          <p:nvPr/>
        </p:nvPicPr>
        <p:blipFill rotWithShape="1">
          <a:blip r:embed="rId2">
            <a:extLst>
              <a:ext uri="{28A0092B-C50C-407E-A947-70E740481C1C}">
                <a14:useLocalDpi xmlns:a14="http://schemas.microsoft.com/office/drawing/2010/main" val="0"/>
              </a:ext>
            </a:extLst>
          </a:blip>
          <a:srcRect l="53626" t="16771" b="16771"/>
          <a:stretch/>
        </p:blipFill>
        <p:spPr bwMode="auto">
          <a:xfrm>
            <a:off x="3887114" y="2994588"/>
            <a:ext cx="721704" cy="112668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Round Same Side Corner Rectangle 40"/>
          <p:cNvSpPr/>
          <p:nvPr/>
        </p:nvSpPr>
        <p:spPr>
          <a:xfrm rot="5400000">
            <a:off x="5185338" y="2157378"/>
            <a:ext cx="1459869" cy="2469404"/>
          </a:xfrm>
          <a:prstGeom prst="round2SameRect">
            <a:avLst/>
          </a:prstGeom>
          <a:solidFill>
            <a:schemeClr val="accent6">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2" name="Pentagon 41"/>
          <p:cNvSpPr/>
          <p:nvPr/>
        </p:nvSpPr>
        <p:spPr>
          <a:xfrm>
            <a:off x="4680573" y="2702091"/>
            <a:ext cx="745376" cy="312938"/>
          </a:xfrm>
          <a:prstGeom prst="homePlat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1350" b="1" dirty="0"/>
              <a:t>3. </a:t>
            </a:r>
          </a:p>
        </p:txBody>
      </p:sp>
      <p:sp>
        <p:nvSpPr>
          <p:cNvPr id="43" name="TextBox 42"/>
          <p:cNvSpPr txBox="1"/>
          <p:nvPr/>
        </p:nvSpPr>
        <p:spPr>
          <a:xfrm>
            <a:off x="5398480" y="2745561"/>
            <a:ext cx="1717544" cy="262701"/>
          </a:xfrm>
          <a:prstGeom prst="rect">
            <a:avLst/>
          </a:prstGeom>
          <a:noFill/>
        </p:spPr>
        <p:txBody>
          <a:bodyPr wrap="square" rtlCol="0">
            <a:spAutoFit/>
          </a:bodyPr>
          <a:lstStyle/>
          <a:p>
            <a:pPr>
              <a:lnSpc>
                <a:spcPct val="80000"/>
              </a:lnSpc>
            </a:pPr>
            <a:r>
              <a:rPr lang="en-US" sz="1350" dirty="0"/>
              <a:t>Death from any cause</a:t>
            </a:r>
          </a:p>
        </p:txBody>
      </p:sp>
      <p:sp>
        <p:nvSpPr>
          <p:cNvPr id="44" name="Pentagon 43"/>
          <p:cNvSpPr/>
          <p:nvPr/>
        </p:nvSpPr>
        <p:spPr>
          <a:xfrm>
            <a:off x="4680573" y="3057440"/>
            <a:ext cx="745376" cy="312938"/>
          </a:xfrm>
          <a:prstGeom prst="homePlat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1350" b="1" dirty="0"/>
              <a:t>4. </a:t>
            </a:r>
          </a:p>
        </p:txBody>
      </p:sp>
      <p:sp>
        <p:nvSpPr>
          <p:cNvPr id="45" name="TextBox 44"/>
          <p:cNvSpPr txBox="1"/>
          <p:nvPr/>
        </p:nvSpPr>
        <p:spPr>
          <a:xfrm>
            <a:off x="5398480" y="3017171"/>
            <a:ext cx="1602113" cy="428900"/>
          </a:xfrm>
          <a:prstGeom prst="rect">
            <a:avLst/>
          </a:prstGeom>
          <a:noFill/>
        </p:spPr>
        <p:txBody>
          <a:bodyPr wrap="square" rtlCol="0">
            <a:spAutoFit/>
          </a:bodyPr>
          <a:lstStyle/>
          <a:p>
            <a:pPr>
              <a:lnSpc>
                <a:spcPct val="80000"/>
              </a:lnSpc>
            </a:pPr>
            <a:r>
              <a:rPr lang="en-US" sz="1350" dirty="0"/>
              <a:t>Hospitalization for any cause</a:t>
            </a:r>
          </a:p>
        </p:txBody>
      </p:sp>
      <p:sp>
        <p:nvSpPr>
          <p:cNvPr id="46" name="Pentagon 45"/>
          <p:cNvSpPr/>
          <p:nvPr/>
        </p:nvSpPr>
        <p:spPr>
          <a:xfrm>
            <a:off x="4680573" y="3412789"/>
            <a:ext cx="745376" cy="312938"/>
          </a:xfrm>
          <a:prstGeom prst="homePlat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1350" b="1" dirty="0"/>
              <a:t>5. </a:t>
            </a:r>
          </a:p>
        </p:txBody>
      </p:sp>
      <p:sp>
        <p:nvSpPr>
          <p:cNvPr id="47" name="TextBox 46"/>
          <p:cNvSpPr txBox="1"/>
          <p:nvPr/>
        </p:nvSpPr>
        <p:spPr>
          <a:xfrm>
            <a:off x="5398480" y="3458523"/>
            <a:ext cx="1717544" cy="262701"/>
          </a:xfrm>
          <a:prstGeom prst="rect">
            <a:avLst/>
          </a:prstGeom>
          <a:noFill/>
        </p:spPr>
        <p:txBody>
          <a:bodyPr wrap="square" rtlCol="0">
            <a:spAutoFit/>
          </a:bodyPr>
          <a:lstStyle/>
          <a:p>
            <a:pPr>
              <a:lnSpc>
                <a:spcPct val="80000"/>
              </a:lnSpc>
            </a:pPr>
            <a:r>
              <a:rPr lang="en-US" sz="1350" dirty="0"/>
              <a:t>Change in UACR</a:t>
            </a:r>
          </a:p>
        </p:txBody>
      </p:sp>
      <p:sp>
        <p:nvSpPr>
          <p:cNvPr id="48" name="Pentagon 47"/>
          <p:cNvSpPr/>
          <p:nvPr/>
        </p:nvSpPr>
        <p:spPr>
          <a:xfrm>
            <a:off x="4680573" y="3768139"/>
            <a:ext cx="745376" cy="312938"/>
          </a:xfrm>
          <a:prstGeom prst="homePlate">
            <a:avLst/>
          </a:prstGeom>
          <a:solidFill>
            <a:schemeClr val="accent6">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sz="1350" b="1" dirty="0"/>
              <a:t>6. </a:t>
            </a:r>
          </a:p>
        </p:txBody>
      </p:sp>
      <p:sp>
        <p:nvSpPr>
          <p:cNvPr id="49" name="TextBox 48"/>
          <p:cNvSpPr txBox="1"/>
          <p:nvPr/>
        </p:nvSpPr>
        <p:spPr>
          <a:xfrm>
            <a:off x="5398480" y="3730133"/>
            <a:ext cx="1602113" cy="428900"/>
          </a:xfrm>
          <a:prstGeom prst="rect">
            <a:avLst/>
          </a:prstGeom>
          <a:noFill/>
        </p:spPr>
        <p:txBody>
          <a:bodyPr wrap="square" rtlCol="0">
            <a:spAutoFit/>
          </a:bodyPr>
          <a:lstStyle/>
          <a:p>
            <a:pPr>
              <a:lnSpc>
                <a:spcPct val="80000"/>
              </a:lnSpc>
            </a:pPr>
            <a:r>
              <a:rPr lang="en-US" sz="1350" dirty="0"/>
              <a:t>Second kidney composite</a:t>
            </a:r>
          </a:p>
        </p:txBody>
      </p:sp>
      <p:grpSp>
        <p:nvGrpSpPr>
          <p:cNvPr id="39" name="Group 6"/>
          <p:cNvGrpSpPr>
            <a:grpSpLocks noChangeAspect="1"/>
          </p:cNvGrpSpPr>
          <p:nvPr/>
        </p:nvGrpSpPr>
        <p:grpSpPr bwMode="auto">
          <a:xfrm>
            <a:off x="4922020" y="2740218"/>
            <a:ext cx="272406" cy="1304550"/>
            <a:chOff x="4556" y="2227"/>
            <a:chExt cx="218" cy="1044"/>
          </a:xfrm>
        </p:grpSpPr>
        <p:sp>
          <p:nvSpPr>
            <p:cNvPr id="52" name="Freeform 7"/>
            <p:cNvSpPr>
              <a:spLocks/>
            </p:cNvSpPr>
            <p:nvPr/>
          </p:nvSpPr>
          <p:spPr bwMode="auto">
            <a:xfrm>
              <a:off x="4618" y="2505"/>
              <a:ext cx="76" cy="76"/>
            </a:xfrm>
            <a:custGeom>
              <a:avLst/>
              <a:gdLst>
                <a:gd name="T0" fmla="*/ 76 w 76"/>
                <a:gd name="T1" fmla="*/ 38 h 76"/>
                <a:gd name="T2" fmla="*/ 76 w 76"/>
                <a:gd name="T3" fmla="*/ 38 h 76"/>
                <a:gd name="T4" fmla="*/ 76 w 76"/>
                <a:gd name="T5" fmla="*/ 44 h 76"/>
                <a:gd name="T6" fmla="*/ 74 w 76"/>
                <a:gd name="T7" fmla="*/ 52 h 76"/>
                <a:gd name="T8" fmla="*/ 70 w 76"/>
                <a:gd name="T9" fmla="*/ 58 h 76"/>
                <a:gd name="T10" fmla="*/ 66 w 76"/>
                <a:gd name="T11" fmla="*/ 64 h 76"/>
                <a:gd name="T12" fmla="*/ 60 w 76"/>
                <a:gd name="T13" fmla="*/ 68 h 76"/>
                <a:gd name="T14" fmla="*/ 54 w 76"/>
                <a:gd name="T15" fmla="*/ 72 h 76"/>
                <a:gd name="T16" fmla="*/ 46 w 76"/>
                <a:gd name="T17" fmla="*/ 74 h 76"/>
                <a:gd name="T18" fmla="*/ 38 w 76"/>
                <a:gd name="T19" fmla="*/ 76 h 76"/>
                <a:gd name="T20" fmla="*/ 38 w 76"/>
                <a:gd name="T21" fmla="*/ 76 h 76"/>
                <a:gd name="T22" fmla="*/ 32 w 76"/>
                <a:gd name="T23" fmla="*/ 74 h 76"/>
                <a:gd name="T24" fmla="*/ 24 w 76"/>
                <a:gd name="T25" fmla="*/ 72 h 76"/>
                <a:gd name="T26" fmla="*/ 18 w 76"/>
                <a:gd name="T27" fmla="*/ 68 h 76"/>
                <a:gd name="T28" fmla="*/ 12 w 76"/>
                <a:gd name="T29" fmla="*/ 64 h 76"/>
                <a:gd name="T30" fmla="*/ 8 w 76"/>
                <a:gd name="T31" fmla="*/ 58 h 76"/>
                <a:gd name="T32" fmla="*/ 4 w 76"/>
                <a:gd name="T33" fmla="*/ 52 h 76"/>
                <a:gd name="T34" fmla="*/ 2 w 76"/>
                <a:gd name="T35" fmla="*/ 44 h 76"/>
                <a:gd name="T36" fmla="*/ 0 w 76"/>
                <a:gd name="T37" fmla="*/ 38 h 76"/>
                <a:gd name="T38" fmla="*/ 0 w 76"/>
                <a:gd name="T39" fmla="*/ 38 h 76"/>
                <a:gd name="T40" fmla="*/ 2 w 76"/>
                <a:gd name="T41" fmla="*/ 30 h 76"/>
                <a:gd name="T42" fmla="*/ 4 w 76"/>
                <a:gd name="T43" fmla="*/ 22 h 76"/>
                <a:gd name="T44" fmla="*/ 8 w 76"/>
                <a:gd name="T45" fmla="*/ 16 h 76"/>
                <a:gd name="T46" fmla="*/ 12 w 76"/>
                <a:gd name="T47" fmla="*/ 10 h 76"/>
                <a:gd name="T48" fmla="*/ 18 w 76"/>
                <a:gd name="T49" fmla="*/ 6 h 76"/>
                <a:gd name="T50" fmla="*/ 24 w 76"/>
                <a:gd name="T51" fmla="*/ 2 h 76"/>
                <a:gd name="T52" fmla="*/ 32 w 76"/>
                <a:gd name="T53" fmla="*/ 0 h 76"/>
                <a:gd name="T54" fmla="*/ 38 w 76"/>
                <a:gd name="T55" fmla="*/ 0 h 76"/>
                <a:gd name="T56" fmla="*/ 38 w 76"/>
                <a:gd name="T57" fmla="*/ 0 h 76"/>
                <a:gd name="T58" fmla="*/ 46 w 76"/>
                <a:gd name="T59" fmla="*/ 0 h 76"/>
                <a:gd name="T60" fmla="*/ 54 w 76"/>
                <a:gd name="T61" fmla="*/ 2 h 76"/>
                <a:gd name="T62" fmla="*/ 60 w 76"/>
                <a:gd name="T63" fmla="*/ 6 h 76"/>
                <a:gd name="T64" fmla="*/ 66 w 76"/>
                <a:gd name="T65" fmla="*/ 10 h 76"/>
                <a:gd name="T66" fmla="*/ 70 w 76"/>
                <a:gd name="T67" fmla="*/ 16 h 76"/>
                <a:gd name="T68" fmla="*/ 74 w 76"/>
                <a:gd name="T69" fmla="*/ 22 h 76"/>
                <a:gd name="T70" fmla="*/ 76 w 76"/>
                <a:gd name="T71" fmla="*/ 30 h 76"/>
                <a:gd name="T72" fmla="*/ 76 w 76"/>
                <a:gd name="T73" fmla="*/ 38 h 76"/>
                <a:gd name="T74" fmla="*/ 76 w 76"/>
                <a:gd name="T7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76" y="38"/>
                  </a:moveTo>
                  <a:lnTo>
                    <a:pt x="76" y="38"/>
                  </a:lnTo>
                  <a:lnTo>
                    <a:pt x="76" y="44"/>
                  </a:lnTo>
                  <a:lnTo>
                    <a:pt x="74" y="52"/>
                  </a:lnTo>
                  <a:lnTo>
                    <a:pt x="70" y="58"/>
                  </a:lnTo>
                  <a:lnTo>
                    <a:pt x="66" y="64"/>
                  </a:lnTo>
                  <a:lnTo>
                    <a:pt x="60" y="68"/>
                  </a:lnTo>
                  <a:lnTo>
                    <a:pt x="54" y="72"/>
                  </a:lnTo>
                  <a:lnTo>
                    <a:pt x="46" y="74"/>
                  </a:lnTo>
                  <a:lnTo>
                    <a:pt x="38" y="76"/>
                  </a:lnTo>
                  <a:lnTo>
                    <a:pt x="38" y="76"/>
                  </a:lnTo>
                  <a:lnTo>
                    <a:pt x="32" y="74"/>
                  </a:lnTo>
                  <a:lnTo>
                    <a:pt x="24" y="72"/>
                  </a:lnTo>
                  <a:lnTo>
                    <a:pt x="18" y="68"/>
                  </a:lnTo>
                  <a:lnTo>
                    <a:pt x="12" y="64"/>
                  </a:lnTo>
                  <a:lnTo>
                    <a:pt x="8" y="58"/>
                  </a:lnTo>
                  <a:lnTo>
                    <a:pt x="4" y="52"/>
                  </a:lnTo>
                  <a:lnTo>
                    <a:pt x="2" y="44"/>
                  </a:lnTo>
                  <a:lnTo>
                    <a:pt x="0" y="38"/>
                  </a:lnTo>
                  <a:lnTo>
                    <a:pt x="0" y="38"/>
                  </a:lnTo>
                  <a:lnTo>
                    <a:pt x="2" y="30"/>
                  </a:lnTo>
                  <a:lnTo>
                    <a:pt x="4" y="22"/>
                  </a:lnTo>
                  <a:lnTo>
                    <a:pt x="8" y="16"/>
                  </a:lnTo>
                  <a:lnTo>
                    <a:pt x="12" y="10"/>
                  </a:lnTo>
                  <a:lnTo>
                    <a:pt x="18" y="6"/>
                  </a:lnTo>
                  <a:lnTo>
                    <a:pt x="24" y="2"/>
                  </a:lnTo>
                  <a:lnTo>
                    <a:pt x="32" y="0"/>
                  </a:lnTo>
                  <a:lnTo>
                    <a:pt x="38" y="0"/>
                  </a:lnTo>
                  <a:lnTo>
                    <a:pt x="38" y="0"/>
                  </a:lnTo>
                  <a:lnTo>
                    <a:pt x="46" y="0"/>
                  </a:lnTo>
                  <a:lnTo>
                    <a:pt x="54" y="2"/>
                  </a:lnTo>
                  <a:lnTo>
                    <a:pt x="60" y="6"/>
                  </a:lnTo>
                  <a:lnTo>
                    <a:pt x="66" y="10"/>
                  </a:lnTo>
                  <a:lnTo>
                    <a:pt x="70" y="16"/>
                  </a:lnTo>
                  <a:lnTo>
                    <a:pt x="74" y="22"/>
                  </a:lnTo>
                  <a:lnTo>
                    <a:pt x="76" y="30"/>
                  </a:lnTo>
                  <a:lnTo>
                    <a:pt x="76" y="38"/>
                  </a:lnTo>
                  <a:lnTo>
                    <a:pt x="76" y="38"/>
                  </a:lnTo>
                  <a:close/>
                </a:path>
              </a:pathLst>
            </a:custGeom>
            <a:noFill/>
            <a:ln w="381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3" name="Freeform 8"/>
            <p:cNvSpPr>
              <a:spLocks/>
            </p:cNvSpPr>
            <p:nvPr/>
          </p:nvSpPr>
          <p:spPr bwMode="auto">
            <a:xfrm>
              <a:off x="4622" y="2507"/>
              <a:ext cx="70" cy="70"/>
            </a:xfrm>
            <a:custGeom>
              <a:avLst/>
              <a:gdLst>
                <a:gd name="T0" fmla="*/ 70 w 70"/>
                <a:gd name="T1" fmla="*/ 36 h 70"/>
                <a:gd name="T2" fmla="*/ 70 w 70"/>
                <a:gd name="T3" fmla="*/ 36 h 70"/>
                <a:gd name="T4" fmla="*/ 70 w 70"/>
                <a:gd name="T5" fmla="*/ 42 h 70"/>
                <a:gd name="T6" fmla="*/ 68 w 70"/>
                <a:gd name="T7" fmla="*/ 50 h 70"/>
                <a:gd name="T8" fmla="*/ 64 w 70"/>
                <a:gd name="T9" fmla="*/ 56 h 70"/>
                <a:gd name="T10" fmla="*/ 60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0 w 70"/>
                <a:gd name="T25" fmla="*/ 68 h 70"/>
                <a:gd name="T26" fmla="*/ 14 w 70"/>
                <a:gd name="T27" fmla="*/ 64 h 70"/>
                <a:gd name="T28" fmla="*/ 10 w 70"/>
                <a:gd name="T29" fmla="*/ 60 h 70"/>
                <a:gd name="T30" fmla="*/ 6 w 70"/>
                <a:gd name="T31" fmla="*/ 56 h 70"/>
                <a:gd name="T32" fmla="*/ 2 w 70"/>
                <a:gd name="T33" fmla="*/ 50 h 70"/>
                <a:gd name="T34" fmla="*/ 0 w 70"/>
                <a:gd name="T35" fmla="*/ 42 h 70"/>
                <a:gd name="T36" fmla="*/ 0 w 70"/>
                <a:gd name="T37" fmla="*/ 36 h 70"/>
                <a:gd name="T38" fmla="*/ 0 w 70"/>
                <a:gd name="T39" fmla="*/ 36 h 70"/>
                <a:gd name="T40" fmla="*/ 0 w 70"/>
                <a:gd name="T41" fmla="*/ 28 h 70"/>
                <a:gd name="T42" fmla="*/ 2 w 70"/>
                <a:gd name="T43" fmla="*/ 22 h 70"/>
                <a:gd name="T44" fmla="*/ 6 w 70"/>
                <a:gd name="T45" fmla="*/ 16 h 70"/>
                <a:gd name="T46" fmla="*/ 10 w 70"/>
                <a:gd name="T47" fmla="*/ 10 h 70"/>
                <a:gd name="T48" fmla="*/ 14 w 70"/>
                <a:gd name="T49" fmla="*/ 6 h 70"/>
                <a:gd name="T50" fmla="*/ 20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60 w 70"/>
                <a:gd name="T65" fmla="*/ 10 h 70"/>
                <a:gd name="T66" fmla="*/ 64 w 70"/>
                <a:gd name="T67" fmla="*/ 16 h 70"/>
                <a:gd name="T68" fmla="*/ 68 w 70"/>
                <a:gd name="T69" fmla="*/ 22 h 70"/>
                <a:gd name="T70" fmla="*/ 70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70" y="42"/>
                  </a:lnTo>
                  <a:lnTo>
                    <a:pt x="68" y="50"/>
                  </a:lnTo>
                  <a:lnTo>
                    <a:pt x="64" y="56"/>
                  </a:lnTo>
                  <a:lnTo>
                    <a:pt x="60" y="60"/>
                  </a:lnTo>
                  <a:lnTo>
                    <a:pt x="54" y="64"/>
                  </a:lnTo>
                  <a:lnTo>
                    <a:pt x="48" y="68"/>
                  </a:lnTo>
                  <a:lnTo>
                    <a:pt x="42" y="70"/>
                  </a:lnTo>
                  <a:lnTo>
                    <a:pt x="34" y="70"/>
                  </a:lnTo>
                  <a:lnTo>
                    <a:pt x="34" y="70"/>
                  </a:lnTo>
                  <a:lnTo>
                    <a:pt x="28" y="70"/>
                  </a:lnTo>
                  <a:lnTo>
                    <a:pt x="20" y="68"/>
                  </a:lnTo>
                  <a:lnTo>
                    <a:pt x="14" y="64"/>
                  </a:lnTo>
                  <a:lnTo>
                    <a:pt x="10" y="60"/>
                  </a:lnTo>
                  <a:lnTo>
                    <a:pt x="6" y="56"/>
                  </a:lnTo>
                  <a:lnTo>
                    <a:pt x="2" y="50"/>
                  </a:lnTo>
                  <a:lnTo>
                    <a:pt x="0" y="42"/>
                  </a:lnTo>
                  <a:lnTo>
                    <a:pt x="0" y="36"/>
                  </a:lnTo>
                  <a:lnTo>
                    <a:pt x="0" y="36"/>
                  </a:lnTo>
                  <a:lnTo>
                    <a:pt x="0" y="28"/>
                  </a:lnTo>
                  <a:lnTo>
                    <a:pt x="2" y="22"/>
                  </a:lnTo>
                  <a:lnTo>
                    <a:pt x="6" y="16"/>
                  </a:lnTo>
                  <a:lnTo>
                    <a:pt x="10" y="10"/>
                  </a:lnTo>
                  <a:lnTo>
                    <a:pt x="14" y="6"/>
                  </a:lnTo>
                  <a:lnTo>
                    <a:pt x="20" y="2"/>
                  </a:lnTo>
                  <a:lnTo>
                    <a:pt x="28" y="0"/>
                  </a:lnTo>
                  <a:lnTo>
                    <a:pt x="34" y="0"/>
                  </a:lnTo>
                  <a:lnTo>
                    <a:pt x="34" y="0"/>
                  </a:lnTo>
                  <a:lnTo>
                    <a:pt x="42" y="0"/>
                  </a:lnTo>
                  <a:lnTo>
                    <a:pt x="48" y="2"/>
                  </a:lnTo>
                  <a:lnTo>
                    <a:pt x="54" y="6"/>
                  </a:lnTo>
                  <a:lnTo>
                    <a:pt x="60" y="10"/>
                  </a:lnTo>
                  <a:lnTo>
                    <a:pt x="64" y="16"/>
                  </a:lnTo>
                  <a:lnTo>
                    <a:pt x="68" y="22"/>
                  </a:lnTo>
                  <a:lnTo>
                    <a:pt x="70" y="28"/>
                  </a:lnTo>
                  <a:lnTo>
                    <a:pt x="70" y="36"/>
                  </a:lnTo>
                  <a:lnTo>
                    <a:pt x="70" y="36"/>
                  </a:lnTo>
                  <a:close/>
                </a:path>
              </a:pathLst>
            </a:custGeom>
            <a:solidFill>
              <a:srgbClr val="2C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 name="Rectangle 9"/>
            <p:cNvSpPr>
              <a:spLocks noChangeArrowheads="1"/>
            </p:cNvSpPr>
            <p:nvPr/>
          </p:nvSpPr>
          <p:spPr bwMode="auto">
            <a:xfrm>
              <a:off x="4564" y="2389"/>
              <a:ext cx="170"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 name="Rectangle 10"/>
            <p:cNvSpPr>
              <a:spLocks noChangeArrowheads="1"/>
            </p:cNvSpPr>
            <p:nvPr/>
          </p:nvSpPr>
          <p:spPr bwMode="auto">
            <a:xfrm>
              <a:off x="4564" y="2661"/>
              <a:ext cx="194"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 name="Rectangle 11"/>
            <p:cNvSpPr>
              <a:spLocks noChangeArrowheads="1"/>
            </p:cNvSpPr>
            <p:nvPr/>
          </p:nvSpPr>
          <p:spPr bwMode="auto">
            <a:xfrm>
              <a:off x="4594" y="2361"/>
              <a:ext cx="110"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 name="Rectangle 12"/>
            <p:cNvSpPr>
              <a:spLocks noChangeArrowheads="1"/>
            </p:cNvSpPr>
            <p:nvPr/>
          </p:nvSpPr>
          <p:spPr bwMode="auto">
            <a:xfrm>
              <a:off x="4594" y="2325"/>
              <a:ext cx="110" cy="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 name="Freeform 13"/>
            <p:cNvSpPr>
              <a:spLocks/>
            </p:cNvSpPr>
            <p:nvPr/>
          </p:nvSpPr>
          <p:spPr bwMode="auto">
            <a:xfrm>
              <a:off x="4592" y="2227"/>
              <a:ext cx="112" cy="98"/>
            </a:xfrm>
            <a:custGeom>
              <a:avLst/>
              <a:gdLst>
                <a:gd name="T0" fmla="*/ 112 w 112"/>
                <a:gd name="T1" fmla="*/ 66 h 98"/>
                <a:gd name="T2" fmla="*/ 112 w 112"/>
                <a:gd name="T3" fmla="*/ 66 h 98"/>
                <a:gd name="T4" fmla="*/ 112 w 112"/>
                <a:gd name="T5" fmla="*/ 76 h 98"/>
                <a:gd name="T6" fmla="*/ 108 w 112"/>
                <a:gd name="T7" fmla="*/ 84 h 98"/>
                <a:gd name="T8" fmla="*/ 102 w 112"/>
                <a:gd name="T9" fmla="*/ 90 h 98"/>
                <a:gd name="T10" fmla="*/ 96 w 112"/>
                <a:gd name="T11" fmla="*/ 94 h 98"/>
                <a:gd name="T12" fmla="*/ 88 w 112"/>
                <a:gd name="T13" fmla="*/ 96 h 98"/>
                <a:gd name="T14" fmla="*/ 78 w 112"/>
                <a:gd name="T15" fmla="*/ 98 h 98"/>
                <a:gd name="T16" fmla="*/ 56 w 112"/>
                <a:gd name="T17" fmla="*/ 98 h 98"/>
                <a:gd name="T18" fmla="*/ 56 w 112"/>
                <a:gd name="T19" fmla="*/ 98 h 98"/>
                <a:gd name="T20" fmla="*/ 56 w 112"/>
                <a:gd name="T21" fmla="*/ 98 h 98"/>
                <a:gd name="T22" fmla="*/ 34 w 112"/>
                <a:gd name="T23" fmla="*/ 98 h 98"/>
                <a:gd name="T24" fmla="*/ 24 w 112"/>
                <a:gd name="T25" fmla="*/ 96 h 98"/>
                <a:gd name="T26" fmla="*/ 16 w 112"/>
                <a:gd name="T27" fmla="*/ 94 h 98"/>
                <a:gd name="T28" fmla="*/ 10 w 112"/>
                <a:gd name="T29" fmla="*/ 90 h 98"/>
                <a:gd name="T30" fmla="*/ 4 w 112"/>
                <a:gd name="T31" fmla="*/ 84 h 98"/>
                <a:gd name="T32" fmla="*/ 2 w 112"/>
                <a:gd name="T33" fmla="*/ 76 h 98"/>
                <a:gd name="T34" fmla="*/ 0 w 112"/>
                <a:gd name="T35" fmla="*/ 66 h 98"/>
                <a:gd name="T36" fmla="*/ 0 w 112"/>
                <a:gd name="T37" fmla="*/ 56 h 98"/>
                <a:gd name="T38" fmla="*/ 0 w 112"/>
                <a:gd name="T39" fmla="*/ 56 h 98"/>
                <a:gd name="T40" fmla="*/ 2 w 112"/>
                <a:gd name="T41" fmla="*/ 44 h 98"/>
                <a:gd name="T42" fmla="*/ 4 w 112"/>
                <a:gd name="T43" fmla="*/ 34 h 98"/>
                <a:gd name="T44" fmla="*/ 10 w 112"/>
                <a:gd name="T45" fmla="*/ 24 h 98"/>
                <a:gd name="T46" fmla="*/ 16 w 112"/>
                <a:gd name="T47" fmla="*/ 16 h 98"/>
                <a:gd name="T48" fmla="*/ 24 w 112"/>
                <a:gd name="T49" fmla="*/ 8 h 98"/>
                <a:gd name="T50" fmla="*/ 34 w 112"/>
                <a:gd name="T51" fmla="*/ 4 h 98"/>
                <a:gd name="T52" fmla="*/ 44 w 112"/>
                <a:gd name="T53" fmla="*/ 0 h 98"/>
                <a:gd name="T54" fmla="*/ 56 w 112"/>
                <a:gd name="T55" fmla="*/ 0 h 98"/>
                <a:gd name="T56" fmla="*/ 56 w 112"/>
                <a:gd name="T57" fmla="*/ 0 h 98"/>
                <a:gd name="T58" fmla="*/ 56 w 112"/>
                <a:gd name="T59" fmla="*/ 0 h 98"/>
                <a:gd name="T60" fmla="*/ 68 w 112"/>
                <a:gd name="T61" fmla="*/ 0 h 98"/>
                <a:gd name="T62" fmla="*/ 78 w 112"/>
                <a:gd name="T63" fmla="*/ 4 h 98"/>
                <a:gd name="T64" fmla="*/ 88 w 112"/>
                <a:gd name="T65" fmla="*/ 8 h 98"/>
                <a:gd name="T66" fmla="*/ 96 w 112"/>
                <a:gd name="T67" fmla="*/ 16 h 98"/>
                <a:gd name="T68" fmla="*/ 102 w 112"/>
                <a:gd name="T69" fmla="*/ 24 h 98"/>
                <a:gd name="T70" fmla="*/ 108 w 112"/>
                <a:gd name="T71" fmla="*/ 34 h 98"/>
                <a:gd name="T72" fmla="*/ 112 w 112"/>
                <a:gd name="T73" fmla="*/ 44 h 98"/>
                <a:gd name="T74" fmla="*/ 112 w 112"/>
                <a:gd name="T75" fmla="*/ 56 h 98"/>
                <a:gd name="T76" fmla="*/ 112 w 112"/>
                <a:gd name="T77"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98">
                  <a:moveTo>
                    <a:pt x="112" y="66"/>
                  </a:moveTo>
                  <a:lnTo>
                    <a:pt x="112" y="66"/>
                  </a:lnTo>
                  <a:lnTo>
                    <a:pt x="112" y="76"/>
                  </a:lnTo>
                  <a:lnTo>
                    <a:pt x="108" y="84"/>
                  </a:lnTo>
                  <a:lnTo>
                    <a:pt x="102" y="90"/>
                  </a:lnTo>
                  <a:lnTo>
                    <a:pt x="96" y="94"/>
                  </a:lnTo>
                  <a:lnTo>
                    <a:pt x="88" y="96"/>
                  </a:lnTo>
                  <a:lnTo>
                    <a:pt x="78" y="98"/>
                  </a:lnTo>
                  <a:lnTo>
                    <a:pt x="56" y="98"/>
                  </a:lnTo>
                  <a:lnTo>
                    <a:pt x="56" y="98"/>
                  </a:lnTo>
                  <a:lnTo>
                    <a:pt x="56" y="98"/>
                  </a:lnTo>
                  <a:lnTo>
                    <a:pt x="34" y="98"/>
                  </a:lnTo>
                  <a:lnTo>
                    <a:pt x="24" y="96"/>
                  </a:lnTo>
                  <a:lnTo>
                    <a:pt x="16" y="94"/>
                  </a:lnTo>
                  <a:lnTo>
                    <a:pt x="10" y="90"/>
                  </a:lnTo>
                  <a:lnTo>
                    <a:pt x="4" y="84"/>
                  </a:lnTo>
                  <a:lnTo>
                    <a:pt x="2" y="76"/>
                  </a:lnTo>
                  <a:lnTo>
                    <a:pt x="0" y="66"/>
                  </a:lnTo>
                  <a:lnTo>
                    <a:pt x="0" y="56"/>
                  </a:lnTo>
                  <a:lnTo>
                    <a:pt x="0" y="56"/>
                  </a:lnTo>
                  <a:lnTo>
                    <a:pt x="2" y="44"/>
                  </a:lnTo>
                  <a:lnTo>
                    <a:pt x="4" y="34"/>
                  </a:lnTo>
                  <a:lnTo>
                    <a:pt x="10" y="24"/>
                  </a:lnTo>
                  <a:lnTo>
                    <a:pt x="16" y="16"/>
                  </a:lnTo>
                  <a:lnTo>
                    <a:pt x="24" y="8"/>
                  </a:lnTo>
                  <a:lnTo>
                    <a:pt x="34" y="4"/>
                  </a:lnTo>
                  <a:lnTo>
                    <a:pt x="44" y="0"/>
                  </a:lnTo>
                  <a:lnTo>
                    <a:pt x="56" y="0"/>
                  </a:lnTo>
                  <a:lnTo>
                    <a:pt x="56" y="0"/>
                  </a:lnTo>
                  <a:lnTo>
                    <a:pt x="56" y="0"/>
                  </a:lnTo>
                  <a:lnTo>
                    <a:pt x="68" y="0"/>
                  </a:lnTo>
                  <a:lnTo>
                    <a:pt x="78" y="4"/>
                  </a:lnTo>
                  <a:lnTo>
                    <a:pt x="88" y="8"/>
                  </a:lnTo>
                  <a:lnTo>
                    <a:pt x="96" y="16"/>
                  </a:lnTo>
                  <a:lnTo>
                    <a:pt x="102" y="24"/>
                  </a:lnTo>
                  <a:lnTo>
                    <a:pt x="108" y="34"/>
                  </a:lnTo>
                  <a:lnTo>
                    <a:pt x="112" y="44"/>
                  </a:lnTo>
                  <a:lnTo>
                    <a:pt x="112" y="56"/>
                  </a:lnTo>
                  <a:lnTo>
                    <a:pt x="11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 name="Freeform 14"/>
            <p:cNvSpPr>
              <a:spLocks/>
            </p:cNvSpPr>
            <p:nvPr/>
          </p:nvSpPr>
          <p:spPr bwMode="auto">
            <a:xfrm>
              <a:off x="4594" y="2291"/>
              <a:ext cx="110" cy="34"/>
            </a:xfrm>
            <a:custGeom>
              <a:avLst/>
              <a:gdLst>
                <a:gd name="T0" fmla="*/ 0 w 110"/>
                <a:gd name="T1" fmla="*/ 34 h 34"/>
                <a:gd name="T2" fmla="*/ 0 w 110"/>
                <a:gd name="T3" fmla="*/ 34 h 34"/>
                <a:gd name="T4" fmla="*/ 0 w 110"/>
                <a:gd name="T5" fmla="*/ 28 h 34"/>
                <a:gd name="T6" fmla="*/ 4 w 110"/>
                <a:gd name="T7" fmla="*/ 20 h 34"/>
                <a:gd name="T8" fmla="*/ 8 w 110"/>
                <a:gd name="T9" fmla="*/ 14 h 34"/>
                <a:gd name="T10" fmla="*/ 16 w 110"/>
                <a:gd name="T11" fmla="*/ 10 h 34"/>
                <a:gd name="T12" fmla="*/ 24 w 110"/>
                <a:gd name="T13" fmla="*/ 6 h 34"/>
                <a:gd name="T14" fmla="*/ 34 w 110"/>
                <a:gd name="T15" fmla="*/ 2 h 34"/>
                <a:gd name="T16" fmla="*/ 44 w 110"/>
                <a:gd name="T17" fmla="*/ 0 h 34"/>
                <a:gd name="T18" fmla="*/ 54 w 110"/>
                <a:gd name="T19" fmla="*/ 0 h 34"/>
                <a:gd name="T20" fmla="*/ 54 w 110"/>
                <a:gd name="T21" fmla="*/ 0 h 34"/>
                <a:gd name="T22" fmla="*/ 54 w 110"/>
                <a:gd name="T23" fmla="*/ 0 h 34"/>
                <a:gd name="T24" fmla="*/ 66 w 110"/>
                <a:gd name="T25" fmla="*/ 0 h 34"/>
                <a:gd name="T26" fmla="*/ 76 w 110"/>
                <a:gd name="T27" fmla="*/ 2 h 34"/>
                <a:gd name="T28" fmla="*/ 84 w 110"/>
                <a:gd name="T29" fmla="*/ 6 h 34"/>
                <a:gd name="T30" fmla="*/ 94 w 110"/>
                <a:gd name="T31" fmla="*/ 10 h 34"/>
                <a:gd name="T32" fmla="*/ 100 w 110"/>
                <a:gd name="T33" fmla="*/ 14 h 34"/>
                <a:gd name="T34" fmla="*/ 104 w 110"/>
                <a:gd name="T35" fmla="*/ 20 h 34"/>
                <a:gd name="T36" fmla="*/ 108 w 110"/>
                <a:gd name="T37" fmla="*/ 28 h 34"/>
                <a:gd name="T38" fmla="*/ 110 w 110"/>
                <a:gd name="T39" fmla="*/ 34 h 34"/>
                <a:gd name="T40" fmla="*/ 0 w 110"/>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34">
                  <a:moveTo>
                    <a:pt x="0" y="34"/>
                  </a:moveTo>
                  <a:lnTo>
                    <a:pt x="0" y="34"/>
                  </a:lnTo>
                  <a:lnTo>
                    <a:pt x="0" y="28"/>
                  </a:lnTo>
                  <a:lnTo>
                    <a:pt x="4" y="20"/>
                  </a:lnTo>
                  <a:lnTo>
                    <a:pt x="8" y="14"/>
                  </a:lnTo>
                  <a:lnTo>
                    <a:pt x="16" y="10"/>
                  </a:lnTo>
                  <a:lnTo>
                    <a:pt x="24" y="6"/>
                  </a:lnTo>
                  <a:lnTo>
                    <a:pt x="34" y="2"/>
                  </a:lnTo>
                  <a:lnTo>
                    <a:pt x="44" y="0"/>
                  </a:lnTo>
                  <a:lnTo>
                    <a:pt x="54" y="0"/>
                  </a:lnTo>
                  <a:lnTo>
                    <a:pt x="54" y="0"/>
                  </a:lnTo>
                  <a:lnTo>
                    <a:pt x="54" y="0"/>
                  </a:lnTo>
                  <a:lnTo>
                    <a:pt x="66" y="0"/>
                  </a:lnTo>
                  <a:lnTo>
                    <a:pt x="76" y="2"/>
                  </a:lnTo>
                  <a:lnTo>
                    <a:pt x="84" y="6"/>
                  </a:lnTo>
                  <a:lnTo>
                    <a:pt x="94" y="10"/>
                  </a:lnTo>
                  <a:lnTo>
                    <a:pt x="100" y="14"/>
                  </a:lnTo>
                  <a:lnTo>
                    <a:pt x="104" y="20"/>
                  </a:lnTo>
                  <a:lnTo>
                    <a:pt x="108" y="28"/>
                  </a:lnTo>
                  <a:lnTo>
                    <a:pt x="11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 name="Rectangle 15"/>
            <p:cNvSpPr>
              <a:spLocks noChangeArrowheads="1"/>
            </p:cNvSpPr>
            <p:nvPr/>
          </p:nvSpPr>
          <p:spPr bwMode="auto">
            <a:xfrm>
              <a:off x="4644" y="2265"/>
              <a:ext cx="8" cy="6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 name="Rectangle 16"/>
            <p:cNvSpPr>
              <a:spLocks noChangeArrowheads="1"/>
            </p:cNvSpPr>
            <p:nvPr/>
          </p:nvSpPr>
          <p:spPr bwMode="auto">
            <a:xfrm>
              <a:off x="4628" y="2281"/>
              <a:ext cx="40" cy="8"/>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 name="Freeform 17"/>
            <p:cNvSpPr>
              <a:spLocks/>
            </p:cNvSpPr>
            <p:nvPr/>
          </p:nvSpPr>
          <p:spPr bwMode="auto">
            <a:xfrm>
              <a:off x="4638" y="2521"/>
              <a:ext cx="40" cy="42"/>
            </a:xfrm>
            <a:custGeom>
              <a:avLst/>
              <a:gdLst>
                <a:gd name="T0" fmla="*/ 40 w 40"/>
                <a:gd name="T1" fmla="*/ 18 h 42"/>
                <a:gd name="T2" fmla="*/ 24 w 40"/>
                <a:gd name="T3" fmla="*/ 18 h 42"/>
                <a:gd name="T4" fmla="*/ 24 w 40"/>
                <a:gd name="T5" fmla="*/ 0 h 42"/>
                <a:gd name="T6" fmla="*/ 16 w 40"/>
                <a:gd name="T7" fmla="*/ 0 h 42"/>
                <a:gd name="T8" fmla="*/ 16 w 40"/>
                <a:gd name="T9" fmla="*/ 18 h 42"/>
                <a:gd name="T10" fmla="*/ 0 w 40"/>
                <a:gd name="T11" fmla="*/ 18 h 42"/>
                <a:gd name="T12" fmla="*/ 0 w 40"/>
                <a:gd name="T13" fmla="*/ 26 h 42"/>
                <a:gd name="T14" fmla="*/ 16 w 40"/>
                <a:gd name="T15" fmla="*/ 26 h 42"/>
                <a:gd name="T16" fmla="*/ 16 w 40"/>
                <a:gd name="T17" fmla="*/ 42 h 42"/>
                <a:gd name="T18" fmla="*/ 24 w 40"/>
                <a:gd name="T19" fmla="*/ 42 h 42"/>
                <a:gd name="T20" fmla="*/ 24 w 40"/>
                <a:gd name="T21" fmla="*/ 26 h 42"/>
                <a:gd name="T22" fmla="*/ 40 w 40"/>
                <a:gd name="T23" fmla="*/ 26 h 42"/>
                <a:gd name="T24" fmla="*/ 40 w 40"/>
                <a:gd name="T2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40" y="18"/>
                  </a:moveTo>
                  <a:lnTo>
                    <a:pt x="24" y="18"/>
                  </a:lnTo>
                  <a:lnTo>
                    <a:pt x="24" y="0"/>
                  </a:lnTo>
                  <a:lnTo>
                    <a:pt x="16" y="0"/>
                  </a:lnTo>
                  <a:lnTo>
                    <a:pt x="16" y="18"/>
                  </a:lnTo>
                  <a:lnTo>
                    <a:pt x="0" y="18"/>
                  </a:lnTo>
                  <a:lnTo>
                    <a:pt x="0" y="26"/>
                  </a:lnTo>
                  <a:lnTo>
                    <a:pt x="16" y="26"/>
                  </a:lnTo>
                  <a:lnTo>
                    <a:pt x="16" y="42"/>
                  </a:lnTo>
                  <a:lnTo>
                    <a:pt x="24" y="42"/>
                  </a:lnTo>
                  <a:lnTo>
                    <a:pt x="24" y="26"/>
                  </a:lnTo>
                  <a:lnTo>
                    <a:pt x="40" y="26"/>
                  </a:lnTo>
                  <a:lnTo>
                    <a:pt x="4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Rectangle 18"/>
            <p:cNvSpPr>
              <a:spLocks noChangeArrowheads="1"/>
            </p:cNvSpPr>
            <p:nvPr/>
          </p:nvSpPr>
          <p:spPr bwMode="auto">
            <a:xfrm>
              <a:off x="4564" y="2581"/>
              <a:ext cx="18" cy="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12" name="Rectangle 19"/>
            <p:cNvSpPr>
              <a:spLocks noChangeArrowheads="1"/>
            </p:cNvSpPr>
            <p:nvPr/>
          </p:nvSpPr>
          <p:spPr bwMode="auto">
            <a:xfrm>
              <a:off x="4740" y="2609"/>
              <a:ext cx="18"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13" name="Rectangle 20"/>
            <p:cNvSpPr>
              <a:spLocks noChangeArrowheads="1"/>
            </p:cNvSpPr>
            <p:nvPr/>
          </p:nvSpPr>
          <p:spPr bwMode="auto">
            <a:xfrm>
              <a:off x="4608" y="2649"/>
              <a:ext cx="108"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16" name="Rectangle 21"/>
            <p:cNvSpPr>
              <a:spLocks noChangeArrowheads="1"/>
            </p:cNvSpPr>
            <p:nvPr/>
          </p:nvSpPr>
          <p:spPr bwMode="auto">
            <a:xfrm>
              <a:off x="4608" y="2629"/>
              <a:ext cx="108" cy="18"/>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17" name="Rectangle 22"/>
            <p:cNvSpPr>
              <a:spLocks noChangeArrowheads="1"/>
            </p:cNvSpPr>
            <p:nvPr/>
          </p:nvSpPr>
          <p:spPr bwMode="auto">
            <a:xfrm>
              <a:off x="4574" y="2831"/>
              <a:ext cx="78" cy="18"/>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18" name="Rectangle 23"/>
            <p:cNvSpPr>
              <a:spLocks noChangeArrowheads="1"/>
            </p:cNvSpPr>
            <p:nvPr/>
          </p:nvSpPr>
          <p:spPr bwMode="auto">
            <a:xfrm>
              <a:off x="4670" y="2881"/>
              <a:ext cx="78" cy="10"/>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19" name="Rectangle 24"/>
            <p:cNvSpPr>
              <a:spLocks noChangeArrowheads="1"/>
            </p:cNvSpPr>
            <p:nvPr/>
          </p:nvSpPr>
          <p:spPr bwMode="auto">
            <a:xfrm>
              <a:off x="4670" y="2955"/>
              <a:ext cx="78" cy="10"/>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0" name="Rectangle 25"/>
            <p:cNvSpPr>
              <a:spLocks noChangeArrowheads="1"/>
            </p:cNvSpPr>
            <p:nvPr/>
          </p:nvSpPr>
          <p:spPr bwMode="auto">
            <a:xfrm>
              <a:off x="4670" y="2909"/>
              <a:ext cx="78" cy="40"/>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1" name="Rectangle 26"/>
            <p:cNvSpPr>
              <a:spLocks noChangeArrowheads="1"/>
            </p:cNvSpPr>
            <p:nvPr/>
          </p:nvSpPr>
          <p:spPr bwMode="auto">
            <a:xfrm>
              <a:off x="4696" y="2801"/>
              <a:ext cx="26" cy="84"/>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2" name="Rectangle 27"/>
            <p:cNvSpPr>
              <a:spLocks noChangeArrowheads="1"/>
            </p:cNvSpPr>
            <p:nvPr/>
          </p:nvSpPr>
          <p:spPr bwMode="auto">
            <a:xfrm>
              <a:off x="4670" y="2891"/>
              <a:ext cx="78"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3" name="Rectangle 28"/>
            <p:cNvSpPr>
              <a:spLocks noChangeArrowheads="1"/>
            </p:cNvSpPr>
            <p:nvPr/>
          </p:nvSpPr>
          <p:spPr bwMode="auto">
            <a:xfrm>
              <a:off x="4684" y="2783"/>
              <a:ext cx="52" cy="10"/>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4" name="Rectangle 29"/>
            <p:cNvSpPr>
              <a:spLocks noChangeArrowheads="1"/>
            </p:cNvSpPr>
            <p:nvPr/>
          </p:nvSpPr>
          <p:spPr bwMode="auto">
            <a:xfrm>
              <a:off x="4684" y="2793"/>
              <a:ext cx="5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5" name="Rectangle 30"/>
            <p:cNvSpPr>
              <a:spLocks noChangeArrowheads="1"/>
            </p:cNvSpPr>
            <p:nvPr/>
          </p:nvSpPr>
          <p:spPr bwMode="auto">
            <a:xfrm>
              <a:off x="4670" y="2945"/>
              <a:ext cx="78"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6" name="Rectangle 31"/>
            <p:cNvSpPr>
              <a:spLocks noChangeArrowheads="1"/>
            </p:cNvSpPr>
            <p:nvPr/>
          </p:nvSpPr>
          <p:spPr bwMode="auto">
            <a:xfrm>
              <a:off x="4704" y="2909"/>
              <a:ext cx="10"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7" name="Rectangle 32"/>
            <p:cNvSpPr>
              <a:spLocks noChangeArrowheads="1"/>
            </p:cNvSpPr>
            <p:nvPr/>
          </p:nvSpPr>
          <p:spPr bwMode="auto">
            <a:xfrm>
              <a:off x="4704" y="2801"/>
              <a:ext cx="10" cy="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8" name="Rectangle 33"/>
            <p:cNvSpPr>
              <a:spLocks noChangeArrowheads="1"/>
            </p:cNvSpPr>
            <p:nvPr/>
          </p:nvSpPr>
          <p:spPr bwMode="auto">
            <a:xfrm>
              <a:off x="4596" y="2899"/>
              <a:ext cx="34" cy="30"/>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29" name="Rectangle 34"/>
            <p:cNvSpPr>
              <a:spLocks noChangeArrowheads="1"/>
            </p:cNvSpPr>
            <p:nvPr/>
          </p:nvSpPr>
          <p:spPr bwMode="auto">
            <a:xfrm>
              <a:off x="4574" y="2865"/>
              <a:ext cx="78"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0" name="Rectangle 35"/>
            <p:cNvSpPr>
              <a:spLocks noChangeArrowheads="1"/>
            </p:cNvSpPr>
            <p:nvPr/>
          </p:nvSpPr>
          <p:spPr bwMode="auto">
            <a:xfrm>
              <a:off x="4574" y="2877"/>
              <a:ext cx="18"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1" name="Rectangle 36"/>
            <p:cNvSpPr>
              <a:spLocks noChangeArrowheads="1"/>
            </p:cNvSpPr>
            <p:nvPr/>
          </p:nvSpPr>
          <p:spPr bwMode="auto">
            <a:xfrm>
              <a:off x="4574" y="2923"/>
              <a:ext cx="18"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2" name="Rectangle 37"/>
            <p:cNvSpPr>
              <a:spLocks noChangeArrowheads="1"/>
            </p:cNvSpPr>
            <p:nvPr/>
          </p:nvSpPr>
          <p:spPr bwMode="auto">
            <a:xfrm>
              <a:off x="4670" y="2909"/>
              <a:ext cx="18"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3" name="Rectangle 38"/>
            <p:cNvSpPr>
              <a:spLocks noChangeArrowheads="1"/>
            </p:cNvSpPr>
            <p:nvPr/>
          </p:nvSpPr>
          <p:spPr bwMode="auto">
            <a:xfrm>
              <a:off x="4730" y="2909"/>
              <a:ext cx="20"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4" name="Rectangle 39"/>
            <p:cNvSpPr>
              <a:spLocks noChangeArrowheads="1"/>
            </p:cNvSpPr>
            <p:nvPr/>
          </p:nvSpPr>
          <p:spPr bwMode="auto">
            <a:xfrm>
              <a:off x="4634" y="2877"/>
              <a:ext cx="18"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5" name="Rectangle 40"/>
            <p:cNvSpPr>
              <a:spLocks noChangeArrowheads="1"/>
            </p:cNvSpPr>
            <p:nvPr/>
          </p:nvSpPr>
          <p:spPr bwMode="auto">
            <a:xfrm>
              <a:off x="4634" y="2923"/>
              <a:ext cx="18" cy="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6" name="Rectangle 41"/>
            <p:cNvSpPr>
              <a:spLocks noChangeArrowheads="1"/>
            </p:cNvSpPr>
            <p:nvPr/>
          </p:nvSpPr>
          <p:spPr bwMode="auto">
            <a:xfrm>
              <a:off x="4574" y="2943"/>
              <a:ext cx="78"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7" name="Rectangle 42"/>
            <p:cNvSpPr>
              <a:spLocks noChangeArrowheads="1"/>
            </p:cNvSpPr>
            <p:nvPr/>
          </p:nvSpPr>
          <p:spPr bwMode="auto">
            <a:xfrm>
              <a:off x="4710" y="2625"/>
              <a:ext cx="24" cy="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8" name="Rectangle 43"/>
            <p:cNvSpPr>
              <a:spLocks noChangeArrowheads="1"/>
            </p:cNvSpPr>
            <p:nvPr/>
          </p:nvSpPr>
          <p:spPr bwMode="auto">
            <a:xfrm>
              <a:off x="4590" y="2603"/>
              <a:ext cx="24"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39" name="Rectangle 44"/>
            <p:cNvSpPr>
              <a:spLocks noChangeArrowheads="1"/>
            </p:cNvSpPr>
            <p:nvPr/>
          </p:nvSpPr>
          <p:spPr bwMode="auto">
            <a:xfrm>
              <a:off x="4586" y="2609"/>
              <a:ext cx="38"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40" name="Freeform 45"/>
            <p:cNvSpPr>
              <a:spLocks/>
            </p:cNvSpPr>
            <p:nvPr/>
          </p:nvSpPr>
          <p:spPr bwMode="auto">
            <a:xfrm>
              <a:off x="4636" y="3073"/>
              <a:ext cx="24" cy="198"/>
            </a:xfrm>
            <a:custGeom>
              <a:avLst/>
              <a:gdLst>
                <a:gd name="T0" fmla="*/ 20 w 24"/>
                <a:gd name="T1" fmla="*/ 198 h 198"/>
                <a:gd name="T2" fmla="*/ 4 w 24"/>
                <a:gd name="T3" fmla="*/ 198 h 198"/>
                <a:gd name="T4" fmla="*/ 4 w 24"/>
                <a:gd name="T5" fmla="*/ 198 h 198"/>
                <a:gd name="T6" fmla="*/ 6 w 24"/>
                <a:gd name="T7" fmla="*/ 156 h 198"/>
                <a:gd name="T8" fmla="*/ 8 w 24"/>
                <a:gd name="T9" fmla="*/ 124 h 198"/>
                <a:gd name="T10" fmla="*/ 8 w 24"/>
                <a:gd name="T11" fmla="*/ 96 h 198"/>
                <a:gd name="T12" fmla="*/ 8 w 24"/>
                <a:gd name="T13" fmla="*/ 96 h 198"/>
                <a:gd name="T14" fmla="*/ 0 w 24"/>
                <a:gd name="T15" fmla="*/ 2 h 198"/>
                <a:gd name="T16" fmla="*/ 16 w 24"/>
                <a:gd name="T17" fmla="*/ 0 h 198"/>
                <a:gd name="T18" fmla="*/ 16 w 24"/>
                <a:gd name="T19" fmla="*/ 0 h 198"/>
                <a:gd name="T20" fmla="*/ 24 w 24"/>
                <a:gd name="T21" fmla="*/ 96 h 198"/>
                <a:gd name="T22" fmla="*/ 24 w 24"/>
                <a:gd name="T23" fmla="*/ 96 h 198"/>
                <a:gd name="T24" fmla="*/ 24 w 24"/>
                <a:gd name="T25" fmla="*/ 122 h 198"/>
                <a:gd name="T26" fmla="*/ 22 w 24"/>
                <a:gd name="T27" fmla="*/ 156 h 198"/>
                <a:gd name="T28" fmla="*/ 20 w 24"/>
                <a:gd name="T29" fmla="*/ 198 h 198"/>
                <a:gd name="T30" fmla="*/ 20 w 24"/>
                <a:gd name="T3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98">
                  <a:moveTo>
                    <a:pt x="20" y="198"/>
                  </a:moveTo>
                  <a:lnTo>
                    <a:pt x="4" y="198"/>
                  </a:lnTo>
                  <a:lnTo>
                    <a:pt x="4" y="198"/>
                  </a:lnTo>
                  <a:lnTo>
                    <a:pt x="6" y="156"/>
                  </a:lnTo>
                  <a:lnTo>
                    <a:pt x="8" y="124"/>
                  </a:lnTo>
                  <a:lnTo>
                    <a:pt x="8" y="96"/>
                  </a:lnTo>
                  <a:lnTo>
                    <a:pt x="8" y="96"/>
                  </a:lnTo>
                  <a:lnTo>
                    <a:pt x="0" y="2"/>
                  </a:lnTo>
                  <a:lnTo>
                    <a:pt x="16" y="0"/>
                  </a:lnTo>
                  <a:lnTo>
                    <a:pt x="16" y="0"/>
                  </a:lnTo>
                  <a:lnTo>
                    <a:pt x="24" y="96"/>
                  </a:lnTo>
                  <a:lnTo>
                    <a:pt x="24" y="96"/>
                  </a:lnTo>
                  <a:lnTo>
                    <a:pt x="24" y="122"/>
                  </a:lnTo>
                  <a:lnTo>
                    <a:pt x="22" y="156"/>
                  </a:lnTo>
                  <a:lnTo>
                    <a:pt x="20" y="198"/>
                  </a:lnTo>
                  <a:lnTo>
                    <a:pt x="2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41" name="Freeform 46"/>
            <p:cNvSpPr>
              <a:spLocks/>
            </p:cNvSpPr>
            <p:nvPr/>
          </p:nvSpPr>
          <p:spPr bwMode="auto">
            <a:xfrm>
              <a:off x="4660" y="3073"/>
              <a:ext cx="26" cy="196"/>
            </a:xfrm>
            <a:custGeom>
              <a:avLst/>
              <a:gdLst>
                <a:gd name="T0" fmla="*/ 18 w 26"/>
                <a:gd name="T1" fmla="*/ 196 h 196"/>
                <a:gd name="T2" fmla="*/ 2 w 26"/>
                <a:gd name="T3" fmla="*/ 196 h 196"/>
                <a:gd name="T4" fmla="*/ 2 w 26"/>
                <a:gd name="T5" fmla="*/ 196 h 196"/>
                <a:gd name="T6" fmla="*/ 2 w 26"/>
                <a:gd name="T7" fmla="*/ 162 h 196"/>
                <a:gd name="T8" fmla="*/ 0 w 26"/>
                <a:gd name="T9" fmla="*/ 112 h 196"/>
                <a:gd name="T10" fmla="*/ 0 w 26"/>
                <a:gd name="T11" fmla="*/ 112 h 196"/>
                <a:gd name="T12" fmla="*/ 2 w 26"/>
                <a:gd name="T13" fmla="*/ 86 h 196"/>
                <a:gd name="T14" fmla="*/ 4 w 26"/>
                <a:gd name="T15" fmla="*/ 50 h 196"/>
                <a:gd name="T16" fmla="*/ 10 w 26"/>
                <a:gd name="T17" fmla="*/ 0 h 196"/>
                <a:gd name="T18" fmla="*/ 26 w 26"/>
                <a:gd name="T19" fmla="*/ 2 h 196"/>
                <a:gd name="T20" fmla="*/ 26 w 26"/>
                <a:gd name="T21" fmla="*/ 2 h 196"/>
                <a:gd name="T22" fmla="*/ 20 w 26"/>
                <a:gd name="T23" fmla="*/ 62 h 196"/>
                <a:gd name="T24" fmla="*/ 16 w 26"/>
                <a:gd name="T25" fmla="*/ 92 h 196"/>
                <a:gd name="T26" fmla="*/ 16 w 26"/>
                <a:gd name="T27" fmla="*/ 110 h 196"/>
                <a:gd name="T28" fmla="*/ 16 w 26"/>
                <a:gd name="T29" fmla="*/ 110 h 196"/>
                <a:gd name="T30" fmla="*/ 18 w 26"/>
                <a:gd name="T31" fmla="*/ 160 h 196"/>
                <a:gd name="T32" fmla="*/ 18 w 26"/>
                <a:gd name="T33" fmla="*/ 196 h 196"/>
                <a:gd name="T34" fmla="*/ 18 w 26"/>
                <a:gd name="T3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6">
                  <a:moveTo>
                    <a:pt x="18" y="196"/>
                  </a:moveTo>
                  <a:lnTo>
                    <a:pt x="2" y="196"/>
                  </a:lnTo>
                  <a:lnTo>
                    <a:pt x="2" y="196"/>
                  </a:lnTo>
                  <a:lnTo>
                    <a:pt x="2" y="162"/>
                  </a:lnTo>
                  <a:lnTo>
                    <a:pt x="0" y="112"/>
                  </a:lnTo>
                  <a:lnTo>
                    <a:pt x="0" y="112"/>
                  </a:lnTo>
                  <a:lnTo>
                    <a:pt x="2" y="86"/>
                  </a:lnTo>
                  <a:lnTo>
                    <a:pt x="4" y="50"/>
                  </a:lnTo>
                  <a:lnTo>
                    <a:pt x="10" y="0"/>
                  </a:lnTo>
                  <a:lnTo>
                    <a:pt x="26" y="2"/>
                  </a:lnTo>
                  <a:lnTo>
                    <a:pt x="26" y="2"/>
                  </a:lnTo>
                  <a:lnTo>
                    <a:pt x="20" y="62"/>
                  </a:lnTo>
                  <a:lnTo>
                    <a:pt x="16" y="92"/>
                  </a:lnTo>
                  <a:lnTo>
                    <a:pt x="16" y="110"/>
                  </a:lnTo>
                  <a:lnTo>
                    <a:pt x="16" y="110"/>
                  </a:lnTo>
                  <a:lnTo>
                    <a:pt x="18" y="160"/>
                  </a:lnTo>
                  <a:lnTo>
                    <a:pt x="18" y="196"/>
                  </a:lnTo>
                  <a:lnTo>
                    <a:pt x="18"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42" name="Freeform 47"/>
            <p:cNvSpPr>
              <a:spLocks/>
            </p:cNvSpPr>
            <p:nvPr/>
          </p:nvSpPr>
          <p:spPr bwMode="auto">
            <a:xfrm>
              <a:off x="4556" y="3109"/>
              <a:ext cx="82" cy="154"/>
            </a:xfrm>
            <a:custGeom>
              <a:avLst/>
              <a:gdLst>
                <a:gd name="T0" fmla="*/ 38 w 82"/>
                <a:gd name="T1" fmla="*/ 38 h 154"/>
                <a:gd name="T2" fmla="*/ 42 w 82"/>
                <a:gd name="T3" fmla="*/ 52 h 154"/>
                <a:gd name="T4" fmla="*/ 48 w 82"/>
                <a:gd name="T5" fmla="*/ 60 h 154"/>
                <a:gd name="T6" fmla="*/ 60 w 82"/>
                <a:gd name="T7" fmla="*/ 64 h 154"/>
                <a:gd name="T8" fmla="*/ 70 w 82"/>
                <a:gd name="T9" fmla="*/ 62 h 154"/>
                <a:gd name="T10" fmla="*/ 78 w 82"/>
                <a:gd name="T11" fmla="*/ 54 h 154"/>
                <a:gd name="T12" fmla="*/ 78 w 82"/>
                <a:gd name="T13" fmla="*/ 44 h 154"/>
                <a:gd name="T14" fmla="*/ 76 w 82"/>
                <a:gd name="T15" fmla="*/ 14 h 154"/>
                <a:gd name="T16" fmla="*/ 70 w 82"/>
                <a:gd name="T17" fmla="*/ 4 h 154"/>
                <a:gd name="T18" fmla="*/ 58 w 82"/>
                <a:gd name="T19" fmla="*/ 0 h 154"/>
                <a:gd name="T20" fmla="*/ 50 w 82"/>
                <a:gd name="T21" fmla="*/ 2 h 154"/>
                <a:gd name="T22" fmla="*/ 30 w 82"/>
                <a:gd name="T23" fmla="*/ 10 h 154"/>
                <a:gd name="T24" fmla="*/ 12 w 82"/>
                <a:gd name="T25" fmla="*/ 28 h 154"/>
                <a:gd name="T26" fmla="*/ 0 w 82"/>
                <a:gd name="T27" fmla="*/ 54 h 154"/>
                <a:gd name="T28" fmla="*/ 0 w 82"/>
                <a:gd name="T29" fmla="*/ 70 h 154"/>
                <a:gd name="T30" fmla="*/ 4 w 82"/>
                <a:gd name="T31" fmla="*/ 112 h 154"/>
                <a:gd name="T32" fmla="*/ 12 w 82"/>
                <a:gd name="T33" fmla="*/ 132 h 154"/>
                <a:gd name="T34" fmla="*/ 30 w 82"/>
                <a:gd name="T35" fmla="*/ 146 h 154"/>
                <a:gd name="T36" fmla="*/ 42 w 82"/>
                <a:gd name="T37" fmla="*/ 152 h 154"/>
                <a:gd name="T38" fmla="*/ 60 w 82"/>
                <a:gd name="T39" fmla="*/ 152 h 154"/>
                <a:gd name="T40" fmla="*/ 72 w 82"/>
                <a:gd name="T41" fmla="*/ 144 h 154"/>
                <a:gd name="T42" fmla="*/ 80 w 82"/>
                <a:gd name="T43" fmla="*/ 130 h 154"/>
                <a:gd name="T44" fmla="*/ 80 w 82"/>
                <a:gd name="T45" fmla="*/ 120 h 154"/>
                <a:gd name="T46" fmla="*/ 74 w 82"/>
                <a:gd name="T47" fmla="*/ 114 h 154"/>
                <a:gd name="T48" fmla="*/ 62 w 82"/>
                <a:gd name="T49" fmla="*/ 114 h 154"/>
                <a:gd name="T50" fmla="*/ 58 w 82"/>
                <a:gd name="T51" fmla="*/ 114 h 154"/>
                <a:gd name="T52" fmla="*/ 42 w 82"/>
                <a:gd name="T53" fmla="*/ 118 h 154"/>
                <a:gd name="T54" fmla="*/ 38 w 82"/>
                <a:gd name="T55" fmla="*/ 116 h 154"/>
                <a:gd name="T56" fmla="*/ 36 w 82"/>
                <a:gd name="T57" fmla="*/ 110 h 154"/>
                <a:gd name="T58" fmla="*/ 42 w 82"/>
                <a:gd name="T59" fmla="*/ 106 h 154"/>
                <a:gd name="T60" fmla="*/ 54 w 82"/>
                <a:gd name="T61" fmla="*/ 108 h 154"/>
                <a:gd name="T62" fmla="*/ 62 w 82"/>
                <a:gd name="T63" fmla="*/ 106 h 154"/>
                <a:gd name="T64" fmla="*/ 68 w 82"/>
                <a:gd name="T65" fmla="*/ 100 h 154"/>
                <a:gd name="T66" fmla="*/ 66 w 82"/>
                <a:gd name="T67" fmla="*/ 94 h 154"/>
                <a:gd name="T68" fmla="*/ 62 w 82"/>
                <a:gd name="T69" fmla="*/ 92 h 154"/>
                <a:gd name="T70" fmla="*/ 48 w 82"/>
                <a:gd name="T71" fmla="*/ 92 h 154"/>
                <a:gd name="T72" fmla="*/ 40 w 82"/>
                <a:gd name="T73" fmla="*/ 92 h 154"/>
                <a:gd name="T74" fmla="*/ 38 w 82"/>
                <a:gd name="T75" fmla="*/ 88 h 154"/>
                <a:gd name="T76" fmla="*/ 36 w 82"/>
                <a:gd name="T77" fmla="*/ 82 h 154"/>
                <a:gd name="T78" fmla="*/ 42 w 82"/>
                <a:gd name="T79" fmla="*/ 80 h 154"/>
                <a:gd name="T80" fmla="*/ 50 w 82"/>
                <a:gd name="T81" fmla="*/ 82 h 154"/>
                <a:gd name="T82" fmla="*/ 62 w 82"/>
                <a:gd name="T83" fmla="*/ 86 h 154"/>
                <a:gd name="T84" fmla="*/ 66 w 82"/>
                <a:gd name="T85" fmla="*/ 82 h 154"/>
                <a:gd name="T86" fmla="*/ 68 w 82"/>
                <a:gd name="T87" fmla="*/ 76 h 154"/>
                <a:gd name="T88" fmla="*/ 64 w 82"/>
                <a:gd name="T89" fmla="*/ 72 h 154"/>
                <a:gd name="T90" fmla="*/ 60 w 82"/>
                <a:gd name="T91" fmla="*/ 72 h 154"/>
                <a:gd name="T92" fmla="*/ 42 w 82"/>
                <a:gd name="T93" fmla="*/ 68 h 154"/>
                <a:gd name="T94" fmla="*/ 38 w 82"/>
                <a:gd name="T95" fmla="*/ 62 h 154"/>
                <a:gd name="T96" fmla="*/ 34 w 82"/>
                <a:gd name="T97" fmla="*/ 44 h 154"/>
                <a:gd name="T98" fmla="*/ 36 w 82"/>
                <a:gd name="T99" fmla="*/ 38 h 154"/>
                <a:gd name="T100" fmla="*/ 38 w 82"/>
                <a:gd name="T101" fmla="*/ 3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154">
                  <a:moveTo>
                    <a:pt x="38" y="38"/>
                  </a:moveTo>
                  <a:lnTo>
                    <a:pt x="38" y="38"/>
                  </a:lnTo>
                  <a:lnTo>
                    <a:pt x="38" y="42"/>
                  </a:lnTo>
                  <a:lnTo>
                    <a:pt x="42" y="52"/>
                  </a:lnTo>
                  <a:lnTo>
                    <a:pt x="46" y="56"/>
                  </a:lnTo>
                  <a:lnTo>
                    <a:pt x="48" y="60"/>
                  </a:lnTo>
                  <a:lnTo>
                    <a:pt x="54" y="62"/>
                  </a:lnTo>
                  <a:lnTo>
                    <a:pt x="60" y="64"/>
                  </a:lnTo>
                  <a:lnTo>
                    <a:pt x="60" y="64"/>
                  </a:lnTo>
                  <a:lnTo>
                    <a:pt x="70" y="62"/>
                  </a:lnTo>
                  <a:lnTo>
                    <a:pt x="76" y="60"/>
                  </a:lnTo>
                  <a:lnTo>
                    <a:pt x="78" y="54"/>
                  </a:lnTo>
                  <a:lnTo>
                    <a:pt x="78" y="44"/>
                  </a:lnTo>
                  <a:lnTo>
                    <a:pt x="78" y="44"/>
                  </a:lnTo>
                  <a:lnTo>
                    <a:pt x="78" y="28"/>
                  </a:lnTo>
                  <a:lnTo>
                    <a:pt x="76" y="14"/>
                  </a:lnTo>
                  <a:lnTo>
                    <a:pt x="74" y="8"/>
                  </a:lnTo>
                  <a:lnTo>
                    <a:pt x="70" y="4"/>
                  </a:lnTo>
                  <a:lnTo>
                    <a:pt x="66" y="2"/>
                  </a:lnTo>
                  <a:lnTo>
                    <a:pt x="58" y="0"/>
                  </a:lnTo>
                  <a:lnTo>
                    <a:pt x="58" y="0"/>
                  </a:lnTo>
                  <a:lnTo>
                    <a:pt x="50" y="2"/>
                  </a:lnTo>
                  <a:lnTo>
                    <a:pt x="40" y="4"/>
                  </a:lnTo>
                  <a:lnTo>
                    <a:pt x="30" y="10"/>
                  </a:lnTo>
                  <a:lnTo>
                    <a:pt x="22" y="18"/>
                  </a:lnTo>
                  <a:lnTo>
                    <a:pt x="12" y="28"/>
                  </a:lnTo>
                  <a:lnTo>
                    <a:pt x="6" y="40"/>
                  </a:lnTo>
                  <a:lnTo>
                    <a:pt x="0" y="54"/>
                  </a:lnTo>
                  <a:lnTo>
                    <a:pt x="0" y="70"/>
                  </a:lnTo>
                  <a:lnTo>
                    <a:pt x="0" y="70"/>
                  </a:lnTo>
                  <a:lnTo>
                    <a:pt x="2" y="100"/>
                  </a:lnTo>
                  <a:lnTo>
                    <a:pt x="4" y="112"/>
                  </a:lnTo>
                  <a:lnTo>
                    <a:pt x="8" y="122"/>
                  </a:lnTo>
                  <a:lnTo>
                    <a:pt x="12" y="132"/>
                  </a:lnTo>
                  <a:lnTo>
                    <a:pt x="20" y="140"/>
                  </a:lnTo>
                  <a:lnTo>
                    <a:pt x="30" y="146"/>
                  </a:lnTo>
                  <a:lnTo>
                    <a:pt x="42" y="152"/>
                  </a:lnTo>
                  <a:lnTo>
                    <a:pt x="42" y="152"/>
                  </a:lnTo>
                  <a:lnTo>
                    <a:pt x="50" y="154"/>
                  </a:lnTo>
                  <a:lnTo>
                    <a:pt x="60" y="152"/>
                  </a:lnTo>
                  <a:lnTo>
                    <a:pt x="66" y="150"/>
                  </a:lnTo>
                  <a:lnTo>
                    <a:pt x="72" y="144"/>
                  </a:lnTo>
                  <a:lnTo>
                    <a:pt x="78" y="138"/>
                  </a:lnTo>
                  <a:lnTo>
                    <a:pt x="80" y="130"/>
                  </a:lnTo>
                  <a:lnTo>
                    <a:pt x="82" y="124"/>
                  </a:lnTo>
                  <a:lnTo>
                    <a:pt x="80" y="120"/>
                  </a:lnTo>
                  <a:lnTo>
                    <a:pt x="80" y="120"/>
                  </a:lnTo>
                  <a:lnTo>
                    <a:pt x="74" y="114"/>
                  </a:lnTo>
                  <a:lnTo>
                    <a:pt x="68" y="114"/>
                  </a:lnTo>
                  <a:lnTo>
                    <a:pt x="62" y="114"/>
                  </a:lnTo>
                  <a:lnTo>
                    <a:pt x="58" y="114"/>
                  </a:lnTo>
                  <a:lnTo>
                    <a:pt x="58" y="114"/>
                  </a:lnTo>
                  <a:lnTo>
                    <a:pt x="48" y="118"/>
                  </a:lnTo>
                  <a:lnTo>
                    <a:pt x="42" y="118"/>
                  </a:lnTo>
                  <a:lnTo>
                    <a:pt x="38" y="116"/>
                  </a:lnTo>
                  <a:lnTo>
                    <a:pt x="38" y="116"/>
                  </a:lnTo>
                  <a:lnTo>
                    <a:pt x="36" y="112"/>
                  </a:lnTo>
                  <a:lnTo>
                    <a:pt x="36" y="110"/>
                  </a:lnTo>
                  <a:lnTo>
                    <a:pt x="38" y="106"/>
                  </a:lnTo>
                  <a:lnTo>
                    <a:pt x="42" y="106"/>
                  </a:lnTo>
                  <a:lnTo>
                    <a:pt x="42" y="106"/>
                  </a:lnTo>
                  <a:lnTo>
                    <a:pt x="54" y="108"/>
                  </a:lnTo>
                  <a:lnTo>
                    <a:pt x="58" y="106"/>
                  </a:lnTo>
                  <a:lnTo>
                    <a:pt x="62" y="106"/>
                  </a:lnTo>
                  <a:lnTo>
                    <a:pt x="62" y="106"/>
                  </a:lnTo>
                  <a:lnTo>
                    <a:pt x="68" y="100"/>
                  </a:lnTo>
                  <a:lnTo>
                    <a:pt x="70" y="96"/>
                  </a:lnTo>
                  <a:lnTo>
                    <a:pt x="66" y="94"/>
                  </a:lnTo>
                  <a:lnTo>
                    <a:pt x="66" y="94"/>
                  </a:lnTo>
                  <a:lnTo>
                    <a:pt x="62" y="92"/>
                  </a:lnTo>
                  <a:lnTo>
                    <a:pt x="56" y="90"/>
                  </a:lnTo>
                  <a:lnTo>
                    <a:pt x="48" y="92"/>
                  </a:lnTo>
                  <a:lnTo>
                    <a:pt x="48" y="92"/>
                  </a:lnTo>
                  <a:lnTo>
                    <a:pt x="40" y="92"/>
                  </a:lnTo>
                  <a:lnTo>
                    <a:pt x="38" y="90"/>
                  </a:lnTo>
                  <a:lnTo>
                    <a:pt x="38" y="88"/>
                  </a:lnTo>
                  <a:lnTo>
                    <a:pt x="38" y="88"/>
                  </a:lnTo>
                  <a:lnTo>
                    <a:pt x="36" y="82"/>
                  </a:lnTo>
                  <a:lnTo>
                    <a:pt x="38" y="80"/>
                  </a:lnTo>
                  <a:lnTo>
                    <a:pt x="42" y="80"/>
                  </a:lnTo>
                  <a:lnTo>
                    <a:pt x="42" y="80"/>
                  </a:lnTo>
                  <a:lnTo>
                    <a:pt x="50" y="82"/>
                  </a:lnTo>
                  <a:lnTo>
                    <a:pt x="56" y="86"/>
                  </a:lnTo>
                  <a:lnTo>
                    <a:pt x="62" y="86"/>
                  </a:lnTo>
                  <a:lnTo>
                    <a:pt x="64" y="86"/>
                  </a:lnTo>
                  <a:lnTo>
                    <a:pt x="66" y="82"/>
                  </a:lnTo>
                  <a:lnTo>
                    <a:pt x="66" y="82"/>
                  </a:lnTo>
                  <a:lnTo>
                    <a:pt x="68" y="76"/>
                  </a:lnTo>
                  <a:lnTo>
                    <a:pt x="68" y="74"/>
                  </a:lnTo>
                  <a:lnTo>
                    <a:pt x="64" y="72"/>
                  </a:lnTo>
                  <a:lnTo>
                    <a:pt x="60" y="72"/>
                  </a:lnTo>
                  <a:lnTo>
                    <a:pt x="60" y="72"/>
                  </a:lnTo>
                  <a:lnTo>
                    <a:pt x="48" y="70"/>
                  </a:lnTo>
                  <a:lnTo>
                    <a:pt x="42" y="68"/>
                  </a:lnTo>
                  <a:lnTo>
                    <a:pt x="38" y="66"/>
                  </a:lnTo>
                  <a:lnTo>
                    <a:pt x="38" y="62"/>
                  </a:lnTo>
                  <a:lnTo>
                    <a:pt x="38" y="62"/>
                  </a:lnTo>
                  <a:lnTo>
                    <a:pt x="34" y="44"/>
                  </a:lnTo>
                  <a:lnTo>
                    <a:pt x="34" y="38"/>
                  </a:lnTo>
                  <a:lnTo>
                    <a:pt x="36" y="38"/>
                  </a:lnTo>
                  <a:lnTo>
                    <a:pt x="38" y="38"/>
                  </a:lnTo>
                  <a:lnTo>
                    <a:pt x="3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43" name="Freeform 48"/>
            <p:cNvSpPr>
              <a:spLocks/>
            </p:cNvSpPr>
            <p:nvPr/>
          </p:nvSpPr>
          <p:spPr bwMode="auto">
            <a:xfrm>
              <a:off x="4686" y="3091"/>
              <a:ext cx="88" cy="154"/>
            </a:xfrm>
            <a:custGeom>
              <a:avLst/>
              <a:gdLst>
                <a:gd name="T0" fmla="*/ 46 w 88"/>
                <a:gd name="T1" fmla="*/ 36 h 154"/>
                <a:gd name="T2" fmla="*/ 42 w 88"/>
                <a:gd name="T3" fmla="*/ 50 h 154"/>
                <a:gd name="T4" fmla="*/ 34 w 88"/>
                <a:gd name="T5" fmla="*/ 58 h 154"/>
                <a:gd name="T6" fmla="*/ 24 w 88"/>
                <a:gd name="T7" fmla="*/ 64 h 154"/>
                <a:gd name="T8" fmla="*/ 14 w 88"/>
                <a:gd name="T9" fmla="*/ 64 h 154"/>
                <a:gd name="T10" fmla="*/ 4 w 88"/>
                <a:gd name="T11" fmla="*/ 56 h 154"/>
                <a:gd name="T12" fmla="*/ 2 w 88"/>
                <a:gd name="T13" fmla="*/ 46 h 154"/>
                <a:gd name="T14" fmla="*/ 2 w 88"/>
                <a:gd name="T15" fmla="*/ 16 h 154"/>
                <a:gd name="T16" fmla="*/ 8 w 88"/>
                <a:gd name="T17" fmla="*/ 6 h 154"/>
                <a:gd name="T18" fmla="*/ 18 w 88"/>
                <a:gd name="T19" fmla="*/ 0 h 154"/>
                <a:gd name="T20" fmla="*/ 28 w 88"/>
                <a:gd name="T21" fmla="*/ 0 h 154"/>
                <a:gd name="T22" fmla="*/ 50 w 88"/>
                <a:gd name="T23" fmla="*/ 8 h 154"/>
                <a:gd name="T24" fmla="*/ 70 w 88"/>
                <a:gd name="T25" fmla="*/ 24 h 154"/>
                <a:gd name="T26" fmla="*/ 86 w 88"/>
                <a:gd name="T27" fmla="*/ 48 h 154"/>
                <a:gd name="T28" fmla="*/ 88 w 88"/>
                <a:gd name="T29" fmla="*/ 64 h 154"/>
                <a:gd name="T30" fmla="*/ 88 w 88"/>
                <a:gd name="T31" fmla="*/ 106 h 154"/>
                <a:gd name="T32" fmla="*/ 80 w 88"/>
                <a:gd name="T33" fmla="*/ 126 h 154"/>
                <a:gd name="T34" fmla="*/ 64 w 88"/>
                <a:gd name="T35" fmla="*/ 144 h 154"/>
                <a:gd name="T36" fmla="*/ 50 w 88"/>
                <a:gd name="T37" fmla="*/ 150 h 154"/>
                <a:gd name="T38" fmla="*/ 32 w 88"/>
                <a:gd name="T39" fmla="*/ 152 h 154"/>
                <a:gd name="T40" fmla="*/ 18 w 88"/>
                <a:gd name="T41" fmla="*/ 144 h 154"/>
                <a:gd name="T42" fmla="*/ 8 w 88"/>
                <a:gd name="T43" fmla="*/ 132 h 154"/>
                <a:gd name="T44" fmla="*/ 6 w 88"/>
                <a:gd name="T45" fmla="*/ 122 h 154"/>
                <a:gd name="T46" fmla="*/ 12 w 88"/>
                <a:gd name="T47" fmla="*/ 116 h 154"/>
                <a:gd name="T48" fmla="*/ 26 w 88"/>
                <a:gd name="T49" fmla="*/ 114 h 154"/>
                <a:gd name="T50" fmla="*/ 30 w 88"/>
                <a:gd name="T51" fmla="*/ 114 h 154"/>
                <a:gd name="T52" fmla="*/ 46 w 88"/>
                <a:gd name="T53" fmla="*/ 116 h 154"/>
                <a:gd name="T54" fmla="*/ 52 w 88"/>
                <a:gd name="T55" fmla="*/ 114 h 154"/>
                <a:gd name="T56" fmla="*/ 54 w 88"/>
                <a:gd name="T57" fmla="*/ 106 h 154"/>
                <a:gd name="T58" fmla="*/ 46 w 88"/>
                <a:gd name="T59" fmla="*/ 104 h 154"/>
                <a:gd name="T60" fmla="*/ 34 w 88"/>
                <a:gd name="T61" fmla="*/ 106 h 154"/>
                <a:gd name="T62" fmla="*/ 24 w 88"/>
                <a:gd name="T63" fmla="*/ 106 h 154"/>
                <a:gd name="T64" fmla="*/ 18 w 88"/>
                <a:gd name="T65" fmla="*/ 100 h 154"/>
                <a:gd name="T66" fmla="*/ 20 w 88"/>
                <a:gd name="T67" fmla="*/ 94 h 154"/>
                <a:gd name="T68" fmla="*/ 24 w 88"/>
                <a:gd name="T69" fmla="*/ 90 h 154"/>
                <a:gd name="T70" fmla="*/ 38 w 88"/>
                <a:gd name="T71" fmla="*/ 90 h 154"/>
                <a:gd name="T72" fmla="*/ 46 w 88"/>
                <a:gd name="T73" fmla="*/ 90 h 154"/>
                <a:gd name="T74" fmla="*/ 50 w 88"/>
                <a:gd name="T75" fmla="*/ 86 h 154"/>
                <a:gd name="T76" fmla="*/ 50 w 88"/>
                <a:gd name="T77" fmla="*/ 80 h 154"/>
                <a:gd name="T78" fmla="*/ 44 w 88"/>
                <a:gd name="T79" fmla="*/ 78 h 154"/>
                <a:gd name="T80" fmla="*/ 36 w 88"/>
                <a:gd name="T81" fmla="*/ 82 h 154"/>
                <a:gd name="T82" fmla="*/ 22 w 88"/>
                <a:gd name="T83" fmla="*/ 86 h 154"/>
                <a:gd name="T84" fmla="*/ 18 w 88"/>
                <a:gd name="T85" fmla="*/ 84 h 154"/>
                <a:gd name="T86" fmla="*/ 16 w 88"/>
                <a:gd name="T87" fmla="*/ 78 h 154"/>
                <a:gd name="T88" fmla="*/ 18 w 88"/>
                <a:gd name="T89" fmla="*/ 72 h 154"/>
                <a:gd name="T90" fmla="*/ 24 w 88"/>
                <a:gd name="T91" fmla="*/ 72 h 154"/>
                <a:gd name="T92" fmla="*/ 44 w 88"/>
                <a:gd name="T93" fmla="*/ 66 h 154"/>
                <a:gd name="T94" fmla="*/ 48 w 88"/>
                <a:gd name="T95" fmla="*/ 60 h 154"/>
                <a:gd name="T96" fmla="*/ 50 w 88"/>
                <a:gd name="T97" fmla="*/ 42 h 154"/>
                <a:gd name="T98" fmla="*/ 48 w 88"/>
                <a:gd name="T99" fmla="*/ 36 h 154"/>
                <a:gd name="T100" fmla="*/ 46 w 88"/>
                <a:gd name="T101" fmla="*/ 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154">
                  <a:moveTo>
                    <a:pt x="46" y="36"/>
                  </a:moveTo>
                  <a:lnTo>
                    <a:pt x="46" y="36"/>
                  </a:lnTo>
                  <a:lnTo>
                    <a:pt x="44" y="40"/>
                  </a:lnTo>
                  <a:lnTo>
                    <a:pt x="42" y="50"/>
                  </a:lnTo>
                  <a:lnTo>
                    <a:pt x="38" y="54"/>
                  </a:lnTo>
                  <a:lnTo>
                    <a:pt x="34" y="58"/>
                  </a:lnTo>
                  <a:lnTo>
                    <a:pt x="30" y="62"/>
                  </a:lnTo>
                  <a:lnTo>
                    <a:pt x="24" y="64"/>
                  </a:lnTo>
                  <a:lnTo>
                    <a:pt x="24" y="64"/>
                  </a:lnTo>
                  <a:lnTo>
                    <a:pt x="14" y="64"/>
                  </a:lnTo>
                  <a:lnTo>
                    <a:pt x="6" y="62"/>
                  </a:lnTo>
                  <a:lnTo>
                    <a:pt x="4" y="56"/>
                  </a:lnTo>
                  <a:lnTo>
                    <a:pt x="2" y="46"/>
                  </a:lnTo>
                  <a:lnTo>
                    <a:pt x="2" y="46"/>
                  </a:lnTo>
                  <a:lnTo>
                    <a:pt x="0" y="30"/>
                  </a:lnTo>
                  <a:lnTo>
                    <a:pt x="2" y="16"/>
                  </a:lnTo>
                  <a:lnTo>
                    <a:pt x="4" y="10"/>
                  </a:lnTo>
                  <a:lnTo>
                    <a:pt x="8" y="6"/>
                  </a:lnTo>
                  <a:lnTo>
                    <a:pt x="12" y="2"/>
                  </a:lnTo>
                  <a:lnTo>
                    <a:pt x="18" y="0"/>
                  </a:lnTo>
                  <a:lnTo>
                    <a:pt x="18" y="0"/>
                  </a:lnTo>
                  <a:lnTo>
                    <a:pt x="28" y="0"/>
                  </a:lnTo>
                  <a:lnTo>
                    <a:pt x="38" y="2"/>
                  </a:lnTo>
                  <a:lnTo>
                    <a:pt x="50" y="8"/>
                  </a:lnTo>
                  <a:lnTo>
                    <a:pt x="60" y="14"/>
                  </a:lnTo>
                  <a:lnTo>
                    <a:pt x="70" y="24"/>
                  </a:lnTo>
                  <a:lnTo>
                    <a:pt x="80" y="34"/>
                  </a:lnTo>
                  <a:lnTo>
                    <a:pt x="86" y="48"/>
                  </a:lnTo>
                  <a:lnTo>
                    <a:pt x="88" y="64"/>
                  </a:lnTo>
                  <a:lnTo>
                    <a:pt x="88" y="64"/>
                  </a:lnTo>
                  <a:lnTo>
                    <a:pt x="88" y="94"/>
                  </a:lnTo>
                  <a:lnTo>
                    <a:pt x="88" y="106"/>
                  </a:lnTo>
                  <a:lnTo>
                    <a:pt x="84" y="118"/>
                  </a:lnTo>
                  <a:lnTo>
                    <a:pt x="80" y="126"/>
                  </a:lnTo>
                  <a:lnTo>
                    <a:pt x="74" y="136"/>
                  </a:lnTo>
                  <a:lnTo>
                    <a:pt x="64" y="144"/>
                  </a:lnTo>
                  <a:lnTo>
                    <a:pt x="50" y="150"/>
                  </a:lnTo>
                  <a:lnTo>
                    <a:pt x="50" y="150"/>
                  </a:lnTo>
                  <a:lnTo>
                    <a:pt x="42" y="154"/>
                  </a:lnTo>
                  <a:lnTo>
                    <a:pt x="32" y="152"/>
                  </a:lnTo>
                  <a:lnTo>
                    <a:pt x="24" y="150"/>
                  </a:lnTo>
                  <a:lnTo>
                    <a:pt x="18" y="144"/>
                  </a:lnTo>
                  <a:lnTo>
                    <a:pt x="12" y="138"/>
                  </a:lnTo>
                  <a:lnTo>
                    <a:pt x="8" y="132"/>
                  </a:lnTo>
                  <a:lnTo>
                    <a:pt x="6" y="126"/>
                  </a:lnTo>
                  <a:lnTo>
                    <a:pt x="6" y="122"/>
                  </a:lnTo>
                  <a:lnTo>
                    <a:pt x="6" y="122"/>
                  </a:lnTo>
                  <a:lnTo>
                    <a:pt x="12" y="116"/>
                  </a:lnTo>
                  <a:lnTo>
                    <a:pt x="20" y="114"/>
                  </a:lnTo>
                  <a:lnTo>
                    <a:pt x="26" y="114"/>
                  </a:lnTo>
                  <a:lnTo>
                    <a:pt x="30" y="114"/>
                  </a:lnTo>
                  <a:lnTo>
                    <a:pt x="30" y="114"/>
                  </a:lnTo>
                  <a:lnTo>
                    <a:pt x="40" y="116"/>
                  </a:lnTo>
                  <a:lnTo>
                    <a:pt x="46" y="116"/>
                  </a:lnTo>
                  <a:lnTo>
                    <a:pt x="52" y="114"/>
                  </a:lnTo>
                  <a:lnTo>
                    <a:pt x="52" y="114"/>
                  </a:lnTo>
                  <a:lnTo>
                    <a:pt x="54" y="110"/>
                  </a:lnTo>
                  <a:lnTo>
                    <a:pt x="54" y="106"/>
                  </a:lnTo>
                  <a:lnTo>
                    <a:pt x="50" y="104"/>
                  </a:lnTo>
                  <a:lnTo>
                    <a:pt x="46" y="104"/>
                  </a:lnTo>
                  <a:lnTo>
                    <a:pt x="46" y="104"/>
                  </a:lnTo>
                  <a:lnTo>
                    <a:pt x="34" y="106"/>
                  </a:lnTo>
                  <a:lnTo>
                    <a:pt x="28" y="106"/>
                  </a:lnTo>
                  <a:lnTo>
                    <a:pt x="24" y="106"/>
                  </a:lnTo>
                  <a:lnTo>
                    <a:pt x="24" y="106"/>
                  </a:lnTo>
                  <a:lnTo>
                    <a:pt x="18" y="100"/>
                  </a:lnTo>
                  <a:lnTo>
                    <a:pt x="16" y="98"/>
                  </a:lnTo>
                  <a:lnTo>
                    <a:pt x="20" y="94"/>
                  </a:lnTo>
                  <a:lnTo>
                    <a:pt x="20" y="94"/>
                  </a:lnTo>
                  <a:lnTo>
                    <a:pt x="24" y="90"/>
                  </a:lnTo>
                  <a:lnTo>
                    <a:pt x="30" y="90"/>
                  </a:lnTo>
                  <a:lnTo>
                    <a:pt x="38" y="90"/>
                  </a:lnTo>
                  <a:lnTo>
                    <a:pt x="38" y="90"/>
                  </a:lnTo>
                  <a:lnTo>
                    <a:pt x="46" y="90"/>
                  </a:lnTo>
                  <a:lnTo>
                    <a:pt x="48" y="88"/>
                  </a:lnTo>
                  <a:lnTo>
                    <a:pt x="50" y="86"/>
                  </a:lnTo>
                  <a:lnTo>
                    <a:pt x="50" y="86"/>
                  </a:lnTo>
                  <a:lnTo>
                    <a:pt x="50" y="80"/>
                  </a:lnTo>
                  <a:lnTo>
                    <a:pt x="48" y="78"/>
                  </a:lnTo>
                  <a:lnTo>
                    <a:pt x="44" y="78"/>
                  </a:lnTo>
                  <a:lnTo>
                    <a:pt x="44" y="78"/>
                  </a:lnTo>
                  <a:lnTo>
                    <a:pt x="36" y="82"/>
                  </a:lnTo>
                  <a:lnTo>
                    <a:pt x="28" y="86"/>
                  </a:lnTo>
                  <a:lnTo>
                    <a:pt x="22" y="86"/>
                  </a:lnTo>
                  <a:lnTo>
                    <a:pt x="20" y="86"/>
                  </a:lnTo>
                  <a:lnTo>
                    <a:pt x="18" y="84"/>
                  </a:lnTo>
                  <a:lnTo>
                    <a:pt x="18" y="84"/>
                  </a:lnTo>
                  <a:lnTo>
                    <a:pt x="16" y="78"/>
                  </a:lnTo>
                  <a:lnTo>
                    <a:pt x="16" y="74"/>
                  </a:lnTo>
                  <a:lnTo>
                    <a:pt x="18" y="72"/>
                  </a:lnTo>
                  <a:lnTo>
                    <a:pt x="24" y="72"/>
                  </a:lnTo>
                  <a:lnTo>
                    <a:pt x="24" y="72"/>
                  </a:lnTo>
                  <a:lnTo>
                    <a:pt x="36" y="68"/>
                  </a:lnTo>
                  <a:lnTo>
                    <a:pt x="44" y="66"/>
                  </a:lnTo>
                  <a:lnTo>
                    <a:pt x="46" y="64"/>
                  </a:lnTo>
                  <a:lnTo>
                    <a:pt x="48" y="60"/>
                  </a:lnTo>
                  <a:lnTo>
                    <a:pt x="48" y="60"/>
                  </a:lnTo>
                  <a:lnTo>
                    <a:pt x="50" y="42"/>
                  </a:lnTo>
                  <a:lnTo>
                    <a:pt x="48" y="36"/>
                  </a:lnTo>
                  <a:lnTo>
                    <a:pt x="48" y="36"/>
                  </a:lnTo>
                  <a:lnTo>
                    <a:pt x="46" y="36"/>
                  </a:lnTo>
                  <a:lnTo>
                    <a:pt x="4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5" name="TextBox 4">
            <a:extLst>
              <a:ext uri="{FF2B5EF4-FFF2-40B4-BE49-F238E27FC236}">
                <a16:creationId xmlns:a16="http://schemas.microsoft.com/office/drawing/2014/main" id="{39A5E4A8-6D21-4723-8D50-919C10D63BAC}"/>
              </a:ext>
            </a:extLst>
          </p:cNvPr>
          <p:cNvSpPr txBox="1"/>
          <p:nvPr/>
        </p:nvSpPr>
        <p:spPr>
          <a:xfrm>
            <a:off x="212127" y="4301155"/>
            <a:ext cx="8444536" cy="230832"/>
          </a:xfrm>
          <a:prstGeom prst="rect">
            <a:avLst/>
          </a:prstGeom>
          <a:noFill/>
        </p:spPr>
        <p:txBody>
          <a:bodyPr wrap="square" rtlCol="0">
            <a:spAutoFit/>
          </a:bodyPr>
          <a:lstStyle/>
          <a:p>
            <a:r>
              <a:rPr lang="en-US" sz="900" dirty="0"/>
              <a:t>*10 mg if screening eGFR &lt;60 mL/min/1.73 m</a:t>
            </a:r>
            <a:r>
              <a:rPr lang="en-US" sz="900" baseline="30000" dirty="0"/>
              <a:t>2</a:t>
            </a:r>
            <a:r>
              <a:rPr lang="en-US" sz="900" dirty="0"/>
              <a:t> and 20 mg if &gt;60 mL/min/1.73 m</a:t>
            </a:r>
            <a:r>
              <a:rPr lang="en-US" sz="900" baseline="30000" dirty="0"/>
              <a:t>2</a:t>
            </a:r>
            <a:r>
              <a:rPr lang="en-US" sz="900" dirty="0"/>
              <a:t>, uptitration encouraged from month 1 if serum potassium &lt;4.8 mEq/L and eGFR stable</a:t>
            </a:r>
          </a:p>
        </p:txBody>
      </p:sp>
      <p:sp>
        <p:nvSpPr>
          <p:cNvPr id="12" name="TextBox 11">
            <a:extLst>
              <a:ext uri="{FF2B5EF4-FFF2-40B4-BE49-F238E27FC236}">
                <a16:creationId xmlns:a16="http://schemas.microsoft.com/office/drawing/2014/main" id="{AD427DAF-DDE5-4EFE-9674-07CAAEFD84B3}"/>
              </a:ext>
            </a:extLst>
          </p:cNvPr>
          <p:cNvSpPr txBox="1"/>
          <p:nvPr/>
        </p:nvSpPr>
        <p:spPr>
          <a:xfrm>
            <a:off x="2671938" y="2046818"/>
            <a:ext cx="675185" cy="276999"/>
          </a:xfrm>
          <a:prstGeom prst="rect">
            <a:avLst/>
          </a:prstGeom>
          <a:noFill/>
        </p:spPr>
        <p:txBody>
          <a:bodyPr wrap="none" rtlCol="0">
            <a:spAutoFit/>
          </a:bodyPr>
          <a:lstStyle/>
          <a:p>
            <a:r>
              <a:rPr lang="en-US" sz="1200" dirty="0"/>
              <a:t>N=5734</a:t>
            </a:r>
          </a:p>
        </p:txBody>
      </p:sp>
      <p:sp>
        <p:nvSpPr>
          <p:cNvPr id="84" name="Text Placeholder 3">
            <a:extLst>
              <a:ext uri="{FF2B5EF4-FFF2-40B4-BE49-F238E27FC236}">
                <a16:creationId xmlns:a16="http://schemas.microsoft.com/office/drawing/2014/main" id="{66EB9BDB-E261-4733-9CCE-ECC842317E31}"/>
              </a:ext>
            </a:extLst>
          </p:cNvPr>
          <p:cNvSpPr txBox="1">
            <a:spLocks/>
          </p:cNvSpPr>
          <p:nvPr/>
        </p:nvSpPr>
        <p:spPr>
          <a:xfrm>
            <a:off x="3101771" y="4503035"/>
            <a:ext cx="2651915" cy="224007"/>
          </a:xfrm>
          <a:prstGeom prst="rect">
            <a:avLst/>
          </a:prstGeom>
        </p:spPr>
        <p:txBody>
          <a:bodyPr vert="horz" lIns="82058" tIns="41029" rIns="82058" bIns="41029"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900" b="1" kern="1200">
                <a:solidFill>
                  <a:schemeClr val="bg1"/>
                </a:solidFill>
                <a:latin typeface="+mn-lt"/>
                <a:ea typeface="+mn-ea"/>
                <a:cs typeface="+mn-cs"/>
              </a:defRPr>
            </a:lvl1pPr>
            <a:lvl2pPr marL="307682" indent="0" algn="l" defTabSz="685800" rtl="0" eaLnBrk="1" latinLnBrk="0" hangingPunct="1">
              <a:lnSpc>
                <a:spcPct val="90000"/>
              </a:lnSpc>
              <a:spcBef>
                <a:spcPts val="375"/>
              </a:spcBef>
              <a:buFont typeface="Arial" panose="020B0604020202020204" pitchFamily="34" charset="0"/>
              <a:buNone/>
              <a:defRPr sz="825" kern="1200">
                <a:solidFill>
                  <a:schemeClr val="bg1"/>
                </a:solidFill>
                <a:latin typeface="+mn-lt"/>
                <a:ea typeface="+mn-ea"/>
                <a:cs typeface="+mn-cs"/>
              </a:defRPr>
            </a:lvl2pPr>
            <a:lvl3pPr marL="615365" indent="0" algn="l" defTabSz="685800" rtl="0" eaLnBrk="1" latinLnBrk="0" hangingPunct="1">
              <a:lnSpc>
                <a:spcPct val="90000"/>
              </a:lnSpc>
              <a:spcBef>
                <a:spcPts val="375"/>
              </a:spcBef>
              <a:buFont typeface="Arial" panose="020B0604020202020204" pitchFamily="34" charset="0"/>
              <a:buNone/>
              <a:defRPr sz="825" kern="1200">
                <a:solidFill>
                  <a:schemeClr val="bg1"/>
                </a:solidFill>
                <a:latin typeface="+mn-lt"/>
                <a:ea typeface="+mn-ea"/>
                <a:cs typeface="+mn-cs"/>
              </a:defRPr>
            </a:lvl3pPr>
            <a:lvl4pPr marL="923046" indent="0" algn="l" defTabSz="685800" rtl="0" eaLnBrk="1" latinLnBrk="0" hangingPunct="1">
              <a:lnSpc>
                <a:spcPct val="90000"/>
              </a:lnSpc>
              <a:spcBef>
                <a:spcPts val="375"/>
              </a:spcBef>
              <a:buFont typeface="Arial" panose="020B0604020202020204" pitchFamily="34" charset="0"/>
              <a:buNone/>
              <a:defRPr sz="825" kern="1200">
                <a:solidFill>
                  <a:schemeClr val="bg1"/>
                </a:solidFill>
                <a:latin typeface="+mn-lt"/>
                <a:ea typeface="+mn-ea"/>
                <a:cs typeface="+mn-cs"/>
              </a:defRPr>
            </a:lvl4pPr>
            <a:lvl5pPr marL="1230730" indent="0" algn="l" defTabSz="685800" rtl="0" eaLnBrk="1" latinLnBrk="0" hangingPunct="1">
              <a:lnSpc>
                <a:spcPct val="90000"/>
              </a:lnSpc>
              <a:spcBef>
                <a:spcPts val="375"/>
              </a:spcBef>
              <a:buFont typeface="Arial" panose="020B0604020202020204" pitchFamily="34" charset="0"/>
              <a:buNone/>
              <a:defRPr sz="825"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30" b="0" dirty="0">
                <a:solidFill>
                  <a:schemeClr val="tx1"/>
                </a:solidFill>
              </a:rPr>
              <a:t>Bakris GL, et al. </a:t>
            </a:r>
            <a:r>
              <a:rPr lang="en-US" sz="830" b="0" i="1" dirty="0">
                <a:solidFill>
                  <a:schemeClr val="tx1"/>
                </a:solidFill>
              </a:rPr>
              <a:t>N Engl J Med</a:t>
            </a:r>
            <a:r>
              <a:rPr lang="en-US" sz="830" b="0" dirty="0">
                <a:solidFill>
                  <a:schemeClr val="tx1"/>
                </a:solidFill>
              </a:rPr>
              <a:t>. 2020;383(23):2219-2229.</a:t>
            </a:r>
          </a:p>
        </p:txBody>
      </p:sp>
    </p:spTree>
    <p:extLst>
      <p:ext uri="{BB962C8B-B14F-4D97-AF65-F5344CB8AC3E}">
        <p14:creationId xmlns:p14="http://schemas.microsoft.com/office/powerpoint/2010/main" val="2517627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2DC2-CEBD-49CE-89FA-C2DB4DD65A20}"/>
              </a:ext>
            </a:extLst>
          </p:cNvPr>
          <p:cNvSpPr>
            <a:spLocks noGrp="1"/>
          </p:cNvSpPr>
          <p:nvPr>
            <p:ph type="title"/>
          </p:nvPr>
        </p:nvSpPr>
        <p:spPr>
          <a:xfrm>
            <a:off x="285751" y="165378"/>
            <a:ext cx="8585489" cy="861362"/>
          </a:xfrm>
        </p:spPr>
        <p:txBody>
          <a:bodyPr/>
          <a:lstStyle/>
          <a:p>
            <a:r>
              <a:rPr lang="en-US" sz="2800" b="0" dirty="0">
                <a:solidFill>
                  <a:schemeClr val="tx1"/>
                </a:solidFill>
              </a:rPr>
              <a:t>FIDELIO-DKD: Primary Endpoint</a:t>
            </a:r>
            <a:br>
              <a:rPr lang="en-US" b="0" dirty="0">
                <a:solidFill>
                  <a:schemeClr val="tx1"/>
                </a:solidFill>
              </a:rPr>
            </a:br>
            <a:r>
              <a:rPr lang="en-US" sz="2100" b="0" dirty="0">
                <a:solidFill>
                  <a:schemeClr val="tx1"/>
                </a:solidFill>
              </a:rPr>
              <a:t>Kidney Failure*, Sustained &gt;40% Decrease in eGFR from BL, or Renal Death</a:t>
            </a:r>
          </a:p>
        </p:txBody>
      </p:sp>
      <p:sp>
        <p:nvSpPr>
          <p:cNvPr id="4" name="Text Placeholder 3"/>
          <p:cNvSpPr>
            <a:spLocks noGrp="1"/>
          </p:cNvSpPr>
          <p:nvPr>
            <p:ph type="body" sz="quarter" idx="10"/>
          </p:nvPr>
        </p:nvSpPr>
        <p:spPr>
          <a:xfrm>
            <a:off x="3101771" y="4503035"/>
            <a:ext cx="2651915" cy="224007"/>
          </a:xfrm>
        </p:spPr>
        <p:txBody>
          <a:bodyPr>
            <a:normAutofit/>
          </a:bodyPr>
          <a:lstStyle/>
          <a:p>
            <a:r>
              <a:rPr lang="en-US" sz="830" b="0" dirty="0">
                <a:solidFill>
                  <a:schemeClr val="tx1"/>
                </a:solidFill>
              </a:rPr>
              <a:t>Bakris GL, et al. </a:t>
            </a:r>
            <a:r>
              <a:rPr lang="en-US" sz="830" b="0" i="1" dirty="0">
                <a:solidFill>
                  <a:schemeClr val="tx1"/>
                </a:solidFill>
              </a:rPr>
              <a:t>N Engl J Med</a:t>
            </a:r>
            <a:r>
              <a:rPr lang="en-US" sz="830" b="0" dirty="0">
                <a:solidFill>
                  <a:schemeClr val="tx1"/>
                </a:solidFill>
              </a:rPr>
              <a:t>. 2020;383(23):2219-2229.</a:t>
            </a:r>
          </a:p>
        </p:txBody>
      </p:sp>
      <p:sp>
        <p:nvSpPr>
          <p:cNvPr id="7" name="TextBox 6">
            <a:extLst>
              <a:ext uri="{FF2B5EF4-FFF2-40B4-BE49-F238E27FC236}">
                <a16:creationId xmlns:a16="http://schemas.microsoft.com/office/drawing/2014/main" id="{3C274044-7CB8-47B6-BAB5-11A65CB9520E}"/>
              </a:ext>
            </a:extLst>
          </p:cNvPr>
          <p:cNvSpPr txBox="1"/>
          <p:nvPr/>
        </p:nvSpPr>
        <p:spPr>
          <a:xfrm>
            <a:off x="544578" y="4272203"/>
            <a:ext cx="4582886" cy="230832"/>
          </a:xfrm>
          <a:prstGeom prst="rect">
            <a:avLst/>
          </a:prstGeom>
          <a:noFill/>
        </p:spPr>
        <p:txBody>
          <a:bodyPr wrap="square">
            <a:spAutoFit/>
          </a:bodyPr>
          <a:lstStyle/>
          <a:p>
            <a:r>
              <a:rPr lang="en-US" sz="900" dirty="0"/>
              <a:t>*ESKD or eGRF &lt;15 mL/min/1.73 m</a:t>
            </a:r>
            <a:r>
              <a:rPr lang="en-US" sz="900" baseline="30000" dirty="0"/>
              <a:t>2</a:t>
            </a:r>
            <a:endParaRPr lang="en-US" sz="900" dirty="0"/>
          </a:p>
        </p:txBody>
      </p:sp>
      <p:sp>
        <p:nvSpPr>
          <p:cNvPr id="17" name="Text Placeholder 1">
            <a:extLst>
              <a:ext uri="{FF2B5EF4-FFF2-40B4-BE49-F238E27FC236}">
                <a16:creationId xmlns:a16="http://schemas.microsoft.com/office/drawing/2014/main" id="{E7CAB433-0BB1-4ED5-88A8-B14DE9C22414}"/>
              </a:ext>
            </a:extLst>
          </p:cNvPr>
          <p:cNvSpPr txBox="1">
            <a:spLocks/>
          </p:cNvSpPr>
          <p:nvPr/>
        </p:nvSpPr>
        <p:spPr>
          <a:xfrm>
            <a:off x="3101770" y="4606656"/>
            <a:ext cx="6438034" cy="169563"/>
          </a:xfrm>
          <a:prstGeom prst="rect">
            <a:avLst/>
          </a:prstGeom>
        </p:spPr>
        <p:txBody>
          <a:bodyPr lIns="61544" tIns="30772" rIns="61544" bIns="30772" anchor="b"/>
          <a:lstStyle>
            <a:lvl1pPr marL="0" indent="0" algn="l" defTabSz="410243" rtl="0" eaLnBrk="1" latinLnBrk="0" hangingPunct="1">
              <a:spcBef>
                <a:spcPct val="20000"/>
              </a:spcBef>
              <a:buFont typeface="Arial"/>
              <a:buNone/>
              <a:defRPr sz="1200" b="1" kern="1200">
                <a:solidFill>
                  <a:schemeClr val="bg1"/>
                </a:solidFill>
                <a:latin typeface="+mn-lt"/>
                <a:ea typeface="+mn-ea"/>
                <a:cs typeface="+mn-cs"/>
              </a:defRPr>
            </a:lvl1pPr>
            <a:lvl2pPr marL="410243" indent="0" algn="l" defTabSz="410243" rtl="0" eaLnBrk="1" latinLnBrk="0" hangingPunct="1">
              <a:spcBef>
                <a:spcPct val="20000"/>
              </a:spcBef>
              <a:buFont typeface="Arial"/>
              <a:buNone/>
              <a:defRPr sz="1100" kern="1200">
                <a:solidFill>
                  <a:schemeClr val="bg1"/>
                </a:solidFill>
                <a:latin typeface="+mn-lt"/>
                <a:ea typeface="+mn-ea"/>
                <a:cs typeface="+mn-cs"/>
              </a:defRPr>
            </a:lvl2pPr>
            <a:lvl3pPr marL="820486" indent="0" algn="l" defTabSz="410243" rtl="0" eaLnBrk="1" latinLnBrk="0" hangingPunct="1">
              <a:spcBef>
                <a:spcPct val="20000"/>
              </a:spcBef>
              <a:buFont typeface="Arial"/>
              <a:buNone/>
              <a:defRPr sz="1100" kern="1200">
                <a:solidFill>
                  <a:schemeClr val="bg1"/>
                </a:solidFill>
                <a:latin typeface="+mn-lt"/>
                <a:ea typeface="+mn-ea"/>
                <a:cs typeface="+mn-cs"/>
              </a:defRPr>
            </a:lvl3pPr>
            <a:lvl4pPr marL="1230728" indent="0" algn="l" defTabSz="410243" rtl="0" eaLnBrk="1" latinLnBrk="0" hangingPunct="1">
              <a:spcBef>
                <a:spcPct val="20000"/>
              </a:spcBef>
              <a:buFont typeface="Arial"/>
              <a:buNone/>
              <a:defRPr sz="1100" kern="1200">
                <a:solidFill>
                  <a:schemeClr val="bg1"/>
                </a:solidFill>
                <a:latin typeface="+mn-lt"/>
                <a:ea typeface="+mn-ea"/>
                <a:cs typeface="+mn-cs"/>
              </a:defRPr>
            </a:lvl4pPr>
            <a:lvl5pPr marL="1640973" indent="0" algn="l" defTabSz="410243" rtl="0" eaLnBrk="1" latinLnBrk="0" hangingPunct="1">
              <a:spcBef>
                <a:spcPct val="20000"/>
              </a:spcBef>
              <a:buFont typeface="Arial"/>
              <a:buNone/>
              <a:defRPr sz="1100" kern="1200">
                <a:solidFill>
                  <a:schemeClr val="bg1"/>
                </a:solidFill>
                <a:latin typeface="+mn-lt"/>
                <a:ea typeface="+mn-ea"/>
                <a:cs typeface="+mn-cs"/>
              </a:defRPr>
            </a:lvl5pPr>
            <a:lvl6pPr marL="2256338" indent="-205122" algn="l" defTabSz="410243" rtl="0" eaLnBrk="1" latinLnBrk="0" hangingPunct="1">
              <a:spcBef>
                <a:spcPct val="20000"/>
              </a:spcBef>
              <a:buFont typeface="Arial"/>
              <a:buChar char="•"/>
              <a:defRPr sz="1800" kern="1200">
                <a:solidFill>
                  <a:schemeClr val="tx1"/>
                </a:solidFill>
                <a:latin typeface="+mn-lt"/>
                <a:ea typeface="+mn-ea"/>
                <a:cs typeface="+mn-cs"/>
              </a:defRPr>
            </a:lvl6pPr>
            <a:lvl7pPr marL="2666581" indent="-205122" algn="l" defTabSz="410243" rtl="0" eaLnBrk="1" latinLnBrk="0" hangingPunct="1">
              <a:spcBef>
                <a:spcPct val="20000"/>
              </a:spcBef>
              <a:buFont typeface="Arial"/>
              <a:buChar char="•"/>
              <a:defRPr sz="1800" kern="1200">
                <a:solidFill>
                  <a:schemeClr val="tx1"/>
                </a:solidFill>
                <a:latin typeface="+mn-lt"/>
                <a:ea typeface="+mn-ea"/>
                <a:cs typeface="+mn-cs"/>
              </a:defRPr>
            </a:lvl7pPr>
            <a:lvl8pPr marL="3076826" indent="-205122" algn="l" defTabSz="410243" rtl="0" eaLnBrk="1" latinLnBrk="0" hangingPunct="1">
              <a:spcBef>
                <a:spcPct val="20000"/>
              </a:spcBef>
              <a:buFont typeface="Arial"/>
              <a:buChar char="•"/>
              <a:defRPr sz="1800" kern="1200">
                <a:solidFill>
                  <a:schemeClr val="tx1"/>
                </a:solidFill>
                <a:latin typeface="+mn-lt"/>
                <a:ea typeface="+mn-ea"/>
                <a:cs typeface="+mn-cs"/>
              </a:defRPr>
            </a:lvl8pPr>
            <a:lvl9pPr marL="3487068" indent="-205122" algn="l" defTabSz="410243"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900" dirty="0">
              <a:solidFill>
                <a:schemeClr val="tx1"/>
              </a:solidFill>
            </a:endParaRPr>
          </a:p>
        </p:txBody>
      </p:sp>
      <p:grpSp>
        <p:nvGrpSpPr>
          <p:cNvPr id="5133" name="Group 5132"/>
          <p:cNvGrpSpPr/>
          <p:nvPr/>
        </p:nvGrpSpPr>
        <p:grpSpPr>
          <a:xfrm>
            <a:off x="639582" y="1240474"/>
            <a:ext cx="8109197" cy="3131124"/>
            <a:chOff x="1098583" y="1762125"/>
            <a:chExt cx="10812263" cy="4174832"/>
          </a:xfrm>
        </p:grpSpPr>
        <p:sp>
          <p:nvSpPr>
            <p:cNvPr id="13" name="TextBox 12"/>
            <p:cNvSpPr txBox="1"/>
            <p:nvPr/>
          </p:nvSpPr>
          <p:spPr>
            <a:xfrm>
              <a:off x="1098583" y="5075182"/>
              <a:ext cx="8942063" cy="861775"/>
            </a:xfrm>
            <a:prstGeom prst="rect">
              <a:avLst/>
            </a:prstGeom>
            <a:noFill/>
          </p:spPr>
          <p:txBody>
            <a:bodyPr wrap="square" rtlCol="0">
              <a:spAutoFit/>
            </a:bodyPr>
            <a:lstStyle/>
            <a:p>
              <a:pPr>
                <a:tabLst>
                  <a:tab pos="1071563" algn="ctr"/>
                  <a:tab pos="1718072" algn="ctr"/>
                  <a:tab pos="2357438" algn="ctr"/>
                  <a:tab pos="3002756" algn="ctr"/>
                  <a:tab pos="3642122" algn="ctr"/>
                  <a:tab pos="4241006" algn="ctr"/>
                  <a:tab pos="4887516" algn="ctr"/>
                  <a:tab pos="5573316" algn="ctr"/>
                  <a:tab pos="6172200" algn="ctr"/>
                </a:tabLst>
              </a:pPr>
              <a:r>
                <a:rPr lang="en-US" sz="1200" b="1" dirty="0"/>
                <a:t>No. at risk</a:t>
              </a:r>
            </a:p>
            <a:p>
              <a:pPr>
                <a:tabLst>
                  <a:tab pos="1071563" algn="ctr"/>
                  <a:tab pos="1718072" algn="ctr"/>
                  <a:tab pos="2357438" algn="ctr"/>
                  <a:tab pos="3002756" algn="ctr"/>
                  <a:tab pos="3642122" algn="ctr"/>
                  <a:tab pos="4241006" algn="ctr"/>
                  <a:tab pos="4887516" algn="ctr"/>
                  <a:tab pos="5573316" algn="ctr"/>
                  <a:tab pos="6172200" algn="ctr"/>
                </a:tabLst>
              </a:pPr>
              <a:r>
                <a:rPr lang="en-US" sz="1200" b="1" dirty="0"/>
                <a:t>Placebo 	2841		2586		1758		792		82</a:t>
              </a:r>
            </a:p>
            <a:p>
              <a:pPr>
                <a:tabLst>
                  <a:tab pos="1071563" algn="ctr"/>
                  <a:tab pos="1718072" algn="ctr"/>
                  <a:tab pos="2357438" algn="ctr"/>
                  <a:tab pos="3002756" algn="ctr"/>
                  <a:tab pos="3642122" algn="ctr"/>
                  <a:tab pos="4241006" algn="ctr"/>
                  <a:tab pos="4887516" algn="ctr"/>
                  <a:tab pos="5573316" algn="ctr"/>
                  <a:tab pos="6172200" algn="ctr"/>
                </a:tabLst>
              </a:pPr>
              <a:r>
                <a:rPr lang="en-US" sz="1200" b="1" dirty="0"/>
                <a:t>Finerenone 	2833		2607		1808		787		83</a:t>
              </a:r>
            </a:p>
          </p:txBody>
        </p:sp>
        <p:sp>
          <p:nvSpPr>
            <p:cNvPr id="8" name="TextBox 7"/>
            <p:cNvSpPr txBox="1"/>
            <p:nvPr/>
          </p:nvSpPr>
          <p:spPr>
            <a:xfrm>
              <a:off x="9461458" y="2295525"/>
              <a:ext cx="2449388" cy="400109"/>
            </a:xfrm>
            <a:prstGeom prst="rect">
              <a:avLst/>
            </a:prstGeom>
            <a:noFill/>
          </p:spPr>
          <p:txBody>
            <a:bodyPr wrap="none" rtlCol="0">
              <a:spAutoFit/>
            </a:bodyPr>
            <a:lstStyle/>
            <a:p>
              <a:r>
                <a:rPr lang="en-US" sz="1350" b="1" dirty="0"/>
                <a:t>Finerenone (504/2833)</a:t>
              </a:r>
            </a:p>
          </p:txBody>
        </p:sp>
        <p:sp>
          <p:nvSpPr>
            <p:cNvPr id="9" name="TextBox 8"/>
            <p:cNvSpPr txBox="1"/>
            <p:nvPr/>
          </p:nvSpPr>
          <p:spPr>
            <a:xfrm>
              <a:off x="4760966" y="4977868"/>
              <a:ext cx="2590709" cy="400109"/>
            </a:xfrm>
            <a:prstGeom prst="rect">
              <a:avLst/>
            </a:prstGeom>
            <a:noFill/>
          </p:spPr>
          <p:txBody>
            <a:bodyPr wrap="none" rtlCol="0">
              <a:spAutoFit/>
            </a:bodyPr>
            <a:lstStyle/>
            <a:p>
              <a:pPr algn="ctr"/>
              <a:r>
                <a:rPr lang="en-US" sz="1350" b="1" dirty="0"/>
                <a:t>Time to first event (mos)</a:t>
              </a:r>
            </a:p>
          </p:txBody>
        </p:sp>
        <p:sp>
          <p:nvSpPr>
            <p:cNvPr id="10" name="TextBox 9"/>
            <p:cNvSpPr txBox="1"/>
            <p:nvPr/>
          </p:nvSpPr>
          <p:spPr>
            <a:xfrm rot="16200000">
              <a:off x="447095" y="3058444"/>
              <a:ext cx="2915243" cy="430887"/>
            </a:xfrm>
            <a:prstGeom prst="rect">
              <a:avLst/>
            </a:prstGeom>
            <a:noFill/>
          </p:spPr>
          <p:txBody>
            <a:bodyPr wrap="none" rtlCol="0">
              <a:spAutoFit/>
            </a:bodyPr>
            <a:lstStyle/>
            <a:p>
              <a:pPr algn="ctr"/>
              <a:r>
                <a:rPr lang="en-US" sz="1500" b="1" dirty="0"/>
                <a:t>Cumulative incidence (%)</a:t>
              </a:r>
            </a:p>
          </p:txBody>
        </p:sp>
        <p:sp>
          <p:nvSpPr>
            <p:cNvPr id="11" name="TextBox 10"/>
            <p:cNvSpPr txBox="1"/>
            <p:nvPr/>
          </p:nvSpPr>
          <p:spPr>
            <a:xfrm>
              <a:off x="9461254" y="1897316"/>
              <a:ext cx="2116392" cy="400109"/>
            </a:xfrm>
            <a:prstGeom prst="rect">
              <a:avLst/>
            </a:prstGeom>
            <a:noFill/>
          </p:spPr>
          <p:txBody>
            <a:bodyPr wrap="none" rtlCol="0">
              <a:spAutoFit/>
            </a:bodyPr>
            <a:lstStyle/>
            <a:p>
              <a:r>
                <a:rPr lang="en-US" sz="1350" b="1" dirty="0"/>
                <a:t>Placebo (600/2841)</a:t>
              </a:r>
            </a:p>
          </p:txBody>
        </p:sp>
        <p:sp>
          <p:nvSpPr>
            <p:cNvPr id="12" name="TextBox 11"/>
            <p:cNvSpPr txBox="1"/>
            <p:nvPr/>
          </p:nvSpPr>
          <p:spPr>
            <a:xfrm>
              <a:off x="2669928" y="1897316"/>
              <a:ext cx="3046133" cy="677108"/>
            </a:xfrm>
            <a:prstGeom prst="rect">
              <a:avLst/>
            </a:prstGeom>
            <a:noFill/>
          </p:spPr>
          <p:txBody>
            <a:bodyPr wrap="none" rtlCol="0">
              <a:spAutoFit/>
            </a:bodyPr>
            <a:lstStyle/>
            <a:p>
              <a:r>
                <a:rPr lang="en-US" sz="1350" b="1" dirty="0"/>
                <a:t>HR = 0.82 (95% CI, 0.73–0.93)</a:t>
              </a:r>
            </a:p>
            <a:p>
              <a:r>
                <a:rPr lang="en-US" sz="1350" b="1" i="1" dirty="0"/>
                <a:t>P</a:t>
              </a:r>
              <a:r>
                <a:rPr lang="en-US" sz="1350" b="1" dirty="0"/>
                <a:t>= 0.001</a:t>
              </a:r>
            </a:p>
          </p:txBody>
        </p:sp>
        <p:grpSp>
          <p:nvGrpSpPr>
            <p:cNvPr id="3" name="Group 5"/>
            <p:cNvGrpSpPr>
              <a:grpSpLocks noChangeAspect="1"/>
            </p:cNvGrpSpPr>
            <p:nvPr/>
          </p:nvGrpSpPr>
          <p:grpSpPr bwMode="auto">
            <a:xfrm>
              <a:off x="2219325" y="1762125"/>
              <a:ext cx="7286626" cy="3260726"/>
              <a:chOff x="1398" y="1110"/>
              <a:chExt cx="4590" cy="2054"/>
            </a:xfrm>
          </p:grpSpPr>
          <p:sp>
            <p:nvSpPr>
              <p:cNvPr id="14" name="Rectangle 6"/>
              <p:cNvSpPr>
                <a:spLocks noChangeArrowheads="1"/>
              </p:cNvSpPr>
              <p:nvPr/>
            </p:nvSpPr>
            <p:spPr bwMode="auto">
              <a:xfrm>
                <a:off x="1398" y="111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40</a:t>
                </a:r>
                <a:endParaRPr lang="en-US" altLang="en-US" sz="1350" dirty="0"/>
              </a:p>
            </p:txBody>
          </p:sp>
          <p:sp>
            <p:nvSpPr>
              <p:cNvPr id="16" name="Rectangle 7"/>
              <p:cNvSpPr>
                <a:spLocks noChangeArrowheads="1"/>
              </p:cNvSpPr>
              <p:nvPr/>
            </p:nvSpPr>
            <p:spPr bwMode="auto">
              <a:xfrm>
                <a:off x="1470" y="2854"/>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0</a:t>
                </a:r>
                <a:endParaRPr lang="en-US" altLang="en-US" sz="1350" dirty="0"/>
              </a:p>
            </p:txBody>
          </p:sp>
          <p:sp>
            <p:nvSpPr>
              <p:cNvPr id="18" name="Rectangle 8"/>
              <p:cNvSpPr>
                <a:spLocks noChangeArrowheads="1"/>
              </p:cNvSpPr>
              <p:nvPr/>
            </p:nvSpPr>
            <p:spPr bwMode="auto">
              <a:xfrm>
                <a:off x="1586" y="299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0</a:t>
                </a:r>
                <a:endParaRPr lang="en-US" altLang="en-US" sz="1350" dirty="0"/>
              </a:p>
            </p:txBody>
          </p:sp>
          <p:sp>
            <p:nvSpPr>
              <p:cNvPr id="19" name="Freeform 9"/>
              <p:cNvSpPr>
                <a:spLocks/>
              </p:cNvSpPr>
              <p:nvPr/>
            </p:nvSpPr>
            <p:spPr bwMode="auto">
              <a:xfrm>
                <a:off x="1566" y="2956"/>
                <a:ext cx="60" cy="48"/>
              </a:xfrm>
              <a:custGeom>
                <a:avLst/>
                <a:gdLst>
                  <a:gd name="T0" fmla="*/ 0 w 60"/>
                  <a:gd name="T1" fmla="*/ 0 h 48"/>
                  <a:gd name="T2" fmla="*/ 60 w 60"/>
                  <a:gd name="T3" fmla="*/ 0 h 48"/>
                  <a:gd name="T4" fmla="*/ 60 w 60"/>
                  <a:gd name="T5" fmla="*/ 48 h 48"/>
                </a:gdLst>
                <a:ahLst/>
                <a:cxnLst>
                  <a:cxn ang="0">
                    <a:pos x="T0" y="T1"/>
                  </a:cxn>
                  <a:cxn ang="0">
                    <a:pos x="T2" y="T3"/>
                  </a:cxn>
                  <a:cxn ang="0">
                    <a:pos x="T4" y="T5"/>
                  </a:cxn>
                </a:cxnLst>
                <a:rect l="0" t="0" r="r" b="b"/>
                <a:pathLst>
                  <a:path w="60" h="48">
                    <a:moveTo>
                      <a:pt x="0" y="0"/>
                    </a:moveTo>
                    <a:lnTo>
                      <a:pt x="60" y="0"/>
                    </a:lnTo>
                    <a:lnTo>
                      <a:pt x="60" y="48"/>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0" name="Rectangle 10"/>
              <p:cNvSpPr>
                <a:spLocks noChangeArrowheads="1"/>
              </p:cNvSpPr>
              <p:nvPr/>
            </p:nvSpPr>
            <p:spPr bwMode="auto">
              <a:xfrm>
                <a:off x="2108" y="299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6</a:t>
                </a:r>
                <a:endParaRPr lang="en-US" altLang="en-US" sz="1350" dirty="0"/>
              </a:p>
            </p:txBody>
          </p:sp>
          <p:sp>
            <p:nvSpPr>
              <p:cNvPr id="21" name="Line 11"/>
              <p:cNvSpPr>
                <a:spLocks noChangeShapeType="1"/>
              </p:cNvSpPr>
              <p:nvPr/>
            </p:nvSpPr>
            <p:spPr bwMode="auto">
              <a:xfrm>
                <a:off x="2150" y="2956"/>
                <a:ext cx="0" cy="4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2" name="Rectangle 12"/>
              <p:cNvSpPr>
                <a:spLocks noChangeArrowheads="1"/>
              </p:cNvSpPr>
              <p:nvPr/>
            </p:nvSpPr>
            <p:spPr bwMode="auto">
              <a:xfrm>
                <a:off x="2612" y="2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12</a:t>
                </a:r>
                <a:endParaRPr lang="en-US" altLang="en-US" sz="1350" dirty="0"/>
              </a:p>
            </p:txBody>
          </p:sp>
          <p:sp>
            <p:nvSpPr>
              <p:cNvPr id="23" name="Line 13"/>
              <p:cNvSpPr>
                <a:spLocks noChangeShapeType="1"/>
              </p:cNvSpPr>
              <p:nvPr/>
            </p:nvSpPr>
            <p:spPr bwMode="auto">
              <a:xfrm>
                <a:off x="2690" y="2956"/>
                <a:ext cx="0" cy="4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Rectangle 14"/>
              <p:cNvSpPr>
                <a:spLocks noChangeArrowheads="1"/>
              </p:cNvSpPr>
              <p:nvPr/>
            </p:nvSpPr>
            <p:spPr bwMode="auto">
              <a:xfrm>
                <a:off x="3152" y="2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18</a:t>
                </a:r>
                <a:endParaRPr lang="en-US" altLang="en-US" sz="1350" dirty="0"/>
              </a:p>
            </p:txBody>
          </p:sp>
          <p:sp>
            <p:nvSpPr>
              <p:cNvPr id="25" name="Rectangle 15"/>
              <p:cNvSpPr>
                <a:spLocks noChangeArrowheads="1"/>
              </p:cNvSpPr>
              <p:nvPr/>
            </p:nvSpPr>
            <p:spPr bwMode="auto">
              <a:xfrm>
                <a:off x="4760" y="2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36</a:t>
                </a:r>
                <a:endParaRPr lang="en-US" altLang="en-US" sz="1350" dirty="0"/>
              </a:p>
            </p:txBody>
          </p:sp>
          <p:sp>
            <p:nvSpPr>
              <p:cNvPr id="26" name="Line 16"/>
              <p:cNvSpPr>
                <a:spLocks noChangeShapeType="1"/>
              </p:cNvSpPr>
              <p:nvPr/>
            </p:nvSpPr>
            <p:spPr bwMode="auto">
              <a:xfrm>
                <a:off x="4838" y="2956"/>
                <a:ext cx="0" cy="4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7" name="Rectangle 17"/>
              <p:cNvSpPr>
                <a:spLocks noChangeArrowheads="1"/>
              </p:cNvSpPr>
              <p:nvPr/>
            </p:nvSpPr>
            <p:spPr bwMode="auto">
              <a:xfrm>
                <a:off x="5300" y="2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42</a:t>
                </a:r>
                <a:endParaRPr lang="en-US" altLang="en-US" sz="1350" dirty="0"/>
              </a:p>
            </p:txBody>
          </p:sp>
          <p:sp>
            <p:nvSpPr>
              <p:cNvPr id="28" name="Line 18"/>
              <p:cNvSpPr>
                <a:spLocks noChangeShapeType="1"/>
              </p:cNvSpPr>
              <p:nvPr/>
            </p:nvSpPr>
            <p:spPr bwMode="auto">
              <a:xfrm>
                <a:off x="5378" y="2956"/>
                <a:ext cx="0" cy="4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9" name="Rectangle 19"/>
              <p:cNvSpPr>
                <a:spLocks noChangeArrowheads="1"/>
              </p:cNvSpPr>
              <p:nvPr/>
            </p:nvSpPr>
            <p:spPr bwMode="auto">
              <a:xfrm>
                <a:off x="3692" y="2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24</a:t>
                </a:r>
                <a:endParaRPr lang="en-US" altLang="en-US" sz="1350" dirty="0"/>
              </a:p>
            </p:txBody>
          </p:sp>
          <p:sp>
            <p:nvSpPr>
              <p:cNvPr id="30" name="Line 20"/>
              <p:cNvSpPr>
                <a:spLocks noChangeShapeType="1"/>
              </p:cNvSpPr>
              <p:nvPr/>
            </p:nvSpPr>
            <p:spPr bwMode="auto">
              <a:xfrm>
                <a:off x="3770" y="2956"/>
                <a:ext cx="0" cy="4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 name="Rectangle 21"/>
              <p:cNvSpPr>
                <a:spLocks noChangeArrowheads="1"/>
              </p:cNvSpPr>
              <p:nvPr/>
            </p:nvSpPr>
            <p:spPr bwMode="auto">
              <a:xfrm>
                <a:off x="4232" y="2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30</a:t>
                </a:r>
                <a:endParaRPr lang="en-US" altLang="en-US" sz="1350" dirty="0"/>
              </a:p>
            </p:txBody>
          </p:sp>
          <p:sp>
            <p:nvSpPr>
              <p:cNvPr id="5120" name="Line 22"/>
              <p:cNvSpPr>
                <a:spLocks noChangeShapeType="1"/>
              </p:cNvSpPr>
              <p:nvPr/>
            </p:nvSpPr>
            <p:spPr bwMode="auto">
              <a:xfrm>
                <a:off x="4310" y="2956"/>
                <a:ext cx="0" cy="4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21" name="Freeform 23"/>
              <p:cNvSpPr>
                <a:spLocks/>
              </p:cNvSpPr>
              <p:nvPr/>
            </p:nvSpPr>
            <p:spPr bwMode="auto">
              <a:xfrm>
                <a:off x="1566" y="1212"/>
                <a:ext cx="4344" cy="1792"/>
              </a:xfrm>
              <a:custGeom>
                <a:avLst/>
                <a:gdLst>
                  <a:gd name="T0" fmla="*/ 0 w 4344"/>
                  <a:gd name="T1" fmla="*/ 0 h 1792"/>
                  <a:gd name="T2" fmla="*/ 60 w 4344"/>
                  <a:gd name="T3" fmla="*/ 0 h 1792"/>
                  <a:gd name="T4" fmla="*/ 60 w 4344"/>
                  <a:gd name="T5" fmla="*/ 1744 h 1792"/>
                  <a:gd name="T6" fmla="*/ 4344 w 4344"/>
                  <a:gd name="T7" fmla="*/ 1744 h 1792"/>
                  <a:gd name="T8" fmla="*/ 4344 w 4344"/>
                  <a:gd name="T9" fmla="*/ 1792 h 1792"/>
                </a:gdLst>
                <a:ahLst/>
                <a:cxnLst>
                  <a:cxn ang="0">
                    <a:pos x="T0" y="T1"/>
                  </a:cxn>
                  <a:cxn ang="0">
                    <a:pos x="T2" y="T3"/>
                  </a:cxn>
                  <a:cxn ang="0">
                    <a:pos x="T4" y="T5"/>
                  </a:cxn>
                  <a:cxn ang="0">
                    <a:pos x="T6" y="T7"/>
                  </a:cxn>
                  <a:cxn ang="0">
                    <a:pos x="T8" y="T9"/>
                  </a:cxn>
                </a:cxnLst>
                <a:rect l="0" t="0" r="r" b="b"/>
                <a:pathLst>
                  <a:path w="4344" h="1792">
                    <a:moveTo>
                      <a:pt x="0" y="0"/>
                    </a:moveTo>
                    <a:lnTo>
                      <a:pt x="60" y="0"/>
                    </a:lnTo>
                    <a:lnTo>
                      <a:pt x="60" y="1744"/>
                    </a:lnTo>
                    <a:lnTo>
                      <a:pt x="4344" y="1744"/>
                    </a:lnTo>
                    <a:lnTo>
                      <a:pt x="4344" y="1792"/>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23" name="Rectangle 24"/>
              <p:cNvSpPr>
                <a:spLocks noChangeArrowheads="1"/>
              </p:cNvSpPr>
              <p:nvPr/>
            </p:nvSpPr>
            <p:spPr bwMode="auto">
              <a:xfrm>
                <a:off x="1398" y="1546"/>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30</a:t>
                </a:r>
                <a:endParaRPr lang="en-US" altLang="en-US" sz="1350" dirty="0"/>
              </a:p>
            </p:txBody>
          </p:sp>
          <p:sp>
            <p:nvSpPr>
              <p:cNvPr id="5124" name="Line 25"/>
              <p:cNvSpPr>
                <a:spLocks noChangeShapeType="1"/>
              </p:cNvSpPr>
              <p:nvPr/>
            </p:nvSpPr>
            <p:spPr bwMode="auto">
              <a:xfrm>
                <a:off x="1566" y="1648"/>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25" name="Rectangle 26"/>
              <p:cNvSpPr>
                <a:spLocks noChangeArrowheads="1"/>
              </p:cNvSpPr>
              <p:nvPr/>
            </p:nvSpPr>
            <p:spPr bwMode="auto">
              <a:xfrm>
                <a:off x="1398" y="1994"/>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20</a:t>
                </a:r>
                <a:endParaRPr lang="en-US" altLang="en-US" sz="1350" dirty="0"/>
              </a:p>
            </p:txBody>
          </p:sp>
          <p:sp>
            <p:nvSpPr>
              <p:cNvPr id="5126" name="Line 27"/>
              <p:cNvSpPr>
                <a:spLocks noChangeShapeType="1"/>
              </p:cNvSpPr>
              <p:nvPr/>
            </p:nvSpPr>
            <p:spPr bwMode="auto">
              <a:xfrm>
                <a:off x="1566" y="2094"/>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27" name="Rectangle 28"/>
              <p:cNvSpPr>
                <a:spLocks noChangeArrowheads="1"/>
              </p:cNvSpPr>
              <p:nvPr/>
            </p:nvSpPr>
            <p:spPr bwMode="auto">
              <a:xfrm>
                <a:off x="1398" y="2424"/>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10</a:t>
                </a:r>
                <a:endParaRPr lang="en-US" altLang="en-US" sz="1350" dirty="0"/>
              </a:p>
            </p:txBody>
          </p:sp>
          <p:sp>
            <p:nvSpPr>
              <p:cNvPr id="5128" name="Line 29"/>
              <p:cNvSpPr>
                <a:spLocks noChangeShapeType="1"/>
              </p:cNvSpPr>
              <p:nvPr/>
            </p:nvSpPr>
            <p:spPr bwMode="auto">
              <a:xfrm>
                <a:off x="1566" y="2524"/>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29" name="Rectangle 30"/>
              <p:cNvSpPr>
                <a:spLocks noChangeArrowheads="1"/>
              </p:cNvSpPr>
              <p:nvPr/>
            </p:nvSpPr>
            <p:spPr bwMode="auto">
              <a:xfrm>
                <a:off x="5840" y="299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48</a:t>
                </a:r>
                <a:endParaRPr lang="en-US" altLang="en-US" sz="1350" dirty="0"/>
              </a:p>
            </p:txBody>
          </p:sp>
          <p:sp>
            <p:nvSpPr>
              <p:cNvPr id="5130" name="Line 31"/>
              <p:cNvSpPr>
                <a:spLocks noChangeShapeType="1"/>
              </p:cNvSpPr>
              <p:nvPr/>
            </p:nvSpPr>
            <p:spPr bwMode="auto">
              <a:xfrm>
                <a:off x="3230" y="2956"/>
                <a:ext cx="0" cy="4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31" name="Freeform 32"/>
              <p:cNvSpPr>
                <a:spLocks/>
              </p:cNvSpPr>
              <p:nvPr/>
            </p:nvSpPr>
            <p:spPr bwMode="auto">
              <a:xfrm>
                <a:off x="1638" y="1346"/>
                <a:ext cx="4278" cy="1610"/>
              </a:xfrm>
              <a:custGeom>
                <a:avLst/>
                <a:gdLst>
                  <a:gd name="T0" fmla="*/ 120 w 4278"/>
                  <a:gd name="T1" fmla="*/ 1604 h 1610"/>
                  <a:gd name="T2" fmla="*/ 376 w 4278"/>
                  <a:gd name="T3" fmla="*/ 1586 h 1610"/>
                  <a:gd name="T4" fmla="*/ 528 w 4278"/>
                  <a:gd name="T5" fmla="*/ 1572 h 1610"/>
                  <a:gd name="T6" fmla="*/ 686 w 4278"/>
                  <a:gd name="T7" fmla="*/ 1558 h 1610"/>
                  <a:gd name="T8" fmla="*/ 836 w 4278"/>
                  <a:gd name="T9" fmla="*/ 1516 h 1610"/>
                  <a:gd name="T10" fmla="*/ 972 w 4278"/>
                  <a:gd name="T11" fmla="*/ 1504 h 1610"/>
                  <a:gd name="T12" fmla="*/ 1064 w 4278"/>
                  <a:gd name="T13" fmla="*/ 1432 h 1610"/>
                  <a:gd name="T14" fmla="*/ 1136 w 4278"/>
                  <a:gd name="T15" fmla="*/ 1416 h 1610"/>
                  <a:gd name="T16" fmla="*/ 1298 w 4278"/>
                  <a:gd name="T17" fmla="*/ 1398 h 1610"/>
                  <a:gd name="T18" fmla="*/ 1434 w 4278"/>
                  <a:gd name="T19" fmla="*/ 1314 h 1610"/>
                  <a:gd name="T20" fmla="*/ 1496 w 4278"/>
                  <a:gd name="T21" fmla="*/ 1290 h 1610"/>
                  <a:gd name="T22" fmla="*/ 1734 w 4278"/>
                  <a:gd name="T23" fmla="*/ 1268 h 1610"/>
                  <a:gd name="T24" fmla="*/ 1816 w 4278"/>
                  <a:gd name="T25" fmla="*/ 1144 h 1610"/>
                  <a:gd name="T26" fmla="*/ 1946 w 4278"/>
                  <a:gd name="T27" fmla="*/ 1098 h 1610"/>
                  <a:gd name="T28" fmla="*/ 2050 w 4278"/>
                  <a:gd name="T29" fmla="*/ 1094 h 1610"/>
                  <a:gd name="T30" fmla="*/ 2110 w 4278"/>
                  <a:gd name="T31" fmla="*/ 1058 h 1610"/>
                  <a:gd name="T32" fmla="*/ 2146 w 4278"/>
                  <a:gd name="T33" fmla="*/ 964 h 1610"/>
                  <a:gd name="T34" fmla="*/ 2238 w 4278"/>
                  <a:gd name="T35" fmla="*/ 928 h 1610"/>
                  <a:gd name="T36" fmla="*/ 2438 w 4278"/>
                  <a:gd name="T37" fmla="*/ 910 h 1610"/>
                  <a:gd name="T38" fmla="*/ 2488 w 4278"/>
                  <a:gd name="T39" fmla="*/ 866 h 1610"/>
                  <a:gd name="T40" fmla="*/ 2534 w 4278"/>
                  <a:gd name="T41" fmla="*/ 778 h 1610"/>
                  <a:gd name="T42" fmla="*/ 2608 w 4278"/>
                  <a:gd name="T43" fmla="*/ 758 h 1610"/>
                  <a:gd name="T44" fmla="*/ 2652 w 4278"/>
                  <a:gd name="T45" fmla="*/ 748 h 1610"/>
                  <a:gd name="T46" fmla="*/ 2706 w 4278"/>
                  <a:gd name="T47" fmla="*/ 742 h 1610"/>
                  <a:gd name="T48" fmla="*/ 2770 w 4278"/>
                  <a:gd name="T49" fmla="*/ 734 h 1610"/>
                  <a:gd name="T50" fmla="*/ 2866 w 4278"/>
                  <a:gd name="T51" fmla="*/ 634 h 1610"/>
                  <a:gd name="T52" fmla="*/ 2962 w 4278"/>
                  <a:gd name="T53" fmla="*/ 596 h 1610"/>
                  <a:gd name="T54" fmla="*/ 3060 w 4278"/>
                  <a:gd name="T55" fmla="*/ 580 h 1610"/>
                  <a:gd name="T56" fmla="*/ 3156 w 4278"/>
                  <a:gd name="T57" fmla="*/ 572 h 1610"/>
                  <a:gd name="T58" fmla="*/ 3198 w 4278"/>
                  <a:gd name="T59" fmla="*/ 520 h 1610"/>
                  <a:gd name="T60" fmla="*/ 3228 w 4278"/>
                  <a:gd name="T61" fmla="*/ 450 h 1610"/>
                  <a:gd name="T62" fmla="*/ 3328 w 4278"/>
                  <a:gd name="T63" fmla="*/ 416 h 1610"/>
                  <a:gd name="T64" fmla="*/ 3436 w 4278"/>
                  <a:gd name="T65" fmla="*/ 406 h 1610"/>
                  <a:gd name="T66" fmla="*/ 3546 w 4278"/>
                  <a:gd name="T67" fmla="*/ 370 h 1610"/>
                  <a:gd name="T68" fmla="*/ 3570 w 4278"/>
                  <a:gd name="T69" fmla="*/ 328 h 1610"/>
                  <a:gd name="T70" fmla="*/ 3604 w 4278"/>
                  <a:gd name="T71" fmla="*/ 290 h 1610"/>
                  <a:gd name="T72" fmla="*/ 3686 w 4278"/>
                  <a:gd name="T73" fmla="*/ 274 h 1610"/>
                  <a:gd name="T74" fmla="*/ 3778 w 4278"/>
                  <a:gd name="T75" fmla="*/ 244 h 1610"/>
                  <a:gd name="T76" fmla="*/ 3844 w 4278"/>
                  <a:gd name="T77" fmla="*/ 238 h 1610"/>
                  <a:gd name="T78" fmla="*/ 3880 w 4278"/>
                  <a:gd name="T79" fmla="*/ 200 h 1610"/>
                  <a:gd name="T80" fmla="*/ 3954 w 4278"/>
                  <a:gd name="T81" fmla="*/ 94 h 1610"/>
                  <a:gd name="T82" fmla="*/ 4192 w 4278"/>
                  <a:gd name="T83" fmla="*/ 74 h 1610"/>
                  <a:gd name="T84" fmla="*/ 4250 w 4278"/>
                  <a:gd name="T85" fmla="*/ 54 h 1610"/>
                  <a:gd name="T86" fmla="*/ 4278 w 4278"/>
                  <a:gd name="T8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78" h="1610">
                    <a:moveTo>
                      <a:pt x="0" y="1610"/>
                    </a:moveTo>
                    <a:lnTo>
                      <a:pt x="120" y="1604"/>
                    </a:lnTo>
                    <a:lnTo>
                      <a:pt x="364" y="1598"/>
                    </a:lnTo>
                    <a:lnTo>
                      <a:pt x="376" y="1586"/>
                    </a:lnTo>
                    <a:lnTo>
                      <a:pt x="508" y="1580"/>
                    </a:lnTo>
                    <a:lnTo>
                      <a:pt x="528" y="1572"/>
                    </a:lnTo>
                    <a:lnTo>
                      <a:pt x="578" y="1568"/>
                    </a:lnTo>
                    <a:lnTo>
                      <a:pt x="686" y="1558"/>
                    </a:lnTo>
                    <a:lnTo>
                      <a:pt x="740" y="1516"/>
                    </a:lnTo>
                    <a:lnTo>
                      <a:pt x="836" y="1516"/>
                    </a:lnTo>
                    <a:lnTo>
                      <a:pt x="860" y="1504"/>
                    </a:lnTo>
                    <a:lnTo>
                      <a:pt x="972" y="1504"/>
                    </a:lnTo>
                    <a:lnTo>
                      <a:pt x="1020" y="1492"/>
                    </a:lnTo>
                    <a:lnTo>
                      <a:pt x="1064" y="1432"/>
                    </a:lnTo>
                    <a:lnTo>
                      <a:pt x="1108" y="1416"/>
                    </a:lnTo>
                    <a:lnTo>
                      <a:pt x="1136" y="1416"/>
                    </a:lnTo>
                    <a:lnTo>
                      <a:pt x="1194" y="1398"/>
                    </a:lnTo>
                    <a:lnTo>
                      <a:pt x="1298" y="1398"/>
                    </a:lnTo>
                    <a:lnTo>
                      <a:pt x="1378" y="1390"/>
                    </a:lnTo>
                    <a:lnTo>
                      <a:pt x="1434" y="1314"/>
                    </a:lnTo>
                    <a:lnTo>
                      <a:pt x="1468" y="1290"/>
                    </a:lnTo>
                    <a:lnTo>
                      <a:pt x="1496" y="1290"/>
                    </a:lnTo>
                    <a:lnTo>
                      <a:pt x="1534" y="1268"/>
                    </a:lnTo>
                    <a:lnTo>
                      <a:pt x="1734" y="1268"/>
                    </a:lnTo>
                    <a:lnTo>
                      <a:pt x="1756" y="1240"/>
                    </a:lnTo>
                    <a:lnTo>
                      <a:pt x="1816" y="1144"/>
                    </a:lnTo>
                    <a:lnTo>
                      <a:pt x="1904" y="1122"/>
                    </a:lnTo>
                    <a:lnTo>
                      <a:pt x="1946" y="1098"/>
                    </a:lnTo>
                    <a:lnTo>
                      <a:pt x="2038" y="1098"/>
                    </a:lnTo>
                    <a:lnTo>
                      <a:pt x="2050" y="1094"/>
                    </a:lnTo>
                    <a:lnTo>
                      <a:pt x="2084" y="1094"/>
                    </a:lnTo>
                    <a:lnTo>
                      <a:pt x="2110" y="1058"/>
                    </a:lnTo>
                    <a:lnTo>
                      <a:pt x="2138" y="1002"/>
                    </a:lnTo>
                    <a:lnTo>
                      <a:pt x="2146" y="964"/>
                    </a:lnTo>
                    <a:lnTo>
                      <a:pt x="2174" y="928"/>
                    </a:lnTo>
                    <a:lnTo>
                      <a:pt x="2238" y="928"/>
                    </a:lnTo>
                    <a:lnTo>
                      <a:pt x="2280" y="910"/>
                    </a:lnTo>
                    <a:lnTo>
                      <a:pt x="2438" y="910"/>
                    </a:lnTo>
                    <a:lnTo>
                      <a:pt x="2472" y="894"/>
                    </a:lnTo>
                    <a:lnTo>
                      <a:pt x="2488" y="866"/>
                    </a:lnTo>
                    <a:lnTo>
                      <a:pt x="2494" y="818"/>
                    </a:lnTo>
                    <a:lnTo>
                      <a:pt x="2534" y="778"/>
                    </a:lnTo>
                    <a:lnTo>
                      <a:pt x="2590" y="766"/>
                    </a:lnTo>
                    <a:lnTo>
                      <a:pt x="2608" y="758"/>
                    </a:lnTo>
                    <a:lnTo>
                      <a:pt x="2632" y="758"/>
                    </a:lnTo>
                    <a:lnTo>
                      <a:pt x="2652" y="748"/>
                    </a:lnTo>
                    <a:lnTo>
                      <a:pt x="2692" y="748"/>
                    </a:lnTo>
                    <a:lnTo>
                      <a:pt x="2706" y="742"/>
                    </a:lnTo>
                    <a:lnTo>
                      <a:pt x="2760" y="742"/>
                    </a:lnTo>
                    <a:lnTo>
                      <a:pt x="2770" y="734"/>
                    </a:lnTo>
                    <a:lnTo>
                      <a:pt x="2822" y="734"/>
                    </a:lnTo>
                    <a:lnTo>
                      <a:pt x="2866" y="634"/>
                    </a:lnTo>
                    <a:lnTo>
                      <a:pt x="2898" y="596"/>
                    </a:lnTo>
                    <a:lnTo>
                      <a:pt x="2962" y="596"/>
                    </a:lnTo>
                    <a:lnTo>
                      <a:pt x="2976" y="580"/>
                    </a:lnTo>
                    <a:lnTo>
                      <a:pt x="3060" y="580"/>
                    </a:lnTo>
                    <a:lnTo>
                      <a:pt x="3076" y="572"/>
                    </a:lnTo>
                    <a:lnTo>
                      <a:pt x="3156" y="572"/>
                    </a:lnTo>
                    <a:lnTo>
                      <a:pt x="3168" y="554"/>
                    </a:lnTo>
                    <a:lnTo>
                      <a:pt x="3198" y="520"/>
                    </a:lnTo>
                    <a:lnTo>
                      <a:pt x="3198" y="488"/>
                    </a:lnTo>
                    <a:lnTo>
                      <a:pt x="3228" y="450"/>
                    </a:lnTo>
                    <a:lnTo>
                      <a:pt x="3276" y="428"/>
                    </a:lnTo>
                    <a:lnTo>
                      <a:pt x="3328" y="416"/>
                    </a:lnTo>
                    <a:lnTo>
                      <a:pt x="3394" y="416"/>
                    </a:lnTo>
                    <a:lnTo>
                      <a:pt x="3436" y="406"/>
                    </a:lnTo>
                    <a:lnTo>
                      <a:pt x="3526" y="406"/>
                    </a:lnTo>
                    <a:lnTo>
                      <a:pt x="3546" y="370"/>
                    </a:lnTo>
                    <a:lnTo>
                      <a:pt x="3546" y="344"/>
                    </a:lnTo>
                    <a:lnTo>
                      <a:pt x="3570" y="328"/>
                    </a:lnTo>
                    <a:lnTo>
                      <a:pt x="3580" y="300"/>
                    </a:lnTo>
                    <a:lnTo>
                      <a:pt x="3604" y="290"/>
                    </a:lnTo>
                    <a:lnTo>
                      <a:pt x="3668" y="290"/>
                    </a:lnTo>
                    <a:lnTo>
                      <a:pt x="3686" y="274"/>
                    </a:lnTo>
                    <a:lnTo>
                      <a:pt x="3738" y="274"/>
                    </a:lnTo>
                    <a:lnTo>
                      <a:pt x="3778" y="244"/>
                    </a:lnTo>
                    <a:lnTo>
                      <a:pt x="3832" y="244"/>
                    </a:lnTo>
                    <a:lnTo>
                      <a:pt x="3844" y="238"/>
                    </a:lnTo>
                    <a:lnTo>
                      <a:pt x="3880" y="238"/>
                    </a:lnTo>
                    <a:lnTo>
                      <a:pt x="3880" y="200"/>
                    </a:lnTo>
                    <a:lnTo>
                      <a:pt x="3918" y="164"/>
                    </a:lnTo>
                    <a:lnTo>
                      <a:pt x="3954" y="94"/>
                    </a:lnTo>
                    <a:lnTo>
                      <a:pt x="4180" y="94"/>
                    </a:lnTo>
                    <a:lnTo>
                      <a:pt x="4192" y="74"/>
                    </a:lnTo>
                    <a:lnTo>
                      <a:pt x="4192" y="54"/>
                    </a:lnTo>
                    <a:lnTo>
                      <a:pt x="4250" y="54"/>
                    </a:lnTo>
                    <a:lnTo>
                      <a:pt x="4250" y="0"/>
                    </a:lnTo>
                    <a:lnTo>
                      <a:pt x="4278" y="0"/>
                    </a:lnTo>
                  </a:path>
                </a:pathLst>
              </a:custGeom>
              <a:noFill/>
              <a:ln w="28575">
                <a:solidFill>
                  <a:srgbClr val="B2A2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32" name="Freeform 33"/>
              <p:cNvSpPr>
                <a:spLocks/>
              </p:cNvSpPr>
              <p:nvPr/>
            </p:nvSpPr>
            <p:spPr bwMode="auto">
              <a:xfrm>
                <a:off x="1638" y="1446"/>
                <a:ext cx="4276" cy="1510"/>
              </a:xfrm>
              <a:custGeom>
                <a:avLst/>
                <a:gdLst>
                  <a:gd name="T0" fmla="*/ 92 w 4276"/>
                  <a:gd name="T1" fmla="*/ 1510 h 1510"/>
                  <a:gd name="T2" fmla="*/ 246 w 4276"/>
                  <a:gd name="T3" fmla="*/ 1490 h 1510"/>
                  <a:gd name="T4" fmla="*/ 386 w 4276"/>
                  <a:gd name="T5" fmla="*/ 1468 h 1510"/>
                  <a:gd name="T6" fmla="*/ 470 w 4276"/>
                  <a:gd name="T7" fmla="*/ 1458 h 1510"/>
                  <a:gd name="T8" fmla="*/ 694 w 4276"/>
                  <a:gd name="T9" fmla="*/ 1444 h 1510"/>
                  <a:gd name="T10" fmla="*/ 836 w 4276"/>
                  <a:gd name="T11" fmla="*/ 1416 h 1510"/>
                  <a:gd name="T12" fmla="*/ 1086 w 4276"/>
                  <a:gd name="T13" fmla="*/ 1364 h 1510"/>
                  <a:gd name="T14" fmla="*/ 1188 w 4276"/>
                  <a:gd name="T15" fmla="*/ 1344 h 1510"/>
                  <a:gd name="T16" fmla="*/ 1342 w 4276"/>
                  <a:gd name="T17" fmla="*/ 1338 h 1510"/>
                  <a:gd name="T18" fmla="*/ 1402 w 4276"/>
                  <a:gd name="T19" fmla="*/ 1294 h 1510"/>
                  <a:gd name="T20" fmla="*/ 1508 w 4276"/>
                  <a:gd name="T21" fmla="*/ 1252 h 1510"/>
                  <a:gd name="T22" fmla="*/ 1676 w 4276"/>
                  <a:gd name="T23" fmla="*/ 1222 h 1510"/>
                  <a:gd name="T24" fmla="*/ 1742 w 4276"/>
                  <a:gd name="T25" fmla="*/ 1218 h 1510"/>
                  <a:gd name="T26" fmla="*/ 1810 w 4276"/>
                  <a:gd name="T27" fmla="*/ 1120 h 1510"/>
                  <a:gd name="T28" fmla="*/ 1914 w 4276"/>
                  <a:gd name="T29" fmla="*/ 1096 h 1510"/>
                  <a:gd name="T30" fmla="*/ 2036 w 4276"/>
                  <a:gd name="T31" fmla="*/ 1084 h 1510"/>
                  <a:gd name="T32" fmla="*/ 2114 w 4276"/>
                  <a:gd name="T33" fmla="*/ 1076 h 1510"/>
                  <a:gd name="T34" fmla="*/ 2184 w 4276"/>
                  <a:gd name="T35" fmla="*/ 966 h 1510"/>
                  <a:gd name="T36" fmla="*/ 2348 w 4276"/>
                  <a:gd name="T37" fmla="*/ 962 h 1510"/>
                  <a:gd name="T38" fmla="*/ 2398 w 4276"/>
                  <a:gd name="T39" fmla="*/ 954 h 1510"/>
                  <a:gd name="T40" fmla="*/ 2472 w 4276"/>
                  <a:gd name="T41" fmla="*/ 932 h 1510"/>
                  <a:gd name="T42" fmla="*/ 2494 w 4276"/>
                  <a:gd name="T43" fmla="*/ 838 h 1510"/>
                  <a:gd name="T44" fmla="*/ 2548 w 4276"/>
                  <a:gd name="T45" fmla="*/ 808 h 1510"/>
                  <a:gd name="T46" fmla="*/ 2758 w 4276"/>
                  <a:gd name="T47" fmla="*/ 792 h 1510"/>
                  <a:gd name="T48" fmla="*/ 2780 w 4276"/>
                  <a:gd name="T49" fmla="*/ 786 h 1510"/>
                  <a:gd name="T50" fmla="*/ 2806 w 4276"/>
                  <a:gd name="T51" fmla="*/ 776 h 1510"/>
                  <a:gd name="T52" fmla="*/ 2844 w 4276"/>
                  <a:gd name="T53" fmla="*/ 728 h 1510"/>
                  <a:gd name="T54" fmla="*/ 2894 w 4276"/>
                  <a:gd name="T55" fmla="*/ 628 h 1510"/>
                  <a:gd name="T56" fmla="*/ 3168 w 4276"/>
                  <a:gd name="T57" fmla="*/ 610 h 1510"/>
                  <a:gd name="T58" fmla="*/ 3202 w 4276"/>
                  <a:gd name="T59" fmla="*/ 530 h 1510"/>
                  <a:gd name="T60" fmla="*/ 3314 w 4276"/>
                  <a:gd name="T61" fmla="*/ 480 h 1510"/>
                  <a:gd name="T62" fmla="*/ 3472 w 4276"/>
                  <a:gd name="T63" fmla="*/ 458 h 1510"/>
                  <a:gd name="T64" fmla="*/ 3562 w 4276"/>
                  <a:gd name="T65" fmla="*/ 432 h 1510"/>
                  <a:gd name="T66" fmla="*/ 3648 w 4276"/>
                  <a:gd name="T67" fmla="*/ 382 h 1510"/>
                  <a:gd name="T68" fmla="*/ 3704 w 4276"/>
                  <a:gd name="T69" fmla="*/ 370 h 1510"/>
                  <a:gd name="T70" fmla="*/ 3882 w 4276"/>
                  <a:gd name="T71" fmla="*/ 352 h 1510"/>
                  <a:gd name="T72" fmla="*/ 3932 w 4276"/>
                  <a:gd name="T73" fmla="*/ 270 h 1510"/>
                  <a:gd name="T74" fmla="*/ 3986 w 4276"/>
                  <a:gd name="T75" fmla="*/ 236 h 1510"/>
                  <a:gd name="T76" fmla="*/ 4160 w 4276"/>
                  <a:gd name="T77" fmla="*/ 224 h 1510"/>
                  <a:gd name="T78" fmla="*/ 4242 w 4276"/>
                  <a:gd name="T79" fmla="*/ 206 h 1510"/>
                  <a:gd name="T80" fmla="*/ 4264 w 4276"/>
                  <a:gd name="T81" fmla="*/ 140 h 1510"/>
                  <a:gd name="T82" fmla="*/ 4276 w 4276"/>
                  <a:gd name="T83" fmla="*/ 34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6" h="1510">
                    <a:moveTo>
                      <a:pt x="0" y="1510"/>
                    </a:moveTo>
                    <a:lnTo>
                      <a:pt x="92" y="1510"/>
                    </a:lnTo>
                    <a:lnTo>
                      <a:pt x="104" y="1490"/>
                    </a:lnTo>
                    <a:lnTo>
                      <a:pt x="246" y="1490"/>
                    </a:lnTo>
                    <a:lnTo>
                      <a:pt x="350" y="1478"/>
                    </a:lnTo>
                    <a:lnTo>
                      <a:pt x="386" y="1468"/>
                    </a:lnTo>
                    <a:lnTo>
                      <a:pt x="448" y="1468"/>
                    </a:lnTo>
                    <a:lnTo>
                      <a:pt x="470" y="1458"/>
                    </a:lnTo>
                    <a:lnTo>
                      <a:pt x="640" y="1458"/>
                    </a:lnTo>
                    <a:lnTo>
                      <a:pt x="694" y="1444"/>
                    </a:lnTo>
                    <a:lnTo>
                      <a:pt x="748" y="1428"/>
                    </a:lnTo>
                    <a:lnTo>
                      <a:pt x="836" y="1416"/>
                    </a:lnTo>
                    <a:lnTo>
                      <a:pt x="1034" y="1416"/>
                    </a:lnTo>
                    <a:lnTo>
                      <a:pt x="1086" y="1364"/>
                    </a:lnTo>
                    <a:lnTo>
                      <a:pt x="1140" y="1350"/>
                    </a:lnTo>
                    <a:lnTo>
                      <a:pt x="1188" y="1344"/>
                    </a:lnTo>
                    <a:lnTo>
                      <a:pt x="1322" y="1344"/>
                    </a:lnTo>
                    <a:lnTo>
                      <a:pt x="1342" y="1338"/>
                    </a:lnTo>
                    <a:lnTo>
                      <a:pt x="1382" y="1338"/>
                    </a:lnTo>
                    <a:lnTo>
                      <a:pt x="1402" y="1294"/>
                    </a:lnTo>
                    <a:lnTo>
                      <a:pt x="1450" y="1252"/>
                    </a:lnTo>
                    <a:lnTo>
                      <a:pt x="1508" y="1252"/>
                    </a:lnTo>
                    <a:lnTo>
                      <a:pt x="1586" y="1222"/>
                    </a:lnTo>
                    <a:lnTo>
                      <a:pt x="1676" y="1222"/>
                    </a:lnTo>
                    <a:lnTo>
                      <a:pt x="1688" y="1218"/>
                    </a:lnTo>
                    <a:lnTo>
                      <a:pt x="1742" y="1218"/>
                    </a:lnTo>
                    <a:lnTo>
                      <a:pt x="1778" y="1168"/>
                    </a:lnTo>
                    <a:lnTo>
                      <a:pt x="1810" y="1120"/>
                    </a:lnTo>
                    <a:lnTo>
                      <a:pt x="1866" y="1096"/>
                    </a:lnTo>
                    <a:lnTo>
                      <a:pt x="1914" y="1096"/>
                    </a:lnTo>
                    <a:lnTo>
                      <a:pt x="1940" y="1084"/>
                    </a:lnTo>
                    <a:lnTo>
                      <a:pt x="2036" y="1084"/>
                    </a:lnTo>
                    <a:lnTo>
                      <a:pt x="2060" y="1076"/>
                    </a:lnTo>
                    <a:lnTo>
                      <a:pt x="2114" y="1076"/>
                    </a:lnTo>
                    <a:lnTo>
                      <a:pt x="2146" y="1016"/>
                    </a:lnTo>
                    <a:lnTo>
                      <a:pt x="2184" y="966"/>
                    </a:lnTo>
                    <a:lnTo>
                      <a:pt x="2342" y="966"/>
                    </a:lnTo>
                    <a:lnTo>
                      <a:pt x="2348" y="962"/>
                    </a:lnTo>
                    <a:lnTo>
                      <a:pt x="2390" y="962"/>
                    </a:lnTo>
                    <a:lnTo>
                      <a:pt x="2398" y="954"/>
                    </a:lnTo>
                    <a:lnTo>
                      <a:pt x="2446" y="954"/>
                    </a:lnTo>
                    <a:lnTo>
                      <a:pt x="2472" y="932"/>
                    </a:lnTo>
                    <a:lnTo>
                      <a:pt x="2486" y="884"/>
                    </a:lnTo>
                    <a:lnTo>
                      <a:pt x="2494" y="838"/>
                    </a:lnTo>
                    <a:lnTo>
                      <a:pt x="2524" y="814"/>
                    </a:lnTo>
                    <a:lnTo>
                      <a:pt x="2548" y="808"/>
                    </a:lnTo>
                    <a:lnTo>
                      <a:pt x="2562" y="792"/>
                    </a:lnTo>
                    <a:lnTo>
                      <a:pt x="2758" y="792"/>
                    </a:lnTo>
                    <a:lnTo>
                      <a:pt x="2758" y="792"/>
                    </a:lnTo>
                    <a:lnTo>
                      <a:pt x="2780" y="786"/>
                    </a:lnTo>
                    <a:lnTo>
                      <a:pt x="2798" y="780"/>
                    </a:lnTo>
                    <a:lnTo>
                      <a:pt x="2806" y="776"/>
                    </a:lnTo>
                    <a:lnTo>
                      <a:pt x="2806" y="776"/>
                    </a:lnTo>
                    <a:lnTo>
                      <a:pt x="2844" y="728"/>
                    </a:lnTo>
                    <a:lnTo>
                      <a:pt x="2858" y="664"/>
                    </a:lnTo>
                    <a:lnTo>
                      <a:pt x="2894" y="628"/>
                    </a:lnTo>
                    <a:lnTo>
                      <a:pt x="2942" y="610"/>
                    </a:lnTo>
                    <a:lnTo>
                      <a:pt x="3168" y="610"/>
                    </a:lnTo>
                    <a:lnTo>
                      <a:pt x="3196" y="564"/>
                    </a:lnTo>
                    <a:lnTo>
                      <a:pt x="3202" y="530"/>
                    </a:lnTo>
                    <a:lnTo>
                      <a:pt x="3264" y="486"/>
                    </a:lnTo>
                    <a:lnTo>
                      <a:pt x="3314" y="480"/>
                    </a:lnTo>
                    <a:lnTo>
                      <a:pt x="3430" y="470"/>
                    </a:lnTo>
                    <a:lnTo>
                      <a:pt x="3472" y="458"/>
                    </a:lnTo>
                    <a:lnTo>
                      <a:pt x="3528" y="458"/>
                    </a:lnTo>
                    <a:lnTo>
                      <a:pt x="3562" y="432"/>
                    </a:lnTo>
                    <a:lnTo>
                      <a:pt x="3598" y="382"/>
                    </a:lnTo>
                    <a:lnTo>
                      <a:pt x="3648" y="382"/>
                    </a:lnTo>
                    <a:lnTo>
                      <a:pt x="3664" y="370"/>
                    </a:lnTo>
                    <a:lnTo>
                      <a:pt x="3704" y="370"/>
                    </a:lnTo>
                    <a:lnTo>
                      <a:pt x="3730" y="352"/>
                    </a:lnTo>
                    <a:lnTo>
                      <a:pt x="3882" y="352"/>
                    </a:lnTo>
                    <a:lnTo>
                      <a:pt x="3906" y="320"/>
                    </a:lnTo>
                    <a:lnTo>
                      <a:pt x="3932" y="270"/>
                    </a:lnTo>
                    <a:lnTo>
                      <a:pt x="3938" y="236"/>
                    </a:lnTo>
                    <a:lnTo>
                      <a:pt x="3986" y="236"/>
                    </a:lnTo>
                    <a:lnTo>
                      <a:pt x="4000" y="224"/>
                    </a:lnTo>
                    <a:lnTo>
                      <a:pt x="4160" y="224"/>
                    </a:lnTo>
                    <a:lnTo>
                      <a:pt x="4160" y="206"/>
                    </a:lnTo>
                    <a:lnTo>
                      <a:pt x="4242" y="206"/>
                    </a:lnTo>
                    <a:lnTo>
                      <a:pt x="4252" y="152"/>
                    </a:lnTo>
                    <a:lnTo>
                      <a:pt x="4264" y="140"/>
                    </a:lnTo>
                    <a:lnTo>
                      <a:pt x="4264" y="42"/>
                    </a:lnTo>
                    <a:lnTo>
                      <a:pt x="4276" y="34"/>
                    </a:lnTo>
                    <a:lnTo>
                      <a:pt x="4276" y="0"/>
                    </a:lnTo>
                  </a:path>
                </a:pathLst>
              </a:custGeom>
              <a:noFill/>
              <a:ln w="28575">
                <a:solidFill>
                  <a:srgbClr val="2CAB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grpSp>
    </p:spTree>
    <p:extLst>
      <p:ext uri="{BB962C8B-B14F-4D97-AF65-F5344CB8AC3E}">
        <p14:creationId xmlns:p14="http://schemas.microsoft.com/office/powerpoint/2010/main" val="1097357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925B-99F0-4D54-8085-22C6786F692E}"/>
              </a:ext>
            </a:extLst>
          </p:cNvPr>
          <p:cNvSpPr>
            <a:spLocks noGrp="1"/>
          </p:cNvSpPr>
          <p:nvPr>
            <p:ph type="title"/>
          </p:nvPr>
        </p:nvSpPr>
        <p:spPr>
          <a:xfrm>
            <a:off x="285751" y="165378"/>
            <a:ext cx="8585489" cy="815210"/>
          </a:xfrm>
        </p:spPr>
        <p:txBody>
          <a:bodyPr/>
          <a:lstStyle/>
          <a:p>
            <a:r>
              <a:rPr lang="en-US" sz="2800" b="0" dirty="0">
                <a:solidFill>
                  <a:schemeClr val="tx1"/>
                </a:solidFill>
              </a:rPr>
              <a:t>FIDELIO-DKD: Key Secondary Endpoint</a:t>
            </a:r>
            <a:br>
              <a:rPr lang="en-US" b="0" dirty="0">
                <a:solidFill>
                  <a:schemeClr val="tx1"/>
                </a:solidFill>
              </a:rPr>
            </a:br>
            <a:r>
              <a:rPr lang="en-US" sz="2100" b="0" dirty="0">
                <a:solidFill>
                  <a:schemeClr val="tx1"/>
                </a:solidFill>
              </a:rPr>
              <a:t>CV Death, Non-Fatal MI, Non-Fatal Stroke, or Hospitalization for HF</a:t>
            </a:r>
          </a:p>
        </p:txBody>
      </p:sp>
      <p:grpSp>
        <p:nvGrpSpPr>
          <p:cNvPr id="4109" name="Group 4108"/>
          <p:cNvGrpSpPr/>
          <p:nvPr/>
        </p:nvGrpSpPr>
        <p:grpSpPr>
          <a:xfrm>
            <a:off x="566762" y="1269258"/>
            <a:ext cx="8104282" cy="3148983"/>
            <a:chOff x="1098583" y="1700213"/>
            <a:chExt cx="10805709" cy="4198644"/>
          </a:xfrm>
        </p:grpSpPr>
        <p:sp>
          <p:nvSpPr>
            <p:cNvPr id="6" name="TextBox 5"/>
            <p:cNvSpPr txBox="1"/>
            <p:nvPr/>
          </p:nvSpPr>
          <p:spPr>
            <a:xfrm>
              <a:off x="9454904" y="2387945"/>
              <a:ext cx="2449388" cy="400109"/>
            </a:xfrm>
            <a:prstGeom prst="rect">
              <a:avLst/>
            </a:prstGeom>
            <a:noFill/>
          </p:spPr>
          <p:txBody>
            <a:bodyPr wrap="none" rtlCol="0">
              <a:spAutoFit/>
            </a:bodyPr>
            <a:lstStyle/>
            <a:p>
              <a:r>
                <a:rPr lang="en-US" sz="1350" b="1" dirty="0"/>
                <a:t>Finerenone (367/2833)</a:t>
              </a:r>
            </a:p>
          </p:txBody>
        </p:sp>
        <p:sp>
          <p:nvSpPr>
            <p:cNvPr id="7" name="TextBox 6"/>
            <p:cNvSpPr txBox="1"/>
            <p:nvPr/>
          </p:nvSpPr>
          <p:spPr>
            <a:xfrm>
              <a:off x="4572487" y="4977868"/>
              <a:ext cx="2967651" cy="400109"/>
            </a:xfrm>
            <a:prstGeom prst="rect">
              <a:avLst/>
            </a:prstGeom>
            <a:noFill/>
          </p:spPr>
          <p:txBody>
            <a:bodyPr wrap="none" rtlCol="0">
              <a:spAutoFit/>
            </a:bodyPr>
            <a:lstStyle/>
            <a:p>
              <a:pPr algn="ctr"/>
              <a:r>
                <a:rPr lang="en-US" sz="1350" b="1" dirty="0"/>
                <a:t>Months since randomization</a:t>
              </a:r>
            </a:p>
          </p:txBody>
        </p:sp>
        <p:sp>
          <p:nvSpPr>
            <p:cNvPr id="8" name="TextBox 7"/>
            <p:cNvSpPr txBox="1"/>
            <p:nvPr/>
          </p:nvSpPr>
          <p:spPr>
            <a:xfrm rot="16200000">
              <a:off x="447094" y="3058444"/>
              <a:ext cx="2915243" cy="430887"/>
            </a:xfrm>
            <a:prstGeom prst="rect">
              <a:avLst/>
            </a:prstGeom>
            <a:noFill/>
          </p:spPr>
          <p:txBody>
            <a:bodyPr wrap="none" rtlCol="0">
              <a:spAutoFit/>
            </a:bodyPr>
            <a:lstStyle/>
            <a:p>
              <a:pPr algn="ctr"/>
              <a:r>
                <a:rPr lang="en-US" sz="1500" b="1" dirty="0"/>
                <a:t>Cumulative incidence (%)</a:t>
              </a:r>
            </a:p>
          </p:txBody>
        </p:sp>
        <p:sp>
          <p:nvSpPr>
            <p:cNvPr id="9" name="TextBox 8"/>
            <p:cNvSpPr txBox="1"/>
            <p:nvPr/>
          </p:nvSpPr>
          <p:spPr>
            <a:xfrm>
              <a:off x="9429749" y="1984628"/>
              <a:ext cx="2116392" cy="400109"/>
            </a:xfrm>
            <a:prstGeom prst="rect">
              <a:avLst/>
            </a:prstGeom>
            <a:noFill/>
          </p:spPr>
          <p:txBody>
            <a:bodyPr wrap="none" rtlCol="0">
              <a:spAutoFit/>
            </a:bodyPr>
            <a:lstStyle/>
            <a:p>
              <a:r>
                <a:rPr lang="en-US" sz="1350" b="1" dirty="0"/>
                <a:t>Placebo (420/2841)</a:t>
              </a:r>
            </a:p>
          </p:txBody>
        </p:sp>
        <p:sp>
          <p:nvSpPr>
            <p:cNvPr id="10" name="TextBox 9"/>
            <p:cNvSpPr txBox="1"/>
            <p:nvPr/>
          </p:nvSpPr>
          <p:spPr>
            <a:xfrm>
              <a:off x="2669930" y="1897316"/>
              <a:ext cx="3037584" cy="677108"/>
            </a:xfrm>
            <a:prstGeom prst="rect">
              <a:avLst/>
            </a:prstGeom>
            <a:noFill/>
          </p:spPr>
          <p:txBody>
            <a:bodyPr wrap="none" rtlCol="0">
              <a:spAutoFit/>
            </a:bodyPr>
            <a:lstStyle/>
            <a:p>
              <a:r>
                <a:rPr lang="en-US" sz="1350" b="1" dirty="0"/>
                <a:t>HR = 0.86 (95% CI  0.75–0.99)</a:t>
              </a:r>
            </a:p>
            <a:p>
              <a:r>
                <a:rPr lang="en-US" sz="1350" b="1" i="1" dirty="0"/>
                <a:t>P</a:t>
              </a:r>
              <a:r>
                <a:rPr lang="en-US" sz="1350" b="1" dirty="0"/>
                <a:t>= .0339</a:t>
              </a:r>
            </a:p>
          </p:txBody>
        </p:sp>
        <p:sp>
          <p:nvSpPr>
            <p:cNvPr id="11" name="TextBox 10"/>
            <p:cNvSpPr txBox="1"/>
            <p:nvPr/>
          </p:nvSpPr>
          <p:spPr>
            <a:xfrm>
              <a:off x="1098583" y="5037082"/>
              <a:ext cx="8942062" cy="861775"/>
            </a:xfrm>
            <a:prstGeom prst="rect">
              <a:avLst/>
            </a:prstGeom>
            <a:noFill/>
          </p:spPr>
          <p:txBody>
            <a:bodyPr wrap="square" rtlCol="0">
              <a:spAutoFit/>
            </a:bodyPr>
            <a:lstStyle/>
            <a:p>
              <a:pPr>
                <a:tabLst>
                  <a:tab pos="1071563" algn="ctr"/>
                  <a:tab pos="1718072" algn="ctr"/>
                  <a:tab pos="2357438" algn="ctr"/>
                  <a:tab pos="3002756" algn="ctr"/>
                  <a:tab pos="3642122" algn="ctr"/>
                  <a:tab pos="4241006" algn="ctr"/>
                  <a:tab pos="4887516" algn="ctr"/>
                  <a:tab pos="5573316" algn="ctr"/>
                  <a:tab pos="6172200" algn="ctr"/>
                </a:tabLst>
              </a:pPr>
              <a:r>
                <a:rPr lang="en-US" sz="1200" b="1" dirty="0"/>
                <a:t>No. at risk</a:t>
              </a:r>
            </a:p>
            <a:p>
              <a:pPr>
                <a:tabLst>
                  <a:tab pos="1071563" algn="ctr"/>
                  <a:tab pos="1718072" algn="ctr"/>
                  <a:tab pos="2357438" algn="ctr"/>
                  <a:tab pos="3002756" algn="ctr"/>
                  <a:tab pos="3642122" algn="ctr"/>
                  <a:tab pos="4241006" algn="ctr"/>
                  <a:tab pos="4887516" algn="ctr"/>
                  <a:tab pos="5573316" algn="ctr"/>
                  <a:tab pos="6172200" algn="ctr"/>
                </a:tabLst>
              </a:pPr>
              <a:r>
                <a:rPr lang="en-US" sz="1200" b="1" dirty="0"/>
                <a:t>Placebo 	2841		2653		1969		951		115</a:t>
              </a:r>
            </a:p>
            <a:p>
              <a:pPr>
                <a:tabLst>
                  <a:tab pos="1071563" algn="ctr"/>
                  <a:tab pos="1718072" algn="ctr"/>
                  <a:tab pos="2357438" algn="ctr"/>
                  <a:tab pos="3002756" algn="ctr"/>
                  <a:tab pos="3642122" algn="ctr"/>
                  <a:tab pos="4241006" algn="ctr"/>
                  <a:tab pos="4887516" algn="ctr"/>
                  <a:tab pos="5573316" algn="ctr"/>
                  <a:tab pos="6172200" algn="ctr"/>
                </a:tabLst>
              </a:pPr>
              <a:r>
                <a:rPr lang="en-US" sz="1200" b="1" dirty="0"/>
                <a:t>Finerenone 	2833		2688		2017		984		111</a:t>
              </a:r>
            </a:p>
          </p:txBody>
        </p:sp>
        <p:grpSp>
          <p:nvGrpSpPr>
            <p:cNvPr id="3" name="Group 5"/>
            <p:cNvGrpSpPr>
              <a:grpSpLocks noChangeAspect="1"/>
            </p:cNvGrpSpPr>
            <p:nvPr/>
          </p:nvGrpSpPr>
          <p:grpSpPr bwMode="auto">
            <a:xfrm>
              <a:off x="2254250" y="1700213"/>
              <a:ext cx="7286626" cy="3303589"/>
              <a:chOff x="1420" y="1071"/>
              <a:chExt cx="4590" cy="2081"/>
            </a:xfrm>
          </p:grpSpPr>
          <p:sp>
            <p:nvSpPr>
              <p:cNvPr id="12" name="Rectangle 6"/>
              <p:cNvSpPr>
                <a:spLocks noChangeArrowheads="1"/>
              </p:cNvSpPr>
              <p:nvPr/>
            </p:nvSpPr>
            <p:spPr bwMode="auto">
              <a:xfrm>
                <a:off x="1420" y="1071"/>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25</a:t>
                </a:r>
                <a:endParaRPr lang="en-US" altLang="en-US" sz="1350" dirty="0"/>
              </a:p>
            </p:txBody>
          </p:sp>
          <p:sp>
            <p:nvSpPr>
              <p:cNvPr id="14" name="Rectangle 7"/>
              <p:cNvSpPr>
                <a:spLocks noChangeArrowheads="1"/>
              </p:cNvSpPr>
              <p:nvPr/>
            </p:nvSpPr>
            <p:spPr bwMode="auto">
              <a:xfrm>
                <a:off x="1492" y="2815"/>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0</a:t>
                </a:r>
                <a:endParaRPr lang="en-US" altLang="en-US" sz="1350" dirty="0"/>
              </a:p>
            </p:txBody>
          </p:sp>
          <p:sp>
            <p:nvSpPr>
              <p:cNvPr id="16" name="Rectangle 8"/>
              <p:cNvSpPr>
                <a:spLocks noChangeArrowheads="1"/>
              </p:cNvSpPr>
              <p:nvPr/>
            </p:nvSpPr>
            <p:spPr bwMode="auto">
              <a:xfrm>
                <a:off x="1608" y="2978"/>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0</a:t>
                </a:r>
                <a:endParaRPr lang="en-US" altLang="en-US" sz="1350" dirty="0"/>
              </a:p>
            </p:txBody>
          </p:sp>
          <p:sp>
            <p:nvSpPr>
              <p:cNvPr id="17" name="Freeform 9"/>
              <p:cNvSpPr>
                <a:spLocks/>
              </p:cNvSpPr>
              <p:nvPr/>
            </p:nvSpPr>
            <p:spPr bwMode="auto">
              <a:xfrm>
                <a:off x="1588" y="2917"/>
                <a:ext cx="60" cy="48"/>
              </a:xfrm>
              <a:custGeom>
                <a:avLst/>
                <a:gdLst>
                  <a:gd name="T0" fmla="*/ 0 w 60"/>
                  <a:gd name="T1" fmla="*/ 0 h 48"/>
                  <a:gd name="T2" fmla="*/ 60 w 60"/>
                  <a:gd name="T3" fmla="*/ 0 h 48"/>
                  <a:gd name="T4" fmla="*/ 60 w 60"/>
                  <a:gd name="T5" fmla="*/ 48 h 48"/>
                </a:gdLst>
                <a:ahLst/>
                <a:cxnLst>
                  <a:cxn ang="0">
                    <a:pos x="T0" y="T1"/>
                  </a:cxn>
                  <a:cxn ang="0">
                    <a:pos x="T2" y="T3"/>
                  </a:cxn>
                  <a:cxn ang="0">
                    <a:pos x="T4" y="T5"/>
                  </a:cxn>
                </a:cxnLst>
                <a:rect l="0" t="0" r="r" b="b"/>
                <a:pathLst>
                  <a:path w="60" h="48">
                    <a:moveTo>
                      <a:pt x="0" y="0"/>
                    </a:moveTo>
                    <a:lnTo>
                      <a:pt x="60" y="0"/>
                    </a:lnTo>
                    <a:lnTo>
                      <a:pt x="60" y="48"/>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8" name="Rectangle 10"/>
              <p:cNvSpPr>
                <a:spLocks noChangeArrowheads="1"/>
              </p:cNvSpPr>
              <p:nvPr/>
            </p:nvSpPr>
            <p:spPr bwMode="auto">
              <a:xfrm>
                <a:off x="2130" y="2978"/>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6</a:t>
                </a:r>
                <a:endParaRPr lang="en-US" altLang="en-US" sz="1350" dirty="0"/>
              </a:p>
            </p:txBody>
          </p:sp>
          <p:sp>
            <p:nvSpPr>
              <p:cNvPr id="19" name="Line 11"/>
              <p:cNvSpPr>
                <a:spLocks noChangeShapeType="1"/>
              </p:cNvSpPr>
              <p:nvPr/>
            </p:nvSpPr>
            <p:spPr bwMode="auto">
              <a:xfrm>
                <a:off x="2172" y="2917"/>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0" name="Rectangle 12"/>
              <p:cNvSpPr>
                <a:spLocks noChangeArrowheads="1"/>
              </p:cNvSpPr>
              <p:nvPr/>
            </p:nvSpPr>
            <p:spPr bwMode="auto">
              <a:xfrm>
                <a:off x="2634" y="297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12</a:t>
                </a:r>
                <a:endParaRPr lang="en-US" altLang="en-US" sz="1350" dirty="0"/>
              </a:p>
            </p:txBody>
          </p:sp>
          <p:sp>
            <p:nvSpPr>
              <p:cNvPr id="21" name="Line 13"/>
              <p:cNvSpPr>
                <a:spLocks noChangeShapeType="1"/>
              </p:cNvSpPr>
              <p:nvPr/>
            </p:nvSpPr>
            <p:spPr bwMode="auto">
              <a:xfrm>
                <a:off x="2712" y="2917"/>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2" name="Rectangle 14"/>
              <p:cNvSpPr>
                <a:spLocks noChangeArrowheads="1"/>
              </p:cNvSpPr>
              <p:nvPr/>
            </p:nvSpPr>
            <p:spPr bwMode="auto">
              <a:xfrm>
                <a:off x="3174" y="297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18</a:t>
                </a:r>
                <a:endParaRPr lang="en-US" altLang="en-US" sz="1350" dirty="0"/>
              </a:p>
            </p:txBody>
          </p:sp>
          <p:sp>
            <p:nvSpPr>
              <p:cNvPr id="23" name="Rectangle 15"/>
              <p:cNvSpPr>
                <a:spLocks noChangeArrowheads="1"/>
              </p:cNvSpPr>
              <p:nvPr/>
            </p:nvSpPr>
            <p:spPr bwMode="auto">
              <a:xfrm>
                <a:off x="4782" y="297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36</a:t>
                </a:r>
                <a:endParaRPr lang="en-US" altLang="en-US" sz="1350" dirty="0"/>
              </a:p>
            </p:txBody>
          </p:sp>
          <p:sp>
            <p:nvSpPr>
              <p:cNvPr id="24" name="Line 16"/>
              <p:cNvSpPr>
                <a:spLocks noChangeShapeType="1"/>
              </p:cNvSpPr>
              <p:nvPr/>
            </p:nvSpPr>
            <p:spPr bwMode="auto">
              <a:xfrm>
                <a:off x="4860" y="2917"/>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5" name="Rectangle 17"/>
              <p:cNvSpPr>
                <a:spLocks noChangeArrowheads="1"/>
              </p:cNvSpPr>
              <p:nvPr/>
            </p:nvSpPr>
            <p:spPr bwMode="auto">
              <a:xfrm>
                <a:off x="5322" y="297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42</a:t>
                </a:r>
                <a:endParaRPr lang="en-US" altLang="en-US" sz="1350" dirty="0"/>
              </a:p>
            </p:txBody>
          </p:sp>
          <p:sp>
            <p:nvSpPr>
              <p:cNvPr id="26" name="Line 18"/>
              <p:cNvSpPr>
                <a:spLocks noChangeShapeType="1"/>
              </p:cNvSpPr>
              <p:nvPr/>
            </p:nvSpPr>
            <p:spPr bwMode="auto">
              <a:xfrm>
                <a:off x="5400" y="2917"/>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7" name="Rectangle 19"/>
              <p:cNvSpPr>
                <a:spLocks noChangeArrowheads="1"/>
              </p:cNvSpPr>
              <p:nvPr/>
            </p:nvSpPr>
            <p:spPr bwMode="auto">
              <a:xfrm>
                <a:off x="3714" y="297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24</a:t>
                </a:r>
                <a:endParaRPr lang="en-US" altLang="en-US" sz="1350" dirty="0"/>
              </a:p>
            </p:txBody>
          </p:sp>
          <p:sp>
            <p:nvSpPr>
              <p:cNvPr id="28" name="Line 20"/>
              <p:cNvSpPr>
                <a:spLocks noChangeShapeType="1"/>
              </p:cNvSpPr>
              <p:nvPr/>
            </p:nvSpPr>
            <p:spPr bwMode="auto">
              <a:xfrm>
                <a:off x="3792" y="2917"/>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9" name="Rectangle 21"/>
              <p:cNvSpPr>
                <a:spLocks noChangeArrowheads="1"/>
              </p:cNvSpPr>
              <p:nvPr/>
            </p:nvSpPr>
            <p:spPr bwMode="auto">
              <a:xfrm>
                <a:off x="4254" y="297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30</a:t>
                </a:r>
                <a:endParaRPr lang="en-US" altLang="en-US" sz="1350" dirty="0"/>
              </a:p>
            </p:txBody>
          </p:sp>
          <p:sp>
            <p:nvSpPr>
              <p:cNvPr id="30" name="Line 22"/>
              <p:cNvSpPr>
                <a:spLocks noChangeShapeType="1"/>
              </p:cNvSpPr>
              <p:nvPr/>
            </p:nvSpPr>
            <p:spPr bwMode="auto">
              <a:xfrm>
                <a:off x="4332" y="2917"/>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 name="Freeform 23"/>
              <p:cNvSpPr>
                <a:spLocks/>
              </p:cNvSpPr>
              <p:nvPr/>
            </p:nvSpPr>
            <p:spPr bwMode="auto">
              <a:xfrm>
                <a:off x="1588" y="1173"/>
                <a:ext cx="4344" cy="1792"/>
              </a:xfrm>
              <a:custGeom>
                <a:avLst/>
                <a:gdLst>
                  <a:gd name="T0" fmla="*/ 0 w 4344"/>
                  <a:gd name="T1" fmla="*/ 0 h 1792"/>
                  <a:gd name="T2" fmla="*/ 60 w 4344"/>
                  <a:gd name="T3" fmla="*/ 0 h 1792"/>
                  <a:gd name="T4" fmla="*/ 60 w 4344"/>
                  <a:gd name="T5" fmla="*/ 1744 h 1792"/>
                  <a:gd name="T6" fmla="*/ 4344 w 4344"/>
                  <a:gd name="T7" fmla="*/ 1744 h 1792"/>
                  <a:gd name="T8" fmla="*/ 4344 w 4344"/>
                  <a:gd name="T9" fmla="*/ 1792 h 1792"/>
                </a:gdLst>
                <a:ahLst/>
                <a:cxnLst>
                  <a:cxn ang="0">
                    <a:pos x="T0" y="T1"/>
                  </a:cxn>
                  <a:cxn ang="0">
                    <a:pos x="T2" y="T3"/>
                  </a:cxn>
                  <a:cxn ang="0">
                    <a:pos x="T4" y="T5"/>
                  </a:cxn>
                  <a:cxn ang="0">
                    <a:pos x="T6" y="T7"/>
                  </a:cxn>
                  <a:cxn ang="0">
                    <a:pos x="T8" y="T9"/>
                  </a:cxn>
                </a:cxnLst>
                <a:rect l="0" t="0" r="r" b="b"/>
                <a:pathLst>
                  <a:path w="4344" h="1792">
                    <a:moveTo>
                      <a:pt x="0" y="0"/>
                    </a:moveTo>
                    <a:lnTo>
                      <a:pt x="60" y="0"/>
                    </a:lnTo>
                    <a:lnTo>
                      <a:pt x="60" y="1744"/>
                    </a:lnTo>
                    <a:lnTo>
                      <a:pt x="4344" y="1744"/>
                    </a:lnTo>
                    <a:lnTo>
                      <a:pt x="4344" y="1792"/>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096" name="Rectangle 24"/>
              <p:cNvSpPr>
                <a:spLocks noChangeArrowheads="1"/>
              </p:cNvSpPr>
              <p:nvPr/>
            </p:nvSpPr>
            <p:spPr bwMode="auto">
              <a:xfrm>
                <a:off x="1420" y="1423"/>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20</a:t>
                </a:r>
                <a:endParaRPr lang="en-US" altLang="en-US" sz="1350" dirty="0"/>
              </a:p>
            </p:txBody>
          </p:sp>
          <p:sp>
            <p:nvSpPr>
              <p:cNvPr id="4097" name="Line 25"/>
              <p:cNvSpPr>
                <a:spLocks noChangeShapeType="1"/>
              </p:cNvSpPr>
              <p:nvPr/>
            </p:nvSpPr>
            <p:spPr bwMode="auto">
              <a:xfrm>
                <a:off x="1588" y="1525"/>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099" name="Rectangle 26"/>
              <p:cNvSpPr>
                <a:spLocks noChangeArrowheads="1"/>
              </p:cNvSpPr>
              <p:nvPr/>
            </p:nvSpPr>
            <p:spPr bwMode="auto">
              <a:xfrm>
                <a:off x="1420" y="1779"/>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15</a:t>
                </a:r>
                <a:endParaRPr lang="en-US" altLang="en-US" sz="1350" dirty="0"/>
              </a:p>
            </p:txBody>
          </p:sp>
          <p:sp>
            <p:nvSpPr>
              <p:cNvPr id="4100" name="Line 27"/>
              <p:cNvSpPr>
                <a:spLocks noChangeShapeType="1"/>
              </p:cNvSpPr>
              <p:nvPr/>
            </p:nvSpPr>
            <p:spPr bwMode="auto">
              <a:xfrm>
                <a:off x="1588" y="1881"/>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101" name="Rectangle 28"/>
              <p:cNvSpPr>
                <a:spLocks noChangeArrowheads="1"/>
              </p:cNvSpPr>
              <p:nvPr/>
            </p:nvSpPr>
            <p:spPr bwMode="auto">
              <a:xfrm>
                <a:off x="1420" y="2111"/>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10</a:t>
                </a:r>
                <a:endParaRPr lang="en-US" altLang="en-US" sz="1350" dirty="0"/>
              </a:p>
            </p:txBody>
          </p:sp>
          <p:sp>
            <p:nvSpPr>
              <p:cNvPr id="4102" name="Line 29"/>
              <p:cNvSpPr>
                <a:spLocks noChangeShapeType="1"/>
              </p:cNvSpPr>
              <p:nvPr/>
            </p:nvSpPr>
            <p:spPr bwMode="auto">
              <a:xfrm>
                <a:off x="1588" y="2213"/>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103" name="Rectangle 30"/>
              <p:cNvSpPr>
                <a:spLocks noChangeArrowheads="1"/>
              </p:cNvSpPr>
              <p:nvPr/>
            </p:nvSpPr>
            <p:spPr bwMode="auto">
              <a:xfrm>
                <a:off x="1492" y="2467"/>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5</a:t>
                </a:r>
                <a:endParaRPr lang="en-US" altLang="en-US" sz="1350" dirty="0"/>
              </a:p>
            </p:txBody>
          </p:sp>
          <p:sp>
            <p:nvSpPr>
              <p:cNvPr id="4104" name="Line 31"/>
              <p:cNvSpPr>
                <a:spLocks noChangeShapeType="1"/>
              </p:cNvSpPr>
              <p:nvPr/>
            </p:nvSpPr>
            <p:spPr bwMode="auto">
              <a:xfrm>
                <a:off x="1588" y="2569"/>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105" name="Rectangle 32"/>
              <p:cNvSpPr>
                <a:spLocks noChangeArrowheads="1"/>
              </p:cNvSpPr>
              <p:nvPr/>
            </p:nvSpPr>
            <p:spPr bwMode="auto">
              <a:xfrm>
                <a:off x="5862" y="2978"/>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48</a:t>
                </a:r>
                <a:endParaRPr lang="en-US" altLang="en-US" sz="1350" dirty="0"/>
              </a:p>
            </p:txBody>
          </p:sp>
          <p:sp>
            <p:nvSpPr>
              <p:cNvPr id="4106" name="Line 33"/>
              <p:cNvSpPr>
                <a:spLocks noChangeShapeType="1"/>
              </p:cNvSpPr>
              <p:nvPr/>
            </p:nvSpPr>
            <p:spPr bwMode="auto">
              <a:xfrm>
                <a:off x="3252" y="2917"/>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107" name="Freeform 34"/>
              <p:cNvSpPr>
                <a:spLocks/>
              </p:cNvSpPr>
              <p:nvPr/>
            </p:nvSpPr>
            <p:spPr bwMode="auto">
              <a:xfrm>
                <a:off x="1656" y="1443"/>
                <a:ext cx="4274" cy="1468"/>
              </a:xfrm>
              <a:custGeom>
                <a:avLst/>
                <a:gdLst>
                  <a:gd name="T0" fmla="*/ 88 w 4274"/>
                  <a:gd name="T1" fmla="*/ 1426 h 1468"/>
                  <a:gd name="T2" fmla="*/ 212 w 4274"/>
                  <a:gd name="T3" fmla="*/ 1386 h 1468"/>
                  <a:gd name="T4" fmla="*/ 326 w 4274"/>
                  <a:gd name="T5" fmla="*/ 1352 h 1468"/>
                  <a:gd name="T6" fmla="*/ 400 w 4274"/>
                  <a:gd name="T7" fmla="*/ 1334 h 1468"/>
                  <a:gd name="T8" fmla="*/ 490 w 4274"/>
                  <a:gd name="T9" fmla="*/ 1308 h 1468"/>
                  <a:gd name="T10" fmla="*/ 578 w 4274"/>
                  <a:gd name="T11" fmla="*/ 1272 h 1468"/>
                  <a:gd name="T12" fmla="*/ 638 w 4274"/>
                  <a:gd name="T13" fmla="*/ 1240 h 1468"/>
                  <a:gd name="T14" fmla="*/ 702 w 4274"/>
                  <a:gd name="T15" fmla="*/ 1224 h 1468"/>
                  <a:gd name="T16" fmla="*/ 782 w 4274"/>
                  <a:gd name="T17" fmla="*/ 1200 h 1468"/>
                  <a:gd name="T18" fmla="*/ 882 w 4274"/>
                  <a:gd name="T19" fmla="*/ 1160 h 1468"/>
                  <a:gd name="T20" fmla="*/ 936 w 4274"/>
                  <a:gd name="T21" fmla="*/ 1146 h 1468"/>
                  <a:gd name="T22" fmla="*/ 1030 w 4274"/>
                  <a:gd name="T23" fmla="*/ 1096 h 1468"/>
                  <a:gd name="T24" fmla="*/ 1114 w 4274"/>
                  <a:gd name="T25" fmla="*/ 1048 h 1468"/>
                  <a:gd name="T26" fmla="*/ 1178 w 4274"/>
                  <a:gd name="T27" fmla="*/ 1036 h 1468"/>
                  <a:gd name="T28" fmla="*/ 1258 w 4274"/>
                  <a:gd name="T29" fmla="*/ 988 h 1468"/>
                  <a:gd name="T30" fmla="*/ 1348 w 4274"/>
                  <a:gd name="T31" fmla="*/ 978 h 1468"/>
                  <a:gd name="T32" fmla="*/ 1396 w 4274"/>
                  <a:gd name="T33" fmla="*/ 954 h 1468"/>
                  <a:gd name="T34" fmla="*/ 1478 w 4274"/>
                  <a:gd name="T35" fmla="*/ 942 h 1468"/>
                  <a:gd name="T36" fmla="*/ 1578 w 4274"/>
                  <a:gd name="T37" fmla="*/ 892 h 1468"/>
                  <a:gd name="T38" fmla="*/ 1662 w 4274"/>
                  <a:gd name="T39" fmla="*/ 866 h 1468"/>
                  <a:gd name="T40" fmla="*/ 1716 w 4274"/>
                  <a:gd name="T41" fmla="*/ 828 h 1468"/>
                  <a:gd name="T42" fmla="*/ 1806 w 4274"/>
                  <a:gd name="T43" fmla="*/ 796 h 1468"/>
                  <a:gd name="T44" fmla="*/ 1882 w 4274"/>
                  <a:gd name="T45" fmla="*/ 772 h 1468"/>
                  <a:gd name="T46" fmla="*/ 1930 w 4274"/>
                  <a:gd name="T47" fmla="*/ 764 h 1468"/>
                  <a:gd name="T48" fmla="*/ 1974 w 4274"/>
                  <a:gd name="T49" fmla="*/ 748 h 1468"/>
                  <a:gd name="T50" fmla="*/ 2058 w 4274"/>
                  <a:gd name="T51" fmla="*/ 706 h 1468"/>
                  <a:gd name="T52" fmla="*/ 2144 w 4274"/>
                  <a:gd name="T53" fmla="*/ 692 h 1468"/>
                  <a:gd name="T54" fmla="*/ 2218 w 4274"/>
                  <a:gd name="T55" fmla="*/ 668 h 1468"/>
                  <a:gd name="T56" fmla="*/ 2318 w 4274"/>
                  <a:gd name="T57" fmla="*/ 648 h 1468"/>
                  <a:gd name="T58" fmla="*/ 2406 w 4274"/>
                  <a:gd name="T59" fmla="*/ 614 h 1468"/>
                  <a:gd name="T60" fmla="*/ 2490 w 4274"/>
                  <a:gd name="T61" fmla="*/ 600 h 1468"/>
                  <a:gd name="T62" fmla="*/ 2582 w 4274"/>
                  <a:gd name="T63" fmla="*/ 562 h 1468"/>
                  <a:gd name="T64" fmla="*/ 2704 w 4274"/>
                  <a:gd name="T65" fmla="*/ 544 h 1468"/>
                  <a:gd name="T66" fmla="*/ 2786 w 4274"/>
                  <a:gd name="T67" fmla="*/ 490 h 1468"/>
                  <a:gd name="T68" fmla="*/ 2860 w 4274"/>
                  <a:gd name="T69" fmla="*/ 488 h 1468"/>
                  <a:gd name="T70" fmla="*/ 2978 w 4274"/>
                  <a:gd name="T71" fmla="*/ 428 h 1468"/>
                  <a:gd name="T72" fmla="*/ 3114 w 4274"/>
                  <a:gd name="T73" fmla="*/ 376 h 1468"/>
                  <a:gd name="T74" fmla="*/ 3208 w 4274"/>
                  <a:gd name="T75" fmla="*/ 326 h 1468"/>
                  <a:gd name="T76" fmla="*/ 3306 w 4274"/>
                  <a:gd name="T77" fmla="*/ 284 h 1468"/>
                  <a:gd name="T78" fmla="*/ 3422 w 4274"/>
                  <a:gd name="T79" fmla="*/ 256 h 1468"/>
                  <a:gd name="T80" fmla="*/ 3522 w 4274"/>
                  <a:gd name="T81" fmla="*/ 236 h 1468"/>
                  <a:gd name="T82" fmla="*/ 3572 w 4274"/>
                  <a:gd name="T83" fmla="*/ 200 h 1468"/>
                  <a:gd name="T84" fmla="*/ 3664 w 4274"/>
                  <a:gd name="T85" fmla="*/ 148 h 1468"/>
                  <a:gd name="T86" fmla="*/ 3860 w 4274"/>
                  <a:gd name="T87" fmla="*/ 134 h 1468"/>
                  <a:gd name="T88" fmla="*/ 3904 w 4274"/>
                  <a:gd name="T89" fmla="*/ 102 h 1468"/>
                  <a:gd name="T90" fmla="*/ 4008 w 4274"/>
                  <a:gd name="T91" fmla="*/ 66 h 1468"/>
                  <a:gd name="T92" fmla="*/ 4234 w 4274"/>
                  <a:gd name="T93" fmla="*/ 46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4" h="1468">
                    <a:moveTo>
                      <a:pt x="0" y="1468"/>
                    </a:moveTo>
                    <a:lnTo>
                      <a:pt x="38" y="1454"/>
                    </a:lnTo>
                    <a:lnTo>
                      <a:pt x="88" y="1426"/>
                    </a:lnTo>
                    <a:lnTo>
                      <a:pt x="116" y="1418"/>
                    </a:lnTo>
                    <a:lnTo>
                      <a:pt x="178" y="1404"/>
                    </a:lnTo>
                    <a:lnTo>
                      <a:pt x="212" y="1386"/>
                    </a:lnTo>
                    <a:lnTo>
                      <a:pt x="242" y="1384"/>
                    </a:lnTo>
                    <a:lnTo>
                      <a:pt x="280" y="1370"/>
                    </a:lnTo>
                    <a:lnTo>
                      <a:pt x="326" y="1352"/>
                    </a:lnTo>
                    <a:lnTo>
                      <a:pt x="362" y="1348"/>
                    </a:lnTo>
                    <a:lnTo>
                      <a:pt x="378" y="1338"/>
                    </a:lnTo>
                    <a:lnTo>
                      <a:pt x="400" y="1334"/>
                    </a:lnTo>
                    <a:lnTo>
                      <a:pt x="438" y="1322"/>
                    </a:lnTo>
                    <a:lnTo>
                      <a:pt x="464" y="1308"/>
                    </a:lnTo>
                    <a:lnTo>
                      <a:pt x="490" y="1308"/>
                    </a:lnTo>
                    <a:lnTo>
                      <a:pt x="530" y="1292"/>
                    </a:lnTo>
                    <a:lnTo>
                      <a:pt x="550" y="1272"/>
                    </a:lnTo>
                    <a:lnTo>
                      <a:pt x="578" y="1272"/>
                    </a:lnTo>
                    <a:lnTo>
                      <a:pt x="600" y="1254"/>
                    </a:lnTo>
                    <a:lnTo>
                      <a:pt x="632" y="1254"/>
                    </a:lnTo>
                    <a:lnTo>
                      <a:pt x="638" y="1240"/>
                    </a:lnTo>
                    <a:lnTo>
                      <a:pt x="662" y="1240"/>
                    </a:lnTo>
                    <a:lnTo>
                      <a:pt x="672" y="1224"/>
                    </a:lnTo>
                    <a:lnTo>
                      <a:pt x="702" y="1224"/>
                    </a:lnTo>
                    <a:lnTo>
                      <a:pt x="746" y="1208"/>
                    </a:lnTo>
                    <a:lnTo>
                      <a:pt x="754" y="1200"/>
                    </a:lnTo>
                    <a:lnTo>
                      <a:pt x="782" y="1200"/>
                    </a:lnTo>
                    <a:lnTo>
                      <a:pt x="814" y="1174"/>
                    </a:lnTo>
                    <a:lnTo>
                      <a:pt x="872" y="1174"/>
                    </a:lnTo>
                    <a:lnTo>
                      <a:pt x="882" y="1160"/>
                    </a:lnTo>
                    <a:lnTo>
                      <a:pt x="916" y="1160"/>
                    </a:lnTo>
                    <a:lnTo>
                      <a:pt x="916" y="1146"/>
                    </a:lnTo>
                    <a:lnTo>
                      <a:pt x="936" y="1146"/>
                    </a:lnTo>
                    <a:lnTo>
                      <a:pt x="950" y="1132"/>
                    </a:lnTo>
                    <a:lnTo>
                      <a:pt x="976" y="1132"/>
                    </a:lnTo>
                    <a:lnTo>
                      <a:pt x="1030" y="1096"/>
                    </a:lnTo>
                    <a:lnTo>
                      <a:pt x="1068" y="1060"/>
                    </a:lnTo>
                    <a:lnTo>
                      <a:pt x="1098" y="1060"/>
                    </a:lnTo>
                    <a:lnTo>
                      <a:pt x="1114" y="1048"/>
                    </a:lnTo>
                    <a:lnTo>
                      <a:pt x="1142" y="1048"/>
                    </a:lnTo>
                    <a:lnTo>
                      <a:pt x="1150" y="1036"/>
                    </a:lnTo>
                    <a:lnTo>
                      <a:pt x="1178" y="1036"/>
                    </a:lnTo>
                    <a:lnTo>
                      <a:pt x="1190" y="1020"/>
                    </a:lnTo>
                    <a:lnTo>
                      <a:pt x="1206" y="1016"/>
                    </a:lnTo>
                    <a:lnTo>
                      <a:pt x="1258" y="988"/>
                    </a:lnTo>
                    <a:lnTo>
                      <a:pt x="1278" y="988"/>
                    </a:lnTo>
                    <a:lnTo>
                      <a:pt x="1288" y="978"/>
                    </a:lnTo>
                    <a:lnTo>
                      <a:pt x="1348" y="978"/>
                    </a:lnTo>
                    <a:lnTo>
                      <a:pt x="1348" y="962"/>
                    </a:lnTo>
                    <a:lnTo>
                      <a:pt x="1388" y="962"/>
                    </a:lnTo>
                    <a:lnTo>
                      <a:pt x="1396" y="954"/>
                    </a:lnTo>
                    <a:lnTo>
                      <a:pt x="1420" y="954"/>
                    </a:lnTo>
                    <a:lnTo>
                      <a:pt x="1432" y="942"/>
                    </a:lnTo>
                    <a:lnTo>
                      <a:pt x="1478" y="942"/>
                    </a:lnTo>
                    <a:lnTo>
                      <a:pt x="1508" y="912"/>
                    </a:lnTo>
                    <a:lnTo>
                      <a:pt x="1534" y="902"/>
                    </a:lnTo>
                    <a:lnTo>
                      <a:pt x="1578" y="892"/>
                    </a:lnTo>
                    <a:lnTo>
                      <a:pt x="1588" y="870"/>
                    </a:lnTo>
                    <a:lnTo>
                      <a:pt x="1634" y="870"/>
                    </a:lnTo>
                    <a:lnTo>
                      <a:pt x="1662" y="866"/>
                    </a:lnTo>
                    <a:lnTo>
                      <a:pt x="1674" y="856"/>
                    </a:lnTo>
                    <a:lnTo>
                      <a:pt x="1690" y="852"/>
                    </a:lnTo>
                    <a:lnTo>
                      <a:pt x="1716" y="828"/>
                    </a:lnTo>
                    <a:lnTo>
                      <a:pt x="1734" y="826"/>
                    </a:lnTo>
                    <a:lnTo>
                      <a:pt x="1782" y="800"/>
                    </a:lnTo>
                    <a:lnTo>
                      <a:pt x="1806" y="796"/>
                    </a:lnTo>
                    <a:lnTo>
                      <a:pt x="1820" y="784"/>
                    </a:lnTo>
                    <a:lnTo>
                      <a:pt x="1872" y="784"/>
                    </a:lnTo>
                    <a:lnTo>
                      <a:pt x="1882" y="772"/>
                    </a:lnTo>
                    <a:lnTo>
                      <a:pt x="1916" y="772"/>
                    </a:lnTo>
                    <a:lnTo>
                      <a:pt x="1916" y="772"/>
                    </a:lnTo>
                    <a:lnTo>
                      <a:pt x="1930" y="764"/>
                    </a:lnTo>
                    <a:lnTo>
                      <a:pt x="1946" y="752"/>
                    </a:lnTo>
                    <a:lnTo>
                      <a:pt x="1946" y="752"/>
                    </a:lnTo>
                    <a:lnTo>
                      <a:pt x="1974" y="748"/>
                    </a:lnTo>
                    <a:lnTo>
                      <a:pt x="1978" y="732"/>
                    </a:lnTo>
                    <a:lnTo>
                      <a:pt x="2038" y="732"/>
                    </a:lnTo>
                    <a:lnTo>
                      <a:pt x="2058" y="706"/>
                    </a:lnTo>
                    <a:lnTo>
                      <a:pt x="2092" y="706"/>
                    </a:lnTo>
                    <a:lnTo>
                      <a:pt x="2106" y="692"/>
                    </a:lnTo>
                    <a:lnTo>
                      <a:pt x="2144" y="692"/>
                    </a:lnTo>
                    <a:lnTo>
                      <a:pt x="2158" y="682"/>
                    </a:lnTo>
                    <a:lnTo>
                      <a:pt x="2204" y="682"/>
                    </a:lnTo>
                    <a:lnTo>
                      <a:pt x="2218" y="668"/>
                    </a:lnTo>
                    <a:lnTo>
                      <a:pt x="2280" y="656"/>
                    </a:lnTo>
                    <a:lnTo>
                      <a:pt x="2294" y="648"/>
                    </a:lnTo>
                    <a:lnTo>
                      <a:pt x="2318" y="648"/>
                    </a:lnTo>
                    <a:lnTo>
                      <a:pt x="2332" y="640"/>
                    </a:lnTo>
                    <a:lnTo>
                      <a:pt x="2370" y="640"/>
                    </a:lnTo>
                    <a:lnTo>
                      <a:pt x="2406" y="614"/>
                    </a:lnTo>
                    <a:lnTo>
                      <a:pt x="2442" y="614"/>
                    </a:lnTo>
                    <a:lnTo>
                      <a:pt x="2456" y="600"/>
                    </a:lnTo>
                    <a:lnTo>
                      <a:pt x="2490" y="600"/>
                    </a:lnTo>
                    <a:lnTo>
                      <a:pt x="2516" y="580"/>
                    </a:lnTo>
                    <a:lnTo>
                      <a:pt x="2550" y="580"/>
                    </a:lnTo>
                    <a:lnTo>
                      <a:pt x="2582" y="562"/>
                    </a:lnTo>
                    <a:lnTo>
                      <a:pt x="2626" y="562"/>
                    </a:lnTo>
                    <a:lnTo>
                      <a:pt x="2638" y="544"/>
                    </a:lnTo>
                    <a:lnTo>
                      <a:pt x="2704" y="544"/>
                    </a:lnTo>
                    <a:lnTo>
                      <a:pt x="2722" y="528"/>
                    </a:lnTo>
                    <a:lnTo>
                      <a:pt x="2760" y="528"/>
                    </a:lnTo>
                    <a:lnTo>
                      <a:pt x="2786" y="490"/>
                    </a:lnTo>
                    <a:lnTo>
                      <a:pt x="2804" y="492"/>
                    </a:lnTo>
                    <a:lnTo>
                      <a:pt x="2816" y="488"/>
                    </a:lnTo>
                    <a:lnTo>
                      <a:pt x="2860" y="488"/>
                    </a:lnTo>
                    <a:lnTo>
                      <a:pt x="2914" y="458"/>
                    </a:lnTo>
                    <a:lnTo>
                      <a:pt x="2940" y="428"/>
                    </a:lnTo>
                    <a:lnTo>
                      <a:pt x="2978" y="428"/>
                    </a:lnTo>
                    <a:lnTo>
                      <a:pt x="3002" y="412"/>
                    </a:lnTo>
                    <a:lnTo>
                      <a:pt x="3060" y="412"/>
                    </a:lnTo>
                    <a:lnTo>
                      <a:pt x="3114" y="376"/>
                    </a:lnTo>
                    <a:lnTo>
                      <a:pt x="3154" y="376"/>
                    </a:lnTo>
                    <a:lnTo>
                      <a:pt x="3198" y="340"/>
                    </a:lnTo>
                    <a:lnTo>
                      <a:pt x="3208" y="326"/>
                    </a:lnTo>
                    <a:lnTo>
                      <a:pt x="3234" y="312"/>
                    </a:lnTo>
                    <a:lnTo>
                      <a:pt x="3272" y="312"/>
                    </a:lnTo>
                    <a:lnTo>
                      <a:pt x="3306" y="284"/>
                    </a:lnTo>
                    <a:lnTo>
                      <a:pt x="3370" y="284"/>
                    </a:lnTo>
                    <a:lnTo>
                      <a:pt x="3378" y="256"/>
                    </a:lnTo>
                    <a:lnTo>
                      <a:pt x="3422" y="256"/>
                    </a:lnTo>
                    <a:lnTo>
                      <a:pt x="3466" y="244"/>
                    </a:lnTo>
                    <a:lnTo>
                      <a:pt x="3486" y="236"/>
                    </a:lnTo>
                    <a:lnTo>
                      <a:pt x="3522" y="236"/>
                    </a:lnTo>
                    <a:lnTo>
                      <a:pt x="3546" y="212"/>
                    </a:lnTo>
                    <a:lnTo>
                      <a:pt x="3546" y="200"/>
                    </a:lnTo>
                    <a:lnTo>
                      <a:pt x="3572" y="200"/>
                    </a:lnTo>
                    <a:lnTo>
                      <a:pt x="3610" y="156"/>
                    </a:lnTo>
                    <a:lnTo>
                      <a:pt x="3658" y="156"/>
                    </a:lnTo>
                    <a:lnTo>
                      <a:pt x="3664" y="148"/>
                    </a:lnTo>
                    <a:lnTo>
                      <a:pt x="3756" y="148"/>
                    </a:lnTo>
                    <a:lnTo>
                      <a:pt x="3770" y="134"/>
                    </a:lnTo>
                    <a:lnTo>
                      <a:pt x="3860" y="134"/>
                    </a:lnTo>
                    <a:lnTo>
                      <a:pt x="3870" y="124"/>
                    </a:lnTo>
                    <a:lnTo>
                      <a:pt x="3894" y="116"/>
                    </a:lnTo>
                    <a:lnTo>
                      <a:pt x="3904" y="102"/>
                    </a:lnTo>
                    <a:lnTo>
                      <a:pt x="3986" y="102"/>
                    </a:lnTo>
                    <a:lnTo>
                      <a:pt x="4002" y="88"/>
                    </a:lnTo>
                    <a:lnTo>
                      <a:pt x="4008" y="66"/>
                    </a:lnTo>
                    <a:lnTo>
                      <a:pt x="4158" y="66"/>
                    </a:lnTo>
                    <a:lnTo>
                      <a:pt x="4158" y="46"/>
                    </a:lnTo>
                    <a:lnTo>
                      <a:pt x="4234" y="46"/>
                    </a:lnTo>
                    <a:lnTo>
                      <a:pt x="4234" y="0"/>
                    </a:lnTo>
                    <a:lnTo>
                      <a:pt x="4274" y="0"/>
                    </a:lnTo>
                  </a:path>
                </a:pathLst>
              </a:custGeom>
              <a:noFill/>
              <a:ln w="28575">
                <a:solidFill>
                  <a:srgbClr val="B2A2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108" name="Freeform 35"/>
              <p:cNvSpPr>
                <a:spLocks/>
              </p:cNvSpPr>
              <p:nvPr/>
            </p:nvSpPr>
            <p:spPr bwMode="auto">
              <a:xfrm>
                <a:off x="1656" y="1547"/>
                <a:ext cx="4276" cy="1364"/>
              </a:xfrm>
              <a:custGeom>
                <a:avLst/>
                <a:gdLst>
                  <a:gd name="T0" fmla="*/ 84 w 4276"/>
                  <a:gd name="T1" fmla="*/ 1352 h 1364"/>
                  <a:gd name="T2" fmla="*/ 172 w 4276"/>
                  <a:gd name="T3" fmla="*/ 1324 h 1364"/>
                  <a:gd name="T4" fmla="*/ 250 w 4276"/>
                  <a:gd name="T5" fmla="*/ 1308 h 1364"/>
                  <a:gd name="T6" fmla="*/ 332 w 4276"/>
                  <a:gd name="T7" fmla="*/ 1292 h 1364"/>
                  <a:gd name="T8" fmla="*/ 426 w 4276"/>
                  <a:gd name="T9" fmla="*/ 1256 h 1364"/>
                  <a:gd name="T10" fmla="*/ 538 w 4276"/>
                  <a:gd name="T11" fmla="*/ 1220 h 1364"/>
                  <a:gd name="T12" fmla="*/ 614 w 4276"/>
                  <a:gd name="T13" fmla="*/ 1200 h 1364"/>
                  <a:gd name="T14" fmla="*/ 666 w 4276"/>
                  <a:gd name="T15" fmla="*/ 1172 h 1364"/>
                  <a:gd name="T16" fmla="*/ 764 w 4276"/>
                  <a:gd name="T17" fmla="*/ 1156 h 1364"/>
                  <a:gd name="T18" fmla="*/ 826 w 4276"/>
                  <a:gd name="T19" fmla="*/ 1152 h 1364"/>
                  <a:gd name="T20" fmla="*/ 872 w 4276"/>
                  <a:gd name="T21" fmla="*/ 1136 h 1364"/>
                  <a:gd name="T22" fmla="*/ 936 w 4276"/>
                  <a:gd name="T23" fmla="*/ 1120 h 1364"/>
                  <a:gd name="T24" fmla="*/ 1072 w 4276"/>
                  <a:gd name="T25" fmla="*/ 1072 h 1364"/>
                  <a:gd name="T26" fmla="*/ 1114 w 4276"/>
                  <a:gd name="T27" fmla="*/ 1068 h 1364"/>
                  <a:gd name="T28" fmla="*/ 1178 w 4276"/>
                  <a:gd name="T29" fmla="*/ 1040 h 1364"/>
                  <a:gd name="T30" fmla="*/ 1322 w 4276"/>
                  <a:gd name="T31" fmla="*/ 986 h 1364"/>
                  <a:gd name="T32" fmla="*/ 1388 w 4276"/>
                  <a:gd name="T33" fmla="*/ 952 h 1364"/>
                  <a:gd name="T34" fmla="*/ 1454 w 4276"/>
                  <a:gd name="T35" fmla="*/ 946 h 1364"/>
                  <a:gd name="T36" fmla="*/ 1578 w 4276"/>
                  <a:gd name="T37" fmla="*/ 902 h 1364"/>
                  <a:gd name="T38" fmla="*/ 1662 w 4276"/>
                  <a:gd name="T39" fmla="*/ 888 h 1364"/>
                  <a:gd name="T40" fmla="*/ 1782 w 4276"/>
                  <a:gd name="T41" fmla="*/ 876 h 1364"/>
                  <a:gd name="T42" fmla="*/ 1822 w 4276"/>
                  <a:gd name="T43" fmla="*/ 862 h 1364"/>
                  <a:gd name="T44" fmla="*/ 1878 w 4276"/>
                  <a:gd name="T45" fmla="*/ 834 h 1364"/>
                  <a:gd name="T46" fmla="*/ 1930 w 4276"/>
                  <a:gd name="T47" fmla="*/ 828 h 1364"/>
                  <a:gd name="T48" fmla="*/ 2022 w 4276"/>
                  <a:gd name="T49" fmla="*/ 786 h 1364"/>
                  <a:gd name="T50" fmla="*/ 2058 w 4276"/>
                  <a:gd name="T51" fmla="*/ 780 h 1364"/>
                  <a:gd name="T52" fmla="*/ 2118 w 4276"/>
                  <a:gd name="T53" fmla="*/ 762 h 1364"/>
                  <a:gd name="T54" fmla="*/ 2146 w 4276"/>
                  <a:gd name="T55" fmla="*/ 740 h 1364"/>
                  <a:gd name="T56" fmla="*/ 2300 w 4276"/>
                  <a:gd name="T57" fmla="*/ 696 h 1364"/>
                  <a:gd name="T58" fmla="*/ 2414 w 4276"/>
                  <a:gd name="T59" fmla="*/ 658 h 1364"/>
                  <a:gd name="T60" fmla="*/ 2504 w 4276"/>
                  <a:gd name="T61" fmla="*/ 606 h 1364"/>
                  <a:gd name="T62" fmla="*/ 2560 w 4276"/>
                  <a:gd name="T63" fmla="*/ 586 h 1364"/>
                  <a:gd name="T64" fmla="*/ 2638 w 4276"/>
                  <a:gd name="T65" fmla="*/ 574 h 1364"/>
                  <a:gd name="T66" fmla="*/ 2690 w 4276"/>
                  <a:gd name="T67" fmla="*/ 546 h 1364"/>
                  <a:gd name="T68" fmla="*/ 2738 w 4276"/>
                  <a:gd name="T69" fmla="*/ 532 h 1364"/>
                  <a:gd name="T70" fmla="*/ 2802 w 4276"/>
                  <a:gd name="T71" fmla="*/ 500 h 1364"/>
                  <a:gd name="T72" fmla="*/ 2832 w 4276"/>
                  <a:gd name="T73" fmla="*/ 482 h 1364"/>
                  <a:gd name="T74" fmla="*/ 2892 w 4276"/>
                  <a:gd name="T75" fmla="*/ 480 h 1364"/>
                  <a:gd name="T76" fmla="*/ 2928 w 4276"/>
                  <a:gd name="T77" fmla="*/ 448 h 1364"/>
                  <a:gd name="T78" fmla="*/ 2974 w 4276"/>
                  <a:gd name="T79" fmla="*/ 448 h 1364"/>
                  <a:gd name="T80" fmla="*/ 2990 w 4276"/>
                  <a:gd name="T81" fmla="*/ 436 h 1364"/>
                  <a:gd name="T82" fmla="*/ 3074 w 4276"/>
                  <a:gd name="T83" fmla="*/ 424 h 1364"/>
                  <a:gd name="T84" fmla="*/ 3138 w 4276"/>
                  <a:gd name="T85" fmla="*/ 414 h 1364"/>
                  <a:gd name="T86" fmla="*/ 3212 w 4276"/>
                  <a:gd name="T87" fmla="*/ 408 h 1364"/>
                  <a:gd name="T88" fmla="*/ 3228 w 4276"/>
                  <a:gd name="T89" fmla="*/ 390 h 1364"/>
                  <a:gd name="T90" fmla="*/ 3246 w 4276"/>
                  <a:gd name="T91" fmla="*/ 372 h 1364"/>
                  <a:gd name="T92" fmla="*/ 3274 w 4276"/>
                  <a:gd name="T93" fmla="*/ 372 h 1364"/>
                  <a:gd name="T94" fmla="*/ 3374 w 4276"/>
                  <a:gd name="T95" fmla="*/ 360 h 1364"/>
                  <a:gd name="T96" fmla="*/ 3406 w 4276"/>
                  <a:gd name="T97" fmla="*/ 338 h 1364"/>
                  <a:gd name="T98" fmla="*/ 3432 w 4276"/>
                  <a:gd name="T99" fmla="*/ 316 h 1364"/>
                  <a:gd name="T100" fmla="*/ 3496 w 4276"/>
                  <a:gd name="T101" fmla="*/ 288 h 1364"/>
                  <a:gd name="T102" fmla="*/ 3550 w 4276"/>
                  <a:gd name="T103" fmla="*/ 268 h 1364"/>
                  <a:gd name="T104" fmla="*/ 3598 w 4276"/>
                  <a:gd name="T105" fmla="*/ 188 h 1364"/>
                  <a:gd name="T106" fmla="*/ 3668 w 4276"/>
                  <a:gd name="T107" fmla="*/ 154 h 1364"/>
                  <a:gd name="T108" fmla="*/ 3712 w 4276"/>
                  <a:gd name="T109" fmla="*/ 132 h 1364"/>
                  <a:gd name="T110" fmla="*/ 3742 w 4276"/>
                  <a:gd name="T111" fmla="*/ 124 h 1364"/>
                  <a:gd name="T112" fmla="*/ 3820 w 4276"/>
                  <a:gd name="T113" fmla="*/ 106 h 1364"/>
                  <a:gd name="T114" fmla="*/ 3854 w 4276"/>
                  <a:gd name="T115" fmla="*/ 100 h 1364"/>
                  <a:gd name="T116" fmla="*/ 3922 w 4276"/>
                  <a:gd name="T117" fmla="*/ 64 h 1364"/>
                  <a:gd name="T118" fmla="*/ 3984 w 4276"/>
                  <a:gd name="T119" fmla="*/ 56 h 1364"/>
                  <a:gd name="T120" fmla="*/ 4148 w 4276"/>
                  <a:gd name="T121" fmla="*/ 26 h 1364"/>
                  <a:gd name="T122" fmla="*/ 4162 w 4276"/>
                  <a:gd name="T123" fmla="*/ 0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76" h="1364">
                    <a:moveTo>
                      <a:pt x="0" y="1364"/>
                    </a:moveTo>
                    <a:lnTo>
                      <a:pt x="84" y="1352"/>
                    </a:lnTo>
                    <a:lnTo>
                      <a:pt x="132" y="1350"/>
                    </a:lnTo>
                    <a:lnTo>
                      <a:pt x="172" y="1324"/>
                    </a:lnTo>
                    <a:lnTo>
                      <a:pt x="210" y="1324"/>
                    </a:lnTo>
                    <a:lnTo>
                      <a:pt x="250" y="1308"/>
                    </a:lnTo>
                    <a:lnTo>
                      <a:pt x="298" y="1308"/>
                    </a:lnTo>
                    <a:lnTo>
                      <a:pt x="332" y="1292"/>
                    </a:lnTo>
                    <a:lnTo>
                      <a:pt x="396" y="1256"/>
                    </a:lnTo>
                    <a:lnTo>
                      <a:pt x="426" y="1256"/>
                    </a:lnTo>
                    <a:lnTo>
                      <a:pt x="474" y="1220"/>
                    </a:lnTo>
                    <a:lnTo>
                      <a:pt x="538" y="1220"/>
                    </a:lnTo>
                    <a:lnTo>
                      <a:pt x="574" y="1200"/>
                    </a:lnTo>
                    <a:lnTo>
                      <a:pt x="614" y="1200"/>
                    </a:lnTo>
                    <a:lnTo>
                      <a:pt x="652" y="1172"/>
                    </a:lnTo>
                    <a:lnTo>
                      <a:pt x="666" y="1172"/>
                    </a:lnTo>
                    <a:lnTo>
                      <a:pt x="690" y="1156"/>
                    </a:lnTo>
                    <a:lnTo>
                      <a:pt x="764" y="1156"/>
                    </a:lnTo>
                    <a:lnTo>
                      <a:pt x="778" y="1152"/>
                    </a:lnTo>
                    <a:lnTo>
                      <a:pt x="826" y="1152"/>
                    </a:lnTo>
                    <a:lnTo>
                      <a:pt x="828" y="1136"/>
                    </a:lnTo>
                    <a:lnTo>
                      <a:pt x="872" y="1136"/>
                    </a:lnTo>
                    <a:lnTo>
                      <a:pt x="886" y="1120"/>
                    </a:lnTo>
                    <a:lnTo>
                      <a:pt x="936" y="1120"/>
                    </a:lnTo>
                    <a:lnTo>
                      <a:pt x="1028" y="1082"/>
                    </a:lnTo>
                    <a:lnTo>
                      <a:pt x="1072" y="1072"/>
                    </a:lnTo>
                    <a:lnTo>
                      <a:pt x="1080" y="1068"/>
                    </a:lnTo>
                    <a:lnTo>
                      <a:pt x="1114" y="1068"/>
                    </a:lnTo>
                    <a:lnTo>
                      <a:pt x="1140" y="1040"/>
                    </a:lnTo>
                    <a:lnTo>
                      <a:pt x="1178" y="1040"/>
                    </a:lnTo>
                    <a:lnTo>
                      <a:pt x="1252" y="1020"/>
                    </a:lnTo>
                    <a:lnTo>
                      <a:pt x="1322" y="986"/>
                    </a:lnTo>
                    <a:lnTo>
                      <a:pt x="1354" y="986"/>
                    </a:lnTo>
                    <a:lnTo>
                      <a:pt x="1388" y="952"/>
                    </a:lnTo>
                    <a:lnTo>
                      <a:pt x="1440" y="952"/>
                    </a:lnTo>
                    <a:lnTo>
                      <a:pt x="1454" y="946"/>
                    </a:lnTo>
                    <a:lnTo>
                      <a:pt x="1524" y="946"/>
                    </a:lnTo>
                    <a:lnTo>
                      <a:pt x="1578" y="902"/>
                    </a:lnTo>
                    <a:lnTo>
                      <a:pt x="1650" y="902"/>
                    </a:lnTo>
                    <a:lnTo>
                      <a:pt x="1662" y="888"/>
                    </a:lnTo>
                    <a:lnTo>
                      <a:pt x="1766" y="888"/>
                    </a:lnTo>
                    <a:lnTo>
                      <a:pt x="1782" y="876"/>
                    </a:lnTo>
                    <a:lnTo>
                      <a:pt x="1814" y="876"/>
                    </a:lnTo>
                    <a:lnTo>
                      <a:pt x="1822" y="862"/>
                    </a:lnTo>
                    <a:lnTo>
                      <a:pt x="1858" y="862"/>
                    </a:lnTo>
                    <a:lnTo>
                      <a:pt x="1878" y="834"/>
                    </a:lnTo>
                    <a:lnTo>
                      <a:pt x="1922" y="834"/>
                    </a:lnTo>
                    <a:lnTo>
                      <a:pt x="1930" y="828"/>
                    </a:lnTo>
                    <a:lnTo>
                      <a:pt x="1964" y="828"/>
                    </a:lnTo>
                    <a:lnTo>
                      <a:pt x="2022" y="786"/>
                    </a:lnTo>
                    <a:lnTo>
                      <a:pt x="2050" y="786"/>
                    </a:lnTo>
                    <a:lnTo>
                      <a:pt x="2058" y="780"/>
                    </a:lnTo>
                    <a:lnTo>
                      <a:pt x="2090" y="780"/>
                    </a:lnTo>
                    <a:lnTo>
                      <a:pt x="2118" y="762"/>
                    </a:lnTo>
                    <a:lnTo>
                      <a:pt x="2138" y="758"/>
                    </a:lnTo>
                    <a:lnTo>
                      <a:pt x="2146" y="740"/>
                    </a:lnTo>
                    <a:lnTo>
                      <a:pt x="2204" y="740"/>
                    </a:lnTo>
                    <a:lnTo>
                      <a:pt x="2300" y="696"/>
                    </a:lnTo>
                    <a:lnTo>
                      <a:pt x="2342" y="690"/>
                    </a:lnTo>
                    <a:lnTo>
                      <a:pt x="2414" y="658"/>
                    </a:lnTo>
                    <a:lnTo>
                      <a:pt x="2490" y="606"/>
                    </a:lnTo>
                    <a:lnTo>
                      <a:pt x="2504" y="606"/>
                    </a:lnTo>
                    <a:lnTo>
                      <a:pt x="2520" y="586"/>
                    </a:lnTo>
                    <a:lnTo>
                      <a:pt x="2560" y="586"/>
                    </a:lnTo>
                    <a:lnTo>
                      <a:pt x="2572" y="574"/>
                    </a:lnTo>
                    <a:lnTo>
                      <a:pt x="2638" y="574"/>
                    </a:lnTo>
                    <a:lnTo>
                      <a:pt x="2662" y="546"/>
                    </a:lnTo>
                    <a:lnTo>
                      <a:pt x="2690" y="546"/>
                    </a:lnTo>
                    <a:lnTo>
                      <a:pt x="2698" y="532"/>
                    </a:lnTo>
                    <a:lnTo>
                      <a:pt x="2738" y="532"/>
                    </a:lnTo>
                    <a:lnTo>
                      <a:pt x="2762" y="500"/>
                    </a:lnTo>
                    <a:lnTo>
                      <a:pt x="2802" y="500"/>
                    </a:lnTo>
                    <a:lnTo>
                      <a:pt x="2814" y="484"/>
                    </a:lnTo>
                    <a:lnTo>
                      <a:pt x="2832" y="482"/>
                    </a:lnTo>
                    <a:lnTo>
                      <a:pt x="2844" y="480"/>
                    </a:lnTo>
                    <a:lnTo>
                      <a:pt x="2892" y="480"/>
                    </a:lnTo>
                    <a:lnTo>
                      <a:pt x="2928" y="448"/>
                    </a:lnTo>
                    <a:lnTo>
                      <a:pt x="2928" y="448"/>
                    </a:lnTo>
                    <a:lnTo>
                      <a:pt x="2974" y="448"/>
                    </a:lnTo>
                    <a:lnTo>
                      <a:pt x="2974" y="448"/>
                    </a:lnTo>
                    <a:lnTo>
                      <a:pt x="2980" y="444"/>
                    </a:lnTo>
                    <a:lnTo>
                      <a:pt x="2990" y="436"/>
                    </a:lnTo>
                    <a:lnTo>
                      <a:pt x="3002" y="424"/>
                    </a:lnTo>
                    <a:lnTo>
                      <a:pt x="3074" y="424"/>
                    </a:lnTo>
                    <a:lnTo>
                      <a:pt x="3082" y="414"/>
                    </a:lnTo>
                    <a:lnTo>
                      <a:pt x="3138" y="414"/>
                    </a:lnTo>
                    <a:lnTo>
                      <a:pt x="3150" y="408"/>
                    </a:lnTo>
                    <a:lnTo>
                      <a:pt x="3212" y="408"/>
                    </a:lnTo>
                    <a:lnTo>
                      <a:pt x="3212" y="408"/>
                    </a:lnTo>
                    <a:lnTo>
                      <a:pt x="3228" y="390"/>
                    </a:lnTo>
                    <a:lnTo>
                      <a:pt x="3240" y="376"/>
                    </a:lnTo>
                    <a:lnTo>
                      <a:pt x="3246" y="372"/>
                    </a:lnTo>
                    <a:lnTo>
                      <a:pt x="3246" y="372"/>
                    </a:lnTo>
                    <a:lnTo>
                      <a:pt x="3274" y="372"/>
                    </a:lnTo>
                    <a:lnTo>
                      <a:pt x="3286" y="360"/>
                    </a:lnTo>
                    <a:lnTo>
                      <a:pt x="3374" y="360"/>
                    </a:lnTo>
                    <a:lnTo>
                      <a:pt x="3374" y="338"/>
                    </a:lnTo>
                    <a:lnTo>
                      <a:pt x="3406" y="338"/>
                    </a:lnTo>
                    <a:lnTo>
                      <a:pt x="3406" y="316"/>
                    </a:lnTo>
                    <a:lnTo>
                      <a:pt x="3432" y="316"/>
                    </a:lnTo>
                    <a:lnTo>
                      <a:pt x="3472" y="288"/>
                    </a:lnTo>
                    <a:lnTo>
                      <a:pt x="3496" y="288"/>
                    </a:lnTo>
                    <a:lnTo>
                      <a:pt x="3504" y="268"/>
                    </a:lnTo>
                    <a:lnTo>
                      <a:pt x="3550" y="268"/>
                    </a:lnTo>
                    <a:lnTo>
                      <a:pt x="3550" y="228"/>
                    </a:lnTo>
                    <a:lnTo>
                      <a:pt x="3598" y="188"/>
                    </a:lnTo>
                    <a:lnTo>
                      <a:pt x="3650" y="188"/>
                    </a:lnTo>
                    <a:lnTo>
                      <a:pt x="3668" y="154"/>
                    </a:lnTo>
                    <a:lnTo>
                      <a:pt x="3714" y="154"/>
                    </a:lnTo>
                    <a:lnTo>
                      <a:pt x="3712" y="132"/>
                    </a:lnTo>
                    <a:lnTo>
                      <a:pt x="3730" y="132"/>
                    </a:lnTo>
                    <a:lnTo>
                      <a:pt x="3742" y="124"/>
                    </a:lnTo>
                    <a:lnTo>
                      <a:pt x="3814" y="124"/>
                    </a:lnTo>
                    <a:lnTo>
                      <a:pt x="3820" y="106"/>
                    </a:lnTo>
                    <a:lnTo>
                      <a:pt x="3850" y="106"/>
                    </a:lnTo>
                    <a:lnTo>
                      <a:pt x="3854" y="100"/>
                    </a:lnTo>
                    <a:lnTo>
                      <a:pt x="3896" y="100"/>
                    </a:lnTo>
                    <a:lnTo>
                      <a:pt x="3922" y="64"/>
                    </a:lnTo>
                    <a:lnTo>
                      <a:pt x="3974" y="64"/>
                    </a:lnTo>
                    <a:lnTo>
                      <a:pt x="3984" y="56"/>
                    </a:lnTo>
                    <a:lnTo>
                      <a:pt x="4148" y="56"/>
                    </a:lnTo>
                    <a:lnTo>
                      <a:pt x="4148" y="26"/>
                    </a:lnTo>
                    <a:lnTo>
                      <a:pt x="4162" y="26"/>
                    </a:lnTo>
                    <a:lnTo>
                      <a:pt x="4162" y="0"/>
                    </a:lnTo>
                    <a:lnTo>
                      <a:pt x="4276" y="0"/>
                    </a:lnTo>
                  </a:path>
                </a:pathLst>
              </a:custGeom>
              <a:noFill/>
              <a:ln w="28575">
                <a:solidFill>
                  <a:srgbClr val="2CAB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4" name="Line 25">
                <a:extLst>
                  <a:ext uri="{FF2B5EF4-FFF2-40B4-BE49-F238E27FC236}">
                    <a16:creationId xmlns:a16="http://schemas.microsoft.com/office/drawing/2014/main" id="{92BBE2E1-7F24-4777-B525-A5650E522ACD}"/>
                  </a:ext>
                </a:extLst>
              </p:cNvPr>
              <p:cNvSpPr>
                <a:spLocks noChangeShapeType="1"/>
              </p:cNvSpPr>
              <p:nvPr/>
            </p:nvSpPr>
            <p:spPr bwMode="auto">
              <a:xfrm>
                <a:off x="1568" y="1173"/>
                <a:ext cx="6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43" name="Text Placeholder 3">
            <a:extLst>
              <a:ext uri="{FF2B5EF4-FFF2-40B4-BE49-F238E27FC236}">
                <a16:creationId xmlns:a16="http://schemas.microsoft.com/office/drawing/2014/main" id="{472840EF-7A60-4DC6-8165-05151FE8715B}"/>
              </a:ext>
            </a:extLst>
          </p:cNvPr>
          <p:cNvSpPr>
            <a:spLocks noGrp="1"/>
          </p:cNvSpPr>
          <p:nvPr>
            <p:ph type="body" sz="quarter" idx="10"/>
          </p:nvPr>
        </p:nvSpPr>
        <p:spPr>
          <a:xfrm>
            <a:off x="3101771" y="4503035"/>
            <a:ext cx="2651915" cy="224007"/>
          </a:xfrm>
        </p:spPr>
        <p:txBody>
          <a:bodyPr>
            <a:normAutofit/>
          </a:bodyPr>
          <a:lstStyle/>
          <a:p>
            <a:r>
              <a:rPr lang="en-US" sz="830" b="0" dirty="0">
                <a:solidFill>
                  <a:schemeClr val="tx1"/>
                </a:solidFill>
              </a:rPr>
              <a:t>Bakris GL, et al. </a:t>
            </a:r>
            <a:r>
              <a:rPr lang="en-US" sz="830" b="0" i="1" dirty="0">
                <a:solidFill>
                  <a:schemeClr val="tx1"/>
                </a:solidFill>
              </a:rPr>
              <a:t>N Engl J Med</a:t>
            </a:r>
            <a:r>
              <a:rPr lang="en-US" sz="830" b="0" dirty="0">
                <a:solidFill>
                  <a:schemeClr val="tx1"/>
                </a:solidFill>
              </a:rPr>
              <a:t>. 2020;383(23):2219-2229.</a:t>
            </a:r>
          </a:p>
        </p:txBody>
      </p:sp>
      <p:cxnSp>
        <p:nvCxnSpPr>
          <p:cNvPr id="13" name="Straight Connector 12">
            <a:extLst>
              <a:ext uri="{FF2B5EF4-FFF2-40B4-BE49-F238E27FC236}">
                <a16:creationId xmlns:a16="http://schemas.microsoft.com/office/drawing/2014/main" id="{6118A303-0FC8-4DEF-94F9-06F986A229E5}"/>
              </a:ext>
            </a:extLst>
          </p:cNvPr>
          <p:cNvCxnSpPr>
            <a:stCxn id="31" idx="2"/>
            <a:endCxn id="31" idx="1"/>
          </p:cNvCxnSpPr>
          <p:nvPr/>
        </p:nvCxnSpPr>
        <p:spPr>
          <a:xfrm flipV="1">
            <a:off x="1704975" y="1390702"/>
            <a:ext cx="0" cy="2076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61D8DFD-697A-4EEE-B9DF-2530D306A379}"/>
              </a:ext>
            </a:extLst>
          </p:cNvPr>
          <p:cNvCxnSpPr/>
          <p:nvPr/>
        </p:nvCxnSpPr>
        <p:spPr>
          <a:xfrm>
            <a:off x="2278856" y="38821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4AD5668-9380-459F-B491-DC61ACBF2E60}"/>
              </a:ext>
            </a:extLst>
          </p:cNvPr>
          <p:cNvCxnSpPr/>
          <p:nvPr/>
        </p:nvCxnSpPr>
        <p:spPr>
          <a:xfrm>
            <a:off x="2322909" y="3448756"/>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0B85533-B822-4C1B-92A7-4E51753DC38A}"/>
              </a:ext>
            </a:extLst>
          </p:cNvPr>
          <p:cNvCxnSpPr/>
          <p:nvPr/>
        </p:nvCxnSpPr>
        <p:spPr>
          <a:xfrm>
            <a:off x="2985836" y="3458934"/>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1FBECF8-0FAC-4131-A1AC-4370D68915CC}"/>
              </a:ext>
            </a:extLst>
          </p:cNvPr>
          <p:cNvCxnSpPr>
            <a:stCxn id="31" idx="2"/>
            <a:endCxn id="31" idx="3"/>
          </p:cNvCxnSpPr>
          <p:nvPr/>
        </p:nvCxnSpPr>
        <p:spPr>
          <a:xfrm>
            <a:off x="1704975" y="3467153"/>
            <a:ext cx="5100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61CD83-3470-4F6F-84FD-2D16B9E70677}"/>
              </a:ext>
            </a:extLst>
          </p:cNvPr>
          <p:cNvCxnSpPr/>
          <p:nvPr/>
        </p:nvCxnSpPr>
        <p:spPr>
          <a:xfrm>
            <a:off x="3624762" y="3473525"/>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BE75F6-47A8-42A3-9724-90251AC65185}"/>
              </a:ext>
            </a:extLst>
          </p:cNvPr>
          <p:cNvCxnSpPr/>
          <p:nvPr/>
        </p:nvCxnSpPr>
        <p:spPr>
          <a:xfrm>
            <a:off x="4284242" y="3458934"/>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EEF00D1-6A7A-45F4-83C0-11061A43EB73}"/>
              </a:ext>
            </a:extLst>
          </p:cNvPr>
          <p:cNvCxnSpPr/>
          <p:nvPr/>
        </p:nvCxnSpPr>
        <p:spPr>
          <a:xfrm>
            <a:off x="4909634" y="3443598"/>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2A3F9C4-BEAF-4EB3-B1DB-0DCA8D201206}"/>
              </a:ext>
            </a:extLst>
          </p:cNvPr>
          <p:cNvCxnSpPr/>
          <p:nvPr/>
        </p:nvCxnSpPr>
        <p:spPr>
          <a:xfrm>
            <a:off x="5529263" y="3467153"/>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FE5C9EE-A8D6-4BC3-9AB2-66FE4D6B18F9}"/>
              </a:ext>
            </a:extLst>
          </p:cNvPr>
          <p:cNvCxnSpPr/>
          <p:nvPr/>
        </p:nvCxnSpPr>
        <p:spPr>
          <a:xfrm>
            <a:off x="6167438" y="3473525"/>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ADCB11-CAD0-4EB6-A2D6-3F2C8A1D65A4}"/>
              </a:ext>
            </a:extLst>
          </p:cNvPr>
          <p:cNvCxnSpPr/>
          <p:nvPr/>
        </p:nvCxnSpPr>
        <p:spPr>
          <a:xfrm>
            <a:off x="6803232" y="3448786"/>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714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2D5F-5A26-4654-BAE8-27ACF82D6402}"/>
              </a:ext>
            </a:extLst>
          </p:cNvPr>
          <p:cNvSpPr>
            <a:spLocks noGrp="1"/>
          </p:cNvSpPr>
          <p:nvPr>
            <p:ph type="title"/>
          </p:nvPr>
        </p:nvSpPr>
        <p:spPr/>
        <p:txBody>
          <a:bodyPr>
            <a:normAutofit/>
          </a:bodyPr>
          <a:lstStyle/>
          <a:p>
            <a:r>
              <a:rPr lang="en-US" sz="2800" b="0" dirty="0">
                <a:solidFill>
                  <a:schemeClr val="tx1"/>
                </a:solidFill>
              </a:rPr>
              <a:t>FIDELIO-DKD: Change in Serum Potassium Over Time</a:t>
            </a:r>
          </a:p>
        </p:txBody>
      </p:sp>
      <p:sp>
        <p:nvSpPr>
          <p:cNvPr id="3" name="Text Placeholder 2">
            <a:extLst>
              <a:ext uri="{FF2B5EF4-FFF2-40B4-BE49-F238E27FC236}">
                <a16:creationId xmlns:a16="http://schemas.microsoft.com/office/drawing/2014/main" id="{B4D96FBB-4F16-425A-8E1C-47F1F9418BEA}"/>
              </a:ext>
            </a:extLst>
          </p:cNvPr>
          <p:cNvSpPr>
            <a:spLocks noGrp="1"/>
          </p:cNvSpPr>
          <p:nvPr>
            <p:ph type="body" sz="quarter" idx="10"/>
          </p:nvPr>
        </p:nvSpPr>
        <p:spPr>
          <a:xfrm>
            <a:off x="1332088" y="3794245"/>
            <a:ext cx="6005911" cy="628650"/>
          </a:xfrm>
        </p:spPr>
        <p:txBody>
          <a:bodyPr>
            <a:normAutofit lnSpcReduction="10000"/>
          </a:bodyPr>
          <a:lstStyle/>
          <a:p>
            <a:pPr algn="ctr">
              <a:spcBef>
                <a:spcPts val="0"/>
              </a:spcBef>
            </a:pPr>
            <a:r>
              <a:rPr lang="en-US" sz="2100" dirty="0">
                <a:solidFill>
                  <a:schemeClr val="tx1"/>
                </a:solidFill>
              </a:rPr>
              <a:t>Maximum mean difference in serum potassium between groups: 0.23 mmol/L at month 4</a:t>
            </a:r>
          </a:p>
        </p:txBody>
      </p:sp>
      <p:sp>
        <p:nvSpPr>
          <p:cNvPr id="11" name="Text Placeholder 1">
            <a:extLst>
              <a:ext uri="{FF2B5EF4-FFF2-40B4-BE49-F238E27FC236}">
                <a16:creationId xmlns:a16="http://schemas.microsoft.com/office/drawing/2014/main" id="{FEAC2B4F-7E02-4E2A-980D-FC83F3C29BFB}"/>
              </a:ext>
            </a:extLst>
          </p:cNvPr>
          <p:cNvSpPr txBox="1">
            <a:spLocks/>
          </p:cNvSpPr>
          <p:nvPr/>
        </p:nvSpPr>
        <p:spPr>
          <a:xfrm>
            <a:off x="3087702" y="4570349"/>
            <a:ext cx="6438034" cy="169563"/>
          </a:xfrm>
          <a:prstGeom prst="rect">
            <a:avLst/>
          </a:prstGeom>
        </p:spPr>
        <p:txBody>
          <a:bodyPr lIns="61544" tIns="30772" rIns="61544" bIns="30772" anchor="b"/>
          <a:lstStyle>
            <a:lvl1pPr marL="0" indent="0" algn="l" defTabSz="410243" rtl="0" eaLnBrk="1" latinLnBrk="0" hangingPunct="1">
              <a:spcBef>
                <a:spcPct val="20000"/>
              </a:spcBef>
              <a:buFont typeface="Arial"/>
              <a:buNone/>
              <a:defRPr sz="1200" b="1" kern="1200">
                <a:solidFill>
                  <a:schemeClr val="bg1"/>
                </a:solidFill>
                <a:latin typeface="+mn-lt"/>
                <a:ea typeface="+mn-ea"/>
                <a:cs typeface="+mn-cs"/>
              </a:defRPr>
            </a:lvl1pPr>
            <a:lvl2pPr marL="410243" indent="0" algn="l" defTabSz="410243" rtl="0" eaLnBrk="1" latinLnBrk="0" hangingPunct="1">
              <a:spcBef>
                <a:spcPct val="20000"/>
              </a:spcBef>
              <a:buFont typeface="Arial"/>
              <a:buNone/>
              <a:defRPr sz="1100" kern="1200">
                <a:solidFill>
                  <a:schemeClr val="bg1"/>
                </a:solidFill>
                <a:latin typeface="+mn-lt"/>
                <a:ea typeface="+mn-ea"/>
                <a:cs typeface="+mn-cs"/>
              </a:defRPr>
            </a:lvl2pPr>
            <a:lvl3pPr marL="820486" indent="0" algn="l" defTabSz="410243" rtl="0" eaLnBrk="1" latinLnBrk="0" hangingPunct="1">
              <a:spcBef>
                <a:spcPct val="20000"/>
              </a:spcBef>
              <a:buFont typeface="Arial"/>
              <a:buNone/>
              <a:defRPr sz="1100" kern="1200">
                <a:solidFill>
                  <a:schemeClr val="bg1"/>
                </a:solidFill>
                <a:latin typeface="+mn-lt"/>
                <a:ea typeface="+mn-ea"/>
                <a:cs typeface="+mn-cs"/>
              </a:defRPr>
            </a:lvl3pPr>
            <a:lvl4pPr marL="1230728" indent="0" algn="l" defTabSz="410243" rtl="0" eaLnBrk="1" latinLnBrk="0" hangingPunct="1">
              <a:spcBef>
                <a:spcPct val="20000"/>
              </a:spcBef>
              <a:buFont typeface="Arial"/>
              <a:buNone/>
              <a:defRPr sz="1100" kern="1200">
                <a:solidFill>
                  <a:schemeClr val="bg1"/>
                </a:solidFill>
                <a:latin typeface="+mn-lt"/>
                <a:ea typeface="+mn-ea"/>
                <a:cs typeface="+mn-cs"/>
              </a:defRPr>
            </a:lvl4pPr>
            <a:lvl5pPr marL="1640973" indent="0" algn="l" defTabSz="410243" rtl="0" eaLnBrk="1" latinLnBrk="0" hangingPunct="1">
              <a:spcBef>
                <a:spcPct val="20000"/>
              </a:spcBef>
              <a:buFont typeface="Arial"/>
              <a:buNone/>
              <a:defRPr sz="1100" kern="1200">
                <a:solidFill>
                  <a:schemeClr val="bg1"/>
                </a:solidFill>
                <a:latin typeface="+mn-lt"/>
                <a:ea typeface="+mn-ea"/>
                <a:cs typeface="+mn-cs"/>
              </a:defRPr>
            </a:lvl5pPr>
            <a:lvl6pPr marL="2256338" indent="-205122" algn="l" defTabSz="410243" rtl="0" eaLnBrk="1" latinLnBrk="0" hangingPunct="1">
              <a:spcBef>
                <a:spcPct val="20000"/>
              </a:spcBef>
              <a:buFont typeface="Arial"/>
              <a:buChar char="•"/>
              <a:defRPr sz="1800" kern="1200">
                <a:solidFill>
                  <a:schemeClr val="tx1"/>
                </a:solidFill>
                <a:latin typeface="+mn-lt"/>
                <a:ea typeface="+mn-ea"/>
                <a:cs typeface="+mn-cs"/>
              </a:defRPr>
            </a:lvl6pPr>
            <a:lvl7pPr marL="2666581" indent="-205122" algn="l" defTabSz="410243" rtl="0" eaLnBrk="1" latinLnBrk="0" hangingPunct="1">
              <a:spcBef>
                <a:spcPct val="20000"/>
              </a:spcBef>
              <a:buFont typeface="Arial"/>
              <a:buChar char="•"/>
              <a:defRPr sz="1800" kern="1200">
                <a:solidFill>
                  <a:schemeClr val="tx1"/>
                </a:solidFill>
                <a:latin typeface="+mn-lt"/>
                <a:ea typeface="+mn-ea"/>
                <a:cs typeface="+mn-cs"/>
              </a:defRPr>
            </a:lvl7pPr>
            <a:lvl8pPr marL="3076826" indent="-205122" algn="l" defTabSz="410243" rtl="0" eaLnBrk="1" latinLnBrk="0" hangingPunct="1">
              <a:spcBef>
                <a:spcPct val="20000"/>
              </a:spcBef>
              <a:buFont typeface="Arial"/>
              <a:buChar char="•"/>
              <a:defRPr sz="1800" kern="1200">
                <a:solidFill>
                  <a:schemeClr val="tx1"/>
                </a:solidFill>
                <a:latin typeface="+mn-lt"/>
                <a:ea typeface="+mn-ea"/>
                <a:cs typeface="+mn-cs"/>
              </a:defRPr>
            </a:lvl8pPr>
            <a:lvl9pPr marL="3487068" indent="-205122" algn="l" defTabSz="410243" rtl="0" eaLnBrk="1" latinLnBrk="0" hangingPunct="1">
              <a:spcBef>
                <a:spcPct val="20000"/>
              </a:spcBef>
              <a:buFont typeface="Arial"/>
              <a:buChar char="•"/>
              <a:defRPr sz="1800" kern="1200">
                <a:solidFill>
                  <a:schemeClr val="tx1"/>
                </a:solidFill>
                <a:latin typeface="+mn-lt"/>
                <a:ea typeface="+mn-ea"/>
                <a:cs typeface="+mn-cs"/>
              </a:defRPr>
            </a:lvl9pPr>
          </a:lstStyle>
          <a:p>
            <a:r>
              <a:rPr lang="en-US" sz="900" b="0" dirty="0">
                <a:solidFill>
                  <a:schemeClr val="tx1"/>
                </a:solidFill>
              </a:rPr>
              <a:t>Bakris GL, et al. </a:t>
            </a:r>
            <a:r>
              <a:rPr lang="en-US" sz="900" b="0" i="1" dirty="0">
                <a:solidFill>
                  <a:schemeClr val="tx1"/>
                </a:solidFill>
              </a:rPr>
              <a:t>N Engl J Med</a:t>
            </a:r>
            <a:r>
              <a:rPr lang="en-US" sz="900" b="0" dirty="0">
                <a:solidFill>
                  <a:schemeClr val="tx1"/>
                </a:solidFill>
              </a:rPr>
              <a:t>. 2020;383(23):2219-2229.</a:t>
            </a:r>
          </a:p>
        </p:txBody>
      </p:sp>
      <p:grpSp>
        <p:nvGrpSpPr>
          <p:cNvPr id="3214" name="Group 3213"/>
          <p:cNvGrpSpPr/>
          <p:nvPr/>
        </p:nvGrpSpPr>
        <p:grpSpPr>
          <a:xfrm>
            <a:off x="796878" y="835819"/>
            <a:ext cx="7681462" cy="2920167"/>
            <a:chOff x="421185" y="1333500"/>
            <a:chExt cx="10241949" cy="3893556"/>
          </a:xfrm>
        </p:grpSpPr>
        <p:sp>
          <p:nvSpPr>
            <p:cNvPr id="4" name="TextBox 3"/>
            <p:cNvSpPr txBox="1"/>
            <p:nvPr/>
          </p:nvSpPr>
          <p:spPr>
            <a:xfrm>
              <a:off x="8591370" y="2443588"/>
              <a:ext cx="2071764" cy="861775"/>
            </a:xfrm>
            <a:prstGeom prst="rect">
              <a:avLst/>
            </a:prstGeom>
            <a:noFill/>
          </p:spPr>
          <p:txBody>
            <a:bodyPr wrap="none" rtlCol="0">
              <a:spAutoFit/>
            </a:bodyPr>
            <a:lstStyle/>
            <a:p>
              <a:r>
                <a:rPr lang="en-US" sz="1200" b="1" dirty="0"/>
                <a:t>Mean serum K</a:t>
              </a:r>
              <a:r>
                <a:rPr lang="en-US" sz="1200" b="1" baseline="30000" dirty="0"/>
                <a:t>+</a:t>
              </a:r>
              <a:r>
                <a:rPr lang="en-US" sz="1200" b="1" dirty="0"/>
                <a:t> at BL:</a:t>
              </a:r>
            </a:p>
            <a:p>
              <a:r>
                <a:rPr lang="en-US" sz="1200" b="1" dirty="0"/>
                <a:t>Finerenone: 4.4 ± 0.5</a:t>
              </a:r>
            </a:p>
            <a:p>
              <a:r>
                <a:rPr lang="en-US" sz="1200" b="1" dirty="0"/>
                <a:t>Placebo: 4.4 ± 0.5</a:t>
              </a:r>
            </a:p>
          </p:txBody>
        </p:sp>
        <p:sp>
          <p:nvSpPr>
            <p:cNvPr id="8" name="TextBox 7"/>
            <p:cNvSpPr txBox="1"/>
            <p:nvPr/>
          </p:nvSpPr>
          <p:spPr>
            <a:xfrm>
              <a:off x="3382441" y="4826947"/>
              <a:ext cx="2967651" cy="400109"/>
            </a:xfrm>
            <a:prstGeom prst="rect">
              <a:avLst/>
            </a:prstGeom>
            <a:noFill/>
          </p:spPr>
          <p:txBody>
            <a:bodyPr wrap="none" rtlCol="0">
              <a:spAutoFit/>
            </a:bodyPr>
            <a:lstStyle/>
            <a:p>
              <a:pPr algn="ctr"/>
              <a:r>
                <a:rPr lang="en-US" sz="1350" b="1" dirty="0"/>
                <a:t>Months since randomization</a:t>
              </a:r>
            </a:p>
          </p:txBody>
        </p:sp>
        <p:sp>
          <p:nvSpPr>
            <p:cNvPr id="12" name="TextBox 11"/>
            <p:cNvSpPr txBox="1"/>
            <p:nvPr/>
          </p:nvSpPr>
          <p:spPr>
            <a:xfrm rot="16200000">
              <a:off x="-707330" y="2780869"/>
              <a:ext cx="2657139" cy="400109"/>
            </a:xfrm>
            <a:prstGeom prst="rect">
              <a:avLst/>
            </a:prstGeom>
            <a:noFill/>
          </p:spPr>
          <p:txBody>
            <a:bodyPr wrap="none" rtlCol="0">
              <a:spAutoFit/>
            </a:bodyPr>
            <a:lstStyle/>
            <a:p>
              <a:pPr algn="ctr"/>
              <a:r>
                <a:rPr lang="en-US" sz="1350" b="1" dirty="0"/>
                <a:t>Mean serum K</a:t>
              </a:r>
              <a:r>
                <a:rPr lang="en-US" sz="1350" b="1" baseline="30000" dirty="0"/>
                <a:t>+</a:t>
              </a:r>
              <a:r>
                <a:rPr lang="en-US" sz="1350" b="1" dirty="0"/>
                <a:t> (mmol/L)</a:t>
              </a:r>
            </a:p>
          </p:txBody>
        </p:sp>
        <p:sp>
          <p:nvSpPr>
            <p:cNvPr id="13" name="TextBox 12"/>
            <p:cNvSpPr txBox="1"/>
            <p:nvPr/>
          </p:nvSpPr>
          <p:spPr>
            <a:xfrm>
              <a:off x="1657248" y="3965811"/>
              <a:ext cx="718573" cy="369332"/>
            </a:xfrm>
            <a:prstGeom prst="rect">
              <a:avLst/>
            </a:prstGeom>
            <a:noFill/>
          </p:spPr>
          <p:txBody>
            <a:bodyPr wrap="none" rtlCol="0">
              <a:spAutoFit/>
            </a:bodyPr>
            <a:lstStyle/>
            <a:p>
              <a:pPr algn="ctr"/>
              <a:r>
                <a:rPr lang="en-US" sz="1200" b="1" dirty="0"/>
                <a:t>0.02*</a:t>
              </a:r>
            </a:p>
          </p:txBody>
        </p:sp>
        <p:sp>
          <p:nvSpPr>
            <p:cNvPr id="15" name="TextBox 14"/>
            <p:cNvSpPr txBox="1"/>
            <p:nvPr/>
          </p:nvSpPr>
          <p:spPr>
            <a:xfrm>
              <a:off x="1657248" y="1471187"/>
              <a:ext cx="718573" cy="369332"/>
            </a:xfrm>
            <a:prstGeom prst="rect">
              <a:avLst/>
            </a:prstGeom>
            <a:noFill/>
          </p:spPr>
          <p:txBody>
            <a:bodyPr wrap="none" rtlCol="0">
              <a:spAutoFit/>
            </a:bodyPr>
            <a:lstStyle/>
            <a:p>
              <a:pPr algn="ctr"/>
              <a:r>
                <a:rPr lang="en-US" sz="1200" b="1" dirty="0"/>
                <a:t>0.25*</a:t>
              </a:r>
            </a:p>
          </p:txBody>
        </p:sp>
        <p:sp>
          <p:nvSpPr>
            <p:cNvPr id="16" name="TextBox 15"/>
            <p:cNvSpPr txBox="1"/>
            <p:nvPr/>
          </p:nvSpPr>
          <p:spPr>
            <a:xfrm>
              <a:off x="2962266" y="3965811"/>
              <a:ext cx="718573" cy="369332"/>
            </a:xfrm>
            <a:prstGeom prst="rect">
              <a:avLst/>
            </a:prstGeom>
            <a:noFill/>
          </p:spPr>
          <p:txBody>
            <a:bodyPr wrap="none" rtlCol="0">
              <a:spAutoFit/>
            </a:bodyPr>
            <a:lstStyle/>
            <a:p>
              <a:pPr algn="ctr"/>
              <a:r>
                <a:rPr lang="en-US" sz="1200" b="1" dirty="0"/>
                <a:t>0.04*</a:t>
              </a:r>
            </a:p>
          </p:txBody>
        </p:sp>
        <p:sp>
          <p:nvSpPr>
            <p:cNvPr id="17" name="TextBox 16"/>
            <p:cNvSpPr txBox="1"/>
            <p:nvPr/>
          </p:nvSpPr>
          <p:spPr>
            <a:xfrm>
              <a:off x="2962266" y="1471187"/>
              <a:ext cx="718573" cy="369332"/>
            </a:xfrm>
            <a:prstGeom prst="rect">
              <a:avLst/>
            </a:prstGeom>
            <a:noFill/>
          </p:spPr>
          <p:txBody>
            <a:bodyPr wrap="none" rtlCol="0">
              <a:spAutoFit/>
            </a:bodyPr>
            <a:lstStyle/>
            <a:p>
              <a:pPr algn="ctr"/>
              <a:r>
                <a:rPr lang="en-US" sz="1200" b="1" dirty="0"/>
                <a:t>0.24*</a:t>
              </a:r>
            </a:p>
          </p:txBody>
        </p:sp>
        <p:sp>
          <p:nvSpPr>
            <p:cNvPr id="18" name="TextBox 17"/>
            <p:cNvSpPr txBox="1"/>
            <p:nvPr/>
          </p:nvSpPr>
          <p:spPr>
            <a:xfrm>
              <a:off x="4835454" y="3965811"/>
              <a:ext cx="718573" cy="369332"/>
            </a:xfrm>
            <a:prstGeom prst="rect">
              <a:avLst/>
            </a:prstGeom>
            <a:noFill/>
          </p:spPr>
          <p:txBody>
            <a:bodyPr wrap="none" rtlCol="0">
              <a:spAutoFit/>
            </a:bodyPr>
            <a:lstStyle/>
            <a:p>
              <a:pPr algn="ctr"/>
              <a:r>
                <a:rPr lang="en-US" sz="1200" b="1" dirty="0"/>
                <a:t>0.05*</a:t>
              </a:r>
            </a:p>
          </p:txBody>
        </p:sp>
        <p:sp>
          <p:nvSpPr>
            <p:cNvPr id="19" name="TextBox 18"/>
            <p:cNvSpPr txBox="1"/>
            <p:nvPr/>
          </p:nvSpPr>
          <p:spPr>
            <a:xfrm>
              <a:off x="4835454" y="1471187"/>
              <a:ext cx="718573" cy="369332"/>
            </a:xfrm>
            <a:prstGeom prst="rect">
              <a:avLst/>
            </a:prstGeom>
            <a:noFill/>
          </p:spPr>
          <p:txBody>
            <a:bodyPr wrap="none" rtlCol="0">
              <a:spAutoFit/>
            </a:bodyPr>
            <a:lstStyle/>
            <a:p>
              <a:pPr algn="ctr"/>
              <a:r>
                <a:rPr lang="en-US" sz="1200" b="1" dirty="0"/>
                <a:t>0.21*</a:t>
              </a:r>
            </a:p>
          </p:txBody>
        </p:sp>
        <p:sp>
          <p:nvSpPr>
            <p:cNvPr id="20" name="TextBox 19"/>
            <p:cNvSpPr txBox="1"/>
            <p:nvPr/>
          </p:nvSpPr>
          <p:spPr>
            <a:xfrm>
              <a:off x="6744153" y="3965811"/>
              <a:ext cx="718573" cy="369332"/>
            </a:xfrm>
            <a:prstGeom prst="rect">
              <a:avLst/>
            </a:prstGeom>
            <a:noFill/>
          </p:spPr>
          <p:txBody>
            <a:bodyPr wrap="none" rtlCol="0">
              <a:spAutoFit/>
            </a:bodyPr>
            <a:lstStyle/>
            <a:p>
              <a:pPr algn="ctr"/>
              <a:r>
                <a:rPr lang="en-US" sz="1200" b="1" dirty="0"/>
                <a:t>0.07*</a:t>
              </a:r>
            </a:p>
          </p:txBody>
        </p:sp>
        <p:sp>
          <p:nvSpPr>
            <p:cNvPr id="21" name="TextBox 20"/>
            <p:cNvSpPr txBox="1"/>
            <p:nvPr/>
          </p:nvSpPr>
          <p:spPr>
            <a:xfrm>
              <a:off x="6744153" y="1471187"/>
              <a:ext cx="718573" cy="369332"/>
            </a:xfrm>
            <a:prstGeom prst="rect">
              <a:avLst/>
            </a:prstGeom>
            <a:noFill/>
          </p:spPr>
          <p:txBody>
            <a:bodyPr wrap="none" rtlCol="0">
              <a:spAutoFit/>
            </a:bodyPr>
            <a:lstStyle/>
            <a:p>
              <a:pPr algn="ctr"/>
              <a:r>
                <a:rPr lang="en-US" sz="1200" b="1" dirty="0"/>
                <a:t>0.21*</a:t>
              </a:r>
            </a:p>
          </p:txBody>
        </p:sp>
        <p:sp>
          <p:nvSpPr>
            <p:cNvPr id="22" name="TextBox 21"/>
            <p:cNvSpPr txBox="1"/>
            <p:nvPr/>
          </p:nvSpPr>
          <p:spPr>
            <a:xfrm>
              <a:off x="8004782" y="3965811"/>
              <a:ext cx="718573" cy="369332"/>
            </a:xfrm>
            <a:prstGeom prst="rect">
              <a:avLst/>
            </a:prstGeom>
            <a:noFill/>
          </p:spPr>
          <p:txBody>
            <a:bodyPr wrap="none" rtlCol="0">
              <a:spAutoFit/>
            </a:bodyPr>
            <a:lstStyle/>
            <a:p>
              <a:pPr algn="ctr"/>
              <a:r>
                <a:rPr lang="en-US" sz="1200" b="1" dirty="0"/>
                <a:t>0.07*</a:t>
              </a:r>
            </a:p>
          </p:txBody>
        </p:sp>
        <p:sp>
          <p:nvSpPr>
            <p:cNvPr id="23" name="TextBox 22"/>
            <p:cNvSpPr txBox="1"/>
            <p:nvPr/>
          </p:nvSpPr>
          <p:spPr>
            <a:xfrm>
              <a:off x="8004782" y="1471187"/>
              <a:ext cx="718573" cy="369332"/>
            </a:xfrm>
            <a:prstGeom prst="rect">
              <a:avLst/>
            </a:prstGeom>
            <a:noFill/>
          </p:spPr>
          <p:txBody>
            <a:bodyPr wrap="none" rtlCol="0">
              <a:spAutoFit/>
            </a:bodyPr>
            <a:lstStyle/>
            <a:p>
              <a:pPr algn="ctr"/>
              <a:r>
                <a:rPr lang="en-US" sz="1200" b="1" dirty="0"/>
                <a:t>0.20*</a:t>
              </a:r>
            </a:p>
          </p:txBody>
        </p:sp>
        <p:grpSp>
          <p:nvGrpSpPr>
            <p:cNvPr id="6" name="Group 5"/>
            <p:cNvGrpSpPr>
              <a:grpSpLocks noChangeAspect="1"/>
            </p:cNvGrpSpPr>
            <p:nvPr/>
          </p:nvGrpSpPr>
          <p:grpSpPr bwMode="auto">
            <a:xfrm>
              <a:off x="957263" y="1333500"/>
              <a:ext cx="7702550" cy="3482976"/>
              <a:chOff x="603" y="840"/>
              <a:chExt cx="4852" cy="2194"/>
            </a:xfrm>
          </p:grpSpPr>
          <p:sp>
            <p:nvSpPr>
              <p:cNvPr id="24" name="Rectangle 6"/>
              <p:cNvSpPr>
                <a:spLocks noChangeArrowheads="1"/>
              </p:cNvSpPr>
              <p:nvPr/>
            </p:nvSpPr>
            <p:spPr bwMode="auto">
              <a:xfrm>
                <a:off x="603" y="840"/>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5.4</a:t>
                </a:r>
                <a:endParaRPr lang="en-US" altLang="en-US" sz="1350" dirty="0"/>
              </a:p>
            </p:txBody>
          </p:sp>
          <p:sp>
            <p:nvSpPr>
              <p:cNvPr id="25" name="Freeform 7"/>
              <p:cNvSpPr>
                <a:spLocks/>
              </p:cNvSpPr>
              <p:nvPr/>
            </p:nvSpPr>
            <p:spPr bwMode="auto">
              <a:xfrm>
                <a:off x="811" y="942"/>
                <a:ext cx="4644" cy="1884"/>
              </a:xfrm>
              <a:custGeom>
                <a:avLst/>
                <a:gdLst>
                  <a:gd name="T0" fmla="*/ 0 w 4644"/>
                  <a:gd name="T1" fmla="*/ 0 h 1884"/>
                  <a:gd name="T2" fmla="*/ 60 w 4644"/>
                  <a:gd name="T3" fmla="*/ 0 h 1884"/>
                  <a:gd name="T4" fmla="*/ 60 w 4644"/>
                  <a:gd name="T5" fmla="*/ 1884 h 1884"/>
                  <a:gd name="T6" fmla="*/ 4644 w 4644"/>
                  <a:gd name="T7" fmla="*/ 1884 h 1884"/>
                </a:gdLst>
                <a:ahLst/>
                <a:cxnLst>
                  <a:cxn ang="0">
                    <a:pos x="T0" y="T1"/>
                  </a:cxn>
                  <a:cxn ang="0">
                    <a:pos x="T2" y="T3"/>
                  </a:cxn>
                  <a:cxn ang="0">
                    <a:pos x="T4" y="T5"/>
                  </a:cxn>
                  <a:cxn ang="0">
                    <a:pos x="T6" y="T7"/>
                  </a:cxn>
                </a:cxnLst>
                <a:rect l="0" t="0" r="r" b="b"/>
                <a:pathLst>
                  <a:path w="4644" h="1884">
                    <a:moveTo>
                      <a:pt x="0" y="0"/>
                    </a:moveTo>
                    <a:lnTo>
                      <a:pt x="60" y="0"/>
                    </a:lnTo>
                    <a:lnTo>
                      <a:pt x="60" y="1884"/>
                    </a:lnTo>
                    <a:lnTo>
                      <a:pt x="4644" y="1884"/>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Rectangle 8"/>
              <p:cNvSpPr>
                <a:spLocks noChangeArrowheads="1"/>
              </p:cNvSpPr>
              <p:nvPr/>
            </p:nvSpPr>
            <p:spPr bwMode="auto">
              <a:xfrm>
                <a:off x="603" y="2724"/>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3.6</a:t>
                </a:r>
                <a:endParaRPr lang="en-US" altLang="en-US" sz="1350" dirty="0"/>
              </a:p>
            </p:txBody>
          </p:sp>
          <p:sp>
            <p:nvSpPr>
              <p:cNvPr id="27" name="Rectangle 9"/>
              <p:cNvSpPr>
                <a:spLocks noChangeArrowheads="1"/>
              </p:cNvSpPr>
              <p:nvPr/>
            </p:nvSpPr>
            <p:spPr bwMode="auto">
              <a:xfrm>
                <a:off x="831" y="286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0</a:t>
                </a:r>
                <a:endParaRPr lang="en-US" altLang="en-US" sz="1350" dirty="0"/>
              </a:p>
            </p:txBody>
          </p:sp>
          <p:sp>
            <p:nvSpPr>
              <p:cNvPr id="28" name="Freeform 10"/>
              <p:cNvSpPr>
                <a:spLocks/>
              </p:cNvSpPr>
              <p:nvPr/>
            </p:nvSpPr>
            <p:spPr bwMode="auto">
              <a:xfrm>
                <a:off x="811" y="2826"/>
                <a:ext cx="60" cy="48"/>
              </a:xfrm>
              <a:custGeom>
                <a:avLst/>
                <a:gdLst>
                  <a:gd name="T0" fmla="*/ 0 w 60"/>
                  <a:gd name="T1" fmla="*/ 0 h 48"/>
                  <a:gd name="T2" fmla="*/ 60 w 60"/>
                  <a:gd name="T3" fmla="*/ 0 h 48"/>
                  <a:gd name="T4" fmla="*/ 60 w 60"/>
                  <a:gd name="T5" fmla="*/ 48 h 48"/>
                </a:gdLst>
                <a:ahLst/>
                <a:cxnLst>
                  <a:cxn ang="0">
                    <a:pos x="T0" y="T1"/>
                  </a:cxn>
                  <a:cxn ang="0">
                    <a:pos x="T2" y="T3"/>
                  </a:cxn>
                  <a:cxn ang="0">
                    <a:pos x="T4" y="T5"/>
                  </a:cxn>
                </a:cxnLst>
                <a:rect l="0" t="0" r="r" b="b"/>
                <a:pathLst>
                  <a:path w="60" h="48">
                    <a:moveTo>
                      <a:pt x="0" y="0"/>
                    </a:moveTo>
                    <a:lnTo>
                      <a:pt x="60" y="0"/>
                    </a:lnTo>
                    <a:lnTo>
                      <a:pt x="60" y="48"/>
                    </a:lnTo>
                  </a:path>
                </a:pathLst>
              </a:custGeom>
              <a:noFill/>
              <a:ln w="285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9" name="Rectangle 11"/>
              <p:cNvSpPr>
                <a:spLocks noChangeArrowheads="1"/>
              </p:cNvSpPr>
              <p:nvPr/>
            </p:nvSpPr>
            <p:spPr bwMode="auto">
              <a:xfrm>
                <a:off x="1227" y="286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a:t>
                </a:r>
                <a:endParaRPr lang="en-US" altLang="en-US" sz="1350" dirty="0"/>
              </a:p>
            </p:txBody>
          </p:sp>
          <p:sp>
            <p:nvSpPr>
              <p:cNvPr id="30" name="Line 12"/>
              <p:cNvSpPr>
                <a:spLocks noChangeShapeType="1"/>
              </p:cNvSpPr>
              <p:nvPr/>
            </p:nvSpPr>
            <p:spPr bwMode="auto">
              <a:xfrm>
                <a:off x="1267"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 name="Rectangle 13"/>
              <p:cNvSpPr>
                <a:spLocks noChangeArrowheads="1"/>
              </p:cNvSpPr>
              <p:nvPr/>
            </p:nvSpPr>
            <p:spPr bwMode="auto">
              <a:xfrm>
                <a:off x="1621" y="2860"/>
                <a:ext cx="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8</a:t>
                </a:r>
                <a:endParaRPr lang="en-US" altLang="en-US" sz="1350" dirty="0"/>
              </a:p>
            </p:txBody>
          </p:sp>
          <p:sp>
            <p:nvSpPr>
              <p:cNvPr id="3072" name="Line 14"/>
              <p:cNvSpPr>
                <a:spLocks noChangeShapeType="1"/>
              </p:cNvSpPr>
              <p:nvPr/>
            </p:nvSpPr>
            <p:spPr bwMode="auto">
              <a:xfrm>
                <a:off x="1663"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73" name="Rectangle 15"/>
              <p:cNvSpPr>
                <a:spLocks noChangeArrowheads="1"/>
              </p:cNvSpPr>
              <p:nvPr/>
            </p:nvSpPr>
            <p:spPr bwMode="auto">
              <a:xfrm>
                <a:off x="1981"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12</a:t>
                </a:r>
                <a:endParaRPr lang="en-US" altLang="en-US" sz="1350" dirty="0"/>
              </a:p>
            </p:txBody>
          </p:sp>
          <p:sp>
            <p:nvSpPr>
              <p:cNvPr id="3075" name="Line 16"/>
              <p:cNvSpPr>
                <a:spLocks noChangeShapeType="1"/>
              </p:cNvSpPr>
              <p:nvPr/>
            </p:nvSpPr>
            <p:spPr bwMode="auto">
              <a:xfrm>
                <a:off x="2059"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76" name="Rectangle 17"/>
              <p:cNvSpPr>
                <a:spLocks noChangeArrowheads="1"/>
              </p:cNvSpPr>
              <p:nvPr/>
            </p:nvSpPr>
            <p:spPr bwMode="auto">
              <a:xfrm>
                <a:off x="2385"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16</a:t>
                </a:r>
                <a:endParaRPr lang="en-US" altLang="en-US" sz="1350" dirty="0"/>
              </a:p>
            </p:txBody>
          </p:sp>
          <p:sp>
            <p:nvSpPr>
              <p:cNvPr id="3077" name="Line 18"/>
              <p:cNvSpPr>
                <a:spLocks noChangeShapeType="1"/>
              </p:cNvSpPr>
              <p:nvPr/>
            </p:nvSpPr>
            <p:spPr bwMode="auto">
              <a:xfrm>
                <a:off x="2463"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78" name="Rectangle 19"/>
              <p:cNvSpPr>
                <a:spLocks noChangeArrowheads="1"/>
              </p:cNvSpPr>
              <p:nvPr/>
            </p:nvSpPr>
            <p:spPr bwMode="auto">
              <a:xfrm>
                <a:off x="2781"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20</a:t>
                </a:r>
                <a:endParaRPr lang="en-US" altLang="en-US" sz="1350" dirty="0"/>
              </a:p>
            </p:txBody>
          </p:sp>
          <p:sp>
            <p:nvSpPr>
              <p:cNvPr id="3079" name="Line 20"/>
              <p:cNvSpPr>
                <a:spLocks noChangeShapeType="1"/>
              </p:cNvSpPr>
              <p:nvPr/>
            </p:nvSpPr>
            <p:spPr bwMode="auto">
              <a:xfrm>
                <a:off x="2859"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80" name="Rectangle 21"/>
              <p:cNvSpPr>
                <a:spLocks noChangeArrowheads="1"/>
              </p:cNvSpPr>
              <p:nvPr/>
            </p:nvSpPr>
            <p:spPr bwMode="auto">
              <a:xfrm>
                <a:off x="3177"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24</a:t>
                </a:r>
                <a:endParaRPr lang="en-US" altLang="en-US" sz="1350" dirty="0"/>
              </a:p>
            </p:txBody>
          </p:sp>
          <p:sp>
            <p:nvSpPr>
              <p:cNvPr id="3081" name="Line 22"/>
              <p:cNvSpPr>
                <a:spLocks noChangeShapeType="1"/>
              </p:cNvSpPr>
              <p:nvPr/>
            </p:nvSpPr>
            <p:spPr bwMode="auto">
              <a:xfrm>
                <a:off x="3255"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82" name="Rectangle 23"/>
              <p:cNvSpPr>
                <a:spLocks noChangeArrowheads="1"/>
              </p:cNvSpPr>
              <p:nvPr/>
            </p:nvSpPr>
            <p:spPr bwMode="auto">
              <a:xfrm>
                <a:off x="3577"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28</a:t>
                </a:r>
                <a:endParaRPr lang="en-US" altLang="en-US" sz="1350" dirty="0"/>
              </a:p>
            </p:txBody>
          </p:sp>
          <p:sp>
            <p:nvSpPr>
              <p:cNvPr id="3083" name="Line 24"/>
              <p:cNvSpPr>
                <a:spLocks noChangeShapeType="1"/>
              </p:cNvSpPr>
              <p:nvPr/>
            </p:nvSpPr>
            <p:spPr bwMode="auto">
              <a:xfrm>
                <a:off x="3655"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84" name="Rectangle 25"/>
              <p:cNvSpPr>
                <a:spLocks noChangeArrowheads="1"/>
              </p:cNvSpPr>
              <p:nvPr/>
            </p:nvSpPr>
            <p:spPr bwMode="auto">
              <a:xfrm>
                <a:off x="3973"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32</a:t>
                </a:r>
                <a:endParaRPr lang="en-US" altLang="en-US" sz="1350" dirty="0"/>
              </a:p>
            </p:txBody>
          </p:sp>
          <p:sp>
            <p:nvSpPr>
              <p:cNvPr id="3085" name="Line 26"/>
              <p:cNvSpPr>
                <a:spLocks noChangeShapeType="1"/>
              </p:cNvSpPr>
              <p:nvPr/>
            </p:nvSpPr>
            <p:spPr bwMode="auto">
              <a:xfrm>
                <a:off x="4051"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86" name="Rectangle 27"/>
              <p:cNvSpPr>
                <a:spLocks noChangeArrowheads="1"/>
              </p:cNvSpPr>
              <p:nvPr/>
            </p:nvSpPr>
            <p:spPr bwMode="auto">
              <a:xfrm>
                <a:off x="4377"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36</a:t>
                </a:r>
                <a:endParaRPr lang="en-US" altLang="en-US" sz="1350" dirty="0"/>
              </a:p>
            </p:txBody>
          </p:sp>
          <p:sp>
            <p:nvSpPr>
              <p:cNvPr id="3087" name="Line 28"/>
              <p:cNvSpPr>
                <a:spLocks noChangeShapeType="1"/>
              </p:cNvSpPr>
              <p:nvPr/>
            </p:nvSpPr>
            <p:spPr bwMode="auto">
              <a:xfrm>
                <a:off x="4455"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88" name="Rectangle 29"/>
              <p:cNvSpPr>
                <a:spLocks noChangeArrowheads="1"/>
              </p:cNvSpPr>
              <p:nvPr/>
            </p:nvSpPr>
            <p:spPr bwMode="auto">
              <a:xfrm>
                <a:off x="4773"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40</a:t>
                </a:r>
                <a:endParaRPr lang="en-US" altLang="en-US" sz="1350" dirty="0"/>
              </a:p>
            </p:txBody>
          </p:sp>
          <p:sp>
            <p:nvSpPr>
              <p:cNvPr id="3089" name="Line 30"/>
              <p:cNvSpPr>
                <a:spLocks noChangeShapeType="1"/>
              </p:cNvSpPr>
              <p:nvPr/>
            </p:nvSpPr>
            <p:spPr bwMode="auto">
              <a:xfrm>
                <a:off x="4851"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90" name="Rectangle 31"/>
              <p:cNvSpPr>
                <a:spLocks noChangeArrowheads="1"/>
              </p:cNvSpPr>
              <p:nvPr/>
            </p:nvSpPr>
            <p:spPr bwMode="auto">
              <a:xfrm>
                <a:off x="5169" y="2860"/>
                <a:ext cx="1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44</a:t>
                </a:r>
                <a:endParaRPr lang="en-US" altLang="en-US" sz="1350" dirty="0"/>
              </a:p>
            </p:txBody>
          </p:sp>
          <p:sp>
            <p:nvSpPr>
              <p:cNvPr id="3091" name="Line 32"/>
              <p:cNvSpPr>
                <a:spLocks noChangeShapeType="1"/>
              </p:cNvSpPr>
              <p:nvPr/>
            </p:nvSpPr>
            <p:spPr bwMode="auto">
              <a:xfrm>
                <a:off x="5247" y="2826"/>
                <a:ext cx="0" cy="48"/>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92" name="Rectangle 33"/>
              <p:cNvSpPr>
                <a:spLocks noChangeArrowheads="1"/>
              </p:cNvSpPr>
              <p:nvPr/>
            </p:nvSpPr>
            <p:spPr bwMode="auto">
              <a:xfrm>
                <a:off x="603" y="2512"/>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3.8</a:t>
                </a:r>
                <a:endParaRPr lang="en-US" altLang="en-US" sz="1350" dirty="0"/>
              </a:p>
            </p:txBody>
          </p:sp>
          <p:sp>
            <p:nvSpPr>
              <p:cNvPr id="3093" name="Line 34"/>
              <p:cNvSpPr>
                <a:spLocks noChangeShapeType="1"/>
              </p:cNvSpPr>
              <p:nvPr/>
            </p:nvSpPr>
            <p:spPr bwMode="auto">
              <a:xfrm>
                <a:off x="811" y="2614"/>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94" name="Rectangle 35"/>
              <p:cNvSpPr>
                <a:spLocks noChangeArrowheads="1"/>
              </p:cNvSpPr>
              <p:nvPr/>
            </p:nvSpPr>
            <p:spPr bwMode="auto">
              <a:xfrm>
                <a:off x="603" y="2296"/>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4.0</a:t>
                </a:r>
                <a:endParaRPr lang="en-US" altLang="en-US" sz="1350" dirty="0"/>
              </a:p>
            </p:txBody>
          </p:sp>
          <p:sp>
            <p:nvSpPr>
              <p:cNvPr id="3095" name="Line 36"/>
              <p:cNvSpPr>
                <a:spLocks noChangeShapeType="1"/>
              </p:cNvSpPr>
              <p:nvPr/>
            </p:nvSpPr>
            <p:spPr bwMode="auto">
              <a:xfrm>
                <a:off x="811" y="2398"/>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96" name="Rectangle 37"/>
              <p:cNvSpPr>
                <a:spLocks noChangeArrowheads="1"/>
              </p:cNvSpPr>
              <p:nvPr/>
            </p:nvSpPr>
            <p:spPr bwMode="auto">
              <a:xfrm>
                <a:off x="603" y="2096"/>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4.2</a:t>
                </a:r>
                <a:endParaRPr lang="en-US" altLang="en-US" sz="1350" dirty="0"/>
              </a:p>
            </p:txBody>
          </p:sp>
          <p:sp>
            <p:nvSpPr>
              <p:cNvPr id="3097" name="Line 38"/>
              <p:cNvSpPr>
                <a:spLocks noChangeShapeType="1"/>
              </p:cNvSpPr>
              <p:nvPr/>
            </p:nvSpPr>
            <p:spPr bwMode="auto">
              <a:xfrm>
                <a:off x="811" y="2198"/>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98" name="Rectangle 39"/>
              <p:cNvSpPr>
                <a:spLocks noChangeArrowheads="1"/>
              </p:cNvSpPr>
              <p:nvPr/>
            </p:nvSpPr>
            <p:spPr bwMode="auto">
              <a:xfrm>
                <a:off x="603" y="1888"/>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4.4</a:t>
                </a:r>
                <a:endParaRPr lang="en-US" altLang="en-US" sz="1350" dirty="0"/>
              </a:p>
            </p:txBody>
          </p:sp>
          <p:sp>
            <p:nvSpPr>
              <p:cNvPr id="3099" name="Line 40"/>
              <p:cNvSpPr>
                <a:spLocks noChangeShapeType="1"/>
              </p:cNvSpPr>
              <p:nvPr/>
            </p:nvSpPr>
            <p:spPr bwMode="auto">
              <a:xfrm>
                <a:off x="811" y="1990"/>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00" name="Rectangle 41"/>
              <p:cNvSpPr>
                <a:spLocks noChangeArrowheads="1"/>
              </p:cNvSpPr>
              <p:nvPr/>
            </p:nvSpPr>
            <p:spPr bwMode="auto">
              <a:xfrm>
                <a:off x="603" y="1680"/>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4.6</a:t>
                </a:r>
                <a:endParaRPr lang="en-US" altLang="en-US" sz="1350" dirty="0"/>
              </a:p>
            </p:txBody>
          </p:sp>
          <p:sp>
            <p:nvSpPr>
              <p:cNvPr id="3101" name="Line 42"/>
              <p:cNvSpPr>
                <a:spLocks noChangeShapeType="1"/>
              </p:cNvSpPr>
              <p:nvPr/>
            </p:nvSpPr>
            <p:spPr bwMode="auto">
              <a:xfrm>
                <a:off x="811" y="1782"/>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02" name="Rectangle 43"/>
              <p:cNvSpPr>
                <a:spLocks noChangeArrowheads="1"/>
              </p:cNvSpPr>
              <p:nvPr/>
            </p:nvSpPr>
            <p:spPr bwMode="auto">
              <a:xfrm>
                <a:off x="603" y="1468"/>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4.8</a:t>
                </a:r>
                <a:endParaRPr lang="en-US" altLang="en-US" sz="1350" dirty="0"/>
              </a:p>
            </p:txBody>
          </p:sp>
          <p:sp>
            <p:nvSpPr>
              <p:cNvPr id="3103" name="Line 44"/>
              <p:cNvSpPr>
                <a:spLocks noChangeShapeType="1"/>
              </p:cNvSpPr>
              <p:nvPr/>
            </p:nvSpPr>
            <p:spPr bwMode="auto">
              <a:xfrm>
                <a:off x="811" y="1570"/>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04" name="Rectangle 45"/>
              <p:cNvSpPr>
                <a:spLocks noChangeArrowheads="1"/>
              </p:cNvSpPr>
              <p:nvPr/>
            </p:nvSpPr>
            <p:spPr bwMode="auto">
              <a:xfrm>
                <a:off x="603" y="1260"/>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5.0</a:t>
                </a:r>
                <a:endParaRPr lang="en-US" altLang="en-US" sz="1350" dirty="0"/>
              </a:p>
            </p:txBody>
          </p:sp>
          <p:sp>
            <p:nvSpPr>
              <p:cNvPr id="3105" name="Line 46"/>
              <p:cNvSpPr>
                <a:spLocks noChangeShapeType="1"/>
              </p:cNvSpPr>
              <p:nvPr/>
            </p:nvSpPr>
            <p:spPr bwMode="auto">
              <a:xfrm>
                <a:off x="811" y="1362"/>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06" name="Rectangle 47"/>
              <p:cNvSpPr>
                <a:spLocks noChangeArrowheads="1"/>
              </p:cNvSpPr>
              <p:nvPr/>
            </p:nvSpPr>
            <p:spPr bwMode="auto">
              <a:xfrm>
                <a:off x="603" y="1052"/>
                <a:ext cx="18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685800"/>
                <a:r>
                  <a:rPr lang="en-US" altLang="en-US" sz="1350" b="1" dirty="0">
                    <a:latin typeface="Calibri" pitchFamily="34" charset="0"/>
                  </a:rPr>
                  <a:t>5.2</a:t>
                </a:r>
                <a:endParaRPr lang="en-US" altLang="en-US" sz="1350" dirty="0"/>
              </a:p>
            </p:txBody>
          </p:sp>
          <p:sp>
            <p:nvSpPr>
              <p:cNvPr id="3107" name="Line 48"/>
              <p:cNvSpPr>
                <a:spLocks noChangeShapeType="1"/>
              </p:cNvSpPr>
              <p:nvPr/>
            </p:nvSpPr>
            <p:spPr bwMode="auto">
              <a:xfrm>
                <a:off x="811" y="1154"/>
                <a:ext cx="6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08" name="Line 49"/>
              <p:cNvSpPr>
                <a:spLocks noChangeShapeType="1"/>
              </p:cNvSpPr>
              <p:nvPr/>
            </p:nvSpPr>
            <p:spPr bwMode="auto">
              <a:xfrm>
                <a:off x="3641" y="1264"/>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09" name="Line 50"/>
              <p:cNvSpPr>
                <a:spLocks noChangeShapeType="1"/>
              </p:cNvSpPr>
              <p:nvPr/>
            </p:nvSpPr>
            <p:spPr bwMode="auto">
              <a:xfrm>
                <a:off x="3641" y="2326"/>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0" name="Line 51"/>
              <p:cNvSpPr>
                <a:spLocks noChangeShapeType="1"/>
              </p:cNvSpPr>
              <p:nvPr/>
            </p:nvSpPr>
            <p:spPr bwMode="auto">
              <a:xfrm flipV="1">
                <a:off x="3659" y="1264"/>
                <a:ext cx="0" cy="1062"/>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1" name="Line 52"/>
              <p:cNvSpPr>
                <a:spLocks noChangeShapeType="1"/>
              </p:cNvSpPr>
              <p:nvPr/>
            </p:nvSpPr>
            <p:spPr bwMode="auto">
              <a:xfrm>
                <a:off x="3237" y="1276"/>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2" name="Line 53"/>
              <p:cNvSpPr>
                <a:spLocks noChangeShapeType="1"/>
              </p:cNvSpPr>
              <p:nvPr/>
            </p:nvSpPr>
            <p:spPr bwMode="auto">
              <a:xfrm>
                <a:off x="3237" y="2332"/>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3" name="Line 54"/>
              <p:cNvSpPr>
                <a:spLocks noChangeShapeType="1"/>
              </p:cNvSpPr>
              <p:nvPr/>
            </p:nvSpPr>
            <p:spPr bwMode="auto">
              <a:xfrm flipV="1">
                <a:off x="3255" y="1276"/>
                <a:ext cx="0" cy="1054"/>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4" name="Line 55"/>
              <p:cNvSpPr>
                <a:spLocks noChangeShapeType="1"/>
              </p:cNvSpPr>
              <p:nvPr/>
            </p:nvSpPr>
            <p:spPr bwMode="auto">
              <a:xfrm>
                <a:off x="2845" y="1238"/>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5" name="Line 56"/>
              <p:cNvSpPr>
                <a:spLocks noChangeShapeType="1"/>
              </p:cNvSpPr>
              <p:nvPr/>
            </p:nvSpPr>
            <p:spPr bwMode="auto">
              <a:xfrm>
                <a:off x="2845" y="2292"/>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6" name="Line 57"/>
              <p:cNvSpPr>
                <a:spLocks noChangeShapeType="1"/>
              </p:cNvSpPr>
              <p:nvPr/>
            </p:nvSpPr>
            <p:spPr bwMode="auto">
              <a:xfrm flipV="1">
                <a:off x="2865" y="1238"/>
                <a:ext cx="0" cy="1054"/>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7" name="Line 58"/>
              <p:cNvSpPr>
                <a:spLocks noChangeShapeType="1"/>
              </p:cNvSpPr>
              <p:nvPr/>
            </p:nvSpPr>
            <p:spPr bwMode="auto">
              <a:xfrm>
                <a:off x="2445" y="1260"/>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8" name="Line 59"/>
              <p:cNvSpPr>
                <a:spLocks noChangeShapeType="1"/>
              </p:cNvSpPr>
              <p:nvPr/>
            </p:nvSpPr>
            <p:spPr bwMode="auto">
              <a:xfrm>
                <a:off x="2445" y="2290"/>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19" name="Line 60"/>
              <p:cNvSpPr>
                <a:spLocks noChangeShapeType="1"/>
              </p:cNvSpPr>
              <p:nvPr/>
            </p:nvSpPr>
            <p:spPr bwMode="auto">
              <a:xfrm flipV="1">
                <a:off x="2465" y="1260"/>
                <a:ext cx="0" cy="1028"/>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0" name="Line 61"/>
              <p:cNvSpPr>
                <a:spLocks noChangeShapeType="1"/>
              </p:cNvSpPr>
              <p:nvPr/>
            </p:nvSpPr>
            <p:spPr bwMode="auto">
              <a:xfrm>
                <a:off x="2039" y="1256"/>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1" name="Line 62"/>
              <p:cNvSpPr>
                <a:spLocks noChangeShapeType="1"/>
              </p:cNvSpPr>
              <p:nvPr/>
            </p:nvSpPr>
            <p:spPr bwMode="auto">
              <a:xfrm>
                <a:off x="2039" y="2286"/>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2" name="Line 63"/>
              <p:cNvSpPr>
                <a:spLocks noChangeShapeType="1"/>
              </p:cNvSpPr>
              <p:nvPr/>
            </p:nvSpPr>
            <p:spPr bwMode="auto">
              <a:xfrm flipV="1">
                <a:off x="2059" y="1256"/>
                <a:ext cx="0" cy="1036"/>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3" name="Line 64"/>
              <p:cNvSpPr>
                <a:spLocks noChangeShapeType="1"/>
              </p:cNvSpPr>
              <p:nvPr/>
            </p:nvSpPr>
            <p:spPr bwMode="auto">
              <a:xfrm>
                <a:off x="1645" y="1244"/>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4" name="Line 65"/>
              <p:cNvSpPr>
                <a:spLocks noChangeShapeType="1"/>
              </p:cNvSpPr>
              <p:nvPr/>
            </p:nvSpPr>
            <p:spPr bwMode="auto">
              <a:xfrm>
                <a:off x="1645" y="2274"/>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5" name="Line 66"/>
              <p:cNvSpPr>
                <a:spLocks noChangeShapeType="1"/>
              </p:cNvSpPr>
              <p:nvPr/>
            </p:nvSpPr>
            <p:spPr bwMode="auto">
              <a:xfrm flipV="1">
                <a:off x="1665" y="1244"/>
                <a:ext cx="0" cy="1028"/>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6" name="Line 67"/>
              <p:cNvSpPr>
                <a:spLocks noChangeShapeType="1"/>
              </p:cNvSpPr>
              <p:nvPr/>
            </p:nvSpPr>
            <p:spPr bwMode="auto">
              <a:xfrm>
                <a:off x="1243" y="1270"/>
                <a:ext cx="36"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7" name="Line 68"/>
              <p:cNvSpPr>
                <a:spLocks noChangeShapeType="1"/>
              </p:cNvSpPr>
              <p:nvPr/>
            </p:nvSpPr>
            <p:spPr bwMode="auto">
              <a:xfrm>
                <a:off x="1243" y="2250"/>
                <a:ext cx="36"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8" name="Line 69"/>
              <p:cNvSpPr>
                <a:spLocks noChangeShapeType="1"/>
              </p:cNvSpPr>
              <p:nvPr/>
            </p:nvSpPr>
            <p:spPr bwMode="auto">
              <a:xfrm flipV="1">
                <a:off x="1261" y="1270"/>
                <a:ext cx="0" cy="978"/>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29" name="Line 70"/>
              <p:cNvSpPr>
                <a:spLocks noChangeShapeType="1"/>
              </p:cNvSpPr>
              <p:nvPr/>
            </p:nvSpPr>
            <p:spPr bwMode="auto">
              <a:xfrm>
                <a:off x="947" y="1302"/>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0" name="Line 71"/>
              <p:cNvSpPr>
                <a:spLocks noChangeShapeType="1"/>
              </p:cNvSpPr>
              <p:nvPr/>
            </p:nvSpPr>
            <p:spPr bwMode="auto">
              <a:xfrm>
                <a:off x="947" y="2312"/>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1" name="Line 72"/>
              <p:cNvSpPr>
                <a:spLocks noChangeShapeType="1"/>
              </p:cNvSpPr>
              <p:nvPr/>
            </p:nvSpPr>
            <p:spPr bwMode="auto">
              <a:xfrm flipV="1">
                <a:off x="967" y="1302"/>
                <a:ext cx="0" cy="1018"/>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2" name="Line 73"/>
              <p:cNvSpPr>
                <a:spLocks noChangeShapeType="1"/>
              </p:cNvSpPr>
              <p:nvPr/>
            </p:nvSpPr>
            <p:spPr bwMode="auto">
              <a:xfrm>
                <a:off x="853" y="1552"/>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3" name="Line 74"/>
              <p:cNvSpPr>
                <a:spLocks noChangeShapeType="1"/>
              </p:cNvSpPr>
              <p:nvPr/>
            </p:nvSpPr>
            <p:spPr bwMode="auto">
              <a:xfrm>
                <a:off x="853" y="2562"/>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4" name="Line 75"/>
              <p:cNvSpPr>
                <a:spLocks noChangeShapeType="1"/>
              </p:cNvSpPr>
              <p:nvPr/>
            </p:nvSpPr>
            <p:spPr bwMode="auto">
              <a:xfrm flipV="1">
                <a:off x="871" y="1552"/>
                <a:ext cx="0" cy="101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5" name="Line 76"/>
              <p:cNvSpPr>
                <a:spLocks noChangeShapeType="1"/>
              </p:cNvSpPr>
              <p:nvPr/>
            </p:nvSpPr>
            <p:spPr bwMode="auto">
              <a:xfrm>
                <a:off x="4035" y="1290"/>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6" name="Line 77"/>
              <p:cNvSpPr>
                <a:spLocks noChangeShapeType="1"/>
              </p:cNvSpPr>
              <p:nvPr/>
            </p:nvSpPr>
            <p:spPr bwMode="auto">
              <a:xfrm>
                <a:off x="4035" y="2334"/>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7" name="Line 78"/>
              <p:cNvSpPr>
                <a:spLocks noChangeShapeType="1"/>
              </p:cNvSpPr>
              <p:nvPr/>
            </p:nvSpPr>
            <p:spPr bwMode="auto">
              <a:xfrm flipV="1">
                <a:off x="4053" y="1290"/>
                <a:ext cx="0" cy="1044"/>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8" name="Line 79"/>
              <p:cNvSpPr>
                <a:spLocks noChangeShapeType="1"/>
              </p:cNvSpPr>
              <p:nvPr/>
            </p:nvSpPr>
            <p:spPr bwMode="auto">
              <a:xfrm>
                <a:off x="4427" y="1304"/>
                <a:ext cx="36"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39" name="Line 80"/>
              <p:cNvSpPr>
                <a:spLocks noChangeShapeType="1"/>
              </p:cNvSpPr>
              <p:nvPr/>
            </p:nvSpPr>
            <p:spPr bwMode="auto">
              <a:xfrm>
                <a:off x="4427" y="2346"/>
                <a:ext cx="36"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0" name="Line 81"/>
              <p:cNvSpPr>
                <a:spLocks noChangeShapeType="1"/>
              </p:cNvSpPr>
              <p:nvPr/>
            </p:nvSpPr>
            <p:spPr bwMode="auto">
              <a:xfrm flipV="1">
                <a:off x="4445" y="1304"/>
                <a:ext cx="0" cy="1042"/>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1" name="Line 82"/>
              <p:cNvSpPr>
                <a:spLocks noChangeShapeType="1"/>
              </p:cNvSpPr>
              <p:nvPr/>
            </p:nvSpPr>
            <p:spPr bwMode="auto">
              <a:xfrm>
                <a:off x="4837" y="1274"/>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2" name="Line 83"/>
              <p:cNvSpPr>
                <a:spLocks noChangeShapeType="1"/>
              </p:cNvSpPr>
              <p:nvPr/>
            </p:nvSpPr>
            <p:spPr bwMode="auto">
              <a:xfrm>
                <a:off x="4837" y="2330"/>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3" name="Line 84"/>
              <p:cNvSpPr>
                <a:spLocks noChangeShapeType="1"/>
              </p:cNvSpPr>
              <p:nvPr/>
            </p:nvSpPr>
            <p:spPr bwMode="auto">
              <a:xfrm flipV="1">
                <a:off x="4857" y="1274"/>
                <a:ext cx="0" cy="1056"/>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4" name="Line 85"/>
              <p:cNvSpPr>
                <a:spLocks noChangeShapeType="1"/>
              </p:cNvSpPr>
              <p:nvPr/>
            </p:nvSpPr>
            <p:spPr bwMode="auto">
              <a:xfrm>
                <a:off x="5233" y="1294"/>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5" name="Line 86"/>
              <p:cNvSpPr>
                <a:spLocks noChangeShapeType="1"/>
              </p:cNvSpPr>
              <p:nvPr/>
            </p:nvSpPr>
            <p:spPr bwMode="auto">
              <a:xfrm>
                <a:off x="5233" y="2392"/>
                <a:ext cx="38" cy="0"/>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6" name="Line 87"/>
              <p:cNvSpPr>
                <a:spLocks noChangeShapeType="1"/>
              </p:cNvSpPr>
              <p:nvPr/>
            </p:nvSpPr>
            <p:spPr bwMode="auto">
              <a:xfrm flipV="1">
                <a:off x="5253" y="1294"/>
                <a:ext cx="0" cy="1098"/>
              </a:xfrm>
              <a:prstGeom prst="line">
                <a:avLst/>
              </a:prstGeom>
              <a:noFill/>
              <a:ln w="12700">
                <a:solidFill>
                  <a:srgbClr val="2CAB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7" name="Freeform 88"/>
              <p:cNvSpPr>
                <a:spLocks/>
              </p:cNvSpPr>
              <p:nvPr/>
            </p:nvSpPr>
            <p:spPr bwMode="auto">
              <a:xfrm>
                <a:off x="843" y="1758"/>
                <a:ext cx="4408" cy="268"/>
              </a:xfrm>
              <a:custGeom>
                <a:avLst/>
                <a:gdLst>
                  <a:gd name="T0" fmla="*/ 0 w 4408"/>
                  <a:gd name="T1" fmla="*/ 268 h 268"/>
                  <a:gd name="T2" fmla="*/ 112 w 4408"/>
                  <a:gd name="T3" fmla="*/ 40 h 268"/>
                  <a:gd name="T4" fmla="*/ 416 w 4408"/>
                  <a:gd name="T5" fmla="*/ 0 h 268"/>
                  <a:gd name="T6" fmla="*/ 808 w 4408"/>
                  <a:gd name="T7" fmla="*/ 0 h 268"/>
                  <a:gd name="T8" fmla="*/ 1212 w 4408"/>
                  <a:gd name="T9" fmla="*/ 16 h 268"/>
                  <a:gd name="T10" fmla="*/ 1620 w 4408"/>
                  <a:gd name="T11" fmla="*/ 12 h 268"/>
                  <a:gd name="T12" fmla="*/ 2008 w 4408"/>
                  <a:gd name="T13" fmla="*/ 4 h 268"/>
                  <a:gd name="T14" fmla="*/ 2408 w 4408"/>
                  <a:gd name="T15" fmla="*/ 44 h 268"/>
                  <a:gd name="T16" fmla="*/ 2812 w 4408"/>
                  <a:gd name="T17" fmla="*/ 36 h 268"/>
                  <a:gd name="T18" fmla="*/ 3208 w 4408"/>
                  <a:gd name="T19" fmla="*/ 56 h 268"/>
                  <a:gd name="T20" fmla="*/ 3600 w 4408"/>
                  <a:gd name="T21" fmla="*/ 72 h 268"/>
                  <a:gd name="T22" fmla="*/ 4008 w 4408"/>
                  <a:gd name="T23" fmla="*/ 40 h 268"/>
                  <a:gd name="T24" fmla="*/ 4408 w 4408"/>
                  <a:gd name="T25" fmla="*/ 8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8" h="268">
                    <a:moveTo>
                      <a:pt x="0" y="268"/>
                    </a:moveTo>
                    <a:lnTo>
                      <a:pt x="112" y="40"/>
                    </a:lnTo>
                    <a:lnTo>
                      <a:pt x="416" y="0"/>
                    </a:lnTo>
                    <a:lnTo>
                      <a:pt x="808" y="0"/>
                    </a:lnTo>
                    <a:lnTo>
                      <a:pt x="1212" y="16"/>
                    </a:lnTo>
                    <a:lnTo>
                      <a:pt x="1620" y="12"/>
                    </a:lnTo>
                    <a:lnTo>
                      <a:pt x="2008" y="4"/>
                    </a:lnTo>
                    <a:lnTo>
                      <a:pt x="2408" y="44"/>
                    </a:lnTo>
                    <a:lnTo>
                      <a:pt x="2812" y="36"/>
                    </a:lnTo>
                    <a:lnTo>
                      <a:pt x="3208" y="56"/>
                    </a:lnTo>
                    <a:lnTo>
                      <a:pt x="3600" y="72"/>
                    </a:lnTo>
                    <a:lnTo>
                      <a:pt x="4008" y="40"/>
                    </a:lnTo>
                    <a:lnTo>
                      <a:pt x="4408" y="84"/>
                    </a:lnTo>
                  </a:path>
                </a:pathLst>
              </a:custGeom>
              <a:noFill/>
              <a:ln w="28575">
                <a:solidFill>
                  <a:srgbClr val="2CAB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48" name="Rectangle 89"/>
              <p:cNvSpPr>
                <a:spLocks noChangeArrowheads="1"/>
              </p:cNvSpPr>
              <p:nvPr/>
            </p:nvSpPr>
            <p:spPr bwMode="auto">
              <a:xfrm>
                <a:off x="1225" y="1726"/>
                <a:ext cx="70"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49" name="Rectangle 90"/>
              <p:cNvSpPr>
                <a:spLocks noChangeArrowheads="1"/>
              </p:cNvSpPr>
              <p:nvPr/>
            </p:nvSpPr>
            <p:spPr bwMode="auto">
              <a:xfrm>
                <a:off x="925" y="1774"/>
                <a:ext cx="72"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0" name="Rectangle 91"/>
              <p:cNvSpPr>
                <a:spLocks noChangeArrowheads="1"/>
              </p:cNvSpPr>
              <p:nvPr/>
            </p:nvSpPr>
            <p:spPr bwMode="auto">
              <a:xfrm>
                <a:off x="823" y="1978"/>
                <a:ext cx="70"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1" name="Rectangle 92"/>
              <p:cNvSpPr>
                <a:spLocks noChangeArrowheads="1"/>
              </p:cNvSpPr>
              <p:nvPr/>
            </p:nvSpPr>
            <p:spPr bwMode="auto">
              <a:xfrm>
                <a:off x="1615" y="1718"/>
                <a:ext cx="70"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2" name="Rectangle 93"/>
              <p:cNvSpPr>
                <a:spLocks noChangeArrowheads="1"/>
              </p:cNvSpPr>
              <p:nvPr/>
            </p:nvSpPr>
            <p:spPr bwMode="auto">
              <a:xfrm>
                <a:off x="2027" y="1738"/>
                <a:ext cx="70"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3" name="Rectangle 94"/>
              <p:cNvSpPr>
                <a:spLocks noChangeArrowheads="1"/>
              </p:cNvSpPr>
              <p:nvPr/>
            </p:nvSpPr>
            <p:spPr bwMode="auto">
              <a:xfrm>
                <a:off x="2423" y="1732"/>
                <a:ext cx="72"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4" name="Rectangle 95"/>
              <p:cNvSpPr>
                <a:spLocks noChangeArrowheads="1"/>
              </p:cNvSpPr>
              <p:nvPr/>
            </p:nvSpPr>
            <p:spPr bwMode="auto">
              <a:xfrm>
                <a:off x="2823" y="1724"/>
                <a:ext cx="72"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5" name="Rectangle 96"/>
              <p:cNvSpPr>
                <a:spLocks noChangeArrowheads="1"/>
              </p:cNvSpPr>
              <p:nvPr/>
            </p:nvSpPr>
            <p:spPr bwMode="auto">
              <a:xfrm>
                <a:off x="3221" y="1766"/>
                <a:ext cx="72"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6" name="Rectangle 97"/>
              <p:cNvSpPr>
                <a:spLocks noChangeArrowheads="1"/>
              </p:cNvSpPr>
              <p:nvPr/>
            </p:nvSpPr>
            <p:spPr bwMode="auto">
              <a:xfrm>
                <a:off x="3619" y="1756"/>
                <a:ext cx="72" cy="70"/>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7" name="Rectangle 98"/>
              <p:cNvSpPr>
                <a:spLocks noChangeArrowheads="1"/>
              </p:cNvSpPr>
              <p:nvPr/>
            </p:nvSpPr>
            <p:spPr bwMode="auto">
              <a:xfrm>
                <a:off x="4015" y="1772"/>
                <a:ext cx="70" cy="72"/>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8" name="Rectangle 99"/>
              <p:cNvSpPr>
                <a:spLocks noChangeArrowheads="1"/>
              </p:cNvSpPr>
              <p:nvPr/>
            </p:nvSpPr>
            <p:spPr bwMode="auto">
              <a:xfrm>
                <a:off x="4411" y="1796"/>
                <a:ext cx="70" cy="72"/>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9" name="Rectangle 100"/>
              <p:cNvSpPr>
                <a:spLocks noChangeArrowheads="1"/>
              </p:cNvSpPr>
              <p:nvPr/>
            </p:nvSpPr>
            <p:spPr bwMode="auto">
              <a:xfrm>
                <a:off x="4815" y="1768"/>
                <a:ext cx="70" cy="72"/>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60" name="Rectangle 101"/>
              <p:cNvSpPr>
                <a:spLocks noChangeArrowheads="1"/>
              </p:cNvSpPr>
              <p:nvPr/>
            </p:nvSpPr>
            <p:spPr bwMode="auto">
              <a:xfrm>
                <a:off x="5219" y="1808"/>
                <a:ext cx="70" cy="72"/>
              </a:xfrm>
              <a:prstGeom prst="rect">
                <a:avLst/>
              </a:prstGeom>
              <a:solidFill>
                <a:srgbClr val="2CAB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61" name="Freeform 102"/>
              <p:cNvSpPr>
                <a:spLocks/>
              </p:cNvSpPr>
              <p:nvPr/>
            </p:nvSpPr>
            <p:spPr bwMode="auto">
              <a:xfrm>
                <a:off x="893" y="1930"/>
                <a:ext cx="4376" cy="84"/>
              </a:xfrm>
              <a:custGeom>
                <a:avLst/>
                <a:gdLst>
                  <a:gd name="T0" fmla="*/ 0 w 4376"/>
                  <a:gd name="T1" fmla="*/ 84 h 84"/>
                  <a:gd name="T2" fmla="*/ 88 w 4376"/>
                  <a:gd name="T3" fmla="*/ 68 h 84"/>
                  <a:gd name="T4" fmla="*/ 388 w 4376"/>
                  <a:gd name="T5" fmla="*/ 64 h 84"/>
                  <a:gd name="T6" fmla="*/ 794 w 4376"/>
                  <a:gd name="T7" fmla="*/ 40 h 84"/>
                  <a:gd name="T8" fmla="*/ 1190 w 4376"/>
                  <a:gd name="T9" fmla="*/ 46 h 84"/>
                  <a:gd name="T10" fmla="*/ 1598 w 4376"/>
                  <a:gd name="T11" fmla="*/ 24 h 84"/>
                  <a:gd name="T12" fmla="*/ 1990 w 4376"/>
                  <a:gd name="T13" fmla="*/ 34 h 84"/>
                  <a:gd name="T14" fmla="*/ 2390 w 4376"/>
                  <a:gd name="T15" fmla="*/ 42 h 84"/>
                  <a:gd name="T16" fmla="*/ 2790 w 4376"/>
                  <a:gd name="T17" fmla="*/ 36 h 84"/>
                  <a:gd name="T18" fmla="*/ 3180 w 4376"/>
                  <a:gd name="T19" fmla="*/ 20 h 84"/>
                  <a:gd name="T20" fmla="*/ 3586 w 4376"/>
                  <a:gd name="T21" fmla="*/ 22 h 84"/>
                  <a:gd name="T22" fmla="*/ 3986 w 4376"/>
                  <a:gd name="T23" fmla="*/ 0 h 84"/>
                  <a:gd name="T24" fmla="*/ 4376 w 4376"/>
                  <a:gd name="T25" fmla="*/ 5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76" h="84">
                    <a:moveTo>
                      <a:pt x="0" y="84"/>
                    </a:moveTo>
                    <a:lnTo>
                      <a:pt x="88" y="68"/>
                    </a:lnTo>
                    <a:lnTo>
                      <a:pt x="388" y="64"/>
                    </a:lnTo>
                    <a:lnTo>
                      <a:pt x="794" y="40"/>
                    </a:lnTo>
                    <a:lnTo>
                      <a:pt x="1190" y="46"/>
                    </a:lnTo>
                    <a:lnTo>
                      <a:pt x="1598" y="24"/>
                    </a:lnTo>
                    <a:lnTo>
                      <a:pt x="1990" y="34"/>
                    </a:lnTo>
                    <a:lnTo>
                      <a:pt x="2390" y="42"/>
                    </a:lnTo>
                    <a:lnTo>
                      <a:pt x="2790" y="36"/>
                    </a:lnTo>
                    <a:lnTo>
                      <a:pt x="3180" y="20"/>
                    </a:lnTo>
                    <a:lnTo>
                      <a:pt x="3586" y="22"/>
                    </a:lnTo>
                    <a:lnTo>
                      <a:pt x="3986" y="0"/>
                    </a:lnTo>
                    <a:lnTo>
                      <a:pt x="4376" y="58"/>
                    </a:lnTo>
                  </a:path>
                </a:pathLst>
              </a:custGeom>
              <a:noFill/>
              <a:ln w="28575">
                <a:solidFill>
                  <a:srgbClr val="B2A2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2" name="Line 103"/>
              <p:cNvSpPr>
                <a:spLocks noChangeShapeType="1"/>
              </p:cNvSpPr>
              <p:nvPr/>
            </p:nvSpPr>
            <p:spPr bwMode="auto">
              <a:xfrm>
                <a:off x="5257" y="1486"/>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3" name="Line 104"/>
              <p:cNvSpPr>
                <a:spLocks noChangeShapeType="1"/>
              </p:cNvSpPr>
              <p:nvPr/>
            </p:nvSpPr>
            <p:spPr bwMode="auto">
              <a:xfrm>
                <a:off x="5257" y="2488"/>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4" name="Line 105"/>
              <p:cNvSpPr>
                <a:spLocks noChangeShapeType="1"/>
              </p:cNvSpPr>
              <p:nvPr/>
            </p:nvSpPr>
            <p:spPr bwMode="auto">
              <a:xfrm flipV="1">
                <a:off x="5277" y="1486"/>
                <a:ext cx="0" cy="100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5" name="Line 106"/>
              <p:cNvSpPr>
                <a:spLocks noChangeShapeType="1"/>
              </p:cNvSpPr>
              <p:nvPr/>
            </p:nvSpPr>
            <p:spPr bwMode="auto">
              <a:xfrm>
                <a:off x="4857" y="1388"/>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6" name="Line 107"/>
              <p:cNvSpPr>
                <a:spLocks noChangeShapeType="1"/>
              </p:cNvSpPr>
              <p:nvPr/>
            </p:nvSpPr>
            <p:spPr bwMode="auto">
              <a:xfrm>
                <a:off x="4857" y="2474"/>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7" name="Line 108"/>
              <p:cNvSpPr>
                <a:spLocks noChangeShapeType="1"/>
              </p:cNvSpPr>
              <p:nvPr/>
            </p:nvSpPr>
            <p:spPr bwMode="auto">
              <a:xfrm flipV="1">
                <a:off x="4875" y="1388"/>
                <a:ext cx="0" cy="1084"/>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8" name="Line 109"/>
              <p:cNvSpPr>
                <a:spLocks noChangeShapeType="1"/>
              </p:cNvSpPr>
              <p:nvPr/>
            </p:nvSpPr>
            <p:spPr bwMode="auto">
              <a:xfrm>
                <a:off x="4463" y="1426"/>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69" name="Line 110"/>
              <p:cNvSpPr>
                <a:spLocks noChangeShapeType="1"/>
              </p:cNvSpPr>
              <p:nvPr/>
            </p:nvSpPr>
            <p:spPr bwMode="auto">
              <a:xfrm>
                <a:off x="4463" y="2494"/>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0" name="Line 111"/>
              <p:cNvSpPr>
                <a:spLocks noChangeShapeType="1"/>
              </p:cNvSpPr>
              <p:nvPr/>
            </p:nvSpPr>
            <p:spPr bwMode="auto">
              <a:xfrm flipV="1">
                <a:off x="4481" y="1426"/>
                <a:ext cx="0" cy="1066"/>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1" name="Line 112"/>
              <p:cNvSpPr>
                <a:spLocks noChangeShapeType="1"/>
              </p:cNvSpPr>
              <p:nvPr/>
            </p:nvSpPr>
            <p:spPr bwMode="auto">
              <a:xfrm>
                <a:off x="4065" y="1416"/>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2" name="Line 113"/>
              <p:cNvSpPr>
                <a:spLocks noChangeShapeType="1"/>
              </p:cNvSpPr>
              <p:nvPr/>
            </p:nvSpPr>
            <p:spPr bwMode="auto">
              <a:xfrm>
                <a:off x="4065" y="2484"/>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3" name="Line 114"/>
              <p:cNvSpPr>
                <a:spLocks noChangeShapeType="1"/>
              </p:cNvSpPr>
              <p:nvPr/>
            </p:nvSpPr>
            <p:spPr bwMode="auto">
              <a:xfrm flipV="1">
                <a:off x="4083" y="1416"/>
                <a:ext cx="0" cy="1066"/>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4" name="Line 115"/>
              <p:cNvSpPr>
                <a:spLocks noChangeShapeType="1"/>
              </p:cNvSpPr>
              <p:nvPr/>
            </p:nvSpPr>
            <p:spPr bwMode="auto">
              <a:xfrm>
                <a:off x="3665" y="1430"/>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5" name="Line 116"/>
              <p:cNvSpPr>
                <a:spLocks noChangeShapeType="1"/>
              </p:cNvSpPr>
              <p:nvPr/>
            </p:nvSpPr>
            <p:spPr bwMode="auto">
              <a:xfrm>
                <a:off x="3665" y="2498"/>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6" name="Line 117"/>
              <p:cNvSpPr>
                <a:spLocks noChangeShapeType="1"/>
              </p:cNvSpPr>
              <p:nvPr/>
            </p:nvSpPr>
            <p:spPr bwMode="auto">
              <a:xfrm flipV="1">
                <a:off x="3683" y="1430"/>
                <a:ext cx="0" cy="1066"/>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7" name="Line 118"/>
              <p:cNvSpPr>
                <a:spLocks noChangeShapeType="1"/>
              </p:cNvSpPr>
              <p:nvPr/>
            </p:nvSpPr>
            <p:spPr bwMode="auto">
              <a:xfrm>
                <a:off x="3265" y="1424"/>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8" name="Line 119"/>
              <p:cNvSpPr>
                <a:spLocks noChangeShapeType="1"/>
              </p:cNvSpPr>
              <p:nvPr/>
            </p:nvSpPr>
            <p:spPr bwMode="auto">
              <a:xfrm>
                <a:off x="3265" y="2510"/>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79" name="Line 120"/>
              <p:cNvSpPr>
                <a:spLocks noChangeShapeType="1"/>
              </p:cNvSpPr>
              <p:nvPr/>
            </p:nvSpPr>
            <p:spPr bwMode="auto">
              <a:xfrm flipV="1">
                <a:off x="3285" y="1424"/>
                <a:ext cx="0" cy="1084"/>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0" name="Line 121"/>
              <p:cNvSpPr>
                <a:spLocks noChangeShapeType="1"/>
              </p:cNvSpPr>
              <p:nvPr/>
            </p:nvSpPr>
            <p:spPr bwMode="auto">
              <a:xfrm>
                <a:off x="2869" y="1428"/>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1" name="Line 122"/>
              <p:cNvSpPr>
                <a:spLocks noChangeShapeType="1"/>
              </p:cNvSpPr>
              <p:nvPr/>
            </p:nvSpPr>
            <p:spPr bwMode="auto">
              <a:xfrm>
                <a:off x="2869" y="2488"/>
                <a:ext cx="38"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2" name="Line 123"/>
              <p:cNvSpPr>
                <a:spLocks noChangeShapeType="1"/>
              </p:cNvSpPr>
              <p:nvPr/>
            </p:nvSpPr>
            <p:spPr bwMode="auto">
              <a:xfrm flipV="1">
                <a:off x="2889" y="1428"/>
                <a:ext cx="0" cy="106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3" name="Line 124"/>
              <p:cNvSpPr>
                <a:spLocks noChangeShapeType="1"/>
              </p:cNvSpPr>
              <p:nvPr/>
            </p:nvSpPr>
            <p:spPr bwMode="auto">
              <a:xfrm>
                <a:off x="2467" y="1438"/>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4" name="Line 125"/>
              <p:cNvSpPr>
                <a:spLocks noChangeShapeType="1"/>
              </p:cNvSpPr>
              <p:nvPr/>
            </p:nvSpPr>
            <p:spPr bwMode="auto">
              <a:xfrm>
                <a:off x="2467" y="2476"/>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5" name="Line 126"/>
              <p:cNvSpPr>
                <a:spLocks noChangeShapeType="1"/>
              </p:cNvSpPr>
              <p:nvPr/>
            </p:nvSpPr>
            <p:spPr bwMode="auto">
              <a:xfrm flipV="1">
                <a:off x="2485" y="1438"/>
                <a:ext cx="0" cy="1038"/>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6" name="Line 127"/>
              <p:cNvSpPr>
                <a:spLocks noChangeShapeType="1"/>
              </p:cNvSpPr>
              <p:nvPr/>
            </p:nvSpPr>
            <p:spPr bwMode="auto">
              <a:xfrm>
                <a:off x="2061" y="1444"/>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7" name="Line 128"/>
              <p:cNvSpPr>
                <a:spLocks noChangeShapeType="1"/>
              </p:cNvSpPr>
              <p:nvPr/>
            </p:nvSpPr>
            <p:spPr bwMode="auto">
              <a:xfrm>
                <a:off x="2061" y="2504"/>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8" name="Line 129"/>
              <p:cNvSpPr>
                <a:spLocks noChangeShapeType="1"/>
              </p:cNvSpPr>
              <p:nvPr/>
            </p:nvSpPr>
            <p:spPr bwMode="auto">
              <a:xfrm flipV="1">
                <a:off x="2079" y="1444"/>
                <a:ext cx="0" cy="106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89" name="Line 130"/>
              <p:cNvSpPr>
                <a:spLocks noChangeShapeType="1"/>
              </p:cNvSpPr>
              <p:nvPr/>
            </p:nvSpPr>
            <p:spPr bwMode="auto">
              <a:xfrm>
                <a:off x="1667" y="1470"/>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0" name="Line 131"/>
              <p:cNvSpPr>
                <a:spLocks noChangeShapeType="1"/>
              </p:cNvSpPr>
              <p:nvPr/>
            </p:nvSpPr>
            <p:spPr bwMode="auto">
              <a:xfrm>
                <a:off x="1667" y="2478"/>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1" name="Line 132"/>
              <p:cNvSpPr>
                <a:spLocks noChangeShapeType="1"/>
              </p:cNvSpPr>
              <p:nvPr/>
            </p:nvSpPr>
            <p:spPr bwMode="auto">
              <a:xfrm flipV="1">
                <a:off x="1685" y="1470"/>
                <a:ext cx="0" cy="1008"/>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2" name="Line 133"/>
              <p:cNvSpPr>
                <a:spLocks noChangeShapeType="1"/>
              </p:cNvSpPr>
              <p:nvPr/>
            </p:nvSpPr>
            <p:spPr bwMode="auto">
              <a:xfrm>
                <a:off x="1261" y="1494"/>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3" name="Line 134"/>
              <p:cNvSpPr>
                <a:spLocks noChangeShapeType="1"/>
              </p:cNvSpPr>
              <p:nvPr/>
            </p:nvSpPr>
            <p:spPr bwMode="auto">
              <a:xfrm>
                <a:off x="1261" y="2502"/>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4" name="Line 135"/>
              <p:cNvSpPr>
                <a:spLocks noChangeShapeType="1"/>
              </p:cNvSpPr>
              <p:nvPr/>
            </p:nvSpPr>
            <p:spPr bwMode="auto">
              <a:xfrm flipV="1">
                <a:off x="1279" y="1494"/>
                <a:ext cx="0" cy="1008"/>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5" name="Line 136"/>
              <p:cNvSpPr>
                <a:spLocks noChangeShapeType="1"/>
              </p:cNvSpPr>
              <p:nvPr/>
            </p:nvSpPr>
            <p:spPr bwMode="auto">
              <a:xfrm>
                <a:off x="973" y="1494"/>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6" name="Line 137"/>
              <p:cNvSpPr>
                <a:spLocks noChangeShapeType="1"/>
              </p:cNvSpPr>
              <p:nvPr/>
            </p:nvSpPr>
            <p:spPr bwMode="auto">
              <a:xfrm>
                <a:off x="973" y="2516"/>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7" name="Line 138"/>
              <p:cNvSpPr>
                <a:spLocks noChangeShapeType="1"/>
              </p:cNvSpPr>
              <p:nvPr/>
            </p:nvSpPr>
            <p:spPr bwMode="auto">
              <a:xfrm flipV="1">
                <a:off x="991" y="1494"/>
                <a:ext cx="0" cy="1022"/>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8" name="Line 139"/>
              <p:cNvSpPr>
                <a:spLocks noChangeShapeType="1"/>
              </p:cNvSpPr>
              <p:nvPr/>
            </p:nvSpPr>
            <p:spPr bwMode="auto">
              <a:xfrm>
                <a:off x="873" y="1532"/>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99" name="Line 140"/>
              <p:cNvSpPr>
                <a:spLocks noChangeShapeType="1"/>
              </p:cNvSpPr>
              <p:nvPr/>
            </p:nvSpPr>
            <p:spPr bwMode="auto">
              <a:xfrm>
                <a:off x="873" y="2490"/>
                <a:ext cx="36" cy="0"/>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200" name="Line 141"/>
              <p:cNvSpPr>
                <a:spLocks noChangeShapeType="1"/>
              </p:cNvSpPr>
              <p:nvPr/>
            </p:nvSpPr>
            <p:spPr bwMode="auto">
              <a:xfrm flipV="1">
                <a:off x="891" y="1532"/>
                <a:ext cx="0" cy="958"/>
              </a:xfrm>
              <a:prstGeom prst="line">
                <a:avLst/>
              </a:prstGeom>
              <a:noFill/>
              <a:ln w="12700">
                <a:solidFill>
                  <a:srgbClr val="B2A2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201" name="Rectangle 142"/>
              <p:cNvSpPr>
                <a:spLocks noChangeArrowheads="1"/>
              </p:cNvSpPr>
              <p:nvPr/>
            </p:nvSpPr>
            <p:spPr bwMode="auto">
              <a:xfrm>
                <a:off x="5235" y="1952"/>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2" name="Rectangle 143"/>
              <p:cNvSpPr>
                <a:spLocks noChangeArrowheads="1"/>
              </p:cNvSpPr>
              <p:nvPr/>
            </p:nvSpPr>
            <p:spPr bwMode="auto">
              <a:xfrm>
                <a:off x="4845" y="1894"/>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3" name="Rectangle 144"/>
              <p:cNvSpPr>
                <a:spLocks noChangeArrowheads="1"/>
              </p:cNvSpPr>
              <p:nvPr/>
            </p:nvSpPr>
            <p:spPr bwMode="auto">
              <a:xfrm>
                <a:off x="4441" y="1916"/>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4" name="Rectangle 145"/>
              <p:cNvSpPr>
                <a:spLocks noChangeArrowheads="1"/>
              </p:cNvSpPr>
              <p:nvPr/>
            </p:nvSpPr>
            <p:spPr bwMode="auto">
              <a:xfrm>
                <a:off x="4031" y="1910"/>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5" name="Rectangle 146"/>
              <p:cNvSpPr>
                <a:spLocks noChangeArrowheads="1"/>
              </p:cNvSpPr>
              <p:nvPr/>
            </p:nvSpPr>
            <p:spPr bwMode="auto">
              <a:xfrm>
                <a:off x="3639" y="1922"/>
                <a:ext cx="72"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6" name="Rectangle 147"/>
              <p:cNvSpPr>
                <a:spLocks noChangeArrowheads="1"/>
              </p:cNvSpPr>
              <p:nvPr/>
            </p:nvSpPr>
            <p:spPr bwMode="auto">
              <a:xfrm>
                <a:off x="3245" y="1936"/>
                <a:ext cx="72"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7" name="Rectangle 148"/>
              <p:cNvSpPr>
                <a:spLocks noChangeArrowheads="1"/>
              </p:cNvSpPr>
              <p:nvPr/>
            </p:nvSpPr>
            <p:spPr bwMode="auto">
              <a:xfrm>
                <a:off x="2847" y="1926"/>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8" name="Rectangle 149"/>
              <p:cNvSpPr>
                <a:spLocks noChangeArrowheads="1"/>
              </p:cNvSpPr>
              <p:nvPr/>
            </p:nvSpPr>
            <p:spPr bwMode="auto">
              <a:xfrm>
                <a:off x="2451" y="1920"/>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9" name="Rectangle 150"/>
              <p:cNvSpPr>
                <a:spLocks noChangeArrowheads="1"/>
              </p:cNvSpPr>
              <p:nvPr/>
            </p:nvSpPr>
            <p:spPr bwMode="auto">
              <a:xfrm>
                <a:off x="2049" y="1934"/>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10" name="Rectangle 151"/>
              <p:cNvSpPr>
                <a:spLocks noChangeArrowheads="1"/>
              </p:cNvSpPr>
              <p:nvPr/>
            </p:nvSpPr>
            <p:spPr bwMode="auto">
              <a:xfrm>
                <a:off x="1655" y="1936"/>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11" name="Rectangle 152"/>
              <p:cNvSpPr>
                <a:spLocks noChangeArrowheads="1"/>
              </p:cNvSpPr>
              <p:nvPr/>
            </p:nvSpPr>
            <p:spPr bwMode="auto">
              <a:xfrm>
                <a:off x="1245" y="1954"/>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12" name="Rectangle 153"/>
              <p:cNvSpPr>
                <a:spLocks noChangeArrowheads="1"/>
              </p:cNvSpPr>
              <p:nvPr/>
            </p:nvSpPr>
            <p:spPr bwMode="auto">
              <a:xfrm>
                <a:off x="947" y="1964"/>
                <a:ext cx="70"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13" name="Rectangle 154"/>
              <p:cNvSpPr>
                <a:spLocks noChangeArrowheads="1"/>
              </p:cNvSpPr>
              <p:nvPr/>
            </p:nvSpPr>
            <p:spPr bwMode="auto">
              <a:xfrm>
                <a:off x="859" y="1980"/>
                <a:ext cx="72" cy="70"/>
              </a:xfrm>
              <a:prstGeom prst="rect">
                <a:avLst/>
              </a:prstGeom>
              <a:solidFill>
                <a:srgbClr val="B2A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171" name="TextBox 170">
            <a:extLst>
              <a:ext uri="{FF2B5EF4-FFF2-40B4-BE49-F238E27FC236}">
                <a16:creationId xmlns:a16="http://schemas.microsoft.com/office/drawing/2014/main" id="{E81863FC-DD1A-42AE-BBEB-136DDC5531D7}"/>
              </a:ext>
            </a:extLst>
          </p:cNvPr>
          <p:cNvSpPr txBox="1"/>
          <p:nvPr/>
        </p:nvSpPr>
        <p:spPr>
          <a:xfrm>
            <a:off x="209300" y="4267229"/>
            <a:ext cx="1837362" cy="253916"/>
          </a:xfrm>
          <a:prstGeom prst="rect">
            <a:avLst/>
          </a:prstGeom>
          <a:noFill/>
        </p:spPr>
        <p:txBody>
          <a:bodyPr wrap="none" rtlCol="0">
            <a:spAutoFit/>
          </a:bodyPr>
          <a:lstStyle/>
          <a:p>
            <a:r>
              <a:rPr lang="en-US" sz="1050" dirty="0"/>
              <a:t>*Mean change from baseline</a:t>
            </a:r>
          </a:p>
        </p:txBody>
      </p:sp>
      <p:cxnSp>
        <p:nvCxnSpPr>
          <p:cNvPr id="7" name="Straight Connector 6">
            <a:extLst>
              <a:ext uri="{FF2B5EF4-FFF2-40B4-BE49-F238E27FC236}">
                <a16:creationId xmlns:a16="http://schemas.microsoft.com/office/drawing/2014/main" id="{7E67E72F-817F-4E66-ACD6-9464E54A6CDA}"/>
              </a:ext>
            </a:extLst>
          </p:cNvPr>
          <p:cNvCxnSpPr>
            <a:stCxn id="28" idx="1"/>
            <a:endCxn id="25" idx="1"/>
          </p:cNvCxnSpPr>
          <p:nvPr/>
        </p:nvCxnSpPr>
        <p:spPr>
          <a:xfrm flipV="1">
            <a:off x="1518025" y="957263"/>
            <a:ext cx="0" cy="2243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184765-E490-4743-A268-BEC0BEF2EB57}"/>
              </a:ext>
            </a:extLst>
          </p:cNvPr>
          <p:cNvCxnSpPr>
            <a:stCxn id="28" idx="1"/>
            <a:endCxn id="25" idx="3"/>
          </p:cNvCxnSpPr>
          <p:nvPr/>
        </p:nvCxnSpPr>
        <p:spPr>
          <a:xfrm>
            <a:off x="1518025" y="3200401"/>
            <a:ext cx="5457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6343E3B-AF33-4B8D-8C21-E06121B8C239}"/>
              </a:ext>
            </a:extLst>
          </p:cNvPr>
          <p:cNvCxnSpPr/>
          <p:nvPr/>
        </p:nvCxnSpPr>
        <p:spPr>
          <a:xfrm>
            <a:off x="6721558" y="3200401"/>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6A8911-2CA9-473D-83A4-AE79C319136E}"/>
              </a:ext>
            </a:extLst>
          </p:cNvPr>
          <p:cNvCxnSpPr/>
          <p:nvPr/>
        </p:nvCxnSpPr>
        <p:spPr>
          <a:xfrm>
            <a:off x="6247981" y="3200401"/>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870B68C-A4C2-4E9F-8325-A13C8A4947A5}"/>
              </a:ext>
            </a:extLst>
          </p:cNvPr>
          <p:cNvCxnSpPr/>
          <p:nvPr/>
        </p:nvCxnSpPr>
        <p:spPr>
          <a:xfrm>
            <a:off x="1517606" y="3210579"/>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3E7A436-FD5A-4114-BE17-1C47B7FFF059}"/>
              </a:ext>
            </a:extLst>
          </p:cNvPr>
          <p:cNvCxnSpPr/>
          <p:nvPr/>
        </p:nvCxnSpPr>
        <p:spPr>
          <a:xfrm>
            <a:off x="1999160" y="3193910"/>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DDA8BB-B881-41B8-A3B0-C3F892A653E3}"/>
              </a:ext>
            </a:extLst>
          </p:cNvPr>
          <p:cNvCxnSpPr/>
          <p:nvPr/>
        </p:nvCxnSpPr>
        <p:spPr>
          <a:xfrm>
            <a:off x="2463381" y="3192182"/>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2BF321B-20A1-4849-9EF2-428D108DF43E}"/>
              </a:ext>
            </a:extLst>
          </p:cNvPr>
          <p:cNvCxnSpPr/>
          <p:nvPr/>
        </p:nvCxnSpPr>
        <p:spPr>
          <a:xfrm>
            <a:off x="2953919" y="3200401"/>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1441AE9-7D1B-4F2F-B1CC-6827EF3969B6}"/>
              </a:ext>
            </a:extLst>
          </p:cNvPr>
          <p:cNvCxnSpPr/>
          <p:nvPr/>
        </p:nvCxnSpPr>
        <p:spPr>
          <a:xfrm>
            <a:off x="3418262" y="3192182"/>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8771586-0A96-4639-A86F-F018AAD8D5D7}"/>
              </a:ext>
            </a:extLst>
          </p:cNvPr>
          <p:cNvCxnSpPr/>
          <p:nvPr/>
        </p:nvCxnSpPr>
        <p:spPr>
          <a:xfrm>
            <a:off x="3884987" y="3185165"/>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2910312-0847-4032-BB43-408C146CE80A}"/>
              </a:ext>
            </a:extLst>
          </p:cNvPr>
          <p:cNvCxnSpPr/>
          <p:nvPr/>
        </p:nvCxnSpPr>
        <p:spPr>
          <a:xfrm>
            <a:off x="4391107" y="3193910"/>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530AF8B-49CB-4E05-8097-D3460F663142}"/>
              </a:ext>
            </a:extLst>
          </p:cNvPr>
          <p:cNvCxnSpPr/>
          <p:nvPr/>
        </p:nvCxnSpPr>
        <p:spPr>
          <a:xfrm>
            <a:off x="4857120" y="3202308"/>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1430EAF-1307-4548-AF04-E7C089F0D699}"/>
              </a:ext>
            </a:extLst>
          </p:cNvPr>
          <p:cNvCxnSpPr/>
          <p:nvPr/>
        </p:nvCxnSpPr>
        <p:spPr>
          <a:xfrm>
            <a:off x="5306594" y="3202308"/>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C8B1A7F-F640-498D-8ED2-95BA93EA75C1}"/>
              </a:ext>
            </a:extLst>
          </p:cNvPr>
          <p:cNvCxnSpPr/>
          <p:nvPr/>
        </p:nvCxnSpPr>
        <p:spPr>
          <a:xfrm>
            <a:off x="5794750" y="3193910"/>
            <a:ext cx="0" cy="939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239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355-2D30-41F9-93C2-21A63CD9640B}"/>
              </a:ext>
            </a:extLst>
          </p:cNvPr>
          <p:cNvSpPr>
            <a:spLocks noGrp="1"/>
          </p:cNvSpPr>
          <p:nvPr>
            <p:ph type="title"/>
          </p:nvPr>
        </p:nvSpPr>
        <p:spPr>
          <a:xfrm>
            <a:off x="430070" y="165378"/>
            <a:ext cx="8726920" cy="628650"/>
          </a:xfrm>
        </p:spPr>
        <p:txBody>
          <a:bodyPr/>
          <a:lstStyle/>
          <a:p>
            <a:r>
              <a:rPr lang="en-US" b="0" dirty="0">
                <a:solidFill>
                  <a:schemeClr val="tx1"/>
                </a:solidFill>
              </a:rPr>
              <a:t>Strategies to Mitigate Hyperkalemia</a:t>
            </a:r>
          </a:p>
        </p:txBody>
      </p:sp>
      <p:sp>
        <p:nvSpPr>
          <p:cNvPr id="5" name="Content Placeholder 4"/>
          <p:cNvSpPr>
            <a:spLocks noGrp="1"/>
          </p:cNvSpPr>
          <p:nvPr>
            <p:ph idx="1"/>
          </p:nvPr>
        </p:nvSpPr>
        <p:spPr>
          <a:xfrm>
            <a:off x="430070" y="794029"/>
            <a:ext cx="8441170" cy="3656528"/>
          </a:xfrm>
        </p:spPr>
        <p:txBody>
          <a:bodyPr/>
          <a:lstStyle/>
          <a:p>
            <a:r>
              <a:rPr lang="en-US" sz="2100" dirty="0">
                <a:solidFill>
                  <a:schemeClr val="tx1"/>
                </a:solidFill>
              </a:rPr>
              <a:t>Dietary potassium restriction</a:t>
            </a:r>
          </a:p>
          <a:p>
            <a:endParaRPr lang="en-US" sz="600" dirty="0">
              <a:solidFill>
                <a:schemeClr val="tx1"/>
              </a:solidFill>
            </a:endParaRPr>
          </a:p>
          <a:p>
            <a:r>
              <a:rPr lang="en-US" sz="2100" dirty="0">
                <a:solidFill>
                  <a:schemeClr val="tx1"/>
                </a:solidFill>
              </a:rPr>
              <a:t>Avoid drugs that can cause or potentiate hyperkalemia</a:t>
            </a:r>
          </a:p>
          <a:p>
            <a:pPr lvl="1"/>
            <a:r>
              <a:rPr lang="en-US" sz="1950" dirty="0">
                <a:solidFill>
                  <a:schemeClr val="tx1"/>
                </a:solidFill>
              </a:rPr>
              <a:t>NSAIDs</a:t>
            </a:r>
          </a:p>
          <a:p>
            <a:pPr lvl="1"/>
            <a:r>
              <a:rPr lang="en-US" sz="1950" dirty="0">
                <a:solidFill>
                  <a:schemeClr val="tx1"/>
                </a:solidFill>
              </a:rPr>
              <a:t>K</a:t>
            </a:r>
            <a:r>
              <a:rPr lang="en-US" sz="1950" baseline="30000" dirty="0">
                <a:solidFill>
                  <a:schemeClr val="tx1"/>
                </a:solidFill>
              </a:rPr>
              <a:t>+</a:t>
            </a:r>
            <a:r>
              <a:rPr lang="en-US" sz="1950" dirty="0">
                <a:solidFill>
                  <a:schemeClr val="tx1"/>
                </a:solidFill>
              </a:rPr>
              <a:t>-sparing diuretics</a:t>
            </a:r>
          </a:p>
          <a:p>
            <a:pPr lvl="1"/>
            <a:r>
              <a:rPr lang="en-US" sz="1950" dirty="0">
                <a:solidFill>
                  <a:schemeClr val="tx1"/>
                </a:solidFill>
              </a:rPr>
              <a:t>Calcineurin inhibitors</a:t>
            </a:r>
          </a:p>
          <a:p>
            <a:pPr lvl="1"/>
            <a:r>
              <a:rPr lang="en-US" sz="1950" dirty="0">
                <a:solidFill>
                  <a:schemeClr val="tx1"/>
                </a:solidFill>
              </a:rPr>
              <a:t>Other</a:t>
            </a:r>
          </a:p>
          <a:p>
            <a:endParaRPr lang="en-US" sz="600" dirty="0">
              <a:solidFill>
                <a:schemeClr val="tx1"/>
              </a:solidFill>
            </a:endParaRPr>
          </a:p>
          <a:p>
            <a:r>
              <a:rPr lang="en-US" sz="2100" dirty="0">
                <a:solidFill>
                  <a:schemeClr val="tx1"/>
                </a:solidFill>
              </a:rPr>
              <a:t>Concomitant use of potassium binders such as patiromer, sodium zirconium cyclosilicate, sodium polystyrene sulfonate</a:t>
            </a:r>
          </a:p>
        </p:txBody>
      </p:sp>
      <p:sp>
        <p:nvSpPr>
          <p:cNvPr id="6" name="Text Placeholder 5"/>
          <p:cNvSpPr>
            <a:spLocks noGrp="1"/>
          </p:cNvSpPr>
          <p:nvPr>
            <p:ph type="body" sz="quarter" idx="10"/>
          </p:nvPr>
        </p:nvSpPr>
        <p:spPr>
          <a:xfrm>
            <a:off x="430070" y="4200524"/>
            <a:ext cx="8584045" cy="297894"/>
          </a:xfrm>
        </p:spPr>
        <p:txBody>
          <a:bodyPr/>
          <a:lstStyle/>
          <a:p>
            <a:r>
              <a:rPr lang="en-US" sz="1050" b="0" dirty="0">
                <a:solidFill>
                  <a:schemeClr val="tx1"/>
                </a:solidFill>
              </a:rPr>
              <a:t>NSAIDs = non-steroidal anti-inflammatory drugs</a:t>
            </a:r>
          </a:p>
        </p:txBody>
      </p:sp>
    </p:spTree>
    <p:extLst>
      <p:ext uri="{BB962C8B-B14F-4D97-AF65-F5344CB8AC3E}">
        <p14:creationId xmlns:p14="http://schemas.microsoft.com/office/powerpoint/2010/main" val="841477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2A85907-5890-4E94-8E67-6E57A5539EA3}"/>
              </a:ext>
            </a:extLst>
          </p:cNvPr>
          <p:cNvSpPr/>
          <p:nvPr/>
        </p:nvSpPr>
        <p:spPr>
          <a:xfrm>
            <a:off x="199478" y="321906"/>
            <a:ext cx="8761615" cy="4085788"/>
          </a:xfrm>
          <a:custGeom>
            <a:avLst/>
            <a:gdLst>
              <a:gd name="connsiteX0" fmla="*/ 121300 w 11682153"/>
              <a:gd name="connsiteY0" fmla="*/ 0 h 4457118"/>
              <a:gd name="connsiteX1" fmla="*/ 4175399 w 11682153"/>
              <a:gd name="connsiteY1" fmla="*/ 0 h 4457118"/>
              <a:gd name="connsiteX2" fmla="*/ 4296699 w 11682153"/>
              <a:gd name="connsiteY2" fmla="*/ 121300 h 4457118"/>
              <a:gd name="connsiteX3" fmla="*/ 4296699 w 11682153"/>
              <a:gd name="connsiteY3" fmla="*/ 727788 h 4457118"/>
              <a:gd name="connsiteX4" fmla="*/ 11060586 w 11682153"/>
              <a:gd name="connsiteY4" fmla="*/ 727788 h 4457118"/>
              <a:gd name="connsiteX5" fmla="*/ 11682153 w 11682153"/>
              <a:gd name="connsiteY5" fmla="*/ 1349355 h 4457118"/>
              <a:gd name="connsiteX6" fmla="*/ 11682153 w 11682153"/>
              <a:gd name="connsiteY6" fmla="*/ 4457118 h 4457118"/>
              <a:gd name="connsiteX7" fmla="*/ 0 w 11682153"/>
              <a:gd name="connsiteY7" fmla="*/ 4457118 h 4457118"/>
              <a:gd name="connsiteX8" fmla="*/ 0 w 11682153"/>
              <a:gd name="connsiteY8" fmla="*/ 1349355 h 4457118"/>
              <a:gd name="connsiteX9" fmla="*/ 0 w 11682153"/>
              <a:gd name="connsiteY9" fmla="*/ 1349353 h 4457118"/>
              <a:gd name="connsiteX10" fmla="*/ 0 w 11682153"/>
              <a:gd name="connsiteY10" fmla="*/ 727788 h 4457118"/>
              <a:gd name="connsiteX11" fmla="*/ 0 w 11682153"/>
              <a:gd name="connsiteY11" fmla="*/ 121300 h 4457118"/>
              <a:gd name="connsiteX12" fmla="*/ 121300 w 11682153"/>
              <a:gd name="connsiteY12" fmla="*/ 0 h 44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2153" h="4457118">
                <a:moveTo>
                  <a:pt x="121300" y="0"/>
                </a:moveTo>
                <a:lnTo>
                  <a:pt x="4175399" y="0"/>
                </a:lnTo>
                <a:cubicBezTo>
                  <a:pt x="4242391" y="0"/>
                  <a:pt x="4296699" y="54308"/>
                  <a:pt x="4296699" y="121300"/>
                </a:cubicBezTo>
                <a:lnTo>
                  <a:pt x="4296699" y="727788"/>
                </a:lnTo>
                <a:lnTo>
                  <a:pt x="11060586" y="727788"/>
                </a:lnTo>
                <a:lnTo>
                  <a:pt x="11682153" y="1349355"/>
                </a:lnTo>
                <a:lnTo>
                  <a:pt x="11682153" y="4457118"/>
                </a:lnTo>
                <a:lnTo>
                  <a:pt x="0" y="4457118"/>
                </a:lnTo>
                <a:lnTo>
                  <a:pt x="0" y="1349355"/>
                </a:lnTo>
                <a:lnTo>
                  <a:pt x="0" y="1349353"/>
                </a:lnTo>
                <a:lnTo>
                  <a:pt x="0" y="727788"/>
                </a:lnTo>
                <a:lnTo>
                  <a:pt x="0" y="121300"/>
                </a:lnTo>
                <a:cubicBezTo>
                  <a:pt x="0" y="54308"/>
                  <a:pt x="54308" y="0"/>
                  <a:pt x="121300" y="0"/>
                </a:cubicBezTo>
                <a:close/>
              </a:path>
            </a:pathLst>
          </a:custGeom>
          <a:gradFill>
            <a:gsLst>
              <a:gs pos="0">
                <a:srgbClr val="D3D5DF"/>
              </a:gs>
              <a:gs pos="100000">
                <a:srgbClr val="E8E9EE">
                  <a:alpha val="0"/>
                </a:srgb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a:extLst>
              <a:ext uri="{FF2B5EF4-FFF2-40B4-BE49-F238E27FC236}">
                <a16:creationId xmlns:a16="http://schemas.microsoft.com/office/drawing/2014/main" id="{769D0F43-1731-4BCD-B3F1-E6E2DF51BB4C}"/>
              </a:ext>
            </a:extLst>
          </p:cNvPr>
          <p:cNvSpPr>
            <a:spLocks noGrp="1"/>
          </p:cNvSpPr>
          <p:nvPr>
            <p:ph type="title"/>
          </p:nvPr>
        </p:nvSpPr>
        <p:spPr/>
        <p:txBody>
          <a:bodyPr/>
          <a:lstStyle/>
          <a:p>
            <a:r>
              <a:rPr lang="en-US" dirty="0"/>
              <a:t>Case Study </a:t>
            </a:r>
            <a:r>
              <a:rPr lang="en-US" sz="2100" i="1" dirty="0"/>
              <a:t>(continued)</a:t>
            </a:r>
            <a:endParaRPr lang="en-US" i="1" dirty="0"/>
          </a:p>
        </p:txBody>
      </p:sp>
      <p:sp>
        <p:nvSpPr>
          <p:cNvPr id="3" name="Content Placeholder 2">
            <a:extLst>
              <a:ext uri="{FF2B5EF4-FFF2-40B4-BE49-F238E27FC236}">
                <a16:creationId xmlns:a16="http://schemas.microsoft.com/office/drawing/2014/main" id="{72C5FC93-2D38-42CF-B087-06342EC921CE}"/>
              </a:ext>
            </a:extLst>
          </p:cNvPr>
          <p:cNvSpPr>
            <a:spLocks noGrp="1"/>
          </p:cNvSpPr>
          <p:nvPr>
            <p:ph idx="1"/>
          </p:nvPr>
        </p:nvSpPr>
        <p:spPr>
          <a:xfrm>
            <a:off x="199478" y="1132061"/>
            <a:ext cx="8761615" cy="3275632"/>
          </a:xfrm>
        </p:spPr>
        <p:txBody>
          <a:bodyPr anchor="ctr"/>
          <a:lstStyle/>
          <a:p>
            <a:pPr>
              <a:spcBef>
                <a:spcPts val="450"/>
              </a:spcBef>
            </a:pPr>
            <a:r>
              <a:rPr lang="en-US" dirty="0"/>
              <a:t>Patient SCr returns to baseline, repeat K</a:t>
            </a:r>
            <a:r>
              <a:rPr lang="en-US" baseline="30000" dirty="0"/>
              <a:t>+</a:t>
            </a:r>
            <a:r>
              <a:rPr lang="en-US" dirty="0"/>
              <a:t> 4.5 mEq/L</a:t>
            </a:r>
          </a:p>
          <a:p>
            <a:pPr>
              <a:spcBef>
                <a:spcPts val="450"/>
              </a:spcBef>
            </a:pPr>
            <a:r>
              <a:rPr lang="en-US" dirty="0"/>
              <a:t>Discharge medications include carvedilol, torsemide, amlodipine, insulin, restricted potassium diet</a:t>
            </a:r>
          </a:p>
          <a:p>
            <a:pPr>
              <a:spcBef>
                <a:spcPts val="450"/>
              </a:spcBef>
            </a:pPr>
            <a:r>
              <a:rPr lang="en-US" dirty="0"/>
              <a:t>Coordinated care with PCP with follow-up 1 week post-discharge</a:t>
            </a:r>
          </a:p>
          <a:p>
            <a:pPr lvl="1">
              <a:spcBef>
                <a:spcPts val="450"/>
              </a:spcBef>
            </a:pPr>
            <a:r>
              <a:rPr lang="en-US" sz="1725" dirty="0"/>
              <a:t>Repeat SCr stable, K</a:t>
            </a:r>
            <a:r>
              <a:rPr lang="en-US" sz="1725" baseline="30000" dirty="0"/>
              <a:t>+</a:t>
            </a:r>
            <a:r>
              <a:rPr lang="en-US" sz="1725" dirty="0"/>
              <a:t> 4.3 mEq/L</a:t>
            </a:r>
          </a:p>
          <a:p>
            <a:pPr lvl="1">
              <a:spcBef>
                <a:spcPts val="450"/>
              </a:spcBef>
            </a:pPr>
            <a:r>
              <a:rPr lang="en-US" sz="1725" dirty="0"/>
              <a:t>Restart lisinopril 20 mg/d</a:t>
            </a:r>
          </a:p>
          <a:p>
            <a:pPr>
              <a:spcBef>
                <a:spcPts val="450"/>
              </a:spcBef>
            </a:pPr>
            <a:r>
              <a:rPr lang="en-US" dirty="0"/>
              <a:t>Repeat levels in 2 weeks; if K</a:t>
            </a:r>
            <a:r>
              <a:rPr lang="en-US" baseline="30000" dirty="0"/>
              <a:t>+</a:t>
            </a:r>
            <a:r>
              <a:rPr lang="en-US" dirty="0"/>
              <a:t> increased, consider diet counseling, oral</a:t>
            </a:r>
            <a:br>
              <a:rPr lang="en-US" dirty="0"/>
            </a:br>
            <a:r>
              <a:rPr lang="en-US" dirty="0"/>
              <a:t>K</a:t>
            </a:r>
            <a:r>
              <a:rPr lang="en-US" baseline="30000" dirty="0"/>
              <a:t>+</a:t>
            </a:r>
            <a:r>
              <a:rPr lang="en-US" dirty="0"/>
              <a:t> binding agent</a:t>
            </a:r>
          </a:p>
          <a:p>
            <a:pPr>
              <a:spcBef>
                <a:spcPts val="450"/>
              </a:spcBef>
            </a:pPr>
            <a:r>
              <a:rPr lang="en-US" dirty="0"/>
              <a:t>Restart spironolactone when K</a:t>
            </a:r>
            <a:r>
              <a:rPr lang="en-US" baseline="30000" dirty="0"/>
              <a:t>+</a:t>
            </a:r>
            <a:r>
              <a:rPr lang="en-US" dirty="0"/>
              <a:t> stable</a:t>
            </a:r>
          </a:p>
        </p:txBody>
      </p:sp>
      <p:cxnSp>
        <p:nvCxnSpPr>
          <p:cNvPr id="12" name="Straight Connector 11">
            <a:extLst>
              <a:ext uri="{FF2B5EF4-FFF2-40B4-BE49-F238E27FC236}">
                <a16:creationId xmlns:a16="http://schemas.microsoft.com/office/drawing/2014/main" id="{A0B87F65-14E2-429E-8CA2-135CBFB9F4D2}"/>
              </a:ext>
            </a:extLst>
          </p:cNvPr>
          <p:cNvCxnSpPr/>
          <p:nvPr/>
        </p:nvCxnSpPr>
        <p:spPr>
          <a:xfrm>
            <a:off x="335902" y="812354"/>
            <a:ext cx="2876162"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B823212-35F6-44E3-B200-5BC6F12ED47A}"/>
              </a:ext>
            </a:extLst>
          </p:cNvPr>
          <p:cNvSpPr txBox="1"/>
          <p:nvPr/>
        </p:nvSpPr>
        <p:spPr>
          <a:xfrm>
            <a:off x="257320" y="785813"/>
            <a:ext cx="3257405" cy="369332"/>
          </a:xfrm>
          <a:prstGeom prst="rect">
            <a:avLst/>
          </a:prstGeom>
          <a:noFill/>
        </p:spPr>
        <p:txBody>
          <a:bodyPr wrap="square" rtlCol="0">
            <a:spAutoFit/>
          </a:bodyPr>
          <a:lstStyle/>
          <a:p>
            <a:r>
              <a:rPr lang="en-US" b="1" i="1" dirty="0">
                <a:solidFill>
                  <a:srgbClr val="5D2D85"/>
                </a:solidFill>
              </a:rPr>
              <a:t>Outcome of patient in hospital</a:t>
            </a:r>
          </a:p>
        </p:txBody>
      </p:sp>
      <p:sp>
        <p:nvSpPr>
          <p:cNvPr id="8" name="Text Placeholder 6">
            <a:extLst>
              <a:ext uri="{FF2B5EF4-FFF2-40B4-BE49-F238E27FC236}">
                <a16:creationId xmlns:a16="http://schemas.microsoft.com/office/drawing/2014/main" id="{1238EE05-D16C-49F6-851E-16AE70122533}"/>
              </a:ext>
            </a:extLst>
          </p:cNvPr>
          <p:cNvSpPr txBox="1">
            <a:spLocks/>
          </p:cNvSpPr>
          <p:nvPr/>
        </p:nvSpPr>
        <p:spPr>
          <a:xfrm>
            <a:off x="199506" y="4239816"/>
            <a:ext cx="8761558" cy="203597"/>
          </a:xfrm>
          <a:prstGeom prst="rect">
            <a:avLst/>
          </a:prstGeom>
        </p:spPr>
        <p:txBody>
          <a:bodyPr vert="horz" lIns="68580" tIns="34290" rIns="68580" bIns="34290" rtlCol="0">
            <a:noAutofit/>
          </a:bodyPr>
          <a:lstStyle>
            <a:lvl1pPr marL="0" indent="0" algn="l" defTabSz="457200" rtl="0" eaLnBrk="1" latinLnBrk="0" hangingPunct="1">
              <a:lnSpc>
                <a:spcPct val="90000"/>
              </a:lnSpc>
              <a:spcBef>
                <a:spcPts val="0"/>
              </a:spcBef>
              <a:buClr>
                <a:schemeClr val="tx1">
                  <a:lumMod val="65000"/>
                  <a:lumOff val="35000"/>
                </a:schemeClr>
              </a:buClr>
              <a:buFont typeface="Arial"/>
              <a:buNone/>
              <a:defRPr sz="1300" kern="1200" baseline="0">
                <a:solidFill>
                  <a:schemeClr val="tx1">
                    <a:lumMod val="65000"/>
                    <a:lumOff val="35000"/>
                  </a:schemeClr>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SzPct val="75000"/>
              <a:buFont typeface="Wingdings" panose="05000000000000000000" pitchFamily="2" charset="2"/>
              <a:buChar char="§"/>
              <a:defRPr sz="13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3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75" dirty="0"/>
              <a:t>PCP, primary care provider; SCr, serum creatinine</a:t>
            </a:r>
          </a:p>
        </p:txBody>
      </p:sp>
    </p:spTree>
    <p:extLst>
      <p:ext uri="{BB962C8B-B14F-4D97-AF65-F5344CB8AC3E}">
        <p14:creationId xmlns:p14="http://schemas.microsoft.com/office/powerpoint/2010/main" val="41631140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B168-7EEA-4F1F-B6DF-6E3AFFD9D9D5}"/>
              </a:ext>
            </a:extLst>
          </p:cNvPr>
          <p:cNvSpPr>
            <a:spLocks noGrp="1"/>
          </p:cNvSpPr>
          <p:nvPr>
            <p:ph type="title"/>
          </p:nvPr>
        </p:nvSpPr>
        <p:spPr/>
        <p:txBody>
          <a:bodyPr/>
          <a:lstStyle/>
          <a:p>
            <a:r>
              <a:rPr lang="en-US" dirty="0"/>
              <a:t>Tips for Good Team Care</a:t>
            </a:r>
          </a:p>
        </p:txBody>
      </p:sp>
      <p:sp>
        <p:nvSpPr>
          <p:cNvPr id="3" name="Content Placeholder 2">
            <a:extLst>
              <a:ext uri="{FF2B5EF4-FFF2-40B4-BE49-F238E27FC236}">
                <a16:creationId xmlns:a16="http://schemas.microsoft.com/office/drawing/2014/main" id="{BF33A9D1-C02A-4A58-ACB6-E0FBEB50F43B}"/>
              </a:ext>
            </a:extLst>
          </p:cNvPr>
          <p:cNvSpPr>
            <a:spLocks noGrp="1"/>
          </p:cNvSpPr>
          <p:nvPr>
            <p:ph idx="1"/>
          </p:nvPr>
        </p:nvSpPr>
        <p:spPr/>
        <p:txBody>
          <a:bodyPr anchor="ctr"/>
          <a:lstStyle/>
          <a:p>
            <a:r>
              <a:rPr lang="en-US" dirty="0"/>
              <a:t>Healthcare team members and patient must share the same goal</a:t>
            </a:r>
          </a:p>
          <a:p>
            <a:pPr>
              <a:spcBef>
                <a:spcPts val="1800"/>
              </a:spcBef>
            </a:pPr>
            <a:r>
              <a:rPr lang="en-US" dirty="0"/>
              <a:t>Education provided to the patient must be consistent among healthcare team members</a:t>
            </a:r>
          </a:p>
          <a:p>
            <a:pPr>
              <a:spcBef>
                <a:spcPts val="1800"/>
              </a:spcBef>
            </a:pPr>
            <a:r>
              <a:rPr lang="en-US" dirty="0"/>
              <a:t>Good communication is essential</a:t>
            </a:r>
          </a:p>
          <a:p>
            <a:pPr lvl="1"/>
            <a:r>
              <a:rPr lang="en-US" dirty="0"/>
              <a:t>Among healthcare team members</a:t>
            </a:r>
          </a:p>
          <a:p>
            <a:pPr lvl="1"/>
            <a:r>
              <a:rPr lang="en-US" dirty="0"/>
              <a:t>Between patient and healthcare team members</a:t>
            </a:r>
          </a:p>
          <a:p>
            <a:pPr>
              <a:spcBef>
                <a:spcPts val="1800"/>
              </a:spcBef>
            </a:pPr>
            <a:r>
              <a:rPr lang="en-US" dirty="0"/>
              <a:t>The patient must know how to communicate with the healthcare team</a:t>
            </a:r>
          </a:p>
        </p:txBody>
      </p:sp>
    </p:spTree>
    <p:extLst>
      <p:ext uri="{BB962C8B-B14F-4D97-AF65-F5344CB8AC3E}">
        <p14:creationId xmlns:p14="http://schemas.microsoft.com/office/powerpoint/2010/main" val="4366503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2A85907-5890-4E94-8E67-6E57A5539EA3}"/>
              </a:ext>
            </a:extLst>
          </p:cNvPr>
          <p:cNvSpPr/>
          <p:nvPr/>
        </p:nvSpPr>
        <p:spPr>
          <a:xfrm>
            <a:off x="199478" y="321906"/>
            <a:ext cx="8761615" cy="4085788"/>
          </a:xfrm>
          <a:custGeom>
            <a:avLst/>
            <a:gdLst>
              <a:gd name="connsiteX0" fmla="*/ 121300 w 11682153"/>
              <a:gd name="connsiteY0" fmla="*/ 0 h 4457118"/>
              <a:gd name="connsiteX1" fmla="*/ 4175399 w 11682153"/>
              <a:gd name="connsiteY1" fmla="*/ 0 h 4457118"/>
              <a:gd name="connsiteX2" fmla="*/ 4296699 w 11682153"/>
              <a:gd name="connsiteY2" fmla="*/ 121300 h 4457118"/>
              <a:gd name="connsiteX3" fmla="*/ 4296699 w 11682153"/>
              <a:gd name="connsiteY3" fmla="*/ 727788 h 4457118"/>
              <a:gd name="connsiteX4" fmla="*/ 11060586 w 11682153"/>
              <a:gd name="connsiteY4" fmla="*/ 727788 h 4457118"/>
              <a:gd name="connsiteX5" fmla="*/ 11682153 w 11682153"/>
              <a:gd name="connsiteY5" fmla="*/ 1349355 h 4457118"/>
              <a:gd name="connsiteX6" fmla="*/ 11682153 w 11682153"/>
              <a:gd name="connsiteY6" fmla="*/ 4457118 h 4457118"/>
              <a:gd name="connsiteX7" fmla="*/ 0 w 11682153"/>
              <a:gd name="connsiteY7" fmla="*/ 4457118 h 4457118"/>
              <a:gd name="connsiteX8" fmla="*/ 0 w 11682153"/>
              <a:gd name="connsiteY8" fmla="*/ 1349355 h 4457118"/>
              <a:gd name="connsiteX9" fmla="*/ 0 w 11682153"/>
              <a:gd name="connsiteY9" fmla="*/ 1349353 h 4457118"/>
              <a:gd name="connsiteX10" fmla="*/ 0 w 11682153"/>
              <a:gd name="connsiteY10" fmla="*/ 727788 h 4457118"/>
              <a:gd name="connsiteX11" fmla="*/ 0 w 11682153"/>
              <a:gd name="connsiteY11" fmla="*/ 121300 h 4457118"/>
              <a:gd name="connsiteX12" fmla="*/ 121300 w 11682153"/>
              <a:gd name="connsiteY12" fmla="*/ 0 h 44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2153" h="4457118">
                <a:moveTo>
                  <a:pt x="121300" y="0"/>
                </a:moveTo>
                <a:lnTo>
                  <a:pt x="4175399" y="0"/>
                </a:lnTo>
                <a:cubicBezTo>
                  <a:pt x="4242391" y="0"/>
                  <a:pt x="4296699" y="54308"/>
                  <a:pt x="4296699" y="121300"/>
                </a:cubicBezTo>
                <a:lnTo>
                  <a:pt x="4296699" y="727788"/>
                </a:lnTo>
                <a:lnTo>
                  <a:pt x="11060586" y="727788"/>
                </a:lnTo>
                <a:lnTo>
                  <a:pt x="11682153" y="1349355"/>
                </a:lnTo>
                <a:lnTo>
                  <a:pt x="11682153" y="4457118"/>
                </a:lnTo>
                <a:lnTo>
                  <a:pt x="0" y="4457118"/>
                </a:lnTo>
                <a:lnTo>
                  <a:pt x="0" y="1349355"/>
                </a:lnTo>
                <a:lnTo>
                  <a:pt x="0" y="1349353"/>
                </a:lnTo>
                <a:lnTo>
                  <a:pt x="0" y="727788"/>
                </a:lnTo>
                <a:lnTo>
                  <a:pt x="0" y="121300"/>
                </a:lnTo>
                <a:cubicBezTo>
                  <a:pt x="0" y="54308"/>
                  <a:pt x="54308" y="0"/>
                  <a:pt x="121300" y="0"/>
                </a:cubicBezTo>
                <a:close/>
              </a:path>
            </a:pathLst>
          </a:custGeom>
          <a:gradFill>
            <a:gsLst>
              <a:gs pos="0">
                <a:srgbClr val="D3D5DF"/>
              </a:gs>
              <a:gs pos="100000">
                <a:srgbClr val="E8E9EE">
                  <a:alpha val="0"/>
                </a:srgb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a:extLst>
              <a:ext uri="{FF2B5EF4-FFF2-40B4-BE49-F238E27FC236}">
                <a16:creationId xmlns:a16="http://schemas.microsoft.com/office/drawing/2014/main" id="{769D0F43-1731-4BCD-B3F1-E6E2DF51BB4C}"/>
              </a:ext>
            </a:extLst>
          </p:cNvPr>
          <p:cNvSpPr>
            <a:spLocks noGrp="1"/>
          </p:cNvSpPr>
          <p:nvPr>
            <p:ph type="title"/>
          </p:nvPr>
        </p:nvSpPr>
        <p:spPr>
          <a:xfrm>
            <a:off x="199478" y="321906"/>
            <a:ext cx="8761615" cy="666506"/>
          </a:xfrm>
        </p:spPr>
        <p:txBody>
          <a:bodyPr>
            <a:normAutofit fontScale="90000"/>
          </a:bodyPr>
          <a:lstStyle/>
          <a:p>
            <a:r>
              <a:rPr lang="en-US" sz="3600" dirty="0"/>
              <a:t>Case Study: Meni</a:t>
            </a:r>
            <a:br>
              <a:rPr lang="en-US" dirty="0"/>
            </a:br>
            <a:r>
              <a:rPr lang="en-US" sz="1800" dirty="0"/>
              <a:t>(</a:t>
            </a:r>
            <a:r>
              <a:rPr lang="en-US" sz="1800" i="1" dirty="0"/>
              <a:t>continued</a:t>
            </a:r>
            <a:r>
              <a:rPr lang="en-US" sz="1800" dirty="0"/>
              <a:t>)</a:t>
            </a:r>
          </a:p>
        </p:txBody>
      </p:sp>
      <p:sp>
        <p:nvSpPr>
          <p:cNvPr id="3" name="Content Placeholder 2">
            <a:extLst>
              <a:ext uri="{FF2B5EF4-FFF2-40B4-BE49-F238E27FC236}">
                <a16:creationId xmlns:a16="http://schemas.microsoft.com/office/drawing/2014/main" id="{72C5FC93-2D38-42CF-B087-06342EC921CE}"/>
              </a:ext>
            </a:extLst>
          </p:cNvPr>
          <p:cNvSpPr>
            <a:spLocks noGrp="1"/>
          </p:cNvSpPr>
          <p:nvPr>
            <p:ph idx="1"/>
          </p:nvPr>
        </p:nvSpPr>
        <p:spPr>
          <a:xfrm>
            <a:off x="199478" y="1179870"/>
            <a:ext cx="8761615" cy="3227823"/>
          </a:xfrm>
        </p:spPr>
        <p:txBody>
          <a:bodyPr/>
          <a:lstStyle/>
          <a:p>
            <a:pPr>
              <a:spcBef>
                <a:spcPts val="750"/>
              </a:spcBef>
            </a:pPr>
            <a:r>
              <a:rPr lang="en-US" sz="1875" dirty="0"/>
              <a:t>Two days ago, he noticed generalized weakness which has worsened over the last</a:t>
            </a:r>
            <a:br>
              <a:rPr lang="en-US" sz="1875" dirty="0"/>
            </a:br>
            <a:r>
              <a:rPr lang="en-US" sz="1875" dirty="0"/>
              <a:t>24 hours</a:t>
            </a:r>
          </a:p>
          <a:p>
            <a:pPr>
              <a:spcBef>
                <a:spcPts val="750"/>
              </a:spcBef>
            </a:pPr>
            <a:r>
              <a:rPr lang="en-US" sz="1875" dirty="0"/>
              <a:t>A basic metabolic profile obtained by his PCP shows</a:t>
            </a:r>
          </a:p>
          <a:p>
            <a:pPr lvl="1">
              <a:spcBef>
                <a:spcPts val="450"/>
              </a:spcBef>
            </a:pPr>
            <a:r>
              <a:rPr lang="en-US" sz="1500" dirty="0"/>
              <a:t>Na</a:t>
            </a:r>
            <a:r>
              <a:rPr lang="en-US" sz="1500" baseline="30000" dirty="0"/>
              <a:t>+</a:t>
            </a:r>
            <a:r>
              <a:rPr lang="en-US" sz="1500" dirty="0"/>
              <a:t> 139 mEq/L</a:t>
            </a:r>
          </a:p>
          <a:p>
            <a:pPr lvl="1">
              <a:spcBef>
                <a:spcPts val="450"/>
              </a:spcBef>
            </a:pPr>
            <a:r>
              <a:rPr lang="en-US" sz="1500" dirty="0"/>
              <a:t>K</a:t>
            </a:r>
            <a:r>
              <a:rPr lang="en-US" sz="1500" baseline="30000" dirty="0"/>
              <a:t>+</a:t>
            </a:r>
            <a:r>
              <a:rPr lang="en-US" sz="1500" dirty="0"/>
              <a:t> 6.8 mEq/L</a:t>
            </a:r>
          </a:p>
          <a:p>
            <a:pPr lvl="1">
              <a:spcBef>
                <a:spcPts val="450"/>
              </a:spcBef>
            </a:pPr>
            <a:r>
              <a:rPr lang="en-US" sz="1500" dirty="0"/>
              <a:t>Cl</a:t>
            </a:r>
            <a:r>
              <a:rPr lang="en-US" sz="1500" baseline="30000" dirty="0"/>
              <a:t>-</a:t>
            </a:r>
            <a:r>
              <a:rPr lang="en-US" sz="1500" dirty="0"/>
              <a:t> 107 mEq/L</a:t>
            </a:r>
          </a:p>
          <a:p>
            <a:pPr lvl="1">
              <a:spcBef>
                <a:spcPts val="450"/>
              </a:spcBef>
            </a:pPr>
            <a:r>
              <a:rPr lang="en-US" sz="1500" dirty="0"/>
              <a:t>HCO</a:t>
            </a:r>
            <a:r>
              <a:rPr lang="en-US" sz="1500" baseline="-25000" dirty="0"/>
              <a:t>3</a:t>
            </a:r>
            <a:r>
              <a:rPr lang="en-US" sz="1500" baseline="30000" dirty="0"/>
              <a:t>-</a:t>
            </a:r>
            <a:r>
              <a:rPr lang="en-US" sz="1500" dirty="0"/>
              <a:t> 18 mEq/L</a:t>
            </a:r>
          </a:p>
          <a:p>
            <a:pPr lvl="1">
              <a:spcBef>
                <a:spcPts val="450"/>
              </a:spcBef>
            </a:pPr>
            <a:r>
              <a:rPr lang="en-US" sz="1500" dirty="0"/>
              <a:t>SCr 2.0 mg/dL</a:t>
            </a:r>
          </a:p>
          <a:p>
            <a:pPr lvl="1">
              <a:spcBef>
                <a:spcPts val="450"/>
              </a:spcBef>
            </a:pPr>
            <a:r>
              <a:rPr lang="en-US" sz="1500" dirty="0"/>
              <a:t>Glucose 184 mg/dL</a:t>
            </a:r>
          </a:p>
          <a:p>
            <a:pPr>
              <a:spcBef>
                <a:spcPts val="750"/>
              </a:spcBef>
            </a:pPr>
            <a:r>
              <a:rPr lang="en-US" sz="1875" dirty="0"/>
              <a:t>The patient is instructed to go to the emergency department</a:t>
            </a:r>
          </a:p>
        </p:txBody>
      </p:sp>
    </p:spTree>
    <p:extLst>
      <p:ext uri="{BB962C8B-B14F-4D97-AF65-F5344CB8AC3E}">
        <p14:creationId xmlns:p14="http://schemas.microsoft.com/office/powerpoint/2010/main" val="10056633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8">
            <a:extLst>
              <a:ext uri="{FF2B5EF4-FFF2-40B4-BE49-F238E27FC236}">
                <a16:creationId xmlns:a16="http://schemas.microsoft.com/office/drawing/2014/main" id="{EB75EE0B-306C-4833-9712-F09D1B48137E}"/>
              </a:ext>
            </a:extLst>
          </p:cNvPr>
          <p:cNvSpPr>
            <a:spLocks noChangeArrowheads="1"/>
          </p:cNvSpPr>
          <p:nvPr/>
        </p:nvSpPr>
        <p:spPr bwMode="auto">
          <a:xfrm>
            <a:off x="4843462" y="1646766"/>
            <a:ext cx="3907632" cy="1783080"/>
          </a:xfrm>
          <a:prstGeom prst="roundRect">
            <a:avLst/>
          </a:prstGeom>
          <a:solidFill>
            <a:srgbClr val="ADE1FA"/>
          </a:solidFill>
          <a:ln w="9525">
            <a:noFill/>
            <a:miter lim="800000"/>
            <a:headEnd/>
            <a:tailEnd/>
          </a:ln>
          <a:effectLst>
            <a:softEdge rad="317500"/>
          </a:effectLst>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spcBef>
                <a:spcPct val="0"/>
              </a:spcBef>
              <a:buFontTx/>
              <a:buNone/>
            </a:pPr>
            <a:endParaRPr lang="en-US" altLang="en-US" sz="1350" dirty="0">
              <a:solidFill>
                <a:schemeClr val="tx1"/>
              </a:solidFill>
              <a:latin typeface="+mn-lt"/>
              <a:cs typeface="Arial" panose="020B0604020202020204" pitchFamily="34" charset="0"/>
            </a:endParaRPr>
          </a:p>
        </p:txBody>
      </p:sp>
      <p:sp>
        <p:nvSpPr>
          <p:cNvPr id="11" name="Oval 10">
            <a:extLst>
              <a:ext uri="{FF2B5EF4-FFF2-40B4-BE49-F238E27FC236}">
                <a16:creationId xmlns:a16="http://schemas.microsoft.com/office/drawing/2014/main" id="{AA5FDCED-2B45-4CA9-A1F6-B6362CABA7FE}"/>
              </a:ext>
            </a:extLst>
          </p:cNvPr>
          <p:cNvSpPr/>
          <p:nvPr/>
        </p:nvSpPr>
        <p:spPr>
          <a:xfrm>
            <a:off x="199505" y="1176867"/>
            <a:ext cx="4306824" cy="3030803"/>
          </a:xfrm>
          <a:prstGeom prst="ellipse">
            <a:avLst/>
          </a:prstGeom>
          <a:gradFill flip="none" rotWithShape="1">
            <a:gsLst>
              <a:gs pos="100000">
                <a:srgbClr val="ADE1FA"/>
              </a:gs>
              <a:gs pos="70000">
                <a:schemeClr val="bg1">
                  <a:alpha val="0"/>
                </a:schemeClr>
              </a:gs>
            </a:gsLst>
            <a:path path="circle">
              <a:fillToRect l="50000" t="50000" r="50000" b="50000"/>
            </a:path>
            <a:tileRect/>
          </a:gradFill>
          <a:ln>
            <a:solidFill>
              <a:srgbClr val="5D26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A4145CA-AF76-438A-A11D-9D8603444E54}"/>
              </a:ext>
            </a:extLst>
          </p:cNvPr>
          <p:cNvSpPr>
            <a:spLocks noGrp="1"/>
          </p:cNvSpPr>
          <p:nvPr>
            <p:ph type="title"/>
          </p:nvPr>
        </p:nvSpPr>
        <p:spPr>
          <a:xfrm>
            <a:off x="182879" y="-5760"/>
            <a:ext cx="7886700" cy="994172"/>
          </a:xfrm>
        </p:spPr>
        <p:txBody>
          <a:bodyPr/>
          <a:lstStyle/>
          <a:p>
            <a:r>
              <a:rPr lang="en-US" dirty="0"/>
              <a:t>Distribution of Total Body K</a:t>
            </a:r>
            <a:r>
              <a:rPr lang="en-US" baseline="30000" dirty="0"/>
              <a:t>+</a:t>
            </a:r>
          </a:p>
        </p:txBody>
      </p:sp>
      <p:sp>
        <p:nvSpPr>
          <p:cNvPr id="7" name="Content Placeholder 6">
            <a:extLst>
              <a:ext uri="{FF2B5EF4-FFF2-40B4-BE49-F238E27FC236}">
                <a16:creationId xmlns:a16="http://schemas.microsoft.com/office/drawing/2014/main" id="{52F39D96-2CC3-444D-ABB0-17933A5AB155}"/>
              </a:ext>
            </a:extLst>
          </p:cNvPr>
          <p:cNvSpPr>
            <a:spLocks noGrp="1"/>
          </p:cNvSpPr>
          <p:nvPr>
            <p:ph sz="half" idx="1"/>
          </p:nvPr>
        </p:nvSpPr>
        <p:spPr>
          <a:xfrm>
            <a:off x="199505" y="1552911"/>
            <a:ext cx="4304607" cy="2686906"/>
          </a:xfrm>
        </p:spPr>
        <p:txBody>
          <a:bodyPr>
            <a:normAutofit/>
          </a:bodyPr>
          <a:lstStyle/>
          <a:p>
            <a:pPr marL="0" indent="0" algn="ctr">
              <a:buNone/>
            </a:pPr>
            <a:r>
              <a:rPr lang="en-US" sz="2400" b="1" dirty="0"/>
              <a:t>Intracellular fluid</a:t>
            </a:r>
          </a:p>
          <a:p>
            <a:pPr marL="0" indent="0" algn="ctr">
              <a:buNone/>
            </a:pPr>
            <a:r>
              <a:rPr lang="en-US" sz="2400" b="1" dirty="0"/>
              <a:t>3,500 mEq (140-150 mEq/L)</a:t>
            </a:r>
          </a:p>
          <a:p>
            <a:pPr marL="685800" indent="0">
              <a:buNone/>
              <a:tabLst>
                <a:tab pos="3600450" algn="r"/>
              </a:tabLst>
            </a:pPr>
            <a:r>
              <a:rPr lang="en-US" sz="2400" dirty="0"/>
              <a:t>Muscle:	2,700 mEq</a:t>
            </a:r>
          </a:p>
          <a:p>
            <a:pPr marL="685800" indent="0">
              <a:buNone/>
              <a:tabLst>
                <a:tab pos="3600450" algn="r"/>
              </a:tabLst>
            </a:pPr>
            <a:r>
              <a:rPr lang="en-US" sz="2400" dirty="0"/>
              <a:t>Liver:	250 mEq</a:t>
            </a:r>
          </a:p>
          <a:p>
            <a:pPr marL="685800" indent="0">
              <a:buNone/>
              <a:tabLst>
                <a:tab pos="3600450" algn="r"/>
              </a:tabLst>
            </a:pPr>
            <a:r>
              <a:rPr lang="en-US" sz="2400" dirty="0"/>
              <a:t>Erythrocytes:	250 mEq</a:t>
            </a:r>
          </a:p>
          <a:p>
            <a:pPr marL="685800" indent="0">
              <a:buNone/>
              <a:tabLst>
                <a:tab pos="3600450" algn="r"/>
              </a:tabLst>
            </a:pPr>
            <a:r>
              <a:rPr lang="en-US" sz="2400" dirty="0"/>
              <a:t>Bone:	300 mEq</a:t>
            </a:r>
          </a:p>
        </p:txBody>
      </p:sp>
      <p:sp>
        <p:nvSpPr>
          <p:cNvPr id="8" name="Content Placeholder 7">
            <a:extLst>
              <a:ext uri="{FF2B5EF4-FFF2-40B4-BE49-F238E27FC236}">
                <a16:creationId xmlns:a16="http://schemas.microsoft.com/office/drawing/2014/main" id="{5445DF28-FCCB-40B1-AF8E-1C5BFAFB953A}"/>
              </a:ext>
            </a:extLst>
          </p:cNvPr>
          <p:cNvSpPr>
            <a:spLocks noGrp="1"/>
          </p:cNvSpPr>
          <p:nvPr>
            <p:ph sz="half" idx="2"/>
          </p:nvPr>
        </p:nvSpPr>
        <p:spPr>
          <a:xfrm>
            <a:off x="4648200" y="2093119"/>
            <a:ext cx="4306824" cy="2146698"/>
          </a:xfrm>
        </p:spPr>
        <p:txBody>
          <a:bodyPr>
            <a:normAutofit/>
          </a:bodyPr>
          <a:lstStyle/>
          <a:p>
            <a:pPr marL="0" indent="0" algn="ctr">
              <a:buNone/>
            </a:pPr>
            <a:r>
              <a:rPr lang="pt-BR" sz="2400" b="1" dirty="0"/>
              <a:t>Extracellular fluid</a:t>
            </a:r>
          </a:p>
          <a:p>
            <a:pPr marL="0" indent="0" algn="ctr">
              <a:buNone/>
            </a:pPr>
            <a:r>
              <a:rPr lang="pt-BR" sz="2400" b="1" dirty="0"/>
              <a:t>70 mEq (3.5-5.5 mEq/L)</a:t>
            </a:r>
          </a:p>
        </p:txBody>
      </p:sp>
      <p:sp>
        <p:nvSpPr>
          <p:cNvPr id="12" name="Title 1">
            <a:extLst>
              <a:ext uri="{FF2B5EF4-FFF2-40B4-BE49-F238E27FC236}">
                <a16:creationId xmlns:a16="http://schemas.microsoft.com/office/drawing/2014/main" id="{A4B353A0-37FD-4825-86C8-24B6972F0D0D}"/>
              </a:ext>
            </a:extLst>
          </p:cNvPr>
          <p:cNvSpPr txBox="1">
            <a:spLocks/>
          </p:cNvSpPr>
          <p:nvPr/>
        </p:nvSpPr>
        <p:spPr>
          <a:xfrm>
            <a:off x="199506" y="507206"/>
            <a:ext cx="8761615" cy="857250"/>
          </a:xfrm>
          <a:prstGeom prst="rect">
            <a:avLst/>
          </a:prstGeom>
        </p:spPr>
        <p:txBody>
          <a:bodyPr vert="horz" lIns="68580" tIns="34290" rIns="68580" bIns="34290" rtlCol="0" anchor="ctr">
            <a:normAutofit/>
          </a:bodyPr>
          <a:lstStyle>
            <a:lvl1pPr algn="l" defTabSz="457200" rtl="0" eaLnBrk="1" latinLnBrk="0" hangingPunct="1">
              <a:lnSpc>
                <a:spcPct val="90000"/>
              </a:lnSpc>
              <a:spcBef>
                <a:spcPct val="0"/>
              </a:spcBef>
              <a:buNone/>
              <a:defRPr sz="4000" b="1" kern="1200" baseline="0">
                <a:solidFill>
                  <a:srgbClr val="5D2684"/>
                </a:solidFill>
                <a:latin typeface="+mj-lt"/>
                <a:ea typeface="+mj-ea"/>
                <a:cs typeface="+mj-cs"/>
              </a:defRPr>
            </a:lvl1pPr>
          </a:lstStyle>
          <a:p>
            <a:r>
              <a:rPr lang="fr-FR" sz="3000" b="0" dirty="0"/>
              <a:t>K</a:t>
            </a:r>
            <a:r>
              <a:rPr lang="fr-FR" sz="3000" b="0" baseline="30000" dirty="0"/>
              <a:t>+</a:t>
            </a:r>
            <a:r>
              <a:rPr lang="fr-FR" sz="3000" b="0" dirty="0"/>
              <a:t> Gradient Sets Cell Voltage</a:t>
            </a:r>
          </a:p>
        </p:txBody>
      </p:sp>
    </p:spTree>
    <p:extLst>
      <p:ext uri="{BB962C8B-B14F-4D97-AF65-F5344CB8AC3E}">
        <p14:creationId xmlns:p14="http://schemas.microsoft.com/office/powerpoint/2010/main" val="10407206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a:extLst>
              <a:ext uri="{FF2B5EF4-FFF2-40B4-BE49-F238E27FC236}">
                <a16:creationId xmlns:a16="http://schemas.microsoft.com/office/drawing/2014/main" id="{76EBD75E-F154-48D0-81BF-722C6151058A}"/>
              </a:ext>
            </a:extLst>
          </p:cNvPr>
          <p:cNvSpPr>
            <a:spLocks noChangeArrowheads="1"/>
          </p:cNvSpPr>
          <p:nvPr/>
        </p:nvSpPr>
        <p:spPr bwMode="auto">
          <a:xfrm>
            <a:off x="5258562" y="1646766"/>
            <a:ext cx="3086100" cy="1783080"/>
          </a:xfrm>
          <a:prstGeom prst="roundRect">
            <a:avLst/>
          </a:prstGeom>
          <a:solidFill>
            <a:srgbClr val="ADE1FA"/>
          </a:solidFill>
          <a:ln w="9525">
            <a:noFill/>
            <a:miter lim="800000"/>
            <a:headEnd/>
            <a:tailEnd/>
          </a:ln>
          <a:effectLst>
            <a:softEdge rad="317500"/>
          </a:effectLst>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spcBef>
                <a:spcPct val="0"/>
              </a:spcBef>
              <a:buFontTx/>
              <a:buNone/>
            </a:pPr>
            <a:endParaRPr lang="en-US" altLang="en-US" sz="1350" dirty="0">
              <a:solidFill>
                <a:schemeClr val="tx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875BCDFC-7E49-4553-83F7-ACB02B477E13}"/>
              </a:ext>
            </a:extLst>
          </p:cNvPr>
          <p:cNvSpPr>
            <a:spLocks noGrp="1"/>
          </p:cNvSpPr>
          <p:nvPr>
            <p:ph type="title"/>
          </p:nvPr>
        </p:nvSpPr>
        <p:spPr>
          <a:xfrm>
            <a:off x="407961" y="82327"/>
            <a:ext cx="7886700" cy="994172"/>
          </a:xfrm>
        </p:spPr>
        <p:txBody>
          <a:bodyPr/>
          <a:lstStyle/>
          <a:p>
            <a:r>
              <a:rPr lang="en-US" dirty="0"/>
              <a:t>Regulation of K</a:t>
            </a:r>
            <a:r>
              <a:rPr lang="en-US" baseline="30000" dirty="0"/>
              <a:t>+</a:t>
            </a:r>
            <a:r>
              <a:rPr lang="en-US" dirty="0"/>
              <a:t> Homeostasis</a:t>
            </a:r>
          </a:p>
        </p:txBody>
      </p:sp>
      <p:sp>
        <p:nvSpPr>
          <p:cNvPr id="8" name="Text Placeholder 7">
            <a:extLst>
              <a:ext uri="{FF2B5EF4-FFF2-40B4-BE49-F238E27FC236}">
                <a16:creationId xmlns:a16="http://schemas.microsoft.com/office/drawing/2014/main" id="{B36BA9B9-7BFE-4209-9705-522F4641705C}"/>
              </a:ext>
            </a:extLst>
          </p:cNvPr>
          <p:cNvSpPr>
            <a:spLocks noGrp="1"/>
          </p:cNvSpPr>
          <p:nvPr>
            <p:ph type="body" sz="quarter" idx="11"/>
          </p:nvPr>
        </p:nvSpPr>
        <p:spPr/>
        <p:txBody>
          <a:bodyPr>
            <a:normAutofit fontScale="92500" lnSpcReduction="20000"/>
          </a:bodyPr>
          <a:lstStyle/>
          <a:p>
            <a:r>
              <a:rPr lang="en-US" dirty="0"/>
              <a:t>ECF, extracellular fluid; ICF, intracellular fluid</a:t>
            </a:r>
          </a:p>
        </p:txBody>
      </p:sp>
      <p:sp>
        <p:nvSpPr>
          <p:cNvPr id="9" name="Oval 8">
            <a:extLst>
              <a:ext uri="{FF2B5EF4-FFF2-40B4-BE49-F238E27FC236}">
                <a16:creationId xmlns:a16="http://schemas.microsoft.com/office/drawing/2014/main" id="{ABE02955-ED67-495F-908C-A24B4B7B210E}"/>
              </a:ext>
            </a:extLst>
          </p:cNvPr>
          <p:cNvSpPr>
            <a:spLocks noChangeAspect="1"/>
          </p:cNvSpPr>
          <p:nvPr/>
        </p:nvSpPr>
        <p:spPr>
          <a:xfrm>
            <a:off x="691203" y="1408268"/>
            <a:ext cx="3321214" cy="2326965"/>
          </a:xfrm>
          <a:prstGeom prst="ellipse">
            <a:avLst/>
          </a:prstGeom>
          <a:gradFill flip="none" rotWithShape="1">
            <a:gsLst>
              <a:gs pos="100000">
                <a:srgbClr val="ADE1FA"/>
              </a:gs>
              <a:gs pos="70000">
                <a:schemeClr val="bg1">
                  <a:alpha val="0"/>
                </a:schemeClr>
              </a:gs>
            </a:gsLst>
            <a:path path="circle">
              <a:fillToRect l="50000" t="50000" r="50000" b="50000"/>
            </a:path>
            <a:tileRect/>
          </a:gradFill>
          <a:ln>
            <a:solidFill>
              <a:srgbClr val="5D26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Content Placeholder 6">
            <a:extLst>
              <a:ext uri="{FF2B5EF4-FFF2-40B4-BE49-F238E27FC236}">
                <a16:creationId xmlns:a16="http://schemas.microsoft.com/office/drawing/2014/main" id="{03CB73E3-625C-4597-8BE3-8EAD4F7CDBFF}"/>
              </a:ext>
            </a:extLst>
          </p:cNvPr>
          <p:cNvSpPr txBox="1">
            <a:spLocks/>
          </p:cNvSpPr>
          <p:nvPr/>
        </p:nvSpPr>
        <p:spPr>
          <a:xfrm>
            <a:off x="199505" y="1955799"/>
            <a:ext cx="4304607" cy="2182416"/>
          </a:xfrm>
          <a:prstGeom prst="rect">
            <a:avLst/>
          </a:prstGeom>
        </p:spPr>
        <p:txBody>
          <a:bodyPr>
            <a:normAutofit/>
          </a:bodyPr>
          <a:lst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30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Font typeface="Arial"/>
              <a:buChar char="–"/>
              <a:defRPr sz="25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a:t>ICF</a:t>
            </a:r>
          </a:p>
          <a:p>
            <a:pPr marL="0" indent="0" algn="ctr">
              <a:buNone/>
            </a:pPr>
            <a:r>
              <a:rPr lang="en-US" sz="2400" b="1" dirty="0"/>
              <a:t>3,500 mEq</a:t>
            </a:r>
            <a:br>
              <a:rPr lang="en-US" sz="2400" b="1" dirty="0"/>
            </a:br>
            <a:r>
              <a:rPr lang="en-US" sz="2400" b="1" dirty="0"/>
              <a:t>(140-150 mEq/L)</a:t>
            </a:r>
            <a:endParaRPr lang="en-US" sz="2400" dirty="0"/>
          </a:p>
        </p:txBody>
      </p:sp>
      <p:sp>
        <p:nvSpPr>
          <p:cNvPr id="11" name="Text Box 7">
            <a:extLst>
              <a:ext uri="{FF2B5EF4-FFF2-40B4-BE49-F238E27FC236}">
                <a16:creationId xmlns:a16="http://schemas.microsoft.com/office/drawing/2014/main" id="{3A2B2613-A9F7-4E52-AA38-7A4FEAAE3D9D}"/>
              </a:ext>
            </a:extLst>
          </p:cNvPr>
          <p:cNvSpPr txBox="1">
            <a:spLocks noChangeArrowheads="1"/>
          </p:cNvSpPr>
          <p:nvPr/>
        </p:nvSpPr>
        <p:spPr bwMode="auto">
          <a:xfrm>
            <a:off x="6164899" y="899416"/>
            <a:ext cx="1273427"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2400" dirty="0">
                <a:solidFill>
                  <a:schemeClr val="tx1"/>
                </a:solidFill>
                <a:latin typeface="+mn-lt"/>
                <a:cs typeface="Arial" panose="020B0604020202020204" pitchFamily="34" charset="0"/>
              </a:rPr>
              <a:t>Intake</a:t>
            </a:r>
          </a:p>
          <a:p>
            <a:pPr algn="ctr" eaLnBrk="1" hangingPunct="1">
              <a:lnSpc>
                <a:spcPct val="90000"/>
              </a:lnSpc>
              <a:spcBef>
                <a:spcPct val="0"/>
              </a:spcBef>
              <a:buFontTx/>
              <a:buNone/>
            </a:pPr>
            <a:r>
              <a:rPr lang="en-US" altLang="en-US" sz="2400" dirty="0">
                <a:solidFill>
                  <a:schemeClr val="tx1"/>
                </a:solidFill>
                <a:latin typeface="+mn-lt"/>
                <a:cs typeface="Arial" panose="020B0604020202020204" pitchFamily="34" charset="0"/>
              </a:rPr>
              <a:t>100 mEq</a:t>
            </a:r>
          </a:p>
        </p:txBody>
      </p:sp>
      <p:sp>
        <p:nvSpPr>
          <p:cNvPr id="12" name="Text Box 8">
            <a:extLst>
              <a:ext uri="{FF2B5EF4-FFF2-40B4-BE49-F238E27FC236}">
                <a16:creationId xmlns:a16="http://schemas.microsoft.com/office/drawing/2014/main" id="{3C65510A-C63D-4CA2-9223-5BC1026C7D50}"/>
              </a:ext>
            </a:extLst>
          </p:cNvPr>
          <p:cNvSpPr txBox="1">
            <a:spLocks noChangeArrowheads="1"/>
          </p:cNvSpPr>
          <p:nvPr/>
        </p:nvSpPr>
        <p:spPr bwMode="auto">
          <a:xfrm>
            <a:off x="4271788" y="3467807"/>
            <a:ext cx="2106410"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2400" dirty="0">
                <a:solidFill>
                  <a:schemeClr val="tx1"/>
                </a:solidFill>
                <a:latin typeface="+mn-lt"/>
                <a:cs typeface="Arial" panose="020B0604020202020204" pitchFamily="34" charset="0"/>
              </a:rPr>
              <a:t>Renal excretion</a:t>
            </a:r>
          </a:p>
          <a:p>
            <a:pPr algn="ctr" eaLnBrk="1" hangingPunct="1">
              <a:lnSpc>
                <a:spcPct val="90000"/>
              </a:lnSpc>
              <a:spcBef>
                <a:spcPct val="0"/>
              </a:spcBef>
              <a:buFontTx/>
              <a:buNone/>
            </a:pPr>
            <a:r>
              <a:rPr lang="en-US" altLang="en-US" sz="2400" dirty="0">
                <a:solidFill>
                  <a:schemeClr val="tx1"/>
                </a:solidFill>
                <a:latin typeface="+mn-lt"/>
                <a:cs typeface="Arial" panose="020B0604020202020204" pitchFamily="34" charset="0"/>
              </a:rPr>
              <a:t>90 mEq</a:t>
            </a:r>
          </a:p>
        </p:txBody>
      </p:sp>
      <p:sp>
        <p:nvSpPr>
          <p:cNvPr id="13" name="Text Box 9">
            <a:extLst>
              <a:ext uri="{FF2B5EF4-FFF2-40B4-BE49-F238E27FC236}">
                <a16:creationId xmlns:a16="http://schemas.microsoft.com/office/drawing/2014/main" id="{03634840-DCBF-4C04-8CCF-019475380036}"/>
              </a:ext>
            </a:extLst>
          </p:cNvPr>
          <p:cNvSpPr txBox="1">
            <a:spLocks noChangeArrowheads="1"/>
          </p:cNvSpPr>
          <p:nvPr/>
        </p:nvSpPr>
        <p:spPr bwMode="auto">
          <a:xfrm>
            <a:off x="7284160" y="3467807"/>
            <a:ext cx="1682192"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algn="ctr" eaLnBrk="1" hangingPunct="1">
              <a:lnSpc>
                <a:spcPct val="90000"/>
              </a:lnSpc>
              <a:spcBef>
                <a:spcPct val="0"/>
              </a:spcBef>
              <a:buFontTx/>
              <a:buNone/>
            </a:pPr>
            <a:r>
              <a:rPr lang="en-US" altLang="en-US" sz="2400" dirty="0">
                <a:solidFill>
                  <a:schemeClr val="tx1"/>
                </a:solidFill>
                <a:latin typeface="+mn-lt"/>
                <a:cs typeface="Arial" panose="020B0604020202020204" pitchFamily="34" charset="0"/>
              </a:rPr>
              <a:t>GI excretion</a:t>
            </a:r>
          </a:p>
          <a:p>
            <a:pPr algn="ctr" eaLnBrk="1" hangingPunct="1">
              <a:lnSpc>
                <a:spcPct val="90000"/>
              </a:lnSpc>
              <a:spcBef>
                <a:spcPct val="0"/>
              </a:spcBef>
              <a:buFontTx/>
              <a:buNone/>
            </a:pPr>
            <a:r>
              <a:rPr lang="en-US" altLang="en-US" sz="2400" dirty="0">
                <a:solidFill>
                  <a:schemeClr val="tx1"/>
                </a:solidFill>
                <a:latin typeface="+mn-lt"/>
                <a:cs typeface="Arial" panose="020B0604020202020204" pitchFamily="34" charset="0"/>
              </a:rPr>
              <a:t>10 mEq</a:t>
            </a:r>
          </a:p>
        </p:txBody>
      </p:sp>
      <p:sp>
        <p:nvSpPr>
          <p:cNvPr id="14" name="AutoShape 10">
            <a:extLst>
              <a:ext uri="{FF2B5EF4-FFF2-40B4-BE49-F238E27FC236}">
                <a16:creationId xmlns:a16="http://schemas.microsoft.com/office/drawing/2014/main" id="{0BFE4BDA-B552-4DA1-9EF3-8181D1AB0FDD}"/>
              </a:ext>
            </a:extLst>
          </p:cNvPr>
          <p:cNvSpPr>
            <a:spLocks noChangeArrowheads="1"/>
          </p:cNvSpPr>
          <p:nvPr/>
        </p:nvSpPr>
        <p:spPr bwMode="auto">
          <a:xfrm rot="1800000">
            <a:off x="5545162" y="3013966"/>
            <a:ext cx="346472" cy="500063"/>
          </a:xfrm>
          <a:prstGeom prst="downArrow">
            <a:avLst>
              <a:gd name="adj1" fmla="val 50000"/>
              <a:gd name="adj2" fmla="val 36083"/>
            </a:avLst>
          </a:prstGeom>
          <a:solidFill>
            <a:srgbClr val="8B1B24"/>
          </a:solidFill>
          <a:ln w="9525">
            <a:noFill/>
            <a:miter lim="800000"/>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spcBef>
                <a:spcPct val="0"/>
              </a:spcBef>
              <a:buFontTx/>
              <a:buNone/>
            </a:pPr>
            <a:endParaRPr lang="en-US" altLang="en-US" sz="1350" dirty="0">
              <a:solidFill>
                <a:schemeClr val="tx1"/>
              </a:solidFill>
              <a:latin typeface="+mn-lt"/>
              <a:cs typeface="Arial" panose="020B0604020202020204" pitchFamily="34" charset="0"/>
            </a:endParaRPr>
          </a:p>
        </p:txBody>
      </p:sp>
      <p:sp>
        <p:nvSpPr>
          <p:cNvPr id="15" name="AutoShape 12">
            <a:extLst>
              <a:ext uri="{FF2B5EF4-FFF2-40B4-BE49-F238E27FC236}">
                <a16:creationId xmlns:a16="http://schemas.microsoft.com/office/drawing/2014/main" id="{F4643875-0307-4C96-B1F9-3E9449EB0072}"/>
              </a:ext>
            </a:extLst>
          </p:cNvPr>
          <p:cNvSpPr>
            <a:spLocks noChangeArrowheads="1"/>
          </p:cNvSpPr>
          <p:nvPr/>
        </p:nvSpPr>
        <p:spPr bwMode="auto">
          <a:xfrm rot="3600000">
            <a:off x="7629020" y="3184926"/>
            <a:ext cx="342900" cy="171450"/>
          </a:xfrm>
          <a:prstGeom prst="rightArrow">
            <a:avLst>
              <a:gd name="adj1" fmla="val 50000"/>
              <a:gd name="adj2" fmla="val 50000"/>
            </a:avLst>
          </a:prstGeom>
          <a:solidFill>
            <a:srgbClr val="8B1B24"/>
          </a:solidFill>
          <a:ln w="9525">
            <a:noFill/>
            <a:miter lim="800000"/>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spcBef>
                <a:spcPct val="0"/>
              </a:spcBef>
              <a:buFontTx/>
              <a:buNone/>
            </a:pPr>
            <a:endParaRPr lang="en-US" altLang="en-US" sz="1350" dirty="0">
              <a:solidFill>
                <a:schemeClr val="tx1"/>
              </a:solidFill>
              <a:latin typeface="+mn-lt"/>
              <a:cs typeface="Arial" panose="020B0604020202020204" pitchFamily="34" charset="0"/>
            </a:endParaRPr>
          </a:p>
        </p:txBody>
      </p:sp>
      <p:sp>
        <p:nvSpPr>
          <p:cNvPr id="16" name="Line 14">
            <a:extLst>
              <a:ext uri="{FF2B5EF4-FFF2-40B4-BE49-F238E27FC236}">
                <a16:creationId xmlns:a16="http://schemas.microsoft.com/office/drawing/2014/main" id="{8D8D4804-2AEA-4D5A-B02A-41F245338148}"/>
              </a:ext>
            </a:extLst>
          </p:cNvPr>
          <p:cNvSpPr>
            <a:spLocks noChangeShapeType="1"/>
          </p:cNvSpPr>
          <p:nvPr/>
        </p:nvSpPr>
        <p:spPr bwMode="auto">
          <a:xfrm>
            <a:off x="6801612" y="1585217"/>
            <a:ext cx="0" cy="2857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350" dirty="0">
              <a:cs typeface="Arial" panose="020B0604020202020204" pitchFamily="34" charset="0"/>
            </a:endParaRPr>
          </a:p>
        </p:txBody>
      </p:sp>
      <p:sp>
        <p:nvSpPr>
          <p:cNvPr id="18" name="Text Box 19">
            <a:extLst>
              <a:ext uri="{FF2B5EF4-FFF2-40B4-BE49-F238E27FC236}">
                <a16:creationId xmlns:a16="http://schemas.microsoft.com/office/drawing/2014/main" id="{33D757D3-4A42-438F-B481-ACA3CD4709B0}"/>
              </a:ext>
            </a:extLst>
          </p:cNvPr>
          <p:cNvSpPr txBox="1">
            <a:spLocks noChangeArrowheads="1"/>
          </p:cNvSpPr>
          <p:nvPr/>
        </p:nvSpPr>
        <p:spPr bwMode="auto">
          <a:xfrm>
            <a:off x="3960403" y="1554151"/>
            <a:ext cx="1282723"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lnSpc>
                <a:spcPct val="90000"/>
              </a:lnSpc>
              <a:spcBef>
                <a:spcPct val="0"/>
              </a:spcBef>
              <a:buFontTx/>
              <a:buNone/>
            </a:pPr>
            <a:r>
              <a:rPr lang="en-US" altLang="en-US" sz="2400" dirty="0">
                <a:solidFill>
                  <a:schemeClr val="tx1"/>
                </a:solidFill>
                <a:latin typeface="+mn-lt"/>
                <a:cs typeface="Arial" panose="020B0604020202020204" pitchFamily="34" charset="0"/>
              </a:rPr>
              <a:t>Cell Shift</a:t>
            </a:r>
          </a:p>
        </p:txBody>
      </p:sp>
      <p:sp>
        <p:nvSpPr>
          <p:cNvPr id="20" name="AutoShape 15">
            <a:extLst>
              <a:ext uri="{FF2B5EF4-FFF2-40B4-BE49-F238E27FC236}">
                <a16:creationId xmlns:a16="http://schemas.microsoft.com/office/drawing/2014/main" id="{062DADDE-53B8-4AE2-A75F-61C7EED2C253}"/>
              </a:ext>
            </a:extLst>
          </p:cNvPr>
          <p:cNvSpPr>
            <a:spLocks noChangeArrowheads="1"/>
          </p:cNvSpPr>
          <p:nvPr/>
        </p:nvSpPr>
        <p:spPr bwMode="auto">
          <a:xfrm>
            <a:off x="4294161" y="2299789"/>
            <a:ext cx="617934" cy="285750"/>
          </a:xfrm>
          <a:prstGeom prst="leftArrow">
            <a:avLst>
              <a:gd name="adj1" fmla="val 50000"/>
              <a:gd name="adj2" fmla="val 54062"/>
            </a:avLst>
          </a:prstGeom>
          <a:solidFill>
            <a:srgbClr val="8B1B24"/>
          </a:solidFill>
          <a:ln w="9525">
            <a:noFill/>
            <a:miter lim="800000"/>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spcBef>
                <a:spcPct val="0"/>
              </a:spcBef>
              <a:buFontTx/>
              <a:buNone/>
            </a:pPr>
            <a:endParaRPr lang="en-US" altLang="en-US" sz="1350" dirty="0">
              <a:solidFill>
                <a:schemeClr val="tx1"/>
              </a:solidFill>
              <a:latin typeface="Arial" panose="020B0604020202020204" pitchFamily="34" charset="0"/>
              <a:cs typeface="Arial" panose="020B0604020202020204" pitchFamily="34" charset="0"/>
            </a:endParaRPr>
          </a:p>
        </p:txBody>
      </p:sp>
      <p:sp>
        <p:nvSpPr>
          <p:cNvPr id="21" name="AutoShape 16">
            <a:extLst>
              <a:ext uri="{FF2B5EF4-FFF2-40B4-BE49-F238E27FC236}">
                <a16:creationId xmlns:a16="http://schemas.microsoft.com/office/drawing/2014/main" id="{E28F90D9-6FE9-49F8-9EB2-A962034EBA7D}"/>
              </a:ext>
            </a:extLst>
          </p:cNvPr>
          <p:cNvSpPr>
            <a:spLocks noChangeArrowheads="1"/>
          </p:cNvSpPr>
          <p:nvPr/>
        </p:nvSpPr>
        <p:spPr bwMode="auto">
          <a:xfrm flipH="1">
            <a:off x="4351311" y="2642689"/>
            <a:ext cx="617934" cy="285750"/>
          </a:xfrm>
          <a:prstGeom prst="leftArrow">
            <a:avLst>
              <a:gd name="adj1" fmla="val 50000"/>
              <a:gd name="adj2" fmla="val 54062"/>
            </a:avLst>
          </a:prstGeom>
          <a:solidFill>
            <a:srgbClr val="8B1B24"/>
          </a:solidFill>
          <a:ln w="9525">
            <a:noFill/>
            <a:miter lim="800000"/>
            <a:headEnd/>
            <a:tailEnd/>
          </a:ln>
        </p:spPr>
        <p:txBody>
          <a:bodyPr wrap="none" anchor="ctr"/>
          <a:lstStyle>
            <a:lvl1pPr>
              <a:spcBef>
                <a:spcPct val="20000"/>
              </a:spcBef>
              <a:buFont typeface="Arial" panose="020B0604020202020204" pitchFamily="34" charset="0"/>
              <a:buChar char="•"/>
              <a:defRPr sz="3200">
                <a:solidFill>
                  <a:srgbClr val="FFFFFF"/>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FFFFFF"/>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FFFFF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FFFFFF"/>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FFFFFF"/>
                </a:solidFill>
                <a:latin typeface="Calibri" panose="020F0502020204030204" pitchFamily="34" charset="0"/>
              </a:defRPr>
            </a:lvl9pPr>
          </a:lstStyle>
          <a:p>
            <a:pPr eaLnBrk="1" hangingPunct="1">
              <a:spcBef>
                <a:spcPct val="0"/>
              </a:spcBef>
              <a:buFontTx/>
              <a:buNone/>
            </a:pPr>
            <a:endParaRPr lang="en-US" altLang="en-US" sz="1350" dirty="0">
              <a:solidFill>
                <a:schemeClr val="tx1"/>
              </a:solidFill>
              <a:latin typeface="Arial" panose="020B0604020202020204" pitchFamily="34" charset="0"/>
              <a:cs typeface="Arial" panose="020B0604020202020204" pitchFamily="34" charset="0"/>
            </a:endParaRPr>
          </a:p>
        </p:txBody>
      </p:sp>
      <p:sp>
        <p:nvSpPr>
          <p:cNvPr id="19" name="Content Placeholder 7">
            <a:extLst>
              <a:ext uri="{FF2B5EF4-FFF2-40B4-BE49-F238E27FC236}">
                <a16:creationId xmlns:a16="http://schemas.microsoft.com/office/drawing/2014/main" id="{8DA61848-6C05-4721-A961-EBA94DCEE5E4}"/>
              </a:ext>
            </a:extLst>
          </p:cNvPr>
          <p:cNvSpPr txBox="1">
            <a:spLocks/>
          </p:cNvSpPr>
          <p:nvPr/>
        </p:nvSpPr>
        <p:spPr>
          <a:xfrm>
            <a:off x="4648200" y="1955799"/>
            <a:ext cx="4306824" cy="2284018"/>
          </a:xfrm>
          <a:prstGeom prst="rect">
            <a:avLst/>
          </a:prstGeom>
        </p:spPr>
        <p:txBody>
          <a:bodyPr>
            <a:normAutofit/>
          </a:bodyPr>
          <a:lst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30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Font typeface="Arial"/>
              <a:buChar char="–"/>
              <a:defRPr sz="25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pt-BR" sz="2400" b="1" dirty="0"/>
              <a:t>ECF</a:t>
            </a:r>
          </a:p>
          <a:p>
            <a:pPr marL="0" indent="0" algn="ctr">
              <a:buNone/>
            </a:pPr>
            <a:r>
              <a:rPr lang="pt-BR" sz="2400" b="1" dirty="0"/>
              <a:t>70 mEq</a:t>
            </a:r>
            <a:br>
              <a:rPr lang="pt-BR" sz="2400" b="1" dirty="0"/>
            </a:br>
            <a:r>
              <a:rPr lang="pt-BR" sz="2400" b="1" dirty="0"/>
              <a:t>(3.5-5.5 mEq/L)</a:t>
            </a:r>
          </a:p>
        </p:txBody>
      </p:sp>
    </p:spTree>
    <p:extLst>
      <p:ext uri="{BB962C8B-B14F-4D97-AF65-F5344CB8AC3E}">
        <p14:creationId xmlns:p14="http://schemas.microsoft.com/office/powerpoint/2010/main" val="3988441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813</TotalTime>
  <Words>5424</Words>
  <Application>Microsoft Office PowerPoint</Application>
  <PresentationFormat>On-screen Show (16:9)</PresentationFormat>
  <Paragraphs>759</Paragraphs>
  <Slides>66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Times New Roman</vt:lpstr>
      <vt:lpstr>Wingdings</vt:lpstr>
      <vt:lpstr>Office Theme</vt:lpstr>
      <vt:lpstr>PowerPoint Presentation</vt:lpstr>
      <vt:lpstr>Presenters</vt:lpstr>
      <vt:lpstr>Disclosures</vt:lpstr>
      <vt:lpstr>Learning Objectives</vt:lpstr>
      <vt:lpstr>Outline</vt:lpstr>
      <vt:lpstr>Case Study: Meni</vt:lpstr>
      <vt:lpstr>Case Study: Meni (continued)</vt:lpstr>
      <vt:lpstr>Distribution of Total Body K+</vt:lpstr>
      <vt:lpstr>Regulation of K+ Homeostasis</vt:lpstr>
      <vt:lpstr>Epidemiology of Hyperkalemia</vt:lpstr>
      <vt:lpstr>Mortality Rate Within 1 Day of a Hyperkalemia Event</vt:lpstr>
      <vt:lpstr>Differential Diagnosis of Hyperkalemia</vt:lpstr>
      <vt:lpstr>Impaired Renal K+ Excretion</vt:lpstr>
      <vt:lpstr>Change in PRA and Aldosterone With Na+ Restriction in Young vs Elderly</vt:lpstr>
      <vt:lpstr>Primary Decrease in Mineralocorticoid Activity</vt:lpstr>
      <vt:lpstr>Clinical Consequences of Hyperkalemia</vt:lpstr>
      <vt:lpstr>Poor Sensitivity and Specificity of ECG as Diagnostic Test for Hyperkalemia</vt:lpstr>
      <vt:lpstr>Management of Hyperkalemia</vt:lpstr>
      <vt:lpstr>Higher Intake of Fruits and Vegetables Associated With Lower All-Cause Mortality</vt:lpstr>
      <vt:lpstr>Dietary K+ Restriction: A Catch-22 of Managing Diseases That Benefit From K+-Enriched Foods</vt:lpstr>
      <vt:lpstr>PowerPoint Presentation</vt:lpstr>
      <vt:lpstr>KDIGO Recommends RAASi Therapy for Managing Patients With CKD</vt:lpstr>
      <vt:lpstr>Hyperkalemia vs RAASi: The Catch-22 of Managing Diseases That Benefit From RAASi Therapy!</vt:lpstr>
      <vt:lpstr>Suboptimal Dosing of RAAS Inhibitor Therapy: Doubling of Mortality Across Patient Subtypes</vt:lpstr>
      <vt:lpstr>PowerPoint Presentation</vt:lpstr>
      <vt:lpstr>Summary</vt:lpstr>
      <vt:lpstr>Case Study (continued)</vt:lpstr>
      <vt:lpstr>Continuing Care for Patients With Chronic Hyperkalemia</vt:lpstr>
      <vt:lpstr>The Continuum of Hyperkalemia</vt:lpstr>
      <vt:lpstr>Hyperkalemia vs RAASi: The Catch-22 of Managing Diseases That Benefit From RAASi Therapy!</vt:lpstr>
      <vt:lpstr>RAASi Promotes Kidney-Saving and Life-Saving Benefits in Patients With CKD, Heart Failure, or Diabetes Mellitus</vt:lpstr>
      <vt:lpstr>Mean Serum K+ Concentration Was Significantly Higher With MRA vs ARB</vt:lpstr>
      <vt:lpstr>RALES/EMPHASIS-HF: MRAs Improved Survival in Patients With Heart Failure</vt:lpstr>
      <vt:lpstr>Hospitalizations for Hyperkalemia Spiked in Patients With Heart Failure After Publication of RALES</vt:lpstr>
      <vt:lpstr>Hyperkalemia Is a Leading Reason for Not Starting RAASi and the Major Reason for Discontinuation of RAASi in CKD</vt:lpstr>
      <vt:lpstr>Hyperkalemia Is a Major Reason for Discontinuation of MRA in Heart Failure</vt:lpstr>
      <vt:lpstr>Distribution of RAASi Dose Levels by Comorbidity</vt:lpstr>
      <vt:lpstr>Current Guidelines Tend to Lessen the Use of Full Recommended Doses of Renin-Angiotensin-Aldosterone System Inhibitors Because of Concerns Related to Hyperkalemia</vt:lpstr>
      <vt:lpstr>Hyperkalemia Prevents Use of Guideline-Recommended RAASi Therapy to Delay Progression to ESRD</vt:lpstr>
      <vt:lpstr>Sodium Polystyrene Sulfonate: Limited Data to Substantiate Efficacy</vt:lpstr>
      <vt:lpstr>Randomized Clinical Trial of Sodium Polystyrene Sulfonate for the Treatment of Mild Hyperkalemia in CKD</vt:lpstr>
      <vt:lpstr>Patiromer Is a Polymer That Binds Potassium in the Colon</vt:lpstr>
      <vt:lpstr>Patiromer in Patients With Kidney Disease and Hyperkalemia Receiving RAAS Inhibitors</vt:lpstr>
      <vt:lpstr>Patiromer Phase 3 Trial (Opal-HK)– Phase 1 Results</vt:lpstr>
      <vt:lpstr>Pivotal Phase 3 Trial (Opal-HK)– Phase 2 Results Primary Efficacy Endpoint: Difference Between Groups in the Median Change in Serum Potassium From Phase 2 Baseline to Phase 2 Week 4*</vt:lpstr>
      <vt:lpstr>Time to First Recurrent Hyperkalemia Event During Phase 2</vt:lpstr>
      <vt:lpstr>Primary Efficacy Endpoint in the Randomized Withdrawal Phase, According to Subgroup</vt:lpstr>
      <vt:lpstr>Adverse Events During the Initial Treatment Phase and Through the Safety Follow-up Period* for That Phase</vt:lpstr>
      <vt:lpstr>Adverse Events During the Randomized Withdrawal Phase and Through the Safety Follow-up Period* for That Phase</vt:lpstr>
      <vt:lpstr>Effect of Patiromer on Serum Potassium Level: AMETHYST-DN (52 weeks)</vt:lpstr>
      <vt:lpstr>Sodium Zirconium Cyclosilicate: A Novel, Selective K+ Binding Agent</vt:lpstr>
      <vt:lpstr>HARMONIZE Trial</vt:lpstr>
      <vt:lpstr>HARMONIZE Trial (continued)</vt:lpstr>
      <vt:lpstr>HARMONIZE Trial: Serum Potassium Levels During the Open-Label Phase (48 hours) by Demographics</vt:lpstr>
      <vt:lpstr>HARMONIZE Trial: Serum Potassium Levels During the Randomized Phase (Days 8–29) According to Study Group</vt:lpstr>
      <vt:lpstr>HARMONIZE Trial: Adverse Events Occurring in ≥5% of Patients in Any Group</vt:lpstr>
      <vt:lpstr>Sodium Zirconium Cyclosilicate in Hyperkalemia</vt:lpstr>
      <vt:lpstr>Potassium Levels With Sodium Zirconium Cyclosilicate 10 g Once-Daily During Phase 2</vt:lpstr>
      <vt:lpstr>Adverse Events During Initial Phase and Maintenance Phase</vt:lpstr>
      <vt:lpstr>FIDELIO-DKD: Study Design</vt:lpstr>
      <vt:lpstr>FIDELIO-DKD: Primary Endpoint Kidney Failure*, Sustained &gt;40% Decrease in eGFR from BL, or Renal Death</vt:lpstr>
      <vt:lpstr>FIDELIO-DKD: Key Secondary Endpoint CV Death, Non-Fatal MI, Non-Fatal Stroke, or Hospitalization for HF</vt:lpstr>
      <vt:lpstr>FIDELIO-DKD: Change in Serum Potassium Over Time</vt:lpstr>
      <vt:lpstr>Strategies to Mitigate Hyperkalemia</vt:lpstr>
      <vt:lpstr>Case Study (continued)</vt:lpstr>
      <vt:lpstr>Tips for Good Team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79</cp:revision>
  <dcterms:created xsi:type="dcterms:W3CDTF">2021-10-05T00:02:24Z</dcterms:created>
  <dcterms:modified xsi:type="dcterms:W3CDTF">2022-02-08T20:23:36Z</dcterms:modified>
</cp:coreProperties>
</file>