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61" r:id="rId3"/>
    <p:sldId id="260" r:id="rId4"/>
    <p:sldId id="270" r:id="rId5"/>
    <p:sldId id="271" r:id="rId6"/>
    <p:sldId id="272" r:id="rId7"/>
    <p:sldId id="273" r:id="rId8"/>
    <p:sldId id="274" r:id="rId9"/>
    <p:sldId id="262" r:id="rId10"/>
    <p:sldId id="282" r:id="rId11"/>
    <p:sldId id="263" r:id="rId12"/>
    <p:sldId id="276" r:id="rId13"/>
    <p:sldId id="277" r:id="rId14"/>
    <p:sldId id="279" r:id="rId15"/>
    <p:sldId id="280" r:id="rId16"/>
    <p:sldId id="283" r:id="rId17"/>
    <p:sldId id="284" r:id="rId18"/>
    <p:sldId id="285" r:id="rId19"/>
    <p:sldId id="286" r:id="rId20"/>
    <p:sldId id="287" r:id="rId21"/>
    <p:sldId id="281" r:id="rId22"/>
    <p:sldId id="264" r:id="rId23"/>
    <p:sldId id="265" r:id="rId24"/>
    <p:sldId id="289" r:id="rId25"/>
    <p:sldId id="288" r:id="rId26"/>
    <p:sldId id="291" r:id="rId27"/>
    <p:sldId id="292" r:id="rId28"/>
    <p:sldId id="293" r:id="rId29"/>
    <p:sldId id="266" r:id="rId30"/>
    <p:sldId id="290" r:id="rId31"/>
    <p:sldId id="310" r:id="rId32"/>
    <p:sldId id="311" r:id="rId33"/>
    <p:sldId id="312" r:id="rId34"/>
    <p:sldId id="267" r:id="rId35"/>
    <p:sldId id="313" r:id="rId36"/>
    <p:sldId id="314" r:id="rId37"/>
    <p:sldId id="268" r:id="rId38"/>
    <p:sldId id="269" r:id="rId39"/>
    <p:sldId id="301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2" r:id="rId48"/>
    <p:sldId id="303" r:id="rId49"/>
    <p:sldId id="304" r:id="rId50"/>
    <p:sldId id="305" r:id="rId51"/>
    <p:sldId id="306" r:id="rId52"/>
    <p:sldId id="307" r:id="rId53"/>
    <p:sldId id="315" r:id="rId54"/>
    <p:sldId id="316" r:id="rId55"/>
    <p:sldId id="317" r:id="rId56"/>
    <p:sldId id="318" r:id="rId57"/>
    <p:sldId id="308" r:id="rId58"/>
    <p:sldId id="309" r:id="rId5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D30047-609A-C8BC-4509-3DCEF2728E9F}" name="Jane Joukovsky" initials="JJ" userId="Jane Joukovsky" providerId="None"/>
  <p188:author id="{1D9FB18B-0513-82C0-C8E7-F5DF794993DC}" name="Jessica Martin" initials="JM" userId="fe87a7f0c5a1ff10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ica Martin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E7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265"/>
    <p:restoredTop sz="94697"/>
  </p:normalViewPr>
  <p:slideViewPr>
    <p:cSldViewPr snapToGrid="0" snapToObjects="1">
      <p:cViewPr varScale="1">
        <p:scale>
          <a:sx n="138" d="100"/>
          <a:sy n="138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-198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commentAuthors" Target="commentAuthors.xml"/><Relationship Id="rId65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AB1233-5312-034B-8073-C4A11AE1FBAE}" type="doc">
      <dgm:prSet loTypeId="urn:microsoft.com/office/officeart/2005/8/layout/hList1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FEF32B63-A9A9-4D47-8565-B639CB052E9B}">
      <dgm:prSet phldrT="[Text]" custT="1"/>
      <dgm:spPr>
        <a:solidFill>
          <a:srgbClr val="7030A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dirty="0"/>
            <a:t>Health</a:t>
          </a:r>
        </a:p>
      </dgm:t>
    </dgm:pt>
    <dgm:pt modelId="{347FB53C-B757-0748-8730-7858AE344BFD}" type="parTrans" cxnId="{F7492F57-C3F4-0548-BA52-0508C160E6B5}">
      <dgm:prSet/>
      <dgm:spPr/>
      <dgm:t>
        <a:bodyPr/>
        <a:lstStyle/>
        <a:p>
          <a:endParaRPr lang="en-US"/>
        </a:p>
      </dgm:t>
    </dgm:pt>
    <dgm:pt modelId="{A488843D-85E4-174C-B3DE-05B7644089D8}" type="sibTrans" cxnId="{F7492F57-C3F4-0548-BA52-0508C160E6B5}">
      <dgm:prSet/>
      <dgm:spPr/>
      <dgm:t>
        <a:bodyPr/>
        <a:lstStyle/>
        <a:p>
          <a:endParaRPr lang="en-US"/>
        </a:p>
      </dgm:t>
    </dgm:pt>
    <dgm:pt modelId="{780A6444-F6B5-384E-8134-2C62C4D058A7}">
      <dgm:prSet phldrT="[Text]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Frequent hospitalizations</a:t>
          </a:r>
        </a:p>
      </dgm:t>
    </dgm:pt>
    <dgm:pt modelId="{AAC6C0AB-40B4-B745-939C-632F407DC7E8}" type="parTrans" cxnId="{A1013C45-969C-1D40-8378-FB4DD624A5C0}">
      <dgm:prSet/>
      <dgm:spPr/>
      <dgm:t>
        <a:bodyPr/>
        <a:lstStyle/>
        <a:p>
          <a:endParaRPr lang="en-US"/>
        </a:p>
      </dgm:t>
    </dgm:pt>
    <dgm:pt modelId="{868BC7E5-821E-A847-8E99-3E4ACBFA8072}" type="sibTrans" cxnId="{A1013C45-969C-1D40-8378-FB4DD624A5C0}">
      <dgm:prSet/>
      <dgm:spPr/>
      <dgm:t>
        <a:bodyPr/>
        <a:lstStyle/>
        <a:p>
          <a:endParaRPr lang="en-US"/>
        </a:p>
      </dgm:t>
    </dgm:pt>
    <dgm:pt modelId="{88CDA716-D8B5-074E-9158-0BD7D73BBD9C}">
      <dgm:prSet phldrT="[Text]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Need for home health care</a:t>
          </a:r>
        </a:p>
      </dgm:t>
    </dgm:pt>
    <dgm:pt modelId="{1CD55861-D4F9-9645-85BC-2E36F3442755}" type="parTrans" cxnId="{55B21AFA-E16A-6D48-8803-4DFC0FE93828}">
      <dgm:prSet/>
      <dgm:spPr/>
      <dgm:t>
        <a:bodyPr/>
        <a:lstStyle/>
        <a:p>
          <a:endParaRPr lang="en-US"/>
        </a:p>
      </dgm:t>
    </dgm:pt>
    <dgm:pt modelId="{006E8754-E95E-AC4E-94E4-B79FA253A11F}" type="sibTrans" cxnId="{55B21AFA-E16A-6D48-8803-4DFC0FE93828}">
      <dgm:prSet/>
      <dgm:spPr/>
      <dgm:t>
        <a:bodyPr/>
        <a:lstStyle/>
        <a:p>
          <a:endParaRPr lang="en-US"/>
        </a:p>
      </dgm:t>
    </dgm:pt>
    <dgm:pt modelId="{B58CB611-1C91-0249-8BE3-CE15E78625E5}">
      <dgm:prSet phldrT="[Text]" custT="1"/>
      <dgm:spPr>
        <a:solidFill>
          <a:srgbClr val="00206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dirty="0"/>
            <a:t>Physical</a:t>
          </a:r>
        </a:p>
      </dgm:t>
    </dgm:pt>
    <dgm:pt modelId="{4867528E-032C-984C-8860-773DBC078356}" type="parTrans" cxnId="{5C9DE425-72DE-AB40-8333-8BC972C9E343}">
      <dgm:prSet/>
      <dgm:spPr/>
      <dgm:t>
        <a:bodyPr/>
        <a:lstStyle/>
        <a:p>
          <a:endParaRPr lang="en-US"/>
        </a:p>
      </dgm:t>
    </dgm:pt>
    <dgm:pt modelId="{D6933D40-A3D1-C741-8B7E-A5C2E2AD7B43}" type="sibTrans" cxnId="{5C9DE425-72DE-AB40-8333-8BC972C9E343}">
      <dgm:prSet/>
      <dgm:spPr/>
      <dgm:t>
        <a:bodyPr/>
        <a:lstStyle/>
        <a:p>
          <a:endParaRPr lang="en-US"/>
        </a:p>
      </dgm:t>
    </dgm:pt>
    <dgm:pt modelId="{49CAA19E-D043-4D4C-A912-472C3734090C}">
      <dgm:prSet phldrT="[Text]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Reduced energy levels</a:t>
          </a:r>
        </a:p>
      </dgm:t>
    </dgm:pt>
    <dgm:pt modelId="{CF05B001-F06E-964F-BD0D-E4C6E8217F32}" type="parTrans" cxnId="{2B2F4FDE-94C9-FB4B-B293-07EC6D130E6F}">
      <dgm:prSet/>
      <dgm:spPr/>
      <dgm:t>
        <a:bodyPr/>
        <a:lstStyle/>
        <a:p>
          <a:endParaRPr lang="en-US"/>
        </a:p>
      </dgm:t>
    </dgm:pt>
    <dgm:pt modelId="{7E788CB0-CB43-BA47-9D83-538DF29644F9}" type="sibTrans" cxnId="{2B2F4FDE-94C9-FB4B-B293-07EC6D130E6F}">
      <dgm:prSet/>
      <dgm:spPr/>
      <dgm:t>
        <a:bodyPr/>
        <a:lstStyle/>
        <a:p>
          <a:endParaRPr lang="en-US"/>
        </a:p>
      </dgm:t>
    </dgm:pt>
    <dgm:pt modelId="{2878A297-7979-9846-9A5E-9347C57AD45C}">
      <dgm:prSet phldrT="[Text]" custT="1"/>
      <dgm:spPr>
        <a:solidFill>
          <a:srgbClr val="0070C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dirty="0"/>
            <a:t>Psychosocial</a:t>
          </a:r>
        </a:p>
      </dgm:t>
    </dgm:pt>
    <dgm:pt modelId="{9938A776-3B0D-E849-A870-EEA17400C473}" type="parTrans" cxnId="{56BC9506-B970-CB46-822F-284644B34ABB}">
      <dgm:prSet/>
      <dgm:spPr/>
      <dgm:t>
        <a:bodyPr/>
        <a:lstStyle/>
        <a:p>
          <a:endParaRPr lang="en-US"/>
        </a:p>
      </dgm:t>
    </dgm:pt>
    <dgm:pt modelId="{608013A8-A619-C340-8C0D-BB5C7B7C0B5A}" type="sibTrans" cxnId="{56BC9506-B970-CB46-822F-284644B34ABB}">
      <dgm:prSet/>
      <dgm:spPr/>
      <dgm:t>
        <a:bodyPr/>
        <a:lstStyle/>
        <a:p>
          <a:endParaRPr lang="en-US"/>
        </a:p>
      </dgm:t>
    </dgm:pt>
    <dgm:pt modelId="{F71A176D-88C3-2840-A98A-F6682F6DFDBE}">
      <dgm:prSet phldrT="[Text]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Stress of financial costs</a:t>
          </a:r>
        </a:p>
      </dgm:t>
    </dgm:pt>
    <dgm:pt modelId="{2FE1E55C-E7C8-2745-8240-2A40DE830EC9}" type="parTrans" cxnId="{EAE2EB79-A89E-EA48-BCD5-AADE379EB2FE}">
      <dgm:prSet/>
      <dgm:spPr/>
      <dgm:t>
        <a:bodyPr/>
        <a:lstStyle/>
        <a:p>
          <a:endParaRPr lang="en-US"/>
        </a:p>
      </dgm:t>
    </dgm:pt>
    <dgm:pt modelId="{77C9C3E5-CD8F-FF4E-A3D6-DD3D7C21BD60}" type="sibTrans" cxnId="{EAE2EB79-A89E-EA48-BCD5-AADE379EB2FE}">
      <dgm:prSet/>
      <dgm:spPr/>
      <dgm:t>
        <a:bodyPr/>
        <a:lstStyle/>
        <a:p>
          <a:endParaRPr lang="en-US"/>
        </a:p>
      </dgm:t>
    </dgm:pt>
    <dgm:pt modelId="{7838B6C9-F9E6-2741-8831-3B1714B8A605}">
      <dgm:prSet phldrT="[Text]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Feelings of social isolation</a:t>
          </a:r>
        </a:p>
      </dgm:t>
    </dgm:pt>
    <dgm:pt modelId="{E020BAE9-AA6D-AC43-A23F-5C4D2E267215}" type="parTrans" cxnId="{F05E5E31-7578-594B-AFD2-72E7DDBDCC45}">
      <dgm:prSet/>
      <dgm:spPr/>
      <dgm:t>
        <a:bodyPr/>
        <a:lstStyle/>
        <a:p>
          <a:endParaRPr lang="en-US"/>
        </a:p>
      </dgm:t>
    </dgm:pt>
    <dgm:pt modelId="{A5887EBF-A8BC-994C-B618-87C8427B74BD}" type="sibTrans" cxnId="{F05E5E31-7578-594B-AFD2-72E7DDBDCC45}">
      <dgm:prSet/>
      <dgm:spPr/>
      <dgm:t>
        <a:bodyPr/>
        <a:lstStyle/>
        <a:p>
          <a:endParaRPr lang="en-US"/>
        </a:p>
      </dgm:t>
    </dgm:pt>
    <dgm:pt modelId="{A0DC3F9B-812C-C543-A1FF-DAA6559DA80B}">
      <dgm:prSet phldrT="[Text]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Ongoing need for medications and/or medical devices </a:t>
          </a:r>
        </a:p>
      </dgm:t>
    </dgm:pt>
    <dgm:pt modelId="{1DA1091E-4A4D-194F-9C25-BA0665AC4228}" type="parTrans" cxnId="{DFE1F547-2B58-BA47-BA58-B126EDA7FDBC}">
      <dgm:prSet/>
      <dgm:spPr/>
      <dgm:t>
        <a:bodyPr/>
        <a:lstStyle/>
        <a:p>
          <a:endParaRPr lang="en-US"/>
        </a:p>
      </dgm:t>
    </dgm:pt>
    <dgm:pt modelId="{7ADD4143-1DE4-F146-865D-7E192B92D3C4}" type="sibTrans" cxnId="{DFE1F547-2B58-BA47-BA58-B126EDA7FDBC}">
      <dgm:prSet/>
      <dgm:spPr/>
      <dgm:t>
        <a:bodyPr/>
        <a:lstStyle/>
        <a:p>
          <a:endParaRPr lang="en-US"/>
        </a:p>
      </dgm:t>
    </dgm:pt>
    <dgm:pt modelId="{A8371C4C-C380-B640-B280-2B2CEB1CE82C}">
      <dgm:prSet phldrT="[Text]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Difficulty fulfilling work and school obligations</a:t>
          </a:r>
        </a:p>
      </dgm:t>
    </dgm:pt>
    <dgm:pt modelId="{B76472E4-6B1B-4A45-A558-62778CB17978}" type="parTrans" cxnId="{A0C614EF-2815-7740-B6FA-030DDB7C11D8}">
      <dgm:prSet/>
      <dgm:spPr/>
      <dgm:t>
        <a:bodyPr/>
        <a:lstStyle/>
        <a:p>
          <a:endParaRPr lang="en-US"/>
        </a:p>
      </dgm:t>
    </dgm:pt>
    <dgm:pt modelId="{4153A4C5-E384-C64A-9ECD-4BFDDFA53816}" type="sibTrans" cxnId="{A0C614EF-2815-7740-B6FA-030DDB7C11D8}">
      <dgm:prSet/>
      <dgm:spPr/>
      <dgm:t>
        <a:bodyPr/>
        <a:lstStyle/>
        <a:p>
          <a:endParaRPr lang="en-US"/>
        </a:p>
      </dgm:t>
    </dgm:pt>
    <dgm:pt modelId="{0B6989E7-3D68-DD4C-9EF1-7F38B24EECBF}">
      <dgm:prSet phldrT="[Text]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Need for mobility aids</a:t>
          </a:r>
        </a:p>
      </dgm:t>
    </dgm:pt>
    <dgm:pt modelId="{B6020BDD-A688-0241-8F8A-944592298420}" type="parTrans" cxnId="{C1FC0515-C46C-8F46-B0EE-68ED19796593}">
      <dgm:prSet/>
      <dgm:spPr/>
      <dgm:t>
        <a:bodyPr/>
        <a:lstStyle/>
        <a:p>
          <a:endParaRPr lang="en-US"/>
        </a:p>
      </dgm:t>
    </dgm:pt>
    <dgm:pt modelId="{52F07E02-CBB7-3343-967C-5C6A182F4D2D}" type="sibTrans" cxnId="{C1FC0515-C46C-8F46-B0EE-68ED19796593}">
      <dgm:prSet/>
      <dgm:spPr/>
      <dgm:t>
        <a:bodyPr/>
        <a:lstStyle/>
        <a:p>
          <a:endParaRPr lang="en-US"/>
        </a:p>
      </dgm:t>
    </dgm:pt>
    <dgm:pt modelId="{645D33BC-B3A8-9D48-A3F1-26406C50AEC3}">
      <dgm:prSet phldrT="[Text]"/>
      <dgm:spPr>
        <a:solidFill>
          <a:schemeClr val="bg1">
            <a:alpha val="9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en-US" dirty="0"/>
            <a:t>Negative effect on relationships (both patients and caregivers)</a:t>
          </a:r>
        </a:p>
      </dgm:t>
    </dgm:pt>
    <dgm:pt modelId="{CED0EB61-21E6-C94E-9094-8FE95A9F8AE9}" type="parTrans" cxnId="{C1B1BD91-D4DD-3740-B3CD-30DBA1D34054}">
      <dgm:prSet/>
      <dgm:spPr/>
      <dgm:t>
        <a:bodyPr/>
        <a:lstStyle/>
        <a:p>
          <a:endParaRPr lang="en-US"/>
        </a:p>
      </dgm:t>
    </dgm:pt>
    <dgm:pt modelId="{BD3971FF-502B-414F-8D05-35FE59EB0F0A}" type="sibTrans" cxnId="{C1B1BD91-D4DD-3740-B3CD-30DBA1D34054}">
      <dgm:prSet/>
      <dgm:spPr/>
      <dgm:t>
        <a:bodyPr/>
        <a:lstStyle/>
        <a:p>
          <a:endParaRPr lang="en-US"/>
        </a:p>
      </dgm:t>
    </dgm:pt>
    <dgm:pt modelId="{C241726C-BAF5-2C4E-8B5F-C3E8227BE9EE}" type="pres">
      <dgm:prSet presAssocID="{6AAB1233-5312-034B-8073-C4A11AE1FBAE}" presName="Name0" presStyleCnt="0">
        <dgm:presLayoutVars>
          <dgm:dir/>
          <dgm:animLvl val="lvl"/>
          <dgm:resizeHandles val="exact"/>
        </dgm:presLayoutVars>
      </dgm:prSet>
      <dgm:spPr/>
    </dgm:pt>
    <dgm:pt modelId="{E56F938A-D241-E94F-A6DC-4324A5B640F6}" type="pres">
      <dgm:prSet presAssocID="{FEF32B63-A9A9-4D47-8565-B639CB052E9B}" presName="composite" presStyleCnt="0"/>
      <dgm:spPr/>
    </dgm:pt>
    <dgm:pt modelId="{81A0D733-0926-7F44-B2FE-4A09A91F0B92}" type="pres">
      <dgm:prSet presAssocID="{FEF32B63-A9A9-4D47-8565-B639CB052E9B}" presName="parTx" presStyleLbl="alignNode1" presStyleIdx="0" presStyleCnt="3" custLinFactNeighborX="1903">
        <dgm:presLayoutVars>
          <dgm:chMax val="0"/>
          <dgm:chPref val="0"/>
          <dgm:bulletEnabled val="1"/>
        </dgm:presLayoutVars>
      </dgm:prSet>
      <dgm:spPr/>
    </dgm:pt>
    <dgm:pt modelId="{2BAB222E-9DBC-5E4C-97E7-861060C67592}" type="pres">
      <dgm:prSet presAssocID="{FEF32B63-A9A9-4D47-8565-B639CB052E9B}" presName="desTx" presStyleLbl="alignAccFollowNode1" presStyleIdx="0" presStyleCnt="3" custLinFactNeighborX="1903">
        <dgm:presLayoutVars>
          <dgm:bulletEnabled val="1"/>
        </dgm:presLayoutVars>
      </dgm:prSet>
      <dgm:spPr/>
    </dgm:pt>
    <dgm:pt modelId="{982DB1FF-7267-744A-AC60-9C8723036664}" type="pres">
      <dgm:prSet presAssocID="{A488843D-85E4-174C-B3DE-05B7644089D8}" presName="space" presStyleCnt="0"/>
      <dgm:spPr/>
    </dgm:pt>
    <dgm:pt modelId="{D5BE8792-5E76-8D4D-BA6B-CEA1DB67FCBD}" type="pres">
      <dgm:prSet presAssocID="{B58CB611-1C91-0249-8BE3-CE15E78625E5}" presName="composite" presStyleCnt="0"/>
      <dgm:spPr/>
    </dgm:pt>
    <dgm:pt modelId="{F2953CA7-514C-DE43-84A7-DF23A1879B4F}" type="pres">
      <dgm:prSet presAssocID="{B58CB611-1C91-0249-8BE3-CE15E78625E5}" presName="parTx" presStyleLbl="alignNode1" presStyleIdx="1" presStyleCnt="3" custLinFactNeighborX="1903">
        <dgm:presLayoutVars>
          <dgm:chMax val="0"/>
          <dgm:chPref val="0"/>
          <dgm:bulletEnabled val="1"/>
        </dgm:presLayoutVars>
      </dgm:prSet>
      <dgm:spPr/>
    </dgm:pt>
    <dgm:pt modelId="{FD75E97E-CF16-3A41-AD2F-1D2288B0117A}" type="pres">
      <dgm:prSet presAssocID="{B58CB611-1C91-0249-8BE3-CE15E78625E5}" presName="desTx" presStyleLbl="alignAccFollowNode1" presStyleIdx="1" presStyleCnt="3" custLinFactNeighborX="1903">
        <dgm:presLayoutVars>
          <dgm:bulletEnabled val="1"/>
        </dgm:presLayoutVars>
      </dgm:prSet>
      <dgm:spPr/>
    </dgm:pt>
    <dgm:pt modelId="{6F5FB79F-F1A0-0D4E-9041-E52042B3EAE3}" type="pres">
      <dgm:prSet presAssocID="{D6933D40-A3D1-C741-8B7E-A5C2E2AD7B43}" presName="space" presStyleCnt="0"/>
      <dgm:spPr/>
    </dgm:pt>
    <dgm:pt modelId="{A06A4DDB-A13B-2C41-8712-4A6CB7FA28C1}" type="pres">
      <dgm:prSet presAssocID="{2878A297-7979-9846-9A5E-9347C57AD45C}" presName="composite" presStyleCnt="0"/>
      <dgm:spPr/>
    </dgm:pt>
    <dgm:pt modelId="{ADD54D6A-84AC-6644-B36C-FFD64F68B67E}" type="pres">
      <dgm:prSet presAssocID="{2878A297-7979-9846-9A5E-9347C57AD45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BF81521-45F0-9949-91A6-F2D74A2E4D67}" type="pres">
      <dgm:prSet presAssocID="{2878A297-7979-9846-9A5E-9347C57AD45C}" presName="desTx" presStyleLbl="alignAccFollowNode1" presStyleIdx="2" presStyleCnt="3" custLinFactNeighborX="1903">
        <dgm:presLayoutVars>
          <dgm:bulletEnabled val="1"/>
        </dgm:presLayoutVars>
      </dgm:prSet>
      <dgm:spPr/>
    </dgm:pt>
  </dgm:ptLst>
  <dgm:cxnLst>
    <dgm:cxn modelId="{56BC9506-B970-CB46-822F-284644B34ABB}" srcId="{6AAB1233-5312-034B-8073-C4A11AE1FBAE}" destId="{2878A297-7979-9846-9A5E-9347C57AD45C}" srcOrd="2" destOrd="0" parTransId="{9938A776-3B0D-E849-A870-EEA17400C473}" sibTransId="{608013A8-A619-C340-8C0D-BB5C7B7C0B5A}"/>
    <dgm:cxn modelId="{9E4D5E0C-06C5-0641-A96D-DEF8F8EB9B3C}" type="presOf" srcId="{49CAA19E-D043-4D4C-A912-472C3734090C}" destId="{FD75E97E-CF16-3A41-AD2F-1D2288B0117A}" srcOrd="0" destOrd="2" presId="urn:microsoft.com/office/officeart/2005/8/layout/hList1"/>
    <dgm:cxn modelId="{C1FC0515-C46C-8F46-B0EE-68ED19796593}" srcId="{B58CB611-1C91-0249-8BE3-CE15E78625E5}" destId="{0B6989E7-3D68-DD4C-9EF1-7F38B24EECBF}" srcOrd="1" destOrd="0" parTransId="{B6020BDD-A688-0241-8F8A-944592298420}" sibTransId="{52F07E02-CBB7-3343-967C-5C6A182F4D2D}"/>
    <dgm:cxn modelId="{B86D5319-BAED-B24A-9A71-643BCE895758}" type="presOf" srcId="{88CDA716-D8B5-074E-9158-0BD7D73BBD9C}" destId="{2BAB222E-9DBC-5E4C-97E7-861060C67592}" srcOrd="0" destOrd="2" presId="urn:microsoft.com/office/officeart/2005/8/layout/hList1"/>
    <dgm:cxn modelId="{5C9DE425-72DE-AB40-8333-8BC972C9E343}" srcId="{6AAB1233-5312-034B-8073-C4A11AE1FBAE}" destId="{B58CB611-1C91-0249-8BE3-CE15E78625E5}" srcOrd="1" destOrd="0" parTransId="{4867528E-032C-984C-8860-773DBC078356}" sibTransId="{D6933D40-A3D1-C741-8B7E-A5C2E2AD7B43}"/>
    <dgm:cxn modelId="{F05E5E31-7578-594B-AFD2-72E7DDBDCC45}" srcId="{2878A297-7979-9846-9A5E-9347C57AD45C}" destId="{7838B6C9-F9E6-2741-8831-3B1714B8A605}" srcOrd="1" destOrd="0" parTransId="{E020BAE9-AA6D-AC43-A23F-5C4D2E267215}" sibTransId="{A5887EBF-A8BC-994C-B618-87C8427B74BD}"/>
    <dgm:cxn modelId="{F8D73437-73D1-DA4F-8B7D-819722F2A1D8}" type="presOf" srcId="{A8371C4C-C380-B640-B280-2B2CEB1CE82C}" destId="{FD75E97E-CF16-3A41-AD2F-1D2288B0117A}" srcOrd="0" destOrd="0" presId="urn:microsoft.com/office/officeart/2005/8/layout/hList1"/>
    <dgm:cxn modelId="{938B6C5B-4372-444C-BF07-385A4955C994}" type="presOf" srcId="{780A6444-F6B5-384E-8134-2C62C4D058A7}" destId="{2BAB222E-9DBC-5E4C-97E7-861060C67592}" srcOrd="0" destOrd="0" presId="urn:microsoft.com/office/officeart/2005/8/layout/hList1"/>
    <dgm:cxn modelId="{A1013C45-969C-1D40-8378-FB4DD624A5C0}" srcId="{FEF32B63-A9A9-4D47-8565-B639CB052E9B}" destId="{780A6444-F6B5-384E-8134-2C62C4D058A7}" srcOrd="0" destOrd="0" parTransId="{AAC6C0AB-40B4-B745-939C-632F407DC7E8}" sibTransId="{868BC7E5-821E-A847-8E99-3E4ACBFA8072}"/>
    <dgm:cxn modelId="{4DDCCC65-1FA3-7F44-9A43-6BBFCE46E4D6}" type="presOf" srcId="{A0DC3F9B-812C-C543-A1FF-DAA6559DA80B}" destId="{2BAB222E-9DBC-5E4C-97E7-861060C67592}" srcOrd="0" destOrd="1" presId="urn:microsoft.com/office/officeart/2005/8/layout/hList1"/>
    <dgm:cxn modelId="{DFE1F547-2B58-BA47-BA58-B126EDA7FDBC}" srcId="{FEF32B63-A9A9-4D47-8565-B639CB052E9B}" destId="{A0DC3F9B-812C-C543-A1FF-DAA6559DA80B}" srcOrd="1" destOrd="0" parTransId="{1DA1091E-4A4D-194F-9C25-BA0665AC4228}" sibTransId="{7ADD4143-1DE4-F146-865D-7E192B92D3C4}"/>
    <dgm:cxn modelId="{5FD1624B-B2A7-AC44-9CE6-354BE5668A4F}" type="presOf" srcId="{FEF32B63-A9A9-4D47-8565-B639CB052E9B}" destId="{81A0D733-0926-7F44-B2FE-4A09A91F0B92}" srcOrd="0" destOrd="0" presId="urn:microsoft.com/office/officeart/2005/8/layout/hList1"/>
    <dgm:cxn modelId="{CFE23371-7E4E-B64B-BBFD-59C1A4BFD959}" type="presOf" srcId="{6AAB1233-5312-034B-8073-C4A11AE1FBAE}" destId="{C241726C-BAF5-2C4E-8B5F-C3E8227BE9EE}" srcOrd="0" destOrd="0" presId="urn:microsoft.com/office/officeart/2005/8/layout/hList1"/>
    <dgm:cxn modelId="{F7492F57-C3F4-0548-BA52-0508C160E6B5}" srcId="{6AAB1233-5312-034B-8073-C4A11AE1FBAE}" destId="{FEF32B63-A9A9-4D47-8565-B639CB052E9B}" srcOrd="0" destOrd="0" parTransId="{347FB53C-B757-0748-8730-7858AE344BFD}" sibTransId="{A488843D-85E4-174C-B3DE-05B7644089D8}"/>
    <dgm:cxn modelId="{EAE2EB79-A89E-EA48-BCD5-AADE379EB2FE}" srcId="{2878A297-7979-9846-9A5E-9347C57AD45C}" destId="{F71A176D-88C3-2840-A98A-F6682F6DFDBE}" srcOrd="0" destOrd="0" parTransId="{2FE1E55C-E7C8-2745-8240-2A40DE830EC9}" sibTransId="{77C9C3E5-CD8F-FF4E-A3D6-DD3D7C21BD60}"/>
    <dgm:cxn modelId="{C1B1BD91-D4DD-3740-B3CD-30DBA1D34054}" srcId="{2878A297-7979-9846-9A5E-9347C57AD45C}" destId="{645D33BC-B3A8-9D48-A3F1-26406C50AEC3}" srcOrd="2" destOrd="0" parTransId="{CED0EB61-21E6-C94E-9094-8FE95A9F8AE9}" sibTransId="{BD3971FF-502B-414F-8D05-35FE59EB0F0A}"/>
    <dgm:cxn modelId="{E6683B97-2B8A-9949-AE6A-5926F5B8AD6F}" type="presOf" srcId="{7838B6C9-F9E6-2741-8831-3B1714B8A605}" destId="{1BF81521-45F0-9949-91A6-F2D74A2E4D67}" srcOrd="0" destOrd="1" presId="urn:microsoft.com/office/officeart/2005/8/layout/hList1"/>
    <dgm:cxn modelId="{2B2F4FDE-94C9-FB4B-B293-07EC6D130E6F}" srcId="{B58CB611-1C91-0249-8BE3-CE15E78625E5}" destId="{49CAA19E-D043-4D4C-A912-472C3734090C}" srcOrd="2" destOrd="0" parTransId="{CF05B001-F06E-964F-BD0D-E4C6E8217F32}" sibTransId="{7E788CB0-CB43-BA47-9D83-538DF29644F9}"/>
    <dgm:cxn modelId="{BF9A51DE-1488-CD4A-9F75-90FD42A0FE56}" type="presOf" srcId="{2878A297-7979-9846-9A5E-9347C57AD45C}" destId="{ADD54D6A-84AC-6644-B36C-FFD64F68B67E}" srcOrd="0" destOrd="0" presId="urn:microsoft.com/office/officeart/2005/8/layout/hList1"/>
    <dgm:cxn modelId="{A0C614EF-2815-7740-B6FA-030DDB7C11D8}" srcId="{B58CB611-1C91-0249-8BE3-CE15E78625E5}" destId="{A8371C4C-C380-B640-B280-2B2CEB1CE82C}" srcOrd="0" destOrd="0" parTransId="{B76472E4-6B1B-4A45-A558-62778CB17978}" sibTransId="{4153A4C5-E384-C64A-9ECD-4BFDDFA53816}"/>
    <dgm:cxn modelId="{2AF646F0-DE13-C04D-982C-E660377D45E9}" type="presOf" srcId="{B58CB611-1C91-0249-8BE3-CE15E78625E5}" destId="{F2953CA7-514C-DE43-84A7-DF23A1879B4F}" srcOrd="0" destOrd="0" presId="urn:microsoft.com/office/officeart/2005/8/layout/hList1"/>
    <dgm:cxn modelId="{DF63EAF3-443E-554A-BD7C-44ABD30D4AAE}" type="presOf" srcId="{645D33BC-B3A8-9D48-A3F1-26406C50AEC3}" destId="{1BF81521-45F0-9949-91A6-F2D74A2E4D67}" srcOrd="0" destOrd="2" presId="urn:microsoft.com/office/officeart/2005/8/layout/hList1"/>
    <dgm:cxn modelId="{FB927CF4-8DD2-1F46-855A-A4A75908EBB2}" type="presOf" srcId="{F71A176D-88C3-2840-A98A-F6682F6DFDBE}" destId="{1BF81521-45F0-9949-91A6-F2D74A2E4D67}" srcOrd="0" destOrd="0" presId="urn:microsoft.com/office/officeart/2005/8/layout/hList1"/>
    <dgm:cxn modelId="{E62611FA-E9CA-744D-8D8B-A069B000D00A}" type="presOf" srcId="{0B6989E7-3D68-DD4C-9EF1-7F38B24EECBF}" destId="{FD75E97E-CF16-3A41-AD2F-1D2288B0117A}" srcOrd="0" destOrd="1" presId="urn:microsoft.com/office/officeart/2005/8/layout/hList1"/>
    <dgm:cxn modelId="{55B21AFA-E16A-6D48-8803-4DFC0FE93828}" srcId="{FEF32B63-A9A9-4D47-8565-B639CB052E9B}" destId="{88CDA716-D8B5-074E-9158-0BD7D73BBD9C}" srcOrd="2" destOrd="0" parTransId="{1CD55861-D4F9-9645-85BC-2E36F3442755}" sibTransId="{006E8754-E95E-AC4E-94E4-B79FA253A11F}"/>
    <dgm:cxn modelId="{95397A97-B738-8640-853D-06C4254B6621}" type="presParOf" srcId="{C241726C-BAF5-2C4E-8B5F-C3E8227BE9EE}" destId="{E56F938A-D241-E94F-A6DC-4324A5B640F6}" srcOrd="0" destOrd="0" presId="urn:microsoft.com/office/officeart/2005/8/layout/hList1"/>
    <dgm:cxn modelId="{727B0F20-F528-3644-A042-C8136719F714}" type="presParOf" srcId="{E56F938A-D241-E94F-A6DC-4324A5B640F6}" destId="{81A0D733-0926-7F44-B2FE-4A09A91F0B92}" srcOrd="0" destOrd="0" presId="urn:microsoft.com/office/officeart/2005/8/layout/hList1"/>
    <dgm:cxn modelId="{9D884ACD-F826-A047-A4F4-C7891FE84C47}" type="presParOf" srcId="{E56F938A-D241-E94F-A6DC-4324A5B640F6}" destId="{2BAB222E-9DBC-5E4C-97E7-861060C67592}" srcOrd="1" destOrd="0" presId="urn:microsoft.com/office/officeart/2005/8/layout/hList1"/>
    <dgm:cxn modelId="{CEF9851E-9A67-464D-B595-4C365A8BAD86}" type="presParOf" srcId="{C241726C-BAF5-2C4E-8B5F-C3E8227BE9EE}" destId="{982DB1FF-7267-744A-AC60-9C8723036664}" srcOrd="1" destOrd="0" presId="urn:microsoft.com/office/officeart/2005/8/layout/hList1"/>
    <dgm:cxn modelId="{16E9D405-E24A-024A-B716-D803CF638EDA}" type="presParOf" srcId="{C241726C-BAF5-2C4E-8B5F-C3E8227BE9EE}" destId="{D5BE8792-5E76-8D4D-BA6B-CEA1DB67FCBD}" srcOrd="2" destOrd="0" presId="urn:microsoft.com/office/officeart/2005/8/layout/hList1"/>
    <dgm:cxn modelId="{3F283BD2-A1AC-2841-84AE-EFB49A414462}" type="presParOf" srcId="{D5BE8792-5E76-8D4D-BA6B-CEA1DB67FCBD}" destId="{F2953CA7-514C-DE43-84A7-DF23A1879B4F}" srcOrd="0" destOrd="0" presId="urn:microsoft.com/office/officeart/2005/8/layout/hList1"/>
    <dgm:cxn modelId="{BA0FA1DA-3E19-7247-A212-AF6EF3A84D0B}" type="presParOf" srcId="{D5BE8792-5E76-8D4D-BA6B-CEA1DB67FCBD}" destId="{FD75E97E-CF16-3A41-AD2F-1D2288B0117A}" srcOrd="1" destOrd="0" presId="urn:microsoft.com/office/officeart/2005/8/layout/hList1"/>
    <dgm:cxn modelId="{F8CB4953-1A92-9549-86A8-EB947831452C}" type="presParOf" srcId="{C241726C-BAF5-2C4E-8B5F-C3E8227BE9EE}" destId="{6F5FB79F-F1A0-0D4E-9041-E52042B3EAE3}" srcOrd="3" destOrd="0" presId="urn:microsoft.com/office/officeart/2005/8/layout/hList1"/>
    <dgm:cxn modelId="{7CC2319D-39FA-D44B-8DF6-2FAD1F5D6F00}" type="presParOf" srcId="{C241726C-BAF5-2C4E-8B5F-C3E8227BE9EE}" destId="{A06A4DDB-A13B-2C41-8712-4A6CB7FA28C1}" srcOrd="4" destOrd="0" presId="urn:microsoft.com/office/officeart/2005/8/layout/hList1"/>
    <dgm:cxn modelId="{91E6BEA4-C9E8-E84A-A570-4E32E56D6B95}" type="presParOf" srcId="{A06A4DDB-A13B-2C41-8712-4A6CB7FA28C1}" destId="{ADD54D6A-84AC-6644-B36C-FFD64F68B67E}" srcOrd="0" destOrd="0" presId="urn:microsoft.com/office/officeart/2005/8/layout/hList1"/>
    <dgm:cxn modelId="{D6FFF33E-B32E-E44C-BE3F-C2D33DFF0899}" type="presParOf" srcId="{A06A4DDB-A13B-2C41-8712-4A6CB7FA28C1}" destId="{1BF81521-45F0-9949-91A6-F2D74A2E4D67}" srcOrd="1" destOrd="0" presId="urn:microsoft.com/office/officeart/2005/8/layout/h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A0D733-0926-7F44-B2FE-4A09A91F0B92}">
      <dsp:nvSpPr>
        <dsp:cNvPr id="0" name=""/>
        <dsp:cNvSpPr/>
      </dsp:nvSpPr>
      <dsp:spPr>
        <a:xfrm>
          <a:off x="53538" y="426"/>
          <a:ext cx="2669493" cy="709886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Health</a:t>
          </a:r>
        </a:p>
      </dsp:txBody>
      <dsp:txXfrm>
        <a:off x="53538" y="426"/>
        <a:ext cx="2669493" cy="709886"/>
      </dsp:txXfrm>
    </dsp:sp>
    <dsp:sp modelId="{2BAB222E-9DBC-5E4C-97E7-861060C67592}">
      <dsp:nvSpPr>
        <dsp:cNvPr id="0" name=""/>
        <dsp:cNvSpPr/>
      </dsp:nvSpPr>
      <dsp:spPr>
        <a:xfrm>
          <a:off x="53538" y="710313"/>
          <a:ext cx="2669493" cy="2522998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Frequent hospitalizations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Ongoing need for medications and/or medical devices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Need for home health care</a:t>
          </a:r>
        </a:p>
      </dsp:txBody>
      <dsp:txXfrm>
        <a:off x="53538" y="710313"/>
        <a:ext cx="2669493" cy="2522998"/>
      </dsp:txXfrm>
    </dsp:sp>
    <dsp:sp modelId="{F2953CA7-514C-DE43-84A7-DF23A1879B4F}">
      <dsp:nvSpPr>
        <dsp:cNvPr id="0" name=""/>
        <dsp:cNvSpPr/>
      </dsp:nvSpPr>
      <dsp:spPr>
        <a:xfrm>
          <a:off x="3096760" y="426"/>
          <a:ext cx="2669493" cy="709886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Physical</a:t>
          </a:r>
        </a:p>
      </dsp:txBody>
      <dsp:txXfrm>
        <a:off x="3096760" y="426"/>
        <a:ext cx="2669493" cy="709886"/>
      </dsp:txXfrm>
    </dsp:sp>
    <dsp:sp modelId="{FD75E97E-CF16-3A41-AD2F-1D2288B0117A}">
      <dsp:nvSpPr>
        <dsp:cNvPr id="0" name=""/>
        <dsp:cNvSpPr/>
      </dsp:nvSpPr>
      <dsp:spPr>
        <a:xfrm>
          <a:off x="3096760" y="710313"/>
          <a:ext cx="2669493" cy="2522998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Difficulty fulfilling work and school obligations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Need for mobility aids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Reduced energy levels</a:t>
          </a:r>
        </a:p>
      </dsp:txBody>
      <dsp:txXfrm>
        <a:off x="3096760" y="710313"/>
        <a:ext cx="2669493" cy="2522998"/>
      </dsp:txXfrm>
    </dsp:sp>
    <dsp:sp modelId="{ADD54D6A-84AC-6644-B36C-FFD64F68B67E}">
      <dsp:nvSpPr>
        <dsp:cNvPr id="0" name=""/>
        <dsp:cNvSpPr/>
      </dsp:nvSpPr>
      <dsp:spPr>
        <a:xfrm>
          <a:off x="6089182" y="426"/>
          <a:ext cx="2669493" cy="709886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130048" rIns="227584" bIns="130048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Psychosocial</a:t>
          </a:r>
        </a:p>
      </dsp:txBody>
      <dsp:txXfrm>
        <a:off x="6089182" y="426"/>
        <a:ext cx="2669493" cy="709886"/>
      </dsp:txXfrm>
    </dsp:sp>
    <dsp:sp modelId="{1BF81521-45F0-9949-91A6-F2D74A2E4D67}">
      <dsp:nvSpPr>
        <dsp:cNvPr id="0" name=""/>
        <dsp:cNvSpPr/>
      </dsp:nvSpPr>
      <dsp:spPr>
        <a:xfrm>
          <a:off x="6091919" y="710313"/>
          <a:ext cx="2669493" cy="2522998"/>
        </a:xfrm>
        <a:prstGeom prst="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Stress of financial costs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Feelings of social isolation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Negative effect on relationships (both patients and caregivers)</a:t>
          </a:r>
        </a:p>
      </dsp:txBody>
      <dsp:txXfrm>
        <a:off x="6091919" y="710313"/>
        <a:ext cx="2669493" cy="2522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25F76C-0B76-FC43-AF39-FEC483FBD768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48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25F76C-0B76-FC43-AF39-FEC483FBD768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1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25F76C-0B76-FC43-AF39-FEC483FBD768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8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194" y="1000646"/>
            <a:ext cx="4304607" cy="323917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800"/>
            </a:lvl1pPr>
            <a:lvl2pPr>
              <a:lnSpc>
                <a:spcPct val="90000"/>
              </a:lnSpc>
              <a:spcBef>
                <a:spcPts val="0"/>
              </a:spcBef>
              <a:defRPr sz="1500"/>
            </a:lvl2pPr>
            <a:lvl3pPr>
              <a:lnSpc>
                <a:spcPct val="90000"/>
              </a:lnSpc>
              <a:spcBef>
                <a:spcPts val="0"/>
              </a:spcBef>
              <a:defRPr sz="1350"/>
            </a:lvl3pPr>
            <a:lvl4pPr>
              <a:lnSpc>
                <a:spcPct val="90000"/>
              </a:lnSpc>
              <a:spcBef>
                <a:spcPts val="0"/>
              </a:spcBef>
              <a:defRPr sz="1200"/>
            </a:lvl4pPr>
            <a:lvl5pPr>
              <a:lnSpc>
                <a:spcPct val="90000"/>
              </a:lnSpc>
              <a:spcBef>
                <a:spcPts val="0"/>
              </a:spcBef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00646"/>
            <a:ext cx="4306824" cy="3239171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800"/>
            </a:lvl1pPr>
            <a:lvl2pPr>
              <a:lnSpc>
                <a:spcPct val="90000"/>
              </a:lnSpc>
              <a:spcBef>
                <a:spcPts val="0"/>
              </a:spcBef>
              <a:defRPr sz="1500"/>
            </a:lvl2pPr>
            <a:lvl3pPr>
              <a:lnSpc>
                <a:spcPct val="90000"/>
              </a:lnSpc>
              <a:spcBef>
                <a:spcPts val="0"/>
              </a:spcBef>
              <a:defRPr sz="1350"/>
            </a:lvl3pPr>
            <a:lvl4pPr>
              <a:lnSpc>
                <a:spcPct val="90000"/>
              </a:lnSpc>
              <a:spcBef>
                <a:spcPts val="0"/>
              </a:spcBef>
              <a:defRPr sz="1200"/>
            </a:lvl4pPr>
            <a:lvl5pPr>
              <a:lnSpc>
                <a:spcPct val="90000"/>
              </a:lnSpc>
              <a:spcBef>
                <a:spcPts val="0"/>
              </a:spcBef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096666" y="4507706"/>
            <a:ext cx="5864397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6697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</p:spTree>
    <p:extLst>
      <p:ext uri="{BB962C8B-B14F-4D97-AF65-F5344CB8AC3E}">
        <p14:creationId xmlns:p14="http://schemas.microsoft.com/office/powerpoint/2010/main" val="16873931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E211CE5-975E-02F1-7948-A68D9A3BF1D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759009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63802CC-781B-4375-9ABB-D3E6D82F7B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771137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EA6C2D9-5398-6B8C-9EDD-0A9B296E0A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42133824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B0B8C03-981A-3C5E-5CAF-B5DA366E0F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4330691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41" y="204787"/>
            <a:ext cx="326257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396334" cy="4190567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2100"/>
            </a:lvl1pPr>
            <a:lvl2pPr>
              <a:lnSpc>
                <a:spcPct val="90000"/>
              </a:lnSpc>
              <a:spcBef>
                <a:spcPts val="0"/>
              </a:spcBef>
              <a:defRPr sz="1800"/>
            </a:lvl2pPr>
            <a:lvl3pPr>
              <a:lnSpc>
                <a:spcPct val="90000"/>
              </a:lnSpc>
              <a:spcBef>
                <a:spcPts val="0"/>
              </a:spcBef>
              <a:defRPr sz="1500"/>
            </a:lvl3pPr>
            <a:lvl4pPr>
              <a:lnSpc>
                <a:spcPct val="90000"/>
              </a:lnSpc>
              <a:spcBef>
                <a:spcPts val="0"/>
              </a:spcBef>
              <a:defRPr sz="1350"/>
            </a:lvl4pPr>
            <a:lvl5pPr>
              <a:lnSpc>
                <a:spcPct val="90000"/>
              </a:lnSpc>
              <a:spcBef>
                <a:spcPts val="0"/>
              </a:spcBef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2941" y="1076326"/>
            <a:ext cx="3262573" cy="3319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CC1E4E8-3150-230F-22D3-B4BAFC2F1B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0099567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8AB7702-2A9E-EDDD-210E-FEBBF34306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8569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25F76C-0B76-FC43-AF39-FEC483FBD768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349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F9812F8-3876-A0A6-DA1C-15BF5637DE2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342332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1F1ECBF-FDF6-9815-F9A8-6D8783DB7C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075590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AB0FD25-FF3B-0F59-7621-6E1D529269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42193688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5E499B7-436B-64C6-00BB-08C45897EB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037530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CA128CD-CEFA-67FC-6132-F22A34CD540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16380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D3E57EC-3141-9E85-0F50-55B1864B75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973315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6D9B5D2-90A2-6965-1F63-F613BA7ED0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348920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5B131F8-D444-BE9A-56BA-C2046B47FB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121338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F28DAC9-921C-AD25-ABCD-7A86166633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858551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2D3C193-D285-BC66-D864-EB54036821B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600072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25F76C-0B76-FC43-AF39-FEC483FBD768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599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0E150062-4BB3-BB40-61C0-C748A1BC3EC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6900416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B5B98AA-8651-1809-E125-E07692EA02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41368993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925D1F7-B752-3270-B59E-5E063C1EE2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4307514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B5D9309-8AAA-11CF-8F58-86FEA362370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926888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33CAC4E-B1E6-7391-1490-A1C40F61BB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2101309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61C4717-7869-6D0B-0302-4B0052B2241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865282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223A7D7-247F-2F4C-3939-6D348A43A5F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831096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209A817-4BD5-0CC7-09D8-10E383704E8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7446664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E3A8148-05D1-BEB6-DAFC-A932127235C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074645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77520D4-6F6F-2205-C5B3-C526B2CC99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334182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25F76C-0B76-FC43-AF39-FEC483FBD768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2260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E297739-8639-F37A-125A-77F836E560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504055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592D299C-1457-263B-FAD6-F442D82B8D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1951003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03CA3F6-E0E9-3E4F-900E-0FE57FD6DE3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429715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C504F151-AB6E-DF5A-00C5-764BCAAA92C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132974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C8B1B39-B1D1-DB77-F0BA-4724F81973B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199002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433F0BB-6C41-A8D3-B300-7696AEA0C3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855626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C2B97F8-F3FA-7D80-F3EF-23FBC4283E9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9533513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CC07F56-2CEE-3AF8-A7DA-635E4FD24B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39724235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4280CAA-27FE-001A-34B8-F052D9B390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102847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9282920-A31A-1D8E-46C9-AA5C5723DA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57181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25F76C-0B76-FC43-AF39-FEC483FBD768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207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64F94A2-210B-372E-A3F1-BEB3296AA5C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5340634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BF3A98AE-0636-29CE-B179-9809D3FADE0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50330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4EC2975-5E38-A7D0-74B6-41326240EFF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6670765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62208A18-AFBA-2DE4-FD70-7EF8A096B37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688260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DE201412-5D89-1A69-6E2E-86820A17EF6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335140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EF186FC-048F-C5B4-74DD-C0DAE431F4D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15604099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84B98BC-5B29-D900-1A9D-99B94BAD24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9492952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990D4556-E940-4B9D-1DE9-90B93E80807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530114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6F3E4EB-D329-1C19-79EE-20CEBAE344D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027515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478" y="131162"/>
            <a:ext cx="8761615" cy="85725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232619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  <a:lvl2pPr>
              <a:lnSpc>
                <a:spcPct val="90000"/>
              </a:lnSpc>
              <a:spcBef>
                <a:spcPts val="0"/>
              </a:spcBef>
              <a:defRPr/>
            </a:lvl2pPr>
            <a:lvl3pPr>
              <a:lnSpc>
                <a:spcPct val="90000"/>
              </a:lnSpc>
              <a:spcBef>
                <a:spcPts val="0"/>
              </a:spcBef>
              <a:defRPr/>
            </a:lvl3pPr>
            <a:lvl4pPr>
              <a:lnSpc>
                <a:spcPct val="90000"/>
              </a:lnSpc>
              <a:spcBef>
                <a:spcPts val="0"/>
              </a:spcBef>
              <a:defRPr/>
            </a:lvl4pPr>
            <a:lvl5pPr>
              <a:lnSpc>
                <a:spcPct val="90000"/>
              </a:lnSpc>
              <a:spcBef>
                <a:spcPts val="0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199506" y="4239816"/>
            <a:ext cx="8761558" cy="20359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975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975"/>
            </a:lvl2pPr>
            <a:lvl3pPr>
              <a:defRPr sz="975"/>
            </a:lvl3pPr>
            <a:lvl4pPr>
              <a:defRPr sz="975"/>
            </a:lvl4pPr>
            <a:lvl5pPr>
              <a:defRPr sz="975"/>
            </a:lvl5pPr>
          </a:lstStyle>
          <a:p>
            <a:pPr lvl="0"/>
            <a:r>
              <a:rPr lang="en-US" dirty="0"/>
              <a:t>Click to add footnote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13C51125-7BF7-3DC7-03F8-05C56E382D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112034" y="4507706"/>
            <a:ext cx="5849029" cy="548879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82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825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1084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25F76C-0B76-FC43-AF39-FEC483FBD768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69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25F76C-0B76-FC43-AF39-FEC483FBD768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0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25F76C-0B76-FC43-AF39-FEC483FBD768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884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8C25F76C-0B76-FC43-AF39-FEC483FBD768}" type="datetimeFigureOut">
              <a:rPr lang="en-US" smtClean="0"/>
              <a:t>5/11/2022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23C06A1F-7027-2F43-BDE0-644F223362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063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image" Target="../media/image1.jp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2995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087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www.aao.org/image/niemannpick-disease-2" TargetMode="Externa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books/NBK1370/" TargetMode="Externa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books/NBK1370/" TargetMode="External"/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books/NBK1370/" TargetMode="External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books/NBK1370/" TargetMode="External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ih.gov/health-information/nih-clinical-research-trials-you/talking-your-patient-about-clinical-trial" TargetMode="External"/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books/NBK1370/" TargetMode="External"/><Relationship Id="rId1" Type="http://schemas.openxmlformats.org/officeDocument/2006/relationships/slideLayout" Target="../slideLayouts/slideLayout3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creativecommons.org/licenses/by-nc-nd/3.0/" TargetMode="External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arediseases.org/rare-diseases/acid-sphingomyelinase-deficiency/" TargetMode="Externa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4.0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5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creativecommons.org/licenses/by/4.0/" TargetMode="External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creativecommons.org/licenses/by-nc-nd/4.0/" TargetMode="Externa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creativecommons.org/licenses/by-nc-nd/4.0/" TargetMode="External"/><Relationship Id="rId1" Type="http://schemas.openxmlformats.org/officeDocument/2006/relationships/slideLayout" Target="../slideLayouts/slideLayout4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creativecommons.org/licenses/by-nc-nd/4.0/" TargetMode="External"/><Relationship Id="rId1" Type="http://schemas.openxmlformats.org/officeDocument/2006/relationships/slideLayout" Target="../slideLayouts/slideLayout4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rarediseases.org/rare-diseases/acid-sphingomyelinase-deficiency/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A8F43-1FFA-D74D-8BB1-29631E64A4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0ED295-FD44-A244-A21E-07122FC352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A7BCA61-6F38-4448-B9C1-0C6D1D8DFD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" y="0"/>
            <a:ext cx="913272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15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6E367E-D1D6-D242-AA80-8C3DA87158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Signs and Symptoms of ASMD…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E4A8AE8-C418-9141-9BD9-6CD854D2D7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2675" y="0"/>
            <a:ext cx="5126470" cy="4449390"/>
          </a:xfrm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FBD13AD-66C4-E042-BB19-ADA671609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Vary by genotype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Are highly heterogeneous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800" dirty="0"/>
              <a:t>Span multiple organ systems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B712765-0BA0-6842-B412-96545FB846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Image courtesy of McGovern MM et al. </a:t>
            </a:r>
            <a:r>
              <a:rPr lang="en-US" i="1" dirty="0" err="1"/>
              <a:t>Orphanet</a:t>
            </a:r>
            <a:r>
              <a:rPr lang="en-US" i="1" dirty="0"/>
              <a:t> J Rare Dis</a:t>
            </a:r>
            <a:r>
              <a:rPr lang="en-US" dirty="0"/>
              <a:t>. 2017;12(1):41. </a:t>
            </a:r>
            <a:r>
              <a:rPr lang="en-US" dirty="0">
                <a:hlinkClick r:id="rId3"/>
              </a:rPr>
              <a:t>CC BY 4.0</a:t>
            </a:r>
            <a:r>
              <a:rPr lang="en-US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C81187-F84A-C242-A2FE-FE380ED9A8E1}"/>
              </a:ext>
            </a:extLst>
          </p:cNvPr>
          <p:cNvSpPr txBox="1"/>
          <p:nvPr/>
        </p:nvSpPr>
        <p:spPr>
          <a:xfrm>
            <a:off x="7838615" y="4042277"/>
            <a:ext cx="821059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highlight>
                  <a:srgbClr val="E7E7E7"/>
                </a:highlight>
                <a:latin typeface="Arial Narrow" panose="020B0604020202020204" pitchFamily="34" charset="0"/>
                <a:cs typeface="Arial Narrow" panose="020B0604020202020204" pitchFamily="34" charset="0"/>
              </a:rPr>
              <a:t>leukopenia each affect</a:t>
            </a:r>
          </a:p>
        </p:txBody>
      </p:sp>
    </p:spTree>
    <p:extLst>
      <p:ext uri="{BB962C8B-B14F-4D97-AF65-F5344CB8AC3E}">
        <p14:creationId xmlns:p14="http://schemas.microsoft.com/office/powerpoint/2010/main" val="169202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C38A-A9A9-9649-9773-39D758E7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Manifestations and Natural History of NPD Type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56BDE-7F8D-D444-97E2-B9F3D2C7E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79" y="1006873"/>
            <a:ext cx="4437835" cy="3232619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NPD type A </a:t>
            </a:r>
            <a:r>
              <a:rPr lang="en-US" dirty="0"/>
              <a:t>is a relatively homogenous phenotype with the following natural history:</a:t>
            </a:r>
            <a:r>
              <a:rPr lang="en-US" baseline="30000" dirty="0"/>
              <a:t>1,2</a:t>
            </a:r>
          </a:p>
          <a:p>
            <a:pPr marL="342900" lvl="1" indent="0">
              <a:buNone/>
            </a:pPr>
            <a:r>
              <a:rPr lang="en-US" sz="1400" b="1" dirty="0"/>
              <a:t>2 to 4 months: </a:t>
            </a:r>
            <a:r>
              <a:rPr lang="en-US" sz="1400" dirty="0"/>
              <a:t>	Hepatosplenomegaly</a:t>
            </a:r>
          </a:p>
          <a:p>
            <a:pPr marL="2058988" lvl="1" indent="-1716088">
              <a:buNone/>
            </a:pPr>
            <a:r>
              <a:rPr lang="en-US" sz="1400" b="1" dirty="0"/>
              <a:t>Onset &lt;10 months: </a:t>
            </a:r>
            <a:r>
              <a:rPr lang="en-US" sz="1400" dirty="0"/>
              <a:t>	Rapid, progressive neurodegeneration</a:t>
            </a:r>
          </a:p>
          <a:p>
            <a:pPr marL="2058988" lvl="1" indent="-1716088">
              <a:buNone/>
            </a:pPr>
            <a:r>
              <a:rPr lang="en-US" sz="1400" b="1" dirty="0"/>
              <a:t>~12 months: </a:t>
            </a:r>
            <a:r>
              <a:rPr lang="en-US" sz="1400" dirty="0"/>
              <a:t>	Irritability and severe sleep disturbance</a:t>
            </a:r>
          </a:p>
          <a:p>
            <a:pPr marL="342900" lvl="1" indent="0">
              <a:buNone/>
            </a:pPr>
            <a:r>
              <a:rPr lang="en-US" sz="1400" b="1" dirty="0"/>
              <a:t>21-27 months: </a:t>
            </a:r>
            <a:r>
              <a:rPr lang="en-US" sz="1400" dirty="0"/>
              <a:t>	Death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785E0-4D1B-5343-A68A-E62CDCFDE8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McGovern MM et al. </a:t>
            </a:r>
            <a:r>
              <a:rPr lang="en-US" i="1" dirty="0"/>
              <a:t>Neurology</a:t>
            </a:r>
            <a:r>
              <a:rPr lang="en-US" dirty="0"/>
              <a:t>. 2006;66(2):228-232.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err="1"/>
              <a:t>Hollak</a:t>
            </a:r>
            <a:r>
              <a:rPr lang="en-US" dirty="0"/>
              <a:t> CE et al. </a:t>
            </a:r>
            <a:r>
              <a:rPr lang="en-US" i="1" dirty="0"/>
              <a:t>Mol Genet </a:t>
            </a:r>
            <a:r>
              <a:rPr lang="en-US" i="1" dirty="0" err="1"/>
              <a:t>Metab</a:t>
            </a:r>
            <a:r>
              <a:rPr lang="en-US" dirty="0"/>
              <a:t>. 2012;107(3):526-533.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6C40B6F-13A6-D745-91FE-AA1001EFF29C}"/>
              </a:ext>
            </a:extLst>
          </p:cNvPr>
          <p:cNvSpPr txBox="1"/>
          <p:nvPr/>
        </p:nvSpPr>
        <p:spPr>
          <a:xfrm>
            <a:off x="6975390" y="396918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AF1CC03-21A4-6B3A-ECBE-3D70D7F84814}"/>
              </a:ext>
            </a:extLst>
          </p:cNvPr>
          <p:cNvGrpSpPr/>
          <p:nvPr/>
        </p:nvGrpSpPr>
        <p:grpSpPr>
          <a:xfrm>
            <a:off x="4872606" y="1239968"/>
            <a:ext cx="3934631" cy="2740367"/>
            <a:chOff x="4872606" y="1239968"/>
            <a:chExt cx="3934631" cy="274036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D176D9-BCC5-C941-AE1F-4C43A75C2853}"/>
                </a:ext>
              </a:extLst>
            </p:cNvPr>
            <p:cNvSpPr txBox="1"/>
            <p:nvPr/>
          </p:nvSpPr>
          <p:spPr>
            <a:xfrm>
              <a:off x="4939393" y="1239968"/>
              <a:ext cx="3867844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/>
                <a:t>Developmental Age vs Chronologic Age (n = 10)</a:t>
              </a:r>
              <a:r>
                <a:rPr lang="en-US" sz="1350" b="1" baseline="30000" dirty="0"/>
                <a:t>1</a:t>
              </a:r>
              <a:endParaRPr lang="en-US" sz="1350" b="1" dirty="0"/>
            </a:p>
          </p:txBody>
        </p:sp>
        <p:sp>
          <p:nvSpPr>
            <p:cNvPr id="13" name="Half Frame 12">
              <a:extLst>
                <a:ext uri="{FF2B5EF4-FFF2-40B4-BE49-F238E27FC236}">
                  <a16:creationId xmlns:a16="http://schemas.microsoft.com/office/drawing/2014/main" id="{56A1EFCC-299C-3FF3-9A81-1633A62C63AD}"/>
                </a:ext>
              </a:extLst>
            </p:cNvPr>
            <p:cNvSpPr/>
            <p:nvPr/>
          </p:nvSpPr>
          <p:spPr>
            <a:xfrm flipV="1">
              <a:off x="5445579" y="1649186"/>
              <a:ext cx="3118757" cy="1771650"/>
            </a:xfrm>
            <a:prstGeom prst="halfFrame">
              <a:avLst>
                <a:gd name="adj1" fmla="val 0"/>
                <a:gd name="adj2" fmla="val 0"/>
              </a:avLst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1DBEC31-B8E9-9099-55E8-0E87AA49DC1E}"/>
                </a:ext>
              </a:extLst>
            </p:cNvPr>
            <p:cNvSpPr txBox="1"/>
            <p:nvPr/>
          </p:nvSpPr>
          <p:spPr>
            <a:xfrm rot="16200000">
              <a:off x="4257662" y="2497015"/>
              <a:ext cx="1522276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/>
                <a:t>Developmental age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774FF80-ECDF-37BF-7CD2-5E333C19329F}"/>
                </a:ext>
              </a:extLst>
            </p:cNvPr>
            <p:cNvSpPr txBox="1"/>
            <p:nvPr/>
          </p:nvSpPr>
          <p:spPr>
            <a:xfrm>
              <a:off x="5848356" y="3687947"/>
              <a:ext cx="1900905" cy="2923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00" b="1" dirty="0"/>
                <a:t>Chronologic age, months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08DDBB4-DE43-87F3-666C-D266751B2975}"/>
                </a:ext>
              </a:extLst>
            </p:cNvPr>
            <p:cNvSpPr txBox="1"/>
            <p:nvPr/>
          </p:nvSpPr>
          <p:spPr>
            <a:xfrm>
              <a:off x="5440895" y="3483219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11879C-F27E-F0B3-8785-F342170F3B1C}"/>
                </a:ext>
              </a:extLst>
            </p:cNvPr>
            <p:cNvSpPr txBox="1"/>
            <p:nvPr/>
          </p:nvSpPr>
          <p:spPr>
            <a:xfrm>
              <a:off x="5715000" y="3483219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4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FE5B784-CF75-1E64-EEA7-8ABA45E8958D}"/>
                </a:ext>
              </a:extLst>
            </p:cNvPr>
            <p:cNvSpPr txBox="1"/>
            <p:nvPr/>
          </p:nvSpPr>
          <p:spPr>
            <a:xfrm>
              <a:off x="5943600" y="3483219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6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7FA6133-2B2C-82F3-D4EB-435F3938B8FF}"/>
                </a:ext>
              </a:extLst>
            </p:cNvPr>
            <p:cNvSpPr txBox="1"/>
            <p:nvPr/>
          </p:nvSpPr>
          <p:spPr>
            <a:xfrm>
              <a:off x="6172200" y="3483219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D1BB4DE-4DCB-B27F-4CFD-189253314AC4}"/>
                </a:ext>
              </a:extLst>
            </p:cNvPr>
            <p:cNvSpPr txBox="1"/>
            <p:nvPr/>
          </p:nvSpPr>
          <p:spPr>
            <a:xfrm>
              <a:off x="6364733" y="3483219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10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4D0EFA-DF77-50D1-3910-6CFD3BB19F64}"/>
                </a:ext>
              </a:extLst>
            </p:cNvPr>
            <p:cNvSpPr txBox="1"/>
            <p:nvPr/>
          </p:nvSpPr>
          <p:spPr>
            <a:xfrm>
              <a:off x="6593333" y="3483219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12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2CC639E-42AB-6B78-DC9C-C5BFDD4162F9}"/>
                </a:ext>
              </a:extLst>
            </p:cNvPr>
            <p:cNvSpPr txBox="1"/>
            <p:nvPr/>
          </p:nvSpPr>
          <p:spPr>
            <a:xfrm>
              <a:off x="6821933" y="3483219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14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389A32-A1B8-DF7C-FCA2-25FD5BEF7EDB}"/>
                </a:ext>
              </a:extLst>
            </p:cNvPr>
            <p:cNvSpPr txBox="1"/>
            <p:nvPr/>
          </p:nvSpPr>
          <p:spPr>
            <a:xfrm>
              <a:off x="7126733" y="3483219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3FC9369-662E-E7E2-10A6-CA7E217E433A}"/>
                </a:ext>
              </a:extLst>
            </p:cNvPr>
            <p:cNvSpPr txBox="1"/>
            <p:nvPr/>
          </p:nvSpPr>
          <p:spPr>
            <a:xfrm>
              <a:off x="7355333" y="3483219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18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93E3AB9-3347-32B7-A876-BFB1DAB7B62F}"/>
                </a:ext>
              </a:extLst>
            </p:cNvPr>
            <p:cNvSpPr txBox="1"/>
            <p:nvPr/>
          </p:nvSpPr>
          <p:spPr>
            <a:xfrm>
              <a:off x="7583933" y="3483219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02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0C9A0D3-79C1-4413-FCFA-AC64D414351D}"/>
                </a:ext>
              </a:extLst>
            </p:cNvPr>
            <p:cNvSpPr txBox="1"/>
            <p:nvPr/>
          </p:nvSpPr>
          <p:spPr>
            <a:xfrm>
              <a:off x="7812533" y="3483219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22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F59C703-06FD-6FBB-BC7B-BC6DD62D3C1C}"/>
                </a:ext>
              </a:extLst>
            </p:cNvPr>
            <p:cNvSpPr txBox="1"/>
            <p:nvPr/>
          </p:nvSpPr>
          <p:spPr>
            <a:xfrm>
              <a:off x="8041133" y="3483219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24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340D455-B6DE-ADA1-8889-302A7EA91292}"/>
                </a:ext>
              </a:extLst>
            </p:cNvPr>
            <p:cNvSpPr txBox="1"/>
            <p:nvPr/>
          </p:nvSpPr>
          <p:spPr>
            <a:xfrm>
              <a:off x="5217667" y="3257550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7545E69-531D-B4EC-F763-0383A1850025}"/>
                </a:ext>
              </a:extLst>
            </p:cNvPr>
            <p:cNvSpPr txBox="1"/>
            <p:nvPr/>
          </p:nvSpPr>
          <p:spPr>
            <a:xfrm>
              <a:off x="5217667" y="2965450"/>
              <a:ext cx="2568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5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29BDF5E-245C-0629-B597-4517AE45A0A4}"/>
                </a:ext>
              </a:extLst>
            </p:cNvPr>
            <p:cNvSpPr txBox="1"/>
            <p:nvPr/>
          </p:nvSpPr>
          <p:spPr>
            <a:xfrm>
              <a:off x="5145533" y="2673350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10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B8EE94F-FD03-234E-31F3-A466F3B93B02}"/>
                </a:ext>
              </a:extLst>
            </p:cNvPr>
            <p:cNvSpPr txBox="1"/>
            <p:nvPr/>
          </p:nvSpPr>
          <p:spPr>
            <a:xfrm>
              <a:off x="5145533" y="2381250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15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79A79C8-A6C2-00A2-417E-DEA7AC990C23}"/>
                </a:ext>
              </a:extLst>
            </p:cNvPr>
            <p:cNvSpPr txBox="1"/>
            <p:nvPr/>
          </p:nvSpPr>
          <p:spPr>
            <a:xfrm>
              <a:off x="5145533" y="2089150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20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C93AFBF-1ABB-F490-5D9C-6C0BBAD32F9A}"/>
                </a:ext>
              </a:extLst>
            </p:cNvPr>
            <p:cNvSpPr txBox="1"/>
            <p:nvPr/>
          </p:nvSpPr>
          <p:spPr>
            <a:xfrm>
              <a:off x="5145533" y="1797050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25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5B7D3E4-E221-A145-3968-CDB0DDD8B511}"/>
                </a:ext>
              </a:extLst>
            </p:cNvPr>
            <p:cNvSpPr txBox="1"/>
            <p:nvPr/>
          </p:nvSpPr>
          <p:spPr>
            <a:xfrm>
              <a:off x="5145533" y="1504950"/>
              <a:ext cx="32893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/>
                <a:t>30</a:t>
              </a: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C2B1759-F591-4DEB-19FD-0106209667F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551714" y="2004646"/>
              <a:ext cx="2642717" cy="130126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1D256DE1-3BF7-8825-8B94-BEC1C08016B0}"/>
                </a:ext>
              </a:extLst>
            </p:cNvPr>
            <p:cNvSpPr/>
            <p:nvPr/>
          </p:nvSpPr>
          <p:spPr>
            <a:xfrm>
              <a:off x="5561763" y="2828611"/>
              <a:ext cx="2893925" cy="467248"/>
            </a:xfrm>
            <a:custGeom>
              <a:avLst/>
              <a:gdLst>
                <a:gd name="connsiteX0" fmla="*/ 2893925 w 2893925"/>
                <a:gd name="connsiteY0" fmla="*/ 351692 h 467248"/>
                <a:gd name="connsiteX1" fmla="*/ 2652764 w 2893925"/>
                <a:gd name="connsiteY1" fmla="*/ 351692 h 467248"/>
                <a:gd name="connsiteX2" fmla="*/ 2406580 w 2893925"/>
                <a:gd name="connsiteY2" fmla="*/ 351692 h 467248"/>
                <a:gd name="connsiteX3" fmla="*/ 2170444 w 2893925"/>
                <a:gd name="connsiteY3" fmla="*/ 241160 h 467248"/>
                <a:gd name="connsiteX4" fmla="*/ 1934307 w 2893925"/>
                <a:gd name="connsiteY4" fmla="*/ 120580 h 467248"/>
                <a:gd name="connsiteX5" fmla="*/ 1688123 w 2893925"/>
                <a:gd name="connsiteY5" fmla="*/ 110532 h 467248"/>
                <a:gd name="connsiteX6" fmla="*/ 1451986 w 2893925"/>
                <a:gd name="connsiteY6" fmla="*/ 0 h 467248"/>
                <a:gd name="connsiteX7" fmla="*/ 1210826 w 2893925"/>
                <a:gd name="connsiteY7" fmla="*/ 115556 h 467248"/>
                <a:gd name="connsiteX8" fmla="*/ 964641 w 2893925"/>
                <a:gd name="connsiteY8" fmla="*/ 110532 h 467248"/>
                <a:gd name="connsiteX9" fmla="*/ 728505 w 2893925"/>
                <a:gd name="connsiteY9" fmla="*/ 105508 h 467248"/>
                <a:gd name="connsiteX10" fmla="*/ 487345 w 2893925"/>
                <a:gd name="connsiteY10" fmla="*/ 231112 h 467248"/>
                <a:gd name="connsiteX11" fmla="*/ 246184 w 2893925"/>
                <a:gd name="connsiteY11" fmla="*/ 346668 h 467248"/>
                <a:gd name="connsiteX12" fmla="*/ 0 w 2893925"/>
                <a:gd name="connsiteY12" fmla="*/ 467248 h 46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3925" h="467248">
                  <a:moveTo>
                    <a:pt x="2893925" y="351692"/>
                  </a:moveTo>
                  <a:lnTo>
                    <a:pt x="2652764" y="351692"/>
                  </a:lnTo>
                  <a:lnTo>
                    <a:pt x="2406580" y="351692"/>
                  </a:lnTo>
                  <a:lnTo>
                    <a:pt x="2170444" y="241160"/>
                  </a:lnTo>
                  <a:lnTo>
                    <a:pt x="1934307" y="120580"/>
                  </a:lnTo>
                  <a:lnTo>
                    <a:pt x="1688123" y="110532"/>
                  </a:lnTo>
                  <a:lnTo>
                    <a:pt x="1451986" y="0"/>
                  </a:lnTo>
                  <a:lnTo>
                    <a:pt x="1210826" y="115556"/>
                  </a:lnTo>
                  <a:lnTo>
                    <a:pt x="964641" y="110532"/>
                  </a:lnTo>
                  <a:lnTo>
                    <a:pt x="728505" y="105508"/>
                  </a:lnTo>
                  <a:lnTo>
                    <a:pt x="487345" y="231112"/>
                  </a:lnTo>
                  <a:lnTo>
                    <a:pt x="246184" y="346668"/>
                  </a:lnTo>
                  <a:lnTo>
                    <a:pt x="0" y="467248"/>
                  </a:lnTo>
                </a:path>
              </a:pathLst>
            </a:custGeom>
            <a:noFill/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1DCF915-AE1F-B535-2960-01FBA6DFEF52}"/>
                </a:ext>
              </a:extLst>
            </p:cNvPr>
            <p:cNvSpPr/>
            <p:nvPr/>
          </p:nvSpPr>
          <p:spPr>
            <a:xfrm>
              <a:off x="5561763" y="2818563"/>
              <a:ext cx="2893925" cy="477296"/>
            </a:xfrm>
            <a:custGeom>
              <a:avLst/>
              <a:gdLst>
                <a:gd name="connsiteX0" fmla="*/ 2893925 w 2893925"/>
                <a:gd name="connsiteY0" fmla="*/ 477296 h 477296"/>
                <a:gd name="connsiteX1" fmla="*/ 2652764 w 2893925"/>
                <a:gd name="connsiteY1" fmla="*/ 472272 h 477296"/>
                <a:gd name="connsiteX2" fmla="*/ 2406580 w 2893925"/>
                <a:gd name="connsiteY2" fmla="*/ 477296 h 477296"/>
                <a:gd name="connsiteX3" fmla="*/ 2165419 w 2893925"/>
                <a:gd name="connsiteY3" fmla="*/ 477296 h 477296"/>
                <a:gd name="connsiteX4" fmla="*/ 1924259 w 2893925"/>
                <a:gd name="connsiteY4" fmla="*/ 246184 h 477296"/>
                <a:gd name="connsiteX5" fmla="*/ 1688123 w 2893925"/>
                <a:gd name="connsiteY5" fmla="*/ 125604 h 477296"/>
                <a:gd name="connsiteX6" fmla="*/ 1441938 w 2893925"/>
                <a:gd name="connsiteY6" fmla="*/ 115556 h 477296"/>
                <a:gd name="connsiteX7" fmla="*/ 1205802 w 2893925"/>
                <a:gd name="connsiteY7" fmla="*/ 5024 h 477296"/>
                <a:gd name="connsiteX8" fmla="*/ 964641 w 2893925"/>
                <a:gd name="connsiteY8" fmla="*/ 0 h 477296"/>
                <a:gd name="connsiteX9" fmla="*/ 723481 w 2893925"/>
                <a:gd name="connsiteY9" fmla="*/ 120580 h 477296"/>
                <a:gd name="connsiteX10" fmla="*/ 487345 w 2893925"/>
                <a:gd name="connsiteY10" fmla="*/ 241160 h 477296"/>
                <a:gd name="connsiteX11" fmla="*/ 246184 w 2893925"/>
                <a:gd name="connsiteY11" fmla="*/ 356716 h 477296"/>
                <a:gd name="connsiteX12" fmla="*/ 0 w 2893925"/>
                <a:gd name="connsiteY12" fmla="*/ 477296 h 477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3925" h="477296">
                  <a:moveTo>
                    <a:pt x="2893925" y="477296"/>
                  </a:moveTo>
                  <a:lnTo>
                    <a:pt x="2652764" y="472272"/>
                  </a:lnTo>
                  <a:lnTo>
                    <a:pt x="2406580" y="477296"/>
                  </a:lnTo>
                  <a:lnTo>
                    <a:pt x="2165419" y="477296"/>
                  </a:lnTo>
                  <a:lnTo>
                    <a:pt x="1924259" y="246184"/>
                  </a:lnTo>
                  <a:lnTo>
                    <a:pt x="1688123" y="125604"/>
                  </a:lnTo>
                  <a:lnTo>
                    <a:pt x="1441938" y="115556"/>
                  </a:lnTo>
                  <a:lnTo>
                    <a:pt x="1205802" y="5024"/>
                  </a:lnTo>
                  <a:lnTo>
                    <a:pt x="964641" y="0"/>
                  </a:lnTo>
                  <a:lnTo>
                    <a:pt x="723481" y="120580"/>
                  </a:lnTo>
                  <a:lnTo>
                    <a:pt x="487345" y="241160"/>
                  </a:lnTo>
                  <a:lnTo>
                    <a:pt x="246184" y="356716"/>
                  </a:lnTo>
                  <a:lnTo>
                    <a:pt x="0" y="477296"/>
                  </a:lnTo>
                </a:path>
              </a:pathLst>
            </a:cu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40D9A1AB-F98F-8376-CCF9-EDCC58F3CD54}"/>
                </a:ext>
              </a:extLst>
            </p:cNvPr>
            <p:cNvSpPr/>
            <p:nvPr/>
          </p:nvSpPr>
          <p:spPr>
            <a:xfrm>
              <a:off x="5566787" y="2703007"/>
              <a:ext cx="2888901" cy="597877"/>
            </a:xfrm>
            <a:custGeom>
              <a:avLst/>
              <a:gdLst>
                <a:gd name="connsiteX0" fmla="*/ 2888901 w 2888901"/>
                <a:gd name="connsiteY0" fmla="*/ 587828 h 597877"/>
                <a:gd name="connsiteX1" fmla="*/ 2637692 w 2888901"/>
                <a:gd name="connsiteY1" fmla="*/ 587828 h 597877"/>
                <a:gd name="connsiteX2" fmla="*/ 2401556 w 2888901"/>
                <a:gd name="connsiteY2" fmla="*/ 597877 h 597877"/>
                <a:gd name="connsiteX3" fmla="*/ 2165420 w 2888901"/>
                <a:gd name="connsiteY3" fmla="*/ 356716 h 597877"/>
                <a:gd name="connsiteX4" fmla="*/ 1929283 w 2888901"/>
                <a:gd name="connsiteY4" fmla="*/ 115556 h 597877"/>
                <a:gd name="connsiteX5" fmla="*/ 1683099 w 2888901"/>
                <a:gd name="connsiteY5" fmla="*/ 5024 h 597877"/>
                <a:gd name="connsiteX6" fmla="*/ 1451987 w 2888901"/>
                <a:gd name="connsiteY6" fmla="*/ 0 h 597877"/>
                <a:gd name="connsiteX7" fmla="*/ 1205802 w 2888901"/>
                <a:gd name="connsiteY7" fmla="*/ 120580 h 597877"/>
                <a:gd name="connsiteX8" fmla="*/ 964642 w 2888901"/>
                <a:gd name="connsiteY8" fmla="*/ 120580 h 597877"/>
                <a:gd name="connsiteX9" fmla="*/ 723481 w 2888901"/>
                <a:gd name="connsiteY9" fmla="*/ 231112 h 597877"/>
                <a:gd name="connsiteX10" fmla="*/ 482321 w 2888901"/>
                <a:gd name="connsiteY10" fmla="*/ 351692 h 597877"/>
                <a:gd name="connsiteX11" fmla="*/ 241160 w 2888901"/>
                <a:gd name="connsiteY11" fmla="*/ 477296 h 597877"/>
                <a:gd name="connsiteX12" fmla="*/ 0 w 2888901"/>
                <a:gd name="connsiteY12" fmla="*/ 597877 h 597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88901" h="597877">
                  <a:moveTo>
                    <a:pt x="2888901" y="587828"/>
                  </a:moveTo>
                  <a:lnTo>
                    <a:pt x="2637692" y="587828"/>
                  </a:lnTo>
                  <a:lnTo>
                    <a:pt x="2401556" y="597877"/>
                  </a:lnTo>
                  <a:lnTo>
                    <a:pt x="2165420" y="356716"/>
                  </a:lnTo>
                  <a:lnTo>
                    <a:pt x="1929283" y="115556"/>
                  </a:lnTo>
                  <a:lnTo>
                    <a:pt x="1683099" y="5024"/>
                  </a:lnTo>
                  <a:lnTo>
                    <a:pt x="1451987" y="0"/>
                  </a:lnTo>
                  <a:lnTo>
                    <a:pt x="1205802" y="120580"/>
                  </a:lnTo>
                  <a:lnTo>
                    <a:pt x="964642" y="120580"/>
                  </a:lnTo>
                  <a:lnTo>
                    <a:pt x="723481" y="231112"/>
                  </a:lnTo>
                  <a:lnTo>
                    <a:pt x="482321" y="351692"/>
                  </a:lnTo>
                  <a:lnTo>
                    <a:pt x="241160" y="477296"/>
                  </a:lnTo>
                  <a:lnTo>
                    <a:pt x="0" y="597877"/>
                  </a:lnTo>
                </a:path>
              </a:pathLst>
            </a:cu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28834ED7-5120-6F5B-35A8-147F9E84E52B}"/>
                </a:ext>
              </a:extLst>
            </p:cNvPr>
            <p:cNvSpPr/>
            <p:nvPr/>
          </p:nvSpPr>
          <p:spPr>
            <a:xfrm>
              <a:off x="5561763" y="2878853"/>
              <a:ext cx="2893925" cy="417006"/>
            </a:xfrm>
            <a:custGeom>
              <a:avLst/>
              <a:gdLst>
                <a:gd name="connsiteX0" fmla="*/ 2893925 w 2893925"/>
                <a:gd name="connsiteY0" fmla="*/ 411982 h 417006"/>
                <a:gd name="connsiteX1" fmla="*/ 2652764 w 2893925"/>
                <a:gd name="connsiteY1" fmla="*/ 411982 h 417006"/>
                <a:gd name="connsiteX2" fmla="*/ 2396532 w 2893925"/>
                <a:gd name="connsiteY2" fmla="*/ 411982 h 417006"/>
                <a:gd name="connsiteX3" fmla="*/ 2155371 w 2893925"/>
                <a:gd name="connsiteY3" fmla="*/ 417006 h 417006"/>
                <a:gd name="connsiteX4" fmla="*/ 1924259 w 2893925"/>
                <a:gd name="connsiteY4" fmla="*/ 296426 h 417006"/>
                <a:gd name="connsiteX5" fmla="*/ 1683099 w 2893925"/>
                <a:gd name="connsiteY5" fmla="*/ 180870 h 417006"/>
                <a:gd name="connsiteX6" fmla="*/ 1446962 w 2893925"/>
                <a:gd name="connsiteY6" fmla="*/ 0 h 417006"/>
                <a:gd name="connsiteX7" fmla="*/ 1200778 w 2893925"/>
                <a:gd name="connsiteY7" fmla="*/ 60290 h 417006"/>
                <a:gd name="connsiteX8" fmla="*/ 974690 w 2893925"/>
                <a:gd name="connsiteY8" fmla="*/ 60290 h 417006"/>
                <a:gd name="connsiteX9" fmla="*/ 723481 w 2893925"/>
                <a:gd name="connsiteY9" fmla="*/ 175846 h 417006"/>
                <a:gd name="connsiteX10" fmla="*/ 482321 w 2893925"/>
                <a:gd name="connsiteY10" fmla="*/ 296426 h 417006"/>
                <a:gd name="connsiteX11" fmla="*/ 246184 w 2893925"/>
                <a:gd name="connsiteY11" fmla="*/ 351692 h 417006"/>
                <a:gd name="connsiteX12" fmla="*/ 0 w 2893925"/>
                <a:gd name="connsiteY12" fmla="*/ 411982 h 417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3925" h="417006">
                  <a:moveTo>
                    <a:pt x="2893925" y="411982"/>
                  </a:moveTo>
                  <a:lnTo>
                    <a:pt x="2652764" y="411982"/>
                  </a:lnTo>
                  <a:lnTo>
                    <a:pt x="2396532" y="411982"/>
                  </a:lnTo>
                  <a:lnTo>
                    <a:pt x="2155371" y="417006"/>
                  </a:lnTo>
                  <a:lnTo>
                    <a:pt x="1924259" y="296426"/>
                  </a:lnTo>
                  <a:lnTo>
                    <a:pt x="1683099" y="180870"/>
                  </a:lnTo>
                  <a:lnTo>
                    <a:pt x="1446962" y="0"/>
                  </a:lnTo>
                  <a:lnTo>
                    <a:pt x="1200778" y="60290"/>
                  </a:lnTo>
                  <a:lnTo>
                    <a:pt x="974690" y="60290"/>
                  </a:lnTo>
                  <a:lnTo>
                    <a:pt x="723481" y="175846"/>
                  </a:lnTo>
                  <a:lnTo>
                    <a:pt x="482321" y="296426"/>
                  </a:lnTo>
                  <a:lnTo>
                    <a:pt x="246184" y="351692"/>
                  </a:lnTo>
                  <a:lnTo>
                    <a:pt x="0" y="411982"/>
                  </a:lnTo>
                </a:path>
              </a:pathLst>
            </a:cu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B108020-88DA-0E4E-A9C1-A73B18AEBD3B}"/>
                </a:ext>
              </a:extLst>
            </p:cNvPr>
            <p:cNvSpPr txBox="1"/>
            <p:nvPr/>
          </p:nvSpPr>
          <p:spPr>
            <a:xfrm>
              <a:off x="5754465" y="1626478"/>
              <a:ext cx="1896201" cy="738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050" b="1" dirty="0">
                  <a:solidFill>
                    <a:srgbClr val="002060"/>
                  </a:solidFill>
                </a:rPr>
                <a:t>— </a:t>
              </a:r>
              <a:r>
                <a:rPr lang="en-US" sz="1050" dirty="0"/>
                <a:t>Adaptive behavior skills </a:t>
              </a:r>
            </a:p>
            <a:p>
              <a:r>
                <a:rPr lang="en-US" sz="1050" b="1" dirty="0">
                  <a:solidFill>
                    <a:srgbClr val="C00000"/>
                  </a:solidFill>
                </a:rPr>
                <a:t>— </a:t>
              </a:r>
              <a:r>
                <a:rPr lang="en-US" sz="1050" dirty="0"/>
                <a:t>Expressive language</a:t>
              </a:r>
            </a:p>
            <a:p>
              <a:r>
                <a:rPr lang="en-US" sz="1050" b="1" dirty="0">
                  <a:solidFill>
                    <a:srgbClr val="00B0F0"/>
                  </a:solidFill>
                </a:rPr>
                <a:t>— </a:t>
              </a:r>
              <a:r>
                <a:rPr lang="en-US" sz="1050" dirty="0"/>
                <a:t>Gross motor  </a:t>
              </a:r>
            </a:p>
            <a:p>
              <a:r>
                <a:rPr lang="en-US" sz="1050" b="1" dirty="0">
                  <a:solidFill>
                    <a:srgbClr val="7030A0"/>
                  </a:solidFill>
                </a:rPr>
                <a:t>—</a:t>
              </a:r>
              <a:r>
                <a:rPr lang="en-US" sz="1050" b="1" dirty="0"/>
                <a:t> </a:t>
              </a:r>
              <a:r>
                <a:rPr lang="en-US" sz="1050" dirty="0"/>
                <a:t>Fine motor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26655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0ACCF-3A20-6347-A543-1D9357969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ASMD Ophthalmologic Findings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11611-EDC4-C842-9F1E-9B240781B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79" y="1006873"/>
            <a:ext cx="5530762" cy="3232619"/>
          </a:xfrm>
        </p:spPr>
        <p:txBody>
          <a:bodyPr/>
          <a:lstStyle/>
          <a:p>
            <a:r>
              <a:rPr lang="en-US" dirty="0"/>
              <a:t>Retinal changes with NPD:</a:t>
            </a:r>
          </a:p>
          <a:p>
            <a:pPr lvl="1"/>
            <a:r>
              <a:rPr lang="en-US" dirty="0"/>
              <a:t>White ring of lipid-laden neurons encircling red, ganglion cell–free fovea</a:t>
            </a:r>
          </a:p>
          <a:p>
            <a:pPr lvl="1"/>
            <a:r>
              <a:rPr lang="en-US" dirty="0"/>
              <a:t>Appears as macular halo or cherry-red macula</a:t>
            </a:r>
          </a:p>
          <a:p>
            <a:pPr lvl="1"/>
            <a:endParaRPr lang="en-US" dirty="0"/>
          </a:p>
          <a:p>
            <a:r>
              <a:rPr lang="en-US" dirty="0"/>
              <a:t>For NPD type A, fundus examination typically reveals retinal changes at time of diagnosis</a:t>
            </a:r>
          </a:p>
          <a:p>
            <a:pPr lvl="1"/>
            <a:r>
              <a:rPr lang="en-US" dirty="0"/>
              <a:t>May also occur with NPD type A/B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653DA6-C694-1745-9192-ED1F5ED72D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Image © 2022 American Academy of Ophthalmology. </a:t>
            </a:r>
            <a:r>
              <a:rPr lang="en-US" dirty="0">
                <a:hlinkClick r:id="rId2"/>
              </a:rPr>
              <a:t>https://www.aao.org/image/niemannpick-disease-2</a:t>
            </a:r>
            <a:r>
              <a:rPr lang="en-US" dirty="0"/>
              <a:t>.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C5021-F27E-3C45-8FE5-234B9A9FD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McGovern MM et al. </a:t>
            </a:r>
            <a:r>
              <a:rPr lang="en-US" i="1" dirty="0" err="1"/>
              <a:t>Orphanet</a:t>
            </a:r>
            <a:r>
              <a:rPr lang="en-US" i="1" dirty="0"/>
              <a:t> J Rare D</a:t>
            </a:r>
            <a:r>
              <a:rPr lang="en-US" dirty="0"/>
              <a:t>is. 2017;12(1):41.</a:t>
            </a:r>
          </a:p>
        </p:txBody>
      </p:sp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196C08AD-92A7-A34F-B23A-3AFB9CAE11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5" r="10084"/>
          <a:stretch/>
        </p:blipFill>
        <p:spPr bwMode="auto">
          <a:xfrm>
            <a:off x="5870667" y="1192427"/>
            <a:ext cx="2885303" cy="275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44003C-753F-314F-BA56-45A0A4BC3DC5}"/>
              </a:ext>
            </a:extLst>
          </p:cNvPr>
          <p:cNvSpPr txBox="1"/>
          <p:nvPr/>
        </p:nvSpPr>
        <p:spPr>
          <a:xfrm>
            <a:off x="5870667" y="939562"/>
            <a:ext cx="288530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NPD Retinal Changes</a:t>
            </a:r>
          </a:p>
        </p:txBody>
      </p:sp>
    </p:spTree>
    <p:extLst>
      <p:ext uri="{BB962C8B-B14F-4D97-AF65-F5344CB8AC3E}">
        <p14:creationId xmlns:p14="http://schemas.microsoft.com/office/powerpoint/2010/main" val="12315878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C38A-A9A9-9649-9773-39D758E7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Manifestations and Natural History of NPD Type B: </a:t>
            </a:r>
            <a:r>
              <a:rPr lang="en-US" sz="2200" dirty="0"/>
              <a:t>Initial Presentation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56BDE-7F8D-D444-97E2-B9F3D2C7E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NPD type B </a:t>
            </a:r>
            <a:r>
              <a:rPr lang="en-US" dirty="0"/>
              <a:t>is a phenotypically heterogeneous disorder</a:t>
            </a:r>
          </a:p>
          <a:p>
            <a:r>
              <a:rPr lang="en-US" dirty="0"/>
              <a:t>Most common initial presentation is </a:t>
            </a:r>
            <a:r>
              <a:rPr lang="en-US" b="1" dirty="0"/>
              <a:t>hepatomegaly</a:t>
            </a:r>
            <a:r>
              <a:rPr lang="en-US" dirty="0"/>
              <a:t> and </a:t>
            </a:r>
            <a:r>
              <a:rPr lang="en-US" b="1" dirty="0"/>
              <a:t>splenomegaly</a:t>
            </a:r>
          </a:p>
          <a:p>
            <a:r>
              <a:rPr lang="en-US" dirty="0"/>
              <a:t>Other common findings and complaints:</a:t>
            </a:r>
          </a:p>
          <a:p>
            <a:pPr lvl="1"/>
            <a:r>
              <a:rPr lang="en-US" dirty="0"/>
              <a:t>Bleeding</a:t>
            </a:r>
          </a:p>
          <a:p>
            <a:pPr lvl="1"/>
            <a:r>
              <a:rPr lang="en-US" dirty="0"/>
              <a:t>Dyspnea</a:t>
            </a:r>
          </a:p>
          <a:p>
            <a:pPr lvl="1"/>
            <a:r>
              <a:rPr lang="en-US" dirty="0"/>
              <a:t>Pulmonary infections</a:t>
            </a:r>
          </a:p>
          <a:p>
            <a:pPr lvl="1"/>
            <a:r>
              <a:rPr lang="en-US" dirty="0"/>
              <a:t>Joint and/or limb pain</a:t>
            </a:r>
          </a:p>
          <a:p>
            <a:pPr lvl="1"/>
            <a:r>
              <a:rPr lang="en-US" dirty="0"/>
              <a:t>Bruising</a:t>
            </a:r>
          </a:p>
          <a:p>
            <a:pPr lvl="1"/>
            <a:r>
              <a:rPr lang="en-US" dirty="0"/>
              <a:t>Headaches</a:t>
            </a:r>
          </a:p>
          <a:p>
            <a:pPr lvl="1"/>
            <a:r>
              <a:rPr lang="en-US" dirty="0"/>
              <a:t>Bone fractures</a:t>
            </a:r>
          </a:p>
          <a:p>
            <a:pPr lvl="1"/>
            <a:r>
              <a:rPr lang="en-US" dirty="0"/>
              <a:t>Diarrhea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785E0-4D1B-5343-A68A-E62CDCFDE8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McGovern MM et al. </a:t>
            </a:r>
            <a:r>
              <a:rPr lang="en-US" i="1" dirty="0" err="1"/>
              <a:t>Orphanet</a:t>
            </a:r>
            <a:r>
              <a:rPr lang="en-US" i="1" dirty="0"/>
              <a:t> J Rare Dis. </a:t>
            </a:r>
            <a:r>
              <a:rPr lang="en-US" dirty="0"/>
              <a:t>2017;12(1):41.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Wasserstein MP et al. </a:t>
            </a:r>
            <a:r>
              <a:rPr lang="en-US" i="1" dirty="0"/>
              <a:t>Pediatrics</a:t>
            </a:r>
            <a:r>
              <a:rPr lang="en-US" dirty="0"/>
              <a:t>. 2004;114(6):e672-e677.</a:t>
            </a:r>
          </a:p>
        </p:txBody>
      </p:sp>
    </p:spTree>
    <p:extLst>
      <p:ext uri="{BB962C8B-B14F-4D97-AF65-F5344CB8AC3E}">
        <p14:creationId xmlns:p14="http://schemas.microsoft.com/office/powerpoint/2010/main" val="2070866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C38A-A9A9-9649-9773-39D758E7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NPD Type B Laboratory Abnormalities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2A782CE-EF64-434E-B6B8-15C3E55347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264748"/>
              </p:ext>
            </p:extLst>
          </p:nvPr>
        </p:nvGraphicFramePr>
        <p:xfrm>
          <a:off x="1470025" y="864235"/>
          <a:ext cx="6087696" cy="3555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9232">
                  <a:extLst>
                    <a:ext uri="{9D8B030D-6E8A-4147-A177-3AD203B41FA5}">
                      <a16:colId xmlns:a16="http://schemas.microsoft.com/office/drawing/2014/main" val="40877362"/>
                    </a:ext>
                  </a:extLst>
                </a:gridCol>
                <a:gridCol w="2029232">
                  <a:extLst>
                    <a:ext uri="{9D8B030D-6E8A-4147-A177-3AD203B41FA5}">
                      <a16:colId xmlns:a16="http://schemas.microsoft.com/office/drawing/2014/main" val="4115403235"/>
                    </a:ext>
                  </a:extLst>
                </a:gridCol>
                <a:gridCol w="2029232">
                  <a:extLst>
                    <a:ext uri="{9D8B030D-6E8A-4147-A177-3AD203B41FA5}">
                      <a16:colId xmlns:a16="http://schemas.microsoft.com/office/drawing/2014/main" val="2830577344"/>
                    </a:ext>
                  </a:extLst>
                </a:gridCol>
              </a:tblGrid>
              <a:tr h="187452">
                <a:tc>
                  <a:txBody>
                    <a:bodyPr/>
                    <a:lstStyle/>
                    <a:p>
                      <a:pPr algn="l"/>
                      <a:endParaRPr lang="en-US" sz="1100" b="1" dirty="0"/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Abnormal values at initial visit (%)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Abnormal values at final visit (%)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07100"/>
                  </a:ext>
                </a:extLst>
              </a:tr>
              <a:tr h="168037">
                <a:tc gridSpan="3">
                  <a:txBody>
                    <a:bodyPr/>
                    <a:lstStyle/>
                    <a:p>
                      <a:pPr algn="l"/>
                      <a:r>
                        <a:rPr lang="en-US" sz="900" b="1" dirty="0"/>
                        <a:t>Hematologic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6919086"/>
                  </a:ext>
                </a:extLst>
              </a:tr>
              <a:tr h="168037"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/>
                        <a:t>  White blood cells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3%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34%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924245"/>
                  </a:ext>
                </a:extLst>
              </a:tr>
              <a:tr h="168037"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/>
                        <a:t>  Hemoglobin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27%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19%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486730"/>
                  </a:ext>
                </a:extLst>
              </a:tr>
              <a:tr h="168037"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/>
                        <a:t>  Platelets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39%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54%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7684292"/>
                  </a:ext>
                </a:extLst>
              </a:tr>
              <a:tr h="168037">
                <a:tc gridSpan="3">
                  <a:txBody>
                    <a:bodyPr/>
                    <a:lstStyle/>
                    <a:p>
                      <a:pPr algn="l"/>
                      <a:r>
                        <a:rPr lang="en-US" sz="900" b="1" dirty="0"/>
                        <a:t>Lipids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07069"/>
                  </a:ext>
                </a:extLst>
              </a:tr>
              <a:tr h="168037"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/>
                        <a:t>  Total cholesterol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71%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78%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0664178"/>
                  </a:ext>
                </a:extLst>
              </a:tr>
              <a:tr h="168037"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/>
                        <a:t>  LDL cholesterol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67%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81%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165358"/>
                  </a:ext>
                </a:extLst>
              </a:tr>
              <a:tr h="168037"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/>
                        <a:t>  HDL cholesterol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88%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88%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879538"/>
                  </a:ext>
                </a:extLst>
              </a:tr>
              <a:tr h="168037"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/>
                        <a:t>  Triglycerides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83%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68%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6190852"/>
                  </a:ext>
                </a:extLst>
              </a:tr>
              <a:tr h="168037">
                <a:tc gridSpan="3">
                  <a:txBody>
                    <a:bodyPr/>
                    <a:lstStyle/>
                    <a:p>
                      <a:pPr algn="l"/>
                      <a:r>
                        <a:rPr lang="en-US" sz="900" b="1" dirty="0"/>
                        <a:t>Lung function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577176"/>
                  </a:ext>
                </a:extLst>
              </a:tr>
              <a:tr h="168037"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/>
                        <a:t>  FEV</a:t>
                      </a:r>
                      <a:r>
                        <a:rPr lang="en-US" sz="900" b="0" baseline="-25000" dirty="0"/>
                        <a:t>1</a:t>
                      </a:r>
                      <a:endParaRPr lang="en-US" sz="900" b="0" dirty="0"/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37%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44%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510402"/>
                  </a:ext>
                </a:extLst>
              </a:tr>
              <a:tr h="168037"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/>
                        <a:t>  FVC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41%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30%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8713759"/>
                  </a:ext>
                </a:extLst>
              </a:tr>
              <a:tr h="168037"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/>
                        <a:t>  FEV</a:t>
                      </a:r>
                      <a:r>
                        <a:rPr lang="en-US" sz="900" b="0" baseline="-25000" dirty="0"/>
                        <a:t>1</a:t>
                      </a:r>
                      <a:r>
                        <a:rPr lang="en-US" sz="900" b="0" dirty="0"/>
                        <a:t>/FVC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40%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52%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532076"/>
                  </a:ext>
                </a:extLst>
              </a:tr>
              <a:tr h="168037"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/>
                        <a:t>  DLCO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69%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75%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920174"/>
                  </a:ext>
                </a:extLst>
              </a:tr>
              <a:tr h="168037"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/>
                        <a:t>  TLC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19%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14%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289683"/>
                  </a:ext>
                </a:extLst>
              </a:tr>
              <a:tr h="168037">
                <a:tc gridSpan="3">
                  <a:txBody>
                    <a:bodyPr/>
                    <a:lstStyle/>
                    <a:p>
                      <a:pPr algn="l"/>
                      <a:r>
                        <a:rPr lang="en-US" sz="900" b="1" dirty="0"/>
                        <a:t>Liver function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884201"/>
                  </a:ext>
                </a:extLst>
              </a:tr>
              <a:tr h="168037"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/>
                        <a:t>  ALT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75%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68%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37078"/>
                  </a:ext>
                </a:extLst>
              </a:tr>
              <a:tr h="168037"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/>
                        <a:t>  AST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65%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69%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656533"/>
                  </a:ext>
                </a:extLst>
              </a:tr>
              <a:tr h="168037">
                <a:tc>
                  <a:txBody>
                    <a:bodyPr/>
                    <a:lstStyle/>
                    <a:p>
                      <a:pPr algn="l"/>
                      <a:r>
                        <a:rPr lang="en-US" sz="900" b="0" dirty="0"/>
                        <a:t>  Total bilirubin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10%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/>
                        <a:t>17%</a:t>
                      </a:r>
                    </a:p>
                  </a:txBody>
                  <a:tcPr marL="68580" marR="68580" marT="13716" marB="13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20768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785E0-4D1B-5343-A68A-E62CDCFDE8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Wasserstein MP et al. </a:t>
            </a:r>
            <a:r>
              <a:rPr lang="en-US" i="1" dirty="0"/>
              <a:t>Pediatrics</a:t>
            </a:r>
            <a:r>
              <a:rPr lang="en-US" dirty="0"/>
              <a:t>. 2004;114(6):e672-e677.</a:t>
            </a:r>
          </a:p>
        </p:txBody>
      </p:sp>
    </p:spTree>
    <p:extLst>
      <p:ext uri="{BB962C8B-B14F-4D97-AF65-F5344CB8AC3E}">
        <p14:creationId xmlns:p14="http://schemas.microsoft.com/office/powerpoint/2010/main" val="3876474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8AA17-28DA-194B-A727-EDB642912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Manifestations and Natural History of NPD Type A/B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41418-A52E-4F48-AEE5-190BD9C4D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NPD type A/B </a:t>
            </a:r>
            <a:r>
              <a:rPr lang="en-US" dirty="0"/>
              <a:t>(also called </a:t>
            </a:r>
            <a:r>
              <a:rPr lang="en-US" b="1" dirty="0"/>
              <a:t>B variant</a:t>
            </a:r>
            <a:r>
              <a:rPr lang="en-US" dirty="0"/>
              <a:t>) is a phenotypically heterogeneous disorder</a:t>
            </a:r>
          </a:p>
          <a:p>
            <a:r>
              <a:rPr lang="en-US" dirty="0"/>
              <a:t>Somatic features similar to those in NPD type B</a:t>
            </a:r>
          </a:p>
          <a:p>
            <a:r>
              <a:rPr lang="en-US" dirty="0"/>
              <a:t>May present with cherry red macula</a:t>
            </a:r>
          </a:p>
          <a:p>
            <a:r>
              <a:rPr lang="en-US" dirty="0"/>
              <a:t>Common neurologic manifestations include ataxia, gross motor delays, and learning disabilities</a:t>
            </a:r>
          </a:p>
          <a:p>
            <a:r>
              <a:rPr lang="en-US" dirty="0"/>
              <a:t>Presentation more severe than type B and less severe than type 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B09C97-7AF8-1342-A18F-090C76EFAB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McGovern MM et al.</a:t>
            </a:r>
            <a:r>
              <a:rPr lang="en-US" i="1" dirty="0"/>
              <a:t> </a:t>
            </a:r>
            <a:r>
              <a:rPr lang="en-US" i="1" dirty="0" err="1"/>
              <a:t>Orphanet</a:t>
            </a:r>
            <a:r>
              <a:rPr lang="en-US" i="1" dirty="0"/>
              <a:t> J Rare Dis. </a:t>
            </a:r>
            <a:r>
              <a:rPr lang="en-US" dirty="0"/>
              <a:t>2017;12(1):41.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McGovern MM et al. </a:t>
            </a:r>
            <a:r>
              <a:rPr lang="en-US" i="1" dirty="0"/>
              <a:t>Genet Med</a:t>
            </a:r>
            <a:r>
              <a:rPr lang="en-US" dirty="0"/>
              <a:t>. 2017;19(9):967-974. </a:t>
            </a:r>
          </a:p>
        </p:txBody>
      </p:sp>
    </p:spTree>
    <p:extLst>
      <p:ext uri="{BB962C8B-B14F-4D97-AF65-F5344CB8AC3E}">
        <p14:creationId xmlns:p14="http://schemas.microsoft.com/office/powerpoint/2010/main" val="1554012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B040-2F41-064F-A65C-81CEF9543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Diagnosis of ASMD Presenting in Infancy or Childhood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259850-C12C-AB4E-963A-2BDBD824DB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McGovern MM et al. </a:t>
            </a:r>
            <a:r>
              <a:rPr lang="en-US" i="1" dirty="0"/>
              <a:t>Genet Med</a:t>
            </a:r>
            <a:r>
              <a:rPr lang="en-US" dirty="0"/>
              <a:t>. 2017;19(9):967-974. </a:t>
            </a: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BFEFE21-1490-7726-DC5F-BC2FB80FD74B}"/>
              </a:ext>
            </a:extLst>
          </p:cNvPr>
          <p:cNvSpPr/>
          <p:nvPr/>
        </p:nvSpPr>
        <p:spPr>
          <a:xfrm>
            <a:off x="2834640" y="1005840"/>
            <a:ext cx="3576320" cy="29464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Splenomegaly ± hepatomegaly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1AD4807-DFA6-871C-5BCF-7764823C29EF}"/>
              </a:ext>
            </a:extLst>
          </p:cNvPr>
          <p:cNvSpPr/>
          <p:nvPr/>
        </p:nvSpPr>
        <p:spPr>
          <a:xfrm>
            <a:off x="350520" y="1474470"/>
            <a:ext cx="2397760" cy="124333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Rule out other causes?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Infection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Malignancy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Other LSDs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Liver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CHF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Hematologic disease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9E5FAED-3FC0-A3F1-1E38-1495F86449DD}"/>
              </a:ext>
            </a:extLst>
          </p:cNvPr>
          <p:cNvSpPr/>
          <p:nvPr/>
        </p:nvSpPr>
        <p:spPr>
          <a:xfrm>
            <a:off x="3385820" y="3003550"/>
            <a:ext cx="2473960" cy="29464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/>
              <a:t>SMPD1</a:t>
            </a:r>
            <a:r>
              <a:rPr lang="en-US" sz="1200" b="1" dirty="0"/>
              <a:t> gene sequencing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C787E3-4144-9570-9C2D-2FEB01B8F42D}"/>
              </a:ext>
            </a:extLst>
          </p:cNvPr>
          <p:cNvSpPr/>
          <p:nvPr/>
        </p:nvSpPr>
        <p:spPr>
          <a:xfrm>
            <a:off x="6797040" y="2429510"/>
            <a:ext cx="1666240" cy="59817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Repeat enzyme assay (use fibroblasts, MS/MS)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AA34AC5-25DB-C1DA-234D-200C32E21EDF}"/>
              </a:ext>
            </a:extLst>
          </p:cNvPr>
          <p:cNvSpPr/>
          <p:nvPr/>
        </p:nvSpPr>
        <p:spPr>
          <a:xfrm>
            <a:off x="328059" y="3795485"/>
            <a:ext cx="2774369" cy="51072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Infantile neurovisceral ASMD</a:t>
            </a:r>
          </a:p>
        </p:txBody>
      </p:sp>
      <p:cxnSp>
        <p:nvCxnSpPr>
          <p:cNvPr id="26" name="Elbow Connector 25">
            <a:extLst>
              <a:ext uri="{FF2B5EF4-FFF2-40B4-BE49-F238E27FC236}">
                <a16:creationId xmlns:a16="http://schemas.microsoft.com/office/drawing/2014/main" id="{AAEEC214-AE32-E2D7-CFF3-1D867CC92FDB}"/>
              </a:ext>
            </a:extLst>
          </p:cNvPr>
          <p:cNvCxnSpPr>
            <a:cxnSpLocks/>
            <a:stCxn id="3" idx="2"/>
            <a:endCxn id="32" idx="0"/>
          </p:cNvCxnSpPr>
          <p:nvPr/>
        </p:nvCxnSpPr>
        <p:spPr>
          <a:xfrm rot="5400000">
            <a:off x="4533939" y="1366533"/>
            <a:ext cx="154915" cy="22808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BEB90467-F05E-8BBD-B712-167965B1B188}"/>
              </a:ext>
            </a:extLst>
          </p:cNvPr>
          <p:cNvCxnSpPr>
            <a:cxnSpLocks/>
            <a:endCxn id="10" idx="3"/>
          </p:cNvCxnSpPr>
          <p:nvPr/>
        </p:nvCxnSpPr>
        <p:spPr>
          <a:xfrm rot="10800000" flipV="1">
            <a:off x="2748280" y="1909885"/>
            <a:ext cx="675640" cy="186249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D1F7BF1F-5127-86E2-C703-2FA267B8865C}"/>
              </a:ext>
            </a:extLst>
          </p:cNvPr>
          <p:cNvCxnSpPr>
            <a:cxnSpLocks/>
            <a:stCxn id="10" idx="2"/>
            <a:endCxn id="11" idx="1"/>
          </p:cNvCxnSpPr>
          <p:nvPr/>
        </p:nvCxnSpPr>
        <p:spPr>
          <a:xfrm rot="5400000" flipH="1" flipV="1">
            <a:off x="2453005" y="1784985"/>
            <a:ext cx="29210" cy="1836420"/>
          </a:xfrm>
          <a:prstGeom prst="bentConnector4">
            <a:avLst>
              <a:gd name="adj1" fmla="val -782609"/>
              <a:gd name="adj2" fmla="val 8264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Elbow Connector 33">
            <a:extLst>
              <a:ext uri="{FF2B5EF4-FFF2-40B4-BE49-F238E27FC236}">
                <a16:creationId xmlns:a16="http://schemas.microsoft.com/office/drawing/2014/main" id="{E74F0C56-CE17-B9A2-2BD9-52175D8861D4}"/>
              </a:ext>
            </a:extLst>
          </p:cNvPr>
          <p:cNvCxnSpPr>
            <a:cxnSpLocks/>
            <a:stCxn id="13" idx="2"/>
            <a:endCxn id="12" idx="3"/>
          </p:cNvCxnSpPr>
          <p:nvPr/>
        </p:nvCxnSpPr>
        <p:spPr>
          <a:xfrm rot="5400000">
            <a:off x="6683375" y="2204085"/>
            <a:ext cx="123190" cy="177038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Elbow Connector 36">
            <a:extLst>
              <a:ext uri="{FF2B5EF4-FFF2-40B4-BE49-F238E27FC236}">
                <a16:creationId xmlns:a16="http://schemas.microsoft.com/office/drawing/2014/main" id="{3678E8FA-0F61-1E10-404A-91FF983A374F}"/>
              </a:ext>
            </a:extLst>
          </p:cNvPr>
          <p:cNvCxnSpPr>
            <a:cxnSpLocks/>
            <a:stCxn id="11" idx="3"/>
            <a:endCxn id="13" idx="1"/>
          </p:cNvCxnSpPr>
          <p:nvPr/>
        </p:nvCxnSpPr>
        <p:spPr>
          <a:xfrm>
            <a:off x="5859780" y="2688590"/>
            <a:ext cx="937260" cy="40005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Elbow Connector 41">
            <a:extLst>
              <a:ext uri="{FF2B5EF4-FFF2-40B4-BE49-F238E27FC236}">
                <a16:creationId xmlns:a16="http://schemas.microsoft.com/office/drawing/2014/main" id="{95C870CE-0E07-ED2B-3BA1-080783AA402A}"/>
              </a:ext>
            </a:extLst>
          </p:cNvPr>
          <p:cNvCxnSpPr>
            <a:cxnSpLocks/>
            <a:endCxn id="11" idx="0"/>
          </p:cNvCxnSpPr>
          <p:nvPr/>
        </p:nvCxnSpPr>
        <p:spPr>
          <a:xfrm rot="16200000" flipH="1">
            <a:off x="3956685" y="1875155"/>
            <a:ext cx="753110" cy="57912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Elbow Connector 44">
            <a:extLst>
              <a:ext uri="{FF2B5EF4-FFF2-40B4-BE49-F238E27FC236}">
                <a16:creationId xmlns:a16="http://schemas.microsoft.com/office/drawing/2014/main" id="{EEBC577E-E03A-F2A4-E97A-B13821E0436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3728720" y="2692400"/>
            <a:ext cx="894080" cy="31115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CDC3F262-9340-0065-B406-7A8B8171599A}"/>
              </a:ext>
            </a:extLst>
          </p:cNvPr>
          <p:cNvCxnSpPr>
            <a:cxnSpLocks/>
            <a:endCxn id="24" idx="0"/>
          </p:cNvCxnSpPr>
          <p:nvPr/>
        </p:nvCxnSpPr>
        <p:spPr>
          <a:xfrm rot="5400000">
            <a:off x="4504526" y="3406485"/>
            <a:ext cx="218440" cy="185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2BC9F82D-A979-6573-D18D-AE3A1D8D9BA0}"/>
              </a:ext>
            </a:extLst>
          </p:cNvPr>
          <p:cNvSpPr/>
          <p:nvPr/>
        </p:nvSpPr>
        <p:spPr>
          <a:xfrm>
            <a:off x="3385820" y="2541270"/>
            <a:ext cx="2473960" cy="29464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ASM enzyme activity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03CB92D-16CC-3F57-F2C0-52A5C980B98F}"/>
              </a:ext>
            </a:extLst>
          </p:cNvPr>
          <p:cNvSpPr txBox="1"/>
          <p:nvPr/>
        </p:nvSpPr>
        <p:spPr>
          <a:xfrm>
            <a:off x="3088640" y="1676400"/>
            <a:ext cx="3529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No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F27BA1E-B618-BE5A-37DE-94AF358BF13F}"/>
              </a:ext>
            </a:extLst>
          </p:cNvPr>
          <p:cNvSpPr txBox="1"/>
          <p:nvPr/>
        </p:nvSpPr>
        <p:spPr>
          <a:xfrm>
            <a:off x="4582160" y="2292350"/>
            <a:ext cx="3770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Yes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B31AF64-1571-2755-7124-C03E369AF5EF}"/>
              </a:ext>
            </a:extLst>
          </p:cNvPr>
          <p:cNvSpPr txBox="1"/>
          <p:nvPr/>
        </p:nvSpPr>
        <p:spPr>
          <a:xfrm>
            <a:off x="4602480" y="2785110"/>
            <a:ext cx="4154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Low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BC6D5E4-EA7B-B551-1283-5BEBDB734A44}"/>
              </a:ext>
            </a:extLst>
          </p:cNvPr>
          <p:cNvSpPr txBox="1"/>
          <p:nvPr/>
        </p:nvSpPr>
        <p:spPr>
          <a:xfrm>
            <a:off x="6426200" y="2937510"/>
            <a:ext cx="4154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Low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2A23DED3-3D66-B4E8-5D1C-790DD79CE1AB}"/>
              </a:ext>
            </a:extLst>
          </p:cNvPr>
          <p:cNvSpPr txBox="1"/>
          <p:nvPr/>
        </p:nvSpPr>
        <p:spPr>
          <a:xfrm>
            <a:off x="5831840" y="2459990"/>
            <a:ext cx="7200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Equivocal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EBC87AD-FFA8-2D34-661D-0D7D291A0180}"/>
              </a:ext>
            </a:extLst>
          </p:cNvPr>
          <p:cNvSpPr/>
          <p:nvPr/>
        </p:nvSpPr>
        <p:spPr>
          <a:xfrm>
            <a:off x="326571" y="3516630"/>
            <a:ext cx="8572500" cy="24765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Known genotype/phenotype correlations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29B633-40E1-DE6A-500C-C404EDE07526}"/>
              </a:ext>
            </a:extLst>
          </p:cNvPr>
          <p:cNvSpPr/>
          <p:nvPr/>
        </p:nvSpPr>
        <p:spPr>
          <a:xfrm>
            <a:off x="3224276" y="3795485"/>
            <a:ext cx="2774369" cy="51072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Chronic neurovisceral ASMD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6184460-C464-DBC1-5388-170C60EDE4C9}"/>
              </a:ext>
            </a:extLst>
          </p:cNvPr>
          <p:cNvSpPr/>
          <p:nvPr/>
        </p:nvSpPr>
        <p:spPr>
          <a:xfrm>
            <a:off x="6120493" y="3795485"/>
            <a:ext cx="2774369" cy="51072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Chronic Visceral ASMD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20DCA40-BCD0-6F19-9E0F-C8EAA1892BE0}"/>
              </a:ext>
            </a:extLst>
          </p:cNvPr>
          <p:cNvSpPr/>
          <p:nvPr/>
        </p:nvSpPr>
        <p:spPr>
          <a:xfrm>
            <a:off x="3401112" y="1455395"/>
            <a:ext cx="2397760" cy="85217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≥1 features suggestive of ASMD?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Cherry red maculae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Developmental delay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Hypotonia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Low HDL-C</a:t>
            </a:r>
          </a:p>
        </p:txBody>
      </p:sp>
    </p:spTree>
    <p:extLst>
      <p:ext uri="{BB962C8B-B14F-4D97-AF65-F5344CB8AC3E}">
        <p14:creationId xmlns:p14="http://schemas.microsoft.com/office/powerpoint/2010/main" val="3058091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EB040-2F41-064F-A65C-81CEF95432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Diagnosis of ASMD Presenting After Childhood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259850-C12C-AB4E-963A-2BDBD824DB3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098800" y="4507706"/>
            <a:ext cx="5862263" cy="5488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30" b="0" i="0" dirty="0">
                <a:solidFill>
                  <a:schemeClr val="bg1"/>
                </a:solidFill>
                <a:effectLst/>
              </a:rPr>
              <a:t>McGovern MM et al. </a:t>
            </a:r>
            <a:r>
              <a:rPr lang="en-US" sz="830" b="0" i="1" dirty="0">
                <a:solidFill>
                  <a:schemeClr val="bg1"/>
                </a:solidFill>
                <a:effectLst/>
              </a:rPr>
              <a:t>Genet Med</a:t>
            </a:r>
            <a:r>
              <a:rPr lang="en-US" sz="830" b="0" i="0" dirty="0">
                <a:solidFill>
                  <a:schemeClr val="bg1"/>
                </a:solidFill>
                <a:effectLst/>
              </a:rPr>
              <a:t>. 2017;19(9):967-974. </a:t>
            </a:r>
            <a:endParaRPr lang="en-US" sz="83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39AD6B-7E5D-2FE5-0E76-B7A393C17B51}"/>
              </a:ext>
            </a:extLst>
          </p:cNvPr>
          <p:cNvSpPr/>
          <p:nvPr/>
        </p:nvSpPr>
        <p:spPr>
          <a:xfrm>
            <a:off x="2783840" y="772160"/>
            <a:ext cx="3576320" cy="29464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Splenomegaly ± hepatomegaly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AF962C-177A-162E-8A07-9288A8374A27}"/>
              </a:ext>
            </a:extLst>
          </p:cNvPr>
          <p:cNvSpPr/>
          <p:nvPr/>
        </p:nvSpPr>
        <p:spPr>
          <a:xfrm>
            <a:off x="299720" y="1240790"/>
            <a:ext cx="2397760" cy="124333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Rule out other causes?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Infection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Malignancy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Other LSDs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Liver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CHF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Hematologic disease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04E6C2-FDA0-A2CF-A703-2D033A3860B7}"/>
              </a:ext>
            </a:extLst>
          </p:cNvPr>
          <p:cNvSpPr/>
          <p:nvPr/>
        </p:nvSpPr>
        <p:spPr>
          <a:xfrm>
            <a:off x="3335020" y="2769870"/>
            <a:ext cx="2473960" cy="29464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/>
              <a:t>SMPD1</a:t>
            </a:r>
            <a:r>
              <a:rPr lang="en-US" sz="1200" b="1" dirty="0"/>
              <a:t> gene sequencing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BE11D29-35F0-2D3F-F505-3E7C0BC024D1}"/>
              </a:ext>
            </a:extLst>
          </p:cNvPr>
          <p:cNvSpPr/>
          <p:nvPr/>
        </p:nvSpPr>
        <p:spPr>
          <a:xfrm>
            <a:off x="6746240" y="2195830"/>
            <a:ext cx="1666240" cy="59817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Repeat enzyme assay (use fibroblasts, MS/MS)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90E814-28E0-FB53-2481-4FB21FE71E27}"/>
              </a:ext>
            </a:extLst>
          </p:cNvPr>
          <p:cNvSpPr/>
          <p:nvPr/>
        </p:nvSpPr>
        <p:spPr>
          <a:xfrm>
            <a:off x="3726578" y="3637280"/>
            <a:ext cx="1686560" cy="77216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Chronic Visceral ASMD</a:t>
            </a:r>
          </a:p>
        </p:txBody>
      </p: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0D475788-2FF4-0F74-891D-AA6707B7D65A}"/>
              </a:ext>
            </a:extLst>
          </p:cNvPr>
          <p:cNvCxnSpPr>
            <a:cxnSpLocks/>
            <a:stCxn id="8" idx="2"/>
            <a:endCxn id="31" idx="0"/>
          </p:cNvCxnSpPr>
          <p:nvPr/>
        </p:nvCxnSpPr>
        <p:spPr>
          <a:xfrm rot="5400000">
            <a:off x="4482207" y="1132749"/>
            <a:ext cx="155743" cy="23845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5C96276E-63A3-AA82-634D-39D88C9D4B79}"/>
              </a:ext>
            </a:extLst>
          </p:cNvPr>
          <p:cNvCxnSpPr>
            <a:cxnSpLocks/>
            <a:endCxn id="9" idx="3"/>
          </p:cNvCxnSpPr>
          <p:nvPr/>
        </p:nvCxnSpPr>
        <p:spPr>
          <a:xfrm rot="10800000" flipV="1">
            <a:off x="2697480" y="1666875"/>
            <a:ext cx="675640" cy="195580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FB245C90-6912-307A-1FB5-639D47B42AF1}"/>
              </a:ext>
            </a:extLst>
          </p:cNvPr>
          <p:cNvCxnSpPr>
            <a:cxnSpLocks/>
            <a:stCxn id="9" idx="2"/>
            <a:endCxn id="22" idx="1"/>
          </p:cNvCxnSpPr>
          <p:nvPr/>
        </p:nvCxnSpPr>
        <p:spPr>
          <a:xfrm rot="5400000" flipH="1" flipV="1">
            <a:off x="2402205" y="1551305"/>
            <a:ext cx="29210" cy="1836420"/>
          </a:xfrm>
          <a:prstGeom prst="bentConnector4">
            <a:avLst>
              <a:gd name="adj1" fmla="val -782609"/>
              <a:gd name="adj2" fmla="val 82642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66A0E89A-5C6D-4B4C-0155-1840B1DBF949}"/>
              </a:ext>
            </a:extLst>
          </p:cNvPr>
          <p:cNvCxnSpPr>
            <a:cxnSpLocks/>
            <a:stCxn id="11" idx="2"/>
            <a:endCxn id="10" idx="3"/>
          </p:cNvCxnSpPr>
          <p:nvPr/>
        </p:nvCxnSpPr>
        <p:spPr>
          <a:xfrm rot="5400000">
            <a:off x="6632575" y="1970405"/>
            <a:ext cx="123190" cy="177038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A5F9A58E-8225-1A7B-AD82-98616091B438}"/>
              </a:ext>
            </a:extLst>
          </p:cNvPr>
          <p:cNvCxnSpPr>
            <a:cxnSpLocks/>
            <a:endCxn id="22" idx="0"/>
          </p:cNvCxnSpPr>
          <p:nvPr/>
        </p:nvCxnSpPr>
        <p:spPr>
          <a:xfrm rot="16200000" flipH="1">
            <a:off x="3905885" y="1641475"/>
            <a:ext cx="753110" cy="579120"/>
          </a:xfrm>
          <a:prstGeom prst="bentConnector3">
            <a:avLst>
              <a:gd name="adj1" fmla="val 50000"/>
            </a:avLst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9609C51E-9CAF-4FA5-0180-3A4F4AE26758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3677920" y="2458720"/>
            <a:ext cx="894080" cy="311150"/>
          </a:xfrm>
          <a:prstGeom prst="bentConnector2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114318D8-8B76-C624-0F7A-995847EC08AD}"/>
              </a:ext>
            </a:extLst>
          </p:cNvPr>
          <p:cNvCxnSpPr>
            <a:cxnSpLocks/>
            <a:stCxn id="10" idx="2"/>
            <a:endCxn id="13" idx="0"/>
          </p:cNvCxnSpPr>
          <p:nvPr/>
        </p:nvCxnSpPr>
        <p:spPr>
          <a:xfrm rot="5400000">
            <a:off x="4284544" y="3349824"/>
            <a:ext cx="572770" cy="2142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2B61915-9683-06A2-6C0B-8BB3E325EE8B}"/>
              </a:ext>
            </a:extLst>
          </p:cNvPr>
          <p:cNvSpPr/>
          <p:nvPr/>
        </p:nvSpPr>
        <p:spPr>
          <a:xfrm>
            <a:off x="3335020" y="2307590"/>
            <a:ext cx="2473960" cy="29464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ASM enzyme activity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7B8221-DCF5-E4F6-2FC8-DD2001FF4FEC}"/>
              </a:ext>
            </a:extLst>
          </p:cNvPr>
          <p:cNvSpPr txBox="1"/>
          <p:nvPr/>
        </p:nvSpPr>
        <p:spPr>
          <a:xfrm>
            <a:off x="3037840" y="1442720"/>
            <a:ext cx="3529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No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AA5886-46CA-E6C5-3AA6-6B622DBFA288}"/>
              </a:ext>
            </a:extLst>
          </p:cNvPr>
          <p:cNvSpPr txBox="1"/>
          <p:nvPr/>
        </p:nvSpPr>
        <p:spPr>
          <a:xfrm>
            <a:off x="4531360" y="2058670"/>
            <a:ext cx="377026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Yes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C7B0F7C-ECF9-0C1B-4839-1FCFE6EB7187}"/>
              </a:ext>
            </a:extLst>
          </p:cNvPr>
          <p:cNvSpPr txBox="1"/>
          <p:nvPr/>
        </p:nvSpPr>
        <p:spPr>
          <a:xfrm>
            <a:off x="4551680" y="2551430"/>
            <a:ext cx="4154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Low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7591BB0-17C2-61A8-4E06-C82A817EE3D3}"/>
              </a:ext>
            </a:extLst>
          </p:cNvPr>
          <p:cNvSpPr txBox="1"/>
          <p:nvPr/>
        </p:nvSpPr>
        <p:spPr>
          <a:xfrm>
            <a:off x="6375400" y="2703830"/>
            <a:ext cx="41549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Low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BC7E705-F722-ADEA-022E-D9F0A84B6F28}"/>
              </a:ext>
            </a:extLst>
          </p:cNvPr>
          <p:cNvSpPr txBox="1"/>
          <p:nvPr/>
        </p:nvSpPr>
        <p:spPr>
          <a:xfrm>
            <a:off x="5781040" y="2226310"/>
            <a:ext cx="72006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/>
              <a:t>Equivocal</a:t>
            </a:r>
          </a:p>
        </p:txBody>
      </p:sp>
      <p:cxnSp>
        <p:nvCxnSpPr>
          <p:cNvPr id="29" name="Elbow Connector 28">
            <a:extLst>
              <a:ext uri="{FF2B5EF4-FFF2-40B4-BE49-F238E27FC236}">
                <a16:creationId xmlns:a16="http://schemas.microsoft.com/office/drawing/2014/main" id="{DA170C85-D055-8B30-189F-195385672CA4}"/>
              </a:ext>
            </a:extLst>
          </p:cNvPr>
          <p:cNvCxnSpPr>
            <a:cxnSpLocks/>
            <a:stCxn id="22" idx="3"/>
            <a:endCxn id="11" idx="1"/>
          </p:cNvCxnSpPr>
          <p:nvPr/>
        </p:nvCxnSpPr>
        <p:spPr>
          <a:xfrm>
            <a:off x="5808980" y="2454910"/>
            <a:ext cx="937260" cy="40005"/>
          </a:xfrm>
          <a:prstGeom prst="bentConnector3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1A2D174C-394A-096E-6017-1D0F174FD29A}"/>
              </a:ext>
            </a:extLst>
          </p:cNvPr>
          <p:cNvSpPr/>
          <p:nvPr/>
        </p:nvSpPr>
        <p:spPr>
          <a:xfrm>
            <a:off x="3349275" y="1222543"/>
            <a:ext cx="2397760" cy="852170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/>
              <a:t>≥1 features suggestive of ASMD?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Low HDL-C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Interstitial lung disease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050" dirty="0"/>
              <a:t>Pathologic fractures</a:t>
            </a:r>
          </a:p>
        </p:txBody>
      </p:sp>
    </p:spTree>
    <p:extLst>
      <p:ext uri="{BB962C8B-B14F-4D97-AF65-F5344CB8AC3E}">
        <p14:creationId xmlns:p14="http://schemas.microsoft.com/office/powerpoint/2010/main" val="10859135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B885E-D36A-4E42-89E7-FFE84E86A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ASM Enzymatic Assay for ASMD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78F05-4D16-F041-B092-F796EE0138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Assessment of ASM activity is </a:t>
            </a:r>
            <a:r>
              <a:rPr lang="en-US" b="1" dirty="0"/>
              <a:t>required</a:t>
            </a:r>
            <a:r>
              <a:rPr lang="en-US" dirty="0"/>
              <a:t> for a diagnosis</a:t>
            </a:r>
          </a:p>
          <a:p>
            <a:pPr lvl="1"/>
            <a:r>
              <a:rPr lang="en-US" dirty="0"/>
              <a:t>Other clinical and laboratory testing may be confirmatory but cannot substitute for enzymatic testing</a:t>
            </a:r>
          </a:p>
          <a:p>
            <a:endParaRPr lang="en-US" dirty="0"/>
          </a:p>
          <a:p>
            <a:r>
              <a:rPr lang="en-US" dirty="0"/>
              <a:t>ASM testing can be performed on several tissues:</a:t>
            </a:r>
          </a:p>
          <a:p>
            <a:pPr lvl="1"/>
            <a:r>
              <a:rPr lang="en-US" dirty="0"/>
              <a:t>Isolated peripheral blood leukocytes</a:t>
            </a:r>
          </a:p>
          <a:p>
            <a:pPr lvl="1"/>
            <a:r>
              <a:rPr lang="en-US" dirty="0"/>
              <a:t>Dried blood spots</a:t>
            </a:r>
          </a:p>
          <a:p>
            <a:pPr lvl="1"/>
            <a:r>
              <a:rPr lang="en-US" dirty="0"/>
              <a:t>Skin fibroblasts</a:t>
            </a:r>
          </a:p>
          <a:p>
            <a:endParaRPr lang="en-US" dirty="0"/>
          </a:p>
          <a:p>
            <a:r>
              <a:rPr lang="en-US" dirty="0"/>
              <a:t>Low levels of ASM activity confirm ASMD diagnosis</a:t>
            </a:r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BB50D0-D245-6340-9859-DDF3BD9B1E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McGovern MM et al. </a:t>
            </a:r>
            <a:r>
              <a:rPr lang="en-US" i="1" dirty="0"/>
              <a:t>Genet Med. </a:t>
            </a:r>
            <a:r>
              <a:rPr lang="en-US" dirty="0"/>
              <a:t>2017;19(9):967-974. </a:t>
            </a:r>
          </a:p>
        </p:txBody>
      </p:sp>
    </p:spTree>
    <p:extLst>
      <p:ext uri="{BB962C8B-B14F-4D97-AF65-F5344CB8AC3E}">
        <p14:creationId xmlns:p14="http://schemas.microsoft.com/office/powerpoint/2010/main" val="31339120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2D183-1A89-1F45-8B6B-EAA59B65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ASM Enzymatic Testing: 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6FF5B-2948-D842-B21F-A27EF324CE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Tandem mass spectrometry (MS/MS) </a:t>
            </a:r>
            <a:r>
              <a:rPr lang="en-US" dirty="0"/>
              <a:t>is the preferred method</a:t>
            </a:r>
          </a:p>
          <a:p>
            <a:pPr lvl="1"/>
            <a:r>
              <a:rPr lang="en-US" dirty="0"/>
              <a:t>Allows for multiplexing analysis of enzyme activities (</a:t>
            </a:r>
            <a:r>
              <a:rPr lang="en-US" dirty="0" err="1"/>
              <a:t>eg</a:t>
            </a:r>
            <a:r>
              <a:rPr lang="en-US" dirty="0"/>
              <a:t>, Gaucher disease, glucocerebrosidase activity), which decreases costs and improves speed</a:t>
            </a:r>
          </a:p>
          <a:p>
            <a:pPr lvl="1"/>
            <a:endParaRPr lang="en-US" dirty="0"/>
          </a:p>
          <a:p>
            <a:r>
              <a:rPr lang="en-US" dirty="0"/>
              <a:t>Compared with fluorometric measurements, tandem mass spectrometry…</a:t>
            </a:r>
          </a:p>
          <a:p>
            <a:pPr lvl="1"/>
            <a:r>
              <a:rPr lang="en-US" dirty="0"/>
              <a:t>Has higher specificity (fewer false positives, specifically for those with </a:t>
            </a:r>
            <a:br>
              <a:rPr lang="en-US" dirty="0"/>
            </a:br>
            <a:r>
              <a:rPr lang="en-US" dirty="0"/>
              <a:t>Q292K mutations)</a:t>
            </a:r>
          </a:p>
          <a:p>
            <a:pPr lvl="1"/>
            <a:r>
              <a:rPr lang="en-US" dirty="0"/>
              <a:t>Does not require </a:t>
            </a:r>
            <a:r>
              <a:rPr lang="en-US" dirty="0" err="1"/>
              <a:t>radiochemicals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Although several types of samples can be used, most laboratories require whole blood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C5465E-4B54-324A-8349-DEFD11099F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McGovern MM et al. </a:t>
            </a:r>
            <a:r>
              <a:rPr lang="en-US" i="1" dirty="0"/>
              <a:t>Genet Med. </a:t>
            </a:r>
            <a:r>
              <a:rPr lang="en-US" dirty="0"/>
              <a:t>2017;19(9):967-974. </a:t>
            </a:r>
          </a:p>
        </p:txBody>
      </p:sp>
    </p:spTree>
    <p:extLst>
      <p:ext uri="{BB962C8B-B14F-4D97-AF65-F5344CB8AC3E}">
        <p14:creationId xmlns:p14="http://schemas.microsoft.com/office/powerpoint/2010/main" val="1325903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31DF3A-D36F-E646-8745-7D205E0B7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ASMD</a:t>
            </a:r>
          </a:p>
        </p:txBody>
      </p:sp>
    </p:spTree>
    <p:extLst>
      <p:ext uri="{BB962C8B-B14F-4D97-AF65-F5344CB8AC3E}">
        <p14:creationId xmlns:p14="http://schemas.microsoft.com/office/powerpoint/2010/main" val="2170119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875BF-7C53-0641-B7B0-CA0A999A8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SMPD1</a:t>
            </a:r>
            <a:r>
              <a:rPr lang="en-US" dirty="0"/>
              <a:t> Sequencing: Role in ASMD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E3D90-721A-244A-A413-752D33386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78" y="1006873"/>
            <a:ext cx="8761615" cy="3433509"/>
          </a:xfrm>
        </p:spPr>
        <p:txBody>
          <a:bodyPr/>
          <a:lstStyle/>
          <a:p>
            <a:r>
              <a:rPr lang="en-US" dirty="0"/>
              <a:t>&gt;180 pathogenic </a:t>
            </a:r>
            <a:r>
              <a:rPr lang="en-US" i="1" dirty="0"/>
              <a:t>SMPD1</a:t>
            </a:r>
            <a:r>
              <a:rPr lang="en-US" dirty="0"/>
              <a:t> mutations identified </a:t>
            </a:r>
          </a:p>
          <a:p>
            <a:r>
              <a:rPr lang="en-US" dirty="0"/>
              <a:t>General genotype-phenotype associations:</a:t>
            </a:r>
          </a:p>
          <a:p>
            <a:pPr lvl="1"/>
            <a:r>
              <a:rPr lang="en-US" b="1" dirty="0"/>
              <a:t>Frameshift mutations </a:t>
            </a:r>
            <a:r>
              <a:rPr lang="en-US" dirty="0"/>
              <a:t>typically result in little or no residual ASM activity </a:t>
            </a:r>
            <a:br>
              <a:rPr lang="en-US" dirty="0"/>
            </a:br>
            <a:r>
              <a:rPr lang="en-US" dirty="0"/>
              <a:t>(more severe disease)</a:t>
            </a:r>
          </a:p>
          <a:p>
            <a:pPr lvl="1"/>
            <a:r>
              <a:rPr lang="en-US" b="1" dirty="0"/>
              <a:t>Missense</a:t>
            </a:r>
            <a:r>
              <a:rPr lang="en-US" dirty="0"/>
              <a:t> and </a:t>
            </a:r>
            <a:r>
              <a:rPr lang="en-US" b="1" dirty="0"/>
              <a:t>in-frame deletions </a:t>
            </a:r>
            <a:r>
              <a:rPr lang="en-US" dirty="0"/>
              <a:t>typically result in &gt;5% residual ASM activity </a:t>
            </a:r>
            <a:br>
              <a:rPr lang="en-US" dirty="0"/>
            </a:br>
            <a:r>
              <a:rPr lang="en-US" dirty="0"/>
              <a:t>(less severe disease)</a:t>
            </a:r>
          </a:p>
          <a:p>
            <a:r>
              <a:rPr lang="en-US" dirty="0"/>
              <a:t>Specific genotype-phenotype associations:</a:t>
            </a:r>
          </a:p>
          <a:p>
            <a:pPr lvl="1"/>
            <a:r>
              <a:rPr lang="en-US" b="1" dirty="0"/>
              <a:t>R610del</a:t>
            </a:r>
            <a:r>
              <a:rPr lang="en-US" dirty="0"/>
              <a:t> is most common mutation (found in North African populations) and is associated with attenuated NPD type B phenotype</a:t>
            </a:r>
          </a:p>
          <a:p>
            <a:pPr lvl="1"/>
            <a:r>
              <a:rPr lang="en-US" b="1" dirty="0"/>
              <a:t>R496L, L302P, </a:t>
            </a:r>
            <a:r>
              <a:rPr lang="en-US" dirty="0"/>
              <a:t>and </a:t>
            </a:r>
            <a:r>
              <a:rPr lang="en-US" b="1" dirty="0"/>
              <a:t>fsP330</a:t>
            </a:r>
            <a:r>
              <a:rPr lang="en-US" dirty="0"/>
              <a:t> account for most NPD type A in Ashkenazi Jewish population</a:t>
            </a:r>
          </a:p>
          <a:p>
            <a:pPr lvl="1"/>
            <a:r>
              <a:rPr lang="en-US" b="1" dirty="0"/>
              <a:t>A359D</a:t>
            </a:r>
            <a:r>
              <a:rPr lang="en-US" dirty="0"/>
              <a:t> accounts for most cases of NPD type B in Chile and have high rates of clinically significant liver disease</a:t>
            </a:r>
          </a:p>
          <a:p>
            <a:pPr lvl="1"/>
            <a:r>
              <a:rPr lang="en-US" b="1" dirty="0"/>
              <a:t>Q292K</a:t>
            </a:r>
            <a:r>
              <a:rPr lang="en-US" dirty="0"/>
              <a:t> is associated with neurologic involvement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E312F3-E5F1-E345-BDB0-FA53BAED5D3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McGovern MM et al.</a:t>
            </a:r>
            <a:r>
              <a:rPr lang="en-US" i="1" dirty="0"/>
              <a:t> </a:t>
            </a:r>
            <a:r>
              <a:rPr lang="en-US" i="1" dirty="0" err="1"/>
              <a:t>Orphanet</a:t>
            </a:r>
            <a:r>
              <a:rPr lang="en-US" i="1" dirty="0"/>
              <a:t> J Rare Dis</a:t>
            </a:r>
            <a:r>
              <a:rPr lang="en-US" dirty="0"/>
              <a:t>. 2017;12(1):41.</a:t>
            </a:r>
          </a:p>
        </p:txBody>
      </p:sp>
    </p:spTree>
    <p:extLst>
      <p:ext uri="{BB962C8B-B14F-4D97-AF65-F5344CB8AC3E}">
        <p14:creationId xmlns:p14="http://schemas.microsoft.com/office/powerpoint/2010/main" val="1265222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431FA-E9D0-0D49-8361-164A3688C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 of ASMD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9C491-1511-A74F-AC85-3A81FFC8EA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 features overlap with Gaucher disease</a:t>
            </a:r>
          </a:p>
          <a:p>
            <a:pPr lvl="1"/>
            <a:r>
              <a:rPr lang="en-US" dirty="0"/>
              <a:t>Parallel enzymatic testing for ASMD (ASM enzyme assay) and Gaucher disease </a:t>
            </a:r>
            <a:br>
              <a:rPr lang="en-US" dirty="0"/>
            </a:br>
            <a:r>
              <a:rPr lang="en-US" dirty="0"/>
              <a:t>(</a:t>
            </a:r>
            <a:r>
              <a:rPr lang="el-GR" dirty="0"/>
              <a:t>β</a:t>
            </a:r>
            <a:r>
              <a:rPr lang="en-US" dirty="0"/>
              <a:t>-glucosidase enzyme assay) recommended</a:t>
            </a:r>
          </a:p>
          <a:p>
            <a:r>
              <a:rPr lang="en-US" dirty="0"/>
              <a:t>Other potential causes of hepatosplenomegaly:</a:t>
            </a:r>
          </a:p>
          <a:p>
            <a:pPr lvl="1"/>
            <a:r>
              <a:rPr lang="en-US" dirty="0"/>
              <a:t>Other LSDs, including hexosaminidase A deficiency, </a:t>
            </a:r>
            <a:r>
              <a:rPr lang="en-US" dirty="0" err="1"/>
              <a:t>Sandhoff</a:t>
            </a:r>
            <a:r>
              <a:rPr lang="en-US" dirty="0"/>
              <a:t> disease, NPD type C, Wolman disease, the mucopolysaccharidoses, and the </a:t>
            </a:r>
            <a:r>
              <a:rPr lang="en-US" dirty="0" err="1"/>
              <a:t>oligosaccharidoses</a:t>
            </a:r>
            <a:endParaRPr lang="en-US" dirty="0"/>
          </a:p>
          <a:p>
            <a:pPr lvl="1"/>
            <a:r>
              <a:rPr lang="en-US" dirty="0"/>
              <a:t>Some infectious diseases, hematologic malignancies, and other genetic disorders, including familial hemophagocytic </a:t>
            </a:r>
            <a:r>
              <a:rPr lang="en-US" dirty="0" err="1"/>
              <a:t>lymphohistiocytosis</a:t>
            </a:r>
            <a:r>
              <a:rPr lang="en-US" dirty="0"/>
              <a:t> and glycogen storage diseases</a:t>
            </a:r>
          </a:p>
          <a:p>
            <a:r>
              <a:rPr lang="en-US" dirty="0"/>
              <a:t>Other potential causes of interstitial lung disease: </a:t>
            </a:r>
          </a:p>
          <a:p>
            <a:pPr lvl="1"/>
            <a:r>
              <a:rPr lang="en-US" dirty="0"/>
              <a:t>Environmental exposures, connective tissue diseases, and infections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23E358-6150-7543-9423-633FDB3EC1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Wasserstein MP, </a:t>
            </a:r>
            <a:r>
              <a:rPr lang="en-US" dirty="0" err="1"/>
              <a:t>Schuchman</a:t>
            </a:r>
            <a:r>
              <a:rPr lang="en-US" dirty="0"/>
              <a:t> EH. February 25, 2021. Accessed March 7, 2022. </a:t>
            </a:r>
            <a:r>
              <a:rPr lang="en-US" dirty="0">
                <a:hlinkClick r:id="rId2"/>
              </a:rPr>
              <a:t>https://www.ncbi.nlm.nih.gov/books/NBK1370/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220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31DF3A-D36F-E646-8745-7D205E0B7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Management and Treatment Monitoring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BED23B-BD91-1D45-B310-099820CC87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1</a:t>
            </a:r>
          </a:p>
        </p:txBody>
      </p:sp>
    </p:spTree>
    <p:extLst>
      <p:ext uri="{BB962C8B-B14F-4D97-AF65-F5344CB8AC3E}">
        <p14:creationId xmlns:p14="http://schemas.microsoft.com/office/powerpoint/2010/main" val="34470616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C38A-A9A9-9649-9773-39D758E7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Initial Evaluations and Consultations After Diagnosis of NPD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56BDE-7F8D-D444-97E2-B9F3D2C7E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Ophthalmologic examination (if not yet performed)</a:t>
            </a:r>
          </a:p>
          <a:p>
            <a:r>
              <a:rPr lang="en-US" dirty="0"/>
              <a:t>Comprehensive neurologic evaluation</a:t>
            </a:r>
          </a:p>
          <a:p>
            <a:r>
              <a:rPr lang="en-US" dirty="0"/>
              <a:t>Compete blood count</a:t>
            </a:r>
          </a:p>
          <a:p>
            <a:r>
              <a:rPr lang="en-US" dirty="0"/>
              <a:t>Serum chemistries, including liver function tests</a:t>
            </a:r>
          </a:p>
          <a:p>
            <a:r>
              <a:rPr lang="en-US" dirty="0"/>
              <a:t>Dietary consultation</a:t>
            </a:r>
          </a:p>
          <a:p>
            <a:r>
              <a:rPr lang="en-US" dirty="0"/>
              <a:t>Occupational and physical therapy evaluations</a:t>
            </a:r>
          </a:p>
          <a:p>
            <a:r>
              <a:rPr lang="en-US" dirty="0"/>
              <a:t>Consultation with a medical geneticist and/or genetic counselor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785E0-4D1B-5343-A68A-E62CDCFDE8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Wasserstein MP, </a:t>
            </a:r>
            <a:r>
              <a:rPr lang="en-US" dirty="0" err="1"/>
              <a:t>Schuchman</a:t>
            </a:r>
            <a:r>
              <a:rPr lang="en-US" dirty="0"/>
              <a:t> EH. February 25, 2021. Accessed March 7, 2022. </a:t>
            </a:r>
            <a:r>
              <a:rPr lang="en-US" dirty="0">
                <a:hlinkClick r:id="rId2"/>
              </a:rPr>
              <a:t>https://www.ncbi.nlm.nih.gov/books/NBK1370/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McGovern MM et al. </a:t>
            </a:r>
            <a:r>
              <a:rPr lang="en-US" i="1" dirty="0" err="1"/>
              <a:t>Orphanet</a:t>
            </a:r>
            <a:r>
              <a:rPr lang="en-US" i="1" dirty="0"/>
              <a:t> J Rare Dis. </a:t>
            </a:r>
            <a:r>
              <a:rPr lang="en-US" dirty="0"/>
              <a:t>2017;12(1):41.</a:t>
            </a:r>
          </a:p>
        </p:txBody>
      </p:sp>
    </p:spTree>
    <p:extLst>
      <p:ext uri="{BB962C8B-B14F-4D97-AF65-F5344CB8AC3E}">
        <p14:creationId xmlns:p14="http://schemas.microsoft.com/office/powerpoint/2010/main" val="14424902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5FA9F-21A0-2949-B4AB-836BB50B5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NPD 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FA6C3-4B40-444E-B7BA-6F3D3A108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definitive treatment</a:t>
            </a:r>
          </a:p>
          <a:p>
            <a:r>
              <a:rPr lang="en-US" dirty="0"/>
              <a:t>Physical and occupational therapy </a:t>
            </a:r>
          </a:p>
          <a:p>
            <a:r>
              <a:rPr lang="en-US" dirty="0"/>
              <a:t>Feeding tube for nutrition</a:t>
            </a:r>
          </a:p>
          <a:p>
            <a:r>
              <a:rPr lang="en-US" dirty="0"/>
              <a:t>Sedatives for irritability and sleep disturbance (which can impact entire family), as indicated</a:t>
            </a:r>
          </a:p>
          <a:p>
            <a:r>
              <a:rPr lang="en-US" dirty="0"/>
              <a:t>Family counseling and early involvement of palliative care team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6A8BD-0398-214C-B9DA-896935DCDB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Wasserstein MP, </a:t>
            </a:r>
            <a:r>
              <a:rPr lang="en-US" dirty="0" err="1"/>
              <a:t>Schuchman</a:t>
            </a:r>
            <a:r>
              <a:rPr lang="en-US" dirty="0"/>
              <a:t> EH. February 25, 2021. Accessed March 7, 2022. </a:t>
            </a:r>
            <a:r>
              <a:rPr lang="en-US" dirty="0">
                <a:hlinkClick r:id="rId2"/>
              </a:rPr>
              <a:t>https://www.ncbi.nlm.nih.gov/books/NBK1370/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6788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C38A-A9A9-9649-9773-39D758E7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Initial Evaluations and Consultations After Diagnosis of NPD A/B or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56BDE-7F8D-D444-97E2-B9F3D2C7E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Chest radiograph to determine the extent of interstitial lung disease</a:t>
            </a:r>
          </a:p>
          <a:p>
            <a:r>
              <a:rPr lang="en-US" dirty="0"/>
              <a:t>Pulmonary function testing, including assessment of DLCO in those old enough to cooperate</a:t>
            </a:r>
          </a:p>
          <a:p>
            <a:r>
              <a:rPr lang="en-US" dirty="0"/>
              <a:t>Bone age in children younger than 18 years</a:t>
            </a:r>
          </a:p>
          <a:p>
            <a:r>
              <a:rPr lang="en-US" dirty="0"/>
              <a:t>Ophthalmologic examination</a:t>
            </a:r>
          </a:p>
          <a:p>
            <a:r>
              <a:rPr lang="en-US" dirty="0"/>
              <a:t>Neurologic examination</a:t>
            </a:r>
          </a:p>
          <a:p>
            <a:r>
              <a:rPr lang="en-US" dirty="0"/>
              <a:t>Baseline laboratory studies (</a:t>
            </a:r>
            <a:r>
              <a:rPr lang="en-US" dirty="0" err="1"/>
              <a:t>eg</a:t>
            </a:r>
            <a:r>
              <a:rPr lang="en-US" dirty="0"/>
              <a:t>, complete blood count, fasting lipid profile, serum chemistries, liver function tests)</a:t>
            </a:r>
          </a:p>
          <a:p>
            <a:r>
              <a:rPr lang="en-US" dirty="0"/>
              <a:t>Consultation with a medical geneticist and/or genetic counselor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785E0-4D1B-5343-A68A-E62CDCFDE8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Wasserstein MP, </a:t>
            </a:r>
            <a:r>
              <a:rPr lang="en-US" dirty="0" err="1"/>
              <a:t>Schuchman</a:t>
            </a:r>
            <a:r>
              <a:rPr lang="en-US" dirty="0"/>
              <a:t> EH. February 25, 2021. Accessed March 7, 2022. </a:t>
            </a:r>
            <a:r>
              <a:rPr lang="en-US" dirty="0">
                <a:hlinkClick r:id="rId2"/>
              </a:rPr>
              <a:t>https://www.ncbi.nlm.nih.gov/books/NBK1370/</a:t>
            </a: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McGovern MM et al. </a:t>
            </a:r>
            <a:r>
              <a:rPr lang="en-US" i="1" dirty="0" err="1"/>
              <a:t>Orphanet</a:t>
            </a:r>
            <a:r>
              <a:rPr lang="en-US" i="1" dirty="0"/>
              <a:t> J Rare Dis. </a:t>
            </a:r>
            <a:r>
              <a:rPr lang="en-US" dirty="0"/>
              <a:t>2017;12(1):41.</a:t>
            </a:r>
          </a:p>
        </p:txBody>
      </p:sp>
    </p:spTree>
    <p:extLst>
      <p:ext uri="{BB962C8B-B14F-4D97-AF65-F5344CB8AC3E}">
        <p14:creationId xmlns:p14="http://schemas.microsoft.com/office/powerpoint/2010/main" val="1873029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5FA9F-21A0-2949-B4AB-836BB50B5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NPD A/B and 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FA6C3-4B40-444E-B7BA-6F3D3A1083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definitive treatment</a:t>
            </a:r>
          </a:p>
          <a:p>
            <a:r>
              <a:rPr lang="en-US" dirty="0"/>
              <a:t>Primarily based on organ system–directed management</a:t>
            </a:r>
          </a:p>
          <a:p>
            <a:r>
              <a:rPr lang="en-US" dirty="0"/>
              <a:t>Goal is to lessen impact of symptoms through both treatment and lifestyle interventions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bone marrow transplantation and total lung lavage confer minimal benefit with high risk and should not be considered as </a:t>
            </a:r>
            <a:r>
              <a:rPr lang="en-US"/>
              <a:t>standard treatment</a:t>
            </a:r>
            <a:r>
              <a:rPr lang="en-US" baseline="30000"/>
              <a:t>2,3</a:t>
            </a:r>
            <a:endParaRPr lang="en-US" baseline="30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6A8BD-0398-214C-B9DA-896935DCDB9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Wasserstein M et al. </a:t>
            </a:r>
            <a:r>
              <a:rPr lang="en-US" i="1" dirty="0"/>
              <a:t>Mol Genet </a:t>
            </a:r>
            <a:r>
              <a:rPr lang="en-US" i="1" dirty="0" err="1"/>
              <a:t>Metab</a:t>
            </a:r>
            <a:r>
              <a:rPr lang="en-US" i="1" dirty="0"/>
              <a:t>. </a:t>
            </a:r>
            <a:r>
              <a:rPr lang="en-US" dirty="0"/>
              <a:t>2019;126(2):98-105.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err="1"/>
              <a:t>Uyan</a:t>
            </a:r>
            <a:r>
              <a:rPr lang="en-US" dirty="0"/>
              <a:t> ZS et al. </a:t>
            </a:r>
            <a:r>
              <a:rPr lang="en-US" i="1" dirty="0" err="1"/>
              <a:t>Pediatr</a:t>
            </a:r>
            <a:r>
              <a:rPr lang="en-US" i="1" dirty="0"/>
              <a:t> </a:t>
            </a:r>
            <a:r>
              <a:rPr lang="en-US" i="1" dirty="0" err="1"/>
              <a:t>Pulmonol</a:t>
            </a:r>
            <a:r>
              <a:rPr lang="en-US" i="1" dirty="0"/>
              <a:t>. </a:t>
            </a:r>
            <a:r>
              <a:rPr lang="en-US" dirty="0"/>
              <a:t>2005;40(2):169-172.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err="1"/>
              <a:t>Mercati</a:t>
            </a:r>
            <a:r>
              <a:rPr lang="en-US" dirty="0"/>
              <a:t> O et al. Eur J </a:t>
            </a:r>
            <a:r>
              <a:rPr lang="en-US" i="1" dirty="0" err="1"/>
              <a:t>Paediatr</a:t>
            </a:r>
            <a:r>
              <a:rPr lang="en-US" i="1" dirty="0"/>
              <a:t> Neurol. </a:t>
            </a:r>
            <a:r>
              <a:rPr lang="en-US" dirty="0"/>
              <a:t>2017;21(6):907-911.</a:t>
            </a:r>
          </a:p>
        </p:txBody>
      </p:sp>
    </p:spTree>
    <p:extLst>
      <p:ext uri="{BB962C8B-B14F-4D97-AF65-F5344CB8AC3E}">
        <p14:creationId xmlns:p14="http://schemas.microsoft.com/office/powerpoint/2010/main" val="3377404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0279-9400-5649-8573-564B7C9A6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Burden of Living With ASMD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839EB86-C462-8D41-BF74-4AEEDF4467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9930831"/>
              </p:ext>
            </p:extLst>
          </p:nvPr>
        </p:nvGraphicFramePr>
        <p:xfrm>
          <a:off x="200025" y="1006475"/>
          <a:ext cx="8761413" cy="3233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92E8E7-A8A6-9B4A-8635-53D42A4B60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 err="1"/>
              <a:t>Pokrzywinski</a:t>
            </a:r>
            <a:r>
              <a:rPr lang="en-US" dirty="0"/>
              <a:t> R et al. </a:t>
            </a:r>
            <a:r>
              <a:rPr lang="en-US" i="1" dirty="0"/>
              <a:t>Sci Rep. </a:t>
            </a:r>
            <a:r>
              <a:rPr lang="en-US" dirty="0"/>
              <a:t>2021;11(1):20972.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Cox GF et al. </a:t>
            </a:r>
            <a:r>
              <a:rPr lang="en-US" i="1" dirty="0"/>
              <a:t>JIMD Rep. </a:t>
            </a:r>
            <a:r>
              <a:rPr lang="en-US" dirty="0"/>
              <a:t>2018;41:119-129.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7407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39626-259A-2445-BCC3-07B265458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Role of Clinical Trials and Discussions With Patients and Caregivers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2BA55-CC06-F04C-9FDD-C0E396A468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Clinical trials for rare diseases can be challenging to implement</a:t>
            </a:r>
          </a:p>
          <a:p>
            <a:r>
              <a:rPr lang="en-US" dirty="0"/>
              <a:t>Reluctance among patients and caregivers to participate can further delay development</a:t>
            </a:r>
          </a:p>
          <a:p>
            <a:r>
              <a:rPr lang="en-US" dirty="0"/>
              <a:t>Key points when discussing trial:</a:t>
            </a:r>
          </a:p>
          <a:p>
            <a:pPr lvl="1"/>
            <a:r>
              <a:rPr lang="en-US" dirty="0"/>
              <a:t>Describe best current treatment option and then present clinical trial</a:t>
            </a:r>
          </a:p>
          <a:p>
            <a:pPr lvl="1"/>
            <a:r>
              <a:rPr lang="en-US" dirty="0"/>
              <a:t>Explain differences between trial drug and current treatment</a:t>
            </a:r>
          </a:p>
          <a:p>
            <a:pPr lvl="1"/>
            <a:r>
              <a:rPr lang="en-US" dirty="0"/>
              <a:t>Reiterate multiple times that participation is voluntary</a:t>
            </a:r>
          </a:p>
          <a:p>
            <a:pPr lvl="1"/>
            <a:r>
              <a:rPr lang="en-US" dirty="0"/>
              <a:t>Use diagrams to show differences in trial groups</a:t>
            </a:r>
          </a:p>
          <a:p>
            <a:pPr lvl="1"/>
            <a:r>
              <a:rPr lang="en-US" dirty="0"/>
              <a:t>Elicit and thoroughly answer questions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C88645-143D-284B-AE12-600BB7A710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Tingley K et al. </a:t>
            </a:r>
            <a:r>
              <a:rPr lang="en-US" i="1" dirty="0" err="1"/>
              <a:t>Orphanet</a:t>
            </a:r>
            <a:r>
              <a:rPr lang="en-US" i="1" dirty="0"/>
              <a:t> J Rare Dis. </a:t>
            </a:r>
            <a:r>
              <a:rPr lang="en-US" dirty="0"/>
              <a:t>2021;16(1):26.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National Institutes of Health (NIH). September 17, 2015. March 8, 2022. </a:t>
            </a:r>
            <a:r>
              <a:rPr lang="en-US" dirty="0">
                <a:hlinkClick r:id="rId2"/>
              </a:rPr>
              <a:t>https://www.nih.gov/health-information/nih-clinical-research-trials-you/talking-your-patient-about-clinical-trial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90857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31DF3A-D36F-E646-8745-7D205E0B7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Management and Treatment Monitoring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BBED23B-BD91-1D45-B310-099820CC87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</p:spTree>
    <p:extLst>
      <p:ext uri="{BB962C8B-B14F-4D97-AF65-F5344CB8AC3E}">
        <p14:creationId xmlns:p14="http://schemas.microsoft.com/office/powerpoint/2010/main" val="1508924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D7386F3-4345-C039-8BA5-BE395DB6C491}"/>
              </a:ext>
            </a:extLst>
          </p:cNvPr>
          <p:cNvSpPr/>
          <p:nvPr/>
        </p:nvSpPr>
        <p:spPr>
          <a:xfrm>
            <a:off x="4506686" y="1134836"/>
            <a:ext cx="4580164" cy="2971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2BC38A-A9A9-9649-9773-39D758E7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Lysosomal Storage Disorders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5C2416-E3AB-DA41-B60C-1C938E8B4DE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Lysosomes are cellular organelles that are responsible for catabolism of sphingolipids, oligosaccharides, </a:t>
            </a:r>
            <a:r>
              <a:rPr lang="en-US" dirty="0" err="1"/>
              <a:t>mucopolysaccharides</a:t>
            </a:r>
            <a:r>
              <a:rPr lang="en-US" dirty="0"/>
              <a:t>, and various other molecules</a:t>
            </a:r>
          </a:p>
          <a:p>
            <a:endParaRPr lang="en-US" dirty="0"/>
          </a:p>
          <a:p>
            <a:r>
              <a:rPr lang="en-US" dirty="0"/>
              <a:t>Deficiency of specific lysosomal enzymes result in ~70 relatively rare monogenic lysosomal storage disorders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756EDA1-B729-2540-AA35-FD2EC77703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1370659"/>
            <a:ext cx="4306888" cy="1731578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FDEF5FF-601D-6C45-BDF5-9E38BAE8A1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Image courtesy of </a:t>
            </a:r>
            <a:r>
              <a:rPr lang="en-US" dirty="0" err="1"/>
              <a:t>Mashima</a:t>
            </a:r>
            <a:r>
              <a:rPr lang="en-US" dirty="0"/>
              <a:t> R , et al. </a:t>
            </a:r>
            <a:r>
              <a:rPr lang="en-US" i="1" dirty="0"/>
              <a:t>Int J Mol Sci</a:t>
            </a:r>
            <a:r>
              <a:rPr lang="en-US" dirty="0"/>
              <a:t>. 2020;21(8):2704. </a:t>
            </a:r>
            <a:r>
              <a:rPr lang="en-US" dirty="0">
                <a:hlinkClick r:id="rId3"/>
              </a:rPr>
              <a:t>CC BY 4.0</a:t>
            </a:r>
            <a:r>
              <a:rPr lang="en-US" dirty="0"/>
              <a:t>.</a:t>
            </a:r>
          </a:p>
          <a:p>
            <a:r>
              <a:rPr lang="en-US" dirty="0"/>
              <a:t>LSD, lysosomal storage disorder.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A088B5-2D9D-C445-9178-C69650F29C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86100" y="4507706"/>
            <a:ext cx="5874963" cy="548879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Mashima</a:t>
            </a:r>
            <a:r>
              <a:rPr lang="en-US" dirty="0"/>
              <a:t> R et al. </a:t>
            </a:r>
            <a:r>
              <a:rPr lang="en-US" i="1" dirty="0"/>
              <a:t>Int J Mol Sci. </a:t>
            </a:r>
            <a:r>
              <a:rPr lang="en-US" dirty="0"/>
              <a:t>2020;21(8):2704.</a:t>
            </a:r>
          </a:p>
          <a:p>
            <a:pPr marL="228600" indent="-228600">
              <a:buAutoNum type="arabicPeriod"/>
            </a:pPr>
            <a:r>
              <a:rPr lang="en-US" dirty="0"/>
              <a:t>Platt FM et al. </a:t>
            </a:r>
            <a:r>
              <a:rPr lang="en-US" i="1" dirty="0"/>
              <a:t>Nat Rev Dis Primers. </a:t>
            </a:r>
            <a:r>
              <a:rPr lang="en-US" dirty="0"/>
              <a:t>2018;4(1):27.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F5566CC-F815-2C4D-B1B2-3281ADA4F1BA}"/>
              </a:ext>
            </a:extLst>
          </p:cNvPr>
          <p:cNvGrpSpPr/>
          <p:nvPr/>
        </p:nvGrpSpPr>
        <p:grpSpPr>
          <a:xfrm>
            <a:off x="6360981" y="1678126"/>
            <a:ext cx="2708644" cy="2409180"/>
            <a:chOff x="8550757" y="1635618"/>
            <a:chExt cx="3611525" cy="321224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19215C-817A-3C46-A568-AE7214419645}"/>
                </a:ext>
              </a:extLst>
            </p:cNvPr>
            <p:cNvSpPr txBox="1"/>
            <p:nvPr/>
          </p:nvSpPr>
          <p:spPr>
            <a:xfrm>
              <a:off x="9531518" y="1635618"/>
              <a:ext cx="1484253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/>
                <a:t>Lysosome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2864D1-E9F5-6841-858A-5A87DEFE8B8A}"/>
                </a:ext>
              </a:extLst>
            </p:cNvPr>
            <p:cNvSpPr txBox="1"/>
            <p:nvPr/>
          </p:nvSpPr>
          <p:spPr>
            <a:xfrm>
              <a:off x="8971126" y="3183806"/>
              <a:ext cx="88314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Normal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9D8850F-BBB9-E046-A995-68A402FE63A9}"/>
                </a:ext>
              </a:extLst>
            </p:cNvPr>
            <p:cNvSpPr txBox="1"/>
            <p:nvPr/>
          </p:nvSpPr>
          <p:spPr>
            <a:xfrm>
              <a:off x="10167577" y="3183806"/>
              <a:ext cx="199470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/>
                <a:t>LSDs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F3FA7C-DA09-EB45-8278-2F42B2EB0091}"/>
                </a:ext>
              </a:extLst>
            </p:cNvPr>
            <p:cNvSpPr txBox="1"/>
            <p:nvPr/>
          </p:nvSpPr>
          <p:spPr>
            <a:xfrm>
              <a:off x="8550757" y="3493641"/>
              <a:ext cx="1722887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lysosomal enzymes break down substances, which are then recycled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66AE1BB-E189-D349-814D-0D792C17EFCA}"/>
                </a:ext>
              </a:extLst>
            </p:cNvPr>
            <p:cNvSpPr txBox="1"/>
            <p:nvPr/>
          </p:nvSpPr>
          <p:spPr>
            <a:xfrm>
              <a:off x="10273644" y="3493641"/>
              <a:ext cx="1722887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lysosomal enzyme deficiencies lead to accumulation of materials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42796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28B39-12E7-1544-97E7-78F67ADEF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Surveillance for NPD A/B and B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53D9A02-0FF0-2442-BFEA-1B1A138DFA4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1412177"/>
              </p:ext>
            </p:extLst>
          </p:nvPr>
        </p:nvGraphicFramePr>
        <p:xfrm>
          <a:off x="200025" y="793115"/>
          <a:ext cx="8760618" cy="3608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1612">
                  <a:extLst>
                    <a:ext uri="{9D8B030D-6E8A-4147-A177-3AD203B41FA5}">
                      <a16:colId xmlns:a16="http://schemas.microsoft.com/office/drawing/2014/main" val="366505781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444355488"/>
                    </a:ext>
                  </a:extLst>
                </a:gridCol>
                <a:gridCol w="1811206">
                  <a:extLst>
                    <a:ext uri="{9D8B030D-6E8A-4147-A177-3AD203B41FA5}">
                      <a16:colId xmlns:a16="http://schemas.microsoft.com/office/drawing/2014/main" val="2824708202"/>
                    </a:ext>
                  </a:extLst>
                </a:gridCol>
              </a:tblGrid>
              <a:tr h="1030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dirty="0">
                          <a:effectLst/>
                        </a:rPr>
                        <a:t>System/Concern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dirty="0">
                          <a:effectLst/>
                        </a:rPr>
                        <a:t>Evaluation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dirty="0">
                          <a:effectLst/>
                        </a:rPr>
                        <a:t>Frequency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796803"/>
                  </a:ext>
                </a:extLst>
              </a:tr>
              <a:tr h="19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dirty="0">
                          <a:effectLst/>
                        </a:rPr>
                        <a:t>Growth/Nutrition</a:t>
                      </a:r>
                      <a:endParaRPr lang="en-US" sz="1000" dirty="0">
                        <a:effectLst/>
                      </a:endParaRP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</a:rPr>
                        <a:t>Measurement of growth parameters</a:t>
                      </a:r>
                    </a:p>
                    <a:p>
                      <a:pPr algn="l" fontAlgn="ctr"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</a:rPr>
                        <a:t>Evaluation of nutritional status &amp; safety of oral intake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At each visit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3378773"/>
                  </a:ext>
                </a:extLst>
              </a:tr>
              <a:tr h="10304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1" dirty="0">
                          <a:effectLst/>
                        </a:rPr>
                        <a:t>Cardiac</a:t>
                      </a:r>
                      <a:endParaRPr lang="en-US" sz="1000" dirty="0">
                        <a:effectLst/>
                      </a:endParaRP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Electrocardiogram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Annually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104434"/>
                  </a:ext>
                </a:extLst>
              </a:tr>
              <a:tr h="1030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Echocardiogram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Every 2-4 years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374530"/>
                  </a:ext>
                </a:extLst>
              </a:tr>
              <a:tr h="1030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>
                          <a:effectLst/>
                        </a:rPr>
                        <a:t>Liver function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Serum chemistries including liver transaminases (ALT, AST), albumin, &amp; clotting factors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At least annually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262213"/>
                  </a:ext>
                </a:extLst>
              </a:tr>
              <a:tr h="19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>
                          <a:effectLst/>
                        </a:rPr>
                        <a:t>Hematologic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</a:rPr>
                        <a:t>Assessment for fatigue, abdominal pain, &amp; increase in bleeding</a:t>
                      </a:r>
                    </a:p>
                    <a:p>
                      <a:pPr algn="l" fontAlgn="ctr"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</a:rPr>
                        <a:t>Platelet count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5263677"/>
                  </a:ext>
                </a:extLst>
              </a:tr>
              <a:tr h="148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>
                          <a:effectLst/>
                        </a:rPr>
                        <a:t>Hepatosplenomegaly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Radiologic measurements of liver &amp; spleen size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At baseline &amp; as needed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1028015"/>
                  </a:ext>
                </a:extLst>
              </a:tr>
              <a:tr h="10304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1000" b="1">
                          <a:effectLst/>
                        </a:rPr>
                        <a:t>Pulmonary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Assessment for shortness of breath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At each visit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119333"/>
                  </a:ext>
                </a:extLst>
              </a:tr>
              <a:tr h="1030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Pulmonary function testing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Annually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5156221"/>
                  </a:ext>
                </a:extLst>
              </a:tr>
              <a:tr h="1030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Chest radiograph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Every 2-4 years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2192907"/>
                  </a:ext>
                </a:extLst>
              </a:tr>
              <a:tr h="1030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>
                          <a:effectLst/>
                        </a:rPr>
                        <a:t>Neurologic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Assessment of neurologic function &amp; frequency of headaches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At least annually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776243"/>
                  </a:ext>
                </a:extLst>
              </a:tr>
              <a:tr h="19159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>
                          <a:effectLst/>
                        </a:rPr>
                        <a:t>Developmental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</a:rPr>
                        <a:t>Monitoring developmental progress &amp; educational needs</a:t>
                      </a:r>
                    </a:p>
                    <a:p>
                      <a:pPr algn="l" fontAlgn="ctr">
                        <a:buFont typeface="Arial" panose="020B0604020202020204" pitchFamily="34" charset="0"/>
                        <a:buNone/>
                      </a:pPr>
                      <a:r>
                        <a:rPr lang="en-US" sz="1100" dirty="0">
                          <a:effectLst/>
                        </a:rPr>
                        <a:t>Evaluation of occupational and physical therapy needs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At each visit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539615"/>
                  </a:ext>
                </a:extLst>
              </a:tr>
              <a:tr h="1030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>
                          <a:effectLst/>
                        </a:rPr>
                        <a:t>Hyperlipidemia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Fasting lipid profile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At least annually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213312"/>
                  </a:ext>
                </a:extLst>
              </a:tr>
              <a:tr h="10304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1000" b="1">
                          <a:effectLst/>
                        </a:rPr>
                        <a:t>Musculoskeletal</a:t>
                      </a:r>
                      <a:endParaRPr lang="en-US" sz="1000">
                        <a:effectLst/>
                      </a:endParaRP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Assessment for extremity pain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At each visit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647261"/>
                  </a:ext>
                </a:extLst>
              </a:tr>
              <a:tr h="1030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>
                          <a:effectLst/>
                        </a:rPr>
                        <a:t>Bone density assessment (DEXA)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Every 2-4 years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3299250"/>
                  </a:ext>
                </a:extLst>
              </a:tr>
              <a:tr h="10306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dirty="0">
                          <a:effectLst/>
                        </a:rPr>
                        <a:t>Family support</a:t>
                      </a:r>
                      <a:endParaRPr lang="en-US" sz="1000" dirty="0">
                        <a:effectLst/>
                      </a:endParaRP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Assessment for any change in social, domestic, or school- or work-related activities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dirty="0">
                          <a:effectLst/>
                        </a:rPr>
                        <a:t>At each visit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257939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467BF-635C-7C43-8FFA-D3289B48A0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Wasserstein MP, </a:t>
            </a:r>
            <a:r>
              <a:rPr lang="en-US" dirty="0" err="1"/>
              <a:t>Schuchman</a:t>
            </a:r>
            <a:r>
              <a:rPr lang="en-US" dirty="0"/>
              <a:t> EH. February 25, 2021. Accessed March 7, 2022. </a:t>
            </a:r>
            <a:r>
              <a:rPr lang="en-US" dirty="0">
                <a:hlinkClick r:id="rId2"/>
              </a:rPr>
              <a:t>https://www.ncbi.nlm.nih.gov/books/NBK1370/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106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4DE65-45B7-CB42-A1BF-F9A08D619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Ongoing Management of Liver Disease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30CED-7C1E-5948-8277-77CC2DAD7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Major cause of morbidity and mortality</a:t>
            </a:r>
          </a:p>
          <a:p>
            <a:endParaRPr lang="en-US" dirty="0"/>
          </a:p>
          <a:p>
            <a:r>
              <a:rPr lang="en-US" dirty="0"/>
              <a:t>Lifestyle modifications for patients with liver disease</a:t>
            </a:r>
          </a:p>
          <a:p>
            <a:pPr lvl="1"/>
            <a:r>
              <a:rPr lang="en-US" dirty="0"/>
              <a:t>Counseling regarding alcohol use</a:t>
            </a:r>
          </a:p>
          <a:p>
            <a:pPr lvl="1"/>
            <a:r>
              <a:rPr lang="en-US" dirty="0"/>
              <a:t>Diet modification in consultation with registered dietitian</a:t>
            </a:r>
          </a:p>
          <a:p>
            <a:endParaRPr lang="en-US" dirty="0"/>
          </a:p>
          <a:p>
            <a:r>
              <a:rPr lang="en-US" dirty="0"/>
              <a:t>Prophylactic treatment with beta blockers to prevent variceal bleeding in patients with severe fibrosis</a:t>
            </a:r>
          </a:p>
          <a:p>
            <a:endParaRPr lang="en-US" dirty="0"/>
          </a:p>
          <a:p>
            <a:r>
              <a:rPr lang="en-US" dirty="0"/>
              <a:t>Liver transplantation has been utilized in some patients with ASMD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6F606F-6F54-754E-944A-971D4E4E74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Wasserstein M et al. </a:t>
            </a:r>
            <a:r>
              <a:rPr lang="en-US" i="1" dirty="0"/>
              <a:t>Mol Genet </a:t>
            </a:r>
            <a:r>
              <a:rPr lang="en-US" i="1" dirty="0" err="1"/>
              <a:t>Metab</a:t>
            </a:r>
            <a:r>
              <a:rPr lang="en-US" dirty="0"/>
              <a:t>. 2019;126(2):98-105.</a:t>
            </a:r>
          </a:p>
        </p:txBody>
      </p:sp>
    </p:spTree>
    <p:extLst>
      <p:ext uri="{BB962C8B-B14F-4D97-AF65-F5344CB8AC3E}">
        <p14:creationId xmlns:p14="http://schemas.microsoft.com/office/powerpoint/2010/main" val="39987798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5AE2E-D077-DD45-9C41-B19CF86A7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Liver Transplantation for ASMD (NPD Type B)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F001F-ABE0-8846-9A1E-4E5D200ECF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78" y="1006873"/>
            <a:ext cx="5417551" cy="3232619"/>
          </a:xfrm>
        </p:spPr>
        <p:txBody>
          <a:bodyPr/>
          <a:lstStyle/>
          <a:p>
            <a:r>
              <a:rPr lang="en-US" dirty="0"/>
              <a:t>Can stably restore liver function</a:t>
            </a:r>
          </a:p>
          <a:p>
            <a:r>
              <a:rPr lang="en-US" dirty="0"/>
              <a:t>Has been shown to improve hematologic and lipid parameters</a:t>
            </a:r>
          </a:p>
          <a:p>
            <a:r>
              <a:rPr lang="en-US" dirty="0"/>
              <a:t>Has been shown to improve pulmonary function and resolve interstitial lung disease</a:t>
            </a:r>
          </a:p>
          <a:p>
            <a:r>
              <a:rPr lang="en-US" dirty="0"/>
              <a:t>May lead to catch-up growth</a:t>
            </a:r>
          </a:p>
          <a:p>
            <a:r>
              <a:rPr lang="en-US" dirty="0"/>
              <a:t>Neurologic delays typically maintained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1CD5BB-4C8E-F84F-9362-4B45BD3232F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Liu Y et al. </a:t>
            </a:r>
            <a:r>
              <a:rPr lang="en-US" i="1" dirty="0"/>
              <a:t>Liver </a:t>
            </a:r>
            <a:r>
              <a:rPr lang="en-US" i="1" dirty="0" err="1"/>
              <a:t>Transpl</a:t>
            </a:r>
            <a:r>
              <a:rPr lang="en-US" i="1" dirty="0"/>
              <a:t>. </a:t>
            </a:r>
            <a:r>
              <a:rPr lang="en-US" dirty="0"/>
              <a:t>2019;25(8):1233-1240.</a:t>
            </a:r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87FE35BA-5169-DF20-E2DE-E72CBFAE55F6}"/>
              </a:ext>
            </a:extLst>
          </p:cNvPr>
          <p:cNvGrpSpPr/>
          <p:nvPr/>
        </p:nvGrpSpPr>
        <p:grpSpPr>
          <a:xfrm>
            <a:off x="5190507" y="725173"/>
            <a:ext cx="4108307" cy="3650944"/>
            <a:chOff x="5154881" y="921116"/>
            <a:chExt cx="4108307" cy="3650944"/>
          </a:xfrm>
        </p:grpSpPr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3D49C243-899A-0D19-58A4-6B36D1C890A9}"/>
                </a:ext>
              </a:extLst>
            </p:cNvPr>
            <p:cNvSpPr txBox="1"/>
            <p:nvPr/>
          </p:nvSpPr>
          <p:spPr>
            <a:xfrm>
              <a:off x="6787737" y="2793917"/>
              <a:ext cx="2475451" cy="300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350" b="1" dirty="0"/>
                <a:t>Predicted FEV</a:t>
              </a:r>
              <a:r>
                <a:rPr lang="en-US" sz="1350" b="1" baseline="-25000" dirty="0"/>
                <a:t>1</a:t>
              </a:r>
              <a:endParaRPr lang="en-US" sz="1350" b="1" dirty="0"/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E5B5ADF0-6186-1ABF-0E37-9DD6D101B532}"/>
                </a:ext>
              </a:extLst>
            </p:cNvPr>
            <p:cNvGrpSpPr/>
            <p:nvPr/>
          </p:nvGrpSpPr>
          <p:grpSpPr>
            <a:xfrm>
              <a:off x="5154881" y="921116"/>
              <a:ext cx="3504210" cy="3650944"/>
              <a:chOff x="5154881" y="921116"/>
              <a:chExt cx="3504210" cy="3650944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9A0A05F-A560-1882-A8D6-95B38422386A}"/>
                  </a:ext>
                </a:extLst>
              </p:cNvPr>
              <p:cNvSpPr txBox="1"/>
              <p:nvPr/>
            </p:nvSpPr>
            <p:spPr>
              <a:xfrm>
                <a:off x="5887249" y="921116"/>
                <a:ext cx="2475451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b="1" dirty="0"/>
                  <a:t>Height z Score</a:t>
                </a:r>
              </a:p>
            </p:txBody>
          </p:sp>
          <p:sp>
            <p:nvSpPr>
              <p:cNvPr id="11" name="Half Frame 10">
                <a:extLst>
                  <a:ext uri="{FF2B5EF4-FFF2-40B4-BE49-F238E27FC236}">
                    <a16:creationId xmlns:a16="http://schemas.microsoft.com/office/drawing/2014/main" id="{1D937B1A-CB8A-AA26-3A51-A86D80BE1851}"/>
                  </a:ext>
                </a:extLst>
              </p:cNvPr>
              <p:cNvSpPr/>
              <p:nvPr/>
            </p:nvSpPr>
            <p:spPr>
              <a:xfrm flipV="1">
                <a:off x="6211212" y="1183019"/>
                <a:ext cx="1996030" cy="1133871"/>
              </a:xfrm>
              <a:prstGeom prst="halfFrame">
                <a:avLst>
                  <a:gd name="adj1" fmla="val 0"/>
                  <a:gd name="adj2" fmla="val 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35DD74E-D7AA-B892-3532-546E3ADEBDBF}"/>
                  </a:ext>
                </a:extLst>
              </p:cNvPr>
              <p:cNvSpPr txBox="1"/>
              <p:nvPr/>
            </p:nvSpPr>
            <p:spPr>
              <a:xfrm rot="16200000">
                <a:off x="5363746" y="1673009"/>
                <a:ext cx="1148648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b="1" dirty="0"/>
                  <a:t>Height z score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5E03475-8860-7419-0DED-4EC70953A6B0}"/>
                  </a:ext>
                </a:extLst>
              </p:cNvPr>
              <p:cNvSpPr txBox="1"/>
              <p:nvPr/>
            </p:nvSpPr>
            <p:spPr>
              <a:xfrm>
                <a:off x="6498681" y="2398778"/>
                <a:ext cx="1360501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b="1" dirty="0"/>
                  <a:t>After LT, months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13F4B67-D743-228A-5C02-269E153C0FB1}"/>
                  </a:ext>
                </a:extLst>
              </p:cNvPr>
              <p:cNvSpPr txBox="1"/>
              <p:nvPr/>
            </p:nvSpPr>
            <p:spPr>
              <a:xfrm>
                <a:off x="6161991" y="2279627"/>
                <a:ext cx="25680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/>
                  <a:t>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B68F41B-2954-58C7-AD61-FF49AB693C43}"/>
                  </a:ext>
                </a:extLst>
              </p:cNvPr>
              <p:cNvSpPr txBox="1"/>
              <p:nvPr/>
            </p:nvSpPr>
            <p:spPr>
              <a:xfrm>
                <a:off x="6886577" y="2279627"/>
                <a:ext cx="3289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/>
                  <a:t>20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843AFA-56C9-B1CB-A3C7-5D08DEA2ED6E}"/>
                  </a:ext>
                </a:extLst>
              </p:cNvPr>
              <p:cNvSpPr txBox="1"/>
              <p:nvPr/>
            </p:nvSpPr>
            <p:spPr>
              <a:xfrm>
                <a:off x="7813180" y="2279627"/>
                <a:ext cx="328936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100" dirty="0"/>
                  <a:t>40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37FE59A-D0DD-6701-567C-E9591301C56E}"/>
                  </a:ext>
                </a:extLst>
              </p:cNvPr>
              <p:cNvSpPr txBox="1"/>
              <p:nvPr/>
            </p:nvSpPr>
            <p:spPr>
              <a:xfrm>
                <a:off x="5974400" y="2182697"/>
                <a:ext cx="30008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dirty="0"/>
                  <a:t>-4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923D1FB-339D-6F89-015C-6B976E6B28DB}"/>
                  </a:ext>
                </a:extLst>
              </p:cNvPr>
              <p:cNvSpPr txBox="1"/>
              <p:nvPr/>
            </p:nvSpPr>
            <p:spPr>
              <a:xfrm>
                <a:off x="5974400" y="1942311"/>
                <a:ext cx="30008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dirty="0"/>
                  <a:t>-3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199AC4D-7768-C7D4-6CFC-A49E33C7E855}"/>
                  </a:ext>
                </a:extLst>
              </p:cNvPr>
              <p:cNvSpPr txBox="1"/>
              <p:nvPr/>
            </p:nvSpPr>
            <p:spPr>
              <a:xfrm>
                <a:off x="5974400" y="1681234"/>
                <a:ext cx="30008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dirty="0"/>
                  <a:t>-2</a:t>
                </a:r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66955E2-C60A-1298-5323-BE31A6FA460F}"/>
                  </a:ext>
                </a:extLst>
              </p:cNvPr>
              <p:cNvSpPr txBox="1"/>
              <p:nvPr/>
            </p:nvSpPr>
            <p:spPr>
              <a:xfrm>
                <a:off x="5974400" y="1423037"/>
                <a:ext cx="30008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dirty="0"/>
                  <a:t>-1</a:t>
                </a: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60EAF801-A5B9-D5A7-B786-F2C495BE9D7E}"/>
                  </a:ext>
                </a:extLst>
              </p:cNvPr>
              <p:cNvSpPr txBox="1"/>
              <p:nvPr/>
            </p:nvSpPr>
            <p:spPr>
              <a:xfrm>
                <a:off x="6017680" y="1156021"/>
                <a:ext cx="256802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100" dirty="0"/>
                  <a:t>0</a:t>
                </a:r>
              </a:p>
            </p:txBody>
          </p: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C60BE59E-BB5C-2631-BD28-6DA6D5EA1B76}"/>
                  </a:ext>
                </a:extLst>
              </p:cNvPr>
              <p:cNvCxnSpPr>
                <a:cxnSpLocks/>
                <a:endCxn id="32" idx="3"/>
              </p:cNvCxnSpPr>
              <p:nvPr/>
            </p:nvCxnSpPr>
            <p:spPr>
              <a:xfrm flipH="1">
                <a:off x="6274482" y="1286826"/>
                <a:ext cx="1961056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A3242B4F-694A-E3B3-DD34-FFB9DD7579DC}"/>
                  </a:ext>
                </a:extLst>
              </p:cNvPr>
              <p:cNvSpPr/>
              <p:nvPr/>
            </p:nvSpPr>
            <p:spPr>
              <a:xfrm>
                <a:off x="6282047" y="1543792"/>
                <a:ext cx="1894114" cy="765959"/>
              </a:xfrm>
              <a:custGeom>
                <a:avLst/>
                <a:gdLst>
                  <a:gd name="connsiteX0" fmla="*/ 1894114 w 1894114"/>
                  <a:gd name="connsiteY0" fmla="*/ 0 h 765959"/>
                  <a:gd name="connsiteX1" fmla="*/ 1419101 w 1894114"/>
                  <a:gd name="connsiteY1" fmla="*/ 89065 h 765959"/>
                  <a:gd name="connsiteX2" fmla="*/ 950026 w 1894114"/>
                  <a:gd name="connsiteY2" fmla="*/ 184068 h 765959"/>
                  <a:gd name="connsiteX3" fmla="*/ 469075 w 1894114"/>
                  <a:gd name="connsiteY3" fmla="*/ 261257 h 765959"/>
                  <a:gd name="connsiteX4" fmla="*/ 237506 w 1894114"/>
                  <a:gd name="connsiteY4" fmla="*/ 510639 h 765959"/>
                  <a:gd name="connsiteX5" fmla="*/ 124691 w 1894114"/>
                  <a:gd name="connsiteY5" fmla="*/ 718457 h 765959"/>
                  <a:gd name="connsiteX6" fmla="*/ 0 w 1894114"/>
                  <a:gd name="connsiteY6" fmla="*/ 765959 h 765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894114" h="765959">
                    <a:moveTo>
                      <a:pt x="1894114" y="0"/>
                    </a:moveTo>
                    <a:lnTo>
                      <a:pt x="1419101" y="89065"/>
                    </a:lnTo>
                    <a:lnTo>
                      <a:pt x="950026" y="184068"/>
                    </a:lnTo>
                    <a:lnTo>
                      <a:pt x="469075" y="261257"/>
                    </a:lnTo>
                    <a:lnTo>
                      <a:pt x="237506" y="510639"/>
                    </a:lnTo>
                    <a:lnTo>
                      <a:pt x="124691" y="718457"/>
                    </a:lnTo>
                    <a:lnTo>
                      <a:pt x="0" y="765959"/>
                    </a:lnTo>
                  </a:path>
                </a:pathLst>
              </a:custGeom>
              <a:noFill/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Half Frame 41">
                <a:extLst>
                  <a:ext uri="{FF2B5EF4-FFF2-40B4-BE49-F238E27FC236}">
                    <a16:creationId xmlns:a16="http://schemas.microsoft.com/office/drawing/2014/main" id="{DC8687FA-87BE-1B42-A2D1-AEC261F34031}"/>
                  </a:ext>
                </a:extLst>
              </p:cNvPr>
              <p:cNvSpPr/>
              <p:nvPr/>
            </p:nvSpPr>
            <p:spPr>
              <a:xfrm flipV="1">
                <a:off x="5943600" y="3099459"/>
                <a:ext cx="1039091" cy="1092529"/>
              </a:xfrm>
              <a:prstGeom prst="halfFrame">
                <a:avLst>
                  <a:gd name="adj1" fmla="val 0"/>
                  <a:gd name="adj2" fmla="val 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Half Frame 45">
                <a:extLst>
                  <a:ext uri="{FF2B5EF4-FFF2-40B4-BE49-F238E27FC236}">
                    <a16:creationId xmlns:a16="http://schemas.microsoft.com/office/drawing/2014/main" id="{F425DF14-887D-700E-991B-B5A7FC4C4785}"/>
                  </a:ext>
                </a:extLst>
              </p:cNvPr>
              <p:cNvSpPr/>
              <p:nvPr/>
            </p:nvSpPr>
            <p:spPr>
              <a:xfrm flipV="1">
                <a:off x="7620000" y="3105150"/>
                <a:ext cx="1039091" cy="1092529"/>
              </a:xfrm>
              <a:prstGeom prst="halfFrame">
                <a:avLst>
                  <a:gd name="adj1" fmla="val 0"/>
                  <a:gd name="adj2" fmla="val 0"/>
                </a:avLst>
              </a:prstGeom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83934E5-BC44-9C43-45E7-3540E59486FF}"/>
                  </a:ext>
                </a:extLst>
              </p:cNvPr>
              <p:cNvSpPr txBox="1"/>
              <p:nvPr/>
            </p:nvSpPr>
            <p:spPr>
              <a:xfrm>
                <a:off x="5771408" y="2998521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5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54A59D0-7D1A-CA32-1F67-06E37327FCB7}"/>
                  </a:ext>
                </a:extLst>
              </p:cNvPr>
              <p:cNvSpPr txBox="1"/>
              <p:nvPr/>
            </p:nvSpPr>
            <p:spPr>
              <a:xfrm>
                <a:off x="5771408" y="3205102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4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2F5D080-A650-649C-4597-FA28D79AB466}"/>
                  </a:ext>
                </a:extLst>
              </p:cNvPr>
              <p:cNvSpPr txBox="1"/>
              <p:nvPr/>
            </p:nvSpPr>
            <p:spPr>
              <a:xfrm>
                <a:off x="5771408" y="3411683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3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D8652429-9216-523D-579F-92F706BE717D}"/>
                  </a:ext>
                </a:extLst>
              </p:cNvPr>
              <p:cNvSpPr txBox="1"/>
              <p:nvPr/>
            </p:nvSpPr>
            <p:spPr>
              <a:xfrm>
                <a:off x="5771408" y="3618264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2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17EACB10-4D94-2F6D-C469-815FAF3815D9}"/>
                  </a:ext>
                </a:extLst>
              </p:cNvPr>
              <p:cNvSpPr txBox="1"/>
              <p:nvPr/>
            </p:nvSpPr>
            <p:spPr>
              <a:xfrm>
                <a:off x="5771408" y="3824845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1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EF51970-4C26-9485-77C4-7B20FF23C220}"/>
                  </a:ext>
                </a:extLst>
              </p:cNvPr>
              <p:cNvSpPr txBox="1"/>
              <p:nvPr/>
            </p:nvSpPr>
            <p:spPr>
              <a:xfrm>
                <a:off x="5771408" y="4031426"/>
                <a:ext cx="250390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0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B42E759-96EF-2CA0-B15E-506421F9EB73}"/>
                  </a:ext>
                </a:extLst>
              </p:cNvPr>
              <p:cNvSpPr txBox="1"/>
              <p:nvPr/>
            </p:nvSpPr>
            <p:spPr>
              <a:xfrm>
                <a:off x="5950528" y="4147209"/>
                <a:ext cx="5341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/>
                  <a:t>Before</a:t>
                </a:r>
                <a:br>
                  <a:rPr lang="en-US" sz="1000" dirty="0"/>
                </a:br>
                <a:r>
                  <a:rPr lang="en-US" sz="1000" dirty="0"/>
                  <a:t>LT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ABC9A92-4B10-3735-6D89-B3F9FD707D83}"/>
                  </a:ext>
                </a:extLst>
              </p:cNvPr>
              <p:cNvSpPr txBox="1"/>
              <p:nvPr/>
            </p:nvSpPr>
            <p:spPr>
              <a:xfrm>
                <a:off x="6519479" y="4147209"/>
                <a:ext cx="4491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/>
                  <a:t>After</a:t>
                </a:r>
                <a:br>
                  <a:rPr lang="en-US" sz="1000" dirty="0"/>
                </a:br>
                <a:r>
                  <a:rPr lang="en-US" sz="1000" dirty="0"/>
                  <a:t>LT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787D3C3-87CC-BF30-99CC-17E2DA0BCC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943600" y="3638550"/>
                <a:ext cx="1003465" cy="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EB42587-0381-D29F-E04D-6882EC5D1888}"/>
                  </a:ext>
                </a:extLst>
              </p:cNvPr>
              <p:cNvSpPr/>
              <p:nvPr/>
            </p:nvSpPr>
            <p:spPr>
              <a:xfrm>
                <a:off x="6178136" y="3283527"/>
                <a:ext cx="65314" cy="6531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719A12F6-B6A6-1F28-2BE4-3668F1B4987E}"/>
                  </a:ext>
                </a:extLst>
              </p:cNvPr>
              <p:cNvSpPr/>
              <p:nvPr/>
            </p:nvSpPr>
            <p:spPr>
              <a:xfrm>
                <a:off x="6178136" y="3429989"/>
                <a:ext cx="65314" cy="6531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06D69325-2FA1-173F-8CB6-06F37B37E20C}"/>
                  </a:ext>
                </a:extLst>
              </p:cNvPr>
              <p:cNvSpPr/>
              <p:nvPr/>
            </p:nvSpPr>
            <p:spPr>
              <a:xfrm>
                <a:off x="6178136" y="3505199"/>
                <a:ext cx="65314" cy="6531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3ED8C7B7-688B-FF64-D0BD-04EB947DE555}"/>
                  </a:ext>
                </a:extLst>
              </p:cNvPr>
              <p:cNvSpPr/>
              <p:nvPr/>
            </p:nvSpPr>
            <p:spPr>
              <a:xfrm>
                <a:off x="6178136" y="3536867"/>
                <a:ext cx="65314" cy="6531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A3137E94-29E9-C5B1-0A0D-0B5C5B94BC62}"/>
                  </a:ext>
                </a:extLst>
              </p:cNvPr>
              <p:cNvSpPr/>
              <p:nvPr/>
            </p:nvSpPr>
            <p:spPr>
              <a:xfrm>
                <a:off x="6178136" y="3707080"/>
                <a:ext cx="65314" cy="6531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669D6B34-1BFD-7C16-6F5A-8450AE29D46F}"/>
                  </a:ext>
                </a:extLst>
              </p:cNvPr>
              <p:cNvSpPr/>
              <p:nvPr/>
            </p:nvSpPr>
            <p:spPr>
              <a:xfrm>
                <a:off x="6711403" y="3382489"/>
                <a:ext cx="65314" cy="6531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D44BD1E4-B5B7-6E1F-FAB9-E182CA7E9345}"/>
                  </a:ext>
                </a:extLst>
              </p:cNvPr>
              <p:cNvSpPr/>
              <p:nvPr/>
            </p:nvSpPr>
            <p:spPr>
              <a:xfrm>
                <a:off x="6711403" y="3618016"/>
                <a:ext cx="65314" cy="6531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A5DD159E-9271-9ABC-A72D-AD20D223C1A3}"/>
                  </a:ext>
                </a:extLst>
              </p:cNvPr>
              <p:cNvSpPr/>
              <p:nvPr/>
            </p:nvSpPr>
            <p:spPr>
              <a:xfrm>
                <a:off x="6711403" y="3705101"/>
                <a:ext cx="65314" cy="6531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>
                <a:extLst>
                  <a:ext uri="{FF2B5EF4-FFF2-40B4-BE49-F238E27FC236}">
                    <a16:creationId xmlns:a16="http://schemas.microsoft.com/office/drawing/2014/main" id="{8E09D9E6-24B8-C08E-8391-3B10D143846B}"/>
                  </a:ext>
                </a:extLst>
              </p:cNvPr>
              <p:cNvSpPr/>
              <p:nvPr/>
            </p:nvSpPr>
            <p:spPr>
              <a:xfrm>
                <a:off x="7852558" y="3222172"/>
                <a:ext cx="65314" cy="6531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>
                <a:extLst>
                  <a:ext uri="{FF2B5EF4-FFF2-40B4-BE49-F238E27FC236}">
                    <a16:creationId xmlns:a16="http://schemas.microsoft.com/office/drawing/2014/main" id="{468FEF46-A48A-9DA6-9D98-42B433806782}"/>
                  </a:ext>
                </a:extLst>
              </p:cNvPr>
              <p:cNvSpPr/>
              <p:nvPr/>
            </p:nvSpPr>
            <p:spPr>
              <a:xfrm>
                <a:off x="7852558" y="3635828"/>
                <a:ext cx="65314" cy="6531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>
                <a:extLst>
                  <a:ext uri="{FF2B5EF4-FFF2-40B4-BE49-F238E27FC236}">
                    <a16:creationId xmlns:a16="http://schemas.microsoft.com/office/drawing/2014/main" id="{703CDFF1-44A0-3AA8-99B0-10153629BBF5}"/>
                  </a:ext>
                </a:extLst>
              </p:cNvPr>
              <p:cNvSpPr/>
              <p:nvPr/>
            </p:nvSpPr>
            <p:spPr>
              <a:xfrm>
                <a:off x="7852558" y="3568535"/>
                <a:ext cx="65314" cy="6531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>
                <a:extLst>
                  <a:ext uri="{FF2B5EF4-FFF2-40B4-BE49-F238E27FC236}">
                    <a16:creationId xmlns:a16="http://schemas.microsoft.com/office/drawing/2014/main" id="{86B58236-BA2A-D6CD-C38A-88CDB2C586F9}"/>
                  </a:ext>
                </a:extLst>
              </p:cNvPr>
              <p:cNvSpPr/>
              <p:nvPr/>
            </p:nvSpPr>
            <p:spPr>
              <a:xfrm>
                <a:off x="7852558" y="3311236"/>
                <a:ext cx="65314" cy="6531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D2D9CBC2-DF84-B9AD-9EBB-322107062F1D}"/>
                  </a:ext>
                </a:extLst>
              </p:cNvPr>
              <p:cNvSpPr/>
              <p:nvPr/>
            </p:nvSpPr>
            <p:spPr>
              <a:xfrm>
                <a:off x="7852558" y="3768436"/>
                <a:ext cx="65314" cy="6531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33370B6C-E77D-0182-0715-DB43225143F6}"/>
                  </a:ext>
                </a:extLst>
              </p:cNvPr>
              <p:cNvSpPr/>
              <p:nvPr/>
            </p:nvSpPr>
            <p:spPr>
              <a:xfrm>
                <a:off x="7852558" y="3851564"/>
                <a:ext cx="65314" cy="6531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0D838B58-AEB2-C016-176F-D022DF13CA97}"/>
                  </a:ext>
                </a:extLst>
              </p:cNvPr>
              <p:cNvSpPr/>
              <p:nvPr/>
            </p:nvSpPr>
            <p:spPr>
              <a:xfrm>
                <a:off x="7852558" y="3908960"/>
                <a:ext cx="65314" cy="6531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C2B3BF40-23C0-E0C2-AFA9-2C4B2745FF10}"/>
                  </a:ext>
                </a:extLst>
              </p:cNvPr>
              <p:cNvSpPr/>
              <p:nvPr/>
            </p:nvSpPr>
            <p:spPr>
              <a:xfrm>
                <a:off x="6711403" y="3829792"/>
                <a:ext cx="65314" cy="6531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2162FD47-C366-598E-7A2E-266214D061DE}"/>
                  </a:ext>
                </a:extLst>
              </p:cNvPr>
              <p:cNvSpPr/>
              <p:nvPr/>
            </p:nvSpPr>
            <p:spPr>
              <a:xfrm>
                <a:off x="6711403" y="3756561"/>
                <a:ext cx="65314" cy="6531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3B643245-1BA3-6958-8CF4-E4FE47003F08}"/>
                  </a:ext>
                </a:extLst>
              </p:cNvPr>
              <p:cNvSpPr/>
              <p:nvPr/>
            </p:nvSpPr>
            <p:spPr>
              <a:xfrm>
                <a:off x="8366165" y="3196441"/>
                <a:ext cx="65314" cy="6531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Oval 106">
                <a:extLst>
                  <a:ext uri="{FF2B5EF4-FFF2-40B4-BE49-F238E27FC236}">
                    <a16:creationId xmlns:a16="http://schemas.microsoft.com/office/drawing/2014/main" id="{208D3620-8287-DB1E-02BB-C870B386A225}"/>
                  </a:ext>
                </a:extLst>
              </p:cNvPr>
              <p:cNvSpPr/>
              <p:nvPr/>
            </p:nvSpPr>
            <p:spPr>
              <a:xfrm>
                <a:off x="8366165" y="3305299"/>
                <a:ext cx="65314" cy="6531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>
                <a:extLst>
                  <a:ext uri="{FF2B5EF4-FFF2-40B4-BE49-F238E27FC236}">
                    <a16:creationId xmlns:a16="http://schemas.microsoft.com/office/drawing/2014/main" id="{85BF2778-BCAC-1C71-4AA9-6F43BE32942D}"/>
                  </a:ext>
                </a:extLst>
              </p:cNvPr>
              <p:cNvSpPr/>
              <p:nvPr/>
            </p:nvSpPr>
            <p:spPr>
              <a:xfrm>
                <a:off x="8366165" y="3374572"/>
                <a:ext cx="65314" cy="6531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9" name="Oval 108">
                <a:extLst>
                  <a:ext uri="{FF2B5EF4-FFF2-40B4-BE49-F238E27FC236}">
                    <a16:creationId xmlns:a16="http://schemas.microsoft.com/office/drawing/2014/main" id="{AB33F71B-8BB3-BD1D-4DB7-DC9B719C5F92}"/>
                  </a:ext>
                </a:extLst>
              </p:cNvPr>
              <p:cNvSpPr/>
              <p:nvPr/>
            </p:nvSpPr>
            <p:spPr>
              <a:xfrm>
                <a:off x="8366165" y="3447802"/>
                <a:ext cx="65314" cy="6531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Oval 109">
                <a:extLst>
                  <a:ext uri="{FF2B5EF4-FFF2-40B4-BE49-F238E27FC236}">
                    <a16:creationId xmlns:a16="http://schemas.microsoft.com/office/drawing/2014/main" id="{10DC2AE0-69CD-490C-216C-08C0DA00EA19}"/>
                  </a:ext>
                </a:extLst>
              </p:cNvPr>
              <p:cNvSpPr/>
              <p:nvPr/>
            </p:nvSpPr>
            <p:spPr>
              <a:xfrm>
                <a:off x="8366165" y="3540826"/>
                <a:ext cx="65314" cy="65314"/>
              </a:xfrm>
              <a:prstGeom prst="ellipse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CF83959A-7FB3-491B-2E51-C26406CAA2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288977" y="3408218"/>
                <a:ext cx="21969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C684767B-E9F6-0B10-ECC9-92A1DFC008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772400" y="3662301"/>
                <a:ext cx="21969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3A9F4AF9-846E-3803-F38B-D41B56CA85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629400" y="3714750"/>
                <a:ext cx="21969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D0B9D9AA-EFC0-B2B9-6D1D-688E24045B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07875" y="3498025"/>
                <a:ext cx="219693" cy="0"/>
              </a:xfrm>
              <a:prstGeom prst="line">
                <a:avLst/>
              </a:prstGeom>
              <a:ln w="1270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586005FB-29CE-3BDF-33F5-307366BDCFF7}"/>
                  </a:ext>
                </a:extLst>
              </p:cNvPr>
              <p:cNvSpPr txBox="1"/>
              <p:nvPr/>
            </p:nvSpPr>
            <p:spPr>
              <a:xfrm>
                <a:off x="7298451" y="3023262"/>
                <a:ext cx="3818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100</a:t>
                </a:r>
              </a:p>
            </p:txBody>
          </p: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2107136D-D54D-4505-FE89-E1D26B448C49}"/>
                  </a:ext>
                </a:extLst>
              </p:cNvPr>
              <p:cNvSpPr txBox="1"/>
              <p:nvPr/>
            </p:nvSpPr>
            <p:spPr>
              <a:xfrm>
                <a:off x="7364175" y="3284767"/>
                <a:ext cx="3161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90</a:t>
                </a:r>
              </a:p>
            </p:txBody>
          </p:sp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766AA418-54F7-E6D4-C4CB-900B720B1359}"/>
                  </a:ext>
                </a:extLst>
              </p:cNvPr>
              <p:cNvSpPr txBox="1"/>
              <p:nvPr/>
            </p:nvSpPr>
            <p:spPr>
              <a:xfrm>
                <a:off x="7364175" y="3546272"/>
                <a:ext cx="3161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80</a:t>
                </a:r>
              </a:p>
            </p:txBody>
          </p:sp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40B3538D-62BD-461A-6D0B-7AD6652DC090}"/>
                  </a:ext>
                </a:extLst>
              </p:cNvPr>
              <p:cNvSpPr txBox="1"/>
              <p:nvPr/>
            </p:nvSpPr>
            <p:spPr>
              <a:xfrm>
                <a:off x="7364175" y="3807777"/>
                <a:ext cx="3161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70</a:t>
                </a:r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7C6CF437-D8C5-E650-E56D-1E544BCBC203}"/>
                  </a:ext>
                </a:extLst>
              </p:cNvPr>
              <p:cNvSpPr txBox="1"/>
              <p:nvPr/>
            </p:nvSpPr>
            <p:spPr>
              <a:xfrm>
                <a:off x="7364175" y="4069280"/>
                <a:ext cx="316112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60</a:t>
                </a:r>
              </a:p>
            </p:txBody>
          </p:sp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00705CD2-004C-9F93-3A73-B8BD116E9D8A}"/>
                  </a:ext>
                </a:extLst>
              </p:cNvPr>
              <p:cNvSpPr txBox="1"/>
              <p:nvPr/>
            </p:nvSpPr>
            <p:spPr>
              <a:xfrm>
                <a:off x="7584449" y="4171950"/>
                <a:ext cx="5341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/>
                  <a:t>Before</a:t>
                </a:r>
                <a:br>
                  <a:rPr lang="en-US" sz="1000" dirty="0"/>
                </a:br>
                <a:r>
                  <a:rPr lang="en-US" sz="1000" dirty="0"/>
                  <a:t>LT</a:t>
                </a:r>
              </a:p>
            </p:txBody>
          </p: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5DEA1F6E-B008-86CA-6313-AEAC7E7F90AC}"/>
                  </a:ext>
                </a:extLst>
              </p:cNvPr>
              <p:cNvSpPr txBox="1"/>
              <p:nvPr/>
            </p:nvSpPr>
            <p:spPr>
              <a:xfrm>
                <a:off x="8153400" y="4171950"/>
                <a:ext cx="449162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dirty="0"/>
                  <a:t>After</a:t>
                </a:r>
                <a:br>
                  <a:rPr lang="en-US" sz="1000" dirty="0"/>
                </a:br>
                <a:r>
                  <a:rPr lang="en-US" sz="1000" dirty="0"/>
                  <a:t>LT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5E9CD1C4-0E23-30AD-018E-97569BEE35CA}"/>
                  </a:ext>
                </a:extLst>
              </p:cNvPr>
              <p:cNvSpPr txBox="1"/>
              <p:nvPr/>
            </p:nvSpPr>
            <p:spPr>
              <a:xfrm>
                <a:off x="6183348" y="3938402"/>
                <a:ext cx="53572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i="1" dirty="0"/>
                  <a:t>P</a:t>
                </a:r>
                <a:r>
                  <a:rPr lang="en-US" sz="1000" dirty="0"/>
                  <a:t> = .02</a:t>
                </a:r>
                <a:endParaRPr lang="en-US" sz="1000" i="1" dirty="0"/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DFF8F711-7FD3-E0B7-0571-6F245C0D3E5E}"/>
                  </a:ext>
                </a:extLst>
              </p:cNvPr>
              <p:cNvSpPr txBox="1"/>
              <p:nvPr/>
            </p:nvSpPr>
            <p:spPr>
              <a:xfrm>
                <a:off x="7848600" y="3943350"/>
                <a:ext cx="535724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000" i="1" dirty="0"/>
                  <a:t>P</a:t>
                </a:r>
                <a:r>
                  <a:rPr lang="en-US" sz="1000" dirty="0"/>
                  <a:t> = .07</a:t>
                </a:r>
                <a:endParaRPr lang="en-US" sz="1000" i="1" dirty="0"/>
              </a:p>
            </p:txBody>
          </p:sp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DE068EED-0874-C618-E6B6-E8CC3907F572}"/>
                  </a:ext>
                </a:extLst>
              </p:cNvPr>
              <p:cNvSpPr txBox="1"/>
              <p:nvPr/>
            </p:nvSpPr>
            <p:spPr>
              <a:xfrm>
                <a:off x="5154881" y="2793917"/>
                <a:ext cx="2475451" cy="300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b="1" dirty="0"/>
                  <a:t>Serum LDL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7F56930C-39BA-2CAF-C7AA-FE9E8B8DA6D8}"/>
                  </a:ext>
                </a:extLst>
              </p:cNvPr>
              <p:cNvSpPr txBox="1"/>
              <p:nvPr/>
            </p:nvSpPr>
            <p:spPr>
              <a:xfrm rot="16200000">
                <a:off x="5207575" y="3544165"/>
                <a:ext cx="1119217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b="1" dirty="0"/>
                  <a:t>LDL (mmol/L)</a:t>
                </a:r>
              </a:p>
            </p:txBody>
          </p:sp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5FD107A3-7457-64A5-4D58-87606CB62450}"/>
                  </a:ext>
                </a:extLst>
              </p:cNvPr>
              <p:cNvSpPr txBox="1"/>
              <p:nvPr/>
            </p:nvSpPr>
            <p:spPr>
              <a:xfrm rot="16200000">
                <a:off x="7155747" y="3518564"/>
                <a:ext cx="306494" cy="2923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300" b="1" dirty="0"/>
                  <a:t>%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511916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B9454-B9FE-7C47-B27D-AAB98D02E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Splenomegaly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36FDA-00F0-264D-B88C-84F0ADA174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satisfactory treatments</a:t>
            </a:r>
          </a:p>
          <a:p>
            <a:r>
              <a:rPr lang="en-US" dirty="0"/>
              <a:t>Counseling to reduce or use caution in contact sports to decrease trauma to the spleen</a:t>
            </a:r>
          </a:p>
          <a:p>
            <a:r>
              <a:rPr lang="en-US" dirty="0"/>
              <a:t>Splenectomy generally not recommended due to risk for pulmonary disease exacerbation</a:t>
            </a:r>
          </a:p>
          <a:p>
            <a:r>
              <a:rPr lang="en-US" dirty="0"/>
              <a:t>If necessary due to massive splenomegaly or pressure symptoms, splenectomy should be limited to partial splenectomy or partial splenic arterial embolization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31E26-37E4-2748-B1F1-C51608FE9BC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Wasserstein M et al. </a:t>
            </a:r>
            <a:r>
              <a:rPr lang="en-US" i="1" dirty="0"/>
              <a:t>Mol Genet </a:t>
            </a:r>
            <a:r>
              <a:rPr lang="en-US" i="1" dirty="0" err="1"/>
              <a:t>Metab</a:t>
            </a:r>
            <a:r>
              <a:rPr lang="en-US" dirty="0"/>
              <a:t>. 2019;126(2):98-105.</a:t>
            </a:r>
          </a:p>
        </p:txBody>
      </p:sp>
    </p:spTree>
    <p:extLst>
      <p:ext uri="{BB962C8B-B14F-4D97-AF65-F5344CB8AC3E}">
        <p14:creationId xmlns:p14="http://schemas.microsoft.com/office/powerpoint/2010/main" val="24378681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C38A-A9A9-9649-9773-39D758E7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Ongoing Management of Common Metabolic and Cardiovascular  Symptoms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56BDE-7F8D-D444-97E2-B9F3D2C7E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Lifestyle modifications to decrease cardiovascular risk</a:t>
            </a:r>
          </a:p>
          <a:p>
            <a:pPr lvl="1"/>
            <a:r>
              <a:rPr lang="en-US" dirty="0"/>
              <a:t>Diet modification in consultation with registered dietitian</a:t>
            </a:r>
          </a:p>
          <a:p>
            <a:pPr lvl="1"/>
            <a:r>
              <a:rPr lang="en-US" dirty="0"/>
              <a:t>Physical activity in consultation with physical therapist</a:t>
            </a:r>
          </a:p>
          <a:p>
            <a:endParaRPr lang="en-US" dirty="0"/>
          </a:p>
          <a:p>
            <a:r>
              <a:rPr lang="en-US" dirty="0"/>
              <a:t>Lipid-lowering therapy for dyslipidemia based on current guidelines</a:t>
            </a:r>
          </a:p>
          <a:p>
            <a:pPr lvl="1"/>
            <a:r>
              <a:rPr lang="en-US" dirty="0"/>
              <a:t>Statin use may require more frequent assessment of liver function</a:t>
            </a:r>
          </a:p>
          <a:p>
            <a:pPr lvl="1"/>
            <a:endParaRPr lang="en-US" dirty="0"/>
          </a:p>
          <a:p>
            <a:r>
              <a:rPr lang="en-US" dirty="0"/>
              <a:t>Valvular insufficiency may require pharmacotherapy according to current guidelines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785E0-4D1B-5343-A68A-E62CDCFDE8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Wasserstein M et al. </a:t>
            </a:r>
            <a:r>
              <a:rPr lang="en-US" i="1" dirty="0"/>
              <a:t>Mol Genet </a:t>
            </a:r>
            <a:r>
              <a:rPr lang="en-US" i="1" dirty="0" err="1"/>
              <a:t>Metab</a:t>
            </a:r>
            <a:r>
              <a:rPr lang="en-US" i="1" dirty="0"/>
              <a:t>. </a:t>
            </a:r>
            <a:r>
              <a:rPr lang="en-US" dirty="0"/>
              <a:t>2019;126(2):98-105.</a:t>
            </a:r>
          </a:p>
        </p:txBody>
      </p:sp>
    </p:spTree>
    <p:extLst>
      <p:ext uri="{BB962C8B-B14F-4D97-AF65-F5344CB8AC3E}">
        <p14:creationId xmlns:p14="http://schemas.microsoft.com/office/powerpoint/2010/main" val="30454675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27F91-E576-2E4B-A3C8-1EDC1C648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Management of Lung Dysfunction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C72F7-4BA0-744D-B138-B829ABA20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Lifestyle modification counseling</a:t>
            </a:r>
          </a:p>
          <a:p>
            <a:pPr lvl="1"/>
            <a:r>
              <a:rPr lang="en-US" dirty="0"/>
              <a:t>Avoid first- and second-hand exposure to tobacco smoke</a:t>
            </a:r>
          </a:p>
          <a:p>
            <a:pPr lvl="1"/>
            <a:r>
              <a:rPr lang="en-US" dirty="0"/>
              <a:t>Avoid use of electronic cigarettes</a:t>
            </a:r>
          </a:p>
          <a:p>
            <a:pPr lvl="1"/>
            <a:endParaRPr lang="en-US" dirty="0"/>
          </a:p>
          <a:p>
            <a:r>
              <a:rPr lang="en-US" dirty="0"/>
              <a:t>Supplemental oxygen or bronchodilators may improve dyspnea</a:t>
            </a:r>
          </a:p>
          <a:p>
            <a:endParaRPr lang="en-US" dirty="0"/>
          </a:p>
          <a:p>
            <a:r>
              <a:rPr lang="en-US" dirty="0"/>
              <a:t>Pulmonary infections are common and should be managed according to guidelines for the general population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CA79B-A693-4842-B8AD-2DAA8D1C6A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Wasserstein M et al. </a:t>
            </a:r>
            <a:r>
              <a:rPr lang="en-US" i="1" dirty="0"/>
              <a:t>Mol Genet </a:t>
            </a:r>
            <a:r>
              <a:rPr lang="en-US" i="1" dirty="0" err="1"/>
              <a:t>Metab</a:t>
            </a:r>
            <a:r>
              <a:rPr lang="en-US" dirty="0"/>
              <a:t>. 2019;126(2):98-105.</a:t>
            </a:r>
          </a:p>
        </p:txBody>
      </p:sp>
    </p:spTree>
    <p:extLst>
      <p:ext uri="{BB962C8B-B14F-4D97-AF65-F5344CB8AC3E}">
        <p14:creationId xmlns:p14="http://schemas.microsoft.com/office/powerpoint/2010/main" val="16878049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F62C5-5A33-1A47-81F3-1178FCDD9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Improving Growth in ASMD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3BAFA1-7B14-5649-9A4F-74728F2EB1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counseling regarding lifestyle for skeletal loss:</a:t>
            </a:r>
          </a:p>
          <a:p>
            <a:pPr lvl="1"/>
            <a:r>
              <a:rPr lang="en-US" dirty="0"/>
              <a:t>Dietary modifications, including vitamin D and calcium intake</a:t>
            </a:r>
          </a:p>
          <a:p>
            <a:pPr lvl="1"/>
            <a:r>
              <a:rPr lang="en-US" dirty="0"/>
              <a:t>Weight-bearing exercise to slow or prevent bone loss</a:t>
            </a:r>
          </a:p>
          <a:p>
            <a:pPr lvl="1"/>
            <a:endParaRPr lang="en-US" dirty="0"/>
          </a:p>
          <a:p>
            <a:r>
              <a:rPr lang="en-US" dirty="0"/>
              <a:t>Bisphosphonates not recommended, as they inhibit ASM activity</a:t>
            </a:r>
          </a:p>
          <a:p>
            <a:endParaRPr lang="en-US" dirty="0"/>
          </a:p>
          <a:p>
            <a:r>
              <a:rPr lang="en-US" dirty="0"/>
              <a:t>Physical therapy may help musculoskeletal pain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A123E-2E94-4E4E-8108-3E6F2A7C33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Wasserstein M et al. </a:t>
            </a:r>
            <a:r>
              <a:rPr lang="en-US" i="1" dirty="0"/>
              <a:t>Mol Genet </a:t>
            </a:r>
            <a:r>
              <a:rPr lang="en-US" i="1" dirty="0" err="1"/>
              <a:t>Metab</a:t>
            </a:r>
            <a:r>
              <a:rPr lang="en-US" dirty="0"/>
              <a:t>. 2019;126(2):98-105.</a:t>
            </a:r>
          </a:p>
        </p:txBody>
      </p:sp>
    </p:spTree>
    <p:extLst>
      <p:ext uri="{BB962C8B-B14F-4D97-AF65-F5344CB8AC3E}">
        <p14:creationId xmlns:p14="http://schemas.microsoft.com/office/powerpoint/2010/main" val="19578226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31DF3A-D36F-E646-8745-7D205E0B7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Emerging Therapies: Efficacy and Safety Data from Phase 3 Trials</a:t>
            </a:r>
          </a:p>
        </p:txBody>
      </p:sp>
    </p:spTree>
    <p:extLst>
      <p:ext uri="{BB962C8B-B14F-4D97-AF65-F5344CB8AC3E}">
        <p14:creationId xmlns:p14="http://schemas.microsoft.com/office/powerpoint/2010/main" val="182518883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BC38A-A9A9-9649-9773-39D758E7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Enzyme Replacement Therapy With </a:t>
            </a:r>
            <a:r>
              <a:rPr lang="en-US" dirty="0" err="1"/>
              <a:t>Olipudase</a:t>
            </a:r>
            <a:r>
              <a:rPr lang="en-US" dirty="0"/>
              <a:t> Alfa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56BDE-7F8D-D444-97E2-B9F3D2C7E5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79" y="1006873"/>
            <a:ext cx="3980636" cy="3232619"/>
          </a:xfrm>
        </p:spPr>
        <p:txBody>
          <a:bodyPr/>
          <a:lstStyle/>
          <a:p>
            <a:r>
              <a:rPr lang="en-US" b="1" dirty="0" err="1"/>
              <a:t>Olipudase</a:t>
            </a:r>
            <a:r>
              <a:rPr lang="en-US" b="1" dirty="0"/>
              <a:t> alfa </a:t>
            </a:r>
            <a:r>
              <a:rPr lang="en-US" dirty="0"/>
              <a:t>is a recombinant human acid sphingomyelinase</a:t>
            </a:r>
          </a:p>
          <a:p>
            <a:endParaRPr lang="en-US" dirty="0"/>
          </a:p>
          <a:p>
            <a:r>
              <a:rPr lang="en-US" dirty="0"/>
              <a:t>Developed for use in patients with </a:t>
            </a:r>
            <a:r>
              <a:rPr lang="en-US" dirty="0" err="1"/>
              <a:t>nonneurologic</a:t>
            </a:r>
            <a:r>
              <a:rPr lang="en-US" dirty="0"/>
              <a:t> ASMD</a:t>
            </a:r>
          </a:p>
          <a:p>
            <a:endParaRPr lang="en-US" dirty="0"/>
          </a:p>
          <a:p>
            <a:r>
              <a:rPr lang="en-US" dirty="0"/>
              <a:t>Has been shown to reduce sphingomyelin levels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8785E0-4D1B-5343-A68A-E62CDCFDE8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Thurberg</a:t>
            </a:r>
            <a:r>
              <a:rPr lang="en-US" dirty="0"/>
              <a:t> BL e al. </a:t>
            </a:r>
            <a:r>
              <a:rPr lang="en-US" i="1" dirty="0"/>
              <a:t>Am J Surg </a:t>
            </a:r>
            <a:r>
              <a:rPr lang="en-US" i="1" dirty="0" err="1"/>
              <a:t>Pathol</a:t>
            </a:r>
            <a:r>
              <a:rPr lang="en-US" dirty="0"/>
              <a:t>. 2016;40(9):1232-1242.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2AC140-D66D-A84B-A870-D674C78728C0}"/>
              </a:ext>
            </a:extLst>
          </p:cNvPr>
          <p:cNvGrpSpPr/>
          <p:nvPr/>
        </p:nvGrpSpPr>
        <p:grpSpPr>
          <a:xfrm>
            <a:off x="4616842" y="1195318"/>
            <a:ext cx="4005950" cy="3440211"/>
            <a:chOff x="6155790" y="1201871"/>
            <a:chExt cx="5341266" cy="4586949"/>
          </a:xfrm>
        </p:grpSpPr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0863B7B1-C623-B149-83E1-FD95DC172EC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58"/>
            <a:stretch/>
          </p:blipFill>
          <p:spPr bwMode="auto">
            <a:xfrm>
              <a:off x="6509734" y="1499615"/>
              <a:ext cx="4987322" cy="39585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F385C0-973B-0C48-A995-7E52FF1BF5AC}"/>
                </a:ext>
              </a:extLst>
            </p:cNvPr>
            <p:cNvSpPr txBox="1"/>
            <p:nvPr/>
          </p:nvSpPr>
          <p:spPr>
            <a:xfrm>
              <a:off x="6509734" y="1201871"/>
              <a:ext cx="2462386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Pretreatment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C79B5F4-E84E-5D4C-A660-C13FDCA43FCB}"/>
                </a:ext>
              </a:extLst>
            </p:cNvPr>
            <p:cNvSpPr txBox="1"/>
            <p:nvPr/>
          </p:nvSpPr>
          <p:spPr>
            <a:xfrm>
              <a:off x="9024020" y="1201871"/>
              <a:ext cx="2462386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/>
                <a:t>Posttreatment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47AE325-2F69-6749-A94A-A1AB708D8082}"/>
                </a:ext>
              </a:extLst>
            </p:cNvPr>
            <p:cNvSpPr txBox="1"/>
            <p:nvPr/>
          </p:nvSpPr>
          <p:spPr>
            <a:xfrm rot="16200000">
              <a:off x="5093875" y="2291414"/>
              <a:ext cx="2462386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err="1"/>
                <a:t>Toluidene</a:t>
              </a:r>
              <a:r>
                <a:rPr lang="en-US" sz="1050" b="1" dirty="0"/>
                <a:t> blue stain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1D1665C-4D8C-AB47-93F4-BED9F526E04A}"/>
                </a:ext>
              </a:extLst>
            </p:cNvPr>
            <p:cNvSpPr txBox="1"/>
            <p:nvPr/>
          </p:nvSpPr>
          <p:spPr>
            <a:xfrm rot="16200000">
              <a:off x="5099681" y="4388349"/>
              <a:ext cx="2462386" cy="338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50" b="1" dirty="0" err="1"/>
                <a:t>Lysenin</a:t>
              </a:r>
              <a:r>
                <a:rPr lang="en-US" sz="1050" b="1" dirty="0"/>
                <a:t> affinity stain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7C8F6F-81BD-4C4A-8E4C-CBC8C41BE4A1}"/>
                </a:ext>
              </a:extLst>
            </p:cNvPr>
            <p:cNvSpPr/>
            <p:nvPr/>
          </p:nvSpPr>
          <p:spPr>
            <a:xfrm>
              <a:off x="6509734" y="3429000"/>
              <a:ext cx="117947" cy="1163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4D616AB-0A28-B945-BDB2-09560747FCBD}"/>
                </a:ext>
              </a:extLst>
            </p:cNvPr>
            <p:cNvSpPr/>
            <p:nvPr/>
          </p:nvSpPr>
          <p:spPr>
            <a:xfrm>
              <a:off x="9024020" y="3439974"/>
              <a:ext cx="117947" cy="1163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13874E7-E924-964A-8595-10A681803074}"/>
              </a:ext>
            </a:extLst>
          </p:cNvPr>
          <p:cNvSpPr txBox="1"/>
          <p:nvPr/>
        </p:nvSpPr>
        <p:spPr>
          <a:xfrm>
            <a:off x="4501345" y="934720"/>
            <a:ext cx="43785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Effect of </a:t>
            </a:r>
            <a:r>
              <a:rPr lang="en-US" sz="1350" b="1" dirty="0" err="1"/>
              <a:t>Olipudase</a:t>
            </a:r>
            <a:r>
              <a:rPr lang="en-US" sz="1350" b="1" dirty="0"/>
              <a:t> Alfa on Sphingomyelin in Liver Samples</a:t>
            </a:r>
          </a:p>
        </p:txBody>
      </p:sp>
    </p:spTree>
    <p:extLst>
      <p:ext uri="{BB962C8B-B14F-4D97-AF65-F5344CB8AC3E}">
        <p14:creationId xmlns:p14="http://schemas.microsoft.com/office/powerpoint/2010/main" val="166295737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82D19-5F0D-C54E-92A6-7F9951146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Olipudase</a:t>
            </a:r>
            <a:r>
              <a:rPr lang="en-US" dirty="0"/>
              <a:t> Alfa Dose Titration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18AD17-87C0-B541-9848-5E70AE9CC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79" y="1006873"/>
            <a:ext cx="4800034" cy="3232619"/>
          </a:xfrm>
        </p:spPr>
        <p:txBody>
          <a:bodyPr/>
          <a:lstStyle/>
          <a:p>
            <a:r>
              <a:rPr lang="en-US" dirty="0"/>
              <a:t>Doses up to 3 mg/kg have been shown to reduce sphingomyelin in tissues</a:t>
            </a:r>
          </a:p>
          <a:p>
            <a:r>
              <a:rPr lang="en-US" dirty="0"/>
              <a:t>Higher doses (≥10 mg/kg) were associated with severe toxicity in mouse models</a:t>
            </a:r>
          </a:p>
          <a:p>
            <a:pPr lvl="1"/>
            <a:r>
              <a:rPr lang="en-US" dirty="0"/>
              <a:t>Believed to be caused by rapid catabolism of sphingomyelin leading to build-up of catabolites (ceramides)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CACBC0-F314-AB4E-8C37-A98CBC3E78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Image courtesy of Murray JM et al. Mol Genet </a:t>
            </a:r>
            <a:r>
              <a:rPr lang="en-US" dirty="0" err="1"/>
              <a:t>Metab</a:t>
            </a:r>
            <a:r>
              <a:rPr lang="en-US" dirty="0"/>
              <a:t>. 2015;114(2):217-225. </a:t>
            </a:r>
            <a:r>
              <a:rPr lang="en-US" dirty="0">
                <a:hlinkClick r:id="rId2"/>
              </a:rPr>
              <a:t>CC BY-NC-ND 3.0</a:t>
            </a:r>
            <a:r>
              <a:rPr lang="en-US" dirty="0"/>
              <a:t>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B48FC5-4669-2E48-B712-97BC5F612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Murray JM et al. </a:t>
            </a:r>
            <a:r>
              <a:rPr lang="en-US" i="1" dirty="0"/>
              <a:t>Mol Genet </a:t>
            </a:r>
            <a:r>
              <a:rPr lang="en-US" i="1" dirty="0" err="1"/>
              <a:t>Metab</a:t>
            </a:r>
            <a:r>
              <a:rPr lang="en-US" dirty="0"/>
              <a:t>. 2015;114(2):217-225.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09D83FF0-9A22-3B46-955D-5C5724D9E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290" y="1262164"/>
            <a:ext cx="3708662" cy="2619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B7CDF7-2FE6-994C-9F3A-773E4B70AA4E}"/>
              </a:ext>
            </a:extLst>
          </p:cNvPr>
          <p:cNvSpPr txBox="1"/>
          <p:nvPr/>
        </p:nvSpPr>
        <p:spPr>
          <a:xfrm>
            <a:off x="5330663" y="778185"/>
            <a:ext cx="37086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Ceramide Levels After Administration of 20 mg/kg </a:t>
            </a:r>
            <a:r>
              <a:rPr lang="en-US" sz="1350" b="1" dirty="0" err="1"/>
              <a:t>Olipudase</a:t>
            </a:r>
            <a:r>
              <a:rPr lang="en-US" sz="1350" b="1" dirty="0"/>
              <a:t> Alfa in ASMD Mouse Model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D3A7B4-B755-1A41-852E-A8FFEED19E9F}"/>
              </a:ext>
            </a:extLst>
          </p:cNvPr>
          <p:cNvSpPr txBox="1"/>
          <p:nvPr/>
        </p:nvSpPr>
        <p:spPr>
          <a:xfrm>
            <a:off x="4662278" y="3834360"/>
            <a:ext cx="1618505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**</a:t>
            </a:r>
            <a:r>
              <a:rPr lang="en-US" sz="1350" i="1" dirty="0"/>
              <a:t>P</a:t>
            </a:r>
            <a:r>
              <a:rPr lang="en-US" sz="1350" dirty="0"/>
              <a:t> &lt; .01</a:t>
            </a:r>
          </a:p>
        </p:txBody>
      </p:sp>
    </p:spTree>
    <p:extLst>
      <p:ext uri="{BB962C8B-B14F-4D97-AF65-F5344CB8AC3E}">
        <p14:creationId xmlns:p14="http://schemas.microsoft.com/office/powerpoint/2010/main" val="132946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5E4554B-DD06-8E43-8489-F00D38509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Acid Sphingomyelinase Deficiency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FFDE51F-6364-5344-A7B1-D42CD0F40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Autosomal recessive disorder caused by mutations in the </a:t>
            </a:r>
            <a:r>
              <a:rPr lang="en-US" b="1" i="1" dirty="0"/>
              <a:t>SMPD1 </a:t>
            </a:r>
            <a:r>
              <a:rPr lang="en-US" b="1" dirty="0"/>
              <a:t>gene</a:t>
            </a:r>
            <a:r>
              <a:rPr lang="en-US" dirty="0"/>
              <a:t>, which leads to deficiency of acid sphingomyelinase (ASM)</a:t>
            </a:r>
          </a:p>
          <a:p>
            <a:endParaRPr lang="en-US" dirty="0"/>
          </a:p>
          <a:p>
            <a:r>
              <a:rPr lang="en-US" b="1" dirty="0"/>
              <a:t>Acid sphingomyelinase </a:t>
            </a:r>
            <a:r>
              <a:rPr lang="en-US" dirty="0"/>
              <a:t>is necessary for the metabolism of </a:t>
            </a:r>
            <a:r>
              <a:rPr lang="en-US" b="1" dirty="0"/>
              <a:t>sphingomyelin</a:t>
            </a:r>
            <a:r>
              <a:rPr lang="en-US" dirty="0"/>
              <a:t>,</a:t>
            </a:r>
            <a:r>
              <a:rPr lang="en-US" b="1" dirty="0"/>
              <a:t> </a:t>
            </a:r>
            <a:r>
              <a:rPr lang="en-US" dirty="0"/>
              <a:t>a lipid found in cell membranes</a:t>
            </a:r>
          </a:p>
          <a:p>
            <a:pPr lvl="1"/>
            <a:r>
              <a:rPr lang="en-US" dirty="0"/>
              <a:t>In ASMD sphingomyelin accumulated in alveolar macrophages, bone marrow, lymph nodes, tissue macrophages in the liver and spleen and, in severe cases, neurons</a:t>
            </a:r>
          </a:p>
          <a:p>
            <a:endParaRPr lang="en-US" b="1" dirty="0"/>
          </a:p>
          <a:p>
            <a:r>
              <a:rPr lang="en-US" dirty="0"/>
              <a:t>Commonly known as </a:t>
            </a:r>
            <a:r>
              <a:rPr lang="en-US" b="1" dirty="0"/>
              <a:t>Niemann-Pick disease (NPD)</a:t>
            </a:r>
            <a:r>
              <a:rPr lang="en-US" dirty="0"/>
              <a:t> types A and B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EB523B5-C97F-AB44-85E5-FAC0B8B53FD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171450" indent="-171450">
              <a:buAutoNum type="arabicPeriod"/>
            </a:pPr>
            <a:r>
              <a:rPr lang="en-US" dirty="0"/>
              <a:t>National Organization for Rare Disorders (NORD). 2019. Accessed March 7, 2022. </a:t>
            </a:r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https://rarediseases.org/rare-diseases/acid-sphingomyelinase-deficiency/</a:t>
            </a:r>
            <a:r>
              <a:rPr lang="en-US" dirty="0"/>
              <a:t> </a:t>
            </a:r>
          </a:p>
          <a:p>
            <a:pPr marL="171450" indent="-171450">
              <a:buAutoNum type="arabicPeriod"/>
            </a:pPr>
            <a:r>
              <a:rPr lang="en-US" b="0" i="0" dirty="0">
                <a:effectLst/>
                <a:latin typeface="system-ui"/>
              </a:rPr>
              <a:t>McGovern MM et al. </a:t>
            </a:r>
            <a:r>
              <a:rPr lang="en-US" b="0" i="1" dirty="0">
                <a:effectLst/>
                <a:latin typeface="system-ui"/>
              </a:rPr>
              <a:t>Genet Med</a:t>
            </a:r>
            <a:r>
              <a:rPr lang="en-US" b="0" i="0" dirty="0">
                <a:effectLst/>
                <a:latin typeface="system-ui"/>
              </a:rPr>
              <a:t>. 2017;19(9):967-974.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03400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A476-7DD5-0045-83B6-D11EEF2C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 ASCEND Clinical Trial: Study Design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44B619-780B-EC4E-A776-8DD396305AFD}"/>
              </a:ext>
            </a:extLst>
          </p:cNvPr>
          <p:cNvSpPr/>
          <p:nvPr/>
        </p:nvSpPr>
        <p:spPr>
          <a:xfrm>
            <a:off x="199478" y="1706948"/>
            <a:ext cx="2604304" cy="181433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Inclusion criteria: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Adults aged 18-65 years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Spleen volume ≥6 multiples of normal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DLCO 21%-80% of predicted value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Preserved liver function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No history of organ transplant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C04DD9-9D04-2444-BAF5-BAD45F581FAB}"/>
              </a:ext>
            </a:extLst>
          </p:cNvPr>
          <p:cNvSpPr/>
          <p:nvPr/>
        </p:nvSpPr>
        <p:spPr>
          <a:xfrm>
            <a:off x="3445025" y="2185488"/>
            <a:ext cx="2270490" cy="857251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IV </a:t>
            </a:r>
            <a:r>
              <a:rPr lang="en-US" sz="1500" b="1" dirty="0" err="1"/>
              <a:t>olipudase</a:t>
            </a:r>
            <a:r>
              <a:rPr lang="en-US" sz="1500" b="1" dirty="0"/>
              <a:t> alfa </a:t>
            </a:r>
            <a:br>
              <a:rPr lang="en-US" sz="1500" b="1" dirty="0"/>
            </a:br>
            <a:r>
              <a:rPr lang="en-US" sz="1500" b="1" dirty="0"/>
              <a:t>every 2 weeks</a:t>
            </a:r>
          </a:p>
          <a:p>
            <a:pPr algn="ctr"/>
            <a:r>
              <a:rPr lang="en-US" sz="1200" dirty="0"/>
              <a:t>started at 0.1 mg/kg and </a:t>
            </a:r>
            <a:br>
              <a:rPr lang="en-US" sz="1200" dirty="0"/>
            </a:br>
            <a:r>
              <a:rPr lang="en-US" sz="1200" dirty="0"/>
              <a:t>titrated to 3 mg/kg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2E767-CEBB-6041-B080-DADE440EFD7C}"/>
              </a:ext>
            </a:extLst>
          </p:cNvPr>
          <p:cNvSpPr/>
          <p:nvPr/>
        </p:nvSpPr>
        <p:spPr>
          <a:xfrm>
            <a:off x="6356760" y="1706948"/>
            <a:ext cx="2604304" cy="1814332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Key end points: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Safety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Spleen and liver volumes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Pulmonary function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Hematologic parameters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Bone density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Patient-reported outcomes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7DC953-E2E1-804C-B927-BB87C6DA5DC7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2803781" y="2614114"/>
            <a:ext cx="641244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980BEA-D404-7E44-9CFD-8C434268CDFB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5715515" y="2614114"/>
            <a:ext cx="641244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04E5AF3-492D-2E42-84F3-281218EA8C5C}"/>
              </a:ext>
            </a:extLst>
          </p:cNvPr>
          <p:cNvSpPr txBox="1"/>
          <p:nvPr/>
        </p:nvSpPr>
        <p:spPr>
          <a:xfrm>
            <a:off x="2887440" y="2390887"/>
            <a:ext cx="5212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 = 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BB832F-0AF2-7942-8E03-823839840731}"/>
              </a:ext>
            </a:extLst>
          </p:cNvPr>
          <p:cNvSpPr txBox="1"/>
          <p:nvPr/>
        </p:nvSpPr>
        <p:spPr>
          <a:xfrm>
            <a:off x="5656213" y="2592616"/>
            <a:ext cx="759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long- term follow up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C37AB4D-ABA3-43A5-9BEC-6BB218B84092}"/>
              </a:ext>
            </a:extLst>
          </p:cNvPr>
          <p:cNvSpPr txBox="1">
            <a:spLocks/>
          </p:cNvSpPr>
          <p:nvPr/>
        </p:nvSpPr>
        <p:spPr>
          <a:xfrm>
            <a:off x="3112034" y="4507706"/>
            <a:ext cx="5849029" cy="548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2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Wasserstein MP et al. </a:t>
            </a:r>
            <a:r>
              <a:rPr lang="en-US" i="1"/>
              <a:t>Mol Genet Metab. </a:t>
            </a:r>
            <a:r>
              <a:rPr lang="en-US"/>
              <a:t>2015;116(1-2):88-97.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8932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E4D93-E833-4D4A-87F0-1CC0D6640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2 ASCEND Clinical Trial: Baseline Demographics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DC0FF738-291F-BF4B-A0DC-55BEE646BE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144261"/>
              </p:ext>
            </p:extLst>
          </p:nvPr>
        </p:nvGraphicFramePr>
        <p:xfrm>
          <a:off x="200025" y="1006474"/>
          <a:ext cx="876061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8739">
                  <a:extLst>
                    <a:ext uri="{9D8B030D-6E8A-4147-A177-3AD203B41FA5}">
                      <a16:colId xmlns:a16="http://schemas.microsoft.com/office/drawing/2014/main" val="3652086786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1994375923"/>
                    </a:ext>
                  </a:extLst>
                </a:gridCol>
                <a:gridCol w="2365879">
                  <a:extLst>
                    <a:ext uri="{9D8B030D-6E8A-4147-A177-3AD203B41FA5}">
                      <a16:colId xmlns:a16="http://schemas.microsoft.com/office/drawing/2014/main" val="2223314382"/>
                    </a:ext>
                  </a:extLst>
                </a:gridCol>
              </a:tblGrid>
              <a:tr h="321742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Mean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Range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17236"/>
                  </a:ext>
                </a:extLst>
              </a:tr>
              <a:tr h="321742">
                <a:tc gridSpan="3">
                  <a:txBody>
                    <a:bodyPr/>
                    <a:lstStyle/>
                    <a:p>
                      <a:pPr algn="l"/>
                      <a:r>
                        <a:rPr lang="en-US" sz="1800" b="1" dirty="0"/>
                        <a:t>Age (years)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16714"/>
                  </a:ext>
                </a:extLst>
              </a:tr>
              <a:tr h="321742">
                <a:tc>
                  <a:txBody>
                    <a:bodyPr/>
                    <a:lstStyle/>
                    <a:p>
                      <a:r>
                        <a:rPr lang="en-US" sz="1800" b="1" dirty="0"/>
                        <a:t>  Symptom onset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4.2</a:t>
                      </a:r>
                      <a:endParaRPr lang="en-US" sz="1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0-12</a:t>
                      </a:r>
                      <a:endParaRPr lang="en-US" sz="1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430085"/>
                  </a:ext>
                </a:extLst>
              </a:tr>
              <a:tr h="321742">
                <a:tc>
                  <a:txBody>
                    <a:bodyPr/>
                    <a:lstStyle/>
                    <a:p>
                      <a:r>
                        <a:rPr lang="en-US" sz="1800" b="1" dirty="0"/>
                        <a:t>  Diagnosis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7.2</a:t>
                      </a:r>
                      <a:endParaRPr lang="en-US" sz="1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2-12</a:t>
                      </a:r>
                      <a:endParaRPr lang="en-US" sz="1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075135"/>
                  </a:ext>
                </a:extLst>
              </a:tr>
              <a:tr h="321742">
                <a:tc>
                  <a:txBody>
                    <a:bodyPr/>
                    <a:lstStyle/>
                    <a:p>
                      <a:r>
                        <a:rPr lang="en-US" sz="1800" b="1" dirty="0"/>
                        <a:t>  First </a:t>
                      </a:r>
                      <a:r>
                        <a:rPr lang="en-US" sz="1800" b="1" dirty="0" err="1"/>
                        <a:t>olipudase</a:t>
                      </a:r>
                      <a:r>
                        <a:rPr lang="en-US" sz="1800" b="1" dirty="0"/>
                        <a:t> alfa injection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32.6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22-47</a:t>
                      </a:r>
                      <a:endParaRPr lang="en-US" sz="1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463187"/>
                  </a:ext>
                </a:extLst>
              </a:tr>
              <a:tr h="321742">
                <a:tc>
                  <a:txBody>
                    <a:bodyPr/>
                    <a:lstStyle/>
                    <a:p>
                      <a:r>
                        <a:rPr lang="en-US" sz="1800" b="1" dirty="0"/>
                        <a:t>ASM activity in leukocytes (% of normal)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17.8%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12%-29%</a:t>
                      </a:r>
                      <a:endParaRPr lang="en-US" sz="1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51641"/>
                  </a:ext>
                </a:extLst>
              </a:tr>
              <a:tr h="321742">
                <a:tc>
                  <a:txBody>
                    <a:bodyPr/>
                    <a:lstStyle/>
                    <a:p>
                      <a:r>
                        <a:rPr lang="en-US" sz="1800" b="1" dirty="0"/>
                        <a:t>Spleen volume (MN)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12.77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7.41-17.92</a:t>
                      </a:r>
                      <a:endParaRPr lang="en-US" sz="18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527251"/>
                  </a:ext>
                </a:extLst>
              </a:tr>
              <a:tr h="321742">
                <a:tc>
                  <a:txBody>
                    <a:bodyPr/>
                    <a:lstStyle/>
                    <a:p>
                      <a:r>
                        <a:rPr lang="en-US" sz="1800" b="1" dirty="0"/>
                        <a:t>Liver volume (MN)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1.74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1.21-2.23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827950"/>
                  </a:ext>
                </a:extLst>
              </a:tr>
            </a:tbl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8B0AE-BBD1-5D4A-A376-B2503BD6737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MN, multiples of normal.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B11A9E-A7ED-B546-B617-365EB6D495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Wasserstein MP et al. </a:t>
            </a:r>
            <a:r>
              <a:rPr lang="en-US" i="1" dirty="0"/>
              <a:t>Mol Genet </a:t>
            </a:r>
            <a:r>
              <a:rPr lang="en-US" i="1" dirty="0" err="1"/>
              <a:t>Metab</a:t>
            </a:r>
            <a:r>
              <a:rPr lang="en-US" i="1" dirty="0"/>
              <a:t>. </a:t>
            </a:r>
            <a:r>
              <a:rPr lang="en-US" dirty="0"/>
              <a:t>2015;116(1-2):88-97.</a:t>
            </a:r>
          </a:p>
        </p:txBody>
      </p:sp>
    </p:spTree>
    <p:extLst>
      <p:ext uri="{BB962C8B-B14F-4D97-AF65-F5344CB8AC3E}">
        <p14:creationId xmlns:p14="http://schemas.microsoft.com/office/powerpoint/2010/main" val="23710710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4212035-7CD9-ECF7-7AED-3B90A2F34853}"/>
              </a:ext>
            </a:extLst>
          </p:cNvPr>
          <p:cNvSpPr/>
          <p:nvPr/>
        </p:nvSpPr>
        <p:spPr>
          <a:xfrm>
            <a:off x="8284" y="720736"/>
            <a:ext cx="9144001" cy="36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93813F-109A-EB49-9329-8B994ACEFC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2 ASCEND Clinical Trial: 26-Week Efficacy Results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EC47831-5D47-B44C-8BDC-1AA50D311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575" y="1006475"/>
            <a:ext cx="4703618" cy="323373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1A02BA-AB3D-DA4C-B495-4DC2EF64EE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Image courtesy of Wasserstein MP et al. </a:t>
            </a:r>
            <a:r>
              <a:rPr lang="en-US" i="1" dirty="0"/>
              <a:t>Mol Genet </a:t>
            </a:r>
            <a:r>
              <a:rPr lang="en-US" i="1" dirty="0" err="1"/>
              <a:t>Metab</a:t>
            </a:r>
            <a:r>
              <a:rPr lang="en-US" i="1" dirty="0"/>
              <a:t>. </a:t>
            </a:r>
            <a:r>
              <a:rPr lang="en-US" dirty="0"/>
              <a:t>2015;116(1-2):88-97. </a:t>
            </a:r>
            <a:r>
              <a:rPr lang="en-US" dirty="0">
                <a:hlinkClick r:id="rId3"/>
              </a:rPr>
              <a:t>CC BY-NC-ND 4.0</a:t>
            </a:r>
            <a:r>
              <a:rPr lang="en-US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7BB3CB-CA4D-F148-9942-5D37537AF1A2}"/>
              </a:ext>
            </a:extLst>
          </p:cNvPr>
          <p:cNvSpPr/>
          <p:nvPr/>
        </p:nvSpPr>
        <p:spPr>
          <a:xfrm>
            <a:off x="1995003" y="894887"/>
            <a:ext cx="300264" cy="203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570123-B3A6-3B4D-8246-400B0928FD0B}"/>
              </a:ext>
            </a:extLst>
          </p:cNvPr>
          <p:cNvSpPr/>
          <p:nvPr/>
        </p:nvSpPr>
        <p:spPr>
          <a:xfrm>
            <a:off x="4670201" y="849109"/>
            <a:ext cx="300264" cy="203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C5E13D8-CABE-BC4E-A4D0-62BB231886E2}"/>
              </a:ext>
            </a:extLst>
          </p:cNvPr>
          <p:cNvSpPr/>
          <p:nvPr/>
        </p:nvSpPr>
        <p:spPr>
          <a:xfrm>
            <a:off x="1993082" y="2621440"/>
            <a:ext cx="300264" cy="203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637352-8D53-834B-82E9-E03B87025D3F}"/>
              </a:ext>
            </a:extLst>
          </p:cNvPr>
          <p:cNvSpPr/>
          <p:nvPr/>
        </p:nvSpPr>
        <p:spPr>
          <a:xfrm>
            <a:off x="4369937" y="2621440"/>
            <a:ext cx="300264" cy="2035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D9BFE2-7541-034A-AB73-E1CED1DCF82C}"/>
              </a:ext>
            </a:extLst>
          </p:cNvPr>
          <p:cNvSpPr txBox="1"/>
          <p:nvPr/>
        </p:nvSpPr>
        <p:spPr>
          <a:xfrm>
            <a:off x="2723755" y="879175"/>
            <a:ext cx="2828584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Liver Sphingomyelin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A3AF3F-75A1-214B-BDF5-A82EB3247F4F}"/>
              </a:ext>
            </a:extLst>
          </p:cNvPr>
          <p:cNvSpPr txBox="1"/>
          <p:nvPr/>
        </p:nvSpPr>
        <p:spPr>
          <a:xfrm>
            <a:off x="5718743" y="749741"/>
            <a:ext cx="1925315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Mean Liver Sphingomyelin Levels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1D4D65-5D0F-C64E-9217-5C74ABBCDD14}"/>
              </a:ext>
            </a:extLst>
          </p:cNvPr>
          <p:cNvSpPr txBox="1"/>
          <p:nvPr/>
        </p:nvSpPr>
        <p:spPr>
          <a:xfrm>
            <a:off x="2841535" y="2540630"/>
            <a:ext cx="2828584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Spleen Volume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4ED457-6187-4147-B662-C77A179C2205}"/>
              </a:ext>
            </a:extLst>
          </p:cNvPr>
          <p:cNvSpPr txBox="1"/>
          <p:nvPr/>
        </p:nvSpPr>
        <p:spPr>
          <a:xfrm>
            <a:off x="5268441" y="2530972"/>
            <a:ext cx="2828584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Liver Volume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5B9083-FC3E-3646-8078-123B8BD4AC80}"/>
              </a:ext>
            </a:extLst>
          </p:cNvPr>
          <p:cNvSpPr txBox="1"/>
          <p:nvPr/>
        </p:nvSpPr>
        <p:spPr>
          <a:xfrm>
            <a:off x="114537" y="1250472"/>
            <a:ext cx="27151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Sphingomyelin cleared from Kupffer cells (K) and confined to hepatocytes (H) by week 26</a:t>
            </a:r>
          </a:p>
        </p:txBody>
      </p:sp>
    </p:spTree>
    <p:extLst>
      <p:ext uri="{BB962C8B-B14F-4D97-AF65-F5344CB8AC3E}">
        <p14:creationId xmlns:p14="http://schemas.microsoft.com/office/powerpoint/2010/main" val="26906762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0E1337D-79CE-48F3-93FD-053EFD98C00C}"/>
              </a:ext>
            </a:extLst>
          </p:cNvPr>
          <p:cNvSpPr/>
          <p:nvPr/>
        </p:nvSpPr>
        <p:spPr>
          <a:xfrm>
            <a:off x="-1" y="736270"/>
            <a:ext cx="9144001" cy="36397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1915AE-24B9-D540-AE40-99BC106CC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2 ASCEND Clinical Trial: 30-Month Efficacy Results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8A8236C-87D9-9040-9EEE-95473D7306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9249" y="1006475"/>
            <a:ext cx="4022965" cy="3233738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AD8AEE-A5A9-2549-928B-BE404B947E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HRCT, high-resolution computed tomography.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BC63D-1AB7-9A44-A9FF-4D94EAFF0A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Image courtesy of Wasserstein MP et al. </a:t>
            </a:r>
            <a:r>
              <a:rPr lang="en-US" i="1" dirty="0"/>
              <a:t>J Inherit </a:t>
            </a:r>
            <a:r>
              <a:rPr lang="en-US" i="1" dirty="0" err="1"/>
              <a:t>Metab</a:t>
            </a:r>
            <a:r>
              <a:rPr lang="en-US" i="1" dirty="0"/>
              <a:t> Dis</a:t>
            </a:r>
            <a:r>
              <a:rPr lang="en-US" dirty="0"/>
              <a:t>. 2018;41(5):829-838. </a:t>
            </a:r>
            <a:r>
              <a:rPr lang="en-US" dirty="0">
                <a:hlinkClick r:id="rId3"/>
              </a:rPr>
              <a:t>CC BY 4.0</a:t>
            </a:r>
            <a:r>
              <a:rPr lang="en-US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2EC021-8B76-5142-98C5-A7FA6772392D}"/>
              </a:ext>
            </a:extLst>
          </p:cNvPr>
          <p:cNvSpPr txBox="1"/>
          <p:nvPr/>
        </p:nvSpPr>
        <p:spPr>
          <a:xfrm>
            <a:off x="4745426" y="729835"/>
            <a:ext cx="1769058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Spleen Volume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A90F0A-A9F7-3449-A9EC-D4CE9C569700}"/>
              </a:ext>
            </a:extLst>
          </p:cNvPr>
          <p:cNvSpPr txBox="1"/>
          <p:nvPr/>
        </p:nvSpPr>
        <p:spPr>
          <a:xfrm>
            <a:off x="2790696" y="727159"/>
            <a:ext cx="140374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Liver Volume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AF62B3-56CA-D142-9BD8-4B4B136CFFC2}"/>
              </a:ext>
            </a:extLst>
          </p:cNvPr>
          <p:cNvSpPr txBox="1"/>
          <p:nvPr/>
        </p:nvSpPr>
        <p:spPr>
          <a:xfrm>
            <a:off x="5079224" y="2572893"/>
            <a:ext cx="832547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HRCT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20AF23-34C7-E849-A81E-1FB7A8C84F69}"/>
              </a:ext>
            </a:extLst>
          </p:cNvPr>
          <p:cNvSpPr txBox="1"/>
          <p:nvPr/>
        </p:nvSpPr>
        <p:spPr>
          <a:xfrm>
            <a:off x="3016597" y="2572893"/>
            <a:ext cx="777006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DLCO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92382E-D472-F84D-85A9-9D8FE5B47E50}"/>
              </a:ext>
            </a:extLst>
          </p:cNvPr>
          <p:cNvSpPr txBox="1"/>
          <p:nvPr/>
        </p:nvSpPr>
        <p:spPr>
          <a:xfrm>
            <a:off x="1855610" y="2529431"/>
            <a:ext cx="777006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35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CD5BC6-B12D-7A42-A9DA-2BACD6693866}"/>
              </a:ext>
            </a:extLst>
          </p:cNvPr>
          <p:cNvSpPr txBox="1"/>
          <p:nvPr/>
        </p:nvSpPr>
        <p:spPr>
          <a:xfrm>
            <a:off x="1659159" y="865422"/>
            <a:ext cx="777006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1350" b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DAC78C-5268-4AD5-BEEE-79F4E3081057}"/>
              </a:ext>
            </a:extLst>
          </p:cNvPr>
          <p:cNvSpPr/>
          <p:nvPr/>
        </p:nvSpPr>
        <p:spPr>
          <a:xfrm rot="5400000">
            <a:off x="2545849" y="1079889"/>
            <a:ext cx="166255" cy="138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8F111F-80A7-41B6-BFE9-C190919B415F}"/>
              </a:ext>
            </a:extLst>
          </p:cNvPr>
          <p:cNvSpPr/>
          <p:nvPr/>
        </p:nvSpPr>
        <p:spPr>
          <a:xfrm rot="5400000">
            <a:off x="2545842" y="2645956"/>
            <a:ext cx="166255" cy="1385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793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915AE-24B9-D540-AE40-99BC106CC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2 ASCEND Clinical Trial: 42-Month Efficacy Results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F92F482-7517-7F43-8A24-9C367483C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Olipudase</a:t>
            </a:r>
            <a:r>
              <a:rPr lang="en-US" dirty="0"/>
              <a:t> alfa was also shown to improve lipid profiles for up to </a:t>
            </a:r>
            <a:br>
              <a:rPr lang="en-US" dirty="0"/>
            </a:br>
            <a:r>
              <a:rPr lang="en-US" dirty="0"/>
              <a:t>42 months of treatment</a:t>
            </a:r>
          </a:p>
          <a:p>
            <a:r>
              <a:rPr lang="en-US" dirty="0"/>
              <a:t>Progressive reductions in proatherogenic lipid markers:</a:t>
            </a:r>
          </a:p>
          <a:p>
            <a:pPr lvl="1"/>
            <a:r>
              <a:rPr lang="en-US" dirty="0"/>
              <a:t>Total cholesterol (4 out of 5 patients)</a:t>
            </a:r>
          </a:p>
          <a:p>
            <a:pPr lvl="1"/>
            <a:r>
              <a:rPr lang="en-US" dirty="0"/>
              <a:t>LDL cholesterol (4 out of 5)</a:t>
            </a:r>
          </a:p>
          <a:p>
            <a:pPr lvl="1"/>
            <a:r>
              <a:rPr lang="en-US" dirty="0"/>
              <a:t>VLDL cholesterol (5 out of 5)</a:t>
            </a:r>
          </a:p>
          <a:p>
            <a:pPr lvl="1"/>
            <a:r>
              <a:rPr lang="en-US" dirty="0"/>
              <a:t>Triglycerides (5 out of 5)</a:t>
            </a:r>
          </a:p>
          <a:p>
            <a:r>
              <a:rPr lang="en-US" dirty="0"/>
              <a:t>Progressive improvements in antiatherogenic lipid markers:</a:t>
            </a:r>
          </a:p>
          <a:p>
            <a:pPr lvl="1"/>
            <a:r>
              <a:rPr lang="en-US" dirty="0"/>
              <a:t>HDL cholesterol (5 out of 5)</a:t>
            </a:r>
          </a:p>
          <a:p>
            <a:pPr lvl="1"/>
            <a:r>
              <a:rPr lang="en-US" dirty="0"/>
              <a:t>apolipoprotein A-I (5 out of 5)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BC63D-1AB7-9A44-A9FF-4D94EAFF0A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Thurberg</a:t>
            </a:r>
            <a:r>
              <a:rPr lang="en-US" dirty="0"/>
              <a:t> BL et al. </a:t>
            </a:r>
            <a:r>
              <a:rPr lang="en-US" i="1" dirty="0"/>
              <a:t>Mol Genet </a:t>
            </a:r>
            <a:r>
              <a:rPr lang="en-US" i="1" dirty="0" err="1"/>
              <a:t>Metab</a:t>
            </a:r>
            <a:r>
              <a:rPr lang="en-US" dirty="0"/>
              <a:t>. 2020;131(1-2):245-252. </a:t>
            </a:r>
          </a:p>
        </p:txBody>
      </p:sp>
    </p:spTree>
    <p:extLst>
      <p:ext uri="{BB962C8B-B14F-4D97-AF65-F5344CB8AC3E}">
        <p14:creationId xmlns:p14="http://schemas.microsoft.com/office/powerpoint/2010/main" val="11490731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D1422-12D7-4F48-8E59-B27D636D9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2 ASCEND Clinical Trial: 42-Month Efficacy Results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0FD8C-371B-A14B-A79F-D7D712AF09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Image courtesy of </a:t>
            </a:r>
            <a:r>
              <a:rPr lang="en-US" dirty="0" err="1"/>
              <a:t>Thurberg</a:t>
            </a:r>
            <a:r>
              <a:rPr lang="en-US" dirty="0"/>
              <a:t> BL et al. </a:t>
            </a:r>
            <a:r>
              <a:rPr lang="en-US" i="1" dirty="0"/>
              <a:t>Mol Genet </a:t>
            </a:r>
            <a:r>
              <a:rPr lang="en-US" i="1" dirty="0" err="1"/>
              <a:t>Metab</a:t>
            </a:r>
            <a:r>
              <a:rPr lang="en-US" dirty="0"/>
              <a:t>. 2020;131(1-2):245-252. </a:t>
            </a:r>
            <a:r>
              <a:rPr lang="en-US" dirty="0">
                <a:hlinkClick r:id="rId2"/>
              </a:rPr>
              <a:t>CC BY 4.0</a:t>
            </a:r>
            <a:r>
              <a:rPr lang="en-US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F28FB-F247-5F47-98C1-E688796B4D72}"/>
              </a:ext>
            </a:extLst>
          </p:cNvPr>
          <p:cNvSpPr txBox="1"/>
          <p:nvPr/>
        </p:nvSpPr>
        <p:spPr>
          <a:xfrm>
            <a:off x="1109433" y="3646839"/>
            <a:ext cx="986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Baseline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D0E309-94AC-964F-AA8C-9C269B3E681D}"/>
              </a:ext>
            </a:extLst>
          </p:cNvPr>
          <p:cNvSpPr txBox="1"/>
          <p:nvPr/>
        </p:nvSpPr>
        <p:spPr>
          <a:xfrm>
            <a:off x="4032153" y="3658031"/>
            <a:ext cx="1096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6 Months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044F62-D2B8-304F-999A-AD4B933DC57F}"/>
              </a:ext>
            </a:extLst>
          </p:cNvPr>
          <p:cNvSpPr txBox="1"/>
          <p:nvPr/>
        </p:nvSpPr>
        <p:spPr>
          <a:xfrm>
            <a:off x="6943997" y="3646838"/>
            <a:ext cx="121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42 Months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ADC8C9-7F45-804F-A5AE-EB52BA9A8CAD}"/>
              </a:ext>
            </a:extLst>
          </p:cNvPr>
          <p:cNvSpPr txBox="1"/>
          <p:nvPr/>
        </p:nvSpPr>
        <p:spPr>
          <a:xfrm>
            <a:off x="179923" y="978138"/>
            <a:ext cx="7807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Sphingomyelin was progressively cleared from Kupffer cells and then hepatocytes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D79FC2D9-429A-021B-3FF0-679F69180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23" y="1464922"/>
            <a:ext cx="8751668" cy="221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1133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C5E84-DB08-DE4F-9B17-244EA8894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 ASCEND Clinical Trial: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AE66DC-A38F-9C42-A134-7C4F68B34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patients experienced mild treatment-emergent adverse events (TEAEs)</a:t>
            </a:r>
          </a:p>
          <a:p>
            <a:r>
              <a:rPr lang="en-US" dirty="0"/>
              <a:t>No patients experienced severe TEAEs</a:t>
            </a:r>
          </a:p>
          <a:p>
            <a:r>
              <a:rPr lang="en-US" dirty="0"/>
              <a:t>Most common TEAEs:</a:t>
            </a:r>
          </a:p>
          <a:p>
            <a:pPr lvl="1"/>
            <a:r>
              <a:rPr lang="en-US" dirty="0"/>
              <a:t>Headache (100%)</a:t>
            </a:r>
          </a:p>
          <a:p>
            <a:pPr lvl="1"/>
            <a:r>
              <a:rPr lang="en-US" dirty="0"/>
              <a:t>Nausea (100%)</a:t>
            </a:r>
          </a:p>
          <a:p>
            <a:pPr lvl="1"/>
            <a:r>
              <a:rPr lang="en-US" dirty="0"/>
              <a:t>Abdominal pain (100%)</a:t>
            </a:r>
          </a:p>
          <a:p>
            <a:pPr lvl="1"/>
            <a:r>
              <a:rPr lang="en-US" dirty="0"/>
              <a:t>Arthralgia (80%)</a:t>
            </a:r>
          </a:p>
          <a:p>
            <a:pPr lvl="1"/>
            <a:r>
              <a:rPr lang="en-US" dirty="0"/>
              <a:t>Fatigue (60%)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7B22CD1-BF2D-32DE-2A09-74AFAFDC9C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err="1"/>
              <a:t>Thurberg</a:t>
            </a:r>
            <a:r>
              <a:rPr lang="en-US" dirty="0"/>
              <a:t> BL et al. </a:t>
            </a:r>
            <a:r>
              <a:rPr lang="en-US" i="1" dirty="0"/>
              <a:t>Mol Genet </a:t>
            </a:r>
            <a:r>
              <a:rPr lang="en-US" i="1" dirty="0" err="1"/>
              <a:t>Metab</a:t>
            </a:r>
            <a:r>
              <a:rPr lang="en-US" dirty="0"/>
              <a:t>. 2020;131(1-2):245-252.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4455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A476-7DD5-0045-83B6-D11EEF2C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1/2 ASCEND-Peds Clinical Trial: Study Design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04090-B530-7A4B-A2B2-59EE3D8AA3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Diaz GA et al. </a:t>
            </a:r>
            <a:r>
              <a:rPr lang="en-US" i="1" dirty="0"/>
              <a:t>Genet Med.</a:t>
            </a:r>
            <a:r>
              <a:rPr lang="en-US" dirty="0"/>
              <a:t> 2021;23(8):1543-1550.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44B619-780B-EC4E-A776-8DD396305AFD}"/>
              </a:ext>
            </a:extLst>
          </p:cNvPr>
          <p:cNvSpPr/>
          <p:nvPr/>
        </p:nvSpPr>
        <p:spPr>
          <a:xfrm>
            <a:off x="199477" y="1462273"/>
            <a:ext cx="2726024" cy="230368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Inclusion criteria: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Aged &lt;18 years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Spleen volume ≥5 multiples of normal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Height Z-scores ≤-1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Mean platelet counts ≥60 x 10</a:t>
            </a:r>
            <a:r>
              <a:rPr lang="en-US" sz="1350" baseline="30000" dirty="0"/>
              <a:t>9</a:t>
            </a:r>
            <a:r>
              <a:rPr lang="en-US" sz="1350" dirty="0"/>
              <a:t>/L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Preserved liver function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No acute or rapidly progressive neurologic symptoms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C04DD9-9D04-2444-BAF5-BAD45F581FAB}"/>
              </a:ext>
            </a:extLst>
          </p:cNvPr>
          <p:cNvSpPr/>
          <p:nvPr/>
        </p:nvSpPr>
        <p:spPr>
          <a:xfrm>
            <a:off x="3626047" y="2185488"/>
            <a:ext cx="2089469" cy="857251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IV </a:t>
            </a:r>
            <a:r>
              <a:rPr lang="en-US" sz="1500" b="1" dirty="0" err="1"/>
              <a:t>olipudase</a:t>
            </a:r>
            <a:r>
              <a:rPr lang="en-US" sz="1500" b="1" dirty="0"/>
              <a:t> alfa </a:t>
            </a:r>
            <a:br>
              <a:rPr lang="en-US" sz="1500" b="1" dirty="0"/>
            </a:br>
            <a:r>
              <a:rPr lang="en-US" sz="1500" b="1" dirty="0"/>
              <a:t>every 2 weeks</a:t>
            </a:r>
          </a:p>
          <a:p>
            <a:pPr algn="ctr"/>
            <a:r>
              <a:rPr lang="en-US" sz="1200" dirty="0"/>
              <a:t>started at 0.03 mg/kg and titrated to 3 mg/kg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2E767-CEBB-6041-B080-DADE440EFD7C}"/>
              </a:ext>
            </a:extLst>
          </p:cNvPr>
          <p:cNvSpPr/>
          <p:nvPr/>
        </p:nvSpPr>
        <p:spPr>
          <a:xfrm>
            <a:off x="6356760" y="1706948"/>
            <a:ext cx="2604304" cy="1814332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Key end points: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Safety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Spleen and liver volumes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Liver function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Lung anatomy and function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Lipid levels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Platelet counts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Growth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37DC953-E2E1-804C-B927-BB87C6DA5DC7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2925501" y="2614113"/>
            <a:ext cx="700546" cy="1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9980BEA-D404-7E44-9CFD-8C434268CDFB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>
            <a:off x="5715515" y="2614114"/>
            <a:ext cx="641244" cy="0"/>
          </a:xfrm>
          <a:prstGeom prst="straightConnector1">
            <a:avLst/>
          </a:prstGeom>
          <a:ln>
            <a:tailEnd type="triangle"/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04E5AF3-492D-2E42-84F3-281218EA8C5C}"/>
              </a:ext>
            </a:extLst>
          </p:cNvPr>
          <p:cNvSpPr txBox="1"/>
          <p:nvPr/>
        </p:nvSpPr>
        <p:spPr>
          <a:xfrm>
            <a:off x="2951046" y="2390887"/>
            <a:ext cx="6453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n = 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2BB832F-0AF2-7942-8E03-823839840731}"/>
              </a:ext>
            </a:extLst>
          </p:cNvPr>
          <p:cNvSpPr txBox="1"/>
          <p:nvPr/>
        </p:nvSpPr>
        <p:spPr>
          <a:xfrm>
            <a:off x="5656213" y="2592616"/>
            <a:ext cx="759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long- term follow up</a:t>
            </a:r>
          </a:p>
        </p:txBody>
      </p:sp>
    </p:spTree>
    <p:extLst>
      <p:ext uri="{BB962C8B-B14F-4D97-AF65-F5344CB8AC3E}">
        <p14:creationId xmlns:p14="http://schemas.microsoft.com/office/powerpoint/2010/main" val="8467466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A476-7DD5-0045-83B6-D11EEF2C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1/2 ASCEND-Peds Clinical Trial: Baseline Demographics</a:t>
            </a:r>
          </a:p>
        </p:txBody>
      </p:sp>
      <p:graphicFrame>
        <p:nvGraphicFramePr>
          <p:cNvPr id="13" name="Table 6">
            <a:extLst>
              <a:ext uri="{FF2B5EF4-FFF2-40B4-BE49-F238E27FC236}">
                <a16:creationId xmlns:a16="http://schemas.microsoft.com/office/drawing/2014/main" id="{9690E788-F0AD-3641-8476-452B3840C3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198933"/>
              </p:ext>
            </p:extLst>
          </p:nvPr>
        </p:nvGraphicFramePr>
        <p:xfrm>
          <a:off x="200025" y="1006475"/>
          <a:ext cx="8760620" cy="32290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124">
                  <a:extLst>
                    <a:ext uri="{9D8B030D-6E8A-4147-A177-3AD203B41FA5}">
                      <a16:colId xmlns:a16="http://schemas.microsoft.com/office/drawing/2014/main" val="3652086786"/>
                    </a:ext>
                  </a:extLst>
                </a:gridCol>
                <a:gridCol w="1752124">
                  <a:extLst>
                    <a:ext uri="{9D8B030D-6E8A-4147-A177-3AD203B41FA5}">
                      <a16:colId xmlns:a16="http://schemas.microsoft.com/office/drawing/2014/main" val="145921990"/>
                    </a:ext>
                  </a:extLst>
                </a:gridCol>
                <a:gridCol w="1752124">
                  <a:extLst>
                    <a:ext uri="{9D8B030D-6E8A-4147-A177-3AD203B41FA5}">
                      <a16:colId xmlns:a16="http://schemas.microsoft.com/office/drawing/2014/main" val="44554215"/>
                    </a:ext>
                  </a:extLst>
                </a:gridCol>
                <a:gridCol w="2128967">
                  <a:extLst>
                    <a:ext uri="{9D8B030D-6E8A-4147-A177-3AD203B41FA5}">
                      <a16:colId xmlns:a16="http://schemas.microsoft.com/office/drawing/2014/main" val="3083031705"/>
                    </a:ext>
                  </a:extLst>
                </a:gridCol>
                <a:gridCol w="1375281">
                  <a:extLst>
                    <a:ext uri="{9D8B030D-6E8A-4147-A177-3AD203B41FA5}">
                      <a16:colId xmlns:a16="http://schemas.microsoft.com/office/drawing/2014/main" val="4238096822"/>
                    </a:ext>
                  </a:extLst>
                </a:gridCol>
              </a:tblGrid>
              <a:tr h="51082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Adolescent (12-17 y)</a:t>
                      </a:r>
                    </a:p>
                    <a:p>
                      <a:pPr algn="ctr"/>
                      <a:r>
                        <a:rPr lang="en-US" sz="1400" dirty="0"/>
                        <a:t>(n = 4)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Child (6-11 y)</a:t>
                      </a:r>
                    </a:p>
                    <a:p>
                      <a:pPr algn="ctr"/>
                      <a:r>
                        <a:rPr lang="en-US" sz="1400" dirty="0"/>
                        <a:t>(n = 9)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Infant/early child (&lt;6 y)</a:t>
                      </a:r>
                    </a:p>
                    <a:p>
                      <a:pPr algn="ctr"/>
                      <a:r>
                        <a:rPr lang="en-US" sz="1400" dirty="0"/>
                        <a:t>(n = 7)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Overall </a:t>
                      </a:r>
                    </a:p>
                    <a:p>
                      <a:pPr algn="ctr"/>
                      <a:r>
                        <a:rPr lang="en-US" sz="1400" dirty="0"/>
                        <a:t>(n = 20)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117236"/>
                  </a:ext>
                </a:extLst>
              </a:tr>
              <a:tr h="369417">
                <a:tc gridSpan="5"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Age (years)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/>
                      <a:endParaRPr lang="en-US" sz="1400" b="1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916714"/>
                  </a:ext>
                </a:extLst>
              </a:tr>
              <a:tr h="369417">
                <a:tc>
                  <a:txBody>
                    <a:bodyPr/>
                    <a:lstStyle/>
                    <a:p>
                      <a:r>
                        <a:rPr lang="en-US" sz="1400" b="1" dirty="0"/>
                        <a:t>  Symptom onset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1.2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1.4</a:t>
                      </a:r>
                      <a:endParaRPr lang="en-US" sz="16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7430085"/>
                  </a:ext>
                </a:extLst>
              </a:tr>
              <a:tr h="369417">
                <a:tc>
                  <a:txBody>
                    <a:bodyPr/>
                    <a:lstStyle/>
                    <a:p>
                      <a:r>
                        <a:rPr lang="en-US" sz="1400" b="1" dirty="0"/>
                        <a:t>  Diagnosis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2.1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1.6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2.5</a:t>
                      </a:r>
                      <a:endParaRPr lang="en-US" sz="16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4075135"/>
                  </a:ext>
                </a:extLst>
              </a:tr>
              <a:tr h="369417">
                <a:tc>
                  <a:txBody>
                    <a:bodyPr/>
                    <a:lstStyle/>
                    <a:p>
                      <a:r>
                        <a:rPr lang="en-US" sz="1400" b="1" dirty="0"/>
                        <a:t>  Enrollment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14.8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8.7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3.4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/>
                        <a:t>8.0</a:t>
                      </a:r>
                      <a:endParaRPr lang="en-US" sz="16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463187"/>
                  </a:ext>
                </a:extLst>
              </a:tr>
              <a:tr h="729750">
                <a:tc>
                  <a:txBody>
                    <a:bodyPr/>
                    <a:lstStyle/>
                    <a:p>
                      <a:r>
                        <a:rPr lang="en-US" sz="1400" b="1" dirty="0"/>
                        <a:t>ASM activity in leukocytes (nmol/h/mg)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0.21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0.13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0.10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0.14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51641"/>
                  </a:ext>
                </a:extLst>
              </a:tr>
              <a:tr h="510825">
                <a:tc>
                  <a:txBody>
                    <a:bodyPr/>
                    <a:lstStyle/>
                    <a:p>
                      <a:r>
                        <a:rPr lang="en-US" sz="1400" b="1" dirty="0"/>
                        <a:t>Severe splenomegaly (&gt;15 MN)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25.0%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55.6%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85.7%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60.0%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527251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04090-B530-7A4B-A2B2-59EE3D8AA3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Diaz GA et al. </a:t>
            </a:r>
            <a:r>
              <a:rPr lang="en-US" i="1" dirty="0"/>
              <a:t>Genet Med</a:t>
            </a:r>
            <a:r>
              <a:rPr lang="en-US" dirty="0"/>
              <a:t>. 2021;23(8):1543-1550.</a:t>
            </a:r>
          </a:p>
        </p:txBody>
      </p:sp>
    </p:spTree>
    <p:extLst>
      <p:ext uri="{BB962C8B-B14F-4D97-AF65-F5344CB8AC3E}">
        <p14:creationId xmlns:p14="http://schemas.microsoft.com/office/powerpoint/2010/main" val="30246201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331FF08-3700-CA12-AFA0-F9BC536D060E}"/>
              </a:ext>
            </a:extLst>
          </p:cNvPr>
          <p:cNvSpPr/>
          <p:nvPr/>
        </p:nvSpPr>
        <p:spPr>
          <a:xfrm>
            <a:off x="-1" y="1015340"/>
            <a:ext cx="9144001" cy="33904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0DA476-7DD5-0045-83B6-D11EEF2C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1/2 ASCEND-Peds Clinical Trial: Spleen and Liver Outcomes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04090-B530-7A4B-A2B2-59EE3D8AA3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Images courtesy of Diaz GA et al. </a:t>
            </a:r>
            <a:r>
              <a:rPr lang="en-US" i="1" dirty="0"/>
              <a:t>Genet Med. </a:t>
            </a:r>
            <a:r>
              <a:rPr lang="en-US" dirty="0"/>
              <a:t>2021;23(8):1543-1550. </a:t>
            </a:r>
            <a:r>
              <a:rPr lang="en-US" dirty="0">
                <a:hlinkClick r:id="rId2"/>
              </a:rPr>
              <a:t>CC BY 4.0</a:t>
            </a:r>
            <a:r>
              <a:rPr lang="en-US" dirty="0"/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BE4E838-D05A-1542-BEAB-78EA5CF129F2}"/>
              </a:ext>
            </a:extLst>
          </p:cNvPr>
          <p:cNvGrpSpPr/>
          <p:nvPr/>
        </p:nvGrpSpPr>
        <p:grpSpPr>
          <a:xfrm>
            <a:off x="512663" y="1272190"/>
            <a:ext cx="7616447" cy="2599120"/>
            <a:chOff x="602528" y="2101930"/>
            <a:chExt cx="7536008" cy="257167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2860B6D-2522-1544-B4E5-F3B5BCAEA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528" y="2184400"/>
              <a:ext cx="3556000" cy="24892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B7DC6E9-8346-6D41-9D82-2384ED50A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60673" y="2101930"/>
              <a:ext cx="3677863" cy="24892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170473C-99EA-1547-864E-0D06954B9CBD}"/>
              </a:ext>
            </a:extLst>
          </p:cNvPr>
          <p:cNvSpPr txBox="1"/>
          <p:nvPr/>
        </p:nvSpPr>
        <p:spPr>
          <a:xfrm rot="16200000">
            <a:off x="-631496" y="2421709"/>
            <a:ext cx="2011320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Change from baseline (%)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40B6F1F-CD8E-C043-84A5-F0ED39C0FDBF}"/>
              </a:ext>
            </a:extLst>
          </p:cNvPr>
          <p:cNvSpPr txBox="1"/>
          <p:nvPr/>
        </p:nvSpPr>
        <p:spPr>
          <a:xfrm>
            <a:off x="1653111" y="998852"/>
            <a:ext cx="1611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Spleen Volume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815253-6FDB-4448-A519-7D612FC7AD90}"/>
              </a:ext>
            </a:extLst>
          </p:cNvPr>
          <p:cNvSpPr txBox="1"/>
          <p:nvPr/>
        </p:nvSpPr>
        <p:spPr>
          <a:xfrm>
            <a:off x="5883502" y="998852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Liver Volume</a:t>
            </a:r>
          </a:p>
        </p:txBody>
      </p:sp>
    </p:spTree>
    <p:extLst>
      <p:ext uri="{BB962C8B-B14F-4D97-AF65-F5344CB8AC3E}">
        <p14:creationId xmlns:p14="http://schemas.microsoft.com/office/powerpoint/2010/main" val="314810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60">
            <a:extLst>
              <a:ext uri="{FF2B5EF4-FFF2-40B4-BE49-F238E27FC236}">
                <a16:creationId xmlns:a16="http://schemas.microsoft.com/office/drawing/2014/main" id="{E1B5818B-16A2-0095-F818-F4C74AC63AEB}"/>
              </a:ext>
            </a:extLst>
          </p:cNvPr>
          <p:cNvSpPr/>
          <p:nvPr/>
        </p:nvSpPr>
        <p:spPr>
          <a:xfrm>
            <a:off x="1" y="956212"/>
            <a:ext cx="9144000" cy="341984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CD0158B-62A6-9943-BF0A-1FDA7492B9B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Images courtesy of </a:t>
            </a:r>
            <a:r>
              <a:rPr lang="en-US" dirty="0" err="1"/>
              <a:t>Thurberg</a:t>
            </a:r>
            <a:r>
              <a:rPr lang="en-US" dirty="0"/>
              <a:t> BL. Mol Genet </a:t>
            </a:r>
            <a:r>
              <a:rPr lang="en-US" dirty="0" err="1"/>
              <a:t>Metab</a:t>
            </a:r>
            <a:r>
              <a:rPr lang="en-US" dirty="0"/>
              <a:t> Rep. 2020;24:100626. </a:t>
            </a:r>
            <a:r>
              <a:rPr lang="en-US" dirty="0">
                <a:hlinkClick r:id="rId2"/>
              </a:rPr>
              <a:t>CC BY-NC-ND 4.0</a:t>
            </a:r>
            <a:r>
              <a:rPr lang="en-US" dirty="0"/>
              <a:t>.</a:t>
            </a:r>
          </a:p>
        </p:txBody>
      </p:sp>
      <p:pic>
        <p:nvPicPr>
          <p:cNvPr id="33" name="Picture 6" descr="Fig. 2">
            <a:extLst>
              <a:ext uri="{FF2B5EF4-FFF2-40B4-BE49-F238E27FC236}">
                <a16:creationId xmlns:a16="http://schemas.microsoft.com/office/drawing/2014/main" id="{677747CF-5C1C-B2A7-D79D-74EB003C6B7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68" r="50220" b="-1"/>
          <a:stretch/>
        </p:blipFill>
        <p:spPr bwMode="auto">
          <a:xfrm>
            <a:off x="1205692" y="1050268"/>
            <a:ext cx="2048498" cy="1596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Fig. 1">
            <a:extLst>
              <a:ext uri="{FF2B5EF4-FFF2-40B4-BE49-F238E27FC236}">
                <a16:creationId xmlns:a16="http://schemas.microsoft.com/office/drawing/2014/main" id="{F8683694-0259-CA7E-9062-2425ED1B3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445" b="50328"/>
          <a:stretch/>
        </p:blipFill>
        <p:spPr bwMode="auto">
          <a:xfrm>
            <a:off x="1205692" y="2805811"/>
            <a:ext cx="2048499" cy="1563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0" descr="Fig. 4">
            <a:extLst>
              <a:ext uri="{FF2B5EF4-FFF2-40B4-BE49-F238E27FC236}">
                <a16:creationId xmlns:a16="http://schemas.microsoft.com/office/drawing/2014/main" id="{C8468DC4-D0C0-B2DC-E308-AA887E37AD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987" b="66863"/>
          <a:stretch/>
        </p:blipFill>
        <p:spPr bwMode="auto">
          <a:xfrm>
            <a:off x="3515695" y="2805811"/>
            <a:ext cx="2048499" cy="156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Fig. 1">
            <a:extLst>
              <a:ext uri="{FF2B5EF4-FFF2-40B4-BE49-F238E27FC236}">
                <a16:creationId xmlns:a16="http://schemas.microsoft.com/office/drawing/2014/main" id="{9E69F0E2-3A0E-A2F4-26C5-601D8F3E02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8" r="53445"/>
          <a:stretch/>
        </p:blipFill>
        <p:spPr bwMode="auto">
          <a:xfrm>
            <a:off x="5825699" y="1053534"/>
            <a:ext cx="2041765" cy="156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Fig. 2">
            <a:extLst>
              <a:ext uri="{FF2B5EF4-FFF2-40B4-BE49-F238E27FC236}">
                <a16:creationId xmlns:a16="http://schemas.microsoft.com/office/drawing/2014/main" id="{351317E6-3859-7CA4-4FF7-EB37091BE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65" t="49368" r="555" b="-1"/>
          <a:stretch/>
        </p:blipFill>
        <p:spPr bwMode="auto">
          <a:xfrm>
            <a:off x="3512328" y="1026558"/>
            <a:ext cx="2048498" cy="1596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 descr="Fig. 4">
            <a:extLst>
              <a:ext uri="{FF2B5EF4-FFF2-40B4-BE49-F238E27FC236}">
                <a16:creationId xmlns:a16="http://schemas.microsoft.com/office/drawing/2014/main" id="{C433985E-340A-3F9D-A0B7-CF4A4D8CCE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50" t="33662" r="-63" b="33201"/>
          <a:stretch/>
        </p:blipFill>
        <p:spPr bwMode="auto">
          <a:xfrm>
            <a:off x="5818964" y="2805812"/>
            <a:ext cx="2048499" cy="156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CCAA26B3-2083-5756-2E6F-4B47181BACE7}"/>
              </a:ext>
            </a:extLst>
          </p:cNvPr>
          <p:cNvSpPr/>
          <p:nvPr/>
        </p:nvSpPr>
        <p:spPr>
          <a:xfrm rot="5400000">
            <a:off x="1681539" y="2536517"/>
            <a:ext cx="3378895" cy="282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A7EBDA1-1980-B900-B4E3-AE05010FCC88}"/>
              </a:ext>
            </a:extLst>
          </p:cNvPr>
          <p:cNvSpPr/>
          <p:nvPr/>
        </p:nvSpPr>
        <p:spPr>
          <a:xfrm>
            <a:off x="747494" y="2567510"/>
            <a:ext cx="7190814" cy="282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ED5EFFE-CA26-7E15-7D06-3D71ED50B9B9}"/>
              </a:ext>
            </a:extLst>
          </p:cNvPr>
          <p:cNvSpPr/>
          <p:nvPr/>
        </p:nvSpPr>
        <p:spPr>
          <a:xfrm rot="5400000">
            <a:off x="3950122" y="2574572"/>
            <a:ext cx="3455003" cy="282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3528F4F-64FF-D371-2298-CA48E1A7BE6A}"/>
              </a:ext>
            </a:extLst>
          </p:cNvPr>
          <p:cNvSpPr/>
          <p:nvPr/>
        </p:nvSpPr>
        <p:spPr>
          <a:xfrm>
            <a:off x="1124012" y="963387"/>
            <a:ext cx="7190814" cy="1639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0AE428BD-F595-47AF-87E9-E0BDBB6212C8}"/>
              </a:ext>
            </a:extLst>
          </p:cNvPr>
          <p:cNvSpPr txBox="1"/>
          <p:nvPr/>
        </p:nvSpPr>
        <p:spPr>
          <a:xfrm>
            <a:off x="1205691" y="2310905"/>
            <a:ext cx="529312" cy="300082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Liver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422164C-AB2B-A5D2-E506-1DE6ADBDE485}"/>
              </a:ext>
            </a:extLst>
          </p:cNvPr>
          <p:cNvSpPr txBox="1"/>
          <p:nvPr/>
        </p:nvSpPr>
        <p:spPr>
          <a:xfrm>
            <a:off x="3512328" y="2310905"/>
            <a:ext cx="668773" cy="300082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Spleen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3157C46-664F-D8F9-59A3-49955649C553}"/>
              </a:ext>
            </a:extLst>
          </p:cNvPr>
          <p:cNvSpPr txBox="1"/>
          <p:nvPr/>
        </p:nvSpPr>
        <p:spPr>
          <a:xfrm>
            <a:off x="5803277" y="2310905"/>
            <a:ext cx="526106" cy="300082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Lung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CFB15E1-A963-8F12-1C83-FF5CCBA85812}"/>
              </a:ext>
            </a:extLst>
          </p:cNvPr>
          <p:cNvSpPr txBox="1"/>
          <p:nvPr/>
        </p:nvSpPr>
        <p:spPr>
          <a:xfrm>
            <a:off x="1175187" y="4095763"/>
            <a:ext cx="585417" cy="300082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Heart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083EFCC4-20BE-3FB8-3402-49A1CA129636}"/>
              </a:ext>
            </a:extLst>
          </p:cNvPr>
          <p:cNvSpPr txBox="1"/>
          <p:nvPr/>
        </p:nvSpPr>
        <p:spPr>
          <a:xfrm>
            <a:off x="3487783" y="4095763"/>
            <a:ext cx="912622" cy="300082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Brainstem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AE9AF874-ADF1-1390-6AD3-B657A976C841}"/>
              </a:ext>
            </a:extLst>
          </p:cNvPr>
          <p:cNvSpPr txBox="1"/>
          <p:nvPr/>
        </p:nvSpPr>
        <p:spPr>
          <a:xfrm>
            <a:off x="5802363" y="4095763"/>
            <a:ext cx="1160061" cy="300082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350" b="1" dirty="0"/>
              <a:t>Bone marrow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C8B119-CFB0-1D41-9A34-74D984672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Sphingomyelin Storage Across Organ Systems </a:t>
            </a:r>
            <a:br>
              <a:rPr lang="en-US" dirty="0"/>
            </a:br>
            <a:r>
              <a:rPr lang="en-US" sz="2700" dirty="0"/>
              <a:t>(NPD Type 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8997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6524CF3-D35C-C9EF-9E43-3EC4D40DA5A2}"/>
              </a:ext>
            </a:extLst>
          </p:cNvPr>
          <p:cNvSpPr/>
          <p:nvPr/>
        </p:nvSpPr>
        <p:spPr>
          <a:xfrm>
            <a:off x="-1" y="890649"/>
            <a:ext cx="9144001" cy="3485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97C3CA-CE1E-EF44-9573-40D2C39A1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1/2 ASCEND-Peds Clinical Trial: Lipids Outcomes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AE2759D-25BA-5C43-B9A1-F60EF24C89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45256" y="1006475"/>
            <a:ext cx="6270950" cy="323373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816E5-0A07-5E42-9F31-9C6AD51BD2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Images courtesy of Diaz GA et al.</a:t>
            </a:r>
            <a:r>
              <a:rPr lang="en-US" i="1" dirty="0"/>
              <a:t> Genet Med</a:t>
            </a:r>
            <a:r>
              <a:rPr lang="en-US" dirty="0"/>
              <a:t>. 2021;23(8):1543-1550. </a:t>
            </a:r>
            <a:r>
              <a:rPr lang="en-US" dirty="0">
                <a:hlinkClick r:id="rId3"/>
              </a:rPr>
              <a:t>CC BY 4.0</a:t>
            </a:r>
            <a:r>
              <a:rPr lang="en-US" dirty="0"/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4F3772A-1ABC-0C4D-8A99-9DC91638B799}"/>
              </a:ext>
            </a:extLst>
          </p:cNvPr>
          <p:cNvSpPr txBox="1"/>
          <p:nvPr/>
        </p:nvSpPr>
        <p:spPr>
          <a:xfrm>
            <a:off x="1428598" y="912307"/>
            <a:ext cx="3034752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Total Cholesterol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1641D2-12F3-5D4D-B44A-E03A5AD7310D}"/>
              </a:ext>
            </a:extLst>
          </p:cNvPr>
          <p:cNvSpPr txBox="1"/>
          <p:nvPr/>
        </p:nvSpPr>
        <p:spPr>
          <a:xfrm>
            <a:off x="3998156" y="912307"/>
            <a:ext cx="312533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HDL Cholesterol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9CC39B-760E-1A41-AA36-D8920AAAE1E3}"/>
              </a:ext>
            </a:extLst>
          </p:cNvPr>
          <p:cNvSpPr txBox="1"/>
          <p:nvPr/>
        </p:nvSpPr>
        <p:spPr>
          <a:xfrm>
            <a:off x="2052986" y="2689942"/>
            <a:ext cx="1594238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Triglycerides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0279911-BAA8-CD46-8CB5-0283DF59A520}"/>
              </a:ext>
            </a:extLst>
          </p:cNvPr>
          <p:cNvSpPr txBox="1"/>
          <p:nvPr/>
        </p:nvSpPr>
        <p:spPr>
          <a:xfrm>
            <a:off x="4783222" y="2689942"/>
            <a:ext cx="1796986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/>
              <a:t>LDL Cholesterol</a:t>
            </a:r>
          </a:p>
        </p:txBody>
      </p:sp>
    </p:spTree>
    <p:extLst>
      <p:ext uri="{BB962C8B-B14F-4D97-AF65-F5344CB8AC3E}">
        <p14:creationId xmlns:p14="http://schemas.microsoft.com/office/powerpoint/2010/main" val="13196604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5">
            <a:extLst>
              <a:ext uri="{FF2B5EF4-FFF2-40B4-BE49-F238E27FC236}">
                <a16:creationId xmlns:a16="http://schemas.microsoft.com/office/drawing/2014/main" id="{6E6502BA-5408-6902-0805-5970732442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77" y="1022851"/>
            <a:ext cx="8807243" cy="3097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9EBDD2C-A4F6-934E-863D-B32C039BC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1/2 ASCEND-Peds Clinical Trial: Growth Outcomes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978DF0-05B9-FE42-9AE4-5DCF84C604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Images courtesy of Diaz GA et al. </a:t>
            </a:r>
            <a:r>
              <a:rPr lang="en-US" i="1" dirty="0"/>
              <a:t>Genet Med</a:t>
            </a:r>
            <a:r>
              <a:rPr lang="en-US" dirty="0"/>
              <a:t>. 2021;23(8):1543-1550. </a:t>
            </a:r>
            <a:r>
              <a:rPr lang="en-US" dirty="0">
                <a:hlinkClick r:id="rId3"/>
              </a:rPr>
              <a:t>CC BY 4.0</a:t>
            </a:r>
            <a:r>
              <a:rPr lang="en-US" dirty="0"/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E24F7B-C091-4D48-99A6-7C4F759E6401}"/>
              </a:ext>
            </a:extLst>
          </p:cNvPr>
          <p:cNvSpPr/>
          <p:nvPr/>
        </p:nvSpPr>
        <p:spPr>
          <a:xfrm>
            <a:off x="185624" y="988412"/>
            <a:ext cx="312516" cy="383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5346429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A476-7DD5-0045-83B6-D11EEF2C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1/2 ASCEND-Peds Clinical Trial: Safety Outcomes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CF04F00-9EC3-1640-BA29-4E1466FA43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All patients experienced at least one TEAE, which were mostly mild (88%)</a:t>
            </a:r>
          </a:p>
          <a:p>
            <a:pPr lvl="1"/>
            <a:r>
              <a:rPr lang="en-US" dirty="0"/>
              <a:t>One patient had a serious treatment-related TEAE (anaphylaxis) but successfully continued treatment after desensitization</a:t>
            </a:r>
          </a:p>
          <a:p>
            <a:r>
              <a:rPr lang="en-US" dirty="0"/>
              <a:t>Common TEAEs included fever, cough, vomiting, nasopharyngitis, diarrhea, headache, nausea, rhinitis, oropharyngeal pain, ear pain, and rhinorrhea</a:t>
            </a:r>
          </a:p>
          <a:p>
            <a:r>
              <a:rPr lang="en-US" dirty="0"/>
              <a:t>Of the TEAEs considered related to treatment, most were injection reactions (</a:t>
            </a:r>
            <a:r>
              <a:rPr lang="en-US" dirty="0" err="1"/>
              <a:t>eg</a:t>
            </a:r>
            <a:r>
              <a:rPr lang="en-US" dirty="0"/>
              <a:t>, itching, fever, and vomiting)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204090-B530-7A4B-A2B2-59EE3D8AA36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Diaz GA et al. </a:t>
            </a:r>
            <a:r>
              <a:rPr lang="en-US" i="1" dirty="0"/>
              <a:t>Genet Med</a:t>
            </a:r>
            <a:r>
              <a:rPr lang="en-US" dirty="0"/>
              <a:t>. 2021;23(8):1543-1550.</a:t>
            </a:r>
          </a:p>
        </p:txBody>
      </p:sp>
    </p:spTree>
    <p:extLst>
      <p:ext uri="{BB962C8B-B14F-4D97-AF65-F5344CB8AC3E}">
        <p14:creationId xmlns:p14="http://schemas.microsoft.com/office/powerpoint/2010/main" val="21615806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DA476-7DD5-0045-83B6-D11EEF2C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2/3 ASCEND Clinical Trial: Study Design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44B619-780B-EC4E-A776-8DD396305AFD}"/>
              </a:ext>
            </a:extLst>
          </p:cNvPr>
          <p:cNvSpPr/>
          <p:nvPr/>
        </p:nvSpPr>
        <p:spPr>
          <a:xfrm>
            <a:off x="199478" y="1472998"/>
            <a:ext cx="2604304" cy="2239235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Inclusion criteria: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Adults aged ≥18 years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DLCO ≤70% of predicted normal value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Spleen volume ≥6 multiples of normal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Splenomegaly-related score ≥5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Mean platelet counts ≥60 × 10</a:t>
            </a:r>
            <a:r>
              <a:rPr lang="en-US" sz="1350" baseline="30000" dirty="0"/>
              <a:t>9</a:t>
            </a:r>
            <a:r>
              <a:rPr lang="en-US" sz="1350" dirty="0"/>
              <a:t>/L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Preserved liver function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C04DD9-9D04-2444-BAF5-BAD45F581FAB}"/>
              </a:ext>
            </a:extLst>
          </p:cNvPr>
          <p:cNvSpPr/>
          <p:nvPr/>
        </p:nvSpPr>
        <p:spPr>
          <a:xfrm>
            <a:off x="3780845" y="2690969"/>
            <a:ext cx="2270490" cy="857251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IV </a:t>
            </a:r>
            <a:r>
              <a:rPr lang="en-US" sz="1500" b="1" dirty="0" err="1"/>
              <a:t>olipudase</a:t>
            </a:r>
            <a:r>
              <a:rPr lang="en-US" sz="1500" b="1" dirty="0"/>
              <a:t> alfa </a:t>
            </a:r>
            <a:br>
              <a:rPr lang="en-US" sz="1500" b="1" dirty="0"/>
            </a:br>
            <a:r>
              <a:rPr lang="en-US" sz="1500" b="1" dirty="0"/>
              <a:t>every 2 weeks</a:t>
            </a:r>
          </a:p>
          <a:p>
            <a:pPr algn="ctr"/>
            <a:r>
              <a:rPr lang="en-US" sz="1200" dirty="0"/>
              <a:t>started at 0.1 mg/kg and </a:t>
            </a:r>
            <a:br>
              <a:rPr lang="en-US" sz="1200" dirty="0"/>
            </a:br>
            <a:r>
              <a:rPr lang="en-US" sz="1200" dirty="0"/>
              <a:t>titrated to 3 mg/kg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462E767-CEBB-6041-B080-DADE440EFD7C}"/>
              </a:ext>
            </a:extLst>
          </p:cNvPr>
          <p:cNvSpPr/>
          <p:nvPr/>
        </p:nvSpPr>
        <p:spPr>
          <a:xfrm>
            <a:off x="6340218" y="1472997"/>
            <a:ext cx="2604304" cy="2239235"/>
          </a:xfrm>
          <a:prstGeom prst="rect">
            <a:avLst/>
          </a:prstGeom>
          <a:solidFill>
            <a:srgbClr val="0020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Key end points: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Change in % predicted DLCO (primary)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Spleen volume with SRS in the US (primary)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Liver volume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Platelet counts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Patient-reported outcomes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dirty="0"/>
              <a:t>Safety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04E5AF3-492D-2E42-84F3-281218EA8C5C}"/>
              </a:ext>
            </a:extLst>
          </p:cNvPr>
          <p:cNvSpPr txBox="1"/>
          <p:nvPr/>
        </p:nvSpPr>
        <p:spPr>
          <a:xfrm>
            <a:off x="2807303" y="2314032"/>
            <a:ext cx="609462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n = 36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C37AB4D-ABA3-43A5-9BEC-6BB218B84092}"/>
              </a:ext>
            </a:extLst>
          </p:cNvPr>
          <p:cNvSpPr txBox="1">
            <a:spLocks/>
          </p:cNvSpPr>
          <p:nvPr/>
        </p:nvSpPr>
        <p:spPr>
          <a:xfrm>
            <a:off x="3112034" y="4507706"/>
            <a:ext cx="5849029" cy="548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sz="825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Wasserstein M et al. </a:t>
            </a:r>
            <a:r>
              <a:rPr lang="en-US" i="1" dirty="0"/>
              <a:t>Genet Med</a:t>
            </a:r>
            <a:r>
              <a:rPr lang="en-US" dirty="0"/>
              <a:t>. 2022;S1098-3600(22)00716-X.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49EF3B-C2FD-9547-9995-0AC86E4E73DC}"/>
              </a:ext>
            </a:extLst>
          </p:cNvPr>
          <p:cNvSpPr/>
          <p:nvPr/>
        </p:nvSpPr>
        <p:spPr>
          <a:xfrm>
            <a:off x="3780845" y="1597460"/>
            <a:ext cx="2270490" cy="85725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 dirty="0"/>
              <a:t>Placebo</a:t>
            </a:r>
          </a:p>
        </p:txBody>
      </p:sp>
      <p:cxnSp>
        <p:nvCxnSpPr>
          <p:cNvPr id="16" name="Elbow Connector 15">
            <a:extLst>
              <a:ext uri="{FF2B5EF4-FFF2-40B4-BE49-F238E27FC236}">
                <a16:creationId xmlns:a16="http://schemas.microsoft.com/office/drawing/2014/main" id="{44ABFD98-A84D-6F4C-A7F5-B7F83EB4BE7B}"/>
              </a:ext>
            </a:extLst>
          </p:cNvPr>
          <p:cNvCxnSpPr>
            <a:stCxn id="6" idx="3"/>
            <a:endCxn id="20" idx="1"/>
          </p:cNvCxnSpPr>
          <p:nvPr/>
        </p:nvCxnSpPr>
        <p:spPr>
          <a:xfrm flipV="1">
            <a:off x="2803782" y="2026086"/>
            <a:ext cx="977063" cy="566530"/>
          </a:xfrm>
          <a:prstGeom prst="bentConnector3">
            <a:avLst>
              <a:gd name="adj1" fmla="val 68332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1F13A103-880C-E74E-8D43-07AA405783F0}"/>
              </a:ext>
            </a:extLst>
          </p:cNvPr>
          <p:cNvCxnSpPr>
            <a:cxnSpLocks/>
            <a:stCxn id="6" idx="3"/>
            <a:endCxn id="7" idx="1"/>
          </p:cNvCxnSpPr>
          <p:nvPr/>
        </p:nvCxnSpPr>
        <p:spPr>
          <a:xfrm>
            <a:off x="2803782" y="2592616"/>
            <a:ext cx="977063" cy="526979"/>
          </a:xfrm>
          <a:prstGeom prst="bentConnector3">
            <a:avLst>
              <a:gd name="adj1" fmla="val 68331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Elbow Connector 34">
            <a:extLst>
              <a:ext uri="{FF2B5EF4-FFF2-40B4-BE49-F238E27FC236}">
                <a16:creationId xmlns:a16="http://schemas.microsoft.com/office/drawing/2014/main" id="{FCF7DB59-1FF6-9E43-8311-E097B28A3E32}"/>
              </a:ext>
            </a:extLst>
          </p:cNvPr>
          <p:cNvCxnSpPr>
            <a:cxnSpLocks/>
            <a:stCxn id="20" idx="3"/>
            <a:endCxn id="9" idx="1"/>
          </p:cNvCxnSpPr>
          <p:nvPr/>
        </p:nvCxnSpPr>
        <p:spPr>
          <a:xfrm>
            <a:off x="6051335" y="2026086"/>
            <a:ext cx="288883" cy="566529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15647E5D-0B09-DE43-9F83-00C0641E0E72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6051335" y="2592615"/>
            <a:ext cx="288883" cy="526980"/>
          </a:xfrm>
          <a:prstGeom prst="bentConnector3">
            <a:avLst>
              <a:gd name="adj1" fmla="val 50000"/>
            </a:avLst>
          </a:prstGeom>
          <a:ln w="127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39067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CCD7F-5A76-F349-8437-876DA0AB0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2/3 ASCEND Clinical Trial: Pulmonary Outcomes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22AF79-7FCA-0044-9E29-B273B1F1D98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Image courtesy of Wasserstein M et al. </a:t>
            </a:r>
            <a:r>
              <a:rPr lang="en-US" i="1" dirty="0"/>
              <a:t>Genet Med</a:t>
            </a:r>
            <a:r>
              <a:rPr lang="en-US" dirty="0"/>
              <a:t>. 2022;S1098-3600(22)00716-X. </a:t>
            </a:r>
            <a:r>
              <a:rPr lang="en-US" dirty="0">
                <a:hlinkClick r:id="rId2"/>
              </a:rPr>
              <a:t>CC BY-NC-ND 4.0</a:t>
            </a:r>
            <a:r>
              <a:rPr lang="en-US" dirty="0"/>
              <a:t>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82D556-29C0-BB4C-A513-772D12A16A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Wasserstein M et al. </a:t>
            </a:r>
            <a:r>
              <a:rPr lang="en-US" i="1" dirty="0"/>
              <a:t>Genet Med</a:t>
            </a:r>
            <a:r>
              <a:rPr lang="en-US" dirty="0"/>
              <a:t>. 2022;S1098-3600(22)00716-X. </a:t>
            </a:r>
          </a:p>
        </p:txBody>
      </p:sp>
      <p:pic>
        <p:nvPicPr>
          <p:cNvPr id="1026" name="Picture 2" descr="Figure thumbnail gr2">
            <a:extLst>
              <a:ext uri="{FF2B5EF4-FFF2-40B4-BE49-F238E27FC236}">
                <a16:creationId xmlns:a16="http://schemas.microsoft.com/office/drawing/2014/main" id="{EF17AE52-D30F-114B-BE62-6B8A233CC8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17"/>
          <a:stretch/>
        </p:blipFill>
        <p:spPr bwMode="auto">
          <a:xfrm>
            <a:off x="570044" y="1192999"/>
            <a:ext cx="8003912" cy="269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9641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7E961-4693-9D4E-AE19-2898429F2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Phase 2/3 ASCEND Clinical Trial: Pulmonary Outcomes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7F06E2-5C82-3246-B472-6E949B27C6A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Image courtesy of Wasserstein M et al. </a:t>
            </a:r>
            <a:r>
              <a:rPr lang="en-US" i="1" dirty="0"/>
              <a:t>Genet Med</a:t>
            </a:r>
            <a:r>
              <a:rPr lang="en-US" dirty="0"/>
              <a:t>. 2022;S1098-3600(22)00716-X. </a:t>
            </a:r>
            <a:r>
              <a:rPr lang="en-US" dirty="0">
                <a:hlinkClick r:id="rId2"/>
              </a:rPr>
              <a:t>CC BY-NC-ND 4.0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E209E8-1294-A640-96D2-81ED2904B2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Wasserstein M et al. </a:t>
            </a:r>
            <a:r>
              <a:rPr lang="en-US" i="1" dirty="0"/>
              <a:t>Genet Med</a:t>
            </a:r>
            <a:r>
              <a:rPr lang="en-US" dirty="0"/>
              <a:t>. 2022;S1098-3600(22)00716-X. </a:t>
            </a:r>
          </a:p>
          <a:p>
            <a:endParaRPr lang="en-US" dirty="0"/>
          </a:p>
        </p:txBody>
      </p:sp>
      <p:pic>
        <p:nvPicPr>
          <p:cNvPr id="2050" name="Picture 2" descr="Figure thumbnail gr3">
            <a:extLst>
              <a:ext uri="{FF2B5EF4-FFF2-40B4-BE49-F238E27FC236}">
                <a16:creationId xmlns:a16="http://schemas.microsoft.com/office/drawing/2014/main" id="{E0C5F5CE-90E5-DB4E-A9D5-2EED438886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333" y="1006475"/>
            <a:ext cx="4596796" cy="32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536492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77C8C-7EFD-4B41-98C4-7603A83AEC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2/3 ASCEND Clinical Trial: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30AF3-4150-5741-83C0-B887521775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AEs occurred at similar rates in the olipudase alfa (242) and placebo (267) groups </a:t>
            </a:r>
          </a:p>
          <a:p>
            <a:r>
              <a:rPr lang="en-US" dirty="0"/>
              <a:t>Headache, nasopharyngitis, arthralgia, upper respiratory tract infection, and cough were the most common AES</a:t>
            </a:r>
          </a:p>
          <a:p>
            <a:r>
              <a:rPr lang="en-US" dirty="0"/>
              <a:t>Most AEs were mild, and none led to permanent treatment discontinuation or study withdrawal</a:t>
            </a: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D279F-E7B0-2742-9436-11374BBB3E7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FB7083-A593-C841-8250-84614CB26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Wasserstein M et al. </a:t>
            </a:r>
            <a:r>
              <a:rPr lang="en-US" i="1" dirty="0"/>
              <a:t>Genet Med</a:t>
            </a:r>
            <a:r>
              <a:rPr lang="en-US" dirty="0"/>
              <a:t>. 2022;S1098-3600(22)00716-X.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699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EE101-FBBE-8449-834D-2AD6DF700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Preclinical Investigational Treatments for ASMD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7FEE5E-6985-BB4A-8A62-E22E4AA80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Gene therapy with an adeno-associated viral vector (AAV9) </a:t>
            </a:r>
            <a:r>
              <a:rPr lang="en-US" dirty="0"/>
              <a:t>to deliver human ASM1</a:t>
            </a:r>
          </a:p>
          <a:p>
            <a:pPr lvl="1"/>
            <a:r>
              <a:rPr lang="en-US" dirty="0"/>
              <a:t>Currently in preliminary studies in animal models</a:t>
            </a:r>
          </a:p>
          <a:p>
            <a:pPr lvl="1"/>
            <a:endParaRPr lang="en-US" dirty="0"/>
          </a:p>
          <a:p>
            <a:r>
              <a:rPr lang="en-US" b="1" dirty="0"/>
              <a:t>Inhibition of fatty acid amide hydrolase (FAAH) </a:t>
            </a:r>
            <a:r>
              <a:rPr lang="en-US" dirty="0"/>
              <a:t>to reduce degradation of the endocannabinoid system2</a:t>
            </a:r>
          </a:p>
          <a:p>
            <a:pPr lvl="1"/>
            <a:r>
              <a:rPr lang="en-US" dirty="0"/>
              <a:t>Currently in preliminary studies in mouse models and in vitro studies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EB9B7-B819-F241-8FD1-C333774A61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Samaranch L et al. </a:t>
            </a:r>
            <a:r>
              <a:rPr lang="en-US" i="1" dirty="0"/>
              <a:t>Sci </a:t>
            </a:r>
            <a:r>
              <a:rPr lang="en-US" i="1" dirty="0" err="1"/>
              <a:t>Transl</a:t>
            </a:r>
            <a:r>
              <a:rPr lang="en-US" i="1" dirty="0"/>
              <a:t> Med. </a:t>
            </a:r>
            <a:r>
              <a:rPr lang="en-US" dirty="0"/>
              <a:t>2019;11(506):eaat3738.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 err="1"/>
              <a:t>Bartoll</a:t>
            </a:r>
            <a:r>
              <a:rPr lang="en-US" dirty="0"/>
              <a:t> A et al. </a:t>
            </a:r>
            <a:r>
              <a:rPr lang="en-US" i="1" dirty="0"/>
              <a:t>EMBO Mol Med. </a:t>
            </a:r>
            <a:r>
              <a:rPr lang="en-US" dirty="0"/>
              <a:t>2020;12(11):e11776.</a:t>
            </a:r>
          </a:p>
        </p:txBody>
      </p:sp>
    </p:spTree>
    <p:extLst>
      <p:ext uri="{BB962C8B-B14F-4D97-AF65-F5344CB8AC3E}">
        <p14:creationId xmlns:p14="http://schemas.microsoft.com/office/powerpoint/2010/main" val="93178189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73C1F-5453-A54D-B203-A7488819B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A39BB-5F49-DB44-9F00-9F35E2D50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ASMD (NPD A, B, and A/B) comprises a group of potentially life-threatening disorders caused by deficiency in ASM and accumulation of sphingomyelin</a:t>
            </a:r>
          </a:p>
          <a:p>
            <a:r>
              <a:rPr lang="en-US" dirty="0"/>
              <a:t>ASMD is caused by mutations in the SMPD1 gene</a:t>
            </a:r>
          </a:p>
          <a:p>
            <a:r>
              <a:rPr lang="en-US" dirty="0"/>
              <a:t>Common presenting symptoms include hepatosplenomegaly, but NPD B and A/B are highly heterogeneous disorders</a:t>
            </a:r>
          </a:p>
          <a:p>
            <a:r>
              <a:rPr lang="en-US" dirty="0" err="1"/>
              <a:t>Olipudase</a:t>
            </a:r>
            <a:r>
              <a:rPr lang="en-US" dirty="0"/>
              <a:t> alfa is an investigational treatment that has been shown to safely reduce liver and spleen volume, lipid levels, and other signs and symptoms of ASMD</a:t>
            </a:r>
          </a:p>
        </p:txBody>
      </p:sp>
    </p:spTree>
    <p:extLst>
      <p:ext uri="{BB962C8B-B14F-4D97-AF65-F5344CB8AC3E}">
        <p14:creationId xmlns:p14="http://schemas.microsoft.com/office/powerpoint/2010/main" val="202174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6A5D8-35D8-444A-AB10-3D612F3CF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ASMD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09596205-3E48-B442-8F67-04062116B5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050591"/>
              </p:ext>
            </p:extLst>
          </p:nvPr>
        </p:nvGraphicFramePr>
        <p:xfrm>
          <a:off x="200025" y="819442"/>
          <a:ext cx="8760620" cy="361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155">
                  <a:extLst>
                    <a:ext uri="{9D8B030D-6E8A-4147-A177-3AD203B41FA5}">
                      <a16:colId xmlns:a16="http://schemas.microsoft.com/office/drawing/2014/main" val="3831383636"/>
                    </a:ext>
                  </a:extLst>
                </a:gridCol>
                <a:gridCol w="2190155">
                  <a:extLst>
                    <a:ext uri="{9D8B030D-6E8A-4147-A177-3AD203B41FA5}">
                      <a16:colId xmlns:a16="http://schemas.microsoft.com/office/drawing/2014/main" val="2605460942"/>
                    </a:ext>
                  </a:extLst>
                </a:gridCol>
                <a:gridCol w="2190155">
                  <a:extLst>
                    <a:ext uri="{9D8B030D-6E8A-4147-A177-3AD203B41FA5}">
                      <a16:colId xmlns:a16="http://schemas.microsoft.com/office/drawing/2014/main" val="1975494571"/>
                    </a:ext>
                  </a:extLst>
                </a:gridCol>
                <a:gridCol w="2190155">
                  <a:extLst>
                    <a:ext uri="{9D8B030D-6E8A-4147-A177-3AD203B41FA5}">
                      <a16:colId xmlns:a16="http://schemas.microsoft.com/office/drawing/2014/main" val="978344009"/>
                    </a:ext>
                  </a:extLst>
                </a:gridCol>
              </a:tblGrid>
              <a:tr h="637962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Type A or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Infantile Neurovisceral ASMD</a:t>
                      </a:r>
                      <a:r>
                        <a:rPr lang="en-US" sz="1400" baseline="30000" dirty="0"/>
                        <a:t>1-3</a:t>
                      </a:r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Type A/B or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Chronic Neurovisceral ASMD</a:t>
                      </a:r>
                      <a:r>
                        <a:rPr lang="en-US" sz="1400" baseline="30000" dirty="0"/>
                        <a:t>1,2,4</a:t>
                      </a:r>
                      <a:endParaRPr lang="en-US" sz="1400" dirty="0"/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Type B or 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Chronic Visceral ASMD</a:t>
                      </a:r>
                      <a:r>
                        <a:rPr lang="en-US" sz="1400" baseline="30000" dirty="0"/>
                        <a:t>1,2,4,5</a:t>
                      </a:r>
                      <a:r>
                        <a:rPr lang="en-US" sz="1400" dirty="0"/>
                        <a:t> (most common)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781659"/>
                  </a:ext>
                </a:extLst>
              </a:tr>
              <a:tr h="333844">
                <a:tc>
                  <a:txBody>
                    <a:bodyPr/>
                    <a:lstStyle/>
                    <a:p>
                      <a:r>
                        <a:rPr lang="en-US" sz="1400" b="1" dirty="0"/>
                        <a:t>Severity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Most severe </a:t>
                      </a:r>
                    </a:p>
                    <a:p>
                      <a:pPr algn="ctr"/>
                      <a:r>
                        <a:rPr lang="en-US" sz="1400" dirty="0"/>
                        <a:t>(life-threatening)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Moderate severity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Least severe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068415"/>
                  </a:ext>
                </a:extLst>
              </a:tr>
              <a:tr h="3338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Rate of symptom progression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Rapid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Variable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Variable, slower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85250"/>
                  </a:ext>
                </a:extLst>
              </a:tr>
              <a:tr h="333844">
                <a:tc>
                  <a:txBody>
                    <a:bodyPr/>
                    <a:lstStyle/>
                    <a:p>
                      <a:r>
                        <a:rPr lang="en-US" sz="1400" b="1" dirty="0"/>
                        <a:t>First appearance of symptoms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Early infancy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Infancy to childhood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Infancy to adulthood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110629"/>
                  </a:ext>
                </a:extLst>
              </a:tr>
              <a:tr h="452747">
                <a:tc>
                  <a:txBody>
                    <a:bodyPr/>
                    <a:lstStyle/>
                    <a:p>
                      <a:r>
                        <a:rPr lang="en-US" sz="1400" b="1" dirty="0"/>
                        <a:t>Organ involvement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Multiorgan involvement, including neurodegeneration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Variable multiorgan involvement, typically including neurodegeneration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Variable multiorgan involvement, with limited or no neurodegeneration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965068"/>
                  </a:ext>
                </a:extLst>
              </a:tr>
              <a:tr h="452747">
                <a:tc>
                  <a:txBody>
                    <a:bodyPr/>
                    <a:lstStyle/>
                    <a:p>
                      <a:r>
                        <a:rPr lang="en-US" sz="1400" b="1" dirty="0"/>
                        <a:t>Life expectancy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Childhood</a:t>
                      </a:r>
                      <a:br>
                        <a:rPr lang="en-US" sz="1400" dirty="0"/>
                      </a:br>
                      <a:r>
                        <a:rPr lang="en-US" sz="1400" dirty="0"/>
                        <a:t>(mean, 2.3 years)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Childhood to mid-adulthood </a:t>
                      </a:r>
                    </a:p>
                    <a:p>
                      <a:pPr algn="ctr"/>
                      <a:r>
                        <a:rPr lang="en-US" sz="1400" dirty="0"/>
                        <a:t>(mean, 10.3 years)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Childhood to late adulthood </a:t>
                      </a:r>
                    </a:p>
                    <a:p>
                      <a:pPr algn="ctr"/>
                      <a:r>
                        <a:rPr lang="en-US" sz="1400" dirty="0"/>
                        <a:t>(mean, 32.9 years)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061627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867D52-AA58-FB47-AE10-7006C29A85E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numCol="2">
            <a:norm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McGovern MM et al. </a:t>
            </a:r>
            <a:r>
              <a:rPr lang="en-US" i="1" dirty="0" err="1"/>
              <a:t>Orphanet</a:t>
            </a:r>
            <a:r>
              <a:rPr lang="en-US" i="1" dirty="0"/>
              <a:t> J Rare Dis</a:t>
            </a:r>
            <a:r>
              <a:rPr lang="en-US" dirty="0"/>
              <a:t>. 2017;12(1):41.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McGovern MM et al. </a:t>
            </a:r>
            <a:r>
              <a:rPr lang="en-US" i="1" dirty="0"/>
              <a:t>Genet Med. </a:t>
            </a:r>
            <a:r>
              <a:rPr lang="en-US" dirty="0"/>
              <a:t>2017;19(9):967-974.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McGovern MM et al. </a:t>
            </a:r>
            <a:r>
              <a:rPr lang="en-US" i="1" dirty="0"/>
              <a:t>Neurology</a:t>
            </a:r>
            <a:r>
              <a:rPr lang="en-US" dirty="0"/>
              <a:t>. 2006;66(2):228-232.</a:t>
            </a:r>
          </a:p>
          <a:p>
            <a:pPr marL="228600" indent="-228600">
              <a:buFont typeface="+mj-lt"/>
              <a:buAutoNum type="arabicPeriod"/>
            </a:pPr>
            <a:endParaRPr lang="en-US" dirty="0"/>
          </a:p>
          <a:p>
            <a:pPr marL="228600" indent="-228600">
              <a:buFont typeface="+mj-lt"/>
              <a:buAutoNum type="arabicPeriod"/>
            </a:pPr>
            <a:r>
              <a:rPr lang="en-US" dirty="0" err="1"/>
              <a:t>Cassiman</a:t>
            </a:r>
            <a:r>
              <a:rPr lang="en-US" dirty="0"/>
              <a:t> D et al. </a:t>
            </a:r>
            <a:r>
              <a:rPr lang="en-US" i="1" dirty="0"/>
              <a:t>Mol Genet </a:t>
            </a:r>
            <a:r>
              <a:rPr lang="en-US" i="1" dirty="0" err="1"/>
              <a:t>Metab</a:t>
            </a:r>
            <a:r>
              <a:rPr lang="en-US" i="1" dirty="0"/>
              <a:t>. </a:t>
            </a:r>
            <a:r>
              <a:rPr lang="en-US" dirty="0"/>
              <a:t>2016;118(3):200-213. 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Cox GF et al. </a:t>
            </a:r>
            <a:r>
              <a:rPr lang="en-US" i="1" dirty="0"/>
              <a:t>JIMD Rep. </a:t>
            </a:r>
            <a:r>
              <a:rPr lang="en-US" dirty="0"/>
              <a:t>2018;41:119-129.</a:t>
            </a:r>
          </a:p>
        </p:txBody>
      </p:sp>
    </p:spTree>
    <p:extLst>
      <p:ext uri="{BB962C8B-B14F-4D97-AF65-F5344CB8AC3E}">
        <p14:creationId xmlns:p14="http://schemas.microsoft.com/office/powerpoint/2010/main" val="281710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8C680-46C9-4A40-A462-8B34D26DB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Epidemiology of and Risk Factors for ASMD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3DD1B-0480-954D-A437-C0F77BF935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Precise estimate of incidence difficult due to frequent underdiagnosis or misdiagnosis</a:t>
            </a:r>
          </a:p>
          <a:p>
            <a:pPr lvl="1"/>
            <a:r>
              <a:rPr lang="en-US" dirty="0"/>
              <a:t>Estimated at </a:t>
            </a:r>
            <a:r>
              <a:rPr lang="en-US" b="1" dirty="0"/>
              <a:t>0.5 cases per 100,000 </a:t>
            </a:r>
            <a:r>
              <a:rPr lang="en-US" dirty="0"/>
              <a:t>live births</a:t>
            </a:r>
          </a:p>
          <a:p>
            <a:endParaRPr lang="en-US" dirty="0"/>
          </a:p>
          <a:p>
            <a:r>
              <a:rPr lang="en-US" dirty="0"/>
              <a:t>NPD type A highest frequency in Ashkenazi Jewish community</a:t>
            </a:r>
          </a:p>
          <a:p>
            <a:pPr lvl="1"/>
            <a:r>
              <a:rPr lang="en-US" dirty="0"/>
              <a:t>Carrier frequency of </a:t>
            </a:r>
            <a:r>
              <a:rPr lang="en-US" b="1" dirty="0"/>
              <a:t>~1%</a:t>
            </a:r>
          </a:p>
          <a:p>
            <a:pPr lvl="1"/>
            <a:r>
              <a:rPr lang="en-US" dirty="0"/>
              <a:t>Estimated </a:t>
            </a:r>
            <a:r>
              <a:rPr lang="en-US" b="1" dirty="0"/>
              <a:t>2 to 3 cases per 100,000 </a:t>
            </a:r>
            <a:r>
              <a:rPr lang="en-US" dirty="0"/>
              <a:t>live births</a:t>
            </a:r>
          </a:p>
          <a:p>
            <a:endParaRPr lang="en-US" dirty="0"/>
          </a:p>
          <a:p>
            <a:r>
              <a:rPr lang="en-US" dirty="0"/>
              <a:t>NPD types A/B and B are </a:t>
            </a:r>
            <a:r>
              <a:rPr lang="en-US" dirty="0" err="1"/>
              <a:t>panethnic</a:t>
            </a:r>
            <a:r>
              <a:rPr lang="en-US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418F42-51A3-284C-BEF4-7C16082C8A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McGovern MM et al. </a:t>
            </a:r>
            <a:r>
              <a:rPr lang="en-US" i="1" dirty="0" err="1"/>
              <a:t>Orphanet</a:t>
            </a:r>
            <a:r>
              <a:rPr lang="en-US" i="1" dirty="0"/>
              <a:t> J Rare Dis. </a:t>
            </a:r>
            <a:r>
              <a:rPr lang="en-US" dirty="0"/>
              <a:t>2017;12(1):41.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NORD. 2019. Accessed March 7, 2022. </a:t>
            </a:r>
            <a:r>
              <a:rPr lang="en-US" dirty="0">
                <a:hlinkClick r:id="rId2"/>
              </a:rPr>
              <a:t>https://rarediseases.org/rare-diseases/acid-sphingomyelinase-deficiency/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6020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9DBDC-CC2A-824D-BD96-E77985738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ASMD and SPMD1 Alteration Inheritance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9C7AA-4822-3848-89E7-DFAD7FB81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479" y="1006873"/>
            <a:ext cx="4380686" cy="3232619"/>
          </a:xfrm>
        </p:spPr>
        <p:txBody>
          <a:bodyPr/>
          <a:lstStyle/>
          <a:p>
            <a:r>
              <a:rPr lang="en-US" dirty="0"/>
              <a:t>More than 100 pathogenic SMPD1 variants have been identified</a:t>
            </a:r>
          </a:p>
          <a:p>
            <a:pPr lvl="1"/>
            <a:r>
              <a:rPr lang="en-US" dirty="0"/>
              <a:t>Type of variant may influence </a:t>
            </a:r>
            <a:br>
              <a:rPr lang="en-US" dirty="0"/>
            </a:br>
            <a:r>
              <a:rPr lang="en-US" dirty="0"/>
              <a:t>ASMD severity</a:t>
            </a:r>
          </a:p>
          <a:p>
            <a:pPr lvl="1"/>
            <a:endParaRPr lang="en-US" dirty="0"/>
          </a:p>
          <a:p>
            <a:r>
              <a:rPr lang="en-US" dirty="0"/>
              <a:t>Two copies of loss-of-function SMPD1 alleles result in ASMD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C3B64A-9B58-2C48-95CA-F2683CBCB7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McGovern MM et al. </a:t>
            </a:r>
            <a:r>
              <a:rPr lang="en-US" i="1" dirty="0" err="1"/>
              <a:t>Orphanet</a:t>
            </a:r>
            <a:r>
              <a:rPr lang="en-US" i="1" dirty="0"/>
              <a:t> J Rare Dis. </a:t>
            </a:r>
            <a:r>
              <a:rPr lang="en-US" dirty="0"/>
              <a:t>2017;12(1):41.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CDDC9C-4B0D-C59B-33D0-D19E4B5E2E0D}"/>
              </a:ext>
            </a:extLst>
          </p:cNvPr>
          <p:cNvSpPr/>
          <p:nvPr/>
        </p:nvSpPr>
        <p:spPr>
          <a:xfrm>
            <a:off x="4641349" y="845494"/>
            <a:ext cx="4205705" cy="34363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24" name="Graphic 23" descr="School boy with solid fill">
            <a:extLst>
              <a:ext uri="{FF2B5EF4-FFF2-40B4-BE49-F238E27FC236}">
                <a16:creationId xmlns:a16="http://schemas.microsoft.com/office/drawing/2014/main" id="{2107EA21-D478-5482-2D92-3FC203D2B1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5249" y="1257688"/>
            <a:ext cx="1125767" cy="1125767"/>
          </a:xfrm>
          <a:prstGeom prst="rect">
            <a:avLst/>
          </a:prstGeom>
        </p:spPr>
      </p:pic>
      <p:pic>
        <p:nvPicPr>
          <p:cNvPr id="25" name="Graphic 24" descr="Female Profile with solid fill">
            <a:extLst>
              <a:ext uri="{FF2B5EF4-FFF2-40B4-BE49-F238E27FC236}">
                <a16:creationId xmlns:a16="http://schemas.microsoft.com/office/drawing/2014/main" id="{3E36DA71-1177-74E7-4708-98384D0F70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6779" y="1320727"/>
            <a:ext cx="1061474" cy="1061474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E25B426-8555-6C19-882D-F2AB15AD8510}"/>
              </a:ext>
            </a:extLst>
          </p:cNvPr>
          <p:cNvGrpSpPr/>
          <p:nvPr/>
        </p:nvGrpSpPr>
        <p:grpSpPr>
          <a:xfrm>
            <a:off x="4966473" y="2714515"/>
            <a:ext cx="3523559" cy="1061474"/>
            <a:chOff x="7009585" y="3833298"/>
            <a:chExt cx="4698078" cy="1415299"/>
          </a:xfrm>
        </p:grpSpPr>
        <p:pic>
          <p:nvPicPr>
            <p:cNvPr id="27" name="Graphic 26" descr="Man with solid fill">
              <a:extLst>
                <a:ext uri="{FF2B5EF4-FFF2-40B4-BE49-F238E27FC236}">
                  <a16:creationId xmlns:a16="http://schemas.microsoft.com/office/drawing/2014/main" id="{C490044E-9EC3-E4FF-B37B-32EF054FB4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009585" y="3833298"/>
              <a:ext cx="1415299" cy="1415299"/>
            </a:xfrm>
            <a:prstGeom prst="rect">
              <a:avLst/>
            </a:prstGeom>
          </p:spPr>
        </p:pic>
        <p:pic>
          <p:nvPicPr>
            <p:cNvPr id="28" name="Graphic 27" descr="Man with solid fill">
              <a:extLst>
                <a:ext uri="{FF2B5EF4-FFF2-40B4-BE49-F238E27FC236}">
                  <a16:creationId xmlns:a16="http://schemas.microsoft.com/office/drawing/2014/main" id="{A154EDCA-6F08-166C-0513-E93C87728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103845" y="3833298"/>
              <a:ext cx="1415299" cy="1415299"/>
            </a:xfrm>
            <a:prstGeom prst="rect">
              <a:avLst/>
            </a:prstGeom>
          </p:spPr>
        </p:pic>
        <p:pic>
          <p:nvPicPr>
            <p:cNvPr id="29" name="Graphic 28" descr="Man with solid fill">
              <a:extLst>
                <a:ext uri="{FF2B5EF4-FFF2-40B4-BE49-F238E27FC236}">
                  <a16:creationId xmlns:a16="http://schemas.microsoft.com/office/drawing/2014/main" id="{E0E682DB-693B-9F4E-D371-5C7303F67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198105" y="3833298"/>
              <a:ext cx="1415299" cy="1415299"/>
            </a:xfrm>
            <a:prstGeom prst="rect">
              <a:avLst/>
            </a:prstGeom>
          </p:spPr>
        </p:pic>
        <p:pic>
          <p:nvPicPr>
            <p:cNvPr id="30" name="Graphic 29" descr="Man with solid fill">
              <a:extLst>
                <a:ext uri="{FF2B5EF4-FFF2-40B4-BE49-F238E27FC236}">
                  <a16:creationId xmlns:a16="http://schemas.microsoft.com/office/drawing/2014/main" id="{FAAF9603-E11F-E9E5-CA29-DAF7C19E84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292364" y="3833298"/>
              <a:ext cx="1415299" cy="1415299"/>
            </a:xfrm>
            <a:prstGeom prst="rect">
              <a:avLst/>
            </a:prstGeom>
          </p:spPr>
        </p:pic>
      </p:grpSp>
      <p:sp>
        <p:nvSpPr>
          <p:cNvPr id="31" name="Triangle 30">
            <a:extLst>
              <a:ext uri="{FF2B5EF4-FFF2-40B4-BE49-F238E27FC236}">
                <a16:creationId xmlns:a16="http://schemas.microsoft.com/office/drawing/2014/main" id="{FF878AF4-43FC-ED10-2DB6-2BA5521A681D}"/>
              </a:ext>
            </a:extLst>
          </p:cNvPr>
          <p:cNvSpPr/>
          <p:nvPr/>
        </p:nvSpPr>
        <p:spPr>
          <a:xfrm rot="10800000">
            <a:off x="6530686" y="2374096"/>
            <a:ext cx="382775" cy="189550"/>
          </a:xfrm>
          <a:prstGeom prst="triangle">
            <a:avLst/>
          </a:prstGeom>
          <a:solidFill>
            <a:schemeClr val="tx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85837D2-3DA8-D902-E2E9-7EBD63E6D43A}"/>
              </a:ext>
            </a:extLst>
          </p:cNvPr>
          <p:cNvSpPr txBox="1"/>
          <p:nvPr/>
        </p:nvSpPr>
        <p:spPr>
          <a:xfrm>
            <a:off x="5121833" y="880676"/>
            <a:ext cx="32128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dirty="0"/>
              <a:t>If parents are carriers, each child has a </a:t>
            </a:r>
            <a:r>
              <a:rPr lang="en-US" sz="1350" b="1" dirty="0">
                <a:solidFill>
                  <a:srgbClr val="C00000"/>
                </a:solidFill>
              </a:rPr>
              <a:t>25%</a:t>
            </a:r>
            <a:r>
              <a:rPr lang="en-US" sz="1350" b="1" dirty="0">
                <a:solidFill>
                  <a:schemeClr val="accent2"/>
                </a:solidFill>
              </a:rPr>
              <a:t> </a:t>
            </a:r>
            <a:r>
              <a:rPr lang="en-US" sz="1350" dirty="0"/>
              <a:t>chance of being born with ASMD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B7C87E4-7C22-D4A4-90BB-28840BDCE32B}"/>
              </a:ext>
            </a:extLst>
          </p:cNvPr>
          <p:cNvSpPr txBox="1"/>
          <p:nvPr/>
        </p:nvSpPr>
        <p:spPr>
          <a:xfrm>
            <a:off x="5101302" y="3767762"/>
            <a:ext cx="7918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C00000"/>
                </a:solidFill>
              </a:rPr>
              <a:t>25% </a:t>
            </a:r>
            <a:r>
              <a:rPr lang="en-US" sz="1350" dirty="0"/>
              <a:t>ASMD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C72A86-4DE4-5A31-3055-A828E368C8CE}"/>
              </a:ext>
            </a:extLst>
          </p:cNvPr>
          <p:cNvSpPr txBox="1"/>
          <p:nvPr/>
        </p:nvSpPr>
        <p:spPr>
          <a:xfrm>
            <a:off x="5966252" y="3767763"/>
            <a:ext cx="1568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7030A0"/>
                </a:solidFill>
              </a:rPr>
              <a:t>50%</a:t>
            </a:r>
            <a:br>
              <a:rPr lang="en-US" sz="1350" b="1" dirty="0">
                <a:solidFill>
                  <a:schemeClr val="accent2"/>
                </a:solidFill>
              </a:rPr>
            </a:br>
            <a:r>
              <a:rPr lang="en-US" sz="1350" dirty="0"/>
              <a:t>unaffected carriers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A90A1ED-4065-1893-9D89-622C0453C7CA}"/>
              </a:ext>
            </a:extLst>
          </p:cNvPr>
          <p:cNvSpPr txBox="1"/>
          <p:nvPr/>
        </p:nvSpPr>
        <p:spPr>
          <a:xfrm>
            <a:off x="7179310" y="3767763"/>
            <a:ext cx="15682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50" b="1" dirty="0">
                <a:solidFill>
                  <a:srgbClr val="002060"/>
                </a:solidFill>
              </a:rPr>
              <a:t>25%</a:t>
            </a:r>
            <a:br>
              <a:rPr lang="en-US" sz="1350" b="1" dirty="0">
                <a:solidFill>
                  <a:schemeClr val="accent2"/>
                </a:solidFill>
              </a:rPr>
            </a:br>
            <a:r>
              <a:rPr lang="en-US" sz="1350" dirty="0"/>
              <a:t>noncarrier</a:t>
            </a:r>
          </a:p>
        </p:txBody>
      </p:sp>
    </p:spTree>
    <p:extLst>
      <p:ext uri="{BB962C8B-B14F-4D97-AF65-F5344CB8AC3E}">
        <p14:creationId xmlns:p14="http://schemas.microsoft.com/office/powerpoint/2010/main" val="3327855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331DF3A-D36F-E646-8745-7D205E0B7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for the Diagnosis of ASMD</a:t>
            </a:r>
          </a:p>
        </p:txBody>
      </p:sp>
    </p:spTree>
    <p:extLst>
      <p:ext uri="{BB962C8B-B14F-4D97-AF65-F5344CB8AC3E}">
        <p14:creationId xmlns:p14="http://schemas.microsoft.com/office/powerpoint/2010/main" val="21113297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1323</TotalTime>
  <Words>4491</Words>
  <Application>Microsoft Office PowerPoint</Application>
  <PresentationFormat>On-screen Show (16:9)</PresentationFormat>
  <Paragraphs>728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Arial Narrow</vt:lpstr>
      <vt:lpstr>Calibri</vt:lpstr>
      <vt:lpstr>Calibri Light</vt:lpstr>
      <vt:lpstr>system-ui</vt:lpstr>
      <vt:lpstr>Office Theme</vt:lpstr>
      <vt:lpstr>PowerPoint Presentation</vt:lpstr>
      <vt:lpstr>Defining ASMD</vt:lpstr>
      <vt:lpstr>Overview of Lysosomal Storage Disorders</vt:lpstr>
      <vt:lpstr>Overview of Acid Sphingomyelinase Deficiency</vt:lpstr>
      <vt:lpstr>Sphingomyelin Storage Across Organ Systems  (NPD Type A)</vt:lpstr>
      <vt:lpstr>Classification of ASMD</vt:lpstr>
      <vt:lpstr>Epidemiology of and Risk Factors for ASMD</vt:lpstr>
      <vt:lpstr>ASMD and SPMD1 Alteration Inheritance</vt:lpstr>
      <vt:lpstr>Guidelines for the Diagnosis of ASMD</vt:lpstr>
      <vt:lpstr>Signs and Symptoms of ASMD…</vt:lpstr>
      <vt:lpstr>Manifestations and Natural History of NPD Type A</vt:lpstr>
      <vt:lpstr>ASMD Ophthalmologic Findings</vt:lpstr>
      <vt:lpstr>Manifestations and Natural History of NPD Type B: Initial Presentation</vt:lpstr>
      <vt:lpstr>NPD Type B Laboratory Abnormalities</vt:lpstr>
      <vt:lpstr>Manifestations and Natural History of NPD Type A/B</vt:lpstr>
      <vt:lpstr>Diagnosis of ASMD Presenting in Infancy or Childhood</vt:lpstr>
      <vt:lpstr>Diagnosis of ASMD Presenting After Childhood</vt:lpstr>
      <vt:lpstr>ASM Enzymatic Assay for ASMD</vt:lpstr>
      <vt:lpstr>ASM Enzymatic Testing: Best Practices</vt:lpstr>
      <vt:lpstr>SMPD1 Sequencing: Role in ASMD Evaluation</vt:lpstr>
      <vt:lpstr>Differential Diagnosis of ASMD</vt:lpstr>
      <vt:lpstr>Clinical Management and Treatment Monitoring</vt:lpstr>
      <vt:lpstr>Initial Evaluations and Consultations After Diagnosis of NPD A</vt:lpstr>
      <vt:lpstr>Management of NPD A</vt:lpstr>
      <vt:lpstr>Initial Evaluations and Consultations After Diagnosis of NPD A/B or B</vt:lpstr>
      <vt:lpstr>Management of NPD A/B and B</vt:lpstr>
      <vt:lpstr>Burden of Living With ASMD</vt:lpstr>
      <vt:lpstr>Role of Clinical Trials and Discussions With Patients and Caregivers</vt:lpstr>
      <vt:lpstr>Clinical Management and Treatment Monitoring</vt:lpstr>
      <vt:lpstr>Ongoing Surveillance for NPD A/B and B</vt:lpstr>
      <vt:lpstr>Ongoing Management of Liver Disease</vt:lpstr>
      <vt:lpstr>Liver Transplantation for ASMD (NPD Type B)</vt:lpstr>
      <vt:lpstr>Managing Splenomegaly</vt:lpstr>
      <vt:lpstr>Ongoing Management of Common Metabolic and Cardiovascular  Symptoms</vt:lpstr>
      <vt:lpstr>Management of Lung Dysfunction</vt:lpstr>
      <vt:lpstr>Improving Growth in ASMD</vt:lpstr>
      <vt:lpstr>Emerging Therapies: Efficacy and Safety Data from Phase 3 Trials</vt:lpstr>
      <vt:lpstr>Enzyme Replacement Therapy With Olipudase Alfa</vt:lpstr>
      <vt:lpstr>Olipudase Alfa Dose Titration</vt:lpstr>
      <vt:lpstr>Phase 2 ASCEND Clinical Trial: Study Design</vt:lpstr>
      <vt:lpstr>Phase 2 ASCEND Clinical Trial: Baseline Demographics</vt:lpstr>
      <vt:lpstr>Phase 2 ASCEND Clinical Trial: 26-Week Efficacy Results</vt:lpstr>
      <vt:lpstr>Phase 2 ASCEND Clinical Trial: 30-Month Efficacy Results</vt:lpstr>
      <vt:lpstr>Phase 2 ASCEND Clinical Trial: 42-Month Efficacy Results</vt:lpstr>
      <vt:lpstr>Phase 2 ASCEND Clinical Trial: 42-Month Efficacy Results</vt:lpstr>
      <vt:lpstr>Phase 2 ASCEND Clinical Trial: Safety</vt:lpstr>
      <vt:lpstr>Phase 1/2 ASCEND-Peds Clinical Trial: Study Design</vt:lpstr>
      <vt:lpstr>Phase 1/2 ASCEND-Peds Clinical Trial: Baseline Demographics</vt:lpstr>
      <vt:lpstr>Phase 1/2 ASCEND-Peds Clinical Trial: Spleen and Liver Outcomes</vt:lpstr>
      <vt:lpstr>Phase 1/2 ASCEND-Peds Clinical Trial: Lipids Outcomes</vt:lpstr>
      <vt:lpstr>Phase 1/2 ASCEND-Peds Clinical Trial: Growth Outcomes</vt:lpstr>
      <vt:lpstr>Phase 1/2 ASCEND-Peds Clinical Trial: Safety Outcomes</vt:lpstr>
      <vt:lpstr>Phase 2/3 ASCEND Clinical Trial: Study Design</vt:lpstr>
      <vt:lpstr>Phase 2/3 ASCEND Clinical Trial: Pulmonary Outcomes</vt:lpstr>
      <vt:lpstr>Phase 2/3 ASCEND Clinical Trial: Pulmonary Outcomes</vt:lpstr>
      <vt:lpstr>Phase 2/3 ASCEND Clinical Trial: Safety</vt:lpstr>
      <vt:lpstr>Preclinical Investigational Treatments for ASMD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Brett Mutschler</cp:lastModifiedBy>
  <cp:revision>33</cp:revision>
  <dcterms:created xsi:type="dcterms:W3CDTF">2022-01-24T01:22:44Z</dcterms:created>
  <dcterms:modified xsi:type="dcterms:W3CDTF">2022-05-11T22:20:57Z</dcterms:modified>
</cp:coreProperties>
</file>