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0"/>
  </p:notesMasterIdLst>
  <p:sldIdLst>
    <p:sldId id="256" r:id="rId3"/>
    <p:sldId id="2141411439" r:id="rId4"/>
    <p:sldId id="2141411440" r:id="rId5"/>
    <p:sldId id="258" r:id="rId6"/>
    <p:sldId id="2141411419" r:id="rId7"/>
    <p:sldId id="259" r:id="rId8"/>
    <p:sldId id="260" r:id="rId9"/>
    <p:sldId id="2141411425" r:id="rId10"/>
    <p:sldId id="263" r:id="rId11"/>
    <p:sldId id="268" r:id="rId12"/>
    <p:sldId id="2141411421" r:id="rId13"/>
    <p:sldId id="2141411424" r:id="rId14"/>
    <p:sldId id="262" r:id="rId15"/>
    <p:sldId id="827" r:id="rId16"/>
    <p:sldId id="2071590992" r:id="rId17"/>
    <p:sldId id="330" r:id="rId18"/>
    <p:sldId id="338" r:id="rId19"/>
    <p:sldId id="13578" r:id="rId20"/>
    <p:sldId id="2324" r:id="rId21"/>
    <p:sldId id="2295" r:id="rId22"/>
    <p:sldId id="2296" r:id="rId23"/>
    <p:sldId id="2297" r:id="rId24"/>
    <p:sldId id="1344525685" r:id="rId25"/>
    <p:sldId id="265" r:id="rId26"/>
    <p:sldId id="2135714481" r:id="rId27"/>
    <p:sldId id="2135714483" r:id="rId28"/>
    <p:sldId id="2135714486" r:id="rId29"/>
    <p:sldId id="2141411414" r:id="rId30"/>
    <p:sldId id="2141411416" r:id="rId31"/>
    <p:sldId id="2135714441" r:id="rId32"/>
    <p:sldId id="2141411398" r:id="rId33"/>
    <p:sldId id="1344525683" r:id="rId34"/>
    <p:sldId id="2071591010" r:id="rId35"/>
    <p:sldId id="675" r:id="rId36"/>
    <p:sldId id="2141411395" r:id="rId37"/>
    <p:sldId id="2141411422" r:id="rId38"/>
    <p:sldId id="269" r:id="rId39"/>
    <p:sldId id="2141411431" r:id="rId40"/>
    <p:sldId id="2141411433" r:id="rId41"/>
    <p:sldId id="2141411423" r:id="rId42"/>
    <p:sldId id="1344525649" r:id="rId43"/>
    <p:sldId id="1344525681" r:id="rId44"/>
    <p:sldId id="2141411427" r:id="rId45"/>
    <p:sldId id="2141411428" r:id="rId46"/>
    <p:sldId id="2141411429" r:id="rId47"/>
    <p:sldId id="2141411434" r:id="rId48"/>
    <p:sldId id="270"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ramson, Jeremy,M.D." initials="AJ" lastIdx="1" clrIdx="0">
    <p:extLst>
      <p:ext uri="{19B8F6BF-5375-455C-9EA6-DF929625EA0E}">
        <p15:presenceInfo xmlns:p15="http://schemas.microsoft.com/office/powerpoint/2012/main" userId="S::jabramson@mgh.harvard.edu::55b90a1d-9037-413c-b696-0c54d107e2e2" providerId="AD"/>
      </p:ext>
    </p:extLst>
  </p:cmAuthor>
  <p:cmAuthor id="2" name="Elder, Christopher" initials="EC" lastIdx="18" clrIdx="1">
    <p:extLst>
      <p:ext uri="{19B8F6BF-5375-455C-9EA6-DF929625EA0E}">
        <p15:presenceInfo xmlns:p15="http://schemas.microsoft.com/office/powerpoint/2012/main" userId="S::Christopher.Elder@flcancer.com::77a1f3ce-1cfe-4ffb-9d44-d9b5f96f1616" providerId="AD"/>
      </p:ext>
    </p:extLst>
  </p:cmAuthor>
  <p:cmAuthor id="3" name="Gregory Scott" initials="GS" lastIdx="6" clrIdx="2">
    <p:extLst>
      <p:ext uri="{19B8F6BF-5375-455C-9EA6-DF929625EA0E}">
        <p15:presenceInfo xmlns:p15="http://schemas.microsoft.com/office/powerpoint/2012/main" userId="Gregory 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84545" autoAdjust="0"/>
  </p:normalViewPr>
  <p:slideViewPr>
    <p:cSldViewPr snapToGrid="0" snapToObjects="1">
      <p:cViewPr varScale="1">
        <p:scale>
          <a:sx n="75" d="100"/>
          <a:sy n="75" d="100"/>
        </p:scale>
        <p:origin x="1052" y="36"/>
      </p:cViewPr>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972-446C-9EF3-6DAE7843BE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72-446C-9EF3-6DAE7843BE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1972-446C-9EF3-6DAE7843BE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1972-446C-9EF3-6DAE7843BE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1972-446C-9EF3-6DAE7843BE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1972-446C-9EF3-6DAE7843BE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1972-446C-9EF3-6DAE7843BEE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1DA-4BFF-96D7-CAD6CBDBB904}"/>
              </c:ext>
            </c:extLst>
          </c:dPt>
          <c:dLbls>
            <c:dLbl>
              <c:idx val="0"/>
              <c:layout>
                <c:manualLayout>
                  <c:x val="-0.14559405640790102"/>
                  <c:y val="8.313469135829620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8.4460575054647644E-2"/>
                      <c:h val="7.7573137031758416E-2"/>
                    </c:manualLayout>
                  </c15:layout>
                </c:ext>
                <c:ext xmlns:c16="http://schemas.microsoft.com/office/drawing/2014/chart" uri="{C3380CC4-5D6E-409C-BE32-E72D297353CC}">
                  <c16:uniqueId val="{00000002-1972-446C-9EF3-6DAE7843BEE1}"/>
                </c:ext>
              </c:extLst>
            </c:dLbl>
            <c:dLbl>
              <c:idx val="1"/>
              <c:layout>
                <c:manualLayout>
                  <c:x val="-3.7981090700290064E-2"/>
                  <c:y val="-0.161479348200814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2-446C-9EF3-6DAE7843BEE1}"/>
                </c:ext>
              </c:extLst>
            </c:dLbl>
            <c:dLbl>
              <c:idx val="2"/>
              <c:layout>
                <c:manualLayout>
                  <c:x val="3.165090891690839E-3"/>
                  <c:y val="-1.2801290248373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72-446C-9EF3-6DAE7843BEE1}"/>
                </c:ext>
              </c:extLst>
            </c:dLbl>
            <c:dLbl>
              <c:idx val="3"/>
              <c:layout>
                <c:manualLayout>
                  <c:x val="1.2660363566763356E-2"/>
                  <c:y val="4.848173630423161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72-446C-9EF3-6DAE7843BE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Diffuse Large B-Cell Lymphoma</c:v>
                </c:pt>
                <c:pt idx="1">
                  <c:v>Follicular Lymphoma </c:v>
                </c:pt>
                <c:pt idx="2">
                  <c:v>T-Cell Neoplasm</c:v>
                </c:pt>
                <c:pt idx="3">
                  <c:v>MALT Lymphoma</c:v>
                </c:pt>
                <c:pt idx="4">
                  <c:v>CLL/SLL</c:v>
                </c:pt>
                <c:pt idx="5">
                  <c:v>Mantle Cell Lymphoma</c:v>
                </c:pt>
                <c:pt idx="6">
                  <c:v>Burkitt Lymphoma</c:v>
                </c:pt>
                <c:pt idx="7">
                  <c:v>Nodal Marginal Zone Lymphoma</c:v>
                </c:pt>
              </c:strCache>
            </c:strRef>
          </c:cat>
          <c:val>
            <c:numRef>
              <c:f>Sheet1!$B$2:$B$9</c:f>
              <c:numCache>
                <c:formatCode>0%</c:formatCode>
                <c:ptCount val="8"/>
                <c:pt idx="0">
                  <c:v>0.31</c:v>
                </c:pt>
                <c:pt idx="1">
                  <c:v>0.22</c:v>
                </c:pt>
                <c:pt idx="2">
                  <c:v>0.12</c:v>
                </c:pt>
                <c:pt idx="3">
                  <c:v>0.08</c:v>
                </c:pt>
                <c:pt idx="4">
                  <c:v>7.0000000000000007E-2</c:v>
                </c:pt>
                <c:pt idx="5">
                  <c:v>0.06</c:v>
                </c:pt>
                <c:pt idx="6">
                  <c:v>0.03</c:v>
                </c:pt>
                <c:pt idx="7">
                  <c:v>0.02</c:v>
                </c:pt>
              </c:numCache>
            </c:numRef>
          </c:val>
          <c:extLst>
            <c:ext xmlns:c16="http://schemas.microsoft.com/office/drawing/2014/chart" uri="{C3380CC4-5D6E-409C-BE32-E72D297353CC}">
              <c16:uniqueId val="{00000000-1972-446C-9EF3-6DAE7843BEE1}"/>
            </c:ext>
          </c:extLst>
        </c:ser>
        <c:dLbls>
          <c:dLblPos val="outEnd"/>
          <c:showLegendKey val="0"/>
          <c:showVal val="1"/>
          <c:showCatName val="0"/>
          <c:showSerName val="0"/>
          <c:showPercent val="0"/>
          <c:showBubbleSize val="0"/>
          <c:showLeaderLines val="1"/>
        </c:dLbls>
        <c:firstSliceAng val="4"/>
      </c:pieChart>
      <c:spPr>
        <a:noFill/>
        <a:ln>
          <a:noFill/>
        </a:ln>
        <a:effectLst/>
      </c:spPr>
    </c:plotArea>
    <c:legend>
      <c:legendPos val="r"/>
      <c:layout>
        <c:manualLayout>
          <c:xMode val="edge"/>
          <c:yMode val="edge"/>
          <c:x val="0.57193217334828983"/>
          <c:y val="6.4851873729425843E-2"/>
          <c:w val="0.40833460643091635"/>
          <c:h val="0.918621895567693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70E17-387C-412D-BEA2-0FA93D3F92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40256B-4399-4B44-911F-59CF053D356C}">
      <dgm:prSet/>
      <dgm:spPr/>
      <dgm:t>
        <a:bodyPr/>
        <a:lstStyle/>
        <a:p>
          <a:r>
            <a:rPr lang="en-US" dirty="0"/>
            <a:t>Median age 60s</a:t>
          </a:r>
        </a:p>
      </dgm:t>
    </dgm:pt>
    <dgm:pt modelId="{467706D6-E5AC-4C4D-A630-6CCA2348C670}" type="parTrans" cxnId="{87FB66E1-89E6-4B47-9AE1-7E9D67B8EE1A}">
      <dgm:prSet/>
      <dgm:spPr/>
      <dgm:t>
        <a:bodyPr/>
        <a:lstStyle/>
        <a:p>
          <a:endParaRPr lang="en-US"/>
        </a:p>
      </dgm:t>
    </dgm:pt>
    <dgm:pt modelId="{0165B4A7-3D07-467B-9461-44EDDEC22790}" type="sibTrans" cxnId="{87FB66E1-89E6-4B47-9AE1-7E9D67B8EE1A}">
      <dgm:prSet/>
      <dgm:spPr/>
      <dgm:t>
        <a:bodyPr/>
        <a:lstStyle/>
        <a:p>
          <a:endParaRPr lang="en-US"/>
        </a:p>
      </dgm:t>
    </dgm:pt>
    <dgm:pt modelId="{C17F2F16-0339-43C1-9F3F-739FF286E854}">
      <dgm:prSet/>
      <dgm:spPr/>
      <dgm:t>
        <a:bodyPr/>
        <a:lstStyle/>
        <a:p>
          <a:r>
            <a:rPr lang="en-US" dirty="0"/>
            <a:t>Male 55%</a:t>
          </a:r>
        </a:p>
      </dgm:t>
    </dgm:pt>
    <dgm:pt modelId="{5589A1AE-5DF5-4698-9AF1-04BD02E34D49}" type="parTrans" cxnId="{4954B4AD-D6FF-49D2-BC67-F2D495B9B841}">
      <dgm:prSet/>
      <dgm:spPr/>
      <dgm:t>
        <a:bodyPr/>
        <a:lstStyle/>
        <a:p>
          <a:endParaRPr lang="en-US"/>
        </a:p>
      </dgm:t>
    </dgm:pt>
    <dgm:pt modelId="{5FCAE97F-3784-4E1C-BA87-142129256A6A}" type="sibTrans" cxnId="{4954B4AD-D6FF-49D2-BC67-F2D495B9B841}">
      <dgm:prSet/>
      <dgm:spPr/>
      <dgm:t>
        <a:bodyPr/>
        <a:lstStyle/>
        <a:p>
          <a:endParaRPr lang="en-US"/>
        </a:p>
      </dgm:t>
    </dgm:pt>
    <dgm:pt modelId="{25BE3C3B-FB3E-4007-BE04-88201825548B}">
      <dgm:prSet/>
      <dgm:spPr/>
      <dgm:t>
        <a:bodyPr/>
        <a:lstStyle/>
        <a:p>
          <a:r>
            <a:rPr lang="en-US" dirty="0"/>
            <a:t>Approximately half of patients present with advanced stage</a:t>
          </a:r>
        </a:p>
      </dgm:t>
    </dgm:pt>
    <dgm:pt modelId="{3F038C13-4160-420D-A526-94F772E5E417}" type="parTrans" cxnId="{192F0F1C-3169-41ED-BD6E-A5C9BAAA7028}">
      <dgm:prSet/>
      <dgm:spPr/>
      <dgm:t>
        <a:bodyPr/>
        <a:lstStyle/>
        <a:p>
          <a:endParaRPr lang="en-US"/>
        </a:p>
      </dgm:t>
    </dgm:pt>
    <dgm:pt modelId="{596B6FB1-DF58-4B2F-AA3A-4EBDD3B0CC90}" type="sibTrans" cxnId="{192F0F1C-3169-41ED-BD6E-A5C9BAAA7028}">
      <dgm:prSet/>
      <dgm:spPr/>
      <dgm:t>
        <a:bodyPr/>
        <a:lstStyle/>
        <a:p>
          <a:endParaRPr lang="en-US"/>
        </a:p>
      </dgm:t>
    </dgm:pt>
    <dgm:pt modelId="{B70F0658-6BB1-40A5-8EED-510BFA1875F3}">
      <dgm:prSet/>
      <dgm:spPr/>
      <dgm:t>
        <a:bodyPr/>
        <a:lstStyle/>
        <a:p>
          <a:r>
            <a:rPr lang="en-US" dirty="0"/>
            <a:t>B symptoms ~40% </a:t>
          </a:r>
        </a:p>
      </dgm:t>
    </dgm:pt>
    <dgm:pt modelId="{472A4AD7-625D-48C6-8730-7D7677FF77DB}" type="parTrans" cxnId="{AD8F34B0-2745-4B87-A080-897DB29204F9}">
      <dgm:prSet/>
      <dgm:spPr/>
      <dgm:t>
        <a:bodyPr/>
        <a:lstStyle/>
        <a:p>
          <a:endParaRPr lang="en-US"/>
        </a:p>
      </dgm:t>
    </dgm:pt>
    <dgm:pt modelId="{83189288-C44E-4EB8-A6A9-2792788A62D9}" type="sibTrans" cxnId="{AD8F34B0-2745-4B87-A080-897DB29204F9}">
      <dgm:prSet/>
      <dgm:spPr/>
      <dgm:t>
        <a:bodyPr/>
        <a:lstStyle/>
        <a:p>
          <a:endParaRPr lang="en-US"/>
        </a:p>
      </dgm:t>
    </dgm:pt>
    <dgm:pt modelId="{E516E518-3457-45B5-A234-FE99FA32A2CA}">
      <dgm:prSet/>
      <dgm:spPr/>
      <dgm:t>
        <a:bodyPr/>
        <a:lstStyle/>
        <a:p>
          <a:r>
            <a:rPr lang="en-US" dirty="0"/>
            <a:t>Elevated LDH ~40%</a:t>
          </a:r>
        </a:p>
      </dgm:t>
    </dgm:pt>
    <dgm:pt modelId="{A5C702C8-F1FB-40CA-B764-F220F9F55601}" type="parTrans" cxnId="{BBB02A13-78F8-45E6-B522-1AC4C43742E6}">
      <dgm:prSet/>
      <dgm:spPr/>
      <dgm:t>
        <a:bodyPr/>
        <a:lstStyle/>
        <a:p>
          <a:endParaRPr lang="en-US"/>
        </a:p>
      </dgm:t>
    </dgm:pt>
    <dgm:pt modelId="{59A04A03-EC5C-40C2-98C5-DA505B70138C}" type="sibTrans" cxnId="{BBB02A13-78F8-45E6-B522-1AC4C43742E6}">
      <dgm:prSet/>
      <dgm:spPr/>
      <dgm:t>
        <a:bodyPr/>
        <a:lstStyle/>
        <a:p>
          <a:endParaRPr lang="en-US"/>
        </a:p>
      </dgm:t>
    </dgm:pt>
    <dgm:pt modelId="{E6965311-F4EA-428C-B3DF-744D33107743}">
      <dgm:prSet/>
      <dgm:spPr/>
      <dgm:t>
        <a:bodyPr/>
        <a:lstStyle/>
        <a:p>
          <a:r>
            <a:rPr lang="en-US" dirty="0"/>
            <a:t>Any extranodal involvement 40-70%</a:t>
          </a:r>
        </a:p>
      </dgm:t>
    </dgm:pt>
    <dgm:pt modelId="{387749E3-886E-441D-994C-C468A0AC7300}" type="parTrans" cxnId="{BD9A3450-2BA3-4ECB-BA6C-46BC4C087257}">
      <dgm:prSet/>
      <dgm:spPr/>
      <dgm:t>
        <a:bodyPr/>
        <a:lstStyle/>
        <a:p>
          <a:endParaRPr lang="en-US"/>
        </a:p>
      </dgm:t>
    </dgm:pt>
    <dgm:pt modelId="{828FF079-14DF-43DA-BA0A-6AB03623BE03}" type="sibTrans" cxnId="{BD9A3450-2BA3-4ECB-BA6C-46BC4C087257}">
      <dgm:prSet/>
      <dgm:spPr/>
      <dgm:t>
        <a:bodyPr/>
        <a:lstStyle/>
        <a:p>
          <a:endParaRPr lang="en-US"/>
        </a:p>
      </dgm:t>
    </dgm:pt>
    <dgm:pt modelId="{A9A6AD8B-3FE9-43F9-89B3-7B9CDF51CBCC}">
      <dgm:prSet/>
      <dgm:spPr/>
      <dgm:t>
        <a:bodyPr/>
        <a:lstStyle/>
        <a:p>
          <a:r>
            <a:rPr lang="en-US" dirty="0"/>
            <a:t>Bone marrow involvement 10-20%</a:t>
          </a:r>
        </a:p>
      </dgm:t>
    </dgm:pt>
    <dgm:pt modelId="{0CA23B5D-A2C0-47AF-A3CD-747D0CEBD4F8}" type="parTrans" cxnId="{626CCFF3-8D0D-4A25-91FB-885BEBA7813F}">
      <dgm:prSet/>
      <dgm:spPr/>
      <dgm:t>
        <a:bodyPr/>
        <a:lstStyle/>
        <a:p>
          <a:endParaRPr lang="en-US"/>
        </a:p>
      </dgm:t>
    </dgm:pt>
    <dgm:pt modelId="{67F3A507-0837-4045-90DE-0654E4987386}" type="sibTrans" cxnId="{626CCFF3-8D0D-4A25-91FB-885BEBA7813F}">
      <dgm:prSet/>
      <dgm:spPr/>
      <dgm:t>
        <a:bodyPr/>
        <a:lstStyle/>
        <a:p>
          <a:endParaRPr lang="en-US"/>
        </a:p>
      </dgm:t>
    </dgm:pt>
    <dgm:pt modelId="{6DB19BD2-BE59-468A-AB8B-92EF4B016FCC}">
      <dgm:prSet/>
      <dgm:spPr/>
      <dgm:t>
        <a:bodyPr/>
        <a:lstStyle/>
        <a:p>
          <a:r>
            <a:rPr lang="en-US" dirty="0"/>
            <a:t>CNS involvement &lt;1% (~3% during entire course of disease)</a:t>
          </a:r>
        </a:p>
      </dgm:t>
    </dgm:pt>
    <dgm:pt modelId="{26D7E2AB-D638-4B9F-B08B-9D4E81E3E83F}" type="parTrans" cxnId="{B0F40AD7-FBA5-4F16-980C-FE9609E7A205}">
      <dgm:prSet/>
      <dgm:spPr/>
      <dgm:t>
        <a:bodyPr/>
        <a:lstStyle/>
        <a:p>
          <a:endParaRPr lang="en-US"/>
        </a:p>
      </dgm:t>
    </dgm:pt>
    <dgm:pt modelId="{00EA7F3D-3F4D-46D7-8486-2C5FFE66C5DA}" type="sibTrans" cxnId="{B0F40AD7-FBA5-4F16-980C-FE9609E7A205}">
      <dgm:prSet/>
      <dgm:spPr/>
      <dgm:t>
        <a:bodyPr/>
        <a:lstStyle/>
        <a:p>
          <a:endParaRPr lang="en-US"/>
        </a:p>
      </dgm:t>
    </dgm:pt>
    <dgm:pt modelId="{67F8CF4F-AB92-485D-8767-58960EC0BBF3}" type="pres">
      <dgm:prSet presAssocID="{93170E17-387C-412D-BEA2-0FA93D3F92C0}" presName="vert0" presStyleCnt="0">
        <dgm:presLayoutVars>
          <dgm:dir/>
          <dgm:animOne val="branch"/>
          <dgm:animLvl val="lvl"/>
        </dgm:presLayoutVars>
      </dgm:prSet>
      <dgm:spPr/>
    </dgm:pt>
    <dgm:pt modelId="{03E5C3E2-12BB-4118-8182-C35C3C928CC1}" type="pres">
      <dgm:prSet presAssocID="{8F40256B-4399-4B44-911F-59CF053D356C}" presName="thickLine" presStyleLbl="alignNode1" presStyleIdx="0" presStyleCnt="8"/>
      <dgm:spPr/>
    </dgm:pt>
    <dgm:pt modelId="{3D5C3915-A3A5-423E-8013-065E625BF465}" type="pres">
      <dgm:prSet presAssocID="{8F40256B-4399-4B44-911F-59CF053D356C}" presName="horz1" presStyleCnt="0"/>
      <dgm:spPr/>
    </dgm:pt>
    <dgm:pt modelId="{D69B8B00-7565-48A1-A1CA-CE091C656C24}" type="pres">
      <dgm:prSet presAssocID="{8F40256B-4399-4B44-911F-59CF053D356C}" presName="tx1" presStyleLbl="revTx" presStyleIdx="0" presStyleCnt="8"/>
      <dgm:spPr/>
    </dgm:pt>
    <dgm:pt modelId="{172332C6-594E-4023-B12A-109CF40C4830}" type="pres">
      <dgm:prSet presAssocID="{8F40256B-4399-4B44-911F-59CF053D356C}" presName="vert1" presStyleCnt="0"/>
      <dgm:spPr/>
    </dgm:pt>
    <dgm:pt modelId="{9423BD2F-8FBA-44DF-94CC-6315D6526306}" type="pres">
      <dgm:prSet presAssocID="{C17F2F16-0339-43C1-9F3F-739FF286E854}" presName="thickLine" presStyleLbl="alignNode1" presStyleIdx="1" presStyleCnt="8"/>
      <dgm:spPr/>
    </dgm:pt>
    <dgm:pt modelId="{E0A38878-5DB9-40CC-9D80-831F19ACC2ED}" type="pres">
      <dgm:prSet presAssocID="{C17F2F16-0339-43C1-9F3F-739FF286E854}" presName="horz1" presStyleCnt="0"/>
      <dgm:spPr/>
    </dgm:pt>
    <dgm:pt modelId="{A40C0392-1885-4637-8450-810AD9F589BC}" type="pres">
      <dgm:prSet presAssocID="{C17F2F16-0339-43C1-9F3F-739FF286E854}" presName="tx1" presStyleLbl="revTx" presStyleIdx="1" presStyleCnt="8"/>
      <dgm:spPr/>
    </dgm:pt>
    <dgm:pt modelId="{593FFBCC-8842-47A8-AFFA-A614240AD39D}" type="pres">
      <dgm:prSet presAssocID="{C17F2F16-0339-43C1-9F3F-739FF286E854}" presName="vert1" presStyleCnt="0"/>
      <dgm:spPr/>
    </dgm:pt>
    <dgm:pt modelId="{84E0EA86-46CE-4E6D-95E1-CA6B8513F90F}" type="pres">
      <dgm:prSet presAssocID="{25BE3C3B-FB3E-4007-BE04-88201825548B}" presName="thickLine" presStyleLbl="alignNode1" presStyleIdx="2" presStyleCnt="8"/>
      <dgm:spPr/>
    </dgm:pt>
    <dgm:pt modelId="{28F74AD2-C788-4BE2-B8DC-99959F7FE50B}" type="pres">
      <dgm:prSet presAssocID="{25BE3C3B-FB3E-4007-BE04-88201825548B}" presName="horz1" presStyleCnt="0"/>
      <dgm:spPr/>
    </dgm:pt>
    <dgm:pt modelId="{259DDC69-D6B3-4ED1-AB7B-E83979C6F560}" type="pres">
      <dgm:prSet presAssocID="{25BE3C3B-FB3E-4007-BE04-88201825548B}" presName="tx1" presStyleLbl="revTx" presStyleIdx="2" presStyleCnt="8"/>
      <dgm:spPr/>
    </dgm:pt>
    <dgm:pt modelId="{72B5C89B-E2F7-4C75-BEF9-D1B01AB2907F}" type="pres">
      <dgm:prSet presAssocID="{25BE3C3B-FB3E-4007-BE04-88201825548B}" presName="vert1" presStyleCnt="0"/>
      <dgm:spPr/>
    </dgm:pt>
    <dgm:pt modelId="{339E1D4D-33B6-477C-9EC4-E417A2000856}" type="pres">
      <dgm:prSet presAssocID="{B70F0658-6BB1-40A5-8EED-510BFA1875F3}" presName="thickLine" presStyleLbl="alignNode1" presStyleIdx="3" presStyleCnt="8"/>
      <dgm:spPr/>
    </dgm:pt>
    <dgm:pt modelId="{9916B00D-80DF-49D5-9C4D-D0497D2AB210}" type="pres">
      <dgm:prSet presAssocID="{B70F0658-6BB1-40A5-8EED-510BFA1875F3}" presName="horz1" presStyleCnt="0"/>
      <dgm:spPr/>
    </dgm:pt>
    <dgm:pt modelId="{FE4B30B1-AACB-47F2-8D49-3688F4FE5F8A}" type="pres">
      <dgm:prSet presAssocID="{B70F0658-6BB1-40A5-8EED-510BFA1875F3}" presName="tx1" presStyleLbl="revTx" presStyleIdx="3" presStyleCnt="8"/>
      <dgm:spPr/>
    </dgm:pt>
    <dgm:pt modelId="{9964626B-D02D-43CF-AAC3-5D80D940B856}" type="pres">
      <dgm:prSet presAssocID="{B70F0658-6BB1-40A5-8EED-510BFA1875F3}" presName="vert1" presStyleCnt="0"/>
      <dgm:spPr/>
    </dgm:pt>
    <dgm:pt modelId="{3A9BF399-7C06-4984-BBD6-FD4E1C9B8E23}" type="pres">
      <dgm:prSet presAssocID="{E516E518-3457-45B5-A234-FE99FA32A2CA}" presName="thickLine" presStyleLbl="alignNode1" presStyleIdx="4" presStyleCnt="8"/>
      <dgm:spPr/>
    </dgm:pt>
    <dgm:pt modelId="{6E266418-76F2-4517-82C0-091DDE975B0F}" type="pres">
      <dgm:prSet presAssocID="{E516E518-3457-45B5-A234-FE99FA32A2CA}" presName="horz1" presStyleCnt="0"/>
      <dgm:spPr/>
    </dgm:pt>
    <dgm:pt modelId="{181AF02D-5603-4460-BB8C-A9806BABAD41}" type="pres">
      <dgm:prSet presAssocID="{E516E518-3457-45B5-A234-FE99FA32A2CA}" presName="tx1" presStyleLbl="revTx" presStyleIdx="4" presStyleCnt="8"/>
      <dgm:spPr/>
    </dgm:pt>
    <dgm:pt modelId="{C80A7572-C3FA-4CF8-9372-A8A4374597AB}" type="pres">
      <dgm:prSet presAssocID="{E516E518-3457-45B5-A234-FE99FA32A2CA}" presName="vert1" presStyleCnt="0"/>
      <dgm:spPr/>
    </dgm:pt>
    <dgm:pt modelId="{6D91A9ED-189B-4B3A-A3F1-E75788E315BD}" type="pres">
      <dgm:prSet presAssocID="{E6965311-F4EA-428C-B3DF-744D33107743}" presName="thickLine" presStyleLbl="alignNode1" presStyleIdx="5" presStyleCnt="8"/>
      <dgm:spPr/>
    </dgm:pt>
    <dgm:pt modelId="{CB918B6A-5267-4BA9-B553-48B2F1C9E564}" type="pres">
      <dgm:prSet presAssocID="{E6965311-F4EA-428C-B3DF-744D33107743}" presName="horz1" presStyleCnt="0"/>
      <dgm:spPr/>
    </dgm:pt>
    <dgm:pt modelId="{09E523ED-6762-4639-8473-6295639FD8FA}" type="pres">
      <dgm:prSet presAssocID="{E6965311-F4EA-428C-B3DF-744D33107743}" presName="tx1" presStyleLbl="revTx" presStyleIdx="5" presStyleCnt="8"/>
      <dgm:spPr/>
    </dgm:pt>
    <dgm:pt modelId="{DA42D268-3729-4669-A864-85E36626EDD7}" type="pres">
      <dgm:prSet presAssocID="{E6965311-F4EA-428C-B3DF-744D33107743}" presName="vert1" presStyleCnt="0"/>
      <dgm:spPr/>
    </dgm:pt>
    <dgm:pt modelId="{04E8AC8B-BEEE-44B1-9F5A-BB361523FAE6}" type="pres">
      <dgm:prSet presAssocID="{A9A6AD8B-3FE9-43F9-89B3-7B9CDF51CBCC}" presName="thickLine" presStyleLbl="alignNode1" presStyleIdx="6" presStyleCnt="8"/>
      <dgm:spPr/>
    </dgm:pt>
    <dgm:pt modelId="{C301734E-7711-4E62-8C04-A6F8F5E7A1A0}" type="pres">
      <dgm:prSet presAssocID="{A9A6AD8B-3FE9-43F9-89B3-7B9CDF51CBCC}" presName="horz1" presStyleCnt="0"/>
      <dgm:spPr/>
    </dgm:pt>
    <dgm:pt modelId="{C6F69930-F749-49C0-B755-A28EA03C70AA}" type="pres">
      <dgm:prSet presAssocID="{A9A6AD8B-3FE9-43F9-89B3-7B9CDF51CBCC}" presName="tx1" presStyleLbl="revTx" presStyleIdx="6" presStyleCnt="8"/>
      <dgm:spPr/>
    </dgm:pt>
    <dgm:pt modelId="{12EC7F7B-4F54-4C24-BC99-0C8F443814CB}" type="pres">
      <dgm:prSet presAssocID="{A9A6AD8B-3FE9-43F9-89B3-7B9CDF51CBCC}" presName="vert1" presStyleCnt="0"/>
      <dgm:spPr/>
    </dgm:pt>
    <dgm:pt modelId="{52FBC921-853B-4EBB-A8BF-735DFAC554E0}" type="pres">
      <dgm:prSet presAssocID="{6DB19BD2-BE59-468A-AB8B-92EF4B016FCC}" presName="thickLine" presStyleLbl="alignNode1" presStyleIdx="7" presStyleCnt="8"/>
      <dgm:spPr/>
    </dgm:pt>
    <dgm:pt modelId="{0D25D1A2-88B2-4F47-8717-6E757E72E57A}" type="pres">
      <dgm:prSet presAssocID="{6DB19BD2-BE59-468A-AB8B-92EF4B016FCC}" presName="horz1" presStyleCnt="0"/>
      <dgm:spPr/>
    </dgm:pt>
    <dgm:pt modelId="{FBA940D4-EF65-4097-9D41-7F8A11837A91}" type="pres">
      <dgm:prSet presAssocID="{6DB19BD2-BE59-468A-AB8B-92EF4B016FCC}" presName="tx1" presStyleLbl="revTx" presStyleIdx="7" presStyleCnt="8"/>
      <dgm:spPr/>
    </dgm:pt>
    <dgm:pt modelId="{B46D8995-7F17-42E0-942E-C923B32FDE7C}" type="pres">
      <dgm:prSet presAssocID="{6DB19BD2-BE59-468A-AB8B-92EF4B016FCC}" presName="vert1" presStyleCnt="0"/>
      <dgm:spPr/>
    </dgm:pt>
  </dgm:ptLst>
  <dgm:cxnLst>
    <dgm:cxn modelId="{BBB02A13-78F8-45E6-B522-1AC4C43742E6}" srcId="{93170E17-387C-412D-BEA2-0FA93D3F92C0}" destId="{E516E518-3457-45B5-A234-FE99FA32A2CA}" srcOrd="4" destOrd="0" parTransId="{A5C702C8-F1FB-40CA-B764-F220F9F55601}" sibTransId="{59A04A03-EC5C-40C2-98C5-DA505B70138C}"/>
    <dgm:cxn modelId="{192F0F1C-3169-41ED-BD6E-A5C9BAAA7028}" srcId="{93170E17-387C-412D-BEA2-0FA93D3F92C0}" destId="{25BE3C3B-FB3E-4007-BE04-88201825548B}" srcOrd="2" destOrd="0" parTransId="{3F038C13-4160-420D-A526-94F772E5E417}" sibTransId="{596B6FB1-DF58-4B2F-AA3A-4EBDD3B0CC90}"/>
    <dgm:cxn modelId="{A2FC7634-0973-4ECE-B835-9104480206D4}" type="presOf" srcId="{A9A6AD8B-3FE9-43F9-89B3-7B9CDF51CBCC}" destId="{C6F69930-F749-49C0-B755-A28EA03C70AA}" srcOrd="0" destOrd="0" presId="urn:microsoft.com/office/officeart/2008/layout/LinedList"/>
    <dgm:cxn modelId="{3302293C-183B-40D8-888A-E6F49377344C}" type="presOf" srcId="{93170E17-387C-412D-BEA2-0FA93D3F92C0}" destId="{67F8CF4F-AB92-485D-8767-58960EC0BBF3}" srcOrd="0" destOrd="0" presId="urn:microsoft.com/office/officeart/2008/layout/LinedList"/>
    <dgm:cxn modelId="{F37AF56A-817A-4A04-AD04-3A171DC6242F}" type="presOf" srcId="{C17F2F16-0339-43C1-9F3F-739FF286E854}" destId="{A40C0392-1885-4637-8450-810AD9F589BC}" srcOrd="0" destOrd="0" presId="urn:microsoft.com/office/officeart/2008/layout/LinedList"/>
    <dgm:cxn modelId="{BE9B466B-4554-4CF5-8981-1B0D991558CD}" type="presOf" srcId="{E6965311-F4EA-428C-B3DF-744D33107743}" destId="{09E523ED-6762-4639-8473-6295639FD8FA}" srcOrd="0" destOrd="0" presId="urn:microsoft.com/office/officeart/2008/layout/LinedList"/>
    <dgm:cxn modelId="{1D62404C-210C-4250-A008-24E19A91416A}" type="presOf" srcId="{6DB19BD2-BE59-468A-AB8B-92EF4B016FCC}" destId="{FBA940D4-EF65-4097-9D41-7F8A11837A91}" srcOrd="0" destOrd="0" presId="urn:microsoft.com/office/officeart/2008/layout/LinedList"/>
    <dgm:cxn modelId="{BD9A3450-2BA3-4ECB-BA6C-46BC4C087257}" srcId="{93170E17-387C-412D-BEA2-0FA93D3F92C0}" destId="{E6965311-F4EA-428C-B3DF-744D33107743}" srcOrd="5" destOrd="0" parTransId="{387749E3-886E-441D-994C-C468A0AC7300}" sibTransId="{828FF079-14DF-43DA-BA0A-6AB03623BE03}"/>
    <dgm:cxn modelId="{4954B4AD-D6FF-49D2-BC67-F2D495B9B841}" srcId="{93170E17-387C-412D-BEA2-0FA93D3F92C0}" destId="{C17F2F16-0339-43C1-9F3F-739FF286E854}" srcOrd="1" destOrd="0" parTransId="{5589A1AE-5DF5-4698-9AF1-04BD02E34D49}" sibTransId="{5FCAE97F-3784-4E1C-BA87-142129256A6A}"/>
    <dgm:cxn modelId="{AD8F34B0-2745-4B87-A080-897DB29204F9}" srcId="{93170E17-387C-412D-BEA2-0FA93D3F92C0}" destId="{B70F0658-6BB1-40A5-8EED-510BFA1875F3}" srcOrd="3" destOrd="0" parTransId="{472A4AD7-625D-48C6-8730-7D7677FF77DB}" sibTransId="{83189288-C44E-4EB8-A6A9-2792788A62D9}"/>
    <dgm:cxn modelId="{32D9A4B4-4A7B-4C32-AFAB-D29AFF877C18}" type="presOf" srcId="{8F40256B-4399-4B44-911F-59CF053D356C}" destId="{D69B8B00-7565-48A1-A1CA-CE091C656C24}" srcOrd="0" destOrd="0" presId="urn:microsoft.com/office/officeart/2008/layout/LinedList"/>
    <dgm:cxn modelId="{4A4BD2B4-F7FA-4B30-9DB5-B4F13516513C}" type="presOf" srcId="{E516E518-3457-45B5-A234-FE99FA32A2CA}" destId="{181AF02D-5603-4460-BB8C-A9806BABAD41}" srcOrd="0" destOrd="0" presId="urn:microsoft.com/office/officeart/2008/layout/LinedList"/>
    <dgm:cxn modelId="{918BBFC1-629F-4989-9A63-7BEE8517D97E}" type="presOf" srcId="{25BE3C3B-FB3E-4007-BE04-88201825548B}" destId="{259DDC69-D6B3-4ED1-AB7B-E83979C6F560}" srcOrd="0" destOrd="0" presId="urn:microsoft.com/office/officeart/2008/layout/LinedList"/>
    <dgm:cxn modelId="{CD7641C7-92DF-4D7E-8F8A-14140FD0CD6F}" type="presOf" srcId="{B70F0658-6BB1-40A5-8EED-510BFA1875F3}" destId="{FE4B30B1-AACB-47F2-8D49-3688F4FE5F8A}" srcOrd="0" destOrd="0" presId="urn:microsoft.com/office/officeart/2008/layout/LinedList"/>
    <dgm:cxn modelId="{B0F40AD7-FBA5-4F16-980C-FE9609E7A205}" srcId="{93170E17-387C-412D-BEA2-0FA93D3F92C0}" destId="{6DB19BD2-BE59-468A-AB8B-92EF4B016FCC}" srcOrd="7" destOrd="0" parTransId="{26D7E2AB-D638-4B9F-B08B-9D4E81E3E83F}" sibTransId="{00EA7F3D-3F4D-46D7-8486-2C5FFE66C5DA}"/>
    <dgm:cxn modelId="{87FB66E1-89E6-4B47-9AE1-7E9D67B8EE1A}" srcId="{93170E17-387C-412D-BEA2-0FA93D3F92C0}" destId="{8F40256B-4399-4B44-911F-59CF053D356C}" srcOrd="0" destOrd="0" parTransId="{467706D6-E5AC-4C4D-A630-6CCA2348C670}" sibTransId="{0165B4A7-3D07-467B-9461-44EDDEC22790}"/>
    <dgm:cxn modelId="{626CCFF3-8D0D-4A25-91FB-885BEBA7813F}" srcId="{93170E17-387C-412D-BEA2-0FA93D3F92C0}" destId="{A9A6AD8B-3FE9-43F9-89B3-7B9CDF51CBCC}" srcOrd="6" destOrd="0" parTransId="{0CA23B5D-A2C0-47AF-A3CD-747D0CEBD4F8}" sibTransId="{67F3A507-0837-4045-90DE-0654E4987386}"/>
    <dgm:cxn modelId="{86AFFE49-CFD1-4649-849D-942E4D37BBF5}" type="presParOf" srcId="{67F8CF4F-AB92-485D-8767-58960EC0BBF3}" destId="{03E5C3E2-12BB-4118-8182-C35C3C928CC1}" srcOrd="0" destOrd="0" presId="urn:microsoft.com/office/officeart/2008/layout/LinedList"/>
    <dgm:cxn modelId="{5F238130-D7B8-4C90-A879-6A078D2B89A8}" type="presParOf" srcId="{67F8CF4F-AB92-485D-8767-58960EC0BBF3}" destId="{3D5C3915-A3A5-423E-8013-065E625BF465}" srcOrd="1" destOrd="0" presId="urn:microsoft.com/office/officeart/2008/layout/LinedList"/>
    <dgm:cxn modelId="{4AE569AE-14EF-4E84-854B-047C3618E26A}" type="presParOf" srcId="{3D5C3915-A3A5-423E-8013-065E625BF465}" destId="{D69B8B00-7565-48A1-A1CA-CE091C656C24}" srcOrd="0" destOrd="0" presId="urn:microsoft.com/office/officeart/2008/layout/LinedList"/>
    <dgm:cxn modelId="{41481EE9-96CD-484A-8162-5812C0468501}" type="presParOf" srcId="{3D5C3915-A3A5-423E-8013-065E625BF465}" destId="{172332C6-594E-4023-B12A-109CF40C4830}" srcOrd="1" destOrd="0" presId="urn:microsoft.com/office/officeart/2008/layout/LinedList"/>
    <dgm:cxn modelId="{0D5EEC3D-B65D-4597-B97E-860D60EA4228}" type="presParOf" srcId="{67F8CF4F-AB92-485D-8767-58960EC0BBF3}" destId="{9423BD2F-8FBA-44DF-94CC-6315D6526306}" srcOrd="2" destOrd="0" presId="urn:microsoft.com/office/officeart/2008/layout/LinedList"/>
    <dgm:cxn modelId="{72826DE7-AD72-408F-8D9D-286B36CC9908}" type="presParOf" srcId="{67F8CF4F-AB92-485D-8767-58960EC0BBF3}" destId="{E0A38878-5DB9-40CC-9D80-831F19ACC2ED}" srcOrd="3" destOrd="0" presId="urn:microsoft.com/office/officeart/2008/layout/LinedList"/>
    <dgm:cxn modelId="{59D6F80D-CCC2-48F2-B8C9-27283AC00837}" type="presParOf" srcId="{E0A38878-5DB9-40CC-9D80-831F19ACC2ED}" destId="{A40C0392-1885-4637-8450-810AD9F589BC}" srcOrd="0" destOrd="0" presId="urn:microsoft.com/office/officeart/2008/layout/LinedList"/>
    <dgm:cxn modelId="{7966351A-A44E-48C0-86A5-EC3811174108}" type="presParOf" srcId="{E0A38878-5DB9-40CC-9D80-831F19ACC2ED}" destId="{593FFBCC-8842-47A8-AFFA-A614240AD39D}" srcOrd="1" destOrd="0" presId="urn:microsoft.com/office/officeart/2008/layout/LinedList"/>
    <dgm:cxn modelId="{0340E2BF-2C96-46C7-B8B0-68E7FEB2CE26}" type="presParOf" srcId="{67F8CF4F-AB92-485D-8767-58960EC0BBF3}" destId="{84E0EA86-46CE-4E6D-95E1-CA6B8513F90F}" srcOrd="4" destOrd="0" presId="urn:microsoft.com/office/officeart/2008/layout/LinedList"/>
    <dgm:cxn modelId="{7FC49D5F-1413-40D6-BFC8-0397A9C5383E}" type="presParOf" srcId="{67F8CF4F-AB92-485D-8767-58960EC0BBF3}" destId="{28F74AD2-C788-4BE2-B8DC-99959F7FE50B}" srcOrd="5" destOrd="0" presId="urn:microsoft.com/office/officeart/2008/layout/LinedList"/>
    <dgm:cxn modelId="{8B9CB7B0-C790-4AD7-BEFA-B1C1B363EE69}" type="presParOf" srcId="{28F74AD2-C788-4BE2-B8DC-99959F7FE50B}" destId="{259DDC69-D6B3-4ED1-AB7B-E83979C6F560}" srcOrd="0" destOrd="0" presId="urn:microsoft.com/office/officeart/2008/layout/LinedList"/>
    <dgm:cxn modelId="{3A1E575E-53D6-41F5-8865-7162F6AB55C6}" type="presParOf" srcId="{28F74AD2-C788-4BE2-B8DC-99959F7FE50B}" destId="{72B5C89B-E2F7-4C75-BEF9-D1B01AB2907F}" srcOrd="1" destOrd="0" presId="urn:microsoft.com/office/officeart/2008/layout/LinedList"/>
    <dgm:cxn modelId="{4FE6FA95-0094-4F0B-9879-BF15F641B255}" type="presParOf" srcId="{67F8CF4F-AB92-485D-8767-58960EC0BBF3}" destId="{339E1D4D-33B6-477C-9EC4-E417A2000856}" srcOrd="6" destOrd="0" presId="urn:microsoft.com/office/officeart/2008/layout/LinedList"/>
    <dgm:cxn modelId="{8A67B676-C826-43A7-8003-5758ADFCA4DD}" type="presParOf" srcId="{67F8CF4F-AB92-485D-8767-58960EC0BBF3}" destId="{9916B00D-80DF-49D5-9C4D-D0497D2AB210}" srcOrd="7" destOrd="0" presId="urn:microsoft.com/office/officeart/2008/layout/LinedList"/>
    <dgm:cxn modelId="{C0B82EB7-AA2B-45A3-8977-A4B4C128B656}" type="presParOf" srcId="{9916B00D-80DF-49D5-9C4D-D0497D2AB210}" destId="{FE4B30B1-AACB-47F2-8D49-3688F4FE5F8A}" srcOrd="0" destOrd="0" presId="urn:microsoft.com/office/officeart/2008/layout/LinedList"/>
    <dgm:cxn modelId="{C1F93DD7-5033-422D-A44E-10F51D4FA6CF}" type="presParOf" srcId="{9916B00D-80DF-49D5-9C4D-D0497D2AB210}" destId="{9964626B-D02D-43CF-AAC3-5D80D940B856}" srcOrd="1" destOrd="0" presId="urn:microsoft.com/office/officeart/2008/layout/LinedList"/>
    <dgm:cxn modelId="{88624A14-916F-4A8F-B8A9-ACB541038BF2}" type="presParOf" srcId="{67F8CF4F-AB92-485D-8767-58960EC0BBF3}" destId="{3A9BF399-7C06-4984-BBD6-FD4E1C9B8E23}" srcOrd="8" destOrd="0" presId="urn:microsoft.com/office/officeart/2008/layout/LinedList"/>
    <dgm:cxn modelId="{C3EDEE60-A2BD-44E9-96D4-9641C3B914AB}" type="presParOf" srcId="{67F8CF4F-AB92-485D-8767-58960EC0BBF3}" destId="{6E266418-76F2-4517-82C0-091DDE975B0F}" srcOrd="9" destOrd="0" presId="urn:microsoft.com/office/officeart/2008/layout/LinedList"/>
    <dgm:cxn modelId="{1A4C07B6-3E63-468B-B1E1-46E0D45B14CB}" type="presParOf" srcId="{6E266418-76F2-4517-82C0-091DDE975B0F}" destId="{181AF02D-5603-4460-BB8C-A9806BABAD41}" srcOrd="0" destOrd="0" presId="urn:microsoft.com/office/officeart/2008/layout/LinedList"/>
    <dgm:cxn modelId="{8CEAA9AA-E80F-42A5-944D-560333BAAA77}" type="presParOf" srcId="{6E266418-76F2-4517-82C0-091DDE975B0F}" destId="{C80A7572-C3FA-4CF8-9372-A8A4374597AB}" srcOrd="1" destOrd="0" presId="urn:microsoft.com/office/officeart/2008/layout/LinedList"/>
    <dgm:cxn modelId="{B9C0EB87-EA39-4A4C-98AC-4144AE8AEE88}" type="presParOf" srcId="{67F8CF4F-AB92-485D-8767-58960EC0BBF3}" destId="{6D91A9ED-189B-4B3A-A3F1-E75788E315BD}" srcOrd="10" destOrd="0" presId="urn:microsoft.com/office/officeart/2008/layout/LinedList"/>
    <dgm:cxn modelId="{B0E13BCF-AE25-464F-A5A6-118BEDBF5DDA}" type="presParOf" srcId="{67F8CF4F-AB92-485D-8767-58960EC0BBF3}" destId="{CB918B6A-5267-4BA9-B553-48B2F1C9E564}" srcOrd="11" destOrd="0" presId="urn:microsoft.com/office/officeart/2008/layout/LinedList"/>
    <dgm:cxn modelId="{2E788B8D-130E-4017-826D-DE101EBE79B7}" type="presParOf" srcId="{CB918B6A-5267-4BA9-B553-48B2F1C9E564}" destId="{09E523ED-6762-4639-8473-6295639FD8FA}" srcOrd="0" destOrd="0" presId="urn:microsoft.com/office/officeart/2008/layout/LinedList"/>
    <dgm:cxn modelId="{52EF7F61-6CDD-42EB-97AE-44B168432AB4}" type="presParOf" srcId="{CB918B6A-5267-4BA9-B553-48B2F1C9E564}" destId="{DA42D268-3729-4669-A864-85E36626EDD7}" srcOrd="1" destOrd="0" presId="urn:microsoft.com/office/officeart/2008/layout/LinedList"/>
    <dgm:cxn modelId="{FC8F4B86-B777-4C22-8991-D6CFD8C3F258}" type="presParOf" srcId="{67F8CF4F-AB92-485D-8767-58960EC0BBF3}" destId="{04E8AC8B-BEEE-44B1-9F5A-BB361523FAE6}" srcOrd="12" destOrd="0" presId="urn:microsoft.com/office/officeart/2008/layout/LinedList"/>
    <dgm:cxn modelId="{9880F1E2-21EA-4869-9833-C42D4BC9AC5C}" type="presParOf" srcId="{67F8CF4F-AB92-485D-8767-58960EC0BBF3}" destId="{C301734E-7711-4E62-8C04-A6F8F5E7A1A0}" srcOrd="13" destOrd="0" presId="urn:microsoft.com/office/officeart/2008/layout/LinedList"/>
    <dgm:cxn modelId="{A6DCF99A-179B-428A-B781-4D9FC8B2BAFE}" type="presParOf" srcId="{C301734E-7711-4E62-8C04-A6F8F5E7A1A0}" destId="{C6F69930-F749-49C0-B755-A28EA03C70AA}" srcOrd="0" destOrd="0" presId="urn:microsoft.com/office/officeart/2008/layout/LinedList"/>
    <dgm:cxn modelId="{C79EAE8A-5CA0-473F-86E8-72B2F3A17AB3}" type="presParOf" srcId="{C301734E-7711-4E62-8C04-A6F8F5E7A1A0}" destId="{12EC7F7B-4F54-4C24-BC99-0C8F443814CB}" srcOrd="1" destOrd="0" presId="urn:microsoft.com/office/officeart/2008/layout/LinedList"/>
    <dgm:cxn modelId="{2E4EF4BF-2350-466A-BAB9-AEB741B3F2A7}" type="presParOf" srcId="{67F8CF4F-AB92-485D-8767-58960EC0BBF3}" destId="{52FBC921-853B-4EBB-A8BF-735DFAC554E0}" srcOrd="14" destOrd="0" presId="urn:microsoft.com/office/officeart/2008/layout/LinedList"/>
    <dgm:cxn modelId="{2E5E0121-3211-441F-B7D3-D402A3668497}" type="presParOf" srcId="{67F8CF4F-AB92-485D-8767-58960EC0BBF3}" destId="{0D25D1A2-88B2-4F47-8717-6E757E72E57A}" srcOrd="15" destOrd="0" presId="urn:microsoft.com/office/officeart/2008/layout/LinedList"/>
    <dgm:cxn modelId="{992DDD13-63D7-4402-B80D-DDDF53C0C85B}" type="presParOf" srcId="{0D25D1A2-88B2-4F47-8717-6E757E72E57A}" destId="{FBA940D4-EF65-4097-9D41-7F8A11837A91}" srcOrd="0" destOrd="0" presId="urn:microsoft.com/office/officeart/2008/layout/LinedList"/>
    <dgm:cxn modelId="{CBBE8149-7E72-4BFD-A130-47C171F1018F}" type="presParOf" srcId="{0D25D1A2-88B2-4F47-8717-6E757E72E57A}" destId="{B46D8995-7F17-42E0-942E-C923B32FDE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DF588-29F7-44B0-A947-914B027DFA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127301-AEF9-4D78-B4B0-5900AE86BCEF}">
      <dgm:prSet custT="1"/>
      <dgm:spPr/>
      <dgm:t>
        <a:bodyPr/>
        <a:lstStyle/>
        <a:p>
          <a:r>
            <a:rPr lang="en-US" sz="1400" dirty="0"/>
            <a:t>DLBCL is a clinically and biologically heterogeneous disease which is treated with curative intent for most patients</a:t>
          </a:r>
        </a:p>
      </dgm:t>
    </dgm:pt>
    <dgm:pt modelId="{5064255B-77CD-46B5-A635-41C4F9358020}" type="parTrans" cxnId="{62ED79FA-F3C9-4AF1-AA3D-00C82B219086}">
      <dgm:prSet/>
      <dgm:spPr/>
      <dgm:t>
        <a:bodyPr/>
        <a:lstStyle/>
        <a:p>
          <a:endParaRPr lang="en-US"/>
        </a:p>
      </dgm:t>
    </dgm:pt>
    <dgm:pt modelId="{A1FBCD03-D67F-4A5D-9809-E86CD05269C0}" type="sibTrans" cxnId="{62ED79FA-F3C9-4AF1-AA3D-00C82B219086}">
      <dgm:prSet/>
      <dgm:spPr/>
      <dgm:t>
        <a:bodyPr/>
        <a:lstStyle/>
        <a:p>
          <a:endParaRPr lang="en-US"/>
        </a:p>
      </dgm:t>
    </dgm:pt>
    <dgm:pt modelId="{67A6D572-05D5-405D-A9A6-A7A7C2271074}">
      <dgm:prSet custT="1"/>
      <dgm:spPr/>
      <dgm:t>
        <a:bodyPr/>
        <a:lstStyle/>
        <a:p>
          <a:r>
            <a:rPr lang="en-US" sz="1400" dirty="0"/>
            <a:t>Landscape is constantly evolving as evidenced by recent novel therapy approvals for R/R LBCL</a:t>
          </a:r>
        </a:p>
      </dgm:t>
    </dgm:pt>
    <dgm:pt modelId="{4360ABA5-BF4A-48ED-9312-CD3888E9C4F2}" type="parTrans" cxnId="{758B0914-A5B6-4933-99A7-27D31A9CBCF0}">
      <dgm:prSet/>
      <dgm:spPr/>
      <dgm:t>
        <a:bodyPr/>
        <a:lstStyle/>
        <a:p>
          <a:endParaRPr lang="en-US"/>
        </a:p>
      </dgm:t>
    </dgm:pt>
    <dgm:pt modelId="{937D7FD6-1C99-4BC0-A946-E23C0EDEB746}" type="sibTrans" cxnId="{758B0914-A5B6-4933-99A7-27D31A9CBCF0}">
      <dgm:prSet/>
      <dgm:spPr/>
      <dgm:t>
        <a:bodyPr/>
        <a:lstStyle/>
        <a:p>
          <a:endParaRPr lang="en-US"/>
        </a:p>
      </dgm:t>
    </dgm:pt>
    <dgm:pt modelId="{01EDDE17-3048-47ED-B3B0-E7D30763E549}">
      <dgm:prSet custT="1"/>
      <dgm:spPr/>
      <dgm:t>
        <a:bodyPr/>
        <a:lstStyle/>
        <a:p>
          <a:r>
            <a:rPr lang="en-US" sz="1300" b="1" u="none" dirty="0"/>
            <a:t>CAR T-cells </a:t>
          </a:r>
          <a:r>
            <a:rPr lang="en-US" sz="1300" b="1" u="none" dirty="0">
              <a:sym typeface="Wingdings" panose="05000000000000000000" pitchFamily="2" charset="2"/>
            </a:rPr>
            <a:t> </a:t>
          </a:r>
          <a:r>
            <a:rPr lang="en-US" sz="1300" b="1" u="none" dirty="0"/>
            <a:t>treatment of choice in 3</a:t>
          </a:r>
          <a:r>
            <a:rPr lang="en-US" sz="1300" b="1" u="none" baseline="0" dirty="0"/>
            <a:t>rd</a:t>
          </a:r>
          <a:r>
            <a:rPr lang="en-US" sz="1300" b="1" u="none" dirty="0"/>
            <a:t> line and beyond DLBCL for eligible patients</a:t>
          </a:r>
        </a:p>
      </dgm:t>
    </dgm:pt>
    <dgm:pt modelId="{999C92A9-670F-44C1-86D3-EACFD0D1A065}" type="parTrans" cxnId="{88C748C0-C5B3-465A-B07E-53A03272A0B6}">
      <dgm:prSet/>
      <dgm:spPr/>
      <dgm:t>
        <a:bodyPr/>
        <a:lstStyle/>
        <a:p>
          <a:endParaRPr lang="en-US"/>
        </a:p>
      </dgm:t>
    </dgm:pt>
    <dgm:pt modelId="{9F481F81-20A5-41AE-9313-A6283098BF4E}" type="sibTrans" cxnId="{88C748C0-C5B3-465A-B07E-53A03272A0B6}">
      <dgm:prSet/>
      <dgm:spPr/>
      <dgm:t>
        <a:bodyPr/>
        <a:lstStyle/>
        <a:p>
          <a:endParaRPr lang="en-US"/>
        </a:p>
      </dgm:t>
    </dgm:pt>
    <dgm:pt modelId="{540C0035-513B-4407-938F-79231D7EA10D}">
      <dgm:prSet custT="1"/>
      <dgm:spPr/>
      <dgm:t>
        <a:bodyPr/>
        <a:lstStyle/>
        <a:p>
          <a:r>
            <a:rPr lang="en-US" sz="1300" b="1" u="none" dirty="0"/>
            <a:t>2</a:t>
          </a:r>
          <a:r>
            <a:rPr lang="en-US" sz="1300" b="1" u="none" baseline="0" dirty="0"/>
            <a:t>nd</a:t>
          </a:r>
          <a:r>
            <a:rPr lang="en-US" sz="1300" b="1" u="none" dirty="0"/>
            <a:t> line therapy is personalized to the patient</a:t>
          </a:r>
        </a:p>
      </dgm:t>
    </dgm:pt>
    <dgm:pt modelId="{B28DC6F0-3F7E-4AF6-B65E-247F5F0D2539}" type="parTrans" cxnId="{D9A530D0-A66C-4088-924C-B6739C48FDF6}">
      <dgm:prSet/>
      <dgm:spPr/>
      <dgm:t>
        <a:bodyPr/>
        <a:lstStyle/>
        <a:p>
          <a:endParaRPr lang="en-US"/>
        </a:p>
      </dgm:t>
    </dgm:pt>
    <dgm:pt modelId="{2C6EF495-AB24-4C01-963C-3642EF318998}" type="sibTrans" cxnId="{D9A530D0-A66C-4088-924C-B6739C48FDF6}">
      <dgm:prSet/>
      <dgm:spPr/>
      <dgm:t>
        <a:bodyPr/>
        <a:lstStyle/>
        <a:p>
          <a:endParaRPr lang="en-US"/>
        </a:p>
      </dgm:t>
    </dgm:pt>
    <dgm:pt modelId="{AD22FE7B-B961-4F99-9CED-7DD2D476615B}">
      <dgm:prSet custT="1"/>
      <dgm:spPr/>
      <dgm:t>
        <a:bodyPr/>
        <a:lstStyle/>
        <a:p>
          <a:r>
            <a:rPr lang="en-US" sz="1300" b="1" u="none" dirty="0"/>
            <a:t>Available 3</a:t>
          </a:r>
          <a:r>
            <a:rPr lang="en-US" sz="1300" b="1" u="none" baseline="0" dirty="0"/>
            <a:t>rd</a:t>
          </a:r>
          <a:r>
            <a:rPr lang="en-US" sz="1300" b="1" u="none" dirty="0"/>
            <a:t> line+ options in post-CAR or for non-CAR eligible patients include:</a:t>
          </a:r>
        </a:p>
      </dgm:t>
    </dgm:pt>
    <dgm:pt modelId="{E75286ED-3F09-494E-A896-910E46F333F1}" type="parTrans" cxnId="{0C376F18-20C2-4E9D-A57A-9D0B166FAEBE}">
      <dgm:prSet/>
      <dgm:spPr/>
      <dgm:t>
        <a:bodyPr/>
        <a:lstStyle/>
        <a:p>
          <a:endParaRPr lang="en-US"/>
        </a:p>
      </dgm:t>
    </dgm:pt>
    <dgm:pt modelId="{B7521DCF-F2D0-4E0C-8FA0-4B23566C6E5D}" type="sibTrans" cxnId="{0C376F18-20C2-4E9D-A57A-9D0B166FAEBE}">
      <dgm:prSet/>
      <dgm:spPr/>
      <dgm:t>
        <a:bodyPr/>
        <a:lstStyle/>
        <a:p>
          <a:endParaRPr lang="en-US"/>
        </a:p>
      </dgm:t>
    </dgm:pt>
    <dgm:pt modelId="{F7E04680-1C2E-4A29-841E-E5A96FED22FE}">
      <dgm:prSet custT="1"/>
      <dgm:spPr/>
      <dgm:t>
        <a:bodyPr/>
        <a:lstStyle/>
        <a:p>
          <a:r>
            <a:rPr lang="en-US" sz="1400" b="1" u="none" dirty="0"/>
            <a:t>Frontline treatment: Polatuzumab with R-CHP may be on the horizon</a:t>
          </a:r>
        </a:p>
      </dgm:t>
    </dgm:pt>
    <dgm:pt modelId="{A284573C-1D1D-4B8C-A8EE-2F742B2C7B03}" type="parTrans" cxnId="{6AA6A808-4A47-4560-9FF5-BCE556D5AC61}">
      <dgm:prSet/>
      <dgm:spPr/>
      <dgm:t>
        <a:bodyPr/>
        <a:lstStyle/>
        <a:p>
          <a:endParaRPr lang="en-US"/>
        </a:p>
      </dgm:t>
    </dgm:pt>
    <dgm:pt modelId="{B9D12222-22B5-4644-A0FC-63F9698E32EB}" type="sibTrans" cxnId="{6AA6A808-4A47-4560-9FF5-BCE556D5AC61}">
      <dgm:prSet/>
      <dgm:spPr/>
      <dgm:t>
        <a:bodyPr/>
        <a:lstStyle/>
        <a:p>
          <a:endParaRPr lang="en-US"/>
        </a:p>
      </dgm:t>
    </dgm:pt>
    <dgm:pt modelId="{CF5B2599-D61B-4F57-B025-9223BA247B58}">
      <dgm:prSet custT="1"/>
      <dgm:spPr/>
      <dgm:t>
        <a:bodyPr/>
        <a:lstStyle/>
        <a:p>
          <a:r>
            <a:rPr lang="en-US" sz="1400" b="1" u="none" dirty="0"/>
            <a:t>Bispecific anti-CD20 monoclonal antibodies will emerge as appealing off the shelf immunotherapies</a:t>
          </a:r>
        </a:p>
      </dgm:t>
    </dgm:pt>
    <dgm:pt modelId="{68678735-0FDA-4169-975D-3F5E5FDDD9E6}" type="parTrans" cxnId="{6C64E657-1A23-4010-9861-55FCD210A325}">
      <dgm:prSet/>
      <dgm:spPr/>
      <dgm:t>
        <a:bodyPr/>
        <a:lstStyle/>
        <a:p>
          <a:endParaRPr lang="en-US"/>
        </a:p>
      </dgm:t>
    </dgm:pt>
    <dgm:pt modelId="{9C7AC313-C5C7-459E-81EA-12BA722FE993}" type="sibTrans" cxnId="{6C64E657-1A23-4010-9861-55FCD210A325}">
      <dgm:prSet/>
      <dgm:spPr/>
      <dgm:t>
        <a:bodyPr/>
        <a:lstStyle/>
        <a:p>
          <a:endParaRPr lang="en-US"/>
        </a:p>
      </dgm:t>
    </dgm:pt>
    <dgm:pt modelId="{0828A3DF-4DB2-4D99-9A78-E2141AF5436C}">
      <dgm:prSet custT="1"/>
      <dgm:spPr/>
      <dgm:t>
        <a:bodyPr/>
        <a:lstStyle/>
        <a:p>
          <a:r>
            <a:rPr lang="en-US" sz="1400" dirty="0"/>
            <a:t>Appropriate supportive care and toxicity management can enhance utilization and treatment outcomes with novel therapies</a:t>
          </a:r>
        </a:p>
      </dgm:t>
    </dgm:pt>
    <dgm:pt modelId="{5676BF0F-4839-4A91-AD7B-1A34D54E5D7D}" type="parTrans" cxnId="{772E4A40-C9C1-4EBE-88DB-641226021DFC}">
      <dgm:prSet/>
      <dgm:spPr/>
      <dgm:t>
        <a:bodyPr/>
        <a:lstStyle/>
        <a:p>
          <a:endParaRPr lang="en-US"/>
        </a:p>
      </dgm:t>
    </dgm:pt>
    <dgm:pt modelId="{9B97B567-95A7-4CB5-8C40-90F8004D923D}" type="sibTrans" cxnId="{772E4A40-C9C1-4EBE-88DB-641226021DFC}">
      <dgm:prSet/>
      <dgm:spPr/>
      <dgm:t>
        <a:bodyPr/>
        <a:lstStyle/>
        <a:p>
          <a:endParaRPr lang="en-US"/>
        </a:p>
      </dgm:t>
    </dgm:pt>
    <dgm:pt modelId="{53CE25A8-5F7E-4137-87EB-AEE1C5AF2D36}">
      <dgm:prSet custT="1"/>
      <dgm:spPr/>
      <dgm:t>
        <a:bodyPr/>
        <a:lstStyle/>
        <a:p>
          <a:r>
            <a:rPr lang="en-US" sz="1300" dirty="0"/>
            <a:t>Chemoimmunotherapy +/- ASCT, tafasitamab-lenalidomide or polatuzumab-BR</a:t>
          </a:r>
        </a:p>
      </dgm:t>
    </dgm:pt>
    <dgm:pt modelId="{02B9181B-ABA5-4CC7-BE18-3D6729F665A7}" type="parTrans" cxnId="{617E969B-2AD1-4699-8E6D-862AF42ADDD4}">
      <dgm:prSet/>
      <dgm:spPr/>
      <dgm:t>
        <a:bodyPr/>
        <a:lstStyle/>
        <a:p>
          <a:endParaRPr lang="en-US"/>
        </a:p>
      </dgm:t>
    </dgm:pt>
    <dgm:pt modelId="{B5F7D65C-38A9-449D-87B5-FE9379ED8D4E}" type="sibTrans" cxnId="{617E969B-2AD1-4699-8E6D-862AF42ADDD4}">
      <dgm:prSet/>
      <dgm:spPr/>
      <dgm:t>
        <a:bodyPr/>
        <a:lstStyle/>
        <a:p>
          <a:endParaRPr lang="en-US"/>
        </a:p>
      </dgm:t>
    </dgm:pt>
    <dgm:pt modelId="{D8FC20B2-ABD9-4147-A27A-1FB6C79E9A0A}">
      <dgm:prSet custT="1"/>
      <dgm:spPr/>
      <dgm:t>
        <a:bodyPr/>
        <a:lstStyle/>
        <a:p>
          <a:r>
            <a:rPr lang="en-US" sz="1300" dirty="0"/>
            <a:t>Tafasitamab-lenalidomide, polatuzumab-BR, loncastuximab tesirine, and Selinexor</a:t>
          </a:r>
        </a:p>
      </dgm:t>
    </dgm:pt>
    <dgm:pt modelId="{3FA2C7BB-527B-4E72-8DF4-C659B288BB19}" type="parTrans" cxnId="{3E4B1057-8DD7-4DC2-96A6-9DF01183F141}">
      <dgm:prSet/>
      <dgm:spPr/>
      <dgm:t>
        <a:bodyPr/>
        <a:lstStyle/>
        <a:p>
          <a:endParaRPr lang="en-US"/>
        </a:p>
      </dgm:t>
    </dgm:pt>
    <dgm:pt modelId="{F3158C62-08BB-4F4A-B8E2-D831F96AB148}" type="sibTrans" cxnId="{3E4B1057-8DD7-4DC2-96A6-9DF01183F141}">
      <dgm:prSet/>
      <dgm:spPr/>
      <dgm:t>
        <a:bodyPr/>
        <a:lstStyle/>
        <a:p>
          <a:endParaRPr lang="en-US"/>
        </a:p>
      </dgm:t>
    </dgm:pt>
    <dgm:pt modelId="{35127855-D3E3-4897-BC78-2B55EA98FE1C}">
      <dgm:prSet custT="1"/>
      <dgm:spPr/>
      <dgm:t>
        <a:bodyPr/>
        <a:lstStyle/>
        <a:p>
          <a:r>
            <a:rPr lang="en-US" sz="1300" dirty="0"/>
            <a:t>Poised to move into 2</a:t>
          </a:r>
          <a:r>
            <a:rPr lang="en-US" sz="1300" baseline="0" dirty="0"/>
            <a:t>nd</a:t>
          </a:r>
          <a:r>
            <a:rPr lang="en-US" sz="1300" dirty="0"/>
            <a:t> line for primary refractory and early progressing patients</a:t>
          </a:r>
        </a:p>
      </dgm:t>
    </dgm:pt>
    <dgm:pt modelId="{93DCCF79-2707-4D30-BE4E-66FF7442A9A4}" type="parTrans" cxnId="{E2DE2196-1742-42E2-AFD6-E07FA5BDFD63}">
      <dgm:prSet/>
      <dgm:spPr/>
      <dgm:t>
        <a:bodyPr/>
        <a:lstStyle/>
        <a:p>
          <a:endParaRPr lang="en-US"/>
        </a:p>
      </dgm:t>
    </dgm:pt>
    <dgm:pt modelId="{C2C24C1E-EC58-4281-9E6A-E0538847566D}" type="sibTrans" cxnId="{E2DE2196-1742-42E2-AFD6-E07FA5BDFD63}">
      <dgm:prSet/>
      <dgm:spPr/>
      <dgm:t>
        <a:bodyPr/>
        <a:lstStyle/>
        <a:p>
          <a:endParaRPr lang="en-US"/>
        </a:p>
      </dgm:t>
    </dgm:pt>
    <dgm:pt modelId="{876C545B-DCC7-4191-A793-0DA5C12AD1EA}">
      <dgm:prSet custT="1"/>
      <dgm:spPr/>
      <dgm:t>
        <a:bodyPr/>
        <a:lstStyle/>
        <a:p>
          <a:r>
            <a:rPr lang="en-US" sz="1300" b="0" u="none" dirty="0"/>
            <a:t>Subset-specific options also include pembrolizumab in PMBCL, ibrutinib or lenalidomide in non-GCB DLBCL</a:t>
          </a:r>
          <a:endParaRPr lang="en-US" sz="1300" dirty="0"/>
        </a:p>
      </dgm:t>
    </dgm:pt>
    <dgm:pt modelId="{1D69D35D-270B-4A37-80D6-3578652CF6AF}" type="parTrans" cxnId="{B9E65CB8-8945-4E82-A492-1AAC928F7609}">
      <dgm:prSet/>
      <dgm:spPr/>
      <dgm:t>
        <a:bodyPr/>
        <a:lstStyle/>
        <a:p>
          <a:endParaRPr lang="en-US"/>
        </a:p>
      </dgm:t>
    </dgm:pt>
    <dgm:pt modelId="{B5BDE2D0-45A5-441E-9768-D866CE4D2195}" type="sibTrans" cxnId="{B9E65CB8-8945-4E82-A492-1AAC928F7609}">
      <dgm:prSet/>
      <dgm:spPr/>
      <dgm:t>
        <a:bodyPr/>
        <a:lstStyle/>
        <a:p>
          <a:endParaRPr lang="en-US"/>
        </a:p>
      </dgm:t>
    </dgm:pt>
    <dgm:pt modelId="{0781B3E3-332C-4C61-B46F-EF35E40F5868}" type="pres">
      <dgm:prSet presAssocID="{886DF588-29F7-44B0-A947-914B027DFA29}" presName="linear" presStyleCnt="0">
        <dgm:presLayoutVars>
          <dgm:animLvl val="lvl"/>
          <dgm:resizeHandles val="exact"/>
        </dgm:presLayoutVars>
      </dgm:prSet>
      <dgm:spPr/>
    </dgm:pt>
    <dgm:pt modelId="{A7AA0F65-B747-4F0B-9F12-257E19DBEF5A}" type="pres">
      <dgm:prSet presAssocID="{A4127301-AEF9-4D78-B4B0-5900AE86BCEF}" presName="parentText" presStyleLbl="node1" presStyleIdx="0" presStyleCnt="3" custScaleY="78144">
        <dgm:presLayoutVars>
          <dgm:chMax val="0"/>
          <dgm:bulletEnabled val="1"/>
        </dgm:presLayoutVars>
      </dgm:prSet>
      <dgm:spPr/>
    </dgm:pt>
    <dgm:pt modelId="{7A783A21-5F59-4EC1-BA4E-7D29A68424F4}" type="pres">
      <dgm:prSet presAssocID="{A1FBCD03-D67F-4A5D-9809-E86CD05269C0}" presName="spacer" presStyleCnt="0"/>
      <dgm:spPr/>
    </dgm:pt>
    <dgm:pt modelId="{4598FFCC-A39D-4305-B025-79A48D1D2788}" type="pres">
      <dgm:prSet presAssocID="{67A6D572-05D5-405D-A9A6-A7A7C2271074}" presName="parentText" presStyleLbl="node1" presStyleIdx="1" presStyleCnt="3" custScaleY="74259">
        <dgm:presLayoutVars>
          <dgm:chMax val="0"/>
          <dgm:bulletEnabled val="1"/>
        </dgm:presLayoutVars>
      </dgm:prSet>
      <dgm:spPr/>
    </dgm:pt>
    <dgm:pt modelId="{D55C962C-6E14-49F6-81CF-B74B2F908597}" type="pres">
      <dgm:prSet presAssocID="{67A6D572-05D5-405D-A9A6-A7A7C2271074}" presName="childText" presStyleLbl="revTx" presStyleIdx="0" presStyleCnt="1">
        <dgm:presLayoutVars>
          <dgm:bulletEnabled val="1"/>
        </dgm:presLayoutVars>
      </dgm:prSet>
      <dgm:spPr/>
    </dgm:pt>
    <dgm:pt modelId="{A27CDC8A-F99E-4334-AC30-B5F6D891AC4A}" type="pres">
      <dgm:prSet presAssocID="{0828A3DF-4DB2-4D99-9A78-E2141AF5436C}" presName="parentText" presStyleLbl="node1" presStyleIdx="2" presStyleCnt="3" custScaleY="70863">
        <dgm:presLayoutVars>
          <dgm:chMax val="0"/>
          <dgm:bulletEnabled val="1"/>
        </dgm:presLayoutVars>
      </dgm:prSet>
      <dgm:spPr/>
    </dgm:pt>
  </dgm:ptLst>
  <dgm:cxnLst>
    <dgm:cxn modelId="{BD4B4E02-D183-4441-98EB-FF93E81AA5A6}" type="presOf" srcId="{01EDDE17-3048-47ED-B3B0-E7D30763E549}" destId="{D55C962C-6E14-49F6-81CF-B74B2F908597}" srcOrd="0" destOrd="0" presId="urn:microsoft.com/office/officeart/2005/8/layout/vList2"/>
    <dgm:cxn modelId="{6AA6A808-4A47-4560-9FF5-BCE556D5AC61}" srcId="{67A6D572-05D5-405D-A9A6-A7A7C2271074}" destId="{F7E04680-1C2E-4A29-841E-E5A96FED22FE}" srcOrd="3" destOrd="0" parTransId="{A284573C-1D1D-4B8C-A8EE-2F742B2C7B03}" sibTransId="{B9D12222-22B5-4644-A0FC-63F9698E32EB}"/>
    <dgm:cxn modelId="{F6AF830E-3D52-44C2-88D5-D0A5B8FD989E}" type="presOf" srcId="{886DF588-29F7-44B0-A947-914B027DFA29}" destId="{0781B3E3-332C-4C61-B46F-EF35E40F5868}" srcOrd="0" destOrd="0" presId="urn:microsoft.com/office/officeart/2005/8/layout/vList2"/>
    <dgm:cxn modelId="{AE41A612-BA91-4442-94F3-B4EA5D3426D4}" type="presOf" srcId="{F7E04680-1C2E-4A29-841E-E5A96FED22FE}" destId="{D55C962C-6E14-49F6-81CF-B74B2F908597}" srcOrd="0" destOrd="7" presId="urn:microsoft.com/office/officeart/2005/8/layout/vList2"/>
    <dgm:cxn modelId="{758B0914-A5B6-4933-99A7-27D31A9CBCF0}" srcId="{886DF588-29F7-44B0-A947-914B027DFA29}" destId="{67A6D572-05D5-405D-A9A6-A7A7C2271074}" srcOrd="1" destOrd="0" parTransId="{4360ABA5-BF4A-48ED-9312-CD3888E9C4F2}" sibTransId="{937D7FD6-1C99-4BC0-A946-E23C0EDEB746}"/>
    <dgm:cxn modelId="{0C376F18-20C2-4E9D-A57A-9D0B166FAEBE}" srcId="{67A6D572-05D5-405D-A9A6-A7A7C2271074}" destId="{AD22FE7B-B961-4F99-9CED-7DD2D476615B}" srcOrd="2" destOrd="0" parTransId="{E75286ED-3F09-494E-A896-910E46F333F1}" sibTransId="{B7521DCF-F2D0-4E0C-8FA0-4B23566C6E5D}"/>
    <dgm:cxn modelId="{772E4A40-C9C1-4EBE-88DB-641226021DFC}" srcId="{886DF588-29F7-44B0-A947-914B027DFA29}" destId="{0828A3DF-4DB2-4D99-9A78-E2141AF5436C}" srcOrd="2" destOrd="0" parTransId="{5676BF0F-4839-4A91-AD7B-1A34D54E5D7D}" sibTransId="{9B97B567-95A7-4CB5-8C40-90F8004D923D}"/>
    <dgm:cxn modelId="{3FBA8D40-62FB-4A8F-A193-AF29D1A5DA92}" type="presOf" srcId="{D8FC20B2-ABD9-4147-A27A-1FB6C79E9A0A}" destId="{D55C962C-6E14-49F6-81CF-B74B2F908597}" srcOrd="0" destOrd="5" presId="urn:microsoft.com/office/officeart/2005/8/layout/vList2"/>
    <dgm:cxn modelId="{7D67B246-ACE6-4013-8FCA-B87FBC1E753A}" type="presOf" srcId="{35127855-D3E3-4897-BC78-2B55EA98FE1C}" destId="{D55C962C-6E14-49F6-81CF-B74B2F908597}" srcOrd="0" destOrd="1" presId="urn:microsoft.com/office/officeart/2005/8/layout/vList2"/>
    <dgm:cxn modelId="{F9ACD146-6F54-4C37-8EB1-09EE638DCDFC}" type="presOf" srcId="{67A6D572-05D5-405D-A9A6-A7A7C2271074}" destId="{4598FFCC-A39D-4305-B025-79A48D1D2788}" srcOrd="0" destOrd="0" presId="urn:microsoft.com/office/officeart/2005/8/layout/vList2"/>
    <dgm:cxn modelId="{7E22746D-D942-4B8A-BB72-494158689274}" type="presOf" srcId="{540C0035-513B-4407-938F-79231D7EA10D}" destId="{D55C962C-6E14-49F6-81CF-B74B2F908597}" srcOrd="0" destOrd="2" presId="urn:microsoft.com/office/officeart/2005/8/layout/vList2"/>
    <dgm:cxn modelId="{3E4B1057-8DD7-4DC2-96A6-9DF01183F141}" srcId="{AD22FE7B-B961-4F99-9CED-7DD2D476615B}" destId="{D8FC20B2-ABD9-4147-A27A-1FB6C79E9A0A}" srcOrd="0" destOrd="0" parTransId="{3FA2C7BB-527B-4E72-8DF4-C659B288BB19}" sibTransId="{F3158C62-08BB-4F4A-B8E2-D831F96AB148}"/>
    <dgm:cxn modelId="{6C64E657-1A23-4010-9861-55FCD210A325}" srcId="{67A6D572-05D5-405D-A9A6-A7A7C2271074}" destId="{CF5B2599-D61B-4F57-B025-9223BA247B58}" srcOrd="4" destOrd="0" parTransId="{68678735-0FDA-4169-975D-3F5E5FDDD9E6}" sibTransId="{9C7AC313-C5C7-459E-81EA-12BA722FE993}"/>
    <dgm:cxn modelId="{E2DE2196-1742-42E2-AFD6-E07FA5BDFD63}" srcId="{01EDDE17-3048-47ED-B3B0-E7D30763E549}" destId="{35127855-D3E3-4897-BC78-2B55EA98FE1C}" srcOrd="0" destOrd="0" parTransId="{93DCCF79-2707-4D30-BE4E-66FF7442A9A4}" sibTransId="{C2C24C1E-EC58-4281-9E6A-E0538847566D}"/>
    <dgm:cxn modelId="{617E969B-2AD1-4699-8E6D-862AF42ADDD4}" srcId="{540C0035-513B-4407-938F-79231D7EA10D}" destId="{53CE25A8-5F7E-4137-87EB-AEE1C5AF2D36}" srcOrd="0" destOrd="0" parTransId="{02B9181B-ABA5-4CC7-BE18-3D6729F665A7}" sibTransId="{B5F7D65C-38A9-449D-87B5-FE9379ED8D4E}"/>
    <dgm:cxn modelId="{9FD3409D-3CFD-4C5B-9B88-9120079487C5}" type="presOf" srcId="{A4127301-AEF9-4D78-B4B0-5900AE86BCEF}" destId="{A7AA0F65-B747-4F0B-9F12-257E19DBEF5A}" srcOrd="0" destOrd="0" presId="urn:microsoft.com/office/officeart/2005/8/layout/vList2"/>
    <dgm:cxn modelId="{FB10FF9D-C889-42F6-B171-F386C8C541B4}" type="presOf" srcId="{876C545B-DCC7-4191-A793-0DA5C12AD1EA}" destId="{D55C962C-6E14-49F6-81CF-B74B2F908597}" srcOrd="0" destOrd="6" presId="urn:microsoft.com/office/officeart/2005/8/layout/vList2"/>
    <dgm:cxn modelId="{B9E65CB8-8945-4E82-A492-1AAC928F7609}" srcId="{AD22FE7B-B961-4F99-9CED-7DD2D476615B}" destId="{876C545B-DCC7-4191-A793-0DA5C12AD1EA}" srcOrd="1" destOrd="0" parTransId="{1D69D35D-270B-4A37-80D6-3578652CF6AF}" sibTransId="{B5BDE2D0-45A5-441E-9768-D866CE4D2195}"/>
    <dgm:cxn modelId="{88C748C0-C5B3-465A-B07E-53A03272A0B6}" srcId="{67A6D572-05D5-405D-A9A6-A7A7C2271074}" destId="{01EDDE17-3048-47ED-B3B0-E7D30763E549}" srcOrd="0" destOrd="0" parTransId="{999C92A9-670F-44C1-86D3-EACFD0D1A065}" sibTransId="{9F481F81-20A5-41AE-9313-A6283098BF4E}"/>
    <dgm:cxn modelId="{F40A5AC9-C914-45A7-AC1C-63477E43E7DC}" type="presOf" srcId="{AD22FE7B-B961-4F99-9CED-7DD2D476615B}" destId="{D55C962C-6E14-49F6-81CF-B74B2F908597}" srcOrd="0" destOrd="4" presId="urn:microsoft.com/office/officeart/2005/8/layout/vList2"/>
    <dgm:cxn modelId="{D9A530D0-A66C-4088-924C-B6739C48FDF6}" srcId="{67A6D572-05D5-405D-A9A6-A7A7C2271074}" destId="{540C0035-513B-4407-938F-79231D7EA10D}" srcOrd="1" destOrd="0" parTransId="{B28DC6F0-3F7E-4AF6-B65E-247F5F0D2539}" sibTransId="{2C6EF495-AB24-4C01-963C-3642EF318998}"/>
    <dgm:cxn modelId="{F5A6DDDF-5E14-47DF-AC22-F172DEF7650C}" type="presOf" srcId="{CF5B2599-D61B-4F57-B025-9223BA247B58}" destId="{D55C962C-6E14-49F6-81CF-B74B2F908597}" srcOrd="0" destOrd="8" presId="urn:microsoft.com/office/officeart/2005/8/layout/vList2"/>
    <dgm:cxn modelId="{2D7D8AF0-9F6D-4779-BF30-EB0E68078ADB}" type="presOf" srcId="{53CE25A8-5F7E-4137-87EB-AEE1C5AF2D36}" destId="{D55C962C-6E14-49F6-81CF-B74B2F908597}" srcOrd="0" destOrd="3" presId="urn:microsoft.com/office/officeart/2005/8/layout/vList2"/>
    <dgm:cxn modelId="{E001C7F0-88E4-4CF3-B684-3992A45B016F}" type="presOf" srcId="{0828A3DF-4DB2-4D99-9A78-E2141AF5436C}" destId="{A27CDC8A-F99E-4334-AC30-B5F6D891AC4A}" srcOrd="0" destOrd="0" presId="urn:microsoft.com/office/officeart/2005/8/layout/vList2"/>
    <dgm:cxn modelId="{62ED79FA-F3C9-4AF1-AA3D-00C82B219086}" srcId="{886DF588-29F7-44B0-A947-914B027DFA29}" destId="{A4127301-AEF9-4D78-B4B0-5900AE86BCEF}" srcOrd="0" destOrd="0" parTransId="{5064255B-77CD-46B5-A635-41C4F9358020}" sibTransId="{A1FBCD03-D67F-4A5D-9809-E86CD05269C0}"/>
    <dgm:cxn modelId="{AF55793F-3EA4-4E13-85F5-266C7B0E35A9}" type="presParOf" srcId="{0781B3E3-332C-4C61-B46F-EF35E40F5868}" destId="{A7AA0F65-B747-4F0B-9F12-257E19DBEF5A}" srcOrd="0" destOrd="0" presId="urn:microsoft.com/office/officeart/2005/8/layout/vList2"/>
    <dgm:cxn modelId="{33E22F87-14A0-4B7F-B57F-924B84880A74}" type="presParOf" srcId="{0781B3E3-332C-4C61-B46F-EF35E40F5868}" destId="{7A783A21-5F59-4EC1-BA4E-7D29A68424F4}" srcOrd="1" destOrd="0" presId="urn:microsoft.com/office/officeart/2005/8/layout/vList2"/>
    <dgm:cxn modelId="{44668760-0DE8-49DD-BDA5-858727E16778}" type="presParOf" srcId="{0781B3E3-332C-4C61-B46F-EF35E40F5868}" destId="{4598FFCC-A39D-4305-B025-79A48D1D2788}" srcOrd="2" destOrd="0" presId="urn:microsoft.com/office/officeart/2005/8/layout/vList2"/>
    <dgm:cxn modelId="{2B17E9AB-2FB8-42FF-ACB2-39DC18BEE655}" type="presParOf" srcId="{0781B3E3-332C-4C61-B46F-EF35E40F5868}" destId="{D55C962C-6E14-49F6-81CF-B74B2F908597}" srcOrd="3" destOrd="0" presId="urn:microsoft.com/office/officeart/2005/8/layout/vList2"/>
    <dgm:cxn modelId="{1871D6F2-1880-4697-A30B-C891673EDC64}" type="presParOf" srcId="{0781B3E3-332C-4C61-B46F-EF35E40F5868}" destId="{A27CDC8A-F99E-4334-AC30-B5F6D891AC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3B576-F169-42F5-A96B-67F56C1C983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B21AACB-06E7-4507-A0AB-0AAD8F01DB60}">
      <dgm:prSet custT="1"/>
      <dgm:spPr/>
      <dgm:t>
        <a:bodyPr/>
        <a:lstStyle/>
        <a:p>
          <a:r>
            <a:rPr lang="en-US" sz="1400" dirty="0"/>
            <a:t>Large portion of patients require additional therapy post 1st-line treatment</a:t>
          </a:r>
          <a:r>
            <a:rPr lang="en-US" sz="1400" baseline="30000" dirty="0"/>
            <a:t>1</a:t>
          </a:r>
          <a:endParaRPr lang="en-US" sz="1400" dirty="0"/>
        </a:p>
      </dgm:t>
    </dgm:pt>
    <dgm:pt modelId="{3C7660A4-4E76-4F34-904F-E18888AA28F1}" type="parTrans" cxnId="{BFFBA314-31A4-4EF4-A282-E05DA83974B2}">
      <dgm:prSet/>
      <dgm:spPr/>
      <dgm:t>
        <a:bodyPr/>
        <a:lstStyle/>
        <a:p>
          <a:endParaRPr lang="en-US"/>
        </a:p>
      </dgm:t>
    </dgm:pt>
    <dgm:pt modelId="{2018A55B-FAE4-4D1D-8247-57C9EADD8262}" type="sibTrans" cxnId="{BFFBA314-31A4-4EF4-A282-E05DA83974B2}">
      <dgm:prSet/>
      <dgm:spPr/>
      <dgm:t>
        <a:bodyPr/>
        <a:lstStyle/>
        <a:p>
          <a:endParaRPr lang="en-US"/>
        </a:p>
      </dgm:t>
    </dgm:pt>
    <dgm:pt modelId="{13B15C41-DEC8-4ACF-8620-8DCCEBADDDD1}">
      <dgm:prSet custT="1"/>
      <dgm:spPr/>
      <dgm:t>
        <a:bodyPr/>
        <a:lstStyle/>
        <a:p>
          <a:r>
            <a:rPr lang="en-US" sz="1400" dirty="0"/>
            <a:t>Progressively shorter duration of treatment for subsequent cycles</a:t>
          </a:r>
          <a:r>
            <a:rPr lang="en-US" sz="1400" baseline="30000" dirty="0"/>
            <a:t>1</a:t>
          </a:r>
          <a:endParaRPr lang="en-US" sz="1400" dirty="0"/>
        </a:p>
      </dgm:t>
    </dgm:pt>
    <dgm:pt modelId="{5222C6B8-19D0-428A-B751-361796C479AB}" type="parTrans" cxnId="{B15CD8EB-FF78-458D-B336-E080C31CBFCF}">
      <dgm:prSet/>
      <dgm:spPr/>
      <dgm:t>
        <a:bodyPr/>
        <a:lstStyle/>
        <a:p>
          <a:endParaRPr lang="en-US"/>
        </a:p>
      </dgm:t>
    </dgm:pt>
    <dgm:pt modelId="{5E3EB1FE-D805-4122-BBAB-D99AFEEC654D}" type="sibTrans" cxnId="{B15CD8EB-FF78-458D-B336-E080C31CBFCF}">
      <dgm:prSet/>
      <dgm:spPr/>
      <dgm:t>
        <a:bodyPr/>
        <a:lstStyle/>
        <a:p>
          <a:endParaRPr lang="en-US"/>
        </a:p>
      </dgm:t>
    </dgm:pt>
    <dgm:pt modelId="{320EA9B7-9B84-48D6-9D3D-C05AF967CE75}">
      <dgm:prSet custT="1"/>
      <dgm:spPr/>
      <dgm:t>
        <a:bodyPr/>
        <a:lstStyle/>
        <a:p>
          <a:r>
            <a:rPr lang="en-US" sz="1400" dirty="0"/>
            <a:t>Strong economic burden</a:t>
          </a:r>
          <a:r>
            <a:rPr lang="en-US" sz="1400" baseline="30000" dirty="0"/>
            <a:t>1</a:t>
          </a:r>
          <a:endParaRPr lang="en-US" sz="1400" dirty="0"/>
        </a:p>
      </dgm:t>
    </dgm:pt>
    <dgm:pt modelId="{1A3B292E-13B9-4C11-BF63-F5234507CBC7}" type="parTrans" cxnId="{E16B65FD-4813-4236-8E93-FFECB83DCE57}">
      <dgm:prSet/>
      <dgm:spPr/>
      <dgm:t>
        <a:bodyPr/>
        <a:lstStyle/>
        <a:p>
          <a:endParaRPr lang="en-US"/>
        </a:p>
      </dgm:t>
    </dgm:pt>
    <dgm:pt modelId="{6317A90B-1E46-45EE-B89A-DB9A96D85A37}" type="sibTrans" cxnId="{E16B65FD-4813-4236-8E93-FFECB83DCE57}">
      <dgm:prSet/>
      <dgm:spPr/>
      <dgm:t>
        <a:bodyPr/>
        <a:lstStyle/>
        <a:p>
          <a:endParaRPr lang="en-US"/>
        </a:p>
      </dgm:t>
    </dgm:pt>
    <dgm:pt modelId="{7044358F-18D1-4DE9-9A48-DDDF47729AF6}">
      <dgm:prSet custT="1"/>
      <dgm:spPr/>
      <dgm:t>
        <a:bodyPr/>
        <a:lstStyle/>
        <a:p>
          <a:r>
            <a:rPr lang="en-US" sz="1400" dirty="0"/>
            <a:t>$164,631 per-patient-per-year for R/R patients</a:t>
          </a:r>
          <a:r>
            <a:rPr lang="en-US" sz="1400" baseline="30000" dirty="0"/>
            <a:t>1</a:t>
          </a:r>
          <a:endParaRPr lang="en-US" sz="1400" dirty="0"/>
        </a:p>
      </dgm:t>
    </dgm:pt>
    <dgm:pt modelId="{B04FB75D-6BF1-4683-8793-4C728A7E48D5}" type="parTrans" cxnId="{B3358BBE-227F-4B3E-B81F-39D52103F704}">
      <dgm:prSet/>
      <dgm:spPr/>
      <dgm:t>
        <a:bodyPr/>
        <a:lstStyle/>
        <a:p>
          <a:endParaRPr lang="en-US"/>
        </a:p>
      </dgm:t>
    </dgm:pt>
    <dgm:pt modelId="{C83C8AD1-BE06-49D9-A743-645FD8EBBD6A}" type="sibTrans" cxnId="{B3358BBE-227F-4B3E-B81F-39D52103F704}">
      <dgm:prSet/>
      <dgm:spPr/>
      <dgm:t>
        <a:bodyPr/>
        <a:lstStyle/>
        <a:p>
          <a:endParaRPr lang="en-US"/>
        </a:p>
      </dgm:t>
    </dgm:pt>
    <dgm:pt modelId="{3B5C2EC9-B938-4AA3-895E-387E8B1D1D88}">
      <dgm:prSet custT="1"/>
      <dgm:spPr/>
      <dgm:t>
        <a:bodyPr/>
        <a:lstStyle/>
        <a:p>
          <a:r>
            <a:rPr lang="en-US" sz="1400" dirty="0"/>
            <a:t>Drug cost continues to be one of most significant contributors to overall cost burden in LBCL</a:t>
          </a:r>
          <a:r>
            <a:rPr lang="en-US" sz="1400" baseline="30000" dirty="0"/>
            <a:t>2</a:t>
          </a:r>
          <a:r>
            <a:rPr lang="en-US" sz="1400" dirty="0"/>
            <a:t> </a:t>
          </a:r>
        </a:p>
      </dgm:t>
    </dgm:pt>
    <dgm:pt modelId="{819A3CCC-99A7-4A7C-8AA4-5D1F6EF00E6F}" type="parTrans" cxnId="{8FCB6813-E331-44D5-BF18-9914AF5EBCCC}">
      <dgm:prSet/>
      <dgm:spPr/>
      <dgm:t>
        <a:bodyPr/>
        <a:lstStyle/>
        <a:p>
          <a:endParaRPr lang="en-US"/>
        </a:p>
      </dgm:t>
    </dgm:pt>
    <dgm:pt modelId="{8ED4D28B-E6B9-4848-B5E5-4503DE625B5E}" type="sibTrans" cxnId="{8FCB6813-E331-44D5-BF18-9914AF5EBCCC}">
      <dgm:prSet/>
      <dgm:spPr/>
      <dgm:t>
        <a:bodyPr/>
        <a:lstStyle/>
        <a:p>
          <a:endParaRPr lang="en-US"/>
        </a:p>
      </dgm:t>
    </dgm:pt>
    <dgm:pt modelId="{78548EB9-4D4B-4B9D-91C3-06F0372FCBAB}">
      <dgm:prSet custT="1"/>
      <dgm:spPr/>
      <dgm:t>
        <a:bodyPr/>
        <a:lstStyle/>
        <a:p>
          <a:r>
            <a:rPr lang="en-US" sz="1600" b="1" i="1" dirty="0"/>
            <a:t>Large unmet need to reduce burden for patients </a:t>
          </a:r>
          <a:r>
            <a:rPr lang="en-US" sz="1600" b="1" i="1" dirty="0">
              <a:sym typeface="Wingdings" panose="05000000000000000000" pitchFamily="2" charset="2"/>
            </a:rPr>
            <a:t> </a:t>
          </a:r>
          <a:r>
            <a:rPr lang="en-US" sz="1600" b="1" i="1" dirty="0"/>
            <a:t>Can novel therapies close this gap?</a:t>
          </a:r>
          <a:endParaRPr lang="en-US" sz="1600" dirty="0"/>
        </a:p>
      </dgm:t>
    </dgm:pt>
    <dgm:pt modelId="{D544541C-1BCE-46EF-98DC-8A41FD96ADB1}" type="parTrans" cxnId="{BE6C2E53-B592-4765-82F1-063D3D37CA19}">
      <dgm:prSet/>
      <dgm:spPr/>
      <dgm:t>
        <a:bodyPr/>
        <a:lstStyle/>
        <a:p>
          <a:endParaRPr lang="en-US"/>
        </a:p>
      </dgm:t>
    </dgm:pt>
    <dgm:pt modelId="{28807924-78BA-4630-8834-837DF7EB45BB}" type="sibTrans" cxnId="{BE6C2E53-B592-4765-82F1-063D3D37CA19}">
      <dgm:prSet/>
      <dgm:spPr/>
      <dgm:t>
        <a:bodyPr/>
        <a:lstStyle/>
        <a:p>
          <a:endParaRPr lang="en-US"/>
        </a:p>
      </dgm:t>
    </dgm:pt>
    <dgm:pt modelId="{02E79336-8B5F-4B49-801C-7B5F1CDCFAB9}" type="pres">
      <dgm:prSet presAssocID="{5593B576-F169-42F5-A96B-67F56C1C983F}" presName="diagram" presStyleCnt="0">
        <dgm:presLayoutVars>
          <dgm:chPref val="1"/>
          <dgm:dir/>
          <dgm:animOne val="branch"/>
          <dgm:animLvl val="lvl"/>
          <dgm:resizeHandles/>
        </dgm:presLayoutVars>
      </dgm:prSet>
      <dgm:spPr/>
    </dgm:pt>
    <dgm:pt modelId="{94AAE943-9F18-4185-A03B-F326E51475A1}" type="pres">
      <dgm:prSet presAssocID="{2B21AACB-06E7-4507-A0AB-0AAD8F01DB60}" presName="root" presStyleCnt="0"/>
      <dgm:spPr/>
    </dgm:pt>
    <dgm:pt modelId="{5A7174BF-962A-4DA7-BD48-FB9B909C336B}" type="pres">
      <dgm:prSet presAssocID="{2B21AACB-06E7-4507-A0AB-0AAD8F01DB60}" presName="rootComposite" presStyleCnt="0"/>
      <dgm:spPr/>
    </dgm:pt>
    <dgm:pt modelId="{9FE479B8-2DE2-4877-8AD8-048BB8CCE00B}" type="pres">
      <dgm:prSet presAssocID="{2B21AACB-06E7-4507-A0AB-0AAD8F01DB60}" presName="rootText" presStyleLbl="node1" presStyleIdx="0" presStyleCnt="4" custScaleX="108847" custScaleY="118684"/>
      <dgm:spPr/>
    </dgm:pt>
    <dgm:pt modelId="{F79ACB8E-7290-402F-89B3-C9E198D90B3F}" type="pres">
      <dgm:prSet presAssocID="{2B21AACB-06E7-4507-A0AB-0AAD8F01DB60}" presName="rootConnector" presStyleLbl="node1" presStyleIdx="0" presStyleCnt="4"/>
      <dgm:spPr/>
    </dgm:pt>
    <dgm:pt modelId="{72BFE455-5931-4FD9-B73B-DED74B31EC1B}" type="pres">
      <dgm:prSet presAssocID="{2B21AACB-06E7-4507-A0AB-0AAD8F01DB60}" presName="childShape" presStyleCnt="0"/>
      <dgm:spPr/>
    </dgm:pt>
    <dgm:pt modelId="{B3F17712-0CDF-42A6-9816-36C5D457E6AB}" type="pres">
      <dgm:prSet presAssocID="{5222C6B8-19D0-428A-B751-361796C479AB}" presName="Name13" presStyleLbl="parChTrans1D2" presStyleIdx="0" presStyleCnt="2"/>
      <dgm:spPr/>
    </dgm:pt>
    <dgm:pt modelId="{86F85DA3-48FA-4AC2-99DB-90C1B680CA2D}" type="pres">
      <dgm:prSet presAssocID="{13B15C41-DEC8-4ACF-8620-8DCCEBADDDD1}" presName="childText" presStyleLbl="bgAcc1" presStyleIdx="0" presStyleCnt="2" custScaleX="115415" custScaleY="128194">
        <dgm:presLayoutVars>
          <dgm:bulletEnabled val="1"/>
        </dgm:presLayoutVars>
      </dgm:prSet>
      <dgm:spPr/>
    </dgm:pt>
    <dgm:pt modelId="{492E950D-2DF5-4BC7-8B75-398CFC7E28E2}" type="pres">
      <dgm:prSet presAssocID="{320EA9B7-9B84-48D6-9D3D-C05AF967CE75}" presName="root" presStyleCnt="0"/>
      <dgm:spPr/>
    </dgm:pt>
    <dgm:pt modelId="{2F64F093-8FA3-4DD1-B699-54BC4AD4E8BD}" type="pres">
      <dgm:prSet presAssocID="{320EA9B7-9B84-48D6-9D3D-C05AF967CE75}" presName="rootComposite" presStyleCnt="0"/>
      <dgm:spPr/>
    </dgm:pt>
    <dgm:pt modelId="{F28241A9-05EA-40CE-82E9-F217E43C4B79}" type="pres">
      <dgm:prSet presAssocID="{320EA9B7-9B84-48D6-9D3D-C05AF967CE75}" presName="rootText" presStyleLbl="node1" presStyleIdx="1" presStyleCnt="4" custScaleX="115210" custScaleY="120477"/>
      <dgm:spPr/>
    </dgm:pt>
    <dgm:pt modelId="{101C663F-C6F3-4304-99BB-C942A75A70FA}" type="pres">
      <dgm:prSet presAssocID="{320EA9B7-9B84-48D6-9D3D-C05AF967CE75}" presName="rootConnector" presStyleLbl="node1" presStyleIdx="1" presStyleCnt="4"/>
      <dgm:spPr/>
    </dgm:pt>
    <dgm:pt modelId="{B9A51BA9-3F2B-4A40-A57F-93AF0F920CD1}" type="pres">
      <dgm:prSet presAssocID="{320EA9B7-9B84-48D6-9D3D-C05AF967CE75}" presName="childShape" presStyleCnt="0"/>
      <dgm:spPr/>
    </dgm:pt>
    <dgm:pt modelId="{3FE2CB8F-A454-45A5-A8B0-BE4DD13A638F}" type="pres">
      <dgm:prSet presAssocID="{B04FB75D-6BF1-4683-8793-4C728A7E48D5}" presName="Name13" presStyleLbl="parChTrans1D2" presStyleIdx="1" presStyleCnt="2"/>
      <dgm:spPr/>
    </dgm:pt>
    <dgm:pt modelId="{2DC75CAE-D6F7-45EB-B141-CE9906A53ECD}" type="pres">
      <dgm:prSet presAssocID="{7044358F-18D1-4DE9-9A48-DDDF47729AF6}" presName="childText" presStyleLbl="bgAcc1" presStyleIdx="1" presStyleCnt="2">
        <dgm:presLayoutVars>
          <dgm:bulletEnabled val="1"/>
        </dgm:presLayoutVars>
      </dgm:prSet>
      <dgm:spPr/>
    </dgm:pt>
    <dgm:pt modelId="{9E3C4BD5-742E-47D1-9CD1-BE675F6B3CB0}" type="pres">
      <dgm:prSet presAssocID="{3B5C2EC9-B938-4AA3-895E-387E8B1D1D88}" presName="root" presStyleCnt="0"/>
      <dgm:spPr/>
    </dgm:pt>
    <dgm:pt modelId="{FF060DA1-8223-46A1-9F38-24E505B94FDD}" type="pres">
      <dgm:prSet presAssocID="{3B5C2EC9-B938-4AA3-895E-387E8B1D1D88}" presName="rootComposite" presStyleCnt="0"/>
      <dgm:spPr/>
    </dgm:pt>
    <dgm:pt modelId="{254B836B-C514-4608-BC8E-2D3C76AD17D4}" type="pres">
      <dgm:prSet presAssocID="{3B5C2EC9-B938-4AA3-895E-387E8B1D1D88}" presName="rootText" presStyleLbl="node1" presStyleIdx="2" presStyleCnt="4" custScaleX="117651" custScaleY="124339"/>
      <dgm:spPr/>
    </dgm:pt>
    <dgm:pt modelId="{27B62E08-87D9-4833-A3E4-5E0A77B1E22C}" type="pres">
      <dgm:prSet presAssocID="{3B5C2EC9-B938-4AA3-895E-387E8B1D1D88}" presName="rootConnector" presStyleLbl="node1" presStyleIdx="2" presStyleCnt="4"/>
      <dgm:spPr/>
    </dgm:pt>
    <dgm:pt modelId="{BB39FE93-CD4F-4A94-8584-52988AFABB30}" type="pres">
      <dgm:prSet presAssocID="{3B5C2EC9-B938-4AA3-895E-387E8B1D1D88}" presName="childShape" presStyleCnt="0"/>
      <dgm:spPr/>
    </dgm:pt>
    <dgm:pt modelId="{77459D74-3D41-4343-A85C-0CBA94DFBAA3}" type="pres">
      <dgm:prSet presAssocID="{78548EB9-4D4B-4B9D-91C3-06F0372FCBAB}" presName="root" presStyleCnt="0"/>
      <dgm:spPr/>
    </dgm:pt>
    <dgm:pt modelId="{38DF6299-6704-4F03-AC7C-52703F194CD8}" type="pres">
      <dgm:prSet presAssocID="{78548EB9-4D4B-4B9D-91C3-06F0372FCBAB}" presName="rootComposite" presStyleCnt="0"/>
      <dgm:spPr/>
    </dgm:pt>
    <dgm:pt modelId="{90DEE5E7-1557-4037-BB42-A7E9531A6739}" type="pres">
      <dgm:prSet presAssocID="{78548EB9-4D4B-4B9D-91C3-06F0372FCBAB}" presName="rootText" presStyleLbl="node1" presStyleIdx="3" presStyleCnt="4" custScaleX="128269" custScaleY="203569" custLinFactNeighborX="-4030" custLinFactNeighborY="-52331"/>
      <dgm:spPr/>
    </dgm:pt>
    <dgm:pt modelId="{5893F91D-E94C-4228-9281-52B01CE120E0}" type="pres">
      <dgm:prSet presAssocID="{78548EB9-4D4B-4B9D-91C3-06F0372FCBAB}" presName="rootConnector" presStyleLbl="node1" presStyleIdx="3" presStyleCnt="4"/>
      <dgm:spPr/>
    </dgm:pt>
    <dgm:pt modelId="{4B9A68D3-B2FE-4B79-9856-07DB7ADC12C5}" type="pres">
      <dgm:prSet presAssocID="{78548EB9-4D4B-4B9D-91C3-06F0372FCBAB}" presName="childShape" presStyleCnt="0"/>
      <dgm:spPr/>
    </dgm:pt>
  </dgm:ptLst>
  <dgm:cxnLst>
    <dgm:cxn modelId="{27221F0A-2946-440E-912E-D29394D70204}" type="presOf" srcId="{B04FB75D-6BF1-4683-8793-4C728A7E48D5}" destId="{3FE2CB8F-A454-45A5-A8B0-BE4DD13A638F}" srcOrd="0" destOrd="0" presId="urn:microsoft.com/office/officeart/2005/8/layout/hierarchy3"/>
    <dgm:cxn modelId="{8FCB6813-E331-44D5-BF18-9914AF5EBCCC}" srcId="{5593B576-F169-42F5-A96B-67F56C1C983F}" destId="{3B5C2EC9-B938-4AA3-895E-387E8B1D1D88}" srcOrd="2" destOrd="0" parTransId="{819A3CCC-99A7-4A7C-8AA4-5D1F6EF00E6F}" sibTransId="{8ED4D28B-E6B9-4848-B5E5-4503DE625B5E}"/>
    <dgm:cxn modelId="{BFFBA314-31A4-4EF4-A282-E05DA83974B2}" srcId="{5593B576-F169-42F5-A96B-67F56C1C983F}" destId="{2B21AACB-06E7-4507-A0AB-0AAD8F01DB60}" srcOrd="0" destOrd="0" parTransId="{3C7660A4-4E76-4F34-904F-E18888AA28F1}" sibTransId="{2018A55B-FAE4-4D1D-8247-57C9EADD8262}"/>
    <dgm:cxn modelId="{4DA7E21B-F7DD-4043-BE57-24C4712C5836}" type="presOf" srcId="{320EA9B7-9B84-48D6-9D3D-C05AF967CE75}" destId="{101C663F-C6F3-4304-99BB-C942A75A70FA}" srcOrd="1" destOrd="0" presId="urn:microsoft.com/office/officeart/2005/8/layout/hierarchy3"/>
    <dgm:cxn modelId="{DBBA8529-0DA2-4E73-AFB0-2B872D07C021}" type="presOf" srcId="{2B21AACB-06E7-4507-A0AB-0AAD8F01DB60}" destId="{9FE479B8-2DE2-4877-8AD8-048BB8CCE00B}" srcOrd="0" destOrd="0" presId="urn:microsoft.com/office/officeart/2005/8/layout/hierarchy3"/>
    <dgm:cxn modelId="{8C4B5367-86B9-488C-B57C-975488009936}" type="presOf" srcId="{78548EB9-4D4B-4B9D-91C3-06F0372FCBAB}" destId="{90DEE5E7-1557-4037-BB42-A7E9531A6739}" srcOrd="0" destOrd="0" presId="urn:microsoft.com/office/officeart/2005/8/layout/hierarchy3"/>
    <dgm:cxn modelId="{9693EC4C-DE79-4E18-B695-605B6CA5E1C5}" type="presOf" srcId="{78548EB9-4D4B-4B9D-91C3-06F0372FCBAB}" destId="{5893F91D-E94C-4228-9281-52B01CE120E0}" srcOrd="1" destOrd="0" presId="urn:microsoft.com/office/officeart/2005/8/layout/hierarchy3"/>
    <dgm:cxn modelId="{50376250-00FE-423E-A729-CD8C8319396E}" type="presOf" srcId="{3B5C2EC9-B938-4AA3-895E-387E8B1D1D88}" destId="{254B836B-C514-4608-BC8E-2D3C76AD17D4}" srcOrd="0" destOrd="0" presId="urn:microsoft.com/office/officeart/2005/8/layout/hierarchy3"/>
    <dgm:cxn modelId="{BE6C2E53-B592-4765-82F1-063D3D37CA19}" srcId="{5593B576-F169-42F5-A96B-67F56C1C983F}" destId="{78548EB9-4D4B-4B9D-91C3-06F0372FCBAB}" srcOrd="3" destOrd="0" parTransId="{D544541C-1BCE-46EF-98DC-8A41FD96ADB1}" sibTransId="{28807924-78BA-4630-8834-837DF7EB45BB}"/>
    <dgm:cxn modelId="{24B54A73-8FD8-4295-A5A6-FD312F047040}" type="presOf" srcId="{3B5C2EC9-B938-4AA3-895E-387E8B1D1D88}" destId="{27B62E08-87D9-4833-A3E4-5E0A77B1E22C}" srcOrd="1" destOrd="0" presId="urn:microsoft.com/office/officeart/2005/8/layout/hierarchy3"/>
    <dgm:cxn modelId="{2EE0EA58-4D2B-41E0-998B-93A5640DAFF7}" type="presOf" srcId="{2B21AACB-06E7-4507-A0AB-0AAD8F01DB60}" destId="{F79ACB8E-7290-402F-89B3-C9E198D90B3F}" srcOrd="1" destOrd="0" presId="urn:microsoft.com/office/officeart/2005/8/layout/hierarchy3"/>
    <dgm:cxn modelId="{E0E31A7C-7AED-488A-A276-763EE9648CCF}" type="presOf" srcId="{7044358F-18D1-4DE9-9A48-DDDF47729AF6}" destId="{2DC75CAE-D6F7-45EB-B141-CE9906A53ECD}" srcOrd="0" destOrd="0" presId="urn:microsoft.com/office/officeart/2005/8/layout/hierarchy3"/>
    <dgm:cxn modelId="{93AB6EAA-4485-4C44-8671-EB71CAE99FD8}" type="presOf" srcId="{5222C6B8-19D0-428A-B751-361796C479AB}" destId="{B3F17712-0CDF-42A6-9816-36C5D457E6AB}" srcOrd="0" destOrd="0" presId="urn:microsoft.com/office/officeart/2005/8/layout/hierarchy3"/>
    <dgm:cxn modelId="{EA3D24B2-9CD4-471F-9672-435FE5DDEC60}" type="presOf" srcId="{5593B576-F169-42F5-A96B-67F56C1C983F}" destId="{02E79336-8B5F-4B49-801C-7B5F1CDCFAB9}" srcOrd="0" destOrd="0" presId="urn:microsoft.com/office/officeart/2005/8/layout/hierarchy3"/>
    <dgm:cxn modelId="{B3358BBE-227F-4B3E-B81F-39D52103F704}" srcId="{320EA9B7-9B84-48D6-9D3D-C05AF967CE75}" destId="{7044358F-18D1-4DE9-9A48-DDDF47729AF6}" srcOrd="0" destOrd="0" parTransId="{B04FB75D-6BF1-4683-8793-4C728A7E48D5}" sibTransId="{C83C8AD1-BE06-49D9-A743-645FD8EBBD6A}"/>
    <dgm:cxn modelId="{A740EDE5-8683-4429-AF80-1EA6DD1A94DD}" type="presOf" srcId="{13B15C41-DEC8-4ACF-8620-8DCCEBADDDD1}" destId="{86F85DA3-48FA-4AC2-99DB-90C1B680CA2D}" srcOrd="0" destOrd="0" presId="urn:microsoft.com/office/officeart/2005/8/layout/hierarchy3"/>
    <dgm:cxn modelId="{0DA5AEEB-B773-4EC9-9EB9-EF79C82964DF}" type="presOf" srcId="{320EA9B7-9B84-48D6-9D3D-C05AF967CE75}" destId="{F28241A9-05EA-40CE-82E9-F217E43C4B79}" srcOrd="0" destOrd="0" presId="urn:microsoft.com/office/officeart/2005/8/layout/hierarchy3"/>
    <dgm:cxn modelId="{B15CD8EB-FF78-458D-B336-E080C31CBFCF}" srcId="{2B21AACB-06E7-4507-A0AB-0AAD8F01DB60}" destId="{13B15C41-DEC8-4ACF-8620-8DCCEBADDDD1}" srcOrd="0" destOrd="0" parTransId="{5222C6B8-19D0-428A-B751-361796C479AB}" sibTransId="{5E3EB1FE-D805-4122-BBAB-D99AFEEC654D}"/>
    <dgm:cxn modelId="{E16B65FD-4813-4236-8E93-FFECB83DCE57}" srcId="{5593B576-F169-42F5-A96B-67F56C1C983F}" destId="{320EA9B7-9B84-48D6-9D3D-C05AF967CE75}" srcOrd="1" destOrd="0" parTransId="{1A3B292E-13B9-4C11-BF63-F5234507CBC7}" sibTransId="{6317A90B-1E46-45EE-B89A-DB9A96D85A37}"/>
    <dgm:cxn modelId="{F8EF5B50-7660-445C-BDDA-B6FA606DFC4B}" type="presParOf" srcId="{02E79336-8B5F-4B49-801C-7B5F1CDCFAB9}" destId="{94AAE943-9F18-4185-A03B-F326E51475A1}" srcOrd="0" destOrd="0" presId="urn:microsoft.com/office/officeart/2005/8/layout/hierarchy3"/>
    <dgm:cxn modelId="{9C23469A-FE97-459C-A558-71771577C157}" type="presParOf" srcId="{94AAE943-9F18-4185-A03B-F326E51475A1}" destId="{5A7174BF-962A-4DA7-BD48-FB9B909C336B}" srcOrd="0" destOrd="0" presId="urn:microsoft.com/office/officeart/2005/8/layout/hierarchy3"/>
    <dgm:cxn modelId="{A72E97D2-C71F-4DE5-BAF0-841F3A0F62CC}" type="presParOf" srcId="{5A7174BF-962A-4DA7-BD48-FB9B909C336B}" destId="{9FE479B8-2DE2-4877-8AD8-048BB8CCE00B}" srcOrd="0" destOrd="0" presId="urn:microsoft.com/office/officeart/2005/8/layout/hierarchy3"/>
    <dgm:cxn modelId="{EEAA4684-D647-40F7-BB39-81528643FEFE}" type="presParOf" srcId="{5A7174BF-962A-4DA7-BD48-FB9B909C336B}" destId="{F79ACB8E-7290-402F-89B3-C9E198D90B3F}" srcOrd="1" destOrd="0" presId="urn:microsoft.com/office/officeart/2005/8/layout/hierarchy3"/>
    <dgm:cxn modelId="{55B53DBC-F13D-41D9-A051-02FCFC63A814}" type="presParOf" srcId="{94AAE943-9F18-4185-A03B-F326E51475A1}" destId="{72BFE455-5931-4FD9-B73B-DED74B31EC1B}" srcOrd="1" destOrd="0" presId="urn:microsoft.com/office/officeart/2005/8/layout/hierarchy3"/>
    <dgm:cxn modelId="{277EAA37-B9C9-4070-9200-933E34F39AE7}" type="presParOf" srcId="{72BFE455-5931-4FD9-B73B-DED74B31EC1B}" destId="{B3F17712-0CDF-42A6-9816-36C5D457E6AB}" srcOrd="0" destOrd="0" presId="urn:microsoft.com/office/officeart/2005/8/layout/hierarchy3"/>
    <dgm:cxn modelId="{9531EB5A-6163-4543-A9F1-CF17AEB22BE8}" type="presParOf" srcId="{72BFE455-5931-4FD9-B73B-DED74B31EC1B}" destId="{86F85DA3-48FA-4AC2-99DB-90C1B680CA2D}" srcOrd="1" destOrd="0" presId="urn:microsoft.com/office/officeart/2005/8/layout/hierarchy3"/>
    <dgm:cxn modelId="{3B9DCB41-3E77-4C2D-8638-478CF5ADA9FE}" type="presParOf" srcId="{02E79336-8B5F-4B49-801C-7B5F1CDCFAB9}" destId="{492E950D-2DF5-4BC7-8B75-398CFC7E28E2}" srcOrd="1" destOrd="0" presId="urn:microsoft.com/office/officeart/2005/8/layout/hierarchy3"/>
    <dgm:cxn modelId="{5E97C471-CD00-48C4-9D86-A2DBA44114E6}" type="presParOf" srcId="{492E950D-2DF5-4BC7-8B75-398CFC7E28E2}" destId="{2F64F093-8FA3-4DD1-B699-54BC4AD4E8BD}" srcOrd="0" destOrd="0" presId="urn:microsoft.com/office/officeart/2005/8/layout/hierarchy3"/>
    <dgm:cxn modelId="{1DCDE9FE-962D-4107-BFF3-CD4469E20710}" type="presParOf" srcId="{2F64F093-8FA3-4DD1-B699-54BC4AD4E8BD}" destId="{F28241A9-05EA-40CE-82E9-F217E43C4B79}" srcOrd="0" destOrd="0" presId="urn:microsoft.com/office/officeart/2005/8/layout/hierarchy3"/>
    <dgm:cxn modelId="{7FD7FAED-0B85-4611-B98D-B025C9A228E9}" type="presParOf" srcId="{2F64F093-8FA3-4DD1-B699-54BC4AD4E8BD}" destId="{101C663F-C6F3-4304-99BB-C942A75A70FA}" srcOrd="1" destOrd="0" presId="urn:microsoft.com/office/officeart/2005/8/layout/hierarchy3"/>
    <dgm:cxn modelId="{57DF349A-C3BD-45DC-B03A-E1EF909F0E9B}" type="presParOf" srcId="{492E950D-2DF5-4BC7-8B75-398CFC7E28E2}" destId="{B9A51BA9-3F2B-4A40-A57F-93AF0F920CD1}" srcOrd="1" destOrd="0" presId="urn:microsoft.com/office/officeart/2005/8/layout/hierarchy3"/>
    <dgm:cxn modelId="{59A2E500-F06A-410A-B881-B9C098B845D6}" type="presParOf" srcId="{B9A51BA9-3F2B-4A40-A57F-93AF0F920CD1}" destId="{3FE2CB8F-A454-45A5-A8B0-BE4DD13A638F}" srcOrd="0" destOrd="0" presId="urn:microsoft.com/office/officeart/2005/8/layout/hierarchy3"/>
    <dgm:cxn modelId="{0500170A-8399-4548-9DC3-69707B36719A}" type="presParOf" srcId="{B9A51BA9-3F2B-4A40-A57F-93AF0F920CD1}" destId="{2DC75CAE-D6F7-45EB-B141-CE9906A53ECD}" srcOrd="1" destOrd="0" presId="urn:microsoft.com/office/officeart/2005/8/layout/hierarchy3"/>
    <dgm:cxn modelId="{33FB0611-C673-403D-B739-C5D05A30A53C}" type="presParOf" srcId="{02E79336-8B5F-4B49-801C-7B5F1CDCFAB9}" destId="{9E3C4BD5-742E-47D1-9CD1-BE675F6B3CB0}" srcOrd="2" destOrd="0" presId="urn:microsoft.com/office/officeart/2005/8/layout/hierarchy3"/>
    <dgm:cxn modelId="{F4D7AEEF-7962-4B73-AAFC-46C4CAAA2AAC}" type="presParOf" srcId="{9E3C4BD5-742E-47D1-9CD1-BE675F6B3CB0}" destId="{FF060DA1-8223-46A1-9F38-24E505B94FDD}" srcOrd="0" destOrd="0" presId="urn:microsoft.com/office/officeart/2005/8/layout/hierarchy3"/>
    <dgm:cxn modelId="{05A8F7BF-0FE7-4EEE-A92F-4A21B255DB11}" type="presParOf" srcId="{FF060DA1-8223-46A1-9F38-24E505B94FDD}" destId="{254B836B-C514-4608-BC8E-2D3C76AD17D4}" srcOrd="0" destOrd="0" presId="urn:microsoft.com/office/officeart/2005/8/layout/hierarchy3"/>
    <dgm:cxn modelId="{F6C0E31A-9D2F-4C55-AF60-1F483E1D6991}" type="presParOf" srcId="{FF060DA1-8223-46A1-9F38-24E505B94FDD}" destId="{27B62E08-87D9-4833-A3E4-5E0A77B1E22C}" srcOrd="1" destOrd="0" presId="urn:microsoft.com/office/officeart/2005/8/layout/hierarchy3"/>
    <dgm:cxn modelId="{107F4D86-3956-4C1A-9CE1-7226D2223173}" type="presParOf" srcId="{9E3C4BD5-742E-47D1-9CD1-BE675F6B3CB0}" destId="{BB39FE93-CD4F-4A94-8584-52988AFABB30}" srcOrd="1" destOrd="0" presId="urn:microsoft.com/office/officeart/2005/8/layout/hierarchy3"/>
    <dgm:cxn modelId="{3C532450-440A-4576-B800-EC520FB8BFAD}" type="presParOf" srcId="{02E79336-8B5F-4B49-801C-7B5F1CDCFAB9}" destId="{77459D74-3D41-4343-A85C-0CBA94DFBAA3}" srcOrd="3" destOrd="0" presId="urn:microsoft.com/office/officeart/2005/8/layout/hierarchy3"/>
    <dgm:cxn modelId="{18C88A0A-2EED-43AC-8E8B-1157AD0EBDEB}" type="presParOf" srcId="{77459D74-3D41-4343-A85C-0CBA94DFBAA3}" destId="{38DF6299-6704-4F03-AC7C-52703F194CD8}" srcOrd="0" destOrd="0" presId="urn:microsoft.com/office/officeart/2005/8/layout/hierarchy3"/>
    <dgm:cxn modelId="{30A220D4-1B78-4573-8EF4-7AC2EC722E35}" type="presParOf" srcId="{38DF6299-6704-4F03-AC7C-52703F194CD8}" destId="{90DEE5E7-1557-4037-BB42-A7E9531A6739}" srcOrd="0" destOrd="0" presId="urn:microsoft.com/office/officeart/2005/8/layout/hierarchy3"/>
    <dgm:cxn modelId="{96B83E2D-AF67-438C-AFCC-E90E9C6F144A}" type="presParOf" srcId="{38DF6299-6704-4F03-AC7C-52703F194CD8}" destId="{5893F91D-E94C-4228-9281-52B01CE120E0}" srcOrd="1" destOrd="0" presId="urn:microsoft.com/office/officeart/2005/8/layout/hierarchy3"/>
    <dgm:cxn modelId="{894A965B-8A9C-4A53-8CBB-97F0EA018F04}" type="presParOf" srcId="{77459D74-3D41-4343-A85C-0CBA94DFBAA3}" destId="{4B9A68D3-B2FE-4B79-9856-07DB7ADC12C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DBB0B3-1D64-476C-BC29-9A121E338A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D092C0-80E4-4BAE-BED2-5E129E2CDA14}">
      <dgm:prSet/>
      <dgm:spPr/>
      <dgm:t>
        <a:bodyPr/>
        <a:lstStyle/>
        <a:p>
          <a:r>
            <a:rPr lang="en-US" b="1" dirty="0"/>
            <a:t>ORR 58% </a:t>
          </a:r>
          <a:endParaRPr lang="en-US" dirty="0"/>
        </a:p>
      </dgm:t>
    </dgm:pt>
    <dgm:pt modelId="{CF705B8E-7CE9-4997-91D8-5F185DA139C9}" type="parTrans" cxnId="{4BF9B702-9D59-4B8F-819D-5B50721CA882}">
      <dgm:prSet/>
      <dgm:spPr/>
      <dgm:t>
        <a:bodyPr/>
        <a:lstStyle/>
        <a:p>
          <a:endParaRPr lang="en-US"/>
        </a:p>
      </dgm:t>
    </dgm:pt>
    <dgm:pt modelId="{B8290B54-F2B2-4984-AD0D-F2E71C9E9C76}" type="sibTrans" cxnId="{4BF9B702-9D59-4B8F-819D-5B50721CA882}">
      <dgm:prSet/>
      <dgm:spPr/>
      <dgm:t>
        <a:bodyPr/>
        <a:lstStyle/>
        <a:p>
          <a:endParaRPr lang="en-US"/>
        </a:p>
      </dgm:t>
    </dgm:pt>
    <dgm:pt modelId="{E1C9A640-6E6F-45FD-A96D-79AECB1FDDD7}">
      <dgm:prSet/>
      <dgm:spPr/>
      <dgm:t>
        <a:bodyPr/>
        <a:lstStyle/>
        <a:p>
          <a:r>
            <a:rPr lang="en-US" b="1" dirty="0"/>
            <a:t>CRR 40%</a:t>
          </a:r>
          <a:endParaRPr lang="en-US" dirty="0"/>
        </a:p>
      </dgm:t>
    </dgm:pt>
    <dgm:pt modelId="{B4F5E9B8-DD25-47E8-AFEC-A95B1E7D9867}" type="parTrans" cxnId="{E595F098-13EF-421D-BB58-5FBEA3BFC970}">
      <dgm:prSet/>
      <dgm:spPr/>
      <dgm:t>
        <a:bodyPr/>
        <a:lstStyle/>
        <a:p>
          <a:endParaRPr lang="en-US"/>
        </a:p>
      </dgm:t>
    </dgm:pt>
    <dgm:pt modelId="{B7F3EE18-5E80-49A4-8ADF-5F598C38999B}" type="sibTrans" cxnId="{E595F098-13EF-421D-BB58-5FBEA3BFC970}">
      <dgm:prSet/>
      <dgm:spPr/>
      <dgm:t>
        <a:bodyPr/>
        <a:lstStyle/>
        <a:p>
          <a:endParaRPr lang="en-US"/>
        </a:p>
      </dgm:t>
    </dgm:pt>
    <dgm:pt modelId="{84F8AFAD-DF90-4B41-A27F-A0B87BAF57B7}">
      <dgm:prSet/>
      <dgm:spPr/>
      <dgm:t>
        <a:bodyPr/>
        <a:lstStyle/>
        <a:p>
          <a:r>
            <a:rPr lang="en-US" b="1" dirty="0"/>
            <a:t>Median DOR: 43.9 mos</a:t>
          </a:r>
          <a:endParaRPr lang="en-US" dirty="0"/>
        </a:p>
      </dgm:t>
    </dgm:pt>
    <dgm:pt modelId="{31586D04-488E-4ABD-AA75-3ED71480EF41}" type="parTrans" cxnId="{7C3521D2-603E-4DFD-BC5A-7EF0C9267BEB}">
      <dgm:prSet/>
      <dgm:spPr/>
      <dgm:t>
        <a:bodyPr/>
        <a:lstStyle/>
        <a:p>
          <a:endParaRPr lang="en-US"/>
        </a:p>
      </dgm:t>
    </dgm:pt>
    <dgm:pt modelId="{60903239-743B-45F4-AFD7-CABBAAEA880B}" type="sibTrans" cxnId="{7C3521D2-603E-4DFD-BC5A-7EF0C9267BEB}">
      <dgm:prSet/>
      <dgm:spPr/>
      <dgm:t>
        <a:bodyPr/>
        <a:lstStyle/>
        <a:p>
          <a:endParaRPr lang="en-US"/>
        </a:p>
      </dgm:t>
    </dgm:pt>
    <dgm:pt modelId="{6E6E8463-843C-4F3A-92B2-6B4D06F8A706}">
      <dgm:prSet/>
      <dgm:spPr/>
      <dgm:t>
        <a:bodyPr/>
        <a:lstStyle/>
        <a:p>
          <a:r>
            <a:rPr lang="en-US" b="1" dirty="0"/>
            <a:t>Median PFS: 11.6 mos</a:t>
          </a:r>
          <a:endParaRPr lang="en-US" dirty="0"/>
        </a:p>
      </dgm:t>
    </dgm:pt>
    <dgm:pt modelId="{EAF161B2-ED99-4AAF-B617-371DC87E0B97}" type="parTrans" cxnId="{E65BE6B6-1705-42DB-9F17-CC3B2E5F4504}">
      <dgm:prSet/>
      <dgm:spPr/>
      <dgm:t>
        <a:bodyPr/>
        <a:lstStyle/>
        <a:p>
          <a:endParaRPr lang="en-US"/>
        </a:p>
      </dgm:t>
    </dgm:pt>
    <dgm:pt modelId="{9296C047-F8F6-4D2F-AF54-BE3853EDAE4B}" type="sibTrans" cxnId="{E65BE6B6-1705-42DB-9F17-CC3B2E5F4504}">
      <dgm:prSet/>
      <dgm:spPr/>
      <dgm:t>
        <a:bodyPr/>
        <a:lstStyle/>
        <a:p>
          <a:endParaRPr lang="en-US"/>
        </a:p>
      </dgm:t>
    </dgm:pt>
    <dgm:pt modelId="{1B8C712C-7FA8-4785-B942-EBE744DC37FE}">
      <dgm:prSet/>
      <dgm:spPr/>
      <dgm:t>
        <a:bodyPr/>
        <a:lstStyle/>
        <a:p>
          <a:r>
            <a:rPr lang="en-US" b="1" dirty="0"/>
            <a:t>Median OS: 33.5 mos</a:t>
          </a:r>
          <a:endParaRPr lang="en-US" dirty="0"/>
        </a:p>
      </dgm:t>
    </dgm:pt>
    <dgm:pt modelId="{44D76B62-9081-4D65-9745-2F656A57AE0C}" type="parTrans" cxnId="{CC1CA831-45A8-4C12-826C-92BF492CEA11}">
      <dgm:prSet/>
      <dgm:spPr/>
      <dgm:t>
        <a:bodyPr/>
        <a:lstStyle/>
        <a:p>
          <a:endParaRPr lang="en-US"/>
        </a:p>
      </dgm:t>
    </dgm:pt>
    <dgm:pt modelId="{E62498B6-0BE5-4FA7-BCD8-09F88A831E0C}" type="sibTrans" cxnId="{CC1CA831-45A8-4C12-826C-92BF492CEA11}">
      <dgm:prSet/>
      <dgm:spPr/>
      <dgm:t>
        <a:bodyPr/>
        <a:lstStyle/>
        <a:p>
          <a:endParaRPr lang="en-US"/>
        </a:p>
      </dgm:t>
    </dgm:pt>
    <dgm:pt modelId="{F39E0180-E59C-4946-8098-033F9B055748}" type="pres">
      <dgm:prSet presAssocID="{AEDBB0B3-1D64-476C-BC29-9A121E338ABC}" presName="Name0" presStyleCnt="0">
        <dgm:presLayoutVars>
          <dgm:dir/>
          <dgm:animLvl val="lvl"/>
          <dgm:resizeHandles val="exact"/>
        </dgm:presLayoutVars>
      </dgm:prSet>
      <dgm:spPr/>
    </dgm:pt>
    <dgm:pt modelId="{060A11E5-5C6E-47F5-91D1-AAD039EB92ED}" type="pres">
      <dgm:prSet presAssocID="{9AD092C0-80E4-4BAE-BED2-5E129E2CDA14}" presName="linNode" presStyleCnt="0"/>
      <dgm:spPr/>
    </dgm:pt>
    <dgm:pt modelId="{BA555473-0293-49EB-8F8A-D7349F98B2F8}" type="pres">
      <dgm:prSet presAssocID="{9AD092C0-80E4-4BAE-BED2-5E129E2CDA14}" presName="parentText" presStyleLbl="node1" presStyleIdx="0" presStyleCnt="5">
        <dgm:presLayoutVars>
          <dgm:chMax val="1"/>
          <dgm:bulletEnabled val="1"/>
        </dgm:presLayoutVars>
      </dgm:prSet>
      <dgm:spPr/>
    </dgm:pt>
    <dgm:pt modelId="{0007445D-503B-4019-BCB1-CA37637F1DA6}" type="pres">
      <dgm:prSet presAssocID="{B8290B54-F2B2-4984-AD0D-F2E71C9E9C76}" presName="sp" presStyleCnt="0"/>
      <dgm:spPr/>
    </dgm:pt>
    <dgm:pt modelId="{88D8AF0C-3270-4D01-998B-F049CF535D7E}" type="pres">
      <dgm:prSet presAssocID="{E1C9A640-6E6F-45FD-A96D-79AECB1FDDD7}" presName="linNode" presStyleCnt="0"/>
      <dgm:spPr/>
    </dgm:pt>
    <dgm:pt modelId="{0228EF82-61B1-431A-BA2F-D215C4AA2910}" type="pres">
      <dgm:prSet presAssocID="{E1C9A640-6E6F-45FD-A96D-79AECB1FDDD7}" presName="parentText" presStyleLbl="node1" presStyleIdx="1" presStyleCnt="5">
        <dgm:presLayoutVars>
          <dgm:chMax val="1"/>
          <dgm:bulletEnabled val="1"/>
        </dgm:presLayoutVars>
      </dgm:prSet>
      <dgm:spPr/>
    </dgm:pt>
    <dgm:pt modelId="{A45D3DD6-CF78-4C6D-A738-CA15B4FA6E52}" type="pres">
      <dgm:prSet presAssocID="{B7F3EE18-5E80-49A4-8ADF-5F598C38999B}" presName="sp" presStyleCnt="0"/>
      <dgm:spPr/>
    </dgm:pt>
    <dgm:pt modelId="{D5258725-D6C8-4ECB-84A5-9D278E344CE3}" type="pres">
      <dgm:prSet presAssocID="{84F8AFAD-DF90-4B41-A27F-A0B87BAF57B7}" presName="linNode" presStyleCnt="0"/>
      <dgm:spPr/>
    </dgm:pt>
    <dgm:pt modelId="{D6FAC0D0-76BC-49A6-AC94-338583C87AA7}" type="pres">
      <dgm:prSet presAssocID="{84F8AFAD-DF90-4B41-A27F-A0B87BAF57B7}" presName="parentText" presStyleLbl="node1" presStyleIdx="2" presStyleCnt="5">
        <dgm:presLayoutVars>
          <dgm:chMax val="1"/>
          <dgm:bulletEnabled val="1"/>
        </dgm:presLayoutVars>
      </dgm:prSet>
      <dgm:spPr/>
    </dgm:pt>
    <dgm:pt modelId="{68CEECD8-9C94-477E-8FE3-970E151C7EA7}" type="pres">
      <dgm:prSet presAssocID="{60903239-743B-45F4-AFD7-CABBAAEA880B}" presName="sp" presStyleCnt="0"/>
      <dgm:spPr/>
    </dgm:pt>
    <dgm:pt modelId="{2054E580-D3F2-489D-924E-A60AA89AC4B9}" type="pres">
      <dgm:prSet presAssocID="{6E6E8463-843C-4F3A-92B2-6B4D06F8A706}" presName="linNode" presStyleCnt="0"/>
      <dgm:spPr/>
    </dgm:pt>
    <dgm:pt modelId="{F3388F0D-4699-4EC8-8860-50ADC3B3D4AE}" type="pres">
      <dgm:prSet presAssocID="{6E6E8463-843C-4F3A-92B2-6B4D06F8A706}" presName="parentText" presStyleLbl="node1" presStyleIdx="3" presStyleCnt="5">
        <dgm:presLayoutVars>
          <dgm:chMax val="1"/>
          <dgm:bulletEnabled val="1"/>
        </dgm:presLayoutVars>
      </dgm:prSet>
      <dgm:spPr/>
    </dgm:pt>
    <dgm:pt modelId="{73B508B3-A84E-45C3-BDE2-FDFCAF9AA965}" type="pres">
      <dgm:prSet presAssocID="{9296C047-F8F6-4D2F-AF54-BE3853EDAE4B}" presName="sp" presStyleCnt="0"/>
      <dgm:spPr/>
    </dgm:pt>
    <dgm:pt modelId="{88272804-AB76-4947-AC88-66510FE0CCF9}" type="pres">
      <dgm:prSet presAssocID="{1B8C712C-7FA8-4785-B942-EBE744DC37FE}" presName="linNode" presStyleCnt="0"/>
      <dgm:spPr/>
    </dgm:pt>
    <dgm:pt modelId="{7E37F983-4B4A-486D-9E8B-B866C4E1F4C5}" type="pres">
      <dgm:prSet presAssocID="{1B8C712C-7FA8-4785-B942-EBE744DC37FE}" presName="parentText" presStyleLbl="node1" presStyleIdx="4" presStyleCnt="5">
        <dgm:presLayoutVars>
          <dgm:chMax val="1"/>
          <dgm:bulletEnabled val="1"/>
        </dgm:presLayoutVars>
      </dgm:prSet>
      <dgm:spPr/>
    </dgm:pt>
  </dgm:ptLst>
  <dgm:cxnLst>
    <dgm:cxn modelId="{4BF9B702-9D59-4B8F-819D-5B50721CA882}" srcId="{AEDBB0B3-1D64-476C-BC29-9A121E338ABC}" destId="{9AD092C0-80E4-4BAE-BED2-5E129E2CDA14}" srcOrd="0" destOrd="0" parTransId="{CF705B8E-7CE9-4997-91D8-5F185DA139C9}" sibTransId="{B8290B54-F2B2-4984-AD0D-F2E71C9E9C76}"/>
    <dgm:cxn modelId="{CC1CA831-45A8-4C12-826C-92BF492CEA11}" srcId="{AEDBB0B3-1D64-476C-BC29-9A121E338ABC}" destId="{1B8C712C-7FA8-4785-B942-EBE744DC37FE}" srcOrd="4" destOrd="0" parTransId="{44D76B62-9081-4D65-9745-2F656A57AE0C}" sibTransId="{E62498B6-0BE5-4FA7-BCD8-09F88A831E0C}"/>
    <dgm:cxn modelId="{B6B8E863-0F63-4350-A6C8-4C666E4ED6A8}" type="presOf" srcId="{E1C9A640-6E6F-45FD-A96D-79AECB1FDDD7}" destId="{0228EF82-61B1-431A-BA2F-D215C4AA2910}" srcOrd="0" destOrd="0" presId="urn:microsoft.com/office/officeart/2005/8/layout/vList5"/>
    <dgm:cxn modelId="{B5B7B54F-9BE7-4A6A-AF06-709C23D90E5D}" type="presOf" srcId="{9AD092C0-80E4-4BAE-BED2-5E129E2CDA14}" destId="{BA555473-0293-49EB-8F8A-D7349F98B2F8}" srcOrd="0" destOrd="0" presId="urn:microsoft.com/office/officeart/2005/8/layout/vList5"/>
    <dgm:cxn modelId="{2FAC9A72-6A87-4A8B-A91D-50F4D90ADDFF}" type="presOf" srcId="{6E6E8463-843C-4F3A-92B2-6B4D06F8A706}" destId="{F3388F0D-4699-4EC8-8860-50ADC3B3D4AE}" srcOrd="0" destOrd="0" presId="urn:microsoft.com/office/officeart/2005/8/layout/vList5"/>
    <dgm:cxn modelId="{E595F098-13EF-421D-BB58-5FBEA3BFC970}" srcId="{AEDBB0B3-1D64-476C-BC29-9A121E338ABC}" destId="{E1C9A640-6E6F-45FD-A96D-79AECB1FDDD7}" srcOrd="1" destOrd="0" parTransId="{B4F5E9B8-DD25-47E8-AFEC-A95B1E7D9867}" sibTransId="{B7F3EE18-5E80-49A4-8ADF-5F598C38999B}"/>
    <dgm:cxn modelId="{E65BE6B6-1705-42DB-9F17-CC3B2E5F4504}" srcId="{AEDBB0B3-1D64-476C-BC29-9A121E338ABC}" destId="{6E6E8463-843C-4F3A-92B2-6B4D06F8A706}" srcOrd="3" destOrd="0" parTransId="{EAF161B2-ED99-4AAF-B617-371DC87E0B97}" sibTransId="{9296C047-F8F6-4D2F-AF54-BE3853EDAE4B}"/>
    <dgm:cxn modelId="{1E2310C6-B537-448B-9883-D9D0AF825962}" type="presOf" srcId="{AEDBB0B3-1D64-476C-BC29-9A121E338ABC}" destId="{F39E0180-E59C-4946-8098-033F9B055748}" srcOrd="0" destOrd="0" presId="urn:microsoft.com/office/officeart/2005/8/layout/vList5"/>
    <dgm:cxn modelId="{7C3521D2-603E-4DFD-BC5A-7EF0C9267BEB}" srcId="{AEDBB0B3-1D64-476C-BC29-9A121E338ABC}" destId="{84F8AFAD-DF90-4B41-A27F-A0B87BAF57B7}" srcOrd="2" destOrd="0" parTransId="{31586D04-488E-4ABD-AA75-3ED71480EF41}" sibTransId="{60903239-743B-45F4-AFD7-CABBAAEA880B}"/>
    <dgm:cxn modelId="{11281CF3-4569-45D5-A280-96A35CB52983}" type="presOf" srcId="{84F8AFAD-DF90-4B41-A27F-A0B87BAF57B7}" destId="{D6FAC0D0-76BC-49A6-AC94-338583C87AA7}" srcOrd="0" destOrd="0" presId="urn:microsoft.com/office/officeart/2005/8/layout/vList5"/>
    <dgm:cxn modelId="{A6A2AAF3-F260-4E49-B27A-02F6C2704ED9}" type="presOf" srcId="{1B8C712C-7FA8-4785-B942-EBE744DC37FE}" destId="{7E37F983-4B4A-486D-9E8B-B866C4E1F4C5}" srcOrd="0" destOrd="0" presId="urn:microsoft.com/office/officeart/2005/8/layout/vList5"/>
    <dgm:cxn modelId="{AF01466D-6A18-4D7E-8CD3-E2A656C54842}" type="presParOf" srcId="{F39E0180-E59C-4946-8098-033F9B055748}" destId="{060A11E5-5C6E-47F5-91D1-AAD039EB92ED}" srcOrd="0" destOrd="0" presId="urn:microsoft.com/office/officeart/2005/8/layout/vList5"/>
    <dgm:cxn modelId="{B5132C78-9CAE-444B-861C-88EFF9CDBD1B}" type="presParOf" srcId="{060A11E5-5C6E-47F5-91D1-AAD039EB92ED}" destId="{BA555473-0293-49EB-8F8A-D7349F98B2F8}" srcOrd="0" destOrd="0" presId="urn:microsoft.com/office/officeart/2005/8/layout/vList5"/>
    <dgm:cxn modelId="{3602D7D8-3FCF-41C8-9953-0350C3387041}" type="presParOf" srcId="{F39E0180-E59C-4946-8098-033F9B055748}" destId="{0007445D-503B-4019-BCB1-CA37637F1DA6}" srcOrd="1" destOrd="0" presId="urn:microsoft.com/office/officeart/2005/8/layout/vList5"/>
    <dgm:cxn modelId="{B1E1BEAE-5FDC-4178-B58A-B2EE392B94C5}" type="presParOf" srcId="{F39E0180-E59C-4946-8098-033F9B055748}" destId="{88D8AF0C-3270-4D01-998B-F049CF535D7E}" srcOrd="2" destOrd="0" presId="urn:microsoft.com/office/officeart/2005/8/layout/vList5"/>
    <dgm:cxn modelId="{3A0FABCE-4F35-4CA2-9E72-E599C83C5E49}" type="presParOf" srcId="{88D8AF0C-3270-4D01-998B-F049CF535D7E}" destId="{0228EF82-61B1-431A-BA2F-D215C4AA2910}" srcOrd="0" destOrd="0" presId="urn:microsoft.com/office/officeart/2005/8/layout/vList5"/>
    <dgm:cxn modelId="{D442E4EC-A0DB-4F3C-9282-6E3509E51147}" type="presParOf" srcId="{F39E0180-E59C-4946-8098-033F9B055748}" destId="{A45D3DD6-CF78-4C6D-A738-CA15B4FA6E52}" srcOrd="3" destOrd="0" presId="urn:microsoft.com/office/officeart/2005/8/layout/vList5"/>
    <dgm:cxn modelId="{506D6ECA-B3F2-4467-8813-8A53CA665467}" type="presParOf" srcId="{F39E0180-E59C-4946-8098-033F9B055748}" destId="{D5258725-D6C8-4ECB-84A5-9D278E344CE3}" srcOrd="4" destOrd="0" presId="urn:microsoft.com/office/officeart/2005/8/layout/vList5"/>
    <dgm:cxn modelId="{DA3B38FA-4C5A-4780-973A-2F48C4233D42}" type="presParOf" srcId="{D5258725-D6C8-4ECB-84A5-9D278E344CE3}" destId="{D6FAC0D0-76BC-49A6-AC94-338583C87AA7}" srcOrd="0" destOrd="0" presId="urn:microsoft.com/office/officeart/2005/8/layout/vList5"/>
    <dgm:cxn modelId="{A2F2FFE0-4A39-477D-B15C-FF64CF31F534}" type="presParOf" srcId="{F39E0180-E59C-4946-8098-033F9B055748}" destId="{68CEECD8-9C94-477E-8FE3-970E151C7EA7}" srcOrd="5" destOrd="0" presId="urn:microsoft.com/office/officeart/2005/8/layout/vList5"/>
    <dgm:cxn modelId="{EA3EAFA4-6D74-4A55-ADB8-DBAE2EE55EFB}" type="presParOf" srcId="{F39E0180-E59C-4946-8098-033F9B055748}" destId="{2054E580-D3F2-489D-924E-A60AA89AC4B9}" srcOrd="6" destOrd="0" presId="urn:microsoft.com/office/officeart/2005/8/layout/vList5"/>
    <dgm:cxn modelId="{B7C1966F-4103-493E-AB7B-506184C450F9}" type="presParOf" srcId="{2054E580-D3F2-489D-924E-A60AA89AC4B9}" destId="{F3388F0D-4699-4EC8-8860-50ADC3B3D4AE}" srcOrd="0" destOrd="0" presId="urn:microsoft.com/office/officeart/2005/8/layout/vList5"/>
    <dgm:cxn modelId="{1B1B5B18-3B42-437D-93BC-57A7AE66CACD}" type="presParOf" srcId="{F39E0180-E59C-4946-8098-033F9B055748}" destId="{73B508B3-A84E-45C3-BDE2-FDFCAF9AA965}" srcOrd="7" destOrd="0" presId="urn:microsoft.com/office/officeart/2005/8/layout/vList5"/>
    <dgm:cxn modelId="{E583C602-6265-4B03-A76F-B4951129AA00}" type="presParOf" srcId="{F39E0180-E59C-4946-8098-033F9B055748}" destId="{88272804-AB76-4947-AC88-66510FE0CCF9}" srcOrd="8" destOrd="0" presId="urn:microsoft.com/office/officeart/2005/8/layout/vList5"/>
    <dgm:cxn modelId="{8D17310D-2D48-4559-87EF-568B503BD46F}" type="presParOf" srcId="{88272804-AB76-4947-AC88-66510FE0CCF9}" destId="{7E37F983-4B4A-486D-9E8B-B866C4E1F4C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B9FF3-D669-4D01-B6C5-56DF31E7554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A881F5B-D31D-4B2C-8E2D-8BE0857EEEA7}">
      <dgm:prSet custT="1"/>
      <dgm:spPr/>
      <dgm:t>
        <a:bodyPr/>
        <a:lstStyle/>
        <a:p>
          <a:r>
            <a:rPr lang="en-US" sz="3100" dirty="0"/>
            <a:t>Pola-R-CHP </a:t>
          </a:r>
        </a:p>
        <a:p>
          <a:r>
            <a:rPr lang="en-US" sz="2400" dirty="0"/>
            <a:t>First line</a:t>
          </a:r>
          <a:endParaRPr lang="en-US" sz="3100" dirty="0"/>
        </a:p>
      </dgm:t>
    </dgm:pt>
    <dgm:pt modelId="{0442BFBA-A1C7-4628-B50B-45C3D3EFCC2D}" type="parTrans" cxnId="{ADD07507-E8FA-49C4-A156-093995D9BFCA}">
      <dgm:prSet/>
      <dgm:spPr/>
      <dgm:t>
        <a:bodyPr/>
        <a:lstStyle/>
        <a:p>
          <a:endParaRPr lang="en-US"/>
        </a:p>
      </dgm:t>
    </dgm:pt>
    <dgm:pt modelId="{83360766-95E9-4623-9BA0-9013F9C6E918}" type="sibTrans" cxnId="{ADD07507-E8FA-49C4-A156-093995D9BFCA}">
      <dgm:prSet/>
      <dgm:spPr/>
      <dgm:t>
        <a:bodyPr/>
        <a:lstStyle/>
        <a:p>
          <a:endParaRPr lang="en-US"/>
        </a:p>
      </dgm:t>
    </dgm:pt>
    <dgm:pt modelId="{590EB9D5-9C69-48ED-9B06-F3AFB00B8B0C}">
      <dgm:prSet custT="1"/>
      <dgm:spPr/>
      <dgm:t>
        <a:bodyPr/>
        <a:lstStyle/>
        <a:p>
          <a:r>
            <a:rPr lang="en-US" sz="3100" dirty="0"/>
            <a:t>CAR-T </a:t>
          </a:r>
        </a:p>
        <a:p>
          <a:r>
            <a:rPr lang="en-US" sz="2400" dirty="0"/>
            <a:t>Second line</a:t>
          </a:r>
          <a:endParaRPr lang="en-US" sz="3100" dirty="0"/>
        </a:p>
      </dgm:t>
    </dgm:pt>
    <dgm:pt modelId="{69936B1D-3646-423E-8228-D88F62A4885E}" type="parTrans" cxnId="{8EEBC11C-0931-4BDF-ACFD-A2111873D07A}">
      <dgm:prSet/>
      <dgm:spPr/>
      <dgm:t>
        <a:bodyPr/>
        <a:lstStyle/>
        <a:p>
          <a:endParaRPr lang="en-US"/>
        </a:p>
      </dgm:t>
    </dgm:pt>
    <dgm:pt modelId="{80B10448-4A94-4913-BA66-961543FF1F17}" type="sibTrans" cxnId="{8EEBC11C-0931-4BDF-ACFD-A2111873D07A}">
      <dgm:prSet/>
      <dgm:spPr/>
      <dgm:t>
        <a:bodyPr/>
        <a:lstStyle/>
        <a:p>
          <a:endParaRPr lang="en-US"/>
        </a:p>
      </dgm:t>
    </dgm:pt>
    <dgm:pt modelId="{E763A26F-1E54-465F-A168-3207E77A07E8}">
      <dgm:prSet/>
      <dgm:spPr/>
      <dgm:t>
        <a:bodyPr/>
        <a:lstStyle/>
        <a:p>
          <a:r>
            <a:rPr lang="en-US" dirty="0"/>
            <a:t>Bispecific Agents in R/R</a:t>
          </a:r>
        </a:p>
      </dgm:t>
    </dgm:pt>
    <dgm:pt modelId="{8A46E267-1888-4C3C-97A2-4B2CA88C6D27}" type="parTrans" cxnId="{94FE3FC0-DEAB-44CB-9462-62A55EA842B2}">
      <dgm:prSet/>
      <dgm:spPr/>
      <dgm:t>
        <a:bodyPr/>
        <a:lstStyle/>
        <a:p>
          <a:endParaRPr lang="en-US"/>
        </a:p>
      </dgm:t>
    </dgm:pt>
    <dgm:pt modelId="{767D796E-2DBF-4888-AE0E-D67C24BAF624}" type="sibTrans" cxnId="{94FE3FC0-DEAB-44CB-9462-62A55EA842B2}">
      <dgm:prSet/>
      <dgm:spPr/>
      <dgm:t>
        <a:bodyPr/>
        <a:lstStyle/>
        <a:p>
          <a:endParaRPr lang="en-US"/>
        </a:p>
      </dgm:t>
    </dgm:pt>
    <dgm:pt modelId="{C16EC4B5-7923-4EC4-BEA0-440BBAD540B1}" type="pres">
      <dgm:prSet presAssocID="{27FB9FF3-D669-4D01-B6C5-56DF31E75544}" presName="CompostProcess" presStyleCnt="0">
        <dgm:presLayoutVars>
          <dgm:dir/>
          <dgm:resizeHandles val="exact"/>
        </dgm:presLayoutVars>
      </dgm:prSet>
      <dgm:spPr/>
    </dgm:pt>
    <dgm:pt modelId="{27E6DF12-4B4C-4574-8BA5-B698D26BA528}" type="pres">
      <dgm:prSet presAssocID="{27FB9FF3-D669-4D01-B6C5-56DF31E75544}" presName="arrow" presStyleLbl="bgShp" presStyleIdx="0" presStyleCnt="1"/>
      <dgm:spPr/>
    </dgm:pt>
    <dgm:pt modelId="{F62C9DE1-5E37-4421-BFD6-34EFA0B1D6FA}" type="pres">
      <dgm:prSet presAssocID="{27FB9FF3-D669-4D01-B6C5-56DF31E75544}" presName="linearProcess" presStyleCnt="0"/>
      <dgm:spPr/>
    </dgm:pt>
    <dgm:pt modelId="{7ADC0222-2494-4450-BEF4-62E879E3710E}" type="pres">
      <dgm:prSet presAssocID="{CA881F5B-D31D-4B2C-8E2D-8BE0857EEEA7}" presName="textNode" presStyleLbl="node1" presStyleIdx="0" presStyleCnt="3">
        <dgm:presLayoutVars>
          <dgm:bulletEnabled val="1"/>
        </dgm:presLayoutVars>
      </dgm:prSet>
      <dgm:spPr/>
    </dgm:pt>
    <dgm:pt modelId="{7CED0F18-327D-439A-9DED-CA9FCF66CC9E}" type="pres">
      <dgm:prSet presAssocID="{83360766-95E9-4623-9BA0-9013F9C6E918}" presName="sibTrans" presStyleCnt="0"/>
      <dgm:spPr/>
    </dgm:pt>
    <dgm:pt modelId="{D565A747-914D-4F5C-8289-0E86F101F5D4}" type="pres">
      <dgm:prSet presAssocID="{590EB9D5-9C69-48ED-9B06-F3AFB00B8B0C}" presName="textNode" presStyleLbl="node1" presStyleIdx="1" presStyleCnt="3">
        <dgm:presLayoutVars>
          <dgm:bulletEnabled val="1"/>
        </dgm:presLayoutVars>
      </dgm:prSet>
      <dgm:spPr/>
    </dgm:pt>
    <dgm:pt modelId="{BED501DE-1252-45A1-BA6D-52D9EE9B68C5}" type="pres">
      <dgm:prSet presAssocID="{80B10448-4A94-4913-BA66-961543FF1F17}" presName="sibTrans" presStyleCnt="0"/>
      <dgm:spPr/>
    </dgm:pt>
    <dgm:pt modelId="{D9AB3E4B-8584-4E40-8E55-9F735F2956C1}" type="pres">
      <dgm:prSet presAssocID="{E763A26F-1E54-465F-A168-3207E77A07E8}" presName="textNode" presStyleLbl="node1" presStyleIdx="2" presStyleCnt="3">
        <dgm:presLayoutVars>
          <dgm:bulletEnabled val="1"/>
        </dgm:presLayoutVars>
      </dgm:prSet>
      <dgm:spPr/>
    </dgm:pt>
  </dgm:ptLst>
  <dgm:cxnLst>
    <dgm:cxn modelId="{ADD07507-E8FA-49C4-A156-093995D9BFCA}" srcId="{27FB9FF3-D669-4D01-B6C5-56DF31E75544}" destId="{CA881F5B-D31D-4B2C-8E2D-8BE0857EEEA7}" srcOrd="0" destOrd="0" parTransId="{0442BFBA-A1C7-4628-B50B-45C3D3EFCC2D}" sibTransId="{83360766-95E9-4623-9BA0-9013F9C6E918}"/>
    <dgm:cxn modelId="{8EEBC11C-0931-4BDF-ACFD-A2111873D07A}" srcId="{27FB9FF3-D669-4D01-B6C5-56DF31E75544}" destId="{590EB9D5-9C69-48ED-9B06-F3AFB00B8B0C}" srcOrd="1" destOrd="0" parTransId="{69936B1D-3646-423E-8228-D88F62A4885E}" sibTransId="{80B10448-4A94-4913-BA66-961543FF1F17}"/>
    <dgm:cxn modelId="{FE5B1C6B-F657-4137-BA57-477857FD24B8}" type="presOf" srcId="{27FB9FF3-D669-4D01-B6C5-56DF31E75544}" destId="{C16EC4B5-7923-4EC4-BEA0-440BBAD540B1}" srcOrd="0" destOrd="0" presId="urn:microsoft.com/office/officeart/2005/8/layout/hProcess9"/>
    <dgm:cxn modelId="{CA4AD791-71E4-48AB-9AAD-00F023C2E07E}" type="presOf" srcId="{CA881F5B-D31D-4B2C-8E2D-8BE0857EEEA7}" destId="{7ADC0222-2494-4450-BEF4-62E879E3710E}" srcOrd="0" destOrd="0" presId="urn:microsoft.com/office/officeart/2005/8/layout/hProcess9"/>
    <dgm:cxn modelId="{4FA0D0BF-4255-40E1-8C3B-3317BB2FC6A9}" type="presOf" srcId="{590EB9D5-9C69-48ED-9B06-F3AFB00B8B0C}" destId="{D565A747-914D-4F5C-8289-0E86F101F5D4}" srcOrd="0" destOrd="0" presId="urn:microsoft.com/office/officeart/2005/8/layout/hProcess9"/>
    <dgm:cxn modelId="{94FE3FC0-DEAB-44CB-9462-62A55EA842B2}" srcId="{27FB9FF3-D669-4D01-B6C5-56DF31E75544}" destId="{E763A26F-1E54-465F-A168-3207E77A07E8}" srcOrd="2" destOrd="0" parTransId="{8A46E267-1888-4C3C-97A2-4B2CA88C6D27}" sibTransId="{767D796E-2DBF-4888-AE0E-D67C24BAF624}"/>
    <dgm:cxn modelId="{2B0C73D6-FB2B-407A-84F0-038580F4A153}" type="presOf" srcId="{E763A26F-1E54-465F-A168-3207E77A07E8}" destId="{D9AB3E4B-8584-4E40-8E55-9F735F2956C1}" srcOrd="0" destOrd="0" presId="urn:microsoft.com/office/officeart/2005/8/layout/hProcess9"/>
    <dgm:cxn modelId="{15FC3597-2747-4C84-87A2-462BBFA071EC}" type="presParOf" srcId="{C16EC4B5-7923-4EC4-BEA0-440BBAD540B1}" destId="{27E6DF12-4B4C-4574-8BA5-B698D26BA528}" srcOrd="0" destOrd="0" presId="urn:microsoft.com/office/officeart/2005/8/layout/hProcess9"/>
    <dgm:cxn modelId="{6044CA9D-65C6-431E-A706-6AB2D72A3BA2}" type="presParOf" srcId="{C16EC4B5-7923-4EC4-BEA0-440BBAD540B1}" destId="{F62C9DE1-5E37-4421-BFD6-34EFA0B1D6FA}" srcOrd="1" destOrd="0" presId="urn:microsoft.com/office/officeart/2005/8/layout/hProcess9"/>
    <dgm:cxn modelId="{47DD9F33-867B-4007-8DB6-BFF94EE8FCD0}" type="presParOf" srcId="{F62C9DE1-5E37-4421-BFD6-34EFA0B1D6FA}" destId="{7ADC0222-2494-4450-BEF4-62E879E3710E}" srcOrd="0" destOrd="0" presId="urn:microsoft.com/office/officeart/2005/8/layout/hProcess9"/>
    <dgm:cxn modelId="{2C262225-89FB-4B66-A8CB-B4116BFDB415}" type="presParOf" srcId="{F62C9DE1-5E37-4421-BFD6-34EFA0B1D6FA}" destId="{7CED0F18-327D-439A-9DED-CA9FCF66CC9E}" srcOrd="1" destOrd="0" presId="urn:microsoft.com/office/officeart/2005/8/layout/hProcess9"/>
    <dgm:cxn modelId="{A7C9E09E-C7B9-402D-9B08-90609AAA68C6}" type="presParOf" srcId="{F62C9DE1-5E37-4421-BFD6-34EFA0B1D6FA}" destId="{D565A747-914D-4F5C-8289-0E86F101F5D4}" srcOrd="2" destOrd="0" presId="urn:microsoft.com/office/officeart/2005/8/layout/hProcess9"/>
    <dgm:cxn modelId="{8AB16AC2-A6FA-4D71-B36E-644DFAE5D0A8}" type="presParOf" srcId="{F62C9DE1-5E37-4421-BFD6-34EFA0B1D6FA}" destId="{BED501DE-1252-45A1-BA6D-52D9EE9B68C5}" srcOrd="3" destOrd="0" presId="urn:microsoft.com/office/officeart/2005/8/layout/hProcess9"/>
    <dgm:cxn modelId="{D2F88852-AB68-49EC-B977-01438B79EEC6}" type="presParOf" srcId="{F62C9DE1-5E37-4421-BFD6-34EFA0B1D6FA}" destId="{D9AB3E4B-8584-4E40-8E55-9F735F2956C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CED07-08B4-4903-86DA-0C9F633B786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9C504F0A-4CCF-4D90-81B5-FFECCDAC26F8}">
      <dgm:prSet phldrT="[Text]" custT="1"/>
      <dgm:spPr>
        <a:solidFill>
          <a:schemeClr val="accent1">
            <a:lumMod val="50000"/>
          </a:schemeClr>
        </a:solidFill>
        <a:ln>
          <a:solidFill>
            <a:schemeClr val="accent3"/>
          </a:solidFill>
        </a:ln>
      </dgm:spPr>
      <dgm:t>
        <a:bodyPr/>
        <a:lstStyle/>
        <a:p>
          <a:r>
            <a:rPr lang="en-US" sz="2000" dirty="0">
              <a:solidFill>
                <a:schemeClr val="bg1"/>
              </a:solidFill>
            </a:rPr>
            <a:t>Relapsed/refractory DLBCL</a:t>
          </a:r>
        </a:p>
      </dgm:t>
    </dgm:pt>
    <dgm:pt modelId="{02D2F60A-97C2-493C-8F1C-0FEE91BE3B5B}" type="parTrans" cxnId="{18D92FAC-0EB2-43C4-8881-2CA132CD8A11}">
      <dgm:prSet/>
      <dgm:spPr/>
      <dgm:t>
        <a:bodyPr/>
        <a:lstStyle/>
        <a:p>
          <a:endParaRPr lang="en-US" sz="1400">
            <a:solidFill>
              <a:schemeClr val="tx2"/>
            </a:solidFill>
          </a:endParaRPr>
        </a:p>
      </dgm:t>
    </dgm:pt>
    <dgm:pt modelId="{5A9B6FF4-3558-4EB5-8E09-F6EECCCFC17D}" type="sibTrans" cxnId="{18D92FAC-0EB2-43C4-8881-2CA132CD8A11}">
      <dgm:prSet/>
      <dgm:spPr/>
      <dgm:t>
        <a:bodyPr/>
        <a:lstStyle/>
        <a:p>
          <a:endParaRPr lang="en-US" sz="1400">
            <a:solidFill>
              <a:schemeClr val="tx2"/>
            </a:solidFill>
          </a:endParaRPr>
        </a:p>
      </dgm:t>
    </dgm:pt>
    <dgm:pt modelId="{2AF6D378-A1C4-4693-9DFD-1CADA3C00B3C}">
      <dgm:prSet phldrT="[Text]" custT="1"/>
      <dgm:spPr>
        <a:solidFill>
          <a:schemeClr val="accent1">
            <a:lumMod val="50000"/>
          </a:schemeClr>
        </a:solidFill>
        <a:ln>
          <a:solidFill>
            <a:schemeClr val="accent3"/>
          </a:solidFill>
        </a:ln>
      </dgm:spPr>
      <dgm:t>
        <a:bodyPr/>
        <a:lstStyle/>
        <a:p>
          <a:r>
            <a:rPr lang="en-US" sz="2000" dirty="0">
              <a:solidFill>
                <a:schemeClr val="bg1"/>
              </a:solidFill>
            </a:rPr>
            <a:t>Fit for high dose therapy</a:t>
          </a:r>
        </a:p>
      </dgm:t>
    </dgm:pt>
    <dgm:pt modelId="{C2D53825-D23F-45EA-B844-9579BEC8EC1B}" type="parTrans" cxnId="{6A964BEF-DF60-4E21-80EE-E336AA047443}">
      <dgm:prSet/>
      <dgm:spPr/>
      <dgm:t>
        <a:bodyPr/>
        <a:lstStyle/>
        <a:p>
          <a:endParaRPr lang="en-US" sz="1400">
            <a:solidFill>
              <a:schemeClr val="tx2"/>
            </a:solidFill>
          </a:endParaRPr>
        </a:p>
      </dgm:t>
    </dgm:pt>
    <dgm:pt modelId="{07F666AB-907D-487B-BC1B-4F35D7D85664}" type="sibTrans" cxnId="{6A964BEF-DF60-4E21-80EE-E336AA047443}">
      <dgm:prSet/>
      <dgm:spPr/>
      <dgm:t>
        <a:bodyPr/>
        <a:lstStyle/>
        <a:p>
          <a:endParaRPr lang="en-US" sz="1400">
            <a:solidFill>
              <a:schemeClr val="tx2"/>
            </a:solidFill>
          </a:endParaRPr>
        </a:p>
      </dgm:t>
    </dgm:pt>
    <dgm:pt modelId="{B38015FC-0CC1-4480-BF6F-175AAAF66795}">
      <dgm:prSet phldrT="[Text]" custT="1"/>
      <dgm:spPr>
        <a:solidFill>
          <a:schemeClr val="accent1">
            <a:lumMod val="50000"/>
          </a:schemeClr>
        </a:solidFill>
        <a:ln>
          <a:solidFill>
            <a:schemeClr val="accent3"/>
          </a:solidFill>
        </a:ln>
      </dgm:spPr>
      <dgm:t>
        <a:bodyPr/>
        <a:lstStyle/>
        <a:p>
          <a:r>
            <a:rPr lang="en-US" sz="2000" dirty="0">
              <a:solidFill>
                <a:schemeClr val="bg1"/>
              </a:solidFill>
            </a:rPr>
            <a:t>Unfit for high dose therapy</a:t>
          </a:r>
        </a:p>
      </dgm:t>
    </dgm:pt>
    <dgm:pt modelId="{8B676059-FA29-4311-925F-D76414BF1952}" type="parTrans" cxnId="{93A4DBE9-EAAA-40A0-BE59-F10A4D6FEAF8}">
      <dgm:prSet/>
      <dgm:spPr>
        <a:solidFill>
          <a:schemeClr val="accent1">
            <a:lumMod val="50000"/>
          </a:schemeClr>
        </a:solidFill>
      </dgm:spPr>
      <dgm:t>
        <a:bodyPr/>
        <a:lstStyle/>
        <a:p>
          <a:endParaRPr lang="en-US" sz="1400">
            <a:solidFill>
              <a:schemeClr val="tx2"/>
            </a:solidFill>
          </a:endParaRPr>
        </a:p>
      </dgm:t>
    </dgm:pt>
    <dgm:pt modelId="{42488F7A-2000-4393-B081-D81604605AC3}" type="sibTrans" cxnId="{93A4DBE9-EAAA-40A0-BE59-F10A4D6FEAF8}">
      <dgm:prSet/>
      <dgm:spPr/>
      <dgm:t>
        <a:bodyPr/>
        <a:lstStyle/>
        <a:p>
          <a:endParaRPr lang="en-US" sz="1400">
            <a:solidFill>
              <a:schemeClr val="tx2"/>
            </a:solidFill>
          </a:endParaRPr>
        </a:p>
      </dgm:t>
    </dgm:pt>
    <dgm:pt modelId="{39472759-5BB2-4F5C-A1CF-686D6BAE03EC}" type="pres">
      <dgm:prSet presAssocID="{5A4CED07-08B4-4903-86DA-0C9F633B7865}" presName="hierChild1" presStyleCnt="0">
        <dgm:presLayoutVars>
          <dgm:orgChart val="1"/>
          <dgm:chPref val="1"/>
          <dgm:dir/>
          <dgm:animOne val="branch"/>
          <dgm:animLvl val="lvl"/>
          <dgm:resizeHandles/>
        </dgm:presLayoutVars>
      </dgm:prSet>
      <dgm:spPr/>
    </dgm:pt>
    <dgm:pt modelId="{9FC7CD24-7485-41AC-BC9E-D60F79A006F3}" type="pres">
      <dgm:prSet presAssocID="{9C504F0A-4CCF-4D90-81B5-FFECCDAC26F8}" presName="hierRoot1" presStyleCnt="0">
        <dgm:presLayoutVars>
          <dgm:hierBranch val="init"/>
        </dgm:presLayoutVars>
      </dgm:prSet>
      <dgm:spPr/>
    </dgm:pt>
    <dgm:pt modelId="{C77478E8-A3DC-4FD4-880D-36E538B67F2D}" type="pres">
      <dgm:prSet presAssocID="{9C504F0A-4CCF-4D90-81B5-FFECCDAC26F8}" presName="rootComposite1" presStyleCnt="0"/>
      <dgm:spPr/>
    </dgm:pt>
    <dgm:pt modelId="{532ACB15-0611-4E45-A366-BEBFE2CAE693}" type="pres">
      <dgm:prSet presAssocID="{9C504F0A-4CCF-4D90-81B5-FFECCDAC26F8}" presName="rootText1" presStyleLbl="node0" presStyleIdx="0" presStyleCnt="1" custScaleY="42971" custLinFactNeighborX="-571" custLinFactNeighborY="-7117">
        <dgm:presLayoutVars>
          <dgm:chPref val="3"/>
        </dgm:presLayoutVars>
      </dgm:prSet>
      <dgm:spPr/>
    </dgm:pt>
    <dgm:pt modelId="{584CD775-7F56-4C3F-AEB7-6A0452960511}" type="pres">
      <dgm:prSet presAssocID="{9C504F0A-4CCF-4D90-81B5-FFECCDAC26F8}" presName="rootConnector1" presStyleLbl="node1" presStyleIdx="0" presStyleCnt="0"/>
      <dgm:spPr/>
    </dgm:pt>
    <dgm:pt modelId="{3C77DC59-32F4-47B7-9E26-6E8EDB7C1E27}" type="pres">
      <dgm:prSet presAssocID="{9C504F0A-4CCF-4D90-81B5-FFECCDAC26F8}" presName="hierChild2" presStyleCnt="0"/>
      <dgm:spPr/>
    </dgm:pt>
    <dgm:pt modelId="{8DF54A7D-8110-455E-9012-7A224A61015E}" type="pres">
      <dgm:prSet presAssocID="{C2D53825-D23F-45EA-B844-9579BEC8EC1B}" presName="Name37" presStyleLbl="parChTrans1D2" presStyleIdx="0" presStyleCnt="2"/>
      <dgm:spPr/>
    </dgm:pt>
    <dgm:pt modelId="{5F7BB1A5-D3A3-40C7-8EC1-F9D3402BE0F5}" type="pres">
      <dgm:prSet presAssocID="{2AF6D378-A1C4-4693-9DFD-1CADA3C00B3C}" presName="hierRoot2" presStyleCnt="0">
        <dgm:presLayoutVars>
          <dgm:hierBranch val="init"/>
        </dgm:presLayoutVars>
      </dgm:prSet>
      <dgm:spPr/>
    </dgm:pt>
    <dgm:pt modelId="{18918437-FA9E-433C-892F-5044C6BDB90A}" type="pres">
      <dgm:prSet presAssocID="{2AF6D378-A1C4-4693-9DFD-1CADA3C00B3C}" presName="rootComposite" presStyleCnt="0"/>
      <dgm:spPr/>
    </dgm:pt>
    <dgm:pt modelId="{EB9AAB3D-DA52-44E0-8584-289512AE1739}" type="pres">
      <dgm:prSet presAssocID="{2AF6D378-A1C4-4693-9DFD-1CADA3C00B3C}" presName="rootText" presStyleLbl="node2" presStyleIdx="0" presStyleCnt="2" custScaleY="45967" custLinFactNeighborY="-32212">
        <dgm:presLayoutVars>
          <dgm:chPref val="3"/>
        </dgm:presLayoutVars>
      </dgm:prSet>
      <dgm:spPr/>
    </dgm:pt>
    <dgm:pt modelId="{1D832C7A-8E30-41B6-90D4-53C07737C6E1}" type="pres">
      <dgm:prSet presAssocID="{2AF6D378-A1C4-4693-9DFD-1CADA3C00B3C}" presName="rootConnector" presStyleLbl="node2" presStyleIdx="0" presStyleCnt="2"/>
      <dgm:spPr/>
    </dgm:pt>
    <dgm:pt modelId="{A8C23BD4-075B-455D-BC2B-60B77114A7D3}" type="pres">
      <dgm:prSet presAssocID="{2AF6D378-A1C4-4693-9DFD-1CADA3C00B3C}" presName="hierChild4" presStyleCnt="0"/>
      <dgm:spPr/>
    </dgm:pt>
    <dgm:pt modelId="{53D18385-0D5C-4B55-8D4E-38967237BFEC}" type="pres">
      <dgm:prSet presAssocID="{2AF6D378-A1C4-4693-9DFD-1CADA3C00B3C}" presName="hierChild5" presStyleCnt="0"/>
      <dgm:spPr/>
    </dgm:pt>
    <dgm:pt modelId="{B286C748-C6DF-48F2-8863-23477974FADF}" type="pres">
      <dgm:prSet presAssocID="{8B676059-FA29-4311-925F-D76414BF1952}" presName="Name37" presStyleLbl="parChTrans1D2" presStyleIdx="1" presStyleCnt="2"/>
      <dgm:spPr/>
    </dgm:pt>
    <dgm:pt modelId="{7813396A-BE6E-47C1-AE5E-2F0087F370A8}" type="pres">
      <dgm:prSet presAssocID="{B38015FC-0CC1-4480-BF6F-175AAAF66795}" presName="hierRoot2" presStyleCnt="0">
        <dgm:presLayoutVars>
          <dgm:hierBranch val="init"/>
        </dgm:presLayoutVars>
      </dgm:prSet>
      <dgm:spPr/>
    </dgm:pt>
    <dgm:pt modelId="{E04E66B8-9071-4A38-A558-4C0FE982888E}" type="pres">
      <dgm:prSet presAssocID="{B38015FC-0CC1-4480-BF6F-175AAAF66795}" presName="rootComposite" presStyleCnt="0"/>
      <dgm:spPr/>
    </dgm:pt>
    <dgm:pt modelId="{297C94B1-CBA4-46B5-8A37-28323FAA3429}" type="pres">
      <dgm:prSet presAssocID="{B38015FC-0CC1-4480-BF6F-175AAAF66795}" presName="rootText" presStyleLbl="node2" presStyleIdx="1" presStyleCnt="2" custScaleY="47742" custLinFactNeighborY="-32060">
        <dgm:presLayoutVars>
          <dgm:chPref val="3"/>
        </dgm:presLayoutVars>
      </dgm:prSet>
      <dgm:spPr/>
    </dgm:pt>
    <dgm:pt modelId="{1F8CF29A-7967-4FAB-9F10-55F7B5E2C954}" type="pres">
      <dgm:prSet presAssocID="{B38015FC-0CC1-4480-BF6F-175AAAF66795}" presName="rootConnector" presStyleLbl="node2" presStyleIdx="1" presStyleCnt="2"/>
      <dgm:spPr/>
    </dgm:pt>
    <dgm:pt modelId="{F2BCBD78-CBC3-455E-B6F3-A46D6EC36A20}" type="pres">
      <dgm:prSet presAssocID="{B38015FC-0CC1-4480-BF6F-175AAAF66795}" presName="hierChild4" presStyleCnt="0"/>
      <dgm:spPr/>
    </dgm:pt>
    <dgm:pt modelId="{60C431AA-56D5-42E0-A1F0-D07101524620}" type="pres">
      <dgm:prSet presAssocID="{B38015FC-0CC1-4480-BF6F-175AAAF66795}" presName="hierChild5" presStyleCnt="0"/>
      <dgm:spPr/>
    </dgm:pt>
    <dgm:pt modelId="{F7A5B030-0A5C-4843-98FE-EF6DC89C60DC}" type="pres">
      <dgm:prSet presAssocID="{9C504F0A-4CCF-4D90-81B5-FFECCDAC26F8}" presName="hierChild3" presStyleCnt="0"/>
      <dgm:spPr/>
    </dgm:pt>
  </dgm:ptLst>
  <dgm:cxnLst>
    <dgm:cxn modelId="{9CE62505-EABB-4102-BC38-E37619A71CDB}" type="presOf" srcId="{C2D53825-D23F-45EA-B844-9579BEC8EC1B}" destId="{8DF54A7D-8110-455E-9012-7A224A61015E}" srcOrd="0" destOrd="0" presId="urn:microsoft.com/office/officeart/2005/8/layout/orgChart1"/>
    <dgm:cxn modelId="{1026892B-F98B-40BD-ADDD-29BAA33B3976}" type="presOf" srcId="{9C504F0A-4CCF-4D90-81B5-FFECCDAC26F8}" destId="{584CD775-7F56-4C3F-AEB7-6A0452960511}" srcOrd="1" destOrd="0" presId="urn:microsoft.com/office/officeart/2005/8/layout/orgChart1"/>
    <dgm:cxn modelId="{C386CE3B-77B3-489E-8267-E1D818522361}" type="presOf" srcId="{2AF6D378-A1C4-4693-9DFD-1CADA3C00B3C}" destId="{EB9AAB3D-DA52-44E0-8584-289512AE1739}" srcOrd="0" destOrd="0" presId="urn:microsoft.com/office/officeart/2005/8/layout/orgChart1"/>
    <dgm:cxn modelId="{34DB444B-C7C6-4E36-AD2A-0B92F91078BD}" type="presOf" srcId="{2AF6D378-A1C4-4693-9DFD-1CADA3C00B3C}" destId="{1D832C7A-8E30-41B6-90D4-53C07737C6E1}" srcOrd="1" destOrd="0" presId="urn:microsoft.com/office/officeart/2005/8/layout/orgChart1"/>
    <dgm:cxn modelId="{92DEED7A-53CF-4BA3-B912-3A5FB3349C0E}" type="presOf" srcId="{B38015FC-0CC1-4480-BF6F-175AAAF66795}" destId="{1F8CF29A-7967-4FAB-9F10-55F7B5E2C954}" srcOrd="1" destOrd="0" presId="urn:microsoft.com/office/officeart/2005/8/layout/orgChart1"/>
    <dgm:cxn modelId="{3320909C-8191-41AA-93A3-CB9E161AE994}" type="presOf" srcId="{5A4CED07-08B4-4903-86DA-0C9F633B7865}" destId="{39472759-5BB2-4F5C-A1CF-686D6BAE03EC}" srcOrd="0" destOrd="0" presId="urn:microsoft.com/office/officeart/2005/8/layout/orgChart1"/>
    <dgm:cxn modelId="{18D92FAC-0EB2-43C4-8881-2CA132CD8A11}" srcId="{5A4CED07-08B4-4903-86DA-0C9F633B7865}" destId="{9C504F0A-4CCF-4D90-81B5-FFECCDAC26F8}" srcOrd="0" destOrd="0" parTransId="{02D2F60A-97C2-493C-8F1C-0FEE91BE3B5B}" sibTransId="{5A9B6FF4-3558-4EB5-8E09-F6EECCCFC17D}"/>
    <dgm:cxn modelId="{10EAE1CC-3C6F-41B6-8099-91C7A2EB6FB0}" type="presOf" srcId="{9C504F0A-4CCF-4D90-81B5-FFECCDAC26F8}" destId="{532ACB15-0611-4E45-A366-BEBFE2CAE693}" srcOrd="0" destOrd="0" presId="urn:microsoft.com/office/officeart/2005/8/layout/orgChart1"/>
    <dgm:cxn modelId="{5F657BD0-7737-4737-AA8A-F1B7333CA88C}" type="presOf" srcId="{B38015FC-0CC1-4480-BF6F-175AAAF66795}" destId="{297C94B1-CBA4-46B5-8A37-28323FAA3429}" srcOrd="0" destOrd="0" presId="urn:microsoft.com/office/officeart/2005/8/layout/orgChart1"/>
    <dgm:cxn modelId="{63622FD5-00B7-4FA6-BB3A-7DD5F9651CD6}" type="presOf" srcId="{8B676059-FA29-4311-925F-D76414BF1952}" destId="{B286C748-C6DF-48F2-8863-23477974FADF}" srcOrd="0" destOrd="0" presId="urn:microsoft.com/office/officeart/2005/8/layout/orgChart1"/>
    <dgm:cxn modelId="{93A4DBE9-EAAA-40A0-BE59-F10A4D6FEAF8}" srcId="{9C504F0A-4CCF-4D90-81B5-FFECCDAC26F8}" destId="{B38015FC-0CC1-4480-BF6F-175AAAF66795}" srcOrd="1" destOrd="0" parTransId="{8B676059-FA29-4311-925F-D76414BF1952}" sibTransId="{42488F7A-2000-4393-B081-D81604605AC3}"/>
    <dgm:cxn modelId="{6A964BEF-DF60-4E21-80EE-E336AA047443}" srcId="{9C504F0A-4CCF-4D90-81B5-FFECCDAC26F8}" destId="{2AF6D378-A1C4-4693-9DFD-1CADA3C00B3C}" srcOrd="0" destOrd="0" parTransId="{C2D53825-D23F-45EA-B844-9579BEC8EC1B}" sibTransId="{07F666AB-907D-487B-BC1B-4F35D7D85664}"/>
    <dgm:cxn modelId="{AAC276D0-6863-439E-8C9C-89A9BF4A6218}" type="presParOf" srcId="{39472759-5BB2-4F5C-A1CF-686D6BAE03EC}" destId="{9FC7CD24-7485-41AC-BC9E-D60F79A006F3}" srcOrd="0" destOrd="0" presId="urn:microsoft.com/office/officeart/2005/8/layout/orgChart1"/>
    <dgm:cxn modelId="{0E1B22EF-36E4-4464-A020-29EFCC41D25B}" type="presParOf" srcId="{9FC7CD24-7485-41AC-BC9E-D60F79A006F3}" destId="{C77478E8-A3DC-4FD4-880D-36E538B67F2D}" srcOrd="0" destOrd="0" presId="urn:microsoft.com/office/officeart/2005/8/layout/orgChart1"/>
    <dgm:cxn modelId="{03F1F2C4-24CE-45FE-AA72-DE21C187A378}" type="presParOf" srcId="{C77478E8-A3DC-4FD4-880D-36E538B67F2D}" destId="{532ACB15-0611-4E45-A366-BEBFE2CAE693}" srcOrd="0" destOrd="0" presId="urn:microsoft.com/office/officeart/2005/8/layout/orgChart1"/>
    <dgm:cxn modelId="{AE4E4FF3-69CA-4EB0-9B83-B4244B536EF0}" type="presParOf" srcId="{C77478E8-A3DC-4FD4-880D-36E538B67F2D}" destId="{584CD775-7F56-4C3F-AEB7-6A0452960511}" srcOrd="1" destOrd="0" presId="urn:microsoft.com/office/officeart/2005/8/layout/orgChart1"/>
    <dgm:cxn modelId="{1806138C-D2C7-4043-A8BD-7762C0CB4EC9}" type="presParOf" srcId="{9FC7CD24-7485-41AC-BC9E-D60F79A006F3}" destId="{3C77DC59-32F4-47B7-9E26-6E8EDB7C1E27}" srcOrd="1" destOrd="0" presId="urn:microsoft.com/office/officeart/2005/8/layout/orgChart1"/>
    <dgm:cxn modelId="{E72EB23B-C846-455D-B843-FEB3167703B1}" type="presParOf" srcId="{3C77DC59-32F4-47B7-9E26-6E8EDB7C1E27}" destId="{8DF54A7D-8110-455E-9012-7A224A61015E}" srcOrd="0" destOrd="0" presId="urn:microsoft.com/office/officeart/2005/8/layout/orgChart1"/>
    <dgm:cxn modelId="{C5D30E3D-A763-4317-B4CE-966911429E75}" type="presParOf" srcId="{3C77DC59-32F4-47B7-9E26-6E8EDB7C1E27}" destId="{5F7BB1A5-D3A3-40C7-8EC1-F9D3402BE0F5}" srcOrd="1" destOrd="0" presId="urn:microsoft.com/office/officeart/2005/8/layout/orgChart1"/>
    <dgm:cxn modelId="{C0D82074-5063-481F-864D-6A8E5FDEC433}" type="presParOf" srcId="{5F7BB1A5-D3A3-40C7-8EC1-F9D3402BE0F5}" destId="{18918437-FA9E-433C-892F-5044C6BDB90A}" srcOrd="0" destOrd="0" presId="urn:microsoft.com/office/officeart/2005/8/layout/orgChart1"/>
    <dgm:cxn modelId="{949CCD3D-F6E7-47D0-A49C-0D72A9565229}" type="presParOf" srcId="{18918437-FA9E-433C-892F-5044C6BDB90A}" destId="{EB9AAB3D-DA52-44E0-8584-289512AE1739}" srcOrd="0" destOrd="0" presId="urn:microsoft.com/office/officeart/2005/8/layout/orgChart1"/>
    <dgm:cxn modelId="{878B6587-DE4F-4048-B2E0-019762F00739}" type="presParOf" srcId="{18918437-FA9E-433C-892F-5044C6BDB90A}" destId="{1D832C7A-8E30-41B6-90D4-53C07737C6E1}" srcOrd="1" destOrd="0" presId="urn:microsoft.com/office/officeart/2005/8/layout/orgChart1"/>
    <dgm:cxn modelId="{66C24A38-F3BB-49FC-97F7-95C1E5B3525D}" type="presParOf" srcId="{5F7BB1A5-D3A3-40C7-8EC1-F9D3402BE0F5}" destId="{A8C23BD4-075B-455D-BC2B-60B77114A7D3}" srcOrd="1" destOrd="0" presId="urn:microsoft.com/office/officeart/2005/8/layout/orgChart1"/>
    <dgm:cxn modelId="{EDB09D7C-74C5-4060-BEBC-761251DB69E6}" type="presParOf" srcId="{5F7BB1A5-D3A3-40C7-8EC1-F9D3402BE0F5}" destId="{53D18385-0D5C-4B55-8D4E-38967237BFEC}" srcOrd="2" destOrd="0" presId="urn:microsoft.com/office/officeart/2005/8/layout/orgChart1"/>
    <dgm:cxn modelId="{999A03A6-C50E-48DD-B74C-D79D7D05C577}" type="presParOf" srcId="{3C77DC59-32F4-47B7-9E26-6E8EDB7C1E27}" destId="{B286C748-C6DF-48F2-8863-23477974FADF}" srcOrd="2" destOrd="0" presId="urn:microsoft.com/office/officeart/2005/8/layout/orgChart1"/>
    <dgm:cxn modelId="{EB33BBDF-810B-4BE6-8873-C12B38D02495}" type="presParOf" srcId="{3C77DC59-32F4-47B7-9E26-6E8EDB7C1E27}" destId="{7813396A-BE6E-47C1-AE5E-2F0087F370A8}" srcOrd="3" destOrd="0" presId="urn:microsoft.com/office/officeart/2005/8/layout/orgChart1"/>
    <dgm:cxn modelId="{962FD401-7BAB-4D75-9872-665AC9F4926B}" type="presParOf" srcId="{7813396A-BE6E-47C1-AE5E-2F0087F370A8}" destId="{E04E66B8-9071-4A38-A558-4C0FE982888E}" srcOrd="0" destOrd="0" presId="urn:microsoft.com/office/officeart/2005/8/layout/orgChart1"/>
    <dgm:cxn modelId="{A25F87B7-3345-4B54-AB81-808578F0D0B1}" type="presParOf" srcId="{E04E66B8-9071-4A38-A558-4C0FE982888E}" destId="{297C94B1-CBA4-46B5-8A37-28323FAA3429}" srcOrd="0" destOrd="0" presId="urn:microsoft.com/office/officeart/2005/8/layout/orgChart1"/>
    <dgm:cxn modelId="{FEC6D730-BE2D-4015-AE71-837F9924FE42}" type="presParOf" srcId="{E04E66B8-9071-4A38-A558-4C0FE982888E}" destId="{1F8CF29A-7967-4FAB-9F10-55F7B5E2C954}" srcOrd="1" destOrd="0" presId="urn:microsoft.com/office/officeart/2005/8/layout/orgChart1"/>
    <dgm:cxn modelId="{6C96F982-7D00-4856-B8C6-6C87F22D1322}" type="presParOf" srcId="{7813396A-BE6E-47C1-AE5E-2F0087F370A8}" destId="{F2BCBD78-CBC3-455E-B6F3-A46D6EC36A20}" srcOrd="1" destOrd="0" presId="urn:microsoft.com/office/officeart/2005/8/layout/orgChart1"/>
    <dgm:cxn modelId="{EB06E1FC-E86D-49AB-967F-BECF17B9564F}" type="presParOf" srcId="{7813396A-BE6E-47C1-AE5E-2F0087F370A8}" destId="{60C431AA-56D5-42E0-A1F0-D07101524620}" srcOrd="2" destOrd="0" presId="urn:microsoft.com/office/officeart/2005/8/layout/orgChart1"/>
    <dgm:cxn modelId="{6A1EE10D-C22F-4E70-A870-ABABB1D86FB7}" type="presParOf" srcId="{9FC7CD24-7485-41AC-BC9E-D60F79A006F3}" destId="{F7A5B030-0A5C-4843-98FE-EF6DC89C60D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D7BE7-9D27-4AE5-AEF1-2B7C5A5A6AC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9991D8F-AF19-425B-9075-A6DBA601A870}">
      <dgm:prSet custT="1"/>
      <dgm:spPr/>
      <dgm:t>
        <a:bodyPr/>
        <a:lstStyle/>
        <a:p>
          <a:r>
            <a:rPr lang="en-US" sz="1300" b="1" dirty="0"/>
            <a:t>Adequate number of T-cells for collection</a:t>
          </a:r>
          <a:endParaRPr lang="en-US" sz="1300" dirty="0"/>
        </a:p>
      </dgm:t>
    </dgm:pt>
    <dgm:pt modelId="{A145FEEB-DCAD-4B47-9F25-6A44940DF1B5}" type="parTrans" cxnId="{942492F2-809E-4112-8992-F6C490EE6F9E}">
      <dgm:prSet/>
      <dgm:spPr/>
      <dgm:t>
        <a:bodyPr/>
        <a:lstStyle/>
        <a:p>
          <a:endParaRPr lang="en-US"/>
        </a:p>
      </dgm:t>
    </dgm:pt>
    <dgm:pt modelId="{3255B40B-2130-4B98-9601-1B6D9E9EDFF4}" type="sibTrans" cxnId="{942492F2-809E-4112-8992-F6C490EE6F9E}">
      <dgm:prSet/>
      <dgm:spPr/>
      <dgm:t>
        <a:bodyPr/>
        <a:lstStyle/>
        <a:p>
          <a:endParaRPr lang="en-US"/>
        </a:p>
      </dgm:t>
    </dgm:pt>
    <dgm:pt modelId="{E2C0588E-92E9-41A8-B8F6-5C116F82BEE1}">
      <dgm:prSet custT="1"/>
      <dgm:spPr/>
      <dgm:t>
        <a:bodyPr/>
        <a:lstStyle/>
        <a:p>
          <a:r>
            <a:rPr lang="en-US" sz="1300" b="1" dirty="0"/>
            <a:t>No active, uncontrolled infections</a:t>
          </a:r>
          <a:endParaRPr lang="en-US" sz="1300" dirty="0"/>
        </a:p>
      </dgm:t>
    </dgm:pt>
    <dgm:pt modelId="{302A5939-0B3E-4B09-8CFB-8396A3D8686D}" type="parTrans" cxnId="{05C6FEC4-33BB-4174-8CF0-105570F95594}">
      <dgm:prSet/>
      <dgm:spPr/>
      <dgm:t>
        <a:bodyPr/>
        <a:lstStyle/>
        <a:p>
          <a:endParaRPr lang="en-US"/>
        </a:p>
      </dgm:t>
    </dgm:pt>
    <dgm:pt modelId="{639DA755-5C45-41B5-9382-0CF93AA452AD}" type="sibTrans" cxnId="{05C6FEC4-33BB-4174-8CF0-105570F95594}">
      <dgm:prSet/>
      <dgm:spPr/>
      <dgm:t>
        <a:bodyPr/>
        <a:lstStyle/>
        <a:p>
          <a:endParaRPr lang="en-US"/>
        </a:p>
      </dgm:t>
    </dgm:pt>
    <dgm:pt modelId="{8B4A828C-FF88-4706-B57D-85D4B8B1D291}">
      <dgm:prSet custT="1"/>
      <dgm:spPr/>
      <dgm:t>
        <a:bodyPr/>
        <a:lstStyle/>
        <a:p>
          <a:r>
            <a:rPr lang="en-US" sz="1300" b="1" dirty="0"/>
            <a:t>Adequate performance status (PS) 0 or 2 and organ function</a:t>
          </a:r>
          <a:endParaRPr lang="en-US" sz="1300" dirty="0"/>
        </a:p>
      </dgm:t>
    </dgm:pt>
    <dgm:pt modelId="{3E806EA6-0035-43B9-9332-9FCD0128B2FA}" type="parTrans" cxnId="{3DD216B4-358E-490D-AB16-1A1B6A20B272}">
      <dgm:prSet/>
      <dgm:spPr/>
      <dgm:t>
        <a:bodyPr/>
        <a:lstStyle/>
        <a:p>
          <a:endParaRPr lang="en-US"/>
        </a:p>
      </dgm:t>
    </dgm:pt>
    <dgm:pt modelId="{D5B80D82-9BFB-46DE-BAF6-AD2E60A569DE}" type="sibTrans" cxnId="{3DD216B4-358E-490D-AB16-1A1B6A20B272}">
      <dgm:prSet/>
      <dgm:spPr/>
      <dgm:t>
        <a:bodyPr/>
        <a:lstStyle/>
        <a:p>
          <a:endParaRPr lang="en-US"/>
        </a:p>
      </dgm:t>
    </dgm:pt>
    <dgm:pt modelId="{D0995503-EF56-4614-B24D-40983C1266E7}">
      <dgm:prSet custT="1"/>
      <dgm:spPr/>
      <dgm:t>
        <a:bodyPr/>
        <a:lstStyle/>
        <a:p>
          <a:r>
            <a:rPr lang="en-US" sz="1300" b="1" dirty="0"/>
            <a:t>Absence of clinically relevant comorbidities</a:t>
          </a:r>
          <a:endParaRPr lang="en-US" sz="1300" dirty="0"/>
        </a:p>
      </dgm:t>
    </dgm:pt>
    <dgm:pt modelId="{6E45C082-B314-4268-8647-FFF9910E5B2C}" type="parTrans" cxnId="{843E32FE-B516-4E06-B89C-41888AC07BC2}">
      <dgm:prSet/>
      <dgm:spPr/>
      <dgm:t>
        <a:bodyPr/>
        <a:lstStyle/>
        <a:p>
          <a:endParaRPr lang="en-US"/>
        </a:p>
      </dgm:t>
    </dgm:pt>
    <dgm:pt modelId="{B72672E9-6B7C-42F8-9AB7-32A75D2F1B18}" type="sibTrans" cxnId="{843E32FE-B516-4E06-B89C-41888AC07BC2}">
      <dgm:prSet/>
      <dgm:spPr/>
      <dgm:t>
        <a:bodyPr/>
        <a:lstStyle/>
        <a:p>
          <a:endParaRPr lang="en-US"/>
        </a:p>
      </dgm:t>
    </dgm:pt>
    <dgm:pt modelId="{8EDB1C0B-91B2-4CEF-B854-105B39D035B6}">
      <dgm:prSet custT="1"/>
      <dgm:spPr/>
      <dgm:t>
        <a:bodyPr/>
        <a:lstStyle/>
        <a:p>
          <a:r>
            <a:rPr lang="en-US" sz="1300" b="1" dirty="0"/>
            <a:t>Adequate caregiver support</a:t>
          </a:r>
          <a:endParaRPr lang="en-US" sz="1300" dirty="0"/>
        </a:p>
      </dgm:t>
    </dgm:pt>
    <dgm:pt modelId="{7DFE4883-3DB2-4437-9EE0-B2A372092792}" type="parTrans" cxnId="{D436E1DC-8AB2-4E34-9429-6681D9C331AB}">
      <dgm:prSet/>
      <dgm:spPr/>
      <dgm:t>
        <a:bodyPr/>
        <a:lstStyle/>
        <a:p>
          <a:endParaRPr lang="en-US"/>
        </a:p>
      </dgm:t>
    </dgm:pt>
    <dgm:pt modelId="{5C89F922-41DC-46A1-991E-2A33434BC023}" type="sibTrans" cxnId="{D436E1DC-8AB2-4E34-9429-6681D9C331AB}">
      <dgm:prSet/>
      <dgm:spPr/>
      <dgm:t>
        <a:bodyPr/>
        <a:lstStyle/>
        <a:p>
          <a:endParaRPr lang="en-US"/>
        </a:p>
      </dgm:t>
    </dgm:pt>
    <dgm:pt modelId="{DA560BBA-F77E-4228-8B4E-F013A72D2018}">
      <dgm:prSet custT="1"/>
      <dgm:spPr/>
      <dgm:t>
        <a:bodyPr/>
        <a:lstStyle/>
        <a:p>
          <a:r>
            <a:rPr lang="en-US" sz="1300" b="1" dirty="0"/>
            <a:t>Ability to travel to treatment center within appropriate radius travel time</a:t>
          </a:r>
          <a:endParaRPr lang="en-US" sz="1300" dirty="0"/>
        </a:p>
      </dgm:t>
    </dgm:pt>
    <dgm:pt modelId="{B8915A17-ABFA-455F-9B81-3C0E19D6E478}" type="parTrans" cxnId="{4AF2BBCD-4E0A-42A8-9F19-20393CE04921}">
      <dgm:prSet/>
      <dgm:spPr/>
      <dgm:t>
        <a:bodyPr/>
        <a:lstStyle/>
        <a:p>
          <a:endParaRPr lang="en-US"/>
        </a:p>
      </dgm:t>
    </dgm:pt>
    <dgm:pt modelId="{EEF65743-DACF-40D5-8DA7-DD8992CFC1BD}" type="sibTrans" cxnId="{4AF2BBCD-4E0A-42A8-9F19-20393CE04921}">
      <dgm:prSet/>
      <dgm:spPr/>
      <dgm:t>
        <a:bodyPr/>
        <a:lstStyle/>
        <a:p>
          <a:endParaRPr lang="en-US"/>
        </a:p>
      </dgm:t>
    </dgm:pt>
    <dgm:pt modelId="{BD5B0A56-769B-4F55-838C-F4244C5A4C88}" type="pres">
      <dgm:prSet presAssocID="{6CED7BE7-9D27-4AE5-AEF1-2B7C5A5A6AC0}" presName="CompostProcess" presStyleCnt="0">
        <dgm:presLayoutVars>
          <dgm:dir/>
          <dgm:resizeHandles val="exact"/>
        </dgm:presLayoutVars>
      </dgm:prSet>
      <dgm:spPr/>
    </dgm:pt>
    <dgm:pt modelId="{846FBF29-43D2-4E01-9E6A-0D952BD342F1}" type="pres">
      <dgm:prSet presAssocID="{6CED7BE7-9D27-4AE5-AEF1-2B7C5A5A6AC0}" presName="arrow" presStyleLbl="bgShp" presStyleIdx="0" presStyleCnt="1"/>
      <dgm:spPr/>
    </dgm:pt>
    <dgm:pt modelId="{B8D54C41-6557-4276-A11D-5D78C87555C6}" type="pres">
      <dgm:prSet presAssocID="{6CED7BE7-9D27-4AE5-AEF1-2B7C5A5A6AC0}" presName="linearProcess" presStyleCnt="0"/>
      <dgm:spPr/>
    </dgm:pt>
    <dgm:pt modelId="{94582CD6-FF86-4CEF-8987-515F26D1AB39}" type="pres">
      <dgm:prSet presAssocID="{59991D8F-AF19-425B-9075-A6DBA601A870}" presName="textNode" presStyleLbl="node1" presStyleIdx="0" presStyleCnt="6">
        <dgm:presLayoutVars>
          <dgm:bulletEnabled val="1"/>
        </dgm:presLayoutVars>
      </dgm:prSet>
      <dgm:spPr/>
    </dgm:pt>
    <dgm:pt modelId="{236A1877-ADE2-4E49-944E-8F8E2BCC38A4}" type="pres">
      <dgm:prSet presAssocID="{3255B40B-2130-4B98-9601-1B6D9E9EDFF4}" presName="sibTrans" presStyleCnt="0"/>
      <dgm:spPr/>
    </dgm:pt>
    <dgm:pt modelId="{AA4368AC-8B75-472A-886B-BE5479414779}" type="pres">
      <dgm:prSet presAssocID="{E2C0588E-92E9-41A8-B8F6-5C116F82BEE1}" presName="textNode" presStyleLbl="node1" presStyleIdx="1" presStyleCnt="6">
        <dgm:presLayoutVars>
          <dgm:bulletEnabled val="1"/>
        </dgm:presLayoutVars>
      </dgm:prSet>
      <dgm:spPr/>
    </dgm:pt>
    <dgm:pt modelId="{FDDBF07E-44AA-411C-941E-7A1BF1E4DCD5}" type="pres">
      <dgm:prSet presAssocID="{639DA755-5C45-41B5-9382-0CF93AA452AD}" presName="sibTrans" presStyleCnt="0"/>
      <dgm:spPr/>
    </dgm:pt>
    <dgm:pt modelId="{AAD42D50-B5A1-4E85-93BA-5FC9AC4B4CDA}" type="pres">
      <dgm:prSet presAssocID="{8B4A828C-FF88-4706-B57D-85D4B8B1D291}" presName="textNode" presStyleLbl="node1" presStyleIdx="2" presStyleCnt="6">
        <dgm:presLayoutVars>
          <dgm:bulletEnabled val="1"/>
        </dgm:presLayoutVars>
      </dgm:prSet>
      <dgm:spPr/>
    </dgm:pt>
    <dgm:pt modelId="{449B4000-B36A-4A81-943C-4D376BF88840}" type="pres">
      <dgm:prSet presAssocID="{D5B80D82-9BFB-46DE-BAF6-AD2E60A569DE}" presName="sibTrans" presStyleCnt="0"/>
      <dgm:spPr/>
    </dgm:pt>
    <dgm:pt modelId="{C0F5DEEE-4DBA-483D-8605-6642BC05F83F}" type="pres">
      <dgm:prSet presAssocID="{D0995503-EF56-4614-B24D-40983C1266E7}" presName="textNode" presStyleLbl="node1" presStyleIdx="3" presStyleCnt="6">
        <dgm:presLayoutVars>
          <dgm:bulletEnabled val="1"/>
        </dgm:presLayoutVars>
      </dgm:prSet>
      <dgm:spPr/>
    </dgm:pt>
    <dgm:pt modelId="{CE2D0898-0F6F-48E5-9B66-15CEC5DDC53A}" type="pres">
      <dgm:prSet presAssocID="{B72672E9-6B7C-42F8-9AB7-32A75D2F1B18}" presName="sibTrans" presStyleCnt="0"/>
      <dgm:spPr/>
    </dgm:pt>
    <dgm:pt modelId="{756DCB96-60F6-48DE-987A-1EF0C2183DC2}" type="pres">
      <dgm:prSet presAssocID="{8EDB1C0B-91B2-4CEF-B854-105B39D035B6}" presName="textNode" presStyleLbl="node1" presStyleIdx="4" presStyleCnt="6">
        <dgm:presLayoutVars>
          <dgm:bulletEnabled val="1"/>
        </dgm:presLayoutVars>
      </dgm:prSet>
      <dgm:spPr/>
    </dgm:pt>
    <dgm:pt modelId="{CA879EF5-BA53-409B-8DD4-D3F022AB6FB2}" type="pres">
      <dgm:prSet presAssocID="{5C89F922-41DC-46A1-991E-2A33434BC023}" presName="sibTrans" presStyleCnt="0"/>
      <dgm:spPr/>
    </dgm:pt>
    <dgm:pt modelId="{65F38854-877E-4355-96B1-D2A79A28F992}" type="pres">
      <dgm:prSet presAssocID="{DA560BBA-F77E-4228-8B4E-F013A72D2018}" presName="textNode" presStyleLbl="node1" presStyleIdx="5" presStyleCnt="6">
        <dgm:presLayoutVars>
          <dgm:bulletEnabled val="1"/>
        </dgm:presLayoutVars>
      </dgm:prSet>
      <dgm:spPr/>
    </dgm:pt>
  </dgm:ptLst>
  <dgm:cxnLst>
    <dgm:cxn modelId="{9AF66004-C8AD-4672-BE48-D4E1429C8651}" type="presOf" srcId="{D0995503-EF56-4614-B24D-40983C1266E7}" destId="{C0F5DEEE-4DBA-483D-8605-6642BC05F83F}" srcOrd="0" destOrd="0" presId="urn:microsoft.com/office/officeart/2005/8/layout/hProcess9"/>
    <dgm:cxn modelId="{9F150E37-94F8-4BB0-BF19-191152160C4B}" type="presOf" srcId="{E2C0588E-92E9-41A8-B8F6-5C116F82BEE1}" destId="{AA4368AC-8B75-472A-886B-BE5479414779}" srcOrd="0" destOrd="0" presId="urn:microsoft.com/office/officeart/2005/8/layout/hProcess9"/>
    <dgm:cxn modelId="{06423545-9514-4199-A35B-AF64FB9661E4}" type="presOf" srcId="{6CED7BE7-9D27-4AE5-AEF1-2B7C5A5A6AC0}" destId="{BD5B0A56-769B-4F55-838C-F4244C5A4C88}" srcOrd="0" destOrd="0" presId="urn:microsoft.com/office/officeart/2005/8/layout/hProcess9"/>
    <dgm:cxn modelId="{16279D81-7FB1-46F3-9836-5F1B8D728B34}" type="presOf" srcId="{8EDB1C0B-91B2-4CEF-B854-105B39D035B6}" destId="{756DCB96-60F6-48DE-987A-1EF0C2183DC2}" srcOrd="0" destOrd="0" presId="urn:microsoft.com/office/officeart/2005/8/layout/hProcess9"/>
    <dgm:cxn modelId="{945E09A9-680B-4FE4-9048-13ABDFDA0110}" type="presOf" srcId="{59991D8F-AF19-425B-9075-A6DBA601A870}" destId="{94582CD6-FF86-4CEF-8987-515F26D1AB39}" srcOrd="0" destOrd="0" presId="urn:microsoft.com/office/officeart/2005/8/layout/hProcess9"/>
    <dgm:cxn modelId="{3DD216B4-358E-490D-AB16-1A1B6A20B272}" srcId="{6CED7BE7-9D27-4AE5-AEF1-2B7C5A5A6AC0}" destId="{8B4A828C-FF88-4706-B57D-85D4B8B1D291}" srcOrd="2" destOrd="0" parTransId="{3E806EA6-0035-43B9-9332-9FCD0128B2FA}" sibTransId="{D5B80D82-9BFB-46DE-BAF6-AD2E60A569DE}"/>
    <dgm:cxn modelId="{05C6FEC4-33BB-4174-8CF0-105570F95594}" srcId="{6CED7BE7-9D27-4AE5-AEF1-2B7C5A5A6AC0}" destId="{E2C0588E-92E9-41A8-B8F6-5C116F82BEE1}" srcOrd="1" destOrd="0" parTransId="{302A5939-0B3E-4B09-8CFB-8396A3D8686D}" sibTransId="{639DA755-5C45-41B5-9382-0CF93AA452AD}"/>
    <dgm:cxn modelId="{4AF2BBCD-4E0A-42A8-9F19-20393CE04921}" srcId="{6CED7BE7-9D27-4AE5-AEF1-2B7C5A5A6AC0}" destId="{DA560BBA-F77E-4228-8B4E-F013A72D2018}" srcOrd="5" destOrd="0" parTransId="{B8915A17-ABFA-455F-9B81-3C0E19D6E478}" sibTransId="{EEF65743-DACF-40D5-8DA7-DD8992CFC1BD}"/>
    <dgm:cxn modelId="{08D9F4D3-33FB-434C-937E-3794596AD488}" type="presOf" srcId="{8B4A828C-FF88-4706-B57D-85D4B8B1D291}" destId="{AAD42D50-B5A1-4E85-93BA-5FC9AC4B4CDA}" srcOrd="0" destOrd="0" presId="urn:microsoft.com/office/officeart/2005/8/layout/hProcess9"/>
    <dgm:cxn modelId="{D436E1DC-8AB2-4E34-9429-6681D9C331AB}" srcId="{6CED7BE7-9D27-4AE5-AEF1-2B7C5A5A6AC0}" destId="{8EDB1C0B-91B2-4CEF-B854-105B39D035B6}" srcOrd="4" destOrd="0" parTransId="{7DFE4883-3DB2-4437-9EE0-B2A372092792}" sibTransId="{5C89F922-41DC-46A1-991E-2A33434BC023}"/>
    <dgm:cxn modelId="{F402BCE4-4443-4EA9-AF0D-735065A7A271}" type="presOf" srcId="{DA560BBA-F77E-4228-8B4E-F013A72D2018}" destId="{65F38854-877E-4355-96B1-D2A79A28F992}" srcOrd="0" destOrd="0" presId="urn:microsoft.com/office/officeart/2005/8/layout/hProcess9"/>
    <dgm:cxn modelId="{942492F2-809E-4112-8992-F6C490EE6F9E}" srcId="{6CED7BE7-9D27-4AE5-AEF1-2B7C5A5A6AC0}" destId="{59991D8F-AF19-425B-9075-A6DBA601A870}" srcOrd="0" destOrd="0" parTransId="{A145FEEB-DCAD-4B47-9F25-6A44940DF1B5}" sibTransId="{3255B40B-2130-4B98-9601-1B6D9E9EDFF4}"/>
    <dgm:cxn modelId="{843E32FE-B516-4E06-B89C-41888AC07BC2}" srcId="{6CED7BE7-9D27-4AE5-AEF1-2B7C5A5A6AC0}" destId="{D0995503-EF56-4614-B24D-40983C1266E7}" srcOrd="3" destOrd="0" parTransId="{6E45C082-B314-4268-8647-FFF9910E5B2C}" sibTransId="{B72672E9-6B7C-42F8-9AB7-32A75D2F1B18}"/>
    <dgm:cxn modelId="{CEC80C63-4BE0-4C88-968A-531A86654C02}" type="presParOf" srcId="{BD5B0A56-769B-4F55-838C-F4244C5A4C88}" destId="{846FBF29-43D2-4E01-9E6A-0D952BD342F1}" srcOrd="0" destOrd="0" presId="urn:microsoft.com/office/officeart/2005/8/layout/hProcess9"/>
    <dgm:cxn modelId="{31D174B5-FF7D-4D90-B412-03DED7731644}" type="presParOf" srcId="{BD5B0A56-769B-4F55-838C-F4244C5A4C88}" destId="{B8D54C41-6557-4276-A11D-5D78C87555C6}" srcOrd="1" destOrd="0" presId="urn:microsoft.com/office/officeart/2005/8/layout/hProcess9"/>
    <dgm:cxn modelId="{C425D9E4-A754-4756-B487-1FA656C482B0}" type="presParOf" srcId="{B8D54C41-6557-4276-A11D-5D78C87555C6}" destId="{94582CD6-FF86-4CEF-8987-515F26D1AB39}" srcOrd="0" destOrd="0" presId="urn:microsoft.com/office/officeart/2005/8/layout/hProcess9"/>
    <dgm:cxn modelId="{24D3073B-97B9-4B06-A90D-8BD26CD9797A}" type="presParOf" srcId="{B8D54C41-6557-4276-A11D-5D78C87555C6}" destId="{236A1877-ADE2-4E49-944E-8F8E2BCC38A4}" srcOrd="1" destOrd="0" presId="urn:microsoft.com/office/officeart/2005/8/layout/hProcess9"/>
    <dgm:cxn modelId="{916C7B6C-2A68-4385-80EA-B6D8DF9C5A9A}" type="presParOf" srcId="{B8D54C41-6557-4276-A11D-5D78C87555C6}" destId="{AA4368AC-8B75-472A-886B-BE5479414779}" srcOrd="2" destOrd="0" presId="urn:microsoft.com/office/officeart/2005/8/layout/hProcess9"/>
    <dgm:cxn modelId="{E2CA12EB-B71D-4583-BD65-55D7A6D871EC}" type="presParOf" srcId="{B8D54C41-6557-4276-A11D-5D78C87555C6}" destId="{FDDBF07E-44AA-411C-941E-7A1BF1E4DCD5}" srcOrd="3" destOrd="0" presId="urn:microsoft.com/office/officeart/2005/8/layout/hProcess9"/>
    <dgm:cxn modelId="{9B1AA538-6333-46A6-BC62-164AC5D754DD}" type="presParOf" srcId="{B8D54C41-6557-4276-A11D-5D78C87555C6}" destId="{AAD42D50-B5A1-4E85-93BA-5FC9AC4B4CDA}" srcOrd="4" destOrd="0" presId="urn:microsoft.com/office/officeart/2005/8/layout/hProcess9"/>
    <dgm:cxn modelId="{43A52522-6894-4768-903E-C98E9BFED6D7}" type="presParOf" srcId="{B8D54C41-6557-4276-A11D-5D78C87555C6}" destId="{449B4000-B36A-4A81-943C-4D376BF88840}" srcOrd="5" destOrd="0" presId="urn:microsoft.com/office/officeart/2005/8/layout/hProcess9"/>
    <dgm:cxn modelId="{170393B3-F1FA-4AF1-8392-123816180AF5}" type="presParOf" srcId="{B8D54C41-6557-4276-A11D-5D78C87555C6}" destId="{C0F5DEEE-4DBA-483D-8605-6642BC05F83F}" srcOrd="6" destOrd="0" presId="urn:microsoft.com/office/officeart/2005/8/layout/hProcess9"/>
    <dgm:cxn modelId="{A12BDD43-88CC-40FB-8491-59BB948451FB}" type="presParOf" srcId="{B8D54C41-6557-4276-A11D-5D78C87555C6}" destId="{CE2D0898-0F6F-48E5-9B66-15CEC5DDC53A}" srcOrd="7" destOrd="0" presId="urn:microsoft.com/office/officeart/2005/8/layout/hProcess9"/>
    <dgm:cxn modelId="{EF04655A-4273-4AE3-87A7-8975F4EF12BB}" type="presParOf" srcId="{B8D54C41-6557-4276-A11D-5D78C87555C6}" destId="{756DCB96-60F6-48DE-987A-1EF0C2183DC2}" srcOrd="8" destOrd="0" presId="urn:microsoft.com/office/officeart/2005/8/layout/hProcess9"/>
    <dgm:cxn modelId="{3C50DA45-328B-49B6-835D-06B756CFBA1C}" type="presParOf" srcId="{B8D54C41-6557-4276-A11D-5D78C87555C6}" destId="{CA879EF5-BA53-409B-8DD4-D3F022AB6FB2}" srcOrd="9" destOrd="0" presId="urn:microsoft.com/office/officeart/2005/8/layout/hProcess9"/>
    <dgm:cxn modelId="{53C60C61-6FF6-4AC7-AB4C-7B23B1BF8C52}" type="presParOf" srcId="{B8D54C41-6557-4276-A11D-5D78C87555C6}" destId="{65F38854-877E-4355-96B1-D2A79A28F99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DF04D7-5C70-4CA7-88D3-A01D47983A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7BA2A7-8ABC-4B82-9549-C2AEAA563694}">
      <dgm:prSet/>
      <dgm:spPr/>
      <dgm:t>
        <a:bodyPr/>
        <a:lstStyle/>
        <a:p>
          <a:r>
            <a:rPr lang="en-US" dirty="0"/>
            <a:t>Turnaround during manufacturing</a:t>
          </a:r>
          <a:r>
            <a:rPr lang="en-US" baseline="30000" dirty="0"/>
            <a:t>1</a:t>
          </a:r>
          <a:endParaRPr lang="en-US" dirty="0"/>
        </a:p>
      </dgm:t>
    </dgm:pt>
    <dgm:pt modelId="{2B030ADC-1D37-4AB9-8CBF-A30F55D1AC1E}" type="parTrans" cxnId="{1D5A3D06-0046-4615-AC0A-DFF8182C9FC6}">
      <dgm:prSet/>
      <dgm:spPr/>
      <dgm:t>
        <a:bodyPr/>
        <a:lstStyle/>
        <a:p>
          <a:endParaRPr lang="en-US"/>
        </a:p>
      </dgm:t>
    </dgm:pt>
    <dgm:pt modelId="{56C05110-033C-4A30-AD07-B099078D26EE}" type="sibTrans" cxnId="{1D5A3D06-0046-4615-AC0A-DFF8182C9FC6}">
      <dgm:prSet/>
      <dgm:spPr/>
      <dgm:t>
        <a:bodyPr/>
        <a:lstStyle/>
        <a:p>
          <a:endParaRPr lang="en-US"/>
        </a:p>
      </dgm:t>
    </dgm:pt>
    <dgm:pt modelId="{C7D8C77C-1689-485D-8943-C04A7EA8CDCF}">
      <dgm:prSet custT="1"/>
      <dgm:spPr/>
      <dgm:t>
        <a:bodyPr/>
        <a:lstStyle/>
        <a:p>
          <a:r>
            <a:rPr lang="en-US" sz="1500" dirty="0"/>
            <a:t>Bridging for symptomatic/progressive disease</a:t>
          </a:r>
        </a:p>
      </dgm:t>
    </dgm:pt>
    <dgm:pt modelId="{8EB948B7-217A-43DD-ACF0-250F1673E8FB}" type="parTrans" cxnId="{41E8BA65-DAC0-4469-A9B5-0A89DC7761A0}">
      <dgm:prSet/>
      <dgm:spPr/>
      <dgm:t>
        <a:bodyPr/>
        <a:lstStyle/>
        <a:p>
          <a:endParaRPr lang="en-US"/>
        </a:p>
      </dgm:t>
    </dgm:pt>
    <dgm:pt modelId="{A02E5658-F0CC-4A6C-85D7-4A39F8359AE9}" type="sibTrans" cxnId="{41E8BA65-DAC0-4469-A9B5-0A89DC7761A0}">
      <dgm:prSet/>
      <dgm:spPr/>
      <dgm:t>
        <a:bodyPr/>
        <a:lstStyle/>
        <a:p>
          <a:endParaRPr lang="en-US"/>
        </a:p>
      </dgm:t>
    </dgm:pt>
    <dgm:pt modelId="{9503C203-55CD-4C17-9219-0A3358C1C899}">
      <dgm:prSet/>
      <dgm:spPr/>
      <dgm:t>
        <a:bodyPr/>
        <a:lstStyle/>
        <a:p>
          <a:r>
            <a:rPr lang="en-US" dirty="0"/>
            <a:t>Referral to center for CAR-T/ clinical trial as appropriate</a:t>
          </a:r>
          <a:r>
            <a:rPr lang="en-US" baseline="30000" dirty="0"/>
            <a:t>4</a:t>
          </a:r>
          <a:endParaRPr lang="en-US" dirty="0"/>
        </a:p>
      </dgm:t>
    </dgm:pt>
    <dgm:pt modelId="{E2926209-1F62-422B-9FD4-24A4C16D9E6F}" type="parTrans" cxnId="{93ED109D-C17F-4F67-B52B-0EAFEE5B780C}">
      <dgm:prSet/>
      <dgm:spPr/>
      <dgm:t>
        <a:bodyPr/>
        <a:lstStyle/>
        <a:p>
          <a:endParaRPr lang="en-US"/>
        </a:p>
      </dgm:t>
    </dgm:pt>
    <dgm:pt modelId="{30F2061E-97D7-446D-B2CB-BC2D721993DA}" type="sibTrans" cxnId="{93ED109D-C17F-4F67-B52B-0EAFEE5B780C}">
      <dgm:prSet/>
      <dgm:spPr/>
      <dgm:t>
        <a:bodyPr/>
        <a:lstStyle/>
        <a:p>
          <a:endParaRPr lang="en-US"/>
        </a:p>
      </dgm:t>
    </dgm:pt>
    <dgm:pt modelId="{27E36E8C-37E4-466F-A3CD-54C9E2194626}">
      <dgm:prSet custT="1"/>
      <dgm:spPr/>
      <dgm:t>
        <a:bodyPr/>
        <a:lstStyle/>
        <a:p>
          <a:r>
            <a:rPr lang="en-US" sz="1500" dirty="0"/>
            <a:t>Early referral is optimal (immediately after 1</a:t>
          </a:r>
          <a:r>
            <a:rPr lang="en-US" sz="1500" baseline="30000" dirty="0"/>
            <a:t>st</a:t>
          </a:r>
          <a:r>
            <a:rPr lang="en-US" sz="1500" dirty="0"/>
            <a:t> treatment failure before salvage therapy initiation) </a:t>
          </a:r>
        </a:p>
      </dgm:t>
    </dgm:pt>
    <dgm:pt modelId="{D7900EFA-A679-4A5D-BE44-8CDB84224EC6}" type="parTrans" cxnId="{D8DC0B61-FDCF-493A-A4E3-FCEBBA545A5B}">
      <dgm:prSet/>
      <dgm:spPr/>
      <dgm:t>
        <a:bodyPr/>
        <a:lstStyle/>
        <a:p>
          <a:endParaRPr lang="en-US"/>
        </a:p>
      </dgm:t>
    </dgm:pt>
    <dgm:pt modelId="{48734BCA-8B03-47BB-B235-15DD71AE481D}" type="sibTrans" cxnId="{D8DC0B61-FDCF-493A-A4E3-FCEBBA545A5B}">
      <dgm:prSet/>
      <dgm:spPr/>
      <dgm:t>
        <a:bodyPr/>
        <a:lstStyle/>
        <a:p>
          <a:endParaRPr lang="en-US"/>
        </a:p>
      </dgm:t>
    </dgm:pt>
    <dgm:pt modelId="{C694ADD1-C4BB-475F-A7F3-7C86E847C9B3}">
      <dgm:prSet/>
      <dgm:spPr/>
      <dgm:t>
        <a:bodyPr/>
        <a:lstStyle/>
        <a:p>
          <a:r>
            <a:rPr lang="en-US" dirty="0"/>
            <a:t>Future considerations: Potential to identify responders?</a:t>
          </a:r>
          <a:r>
            <a:rPr lang="en-US" baseline="30000" dirty="0"/>
            <a:t>5</a:t>
          </a:r>
          <a:endParaRPr lang="en-US" dirty="0"/>
        </a:p>
      </dgm:t>
    </dgm:pt>
    <dgm:pt modelId="{F4BFB6FE-4277-48D0-8546-C4DADD302DBF}" type="parTrans" cxnId="{E173D09B-923D-4F0E-B03D-B1B42E24AA92}">
      <dgm:prSet/>
      <dgm:spPr/>
      <dgm:t>
        <a:bodyPr/>
        <a:lstStyle/>
        <a:p>
          <a:endParaRPr lang="en-US"/>
        </a:p>
      </dgm:t>
    </dgm:pt>
    <dgm:pt modelId="{84283ED0-3E37-43C2-B8BC-FAAE285DC720}" type="sibTrans" cxnId="{E173D09B-923D-4F0E-B03D-B1B42E24AA92}">
      <dgm:prSet/>
      <dgm:spPr/>
      <dgm:t>
        <a:bodyPr/>
        <a:lstStyle/>
        <a:p>
          <a:endParaRPr lang="en-US"/>
        </a:p>
      </dgm:t>
    </dgm:pt>
    <dgm:pt modelId="{7F679CE4-6A20-4772-BC2A-CFEC505EDBE9}">
      <dgm:prSet custT="1"/>
      <dgm:spPr/>
      <dgm:t>
        <a:bodyPr/>
        <a:lstStyle/>
        <a:p>
          <a:r>
            <a:rPr lang="en-US" sz="1500" b="1" dirty="0"/>
            <a:t>CR at 3-month follow-up </a:t>
          </a:r>
          <a:r>
            <a:rPr lang="en-US" sz="1500" dirty="0">
              <a:sym typeface="Wingdings" panose="05000000000000000000" pitchFamily="2" charset="2"/>
            </a:rPr>
            <a:t></a:t>
          </a:r>
          <a:r>
            <a:rPr lang="en-US" sz="1500" dirty="0"/>
            <a:t>3x higher frequency of CD8 T-cell memory signatures</a:t>
          </a:r>
        </a:p>
      </dgm:t>
    </dgm:pt>
    <dgm:pt modelId="{150EC786-C729-4EFF-BF27-7E05080C1D13}" type="parTrans" cxnId="{AEBDFBD4-389B-4D89-88D1-99A82010771B}">
      <dgm:prSet/>
      <dgm:spPr/>
      <dgm:t>
        <a:bodyPr/>
        <a:lstStyle/>
        <a:p>
          <a:endParaRPr lang="en-US"/>
        </a:p>
      </dgm:t>
    </dgm:pt>
    <dgm:pt modelId="{C00B4F36-E1B0-4F78-8967-3BAAC9933E1D}" type="sibTrans" cxnId="{AEBDFBD4-389B-4D89-88D1-99A82010771B}">
      <dgm:prSet/>
      <dgm:spPr/>
      <dgm:t>
        <a:bodyPr/>
        <a:lstStyle/>
        <a:p>
          <a:endParaRPr lang="en-US"/>
        </a:p>
      </dgm:t>
    </dgm:pt>
    <dgm:pt modelId="{5B835B0F-4A8E-4104-B50B-B9328AD535EE}">
      <dgm:prSet custT="1"/>
      <dgm:spPr/>
      <dgm:t>
        <a:bodyPr/>
        <a:lstStyle/>
        <a:p>
          <a:r>
            <a:rPr lang="en-US" sz="1500" b="1" dirty="0"/>
            <a:t>cf(DNA) sequencing</a:t>
          </a:r>
        </a:p>
      </dgm:t>
    </dgm:pt>
    <dgm:pt modelId="{C7A52323-F838-4FB2-B92F-36AA089E1476}" type="parTrans" cxnId="{EB820D6B-CC85-4280-9BAD-E0366ED88410}">
      <dgm:prSet/>
      <dgm:spPr/>
      <dgm:t>
        <a:bodyPr/>
        <a:lstStyle/>
        <a:p>
          <a:endParaRPr lang="en-US"/>
        </a:p>
      </dgm:t>
    </dgm:pt>
    <dgm:pt modelId="{7F73397E-39CE-4387-B48C-0C3A761301D3}" type="sibTrans" cxnId="{EB820D6B-CC85-4280-9BAD-E0366ED88410}">
      <dgm:prSet/>
      <dgm:spPr/>
      <dgm:t>
        <a:bodyPr/>
        <a:lstStyle/>
        <a:p>
          <a:endParaRPr lang="en-US"/>
        </a:p>
      </dgm:t>
    </dgm:pt>
    <dgm:pt modelId="{2D25CCF4-0F60-49E6-861B-C135C345AD10}">
      <dgm:prSet custT="1"/>
      <dgm:spPr/>
      <dgm:t>
        <a:bodyPr/>
        <a:lstStyle/>
        <a:p>
          <a:r>
            <a:rPr lang="en-US" sz="1300" dirty="0"/>
            <a:t>CD8 T-cell exhaustion associated with poor molecular response</a:t>
          </a:r>
        </a:p>
      </dgm:t>
    </dgm:pt>
    <dgm:pt modelId="{42B64A90-E6D2-4A90-85A0-F822FAC98C7C}" type="parTrans" cxnId="{433CC19E-9DEA-4553-82E0-663DB90FF989}">
      <dgm:prSet/>
      <dgm:spPr/>
      <dgm:t>
        <a:bodyPr/>
        <a:lstStyle/>
        <a:p>
          <a:endParaRPr lang="en-US"/>
        </a:p>
      </dgm:t>
    </dgm:pt>
    <dgm:pt modelId="{22FE5309-ABB5-4245-AC5C-0C9785CC7E4B}" type="sibTrans" cxnId="{433CC19E-9DEA-4553-82E0-663DB90FF989}">
      <dgm:prSet/>
      <dgm:spPr/>
      <dgm:t>
        <a:bodyPr/>
        <a:lstStyle/>
        <a:p>
          <a:endParaRPr lang="en-US"/>
        </a:p>
      </dgm:t>
    </dgm:pt>
    <dgm:pt modelId="{4FC0026B-73F4-4C68-BFD0-995EF741C342}">
      <dgm:prSet custT="1"/>
      <dgm:spPr/>
      <dgm:t>
        <a:bodyPr/>
        <a:lstStyle/>
        <a:p>
          <a:r>
            <a:rPr lang="en-US" sz="1500" dirty="0"/>
            <a:t>Axi-cel: 17 days</a:t>
          </a:r>
        </a:p>
      </dgm:t>
    </dgm:pt>
    <dgm:pt modelId="{4CE3EFCA-4A2F-453F-B236-082D03BA1D0E}" type="parTrans" cxnId="{0B6864EC-D16D-4972-8B3E-2FA886F83398}">
      <dgm:prSet/>
      <dgm:spPr/>
      <dgm:t>
        <a:bodyPr/>
        <a:lstStyle/>
        <a:p>
          <a:endParaRPr lang="en-US"/>
        </a:p>
      </dgm:t>
    </dgm:pt>
    <dgm:pt modelId="{D08EC6BC-C42C-480B-AAAB-8ED2303365E1}" type="sibTrans" cxnId="{0B6864EC-D16D-4972-8B3E-2FA886F83398}">
      <dgm:prSet/>
      <dgm:spPr/>
      <dgm:t>
        <a:bodyPr/>
        <a:lstStyle/>
        <a:p>
          <a:endParaRPr lang="en-US"/>
        </a:p>
      </dgm:t>
    </dgm:pt>
    <dgm:pt modelId="{385C0BD6-DEE0-4606-9437-64CEE6238CAD}">
      <dgm:prSet custT="1"/>
      <dgm:spPr/>
      <dgm:t>
        <a:bodyPr/>
        <a:lstStyle/>
        <a:p>
          <a:r>
            <a:rPr lang="en-US" sz="1500" dirty="0"/>
            <a:t>Tisa-cel &amp; Liso cel: ~24 days</a:t>
          </a:r>
        </a:p>
      </dgm:t>
    </dgm:pt>
    <dgm:pt modelId="{100183EF-88FB-4079-9803-ECC7E3FB7C31}" type="parTrans" cxnId="{56F5F8EC-2CAD-4187-82E8-A494FC66F747}">
      <dgm:prSet/>
      <dgm:spPr/>
      <dgm:t>
        <a:bodyPr/>
        <a:lstStyle/>
        <a:p>
          <a:endParaRPr lang="en-US"/>
        </a:p>
      </dgm:t>
    </dgm:pt>
    <dgm:pt modelId="{FFC7BEF2-64E0-4FAA-9A3C-356B05526618}" type="sibTrans" cxnId="{56F5F8EC-2CAD-4187-82E8-A494FC66F747}">
      <dgm:prSet/>
      <dgm:spPr/>
      <dgm:t>
        <a:bodyPr/>
        <a:lstStyle/>
        <a:p>
          <a:endParaRPr lang="en-US"/>
        </a:p>
      </dgm:t>
    </dgm:pt>
    <dgm:pt modelId="{E122AA7F-CA09-49A0-928E-4785E3DD0980}">
      <dgm:prSet custT="1"/>
      <dgm:spPr/>
      <dgm:t>
        <a:bodyPr/>
        <a:lstStyle/>
        <a:p>
          <a:r>
            <a:rPr lang="en-US" sz="1500" dirty="0"/>
            <a:t>Radiation</a:t>
          </a:r>
          <a:r>
            <a:rPr lang="en-US" sz="1500" baseline="30000" dirty="0"/>
            <a:t>2,3</a:t>
          </a:r>
          <a:r>
            <a:rPr lang="en-US" sz="1500" dirty="0"/>
            <a:t> </a:t>
          </a:r>
        </a:p>
      </dgm:t>
    </dgm:pt>
    <dgm:pt modelId="{F272B133-5412-4787-A61D-B8C1E26C98F6}" type="parTrans" cxnId="{7CF2C441-E40C-4351-9B50-B784CD6AE029}">
      <dgm:prSet/>
      <dgm:spPr/>
      <dgm:t>
        <a:bodyPr/>
        <a:lstStyle/>
        <a:p>
          <a:endParaRPr lang="en-US"/>
        </a:p>
      </dgm:t>
    </dgm:pt>
    <dgm:pt modelId="{6B3268B7-F313-4FF0-BB33-F418040296B1}" type="sibTrans" cxnId="{7CF2C441-E40C-4351-9B50-B784CD6AE029}">
      <dgm:prSet/>
      <dgm:spPr/>
      <dgm:t>
        <a:bodyPr/>
        <a:lstStyle/>
        <a:p>
          <a:endParaRPr lang="en-US"/>
        </a:p>
      </dgm:t>
    </dgm:pt>
    <dgm:pt modelId="{02F269E4-60E6-4695-A683-D883750B9C90}">
      <dgm:prSet custT="1"/>
      <dgm:spPr/>
      <dgm:t>
        <a:bodyPr/>
        <a:lstStyle/>
        <a:p>
          <a:r>
            <a:rPr lang="en-US" sz="1500" dirty="0"/>
            <a:t>Polatuzumab vedotin</a:t>
          </a:r>
          <a:r>
            <a:rPr lang="en-US" sz="1500" baseline="30000" dirty="0"/>
            <a:t>4</a:t>
          </a:r>
          <a:endParaRPr lang="en-US" sz="1500" dirty="0"/>
        </a:p>
      </dgm:t>
    </dgm:pt>
    <dgm:pt modelId="{3E193B11-8832-4F80-AC7B-E75C93B91AB8}" type="parTrans" cxnId="{D1D558BB-1CC1-4C35-B988-8BEFAFD976DD}">
      <dgm:prSet/>
      <dgm:spPr/>
      <dgm:t>
        <a:bodyPr/>
        <a:lstStyle/>
        <a:p>
          <a:endParaRPr lang="en-US"/>
        </a:p>
      </dgm:t>
    </dgm:pt>
    <dgm:pt modelId="{178DCE15-7238-4C28-A213-1FAC9D2B55A6}" type="sibTrans" cxnId="{D1D558BB-1CC1-4C35-B988-8BEFAFD976DD}">
      <dgm:prSet/>
      <dgm:spPr/>
      <dgm:t>
        <a:bodyPr/>
        <a:lstStyle/>
        <a:p>
          <a:endParaRPr lang="en-US"/>
        </a:p>
      </dgm:t>
    </dgm:pt>
    <dgm:pt modelId="{525B5CCF-1BF2-43DA-AB85-545C53644AF3}">
      <dgm:prSet custT="1"/>
      <dgm:spPr/>
      <dgm:t>
        <a:bodyPr/>
        <a:lstStyle/>
        <a:p>
          <a:r>
            <a:rPr lang="en-US" sz="1300" dirty="0"/>
            <a:t>Molecular response at 7-days post infusion associated with significant clinical response</a:t>
          </a:r>
        </a:p>
      </dgm:t>
    </dgm:pt>
    <dgm:pt modelId="{93A0A657-4B4B-45A2-9FC1-7ADD737F32B6}" type="parTrans" cxnId="{13EF4113-5AF3-45AB-9F05-A90C9404113C}">
      <dgm:prSet/>
      <dgm:spPr/>
      <dgm:t>
        <a:bodyPr/>
        <a:lstStyle/>
        <a:p>
          <a:endParaRPr lang="en-US"/>
        </a:p>
      </dgm:t>
    </dgm:pt>
    <dgm:pt modelId="{A7EF93C6-55C5-46E3-8179-A269FDBE38A2}" type="sibTrans" cxnId="{13EF4113-5AF3-45AB-9F05-A90C9404113C}">
      <dgm:prSet/>
      <dgm:spPr/>
      <dgm:t>
        <a:bodyPr/>
        <a:lstStyle/>
        <a:p>
          <a:endParaRPr lang="en-US"/>
        </a:p>
      </dgm:t>
    </dgm:pt>
    <dgm:pt modelId="{6E14A4DF-5330-412C-8154-0622CFED8D93}" type="pres">
      <dgm:prSet presAssocID="{83DF04D7-5C70-4CA7-88D3-A01D47983A53}" presName="Name0" presStyleCnt="0">
        <dgm:presLayoutVars>
          <dgm:dir/>
          <dgm:animLvl val="lvl"/>
          <dgm:resizeHandles val="exact"/>
        </dgm:presLayoutVars>
      </dgm:prSet>
      <dgm:spPr/>
    </dgm:pt>
    <dgm:pt modelId="{AAA842F1-C523-4C2B-82DF-A52EB4D85BA0}" type="pres">
      <dgm:prSet presAssocID="{4A7BA2A7-8ABC-4B82-9549-C2AEAA563694}" presName="composite" presStyleCnt="0"/>
      <dgm:spPr/>
    </dgm:pt>
    <dgm:pt modelId="{F3004270-CC6F-44E1-B460-72013820E691}" type="pres">
      <dgm:prSet presAssocID="{4A7BA2A7-8ABC-4B82-9549-C2AEAA563694}" presName="parTx" presStyleLbl="alignNode1" presStyleIdx="0" presStyleCnt="3">
        <dgm:presLayoutVars>
          <dgm:chMax val="0"/>
          <dgm:chPref val="0"/>
          <dgm:bulletEnabled val="1"/>
        </dgm:presLayoutVars>
      </dgm:prSet>
      <dgm:spPr/>
    </dgm:pt>
    <dgm:pt modelId="{DD737308-1529-4C7F-AF3B-3509F88CEF37}" type="pres">
      <dgm:prSet presAssocID="{4A7BA2A7-8ABC-4B82-9549-C2AEAA563694}" presName="desTx" presStyleLbl="alignAccFollowNode1" presStyleIdx="0" presStyleCnt="3">
        <dgm:presLayoutVars>
          <dgm:bulletEnabled val="1"/>
        </dgm:presLayoutVars>
      </dgm:prSet>
      <dgm:spPr/>
    </dgm:pt>
    <dgm:pt modelId="{0820BD74-6F8A-4C23-981E-9AB269F89BF6}" type="pres">
      <dgm:prSet presAssocID="{56C05110-033C-4A30-AD07-B099078D26EE}" presName="space" presStyleCnt="0"/>
      <dgm:spPr/>
    </dgm:pt>
    <dgm:pt modelId="{19C66865-D52F-4B1A-A7BF-25141FF1E3DC}" type="pres">
      <dgm:prSet presAssocID="{9503C203-55CD-4C17-9219-0A3358C1C899}" presName="composite" presStyleCnt="0"/>
      <dgm:spPr/>
    </dgm:pt>
    <dgm:pt modelId="{24DABAF0-D46B-49A0-95E8-227A46F133AB}" type="pres">
      <dgm:prSet presAssocID="{9503C203-55CD-4C17-9219-0A3358C1C899}" presName="parTx" presStyleLbl="alignNode1" presStyleIdx="1" presStyleCnt="3">
        <dgm:presLayoutVars>
          <dgm:chMax val="0"/>
          <dgm:chPref val="0"/>
          <dgm:bulletEnabled val="1"/>
        </dgm:presLayoutVars>
      </dgm:prSet>
      <dgm:spPr/>
    </dgm:pt>
    <dgm:pt modelId="{B36B217E-BAA9-432D-8BD2-01138DF749AC}" type="pres">
      <dgm:prSet presAssocID="{9503C203-55CD-4C17-9219-0A3358C1C899}" presName="desTx" presStyleLbl="alignAccFollowNode1" presStyleIdx="1" presStyleCnt="3">
        <dgm:presLayoutVars>
          <dgm:bulletEnabled val="1"/>
        </dgm:presLayoutVars>
      </dgm:prSet>
      <dgm:spPr/>
    </dgm:pt>
    <dgm:pt modelId="{041D81C2-7575-4053-920F-888CDE1CF34F}" type="pres">
      <dgm:prSet presAssocID="{30F2061E-97D7-446D-B2CB-BC2D721993DA}" presName="space" presStyleCnt="0"/>
      <dgm:spPr/>
    </dgm:pt>
    <dgm:pt modelId="{003F8DF5-A052-482A-A219-F52481FC4F5A}" type="pres">
      <dgm:prSet presAssocID="{C694ADD1-C4BB-475F-A7F3-7C86E847C9B3}" presName="composite" presStyleCnt="0"/>
      <dgm:spPr/>
    </dgm:pt>
    <dgm:pt modelId="{FD3EFD39-7C12-4B53-8282-608B2E7EABCA}" type="pres">
      <dgm:prSet presAssocID="{C694ADD1-C4BB-475F-A7F3-7C86E847C9B3}" presName="parTx" presStyleLbl="alignNode1" presStyleIdx="2" presStyleCnt="3">
        <dgm:presLayoutVars>
          <dgm:chMax val="0"/>
          <dgm:chPref val="0"/>
          <dgm:bulletEnabled val="1"/>
        </dgm:presLayoutVars>
      </dgm:prSet>
      <dgm:spPr/>
    </dgm:pt>
    <dgm:pt modelId="{15A7B027-34BF-4057-A59A-97ABD6BE827E}" type="pres">
      <dgm:prSet presAssocID="{C694ADD1-C4BB-475F-A7F3-7C86E847C9B3}" presName="desTx" presStyleLbl="alignAccFollowNode1" presStyleIdx="2" presStyleCnt="3">
        <dgm:presLayoutVars>
          <dgm:bulletEnabled val="1"/>
        </dgm:presLayoutVars>
      </dgm:prSet>
      <dgm:spPr/>
    </dgm:pt>
  </dgm:ptLst>
  <dgm:cxnLst>
    <dgm:cxn modelId="{1D5A3D06-0046-4615-AC0A-DFF8182C9FC6}" srcId="{83DF04D7-5C70-4CA7-88D3-A01D47983A53}" destId="{4A7BA2A7-8ABC-4B82-9549-C2AEAA563694}" srcOrd="0" destOrd="0" parTransId="{2B030ADC-1D37-4AB9-8CBF-A30F55D1AC1E}" sibTransId="{56C05110-033C-4A30-AD07-B099078D26EE}"/>
    <dgm:cxn modelId="{9BC7BD0A-1AC9-436D-91D4-A4511EE44B7F}" type="presOf" srcId="{7F679CE4-6A20-4772-BC2A-CFEC505EDBE9}" destId="{15A7B027-34BF-4057-A59A-97ABD6BE827E}" srcOrd="0" destOrd="0" presId="urn:microsoft.com/office/officeart/2005/8/layout/hList1"/>
    <dgm:cxn modelId="{409F530E-2C9B-4664-8C33-CEC05FAA0EAB}" type="presOf" srcId="{4FC0026B-73F4-4C68-BFD0-995EF741C342}" destId="{DD737308-1529-4C7F-AF3B-3509F88CEF37}" srcOrd="0" destOrd="0" presId="urn:microsoft.com/office/officeart/2005/8/layout/hList1"/>
    <dgm:cxn modelId="{0493D611-454D-495D-AA84-E877112CCF63}" type="presOf" srcId="{83DF04D7-5C70-4CA7-88D3-A01D47983A53}" destId="{6E14A4DF-5330-412C-8154-0622CFED8D93}" srcOrd="0" destOrd="0" presId="urn:microsoft.com/office/officeart/2005/8/layout/hList1"/>
    <dgm:cxn modelId="{13EF4113-5AF3-45AB-9F05-A90C9404113C}" srcId="{5B835B0F-4A8E-4104-B50B-B9328AD535EE}" destId="{525B5CCF-1BF2-43DA-AB85-545C53644AF3}" srcOrd="0" destOrd="0" parTransId="{93A0A657-4B4B-45A2-9FC1-7ADD737F32B6}" sibTransId="{A7EF93C6-55C5-46E3-8179-A269FDBE38A2}"/>
    <dgm:cxn modelId="{5743111F-753D-4857-97AD-FC1EA5FC386A}" type="presOf" srcId="{27E36E8C-37E4-466F-A3CD-54C9E2194626}" destId="{B36B217E-BAA9-432D-8BD2-01138DF749AC}" srcOrd="0" destOrd="0" presId="urn:microsoft.com/office/officeart/2005/8/layout/hList1"/>
    <dgm:cxn modelId="{25A26B25-AC72-4F46-BACC-4E2E07447AA6}" type="presOf" srcId="{C694ADD1-C4BB-475F-A7F3-7C86E847C9B3}" destId="{FD3EFD39-7C12-4B53-8282-608B2E7EABCA}" srcOrd="0" destOrd="0" presId="urn:microsoft.com/office/officeart/2005/8/layout/hList1"/>
    <dgm:cxn modelId="{67EF562C-44ED-415A-85B4-82ED4D2D145B}" type="presOf" srcId="{4A7BA2A7-8ABC-4B82-9549-C2AEAA563694}" destId="{F3004270-CC6F-44E1-B460-72013820E691}" srcOrd="0" destOrd="0" presId="urn:microsoft.com/office/officeart/2005/8/layout/hList1"/>
    <dgm:cxn modelId="{D8DC0B61-FDCF-493A-A4E3-FCEBBA545A5B}" srcId="{9503C203-55CD-4C17-9219-0A3358C1C899}" destId="{27E36E8C-37E4-466F-A3CD-54C9E2194626}" srcOrd="0" destOrd="0" parTransId="{D7900EFA-A679-4A5D-BE44-8CDB84224EC6}" sibTransId="{48734BCA-8B03-47BB-B235-15DD71AE481D}"/>
    <dgm:cxn modelId="{7CF2C441-E40C-4351-9B50-B784CD6AE029}" srcId="{C7D8C77C-1689-485D-8943-C04A7EA8CDCF}" destId="{E122AA7F-CA09-49A0-928E-4785E3DD0980}" srcOrd="0" destOrd="0" parTransId="{F272B133-5412-4787-A61D-B8C1E26C98F6}" sibTransId="{6B3268B7-F313-4FF0-BB33-F418040296B1}"/>
    <dgm:cxn modelId="{AABE0344-BFCB-43BB-80CF-B8CFD17ECFDE}" type="presOf" srcId="{9503C203-55CD-4C17-9219-0A3358C1C899}" destId="{24DABAF0-D46B-49A0-95E8-227A46F133AB}" srcOrd="0" destOrd="0" presId="urn:microsoft.com/office/officeart/2005/8/layout/hList1"/>
    <dgm:cxn modelId="{41E8BA65-DAC0-4469-A9B5-0A89DC7761A0}" srcId="{4A7BA2A7-8ABC-4B82-9549-C2AEAA563694}" destId="{C7D8C77C-1689-485D-8943-C04A7EA8CDCF}" srcOrd="2" destOrd="0" parTransId="{8EB948B7-217A-43DD-ACF0-250F1673E8FB}" sibTransId="{A02E5658-F0CC-4A6C-85D7-4A39F8359AE9}"/>
    <dgm:cxn modelId="{BF8AF665-B87E-4C74-B626-675E454674F9}" type="presOf" srcId="{2D25CCF4-0F60-49E6-861B-C135C345AD10}" destId="{15A7B027-34BF-4057-A59A-97ABD6BE827E}" srcOrd="0" destOrd="3" presId="urn:microsoft.com/office/officeart/2005/8/layout/hList1"/>
    <dgm:cxn modelId="{EB820D6B-CC85-4280-9BAD-E0366ED88410}" srcId="{C694ADD1-C4BB-475F-A7F3-7C86E847C9B3}" destId="{5B835B0F-4A8E-4104-B50B-B9328AD535EE}" srcOrd="1" destOrd="0" parTransId="{C7A52323-F838-4FB2-B92F-36AA089E1476}" sibTransId="{7F73397E-39CE-4387-B48C-0C3A761301D3}"/>
    <dgm:cxn modelId="{9BD39D73-CB14-4173-A7C2-C62C1D562D33}" type="presOf" srcId="{E122AA7F-CA09-49A0-928E-4785E3DD0980}" destId="{DD737308-1529-4C7F-AF3B-3509F88CEF37}" srcOrd="0" destOrd="3" presId="urn:microsoft.com/office/officeart/2005/8/layout/hList1"/>
    <dgm:cxn modelId="{72C8EC98-07B2-45A7-9785-C21833E24125}" type="presOf" srcId="{385C0BD6-DEE0-4606-9437-64CEE6238CAD}" destId="{DD737308-1529-4C7F-AF3B-3509F88CEF37}" srcOrd="0" destOrd="1" presId="urn:microsoft.com/office/officeart/2005/8/layout/hList1"/>
    <dgm:cxn modelId="{E173D09B-923D-4F0E-B03D-B1B42E24AA92}" srcId="{83DF04D7-5C70-4CA7-88D3-A01D47983A53}" destId="{C694ADD1-C4BB-475F-A7F3-7C86E847C9B3}" srcOrd="2" destOrd="0" parTransId="{F4BFB6FE-4277-48D0-8546-C4DADD302DBF}" sibTransId="{84283ED0-3E37-43C2-B8BC-FAAE285DC720}"/>
    <dgm:cxn modelId="{93ED109D-C17F-4F67-B52B-0EAFEE5B780C}" srcId="{83DF04D7-5C70-4CA7-88D3-A01D47983A53}" destId="{9503C203-55CD-4C17-9219-0A3358C1C899}" srcOrd="1" destOrd="0" parTransId="{E2926209-1F62-422B-9FD4-24A4C16D9E6F}" sibTransId="{30F2061E-97D7-446D-B2CB-BC2D721993DA}"/>
    <dgm:cxn modelId="{433CC19E-9DEA-4553-82E0-663DB90FF989}" srcId="{5B835B0F-4A8E-4104-B50B-B9328AD535EE}" destId="{2D25CCF4-0F60-49E6-861B-C135C345AD10}" srcOrd="1" destOrd="0" parTransId="{42B64A90-E6D2-4A90-85A0-F822FAC98C7C}" sibTransId="{22FE5309-ABB5-4245-AC5C-0C9785CC7E4B}"/>
    <dgm:cxn modelId="{2BE5CFB1-BD44-4A5D-A6DA-048CD6BFDDEF}" type="presOf" srcId="{02F269E4-60E6-4695-A683-D883750B9C90}" destId="{DD737308-1529-4C7F-AF3B-3509F88CEF37}" srcOrd="0" destOrd="4" presId="urn:microsoft.com/office/officeart/2005/8/layout/hList1"/>
    <dgm:cxn modelId="{FEA6C4B3-26D7-4DB5-ADBB-805172801CEC}" type="presOf" srcId="{5B835B0F-4A8E-4104-B50B-B9328AD535EE}" destId="{15A7B027-34BF-4057-A59A-97ABD6BE827E}" srcOrd="0" destOrd="1" presId="urn:microsoft.com/office/officeart/2005/8/layout/hList1"/>
    <dgm:cxn modelId="{D1D558BB-1CC1-4C35-B988-8BEFAFD976DD}" srcId="{C7D8C77C-1689-485D-8943-C04A7EA8CDCF}" destId="{02F269E4-60E6-4695-A683-D883750B9C90}" srcOrd="1" destOrd="0" parTransId="{3E193B11-8832-4F80-AC7B-E75C93B91AB8}" sibTransId="{178DCE15-7238-4C28-A213-1FAC9D2B55A6}"/>
    <dgm:cxn modelId="{B0D97ECC-18FD-4E7E-AB20-CB16FF928AC8}" type="presOf" srcId="{C7D8C77C-1689-485D-8943-C04A7EA8CDCF}" destId="{DD737308-1529-4C7F-AF3B-3509F88CEF37}" srcOrd="0" destOrd="2" presId="urn:microsoft.com/office/officeart/2005/8/layout/hList1"/>
    <dgm:cxn modelId="{B12781D4-7BFB-437B-8704-648D7FA70702}" type="presOf" srcId="{525B5CCF-1BF2-43DA-AB85-545C53644AF3}" destId="{15A7B027-34BF-4057-A59A-97ABD6BE827E}" srcOrd="0" destOrd="2" presId="urn:microsoft.com/office/officeart/2005/8/layout/hList1"/>
    <dgm:cxn modelId="{AEBDFBD4-389B-4D89-88D1-99A82010771B}" srcId="{C694ADD1-C4BB-475F-A7F3-7C86E847C9B3}" destId="{7F679CE4-6A20-4772-BC2A-CFEC505EDBE9}" srcOrd="0" destOrd="0" parTransId="{150EC786-C729-4EFF-BF27-7E05080C1D13}" sibTransId="{C00B4F36-E1B0-4F78-8967-3BAAC9933E1D}"/>
    <dgm:cxn modelId="{0B6864EC-D16D-4972-8B3E-2FA886F83398}" srcId="{4A7BA2A7-8ABC-4B82-9549-C2AEAA563694}" destId="{4FC0026B-73F4-4C68-BFD0-995EF741C342}" srcOrd="0" destOrd="0" parTransId="{4CE3EFCA-4A2F-453F-B236-082D03BA1D0E}" sibTransId="{D08EC6BC-C42C-480B-AAAB-8ED2303365E1}"/>
    <dgm:cxn modelId="{56F5F8EC-2CAD-4187-82E8-A494FC66F747}" srcId="{4A7BA2A7-8ABC-4B82-9549-C2AEAA563694}" destId="{385C0BD6-DEE0-4606-9437-64CEE6238CAD}" srcOrd="1" destOrd="0" parTransId="{100183EF-88FB-4079-9803-ECC7E3FB7C31}" sibTransId="{FFC7BEF2-64E0-4FAA-9A3C-356B05526618}"/>
    <dgm:cxn modelId="{C4D60C3D-E181-4174-8AD7-B25BCAAD0D25}" type="presParOf" srcId="{6E14A4DF-5330-412C-8154-0622CFED8D93}" destId="{AAA842F1-C523-4C2B-82DF-A52EB4D85BA0}" srcOrd="0" destOrd="0" presId="urn:microsoft.com/office/officeart/2005/8/layout/hList1"/>
    <dgm:cxn modelId="{D1E7C709-2A59-4966-AFFB-9F464E738D89}" type="presParOf" srcId="{AAA842F1-C523-4C2B-82DF-A52EB4D85BA0}" destId="{F3004270-CC6F-44E1-B460-72013820E691}" srcOrd="0" destOrd="0" presId="urn:microsoft.com/office/officeart/2005/8/layout/hList1"/>
    <dgm:cxn modelId="{E3D63BFC-11C1-475C-9224-751065B4D5BA}" type="presParOf" srcId="{AAA842F1-C523-4C2B-82DF-A52EB4D85BA0}" destId="{DD737308-1529-4C7F-AF3B-3509F88CEF37}" srcOrd="1" destOrd="0" presId="urn:microsoft.com/office/officeart/2005/8/layout/hList1"/>
    <dgm:cxn modelId="{F2934BC5-6D71-46DD-96F1-6BAE5274CC7A}" type="presParOf" srcId="{6E14A4DF-5330-412C-8154-0622CFED8D93}" destId="{0820BD74-6F8A-4C23-981E-9AB269F89BF6}" srcOrd="1" destOrd="0" presId="urn:microsoft.com/office/officeart/2005/8/layout/hList1"/>
    <dgm:cxn modelId="{4234C1B9-BA73-47CA-AE20-B16F643BFE76}" type="presParOf" srcId="{6E14A4DF-5330-412C-8154-0622CFED8D93}" destId="{19C66865-D52F-4B1A-A7BF-25141FF1E3DC}" srcOrd="2" destOrd="0" presId="urn:microsoft.com/office/officeart/2005/8/layout/hList1"/>
    <dgm:cxn modelId="{B22601C1-AF85-4288-A51D-698B3F38CFB5}" type="presParOf" srcId="{19C66865-D52F-4B1A-A7BF-25141FF1E3DC}" destId="{24DABAF0-D46B-49A0-95E8-227A46F133AB}" srcOrd="0" destOrd="0" presId="urn:microsoft.com/office/officeart/2005/8/layout/hList1"/>
    <dgm:cxn modelId="{FF7140CE-C839-4EC2-A7BA-39B1177110D9}" type="presParOf" srcId="{19C66865-D52F-4B1A-A7BF-25141FF1E3DC}" destId="{B36B217E-BAA9-432D-8BD2-01138DF749AC}" srcOrd="1" destOrd="0" presId="urn:microsoft.com/office/officeart/2005/8/layout/hList1"/>
    <dgm:cxn modelId="{C03A7B3D-620A-4C39-9DCD-A7868DE1F054}" type="presParOf" srcId="{6E14A4DF-5330-412C-8154-0622CFED8D93}" destId="{041D81C2-7575-4053-920F-888CDE1CF34F}" srcOrd="3" destOrd="0" presId="urn:microsoft.com/office/officeart/2005/8/layout/hList1"/>
    <dgm:cxn modelId="{AA2BD5E4-24D6-4D63-8E39-6641BE4D96EA}" type="presParOf" srcId="{6E14A4DF-5330-412C-8154-0622CFED8D93}" destId="{003F8DF5-A052-482A-A219-F52481FC4F5A}" srcOrd="4" destOrd="0" presId="urn:microsoft.com/office/officeart/2005/8/layout/hList1"/>
    <dgm:cxn modelId="{B4907CB0-1A6B-45E3-99BB-C362F7C600D9}" type="presParOf" srcId="{003F8DF5-A052-482A-A219-F52481FC4F5A}" destId="{FD3EFD39-7C12-4B53-8282-608B2E7EABCA}" srcOrd="0" destOrd="0" presId="urn:microsoft.com/office/officeart/2005/8/layout/hList1"/>
    <dgm:cxn modelId="{33D76329-9342-4572-9120-44365DF88D0A}" type="presParOf" srcId="{003F8DF5-A052-482A-A219-F52481FC4F5A}" destId="{15A7B027-34BF-4057-A59A-97ABD6BE82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FF4ACA-C032-4ACD-8CC5-C14818B08F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BE618D-5DD9-4F93-B754-B971D2084B22}">
      <dgm:prSet/>
      <dgm:spPr/>
      <dgm:t>
        <a:bodyPr/>
        <a:lstStyle/>
        <a:p>
          <a:r>
            <a:rPr lang="en-GB" dirty="0"/>
            <a:t>Cytokine Release Syndrome (CRS) </a:t>
          </a:r>
          <a:endParaRPr lang="en-US" dirty="0"/>
        </a:p>
      </dgm:t>
    </dgm:pt>
    <dgm:pt modelId="{15B67E36-92EC-414D-943D-DA974C8CB848}" type="parTrans" cxnId="{CCE5D640-8D21-48EC-BF4E-BBD5A5CBAE22}">
      <dgm:prSet/>
      <dgm:spPr/>
      <dgm:t>
        <a:bodyPr/>
        <a:lstStyle/>
        <a:p>
          <a:endParaRPr lang="en-US"/>
        </a:p>
      </dgm:t>
    </dgm:pt>
    <dgm:pt modelId="{23EAAE9E-4886-43E1-A313-CC2C0B51A5E7}" type="sibTrans" cxnId="{CCE5D640-8D21-48EC-BF4E-BBD5A5CBAE22}">
      <dgm:prSet/>
      <dgm:spPr/>
      <dgm:t>
        <a:bodyPr/>
        <a:lstStyle/>
        <a:p>
          <a:endParaRPr lang="en-US"/>
        </a:p>
      </dgm:t>
    </dgm:pt>
    <dgm:pt modelId="{C988D5CD-B671-483E-8E91-977B7AD03DC8}">
      <dgm:prSet/>
      <dgm:spPr/>
      <dgm:t>
        <a:bodyPr/>
        <a:lstStyle/>
        <a:p>
          <a:r>
            <a:rPr lang="en-GB" u="sng" dirty="0"/>
            <a:t>Neurological toxicity</a:t>
          </a:r>
          <a:endParaRPr lang="en-US" u="sng" dirty="0"/>
        </a:p>
      </dgm:t>
    </dgm:pt>
    <dgm:pt modelId="{0BEEE4ED-A37B-4936-BE2D-2A53F718768B}" type="parTrans" cxnId="{6019817D-F412-4BFD-9A65-08EF658D2EEA}">
      <dgm:prSet/>
      <dgm:spPr/>
      <dgm:t>
        <a:bodyPr/>
        <a:lstStyle/>
        <a:p>
          <a:endParaRPr lang="en-US"/>
        </a:p>
      </dgm:t>
    </dgm:pt>
    <dgm:pt modelId="{1E9AEE81-BD4D-4A2B-9951-5150C7E54E07}" type="sibTrans" cxnId="{6019817D-F412-4BFD-9A65-08EF658D2EEA}">
      <dgm:prSet/>
      <dgm:spPr/>
      <dgm:t>
        <a:bodyPr/>
        <a:lstStyle/>
        <a:p>
          <a:endParaRPr lang="en-US"/>
        </a:p>
      </dgm:t>
    </dgm:pt>
    <dgm:pt modelId="{CBAEC5BC-5D5C-4B73-9BF9-261100350385}">
      <dgm:prSet/>
      <dgm:spPr/>
      <dgm:t>
        <a:bodyPr/>
        <a:lstStyle/>
        <a:p>
          <a:r>
            <a:rPr lang="en-GB" dirty="0"/>
            <a:t>CAR T-cell associated Encephalopathy Syndrome (CRES)</a:t>
          </a:r>
          <a:endParaRPr lang="en-US" dirty="0"/>
        </a:p>
      </dgm:t>
    </dgm:pt>
    <dgm:pt modelId="{E8243A85-0279-4FB0-805B-E144B44625B9}" type="parTrans" cxnId="{A6B5381D-528F-4ACF-BF7F-B74CBEDF068C}">
      <dgm:prSet/>
      <dgm:spPr/>
      <dgm:t>
        <a:bodyPr/>
        <a:lstStyle/>
        <a:p>
          <a:endParaRPr lang="en-US"/>
        </a:p>
      </dgm:t>
    </dgm:pt>
    <dgm:pt modelId="{F7A852FA-B342-44C5-8CA0-F0380589EB1D}" type="sibTrans" cxnId="{A6B5381D-528F-4ACF-BF7F-B74CBEDF068C}">
      <dgm:prSet/>
      <dgm:spPr/>
      <dgm:t>
        <a:bodyPr/>
        <a:lstStyle/>
        <a:p>
          <a:endParaRPr lang="en-US"/>
        </a:p>
      </dgm:t>
    </dgm:pt>
    <dgm:pt modelId="{327CB2CE-98AD-4547-808F-507D408F9770}">
      <dgm:prSet/>
      <dgm:spPr/>
      <dgm:t>
        <a:bodyPr/>
        <a:lstStyle/>
        <a:p>
          <a:r>
            <a:rPr lang="en-GB" dirty="0"/>
            <a:t>Immune Effector Cell Associated Neurotoxicity Syndrome (ICANS)</a:t>
          </a:r>
          <a:endParaRPr lang="en-US" dirty="0"/>
        </a:p>
      </dgm:t>
    </dgm:pt>
    <dgm:pt modelId="{503C487A-7C05-416B-9E08-435E3FC6B399}" type="parTrans" cxnId="{ABFF2E0C-3FB2-4A23-8A41-CD25B71810F7}">
      <dgm:prSet/>
      <dgm:spPr/>
      <dgm:t>
        <a:bodyPr/>
        <a:lstStyle/>
        <a:p>
          <a:endParaRPr lang="en-US"/>
        </a:p>
      </dgm:t>
    </dgm:pt>
    <dgm:pt modelId="{A079C25D-71BA-42B0-A081-CFA752C645E2}" type="sibTrans" cxnId="{ABFF2E0C-3FB2-4A23-8A41-CD25B71810F7}">
      <dgm:prSet/>
      <dgm:spPr/>
      <dgm:t>
        <a:bodyPr/>
        <a:lstStyle/>
        <a:p>
          <a:endParaRPr lang="en-US"/>
        </a:p>
      </dgm:t>
    </dgm:pt>
    <dgm:pt modelId="{FA09A550-C28C-43A0-9D5A-9278AF0F36FD}">
      <dgm:prSet/>
      <dgm:spPr/>
      <dgm:t>
        <a:bodyPr/>
        <a:lstStyle/>
        <a:p>
          <a:r>
            <a:rPr lang="en-GB" dirty="0"/>
            <a:t>Prolonged cytopenias</a:t>
          </a:r>
          <a:endParaRPr lang="en-US" dirty="0"/>
        </a:p>
      </dgm:t>
    </dgm:pt>
    <dgm:pt modelId="{4750E9A5-B283-40ED-8D62-E8A5577FA968}" type="parTrans" cxnId="{CE300A8A-7456-4649-83AA-46DB9634B7D1}">
      <dgm:prSet/>
      <dgm:spPr/>
      <dgm:t>
        <a:bodyPr/>
        <a:lstStyle/>
        <a:p>
          <a:endParaRPr lang="en-US"/>
        </a:p>
      </dgm:t>
    </dgm:pt>
    <dgm:pt modelId="{A35967A4-ACDB-46A1-9E02-45C266C148E3}" type="sibTrans" cxnId="{CE300A8A-7456-4649-83AA-46DB9634B7D1}">
      <dgm:prSet/>
      <dgm:spPr/>
      <dgm:t>
        <a:bodyPr/>
        <a:lstStyle/>
        <a:p>
          <a:endParaRPr lang="en-US"/>
        </a:p>
      </dgm:t>
    </dgm:pt>
    <dgm:pt modelId="{7490B9A9-838F-4B8F-8B29-A3E7AFD1E13A}">
      <dgm:prSet/>
      <dgm:spPr/>
      <dgm:t>
        <a:bodyPr/>
        <a:lstStyle/>
        <a:p>
          <a:r>
            <a:rPr lang="en-GB" dirty="0"/>
            <a:t>B-cell aplasia</a:t>
          </a:r>
          <a:endParaRPr lang="en-US" dirty="0"/>
        </a:p>
      </dgm:t>
    </dgm:pt>
    <dgm:pt modelId="{8A4DBA63-6306-4525-A7A4-47D20FB731A7}" type="parTrans" cxnId="{A362D2B4-0D32-4C0A-875B-C76CA965F772}">
      <dgm:prSet/>
      <dgm:spPr/>
      <dgm:t>
        <a:bodyPr/>
        <a:lstStyle/>
        <a:p>
          <a:endParaRPr lang="en-US"/>
        </a:p>
      </dgm:t>
    </dgm:pt>
    <dgm:pt modelId="{F54773D0-1755-4476-B024-0831E35B3B5F}" type="sibTrans" cxnId="{A362D2B4-0D32-4C0A-875B-C76CA965F772}">
      <dgm:prSet/>
      <dgm:spPr/>
      <dgm:t>
        <a:bodyPr/>
        <a:lstStyle/>
        <a:p>
          <a:endParaRPr lang="en-US"/>
        </a:p>
      </dgm:t>
    </dgm:pt>
    <dgm:pt modelId="{A98F452E-B03C-424C-9374-1188024CA919}">
      <dgm:prSet custT="1"/>
      <dgm:spPr/>
      <dgm:t>
        <a:bodyPr/>
        <a:lstStyle/>
        <a:p>
          <a:r>
            <a:rPr lang="en-GB" sz="1800" dirty="0"/>
            <a:t>Hypogammaglobulinemia</a:t>
          </a:r>
          <a:endParaRPr lang="en-US" sz="1800" dirty="0"/>
        </a:p>
      </dgm:t>
    </dgm:pt>
    <dgm:pt modelId="{DE2C9E91-72E9-4915-B8AA-E732B2D7CC3E}" type="parTrans" cxnId="{4B81E1E4-3CC6-43E9-838E-3D6CED66E3E7}">
      <dgm:prSet/>
      <dgm:spPr/>
      <dgm:t>
        <a:bodyPr/>
        <a:lstStyle/>
        <a:p>
          <a:endParaRPr lang="en-US"/>
        </a:p>
      </dgm:t>
    </dgm:pt>
    <dgm:pt modelId="{C8B8419C-905D-485F-8326-E0C205F1673B}" type="sibTrans" cxnId="{4B81E1E4-3CC6-43E9-838E-3D6CED66E3E7}">
      <dgm:prSet/>
      <dgm:spPr/>
      <dgm:t>
        <a:bodyPr/>
        <a:lstStyle/>
        <a:p>
          <a:endParaRPr lang="en-US"/>
        </a:p>
      </dgm:t>
    </dgm:pt>
    <dgm:pt modelId="{0794AF9F-8C3B-40EA-9270-602138F78DFC}" type="pres">
      <dgm:prSet presAssocID="{35FF4ACA-C032-4ACD-8CC5-C14818B08FD2}" presName="diagram" presStyleCnt="0">
        <dgm:presLayoutVars>
          <dgm:dir/>
          <dgm:resizeHandles val="exact"/>
        </dgm:presLayoutVars>
      </dgm:prSet>
      <dgm:spPr/>
    </dgm:pt>
    <dgm:pt modelId="{50CA478E-33B5-4554-B2A8-D1630848B033}" type="pres">
      <dgm:prSet presAssocID="{D5BE618D-5DD9-4F93-B754-B971D2084B22}" presName="node" presStyleLbl="node1" presStyleIdx="0" presStyleCnt="5" custScaleX="104895">
        <dgm:presLayoutVars>
          <dgm:bulletEnabled val="1"/>
        </dgm:presLayoutVars>
      </dgm:prSet>
      <dgm:spPr/>
    </dgm:pt>
    <dgm:pt modelId="{A1FC299A-C7DE-4E3F-9800-FA6600AF3DCE}" type="pres">
      <dgm:prSet presAssocID="{23EAAE9E-4886-43E1-A313-CC2C0B51A5E7}" presName="sibTrans" presStyleCnt="0"/>
      <dgm:spPr/>
    </dgm:pt>
    <dgm:pt modelId="{9F8B22D0-02D9-4A3E-ABB8-814EED2DB7CC}" type="pres">
      <dgm:prSet presAssocID="{C988D5CD-B671-483E-8E91-977B7AD03DC8}" presName="node" presStyleLbl="node1" presStyleIdx="1" presStyleCnt="5" custScaleX="108073">
        <dgm:presLayoutVars>
          <dgm:bulletEnabled val="1"/>
        </dgm:presLayoutVars>
      </dgm:prSet>
      <dgm:spPr/>
    </dgm:pt>
    <dgm:pt modelId="{93BC514C-0EEE-4862-9C06-DBE7E07D2067}" type="pres">
      <dgm:prSet presAssocID="{1E9AEE81-BD4D-4A2B-9951-5150C7E54E07}" presName="sibTrans" presStyleCnt="0"/>
      <dgm:spPr/>
    </dgm:pt>
    <dgm:pt modelId="{F0894168-70EC-4F6D-984E-3C3CEF0E80C3}" type="pres">
      <dgm:prSet presAssocID="{FA09A550-C28C-43A0-9D5A-9278AF0F36FD}" presName="node" presStyleLbl="node1" presStyleIdx="2" presStyleCnt="5" custScaleX="104458">
        <dgm:presLayoutVars>
          <dgm:bulletEnabled val="1"/>
        </dgm:presLayoutVars>
      </dgm:prSet>
      <dgm:spPr/>
    </dgm:pt>
    <dgm:pt modelId="{1CE865D5-504A-4381-B935-597F7DD66263}" type="pres">
      <dgm:prSet presAssocID="{A35967A4-ACDB-46A1-9E02-45C266C148E3}" presName="sibTrans" presStyleCnt="0"/>
      <dgm:spPr/>
    </dgm:pt>
    <dgm:pt modelId="{9537989B-1B67-42A1-8EF2-E27FB2C9B6B7}" type="pres">
      <dgm:prSet presAssocID="{7490B9A9-838F-4B8F-8B29-A3E7AFD1E13A}" presName="node" presStyleLbl="node1" presStyleIdx="3" presStyleCnt="5" custScaleX="105458">
        <dgm:presLayoutVars>
          <dgm:bulletEnabled val="1"/>
        </dgm:presLayoutVars>
      </dgm:prSet>
      <dgm:spPr/>
    </dgm:pt>
    <dgm:pt modelId="{EB9985FE-9915-49AB-91E8-31D1D179F020}" type="pres">
      <dgm:prSet presAssocID="{F54773D0-1755-4476-B024-0831E35B3B5F}" presName="sibTrans" presStyleCnt="0"/>
      <dgm:spPr/>
    </dgm:pt>
    <dgm:pt modelId="{075C46E2-2860-4977-8F4B-8977183D3588}" type="pres">
      <dgm:prSet presAssocID="{A98F452E-B03C-424C-9374-1188024CA919}" presName="node" presStyleLbl="node1" presStyleIdx="4" presStyleCnt="5" custScaleX="108073">
        <dgm:presLayoutVars>
          <dgm:bulletEnabled val="1"/>
        </dgm:presLayoutVars>
      </dgm:prSet>
      <dgm:spPr/>
    </dgm:pt>
  </dgm:ptLst>
  <dgm:cxnLst>
    <dgm:cxn modelId="{ABFF2E0C-3FB2-4A23-8A41-CD25B71810F7}" srcId="{C988D5CD-B671-483E-8E91-977B7AD03DC8}" destId="{327CB2CE-98AD-4547-808F-507D408F9770}" srcOrd="1" destOrd="0" parTransId="{503C487A-7C05-416B-9E08-435E3FC6B399}" sibTransId="{A079C25D-71BA-42B0-A081-CFA752C645E2}"/>
    <dgm:cxn modelId="{26F1FB0F-007A-4BE1-8C98-D7973E09F1DE}" type="presOf" srcId="{CBAEC5BC-5D5C-4B73-9BF9-261100350385}" destId="{9F8B22D0-02D9-4A3E-ABB8-814EED2DB7CC}" srcOrd="0" destOrd="1" presId="urn:microsoft.com/office/officeart/2005/8/layout/default"/>
    <dgm:cxn modelId="{A6B5381D-528F-4ACF-BF7F-B74CBEDF068C}" srcId="{C988D5CD-B671-483E-8E91-977B7AD03DC8}" destId="{CBAEC5BC-5D5C-4B73-9BF9-261100350385}" srcOrd="0" destOrd="0" parTransId="{E8243A85-0279-4FB0-805B-E144B44625B9}" sibTransId="{F7A852FA-B342-44C5-8CA0-F0380589EB1D}"/>
    <dgm:cxn modelId="{CB4DC82A-2857-48AF-B7DB-BA30EE42D584}" type="presOf" srcId="{35FF4ACA-C032-4ACD-8CC5-C14818B08FD2}" destId="{0794AF9F-8C3B-40EA-9270-602138F78DFC}" srcOrd="0" destOrd="0" presId="urn:microsoft.com/office/officeart/2005/8/layout/default"/>
    <dgm:cxn modelId="{5277843A-9C3C-4022-82EC-1FAED3BF7CA4}" type="presOf" srcId="{A98F452E-B03C-424C-9374-1188024CA919}" destId="{075C46E2-2860-4977-8F4B-8977183D3588}" srcOrd="0" destOrd="0" presId="urn:microsoft.com/office/officeart/2005/8/layout/default"/>
    <dgm:cxn modelId="{CCE5D640-8D21-48EC-BF4E-BBD5A5CBAE22}" srcId="{35FF4ACA-C032-4ACD-8CC5-C14818B08FD2}" destId="{D5BE618D-5DD9-4F93-B754-B971D2084B22}" srcOrd="0" destOrd="0" parTransId="{15B67E36-92EC-414D-943D-DA974C8CB848}" sibTransId="{23EAAE9E-4886-43E1-A313-CC2C0B51A5E7}"/>
    <dgm:cxn modelId="{D3CCDA42-FA5D-4C48-B487-6B655FC78D4B}" type="presOf" srcId="{C988D5CD-B671-483E-8E91-977B7AD03DC8}" destId="{9F8B22D0-02D9-4A3E-ABB8-814EED2DB7CC}" srcOrd="0" destOrd="0" presId="urn:microsoft.com/office/officeart/2005/8/layout/default"/>
    <dgm:cxn modelId="{6019817D-F412-4BFD-9A65-08EF658D2EEA}" srcId="{35FF4ACA-C032-4ACD-8CC5-C14818B08FD2}" destId="{C988D5CD-B671-483E-8E91-977B7AD03DC8}" srcOrd="1" destOrd="0" parTransId="{0BEEE4ED-A37B-4936-BE2D-2A53F718768B}" sibTransId="{1E9AEE81-BD4D-4A2B-9951-5150C7E54E07}"/>
    <dgm:cxn modelId="{CE300A8A-7456-4649-83AA-46DB9634B7D1}" srcId="{35FF4ACA-C032-4ACD-8CC5-C14818B08FD2}" destId="{FA09A550-C28C-43A0-9D5A-9278AF0F36FD}" srcOrd="2" destOrd="0" parTransId="{4750E9A5-B283-40ED-8D62-E8A5577FA968}" sibTransId="{A35967A4-ACDB-46A1-9E02-45C266C148E3}"/>
    <dgm:cxn modelId="{19B6F88C-7525-45DB-AB41-26D6AFAF83AE}" type="presOf" srcId="{FA09A550-C28C-43A0-9D5A-9278AF0F36FD}" destId="{F0894168-70EC-4F6D-984E-3C3CEF0E80C3}" srcOrd="0" destOrd="0" presId="urn:microsoft.com/office/officeart/2005/8/layout/default"/>
    <dgm:cxn modelId="{35575E9C-D9D7-4B0E-A0E5-05E45911D4D9}" type="presOf" srcId="{327CB2CE-98AD-4547-808F-507D408F9770}" destId="{9F8B22D0-02D9-4A3E-ABB8-814EED2DB7CC}" srcOrd="0" destOrd="2" presId="urn:microsoft.com/office/officeart/2005/8/layout/default"/>
    <dgm:cxn modelId="{A362D2B4-0D32-4C0A-875B-C76CA965F772}" srcId="{35FF4ACA-C032-4ACD-8CC5-C14818B08FD2}" destId="{7490B9A9-838F-4B8F-8B29-A3E7AFD1E13A}" srcOrd="3" destOrd="0" parTransId="{8A4DBA63-6306-4525-A7A4-47D20FB731A7}" sibTransId="{F54773D0-1755-4476-B024-0831E35B3B5F}"/>
    <dgm:cxn modelId="{BFC78BCC-624B-44F0-A247-6FF5025F6501}" type="presOf" srcId="{D5BE618D-5DD9-4F93-B754-B971D2084B22}" destId="{50CA478E-33B5-4554-B2A8-D1630848B033}" srcOrd="0" destOrd="0" presId="urn:microsoft.com/office/officeart/2005/8/layout/default"/>
    <dgm:cxn modelId="{16F137DF-0645-483B-B77E-C32E77CA4F53}" type="presOf" srcId="{7490B9A9-838F-4B8F-8B29-A3E7AFD1E13A}" destId="{9537989B-1B67-42A1-8EF2-E27FB2C9B6B7}" srcOrd="0" destOrd="0" presId="urn:microsoft.com/office/officeart/2005/8/layout/default"/>
    <dgm:cxn modelId="{4B81E1E4-3CC6-43E9-838E-3D6CED66E3E7}" srcId="{35FF4ACA-C032-4ACD-8CC5-C14818B08FD2}" destId="{A98F452E-B03C-424C-9374-1188024CA919}" srcOrd="4" destOrd="0" parTransId="{DE2C9E91-72E9-4915-B8AA-E732B2D7CC3E}" sibTransId="{C8B8419C-905D-485F-8326-E0C205F1673B}"/>
    <dgm:cxn modelId="{A27C4735-997F-4382-97BB-824DD6E64D3D}" type="presParOf" srcId="{0794AF9F-8C3B-40EA-9270-602138F78DFC}" destId="{50CA478E-33B5-4554-B2A8-D1630848B033}" srcOrd="0" destOrd="0" presId="urn:microsoft.com/office/officeart/2005/8/layout/default"/>
    <dgm:cxn modelId="{804C06BF-F2AD-4905-AC22-CFEBA4476FC1}" type="presParOf" srcId="{0794AF9F-8C3B-40EA-9270-602138F78DFC}" destId="{A1FC299A-C7DE-4E3F-9800-FA6600AF3DCE}" srcOrd="1" destOrd="0" presId="urn:microsoft.com/office/officeart/2005/8/layout/default"/>
    <dgm:cxn modelId="{C1E32120-A37A-466D-AD1D-84A480F398A1}" type="presParOf" srcId="{0794AF9F-8C3B-40EA-9270-602138F78DFC}" destId="{9F8B22D0-02D9-4A3E-ABB8-814EED2DB7CC}" srcOrd="2" destOrd="0" presId="urn:microsoft.com/office/officeart/2005/8/layout/default"/>
    <dgm:cxn modelId="{592DCA4D-FE87-4BE5-B1D1-C4F78BB73303}" type="presParOf" srcId="{0794AF9F-8C3B-40EA-9270-602138F78DFC}" destId="{93BC514C-0EEE-4862-9C06-DBE7E07D2067}" srcOrd="3" destOrd="0" presId="urn:microsoft.com/office/officeart/2005/8/layout/default"/>
    <dgm:cxn modelId="{33E857F7-DAC7-4440-92EB-F3D7D7C11157}" type="presParOf" srcId="{0794AF9F-8C3B-40EA-9270-602138F78DFC}" destId="{F0894168-70EC-4F6D-984E-3C3CEF0E80C3}" srcOrd="4" destOrd="0" presId="urn:microsoft.com/office/officeart/2005/8/layout/default"/>
    <dgm:cxn modelId="{A7E19076-CC34-41C2-AF5D-AD87276FCDB6}" type="presParOf" srcId="{0794AF9F-8C3B-40EA-9270-602138F78DFC}" destId="{1CE865D5-504A-4381-B935-597F7DD66263}" srcOrd="5" destOrd="0" presId="urn:microsoft.com/office/officeart/2005/8/layout/default"/>
    <dgm:cxn modelId="{89DE4462-70BA-4DCB-840F-2921E7C1E44D}" type="presParOf" srcId="{0794AF9F-8C3B-40EA-9270-602138F78DFC}" destId="{9537989B-1B67-42A1-8EF2-E27FB2C9B6B7}" srcOrd="6" destOrd="0" presId="urn:microsoft.com/office/officeart/2005/8/layout/default"/>
    <dgm:cxn modelId="{8E55F282-91AF-4113-B863-2A7803537C81}" type="presParOf" srcId="{0794AF9F-8C3B-40EA-9270-602138F78DFC}" destId="{EB9985FE-9915-49AB-91E8-31D1D179F020}" srcOrd="7" destOrd="0" presId="urn:microsoft.com/office/officeart/2005/8/layout/default"/>
    <dgm:cxn modelId="{DC607580-EDB2-4B27-AA1A-EA6F9C462BEC}" type="presParOf" srcId="{0794AF9F-8C3B-40EA-9270-602138F78DFC}" destId="{075C46E2-2860-4977-8F4B-8977183D358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358A8A-FFBF-41A6-BAAD-D50EF438CD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93EFCF5-0399-427C-9EFD-74CA63DEC4AA}">
      <dgm:prSet/>
      <dgm:spPr/>
      <dgm:t>
        <a:bodyPr/>
        <a:lstStyle/>
        <a:p>
          <a:r>
            <a:rPr lang="en-US" dirty="0"/>
            <a:t>72 yo woman with type 2 diabetes and hypertension presents with diffuse large B-cell lymphoma. ECOG PS: 1. Scr: 1.7</a:t>
          </a:r>
        </a:p>
      </dgm:t>
    </dgm:pt>
    <dgm:pt modelId="{8AD725AC-9208-4567-B7DF-24DA05AB1AFE}" type="parTrans" cxnId="{A330C45D-FA26-45A8-8D09-065F1064C071}">
      <dgm:prSet/>
      <dgm:spPr/>
      <dgm:t>
        <a:bodyPr/>
        <a:lstStyle/>
        <a:p>
          <a:endParaRPr lang="en-US"/>
        </a:p>
      </dgm:t>
    </dgm:pt>
    <dgm:pt modelId="{C9CDFE77-21EE-4F39-A924-68B4F8106DFF}" type="sibTrans" cxnId="{A330C45D-FA26-45A8-8D09-065F1064C071}">
      <dgm:prSet/>
      <dgm:spPr/>
      <dgm:t>
        <a:bodyPr/>
        <a:lstStyle/>
        <a:p>
          <a:endParaRPr lang="en-US"/>
        </a:p>
      </dgm:t>
    </dgm:pt>
    <dgm:pt modelId="{9FBC4238-E678-4B01-B078-39D04788B042}">
      <dgm:prSet/>
      <dgm:spPr/>
      <dgm:t>
        <a:bodyPr/>
        <a:lstStyle/>
        <a:p>
          <a:r>
            <a:rPr lang="en-US" dirty="0"/>
            <a:t>Stage III, non-GCB subtype, with co-expression of MYC and BCL2 (no translocation of MYC, BCL2 or BCL6)</a:t>
          </a:r>
        </a:p>
      </dgm:t>
    </dgm:pt>
    <dgm:pt modelId="{D59D85EF-E1CD-47FA-8D14-300B5F263F0B}" type="parTrans" cxnId="{B6091B4A-0753-4178-8ED4-3435583E9869}">
      <dgm:prSet/>
      <dgm:spPr/>
      <dgm:t>
        <a:bodyPr/>
        <a:lstStyle/>
        <a:p>
          <a:endParaRPr lang="en-US"/>
        </a:p>
      </dgm:t>
    </dgm:pt>
    <dgm:pt modelId="{F30FBA3A-D278-4DFA-BA26-B24A7D58911A}" type="sibTrans" cxnId="{B6091B4A-0753-4178-8ED4-3435583E9869}">
      <dgm:prSet/>
      <dgm:spPr/>
      <dgm:t>
        <a:bodyPr/>
        <a:lstStyle/>
        <a:p>
          <a:endParaRPr lang="en-US"/>
        </a:p>
      </dgm:t>
    </dgm:pt>
    <dgm:pt modelId="{0936BDBC-3277-4703-875F-920137F7179F}">
      <dgm:prSet/>
      <dgm:spPr/>
      <dgm:t>
        <a:bodyPr/>
        <a:lstStyle/>
        <a:p>
          <a:r>
            <a:rPr lang="en-US" dirty="0"/>
            <a:t>1</a:t>
          </a:r>
          <a:r>
            <a:rPr lang="en-US" baseline="0" dirty="0"/>
            <a:t>st</a:t>
          </a:r>
          <a:r>
            <a:rPr lang="en-US" dirty="0"/>
            <a:t>-line treatment: R-CHOP </a:t>
          </a:r>
          <a:r>
            <a:rPr lang="en-US" dirty="0">
              <a:sym typeface="Wingdings" panose="05000000000000000000" pitchFamily="2" charset="2"/>
            </a:rPr>
            <a:t></a:t>
          </a:r>
          <a:r>
            <a:rPr lang="en-US" dirty="0"/>
            <a:t> CR achieved </a:t>
          </a:r>
          <a:r>
            <a:rPr lang="en-US" dirty="0">
              <a:sym typeface="Wingdings" panose="05000000000000000000" pitchFamily="2" charset="2"/>
            </a:rPr>
            <a:t></a:t>
          </a:r>
          <a:r>
            <a:rPr lang="en-US" dirty="0"/>
            <a:t> Relapsed 8 mos later</a:t>
          </a:r>
        </a:p>
      </dgm:t>
    </dgm:pt>
    <dgm:pt modelId="{839F4AC7-EEC5-4B54-A295-2F36AFAD3153}" type="parTrans" cxnId="{23E1232E-219F-484D-8521-0B8F69705BCE}">
      <dgm:prSet/>
      <dgm:spPr/>
      <dgm:t>
        <a:bodyPr/>
        <a:lstStyle/>
        <a:p>
          <a:endParaRPr lang="en-US"/>
        </a:p>
      </dgm:t>
    </dgm:pt>
    <dgm:pt modelId="{6774F6AC-897E-46FE-9D90-72DAB844CF50}" type="sibTrans" cxnId="{23E1232E-219F-484D-8521-0B8F69705BCE}">
      <dgm:prSet/>
      <dgm:spPr/>
      <dgm:t>
        <a:bodyPr/>
        <a:lstStyle/>
        <a:p>
          <a:endParaRPr lang="en-US"/>
        </a:p>
      </dgm:t>
    </dgm:pt>
    <dgm:pt modelId="{4DECA59A-B714-4B29-85EA-C17892692F76}">
      <dgm:prSet/>
      <dgm:spPr/>
      <dgm:t>
        <a:bodyPr/>
        <a:lstStyle/>
        <a:p>
          <a:r>
            <a:rPr lang="en-US" dirty="0"/>
            <a:t>Relapse involving lymph nodes, spleen, and liver</a:t>
          </a:r>
        </a:p>
      </dgm:t>
    </dgm:pt>
    <dgm:pt modelId="{4EDA62E8-0DF5-46C4-A2D2-1EA55AA8B81F}" type="parTrans" cxnId="{02240B79-4133-4DA0-9E03-38C4C88AEB90}">
      <dgm:prSet/>
      <dgm:spPr/>
      <dgm:t>
        <a:bodyPr/>
        <a:lstStyle/>
        <a:p>
          <a:endParaRPr lang="en-US"/>
        </a:p>
      </dgm:t>
    </dgm:pt>
    <dgm:pt modelId="{79596A51-A225-478F-9638-53843F5B43BE}" type="sibTrans" cxnId="{02240B79-4133-4DA0-9E03-38C4C88AEB90}">
      <dgm:prSet/>
      <dgm:spPr/>
      <dgm:t>
        <a:bodyPr/>
        <a:lstStyle/>
        <a:p>
          <a:endParaRPr lang="en-US"/>
        </a:p>
      </dgm:t>
    </dgm:pt>
    <dgm:pt modelId="{CA8EEF63-86DD-4686-8151-D8D6B497EC91}">
      <dgm:prSet/>
      <dgm:spPr/>
      <dgm:t>
        <a:bodyPr/>
        <a:lstStyle/>
        <a:p>
          <a:r>
            <a:rPr lang="en-US" dirty="0"/>
            <a:t>2</a:t>
          </a:r>
          <a:r>
            <a:rPr lang="en-US" baseline="0" dirty="0"/>
            <a:t>nd</a:t>
          </a:r>
          <a:r>
            <a:rPr lang="en-US" dirty="0"/>
            <a:t>-line: non-transplant eligible </a:t>
          </a:r>
          <a:r>
            <a:rPr lang="en-US" dirty="0">
              <a:sym typeface="Wingdings" panose="05000000000000000000" pitchFamily="2" charset="2"/>
            </a:rPr>
            <a:t></a:t>
          </a:r>
          <a:r>
            <a:rPr lang="en-US" dirty="0"/>
            <a:t> received 2 cycles of R-GemOx </a:t>
          </a:r>
        </a:p>
      </dgm:t>
    </dgm:pt>
    <dgm:pt modelId="{803D2EC2-B1E2-4CB5-9FFE-DA34FB0F5BC5}" type="parTrans" cxnId="{281C0A49-AB4A-4837-8213-B656BCDFA3D1}">
      <dgm:prSet/>
      <dgm:spPr/>
      <dgm:t>
        <a:bodyPr/>
        <a:lstStyle/>
        <a:p>
          <a:endParaRPr lang="en-US"/>
        </a:p>
      </dgm:t>
    </dgm:pt>
    <dgm:pt modelId="{52BB1C09-7849-4465-99B9-6DE36C5CD709}" type="sibTrans" cxnId="{281C0A49-AB4A-4837-8213-B656BCDFA3D1}">
      <dgm:prSet/>
      <dgm:spPr/>
      <dgm:t>
        <a:bodyPr/>
        <a:lstStyle/>
        <a:p>
          <a:endParaRPr lang="en-US"/>
        </a:p>
      </dgm:t>
    </dgm:pt>
    <dgm:pt modelId="{373ED6BC-F104-4BCA-A439-F4823A208D7E}">
      <dgm:prSet/>
      <dgm:spPr/>
      <dgm:t>
        <a:bodyPr/>
        <a:lstStyle/>
        <a:p>
          <a:r>
            <a:rPr lang="en-US" dirty="0"/>
            <a:t>No response</a:t>
          </a:r>
        </a:p>
      </dgm:t>
    </dgm:pt>
    <dgm:pt modelId="{BAD26F95-C46F-4A66-9413-5AAF5702BFF7}" type="parTrans" cxnId="{5E056BFC-B000-47A5-AF16-4D29C3735557}">
      <dgm:prSet/>
      <dgm:spPr/>
      <dgm:t>
        <a:bodyPr/>
        <a:lstStyle/>
        <a:p>
          <a:endParaRPr lang="en-US"/>
        </a:p>
      </dgm:t>
    </dgm:pt>
    <dgm:pt modelId="{C04836FA-FDE7-43E3-B11E-D1596942615E}" type="sibTrans" cxnId="{5E056BFC-B000-47A5-AF16-4D29C3735557}">
      <dgm:prSet/>
      <dgm:spPr/>
      <dgm:t>
        <a:bodyPr/>
        <a:lstStyle/>
        <a:p>
          <a:endParaRPr lang="en-US"/>
        </a:p>
      </dgm:t>
    </dgm:pt>
    <dgm:pt modelId="{5AE33159-DE49-4E2D-9C59-13F1611FE866}">
      <dgm:prSet/>
      <dgm:spPr/>
      <dgm:t>
        <a:bodyPr/>
        <a:lstStyle/>
        <a:p>
          <a:r>
            <a:rPr lang="en-US" dirty="0"/>
            <a:t>Treatment considerations for next line of therapy?</a:t>
          </a:r>
        </a:p>
      </dgm:t>
    </dgm:pt>
    <dgm:pt modelId="{759A89A6-58E2-4E8F-9FA5-1ED0CBC569D1}" type="parTrans" cxnId="{9302F84A-F1EE-40AC-ADBE-C27392C8C891}">
      <dgm:prSet/>
      <dgm:spPr/>
      <dgm:t>
        <a:bodyPr/>
        <a:lstStyle/>
        <a:p>
          <a:endParaRPr lang="en-US"/>
        </a:p>
      </dgm:t>
    </dgm:pt>
    <dgm:pt modelId="{E3ACECA1-F2E7-49B2-9126-217CE9FEE4CB}" type="sibTrans" cxnId="{9302F84A-F1EE-40AC-ADBE-C27392C8C891}">
      <dgm:prSet/>
      <dgm:spPr/>
      <dgm:t>
        <a:bodyPr/>
        <a:lstStyle/>
        <a:p>
          <a:endParaRPr lang="en-US"/>
        </a:p>
      </dgm:t>
    </dgm:pt>
    <dgm:pt modelId="{9EA255D4-AD27-4CE6-B973-4995C8B191E9}">
      <dgm:prSet/>
      <dgm:spPr/>
      <dgm:t>
        <a:bodyPr/>
        <a:lstStyle/>
        <a:p>
          <a:r>
            <a:rPr lang="en-US" dirty="0"/>
            <a:t>Sequencing?</a:t>
          </a:r>
        </a:p>
      </dgm:t>
    </dgm:pt>
    <dgm:pt modelId="{9FB4D73C-B064-48FE-B018-AA87CD73D539}" type="parTrans" cxnId="{532FCD48-C5DF-4116-9D69-902209843F06}">
      <dgm:prSet/>
      <dgm:spPr/>
      <dgm:t>
        <a:bodyPr/>
        <a:lstStyle/>
        <a:p>
          <a:endParaRPr lang="en-US"/>
        </a:p>
      </dgm:t>
    </dgm:pt>
    <dgm:pt modelId="{EA782CB2-3151-4E76-AFC7-5C0E5A7D19B5}" type="sibTrans" cxnId="{532FCD48-C5DF-4116-9D69-902209843F06}">
      <dgm:prSet/>
      <dgm:spPr/>
      <dgm:t>
        <a:bodyPr/>
        <a:lstStyle/>
        <a:p>
          <a:endParaRPr lang="en-US"/>
        </a:p>
      </dgm:t>
    </dgm:pt>
    <dgm:pt modelId="{F2E6C6B5-2CCD-48A9-9DAC-B5FF79C3021D}">
      <dgm:prSet/>
      <dgm:spPr/>
      <dgm:t>
        <a:bodyPr/>
        <a:lstStyle/>
        <a:p>
          <a:r>
            <a:rPr lang="en-US" dirty="0"/>
            <a:t>Toxicity management?</a:t>
          </a:r>
        </a:p>
      </dgm:t>
    </dgm:pt>
    <dgm:pt modelId="{B3EDF785-2F7C-445C-8EB7-7485CB19C890}" type="parTrans" cxnId="{139EEA4E-FFDE-4113-87EC-279C17B43DF8}">
      <dgm:prSet/>
      <dgm:spPr/>
      <dgm:t>
        <a:bodyPr/>
        <a:lstStyle/>
        <a:p>
          <a:endParaRPr lang="en-US"/>
        </a:p>
      </dgm:t>
    </dgm:pt>
    <dgm:pt modelId="{14A50DE5-1FC1-4B08-BCC0-3F052A3408AE}" type="sibTrans" cxnId="{139EEA4E-FFDE-4113-87EC-279C17B43DF8}">
      <dgm:prSet/>
      <dgm:spPr/>
      <dgm:t>
        <a:bodyPr/>
        <a:lstStyle/>
        <a:p>
          <a:endParaRPr lang="en-US"/>
        </a:p>
      </dgm:t>
    </dgm:pt>
    <dgm:pt modelId="{131E6BD6-3275-41CE-8135-BCF2CB88C07F}" type="pres">
      <dgm:prSet presAssocID="{6F358A8A-FFBF-41A6-BAAD-D50EF438CD73}" presName="Name0" presStyleCnt="0">
        <dgm:presLayoutVars>
          <dgm:dir/>
          <dgm:animLvl val="lvl"/>
          <dgm:resizeHandles val="exact"/>
        </dgm:presLayoutVars>
      </dgm:prSet>
      <dgm:spPr/>
    </dgm:pt>
    <dgm:pt modelId="{51DD9CA1-F10E-40D2-881D-5EA2904126C8}" type="pres">
      <dgm:prSet presAssocID="{893EFCF5-0399-427C-9EFD-74CA63DEC4AA}" presName="linNode" presStyleCnt="0"/>
      <dgm:spPr/>
    </dgm:pt>
    <dgm:pt modelId="{1C2F9BAF-03A5-4631-B2AE-C54B6658FA32}" type="pres">
      <dgm:prSet presAssocID="{893EFCF5-0399-427C-9EFD-74CA63DEC4AA}" presName="parentText" presStyleLbl="node1" presStyleIdx="0" presStyleCnt="4">
        <dgm:presLayoutVars>
          <dgm:chMax val="1"/>
          <dgm:bulletEnabled val="1"/>
        </dgm:presLayoutVars>
      </dgm:prSet>
      <dgm:spPr/>
    </dgm:pt>
    <dgm:pt modelId="{9AB1CB4A-7532-4D16-AF36-84560AD6C2BD}" type="pres">
      <dgm:prSet presAssocID="{893EFCF5-0399-427C-9EFD-74CA63DEC4AA}" presName="descendantText" presStyleLbl="alignAccFollowNode1" presStyleIdx="0" presStyleCnt="4">
        <dgm:presLayoutVars>
          <dgm:bulletEnabled val="1"/>
        </dgm:presLayoutVars>
      </dgm:prSet>
      <dgm:spPr/>
    </dgm:pt>
    <dgm:pt modelId="{12C16F94-492F-45BF-973E-53783C2A656E}" type="pres">
      <dgm:prSet presAssocID="{C9CDFE77-21EE-4F39-A924-68B4F8106DFF}" presName="sp" presStyleCnt="0"/>
      <dgm:spPr/>
    </dgm:pt>
    <dgm:pt modelId="{B882738F-1571-4B76-9C73-1D096692DC38}" type="pres">
      <dgm:prSet presAssocID="{0936BDBC-3277-4703-875F-920137F7179F}" presName="linNode" presStyleCnt="0"/>
      <dgm:spPr/>
    </dgm:pt>
    <dgm:pt modelId="{055F01FF-AC08-49DD-8DBE-F9F958A36968}" type="pres">
      <dgm:prSet presAssocID="{0936BDBC-3277-4703-875F-920137F7179F}" presName="parentText" presStyleLbl="node1" presStyleIdx="1" presStyleCnt="4">
        <dgm:presLayoutVars>
          <dgm:chMax val="1"/>
          <dgm:bulletEnabled val="1"/>
        </dgm:presLayoutVars>
      </dgm:prSet>
      <dgm:spPr/>
    </dgm:pt>
    <dgm:pt modelId="{78BB968D-A4B5-4FDB-B06E-62E8AF5978EF}" type="pres">
      <dgm:prSet presAssocID="{0936BDBC-3277-4703-875F-920137F7179F}" presName="descendantText" presStyleLbl="alignAccFollowNode1" presStyleIdx="1" presStyleCnt="4">
        <dgm:presLayoutVars>
          <dgm:bulletEnabled val="1"/>
        </dgm:presLayoutVars>
      </dgm:prSet>
      <dgm:spPr/>
    </dgm:pt>
    <dgm:pt modelId="{FA27D9FC-E44F-47B1-915B-94A20AE9CC7C}" type="pres">
      <dgm:prSet presAssocID="{6774F6AC-897E-46FE-9D90-72DAB844CF50}" presName="sp" presStyleCnt="0"/>
      <dgm:spPr/>
    </dgm:pt>
    <dgm:pt modelId="{044AAEE2-790F-4A03-B937-3CA29CC4B715}" type="pres">
      <dgm:prSet presAssocID="{CA8EEF63-86DD-4686-8151-D8D6B497EC91}" presName="linNode" presStyleCnt="0"/>
      <dgm:spPr/>
    </dgm:pt>
    <dgm:pt modelId="{7781D51B-A9E7-41CB-8406-D9551972C0DF}" type="pres">
      <dgm:prSet presAssocID="{CA8EEF63-86DD-4686-8151-D8D6B497EC91}" presName="parentText" presStyleLbl="node1" presStyleIdx="2" presStyleCnt="4">
        <dgm:presLayoutVars>
          <dgm:chMax val="1"/>
          <dgm:bulletEnabled val="1"/>
        </dgm:presLayoutVars>
      </dgm:prSet>
      <dgm:spPr/>
    </dgm:pt>
    <dgm:pt modelId="{56DA383B-5565-4A67-B088-0881D4C906CB}" type="pres">
      <dgm:prSet presAssocID="{CA8EEF63-86DD-4686-8151-D8D6B497EC91}" presName="descendantText" presStyleLbl="alignAccFollowNode1" presStyleIdx="2" presStyleCnt="4">
        <dgm:presLayoutVars>
          <dgm:bulletEnabled val="1"/>
        </dgm:presLayoutVars>
      </dgm:prSet>
      <dgm:spPr/>
    </dgm:pt>
    <dgm:pt modelId="{FA9056D1-E1C6-4FAB-82E5-E27A0D663B0E}" type="pres">
      <dgm:prSet presAssocID="{52BB1C09-7849-4465-99B9-6DE36C5CD709}" presName="sp" presStyleCnt="0"/>
      <dgm:spPr/>
    </dgm:pt>
    <dgm:pt modelId="{C1E70C98-2742-4BDC-843E-37A6DDC62860}" type="pres">
      <dgm:prSet presAssocID="{5AE33159-DE49-4E2D-9C59-13F1611FE866}" presName="linNode" presStyleCnt="0"/>
      <dgm:spPr/>
    </dgm:pt>
    <dgm:pt modelId="{EBA8FBDD-C388-4A48-A867-DE1444387737}" type="pres">
      <dgm:prSet presAssocID="{5AE33159-DE49-4E2D-9C59-13F1611FE866}" presName="parentText" presStyleLbl="node1" presStyleIdx="3" presStyleCnt="4">
        <dgm:presLayoutVars>
          <dgm:chMax val="1"/>
          <dgm:bulletEnabled val="1"/>
        </dgm:presLayoutVars>
      </dgm:prSet>
      <dgm:spPr/>
    </dgm:pt>
    <dgm:pt modelId="{6BB3582A-734A-4AAD-B712-5054A831B955}" type="pres">
      <dgm:prSet presAssocID="{5AE33159-DE49-4E2D-9C59-13F1611FE866}" presName="descendantText" presStyleLbl="alignAccFollowNode1" presStyleIdx="3" presStyleCnt="4">
        <dgm:presLayoutVars>
          <dgm:bulletEnabled val="1"/>
        </dgm:presLayoutVars>
      </dgm:prSet>
      <dgm:spPr/>
    </dgm:pt>
  </dgm:ptLst>
  <dgm:cxnLst>
    <dgm:cxn modelId="{F69ECB02-302D-419F-832A-520FA04524AE}" type="presOf" srcId="{5AE33159-DE49-4E2D-9C59-13F1611FE866}" destId="{EBA8FBDD-C388-4A48-A867-DE1444387737}" srcOrd="0" destOrd="0" presId="urn:microsoft.com/office/officeart/2005/8/layout/vList5"/>
    <dgm:cxn modelId="{23E1232E-219F-484D-8521-0B8F69705BCE}" srcId="{6F358A8A-FFBF-41A6-BAAD-D50EF438CD73}" destId="{0936BDBC-3277-4703-875F-920137F7179F}" srcOrd="1" destOrd="0" parTransId="{839F4AC7-EEC5-4B54-A295-2F36AFAD3153}" sibTransId="{6774F6AC-897E-46FE-9D90-72DAB844CF50}"/>
    <dgm:cxn modelId="{196BC73C-634E-4AD0-831C-E1830532DA39}" type="presOf" srcId="{6F358A8A-FFBF-41A6-BAAD-D50EF438CD73}" destId="{131E6BD6-3275-41CE-8135-BCF2CB88C07F}" srcOrd="0" destOrd="0" presId="urn:microsoft.com/office/officeart/2005/8/layout/vList5"/>
    <dgm:cxn modelId="{A330C45D-FA26-45A8-8D09-065F1064C071}" srcId="{6F358A8A-FFBF-41A6-BAAD-D50EF438CD73}" destId="{893EFCF5-0399-427C-9EFD-74CA63DEC4AA}" srcOrd="0" destOrd="0" parTransId="{8AD725AC-9208-4567-B7DF-24DA05AB1AFE}" sibTransId="{C9CDFE77-21EE-4F39-A924-68B4F8106DFF}"/>
    <dgm:cxn modelId="{EF048F46-B446-4539-8C8C-BB13C74AADE5}" type="presOf" srcId="{893EFCF5-0399-427C-9EFD-74CA63DEC4AA}" destId="{1C2F9BAF-03A5-4631-B2AE-C54B6658FA32}" srcOrd="0" destOrd="0" presId="urn:microsoft.com/office/officeart/2005/8/layout/vList5"/>
    <dgm:cxn modelId="{532FCD48-C5DF-4116-9D69-902209843F06}" srcId="{5AE33159-DE49-4E2D-9C59-13F1611FE866}" destId="{9EA255D4-AD27-4CE6-B973-4995C8B191E9}" srcOrd="0" destOrd="0" parTransId="{9FB4D73C-B064-48FE-B018-AA87CD73D539}" sibTransId="{EA782CB2-3151-4E76-AFC7-5C0E5A7D19B5}"/>
    <dgm:cxn modelId="{281C0A49-AB4A-4837-8213-B656BCDFA3D1}" srcId="{6F358A8A-FFBF-41A6-BAAD-D50EF438CD73}" destId="{CA8EEF63-86DD-4686-8151-D8D6B497EC91}" srcOrd="2" destOrd="0" parTransId="{803D2EC2-B1E2-4CB5-9FFE-DA34FB0F5BC5}" sibTransId="{52BB1C09-7849-4465-99B9-6DE36C5CD709}"/>
    <dgm:cxn modelId="{B6091B4A-0753-4178-8ED4-3435583E9869}" srcId="{893EFCF5-0399-427C-9EFD-74CA63DEC4AA}" destId="{9FBC4238-E678-4B01-B078-39D04788B042}" srcOrd="0" destOrd="0" parTransId="{D59D85EF-E1CD-47FA-8D14-300B5F263F0B}" sibTransId="{F30FBA3A-D278-4DFA-BA26-B24A7D58911A}"/>
    <dgm:cxn modelId="{5088ED6A-BD29-42E7-BB10-069C1061638D}" type="presOf" srcId="{373ED6BC-F104-4BCA-A439-F4823A208D7E}" destId="{56DA383B-5565-4A67-B088-0881D4C906CB}" srcOrd="0" destOrd="0" presId="urn:microsoft.com/office/officeart/2005/8/layout/vList5"/>
    <dgm:cxn modelId="{9302F84A-F1EE-40AC-ADBE-C27392C8C891}" srcId="{6F358A8A-FFBF-41A6-BAAD-D50EF438CD73}" destId="{5AE33159-DE49-4E2D-9C59-13F1611FE866}" srcOrd="3" destOrd="0" parTransId="{759A89A6-58E2-4E8F-9FA5-1ED0CBC569D1}" sibTransId="{E3ACECA1-F2E7-49B2-9126-217CE9FEE4CB}"/>
    <dgm:cxn modelId="{777FBE4E-777B-4F1D-8FD9-265FFA5FA77E}" type="presOf" srcId="{9FBC4238-E678-4B01-B078-39D04788B042}" destId="{9AB1CB4A-7532-4D16-AF36-84560AD6C2BD}" srcOrd="0" destOrd="0" presId="urn:microsoft.com/office/officeart/2005/8/layout/vList5"/>
    <dgm:cxn modelId="{139EEA4E-FFDE-4113-87EC-279C17B43DF8}" srcId="{5AE33159-DE49-4E2D-9C59-13F1611FE866}" destId="{F2E6C6B5-2CCD-48A9-9DAC-B5FF79C3021D}" srcOrd="1" destOrd="0" parTransId="{B3EDF785-2F7C-445C-8EB7-7485CB19C890}" sibTransId="{14A50DE5-1FC1-4B08-BCC0-3F052A3408AE}"/>
    <dgm:cxn modelId="{7116A170-FE09-4A19-9CBA-B878F077DAF1}" type="presOf" srcId="{9EA255D4-AD27-4CE6-B973-4995C8B191E9}" destId="{6BB3582A-734A-4AAD-B712-5054A831B955}" srcOrd="0" destOrd="0" presId="urn:microsoft.com/office/officeart/2005/8/layout/vList5"/>
    <dgm:cxn modelId="{02240B79-4133-4DA0-9E03-38C4C88AEB90}" srcId="{0936BDBC-3277-4703-875F-920137F7179F}" destId="{4DECA59A-B714-4B29-85EA-C17892692F76}" srcOrd="0" destOrd="0" parTransId="{4EDA62E8-0DF5-46C4-A2D2-1EA55AA8B81F}" sibTransId="{79596A51-A225-478F-9638-53843F5B43BE}"/>
    <dgm:cxn modelId="{4F3DAA84-9FA4-491D-AEA1-1F9DA36E2977}" type="presOf" srcId="{CA8EEF63-86DD-4686-8151-D8D6B497EC91}" destId="{7781D51B-A9E7-41CB-8406-D9551972C0DF}" srcOrd="0" destOrd="0" presId="urn:microsoft.com/office/officeart/2005/8/layout/vList5"/>
    <dgm:cxn modelId="{B6A22CAB-6B18-4FE9-A51A-15B11292FCAF}" type="presOf" srcId="{4DECA59A-B714-4B29-85EA-C17892692F76}" destId="{78BB968D-A4B5-4FDB-B06E-62E8AF5978EF}" srcOrd="0" destOrd="0" presId="urn:microsoft.com/office/officeart/2005/8/layout/vList5"/>
    <dgm:cxn modelId="{CF0FE2AF-4E3C-4676-AAA5-587515DB4318}" type="presOf" srcId="{F2E6C6B5-2CCD-48A9-9DAC-B5FF79C3021D}" destId="{6BB3582A-734A-4AAD-B712-5054A831B955}" srcOrd="0" destOrd="1" presId="urn:microsoft.com/office/officeart/2005/8/layout/vList5"/>
    <dgm:cxn modelId="{2238C0C4-02C6-46F2-B35B-2B3B3BEE37B2}" type="presOf" srcId="{0936BDBC-3277-4703-875F-920137F7179F}" destId="{055F01FF-AC08-49DD-8DBE-F9F958A36968}" srcOrd="0" destOrd="0" presId="urn:microsoft.com/office/officeart/2005/8/layout/vList5"/>
    <dgm:cxn modelId="{5E056BFC-B000-47A5-AF16-4D29C3735557}" srcId="{CA8EEF63-86DD-4686-8151-D8D6B497EC91}" destId="{373ED6BC-F104-4BCA-A439-F4823A208D7E}" srcOrd="0" destOrd="0" parTransId="{BAD26F95-C46F-4A66-9413-5AAF5702BFF7}" sibTransId="{C04836FA-FDE7-43E3-B11E-D1596942615E}"/>
    <dgm:cxn modelId="{8EC0BCAB-DD48-4C14-9297-0CE191CA9D80}" type="presParOf" srcId="{131E6BD6-3275-41CE-8135-BCF2CB88C07F}" destId="{51DD9CA1-F10E-40D2-881D-5EA2904126C8}" srcOrd="0" destOrd="0" presId="urn:microsoft.com/office/officeart/2005/8/layout/vList5"/>
    <dgm:cxn modelId="{1BE4BDD8-345E-49FB-9438-77116D74137A}" type="presParOf" srcId="{51DD9CA1-F10E-40D2-881D-5EA2904126C8}" destId="{1C2F9BAF-03A5-4631-B2AE-C54B6658FA32}" srcOrd="0" destOrd="0" presId="urn:microsoft.com/office/officeart/2005/8/layout/vList5"/>
    <dgm:cxn modelId="{B6B13ED2-D51F-447C-BFDD-400CA0455F97}" type="presParOf" srcId="{51DD9CA1-F10E-40D2-881D-5EA2904126C8}" destId="{9AB1CB4A-7532-4D16-AF36-84560AD6C2BD}" srcOrd="1" destOrd="0" presId="urn:microsoft.com/office/officeart/2005/8/layout/vList5"/>
    <dgm:cxn modelId="{9DA4915E-59CB-454D-8952-413716172726}" type="presParOf" srcId="{131E6BD6-3275-41CE-8135-BCF2CB88C07F}" destId="{12C16F94-492F-45BF-973E-53783C2A656E}" srcOrd="1" destOrd="0" presId="urn:microsoft.com/office/officeart/2005/8/layout/vList5"/>
    <dgm:cxn modelId="{F0AFF676-58D7-4D3D-8971-BC04FFED5DEE}" type="presParOf" srcId="{131E6BD6-3275-41CE-8135-BCF2CB88C07F}" destId="{B882738F-1571-4B76-9C73-1D096692DC38}" srcOrd="2" destOrd="0" presId="urn:microsoft.com/office/officeart/2005/8/layout/vList5"/>
    <dgm:cxn modelId="{8AFC8D1C-F90F-47CC-ACEF-F618C1CD7BE0}" type="presParOf" srcId="{B882738F-1571-4B76-9C73-1D096692DC38}" destId="{055F01FF-AC08-49DD-8DBE-F9F958A36968}" srcOrd="0" destOrd="0" presId="urn:microsoft.com/office/officeart/2005/8/layout/vList5"/>
    <dgm:cxn modelId="{33BCB6ED-8AF7-44CF-8772-633B760F1E4A}" type="presParOf" srcId="{B882738F-1571-4B76-9C73-1D096692DC38}" destId="{78BB968D-A4B5-4FDB-B06E-62E8AF5978EF}" srcOrd="1" destOrd="0" presId="urn:microsoft.com/office/officeart/2005/8/layout/vList5"/>
    <dgm:cxn modelId="{CA228E70-ABA1-40F4-8419-2D176B67C998}" type="presParOf" srcId="{131E6BD6-3275-41CE-8135-BCF2CB88C07F}" destId="{FA27D9FC-E44F-47B1-915B-94A20AE9CC7C}" srcOrd="3" destOrd="0" presId="urn:microsoft.com/office/officeart/2005/8/layout/vList5"/>
    <dgm:cxn modelId="{B3DA875D-C0E4-4D56-9E3A-51602C11FF81}" type="presParOf" srcId="{131E6BD6-3275-41CE-8135-BCF2CB88C07F}" destId="{044AAEE2-790F-4A03-B937-3CA29CC4B715}" srcOrd="4" destOrd="0" presId="urn:microsoft.com/office/officeart/2005/8/layout/vList5"/>
    <dgm:cxn modelId="{7206AEB7-C10F-4AF0-A07A-B5D5D2E981F9}" type="presParOf" srcId="{044AAEE2-790F-4A03-B937-3CA29CC4B715}" destId="{7781D51B-A9E7-41CB-8406-D9551972C0DF}" srcOrd="0" destOrd="0" presId="urn:microsoft.com/office/officeart/2005/8/layout/vList5"/>
    <dgm:cxn modelId="{8DCCA9E3-063B-43D4-8233-72AE21D0AC23}" type="presParOf" srcId="{044AAEE2-790F-4A03-B937-3CA29CC4B715}" destId="{56DA383B-5565-4A67-B088-0881D4C906CB}" srcOrd="1" destOrd="0" presId="urn:microsoft.com/office/officeart/2005/8/layout/vList5"/>
    <dgm:cxn modelId="{1F87CA9F-6809-45A3-BC54-57B81F9871E8}" type="presParOf" srcId="{131E6BD6-3275-41CE-8135-BCF2CB88C07F}" destId="{FA9056D1-E1C6-4FAB-82E5-E27A0D663B0E}" srcOrd="5" destOrd="0" presId="urn:microsoft.com/office/officeart/2005/8/layout/vList5"/>
    <dgm:cxn modelId="{51978679-53D2-4D30-ABD3-9EE9D3DB7EA7}" type="presParOf" srcId="{131E6BD6-3275-41CE-8135-BCF2CB88C07F}" destId="{C1E70C98-2742-4BDC-843E-37A6DDC62860}" srcOrd="6" destOrd="0" presId="urn:microsoft.com/office/officeart/2005/8/layout/vList5"/>
    <dgm:cxn modelId="{2D565DDF-E428-4591-B26E-9E5FA0741019}" type="presParOf" srcId="{C1E70C98-2742-4BDC-843E-37A6DDC62860}" destId="{EBA8FBDD-C388-4A48-A867-DE1444387737}" srcOrd="0" destOrd="0" presId="urn:microsoft.com/office/officeart/2005/8/layout/vList5"/>
    <dgm:cxn modelId="{95ACE75A-AE6E-4FA0-87C1-9E4578871FF5}" type="presParOf" srcId="{C1E70C98-2742-4BDC-843E-37A6DDC62860}" destId="{6BB3582A-734A-4AAD-B712-5054A831B95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C3E2-12BB-4118-8182-C35C3C928CC1}">
      <dsp:nvSpPr>
        <dsp:cNvPr id="0" name=""/>
        <dsp:cNvSpPr/>
      </dsp:nvSpPr>
      <dsp:spPr>
        <a:xfrm>
          <a:off x="0" y="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B8B00-7565-48A1-A1CA-CE091C656C24}">
      <dsp:nvSpPr>
        <dsp:cNvPr id="0" name=""/>
        <dsp:cNvSpPr/>
      </dsp:nvSpPr>
      <dsp:spPr>
        <a:xfrm>
          <a:off x="0" y="0"/>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Median age 60s</a:t>
          </a:r>
        </a:p>
      </dsp:txBody>
      <dsp:txXfrm>
        <a:off x="0" y="0"/>
        <a:ext cx="7886700" cy="407937"/>
      </dsp:txXfrm>
    </dsp:sp>
    <dsp:sp modelId="{9423BD2F-8FBA-44DF-94CC-6315D6526306}">
      <dsp:nvSpPr>
        <dsp:cNvPr id="0" name=""/>
        <dsp:cNvSpPr/>
      </dsp:nvSpPr>
      <dsp:spPr>
        <a:xfrm>
          <a:off x="0" y="40793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C0392-1885-4637-8450-810AD9F589BC}">
      <dsp:nvSpPr>
        <dsp:cNvPr id="0" name=""/>
        <dsp:cNvSpPr/>
      </dsp:nvSpPr>
      <dsp:spPr>
        <a:xfrm>
          <a:off x="0" y="407937"/>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Male 55%</a:t>
          </a:r>
        </a:p>
      </dsp:txBody>
      <dsp:txXfrm>
        <a:off x="0" y="407937"/>
        <a:ext cx="7886700" cy="407937"/>
      </dsp:txXfrm>
    </dsp:sp>
    <dsp:sp modelId="{84E0EA86-46CE-4E6D-95E1-CA6B8513F90F}">
      <dsp:nvSpPr>
        <dsp:cNvPr id="0" name=""/>
        <dsp:cNvSpPr/>
      </dsp:nvSpPr>
      <dsp:spPr>
        <a:xfrm>
          <a:off x="0" y="81587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DDC69-D6B3-4ED1-AB7B-E83979C6F560}">
      <dsp:nvSpPr>
        <dsp:cNvPr id="0" name=""/>
        <dsp:cNvSpPr/>
      </dsp:nvSpPr>
      <dsp:spPr>
        <a:xfrm>
          <a:off x="0" y="815875"/>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Approximately half of patients present with advanced stage</a:t>
          </a:r>
        </a:p>
      </dsp:txBody>
      <dsp:txXfrm>
        <a:off x="0" y="815875"/>
        <a:ext cx="7886700" cy="407937"/>
      </dsp:txXfrm>
    </dsp:sp>
    <dsp:sp modelId="{339E1D4D-33B6-477C-9EC4-E417A2000856}">
      <dsp:nvSpPr>
        <dsp:cNvPr id="0" name=""/>
        <dsp:cNvSpPr/>
      </dsp:nvSpPr>
      <dsp:spPr>
        <a:xfrm>
          <a:off x="0" y="122381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B30B1-AACB-47F2-8D49-3688F4FE5F8A}">
      <dsp:nvSpPr>
        <dsp:cNvPr id="0" name=""/>
        <dsp:cNvSpPr/>
      </dsp:nvSpPr>
      <dsp:spPr>
        <a:xfrm>
          <a:off x="0" y="1223813"/>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 symptoms ~40% </a:t>
          </a:r>
        </a:p>
      </dsp:txBody>
      <dsp:txXfrm>
        <a:off x="0" y="1223813"/>
        <a:ext cx="7886700" cy="407937"/>
      </dsp:txXfrm>
    </dsp:sp>
    <dsp:sp modelId="{3A9BF399-7C06-4984-BBD6-FD4E1C9B8E23}">
      <dsp:nvSpPr>
        <dsp:cNvPr id="0" name=""/>
        <dsp:cNvSpPr/>
      </dsp:nvSpPr>
      <dsp:spPr>
        <a:xfrm>
          <a:off x="0" y="163175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AF02D-5603-4460-BB8C-A9806BABAD41}">
      <dsp:nvSpPr>
        <dsp:cNvPr id="0" name=""/>
        <dsp:cNvSpPr/>
      </dsp:nvSpPr>
      <dsp:spPr>
        <a:xfrm>
          <a:off x="0" y="1631751"/>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Elevated LDH ~40%</a:t>
          </a:r>
        </a:p>
      </dsp:txBody>
      <dsp:txXfrm>
        <a:off x="0" y="1631751"/>
        <a:ext cx="7886700" cy="407937"/>
      </dsp:txXfrm>
    </dsp:sp>
    <dsp:sp modelId="{6D91A9ED-189B-4B3A-A3F1-E75788E315BD}">
      <dsp:nvSpPr>
        <dsp:cNvPr id="0" name=""/>
        <dsp:cNvSpPr/>
      </dsp:nvSpPr>
      <dsp:spPr>
        <a:xfrm>
          <a:off x="0" y="203969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523ED-6762-4639-8473-6295639FD8FA}">
      <dsp:nvSpPr>
        <dsp:cNvPr id="0" name=""/>
        <dsp:cNvSpPr/>
      </dsp:nvSpPr>
      <dsp:spPr>
        <a:xfrm>
          <a:off x="0" y="2039689"/>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Any extranodal involvement 40-70%</a:t>
          </a:r>
        </a:p>
      </dsp:txBody>
      <dsp:txXfrm>
        <a:off x="0" y="2039689"/>
        <a:ext cx="7886700" cy="407937"/>
      </dsp:txXfrm>
    </dsp:sp>
    <dsp:sp modelId="{04E8AC8B-BEEE-44B1-9F5A-BB361523FAE6}">
      <dsp:nvSpPr>
        <dsp:cNvPr id="0" name=""/>
        <dsp:cNvSpPr/>
      </dsp:nvSpPr>
      <dsp:spPr>
        <a:xfrm>
          <a:off x="0" y="2447628"/>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69930-F749-49C0-B755-A28EA03C70AA}">
      <dsp:nvSpPr>
        <dsp:cNvPr id="0" name=""/>
        <dsp:cNvSpPr/>
      </dsp:nvSpPr>
      <dsp:spPr>
        <a:xfrm>
          <a:off x="0" y="2447627"/>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Bone marrow involvement 10-20%</a:t>
          </a:r>
        </a:p>
      </dsp:txBody>
      <dsp:txXfrm>
        <a:off x="0" y="2447627"/>
        <a:ext cx="7886700" cy="407937"/>
      </dsp:txXfrm>
    </dsp:sp>
    <dsp:sp modelId="{52FBC921-853B-4EBB-A8BF-735DFAC554E0}">
      <dsp:nvSpPr>
        <dsp:cNvPr id="0" name=""/>
        <dsp:cNvSpPr/>
      </dsp:nvSpPr>
      <dsp:spPr>
        <a:xfrm>
          <a:off x="0" y="285556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940D4-EF65-4097-9D41-7F8A11837A91}">
      <dsp:nvSpPr>
        <dsp:cNvPr id="0" name=""/>
        <dsp:cNvSpPr/>
      </dsp:nvSpPr>
      <dsp:spPr>
        <a:xfrm>
          <a:off x="0" y="2855565"/>
          <a:ext cx="7886700" cy="40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CNS involvement &lt;1% (~3% during entire course of disease)</a:t>
          </a:r>
        </a:p>
      </dsp:txBody>
      <dsp:txXfrm>
        <a:off x="0" y="2855565"/>
        <a:ext cx="7886700" cy="4079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0F65-B747-4F0B-9F12-257E19DBEF5A}">
      <dsp:nvSpPr>
        <dsp:cNvPr id="0" name=""/>
        <dsp:cNvSpPr/>
      </dsp:nvSpPr>
      <dsp:spPr>
        <a:xfrm>
          <a:off x="0" y="6247"/>
          <a:ext cx="8386774" cy="5558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DLBCL is a clinically and biologically heterogeneous disease which is treated with curative intent for most patients</a:t>
          </a:r>
        </a:p>
      </dsp:txBody>
      <dsp:txXfrm>
        <a:off x="27136" y="33383"/>
        <a:ext cx="8332502" cy="501613"/>
      </dsp:txXfrm>
    </dsp:sp>
    <dsp:sp modelId="{4598FFCC-A39D-4305-B025-79A48D1D2788}">
      <dsp:nvSpPr>
        <dsp:cNvPr id="0" name=""/>
        <dsp:cNvSpPr/>
      </dsp:nvSpPr>
      <dsp:spPr>
        <a:xfrm>
          <a:off x="0" y="671573"/>
          <a:ext cx="8386774" cy="5282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Landscape is constantly evolving as evidenced by recent novel therapy approvals for R/R LBCL</a:t>
          </a:r>
        </a:p>
      </dsp:txBody>
      <dsp:txXfrm>
        <a:off x="25787" y="697360"/>
        <a:ext cx="8335200" cy="476674"/>
      </dsp:txXfrm>
    </dsp:sp>
    <dsp:sp modelId="{D55C962C-6E14-49F6-81CF-B74B2F908597}">
      <dsp:nvSpPr>
        <dsp:cNvPr id="0" name=""/>
        <dsp:cNvSpPr/>
      </dsp:nvSpPr>
      <dsp:spPr>
        <a:xfrm>
          <a:off x="0" y="1199821"/>
          <a:ext cx="8386774"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280"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1" u="none" kern="1200" dirty="0"/>
            <a:t>CAR T-cells </a:t>
          </a:r>
          <a:r>
            <a:rPr lang="en-US" sz="1300" b="1" u="none" kern="1200" dirty="0">
              <a:sym typeface="Wingdings" panose="05000000000000000000" pitchFamily="2" charset="2"/>
            </a:rPr>
            <a:t> </a:t>
          </a:r>
          <a:r>
            <a:rPr lang="en-US" sz="1300" b="1" u="none" kern="1200" dirty="0"/>
            <a:t>treatment of choice in 3</a:t>
          </a:r>
          <a:r>
            <a:rPr lang="en-US" sz="1300" b="1" u="none" kern="1200" baseline="0" dirty="0"/>
            <a:t>rd</a:t>
          </a:r>
          <a:r>
            <a:rPr lang="en-US" sz="1300" b="1" u="none" kern="1200" dirty="0"/>
            <a:t> line and beyond DLBCL for eligible patients</a:t>
          </a:r>
        </a:p>
        <a:p>
          <a:pPr marL="228600" lvl="2" indent="-114300" algn="l" defTabSz="577850">
            <a:lnSpc>
              <a:spcPct val="90000"/>
            </a:lnSpc>
            <a:spcBef>
              <a:spcPct val="0"/>
            </a:spcBef>
            <a:spcAft>
              <a:spcPct val="20000"/>
            </a:spcAft>
            <a:buChar char="•"/>
          </a:pPr>
          <a:r>
            <a:rPr lang="en-US" sz="1300" kern="1200" dirty="0"/>
            <a:t>Poised to move into 2</a:t>
          </a:r>
          <a:r>
            <a:rPr lang="en-US" sz="1300" kern="1200" baseline="0" dirty="0"/>
            <a:t>nd</a:t>
          </a:r>
          <a:r>
            <a:rPr lang="en-US" sz="1300" kern="1200" dirty="0"/>
            <a:t> line for primary refractory and early progressing patients</a:t>
          </a:r>
        </a:p>
        <a:p>
          <a:pPr marL="114300" lvl="1" indent="-114300" algn="l" defTabSz="577850">
            <a:lnSpc>
              <a:spcPct val="90000"/>
            </a:lnSpc>
            <a:spcBef>
              <a:spcPct val="0"/>
            </a:spcBef>
            <a:spcAft>
              <a:spcPct val="20000"/>
            </a:spcAft>
            <a:buChar char="•"/>
          </a:pPr>
          <a:r>
            <a:rPr lang="en-US" sz="1300" b="1" u="none" kern="1200" dirty="0"/>
            <a:t>2</a:t>
          </a:r>
          <a:r>
            <a:rPr lang="en-US" sz="1300" b="1" u="none" kern="1200" baseline="0" dirty="0"/>
            <a:t>nd</a:t>
          </a:r>
          <a:r>
            <a:rPr lang="en-US" sz="1300" b="1" u="none" kern="1200" dirty="0"/>
            <a:t> line therapy is personalized to the patient</a:t>
          </a:r>
        </a:p>
        <a:p>
          <a:pPr marL="228600" lvl="2" indent="-114300" algn="l" defTabSz="577850">
            <a:lnSpc>
              <a:spcPct val="90000"/>
            </a:lnSpc>
            <a:spcBef>
              <a:spcPct val="0"/>
            </a:spcBef>
            <a:spcAft>
              <a:spcPct val="20000"/>
            </a:spcAft>
            <a:buChar char="•"/>
          </a:pPr>
          <a:r>
            <a:rPr lang="en-US" sz="1300" kern="1200" dirty="0"/>
            <a:t>Chemoimmunotherapy +/- ASCT, tafasitamab-lenalidomide or polatuzumab-BR</a:t>
          </a:r>
        </a:p>
        <a:p>
          <a:pPr marL="114300" lvl="1" indent="-114300" algn="l" defTabSz="577850">
            <a:lnSpc>
              <a:spcPct val="90000"/>
            </a:lnSpc>
            <a:spcBef>
              <a:spcPct val="0"/>
            </a:spcBef>
            <a:spcAft>
              <a:spcPct val="20000"/>
            </a:spcAft>
            <a:buChar char="•"/>
          </a:pPr>
          <a:r>
            <a:rPr lang="en-US" sz="1300" b="1" u="none" kern="1200" dirty="0"/>
            <a:t>Available 3</a:t>
          </a:r>
          <a:r>
            <a:rPr lang="en-US" sz="1300" b="1" u="none" kern="1200" baseline="0" dirty="0"/>
            <a:t>rd</a:t>
          </a:r>
          <a:r>
            <a:rPr lang="en-US" sz="1300" b="1" u="none" kern="1200" dirty="0"/>
            <a:t> line+ options in post-CAR or for non-CAR eligible patients include:</a:t>
          </a:r>
        </a:p>
        <a:p>
          <a:pPr marL="228600" lvl="2" indent="-114300" algn="l" defTabSz="577850">
            <a:lnSpc>
              <a:spcPct val="90000"/>
            </a:lnSpc>
            <a:spcBef>
              <a:spcPct val="0"/>
            </a:spcBef>
            <a:spcAft>
              <a:spcPct val="20000"/>
            </a:spcAft>
            <a:buChar char="•"/>
          </a:pPr>
          <a:r>
            <a:rPr lang="en-US" sz="1300" kern="1200" dirty="0"/>
            <a:t>Tafasitamab-lenalidomide, polatuzumab-BR, loncastuximab tesirine, and Selinexor</a:t>
          </a:r>
        </a:p>
        <a:p>
          <a:pPr marL="228600" lvl="2" indent="-114300" algn="l" defTabSz="577850">
            <a:lnSpc>
              <a:spcPct val="90000"/>
            </a:lnSpc>
            <a:spcBef>
              <a:spcPct val="0"/>
            </a:spcBef>
            <a:spcAft>
              <a:spcPct val="20000"/>
            </a:spcAft>
            <a:buChar char="•"/>
          </a:pPr>
          <a:r>
            <a:rPr lang="en-US" sz="1300" b="0" u="none" kern="1200" dirty="0"/>
            <a:t>Subset-specific options also include pembrolizumab in PMBCL, ibrutinib or lenalidomide in non-GCB DLBCL</a:t>
          </a:r>
          <a:endParaRPr lang="en-US" sz="1300" kern="1200" dirty="0"/>
        </a:p>
        <a:p>
          <a:pPr marL="114300" lvl="1" indent="-114300" algn="l" defTabSz="622300">
            <a:lnSpc>
              <a:spcPct val="90000"/>
            </a:lnSpc>
            <a:spcBef>
              <a:spcPct val="0"/>
            </a:spcBef>
            <a:spcAft>
              <a:spcPct val="20000"/>
            </a:spcAft>
            <a:buChar char="•"/>
          </a:pPr>
          <a:r>
            <a:rPr lang="en-US" sz="1400" b="1" u="none" kern="1200" dirty="0"/>
            <a:t>Frontline treatment: Polatuzumab with R-CHP may be on the horizon</a:t>
          </a:r>
        </a:p>
        <a:p>
          <a:pPr marL="114300" lvl="1" indent="-114300" algn="l" defTabSz="622300">
            <a:lnSpc>
              <a:spcPct val="90000"/>
            </a:lnSpc>
            <a:spcBef>
              <a:spcPct val="0"/>
            </a:spcBef>
            <a:spcAft>
              <a:spcPct val="20000"/>
            </a:spcAft>
            <a:buChar char="•"/>
          </a:pPr>
          <a:r>
            <a:rPr lang="en-US" sz="1400" b="1" u="none" kern="1200" dirty="0"/>
            <a:t>Bispecific anti-CD20 monoclonal antibodies will emerge as appealing off the shelf immunotherapies</a:t>
          </a:r>
        </a:p>
      </dsp:txBody>
      <dsp:txXfrm>
        <a:off x="0" y="1199821"/>
        <a:ext cx="8386774" cy="2045160"/>
      </dsp:txXfrm>
    </dsp:sp>
    <dsp:sp modelId="{A27CDC8A-F99E-4334-AC30-B5F6D891AC4A}">
      <dsp:nvSpPr>
        <dsp:cNvPr id="0" name=""/>
        <dsp:cNvSpPr/>
      </dsp:nvSpPr>
      <dsp:spPr>
        <a:xfrm>
          <a:off x="0" y="3244981"/>
          <a:ext cx="8386774" cy="504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Appropriate supportive care and toxicity management can enhance utilization and treatment outcomes with novel therapies</a:t>
          </a:r>
        </a:p>
      </dsp:txBody>
      <dsp:txXfrm>
        <a:off x="24608" y="3269589"/>
        <a:ext cx="8337558" cy="454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479B8-2DE2-4877-8AD8-048BB8CCE00B}">
      <dsp:nvSpPr>
        <dsp:cNvPr id="0" name=""/>
        <dsp:cNvSpPr/>
      </dsp:nvSpPr>
      <dsp:spPr>
        <a:xfrm>
          <a:off x="3517" y="1281487"/>
          <a:ext cx="1784388" cy="972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Large portion of patients require additional therapy post 1st-line treatment</a:t>
          </a:r>
          <a:r>
            <a:rPr lang="en-US" sz="1400" kern="1200" baseline="30000" dirty="0"/>
            <a:t>1</a:t>
          </a:r>
          <a:endParaRPr lang="en-US" sz="1400" kern="1200" dirty="0"/>
        </a:p>
      </dsp:txBody>
      <dsp:txXfrm>
        <a:off x="32010" y="1309980"/>
        <a:ext cx="1727402" cy="915839"/>
      </dsp:txXfrm>
    </dsp:sp>
    <dsp:sp modelId="{B3F17712-0CDF-42A6-9816-36C5D457E6AB}">
      <dsp:nvSpPr>
        <dsp:cNvPr id="0" name=""/>
        <dsp:cNvSpPr/>
      </dsp:nvSpPr>
      <dsp:spPr>
        <a:xfrm>
          <a:off x="181956" y="2254313"/>
          <a:ext cx="178438" cy="730307"/>
        </a:xfrm>
        <a:custGeom>
          <a:avLst/>
          <a:gdLst/>
          <a:ahLst/>
          <a:cxnLst/>
          <a:rect l="0" t="0" r="0" b="0"/>
          <a:pathLst>
            <a:path>
              <a:moveTo>
                <a:pt x="0" y="0"/>
              </a:moveTo>
              <a:lnTo>
                <a:pt x="0" y="730307"/>
              </a:lnTo>
              <a:lnTo>
                <a:pt x="178438" y="7303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85DA3-48FA-4AC2-99DB-90C1B680CA2D}">
      <dsp:nvSpPr>
        <dsp:cNvPr id="0" name=""/>
        <dsp:cNvSpPr/>
      </dsp:nvSpPr>
      <dsp:spPr>
        <a:xfrm>
          <a:off x="360395" y="2459233"/>
          <a:ext cx="1513648" cy="1050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Progressively shorter duration of treatment for subsequent cycles</a:t>
          </a:r>
          <a:r>
            <a:rPr lang="en-US" sz="1400" kern="1200" baseline="30000" dirty="0"/>
            <a:t>1</a:t>
          </a:r>
          <a:endParaRPr lang="en-US" sz="1400" kern="1200" dirty="0"/>
        </a:p>
      </dsp:txBody>
      <dsp:txXfrm>
        <a:off x="391171" y="2490009"/>
        <a:ext cx="1452096" cy="989225"/>
      </dsp:txXfrm>
    </dsp:sp>
    <dsp:sp modelId="{F28241A9-05EA-40CE-82E9-F217E43C4B79}">
      <dsp:nvSpPr>
        <dsp:cNvPr id="0" name=""/>
        <dsp:cNvSpPr/>
      </dsp:nvSpPr>
      <dsp:spPr>
        <a:xfrm>
          <a:off x="2197744" y="1281487"/>
          <a:ext cx="1888700" cy="98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Strong economic burden</a:t>
          </a:r>
          <a:r>
            <a:rPr lang="en-US" sz="1400" kern="1200" baseline="30000" dirty="0"/>
            <a:t>1</a:t>
          </a:r>
          <a:endParaRPr lang="en-US" sz="1400" kern="1200" dirty="0"/>
        </a:p>
      </dsp:txBody>
      <dsp:txXfrm>
        <a:off x="2226668" y="1310411"/>
        <a:ext cx="1830852" cy="929674"/>
      </dsp:txXfrm>
    </dsp:sp>
    <dsp:sp modelId="{3FE2CB8F-A454-45A5-A8B0-BE4DD13A638F}">
      <dsp:nvSpPr>
        <dsp:cNvPr id="0" name=""/>
        <dsp:cNvSpPr/>
      </dsp:nvSpPr>
      <dsp:spPr>
        <a:xfrm>
          <a:off x="2386614" y="2269010"/>
          <a:ext cx="188870" cy="614757"/>
        </a:xfrm>
        <a:custGeom>
          <a:avLst/>
          <a:gdLst/>
          <a:ahLst/>
          <a:cxnLst/>
          <a:rect l="0" t="0" r="0" b="0"/>
          <a:pathLst>
            <a:path>
              <a:moveTo>
                <a:pt x="0" y="0"/>
              </a:moveTo>
              <a:lnTo>
                <a:pt x="0" y="614757"/>
              </a:lnTo>
              <a:lnTo>
                <a:pt x="188870" y="6147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75CAE-D6F7-45EB-B141-CE9906A53ECD}">
      <dsp:nvSpPr>
        <dsp:cNvPr id="0" name=""/>
        <dsp:cNvSpPr/>
      </dsp:nvSpPr>
      <dsp:spPr>
        <a:xfrm>
          <a:off x="2575484" y="2473929"/>
          <a:ext cx="1311483" cy="8196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$164,631 per-patient-per-year for R/R patients</a:t>
          </a:r>
          <a:r>
            <a:rPr lang="en-US" sz="1400" kern="1200" baseline="30000" dirty="0"/>
            <a:t>1</a:t>
          </a:r>
          <a:endParaRPr lang="en-US" sz="1400" kern="1200" dirty="0"/>
        </a:p>
      </dsp:txBody>
      <dsp:txXfrm>
        <a:off x="2599492" y="2497937"/>
        <a:ext cx="1263467" cy="771661"/>
      </dsp:txXfrm>
    </dsp:sp>
    <dsp:sp modelId="{254B836B-C514-4608-BC8E-2D3C76AD17D4}">
      <dsp:nvSpPr>
        <dsp:cNvPr id="0" name=""/>
        <dsp:cNvSpPr/>
      </dsp:nvSpPr>
      <dsp:spPr>
        <a:xfrm>
          <a:off x="4496283" y="1281487"/>
          <a:ext cx="1928716" cy="1019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Drug cost continues to be one of most significant contributors to overall cost burden in LBCL</a:t>
          </a:r>
          <a:r>
            <a:rPr lang="en-US" sz="1400" kern="1200" baseline="30000" dirty="0"/>
            <a:t>2</a:t>
          </a:r>
          <a:r>
            <a:rPr lang="en-US" sz="1400" kern="1200" dirty="0"/>
            <a:t> </a:t>
          </a:r>
        </a:p>
      </dsp:txBody>
      <dsp:txXfrm>
        <a:off x="4526134" y="1311338"/>
        <a:ext cx="1869014" cy="959476"/>
      </dsp:txXfrm>
    </dsp:sp>
    <dsp:sp modelId="{90DEE5E7-1557-4037-BB42-A7E9531A6739}">
      <dsp:nvSpPr>
        <dsp:cNvPr id="0" name=""/>
        <dsp:cNvSpPr/>
      </dsp:nvSpPr>
      <dsp:spPr>
        <a:xfrm>
          <a:off x="6768772" y="852542"/>
          <a:ext cx="2102783" cy="1668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1" kern="1200" dirty="0"/>
            <a:t>Large unmet need to reduce burden for patients </a:t>
          </a:r>
          <a:r>
            <a:rPr lang="en-US" sz="1600" b="1" i="1" kern="1200" dirty="0">
              <a:sym typeface="Wingdings" panose="05000000000000000000" pitchFamily="2" charset="2"/>
            </a:rPr>
            <a:t> </a:t>
          </a:r>
          <a:r>
            <a:rPr lang="en-US" sz="1600" b="1" i="1" kern="1200" dirty="0"/>
            <a:t>Can novel therapies close this gap?</a:t>
          </a:r>
          <a:endParaRPr lang="en-US" sz="1600" kern="1200" dirty="0"/>
        </a:p>
      </dsp:txBody>
      <dsp:txXfrm>
        <a:off x="6817644" y="901414"/>
        <a:ext cx="2005039" cy="1570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55473-0293-49EB-8F8A-D7349F98B2F8}">
      <dsp:nvSpPr>
        <dsp:cNvPr id="0" name=""/>
        <dsp:cNvSpPr/>
      </dsp:nvSpPr>
      <dsp:spPr>
        <a:xfrm>
          <a:off x="2396483" y="1085"/>
          <a:ext cx="2696043" cy="474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ORR 58% </a:t>
          </a:r>
          <a:endParaRPr lang="en-US" sz="2000" kern="1200" dirty="0"/>
        </a:p>
      </dsp:txBody>
      <dsp:txXfrm>
        <a:off x="2419655" y="24257"/>
        <a:ext cx="2649699" cy="428334"/>
      </dsp:txXfrm>
    </dsp:sp>
    <dsp:sp modelId="{0228EF82-61B1-431A-BA2F-D215C4AA2910}">
      <dsp:nvSpPr>
        <dsp:cNvPr id="0" name=""/>
        <dsp:cNvSpPr/>
      </dsp:nvSpPr>
      <dsp:spPr>
        <a:xfrm>
          <a:off x="2396483" y="499497"/>
          <a:ext cx="2696043" cy="474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CRR 40%</a:t>
          </a:r>
          <a:endParaRPr lang="en-US" sz="2000" kern="1200" dirty="0"/>
        </a:p>
      </dsp:txBody>
      <dsp:txXfrm>
        <a:off x="2419655" y="522669"/>
        <a:ext cx="2649699" cy="428334"/>
      </dsp:txXfrm>
    </dsp:sp>
    <dsp:sp modelId="{D6FAC0D0-76BC-49A6-AC94-338583C87AA7}">
      <dsp:nvSpPr>
        <dsp:cNvPr id="0" name=""/>
        <dsp:cNvSpPr/>
      </dsp:nvSpPr>
      <dsp:spPr>
        <a:xfrm>
          <a:off x="2396483" y="997910"/>
          <a:ext cx="2696043" cy="474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Median DOR: 43.9 mos</a:t>
          </a:r>
          <a:endParaRPr lang="en-US" sz="2000" kern="1200" dirty="0"/>
        </a:p>
      </dsp:txBody>
      <dsp:txXfrm>
        <a:off x="2419655" y="1021082"/>
        <a:ext cx="2649699" cy="428334"/>
      </dsp:txXfrm>
    </dsp:sp>
    <dsp:sp modelId="{F3388F0D-4699-4EC8-8860-50ADC3B3D4AE}">
      <dsp:nvSpPr>
        <dsp:cNvPr id="0" name=""/>
        <dsp:cNvSpPr/>
      </dsp:nvSpPr>
      <dsp:spPr>
        <a:xfrm>
          <a:off x="2396483" y="1496322"/>
          <a:ext cx="2696043" cy="474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Median PFS: 11.6 mos</a:t>
          </a:r>
          <a:endParaRPr lang="en-US" sz="2000" kern="1200" dirty="0"/>
        </a:p>
      </dsp:txBody>
      <dsp:txXfrm>
        <a:off x="2419655" y="1519494"/>
        <a:ext cx="2649699" cy="428334"/>
      </dsp:txXfrm>
    </dsp:sp>
    <dsp:sp modelId="{7E37F983-4B4A-486D-9E8B-B866C4E1F4C5}">
      <dsp:nvSpPr>
        <dsp:cNvPr id="0" name=""/>
        <dsp:cNvSpPr/>
      </dsp:nvSpPr>
      <dsp:spPr>
        <a:xfrm>
          <a:off x="2396483" y="1994734"/>
          <a:ext cx="2696043" cy="474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Median OS: 33.5 mos</a:t>
          </a:r>
          <a:endParaRPr lang="en-US" sz="2000" kern="1200" dirty="0"/>
        </a:p>
      </dsp:txBody>
      <dsp:txXfrm>
        <a:off x="2419655" y="2017906"/>
        <a:ext cx="2649699" cy="428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6DF12-4B4C-4574-8BA5-B698D26BA528}">
      <dsp:nvSpPr>
        <dsp:cNvPr id="0" name=""/>
        <dsp:cNvSpPr/>
      </dsp:nvSpPr>
      <dsp:spPr>
        <a:xfrm>
          <a:off x="591502" y="0"/>
          <a:ext cx="6703695" cy="33647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C0222-2494-4450-BEF4-62E879E3710E}">
      <dsp:nvSpPr>
        <dsp:cNvPr id="0" name=""/>
        <dsp:cNvSpPr/>
      </dsp:nvSpPr>
      <dsp:spPr>
        <a:xfrm>
          <a:off x="8472" y="1009412"/>
          <a:ext cx="2538531" cy="1345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Pola-R-CHP </a:t>
          </a:r>
        </a:p>
        <a:p>
          <a:pPr marL="0" lvl="0" indent="0" algn="ctr" defTabSz="1377950">
            <a:lnSpc>
              <a:spcPct val="90000"/>
            </a:lnSpc>
            <a:spcBef>
              <a:spcPct val="0"/>
            </a:spcBef>
            <a:spcAft>
              <a:spcPct val="35000"/>
            </a:spcAft>
            <a:buNone/>
          </a:pPr>
          <a:r>
            <a:rPr lang="en-US" sz="2400" kern="1200" dirty="0"/>
            <a:t>First line</a:t>
          </a:r>
          <a:endParaRPr lang="en-US" sz="3100" kern="1200" dirty="0"/>
        </a:p>
      </dsp:txBody>
      <dsp:txXfrm>
        <a:off x="74173" y="1075113"/>
        <a:ext cx="2407129" cy="1214480"/>
      </dsp:txXfrm>
    </dsp:sp>
    <dsp:sp modelId="{D565A747-914D-4F5C-8289-0E86F101F5D4}">
      <dsp:nvSpPr>
        <dsp:cNvPr id="0" name=""/>
        <dsp:cNvSpPr/>
      </dsp:nvSpPr>
      <dsp:spPr>
        <a:xfrm>
          <a:off x="2674084" y="1009412"/>
          <a:ext cx="2538531" cy="1345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CAR-T </a:t>
          </a:r>
        </a:p>
        <a:p>
          <a:pPr marL="0" lvl="0" indent="0" algn="ctr" defTabSz="1377950">
            <a:lnSpc>
              <a:spcPct val="90000"/>
            </a:lnSpc>
            <a:spcBef>
              <a:spcPct val="0"/>
            </a:spcBef>
            <a:spcAft>
              <a:spcPct val="35000"/>
            </a:spcAft>
            <a:buNone/>
          </a:pPr>
          <a:r>
            <a:rPr lang="en-US" sz="2400" kern="1200" dirty="0"/>
            <a:t>Second line</a:t>
          </a:r>
          <a:endParaRPr lang="en-US" sz="3100" kern="1200" dirty="0"/>
        </a:p>
      </dsp:txBody>
      <dsp:txXfrm>
        <a:off x="2739785" y="1075113"/>
        <a:ext cx="2407129" cy="1214480"/>
      </dsp:txXfrm>
    </dsp:sp>
    <dsp:sp modelId="{D9AB3E4B-8584-4E40-8E55-9F735F2956C1}">
      <dsp:nvSpPr>
        <dsp:cNvPr id="0" name=""/>
        <dsp:cNvSpPr/>
      </dsp:nvSpPr>
      <dsp:spPr>
        <a:xfrm>
          <a:off x="5339696" y="1009412"/>
          <a:ext cx="2538531" cy="1345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Bispecific Agents in R/R</a:t>
          </a:r>
        </a:p>
      </dsp:txBody>
      <dsp:txXfrm>
        <a:off x="5405397" y="1075113"/>
        <a:ext cx="2407129" cy="1214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6C748-C6DF-48F2-8863-23477974FADF}">
      <dsp:nvSpPr>
        <dsp:cNvPr id="0" name=""/>
        <dsp:cNvSpPr/>
      </dsp:nvSpPr>
      <dsp:spPr>
        <a:xfrm>
          <a:off x="3157078" y="554869"/>
          <a:ext cx="1577175" cy="128763"/>
        </a:xfrm>
        <a:custGeom>
          <a:avLst/>
          <a:gdLst/>
          <a:ahLst/>
          <a:cxnLst/>
          <a:rect l="0" t="0" r="0" b="0"/>
          <a:pathLst>
            <a:path>
              <a:moveTo>
                <a:pt x="0" y="0"/>
              </a:moveTo>
              <a:lnTo>
                <a:pt x="1577175" y="0"/>
              </a:lnTo>
              <a:lnTo>
                <a:pt x="1577175" y="12876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F54A7D-8110-455E-9012-7A224A61015E}">
      <dsp:nvSpPr>
        <dsp:cNvPr id="0" name=""/>
        <dsp:cNvSpPr/>
      </dsp:nvSpPr>
      <dsp:spPr>
        <a:xfrm>
          <a:off x="1609395" y="554869"/>
          <a:ext cx="1547683" cy="126801"/>
        </a:xfrm>
        <a:custGeom>
          <a:avLst/>
          <a:gdLst/>
          <a:ahLst/>
          <a:cxnLst/>
          <a:rect l="0" t="0" r="0" b="0"/>
          <a:pathLst>
            <a:path>
              <a:moveTo>
                <a:pt x="1547683" y="0"/>
              </a:moveTo>
              <a:lnTo>
                <a:pt x="0" y="0"/>
              </a:lnTo>
              <a:lnTo>
                <a:pt x="0" y="12680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2ACB15-0611-4E45-A366-BEBFE2CAE693}">
      <dsp:nvSpPr>
        <dsp:cNvPr id="0" name=""/>
        <dsp:cNvSpPr/>
      </dsp:nvSpPr>
      <dsp:spPr>
        <a:xfrm>
          <a:off x="1865814" y="0"/>
          <a:ext cx="2582528" cy="554869"/>
        </a:xfrm>
        <a:prstGeom prst="rect">
          <a:avLst/>
        </a:prstGeom>
        <a:solidFill>
          <a:schemeClr val="accent1">
            <a:lumMod val="5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Relapsed/refractory DLBCL</a:t>
          </a:r>
        </a:p>
      </dsp:txBody>
      <dsp:txXfrm>
        <a:off x="1865814" y="0"/>
        <a:ext cx="2582528" cy="554869"/>
      </dsp:txXfrm>
    </dsp:sp>
    <dsp:sp modelId="{EB9AAB3D-DA52-44E0-8584-289512AE1739}">
      <dsp:nvSpPr>
        <dsp:cNvPr id="0" name=""/>
        <dsp:cNvSpPr/>
      </dsp:nvSpPr>
      <dsp:spPr>
        <a:xfrm>
          <a:off x="318131" y="681670"/>
          <a:ext cx="2582528" cy="593555"/>
        </a:xfrm>
        <a:prstGeom prst="rect">
          <a:avLst/>
        </a:prstGeom>
        <a:solidFill>
          <a:schemeClr val="accent1">
            <a:lumMod val="5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Fit for high dose therapy</a:t>
          </a:r>
        </a:p>
      </dsp:txBody>
      <dsp:txXfrm>
        <a:off x="318131" y="681670"/>
        <a:ext cx="2582528" cy="593555"/>
      </dsp:txXfrm>
    </dsp:sp>
    <dsp:sp modelId="{297C94B1-CBA4-46B5-8A37-28323FAA3429}">
      <dsp:nvSpPr>
        <dsp:cNvPr id="0" name=""/>
        <dsp:cNvSpPr/>
      </dsp:nvSpPr>
      <dsp:spPr>
        <a:xfrm>
          <a:off x="3442990" y="683633"/>
          <a:ext cx="2582528" cy="616475"/>
        </a:xfrm>
        <a:prstGeom prst="rect">
          <a:avLst/>
        </a:prstGeom>
        <a:solidFill>
          <a:schemeClr val="accent1">
            <a:lumMod val="5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Unfit for high dose therapy</a:t>
          </a:r>
        </a:p>
      </dsp:txBody>
      <dsp:txXfrm>
        <a:off x="3442990" y="683633"/>
        <a:ext cx="2582528" cy="616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FBF29-43D2-4E01-9E6A-0D952BD342F1}">
      <dsp:nvSpPr>
        <dsp:cNvPr id="0" name=""/>
        <dsp:cNvSpPr/>
      </dsp:nvSpPr>
      <dsp:spPr>
        <a:xfrm>
          <a:off x="632983" y="0"/>
          <a:ext cx="7173813" cy="38194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82CD6-FF86-4CEF-8987-515F26D1AB39}">
      <dsp:nvSpPr>
        <dsp:cNvPr id="0" name=""/>
        <dsp:cNvSpPr/>
      </dsp:nvSpPr>
      <dsp:spPr>
        <a:xfrm>
          <a:off x="103"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Adequate number of T-cells for collection</a:t>
          </a:r>
          <a:endParaRPr lang="en-US" sz="1300" kern="1200" dirty="0"/>
        </a:p>
      </dsp:txBody>
      <dsp:txXfrm>
        <a:off x="60394" y="1206140"/>
        <a:ext cx="1114477" cy="1407217"/>
      </dsp:txXfrm>
    </dsp:sp>
    <dsp:sp modelId="{AA4368AC-8B75-472A-886B-BE5479414779}">
      <dsp:nvSpPr>
        <dsp:cNvPr id="0" name=""/>
        <dsp:cNvSpPr/>
      </dsp:nvSpPr>
      <dsp:spPr>
        <a:xfrm>
          <a:off x="1441005"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No active, uncontrolled infections</a:t>
          </a:r>
          <a:endParaRPr lang="en-US" sz="1300" kern="1200" dirty="0"/>
        </a:p>
      </dsp:txBody>
      <dsp:txXfrm>
        <a:off x="1501296" y="1206140"/>
        <a:ext cx="1114477" cy="1407217"/>
      </dsp:txXfrm>
    </dsp:sp>
    <dsp:sp modelId="{AAD42D50-B5A1-4E85-93BA-5FC9AC4B4CDA}">
      <dsp:nvSpPr>
        <dsp:cNvPr id="0" name=""/>
        <dsp:cNvSpPr/>
      </dsp:nvSpPr>
      <dsp:spPr>
        <a:xfrm>
          <a:off x="2881908"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Adequate performance status (PS) 0 or 2 and organ function</a:t>
          </a:r>
          <a:endParaRPr lang="en-US" sz="1300" kern="1200" dirty="0"/>
        </a:p>
      </dsp:txBody>
      <dsp:txXfrm>
        <a:off x="2942199" y="1206140"/>
        <a:ext cx="1114477" cy="1407217"/>
      </dsp:txXfrm>
    </dsp:sp>
    <dsp:sp modelId="{C0F5DEEE-4DBA-483D-8605-6642BC05F83F}">
      <dsp:nvSpPr>
        <dsp:cNvPr id="0" name=""/>
        <dsp:cNvSpPr/>
      </dsp:nvSpPr>
      <dsp:spPr>
        <a:xfrm>
          <a:off x="4322811"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Absence of clinically relevant comorbidities</a:t>
          </a:r>
          <a:endParaRPr lang="en-US" sz="1300" kern="1200" dirty="0"/>
        </a:p>
      </dsp:txBody>
      <dsp:txXfrm>
        <a:off x="4383102" y="1206140"/>
        <a:ext cx="1114477" cy="1407217"/>
      </dsp:txXfrm>
    </dsp:sp>
    <dsp:sp modelId="{756DCB96-60F6-48DE-987A-1EF0C2183DC2}">
      <dsp:nvSpPr>
        <dsp:cNvPr id="0" name=""/>
        <dsp:cNvSpPr/>
      </dsp:nvSpPr>
      <dsp:spPr>
        <a:xfrm>
          <a:off x="5763714"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Adequate caregiver support</a:t>
          </a:r>
          <a:endParaRPr lang="en-US" sz="1300" kern="1200" dirty="0"/>
        </a:p>
      </dsp:txBody>
      <dsp:txXfrm>
        <a:off x="5824005" y="1206140"/>
        <a:ext cx="1114477" cy="1407217"/>
      </dsp:txXfrm>
    </dsp:sp>
    <dsp:sp modelId="{65F38854-877E-4355-96B1-D2A79A28F992}">
      <dsp:nvSpPr>
        <dsp:cNvPr id="0" name=""/>
        <dsp:cNvSpPr/>
      </dsp:nvSpPr>
      <dsp:spPr>
        <a:xfrm>
          <a:off x="7204617" y="1145849"/>
          <a:ext cx="1235059" cy="1527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Ability to travel to treatment center within appropriate radius travel time</a:t>
          </a:r>
          <a:endParaRPr lang="en-US" sz="1300" kern="1200" dirty="0"/>
        </a:p>
      </dsp:txBody>
      <dsp:txXfrm>
        <a:off x="7264908" y="1206140"/>
        <a:ext cx="1114477" cy="14072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04270-CC6F-44E1-B460-72013820E691}">
      <dsp:nvSpPr>
        <dsp:cNvPr id="0" name=""/>
        <dsp:cNvSpPr/>
      </dsp:nvSpPr>
      <dsp:spPr>
        <a:xfrm>
          <a:off x="2593" y="18219"/>
          <a:ext cx="2528590" cy="85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Turnaround during manufacturing</a:t>
          </a:r>
          <a:r>
            <a:rPr lang="en-US" sz="1700" kern="1200" baseline="30000" dirty="0"/>
            <a:t>1</a:t>
          </a:r>
          <a:endParaRPr lang="en-US" sz="1700" kern="1200" dirty="0"/>
        </a:p>
      </dsp:txBody>
      <dsp:txXfrm>
        <a:off x="2593" y="18219"/>
        <a:ext cx="2528590" cy="852439"/>
      </dsp:txXfrm>
    </dsp:sp>
    <dsp:sp modelId="{DD737308-1529-4C7F-AF3B-3509F88CEF37}">
      <dsp:nvSpPr>
        <dsp:cNvPr id="0" name=""/>
        <dsp:cNvSpPr/>
      </dsp:nvSpPr>
      <dsp:spPr>
        <a:xfrm>
          <a:off x="2593" y="870658"/>
          <a:ext cx="2528590" cy="2445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Axi-cel: 17 days</a:t>
          </a:r>
        </a:p>
        <a:p>
          <a:pPr marL="114300" lvl="1" indent="-114300" algn="l" defTabSz="666750">
            <a:lnSpc>
              <a:spcPct val="90000"/>
            </a:lnSpc>
            <a:spcBef>
              <a:spcPct val="0"/>
            </a:spcBef>
            <a:spcAft>
              <a:spcPct val="15000"/>
            </a:spcAft>
            <a:buChar char="•"/>
          </a:pPr>
          <a:r>
            <a:rPr lang="en-US" sz="1500" kern="1200" dirty="0"/>
            <a:t>Tisa-cel &amp; Liso cel: ~24 days</a:t>
          </a:r>
        </a:p>
        <a:p>
          <a:pPr marL="114300" lvl="1" indent="-114300" algn="l" defTabSz="666750">
            <a:lnSpc>
              <a:spcPct val="90000"/>
            </a:lnSpc>
            <a:spcBef>
              <a:spcPct val="0"/>
            </a:spcBef>
            <a:spcAft>
              <a:spcPct val="15000"/>
            </a:spcAft>
            <a:buChar char="•"/>
          </a:pPr>
          <a:r>
            <a:rPr lang="en-US" sz="1500" kern="1200" dirty="0"/>
            <a:t>Bridging for symptomatic/progressive disease</a:t>
          </a:r>
        </a:p>
        <a:p>
          <a:pPr marL="228600" lvl="2" indent="-114300" algn="l" defTabSz="666750">
            <a:lnSpc>
              <a:spcPct val="90000"/>
            </a:lnSpc>
            <a:spcBef>
              <a:spcPct val="0"/>
            </a:spcBef>
            <a:spcAft>
              <a:spcPct val="15000"/>
            </a:spcAft>
            <a:buChar char="•"/>
          </a:pPr>
          <a:r>
            <a:rPr lang="en-US" sz="1500" kern="1200" dirty="0"/>
            <a:t>Radiation</a:t>
          </a:r>
          <a:r>
            <a:rPr lang="en-US" sz="1500" kern="1200" baseline="30000" dirty="0"/>
            <a:t>2,3</a:t>
          </a:r>
          <a:r>
            <a:rPr lang="en-US" sz="1500" kern="1200" dirty="0"/>
            <a:t> </a:t>
          </a:r>
        </a:p>
        <a:p>
          <a:pPr marL="228600" lvl="2" indent="-114300" algn="l" defTabSz="666750">
            <a:lnSpc>
              <a:spcPct val="90000"/>
            </a:lnSpc>
            <a:spcBef>
              <a:spcPct val="0"/>
            </a:spcBef>
            <a:spcAft>
              <a:spcPct val="15000"/>
            </a:spcAft>
            <a:buChar char="•"/>
          </a:pPr>
          <a:r>
            <a:rPr lang="en-US" sz="1500" kern="1200" dirty="0"/>
            <a:t>Polatuzumab vedotin</a:t>
          </a:r>
          <a:r>
            <a:rPr lang="en-US" sz="1500" kern="1200" baseline="30000" dirty="0"/>
            <a:t>4</a:t>
          </a:r>
          <a:endParaRPr lang="en-US" sz="1500" kern="1200" dirty="0"/>
        </a:p>
      </dsp:txBody>
      <dsp:txXfrm>
        <a:off x="2593" y="870658"/>
        <a:ext cx="2528590" cy="2445537"/>
      </dsp:txXfrm>
    </dsp:sp>
    <dsp:sp modelId="{24DABAF0-D46B-49A0-95E8-227A46F133AB}">
      <dsp:nvSpPr>
        <dsp:cNvPr id="0" name=""/>
        <dsp:cNvSpPr/>
      </dsp:nvSpPr>
      <dsp:spPr>
        <a:xfrm>
          <a:off x="2885187" y="18219"/>
          <a:ext cx="2528590" cy="85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Referral to center for CAR-T/ clinical trial as appropriate</a:t>
          </a:r>
          <a:r>
            <a:rPr lang="en-US" sz="1700" kern="1200" baseline="30000" dirty="0"/>
            <a:t>4</a:t>
          </a:r>
          <a:endParaRPr lang="en-US" sz="1700" kern="1200" dirty="0"/>
        </a:p>
      </dsp:txBody>
      <dsp:txXfrm>
        <a:off x="2885187" y="18219"/>
        <a:ext cx="2528590" cy="852439"/>
      </dsp:txXfrm>
    </dsp:sp>
    <dsp:sp modelId="{B36B217E-BAA9-432D-8BD2-01138DF749AC}">
      <dsp:nvSpPr>
        <dsp:cNvPr id="0" name=""/>
        <dsp:cNvSpPr/>
      </dsp:nvSpPr>
      <dsp:spPr>
        <a:xfrm>
          <a:off x="2885187" y="870658"/>
          <a:ext cx="2528590" cy="2445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Early referral is optimal (immediately after 1</a:t>
          </a:r>
          <a:r>
            <a:rPr lang="en-US" sz="1500" kern="1200" baseline="30000" dirty="0"/>
            <a:t>st</a:t>
          </a:r>
          <a:r>
            <a:rPr lang="en-US" sz="1500" kern="1200" dirty="0"/>
            <a:t> treatment failure before salvage therapy initiation) </a:t>
          </a:r>
        </a:p>
      </dsp:txBody>
      <dsp:txXfrm>
        <a:off x="2885187" y="870658"/>
        <a:ext cx="2528590" cy="2445537"/>
      </dsp:txXfrm>
    </dsp:sp>
    <dsp:sp modelId="{FD3EFD39-7C12-4B53-8282-608B2E7EABCA}">
      <dsp:nvSpPr>
        <dsp:cNvPr id="0" name=""/>
        <dsp:cNvSpPr/>
      </dsp:nvSpPr>
      <dsp:spPr>
        <a:xfrm>
          <a:off x="5767780" y="18219"/>
          <a:ext cx="2528590" cy="8524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Future considerations: Potential to identify responders?</a:t>
          </a:r>
          <a:r>
            <a:rPr lang="en-US" sz="1700" kern="1200" baseline="30000" dirty="0"/>
            <a:t>5</a:t>
          </a:r>
          <a:endParaRPr lang="en-US" sz="1700" kern="1200" dirty="0"/>
        </a:p>
      </dsp:txBody>
      <dsp:txXfrm>
        <a:off x="5767780" y="18219"/>
        <a:ext cx="2528590" cy="852439"/>
      </dsp:txXfrm>
    </dsp:sp>
    <dsp:sp modelId="{15A7B027-34BF-4057-A59A-97ABD6BE827E}">
      <dsp:nvSpPr>
        <dsp:cNvPr id="0" name=""/>
        <dsp:cNvSpPr/>
      </dsp:nvSpPr>
      <dsp:spPr>
        <a:xfrm>
          <a:off x="5767780" y="870658"/>
          <a:ext cx="2528590" cy="24455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CR at 3-month follow-up </a:t>
          </a:r>
          <a:r>
            <a:rPr lang="en-US" sz="1500" kern="1200" dirty="0">
              <a:sym typeface="Wingdings" panose="05000000000000000000" pitchFamily="2" charset="2"/>
            </a:rPr>
            <a:t></a:t>
          </a:r>
          <a:r>
            <a:rPr lang="en-US" sz="1500" kern="1200" dirty="0"/>
            <a:t>3x higher frequency of CD8 T-cell memory signatures</a:t>
          </a:r>
        </a:p>
        <a:p>
          <a:pPr marL="114300" lvl="1" indent="-114300" algn="l" defTabSz="666750">
            <a:lnSpc>
              <a:spcPct val="90000"/>
            </a:lnSpc>
            <a:spcBef>
              <a:spcPct val="0"/>
            </a:spcBef>
            <a:spcAft>
              <a:spcPct val="15000"/>
            </a:spcAft>
            <a:buChar char="•"/>
          </a:pPr>
          <a:r>
            <a:rPr lang="en-US" sz="1500" b="1" kern="1200" dirty="0"/>
            <a:t>cf(DNA) sequencing</a:t>
          </a:r>
        </a:p>
        <a:p>
          <a:pPr marL="228600" lvl="2" indent="-114300" algn="l" defTabSz="577850">
            <a:lnSpc>
              <a:spcPct val="90000"/>
            </a:lnSpc>
            <a:spcBef>
              <a:spcPct val="0"/>
            </a:spcBef>
            <a:spcAft>
              <a:spcPct val="15000"/>
            </a:spcAft>
            <a:buChar char="•"/>
          </a:pPr>
          <a:r>
            <a:rPr lang="en-US" sz="1300" kern="1200" dirty="0"/>
            <a:t>Molecular response at 7-days post infusion associated with significant clinical response</a:t>
          </a:r>
        </a:p>
        <a:p>
          <a:pPr marL="228600" lvl="2" indent="-114300" algn="l" defTabSz="577850">
            <a:lnSpc>
              <a:spcPct val="90000"/>
            </a:lnSpc>
            <a:spcBef>
              <a:spcPct val="0"/>
            </a:spcBef>
            <a:spcAft>
              <a:spcPct val="15000"/>
            </a:spcAft>
            <a:buChar char="•"/>
          </a:pPr>
          <a:r>
            <a:rPr lang="en-US" sz="1300" kern="1200" dirty="0"/>
            <a:t>CD8 T-cell exhaustion associated with poor molecular response</a:t>
          </a:r>
        </a:p>
      </dsp:txBody>
      <dsp:txXfrm>
        <a:off x="5767780" y="870658"/>
        <a:ext cx="2528590" cy="24455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A478E-33B5-4554-B2A8-D1630848B033}">
      <dsp:nvSpPr>
        <dsp:cNvPr id="0" name=""/>
        <dsp:cNvSpPr/>
      </dsp:nvSpPr>
      <dsp:spPr>
        <a:xfrm>
          <a:off x="946093" y="198"/>
          <a:ext cx="2750032" cy="157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Cytokine Release Syndrome (CRS) </a:t>
          </a:r>
          <a:endParaRPr lang="en-US" sz="1800" kern="1200" dirty="0"/>
        </a:p>
      </dsp:txBody>
      <dsp:txXfrm>
        <a:off x="946093" y="198"/>
        <a:ext cx="2750032" cy="1573020"/>
      </dsp:txXfrm>
    </dsp:sp>
    <dsp:sp modelId="{9F8B22D0-02D9-4A3E-ABB8-814EED2DB7CC}">
      <dsp:nvSpPr>
        <dsp:cNvPr id="0" name=""/>
        <dsp:cNvSpPr/>
      </dsp:nvSpPr>
      <dsp:spPr>
        <a:xfrm>
          <a:off x="3958296" y="198"/>
          <a:ext cx="2833350" cy="157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u="sng" kern="1200" dirty="0"/>
            <a:t>Neurological toxicity</a:t>
          </a:r>
          <a:endParaRPr lang="en-US" sz="1800" u="sng" kern="1200" dirty="0"/>
        </a:p>
        <a:p>
          <a:pPr marL="114300" lvl="1" indent="-114300" algn="l" defTabSz="622300">
            <a:lnSpc>
              <a:spcPct val="90000"/>
            </a:lnSpc>
            <a:spcBef>
              <a:spcPct val="0"/>
            </a:spcBef>
            <a:spcAft>
              <a:spcPct val="15000"/>
            </a:spcAft>
            <a:buChar char="•"/>
          </a:pPr>
          <a:r>
            <a:rPr lang="en-GB" sz="1400" kern="1200" dirty="0"/>
            <a:t>CAR T-cell associated Encephalopathy Syndrome (CRES)</a:t>
          </a:r>
          <a:endParaRPr lang="en-US" sz="1400" kern="1200" dirty="0"/>
        </a:p>
        <a:p>
          <a:pPr marL="114300" lvl="1" indent="-114300" algn="l" defTabSz="622300">
            <a:lnSpc>
              <a:spcPct val="90000"/>
            </a:lnSpc>
            <a:spcBef>
              <a:spcPct val="0"/>
            </a:spcBef>
            <a:spcAft>
              <a:spcPct val="15000"/>
            </a:spcAft>
            <a:buChar char="•"/>
          </a:pPr>
          <a:r>
            <a:rPr lang="en-GB" sz="1400" kern="1200" dirty="0"/>
            <a:t>Immune Effector Cell Associated Neurotoxicity Syndrome (ICANS)</a:t>
          </a:r>
          <a:endParaRPr lang="en-US" sz="1400" kern="1200" dirty="0"/>
        </a:p>
      </dsp:txBody>
      <dsp:txXfrm>
        <a:off x="3958296" y="198"/>
        <a:ext cx="2833350" cy="1573020"/>
      </dsp:txXfrm>
    </dsp:sp>
    <dsp:sp modelId="{F0894168-70EC-4F6D-984E-3C3CEF0E80C3}">
      <dsp:nvSpPr>
        <dsp:cNvPr id="0" name=""/>
        <dsp:cNvSpPr/>
      </dsp:nvSpPr>
      <dsp:spPr>
        <a:xfrm>
          <a:off x="7053816" y="198"/>
          <a:ext cx="2738576" cy="157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Prolonged cytopenias</a:t>
          </a:r>
          <a:endParaRPr lang="en-US" sz="1800" kern="1200" dirty="0"/>
        </a:p>
      </dsp:txBody>
      <dsp:txXfrm>
        <a:off x="7053816" y="198"/>
        <a:ext cx="2738576" cy="1573020"/>
      </dsp:txXfrm>
    </dsp:sp>
    <dsp:sp modelId="{9537989B-1B67-42A1-8EF2-E27FB2C9B6B7}">
      <dsp:nvSpPr>
        <dsp:cNvPr id="0" name=""/>
        <dsp:cNvSpPr/>
      </dsp:nvSpPr>
      <dsp:spPr>
        <a:xfrm>
          <a:off x="2439086" y="1835388"/>
          <a:ext cx="2764793" cy="157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B-cell aplasia</a:t>
          </a:r>
          <a:endParaRPr lang="en-US" sz="1800" kern="1200" dirty="0"/>
        </a:p>
      </dsp:txBody>
      <dsp:txXfrm>
        <a:off x="2439086" y="1835388"/>
        <a:ext cx="2764793" cy="1573020"/>
      </dsp:txXfrm>
    </dsp:sp>
    <dsp:sp modelId="{075C46E2-2860-4977-8F4B-8977183D3588}">
      <dsp:nvSpPr>
        <dsp:cNvPr id="0" name=""/>
        <dsp:cNvSpPr/>
      </dsp:nvSpPr>
      <dsp:spPr>
        <a:xfrm>
          <a:off x="5466049" y="1835388"/>
          <a:ext cx="2833350" cy="1573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Hypogammaglobulinemia</a:t>
          </a:r>
          <a:endParaRPr lang="en-US" sz="1800" kern="1200" dirty="0"/>
        </a:p>
      </dsp:txBody>
      <dsp:txXfrm>
        <a:off x="5466049" y="1835388"/>
        <a:ext cx="2833350" cy="1573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1CB4A-7532-4D16-AF36-84560AD6C2BD}">
      <dsp:nvSpPr>
        <dsp:cNvPr id="0" name=""/>
        <dsp:cNvSpPr/>
      </dsp:nvSpPr>
      <dsp:spPr>
        <a:xfrm rot="5400000">
          <a:off x="5578646" y="-2337920"/>
          <a:ext cx="732402" cy="55951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Stage III, non-GCB subtype, with co-expression of MYC and BCL2 (no translocation of MYC, BCL2 or BCL6)</a:t>
          </a:r>
        </a:p>
      </dsp:txBody>
      <dsp:txXfrm rot="-5400000">
        <a:off x="3147273" y="129206"/>
        <a:ext cx="5559397" cy="660896"/>
      </dsp:txXfrm>
    </dsp:sp>
    <dsp:sp modelId="{1C2F9BAF-03A5-4631-B2AE-C54B6658FA32}">
      <dsp:nvSpPr>
        <dsp:cNvPr id="0" name=""/>
        <dsp:cNvSpPr/>
      </dsp:nvSpPr>
      <dsp:spPr>
        <a:xfrm>
          <a:off x="0" y="1903"/>
          <a:ext cx="3147272" cy="915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72 yo woman with type 2 diabetes and hypertension presents with diffuse large B-cell lymphoma. ECOG PS: 1. Scr: 1.7</a:t>
          </a:r>
        </a:p>
      </dsp:txBody>
      <dsp:txXfrm>
        <a:off x="44691" y="46594"/>
        <a:ext cx="3057890" cy="826121"/>
      </dsp:txXfrm>
    </dsp:sp>
    <dsp:sp modelId="{78BB968D-A4B5-4FDB-B06E-62E8AF5978EF}">
      <dsp:nvSpPr>
        <dsp:cNvPr id="0" name=""/>
        <dsp:cNvSpPr/>
      </dsp:nvSpPr>
      <dsp:spPr>
        <a:xfrm rot="5400000">
          <a:off x="5578646" y="-1376641"/>
          <a:ext cx="732402" cy="55951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Relapse involving lymph nodes, spleen, and liver</a:t>
          </a:r>
        </a:p>
      </dsp:txBody>
      <dsp:txXfrm rot="-5400000">
        <a:off x="3147273" y="1090485"/>
        <a:ext cx="5559397" cy="660896"/>
      </dsp:txXfrm>
    </dsp:sp>
    <dsp:sp modelId="{055F01FF-AC08-49DD-8DBE-F9F958A36968}">
      <dsp:nvSpPr>
        <dsp:cNvPr id="0" name=""/>
        <dsp:cNvSpPr/>
      </dsp:nvSpPr>
      <dsp:spPr>
        <a:xfrm>
          <a:off x="0" y="963182"/>
          <a:ext cx="3147272" cy="915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1</a:t>
          </a:r>
          <a:r>
            <a:rPr lang="en-US" sz="1400" kern="1200" baseline="0" dirty="0"/>
            <a:t>st</a:t>
          </a:r>
          <a:r>
            <a:rPr lang="en-US" sz="1400" kern="1200" dirty="0"/>
            <a:t>-line treatment: R-CHOP </a:t>
          </a:r>
          <a:r>
            <a:rPr lang="en-US" sz="1400" kern="1200" dirty="0">
              <a:sym typeface="Wingdings" panose="05000000000000000000" pitchFamily="2" charset="2"/>
            </a:rPr>
            <a:t></a:t>
          </a:r>
          <a:r>
            <a:rPr lang="en-US" sz="1400" kern="1200" dirty="0"/>
            <a:t> CR achieved </a:t>
          </a:r>
          <a:r>
            <a:rPr lang="en-US" sz="1400" kern="1200" dirty="0">
              <a:sym typeface="Wingdings" panose="05000000000000000000" pitchFamily="2" charset="2"/>
            </a:rPr>
            <a:t></a:t>
          </a:r>
          <a:r>
            <a:rPr lang="en-US" sz="1400" kern="1200" dirty="0"/>
            <a:t> Relapsed 8 mos later</a:t>
          </a:r>
        </a:p>
      </dsp:txBody>
      <dsp:txXfrm>
        <a:off x="44691" y="1007873"/>
        <a:ext cx="3057890" cy="826121"/>
      </dsp:txXfrm>
    </dsp:sp>
    <dsp:sp modelId="{56DA383B-5565-4A67-B088-0881D4C906CB}">
      <dsp:nvSpPr>
        <dsp:cNvPr id="0" name=""/>
        <dsp:cNvSpPr/>
      </dsp:nvSpPr>
      <dsp:spPr>
        <a:xfrm rot="5400000">
          <a:off x="5578646" y="-415362"/>
          <a:ext cx="732402" cy="55951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No response</a:t>
          </a:r>
        </a:p>
      </dsp:txBody>
      <dsp:txXfrm rot="-5400000">
        <a:off x="3147273" y="2051764"/>
        <a:ext cx="5559397" cy="660896"/>
      </dsp:txXfrm>
    </dsp:sp>
    <dsp:sp modelId="{7781D51B-A9E7-41CB-8406-D9551972C0DF}">
      <dsp:nvSpPr>
        <dsp:cNvPr id="0" name=""/>
        <dsp:cNvSpPr/>
      </dsp:nvSpPr>
      <dsp:spPr>
        <a:xfrm>
          <a:off x="0" y="1924461"/>
          <a:ext cx="3147272" cy="915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2</a:t>
          </a:r>
          <a:r>
            <a:rPr lang="en-US" sz="1400" kern="1200" baseline="0" dirty="0"/>
            <a:t>nd</a:t>
          </a:r>
          <a:r>
            <a:rPr lang="en-US" sz="1400" kern="1200" dirty="0"/>
            <a:t>-line: non-transplant eligible </a:t>
          </a:r>
          <a:r>
            <a:rPr lang="en-US" sz="1400" kern="1200" dirty="0">
              <a:sym typeface="Wingdings" panose="05000000000000000000" pitchFamily="2" charset="2"/>
            </a:rPr>
            <a:t></a:t>
          </a:r>
          <a:r>
            <a:rPr lang="en-US" sz="1400" kern="1200" dirty="0"/>
            <a:t> received 2 cycles of R-GemOx </a:t>
          </a:r>
        </a:p>
      </dsp:txBody>
      <dsp:txXfrm>
        <a:off x="44691" y="1969152"/>
        <a:ext cx="3057890" cy="826121"/>
      </dsp:txXfrm>
    </dsp:sp>
    <dsp:sp modelId="{6BB3582A-734A-4AAD-B712-5054A831B955}">
      <dsp:nvSpPr>
        <dsp:cNvPr id="0" name=""/>
        <dsp:cNvSpPr/>
      </dsp:nvSpPr>
      <dsp:spPr>
        <a:xfrm rot="5400000">
          <a:off x="5578646" y="545916"/>
          <a:ext cx="732402" cy="55951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Sequencing?</a:t>
          </a:r>
        </a:p>
        <a:p>
          <a:pPr marL="171450" lvl="1" indent="-171450" algn="l" defTabSz="800100">
            <a:lnSpc>
              <a:spcPct val="90000"/>
            </a:lnSpc>
            <a:spcBef>
              <a:spcPct val="0"/>
            </a:spcBef>
            <a:spcAft>
              <a:spcPct val="15000"/>
            </a:spcAft>
            <a:buChar char="•"/>
          </a:pPr>
          <a:r>
            <a:rPr lang="en-US" sz="1800" kern="1200" dirty="0"/>
            <a:t>Toxicity management?</a:t>
          </a:r>
        </a:p>
      </dsp:txBody>
      <dsp:txXfrm rot="-5400000">
        <a:off x="3147273" y="3013043"/>
        <a:ext cx="5559397" cy="660896"/>
      </dsp:txXfrm>
    </dsp:sp>
    <dsp:sp modelId="{EBA8FBDD-C388-4A48-A867-DE1444387737}">
      <dsp:nvSpPr>
        <dsp:cNvPr id="0" name=""/>
        <dsp:cNvSpPr/>
      </dsp:nvSpPr>
      <dsp:spPr>
        <a:xfrm>
          <a:off x="0" y="2885739"/>
          <a:ext cx="3147272" cy="915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Treatment considerations for next line of therapy?</a:t>
          </a:r>
        </a:p>
      </dsp:txBody>
      <dsp:txXfrm>
        <a:off x="44691" y="2930430"/>
        <a:ext cx="3057890" cy="8261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1C2E9-938D-4C3E-B4E4-FEB8A6B0C05A}" type="datetimeFigureOut">
              <a:rPr lang="en-US" smtClean="0"/>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813EA-5548-4F7A-9316-843136CB0A1E}" type="slidenum">
              <a:rPr lang="en-US" smtClean="0"/>
              <a:t>‹#›</a:t>
            </a:fld>
            <a:endParaRPr lang="en-US" dirty="0"/>
          </a:p>
        </p:txBody>
      </p:sp>
    </p:spTree>
    <p:extLst>
      <p:ext uri="{BB962C8B-B14F-4D97-AF65-F5344CB8AC3E}">
        <p14:creationId xmlns:p14="http://schemas.microsoft.com/office/powerpoint/2010/main" val="123677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6</a:t>
            </a:fld>
            <a:endParaRPr lang="en-US" dirty="0"/>
          </a:p>
        </p:txBody>
      </p:sp>
    </p:spTree>
    <p:extLst>
      <p:ext uri="{BB962C8B-B14F-4D97-AF65-F5344CB8AC3E}">
        <p14:creationId xmlns:p14="http://schemas.microsoft.com/office/powerpoint/2010/main" val="134226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9DB15-D6B3-43AF-82A4-9B6AD989F9B1}"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7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CE838-CA1D-45DC-9BD1-D9E9BCE1A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73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26</a:t>
            </a:fld>
            <a:endParaRPr lang="en-US" dirty="0"/>
          </a:p>
        </p:txBody>
      </p:sp>
    </p:spTree>
    <p:extLst>
      <p:ext uri="{BB962C8B-B14F-4D97-AF65-F5344CB8AC3E}">
        <p14:creationId xmlns:p14="http://schemas.microsoft.com/office/powerpoint/2010/main" val="232499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B50813EA-5548-4F7A-9316-843136CB0A1E}" type="slidenum">
              <a:rPr lang="en-US" smtClean="0"/>
              <a:t>28</a:t>
            </a:fld>
            <a:endParaRPr lang="en-US" dirty="0"/>
          </a:p>
        </p:txBody>
      </p:sp>
    </p:spTree>
    <p:extLst>
      <p:ext uri="{BB962C8B-B14F-4D97-AF65-F5344CB8AC3E}">
        <p14:creationId xmlns:p14="http://schemas.microsoft.com/office/powerpoint/2010/main" val="3154857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B50813EA-5548-4F7A-9316-843136CB0A1E}" type="slidenum">
              <a:rPr lang="en-US" smtClean="0"/>
              <a:t>29</a:t>
            </a:fld>
            <a:endParaRPr lang="en-US" dirty="0"/>
          </a:p>
        </p:txBody>
      </p:sp>
    </p:spTree>
    <p:extLst>
      <p:ext uri="{BB962C8B-B14F-4D97-AF65-F5344CB8AC3E}">
        <p14:creationId xmlns:p14="http://schemas.microsoft.com/office/powerpoint/2010/main" val="1275914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7B170-4109-4A0E-AE94-17C3C06FB8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0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31</a:t>
            </a:fld>
            <a:endParaRPr lang="en-US" dirty="0"/>
          </a:p>
        </p:txBody>
      </p:sp>
    </p:spTree>
    <p:extLst>
      <p:ext uri="{BB962C8B-B14F-4D97-AF65-F5344CB8AC3E}">
        <p14:creationId xmlns:p14="http://schemas.microsoft.com/office/powerpoint/2010/main" val="351115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71422-4274-3D4F-8582-1744C4D579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42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7A3DAA-0021-413A-90FE-8661E283DD55}" type="slidenum">
              <a:rPr lang="en-GB" smtClean="0"/>
              <a:pPr>
                <a:defRPr/>
              </a:pPr>
              <a:t>34</a:t>
            </a:fld>
            <a:endParaRPr lang="en-GB" dirty="0"/>
          </a:p>
        </p:txBody>
      </p:sp>
    </p:spTree>
    <p:extLst>
      <p:ext uri="{BB962C8B-B14F-4D97-AF65-F5344CB8AC3E}">
        <p14:creationId xmlns:p14="http://schemas.microsoft.com/office/powerpoint/2010/main" val="219521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71422-4274-3D4F-8582-1744C4D579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17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7</a:t>
            </a:fld>
            <a:endParaRPr lang="en-US" dirty="0"/>
          </a:p>
        </p:txBody>
      </p:sp>
    </p:spTree>
    <p:extLst>
      <p:ext uri="{BB962C8B-B14F-4D97-AF65-F5344CB8AC3E}">
        <p14:creationId xmlns:p14="http://schemas.microsoft.com/office/powerpoint/2010/main" val="3656118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37</a:t>
            </a:fld>
            <a:endParaRPr lang="en-US" dirty="0"/>
          </a:p>
        </p:txBody>
      </p:sp>
    </p:spTree>
    <p:extLst>
      <p:ext uri="{BB962C8B-B14F-4D97-AF65-F5344CB8AC3E}">
        <p14:creationId xmlns:p14="http://schemas.microsoft.com/office/powerpoint/2010/main" val="283428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41</a:t>
            </a:fld>
            <a:endParaRPr lang="en-US" dirty="0"/>
          </a:p>
        </p:txBody>
      </p:sp>
    </p:spTree>
    <p:extLst>
      <p:ext uri="{BB962C8B-B14F-4D97-AF65-F5344CB8AC3E}">
        <p14:creationId xmlns:p14="http://schemas.microsoft.com/office/powerpoint/2010/main" val="569886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2DA16-A138-4EB5-995A-B4B2CDF0F9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65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43</a:t>
            </a:fld>
            <a:endParaRPr lang="en-US" dirty="0"/>
          </a:p>
        </p:txBody>
      </p:sp>
    </p:spTree>
    <p:extLst>
      <p:ext uri="{BB962C8B-B14F-4D97-AF65-F5344CB8AC3E}">
        <p14:creationId xmlns:p14="http://schemas.microsoft.com/office/powerpoint/2010/main" val="269930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46</a:t>
            </a:fld>
            <a:endParaRPr lang="en-US" dirty="0"/>
          </a:p>
        </p:txBody>
      </p:sp>
    </p:spTree>
    <p:extLst>
      <p:ext uri="{BB962C8B-B14F-4D97-AF65-F5344CB8AC3E}">
        <p14:creationId xmlns:p14="http://schemas.microsoft.com/office/powerpoint/2010/main" val="181788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47</a:t>
            </a:fld>
            <a:endParaRPr lang="en-US" dirty="0"/>
          </a:p>
        </p:txBody>
      </p:sp>
    </p:spTree>
    <p:extLst>
      <p:ext uri="{BB962C8B-B14F-4D97-AF65-F5344CB8AC3E}">
        <p14:creationId xmlns:p14="http://schemas.microsoft.com/office/powerpoint/2010/main" val="337985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9</a:t>
            </a:fld>
            <a:endParaRPr lang="en-US" dirty="0"/>
          </a:p>
        </p:txBody>
      </p:sp>
    </p:spTree>
    <p:extLst>
      <p:ext uri="{BB962C8B-B14F-4D97-AF65-F5344CB8AC3E}">
        <p14:creationId xmlns:p14="http://schemas.microsoft.com/office/powerpoint/2010/main" val="247154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71422-4274-3D4F-8582-1744C4D579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35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50813EA-5548-4F7A-9316-843136CB0A1E}" type="slidenum">
              <a:rPr lang="en-US" smtClean="0"/>
              <a:t>13</a:t>
            </a:fld>
            <a:endParaRPr lang="en-US" dirty="0"/>
          </a:p>
        </p:txBody>
      </p:sp>
    </p:spTree>
    <p:extLst>
      <p:ext uri="{BB962C8B-B14F-4D97-AF65-F5344CB8AC3E}">
        <p14:creationId xmlns:p14="http://schemas.microsoft.com/office/powerpoint/2010/main" val="400976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0" cap="none" spc="0" normalizeH="0" baseline="0" noProof="0" dirty="0">
              <a:ln>
                <a:noFill/>
              </a:ln>
              <a:effectLst/>
              <a:uLnTx/>
              <a:uFillTx/>
              <a:latin typeface="Arial" panose="020B0604020202020204"/>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0DFDB-3848-4985-A6D9-D3228386615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0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71422-4274-3D4F-8582-1744C4D5796F}" type="slidenum">
              <a:rPr lang="en-US" smtClean="0"/>
              <a:t>15</a:t>
            </a:fld>
            <a:endParaRPr lang="en-US" dirty="0"/>
          </a:p>
        </p:txBody>
      </p:sp>
    </p:spTree>
    <p:extLst>
      <p:ext uri="{BB962C8B-B14F-4D97-AF65-F5344CB8AC3E}">
        <p14:creationId xmlns:p14="http://schemas.microsoft.com/office/powerpoint/2010/main" val="240948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58DACF-8309-2044-8EF4-AA7C90F4E9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1050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58DACF-8309-2044-8EF4-AA7C90F4E9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76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376877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349204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374177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365498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53843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35903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95679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358404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92362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23195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3030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4048229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150586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683628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F76C-0B76-FC43-AF39-FEC483FBD76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6A1F-7027-2F43-BDE0-644F223362D4}" type="slidenum">
              <a:rPr lang="en-US" smtClean="0"/>
              <a:t>‹#›</a:t>
            </a:fld>
            <a:endParaRPr lang="en-US" dirty="0"/>
          </a:p>
        </p:txBody>
      </p:sp>
    </p:spTree>
    <p:extLst>
      <p:ext uri="{BB962C8B-B14F-4D97-AF65-F5344CB8AC3E}">
        <p14:creationId xmlns:p14="http://schemas.microsoft.com/office/powerpoint/2010/main" val="2032399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93" y="181448"/>
            <a:ext cx="8353425" cy="680439"/>
          </a:xfrm>
        </p:spPr>
        <p:txBody>
          <a:bodyPr/>
          <a:lstStyle>
            <a:lvl1pPr>
              <a:lnSpc>
                <a:spcPts val="2999"/>
              </a:lnSpc>
              <a:defRPr sz="2800" b="1">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a:off x="395288" y="951725"/>
            <a:ext cx="835342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395293" y="1085853"/>
            <a:ext cx="8353425" cy="3332591"/>
          </a:xfrm>
          <a:prstGeom prst="rect">
            <a:avLst/>
          </a:prstGeom>
        </p:spPr>
        <p:txBody>
          <a:bodyPr lIns="91280" tIns="45640" rIns="91280" bIns="45640"/>
          <a:lstStyle>
            <a:lvl1pPr marL="212344" indent="-212344">
              <a:spcAft>
                <a:spcPts val="600"/>
              </a:spcAft>
              <a:buClr>
                <a:srgbClr val="002060"/>
              </a:buClr>
              <a:buFont typeface="Arial" panose="020B0604020202020204" pitchFamily="34" charset="0"/>
              <a:buChar char="•"/>
              <a:defRPr sz="1800">
                <a:solidFill>
                  <a:schemeClr val="tx1"/>
                </a:solidFill>
                <a:latin typeface="+mj-lt"/>
              </a:defRPr>
            </a:lvl1pPr>
            <a:lvl2pPr marL="507086" indent="-277314">
              <a:spcAft>
                <a:spcPts val="600"/>
              </a:spcAft>
              <a:buClr>
                <a:srgbClr val="002060"/>
              </a:buClr>
              <a:buFont typeface="Arial" panose="020B0604020202020204" pitchFamily="34" charset="0"/>
              <a:buChar char="•"/>
              <a:defRPr sz="1600">
                <a:solidFill>
                  <a:schemeClr val="tx1"/>
                </a:solidFill>
                <a:latin typeface="+mj-lt"/>
              </a:defRPr>
            </a:lvl2pPr>
            <a:lvl3pPr marL="730522" indent="-218678">
              <a:spcAft>
                <a:spcPts val="600"/>
              </a:spcAft>
              <a:buClr>
                <a:srgbClr val="002060"/>
              </a:buClr>
              <a:buFont typeface="Arial" panose="020B0604020202020204" pitchFamily="34" charset="0"/>
              <a:buChar char="•"/>
              <a:defRPr sz="1600">
                <a:solidFill>
                  <a:schemeClr val="tx1"/>
                </a:solidFill>
                <a:latin typeface="+mj-lt"/>
              </a:defRPr>
            </a:lvl3pPr>
            <a:lvl4pPr marL="947618" indent="-210760">
              <a:spcAft>
                <a:spcPts val="1200"/>
              </a:spcAft>
              <a:buClr>
                <a:srgbClr val="002060"/>
              </a:buClr>
              <a:buFont typeface="Arial" panose="020B0604020202020204" pitchFamily="34" charset="0"/>
              <a:buChar char="•"/>
              <a:defRPr sz="1600">
                <a:solidFill>
                  <a:schemeClr val="tx1"/>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5"/>
          <p:cNvSpPr>
            <a:spLocks noGrp="1"/>
          </p:cNvSpPr>
          <p:nvPr>
            <p:ph type="body" sz="quarter" idx="11" hasCustomPrompt="1"/>
          </p:nvPr>
        </p:nvSpPr>
        <p:spPr>
          <a:xfrm>
            <a:off x="395287" y="4694700"/>
            <a:ext cx="3600000" cy="270000"/>
          </a:xfrm>
          <a:prstGeom prst="rect">
            <a:avLst/>
          </a:prstGeom>
        </p:spPr>
        <p:txBody>
          <a:bodyPr lIns="91280" tIns="45640" rIns="91280" bIns="45640" anchor="b"/>
          <a:lstStyle>
            <a:lvl1pPr marL="0" indent="0">
              <a:spcAft>
                <a:spcPts val="0"/>
              </a:spcAft>
              <a:buNone/>
              <a:defRPr sz="900">
                <a:solidFill>
                  <a:schemeClr val="tx1"/>
                </a:solidFill>
                <a:latin typeface="+mj-lt"/>
                <a:cs typeface="Arial" panose="020B0604020202020204" pitchFamily="34" charset="0"/>
              </a:defRPr>
            </a:lvl1pPr>
          </a:lstStyle>
          <a:p>
            <a:pPr lvl="0"/>
            <a:r>
              <a:rPr lang="en-US" dirty="0"/>
              <a:t>Footnote</a:t>
            </a:r>
          </a:p>
        </p:txBody>
      </p:sp>
      <p:sp>
        <p:nvSpPr>
          <p:cNvPr id="8" name="Text Placeholder 17"/>
          <p:cNvSpPr>
            <a:spLocks noGrp="1"/>
          </p:cNvSpPr>
          <p:nvPr>
            <p:ph type="body" sz="quarter" idx="12" hasCustomPrompt="1"/>
          </p:nvPr>
        </p:nvSpPr>
        <p:spPr>
          <a:xfrm>
            <a:off x="5148713" y="4694700"/>
            <a:ext cx="3600000" cy="270000"/>
          </a:xfrm>
          <a:prstGeom prst="rect">
            <a:avLst/>
          </a:prstGeom>
        </p:spPr>
        <p:txBody>
          <a:bodyPr lIns="91280" tIns="45640" rIns="91280" bIns="45640" anchor="b"/>
          <a:lstStyle>
            <a:lvl1pPr marL="212344" indent="-212344" algn="r">
              <a:spcAft>
                <a:spcPts val="0"/>
              </a:spcAft>
              <a:buNone/>
              <a:defRPr lang="en-GB" sz="900" dirty="0">
                <a:solidFill>
                  <a:schemeClr val="tx1"/>
                </a:solidFill>
                <a:latin typeface="+mj-lt"/>
              </a:defRPr>
            </a:lvl1pPr>
          </a:lstStyle>
          <a:p>
            <a:pPr marL="0" lvl="0" indent="0"/>
            <a:r>
              <a:rPr lang="en-GB" dirty="0"/>
              <a:t>Reference</a:t>
            </a:r>
          </a:p>
        </p:txBody>
      </p:sp>
    </p:spTree>
    <p:extLst>
      <p:ext uri="{BB962C8B-B14F-4D97-AF65-F5344CB8AC3E}">
        <p14:creationId xmlns:p14="http://schemas.microsoft.com/office/powerpoint/2010/main" val="3177953610"/>
      </p:ext>
    </p:extLst>
  </p:cSld>
  <p:clrMapOvr>
    <a:masterClrMapping/>
  </p:clrMapOvr>
  <p:transition>
    <p:fade/>
  </p:transition>
  <p:hf hdr="0" ftr="0" dt="0"/>
  <p:extLst>
    <p:ext uri="{DCECCB84-F9BA-43D5-87BE-67443E8EF086}">
      <p15:sldGuideLst xmlns:p15="http://schemas.microsoft.com/office/powerpoint/2012/main">
        <p15:guide id="2" pos="249">
          <p15:clr>
            <a:srgbClr val="FBAE40"/>
          </p15:clr>
        </p15:guide>
        <p15:guide id="3" pos="551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93" y="181451"/>
            <a:ext cx="6185731" cy="680439"/>
          </a:xfrm>
        </p:spPr>
        <p:txBody>
          <a:bodyPr/>
          <a:lstStyle>
            <a:lvl1pPr>
              <a:lnSpc>
                <a:spcPts val="2880"/>
              </a:lnSpc>
              <a:defRPr sz="2880">
                <a:solidFill>
                  <a:schemeClr val="tx2"/>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396242" y="951723"/>
            <a:ext cx="8351520" cy="71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CCA7112D-5416-4F9D-98ED-11F5D963980E}"/>
              </a:ext>
            </a:extLst>
          </p:cNvPr>
          <p:cNvSpPr>
            <a:spLocks noGrp="1"/>
          </p:cNvSpPr>
          <p:nvPr>
            <p:ph type="body" sz="quarter" idx="11" hasCustomPrompt="1"/>
          </p:nvPr>
        </p:nvSpPr>
        <p:spPr>
          <a:xfrm>
            <a:off x="395287" y="4694700"/>
            <a:ext cx="3600000" cy="270000"/>
          </a:xfrm>
          <a:prstGeom prst="rect">
            <a:avLst/>
          </a:prstGeom>
        </p:spPr>
        <p:txBody>
          <a:bodyPr lIns="0" tIns="0" rIns="0" bIns="0" anchor="b"/>
          <a:lstStyle>
            <a:lvl1pPr marL="0" indent="0">
              <a:buNone/>
              <a:defRPr sz="720">
                <a:solidFill>
                  <a:schemeClr val="tx1"/>
                </a:solidFill>
                <a:latin typeface="+mn-lt"/>
                <a:cs typeface="Arial" panose="020B0604020202020204" pitchFamily="34" charset="0"/>
              </a:defRPr>
            </a:lvl1pPr>
          </a:lstStyle>
          <a:p>
            <a:pPr lvl="0"/>
            <a:r>
              <a:rPr lang="en-US" dirty="0"/>
              <a:t>Footnotes</a:t>
            </a:r>
          </a:p>
        </p:txBody>
      </p:sp>
      <p:sp>
        <p:nvSpPr>
          <p:cNvPr id="7" name="Text Placeholder 17">
            <a:extLst>
              <a:ext uri="{FF2B5EF4-FFF2-40B4-BE49-F238E27FC236}">
                <a16:creationId xmlns:a16="http://schemas.microsoft.com/office/drawing/2014/main" id="{CD206B1E-413B-495E-8F38-977C209B7D33}"/>
              </a:ext>
            </a:extLst>
          </p:cNvPr>
          <p:cNvSpPr>
            <a:spLocks noGrp="1"/>
          </p:cNvSpPr>
          <p:nvPr>
            <p:ph type="body" sz="quarter" idx="12" hasCustomPrompt="1"/>
          </p:nvPr>
        </p:nvSpPr>
        <p:spPr>
          <a:xfrm>
            <a:off x="5148713" y="4694700"/>
            <a:ext cx="3600000" cy="270000"/>
          </a:xfrm>
          <a:prstGeom prst="rect">
            <a:avLst/>
          </a:prstGeom>
        </p:spPr>
        <p:txBody>
          <a:bodyPr lIns="0" tIns="0" rIns="0" bIns="0" anchor="b"/>
          <a:lstStyle>
            <a:lvl1pPr marL="159253" indent="-159253" algn="r">
              <a:buNone/>
              <a:defRPr lang="en-GB" sz="720" dirty="0">
                <a:solidFill>
                  <a:schemeClr val="tx1"/>
                </a:solidFill>
                <a:latin typeface="+mn-lt"/>
              </a:defRPr>
            </a:lvl1pPr>
          </a:lstStyle>
          <a:p>
            <a:pPr marL="0" lvl="0" indent="0"/>
            <a:r>
              <a:rPr lang="en-GB" dirty="0"/>
              <a:t>References</a:t>
            </a:r>
          </a:p>
        </p:txBody>
      </p:sp>
      <p:sp>
        <p:nvSpPr>
          <p:cNvPr id="8" name="Text Placeholder 3">
            <a:extLst>
              <a:ext uri="{FF2B5EF4-FFF2-40B4-BE49-F238E27FC236}">
                <a16:creationId xmlns:a16="http://schemas.microsoft.com/office/drawing/2014/main" id="{A8D61146-BEBD-4D85-8FF5-0615F15509F8}"/>
              </a:ext>
            </a:extLst>
          </p:cNvPr>
          <p:cNvSpPr>
            <a:spLocks noGrp="1"/>
          </p:cNvSpPr>
          <p:nvPr>
            <p:ph type="body" sz="quarter" idx="13" hasCustomPrompt="1"/>
          </p:nvPr>
        </p:nvSpPr>
        <p:spPr>
          <a:xfrm>
            <a:off x="6639874" y="46085"/>
            <a:ext cx="2107886" cy="1166031"/>
          </a:xfrm>
          <a:prstGeom prst="rect">
            <a:avLst/>
          </a:prstGeom>
          <a:noFill/>
        </p:spPr>
        <p:txBody>
          <a:bodyPr anchor="ctr"/>
          <a:lstStyle>
            <a:lvl1pPr marL="0" indent="0">
              <a:buNone/>
              <a:defRPr/>
            </a:lvl1pPr>
          </a:lstStyle>
          <a:p>
            <a:pPr algn="ctr"/>
            <a:r>
              <a:rPr lang="en-GB" sz="1800" i="1" dirty="0">
                <a:solidFill>
                  <a:schemeClr val="tx2"/>
                </a:solidFill>
              </a:rPr>
              <a:t>Zoom video location</a:t>
            </a:r>
          </a:p>
        </p:txBody>
      </p:sp>
    </p:spTree>
    <p:extLst>
      <p:ext uri="{BB962C8B-B14F-4D97-AF65-F5344CB8AC3E}">
        <p14:creationId xmlns:p14="http://schemas.microsoft.com/office/powerpoint/2010/main" val="1669189306"/>
      </p:ext>
    </p:extLst>
  </p:cSld>
  <p:clrMapOvr>
    <a:masterClrMapping/>
  </p:clrMapOvr>
  <p:transition>
    <p:fade/>
  </p:transition>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7DE6A48-BD34-9247-8CD2-A207D07E22B4}" type="datetime1">
              <a:rPr lang="en-US"/>
              <a:pPr/>
              <a:t>5/26/2022</a:t>
            </a:fld>
            <a:endParaRPr lang="en-US" dirty="0"/>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a:t>
            </a:fld>
            <a:endParaRPr lang="en-US" dirty="0"/>
          </a:p>
        </p:txBody>
      </p:sp>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p>
        </p:txBody>
      </p:sp>
      <p:sp>
        <p:nvSpPr>
          <p:cNvPr id="8" name="Content Placeholder 2"/>
          <p:cNvSpPr>
            <a:spLocks noGrp="1"/>
          </p:cNvSpPr>
          <p:nvPr>
            <p:ph idx="1"/>
          </p:nvPr>
        </p:nvSpPr>
        <p:spPr>
          <a:xfrm>
            <a:off x="457200" y="1026692"/>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275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524933" y="82555"/>
            <a:ext cx="8094134" cy="85377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ACBFAA7-E18F-214C-B258-46BD7FCF3DA2}"/>
              </a:ext>
            </a:extLst>
          </p:cNvPr>
          <p:cNvSpPr>
            <a:spLocks noGrp="1"/>
          </p:cNvSpPr>
          <p:nvPr>
            <p:ph idx="1" hasCustomPrompt="1"/>
          </p:nvPr>
        </p:nvSpPr>
        <p:spPr>
          <a:xfrm>
            <a:off x="524933" y="1009650"/>
            <a:ext cx="8094134" cy="34671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A05E7F9-8454-DD4F-BDAC-3D5705533B91}"/>
              </a:ext>
            </a:extLst>
          </p:cNvPr>
          <p:cNvSpPr>
            <a:spLocks noGrp="1"/>
          </p:cNvSpPr>
          <p:nvPr>
            <p:ph type="sldNum" sz="quarter" idx="4"/>
          </p:nvPr>
        </p:nvSpPr>
        <p:spPr>
          <a:xfrm>
            <a:off x="8568965" y="4847791"/>
            <a:ext cx="524933" cy="213155"/>
          </a:xfrm>
          <a:prstGeom prst="rect">
            <a:avLst/>
          </a:prstGeom>
        </p:spPr>
        <p:txBody>
          <a:bodyPr lIns="182880" anchor="ctr"/>
          <a:lstStyle>
            <a:lvl1pPr algn="l">
              <a:defRPr sz="900">
                <a:solidFill>
                  <a:schemeClr val="accent2"/>
                </a:solidFill>
              </a:defRPr>
            </a:lvl1pPr>
          </a:lstStyle>
          <a:p>
            <a:fld id="{2DB2551F-0F36-184F-87EE-E0604C929E46}" type="slidenum">
              <a:rPr lang="en-US" smtClean="0"/>
              <a:pPr/>
              <a:t>‹#›</a:t>
            </a:fld>
            <a:endParaRPr lang="en-US" dirty="0"/>
          </a:p>
        </p:txBody>
      </p:sp>
      <p:sp>
        <p:nvSpPr>
          <p:cNvPr id="5" name="Text Placeholder 4">
            <a:extLst>
              <a:ext uri="{FF2B5EF4-FFF2-40B4-BE49-F238E27FC236}">
                <a16:creationId xmlns:a16="http://schemas.microsoft.com/office/drawing/2014/main" id="{33CBFE31-F981-4B47-ABF8-4E35F06D07FB}"/>
              </a:ext>
            </a:extLst>
          </p:cNvPr>
          <p:cNvSpPr>
            <a:spLocks noGrp="1"/>
          </p:cNvSpPr>
          <p:nvPr>
            <p:ph type="body" sz="quarter" idx="10"/>
          </p:nvPr>
        </p:nvSpPr>
        <p:spPr>
          <a:xfrm>
            <a:off x="524934" y="4611817"/>
            <a:ext cx="4732867" cy="449129"/>
          </a:xfrm>
        </p:spPr>
        <p:txBody>
          <a:bodyPr anchor="b">
            <a:noAutofit/>
          </a:bodyPr>
          <a:lstStyle>
            <a:lvl1pPr marL="0" indent="0">
              <a:spcAft>
                <a:spcPts val="0"/>
              </a:spcAft>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Click to edit Master text styles</a:t>
            </a:r>
          </a:p>
        </p:txBody>
      </p:sp>
    </p:spTree>
    <p:extLst>
      <p:ext uri="{BB962C8B-B14F-4D97-AF65-F5344CB8AC3E}">
        <p14:creationId xmlns:p14="http://schemas.microsoft.com/office/powerpoint/2010/main" val="194997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92" y="181443"/>
            <a:ext cx="6115523" cy="680439"/>
          </a:xfrm>
        </p:spPr>
        <p:txBody>
          <a:bodyPr/>
          <a:lstStyle>
            <a:lvl1pPr>
              <a:lnSpc>
                <a:spcPts val="2249"/>
              </a:lnSpc>
              <a:defRPr sz="2160" b="1">
                <a:solidFill>
                  <a:schemeClr val="tx2"/>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396242" y="951723"/>
            <a:ext cx="8351520" cy="71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395292" y="1451612"/>
            <a:ext cx="8353425" cy="2966832"/>
          </a:xfrm>
          <a:prstGeom prst="rect">
            <a:avLst/>
          </a:prstGeom>
        </p:spPr>
        <p:txBody>
          <a:bodyPr lIns="0" tIns="0" rIns="0" bIns="0"/>
          <a:lstStyle>
            <a:lvl1pPr>
              <a:spcAft>
                <a:spcPts val="300"/>
              </a:spcAft>
              <a:buClr>
                <a:schemeClr val="accent6"/>
              </a:buClr>
              <a:defRPr sz="1260">
                <a:solidFill>
                  <a:schemeClr val="tx1"/>
                </a:solidFill>
                <a:latin typeface="+mn-lt"/>
              </a:defRPr>
            </a:lvl1pPr>
            <a:lvl2pPr>
              <a:spcAft>
                <a:spcPts val="300"/>
              </a:spcAft>
              <a:buClr>
                <a:schemeClr val="accent6"/>
              </a:buClr>
              <a:defRPr sz="1260">
                <a:solidFill>
                  <a:schemeClr val="tx1"/>
                </a:solidFill>
                <a:latin typeface="+mn-lt"/>
              </a:defRPr>
            </a:lvl2pPr>
            <a:lvl3pPr>
              <a:spcAft>
                <a:spcPts val="300"/>
              </a:spcAft>
              <a:buClr>
                <a:schemeClr val="accent6"/>
              </a:buClr>
              <a:defRPr sz="1260">
                <a:solidFill>
                  <a:schemeClr val="tx1"/>
                </a:solidFill>
                <a:latin typeface="+mn-lt"/>
              </a:defRPr>
            </a:lvl3pPr>
            <a:lvl4pPr>
              <a:spcAft>
                <a:spcPts val="300"/>
              </a:spcAft>
              <a:buClr>
                <a:schemeClr val="accent6"/>
              </a:buClr>
              <a:defRPr sz="1260">
                <a:solidFill>
                  <a:schemeClr val="tx1"/>
                </a:solidFill>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5"/>
          <p:cNvSpPr>
            <a:spLocks noGrp="1"/>
          </p:cNvSpPr>
          <p:nvPr>
            <p:ph type="body" sz="quarter" idx="11" hasCustomPrompt="1"/>
          </p:nvPr>
        </p:nvSpPr>
        <p:spPr>
          <a:xfrm>
            <a:off x="395287" y="4694700"/>
            <a:ext cx="3600000" cy="270000"/>
          </a:xfrm>
          <a:prstGeom prst="rect">
            <a:avLst/>
          </a:prstGeom>
        </p:spPr>
        <p:txBody>
          <a:bodyPr lIns="0" tIns="0" rIns="0" bIns="0" anchor="b"/>
          <a:lstStyle>
            <a:lvl1pPr marL="0" indent="0">
              <a:buNone/>
              <a:defRPr sz="630">
                <a:solidFill>
                  <a:schemeClr val="tx1"/>
                </a:solidFill>
                <a:latin typeface="+mn-lt"/>
                <a:cs typeface="Arial" panose="020B0604020202020204" pitchFamily="34" charset="0"/>
              </a:defRPr>
            </a:lvl1pPr>
          </a:lstStyle>
          <a:p>
            <a:pPr lvl="0"/>
            <a:r>
              <a:rPr lang="en-US" dirty="0"/>
              <a:t>Footnote</a:t>
            </a:r>
          </a:p>
        </p:txBody>
      </p:sp>
      <p:sp>
        <p:nvSpPr>
          <p:cNvPr id="18" name="Text Placeholder 17"/>
          <p:cNvSpPr>
            <a:spLocks noGrp="1"/>
          </p:cNvSpPr>
          <p:nvPr>
            <p:ph type="body" sz="quarter" idx="12" hasCustomPrompt="1"/>
          </p:nvPr>
        </p:nvSpPr>
        <p:spPr>
          <a:xfrm>
            <a:off x="5148713" y="4694700"/>
            <a:ext cx="3600000" cy="270000"/>
          </a:xfrm>
          <a:prstGeom prst="rect">
            <a:avLst/>
          </a:prstGeom>
        </p:spPr>
        <p:txBody>
          <a:bodyPr lIns="0" tIns="0" rIns="0" bIns="0" anchor="b"/>
          <a:lstStyle>
            <a:lvl1pPr marL="159257" indent="-159257" algn="r">
              <a:buNone/>
              <a:defRPr lang="en-GB" sz="630" dirty="0">
                <a:solidFill>
                  <a:schemeClr val="tx1"/>
                </a:solidFill>
                <a:latin typeface="+mn-lt"/>
              </a:defRPr>
            </a:lvl1pPr>
          </a:lstStyle>
          <a:p>
            <a:pPr marL="0" lvl="0" indent="0"/>
            <a:r>
              <a:rPr lang="en-GB" dirty="0"/>
              <a:t>Reference</a:t>
            </a:r>
          </a:p>
        </p:txBody>
      </p:sp>
      <p:sp>
        <p:nvSpPr>
          <p:cNvPr id="4" name="Text Placeholder 3">
            <a:extLst>
              <a:ext uri="{FF2B5EF4-FFF2-40B4-BE49-F238E27FC236}">
                <a16:creationId xmlns:a16="http://schemas.microsoft.com/office/drawing/2014/main" id="{09318928-F017-49E2-ACCB-38971FC61410}"/>
              </a:ext>
            </a:extLst>
          </p:cNvPr>
          <p:cNvSpPr>
            <a:spLocks noGrp="1"/>
          </p:cNvSpPr>
          <p:nvPr>
            <p:ph type="body" sz="quarter" idx="13" hasCustomPrompt="1"/>
          </p:nvPr>
        </p:nvSpPr>
        <p:spPr>
          <a:xfrm>
            <a:off x="6639873" y="194486"/>
            <a:ext cx="2107886" cy="1166031"/>
          </a:xfrm>
          <a:prstGeom prst="rect">
            <a:avLst/>
          </a:prstGeom>
          <a:noFill/>
        </p:spPr>
        <p:txBody>
          <a:bodyPr anchor="ctr"/>
          <a:lstStyle>
            <a:lvl1pPr marL="0" indent="0">
              <a:buNone/>
              <a:defRPr/>
            </a:lvl1pPr>
          </a:lstStyle>
          <a:p>
            <a:pPr algn="ctr"/>
            <a:r>
              <a:rPr lang="en-GB" sz="1800" i="1" dirty="0">
                <a:solidFill>
                  <a:schemeClr val="tx2"/>
                </a:solidFill>
              </a:rPr>
              <a:t>Zoom video location</a:t>
            </a:r>
          </a:p>
        </p:txBody>
      </p:sp>
    </p:spTree>
    <p:extLst>
      <p:ext uri="{BB962C8B-B14F-4D97-AF65-F5344CB8AC3E}">
        <p14:creationId xmlns:p14="http://schemas.microsoft.com/office/powerpoint/2010/main" val="1754760137"/>
      </p:ext>
    </p:extLst>
  </p:cSld>
  <p:clrMapOvr>
    <a:masterClrMapping/>
  </p:clrMapOvr>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a:xfrm>
            <a:off x="8629650" y="4822031"/>
            <a:ext cx="240030" cy="171450"/>
          </a:xfrm>
          <a:prstGeom prst="rect">
            <a:avLst/>
          </a:prstGeom>
        </p:spPr>
        <p:txBody>
          <a:bodyPr/>
          <a:lstStyle/>
          <a:p>
            <a:pPr algn="l" defTabSz="685800">
              <a:defRPr/>
            </a:pPr>
            <a:fld id="{B58DE5F1-E0F9-4CCA-92B7-7A6FC4DFEE14}" type="slidenum">
              <a:rPr lang="en-US" sz="675" smtClean="0">
                <a:solidFill>
                  <a:srgbClr val="000000"/>
                </a:solidFill>
                <a:latin typeface="Univers 47 CondensedLight"/>
                <a:ea typeface="ＭＳ Ｐゴシック" charset="-128"/>
              </a:rPr>
              <a:pPr algn="l" defTabSz="685800">
                <a:defRPr/>
              </a:pPr>
              <a:t>‹#›</a:t>
            </a:fld>
            <a:endParaRPr lang="en-US" sz="675" dirty="0">
              <a:solidFill>
                <a:srgbClr val="000000"/>
              </a:solidFill>
              <a:latin typeface="Univers 47 CondensedLight"/>
              <a:ea typeface="ＭＳ Ｐゴシック" charset="-128"/>
            </a:endParaRPr>
          </a:p>
        </p:txBody>
      </p:sp>
      <p:sp>
        <p:nvSpPr>
          <p:cNvPr id="7" name="Text Placeholder 8">
            <a:extLst>
              <a:ext uri="{FF2B5EF4-FFF2-40B4-BE49-F238E27FC236}">
                <a16:creationId xmlns:a16="http://schemas.microsoft.com/office/drawing/2014/main" id="{DD900AB4-D19C-48FD-A2B7-789D1DD42001}"/>
              </a:ext>
            </a:extLst>
          </p:cNvPr>
          <p:cNvSpPr>
            <a:spLocks noGrp="1"/>
          </p:cNvSpPr>
          <p:nvPr>
            <p:ph type="body" sz="quarter" idx="15"/>
          </p:nvPr>
        </p:nvSpPr>
        <p:spPr>
          <a:xfrm>
            <a:off x="252000" y="4565600"/>
            <a:ext cx="8640000" cy="155803"/>
          </a:xfrm>
        </p:spPr>
        <p:txBody>
          <a:bodyPr tIns="36000" rIns="0" bIns="36000" anchor="b">
            <a:spAutoFit/>
          </a:bodyPr>
          <a:lstStyle>
            <a:lvl1pPr marL="0" indent="0">
              <a:spcBef>
                <a:spcPts val="0"/>
              </a:spcBef>
              <a:buNone/>
              <a:defRPr sz="600"/>
            </a:lvl1pPr>
          </a:lstStyle>
          <a:p>
            <a:pPr lvl="0"/>
            <a:r>
              <a:rPr lang="en-US" dirty="0"/>
              <a:t>Click to edit Master text styles</a:t>
            </a:r>
          </a:p>
        </p:txBody>
      </p:sp>
    </p:spTree>
    <p:extLst>
      <p:ext uri="{BB962C8B-B14F-4D97-AF65-F5344CB8AC3E}">
        <p14:creationId xmlns:p14="http://schemas.microsoft.com/office/powerpoint/2010/main" val="696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a:xfrm>
            <a:off x="8629650" y="4822031"/>
            <a:ext cx="240030" cy="171450"/>
          </a:xfrm>
          <a:prstGeom prst="rect">
            <a:avLst/>
          </a:prstGeom>
        </p:spPr>
        <p:txBody>
          <a:bodyPr/>
          <a:lstStyle/>
          <a:p>
            <a:pPr algn="l" defTabSz="685800">
              <a:defRPr/>
            </a:pPr>
            <a:fld id="{B58DE5F1-E0F9-4CCA-92B7-7A6FC4DFEE14}" type="slidenum">
              <a:rPr lang="en-US" sz="675" smtClean="0">
                <a:solidFill>
                  <a:srgbClr val="000000"/>
                </a:solidFill>
                <a:latin typeface="Univers 47 CondensedLight"/>
                <a:ea typeface="ＭＳ Ｐゴシック" charset="-128"/>
              </a:rPr>
              <a:pPr algn="l" defTabSz="685800">
                <a:defRPr/>
              </a:pPr>
              <a:t>‹#›</a:t>
            </a:fld>
            <a:endParaRPr lang="en-US" sz="675" dirty="0">
              <a:solidFill>
                <a:srgbClr val="000000"/>
              </a:solidFill>
              <a:latin typeface="Univers 47 CondensedLight"/>
              <a:ea typeface="ＭＳ Ｐゴシック" charset="-128"/>
            </a:endParaRPr>
          </a:p>
        </p:txBody>
      </p:sp>
      <p:sp>
        <p:nvSpPr>
          <p:cNvPr id="7" name="Text Placeholder 8">
            <a:extLst>
              <a:ext uri="{FF2B5EF4-FFF2-40B4-BE49-F238E27FC236}">
                <a16:creationId xmlns:a16="http://schemas.microsoft.com/office/drawing/2014/main" id="{DD900AB4-D19C-48FD-A2B7-789D1DD42001}"/>
              </a:ext>
            </a:extLst>
          </p:cNvPr>
          <p:cNvSpPr>
            <a:spLocks noGrp="1"/>
          </p:cNvSpPr>
          <p:nvPr>
            <p:ph type="body" sz="quarter" idx="15"/>
          </p:nvPr>
        </p:nvSpPr>
        <p:spPr>
          <a:xfrm>
            <a:off x="252000" y="4565600"/>
            <a:ext cx="8640000" cy="155803"/>
          </a:xfrm>
        </p:spPr>
        <p:txBody>
          <a:bodyPr tIns="36000" rIns="0" bIns="36000" anchor="b">
            <a:spAutoFit/>
          </a:bodyPr>
          <a:lstStyle>
            <a:lvl1pPr marL="0" indent="0">
              <a:spcBef>
                <a:spcPts val="0"/>
              </a:spcBef>
              <a:buNone/>
              <a:defRPr sz="600"/>
            </a:lvl1pPr>
          </a:lstStyle>
          <a:p>
            <a:pPr lvl="0"/>
            <a:r>
              <a:rPr lang="en-US" dirty="0"/>
              <a:t>Click to edit Master text styles</a:t>
            </a:r>
          </a:p>
        </p:txBody>
      </p:sp>
    </p:spTree>
    <p:extLst>
      <p:ext uri="{BB962C8B-B14F-4D97-AF65-F5344CB8AC3E}">
        <p14:creationId xmlns:p14="http://schemas.microsoft.com/office/powerpoint/2010/main" val="333501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2355175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a:xfrm>
            <a:off x="8629650" y="4822031"/>
            <a:ext cx="240030" cy="171450"/>
          </a:xfrm>
          <a:prstGeom prst="rect">
            <a:avLst/>
          </a:prstGeom>
        </p:spPr>
        <p:txBody>
          <a:bodyPr/>
          <a:lstStyle/>
          <a:p>
            <a:pPr algn="l" defTabSz="685800">
              <a:defRPr/>
            </a:pPr>
            <a:fld id="{B58DE5F1-E0F9-4CCA-92B7-7A6FC4DFEE14}" type="slidenum">
              <a:rPr lang="en-US" sz="675" smtClean="0">
                <a:solidFill>
                  <a:srgbClr val="000000"/>
                </a:solidFill>
                <a:latin typeface="Univers 47 CondensedLight"/>
                <a:ea typeface="ＭＳ Ｐゴシック" charset="-128"/>
              </a:rPr>
              <a:pPr algn="l" defTabSz="685800">
                <a:defRPr/>
              </a:pPr>
              <a:t>‹#›</a:t>
            </a:fld>
            <a:endParaRPr lang="en-US" sz="675" dirty="0">
              <a:solidFill>
                <a:srgbClr val="000000"/>
              </a:solidFill>
              <a:latin typeface="Univers 47 CondensedLight"/>
              <a:ea typeface="ＭＳ Ｐゴシック" charset="-128"/>
            </a:endParaRPr>
          </a:p>
        </p:txBody>
      </p:sp>
      <p:sp>
        <p:nvSpPr>
          <p:cNvPr id="7" name="Text Placeholder 8">
            <a:extLst>
              <a:ext uri="{FF2B5EF4-FFF2-40B4-BE49-F238E27FC236}">
                <a16:creationId xmlns:a16="http://schemas.microsoft.com/office/drawing/2014/main" id="{DD900AB4-D19C-48FD-A2B7-789D1DD42001}"/>
              </a:ext>
            </a:extLst>
          </p:cNvPr>
          <p:cNvSpPr>
            <a:spLocks noGrp="1"/>
          </p:cNvSpPr>
          <p:nvPr>
            <p:ph type="body" sz="quarter" idx="15"/>
          </p:nvPr>
        </p:nvSpPr>
        <p:spPr>
          <a:xfrm>
            <a:off x="252000" y="4565600"/>
            <a:ext cx="8640000" cy="155803"/>
          </a:xfrm>
        </p:spPr>
        <p:txBody>
          <a:bodyPr tIns="36000" rIns="0" bIns="36000" anchor="b">
            <a:spAutoFit/>
          </a:bodyPr>
          <a:lstStyle>
            <a:lvl1pPr marL="0" indent="0">
              <a:spcBef>
                <a:spcPts val="0"/>
              </a:spcBef>
              <a:buNone/>
              <a:defRPr sz="600"/>
            </a:lvl1pPr>
          </a:lstStyle>
          <a:p>
            <a:pPr lvl="0"/>
            <a:r>
              <a:rPr lang="en-US" dirty="0"/>
              <a:t>Click to edit Master text styles</a:t>
            </a:r>
          </a:p>
        </p:txBody>
      </p:sp>
    </p:spTree>
    <p:extLst>
      <p:ext uri="{BB962C8B-B14F-4D97-AF65-F5344CB8AC3E}">
        <p14:creationId xmlns:p14="http://schemas.microsoft.com/office/powerpoint/2010/main" val="26674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a:xfrm>
            <a:off x="8629650" y="4822031"/>
            <a:ext cx="240030" cy="171450"/>
          </a:xfrm>
          <a:prstGeom prst="rect">
            <a:avLst/>
          </a:prstGeom>
        </p:spPr>
        <p:txBody>
          <a:bodyPr/>
          <a:lstStyle/>
          <a:p>
            <a:fld id="{B58DE5F1-E0F9-4CCA-92B7-7A6FC4DFEE14}" type="slidenum">
              <a:rPr lang="en-US" smtClean="0"/>
              <a:t>‹#›</a:t>
            </a:fld>
            <a:endParaRPr lang="en-US" dirty="0"/>
          </a:p>
        </p:txBody>
      </p:sp>
      <p:sp>
        <p:nvSpPr>
          <p:cNvPr id="7" name="Text Placeholder 8">
            <a:extLst>
              <a:ext uri="{FF2B5EF4-FFF2-40B4-BE49-F238E27FC236}">
                <a16:creationId xmlns:a16="http://schemas.microsoft.com/office/drawing/2014/main" id="{D4747480-9305-4346-964F-95CFB02CC81C}"/>
              </a:ext>
            </a:extLst>
          </p:cNvPr>
          <p:cNvSpPr>
            <a:spLocks noGrp="1"/>
          </p:cNvSpPr>
          <p:nvPr>
            <p:ph type="body" sz="quarter" idx="15"/>
          </p:nvPr>
        </p:nvSpPr>
        <p:spPr>
          <a:xfrm>
            <a:off x="252000" y="4565600"/>
            <a:ext cx="8640000" cy="155803"/>
          </a:xfrm>
        </p:spPr>
        <p:txBody>
          <a:bodyPr tIns="36000" rIns="0" bIns="36000" anchor="b">
            <a:spAutoFit/>
          </a:bodyPr>
          <a:lstStyle>
            <a:lvl1pPr marL="0" indent="0">
              <a:spcBef>
                <a:spcPts val="0"/>
              </a:spcBef>
              <a:buNone/>
              <a:defRPr sz="600"/>
            </a:lvl1pPr>
          </a:lstStyle>
          <a:p>
            <a:pPr lvl="0"/>
            <a:r>
              <a:rPr lang="en-US" dirty="0"/>
              <a:t>Click to edit Master text styles</a:t>
            </a:r>
          </a:p>
        </p:txBody>
      </p:sp>
    </p:spTree>
    <p:extLst>
      <p:ext uri="{BB962C8B-B14F-4D97-AF65-F5344CB8AC3E}">
        <p14:creationId xmlns:p14="http://schemas.microsoft.com/office/powerpoint/2010/main" val="272159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40139" y="4709342"/>
            <a:ext cx="287616" cy="273844"/>
          </a:xfrm>
          <a:prstGeom prst="rect">
            <a:avLst/>
          </a:prstGeom>
        </p:spPr>
        <p:txBody>
          <a:bodyPr vert="horz" lIns="91440" tIns="45720" rIns="91440" bIns="45720" rtlCol="0" anchor="ctr"/>
          <a:lstStyle>
            <a:lvl1pPr algn="r">
              <a:defRPr sz="900" b="1">
                <a:solidFill>
                  <a:schemeClr val="tx1">
                    <a:tint val="75000"/>
                  </a:schemeClr>
                </a:solidFill>
              </a:defRPr>
            </a:lvl1pPr>
          </a:lstStyle>
          <a:p>
            <a:fld id="{2FFBAD49-1F68-914B-9DFB-5D552C1A2BEB}" type="slidenum">
              <a:rPr lang="en-US" smtClean="0"/>
              <a:pPr/>
              <a:t>‹#›</a:t>
            </a:fld>
            <a:endParaRPr lang="en-US" dirty="0"/>
          </a:p>
        </p:txBody>
      </p:sp>
      <p:sp>
        <p:nvSpPr>
          <p:cNvPr id="6" name="Text Placeholder 5"/>
          <p:cNvSpPr>
            <a:spLocks noGrp="1"/>
          </p:cNvSpPr>
          <p:nvPr>
            <p:ph type="body" sz="quarter" idx="10"/>
          </p:nvPr>
        </p:nvSpPr>
        <p:spPr>
          <a:xfrm>
            <a:off x="628650" y="4390513"/>
            <a:ext cx="7886700" cy="188119"/>
          </a:xfrm>
        </p:spPr>
        <p:txBody>
          <a:bodyPr lIns="137160" anchor="b">
            <a:noAutofit/>
          </a:bodyPr>
          <a:lstStyle>
            <a:lvl1pPr marL="0" indent="0">
              <a:lnSpc>
                <a:spcPct val="100000"/>
              </a:lnSpc>
              <a:spcBef>
                <a:spcPts val="0"/>
              </a:spcBef>
              <a:buNone/>
              <a:defRPr sz="825"/>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dirty="0"/>
              <a:t>Edit Master text styles</a:t>
            </a:r>
          </a:p>
        </p:txBody>
      </p:sp>
    </p:spTree>
    <p:extLst>
      <p:ext uri="{BB962C8B-B14F-4D97-AF65-F5344CB8AC3E}">
        <p14:creationId xmlns:p14="http://schemas.microsoft.com/office/powerpoint/2010/main" val="2967304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524933" y="82555"/>
            <a:ext cx="8094134" cy="85377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ACBFAA7-E18F-214C-B258-46BD7FCF3DA2}"/>
              </a:ext>
            </a:extLst>
          </p:cNvPr>
          <p:cNvSpPr>
            <a:spLocks noGrp="1"/>
          </p:cNvSpPr>
          <p:nvPr>
            <p:ph idx="1" hasCustomPrompt="1"/>
          </p:nvPr>
        </p:nvSpPr>
        <p:spPr>
          <a:xfrm>
            <a:off x="524933" y="1009650"/>
            <a:ext cx="8094134" cy="34671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A05E7F9-8454-DD4F-BDAC-3D5705533B91}"/>
              </a:ext>
            </a:extLst>
          </p:cNvPr>
          <p:cNvSpPr>
            <a:spLocks noGrp="1"/>
          </p:cNvSpPr>
          <p:nvPr>
            <p:ph type="sldNum" sz="quarter" idx="4"/>
          </p:nvPr>
        </p:nvSpPr>
        <p:spPr>
          <a:xfrm>
            <a:off x="8568965" y="4847791"/>
            <a:ext cx="524933" cy="213155"/>
          </a:xfrm>
          <a:prstGeom prst="rect">
            <a:avLst/>
          </a:prstGeom>
        </p:spPr>
        <p:txBody>
          <a:bodyPr lIns="182880" anchor="ctr"/>
          <a:lstStyle>
            <a:lvl1pPr algn="l">
              <a:defRPr sz="900">
                <a:solidFill>
                  <a:schemeClr val="accent2"/>
                </a:solidFill>
              </a:defRPr>
            </a:lvl1pPr>
          </a:lstStyle>
          <a:p>
            <a:fld id="{2DB2551F-0F36-184F-87EE-E0604C929E46}" type="slidenum">
              <a:rPr lang="en-US" smtClean="0"/>
              <a:pPr/>
              <a:t>‹#›</a:t>
            </a:fld>
            <a:endParaRPr lang="en-US" dirty="0"/>
          </a:p>
        </p:txBody>
      </p:sp>
      <p:sp>
        <p:nvSpPr>
          <p:cNvPr id="5" name="Text Placeholder 4">
            <a:extLst>
              <a:ext uri="{FF2B5EF4-FFF2-40B4-BE49-F238E27FC236}">
                <a16:creationId xmlns:a16="http://schemas.microsoft.com/office/drawing/2014/main" id="{33CBFE31-F981-4B47-ABF8-4E35F06D07FB}"/>
              </a:ext>
            </a:extLst>
          </p:cNvPr>
          <p:cNvSpPr>
            <a:spLocks noGrp="1"/>
          </p:cNvSpPr>
          <p:nvPr>
            <p:ph type="body" sz="quarter" idx="10"/>
          </p:nvPr>
        </p:nvSpPr>
        <p:spPr>
          <a:xfrm>
            <a:off x="524934" y="4611817"/>
            <a:ext cx="4732867" cy="449129"/>
          </a:xfrm>
        </p:spPr>
        <p:txBody>
          <a:bodyPr anchor="b">
            <a:noAutofit/>
          </a:bodyPr>
          <a:lstStyle>
            <a:lvl1pPr marL="0" indent="0">
              <a:spcAft>
                <a:spcPts val="0"/>
              </a:spcAft>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Click to edit Master text styles</a:t>
            </a:r>
          </a:p>
        </p:txBody>
      </p:sp>
    </p:spTree>
    <p:extLst>
      <p:ext uri="{BB962C8B-B14F-4D97-AF65-F5344CB8AC3E}">
        <p14:creationId xmlns:p14="http://schemas.microsoft.com/office/powerpoint/2010/main" val="1170622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40139" y="4709342"/>
            <a:ext cx="287616" cy="273844"/>
          </a:xfrm>
          <a:prstGeom prst="rect">
            <a:avLst/>
          </a:prstGeom>
        </p:spPr>
        <p:txBody>
          <a:bodyPr vert="horz" lIns="91440" tIns="45720" rIns="91440" bIns="45720" rtlCol="0" anchor="ctr"/>
          <a:lstStyle>
            <a:lvl1pPr algn="r">
              <a:defRPr sz="900" b="1">
                <a:solidFill>
                  <a:schemeClr val="tx1">
                    <a:tint val="75000"/>
                  </a:schemeClr>
                </a:solidFill>
              </a:defRPr>
            </a:lvl1pPr>
          </a:lstStyle>
          <a:p>
            <a:fld id="{2FFBAD49-1F68-914B-9DFB-5D552C1A2BEB}" type="slidenum">
              <a:rPr lang="en-US" smtClean="0"/>
              <a:pPr/>
              <a:t>‹#›</a:t>
            </a:fld>
            <a:endParaRPr lang="en-US" dirty="0"/>
          </a:p>
        </p:txBody>
      </p:sp>
      <p:sp>
        <p:nvSpPr>
          <p:cNvPr id="6" name="Text Placeholder 5"/>
          <p:cNvSpPr>
            <a:spLocks noGrp="1"/>
          </p:cNvSpPr>
          <p:nvPr>
            <p:ph type="body" sz="quarter" idx="10"/>
          </p:nvPr>
        </p:nvSpPr>
        <p:spPr>
          <a:xfrm>
            <a:off x="628650" y="4390513"/>
            <a:ext cx="7886700" cy="188119"/>
          </a:xfrm>
        </p:spPr>
        <p:txBody>
          <a:bodyPr lIns="137160" anchor="b">
            <a:noAutofit/>
          </a:bodyPr>
          <a:lstStyle>
            <a:lvl1pPr marL="0" indent="0">
              <a:lnSpc>
                <a:spcPct val="100000"/>
              </a:lnSpc>
              <a:spcBef>
                <a:spcPts val="0"/>
              </a:spcBef>
              <a:buNone/>
              <a:defRPr sz="825"/>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dirty="0"/>
              <a:t>Edit Master text styles</a:t>
            </a:r>
          </a:p>
        </p:txBody>
      </p:sp>
    </p:spTree>
    <p:extLst>
      <p:ext uri="{BB962C8B-B14F-4D97-AF65-F5344CB8AC3E}">
        <p14:creationId xmlns:p14="http://schemas.microsoft.com/office/powerpoint/2010/main" val="144056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50927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386765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211919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6208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16801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1CBB94-41A4-1743-B337-B67FBC587561}"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A3314-1EB3-BD4C-A52E-780E8D5A2954}" type="slidenum">
              <a:rPr lang="en-US" smtClean="0"/>
              <a:t>‹#›</a:t>
            </a:fld>
            <a:endParaRPr lang="en-US" dirty="0"/>
          </a:p>
        </p:txBody>
      </p:sp>
    </p:spTree>
    <p:extLst>
      <p:ext uri="{BB962C8B-B14F-4D97-AF65-F5344CB8AC3E}">
        <p14:creationId xmlns:p14="http://schemas.microsoft.com/office/powerpoint/2010/main" val="34496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1CBB94-41A4-1743-B337-B67FBC587561}" type="datetimeFigureOut">
              <a:rPr lang="en-US" smtClean="0"/>
              <a:t>5/26/2022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4A3314-1EB3-BD4C-A52E-780E8D5A2954}" type="slidenum">
              <a:rPr lang="en-US" smtClean="0"/>
              <a:t>‹#›</a:t>
            </a:fld>
            <a:endParaRPr lang="en-US" dirty="0"/>
          </a:p>
        </p:txBody>
      </p:sp>
    </p:spTree>
    <p:extLst>
      <p:ext uri="{BB962C8B-B14F-4D97-AF65-F5344CB8AC3E}">
        <p14:creationId xmlns:p14="http://schemas.microsoft.com/office/powerpoint/2010/main" val="435430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25F76C-0B76-FC43-AF39-FEC483FBD768}" type="datetimeFigureOut">
              <a:rPr lang="en-US" smtClean="0"/>
              <a:t>5/26/2022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3C06A1F-7027-2F43-BDE0-644F223362D4}" type="slidenum">
              <a:rPr lang="en-US" smtClean="0"/>
              <a:t>‹#›</a:t>
            </a:fld>
            <a:endParaRPr lang="en-US" dirty="0"/>
          </a:p>
        </p:txBody>
      </p:sp>
    </p:spTree>
    <p:extLst>
      <p:ext uri="{BB962C8B-B14F-4D97-AF65-F5344CB8AC3E}">
        <p14:creationId xmlns:p14="http://schemas.microsoft.com/office/powerpoint/2010/main" val="1758268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0EBD-859F-7040-8B02-2CF32441DB2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19A698-0656-1548-B91B-C61D936FF0AE}"/>
              </a:ext>
            </a:extLst>
          </p:cNvPr>
          <p:cNvSpPr>
            <a:spLocks noGrp="1"/>
          </p:cNvSpPr>
          <p:nvPr>
            <p:ph type="subTitle" idx="1"/>
          </p:nvPr>
        </p:nvSpPr>
        <p:spPr/>
        <p:txBody>
          <a:bodyPr/>
          <a:lstStyle/>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544EC065-8337-694F-90E0-18E1B7B2F704}"/>
              </a:ext>
            </a:extLst>
          </p:cNvPr>
          <p:cNvPicPr>
            <a:picLocks noChangeAspect="1"/>
          </p:cNvPicPr>
          <p:nvPr/>
        </p:nvPicPr>
        <p:blipFill>
          <a:blip r:embed="rId2"/>
          <a:stretch>
            <a:fillRect/>
          </a:stretch>
        </p:blipFill>
        <p:spPr>
          <a:xfrm>
            <a:off x="2774" y="0"/>
            <a:ext cx="9138451" cy="5143500"/>
          </a:xfrm>
          <a:prstGeom prst="rect">
            <a:avLst/>
          </a:prstGeom>
        </p:spPr>
      </p:pic>
    </p:spTree>
    <p:extLst>
      <p:ext uri="{BB962C8B-B14F-4D97-AF65-F5344CB8AC3E}">
        <p14:creationId xmlns:p14="http://schemas.microsoft.com/office/powerpoint/2010/main" val="363938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1DD1-CF18-4864-976B-B492EA328076}"/>
              </a:ext>
            </a:extLst>
          </p:cNvPr>
          <p:cNvSpPr>
            <a:spLocks noGrp="1"/>
          </p:cNvSpPr>
          <p:nvPr>
            <p:ph type="title"/>
          </p:nvPr>
        </p:nvSpPr>
        <p:spPr>
          <a:xfrm>
            <a:off x="506279" y="228848"/>
            <a:ext cx="7886700" cy="514914"/>
          </a:xfrm>
        </p:spPr>
        <p:txBody>
          <a:bodyPr>
            <a:noAutofit/>
          </a:bodyPr>
          <a:lstStyle/>
          <a:p>
            <a:r>
              <a:rPr lang="en-US" sz="3200" b="1" dirty="0"/>
              <a:t>Clinical/Economic Burden of LBCL </a:t>
            </a:r>
          </a:p>
        </p:txBody>
      </p:sp>
      <p:graphicFrame>
        <p:nvGraphicFramePr>
          <p:cNvPr id="6" name="Content Placeholder 5">
            <a:extLst>
              <a:ext uri="{FF2B5EF4-FFF2-40B4-BE49-F238E27FC236}">
                <a16:creationId xmlns:a16="http://schemas.microsoft.com/office/drawing/2014/main" id="{0C05301C-22F9-44AE-8652-02989EEE284B}"/>
              </a:ext>
            </a:extLst>
          </p:cNvPr>
          <p:cNvGraphicFramePr>
            <a:graphicFrameLocks noGrp="1"/>
          </p:cNvGraphicFramePr>
          <p:nvPr>
            <p:ph idx="1"/>
            <p:extLst>
              <p:ext uri="{D42A27DB-BD31-4B8C-83A1-F6EECF244321}">
                <p14:modId xmlns:p14="http://schemas.microsoft.com/office/powerpoint/2010/main" val="4127179369"/>
              </p:ext>
            </p:extLst>
          </p:nvPr>
        </p:nvGraphicFramePr>
        <p:xfrm>
          <a:off x="139603" y="466741"/>
          <a:ext cx="8941140" cy="4791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3B4D09C-1713-478A-99AB-FE93FF8B58DD}"/>
              </a:ext>
            </a:extLst>
          </p:cNvPr>
          <p:cNvSpPr txBox="1"/>
          <p:nvPr/>
        </p:nvSpPr>
        <p:spPr>
          <a:xfrm>
            <a:off x="3035271" y="4491700"/>
            <a:ext cx="5863328" cy="369332"/>
          </a:xfrm>
          <a:prstGeom prst="rect">
            <a:avLst/>
          </a:prstGeom>
          <a:noFill/>
        </p:spPr>
        <p:txBody>
          <a:bodyPr wrap="square" rtlCol="0">
            <a:spAutoFit/>
          </a:bodyPr>
          <a:lstStyle/>
          <a:p>
            <a:r>
              <a:rPr lang="en-US" sz="900" dirty="0">
                <a:solidFill>
                  <a:schemeClr val="bg2"/>
                </a:solidFill>
              </a:rPr>
              <a:t>1. Yang X, et al. </a:t>
            </a:r>
            <a:r>
              <a:rPr lang="en-US" sz="900" i="1" dirty="0">
                <a:solidFill>
                  <a:schemeClr val="bg2"/>
                </a:solidFill>
              </a:rPr>
              <a:t>Oncologist</a:t>
            </a:r>
            <a:r>
              <a:rPr lang="en-US" sz="900" dirty="0">
                <a:solidFill>
                  <a:schemeClr val="bg2"/>
                </a:solidFill>
              </a:rPr>
              <a:t>. 2021;26(5):e817-e826. 2. Harkins RA, et al. </a:t>
            </a:r>
            <a:r>
              <a:rPr lang="en-US" sz="900" i="1" dirty="0">
                <a:solidFill>
                  <a:schemeClr val="bg2"/>
                </a:solidFill>
              </a:rPr>
              <a:t>Expert Rev Pharmacoecon Outcomes Res</a:t>
            </a:r>
            <a:r>
              <a:rPr lang="en-US" sz="900" dirty="0">
                <a:solidFill>
                  <a:schemeClr val="bg2"/>
                </a:solidFill>
              </a:rPr>
              <a:t>. 2019;19(6):645-661. </a:t>
            </a:r>
            <a:endParaRPr lang="en-US" sz="1600" dirty="0"/>
          </a:p>
        </p:txBody>
      </p:sp>
      <p:sp>
        <p:nvSpPr>
          <p:cNvPr id="7" name="Arrow: Right 6">
            <a:extLst>
              <a:ext uri="{FF2B5EF4-FFF2-40B4-BE49-F238E27FC236}">
                <a16:creationId xmlns:a16="http://schemas.microsoft.com/office/drawing/2014/main" id="{586AB64F-5C4A-4030-A0AA-FC0562806953}"/>
              </a:ext>
            </a:extLst>
          </p:cNvPr>
          <p:cNvSpPr/>
          <p:nvPr/>
        </p:nvSpPr>
        <p:spPr>
          <a:xfrm>
            <a:off x="1912562" y="2139889"/>
            <a:ext cx="418809" cy="275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ED16F03F-08EA-4779-851B-2B1F0B87C8C8}"/>
              </a:ext>
            </a:extLst>
          </p:cNvPr>
          <p:cNvSpPr/>
          <p:nvPr/>
        </p:nvSpPr>
        <p:spPr>
          <a:xfrm>
            <a:off x="6551599" y="2139888"/>
            <a:ext cx="369220" cy="275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25AF525F-3459-45B7-984D-FCF7B5B78786}"/>
              </a:ext>
            </a:extLst>
          </p:cNvPr>
          <p:cNvSpPr/>
          <p:nvPr/>
        </p:nvSpPr>
        <p:spPr>
          <a:xfrm>
            <a:off x="4214848" y="2139888"/>
            <a:ext cx="418809" cy="275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A68FDFB-0A8C-4932-A376-F44D937DB6B5}"/>
              </a:ext>
            </a:extLst>
          </p:cNvPr>
          <p:cNvSpPr txBox="1"/>
          <p:nvPr/>
        </p:nvSpPr>
        <p:spPr>
          <a:xfrm>
            <a:off x="245401" y="4262162"/>
            <a:ext cx="2845422" cy="246221"/>
          </a:xfrm>
          <a:prstGeom prst="rect">
            <a:avLst/>
          </a:prstGeom>
          <a:noFill/>
        </p:spPr>
        <p:txBody>
          <a:bodyPr wrap="square" rtlCol="0">
            <a:spAutoFit/>
          </a:bodyPr>
          <a:lstStyle/>
          <a:p>
            <a:r>
              <a:rPr lang="en-US" sz="1000" dirty="0"/>
              <a:t>R/R, relapsed/refractory</a:t>
            </a:r>
          </a:p>
        </p:txBody>
      </p:sp>
    </p:spTree>
    <p:extLst>
      <p:ext uri="{BB962C8B-B14F-4D97-AF65-F5344CB8AC3E}">
        <p14:creationId xmlns:p14="http://schemas.microsoft.com/office/powerpoint/2010/main" val="233490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B721E-8D6B-46B0-8078-C6EC7FF517C8}"/>
              </a:ext>
            </a:extLst>
          </p:cNvPr>
          <p:cNvSpPr>
            <a:spLocks noGrp="1"/>
          </p:cNvSpPr>
          <p:nvPr>
            <p:ph type="ctrTitle"/>
          </p:nvPr>
        </p:nvSpPr>
        <p:spPr/>
        <p:txBody>
          <a:bodyPr/>
          <a:lstStyle/>
          <a:p>
            <a:r>
              <a:rPr lang="en-US" b="1" dirty="0"/>
              <a:t>Module 2</a:t>
            </a:r>
          </a:p>
        </p:txBody>
      </p:sp>
      <p:sp>
        <p:nvSpPr>
          <p:cNvPr id="5" name="Subtitle 4">
            <a:extLst>
              <a:ext uri="{FF2B5EF4-FFF2-40B4-BE49-F238E27FC236}">
                <a16:creationId xmlns:a16="http://schemas.microsoft.com/office/drawing/2014/main" id="{1D1CEE09-FE06-44B2-9569-03D30FFAA66B}"/>
              </a:ext>
            </a:extLst>
          </p:cNvPr>
          <p:cNvSpPr>
            <a:spLocks noGrp="1"/>
          </p:cNvSpPr>
          <p:nvPr>
            <p:ph type="subTitle" idx="1"/>
          </p:nvPr>
        </p:nvSpPr>
        <p:spPr/>
        <p:txBody>
          <a:bodyPr>
            <a:normAutofit/>
          </a:bodyPr>
          <a:lstStyle/>
          <a:p>
            <a:r>
              <a:rPr lang="en-US" sz="2400" b="1" dirty="0"/>
              <a:t>Treatment of Large B-Cell Lymphoma: MOA and Clinical Efficacy Data of Novel Therapies</a:t>
            </a:r>
          </a:p>
        </p:txBody>
      </p:sp>
    </p:spTree>
    <p:extLst>
      <p:ext uri="{BB962C8B-B14F-4D97-AF65-F5344CB8AC3E}">
        <p14:creationId xmlns:p14="http://schemas.microsoft.com/office/powerpoint/2010/main" val="72165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6882-22CA-B048-8A5F-97701B77193D}"/>
              </a:ext>
            </a:extLst>
          </p:cNvPr>
          <p:cNvSpPr>
            <a:spLocks noGrp="1"/>
          </p:cNvSpPr>
          <p:nvPr>
            <p:ph type="title"/>
          </p:nvPr>
        </p:nvSpPr>
        <p:spPr>
          <a:xfrm>
            <a:off x="205740" y="82555"/>
            <a:ext cx="8413327" cy="853775"/>
          </a:xfrm>
        </p:spPr>
        <p:txBody>
          <a:bodyPr>
            <a:normAutofit fontScale="90000"/>
          </a:bodyPr>
          <a:lstStyle/>
          <a:p>
            <a:r>
              <a:rPr lang="en-US" sz="3200" b="1" dirty="0"/>
              <a:t>Summary of the Current DLBCL Treatment Landscape </a:t>
            </a:r>
          </a:p>
        </p:txBody>
      </p:sp>
      <p:sp>
        <p:nvSpPr>
          <p:cNvPr id="74" name="Rectangle 73">
            <a:extLst>
              <a:ext uri="{FF2B5EF4-FFF2-40B4-BE49-F238E27FC236}">
                <a16:creationId xmlns:a16="http://schemas.microsoft.com/office/drawing/2014/main" id="{F16B78F8-2D53-40E1-9287-844435EF815D}"/>
              </a:ext>
            </a:extLst>
          </p:cNvPr>
          <p:cNvSpPr/>
          <p:nvPr/>
        </p:nvSpPr>
        <p:spPr>
          <a:xfrm>
            <a:off x="740356" y="2442692"/>
            <a:ext cx="704952"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R-ICE</a:t>
            </a:r>
          </a:p>
        </p:txBody>
      </p:sp>
      <p:sp>
        <p:nvSpPr>
          <p:cNvPr id="75" name="Rectangle 74">
            <a:extLst>
              <a:ext uri="{FF2B5EF4-FFF2-40B4-BE49-F238E27FC236}">
                <a16:creationId xmlns:a16="http://schemas.microsoft.com/office/drawing/2014/main" id="{E9119397-6005-4929-8508-214E64046D2B}"/>
              </a:ext>
            </a:extLst>
          </p:cNvPr>
          <p:cNvSpPr/>
          <p:nvPr/>
        </p:nvSpPr>
        <p:spPr>
          <a:xfrm>
            <a:off x="2308568" y="2429126"/>
            <a:ext cx="704952"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R-GDP</a:t>
            </a:r>
          </a:p>
        </p:txBody>
      </p:sp>
      <p:sp>
        <p:nvSpPr>
          <p:cNvPr id="76" name="Rectangle 75">
            <a:extLst>
              <a:ext uri="{FF2B5EF4-FFF2-40B4-BE49-F238E27FC236}">
                <a16:creationId xmlns:a16="http://schemas.microsoft.com/office/drawing/2014/main" id="{C28EEFC0-40A9-4804-9175-CFB4860F2338}"/>
              </a:ext>
            </a:extLst>
          </p:cNvPr>
          <p:cNvSpPr/>
          <p:nvPr/>
        </p:nvSpPr>
        <p:spPr>
          <a:xfrm>
            <a:off x="4293267" y="2424670"/>
            <a:ext cx="1666828" cy="38002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R-Chemo (i.e. R-GemOx)</a:t>
            </a:r>
          </a:p>
        </p:txBody>
      </p:sp>
      <p:sp>
        <p:nvSpPr>
          <p:cNvPr id="77" name="Rectangle 76">
            <a:extLst>
              <a:ext uri="{FF2B5EF4-FFF2-40B4-BE49-F238E27FC236}">
                <a16:creationId xmlns:a16="http://schemas.microsoft.com/office/drawing/2014/main" id="{3100CBFF-E648-4A1D-A8E8-4F5B38D175A8}"/>
              </a:ext>
            </a:extLst>
          </p:cNvPr>
          <p:cNvSpPr/>
          <p:nvPr/>
        </p:nvSpPr>
        <p:spPr>
          <a:xfrm>
            <a:off x="1515682" y="2434449"/>
            <a:ext cx="704952"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R-DHAP</a:t>
            </a:r>
          </a:p>
        </p:txBody>
      </p:sp>
      <p:sp>
        <p:nvSpPr>
          <p:cNvPr id="78" name="Rectangle 77">
            <a:extLst>
              <a:ext uri="{FF2B5EF4-FFF2-40B4-BE49-F238E27FC236}">
                <a16:creationId xmlns:a16="http://schemas.microsoft.com/office/drawing/2014/main" id="{DE6C3475-EB5F-4B64-ABB2-F801207DF78B}"/>
              </a:ext>
            </a:extLst>
          </p:cNvPr>
          <p:cNvSpPr/>
          <p:nvPr/>
        </p:nvSpPr>
        <p:spPr>
          <a:xfrm>
            <a:off x="785459" y="3511555"/>
            <a:ext cx="1279575"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Alternative chemoimmunotherapy</a:t>
            </a:r>
          </a:p>
        </p:txBody>
      </p:sp>
      <p:sp>
        <p:nvSpPr>
          <p:cNvPr id="79" name="Rectangle 78">
            <a:extLst>
              <a:ext uri="{FF2B5EF4-FFF2-40B4-BE49-F238E27FC236}">
                <a16:creationId xmlns:a16="http://schemas.microsoft.com/office/drawing/2014/main" id="{39191EF9-A626-49B0-9416-F0DE5A1898C7}"/>
              </a:ext>
            </a:extLst>
          </p:cNvPr>
          <p:cNvSpPr/>
          <p:nvPr/>
        </p:nvSpPr>
        <p:spPr>
          <a:xfrm>
            <a:off x="740320" y="968230"/>
            <a:ext cx="7146202" cy="495806"/>
          </a:xfrm>
          <a:prstGeom prst="rect">
            <a:avLst/>
          </a:prstGeom>
          <a:noFill/>
          <a:ln w="190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400" b="1" dirty="0">
              <a:solidFill>
                <a:srgbClr val="FFFFFF"/>
              </a:solidFill>
              <a:latin typeface="Helvetica" panose="020B0604020202020204" pitchFamily="34" charset="0"/>
              <a:ea typeface="ＭＳ Ｐゴシック"/>
              <a:cs typeface="Helvetica" panose="020B0604020202020204" pitchFamily="34" charset="0"/>
            </a:endParaRPr>
          </a:p>
        </p:txBody>
      </p:sp>
      <p:sp>
        <p:nvSpPr>
          <p:cNvPr id="80" name="Rectangle 79">
            <a:extLst>
              <a:ext uri="{FF2B5EF4-FFF2-40B4-BE49-F238E27FC236}">
                <a16:creationId xmlns:a16="http://schemas.microsoft.com/office/drawing/2014/main" id="{ED8B1D94-BFBB-4B7D-B45E-49131A308190}"/>
              </a:ext>
            </a:extLst>
          </p:cNvPr>
          <p:cNvSpPr/>
          <p:nvPr/>
        </p:nvSpPr>
        <p:spPr>
          <a:xfrm>
            <a:off x="703867" y="2374777"/>
            <a:ext cx="3462447" cy="507569"/>
          </a:xfrm>
          <a:prstGeom prst="rect">
            <a:avLst/>
          </a:prstGeom>
          <a:noFill/>
          <a:ln w="190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400" b="1" dirty="0">
              <a:solidFill>
                <a:srgbClr val="FFFFFF"/>
              </a:solidFill>
              <a:latin typeface="Helvetica" panose="020B0604020202020204" pitchFamily="34" charset="0"/>
              <a:ea typeface="ＭＳ Ｐゴシック"/>
              <a:cs typeface="Helvetica" panose="020B0604020202020204" pitchFamily="34" charset="0"/>
            </a:endParaRPr>
          </a:p>
        </p:txBody>
      </p:sp>
      <p:sp>
        <p:nvSpPr>
          <p:cNvPr id="81" name="Rectangle 80">
            <a:extLst>
              <a:ext uri="{FF2B5EF4-FFF2-40B4-BE49-F238E27FC236}">
                <a16:creationId xmlns:a16="http://schemas.microsoft.com/office/drawing/2014/main" id="{58C1FF84-3385-48F3-BFFD-8A23AA10D2DD}"/>
              </a:ext>
            </a:extLst>
          </p:cNvPr>
          <p:cNvSpPr/>
          <p:nvPr/>
        </p:nvSpPr>
        <p:spPr>
          <a:xfrm>
            <a:off x="740320" y="3463987"/>
            <a:ext cx="8182454" cy="507569"/>
          </a:xfrm>
          <a:prstGeom prst="rect">
            <a:avLst/>
          </a:prstGeom>
          <a:noFill/>
          <a:ln w="190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400" b="1" dirty="0">
              <a:solidFill>
                <a:srgbClr val="FFFFFF"/>
              </a:solidFill>
              <a:latin typeface="Helvetica" panose="020B0604020202020204" pitchFamily="34" charset="0"/>
              <a:ea typeface="ＭＳ Ｐゴシック"/>
              <a:cs typeface="Helvetica" panose="020B0604020202020204" pitchFamily="34" charset="0"/>
            </a:endParaRPr>
          </a:p>
        </p:txBody>
      </p:sp>
      <p:sp>
        <p:nvSpPr>
          <p:cNvPr id="82" name="TextBox 42">
            <a:extLst>
              <a:ext uri="{FF2B5EF4-FFF2-40B4-BE49-F238E27FC236}">
                <a16:creationId xmlns:a16="http://schemas.microsoft.com/office/drawing/2014/main" id="{96888CE1-391E-4C84-9444-2D3F47552FC1}"/>
              </a:ext>
            </a:extLst>
          </p:cNvPr>
          <p:cNvSpPr txBox="1"/>
          <p:nvPr/>
        </p:nvSpPr>
        <p:spPr>
          <a:xfrm>
            <a:off x="3587794" y="1611515"/>
            <a:ext cx="139749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800" b="1" i="1" dirty="0">
                <a:solidFill>
                  <a:srgbClr val="000000"/>
                </a:solidFill>
                <a:latin typeface="Helvetica" panose="020B0604020202020204" pitchFamily="34" charset="0"/>
                <a:ea typeface="ＭＳ Ｐゴシック"/>
                <a:cs typeface="Helvetica" panose="020B0604020202020204" pitchFamily="34" charset="0"/>
              </a:rPr>
              <a:t>Relapsed/Refractory</a:t>
            </a:r>
          </a:p>
        </p:txBody>
      </p:sp>
      <p:sp>
        <p:nvSpPr>
          <p:cNvPr id="83" name="Rectangle 82">
            <a:extLst>
              <a:ext uri="{FF2B5EF4-FFF2-40B4-BE49-F238E27FC236}">
                <a16:creationId xmlns:a16="http://schemas.microsoft.com/office/drawing/2014/main" id="{76B00736-867B-4192-8F79-85597BB54F69}"/>
              </a:ext>
            </a:extLst>
          </p:cNvPr>
          <p:cNvSpPr/>
          <p:nvPr/>
        </p:nvSpPr>
        <p:spPr>
          <a:xfrm>
            <a:off x="1395884" y="1771702"/>
            <a:ext cx="1766730" cy="201935"/>
          </a:xfrm>
          <a:prstGeom prst="rect">
            <a:avLst/>
          </a:prstGeom>
          <a:solidFill>
            <a:srgbClr val="44546A"/>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Transplant Eligible</a:t>
            </a:r>
          </a:p>
        </p:txBody>
      </p:sp>
      <p:sp>
        <p:nvSpPr>
          <p:cNvPr id="84" name="Rectangle 83">
            <a:extLst>
              <a:ext uri="{FF2B5EF4-FFF2-40B4-BE49-F238E27FC236}">
                <a16:creationId xmlns:a16="http://schemas.microsoft.com/office/drawing/2014/main" id="{83E25B36-F2BA-4EFA-8EB3-A4105A7FCA85}"/>
              </a:ext>
            </a:extLst>
          </p:cNvPr>
          <p:cNvSpPr/>
          <p:nvPr/>
        </p:nvSpPr>
        <p:spPr>
          <a:xfrm>
            <a:off x="5156815" y="1778530"/>
            <a:ext cx="1766730" cy="201935"/>
          </a:xfrm>
          <a:prstGeom prst="rect">
            <a:avLst/>
          </a:prstGeom>
          <a:solidFill>
            <a:srgbClr val="44546A"/>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Transplant Ineligible</a:t>
            </a:r>
          </a:p>
        </p:txBody>
      </p:sp>
      <p:cxnSp>
        <p:nvCxnSpPr>
          <p:cNvPr id="85" name="Connector: Elbow 84">
            <a:extLst>
              <a:ext uri="{FF2B5EF4-FFF2-40B4-BE49-F238E27FC236}">
                <a16:creationId xmlns:a16="http://schemas.microsoft.com/office/drawing/2014/main" id="{965AABA9-3CCB-4F5D-B002-16AD1B6B06CD}"/>
              </a:ext>
            </a:extLst>
          </p:cNvPr>
          <p:cNvCxnSpPr>
            <a:cxnSpLocks/>
          </p:cNvCxnSpPr>
          <p:nvPr/>
        </p:nvCxnSpPr>
        <p:spPr>
          <a:xfrm rot="10800000" flipV="1">
            <a:off x="2287788" y="1607387"/>
            <a:ext cx="2667557" cy="146786"/>
          </a:xfrm>
          <a:prstGeom prst="bentConnector2">
            <a:avLst/>
          </a:prstGeom>
          <a:noFill/>
          <a:ln w="19050" cap="flat" cmpd="sng" algn="ctr">
            <a:solidFill>
              <a:srgbClr val="000000"/>
            </a:solidFill>
            <a:prstDash val="solid"/>
            <a:miter lim="800000"/>
            <a:headEnd type="none" w="med" len="med"/>
            <a:tailEnd type="triangle"/>
          </a:ln>
          <a:effectLst/>
        </p:spPr>
      </p:cxnSp>
      <p:cxnSp>
        <p:nvCxnSpPr>
          <p:cNvPr id="86" name="Connector: Elbow 85">
            <a:extLst>
              <a:ext uri="{FF2B5EF4-FFF2-40B4-BE49-F238E27FC236}">
                <a16:creationId xmlns:a16="http://schemas.microsoft.com/office/drawing/2014/main" id="{DAB4C365-FE87-41FC-A3B3-8125BAE7053E}"/>
              </a:ext>
            </a:extLst>
          </p:cNvPr>
          <p:cNvCxnSpPr>
            <a:cxnSpLocks/>
          </p:cNvCxnSpPr>
          <p:nvPr/>
        </p:nvCxnSpPr>
        <p:spPr>
          <a:xfrm rot="16200000" flipH="1">
            <a:off x="4978967" y="748193"/>
            <a:ext cx="307096" cy="1728708"/>
          </a:xfrm>
          <a:prstGeom prst="bentConnector3">
            <a:avLst>
              <a:gd name="adj1" fmla="val 47518"/>
            </a:avLst>
          </a:prstGeom>
          <a:noFill/>
          <a:ln w="19050" cap="flat" cmpd="sng" algn="ctr">
            <a:solidFill>
              <a:srgbClr val="000000"/>
            </a:solidFill>
            <a:prstDash val="solid"/>
            <a:miter lim="800000"/>
            <a:headEnd type="none" w="med" len="med"/>
            <a:tailEnd type="triangle"/>
          </a:ln>
          <a:effectLst/>
        </p:spPr>
      </p:cxnSp>
      <p:sp>
        <p:nvSpPr>
          <p:cNvPr id="87" name="TextBox 59">
            <a:extLst>
              <a:ext uri="{FF2B5EF4-FFF2-40B4-BE49-F238E27FC236}">
                <a16:creationId xmlns:a16="http://schemas.microsoft.com/office/drawing/2014/main" id="{E4CA3158-92FB-421E-8452-E7625A90AFA2}"/>
              </a:ext>
            </a:extLst>
          </p:cNvPr>
          <p:cNvSpPr txBox="1"/>
          <p:nvPr/>
        </p:nvSpPr>
        <p:spPr>
          <a:xfrm>
            <a:off x="3505613" y="2909480"/>
            <a:ext cx="1561851"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800" b="1" i="1" dirty="0">
                <a:solidFill>
                  <a:srgbClr val="000000"/>
                </a:solidFill>
                <a:latin typeface="Helvetica" panose="020B0604020202020204" pitchFamily="34" charset="0"/>
                <a:ea typeface="ＭＳ Ｐゴシック"/>
                <a:cs typeface="Helvetica" panose="020B0604020202020204" pitchFamily="34" charset="0"/>
              </a:rPr>
              <a:t>Relapsed/Refractory</a:t>
            </a:r>
          </a:p>
        </p:txBody>
      </p:sp>
      <p:sp>
        <p:nvSpPr>
          <p:cNvPr id="88" name="Rectangle 87">
            <a:extLst>
              <a:ext uri="{FF2B5EF4-FFF2-40B4-BE49-F238E27FC236}">
                <a16:creationId xmlns:a16="http://schemas.microsoft.com/office/drawing/2014/main" id="{C2179D11-C5C2-4729-8F62-F1417D2F0C62}"/>
              </a:ext>
            </a:extLst>
          </p:cNvPr>
          <p:cNvSpPr/>
          <p:nvPr/>
        </p:nvSpPr>
        <p:spPr>
          <a:xfrm rot="16200000">
            <a:off x="245893" y="1063652"/>
            <a:ext cx="495824" cy="295525"/>
          </a:xfrm>
          <a:prstGeom prst="rect">
            <a:avLst/>
          </a:prstGeom>
          <a:solidFill>
            <a:srgbClr val="44546A"/>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900" b="1" dirty="0">
                <a:solidFill>
                  <a:srgbClr val="FFFFFF"/>
                </a:solidFill>
                <a:latin typeface="Helvetica" panose="020B0604020202020204" pitchFamily="34" charset="0"/>
                <a:ea typeface="ＭＳ Ｐゴシック"/>
                <a:cs typeface="Helvetica" panose="020B0604020202020204" pitchFamily="34" charset="0"/>
              </a:rPr>
              <a:t>1</a:t>
            </a:r>
            <a:r>
              <a:rPr lang="en-US" sz="900" b="1" baseline="30000" dirty="0">
                <a:solidFill>
                  <a:srgbClr val="FFFFFF"/>
                </a:solidFill>
                <a:latin typeface="Helvetica" panose="020B0604020202020204" pitchFamily="34" charset="0"/>
                <a:ea typeface="ＭＳ Ｐゴシック"/>
                <a:cs typeface="Helvetica" panose="020B0604020202020204" pitchFamily="34" charset="0"/>
              </a:rPr>
              <a:t>st </a:t>
            </a:r>
            <a:r>
              <a:rPr lang="en-US" sz="900" b="1" dirty="0">
                <a:solidFill>
                  <a:srgbClr val="FFFFFF"/>
                </a:solidFill>
                <a:latin typeface="Helvetica" panose="020B0604020202020204" pitchFamily="34" charset="0"/>
                <a:ea typeface="ＭＳ Ｐゴシック"/>
                <a:cs typeface="Helvetica" panose="020B0604020202020204" pitchFamily="34" charset="0"/>
              </a:rPr>
              <a:t>Line </a:t>
            </a:r>
            <a:endParaRPr lang="en-US" sz="900" i="1" dirty="0">
              <a:solidFill>
                <a:srgbClr val="FFFFFF"/>
              </a:solidFill>
              <a:latin typeface="Helvetica" panose="020B0604020202020204" pitchFamily="34" charset="0"/>
              <a:ea typeface="ＭＳ Ｐゴシック"/>
              <a:cs typeface="Helvetica" panose="020B0604020202020204" pitchFamily="34" charset="0"/>
            </a:endParaRPr>
          </a:p>
        </p:txBody>
      </p:sp>
      <p:sp>
        <p:nvSpPr>
          <p:cNvPr id="89" name="Rectangle 88">
            <a:extLst>
              <a:ext uri="{FF2B5EF4-FFF2-40B4-BE49-F238E27FC236}">
                <a16:creationId xmlns:a16="http://schemas.microsoft.com/office/drawing/2014/main" id="{994F1A95-9AE7-4985-958F-6051BC7AD6B0}"/>
              </a:ext>
            </a:extLst>
          </p:cNvPr>
          <p:cNvSpPr/>
          <p:nvPr/>
        </p:nvSpPr>
        <p:spPr>
          <a:xfrm rot="16200000">
            <a:off x="242943" y="2472309"/>
            <a:ext cx="511384" cy="295525"/>
          </a:xfrm>
          <a:prstGeom prst="rect">
            <a:avLst/>
          </a:prstGeom>
          <a:solidFill>
            <a:srgbClr val="44546A"/>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900" b="1" dirty="0">
                <a:solidFill>
                  <a:srgbClr val="FFFFFF"/>
                </a:solidFill>
                <a:latin typeface="Helvetica" panose="020B0604020202020204" pitchFamily="34" charset="0"/>
                <a:ea typeface="ＭＳ Ｐゴシック"/>
                <a:cs typeface="Helvetica" panose="020B0604020202020204" pitchFamily="34" charset="0"/>
              </a:rPr>
              <a:t>2</a:t>
            </a:r>
            <a:r>
              <a:rPr lang="en-US" sz="900" b="1" baseline="30000" dirty="0">
                <a:solidFill>
                  <a:srgbClr val="FFFFFF"/>
                </a:solidFill>
                <a:latin typeface="Helvetica" panose="020B0604020202020204" pitchFamily="34" charset="0"/>
                <a:ea typeface="ＭＳ Ｐゴシック"/>
                <a:cs typeface="Helvetica" panose="020B0604020202020204" pitchFamily="34" charset="0"/>
              </a:rPr>
              <a:t>nd</a:t>
            </a:r>
            <a:r>
              <a:rPr lang="en-US" sz="900" b="1" dirty="0">
                <a:solidFill>
                  <a:srgbClr val="FFFFFF"/>
                </a:solidFill>
                <a:latin typeface="Helvetica" panose="020B0604020202020204" pitchFamily="34" charset="0"/>
                <a:ea typeface="ＭＳ Ｐゴシック"/>
                <a:cs typeface="Helvetica" panose="020B0604020202020204" pitchFamily="34" charset="0"/>
              </a:rPr>
              <a:t> Line</a:t>
            </a:r>
          </a:p>
        </p:txBody>
      </p:sp>
      <p:sp>
        <p:nvSpPr>
          <p:cNvPr id="90" name="Rectangle 89">
            <a:extLst>
              <a:ext uri="{FF2B5EF4-FFF2-40B4-BE49-F238E27FC236}">
                <a16:creationId xmlns:a16="http://schemas.microsoft.com/office/drawing/2014/main" id="{DE77D37D-CC64-467C-A31A-D7E8B5136CB7}"/>
              </a:ext>
            </a:extLst>
          </p:cNvPr>
          <p:cNvSpPr/>
          <p:nvPr/>
        </p:nvSpPr>
        <p:spPr>
          <a:xfrm rot="16200000">
            <a:off x="236804" y="3570007"/>
            <a:ext cx="523665" cy="295526"/>
          </a:xfrm>
          <a:prstGeom prst="rect">
            <a:avLst/>
          </a:prstGeom>
          <a:solidFill>
            <a:srgbClr val="44546A"/>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900" b="1" dirty="0">
                <a:solidFill>
                  <a:srgbClr val="FFFFFF"/>
                </a:solidFill>
                <a:latin typeface="Helvetica" panose="020B0604020202020204" pitchFamily="34" charset="0"/>
                <a:ea typeface="ＭＳ Ｐゴシック"/>
                <a:cs typeface="Helvetica" panose="020B0604020202020204" pitchFamily="34" charset="0"/>
              </a:rPr>
              <a:t>3</a:t>
            </a:r>
            <a:r>
              <a:rPr lang="en-US" sz="900" b="1" baseline="30000" dirty="0">
                <a:solidFill>
                  <a:srgbClr val="FFFFFF"/>
                </a:solidFill>
                <a:latin typeface="Helvetica" panose="020B0604020202020204" pitchFamily="34" charset="0"/>
                <a:ea typeface="ＭＳ Ｐゴシック"/>
                <a:cs typeface="Helvetica" panose="020B0604020202020204" pitchFamily="34" charset="0"/>
              </a:rPr>
              <a:t>rd </a:t>
            </a:r>
            <a:r>
              <a:rPr lang="en-US" sz="900" b="1" dirty="0">
                <a:solidFill>
                  <a:srgbClr val="FFFFFF"/>
                </a:solidFill>
                <a:latin typeface="Helvetica" panose="020B0604020202020204" pitchFamily="34" charset="0"/>
                <a:ea typeface="ＭＳ Ｐゴシック"/>
                <a:cs typeface="Helvetica" panose="020B0604020202020204" pitchFamily="34" charset="0"/>
              </a:rPr>
              <a:t>Line+</a:t>
            </a:r>
          </a:p>
        </p:txBody>
      </p:sp>
      <p:sp>
        <p:nvSpPr>
          <p:cNvPr id="91" name="Rectangle 90">
            <a:extLst>
              <a:ext uri="{FF2B5EF4-FFF2-40B4-BE49-F238E27FC236}">
                <a16:creationId xmlns:a16="http://schemas.microsoft.com/office/drawing/2014/main" id="{5198B7B7-4CA7-444A-9DA0-3098A2D5789F}"/>
              </a:ext>
            </a:extLst>
          </p:cNvPr>
          <p:cNvSpPr/>
          <p:nvPr/>
        </p:nvSpPr>
        <p:spPr>
          <a:xfrm>
            <a:off x="2104449" y="3511555"/>
            <a:ext cx="704952"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Allogeneic transplant</a:t>
            </a:r>
          </a:p>
        </p:txBody>
      </p:sp>
      <p:sp>
        <p:nvSpPr>
          <p:cNvPr id="92" name="Rectangle 91">
            <a:extLst>
              <a:ext uri="{FF2B5EF4-FFF2-40B4-BE49-F238E27FC236}">
                <a16:creationId xmlns:a16="http://schemas.microsoft.com/office/drawing/2014/main" id="{2A27310F-A0E1-49A7-BE59-61D49C5FA863}"/>
              </a:ext>
            </a:extLst>
          </p:cNvPr>
          <p:cNvSpPr/>
          <p:nvPr/>
        </p:nvSpPr>
        <p:spPr>
          <a:xfrm>
            <a:off x="4246078" y="2374777"/>
            <a:ext cx="3610523" cy="507569"/>
          </a:xfrm>
          <a:prstGeom prst="rect">
            <a:avLst/>
          </a:prstGeom>
          <a:noFill/>
          <a:ln w="190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400" b="1" dirty="0">
              <a:solidFill>
                <a:srgbClr val="FFFFFF"/>
              </a:solidFill>
              <a:latin typeface="Helvetica" panose="020B0604020202020204" pitchFamily="34" charset="0"/>
              <a:ea typeface="ＭＳ Ｐゴシック"/>
              <a:cs typeface="Helvetica" panose="020B0604020202020204" pitchFamily="34" charset="0"/>
            </a:endParaRPr>
          </a:p>
        </p:txBody>
      </p:sp>
      <p:cxnSp>
        <p:nvCxnSpPr>
          <p:cNvPr id="93" name="Straight Arrow Connector 92">
            <a:extLst>
              <a:ext uri="{FF2B5EF4-FFF2-40B4-BE49-F238E27FC236}">
                <a16:creationId xmlns:a16="http://schemas.microsoft.com/office/drawing/2014/main" id="{E67B8245-9FB4-43B8-A7C4-3A34D236BCDF}"/>
              </a:ext>
            </a:extLst>
          </p:cNvPr>
          <p:cNvCxnSpPr>
            <a:cxnSpLocks/>
            <a:stCxn id="83" idx="2"/>
          </p:cNvCxnSpPr>
          <p:nvPr/>
        </p:nvCxnSpPr>
        <p:spPr>
          <a:xfrm>
            <a:off x="2279249" y="1973637"/>
            <a:ext cx="0" cy="387167"/>
          </a:xfrm>
          <a:prstGeom prst="straightConnector1">
            <a:avLst/>
          </a:prstGeom>
          <a:noFill/>
          <a:ln w="19050" cap="flat" cmpd="sng" algn="ctr">
            <a:solidFill>
              <a:srgbClr val="000000"/>
            </a:solidFill>
            <a:prstDash val="solid"/>
            <a:miter lim="800000"/>
            <a:headEnd type="none" w="med" len="med"/>
            <a:tailEnd type="triangle"/>
          </a:ln>
          <a:effectLst/>
        </p:spPr>
      </p:cxnSp>
      <p:cxnSp>
        <p:nvCxnSpPr>
          <p:cNvPr id="94" name="Straight Arrow Connector 93">
            <a:extLst>
              <a:ext uri="{FF2B5EF4-FFF2-40B4-BE49-F238E27FC236}">
                <a16:creationId xmlns:a16="http://schemas.microsoft.com/office/drawing/2014/main" id="{D47ADF00-8583-4E01-9F11-A9E1A0F63B25}"/>
              </a:ext>
            </a:extLst>
          </p:cNvPr>
          <p:cNvCxnSpPr>
            <a:cxnSpLocks/>
          </p:cNvCxnSpPr>
          <p:nvPr/>
        </p:nvCxnSpPr>
        <p:spPr>
          <a:xfrm>
            <a:off x="6011362" y="1980465"/>
            <a:ext cx="9443" cy="380339"/>
          </a:xfrm>
          <a:prstGeom prst="straightConnector1">
            <a:avLst/>
          </a:prstGeom>
          <a:noFill/>
          <a:ln w="19050" cap="flat" cmpd="sng" algn="ctr">
            <a:solidFill>
              <a:srgbClr val="000000"/>
            </a:solidFill>
            <a:prstDash val="solid"/>
            <a:miter lim="800000"/>
            <a:headEnd type="none" w="med" len="med"/>
            <a:tailEnd type="triangle"/>
          </a:ln>
          <a:effectLst/>
        </p:spPr>
      </p:cxnSp>
      <p:cxnSp>
        <p:nvCxnSpPr>
          <p:cNvPr id="95" name="Connector: Elbow 94">
            <a:extLst>
              <a:ext uri="{FF2B5EF4-FFF2-40B4-BE49-F238E27FC236}">
                <a16:creationId xmlns:a16="http://schemas.microsoft.com/office/drawing/2014/main" id="{E41E11D2-2C4D-4E67-A2B0-CAD691C67C99}"/>
              </a:ext>
            </a:extLst>
          </p:cNvPr>
          <p:cNvCxnSpPr>
            <a:cxnSpLocks/>
          </p:cNvCxnSpPr>
          <p:nvPr/>
        </p:nvCxnSpPr>
        <p:spPr>
          <a:xfrm rot="16200000" flipH="1">
            <a:off x="2970490" y="2157461"/>
            <a:ext cx="523664" cy="1988820"/>
          </a:xfrm>
          <a:prstGeom prst="bentConnector3">
            <a:avLst/>
          </a:prstGeom>
          <a:noFill/>
          <a:ln w="19050" cap="flat" cmpd="sng" algn="ctr">
            <a:solidFill>
              <a:srgbClr val="000000"/>
            </a:solidFill>
            <a:prstDash val="solid"/>
            <a:miter lim="800000"/>
            <a:headEnd type="none" w="med" len="med"/>
            <a:tailEnd type="triangle"/>
          </a:ln>
          <a:effectLst/>
        </p:spPr>
      </p:cxnSp>
      <p:cxnSp>
        <p:nvCxnSpPr>
          <p:cNvPr id="96" name="Connector: Elbow 95">
            <a:extLst>
              <a:ext uri="{FF2B5EF4-FFF2-40B4-BE49-F238E27FC236}">
                <a16:creationId xmlns:a16="http://schemas.microsoft.com/office/drawing/2014/main" id="{C77C600C-2371-43C6-B2A5-36A2DDB18146}"/>
              </a:ext>
            </a:extLst>
          </p:cNvPr>
          <p:cNvCxnSpPr>
            <a:cxnSpLocks/>
          </p:cNvCxnSpPr>
          <p:nvPr/>
        </p:nvCxnSpPr>
        <p:spPr>
          <a:xfrm rot="5400000">
            <a:off x="4821265" y="2280489"/>
            <a:ext cx="523664" cy="1728216"/>
          </a:xfrm>
          <a:prstGeom prst="bentConnector3">
            <a:avLst>
              <a:gd name="adj1" fmla="val 51455"/>
            </a:avLst>
          </a:prstGeom>
          <a:noFill/>
          <a:ln w="19050" cap="flat" cmpd="sng" algn="ctr">
            <a:solidFill>
              <a:srgbClr val="000000"/>
            </a:solidFill>
            <a:prstDash val="solid"/>
            <a:miter lim="800000"/>
            <a:headEnd type="none" w="med" len="med"/>
            <a:tailEnd type="triangle"/>
          </a:ln>
          <a:effectLst/>
        </p:spPr>
      </p:cxnSp>
      <p:sp>
        <p:nvSpPr>
          <p:cNvPr id="97" name="Rectangle 96">
            <a:extLst>
              <a:ext uri="{FF2B5EF4-FFF2-40B4-BE49-F238E27FC236}">
                <a16:creationId xmlns:a16="http://schemas.microsoft.com/office/drawing/2014/main" id="{33869DD3-EA7C-4A18-BAB6-7775AC89728E}"/>
              </a:ext>
            </a:extLst>
          </p:cNvPr>
          <p:cNvSpPr/>
          <p:nvPr/>
        </p:nvSpPr>
        <p:spPr>
          <a:xfrm>
            <a:off x="2867765" y="1019528"/>
            <a:ext cx="2662679" cy="386862"/>
          </a:xfrm>
          <a:prstGeom prst="rect">
            <a:avLst/>
          </a:prstGeom>
          <a:solidFill>
            <a:srgbClr val="0B398C"/>
          </a:solidFill>
          <a:ln w="6350" cap="flat" cmpd="sng" algn="ctr">
            <a:solidFill>
              <a:srgbClr val="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Chemoimmunotherapy</a:t>
            </a:r>
            <a:br>
              <a:rPr lang="en-US" sz="800" b="1" dirty="0">
                <a:solidFill>
                  <a:srgbClr val="FFFFFF"/>
                </a:solidFill>
                <a:latin typeface="Helvetica" panose="020B0604020202020204" pitchFamily="34" charset="0"/>
                <a:ea typeface="ＭＳ Ｐゴシック"/>
                <a:cs typeface="Helvetica" panose="020B0604020202020204" pitchFamily="34" charset="0"/>
              </a:rPr>
            </a:br>
            <a:r>
              <a:rPr lang="en-US" sz="800" b="1" dirty="0">
                <a:solidFill>
                  <a:srgbClr val="FFFFFF"/>
                </a:solidFill>
                <a:latin typeface="Helvetica" panose="020B0604020202020204" pitchFamily="34" charset="0"/>
                <a:ea typeface="ＭＳ Ｐゴシック"/>
                <a:cs typeface="Helvetica" panose="020B0604020202020204" pitchFamily="34" charset="0"/>
              </a:rPr>
              <a:t>± ISRT</a:t>
            </a:r>
            <a:br>
              <a:rPr lang="en-US" sz="800" b="1" dirty="0">
                <a:solidFill>
                  <a:srgbClr val="FFFFFF"/>
                </a:solidFill>
                <a:latin typeface="Helvetica" panose="020B0604020202020204" pitchFamily="34" charset="0"/>
                <a:ea typeface="ＭＳ Ｐゴシック"/>
                <a:cs typeface="Helvetica" panose="020B0604020202020204" pitchFamily="34" charset="0"/>
              </a:rPr>
            </a:br>
            <a:r>
              <a:rPr lang="en-US" sz="800" b="1" dirty="0">
                <a:solidFill>
                  <a:srgbClr val="FFFFFF"/>
                </a:solidFill>
                <a:latin typeface="Helvetica" panose="020B0604020202020204" pitchFamily="34" charset="0"/>
                <a:ea typeface="ＭＳ Ｐゴシック"/>
                <a:cs typeface="Helvetica" panose="020B0604020202020204" pitchFamily="34" charset="0"/>
              </a:rPr>
              <a:t>(R-CHOP, R-EPOCH)</a:t>
            </a:r>
          </a:p>
        </p:txBody>
      </p:sp>
      <p:sp>
        <p:nvSpPr>
          <p:cNvPr id="98" name="Rectangle 97">
            <a:extLst>
              <a:ext uri="{FF2B5EF4-FFF2-40B4-BE49-F238E27FC236}">
                <a16:creationId xmlns:a16="http://schemas.microsoft.com/office/drawing/2014/main" id="{331F1E0B-3039-4295-B158-6F0ED75689DE}"/>
              </a:ext>
            </a:extLst>
          </p:cNvPr>
          <p:cNvSpPr/>
          <p:nvPr/>
        </p:nvSpPr>
        <p:spPr>
          <a:xfrm>
            <a:off x="7856601" y="3035135"/>
            <a:ext cx="1232369" cy="315449"/>
          </a:xfrm>
          <a:prstGeom prst="rect">
            <a:avLst/>
          </a:prstGeom>
          <a:noFill/>
          <a:ln w="28575" cap="flat" cmpd="sng" algn="ctr">
            <a:solidFill>
              <a:srgbClr val="CF0057"/>
            </a:solidFill>
            <a:prstDash val="solid"/>
            <a:miter lim="800000"/>
          </a:ln>
          <a:effectLst/>
        </p:spPr>
        <p:txBody>
          <a:bodyPr rtlCol="0" anchor="ctr"/>
          <a:lstStyle/>
          <a:p>
            <a:pPr algn="ctr" defTabSz="685800">
              <a:defRPr/>
            </a:pPr>
            <a:r>
              <a:rPr lang="en-US" sz="900" b="1" i="1" kern="0" dirty="0">
                <a:solidFill>
                  <a:srgbClr val="CF0057"/>
                </a:solidFill>
                <a:latin typeface="Helvetica" panose="020B0604020202020204" pitchFamily="34" charset="0"/>
                <a:ea typeface="ＭＳ Ｐゴシック"/>
                <a:cs typeface="Helvetica" panose="020B0604020202020204" pitchFamily="34" charset="0"/>
              </a:rPr>
              <a:t>Recent therapeutic advances</a:t>
            </a:r>
          </a:p>
        </p:txBody>
      </p:sp>
      <p:sp>
        <p:nvSpPr>
          <p:cNvPr id="99" name="Rectangle 98">
            <a:extLst>
              <a:ext uri="{FF2B5EF4-FFF2-40B4-BE49-F238E27FC236}">
                <a16:creationId xmlns:a16="http://schemas.microsoft.com/office/drawing/2014/main" id="{9EBE7EA1-FC7D-4646-9E16-D79303ABC68C}"/>
              </a:ext>
            </a:extLst>
          </p:cNvPr>
          <p:cNvSpPr/>
          <p:nvPr/>
        </p:nvSpPr>
        <p:spPr>
          <a:xfrm>
            <a:off x="2867765" y="3472562"/>
            <a:ext cx="6055009" cy="523665"/>
          </a:xfrm>
          <a:prstGeom prst="rect">
            <a:avLst/>
          </a:prstGeom>
          <a:noFill/>
          <a:ln w="28575" cap="flat" cmpd="sng" algn="ctr">
            <a:solidFill>
              <a:srgbClr val="CF0057"/>
            </a:solidFill>
            <a:prstDash val="solid"/>
            <a:miter lim="800000"/>
          </a:ln>
          <a:effectLst/>
        </p:spPr>
        <p:txBody>
          <a:bodyPr rtlCol="0" anchor="ctr"/>
          <a:lstStyle/>
          <a:p>
            <a:pPr algn="ctr" defTabSz="685800">
              <a:defRPr/>
            </a:pPr>
            <a:endParaRPr lang="en-US" sz="1350" kern="0" dirty="0">
              <a:solidFill>
                <a:srgbClr val="FFFFFF"/>
              </a:solidFill>
              <a:latin typeface="Calibri" panose="020F0502020204030204"/>
              <a:ea typeface="ＭＳ Ｐゴシック"/>
              <a:cs typeface="Arial"/>
            </a:endParaRPr>
          </a:p>
        </p:txBody>
      </p:sp>
      <p:sp>
        <p:nvSpPr>
          <p:cNvPr id="100" name="Rectangle 99">
            <a:extLst>
              <a:ext uri="{FF2B5EF4-FFF2-40B4-BE49-F238E27FC236}">
                <a16:creationId xmlns:a16="http://schemas.microsoft.com/office/drawing/2014/main" id="{3C82F426-7F23-46A2-AC66-D355444E1F6B}"/>
              </a:ext>
            </a:extLst>
          </p:cNvPr>
          <p:cNvSpPr/>
          <p:nvPr/>
        </p:nvSpPr>
        <p:spPr>
          <a:xfrm>
            <a:off x="6596432" y="3533985"/>
            <a:ext cx="704952"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Selinexor</a:t>
            </a:r>
          </a:p>
        </p:txBody>
      </p:sp>
      <p:sp>
        <p:nvSpPr>
          <p:cNvPr id="101" name="Rectangle 100">
            <a:extLst>
              <a:ext uri="{FF2B5EF4-FFF2-40B4-BE49-F238E27FC236}">
                <a16:creationId xmlns:a16="http://schemas.microsoft.com/office/drawing/2014/main" id="{62627795-D888-4B8F-97A3-FA3C59D59995}"/>
              </a:ext>
            </a:extLst>
          </p:cNvPr>
          <p:cNvSpPr/>
          <p:nvPr/>
        </p:nvSpPr>
        <p:spPr>
          <a:xfrm>
            <a:off x="2946594" y="3539885"/>
            <a:ext cx="704952"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CAR T-cells</a:t>
            </a:r>
          </a:p>
        </p:txBody>
      </p:sp>
      <p:sp>
        <p:nvSpPr>
          <p:cNvPr id="102" name="Rectangle 101">
            <a:extLst>
              <a:ext uri="{FF2B5EF4-FFF2-40B4-BE49-F238E27FC236}">
                <a16:creationId xmlns:a16="http://schemas.microsoft.com/office/drawing/2014/main" id="{CDE1F5C5-08EF-4085-A79C-BEDF4CEA6663}"/>
              </a:ext>
            </a:extLst>
          </p:cNvPr>
          <p:cNvSpPr/>
          <p:nvPr/>
        </p:nvSpPr>
        <p:spPr>
          <a:xfrm>
            <a:off x="4626465" y="3539885"/>
            <a:ext cx="891440"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Polatuzumab + BR (US)</a:t>
            </a:r>
          </a:p>
        </p:txBody>
      </p:sp>
      <p:sp>
        <p:nvSpPr>
          <p:cNvPr id="103" name="Rectangle 102">
            <a:extLst>
              <a:ext uri="{FF2B5EF4-FFF2-40B4-BE49-F238E27FC236}">
                <a16:creationId xmlns:a16="http://schemas.microsoft.com/office/drawing/2014/main" id="{FA4AB258-73CF-4D6F-A55D-6BA6521C9219}"/>
              </a:ext>
            </a:extLst>
          </p:cNvPr>
          <p:cNvSpPr/>
          <p:nvPr/>
        </p:nvSpPr>
        <p:spPr>
          <a:xfrm>
            <a:off x="6085438" y="2442692"/>
            <a:ext cx="854107"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Tafasitamab + Lenalidomide</a:t>
            </a:r>
          </a:p>
        </p:txBody>
      </p:sp>
      <p:sp>
        <p:nvSpPr>
          <p:cNvPr id="104" name="Rectangle 103">
            <a:extLst>
              <a:ext uri="{FF2B5EF4-FFF2-40B4-BE49-F238E27FC236}">
                <a16:creationId xmlns:a16="http://schemas.microsoft.com/office/drawing/2014/main" id="{098FEE06-9FCC-4010-956A-A75BB12ECEE8}"/>
              </a:ext>
            </a:extLst>
          </p:cNvPr>
          <p:cNvSpPr/>
          <p:nvPr/>
        </p:nvSpPr>
        <p:spPr>
          <a:xfrm>
            <a:off x="6022489" y="2405766"/>
            <a:ext cx="1834112" cy="523665"/>
          </a:xfrm>
          <a:prstGeom prst="rect">
            <a:avLst/>
          </a:prstGeom>
          <a:noFill/>
          <a:ln w="28575" cap="flat" cmpd="sng" algn="ctr">
            <a:solidFill>
              <a:srgbClr val="CF0057"/>
            </a:solidFill>
            <a:prstDash val="solid"/>
            <a:miter lim="800000"/>
          </a:ln>
          <a:effectLst/>
        </p:spPr>
        <p:txBody>
          <a:bodyPr rtlCol="0" anchor="ctr"/>
          <a:lstStyle/>
          <a:p>
            <a:pPr algn="ctr" defTabSz="685800">
              <a:defRPr/>
            </a:pPr>
            <a:endParaRPr lang="en-US" sz="1350" kern="0" dirty="0">
              <a:solidFill>
                <a:srgbClr val="FFFFFF"/>
              </a:solidFill>
              <a:latin typeface="Calibri" panose="020F0502020204030204"/>
              <a:ea typeface="ＭＳ Ｐゴシック"/>
              <a:cs typeface="Arial"/>
            </a:endParaRPr>
          </a:p>
        </p:txBody>
      </p:sp>
      <p:cxnSp>
        <p:nvCxnSpPr>
          <p:cNvPr id="105" name="Straight Connector 104">
            <a:extLst>
              <a:ext uri="{FF2B5EF4-FFF2-40B4-BE49-F238E27FC236}">
                <a16:creationId xmlns:a16="http://schemas.microsoft.com/office/drawing/2014/main" id="{8C8EA928-405A-4341-8DFC-21B377EFA10E}"/>
              </a:ext>
            </a:extLst>
          </p:cNvPr>
          <p:cNvCxnSpPr>
            <a:cxnSpLocks/>
            <a:stCxn id="98" idx="1"/>
            <a:endCxn id="104" idx="2"/>
          </p:cNvCxnSpPr>
          <p:nvPr/>
        </p:nvCxnSpPr>
        <p:spPr>
          <a:xfrm flipH="1" flipV="1">
            <a:off x="6939545" y="2929431"/>
            <a:ext cx="917056" cy="263429"/>
          </a:xfrm>
          <a:prstGeom prst="line">
            <a:avLst/>
          </a:prstGeom>
          <a:noFill/>
          <a:ln w="28575" cap="flat" cmpd="sng" algn="ctr">
            <a:solidFill>
              <a:srgbClr val="CF0057"/>
            </a:solidFill>
            <a:prstDash val="solid"/>
            <a:miter lim="800000"/>
          </a:ln>
          <a:effectLst/>
        </p:spPr>
      </p:cxnSp>
      <p:cxnSp>
        <p:nvCxnSpPr>
          <p:cNvPr id="106" name="Straight Connector 105">
            <a:extLst>
              <a:ext uri="{FF2B5EF4-FFF2-40B4-BE49-F238E27FC236}">
                <a16:creationId xmlns:a16="http://schemas.microsoft.com/office/drawing/2014/main" id="{592E2967-99BA-4FF8-BBEC-2E9687882F92}"/>
              </a:ext>
            </a:extLst>
          </p:cNvPr>
          <p:cNvCxnSpPr>
            <a:cxnSpLocks/>
            <a:stCxn id="98" idx="1"/>
          </p:cNvCxnSpPr>
          <p:nvPr/>
        </p:nvCxnSpPr>
        <p:spPr>
          <a:xfrm flipH="1">
            <a:off x="7151650" y="3192859"/>
            <a:ext cx="704952" cy="273438"/>
          </a:xfrm>
          <a:prstGeom prst="line">
            <a:avLst/>
          </a:prstGeom>
          <a:noFill/>
          <a:ln w="28575" cap="flat" cmpd="sng" algn="ctr">
            <a:solidFill>
              <a:srgbClr val="CF0057"/>
            </a:solidFill>
            <a:prstDash val="solid"/>
            <a:miter lim="800000"/>
          </a:ln>
          <a:effectLst/>
        </p:spPr>
      </p:cxnSp>
      <p:sp>
        <p:nvSpPr>
          <p:cNvPr id="107" name="Rectangle 106">
            <a:extLst>
              <a:ext uri="{FF2B5EF4-FFF2-40B4-BE49-F238E27FC236}">
                <a16:creationId xmlns:a16="http://schemas.microsoft.com/office/drawing/2014/main" id="{3755371A-A59E-4DC8-B338-D07F628378E5}"/>
              </a:ext>
            </a:extLst>
          </p:cNvPr>
          <p:cNvSpPr/>
          <p:nvPr/>
        </p:nvSpPr>
        <p:spPr>
          <a:xfrm>
            <a:off x="6971230" y="2434354"/>
            <a:ext cx="854107"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Polatuzumab + BR</a:t>
            </a:r>
          </a:p>
        </p:txBody>
      </p:sp>
      <p:sp>
        <p:nvSpPr>
          <p:cNvPr id="108" name="Rectangle 107">
            <a:extLst>
              <a:ext uri="{FF2B5EF4-FFF2-40B4-BE49-F238E27FC236}">
                <a16:creationId xmlns:a16="http://schemas.microsoft.com/office/drawing/2014/main" id="{5C4DD8A1-9719-4A3A-891C-3DBEEBE06CF9}"/>
              </a:ext>
            </a:extLst>
          </p:cNvPr>
          <p:cNvSpPr/>
          <p:nvPr/>
        </p:nvSpPr>
        <p:spPr>
          <a:xfrm>
            <a:off x="3702708" y="3539885"/>
            <a:ext cx="891440"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Tafasitamab + Lenalidomide</a:t>
            </a:r>
          </a:p>
        </p:txBody>
      </p:sp>
      <p:sp>
        <p:nvSpPr>
          <p:cNvPr id="109" name="Rectangle 108">
            <a:extLst>
              <a:ext uri="{FF2B5EF4-FFF2-40B4-BE49-F238E27FC236}">
                <a16:creationId xmlns:a16="http://schemas.microsoft.com/office/drawing/2014/main" id="{2DD5E170-FD72-4101-955B-C00B279E2629}"/>
              </a:ext>
            </a:extLst>
          </p:cNvPr>
          <p:cNvSpPr/>
          <p:nvPr/>
        </p:nvSpPr>
        <p:spPr>
          <a:xfrm>
            <a:off x="5564006" y="3539885"/>
            <a:ext cx="974666"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Loncastuximab tesirine</a:t>
            </a:r>
          </a:p>
        </p:txBody>
      </p:sp>
      <p:cxnSp>
        <p:nvCxnSpPr>
          <p:cNvPr id="110" name="Straight Arrow Connector 109">
            <a:extLst>
              <a:ext uri="{FF2B5EF4-FFF2-40B4-BE49-F238E27FC236}">
                <a16:creationId xmlns:a16="http://schemas.microsoft.com/office/drawing/2014/main" id="{9BD6C8A0-7770-48E6-B360-A4A90F788ED1}"/>
              </a:ext>
            </a:extLst>
          </p:cNvPr>
          <p:cNvCxnSpPr>
            <a:cxnSpLocks/>
          </p:cNvCxnSpPr>
          <p:nvPr/>
        </p:nvCxnSpPr>
        <p:spPr>
          <a:xfrm>
            <a:off x="3075571" y="2688949"/>
            <a:ext cx="298301" cy="0"/>
          </a:xfrm>
          <a:prstGeom prst="straightConnector1">
            <a:avLst/>
          </a:prstGeom>
          <a:noFill/>
          <a:ln w="19050" cap="flat" cmpd="sng" algn="ctr">
            <a:solidFill>
              <a:srgbClr val="000000"/>
            </a:solidFill>
            <a:prstDash val="solid"/>
            <a:miter lim="800000"/>
            <a:headEnd type="none" w="med" len="med"/>
            <a:tailEnd type="triangle"/>
          </a:ln>
          <a:effectLst/>
        </p:spPr>
      </p:cxnSp>
      <p:sp>
        <p:nvSpPr>
          <p:cNvPr id="111" name="Rectangle 110">
            <a:extLst>
              <a:ext uri="{FF2B5EF4-FFF2-40B4-BE49-F238E27FC236}">
                <a16:creationId xmlns:a16="http://schemas.microsoft.com/office/drawing/2014/main" id="{CF684A65-B7D5-443A-883E-C83FAFDE620D}"/>
              </a:ext>
            </a:extLst>
          </p:cNvPr>
          <p:cNvSpPr/>
          <p:nvPr/>
        </p:nvSpPr>
        <p:spPr>
          <a:xfrm>
            <a:off x="3420339" y="2424670"/>
            <a:ext cx="704952" cy="386862"/>
          </a:xfrm>
          <a:prstGeom prst="rect">
            <a:avLst/>
          </a:prstGeom>
          <a:solidFill>
            <a:srgbClr val="FEC655">
              <a:lumMod val="50000"/>
            </a:srgbClr>
          </a:solidFill>
          <a:ln w="6350" cap="flat" cmpd="sng" algn="ctr">
            <a:solidFill>
              <a:srgbClr val="FEC655">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BEAM-ASCT</a:t>
            </a:r>
          </a:p>
        </p:txBody>
      </p:sp>
      <p:sp>
        <p:nvSpPr>
          <p:cNvPr id="112" name="TextBox 42">
            <a:extLst>
              <a:ext uri="{FF2B5EF4-FFF2-40B4-BE49-F238E27FC236}">
                <a16:creationId xmlns:a16="http://schemas.microsoft.com/office/drawing/2014/main" id="{5E4E99EC-8FF8-4132-BE6D-85AC4B182721}"/>
              </a:ext>
            </a:extLst>
          </p:cNvPr>
          <p:cNvSpPr txBox="1"/>
          <p:nvPr/>
        </p:nvSpPr>
        <p:spPr>
          <a:xfrm>
            <a:off x="2860463" y="2460613"/>
            <a:ext cx="67959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800" b="1" i="1" dirty="0">
                <a:solidFill>
                  <a:srgbClr val="000000"/>
                </a:solidFill>
                <a:latin typeface="Helvetica" panose="020B0604020202020204" pitchFamily="34" charset="0"/>
                <a:ea typeface="ＭＳ Ｐゴシック"/>
                <a:cs typeface="Helvetica" panose="020B0604020202020204" pitchFamily="34" charset="0"/>
              </a:rPr>
              <a:t>CR</a:t>
            </a:r>
          </a:p>
        </p:txBody>
      </p:sp>
      <p:sp>
        <p:nvSpPr>
          <p:cNvPr id="42" name="Rectangle 41">
            <a:extLst>
              <a:ext uri="{FF2B5EF4-FFF2-40B4-BE49-F238E27FC236}">
                <a16:creationId xmlns:a16="http://schemas.microsoft.com/office/drawing/2014/main" id="{071C2A96-2FE8-44E4-AAA1-80DBB85089AE}"/>
              </a:ext>
            </a:extLst>
          </p:cNvPr>
          <p:cNvSpPr/>
          <p:nvPr/>
        </p:nvSpPr>
        <p:spPr>
          <a:xfrm>
            <a:off x="7359748" y="3545901"/>
            <a:ext cx="704952"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Pembro-lizumab (PMBCL)</a:t>
            </a:r>
          </a:p>
        </p:txBody>
      </p:sp>
      <p:sp>
        <p:nvSpPr>
          <p:cNvPr id="43" name="Rectangle 42">
            <a:extLst>
              <a:ext uri="{FF2B5EF4-FFF2-40B4-BE49-F238E27FC236}">
                <a16:creationId xmlns:a16="http://schemas.microsoft.com/office/drawing/2014/main" id="{3244B525-6DC3-4FC6-A3A2-00791119A614}"/>
              </a:ext>
            </a:extLst>
          </p:cNvPr>
          <p:cNvSpPr/>
          <p:nvPr/>
        </p:nvSpPr>
        <p:spPr>
          <a:xfrm>
            <a:off x="8163973" y="3542887"/>
            <a:ext cx="704952" cy="386862"/>
          </a:xfrm>
          <a:prstGeom prst="rect">
            <a:avLst/>
          </a:prstGeom>
          <a:solidFill>
            <a:schemeClr val="accent6"/>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Ibrutinib (non-GCB)</a:t>
            </a:r>
          </a:p>
        </p:txBody>
      </p:sp>
      <p:sp>
        <p:nvSpPr>
          <p:cNvPr id="44" name="Rectangle 43">
            <a:extLst>
              <a:ext uri="{FF2B5EF4-FFF2-40B4-BE49-F238E27FC236}">
                <a16:creationId xmlns:a16="http://schemas.microsoft.com/office/drawing/2014/main" id="{BE3ED7A9-3FA5-431A-8F32-837082CCCE7B}"/>
              </a:ext>
            </a:extLst>
          </p:cNvPr>
          <p:cNvSpPr/>
          <p:nvPr/>
        </p:nvSpPr>
        <p:spPr>
          <a:xfrm>
            <a:off x="2467881" y="2121355"/>
            <a:ext cx="3394395" cy="155561"/>
          </a:xfrm>
          <a:prstGeom prst="rect">
            <a:avLst/>
          </a:prstGeom>
          <a:solidFill>
            <a:schemeClr val="bg2">
              <a:lumMod val="75000"/>
            </a:schemeClr>
          </a:solidFill>
          <a:ln w="6350" cap="flat" cmpd="sng" algn="ctr">
            <a:solidFill>
              <a:srgbClr val="41B4E3">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800" b="1" dirty="0">
                <a:solidFill>
                  <a:srgbClr val="FFFFFF"/>
                </a:solidFill>
                <a:latin typeface="Helvetica" panose="020B0604020202020204" pitchFamily="34" charset="0"/>
                <a:ea typeface="ＭＳ Ｐゴシック"/>
                <a:cs typeface="Helvetica" panose="020B0604020202020204" pitchFamily="34" charset="0"/>
              </a:rPr>
              <a:t>CAR T-cells (axi-cel or liso-cel for early progressors)</a:t>
            </a:r>
          </a:p>
        </p:txBody>
      </p:sp>
      <p:cxnSp>
        <p:nvCxnSpPr>
          <p:cNvPr id="45" name="Straight Arrow Connector 44">
            <a:extLst>
              <a:ext uri="{FF2B5EF4-FFF2-40B4-BE49-F238E27FC236}">
                <a16:creationId xmlns:a16="http://schemas.microsoft.com/office/drawing/2014/main" id="{AC75C6AD-A33E-4EE9-BC58-6307690157D8}"/>
              </a:ext>
            </a:extLst>
          </p:cNvPr>
          <p:cNvCxnSpPr>
            <a:cxnSpLocks/>
          </p:cNvCxnSpPr>
          <p:nvPr/>
        </p:nvCxnSpPr>
        <p:spPr>
          <a:xfrm>
            <a:off x="3163248" y="1890950"/>
            <a:ext cx="200836" cy="230405"/>
          </a:xfrm>
          <a:prstGeom prst="straightConnector1">
            <a:avLst/>
          </a:prstGeom>
          <a:noFill/>
          <a:ln w="19050" cap="flat" cmpd="sng" algn="ctr">
            <a:solidFill>
              <a:srgbClr val="000000"/>
            </a:solidFill>
            <a:prstDash val="solid"/>
            <a:miter lim="800000"/>
            <a:headEnd type="none" w="med" len="med"/>
            <a:tailEnd type="triangle"/>
          </a:ln>
          <a:effectLst/>
        </p:spPr>
      </p:cxnSp>
      <p:cxnSp>
        <p:nvCxnSpPr>
          <p:cNvPr id="47" name="Straight Arrow Connector 46">
            <a:extLst>
              <a:ext uri="{FF2B5EF4-FFF2-40B4-BE49-F238E27FC236}">
                <a16:creationId xmlns:a16="http://schemas.microsoft.com/office/drawing/2014/main" id="{C8D33F11-84AE-4900-BFA5-4D13DD1A8F11}"/>
              </a:ext>
            </a:extLst>
          </p:cNvPr>
          <p:cNvCxnSpPr>
            <a:cxnSpLocks/>
            <a:stCxn id="84" idx="1"/>
          </p:cNvCxnSpPr>
          <p:nvPr/>
        </p:nvCxnSpPr>
        <p:spPr>
          <a:xfrm flipH="1">
            <a:off x="4955345" y="1879498"/>
            <a:ext cx="201470" cy="241857"/>
          </a:xfrm>
          <a:prstGeom prst="straightConnector1">
            <a:avLst/>
          </a:prstGeom>
          <a:noFill/>
          <a:ln w="19050" cap="flat" cmpd="sng" algn="ctr">
            <a:solidFill>
              <a:srgbClr val="000000"/>
            </a:solidFill>
            <a:prstDash val="solid"/>
            <a:miter lim="800000"/>
            <a:headEnd type="none" w="med" len="med"/>
            <a:tailEnd type="triangle"/>
          </a:ln>
          <a:effectLst/>
        </p:spPr>
      </p:cxnSp>
      <p:sp>
        <p:nvSpPr>
          <p:cNvPr id="48" name="TextBox 47">
            <a:extLst>
              <a:ext uri="{FF2B5EF4-FFF2-40B4-BE49-F238E27FC236}">
                <a16:creationId xmlns:a16="http://schemas.microsoft.com/office/drawing/2014/main" id="{66064C34-8227-47EB-A92A-415630E3D978}"/>
              </a:ext>
            </a:extLst>
          </p:cNvPr>
          <p:cNvSpPr txBox="1"/>
          <p:nvPr/>
        </p:nvSpPr>
        <p:spPr>
          <a:xfrm>
            <a:off x="3135296" y="4506112"/>
            <a:ext cx="6008703" cy="369332"/>
          </a:xfrm>
          <a:prstGeom prst="rect">
            <a:avLst/>
          </a:prstGeom>
          <a:noFill/>
        </p:spPr>
        <p:txBody>
          <a:bodyPr wrap="square">
            <a:spAutoFit/>
          </a:bodyPr>
          <a:lstStyle/>
          <a:p>
            <a:r>
              <a:rPr lang="en-US" sz="900" dirty="0">
                <a:solidFill>
                  <a:schemeClr val="bg2"/>
                </a:solidFill>
              </a:rPr>
              <a:t>National Comprehensive Cancer Network. B-Cell Lymphomas. Version 1.2022. Published March 2, 2022. Accessed March 7, 2022. https://www.nccn.org/professionals/physician_gls/pdf/b-cell.pdf. </a:t>
            </a:r>
            <a:endParaRPr lang="en-US" sz="900" dirty="0"/>
          </a:p>
        </p:txBody>
      </p:sp>
      <p:sp>
        <p:nvSpPr>
          <p:cNvPr id="3" name="TextBox 2">
            <a:extLst>
              <a:ext uri="{FF2B5EF4-FFF2-40B4-BE49-F238E27FC236}">
                <a16:creationId xmlns:a16="http://schemas.microsoft.com/office/drawing/2014/main" id="{F9A44476-E745-439A-B7B3-6DDECF2B8E9F}"/>
              </a:ext>
            </a:extLst>
          </p:cNvPr>
          <p:cNvSpPr txBox="1"/>
          <p:nvPr/>
        </p:nvSpPr>
        <p:spPr>
          <a:xfrm>
            <a:off x="392135" y="4074023"/>
            <a:ext cx="8128605" cy="246221"/>
          </a:xfrm>
          <a:prstGeom prst="rect">
            <a:avLst/>
          </a:prstGeom>
          <a:noFill/>
        </p:spPr>
        <p:txBody>
          <a:bodyPr wrap="square" rtlCol="0">
            <a:spAutoFit/>
          </a:bodyPr>
          <a:lstStyle/>
          <a:p>
            <a:r>
              <a:rPr lang="en-US" sz="1000" dirty="0"/>
              <a:t>CR, Complete Response; ASCT, autologous stem-cell transplant; ISRT, involved-site radiation therapy  </a:t>
            </a:r>
          </a:p>
        </p:txBody>
      </p:sp>
    </p:spTree>
    <p:extLst>
      <p:ext uri="{BB962C8B-B14F-4D97-AF65-F5344CB8AC3E}">
        <p14:creationId xmlns:p14="http://schemas.microsoft.com/office/powerpoint/2010/main" val="23805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FB73-D998-4572-A0DB-9C472345D554}"/>
              </a:ext>
            </a:extLst>
          </p:cNvPr>
          <p:cNvSpPr>
            <a:spLocks noGrp="1"/>
          </p:cNvSpPr>
          <p:nvPr>
            <p:ph type="title"/>
          </p:nvPr>
        </p:nvSpPr>
        <p:spPr>
          <a:xfrm>
            <a:off x="628650" y="130325"/>
            <a:ext cx="7886700" cy="482073"/>
          </a:xfrm>
        </p:spPr>
        <p:txBody>
          <a:bodyPr>
            <a:normAutofit fontScale="90000"/>
          </a:bodyPr>
          <a:lstStyle/>
          <a:p>
            <a:r>
              <a:rPr lang="en-US" b="1" dirty="0"/>
              <a:t>Novel Agents for DLBCL</a:t>
            </a:r>
            <a:r>
              <a:rPr lang="en-US" b="1" baseline="30000" dirty="0"/>
              <a:t>1-8</a:t>
            </a:r>
            <a:endParaRPr lang="en-US" b="1" dirty="0"/>
          </a:p>
        </p:txBody>
      </p:sp>
      <p:graphicFrame>
        <p:nvGraphicFramePr>
          <p:cNvPr id="4" name="Table 4">
            <a:extLst>
              <a:ext uri="{FF2B5EF4-FFF2-40B4-BE49-F238E27FC236}">
                <a16:creationId xmlns:a16="http://schemas.microsoft.com/office/drawing/2014/main" id="{EE0918D3-3EF7-41BC-A4EF-68B790E7AEBF}"/>
              </a:ext>
            </a:extLst>
          </p:cNvPr>
          <p:cNvGraphicFramePr>
            <a:graphicFrameLocks noGrp="1"/>
          </p:cNvGraphicFramePr>
          <p:nvPr>
            <p:ph idx="1"/>
            <p:extLst>
              <p:ext uri="{D42A27DB-BD31-4B8C-83A1-F6EECF244321}">
                <p14:modId xmlns:p14="http://schemas.microsoft.com/office/powerpoint/2010/main" val="2008742904"/>
              </p:ext>
            </p:extLst>
          </p:nvPr>
        </p:nvGraphicFramePr>
        <p:xfrm>
          <a:off x="468106" y="573848"/>
          <a:ext cx="8494409" cy="3589020"/>
        </p:xfrm>
        <a:graphic>
          <a:graphicData uri="http://schemas.openxmlformats.org/drawingml/2006/table">
            <a:tbl>
              <a:tblPr firstRow="1" bandRow="1">
                <a:tableStyleId>{5C22544A-7EE6-4342-B048-85BDC9FD1C3A}</a:tableStyleId>
              </a:tblPr>
              <a:tblGrid>
                <a:gridCol w="1465396">
                  <a:extLst>
                    <a:ext uri="{9D8B030D-6E8A-4147-A177-3AD203B41FA5}">
                      <a16:colId xmlns:a16="http://schemas.microsoft.com/office/drawing/2014/main" val="3300379057"/>
                    </a:ext>
                  </a:extLst>
                </a:gridCol>
                <a:gridCol w="1877661">
                  <a:extLst>
                    <a:ext uri="{9D8B030D-6E8A-4147-A177-3AD203B41FA5}">
                      <a16:colId xmlns:a16="http://schemas.microsoft.com/office/drawing/2014/main" val="2713755359"/>
                    </a:ext>
                  </a:extLst>
                </a:gridCol>
                <a:gridCol w="2631517">
                  <a:extLst>
                    <a:ext uri="{9D8B030D-6E8A-4147-A177-3AD203B41FA5}">
                      <a16:colId xmlns:a16="http://schemas.microsoft.com/office/drawing/2014/main" val="2474070903"/>
                    </a:ext>
                  </a:extLst>
                </a:gridCol>
                <a:gridCol w="2519835">
                  <a:extLst>
                    <a:ext uri="{9D8B030D-6E8A-4147-A177-3AD203B41FA5}">
                      <a16:colId xmlns:a16="http://schemas.microsoft.com/office/drawing/2014/main" val="2840312967"/>
                    </a:ext>
                  </a:extLst>
                </a:gridCol>
              </a:tblGrid>
              <a:tr h="243833">
                <a:tc>
                  <a:txBody>
                    <a:bodyPr/>
                    <a:lstStyle/>
                    <a:p>
                      <a:r>
                        <a:rPr lang="en-US" b="1" dirty="0"/>
                        <a:t>Class</a:t>
                      </a:r>
                    </a:p>
                  </a:txBody>
                  <a:tcPr anchor="ctr"/>
                </a:tc>
                <a:tc>
                  <a:txBody>
                    <a:bodyPr/>
                    <a:lstStyle/>
                    <a:p>
                      <a:pPr algn="ctr"/>
                      <a:r>
                        <a:rPr lang="en-US" b="1" dirty="0"/>
                        <a:t>Agent</a:t>
                      </a:r>
                    </a:p>
                  </a:txBody>
                  <a:tcPr anchor="ctr"/>
                </a:tc>
                <a:tc>
                  <a:txBody>
                    <a:bodyPr/>
                    <a:lstStyle/>
                    <a:p>
                      <a:pPr algn="ctr"/>
                      <a:r>
                        <a:rPr lang="en-US" b="1" dirty="0"/>
                        <a:t>MOA/Target</a:t>
                      </a:r>
                    </a:p>
                  </a:txBody>
                  <a:tcPr anchor="ctr"/>
                </a:tc>
                <a:tc>
                  <a:txBody>
                    <a:bodyPr/>
                    <a:lstStyle/>
                    <a:p>
                      <a:pPr algn="ctr"/>
                      <a:r>
                        <a:rPr lang="en-US" b="1" dirty="0"/>
                        <a:t>Indication </a:t>
                      </a:r>
                    </a:p>
                  </a:txBody>
                  <a:tcPr anchor="ctr"/>
                </a:tc>
                <a:extLst>
                  <a:ext uri="{0D108BD9-81ED-4DB2-BD59-A6C34878D82A}">
                    <a16:rowId xmlns:a16="http://schemas.microsoft.com/office/drawing/2014/main" val="511497059"/>
                  </a:ext>
                </a:extLst>
              </a:tr>
              <a:tr h="675230">
                <a:tc>
                  <a:txBody>
                    <a:bodyPr/>
                    <a:lstStyle/>
                    <a:p>
                      <a:r>
                        <a:rPr lang="en-US" sz="1200" b="1" dirty="0"/>
                        <a:t>Monoclonal antibody</a:t>
                      </a:r>
                      <a:r>
                        <a:rPr lang="en-US" sz="1200" b="1" baseline="30000" dirty="0"/>
                        <a:t>1</a:t>
                      </a:r>
                      <a:endParaRPr lang="en-US" sz="1200" b="1" dirty="0"/>
                    </a:p>
                  </a:txBody>
                  <a:tcPr anchor="ctr"/>
                </a:tc>
                <a:tc>
                  <a:txBody>
                    <a:bodyPr/>
                    <a:lstStyle/>
                    <a:p>
                      <a:pPr algn="ctr"/>
                      <a:r>
                        <a:rPr lang="en-US" sz="1200" b="0" dirty="0">
                          <a:solidFill>
                            <a:schemeClr val="tx1"/>
                          </a:solidFill>
                          <a:latin typeface="+mn-lt"/>
                          <a:ea typeface="ＭＳ Ｐゴシック"/>
                          <a:cs typeface="Helvetica" panose="020B0604020202020204" pitchFamily="34" charset="0"/>
                        </a:rPr>
                        <a:t>Tafasitamab-cxix</a:t>
                      </a:r>
                      <a:r>
                        <a:rPr lang="en-US" sz="1200" b="0" baseline="30000" dirty="0">
                          <a:solidFill>
                            <a:schemeClr val="tx1"/>
                          </a:solidFill>
                          <a:latin typeface="+mn-lt"/>
                          <a:ea typeface="ＭＳ Ｐゴシック"/>
                          <a:cs typeface="Helvetica" panose="020B0604020202020204" pitchFamily="34" charset="0"/>
                        </a:rPr>
                        <a:t>1</a:t>
                      </a:r>
                      <a:endParaRPr lang="en-US" sz="1200" b="0" dirty="0">
                        <a:solidFill>
                          <a:schemeClr val="tx1"/>
                        </a:solidFill>
                        <a:latin typeface="+mn-lt"/>
                      </a:endParaRPr>
                    </a:p>
                  </a:txBody>
                  <a:tcPr anchor="ctr"/>
                </a:tc>
                <a:tc>
                  <a:txBody>
                    <a:bodyPr/>
                    <a:lstStyle/>
                    <a:p>
                      <a:pPr algn="ctr"/>
                      <a:r>
                        <a:rPr lang="en-US" sz="1200" dirty="0"/>
                        <a:t>CD19 directed antibody</a:t>
                      </a:r>
                    </a:p>
                  </a:txBody>
                  <a:tcPr anchor="ctr"/>
                </a:tc>
                <a:tc>
                  <a:txBody>
                    <a:bodyPr/>
                    <a:lstStyle/>
                    <a:p>
                      <a:pPr marL="171450" indent="-171450" algn="l">
                        <a:buFont typeface="Arial" panose="020B0604020202020204" pitchFamily="34" charset="0"/>
                        <a:buChar char="•"/>
                      </a:pPr>
                      <a:r>
                        <a:rPr lang="en-US" sz="1200" dirty="0"/>
                        <a:t>2</a:t>
                      </a:r>
                      <a:r>
                        <a:rPr lang="en-US" sz="1200" baseline="0" dirty="0"/>
                        <a:t>nd</a:t>
                      </a:r>
                      <a:r>
                        <a:rPr lang="en-US" sz="1200" dirty="0"/>
                        <a:t>-line in combo with lenalidomide (non-transplant eligible)</a:t>
                      </a:r>
                      <a:r>
                        <a:rPr lang="en-US" sz="1200" baseline="30000" dirty="0"/>
                        <a: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R/R DLBCL (</a:t>
                      </a:r>
                      <a:r>
                        <a:rPr lang="en-US" sz="1200" u="sng" dirty="0"/>
                        <a:t>&gt;</a:t>
                      </a:r>
                      <a:r>
                        <a:rPr lang="en-US" sz="1200" u="none" dirty="0"/>
                        <a:t> 2 lines)</a:t>
                      </a:r>
                      <a:r>
                        <a:rPr lang="en-US" sz="1200" baseline="30000" dirty="0"/>
                        <a:t> ¥</a:t>
                      </a:r>
                    </a:p>
                  </a:txBody>
                  <a:tcPr anchor="ctr"/>
                </a:tc>
                <a:extLst>
                  <a:ext uri="{0D108BD9-81ED-4DB2-BD59-A6C34878D82A}">
                    <a16:rowId xmlns:a16="http://schemas.microsoft.com/office/drawing/2014/main" val="3338826562"/>
                  </a:ext>
                </a:extLst>
              </a:tr>
              <a:tr h="375128">
                <a:tc rowSpan="2">
                  <a:txBody>
                    <a:bodyPr/>
                    <a:lstStyle/>
                    <a:p>
                      <a:r>
                        <a:rPr lang="en-US" sz="1200" b="1" dirty="0"/>
                        <a:t>Antibody-drug conjugates (ADCs</a:t>
                      </a:r>
                      <a:r>
                        <a:rPr lang="en-US" sz="1200" b="1" baseline="0" dirty="0"/>
                        <a:t>)</a:t>
                      </a:r>
                      <a:r>
                        <a:rPr lang="en-US" sz="1200" b="1" baseline="30000" dirty="0"/>
                        <a:t>2,3 </a:t>
                      </a:r>
                    </a:p>
                  </a:txBody>
                  <a:tcPr anchor="ctr"/>
                </a:tc>
                <a:tc>
                  <a:txBody>
                    <a:bodyPr/>
                    <a:lstStyle/>
                    <a:p>
                      <a:pPr algn="ctr"/>
                      <a:r>
                        <a:rPr lang="en-US" sz="1200" b="0" dirty="0"/>
                        <a:t>Polatuzumab vedotin</a:t>
                      </a:r>
                      <a:r>
                        <a:rPr lang="en-US" sz="1200" b="0" baseline="30000" dirty="0"/>
                        <a:t>2</a:t>
                      </a:r>
                      <a:endParaRPr lang="en-US" sz="1200" b="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CD79b antibody + MMAE payload</a:t>
                      </a:r>
                    </a:p>
                  </a:txBody>
                  <a:tcPr anchor="ctr"/>
                </a:tc>
                <a:tc>
                  <a:txBody>
                    <a:bodyPr/>
                    <a:lstStyle/>
                    <a:p>
                      <a:pPr marL="171450" indent="-171450" algn="l">
                        <a:buFont typeface="Arial" panose="020B0604020202020204" pitchFamily="34" charset="0"/>
                        <a:buChar char="•"/>
                      </a:pPr>
                      <a:r>
                        <a:rPr lang="en-US" sz="1200" dirty="0"/>
                        <a:t>R/R DLBCL (</a:t>
                      </a:r>
                      <a:r>
                        <a:rPr lang="en-US" sz="1200" u="sng" dirty="0"/>
                        <a:t>&gt;</a:t>
                      </a:r>
                      <a:r>
                        <a:rPr lang="en-US" sz="1200" u="none" dirty="0"/>
                        <a:t> 2 lines) +BR</a:t>
                      </a:r>
                      <a:r>
                        <a:rPr lang="en-US" sz="1200" u="none" baseline="30000" dirty="0"/>
                        <a:t>¥</a:t>
                      </a:r>
                    </a:p>
                    <a:p>
                      <a:pPr marL="171450" indent="-171450" algn="l">
                        <a:buFont typeface="Arial" panose="020B0604020202020204" pitchFamily="34" charset="0"/>
                        <a:buChar char="•"/>
                      </a:pPr>
                      <a:r>
                        <a:rPr lang="en-US" sz="1200" u="none" baseline="0" dirty="0"/>
                        <a:t>2nd-line (non-transplant eligible)*</a:t>
                      </a:r>
                    </a:p>
                  </a:txBody>
                  <a:tcPr anchor="ctr"/>
                </a:tc>
                <a:extLst>
                  <a:ext uri="{0D108BD9-81ED-4DB2-BD59-A6C34878D82A}">
                    <a16:rowId xmlns:a16="http://schemas.microsoft.com/office/drawing/2014/main" val="3701234642"/>
                  </a:ext>
                </a:extLst>
              </a:tr>
              <a:tr h="225077">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ea typeface="ＭＳ Ｐゴシック"/>
                          <a:cs typeface="Helvetica" panose="020B0604020202020204" pitchFamily="34" charset="0"/>
                        </a:rPr>
                        <a:t>Loncastuximab tesirine</a:t>
                      </a:r>
                      <a:r>
                        <a:rPr lang="en-US" sz="1200" b="0" baseline="30000" dirty="0">
                          <a:solidFill>
                            <a:schemeClr val="tx1"/>
                          </a:solidFill>
                          <a:latin typeface="+mn-lt"/>
                          <a:ea typeface="ＭＳ Ｐゴシック"/>
                          <a:cs typeface="Helvetica" panose="020B0604020202020204" pitchFamily="34" charset="0"/>
                        </a:rPr>
                        <a:t>3</a:t>
                      </a:r>
                      <a:endParaRPr lang="en-US" sz="1200" b="0" dirty="0">
                        <a:solidFill>
                          <a:schemeClr val="tx1"/>
                        </a:solidFill>
                        <a:latin typeface="+mn-lt"/>
                        <a:ea typeface="ＭＳ Ｐゴシック"/>
                        <a:cs typeface="Helvetica"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aseline="0" dirty="0"/>
                        <a:t>CD19 antibody + PBD payload</a:t>
                      </a:r>
                    </a:p>
                  </a:txBody>
                  <a:tcPr anchor="ctr"/>
                </a:tc>
                <a:tc>
                  <a:txBody>
                    <a:bodyPr/>
                    <a:lstStyle/>
                    <a:p>
                      <a:pPr marL="171450" indent="-171450" algn="l">
                        <a:buFont typeface="Arial" panose="020B0604020202020204" pitchFamily="34" charset="0"/>
                        <a:buChar char="•"/>
                      </a:pPr>
                      <a:r>
                        <a:rPr lang="en-US" sz="1200" dirty="0"/>
                        <a:t>R/R LBCL (</a:t>
                      </a:r>
                      <a:r>
                        <a:rPr lang="en-US" sz="1200" u="sng" dirty="0"/>
                        <a:t>&gt;</a:t>
                      </a:r>
                      <a:r>
                        <a:rPr lang="en-US" sz="1200" u="none" dirty="0"/>
                        <a:t> 2 lines)</a:t>
                      </a:r>
                      <a:r>
                        <a:rPr lang="en-US" sz="1200" baseline="30000" dirty="0"/>
                        <a:t> ¥</a:t>
                      </a:r>
                      <a:endParaRPr lang="en-US" sz="1200" dirty="0"/>
                    </a:p>
                  </a:txBody>
                  <a:tcPr anchor="ctr"/>
                </a:tc>
                <a:extLst>
                  <a:ext uri="{0D108BD9-81ED-4DB2-BD59-A6C34878D82A}">
                    <a16:rowId xmlns:a16="http://schemas.microsoft.com/office/drawing/2014/main" val="2255482793"/>
                  </a:ext>
                </a:extLst>
              </a:tr>
              <a:tr h="225077">
                <a:tc rowSpan="3">
                  <a:txBody>
                    <a:bodyPr/>
                    <a:lstStyle/>
                    <a:p>
                      <a:r>
                        <a:rPr lang="en-US" sz="1200" b="1" dirty="0"/>
                        <a:t>Chimeric antigen receptor (CAR-T)</a:t>
                      </a:r>
                      <a:r>
                        <a:rPr lang="en-US" sz="1200" b="1" baseline="30000" dirty="0"/>
                        <a:t>4-6</a:t>
                      </a:r>
                      <a:endParaRPr lang="en-US" sz="1200" b="1" dirty="0"/>
                    </a:p>
                  </a:txBody>
                  <a:tcPr anchor="ctr"/>
                </a:tc>
                <a:tc>
                  <a:txBody>
                    <a:bodyPr/>
                    <a:lstStyle/>
                    <a:p>
                      <a:pPr algn="ctr"/>
                      <a:r>
                        <a:rPr lang="en-US" sz="1200" b="0" u="none" dirty="0">
                          <a:solidFill>
                            <a:schemeClr val="tx1"/>
                          </a:solidFill>
                        </a:rPr>
                        <a:t>Axicabtagene Ciloleucel</a:t>
                      </a:r>
                      <a:r>
                        <a:rPr lang="en-US" sz="1200" b="0" u="none" baseline="30000" dirty="0">
                          <a:solidFill>
                            <a:schemeClr val="tx1"/>
                          </a:solidFill>
                        </a:rPr>
                        <a:t>4</a:t>
                      </a:r>
                      <a:endParaRPr lang="en-US" sz="1200" b="0" u="none"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antiCD19-</a:t>
                      </a:r>
                      <a:r>
                        <a:rPr lang="en-US" sz="1200" b="1" dirty="0"/>
                        <a:t>CD28</a:t>
                      </a:r>
                      <a:r>
                        <a:rPr lang="en-US" sz="1200" dirty="0"/>
                        <a:t>-CD3z</a:t>
                      </a:r>
                    </a:p>
                  </a:txBody>
                  <a:tcPr anchor="ctr"/>
                </a:tc>
                <a:tc rowSpan="3">
                  <a:txBody>
                    <a:bodyPr/>
                    <a:lstStyle/>
                    <a:p>
                      <a:pPr marL="171450" indent="-171450" algn="l">
                        <a:buFont typeface="Arial" panose="020B0604020202020204" pitchFamily="34" charset="0"/>
                        <a:buChar char="•"/>
                      </a:pPr>
                      <a:r>
                        <a:rPr lang="en-US" sz="1200" u="none" dirty="0"/>
                        <a:t>R/R LBCL (</a:t>
                      </a:r>
                      <a:r>
                        <a:rPr lang="en-US" sz="1200" u="sng" dirty="0"/>
                        <a:t>&gt;</a:t>
                      </a:r>
                      <a:r>
                        <a:rPr lang="en-US" sz="1200" u="none" dirty="0"/>
                        <a:t> 2 lines of therapy)</a:t>
                      </a:r>
                      <a:endParaRPr lang="en-US" sz="1200" u="sng" dirty="0"/>
                    </a:p>
                  </a:txBody>
                  <a:tcPr anchor="ctr"/>
                </a:tc>
                <a:extLst>
                  <a:ext uri="{0D108BD9-81ED-4DB2-BD59-A6C34878D82A}">
                    <a16:rowId xmlns:a16="http://schemas.microsoft.com/office/drawing/2014/main" val="2339552114"/>
                  </a:ext>
                </a:extLst>
              </a:tr>
              <a:tr h="225077">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u="none" dirty="0">
                          <a:solidFill>
                            <a:schemeClr val="tx1"/>
                          </a:solidFill>
                        </a:rPr>
                        <a:t>Tisagenlecleucel</a:t>
                      </a:r>
                      <a:r>
                        <a:rPr lang="en-US" sz="1200" b="0" u="none" baseline="30000" dirty="0">
                          <a:solidFill>
                            <a:schemeClr val="tx1"/>
                          </a:solidFill>
                        </a:rPr>
                        <a:t>5</a:t>
                      </a:r>
                      <a:endParaRPr lang="en-US" sz="1200" b="0" u="none"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antiCD19-</a:t>
                      </a:r>
                      <a:r>
                        <a:rPr lang="en-US" sz="1200" b="1" dirty="0"/>
                        <a:t>41BB</a:t>
                      </a:r>
                      <a:r>
                        <a:rPr lang="en-US" sz="1200" dirty="0"/>
                        <a:t>-CD3z</a:t>
                      </a:r>
                    </a:p>
                  </a:txBody>
                  <a:tcPr anchor="ctr"/>
                </a:tc>
                <a:tc vMerge="1">
                  <a:txBody>
                    <a:bodyPr/>
                    <a:lstStyle/>
                    <a:p>
                      <a:endParaRPr lang="en-US"/>
                    </a:p>
                  </a:txBody>
                  <a:tcPr/>
                </a:tc>
                <a:extLst>
                  <a:ext uri="{0D108BD9-81ED-4DB2-BD59-A6C34878D82A}">
                    <a16:rowId xmlns:a16="http://schemas.microsoft.com/office/drawing/2014/main" val="3893235853"/>
                  </a:ext>
                </a:extLst>
              </a:tr>
              <a:tr h="225077">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u="none" dirty="0">
                          <a:solidFill>
                            <a:schemeClr val="tx1"/>
                          </a:solidFill>
                        </a:rPr>
                        <a:t>Lisocabtagene Maraleucel</a:t>
                      </a:r>
                      <a:r>
                        <a:rPr lang="en-US" sz="1200" b="0" u="none" baseline="30000" dirty="0">
                          <a:solidFill>
                            <a:schemeClr val="tx1"/>
                          </a:solidFill>
                        </a:rPr>
                        <a:t>6</a:t>
                      </a:r>
                      <a:endParaRPr lang="en-US" sz="1200" b="0" u="none"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antiCD19-</a:t>
                      </a:r>
                      <a:r>
                        <a:rPr lang="en-US" sz="1200" b="1" dirty="0"/>
                        <a:t>41BB</a:t>
                      </a:r>
                      <a:r>
                        <a:rPr lang="en-US" sz="1200" dirty="0"/>
                        <a:t>-CD3z</a:t>
                      </a:r>
                    </a:p>
                  </a:txBody>
                  <a:tcPr anchor="ctr"/>
                </a:tc>
                <a:tc vMerge="1">
                  <a:txBody>
                    <a:bodyPr/>
                    <a:lstStyle/>
                    <a:p>
                      <a:endParaRPr lang="en-US"/>
                    </a:p>
                  </a:txBody>
                  <a:tcPr/>
                </a:tc>
                <a:extLst>
                  <a:ext uri="{0D108BD9-81ED-4DB2-BD59-A6C34878D82A}">
                    <a16:rowId xmlns:a16="http://schemas.microsoft.com/office/drawing/2014/main" val="3977922552"/>
                  </a:ext>
                </a:extLst>
              </a:tr>
              <a:tr h="375128">
                <a:tc rowSpan="2">
                  <a:txBody>
                    <a:bodyPr/>
                    <a:lstStyle/>
                    <a:p>
                      <a:r>
                        <a:rPr lang="en-US" sz="1200" b="1" dirty="0"/>
                        <a:t>Oral agents</a:t>
                      </a:r>
                      <a:r>
                        <a:rPr lang="en-US" sz="1200" b="1" baseline="30000" dirty="0"/>
                        <a:t>7-8</a:t>
                      </a:r>
                      <a:endParaRPr lang="en-US" sz="1200" b="1" dirty="0"/>
                    </a:p>
                  </a:txBody>
                  <a:tcPr anchor="ctr"/>
                </a:tc>
                <a:tc>
                  <a:txBody>
                    <a:bodyPr/>
                    <a:lstStyle/>
                    <a:p>
                      <a:pPr algn="ctr"/>
                      <a:r>
                        <a:rPr lang="en-US" sz="1200" b="0" dirty="0">
                          <a:solidFill>
                            <a:schemeClr val="tx1"/>
                          </a:solidFill>
                          <a:latin typeface="+mn-lt"/>
                          <a:ea typeface="ＭＳ Ｐゴシック"/>
                          <a:cs typeface="Helvetica" panose="020B0604020202020204" pitchFamily="34" charset="0"/>
                        </a:rPr>
                        <a:t>Ibrutinib</a:t>
                      </a:r>
                      <a:r>
                        <a:rPr lang="en-US" sz="1200" b="0" baseline="30000" dirty="0">
                          <a:solidFill>
                            <a:schemeClr val="tx1"/>
                          </a:solidFill>
                          <a:latin typeface="+mn-lt"/>
                          <a:ea typeface="ＭＳ Ｐゴシック"/>
                          <a:cs typeface="Helvetica" panose="020B0604020202020204" pitchFamily="34" charset="0"/>
                        </a:rPr>
                        <a:t>7</a:t>
                      </a:r>
                      <a:endParaRPr lang="en-US" sz="1200" b="0" dirty="0">
                        <a:solidFill>
                          <a:schemeClr val="tx1"/>
                        </a:solidFill>
                        <a:latin typeface="+mn-lt"/>
                      </a:endParaRPr>
                    </a:p>
                  </a:txBody>
                  <a:tcPr anchor="ctr"/>
                </a:tc>
                <a:tc>
                  <a:txBody>
                    <a:bodyPr/>
                    <a:lstStyle/>
                    <a:p>
                      <a:pPr algn="ctr"/>
                      <a:r>
                        <a:rPr lang="en-US" sz="1200" dirty="0"/>
                        <a:t>Bruton’s tyrosine kinase (BTK) inhibitor</a:t>
                      </a:r>
                    </a:p>
                  </a:txBody>
                  <a:tcPr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2</a:t>
                      </a:r>
                      <a:r>
                        <a:rPr lang="en-US" sz="1200" baseline="0" dirty="0"/>
                        <a:t>nd</a:t>
                      </a:r>
                      <a:r>
                        <a:rPr lang="en-US" sz="1200" dirty="0"/>
                        <a:t>-line+ non-GCB DLBCL (non-transplant eligible)*</a:t>
                      </a:r>
                    </a:p>
                  </a:txBody>
                  <a:tcPr anchor="ctr"/>
                </a:tc>
                <a:extLst>
                  <a:ext uri="{0D108BD9-81ED-4DB2-BD59-A6C34878D82A}">
                    <a16:rowId xmlns:a16="http://schemas.microsoft.com/office/drawing/2014/main" val="3560298155"/>
                  </a:ext>
                </a:extLst>
              </a:tr>
              <a:tr h="375128">
                <a:tc vMerge="1">
                  <a:txBody>
                    <a:bodyPr/>
                    <a:lstStyle/>
                    <a:p>
                      <a:r>
                        <a:rPr lang="en-US" b="1" dirty="0"/>
                        <a:t>Nuclear export inhibitor</a:t>
                      </a:r>
                      <a:r>
                        <a:rPr lang="en-US" b="1" baseline="30000" dirty="0"/>
                        <a:t>8</a:t>
                      </a:r>
                      <a:endParaRPr lang="en-US"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ea typeface="ＭＳ Ｐゴシック"/>
                          <a:cs typeface="Helvetica" panose="020B0604020202020204" pitchFamily="34" charset="0"/>
                        </a:rPr>
                        <a:t>Selinexor</a:t>
                      </a:r>
                      <a:r>
                        <a:rPr lang="en-US" sz="1200" b="0" baseline="30000" dirty="0">
                          <a:solidFill>
                            <a:schemeClr val="tx1"/>
                          </a:solidFill>
                          <a:latin typeface="+mn-lt"/>
                          <a:ea typeface="ＭＳ Ｐゴシック"/>
                          <a:cs typeface="Helvetica" panose="020B0604020202020204" pitchFamily="34" charset="0"/>
                        </a:rPr>
                        <a:t>8</a:t>
                      </a:r>
                      <a:endParaRPr lang="en-US" sz="1200" b="0" dirty="0">
                        <a:solidFill>
                          <a:schemeClr val="tx1"/>
                        </a:solidFill>
                        <a:latin typeface="+mn-lt"/>
                        <a:ea typeface="ＭＳ Ｐゴシック"/>
                        <a:cs typeface="Helvetica" panose="020B0604020202020204" pitchFamily="34" charset="0"/>
                      </a:endParaRPr>
                    </a:p>
                  </a:txBody>
                  <a:tcPr anchor="ctr"/>
                </a:tc>
                <a:tc>
                  <a:txBody>
                    <a:bodyPr/>
                    <a:lstStyle/>
                    <a:p>
                      <a:pPr algn="ctr"/>
                      <a:r>
                        <a:rPr lang="en-US" sz="1200" dirty="0"/>
                        <a:t>Oral Selective Inhibitor of nuclear export (SINE)</a:t>
                      </a:r>
                    </a:p>
                  </a:txBody>
                  <a:tcPr anchor="ctr"/>
                </a:tc>
                <a:tc>
                  <a:txBody>
                    <a:bodyPr/>
                    <a:lstStyle/>
                    <a:p>
                      <a:pPr marL="171450" indent="-171450" algn="l">
                        <a:buFont typeface="Arial" panose="020B0604020202020204" pitchFamily="34" charset="0"/>
                        <a:buChar char="•"/>
                      </a:pPr>
                      <a:r>
                        <a:rPr lang="en-US" sz="1200" dirty="0"/>
                        <a:t>R/R DLBCL (</a:t>
                      </a:r>
                      <a:r>
                        <a:rPr lang="en-US" sz="1200" u="sng" dirty="0"/>
                        <a:t>&gt;</a:t>
                      </a:r>
                      <a:r>
                        <a:rPr lang="en-US" sz="1200" u="none" dirty="0"/>
                        <a:t> 2 lines)</a:t>
                      </a:r>
                      <a:r>
                        <a:rPr lang="en-US" sz="1200" u="none" baseline="30000" dirty="0"/>
                        <a:t>¥</a:t>
                      </a:r>
                      <a:endParaRPr lang="en-US" sz="1200" baseline="30000" dirty="0"/>
                    </a:p>
                  </a:txBody>
                  <a:tcPr anchor="ctr"/>
                </a:tc>
                <a:extLst>
                  <a:ext uri="{0D108BD9-81ED-4DB2-BD59-A6C34878D82A}">
                    <a16:rowId xmlns:a16="http://schemas.microsoft.com/office/drawing/2014/main" val="1190595513"/>
                  </a:ext>
                </a:extLst>
              </a:tr>
            </a:tbl>
          </a:graphicData>
        </a:graphic>
      </p:graphicFrame>
      <p:sp>
        <p:nvSpPr>
          <p:cNvPr id="9" name="TextBox 8">
            <a:extLst>
              <a:ext uri="{FF2B5EF4-FFF2-40B4-BE49-F238E27FC236}">
                <a16:creationId xmlns:a16="http://schemas.microsoft.com/office/drawing/2014/main" id="{32AC7050-32E2-438A-991F-74CEB2A84634}"/>
              </a:ext>
            </a:extLst>
          </p:cNvPr>
          <p:cNvSpPr txBox="1"/>
          <p:nvPr/>
        </p:nvSpPr>
        <p:spPr>
          <a:xfrm>
            <a:off x="3068036" y="4454158"/>
            <a:ext cx="6075964" cy="738664"/>
          </a:xfrm>
          <a:prstGeom prst="rect">
            <a:avLst/>
          </a:prstGeom>
          <a:noFill/>
        </p:spPr>
        <p:txBody>
          <a:bodyPr wrap="square" rtlCol="0">
            <a:spAutoFit/>
          </a:bodyPr>
          <a:lstStyle/>
          <a:p>
            <a:r>
              <a:rPr lang="en-US" sz="700" dirty="0">
                <a:solidFill>
                  <a:schemeClr val="bg2"/>
                </a:solidFill>
              </a:rPr>
              <a:t>1. MONJUVI (prescribing information). Boston, MA. Morphosys US INC. June 2021. 2. POLIVY (prescribing information). San Francisco, CA. Genentech, Inc. Sept 2020. 3. ZYNLONTA (prescribing information). Murray Hill, NJ. ADC Therapeutics. Sept 2021. 4. YESCARTA (prescribing information). Santa Monica, CA. Kite Pharma, Inc. Jan 2022. 5. KYMRIAH (prescribing information). East Hanover, NJ. Novartis Pharmaceuticals. Aug 2021. 6. BREYANZI (prescribing information). Bothel, WA. Bristol-Myers Squibb. February 2021. 7. IMBRUVICA (prescribing information). Horsham, PA. Janssen Biotech, Inc. Dec 2020. 8. XPOVIO (prescribing information). Newton, MA. Karyopharm Therapeutics, Inc. Aug 2021.</a:t>
            </a:r>
          </a:p>
          <a:p>
            <a:endParaRPr lang="en-US" sz="700" dirty="0">
              <a:solidFill>
                <a:schemeClr val="bg2"/>
              </a:solidFill>
            </a:endParaRPr>
          </a:p>
        </p:txBody>
      </p:sp>
      <p:sp>
        <p:nvSpPr>
          <p:cNvPr id="3" name="TextBox 2">
            <a:extLst>
              <a:ext uri="{FF2B5EF4-FFF2-40B4-BE49-F238E27FC236}">
                <a16:creationId xmlns:a16="http://schemas.microsoft.com/office/drawing/2014/main" id="{620BD19A-7417-45D2-AEE3-10B9BC481FE7}"/>
              </a:ext>
            </a:extLst>
          </p:cNvPr>
          <p:cNvSpPr txBox="1"/>
          <p:nvPr/>
        </p:nvSpPr>
        <p:spPr>
          <a:xfrm>
            <a:off x="468106" y="4130076"/>
            <a:ext cx="7182141" cy="400110"/>
          </a:xfrm>
          <a:prstGeom prst="rect">
            <a:avLst/>
          </a:prstGeom>
          <a:noFill/>
        </p:spPr>
        <p:txBody>
          <a:bodyPr wrap="square" rtlCol="0">
            <a:spAutoFit/>
          </a:bodyPr>
          <a:lstStyle/>
          <a:p>
            <a:r>
              <a:rPr lang="en-US" sz="1000" dirty="0"/>
              <a:t>*Off-label (ibrutinib is FDA approved for mantle cell and marginal zone lymphomas)  </a:t>
            </a:r>
            <a:r>
              <a:rPr lang="en-US" sz="1000" baseline="30000" dirty="0"/>
              <a:t>¥</a:t>
            </a:r>
            <a:r>
              <a:rPr lang="en-US" sz="1000" dirty="0"/>
              <a:t>Accelerated approval</a:t>
            </a:r>
          </a:p>
          <a:p>
            <a:r>
              <a:rPr lang="en-US" sz="1000" dirty="0"/>
              <a:t>MMAE, monomethyl auristatin E; PBD, pyrrolobenzodiazepine</a:t>
            </a:r>
          </a:p>
        </p:txBody>
      </p:sp>
    </p:spTree>
    <p:extLst>
      <p:ext uri="{BB962C8B-B14F-4D97-AF65-F5344CB8AC3E}">
        <p14:creationId xmlns:p14="http://schemas.microsoft.com/office/powerpoint/2010/main" val="283648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924529-C68A-434D-A813-8D2F8A7CD941}"/>
              </a:ext>
            </a:extLst>
          </p:cNvPr>
          <p:cNvSpPr>
            <a:spLocks noGrp="1"/>
          </p:cNvSpPr>
          <p:nvPr>
            <p:ph type="title"/>
          </p:nvPr>
        </p:nvSpPr>
        <p:spPr>
          <a:xfrm>
            <a:off x="287043" y="121445"/>
            <a:ext cx="8736308" cy="570707"/>
          </a:xfrm>
        </p:spPr>
        <p:txBody>
          <a:bodyPr>
            <a:normAutofit fontScale="90000"/>
          </a:bodyPr>
          <a:lstStyle/>
          <a:p>
            <a:r>
              <a:rPr lang="en-US" sz="3600" b="1" dirty="0"/>
              <a:t>L-MIND: Tafasitamab + Len in R/R DLBCL</a:t>
            </a:r>
            <a:endParaRPr lang="en-US" sz="4800" b="1" dirty="0"/>
          </a:p>
        </p:txBody>
      </p:sp>
      <p:grpSp>
        <p:nvGrpSpPr>
          <p:cNvPr id="8" name="Group 7">
            <a:extLst>
              <a:ext uri="{FF2B5EF4-FFF2-40B4-BE49-F238E27FC236}">
                <a16:creationId xmlns:a16="http://schemas.microsoft.com/office/drawing/2014/main" id="{200741E4-05A4-3C48-ADF3-3A8EE82ED9D1}"/>
              </a:ext>
            </a:extLst>
          </p:cNvPr>
          <p:cNvGrpSpPr/>
          <p:nvPr/>
        </p:nvGrpSpPr>
        <p:grpSpPr>
          <a:xfrm>
            <a:off x="287043" y="919522"/>
            <a:ext cx="5282750" cy="857251"/>
            <a:chOff x="1424434" y="1982998"/>
            <a:chExt cx="9156303" cy="1143001"/>
          </a:xfrm>
        </p:grpSpPr>
        <p:cxnSp>
          <p:nvCxnSpPr>
            <p:cNvPr id="11" name="Straight Connector 10">
              <a:extLst>
                <a:ext uri="{FF2B5EF4-FFF2-40B4-BE49-F238E27FC236}">
                  <a16:creationId xmlns:a16="http://schemas.microsoft.com/office/drawing/2014/main" id="{1CAFA499-0CC4-D647-B536-E632C35F27E2}"/>
                </a:ext>
              </a:extLst>
            </p:cNvPr>
            <p:cNvCxnSpPr>
              <a:cxnSpLocks/>
            </p:cNvCxnSpPr>
            <p:nvPr/>
          </p:nvCxnSpPr>
          <p:spPr>
            <a:xfrm>
              <a:off x="3982867" y="2548038"/>
              <a:ext cx="40696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ounded Rectangle 61">
              <a:extLst>
                <a:ext uri="{FF2B5EF4-FFF2-40B4-BE49-F238E27FC236}">
                  <a16:creationId xmlns:a16="http://schemas.microsoft.com/office/drawing/2014/main" id="{5360B35A-17D3-5A40-8E88-8D232F61D35A}"/>
                </a:ext>
              </a:extLst>
            </p:cNvPr>
            <p:cNvSpPr/>
            <p:nvPr/>
          </p:nvSpPr>
          <p:spPr>
            <a:xfrm>
              <a:off x="1424434" y="1982998"/>
              <a:ext cx="1832429" cy="1143000"/>
            </a:xfrm>
            <a:prstGeom prst="roundRect">
              <a:avLst>
                <a:gd name="adj" fmla="val 20873"/>
              </a:avLst>
            </a:prstGeom>
            <a:solidFill>
              <a:schemeClr val="bg1">
                <a:lumMod val="85000"/>
              </a:schemeClr>
            </a:solidFill>
            <a:ln w="12700" cap="flat" cmpd="sng" algn="ctr">
              <a:solidFill>
                <a:schemeClr val="bg1">
                  <a:lumMod val="75000"/>
                </a:schemeClr>
              </a:solidFill>
              <a:prstDash val="solid"/>
              <a:miter lim="800000"/>
            </a:ln>
            <a:effectLst/>
          </p:spPr>
          <p:txBody>
            <a:bodyPr rot="0" spcFirstLastPara="0" vert="horz" wrap="square" lIns="18288" tIns="18288" rIns="18288" bIns="18288" numCol="1" spcCol="0" rtlCol="0" fromWordArt="0" anchor="ctr" anchorCtr="0" forceAA="0" compatLnSpc="1">
              <a:prstTxWarp prst="textNoShape">
                <a:avLst/>
              </a:prstTxWarp>
              <a:noAutofit/>
            </a:bodyPr>
            <a:lstStyle/>
            <a:p>
              <a:pPr algn="ctr" defTabSz="457189">
                <a:spcAft>
                  <a:spcPts val="450"/>
                </a:spcAft>
                <a:defRPr/>
              </a:pPr>
              <a:r>
                <a:rPr lang="en-US" sz="1050" b="1" u="sng" kern="0" dirty="0">
                  <a:solidFill>
                    <a:schemeClr val="tx2"/>
                  </a:solidFill>
                  <a:latin typeface="Arial" panose="020B0604020202020204"/>
                  <a:ea typeface="Yu Mincho" panose="02020400000000000000" pitchFamily="18" charset="-128"/>
                  <a:cs typeface="Arial" panose="020B0604020202020204" pitchFamily="34" charset="0"/>
                </a:rPr>
                <a:t>Phase 2 Study </a:t>
              </a:r>
              <a:br>
                <a:rPr lang="en-US" sz="1050" b="1" u="sng" kern="0" dirty="0">
                  <a:solidFill>
                    <a:schemeClr val="tx2"/>
                  </a:solidFill>
                  <a:latin typeface="Arial" panose="020B0604020202020204"/>
                  <a:ea typeface="Yu Mincho" panose="02020400000000000000" pitchFamily="18" charset="-128"/>
                  <a:cs typeface="Arial" panose="020B0604020202020204" pitchFamily="34" charset="0"/>
                </a:rPr>
              </a:br>
              <a:r>
                <a:rPr lang="en-US" sz="1050" b="1" kern="0" dirty="0">
                  <a:solidFill>
                    <a:schemeClr val="tx2"/>
                  </a:solidFill>
                  <a:latin typeface="Arial" panose="020B0604020202020204"/>
                  <a:ea typeface="Yu Mincho" panose="02020400000000000000" pitchFamily="18" charset="-128"/>
                  <a:cs typeface="Arial" panose="020B0604020202020204" pitchFamily="34" charset="0"/>
                </a:rPr>
                <a:t>R/R DLBCL</a:t>
              </a:r>
              <a:br>
                <a:rPr lang="en-US" sz="1050" b="1" kern="0" dirty="0">
                  <a:solidFill>
                    <a:schemeClr val="tx2"/>
                  </a:solidFill>
                  <a:latin typeface="Arial" panose="020B0604020202020204"/>
                  <a:ea typeface="Yu Mincho" panose="02020400000000000000" pitchFamily="18" charset="-128"/>
                  <a:cs typeface="Arial" panose="020B0604020202020204" pitchFamily="34" charset="0"/>
                </a:rPr>
              </a:br>
              <a:r>
                <a:rPr lang="en-US" sz="1050" b="1" kern="0" dirty="0">
                  <a:solidFill>
                    <a:schemeClr val="tx2"/>
                  </a:solidFill>
                  <a:latin typeface="Arial" panose="020B0604020202020204"/>
                  <a:ea typeface="Yu Mincho" panose="02020400000000000000" pitchFamily="18" charset="-128"/>
                  <a:cs typeface="Arial" panose="020B0604020202020204" pitchFamily="34" charset="0"/>
                </a:rPr>
                <a:t>N = 81</a:t>
              </a:r>
            </a:p>
          </p:txBody>
        </p:sp>
        <p:sp>
          <p:nvSpPr>
            <p:cNvPr id="10" name="Rounded Rectangle 62">
              <a:extLst>
                <a:ext uri="{FF2B5EF4-FFF2-40B4-BE49-F238E27FC236}">
                  <a16:creationId xmlns:a16="http://schemas.microsoft.com/office/drawing/2014/main" id="{2A7CB3D5-7F8C-6341-A072-4FC1FCC9F633}"/>
                </a:ext>
              </a:extLst>
            </p:cNvPr>
            <p:cNvSpPr/>
            <p:nvPr/>
          </p:nvSpPr>
          <p:spPr>
            <a:xfrm>
              <a:off x="3653899" y="1982998"/>
              <a:ext cx="4766426" cy="114300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457189">
                <a:defRPr/>
              </a:pPr>
              <a:r>
                <a:rPr lang="en-US" sz="900" b="1" kern="0" dirty="0">
                  <a:solidFill>
                    <a:schemeClr val="bg1"/>
                  </a:solidFill>
                  <a:latin typeface="Arial" panose="020B0604020202020204"/>
                  <a:ea typeface="Yu Mincho" panose="02020400000000000000" pitchFamily="18" charset="-128"/>
                  <a:cs typeface="Arial" panose="020B0604020202020204" pitchFamily="34" charset="0"/>
                </a:rPr>
                <a:t>Len 25 mg/d PO, d1-21 for </a:t>
              </a:r>
              <a:r>
                <a:rPr lang="en-US" sz="900" kern="0" dirty="0">
                  <a:solidFill>
                    <a:schemeClr val="bg1"/>
                  </a:solidFill>
                  <a:latin typeface="Arial"/>
                  <a:ea typeface="Yu Mincho" panose="02020400000000000000" pitchFamily="18" charset="-128"/>
                  <a:cs typeface="Arial" panose="020B0604020202020204" pitchFamily="34" charset="0"/>
                </a:rPr>
                <a:t>≤</a:t>
              </a:r>
              <a:r>
                <a:rPr lang="en-US" sz="900" b="1" kern="0" dirty="0">
                  <a:solidFill>
                    <a:schemeClr val="bg1"/>
                  </a:solidFill>
                  <a:latin typeface="Arial" panose="020B0604020202020204"/>
                  <a:ea typeface="Yu Mincho" panose="02020400000000000000" pitchFamily="18" charset="-128"/>
                  <a:cs typeface="Arial" panose="020B0604020202020204" pitchFamily="34" charset="0"/>
                </a:rPr>
                <a:t>12 28-day cycles</a:t>
              </a:r>
            </a:p>
            <a:p>
              <a:pPr algn="ctr" defTabSz="457189">
                <a:defRPr/>
              </a:pPr>
              <a:r>
                <a:rPr lang="en-US" sz="900" b="1" kern="0" dirty="0">
                  <a:solidFill>
                    <a:schemeClr val="bg1"/>
                  </a:solidFill>
                  <a:latin typeface="Arial" panose="020B0604020202020204"/>
                  <a:ea typeface="Yu Mincho" panose="02020400000000000000" pitchFamily="18" charset="-128"/>
                  <a:cs typeface="Arial" panose="020B0604020202020204" pitchFamily="34" charset="0"/>
                </a:rPr>
                <a:t>Taf 12 mg/kg/wk IV C1-3 (q4w; d1,8,15,22) </a:t>
              </a:r>
              <a:br>
                <a:rPr lang="en-US" sz="900" b="1" kern="0" dirty="0">
                  <a:solidFill>
                    <a:schemeClr val="bg1"/>
                  </a:solidFill>
                  <a:latin typeface="Arial" panose="020B0604020202020204"/>
                  <a:ea typeface="Yu Mincho" panose="02020400000000000000" pitchFamily="18" charset="-128"/>
                  <a:cs typeface="Arial" panose="020B0604020202020204" pitchFamily="34" charset="0"/>
                </a:rPr>
              </a:br>
              <a:r>
                <a:rPr lang="en-US" sz="900" b="1" kern="0" dirty="0">
                  <a:solidFill>
                    <a:schemeClr val="bg1"/>
                  </a:solidFill>
                  <a:latin typeface="Arial" panose="020B0604020202020204"/>
                  <a:ea typeface="Yu Mincho" panose="02020400000000000000" pitchFamily="18" charset="-128"/>
                  <a:cs typeface="Arial" panose="020B0604020202020204" pitchFamily="34" charset="0"/>
                </a:rPr>
                <a:t>(+ loading dose C1D4) and C4-12 (q4w; d1,15)</a:t>
              </a:r>
            </a:p>
          </p:txBody>
        </p:sp>
        <p:sp>
          <p:nvSpPr>
            <p:cNvPr id="13" name="Rounded Rectangle 62">
              <a:extLst>
                <a:ext uri="{FF2B5EF4-FFF2-40B4-BE49-F238E27FC236}">
                  <a16:creationId xmlns:a16="http://schemas.microsoft.com/office/drawing/2014/main" id="{6100CCE7-DBA3-8342-B715-139B747F9F62}"/>
                </a:ext>
              </a:extLst>
            </p:cNvPr>
            <p:cNvSpPr/>
            <p:nvPr/>
          </p:nvSpPr>
          <p:spPr>
            <a:xfrm>
              <a:off x="9046738" y="2015850"/>
              <a:ext cx="1533999" cy="1077295"/>
            </a:xfrm>
            <a:prstGeom prst="roundRect">
              <a:avLst/>
            </a:prstGeom>
            <a:solidFill>
              <a:schemeClr val="accent1">
                <a:lumMod val="20000"/>
                <a:lumOff val="80000"/>
              </a:schemeClr>
            </a:solidFill>
            <a:ln>
              <a:solidFill>
                <a:schemeClr val="accent1">
                  <a:lumMod val="40000"/>
                  <a:lumOff val="6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457189">
                <a:defRPr/>
              </a:pPr>
              <a:r>
                <a:rPr lang="en-US" sz="1050" b="1" kern="0" dirty="0">
                  <a:solidFill>
                    <a:schemeClr val="tx1"/>
                  </a:solidFill>
                  <a:latin typeface="Arial" panose="020B0604020202020204"/>
                  <a:ea typeface="Yu Mincho" panose="02020400000000000000" pitchFamily="18" charset="-128"/>
                  <a:cs typeface="Arial" panose="020B0604020202020204" pitchFamily="34" charset="0"/>
                </a:rPr>
                <a:t>Taf </a:t>
              </a:r>
              <a:br>
                <a:rPr lang="en-US" sz="1050" b="1" kern="0" dirty="0">
                  <a:solidFill>
                    <a:schemeClr val="tx1"/>
                  </a:solidFill>
                  <a:latin typeface="Arial" panose="020B0604020202020204"/>
                  <a:ea typeface="Yu Mincho" panose="02020400000000000000" pitchFamily="18" charset="-128"/>
                  <a:cs typeface="Arial" panose="020B0604020202020204" pitchFamily="34" charset="0"/>
                </a:rPr>
              </a:br>
              <a:r>
                <a:rPr lang="en-US" sz="1050" b="1" kern="0" dirty="0">
                  <a:solidFill>
                    <a:schemeClr val="tx1"/>
                  </a:solidFill>
                  <a:latin typeface="Arial" panose="020B0604020202020204"/>
                  <a:ea typeface="Yu Mincho" panose="02020400000000000000" pitchFamily="18" charset="-128"/>
                  <a:cs typeface="Arial" panose="020B0604020202020204" pitchFamily="34" charset="0"/>
                </a:rPr>
                <a:t>12 mg/kg (d1,15) </a:t>
              </a:r>
            </a:p>
            <a:p>
              <a:pPr algn="ctr" defTabSz="457189">
                <a:defRPr/>
              </a:pPr>
              <a:r>
                <a:rPr lang="en-US" sz="1050" b="1" kern="0" dirty="0">
                  <a:solidFill>
                    <a:schemeClr val="tx1"/>
                  </a:solidFill>
                  <a:latin typeface="Arial" panose="020B0604020202020204"/>
                  <a:ea typeface="Yu Mincho" panose="02020400000000000000" pitchFamily="18" charset="-128"/>
                  <a:cs typeface="Arial" panose="020B0604020202020204" pitchFamily="34" charset="0"/>
                </a:rPr>
                <a:t>until PD</a:t>
              </a:r>
            </a:p>
          </p:txBody>
        </p:sp>
      </p:grpSp>
      <p:sp>
        <p:nvSpPr>
          <p:cNvPr id="14" name="Rectangle 13">
            <a:extLst>
              <a:ext uri="{FF2B5EF4-FFF2-40B4-BE49-F238E27FC236}">
                <a16:creationId xmlns:a16="http://schemas.microsoft.com/office/drawing/2014/main" id="{D4FD5B07-7182-5342-9677-2D32640E77DF}"/>
              </a:ext>
            </a:extLst>
          </p:cNvPr>
          <p:cNvSpPr/>
          <p:nvPr/>
        </p:nvSpPr>
        <p:spPr>
          <a:xfrm>
            <a:off x="258775" y="1846091"/>
            <a:ext cx="3835399" cy="108931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189">
              <a:spcAft>
                <a:spcPts val="225"/>
              </a:spcAft>
              <a:defRPr/>
            </a:pPr>
            <a:r>
              <a:rPr lang="en-US" sz="1200" b="1" kern="0" dirty="0">
                <a:latin typeface="Arial" panose="020B0604020202020204"/>
                <a:ea typeface="Yu Mincho" panose="02020400000000000000" pitchFamily="18" charset="-128"/>
                <a:cs typeface="Arial" panose="020B0604020202020204" pitchFamily="34" charset="0"/>
              </a:rPr>
              <a:t>Eligibility Criteria</a:t>
            </a:r>
          </a:p>
          <a:p>
            <a:pPr marL="88106" indent="-88106" defTabSz="457189">
              <a:spcAft>
                <a:spcPts val="225"/>
              </a:spcAft>
              <a:buFont typeface="Arial" panose="020B0604020202020204" pitchFamily="34" charset="0"/>
              <a:buChar char="•"/>
              <a:defRPr/>
            </a:pPr>
            <a:r>
              <a:rPr lang="en-US" sz="1050" kern="0" dirty="0">
                <a:latin typeface="Arial" panose="020B0604020202020204"/>
                <a:ea typeface="Yu Mincho" panose="02020400000000000000" pitchFamily="18" charset="-128"/>
                <a:cs typeface="Arial" panose="020B0604020202020204" pitchFamily="34" charset="0"/>
              </a:rPr>
              <a:t>ECOG PS 0-2</a:t>
            </a:r>
          </a:p>
          <a:p>
            <a:pPr marL="88106" indent="-88106" defTabSz="457189">
              <a:spcAft>
                <a:spcPts val="225"/>
              </a:spcAft>
              <a:buFont typeface="Arial" panose="020B0604020202020204" pitchFamily="34" charset="0"/>
              <a:buChar char="•"/>
              <a:defRPr/>
            </a:pPr>
            <a:r>
              <a:rPr lang="en-US" sz="1050" kern="0" dirty="0">
                <a:latin typeface="Arial" panose="020B0604020202020204"/>
                <a:ea typeface="Yu Mincho" panose="02020400000000000000" pitchFamily="18" charset="-128"/>
                <a:cs typeface="Arial" panose="020B0604020202020204" pitchFamily="34" charset="0"/>
              </a:rPr>
              <a:t>1-3 prior regimens (including at least 1 anti-CD20)</a:t>
            </a:r>
          </a:p>
          <a:p>
            <a:pPr marL="88106" indent="-88106" defTabSz="457189">
              <a:spcAft>
                <a:spcPts val="225"/>
              </a:spcAft>
              <a:buFont typeface="Arial" panose="020B0604020202020204" pitchFamily="34" charset="0"/>
              <a:buChar char="•"/>
              <a:defRPr/>
            </a:pPr>
            <a:r>
              <a:rPr lang="en-US" sz="1050" kern="0" dirty="0">
                <a:latin typeface="Arial" panose="020B0604020202020204"/>
                <a:ea typeface="Yu Mincho" panose="02020400000000000000" pitchFamily="18" charset="-128"/>
                <a:cs typeface="Arial" panose="020B0604020202020204" pitchFamily="34" charset="0"/>
              </a:rPr>
              <a:t>Ineligible for HDCT and ASCT </a:t>
            </a:r>
          </a:p>
          <a:p>
            <a:pPr marL="88106" indent="-88106" defTabSz="457189">
              <a:spcAft>
                <a:spcPts val="225"/>
              </a:spcAft>
              <a:buFont typeface="Arial" panose="020B0604020202020204" pitchFamily="34" charset="0"/>
              <a:buChar char="•"/>
              <a:defRPr/>
            </a:pPr>
            <a:r>
              <a:rPr lang="en-US" sz="1050" kern="0" dirty="0">
                <a:latin typeface="Arial" panose="020B0604020202020204"/>
                <a:ea typeface="Yu Mincho" panose="02020400000000000000" pitchFamily="18" charset="-128"/>
                <a:cs typeface="Arial" panose="020B0604020202020204" pitchFamily="34" charset="0"/>
              </a:rPr>
              <a:t>Excluded primary refractory disease </a:t>
            </a:r>
          </a:p>
        </p:txBody>
      </p:sp>
      <p:sp>
        <p:nvSpPr>
          <p:cNvPr id="22" name="TextBox 21">
            <a:extLst>
              <a:ext uri="{FF2B5EF4-FFF2-40B4-BE49-F238E27FC236}">
                <a16:creationId xmlns:a16="http://schemas.microsoft.com/office/drawing/2014/main" id="{C9F51F7C-8DE7-244B-9A79-A545A6297E09}"/>
              </a:ext>
            </a:extLst>
          </p:cNvPr>
          <p:cNvSpPr txBox="1"/>
          <p:nvPr/>
        </p:nvSpPr>
        <p:spPr>
          <a:xfrm>
            <a:off x="3910967" y="1896081"/>
            <a:ext cx="1138861" cy="369332"/>
          </a:xfrm>
          <a:prstGeom prst="rect">
            <a:avLst/>
          </a:prstGeom>
          <a:noFill/>
        </p:spPr>
        <p:txBody>
          <a:bodyPr wrap="square" rtlCol="0">
            <a:spAutoFit/>
          </a:bodyPr>
          <a:lstStyle/>
          <a:p>
            <a:pPr algn="ctr" defTabSz="685800">
              <a:defRPr/>
            </a:pPr>
            <a:r>
              <a:rPr lang="en-US" sz="900" dirty="0">
                <a:latin typeface="Arial"/>
              </a:rPr>
              <a:t>If progression-free after 12 cycles</a:t>
            </a:r>
          </a:p>
        </p:txBody>
      </p:sp>
      <p:pic>
        <p:nvPicPr>
          <p:cNvPr id="4" name="Picture 3">
            <a:extLst>
              <a:ext uri="{FF2B5EF4-FFF2-40B4-BE49-F238E27FC236}">
                <a16:creationId xmlns:a16="http://schemas.microsoft.com/office/drawing/2014/main" id="{B5EF51C8-6E07-40B1-B9CB-35FFFE43383F}"/>
              </a:ext>
            </a:extLst>
          </p:cNvPr>
          <p:cNvPicPr>
            <a:picLocks noChangeAspect="1"/>
          </p:cNvPicPr>
          <p:nvPr/>
        </p:nvPicPr>
        <p:blipFill>
          <a:blip r:embed="rId3"/>
          <a:stretch>
            <a:fillRect/>
          </a:stretch>
        </p:blipFill>
        <p:spPr>
          <a:xfrm>
            <a:off x="5856119" y="789082"/>
            <a:ext cx="3000838" cy="3413940"/>
          </a:xfrm>
          <a:prstGeom prst="rect">
            <a:avLst/>
          </a:prstGeom>
        </p:spPr>
      </p:pic>
      <p:cxnSp>
        <p:nvCxnSpPr>
          <p:cNvPr id="26" name="Straight Arrow Connector 25">
            <a:extLst>
              <a:ext uri="{FF2B5EF4-FFF2-40B4-BE49-F238E27FC236}">
                <a16:creationId xmlns:a16="http://schemas.microsoft.com/office/drawing/2014/main" id="{7F249A65-5169-47BB-A588-BF3515F2E626}"/>
              </a:ext>
            </a:extLst>
          </p:cNvPr>
          <p:cNvCxnSpPr>
            <a:cxnSpLocks/>
            <a:stCxn id="22" idx="0"/>
          </p:cNvCxnSpPr>
          <p:nvPr/>
        </p:nvCxnSpPr>
        <p:spPr>
          <a:xfrm flipH="1" flipV="1">
            <a:off x="4480397" y="1491723"/>
            <a:ext cx="1" cy="404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8" name="Rectangle 2047">
            <a:extLst>
              <a:ext uri="{FF2B5EF4-FFF2-40B4-BE49-F238E27FC236}">
                <a16:creationId xmlns:a16="http://schemas.microsoft.com/office/drawing/2014/main" id="{F97D06AF-552A-4079-82A9-F772016AA4E1}"/>
              </a:ext>
            </a:extLst>
          </p:cNvPr>
          <p:cNvSpPr/>
          <p:nvPr/>
        </p:nvSpPr>
        <p:spPr>
          <a:xfrm>
            <a:off x="5918005" y="3799960"/>
            <a:ext cx="2170706" cy="29221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765741FD-CDBC-416C-9BE2-AA24B11B458B}"/>
              </a:ext>
            </a:extLst>
          </p:cNvPr>
          <p:cNvSpPr/>
          <p:nvPr/>
        </p:nvSpPr>
        <p:spPr>
          <a:xfrm>
            <a:off x="6058170" y="1217954"/>
            <a:ext cx="642723" cy="368961"/>
          </a:xfrm>
          <a:prstGeom prst="ellipse">
            <a:avLst/>
          </a:prstGeom>
          <a:solidFill>
            <a:schemeClr val="accent6"/>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2"/>
                </a:solidFill>
              </a:rPr>
              <a:t>Len</a:t>
            </a:r>
          </a:p>
        </p:txBody>
      </p:sp>
      <p:cxnSp>
        <p:nvCxnSpPr>
          <p:cNvPr id="2051" name="Straight Arrow Connector 2050">
            <a:extLst>
              <a:ext uri="{FF2B5EF4-FFF2-40B4-BE49-F238E27FC236}">
                <a16:creationId xmlns:a16="http://schemas.microsoft.com/office/drawing/2014/main" id="{08935680-4BF6-4F37-81D2-EF5373102606}"/>
              </a:ext>
            </a:extLst>
          </p:cNvPr>
          <p:cNvCxnSpPr>
            <a:cxnSpLocks/>
            <a:stCxn id="31" idx="4"/>
          </p:cNvCxnSpPr>
          <p:nvPr/>
        </p:nvCxnSpPr>
        <p:spPr>
          <a:xfrm>
            <a:off x="6379532" y="1586915"/>
            <a:ext cx="0" cy="703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D3C1237D-BDE1-438F-B940-A5E7E01E6466}"/>
              </a:ext>
            </a:extLst>
          </p:cNvPr>
          <p:cNvCxnSpPr>
            <a:cxnSpLocks/>
          </p:cNvCxnSpPr>
          <p:nvPr/>
        </p:nvCxnSpPr>
        <p:spPr>
          <a:xfrm flipV="1">
            <a:off x="6556098" y="3259394"/>
            <a:ext cx="525222" cy="47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5" name="TextBox 2054">
            <a:extLst>
              <a:ext uri="{FF2B5EF4-FFF2-40B4-BE49-F238E27FC236}">
                <a16:creationId xmlns:a16="http://schemas.microsoft.com/office/drawing/2014/main" id="{FA86540A-EFB1-46EF-85C9-0559FA70CF7C}"/>
              </a:ext>
            </a:extLst>
          </p:cNvPr>
          <p:cNvSpPr txBox="1"/>
          <p:nvPr/>
        </p:nvSpPr>
        <p:spPr>
          <a:xfrm>
            <a:off x="6103270" y="1846091"/>
            <a:ext cx="816788" cy="246221"/>
          </a:xfrm>
          <a:prstGeom prst="rect">
            <a:avLst/>
          </a:prstGeom>
          <a:solidFill>
            <a:schemeClr val="bg1"/>
          </a:solidFill>
        </p:spPr>
        <p:txBody>
          <a:bodyPr wrap="square" rtlCol="0">
            <a:spAutoFit/>
          </a:bodyPr>
          <a:lstStyle/>
          <a:p>
            <a:r>
              <a:rPr lang="en-US" sz="1000" dirty="0"/>
              <a:t>activation</a:t>
            </a:r>
          </a:p>
        </p:txBody>
      </p:sp>
      <p:sp>
        <p:nvSpPr>
          <p:cNvPr id="42" name="TextBox 41">
            <a:extLst>
              <a:ext uri="{FF2B5EF4-FFF2-40B4-BE49-F238E27FC236}">
                <a16:creationId xmlns:a16="http://schemas.microsoft.com/office/drawing/2014/main" id="{44F96DDB-7E61-437A-B359-FA7ADC826272}"/>
              </a:ext>
            </a:extLst>
          </p:cNvPr>
          <p:cNvSpPr txBox="1"/>
          <p:nvPr/>
        </p:nvSpPr>
        <p:spPr>
          <a:xfrm>
            <a:off x="6194511" y="3411751"/>
            <a:ext cx="1119423" cy="246221"/>
          </a:xfrm>
          <a:prstGeom prst="rect">
            <a:avLst/>
          </a:prstGeom>
          <a:solidFill>
            <a:schemeClr val="bg1"/>
          </a:solidFill>
        </p:spPr>
        <p:txBody>
          <a:bodyPr wrap="square" rtlCol="0">
            <a:spAutoFit/>
          </a:bodyPr>
          <a:lstStyle/>
          <a:p>
            <a:r>
              <a:rPr lang="en-US" sz="1000" dirty="0"/>
              <a:t>antiproliferation</a:t>
            </a:r>
          </a:p>
        </p:txBody>
      </p:sp>
      <p:sp>
        <p:nvSpPr>
          <p:cNvPr id="43" name="Oval 42">
            <a:extLst>
              <a:ext uri="{FF2B5EF4-FFF2-40B4-BE49-F238E27FC236}">
                <a16:creationId xmlns:a16="http://schemas.microsoft.com/office/drawing/2014/main" id="{BE7EBD36-B2C2-48E5-A99D-8EBEF819E1FD}"/>
              </a:ext>
            </a:extLst>
          </p:cNvPr>
          <p:cNvSpPr/>
          <p:nvPr/>
        </p:nvSpPr>
        <p:spPr>
          <a:xfrm>
            <a:off x="6100205" y="3728481"/>
            <a:ext cx="642723" cy="368961"/>
          </a:xfrm>
          <a:prstGeom prst="ellipse">
            <a:avLst/>
          </a:prstGeom>
          <a:solidFill>
            <a:schemeClr val="accent6"/>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2"/>
                </a:solidFill>
              </a:rPr>
              <a:t>Len</a:t>
            </a:r>
          </a:p>
        </p:txBody>
      </p:sp>
      <p:sp>
        <p:nvSpPr>
          <p:cNvPr id="23" name="Slide Number Placeholder 3">
            <a:extLst>
              <a:ext uri="{FF2B5EF4-FFF2-40B4-BE49-F238E27FC236}">
                <a16:creationId xmlns:a16="http://schemas.microsoft.com/office/drawing/2014/main" id="{F92946C1-9B35-8546-99E8-538CA33C95DB}"/>
              </a:ext>
            </a:extLst>
          </p:cNvPr>
          <p:cNvSpPr>
            <a:spLocks noGrp="1"/>
          </p:cNvSpPr>
          <p:nvPr>
            <p:ph type="sldNum" sz="quarter" idx="10"/>
          </p:nvPr>
        </p:nvSpPr>
        <p:spPr>
          <a:xfrm>
            <a:off x="3105137" y="4536091"/>
            <a:ext cx="3316429" cy="155886"/>
          </a:xfrm>
        </p:spPr>
        <p:txBody>
          <a:bodyPr/>
          <a:lstStyle/>
          <a:p>
            <a:pPr>
              <a:defRPr/>
            </a:pPr>
            <a:r>
              <a:rPr lang="en-US" dirty="0">
                <a:solidFill>
                  <a:schemeClr val="bg2"/>
                </a:solidFill>
              </a:rPr>
              <a:t>Salles G, et al. </a:t>
            </a:r>
            <a:r>
              <a:rPr lang="en-US" i="1" dirty="0">
                <a:solidFill>
                  <a:schemeClr val="bg2"/>
                </a:solidFill>
              </a:rPr>
              <a:t>Lancet Oncol</a:t>
            </a:r>
            <a:r>
              <a:rPr lang="en-US" dirty="0">
                <a:solidFill>
                  <a:schemeClr val="bg2"/>
                </a:solidFill>
              </a:rPr>
              <a:t>. 2020;21(7):978-988.</a:t>
            </a:r>
            <a:endParaRPr lang="en-US" sz="500" dirty="0"/>
          </a:p>
        </p:txBody>
      </p:sp>
      <p:graphicFrame>
        <p:nvGraphicFramePr>
          <p:cNvPr id="24" name="Table 23">
            <a:extLst>
              <a:ext uri="{FF2B5EF4-FFF2-40B4-BE49-F238E27FC236}">
                <a16:creationId xmlns:a16="http://schemas.microsoft.com/office/drawing/2014/main" id="{2A83B5C3-1786-EE46-A244-6DCE0C8E726E}"/>
              </a:ext>
            </a:extLst>
          </p:cNvPr>
          <p:cNvGraphicFramePr>
            <a:graphicFrameLocks noGrp="1"/>
          </p:cNvGraphicFramePr>
          <p:nvPr>
            <p:extLst>
              <p:ext uri="{D42A27DB-BD31-4B8C-83A1-F6EECF244321}">
                <p14:modId xmlns:p14="http://schemas.microsoft.com/office/powerpoint/2010/main" val="874635965"/>
              </p:ext>
            </p:extLst>
          </p:nvPr>
        </p:nvGraphicFramePr>
        <p:xfrm>
          <a:off x="662950" y="2919941"/>
          <a:ext cx="4570775" cy="1280160"/>
        </p:xfrm>
        <a:graphic>
          <a:graphicData uri="http://schemas.openxmlformats.org/drawingml/2006/table">
            <a:tbl>
              <a:tblPr firstRow="1" firstCol="1" bandRow="1">
                <a:tableStyleId>{46F890A9-2807-4EBB-B81D-B2AA78EC7F39}</a:tableStyleId>
              </a:tblPr>
              <a:tblGrid>
                <a:gridCol w="2765936">
                  <a:extLst>
                    <a:ext uri="{9D8B030D-6E8A-4147-A177-3AD203B41FA5}">
                      <a16:colId xmlns:a16="http://schemas.microsoft.com/office/drawing/2014/main" val="3572083593"/>
                    </a:ext>
                  </a:extLst>
                </a:gridCol>
                <a:gridCol w="1804839">
                  <a:extLst>
                    <a:ext uri="{9D8B030D-6E8A-4147-A177-3AD203B41FA5}">
                      <a16:colId xmlns:a16="http://schemas.microsoft.com/office/drawing/2014/main" val="4065263415"/>
                    </a:ext>
                  </a:extLst>
                </a:gridCol>
              </a:tblGrid>
              <a:tr h="192103">
                <a:tc>
                  <a:txBody>
                    <a:bodyPr/>
                    <a:lstStyle/>
                    <a:p>
                      <a:pPr marL="0" marR="0">
                        <a:spcBef>
                          <a:spcPts val="0"/>
                        </a:spcBef>
                        <a:spcAft>
                          <a:spcPts val="0"/>
                        </a:spcAft>
                      </a:pPr>
                      <a:r>
                        <a:rPr lang="en-US" sz="1400" b="1" dirty="0">
                          <a:solidFill>
                            <a:schemeClr val="bg1"/>
                          </a:solidFill>
                          <a:effectLst/>
                          <a:latin typeface="+mn-lt"/>
                          <a:ea typeface="Times New Roman" panose="02020603050405020304" pitchFamily="18" charset="0"/>
                        </a:rPr>
                        <a:t>Baseline Characteristics </a:t>
                      </a:r>
                    </a:p>
                  </a:txBody>
                  <a:tcPr marL="51435" marR="5143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b="1" dirty="0">
                          <a:solidFill>
                            <a:schemeClr val="bg1"/>
                          </a:solidFill>
                          <a:effectLst/>
                        </a:rPr>
                        <a:t>Patients</a:t>
                      </a:r>
                      <a:br>
                        <a:rPr lang="en-US" sz="1400" b="1" dirty="0">
                          <a:solidFill>
                            <a:schemeClr val="bg1"/>
                          </a:solidFill>
                          <a:effectLst/>
                        </a:rPr>
                      </a:br>
                      <a:r>
                        <a:rPr lang="en-US" sz="1400" b="1" dirty="0">
                          <a:solidFill>
                            <a:schemeClr val="bg1"/>
                          </a:solidFill>
                          <a:effectLst/>
                        </a:rPr>
                        <a:t>(N=81)</a:t>
                      </a:r>
                      <a:endParaRPr lang="en-US" sz="1400" b="1" dirty="0">
                        <a:solidFill>
                          <a:schemeClr val="bg1"/>
                        </a:solidFill>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79705620"/>
                  </a:ext>
                </a:extLst>
              </a:tr>
              <a:tr h="115984">
                <a:tc>
                  <a:txBody>
                    <a:bodyPr/>
                    <a:lstStyle/>
                    <a:p>
                      <a:pPr marL="0" marR="0">
                        <a:spcBef>
                          <a:spcPts val="0"/>
                        </a:spcBef>
                        <a:spcAft>
                          <a:spcPts val="0"/>
                        </a:spcAft>
                      </a:pPr>
                      <a:r>
                        <a:rPr lang="en-US" sz="1400" b="0" dirty="0">
                          <a:effectLst/>
                        </a:rPr>
                        <a:t>Median (range) age, y</a:t>
                      </a:r>
                      <a:endParaRPr lang="en-US" sz="1400" b="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rPr>
                        <a:t>72 (62-76)</a:t>
                      </a:r>
                      <a:endParaRPr lang="en-US" sz="1400" b="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862491"/>
                  </a:ext>
                </a:extLst>
              </a:tr>
              <a:tr h="103727">
                <a:tc>
                  <a:txBody>
                    <a:bodyPr/>
                    <a:lstStyle/>
                    <a:p>
                      <a:pPr marL="0" marR="0">
                        <a:spcBef>
                          <a:spcPts val="0"/>
                        </a:spcBef>
                        <a:spcAft>
                          <a:spcPts val="0"/>
                        </a:spcAft>
                      </a:pPr>
                      <a:r>
                        <a:rPr lang="en-US" sz="1400" b="0" dirty="0">
                          <a:effectLst/>
                        </a:rPr>
                        <a:t>IPI 3-5, n (%)</a:t>
                      </a:r>
                      <a:endParaRPr lang="en-US" sz="1400" b="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rPr>
                        <a:t>41 (51)</a:t>
                      </a:r>
                      <a:endParaRPr lang="en-US" sz="1400" b="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141170"/>
                  </a:ext>
                </a:extLst>
              </a:tr>
              <a:tr h="142481">
                <a:tc>
                  <a:txBody>
                    <a:bodyPr/>
                    <a:lstStyle/>
                    <a:p>
                      <a:pPr marL="0" marR="0">
                        <a:spcBef>
                          <a:spcPts val="0"/>
                        </a:spcBef>
                        <a:spcAft>
                          <a:spcPts val="0"/>
                        </a:spcAft>
                      </a:pPr>
                      <a:r>
                        <a:rPr lang="en-US" sz="1400" b="0" dirty="0">
                          <a:effectLst/>
                        </a:rPr>
                        <a:t>Median (range) no. prior therapies</a:t>
                      </a:r>
                      <a:endParaRPr lang="en-US" sz="1400" b="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rPr>
                        <a:t>2 (1-4)</a:t>
                      </a:r>
                      <a:endParaRPr lang="en-US" sz="1400" b="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881423"/>
                  </a:ext>
                </a:extLst>
              </a:tr>
              <a:tr h="103727">
                <a:tc>
                  <a:txBody>
                    <a:bodyPr/>
                    <a:lstStyle/>
                    <a:p>
                      <a:pPr marL="0" marR="0">
                        <a:spcBef>
                          <a:spcPts val="0"/>
                        </a:spcBef>
                        <a:spcAft>
                          <a:spcPts val="0"/>
                        </a:spcAft>
                      </a:pPr>
                      <a:r>
                        <a:rPr lang="en-US" sz="1400" b="0" dirty="0">
                          <a:effectLst/>
                        </a:rPr>
                        <a:t>Refractory to previous line, n (%)</a:t>
                      </a:r>
                      <a:endParaRPr lang="en-US" sz="1400" b="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0" dirty="0">
                          <a:effectLst/>
                        </a:rPr>
                        <a:t>36 (44)</a:t>
                      </a:r>
                      <a:endParaRPr lang="en-US" sz="1400" b="0" dirty="0">
                        <a:effectLst/>
                        <a:latin typeface="+mn-lt"/>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81567787"/>
                  </a:ext>
                </a:extLst>
              </a:tr>
            </a:tbl>
          </a:graphicData>
        </a:graphic>
      </p:graphicFrame>
      <p:sp>
        <p:nvSpPr>
          <p:cNvPr id="2" name="Arrow: Right 1">
            <a:extLst>
              <a:ext uri="{FF2B5EF4-FFF2-40B4-BE49-F238E27FC236}">
                <a16:creationId xmlns:a16="http://schemas.microsoft.com/office/drawing/2014/main" id="{7800C5A5-BCF2-48E7-9D7A-3A0F852B5FFA}"/>
              </a:ext>
            </a:extLst>
          </p:cNvPr>
          <p:cNvSpPr/>
          <p:nvPr/>
        </p:nvSpPr>
        <p:spPr>
          <a:xfrm>
            <a:off x="1344267" y="1217954"/>
            <a:ext cx="229071" cy="19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2D10AB57-CC1F-4BA8-8C9D-B65F8157C6F0}"/>
              </a:ext>
            </a:extLst>
          </p:cNvPr>
          <p:cNvSpPr/>
          <p:nvPr/>
        </p:nvSpPr>
        <p:spPr>
          <a:xfrm>
            <a:off x="4342929" y="1246035"/>
            <a:ext cx="341819" cy="19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4DB687E-8FC4-4790-BB56-60ADCD1CA537}"/>
              </a:ext>
            </a:extLst>
          </p:cNvPr>
          <p:cNvSpPr txBox="1"/>
          <p:nvPr/>
        </p:nvSpPr>
        <p:spPr>
          <a:xfrm>
            <a:off x="483526" y="4203022"/>
            <a:ext cx="9000540" cy="246221"/>
          </a:xfrm>
          <a:prstGeom prst="rect">
            <a:avLst/>
          </a:prstGeom>
          <a:noFill/>
        </p:spPr>
        <p:txBody>
          <a:bodyPr wrap="square" rtlCol="0">
            <a:spAutoFit/>
          </a:bodyPr>
          <a:lstStyle/>
          <a:p>
            <a:r>
              <a:rPr lang="en-US" sz="1000" dirty="0"/>
              <a:t>ECOG, Eastern Cooperative Oncology Group; PS, performance status; PD, progressive disease</a:t>
            </a:r>
          </a:p>
        </p:txBody>
      </p:sp>
    </p:spTree>
    <p:extLst>
      <p:ext uri="{BB962C8B-B14F-4D97-AF65-F5344CB8AC3E}">
        <p14:creationId xmlns:p14="http://schemas.microsoft.com/office/powerpoint/2010/main" val="40195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2C54-869C-A545-825B-83D8BCAD1B45}"/>
              </a:ext>
            </a:extLst>
          </p:cNvPr>
          <p:cNvSpPr>
            <a:spLocks noGrp="1"/>
          </p:cNvSpPr>
          <p:nvPr>
            <p:ph type="title"/>
          </p:nvPr>
        </p:nvSpPr>
        <p:spPr>
          <a:xfrm>
            <a:off x="367748" y="82555"/>
            <a:ext cx="8251319" cy="853775"/>
          </a:xfrm>
        </p:spPr>
        <p:txBody>
          <a:bodyPr>
            <a:normAutofit/>
          </a:bodyPr>
          <a:lstStyle/>
          <a:p>
            <a:r>
              <a:rPr lang="en-US" sz="3200" b="1" dirty="0"/>
              <a:t>L-MIND Results With 3 Years Follow-Up</a:t>
            </a:r>
          </a:p>
        </p:txBody>
      </p:sp>
      <p:sp>
        <p:nvSpPr>
          <p:cNvPr id="5" name="Text Placeholder 4">
            <a:extLst>
              <a:ext uri="{FF2B5EF4-FFF2-40B4-BE49-F238E27FC236}">
                <a16:creationId xmlns:a16="http://schemas.microsoft.com/office/drawing/2014/main" id="{6DC9869D-3E63-FA4B-AC09-225DD752B1B2}"/>
              </a:ext>
            </a:extLst>
          </p:cNvPr>
          <p:cNvSpPr>
            <a:spLocks noGrp="1"/>
          </p:cNvSpPr>
          <p:nvPr>
            <p:ph type="body" sz="quarter" idx="10"/>
          </p:nvPr>
        </p:nvSpPr>
        <p:spPr>
          <a:xfrm>
            <a:off x="3108716" y="4446066"/>
            <a:ext cx="2899119" cy="255908"/>
          </a:xfrm>
        </p:spPr>
        <p:txBody>
          <a:bodyPr/>
          <a:lstStyle/>
          <a:p>
            <a:r>
              <a:rPr lang="en-US" sz="900" dirty="0">
                <a:solidFill>
                  <a:schemeClr val="bg2"/>
                </a:solidFill>
              </a:rPr>
              <a:t>Duell J, et al. </a:t>
            </a:r>
            <a:r>
              <a:rPr lang="en-US" sz="900" i="1" dirty="0">
                <a:solidFill>
                  <a:schemeClr val="bg2"/>
                </a:solidFill>
              </a:rPr>
              <a:t>Haematologica</a:t>
            </a:r>
            <a:r>
              <a:rPr lang="en-US" sz="900" dirty="0">
                <a:solidFill>
                  <a:schemeClr val="bg2"/>
                </a:solidFill>
              </a:rPr>
              <a:t>. 2021;106(9):2417-2426.</a:t>
            </a:r>
          </a:p>
        </p:txBody>
      </p:sp>
      <p:graphicFrame>
        <p:nvGraphicFramePr>
          <p:cNvPr id="7" name="Diagram 6">
            <a:extLst>
              <a:ext uri="{FF2B5EF4-FFF2-40B4-BE49-F238E27FC236}">
                <a16:creationId xmlns:a16="http://schemas.microsoft.com/office/drawing/2014/main" id="{FAB81D38-13FF-464C-8A16-6B2849DAA0BA}"/>
              </a:ext>
            </a:extLst>
          </p:cNvPr>
          <p:cNvGraphicFramePr/>
          <p:nvPr>
            <p:extLst>
              <p:ext uri="{D42A27DB-BD31-4B8C-83A1-F6EECF244321}">
                <p14:modId xmlns:p14="http://schemas.microsoft.com/office/powerpoint/2010/main" val="4128036148"/>
              </p:ext>
            </p:extLst>
          </p:nvPr>
        </p:nvGraphicFramePr>
        <p:xfrm>
          <a:off x="-1264373" y="889292"/>
          <a:ext cx="7489011" cy="2470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002E024-CC58-5848-81AD-F9B53E15B8F0}"/>
              </a:ext>
            </a:extLst>
          </p:cNvPr>
          <p:cNvSpPr txBox="1"/>
          <p:nvPr/>
        </p:nvSpPr>
        <p:spPr>
          <a:xfrm>
            <a:off x="4326111" y="1743067"/>
            <a:ext cx="4541264" cy="1200329"/>
          </a:xfrm>
          <a:prstGeom prst="rect">
            <a:avLst/>
          </a:prstGeom>
          <a:noFill/>
          <a:ln>
            <a:solidFill>
              <a:srgbClr val="C00000"/>
            </a:solidFill>
          </a:ln>
        </p:spPr>
        <p:txBody>
          <a:bodyPr wrap="square" rtlCol="0">
            <a:spAutoFit/>
          </a:bodyPr>
          <a:lstStyle/>
          <a:p>
            <a:r>
              <a:rPr lang="en-US" u="sng" dirty="0"/>
              <a:t>Remaining questions:</a:t>
            </a:r>
            <a:endParaRPr lang="en-US" dirty="0"/>
          </a:p>
          <a:p>
            <a:pPr marL="257175" indent="-257175">
              <a:buFontTx/>
              <a:buChar char="-"/>
            </a:pPr>
            <a:r>
              <a:rPr lang="en-US" dirty="0"/>
              <a:t>Can we give before an anti-CD19 CAR?</a:t>
            </a:r>
          </a:p>
          <a:p>
            <a:pPr marL="257175" indent="-257175">
              <a:buFontTx/>
              <a:buChar char="-"/>
            </a:pPr>
            <a:r>
              <a:rPr lang="en-US" dirty="0"/>
              <a:t>Will it work post CAR failure?</a:t>
            </a:r>
            <a:endParaRPr lang="en-US" sz="1100" dirty="0"/>
          </a:p>
          <a:p>
            <a:pPr marL="257175" indent="-257175">
              <a:buFontTx/>
              <a:buChar char="-"/>
            </a:pPr>
            <a:r>
              <a:rPr lang="en-US" dirty="0"/>
              <a:t>Better than rituximab post anti-CD19 CAR?</a:t>
            </a:r>
          </a:p>
        </p:txBody>
      </p:sp>
      <p:sp>
        <p:nvSpPr>
          <p:cNvPr id="8" name="TextBox 7">
            <a:extLst>
              <a:ext uri="{FF2B5EF4-FFF2-40B4-BE49-F238E27FC236}">
                <a16:creationId xmlns:a16="http://schemas.microsoft.com/office/drawing/2014/main" id="{5F77A814-684A-4158-A4E3-650BB22135F8}"/>
              </a:ext>
            </a:extLst>
          </p:cNvPr>
          <p:cNvSpPr txBox="1"/>
          <p:nvPr/>
        </p:nvSpPr>
        <p:spPr>
          <a:xfrm>
            <a:off x="1143842" y="3359791"/>
            <a:ext cx="2969911" cy="553998"/>
          </a:xfrm>
          <a:prstGeom prst="rect">
            <a:avLst/>
          </a:prstGeom>
          <a:noFill/>
        </p:spPr>
        <p:txBody>
          <a:bodyPr wrap="square" rtlCol="0">
            <a:spAutoFit/>
          </a:bodyPr>
          <a:lstStyle/>
          <a:p>
            <a:r>
              <a:rPr lang="en-US" sz="1000" dirty="0"/>
              <a:t>ORR, overall response rate; CRR, complete response rate; DOR, duration of response; PFS, progression free survival; OS, overall survival </a:t>
            </a:r>
          </a:p>
        </p:txBody>
      </p:sp>
    </p:spTree>
    <p:extLst>
      <p:ext uri="{BB962C8B-B14F-4D97-AF65-F5344CB8AC3E}">
        <p14:creationId xmlns:p14="http://schemas.microsoft.com/office/powerpoint/2010/main" val="35333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D9C0F6-E4EA-AD4F-9051-DA603EF3E050}"/>
              </a:ext>
            </a:extLst>
          </p:cNvPr>
          <p:cNvSpPr>
            <a:spLocks noGrp="1"/>
          </p:cNvSpPr>
          <p:nvPr>
            <p:ph type="title"/>
          </p:nvPr>
        </p:nvSpPr>
        <p:spPr>
          <a:xfrm>
            <a:off x="304800" y="-19050"/>
            <a:ext cx="8534400" cy="914400"/>
          </a:xfrm>
        </p:spPr>
        <p:txBody>
          <a:bodyPr>
            <a:normAutofit fontScale="90000"/>
          </a:bodyPr>
          <a:lstStyle/>
          <a:p>
            <a:r>
              <a:rPr lang="en-GB" sz="3200" b="1" dirty="0"/>
              <a:t>Polatuzumab Vedotin Plus BR for Relapsed/Refractory DLBCL</a:t>
            </a:r>
            <a:endParaRPr lang="en-US" sz="3200" b="1" dirty="0"/>
          </a:p>
        </p:txBody>
      </p:sp>
      <p:sp>
        <p:nvSpPr>
          <p:cNvPr id="3" name="Content Placeholder 2"/>
          <p:cNvSpPr>
            <a:spLocks noGrp="1"/>
          </p:cNvSpPr>
          <p:nvPr>
            <p:ph idx="1"/>
          </p:nvPr>
        </p:nvSpPr>
        <p:spPr>
          <a:xfrm>
            <a:off x="97483" y="1014270"/>
            <a:ext cx="5148197" cy="3429000"/>
          </a:xfrm>
        </p:spPr>
        <p:txBody>
          <a:bodyPr>
            <a:noAutofit/>
          </a:bodyPr>
          <a:lstStyle/>
          <a:p>
            <a:pPr>
              <a:spcBef>
                <a:spcPts val="0"/>
              </a:spcBef>
              <a:spcAft>
                <a:spcPts val="750"/>
              </a:spcAft>
            </a:pPr>
            <a:r>
              <a:rPr lang="en-US" sz="1800" dirty="0"/>
              <a:t>Polatuzumab vedotin</a:t>
            </a:r>
          </a:p>
          <a:p>
            <a:pPr lvl="1">
              <a:spcBef>
                <a:spcPts val="0"/>
              </a:spcBef>
              <a:spcAft>
                <a:spcPts val="750"/>
              </a:spcAft>
            </a:pPr>
            <a:r>
              <a:rPr lang="en-US" sz="1600" dirty="0"/>
              <a:t>Antibody-drug conjugate (ADC) targeting CD79b</a:t>
            </a:r>
          </a:p>
          <a:p>
            <a:pPr lvl="1">
              <a:spcBef>
                <a:spcPts val="0"/>
              </a:spcBef>
              <a:spcAft>
                <a:spcPts val="750"/>
              </a:spcAft>
            </a:pPr>
            <a:r>
              <a:rPr lang="en-US" sz="1600" dirty="0"/>
              <a:t>The toxic payload is monomethyl auristatin E (MMAE)</a:t>
            </a:r>
          </a:p>
          <a:p>
            <a:pPr>
              <a:spcBef>
                <a:spcPts val="0"/>
              </a:spcBef>
              <a:spcAft>
                <a:spcPts val="750"/>
              </a:spcAft>
            </a:pPr>
            <a:endParaRPr lang="en-US" sz="1800" dirty="0"/>
          </a:p>
          <a:p>
            <a:pPr>
              <a:spcBef>
                <a:spcPts val="0"/>
              </a:spcBef>
              <a:spcAft>
                <a:spcPts val="750"/>
              </a:spcAft>
            </a:pPr>
            <a:r>
              <a:rPr lang="en-US" sz="1800" dirty="0"/>
              <a:t>Phase 2 randomized trial of BR vs Pola-BR</a:t>
            </a:r>
          </a:p>
        </p:txBody>
      </p:sp>
      <p:sp>
        <p:nvSpPr>
          <p:cNvPr id="12" name="TextBox 11">
            <a:extLst>
              <a:ext uri="{FF2B5EF4-FFF2-40B4-BE49-F238E27FC236}">
                <a16:creationId xmlns:a16="http://schemas.microsoft.com/office/drawing/2014/main" id="{06CB38FE-1911-F040-9E46-10DEDA12AA0D}"/>
              </a:ext>
            </a:extLst>
          </p:cNvPr>
          <p:cNvSpPr txBox="1"/>
          <p:nvPr/>
        </p:nvSpPr>
        <p:spPr>
          <a:xfrm>
            <a:off x="3079286" y="4493285"/>
            <a:ext cx="2807636" cy="369332"/>
          </a:xfrm>
          <a:prstGeom prst="rect">
            <a:avLst/>
          </a:prstGeom>
          <a:noFill/>
        </p:spPr>
        <p:txBody>
          <a:bodyPr wrap="square" rtlCol="0">
            <a:spAutoFit/>
          </a:bodyPr>
          <a:lstStyle/>
          <a:p>
            <a:r>
              <a:rPr lang="en-US" sz="900" dirty="0">
                <a:solidFill>
                  <a:schemeClr val="bg1"/>
                </a:solidFill>
                <a:cs typeface="Arial" panose="020B0604020202020204" pitchFamily="34" charset="0"/>
              </a:rPr>
              <a:t>Sehn LH, et al. </a:t>
            </a:r>
            <a:r>
              <a:rPr lang="en-US" sz="900" i="1" dirty="0">
                <a:solidFill>
                  <a:schemeClr val="bg1"/>
                </a:solidFill>
                <a:cs typeface="Arial" panose="020B0604020202020204" pitchFamily="34" charset="0"/>
              </a:rPr>
              <a:t>J Clin Oncol</a:t>
            </a:r>
            <a:r>
              <a:rPr lang="en-US" sz="900" dirty="0">
                <a:solidFill>
                  <a:schemeClr val="bg1"/>
                </a:solidFill>
                <a:cs typeface="Arial" panose="020B0604020202020204" pitchFamily="34" charset="0"/>
              </a:rPr>
              <a:t>. 2020;38(2):155-165</a:t>
            </a:r>
            <a:r>
              <a:rPr lang="en-US" sz="900" dirty="0">
                <a:solidFill>
                  <a:schemeClr val="bg1"/>
                </a:solidFill>
                <a:latin typeface="Arial" panose="020B0604020202020204" pitchFamily="34" charset="0"/>
                <a:cs typeface="Arial" panose="020B0604020202020204" pitchFamily="34" charset="0"/>
              </a:rPr>
              <a:t>.</a:t>
            </a:r>
          </a:p>
          <a:p>
            <a:r>
              <a:rPr lang="en-US" sz="900" dirty="0">
                <a:solidFill>
                  <a:schemeClr val="bg1"/>
                </a:solidFill>
              </a:rPr>
              <a:t>Palanca-Wessels MC, et al. </a:t>
            </a:r>
            <a:r>
              <a:rPr lang="en-US" sz="900" i="1" dirty="0">
                <a:solidFill>
                  <a:schemeClr val="bg1"/>
                </a:solidFill>
              </a:rPr>
              <a:t>Blood</a:t>
            </a:r>
            <a:r>
              <a:rPr lang="en-US" sz="900" dirty="0">
                <a:solidFill>
                  <a:schemeClr val="bg1"/>
                </a:solidFill>
              </a:rPr>
              <a:t>. 2013;122(21):4400.</a:t>
            </a:r>
            <a:r>
              <a:rPr lang="en-US" sz="900" dirty="0">
                <a:solidFill>
                  <a:schemeClr val="bg1"/>
                </a:solidFill>
                <a:latin typeface="Arial" panose="020B0604020202020204" pitchFamily="34" charset="0"/>
                <a:cs typeface="Arial" panose="020B0604020202020204" pitchFamily="34" charset="0"/>
              </a:rPr>
              <a:t> </a:t>
            </a:r>
          </a:p>
        </p:txBody>
      </p:sp>
      <p:grpSp>
        <p:nvGrpSpPr>
          <p:cNvPr id="32" name="Group 31">
            <a:extLst>
              <a:ext uri="{FF2B5EF4-FFF2-40B4-BE49-F238E27FC236}">
                <a16:creationId xmlns:a16="http://schemas.microsoft.com/office/drawing/2014/main" id="{577F3E94-71A8-F043-9CE7-274A3429B18A}"/>
              </a:ext>
            </a:extLst>
          </p:cNvPr>
          <p:cNvGrpSpPr/>
          <p:nvPr/>
        </p:nvGrpSpPr>
        <p:grpSpPr>
          <a:xfrm>
            <a:off x="360405" y="2640009"/>
            <a:ext cx="2167607" cy="1173273"/>
            <a:chOff x="7931521" y="1217916"/>
            <a:chExt cx="2890143" cy="1564364"/>
          </a:xfrm>
        </p:grpSpPr>
        <p:grpSp>
          <p:nvGrpSpPr>
            <p:cNvPr id="33" name="Group 32">
              <a:extLst>
                <a:ext uri="{FF2B5EF4-FFF2-40B4-BE49-F238E27FC236}">
                  <a16:creationId xmlns:a16="http://schemas.microsoft.com/office/drawing/2014/main" id="{AB3CBDDD-AA66-F240-B973-47CA90B5FF98}"/>
                </a:ext>
              </a:extLst>
            </p:cNvPr>
            <p:cNvGrpSpPr/>
            <p:nvPr/>
          </p:nvGrpSpPr>
          <p:grpSpPr>
            <a:xfrm>
              <a:off x="8531951" y="1217916"/>
              <a:ext cx="1687200" cy="1155741"/>
              <a:chOff x="8486406" y="922150"/>
              <a:chExt cx="1687200" cy="1155741"/>
            </a:xfrm>
          </p:grpSpPr>
          <p:cxnSp>
            <p:nvCxnSpPr>
              <p:cNvPr id="36" name="Straight Arrow Connector 35">
                <a:extLst>
                  <a:ext uri="{FF2B5EF4-FFF2-40B4-BE49-F238E27FC236}">
                    <a16:creationId xmlns:a16="http://schemas.microsoft.com/office/drawing/2014/main" id="{4AAEC88C-22C3-274D-9D1C-F36C57870F79}"/>
                  </a:ext>
                </a:extLst>
              </p:cNvPr>
              <p:cNvCxnSpPr>
                <a:cxnSpLocks/>
                <a:stCxn id="37" idx="2"/>
              </p:cNvCxnSpPr>
              <p:nvPr/>
            </p:nvCxnSpPr>
            <p:spPr>
              <a:xfrm flipH="1">
                <a:off x="8550406" y="1690208"/>
                <a:ext cx="779600" cy="382256"/>
              </a:xfrm>
              <a:prstGeom prst="straightConnector1">
                <a:avLst/>
              </a:prstGeom>
              <a:ln w="9525">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37" name="Rounded Rectangle 105">
                <a:extLst>
                  <a:ext uri="{FF2B5EF4-FFF2-40B4-BE49-F238E27FC236}">
                    <a16:creationId xmlns:a16="http://schemas.microsoft.com/office/drawing/2014/main" id="{1E0C5BA0-6030-804B-B33D-02F00177C6E6}"/>
                  </a:ext>
                </a:extLst>
              </p:cNvPr>
              <p:cNvSpPr>
                <a:spLocks noChangeArrowheads="1"/>
              </p:cNvSpPr>
              <p:nvPr/>
            </p:nvSpPr>
            <p:spPr bwMode="auto">
              <a:xfrm>
                <a:off x="8486406" y="922150"/>
                <a:ext cx="1687200" cy="768058"/>
              </a:xfrm>
              <a:prstGeom prst="roundRect">
                <a:avLst>
                  <a:gd name="adj" fmla="val 16667"/>
                </a:avLst>
              </a:prstGeom>
              <a:noFill/>
              <a:ln>
                <a:noFill/>
              </a:ln>
              <a:extLst>
                <a:ext uri="{91240B29-F687-4f45-9708-019B960494DF}">
                  <a14:hiddenLine xmlns:mc="http://schemas.openxmlformats.org/markup-compatibility/2006" xmlns:mv="urn:schemas-microsoft-com:mac:vml" xmlns="" xmlns:a14="http://schemas.microsoft.com/office/drawing/2010/main" w="12700" algn="ctr">
                    <a:solidFill>
                      <a:srgbClr val="000000"/>
                    </a:solidFill>
                    <a:round/>
                    <a:headEnd/>
                    <a:tailEnd/>
                  </a14:hiddenLine>
                </a:ext>
              </a:extLst>
            </p:spPr>
            <p:txBody>
              <a:bodyPr wrap="square">
                <a:spAutoFit/>
              </a:bodyPr>
              <a:lstStyle>
                <a:lvl1pPr marL="171450" indent="-171450">
                  <a:defRPr>
                    <a:solidFill>
                      <a:schemeClr val="tx1"/>
                    </a:solidFill>
                    <a:latin typeface="Imago" pitchFamily="2" charset="0"/>
                    <a:ea typeface="MS PGothic" pitchFamily="34" charset="-128"/>
                  </a:defRPr>
                </a:lvl1pPr>
                <a:lvl2pPr marL="742950" indent="-285750">
                  <a:defRPr>
                    <a:solidFill>
                      <a:schemeClr val="tx1"/>
                    </a:solidFill>
                    <a:latin typeface="Imago" pitchFamily="2" charset="0"/>
                    <a:ea typeface="MS PGothic" pitchFamily="34" charset="-128"/>
                  </a:defRPr>
                </a:lvl2pPr>
                <a:lvl3pPr marL="1143000" indent="-228600">
                  <a:defRPr>
                    <a:solidFill>
                      <a:schemeClr val="tx1"/>
                    </a:solidFill>
                    <a:latin typeface="Imago" pitchFamily="2" charset="0"/>
                    <a:ea typeface="MS PGothic" pitchFamily="34" charset="-128"/>
                  </a:defRPr>
                </a:lvl3pPr>
                <a:lvl4pPr marL="1600200" indent="-228600">
                  <a:defRPr>
                    <a:solidFill>
                      <a:schemeClr val="tx1"/>
                    </a:solidFill>
                    <a:latin typeface="Imago" pitchFamily="2" charset="0"/>
                    <a:ea typeface="MS PGothic" pitchFamily="34" charset="-128"/>
                  </a:defRPr>
                </a:lvl4pPr>
                <a:lvl5pPr marL="2057400" indent="-228600">
                  <a:defRPr>
                    <a:solidFill>
                      <a:schemeClr val="tx1"/>
                    </a:solidFill>
                    <a:latin typeface="Imago" pitchFamily="2" charset="0"/>
                    <a:ea typeface="MS PGothic" pitchFamily="34" charset="-128"/>
                  </a:defRPr>
                </a:lvl5pPr>
                <a:lvl6pPr marL="2514600" indent="-228600" eaLnBrk="0" fontAlgn="base" hangingPunct="0">
                  <a:spcBef>
                    <a:spcPct val="50000"/>
                  </a:spcBef>
                  <a:spcAft>
                    <a:spcPct val="0"/>
                  </a:spcAft>
                  <a:defRPr>
                    <a:solidFill>
                      <a:schemeClr val="tx1"/>
                    </a:solidFill>
                    <a:latin typeface="Imago" pitchFamily="2" charset="0"/>
                    <a:ea typeface="MS PGothic" pitchFamily="34" charset="-128"/>
                  </a:defRPr>
                </a:lvl6pPr>
                <a:lvl7pPr marL="2971800" indent="-228600" eaLnBrk="0" fontAlgn="base" hangingPunct="0">
                  <a:spcBef>
                    <a:spcPct val="50000"/>
                  </a:spcBef>
                  <a:spcAft>
                    <a:spcPct val="0"/>
                  </a:spcAft>
                  <a:defRPr>
                    <a:solidFill>
                      <a:schemeClr val="tx1"/>
                    </a:solidFill>
                    <a:latin typeface="Imago" pitchFamily="2" charset="0"/>
                    <a:ea typeface="MS PGothic" pitchFamily="34" charset="-128"/>
                  </a:defRPr>
                </a:lvl7pPr>
                <a:lvl8pPr marL="3429000" indent="-228600" eaLnBrk="0" fontAlgn="base" hangingPunct="0">
                  <a:spcBef>
                    <a:spcPct val="50000"/>
                  </a:spcBef>
                  <a:spcAft>
                    <a:spcPct val="0"/>
                  </a:spcAft>
                  <a:defRPr>
                    <a:solidFill>
                      <a:schemeClr val="tx1"/>
                    </a:solidFill>
                    <a:latin typeface="Imago" pitchFamily="2" charset="0"/>
                    <a:ea typeface="MS PGothic" pitchFamily="34" charset="-128"/>
                  </a:defRPr>
                </a:lvl8pPr>
                <a:lvl9pPr marL="3886200" indent="-228600" eaLnBrk="0" fontAlgn="base" hangingPunct="0">
                  <a:spcBef>
                    <a:spcPct val="50000"/>
                  </a:spcBef>
                  <a:spcAft>
                    <a:spcPct val="0"/>
                  </a:spcAft>
                  <a:defRPr>
                    <a:solidFill>
                      <a:schemeClr val="tx1"/>
                    </a:solidFill>
                    <a:latin typeface="Imago" pitchFamily="2" charset="0"/>
                    <a:ea typeface="MS PGothic" pitchFamily="34" charset="-128"/>
                  </a:defRPr>
                </a:lvl9pPr>
              </a:lstStyle>
              <a:p>
                <a:pPr marL="0" indent="0" algn="ctr" defTabSz="685783">
                  <a:spcBef>
                    <a:spcPts val="93"/>
                  </a:spcBef>
                  <a:defRPr/>
                </a:pPr>
                <a:r>
                  <a:rPr lang="en-US" altLang="en-US" sz="1350" b="1" dirty="0">
                    <a:latin typeface="Arial" pitchFamily="34" charset="0"/>
                    <a:cs typeface="Arial" pitchFamily="34" charset="0"/>
                  </a:rPr>
                  <a:t>R/R DLBCL</a:t>
                </a:r>
              </a:p>
              <a:p>
                <a:pPr marL="0" indent="0" algn="ctr" defTabSz="685783">
                  <a:spcBef>
                    <a:spcPts val="93"/>
                  </a:spcBef>
                  <a:defRPr/>
                </a:pPr>
                <a:r>
                  <a:rPr lang="en-US" altLang="en-US" sz="1350" b="1" dirty="0">
                    <a:latin typeface="Arial" pitchFamily="34" charset="0"/>
                    <a:cs typeface="Arial" pitchFamily="34" charset="0"/>
                  </a:rPr>
                  <a:t>N=80 </a:t>
                </a:r>
              </a:p>
            </p:txBody>
          </p:sp>
          <p:cxnSp>
            <p:nvCxnSpPr>
              <p:cNvPr id="38" name="Straight Arrow Connector 37">
                <a:extLst>
                  <a:ext uri="{FF2B5EF4-FFF2-40B4-BE49-F238E27FC236}">
                    <a16:creationId xmlns:a16="http://schemas.microsoft.com/office/drawing/2014/main" id="{B976EF75-7528-AD44-AC24-252C73CD65A8}"/>
                  </a:ext>
                </a:extLst>
              </p:cNvPr>
              <p:cNvCxnSpPr>
                <a:cxnSpLocks/>
                <a:stCxn id="37" idx="2"/>
              </p:cNvCxnSpPr>
              <p:nvPr/>
            </p:nvCxnSpPr>
            <p:spPr>
              <a:xfrm>
                <a:off x="9330006" y="1690208"/>
                <a:ext cx="781683" cy="387683"/>
              </a:xfrm>
              <a:prstGeom prst="straightConnector1">
                <a:avLst/>
              </a:prstGeom>
              <a:ln w="9525">
                <a:solidFill>
                  <a:schemeClr val="bg1"/>
                </a:solidFill>
                <a:tailEnd type="triangle"/>
              </a:ln>
            </p:spPr>
            <p:style>
              <a:lnRef idx="1">
                <a:schemeClr val="dk1"/>
              </a:lnRef>
              <a:fillRef idx="0">
                <a:schemeClr val="dk1"/>
              </a:fillRef>
              <a:effectRef idx="0">
                <a:schemeClr val="dk1"/>
              </a:effectRef>
              <a:fontRef idx="minor">
                <a:schemeClr val="tx1"/>
              </a:fontRef>
            </p:style>
          </p:cxnSp>
        </p:grpSp>
        <p:sp>
          <p:nvSpPr>
            <p:cNvPr id="34" name="Rounded Rectangle 73">
              <a:extLst>
                <a:ext uri="{FF2B5EF4-FFF2-40B4-BE49-F238E27FC236}">
                  <a16:creationId xmlns:a16="http://schemas.microsoft.com/office/drawing/2014/main" id="{260D904F-5500-7741-9759-04C8B9AFDFD9}"/>
                </a:ext>
              </a:extLst>
            </p:cNvPr>
            <p:cNvSpPr>
              <a:spLocks noChangeArrowheads="1"/>
            </p:cNvSpPr>
            <p:nvPr/>
          </p:nvSpPr>
          <p:spPr bwMode="auto">
            <a:xfrm>
              <a:off x="9492804" y="2373657"/>
              <a:ext cx="1328860" cy="408623"/>
            </a:xfrm>
            <a:prstGeom prst="rect">
              <a:avLst/>
            </a:prstGeom>
            <a:solidFill>
              <a:schemeClr val="accent5">
                <a:lumMod val="75000"/>
              </a:schemeClr>
            </a:solidFill>
            <a:ln>
              <a:noFill/>
            </a:ln>
          </p:spPr>
          <p:txBody>
            <a:bodyPr wrap="square" anchor="ctr">
              <a:noAutofit/>
            </a:bodyPr>
            <a:lstStyle>
              <a:lvl1pPr>
                <a:defRPr>
                  <a:solidFill>
                    <a:schemeClr val="tx1"/>
                  </a:solidFill>
                  <a:latin typeface="Imago" pitchFamily="2" charset="0"/>
                  <a:ea typeface="MS PGothic" pitchFamily="34" charset="-128"/>
                </a:defRPr>
              </a:lvl1pPr>
              <a:lvl2pPr marL="742950" indent="-285750">
                <a:defRPr>
                  <a:solidFill>
                    <a:schemeClr val="tx1"/>
                  </a:solidFill>
                  <a:latin typeface="Imago" pitchFamily="2" charset="0"/>
                  <a:ea typeface="MS PGothic" pitchFamily="34" charset="-128"/>
                </a:defRPr>
              </a:lvl2pPr>
              <a:lvl3pPr marL="1143000" indent="-228600">
                <a:defRPr>
                  <a:solidFill>
                    <a:schemeClr val="tx1"/>
                  </a:solidFill>
                  <a:latin typeface="Imago" pitchFamily="2" charset="0"/>
                  <a:ea typeface="MS PGothic" pitchFamily="34" charset="-128"/>
                </a:defRPr>
              </a:lvl3pPr>
              <a:lvl4pPr marL="1600200" indent="-228600">
                <a:defRPr>
                  <a:solidFill>
                    <a:schemeClr val="tx1"/>
                  </a:solidFill>
                  <a:latin typeface="Imago" pitchFamily="2" charset="0"/>
                  <a:ea typeface="MS PGothic" pitchFamily="34" charset="-128"/>
                </a:defRPr>
              </a:lvl4pPr>
              <a:lvl5pPr marL="2057400" indent="-228600">
                <a:defRPr>
                  <a:solidFill>
                    <a:schemeClr val="tx1"/>
                  </a:solidFill>
                  <a:latin typeface="Imago" pitchFamily="2" charset="0"/>
                  <a:ea typeface="MS PGothic" pitchFamily="34" charset="-128"/>
                </a:defRPr>
              </a:lvl5pPr>
              <a:lvl6pPr marL="2514600" indent="-228600" eaLnBrk="0" fontAlgn="base" hangingPunct="0">
                <a:spcBef>
                  <a:spcPct val="50000"/>
                </a:spcBef>
                <a:spcAft>
                  <a:spcPct val="0"/>
                </a:spcAft>
                <a:defRPr>
                  <a:solidFill>
                    <a:schemeClr val="tx1"/>
                  </a:solidFill>
                  <a:latin typeface="Imago" pitchFamily="2" charset="0"/>
                  <a:ea typeface="MS PGothic" pitchFamily="34" charset="-128"/>
                </a:defRPr>
              </a:lvl6pPr>
              <a:lvl7pPr marL="2971800" indent="-228600" eaLnBrk="0" fontAlgn="base" hangingPunct="0">
                <a:spcBef>
                  <a:spcPct val="50000"/>
                </a:spcBef>
                <a:spcAft>
                  <a:spcPct val="0"/>
                </a:spcAft>
                <a:defRPr>
                  <a:solidFill>
                    <a:schemeClr val="tx1"/>
                  </a:solidFill>
                  <a:latin typeface="Imago" pitchFamily="2" charset="0"/>
                  <a:ea typeface="MS PGothic" pitchFamily="34" charset="-128"/>
                </a:defRPr>
              </a:lvl7pPr>
              <a:lvl8pPr marL="3429000" indent="-228600" eaLnBrk="0" fontAlgn="base" hangingPunct="0">
                <a:spcBef>
                  <a:spcPct val="50000"/>
                </a:spcBef>
                <a:spcAft>
                  <a:spcPct val="0"/>
                </a:spcAft>
                <a:defRPr>
                  <a:solidFill>
                    <a:schemeClr val="tx1"/>
                  </a:solidFill>
                  <a:latin typeface="Imago" pitchFamily="2" charset="0"/>
                  <a:ea typeface="MS PGothic" pitchFamily="34" charset="-128"/>
                </a:defRPr>
              </a:lvl8pPr>
              <a:lvl9pPr marL="3886200" indent="-228600" eaLnBrk="0" fontAlgn="base" hangingPunct="0">
                <a:spcBef>
                  <a:spcPct val="50000"/>
                </a:spcBef>
                <a:spcAft>
                  <a:spcPct val="0"/>
                </a:spcAft>
                <a:defRPr>
                  <a:solidFill>
                    <a:schemeClr val="tx1"/>
                  </a:solidFill>
                  <a:latin typeface="Imago" pitchFamily="2" charset="0"/>
                  <a:ea typeface="MS PGothic" pitchFamily="34" charset="-128"/>
                </a:defRPr>
              </a:lvl9pPr>
            </a:lstStyle>
            <a:p>
              <a:pPr algn="ctr" defTabSz="685783">
                <a:defRPr/>
              </a:pPr>
              <a:r>
                <a:rPr lang="en-US" altLang="en-US" sz="1350" b="1" dirty="0">
                  <a:solidFill>
                    <a:prstClr val="white"/>
                  </a:solidFill>
                  <a:latin typeface="Arial" pitchFamily="34" charset="0"/>
                  <a:cs typeface="Arial" pitchFamily="34" charset="0"/>
                </a:rPr>
                <a:t>Pola-BR </a:t>
              </a:r>
              <a:endParaRPr lang="en-US" altLang="en-US" sz="1050" dirty="0">
                <a:solidFill>
                  <a:prstClr val="white"/>
                </a:solidFill>
                <a:latin typeface="Arial" pitchFamily="34" charset="0"/>
                <a:cs typeface="Arial" pitchFamily="34" charset="0"/>
              </a:endParaRPr>
            </a:p>
          </p:txBody>
        </p:sp>
        <p:sp>
          <p:nvSpPr>
            <p:cNvPr id="35" name="Rounded Rectangle 73">
              <a:extLst>
                <a:ext uri="{FF2B5EF4-FFF2-40B4-BE49-F238E27FC236}">
                  <a16:creationId xmlns:a16="http://schemas.microsoft.com/office/drawing/2014/main" id="{DAF24D3C-F3B6-344E-9438-6136C8397A25}"/>
                </a:ext>
              </a:extLst>
            </p:cNvPr>
            <p:cNvSpPr>
              <a:spLocks noChangeArrowheads="1"/>
            </p:cNvSpPr>
            <p:nvPr/>
          </p:nvSpPr>
          <p:spPr bwMode="auto">
            <a:xfrm>
              <a:off x="7931521" y="2368230"/>
              <a:ext cx="1328860" cy="408623"/>
            </a:xfrm>
            <a:prstGeom prst="rect">
              <a:avLst/>
            </a:prstGeom>
            <a:solidFill>
              <a:schemeClr val="accent2"/>
            </a:solidFill>
            <a:ln>
              <a:noFill/>
            </a:ln>
          </p:spPr>
          <p:txBody>
            <a:bodyPr wrap="square" anchor="ctr">
              <a:noAutofit/>
            </a:bodyPr>
            <a:lstStyle>
              <a:lvl1pPr>
                <a:defRPr>
                  <a:solidFill>
                    <a:schemeClr val="tx1"/>
                  </a:solidFill>
                  <a:latin typeface="Imago" pitchFamily="2" charset="0"/>
                  <a:ea typeface="MS PGothic" pitchFamily="34" charset="-128"/>
                </a:defRPr>
              </a:lvl1pPr>
              <a:lvl2pPr marL="742950" indent="-285750">
                <a:defRPr>
                  <a:solidFill>
                    <a:schemeClr val="tx1"/>
                  </a:solidFill>
                  <a:latin typeface="Imago" pitchFamily="2" charset="0"/>
                  <a:ea typeface="MS PGothic" pitchFamily="34" charset="-128"/>
                </a:defRPr>
              </a:lvl2pPr>
              <a:lvl3pPr marL="1143000" indent="-228600">
                <a:defRPr>
                  <a:solidFill>
                    <a:schemeClr val="tx1"/>
                  </a:solidFill>
                  <a:latin typeface="Imago" pitchFamily="2" charset="0"/>
                  <a:ea typeface="MS PGothic" pitchFamily="34" charset="-128"/>
                </a:defRPr>
              </a:lvl3pPr>
              <a:lvl4pPr marL="1600200" indent="-228600">
                <a:defRPr>
                  <a:solidFill>
                    <a:schemeClr val="tx1"/>
                  </a:solidFill>
                  <a:latin typeface="Imago" pitchFamily="2" charset="0"/>
                  <a:ea typeface="MS PGothic" pitchFamily="34" charset="-128"/>
                </a:defRPr>
              </a:lvl4pPr>
              <a:lvl5pPr marL="2057400" indent="-228600">
                <a:defRPr>
                  <a:solidFill>
                    <a:schemeClr val="tx1"/>
                  </a:solidFill>
                  <a:latin typeface="Imago" pitchFamily="2" charset="0"/>
                  <a:ea typeface="MS PGothic" pitchFamily="34" charset="-128"/>
                </a:defRPr>
              </a:lvl5pPr>
              <a:lvl6pPr marL="2514600" indent="-228600" eaLnBrk="0" fontAlgn="base" hangingPunct="0">
                <a:spcBef>
                  <a:spcPct val="50000"/>
                </a:spcBef>
                <a:spcAft>
                  <a:spcPct val="0"/>
                </a:spcAft>
                <a:defRPr>
                  <a:solidFill>
                    <a:schemeClr val="tx1"/>
                  </a:solidFill>
                  <a:latin typeface="Imago" pitchFamily="2" charset="0"/>
                  <a:ea typeface="MS PGothic" pitchFamily="34" charset="-128"/>
                </a:defRPr>
              </a:lvl6pPr>
              <a:lvl7pPr marL="2971800" indent="-228600" eaLnBrk="0" fontAlgn="base" hangingPunct="0">
                <a:spcBef>
                  <a:spcPct val="50000"/>
                </a:spcBef>
                <a:spcAft>
                  <a:spcPct val="0"/>
                </a:spcAft>
                <a:defRPr>
                  <a:solidFill>
                    <a:schemeClr val="tx1"/>
                  </a:solidFill>
                  <a:latin typeface="Imago" pitchFamily="2" charset="0"/>
                  <a:ea typeface="MS PGothic" pitchFamily="34" charset="-128"/>
                </a:defRPr>
              </a:lvl7pPr>
              <a:lvl8pPr marL="3429000" indent="-228600" eaLnBrk="0" fontAlgn="base" hangingPunct="0">
                <a:spcBef>
                  <a:spcPct val="50000"/>
                </a:spcBef>
                <a:spcAft>
                  <a:spcPct val="0"/>
                </a:spcAft>
                <a:defRPr>
                  <a:solidFill>
                    <a:schemeClr val="tx1"/>
                  </a:solidFill>
                  <a:latin typeface="Imago" pitchFamily="2" charset="0"/>
                  <a:ea typeface="MS PGothic" pitchFamily="34" charset="-128"/>
                </a:defRPr>
              </a:lvl8pPr>
              <a:lvl9pPr marL="3886200" indent="-228600" eaLnBrk="0" fontAlgn="base" hangingPunct="0">
                <a:spcBef>
                  <a:spcPct val="50000"/>
                </a:spcBef>
                <a:spcAft>
                  <a:spcPct val="0"/>
                </a:spcAft>
                <a:defRPr>
                  <a:solidFill>
                    <a:schemeClr val="tx1"/>
                  </a:solidFill>
                  <a:latin typeface="Imago" pitchFamily="2" charset="0"/>
                  <a:ea typeface="MS PGothic" pitchFamily="34" charset="-128"/>
                </a:defRPr>
              </a:lvl9pPr>
            </a:lstStyle>
            <a:p>
              <a:pPr algn="ctr" defTabSz="685783">
                <a:defRPr/>
              </a:pPr>
              <a:r>
                <a:rPr lang="en-US" altLang="en-US" sz="1350" b="1" dirty="0">
                  <a:solidFill>
                    <a:prstClr val="white"/>
                  </a:solidFill>
                  <a:latin typeface="Arial" pitchFamily="34" charset="0"/>
                  <a:cs typeface="Arial" pitchFamily="34" charset="0"/>
                </a:rPr>
                <a:t>BR</a:t>
              </a:r>
              <a:r>
                <a:rPr lang="en-US" altLang="en-US" sz="1350" dirty="0">
                  <a:solidFill>
                    <a:srgbClr val="FFFFFF"/>
                  </a:solidFill>
                  <a:latin typeface="Arial" pitchFamily="34" charset="0"/>
                  <a:cs typeface="Arial" pitchFamily="34" charset="0"/>
                </a:rPr>
                <a:t> </a:t>
              </a:r>
              <a:endParaRPr lang="en-US" altLang="en-US" sz="1050" dirty="0">
                <a:solidFill>
                  <a:srgbClr val="FFFFFF"/>
                </a:solidFill>
                <a:latin typeface="Arial" pitchFamily="34" charset="0"/>
                <a:cs typeface="Arial" pitchFamily="34" charset="0"/>
              </a:endParaRPr>
            </a:p>
          </p:txBody>
        </p:sp>
      </p:grpSp>
      <p:graphicFrame>
        <p:nvGraphicFramePr>
          <p:cNvPr id="39" name="Content Placeholder 4">
            <a:extLst>
              <a:ext uri="{FF2B5EF4-FFF2-40B4-BE49-F238E27FC236}">
                <a16:creationId xmlns:a16="http://schemas.microsoft.com/office/drawing/2014/main" id="{233B1740-FE43-C643-838D-2711CF2B9E0A}"/>
              </a:ext>
            </a:extLst>
          </p:cNvPr>
          <p:cNvGraphicFramePr>
            <a:graphicFrameLocks/>
          </p:cNvGraphicFramePr>
          <p:nvPr>
            <p:extLst>
              <p:ext uri="{D42A27DB-BD31-4B8C-83A1-F6EECF244321}">
                <p14:modId xmlns:p14="http://schemas.microsoft.com/office/powerpoint/2010/main" val="665214202"/>
              </p:ext>
            </p:extLst>
          </p:nvPr>
        </p:nvGraphicFramePr>
        <p:xfrm>
          <a:off x="2656458" y="2763366"/>
          <a:ext cx="2995361" cy="1062990"/>
        </p:xfrm>
        <a:graphic>
          <a:graphicData uri="http://schemas.openxmlformats.org/drawingml/2006/table">
            <a:tbl>
              <a:tblPr firstRow="1" bandRow="1">
                <a:tableStyleId>{5940675A-B579-460E-94D1-54222C63F5DA}</a:tableStyleId>
              </a:tblPr>
              <a:tblGrid>
                <a:gridCol w="2995361">
                  <a:extLst>
                    <a:ext uri="{9D8B030D-6E8A-4147-A177-3AD203B41FA5}">
                      <a16:colId xmlns:a16="http://schemas.microsoft.com/office/drawing/2014/main" val="1825015077"/>
                    </a:ext>
                  </a:extLst>
                </a:gridCol>
              </a:tblGrid>
              <a:tr h="285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21-day cycles x 6 cycles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4156852"/>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855663" algn="l"/>
                        </a:tabLst>
                        <a:defRPr/>
                      </a:pPr>
                      <a:r>
                        <a:rPr lang="en-US" sz="1400" dirty="0">
                          <a:solidFill>
                            <a:schemeClr val="tx1"/>
                          </a:solidFill>
                        </a:rPr>
                        <a:t>- Bendamustine (90 mg/m</a:t>
                      </a:r>
                      <a:r>
                        <a:rPr lang="en-US" sz="1400" baseline="30000" dirty="0">
                          <a:solidFill>
                            <a:schemeClr val="tx1"/>
                          </a:solidFill>
                        </a:rPr>
                        <a:t>2</a:t>
                      </a:r>
                      <a:r>
                        <a:rPr lang="en-US" sz="1400" dirty="0">
                          <a:solidFill>
                            <a:schemeClr val="tx1"/>
                          </a:solidFill>
                        </a:rPr>
                        <a:t> IV x 2 days); - Rituximab (375 mg/m</a:t>
                      </a:r>
                      <a:r>
                        <a:rPr lang="en-US" sz="1400" baseline="30000" dirty="0">
                          <a:solidFill>
                            <a:schemeClr val="tx1"/>
                          </a:solidFill>
                        </a:rPr>
                        <a:t>2 </a:t>
                      </a:r>
                      <a:r>
                        <a:rPr lang="en-US" sz="1400" baseline="0" dirty="0">
                          <a:solidFill>
                            <a:schemeClr val="tx1"/>
                          </a:solidFill>
                        </a:rPr>
                        <a:t>IV</a:t>
                      </a:r>
                      <a:r>
                        <a:rPr lang="en-US" sz="1400" baseline="30000" dirty="0">
                          <a:solidFill>
                            <a:schemeClr val="tx1"/>
                          </a:solidFill>
                        </a:rPr>
                        <a:t> </a:t>
                      </a:r>
                      <a:r>
                        <a:rPr lang="en-US" sz="1400" dirty="0">
                          <a:solidFill>
                            <a:schemeClr val="tx1"/>
                          </a:solidFill>
                        </a:rPr>
                        <a:t>x 1 day);</a:t>
                      </a:r>
                    </a:p>
                    <a:p>
                      <a:pPr marL="0" marR="0" lvl="0" indent="0" algn="l" defTabSz="914400" rtl="0" eaLnBrk="1" fontAlgn="auto" latinLnBrk="0" hangingPunct="1">
                        <a:lnSpc>
                          <a:spcPct val="100000"/>
                        </a:lnSpc>
                        <a:spcBef>
                          <a:spcPts val="0"/>
                        </a:spcBef>
                        <a:spcAft>
                          <a:spcPts val="0"/>
                        </a:spcAft>
                        <a:buClrTx/>
                        <a:buSzTx/>
                        <a:buFontTx/>
                        <a:buNone/>
                        <a:tabLst>
                          <a:tab pos="855663" algn="l"/>
                        </a:tabLst>
                        <a:defRPr/>
                      </a:pPr>
                      <a:r>
                        <a:rPr lang="en-US" sz="1400" dirty="0">
                          <a:solidFill>
                            <a:schemeClr val="tx1"/>
                          </a:solidFill>
                        </a:rPr>
                        <a:t>- ± Pola (1.8 mg/kg IV x 1 day)</a:t>
                      </a:r>
                    </a:p>
                    <a:p>
                      <a:pPr marL="0" marR="0" lvl="0" indent="0" algn="l" defTabSz="914400" rtl="0" eaLnBrk="1" fontAlgn="auto" latinLnBrk="0" hangingPunct="1">
                        <a:lnSpc>
                          <a:spcPct val="100000"/>
                        </a:lnSpc>
                        <a:spcBef>
                          <a:spcPts val="0"/>
                        </a:spcBef>
                        <a:spcAft>
                          <a:spcPts val="0"/>
                        </a:spcAft>
                        <a:buClrTx/>
                        <a:buSzTx/>
                        <a:buFontTx/>
                        <a:buNone/>
                        <a:tabLst>
                          <a:tab pos="855663" algn="l"/>
                        </a:tabLst>
                        <a:defRPr/>
                      </a:pPr>
                      <a:endParaRPr lang="en-US" sz="400" dirty="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0741793"/>
                  </a:ext>
                </a:extLst>
              </a:tr>
            </a:tbl>
          </a:graphicData>
        </a:graphic>
      </p:graphicFrame>
      <p:cxnSp>
        <p:nvCxnSpPr>
          <p:cNvPr id="13" name="Straight Arrow Connector 12">
            <a:extLst>
              <a:ext uri="{FF2B5EF4-FFF2-40B4-BE49-F238E27FC236}">
                <a16:creationId xmlns:a16="http://schemas.microsoft.com/office/drawing/2014/main" id="{8710238F-82D1-4EB3-A8C4-0F2A70FE8020}"/>
              </a:ext>
            </a:extLst>
          </p:cNvPr>
          <p:cNvCxnSpPr>
            <a:cxnSpLocks/>
            <a:endCxn id="35" idx="0"/>
          </p:cNvCxnSpPr>
          <p:nvPr/>
        </p:nvCxnSpPr>
        <p:spPr>
          <a:xfrm flipH="1">
            <a:off x="858728" y="3159700"/>
            <a:ext cx="575678" cy="343045"/>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D209841-5CEB-4449-9FB5-3FB107361431}"/>
              </a:ext>
            </a:extLst>
          </p:cNvPr>
          <p:cNvCxnSpPr>
            <a:cxnSpLocks/>
            <a:endCxn id="34" idx="0"/>
          </p:cNvCxnSpPr>
          <p:nvPr/>
        </p:nvCxnSpPr>
        <p:spPr>
          <a:xfrm>
            <a:off x="1441648" y="3152887"/>
            <a:ext cx="588042" cy="35392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9" name="Groupe 550">
            <a:extLst>
              <a:ext uri="{FF2B5EF4-FFF2-40B4-BE49-F238E27FC236}">
                <a16:creationId xmlns:a16="http://schemas.microsoft.com/office/drawing/2014/main" id="{7EB778C9-8D64-494C-964E-2B4436156B88}"/>
              </a:ext>
            </a:extLst>
          </p:cNvPr>
          <p:cNvGrpSpPr/>
          <p:nvPr/>
        </p:nvGrpSpPr>
        <p:grpSpPr>
          <a:xfrm>
            <a:off x="5330278" y="1535979"/>
            <a:ext cx="3635077" cy="2454773"/>
            <a:chOff x="4162308" y="987574"/>
            <a:chExt cx="3466943" cy="2385615"/>
          </a:xfrm>
        </p:grpSpPr>
        <p:pic>
          <p:nvPicPr>
            <p:cNvPr id="20" name="Picture 5">
              <a:extLst>
                <a:ext uri="{FF2B5EF4-FFF2-40B4-BE49-F238E27FC236}">
                  <a16:creationId xmlns:a16="http://schemas.microsoft.com/office/drawing/2014/main" id="{5603DE35-C31D-4597-90E0-CB918372EF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76" r="1370" b="4365"/>
            <a:stretch/>
          </p:blipFill>
          <p:spPr bwMode="auto">
            <a:xfrm>
              <a:off x="5171693" y="987574"/>
              <a:ext cx="2278670" cy="2081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e 552">
              <a:extLst>
                <a:ext uri="{FF2B5EF4-FFF2-40B4-BE49-F238E27FC236}">
                  <a16:creationId xmlns:a16="http://schemas.microsoft.com/office/drawing/2014/main" id="{7217F866-D75E-4848-B6CB-CCAB64E98307}"/>
                </a:ext>
              </a:extLst>
            </p:cNvPr>
            <p:cNvGrpSpPr/>
            <p:nvPr/>
          </p:nvGrpSpPr>
          <p:grpSpPr>
            <a:xfrm>
              <a:off x="4162308" y="1140988"/>
              <a:ext cx="3466943" cy="2232201"/>
              <a:chOff x="4162308" y="1140988"/>
              <a:chExt cx="3466943" cy="2232201"/>
            </a:xfrm>
          </p:grpSpPr>
          <p:sp>
            <p:nvSpPr>
              <p:cNvPr id="22" name="Rectangle 21">
                <a:extLst>
                  <a:ext uri="{FF2B5EF4-FFF2-40B4-BE49-F238E27FC236}">
                    <a16:creationId xmlns:a16="http://schemas.microsoft.com/office/drawing/2014/main" id="{3FAB736F-9CE4-4949-B815-1C7DFA6F54DA}"/>
                  </a:ext>
                </a:extLst>
              </p:cNvPr>
              <p:cNvSpPr/>
              <p:nvPr/>
            </p:nvSpPr>
            <p:spPr>
              <a:xfrm>
                <a:off x="5089183" y="1600048"/>
                <a:ext cx="648631" cy="107605"/>
              </a:xfrm>
              <a:prstGeom prst="rect">
                <a:avLst/>
              </a:prstGeom>
              <a:solidFill>
                <a:srgbClr val="FFFFFF"/>
              </a:soli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23" name="TextBox 14">
                <a:extLst>
                  <a:ext uri="{FF2B5EF4-FFF2-40B4-BE49-F238E27FC236}">
                    <a16:creationId xmlns:a16="http://schemas.microsoft.com/office/drawing/2014/main" id="{55039C6B-E3E8-49A6-8287-323F2E39B6F5}"/>
                  </a:ext>
                </a:extLst>
              </p:cNvPr>
              <p:cNvSpPr txBox="1"/>
              <p:nvPr/>
            </p:nvSpPr>
            <p:spPr>
              <a:xfrm>
                <a:off x="4162308" y="1140988"/>
                <a:ext cx="984106" cy="269195"/>
              </a:xfrm>
              <a:prstGeom prst="rect">
                <a:avLst/>
              </a:prstGeom>
              <a:solidFill>
                <a:srgbClr val="FFFFFF"/>
              </a:solidFill>
            </p:spPr>
            <p:txBody>
              <a:bodyPr wrap="square" lIns="0" tIns="0" rIns="0" bIns="0" rtlCol="0">
                <a:spAutoFit/>
              </a:bodyPr>
              <a:lstStyle/>
              <a:p>
                <a:pPr algn="ctr" defTabSz="822940" fontAlgn="auto">
                  <a:spcBef>
                    <a:spcPts val="0"/>
                  </a:spcBef>
                  <a:spcAft>
                    <a:spcPts val="0"/>
                  </a:spcAft>
                  <a:defRPr/>
                </a:pPr>
                <a:r>
                  <a:rPr lang="en-GB" sz="900" b="1" kern="0" dirty="0">
                    <a:solidFill>
                      <a:srgbClr val="000000"/>
                    </a:solidFill>
                    <a:latin typeface="Arial"/>
                    <a:ea typeface="ＭＳ Ｐゴシック"/>
                    <a:cs typeface="Arial" charset="0"/>
                  </a:rPr>
                  <a:t>Polatuzumab vedotin</a:t>
                </a:r>
              </a:p>
            </p:txBody>
          </p:sp>
          <p:sp>
            <p:nvSpPr>
              <p:cNvPr id="24" name="Rectangle 23">
                <a:extLst>
                  <a:ext uri="{FF2B5EF4-FFF2-40B4-BE49-F238E27FC236}">
                    <a16:creationId xmlns:a16="http://schemas.microsoft.com/office/drawing/2014/main" id="{E56EC541-1457-4144-BCC4-DDA53B06AEE3}"/>
                  </a:ext>
                </a:extLst>
              </p:cNvPr>
              <p:cNvSpPr/>
              <p:nvPr/>
            </p:nvSpPr>
            <p:spPr>
              <a:xfrm>
                <a:off x="6089118" y="1299088"/>
                <a:ext cx="648072" cy="120533"/>
              </a:xfrm>
              <a:prstGeom prst="rect">
                <a:avLst/>
              </a:prstGeom>
              <a:solidFill>
                <a:srgbClr val="FFFFFF"/>
              </a:soli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25" name="TextBox 16">
                <a:extLst>
                  <a:ext uri="{FF2B5EF4-FFF2-40B4-BE49-F238E27FC236}">
                    <a16:creationId xmlns:a16="http://schemas.microsoft.com/office/drawing/2014/main" id="{C5B3E0EE-BDD7-41D0-AAC9-0BC42590D135}"/>
                  </a:ext>
                </a:extLst>
              </p:cNvPr>
              <p:cNvSpPr txBox="1"/>
              <p:nvPr/>
            </p:nvSpPr>
            <p:spPr>
              <a:xfrm>
                <a:off x="6325241" y="1219439"/>
                <a:ext cx="1093225" cy="269195"/>
              </a:xfrm>
              <a:prstGeom prst="rect">
                <a:avLst/>
              </a:prstGeom>
              <a:solidFill>
                <a:schemeClr val="bg1">
                  <a:lumMod val="40000"/>
                  <a:lumOff val="60000"/>
                </a:schemeClr>
              </a:solidFill>
            </p:spPr>
            <p:txBody>
              <a:bodyPr wrap="square" lIns="0" tIns="0" rIns="0" bIns="0" rtlCol="0">
                <a:spAutoFit/>
              </a:bodyPr>
              <a:lstStyle/>
              <a:p>
                <a:pPr defTabSz="822940" fontAlgn="auto">
                  <a:spcBef>
                    <a:spcPts val="0"/>
                  </a:spcBef>
                  <a:spcAft>
                    <a:spcPts val="0"/>
                  </a:spcAft>
                  <a:defRPr/>
                </a:pPr>
                <a:r>
                  <a:rPr lang="en-GB" sz="900" kern="0" dirty="0">
                    <a:solidFill>
                      <a:srgbClr val="000000"/>
                    </a:solidFill>
                    <a:latin typeface="Arial"/>
                    <a:ea typeface="ＭＳ Ｐゴシック"/>
                    <a:cs typeface="Arial" charset="0"/>
                  </a:rPr>
                  <a:t>Binds to CD79b and is then internalized</a:t>
                </a:r>
              </a:p>
            </p:txBody>
          </p:sp>
          <p:sp>
            <p:nvSpPr>
              <p:cNvPr id="26" name="Rectangle 25">
                <a:extLst>
                  <a:ext uri="{FF2B5EF4-FFF2-40B4-BE49-F238E27FC236}">
                    <a16:creationId xmlns:a16="http://schemas.microsoft.com/office/drawing/2014/main" id="{F19F5E4E-D1B5-4773-A114-64A1893447AE}"/>
                  </a:ext>
                </a:extLst>
              </p:cNvPr>
              <p:cNvSpPr/>
              <p:nvPr/>
            </p:nvSpPr>
            <p:spPr>
              <a:xfrm>
                <a:off x="6242672" y="1530708"/>
                <a:ext cx="628351" cy="153888"/>
              </a:xfrm>
              <a:prstGeom prst="rect">
                <a:avLst/>
              </a:prstGeom>
              <a:solidFill>
                <a:srgbClr val="FFFFFF"/>
              </a:soli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27" name="Rectangle 26">
                <a:extLst>
                  <a:ext uri="{FF2B5EF4-FFF2-40B4-BE49-F238E27FC236}">
                    <a16:creationId xmlns:a16="http://schemas.microsoft.com/office/drawing/2014/main" id="{8024494F-38A0-4885-99DB-5ED0B275594D}"/>
                  </a:ext>
                </a:extLst>
              </p:cNvPr>
              <p:cNvSpPr/>
              <p:nvPr/>
            </p:nvSpPr>
            <p:spPr>
              <a:xfrm>
                <a:off x="6803876" y="2930746"/>
                <a:ext cx="646487" cy="158266"/>
              </a:xfrm>
              <a:prstGeom prst="rect">
                <a:avLst/>
              </a:prstGeom>
              <a:solidFill>
                <a:srgbClr val="FFFFFF"/>
              </a:soli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28" name="Oval 11">
                <a:extLst>
                  <a:ext uri="{FF2B5EF4-FFF2-40B4-BE49-F238E27FC236}">
                    <a16:creationId xmlns:a16="http://schemas.microsoft.com/office/drawing/2014/main" id="{CB1E64F8-3222-413C-9F9F-F02E2D86433D}"/>
                  </a:ext>
                </a:extLst>
              </p:cNvPr>
              <p:cNvSpPr/>
              <p:nvPr/>
            </p:nvSpPr>
            <p:spPr>
              <a:xfrm rot="4061452">
                <a:off x="5537150" y="2246186"/>
                <a:ext cx="310338" cy="427643"/>
              </a:xfrm>
              <a:custGeom>
                <a:avLst/>
                <a:gdLst>
                  <a:gd name="connsiteX0" fmla="*/ 0 w 436816"/>
                  <a:gd name="connsiteY0" fmla="*/ 217735 h 435470"/>
                  <a:gd name="connsiteX1" fmla="*/ 218408 w 436816"/>
                  <a:gd name="connsiteY1" fmla="*/ 0 h 435470"/>
                  <a:gd name="connsiteX2" fmla="*/ 436816 w 436816"/>
                  <a:gd name="connsiteY2" fmla="*/ 217735 h 435470"/>
                  <a:gd name="connsiteX3" fmla="*/ 218408 w 436816"/>
                  <a:gd name="connsiteY3" fmla="*/ 435470 h 435470"/>
                  <a:gd name="connsiteX4" fmla="*/ 0 w 436816"/>
                  <a:gd name="connsiteY4" fmla="*/ 217735 h 435470"/>
                  <a:gd name="connsiteX0" fmla="*/ 0 w 329395"/>
                  <a:gd name="connsiteY0" fmla="*/ 239874 h 435689"/>
                  <a:gd name="connsiteX1" fmla="*/ 110987 w 329395"/>
                  <a:gd name="connsiteY1" fmla="*/ 97 h 435689"/>
                  <a:gd name="connsiteX2" fmla="*/ 329395 w 329395"/>
                  <a:gd name="connsiteY2" fmla="*/ 217832 h 435689"/>
                  <a:gd name="connsiteX3" fmla="*/ 110987 w 329395"/>
                  <a:gd name="connsiteY3" fmla="*/ 435567 h 435689"/>
                  <a:gd name="connsiteX4" fmla="*/ 0 w 329395"/>
                  <a:gd name="connsiteY4" fmla="*/ 239874 h 435689"/>
                  <a:gd name="connsiteX0" fmla="*/ 1236 w 330631"/>
                  <a:gd name="connsiteY0" fmla="*/ 265757 h 461530"/>
                  <a:gd name="connsiteX1" fmla="*/ 179509 w 330631"/>
                  <a:gd name="connsiteY1" fmla="*/ 77 h 461530"/>
                  <a:gd name="connsiteX2" fmla="*/ 330631 w 330631"/>
                  <a:gd name="connsiteY2" fmla="*/ 243715 h 461530"/>
                  <a:gd name="connsiteX3" fmla="*/ 112223 w 330631"/>
                  <a:gd name="connsiteY3" fmla="*/ 461450 h 461530"/>
                  <a:gd name="connsiteX4" fmla="*/ 1236 w 330631"/>
                  <a:gd name="connsiteY4" fmla="*/ 265757 h 461530"/>
                  <a:gd name="connsiteX0" fmla="*/ 684 w 330079"/>
                  <a:gd name="connsiteY0" fmla="*/ 265757 h 511387"/>
                  <a:gd name="connsiteX1" fmla="*/ 178957 w 330079"/>
                  <a:gd name="connsiteY1" fmla="*/ 77 h 511387"/>
                  <a:gd name="connsiteX2" fmla="*/ 330079 w 330079"/>
                  <a:gd name="connsiteY2" fmla="*/ 243715 h 511387"/>
                  <a:gd name="connsiteX3" fmla="*/ 125831 w 330079"/>
                  <a:gd name="connsiteY3" fmla="*/ 511327 h 511387"/>
                  <a:gd name="connsiteX4" fmla="*/ 684 w 330079"/>
                  <a:gd name="connsiteY4" fmla="*/ 265757 h 511387"/>
                  <a:gd name="connsiteX0" fmla="*/ 435 w 389041"/>
                  <a:gd name="connsiteY0" fmla="*/ 421252 h 524550"/>
                  <a:gd name="connsiteX1" fmla="*/ 237919 w 389041"/>
                  <a:gd name="connsiteY1" fmla="*/ 3595 h 524550"/>
                  <a:gd name="connsiteX2" fmla="*/ 389041 w 389041"/>
                  <a:gd name="connsiteY2" fmla="*/ 247233 h 524550"/>
                  <a:gd name="connsiteX3" fmla="*/ 184793 w 389041"/>
                  <a:gd name="connsiteY3" fmla="*/ 514845 h 524550"/>
                  <a:gd name="connsiteX4" fmla="*/ 435 w 389041"/>
                  <a:gd name="connsiteY4" fmla="*/ 421252 h 524550"/>
                  <a:gd name="connsiteX0" fmla="*/ 206 w 388812"/>
                  <a:gd name="connsiteY0" fmla="*/ 242772 h 342898"/>
                  <a:gd name="connsiteX1" fmla="*/ 153536 w 388812"/>
                  <a:gd name="connsiteY1" fmla="*/ 45551 h 342898"/>
                  <a:gd name="connsiteX2" fmla="*/ 388812 w 388812"/>
                  <a:gd name="connsiteY2" fmla="*/ 68753 h 342898"/>
                  <a:gd name="connsiteX3" fmla="*/ 184564 w 388812"/>
                  <a:gd name="connsiteY3" fmla="*/ 336365 h 342898"/>
                  <a:gd name="connsiteX4" fmla="*/ 206 w 388812"/>
                  <a:gd name="connsiteY4" fmla="*/ 242772 h 342898"/>
                  <a:gd name="connsiteX0" fmla="*/ 1 w 388607"/>
                  <a:gd name="connsiteY0" fmla="*/ 366570 h 468849"/>
                  <a:gd name="connsiteX1" fmla="*/ 182907 w 388607"/>
                  <a:gd name="connsiteY1" fmla="*/ 5212 h 468849"/>
                  <a:gd name="connsiteX2" fmla="*/ 388607 w 388607"/>
                  <a:gd name="connsiteY2" fmla="*/ 192551 h 468849"/>
                  <a:gd name="connsiteX3" fmla="*/ 184359 w 388607"/>
                  <a:gd name="connsiteY3" fmla="*/ 460163 h 468849"/>
                  <a:gd name="connsiteX4" fmla="*/ 1 w 388607"/>
                  <a:gd name="connsiteY4" fmla="*/ 366570 h 468849"/>
                  <a:gd name="connsiteX0" fmla="*/ 1 w 388607"/>
                  <a:gd name="connsiteY0" fmla="*/ 376891 h 479170"/>
                  <a:gd name="connsiteX1" fmla="*/ 182907 w 388607"/>
                  <a:gd name="connsiteY1" fmla="*/ 15533 h 479170"/>
                  <a:gd name="connsiteX2" fmla="*/ 388607 w 388607"/>
                  <a:gd name="connsiteY2" fmla="*/ 202872 h 479170"/>
                  <a:gd name="connsiteX3" fmla="*/ 184359 w 388607"/>
                  <a:gd name="connsiteY3" fmla="*/ 470484 h 479170"/>
                  <a:gd name="connsiteX4" fmla="*/ 1 w 388607"/>
                  <a:gd name="connsiteY4" fmla="*/ 376891 h 479170"/>
                  <a:gd name="connsiteX0" fmla="*/ 1 w 316210"/>
                  <a:gd name="connsiteY0" fmla="*/ 367284 h 470061"/>
                  <a:gd name="connsiteX1" fmla="*/ 182907 w 316210"/>
                  <a:gd name="connsiteY1" fmla="*/ 5926 h 470061"/>
                  <a:gd name="connsiteX2" fmla="*/ 316210 w 316210"/>
                  <a:gd name="connsiteY2" fmla="*/ 185593 h 470061"/>
                  <a:gd name="connsiteX3" fmla="*/ 184359 w 316210"/>
                  <a:gd name="connsiteY3" fmla="*/ 460877 h 470061"/>
                  <a:gd name="connsiteX4" fmla="*/ 1 w 316210"/>
                  <a:gd name="connsiteY4" fmla="*/ 367284 h 470061"/>
                  <a:gd name="connsiteX0" fmla="*/ 1 w 235246"/>
                  <a:gd name="connsiteY0" fmla="*/ 369231 h 473154"/>
                  <a:gd name="connsiteX1" fmla="*/ 182907 w 235246"/>
                  <a:gd name="connsiteY1" fmla="*/ 7873 h 473154"/>
                  <a:gd name="connsiteX2" fmla="*/ 235246 w 235246"/>
                  <a:gd name="connsiteY2" fmla="*/ 170059 h 473154"/>
                  <a:gd name="connsiteX3" fmla="*/ 184359 w 235246"/>
                  <a:gd name="connsiteY3" fmla="*/ 462824 h 473154"/>
                  <a:gd name="connsiteX4" fmla="*/ 1 w 235246"/>
                  <a:gd name="connsiteY4" fmla="*/ 369231 h 473154"/>
                  <a:gd name="connsiteX0" fmla="*/ 1 w 287819"/>
                  <a:gd name="connsiteY0" fmla="*/ 371036 h 475824"/>
                  <a:gd name="connsiteX1" fmla="*/ 182907 w 287819"/>
                  <a:gd name="connsiteY1" fmla="*/ 9678 h 475824"/>
                  <a:gd name="connsiteX2" fmla="*/ 287819 w 287819"/>
                  <a:gd name="connsiteY2" fmla="*/ 158810 h 475824"/>
                  <a:gd name="connsiteX3" fmla="*/ 184359 w 287819"/>
                  <a:gd name="connsiteY3" fmla="*/ 464629 h 475824"/>
                  <a:gd name="connsiteX4" fmla="*/ 1 w 287819"/>
                  <a:gd name="connsiteY4" fmla="*/ 371036 h 475824"/>
                  <a:gd name="connsiteX0" fmla="*/ 5 w 287823"/>
                  <a:gd name="connsiteY0" fmla="*/ 371036 h 423006"/>
                  <a:gd name="connsiteX1" fmla="*/ 182911 w 287823"/>
                  <a:gd name="connsiteY1" fmla="*/ 9678 h 423006"/>
                  <a:gd name="connsiteX2" fmla="*/ 287823 w 287823"/>
                  <a:gd name="connsiteY2" fmla="*/ 158810 h 423006"/>
                  <a:gd name="connsiteX3" fmla="*/ 176836 w 287823"/>
                  <a:gd name="connsiteY3" fmla="*/ 398586 h 423006"/>
                  <a:gd name="connsiteX4" fmla="*/ 5 w 287823"/>
                  <a:gd name="connsiteY4" fmla="*/ 371036 h 423006"/>
                  <a:gd name="connsiteX0" fmla="*/ 22 w 287840"/>
                  <a:gd name="connsiteY0" fmla="*/ 371036 h 386625"/>
                  <a:gd name="connsiteX1" fmla="*/ 182928 w 287840"/>
                  <a:gd name="connsiteY1" fmla="*/ 9678 h 386625"/>
                  <a:gd name="connsiteX2" fmla="*/ 287840 w 287840"/>
                  <a:gd name="connsiteY2" fmla="*/ 158810 h 386625"/>
                  <a:gd name="connsiteX3" fmla="*/ 171194 w 287840"/>
                  <a:gd name="connsiteY3" fmla="*/ 304980 h 386625"/>
                  <a:gd name="connsiteX4" fmla="*/ 22 w 287840"/>
                  <a:gd name="connsiteY4" fmla="*/ 371036 h 386625"/>
                  <a:gd name="connsiteX0" fmla="*/ 1 w 287819"/>
                  <a:gd name="connsiteY0" fmla="*/ 371036 h 414805"/>
                  <a:gd name="connsiteX1" fmla="*/ 182907 w 287819"/>
                  <a:gd name="connsiteY1" fmla="*/ 9678 h 414805"/>
                  <a:gd name="connsiteX2" fmla="*/ 287819 w 287819"/>
                  <a:gd name="connsiteY2" fmla="*/ 158810 h 414805"/>
                  <a:gd name="connsiteX3" fmla="*/ 182361 w 287819"/>
                  <a:gd name="connsiteY3" fmla="*/ 385116 h 414805"/>
                  <a:gd name="connsiteX4" fmla="*/ 1 w 287819"/>
                  <a:gd name="connsiteY4" fmla="*/ 371036 h 41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19" h="414805">
                    <a:moveTo>
                      <a:pt x="1" y="371036"/>
                    </a:moveTo>
                    <a:cubicBezTo>
                      <a:pt x="92" y="308463"/>
                      <a:pt x="134937" y="45049"/>
                      <a:pt x="182907" y="9678"/>
                    </a:cubicBezTo>
                    <a:cubicBezTo>
                      <a:pt x="230877" y="-25693"/>
                      <a:pt x="287819" y="38558"/>
                      <a:pt x="287819" y="158810"/>
                    </a:cubicBezTo>
                    <a:cubicBezTo>
                      <a:pt x="287819" y="279062"/>
                      <a:pt x="230331" y="349745"/>
                      <a:pt x="182361" y="385116"/>
                    </a:cubicBezTo>
                    <a:cubicBezTo>
                      <a:pt x="134391" y="420487"/>
                      <a:pt x="-90" y="433609"/>
                      <a:pt x="1" y="371036"/>
                    </a:cubicBezTo>
                    <a:close/>
                  </a:path>
                </a:pathLst>
              </a:custGeom>
              <a:gradFill flip="none" rotWithShape="1">
                <a:gsLst>
                  <a:gs pos="25000">
                    <a:srgbClr val="C3DFF5"/>
                  </a:gs>
                  <a:gs pos="1563">
                    <a:srgbClr val="A5D2F1"/>
                  </a:gs>
                  <a:gs pos="77000">
                    <a:srgbClr val="FEFEFE"/>
                  </a:gs>
                </a:gsLst>
                <a:path path="circle">
                  <a:fillToRect t="100000" r="100000"/>
                </a:path>
                <a:tileRect l="-100000" b="-100000"/>
              </a:gra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29" name="Oval 11">
                <a:extLst>
                  <a:ext uri="{FF2B5EF4-FFF2-40B4-BE49-F238E27FC236}">
                    <a16:creationId xmlns:a16="http://schemas.microsoft.com/office/drawing/2014/main" id="{830003BB-B152-4697-A2CC-34E4EBB1D880}"/>
                  </a:ext>
                </a:extLst>
              </p:cNvPr>
              <p:cNvSpPr/>
              <p:nvPr/>
            </p:nvSpPr>
            <p:spPr>
              <a:xfrm rot="4061452">
                <a:off x="5960649" y="2613890"/>
                <a:ext cx="310338" cy="427643"/>
              </a:xfrm>
              <a:custGeom>
                <a:avLst/>
                <a:gdLst>
                  <a:gd name="connsiteX0" fmla="*/ 0 w 436816"/>
                  <a:gd name="connsiteY0" fmla="*/ 217735 h 435470"/>
                  <a:gd name="connsiteX1" fmla="*/ 218408 w 436816"/>
                  <a:gd name="connsiteY1" fmla="*/ 0 h 435470"/>
                  <a:gd name="connsiteX2" fmla="*/ 436816 w 436816"/>
                  <a:gd name="connsiteY2" fmla="*/ 217735 h 435470"/>
                  <a:gd name="connsiteX3" fmla="*/ 218408 w 436816"/>
                  <a:gd name="connsiteY3" fmla="*/ 435470 h 435470"/>
                  <a:gd name="connsiteX4" fmla="*/ 0 w 436816"/>
                  <a:gd name="connsiteY4" fmla="*/ 217735 h 435470"/>
                  <a:gd name="connsiteX0" fmla="*/ 0 w 329395"/>
                  <a:gd name="connsiteY0" fmla="*/ 239874 h 435689"/>
                  <a:gd name="connsiteX1" fmla="*/ 110987 w 329395"/>
                  <a:gd name="connsiteY1" fmla="*/ 97 h 435689"/>
                  <a:gd name="connsiteX2" fmla="*/ 329395 w 329395"/>
                  <a:gd name="connsiteY2" fmla="*/ 217832 h 435689"/>
                  <a:gd name="connsiteX3" fmla="*/ 110987 w 329395"/>
                  <a:gd name="connsiteY3" fmla="*/ 435567 h 435689"/>
                  <a:gd name="connsiteX4" fmla="*/ 0 w 329395"/>
                  <a:gd name="connsiteY4" fmla="*/ 239874 h 435689"/>
                  <a:gd name="connsiteX0" fmla="*/ 1236 w 330631"/>
                  <a:gd name="connsiteY0" fmla="*/ 265757 h 461530"/>
                  <a:gd name="connsiteX1" fmla="*/ 179509 w 330631"/>
                  <a:gd name="connsiteY1" fmla="*/ 77 h 461530"/>
                  <a:gd name="connsiteX2" fmla="*/ 330631 w 330631"/>
                  <a:gd name="connsiteY2" fmla="*/ 243715 h 461530"/>
                  <a:gd name="connsiteX3" fmla="*/ 112223 w 330631"/>
                  <a:gd name="connsiteY3" fmla="*/ 461450 h 461530"/>
                  <a:gd name="connsiteX4" fmla="*/ 1236 w 330631"/>
                  <a:gd name="connsiteY4" fmla="*/ 265757 h 461530"/>
                  <a:gd name="connsiteX0" fmla="*/ 684 w 330079"/>
                  <a:gd name="connsiteY0" fmla="*/ 265757 h 511387"/>
                  <a:gd name="connsiteX1" fmla="*/ 178957 w 330079"/>
                  <a:gd name="connsiteY1" fmla="*/ 77 h 511387"/>
                  <a:gd name="connsiteX2" fmla="*/ 330079 w 330079"/>
                  <a:gd name="connsiteY2" fmla="*/ 243715 h 511387"/>
                  <a:gd name="connsiteX3" fmla="*/ 125831 w 330079"/>
                  <a:gd name="connsiteY3" fmla="*/ 511327 h 511387"/>
                  <a:gd name="connsiteX4" fmla="*/ 684 w 330079"/>
                  <a:gd name="connsiteY4" fmla="*/ 265757 h 511387"/>
                  <a:gd name="connsiteX0" fmla="*/ 435 w 389041"/>
                  <a:gd name="connsiteY0" fmla="*/ 421252 h 524550"/>
                  <a:gd name="connsiteX1" fmla="*/ 237919 w 389041"/>
                  <a:gd name="connsiteY1" fmla="*/ 3595 h 524550"/>
                  <a:gd name="connsiteX2" fmla="*/ 389041 w 389041"/>
                  <a:gd name="connsiteY2" fmla="*/ 247233 h 524550"/>
                  <a:gd name="connsiteX3" fmla="*/ 184793 w 389041"/>
                  <a:gd name="connsiteY3" fmla="*/ 514845 h 524550"/>
                  <a:gd name="connsiteX4" fmla="*/ 435 w 389041"/>
                  <a:gd name="connsiteY4" fmla="*/ 421252 h 524550"/>
                  <a:gd name="connsiteX0" fmla="*/ 206 w 388812"/>
                  <a:gd name="connsiteY0" fmla="*/ 242772 h 342898"/>
                  <a:gd name="connsiteX1" fmla="*/ 153536 w 388812"/>
                  <a:gd name="connsiteY1" fmla="*/ 45551 h 342898"/>
                  <a:gd name="connsiteX2" fmla="*/ 388812 w 388812"/>
                  <a:gd name="connsiteY2" fmla="*/ 68753 h 342898"/>
                  <a:gd name="connsiteX3" fmla="*/ 184564 w 388812"/>
                  <a:gd name="connsiteY3" fmla="*/ 336365 h 342898"/>
                  <a:gd name="connsiteX4" fmla="*/ 206 w 388812"/>
                  <a:gd name="connsiteY4" fmla="*/ 242772 h 342898"/>
                  <a:gd name="connsiteX0" fmla="*/ 1 w 388607"/>
                  <a:gd name="connsiteY0" fmla="*/ 366570 h 468849"/>
                  <a:gd name="connsiteX1" fmla="*/ 182907 w 388607"/>
                  <a:gd name="connsiteY1" fmla="*/ 5212 h 468849"/>
                  <a:gd name="connsiteX2" fmla="*/ 388607 w 388607"/>
                  <a:gd name="connsiteY2" fmla="*/ 192551 h 468849"/>
                  <a:gd name="connsiteX3" fmla="*/ 184359 w 388607"/>
                  <a:gd name="connsiteY3" fmla="*/ 460163 h 468849"/>
                  <a:gd name="connsiteX4" fmla="*/ 1 w 388607"/>
                  <a:gd name="connsiteY4" fmla="*/ 366570 h 468849"/>
                  <a:gd name="connsiteX0" fmla="*/ 1 w 388607"/>
                  <a:gd name="connsiteY0" fmla="*/ 376891 h 479170"/>
                  <a:gd name="connsiteX1" fmla="*/ 182907 w 388607"/>
                  <a:gd name="connsiteY1" fmla="*/ 15533 h 479170"/>
                  <a:gd name="connsiteX2" fmla="*/ 388607 w 388607"/>
                  <a:gd name="connsiteY2" fmla="*/ 202872 h 479170"/>
                  <a:gd name="connsiteX3" fmla="*/ 184359 w 388607"/>
                  <a:gd name="connsiteY3" fmla="*/ 470484 h 479170"/>
                  <a:gd name="connsiteX4" fmla="*/ 1 w 388607"/>
                  <a:gd name="connsiteY4" fmla="*/ 376891 h 479170"/>
                  <a:gd name="connsiteX0" fmla="*/ 1 w 316210"/>
                  <a:gd name="connsiteY0" fmla="*/ 367284 h 470061"/>
                  <a:gd name="connsiteX1" fmla="*/ 182907 w 316210"/>
                  <a:gd name="connsiteY1" fmla="*/ 5926 h 470061"/>
                  <a:gd name="connsiteX2" fmla="*/ 316210 w 316210"/>
                  <a:gd name="connsiteY2" fmla="*/ 185593 h 470061"/>
                  <a:gd name="connsiteX3" fmla="*/ 184359 w 316210"/>
                  <a:gd name="connsiteY3" fmla="*/ 460877 h 470061"/>
                  <a:gd name="connsiteX4" fmla="*/ 1 w 316210"/>
                  <a:gd name="connsiteY4" fmla="*/ 367284 h 470061"/>
                  <a:gd name="connsiteX0" fmla="*/ 1 w 235246"/>
                  <a:gd name="connsiteY0" fmla="*/ 369231 h 473154"/>
                  <a:gd name="connsiteX1" fmla="*/ 182907 w 235246"/>
                  <a:gd name="connsiteY1" fmla="*/ 7873 h 473154"/>
                  <a:gd name="connsiteX2" fmla="*/ 235246 w 235246"/>
                  <a:gd name="connsiteY2" fmla="*/ 170059 h 473154"/>
                  <a:gd name="connsiteX3" fmla="*/ 184359 w 235246"/>
                  <a:gd name="connsiteY3" fmla="*/ 462824 h 473154"/>
                  <a:gd name="connsiteX4" fmla="*/ 1 w 235246"/>
                  <a:gd name="connsiteY4" fmla="*/ 369231 h 473154"/>
                  <a:gd name="connsiteX0" fmla="*/ 1 w 287819"/>
                  <a:gd name="connsiteY0" fmla="*/ 371036 h 475824"/>
                  <a:gd name="connsiteX1" fmla="*/ 182907 w 287819"/>
                  <a:gd name="connsiteY1" fmla="*/ 9678 h 475824"/>
                  <a:gd name="connsiteX2" fmla="*/ 287819 w 287819"/>
                  <a:gd name="connsiteY2" fmla="*/ 158810 h 475824"/>
                  <a:gd name="connsiteX3" fmla="*/ 184359 w 287819"/>
                  <a:gd name="connsiteY3" fmla="*/ 464629 h 475824"/>
                  <a:gd name="connsiteX4" fmla="*/ 1 w 287819"/>
                  <a:gd name="connsiteY4" fmla="*/ 371036 h 475824"/>
                  <a:gd name="connsiteX0" fmla="*/ 5 w 287823"/>
                  <a:gd name="connsiteY0" fmla="*/ 371036 h 423006"/>
                  <a:gd name="connsiteX1" fmla="*/ 182911 w 287823"/>
                  <a:gd name="connsiteY1" fmla="*/ 9678 h 423006"/>
                  <a:gd name="connsiteX2" fmla="*/ 287823 w 287823"/>
                  <a:gd name="connsiteY2" fmla="*/ 158810 h 423006"/>
                  <a:gd name="connsiteX3" fmla="*/ 176836 w 287823"/>
                  <a:gd name="connsiteY3" fmla="*/ 398586 h 423006"/>
                  <a:gd name="connsiteX4" fmla="*/ 5 w 287823"/>
                  <a:gd name="connsiteY4" fmla="*/ 371036 h 423006"/>
                  <a:gd name="connsiteX0" fmla="*/ 22 w 287840"/>
                  <a:gd name="connsiteY0" fmla="*/ 371036 h 386625"/>
                  <a:gd name="connsiteX1" fmla="*/ 182928 w 287840"/>
                  <a:gd name="connsiteY1" fmla="*/ 9678 h 386625"/>
                  <a:gd name="connsiteX2" fmla="*/ 287840 w 287840"/>
                  <a:gd name="connsiteY2" fmla="*/ 158810 h 386625"/>
                  <a:gd name="connsiteX3" fmla="*/ 171194 w 287840"/>
                  <a:gd name="connsiteY3" fmla="*/ 304980 h 386625"/>
                  <a:gd name="connsiteX4" fmla="*/ 22 w 287840"/>
                  <a:gd name="connsiteY4" fmla="*/ 371036 h 386625"/>
                  <a:gd name="connsiteX0" fmla="*/ 1 w 287819"/>
                  <a:gd name="connsiteY0" fmla="*/ 371036 h 414805"/>
                  <a:gd name="connsiteX1" fmla="*/ 182907 w 287819"/>
                  <a:gd name="connsiteY1" fmla="*/ 9678 h 414805"/>
                  <a:gd name="connsiteX2" fmla="*/ 287819 w 287819"/>
                  <a:gd name="connsiteY2" fmla="*/ 158810 h 414805"/>
                  <a:gd name="connsiteX3" fmla="*/ 182361 w 287819"/>
                  <a:gd name="connsiteY3" fmla="*/ 385116 h 414805"/>
                  <a:gd name="connsiteX4" fmla="*/ 1 w 287819"/>
                  <a:gd name="connsiteY4" fmla="*/ 371036 h 41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19" h="414805">
                    <a:moveTo>
                      <a:pt x="1" y="371036"/>
                    </a:moveTo>
                    <a:cubicBezTo>
                      <a:pt x="92" y="308463"/>
                      <a:pt x="134937" y="45049"/>
                      <a:pt x="182907" y="9678"/>
                    </a:cubicBezTo>
                    <a:cubicBezTo>
                      <a:pt x="230877" y="-25693"/>
                      <a:pt x="287819" y="38558"/>
                      <a:pt x="287819" y="158810"/>
                    </a:cubicBezTo>
                    <a:cubicBezTo>
                      <a:pt x="287819" y="279062"/>
                      <a:pt x="230331" y="349745"/>
                      <a:pt x="182361" y="385116"/>
                    </a:cubicBezTo>
                    <a:cubicBezTo>
                      <a:pt x="134391" y="420487"/>
                      <a:pt x="-90" y="433609"/>
                      <a:pt x="1" y="371036"/>
                    </a:cubicBezTo>
                    <a:close/>
                  </a:path>
                </a:pathLst>
              </a:custGeom>
              <a:gradFill flip="none" rotWithShape="1">
                <a:gsLst>
                  <a:gs pos="4000">
                    <a:srgbClr val="E3EDFA"/>
                  </a:gs>
                  <a:gs pos="42000">
                    <a:srgbClr val="C0DDF4"/>
                  </a:gs>
                  <a:gs pos="61000">
                    <a:srgbClr val="A9D6F5"/>
                  </a:gs>
                  <a:gs pos="100000">
                    <a:srgbClr val="83C5EC"/>
                  </a:gs>
                </a:gsLst>
                <a:lin ang="0" scaled="1"/>
                <a:tileRect/>
              </a:gradFill>
              <a:ln w="25400" cap="flat" cmpd="sng" algn="ctr">
                <a:noFill/>
                <a:prstDash val="solid"/>
              </a:ln>
              <a:effectLst/>
            </p:spPr>
            <p:txBody>
              <a:bodyPr rtlCol="0" anchor="ctr"/>
              <a:lstStyle/>
              <a:p>
                <a:pPr algn="ctr" defTabSz="822940" fontAlgn="auto">
                  <a:spcBef>
                    <a:spcPts val="0"/>
                  </a:spcBef>
                  <a:spcAft>
                    <a:spcPts val="0"/>
                  </a:spcAft>
                  <a:defRPr/>
                </a:pPr>
                <a:endParaRPr lang="en-GB" sz="1440" i="1" kern="0" dirty="0">
                  <a:solidFill>
                    <a:srgbClr val="FFFFFF"/>
                  </a:solidFill>
                  <a:latin typeface="Arial Narrow"/>
                  <a:ea typeface="ＭＳ Ｐゴシック"/>
                  <a:cs typeface="Arial" charset="0"/>
                </a:endParaRPr>
              </a:p>
            </p:txBody>
          </p:sp>
          <p:sp>
            <p:nvSpPr>
              <p:cNvPr id="30" name="TextBox 28">
                <a:extLst>
                  <a:ext uri="{FF2B5EF4-FFF2-40B4-BE49-F238E27FC236}">
                    <a16:creationId xmlns:a16="http://schemas.microsoft.com/office/drawing/2014/main" id="{4AACCC9F-B9F1-4101-B632-DCF4882C104C}"/>
                  </a:ext>
                </a:extLst>
              </p:cNvPr>
              <p:cNvSpPr txBox="1"/>
              <p:nvPr/>
            </p:nvSpPr>
            <p:spPr>
              <a:xfrm>
                <a:off x="5702679" y="3085271"/>
                <a:ext cx="661697" cy="287918"/>
              </a:xfrm>
              <a:prstGeom prst="rect">
                <a:avLst/>
              </a:prstGeom>
              <a:noFill/>
            </p:spPr>
            <p:txBody>
              <a:bodyPr wrap="square" lIns="0" tIns="32400" rIns="0" bIns="32400" rtlCol="0">
                <a:spAutoFit/>
              </a:bodyPr>
              <a:lstStyle/>
              <a:p>
                <a:pPr algn="ctr" defTabSz="822940" fontAlgn="auto">
                  <a:lnSpc>
                    <a:spcPts val="900"/>
                  </a:lnSpc>
                  <a:spcBef>
                    <a:spcPts val="0"/>
                  </a:spcBef>
                  <a:spcAft>
                    <a:spcPts val="0"/>
                  </a:spcAft>
                  <a:defRPr/>
                </a:pPr>
                <a:r>
                  <a:rPr lang="en-GB" sz="900" kern="0" dirty="0">
                    <a:solidFill>
                      <a:srgbClr val="000000"/>
                    </a:solidFill>
                    <a:latin typeface="Arial"/>
                    <a:ea typeface="ＭＳ Ｐゴシック"/>
                    <a:cs typeface="Arial" charset="0"/>
                  </a:rPr>
                  <a:t>Microtubule </a:t>
                </a:r>
              </a:p>
              <a:p>
                <a:pPr algn="ctr" defTabSz="822940" fontAlgn="auto">
                  <a:lnSpc>
                    <a:spcPts val="900"/>
                  </a:lnSpc>
                  <a:spcBef>
                    <a:spcPts val="0"/>
                  </a:spcBef>
                  <a:spcAft>
                    <a:spcPts val="0"/>
                  </a:spcAft>
                  <a:defRPr/>
                </a:pPr>
                <a:r>
                  <a:rPr lang="en-GB" sz="900" kern="0" dirty="0">
                    <a:solidFill>
                      <a:srgbClr val="000000"/>
                    </a:solidFill>
                    <a:latin typeface="Arial"/>
                    <a:ea typeface="ＭＳ Ｐゴシック"/>
                    <a:cs typeface="Arial" charset="0"/>
                  </a:rPr>
                  <a:t>disruption</a:t>
                </a:r>
              </a:p>
            </p:txBody>
          </p:sp>
          <p:sp>
            <p:nvSpPr>
              <p:cNvPr id="31" name="TextBox 31">
                <a:extLst>
                  <a:ext uri="{FF2B5EF4-FFF2-40B4-BE49-F238E27FC236}">
                    <a16:creationId xmlns:a16="http://schemas.microsoft.com/office/drawing/2014/main" id="{FF077557-3315-4BAE-A064-A850C0401B85}"/>
                  </a:ext>
                </a:extLst>
              </p:cNvPr>
              <p:cNvSpPr txBox="1"/>
              <p:nvPr/>
            </p:nvSpPr>
            <p:spPr>
              <a:xfrm>
                <a:off x="6982764" y="2830134"/>
                <a:ext cx="646487" cy="134597"/>
              </a:xfrm>
              <a:prstGeom prst="rect">
                <a:avLst/>
              </a:prstGeom>
              <a:solidFill>
                <a:srgbClr val="FFFFFF"/>
              </a:solidFill>
            </p:spPr>
            <p:txBody>
              <a:bodyPr wrap="square" lIns="0" tIns="0" rIns="0" bIns="0" rtlCol="0">
                <a:spAutoFit/>
              </a:bodyPr>
              <a:lstStyle/>
              <a:p>
                <a:pPr defTabSz="822940" fontAlgn="auto">
                  <a:spcBef>
                    <a:spcPts val="0"/>
                  </a:spcBef>
                  <a:spcAft>
                    <a:spcPts val="0"/>
                  </a:spcAft>
                  <a:defRPr/>
                </a:pPr>
                <a:r>
                  <a:rPr lang="en-GB" sz="900" kern="0" dirty="0">
                    <a:solidFill>
                      <a:srgbClr val="000000"/>
                    </a:solidFill>
                    <a:latin typeface="Arial"/>
                    <a:ea typeface="ＭＳ Ｐゴシック"/>
                    <a:cs typeface="Arial" charset="0"/>
                  </a:rPr>
                  <a:t>Apoptosis</a:t>
                </a:r>
              </a:p>
            </p:txBody>
          </p:sp>
        </p:grpSp>
      </p:grpSp>
      <p:sp>
        <p:nvSpPr>
          <p:cNvPr id="40" name="TextBox 39">
            <a:extLst>
              <a:ext uri="{FF2B5EF4-FFF2-40B4-BE49-F238E27FC236}">
                <a16:creationId xmlns:a16="http://schemas.microsoft.com/office/drawing/2014/main" id="{1EA407B0-617C-466A-BEFC-E3BB6821327E}"/>
              </a:ext>
            </a:extLst>
          </p:cNvPr>
          <p:cNvSpPr txBox="1"/>
          <p:nvPr/>
        </p:nvSpPr>
        <p:spPr>
          <a:xfrm>
            <a:off x="5018911" y="1036757"/>
            <a:ext cx="4057496" cy="258532"/>
          </a:xfrm>
          <a:prstGeom prst="rect">
            <a:avLst/>
          </a:prstGeom>
          <a:solidFill>
            <a:srgbClr val="002060"/>
          </a:solidFill>
        </p:spPr>
        <p:txBody>
          <a:bodyPr wrap="square" rtlCol="0">
            <a:spAutoFit/>
          </a:bodyPr>
          <a:lstStyle/>
          <a:p>
            <a:pPr algn="ctr" defTabSz="822940" fontAlgn="auto">
              <a:spcBef>
                <a:spcPts val="0"/>
              </a:spcBef>
              <a:spcAft>
                <a:spcPts val="0"/>
              </a:spcAft>
            </a:pPr>
            <a:r>
              <a:rPr lang="en-GB" sz="1080" b="1" dirty="0">
                <a:solidFill>
                  <a:srgbClr val="FFFFFF"/>
                </a:solidFill>
                <a:latin typeface="Arial" panose="020B0604020202020204"/>
                <a:ea typeface="ＭＳ Ｐゴシック"/>
                <a:cs typeface="Arial" charset="0"/>
              </a:rPr>
              <a:t>CD79b is ubiquitously expressed on DLBCL cells</a:t>
            </a:r>
            <a:endParaRPr lang="en-GB" sz="1080" b="1" baseline="30000" dirty="0">
              <a:solidFill>
                <a:srgbClr val="FFFFFF"/>
              </a:solidFill>
              <a:latin typeface="Arial" panose="020B0604020202020204"/>
              <a:ea typeface="ＭＳ Ｐゴシック"/>
              <a:cs typeface="Arial" charset="0"/>
            </a:endParaRPr>
          </a:p>
        </p:txBody>
      </p:sp>
    </p:spTree>
    <p:extLst>
      <p:ext uri="{BB962C8B-B14F-4D97-AF65-F5344CB8AC3E}">
        <p14:creationId xmlns:p14="http://schemas.microsoft.com/office/powerpoint/2010/main" val="211365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5">
            <a:extLst>
              <a:ext uri="{FF2B5EF4-FFF2-40B4-BE49-F238E27FC236}">
                <a16:creationId xmlns:a16="http://schemas.microsoft.com/office/drawing/2014/main" id="{AEEC3465-E829-F847-917F-84153ACEB2F4}"/>
              </a:ext>
            </a:extLst>
          </p:cNvPr>
          <p:cNvGraphicFramePr>
            <a:graphicFrameLocks/>
          </p:cNvGraphicFramePr>
          <p:nvPr>
            <p:extLst>
              <p:ext uri="{D42A27DB-BD31-4B8C-83A1-F6EECF244321}">
                <p14:modId xmlns:p14="http://schemas.microsoft.com/office/powerpoint/2010/main" val="2774750736"/>
              </p:ext>
            </p:extLst>
          </p:nvPr>
        </p:nvGraphicFramePr>
        <p:xfrm>
          <a:off x="289354" y="828222"/>
          <a:ext cx="4339028" cy="1623060"/>
        </p:xfrm>
        <a:graphic>
          <a:graphicData uri="http://schemas.openxmlformats.org/drawingml/2006/table">
            <a:tbl>
              <a:tblPr firstRow="1" bandRow="1">
                <a:tableStyleId>{5C22544A-7EE6-4342-B048-85BDC9FD1C3A}</a:tableStyleId>
              </a:tblPr>
              <a:tblGrid>
                <a:gridCol w="1931332">
                  <a:extLst>
                    <a:ext uri="{9D8B030D-6E8A-4147-A177-3AD203B41FA5}">
                      <a16:colId xmlns:a16="http://schemas.microsoft.com/office/drawing/2014/main" val="20000"/>
                    </a:ext>
                  </a:extLst>
                </a:gridCol>
                <a:gridCol w="1176179">
                  <a:extLst>
                    <a:ext uri="{9D8B030D-6E8A-4147-A177-3AD203B41FA5}">
                      <a16:colId xmlns:a16="http://schemas.microsoft.com/office/drawing/2014/main" val="20001"/>
                    </a:ext>
                  </a:extLst>
                </a:gridCol>
                <a:gridCol w="1231517">
                  <a:extLst>
                    <a:ext uri="{9D8B030D-6E8A-4147-A177-3AD203B41FA5}">
                      <a16:colId xmlns:a16="http://schemas.microsoft.com/office/drawing/2014/main" val="20002"/>
                    </a:ext>
                  </a:extLst>
                </a:gridCol>
              </a:tblGrid>
              <a:tr h="281767">
                <a:tc>
                  <a:txBody>
                    <a:bodyPr/>
                    <a:lstStyle/>
                    <a:p>
                      <a:pPr algn="l"/>
                      <a:r>
                        <a:rPr lang="en-US" sz="1400" b="1" dirty="0">
                          <a:solidFill>
                            <a:schemeClr val="bg1"/>
                          </a:solidFill>
                        </a:rPr>
                        <a:t>Baseline Characteristics</a:t>
                      </a:r>
                    </a:p>
                  </a:txBody>
                  <a:tcPr marL="68580" marR="68580" marT="34290" marB="34290" anchor="ctr"/>
                </a:tc>
                <a:tc>
                  <a:txBody>
                    <a:bodyPr/>
                    <a:lstStyle/>
                    <a:p>
                      <a:pPr algn="ctr"/>
                      <a:r>
                        <a:rPr lang="en-GB" sz="1400" dirty="0">
                          <a:solidFill>
                            <a:schemeClr val="bg1"/>
                          </a:solidFill>
                        </a:rPr>
                        <a:t>BR</a:t>
                      </a:r>
                    </a:p>
                    <a:p>
                      <a:pPr algn="ctr"/>
                      <a:r>
                        <a:rPr lang="en-GB" sz="1400" dirty="0">
                          <a:solidFill>
                            <a:schemeClr val="bg1"/>
                          </a:solidFill>
                        </a:rPr>
                        <a:t>(N=40)</a:t>
                      </a:r>
                      <a:endParaRPr lang="en-US" sz="1400" b="1" dirty="0">
                        <a:solidFill>
                          <a:schemeClr val="bg1"/>
                        </a:solidFill>
                      </a:endParaRPr>
                    </a:p>
                  </a:txBody>
                  <a:tcPr marL="68580" marR="68580" marT="34290" marB="34290" anchor="ctr"/>
                </a:tc>
                <a:tc>
                  <a:txBody>
                    <a:bodyPr/>
                    <a:lstStyle/>
                    <a:p>
                      <a:pPr algn="ctr"/>
                      <a:r>
                        <a:rPr lang="en-GB" sz="1400" dirty="0">
                          <a:solidFill>
                            <a:schemeClr val="bg1"/>
                          </a:solidFill>
                        </a:rPr>
                        <a:t>Pola-BR</a:t>
                      </a:r>
                    </a:p>
                    <a:p>
                      <a:pPr algn="ctr"/>
                      <a:r>
                        <a:rPr lang="en-GB" sz="1400" dirty="0">
                          <a:solidFill>
                            <a:schemeClr val="bg1"/>
                          </a:solidFill>
                        </a:rPr>
                        <a:t>(N=40)</a:t>
                      </a:r>
                      <a:endParaRPr lang="en-GB" sz="1400" b="1" dirty="0">
                        <a:solidFill>
                          <a:schemeClr val="bg1"/>
                        </a:solidFill>
                      </a:endParaRPr>
                    </a:p>
                  </a:txBody>
                  <a:tcPr marL="68580" marR="68580" marT="34290" marB="34290" anchor="ctr"/>
                </a:tc>
                <a:extLst>
                  <a:ext uri="{0D108BD9-81ED-4DB2-BD59-A6C34878D82A}">
                    <a16:rowId xmlns:a16="http://schemas.microsoft.com/office/drawing/2014/main" val="10001"/>
                  </a:ext>
                </a:extLst>
              </a:tr>
              <a:tr h="160391">
                <a:tc>
                  <a:txBody>
                    <a:bodyPr/>
                    <a:lstStyle/>
                    <a:p>
                      <a:r>
                        <a:rPr lang="en-GB" sz="1400" b="1" dirty="0"/>
                        <a:t>Median age </a:t>
                      </a:r>
                      <a:endParaRPr lang="en-US" sz="1400" b="1" dirty="0"/>
                    </a:p>
                  </a:txBody>
                  <a:tcPr marL="68580" marR="68580" marT="34290" marB="34290" anchor="ctr"/>
                </a:tc>
                <a:tc>
                  <a:txBody>
                    <a:bodyPr/>
                    <a:lstStyle/>
                    <a:p>
                      <a:pPr algn="ctr"/>
                      <a:r>
                        <a:rPr lang="en-GB" sz="1400" dirty="0"/>
                        <a:t>71 (30-84)</a:t>
                      </a:r>
                      <a:endParaRPr lang="en-US" sz="1400" dirty="0"/>
                    </a:p>
                  </a:txBody>
                  <a:tcPr marL="68580" marR="68580" marT="34290" marB="34290" anchor="ctr"/>
                </a:tc>
                <a:tc>
                  <a:txBody>
                    <a:bodyPr/>
                    <a:lstStyle/>
                    <a:p>
                      <a:pPr algn="ctr"/>
                      <a:r>
                        <a:rPr lang="en-GB" sz="1400" dirty="0"/>
                        <a:t>67 (33-86)</a:t>
                      </a:r>
                      <a:endParaRPr lang="en-US" sz="1400" dirty="0"/>
                    </a:p>
                  </a:txBody>
                  <a:tcPr marL="68580" marR="68580" marT="34290" marB="34290" anchor="ctr"/>
                </a:tc>
                <a:extLst>
                  <a:ext uri="{0D108BD9-81ED-4DB2-BD59-A6C34878D82A}">
                    <a16:rowId xmlns:a16="http://schemas.microsoft.com/office/drawing/2014/main" val="10002"/>
                  </a:ext>
                </a:extLst>
              </a:tr>
              <a:tr h="160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IPI ≥3</a:t>
                      </a:r>
                    </a:p>
                  </a:txBody>
                  <a:tcPr marL="68580" marR="68580" marT="34290" marB="34290" anchor="ctr"/>
                </a:tc>
                <a:tc>
                  <a:txBody>
                    <a:bodyPr/>
                    <a:lstStyle/>
                    <a:p>
                      <a:pPr algn="ctr"/>
                      <a:r>
                        <a:rPr lang="en-GB" sz="1400" dirty="0"/>
                        <a:t>29 (73%)</a:t>
                      </a:r>
                    </a:p>
                  </a:txBody>
                  <a:tcPr marL="68580" marR="68580" marT="34290" marB="34290" anchor="ctr"/>
                </a:tc>
                <a:tc>
                  <a:txBody>
                    <a:bodyPr/>
                    <a:lstStyle/>
                    <a:p>
                      <a:pPr algn="ctr"/>
                      <a:r>
                        <a:rPr lang="en-GB" sz="1400" dirty="0"/>
                        <a:t>22 (55%)</a:t>
                      </a:r>
                    </a:p>
                  </a:txBody>
                  <a:tcPr marL="68580" marR="68580" marT="34290" marB="34290" anchor="ctr"/>
                </a:tc>
                <a:extLst>
                  <a:ext uri="{0D108BD9-81ED-4DB2-BD59-A6C34878D82A}">
                    <a16:rowId xmlns:a16="http://schemas.microsoft.com/office/drawing/2014/main" val="10005"/>
                  </a:ext>
                </a:extLst>
              </a:tr>
              <a:tr h="160391">
                <a:tc>
                  <a:txBody>
                    <a:bodyPr/>
                    <a:lstStyle/>
                    <a:p>
                      <a:r>
                        <a:rPr lang="en-US" sz="1400" b="1" dirty="0"/>
                        <a:t>Median prior treatment</a:t>
                      </a:r>
                    </a:p>
                  </a:txBody>
                  <a:tcPr marL="68580" marR="68580" marT="34290" marB="34290" anchor="ctr"/>
                </a:tc>
                <a:tc>
                  <a:txBody>
                    <a:bodyPr/>
                    <a:lstStyle/>
                    <a:p>
                      <a:pPr algn="ctr"/>
                      <a:r>
                        <a:rPr lang="en-US" sz="1400" dirty="0"/>
                        <a:t>2 (1-5)</a:t>
                      </a:r>
                    </a:p>
                  </a:txBody>
                  <a:tcPr marL="68580" marR="68580" marT="34290" marB="34290" anchor="ctr"/>
                </a:tc>
                <a:tc>
                  <a:txBody>
                    <a:bodyPr/>
                    <a:lstStyle/>
                    <a:p>
                      <a:pPr algn="ctr"/>
                      <a:r>
                        <a:rPr lang="en-US" sz="1400" dirty="0"/>
                        <a:t>2 (1-7)</a:t>
                      </a:r>
                      <a:endParaRPr lang="en-US" sz="1400" dirty="0">
                        <a:latin typeface="+mn-lt"/>
                      </a:endParaRPr>
                    </a:p>
                  </a:txBody>
                  <a:tcPr marL="68580" marR="68580" marT="34290" marB="34290" anchor="ctr"/>
                </a:tc>
                <a:extLst>
                  <a:ext uri="{0D108BD9-81ED-4DB2-BD59-A6C34878D82A}">
                    <a16:rowId xmlns:a16="http://schemas.microsoft.com/office/drawing/2014/main" val="338913232"/>
                  </a:ext>
                </a:extLst>
              </a:tr>
              <a:tr h="160391">
                <a:tc>
                  <a:txBody>
                    <a:bodyPr/>
                    <a:lstStyle/>
                    <a:p>
                      <a:r>
                        <a:rPr lang="en-US" sz="1400" b="1" dirty="0"/>
                        <a:t>Prior BMT</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 (15%)</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 (23%)</a:t>
                      </a:r>
                      <a:endParaRPr lang="en-US" sz="1400" dirty="0">
                        <a:latin typeface="+mn-lt"/>
                      </a:endParaRPr>
                    </a:p>
                  </a:txBody>
                  <a:tcPr marL="68580" marR="68580" marT="34290" marB="34290" anchor="ctr"/>
                </a:tc>
                <a:extLst>
                  <a:ext uri="{0D108BD9-81ED-4DB2-BD59-A6C34878D82A}">
                    <a16:rowId xmlns:a16="http://schemas.microsoft.com/office/drawing/2014/main" val="4133902108"/>
                  </a:ext>
                </a:extLst>
              </a:tr>
            </a:tbl>
          </a:graphicData>
        </a:graphic>
      </p:graphicFrame>
      <p:sp>
        <p:nvSpPr>
          <p:cNvPr id="8" name="Title 7">
            <a:extLst>
              <a:ext uri="{FF2B5EF4-FFF2-40B4-BE49-F238E27FC236}">
                <a16:creationId xmlns:a16="http://schemas.microsoft.com/office/drawing/2014/main" id="{70663553-B296-0F48-B63D-62AE2F31CAD4}"/>
              </a:ext>
            </a:extLst>
          </p:cNvPr>
          <p:cNvSpPr>
            <a:spLocks noGrp="1"/>
          </p:cNvSpPr>
          <p:nvPr>
            <p:ph type="title"/>
          </p:nvPr>
        </p:nvSpPr>
        <p:spPr>
          <a:xfrm>
            <a:off x="504288" y="28070"/>
            <a:ext cx="7886700" cy="994172"/>
          </a:xfrm>
        </p:spPr>
        <p:txBody>
          <a:bodyPr>
            <a:normAutofit/>
          </a:bodyPr>
          <a:lstStyle/>
          <a:p>
            <a:r>
              <a:rPr lang="en-US" sz="3600" b="1" dirty="0"/>
              <a:t>Pola-BR vs BR</a:t>
            </a:r>
          </a:p>
        </p:txBody>
      </p:sp>
      <p:sp>
        <p:nvSpPr>
          <p:cNvPr id="17" name="TextBox 16">
            <a:extLst>
              <a:ext uri="{FF2B5EF4-FFF2-40B4-BE49-F238E27FC236}">
                <a16:creationId xmlns:a16="http://schemas.microsoft.com/office/drawing/2014/main" id="{BE281EE3-791F-AE45-A012-F090F8E68FDC}"/>
              </a:ext>
            </a:extLst>
          </p:cNvPr>
          <p:cNvSpPr txBox="1"/>
          <p:nvPr/>
        </p:nvSpPr>
        <p:spPr>
          <a:xfrm>
            <a:off x="2572610" y="3556368"/>
            <a:ext cx="4111544" cy="923330"/>
          </a:xfrm>
          <a:prstGeom prst="rect">
            <a:avLst/>
          </a:prstGeom>
          <a:noFill/>
          <a:ln>
            <a:solidFill>
              <a:srgbClr val="C00000"/>
            </a:solidFill>
          </a:ln>
        </p:spPr>
        <p:txBody>
          <a:bodyPr wrap="square" rtlCol="0">
            <a:spAutoFit/>
          </a:bodyPr>
          <a:lstStyle/>
          <a:p>
            <a:r>
              <a:rPr lang="en-US" sz="1350" b="1" u="sng" dirty="0"/>
              <a:t>Consider in:</a:t>
            </a:r>
            <a:endParaRPr lang="en-US" sz="1350" b="1" dirty="0"/>
          </a:p>
          <a:p>
            <a:pPr marL="257175" indent="-257175">
              <a:buFontTx/>
              <a:buChar char="-"/>
            </a:pPr>
            <a:r>
              <a:rPr lang="en-US" sz="1350" b="1" dirty="0"/>
              <a:t>Non-transplant/ non-CAR patient 2nd-line+</a:t>
            </a:r>
          </a:p>
          <a:p>
            <a:pPr marL="257175" indent="-257175">
              <a:buFontTx/>
              <a:buChar char="-"/>
            </a:pPr>
            <a:r>
              <a:rPr lang="en-US" sz="1350" b="1" dirty="0"/>
              <a:t>Bridging therapy prior to CAR (caution w/benda)</a:t>
            </a:r>
          </a:p>
          <a:p>
            <a:pPr marL="257175" indent="-257175">
              <a:buFontTx/>
              <a:buChar char="-"/>
            </a:pPr>
            <a:r>
              <a:rPr lang="en-US" sz="1350" b="1" dirty="0"/>
              <a:t>Post CAR T-cell failure</a:t>
            </a:r>
          </a:p>
        </p:txBody>
      </p:sp>
      <p:graphicFrame>
        <p:nvGraphicFramePr>
          <p:cNvPr id="30" name="Content Placeholder 5">
            <a:extLst>
              <a:ext uri="{FF2B5EF4-FFF2-40B4-BE49-F238E27FC236}">
                <a16:creationId xmlns:a16="http://schemas.microsoft.com/office/drawing/2014/main" id="{7EDB7A00-6475-5C41-8797-17C4924DE73A}"/>
              </a:ext>
            </a:extLst>
          </p:cNvPr>
          <p:cNvGraphicFramePr>
            <a:graphicFrameLocks/>
          </p:cNvGraphicFramePr>
          <p:nvPr>
            <p:extLst>
              <p:ext uri="{D42A27DB-BD31-4B8C-83A1-F6EECF244321}">
                <p14:modId xmlns:p14="http://schemas.microsoft.com/office/powerpoint/2010/main" val="456691901"/>
              </p:ext>
            </p:extLst>
          </p:nvPr>
        </p:nvGraphicFramePr>
        <p:xfrm>
          <a:off x="287215" y="2451282"/>
          <a:ext cx="4325762" cy="1059180"/>
        </p:xfrm>
        <a:graphic>
          <a:graphicData uri="http://schemas.openxmlformats.org/drawingml/2006/table">
            <a:tbl>
              <a:tblPr firstRow="1" bandRow="1">
                <a:tableStyleId>{5C22544A-7EE6-4342-B048-85BDC9FD1C3A}</a:tableStyleId>
              </a:tblPr>
              <a:tblGrid>
                <a:gridCol w="1924762">
                  <a:extLst>
                    <a:ext uri="{9D8B030D-6E8A-4147-A177-3AD203B41FA5}">
                      <a16:colId xmlns:a16="http://schemas.microsoft.com/office/drawing/2014/main" val="20000"/>
                    </a:ext>
                  </a:extLst>
                </a:gridCol>
                <a:gridCol w="1173248">
                  <a:extLst>
                    <a:ext uri="{9D8B030D-6E8A-4147-A177-3AD203B41FA5}">
                      <a16:colId xmlns:a16="http://schemas.microsoft.com/office/drawing/2014/main" val="20001"/>
                    </a:ext>
                  </a:extLst>
                </a:gridCol>
                <a:gridCol w="1227752">
                  <a:extLst>
                    <a:ext uri="{9D8B030D-6E8A-4147-A177-3AD203B41FA5}">
                      <a16:colId xmlns:a16="http://schemas.microsoft.com/office/drawing/2014/main" val="20002"/>
                    </a:ext>
                  </a:extLst>
                </a:gridCol>
              </a:tblGrid>
              <a:tr h="186299">
                <a:tc>
                  <a:txBody>
                    <a:bodyPr/>
                    <a:lstStyle/>
                    <a:p>
                      <a:pPr algn="l"/>
                      <a:r>
                        <a:rPr lang="en-US" sz="1400" b="1" dirty="0">
                          <a:solidFill>
                            <a:schemeClr val="bg1"/>
                          </a:solidFill>
                        </a:rPr>
                        <a:t>RESPONSE</a:t>
                      </a:r>
                    </a:p>
                  </a:txBody>
                  <a:tcPr marL="68580" marR="68580" marT="34290" marB="34290" anchor="ctr"/>
                </a:tc>
                <a:tc>
                  <a:txBody>
                    <a:bodyPr/>
                    <a:lstStyle/>
                    <a:p>
                      <a:pPr algn="ctr"/>
                      <a:r>
                        <a:rPr lang="en-GB" sz="1400" dirty="0">
                          <a:solidFill>
                            <a:schemeClr val="bg1"/>
                          </a:solidFill>
                        </a:rPr>
                        <a:t>BR</a:t>
                      </a:r>
                    </a:p>
                    <a:p>
                      <a:pPr algn="ctr"/>
                      <a:r>
                        <a:rPr lang="en-GB" sz="1400" dirty="0">
                          <a:solidFill>
                            <a:schemeClr val="bg1"/>
                          </a:solidFill>
                        </a:rPr>
                        <a:t>(N=40)</a:t>
                      </a:r>
                      <a:endParaRPr lang="en-US" sz="1400" b="1" dirty="0">
                        <a:solidFill>
                          <a:schemeClr val="bg1"/>
                        </a:solidFill>
                      </a:endParaRPr>
                    </a:p>
                  </a:txBody>
                  <a:tcPr marL="68580" marR="68580" marT="34290" marB="34290" anchor="ctr"/>
                </a:tc>
                <a:tc>
                  <a:txBody>
                    <a:bodyPr/>
                    <a:lstStyle/>
                    <a:p>
                      <a:pPr algn="ctr"/>
                      <a:r>
                        <a:rPr lang="en-GB" sz="1400" dirty="0">
                          <a:solidFill>
                            <a:schemeClr val="bg1"/>
                          </a:solidFill>
                        </a:rPr>
                        <a:t>Pola-BR</a:t>
                      </a:r>
                    </a:p>
                    <a:p>
                      <a:pPr algn="ctr"/>
                      <a:r>
                        <a:rPr lang="en-GB" sz="1400" dirty="0">
                          <a:solidFill>
                            <a:schemeClr val="bg1"/>
                          </a:solidFill>
                        </a:rPr>
                        <a:t>(N=40)</a:t>
                      </a:r>
                      <a:endParaRPr lang="en-GB" sz="1400" b="1" dirty="0">
                        <a:solidFill>
                          <a:schemeClr val="bg1"/>
                        </a:solidFill>
                      </a:endParaRPr>
                    </a:p>
                  </a:txBody>
                  <a:tcPr marL="68580" marR="68580" marT="34290" marB="34290" anchor="ctr"/>
                </a:tc>
                <a:extLst>
                  <a:ext uri="{0D108BD9-81ED-4DB2-BD59-A6C34878D82A}">
                    <a16:rowId xmlns:a16="http://schemas.microsoft.com/office/drawing/2014/main" val="10001"/>
                  </a:ext>
                </a:extLst>
              </a:tr>
              <a:tr h="94646">
                <a:tc>
                  <a:txBody>
                    <a:bodyPr/>
                    <a:lstStyle/>
                    <a:p>
                      <a:r>
                        <a:rPr lang="en-GB" sz="1400" b="1" dirty="0"/>
                        <a:t>ORR (%)</a:t>
                      </a:r>
                      <a:endParaRPr lang="en-US" sz="1400" b="1" dirty="0"/>
                    </a:p>
                  </a:txBody>
                  <a:tcPr marL="68580" marR="68580" marT="34290" marB="34290" anchor="ctr"/>
                </a:tc>
                <a:tc>
                  <a:txBody>
                    <a:bodyPr/>
                    <a:lstStyle/>
                    <a:p>
                      <a:pPr algn="ctr"/>
                      <a:r>
                        <a:rPr lang="en-GB" sz="1400" dirty="0"/>
                        <a:t>17.5</a:t>
                      </a:r>
                      <a:endParaRPr lang="en-US" sz="1400" dirty="0"/>
                    </a:p>
                  </a:txBody>
                  <a:tcPr marL="68580" marR="68580" marT="34290" marB="34290" anchor="ctr"/>
                </a:tc>
                <a:tc>
                  <a:txBody>
                    <a:bodyPr/>
                    <a:lstStyle/>
                    <a:p>
                      <a:pPr algn="ctr"/>
                      <a:r>
                        <a:rPr lang="en-GB" sz="1400" dirty="0"/>
                        <a:t>45.0</a:t>
                      </a:r>
                      <a:endParaRPr lang="en-US" sz="1400" dirty="0"/>
                    </a:p>
                  </a:txBody>
                  <a:tcPr marL="68580" marR="68580" marT="34290" marB="34290"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CRR (%)</a:t>
                      </a:r>
                    </a:p>
                  </a:txBody>
                  <a:tcPr marL="68580" marR="68580" marT="34290" marB="34290" anchor="ctr"/>
                </a:tc>
                <a:tc>
                  <a:txBody>
                    <a:bodyPr/>
                    <a:lstStyle/>
                    <a:p>
                      <a:pPr algn="ctr"/>
                      <a:r>
                        <a:rPr lang="en-GB" sz="1400" dirty="0"/>
                        <a:t>17.5</a:t>
                      </a:r>
                    </a:p>
                  </a:txBody>
                  <a:tcPr marL="68580" marR="68580" marT="34290" marB="34290" anchor="ctr"/>
                </a:tc>
                <a:tc>
                  <a:txBody>
                    <a:bodyPr/>
                    <a:lstStyle/>
                    <a:p>
                      <a:pPr algn="ctr"/>
                      <a:r>
                        <a:rPr lang="en-GB" sz="1400" dirty="0"/>
                        <a:t>40.0</a:t>
                      </a:r>
                    </a:p>
                  </a:txBody>
                  <a:tcPr marL="68580" marR="68580" marT="34290" marB="34290" anchor="ctr"/>
                </a:tc>
                <a:extLst>
                  <a:ext uri="{0D108BD9-81ED-4DB2-BD59-A6C34878D82A}">
                    <a16:rowId xmlns:a16="http://schemas.microsoft.com/office/drawing/2014/main" val="10005"/>
                  </a:ext>
                </a:extLst>
              </a:tr>
            </a:tbl>
          </a:graphicData>
        </a:graphic>
      </p:graphicFrame>
      <p:sp>
        <p:nvSpPr>
          <p:cNvPr id="18" name="TextBox 17">
            <a:extLst>
              <a:ext uri="{FF2B5EF4-FFF2-40B4-BE49-F238E27FC236}">
                <a16:creationId xmlns:a16="http://schemas.microsoft.com/office/drawing/2014/main" id="{A49EF8C3-DBD2-4B07-ABC1-EE95C11E5FE0}"/>
              </a:ext>
            </a:extLst>
          </p:cNvPr>
          <p:cNvSpPr txBox="1"/>
          <p:nvPr/>
        </p:nvSpPr>
        <p:spPr>
          <a:xfrm>
            <a:off x="3079286" y="4507810"/>
            <a:ext cx="2807636" cy="230832"/>
          </a:xfrm>
          <a:prstGeom prst="rect">
            <a:avLst/>
          </a:prstGeom>
          <a:noFill/>
        </p:spPr>
        <p:txBody>
          <a:bodyPr wrap="square" rtlCol="0">
            <a:spAutoFit/>
          </a:bodyPr>
          <a:lstStyle/>
          <a:p>
            <a:r>
              <a:rPr lang="en-US" sz="900" dirty="0">
                <a:solidFill>
                  <a:schemeClr val="bg2"/>
                </a:solidFill>
                <a:cs typeface="Arial" panose="020B0604020202020204" pitchFamily="34" charset="0"/>
              </a:rPr>
              <a:t>Sehn LH, et al. </a:t>
            </a:r>
            <a:r>
              <a:rPr lang="en-US" sz="900" i="1" dirty="0">
                <a:solidFill>
                  <a:schemeClr val="bg2"/>
                </a:solidFill>
                <a:cs typeface="Arial" panose="020B0604020202020204" pitchFamily="34" charset="0"/>
              </a:rPr>
              <a:t>J Clin Oncol</a:t>
            </a:r>
            <a:r>
              <a:rPr lang="en-US" sz="900" dirty="0">
                <a:solidFill>
                  <a:schemeClr val="bg2"/>
                </a:solidFill>
                <a:cs typeface="Arial" panose="020B0604020202020204" pitchFamily="34" charset="0"/>
              </a:rPr>
              <a:t>. 2020;38(2):155-165. </a:t>
            </a:r>
          </a:p>
        </p:txBody>
      </p:sp>
      <p:sp>
        <p:nvSpPr>
          <p:cNvPr id="4" name="Rectangle 3">
            <a:extLst>
              <a:ext uri="{FF2B5EF4-FFF2-40B4-BE49-F238E27FC236}">
                <a16:creationId xmlns:a16="http://schemas.microsoft.com/office/drawing/2014/main" id="{02BFD592-759E-4A52-8225-51361638168C}"/>
              </a:ext>
            </a:extLst>
          </p:cNvPr>
          <p:cNvSpPr/>
          <p:nvPr/>
        </p:nvSpPr>
        <p:spPr>
          <a:xfrm>
            <a:off x="7149737" y="1836328"/>
            <a:ext cx="1952176" cy="725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Pola-BR: 12.4 mos</a:t>
            </a:r>
          </a:p>
          <a:p>
            <a:r>
              <a:rPr lang="en-US" b="1" dirty="0"/>
              <a:t>BR: 4.7 mos</a:t>
            </a:r>
          </a:p>
        </p:txBody>
      </p:sp>
      <p:sp>
        <p:nvSpPr>
          <p:cNvPr id="2" name="TextBox 1">
            <a:extLst>
              <a:ext uri="{FF2B5EF4-FFF2-40B4-BE49-F238E27FC236}">
                <a16:creationId xmlns:a16="http://schemas.microsoft.com/office/drawing/2014/main" id="{0E6793A3-76CD-4727-A840-77C2115D16A5}"/>
              </a:ext>
            </a:extLst>
          </p:cNvPr>
          <p:cNvSpPr txBox="1"/>
          <p:nvPr/>
        </p:nvSpPr>
        <p:spPr>
          <a:xfrm>
            <a:off x="4628382" y="1412369"/>
            <a:ext cx="2582315" cy="369332"/>
          </a:xfrm>
          <a:prstGeom prst="rect">
            <a:avLst/>
          </a:prstGeom>
          <a:noFill/>
        </p:spPr>
        <p:txBody>
          <a:bodyPr wrap="square" rtlCol="0">
            <a:spAutoFit/>
          </a:bodyPr>
          <a:lstStyle/>
          <a:p>
            <a:r>
              <a:rPr lang="en-US" b="1" u="sng" dirty="0"/>
              <a:t>Progression Free Survival </a:t>
            </a:r>
          </a:p>
        </p:txBody>
      </p:sp>
      <p:sp>
        <p:nvSpPr>
          <p:cNvPr id="26" name="TextBox 25">
            <a:extLst>
              <a:ext uri="{FF2B5EF4-FFF2-40B4-BE49-F238E27FC236}">
                <a16:creationId xmlns:a16="http://schemas.microsoft.com/office/drawing/2014/main" id="{70BFFBF0-E0F2-465F-BE0E-765BA2B40FF1}"/>
              </a:ext>
            </a:extLst>
          </p:cNvPr>
          <p:cNvSpPr txBox="1"/>
          <p:nvPr/>
        </p:nvSpPr>
        <p:spPr>
          <a:xfrm>
            <a:off x="7363798" y="1412369"/>
            <a:ext cx="1891216" cy="369332"/>
          </a:xfrm>
          <a:prstGeom prst="rect">
            <a:avLst/>
          </a:prstGeom>
          <a:noFill/>
        </p:spPr>
        <p:txBody>
          <a:bodyPr wrap="square" rtlCol="0">
            <a:spAutoFit/>
          </a:bodyPr>
          <a:lstStyle/>
          <a:p>
            <a:r>
              <a:rPr lang="en-US" b="1" u="sng" dirty="0"/>
              <a:t>Overall Survival </a:t>
            </a:r>
          </a:p>
        </p:txBody>
      </p:sp>
      <p:sp>
        <p:nvSpPr>
          <p:cNvPr id="31" name="Rectangle 30">
            <a:extLst>
              <a:ext uri="{FF2B5EF4-FFF2-40B4-BE49-F238E27FC236}">
                <a16:creationId xmlns:a16="http://schemas.microsoft.com/office/drawing/2014/main" id="{B3D78745-A66C-4764-BACE-4570AC8B5D36}"/>
              </a:ext>
            </a:extLst>
          </p:cNvPr>
          <p:cNvSpPr/>
          <p:nvPr/>
        </p:nvSpPr>
        <p:spPr>
          <a:xfrm>
            <a:off x="4973931" y="1836328"/>
            <a:ext cx="1891216" cy="725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Pola-BR: 7.6 mos</a:t>
            </a:r>
          </a:p>
          <a:p>
            <a:r>
              <a:rPr lang="en-US" b="1" dirty="0"/>
              <a:t>BR: 2 mos</a:t>
            </a:r>
          </a:p>
        </p:txBody>
      </p:sp>
      <p:sp>
        <p:nvSpPr>
          <p:cNvPr id="5" name="TextBox 4">
            <a:extLst>
              <a:ext uri="{FF2B5EF4-FFF2-40B4-BE49-F238E27FC236}">
                <a16:creationId xmlns:a16="http://schemas.microsoft.com/office/drawing/2014/main" id="{626D5C34-1887-4233-B0AD-28E2B486E8C1}"/>
              </a:ext>
            </a:extLst>
          </p:cNvPr>
          <p:cNvSpPr txBox="1"/>
          <p:nvPr/>
        </p:nvSpPr>
        <p:spPr>
          <a:xfrm>
            <a:off x="289354" y="3523149"/>
            <a:ext cx="2085739" cy="553998"/>
          </a:xfrm>
          <a:prstGeom prst="rect">
            <a:avLst/>
          </a:prstGeom>
          <a:noFill/>
        </p:spPr>
        <p:txBody>
          <a:bodyPr wrap="square" rtlCol="0">
            <a:spAutoFit/>
          </a:bodyPr>
          <a:lstStyle/>
          <a:p>
            <a:r>
              <a:rPr lang="en-US" sz="1000" dirty="0"/>
              <a:t>BMT, bone marrow transplant; ORR, overall response rate; CRR, complete response rate</a:t>
            </a:r>
          </a:p>
        </p:txBody>
      </p:sp>
    </p:spTree>
    <p:extLst>
      <p:ext uri="{BB962C8B-B14F-4D97-AF65-F5344CB8AC3E}">
        <p14:creationId xmlns:p14="http://schemas.microsoft.com/office/powerpoint/2010/main" val="4184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D567A-42C8-5A4E-8185-90120EC0C3B2}"/>
              </a:ext>
            </a:extLst>
          </p:cNvPr>
          <p:cNvSpPr>
            <a:spLocks noGrp="1"/>
          </p:cNvSpPr>
          <p:nvPr>
            <p:ph type="title"/>
          </p:nvPr>
        </p:nvSpPr>
        <p:spPr>
          <a:xfrm>
            <a:off x="598093" y="10364"/>
            <a:ext cx="8243625" cy="994172"/>
          </a:xfrm>
        </p:spPr>
        <p:txBody>
          <a:bodyPr>
            <a:noAutofit/>
          </a:bodyPr>
          <a:lstStyle/>
          <a:p>
            <a:r>
              <a:rPr lang="en-US" sz="2800" b="1" dirty="0"/>
              <a:t>Loncastuximab tesirine: An anti-CD19 ADC with pyrrolobenzodiazepine (PBD) dimer toxin (LOTIS-2 study)</a:t>
            </a:r>
          </a:p>
        </p:txBody>
      </p:sp>
      <p:sp>
        <p:nvSpPr>
          <p:cNvPr id="11" name="TextBox 10">
            <a:extLst>
              <a:ext uri="{FF2B5EF4-FFF2-40B4-BE49-F238E27FC236}">
                <a16:creationId xmlns:a16="http://schemas.microsoft.com/office/drawing/2014/main" id="{2BF6ABB4-850A-42DD-89AB-81246BC19F31}"/>
              </a:ext>
            </a:extLst>
          </p:cNvPr>
          <p:cNvSpPr txBox="1"/>
          <p:nvPr/>
        </p:nvSpPr>
        <p:spPr>
          <a:xfrm>
            <a:off x="3058776" y="4498497"/>
            <a:ext cx="2601436" cy="246221"/>
          </a:xfrm>
          <a:prstGeom prst="rect">
            <a:avLst/>
          </a:prstGeom>
          <a:noFill/>
        </p:spPr>
        <p:txBody>
          <a:bodyPr wrap="square" rtlCol="0">
            <a:spAutoFit/>
          </a:bodyPr>
          <a:lstStyle/>
          <a:p>
            <a:r>
              <a:rPr lang="en-US" sz="900" dirty="0">
                <a:solidFill>
                  <a:schemeClr val="bg2"/>
                </a:solidFill>
              </a:rPr>
              <a:t>Caimi PF, et al.  </a:t>
            </a:r>
            <a:r>
              <a:rPr lang="en-US" sz="900" i="1" dirty="0">
                <a:solidFill>
                  <a:schemeClr val="bg2"/>
                </a:solidFill>
              </a:rPr>
              <a:t>Lancet Oncol</a:t>
            </a:r>
            <a:r>
              <a:rPr lang="en-US" sz="900" dirty="0">
                <a:solidFill>
                  <a:schemeClr val="bg2"/>
                </a:solidFill>
              </a:rPr>
              <a:t>. 2021;22:790-800</a:t>
            </a:r>
            <a:r>
              <a:rPr lang="en-US" sz="1000" dirty="0">
                <a:solidFill>
                  <a:schemeClr val="bg2"/>
                </a:solidFill>
              </a:rPr>
              <a:t>.</a:t>
            </a:r>
          </a:p>
        </p:txBody>
      </p:sp>
      <p:pic>
        <p:nvPicPr>
          <p:cNvPr id="14" name="Picture 13">
            <a:extLst>
              <a:ext uri="{FF2B5EF4-FFF2-40B4-BE49-F238E27FC236}">
                <a16:creationId xmlns:a16="http://schemas.microsoft.com/office/drawing/2014/main" id="{E5FD6D02-981A-496F-A06E-582AB6ADC3C8}"/>
              </a:ext>
            </a:extLst>
          </p:cNvPr>
          <p:cNvPicPr>
            <a:picLocks noChangeAspect="1"/>
          </p:cNvPicPr>
          <p:nvPr/>
        </p:nvPicPr>
        <p:blipFill rotWithShape="1">
          <a:blip r:embed="rId2"/>
          <a:srcRect l="1090" t="18443" b="8748"/>
          <a:stretch/>
        </p:blipFill>
        <p:spPr>
          <a:xfrm>
            <a:off x="61724" y="977164"/>
            <a:ext cx="8959439" cy="3521333"/>
          </a:xfrm>
          <a:prstGeom prst="rect">
            <a:avLst/>
          </a:prstGeom>
        </p:spPr>
      </p:pic>
      <p:graphicFrame>
        <p:nvGraphicFramePr>
          <p:cNvPr id="15" name="Table 7">
            <a:extLst>
              <a:ext uri="{FF2B5EF4-FFF2-40B4-BE49-F238E27FC236}">
                <a16:creationId xmlns:a16="http://schemas.microsoft.com/office/drawing/2014/main" id="{216F0DFA-F3EB-45D4-80C6-B2BFD7125898}"/>
              </a:ext>
            </a:extLst>
          </p:cNvPr>
          <p:cNvGraphicFramePr>
            <a:graphicFrameLocks noGrp="1"/>
          </p:cNvGraphicFramePr>
          <p:nvPr>
            <p:extLst>
              <p:ext uri="{D42A27DB-BD31-4B8C-83A1-F6EECF244321}">
                <p14:modId xmlns:p14="http://schemas.microsoft.com/office/powerpoint/2010/main" val="343220400"/>
              </p:ext>
            </p:extLst>
          </p:nvPr>
        </p:nvGraphicFramePr>
        <p:xfrm>
          <a:off x="92280" y="1796920"/>
          <a:ext cx="4098656" cy="2636520"/>
        </p:xfrm>
        <a:graphic>
          <a:graphicData uri="http://schemas.openxmlformats.org/drawingml/2006/table">
            <a:tbl>
              <a:tblPr firstRow="1" bandRow="1">
                <a:tableStyleId>{5C22544A-7EE6-4342-B048-85BDC9FD1C3A}</a:tableStyleId>
              </a:tblPr>
              <a:tblGrid>
                <a:gridCol w="2720589">
                  <a:extLst>
                    <a:ext uri="{9D8B030D-6E8A-4147-A177-3AD203B41FA5}">
                      <a16:colId xmlns:a16="http://schemas.microsoft.com/office/drawing/2014/main" val="2891219948"/>
                    </a:ext>
                  </a:extLst>
                </a:gridCol>
                <a:gridCol w="1378067">
                  <a:extLst>
                    <a:ext uri="{9D8B030D-6E8A-4147-A177-3AD203B41FA5}">
                      <a16:colId xmlns:a16="http://schemas.microsoft.com/office/drawing/2014/main" val="15409913"/>
                    </a:ext>
                  </a:extLst>
                </a:gridCol>
              </a:tblGrid>
              <a:tr h="0">
                <a:tc>
                  <a:txBody>
                    <a:bodyPr/>
                    <a:lstStyle/>
                    <a:p>
                      <a:r>
                        <a:rPr lang="en-US" sz="1400" dirty="0">
                          <a:solidFill>
                            <a:schemeClr val="bg1"/>
                          </a:solidFill>
                        </a:rPr>
                        <a:t>Baseline Characteristics (N=145)</a:t>
                      </a:r>
                    </a:p>
                  </a:txBody>
                  <a:tcPr/>
                </a:tc>
                <a:tc>
                  <a:txBody>
                    <a:bodyPr/>
                    <a:lstStyle/>
                    <a:p>
                      <a:endParaRPr lang="en-US" sz="1200" dirty="0">
                        <a:solidFill>
                          <a:schemeClr val="bg1"/>
                        </a:solidFill>
                      </a:endParaRPr>
                    </a:p>
                  </a:txBody>
                  <a:tcPr/>
                </a:tc>
                <a:extLst>
                  <a:ext uri="{0D108BD9-81ED-4DB2-BD59-A6C34878D82A}">
                    <a16:rowId xmlns:a16="http://schemas.microsoft.com/office/drawing/2014/main" val="2400199000"/>
                  </a:ext>
                </a:extLst>
              </a:tr>
              <a:tr h="0">
                <a:tc>
                  <a:txBody>
                    <a:bodyPr/>
                    <a:lstStyle/>
                    <a:p>
                      <a:r>
                        <a:rPr lang="en-US" sz="1200" b="1" dirty="0"/>
                        <a:t>Median age (range)</a:t>
                      </a:r>
                    </a:p>
                  </a:txBody>
                  <a:tcPr/>
                </a:tc>
                <a:tc>
                  <a:txBody>
                    <a:bodyPr/>
                    <a:lstStyle/>
                    <a:p>
                      <a:pPr algn="ctr"/>
                      <a:r>
                        <a:rPr lang="en-US" sz="1200" dirty="0"/>
                        <a:t>66 (56-71) </a:t>
                      </a:r>
                    </a:p>
                  </a:txBody>
                  <a:tcPr/>
                </a:tc>
                <a:extLst>
                  <a:ext uri="{0D108BD9-81ED-4DB2-BD59-A6C34878D82A}">
                    <a16:rowId xmlns:a16="http://schemas.microsoft.com/office/drawing/2014/main" val="3952404485"/>
                  </a:ext>
                </a:extLst>
              </a:tr>
              <a:tr h="158348">
                <a:tc>
                  <a:txBody>
                    <a:bodyPr/>
                    <a:lstStyle/>
                    <a:p>
                      <a:r>
                        <a:rPr lang="en-US" sz="1200" b="1" u="sng" dirty="0"/>
                        <a:t>Histology</a:t>
                      </a:r>
                    </a:p>
                    <a:p>
                      <a:r>
                        <a:rPr lang="en-US" sz="1100" b="1" dirty="0"/>
                        <a:t>   DLBCL NOS</a:t>
                      </a:r>
                    </a:p>
                    <a:p>
                      <a:r>
                        <a:rPr lang="en-US" sz="1100" b="1" dirty="0"/>
                        <a:t>   HGBCL</a:t>
                      </a:r>
                    </a:p>
                    <a:p>
                      <a:r>
                        <a:rPr lang="en-US" sz="1100" b="1" dirty="0"/>
                        <a:t>   PMBCL</a:t>
                      </a:r>
                    </a:p>
                  </a:txBody>
                  <a:tcPr/>
                </a:tc>
                <a:tc>
                  <a:txBody>
                    <a:bodyPr/>
                    <a:lstStyle/>
                    <a:p>
                      <a:pPr algn="ctr"/>
                      <a:endParaRPr lang="en-US" sz="1200" dirty="0"/>
                    </a:p>
                    <a:p>
                      <a:pPr algn="ctr"/>
                      <a:r>
                        <a:rPr lang="en-US" sz="1100" dirty="0"/>
                        <a:t>127 (88%) </a:t>
                      </a:r>
                    </a:p>
                    <a:p>
                      <a:pPr algn="ctr"/>
                      <a:r>
                        <a:rPr lang="en-US" sz="1100" dirty="0"/>
                        <a:t>11 (8%) </a:t>
                      </a:r>
                    </a:p>
                    <a:p>
                      <a:pPr algn="ctr"/>
                      <a:r>
                        <a:rPr lang="en-US" sz="1100" dirty="0"/>
                        <a:t>7 (5%)</a:t>
                      </a:r>
                    </a:p>
                  </a:txBody>
                  <a:tcPr/>
                </a:tc>
                <a:extLst>
                  <a:ext uri="{0D108BD9-81ED-4DB2-BD59-A6C34878D82A}">
                    <a16:rowId xmlns:a16="http://schemas.microsoft.com/office/drawing/2014/main" val="2643180704"/>
                  </a:ext>
                </a:extLst>
              </a:tr>
              <a:tr h="0">
                <a:tc>
                  <a:txBody>
                    <a:bodyPr/>
                    <a:lstStyle/>
                    <a:p>
                      <a:r>
                        <a:rPr lang="en-US" sz="1200" b="1" dirty="0"/>
                        <a:t>Double/triple-hit</a:t>
                      </a:r>
                    </a:p>
                  </a:txBody>
                  <a:tcPr/>
                </a:tc>
                <a:tc>
                  <a:txBody>
                    <a:bodyPr/>
                    <a:lstStyle/>
                    <a:p>
                      <a:pPr algn="ctr"/>
                      <a:r>
                        <a:rPr lang="en-US" sz="1200" dirty="0"/>
                        <a:t>15 (10%)</a:t>
                      </a:r>
                    </a:p>
                  </a:txBody>
                  <a:tcPr/>
                </a:tc>
                <a:extLst>
                  <a:ext uri="{0D108BD9-81ED-4DB2-BD59-A6C34878D82A}">
                    <a16:rowId xmlns:a16="http://schemas.microsoft.com/office/drawing/2014/main" val="1827982237"/>
                  </a:ext>
                </a:extLst>
              </a:tr>
              <a:tr h="0">
                <a:tc>
                  <a:txBody>
                    <a:bodyPr/>
                    <a:lstStyle/>
                    <a:p>
                      <a:r>
                        <a:rPr lang="en-US" sz="1200" b="1" dirty="0"/>
                        <a:t>Median prior therapies</a:t>
                      </a:r>
                    </a:p>
                  </a:txBody>
                  <a:tcPr/>
                </a:tc>
                <a:tc>
                  <a:txBody>
                    <a:bodyPr/>
                    <a:lstStyle/>
                    <a:p>
                      <a:pPr algn="ctr"/>
                      <a:r>
                        <a:rPr lang="en-US" sz="1200" dirty="0"/>
                        <a:t>3 (2–4)</a:t>
                      </a:r>
                    </a:p>
                  </a:txBody>
                  <a:tcPr/>
                </a:tc>
                <a:extLst>
                  <a:ext uri="{0D108BD9-81ED-4DB2-BD59-A6C34878D82A}">
                    <a16:rowId xmlns:a16="http://schemas.microsoft.com/office/drawing/2014/main" val="1131304655"/>
                  </a:ext>
                </a:extLst>
              </a:tr>
              <a:tr h="0">
                <a:tc>
                  <a:txBody>
                    <a:bodyPr/>
                    <a:lstStyle/>
                    <a:p>
                      <a:r>
                        <a:rPr lang="en-US" sz="1200" b="1" dirty="0"/>
                        <a:t>Relapsed to prior treatment </a:t>
                      </a:r>
                    </a:p>
                    <a:p>
                      <a:r>
                        <a:rPr lang="en-US" sz="1200" b="1" dirty="0"/>
                        <a:t>Refractory to prior treatment</a:t>
                      </a:r>
                    </a:p>
                  </a:txBody>
                  <a:tcPr/>
                </a:tc>
                <a:tc>
                  <a:txBody>
                    <a:bodyPr/>
                    <a:lstStyle/>
                    <a:p>
                      <a:pPr algn="ctr"/>
                      <a:r>
                        <a:rPr lang="en-US" sz="1200" dirty="0"/>
                        <a:t>43 (30%) </a:t>
                      </a:r>
                    </a:p>
                    <a:p>
                      <a:pPr algn="ctr"/>
                      <a:r>
                        <a:rPr lang="en-US" sz="1200" dirty="0"/>
                        <a:t>84 (58%)</a:t>
                      </a:r>
                    </a:p>
                  </a:txBody>
                  <a:tcPr/>
                </a:tc>
                <a:extLst>
                  <a:ext uri="{0D108BD9-81ED-4DB2-BD59-A6C34878D82A}">
                    <a16:rowId xmlns:a16="http://schemas.microsoft.com/office/drawing/2014/main" val="3107734145"/>
                  </a:ext>
                </a:extLst>
              </a:tr>
              <a:tr h="0">
                <a:tc>
                  <a:txBody>
                    <a:bodyPr/>
                    <a:lstStyle/>
                    <a:p>
                      <a:r>
                        <a:rPr lang="en-US" sz="1200" b="1" dirty="0"/>
                        <a:t>Prior CAR T-cell</a:t>
                      </a:r>
                    </a:p>
                  </a:txBody>
                  <a:tcPr/>
                </a:tc>
                <a:tc>
                  <a:txBody>
                    <a:bodyPr/>
                    <a:lstStyle/>
                    <a:p>
                      <a:pPr algn="ctr"/>
                      <a:r>
                        <a:rPr lang="es-ES" sz="1200" dirty="0"/>
                        <a:t>13 (9%) </a:t>
                      </a:r>
                      <a:endParaRPr lang="en-US" sz="1200" dirty="0"/>
                    </a:p>
                  </a:txBody>
                  <a:tcPr/>
                </a:tc>
                <a:extLst>
                  <a:ext uri="{0D108BD9-81ED-4DB2-BD59-A6C34878D82A}">
                    <a16:rowId xmlns:a16="http://schemas.microsoft.com/office/drawing/2014/main" val="2394611512"/>
                  </a:ext>
                </a:extLst>
              </a:tr>
            </a:tbl>
          </a:graphicData>
        </a:graphic>
      </p:graphicFrame>
      <p:sp>
        <p:nvSpPr>
          <p:cNvPr id="4" name="Rectangle 3">
            <a:extLst>
              <a:ext uri="{FF2B5EF4-FFF2-40B4-BE49-F238E27FC236}">
                <a16:creationId xmlns:a16="http://schemas.microsoft.com/office/drawing/2014/main" id="{06B0B8C8-34FD-45DE-AFCD-7603B4552C9B}"/>
              </a:ext>
            </a:extLst>
          </p:cNvPr>
          <p:cNvSpPr/>
          <p:nvPr/>
        </p:nvSpPr>
        <p:spPr>
          <a:xfrm>
            <a:off x="4634908" y="1496291"/>
            <a:ext cx="4386255" cy="408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3FED95-91F2-486A-AF8A-D088AA46C6F7}"/>
              </a:ext>
            </a:extLst>
          </p:cNvPr>
          <p:cNvSpPr/>
          <p:nvPr/>
        </p:nvSpPr>
        <p:spPr>
          <a:xfrm>
            <a:off x="4634907" y="3504325"/>
            <a:ext cx="4386255" cy="969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23F9BD-DC4F-4E55-9692-518D1194CEF3}"/>
              </a:ext>
            </a:extLst>
          </p:cNvPr>
          <p:cNvSpPr/>
          <p:nvPr/>
        </p:nvSpPr>
        <p:spPr>
          <a:xfrm>
            <a:off x="4787309" y="1648691"/>
            <a:ext cx="4294967" cy="408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1BE13D-F9F2-48AA-85F7-BB3E84174521}"/>
              </a:ext>
            </a:extLst>
          </p:cNvPr>
          <p:cNvSpPr/>
          <p:nvPr/>
        </p:nvSpPr>
        <p:spPr>
          <a:xfrm>
            <a:off x="4634908" y="1789364"/>
            <a:ext cx="4386253" cy="1867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u="sng" dirty="0">
                <a:solidFill>
                  <a:schemeClr val="tx1"/>
                </a:solidFill>
              </a:rPr>
              <a:t>Results</a:t>
            </a:r>
          </a:p>
          <a:p>
            <a:pPr marL="285750" indent="-285750">
              <a:buFont typeface="Arial" panose="020B0604020202020204" pitchFamily="34" charset="0"/>
              <a:buChar char="•"/>
            </a:pPr>
            <a:r>
              <a:rPr lang="en-US" sz="2400" dirty="0">
                <a:solidFill>
                  <a:schemeClr val="tx1"/>
                </a:solidFill>
              </a:rPr>
              <a:t>ORR: 48.2%</a:t>
            </a:r>
          </a:p>
          <a:p>
            <a:pPr marL="285750" indent="-285750">
              <a:buFont typeface="Arial" panose="020B0604020202020204" pitchFamily="34" charset="0"/>
              <a:buChar char="•"/>
            </a:pPr>
            <a:r>
              <a:rPr lang="en-US" sz="2400" dirty="0">
                <a:solidFill>
                  <a:schemeClr val="tx1"/>
                </a:solidFill>
              </a:rPr>
              <a:t>CR: 24%</a:t>
            </a:r>
          </a:p>
          <a:p>
            <a:pPr marL="285750" indent="-285750">
              <a:buFont typeface="Arial" panose="020B0604020202020204" pitchFamily="34" charset="0"/>
              <a:buChar char="•"/>
            </a:pPr>
            <a:r>
              <a:rPr lang="en-US" sz="2400" dirty="0">
                <a:solidFill>
                  <a:schemeClr val="tx1"/>
                </a:solidFill>
              </a:rPr>
              <a:t>DOR: 12.58 mos</a:t>
            </a:r>
          </a:p>
          <a:p>
            <a:pPr marL="285750" indent="-285750">
              <a:buFont typeface="Arial" panose="020B0604020202020204" pitchFamily="34" charset="0"/>
              <a:buChar char="•"/>
            </a:pPr>
            <a:r>
              <a:rPr lang="en-US" sz="2400" dirty="0">
                <a:solidFill>
                  <a:schemeClr val="tx1"/>
                </a:solidFill>
              </a:rPr>
              <a:t>PFS: 5 mos </a:t>
            </a:r>
          </a:p>
        </p:txBody>
      </p:sp>
      <p:sp>
        <p:nvSpPr>
          <p:cNvPr id="16" name="TextBox 15">
            <a:extLst>
              <a:ext uri="{FF2B5EF4-FFF2-40B4-BE49-F238E27FC236}">
                <a16:creationId xmlns:a16="http://schemas.microsoft.com/office/drawing/2014/main" id="{5F187D80-5999-48F9-B99D-253A67D6017F}"/>
              </a:ext>
            </a:extLst>
          </p:cNvPr>
          <p:cNvSpPr txBox="1"/>
          <p:nvPr/>
        </p:nvSpPr>
        <p:spPr>
          <a:xfrm>
            <a:off x="4236579" y="4217956"/>
            <a:ext cx="4936984" cy="230832"/>
          </a:xfrm>
          <a:prstGeom prst="rect">
            <a:avLst/>
          </a:prstGeom>
          <a:noFill/>
        </p:spPr>
        <p:txBody>
          <a:bodyPr wrap="square" rtlCol="0">
            <a:spAutoFit/>
          </a:bodyPr>
          <a:lstStyle/>
          <a:p>
            <a:r>
              <a:rPr lang="en-US" sz="900" dirty="0"/>
              <a:t>NOS, not otherwise specified; HGBCL, high-grade B-cell lymphoma</a:t>
            </a:r>
          </a:p>
        </p:txBody>
      </p:sp>
    </p:spTree>
    <p:extLst>
      <p:ext uri="{BB962C8B-B14F-4D97-AF65-F5344CB8AC3E}">
        <p14:creationId xmlns:p14="http://schemas.microsoft.com/office/powerpoint/2010/main" val="6889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E44EED-93DA-4AB5-9F1C-BD3AAFC01081}"/>
              </a:ext>
            </a:extLst>
          </p:cNvPr>
          <p:cNvSpPr>
            <a:spLocks noGrp="1"/>
          </p:cNvSpPr>
          <p:nvPr>
            <p:ph type="title"/>
          </p:nvPr>
        </p:nvSpPr>
        <p:spPr>
          <a:xfrm>
            <a:off x="193408" y="317362"/>
            <a:ext cx="8458200" cy="582500"/>
          </a:xfrm>
        </p:spPr>
        <p:txBody>
          <a:bodyPr anchor="t">
            <a:normAutofit/>
          </a:bodyPr>
          <a:lstStyle/>
          <a:p>
            <a:r>
              <a:rPr lang="en-US" sz="2400" b="1" dirty="0"/>
              <a:t>Chimeric Antigen Receptor (CAR) T-cell Therapy</a:t>
            </a:r>
            <a:r>
              <a:rPr lang="en-US" sz="2400" b="1" baseline="30000" dirty="0"/>
              <a:t>1-4</a:t>
            </a:r>
            <a:endParaRPr lang="en-GB" sz="2400" b="1" dirty="0"/>
          </a:p>
        </p:txBody>
      </p:sp>
      <p:sp>
        <p:nvSpPr>
          <p:cNvPr id="2" name="Content Placeholder 1">
            <a:extLst>
              <a:ext uri="{FF2B5EF4-FFF2-40B4-BE49-F238E27FC236}">
                <a16:creationId xmlns:a16="http://schemas.microsoft.com/office/drawing/2014/main" id="{2F6CA3DB-FE7D-47D1-88CC-E0B277C2AE65}"/>
              </a:ext>
            </a:extLst>
          </p:cNvPr>
          <p:cNvSpPr>
            <a:spLocks noGrp="1"/>
          </p:cNvSpPr>
          <p:nvPr>
            <p:ph idx="4294967295"/>
          </p:nvPr>
        </p:nvSpPr>
        <p:spPr>
          <a:xfrm>
            <a:off x="370351" y="3698994"/>
            <a:ext cx="5901562" cy="465967"/>
          </a:xfrm>
        </p:spPr>
        <p:txBody>
          <a:bodyPr>
            <a:noAutofit/>
          </a:bodyPr>
          <a:lstStyle/>
          <a:p>
            <a:pPr marL="257175" indent="-257175">
              <a:spcBef>
                <a:spcPts val="0"/>
              </a:spcBef>
              <a:defRPr/>
            </a:pPr>
            <a:r>
              <a:rPr lang="en-GB" sz="1350" dirty="0"/>
              <a:t>Confer direct antigen specificity to an autologous cytotoxic T-cell</a:t>
            </a:r>
            <a:r>
              <a:rPr lang="en-GB" sz="1350" baseline="30000" dirty="0"/>
              <a:t>1</a:t>
            </a:r>
            <a:endParaRPr lang="en-GB" sz="1350" dirty="0"/>
          </a:p>
          <a:p>
            <a:pPr marL="257175" indent="-257175">
              <a:spcBef>
                <a:spcPts val="0"/>
              </a:spcBef>
              <a:defRPr/>
            </a:pPr>
            <a:r>
              <a:rPr lang="en-GB" sz="1350" dirty="0"/>
              <a:t>Living drug</a:t>
            </a:r>
            <a:r>
              <a:rPr lang="en-GB" sz="1350" baseline="30000" dirty="0"/>
              <a:t>1</a:t>
            </a:r>
            <a:endParaRPr lang="en-GB" sz="1350" dirty="0"/>
          </a:p>
        </p:txBody>
      </p:sp>
      <p:sp>
        <p:nvSpPr>
          <p:cNvPr id="43" name="Rectangle 42">
            <a:extLst>
              <a:ext uri="{FF2B5EF4-FFF2-40B4-BE49-F238E27FC236}">
                <a16:creationId xmlns:a16="http://schemas.microsoft.com/office/drawing/2014/main" id="{DAD2288C-E882-4F40-AFE6-FE32BD52D381}"/>
              </a:ext>
            </a:extLst>
          </p:cNvPr>
          <p:cNvSpPr/>
          <p:nvPr/>
        </p:nvSpPr>
        <p:spPr bwMode="auto">
          <a:xfrm>
            <a:off x="6641836" y="4258122"/>
            <a:ext cx="2250545" cy="80469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dirty="0">
              <a:solidFill>
                <a:srgbClr val="000000"/>
              </a:solidFill>
              <a:latin typeface="Arial" panose="020B0604020202020204" pitchFamily="34" charset="0"/>
              <a:ea typeface="ＭＳ Ｐゴシック" charset="-128"/>
            </a:endParaRPr>
          </a:p>
        </p:txBody>
      </p:sp>
      <p:pic>
        <p:nvPicPr>
          <p:cNvPr id="58" name="Picture 57">
            <a:extLst>
              <a:ext uri="{FF2B5EF4-FFF2-40B4-BE49-F238E27FC236}">
                <a16:creationId xmlns:a16="http://schemas.microsoft.com/office/drawing/2014/main" id="{25F846BD-9758-47AE-8830-6C679B45005C}"/>
              </a:ext>
            </a:extLst>
          </p:cNvPr>
          <p:cNvPicPr>
            <a:picLocks noChangeAspect="1"/>
          </p:cNvPicPr>
          <p:nvPr/>
        </p:nvPicPr>
        <p:blipFill>
          <a:blip r:embed="rId2"/>
          <a:stretch>
            <a:fillRect/>
          </a:stretch>
        </p:blipFill>
        <p:spPr>
          <a:xfrm>
            <a:off x="171583" y="901016"/>
            <a:ext cx="4345837" cy="2376515"/>
          </a:xfrm>
          <a:prstGeom prst="rect">
            <a:avLst/>
          </a:prstGeom>
        </p:spPr>
      </p:pic>
      <p:graphicFrame>
        <p:nvGraphicFramePr>
          <p:cNvPr id="3" name="Table 3">
            <a:extLst>
              <a:ext uri="{FF2B5EF4-FFF2-40B4-BE49-F238E27FC236}">
                <a16:creationId xmlns:a16="http://schemas.microsoft.com/office/drawing/2014/main" id="{D5531CB6-10CA-401E-8E5F-915CC18D14DA}"/>
              </a:ext>
            </a:extLst>
          </p:cNvPr>
          <p:cNvGraphicFramePr>
            <a:graphicFrameLocks noGrp="1"/>
          </p:cNvGraphicFramePr>
          <p:nvPr>
            <p:extLst>
              <p:ext uri="{D42A27DB-BD31-4B8C-83A1-F6EECF244321}">
                <p14:modId xmlns:p14="http://schemas.microsoft.com/office/powerpoint/2010/main" val="18231723"/>
              </p:ext>
            </p:extLst>
          </p:nvPr>
        </p:nvGraphicFramePr>
        <p:xfrm>
          <a:off x="5067999" y="1211522"/>
          <a:ext cx="3824382" cy="1463040"/>
        </p:xfrm>
        <a:graphic>
          <a:graphicData uri="http://schemas.openxmlformats.org/drawingml/2006/table">
            <a:tbl>
              <a:tblPr firstRow="1" bandRow="1">
                <a:tableStyleId>{5C22544A-7EE6-4342-B048-85BDC9FD1C3A}</a:tableStyleId>
              </a:tblPr>
              <a:tblGrid>
                <a:gridCol w="1912191">
                  <a:extLst>
                    <a:ext uri="{9D8B030D-6E8A-4147-A177-3AD203B41FA5}">
                      <a16:colId xmlns:a16="http://schemas.microsoft.com/office/drawing/2014/main" val="3854609420"/>
                    </a:ext>
                  </a:extLst>
                </a:gridCol>
                <a:gridCol w="1912191">
                  <a:extLst>
                    <a:ext uri="{9D8B030D-6E8A-4147-A177-3AD203B41FA5}">
                      <a16:colId xmlns:a16="http://schemas.microsoft.com/office/drawing/2014/main" val="1431427867"/>
                    </a:ext>
                  </a:extLst>
                </a:gridCol>
              </a:tblGrid>
              <a:tr h="1632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Pros</a:t>
                      </a:r>
                    </a:p>
                  </a:txBody>
                  <a:tcPr/>
                </a:tc>
                <a:tc>
                  <a:txBody>
                    <a:bodyPr/>
                    <a:lstStyle/>
                    <a:p>
                      <a:r>
                        <a:rPr lang="en-US" sz="1400" dirty="0"/>
                        <a:t>Cons</a:t>
                      </a:r>
                    </a:p>
                  </a:txBody>
                  <a:tcPr/>
                </a:tc>
                <a:extLst>
                  <a:ext uri="{0D108BD9-81ED-4DB2-BD59-A6C34878D82A}">
                    <a16:rowId xmlns:a16="http://schemas.microsoft.com/office/drawing/2014/main" val="1798549796"/>
                  </a:ext>
                </a:extLst>
              </a:tr>
              <a:tr h="426988">
                <a:tc>
                  <a:txBody>
                    <a:bodyPr/>
                    <a:lstStyle/>
                    <a:p>
                      <a:pPr marL="257175" lvl="0" indent="-257175">
                        <a:spcBef>
                          <a:spcPts val="0"/>
                        </a:spcBef>
                        <a:buFont typeface="Arial" panose="020B0604020202020204" pitchFamily="34" charset="0"/>
                        <a:buChar char="•"/>
                        <a:defRPr/>
                      </a:pPr>
                      <a:r>
                        <a:rPr lang="en-GB" sz="1400" dirty="0"/>
                        <a:t>Single infusion</a:t>
                      </a:r>
                      <a:r>
                        <a:rPr lang="en-GB" sz="1400" baseline="30000" dirty="0"/>
                        <a:t>1,2</a:t>
                      </a:r>
                      <a:endParaRPr lang="en-GB" sz="1400" dirty="0"/>
                    </a:p>
                    <a:p>
                      <a:pPr marL="257175" lvl="0" indent="-257175">
                        <a:spcBef>
                          <a:spcPts val="0"/>
                        </a:spcBef>
                        <a:buFont typeface="Arial" panose="020B0604020202020204" pitchFamily="34" charset="0"/>
                        <a:buChar char="•"/>
                        <a:defRPr/>
                      </a:pPr>
                      <a:r>
                        <a:rPr lang="en-GB" sz="1400" dirty="0"/>
                        <a:t>No need for immune suppression or risk of GvHD</a:t>
                      </a:r>
                      <a:r>
                        <a:rPr lang="en-GB" sz="1400" baseline="30000" dirty="0"/>
                        <a:t>2</a:t>
                      </a:r>
                      <a:endParaRPr lang="en-US" sz="1800" dirty="0"/>
                    </a:p>
                  </a:txBody>
                  <a:tcPr/>
                </a:tc>
                <a:tc>
                  <a:txBody>
                    <a:bodyPr/>
                    <a:lstStyle/>
                    <a:p>
                      <a:pPr marL="285750" indent="-285750">
                        <a:buFont typeface="Arial" panose="020B0604020202020204" pitchFamily="34" charset="0"/>
                        <a:buChar char="•"/>
                      </a:pPr>
                      <a:r>
                        <a:rPr lang="en-US" sz="1400" dirty="0"/>
                        <a:t>Potential cost</a:t>
                      </a:r>
                      <a:r>
                        <a:rPr lang="en-US" sz="1400" baseline="30000" dirty="0"/>
                        <a:t>3</a:t>
                      </a:r>
                      <a:endParaRPr lang="en-US" sz="1400" dirty="0"/>
                    </a:p>
                    <a:p>
                      <a:pPr marL="285750" indent="-285750">
                        <a:buFont typeface="Arial" panose="020B0604020202020204" pitchFamily="34" charset="0"/>
                        <a:buChar char="•"/>
                      </a:pPr>
                      <a:r>
                        <a:rPr lang="en-US" sz="1400" dirty="0"/>
                        <a:t>Supportive care management/ transitions of care involvement</a:t>
                      </a:r>
                      <a:r>
                        <a:rPr lang="en-US" sz="1400" baseline="30000" dirty="0"/>
                        <a:t>4</a:t>
                      </a:r>
                      <a:endParaRPr lang="en-US" sz="1400" dirty="0"/>
                    </a:p>
                  </a:txBody>
                  <a:tcPr/>
                </a:tc>
                <a:extLst>
                  <a:ext uri="{0D108BD9-81ED-4DB2-BD59-A6C34878D82A}">
                    <a16:rowId xmlns:a16="http://schemas.microsoft.com/office/drawing/2014/main" val="540677235"/>
                  </a:ext>
                </a:extLst>
              </a:tr>
            </a:tbl>
          </a:graphicData>
        </a:graphic>
      </p:graphicFrame>
      <p:sp>
        <p:nvSpPr>
          <p:cNvPr id="4" name="TextBox 3">
            <a:extLst>
              <a:ext uri="{FF2B5EF4-FFF2-40B4-BE49-F238E27FC236}">
                <a16:creationId xmlns:a16="http://schemas.microsoft.com/office/drawing/2014/main" id="{6564E39C-4899-4B14-BEFB-30C42AF460FB}"/>
              </a:ext>
            </a:extLst>
          </p:cNvPr>
          <p:cNvSpPr txBox="1"/>
          <p:nvPr/>
        </p:nvSpPr>
        <p:spPr>
          <a:xfrm>
            <a:off x="3080052" y="4491759"/>
            <a:ext cx="6063948" cy="646331"/>
          </a:xfrm>
          <a:prstGeom prst="rect">
            <a:avLst/>
          </a:prstGeom>
          <a:noFill/>
        </p:spPr>
        <p:txBody>
          <a:bodyPr wrap="square" rtlCol="0">
            <a:spAutoFit/>
          </a:bodyPr>
          <a:lstStyle/>
          <a:p>
            <a:r>
              <a:rPr lang="en-US" sz="900" dirty="0">
                <a:solidFill>
                  <a:schemeClr val="bg2"/>
                </a:solidFill>
              </a:rPr>
              <a:t>1. Feins S, et al. </a:t>
            </a:r>
            <a:r>
              <a:rPr lang="en-US" sz="900" i="1" dirty="0">
                <a:solidFill>
                  <a:schemeClr val="bg2"/>
                </a:solidFill>
              </a:rPr>
              <a:t>Am J Hematol. </a:t>
            </a:r>
            <a:r>
              <a:rPr lang="en-US" sz="900" dirty="0">
                <a:solidFill>
                  <a:schemeClr val="bg2"/>
                </a:solidFill>
              </a:rPr>
              <a:t>2019;94:S3-S9</a:t>
            </a:r>
          </a:p>
          <a:p>
            <a:r>
              <a:rPr lang="en-US" sz="900" dirty="0">
                <a:solidFill>
                  <a:schemeClr val="bg2"/>
                </a:solidFill>
              </a:rPr>
              <a:t>2. Sanber K, et al. </a:t>
            </a:r>
            <a:r>
              <a:rPr lang="en-US" sz="900" i="1" dirty="0">
                <a:solidFill>
                  <a:schemeClr val="bg2"/>
                </a:solidFill>
              </a:rPr>
              <a:t>Br J Haematol</a:t>
            </a:r>
            <a:r>
              <a:rPr lang="en-US" sz="900" dirty="0">
                <a:solidFill>
                  <a:schemeClr val="bg2"/>
                </a:solidFill>
              </a:rPr>
              <a:t>. 2021;195(5):660-668.</a:t>
            </a:r>
          </a:p>
          <a:p>
            <a:r>
              <a:rPr lang="en-US" sz="900" dirty="0">
                <a:solidFill>
                  <a:schemeClr val="bg2"/>
                </a:solidFill>
              </a:rPr>
              <a:t>3. Ramos CA, et al. </a:t>
            </a:r>
            <a:r>
              <a:rPr lang="en-US" sz="900" i="1" dirty="0">
                <a:solidFill>
                  <a:schemeClr val="bg2"/>
                </a:solidFill>
              </a:rPr>
              <a:t>Annu Rev Med</a:t>
            </a:r>
            <a:r>
              <a:rPr lang="en-US" sz="900" dirty="0">
                <a:solidFill>
                  <a:schemeClr val="bg2"/>
                </a:solidFill>
              </a:rPr>
              <a:t>. 2016;67:165-183.</a:t>
            </a:r>
          </a:p>
          <a:p>
            <a:r>
              <a:rPr lang="en-US" sz="900" dirty="0">
                <a:solidFill>
                  <a:schemeClr val="bg2"/>
                </a:solidFill>
              </a:rPr>
              <a:t>4. Sterner RC, et al. </a:t>
            </a:r>
            <a:r>
              <a:rPr lang="en-US" sz="900" i="1" dirty="0">
                <a:solidFill>
                  <a:schemeClr val="bg2"/>
                </a:solidFill>
              </a:rPr>
              <a:t>Blood Cancer J</a:t>
            </a:r>
            <a:r>
              <a:rPr lang="en-US" sz="900" dirty="0">
                <a:solidFill>
                  <a:schemeClr val="bg2"/>
                </a:solidFill>
              </a:rPr>
              <a:t>. 2021;11(4):69. </a:t>
            </a:r>
          </a:p>
        </p:txBody>
      </p:sp>
      <p:sp>
        <p:nvSpPr>
          <p:cNvPr id="6" name="TextBox 5">
            <a:extLst>
              <a:ext uri="{FF2B5EF4-FFF2-40B4-BE49-F238E27FC236}">
                <a16:creationId xmlns:a16="http://schemas.microsoft.com/office/drawing/2014/main" id="{8CBA8FB8-2753-4764-9433-500CE1A7B260}"/>
              </a:ext>
            </a:extLst>
          </p:cNvPr>
          <p:cNvSpPr txBox="1"/>
          <p:nvPr/>
        </p:nvSpPr>
        <p:spPr>
          <a:xfrm>
            <a:off x="5138777" y="2765871"/>
            <a:ext cx="3695385" cy="246221"/>
          </a:xfrm>
          <a:prstGeom prst="rect">
            <a:avLst/>
          </a:prstGeom>
          <a:noFill/>
        </p:spPr>
        <p:txBody>
          <a:bodyPr wrap="square" rtlCol="0">
            <a:spAutoFit/>
          </a:bodyPr>
          <a:lstStyle/>
          <a:p>
            <a:r>
              <a:rPr lang="en-US" sz="1000" dirty="0"/>
              <a:t>GvHD, graft vs. host disease</a:t>
            </a:r>
          </a:p>
        </p:txBody>
      </p:sp>
    </p:spTree>
    <p:extLst>
      <p:ext uri="{BB962C8B-B14F-4D97-AF65-F5344CB8AC3E}">
        <p14:creationId xmlns:p14="http://schemas.microsoft.com/office/powerpoint/2010/main" val="29144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D3F01-2CFD-4C86-ACED-6EEE709C0176}"/>
              </a:ext>
            </a:extLst>
          </p:cNvPr>
          <p:cNvSpPr>
            <a:spLocks noGrp="1"/>
          </p:cNvSpPr>
          <p:nvPr>
            <p:ph type="title"/>
          </p:nvPr>
        </p:nvSpPr>
        <p:spPr/>
        <p:txBody>
          <a:bodyPr>
            <a:normAutofit/>
          </a:bodyPr>
          <a:lstStyle/>
          <a:p>
            <a:pPr marL="0" marR="0">
              <a:lnSpc>
                <a:spcPct val="107000"/>
              </a:lnSpc>
              <a:spcBef>
                <a:spcPts val="0"/>
              </a:spcBef>
              <a:spcAft>
                <a:spcPts val="0"/>
              </a:spcAft>
            </a:pPr>
            <a:r>
              <a:rPr lang="en-US" sz="3200" b="1" dirty="0">
                <a:effectLst/>
                <a:latin typeface="Calibri Light" panose="020F0302020204030204" pitchFamily="34" charset="0"/>
                <a:ea typeface="Times New Roman" panose="02020603050405020304" pitchFamily="18" charset="0"/>
                <a:cs typeface="Calibri Light" panose="020F0302020204030204" pitchFamily="34" charset="0"/>
              </a:rPr>
              <a:t>Jeremy Abramson, MD </a:t>
            </a:r>
            <a:endParaRPr lang="en-US" sz="3200" b="1"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6A05486C-840B-4089-A6AC-401BAA162DD4}"/>
              </a:ext>
            </a:extLst>
          </p:cNvPr>
          <p:cNvSpPr>
            <a:spLocks noGrp="1"/>
          </p:cNvSpPr>
          <p:nvPr>
            <p:ph idx="1"/>
          </p:nvPr>
        </p:nvSpPr>
        <p:spPr>
          <a:xfrm>
            <a:off x="628650" y="1268016"/>
            <a:ext cx="7886700" cy="3263504"/>
          </a:xfrm>
        </p:spPr>
        <p:txBody>
          <a:bodyPr>
            <a:normAutofit/>
          </a:bodyPr>
          <a:lstStyle/>
          <a:p>
            <a:pPr marL="0" marR="0" indent="0">
              <a:lnSpc>
                <a:spcPct val="107000"/>
              </a:lnSpc>
              <a:spcBef>
                <a:spcPts val="0"/>
              </a:spcBef>
              <a:spcAft>
                <a:spcPts val="0"/>
              </a:spcAft>
              <a:buNone/>
            </a:pPr>
            <a:r>
              <a:rPr lang="en-US" sz="2200" dirty="0">
                <a:effectLst/>
                <a:ea typeface="Times New Roman" panose="02020603050405020304" pitchFamily="18" charset="0"/>
                <a:cs typeface="Times New Roman" panose="02020603050405020304" pitchFamily="18" charset="0"/>
              </a:rPr>
              <a:t>Director, Lymphoma Program</a:t>
            </a:r>
            <a:br>
              <a:rPr lang="en-US" sz="2200" dirty="0">
                <a:effectLst/>
                <a:ea typeface="Times New Roman" panose="02020603050405020304" pitchFamily="18" charset="0"/>
                <a:cs typeface="Times New Roman" panose="02020603050405020304" pitchFamily="18" charset="0"/>
              </a:rPr>
            </a:br>
            <a:r>
              <a:rPr lang="en-US" sz="2200" dirty="0">
                <a:effectLst/>
                <a:ea typeface="Times New Roman" panose="02020603050405020304" pitchFamily="18" charset="0"/>
                <a:cs typeface="Times New Roman" panose="02020603050405020304" pitchFamily="18" charset="0"/>
              </a:rPr>
              <a:t>Jon and Jo Ann Hagler Chair in Lymphoma</a:t>
            </a:r>
            <a:br>
              <a:rPr lang="en-US" sz="2200" dirty="0">
                <a:effectLst/>
                <a:ea typeface="Times New Roman" panose="02020603050405020304" pitchFamily="18" charset="0"/>
                <a:cs typeface="Times New Roman" panose="02020603050405020304" pitchFamily="18" charset="0"/>
              </a:rPr>
            </a:br>
            <a:r>
              <a:rPr lang="en-US" sz="2200" dirty="0">
                <a:effectLst/>
                <a:ea typeface="Times New Roman" panose="02020603050405020304" pitchFamily="18" charset="0"/>
                <a:cs typeface="Times New Roman" panose="02020603050405020304" pitchFamily="18" charset="0"/>
              </a:rPr>
              <a:t>Massachusetts General Hospital Cancer Center </a:t>
            </a:r>
            <a:endParaRPr lang="en-US" sz="2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200" dirty="0">
                <a:effectLst/>
                <a:ea typeface="Times New Roman" panose="02020603050405020304" pitchFamily="18" charset="0"/>
                <a:cs typeface="Times New Roman" panose="02020603050405020304" pitchFamily="18" charset="0"/>
              </a:rPr>
              <a:t>Associate Professor of Medicine </a:t>
            </a:r>
            <a:endParaRPr lang="en-US" sz="2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200" dirty="0">
                <a:effectLst/>
                <a:ea typeface="Times New Roman" panose="02020603050405020304" pitchFamily="18" charset="0"/>
                <a:cs typeface="Times New Roman" panose="02020603050405020304" pitchFamily="18" charset="0"/>
              </a:rPr>
              <a:t>Harvard Medical School </a:t>
            </a:r>
            <a:endParaRPr lang="en-US" sz="2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200" dirty="0">
                <a:effectLst/>
                <a:ea typeface="Times New Roman" panose="02020603050405020304" pitchFamily="18" charset="0"/>
                <a:cs typeface="Times New Roman" panose="02020603050405020304" pitchFamily="18" charset="0"/>
              </a:rPr>
              <a:t>Boston, Massachusetts</a:t>
            </a:r>
            <a:endParaRPr lang="en-US" sz="2200"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None/>
            </a:pPr>
            <a:endParaRPr lang="en-US" sz="2000" dirty="0"/>
          </a:p>
        </p:txBody>
      </p:sp>
    </p:spTree>
    <p:extLst>
      <p:ext uri="{BB962C8B-B14F-4D97-AF65-F5344CB8AC3E}">
        <p14:creationId xmlns:p14="http://schemas.microsoft.com/office/powerpoint/2010/main" val="4220516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p:cNvSpPr>
            <a:spLocks noGrp="1"/>
          </p:cNvSpPr>
          <p:nvPr>
            <p:ph type="title"/>
          </p:nvPr>
        </p:nvSpPr>
        <p:spPr bwMode="auto">
          <a:xfrm>
            <a:off x="628650" y="191293"/>
            <a:ext cx="7886700" cy="994172"/>
          </a:xfrm>
        </p:spPr>
        <p:txBody>
          <a:bodyPr wrap="square" numCol="1" compatLnSpc="1">
            <a:prstTxWarp prst="textNoShape">
              <a:avLst/>
            </a:prstTxWarp>
            <a:normAutofit/>
          </a:bodyPr>
          <a:lstStyle/>
          <a:p>
            <a:r>
              <a:rPr lang="en-GB" sz="3200" b="1" dirty="0"/>
              <a:t>ZUMA-1: PFS and OS of patients with R/R DLBCL receiving axicabtagene ciloleucel</a:t>
            </a:r>
            <a:endParaRPr lang="en-GB" altLang="en-US" sz="3200" b="1" dirty="0"/>
          </a:p>
        </p:txBody>
      </p:sp>
      <p:sp>
        <p:nvSpPr>
          <p:cNvPr id="156" name="Rectangle 155">
            <a:extLst>
              <a:ext uri="{FF2B5EF4-FFF2-40B4-BE49-F238E27FC236}">
                <a16:creationId xmlns:a16="http://schemas.microsoft.com/office/drawing/2014/main" id="{7D41790F-CF80-4D3E-B65D-3B1E2BB52C90}"/>
              </a:ext>
            </a:extLst>
          </p:cNvPr>
          <p:cNvSpPr/>
          <p:nvPr/>
        </p:nvSpPr>
        <p:spPr>
          <a:xfrm>
            <a:off x="3048301" y="4455121"/>
            <a:ext cx="2433680" cy="246221"/>
          </a:xfrm>
          <a:prstGeom prst="rect">
            <a:avLst/>
          </a:prstGeom>
        </p:spPr>
        <p:txBody>
          <a:bodyPr wrap="none">
            <a:spAutoFit/>
          </a:bodyPr>
          <a:lstStyle/>
          <a:p>
            <a:pPr defTabSz="685800">
              <a:defRPr/>
            </a:pPr>
            <a:r>
              <a:rPr lang="en-GB" sz="1000" dirty="0">
                <a:solidFill>
                  <a:schemeClr val="bg2"/>
                </a:solidFill>
                <a:ea typeface="ＭＳ Ｐゴシック"/>
              </a:rPr>
              <a:t> </a:t>
            </a:r>
            <a:r>
              <a:rPr lang="en-GB" sz="900" dirty="0">
                <a:solidFill>
                  <a:schemeClr val="bg2"/>
                </a:solidFill>
                <a:ea typeface="ＭＳ Ｐゴシック"/>
              </a:rPr>
              <a:t>Locke FL, et al. </a:t>
            </a:r>
            <a:r>
              <a:rPr lang="en-GB" sz="900" i="1" dirty="0">
                <a:solidFill>
                  <a:schemeClr val="bg2"/>
                </a:solidFill>
                <a:ea typeface="ＭＳ Ｐゴシック"/>
              </a:rPr>
              <a:t>Lancet Oncol</a:t>
            </a:r>
            <a:r>
              <a:rPr lang="en-GB" sz="900" dirty="0">
                <a:solidFill>
                  <a:schemeClr val="bg2"/>
                </a:solidFill>
                <a:ea typeface="ＭＳ Ｐゴシック"/>
              </a:rPr>
              <a:t>. 2019;20(1):31-42.</a:t>
            </a:r>
            <a:r>
              <a:rPr lang="en-GB" sz="900" dirty="0">
                <a:solidFill>
                  <a:srgbClr val="000000"/>
                </a:solidFill>
                <a:ea typeface="ＭＳ Ｐゴシック"/>
              </a:rPr>
              <a:t> </a:t>
            </a:r>
            <a:endParaRPr lang="en-US" sz="900" dirty="0">
              <a:solidFill>
                <a:srgbClr val="000000"/>
              </a:solidFill>
              <a:ea typeface="ＭＳ Ｐゴシック"/>
            </a:endParaRPr>
          </a:p>
        </p:txBody>
      </p:sp>
      <p:graphicFrame>
        <p:nvGraphicFramePr>
          <p:cNvPr id="5" name="Content Placeholder 6">
            <a:extLst>
              <a:ext uri="{FF2B5EF4-FFF2-40B4-BE49-F238E27FC236}">
                <a16:creationId xmlns:a16="http://schemas.microsoft.com/office/drawing/2014/main" id="{AE33A01B-6319-435A-897B-E2B257B2DCC7}"/>
              </a:ext>
            </a:extLst>
          </p:cNvPr>
          <p:cNvGraphicFramePr>
            <a:graphicFrameLocks/>
          </p:cNvGraphicFramePr>
          <p:nvPr>
            <p:extLst>
              <p:ext uri="{D42A27DB-BD31-4B8C-83A1-F6EECF244321}">
                <p14:modId xmlns:p14="http://schemas.microsoft.com/office/powerpoint/2010/main" val="3655783707"/>
              </p:ext>
            </p:extLst>
          </p:nvPr>
        </p:nvGraphicFramePr>
        <p:xfrm>
          <a:off x="261257" y="1178318"/>
          <a:ext cx="5042263" cy="2817544"/>
        </p:xfrm>
        <a:graphic>
          <a:graphicData uri="http://schemas.openxmlformats.org/drawingml/2006/table">
            <a:tbl>
              <a:tblPr firstRow="1" bandRow="1">
                <a:tableStyleId>{5C22544A-7EE6-4342-B048-85BDC9FD1C3A}</a:tableStyleId>
              </a:tblPr>
              <a:tblGrid>
                <a:gridCol w="3603414">
                  <a:extLst>
                    <a:ext uri="{9D8B030D-6E8A-4147-A177-3AD203B41FA5}">
                      <a16:colId xmlns:a16="http://schemas.microsoft.com/office/drawing/2014/main" val="1916807986"/>
                    </a:ext>
                  </a:extLst>
                </a:gridCol>
                <a:gridCol w="1438849">
                  <a:extLst>
                    <a:ext uri="{9D8B030D-6E8A-4147-A177-3AD203B41FA5}">
                      <a16:colId xmlns:a16="http://schemas.microsoft.com/office/drawing/2014/main" val="2598197904"/>
                    </a:ext>
                  </a:extLst>
                </a:gridCol>
              </a:tblGrid>
              <a:tr h="546694">
                <a:tc>
                  <a:txBody>
                    <a:bodyPr/>
                    <a:lstStyle/>
                    <a:p>
                      <a:pPr marL="0" marR="0">
                        <a:lnSpc>
                          <a:spcPct val="107000"/>
                        </a:lnSpc>
                        <a:spcBef>
                          <a:spcPts val="0"/>
                        </a:spcBef>
                        <a:spcAft>
                          <a:spcPts val="0"/>
                        </a:spcAft>
                      </a:pPr>
                      <a:r>
                        <a:rPr lang="en-GB" sz="1400" noProof="0" dirty="0">
                          <a:solidFill>
                            <a:schemeClr val="bg1"/>
                          </a:solidFill>
                          <a:effectLst/>
                        </a:rPr>
                        <a:t>Baseline Characteristics</a:t>
                      </a:r>
                      <a:endParaRPr lang="en-GB"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l"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bg1"/>
                          </a:solidFill>
                          <a:effectLst/>
                        </a:rPr>
                        <a:t>Phase 1 and 2</a:t>
                      </a:r>
                      <a:br>
                        <a:rPr lang="en-GB" sz="1400" kern="1200" noProof="0" dirty="0">
                          <a:solidFill>
                            <a:schemeClr val="bg1"/>
                          </a:solidFill>
                          <a:effectLst/>
                        </a:rPr>
                      </a:br>
                      <a:r>
                        <a:rPr lang="en-GB" sz="1400" kern="1200" noProof="0" dirty="0">
                          <a:solidFill>
                            <a:schemeClr val="bg1"/>
                          </a:solidFill>
                          <a:effectLst/>
                        </a:rPr>
                        <a:t>(N = 108)</a:t>
                      </a:r>
                      <a:endParaRPr lang="en-GB" sz="14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812775402"/>
                  </a:ext>
                </a:extLst>
              </a:tr>
              <a:tr h="302593">
                <a:tc>
                  <a:txBody>
                    <a:bodyPr/>
                    <a:lstStyle/>
                    <a:p>
                      <a:pPr marL="0" marR="0" algn="l">
                        <a:lnSpc>
                          <a:spcPct val="100000"/>
                        </a:lnSpc>
                        <a:spcBef>
                          <a:spcPts val="0"/>
                        </a:spcBef>
                        <a:spcAft>
                          <a:spcPts val="0"/>
                        </a:spcAft>
                      </a:pPr>
                      <a:r>
                        <a:rPr lang="en-GB" sz="1200" noProof="0" dirty="0">
                          <a:solidFill>
                            <a:schemeClr val="tx1"/>
                          </a:solidFill>
                          <a:effectLst/>
                        </a:rPr>
                        <a:t>Median age</a:t>
                      </a:r>
                      <a:r>
                        <a:rPr lang="en-GB" sz="1200" baseline="0" noProof="0" dirty="0">
                          <a:solidFill>
                            <a:schemeClr val="tx1"/>
                          </a:solidFill>
                          <a:effectLst/>
                        </a:rPr>
                        <a:t> </a:t>
                      </a:r>
                      <a:r>
                        <a:rPr lang="en-GB" sz="1200" kern="1200" noProof="0" dirty="0">
                          <a:solidFill>
                            <a:schemeClr val="tx1"/>
                          </a:solidFill>
                          <a:effectLst/>
                        </a:rPr>
                        <a:t>(range)</a:t>
                      </a:r>
                      <a:r>
                        <a:rPr lang="en-GB" sz="1200" noProof="0" dirty="0">
                          <a:solidFill>
                            <a:schemeClr val="tx1"/>
                          </a:solidFill>
                          <a:effectLst/>
                        </a:rPr>
                        <a:t>, y</a:t>
                      </a:r>
                      <a:endParaRPr lang="en-GB" sz="12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200" kern="1200" noProof="0" dirty="0">
                          <a:solidFill>
                            <a:schemeClr val="tx1"/>
                          </a:solidFill>
                          <a:effectLst/>
                        </a:rPr>
                        <a:t>58 (23–76)</a:t>
                      </a:r>
                      <a:endParaRPr lang="en-GB"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368052779"/>
                  </a:ext>
                </a:extLst>
              </a:tr>
              <a:tr h="302593">
                <a:tc>
                  <a:txBody>
                    <a:bodyPr/>
                    <a:lstStyle/>
                    <a:p>
                      <a:pPr marL="112713" marR="0" indent="0" algn="l">
                        <a:lnSpc>
                          <a:spcPct val="100000"/>
                        </a:lnSpc>
                        <a:spcBef>
                          <a:spcPts val="0"/>
                        </a:spcBef>
                        <a:spcAft>
                          <a:spcPts val="0"/>
                        </a:spcAft>
                      </a:pPr>
                      <a:r>
                        <a:rPr lang="en-GB" sz="1200" noProof="0" dirty="0">
                          <a:solidFill>
                            <a:schemeClr val="tx1"/>
                          </a:solidFill>
                          <a:effectLst/>
                        </a:rPr>
                        <a:t>Age ≥ 65 y, n (%)</a:t>
                      </a:r>
                      <a:endParaRPr lang="en-GB" sz="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GB" sz="1200" noProof="0" dirty="0">
                          <a:solidFill>
                            <a:schemeClr val="tx1"/>
                          </a:solidFill>
                          <a:effectLst/>
                        </a:rPr>
                        <a:t>27 (25)</a:t>
                      </a:r>
                      <a:endParaRPr lang="en-GB"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520192002"/>
                  </a:ext>
                </a:extLst>
              </a:tr>
              <a:tr h="299437">
                <a:tc>
                  <a:txBody>
                    <a:bodyPr/>
                    <a:lstStyle/>
                    <a:p>
                      <a:pPr marL="0" marR="0" algn="l">
                        <a:lnSpc>
                          <a:spcPct val="100000"/>
                        </a:lnSpc>
                        <a:spcBef>
                          <a:spcPts val="0"/>
                        </a:spcBef>
                        <a:spcAft>
                          <a:spcPts val="0"/>
                        </a:spcAft>
                      </a:pPr>
                      <a:r>
                        <a:rPr lang="en-GB" sz="1200" noProof="0" dirty="0">
                          <a:solidFill>
                            <a:schemeClr val="tx1"/>
                          </a:solidFill>
                          <a:effectLst/>
                        </a:rPr>
                        <a:t>≥ 3 prior therapies, n (%)</a:t>
                      </a:r>
                      <a:endParaRPr lang="en-GB" sz="12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rPr>
                        <a:t>76 (70)</a:t>
                      </a:r>
                      <a:endParaRPr lang="en-GB" sz="1200" kern="1200" noProof="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10"/>
                  </a:ext>
                </a:extLst>
              </a:tr>
              <a:tr h="299437">
                <a:tc>
                  <a:txBody>
                    <a:bodyPr/>
                    <a:lstStyle/>
                    <a:p>
                      <a:pPr marL="0" marR="0" algn="l">
                        <a:lnSpc>
                          <a:spcPct val="100000"/>
                        </a:lnSpc>
                        <a:spcBef>
                          <a:spcPts val="0"/>
                        </a:spcBef>
                        <a:spcAft>
                          <a:spcPts val="0"/>
                        </a:spcAft>
                      </a:pPr>
                      <a:r>
                        <a:rPr lang="en-GB" sz="1200" noProof="0" dirty="0">
                          <a:solidFill>
                            <a:schemeClr val="tx1"/>
                          </a:solidFill>
                          <a:effectLst/>
                        </a:rPr>
                        <a:t>Refractory (no response to prior treatment or relapse &lt;1y from ASCT)</a:t>
                      </a:r>
                      <a:endParaRPr lang="en-GB" sz="12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rPr>
                        <a:t>108 (100%)</a:t>
                      </a:r>
                      <a:endParaRPr lang="en-GB" sz="1200" kern="1200" noProof="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45967816"/>
                  </a:ext>
                </a:extLst>
              </a:tr>
              <a:tr h="303841">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200" u="none" noProof="0" dirty="0">
                          <a:solidFill>
                            <a:schemeClr val="tx1"/>
                          </a:solidFill>
                          <a:effectLst/>
                        </a:rPr>
                        <a:t>Refractory to 2nd- or later-line therapy, </a:t>
                      </a:r>
                      <a:r>
                        <a:rPr lang="en-GB" sz="1200" u="none" kern="1200" noProof="0" dirty="0">
                          <a:solidFill>
                            <a:schemeClr val="tx1"/>
                          </a:solidFill>
                          <a:effectLst/>
                        </a:rPr>
                        <a:t>n (%)</a:t>
                      </a:r>
                      <a:endParaRPr lang="en-GB" sz="1200" u="none"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200" u="none" noProof="0" dirty="0">
                          <a:solidFill>
                            <a:schemeClr val="tx1"/>
                          </a:solidFill>
                          <a:effectLst/>
                        </a:rPr>
                        <a:t>80 (74)</a:t>
                      </a:r>
                    </a:p>
                  </a:txBody>
                  <a:tcPr anchor="ctr"/>
                </a:tc>
                <a:extLst>
                  <a:ext uri="{0D108BD9-81ED-4DB2-BD59-A6C34878D82A}">
                    <a16:rowId xmlns:a16="http://schemas.microsoft.com/office/drawing/2014/main" val="3101393764"/>
                  </a:ext>
                </a:extLst>
              </a:tr>
              <a:tr h="302593">
                <a:tc>
                  <a:txBody>
                    <a:bodyPr/>
                    <a:lstStyle/>
                    <a:p>
                      <a:pPr marL="117475" marR="0" indent="-117475" algn="l" defTabSz="685750" rtl="0" eaLnBrk="1" fontAlgn="auto" latinLnBrk="0" hangingPunct="1">
                        <a:lnSpc>
                          <a:spcPct val="107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rPr>
                        <a:t>Best response as PD to last therapy, n (%)</a:t>
                      </a:r>
                      <a:endParaRPr lang="en-GB"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tx1"/>
                          </a:solidFill>
                          <a:effectLst/>
                          <a:uLnTx/>
                          <a:uFillTx/>
                        </a:rPr>
                        <a:t>70 (65)</a:t>
                      </a:r>
                      <a:endParaRPr lang="en-GB"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576438804"/>
                  </a:ext>
                </a:extLst>
              </a:tr>
              <a:tr h="302593">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200" noProof="0" dirty="0">
                          <a:solidFill>
                            <a:schemeClr val="tx1"/>
                          </a:solidFill>
                          <a:effectLst/>
                        </a:rPr>
                        <a:t>Relapse post</a:t>
                      </a:r>
                      <a:r>
                        <a:rPr lang="en-GB" sz="1200" baseline="0" noProof="0" dirty="0">
                          <a:solidFill>
                            <a:schemeClr val="tx1"/>
                          </a:solidFill>
                          <a:effectLst/>
                        </a:rPr>
                        <a:t> </a:t>
                      </a:r>
                      <a:r>
                        <a:rPr lang="en-GB" sz="1200" noProof="0" dirty="0">
                          <a:solidFill>
                            <a:schemeClr val="tx1"/>
                          </a:solidFill>
                          <a:effectLst/>
                        </a:rPr>
                        <a:t>ASCT, </a:t>
                      </a:r>
                      <a:r>
                        <a:rPr lang="en-GB" sz="1200" kern="1200" noProof="0" dirty="0">
                          <a:solidFill>
                            <a:schemeClr val="tx1"/>
                          </a:solidFill>
                          <a:effectLst/>
                        </a:rPr>
                        <a:t>n (%)</a:t>
                      </a:r>
                      <a:endParaRPr lang="en-GB"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200" kern="1200" noProof="0" dirty="0">
                          <a:solidFill>
                            <a:schemeClr val="tx1"/>
                          </a:solidFill>
                          <a:effectLst/>
                        </a:rPr>
                        <a:t>25 (23)</a:t>
                      </a:r>
                      <a:endParaRPr lang="en-GB"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88059859"/>
                  </a:ext>
                </a:extLst>
              </a:tr>
            </a:tbl>
          </a:graphicData>
        </a:graphic>
      </p:graphicFrame>
      <p:sp>
        <p:nvSpPr>
          <p:cNvPr id="2" name="Rectangle 1">
            <a:extLst>
              <a:ext uri="{FF2B5EF4-FFF2-40B4-BE49-F238E27FC236}">
                <a16:creationId xmlns:a16="http://schemas.microsoft.com/office/drawing/2014/main" id="{374D442A-42A6-49F0-9B29-EEAA38C5FBFB}"/>
              </a:ext>
            </a:extLst>
          </p:cNvPr>
          <p:cNvSpPr/>
          <p:nvPr/>
        </p:nvSpPr>
        <p:spPr>
          <a:xfrm>
            <a:off x="5408023" y="1178320"/>
            <a:ext cx="3326674" cy="32123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tx1"/>
                </a:solidFill>
              </a:rPr>
              <a:t>Progression Free Survival </a:t>
            </a:r>
          </a:p>
          <a:p>
            <a:pPr marL="285750" indent="-285750">
              <a:buFont typeface="Arial" panose="020B0604020202020204" pitchFamily="34" charset="0"/>
              <a:buChar char="•"/>
            </a:pPr>
            <a:r>
              <a:rPr lang="en-US" dirty="0">
                <a:solidFill>
                  <a:schemeClr val="tx1"/>
                </a:solidFill>
              </a:rPr>
              <a:t>Median of 5.9 mos </a:t>
            </a:r>
          </a:p>
          <a:p>
            <a:pPr marL="285750" indent="-285750">
              <a:buFont typeface="Arial" panose="020B0604020202020204" pitchFamily="34" charset="0"/>
              <a:buChar char="•"/>
            </a:pPr>
            <a:r>
              <a:rPr lang="en-US" dirty="0">
                <a:solidFill>
                  <a:schemeClr val="tx1"/>
                </a:solidFill>
              </a:rPr>
              <a:t>42% at 2 y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algn="ctr"/>
            <a:r>
              <a:rPr lang="en-US" b="1" u="sng" dirty="0">
                <a:solidFill>
                  <a:schemeClr val="tx1"/>
                </a:solidFill>
              </a:rPr>
              <a:t>Overall Survival </a:t>
            </a:r>
          </a:p>
          <a:p>
            <a:pPr marL="285750" indent="-285750">
              <a:buFont typeface="Arial" panose="020B0604020202020204" pitchFamily="34" charset="0"/>
              <a:buChar char="•"/>
            </a:pPr>
            <a:r>
              <a:rPr lang="en-US" dirty="0">
                <a:solidFill>
                  <a:schemeClr val="tx1"/>
                </a:solidFill>
              </a:rPr>
              <a:t>NR at time of data collection </a:t>
            </a:r>
          </a:p>
          <a:p>
            <a:pPr marL="285750" indent="-285750">
              <a:buFont typeface="Arial" panose="020B0604020202020204" pitchFamily="34" charset="0"/>
              <a:buChar char="•"/>
            </a:pPr>
            <a:r>
              <a:rPr lang="en-US" dirty="0">
                <a:solidFill>
                  <a:schemeClr val="tx1"/>
                </a:solidFill>
              </a:rPr>
              <a:t>51% alive at 2 y</a:t>
            </a:r>
          </a:p>
        </p:txBody>
      </p:sp>
      <p:sp>
        <p:nvSpPr>
          <p:cNvPr id="3" name="TextBox 2">
            <a:extLst>
              <a:ext uri="{FF2B5EF4-FFF2-40B4-BE49-F238E27FC236}">
                <a16:creationId xmlns:a16="http://schemas.microsoft.com/office/drawing/2014/main" id="{6EE8C5AA-A648-42D2-ADC3-2CFB8955CA33}"/>
              </a:ext>
            </a:extLst>
          </p:cNvPr>
          <p:cNvSpPr txBox="1"/>
          <p:nvPr/>
        </p:nvSpPr>
        <p:spPr>
          <a:xfrm>
            <a:off x="5481981" y="4161266"/>
            <a:ext cx="1806129" cy="261610"/>
          </a:xfrm>
          <a:prstGeom prst="rect">
            <a:avLst/>
          </a:prstGeom>
          <a:noFill/>
        </p:spPr>
        <p:txBody>
          <a:bodyPr wrap="square" rtlCol="0">
            <a:spAutoFit/>
          </a:bodyPr>
          <a:lstStyle/>
          <a:p>
            <a:r>
              <a:rPr lang="en-US" sz="1050" dirty="0"/>
              <a:t>NR, not reached</a:t>
            </a:r>
          </a:p>
        </p:txBody>
      </p:sp>
      <p:sp>
        <p:nvSpPr>
          <p:cNvPr id="9" name="TextBox 8">
            <a:extLst>
              <a:ext uri="{FF2B5EF4-FFF2-40B4-BE49-F238E27FC236}">
                <a16:creationId xmlns:a16="http://schemas.microsoft.com/office/drawing/2014/main" id="{F5D54D1F-6F4C-FA79-5896-34763EE98F9A}"/>
              </a:ext>
            </a:extLst>
          </p:cNvPr>
          <p:cNvSpPr txBox="1"/>
          <p:nvPr/>
        </p:nvSpPr>
        <p:spPr>
          <a:xfrm>
            <a:off x="1973051" y="3933104"/>
            <a:ext cx="1428370" cy="584775"/>
          </a:xfrm>
          <a:prstGeom prst="rect">
            <a:avLst/>
          </a:prstGeom>
          <a:solidFill>
            <a:srgbClr val="EEE7E7"/>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Univers 47 CondensedLight"/>
                <a:ea typeface="ＭＳ Ｐゴシック"/>
                <a:cs typeface="+mn-cs"/>
              </a:rPr>
              <a:t>ORR: </a:t>
            </a:r>
            <a:r>
              <a:rPr lang="en-GB" sz="1600" b="1" dirty="0">
                <a:solidFill>
                  <a:srgbClr val="000000"/>
                </a:solidFill>
                <a:latin typeface="Univers 47 CondensedLight"/>
                <a:ea typeface="ＭＳ Ｐゴシック"/>
              </a:rPr>
              <a:t>74</a:t>
            </a:r>
            <a:r>
              <a:rPr kumimoji="0" lang="en-GB" sz="1600" b="1" i="0" u="none" strike="noStrike" kern="1200" cap="none" spc="0" normalizeH="0" baseline="0" noProof="0" dirty="0">
                <a:ln>
                  <a:noFill/>
                </a:ln>
                <a:solidFill>
                  <a:srgbClr val="000000"/>
                </a:solidFill>
                <a:effectLst/>
                <a:uLnTx/>
                <a:uFillTx/>
                <a:latin typeface="Univers 47 CondensedLight"/>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Univers 47 CondensedLight"/>
                <a:ea typeface="ＭＳ Ｐゴシック"/>
                <a:cs typeface="+mn-cs"/>
              </a:rPr>
              <a:t>CRR: </a:t>
            </a:r>
            <a:r>
              <a:rPr lang="en-GB" sz="1600" b="1" dirty="0">
                <a:solidFill>
                  <a:srgbClr val="000000"/>
                </a:solidFill>
                <a:latin typeface="Univers 47 CondensedLight"/>
                <a:ea typeface="ＭＳ Ｐゴシック"/>
              </a:rPr>
              <a:t>54</a:t>
            </a:r>
            <a:r>
              <a:rPr kumimoji="0" lang="en-GB" sz="1600" b="1" i="0" u="none" strike="noStrike" kern="1200" cap="none" spc="0" normalizeH="0" baseline="0" noProof="0" dirty="0">
                <a:ln>
                  <a:noFill/>
                </a:ln>
                <a:solidFill>
                  <a:srgbClr val="000000"/>
                </a:solidFill>
                <a:effectLst/>
                <a:uLnTx/>
                <a:uFillTx/>
                <a:latin typeface="Univers 47 CondensedLight"/>
                <a:ea typeface="ＭＳ Ｐゴシック"/>
                <a:cs typeface="+mn-cs"/>
              </a:rPr>
              <a:t>%</a:t>
            </a:r>
          </a:p>
        </p:txBody>
      </p:sp>
    </p:spTree>
    <p:extLst>
      <p:ext uri="{BB962C8B-B14F-4D97-AF65-F5344CB8AC3E}">
        <p14:creationId xmlns:p14="http://schemas.microsoft.com/office/powerpoint/2010/main" val="8091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09" y="0"/>
            <a:ext cx="8116169" cy="914400"/>
          </a:xfrm>
        </p:spPr>
        <p:txBody>
          <a:bodyPr anchor="ctr">
            <a:normAutofit fontScale="90000"/>
          </a:bodyPr>
          <a:lstStyle/>
          <a:p>
            <a:r>
              <a:rPr lang="en-GB" sz="3200" b="1" dirty="0"/>
              <a:t>JULIET: PFS and OS of patients with R/R DLBCL receiving tisagenlecleucel</a:t>
            </a:r>
            <a:r>
              <a:rPr lang="en-GB" sz="3200" b="1" baseline="30000" dirty="0"/>
              <a:t>1,2</a:t>
            </a:r>
            <a:endParaRPr lang="en-GB" sz="3200" b="1" dirty="0"/>
          </a:p>
        </p:txBody>
      </p:sp>
      <p:sp>
        <p:nvSpPr>
          <p:cNvPr id="4" name="Text Placeholder 3"/>
          <p:cNvSpPr>
            <a:spLocks noGrp="1"/>
          </p:cNvSpPr>
          <p:nvPr>
            <p:ph type="body" sz="quarter" idx="15"/>
          </p:nvPr>
        </p:nvSpPr>
        <p:spPr>
          <a:xfrm>
            <a:off x="3043955" y="4547977"/>
            <a:ext cx="5890641" cy="322002"/>
          </a:xfrm>
        </p:spPr>
        <p:txBody>
          <a:bodyPr/>
          <a:lstStyle/>
          <a:p>
            <a:r>
              <a:rPr lang="en-GB" sz="900" dirty="0">
                <a:solidFill>
                  <a:schemeClr val="bg2"/>
                </a:solidFill>
              </a:rPr>
              <a:t>1. Schuster SJ, et al. </a:t>
            </a:r>
            <a:r>
              <a:rPr lang="en-GB" sz="900" i="1" dirty="0">
                <a:solidFill>
                  <a:schemeClr val="bg2"/>
                </a:solidFill>
              </a:rPr>
              <a:t>N Engl J Med. </a:t>
            </a:r>
            <a:r>
              <a:rPr lang="en-GB" sz="900" dirty="0">
                <a:solidFill>
                  <a:schemeClr val="bg2"/>
                </a:solidFill>
              </a:rPr>
              <a:t>2019;380(1):45-56.</a:t>
            </a:r>
          </a:p>
          <a:p>
            <a:r>
              <a:rPr lang="en-GB" sz="900" dirty="0">
                <a:solidFill>
                  <a:schemeClr val="bg2"/>
                </a:solidFill>
              </a:rPr>
              <a:t>2. Schuster SJ, et al. </a:t>
            </a:r>
            <a:r>
              <a:rPr lang="en-GB" sz="900" i="1" dirty="0">
                <a:solidFill>
                  <a:schemeClr val="bg2"/>
                </a:solidFill>
              </a:rPr>
              <a:t>Lancet Oncol</a:t>
            </a:r>
            <a:r>
              <a:rPr lang="en-GB" sz="900" dirty="0">
                <a:solidFill>
                  <a:schemeClr val="bg2"/>
                </a:solidFill>
              </a:rPr>
              <a:t>. 2021; 22(10):1403-1415. </a:t>
            </a:r>
          </a:p>
        </p:txBody>
      </p:sp>
      <p:sp>
        <p:nvSpPr>
          <p:cNvPr id="10" name="TextBox 9">
            <a:extLst>
              <a:ext uri="{FF2B5EF4-FFF2-40B4-BE49-F238E27FC236}">
                <a16:creationId xmlns:a16="http://schemas.microsoft.com/office/drawing/2014/main" id="{E8886F71-C35C-4402-AEA5-BBC714EF3851}"/>
              </a:ext>
            </a:extLst>
          </p:cNvPr>
          <p:cNvSpPr txBox="1"/>
          <p:nvPr/>
        </p:nvSpPr>
        <p:spPr>
          <a:xfrm>
            <a:off x="1963760" y="3688951"/>
            <a:ext cx="1428370" cy="707886"/>
          </a:xfrm>
          <a:prstGeom prst="rect">
            <a:avLst/>
          </a:prstGeom>
          <a:solidFill>
            <a:srgbClr val="EEE7E7"/>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Univers 47 CondensedLight"/>
                <a:ea typeface="ＭＳ Ｐゴシック"/>
                <a:cs typeface="+mn-cs"/>
              </a:rPr>
              <a:t>ORR</a:t>
            </a:r>
            <a:r>
              <a:rPr kumimoji="0" lang="en-GB" sz="2000" b="1" i="0" u="none" strike="noStrike" kern="1200" cap="none" spc="0" normalizeH="0" baseline="30000" noProof="0" dirty="0">
                <a:ln>
                  <a:noFill/>
                </a:ln>
                <a:solidFill>
                  <a:srgbClr val="000000"/>
                </a:solidFill>
                <a:effectLst/>
                <a:uLnTx/>
                <a:uFillTx/>
                <a:latin typeface="Univers 47 CondensedLight"/>
                <a:ea typeface="ＭＳ Ｐゴシック"/>
                <a:cs typeface="+mn-cs"/>
              </a:rPr>
              <a:t>1</a:t>
            </a:r>
            <a:r>
              <a:rPr kumimoji="0" lang="en-GB" sz="2000" b="1" i="0" u="none" strike="noStrike" kern="1200" cap="none" spc="0" normalizeH="0" baseline="0" noProof="0" dirty="0">
                <a:ln>
                  <a:noFill/>
                </a:ln>
                <a:solidFill>
                  <a:srgbClr val="000000"/>
                </a:solidFill>
                <a:effectLst/>
                <a:uLnTx/>
                <a:uFillTx/>
                <a:latin typeface="Univers 47 CondensedLight"/>
                <a:ea typeface="ＭＳ Ｐゴシック"/>
                <a:cs typeface="+mn-cs"/>
              </a:rPr>
              <a:t>: 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Univers 47 CondensedLight"/>
                <a:ea typeface="ＭＳ Ｐゴシック"/>
                <a:cs typeface="+mn-cs"/>
              </a:rPr>
              <a:t>CRR</a:t>
            </a:r>
            <a:r>
              <a:rPr kumimoji="0" lang="en-GB" sz="2000" b="1" i="0" u="none" strike="noStrike" kern="1200" cap="none" spc="0" normalizeH="0" baseline="30000" noProof="0" dirty="0">
                <a:ln>
                  <a:noFill/>
                </a:ln>
                <a:solidFill>
                  <a:srgbClr val="000000"/>
                </a:solidFill>
                <a:effectLst/>
                <a:uLnTx/>
                <a:uFillTx/>
                <a:latin typeface="Univers 47 CondensedLight"/>
                <a:ea typeface="ＭＳ Ｐゴシック"/>
                <a:cs typeface="+mn-cs"/>
              </a:rPr>
              <a:t>2</a:t>
            </a:r>
            <a:r>
              <a:rPr kumimoji="0" lang="en-GB" sz="2000" b="1" i="0" u="none" strike="noStrike" kern="1200" cap="none" spc="0" normalizeH="0" baseline="0" noProof="0" dirty="0">
                <a:ln>
                  <a:noFill/>
                </a:ln>
                <a:solidFill>
                  <a:srgbClr val="000000"/>
                </a:solidFill>
                <a:effectLst/>
                <a:uLnTx/>
                <a:uFillTx/>
                <a:latin typeface="Univers 47 CondensedLight"/>
                <a:ea typeface="ＭＳ Ｐゴシック"/>
                <a:cs typeface="+mn-cs"/>
              </a:rPr>
              <a:t>: 40%</a:t>
            </a:r>
          </a:p>
        </p:txBody>
      </p:sp>
      <p:graphicFrame>
        <p:nvGraphicFramePr>
          <p:cNvPr id="6" name="Content Placeholder 9">
            <a:extLst>
              <a:ext uri="{FF2B5EF4-FFF2-40B4-BE49-F238E27FC236}">
                <a16:creationId xmlns:a16="http://schemas.microsoft.com/office/drawing/2014/main" id="{638BC75F-278A-46AB-8AD8-BA2EFB6C5C7D}"/>
              </a:ext>
            </a:extLst>
          </p:cNvPr>
          <p:cNvGraphicFramePr>
            <a:graphicFrameLocks/>
          </p:cNvGraphicFramePr>
          <p:nvPr>
            <p:extLst>
              <p:ext uri="{D42A27DB-BD31-4B8C-83A1-F6EECF244321}">
                <p14:modId xmlns:p14="http://schemas.microsoft.com/office/powerpoint/2010/main" val="3718484411"/>
              </p:ext>
            </p:extLst>
          </p:nvPr>
        </p:nvGraphicFramePr>
        <p:xfrm>
          <a:off x="112742" y="1074011"/>
          <a:ext cx="4240557" cy="2463800"/>
        </p:xfrm>
        <a:graphic>
          <a:graphicData uri="http://schemas.openxmlformats.org/drawingml/2006/table">
            <a:tbl>
              <a:tblPr firstRow="1" bandRow="1">
                <a:tableStyleId>{5C22544A-7EE6-4342-B048-85BDC9FD1C3A}</a:tableStyleId>
              </a:tblPr>
              <a:tblGrid>
                <a:gridCol w="3122118">
                  <a:extLst>
                    <a:ext uri="{9D8B030D-6E8A-4147-A177-3AD203B41FA5}">
                      <a16:colId xmlns:a16="http://schemas.microsoft.com/office/drawing/2014/main" val="20000"/>
                    </a:ext>
                  </a:extLst>
                </a:gridCol>
                <a:gridCol w="1118439">
                  <a:extLst>
                    <a:ext uri="{9D8B030D-6E8A-4147-A177-3AD203B41FA5}">
                      <a16:colId xmlns:a16="http://schemas.microsoft.com/office/drawing/2014/main" val="20001"/>
                    </a:ext>
                  </a:extLst>
                </a:gridCol>
              </a:tblGrid>
              <a:tr h="167230">
                <a:tc>
                  <a:txBody>
                    <a:bodyPr/>
                    <a:lstStyle/>
                    <a:p>
                      <a:pPr marL="91440" marR="0">
                        <a:spcBef>
                          <a:spcPts val="0"/>
                        </a:spcBef>
                        <a:spcAft>
                          <a:spcPts val="0"/>
                        </a:spcAft>
                      </a:pPr>
                      <a:r>
                        <a:rPr lang="en-GB" sz="1600" noProof="0" dirty="0">
                          <a:solidFill>
                            <a:schemeClr val="bg1"/>
                          </a:solidFill>
                          <a:effectLst/>
                        </a:rPr>
                        <a:t>Baseline Characteristics</a:t>
                      </a:r>
                      <a:r>
                        <a:rPr lang="en-GB" sz="1600" baseline="30000" noProof="0" dirty="0">
                          <a:solidFill>
                            <a:schemeClr val="bg1"/>
                          </a:solidFill>
                          <a:effectLst/>
                        </a:rPr>
                        <a:t>1</a:t>
                      </a:r>
                      <a:endParaRPr lang="en-GB" sz="1600" noProof="0" dirty="0">
                        <a:solidFill>
                          <a:schemeClr val="bg1"/>
                        </a:solidFill>
                        <a:effectLst/>
                        <a:latin typeface="+mn-lt"/>
                        <a:ea typeface="MS Mincho"/>
                      </a:endParaRPr>
                    </a:p>
                  </a:txBody>
                  <a:tcPr marL="36381" marR="36381" marT="0" marB="0" anchor="ctr"/>
                </a:tc>
                <a:tc>
                  <a:txBody>
                    <a:bodyPr/>
                    <a:lstStyle/>
                    <a:p>
                      <a:pPr marL="0" marR="0" algn="ctr">
                        <a:spcBef>
                          <a:spcPts val="200"/>
                        </a:spcBef>
                        <a:spcAft>
                          <a:spcPts val="0"/>
                        </a:spcAft>
                      </a:pPr>
                      <a:r>
                        <a:rPr lang="en-GB" sz="1600" noProof="0" dirty="0">
                          <a:solidFill>
                            <a:schemeClr val="bg1"/>
                          </a:solidFill>
                          <a:effectLst/>
                        </a:rPr>
                        <a:t>Patients </a:t>
                      </a:r>
                    </a:p>
                    <a:p>
                      <a:pPr marL="0" marR="0" algn="ctr">
                        <a:spcBef>
                          <a:spcPts val="200"/>
                        </a:spcBef>
                        <a:spcAft>
                          <a:spcPts val="0"/>
                        </a:spcAft>
                      </a:pPr>
                      <a:r>
                        <a:rPr lang="en-GB" sz="1600" noProof="0" dirty="0">
                          <a:solidFill>
                            <a:schemeClr val="bg1"/>
                          </a:solidFill>
                          <a:effectLst/>
                        </a:rPr>
                        <a:t>(N = 111)</a:t>
                      </a:r>
                      <a:endParaRPr lang="en-GB" sz="1600" noProof="0" dirty="0">
                        <a:solidFill>
                          <a:schemeClr val="bg1"/>
                        </a:solidFill>
                        <a:effectLst/>
                        <a:latin typeface="Arial" panose="020B0604020202020204" pitchFamily="34" charset="0"/>
                        <a:ea typeface="MS Mincho"/>
                      </a:endParaRPr>
                    </a:p>
                  </a:txBody>
                  <a:tcPr marL="36381" marR="36381" marT="0" marB="0" anchor="ctr"/>
                </a:tc>
                <a:extLst>
                  <a:ext uri="{0D108BD9-81ED-4DB2-BD59-A6C34878D82A}">
                    <a16:rowId xmlns:a16="http://schemas.microsoft.com/office/drawing/2014/main" val="10000"/>
                  </a:ext>
                </a:extLst>
              </a:tr>
              <a:tr h="120625">
                <a:tc>
                  <a:txBody>
                    <a:bodyPr/>
                    <a:lstStyle/>
                    <a:p>
                      <a:pPr marL="0" marR="0" indent="0" algn="l">
                        <a:spcBef>
                          <a:spcPts val="0"/>
                        </a:spcBef>
                        <a:spcAft>
                          <a:spcPts val="300"/>
                        </a:spcAft>
                      </a:pPr>
                      <a:r>
                        <a:rPr lang="en-GB" sz="1600" noProof="0" dirty="0">
                          <a:solidFill>
                            <a:schemeClr val="tx1"/>
                          </a:solidFill>
                          <a:effectLst/>
                        </a:rPr>
                        <a:t>Median age (range), y</a:t>
                      </a:r>
                      <a:endParaRPr lang="en-GB" sz="1600" b="0" noProof="0" dirty="0">
                        <a:solidFill>
                          <a:schemeClr val="tx1"/>
                        </a:solidFill>
                        <a:effectLst/>
                        <a:latin typeface="Arial" panose="020B0604020202020204" pitchFamily="34" charset="0"/>
                        <a:ea typeface="MS Mincho"/>
                      </a:endParaRPr>
                    </a:p>
                  </a:txBody>
                  <a:tcPr marL="104416" marR="104416" marT="0" marB="0" anchor="ctr"/>
                </a:tc>
                <a:tc>
                  <a:txBody>
                    <a:bodyPr/>
                    <a:lstStyle/>
                    <a:p>
                      <a:pPr marL="0" marR="0" algn="ctr">
                        <a:spcBef>
                          <a:spcPts val="300"/>
                        </a:spcBef>
                        <a:spcAft>
                          <a:spcPts val="300"/>
                        </a:spcAft>
                      </a:pPr>
                      <a:r>
                        <a:rPr lang="en-GB" sz="1600" noProof="0" dirty="0">
                          <a:solidFill>
                            <a:schemeClr val="tx1"/>
                          </a:solidFill>
                          <a:effectLst/>
                        </a:rPr>
                        <a:t> 56 (22–76)</a:t>
                      </a:r>
                      <a:endParaRPr lang="en-GB" sz="1600" b="0" noProof="0" dirty="0">
                        <a:solidFill>
                          <a:schemeClr val="tx1"/>
                        </a:solidFill>
                        <a:effectLst/>
                        <a:latin typeface="Arial" panose="020B0604020202020204" pitchFamily="34" charset="0"/>
                        <a:ea typeface="MS Mincho"/>
                      </a:endParaRPr>
                    </a:p>
                  </a:txBody>
                  <a:tcPr marL="26061" marR="26061" marT="0" marB="0" anchor="ctr"/>
                </a:tc>
                <a:extLst>
                  <a:ext uri="{0D108BD9-81ED-4DB2-BD59-A6C34878D82A}">
                    <a16:rowId xmlns:a16="http://schemas.microsoft.com/office/drawing/2014/main" val="838326138"/>
                  </a:ext>
                </a:extLst>
              </a:tr>
              <a:tr h="120625">
                <a:tc>
                  <a:txBody>
                    <a:bodyPr/>
                    <a:lstStyle/>
                    <a:p>
                      <a:pPr marL="91440" marR="0" algn="l">
                        <a:spcBef>
                          <a:spcPts val="0"/>
                        </a:spcBef>
                        <a:spcAft>
                          <a:spcPts val="0"/>
                        </a:spcAft>
                      </a:pPr>
                      <a:r>
                        <a:rPr lang="en-GB" sz="1600" noProof="0" dirty="0">
                          <a:solidFill>
                            <a:schemeClr val="tx1"/>
                          </a:solidFill>
                          <a:effectLst/>
                        </a:rPr>
                        <a:t>Double-/triple-hit</a:t>
                      </a:r>
                      <a:r>
                        <a:rPr lang="en-GB" sz="1600" baseline="0" noProof="0" dirty="0">
                          <a:solidFill>
                            <a:schemeClr val="tx1"/>
                          </a:solidFill>
                          <a:effectLst/>
                        </a:rPr>
                        <a:t> lymphoma, %</a:t>
                      </a:r>
                      <a:endParaRPr lang="en-GB" sz="1600" b="0" noProof="0" dirty="0">
                        <a:solidFill>
                          <a:schemeClr val="tx1"/>
                        </a:solidFill>
                        <a:effectLst/>
                        <a:latin typeface="+mn-lt"/>
                        <a:ea typeface="MS Mincho"/>
                      </a:endParaRPr>
                    </a:p>
                  </a:txBody>
                  <a:tcPr marL="104416" marR="104416" marT="0" marB="0" anchor="ctr"/>
                </a:tc>
                <a:tc>
                  <a:txBody>
                    <a:bodyPr/>
                    <a:lstStyle/>
                    <a:p>
                      <a:pPr marL="0" marR="0" algn="ctr">
                        <a:spcBef>
                          <a:spcPts val="0"/>
                        </a:spcBef>
                        <a:spcAft>
                          <a:spcPts val="0"/>
                        </a:spcAft>
                      </a:pPr>
                      <a:r>
                        <a:rPr lang="en-GB" sz="1600" noProof="0" dirty="0">
                          <a:solidFill>
                            <a:schemeClr val="tx1"/>
                          </a:solidFill>
                          <a:effectLst/>
                        </a:rPr>
                        <a:t>27</a:t>
                      </a:r>
                      <a:endParaRPr lang="en-GB" sz="1600" b="0" baseline="3000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3076193824"/>
                  </a:ext>
                </a:extLst>
              </a:tr>
              <a:tr h="120625">
                <a:tc>
                  <a:txBody>
                    <a:bodyPr/>
                    <a:lstStyle/>
                    <a:p>
                      <a:pPr marL="0" marR="0" indent="0" algn="l">
                        <a:spcBef>
                          <a:spcPts val="0"/>
                        </a:spcBef>
                        <a:spcAft>
                          <a:spcPts val="0"/>
                        </a:spcAft>
                      </a:pPr>
                      <a:r>
                        <a:rPr lang="en-GB" sz="1600" noProof="0" dirty="0">
                          <a:solidFill>
                            <a:schemeClr val="tx1"/>
                          </a:solidFill>
                          <a:effectLst/>
                        </a:rPr>
                        <a:t>Number of prior lines of therapy, %</a:t>
                      </a:r>
                      <a:endParaRPr lang="en-GB" sz="1600" b="0" noProof="0" dirty="0">
                        <a:solidFill>
                          <a:schemeClr val="tx1"/>
                        </a:solidFill>
                        <a:effectLst/>
                        <a:latin typeface="+mn-lt"/>
                        <a:ea typeface="MS Mincho"/>
                      </a:endParaRPr>
                    </a:p>
                  </a:txBody>
                  <a:tcPr marL="104416" marR="104416" marT="0" marB="0" anchor="ctr"/>
                </a:tc>
                <a:tc>
                  <a:txBody>
                    <a:bodyPr/>
                    <a:lstStyle/>
                    <a:p>
                      <a:pPr marL="0" marR="0" algn="ctr">
                        <a:spcBef>
                          <a:spcPts val="0"/>
                        </a:spcBef>
                        <a:spcAft>
                          <a:spcPts val="0"/>
                        </a:spcAft>
                      </a:pPr>
                      <a:endParaRPr lang="en-GB" sz="1600" b="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2182768334"/>
                  </a:ext>
                </a:extLst>
              </a:tr>
              <a:tr h="120625">
                <a:tc>
                  <a:txBody>
                    <a:bodyPr/>
                    <a:lstStyle/>
                    <a:p>
                      <a:pPr marL="403225" marR="0" indent="-285750" algn="l">
                        <a:spcBef>
                          <a:spcPts val="0"/>
                        </a:spcBef>
                        <a:spcAft>
                          <a:spcPts val="0"/>
                        </a:spcAft>
                        <a:buFont typeface="Arial" panose="020B0604020202020204" pitchFamily="34" charset="0"/>
                        <a:buChar char="•"/>
                      </a:pPr>
                      <a:r>
                        <a:rPr lang="en-GB" sz="1600" noProof="0" dirty="0">
                          <a:solidFill>
                            <a:schemeClr val="tx1"/>
                          </a:solidFill>
                          <a:effectLst/>
                        </a:rPr>
                        <a:t>2</a:t>
                      </a:r>
                      <a:endParaRPr lang="en-GB" sz="1600" b="0" noProof="0" dirty="0">
                        <a:solidFill>
                          <a:schemeClr val="tx1"/>
                        </a:solidFill>
                        <a:effectLst/>
                        <a:latin typeface="+mn-lt"/>
                        <a:ea typeface="MS Mincho"/>
                      </a:endParaRPr>
                    </a:p>
                  </a:txBody>
                  <a:tcPr marL="104416" marR="104416" marT="0" marB="0" anchor="ctr"/>
                </a:tc>
                <a:tc>
                  <a:txBody>
                    <a:bodyPr/>
                    <a:lstStyle/>
                    <a:p>
                      <a:pPr marL="0" marR="0" algn="ctr">
                        <a:spcBef>
                          <a:spcPts val="0"/>
                        </a:spcBef>
                        <a:spcAft>
                          <a:spcPts val="0"/>
                        </a:spcAft>
                      </a:pPr>
                      <a:r>
                        <a:rPr lang="en-GB" sz="1600" noProof="0" dirty="0">
                          <a:solidFill>
                            <a:schemeClr val="tx1"/>
                          </a:solidFill>
                          <a:effectLst/>
                        </a:rPr>
                        <a:t>44</a:t>
                      </a:r>
                      <a:endParaRPr lang="en-GB" sz="1600" b="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3442707099"/>
                  </a:ext>
                </a:extLst>
              </a:tr>
              <a:tr h="120625">
                <a:tc>
                  <a:txBody>
                    <a:bodyPr/>
                    <a:lstStyle/>
                    <a:p>
                      <a:pPr marL="403225" marR="0" indent="-285750" algn="l">
                        <a:spcBef>
                          <a:spcPts val="0"/>
                        </a:spcBef>
                        <a:spcAft>
                          <a:spcPts val="0"/>
                        </a:spcAft>
                        <a:buFont typeface="Arial" panose="020B0604020202020204" pitchFamily="34" charset="0"/>
                        <a:buChar char="•"/>
                      </a:pPr>
                      <a:r>
                        <a:rPr lang="en-GB" sz="1600" noProof="0" dirty="0">
                          <a:solidFill>
                            <a:schemeClr val="tx1"/>
                          </a:solidFill>
                          <a:effectLst/>
                        </a:rPr>
                        <a:t>3</a:t>
                      </a:r>
                      <a:endParaRPr lang="en-GB" sz="1600" b="0" noProof="0" dirty="0">
                        <a:solidFill>
                          <a:schemeClr val="tx1"/>
                        </a:solidFill>
                        <a:effectLst/>
                        <a:latin typeface="+mn-lt"/>
                        <a:ea typeface="MS Mincho"/>
                      </a:endParaRPr>
                    </a:p>
                  </a:txBody>
                  <a:tcPr marL="104416" marR="104416" marT="0" marB="0" anchor="ctr"/>
                </a:tc>
                <a:tc>
                  <a:txBody>
                    <a:bodyPr/>
                    <a:lstStyle/>
                    <a:p>
                      <a:pPr marL="0" marR="0" algn="ctr">
                        <a:spcBef>
                          <a:spcPts val="0"/>
                        </a:spcBef>
                        <a:spcAft>
                          <a:spcPts val="0"/>
                        </a:spcAft>
                      </a:pPr>
                      <a:r>
                        <a:rPr lang="en-GB" sz="1600" noProof="0" dirty="0">
                          <a:solidFill>
                            <a:schemeClr val="tx1"/>
                          </a:solidFill>
                          <a:effectLst/>
                        </a:rPr>
                        <a:t>31</a:t>
                      </a:r>
                      <a:endParaRPr lang="en-GB" sz="1600" b="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4245857293"/>
                  </a:ext>
                </a:extLst>
              </a:tr>
              <a:tr h="120625">
                <a:tc>
                  <a:txBody>
                    <a:bodyPr/>
                    <a:lstStyle/>
                    <a:p>
                      <a:pPr marL="403225" marR="0" indent="-285750" algn="l">
                        <a:spcBef>
                          <a:spcPts val="0"/>
                        </a:spcBef>
                        <a:spcAft>
                          <a:spcPts val="0"/>
                        </a:spcAft>
                        <a:buFont typeface="Arial" panose="020B0604020202020204" pitchFamily="34" charset="0"/>
                        <a:buChar char="•"/>
                      </a:pPr>
                      <a:r>
                        <a:rPr lang="en-GB" sz="1600" noProof="0" dirty="0">
                          <a:solidFill>
                            <a:schemeClr val="tx1"/>
                          </a:solidFill>
                          <a:effectLst/>
                        </a:rPr>
                        <a:t>4–6</a:t>
                      </a:r>
                      <a:endParaRPr lang="en-GB" sz="1600" b="0" noProof="0" dirty="0">
                        <a:solidFill>
                          <a:schemeClr val="tx1"/>
                        </a:solidFill>
                        <a:effectLst/>
                        <a:latin typeface="+mn-lt"/>
                        <a:ea typeface="MS Mincho"/>
                      </a:endParaRPr>
                    </a:p>
                  </a:txBody>
                  <a:tcPr marL="104416" marR="104416" marT="0" marB="0" anchor="ctr"/>
                </a:tc>
                <a:tc>
                  <a:txBody>
                    <a:bodyPr/>
                    <a:lstStyle/>
                    <a:p>
                      <a:pPr marL="0" marR="0" algn="ctr">
                        <a:spcBef>
                          <a:spcPts val="0"/>
                        </a:spcBef>
                        <a:spcAft>
                          <a:spcPts val="0"/>
                        </a:spcAft>
                      </a:pPr>
                      <a:r>
                        <a:rPr lang="en-GB" sz="1600" noProof="0" dirty="0">
                          <a:solidFill>
                            <a:schemeClr val="tx1"/>
                          </a:solidFill>
                          <a:effectLst/>
                        </a:rPr>
                        <a:t>21</a:t>
                      </a:r>
                      <a:endParaRPr lang="en-GB" sz="1600" b="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2128371028"/>
                  </a:ext>
                </a:extLst>
              </a:tr>
              <a:tr h="120625">
                <a:tc>
                  <a:txBody>
                    <a:bodyPr/>
                    <a:lstStyle/>
                    <a:p>
                      <a:pPr marL="0" marR="0" indent="0" algn="l">
                        <a:spcBef>
                          <a:spcPts val="0"/>
                        </a:spcBef>
                        <a:spcAft>
                          <a:spcPts val="0"/>
                        </a:spcAft>
                      </a:pPr>
                      <a:r>
                        <a:rPr lang="en-GB" sz="1600" kern="1200" noProof="0" dirty="0">
                          <a:solidFill>
                            <a:schemeClr val="tx1"/>
                          </a:solidFill>
                          <a:effectLst/>
                        </a:rPr>
                        <a:t>Refractory to last</a:t>
                      </a:r>
                      <a:r>
                        <a:rPr lang="en-GB" sz="1600" kern="1200" baseline="0" noProof="0" dirty="0">
                          <a:solidFill>
                            <a:schemeClr val="tx1"/>
                          </a:solidFill>
                          <a:effectLst/>
                        </a:rPr>
                        <a:t> therapy, %</a:t>
                      </a:r>
                      <a:endParaRPr lang="en-GB" sz="1600" b="0" kern="1200" noProof="0" dirty="0">
                        <a:solidFill>
                          <a:schemeClr val="tx1"/>
                        </a:solidFill>
                        <a:effectLst/>
                        <a:latin typeface="+mn-lt"/>
                        <a:ea typeface="+mn-ea"/>
                        <a:cs typeface="+mn-cs"/>
                      </a:endParaRPr>
                    </a:p>
                  </a:txBody>
                  <a:tcPr marL="104416" marR="10441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rPr>
                        <a:t>55</a:t>
                      </a:r>
                      <a:endParaRPr lang="en-GB" sz="1600" b="0" kern="1200" noProof="0" dirty="0">
                        <a:solidFill>
                          <a:schemeClr val="tx1"/>
                        </a:solidFill>
                        <a:effectLst/>
                        <a:latin typeface="+mn-lt"/>
                        <a:ea typeface="+mn-ea"/>
                        <a:cs typeface="+mn-cs"/>
                      </a:endParaRPr>
                    </a:p>
                  </a:txBody>
                  <a:tcPr marL="36381" marR="36381" marT="0" marB="0" anchor="ctr"/>
                </a:tc>
                <a:extLst>
                  <a:ext uri="{0D108BD9-81ED-4DB2-BD59-A6C34878D82A}">
                    <a16:rowId xmlns:a16="http://schemas.microsoft.com/office/drawing/2014/main" val="1129723668"/>
                  </a:ext>
                </a:extLst>
              </a:tr>
              <a:tr h="120625">
                <a:tc>
                  <a:txBody>
                    <a:bodyPr/>
                    <a:lstStyle/>
                    <a:p>
                      <a:pPr marL="0" marR="0" indent="0" algn="l">
                        <a:spcBef>
                          <a:spcPts val="0"/>
                        </a:spcBef>
                        <a:spcAft>
                          <a:spcPts val="0"/>
                        </a:spcAft>
                      </a:pPr>
                      <a:r>
                        <a:rPr lang="en-GB" sz="1600" noProof="0" dirty="0">
                          <a:solidFill>
                            <a:schemeClr val="tx1"/>
                          </a:solidFill>
                          <a:effectLst/>
                        </a:rPr>
                        <a:t>Prior ASCT, %</a:t>
                      </a:r>
                      <a:endParaRPr lang="en-GB" sz="1600" b="0" noProof="0" dirty="0">
                        <a:solidFill>
                          <a:schemeClr val="tx1"/>
                        </a:solidFill>
                        <a:effectLst/>
                        <a:latin typeface="+mn-lt"/>
                        <a:ea typeface="MS Mincho"/>
                      </a:endParaRPr>
                    </a:p>
                  </a:txBody>
                  <a:tcPr marL="104416" marR="10441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effectLst/>
                        </a:rPr>
                        <a:t>49</a:t>
                      </a:r>
                      <a:endParaRPr lang="en-GB" sz="1600" b="0" noProof="0" dirty="0">
                        <a:solidFill>
                          <a:schemeClr val="tx1"/>
                        </a:solidFill>
                        <a:effectLst/>
                        <a:latin typeface="+mn-lt"/>
                        <a:ea typeface="MS Mincho"/>
                      </a:endParaRPr>
                    </a:p>
                  </a:txBody>
                  <a:tcPr marL="36381" marR="36381" marT="0" marB="0" anchor="ct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C268140D-397B-4BC2-861F-6D6121B0D56D}"/>
              </a:ext>
            </a:extLst>
          </p:cNvPr>
          <p:cNvSpPr/>
          <p:nvPr/>
        </p:nvSpPr>
        <p:spPr>
          <a:xfrm>
            <a:off x="5573838" y="782976"/>
            <a:ext cx="2236880" cy="211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Long-Term Follow-Up Data</a:t>
            </a:r>
            <a:r>
              <a:rPr lang="en-US" sz="1400" b="1" baseline="30000" dirty="0">
                <a:solidFill>
                  <a:schemeClr val="tx1"/>
                </a:solidFill>
              </a:rPr>
              <a:t>2</a:t>
            </a:r>
            <a:endParaRPr lang="en-US" sz="1400" b="1" dirty="0">
              <a:solidFill>
                <a:schemeClr val="tx1"/>
              </a:solidFill>
            </a:endParaRPr>
          </a:p>
        </p:txBody>
      </p:sp>
      <p:sp>
        <p:nvSpPr>
          <p:cNvPr id="8" name="Rectangle 7">
            <a:extLst>
              <a:ext uri="{FF2B5EF4-FFF2-40B4-BE49-F238E27FC236}">
                <a16:creationId xmlns:a16="http://schemas.microsoft.com/office/drawing/2014/main" id="{233F94F6-2478-418F-8854-619D29ACD9B5}"/>
              </a:ext>
            </a:extLst>
          </p:cNvPr>
          <p:cNvSpPr/>
          <p:nvPr/>
        </p:nvSpPr>
        <p:spPr>
          <a:xfrm>
            <a:off x="4572000" y="1074012"/>
            <a:ext cx="4240557" cy="246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tx1"/>
                </a:solidFill>
              </a:rPr>
              <a:t>Progression Free Survival </a:t>
            </a:r>
          </a:p>
          <a:p>
            <a:pPr marL="285750" indent="-285750">
              <a:buFont typeface="Arial" panose="020B0604020202020204" pitchFamily="34" charset="0"/>
              <a:buChar char="•"/>
            </a:pPr>
            <a:r>
              <a:rPr lang="en-US" dirty="0">
                <a:solidFill>
                  <a:schemeClr val="tx1"/>
                </a:solidFill>
              </a:rPr>
              <a:t>Median of 2.9 mos</a:t>
            </a:r>
          </a:p>
          <a:p>
            <a:pPr marL="285750" indent="-285750">
              <a:buFont typeface="Arial" panose="020B0604020202020204" pitchFamily="34" charset="0"/>
              <a:buChar char="•"/>
            </a:pPr>
            <a:r>
              <a:rPr lang="en-US" dirty="0">
                <a:solidFill>
                  <a:schemeClr val="tx1"/>
                </a:solidFill>
              </a:rPr>
              <a:t>~30% at 2 y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algn="ctr"/>
            <a:r>
              <a:rPr lang="en-US" b="1" u="sng" dirty="0">
                <a:solidFill>
                  <a:schemeClr val="tx1"/>
                </a:solidFill>
              </a:rPr>
              <a:t>Overall Survival </a:t>
            </a:r>
          </a:p>
          <a:p>
            <a:pPr marL="285750" indent="-285750">
              <a:buFont typeface="Arial" panose="020B0604020202020204" pitchFamily="34" charset="0"/>
              <a:buChar char="•"/>
            </a:pPr>
            <a:r>
              <a:rPr lang="en-US" dirty="0">
                <a:solidFill>
                  <a:schemeClr val="tx1"/>
                </a:solidFill>
              </a:rPr>
              <a:t>Median of 11.1 mos</a:t>
            </a:r>
          </a:p>
        </p:txBody>
      </p:sp>
    </p:spTree>
    <p:extLst>
      <p:ext uri="{BB962C8B-B14F-4D97-AF65-F5344CB8AC3E}">
        <p14:creationId xmlns:p14="http://schemas.microsoft.com/office/powerpoint/2010/main" val="221011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01A2-F351-4A7A-AA66-8BDE7D16AE2C}"/>
              </a:ext>
            </a:extLst>
          </p:cNvPr>
          <p:cNvSpPr>
            <a:spLocks noGrp="1"/>
          </p:cNvSpPr>
          <p:nvPr>
            <p:ph type="title"/>
          </p:nvPr>
        </p:nvSpPr>
        <p:spPr>
          <a:xfrm>
            <a:off x="242911" y="47234"/>
            <a:ext cx="8940681" cy="914400"/>
          </a:xfrm>
        </p:spPr>
        <p:txBody>
          <a:bodyPr>
            <a:normAutofit fontScale="90000"/>
          </a:bodyPr>
          <a:lstStyle/>
          <a:p>
            <a:r>
              <a:rPr lang="en-GB" sz="3200" b="1" dirty="0"/>
              <a:t>TRANSCEND-NHL-001 trial: liso-cel in multiply R/R aggressive B-NHL</a:t>
            </a:r>
            <a:r>
              <a:rPr lang="en-GB" sz="3200" b="1" baseline="30000" dirty="0"/>
              <a:t>1,2</a:t>
            </a:r>
            <a:endParaRPr lang="en-GB" sz="3200" b="1" dirty="0"/>
          </a:p>
        </p:txBody>
      </p:sp>
      <p:sp>
        <p:nvSpPr>
          <p:cNvPr id="3" name="Text Placeholder 2">
            <a:extLst>
              <a:ext uri="{FF2B5EF4-FFF2-40B4-BE49-F238E27FC236}">
                <a16:creationId xmlns:a16="http://schemas.microsoft.com/office/drawing/2014/main" id="{C155E994-5D58-4F17-99BF-95918E36B273}"/>
              </a:ext>
            </a:extLst>
          </p:cNvPr>
          <p:cNvSpPr>
            <a:spLocks noGrp="1"/>
          </p:cNvSpPr>
          <p:nvPr>
            <p:ph type="body" sz="quarter" idx="15"/>
          </p:nvPr>
        </p:nvSpPr>
        <p:spPr>
          <a:xfrm>
            <a:off x="3048780" y="4537362"/>
            <a:ext cx="4832437" cy="322002"/>
          </a:xfrm>
        </p:spPr>
        <p:txBody>
          <a:bodyPr/>
          <a:lstStyle/>
          <a:p>
            <a:r>
              <a:rPr lang="en-US" sz="900" dirty="0">
                <a:solidFill>
                  <a:schemeClr val="bg2"/>
                </a:solidFill>
              </a:rPr>
              <a:t>1. Abramson JS, et al. </a:t>
            </a:r>
            <a:r>
              <a:rPr lang="en-US" sz="900" i="1" dirty="0">
                <a:solidFill>
                  <a:schemeClr val="bg2"/>
                </a:solidFill>
              </a:rPr>
              <a:t>Lancet.</a:t>
            </a:r>
            <a:r>
              <a:rPr lang="en-US" sz="900" dirty="0">
                <a:solidFill>
                  <a:schemeClr val="bg2"/>
                </a:solidFill>
              </a:rPr>
              <a:t> 2020;396(10254):839-852</a:t>
            </a:r>
          </a:p>
          <a:p>
            <a:r>
              <a:rPr lang="en-US" sz="900" dirty="0">
                <a:solidFill>
                  <a:schemeClr val="bg2"/>
                </a:solidFill>
              </a:rPr>
              <a:t>2. </a:t>
            </a:r>
            <a:r>
              <a:rPr lang="en-GB" sz="900" dirty="0">
                <a:solidFill>
                  <a:schemeClr val="bg2"/>
                </a:solidFill>
              </a:rPr>
              <a:t>Abramson JS, et al. </a:t>
            </a:r>
            <a:r>
              <a:rPr lang="en-GB" sz="900" i="1" dirty="0">
                <a:solidFill>
                  <a:schemeClr val="bg2"/>
                </a:solidFill>
              </a:rPr>
              <a:t>Blood</a:t>
            </a:r>
            <a:r>
              <a:rPr lang="en-GB" sz="900" dirty="0">
                <a:solidFill>
                  <a:schemeClr val="bg2"/>
                </a:solidFill>
              </a:rPr>
              <a:t>. 2021;138(Suppl 1):2840.</a:t>
            </a:r>
          </a:p>
        </p:txBody>
      </p:sp>
      <p:sp>
        <p:nvSpPr>
          <p:cNvPr id="6" name="Rectangle 5">
            <a:extLst>
              <a:ext uri="{FF2B5EF4-FFF2-40B4-BE49-F238E27FC236}">
                <a16:creationId xmlns:a16="http://schemas.microsoft.com/office/drawing/2014/main" id="{CE24FDEC-BEE0-4026-ADF0-334D12B16DCF}"/>
              </a:ext>
            </a:extLst>
          </p:cNvPr>
          <p:cNvSpPr/>
          <p:nvPr/>
        </p:nvSpPr>
        <p:spPr>
          <a:xfrm>
            <a:off x="833284" y="3967316"/>
            <a:ext cx="1047135" cy="475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C68A50BB-7319-4F34-AD15-D72874EDE6AD}"/>
              </a:ext>
            </a:extLst>
          </p:cNvPr>
          <p:cNvSpPr/>
          <p:nvPr/>
        </p:nvSpPr>
        <p:spPr>
          <a:xfrm>
            <a:off x="1782178" y="3277441"/>
            <a:ext cx="22154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ORR</a:t>
            </a:r>
            <a:r>
              <a:rPr lang="en-US" baseline="30000" dirty="0"/>
              <a:t>2</a:t>
            </a:r>
            <a:r>
              <a:rPr lang="en-US" dirty="0"/>
              <a:t>: 73%</a:t>
            </a:r>
          </a:p>
          <a:p>
            <a:pPr marL="285750" indent="-285750">
              <a:buFont typeface="Arial" panose="020B0604020202020204" pitchFamily="34" charset="0"/>
              <a:buChar char="•"/>
            </a:pPr>
            <a:r>
              <a:rPr lang="en-US" dirty="0"/>
              <a:t>CRR</a:t>
            </a:r>
            <a:r>
              <a:rPr lang="en-US" baseline="30000" dirty="0"/>
              <a:t>2</a:t>
            </a:r>
            <a:r>
              <a:rPr lang="en-US" dirty="0"/>
              <a:t>: 53%</a:t>
            </a:r>
          </a:p>
          <a:p>
            <a:pPr marL="285750" indent="-285750">
              <a:buFont typeface="Arial" panose="020B0604020202020204" pitchFamily="34" charset="0"/>
              <a:buChar char="•"/>
            </a:pPr>
            <a:r>
              <a:rPr lang="en-US" dirty="0"/>
              <a:t>2-yr DOR</a:t>
            </a:r>
            <a:r>
              <a:rPr lang="en-US" baseline="30000" dirty="0"/>
              <a:t>2</a:t>
            </a:r>
            <a:r>
              <a:rPr lang="en-US" dirty="0"/>
              <a:t>: 50%</a:t>
            </a:r>
          </a:p>
        </p:txBody>
      </p:sp>
      <p:graphicFrame>
        <p:nvGraphicFramePr>
          <p:cNvPr id="8" name="Content Placeholder 9">
            <a:extLst>
              <a:ext uri="{FF2B5EF4-FFF2-40B4-BE49-F238E27FC236}">
                <a16:creationId xmlns:a16="http://schemas.microsoft.com/office/drawing/2014/main" id="{3D4A1254-496C-43CB-B90B-840B08D700DD}"/>
              </a:ext>
            </a:extLst>
          </p:cNvPr>
          <p:cNvGraphicFramePr>
            <a:graphicFrameLocks/>
          </p:cNvGraphicFramePr>
          <p:nvPr>
            <p:extLst>
              <p:ext uri="{D42A27DB-BD31-4B8C-83A1-F6EECF244321}">
                <p14:modId xmlns:p14="http://schemas.microsoft.com/office/powerpoint/2010/main" val="413708575"/>
              </p:ext>
            </p:extLst>
          </p:nvPr>
        </p:nvGraphicFramePr>
        <p:xfrm>
          <a:off x="741403" y="943966"/>
          <a:ext cx="3957870" cy="2082471"/>
        </p:xfrm>
        <a:graphic>
          <a:graphicData uri="http://schemas.openxmlformats.org/drawingml/2006/table">
            <a:tbl>
              <a:tblPr firstRow="1" bandRow="1">
                <a:tableStyleId>{5C22544A-7EE6-4342-B048-85BDC9FD1C3A}</a:tableStyleId>
              </a:tblPr>
              <a:tblGrid>
                <a:gridCol w="2668808">
                  <a:extLst>
                    <a:ext uri="{9D8B030D-6E8A-4147-A177-3AD203B41FA5}">
                      <a16:colId xmlns:a16="http://schemas.microsoft.com/office/drawing/2014/main" val="20000"/>
                    </a:ext>
                  </a:extLst>
                </a:gridCol>
                <a:gridCol w="1289062">
                  <a:extLst>
                    <a:ext uri="{9D8B030D-6E8A-4147-A177-3AD203B41FA5}">
                      <a16:colId xmlns:a16="http://schemas.microsoft.com/office/drawing/2014/main" val="20001"/>
                    </a:ext>
                  </a:extLst>
                </a:gridCol>
              </a:tblGrid>
              <a:tr h="619866">
                <a:tc>
                  <a:txBody>
                    <a:bodyPr/>
                    <a:lstStyle/>
                    <a:p>
                      <a:pPr marL="91440" marR="0">
                        <a:spcBef>
                          <a:spcPts val="0"/>
                        </a:spcBef>
                        <a:spcAft>
                          <a:spcPts val="0"/>
                        </a:spcAft>
                      </a:pPr>
                      <a:r>
                        <a:rPr lang="en-US" sz="1400" dirty="0">
                          <a:solidFill>
                            <a:schemeClr val="bg1"/>
                          </a:solidFill>
                          <a:effectLst/>
                        </a:rPr>
                        <a:t>Characteristic*</a:t>
                      </a:r>
                      <a:endParaRPr lang="en-US" sz="1400" dirty="0">
                        <a:solidFill>
                          <a:schemeClr val="bg1"/>
                        </a:solidFill>
                        <a:effectLst/>
                        <a:latin typeface="+mn-lt"/>
                        <a:ea typeface="MS Mincho"/>
                      </a:endParaRPr>
                    </a:p>
                  </a:txBody>
                  <a:tcPr marL="33984" marR="33984" marT="0" marB="0" anchor="ctr"/>
                </a:tc>
                <a:tc>
                  <a:txBody>
                    <a:bodyPr/>
                    <a:lstStyle/>
                    <a:p>
                      <a:pPr marL="0" marR="0" algn="l">
                        <a:spcBef>
                          <a:spcPts val="200"/>
                        </a:spcBef>
                        <a:spcAft>
                          <a:spcPts val="0"/>
                        </a:spcAft>
                      </a:pPr>
                      <a:r>
                        <a:rPr lang="en-US" sz="1400" dirty="0">
                          <a:solidFill>
                            <a:schemeClr val="bg1"/>
                          </a:solidFill>
                          <a:effectLst/>
                        </a:rPr>
                        <a:t>Patients </a:t>
                      </a:r>
                    </a:p>
                    <a:p>
                      <a:pPr marL="0" marR="0" algn="l">
                        <a:spcBef>
                          <a:spcPts val="200"/>
                        </a:spcBef>
                        <a:spcAft>
                          <a:spcPts val="0"/>
                        </a:spcAft>
                      </a:pPr>
                      <a:r>
                        <a:rPr lang="en-US" sz="1400" dirty="0">
                          <a:solidFill>
                            <a:schemeClr val="bg1"/>
                          </a:solidFill>
                          <a:effectLst/>
                        </a:rPr>
                        <a:t>(N = 270)</a:t>
                      </a:r>
                      <a:endParaRPr lang="en-US" sz="1400" dirty="0">
                        <a:solidFill>
                          <a:schemeClr val="bg1"/>
                        </a:solidFill>
                        <a:effectLst/>
                        <a:latin typeface="Arial" panose="020B0604020202020204" pitchFamily="34" charset="0"/>
                        <a:ea typeface="MS Mincho"/>
                      </a:endParaRPr>
                    </a:p>
                  </a:txBody>
                  <a:tcPr marL="33984" marR="33984" marT="0" marB="0" anchor="ctr"/>
                </a:tc>
                <a:extLst>
                  <a:ext uri="{0D108BD9-81ED-4DB2-BD59-A6C34878D82A}">
                    <a16:rowId xmlns:a16="http://schemas.microsoft.com/office/drawing/2014/main" val="10000"/>
                  </a:ext>
                </a:extLst>
              </a:tr>
              <a:tr h="292521">
                <a:tc>
                  <a:txBody>
                    <a:bodyPr/>
                    <a:lstStyle/>
                    <a:p>
                      <a:pPr marL="91440" marR="0" algn="l">
                        <a:spcBef>
                          <a:spcPts val="0"/>
                        </a:spcBef>
                        <a:spcAft>
                          <a:spcPts val="300"/>
                        </a:spcAft>
                      </a:pPr>
                      <a:r>
                        <a:rPr lang="en-US" sz="1400" dirty="0">
                          <a:solidFill>
                            <a:schemeClr val="tx1"/>
                          </a:solidFill>
                          <a:effectLst/>
                        </a:rPr>
                        <a:t>Age, median (range), y</a:t>
                      </a:r>
                      <a:r>
                        <a:rPr lang="en-US" sz="1400" baseline="30000" dirty="0">
                          <a:solidFill>
                            <a:schemeClr val="tx1"/>
                          </a:solidFill>
                          <a:effectLst/>
                        </a:rPr>
                        <a:t>2</a:t>
                      </a:r>
                      <a:endParaRPr lang="en-US" sz="1400" b="0" dirty="0">
                        <a:solidFill>
                          <a:schemeClr val="tx1"/>
                        </a:solidFill>
                        <a:effectLst/>
                        <a:latin typeface="Arial" panose="020B0604020202020204" pitchFamily="34" charset="0"/>
                        <a:ea typeface="MS Mincho"/>
                      </a:endParaRPr>
                    </a:p>
                  </a:txBody>
                  <a:tcPr marL="24344" marR="24344" marT="0" marB="0" anchor="ctr"/>
                </a:tc>
                <a:tc>
                  <a:txBody>
                    <a:bodyPr/>
                    <a:lstStyle/>
                    <a:p>
                      <a:pPr marL="0" marR="0" algn="l">
                        <a:spcBef>
                          <a:spcPts val="300"/>
                        </a:spcBef>
                        <a:spcAft>
                          <a:spcPts val="300"/>
                        </a:spcAft>
                      </a:pPr>
                      <a:r>
                        <a:rPr lang="en-US" sz="1400" dirty="0">
                          <a:solidFill>
                            <a:schemeClr val="tx1"/>
                          </a:solidFill>
                          <a:effectLst/>
                        </a:rPr>
                        <a:t> 63 (18–86)</a:t>
                      </a:r>
                      <a:endParaRPr lang="en-US" sz="1400" b="0" dirty="0">
                        <a:solidFill>
                          <a:schemeClr val="tx1"/>
                        </a:solidFill>
                        <a:effectLst/>
                        <a:latin typeface="Arial" panose="020B0604020202020204" pitchFamily="34" charset="0"/>
                        <a:ea typeface="MS Mincho"/>
                      </a:endParaRPr>
                    </a:p>
                  </a:txBody>
                  <a:tcPr marL="24344" marR="24344" marT="0" marB="0" anchor="ctr"/>
                </a:tc>
                <a:extLst>
                  <a:ext uri="{0D108BD9-81ED-4DB2-BD59-A6C34878D82A}">
                    <a16:rowId xmlns:a16="http://schemas.microsoft.com/office/drawing/2014/main" val="838326138"/>
                  </a:ext>
                </a:extLst>
              </a:tr>
              <a:tr h="292521">
                <a:tc>
                  <a:txBody>
                    <a:bodyPr/>
                    <a:lstStyle/>
                    <a:p>
                      <a:pPr marL="91440" marR="0" algn="l">
                        <a:spcBef>
                          <a:spcPts val="0"/>
                        </a:spcBef>
                        <a:spcAft>
                          <a:spcPts val="0"/>
                        </a:spcAft>
                      </a:pPr>
                      <a:r>
                        <a:rPr lang="en-US" sz="1400" dirty="0">
                          <a:solidFill>
                            <a:schemeClr val="tx1"/>
                          </a:solidFill>
                          <a:effectLst/>
                        </a:rPr>
                        <a:t>Median prior lines, n (range)</a:t>
                      </a:r>
                      <a:r>
                        <a:rPr lang="en-US" sz="1400" baseline="30000" dirty="0">
                          <a:solidFill>
                            <a:schemeClr val="tx1"/>
                          </a:solidFill>
                          <a:effectLst/>
                        </a:rPr>
                        <a:t>2</a:t>
                      </a:r>
                      <a:endParaRPr lang="en-US" sz="1400" b="0" dirty="0">
                        <a:solidFill>
                          <a:schemeClr val="tx1"/>
                        </a:solidFill>
                        <a:effectLst/>
                        <a:latin typeface="+mn-lt"/>
                        <a:ea typeface="MS Mincho"/>
                      </a:endParaRPr>
                    </a:p>
                  </a:txBody>
                  <a:tcPr marL="33984" marR="33984" marT="0" marB="0" anchor="ctr"/>
                </a:tc>
                <a:tc>
                  <a:txBody>
                    <a:bodyPr/>
                    <a:lstStyle/>
                    <a:p>
                      <a:pPr marL="0" marR="0" algn="l">
                        <a:spcBef>
                          <a:spcPts val="0"/>
                        </a:spcBef>
                        <a:spcAft>
                          <a:spcPts val="0"/>
                        </a:spcAft>
                      </a:pPr>
                      <a:r>
                        <a:rPr lang="de-CH" sz="1400" dirty="0">
                          <a:solidFill>
                            <a:schemeClr val="tx1"/>
                          </a:solidFill>
                          <a:effectLst/>
                        </a:rPr>
                        <a:t>3 (1</a:t>
                      </a:r>
                      <a:r>
                        <a:rPr lang="en-US" sz="1400" dirty="0">
                          <a:solidFill>
                            <a:schemeClr val="tx1"/>
                          </a:solidFill>
                          <a:effectLst/>
                        </a:rPr>
                        <a:t>–</a:t>
                      </a:r>
                      <a:r>
                        <a:rPr lang="de-CH" sz="1400" dirty="0">
                          <a:solidFill>
                            <a:schemeClr val="tx1"/>
                          </a:solidFill>
                          <a:effectLst/>
                        </a:rPr>
                        <a:t>8)</a:t>
                      </a:r>
                      <a:endParaRPr lang="en-US" sz="1400" b="0" dirty="0">
                        <a:solidFill>
                          <a:schemeClr val="tx1"/>
                        </a:solidFill>
                        <a:effectLst/>
                        <a:latin typeface="+mn-lt"/>
                        <a:ea typeface="MS Mincho"/>
                      </a:endParaRPr>
                    </a:p>
                  </a:txBody>
                  <a:tcPr marL="33984" marR="33984" marT="0" marB="0" anchor="ctr"/>
                </a:tc>
                <a:extLst>
                  <a:ext uri="{0D108BD9-81ED-4DB2-BD59-A6C34878D82A}">
                    <a16:rowId xmlns:a16="http://schemas.microsoft.com/office/drawing/2014/main" val="3076193824"/>
                  </a:ext>
                </a:extLst>
              </a:tr>
              <a:tr h="292521">
                <a:tc>
                  <a:txBody>
                    <a:bodyPr/>
                    <a:lstStyle/>
                    <a:p>
                      <a:pPr marL="91440" marR="0" algn="l">
                        <a:spcBef>
                          <a:spcPts val="0"/>
                        </a:spcBef>
                        <a:spcAft>
                          <a:spcPts val="0"/>
                        </a:spcAft>
                      </a:pPr>
                      <a:r>
                        <a:rPr lang="de-CH" sz="1400" dirty="0">
                          <a:solidFill>
                            <a:schemeClr val="tx1"/>
                          </a:solidFill>
                          <a:effectLst/>
                        </a:rPr>
                        <a:t>CNS involvement</a:t>
                      </a:r>
                      <a:r>
                        <a:rPr lang="en-US" sz="1400" baseline="0" dirty="0">
                          <a:solidFill>
                            <a:schemeClr val="tx1"/>
                          </a:solidFill>
                          <a:effectLst/>
                        </a:rPr>
                        <a:t>, n (%)</a:t>
                      </a:r>
                      <a:r>
                        <a:rPr lang="en-US" sz="1400" baseline="30000" dirty="0">
                          <a:solidFill>
                            <a:schemeClr val="tx1"/>
                          </a:solidFill>
                          <a:effectLst/>
                        </a:rPr>
                        <a:t>1</a:t>
                      </a:r>
                      <a:endParaRPr lang="en-US" sz="1400" b="0" dirty="0">
                        <a:solidFill>
                          <a:schemeClr val="tx1"/>
                        </a:solidFill>
                        <a:effectLst/>
                        <a:latin typeface="+mn-lt"/>
                        <a:ea typeface="MS Mincho"/>
                      </a:endParaRPr>
                    </a:p>
                  </a:txBody>
                  <a:tcPr marL="33984" marR="33984" marT="0" marB="0" anchor="ctr"/>
                </a:tc>
                <a:tc>
                  <a:txBody>
                    <a:bodyPr/>
                    <a:lstStyle/>
                    <a:p>
                      <a:pPr marL="0" marR="0" algn="l">
                        <a:spcBef>
                          <a:spcPts val="0"/>
                        </a:spcBef>
                        <a:spcAft>
                          <a:spcPts val="0"/>
                        </a:spcAft>
                      </a:pPr>
                      <a:r>
                        <a:rPr lang="de-CH" sz="1400" dirty="0">
                          <a:solidFill>
                            <a:schemeClr val="tx1"/>
                          </a:solidFill>
                          <a:effectLst/>
                        </a:rPr>
                        <a:t>7 (3)</a:t>
                      </a:r>
                      <a:endParaRPr lang="en-US" sz="1400" b="0" dirty="0">
                        <a:solidFill>
                          <a:schemeClr val="tx1"/>
                        </a:solidFill>
                        <a:effectLst/>
                        <a:latin typeface="+mn-lt"/>
                        <a:ea typeface="MS Mincho"/>
                      </a:endParaRPr>
                    </a:p>
                  </a:txBody>
                  <a:tcPr marL="33984" marR="33984" marT="0" marB="0" anchor="ctr"/>
                </a:tc>
                <a:extLst>
                  <a:ext uri="{0D108BD9-81ED-4DB2-BD59-A6C34878D82A}">
                    <a16:rowId xmlns:a16="http://schemas.microsoft.com/office/drawing/2014/main" val="3442707099"/>
                  </a:ext>
                </a:extLst>
              </a:tr>
              <a:tr h="292521">
                <a:tc>
                  <a:txBody>
                    <a:bodyPr/>
                    <a:lstStyle/>
                    <a:p>
                      <a:pPr marL="91440" marR="0" algn="l">
                        <a:spcBef>
                          <a:spcPts val="0"/>
                        </a:spcBef>
                        <a:spcAft>
                          <a:spcPts val="0"/>
                        </a:spcAft>
                      </a:pPr>
                      <a:r>
                        <a:rPr lang="en-US" sz="1400" dirty="0">
                          <a:solidFill>
                            <a:schemeClr val="tx1"/>
                          </a:solidFill>
                          <a:effectLst/>
                        </a:rPr>
                        <a:t>Chemo-refractory, n (range)</a:t>
                      </a:r>
                      <a:r>
                        <a:rPr lang="en-US" sz="1400" baseline="30000" dirty="0">
                          <a:solidFill>
                            <a:schemeClr val="tx1"/>
                          </a:solidFill>
                          <a:effectLst/>
                        </a:rPr>
                        <a:t>1,2</a:t>
                      </a:r>
                      <a:endParaRPr lang="en-US" sz="1400" b="0" dirty="0">
                        <a:solidFill>
                          <a:schemeClr val="tx1"/>
                        </a:solidFill>
                        <a:effectLst/>
                        <a:latin typeface="+mn-lt"/>
                        <a:ea typeface="MS Mincho"/>
                      </a:endParaRPr>
                    </a:p>
                  </a:txBody>
                  <a:tcPr marL="33984" marR="33984" marT="0" marB="0" anchor="ctr"/>
                </a:tc>
                <a:tc>
                  <a:txBody>
                    <a:bodyPr/>
                    <a:lstStyle/>
                    <a:p>
                      <a:pPr marL="0" marR="0" algn="l">
                        <a:spcBef>
                          <a:spcPts val="0"/>
                        </a:spcBef>
                        <a:spcAft>
                          <a:spcPts val="0"/>
                        </a:spcAft>
                      </a:pPr>
                      <a:r>
                        <a:rPr lang="de-CH" sz="1400" dirty="0">
                          <a:solidFill>
                            <a:schemeClr val="tx1"/>
                          </a:solidFill>
                          <a:effectLst/>
                        </a:rPr>
                        <a:t>181 (67)</a:t>
                      </a:r>
                      <a:endParaRPr lang="en-US" sz="1400" b="0" dirty="0">
                        <a:solidFill>
                          <a:schemeClr val="tx1"/>
                        </a:solidFill>
                        <a:effectLst/>
                        <a:latin typeface="+mn-lt"/>
                        <a:ea typeface="MS Mincho"/>
                      </a:endParaRPr>
                    </a:p>
                  </a:txBody>
                  <a:tcPr marL="33984" marR="33984" marT="0" marB="0" anchor="ctr"/>
                </a:tc>
                <a:extLst>
                  <a:ext uri="{0D108BD9-81ED-4DB2-BD59-A6C34878D82A}">
                    <a16:rowId xmlns:a16="http://schemas.microsoft.com/office/drawing/2014/main" val="2128371028"/>
                  </a:ext>
                </a:extLst>
              </a:tr>
              <a:tr h="292521">
                <a:tc>
                  <a:txBody>
                    <a:bodyPr/>
                    <a:lstStyle/>
                    <a:p>
                      <a:pPr marL="91440" marR="0" algn="l">
                        <a:spcBef>
                          <a:spcPts val="0"/>
                        </a:spcBef>
                        <a:spcAft>
                          <a:spcPts val="0"/>
                        </a:spcAft>
                      </a:pPr>
                      <a:r>
                        <a:rPr lang="en-US" sz="1400" dirty="0">
                          <a:solidFill>
                            <a:schemeClr val="tx1"/>
                          </a:solidFill>
                          <a:effectLst/>
                        </a:rPr>
                        <a:t>Prior HSCT, n (%)</a:t>
                      </a:r>
                      <a:r>
                        <a:rPr lang="en-US" sz="1400" baseline="30000" dirty="0">
                          <a:solidFill>
                            <a:schemeClr val="tx1"/>
                          </a:solidFill>
                          <a:effectLst/>
                        </a:rPr>
                        <a:t>2</a:t>
                      </a:r>
                      <a:endParaRPr lang="en-US" sz="1400" b="0" dirty="0">
                        <a:solidFill>
                          <a:schemeClr val="tx1"/>
                        </a:solidFill>
                        <a:effectLst/>
                        <a:latin typeface="+mn-lt"/>
                        <a:ea typeface="MS Mincho"/>
                      </a:endParaRPr>
                    </a:p>
                  </a:txBody>
                  <a:tcPr marL="33984" marR="3398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dirty="0">
                          <a:solidFill>
                            <a:schemeClr val="tx1"/>
                          </a:solidFill>
                          <a:effectLst/>
                        </a:rPr>
                        <a:t>99 (36)</a:t>
                      </a:r>
                      <a:endParaRPr lang="en-US" sz="1400" b="0" dirty="0">
                        <a:solidFill>
                          <a:schemeClr val="tx1"/>
                        </a:solidFill>
                        <a:effectLst/>
                        <a:latin typeface="+mn-lt"/>
                        <a:ea typeface="MS Mincho"/>
                      </a:endParaRPr>
                    </a:p>
                  </a:txBody>
                  <a:tcPr marL="33984" marR="33984" marT="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0A0F739D-8141-4C7F-BE8C-9BE77DB981B7}"/>
              </a:ext>
            </a:extLst>
          </p:cNvPr>
          <p:cNvSpPr/>
          <p:nvPr/>
        </p:nvSpPr>
        <p:spPr>
          <a:xfrm>
            <a:off x="4916332" y="961634"/>
            <a:ext cx="3733171" cy="32123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tx1"/>
                </a:solidFill>
              </a:rPr>
              <a:t>Progression Free Survival </a:t>
            </a:r>
          </a:p>
          <a:p>
            <a:pPr marL="285750" indent="-285750">
              <a:buFont typeface="Arial" panose="020B0604020202020204" pitchFamily="34" charset="0"/>
              <a:buChar char="•"/>
            </a:pPr>
            <a:r>
              <a:rPr lang="en-US" dirty="0">
                <a:solidFill>
                  <a:schemeClr val="tx1"/>
                </a:solidFill>
              </a:rPr>
              <a:t>Median of 6.8 mos</a:t>
            </a:r>
          </a:p>
          <a:p>
            <a:pPr marL="285750" indent="-285750">
              <a:buFont typeface="Arial" panose="020B0604020202020204" pitchFamily="34" charset="0"/>
              <a:buChar char="•"/>
            </a:pPr>
            <a:r>
              <a:rPr lang="en-US" dirty="0">
                <a:solidFill>
                  <a:schemeClr val="tx1"/>
                </a:solidFill>
              </a:rPr>
              <a:t>41% at 2 y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algn="ctr"/>
            <a:r>
              <a:rPr lang="en-US" b="1" u="sng" dirty="0">
                <a:solidFill>
                  <a:schemeClr val="tx1"/>
                </a:solidFill>
              </a:rPr>
              <a:t>Overall Survival </a:t>
            </a:r>
          </a:p>
          <a:p>
            <a:pPr marL="285750" indent="-285750">
              <a:buFont typeface="Arial" panose="020B0604020202020204" pitchFamily="34" charset="0"/>
              <a:buChar char="•"/>
            </a:pPr>
            <a:r>
              <a:rPr lang="en-US" dirty="0">
                <a:solidFill>
                  <a:schemeClr val="tx1"/>
                </a:solidFill>
              </a:rPr>
              <a:t>Median of 27.3 mos</a:t>
            </a:r>
          </a:p>
          <a:p>
            <a:pPr marL="285750" indent="-285750">
              <a:buFont typeface="Arial" panose="020B0604020202020204" pitchFamily="34" charset="0"/>
              <a:buChar char="•"/>
            </a:pPr>
            <a:r>
              <a:rPr lang="en-US" dirty="0">
                <a:solidFill>
                  <a:schemeClr val="tx1"/>
                </a:solidFill>
              </a:rPr>
              <a:t>51% alive at 2 y</a:t>
            </a:r>
          </a:p>
        </p:txBody>
      </p:sp>
    </p:spTree>
    <p:extLst>
      <p:ext uri="{BB962C8B-B14F-4D97-AF65-F5344CB8AC3E}">
        <p14:creationId xmlns:p14="http://schemas.microsoft.com/office/powerpoint/2010/main" val="361512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92C7-1C87-E346-99E5-F5AEB7A16E76}"/>
              </a:ext>
            </a:extLst>
          </p:cNvPr>
          <p:cNvSpPr>
            <a:spLocks noGrp="1"/>
          </p:cNvSpPr>
          <p:nvPr>
            <p:ph type="title"/>
          </p:nvPr>
        </p:nvSpPr>
        <p:spPr>
          <a:xfrm>
            <a:off x="396774" y="115612"/>
            <a:ext cx="7886700" cy="994172"/>
          </a:xfrm>
        </p:spPr>
        <p:txBody>
          <a:bodyPr>
            <a:normAutofit/>
          </a:bodyPr>
          <a:lstStyle/>
          <a:p>
            <a:r>
              <a:rPr lang="en-US" sz="2400" b="1" dirty="0"/>
              <a:t>Selinexor: An XPO1 inhibitor</a:t>
            </a:r>
          </a:p>
        </p:txBody>
      </p:sp>
      <p:sp>
        <p:nvSpPr>
          <p:cNvPr id="8" name="Content Placeholder 7">
            <a:extLst>
              <a:ext uri="{FF2B5EF4-FFF2-40B4-BE49-F238E27FC236}">
                <a16:creationId xmlns:a16="http://schemas.microsoft.com/office/drawing/2014/main" id="{9EBC2353-7F8B-49CE-B5EC-990756745E58}"/>
              </a:ext>
            </a:extLst>
          </p:cNvPr>
          <p:cNvSpPr>
            <a:spLocks noGrp="1"/>
          </p:cNvSpPr>
          <p:nvPr>
            <p:ph sz="half" idx="2"/>
          </p:nvPr>
        </p:nvSpPr>
        <p:spPr>
          <a:xfrm>
            <a:off x="228599" y="1028700"/>
            <a:ext cx="3921195" cy="2161741"/>
          </a:xfrm>
        </p:spPr>
        <p:txBody>
          <a:bodyPr/>
          <a:lstStyle/>
          <a:p>
            <a:pPr marL="0" indent="0">
              <a:buNone/>
            </a:pPr>
            <a:r>
              <a:rPr lang="en-US" sz="1800" dirty="0"/>
              <a:t>SADAL study in DLBCL (n=127)</a:t>
            </a:r>
          </a:p>
          <a:p>
            <a:pPr lvl="1"/>
            <a:r>
              <a:rPr lang="en-US" sz="1500" dirty="0"/>
              <a:t>Open label phase 2</a:t>
            </a:r>
          </a:p>
          <a:p>
            <a:pPr lvl="1"/>
            <a:r>
              <a:rPr lang="en-US" sz="1500" dirty="0"/>
              <a:t>2-5 prior lines of treatment</a:t>
            </a:r>
          </a:p>
          <a:p>
            <a:pPr lvl="1"/>
            <a:r>
              <a:rPr lang="en-US" sz="1500" dirty="0"/>
              <a:t>≥60 days from last treatment if PR or CR, otherwise ≥98 days (!)</a:t>
            </a:r>
          </a:p>
          <a:p>
            <a:pPr lvl="1"/>
            <a:r>
              <a:rPr lang="en-US" sz="1500" dirty="0"/>
              <a:t>60 mg po twice weekly</a:t>
            </a:r>
          </a:p>
          <a:p>
            <a:pPr lvl="1"/>
            <a:r>
              <a:rPr lang="en-US" sz="1500" dirty="0"/>
              <a:t>Median prior treatments = 2 (range 1-6)  </a:t>
            </a:r>
          </a:p>
          <a:p>
            <a:pPr lvl="1"/>
            <a:endParaRPr lang="en-US" dirty="0"/>
          </a:p>
          <a:p>
            <a:pPr lvl="1"/>
            <a:endParaRPr lang="en-US" dirty="0"/>
          </a:p>
        </p:txBody>
      </p:sp>
      <p:sp>
        <p:nvSpPr>
          <p:cNvPr id="9" name="Slide Number Placeholder 3">
            <a:extLst>
              <a:ext uri="{FF2B5EF4-FFF2-40B4-BE49-F238E27FC236}">
                <a16:creationId xmlns:a16="http://schemas.microsoft.com/office/drawing/2014/main" id="{FDD1B3A6-B591-344B-B3E5-9483831181C5}"/>
              </a:ext>
            </a:extLst>
          </p:cNvPr>
          <p:cNvSpPr>
            <a:spLocks noGrp="1"/>
          </p:cNvSpPr>
          <p:nvPr>
            <p:ph type="sldNum" sz="quarter" idx="10"/>
          </p:nvPr>
        </p:nvSpPr>
        <p:spPr>
          <a:xfrm>
            <a:off x="3080950" y="4481316"/>
            <a:ext cx="3931968" cy="245678"/>
          </a:xfrm>
        </p:spPr>
        <p:txBody>
          <a:bodyPr/>
          <a:lstStyle/>
          <a:p>
            <a:pPr defTabSz="685800">
              <a:defRPr/>
            </a:pPr>
            <a:r>
              <a:rPr lang="en-US" dirty="0">
                <a:solidFill>
                  <a:schemeClr val="bg2"/>
                </a:solidFill>
                <a:ea typeface="ＭＳ Ｐゴシック"/>
                <a:cs typeface="Arial"/>
              </a:rPr>
              <a:t>Kalakonda N, et al. </a:t>
            </a:r>
            <a:r>
              <a:rPr lang="en-US" i="1" dirty="0">
                <a:solidFill>
                  <a:schemeClr val="bg2"/>
                </a:solidFill>
                <a:ea typeface="ＭＳ Ｐゴシック"/>
                <a:cs typeface="Arial"/>
              </a:rPr>
              <a:t>Lancet Haematol</a:t>
            </a:r>
            <a:r>
              <a:rPr lang="en-US" dirty="0">
                <a:solidFill>
                  <a:schemeClr val="bg2"/>
                </a:solidFill>
                <a:ea typeface="ＭＳ Ｐゴシック"/>
                <a:cs typeface="Arial"/>
              </a:rPr>
              <a:t>. 2020;7(7):e511-e522. </a:t>
            </a:r>
            <a:r>
              <a:rPr lang="en-US" sz="600" dirty="0">
                <a:solidFill>
                  <a:srgbClr val="000000"/>
                </a:solidFill>
                <a:latin typeface="Arial"/>
                <a:ea typeface="ＭＳ Ｐゴシック"/>
                <a:cs typeface="Arial"/>
              </a:rPr>
              <a:t>.</a:t>
            </a:r>
          </a:p>
        </p:txBody>
      </p:sp>
      <p:graphicFrame>
        <p:nvGraphicFramePr>
          <p:cNvPr id="10" name="Table 9">
            <a:extLst>
              <a:ext uri="{FF2B5EF4-FFF2-40B4-BE49-F238E27FC236}">
                <a16:creationId xmlns:a16="http://schemas.microsoft.com/office/drawing/2014/main" id="{F826AC7C-027B-0048-95F7-FBBEF7EB8A45}"/>
              </a:ext>
            </a:extLst>
          </p:cNvPr>
          <p:cNvGraphicFramePr>
            <a:graphicFrameLocks noGrp="1"/>
          </p:cNvGraphicFramePr>
          <p:nvPr>
            <p:extLst>
              <p:ext uri="{D42A27DB-BD31-4B8C-83A1-F6EECF244321}">
                <p14:modId xmlns:p14="http://schemas.microsoft.com/office/powerpoint/2010/main" val="1006140716"/>
              </p:ext>
            </p:extLst>
          </p:nvPr>
        </p:nvGraphicFramePr>
        <p:xfrm>
          <a:off x="4641430" y="1059495"/>
          <a:ext cx="3521145" cy="777240"/>
        </p:xfrm>
        <a:graphic>
          <a:graphicData uri="http://schemas.openxmlformats.org/drawingml/2006/table">
            <a:tbl>
              <a:tblPr firstRow="1" bandRow="1">
                <a:tableStyleId>{6E25E649-3F16-4E02-A733-19D2CDBF48F0}</a:tableStyleId>
              </a:tblPr>
              <a:tblGrid>
                <a:gridCol w="1173715">
                  <a:extLst>
                    <a:ext uri="{9D8B030D-6E8A-4147-A177-3AD203B41FA5}">
                      <a16:colId xmlns:a16="http://schemas.microsoft.com/office/drawing/2014/main" val="1094637863"/>
                    </a:ext>
                  </a:extLst>
                </a:gridCol>
                <a:gridCol w="1173715">
                  <a:extLst>
                    <a:ext uri="{9D8B030D-6E8A-4147-A177-3AD203B41FA5}">
                      <a16:colId xmlns:a16="http://schemas.microsoft.com/office/drawing/2014/main" val="1083539244"/>
                    </a:ext>
                  </a:extLst>
                </a:gridCol>
                <a:gridCol w="1173715">
                  <a:extLst>
                    <a:ext uri="{9D8B030D-6E8A-4147-A177-3AD203B41FA5}">
                      <a16:colId xmlns:a16="http://schemas.microsoft.com/office/drawing/2014/main" val="3119569616"/>
                    </a:ext>
                  </a:extLst>
                </a:gridCol>
              </a:tblGrid>
              <a:tr h="480060">
                <a:tc>
                  <a:txBody>
                    <a:bodyPr/>
                    <a:lstStyle/>
                    <a:p>
                      <a:pPr algn="ctr"/>
                      <a:r>
                        <a:rPr lang="en-US" sz="1400" dirty="0">
                          <a:solidFill>
                            <a:schemeClr val="bg1"/>
                          </a:solidFill>
                        </a:rPr>
                        <a:t>Overall response</a:t>
                      </a:r>
                    </a:p>
                  </a:txBody>
                  <a:tcPr marL="68580" marR="68580" marT="34290" marB="34290"/>
                </a:tc>
                <a:tc>
                  <a:txBody>
                    <a:bodyPr/>
                    <a:lstStyle/>
                    <a:p>
                      <a:pPr algn="ctr"/>
                      <a:r>
                        <a:rPr lang="en-US" sz="1400" dirty="0">
                          <a:solidFill>
                            <a:schemeClr val="bg1"/>
                          </a:solidFill>
                        </a:rPr>
                        <a:t>Complete response</a:t>
                      </a:r>
                    </a:p>
                  </a:txBody>
                  <a:tcPr marL="68580" marR="68580" marT="34290" marB="34290"/>
                </a:tc>
                <a:tc>
                  <a:txBody>
                    <a:bodyPr/>
                    <a:lstStyle/>
                    <a:p>
                      <a:pPr algn="ctr"/>
                      <a:r>
                        <a:rPr lang="en-US" sz="1400" dirty="0">
                          <a:solidFill>
                            <a:schemeClr val="bg1"/>
                          </a:solidFill>
                        </a:rPr>
                        <a:t>Partial response</a:t>
                      </a:r>
                    </a:p>
                  </a:txBody>
                  <a:tcPr marL="68580" marR="68580" marT="34290" marB="34290"/>
                </a:tc>
                <a:extLst>
                  <a:ext uri="{0D108BD9-81ED-4DB2-BD59-A6C34878D82A}">
                    <a16:rowId xmlns:a16="http://schemas.microsoft.com/office/drawing/2014/main" val="3173090214"/>
                  </a:ext>
                </a:extLst>
              </a:tr>
              <a:tr h="278130">
                <a:tc>
                  <a:txBody>
                    <a:bodyPr/>
                    <a:lstStyle/>
                    <a:p>
                      <a:pPr algn="ctr"/>
                      <a:r>
                        <a:rPr lang="en-US" sz="1400" dirty="0"/>
                        <a:t>28%</a:t>
                      </a:r>
                    </a:p>
                  </a:txBody>
                  <a:tcPr marL="68580" marR="68580" marT="34290" marB="34290"/>
                </a:tc>
                <a:tc>
                  <a:txBody>
                    <a:bodyPr/>
                    <a:lstStyle/>
                    <a:p>
                      <a:pPr algn="ctr"/>
                      <a:r>
                        <a:rPr lang="en-US" sz="1400" dirty="0"/>
                        <a:t>12%</a:t>
                      </a:r>
                    </a:p>
                  </a:txBody>
                  <a:tcPr marL="68580" marR="68580" marT="34290" marB="34290"/>
                </a:tc>
                <a:tc>
                  <a:txBody>
                    <a:bodyPr/>
                    <a:lstStyle/>
                    <a:p>
                      <a:pPr algn="ctr"/>
                      <a:r>
                        <a:rPr lang="en-US" sz="1400" dirty="0"/>
                        <a:t>17%</a:t>
                      </a:r>
                    </a:p>
                  </a:txBody>
                  <a:tcPr marL="68580" marR="68580" marT="34290" marB="34290"/>
                </a:tc>
                <a:extLst>
                  <a:ext uri="{0D108BD9-81ED-4DB2-BD59-A6C34878D82A}">
                    <a16:rowId xmlns:a16="http://schemas.microsoft.com/office/drawing/2014/main" val="2779988109"/>
                  </a:ext>
                </a:extLst>
              </a:tr>
            </a:tbl>
          </a:graphicData>
        </a:graphic>
      </p:graphicFrame>
      <p:sp>
        <p:nvSpPr>
          <p:cNvPr id="14" name="TextBox 13">
            <a:extLst>
              <a:ext uri="{FF2B5EF4-FFF2-40B4-BE49-F238E27FC236}">
                <a16:creationId xmlns:a16="http://schemas.microsoft.com/office/drawing/2014/main" id="{DE025A06-C690-1D40-9D51-EC2726FC7A99}"/>
              </a:ext>
            </a:extLst>
          </p:cNvPr>
          <p:cNvSpPr txBox="1"/>
          <p:nvPr/>
        </p:nvSpPr>
        <p:spPr>
          <a:xfrm>
            <a:off x="5218044" y="2082781"/>
            <a:ext cx="2832653" cy="646331"/>
          </a:xfrm>
          <a:prstGeom prst="rect">
            <a:avLst/>
          </a:prstGeom>
          <a:noFill/>
        </p:spPr>
        <p:txBody>
          <a:bodyPr wrap="square" rtlCol="0">
            <a:spAutoFit/>
          </a:bodyPr>
          <a:lstStyle/>
          <a:p>
            <a:r>
              <a:rPr lang="en-US" dirty="0"/>
              <a:t>Median PFS:     2.6 mos</a:t>
            </a:r>
          </a:p>
          <a:p>
            <a:r>
              <a:rPr lang="en-US" dirty="0"/>
              <a:t>Median DOR:    9.3 mos</a:t>
            </a:r>
          </a:p>
        </p:txBody>
      </p:sp>
      <p:sp>
        <p:nvSpPr>
          <p:cNvPr id="3" name="Rectangle: Rounded Corners 2">
            <a:extLst>
              <a:ext uri="{FF2B5EF4-FFF2-40B4-BE49-F238E27FC236}">
                <a16:creationId xmlns:a16="http://schemas.microsoft.com/office/drawing/2014/main" id="{F9BD5BED-AE3F-4CBA-B363-C5A5FD0E1B7D}"/>
              </a:ext>
            </a:extLst>
          </p:cNvPr>
          <p:cNvSpPr/>
          <p:nvPr/>
        </p:nvSpPr>
        <p:spPr>
          <a:xfrm>
            <a:off x="5163949" y="2146694"/>
            <a:ext cx="2523784" cy="5899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EDAA8444-A5FB-4566-A63D-4A873C308BB8}"/>
              </a:ext>
            </a:extLst>
          </p:cNvPr>
          <p:cNvSpPr/>
          <p:nvPr/>
        </p:nvSpPr>
        <p:spPr>
          <a:xfrm>
            <a:off x="174504" y="963261"/>
            <a:ext cx="3921195" cy="203122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60734D5-47F4-48A7-AE31-E14C6A5267D1}"/>
              </a:ext>
            </a:extLst>
          </p:cNvPr>
          <p:cNvSpPr txBox="1"/>
          <p:nvPr/>
        </p:nvSpPr>
        <p:spPr>
          <a:xfrm>
            <a:off x="410938" y="3002107"/>
            <a:ext cx="3956567" cy="246221"/>
          </a:xfrm>
          <a:prstGeom prst="rect">
            <a:avLst/>
          </a:prstGeom>
          <a:noFill/>
        </p:spPr>
        <p:txBody>
          <a:bodyPr wrap="square" rtlCol="0">
            <a:spAutoFit/>
          </a:bodyPr>
          <a:lstStyle/>
          <a:p>
            <a:r>
              <a:rPr lang="en-US" sz="1000" dirty="0"/>
              <a:t>XPO1, Exportin 1 gene</a:t>
            </a:r>
          </a:p>
        </p:txBody>
      </p:sp>
    </p:spTree>
    <p:extLst>
      <p:ext uri="{BB962C8B-B14F-4D97-AF65-F5344CB8AC3E}">
        <p14:creationId xmlns:p14="http://schemas.microsoft.com/office/powerpoint/2010/main" val="42874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ADDB-2828-42A6-BFE6-F334BB9F74B9}"/>
              </a:ext>
            </a:extLst>
          </p:cNvPr>
          <p:cNvSpPr>
            <a:spLocks noGrp="1"/>
          </p:cNvSpPr>
          <p:nvPr>
            <p:ph type="title"/>
          </p:nvPr>
        </p:nvSpPr>
        <p:spPr>
          <a:xfrm>
            <a:off x="628650" y="96818"/>
            <a:ext cx="7886700" cy="994172"/>
          </a:xfrm>
        </p:spPr>
        <p:txBody>
          <a:bodyPr>
            <a:normAutofit fontScale="90000"/>
          </a:bodyPr>
          <a:lstStyle/>
          <a:p>
            <a:r>
              <a:rPr lang="en-US" sz="3600" b="1" dirty="0"/>
              <a:t>Emerging Treatments and Paradigm Shifts on the Horizon</a:t>
            </a:r>
          </a:p>
        </p:txBody>
      </p:sp>
      <p:graphicFrame>
        <p:nvGraphicFramePr>
          <p:cNvPr id="4" name="Content Placeholder 3">
            <a:extLst>
              <a:ext uri="{FF2B5EF4-FFF2-40B4-BE49-F238E27FC236}">
                <a16:creationId xmlns:a16="http://schemas.microsoft.com/office/drawing/2014/main" id="{A2260078-70DB-40AE-9692-CA94D2882E6D}"/>
              </a:ext>
            </a:extLst>
          </p:cNvPr>
          <p:cNvGraphicFramePr>
            <a:graphicFrameLocks noGrp="1"/>
          </p:cNvGraphicFramePr>
          <p:nvPr>
            <p:ph idx="1"/>
            <p:extLst>
              <p:ext uri="{D42A27DB-BD31-4B8C-83A1-F6EECF244321}">
                <p14:modId xmlns:p14="http://schemas.microsoft.com/office/powerpoint/2010/main" val="3673450763"/>
              </p:ext>
            </p:extLst>
          </p:nvPr>
        </p:nvGraphicFramePr>
        <p:xfrm>
          <a:off x="628650" y="1090990"/>
          <a:ext cx="7886700" cy="3364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46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FDDB-20BE-6F42-BC77-C856A5EC262B}"/>
              </a:ext>
            </a:extLst>
          </p:cNvPr>
          <p:cNvSpPr>
            <a:spLocks noGrp="1"/>
          </p:cNvSpPr>
          <p:nvPr>
            <p:ph type="title"/>
          </p:nvPr>
        </p:nvSpPr>
        <p:spPr>
          <a:xfrm>
            <a:off x="321960" y="140735"/>
            <a:ext cx="8690735" cy="680439"/>
          </a:xfrm>
        </p:spPr>
        <p:txBody>
          <a:bodyPr>
            <a:noAutofit/>
          </a:bodyPr>
          <a:lstStyle/>
          <a:p>
            <a:r>
              <a:rPr lang="en-US" dirty="0">
                <a:solidFill>
                  <a:schemeClr val="tx1"/>
                </a:solidFill>
              </a:rPr>
              <a:t>POLARIX trial: </a:t>
            </a:r>
            <a:br>
              <a:rPr lang="en-US" dirty="0">
                <a:solidFill>
                  <a:schemeClr val="tx1"/>
                </a:solidFill>
              </a:rPr>
            </a:br>
            <a:r>
              <a:rPr lang="en-US" dirty="0">
                <a:solidFill>
                  <a:schemeClr val="tx1"/>
                </a:solidFill>
              </a:rPr>
              <a:t>Substituting polatuzumab vedotin for vincristine in R-CHOP</a:t>
            </a:r>
          </a:p>
        </p:txBody>
      </p:sp>
      <p:sp>
        <p:nvSpPr>
          <p:cNvPr id="28" name="Slide Number Placeholder 1">
            <a:extLst>
              <a:ext uri="{FF2B5EF4-FFF2-40B4-BE49-F238E27FC236}">
                <a16:creationId xmlns:a16="http://schemas.microsoft.com/office/drawing/2014/main" id="{3AFFA2FF-9969-CA4A-81A2-F310FE115A6D}"/>
              </a:ext>
            </a:extLst>
          </p:cNvPr>
          <p:cNvSpPr txBox="1">
            <a:spLocks/>
          </p:cNvSpPr>
          <p:nvPr/>
        </p:nvSpPr>
        <p:spPr bwMode="auto">
          <a:xfrm>
            <a:off x="3109723" y="4539194"/>
            <a:ext cx="3651301" cy="162162"/>
          </a:xfrm>
          <a:prstGeom prst="rect">
            <a:avLst/>
          </a:prstGeom>
          <a:noFill/>
          <a:ln w="9525">
            <a:noFill/>
            <a:miter lim="800000"/>
            <a:headEnd/>
            <a:tailEnd/>
          </a:ln>
        </p:spPr>
        <p:txBody>
          <a:bodyPr vert="horz" wrap="square" lIns="68460" tIns="34230" rIns="68460" bIns="34230" numCol="1" anchor="b" anchorCtr="0" compatLnSpc="1">
            <a:prstTxWarp prst="textNoShape">
              <a:avLst/>
            </a:prstTxWarp>
          </a:bodyPr>
          <a:lstStyle>
            <a:lvl1pPr marL="283125" indent="-283125" algn="r" rtl="0" eaLnBrk="0" fontAlgn="base" hangingPunct="0">
              <a:spcBef>
                <a:spcPct val="0"/>
              </a:spcBef>
              <a:spcAft>
                <a:spcPts val="0"/>
              </a:spcAft>
              <a:buClr>
                <a:srgbClr val="003366"/>
              </a:buClr>
              <a:buSzPct val="85000"/>
              <a:buFont typeface="Times" charset="0"/>
              <a:buNone/>
              <a:defRPr lang="en-GB" sz="1200" dirty="0">
                <a:solidFill>
                  <a:schemeClr val="tx1"/>
                </a:solidFill>
                <a:latin typeface="+mj-lt"/>
                <a:ea typeface="+mn-ea"/>
                <a:cs typeface="+mn-cs"/>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mn-lt"/>
                <a:ea typeface="+mn-ea"/>
                <a:cs typeface="+mn-cs"/>
              </a:defRPr>
            </a:lvl2pPr>
            <a:lvl3pPr marL="1143000" indent="-228600" algn="l" rtl="0" eaLnBrk="0" fontAlgn="base" hangingPunct="0">
              <a:spcBef>
                <a:spcPct val="0"/>
              </a:spcBef>
              <a:spcAft>
                <a:spcPts val="1200"/>
              </a:spcAft>
              <a:buClr>
                <a:srgbClr val="003366"/>
              </a:buClr>
              <a:buSzPct val="85000"/>
              <a:buFont typeface="Times" charset="0"/>
              <a:buChar char="•"/>
              <a:defRPr sz="2000">
                <a:solidFill>
                  <a:schemeClr val="tx1"/>
                </a:solidFill>
                <a:latin typeface="+mn-lt"/>
                <a:ea typeface="+mn-ea"/>
                <a:cs typeface="+mn-cs"/>
              </a:defRPr>
            </a:lvl3pPr>
            <a:lvl4pPr marL="16002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4pPr>
            <a:lvl5pPr marL="20574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5pPr>
            <a:lvl6pPr marL="25146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6pPr>
            <a:lvl7pPr marL="29718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7pPr>
            <a:lvl8pPr marL="34290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8pPr>
            <a:lvl9pPr marL="38862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9pPr>
          </a:lstStyle>
          <a:p>
            <a:pPr marL="212344" indent="-212344" algn="l" defTabSz="685800"/>
            <a:r>
              <a:rPr lang="en-US" sz="900" kern="0" dirty="0">
                <a:solidFill>
                  <a:schemeClr val="bg2"/>
                </a:solidFill>
                <a:latin typeface="+mn-lt"/>
                <a:ea typeface="ＭＳ Ｐゴシック"/>
                <a:cs typeface="Arial"/>
              </a:rPr>
              <a:t>Tilly H, et al. </a:t>
            </a:r>
            <a:r>
              <a:rPr lang="en-US" sz="900" i="1" kern="0" dirty="0">
                <a:solidFill>
                  <a:schemeClr val="bg2"/>
                </a:solidFill>
                <a:latin typeface="+mn-lt"/>
                <a:ea typeface="ＭＳ Ｐゴシック"/>
                <a:cs typeface="Arial"/>
              </a:rPr>
              <a:t>N Engl J Med</a:t>
            </a:r>
            <a:r>
              <a:rPr lang="en-US" sz="900" kern="0" dirty="0">
                <a:solidFill>
                  <a:schemeClr val="bg2"/>
                </a:solidFill>
                <a:latin typeface="+mn-lt"/>
                <a:ea typeface="ＭＳ Ｐゴシック"/>
                <a:cs typeface="Arial"/>
              </a:rPr>
              <a:t>. 2022;386(4):351-363</a:t>
            </a:r>
            <a:r>
              <a:rPr lang="en-US" sz="900" kern="0" dirty="0">
                <a:solidFill>
                  <a:schemeClr val="bg1"/>
                </a:solidFill>
                <a:latin typeface="+mn-lt"/>
                <a:ea typeface="ＭＳ Ｐゴシック"/>
                <a:cs typeface="Arial"/>
              </a:rPr>
              <a:t>.</a:t>
            </a:r>
            <a:endParaRPr lang="en-US" sz="1000" kern="0" dirty="0">
              <a:solidFill>
                <a:schemeClr val="bg1"/>
              </a:solidFill>
              <a:latin typeface="+mn-lt"/>
              <a:ea typeface="ＭＳ Ｐゴシック"/>
              <a:cs typeface="Arial"/>
            </a:endParaRPr>
          </a:p>
        </p:txBody>
      </p:sp>
      <p:sp>
        <p:nvSpPr>
          <p:cNvPr id="39" name="Rectangle: Rounded Corners 4">
            <a:extLst>
              <a:ext uri="{FF2B5EF4-FFF2-40B4-BE49-F238E27FC236}">
                <a16:creationId xmlns:a16="http://schemas.microsoft.com/office/drawing/2014/main" id="{3C646F39-E53A-1F42-A1C4-CE879A1E662C}"/>
              </a:ext>
            </a:extLst>
          </p:cNvPr>
          <p:cNvSpPr/>
          <p:nvPr/>
        </p:nvSpPr>
        <p:spPr>
          <a:xfrm>
            <a:off x="2201518" y="2398003"/>
            <a:ext cx="2234862" cy="1228649"/>
          </a:xfrm>
          <a:prstGeom prst="roundRect">
            <a:avLst>
              <a:gd name="adj" fmla="val 4399"/>
            </a:avLst>
          </a:prstGeom>
          <a:solidFill>
            <a:schemeClr val="accent1">
              <a:lumMod val="60000"/>
              <a:lumOff val="40000"/>
            </a:schemeClr>
          </a:solidFill>
          <a:ln w="25400" cap="flat" cmpd="sng" algn="ctr">
            <a:noFill/>
            <a:prstDash val="soli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rtlCol="0" anchor="ctr"/>
          <a:lstStyle/>
          <a:p>
            <a:pPr algn="ctr" defTabSz="685749" fontAlgn="auto">
              <a:lnSpc>
                <a:spcPct val="90000"/>
              </a:lnSpc>
              <a:spcBef>
                <a:spcPts val="450"/>
              </a:spcBef>
              <a:spcAft>
                <a:spcPts val="0"/>
              </a:spcAft>
              <a:defRPr/>
            </a:pPr>
            <a:r>
              <a:rPr lang="en-US" sz="1350" b="1" kern="0" dirty="0">
                <a:solidFill>
                  <a:srgbClr val="000000"/>
                </a:solidFill>
                <a:latin typeface="Arial"/>
                <a:ea typeface="ＭＳ Ｐゴシック"/>
                <a:cs typeface="Arial" panose="020B0604020202020204" pitchFamily="34" charset="0"/>
              </a:rPr>
              <a:t>6 Cycles: Pola-R-CHP </a:t>
            </a:r>
          </a:p>
          <a:p>
            <a:pPr algn="ctr" defTabSz="685749" fontAlgn="auto">
              <a:lnSpc>
                <a:spcPct val="90000"/>
              </a:lnSpc>
              <a:spcBef>
                <a:spcPts val="450"/>
              </a:spcBef>
              <a:spcAft>
                <a:spcPts val="0"/>
              </a:spcAft>
              <a:defRPr/>
            </a:pPr>
            <a:r>
              <a:rPr lang="en-US" sz="1350" b="1" kern="0" dirty="0">
                <a:solidFill>
                  <a:srgbClr val="000000"/>
                </a:solidFill>
                <a:latin typeface="Arial"/>
                <a:ea typeface="ＭＳ Ｐゴシック"/>
                <a:cs typeface="Arial" panose="020B0604020202020204" pitchFamily="34" charset="0"/>
              </a:rPr>
              <a:t>2 additional cycles of rituximab </a:t>
            </a:r>
            <a:endParaRPr lang="en-US" sz="1350" b="1" dirty="0">
              <a:solidFill>
                <a:srgbClr val="000000"/>
              </a:solidFill>
              <a:latin typeface="Arial"/>
              <a:ea typeface="ＭＳ Ｐゴシック"/>
              <a:cs typeface="Arial"/>
            </a:endParaRPr>
          </a:p>
        </p:txBody>
      </p:sp>
      <p:sp>
        <p:nvSpPr>
          <p:cNvPr id="40" name="Rectangle: Rounded Corners 5">
            <a:extLst>
              <a:ext uri="{FF2B5EF4-FFF2-40B4-BE49-F238E27FC236}">
                <a16:creationId xmlns:a16="http://schemas.microsoft.com/office/drawing/2014/main" id="{8852E815-E145-934B-84B5-2B743A7B1198}"/>
              </a:ext>
            </a:extLst>
          </p:cNvPr>
          <p:cNvSpPr/>
          <p:nvPr/>
        </p:nvSpPr>
        <p:spPr>
          <a:xfrm>
            <a:off x="4707622" y="2421550"/>
            <a:ext cx="2234862" cy="1228640"/>
          </a:xfrm>
          <a:prstGeom prst="roundRect">
            <a:avLst>
              <a:gd name="adj" fmla="val 4399"/>
            </a:avLst>
          </a:prstGeom>
          <a:solidFill>
            <a:schemeClr val="accent1">
              <a:lumMod val="60000"/>
              <a:lumOff val="40000"/>
            </a:schemeClr>
          </a:solidFill>
          <a:ln w="25400" cap="flat" cmpd="sng" algn="ctr">
            <a:noFill/>
            <a:prstDash val="soli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rtlCol="0" anchor="ctr"/>
          <a:lstStyle/>
          <a:p>
            <a:pPr algn="ctr" defTabSz="685749" fontAlgn="auto">
              <a:lnSpc>
                <a:spcPct val="90000"/>
              </a:lnSpc>
              <a:spcBef>
                <a:spcPts val="450"/>
              </a:spcBef>
              <a:spcAft>
                <a:spcPts val="0"/>
              </a:spcAft>
              <a:defRPr/>
            </a:pPr>
            <a:r>
              <a:rPr lang="en-US" sz="1350" b="1" kern="0" dirty="0">
                <a:solidFill>
                  <a:srgbClr val="000000"/>
                </a:solidFill>
                <a:latin typeface="Arial"/>
                <a:ea typeface="ＭＳ Ｐゴシック"/>
                <a:cs typeface="Arial" panose="020B0604020202020204" pitchFamily="34" charset="0"/>
              </a:rPr>
              <a:t>6 Cycles: R-CHOP </a:t>
            </a:r>
          </a:p>
          <a:p>
            <a:pPr algn="ctr" defTabSz="685749" fontAlgn="auto">
              <a:lnSpc>
                <a:spcPct val="90000"/>
              </a:lnSpc>
              <a:spcBef>
                <a:spcPts val="450"/>
              </a:spcBef>
              <a:spcAft>
                <a:spcPts val="0"/>
              </a:spcAft>
              <a:defRPr/>
            </a:pPr>
            <a:r>
              <a:rPr lang="en-US" sz="1350" b="1" kern="0" dirty="0">
                <a:solidFill>
                  <a:srgbClr val="000000"/>
                </a:solidFill>
                <a:latin typeface="Arial"/>
                <a:ea typeface="ＭＳ Ｐゴシック"/>
                <a:cs typeface="Arial" panose="020B0604020202020204" pitchFamily="34" charset="0"/>
              </a:rPr>
              <a:t>2 additional cycles of rituximab </a:t>
            </a:r>
            <a:endParaRPr lang="en-US" sz="1350" b="1" dirty="0">
              <a:solidFill>
                <a:srgbClr val="000000"/>
              </a:solidFill>
              <a:latin typeface="Arial"/>
              <a:ea typeface="ＭＳ Ｐゴシック"/>
              <a:cs typeface="Arial"/>
            </a:endParaRPr>
          </a:p>
        </p:txBody>
      </p:sp>
      <p:sp>
        <p:nvSpPr>
          <p:cNvPr id="41" name="Rectangle: Rounded Corners 6">
            <a:extLst>
              <a:ext uri="{FF2B5EF4-FFF2-40B4-BE49-F238E27FC236}">
                <a16:creationId xmlns:a16="http://schemas.microsoft.com/office/drawing/2014/main" id="{1396444A-677A-E94A-B687-1581657559CE}"/>
              </a:ext>
            </a:extLst>
          </p:cNvPr>
          <p:cNvSpPr/>
          <p:nvPr/>
        </p:nvSpPr>
        <p:spPr>
          <a:xfrm>
            <a:off x="3153113" y="1053887"/>
            <a:ext cx="2429145" cy="953207"/>
          </a:xfrm>
          <a:prstGeom prst="roundRect">
            <a:avLst>
              <a:gd name="adj" fmla="val 4399"/>
            </a:avLst>
          </a:prstGeom>
          <a:solidFill>
            <a:srgbClr val="7030A0"/>
          </a:solidFill>
          <a:ln w="25400" cap="flat" cmpd="sng" algn="ctr">
            <a:noFill/>
            <a:prstDash val="soli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rtlCol="0" anchor="ctr"/>
          <a:lstStyle/>
          <a:p>
            <a:pPr defTabSz="685749" fontAlgn="auto">
              <a:lnSpc>
                <a:spcPct val="90000"/>
              </a:lnSpc>
              <a:spcBef>
                <a:spcPts val="150"/>
              </a:spcBef>
              <a:spcAft>
                <a:spcPts val="0"/>
              </a:spcAft>
              <a:defRPr/>
            </a:pPr>
            <a:r>
              <a:rPr lang="en-US" sz="1200" b="1" kern="0" dirty="0">
                <a:solidFill>
                  <a:srgbClr val="FFFFFF"/>
                </a:solidFill>
                <a:latin typeface="Arial"/>
                <a:ea typeface="ＭＳ Ｐゴシック"/>
                <a:cs typeface="Arial" panose="020B0604020202020204" pitchFamily="34" charset="0"/>
              </a:rPr>
              <a:t>Patients</a:t>
            </a:r>
          </a:p>
          <a:p>
            <a:pPr marL="130299" indent="-130299" defTabSz="685749" fontAlgn="auto">
              <a:lnSpc>
                <a:spcPct val="90000"/>
              </a:lnSpc>
              <a:spcBef>
                <a:spcPts val="150"/>
              </a:spcBef>
              <a:spcAft>
                <a:spcPts val="0"/>
              </a:spcAft>
              <a:buFont typeface="Arial" panose="020B0604020202020204" pitchFamily="34" charset="0"/>
              <a:buChar char="•"/>
              <a:defRPr/>
            </a:pPr>
            <a:r>
              <a:rPr lang="en-US" sz="1200" dirty="0">
                <a:solidFill>
                  <a:srgbClr val="FFFFFF"/>
                </a:solidFill>
                <a:latin typeface="Arial"/>
                <a:ea typeface="ＭＳ Ｐゴシック"/>
                <a:cs typeface="Arial"/>
              </a:rPr>
              <a:t>Previously untreated DLBCL</a:t>
            </a:r>
          </a:p>
          <a:p>
            <a:pPr marL="130299" indent="-130299" defTabSz="685749" fontAlgn="auto">
              <a:lnSpc>
                <a:spcPct val="90000"/>
              </a:lnSpc>
              <a:spcBef>
                <a:spcPts val="150"/>
              </a:spcBef>
              <a:spcAft>
                <a:spcPts val="0"/>
              </a:spcAft>
              <a:buFont typeface="Arial" panose="020B0604020202020204" pitchFamily="34" charset="0"/>
              <a:buChar char="•"/>
              <a:defRPr/>
            </a:pPr>
            <a:r>
              <a:rPr lang="en-US" sz="1200" dirty="0">
                <a:solidFill>
                  <a:srgbClr val="FFFFFF"/>
                </a:solidFill>
                <a:latin typeface="Arial"/>
                <a:ea typeface="ＭＳ Ｐゴシック"/>
                <a:cs typeface="Arial"/>
              </a:rPr>
              <a:t>Age 18–80 y</a:t>
            </a:r>
          </a:p>
          <a:p>
            <a:pPr marL="130299" indent="-130299" defTabSz="685749" fontAlgn="auto">
              <a:lnSpc>
                <a:spcPct val="90000"/>
              </a:lnSpc>
              <a:spcBef>
                <a:spcPts val="150"/>
              </a:spcBef>
              <a:spcAft>
                <a:spcPts val="0"/>
              </a:spcAft>
              <a:buFont typeface="Arial" panose="020B0604020202020204" pitchFamily="34" charset="0"/>
              <a:buChar char="•"/>
              <a:defRPr/>
            </a:pPr>
            <a:r>
              <a:rPr lang="en-US" sz="1200" kern="0" dirty="0">
                <a:solidFill>
                  <a:srgbClr val="FFFFFF"/>
                </a:solidFill>
                <a:latin typeface="Arial"/>
                <a:ea typeface="ＭＳ Ｐゴシック"/>
                <a:cs typeface="Arial" panose="020B0604020202020204" pitchFamily="34" charset="0"/>
              </a:rPr>
              <a:t>IPI 2-5</a:t>
            </a:r>
          </a:p>
          <a:p>
            <a:pPr marL="130299" indent="-130299" defTabSz="685749" fontAlgn="auto">
              <a:lnSpc>
                <a:spcPct val="90000"/>
              </a:lnSpc>
              <a:spcBef>
                <a:spcPts val="150"/>
              </a:spcBef>
              <a:spcAft>
                <a:spcPts val="0"/>
              </a:spcAft>
              <a:buFont typeface="Arial" panose="020B0604020202020204" pitchFamily="34" charset="0"/>
              <a:buChar char="•"/>
              <a:defRPr/>
            </a:pPr>
            <a:r>
              <a:rPr lang="en-US" sz="1200" kern="0" dirty="0">
                <a:solidFill>
                  <a:srgbClr val="FFFFFF"/>
                </a:solidFill>
                <a:latin typeface="Arial"/>
                <a:ea typeface="ＭＳ Ｐゴシック"/>
                <a:cs typeface="Arial" panose="020B0604020202020204" pitchFamily="34" charset="0"/>
              </a:rPr>
              <a:t>ECOG PS 0–2</a:t>
            </a:r>
          </a:p>
        </p:txBody>
      </p:sp>
      <p:cxnSp>
        <p:nvCxnSpPr>
          <p:cNvPr id="42" name="Straight Connector 41">
            <a:extLst>
              <a:ext uri="{FF2B5EF4-FFF2-40B4-BE49-F238E27FC236}">
                <a16:creationId xmlns:a16="http://schemas.microsoft.com/office/drawing/2014/main" id="{FAD00D1C-7797-7D43-A490-B2D327ABC9F3}"/>
              </a:ext>
            </a:extLst>
          </p:cNvPr>
          <p:cNvCxnSpPr>
            <a:cxnSpLocks/>
            <a:stCxn id="41" idx="2"/>
          </p:cNvCxnSpPr>
          <p:nvPr/>
        </p:nvCxnSpPr>
        <p:spPr>
          <a:xfrm>
            <a:off x="4367685" y="2007093"/>
            <a:ext cx="4496" cy="248211"/>
          </a:xfrm>
          <a:prstGeom prst="line">
            <a:avLst/>
          </a:prstGeom>
          <a:ln w="28575" cap="rnd">
            <a:solidFill>
              <a:srgbClr val="595454"/>
            </a:solidFill>
          </a:ln>
        </p:spPr>
        <p:style>
          <a:lnRef idx="1">
            <a:srgbClr val="BE2BBB"/>
          </a:lnRef>
          <a:fillRef idx="0">
            <a:schemeClr val="accent1"/>
          </a:fillRef>
          <a:effectRef idx="0">
            <a:srgbClr val="000000"/>
          </a:effectRef>
          <a:fontRef idx="minor">
            <a:schemeClr val="lt1"/>
          </a:fontRef>
        </p:style>
      </p:cxnSp>
      <p:cxnSp>
        <p:nvCxnSpPr>
          <p:cNvPr id="43" name="Straight Connector 42">
            <a:extLst>
              <a:ext uri="{FF2B5EF4-FFF2-40B4-BE49-F238E27FC236}">
                <a16:creationId xmlns:a16="http://schemas.microsoft.com/office/drawing/2014/main" id="{B9BB18F4-A67D-9944-95F1-EAE07B80E3A8}"/>
              </a:ext>
            </a:extLst>
          </p:cNvPr>
          <p:cNvCxnSpPr>
            <a:cxnSpLocks/>
          </p:cNvCxnSpPr>
          <p:nvPr/>
        </p:nvCxnSpPr>
        <p:spPr>
          <a:xfrm flipH="1">
            <a:off x="3244607" y="2274892"/>
            <a:ext cx="2383546" cy="0"/>
          </a:xfrm>
          <a:prstGeom prst="line">
            <a:avLst/>
          </a:prstGeom>
          <a:ln w="28575" cap="rnd">
            <a:solidFill>
              <a:srgbClr val="595454"/>
            </a:solidFill>
          </a:ln>
        </p:spPr>
        <p:style>
          <a:lnRef idx="1">
            <a:srgbClr val="BE2BBB"/>
          </a:lnRef>
          <a:fillRef idx="0">
            <a:schemeClr val="accent1"/>
          </a:fillRef>
          <a:effectRef idx="0">
            <a:srgbClr val="000000"/>
          </a:effectRef>
          <a:fontRef idx="minor">
            <a:schemeClr val="lt1"/>
          </a:fontRef>
        </p:style>
      </p:cxnSp>
      <p:cxnSp>
        <p:nvCxnSpPr>
          <p:cNvPr id="44" name="Straight Connector 43">
            <a:extLst>
              <a:ext uri="{FF2B5EF4-FFF2-40B4-BE49-F238E27FC236}">
                <a16:creationId xmlns:a16="http://schemas.microsoft.com/office/drawing/2014/main" id="{18E77AE4-4DCA-1446-A7A5-55C8ADA3129A}"/>
              </a:ext>
            </a:extLst>
          </p:cNvPr>
          <p:cNvCxnSpPr>
            <a:cxnSpLocks/>
          </p:cNvCxnSpPr>
          <p:nvPr/>
        </p:nvCxnSpPr>
        <p:spPr>
          <a:xfrm flipH="1">
            <a:off x="3224578" y="2274892"/>
            <a:ext cx="0" cy="123111"/>
          </a:xfrm>
          <a:prstGeom prst="line">
            <a:avLst/>
          </a:prstGeom>
          <a:ln w="28575" cap="rnd">
            <a:solidFill>
              <a:srgbClr val="595454"/>
            </a:solidFill>
            <a:headEnd type="none" w="med" len="med"/>
            <a:tailEnd type="triangle" w="med" len="med"/>
          </a:ln>
        </p:spPr>
        <p:style>
          <a:lnRef idx="1">
            <a:srgbClr val="BE2BBB"/>
          </a:lnRef>
          <a:fillRef idx="0">
            <a:schemeClr val="accent1"/>
          </a:fillRef>
          <a:effectRef idx="0">
            <a:srgbClr val="000000"/>
          </a:effectRef>
          <a:fontRef idx="minor">
            <a:schemeClr val="lt1"/>
          </a:fontRef>
        </p:style>
      </p:cxnSp>
      <p:cxnSp>
        <p:nvCxnSpPr>
          <p:cNvPr id="45" name="Straight Connector 44">
            <a:extLst>
              <a:ext uri="{FF2B5EF4-FFF2-40B4-BE49-F238E27FC236}">
                <a16:creationId xmlns:a16="http://schemas.microsoft.com/office/drawing/2014/main" id="{085B865B-FE4E-1545-AF0D-98BA310155DC}"/>
              </a:ext>
            </a:extLst>
          </p:cNvPr>
          <p:cNvCxnSpPr>
            <a:cxnSpLocks/>
          </p:cNvCxnSpPr>
          <p:nvPr/>
        </p:nvCxnSpPr>
        <p:spPr>
          <a:xfrm>
            <a:off x="5628153" y="2298439"/>
            <a:ext cx="0" cy="123111"/>
          </a:xfrm>
          <a:prstGeom prst="line">
            <a:avLst/>
          </a:prstGeom>
          <a:ln w="28575" cap="rnd">
            <a:solidFill>
              <a:srgbClr val="595454"/>
            </a:solidFill>
            <a:headEnd type="none" w="med" len="med"/>
            <a:tailEnd type="triangle" w="med" len="med"/>
          </a:ln>
        </p:spPr>
        <p:style>
          <a:lnRef idx="1">
            <a:srgbClr val="BE2BBB"/>
          </a:lnRef>
          <a:fillRef idx="0">
            <a:schemeClr val="accent1"/>
          </a:fillRef>
          <a:effectRef idx="0">
            <a:srgbClr val="000000"/>
          </a:effectRef>
          <a:fontRef idx="minor">
            <a:schemeClr val="lt1"/>
          </a:fontRef>
        </p:style>
      </p:cxnSp>
      <p:sp>
        <p:nvSpPr>
          <p:cNvPr id="47" name="Rectangle: Rounded Corners 24">
            <a:extLst>
              <a:ext uri="{FF2B5EF4-FFF2-40B4-BE49-F238E27FC236}">
                <a16:creationId xmlns:a16="http://schemas.microsoft.com/office/drawing/2014/main" id="{37FFB9D1-CB08-9642-AEA6-00D380660624}"/>
              </a:ext>
            </a:extLst>
          </p:cNvPr>
          <p:cNvSpPr/>
          <p:nvPr/>
        </p:nvSpPr>
        <p:spPr>
          <a:xfrm>
            <a:off x="3162190" y="3632980"/>
            <a:ext cx="3090863" cy="783103"/>
          </a:xfrm>
          <a:prstGeom prst="roundRect">
            <a:avLst/>
          </a:prstGeom>
          <a:no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fontAlgn="auto">
              <a:spcBef>
                <a:spcPts val="0"/>
              </a:spcBef>
              <a:spcAft>
                <a:spcPts val="0"/>
              </a:spcAft>
            </a:pPr>
            <a:r>
              <a:rPr lang="en-US" sz="1050" b="1" dirty="0">
                <a:solidFill>
                  <a:schemeClr val="tx1"/>
                </a:solidFill>
                <a:latin typeface="Arial"/>
                <a:ea typeface="ＭＳ Ｐゴシック"/>
                <a:cs typeface="Arial"/>
              </a:rPr>
              <a:t>Primary endpoint</a:t>
            </a:r>
            <a:r>
              <a:rPr lang="en-US" sz="1050" dirty="0">
                <a:solidFill>
                  <a:schemeClr val="tx1"/>
                </a:solidFill>
                <a:latin typeface="Arial"/>
                <a:ea typeface="ＭＳ Ｐゴシック"/>
                <a:cs typeface="Arial"/>
              </a:rPr>
              <a:t>: Investigator-assessed PFS</a:t>
            </a:r>
          </a:p>
        </p:txBody>
      </p:sp>
      <p:sp>
        <p:nvSpPr>
          <p:cNvPr id="48" name="TextBox 47">
            <a:extLst>
              <a:ext uri="{FF2B5EF4-FFF2-40B4-BE49-F238E27FC236}">
                <a16:creationId xmlns:a16="http://schemas.microsoft.com/office/drawing/2014/main" id="{9AD9B040-4D10-4B47-9742-31257B3958E6}"/>
              </a:ext>
            </a:extLst>
          </p:cNvPr>
          <p:cNvSpPr txBox="1"/>
          <p:nvPr/>
        </p:nvSpPr>
        <p:spPr>
          <a:xfrm>
            <a:off x="3924048" y="2053257"/>
            <a:ext cx="327991" cy="206914"/>
          </a:xfrm>
          <a:prstGeom prst="rect">
            <a:avLst/>
          </a:prstGeom>
          <a:noFill/>
        </p:spPr>
        <p:txBody>
          <a:bodyPr wrap="none" lIns="0" tIns="0" rIns="0" bIns="0" rtlCol="0">
            <a:noAutofit/>
          </a:bodyPr>
          <a:lstStyle/>
          <a:p>
            <a:pPr defTabSz="685800" fontAlgn="auto">
              <a:spcBef>
                <a:spcPts val="0"/>
              </a:spcBef>
              <a:spcAft>
                <a:spcPts val="0"/>
              </a:spcAft>
            </a:pPr>
            <a:r>
              <a:rPr lang="en-US" sz="900" dirty="0">
                <a:solidFill>
                  <a:srgbClr val="000000"/>
                </a:solidFill>
                <a:latin typeface="Arial"/>
                <a:ea typeface="ＭＳ Ｐゴシック"/>
                <a:cs typeface="Arial"/>
              </a:rPr>
              <a:t>R 1:1</a:t>
            </a:r>
          </a:p>
        </p:txBody>
      </p:sp>
      <p:sp>
        <p:nvSpPr>
          <p:cNvPr id="3" name="Rectangle: Rounded Corners 2">
            <a:extLst>
              <a:ext uri="{FF2B5EF4-FFF2-40B4-BE49-F238E27FC236}">
                <a16:creationId xmlns:a16="http://schemas.microsoft.com/office/drawing/2014/main" id="{514C197E-67A4-48E6-89D2-5C1F60474449}"/>
              </a:ext>
            </a:extLst>
          </p:cNvPr>
          <p:cNvSpPr/>
          <p:nvPr/>
        </p:nvSpPr>
        <p:spPr>
          <a:xfrm>
            <a:off x="3162190" y="3773301"/>
            <a:ext cx="3090863" cy="53398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81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DA4C-40B8-4B41-9780-56736248CC64}"/>
              </a:ext>
            </a:extLst>
          </p:cNvPr>
          <p:cNvSpPr>
            <a:spLocks noGrp="1"/>
          </p:cNvSpPr>
          <p:nvPr>
            <p:ph type="title"/>
          </p:nvPr>
        </p:nvSpPr>
        <p:spPr>
          <a:xfrm>
            <a:off x="184252" y="181451"/>
            <a:ext cx="8564462" cy="680439"/>
          </a:xfrm>
        </p:spPr>
        <p:txBody>
          <a:bodyPr>
            <a:normAutofit/>
          </a:bodyPr>
          <a:lstStyle/>
          <a:p>
            <a:r>
              <a:rPr lang="en-CA" sz="3200" b="1" dirty="0">
                <a:solidFill>
                  <a:schemeClr val="tx1"/>
                </a:solidFill>
              </a:rPr>
              <a:t>Primary endpoint: Progression-free survival</a:t>
            </a:r>
            <a:endParaRPr lang="en-GB" sz="2400" b="1" dirty="0">
              <a:solidFill>
                <a:schemeClr val="tx1"/>
              </a:solidFill>
            </a:endParaRPr>
          </a:p>
        </p:txBody>
      </p:sp>
      <p:sp>
        <p:nvSpPr>
          <p:cNvPr id="9" name="Rounded Rectangle 2015">
            <a:extLst>
              <a:ext uri="{FF2B5EF4-FFF2-40B4-BE49-F238E27FC236}">
                <a16:creationId xmlns:a16="http://schemas.microsoft.com/office/drawing/2014/main" id="{BA1D6BD0-C7D5-314B-811C-603E52FEB07D}"/>
              </a:ext>
            </a:extLst>
          </p:cNvPr>
          <p:cNvSpPr/>
          <p:nvPr/>
        </p:nvSpPr>
        <p:spPr>
          <a:xfrm>
            <a:off x="947646" y="2321655"/>
            <a:ext cx="4059391" cy="667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2940" fontAlgn="auto">
              <a:spcBef>
                <a:spcPts val="0"/>
              </a:spcBef>
              <a:spcAft>
                <a:spcPts val="0"/>
              </a:spcAft>
            </a:pPr>
            <a:endParaRPr lang="en-GB" sz="1125" dirty="0">
              <a:solidFill>
                <a:srgbClr val="000000"/>
              </a:solidFill>
              <a:latin typeface="Arial" panose="020B0604020202020204"/>
              <a:ea typeface="ＭＳ Ｐゴシック"/>
              <a:cs typeface="Arial"/>
            </a:endParaRPr>
          </a:p>
          <a:p>
            <a:pPr algn="ctr" defTabSz="822940" fontAlgn="auto">
              <a:spcBef>
                <a:spcPts val="0"/>
              </a:spcBef>
              <a:spcAft>
                <a:spcPts val="0"/>
              </a:spcAft>
            </a:pPr>
            <a:r>
              <a:rPr lang="en-GB" sz="2000" b="1" dirty="0">
                <a:solidFill>
                  <a:srgbClr val="000000"/>
                </a:solidFill>
                <a:latin typeface="Arial" panose="020B0604020202020204"/>
                <a:ea typeface="ＭＳ Ｐゴシック"/>
                <a:cs typeface="Arial"/>
              </a:rPr>
              <a:t>2 year PFS: </a:t>
            </a:r>
            <a:br>
              <a:rPr lang="en-GB" sz="2000" b="1" dirty="0">
                <a:solidFill>
                  <a:srgbClr val="000000"/>
                </a:solidFill>
                <a:latin typeface="Arial" panose="020B0604020202020204"/>
                <a:ea typeface="ＭＳ Ｐゴシック"/>
                <a:cs typeface="Arial"/>
              </a:rPr>
            </a:br>
            <a:r>
              <a:rPr lang="en-GB" dirty="0">
                <a:solidFill>
                  <a:srgbClr val="000000"/>
                </a:solidFill>
                <a:latin typeface="Arial" panose="020B0604020202020204"/>
                <a:ea typeface="ＭＳ Ｐゴシック"/>
                <a:cs typeface="Arial"/>
              </a:rPr>
              <a:t>76.7% with Pola-R-CHP vs </a:t>
            </a:r>
            <a:br>
              <a:rPr lang="en-GB" dirty="0">
                <a:solidFill>
                  <a:srgbClr val="000000"/>
                </a:solidFill>
                <a:latin typeface="Arial" panose="020B0604020202020204"/>
                <a:ea typeface="ＭＳ Ｐゴシック"/>
                <a:cs typeface="Arial"/>
              </a:rPr>
            </a:br>
            <a:r>
              <a:rPr lang="en-GB" dirty="0">
                <a:solidFill>
                  <a:srgbClr val="000000"/>
                </a:solidFill>
                <a:latin typeface="Arial" panose="020B0604020202020204"/>
                <a:ea typeface="ＭＳ Ｐゴシック"/>
                <a:cs typeface="Arial"/>
              </a:rPr>
              <a:t>70.2% with R-CHOP (</a:t>
            </a:r>
            <a:r>
              <a:rPr lang="en-GB" b="1" dirty="0">
                <a:solidFill>
                  <a:srgbClr val="000000"/>
                </a:solidFill>
                <a:latin typeface="Arial" panose="020B0604020202020204"/>
                <a:ea typeface="ＭＳ Ｐゴシック"/>
                <a:cs typeface="Arial"/>
              </a:rPr>
              <a:t>∆=6.5%</a:t>
            </a:r>
            <a:r>
              <a:rPr lang="en-GB" dirty="0">
                <a:solidFill>
                  <a:srgbClr val="000000"/>
                </a:solidFill>
                <a:latin typeface="Arial" panose="020B0604020202020204"/>
                <a:ea typeface="ＭＳ Ｐゴシック"/>
                <a:cs typeface="Arial"/>
              </a:rPr>
              <a:t>)</a:t>
            </a:r>
          </a:p>
          <a:p>
            <a:pPr defTabSz="822940" fontAlgn="auto">
              <a:spcBef>
                <a:spcPts val="0"/>
              </a:spcBef>
              <a:spcAft>
                <a:spcPts val="0"/>
              </a:spcAft>
            </a:pPr>
            <a:endParaRPr lang="en-GB" sz="1125" dirty="0">
              <a:solidFill>
                <a:srgbClr val="FFFFFF"/>
              </a:solidFill>
              <a:latin typeface="Arial" panose="020B0604020202020204"/>
              <a:ea typeface="ＭＳ Ｐゴシック"/>
              <a:cs typeface="Arial"/>
            </a:endParaRPr>
          </a:p>
        </p:txBody>
      </p:sp>
      <p:sp>
        <p:nvSpPr>
          <p:cNvPr id="806" name="TextBox 805">
            <a:extLst>
              <a:ext uri="{FF2B5EF4-FFF2-40B4-BE49-F238E27FC236}">
                <a16:creationId xmlns:a16="http://schemas.microsoft.com/office/drawing/2014/main" id="{E2F01115-A0F9-3846-A996-ECB6ADE02816}"/>
              </a:ext>
            </a:extLst>
          </p:cNvPr>
          <p:cNvSpPr txBox="1"/>
          <p:nvPr/>
        </p:nvSpPr>
        <p:spPr>
          <a:xfrm>
            <a:off x="1570216" y="1076343"/>
            <a:ext cx="3001784" cy="369332"/>
          </a:xfrm>
          <a:prstGeom prst="rect">
            <a:avLst/>
          </a:prstGeom>
          <a:noFill/>
        </p:spPr>
        <p:txBody>
          <a:bodyPr wrap="none" rtlCol="0">
            <a:spAutoFit/>
          </a:bodyPr>
          <a:lstStyle/>
          <a:p>
            <a:pPr defTabSz="685800" fontAlgn="auto">
              <a:spcBef>
                <a:spcPts val="0"/>
              </a:spcBef>
              <a:spcAft>
                <a:spcPts val="0"/>
              </a:spcAft>
            </a:pPr>
            <a:r>
              <a:rPr lang="en-US" b="1" u="sng" dirty="0">
                <a:solidFill>
                  <a:srgbClr val="000000"/>
                </a:solidFill>
                <a:latin typeface="Arial"/>
                <a:ea typeface="ＭＳ Ｐゴシック"/>
                <a:cs typeface="Arial"/>
              </a:rPr>
              <a:t>Pola-RCHP improves PFS</a:t>
            </a:r>
          </a:p>
        </p:txBody>
      </p:sp>
      <p:sp>
        <p:nvSpPr>
          <p:cNvPr id="825" name="Slide Number Placeholder 1">
            <a:extLst>
              <a:ext uri="{FF2B5EF4-FFF2-40B4-BE49-F238E27FC236}">
                <a16:creationId xmlns:a16="http://schemas.microsoft.com/office/drawing/2014/main" id="{E4AFDC73-4392-4081-B022-BE31D09596C9}"/>
              </a:ext>
            </a:extLst>
          </p:cNvPr>
          <p:cNvSpPr txBox="1">
            <a:spLocks/>
          </p:cNvSpPr>
          <p:nvPr/>
        </p:nvSpPr>
        <p:spPr bwMode="auto">
          <a:xfrm>
            <a:off x="3109723" y="4545977"/>
            <a:ext cx="3651301" cy="162162"/>
          </a:xfrm>
          <a:prstGeom prst="rect">
            <a:avLst/>
          </a:prstGeom>
          <a:noFill/>
          <a:ln w="9525">
            <a:noFill/>
            <a:miter lim="800000"/>
            <a:headEnd/>
            <a:tailEnd/>
          </a:ln>
        </p:spPr>
        <p:txBody>
          <a:bodyPr vert="horz" wrap="square" lIns="68460" tIns="34230" rIns="68460" bIns="34230" numCol="1" anchor="b" anchorCtr="0" compatLnSpc="1">
            <a:prstTxWarp prst="textNoShape">
              <a:avLst/>
            </a:prstTxWarp>
          </a:bodyPr>
          <a:lstStyle>
            <a:lvl1pPr marL="283125" indent="-283125" algn="r" rtl="0" eaLnBrk="0" fontAlgn="base" hangingPunct="0">
              <a:spcBef>
                <a:spcPct val="0"/>
              </a:spcBef>
              <a:spcAft>
                <a:spcPts val="0"/>
              </a:spcAft>
              <a:buClr>
                <a:srgbClr val="003366"/>
              </a:buClr>
              <a:buSzPct val="85000"/>
              <a:buFont typeface="Times" charset="0"/>
              <a:buNone/>
              <a:defRPr lang="en-GB" sz="1200" dirty="0">
                <a:solidFill>
                  <a:schemeClr val="tx1"/>
                </a:solidFill>
                <a:latin typeface="+mj-lt"/>
                <a:ea typeface="+mn-ea"/>
                <a:cs typeface="+mn-cs"/>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mn-lt"/>
                <a:ea typeface="+mn-ea"/>
                <a:cs typeface="+mn-cs"/>
              </a:defRPr>
            </a:lvl2pPr>
            <a:lvl3pPr marL="1143000" indent="-228600" algn="l" rtl="0" eaLnBrk="0" fontAlgn="base" hangingPunct="0">
              <a:spcBef>
                <a:spcPct val="0"/>
              </a:spcBef>
              <a:spcAft>
                <a:spcPts val="1200"/>
              </a:spcAft>
              <a:buClr>
                <a:srgbClr val="003366"/>
              </a:buClr>
              <a:buSzPct val="85000"/>
              <a:buFont typeface="Times" charset="0"/>
              <a:buChar char="•"/>
              <a:defRPr sz="2000">
                <a:solidFill>
                  <a:schemeClr val="tx1"/>
                </a:solidFill>
                <a:latin typeface="+mn-lt"/>
                <a:ea typeface="+mn-ea"/>
                <a:cs typeface="+mn-cs"/>
              </a:defRPr>
            </a:lvl3pPr>
            <a:lvl4pPr marL="16002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4pPr>
            <a:lvl5pPr marL="20574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5pPr>
            <a:lvl6pPr marL="25146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6pPr>
            <a:lvl7pPr marL="29718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7pPr>
            <a:lvl8pPr marL="34290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8pPr>
            <a:lvl9pPr marL="3886200" indent="-228600" algn="l" rtl="0" eaLnBrk="0" fontAlgn="base" hangingPunct="0">
              <a:spcBef>
                <a:spcPct val="0"/>
              </a:spcBef>
              <a:spcAft>
                <a:spcPts val="1200"/>
              </a:spcAft>
              <a:buClr>
                <a:srgbClr val="003366"/>
              </a:buClr>
              <a:buChar char="»"/>
              <a:defRPr sz="2000">
                <a:solidFill>
                  <a:schemeClr val="tx1"/>
                </a:solidFill>
                <a:latin typeface="+mn-lt"/>
                <a:ea typeface="+mn-ea"/>
                <a:cs typeface="+mn-cs"/>
              </a:defRPr>
            </a:lvl9pPr>
          </a:lstStyle>
          <a:p>
            <a:pPr marL="212344" indent="-212344" algn="l" defTabSz="685800"/>
            <a:r>
              <a:rPr lang="en-US" sz="900" kern="0" dirty="0">
                <a:solidFill>
                  <a:schemeClr val="bg2"/>
                </a:solidFill>
                <a:latin typeface="+mn-lt"/>
                <a:ea typeface="ＭＳ Ｐゴシック"/>
                <a:cs typeface="Arial"/>
              </a:rPr>
              <a:t>Tilly H, et al. </a:t>
            </a:r>
            <a:r>
              <a:rPr lang="en-US" sz="900" i="1" kern="0" dirty="0">
                <a:solidFill>
                  <a:schemeClr val="bg2"/>
                </a:solidFill>
                <a:latin typeface="+mn-lt"/>
                <a:ea typeface="ＭＳ Ｐゴシック"/>
                <a:cs typeface="Arial"/>
              </a:rPr>
              <a:t>N Engl J Med</a:t>
            </a:r>
            <a:r>
              <a:rPr lang="en-US" sz="900" kern="0" dirty="0">
                <a:solidFill>
                  <a:schemeClr val="bg2"/>
                </a:solidFill>
                <a:latin typeface="+mn-lt"/>
                <a:ea typeface="ＭＳ Ｐゴシック"/>
                <a:cs typeface="Arial"/>
              </a:rPr>
              <a:t>. 2022;386(4):351-363.</a:t>
            </a:r>
          </a:p>
        </p:txBody>
      </p:sp>
      <p:sp>
        <p:nvSpPr>
          <p:cNvPr id="3" name="Rectangle 2">
            <a:extLst>
              <a:ext uri="{FF2B5EF4-FFF2-40B4-BE49-F238E27FC236}">
                <a16:creationId xmlns:a16="http://schemas.microsoft.com/office/drawing/2014/main" id="{14E6F4DC-6DC8-4A46-88E6-656322F2F1BB}"/>
              </a:ext>
            </a:extLst>
          </p:cNvPr>
          <p:cNvSpPr/>
          <p:nvPr/>
        </p:nvSpPr>
        <p:spPr>
          <a:xfrm>
            <a:off x="6560815" y="4268285"/>
            <a:ext cx="102590" cy="16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a:extLst>
              <a:ext uri="{FF2B5EF4-FFF2-40B4-BE49-F238E27FC236}">
                <a16:creationId xmlns:a16="http://schemas.microsoft.com/office/drawing/2014/main" id="{ABCF92F3-12EB-47F4-B505-CEF47DD6E7A6}"/>
              </a:ext>
            </a:extLst>
          </p:cNvPr>
          <p:cNvSpPr/>
          <p:nvPr/>
        </p:nvSpPr>
        <p:spPr>
          <a:xfrm>
            <a:off x="6873783" y="4269672"/>
            <a:ext cx="65445" cy="100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Rectangle 826">
            <a:extLst>
              <a:ext uri="{FF2B5EF4-FFF2-40B4-BE49-F238E27FC236}">
                <a16:creationId xmlns:a16="http://schemas.microsoft.com/office/drawing/2014/main" id="{570552D7-3325-4692-8EA1-6FA4DBAD7060}"/>
              </a:ext>
            </a:extLst>
          </p:cNvPr>
          <p:cNvSpPr/>
          <p:nvPr/>
        </p:nvSpPr>
        <p:spPr>
          <a:xfrm>
            <a:off x="7142532" y="4277477"/>
            <a:ext cx="55314" cy="123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Rectangle 827">
            <a:extLst>
              <a:ext uri="{FF2B5EF4-FFF2-40B4-BE49-F238E27FC236}">
                <a16:creationId xmlns:a16="http://schemas.microsoft.com/office/drawing/2014/main" id="{CB35A2C0-7BC0-4F16-BB0B-90236F28895B}"/>
              </a:ext>
            </a:extLst>
          </p:cNvPr>
          <p:cNvSpPr/>
          <p:nvPr/>
        </p:nvSpPr>
        <p:spPr>
          <a:xfrm>
            <a:off x="7394398" y="4245910"/>
            <a:ext cx="45719" cy="110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DF7A3B6-65B8-4A45-8DB7-E70BC13C13B4}"/>
              </a:ext>
            </a:extLst>
          </p:cNvPr>
          <p:cNvSpPr/>
          <p:nvPr/>
        </p:nvSpPr>
        <p:spPr>
          <a:xfrm>
            <a:off x="1390845" y="1471350"/>
            <a:ext cx="3321102" cy="17789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TextBox 950">
            <a:extLst>
              <a:ext uri="{FF2B5EF4-FFF2-40B4-BE49-F238E27FC236}">
                <a16:creationId xmlns:a16="http://schemas.microsoft.com/office/drawing/2014/main" id="{D70812A8-BEBB-45B2-8DD5-8D6EFF1E8115}"/>
              </a:ext>
            </a:extLst>
          </p:cNvPr>
          <p:cNvSpPr txBox="1"/>
          <p:nvPr/>
        </p:nvSpPr>
        <p:spPr>
          <a:xfrm>
            <a:off x="5565518" y="1020486"/>
            <a:ext cx="2747419" cy="369332"/>
          </a:xfrm>
          <a:prstGeom prst="rect">
            <a:avLst/>
          </a:prstGeom>
          <a:noFill/>
        </p:spPr>
        <p:txBody>
          <a:bodyPr wrap="none" rtlCol="0">
            <a:spAutoFit/>
          </a:bodyPr>
          <a:lstStyle/>
          <a:p>
            <a:pPr defTabSz="685800" fontAlgn="auto">
              <a:spcBef>
                <a:spcPts val="0"/>
              </a:spcBef>
              <a:spcAft>
                <a:spcPts val="0"/>
              </a:spcAft>
            </a:pPr>
            <a:r>
              <a:rPr lang="en-US" b="1" u="sng" dirty="0">
                <a:solidFill>
                  <a:srgbClr val="000000"/>
                </a:solidFill>
                <a:latin typeface="Arial"/>
                <a:ea typeface="ＭＳ Ｐゴシック"/>
                <a:cs typeface="Arial"/>
              </a:rPr>
              <a:t>Without excess toxicity</a:t>
            </a:r>
          </a:p>
        </p:txBody>
      </p:sp>
      <p:pic>
        <p:nvPicPr>
          <p:cNvPr id="13" name="Picture 12">
            <a:extLst>
              <a:ext uri="{FF2B5EF4-FFF2-40B4-BE49-F238E27FC236}">
                <a16:creationId xmlns:a16="http://schemas.microsoft.com/office/drawing/2014/main" id="{E123E99D-B0C9-446D-96BA-4235D8E6D8A5}"/>
              </a:ext>
            </a:extLst>
          </p:cNvPr>
          <p:cNvPicPr>
            <a:picLocks noChangeAspect="1"/>
          </p:cNvPicPr>
          <p:nvPr/>
        </p:nvPicPr>
        <p:blipFill>
          <a:blip r:embed="rId3"/>
          <a:stretch>
            <a:fillRect/>
          </a:stretch>
        </p:blipFill>
        <p:spPr>
          <a:xfrm>
            <a:off x="5210907" y="1386065"/>
            <a:ext cx="3456641" cy="3044382"/>
          </a:xfrm>
          <a:prstGeom prst="rect">
            <a:avLst/>
          </a:prstGeom>
        </p:spPr>
      </p:pic>
      <p:sp>
        <p:nvSpPr>
          <p:cNvPr id="7" name="TextBox 6">
            <a:extLst>
              <a:ext uri="{FF2B5EF4-FFF2-40B4-BE49-F238E27FC236}">
                <a16:creationId xmlns:a16="http://schemas.microsoft.com/office/drawing/2014/main" id="{1BD0150C-576B-452C-A4EA-9BD0394F1E96}"/>
              </a:ext>
            </a:extLst>
          </p:cNvPr>
          <p:cNvSpPr txBox="1"/>
          <p:nvPr/>
        </p:nvSpPr>
        <p:spPr>
          <a:xfrm>
            <a:off x="1815028" y="1503440"/>
            <a:ext cx="3166532" cy="984885"/>
          </a:xfrm>
          <a:prstGeom prst="rect">
            <a:avLst/>
          </a:prstGeom>
          <a:noFill/>
        </p:spPr>
        <p:txBody>
          <a:bodyPr wrap="square" rtlCol="0">
            <a:spAutoFit/>
          </a:bodyPr>
          <a:lstStyle/>
          <a:p>
            <a:r>
              <a:rPr lang="en-US" sz="2000" b="1" dirty="0">
                <a:solidFill>
                  <a:srgbClr val="000000"/>
                </a:solidFill>
                <a:latin typeface="Arial"/>
                <a:ea typeface="ＭＳ Ｐゴシック"/>
                <a:cs typeface="Arial" charset="0"/>
              </a:rPr>
              <a:t>HR 0.73 (P&lt;0.02)</a:t>
            </a:r>
            <a:br>
              <a:rPr lang="en-US" sz="2000" b="1" dirty="0">
                <a:solidFill>
                  <a:srgbClr val="000000"/>
                </a:solidFill>
                <a:latin typeface="Arial"/>
                <a:ea typeface="ＭＳ Ｐゴシック"/>
                <a:cs typeface="Arial" charset="0"/>
              </a:rPr>
            </a:br>
            <a:r>
              <a:rPr lang="en-US" sz="2000" b="1" dirty="0">
                <a:solidFill>
                  <a:srgbClr val="000000"/>
                </a:solidFill>
                <a:latin typeface="Arial"/>
                <a:ea typeface="ＭＳ Ｐゴシック"/>
                <a:cs typeface="Arial" charset="0"/>
              </a:rPr>
              <a:t>95% CI: 0.57, 0.95</a:t>
            </a:r>
            <a:r>
              <a:rPr lang="en-NZ" sz="2000" b="1" dirty="0">
                <a:solidFill>
                  <a:srgbClr val="000000"/>
                </a:solidFill>
                <a:latin typeface="Arial"/>
                <a:ea typeface="ＭＳ Ｐゴシック"/>
                <a:cs typeface="Arial" charset="0"/>
              </a:rPr>
              <a:t> </a:t>
            </a:r>
          </a:p>
          <a:p>
            <a:endParaRPr lang="en-US" dirty="0"/>
          </a:p>
        </p:txBody>
      </p:sp>
    </p:spTree>
    <p:extLst>
      <p:ext uri="{BB962C8B-B14F-4D97-AF65-F5344CB8AC3E}">
        <p14:creationId xmlns:p14="http://schemas.microsoft.com/office/powerpoint/2010/main" val="264440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DDD0-B58F-3C43-960D-DF4188D3B6D5}"/>
              </a:ext>
            </a:extLst>
          </p:cNvPr>
          <p:cNvSpPr>
            <a:spLocks noGrp="1"/>
          </p:cNvSpPr>
          <p:nvPr>
            <p:ph type="title"/>
          </p:nvPr>
        </p:nvSpPr>
        <p:spPr>
          <a:xfrm>
            <a:off x="133035" y="177107"/>
            <a:ext cx="8877930" cy="535154"/>
          </a:xfrm>
        </p:spPr>
        <p:txBody>
          <a:bodyPr>
            <a:noAutofit/>
          </a:bodyPr>
          <a:lstStyle/>
          <a:p>
            <a:r>
              <a:rPr lang="en-US" sz="2880" b="1" dirty="0">
                <a:solidFill>
                  <a:schemeClr val="tx1"/>
                </a:solidFill>
              </a:rPr>
              <a:t>Should high dose chemo and ASCT remain SOC in 2nd line?</a:t>
            </a:r>
          </a:p>
        </p:txBody>
      </p:sp>
      <p:sp>
        <p:nvSpPr>
          <p:cNvPr id="14" name="Text Box 11">
            <a:extLst>
              <a:ext uri="{FF2B5EF4-FFF2-40B4-BE49-F238E27FC236}">
                <a16:creationId xmlns:a16="http://schemas.microsoft.com/office/drawing/2014/main" id="{87DA80CE-672B-D244-95D8-7F0502E02C15}"/>
              </a:ext>
            </a:extLst>
          </p:cNvPr>
          <p:cNvSpPr txBox="1">
            <a:spLocks noChangeArrowheads="1"/>
          </p:cNvSpPr>
          <p:nvPr/>
        </p:nvSpPr>
        <p:spPr bwMode="auto">
          <a:xfrm>
            <a:off x="6278252" y="2339113"/>
            <a:ext cx="1737976" cy="1169551"/>
          </a:xfrm>
          <a:prstGeom prst="rect">
            <a:avLst/>
          </a:prstGeom>
          <a:noFill/>
          <a:ln w="9525">
            <a:noFill/>
            <a:miter lim="800000"/>
            <a:headEnd/>
            <a:tailEnd/>
          </a:ln>
        </p:spPr>
        <p:txBody>
          <a:bodyPr wrap="none">
            <a:spAutoFit/>
          </a:bodyPr>
          <a:lstStyle/>
          <a:p>
            <a:pPr defTabSz="685800" fontAlgn="auto">
              <a:spcBef>
                <a:spcPts val="0"/>
              </a:spcBef>
              <a:spcAft>
                <a:spcPts val="0"/>
              </a:spcAft>
            </a:pPr>
            <a:r>
              <a:rPr lang="en-US" sz="1400" b="1" dirty="0">
                <a:solidFill>
                  <a:srgbClr val="FF0000"/>
                </a:solidFill>
                <a:latin typeface="Arial" pitchFamily="34" charset="0"/>
                <a:ea typeface="ＭＳ Ｐゴシック"/>
                <a:cs typeface="Arial"/>
              </a:rPr>
              <a:t>No prior rituximab</a:t>
            </a:r>
          </a:p>
          <a:p>
            <a:pPr defTabSz="685800" fontAlgn="auto">
              <a:spcBef>
                <a:spcPts val="0"/>
              </a:spcBef>
              <a:spcAft>
                <a:spcPts val="0"/>
              </a:spcAft>
            </a:pPr>
            <a:endParaRPr lang="en-US" sz="1400" b="1" dirty="0">
              <a:solidFill>
                <a:srgbClr val="FF0000"/>
              </a:solidFill>
              <a:latin typeface="Arial" pitchFamily="34" charset="0"/>
              <a:ea typeface="ＭＳ Ｐゴシック"/>
              <a:cs typeface="Arial"/>
            </a:endParaRPr>
          </a:p>
          <a:p>
            <a:pPr defTabSz="685800" fontAlgn="auto">
              <a:spcBef>
                <a:spcPts val="0"/>
              </a:spcBef>
              <a:spcAft>
                <a:spcPts val="0"/>
              </a:spcAft>
            </a:pPr>
            <a:endParaRPr lang="en-US" sz="1400" b="1" dirty="0">
              <a:solidFill>
                <a:srgbClr val="FF0000"/>
              </a:solidFill>
              <a:latin typeface="Arial" pitchFamily="34" charset="0"/>
              <a:ea typeface="ＭＳ Ｐゴシック"/>
              <a:cs typeface="Arial"/>
            </a:endParaRPr>
          </a:p>
          <a:p>
            <a:pPr defTabSz="685800" fontAlgn="auto">
              <a:spcBef>
                <a:spcPts val="0"/>
              </a:spcBef>
              <a:spcAft>
                <a:spcPts val="0"/>
              </a:spcAft>
            </a:pPr>
            <a:r>
              <a:rPr lang="en-US" sz="1400" b="1" dirty="0">
                <a:solidFill>
                  <a:srgbClr val="FF0000"/>
                </a:solidFill>
                <a:latin typeface="Arial" pitchFamily="34" charset="0"/>
                <a:ea typeface="ＭＳ Ｐゴシック"/>
                <a:cs typeface="Arial"/>
              </a:rPr>
              <a:t>Prior rituximab</a:t>
            </a:r>
          </a:p>
          <a:p>
            <a:pPr defTabSz="685800" fontAlgn="auto">
              <a:spcBef>
                <a:spcPts val="0"/>
              </a:spcBef>
              <a:spcAft>
                <a:spcPts val="0"/>
              </a:spcAft>
            </a:pPr>
            <a:endParaRPr lang="en-US" sz="1400" dirty="0">
              <a:solidFill>
                <a:srgbClr val="808080"/>
              </a:solidFill>
              <a:latin typeface="Arial" pitchFamily="34" charset="0"/>
              <a:ea typeface="ＭＳ Ｐゴシック"/>
              <a:cs typeface="Arial"/>
            </a:endParaRPr>
          </a:p>
        </p:txBody>
      </p:sp>
      <p:sp>
        <p:nvSpPr>
          <p:cNvPr id="15" name="Rectangle 10">
            <a:extLst>
              <a:ext uri="{FF2B5EF4-FFF2-40B4-BE49-F238E27FC236}">
                <a16:creationId xmlns:a16="http://schemas.microsoft.com/office/drawing/2014/main" id="{DCC98C22-467F-F341-846E-9A5E70BE3344}"/>
              </a:ext>
            </a:extLst>
          </p:cNvPr>
          <p:cNvSpPr>
            <a:spLocks noChangeArrowheads="1"/>
          </p:cNvSpPr>
          <p:nvPr/>
        </p:nvSpPr>
        <p:spPr bwMode="auto">
          <a:xfrm>
            <a:off x="6127964" y="1661442"/>
            <a:ext cx="2209800" cy="587567"/>
          </a:xfrm>
          <a:prstGeom prst="rect">
            <a:avLst/>
          </a:prstGeom>
          <a:solidFill>
            <a:srgbClr val="FFFFFF"/>
          </a:solidFill>
          <a:ln w="9525">
            <a:solidFill>
              <a:srgbClr val="FFFFFF"/>
            </a:solidFill>
            <a:round/>
            <a:headEnd/>
            <a:tailEnd/>
          </a:ln>
        </p:spPr>
        <p:txBody>
          <a:bodyPr/>
          <a:lstStyle/>
          <a:p>
            <a:pPr defTabSz="914378" fontAlgn="auto">
              <a:spcBef>
                <a:spcPts val="0"/>
              </a:spcBef>
              <a:spcAft>
                <a:spcPts val="0"/>
              </a:spcAft>
            </a:pPr>
            <a:endParaRPr lang="en-US" dirty="0">
              <a:solidFill>
                <a:srgbClr val="000000"/>
              </a:solidFill>
              <a:highlight>
                <a:srgbClr val="FFFF00"/>
              </a:highlight>
              <a:latin typeface="Arial"/>
              <a:ea typeface="ＭＳ Ｐゴシック"/>
              <a:cs typeface="Arial"/>
            </a:endParaRPr>
          </a:p>
        </p:txBody>
      </p:sp>
      <p:sp>
        <p:nvSpPr>
          <p:cNvPr id="3" name="TextBox 2">
            <a:extLst>
              <a:ext uri="{FF2B5EF4-FFF2-40B4-BE49-F238E27FC236}">
                <a16:creationId xmlns:a16="http://schemas.microsoft.com/office/drawing/2014/main" id="{CBBE546F-D7DC-8D40-AF9C-68D513C91011}"/>
              </a:ext>
            </a:extLst>
          </p:cNvPr>
          <p:cNvSpPr txBox="1"/>
          <p:nvPr/>
        </p:nvSpPr>
        <p:spPr>
          <a:xfrm>
            <a:off x="4437561" y="795742"/>
            <a:ext cx="4385255" cy="646331"/>
          </a:xfrm>
          <a:prstGeom prst="rect">
            <a:avLst/>
          </a:prstGeom>
          <a:noFill/>
        </p:spPr>
        <p:txBody>
          <a:bodyPr wrap="square" rtlCol="0">
            <a:spAutoFit/>
          </a:bodyPr>
          <a:lstStyle/>
          <a:p>
            <a:pPr algn="ctr" defTabSz="685800" fontAlgn="auto">
              <a:spcBef>
                <a:spcPts val="0"/>
              </a:spcBef>
              <a:spcAft>
                <a:spcPts val="0"/>
              </a:spcAft>
            </a:pPr>
            <a:r>
              <a:rPr lang="en-US" b="1" dirty="0">
                <a:solidFill>
                  <a:srgbClr val="000000"/>
                </a:solidFill>
                <a:latin typeface="Arial"/>
                <a:ea typeface="ＭＳ Ｐゴシック"/>
                <a:cs typeface="Arial"/>
              </a:rPr>
              <a:t>2nd line chemo/ASCT in CORAL trial for patients progressing within 1 year</a:t>
            </a:r>
            <a:r>
              <a:rPr lang="en-US" b="1" baseline="30000" dirty="0">
                <a:solidFill>
                  <a:srgbClr val="000000"/>
                </a:solidFill>
                <a:latin typeface="Arial"/>
                <a:ea typeface="ＭＳ Ｐゴシック"/>
                <a:cs typeface="Arial"/>
              </a:rPr>
              <a:t>2</a:t>
            </a:r>
          </a:p>
        </p:txBody>
      </p:sp>
      <p:sp>
        <p:nvSpPr>
          <p:cNvPr id="20" name="TextBox 19">
            <a:extLst>
              <a:ext uri="{FF2B5EF4-FFF2-40B4-BE49-F238E27FC236}">
                <a16:creationId xmlns:a16="http://schemas.microsoft.com/office/drawing/2014/main" id="{CB4B4904-0CCC-1041-BF39-06FBFBF385BC}"/>
              </a:ext>
            </a:extLst>
          </p:cNvPr>
          <p:cNvSpPr txBox="1"/>
          <p:nvPr/>
        </p:nvSpPr>
        <p:spPr>
          <a:xfrm>
            <a:off x="3074320" y="4477155"/>
            <a:ext cx="5538458" cy="738664"/>
          </a:xfrm>
          <a:prstGeom prst="rect">
            <a:avLst/>
          </a:prstGeom>
          <a:noFill/>
        </p:spPr>
        <p:txBody>
          <a:bodyPr wrap="square" rtlCol="0">
            <a:spAutoFit/>
          </a:bodyPr>
          <a:lstStyle/>
          <a:p>
            <a:pPr defTabSz="685800">
              <a:defRPr/>
            </a:pPr>
            <a:r>
              <a:rPr lang="en-US" sz="900" kern="0" dirty="0">
                <a:solidFill>
                  <a:schemeClr val="bg2"/>
                </a:solidFill>
                <a:ea typeface="ＭＳ Ｐゴシック"/>
                <a:cs typeface="Arial"/>
              </a:rPr>
              <a:t>1. Van Imhoff GW, et al. </a:t>
            </a:r>
            <a:r>
              <a:rPr lang="en-US" sz="900" i="1" kern="0" dirty="0">
                <a:solidFill>
                  <a:schemeClr val="bg2"/>
                </a:solidFill>
                <a:ea typeface="ＭＳ Ｐゴシック"/>
                <a:cs typeface="Arial"/>
              </a:rPr>
              <a:t>J Clin Oncol. </a:t>
            </a:r>
            <a:r>
              <a:rPr lang="en-US" sz="900" kern="0" dirty="0">
                <a:solidFill>
                  <a:schemeClr val="bg2"/>
                </a:solidFill>
                <a:ea typeface="ＭＳ Ｐゴシック"/>
                <a:cs typeface="Arial"/>
              </a:rPr>
              <a:t>2017;35(5):544-551; fig 3a, pg. 548; Permission granted for us by Wolters Kluwer Health, Inc.; License 5311480207022. </a:t>
            </a:r>
          </a:p>
          <a:p>
            <a:pPr defTabSz="685800">
              <a:defRPr/>
            </a:pPr>
            <a:r>
              <a:rPr lang="en-US" sz="900" kern="0" dirty="0">
                <a:solidFill>
                  <a:schemeClr val="bg2"/>
                </a:solidFill>
                <a:ea typeface="ＭＳ Ｐゴシック"/>
                <a:cs typeface="Arial"/>
              </a:rPr>
              <a:t>2. </a:t>
            </a:r>
            <a:r>
              <a:rPr lang="en-US" sz="900" dirty="0">
                <a:solidFill>
                  <a:schemeClr val="bg2"/>
                </a:solidFill>
                <a:ea typeface="ＭＳ Ｐゴシック"/>
                <a:cs typeface="Arial"/>
              </a:rPr>
              <a:t>Gisselbrecht C, et al. </a:t>
            </a:r>
            <a:r>
              <a:rPr lang="en-US" sz="900" i="1" dirty="0">
                <a:solidFill>
                  <a:schemeClr val="bg2"/>
                </a:solidFill>
                <a:ea typeface="ＭＳ Ｐゴシック"/>
                <a:cs typeface="Arial"/>
              </a:rPr>
              <a:t>J Clin Oncol. </a:t>
            </a:r>
            <a:r>
              <a:rPr lang="en-US" sz="900" dirty="0">
                <a:solidFill>
                  <a:schemeClr val="bg2"/>
                </a:solidFill>
                <a:ea typeface="ＭＳ Ｐゴシック"/>
                <a:cs typeface="Arial"/>
              </a:rPr>
              <a:t>2010;28:4184-4190; Permission granted for us by Wolters Kluwer Health, Inc.; License 5311481177554.</a:t>
            </a:r>
          </a:p>
          <a:p>
            <a:pPr defTabSz="685800" fontAlgn="auto">
              <a:spcBef>
                <a:spcPts val="0"/>
              </a:spcBef>
              <a:spcAft>
                <a:spcPts val="0"/>
              </a:spcAft>
              <a:defRPr/>
            </a:pPr>
            <a:endParaRPr lang="en-US" sz="600" kern="0" dirty="0">
              <a:solidFill>
                <a:sysClr val="windowText" lastClr="000000"/>
              </a:solidFill>
              <a:latin typeface="Arial"/>
              <a:ea typeface="ＭＳ Ｐゴシック"/>
              <a:cs typeface="Arial"/>
            </a:endParaRPr>
          </a:p>
        </p:txBody>
      </p:sp>
      <p:pic>
        <p:nvPicPr>
          <p:cNvPr id="2050" name="Picture 2">
            <a:extLst>
              <a:ext uri="{FF2B5EF4-FFF2-40B4-BE49-F238E27FC236}">
                <a16:creationId xmlns:a16="http://schemas.microsoft.com/office/drawing/2014/main" id="{0624FE3D-7422-48AF-8F8C-FF8AB24ED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84" y="1425346"/>
            <a:ext cx="3764774" cy="30934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42A7F9-CFE6-49F5-8F26-672ECFE80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561" y="1447429"/>
            <a:ext cx="4257908" cy="3010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82B004-B3FD-4AFF-956F-836D3DD8BD6E}"/>
              </a:ext>
            </a:extLst>
          </p:cNvPr>
          <p:cNvSpPr txBox="1"/>
          <p:nvPr/>
        </p:nvSpPr>
        <p:spPr>
          <a:xfrm>
            <a:off x="10943" y="798801"/>
            <a:ext cx="4385255" cy="646331"/>
          </a:xfrm>
          <a:prstGeom prst="rect">
            <a:avLst/>
          </a:prstGeom>
          <a:noFill/>
        </p:spPr>
        <p:txBody>
          <a:bodyPr wrap="square" rtlCol="0">
            <a:spAutoFit/>
          </a:bodyPr>
          <a:lstStyle/>
          <a:p>
            <a:pPr algn="ctr" defTabSz="685800" fontAlgn="auto">
              <a:spcBef>
                <a:spcPts val="0"/>
              </a:spcBef>
              <a:spcAft>
                <a:spcPts val="0"/>
              </a:spcAft>
            </a:pPr>
            <a:r>
              <a:rPr lang="en-US" b="1" dirty="0">
                <a:solidFill>
                  <a:srgbClr val="000000"/>
                </a:solidFill>
                <a:latin typeface="Arial"/>
                <a:ea typeface="ＭＳ Ｐゴシック"/>
                <a:cs typeface="Arial"/>
              </a:rPr>
              <a:t>2nd line chemo/ASCT (rituximab vs ofatumumab) ORCHARRD trial</a:t>
            </a:r>
            <a:r>
              <a:rPr lang="en-US" b="1" baseline="30000" dirty="0">
                <a:solidFill>
                  <a:srgbClr val="000000"/>
                </a:solidFill>
                <a:latin typeface="Arial"/>
                <a:ea typeface="ＭＳ Ｐゴシック"/>
                <a:cs typeface="Arial"/>
              </a:rPr>
              <a:t>1</a:t>
            </a:r>
          </a:p>
        </p:txBody>
      </p:sp>
    </p:spTree>
    <p:extLst>
      <p:ext uri="{BB962C8B-B14F-4D97-AF65-F5344CB8AC3E}">
        <p14:creationId xmlns:p14="http://schemas.microsoft.com/office/powerpoint/2010/main" val="337171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4FE5-A98D-2A43-902A-813ABCB7DA15}"/>
              </a:ext>
            </a:extLst>
          </p:cNvPr>
          <p:cNvSpPr>
            <a:spLocks noGrp="1"/>
          </p:cNvSpPr>
          <p:nvPr>
            <p:ph type="title"/>
          </p:nvPr>
        </p:nvSpPr>
        <p:spPr>
          <a:xfrm>
            <a:off x="122831" y="94369"/>
            <a:ext cx="8898338" cy="518756"/>
          </a:xfrm>
        </p:spPr>
        <p:txBody>
          <a:bodyPr>
            <a:normAutofit/>
          </a:bodyPr>
          <a:lstStyle/>
          <a:p>
            <a:r>
              <a:rPr lang="en-US" sz="2800" b="1" dirty="0"/>
              <a:t>ZUMA-7: Axi-cel vs SOC in 2nd line large B-cell lymphoma</a:t>
            </a:r>
            <a:r>
              <a:rPr lang="en-US" sz="2800" b="1" baseline="30000" dirty="0"/>
              <a:t>1</a:t>
            </a:r>
            <a:endParaRPr lang="en-US" sz="2800" b="1" dirty="0"/>
          </a:p>
        </p:txBody>
      </p:sp>
      <p:sp>
        <p:nvSpPr>
          <p:cNvPr id="8" name="Rectangle 7">
            <a:extLst>
              <a:ext uri="{FF2B5EF4-FFF2-40B4-BE49-F238E27FC236}">
                <a16:creationId xmlns:a16="http://schemas.microsoft.com/office/drawing/2014/main" id="{9E48913E-AE9B-A24E-B96E-4CF4B5E97523}"/>
              </a:ext>
            </a:extLst>
          </p:cNvPr>
          <p:cNvSpPr/>
          <p:nvPr/>
        </p:nvSpPr>
        <p:spPr bwMode="auto">
          <a:xfrm>
            <a:off x="8839200" y="3164108"/>
            <a:ext cx="304800" cy="199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Lucida Grande" charset="0"/>
              <a:ea typeface="ＭＳ Ｐゴシック" pitchFamily="34" charset="-128"/>
            </a:endParaRPr>
          </a:p>
        </p:txBody>
      </p:sp>
      <p:sp>
        <p:nvSpPr>
          <p:cNvPr id="9" name="TextBox 8">
            <a:extLst>
              <a:ext uri="{FF2B5EF4-FFF2-40B4-BE49-F238E27FC236}">
                <a16:creationId xmlns:a16="http://schemas.microsoft.com/office/drawing/2014/main" id="{E1EC84EA-970E-FF49-839D-657885328892}"/>
              </a:ext>
            </a:extLst>
          </p:cNvPr>
          <p:cNvSpPr txBox="1"/>
          <p:nvPr/>
        </p:nvSpPr>
        <p:spPr>
          <a:xfrm>
            <a:off x="5909368" y="909797"/>
            <a:ext cx="2372483" cy="307777"/>
          </a:xfrm>
          <a:prstGeom prst="rect">
            <a:avLst/>
          </a:prstGeom>
          <a:solidFill>
            <a:schemeClr val="bg1"/>
          </a:solidFill>
          <a:ln w="19050">
            <a:solidFill>
              <a:schemeClr val="accent1"/>
            </a:solidFill>
          </a:ln>
        </p:spPr>
        <p:txBody>
          <a:bodyPr wrap="square" rtlCol="0">
            <a:spAutoFit/>
          </a:bodyPr>
          <a:lstStyle/>
          <a:p>
            <a:pPr algn="ctr" defTabSz="1219170" eaLnBrk="0" fontAlgn="base" hangingPunct="0">
              <a:defRPr/>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Median follow-up: 24.9 mos</a:t>
            </a:r>
          </a:p>
        </p:txBody>
      </p:sp>
      <p:sp>
        <p:nvSpPr>
          <p:cNvPr id="12" name="Slide Number Placeholder 2">
            <a:extLst>
              <a:ext uri="{FF2B5EF4-FFF2-40B4-BE49-F238E27FC236}">
                <a16:creationId xmlns:a16="http://schemas.microsoft.com/office/drawing/2014/main" id="{85E16735-85AC-4DB8-A05B-B0004294EAE8}"/>
              </a:ext>
            </a:extLst>
          </p:cNvPr>
          <p:cNvSpPr txBox="1">
            <a:spLocks/>
          </p:cNvSpPr>
          <p:nvPr/>
        </p:nvSpPr>
        <p:spPr>
          <a:xfrm>
            <a:off x="3052790" y="4738930"/>
            <a:ext cx="5995532" cy="10088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2"/>
                </a:solidFill>
              </a:rPr>
              <a:t>1. Locke FL, et al. </a:t>
            </a:r>
            <a:r>
              <a:rPr lang="en-US" i="1" dirty="0">
                <a:solidFill>
                  <a:schemeClr val="bg2"/>
                </a:solidFill>
              </a:rPr>
              <a:t>N Engl J Med.</a:t>
            </a:r>
            <a:r>
              <a:rPr lang="en-US" dirty="0">
                <a:solidFill>
                  <a:schemeClr val="bg2"/>
                </a:solidFill>
              </a:rPr>
              <a:t> 2022;386(7):640-654.</a:t>
            </a:r>
          </a:p>
          <a:p>
            <a:pPr>
              <a:defRPr/>
            </a:pPr>
            <a:r>
              <a:rPr lang="en-US" dirty="0">
                <a:solidFill>
                  <a:schemeClr val="bg2"/>
                </a:solidFill>
              </a:rPr>
              <a:t>2. </a:t>
            </a:r>
            <a:r>
              <a:rPr lang="en-US" sz="900" dirty="0">
                <a:solidFill>
                  <a:schemeClr val="bg2"/>
                </a:solidFill>
              </a:rPr>
              <a:t>National Comprehensive Cancer Network. B-Cell Lymphomas. Version 1.2022. Published March 2, 2022. Accessed March 7, 2022. https://www.nccn.org/professionals/physician_gls/pdf/b-cell.pdf.</a:t>
            </a:r>
            <a:endParaRPr lang="en-US" sz="900" dirty="0"/>
          </a:p>
          <a:p>
            <a:pPr>
              <a:defRPr/>
            </a:pPr>
            <a:endParaRPr lang="en-US" dirty="0">
              <a:solidFill>
                <a:schemeClr val="bg2"/>
              </a:solidFill>
            </a:endParaRPr>
          </a:p>
        </p:txBody>
      </p:sp>
      <p:sp>
        <p:nvSpPr>
          <p:cNvPr id="13" name="TextBox 12">
            <a:extLst>
              <a:ext uri="{FF2B5EF4-FFF2-40B4-BE49-F238E27FC236}">
                <a16:creationId xmlns:a16="http://schemas.microsoft.com/office/drawing/2014/main" id="{92DAE2CC-12D0-4DCC-909D-D6BB44766089}"/>
              </a:ext>
            </a:extLst>
          </p:cNvPr>
          <p:cNvSpPr txBox="1"/>
          <p:nvPr/>
        </p:nvSpPr>
        <p:spPr>
          <a:xfrm>
            <a:off x="5909368" y="2506428"/>
            <a:ext cx="2445478" cy="1015663"/>
          </a:xfrm>
          <a:prstGeom prst="rect">
            <a:avLst/>
          </a:prstGeom>
          <a:noFill/>
        </p:spPr>
        <p:txBody>
          <a:bodyPr wrap="none" rtlCol="0">
            <a:spAutoFit/>
          </a:bodyPr>
          <a:lstStyle/>
          <a:p>
            <a:r>
              <a:rPr lang="en-US" sz="2400" b="1" u="sng" dirty="0"/>
              <a:t>Overall Survival</a:t>
            </a:r>
          </a:p>
          <a:p>
            <a:r>
              <a:rPr lang="en-US" dirty="0"/>
              <a:t>Median NR vs. 35.1 mos</a:t>
            </a:r>
          </a:p>
          <a:p>
            <a:r>
              <a:rPr lang="en-US" dirty="0"/>
              <a:t>HR 0.73 (0.53 – 1.01)</a:t>
            </a:r>
          </a:p>
        </p:txBody>
      </p:sp>
      <p:sp>
        <p:nvSpPr>
          <p:cNvPr id="14" name="TextBox 13">
            <a:extLst>
              <a:ext uri="{FF2B5EF4-FFF2-40B4-BE49-F238E27FC236}">
                <a16:creationId xmlns:a16="http://schemas.microsoft.com/office/drawing/2014/main" id="{1966E0BC-DD50-4B14-BF3F-A99D76ACADA8}"/>
              </a:ext>
            </a:extLst>
          </p:cNvPr>
          <p:cNvSpPr txBox="1"/>
          <p:nvPr/>
        </p:nvSpPr>
        <p:spPr>
          <a:xfrm>
            <a:off x="5838997" y="1249698"/>
            <a:ext cx="2586221" cy="1015663"/>
          </a:xfrm>
          <a:prstGeom prst="rect">
            <a:avLst/>
          </a:prstGeom>
          <a:noFill/>
        </p:spPr>
        <p:txBody>
          <a:bodyPr wrap="none" rtlCol="0">
            <a:spAutoFit/>
          </a:bodyPr>
          <a:lstStyle/>
          <a:p>
            <a:r>
              <a:rPr lang="en-US" sz="2400" b="1" u="sng" dirty="0"/>
              <a:t>Event-free Survival</a:t>
            </a:r>
          </a:p>
          <a:p>
            <a:r>
              <a:rPr lang="en-US" dirty="0"/>
              <a:t>Median 8.3 vs. 2.0 mos</a:t>
            </a:r>
          </a:p>
          <a:p>
            <a:r>
              <a:rPr lang="en-US" dirty="0"/>
              <a:t>HR 0.40 (0.31 – 0.51)</a:t>
            </a:r>
          </a:p>
        </p:txBody>
      </p:sp>
      <p:graphicFrame>
        <p:nvGraphicFramePr>
          <p:cNvPr id="15" name="Content Placeholder 6">
            <a:extLst>
              <a:ext uri="{FF2B5EF4-FFF2-40B4-BE49-F238E27FC236}">
                <a16:creationId xmlns:a16="http://schemas.microsoft.com/office/drawing/2014/main" id="{602A2AB9-6A45-4DB3-8DE4-C14A324810F9}"/>
              </a:ext>
            </a:extLst>
          </p:cNvPr>
          <p:cNvGraphicFramePr>
            <a:graphicFrameLocks/>
          </p:cNvGraphicFramePr>
          <p:nvPr>
            <p:extLst>
              <p:ext uri="{D42A27DB-BD31-4B8C-83A1-F6EECF244321}">
                <p14:modId xmlns:p14="http://schemas.microsoft.com/office/powerpoint/2010/main" val="2411182245"/>
              </p:ext>
            </p:extLst>
          </p:nvPr>
        </p:nvGraphicFramePr>
        <p:xfrm>
          <a:off x="504475" y="813756"/>
          <a:ext cx="4358148" cy="2695639"/>
        </p:xfrm>
        <a:graphic>
          <a:graphicData uri="http://schemas.openxmlformats.org/drawingml/2006/table">
            <a:tbl>
              <a:tblPr firstRow="1" bandRow="1">
                <a:tableStyleId>{5C22544A-7EE6-4342-B048-85BDC9FD1C3A}</a:tableStyleId>
              </a:tblPr>
              <a:tblGrid>
                <a:gridCol w="2081212">
                  <a:extLst>
                    <a:ext uri="{9D8B030D-6E8A-4147-A177-3AD203B41FA5}">
                      <a16:colId xmlns:a16="http://schemas.microsoft.com/office/drawing/2014/main" val="1916807986"/>
                    </a:ext>
                  </a:extLst>
                </a:gridCol>
                <a:gridCol w="1006847">
                  <a:extLst>
                    <a:ext uri="{9D8B030D-6E8A-4147-A177-3AD203B41FA5}">
                      <a16:colId xmlns:a16="http://schemas.microsoft.com/office/drawing/2014/main" val="2598197904"/>
                    </a:ext>
                  </a:extLst>
                </a:gridCol>
                <a:gridCol w="1270089">
                  <a:extLst>
                    <a:ext uri="{9D8B030D-6E8A-4147-A177-3AD203B41FA5}">
                      <a16:colId xmlns:a16="http://schemas.microsoft.com/office/drawing/2014/main" val="2084870481"/>
                    </a:ext>
                  </a:extLst>
                </a:gridCol>
              </a:tblGrid>
              <a:tr h="208693">
                <a:tc>
                  <a:txBody>
                    <a:bodyPr/>
                    <a:lstStyle/>
                    <a:p>
                      <a:pPr marL="0" marR="0">
                        <a:lnSpc>
                          <a:spcPct val="107000"/>
                        </a:lnSpc>
                        <a:spcBef>
                          <a:spcPts val="0"/>
                        </a:spcBef>
                        <a:spcAft>
                          <a:spcPts val="0"/>
                        </a:spcAft>
                      </a:pPr>
                      <a:r>
                        <a:rPr lang="en-GB" sz="1400" noProof="0" dirty="0">
                          <a:solidFill>
                            <a:schemeClr val="bg1"/>
                          </a:solidFill>
                          <a:effectLst/>
                        </a:rPr>
                        <a:t>ZUMA-7 Phase 3 Trial </a:t>
                      </a:r>
                      <a:endParaRPr lang="en-GB"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bg1"/>
                          </a:solidFill>
                          <a:effectLst/>
                        </a:rPr>
                        <a:t>Axi-Cel</a:t>
                      </a:r>
                      <a:br>
                        <a:rPr lang="en-GB" sz="1400" kern="1200" noProof="0" dirty="0">
                          <a:solidFill>
                            <a:schemeClr val="bg1"/>
                          </a:solidFill>
                          <a:effectLst/>
                        </a:rPr>
                      </a:br>
                      <a:r>
                        <a:rPr lang="en-GB" sz="1400" kern="1200" noProof="0" dirty="0">
                          <a:solidFill>
                            <a:schemeClr val="bg1"/>
                          </a:solidFill>
                          <a:effectLst/>
                        </a:rPr>
                        <a:t>(N = 180)</a:t>
                      </a:r>
                      <a:endParaRPr lang="en-GB" sz="14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b="1" kern="1200" noProof="0" dirty="0">
                          <a:solidFill>
                            <a:schemeClr val="bg1"/>
                          </a:solidFill>
                          <a:effectLst/>
                          <a:latin typeface="+mn-lt"/>
                          <a:ea typeface="Calibri" panose="020F0502020204030204" pitchFamily="34" charset="0"/>
                          <a:cs typeface="Arial" panose="020B0604020202020204" pitchFamily="34" charset="0"/>
                        </a:rPr>
                        <a:t>Chemo+ ASCT (N=179)</a:t>
                      </a:r>
                    </a:p>
                  </a:txBody>
                  <a:tcPr anchor="ctr"/>
                </a:tc>
                <a:extLst>
                  <a:ext uri="{0D108BD9-81ED-4DB2-BD59-A6C34878D82A}">
                    <a16:rowId xmlns:a16="http://schemas.microsoft.com/office/drawing/2014/main" val="3812775402"/>
                  </a:ext>
                </a:extLst>
              </a:tr>
              <a:tr h="0">
                <a:tc>
                  <a:txBody>
                    <a:bodyPr/>
                    <a:lstStyle/>
                    <a:p>
                      <a:pPr marL="0" marR="0" algn="l">
                        <a:lnSpc>
                          <a:spcPct val="100000"/>
                        </a:lnSpc>
                        <a:spcBef>
                          <a:spcPts val="0"/>
                        </a:spcBef>
                        <a:spcAft>
                          <a:spcPts val="0"/>
                        </a:spcAft>
                      </a:pPr>
                      <a:r>
                        <a:rPr lang="en-GB" sz="1400" noProof="0" dirty="0">
                          <a:solidFill>
                            <a:schemeClr val="tx1"/>
                          </a:solidFill>
                          <a:effectLst/>
                        </a:rPr>
                        <a:t>Median age</a:t>
                      </a:r>
                      <a:r>
                        <a:rPr lang="en-GB" sz="1400" baseline="0" noProof="0" dirty="0">
                          <a:solidFill>
                            <a:schemeClr val="tx1"/>
                          </a:solidFill>
                          <a:effectLst/>
                        </a:rPr>
                        <a:t> </a:t>
                      </a:r>
                      <a:r>
                        <a:rPr lang="en-GB" sz="1400" kern="1200" noProof="0" dirty="0">
                          <a:solidFill>
                            <a:schemeClr val="tx1"/>
                          </a:solidFill>
                          <a:effectLst/>
                        </a:rPr>
                        <a:t>(range)</a:t>
                      </a:r>
                      <a:r>
                        <a:rPr lang="en-GB" sz="1400" noProof="0" dirty="0">
                          <a:solidFill>
                            <a:schemeClr val="tx1"/>
                          </a:solidFill>
                          <a:effectLst/>
                        </a:rPr>
                        <a:t>, y</a:t>
                      </a:r>
                      <a:endParaRPr lang="en-GB" sz="14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58 (21-80)</a:t>
                      </a: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60 (26-81)</a:t>
                      </a:r>
                    </a:p>
                  </a:txBody>
                  <a:tcPr anchor="ctr"/>
                </a:tc>
                <a:extLst>
                  <a:ext uri="{0D108BD9-81ED-4DB2-BD59-A6C34878D82A}">
                    <a16:rowId xmlns:a16="http://schemas.microsoft.com/office/drawing/2014/main" val="2368052779"/>
                  </a:ext>
                </a:extLst>
              </a:tr>
              <a:tr h="0">
                <a:tc>
                  <a:txBody>
                    <a:bodyPr/>
                    <a:lstStyle/>
                    <a:p>
                      <a:pPr marL="112713" marR="0" indent="0" algn="l">
                        <a:lnSpc>
                          <a:spcPct val="100000"/>
                        </a:lnSpc>
                        <a:spcBef>
                          <a:spcPts val="0"/>
                        </a:spcBef>
                        <a:spcAft>
                          <a:spcPts val="0"/>
                        </a:spcAft>
                      </a:pPr>
                      <a:r>
                        <a:rPr lang="en-GB" sz="1400" noProof="0" dirty="0">
                          <a:solidFill>
                            <a:schemeClr val="tx1"/>
                          </a:solidFill>
                          <a:effectLst/>
                        </a:rPr>
                        <a:t>Age ≥ 65 y, n (%)</a:t>
                      </a:r>
                      <a:endParaRPr lang="en-GB" sz="14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GB" sz="1400" noProof="0" dirty="0">
                          <a:solidFill>
                            <a:schemeClr val="tx1"/>
                          </a:solidFill>
                          <a:effectLst/>
                          <a:latin typeface="+mn-lt"/>
                          <a:ea typeface="Calibri" panose="020F0502020204030204" pitchFamily="34" charset="0"/>
                          <a:cs typeface="Arial" panose="020B0604020202020204" pitchFamily="34" charset="0"/>
                        </a:rPr>
                        <a:t>51 (28) </a:t>
                      </a:r>
                    </a:p>
                  </a:txBody>
                  <a:tcPr anchor="ctr"/>
                </a:tc>
                <a:tc>
                  <a:txBody>
                    <a:bodyPr/>
                    <a:lstStyle/>
                    <a:p>
                      <a:pPr marL="0" marR="0" algn="ctr">
                        <a:lnSpc>
                          <a:spcPct val="107000"/>
                        </a:lnSpc>
                        <a:spcBef>
                          <a:spcPts val="0"/>
                        </a:spcBef>
                        <a:spcAft>
                          <a:spcPts val="0"/>
                        </a:spcAft>
                      </a:pPr>
                      <a:r>
                        <a:rPr lang="en-GB" sz="1400" noProof="0" dirty="0">
                          <a:solidFill>
                            <a:schemeClr val="tx1"/>
                          </a:solidFill>
                          <a:effectLst/>
                          <a:latin typeface="+mn-lt"/>
                          <a:ea typeface="Calibri" panose="020F0502020204030204" pitchFamily="34" charset="0"/>
                          <a:cs typeface="Arial" panose="020B0604020202020204" pitchFamily="34" charset="0"/>
                        </a:rPr>
                        <a:t>58 (32) </a:t>
                      </a:r>
                    </a:p>
                  </a:txBody>
                  <a:tcPr anchor="ctr"/>
                </a:tc>
                <a:extLst>
                  <a:ext uri="{0D108BD9-81ED-4DB2-BD59-A6C34878D82A}">
                    <a16:rowId xmlns:a16="http://schemas.microsoft.com/office/drawing/2014/main" val="520192002"/>
                  </a:ext>
                </a:extLst>
              </a:tr>
              <a:tr h="0">
                <a:tc>
                  <a:txBody>
                    <a:bodyPr/>
                    <a:lstStyle/>
                    <a:p>
                      <a:pPr marL="0" marR="0" algn="l">
                        <a:lnSpc>
                          <a:spcPct val="100000"/>
                        </a:lnSpc>
                        <a:spcBef>
                          <a:spcPts val="0"/>
                        </a:spcBef>
                        <a:spcAft>
                          <a:spcPts val="0"/>
                        </a:spcAft>
                      </a:pPr>
                      <a:r>
                        <a:rPr lang="en-GB" sz="1400" noProof="0" dirty="0">
                          <a:solidFill>
                            <a:schemeClr val="tx1"/>
                          </a:solidFill>
                          <a:effectLst/>
                        </a:rPr>
                        <a:t>IPI 2 or 3, n (%) </a:t>
                      </a:r>
                      <a:endParaRPr lang="en-GB" sz="14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82 (46) </a:t>
                      </a: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79 (44) </a:t>
                      </a:r>
                    </a:p>
                  </a:txBody>
                  <a:tcPr anchor="ctr"/>
                </a:tc>
                <a:extLst>
                  <a:ext uri="{0D108BD9-81ED-4DB2-BD59-A6C34878D82A}">
                    <a16:rowId xmlns:a16="http://schemas.microsoft.com/office/drawing/2014/main" val="10010"/>
                  </a:ext>
                </a:extLst>
              </a:tr>
              <a:tr h="0">
                <a:tc>
                  <a:txBody>
                    <a:bodyPr/>
                    <a:lstStyle/>
                    <a:p>
                      <a:pPr marL="0" marR="0" algn="l">
                        <a:lnSpc>
                          <a:spcPct val="100000"/>
                        </a:lnSpc>
                        <a:spcBef>
                          <a:spcPts val="0"/>
                        </a:spcBef>
                        <a:spcAft>
                          <a:spcPts val="0"/>
                        </a:spcAft>
                      </a:pPr>
                      <a:r>
                        <a:rPr lang="en-GB" sz="1400" noProof="0" dirty="0">
                          <a:solidFill>
                            <a:schemeClr val="tx1"/>
                          </a:solidFill>
                          <a:effectLst/>
                        </a:rPr>
                        <a:t>GCB, n (%)</a:t>
                      </a:r>
                      <a:endParaRPr lang="en-GB" sz="14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109 (61) </a:t>
                      </a: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99 (55) </a:t>
                      </a:r>
                    </a:p>
                  </a:txBody>
                  <a:tcPr anchor="ctr"/>
                </a:tc>
                <a:extLst>
                  <a:ext uri="{0D108BD9-81ED-4DB2-BD59-A6C34878D82A}">
                    <a16:rowId xmlns:a16="http://schemas.microsoft.com/office/drawing/2014/main" val="1445967816"/>
                  </a:ext>
                </a:extLst>
              </a:tr>
              <a:tr h="0">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400" u="none" noProof="0" dirty="0">
                          <a:solidFill>
                            <a:schemeClr val="tx1"/>
                          </a:solidFill>
                          <a:effectLst/>
                        </a:rPr>
                        <a:t>Relapse at </a:t>
                      </a:r>
                      <a:r>
                        <a:rPr lang="en-GB" sz="1400" u="sng" noProof="0" dirty="0">
                          <a:solidFill>
                            <a:schemeClr val="tx1"/>
                          </a:solidFill>
                          <a:effectLst/>
                        </a:rPr>
                        <a:t>&lt;</a:t>
                      </a:r>
                      <a:r>
                        <a:rPr lang="en-GB" sz="1400" u="none" noProof="0" dirty="0">
                          <a:solidFill>
                            <a:schemeClr val="tx1"/>
                          </a:solidFill>
                          <a:effectLst/>
                        </a:rPr>
                        <a:t> 12 mos, n (%)</a:t>
                      </a:r>
                      <a:endParaRPr lang="en-GB" sz="1400" u="none"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400" u="none" noProof="0" dirty="0">
                          <a:solidFill>
                            <a:schemeClr val="tx1"/>
                          </a:solidFill>
                          <a:effectLst/>
                          <a:latin typeface="+mn-lt"/>
                        </a:rPr>
                        <a:t>47 (26) </a:t>
                      </a:r>
                    </a:p>
                  </a:txBody>
                  <a:tcPr anchor="ctr"/>
                </a:tc>
                <a:tc>
                  <a:txBody>
                    <a:bodyPr/>
                    <a:lstStyle/>
                    <a:p>
                      <a:pPr marL="0" marR="0" indent="0" algn="ctr">
                        <a:lnSpc>
                          <a:spcPct val="107000"/>
                        </a:lnSpc>
                        <a:spcBef>
                          <a:spcPts val="0"/>
                        </a:spcBef>
                        <a:spcAft>
                          <a:spcPts val="0"/>
                        </a:spcAft>
                      </a:pPr>
                      <a:r>
                        <a:rPr lang="en-GB" sz="1400" u="none" noProof="0" dirty="0">
                          <a:solidFill>
                            <a:schemeClr val="tx1"/>
                          </a:solidFill>
                          <a:effectLst/>
                          <a:latin typeface="+mn-lt"/>
                        </a:rPr>
                        <a:t>48 (27) </a:t>
                      </a:r>
                    </a:p>
                  </a:txBody>
                  <a:tcPr anchor="ctr"/>
                </a:tc>
                <a:extLst>
                  <a:ext uri="{0D108BD9-81ED-4DB2-BD59-A6C34878D82A}">
                    <a16:rowId xmlns:a16="http://schemas.microsoft.com/office/drawing/2014/main" val="3101393764"/>
                  </a:ext>
                </a:extLst>
              </a:tr>
              <a:tr h="0">
                <a:tc>
                  <a:txBody>
                    <a:bodyPr/>
                    <a:lstStyle/>
                    <a:p>
                      <a:pPr marL="117475" marR="0" indent="-117475" algn="l" defTabSz="685750" rtl="0" eaLnBrk="1" fontAlgn="auto" latinLnBrk="0" hangingPunct="1">
                        <a:lnSpc>
                          <a:spcPct val="107000"/>
                        </a:lnSpc>
                        <a:spcBef>
                          <a:spcPts val="0"/>
                        </a:spcBef>
                        <a:spcAft>
                          <a:spcPts val="0"/>
                        </a:spcAft>
                        <a:buClrTx/>
                        <a:buSzTx/>
                        <a:buFontTx/>
                        <a:buNone/>
                        <a:tabLst/>
                        <a:defRPr/>
                      </a:pPr>
                      <a:r>
                        <a:rPr kumimoji="0" lang="en-GB" sz="1400" u="none" strike="noStrike" kern="1200" cap="none" spc="0" normalizeH="0" baseline="0" noProof="0" dirty="0">
                          <a:ln>
                            <a:noFill/>
                          </a:ln>
                          <a:solidFill>
                            <a:schemeClr val="tx1"/>
                          </a:solidFill>
                          <a:effectLst/>
                          <a:uLnTx/>
                          <a:uFillTx/>
                        </a:rPr>
                        <a:t>Primary Refractory, n (%)</a:t>
                      </a:r>
                      <a:endParaRPr lang="en-GB" sz="14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133 (74)</a:t>
                      </a: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131 (73)</a:t>
                      </a:r>
                    </a:p>
                  </a:txBody>
                  <a:tcPr anchor="ctr"/>
                </a:tc>
                <a:extLst>
                  <a:ext uri="{0D108BD9-81ED-4DB2-BD59-A6C34878D82A}">
                    <a16:rowId xmlns:a16="http://schemas.microsoft.com/office/drawing/2014/main" val="2576438804"/>
                  </a:ext>
                </a:extLst>
              </a:tr>
              <a:tr h="0">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400" noProof="0" dirty="0">
                          <a:solidFill>
                            <a:schemeClr val="tx1"/>
                          </a:solidFill>
                          <a:effectLst/>
                        </a:rPr>
                        <a:t>DHL/THL, %</a:t>
                      </a:r>
                      <a:endParaRPr lang="en-GB" sz="14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400" kern="1200" noProof="0" dirty="0">
                          <a:solidFill>
                            <a:schemeClr val="tx1"/>
                          </a:solidFill>
                          <a:effectLst/>
                          <a:latin typeface="+mn-lt"/>
                          <a:ea typeface="Calibri" panose="020F0502020204030204" pitchFamily="34" charset="0"/>
                          <a:cs typeface="Arial" panose="020B0604020202020204" pitchFamily="34" charset="0"/>
                        </a:rPr>
                        <a:t>31 (17)</a:t>
                      </a:r>
                    </a:p>
                  </a:txBody>
                  <a:tcPr anchor="ctr"/>
                </a:tc>
                <a:tc>
                  <a:txBody>
                    <a:bodyPr/>
                    <a:lstStyle/>
                    <a:p>
                      <a:pPr marL="0" marR="0" indent="0" algn="ctr">
                        <a:lnSpc>
                          <a:spcPct val="107000"/>
                        </a:lnSpc>
                        <a:spcBef>
                          <a:spcPts val="0"/>
                        </a:spcBef>
                        <a:spcAft>
                          <a:spcPts val="0"/>
                        </a:spcAft>
                      </a:pPr>
                      <a:r>
                        <a:rPr lang="en-GB" sz="1400" kern="1200" noProof="0" dirty="0">
                          <a:solidFill>
                            <a:schemeClr val="tx1"/>
                          </a:solidFill>
                          <a:effectLst/>
                          <a:latin typeface="+mn-lt"/>
                          <a:ea typeface="Calibri" panose="020F0502020204030204" pitchFamily="34" charset="0"/>
                          <a:cs typeface="Arial" panose="020B0604020202020204" pitchFamily="34" charset="0"/>
                        </a:rPr>
                        <a:t>25 (14)</a:t>
                      </a:r>
                    </a:p>
                  </a:txBody>
                  <a:tcPr anchor="ctr"/>
                </a:tc>
                <a:extLst>
                  <a:ext uri="{0D108BD9-81ED-4DB2-BD59-A6C34878D82A}">
                    <a16:rowId xmlns:a16="http://schemas.microsoft.com/office/drawing/2014/main" val="288059859"/>
                  </a:ext>
                </a:extLst>
              </a:tr>
            </a:tbl>
          </a:graphicData>
        </a:graphic>
      </p:graphicFrame>
      <p:sp>
        <p:nvSpPr>
          <p:cNvPr id="3" name="Rectangle: Rounded Corners 2">
            <a:extLst>
              <a:ext uri="{FF2B5EF4-FFF2-40B4-BE49-F238E27FC236}">
                <a16:creationId xmlns:a16="http://schemas.microsoft.com/office/drawing/2014/main" id="{75320F25-384C-4814-91CF-6E54CC9BCADF}"/>
              </a:ext>
            </a:extLst>
          </p:cNvPr>
          <p:cNvSpPr/>
          <p:nvPr/>
        </p:nvSpPr>
        <p:spPr>
          <a:xfrm>
            <a:off x="560439" y="3923099"/>
            <a:ext cx="4302184" cy="51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Axi-cel now NCCN category 1 for 2nd line early progressors (Relapse &lt; 12 mos or primary refractory)</a:t>
            </a:r>
            <a:r>
              <a:rPr lang="en-US" sz="1400" baseline="30000" dirty="0"/>
              <a:t>2</a:t>
            </a:r>
            <a:r>
              <a:rPr lang="en-US" sz="1400" dirty="0"/>
              <a:t> </a:t>
            </a:r>
          </a:p>
        </p:txBody>
      </p:sp>
      <p:sp>
        <p:nvSpPr>
          <p:cNvPr id="4" name="TextBox 3">
            <a:extLst>
              <a:ext uri="{FF2B5EF4-FFF2-40B4-BE49-F238E27FC236}">
                <a16:creationId xmlns:a16="http://schemas.microsoft.com/office/drawing/2014/main" id="{9045C915-A411-4349-A72A-B93C0D75057D}"/>
              </a:ext>
            </a:extLst>
          </p:cNvPr>
          <p:cNvSpPr txBox="1"/>
          <p:nvPr/>
        </p:nvSpPr>
        <p:spPr>
          <a:xfrm>
            <a:off x="445802" y="3509395"/>
            <a:ext cx="4416821" cy="246221"/>
          </a:xfrm>
          <a:prstGeom prst="rect">
            <a:avLst/>
          </a:prstGeom>
          <a:noFill/>
        </p:spPr>
        <p:txBody>
          <a:bodyPr wrap="square" rtlCol="0">
            <a:spAutoFit/>
          </a:bodyPr>
          <a:lstStyle/>
          <a:p>
            <a:r>
              <a:rPr lang="en-US" sz="1000" dirty="0"/>
              <a:t>GCB, germinal center B-cell like subtype; DHL/THL, double hit/triple hit lymphoma</a:t>
            </a:r>
          </a:p>
        </p:txBody>
      </p:sp>
    </p:spTree>
    <p:extLst>
      <p:ext uri="{BB962C8B-B14F-4D97-AF65-F5344CB8AC3E}">
        <p14:creationId xmlns:p14="http://schemas.microsoft.com/office/powerpoint/2010/main" val="1948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B836-AD02-5046-A1B4-E338DA81E0C5}"/>
              </a:ext>
            </a:extLst>
          </p:cNvPr>
          <p:cNvSpPr>
            <a:spLocks noGrp="1"/>
          </p:cNvSpPr>
          <p:nvPr>
            <p:ph type="title"/>
          </p:nvPr>
        </p:nvSpPr>
        <p:spPr>
          <a:xfrm>
            <a:off x="304800" y="0"/>
            <a:ext cx="8679712" cy="914400"/>
          </a:xfrm>
        </p:spPr>
        <p:txBody>
          <a:bodyPr>
            <a:normAutofit fontScale="90000"/>
          </a:bodyPr>
          <a:lstStyle/>
          <a:p>
            <a:r>
              <a:rPr lang="en-US" sz="3200" b="1" dirty="0"/>
              <a:t>TRANSFORM: Liso-cel vs SOC in 2nd line large B-cell lymphoma</a:t>
            </a:r>
          </a:p>
        </p:txBody>
      </p:sp>
      <p:sp>
        <p:nvSpPr>
          <p:cNvPr id="13" name="Slide Number Placeholder 2">
            <a:extLst>
              <a:ext uri="{FF2B5EF4-FFF2-40B4-BE49-F238E27FC236}">
                <a16:creationId xmlns:a16="http://schemas.microsoft.com/office/drawing/2014/main" id="{228A1D17-CFE7-443E-BEC1-13751E9A494D}"/>
              </a:ext>
            </a:extLst>
          </p:cNvPr>
          <p:cNvSpPr txBox="1">
            <a:spLocks/>
          </p:cNvSpPr>
          <p:nvPr/>
        </p:nvSpPr>
        <p:spPr>
          <a:xfrm>
            <a:off x="3123049" y="4536378"/>
            <a:ext cx="5852027" cy="39665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2"/>
                </a:solidFill>
              </a:rPr>
              <a:t>Kamdar M, et al. </a:t>
            </a:r>
            <a:r>
              <a:rPr lang="en-US" i="1" dirty="0">
                <a:solidFill>
                  <a:schemeClr val="bg2"/>
                </a:solidFill>
              </a:rPr>
              <a:t>Blood</a:t>
            </a:r>
            <a:r>
              <a:rPr lang="en-US" dirty="0">
                <a:solidFill>
                  <a:schemeClr val="bg2"/>
                </a:solidFill>
              </a:rPr>
              <a:t>. 2021;138(Suppl 1):91.</a:t>
            </a:r>
            <a:endParaRPr lang="en-US" i="1" dirty="0">
              <a:solidFill>
                <a:schemeClr val="bg2"/>
              </a:solidFill>
            </a:endParaRPr>
          </a:p>
        </p:txBody>
      </p:sp>
      <p:sp>
        <p:nvSpPr>
          <p:cNvPr id="11" name="TextBox 10">
            <a:extLst>
              <a:ext uri="{FF2B5EF4-FFF2-40B4-BE49-F238E27FC236}">
                <a16:creationId xmlns:a16="http://schemas.microsoft.com/office/drawing/2014/main" id="{11E8FB12-C0BF-4F33-B87E-099570E2B230}"/>
              </a:ext>
            </a:extLst>
          </p:cNvPr>
          <p:cNvSpPr txBox="1"/>
          <p:nvPr/>
        </p:nvSpPr>
        <p:spPr>
          <a:xfrm>
            <a:off x="5888115" y="2992315"/>
            <a:ext cx="2445478" cy="1015663"/>
          </a:xfrm>
          <a:prstGeom prst="rect">
            <a:avLst/>
          </a:prstGeom>
          <a:noFill/>
        </p:spPr>
        <p:txBody>
          <a:bodyPr wrap="none" rtlCol="0">
            <a:spAutoFit/>
          </a:bodyPr>
          <a:lstStyle/>
          <a:p>
            <a:r>
              <a:rPr lang="en-US" sz="2400" b="1" u="sng" dirty="0"/>
              <a:t>Overall Survival</a:t>
            </a:r>
          </a:p>
          <a:p>
            <a:r>
              <a:rPr lang="en-US" dirty="0"/>
              <a:t>Median NR vs 16.4 mos</a:t>
            </a:r>
          </a:p>
          <a:p>
            <a:r>
              <a:rPr lang="en-US" dirty="0"/>
              <a:t>HR 0.51 (0.26 – 1.00)</a:t>
            </a:r>
          </a:p>
        </p:txBody>
      </p:sp>
      <p:sp>
        <p:nvSpPr>
          <p:cNvPr id="14" name="TextBox 13">
            <a:extLst>
              <a:ext uri="{FF2B5EF4-FFF2-40B4-BE49-F238E27FC236}">
                <a16:creationId xmlns:a16="http://schemas.microsoft.com/office/drawing/2014/main" id="{BFDC253F-D996-4C8A-ACB0-FDBE05D3CFBF}"/>
              </a:ext>
            </a:extLst>
          </p:cNvPr>
          <p:cNvSpPr txBox="1"/>
          <p:nvPr/>
        </p:nvSpPr>
        <p:spPr>
          <a:xfrm>
            <a:off x="5786962" y="1815517"/>
            <a:ext cx="2586221" cy="1015663"/>
          </a:xfrm>
          <a:prstGeom prst="rect">
            <a:avLst/>
          </a:prstGeom>
          <a:noFill/>
        </p:spPr>
        <p:txBody>
          <a:bodyPr wrap="none" rtlCol="0">
            <a:spAutoFit/>
          </a:bodyPr>
          <a:lstStyle/>
          <a:p>
            <a:r>
              <a:rPr lang="en-US" sz="2400" b="1" u="sng" dirty="0"/>
              <a:t>Event-free Survival</a:t>
            </a:r>
          </a:p>
          <a:p>
            <a:r>
              <a:rPr lang="en-US" dirty="0"/>
              <a:t>Median 10.1 vs 2.3 mos</a:t>
            </a:r>
          </a:p>
          <a:p>
            <a:r>
              <a:rPr lang="en-US" dirty="0"/>
              <a:t>HR 0.35 (0.23 – 0.53)</a:t>
            </a:r>
          </a:p>
        </p:txBody>
      </p:sp>
      <p:graphicFrame>
        <p:nvGraphicFramePr>
          <p:cNvPr id="15" name="Content Placeholder 6">
            <a:extLst>
              <a:ext uri="{FF2B5EF4-FFF2-40B4-BE49-F238E27FC236}">
                <a16:creationId xmlns:a16="http://schemas.microsoft.com/office/drawing/2014/main" id="{60051413-8367-464E-B417-1D57C1BCC263}"/>
              </a:ext>
            </a:extLst>
          </p:cNvPr>
          <p:cNvGraphicFramePr>
            <a:graphicFrameLocks/>
          </p:cNvGraphicFramePr>
          <p:nvPr>
            <p:extLst>
              <p:ext uri="{D42A27DB-BD31-4B8C-83A1-F6EECF244321}">
                <p14:modId xmlns:p14="http://schemas.microsoft.com/office/powerpoint/2010/main" val="3894434224"/>
              </p:ext>
            </p:extLst>
          </p:nvPr>
        </p:nvGraphicFramePr>
        <p:xfrm>
          <a:off x="235637" y="1250196"/>
          <a:ext cx="4648349" cy="2724099"/>
        </p:xfrm>
        <a:graphic>
          <a:graphicData uri="http://schemas.openxmlformats.org/drawingml/2006/table">
            <a:tbl>
              <a:tblPr firstRow="1" bandRow="1">
                <a:tableStyleId>{5C22544A-7EE6-4342-B048-85BDC9FD1C3A}</a:tableStyleId>
              </a:tblPr>
              <a:tblGrid>
                <a:gridCol w="2219796">
                  <a:extLst>
                    <a:ext uri="{9D8B030D-6E8A-4147-A177-3AD203B41FA5}">
                      <a16:colId xmlns:a16="http://schemas.microsoft.com/office/drawing/2014/main" val="1916807986"/>
                    </a:ext>
                  </a:extLst>
                </a:gridCol>
                <a:gridCol w="1073891">
                  <a:extLst>
                    <a:ext uri="{9D8B030D-6E8A-4147-A177-3AD203B41FA5}">
                      <a16:colId xmlns:a16="http://schemas.microsoft.com/office/drawing/2014/main" val="2598197904"/>
                    </a:ext>
                  </a:extLst>
                </a:gridCol>
                <a:gridCol w="1354662">
                  <a:extLst>
                    <a:ext uri="{9D8B030D-6E8A-4147-A177-3AD203B41FA5}">
                      <a16:colId xmlns:a16="http://schemas.microsoft.com/office/drawing/2014/main" val="2084870481"/>
                    </a:ext>
                  </a:extLst>
                </a:gridCol>
              </a:tblGrid>
              <a:tr h="612888">
                <a:tc>
                  <a:txBody>
                    <a:bodyPr/>
                    <a:lstStyle/>
                    <a:p>
                      <a:pPr marL="0" marR="0">
                        <a:lnSpc>
                          <a:spcPct val="107000"/>
                        </a:lnSpc>
                        <a:spcBef>
                          <a:spcPts val="0"/>
                        </a:spcBef>
                        <a:spcAft>
                          <a:spcPts val="0"/>
                        </a:spcAft>
                      </a:pPr>
                      <a:r>
                        <a:rPr lang="en-GB" sz="1400" noProof="0" dirty="0">
                          <a:solidFill>
                            <a:schemeClr val="bg1"/>
                          </a:solidFill>
                          <a:effectLst/>
                        </a:rPr>
                        <a:t>TRANSFORM Phase 3 Trial </a:t>
                      </a:r>
                      <a:endParaRPr lang="en-GB"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bg1"/>
                          </a:solidFill>
                          <a:effectLst/>
                        </a:rPr>
                        <a:t>Liso-Cel</a:t>
                      </a:r>
                      <a:br>
                        <a:rPr lang="en-GB" sz="1400" kern="1200" noProof="0" dirty="0">
                          <a:solidFill>
                            <a:schemeClr val="bg1"/>
                          </a:solidFill>
                          <a:effectLst/>
                        </a:rPr>
                      </a:br>
                      <a:r>
                        <a:rPr lang="en-GB" sz="1400" kern="1200" noProof="0" dirty="0">
                          <a:solidFill>
                            <a:schemeClr val="bg1"/>
                          </a:solidFill>
                          <a:effectLst/>
                        </a:rPr>
                        <a:t>(N = 92)</a:t>
                      </a:r>
                      <a:endParaRPr lang="en-GB" sz="14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b="1" kern="1200" noProof="0" dirty="0">
                          <a:solidFill>
                            <a:schemeClr val="bg1"/>
                          </a:solidFill>
                          <a:effectLst/>
                          <a:latin typeface="+mn-lt"/>
                          <a:ea typeface="Calibri" panose="020F0502020204030204" pitchFamily="34" charset="0"/>
                          <a:cs typeface="Arial" panose="020B0604020202020204" pitchFamily="34" charset="0"/>
                        </a:rPr>
                        <a:t>Chemo+ ASCT (N=92)</a:t>
                      </a:r>
                    </a:p>
                  </a:txBody>
                  <a:tcPr anchor="ctr"/>
                </a:tc>
                <a:extLst>
                  <a:ext uri="{0D108BD9-81ED-4DB2-BD59-A6C34878D82A}">
                    <a16:rowId xmlns:a16="http://schemas.microsoft.com/office/drawing/2014/main" val="3812775402"/>
                  </a:ext>
                </a:extLst>
              </a:tr>
              <a:tr h="352785">
                <a:tc>
                  <a:txBody>
                    <a:bodyPr/>
                    <a:lstStyle/>
                    <a:p>
                      <a:pPr marL="0" marR="0" algn="l">
                        <a:lnSpc>
                          <a:spcPct val="100000"/>
                        </a:lnSpc>
                        <a:spcBef>
                          <a:spcPts val="0"/>
                        </a:spcBef>
                        <a:spcAft>
                          <a:spcPts val="0"/>
                        </a:spcAft>
                      </a:pPr>
                      <a:r>
                        <a:rPr lang="en-GB" sz="1400" noProof="0" dirty="0">
                          <a:solidFill>
                            <a:schemeClr val="tx1"/>
                          </a:solidFill>
                          <a:effectLst/>
                        </a:rPr>
                        <a:t>Median age</a:t>
                      </a:r>
                      <a:r>
                        <a:rPr lang="en-GB" sz="1400" baseline="0" noProof="0" dirty="0">
                          <a:solidFill>
                            <a:schemeClr val="tx1"/>
                          </a:solidFill>
                          <a:effectLst/>
                        </a:rPr>
                        <a:t> </a:t>
                      </a:r>
                      <a:r>
                        <a:rPr lang="en-GB" sz="1400" kern="1200" noProof="0" dirty="0">
                          <a:solidFill>
                            <a:schemeClr val="tx1"/>
                          </a:solidFill>
                          <a:effectLst/>
                        </a:rPr>
                        <a:t>(range)</a:t>
                      </a:r>
                      <a:r>
                        <a:rPr lang="en-GB" sz="1400" noProof="0" dirty="0">
                          <a:solidFill>
                            <a:schemeClr val="tx1"/>
                          </a:solidFill>
                          <a:effectLst/>
                        </a:rPr>
                        <a:t>, y</a:t>
                      </a:r>
                      <a:endParaRPr lang="en-GB" sz="14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60 (20-74)</a:t>
                      </a: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58 (26-74)</a:t>
                      </a:r>
                    </a:p>
                  </a:txBody>
                  <a:tcPr anchor="ctr"/>
                </a:tc>
                <a:extLst>
                  <a:ext uri="{0D108BD9-81ED-4DB2-BD59-A6C34878D82A}">
                    <a16:rowId xmlns:a16="http://schemas.microsoft.com/office/drawing/2014/main" val="2368052779"/>
                  </a:ext>
                </a:extLst>
              </a:tr>
              <a:tr h="352785">
                <a:tc>
                  <a:txBody>
                    <a:bodyPr/>
                    <a:lstStyle/>
                    <a:p>
                      <a:pPr marL="112713" marR="0" lvl="0" indent="0" algn="l">
                        <a:lnSpc>
                          <a:spcPct val="100000"/>
                        </a:lnSpc>
                        <a:spcBef>
                          <a:spcPts val="0"/>
                        </a:spcBef>
                        <a:spcAft>
                          <a:spcPts val="0"/>
                        </a:spcAft>
                      </a:pPr>
                      <a:r>
                        <a:rPr lang="en-GB" sz="1400" noProof="0" dirty="0">
                          <a:solidFill>
                            <a:schemeClr val="tx1"/>
                          </a:solidFill>
                          <a:effectLst/>
                        </a:rPr>
                        <a:t>NHL type DLBCL, n (%)</a:t>
                      </a:r>
                      <a:endParaRPr lang="en-GB" sz="14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GB" sz="1400" noProof="0" dirty="0">
                          <a:solidFill>
                            <a:schemeClr val="tx1"/>
                          </a:solidFill>
                          <a:effectLst/>
                          <a:latin typeface="+mn-lt"/>
                          <a:ea typeface="Calibri" panose="020F0502020204030204" pitchFamily="34" charset="0"/>
                          <a:cs typeface="Arial" panose="020B0604020202020204" pitchFamily="34" charset="0"/>
                        </a:rPr>
                        <a:t>60 (65)</a:t>
                      </a:r>
                    </a:p>
                  </a:txBody>
                  <a:tcPr anchor="ctr"/>
                </a:tc>
                <a:tc>
                  <a:txBody>
                    <a:bodyPr/>
                    <a:lstStyle/>
                    <a:p>
                      <a:pPr marL="0" marR="0" algn="ctr">
                        <a:lnSpc>
                          <a:spcPct val="107000"/>
                        </a:lnSpc>
                        <a:spcBef>
                          <a:spcPts val="0"/>
                        </a:spcBef>
                        <a:spcAft>
                          <a:spcPts val="0"/>
                        </a:spcAft>
                      </a:pPr>
                      <a:r>
                        <a:rPr lang="en-GB" sz="1400" noProof="0" dirty="0">
                          <a:solidFill>
                            <a:schemeClr val="tx1"/>
                          </a:solidFill>
                          <a:effectLst/>
                          <a:latin typeface="+mn-lt"/>
                          <a:ea typeface="Calibri" panose="020F0502020204030204" pitchFamily="34" charset="0"/>
                          <a:cs typeface="Arial" panose="020B0604020202020204" pitchFamily="34" charset="0"/>
                        </a:rPr>
                        <a:t>57 (62)</a:t>
                      </a:r>
                    </a:p>
                  </a:txBody>
                  <a:tcPr anchor="ctr"/>
                </a:tc>
                <a:extLst>
                  <a:ext uri="{0D108BD9-81ED-4DB2-BD59-A6C34878D82A}">
                    <a16:rowId xmlns:a16="http://schemas.microsoft.com/office/drawing/2014/main" val="520192002"/>
                  </a:ext>
                </a:extLst>
              </a:tr>
              <a:tr h="347286">
                <a:tc>
                  <a:txBody>
                    <a:bodyPr/>
                    <a:lstStyle/>
                    <a:p>
                      <a:pPr marL="0" marR="0" algn="l">
                        <a:lnSpc>
                          <a:spcPct val="100000"/>
                        </a:lnSpc>
                        <a:spcBef>
                          <a:spcPts val="0"/>
                        </a:spcBef>
                        <a:spcAft>
                          <a:spcPts val="0"/>
                        </a:spcAft>
                      </a:pPr>
                      <a:r>
                        <a:rPr lang="en-GB" sz="1400" noProof="0" dirty="0">
                          <a:solidFill>
                            <a:schemeClr val="tx1"/>
                          </a:solidFill>
                          <a:effectLst/>
                        </a:rPr>
                        <a:t>IPI 2 or 3, n (%) </a:t>
                      </a:r>
                      <a:endParaRPr lang="en-GB" sz="14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36 (39)</a:t>
                      </a: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Arial" panose="020B0604020202020204" pitchFamily="34" charset="0"/>
                        </a:rPr>
                        <a:t>37 (40)</a:t>
                      </a:r>
                    </a:p>
                  </a:txBody>
                  <a:tcPr anchor="ctr"/>
                </a:tc>
                <a:extLst>
                  <a:ext uri="{0D108BD9-81ED-4DB2-BD59-A6C34878D82A}">
                    <a16:rowId xmlns:a16="http://schemas.microsoft.com/office/drawing/2014/main" val="10010"/>
                  </a:ext>
                </a:extLst>
              </a:tr>
              <a:tr h="352785">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400" u="none" noProof="0" dirty="0">
                          <a:solidFill>
                            <a:schemeClr val="tx1"/>
                          </a:solidFill>
                          <a:effectLst/>
                        </a:rPr>
                        <a:t>Relapse at </a:t>
                      </a:r>
                      <a:r>
                        <a:rPr lang="en-GB" sz="1400" u="sng" noProof="0" dirty="0">
                          <a:solidFill>
                            <a:schemeClr val="tx1"/>
                          </a:solidFill>
                          <a:effectLst/>
                        </a:rPr>
                        <a:t>&lt;</a:t>
                      </a:r>
                      <a:r>
                        <a:rPr lang="en-GB" sz="1400" u="none" noProof="0" dirty="0">
                          <a:solidFill>
                            <a:schemeClr val="tx1"/>
                          </a:solidFill>
                          <a:effectLst/>
                        </a:rPr>
                        <a:t> 12 mos, n (%)</a:t>
                      </a:r>
                      <a:endParaRPr lang="en-GB" sz="1400" u="none"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400" u="none" noProof="0" dirty="0">
                          <a:solidFill>
                            <a:schemeClr val="tx1"/>
                          </a:solidFill>
                          <a:effectLst/>
                          <a:latin typeface="+mn-lt"/>
                        </a:rPr>
                        <a:t>25 (27) </a:t>
                      </a:r>
                    </a:p>
                  </a:txBody>
                  <a:tcPr anchor="ctr"/>
                </a:tc>
                <a:tc>
                  <a:txBody>
                    <a:bodyPr/>
                    <a:lstStyle/>
                    <a:p>
                      <a:pPr marL="0" marR="0" indent="0" algn="ctr">
                        <a:lnSpc>
                          <a:spcPct val="107000"/>
                        </a:lnSpc>
                        <a:spcBef>
                          <a:spcPts val="0"/>
                        </a:spcBef>
                        <a:spcAft>
                          <a:spcPts val="0"/>
                        </a:spcAft>
                      </a:pPr>
                      <a:r>
                        <a:rPr lang="en-GB" sz="1400" u="none" noProof="0" dirty="0">
                          <a:solidFill>
                            <a:schemeClr val="tx1"/>
                          </a:solidFill>
                          <a:effectLst/>
                          <a:latin typeface="+mn-lt"/>
                        </a:rPr>
                        <a:t>24 (26) </a:t>
                      </a:r>
                    </a:p>
                  </a:txBody>
                  <a:tcPr anchor="ctr"/>
                </a:tc>
                <a:extLst>
                  <a:ext uri="{0D108BD9-81ED-4DB2-BD59-A6C34878D82A}">
                    <a16:rowId xmlns:a16="http://schemas.microsoft.com/office/drawing/2014/main" val="3101393764"/>
                  </a:ext>
                </a:extLst>
              </a:tr>
              <a:tr h="352785">
                <a:tc>
                  <a:txBody>
                    <a:bodyPr/>
                    <a:lstStyle/>
                    <a:p>
                      <a:pPr marL="117475" marR="0" indent="-117475" algn="l" defTabSz="685750" rtl="0" eaLnBrk="1" fontAlgn="auto" latinLnBrk="0" hangingPunct="1">
                        <a:lnSpc>
                          <a:spcPct val="107000"/>
                        </a:lnSpc>
                        <a:spcBef>
                          <a:spcPts val="0"/>
                        </a:spcBef>
                        <a:spcAft>
                          <a:spcPts val="0"/>
                        </a:spcAft>
                        <a:buClrTx/>
                        <a:buSzTx/>
                        <a:buFontTx/>
                        <a:buNone/>
                        <a:tabLst/>
                        <a:defRPr/>
                      </a:pPr>
                      <a:r>
                        <a:rPr kumimoji="0" lang="en-GB" sz="1400" u="none" strike="noStrike" kern="1200" cap="none" spc="0" normalizeH="0" baseline="0" noProof="0" dirty="0">
                          <a:ln>
                            <a:noFill/>
                          </a:ln>
                          <a:solidFill>
                            <a:schemeClr val="tx1"/>
                          </a:solidFill>
                          <a:effectLst/>
                          <a:uLnTx/>
                          <a:uFillTx/>
                        </a:rPr>
                        <a:t>Primary Refractory, n (%)</a:t>
                      </a:r>
                      <a:endParaRPr lang="en-GB" sz="14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67 (73)</a:t>
                      </a: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400" kern="1200" noProof="0" dirty="0">
                          <a:solidFill>
                            <a:schemeClr val="tx1"/>
                          </a:solidFill>
                          <a:effectLst/>
                          <a:latin typeface="+mn-lt"/>
                          <a:ea typeface="Calibri" panose="020F0502020204030204" pitchFamily="34" charset="0"/>
                          <a:cs typeface="Arial" panose="020B0604020202020204" pitchFamily="34" charset="0"/>
                        </a:rPr>
                        <a:t>68 (74)</a:t>
                      </a:r>
                    </a:p>
                  </a:txBody>
                  <a:tcPr anchor="ctr"/>
                </a:tc>
                <a:extLst>
                  <a:ext uri="{0D108BD9-81ED-4DB2-BD59-A6C34878D82A}">
                    <a16:rowId xmlns:a16="http://schemas.microsoft.com/office/drawing/2014/main" val="2576438804"/>
                  </a:ext>
                </a:extLst>
              </a:tr>
              <a:tr h="352785">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400" noProof="0" dirty="0">
                          <a:solidFill>
                            <a:schemeClr val="tx1"/>
                          </a:solidFill>
                          <a:effectLst/>
                        </a:rPr>
                        <a:t>DHL/THL, n (%)</a:t>
                      </a:r>
                      <a:endParaRPr lang="en-GB" sz="14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400" kern="1200" noProof="0" dirty="0">
                          <a:solidFill>
                            <a:schemeClr val="tx1"/>
                          </a:solidFill>
                          <a:effectLst/>
                          <a:latin typeface="+mn-lt"/>
                          <a:ea typeface="Calibri" panose="020F0502020204030204" pitchFamily="34" charset="0"/>
                          <a:cs typeface="Arial" panose="020B0604020202020204" pitchFamily="34" charset="0"/>
                        </a:rPr>
                        <a:t>22 (24)</a:t>
                      </a:r>
                    </a:p>
                  </a:txBody>
                  <a:tcPr anchor="ctr"/>
                </a:tc>
                <a:tc>
                  <a:txBody>
                    <a:bodyPr/>
                    <a:lstStyle/>
                    <a:p>
                      <a:pPr marL="0" marR="0" indent="0" algn="ctr">
                        <a:lnSpc>
                          <a:spcPct val="107000"/>
                        </a:lnSpc>
                        <a:spcBef>
                          <a:spcPts val="0"/>
                        </a:spcBef>
                        <a:spcAft>
                          <a:spcPts val="0"/>
                        </a:spcAft>
                      </a:pPr>
                      <a:r>
                        <a:rPr lang="en-GB" sz="1400" kern="1200" noProof="0" dirty="0">
                          <a:solidFill>
                            <a:schemeClr val="tx1"/>
                          </a:solidFill>
                          <a:effectLst/>
                          <a:latin typeface="+mn-lt"/>
                          <a:ea typeface="Calibri" panose="020F0502020204030204" pitchFamily="34" charset="0"/>
                          <a:cs typeface="Arial" panose="020B0604020202020204" pitchFamily="34" charset="0"/>
                        </a:rPr>
                        <a:t>21 (23)</a:t>
                      </a:r>
                    </a:p>
                  </a:txBody>
                  <a:tcPr anchor="ctr"/>
                </a:tc>
                <a:extLst>
                  <a:ext uri="{0D108BD9-81ED-4DB2-BD59-A6C34878D82A}">
                    <a16:rowId xmlns:a16="http://schemas.microsoft.com/office/drawing/2014/main" val="288059859"/>
                  </a:ext>
                </a:extLst>
              </a:tr>
            </a:tbl>
          </a:graphicData>
        </a:graphic>
      </p:graphicFrame>
      <p:sp>
        <p:nvSpPr>
          <p:cNvPr id="16" name="Content Placeholder 8">
            <a:extLst>
              <a:ext uri="{FF2B5EF4-FFF2-40B4-BE49-F238E27FC236}">
                <a16:creationId xmlns:a16="http://schemas.microsoft.com/office/drawing/2014/main" id="{E7CBCC95-62AE-46D6-894A-96C126B49E69}"/>
              </a:ext>
            </a:extLst>
          </p:cNvPr>
          <p:cNvSpPr txBox="1">
            <a:spLocks/>
          </p:cNvSpPr>
          <p:nvPr/>
        </p:nvSpPr>
        <p:spPr>
          <a:xfrm>
            <a:off x="5690529" y="1304497"/>
            <a:ext cx="2840651" cy="273844"/>
          </a:xfrm>
          <a:prstGeom prst="rect">
            <a:avLst/>
          </a:prstGeom>
        </p:spPr>
        <p:txBody>
          <a:bodyPr/>
          <a:lstStyle>
            <a:lvl1pPr marL="0" indent="0" algn="l" defTabSz="1219170" rtl="0" eaLnBrk="1" latinLnBrk="0" hangingPunct="1">
              <a:lnSpc>
                <a:spcPct val="100000"/>
              </a:lnSpc>
              <a:spcBef>
                <a:spcPts val="600"/>
              </a:spcBef>
              <a:spcAft>
                <a:spcPts val="600"/>
              </a:spcAft>
              <a:buClr>
                <a:schemeClr val="tx2"/>
              </a:buClr>
              <a:buFont typeface="Arial" panose="020B0604020202020204" pitchFamily="34" charset="0"/>
              <a:buNone/>
              <a:defRPr sz="2400" b="0" kern="1200">
                <a:solidFill>
                  <a:schemeClr val="tx1"/>
                </a:solidFill>
                <a:latin typeface="+mn-lt"/>
                <a:ea typeface="+mn-ea"/>
                <a:cs typeface="+mn-cs"/>
              </a:defRPr>
            </a:lvl1pPr>
            <a:lvl2pPr marL="219075" indent="-21907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2000" kern="1200">
                <a:solidFill>
                  <a:schemeClr val="tx1"/>
                </a:solidFill>
                <a:latin typeface="Trebuchet MS" panose="020B0603020202020204" pitchFamily="34" charset="0"/>
                <a:ea typeface="+mn-ea"/>
                <a:cs typeface="Arial" panose="020B0604020202020204" pitchFamily="34" charset="0"/>
              </a:defRPr>
            </a:lvl2pPr>
            <a:lvl3pPr marL="484188" indent="-25082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3pPr>
            <a:lvl4pPr marL="636588" indent="-16192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1600" kern="1200">
                <a:solidFill>
                  <a:schemeClr val="tx1"/>
                </a:solidFill>
                <a:latin typeface="Trebuchet MS" panose="020B0603020202020204" pitchFamily="34" charset="0"/>
                <a:ea typeface="+mn-ea"/>
                <a:cs typeface="Arial" panose="020B0604020202020204" pitchFamily="34" charset="0"/>
              </a:defRPr>
            </a:lvl4pPr>
            <a:lvl5pPr marL="833438" indent="-182563" algn="l" defTabSz="1219170" rtl="0" eaLnBrk="1" latinLnBrk="0" hangingPunct="1">
              <a:lnSpc>
                <a:spcPct val="100000"/>
              </a:lnSpc>
              <a:spcBef>
                <a:spcPts val="0"/>
              </a:spcBef>
              <a:spcAft>
                <a:spcPts val="600"/>
              </a:spcAft>
              <a:buClr>
                <a:schemeClr val="tx1"/>
              </a:buClr>
              <a:buFont typeface="Arial" panose="020B0604020202020204" pitchFamily="34" charset="0"/>
              <a:buChar char="–"/>
              <a:tabLst/>
              <a:defRPr sz="1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914355" fontAlgn="auto">
              <a:spcBef>
                <a:spcPts val="450"/>
              </a:spcBef>
              <a:spcAft>
                <a:spcPts val="450"/>
              </a:spcAft>
              <a:buClr>
                <a:srgbClr val="595454"/>
              </a:buClr>
            </a:pPr>
            <a:r>
              <a:rPr lang="en-US" sz="1600" dirty="0"/>
              <a:t>Median follow-up: 6.2 mos</a:t>
            </a:r>
          </a:p>
        </p:txBody>
      </p:sp>
      <p:sp>
        <p:nvSpPr>
          <p:cNvPr id="17" name="Rectangle: Rounded Corners 16">
            <a:extLst>
              <a:ext uri="{FF2B5EF4-FFF2-40B4-BE49-F238E27FC236}">
                <a16:creationId xmlns:a16="http://schemas.microsoft.com/office/drawing/2014/main" id="{DA034310-1B18-410D-BB4A-8F61A3671431}"/>
              </a:ext>
            </a:extLst>
          </p:cNvPr>
          <p:cNvSpPr/>
          <p:nvPr/>
        </p:nvSpPr>
        <p:spPr>
          <a:xfrm>
            <a:off x="5690529" y="1234485"/>
            <a:ext cx="2682654" cy="483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60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D3F01-2CFD-4C86-ACED-6EEE709C0176}"/>
              </a:ext>
            </a:extLst>
          </p:cNvPr>
          <p:cNvSpPr>
            <a:spLocks noGrp="1"/>
          </p:cNvSpPr>
          <p:nvPr>
            <p:ph type="title"/>
          </p:nvPr>
        </p:nvSpPr>
        <p:spPr/>
        <p:txBody>
          <a:bodyPr>
            <a:normAutofit/>
          </a:bodyPr>
          <a:lstStyle/>
          <a:p>
            <a:pPr marL="0" marR="0">
              <a:lnSpc>
                <a:spcPct val="107000"/>
              </a:lnSpc>
              <a:spcBef>
                <a:spcPts val="0"/>
              </a:spcBef>
              <a:spcAft>
                <a:spcPts val="0"/>
              </a:spcAft>
            </a:pPr>
            <a:r>
              <a:rPr lang="en-US" sz="3200" b="1" dirty="0">
                <a:effectLst/>
                <a:latin typeface="Calibri Light" panose="020F0302020204030204" pitchFamily="34" charset="0"/>
                <a:ea typeface="Times New Roman" panose="02020603050405020304" pitchFamily="18" charset="0"/>
                <a:cs typeface="Calibri Light" panose="020F0302020204030204" pitchFamily="34" charset="0"/>
              </a:rPr>
              <a:t>Faculty Disclosures</a:t>
            </a:r>
            <a:endParaRPr lang="en-US" sz="3200" b="1"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6A05486C-840B-4089-A6AC-401BAA162DD4}"/>
              </a:ext>
            </a:extLst>
          </p:cNvPr>
          <p:cNvSpPr>
            <a:spLocks noGrp="1"/>
          </p:cNvSpPr>
          <p:nvPr>
            <p:ph idx="1"/>
          </p:nvPr>
        </p:nvSpPr>
        <p:spPr>
          <a:xfrm>
            <a:off x="628650" y="1268016"/>
            <a:ext cx="7886700" cy="3263504"/>
          </a:xfrm>
        </p:spPr>
        <p:txBody>
          <a:bodyPr>
            <a:normAutofit/>
          </a:bodyPr>
          <a:lstStyle/>
          <a:p>
            <a:pPr marL="0" marR="0" indent="0">
              <a:lnSpc>
                <a:spcPct val="107000"/>
              </a:lnSpc>
              <a:spcBef>
                <a:spcPts val="0"/>
              </a:spcBef>
              <a:spcAft>
                <a:spcPts val="0"/>
              </a:spcAft>
              <a:buNone/>
            </a:pPr>
            <a:r>
              <a:rPr lang="en-US" sz="1800" b="1" dirty="0">
                <a:effectLst/>
                <a:ea typeface="Times New Roman" panose="02020603050405020304" pitchFamily="18" charset="0"/>
                <a:cs typeface="Times New Roman" panose="02020603050405020304" pitchFamily="18" charset="0"/>
              </a:rPr>
              <a:t>Advisory Board: </a:t>
            </a:r>
            <a:r>
              <a:rPr lang="en-US" sz="1800" dirty="0">
                <a:effectLst/>
                <a:ea typeface="Times New Roman" panose="02020603050405020304" pitchFamily="18" charset="0"/>
                <a:cs typeface="Times New Roman" panose="02020603050405020304" pitchFamily="18" charset="0"/>
              </a:rPr>
              <a:t>AbbVie, Century Therapeutics, Lilly, Mustang Bio, Regeneron</a:t>
            </a: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ea typeface="Times New Roman" panose="02020603050405020304" pitchFamily="18" charset="0"/>
                <a:cs typeface="Times New Roman" panose="02020603050405020304" pitchFamily="18" charset="0"/>
              </a:rPr>
              <a:t>Consultant</a:t>
            </a:r>
            <a:r>
              <a:rPr lang="en-US" sz="1800" dirty="0">
                <a:effectLst/>
                <a:ea typeface="Times New Roman" panose="02020603050405020304" pitchFamily="18" charset="0"/>
                <a:cs typeface="Times New Roman" panose="02020603050405020304" pitchFamily="18" charset="0"/>
              </a:rPr>
              <a:t>: AstraZeneca, </a:t>
            </a:r>
            <a:r>
              <a:rPr lang="en-US" sz="1800" dirty="0" err="1">
                <a:effectLst/>
                <a:ea typeface="Times New Roman" panose="02020603050405020304" pitchFamily="18" charset="0"/>
                <a:cs typeface="Times New Roman" panose="02020603050405020304" pitchFamily="18" charset="0"/>
              </a:rPr>
              <a:t>BeiGene</a:t>
            </a:r>
            <a:r>
              <a:rPr lang="en-US" sz="1800" dirty="0">
                <a:ea typeface="Times New Roman" panose="02020603050405020304" pitchFamily="18" charset="0"/>
                <a:cs typeface="Times New Roman" panose="02020603050405020304" pitchFamily="18" charset="0"/>
              </a:rPr>
              <a:t>, Bluebird Bio, </a:t>
            </a:r>
            <a:r>
              <a:rPr lang="en-US" sz="1800" dirty="0">
                <a:effectLst/>
                <a:ea typeface="Times New Roman" panose="02020603050405020304" pitchFamily="18" charset="0"/>
                <a:cs typeface="Times New Roman" panose="02020603050405020304" pitchFamily="18" charset="0"/>
              </a:rPr>
              <a:t>Bristol Myers Squibb, </a:t>
            </a:r>
            <a:r>
              <a:rPr lang="en-US" sz="1800" dirty="0" err="1">
                <a:effectLst/>
                <a:ea typeface="Times New Roman" panose="02020603050405020304" pitchFamily="18" charset="0"/>
                <a:cs typeface="Times New Roman" panose="02020603050405020304" pitchFamily="18" charset="0"/>
              </a:rPr>
              <a:t>Epizyme</a:t>
            </a:r>
            <a:r>
              <a:rPr lang="en-US" sz="1800" dirty="0">
                <a:effectLst/>
                <a:ea typeface="Times New Roman" panose="02020603050405020304" pitchFamily="18" charset="0"/>
                <a:cs typeface="Times New Roman" panose="02020603050405020304" pitchFamily="18" charset="0"/>
              </a:rPr>
              <a:t>,</a:t>
            </a:r>
            <a:r>
              <a:rPr lang="en-US" sz="1800" dirty="0">
                <a:effectLst/>
                <a:ea typeface="Calibri" panose="020F0502020204030204" pitchFamily="34"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Genentech, Genmab, Incyte, Kite Pharma, Kymera, MorphoSys, Ono Pharma</a:t>
            </a:r>
            <a:endParaRPr lang="en-US" sz="1800"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None/>
            </a:pPr>
            <a:endParaRPr lang="en-US" sz="2000" dirty="0"/>
          </a:p>
        </p:txBody>
      </p:sp>
    </p:spTree>
    <p:extLst>
      <p:ext uri="{BB962C8B-B14F-4D97-AF65-F5344CB8AC3E}">
        <p14:creationId xmlns:p14="http://schemas.microsoft.com/office/powerpoint/2010/main" val="326236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E98195-B39C-46F0-AE26-FBFE92E8FF77}"/>
              </a:ext>
            </a:extLst>
          </p:cNvPr>
          <p:cNvSpPr>
            <a:spLocks noGrp="1"/>
          </p:cNvSpPr>
          <p:nvPr>
            <p:ph type="title"/>
          </p:nvPr>
        </p:nvSpPr>
        <p:spPr>
          <a:xfrm>
            <a:off x="333375" y="243754"/>
            <a:ext cx="8455584" cy="548640"/>
          </a:xfrm>
        </p:spPr>
        <p:txBody>
          <a:bodyPr>
            <a:noAutofit/>
          </a:bodyPr>
          <a:lstStyle/>
          <a:p>
            <a:r>
              <a:rPr lang="en-US" sz="3200" b="1" dirty="0"/>
              <a:t>BELINDA: Tisa-cel vs SOC in 2nd line large B-cell lymphoma</a:t>
            </a:r>
            <a:endParaRPr lang="en-GB" sz="3200" b="1" dirty="0"/>
          </a:p>
        </p:txBody>
      </p:sp>
      <p:sp>
        <p:nvSpPr>
          <p:cNvPr id="16" name="TextBox 15">
            <a:extLst>
              <a:ext uri="{FF2B5EF4-FFF2-40B4-BE49-F238E27FC236}">
                <a16:creationId xmlns:a16="http://schemas.microsoft.com/office/drawing/2014/main" id="{188E73CE-DAA4-4D6C-A93A-418F0FE51D11}"/>
              </a:ext>
            </a:extLst>
          </p:cNvPr>
          <p:cNvSpPr txBox="1"/>
          <p:nvPr/>
        </p:nvSpPr>
        <p:spPr>
          <a:xfrm>
            <a:off x="547608" y="3500248"/>
            <a:ext cx="4646342" cy="819455"/>
          </a:xfrm>
          <a:prstGeom prst="rect">
            <a:avLst/>
          </a:prstGeom>
          <a:noFill/>
        </p:spPr>
        <p:txBody>
          <a:bodyPr wrap="square" rIns="68580">
            <a:spAutoFit/>
          </a:bodyPr>
          <a:lstStyle/>
          <a:p>
            <a:pPr marL="214313" indent="-214313" defTabSz="685800" fontAlgn="auto">
              <a:spcBef>
                <a:spcPts val="900"/>
              </a:spcBef>
              <a:spcAft>
                <a:spcPts val="0"/>
              </a:spcAft>
              <a:buClr>
                <a:srgbClr val="007DA0"/>
              </a:buClr>
              <a:buFont typeface="Arial" panose="020B0604020202020204" pitchFamily="34" charset="0"/>
              <a:buChar char="•"/>
            </a:pPr>
            <a:r>
              <a:rPr lang="en-US" sz="1350" b="1" dirty="0">
                <a:solidFill>
                  <a:prstClr val="black"/>
                </a:solidFill>
                <a:latin typeface="Arial" panose="020B0604020202020204" pitchFamily="34" charset="0"/>
                <a:ea typeface="+mn-ea"/>
                <a:cs typeface="Arial" panose="020B0604020202020204" pitchFamily="34" charset="0"/>
              </a:rPr>
              <a:t>EFS was not significantly different between treatment arms </a:t>
            </a:r>
            <a:endParaRPr lang="en-US" sz="800" b="1" dirty="0">
              <a:solidFill>
                <a:prstClr val="black"/>
              </a:solidFill>
              <a:latin typeface="Arial" panose="020B0604020202020204" pitchFamily="34" charset="0"/>
              <a:ea typeface="+mn-ea"/>
              <a:cs typeface="Arial" panose="020B0604020202020204" pitchFamily="34" charset="0"/>
            </a:endParaRPr>
          </a:p>
          <a:p>
            <a:pPr marL="214313" indent="-214313" defTabSz="685800" fontAlgn="auto">
              <a:spcBef>
                <a:spcPts val="900"/>
              </a:spcBef>
              <a:spcAft>
                <a:spcPts val="0"/>
              </a:spcAft>
              <a:buClr>
                <a:srgbClr val="007DA0"/>
              </a:buClr>
              <a:buFont typeface="Arial" panose="020B0604020202020204" pitchFamily="34" charset="0"/>
              <a:buChar char="•"/>
            </a:pPr>
            <a:r>
              <a:rPr lang="en-US" sz="1275" dirty="0">
                <a:solidFill>
                  <a:prstClr val="black"/>
                </a:solidFill>
                <a:latin typeface="Arial" panose="020B0604020202020204" pitchFamily="34" charset="0"/>
                <a:ea typeface="+mn-ea"/>
                <a:cs typeface="Arial" panose="020B0604020202020204" pitchFamily="34" charset="0"/>
              </a:rPr>
              <a:t>Stratified unadjusted HR: 1.07 (95% CI, 0.82-1.40, p=0.69)</a:t>
            </a:r>
          </a:p>
        </p:txBody>
      </p:sp>
      <p:sp>
        <p:nvSpPr>
          <p:cNvPr id="9" name="TextBox 8">
            <a:extLst>
              <a:ext uri="{FF2B5EF4-FFF2-40B4-BE49-F238E27FC236}">
                <a16:creationId xmlns:a16="http://schemas.microsoft.com/office/drawing/2014/main" id="{E01D07F9-0583-4493-A90D-A2BE40258ACE}"/>
              </a:ext>
            </a:extLst>
          </p:cNvPr>
          <p:cNvSpPr txBox="1"/>
          <p:nvPr/>
        </p:nvSpPr>
        <p:spPr>
          <a:xfrm>
            <a:off x="5547569" y="1610614"/>
            <a:ext cx="2954084" cy="1133644"/>
          </a:xfrm>
          <a:prstGeom prst="rect">
            <a:avLst/>
          </a:prstGeom>
          <a:noFill/>
          <a:ln>
            <a:noFill/>
          </a:ln>
        </p:spPr>
        <p:txBody>
          <a:bodyPr wrap="square" lIns="68580" tIns="68580" rIns="137160" bIns="137160" rtlCol="0">
            <a:spAutoFit/>
          </a:bodyPr>
          <a:lstStyle/>
          <a:p>
            <a:pPr defTabSz="685800" fontAlgn="auto">
              <a:spcBef>
                <a:spcPts val="0"/>
              </a:spcBef>
              <a:spcAft>
                <a:spcPts val="0"/>
              </a:spcAft>
            </a:pPr>
            <a:r>
              <a:rPr lang="en-US" sz="1400" b="1" dirty="0">
                <a:solidFill>
                  <a:prstClr val="black"/>
                </a:solidFill>
                <a:latin typeface="Arial" panose="020B0604020202020204" pitchFamily="34" charset="0"/>
                <a:ea typeface="+mn-ea"/>
                <a:cs typeface="Arial" panose="020B0604020202020204" pitchFamily="34" charset="0"/>
              </a:rPr>
              <a:t>Tisagenlecleucel arm (N=162): </a:t>
            </a:r>
          </a:p>
          <a:p>
            <a:pPr defTabSz="685800" fontAlgn="auto">
              <a:spcBef>
                <a:spcPts val="0"/>
              </a:spcBef>
              <a:spcAft>
                <a:spcPts val="450"/>
              </a:spcAft>
            </a:pPr>
            <a:r>
              <a:rPr lang="en-US" sz="1400" dirty="0">
                <a:solidFill>
                  <a:prstClr val="black"/>
                </a:solidFill>
                <a:latin typeface="Arial" panose="020B0604020202020204" pitchFamily="34" charset="0"/>
                <a:ea typeface="+mn-ea"/>
                <a:cs typeface="Arial" panose="020B0604020202020204" pitchFamily="34" charset="0"/>
              </a:rPr>
              <a:t>3.0 mos (95% CI, 2.9-4.2)</a:t>
            </a:r>
          </a:p>
          <a:p>
            <a:pPr defTabSz="685800" fontAlgn="auto">
              <a:spcBef>
                <a:spcPts val="0"/>
              </a:spcBef>
              <a:spcAft>
                <a:spcPts val="0"/>
              </a:spcAft>
            </a:pPr>
            <a:r>
              <a:rPr lang="en-US" sz="1400" b="1" dirty="0">
                <a:solidFill>
                  <a:prstClr val="black"/>
                </a:solidFill>
                <a:latin typeface="Arial" panose="020B0604020202020204" pitchFamily="34" charset="0"/>
                <a:ea typeface="+mn-ea"/>
                <a:cs typeface="Arial" panose="020B0604020202020204" pitchFamily="34" charset="0"/>
              </a:rPr>
              <a:t>SOC arm (N=160): </a:t>
            </a:r>
          </a:p>
          <a:p>
            <a:pPr defTabSz="685800" fontAlgn="auto">
              <a:spcBef>
                <a:spcPts val="0"/>
              </a:spcBef>
              <a:spcAft>
                <a:spcPts val="0"/>
              </a:spcAft>
            </a:pPr>
            <a:r>
              <a:rPr lang="en-US" sz="1400" dirty="0">
                <a:solidFill>
                  <a:prstClr val="black"/>
                </a:solidFill>
                <a:latin typeface="Arial" panose="020B0604020202020204" pitchFamily="34" charset="0"/>
                <a:ea typeface="+mn-ea"/>
                <a:cs typeface="Arial" panose="020B0604020202020204" pitchFamily="34" charset="0"/>
              </a:rPr>
              <a:t>3.0 mos (95% CI, 3.0-3.5)</a:t>
            </a:r>
          </a:p>
        </p:txBody>
      </p:sp>
      <p:sp>
        <p:nvSpPr>
          <p:cNvPr id="15" name="Content Placeholder 8">
            <a:extLst>
              <a:ext uri="{FF2B5EF4-FFF2-40B4-BE49-F238E27FC236}">
                <a16:creationId xmlns:a16="http://schemas.microsoft.com/office/drawing/2014/main" id="{98DC4CD5-7D6F-4142-9381-8C40ECE80693}"/>
              </a:ext>
            </a:extLst>
          </p:cNvPr>
          <p:cNvSpPr txBox="1">
            <a:spLocks/>
          </p:cNvSpPr>
          <p:nvPr/>
        </p:nvSpPr>
        <p:spPr>
          <a:xfrm>
            <a:off x="5563038" y="2736785"/>
            <a:ext cx="3255220" cy="273844"/>
          </a:xfrm>
          <a:prstGeom prst="rect">
            <a:avLst/>
          </a:prstGeom>
        </p:spPr>
        <p:txBody>
          <a:bodyPr/>
          <a:lstStyle>
            <a:lvl1pPr marL="0" indent="0" algn="l" defTabSz="1219170" rtl="0" eaLnBrk="1" latinLnBrk="0" hangingPunct="1">
              <a:lnSpc>
                <a:spcPct val="100000"/>
              </a:lnSpc>
              <a:spcBef>
                <a:spcPts val="600"/>
              </a:spcBef>
              <a:spcAft>
                <a:spcPts val="600"/>
              </a:spcAft>
              <a:buClr>
                <a:schemeClr val="tx2"/>
              </a:buClr>
              <a:buFont typeface="Arial" panose="020B0604020202020204" pitchFamily="34" charset="0"/>
              <a:buNone/>
              <a:defRPr sz="2400" b="0" kern="1200">
                <a:solidFill>
                  <a:schemeClr val="tx1"/>
                </a:solidFill>
                <a:latin typeface="+mn-lt"/>
                <a:ea typeface="+mn-ea"/>
                <a:cs typeface="+mn-cs"/>
              </a:defRPr>
            </a:lvl1pPr>
            <a:lvl2pPr marL="219075" indent="-21907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2000" kern="1200">
                <a:solidFill>
                  <a:schemeClr val="tx1"/>
                </a:solidFill>
                <a:latin typeface="Trebuchet MS" panose="020B0603020202020204" pitchFamily="34" charset="0"/>
                <a:ea typeface="+mn-ea"/>
                <a:cs typeface="Arial" panose="020B0604020202020204" pitchFamily="34" charset="0"/>
              </a:defRPr>
            </a:lvl2pPr>
            <a:lvl3pPr marL="484188" indent="-25082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3pPr>
            <a:lvl4pPr marL="636588" indent="-161925" algn="l" defTabSz="1219170" rtl="0" eaLnBrk="1" latinLnBrk="0" hangingPunct="1">
              <a:lnSpc>
                <a:spcPct val="100000"/>
              </a:lnSpc>
              <a:spcBef>
                <a:spcPts val="0"/>
              </a:spcBef>
              <a:spcAft>
                <a:spcPts val="600"/>
              </a:spcAft>
              <a:buClr>
                <a:schemeClr val="tx1"/>
              </a:buClr>
              <a:buFont typeface="Arial" panose="020B0604020202020204" pitchFamily="34" charset="0"/>
              <a:buChar char="•"/>
              <a:defRPr sz="1600" kern="1200">
                <a:solidFill>
                  <a:schemeClr val="tx1"/>
                </a:solidFill>
                <a:latin typeface="Trebuchet MS" panose="020B0603020202020204" pitchFamily="34" charset="0"/>
                <a:ea typeface="+mn-ea"/>
                <a:cs typeface="Arial" panose="020B0604020202020204" pitchFamily="34" charset="0"/>
              </a:defRPr>
            </a:lvl4pPr>
            <a:lvl5pPr marL="833438" indent="-182563" algn="l" defTabSz="1219170" rtl="0" eaLnBrk="1" latinLnBrk="0" hangingPunct="1">
              <a:lnSpc>
                <a:spcPct val="100000"/>
              </a:lnSpc>
              <a:spcBef>
                <a:spcPts val="0"/>
              </a:spcBef>
              <a:spcAft>
                <a:spcPts val="600"/>
              </a:spcAft>
              <a:buClr>
                <a:schemeClr val="tx1"/>
              </a:buClr>
              <a:buFont typeface="Arial" panose="020B0604020202020204" pitchFamily="34" charset="0"/>
              <a:buChar char="–"/>
              <a:tabLst/>
              <a:defRPr sz="1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914355" fontAlgn="auto">
              <a:spcBef>
                <a:spcPts val="450"/>
              </a:spcBef>
              <a:spcAft>
                <a:spcPts val="450"/>
              </a:spcAft>
              <a:buClr>
                <a:srgbClr val="595454"/>
              </a:buClr>
            </a:pPr>
            <a:r>
              <a:rPr lang="en-US" sz="1400" dirty="0">
                <a:latin typeface="Trebuchet MS" panose="020B0603020202020204"/>
              </a:rPr>
              <a:t>Median follow-up: 10 mos</a:t>
            </a:r>
          </a:p>
        </p:txBody>
      </p:sp>
      <p:sp>
        <p:nvSpPr>
          <p:cNvPr id="19" name="Slide Number Placeholder 2">
            <a:extLst>
              <a:ext uri="{FF2B5EF4-FFF2-40B4-BE49-F238E27FC236}">
                <a16:creationId xmlns:a16="http://schemas.microsoft.com/office/drawing/2014/main" id="{C7FF955C-E11D-46DD-86AB-96644B888516}"/>
              </a:ext>
            </a:extLst>
          </p:cNvPr>
          <p:cNvSpPr txBox="1">
            <a:spLocks/>
          </p:cNvSpPr>
          <p:nvPr/>
        </p:nvSpPr>
        <p:spPr>
          <a:xfrm>
            <a:off x="3073358" y="4506542"/>
            <a:ext cx="3502883" cy="22877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2"/>
                </a:solidFill>
              </a:rPr>
              <a:t>Bishop MR, et al. </a:t>
            </a:r>
            <a:r>
              <a:rPr lang="en-US" i="1" dirty="0">
                <a:solidFill>
                  <a:schemeClr val="bg2"/>
                </a:solidFill>
              </a:rPr>
              <a:t>N Engl J Med</a:t>
            </a:r>
            <a:r>
              <a:rPr lang="en-US" dirty="0">
                <a:solidFill>
                  <a:schemeClr val="bg2"/>
                </a:solidFill>
              </a:rPr>
              <a:t>. 2021;386(7):629-639.</a:t>
            </a:r>
          </a:p>
        </p:txBody>
      </p:sp>
      <p:sp>
        <p:nvSpPr>
          <p:cNvPr id="18" name="Rectangle: Rounded Corners 17">
            <a:extLst>
              <a:ext uri="{FF2B5EF4-FFF2-40B4-BE49-F238E27FC236}">
                <a16:creationId xmlns:a16="http://schemas.microsoft.com/office/drawing/2014/main" id="{5F68EA12-37DE-4275-9D81-3CC3BC5A63A0}"/>
              </a:ext>
            </a:extLst>
          </p:cNvPr>
          <p:cNvSpPr/>
          <p:nvPr/>
        </p:nvSpPr>
        <p:spPr>
          <a:xfrm>
            <a:off x="5563038" y="2758364"/>
            <a:ext cx="2439988" cy="2526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Content Placeholder 6">
            <a:extLst>
              <a:ext uri="{FF2B5EF4-FFF2-40B4-BE49-F238E27FC236}">
                <a16:creationId xmlns:a16="http://schemas.microsoft.com/office/drawing/2014/main" id="{02006A00-CAFF-46BC-9F16-4DFE27DEABBB}"/>
              </a:ext>
            </a:extLst>
          </p:cNvPr>
          <p:cNvGraphicFramePr>
            <a:graphicFrameLocks/>
          </p:cNvGraphicFramePr>
          <p:nvPr>
            <p:extLst>
              <p:ext uri="{D42A27DB-BD31-4B8C-83A1-F6EECF244321}">
                <p14:modId xmlns:p14="http://schemas.microsoft.com/office/powerpoint/2010/main" val="329074412"/>
              </p:ext>
            </p:extLst>
          </p:nvPr>
        </p:nvGraphicFramePr>
        <p:xfrm>
          <a:off x="547608" y="944111"/>
          <a:ext cx="4505659" cy="2562733"/>
        </p:xfrm>
        <a:graphic>
          <a:graphicData uri="http://schemas.openxmlformats.org/drawingml/2006/table">
            <a:tbl>
              <a:tblPr firstRow="1" bandRow="1">
                <a:tableStyleId>{5C22544A-7EE6-4342-B048-85BDC9FD1C3A}</a:tableStyleId>
              </a:tblPr>
              <a:tblGrid>
                <a:gridCol w="2062064">
                  <a:extLst>
                    <a:ext uri="{9D8B030D-6E8A-4147-A177-3AD203B41FA5}">
                      <a16:colId xmlns:a16="http://schemas.microsoft.com/office/drawing/2014/main" val="1916807986"/>
                    </a:ext>
                  </a:extLst>
                </a:gridCol>
                <a:gridCol w="1084007">
                  <a:extLst>
                    <a:ext uri="{9D8B030D-6E8A-4147-A177-3AD203B41FA5}">
                      <a16:colId xmlns:a16="http://schemas.microsoft.com/office/drawing/2014/main" val="2598197904"/>
                    </a:ext>
                  </a:extLst>
                </a:gridCol>
                <a:gridCol w="1359588">
                  <a:extLst>
                    <a:ext uri="{9D8B030D-6E8A-4147-A177-3AD203B41FA5}">
                      <a16:colId xmlns:a16="http://schemas.microsoft.com/office/drawing/2014/main" val="2084870481"/>
                    </a:ext>
                  </a:extLst>
                </a:gridCol>
              </a:tblGrid>
              <a:tr h="317539">
                <a:tc>
                  <a:txBody>
                    <a:bodyPr/>
                    <a:lstStyle/>
                    <a:p>
                      <a:pPr marL="0" marR="0">
                        <a:lnSpc>
                          <a:spcPct val="107000"/>
                        </a:lnSpc>
                        <a:spcBef>
                          <a:spcPts val="0"/>
                        </a:spcBef>
                        <a:spcAft>
                          <a:spcPts val="0"/>
                        </a:spcAft>
                      </a:pPr>
                      <a:r>
                        <a:rPr lang="en-GB" sz="1300" noProof="0" dirty="0">
                          <a:solidFill>
                            <a:schemeClr val="bg1"/>
                          </a:solidFill>
                          <a:effectLst/>
                        </a:rPr>
                        <a:t>BELINDA Phase 3 Trial </a:t>
                      </a:r>
                      <a:endParaRPr lang="en-GB" sz="13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300" kern="1200" noProof="0" dirty="0">
                          <a:solidFill>
                            <a:schemeClr val="bg1"/>
                          </a:solidFill>
                          <a:effectLst/>
                        </a:rPr>
                        <a:t>Tisa-Cel</a:t>
                      </a:r>
                      <a:br>
                        <a:rPr lang="en-GB" sz="1300" kern="1200" noProof="0" dirty="0">
                          <a:solidFill>
                            <a:schemeClr val="bg1"/>
                          </a:solidFill>
                          <a:effectLst/>
                        </a:rPr>
                      </a:br>
                      <a:r>
                        <a:rPr lang="en-GB" sz="1300" kern="1200" noProof="0" dirty="0">
                          <a:solidFill>
                            <a:schemeClr val="bg1"/>
                          </a:solidFill>
                          <a:effectLst/>
                        </a:rPr>
                        <a:t>(N = 162)</a:t>
                      </a:r>
                      <a:endParaRPr lang="en-GB" sz="1300" b="1"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300" b="1" kern="1200" noProof="0" dirty="0">
                          <a:solidFill>
                            <a:schemeClr val="bg1"/>
                          </a:solidFill>
                          <a:effectLst/>
                          <a:latin typeface="+mn-lt"/>
                          <a:ea typeface="Calibri" panose="020F0502020204030204" pitchFamily="34" charset="0"/>
                          <a:cs typeface="Arial" panose="020B0604020202020204" pitchFamily="34" charset="0"/>
                        </a:rPr>
                        <a:t>Chemo+ ASCT (N=160)</a:t>
                      </a:r>
                    </a:p>
                  </a:txBody>
                  <a:tcPr anchor="ctr"/>
                </a:tc>
                <a:extLst>
                  <a:ext uri="{0D108BD9-81ED-4DB2-BD59-A6C34878D82A}">
                    <a16:rowId xmlns:a16="http://schemas.microsoft.com/office/drawing/2014/main" val="3812775402"/>
                  </a:ext>
                </a:extLst>
              </a:tr>
              <a:tr h="184514">
                <a:tc>
                  <a:txBody>
                    <a:bodyPr/>
                    <a:lstStyle/>
                    <a:p>
                      <a:pPr marL="0" marR="0" algn="l">
                        <a:lnSpc>
                          <a:spcPct val="100000"/>
                        </a:lnSpc>
                        <a:spcBef>
                          <a:spcPts val="0"/>
                        </a:spcBef>
                        <a:spcAft>
                          <a:spcPts val="0"/>
                        </a:spcAft>
                      </a:pPr>
                      <a:r>
                        <a:rPr lang="en-GB" sz="1300" noProof="0" dirty="0">
                          <a:solidFill>
                            <a:schemeClr val="tx1"/>
                          </a:solidFill>
                          <a:effectLst/>
                        </a:rPr>
                        <a:t>Median age</a:t>
                      </a:r>
                      <a:r>
                        <a:rPr lang="en-GB" sz="1300" baseline="0" noProof="0" dirty="0">
                          <a:solidFill>
                            <a:schemeClr val="tx1"/>
                          </a:solidFill>
                          <a:effectLst/>
                        </a:rPr>
                        <a:t> </a:t>
                      </a:r>
                      <a:r>
                        <a:rPr lang="en-GB" sz="1300" kern="1200" noProof="0" dirty="0">
                          <a:solidFill>
                            <a:schemeClr val="tx1"/>
                          </a:solidFill>
                          <a:effectLst/>
                        </a:rPr>
                        <a:t>(range)</a:t>
                      </a:r>
                      <a:r>
                        <a:rPr lang="en-GB" sz="1300" noProof="0" dirty="0">
                          <a:solidFill>
                            <a:schemeClr val="tx1"/>
                          </a:solidFill>
                          <a:effectLst/>
                        </a:rPr>
                        <a:t>, y</a:t>
                      </a:r>
                      <a:endParaRPr lang="en-GB" sz="13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300" kern="1200" noProof="0" dirty="0">
                          <a:solidFill>
                            <a:schemeClr val="tx1"/>
                          </a:solidFill>
                          <a:effectLst/>
                          <a:latin typeface="+mn-lt"/>
                          <a:ea typeface="Calibri" panose="020F0502020204030204" pitchFamily="34" charset="0"/>
                          <a:cs typeface="Arial" panose="020B0604020202020204" pitchFamily="34" charset="0"/>
                        </a:rPr>
                        <a:t>59.5 (19-79)</a:t>
                      </a:r>
                    </a:p>
                  </a:txBody>
                  <a:tcPr anchor="ctr"/>
                </a:tc>
                <a:tc>
                  <a:txBody>
                    <a:bodyPr/>
                    <a:lstStyle/>
                    <a:p>
                      <a:pPr marL="0" marR="0" lvl="0" indent="0" algn="ctr" defTabSz="685750" rtl="0" eaLnBrk="1" fontAlgn="auto" latinLnBrk="0" hangingPunct="1">
                        <a:lnSpc>
                          <a:spcPct val="107000"/>
                        </a:lnSpc>
                        <a:spcBef>
                          <a:spcPts val="0"/>
                        </a:spcBef>
                        <a:spcAft>
                          <a:spcPts val="0"/>
                        </a:spcAft>
                        <a:buClrTx/>
                        <a:buSzTx/>
                        <a:buFontTx/>
                        <a:buNone/>
                        <a:tabLst/>
                        <a:defRPr/>
                      </a:pPr>
                      <a:r>
                        <a:rPr lang="en-GB" sz="1300" kern="1200" noProof="0" dirty="0">
                          <a:solidFill>
                            <a:schemeClr val="tx1"/>
                          </a:solidFill>
                          <a:effectLst/>
                          <a:latin typeface="+mn-lt"/>
                          <a:ea typeface="Calibri" panose="020F0502020204030204" pitchFamily="34" charset="0"/>
                          <a:cs typeface="Arial" panose="020B0604020202020204" pitchFamily="34" charset="0"/>
                        </a:rPr>
                        <a:t>58 (19-77)</a:t>
                      </a:r>
                    </a:p>
                  </a:txBody>
                  <a:tcPr anchor="ctr"/>
                </a:tc>
                <a:extLst>
                  <a:ext uri="{0D108BD9-81ED-4DB2-BD59-A6C34878D82A}">
                    <a16:rowId xmlns:a16="http://schemas.microsoft.com/office/drawing/2014/main" val="2368052779"/>
                  </a:ext>
                </a:extLst>
              </a:tr>
              <a:tr h="184514">
                <a:tc>
                  <a:txBody>
                    <a:bodyPr/>
                    <a:lstStyle/>
                    <a:p>
                      <a:pPr marL="112713" marR="0" indent="0" algn="l">
                        <a:lnSpc>
                          <a:spcPct val="100000"/>
                        </a:lnSpc>
                        <a:spcBef>
                          <a:spcPts val="0"/>
                        </a:spcBef>
                        <a:spcAft>
                          <a:spcPts val="0"/>
                        </a:spcAft>
                      </a:pPr>
                      <a:r>
                        <a:rPr lang="en-GB" sz="1300" noProof="0" dirty="0">
                          <a:solidFill>
                            <a:schemeClr val="tx1"/>
                          </a:solidFill>
                          <a:effectLst/>
                        </a:rPr>
                        <a:t>Age </a:t>
                      </a:r>
                      <a:r>
                        <a:rPr lang="en-GB" sz="1300" u="sng" noProof="0" dirty="0">
                          <a:solidFill>
                            <a:schemeClr val="tx1"/>
                          </a:solidFill>
                          <a:effectLst/>
                        </a:rPr>
                        <a:t>&gt;</a:t>
                      </a:r>
                      <a:r>
                        <a:rPr lang="en-GB" sz="1300" u="none" noProof="0" dirty="0">
                          <a:solidFill>
                            <a:schemeClr val="tx1"/>
                          </a:solidFill>
                          <a:effectLst/>
                        </a:rPr>
                        <a:t> 65 y, n (%) </a:t>
                      </a:r>
                      <a:endParaRPr lang="en-GB" sz="13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GB" sz="1300" noProof="0" dirty="0">
                          <a:solidFill>
                            <a:schemeClr val="tx1"/>
                          </a:solidFill>
                          <a:effectLst/>
                          <a:latin typeface="+mn-lt"/>
                          <a:ea typeface="Calibri" panose="020F0502020204030204" pitchFamily="34" charset="0"/>
                          <a:cs typeface="Arial" panose="020B0604020202020204" pitchFamily="34" charset="0"/>
                        </a:rPr>
                        <a:t>54 (33.3)</a:t>
                      </a:r>
                    </a:p>
                  </a:txBody>
                  <a:tcPr anchor="ctr"/>
                </a:tc>
                <a:tc>
                  <a:txBody>
                    <a:bodyPr/>
                    <a:lstStyle/>
                    <a:p>
                      <a:pPr marL="0" marR="0" algn="ctr">
                        <a:lnSpc>
                          <a:spcPct val="107000"/>
                        </a:lnSpc>
                        <a:spcBef>
                          <a:spcPts val="0"/>
                        </a:spcBef>
                        <a:spcAft>
                          <a:spcPts val="0"/>
                        </a:spcAft>
                      </a:pPr>
                      <a:r>
                        <a:rPr lang="en-GB" sz="1300" noProof="0" dirty="0">
                          <a:solidFill>
                            <a:schemeClr val="tx1"/>
                          </a:solidFill>
                          <a:effectLst/>
                          <a:latin typeface="+mn-lt"/>
                          <a:ea typeface="Calibri" panose="020F0502020204030204" pitchFamily="34" charset="0"/>
                          <a:cs typeface="Arial" panose="020B0604020202020204" pitchFamily="34" charset="0"/>
                        </a:rPr>
                        <a:t>46 (28.8)</a:t>
                      </a:r>
                    </a:p>
                  </a:txBody>
                  <a:tcPr anchor="ctr"/>
                </a:tc>
                <a:extLst>
                  <a:ext uri="{0D108BD9-81ED-4DB2-BD59-A6C34878D82A}">
                    <a16:rowId xmlns:a16="http://schemas.microsoft.com/office/drawing/2014/main" val="520192002"/>
                  </a:ext>
                </a:extLst>
              </a:tr>
              <a:tr h="181724">
                <a:tc>
                  <a:txBody>
                    <a:bodyPr/>
                    <a:lstStyle/>
                    <a:p>
                      <a:pPr marL="0" marR="0" algn="l">
                        <a:lnSpc>
                          <a:spcPct val="100000"/>
                        </a:lnSpc>
                        <a:spcBef>
                          <a:spcPts val="0"/>
                        </a:spcBef>
                        <a:spcAft>
                          <a:spcPts val="0"/>
                        </a:spcAft>
                      </a:pPr>
                      <a:r>
                        <a:rPr lang="en-GB" sz="1300" b="1" noProof="0" dirty="0">
                          <a:solidFill>
                            <a:schemeClr val="tx1"/>
                          </a:solidFill>
                          <a:effectLst/>
                        </a:rPr>
                        <a:t>IPI </a:t>
                      </a:r>
                      <a:r>
                        <a:rPr lang="en-GB" sz="1300" b="1" u="sng" noProof="0" dirty="0">
                          <a:solidFill>
                            <a:schemeClr val="tx1"/>
                          </a:solidFill>
                          <a:effectLst/>
                        </a:rPr>
                        <a:t>&gt;</a:t>
                      </a:r>
                      <a:r>
                        <a:rPr lang="en-GB" sz="1300" b="1" u="none" noProof="0" dirty="0">
                          <a:solidFill>
                            <a:schemeClr val="tx1"/>
                          </a:solidFill>
                          <a:effectLst/>
                        </a:rPr>
                        <a:t> 2</a:t>
                      </a:r>
                      <a:r>
                        <a:rPr lang="en-GB" b="1" u="none" noProof="0" dirty="0"/>
                        <a:t>,</a:t>
                      </a:r>
                      <a:r>
                        <a:rPr lang="en-GB" sz="1300" b="1" u="none" noProof="0" dirty="0">
                          <a:solidFill>
                            <a:schemeClr val="tx1"/>
                          </a:solidFill>
                          <a:effectLst/>
                        </a:rPr>
                        <a:t> </a:t>
                      </a:r>
                      <a:r>
                        <a:rPr lang="en-GB" sz="1300" b="1" noProof="0" dirty="0">
                          <a:solidFill>
                            <a:schemeClr val="tx1"/>
                          </a:solidFill>
                          <a:effectLst/>
                        </a:rPr>
                        <a:t>n (%) </a:t>
                      </a:r>
                      <a:endParaRPr lang="en-GB" sz="1300" b="1"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300" b="1" kern="1200" noProof="0" dirty="0">
                          <a:solidFill>
                            <a:schemeClr val="tx1"/>
                          </a:solidFill>
                          <a:effectLst/>
                          <a:latin typeface="+mn-lt"/>
                          <a:ea typeface="+mn-ea"/>
                          <a:cs typeface="Arial" panose="020B0604020202020204" pitchFamily="34" charset="0"/>
                        </a:rPr>
                        <a:t>106 (65.4)</a:t>
                      </a: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300" b="1" kern="1200" noProof="0" dirty="0">
                          <a:solidFill>
                            <a:schemeClr val="tx1"/>
                          </a:solidFill>
                          <a:effectLst/>
                          <a:latin typeface="+mn-lt"/>
                          <a:ea typeface="+mn-ea"/>
                          <a:cs typeface="Arial" panose="020B0604020202020204" pitchFamily="34" charset="0"/>
                        </a:rPr>
                        <a:t>92 (57.5)</a:t>
                      </a:r>
                    </a:p>
                  </a:txBody>
                  <a:tcPr anchor="ctr"/>
                </a:tc>
                <a:extLst>
                  <a:ext uri="{0D108BD9-81ED-4DB2-BD59-A6C34878D82A}">
                    <a16:rowId xmlns:a16="http://schemas.microsoft.com/office/drawing/2014/main" val="10010"/>
                  </a:ext>
                </a:extLst>
              </a:tr>
              <a:tr h="181724">
                <a:tc>
                  <a:txBody>
                    <a:bodyPr/>
                    <a:lstStyle/>
                    <a:p>
                      <a:pPr marL="0" marR="0" algn="l">
                        <a:lnSpc>
                          <a:spcPct val="100000"/>
                        </a:lnSpc>
                        <a:spcBef>
                          <a:spcPts val="0"/>
                        </a:spcBef>
                        <a:spcAft>
                          <a:spcPts val="0"/>
                        </a:spcAft>
                      </a:pPr>
                      <a:r>
                        <a:rPr lang="en-GB" sz="1300" noProof="0" dirty="0">
                          <a:solidFill>
                            <a:schemeClr val="tx1"/>
                          </a:solidFill>
                          <a:effectLst/>
                        </a:rPr>
                        <a:t>GCB, n (%)</a:t>
                      </a:r>
                      <a:endParaRPr lang="en-GB" sz="1300" noProof="0" dirty="0">
                        <a:solidFill>
                          <a:schemeClr val="tx1"/>
                        </a:solidFill>
                        <a:effectLst/>
                        <a:latin typeface="Arial" panose="020B0604020202020204" pitchFamily="34" charset="0"/>
                        <a:cs typeface="Arial" panose="020B0604020202020204" pitchFamily="34" charset="0"/>
                      </a:endParaRP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300" kern="1200" noProof="0" dirty="0">
                          <a:solidFill>
                            <a:schemeClr val="tx1"/>
                          </a:solidFill>
                          <a:effectLst/>
                          <a:latin typeface="+mn-lt"/>
                          <a:ea typeface="+mn-ea"/>
                          <a:cs typeface="Arial" panose="020B0604020202020204" pitchFamily="34" charset="0"/>
                        </a:rPr>
                        <a:t>46 (28.4) </a:t>
                      </a:r>
                    </a:p>
                  </a:txBody>
                  <a:tcPr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GB" sz="1300" kern="1200" noProof="0" dirty="0">
                          <a:solidFill>
                            <a:schemeClr val="tx1"/>
                          </a:solidFill>
                          <a:effectLst/>
                          <a:latin typeface="+mn-lt"/>
                          <a:ea typeface="+mn-ea"/>
                          <a:cs typeface="Arial" panose="020B0604020202020204" pitchFamily="34" charset="0"/>
                        </a:rPr>
                        <a:t>63 (39.4) </a:t>
                      </a:r>
                    </a:p>
                  </a:txBody>
                  <a:tcPr anchor="ctr"/>
                </a:tc>
                <a:extLst>
                  <a:ext uri="{0D108BD9-81ED-4DB2-BD59-A6C34878D82A}">
                    <a16:rowId xmlns:a16="http://schemas.microsoft.com/office/drawing/2014/main" val="1445967816"/>
                  </a:ext>
                </a:extLst>
              </a:tr>
              <a:tr h="184514">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300" u="none" noProof="0" dirty="0">
                          <a:solidFill>
                            <a:schemeClr val="tx1"/>
                          </a:solidFill>
                          <a:effectLst/>
                        </a:rPr>
                        <a:t>Relapse at </a:t>
                      </a:r>
                      <a:r>
                        <a:rPr lang="en-GB" sz="1300" u="sng" noProof="0" dirty="0">
                          <a:solidFill>
                            <a:schemeClr val="tx1"/>
                          </a:solidFill>
                          <a:effectLst/>
                        </a:rPr>
                        <a:t>&lt;</a:t>
                      </a:r>
                      <a:r>
                        <a:rPr lang="en-GB" sz="1300" u="none" noProof="0" dirty="0">
                          <a:solidFill>
                            <a:schemeClr val="tx1"/>
                          </a:solidFill>
                          <a:effectLst/>
                        </a:rPr>
                        <a:t> 12 mos, n (%)</a:t>
                      </a:r>
                      <a:endParaRPr lang="en-GB" sz="1300" u="none"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300" u="none" noProof="0" dirty="0">
                          <a:solidFill>
                            <a:schemeClr val="tx1"/>
                          </a:solidFill>
                          <a:effectLst/>
                          <a:latin typeface="+mn-lt"/>
                        </a:rPr>
                        <a:t>55 (33.9) </a:t>
                      </a:r>
                    </a:p>
                  </a:txBody>
                  <a:tcPr anchor="ctr"/>
                </a:tc>
                <a:tc>
                  <a:txBody>
                    <a:bodyPr/>
                    <a:lstStyle/>
                    <a:p>
                      <a:pPr marL="0" marR="0" indent="0" algn="ctr">
                        <a:lnSpc>
                          <a:spcPct val="107000"/>
                        </a:lnSpc>
                        <a:spcBef>
                          <a:spcPts val="0"/>
                        </a:spcBef>
                        <a:spcAft>
                          <a:spcPts val="0"/>
                        </a:spcAft>
                      </a:pPr>
                      <a:r>
                        <a:rPr lang="en-GB" sz="1300" u="none" noProof="0" dirty="0">
                          <a:solidFill>
                            <a:schemeClr val="tx1"/>
                          </a:solidFill>
                          <a:effectLst/>
                          <a:latin typeface="+mn-lt"/>
                        </a:rPr>
                        <a:t>53 (33) </a:t>
                      </a:r>
                    </a:p>
                  </a:txBody>
                  <a:tcPr anchor="ctr"/>
                </a:tc>
                <a:extLst>
                  <a:ext uri="{0D108BD9-81ED-4DB2-BD59-A6C34878D82A}">
                    <a16:rowId xmlns:a16="http://schemas.microsoft.com/office/drawing/2014/main" val="3101393764"/>
                  </a:ext>
                </a:extLst>
              </a:tr>
              <a:tr h="184514">
                <a:tc>
                  <a:txBody>
                    <a:bodyPr/>
                    <a:lstStyle/>
                    <a:p>
                      <a:pPr marL="117475" marR="0" indent="-117475" algn="l" defTabSz="685750" rtl="0" eaLnBrk="1" fontAlgn="auto" latinLnBrk="0" hangingPunct="1">
                        <a:lnSpc>
                          <a:spcPct val="107000"/>
                        </a:lnSpc>
                        <a:spcBef>
                          <a:spcPts val="0"/>
                        </a:spcBef>
                        <a:spcAft>
                          <a:spcPts val="0"/>
                        </a:spcAft>
                        <a:buClrTx/>
                        <a:buSzTx/>
                        <a:buFontTx/>
                        <a:buNone/>
                        <a:tabLst/>
                        <a:defRPr/>
                      </a:pPr>
                      <a:r>
                        <a:rPr kumimoji="0" lang="en-GB" sz="1300" u="none" strike="noStrike" kern="1200" cap="none" spc="0" normalizeH="0" baseline="0" noProof="0" dirty="0">
                          <a:ln>
                            <a:noFill/>
                          </a:ln>
                          <a:solidFill>
                            <a:schemeClr val="tx1"/>
                          </a:solidFill>
                          <a:effectLst/>
                          <a:uLnTx/>
                          <a:uFillTx/>
                        </a:rPr>
                        <a:t>Primary Refractory, n (%)</a:t>
                      </a:r>
                      <a:endParaRPr lang="en-GB" sz="13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300" kern="1200" noProof="0" dirty="0">
                          <a:solidFill>
                            <a:schemeClr val="tx1"/>
                          </a:solidFill>
                          <a:effectLst/>
                          <a:latin typeface="+mn-lt"/>
                          <a:ea typeface="Calibri" panose="020F0502020204030204" pitchFamily="34" charset="0"/>
                          <a:cs typeface="Arial" panose="020B0604020202020204" pitchFamily="34" charset="0"/>
                        </a:rPr>
                        <a:t>107 (66)</a:t>
                      </a:r>
                    </a:p>
                  </a:txBody>
                  <a:tcPr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300" kern="1200" noProof="0" dirty="0">
                          <a:solidFill>
                            <a:schemeClr val="tx1"/>
                          </a:solidFill>
                          <a:effectLst/>
                          <a:latin typeface="+mn-lt"/>
                          <a:ea typeface="Calibri" panose="020F0502020204030204" pitchFamily="34" charset="0"/>
                          <a:cs typeface="Arial" panose="020B0604020202020204" pitchFamily="34" charset="0"/>
                        </a:rPr>
                        <a:t>107 (66.9)</a:t>
                      </a:r>
                    </a:p>
                  </a:txBody>
                  <a:tcPr anchor="ctr"/>
                </a:tc>
                <a:extLst>
                  <a:ext uri="{0D108BD9-81ED-4DB2-BD59-A6C34878D82A}">
                    <a16:rowId xmlns:a16="http://schemas.microsoft.com/office/drawing/2014/main" val="2576438804"/>
                  </a:ext>
                </a:extLst>
              </a:tr>
              <a:tr h="184514">
                <a:tc>
                  <a:txBody>
                    <a:bodyPr/>
                    <a:lstStyle/>
                    <a:p>
                      <a:pPr marL="0" marR="0" indent="0" algn="l" defTabSz="685750" rtl="0" eaLnBrk="1" fontAlgn="auto" latinLnBrk="0" hangingPunct="1">
                        <a:lnSpc>
                          <a:spcPct val="107000"/>
                        </a:lnSpc>
                        <a:spcBef>
                          <a:spcPts val="0"/>
                        </a:spcBef>
                        <a:spcAft>
                          <a:spcPts val="0"/>
                        </a:spcAft>
                        <a:buClrTx/>
                        <a:buSzTx/>
                        <a:buFontTx/>
                        <a:buNone/>
                        <a:tabLst/>
                        <a:defRPr/>
                      </a:pPr>
                      <a:r>
                        <a:rPr lang="en-GB" sz="1300" b="1" noProof="0" dirty="0">
                          <a:solidFill>
                            <a:schemeClr val="tx1"/>
                          </a:solidFill>
                          <a:effectLst/>
                        </a:rPr>
                        <a:t>DHL/THL, n (%)</a:t>
                      </a:r>
                      <a:endParaRPr lang="en-GB" sz="1300" b="1"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a:lnSpc>
                          <a:spcPct val="107000"/>
                        </a:lnSpc>
                        <a:spcBef>
                          <a:spcPts val="0"/>
                        </a:spcBef>
                        <a:spcAft>
                          <a:spcPts val="0"/>
                        </a:spcAft>
                      </a:pPr>
                      <a:r>
                        <a:rPr lang="en-GB" sz="1300" b="1" kern="1200" noProof="0" dirty="0">
                          <a:solidFill>
                            <a:schemeClr val="tx1"/>
                          </a:solidFill>
                          <a:effectLst/>
                          <a:latin typeface="+mn-lt"/>
                          <a:ea typeface="Calibri" panose="020F0502020204030204" pitchFamily="34" charset="0"/>
                          <a:cs typeface="Arial" panose="020B0604020202020204" pitchFamily="34" charset="0"/>
                        </a:rPr>
                        <a:t>32 (19.8)</a:t>
                      </a:r>
                    </a:p>
                  </a:txBody>
                  <a:tcPr anchor="ctr"/>
                </a:tc>
                <a:tc>
                  <a:txBody>
                    <a:bodyPr/>
                    <a:lstStyle/>
                    <a:p>
                      <a:pPr marL="0" marR="0" indent="0" algn="ctr">
                        <a:lnSpc>
                          <a:spcPct val="107000"/>
                        </a:lnSpc>
                        <a:spcBef>
                          <a:spcPts val="0"/>
                        </a:spcBef>
                        <a:spcAft>
                          <a:spcPts val="0"/>
                        </a:spcAft>
                      </a:pPr>
                      <a:r>
                        <a:rPr lang="en-GB" sz="1300" b="1" kern="1200" noProof="0" dirty="0">
                          <a:solidFill>
                            <a:schemeClr val="tx1"/>
                          </a:solidFill>
                          <a:effectLst/>
                          <a:latin typeface="+mn-lt"/>
                          <a:ea typeface="Calibri" panose="020F0502020204030204" pitchFamily="34" charset="0"/>
                          <a:cs typeface="Arial" panose="020B0604020202020204" pitchFamily="34" charset="0"/>
                        </a:rPr>
                        <a:t>19 (11.9)</a:t>
                      </a:r>
                    </a:p>
                  </a:txBody>
                  <a:tcPr anchor="ctr"/>
                </a:tc>
                <a:extLst>
                  <a:ext uri="{0D108BD9-81ED-4DB2-BD59-A6C34878D82A}">
                    <a16:rowId xmlns:a16="http://schemas.microsoft.com/office/drawing/2014/main" val="288059859"/>
                  </a:ext>
                </a:extLst>
              </a:tr>
            </a:tbl>
          </a:graphicData>
        </a:graphic>
      </p:graphicFrame>
      <p:sp>
        <p:nvSpPr>
          <p:cNvPr id="2" name="Rectangle: Rounded Corners 1">
            <a:extLst>
              <a:ext uri="{FF2B5EF4-FFF2-40B4-BE49-F238E27FC236}">
                <a16:creationId xmlns:a16="http://schemas.microsoft.com/office/drawing/2014/main" id="{3748AF11-24A5-4499-9E60-7BC7F013A2DC}"/>
              </a:ext>
            </a:extLst>
          </p:cNvPr>
          <p:cNvSpPr/>
          <p:nvPr/>
        </p:nvSpPr>
        <p:spPr>
          <a:xfrm>
            <a:off x="5706266" y="1083711"/>
            <a:ext cx="2432649" cy="4261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Event Free Survival </a:t>
            </a:r>
            <a:endParaRPr lang="en-US" b="1" u="sng" dirty="0"/>
          </a:p>
        </p:txBody>
      </p:sp>
    </p:spTree>
    <p:extLst>
      <p:ext uri="{BB962C8B-B14F-4D97-AF65-F5344CB8AC3E}">
        <p14:creationId xmlns:p14="http://schemas.microsoft.com/office/powerpoint/2010/main" val="331249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
            <a:extLst>
              <a:ext uri="{FF2B5EF4-FFF2-40B4-BE49-F238E27FC236}">
                <a16:creationId xmlns:a16="http://schemas.microsoft.com/office/drawing/2014/main" id="{625F5ABB-2C95-9643-83E8-621ABD583CC3}"/>
              </a:ext>
            </a:extLst>
          </p:cNvPr>
          <p:cNvGraphicFramePr>
            <a:graphicFrameLocks noGrp="1"/>
          </p:cNvGraphicFramePr>
          <p:nvPr>
            <p:ph idx="1"/>
            <p:extLst>
              <p:ext uri="{D42A27DB-BD31-4B8C-83A1-F6EECF244321}">
                <p14:modId xmlns:p14="http://schemas.microsoft.com/office/powerpoint/2010/main" val="2188025947"/>
              </p:ext>
            </p:extLst>
          </p:nvPr>
        </p:nvGraphicFramePr>
        <p:xfrm>
          <a:off x="1" y="285485"/>
          <a:ext cx="9143999" cy="3939540"/>
        </p:xfrm>
        <a:graphic>
          <a:graphicData uri="http://schemas.openxmlformats.org/drawingml/2006/table">
            <a:tbl>
              <a:tblPr firstRow="1" bandRow="1">
                <a:tableStyleId>{6E25E649-3F16-4E02-A733-19D2CDBF48F0}</a:tableStyleId>
              </a:tblPr>
              <a:tblGrid>
                <a:gridCol w="2226668">
                  <a:extLst>
                    <a:ext uri="{9D8B030D-6E8A-4147-A177-3AD203B41FA5}">
                      <a16:colId xmlns:a16="http://schemas.microsoft.com/office/drawing/2014/main" val="1601616131"/>
                    </a:ext>
                  </a:extLst>
                </a:gridCol>
                <a:gridCol w="2156867">
                  <a:extLst>
                    <a:ext uri="{9D8B030D-6E8A-4147-A177-3AD203B41FA5}">
                      <a16:colId xmlns:a16="http://schemas.microsoft.com/office/drawing/2014/main" val="2784337360"/>
                    </a:ext>
                  </a:extLst>
                </a:gridCol>
                <a:gridCol w="2443053">
                  <a:extLst>
                    <a:ext uri="{9D8B030D-6E8A-4147-A177-3AD203B41FA5}">
                      <a16:colId xmlns:a16="http://schemas.microsoft.com/office/drawing/2014/main" val="4185276856"/>
                    </a:ext>
                  </a:extLst>
                </a:gridCol>
                <a:gridCol w="2317411">
                  <a:extLst>
                    <a:ext uri="{9D8B030D-6E8A-4147-A177-3AD203B41FA5}">
                      <a16:colId xmlns:a16="http://schemas.microsoft.com/office/drawing/2014/main" val="3887012494"/>
                    </a:ext>
                  </a:extLst>
                </a:gridCol>
              </a:tblGrid>
              <a:tr h="269859">
                <a:tc>
                  <a:txBody>
                    <a:bodyPr/>
                    <a:lstStyle/>
                    <a:p>
                      <a:endParaRPr lang="en-US" sz="1400" dirty="0">
                        <a:solidFill>
                          <a:schemeClr val="tx1"/>
                        </a:solidFill>
                      </a:endParaRPr>
                    </a:p>
                  </a:txBody>
                  <a:tcPr/>
                </a:tc>
                <a:tc>
                  <a:txBody>
                    <a:bodyPr/>
                    <a:lstStyle/>
                    <a:p>
                      <a:r>
                        <a:rPr lang="en-US" sz="1400" dirty="0">
                          <a:solidFill>
                            <a:schemeClr val="bg1"/>
                          </a:solidFill>
                        </a:rPr>
                        <a:t>ZUMA-7</a:t>
                      </a:r>
                      <a:r>
                        <a:rPr lang="en-US" sz="1400" baseline="30000" dirty="0">
                          <a:solidFill>
                            <a:schemeClr val="bg1"/>
                          </a:solidFill>
                        </a:rPr>
                        <a:t>1</a:t>
                      </a:r>
                      <a:r>
                        <a:rPr lang="en-US" sz="1400" dirty="0">
                          <a:solidFill>
                            <a:schemeClr val="bg1"/>
                          </a:solidFill>
                        </a:rPr>
                        <a:t> </a:t>
                      </a:r>
                    </a:p>
                  </a:txBody>
                  <a:tcPr/>
                </a:tc>
                <a:tc>
                  <a:txBody>
                    <a:bodyPr/>
                    <a:lstStyle/>
                    <a:p>
                      <a:r>
                        <a:rPr lang="en-US" sz="1400" dirty="0">
                          <a:solidFill>
                            <a:schemeClr val="bg1"/>
                          </a:solidFill>
                        </a:rPr>
                        <a:t>TRANSFORM</a:t>
                      </a:r>
                      <a:r>
                        <a:rPr lang="en-US" sz="1400" baseline="30000" dirty="0">
                          <a:solidFill>
                            <a:schemeClr val="bg1"/>
                          </a:solidFill>
                        </a:rPr>
                        <a:t>2</a:t>
                      </a:r>
                    </a:p>
                  </a:txBody>
                  <a:tcPr/>
                </a:tc>
                <a:tc>
                  <a:txBody>
                    <a:bodyPr/>
                    <a:lstStyle/>
                    <a:p>
                      <a:r>
                        <a:rPr lang="en-US" sz="1400" dirty="0">
                          <a:solidFill>
                            <a:schemeClr val="bg1"/>
                          </a:solidFill>
                        </a:rPr>
                        <a:t>BELINDA</a:t>
                      </a:r>
                      <a:r>
                        <a:rPr lang="en-US" sz="1400" baseline="30000" dirty="0">
                          <a:solidFill>
                            <a:schemeClr val="bg1"/>
                          </a:solidFill>
                        </a:rPr>
                        <a:t>3</a:t>
                      </a:r>
                    </a:p>
                  </a:txBody>
                  <a:tcPr/>
                </a:tc>
                <a:extLst>
                  <a:ext uri="{0D108BD9-81ED-4DB2-BD59-A6C34878D82A}">
                    <a16:rowId xmlns:a16="http://schemas.microsoft.com/office/drawing/2014/main" val="2243819788"/>
                  </a:ext>
                </a:extLst>
              </a:tr>
              <a:tr h="164914">
                <a:tc>
                  <a:txBody>
                    <a:bodyPr/>
                    <a:lstStyle/>
                    <a:p>
                      <a:r>
                        <a:rPr lang="en-US" sz="1400" b="1" dirty="0"/>
                        <a:t>N</a:t>
                      </a:r>
                    </a:p>
                  </a:txBody>
                  <a:tcPr/>
                </a:tc>
                <a:tc>
                  <a:txBody>
                    <a:bodyPr/>
                    <a:lstStyle/>
                    <a:p>
                      <a:r>
                        <a:rPr lang="en-US" sz="1400" dirty="0"/>
                        <a:t>359</a:t>
                      </a:r>
                    </a:p>
                  </a:txBody>
                  <a:tcPr/>
                </a:tc>
                <a:tc>
                  <a:txBody>
                    <a:bodyPr/>
                    <a:lstStyle/>
                    <a:p>
                      <a:r>
                        <a:rPr lang="en-US" sz="1400" dirty="0"/>
                        <a:t>184</a:t>
                      </a:r>
                    </a:p>
                  </a:txBody>
                  <a:tcPr/>
                </a:tc>
                <a:tc>
                  <a:txBody>
                    <a:bodyPr/>
                    <a:lstStyle/>
                    <a:p>
                      <a:r>
                        <a:rPr lang="en-US" sz="1400" dirty="0"/>
                        <a:t>322</a:t>
                      </a:r>
                    </a:p>
                  </a:txBody>
                  <a:tcPr/>
                </a:tc>
                <a:extLst>
                  <a:ext uri="{0D108BD9-81ED-4DB2-BD59-A6C34878D82A}">
                    <a16:rowId xmlns:a16="http://schemas.microsoft.com/office/drawing/2014/main" val="3289527465"/>
                  </a:ext>
                </a:extLst>
              </a:tr>
              <a:tr h="284851">
                <a:tc>
                  <a:txBody>
                    <a:bodyPr/>
                    <a:lstStyle/>
                    <a:p>
                      <a:r>
                        <a:rPr lang="en-US" sz="1400" b="1" dirty="0"/>
                        <a:t>% pts proceeded to CAR-T vs ASCT </a:t>
                      </a:r>
                    </a:p>
                  </a:txBody>
                  <a:tcPr/>
                </a:tc>
                <a:tc>
                  <a:txBody>
                    <a:bodyPr/>
                    <a:lstStyle/>
                    <a:p>
                      <a:r>
                        <a:rPr lang="en-US" sz="1400" dirty="0"/>
                        <a:t>94% vs 36% </a:t>
                      </a:r>
                    </a:p>
                  </a:txBody>
                  <a:tcPr/>
                </a:tc>
                <a:tc>
                  <a:txBody>
                    <a:bodyPr/>
                    <a:lstStyle/>
                    <a:p>
                      <a:r>
                        <a:rPr lang="en-US" sz="1400" dirty="0"/>
                        <a:t>97% vs 46%</a:t>
                      </a:r>
                    </a:p>
                  </a:txBody>
                  <a:tcPr/>
                </a:tc>
                <a:tc>
                  <a:txBody>
                    <a:bodyPr/>
                    <a:lstStyle/>
                    <a:p>
                      <a:r>
                        <a:rPr lang="en-US" sz="1400" dirty="0"/>
                        <a:t>96% vs 32%</a:t>
                      </a:r>
                    </a:p>
                    <a:p>
                      <a:r>
                        <a:rPr lang="en-US" sz="1050" dirty="0"/>
                        <a:t>2</a:t>
                      </a:r>
                      <a:r>
                        <a:rPr lang="en-US" sz="1050" baseline="30000" dirty="0"/>
                        <a:t>ND</a:t>
                      </a:r>
                      <a:r>
                        <a:rPr lang="en-US" sz="1050" dirty="0"/>
                        <a:t> PCT regimen in 54% of SOC</a:t>
                      </a:r>
                    </a:p>
                  </a:txBody>
                  <a:tcPr/>
                </a:tc>
                <a:extLst>
                  <a:ext uri="{0D108BD9-81ED-4DB2-BD59-A6C34878D82A}">
                    <a16:rowId xmlns:a16="http://schemas.microsoft.com/office/drawing/2014/main" val="289713217"/>
                  </a:ext>
                </a:extLst>
              </a:tr>
              <a:tr h="303591">
                <a:tc>
                  <a:txBody>
                    <a:bodyPr/>
                    <a:lstStyle/>
                    <a:p>
                      <a:pPr>
                        <a:buClr>
                          <a:srgbClr val="000000"/>
                        </a:buClr>
                      </a:pPr>
                      <a:r>
                        <a:rPr lang="en-US" sz="1400" b="1" dirty="0">
                          <a:solidFill>
                            <a:schemeClr val="tx1"/>
                          </a:solidFill>
                        </a:rPr>
                        <a:t>Median time from registration to CAR</a:t>
                      </a:r>
                    </a:p>
                  </a:txBody>
                  <a:tcPr marL="68580" marR="68580" marT="34290" marB="34290" anchor="ctr"/>
                </a:tc>
                <a:tc>
                  <a:txBody>
                    <a:bodyPr/>
                    <a:lstStyle/>
                    <a:p>
                      <a:r>
                        <a:rPr lang="en-US" sz="1600" dirty="0">
                          <a:solidFill>
                            <a:schemeClr val="tx1"/>
                          </a:solidFill>
                        </a:rPr>
                        <a:t>29 days</a:t>
                      </a:r>
                    </a:p>
                  </a:txBody>
                  <a:tcPr/>
                </a:tc>
                <a:tc>
                  <a:txBody>
                    <a:bodyPr/>
                    <a:lstStyle/>
                    <a:p>
                      <a:r>
                        <a:rPr lang="en-US" sz="1600" dirty="0">
                          <a:solidFill>
                            <a:schemeClr val="tx1"/>
                          </a:solidFill>
                        </a:rPr>
                        <a:t>34 days</a:t>
                      </a:r>
                    </a:p>
                  </a:txBody>
                  <a:tcPr/>
                </a:tc>
                <a:tc>
                  <a:txBody>
                    <a:bodyPr/>
                    <a:lstStyle/>
                    <a:p>
                      <a:r>
                        <a:rPr lang="en-US" sz="1600" dirty="0">
                          <a:solidFill>
                            <a:schemeClr val="tx1"/>
                          </a:solidFill>
                        </a:rPr>
                        <a:t>52 days</a:t>
                      </a:r>
                    </a:p>
                  </a:txBody>
                  <a:tcPr/>
                </a:tc>
                <a:extLst>
                  <a:ext uri="{0D108BD9-81ED-4DB2-BD59-A6C34878D82A}">
                    <a16:rowId xmlns:a16="http://schemas.microsoft.com/office/drawing/2014/main" val="2307398157"/>
                  </a:ext>
                </a:extLst>
              </a:tr>
              <a:tr h="284851">
                <a:tc>
                  <a:txBody>
                    <a:bodyPr/>
                    <a:lstStyle/>
                    <a:p>
                      <a:r>
                        <a:rPr lang="en-US" sz="1400" b="1" dirty="0"/>
                        <a:t>Bridging therapy</a:t>
                      </a:r>
                    </a:p>
                  </a:txBody>
                  <a:tcPr/>
                </a:tc>
                <a:tc>
                  <a:txBody>
                    <a:bodyPr/>
                    <a:lstStyle/>
                    <a:p>
                      <a:r>
                        <a:rPr lang="en-US" sz="1400" dirty="0"/>
                        <a:t>Steroids only allowed </a:t>
                      </a:r>
                      <a:r>
                        <a:rPr lang="en-US" sz="1200" dirty="0"/>
                        <a:t>(36%)</a:t>
                      </a:r>
                      <a:endParaRPr lang="en-US" sz="1400" dirty="0"/>
                    </a:p>
                  </a:txBody>
                  <a:tcPr/>
                </a:tc>
                <a:tc>
                  <a:txBody>
                    <a:bodyPr/>
                    <a:lstStyle/>
                    <a:p>
                      <a:r>
                        <a:rPr lang="en-US" sz="1400" dirty="0"/>
                        <a:t>1 cycle of chemo allowed </a:t>
                      </a:r>
                      <a:r>
                        <a:rPr lang="en-US" sz="1200" dirty="0"/>
                        <a:t>(63%)</a:t>
                      </a:r>
                      <a:endParaRPr lang="en-US" sz="1400" dirty="0"/>
                    </a:p>
                  </a:txBody>
                  <a:tcPr/>
                </a:tc>
                <a:tc>
                  <a:txBody>
                    <a:bodyPr/>
                    <a:lstStyle/>
                    <a:p>
                      <a:r>
                        <a:rPr lang="en-US" sz="1400" dirty="0"/>
                        <a:t>&gt;1 cycle of chemo allowed </a:t>
                      </a:r>
                    </a:p>
                    <a:p>
                      <a:r>
                        <a:rPr lang="en-US" sz="1200" dirty="0"/>
                        <a:t>(83%, 48% &gt;1 cycle)</a:t>
                      </a:r>
                      <a:endParaRPr lang="en-US" sz="1400" dirty="0"/>
                    </a:p>
                  </a:txBody>
                  <a:tcPr/>
                </a:tc>
                <a:extLst>
                  <a:ext uri="{0D108BD9-81ED-4DB2-BD59-A6C34878D82A}">
                    <a16:rowId xmlns:a16="http://schemas.microsoft.com/office/drawing/2014/main" val="1722186084"/>
                  </a:ext>
                </a:extLst>
              </a:tr>
              <a:tr h="164914">
                <a:tc>
                  <a:txBody>
                    <a:bodyPr/>
                    <a:lstStyle/>
                    <a:p>
                      <a:r>
                        <a:rPr lang="en-US" sz="1400" b="1" dirty="0"/>
                        <a:t>Crossover </a:t>
                      </a:r>
                    </a:p>
                  </a:txBody>
                  <a:tcPr/>
                </a:tc>
                <a:tc>
                  <a:txBody>
                    <a:bodyPr/>
                    <a:lstStyle/>
                    <a:p>
                      <a:r>
                        <a:rPr lang="en-US" sz="1400" dirty="0"/>
                        <a:t>Not allowed</a:t>
                      </a:r>
                    </a:p>
                  </a:txBody>
                  <a:tcPr/>
                </a:tc>
                <a:tc>
                  <a:txBody>
                    <a:bodyPr/>
                    <a:lstStyle/>
                    <a:p>
                      <a:r>
                        <a:rPr lang="en-US" sz="1400" dirty="0"/>
                        <a:t>Allowed (51%)</a:t>
                      </a:r>
                    </a:p>
                  </a:txBody>
                  <a:tcPr/>
                </a:tc>
                <a:tc>
                  <a:txBody>
                    <a:bodyPr/>
                    <a:lstStyle/>
                    <a:p>
                      <a:r>
                        <a:rPr lang="en-US" sz="1400" dirty="0"/>
                        <a:t>Allowed (51%)</a:t>
                      </a:r>
                    </a:p>
                  </a:txBody>
                  <a:tcPr/>
                </a:tc>
                <a:extLst>
                  <a:ext uri="{0D108BD9-81ED-4DB2-BD59-A6C34878D82A}">
                    <a16:rowId xmlns:a16="http://schemas.microsoft.com/office/drawing/2014/main" val="3752518727"/>
                  </a:ext>
                </a:extLst>
              </a:tr>
              <a:tr h="164914">
                <a:tc>
                  <a:txBody>
                    <a:bodyPr/>
                    <a:lstStyle/>
                    <a:p>
                      <a:r>
                        <a:rPr lang="en-US" sz="1400" b="1" dirty="0"/>
                        <a:t>Median follow up</a:t>
                      </a:r>
                    </a:p>
                  </a:txBody>
                  <a:tcPr/>
                </a:tc>
                <a:tc>
                  <a:txBody>
                    <a:bodyPr/>
                    <a:lstStyle/>
                    <a:p>
                      <a:r>
                        <a:rPr lang="en-US" sz="1400" dirty="0"/>
                        <a:t>25 mos</a:t>
                      </a:r>
                    </a:p>
                  </a:txBody>
                  <a:tcPr/>
                </a:tc>
                <a:tc>
                  <a:txBody>
                    <a:bodyPr/>
                    <a:lstStyle/>
                    <a:p>
                      <a:r>
                        <a:rPr lang="en-US" sz="1400" dirty="0"/>
                        <a:t>6.2 mos</a:t>
                      </a:r>
                    </a:p>
                  </a:txBody>
                  <a:tcPr/>
                </a:tc>
                <a:tc>
                  <a:txBody>
                    <a:bodyPr/>
                    <a:lstStyle/>
                    <a:p>
                      <a:r>
                        <a:rPr lang="en-US" sz="1400" dirty="0"/>
                        <a:t>10 mos</a:t>
                      </a:r>
                    </a:p>
                  </a:txBody>
                  <a:tcPr/>
                </a:tc>
                <a:extLst>
                  <a:ext uri="{0D108BD9-81ED-4DB2-BD59-A6C34878D82A}">
                    <a16:rowId xmlns:a16="http://schemas.microsoft.com/office/drawing/2014/main" val="1119330472"/>
                  </a:ext>
                </a:extLst>
              </a:tr>
              <a:tr h="191886">
                <a:tc>
                  <a:txBody>
                    <a:bodyPr/>
                    <a:lstStyle/>
                    <a:p>
                      <a:r>
                        <a:rPr lang="en-US" sz="1400" b="1" dirty="0"/>
                        <a:t>Median EFS </a:t>
                      </a:r>
                    </a:p>
                  </a:txBody>
                  <a:tcPr/>
                </a:tc>
                <a:tc>
                  <a:txBody>
                    <a:bodyPr/>
                    <a:lstStyle/>
                    <a:p>
                      <a:r>
                        <a:rPr lang="en-US" sz="1400" dirty="0"/>
                        <a:t>8.3 m vs 2 m</a:t>
                      </a:r>
                    </a:p>
                  </a:txBody>
                  <a:tcPr/>
                </a:tc>
                <a:tc>
                  <a:txBody>
                    <a:bodyPr/>
                    <a:lstStyle/>
                    <a:p>
                      <a:r>
                        <a:rPr lang="en-US" sz="1400" dirty="0"/>
                        <a:t>10.1 m vs 2.3 m</a:t>
                      </a:r>
                    </a:p>
                  </a:txBody>
                  <a:tcPr/>
                </a:tc>
                <a:tc>
                  <a:txBody>
                    <a:bodyPr/>
                    <a:lstStyle/>
                    <a:p>
                      <a:r>
                        <a:rPr lang="en-US" sz="1400" dirty="0"/>
                        <a:t>3 m vs 3 m</a:t>
                      </a:r>
                    </a:p>
                  </a:txBody>
                  <a:tcPr/>
                </a:tc>
                <a:extLst>
                  <a:ext uri="{0D108BD9-81ED-4DB2-BD59-A6C34878D82A}">
                    <a16:rowId xmlns:a16="http://schemas.microsoft.com/office/drawing/2014/main" val="650772996"/>
                  </a:ext>
                </a:extLst>
              </a:tr>
              <a:tr h="164914">
                <a:tc>
                  <a:txBody>
                    <a:bodyPr/>
                    <a:lstStyle/>
                    <a:p>
                      <a:r>
                        <a:rPr lang="en-US" sz="1400" b="1" dirty="0"/>
                        <a:t>Hazard ratio</a:t>
                      </a:r>
                    </a:p>
                  </a:txBody>
                  <a:tcPr/>
                </a:tc>
                <a:tc>
                  <a:txBody>
                    <a:bodyPr/>
                    <a:lstStyle/>
                    <a:p>
                      <a:r>
                        <a:rPr lang="en-US" sz="1400" dirty="0"/>
                        <a:t>0.39 (</a:t>
                      </a:r>
                      <a:r>
                        <a:rPr lang="en-US" sz="1400" i="1" dirty="0"/>
                        <a:t>P</a:t>
                      </a:r>
                      <a:r>
                        <a:rPr lang="en-US" sz="1400" dirty="0"/>
                        <a:t>&lt;0.0001)</a:t>
                      </a:r>
                    </a:p>
                  </a:txBody>
                  <a:tcPr/>
                </a:tc>
                <a:tc>
                  <a:txBody>
                    <a:bodyPr/>
                    <a:lstStyle/>
                    <a:p>
                      <a:r>
                        <a:rPr lang="en-US" sz="1400" dirty="0"/>
                        <a:t>0.34 (</a:t>
                      </a:r>
                      <a:r>
                        <a:rPr lang="en-US" sz="1400" i="1" dirty="0"/>
                        <a:t>P</a:t>
                      </a:r>
                      <a:r>
                        <a:rPr lang="en-US" sz="1400" dirty="0"/>
                        <a:t>&lt; 0.0001)</a:t>
                      </a:r>
                    </a:p>
                  </a:txBody>
                  <a:tcPr/>
                </a:tc>
                <a:tc>
                  <a:txBody>
                    <a:bodyPr/>
                    <a:lstStyle/>
                    <a:p>
                      <a:r>
                        <a:rPr lang="en-US" sz="1400" dirty="0"/>
                        <a:t>1.07 (</a:t>
                      </a:r>
                      <a:r>
                        <a:rPr lang="en-US" sz="1400" i="1" dirty="0"/>
                        <a:t>P</a:t>
                      </a:r>
                      <a:r>
                        <a:rPr lang="en-US" sz="1400" dirty="0"/>
                        <a:t>=0.69)</a:t>
                      </a:r>
                    </a:p>
                  </a:txBody>
                  <a:tcPr/>
                </a:tc>
                <a:extLst>
                  <a:ext uri="{0D108BD9-81ED-4DB2-BD59-A6C34878D82A}">
                    <a16:rowId xmlns:a16="http://schemas.microsoft.com/office/drawing/2014/main" val="75849293"/>
                  </a:ext>
                </a:extLst>
              </a:tr>
              <a:tr h="164914">
                <a:tc>
                  <a:txBody>
                    <a:bodyPr/>
                    <a:lstStyle/>
                    <a:p>
                      <a:r>
                        <a:rPr lang="en-US" sz="1400" b="1" dirty="0"/>
                        <a:t>CR rate</a:t>
                      </a:r>
                    </a:p>
                  </a:txBody>
                  <a:tcPr/>
                </a:tc>
                <a:tc>
                  <a:txBody>
                    <a:bodyPr/>
                    <a:lstStyle/>
                    <a:p>
                      <a:r>
                        <a:rPr lang="en-US" sz="1400" dirty="0"/>
                        <a:t>65% vs 32%</a:t>
                      </a:r>
                    </a:p>
                  </a:txBody>
                  <a:tcPr/>
                </a:tc>
                <a:tc>
                  <a:txBody>
                    <a:bodyPr/>
                    <a:lstStyle/>
                    <a:p>
                      <a:r>
                        <a:rPr lang="en-US" sz="1400" dirty="0"/>
                        <a:t>66% vs 39%</a:t>
                      </a:r>
                    </a:p>
                  </a:txBody>
                  <a:tcPr/>
                </a:tc>
                <a:tc>
                  <a:txBody>
                    <a:bodyPr/>
                    <a:lstStyle/>
                    <a:p>
                      <a:r>
                        <a:rPr lang="en-US" sz="1400" dirty="0"/>
                        <a:t>28% vs 28%</a:t>
                      </a:r>
                    </a:p>
                  </a:txBody>
                  <a:tcPr/>
                </a:tc>
                <a:extLst>
                  <a:ext uri="{0D108BD9-81ED-4DB2-BD59-A6C34878D82A}">
                    <a16:rowId xmlns:a16="http://schemas.microsoft.com/office/drawing/2014/main" val="3903879003"/>
                  </a:ext>
                </a:extLst>
              </a:tr>
              <a:tr h="164914">
                <a:tc>
                  <a:txBody>
                    <a:bodyPr/>
                    <a:lstStyle/>
                    <a:p>
                      <a:r>
                        <a:rPr lang="en-US" sz="1400" b="1" dirty="0"/>
                        <a:t>Grade &gt;=3 CRS / NE</a:t>
                      </a:r>
                    </a:p>
                  </a:txBody>
                  <a:tcPr/>
                </a:tc>
                <a:tc>
                  <a:txBody>
                    <a:bodyPr/>
                    <a:lstStyle/>
                    <a:p>
                      <a:r>
                        <a:rPr lang="en-US" sz="1400" b="1" dirty="0"/>
                        <a:t>6% / 21%</a:t>
                      </a:r>
                    </a:p>
                  </a:txBody>
                  <a:tcPr/>
                </a:tc>
                <a:tc>
                  <a:txBody>
                    <a:bodyPr/>
                    <a:lstStyle/>
                    <a:p>
                      <a:r>
                        <a:rPr lang="en-US" sz="1400" b="1" dirty="0"/>
                        <a:t>1% / 4%</a:t>
                      </a:r>
                    </a:p>
                  </a:txBody>
                  <a:tcPr/>
                </a:tc>
                <a:tc>
                  <a:txBody>
                    <a:bodyPr/>
                    <a:lstStyle/>
                    <a:p>
                      <a:r>
                        <a:rPr lang="en-US" sz="1400" b="1" dirty="0"/>
                        <a:t>5% / 3%</a:t>
                      </a:r>
                    </a:p>
                  </a:txBody>
                  <a:tcPr/>
                </a:tc>
                <a:extLst>
                  <a:ext uri="{0D108BD9-81ED-4DB2-BD59-A6C34878D82A}">
                    <a16:rowId xmlns:a16="http://schemas.microsoft.com/office/drawing/2014/main" val="2865510370"/>
                  </a:ext>
                </a:extLst>
              </a:tr>
            </a:tbl>
          </a:graphicData>
        </a:graphic>
      </p:graphicFrame>
      <p:sp>
        <p:nvSpPr>
          <p:cNvPr id="3" name="Rectangle: Rounded Corners 2">
            <a:extLst>
              <a:ext uri="{FF2B5EF4-FFF2-40B4-BE49-F238E27FC236}">
                <a16:creationId xmlns:a16="http://schemas.microsoft.com/office/drawing/2014/main" id="{9007B667-F377-4626-A9A1-72BEF8DEC173}"/>
              </a:ext>
            </a:extLst>
          </p:cNvPr>
          <p:cNvSpPr/>
          <p:nvPr/>
        </p:nvSpPr>
        <p:spPr>
          <a:xfrm>
            <a:off x="0" y="2990449"/>
            <a:ext cx="9144000" cy="123457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66602DFC-CDCE-47D7-9AE3-69A303F058E0}"/>
              </a:ext>
            </a:extLst>
          </p:cNvPr>
          <p:cNvSpPr txBox="1">
            <a:spLocks/>
          </p:cNvSpPr>
          <p:nvPr/>
        </p:nvSpPr>
        <p:spPr>
          <a:xfrm>
            <a:off x="3052791" y="4613354"/>
            <a:ext cx="6091209" cy="25717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2"/>
                </a:solidFill>
              </a:rPr>
              <a:t>1. Locke FL, et al. </a:t>
            </a:r>
            <a:r>
              <a:rPr lang="en-US" i="1" dirty="0">
                <a:solidFill>
                  <a:schemeClr val="bg2"/>
                </a:solidFill>
              </a:rPr>
              <a:t>N Engl J Med.</a:t>
            </a:r>
            <a:r>
              <a:rPr lang="en-US" dirty="0">
                <a:solidFill>
                  <a:schemeClr val="bg2"/>
                </a:solidFill>
              </a:rPr>
              <a:t> 2022;386(7):640-654.</a:t>
            </a:r>
          </a:p>
          <a:p>
            <a:pPr>
              <a:defRPr/>
            </a:pPr>
            <a:r>
              <a:rPr lang="en-US" dirty="0">
                <a:solidFill>
                  <a:schemeClr val="bg2"/>
                </a:solidFill>
              </a:rPr>
              <a:t>2. Kamdar M, et al. </a:t>
            </a:r>
            <a:r>
              <a:rPr lang="en-US" i="1" dirty="0">
                <a:solidFill>
                  <a:schemeClr val="bg2"/>
                </a:solidFill>
              </a:rPr>
              <a:t>Blood</a:t>
            </a:r>
            <a:r>
              <a:rPr lang="en-US" dirty="0">
                <a:solidFill>
                  <a:schemeClr val="bg2"/>
                </a:solidFill>
              </a:rPr>
              <a:t>. 2021;138(Suppl 1):91.</a:t>
            </a:r>
            <a:endParaRPr lang="en-US" i="1" dirty="0">
              <a:solidFill>
                <a:schemeClr val="bg2"/>
              </a:solidFill>
            </a:endParaRPr>
          </a:p>
          <a:p>
            <a:pPr>
              <a:defRPr/>
            </a:pPr>
            <a:r>
              <a:rPr lang="en-US" dirty="0">
                <a:solidFill>
                  <a:schemeClr val="bg2"/>
                </a:solidFill>
              </a:rPr>
              <a:t>3. Bishop MR, et al. </a:t>
            </a:r>
            <a:r>
              <a:rPr lang="en-US" i="1" dirty="0">
                <a:solidFill>
                  <a:schemeClr val="bg2"/>
                </a:solidFill>
              </a:rPr>
              <a:t>N Engl J Med</a:t>
            </a:r>
            <a:r>
              <a:rPr lang="en-US" dirty="0">
                <a:solidFill>
                  <a:schemeClr val="bg2"/>
                </a:solidFill>
              </a:rPr>
              <a:t>. 2021;386(7):629-639. </a:t>
            </a:r>
          </a:p>
        </p:txBody>
      </p:sp>
      <p:sp>
        <p:nvSpPr>
          <p:cNvPr id="2" name="TextBox 1">
            <a:extLst>
              <a:ext uri="{FF2B5EF4-FFF2-40B4-BE49-F238E27FC236}">
                <a16:creationId xmlns:a16="http://schemas.microsoft.com/office/drawing/2014/main" id="{D7A034B0-00D3-42AF-849E-51E288FB50C7}"/>
              </a:ext>
            </a:extLst>
          </p:cNvPr>
          <p:cNvSpPr txBox="1"/>
          <p:nvPr/>
        </p:nvSpPr>
        <p:spPr>
          <a:xfrm>
            <a:off x="60456" y="4273408"/>
            <a:ext cx="5826466" cy="246221"/>
          </a:xfrm>
          <a:prstGeom prst="rect">
            <a:avLst/>
          </a:prstGeom>
          <a:noFill/>
        </p:spPr>
        <p:txBody>
          <a:bodyPr wrap="square" rtlCol="0">
            <a:spAutoFit/>
          </a:bodyPr>
          <a:lstStyle/>
          <a:p>
            <a:r>
              <a:rPr lang="en-US" sz="1000" dirty="0"/>
              <a:t>PCT, platinum-based immunochemotherapy; CRS, cytokine release syndrome; NE, neurologic events</a:t>
            </a:r>
          </a:p>
        </p:txBody>
      </p:sp>
    </p:spTree>
    <p:extLst>
      <p:ext uri="{BB962C8B-B14F-4D97-AF65-F5344CB8AC3E}">
        <p14:creationId xmlns:p14="http://schemas.microsoft.com/office/powerpoint/2010/main" val="41438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835"/>
            <a:ext cx="7886700" cy="539162"/>
          </a:xfrm>
        </p:spPr>
        <p:txBody>
          <a:bodyPr>
            <a:normAutofit/>
          </a:bodyPr>
          <a:lstStyle/>
          <a:p>
            <a:r>
              <a:rPr lang="en-US" sz="3200" b="1" dirty="0"/>
              <a:t>Evolution of </a:t>
            </a:r>
            <a:r>
              <a:rPr lang="en-US" sz="3200" b="1" u="sng" dirty="0"/>
              <a:t>2nd line therapy and beyond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6754944"/>
              </p:ext>
            </p:extLst>
          </p:nvPr>
        </p:nvGraphicFramePr>
        <p:xfrm>
          <a:off x="1257181" y="777299"/>
          <a:ext cx="6343650" cy="171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F11FC2DA-F26D-8D47-965B-120583FC81AD}"/>
              </a:ext>
            </a:extLst>
          </p:cNvPr>
          <p:cNvCxnSpPr>
            <a:cxnSpLocks/>
          </p:cNvCxnSpPr>
          <p:nvPr/>
        </p:nvCxnSpPr>
        <p:spPr bwMode="auto">
          <a:xfrm flipH="1">
            <a:off x="2858956" y="2022500"/>
            <a:ext cx="1101" cy="12816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2" name="Group 21">
            <a:extLst>
              <a:ext uri="{FF2B5EF4-FFF2-40B4-BE49-F238E27FC236}">
                <a16:creationId xmlns:a16="http://schemas.microsoft.com/office/drawing/2014/main" id="{1C4CE7F8-39BD-8C4E-87DB-BA78E9A62105}"/>
              </a:ext>
            </a:extLst>
          </p:cNvPr>
          <p:cNvGrpSpPr/>
          <p:nvPr/>
        </p:nvGrpSpPr>
        <p:grpSpPr>
          <a:xfrm>
            <a:off x="4735874" y="2566547"/>
            <a:ext cx="2588431" cy="612825"/>
            <a:chOff x="419906" y="1360677"/>
            <a:chExt cx="3451241" cy="817100"/>
          </a:xfrm>
        </p:grpSpPr>
        <p:sp>
          <p:nvSpPr>
            <p:cNvPr id="23" name="Rectangle 22">
              <a:extLst>
                <a:ext uri="{FF2B5EF4-FFF2-40B4-BE49-F238E27FC236}">
                  <a16:creationId xmlns:a16="http://schemas.microsoft.com/office/drawing/2014/main" id="{4E43C0F5-0827-1A43-BAF1-49236BD63FD9}"/>
                </a:ext>
              </a:extLst>
            </p:cNvPr>
            <p:cNvSpPr/>
            <p:nvPr/>
          </p:nvSpPr>
          <p:spPr>
            <a:xfrm>
              <a:off x="419906" y="1386370"/>
              <a:ext cx="3443371" cy="791407"/>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E2E64CC5-0495-2E40-81F0-B8EDF55E81F8}"/>
                </a:ext>
              </a:extLst>
            </p:cNvPr>
            <p:cNvSpPr txBox="1"/>
            <p:nvPr/>
          </p:nvSpPr>
          <p:spPr>
            <a:xfrm>
              <a:off x="427777" y="1360677"/>
              <a:ext cx="3443370" cy="791407"/>
            </a:xfrm>
            <a:prstGeom prst="rect">
              <a:avLst/>
            </a:prstGeom>
            <a:solidFill>
              <a:srgbClr val="002060"/>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fontAlgn="auto">
                <a:lnSpc>
                  <a:spcPct val="90000"/>
                </a:lnSpc>
                <a:spcAft>
                  <a:spcPct val="35000"/>
                </a:spcAft>
              </a:pPr>
              <a:r>
                <a:rPr lang="en-US" dirty="0">
                  <a:solidFill>
                    <a:schemeClr val="bg1"/>
                  </a:solidFill>
                  <a:latin typeface="Arial"/>
                  <a:ea typeface="ＭＳ Ｐゴシック"/>
                  <a:cs typeface="Arial"/>
                </a:rPr>
                <a:t>2</a:t>
              </a:r>
              <a:r>
                <a:rPr lang="en-US" baseline="30000" dirty="0">
                  <a:solidFill>
                    <a:schemeClr val="bg1"/>
                  </a:solidFill>
                  <a:latin typeface="Arial"/>
                  <a:ea typeface="ＭＳ Ｐゴシック"/>
                  <a:cs typeface="Arial"/>
                </a:rPr>
                <a:t>nd</a:t>
              </a:r>
              <a:r>
                <a:rPr lang="en-US" dirty="0">
                  <a:solidFill>
                    <a:schemeClr val="bg1"/>
                  </a:solidFill>
                  <a:latin typeface="Arial"/>
                  <a:ea typeface="ＭＳ Ｐゴシック"/>
                  <a:cs typeface="Arial"/>
                </a:rPr>
                <a:t> line therapy</a:t>
              </a:r>
            </a:p>
            <a:p>
              <a:pPr algn="ctr" defTabSz="800100" fontAlgn="auto">
                <a:lnSpc>
                  <a:spcPct val="90000"/>
                </a:lnSpc>
                <a:spcAft>
                  <a:spcPct val="35000"/>
                </a:spcAft>
              </a:pPr>
              <a:r>
                <a:rPr lang="en-US" sz="1500" dirty="0">
                  <a:solidFill>
                    <a:schemeClr val="bg1"/>
                  </a:solidFill>
                  <a:latin typeface="Arial"/>
                  <a:ea typeface="ＭＳ Ｐゴシック"/>
                  <a:cs typeface="Arial"/>
                </a:rPr>
                <a:t>(personalized to the patient)</a:t>
              </a:r>
            </a:p>
          </p:txBody>
        </p:sp>
      </p:grpSp>
      <p:grpSp>
        <p:nvGrpSpPr>
          <p:cNvPr id="82" name="Group 81">
            <a:extLst>
              <a:ext uri="{FF2B5EF4-FFF2-40B4-BE49-F238E27FC236}">
                <a16:creationId xmlns:a16="http://schemas.microsoft.com/office/drawing/2014/main" id="{2DDB4F4C-D2D9-D647-8A55-0B3B131A5C4E}"/>
              </a:ext>
            </a:extLst>
          </p:cNvPr>
          <p:cNvGrpSpPr/>
          <p:nvPr/>
        </p:nvGrpSpPr>
        <p:grpSpPr>
          <a:xfrm>
            <a:off x="5391692" y="3591739"/>
            <a:ext cx="1231348" cy="593555"/>
            <a:chOff x="424174" y="908893"/>
            <a:chExt cx="3443371" cy="791407"/>
          </a:xfrm>
        </p:grpSpPr>
        <p:sp>
          <p:nvSpPr>
            <p:cNvPr id="83" name="Rectangle 82">
              <a:extLst>
                <a:ext uri="{FF2B5EF4-FFF2-40B4-BE49-F238E27FC236}">
                  <a16:creationId xmlns:a16="http://schemas.microsoft.com/office/drawing/2014/main" id="{C8189ED7-AFD1-FE4A-99CA-EE8AC0B28BD9}"/>
                </a:ext>
              </a:extLst>
            </p:cNvPr>
            <p:cNvSpPr/>
            <p:nvPr/>
          </p:nvSpPr>
          <p:spPr>
            <a:xfrm>
              <a:off x="424174" y="908893"/>
              <a:ext cx="3443371" cy="791407"/>
            </a:xfrm>
            <a:prstGeom prst="rect">
              <a:avLst/>
            </a:prstGeom>
            <a:ln w="38100">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84" name="TextBox 83">
              <a:extLst>
                <a:ext uri="{FF2B5EF4-FFF2-40B4-BE49-F238E27FC236}">
                  <a16:creationId xmlns:a16="http://schemas.microsoft.com/office/drawing/2014/main" id="{848DD415-3A3A-FC43-8266-48334D9F9746}"/>
                </a:ext>
              </a:extLst>
            </p:cNvPr>
            <p:cNvSpPr txBox="1"/>
            <p:nvPr/>
          </p:nvSpPr>
          <p:spPr>
            <a:xfrm>
              <a:off x="424174" y="908893"/>
              <a:ext cx="3443371" cy="791407"/>
            </a:xfrm>
            <a:prstGeom prst="rect">
              <a:avLst/>
            </a:prstGeom>
            <a:solidFill>
              <a:srgbClr val="002060"/>
            </a:solidFill>
            <a:ln w="38100">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fontAlgn="auto">
                <a:lnSpc>
                  <a:spcPct val="90000"/>
                </a:lnSpc>
                <a:spcAft>
                  <a:spcPct val="35000"/>
                </a:spcAft>
              </a:pPr>
              <a:r>
                <a:rPr lang="en-US" dirty="0">
                  <a:solidFill>
                    <a:srgbClr val="FFFFFF"/>
                  </a:solidFill>
                  <a:latin typeface="Arial"/>
                  <a:ea typeface="ＭＳ Ｐゴシック"/>
                  <a:cs typeface="Arial"/>
                </a:rPr>
                <a:t>3rd+ line treatment</a:t>
              </a:r>
            </a:p>
          </p:txBody>
        </p:sp>
      </p:grpSp>
      <p:sp>
        <p:nvSpPr>
          <p:cNvPr id="49" name="TextBox 48">
            <a:extLst>
              <a:ext uri="{FF2B5EF4-FFF2-40B4-BE49-F238E27FC236}">
                <a16:creationId xmlns:a16="http://schemas.microsoft.com/office/drawing/2014/main" id="{AC6CCBE0-0A75-49C3-8BF1-BC9920E0E8B0}"/>
              </a:ext>
            </a:extLst>
          </p:cNvPr>
          <p:cNvSpPr txBox="1"/>
          <p:nvPr/>
        </p:nvSpPr>
        <p:spPr>
          <a:xfrm>
            <a:off x="4371360" y="3501282"/>
            <a:ext cx="884585" cy="253916"/>
          </a:xfrm>
          <a:prstGeom prst="rect">
            <a:avLst/>
          </a:prstGeom>
          <a:noFill/>
        </p:spPr>
        <p:txBody>
          <a:bodyPr wrap="square" rtlCol="0">
            <a:spAutoFit/>
          </a:bodyPr>
          <a:lstStyle/>
          <a:p>
            <a:pPr defTabSz="685800" fontAlgn="auto">
              <a:spcBef>
                <a:spcPts val="0"/>
              </a:spcBef>
              <a:spcAft>
                <a:spcPts val="0"/>
              </a:spcAft>
            </a:pPr>
            <a:r>
              <a:rPr lang="en-US" sz="1050" b="1" dirty="0">
                <a:solidFill>
                  <a:srgbClr val="000000"/>
                </a:solidFill>
                <a:latin typeface="Arial"/>
                <a:ea typeface="ＭＳ Ｐゴシック"/>
                <a:cs typeface="Arial"/>
              </a:rPr>
              <a:t>Relapse</a:t>
            </a:r>
          </a:p>
        </p:txBody>
      </p:sp>
      <p:sp>
        <p:nvSpPr>
          <p:cNvPr id="51" name="Rectangle 50">
            <a:extLst>
              <a:ext uri="{FF2B5EF4-FFF2-40B4-BE49-F238E27FC236}">
                <a16:creationId xmlns:a16="http://schemas.microsoft.com/office/drawing/2014/main" id="{A37FCF93-4BA2-7949-9AE9-EE8E7DD6554A}"/>
              </a:ext>
            </a:extLst>
          </p:cNvPr>
          <p:cNvSpPr/>
          <p:nvPr/>
        </p:nvSpPr>
        <p:spPr>
          <a:xfrm>
            <a:off x="1560012" y="3316303"/>
            <a:ext cx="2582527" cy="831908"/>
          </a:xfrm>
          <a:prstGeom prst="rect">
            <a:avLst/>
          </a:prstGeom>
          <a:solidFill>
            <a:srgbClr val="002060"/>
          </a:solidFill>
          <a:ln w="38100">
            <a:solidFill>
              <a:srgbClr val="CC0000"/>
            </a:solidFill>
          </a:ln>
        </p:spPr>
        <p:style>
          <a:lnRef idx="2">
            <a:scrgbClr r="0" g="0" b="0"/>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anchor="ctr"/>
          <a:lstStyle/>
          <a:p>
            <a:pPr algn="ctr" defTabSz="800100" fontAlgn="auto">
              <a:lnSpc>
                <a:spcPct val="90000"/>
              </a:lnSpc>
              <a:spcAft>
                <a:spcPct val="35000"/>
              </a:spcAft>
            </a:pPr>
            <a:r>
              <a:rPr lang="en-US" dirty="0">
                <a:solidFill>
                  <a:srgbClr val="FFFFFF"/>
                </a:solidFill>
                <a:latin typeface="Arial"/>
                <a:ea typeface="ＭＳ Ｐゴシック"/>
                <a:cs typeface="Arial"/>
              </a:rPr>
              <a:t>CAR T-cells</a:t>
            </a:r>
          </a:p>
          <a:p>
            <a:pPr algn="ctr" defTabSz="800100" fontAlgn="auto">
              <a:lnSpc>
                <a:spcPct val="90000"/>
              </a:lnSpc>
              <a:spcAft>
                <a:spcPct val="35000"/>
              </a:spcAft>
            </a:pPr>
            <a:r>
              <a:rPr lang="en-US" sz="1350" dirty="0">
                <a:solidFill>
                  <a:srgbClr val="FFFFFF"/>
                </a:solidFill>
                <a:latin typeface="Arial"/>
                <a:ea typeface="ＭＳ Ｐゴシック"/>
                <a:cs typeface="Arial"/>
              </a:rPr>
              <a:t>(liso-cel or axi-cel)</a:t>
            </a:r>
          </a:p>
        </p:txBody>
      </p:sp>
      <p:cxnSp>
        <p:nvCxnSpPr>
          <p:cNvPr id="4" name="Straight Arrow Connector 3">
            <a:extLst>
              <a:ext uri="{FF2B5EF4-FFF2-40B4-BE49-F238E27FC236}">
                <a16:creationId xmlns:a16="http://schemas.microsoft.com/office/drawing/2014/main" id="{7623DF68-8EE6-AD4A-98E9-D88B2868AF14}"/>
              </a:ext>
            </a:extLst>
          </p:cNvPr>
          <p:cNvCxnSpPr>
            <a:cxnSpLocks/>
          </p:cNvCxnSpPr>
          <p:nvPr/>
        </p:nvCxnSpPr>
        <p:spPr bwMode="auto">
          <a:xfrm flipH="1">
            <a:off x="2865960" y="2051172"/>
            <a:ext cx="1838771" cy="11255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TextBox 42">
            <a:extLst>
              <a:ext uri="{FF2B5EF4-FFF2-40B4-BE49-F238E27FC236}">
                <a16:creationId xmlns:a16="http://schemas.microsoft.com/office/drawing/2014/main" id="{3A0FBA78-4A07-3D4F-8260-2B88F1B15395}"/>
              </a:ext>
            </a:extLst>
          </p:cNvPr>
          <p:cNvSpPr txBox="1"/>
          <p:nvPr/>
        </p:nvSpPr>
        <p:spPr>
          <a:xfrm>
            <a:off x="3472219" y="2280131"/>
            <a:ext cx="951007" cy="577081"/>
          </a:xfrm>
          <a:prstGeom prst="rect">
            <a:avLst/>
          </a:prstGeom>
          <a:solidFill>
            <a:schemeClr val="bg1"/>
          </a:solidFill>
        </p:spPr>
        <p:txBody>
          <a:bodyPr wrap="square" rtlCol="0">
            <a:spAutoFit/>
          </a:bodyPr>
          <a:lstStyle/>
          <a:p>
            <a:pPr algn="ctr" defTabSz="685800" fontAlgn="auto">
              <a:spcBef>
                <a:spcPts val="0"/>
              </a:spcBef>
              <a:spcAft>
                <a:spcPts val="0"/>
              </a:spcAft>
            </a:pPr>
            <a:r>
              <a:rPr lang="en-US" sz="1050" b="1" dirty="0">
                <a:solidFill>
                  <a:srgbClr val="000000"/>
                </a:solidFill>
                <a:latin typeface="Arial"/>
                <a:ea typeface="ＭＳ Ｐゴシック"/>
                <a:cs typeface="Arial"/>
              </a:rPr>
              <a:t>Early relapse/</a:t>
            </a:r>
          </a:p>
          <a:p>
            <a:pPr algn="ctr" defTabSz="685800" fontAlgn="auto">
              <a:spcBef>
                <a:spcPts val="0"/>
              </a:spcBef>
              <a:spcAft>
                <a:spcPts val="0"/>
              </a:spcAft>
            </a:pPr>
            <a:r>
              <a:rPr lang="en-US" sz="1050" b="1" dirty="0">
                <a:solidFill>
                  <a:srgbClr val="000000"/>
                </a:solidFill>
                <a:latin typeface="Arial"/>
                <a:ea typeface="ＭＳ Ｐゴシック"/>
                <a:cs typeface="Arial"/>
              </a:rPr>
              <a:t>Fit for CAR</a:t>
            </a:r>
          </a:p>
        </p:txBody>
      </p:sp>
      <p:cxnSp>
        <p:nvCxnSpPr>
          <p:cNvPr id="16" name="Straight Arrow Connector 15">
            <a:extLst>
              <a:ext uri="{FF2B5EF4-FFF2-40B4-BE49-F238E27FC236}">
                <a16:creationId xmlns:a16="http://schemas.microsoft.com/office/drawing/2014/main" id="{4FD00DF3-6FD7-384C-ABC5-9F0DE96ECECF}"/>
              </a:ext>
            </a:extLst>
          </p:cNvPr>
          <p:cNvCxnSpPr/>
          <p:nvPr/>
        </p:nvCxnSpPr>
        <p:spPr bwMode="auto">
          <a:xfrm>
            <a:off x="6007366" y="2068416"/>
            <a:ext cx="0" cy="5077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3" name="TextBox 52">
            <a:extLst>
              <a:ext uri="{FF2B5EF4-FFF2-40B4-BE49-F238E27FC236}">
                <a16:creationId xmlns:a16="http://schemas.microsoft.com/office/drawing/2014/main" id="{6522D392-F015-A548-9AB5-ED663BD65A34}"/>
              </a:ext>
            </a:extLst>
          </p:cNvPr>
          <p:cNvSpPr txBox="1"/>
          <p:nvPr/>
        </p:nvSpPr>
        <p:spPr>
          <a:xfrm>
            <a:off x="5097975" y="2177869"/>
            <a:ext cx="1993255" cy="253916"/>
          </a:xfrm>
          <a:prstGeom prst="rect">
            <a:avLst/>
          </a:prstGeom>
          <a:solidFill>
            <a:schemeClr val="bg1"/>
          </a:solidFill>
        </p:spPr>
        <p:txBody>
          <a:bodyPr wrap="square" rtlCol="0">
            <a:spAutoFit/>
          </a:bodyPr>
          <a:lstStyle/>
          <a:p>
            <a:pPr algn="ctr" defTabSz="685800" fontAlgn="auto">
              <a:spcBef>
                <a:spcPts val="0"/>
              </a:spcBef>
              <a:spcAft>
                <a:spcPts val="0"/>
              </a:spcAft>
            </a:pPr>
            <a:r>
              <a:rPr lang="en-US" sz="1050" b="1" dirty="0">
                <a:solidFill>
                  <a:srgbClr val="000000"/>
                </a:solidFill>
                <a:latin typeface="Arial"/>
                <a:ea typeface="ＭＳ Ｐゴシック"/>
                <a:cs typeface="Arial"/>
              </a:rPr>
              <a:t>Unfit for CAR/ ?late relapse</a:t>
            </a:r>
          </a:p>
        </p:txBody>
      </p:sp>
      <p:cxnSp>
        <p:nvCxnSpPr>
          <p:cNvPr id="59" name="Straight Arrow Connector 58">
            <a:extLst>
              <a:ext uri="{FF2B5EF4-FFF2-40B4-BE49-F238E27FC236}">
                <a16:creationId xmlns:a16="http://schemas.microsoft.com/office/drawing/2014/main" id="{F9E30A15-8E5C-BB4B-ACAA-3EE9F251111F}"/>
              </a:ext>
            </a:extLst>
          </p:cNvPr>
          <p:cNvCxnSpPr>
            <a:cxnSpLocks/>
          </p:cNvCxnSpPr>
          <p:nvPr/>
        </p:nvCxnSpPr>
        <p:spPr bwMode="auto">
          <a:xfrm flipH="1">
            <a:off x="6003958" y="3166944"/>
            <a:ext cx="1704" cy="4179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29644FE-C475-0C48-ABAB-7B9440ABF1DB}"/>
              </a:ext>
            </a:extLst>
          </p:cNvPr>
          <p:cNvCxnSpPr>
            <a:cxnSpLocks/>
            <a:stCxn id="51" idx="3"/>
          </p:cNvCxnSpPr>
          <p:nvPr/>
        </p:nvCxnSpPr>
        <p:spPr bwMode="auto">
          <a:xfrm>
            <a:off x="4142539" y="3732257"/>
            <a:ext cx="122334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8B133C5A-B714-AF4F-BBD3-0E1DCFFC94AA}"/>
              </a:ext>
            </a:extLst>
          </p:cNvPr>
          <p:cNvCxnSpPr>
            <a:cxnSpLocks/>
          </p:cNvCxnSpPr>
          <p:nvPr/>
        </p:nvCxnSpPr>
        <p:spPr bwMode="auto">
          <a:xfrm flipH="1">
            <a:off x="1242496" y="2036881"/>
            <a:ext cx="1608780" cy="7453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220F7F49-2373-F54B-9878-CBA95461FECB}"/>
              </a:ext>
            </a:extLst>
          </p:cNvPr>
          <p:cNvSpPr txBox="1"/>
          <p:nvPr/>
        </p:nvSpPr>
        <p:spPr>
          <a:xfrm>
            <a:off x="1477883" y="2284050"/>
            <a:ext cx="846253" cy="415498"/>
          </a:xfrm>
          <a:prstGeom prst="rect">
            <a:avLst/>
          </a:prstGeom>
          <a:solidFill>
            <a:schemeClr val="bg1"/>
          </a:solidFill>
        </p:spPr>
        <p:txBody>
          <a:bodyPr wrap="square" rtlCol="0">
            <a:spAutoFit/>
          </a:bodyPr>
          <a:lstStyle/>
          <a:p>
            <a:pPr algn="ctr" defTabSz="685800" fontAlgn="auto">
              <a:spcBef>
                <a:spcPts val="0"/>
              </a:spcBef>
              <a:spcAft>
                <a:spcPts val="0"/>
              </a:spcAft>
            </a:pPr>
            <a:r>
              <a:rPr lang="en-US" sz="1050" b="1" dirty="0">
                <a:solidFill>
                  <a:srgbClr val="000000"/>
                </a:solidFill>
                <a:latin typeface="Arial"/>
                <a:ea typeface="ＭＳ Ｐゴシック"/>
                <a:cs typeface="Arial"/>
              </a:rPr>
              <a:t>?Late relapse</a:t>
            </a:r>
          </a:p>
        </p:txBody>
      </p:sp>
      <p:sp>
        <p:nvSpPr>
          <p:cNvPr id="28" name="TextBox 27">
            <a:extLst>
              <a:ext uri="{FF2B5EF4-FFF2-40B4-BE49-F238E27FC236}">
                <a16:creationId xmlns:a16="http://schemas.microsoft.com/office/drawing/2014/main" id="{08D17576-52DE-6949-AAFE-198E0CEDF12C}"/>
              </a:ext>
            </a:extLst>
          </p:cNvPr>
          <p:cNvSpPr txBox="1"/>
          <p:nvPr/>
        </p:nvSpPr>
        <p:spPr>
          <a:xfrm>
            <a:off x="485590" y="2798045"/>
            <a:ext cx="977445" cy="593555"/>
          </a:xfrm>
          <a:prstGeom prst="rect">
            <a:avLst/>
          </a:prstGeom>
          <a:solidFill>
            <a:srgbClr val="002060"/>
          </a:solidFill>
          <a:ln w="38100">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fontAlgn="auto">
              <a:lnSpc>
                <a:spcPct val="90000"/>
              </a:lnSpc>
              <a:spcAft>
                <a:spcPct val="35000"/>
              </a:spcAft>
            </a:pPr>
            <a:r>
              <a:rPr lang="en-US" sz="1600" dirty="0">
                <a:solidFill>
                  <a:srgbClr val="FFFFFF"/>
                </a:solidFill>
                <a:latin typeface="Arial"/>
                <a:ea typeface="ＭＳ Ｐゴシック"/>
                <a:cs typeface="Arial"/>
              </a:rPr>
              <a:t>Chemo + ASCT?</a:t>
            </a:r>
          </a:p>
        </p:txBody>
      </p:sp>
      <p:cxnSp>
        <p:nvCxnSpPr>
          <p:cNvPr id="10" name="Straight Connector 9">
            <a:extLst>
              <a:ext uri="{FF2B5EF4-FFF2-40B4-BE49-F238E27FC236}">
                <a16:creationId xmlns:a16="http://schemas.microsoft.com/office/drawing/2014/main" id="{2C5028F1-DB99-4442-ACBA-5B15D7C0DA2C}"/>
              </a:ext>
            </a:extLst>
          </p:cNvPr>
          <p:cNvCxnSpPr>
            <a:cxnSpLocks/>
          </p:cNvCxnSpPr>
          <p:nvPr/>
        </p:nvCxnSpPr>
        <p:spPr>
          <a:xfrm>
            <a:off x="2860057" y="1327356"/>
            <a:ext cx="254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28C9F2-FE3E-4344-915B-9DBE2530C5FF}"/>
              </a:ext>
            </a:extLst>
          </p:cNvPr>
          <p:cNvCxnSpPr>
            <a:cxnSpLocks/>
          </p:cNvCxnSpPr>
          <p:nvPr/>
        </p:nvCxnSpPr>
        <p:spPr>
          <a:xfrm>
            <a:off x="5674541" y="1327356"/>
            <a:ext cx="3294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A634BD-F72F-43B9-BC51-F2D552E56645}"/>
              </a:ext>
            </a:extLst>
          </p:cNvPr>
          <p:cNvCxnSpPr>
            <a:cxnSpLocks/>
          </p:cNvCxnSpPr>
          <p:nvPr/>
        </p:nvCxnSpPr>
        <p:spPr>
          <a:xfrm flipV="1">
            <a:off x="2865960" y="1327357"/>
            <a:ext cx="0" cy="1393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ECC132-4504-4207-9F0F-715299DFC6BC}"/>
              </a:ext>
            </a:extLst>
          </p:cNvPr>
          <p:cNvCxnSpPr>
            <a:cxnSpLocks/>
          </p:cNvCxnSpPr>
          <p:nvPr/>
        </p:nvCxnSpPr>
        <p:spPr>
          <a:xfrm flipH="1">
            <a:off x="6000550" y="1327356"/>
            <a:ext cx="3408" cy="13937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5AEE8C6-DB85-4CDD-AAF8-5E18926371D1}"/>
              </a:ext>
            </a:extLst>
          </p:cNvPr>
          <p:cNvGrpSpPr/>
          <p:nvPr/>
        </p:nvGrpSpPr>
        <p:grpSpPr>
          <a:xfrm>
            <a:off x="4735874" y="2562897"/>
            <a:ext cx="2582528" cy="616475"/>
            <a:chOff x="3442990" y="683633"/>
            <a:chExt cx="2582528" cy="616475"/>
          </a:xfrm>
          <a:solidFill>
            <a:srgbClr val="002060"/>
          </a:solidFill>
        </p:grpSpPr>
        <p:sp>
          <p:nvSpPr>
            <p:cNvPr id="32" name="Rectangle 31">
              <a:extLst>
                <a:ext uri="{FF2B5EF4-FFF2-40B4-BE49-F238E27FC236}">
                  <a16:creationId xmlns:a16="http://schemas.microsoft.com/office/drawing/2014/main" id="{033C9D20-1374-40F1-AC53-9B6B3B35373D}"/>
                </a:ext>
              </a:extLst>
            </p:cNvPr>
            <p:cNvSpPr/>
            <p:nvPr/>
          </p:nvSpPr>
          <p:spPr>
            <a:xfrm>
              <a:off x="3442990" y="683633"/>
              <a:ext cx="2582528" cy="616475"/>
            </a:xfrm>
            <a:prstGeom prst="rect">
              <a:avLst/>
            </a:prstGeom>
            <a:grpFill/>
            <a:ln>
              <a:solidFill>
                <a:schemeClr val="accent3"/>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A0E14B88-328D-4796-BD2A-17C72F4475F9}"/>
                </a:ext>
              </a:extLst>
            </p:cNvPr>
            <p:cNvSpPr txBox="1"/>
            <p:nvPr/>
          </p:nvSpPr>
          <p:spPr>
            <a:xfrm>
              <a:off x="3442990" y="683633"/>
              <a:ext cx="2582528" cy="61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2nd line therapy </a:t>
              </a:r>
            </a:p>
            <a:p>
              <a:pPr marL="0" lvl="0" indent="0" algn="ctr" defTabSz="889000">
                <a:lnSpc>
                  <a:spcPct val="90000"/>
                </a:lnSpc>
                <a:spcBef>
                  <a:spcPct val="0"/>
                </a:spcBef>
                <a:spcAft>
                  <a:spcPct val="35000"/>
                </a:spcAft>
                <a:buNone/>
              </a:pPr>
              <a:r>
                <a:rPr lang="en-US" sz="1500" dirty="0">
                  <a:solidFill>
                    <a:schemeClr val="bg1"/>
                  </a:solidFill>
                  <a:latin typeface="Arial" panose="020B0604020202020204" pitchFamily="34" charset="0"/>
                  <a:cs typeface="Arial" panose="020B0604020202020204" pitchFamily="34" charset="0"/>
                </a:rPr>
                <a:t>(personalized to the patient)</a:t>
              </a:r>
              <a:endParaRPr lang="en-US" sz="1500" kern="1200" dirty="0">
                <a:solidFill>
                  <a:schemeClr val="bg1"/>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7E5AD851-6252-4714-90A4-CE0475C0C9FD}"/>
              </a:ext>
            </a:extLst>
          </p:cNvPr>
          <p:cNvSpPr txBox="1"/>
          <p:nvPr/>
        </p:nvSpPr>
        <p:spPr>
          <a:xfrm>
            <a:off x="2400944" y="2284050"/>
            <a:ext cx="951007" cy="415498"/>
          </a:xfrm>
          <a:prstGeom prst="rect">
            <a:avLst/>
          </a:prstGeom>
          <a:solidFill>
            <a:schemeClr val="bg1"/>
          </a:solidFill>
        </p:spPr>
        <p:txBody>
          <a:bodyPr wrap="square" rtlCol="0">
            <a:spAutoFit/>
          </a:bodyPr>
          <a:lstStyle/>
          <a:p>
            <a:pPr algn="ctr" defTabSz="685800" fontAlgn="auto">
              <a:spcBef>
                <a:spcPts val="0"/>
              </a:spcBef>
              <a:spcAft>
                <a:spcPts val="0"/>
              </a:spcAft>
            </a:pPr>
            <a:r>
              <a:rPr lang="en-US" sz="1050" b="1" dirty="0">
                <a:solidFill>
                  <a:srgbClr val="000000"/>
                </a:solidFill>
                <a:latin typeface="Arial"/>
                <a:ea typeface="ＭＳ Ｐゴシック"/>
                <a:cs typeface="Arial"/>
              </a:rPr>
              <a:t>Early relapse</a:t>
            </a:r>
          </a:p>
        </p:txBody>
      </p:sp>
    </p:spTree>
    <p:extLst>
      <p:ext uri="{BB962C8B-B14F-4D97-AF65-F5344CB8AC3E}">
        <p14:creationId xmlns:p14="http://schemas.microsoft.com/office/powerpoint/2010/main" val="3186148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6">
            <a:extLst>
              <a:ext uri="{FF2B5EF4-FFF2-40B4-BE49-F238E27FC236}">
                <a16:creationId xmlns:a16="http://schemas.microsoft.com/office/drawing/2014/main" id="{08AD6B11-B021-4B44-8E61-D8D2EB8C379A}"/>
              </a:ext>
            </a:extLst>
          </p:cNvPr>
          <p:cNvGraphicFramePr>
            <a:graphicFrameLocks noGrp="1"/>
          </p:cNvGraphicFramePr>
          <p:nvPr>
            <p:extLst>
              <p:ext uri="{D42A27DB-BD31-4B8C-83A1-F6EECF244321}">
                <p14:modId xmlns:p14="http://schemas.microsoft.com/office/powerpoint/2010/main" val="2900229152"/>
              </p:ext>
            </p:extLst>
          </p:nvPr>
        </p:nvGraphicFramePr>
        <p:xfrm>
          <a:off x="807778" y="1155941"/>
          <a:ext cx="7312494" cy="2586716"/>
        </p:xfrm>
        <a:graphic>
          <a:graphicData uri="http://schemas.openxmlformats.org/drawingml/2006/table">
            <a:tbl>
              <a:tblPr firstRow="1" bandRow="1">
                <a:tableStyleId>{073A0DAA-6AF3-43AB-8588-CEC1D06C72B9}</a:tableStyleId>
              </a:tblPr>
              <a:tblGrid>
                <a:gridCol w="1703959">
                  <a:extLst>
                    <a:ext uri="{9D8B030D-6E8A-4147-A177-3AD203B41FA5}">
                      <a16:colId xmlns:a16="http://schemas.microsoft.com/office/drawing/2014/main" val="973266785"/>
                    </a:ext>
                  </a:extLst>
                </a:gridCol>
                <a:gridCol w="1885952">
                  <a:extLst>
                    <a:ext uri="{9D8B030D-6E8A-4147-A177-3AD203B41FA5}">
                      <a16:colId xmlns:a16="http://schemas.microsoft.com/office/drawing/2014/main" val="3350976935"/>
                    </a:ext>
                  </a:extLst>
                </a:gridCol>
                <a:gridCol w="1880905">
                  <a:extLst>
                    <a:ext uri="{9D8B030D-6E8A-4147-A177-3AD203B41FA5}">
                      <a16:colId xmlns:a16="http://schemas.microsoft.com/office/drawing/2014/main" val="812424559"/>
                    </a:ext>
                  </a:extLst>
                </a:gridCol>
                <a:gridCol w="1841678">
                  <a:extLst>
                    <a:ext uri="{9D8B030D-6E8A-4147-A177-3AD203B41FA5}">
                      <a16:colId xmlns:a16="http://schemas.microsoft.com/office/drawing/2014/main" val="1164746769"/>
                    </a:ext>
                  </a:extLst>
                </a:gridCol>
              </a:tblGrid>
              <a:tr h="392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Epcoritamab</a:t>
                      </a:r>
                      <a:r>
                        <a:rPr lang="en-US" sz="1800" b="1" kern="1200" baseline="30000" dirty="0">
                          <a:solidFill>
                            <a:schemeClr val="bg1"/>
                          </a:solidFill>
                          <a:latin typeface="+mn-lt"/>
                          <a:ea typeface="+mn-ea"/>
                          <a:cs typeface="+mn-cs"/>
                        </a:rPr>
                        <a:t>1</a:t>
                      </a:r>
                      <a:endParaRPr lang="en-US" sz="1400" b="1" dirty="0">
                        <a:solidFill>
                          <a:schemeClr val="bg1"/>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Mosunetuzumab</a:t>
                      </a:r>
                      <a:r>
                        <a:rPr lang="en-US" sz="1400" b="1" baseline="30000" dirty="0">
                          <a:solidFill>
                            <a:schemeClr val="bg1"/>
                          </a:solidFill>
                        </a:rPr>
                        <a:t>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Glofitamab</a:t>
                      </a:r>
                      <a:r>
                        <a:rPr lang="en-US" sz="1400" b="1" baseline="30000" dirty="0">
                          <a:solidFill>
                            <a:schemeClr val="bg1"/>
                          </a:solidFill>
                        </a:rPr>
                        <a:t>3</a:t>
                      </a:r>
                      <a:endParaRPr lang="en-US" sz="1400" b="1" dirty="0">
                        <a:solidFill>
                          <a:schemeClr val="bg1"/>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Odronextamab</a:t>
                      </a:r>
                    </a:p>
                  </a:txBody>
                  <a:tcPr marL="68580" marR="68580" marT="34290" marB="34290" anchor="ctr"/>
                </a:tc>
                <a:extLst>
                  <a:ext uri="{0D108BD9-81ED-4DB2-BD59-A6C34878D82A}">
                    <a16:rowId xmlns:a16="http://schemas.microsoft.com/office/drawing/2014/main" val="1327114542"/>
                  </a:ext>
                </a:extLst>
              </a:tr>
              <a:tr h="1622511">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830603516"/>
                  </a:ext>
                </a:extLst>
              </a:tr>
              <a:tr h="548640">
                <a:tc>
                  <a:txBody>
                    <a:bodyPr/>
                    <a:lstStyle/>
                    <a:p>
                      <a:pPr algn="ctr"/>
                      <a:r>
                        <a:rPr lang="en-US" sz="1100" dirty="0"/>
                        <a:t>DuoBody- CD3 x CD20 BsAb</a:t>
                      </a:r>
                    </a:p>
                    <a:p>
                      <a:pPr algn="ctr"/>
                      <a:r>
                        <a:rPr lang="en-US" sz="1100" dirty="0"/>
                        <a:t>SC</a:t>
                      </a:r>
                    </a:p>
                  </a:txBody>
                  <a:tcPr marL="68580" marR="68580" marT="34290" marB="34290"/>
                </a:tc>
                <a:tc>
                  <a:txBody>
                    <a:bodyPr/>
                    <a:lstStyle/>
                    <a:p>
                      <a:pPr algn="ctr"/>
                      <a:r>
                        <a:rPr lang="en-US" sz="1100" dirty="0"/>
                        <a:t>CD3 x CD20 Knobs-in-hole Fc BsAb</a:t>
                      </a:r>
                    </a:p>
                    <a:p>
                      <a:pPr algn="ctr"/>
                      <a:r>
                        <a:rPr lang="en-US" sz="1100" dirty="0"/>
                        <a:t>IV/SC</a:t>
                      </a:r>
                    </a:p>
                  </a:txBody>
                  <a:tcPr marL="68580" marR="68580" marT="34290" marB="34290"/>
                </a:tc>
                <a:tc>
                  <a:txBody>
                    <a:bodyPr/>
                    <a:lstStyle/>
                    <a:p>
                      <a:pPr algn="ctr"/>
                      <a:r>
                        <a:rPr lang="en-US" sz="1100" dirty="0"/>
                        <a:t>CD3 (Fab) x CD20 (Fab x2) Fc BsAb</a:t>
                      </a:r>
                    </a:p>
                    <a:p>
                      <a:pPr algn="ctr"/>
                      <a:r>
                        <a:rPr lang="en-US" sz="1100" dirty="0"/>
                        <a:t>IV</a:t>
                      </a:r>
                    </a:p>
                  </a:txBody>
                  <a:tcPr marL="68580" marR="68580" marT="34290" marB="34290"/>
                </a:tc>
                <a:tc>
                  <a:txBody>
                    <a:bodyPr/>
                    <a:lstStyle/>
                    <a:p>
                      <a:pPr algn="ctr"/>
                      <a:r>
                        <a:rPr lang="en-US" sz="1100" dirty="0"/>
                        <a:t>CD3 x CD20 Common LC Fc BsAb</a:t>
                      </a:r>
                    </a:p>
                    <a:p>
                      <a:pPr algn="ctr"/>
                      <a:r>
                        <a:rPr lang="en-US" sz="1100" dirty="0"/>
                        <a:t>IV</a:t>
                      </a:r>
                    </a:p>
                  </a:txBody>
                  <a:tcPr marL="68580" marR="68580" marT="34290" marB="34290"/>
                </a:tc>
                <a:extLst>
                  <a:ext uri="{0D108BD9-81ED-4DB2-BD59-A6C34878D82A}">
                    <a16:rowId xmlns:a16="http://schemas.microsoft.com/office/drawing/2014/main" val="1882570246"/>
                  </a:ext>
                </a:extLst>
              </a:tr>
            </a:tbl>
          </a:graphicData>
        </a:graphic>
      </p:graphicFrame>
      <p:sp>
        <p:nvSpPr>
          <p:cNvPr id="2" name="Title 1">
            <a:extLst>
              <a:ext uri="{FF2B5EF4-FFF2-40B4-BE49-F238E27FC236}">
                <a16:creationId xmlns:a16="http://schemas.microsoft.com/office/drawing/2014/main" id="{7DCB446C-A965-4744-8AC6-388CF1902099}"/>
              </a:ext>
            </a:extLst>
          </p:cNvPr>
          <p:cNvSpPr>
            <a:spLocks noGrp="1"/>
          </p:cNvSpPr>
          <p:nvPr>
            <p:ph type="title"/>
          </p:nvPr>
        </p:nvSpPr>
        <p:spPr/>
        <p:txBody>
          <a:bodyPr>
            <a:noAutofit/>
          </a:bodyPr>
          <a:lstStyle/>
          <a:p>
            <a:r>
              <a:rPr lang="en-US" sz="3200" b="1" dirty="0"/>
              <a:t>Emerging Bispecific Antibodies in Large B-Cell Lymphomas</a:t>
            </a:r>
          </a:p>
        </p:txBody>
      </p:sp>
      <p:sp>
        <p:nvSpPr>
          <p:cNvPr id="6" name="Text Placeholder 6">
            <a:extLst>
              <a:ext uri="{FF2B5EF4-FFF2-40B4-BE49-F238E27FC236}">
                <a16:creationId xmlns:a16="http://schemas.microsoft.com/office/drawing/2014/main" id="{E19054D5-9FAA-9540-A36B-0CF0CD607C5B}"/>
              </a:ext>
            </a:extLst>
          </p:cNvPr>
          <p:cNvSpPr txBox="1">
            <a:spLocks/>
          </p:cNvSpPr>
          <p:nvPr/>
        </p:nvSpPr>
        <p:spPr>
          <a:xfrm>
            <a:off x="216640" y="1704084"/>
            <a:ext cx="2442903" cy="617934"/>
          </a:xfrm>
          <a:prstGeom prst="rect">
            <a:avLst/>
          </a:prstGeom>
        </p:spPr>
        <p:txBody>
          <a:bodyPr vert="horz" lIns="68580" tIns="34290" rIns="68580" bIns="34290" rtlCol="0" anchor="ctr">
            <a:noAutofit/>
          </a:bodyPr>
          <a:lstStyle>
            <a:lvl1pPr marL="320040" indent="-320040" algn="l" defTabSz="914400" rtl="0" eaLnBrk="1" latinLnBrk="0" hangingPunct="1">
              <a:lnSpc>
                <a:spcPct val="100000"/>
              </a:lnSpc>
              <a:spcBef>
                <a:spcPts val="300"/>
              </a:spcBef>
              <a:buClr>
                <a:schemeClr val="accent2"/>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2"/>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2"/>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2"/>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2"/>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225"/>
              </a:spcBef>
              <a:spcAft>
                <a:spcPts val="0"/>
              </a:spcAft>
              <a:buClr>
                <a:srgbClr val="007DA3"/>
              </a:buClr>
              <a:buNone/>
            </a:pPr>
            <a:endParaRPr lang="en-US" sz="1350" dirty="0">
              <a:solidFill>
                <a:srgbClr val="007DA3"/>
              </a:solidFill>
              <a:latin typeface="Arial"/>
              <a:ea typeface="ＭＳ Ｐゴシック"/>
              <a:cs typeface="Arial"/>
            </a:endParaRPr>
          </a:p>
        </p:txBody>
      </p:sp>
      <p:sp>
        <p:nvSpPr>
          <p:cNvPr id="7" name="Text Placeholder 8">
            <a:extLst>
              <a:ext uri="{FF2B5EF4-FFF2-40B4-BE49-F238E27FC236}">
                <a16:creationId xmlns:a16="http://schemas.microsoft.com/office/drawing/2014/main" id="{DB809532-ABC0-6048-A38A-D1AE9C92260E}"/>
              </a:ext>
            </a:extLst>
          </p:cNvPr>
          <p:cNvSpPr txBox="1">
            <a:spLocks/>
          </p:cNvSpPr>
          <p:nvPr/>
        </p:nvSpPr>
        <p:spPr>
          <a:xfrm>
            <a:off x="3655456" y="1122076"/>
            <a:ext cx="4184529" cy="617934"/>
          </a:xfrm>
          <a:prstGeom prst="rect">
            <a:avLst/>
          </a:prstGeom>
        </p:spPr>
        <p:txBody>
          <a:bodyPr anchor="ctr"/>
          <a:lstStyle>
            <a:lvl1pPr marL="320040" indent="-320040" algn="l" defTabSz="914400" rtl="0" eaLnBrk="1" latinLnBrk="0" hangingPunct="1">
              <a:lnSpc>
                <a:spcPct val="100000"/>
              </a:lnSpc>
              <a:spcBef>
                <a:spcPts val="300"/>
              </a:spcBef>
              <a:buClr>
                <a:schemeClr val="accent2"/>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2"/>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2"/>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2"/>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2"/>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225"/>
              </a:spcBef>
              <a:spcAft>
                <a:spcPts val="0"/>
              </a:spcAft>
              <a:buClr>
                <a:srgbClr val="007DA3"/>
              </a:buClr>
              <a:buNone/>
            </a:pPr>
            <a:endParaRPr lang="en-US" sz="1350" dirty="0">
              <a:solidFill>
                <a:srgbClr val="007DA3"/>
              </a:solidFill>
              <a:latin typeface="Arial"/>
              <a:ea typeface="ＭＳ Ｐゴシック"/>
              <a:cs typeface="Arial"/>
            </a:endParaRPr>
          </a:p>
        </p:txBody>
      </p:sp>
      <p:grpSp>
        <p:nvGrpSpPr>
          <p:cNvPr id="10" name="Group 9">
            <a:extLst>
              <a:ext uri="{FF2B5EF4-FFF2-40B4-BE49-F238E27FC236}">
                <a16:creationId xmlns:a16="http://schemas.microsoft.com/office/drawing/2014/main" id="{0DC90794-CFC4-1C43-BB65-8342CFC28EE4}"/>
              </a:ext>
            </a:extLst>
          </p:cNvPr>
          <p:cNvGrpSpPr/>
          <p:nvPr/>
        </p:nvGrpSpPr>
        <p:grpSpPr>
          <a:xfrm>
            <a:off x="2839802" y="1618015"/>
            <a:ext cx="1621491" cy="1811730"/>
            <a:chOff x="4186446" y="3194253"/>
            <a:chExt cx="2161988" cy="2415640"/>
          </a:xfrm>
        </p:grpSpPr>
        <p:sp>
          <p:nvSpPr>
            <p:cNvPr id="11" name="Text Placeholder 5">
              <a:extLst>
                <a:ext uri="{FF2B5EF4-FFF2-40B4-BE49-F238E27FC236}">
                  <a16:creationId xmlns:a16="http://schemas.microsoft.com/office/drawing/2014/main" id="{DF1BF5AF-DD33-A34B-AC16-2E7745F1103E}"/>
                </a:ext>
              </a:extLst>
            </p:cNvPr>
            <p:cNvSpPr txBox="1">
              <a:spLocks/>
            </p:cNvSpPr>
            <p:nvPr/>
          </p:nvSpPr>
          <p:spPr>
            <a:xfrm>
              <a:off x="4186446" y="3194253"/>
              <a:ext cx="2161988" cy="353142"/>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350" dirty="0">
                <a:solidFill>
                  <a:srgbClr val="000000"/>
                </a:solidFill>
                <a:latin typeface="Arial"/>
                <a:ea typeface="ＭＳ Ｐゴシック"/>
                <a:cs typeface="Arial"/>
              </a:endParaRPr>
            </a:p>
          </p:txBody>
        </p:sp>
        <p:sp>
          <p:nvSpPr>
            <p:cNvPr id="12" name="TextBox 11">
              <a:extLst>
                <a:ext uri="{FF2B5EF4-FFF2-40B4-BE49-F238E27FC236}">
                  <a16:creationId xmlns:a16="http://schemas.microsoft.com/office/drawing/2014/main" id="{0A53BCE0-36D5-B047-B279-2427BC52C928}"/>
                </a:ext>
              </a:extLst>
            </p:cNvPr>
            <p:cNvSpPr txBox="1"/>
            <p:nvPr/>
          </p:nvSpPr>
          <p:spPr>
            <a:xfrm>
              <a:off x="4389405" y="5209784"/>
              <a:ext cx="1855061" cy="400109"/>
            </a:xfrm>
            <a:prstGeom prst="rect">
              <a:avLst/>
            </a:prstGeom>
            <a:noFill/>
          </p:spPr>
          <p:txBody>
            <a:bodyPr wrap="square" rtlCol="0">
              <a:spAutoFit/>
            </a:bodyPr>
            <a:lstStyle/>
            <a:p>
              <a:pPr algn="ctr" defTabSz="685800" fontAlgn="auto">
                <a:spcBef>
                  <a:spcPts val="0"/>
                </a:spcBef>
                <a:spcAft>
                  <a:spcPts val="0"/>
                </a:spcAft>
              </a:pPr>
              <a:endParaRPr lang="en-US" sz="1350" dirty="0">
                <a:solidFill>
                  <a:srgbClr val="000000"/>
                </a:solidFill>
                <a:latin typeface="Arial"/>
                <a:ea typeface="ＭＳ Ｐゴシック"/>
                <a:cs typeface="Arial"/>
              </a:endParaRPr>
            </a:p>
          </p:txBody>
        </p:sp>
      </p:grpSp>
      <p:grpSp>
        <p:nvGrpSpPr>
          <p:cNvPr id="13" name="Group 12">
            <a:extLst>
              <a:ext uri="{FF2B5EF4-FFF2-40B4-BE49-F238E27FC236}">
                <a16:creationId xmlns:a16="http://schemas.microsoft.com/office/drawing/2014/main" id="{6E842DA6-4152-6244-A0EC-7D4396392D4B}"/>
              </a:ext>
            </a:extLst>
          </p:cNvPr>
          <p:cNvGrpSpPr/>
          <p:nvPr/>
        </p:nvGrpSpPr>
        <p:grpSpPr>
          <a:xfrm>
            <a:off x="6325195" y="1326576"/>
            <a:ext cx="1729025" cy="2040298"/>
            <a:chOff x="10161695" y="3235490"/>
            <a:chExt cx="2161988" cy="2294658"/>
          </a:xfrm>
        </p:grpSpPr>
        <p:sp>
          <p:nvSpPr>
            <p:cNvPr id="14" name="Text Placeholder 5">
              <a:extLst>
                <a:ext uri="{FF2B5EF4-FFF2-40B4-BE49-F238E27FC236}">
                  <a16:creationId xmlns:a16="http://schemas.microsoft.com/office/drawing/2014/main" id="{88F8467B-7AFA-4D4F-8D72-D0DFDB6E4F8F}"/>
                </a:ext>
              </a:extLst>
            </p:cNvPr>
            <p:cNvSpPr txBox="1">
              <a:spLocks/>
            </p:cNvSpPr>
            <p:nvPr/>
          </p:nvSpPr>
          <p:spPr>
            <a:xfrm>
              <a:off x="10161695" y="3235490"/>
              <a:ext cx="2161988" cy="303000"/>
            </a:xfrm>
            <a:prstGeom prst="rect">
              <a:avLst/>
            </a:prstGeom>
          </p:spPr>
          <p:txBody>
            <a:bodyPr vert="horz" lIns="68580" tIns="34290" rIns="68580" bIns="3429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800" dirty="0">
                <a:solidFill>
                  <a:srgbClr val="000000"/>
                </a:solidFill>
                <a:latin typeface="Arial"/>
                <a:ea typeface="ＭＳ Ｐゴシック"/>
                <a:cs typeface="Arial"/>
              </a:endParaRPr>
            </a:p>
          </p:txBody>
        </p:sp>
        <p:pic>
          <p:nvPicPr>
            <p:cNvPr id="15" name="Picture 14">
              <a:extLst>
                <a:ext uri="{FF2B5EF4-FFF2-40B4-BE49-F238E27FC236}">
                  <a16:creationId xmlns:a16="http://schemas.microsoft.com/office/drawing/2014/main" id="{237D6AF7-9D1F-CC4D-80D4-5DC4ACB83B37}"/>
                </a:ext>
              </a:extLst>
            </p:cNvPr>
            <p:cNvPicPr>
              <a:picLocks noChangeAspect="1"/>
            </p:cNvPicPr>
            <p:nvPr/>
          </p:nvPicPr>
          <p:blipFill>
            <a:blip r:embed="rId3"/>
            <a:stretch>
              <a:fillRect/>
            </a:stretch>
          </p:blipFill>
          <p:spPr>
            <a:xfrm>
              <a:off x="10255592" y="3673662"/>
              <a:ext cx="1991908" cy="1527925"/>
            </a:xfrm>
            <a:prstGeom prst="rect">
              <a:avLst/>
            </a:prstGeom>
          </p:spPr>
        </p:pic>
        <p:sp>
          <p:nvSpPr>
            <p:cNvPr id="16" name="TextBox 15">
              <a:extLst>
                <a:ext uri="{FF2B5EF4-FFF2-40B4-BE49-F238E27FC236}">
                  <a16:creationId xmlns:a16="http://schemas.microsoft.com/office/drawing/2014/main" id="{4B88A8B2-811B-DC4D-BCAC-99BF36C36AC8}"/>
                </a:ext>
              </a:extLst>
            </p:cNvPr>
            <p:cNvSpPr txBox="1"/>
            <p:nvPr/>
          </p:nvSpPr>
          <p:spPr>
            <a:xfrm>
              <a:off x="10282284" y="5192655"/>
              <a:ext cx="1877095" cy="337493"/>
            </a:xfrm>
            <a:prstGeom prst="rect">
              <a:avLst/>
            </a:prstGeom>
            <a:noFill/>
          </p:spPr>
          <p:txBody>
            <a:bodyPr wrap="square" rtlCol="0">
              <a:spAutoFit/>
            </a:bodyPr>
            <a:lstStyle/>
            <a:p>
              <a:pPr algn="ctr" defTabSz="685800" fontAlgn="auto">
                <a:spcBef>
                  <a:spcPts val="0"/>
                </a:spcBef>
                <a:spcAft>
                  <a:spcPts val="0"/>
                </a:spcAft>
              </a:pPr>
              <a:endParaRPr lang="en-US" sz="1350" dirty="0">
                <a:solidFill>
                  <a:srgbClr val="000000"/>
                </a:solidFill>
                <a:latin typeface="Arial"/>
                <a:ea typeface="ＭＳ Ｐゴシック"/>
                <a:cs typeface="Arial"/>
              </a:endParaRPr>
            </a:p>
          </p:txBody>
        </p:sp>
      </p:grpSp>
      <p:grpSp>
        <p:nvGrpSpPr>
          <p:cNvPr id="17" name="Group 16">
            <a:extLst>
              <a:ext uri="{FF2B5EF4-FFF2-40B4-BE49-F238E27FC236}">
                <a16:creationId xmlns:a16="http://schemas.microsoft.com/office/drawing/2014/main" id="{525DA5E4-2FF1-524A-8E84-ADF84357E170}"/>
              </a:ext>
            </a:extLst>
          </p:cNvPr>
          <p:cNvGrpSpPr/>
          <p:nvPr/>
        </p:nvGrpSpPr>
        <p:grpSpPr>
          <a:xfrm>
            <a:off x="5848556" y="1623986"/>
            <a:ext cx="1621491" cy="1833159"/>
            <a:chOff x="8198117" y="3202214"/>
            <a:chExt cx="2161988" cy="2444212"/>
          </a:xfrm>
        </p:grpSpPr>
        <p:sp>
          <p:nvSpPr>
            <p:cNvPr id="18" name="Text Placeholder 5">
              <a:extLst>
                <a:ext uri="{FF2B5EF4-FFF2-40B4-BE49-F238E27FC236}">
                  <a16:creationId xmlns:a16="http://schemas.microsoft.com/office/drawing/2014/main" id="{12A5BBC4-7511-1C42-B5B5-5FDE0FB0014B}"/>
                </a:ext>
              </a:extLst>
            </p:cNvPr>
            <p:cNvSpPr txBox="1">
              <a:spLocks/>
            </p:cNvSpPr>
            <p:nvPr/>
          </p:nvSpPr>
          <p:spPr>
            <a:xfrm>
              <a:off x="8198117" y="3202214"/>
              <a:ext cx="2161988" cy="349042"/>
            </a:xfrm>
            <a:prstGeom prst="rect">
              <a:avLst/>
            </a:prstGeom>
          </p:spPr>
          <p:txBody>
            <a:bodyPr vert="horz" lIns="68580" tIns="34290" rIns="68580" bIns="3429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350" dirty="0">
                <a:solidFill>
                  <a:srgbClr val="000000"/>
                </a:solidFill>
                <a:latin typeface="Arial"/>
                <a:ea typeface="ＭＳ Ｐゴシック"/>
                <a:cs typeface="Arial"/>
              </a:endParaRPr>
            </a:p>
          </p:txBody>
        </p:sp>
        <p:sp>
          <p:nvSpPr>
            <p:cNvPr id="19" name="TextBox 18">
              <a:extLst>
                <a:ext uri="{FF2B5EF4-FFF2-40B4-BE49-F238E27FC236}">
                  <a16:creationId xmlns:a16="http://schemas.microsoft.com/office/drawing/2014/main" id="{AC49E9A5-8430-D945-9261-B8C57CD38573}"/>
                </a:ext>
              </a:extLst>
            </p:cNvPr>
            <p:cNvSpPr txBox="1"/>
            <p:nvPr/>
          </p:nvSpPr>
          <p:spPr>
            <a:xfrm>
              <a:off x="8247904" y="5246317"/>
              <a:ext cx="2062417" cy="400109"/>
            </a:xfrm>
            <a:prstGeom prst="rect">
              <a:avLst/>
            </a:prstGeom>
            <a:noFill/>
          </p:spPr>
          <p:txBody>
            <a:bodyPr wrap="square" rtlCol="0">
              <a:spAutoFit/>
            </a:bodyPr>
            <a:lstStyle/>
            <a:p>
              <a:pPr algn="ctr" defTabSz="685800" fontAlgn="auto">
                <a:spcBef>
                  <a:spcPts val="0"/>
                </a:spcBef>
                <a:spcAft>
                  <a:spcPts val="0"/>
                </a:spcAft>
              </a:pPr>
              <a:endParaRPr lang="en-US" sz="1350" dirty="0">
                <a:solidFill>
                  <a:srgbClr val="000000"/>
                </a:solidFill>
                <a:latin typeface="Arial"/>
                <a:ea typeface="ＭＳ Ｐゴシック"/>
                <a:cs typeface="Arial"/>
              </a:endParaRPr>
            </a:p>
          </p:txBody>
        </p:sp>
      </p:grpSp>
      <p:sp>
        <p:nvSpPr>
          <p:cNvPr id="20" name="Text Placeholder 5">
            <a:extLst>
              <a:ext uri="{FF2B5EF4-FFF2-40B4-BE49-F238E27FC236}">
                <a16:creationId xmlns:a16="http://schemas.microsoft.com/office/drawing/2014/main" id="{0A19A0D9-F623-884F-933D-8E02B65FC6ED}"/>
              </a:ext>
            </a:extLst>
          </p:cNvPr>
          <p:cNvSpPr txBox="1">
            <a:spLocks/>
          </p:cNvSpPr>
          <p:nvPr/>
        </p:nvSpPr>
        <p:spPr>
          <a:xfrm>
            <a:off x="4118414" y="1608639"/>
            <a:ext cx="1973564" cy="311050"/>
          </a:xfrm>
          <a:prstGeom prst="rect">
            <a:avLst/>
          </a:prstGeom>
        </p:spPr>
        <p:txBody>
          <a:bodyPr vert="horz" lIns="68580" tIns="34290" rIns="68580" bIns="3429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350" baseline="30000" dirty="0">
              <a:solidFill>
                <a:srgbClr val="000000"/>
              </a:solidFill>
              <a:latin typeface="Arial"/>
              <a:ea typeface="ＭＳ Ｐゴシック"/>
              <a:cs typeface="Arial"/>
            </a:endParaRPr>
          </a:p>
        </p:txBody>
      </p:sp>
      <p:pic>
        <p:nvPicPr>
          <p:cNvPr id="21" name="Picture 20">
            <a:extLst>
              <a:ext uri="{FF2B5EF4-FFF2-40B4-BE49-F238E27FC236}">
                <a16:creationId xmlns:a16="http://schemas.microsoft.com/office/drawing/2014/main" id="{1867F3F6-C1E9-1C41-9747-74E777DE4DCE}"/>
              </a:ext>
            </a:extLst>
          </p:cNvPr>
          <p:cNvPicPr>
            <a:picLocks noChangeAspect="1"/>
          </p:cNvPicPr>
          <p:nvPr/>
        </p:nvPicPr>
        <p:blipFill>
          <a:blip r:embed="rId4"/>
          <a:stretch>
            <a:fillRect/>
          </a:stretch>
        </p:blipFill>
        <p:spPr>
          <a:xfrm>
            <a:off x="2714706" y="1654039"/>
            <a:ext cx="1412091" cy="1450553"/>
          </a:xfrm>
          <a:prstGeom prst="rect">
            <a:avLst/>
          </a:prstGeom>
        </p:spPr>
      </p:pic>
      <p:pic>
        <p:nvPicPr>
          <p:cNvPr id="24" name="Main graphic">
            <a:extLst>
              <a:ext uri="{FF2B5EF4-FFF2-40B4-BE49-F238E27FC236}">
                <a16:creationId xmlns:a16="http://schemas.microsoft.com/office/drawing/2014/main" id="{A0B5E97E-C8A9-7840-8009-8FE15A6677CB}"/>
              </a:ext>
            </a:extLst>
          </p:cNvPr>
          <p:cNvPicPr/>
          <p:nvPr/>
        </p:nvPicPr>
        <p:blipFill rotWithShape="1">
          <a:blip r:embed="rId5"/>
          <a:srcRect t="70892" r="77007"/>
          <a:stretch/>
        </p:blipFill>
        <p:spPr>
          <a:xfrm>
            <a:off x="940695" y="1654039"/>
            <a:ext cx="1336692" cy="1387334"/>
          </a:xfrm>
          <a:prstGeom prst="rect">
            <a:avLst/>
          </a:prstGeom>
          <a:ln>
            <a:noFill/>
          </a:ln>
        </p:spPr>
      </p:pic>
      <p:pic>
        <p:nvPicPr>
          <p:cNvPr id="25" name="Picture 24">
            <a:extLst>
              <a:ext uri="{FF2B5EF4-FFF2-40B4-BE49-F238E27FC236}">
                <a16:creationId xmlns:a16="http://schemas.microsoft.com/office/drawing/2014/main" id="{CB864F39-6F9E-A142-9BD4-04402FF46731}"/>
              </a:ext>
            </a:extLst>
          </p:cNvPr>
          <p:cNvPicPr>
            <a:picLocks noChangeAspect="1"/>
          </p:cNvPicPr>
          <p:nvPr/>
        </p:nvPicPr>
        <p:blipFill>
          <a:blip r:embed="rId6"/>
          <a:stretch>
            <a:fillRect/>
          </a:stretch>
        </p:blipFill>
        <p:spPr>
          <a:xfrm>
            <a:off x="4501594" y="1641485"/>
            <a:ext cx="1493931" cy="1453864"/>
          </a:xfrm>
          <a:prstGeom prst="rect">
            <a:avLst/>
          </a:prstGeom>
        </p:spPr>
      </p:pic>
      <p:sp>
        <p:nvSpPr>
          <p:cNvPr id="3" name="TextBox 2">
            <a:extLst>
              <a:ext uri="{FF2B5EF4-FFF2-40B4-BE49-F238E27FC236}">
                <a16:creationId xmlns:a16="http://schemas.microsoft.com/office/drawing/2014/main" id="{91E29E47-1A72-48D3-AB83-8C8793239698}"/>
              </a:ext>
            </a:extLst>
          </p:cNvPr>
          <p:cNvSpPr txBox="1"/>
          <p:nvPr/>
        </p:nvSpPr>
        <p:spPr>
          <a:xfrm>
            <a:off x="3112544" y="4455207"/>
            <a:ext cx="5308645" cy="646331"/>
          </a:xfrm>
          <a:prstGeom prst="rect">
            <a:avLst/>
          </a:prstGeom>
          <a:noFill/>
        </p:spPr>
        <p:txBody>
          <a:bodyPr wrap="square" rtlCol="0">
            <a:spAutoFit/>
          </a:bodyPr>
          <a:lstStyle/>
          <a:p>
            <a:r>
              <a:rPr lang="en-US" sz="900" dirty="0">
                <a:solidFill>
                  <a:schemeClr val="bg2"/>
                </a:solidFill>
              </a:rPr>
              <a:t>1. Hutchings M, et al. </a:t>
            </a:r>
            <a:r>
              <a:rPr lang="en-US" sz="900" i="1" dirty="0">
                <a:solidFill>
                  <a:schemeClr val="bg2"/>
                </a:solidFill>
              </a:rPr>
              <a:t>Lancet</a:t>
            </a:r>
            <a:r>
              <a:rPr lang="en-US" sz="900" dirty="0">
                <a:solidFill>
                  <a:schemeClr val="bg2"/>
                </a:solidFill>
              </a:rPr>
              <a:t>. 2021;398(10306):1157-1169.</a:t>
            </a:r>
          </a:p>
          <a:p>
            <a:r>
              <a:rPr lang="en-US" sz="900" dirty="0">
                <a:solidFill>
                  <a:schemeClr val="bg2"/>
                </a:solidFill>
              </a:rPr>
              <a:t>2. Budde LE, et al. </a:t>
            </a:r>
            <a:r>
              <a:rPr lang="en-US" sz="900" i="1" dirty="0">
                <a:solidFill>
                  <a:schemeClr val="bg2"/>
                </a:solidFill>
              </a:rPr>
              <a:t>J Clin Oncol</a:t>
            </a:r>
            <a:r>
              <a:rPr lang="en-US" sz="900" dirty="0">
                <a:solidFill>
                  <a:schemeClr val="bg2"/>
                </a:solidFill>
              </a:rPr>
              <a:t>. 2022;40(5):481-491.</a:t>
            </a:r>
          </a:p>
          <a:p>
            <a:r>
              <a:rPr lang="en-US" sz="900" dirty="0">
                <a:solidFill>
                  <a:schemeClr val="bg2"/>
                </a:solidFill>
              </a:rPr>
              <a:t>3. Minson A, et al. </a:t>
            </a:r>
            <a:r>
              <a:rPr lang="en-US" sz="900" i="1" dirty="0">
                <a:solidFill>
                  <a:schemeClr val="bg2"/>
                </a:solidFill>
              </a:rPr>
              <a:t>Leuk Lymphoma</a:t>
            </a:r>
            <a:r>
              <a:rPr lang="en-US" sz="900" dirty="0">
                <a:solidFill>
                  <a:schemeClr val="bg2"/>
                </a:solidFill>
              </a:rPr>
              <a:t>. 2021;62(13):3098-3108.</a:t>
            </a:r>
          </a:p>
          <a:p>
            <a:r>
              <a:rPr lang="en-US" sz="900" dirty="0">
                <a:solidFill>
                  <a:schemeClr val="bg2"/>
                </a:solidFill>
              </a:rPr>
              <a:t>4. Zhu M, et al. </a:t>
            </a:r>
            <a:r>
              <a:rPr lang="en-US" sz="900" i="1" dirty="0">
                <a:solidFill>
                  <a:schemeClr val="bg2"/>
                </a:solidFill>
              </a:rPr>
              <a:t>Clin Transl Sci</a:t>
            </a:r>
            <a:r>
              <a:rPr lang="en-US" sz="900" dirty="0">
                <a:solidFill>
                  <a:schemeClr val="bg2"/>
                </a:solidFill>
              </a:rPr>
              <a:t>. 2022;15(4):954-966. </a:t>
            </a:r>
          </a:p>
        </p:txBody>
      </p:sp>
      <p:pic>
        <p:nvPicPr>
          <p:cNvPr id="5" name="Picture 4">
            <a:extLst>
              <a:ext uri="{FF2B5EF4-FFF2-40B4-BE49-F238E27FC236}">
                <a16:creationId xmlns:a16="http://schemas.microsoft.com/office/drawing/2014/main" id="{50D65AD2-08DB-436D-8308-8D7A14A19FD3}"/>
              </a:ext>
            </a:extLst>
          </p:cNvPr>
          <p:cNvPicPr>
            <a:picLocks noChangeAspect="1"/>
          </p:cNvPicPr>
          <p:nvPr/>
        </p:nvPicPr>
        <p:blipFill>
          <a:blip r:embed="rId7"/>
          <a:stretch>
            <a:fillRect/>
          </a:stretch>
        </p:blipFill>
        <p:spPr>
          <a:xfrm>
            <a:off x="7770498" y="1246252"/>
            <a:ext cx="117736" cy="104654"/>
          </a:xfrm>
          <a:prstGeom prst="rect">
            <a:avLst/>
          </a:prstGeom>
        </p:spPr>
      </p:pic>
    </p:spTree>
    <p:extLst>
      <p:ext uri="{BB962C8B-B14F-4D97-AF65-F5344CB8AC3E}">
        <p14:creationId xmlns:p14="http://schemas.microsoft.com/office/powerpoint/2010/main" val="2110118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53" y="181443"/>
            <a:ext cx="8607451" cy="680439"/>
          </a:xfrm>
        </p:spPr>
        <p:txBody>
          <a:bodyPr>
            <a:normAutofit fontScale="90000"/>
          </a:bodyPr>
          <a:lstStyle/>
          <a:p>
            <a:r>
              <a:rPr lang="de-DE" altLang="en-US" sz="3200" dirty="0">
                <a:solidFill>
                  <a:schemeClr val="tx1"/>
                </a:solidFill>
                <a:latin typeface="+mn-lt"/>
              </a:rPr>
              <a:t>Phase 1/2 Study </a:t>
            </a:r>
            <a:r>
              <a:rPr lang="de-DE" altLang="en-US" sz="3200" dirty="0" err="1">
                <a:solidFill>
                  <a:schemeClr val="tx1"/>
                </a:solidFill>
                <a:latin typeface="+mn-lt"/>
              </a:rPr>
              <a:t>of</a:t>
            </a:r>
            <a:r>
              <a:rPr lang="de-DE" altLang="en-US" sz="3200" dirty="0">
                <a:solidFill>
                  <a:schemeClr val="tx1"/>
                </a:solidFill>
                <a:latin typeface="+mn-lt"/>
              </a:rPr>
              <a:t> SC </a:t>
            </a:r>
            <a:r>
              <a:rPr lang="de-DE" altLang="en-US" sz="3200" dirty="0" err="1">
                <a:solidFill>
                  <a:schemeClr val="tx1"/>
                </a:solidFill>
                <a:latin typeface="+mn-lt"/>
              </a:rPr>
              <a:t>Mosunetuzumab</a:t>
            </a:r>
            <a:r>
              <a:rPr lang="de-DE" altLang="en-US" sz="3200" dirty="0">
                <a:solidFill>
                  <a:schemeClr val="tx1"/>
                </a:solidFill>
                <a:latin typeface="+mn-lt"/>
              </a:rPr>
              <a:t> in </a:t>
            </a:r>
            <a:r>
              <a:rPr lang="de-DE" altLang="en-US" sz="3200" dirty="0" err="1">
                <a:solidFill>
                  <a:schemeClr val="tx1"/>
                </a:solidFill>
                <a:latin typeface="+mn-lt"/>
              </a:rPr>
              <a:t>Relapsed</a:t>
            </a:r>
            <a:r>
              <a:rPr lang="de-DE" altLang="en-US" sz="3200" dirty="0">
                <a:solidFill>
                  <a:schemeClr val="tx1"/>
                </a:solidFill>
                <a:latin typeface="+mn-lt"/>
              </a:rPr>
              <a:t>/</a:t>
            </a:r>
            <a:br>
              <a:rPr lang="de-DE" altLang="en-US" sz="3200" dirty="0">
                <a:solidFill>
                  <a:schemeClr val="tx1"/>
                </a:solidFill>
                <a:latin typeface="+mn-lt"/>
              </a:rPr>
            </a:br>
            <a:r>
              <a:rPr lang="de-DE" altLang="en-US" sz="3200" dirty="0" err="1">
                <a:solidFill>
                  <a:schemeClr val="tx1"/>
                </a:solidFill>
                <a:latin typeface="+mn-lt"/>
              </a:rPr>
              <a:t>Refractory</a:t>
            </a:r>
            <a:r>
              <a:rPr lang="de-DE" altLang="en-US" sz="3200" dirty="0">
                <a:solidFill>
                  <a:schemeClr val="tx1"/>
                </a:solidFill>
                <a:latin typeface="+mn-lt"/>
              </a:rPr>
              <a:t> B-</a:t>
            </a:r>
            <a:r>
              <a:rPr lang="de-DE" altLang="en-US" sz="3200" dirty="0" err="1">
                <a:solidFill>
                  <a:schemeClr val="tx1"/>
                </a:solidFill>
                <a:latin typeface="+mn-lt"/>
              </a:rPr>
              <a:t>Cell</a:t>
            </a:r>
            <a:r>
              <a:rPr lang="de-DE" altLang="en-US" sz="3200" dirty="0">
                <a:solidFill>
                  <a:schemeClr val="tx1"/>
                </a:solidFill>
                <a:latin typeface="+mn-lt"/>
              </a:rPr>
              <a:t> NHL</a:t>
            </a:r>
            <a:endParaRPr lang="en-GB" sz="2800" dirty="0">
              <a:solidFill>
                <a:schemeClr val="tx1"/>
              </a:solidFill>
              <a:latin typeface="+mn-lt"/>
            </a:endParaRPr>
          </a:p>
        </p:txBody>
      </p:sp>
      <p:sp>
        <p:nvSpPr>
          <p:cNvPr id="6" name="Text Placeholder 5">
            <a:extLst>
              <a:ext uri="{FF2B5EF4-FFF2-40B4-BE49-F238E27FC236}">
                <a16:creationId xmlns:a16="http://schemas.microsoft.com/office/drawing/2014/main" id="{5D42A3E1-AE70-624D-A67B-A5AFA564D8D3}"/>
              </a:ext>
            </a:extLst>
          </p:cNvPr>
          <p:cNvSpPr>
            <a:spLocks noGrp="1"/>
          </p:cNvSpPr>
          <p:nvPr>
            <p:ph type="body" sz="quarter" idx="11"/>
          </p:nvPr>
        </p:nvSpPr>
        <p:spPr>
          <a:xfrm>
            <a:off x="3117524" y="4520804"/>
            <a:ext cx="3857400" cy="151179"/>
          </a:xfrm>
        </p:spPr>
        <p:txBody>
          <a:bodyPr>
            <a:normAutofit/>
          </a:bodyPr>
          <a:lstStyle/>
          <a:p>
            <a:r>
              <a:rPr lang="en-US" sz="900" dirty="0">
                <a:solidFill>
                  <a:schemeClr val="bg2"/>
                </a:solidFill>
              </a:rPr>
              <a:t>Bartlett N, et al. </a:t>
            </a:r>
            <a:r>
              <a:rPr lang="en-US" sz="900" i="1" dirty="0">
                <a:solidFill>
                  <a:schemeClr val="bg2"/>
                </a:solidFill>
              </a:rPr>
              <a:t>Blood</a:t>
            </a:r>
            <a:r>
              <a:rPr lang="en-US" sz="900" dirty="0">
                <a:solidFill>
                  <a:schemeClr val="bg2"/>
                </a:solidFill>
              </a:rPr>
              <a:t>. 2021;138(Suppl 1):3573.</a:t>
            </a:r>
          </a:p>
        </p:txBody>
      </p:sp>
      <p:sp>
        <p:nvSpPr>
          <p:cNvPr id="13" name="Text Placeholder 2">
            <a:extLst>
              <a:ext uri="{FF2B5EF4-FFF2-40B4-BE49-F238E27FC236}">
                <a16:creationId xmlns:a16="http://schemas.microsoft.com/office/drawing/2014/main" id="{ACBF531F-2BC0-4F42-B306-457D460B26BD}"/>
              </a:ext>
            </a:extLst>
          </p:cNvPr>
          <p:cNvSpPr>
            <a:spLocks noGrp="1"/>
          </p:cNvSpPr>
          <p:nvPr>
            <p:ph type="body" sz="quarter" idx="10"/>
          </p:nvPr>
        </p:nvSpPr>
        <p:spPr>
          <a:xfrm>
            <a:off x="4947171" y="3087496"/>
            <a:ext cx="3624776" cy="281415"/>
          </a:xfrm>
        </p:spPr>
        <p:txBody>
          <a:bodyPr/>
          <a:lstStyle/>
          <a:p>
            <a:pPr>
              <a:spcAft>
                <a:spcPts val="810"/>
              </a:spcAft>
              <a:buClr>
                <a:schemeClr val="tx2"/>
              </a:buClr>
              <a:buFont typeface="Arial" panose="020B0604020202020204" pitchFamily="34" charset="0"/>
              <a:buChar char="•"/>
            </a:pPr>
            <a:r>
              <a:rPr lang="en-GB" sz="1100" dirty="0">
                <a:latin typeface="Arial" panose="020B0604020202020204" pitchFamily="34" charset="0"/>
                <a:cs typeface="Arial" panose="020B0604020202020204" pitchFamily="34" charset="0"/>
              </a:rPr>
              <a:t>16/16 (100%) CRs are ongoing at data cut-off</a:t>
            </a:r>
            <a:endParaRPr lang="en-US" sz="1100" dirty="0">
              <a:latin typeface="Arial" panose="020B0604020202020204" pitchFamily="34" charset="0"/>
              <a:cs typeface="Arial" panose="020B0604020202020204" pitchFamily="34" charset="0"/>
            </a:endParaRPr>
          </a:p>
          <a:p>
            <a:endParaRPr lang="en-GB" sz="1100" dirty="0"/>
          </a:p>
        </p:txBody>
      </p:sp>
      <p:pic>
        <p:nvPicPr>
          <p:cNvPr id="11" name="Picture 10">
            <a:extLst>
              <a:ext uri="{FF2B5EF4-FFF2-40B4-BE49-F238E27FC236}">
                <a16:creationId xmlns:a16="http://schemas.microsoft.com/office/drawing/2014/main" id="{9A16BAED-B8EB-3D4A-ABA0-D0AF5FF5F241}"/>
              </a:ext>
            </a:extLst>
          </p:cNvPr>
          <p:cNvPicPr>
            <a:picLocks noChangeAspect="1"/>
          </p:cNvPicPr>
          <p:nvPr/>
        </p:nvPicPr>
        <p:blipFill>
          <a:blip r:embed="rId3"/>
          <a:stretch>
            <a:fillRect/>
          </a:stretch>
        </p:blipFill>
        <p:spPr>
          <a:xfrm>
            <a:off x="4365029" y="816304"/>
            <a:ext cx="4701473" cy="1135037"/>
          </a:xfrm>
          <a:prstGeom prst="rect">
            <a:avLst/>
          </a:prstGeom>
        </p:spPr>
      </p:pic>
      <p:sp>
        <p:nvSpPr>
          <p:cNvPr id="18" name="TextBox 17">
            <a:extLst>
              <a:ext uri="{FF2B5EF4-FFF2-40B4-BE49-F238E27FC236}">
                <a16:creationId xmlns:a16="http://schemas.microsoft.com/office/drawing/2014/main" id="{389A075B-5FF9-714E-AB22-19A04DB22A5E}"/>
              </a:ext>
            </a:extLst>
          </p:cNvPr>
          <p:cNvSpPr txBox="1"/>
          <p:nvPr/>
        </p:nvSpPr>
        <p:spPr>
          <a:xfrm>
            <a:off x="4292989" y="3228203"/>
            <a:ext cx="665835" cy="461665"/>
          </a:xfrm>
          <a:prstGeom prst="rect">
            <a:avLst/>
          </a:prstGeom>
          <a:noFill/>
        </p:spPr>
        <p:txBody>
          <a:bodyPr wrap="square">
            <a:spAutoFit/>
          </a:bodyPr>
          <a:lstStyle/>
          <a:p>
            <a:pPr marL="0" marR="0" lvl="0" indent="0" algn="l" defTabSz="2362535" rtl="0" eaLnBrk="1" fontAlgn="auto" latinLnBrk="0" hangingPunct="1">
              <a:lnSpc>
                <a:spcPct val="100000"/>
              </a:lnSpc>
              <a:spcBef>
                <a:spcPts val="0"/>
              </a:spcBef>
              <a:spcAft>
                <a:spcPts val="200"/>
              </a:spcAft>
              <a:buClrTx/>
              <a:buSzTx/>
              <a:buFontTx/>
              <a:buNone/>
              <a:tabLst/>
              <a:defRPr/>
            </a:pPr>
            <a:r>
              <a:rPr kumimoji="0" lang="en-US" sz="2400" b="0" u="none" strike="noStrike" kern="1200" cap="none" spc="0" normalizeH="0" baseline="0" noProof="0" dirty="0">
                <a:ln>
                  <a:noFill/>
                </a:ln>
                <a:solidFill>
                  <a:prstClr val="black"/>
                </a:solidFill>
                <a:effectLst/>
                <a:uLnTx/>
                <a:uFillTx/>
              </a:rPr>
              <a:t>CRS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151A3349-E8DB-42BD-960D-B077BC4B0DB2}"/>
              </a:ext>
            </a:extLst>
          </p:cNvPr>
          <p:cNvGraphicFramePr>
            <a:graphicFrameLocks noGrp="1"/>
          </p:cNvGraphicFramePr>
          <p:nvPr>
            <p:extLst>
              <p:ext uri="{D42A27DB-BD31-4B8C-83A1-F6EECF244321}">
                <p14:modId xmlns:p14="http://schemas.microsoft.com/office/powerpoint/2010/main" val="3677463146"/>
              </p:ext>
            </p:extLst>
          </p:nvPr>
        </p:nvGraphicFramePr>
        <p:xfrm>
          <a:off x="180057" y="809367"/>
          <a:ext cx="4184972" cy="3421748"/>
        </p:xfrm>
        <a:graphic>
          <a:graphicData uri="http://schemas.openxmlformats.org/drawingml/2006/table">
            <a:tbl>
              <a:tblPr firstRow="1" bandRow="1">
                <a:tableStyleId>{5C22544A-7EE6-4342-B048-85BDC9FD1C3A}</a:tableStyleId>
              </a:tblPr>
              <a:tblGrid>
                <a:gridCol w="1321509">
                  <a:extLst>
                    <a:ext uri="{9D8B030D-6E8A-4147-A177-3AD203B41FA5}">
                      <a16:colId xmlns:a16="http://schemas.microsoft.com/office/drawing/2014/main" val="605692145"/>
                    </a:ext>
                  </a:extLst>
                </a:gridCol>
                <a:gridCol w="992387">
                  <a:extLst>
                    <a:ext uri="{9D8B030D-6E8A-4147-A177-3AD203B41FA5}">
                      <a16:colId xmlns:a16="http://schemas.microsoft.com/office/drawing/2014/main" val="3228638856"/>
                    </a:ext>
                  </a:extLst>
                </a:gridCol>
                <a:gridCol w="928467">
                  <a:extLst>
                    <a:ext uri="{9D8B030D-6E8A-4147-A177-3AD203B41FA5}">
                      <a16:colId xmlns:a16="http://schemas.microsoft.com/office/drawing/2014/main" val="2617016939"/>
                    </a:ext>
                  </a:extLst>
                </a:gridCol>
                <a:gridCol w="942609">
                  <a:extLst>
                    <a:ext uri="{9D8B030D-6E8A-4147-A177-3AD203B41FA5}">
                      <a16:colId xmlns:a16="http://schemas.microsoft.com/office/drawing/2014/main" val="2740204392"/>
                    </a:ext>
                  </a:extLst>
                </a:gridCol>
              </a:tblGrid>
              <a:tr h="256630">
                <a:tc>
                  <a:txBody>
                    <a:bodyPr/>
                    <a:lstStyle/>
                    <a:p>
                      <a:pPr>
                        <a:lnSpc>
                          <a:spcPct val="100000"/>
                        </a:lnSpc>
                        <a:spcAft>
                          <a:spcPts val="200"/>
                        </a:spcAft>
                      </a:pPr>
                      <a:r>
                        <a:rPr lang="en-GB" sz="1000" b="1" dirty="0">
                          <a:solidFill>
                            <a:schemeClr val="bg1"/>
                          </a:solidFill>
                        </a:rPr>
                        <a:t>N (%) unless stated</a:t>
                      </a:r>
                      <a:endParaRPr lang="en-GB" sz="1000" b="1" dirty="0">
                        <a:solidFill>
                          <a:schemeClr val="bg1"/>
                        </a:solidFill>
                        <a:latin typeface="Arial" panose="020B060402020202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000" b="1" u="none" strike="noStrike" kern="1200" cap="none" spc="0" normalizeH="0" baseline="0" noProof="0" dirty="0">
                          <a:ln>
                            <a:noFill/>
                          </a:ln>
                          <a:solidFill>
                            <a:schemeClr val="bg1"/>
                          </a:solidFill>
                          <a:effectLst/>
                          <a:uLnTx/>
                          <a:uFillTx/>
                        </a:rPr>
                        <a:t>5/15/45mg</a:t>
                      </a:r>
                      <a:br>
                        <a:rPr kumimoji="0" lang="en-US" sz="1000" b="1" u="none" strike="noStrike" kern="1200" cap="none" spc="0" normalizeH="0" baseline="0" noProof="0" dirty="0">
                          <a:ln>
                            <a:noFill/>
                          </a:ln>
                          <a:solidFill>
                            <a:schemeClr val="bg1"/>
                          </a:solidFill>
                          <a:effectLst/>
                          <a:uLnTx/>
                          <a:uFillTx/>
                        </a:rPr>
                      </a:br>
                      <a:r>
                        <a:rPr kumimoji="0" lang="en-US" sz="1000" b="1" u="none" strike="noStrike" kern="1200" cap="none" spc="0" normalizeH="0" baseline="0" noProof="0" dirty="0">
                          <a:ln>
                            <a:noFill/>
                          </a:ln>
                          <a:solidFill>
                            <a:schemeClr val="bg1"/>
                          </a:solidFill>
                          <a:effectLst/>
                          <a:uLnTx/>
                          <a:uFillTx/>
                        </a:rPr>
                        <a:t>N=39</a:t>
                      </a:r>
                      <a:endPar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000" b="1" u="none" strike="noStrike" kern="1200" cap="none" spc="0" normalizeH="0" baseline="0" noProof="0" dirty="0">
                          <a:ln>
                            <a:noFill/>
                          </a:ln>
                          <a:solidFill>
                            <a:schemeClr val="bg1"/>
                          </a:solidFill>
                          <a:effectLst/>
                          <a:uLnTx/>
                          <a:uFillTx/>
                        </a:rPr>
                        <a:t>5/45/45mg</a:t>
                      </a:r>
                      <a:br>
                        <a:rPr kumimoji="0" lang="en-US" sz="1000" b="1" u="none" strike="noStrike" kern="1200" cap="none" spc="0" normalizeH="0" baseline="0" noProof="0" dirty="0">
                          <a:ln>
                            <a:noFill/>
                          </a:ln>
                          <a:solidFill>
                            <a:schemeClr val="bg1"/>
                          </a:solidFill>
                          <a:effectLst/>
                          <a:uLnTx/>
                          <a:uFillTx/>
                        </a:rPr>
                      </a:br>
                      <a:r>
                        <a:rPr kumimoji="0" lang="en-US" sz="1000" b="1" u="none" strike="noStrike" kern="1200" cap="none" spc="0" normalizeH="0" baseline="0" noProof="0" dirty="0">
                          <a:ln>
                            <a:noFill/>
                          </a:ln>
                          <a:solidFill>
                            <a:schemeClr val="bg1"/>
                          </a:solidFill>
                          <a:effectLst/>
                          <a:uLnTx/>
                          <a:uFillTx/>
                        </a:rPr>
                        <a:t>N=27</a:t>
                      </a:r>
                      <a:endPar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000" b="1" u="none" strike="noStrike" kern="1200" cap="none" spc="0" normalizeH="0" baseline="0" noProof="0" dirty="0">
                          <a:ln>
                            <a:noFill/>
                          </a:ln>
                          <a:solidFill>
                            <a:schemeClr val="bg1"/>
                          </a:solidFill>
                          <a:effectLst/>
                          <a:uLnTx/>
                          <a:uFillTx/>
                        </a:rPr>
                        <a:t>Overall</a:t>
                      </a:r>
                      <a:br>
                        <a:rPr kumimoji="0" lang="en-US" sz="1000" b="1" u="none" strike="noStrike" kern="1200" cap="none" spc="0" normalizeH="0" baseline="0" noProof="0" dirty="0">
                          <a:ln>
                            <a:noFill/>
                          </a:ln>
                          <a:solidFill>
                            <a:schemeClr val="bg1"/>
                          </a:solidFill>
                          <a:effectLst/>
                          <a:uLnTx/>
                          <a:uFillTx/>
                        </a:rPr>
                      </a:br>
                      <a:r>
                        <a:rPr kumimoji="0" lang="en-US" sz="1000" b="1" u="none" strike="noStrike" kern="1200" cap="none" spc="0" normalizeH="0" baseline="0" noProof="0" dirty="0">
                          <a:ln>
                            <a:noFill/>
                          </a:ln>
                          <a:solidFill>
                            <a:schemeClr val="bg1"/>
                          </a:solidFill>
                          <a:effectLst/>
                          <a:uLnTx/>
                          <a:uFillTx/>
                        </a:rPr>
                        <a:t>N=66</a:t>
                      </a:r>
                      <a:endPar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extLst>
                  <a:ext uri="{0D108BD9-81ED-4DB2-BD59-A6C34878D82A}">
                    <a16:rowId xmlns:a16="http://schemas.microsoft.com/office/drawing/2014/main" val="978617420"/>
                  </a:ext>
                </a:extLst>
              </a:tr>
              <a:tr h="256630">
                <a:tc>
                  <a:txBody>
                    <a:bodyPr/>
                    <a:lstStyle/>
                    <a:p>
                      <a:pPr marL="0" marR="0" lvl="0" indent="0" algn="l" defTabSz="2362535"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Median age, y (range)</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rPr>
                        <a:t>68 </a:t>
                      </a:r>
                      <a:br>
                        <a:rPr kumimoji="0" lang="en-US" sz="1000" b="0" u="none" strike="noStrike" kern="1200" cap="none" spc="0" normalizeH="0" baseline="0" noProof="0" dirty="0">
                          <a:ln>
                            <a:noFill/>
                          </a:ln>
                          <a:solidFill>
                            <a:schemeClr val="tx1"/>
                          </a:solidFill>
                          <a:effectLst/>
                          <a:uLnTx/>
                          <a:uFillTx/>
                        </a:rPr>
                      </a:br>
                      <a:r>
                        <a:rPr kumimoji="0" lang="en-US" sz="1000" b="0" u="none" strike="noStrike" kern="1200" cap="none" spc="0" normalizeH="0" baseline="0" noProof="0" dirty="0">
                          <a:ln>
                            <a:noFill/>
                          </a:ln>
                          <a:solidFill>
                            <a:schemeClr val="tx1"/>
                          </a:solidFill>
                          <a:effectLst/>
                          <a:uLnTx/>
                          <a:uFillTx/>
                        </a:rPr>
                        <a:t>(46</a:t>
                      </a:r>
                      <a:r>
                        <a:rPr lang="en-US" sz="1000" b="0" dirty="0">
                          <a:solidFill>
                            <a:schemeClr val="tx1"/>
                          </a:solidFill>
                          <a:effectLst/>
                        </a:rPr>
                        <a:t>–</a:t>
                      </a:r>
                      <a:r>
                        <a:rPr kumimoji="0" lang="en-US" sz="1000" b="0" u="none" strike="noStrike" kern="1200" cap="none" spc="0" normalizeH="0" baseline="0" noProof="0" dirty="0">
                          <a:ln>
                            <a:noFill/>
                          </a:ln>
                          <a:solidFill>
                            <a:schemeClr val="tx1"/>
                          </a:solidFill>
                          <a:effectLst/>
                          <a:uLnTx/>
                          <a:uFillTx/>
                        </a:rPr>
                        <a:t>88)</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rPr>
                        <a:t>64 </a:t>
                      </a:r>
                      <a:br>
                        <a:rPr kumimoji="0" lang="en-US" sz="1000" b="0" u="none" strike="noStrike" kern="1200" cap="none" spc="0" normalizeH="0" baseline="0" noProof="0" dirty="0">
                          <a:ln>
                            <a:noFill/>
                          </a:ln>
                          <a:solidFill>
                            <a:schemeClr val="tx1"/>
                          </a:solidFill>
                          <a:effectLst/>
                          <a:uLnTx/>
                          <a:uFillTx/>
                        </a:rPr>
                      </a:br>
                      <a:r>
                        <a:rPr kumimoji="0" lang="en-US" sz="1000" b="0" u="none" strike="noStrike" kern="1200" cap="none" spc="0" normalizeH="0" baseline="0" noProof="0" dirty="0">
                          <a:ln>
                            <a:noFill/>
                          </a:ln>
                          <a:solidFill>
                            <a:schemeClr val="tx1"/>
                          </a:solidFill>
                          <a:effectLst/>
                          <a:uLnTx/>
                          <a:uFillTx/>
                        </a:rPr>
                        <a:t>(41</a:t>
                      </a:r>
                      <a:r>
                        <a:rPr lang="en-US" sz="1000" b="0" dirty="0">
                          <a:solidFill>
                            <a:schemeClr val="tx1"/>
                          </a:solidFill>
                          <a:effectLst/>
                        </a:rPr>
                        <a:t>–</a:t>
                      </a:r>
                      <a:r>
                        <a:rPr kumimoji="0" lang="en-US" sz="1000" b="0" u="none" strike="noStrike" kern="1200" cap="none" spc="0" normalizeH="0" baseline="0" noProof="0" dirty="0">
                          <a:ln>
                            <a:noFill/>
                          </a:ln>
                          <a:solidFill>
                            <a:schemeClr val="tx1"/>
                          </a:solidFill>
                          <a:effectLst/>
                          <a:uLnTx/>
                          <a:uFillTx/>
                        </a:rPr>
                        <a:t>78)</a:t>
                      </a:r>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68 </a:t>
                      </a:r>
                      <a:br>
                        <a:rPr lang="en-US" sz="1000" b="0" dirty="0">
                          <a:solidFill>
                            <a:schemeClr val="tx1"/>
                          </a:solidFill>
                          <a:effectLst/>
                        </a:rPr>
                      </a:br>
                      <a:r>
                        <a:rPr lang="en-US" sz="1000" b="0" dirty="0">
                          <a:solidFill>
                            <a:schemeClr val="tx1"/>
                          </a:solidFill>
                          <a:effectLst/>
                        </a:rPr>
                        <a:t>(41–88)</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3707822059"/>
                  </a:ext>
                </a:extLst>
              </a:tr>
              <a:tr h="245852">
                <a:tc>
                  <a:txBody>
                    <a:bodyPr/>
                    <a:lstStyle/>
                    <a:p>
                      <a:pPr>
                        <a:lnSpc>
                          <a:spcPct val="100000"/>
                        </a:lnSpc>
                        <a:spcAft>
                          <a:spcPts val="0"/>
                        </a:spcAft>
                      </a:pPr>
                      <a:r>
                        <a:rPr lang="en-GB" sz="1000" b="1" dirty="0">
                          <a:solidFill>
                            <a:schemeClr val="tx1"/>
                          </a:solidFill>
                        </a:rPr>
                        <a:t>NHL subtype</a:t>
                      </a:r>
                      <a:endParaRPr lang="en-GB" sz="1000" b="1" dirty="0">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extLst>
                  <a:ext uri="{0D108BD9-81ED-4DB2-BD59-A6C34878D82A}">
                    <a16:rowId xmlns:a16="http://schemas.microsoft.com/office/drawing/2014/main" val="1119806655"/>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DLBCL</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1" dirty="0">
                          <a:solidFill>
                            <a:schemeClr val="tx1"/>
                          </a:solidFill>
                          <a:effectLst/>
                        </a:rPr>
                        <a:t>18 (46.2)</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1" dirty="0">
                          <a:solidFill>
                            <a:schemeClr val="tx1"/>
                          </a:solidFill>
                          <a:effectLst/>
                        </a:rPr>
                        <a:t>17 (63.0)</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1" dirty="0">
                          <a:solidFill>
                            <a:schemeClr val="tx1"/>
                          </a:solidFill>
                          <a:effectLst/>
                        </a:rPr>
                        <a:t>35 (53.0)</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4030460601"/>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effectLst/>
                        </a:rPr>
                        <a:t>trFL</a:t>
                      </a:r>
                      <a:endParaRPr lang="en-US" sz="1000" b="1" kern="1200" baseline="0" dirty="0">
                        <a:solidFill>
                          <a:schemeClr val="tx1"/>
                        </a:solidFill>
                        <a:effectLst/>
                        <a:latin typeface="Arial" panose="020B0604020202020204" pitchFamily="34"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4 (10.3)</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8 (29.6)</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12 (18.2)</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876278101"/>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prstClr val="black"/>
                          </a:solidFill>
                          <a:effectLst/>
                          <a:uLnTx/>
                          <a:uFillTx/>
                        </a:rPr>
                        <a:t>FL Gr 1</a:t>
                      </a:r>
                      <a:r>
                        <a:rPr lang="en-US" sz="1000" b="1" dirty="0">
                          <a:solidFill>
                            <a:schemeClr val="tx1"/>
                          </a:solidFill>
                          <a:effectLst/>
                        </a:rPr>
                        <a:t>–</a:t>
                      </a:r>
                      <a:r>
                        <a:rPr kumimoji="0" lang="en-US" sz="1000" b="1" u="none" strike="noStrike" kern="1200" cap="none" spc="0" normalizeH="0" baseline="0" noProof="0" dirty="0">
                          <a:ln>
                            <a:noFill/>
                          </a:ln>
                          <a:solidFill>
                            <a:prstClr val="black"/>
                          </a:solidFill>
                          <a:effectLst/>
                          <a:uLnTx/>
                          <a:uFillTx/>
                        </a:rPr>
                        <a:t>3a</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12 (30.8)</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0</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algn="ctr">
                        <a:lnSpc>
                          <a:spcPct val="100000"/>
                        </a:lnSpc>
                        <a:spcBef>
                          <a:spcPts val="300"/>
                        </a:spcBef>
                        <a:spcAft>
                          <a:spcPts val="0"/>
                        </a:spcAft>
                      </a:pPr>
                      <a:r>
                        <a:rPr lang="en-US" sz="1000" b="0" dirty="0">
                          <a:solidFill>
                            <a:schemeClr val="tx1"/>
                          </a:solidFill>
                          <a:effectLst/>
                        </a:rPr>
                        <a:t>12 (18.2)</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1735518120"/>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MCL</a:t>
                      </a:r>
                      <a:endParaRPr lang="en-GB" sz="1000" b="1"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2 (5.1)</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1 (3.7)</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3 (4.5)</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2230738317"/>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FL Gr 3b</a:t>
                      </a:r>
                      <a:endParaRPr lang="en-GB" sz="1000" b="1"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1 (2.6)</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0</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1 (1.5)</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1013920009"/>
                  </a:ext>
                </a:extLst>
              </a:tr>
              <a:tr h="245852">
                <a:tc>
                  <a:txBody>
                    <a:bodyPr/>
                    <a:lstStyle/>
                    <a:p>
                      <a:pPr marL="361950" marR="0" lvl="0" indent="0" algn="l" defTabSz="2362535"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trMZL /trWM</a:t>
                      </a:r>
                      <a:endParaRPr lang="en-GB" sz="1000" b="1"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2 (5.1)</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0</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2 (3.0)</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319725705"/>
                  </a:ext>
                </a:extLst>
              </a:tr>
              <a:tr h="357665">
                <a:tc>
                  <a:txBody>
                    <a:bodyPr/>
                    <a:lstStyle/>
                    <a:p>
                      <a:pPr marL="0" marR="0" lvl="0" indent="0" algn="l" defTabSz="2362535"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chemeClr val="tx1"/>
                          </a:solidFill>
                          <a:effectLst/>
                          <a:uLnTx/>
                          <a:uFillTx/>
                        </a:rPr>
                        <a:t>Median number of prior lines of therapy, n (range)</a:t>
                      </a: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3 (1–9)</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4 (2–8)</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300"/>
                        </a:spcBef>
                        <a:spcAft>
                          <a:spcPts val="0"/>
                        </a:spcAft>
                        <a:buClrTx/>
                        <a:buSzTx/>
                        <a:buFontTx/>
                        <a:buNone/>
                        <a:tabLst/>
                        <a:defRPr/>
                      </a:pPr>
                      <a:r>
                        <a:rPr lang="en-US" sz="1000" b="0" dirty="0">
                          <a:solidFill>
                            <a:schemeClr val="tx1"/>
                          </a:solidFill>
                          <a:effectLst/>
                        </a:rPr>
                        <a:t>3.5 (1–9)</a:t>
                      </a:r>
                      <a:endParaRPr lang="en-US"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186318055"/>
                  </a:ext>
                </a:extLst>
              </a:tr>
              <a:tr h="256630">
                <a:tc>
                  <a:txBody>
                    <a:bodyPr/>
                    <a:lstStyle/>
                    <a:p>
                      <a:pPr>
                        <a:lnSpc>
                          <a:spcPct val="100000"/>
                        </a:lnSpc>
                        <a:spcAft>
                          <a:spcPts val="0"/>
                        </a:spcAft>
                      </a:pPr>
                      <a:r>
                        <a:rPr lang="en-GB" sz="1000" b="1" dirty="0">
                          <a:solidFill>
                            <a:schemeClr val="tx1"/>
                          </a:solidFill>
                        </a:rPr>
                        <a:t>Refractory to any prior anti-CD20</a:t>
                      </a:r>
                      <a:endParaRPr lang="en-GB" sz="1000" b="1"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34 (87.2)</a:t>
                      </a: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24 (88.9)</a:t>
                      </a: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tc>
                  <a:txBody>
                    <a:bodyPr/>
                    <a:lstStyle/>
                    <a:p>
                      <a:pPr marL="0" marR="0" lvl="0" indent="0" algn="ctr" defTabSz="403671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58 (87.9)</a:t>
                      </a:r>
                      <a:endParaRPr lang="en-GB" sz="1000" b="0" dirty="0">
                        <a:solidFill>
                          <a:schemeClr val="tx1"/>
                        </a:solidFill>
                        <a:latin typeface="Arial" panose="020B0604020202020204" pitchFamily="34" charset="0"/>
                        <a:cs typeface="Arial" panose="020B0604020202020204" pitchFamily="34" charset="0"/>
                      </a:endParaRPr>
                    </a:p>
                  </a:txBody>
                  <a:tcPr marL="82296" marR="82296" marT="41148" marB="41148" anchor="ctr"/>
                </a:tc>
                <a:extLst>
                  <a:ext uri="{0D108BD9-81ED-4DB2-BD59-A6C34878D82A}">
                    <a16:rowId xmlns:a16="http://schemas.microsoft.com/office/drawing/2014/main" val="2251884540"/>
                  </a:ext>
                </a:extLst>
              </a:tr>
            </a:tbl>
          </a:graphicData>
        </a:graphic>
      </p:graphicFrame>
      <p:graphicFrame>
        <p:nvGraphicFramePr>
          <p:cNvPr id="4" name="Table 4">
            <a:extLst>
              <a:ext uri="{FF2B5EF4-FFF2-40B4-BE49-F238E27FC236}">
                <a16:creationId xmlns:a16="http://schemas.microsoft.com/office/drawing/2014/main" id="{2A4E6633-6930-479F-992C-DD8B95973B34}"/>
              </a:ext>
            </a:extLst>
          </p:cNvPr>
          <p:cNvGraphicFramePr>
            <a:graphicFrameLocks noGrp="1"/>
          </p:cNvGraphicFramePr>
          <p:nvPr>
            <p:extLst>
              <p:ext uri="{D42A27DB-BD31-4B8C-83A1-F6EECF244321}">
                <p14:modId xmlns:p14="http://schemas.microsoft.com/office/powerpoint/2010/main" val="4006382492"/>
              </p:ext>
            </p:extLst>
          </p:nvPr>
        </p:nvGraphicFramePr>
        <p:xfrm>
          <a:off x="4947171" y="2131661"/>
          <a:ext cx="3624776" cy="942848"/>
        </p:xfrm>
        <a:graphic>
          <a:graphicData uri="http://schemas.openxmlformats.org/drawingml/2006/table">
            <a:tbl>
              <a:tblPr firstRow="1" bandRow="1">
                <a:tableStyleId>{5C22544A-7EE6-4342-B048-85BDC9FD1C3A}</a:tableStyleId>
              </a:tblPr>
              <a:tblGrid>
                <a:gridCol w="906194">
                  <a:extLst>
                    <a:ext uri="{9D8B030D-6E8A-4147-A177-3AD203B41FA5}">
                      <a16:colId xmlns:a16="http://schemas.microsoft.com/office/drawing/2014/main" val="3258712243"/>
                    </a:ext>
                  </a:extLst>
                </a:gridCol>
                <a:gridCol w="906194">
                  <a:extLst>
                    <a:ext uri="{9D8B030D-6E8A-4147-A177-3AD203B41FA5}">
                      <a16:colId xmlns:a16="http://schemas.microsoft.com/office/drawing/2014/main" val="1770822321"/>
                    </a:ext>
                  </a:extLst>
                </a:gridCol>
                <a:gridCol w="906194">
                  <a:extLst>
                    <a:ext uri="{9D8B030D-6E8A-4147-A177-3AD203B41FA5}">
                      <a16:colId xmlns:a16="http://schemas.microsoft.com/office/drawing/2014/main" val="4196128390"/>
                    </a:ext>
                  </a:extLst>
                </a:gridCol>
                <a:gridCol w="906194">
                  <a:extLst>
                    <a:ext uri="{9D8B030D-6E8A-4147-A177-3AD203B41FA5}">
                      <a16:colId xmlns:a16="http://schemas.microsoft.com/office/drawing/2014/main" val="2362373531"/>
                    </a:ext>
                  </a:extLst>
                </a:gridCol>
              </a:tblGrid>
              <a:tr h="132732">
                <a:tc>
                  <a:txBody>
                    <a:bodyPr/>
                    <a:lstStyle/>
                    <a:p>
                      <a:pPr>
                        <a:lnSpc>
                          <a:spcPct val="100000"/>
                        </a:lnSpc>
                        <a:spcAft>
                          <a:spcPts val="200"/>
                        </a:spcAft>
                      </a:pPr>
                      <a:r>
                        <a:rPr lang="en-GB" sz="1100" dirty="0">
                          <a:solidFill>
                            <a:schemeClr val="bg1"/>
                          </a:solidFill>
                        </a:rPr>
                        <a:t>N (%)</a:t>
                      </a:r>
                      <a:endParaRPr lang="en-GB" sz="1100" dirty="0">
                        <a:solidFill>
                          <a:schemeClr val="bg1"/>
                        </a:solidFill>
                        <a:latin typeface="Arial" panose="020B060402020202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aNHL</a:t>
                      </a:r>
                    </a:p>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N=51</a:t>
                      </a:r>
                      <a:endPar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iNHL</a:t>
                      </a:r>
                      <a:endParaRPr kumimoji="0" lang="en-US" sz="1100" b="1" u="none" strike="noStrike" kern="1200" cap="none" spc="0" normalizeH="0" baseline="30000" noProof="0" dirty="0">
                        <a:ln>
                          <a:noFill/>
                        </a:ln>
                        <a:solidFill>
                          <a:schemeClr val="bg1"/>
                        </a:solidFill>
                        <a:effectLst/>
                        <a:uLnTx/>
                        <a:uFillTx/>
                      </a:endParaRPr>
                    </a:p>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N=11</a:t>
                      </a:r>
                      <a:endPar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Overall</a:t>
                      </a:r>
                    </a:p>
                    <a:p>
                      <a:pPr marL="0" marR="0" lvl="0" indent="0" algn="ctr" defTabSz="2362535" rtl="0" eaLnBrk="1" fontAlgn="auto" latinLnBrk="0" hangingPunct="1">
                        <a:lnSpc>
                          <a:spcPct val="100000"/>
                        </a:lnSpc>
                        <a:spcBef>
                          <a:spcPts val="0"/>
                        </a:spcBef>
                        <a:spcAft>
                          <a:spcPts val="200"/>
                        </a:spcAft>
                        <a:buClrTx/>
                        <a:buSzTx/>
                        <a:buFontTx/>
                        <a:buNone/>
                        <a:tabLst/>
                        <a:defRPr/>
                      </a:pPr>
                      <a:r>
                        <a:rPr kumimoji="0" lang="en-US" sz="1100" b="1" u="none" strike="noStrike" kern="1200" cap="none" spc="0" normalizeH="0" baseline="0" noProof="0" dirty="0">
                          <a:ln>
                            <a:noFill/>
                          </a:ln>
                          <a:solidFill>
                            <a:schemeClr val="bg1"/>
                          </a:solidFill>
                          <a:effectLst/>
                          <a:uLnTx/>
                          <a:uFillTx/>
                        </a:rPr>
                        <a:t>N=62</a:t>
                      </a:r>
                      <a:endPar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b"/>
                </a:tc>
                <a:extLst>
                  <a:ext uri="{0D108BD9-81ED-4DB2-BD59-A6C34878D82A}">
                    <a16:rowId xmlns:a16="http://schemas.microsoft.com/office/drawing/2014/main" val="692341179"/>
                  </a:ext>
                </a:extLst>
              </a:tr>
              <a:tr h="0">
                <a:tc>
                  <a:txBody>
                    <a:bodyPr/>
                    <a:lstStyle/>
                    <a:p>
                      <a:pPr marL="0" marR="0" lvl="0" indent="0" algn="l" defTabSz="2362535" rtl="0" eaLnBrk="1" fontAlgn="auto" latinLnBrk="0" hangingPunct="1">
                        <a:lnSpc>
                          <a:spcPct val="100000"/>
                        </a:lnSpc>
                        <a:spcBef>
                          <a:spcPts val="0"/>
                        </a:spcBef>
                        <a:spcAft>
                          <a:spcPts val="200"/>
                        </a:spcAft>
                        <a:buClrTx/>
                        <a:buSzTx/>
                        <a:buFontTx/>
                        <a:buNone/>
                        <a:tabLst/>
                        <a:defRPr/>
                      </a:pPr>
                      <a:r>
                        <a:rPr kumimoji="0" lang="en-US" sz="1100" b="0" u="none" strike="noStrike" kern="1200" cap="none" spc="0" normalizeH="0" baseline="0" noProof="0" dirty="0">
                          <a:ln>
                            <a:noFill/>
                          </a:ln>
                          <a:solidFill>
                            <a:prstClr val="black"/>
                          </a:solidFill>
                          <a:effectLst/>
                          <a:uLnTx/>
                          <a:uFillTx/>
                        </a:rPr>
                        <a:t>ORR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15 (29.4)</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9 (81.8)</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24 (38.7)</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3229872876"/>
                  </a:ext>
                </a:extLst>
              </a:tr>
              <a:tr h="0">
                <a:tc>
                  <a:txBody>
                    <a:bodyPr/>
                    <a:lstStyle/>
                    <a:p>
                      <a:pPr marL="0" marR="0" lvl="0" indent="0" algn="l" defTabSz="2362535" rtl="0" eaLnBrk="1" fontAlgn="auto" latinLnBrk="0" hangingPunct="1">
                        <a:lnSpc>
                          <a:spcPct val="100000"/>
                        </a:lnSpc>
                        <a:spcBef>
                          <a:spcPts val="0"/>
                        </a:spcBef>
                        <a:spcAft>
                          <a:spcPts val="200"/>
                        </a:spcAft>
                        <a:buClrTx/>
                        <a:buSzTx/>
                        <a:buFontTx/>
                        <a:buNone/>
                        <a:tabLst/>
                        <a:defRPr/>
                      </a:pPr>
                      <a:r>
                        <a:rPr kumimoji="0" lang="en-US" sz="1100" b="0" u="none" strike="noStrike" kern="1200" cap="none" spc="0" normalizeH="0" baseline="0" noProof="0" dirty="0">
                          <a:ln>
                            <a:noFill/>
                          </a:ln>
                          <a:solidFill>
                            <a:prstClr val="black"/>
                          </a:solidFill>
                          <a:effectLst/>
                          <a:uLnTx/>
                          <a:uFillTx/>
                        </a:rPr>
                        <a:t>CR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9 (17.6)</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7 (63.6)</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US" sz="1100" dirty="0">
                          <a:solidFill>
                            <a:schemeClr val="tx1"/>
                          </a:solidFill>
                          <a:effectLst/>
                        </a:rPr>
                        <a:t>16 (25.8)</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1148" marB="41148" anchor="ctr"/>
                </a:tc>
                <a:extLst>
                  <a:ext uri="{0D108BD9-81ED-4DB2-BD59-A6C34878D82A}">
                    <a16:rowId xmlns:a16="http://schemas.microsoft.com/office/drawing/2014/main" val="423626930"/>
                  </a:ext>
                </a:extLst>
              </a:tr>
            </a:tbl>
          </a:graphicData>
        </a:graphic>
      </p:graphicFrame>
      <p:graphicFrame>
        <p:nvGraphicFramePr>
          <p:cNvPr id="5" name="Table 6">
            <a:extLst>
              <a:ext uri="{FF2B5EF4-FFF2-40B4-BE49-F238E27FC236}">
                <a16:creationId xmlns:a16="http://schemas.microsoft.com/office/drawing/2014/main" id="{1F5443CD-411A-4F92-B437-5B7EDC30BB8D}"/>
              </a:ext>
            </a:extLst>
          </p:cNvPr>
          <p:cNvGraphicFramePr>
            <a:graphicFrameLocks noGrp="1"/>
          </p:cNvGraphicFramePr>
          <p:nvPr>
            <p:extLst>
              <p:ext uri="{D42A27DB-BD31-4B8C-83A1-F6EECF244321}">
                <p14:modId xmlns:p14="http://schemas.microsoft.com/office/powerpoint/2010/main" val="415879868"/>
              </p:ext>
            </p:extLst>
          </p:nvPr>
        </p:nvGraphicFramePr>
        <p:xfrm>
          <a:off x="4947171" y="3248107"/>
          <a:ext cx="4125309" cy="1188900"/>
        </p:xfrm>
        <a:graphic>
          <a:graphicData uri="http://schemas.openxmlformats.org/drawingml/2006/table">
            <a:tbl>
              <a:tblPr firstRow="1" bandRow="1">
                <a:tableStyleId>{5C22544A-7EE6-4342-B048-85BDC9FD1C3A}</a:tableStyleId>
              </a:tblPr>
              <a:tblGrid>
                <a:gridCol w="1375103">
                  <a:extLst>
                    <a:ext uri="{9D8B030D-6E8A-4147-A177-3AD203B41FA5}">
                      <a16:colId xmlns:a16="http://schemas.microsoft.com/office/drawing/2014/main" val="632650202"/>
                    </a:ext>
                  </a:extLst>
                </a:gridCol>
                <a:gridCol w="1375103">
                  <a:extLst>
                    <a:ext uri="{9D8B030D-6E8A-4147-A177-3AD203B41FA5}">
                      <a16:colId xmlns:a16="http://schemas.microsoft.com/office/drawing/2014/main" val="3103799681"/>
                    </a:ext>
                  </a:extLst>
                </a:gridCol>
                <a:gridCol w="1375103">
                  <a:extLst>
                    <a:ext uri="{9D8B030D-6E8A-4147-A177-3AD203B41FA5}">
                      <a16:colId xmlns:a16="http://schemas.microsoft.com/office/drawing/2014/main" val="2317022667"/>
                    </a:ext>
                  </a:extLst>
                </a:gridCol>
              </a:tblGrid>
              <a:tr h="0">
                <a:tc>
                  <a:txBody>
                    <a:bodyPr/>
                    <a:lstStyle/>
                    <a:p>
                      <a:pPr>
                        <a:lnSpc>
                          <a:spcPct val="100000"/>
                        </a:lnSpc>
                        <a:spcAft>
                          <a:spcPts val="200"/>
                        </a:spcAft>
                      </a:pPr>
                      <a:r>
                        <a:rPr lang="en-GB" sz="1050" dirty="0">
                          <a:solidFill>
                            <a:schemeClr val="bg1"/>
                          </a:solidFill>
                        </a:rPr>
                        <a:t>N (%) of patients with ≥1 AE</a:t>
                      </a:r>
                      <a:endParaRPr lang="en-GB" sz="1050" dirty="0">
                        <a:solidFill>
                          <a:schemeClr val="bg1"/>
                        </a:solidFill>
                        <a:latin typeface="Arial" panose="020B0604020202020204" pitchFamily="34" charset="0"/>
                        <a:cs typeface="Arial" panose="020B0604020202020204" pitchFamily="34" charset="0"/>
                      </a:endParaRPr>
                    </a:p>
                  </a:txBody>
                  <a:tcPr marL="82296" marR="82296" marT="48600" marB="48600"/>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GB" sz="1050" dirty="0">
                          <a:solidFill>
                            <a:schemeClr val="bg1"/>
                          </a:solidFill>
                        </a:rPr>
                        <a:t>5/15/45mg</a:t>
                      </a:r>
                      <a:br>
                        <a:rPr lang="en-GB" sz="1050" dirty="0">
                          <a:solidFill>
                            <a:schemeClr val="bg1"/>
                          </a:solidFill>
                        </a:rPr>
                      </a:br>
                      <a:r>
                        <a:rPr lang="en-GB" sz="1050" dirty="0">
                          <a:solidFill>
                            <a:schemeClr val="bg1"/>
                          </a:solidFill>
                        </a:rPr>
                        <a:t>N=39 </a:t>
                      </a:r>
                      <a:endParaRPr kumimoji="0" lang="en-US" sz="105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8600" marB="48600" anchor="ctr"/>
                </a:tc>
                <a:tc>
                  <a:txBody>
                    <a:bodyPr/>
                    <a:lstStyle/>
                    <a:p>
                      <a:pPr marL="0" marR="0" lvl="0" indent="0" algn="ctr" defTabSz="2362535" rtl="0" eaLnBrk="1" fontAlgn="auto" latinLnBrk="0" hangingPunct="1">
                        <a:lnSpc>
                          <a:spcPct val="100000"/>
                        </a:lnSpc>
                        <a:spcBef>
                          <a:spcPts val="0"/>
                        </a:spcBef>
                        <a:spcAft>
                          <a:spcPts val="200"/>
                        </a:spcAft>
                        <a:buClrTx/>
                        <a:buSzTx/>
                        <a:buFontTx/>
                        <a:buNone/>
                        <a:tabLst/>
                        <a:defRPr/>
                      </a:pPr>
                      <a:r>
                        <a:rPr lang="en-GB" sz="1050" dirty="0">
                          <a:solidFill>
                            <a:schemeClr val="bg1"/>
                          </a:solidFill>
                        </a:rPr>
                        <a:t>5/45/45mg</a:t>
                      </a:r>
                      <a:br>
                        <a:rPr lang="en-GB" sz="1050" dirty="0">
                          <a:solidFill>
                            <a:schemeClr val="bg1"/>
                          </a:solidFill>
                        </a:rPr>
                      </a:br>
                      <a:r>
                        <a:rPr lang="en-GB" sz="1050" dirty="0">
                          <a:solidFill>
                            <a:schemeClr val="bg1"/>
                          </a:solidFill>
                        </a:rPr>
                        <a:t>N=27</a:t>
                      </a:r>
                      <a:endParaRPr kumimoji="0" lang="en-US" sz="105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8600" marB="48600" anchor="ctr"/>
                </a:tc>
                <a:extLst>
                  <a:ext uri="{0D108BD9-81ED-4DB2-BD59-A6C34878D82A}">
                    <a16:rowId xmlns:a16="http://schemas.microsoft.com/office/drawing/2014/main" val="583486948"/>
                  </a:ext>
                </a:extLst>
              </a:tr>
              <a:tr h="0">
                <a:tc>
                  <a:txBody>
                    <a:bodyPr/>
                    <a:lstStyle/>
                    <a:p>
                      <a:pPr marL="0" marR="0" lvl="0" indent="0" algn="l" defTabSz="2362535" rtl="0" eaLnBrk="1" fontAlgn="auto" latinLnBrk="0" hangingPunct="1">
                        <a:lnSpc>
                          <a:spcPct val="100000"/>
                        </a:lnSpc>
                        <a:spcBef>
                          <a:spcPts val="0"/>
                        </a:spcBef>
                        <a:spcAft>
                          <a:spcPts val="200"/>
                        </a:spcAft>
                        <a:buClrTx/>
                        <a:buSzTx/>
                        <a:buFontTx/>
                        <a:buNone/>
                        <a:tabLst/>
                        <a:defRPr/>
                      </a:pPr>
                      <a:r>
                        <a:rPr kumimoji="0" lang="en-US" sz="1050" b="0" u="none" strike="noStrike" kern="1200" cap="none" spc="0" normalizeH="0" baseline="0" noProof="0" dirty="0">
                          <a:ln>
                            <a:noFill/>
                          </a:ln>
                          <a:solidFill>
                            <a:prstClr val="black"/>
                          </a:solidFill>
                          <a:effectLst/>
                          <a:uLnTx/>
                          <a:uFillTx/>
                        </a:rPr>
                        <a:t>Any Gr CRS</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b="0" dirty="0">
                          <a:solidFill>
                            <a:schemeClr val="tx1"/>
                          </a:solidFill>
                          <a:effectLst/>
                        </a:rPr>
                        <a:t>16 (41.0)</a:t>
                      </a:r>
                      <a:endParaRPr lang="en-US"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b="0" dirty="0">
                          <a:solidFill>
                            <a:schemeClr val="tx1"/>
                          </a:solidFill>
                          <a:effectLst/>
                        </a:rPr>
                        <a:t>4 (14.8)</a:t>
                      </a:r>
                      <a:endParaRPr lang="en-US"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extLst>
                  <a:ext uri="{0D108BD9-81ED-4DB2-BD59-A6C34878D82A}">
                    <a16:rowId xmlns:a16="http://schemas.microsoft.com/office/drawing/2014/main" val="2289171191"/>
                  </a:ext>
                </a:extLst>
              </a:tr>
              <a:tr h="0">
                <a:tc>
                  <a:txBody>
                    <a:bodyPr/>
                    <a:lstStyle/>
                    <a:p>
                      <a:pPr marL="358775" marR="0" lvl="1" indent="0" algn="l" defTabSz="2362535" rtl="0" eaLnBrk="1" fontAlgn="auto" latinLnBrk="0" hangingPunct="1">
                        <a:lnSpc>
                          <a:spcPct val="100000"/>
                        </a:lnSpc>
                        <a:spcBef>
                          <a:spcPts val="0"/>
                        </a:spcBef>
                        <a:spcAft>
                          <a:spcPts val="200"/>
                        </a:spcAft>
                        <a:buClrTx/>
                        <a:buSzTx/>
                        <a:buFontTx/>
                        <a:buNone/>
                        <a:tabLst/>
                        <a:defRPr/>
                      </a:pPr>
                      <a:r>
                        <a:rPr kumimoji="0" lang="en-US" sz="1050" b="0" u="none" strike="noStrike" kern="1200" cap="none" spc="0" normalizeH="0" baseline="0" noProof="0" dirty="0">
                          <a:ln>
                            <a:noFill/>
                          </a:ln>
                          <a:solidFill>
                            <a:prstClr val="black"/>
                          </a:solidFill>
                          <a:effectLst/>
                          <a:uLnTx/>
                          <a:uFillTx/>
                        </a:rPr>
                        <a:t>Gr 1</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dirty="0">
                          <a:solidFill>
                            <a:schemeClr val="tx1"/>
                          </a:solidFill>
                          <a:effectLst/>
                        </a:rPr>
                        <a:t>13 (33.3)</a:t>
                      </a:r>
                      <a:endParaRPr lang="en-US"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dirty="0">
                          <a:solidFill>
                            <a:schemeClr val="tx1"/>
                          </a:solidFill>
                          <a:effectLst/>
                        </a:rPr>
                        <a:t>3 (11.1)</a:t>
                      </a:r>
                      <a:endParaRPr lang="en-US"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extLst>
                  <a:ext uri="{0D108BD9-81ED-4DB2-BD59-A6C34878D82A}">
                    <a16:rowId xmlns:a16="http://schemas.microsoft.com/office/drawing/2014/main" val="2233392086"/>
                  </a:ext>
                </a:extLst>
              </a:tr>
              <a:tr h="0">
                <a:tc>
                  <a:txBody>
                    <a:bodyPr/>
                    <a:lstStyle/>
                    <a:p>
                      <a:pPr marL="358775" marR="0" lvl="1" indent="0" algn="l" defTabSz="2362535" rtl="0" eaLnBrk="1" fontAlgn="auto" latinLnBrk="0" hangingPunct="1">
                        <a:lnSpc>
                          <a:spcPct val="100000"/>
                        </a:lnSpc>
                        <a:spcBef>
                          <a:spcPts val="0"/>
                        </a:spcBef>
                        <a:spcAft>
                          <a:spcPts val="200"/>
                        </a:spcAft>
                        <a:buClrTx/>
                        <a:buSzTx/>
                        <a:buFontTx/>
                        <a:buNone/>
                        <a:tabLst/>
                        <a:defRPr/>
                      </a:pPr>
                      <a:r>
                        <a:rPr kumimoji="0" lang="en-US" sz="1050" b="0" u="none" strike="noStrike" kern="1200" cap="none" spc="0" normalizeH="0" baseline="0" noProof="0" dirty="0">
                          <a:ln>
                            <a:noFill/>
                          </a:ln>
                          <a:solidFill>
                            <a:prstClr val="black"/>
                          </a:solidFill>
                          <a:effectLst/>
                          <a:uLnTx/>
                          <a:uFillTx/>
                        </a:rPr>
                        <a:t>Gr 2</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dirty="0">
                          <a:solidFill>
                            <a:schemeClr val="tx1"/>
                          </a:solidFill>
                          <a:effectLst/>
                        </a:rPr>
                        <a:t>3 (7.7)</a:t>
                      </a:r>
                      <a:endParaRPr lang="en-US"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tc>
                  <a:txBody>
                    <a:bodyPr/>
                    <a:lstStyle/>
                    <a:p>
                      <a:pPr marL="0" marR="0" lvl="0" indent="0" algn="ctr" defTabSz="4036710" rtl="0" eaLnBrk="1" fontAlgn="auto" latinLnBrk="0" hangingPunct="1">
                        <a:lnSpc>
                          <a:spcPct val="100000"/>
                        </a:lnSpc>
                        <a:spcBef>
                          <a:spcPts val="300"/>
                        </a:spcBef>
                        <a:spcAft>
                          <a:spcPts val="200"/>
                        </a:spcAft>
                        <a:buClrTx/>
                        <a:buSzTx/>
                        <a:buFontTx/>
                        <a:buNone/>
                        <a:tabLst/>
                        <a:defRPr/>
                      </a:pPr>
                      <a:r>
                        <a:rPr lang="en-US" sz="1050" dirty="0">
                          <a:solidFill>
                            <a:schemeClr val="tx1"/>
                          </a:solidFill>
                          <a:effectLst/>
                        </a:rPr>
                        <a:t>1 (3.7)</a:t>
                      </a:r>
                      <a:endParaRPr lang="en-US"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2296" marR="82296" marT="48600" marB="48600" anchor="ctr"/>
                </a:tc>
                <a:extLst>
                  <a:ext uri="{0D108BD9-81ED-4DB2-BD59-A6C34878D82A}">
                    <a16:rowId xmlns:a16="http://schemas.microsoft.com/office/drawing/2014/main" val="451405066"/>
                  </a:ext>
                </a:extLst>
              </a:tr>
            </a:tbl>
          </a:graphicData>
        </a:graphic>
      </p:graphicFrame>
      <p:sp>
        <p:nvSpPr>
          <p:cNvPr id="7" name="Rectangle: Rounded Corners 6">
            <a:extLst>
              <a:ext uri="{FF2B5EF4-FFF2-40B4-BE49-F238E27FC236}">
                <a16:creationId xmlns:a16="http://schemas.microsoft.com/office/drawing/2014/main" id="{CA56E3C3-C447-416D-803B-BE80B682D142}"/>
              </a:ext>
            </a:extLst>
          </p:cNvPr>
          <p:cNvSpPr/>
          <p:nvPr/>
        </p:nvSpPr>
        <p:spPr>
          <a:xfrm>
            <a:off x="4365029" y="3334304"/>
            <a:ext cx="521754" cy="281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46E5B07-77A2-4A8F-9B0F-538DBA3E5929}"/>
              </a:ext>
            </a:extLst>
          </p:cNvPr>
          <p:cNvSpPr txBox="1"/>
          <p:nvPr/>
        </p:nvSpPr>
        <p:spPr>
          <a:xfrm>
            <a:off x="122569" y="4175838"/>
            <a:ext cx="4540115" cy="338554"/>
          </a:xfrm>
          <a:prstGeom prst="rect">
            <a:avLst/>
          </a:prstGeom>
          <a:noFill/>
        </p:spPr>
        <p:txBody>
          <a:bodyPr wrap="square" rtlCol="0">
            <a:spAutoFit/>
          </a:bodyPr>
          <a:lstStyle/>
          <a:p>
            <a:r>
              <a:rPr lang="en-US" sz="800" dirty="0"/>
              <a:t>tr, transformed; MZL, marginal zone lymphoma; WM, Waldenstrom macroglobulinemia; FL, follicular lymphoma; aNHL, aggressive non-Hodgkin’s lymphoma; iNHL, indolent non-Hodgkin’s lymphoma</a:t>
            </a:r>
          </a:p>
        </p:txBody>
      </p:sp>
    </p:spTree>
    <p:extLst>
      <p:ext uri="{BB962C8B-B14F-4D97-AF65-F5344CB8AC3E}">
        <p14:creationId xmlns:p14="http://schemas.microsoft.com/office/powerpoint/2010/main" val="420954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446C-A965-4744-8AC6-388CF1902099}"/>
              </a:ext>
            </a:extLst>
          </p:cNvPr>
          <p:cNvSpPr>
            <a:spLocks noGrp="1"/>
          </p:cNvSpPr>
          <p:nvPr>
            <p:ph type="title"/>
          </p:nvPr>
        </p:nvSpPr>
        <p:spPr>
          <a:xfrm>
            <a:off x="517943" y="68632"/>
            <a:ext cx="7886700" cy="710989"/>
          </a:xfrm>
        </p:spPr>
        <p:txBody>
          <a:bodyPr>
            <a:normAutofit/>
          </a:bodyPr>
          <a:lstStyle/>
          <a:p>
            <a:r>
              <a:rPr lang="en-US" sz="3200" b="1" dirty="0"/>
              <a:t>Glofitamab in Relapsed/Refractory NHL</a:t>
            </a:r>
          </a:p>
        </p:txBody>
      </p:sp>
      <p:sp>
        <p:nvSpPr>
          <p:cNvPr id="3" name="Content Placeholder 2">
            <a:extLst>
              <a:ext uri="{FF2B5EF4-FFF2-40B4-BE49-F238E27FC236}">
                <a16:creationId xmlns:a16="http://schemas.microsoft.com/office/drawing/2014/main" id="{74B8D3FD-C518-C849-98F1-31B063BBCFBB}"/>
              </a:ext>
            </a:extLst>
          </p:cNvPr>
          <p:cNvSpPr>
            <a:spLocks noGrp="1"/>
          </p:cNvSpPr>
          <p:nvPr>
            <p:ph idx="1"/>
          </p:nvPr>
        </p:nvSpPr>
        <p:spPr>
          <a:xfrm>
            <a:off x="342900" y="798706"/>
            <a:ext cx="8458200" cy="3429000"/>
          </a:xfrm>
        </p:spPr>
        <p:txBody>
          <a:bodyPr/>
          <a:lstStyle/>
          <a:p>
            <a:r>
              <a:rPr lang="en-US" dirty="0"/>
              <a:t>Treatment: Obinutuzumab 1000 mg followed 7 days later by glofitamab by step-up dosing followed by fixed dosing at increasing dose levels every 3 weeks for 12 cycles</a:t>
            </a:r>
          </a:p>
        </p:txBody>
      </p:sp>
      <p:sp>
        <p:nvSpPr>
          <p:cNvPr id="6" name="Text Placeholder 6">
            <a:extLst>
              <a:ext uri="{FF2B5EF4-FFF2-40B4-BE49-F238E27FC236}">
                <a16:creationId xmlns:a16="http://schemas.microsoft.com/office/drawing/2014/main" id="{E19054D5-9FAA-9540-A36B-0CF0CD607C5B}"/>
              </a:ext>
            </a:extLst>
          </p:cNvPr>
          <p:cNvSpPr txBox="1">
            <a:spLocks/>
          </p:cNvSpPr>
          <p:nvPr/>
        </p:nvSpPr>
        <p:spPr>
          <a:xfrm>
            <a:off x="216640" y="1704084"/>
            <a:ext cx="2442903" cy="617934"/>
          </a:xfrm>
          <a:prstGeom prst="rect">
            <a:avLst/>
          </a:prstGeom>
        </p:spPr>
        <p:txBody>
          <a:bodyPr vert="horz" lIns="68580" tIns="34290" rIns="68580" bIns="34290" rtlCol="0" anchor="ctr">
            <a:noAutofit/>
          </a:bodyPr>
          <a:lstStyle>
            <a:lvl1pPr marL="320040" indent="-320040" algn="l" defTabSz="914400" rtl="0" eaLnBrk="1" latinLnBrk="0" hangingPunct="1">
              <a:lnSpc>
                <a:spcPct val="100000"/>
              </a:lnSpc>
              <a:spcBef>
                <a:spcPts val="300"/>
              </a:spcBef>
              <a:buClr>
                <a:schemeClr val="accent2"/>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2"/>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2"/>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2"/>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2"/>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225"/>
              </a:spcBef>
              <a:spcAft>
                <a:spcPts val="0"/>
              </a:spcAft>
              <a:buClr>
                <a:srgbClr val="007DA3"/>
              </a:buClr>
              <a:buNone/>
            </a:pPr>
            <a:endParaRPr lang="en-US" sz="1350" dirty="0">
              <a:solidFill>
                <a:srgbClr val="007DA3"/>
              </a:solidFill>
              <a:latin typeface="Arial"/>
              <a:ea typeface="ＭＳ Ｐゴシック"/>
              <a:cs typeface="Arial"/>
            </a:endParaRPr>
          </a:p>
        </p:txBody>
      </p:sp>
      <p:sp>
        <p:nvSpPr>
          <p:cNvPr id="7" name="Text Placeholder 8">
            <a:extLst>
              <a:ext uri="{FF2B5EF4-FFF2-40B4-BE49-F238E27FC236}">
                <a16:creationId xmlns:a16="http://schemas.microsoft.com/office/drawing/2014/main" id="{DB809532-ABC0-6048-A38A-D1AE9C92260E}"/>
              </a:ext>
            </a:extLst>
          </p:cNvPr>
          <p:cNvSpPr txBox="1">
            <a:spLocks/>
          </p:cNvSpPr>
          <p:nvPr/>
        </p:nvSpPr>
        <p:spPr>
          <a:xfrm>
            <a:off x="3655456" y="1122076"/>
            <a:ext cx="4184529" cy="617934"/>
          </a:xfrm>
          <a:prstGeom prst="rect">
            <a:avLst/>
          </a:prstGeom>
        </p:spPr>
        <p:txBody>
          <a:bodyPr anchor="ctr"/>
          <a:lstStyle>
            <a:lvl1pPr marL="320040" indent="-320040" algn="l" defTabSz="914400" rtl="0" eaLnBrk="1" latinLnBrk="0" hangingPunct="1">
              <a:lnSpc>
                <a:spcPct val="100000"/>
              </a:lnSpc>
              <a:spcBef>
                <a:spcPts val="300"/>
              </a:spcBef>
              <a:buClr>
                <a:schemeClr val="accent2"/>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2"/>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2"/>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2"/>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2"/>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225"/>
              </a:spcBef>
              <a:spcAft>
                <a:spcPts val="0"/>
              </a:spcAft>
              <a:buClr>
                <a:srgbClr val="007DA3"/>
              </a:buClr>
              <a:buNone/>
            </a:pPr>
            <a:endParaRPr lang="en-US" sz="1350" dirty="0">
              <a:solidFill>
                <a:srgbClr val="007DA3"/>
              </a:solidFill>
              <a:latin typeface="Arial"/>
              <a:ea typeface="ＭＳ Ｐゴシック"/>
              <a:cs typeface="Arial"/>
            </a:endParaRPr>
          </a:p>
        </p:txBody>
      </p:sp>
      <p:grpSp>
        <p:nvGrpSpPr>
          <p:cNvPr id="10" name="Group 9">
            <a:extLst>
              <a:ext uri="{FF2B5EF4-FFF2-40B4-BE49-F238E27FC236}">
                <a16:creationId xmlns:a16="http://schemas.microsoft.com/office/drawing/2014/main" id="{0DC90794-CFC4-1C43-BB65-8342CFC28EE4}"/>
              </a:ext>
            </a:extLst>
          </p:cNvPr>
          <p:cNvGrpSpPr/>
          <p:nvPr/>
        </p:nvGrpSpPr>
        <p:grpSpPr>
          <a:xfrm>
            <a:off x="2839802" y="1618015"/>
            <a:ext cx="1621491" cy="1811730"/>
            <a:chOff x="4186446" y="3194253"/>
            <a:chExt cx="2161988" cy="2415640"/>
          </a:xfrm>
        </p:grpSpPr>
        <p:sp>
          <p:nvSpPr>
            <p:cNvPr id="11" name="Text Placeholder 5">
              <a:extLst>
                <a:ext uri="{FF2B5EF4-FFF2-40B4-BE49-F238E27FC236}">
                  <a16:creationId xmlns:a16="http://schemas.microsoft.com/office/drawing/2014/main" id="{DF1BF5AF-DD33-A34B-AC16-2E7745F1103E}"/>
                </a:ext>
              </a:extLst>
            </p:cNvPr>
            <p:cNvSpPr txBox="1">
              <a:spLocks/>
            </p:cNvSpPr>
            <p:nvPr/>
          </p:nvSpPr>
          <p:spPr>
            <a:xfrm>
              <a:off x="4186446" y="3194253"/>
              <a:ext cx="2161988" cy="353142"/>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350" dirty="0">
                <a:solidFill>
                  <a:srgbClr val="000000"/>
                </a:solidFill>
                <a:latin typeface="Arial"/>
                <a:ea typeface="ＭＳ Ｐゴシック"/>
                <a:cs typeface="Arial"/>
              </a:endParaRPr>
            </a:p>
          </p:txBody>
        </p:sp>
        <p:sp>
          <p:nvSpPr>
            <p:cNvPr id="12" name="TextBox 11">
              <a:extLst>
                <a:ext uri="{FF2B5EF4-FFF2-40B4-BE49-F238E27FC236}">
                  <a16:creationId xmlns:a16="http://schemas.microsoft.com/office/drawing/2014/main" id="{0A53BCE0-36D5-B047-B279-2427BC52C928}"/>
                </a:ext>
              </a:extLst>
            </p:cNvPr>
            <p:cNvSpPr txBox="1"/>
            <p:nvPr/>
          </p:nvSpPr>
          <p:spPr>
            <a:xfrm>
              <a:off x="4389405" y="5209784"/>
              <a:ext cx="1855061" cy="400109"/>
            </a:xfrm>
            <a:prstGeom prst="rect">
              <a:avLst/>
            </a:prstGeom>
            <a:noFill/>
          </p:spPr>
          <p:txBody>
            <a:bodyPr wrap="square" rtlCol="0">
              <a:spAutoFit/>
            </a:bodyPr>
            <a:lstStyle/>
            <a:p>
              <a:pPr algn="ctr" defTabSz="685800" fontAlgn="auto">
                <a:spcBef>
                  <a:spcPts val="0"/>
                </a:spcBef>
                <a:spcAft>
                  <a:spcPts val="0"/>
                </a:spcAft>
              </a:pPr>
              <a:endParaRPr lang="en-US" sz="1350" dirty="0">
                <a:solidFill>
                  <a:srgbClr val="000000"/>
                </a:solidFill>
                <a:latin typeface="Arial"/>
                <a:ea typeface="ＭＳ Ｐゴシック"/>
                <a:cs typeface="Arial"/>
              </a:endParaRPr>
            </a:p>
          </p:txBody>
        </p:sp>
      </p:grpSp>
      <p:grpSp>
        <p:nvGrpSpPr>
          <p:cNvPr id="17" name="Group 16">
            <a:extLst>
              <a:ext uri="{FF2B5EF4-FFF2-40B4-BE49-F238E27FC236}">
                <a16:creationId xmlns:a16="http://schemas.microsoft.com/office/drawing/2014/main" id="{525DA5E4-2FF1-524A-8E84-ADF84357E170}"/>
              </a:ext>
            </a:extLst>
          </p:cNvPr>
          <p:cNvGrpSpPr/>
          <p:nvPr/>
        </p:nvGrpSpPr>
        <p:grpSpPr>
          <a:xfrm>
            <a:off x="5848556" y="1623986"/>
            <a:ext cx="1621491" cy="1833159"/>
            <a:chOff x="8198117" y="3202214"/>
            <a:chExt cx="2161988" cy="2444212"/>
          </a:xfrm>
        </p:grpSpPr>
        <p:sp>
          <p:nvSpPr>
            <p:cNvPr id="18" name="Text Placeholder 5">
              <a:extLst>
                <a:ext uri="{FF2B5EF4-FFF2-40B4-BE49-F238E27FC236}">
                  <a16:creationId xmlns:a16="http://schemas.microsoft.com/office/drawing/2014/main" id="{12A5BBC4-7511-1C42-B5B5-5FDE0FB0014B}"/>
                </a:ext>
              </a:extLst>
            </p:cNvPr>
            <p:cNvSpPr txBox="1">
              <a:spLocks/>
            </p:cNvSpPr>
            <p:nvPr/>
          </p:nvSpPr>
          <p:spPr>
            <a:xfrm>
              <a:off x="8198117" y="3202214"/>
              <a:ext cx="2161988" cy="349042"/>
            </a:xfrm>
            <a:prstGeom prst="rect">
              <a:avLst/>
            </a:prstGeom>
          </p:spPr>
          <p:txBody>
            <a:bodyPr vert="horz" lIns="68580" tIns="34290" rIns="68580" bIns="3429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fontAlgn="auto">
                <a:spcBef>
                  <a:spcPts val="750"/>
                </a:spcBef>
                <a:spcAft>
                  <a:spcPts val="0"/>
                </a:spcAft>
              </a:pPr>
              <a:endParaRPr lang="en-US" sz="1350" dirty="0">
                <a:solidFill>
                  <a:srgbClr val="000000"/>
                </a:solidFill>
                <a:latin typeface="Arial"/>
                <a:ea typeface="ＭＳ Ｐゴシック"/>
                <a:cs typeface="Arial"/>
              </a:endParaRPr>
            </a:p>
          </p:txBody>
        </p:sp>
        <p:sp>
          <p:nvSpPr>
            <p:cNvPr id="19" name="TextBox 18">
              <a:extLst>
                <a:ext uri="{FF2B5EF4-FFF2-40B4-BE49-F238E27FC236}">
                  <a16:creationId xmlns:a16="http://schemas.microsoft.com/office/drawing/2014/main" id="{AC49E9A5-8430-D945-9261-B8C57CD38573}"/>
                </a:ext>
              </a:extLst>
            </p:cNvPr>
            <p:cNvSpPr txBox="1"/>
            <p:nvPr/>
          </p:nvSpPr>
          <p:spPr>
            <a:xfrm>
              <a:off x="8247904" y="5246317"/>
              <a:ext cx="2062417" cy="400109"/>
            </a:xfrm>
            <a:prstGeom prst="rect">
              <a:avLst/>
            </a:prstGeom>
            <a:noFill/>
          </p:spPr>
          <p:txBody>
            <a:bodyPr wrap="square" rtlCol="0">
              <a:spAutoFit/>
            </a:bodyPr>
            <a:lstStyle/>
            <a:p>
              <a:pPr algn="ctr" defTabSz="685800" fontAlgn="auto">
                <a:spcBef>
                  <a:spcPts val="0"/>
                </a:spcBef>
                <a:spcAft>
                  <a:spcPts val="0"/>
                </a:spcAft>
              </a:pPr>
              <a:endParaRPr lang="en-US" sz="1350" dirty="0">
                <a:solidFill>
                  <a:srgbClr val="000000"/>
                </a:solidFill>
                <a:latin typeface="Arial"/>
                <a:ea typeface="ＭＳ Ｐゴシック"/>
                <a:cs typeface="Arial"/>
              </a:endParaRPr>
            </a:p>
          </p:txBody>
        </p:sp>
      </p:grpSp>
      <p:graphicFrame>
        <p:nvGraphicFramePr>
          <p:cNvPr id="28" name="Content Placeholder 9">
            <a:extLst>
              <a:ext uri="{FF2B5EF4-FFF2-40B4-BE49-F238E27FC236}">
                <a16:creationId xmlns:a16="http://schemas.microsoft.com/office/drawing/2014/main" id="{E20FF381-FA4D-754C-8DC2-DCF34275CDE4}"/>
              </a:ext>
            </a:extLst>
          </p:cNvPr>
          <p:cNvGraphicFramePr>
            <a:graphicFrameLocks/>
          </p:cNvGraphicFramePr>
          <p:nvPr>
            <p:extLst>
              <p:ext uri="{D42A27DB-BD31-4B8C-83A1-F6EECF244321}">
                <p14:modId xmlns:p14="http://schemas.microsoft.com/office/powerpoint/2010/main" val="1129587315"/>
              </p:ext>
            </p:extLst>
          </p:nvPr>
        </p:nvGraphicFramePr>
        <p:xfrm>
          <a:off x="194371" y="1805289"/>
          <a:ext cx="3646916" cy="2235894"/>
        </p:xfrm>
        <a:graphic>
          <a:graphicData uri="http://schemas.openxmlformats.org/drawingml/2006/table">
            <a:tbl>
              <a:tblPr firstRow="1" bandRow="1">
                <a:tableStyleId>{5C22544A-7EE6-4342-B048-85BDC9FD1C3A}</a:tableStyleId>
              </a:tblPr>
              <a:tblGrid>
                <a:gridCol w="2322941">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430530">
                <a:tc>
                  <a:txBody>
                    <a:bodyPr/>
                    <a:lstStyle/>
                    <a:p>
                      <a:pPr marL="91440" marR="0">
                        <a:spcBef>
                          <a:spcPts val="0"/>
                        </a:spcBef>
                        <a:spcAft>
                          <a:spcPts val="0"/>
                        </a:spcAft>
                      </a:pPr>
                      <a:r>
                        <a:rPr lang="en-US" sz="1400" dirty="0">
                          <a:solidFill>
                            <a:schemeClr val="bg1"/>
                          </a:solidFill>
                          <a:effectLst/>
                        </a:rPr>
                        <a:t>Baseline characteristics</a:t>
                      </a:r>
                      <a:endParaRPr lang="en-US" sz="1400" dirty="0">
                        <a:solidFill>
                          <a:schemeClr val="bg1"/>
                        </a:solidFill>
                        <a:effectLst/>
                        <a:latin typeface="+mn-lt"/>
                        <a:ea typeface="MS Mincho"/>
                      </a:endParaRPr>
                    </a:p>
                  </a:txBody>
                  <a:tcPr marL="25488" marR="25488" marT="0" marB="0" anchor="ctr"/>
                </a:tc>
                <a:tc>
                  <a:txBody>
                    <a:bodyPr/>
                    <a:lstStyle/>
                    <a:p>
                      <a:pPr marL="0" marR="0" algn="ctr">
                        <a:spcBef>
                          <a:spcPts val="200"/>
                        </a:spcBef>
                        <a:spcAft>
                          <a:spcPts val="0"/>
                        </a:spcAft>
                      </a:pPr>
                      <a:r>
                        <a:rPr lang="en-US" sz="1400" dirty="0">
                          <a:solidFill>
                            <a:schemeClr val="bg1"/>
                          </a:solidFill>
                          <a:effectLst/>
                        </a:rPr>
                        <a:t>Patients </a:t>
                      </a:r>
                    </a:p>
                    <a:p>
                      <a:pPr marL="0" marR="0" algn="ctr">
                        <a:spcBef>
                          <a:spcPts val="200"/>
                        </a:spcBef>
                        <a:spcAft>
                          <a:spcPts val="0"/>
                        </a:spcAft>
                      </a:pPr>
                      <a:r>
                        <a:rPr lang="en-US" sz="1400" dirty="0">
                          <a:solidFill>
                            <a:schemeClr val="bg1"/>
                          </a:solidFill>
                          <a:effectLst/>
                        </a:rPr>
                        <a:t>(N = 258)</a:t>
                      </a:r>
                      <a:endParaRPr lang="en-US" sz="1400" dirty="0">
                        <a:solidFill>
                          <a:schemeClr val="bg1"/>
                        </a:solidFill>
                        <a:effectLst/>
                        <a:latin typeface="Arial" panose="020B0604020202020204" pitchFamily="34" charset="0"/>
                        <a:ea typeface="MS Mincho"/>
                      </a:endParaRPr>
                    </a:p>
                  </a:txBody>
                  <a:tcPr marL="25488" marR="25488" marT="0" marB="0" anchor="ctr"/>
                </a:tc>
                <a:extLst>
                  <a:ext uri="{0D108BD9-81ED-4DB2-BD59-A6C34878D82A}">
                    <a16:rowId xmlns:a16="http://schemas.microsoft.com/office/drawing/2014/main" val="10000"/>
                  </a:ext>
                </a:extLst>
              </a:tr>
              <a:tr h="211381">
                <a:tc>
                  <a:txBody>
                    <a:bodyPr/>
                    <a:lstStyle/>
                    <a:p>
                      <a:pPr marL="91440" marR="0" algn="l">
                        <a:spcBef>
                          <a:spcPts val="0"/>
                        </a:spcBef>
                        <a:spcAft>
                          <a:spcPts val="300"/>
                        </a:spcAft>
                      </a:pPr>
                      <a:r>
                        <a:rPr lang="en-US" sz="1400" dirty="0">
                          <a:effectLst/>
                        </a:rPr>
                        <a:t>Age, median (range), y</a:t>
                      </a:r>
                      <a:endParaRPr lang="en-US" sz="1400" b="0" dirty="0">
                        <a:solidFill>
                          <a:schemeClr val="tx1"/>
                        </a:solidFill>
                        <a:effectLst/>
                        <a:latin typeface="Arial" panose="020B0604020202020204" pitchFamily="34" charset="0"/>
                        <a:ea typeface="MS Mincho"/>
                      </a:endParaRPr>
                    </a:p>
                  </a:txBody>
                  <a:tcPr marL="18258" marR="18258" marT="0" marB="0" anchor="ctr"/>
                </a:tc>
                <a:tc>
                  <a:txBody>
                    <a:bodyPr/>
                    <a:lstStyle/>
                    <a:p>
                      <a:pPr marL="0" marR="0" algn="ctr">
                        <a:spcBef>
                          <a:spcPts val="300"/>
                        </a:spcBef>
                        <a:spcAft>
                          <a:spcPts val="300"/>
                        </a:spcAft>
                      </a:pPr>
                      <a:r>
                        <a:rPr lang="en-US" sz="1400" dirty="0">
                          <a:effectLst/>
                        </a:rPr>
                        <a:t> 64 (22–86)</a:t>
                      </a:r>
                      <a:endParaRPr lang="en-US" sz="1400" b="0" dirty="0">
                        <a:solidFill>
                          <a:schemeClr val="tx1"/>
                        </a:solidFill>
                        <a:effectLst/>
                        <a:latin typeface="Arial" panose="020B0604020202020204" pitchFamily="34" charset="0"/>
                        <a:ea typeface="MS Mincho"/>
                      </a:endParaRPr>
                    </a:p>
                  </a:txBody>
                  <a:tcPr marL="18258" marR="18258" marT="0" marB="0" anchor="ctr"/>
                </a:tc>
                <a:extLst>
                  <a:ext uri="{0D108BD9-81ED-4DB2-BD59-A6C34878D82A}">
                    <a16:rowId xmlns:a16="http://schemas.microsoft.com/office/drawing/2014/main" val="838326138"/>
                  </a:ext>
                </a:extLst>
              </a:tr>
              <a:tr h="305494">
                <a:tc>
                  <a:txBody>
                    <a:bodyPr/>
                    <a:lstStyle/>
                    <a:p>
                      <a:pPr marL="91440" marR="0" algn="l">
                        <a:spcBef>
                          <a:spcPts val="0"/>
                        </a:spcBef>
                        <a:spcAft>
                          <a:spcPts val="0"/>
                        </a:spcAft>
                      </a:pPr>
                      <a:r>
                        <a:rPr lang="en-US" sz="1400" dirty="0">
                          <a:effectLst/>
                        </a:rPr>
                        <a:t>Median prior lines, n (range)</a:t>
                      </a:r>
                      <a:endParaRPr lang="en-US" sz="1400" b="0" dirty="0">
                        <a:solidFill>
                          <a:schemeClr val="tx1"/>
                        </a:solidFill>
                        <a:effectLst/>
                        <a:latin typeface="+mn-lt"/>
                        <a:ea typeface="MS Mincho"/>
                      </a:endParaRPr>
                    </a:p>
                  </a:txBody>
                  <a:tcPr marL="25488" marR="25488" marT="0" marB="0" anchor="ctr"/>
                </a:tc>
                <a:tc>
                  <a:txBody>
                    <a:bodyPr/>
                    <a:lstStyle/>
                    <a:p>
                      <a:pPr marL="0" marR="0" algn="ctr">
                        <a:spcBef>
                          <a:spcPts val="0"/>
                        </a:spcBef>
                        <a:spcAft>
                          <a:spcPts val="0"/>
                        </a:spcAft>
                      </a:pPr>
                      <a:r>
                        <a:rPr lang="de-CH" sz="1400" dirty="0">
                          <a:effectLst/>
                        </a:rPr>
                        <a:t>3 (1</a:t>
                      </a:r>
                      <a:r>
                        <a:rPr lang="en-US" sz="1400" dirty="0">
                          <a:effectLst/>
                        </a:rPr>
                        <a:t>–</a:t>
                      </a:r>
                      <a:r>
                        <a:rPr lang="de-CH" sz="1400" dirty="0">
                          <a:effectLst/>
                        </a:rPr>
                        <a:t>12)</a:t>
                      </a:r>
                      <a:endParaRPr lang="en-US" sz="1400" b="0" dirty="0">
                        <a:solidFill>
                          <a:schemeClr val="tx1"/>
                        </a:solidFill>
                        <a:effectLst/>
                        <a:latin typeface="+mn-lt"/>
                        <a:ea typeface="MS Mincho"/>
                      </a:endParaRPr>
                    </a:p>
                  </a:txBody>
                  <a:tcPr marL="25488" marR="25488" marT="0" marB="0" anchor="ctr"/>
                </a:tc>
                <a:extLst>
                  <a:ext uri="{0D108BD9-81ED-4DB2-BD59-A6C34878D82A}">
                    <a16:rowId xmlns:a16="http://schemas.microsoft.com/office/drawing/2014/main" val="3076193824"/>
                  </a:ext>
                </a:extLst>
              </a:tr>
              <a:tr h="845820">
                <a:tc>
                  <a:txBody>
                    <a:bodyPr/>
                    <a:lstStyle/>
                    <a:p>
                      <a:pPr marL="91440" marR="0" algn="l">
                        <a:spcBef>
                          <a:spcPts val="0"/>
                        </a:spcBef>
                        <a:spcAft>
                          <a:spcPts val="0"/>
                        </a:spcAft>
                      </a:pPr>
                      <a:r>
                        <a:rPr lang="en-US" sz="1400" b="0" dirty="0">
                          <a:solidFill>
                            <a:schemeClr val="tx1"/>
                          </a:solidFill>
                          <a:effectLst/>
                        </a:rPr>
                        <a:t>Aggressive B-NHL, n (%)</a:t>
                      </a:r>
                    </a:p>
                    <a:p>
                      <a:pPr marL="91440" marR="0" algn="l">
                        <a:spcBef>
                          <a:spcPts val="0"/>
                        </a:spcBef>
                        <a:spcAft>
                          <a:spcPts val="0"/>
                        </a:spcAft>
                      </a:pPr>
                      <a:r>
                        <a:rPr lang="en-US" sz="1100" b="0" dirty="0">
                          <a:solidFill>
                            <a:schemeClr val="tx1"/>
                          </a:solidFill>
                          <a:effectLst/>
                        </a:rPr>
                        <a:t>   DLBCL, n=98</a:t>
                      </a:r>
                    </a:p>
                    <a:p>
                      <a:pPr marL="91440" marR="0" algn="l">
                        <a:spcBef>
                          <a:spcPts val="0"/>
                        </a:spcBef>
                        <a:spcAft>
                          <a:spcPts val="0"/>
                        </a:spcAft>
                      </a:pPr>
                      <a:r>
                        <a:rPr lang="en-US" sz="1100" b="0" dirty="0">
                          <a:solidFill>
                            <a:schemeClr val="tx1"/>
                          </a:solidFill>
                          <a:effectLst/>
                        </a:rPr>
                        <a:t>   Mantle cell, n=26</a:t>
                      </a:r>
                    </a:p>
                    <a:p>
                      <a:pPr marL="91440" marR="0" algn="l">
                        <a:spcBef>
                          <a:spcPts val="0"/>
                        </a:spcBef>
                        <a:spcAft>
                          <a:spcPts val="0"/>
                        </a:spcAft>
                      </a:pPr>
                      <a:r>
                        <a:rPr lang="en-US" sz="1100" b="0" dirty="0">
                          <a:solidFill>
                            <a:schemeClr val="tx1"/>
                          </a:solidFill>
                          <a:effectLst/>
                        </a:rPr>
                        <a:t>   Transformed follicular, n=31</a:t>
                      </a:r>
                    </a:p>
                    <a:p>
                      <a:pPr marL="91440" marR="0" algn="l">
                        <a:spcBef>
                          <a:spcPts val="0"/>
                        </a:spcBef>
                        <a:spcAft>
                          <a:spcPts val="0"/>
                        </a:spcAft>
                      </a:pPr>
                      <a:r>
                        <a:rPr lang="en-US" sz="1100" b="0" dirty="0">
                          <a:solidFill>
                            <a:schemeClr val="tx1"/>
                          </a:solidFill>
                          <a:effectLst/>
                        </a:rPr>
                        <a:t>   Transformed CLL, n=11</a:t>
                      </a:r>
                      <a:endParaRPr lang="en-US" sz="1100" b="0" dirty="0">
                        <a:solidFill>
                          <a:schemeClr val="tx1"/>
                        </a:solidFill>
                        <a:effectLst/>
                        <a:latin typeface="+mn-lt"/>
                        <a:ea typeface="MS Mincho"/>
                      </a:endParaRPr>
                    </a:p>
                  </a:txBody>
                  <a:tcPr marL="25488" marR="25488" marT="0" marB="0" anchor="ctr"/>
                </a:tc>
                <a:tc>
                  <a:txBody>
                    <a:bodyPr/>
                    <a:lstStyle/>
                    <a:p>
                      <a:pPr marL="0" marR="0" algn="ctr">
                        <a:spcBef>
                          <a:spcPts val="0"/>
                        </a:spcBef>
                        <a:spcAft>
                          <a:spcPts val="0"/>
                        </a:spcAft>
                      </a:pPr>
                      <a:r>
                        <a:rPr lang="en-US" sz="1400" b="0" dirty="0">
                          <a:solidFill>
                            <a:schemeClr val="tx1"/>
                          </a:solidFill>
                          <a:effectLst/>
                        </a:rPr>
                        <a:t>183 (71%)</a:t>
                      </a:r>
                      <a:endParaRPr lang="en-US" sz="1400" b="0" dirty="0">
                        <a:solidFill>
                          <a:schemeClr val="tx1"/>
                        </a:solidFill>
                        <a:effectLst/>
                        <a:latin typeface="+mn-lt"/>
                        <a:ea typeface="MS Mincho"/>
                      </a:endParaRPr>
                    </a:p>
                  </a:txBody>
                  <a:tcPr marL="25488" marR="25488" marT="0" marB="0" anchor="ctr"/>
                </a:tc>
                <a:extLst>
                  <a:ext uri="{0D108BD9-81ED-4DB2-BD59-A6C34878D82A}">
                    <a16:rowId xmlns:a16="http://schemas.microsoft.com/office/drawing/2014/main" val="383407336"/>
                  </a:ext>
                </a:extLst>
              </a:tr>
              <a:tr h="365760">
                <a:tc>
                  <a:txBody>
                    <a:bodyPr/>
                    <a:lstStyle/>
                    <a:p>
                      <a:pPr marL="91440" marR="0" algn="l">
                        <a:spcBef>
                          <a:spcPts val="0"/>
                        </a:spcBef>
                        <a:spcAft>
                          <a:spcPts val="0"/>
                        </a:spcAft>
                      </a:pPr>
                      <a:r>
                        <a:rPr lang="en-US" sz="1400" b="0" dirty="0">
                          <a:solidFill>
                            <a:schemeClr val="tx1"/>
                          </a:solidFill>
                          <a:effectLst/>
                        </a:rPr>
                        <a:t>Indolent B-NHL, n (%)</a:t>
                      </a:r>
                    </a:p>
                    <a:p>
                      <a:pPr marL="91440" marR="0" algn="l">
                        <a:spcBef>
                          <a:spcPts val="0"/>
                        </a:spcBef>
                        <a:spcAft>
                          <a:spcPts val="0"/>
                        </a:spcAft>
                      </a:pPr>
                      <a:r>
                        <a:rPr lang="en-US" sz="1100" b="0" dirty="0">
                          <a:solidFill>
                            <a:schemeClr val="tx1"/>
                          </a:solidFill>
                          <a:effectLst/>
                        </a:rPr>
                        <a:t>   All grade 1-2 follicular</a:t>
                      </a:r>
                      <a:endParaRPr lang="en-US" sz="1100" b="0" dirty="0">
                        <a:solidFill>
                          <a:schemeClr val="tx1"/>
                        </a:solidFill>
                        <a:effectLst/>
                        <a:latin typeface="+mn-lt"/>
                        <a:ea typeface="MS Mincho"/>
                      </a:endParaRPr>
                    </a:p>
                  </a:txBody>
                  <a:tcPr marL="25488" marR="25488" marT="0" marB="0" anchor="ctr"/>
                </a:tc>
                <a:tc>
                  <a:txBody>
                    <a:bodyPr/>
                    <a:lstStyle/>
                    <a:p>
                      <a:pPr marL="0" marR="0" algn="ctr">
                        <a:spcBef>
                          <a:spcPts val="0"/>
                        </a:spcBef>
                        <a:spcAft>
                          <a:spcPts val="0"/>
                        </a:spcAft>
                      </a:pPr>
                      <a:r>
                        <a:rPr lang="en-US" sz="1400" b="0" dirty="0">
                          <a:solidFill>
                            <a:schemeClr val="tx1"/>
                          </a:solidFill>
                          <a:effectLst/>
                        </a:rPr>
                        <a:t>75 (29%)</a:t>
                      </a:r>
                      <a:endParaRPr lang="en-US" sz="1400" b="0" dirty="0">
                        <a:solidFill>
                          <a:schemeClr val="tx1"/>
                        </a:solidFill>
                        <a:effectLst/>
                        <a:latin typeface="+mn-lt"/>
                        <a:ea typeface="MS Mincho"/>
                      </a:endParaRPr>
                    </a:p>
                  </a:txBody>
                  <a:tcPr marL="25488" marR="25488" marT="0" marB="0" anchor="ctr"/>
                </a:tc>
                <a:extLst>
                  <a:ext uri="{0D108BD9-81ED-4DB2-BD59-A6C34878D82A}">
                    <a16:rowId xmlns:a16="http://schemas.microsoft.com/office/drawing/2014/main" val="3442707099"/>
                  </a:ext>
                </a:extLst>
              </a:tr>
            </a:tbl>
          </a:graphicData>
        </a:graphic>
      </p:graphicFrame>
      <p:graphicFrame>
        <p:nvGraphicFramePr>
          <p:cNvPr id="9" name="Table 22">
            <a:extLst>
              <a:ext uri="{FF2B5EF4-FFF2-40B4-BE49-F238E27FC236}">
                <a16:creationId xmlns:a16="http://schemas.microsoft.com/office/drawing/2014/main" id="{088B20B8-3246-084A-A1F3-3775C4FCF380}"/>
              </a:ext>
            </a:extLst>
          </p:cNvPr>
          <p:cNvGraphicFramePr>
            <a:graphicFrameLocks noGrp="1"/>
          </p:cNvGraphicFramePr>
          <p:nvPr>
            <p:extLst>
              <p:ext uri="{D42A27DB-BD31-4B8C-83A1-F6EECF244321}">
                <p14:modId xmlns:p14="http://schemas.microsoft.com/office/powerpoint/2010/main" val="42803358"/>
              </p:ext>
            </p:extLst>
          </p:nvPr>
        </p:nvGraphicFramePr>
        <p:xfrm>
          <a:off x="4021546" y="1820335"/>
          <a:ext cx="4862455" cy="933450"/>
        </p:xfrm>
        <a:graphic>
          <a:graphicData uri="http://schemas.openxmlformats.org/drawingml/2006/table">
            <a:tbl>
              <a:tblPr firstRow="1" bandRow="1">
                <a:tableStyleId>{5C22544A-7EE6-4342-B048-85BDC9FD1C3A}</a:tableStyleId>
              </a:tblPr>
              <a:tblGrid>
                <a:gridCol w="1106134">
                  <a:extLst>
                    <a:ext uri="{9D8B030D-6E8A-4147-A177-3AD203B41FA5}">
                      <a16:colId xmlns:a16="http://schemas.microsoft.com/office/drawing/2014/main" val="193136484"/>
                    </a:ext>
                  </a:extLst>
                </a:gridCol>
                <a:gridCol w="1434078">
                  <a:extLst>
                    <a:ext uri="{9D8B030D-6E8A-4147-A177-3AD203B41FA5}">
                      <a16:colId xmlns:a16="http://schemas.microsoft.com/office/drawing/2014/main" val="1685733471"/>
                    </a:ext>
                  </a:extLst>
                </a:gridCol>
                <a:gridCol w="1152525">
                  <a:extLst>
                    <a:ext uri="{9D8B030D-6E8A-4147-A177-3AD203B41FA5}">
                      <a16:colId xmlns:a16="http://schemas.microsoft.com/office/drawing/2014/main" val="3848568761"/>
                    </a:ext>
                  </a:extLst>
                </a:gridCol>
                <a:gridCol w="1169718">
                  <a:extLst>
                    <a:ext uri="{9D8B030D-6E8A-4147-A177-3AD203B41FA5}">
                      <a16:colId xmlns:a16="http://schemas.microsoft.com/office/drawing/2014/main" val="545381653"/>
                    </a:ext>
                  </a:extLst>
                </a:gridCol>
              </a:tblGrid>
              <a:tr h="377190">
                <a:tc>
                  <a:txBody>
                    <a:bodyPr/>
                    <a:lstStyle/>
                    <a:p>
                      <a:endParaRPr lang="en-US" sz="1000" b="1" dirty="0">
                        <a:solidFill>
                          <a:schemeClr val="tx1"/>
                        </a:solidFill>
                      </a:endParaRPr>
                    </a:p>
                  </a:txBody>
                  <a:tcPr marL="68580" marR="68580" marT="34290" marB="34290"/>
                </a:tc>
                <a:tc>
                  <a:txBody>
                    <a:bodyPr/>
                    <a:lstStyle/>
                    <a:p>
                      <a:pPr algn="ctr"/>
                      <a:r>
                        <a:rPr lang="en-US" sz="1000" b="1" dirty="0">
                          <a:solidFill>
                            <a:schemeClr val="bg1"/>
                          </a:solidFill>
                        </a:rPr>
                        <a:t>aNHL, all doses</a:t>
                      </a:r>
                    </a:p>
                    <a:p>
                      <a:pPr algn="ctr"/>
                      <a:r>
                        <a:rPr lang="en-US" sz="1000" b="1" dirty="0">
                          <a:solidFill>
                            <a:schemeClr val="bg1"/>
                          </a:solidFill>
                        </a:rPr>
                        <a:t>N=175</a:t>
                      </a:r>
                    </a:p>
                  </a:txBody>
                  <a:tcPr marL="68580" marR="68580" marT="34290" marB="34290"/>
                </a:tc>
                <a:tc>
                  <a:txBody>
                    <a:bodyPr/>
                    <a:lstStyle/>
                    <a:p>
                      <a:pPr algn="ctr"/>
                      <a:r>
                        <a:rPr lang="en-US" sz="1000" b="1" dirty="0">
                          <a:solidFill>
                            <a:schemeClr val="bg1"/>
                          </a:solidFill>
                        </a:rPr>
                        <a:t>aNHL RP2D</a:t>
                      </a:r>
                    </a:p>
                    <a:p>
                      <a:pPr algn="ctr"/>
                      <a:r>
                        <a:rPr lang="en-US" sz="1000" b="1" dirty="0">
                          <a:solidFill>
                            <a:schemeClr val="bg1"/>
                          </a:solidFill>
                        </a:rPr>
                        <a:t>N=14</a:t>
                      </a:r>
                    </a:p>
                  </a:txBody>
                  <a:tcPr marL="68580" marR="68580" marT="34290" marB="34290"/>
                </a:tc>
                <a:tc>
                  <a:txBody>
                    <a:bodyPr/>
                    <a:lstStyle/>
                    <a:p>
                      <a:pPr algn="ctr"/>
                      <a:r>
                        <a:rPr lang="en-US" sz="1000" b="1" dirty="0">
                          <a:solidFill>
                            <a:schemeClr val="bg1"/>
                          </a:solidFill>
                        </a:rPr>
                        <a:t>iNHL, all doses</a:t>
                      </a:r>
                    </a:p>
                    <a:p>
                      <a:pPr algn="ctr"/>
                      <a:r>
                        <a:rPr lang="en-US" sz="1000" b="1" dirty="0">
                          <a:solidFill>
                            <a:schemeClr val="bg1"/>
                          </a:solidFill>
                        </a:rPr>
                        <a:t>N=75</a:t>
                      </a:r>
                    </a:p>
                  </a:txBody>
                  <a:tcPr marL="68580" marR="68580" marT="34290" marB="34290"/>
                </a:tc>
                <a:extLst>
                  <a:ext uri="{0D108BD9-81ED-4DB2-BD59-A6C34878D82A}">
                    <a16:rowId xmlns:a16="http://schemas.microsoft.com/office/drawing/2014/main" val="3414275844"/>
                  </a:ext>
                </a:extLst>
              </a:tr>
              <a:tr h="278130">
                <a:tc>
                  <a:txBody>
                    <a:bodyPr/>
                    <a:lstStyle/>
                    <a:p>
                      <a:r>
                        <a:rPr lang="en-US" sz="1000" b="1" dirty="0"/>
                        <a:t>ORR, n (%)</a:t>
                      </a:r>
                    </a:p>
                  </a:txBody>
                  <a:tcPr marL="68580" marR="68580" marT="34290" marB="34290"/>
                </a:tc>
                <a:tc>
                  <a:txBody>
                    <a:bodyPr/>
                    <a:lstStyle/>
                    <a:p>
                      <a:pPr algn="ctr"/>
                      <a:r>
                        <a:rPr lang="en-US" sz="1000" dirty="0"/>
                        <a:t>94 (54%)</a:t>
                      </a:r>
                    </a:p>
                  </a:txBody>
                  <a:tcPr marL="68580" marR="68580" marT="34290" marB="34290"/>
                </a:tc>
                <a:tc>
                  <a:txBody>
                    <a:bodyPr/>
                    <a:lstStyle/>
                    <a:p>
                      <a:pPr algn="ctr"/>
                      <a:r>
                        <a:rPr lang="en-US" sz="1000" dirty="0"/>
                        <a:t>11 (79%)</a:t>
                      </a:r>
                    </a:p>
                  </a:txBody>
                  <a:tcPr marL="68580" marR="68580" marT="34290" marB="34290"/>
                </a:tc>
                <a:tc>
                  <a:txBody>
                    <a:bodyPr/>
                    <a:lstStyle/>
                    <a:p>
                      <a:pPr algn="ctr"/>
                      <a:r>
                        <a:rPr lang="en-US" sz="1000" dirty="0"/>
                        <a:t>61 (81%)</a:t>
                      </a:r>
                    </a:p>
                  </a:txBody>
                  <a:tcPr marL="68580" marR="68580" marT="34290" marB="34290"/>
                </a:tc>
                <a:extLst>
                  <a:ext uri="{0D108BD9-81ED-4DB2-BD59-A6C34878D82A}">
                    <a16:rowId xmlns:a16="http://schemas.microsoft.com/office/drawing/2014/main" val="1128126429"/>
                  </a:ext>
                </a:extLst>
              </a:tr>
              <a:tr h="278130">
                <a:tc>
                  <a:txBody>
                    <a:bodyPr/>
                    <a:lstStyle/>
                    <a:p>
                      <a:r>
                        <a:rPr lang="en-US" sz="1000" b="1" dirty="0"/>
                        <a:t>CRR, n (%)</a:t>
                      </a:r>
                    </a:p>
                  </a:txBody>
                  <a:tcPr marL="68580" marR="68580" marT="34290" marB="34290"/>
                </a:tc>
                <a:tc>
                  <a:txBody>
                    <a:bodyPr/>
                    <a:lstStyle/>
                    <a:p>
                      <a:pPr algn="ctr"/>
                      <a:r>
                        <a:rPr lang="en-US" sz="1000" dirty="0"/>
                        <a:t>69 (39%)</a:t>
                      </a:r>
                    </a:p>
                  </a:txBody>
                  <a:tcPr marL="68580" marR="68580" marT="34290" marB="34290"/>
                </a:tc>
                <a:tc>
                  <a:txBody>
                    <a:bodyPr/>
                    <a:lstStyle/>
                    <a:p>
                      <a:pPr algn="ctr"/>
                      <a:r>
                        <a:rPr lang="en-US" sz="1000" dirty="0"/>
                        <a:t>10 (71%)</a:t>
                      </a:r>
                    </a:p>
                  </a:txBody>
                  <a:tcPr marL="68580" marR="68580" marT="34290" marB="34290"/>
                </a:tc>
                <a:tc>
                  <a:txBody>
                    <a:bodyPr/>
                    <a:lstStyle/>
                    <a:p>
                      <a:pPr algn="ctr"/>
                      <a:r>
                        <a:rPr lang="en-US" sz="1000" dirty="0"/>
                        <a:t>52 (69%)</a:t>
                      </a:r>
                    </a:p>
                  </a:txBody>
                  <a:tcPr marL="68580" marR="68580" marT="34290" marB="34290"/>
                </a:tc>
                <a:extLst>
                  <a:ext uri="{0D108BD9-81ED-4DB2-BD59-A6C34878D82A}">
                    <a16:rowId xmlns:a16="http://schemas.microsoft.com/office/drawing/2014/main" val="3479463392"/>
                  </a:ext>
                </a:extLst>
              </a:tr>
            </a:tbl>
          </a:graphicData>
        </a:graphic>
      </p:graphicFrame>
      <p:sp>
        <p:nvSpPr>
          <p:cNvPr id="31" name="TextBox 30">
            <a:extLst>
              <a:ext uri="{FF2B5EF4-FFF2-40B4-BE49-F238E27FC236}">
                <a16:creationId xmlns:a16="http://schemas.microsoft.com/office/drawing/2014/main" id="{852BA7A1-FE82-3C44-9E07-F2AB1C81AEC1}"/>
              </a:ext>
            </a:extLst>
          </p:cNvPr>
          <p:cNvSpPr txBox="1"/>
          <p:nvPr/>
        </p:nvSpPr>
        <p:spPr>
          <a:xfrm>
            <a:off x="3050342" y="4488168"/>
            <a:ext cx="2576346" cy="230832"/>
          </a:xfrm>
          <a:prstGeom prst="rect">
            <a:avLst/>
          </a:prstGeom>
          <a:noFill/>
        </p:spPr>
        <p:txBody>
          <a:bodyPr wrap="none" rtlCol="0">
            <a:spAutoFit/>
          </a:bodyPr>
          <a:lstStyle/>
          <a:p>
            <a:pPr defTabSz="685800" fontAlgn="auto">
              <a:spcBef>
                <a:spcPts val="0"/>
              </a:spcBef>
              <a:spcAft>
                <a:spcPts val="0"/>
              </a:spcAft>
            </a:pPr>
            <a:r>
              <a:rPr lang="en-US" sz="900" dirty="0">
                <a:solidFill>
                  <a:schemeClr val="bg2"/>
                </a:solidFill>
                <a:ea typeface="ＭＳ Ｐゴシック"/>
                <a:cs typeface="Arial"/>
              </a:rPr>
              <a:t>Dickinson MJ, et al. </a:t>
            </a:r>
            <a:r>
              <a:rPr lang="en-US" sz="900" i="1" dirty="0">
                <a:solidFill>
                  <a:schemeClr val="bg2"/>
                </a:solidFill>
                <a:ea typeface="ＭＳ Ｐゴシック"/>
                <a:cs typeface="Arial"/>
              </a:rPr>
              <a:t>Blood</a:t>
            </a:r>
            <a:r>
              <a:rPr lang="en-US" sz="900" dirty="0">
                <a:solidFill>
                  <a:schemeClr val="bg2"/>
                </a:solidFill>
                <a:ea typeface="ＭＳ Ｐゴシック"/>
                <a:cs typeface="Arial"/>
              </a:rPr>
              <a:t>. 2021;138(Suppl 1):2478.</a:t>
            </a:r>
          </a:p>
        </p:txBody>
      </p:sp>
      <p:sp>
        <p:nvSpPr>
          <p:cNvPr id="4" name="TextBox 3">
            <a:extLst>
              <a:ext uri="{FF2B5EF4-FFF2-40B4-BE49-F238E27FC236}">
                <a16:creationId xmlns:a16="http://schemas.microsoft.com/office/drawing/2014/main" id="{E4E3CC7D-0D32-46A7-A7A8-DCCE23EB6E40}"/>
              </a:ext>
            </a:extLst>
          </p:cNvPr>
          <p:cNvSpPr txBox="1"/>
          <p:nvPr/>
        </p:nvSpPr>
        <p:spPr>
          <a:xfrm>
            <a:off x="194371" y="4074746"/>
            <a:ext cx="4032391" cy="246221"/>
          </a:xfrm>
          <a:prstGeom prst="rect">
            <a:avLst/>
          </a:prstGeom>
          <a:noFill/>
        </p:spPr>
        <p:txBody>
          <a:bodyPr wrap="square" rtlCol="0">
            <a:spAutoFit/>
          </a:bodyPr>
          <a:lstStyle/>
          <a:p>
            <a:r>
              <a:rPr lang="en-US" sz="1000" dirty="0"/>
              <a:t>RP2D, recommended phase 2 study dose</a:t>
            </a:r>
          </a:p>
        </p:txBody>
      </p:sp>
    </p:spTree>
    <p:extLst>
      <p:ext uri="{BB962C8B-B14F-4D97-AF65-F5344CB8AC3E}">
        <p14:creationId xmlns:p14="http://schemas.microsoft.com/office/powerpoint/2010/main" val="18884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B721E-8D6B-46B0-8078-C6EC7FF517C8}"/>
              </a:ext>
            </a:extLst>
          </p:cNvPr>
          <p:cNvSpPr>
            <a:spLocks noGrp="1"/>
          </p:cNvSpPr>
          <p:nvPr>
            <p:ph type="ctrTitle"/>
          </p:nvPr>
        </p:nvSpPr>
        <p:spPr/>
        <p:txBody>
          <a:bodyPr/>
          <a:lstStyle/>
          <a:p>
            <a:r>
              <a:rPr lang="en-US" b="1" dirty="0"/>
              <a:t>Module 3</a:t>
            </a:r>
          </a:p>
        </p:txBody>
      </p:sp>
      <p:sp>
        <p:nvSpPr>
          <p:cNvPr id="5" name="Subtitle 4">
            <a:extLst>
              <a:ext uri="{FF2B5EF4-FFF2-40B4-BE49-F238E27FC236}">
                <a16:creationId xmlns:a16="http://schemas.microsoft.com/office/drawing/2014/main" id="{1D1CEE09-FE06-44B2-9569-03D30FFAA66B}"/>
              </a:ext>
            </a:extLst>
          </p:cNvPr>
          <p:cNvSpPr>
            <a:spLocks noGrp="1"/>
          </p:cNvSpPr>
          <p:nvPr>
            <p:ph type="subTitle" idx="1"/>
          </p:nvPr>
        </p:nvSpPr>
        <p:spPr/>
        <p:txBody>
          <a:bodyPr/>
          <a:lstStyle/>
          <a:p>
            <a:r>
              <a:rPr lang="en-US" b="1" dirty="0"/>
              <a:t>Principles of Chimeric Antigen Receptor T-Cell (CAR-T) Therapy in Large B-Cell Lymphoma: Patient Selection Strategies</a:t>
            </a:r>
          </a:p>
        </p:txBody>
      </p:sp>
    </p:spTree>
    <p:extLst>
      <p:ext uri="{BB962C8B-B14F-4D97-AF65-F5344CB8AC3E}">
        <p14:creationId xmlns:p14="http://schemas.microsoft.com/office/powerpoint/2010/main" val="2501430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E2E1-78B9-4E75-ADDE-A67EFBDA3995}"/>
              </a:ext>
            </a:extLst>
          </p:cNvPr>
          <p:cNvSpPr>
            <a:spLocks noGrp="1"/>
          </p:cNvSpPr>
          <p:nvPr>
            <p:ph type="title"/>
          </p:nvPr>
        </p:nvSpPr>
        <p:spPr>
          <a:xfrm>
            <a:off x="1584302" y="140891"/>
            <a:ext cx="7886700" cy="588940"/>
          </a:xfrm>
        </p:spPr>
        <p:txBody>
          <a:bodyPr>
            <a:normAutofit/>
          </a:bodyPr>
          <a:lstStyle/>
          <a:p>
            <a:r>
              <a:rPr lang="en-US" sz="3600" b="1" dirty="0"/>
              <a:t>Patient Evaluation for CAR-T</a:t>
            </a:r>
          </a:p>
        </p:txBody>
      </p:sp>
      <p:graphicFrame>
        <p:nvGraphicFramePr>
          <p:cNvPr id="5" name="Content Placeholder 4">
            <a:extLst>
              <a:ext uri="{FF2B5EF4-FFF2-40B4-BE49-F238E27FC236}">
                <a16:creationId xmlns:a16="http://schemas.microsoft.com/office/drawing/2014/main" id="{F7C72ED1-2E2A-463D-8142-A48E942876FA}"/>
              </a:ext>
            </a:extLst>
          </p:cNvPr>
          <p:cNvGraphicFramePr>
            <a:graphicFrameLocks noGrp="1"/>
          </p:cNvGraphicFramePr>
          <p:nvPr>
            <p:ph idx="1"/>
            <p:extLst>
              <p:ext uri="{D42A27DB-BD31-4B8C-83A1-F6EECF244321}">
                <p14:modId xmlns:p14="http://schemas.microsoft.com/office/powerpoint/2010/main" val="1514582103"/>
              </p:ext>
            </p:extLst>
          </p:nvPr>
        </p:nvGraphicFramePr>
        <p:xfrm>
          <a:off x="477509" y="662001"/>
          <a:ext cx="8439780" cy="3819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EA2A9EE6-5E9F-4F6F-A8A6-22FF9BF4E15D}"/>
              </a:ext>
            </a:extLst>
          </p:cNvPr>
          <p:cNvSpPr/>
          <p:nvPr/>
        </p:nvSpPr>
        <p:spPr>
          <a:xfrm>
            <a:off x="1931151" y="3929921"/>
            <a:ext cx="2210681" cy="265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BA577E6C-AEC7-4A7E-A83F-0D98ED73211D}"/>
              </a:ext>
            </a:extLst>
          </p:cNvPr>
          <p:cNvSpPr/>
          <p:nvPr/>
        </p:nvSpPr>
        <p:spPr>
          <a:xfrm rot="16200000">
            <a:off x="7300253" y="396653"/>
            <a:ext cx="592429" cy="2140049"/>
          </a:xfrm>
          <a:prstGeom prst="rightBrace">
            <a:avLst>
              <a:gd name="adj1" fmla="val 8333"/>
              <a:gd name="adj2" fmla="val 5350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F402686A-D7D4-4AF6-A83C-48B5D4E2990B}"/>
              </a:ext>
            </a:extLst>
          </p:cNvPr>
          <p:cNvSpPr/>
          <p:nvPr/>
        </p:nvSpPr>
        <p:spPr>
          <a:xfrm rot="5400000">
            <a:off x="2998283" y="1524805"/>
            <a:ext cx="369332" cy="4341654"/>
          </a:xfrm>
          <a:prstGeom prst="rightBrace">
            <a:avLst>
              <a:gd name="adj1" fmla="val 8333"/>
              <a:gd name="adj2" fmla="val 5350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688E617-495F-417D-BF98-A91CE5D57F9F}"/>
              </a:ext>
            </a:extLst>
          </p:cNvPr>
          <p:cNvSpPr/>
          <p:nvPr/>
        </p:nvSpPr>
        <p:spPr>
          <a:xfrm>
            <a:off x="6418395" y="788258"/>
            <a:ext cx="2498894" cy="3747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Logistical considerations</a:t>
            </a:r>
          </a:p>
        </p:txBody>
      </p:sp>
      <p:sp>
        <p:nvSpPr>
          <p:cNvPr id="12" name="TextBox 11">
            <a:extLst>
              <a:ext uri="{FF2B5EF4-FFF2-40B4-BE49-F238E27FC236}">
                <a16:creationId xmlns:a16="http://schemas.microsoft.com/office/drawing/2014/main" id="{0FD5BFD6-8390-4385-A3A2-66FAD12589D1}"/>
              </a:ext>
            </a:extLst>
          </p:cNvPr>
          <p:cNvSpPr txBox="1"/>
          <p:nvPr/>
        </p:nvSpPr>
        <p:spPr>
          <a:xfrm>
            <a:off x="1931151" y="3877878"/>
            <a:ext cx="2694339" cy="369332"/>
          </a:xfrm>
          <a:prstGeom prst="rect">
            <a:avLst/>
          </a:prstGeom>
          <a:noFill/>
        </p:spPr>
        <p:txBody>
          <a:bodyPr wrap="square" rtlCol="0">
            <a:spAutoFit/>
          </a:bodyPr>
          <a:lstStyle/>
          <a:p>
            <a:r>
              <a:rPr lang="en-US" dirty="0">
                <a:solidFill>
                  <a:schemeClr val="bg1"/>
                </a:solidFill>
              </a:rPr>
              <a:t>Clinical considerations</a:t>
            </a:r>
            <a:r>
              <a:rPr lang="en-US" dirty="0"/>
              <a:t>	</a:t>
            </a:r>
          </a:p>
        </p:txBody>
      </p:sp>
      <p:sp>
        <p:nvSpPr>
          <p:cNvPr id="13" name="TextBox 12">
            <a:extLst>
              <a:ext uri="{FF2B5EF4-FFF2-40B4-BE49-F238E27FC236}">
                <a16:creationId xmlns:a16="http://schemas.microsoft.com/office/drawing/2014/main" id="{69D6E6A3-4400-43AC-A6BD-407FFD3252D9}"/>
              </a:ext>
            </a:extLst>
          </p:cNvPr>
          <p:cNvSpPr txBox="1"/>
          <p:nvPr/>
        </p:nvSpPr>
        <p:spPr>
          <a:xfrm>
            <a:off x="3089856" y="4481499"/>
            <a:ext cx="5388172" cy="230832"/>
          </a:xfrm>
          <a:prstGeom prst="rect">
            <a:avLst/>
          </a:prstGeom>
          <a:noFill/>
        </p:spPr>
        <p:txBody>
          <a:bodyPr wrap="square" rtlCol="0">
            <a:spAutoFit/>
          </a:bodyPr>
          <a:lstStyle/>
          <a:p>
            <a:r>
              <a:rPr lang="en-US" sz="900" dirty="0">
                <a:solidFill>
                  <a:schemeClr val="bg2"/>
                </a:solidFill>
              </a:rPr>
              <a:t>Johnson PC, et al. </a:t>
            </a:r>
            <a:r>
              <a:rPr lang="en-US" sz="900" i="1" dirty="0">
                <a:solidFill>
                  <a:schemeClr val="bg2"/>
                </a:solidFill>
              </a:rPr>
              <a:t>Leuk Lymphoma. </a:t>
            </a:r>
            <a:r>
              <a:rPr lang="en-US" sz="900" dirty="0">
                <a:solidFill>
                  <a:schemeClr val="bg2"/>
                </a:solidFill>
              </a:rPr>
              <a:t>2020;61(11)3561-2567.</a:t>
            </a:r>
          </a:p>
        </p:txBody>
      </p:sp>
    </p:spTree>
    <p:extLst>
      <p:ext uri="{BB962C8B-B14F-4D97-AF65-F5344CB8AC3E}">
        <p14:creationId xmlns:p14="http://schemas.microsoft.com/office/powerpoint/2010/main" val="4092094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B0A-07F5-41E3-8CF9-F913166B63ED}"/>
              </a:ext>
            </a:extLst>
          </p:cNvPr>
          <p:cNvSpPr>
            <a:spLocks noGrp="1"/>
          </p:cNvSpPr>
          <p:nvPr>
            <p:ph type="title"/>
          </p:nvPr>
        </p:nvSpPr>
        <p:spPr>
          <a:xfrm>
            <a:off x="523948" y="92225"/>
            <a:ext cx="7886700" cy="681683"/>
          </a:xfrm>
        </p:spPr>
        <p:txBody>
          <a:bodyPr>
            <a:noAutofit/>
          </a:bodyPr>
          <a:lstStyle/>
          <a:p>
            <a:r>
              <a:rPr lang="en-US" sz="2800" b="1" dirty="0"/>
              <a:t>Patients ineligible for ASCT/those who do not qualify for CAR-T clinical trial may still be CAR-T candidates</a:t>
            </a:r>
            <a:r>
              <a:rPr lang="en-US" sz="2800" b="1" baseline="30000" dirty="0"/>
              <a:t>1,2</a:t>
            </a:r>
            <a:endParaRPr lang="en-US" sz="2800" b="1" dirty="0"/>
          </a:p>
        </p:txBody>
      </p:sp>
      <p:graphicFrame>
        <p:nvGraphicFramePr>
          <p:cNvPr id="5" name="Table 5">
            <a:extLst>
              <a:ext uri="{FF2B5EF4-FFF2-40B4-BE49-F238E27FC236}">
                <a16:creationId xmlns:a16="http://schemas.microsoft.com/office/drawing/2014/main" id="{D9720543-32D7-49AC-A2E6-D2A8D2C72C8D}"/>
              </a:ext>
            </a:extLst>
          </p:cNvPr>
          <p:cNvGraphicFramePr>
            <a:graphicFrameLocks noGrp="1"/>
          </p:cNvGraphicFramePr>
          <p:nvPr>
            <p:ph idx="1"/>
            <p:extLst>
              <p:ext uri="{D42A27DB-BD31-4B8C-83A1-F6EECF244321}">
                <p14:modId xmlns:p14="http://schemas.microsoft.com/office/powerpoint/2010/main" val="1276592056"/>
              </p:ext>
            </p:extLst>
          </p:nvPr>
        </p:nvGraphicFramePr>
        <p:xfrm>
          <a:off x="91178" y="854379"/>
          <a:ext cx="5388172" cy="3627120"/>
        </p:xfrm>
        <a:graphic>
          <a:graphicData uri="http://schemas.openxmlformats.org/drawingml/2006/table">
            <a:tbl>
              <a:tblPr firstRow="1" bandRow="1">
                <a:tableStyleId>{5C22544A-7EE6-4342-B048-85BDC9FD1C3A}</a:tableStyleId>
              </a:tblPr>
              <a:tblGrid>
                <a:gridCol w="2093610">
                  <a:extLst>
                    <a:ext uri="{9D8B030D-6E8A-4147-A177-3AD203B41FA5}">
                      <a16:colId xmlns:a16="http://schemas.microsoft.com/office/drawing/2014/main" val="621834979"/>
                    </a:ext>
                  </a:extLst>
                </a:gridCol>
                <a:gridCol w="1005142">
                  <a:extLst>
                    <a:ext uri="{9D8B030D-6E8A-4147-A177-3AD203B41FA5}">
                      <a16:colId xmlns:a16="http://schemas.microsoft.com/office/drawing/2014/main" val="3502326100"/>
                    </a:ext>
                  </a:extLst>
                </a:gridCol>
                <a:gridCol w="1207566">
                  <a:extLst>
                    <a:ext uri="{9D8B030D-6E8A-4147-A177-3AD203B41FA5}">
                      <a16:colId xmlns:a16="http://schemas.microsoft.com/office/drawing/2014/main" val="3036140286"/>
                    </a:ext>
                  </a:extLst>
                </a:gridCol>
                <a:gridCol w="1081854">
                  <a:extLst>
                    <a:ext uri="{9D8B030D-6E8A-4147-A177-3AD203B41FA5}">
                      <a16:colId xmlns:a16="http://schemas.microsoft.com/office/drawing/2014/main" val="1176441526"/>
                    </a:ext>
                  </a:extLst>
                </a:gridCol>
              </a:tblGrid>
              <a:tr h="118660">
                <a:tc>
                  <a:txBody>
                    <a:bodyPr/>
                    <a:lstStyle/>
                    <a:p>
                      <a:r>
                        <a:rPr lang="en-US" sz="1100" dirty="0"/>
                        <a:t>Characteristics </a:t>
                      </a:r>
                    </a:p>
                  </a:txBody>
                  <a:tcPr anchor="ctr"/>
                </a:tc>
                <a:tc gridSpan="3">
                  <a:txBody>
                    <a:bodyPr/>
                    <a:lstStyle/>
                    <a:p>
                      <a:pPr algn="ctr"/>
                      <a:r>
                        <a:rPr lang="en-US" sz="1100" dirty="0"/>
                        <a:t>Real World Post-Approval Experience</a:t>
                      </a:r>
                      <a:r>
                        <a:rPr lang="en-US" sz="1100" baseline="30000" dirty="0"/>
                        <a:t>3-5</a:t>
                      </a:r>
                      <a:endParaRPr lang="en-US" sz="11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78081318"/>
                  </a:ext>
                </a:extLst>
              </a:tr>
              <a:tr h="118660">
                <a:tc>
                  <a:txBody>
                    <a:bodyPr/>
                    <a:lstStyle/>
                    <a:p>
                      <a:r>
                        <a:rPr lang="en-US" sz="1100" dirty="0"/>
                        <a:t>Cellular therapy</a:t>
                      </a:r>
                    </a:p>
                  </a:txBody>
                  <a:tcPr anchor="ctr"/>
                </a:tc>
                <a:tc>
                  <a:txBody>
                    <a:bodyPr/>
                    <a:lstStyle/>
                    <a:p>
                      <a:pPr algn="ctr"/>
                      <a:r>
                        <a:rPr lang="en-US" sz="1100" dirty="0"/>
                        <a:t>Axi-cel</a:t>
                      </a:r>
                      <a:r>
                        <a:rPr lang="en-US" sz="1100" baseline="30000" dirty="0"/>
                        <a:t>3</a:t>
                      </a:r>
                      <a:endParaRPr lang="en-US" sz="1100" dirty="0"/>
                    </a:p>
                  </a:txBody>
                  <a:tcPr anchor="ctr"/>
                </a:tc>
                <a:tc>
                  <a:txBody>
                    <a:bodyPr/>
                    <a:lstStyle/>
                    <a:p>
                      <a:pPr algn="ctr"/>
                      <a:r>
                        <a:rPr lang="en-US" sz="1100" dirty="0"/>
                        <a:t>Axi-cel</a:t>
                      </a:r>
                      <a:r>
                        <a:rPr lang="en-US" sz="1100" baseline="30000" dirty="0"/>
                        <a:t>4</a:t>
                      </a:r>
                      <a:endParaRPr lang="en-US" sz="1100" dirty="0"/>
                    </a:p>
                  </a:txBody>
                  <a:tcPr anchor="ctr"/>
                </a:tc>
                <a:tc>
                  <a:txBody>
                    <a:bodyPr/>
                    <a:lstStyle/>
                    <a:p>
                      <a:pPr algn="ctr"/>
                      <a:r>
                        <a:rPr lang="en-US" sz="1100" dirty="0"/>
                        <a:t>Tisa-cel</a:t>
                      </a:r>
                      <a:r>
                        <a:rPr lang="en-US" sz="1100" baseline="30000" dirty="0"/>
                        <a:t>5</a:t>
                      </a:r>
                      <a:endParaRPr lang="en-US" sz="1100" dirty="0"/>
                    </a:p>
                  </a:txBody>
                  <a:tcPr anchor="ctr"/>
                </a:tc>
                <a:extLst>
                  <a:ext uri="{0D108BD9-81ED-4DB2-BD59-A6C34878D82A}">
                    <a16:rowId xmlns:a16="http://schemas.microsoft.com/office/drawing/2014/main" val="3227525398"/>
                  </a:ext>
                </a:extLst>
              </a:tr>
              <a:tr h="118660">
                <a:tc>
                  <a:txBody>
                    <a:bodyPr/>
                    <a:lstStyle/>
                    <a:p>
                      <a:r>
                        <a:rPr lang="en-US" sz="1100" dirty="0"/>
                        <a:t>n</a:t>
                      </a:r>
                    </a:p>
                  </a:txBody>
                  <a:tcPr anchor="ctr"/>
                </a:tc>
                <a:tc>
                  <a:txBody>
                    <a:bodyPr/>
                    <a:lstStyle/>
                    <a:p>
                      <a:pPr algn="ctr"/>
                      <a:r>
                        <a:rPr lang="en-US" sz="1100" dirty="0"/>
                        <a:t>91</a:t>
                      </a:r>
                    </a:p>
                  </a:txBody>
                  <a:tcPr anchor="ctr"/>
                </a:tc>
                <a:tc>
                  <a:txBody>
                    <a:bodyPr/>
                    <a:lstStyle/>
                    <a:p>
                      <a:pPr algn="ctr"/>
                      <a:r>
                        <a:rPr lang="en-US" sz="1100" dirty="0"/>
                        <a:t>274</a:t>
                      </a:r>
                    </a:p>
                  </a:txBody>
                  <a:tcPr anchor="ctr"/>
                </a:tc>
                <a:tc>
                  <a:txBody>
                    <a:bodyPr/>
                    <a:lstStyle/>
                    <a:p>
                      <a:pPr algn="ctr"/>
                      <a:r>
                        <a:rPr lang="en-US" sz="1100" dirty="0"/>
                        <a:t>63</a:t>
                      </a:r>
                    </a:p>
                  </a:txBody>
                  <a:tcPr anchor="ctr"/>
                </a:tc>
                <a:extLst>
                  <a:ext uri="{0D108BD9-81ED-4DB2-BD59-A6C34878D82A}">
                    <a16:rowId xmlns:a16="http://schemas.microsoft.com/office/drawing/2014/main" val="1248223172"/>
                  </a:ext>
                </a:extLst>
              </a:tr>
              <a:tr h="118660">
                <a:tc>
                  <a:txBody>
                    <a:bodyPr/>
                    <a:lstStyle/>
                    <a:p>
                      <a:r>
                        <a:rPr lang="en-US" sz="1100" dirty="0"/>
                        <a:t>Median age (range) </a:t>
                      </a:r>
                    </a:p>
                  </a:txBody>
                  <a:tcPr anchor="ctr"/>
                </a:tc>
                <a:tc>
                  <a:txBody>
                    <a:bodyPr/>
                    <a:lstStyle/>
                    <a:p>
                      <a:pPr algn="ctr"/>
                      <a:r>
                        <a:rPr lang="en-US" sz="1100" dirty="0"/>
                        <a:t>64 (21-80) </a:t>
                      </a:r>
                    </a:p>
                  </a:txBody>
                  <a:tcPr anchor="ctr"/>
                </a:tc>
                <a:tc>
                  <a:txBody>
                    <a:bodyPr/>
                    <a:lstStyle/>
                    <a:p>
                      <a:pPr algn="ctr"/>
                      <a:r>
                        <a:rPr lang="en-US" sz="1100" dirty="0"/>
                        <a:t>60 (21-83) </a:t>
                      </a:r>
                    </a:p>
                  </a:txBody>
                  <a:tcPr anchor="ctr"/>
                </a:tc>
                <a:tc>
                  <a:txBody>
                    <a:bodyPr/>
                    <a:lstStyle/>
                    <a:p>
                      <a:pPr algn="ctr"/>
                      <a:r>
                        <a:rPr lang="en-US" sz="1100" dirty="0"/>
                        <a:t>65 (18-81)</a:t>
                      </a:r>
                    </a:p>
                  </a:txBody>
                  <a:tcPr anchor="ctr"/>
                </a:tc>
                <a:extLst>
                  <a:ext uri="{0D108BD9-81ED-4DB2-BD59-A6C34878D82A}">
                    <a16:rowId xmlns:a16="http://schemas.microsoft.com/office/drawing/2014/main" val="584974357"/>
                  </a:ext>
                </a:extLst>
              </a:tr>
              <a:tr h="118660">
                <a:tc>
                  <a:txBody>
                    <a:bodyPr/>
                    <a:lstStyle/>
                    <a:p>
                      <a:r>
                        <a:rPr lang="en-US" sz="1100" dirty="0"/>
                        <a:t>ECOG PS 0-1</a:t>
                      </a:r>
                    </a:p>
                  </a:txBody>
                  <a:tcPr anchor="ctr"/>
                </a:tc>
                <a:tc>
                  <a:txBody>
                    <a:bodyPr/>
                    <a:lstStyle/>
                    <a:p>
                      <a:pPr algn="ctr"/>
                      <a:r>
                        <a:rPr lang="en-US" sz="1100" dirty="0"/>
                        <a:t>90%</a:t>
                      </a:r>
                    </a:p>
                  </a:txBody>
                  <a:tcPr anchor="ctr"/>
                </a:tc>
                <a:tc>
                  <a:txBody>
                    <a:bodyPr/>
                    <a:lstStyle/>
                    <a:p>
                      <a:pPr algn="ctr"/>
                      <a:r>
                        <a:rPr lang="en-US" sz="1100" dirty="0"/>
                        <a:t>81%</a:t>
                      </a:r>
                    </a:p>
                  </a:txBody>
                  <a:tcPr anchor="ctr"/>
                </a:tc>
                <a:tc>
                  <a:txBody>
                    <a:bodyPr/>
                    <a:lstStyle/>
                    <a:p>
                      <a:pPr algn="ctr"/>
                      <a:r>
                        <a:rPr lang="en-US" sz="1100" dirty="0"/>
                        <a:t>82%</a:t>
                      </a:r>
                    </a:p>
                  </a:txBody>
                  <a:tcPr anchor="ctr"/>
                </a:tc>
                <a:extLst>
                  <a:ext uri="{0D108BD9-81ED-4DB2-BD59-A6C34878D82A}">
                    <a16:rowId xmlns:a16="http://schemas.microsoft.com/office/drawing/2014/main" val="3609167184"/>
                  </a:ext>
                </a:extLst>
              </a:tr>
              <a:tr h="118660">
                <a:tc>
                  <a:txBody>
                    <a:bodyPr/>
                    <a:lstStyle/>
                    <a:p>
                      <a:r>
                        <a:rPr lang="en-US" sz="1100" dirty="0"/>
                        <a:t>High risk IPI (</a:t>
                      </a:r>
                      <a:r>
                        <a:rPr lang="en-US" sz="1100" u="sng" dirty="0"/>
                        <a:t>&gt;</a:t>
                      </a:r>
                      <a:r>
                        <a:rPr lang="en-US" sz="1100" u="none" dirty="0"/>
                        <a:t> 3)</a:t>
                      </a:r>
                      <a:endParaRPr lang="en-US" sz="1100" dirty="0"/>
                    </a:p>
                  </a:txBody>
                  <a:tcPr anchor="ctr"/>
                </a:tc>
                <a:tc>
                  <a:txBody>
                    <a:bodyPr/>
                    <a:lstStyle/>
                    <a:p>
                      <a:pPr algn="ctr"/>
                      <a:r>
                        <a:rPr lang="en-US" sz="1100" dirty="0"/>
                        <a:t>46%</a:t>
                      </a:r>
                    </a:p>
                  </a:txBody>
                  <a:tcPr anchor="ctr"/>
                </a:tc>
                <a:tc>
                  <a:txBody>
                    <a:bodyPr/>
                    <a:lstStyle/>
                    <a:p>
                      <a:pPr algn="ctr"/>
                      <a:r>
                        <a:rPr lang="en-US" sz="1100" dirty="0"/>
                        <a:t>55%</a:t>
                      </a:r>
                    </a:p>
                  </a:txBody>
                  <a:tcPr anchor="ctr"/>
                </a:tc>
                <a:tc>
                  <a:txBody>
                    <a:bodyPr/>
                    <a:lstStyle/>
                    <a:p>
                      <a:pPr algn="ctr"/>
                      <a:r>
                        <a:rPr lang="en-US" sz="1100" dirty="0"/>
                        <a:t>NR</a:t>
                      </a:r>
                    </a:p>
                  </a:txBody>
                  <a:tcPr anchor="ctr"/>
                </a:tc>
                <a:extLst>
                  <a:ext uri="{0D108BD9-81ED-4DB2-BD59-A6C34878D82A}">
                    <a16:rowId xmlns:a16="http://schemas.microsoft.com/office/drawing/2014/main" val="2859820021"/>
                  </a:ext>
                </a:extLst>
              </a:tr>
              <a:tr h="118660">
                <a:tc>
                  <a:txBody>
                    <a:bodyPr/>
                    <a:lstStyle/>
                    <a:p>
                      <a:r>
                        <a:rPr lang="en-US" sz="1100" dirty="0"/>
                        <a:t>Bridging therapy</a:t>
                      </a:r>
                    </a:p>
                  </a:txBody>
                  <a:tcPr anchor="ctr"/>
                </a:tc>
                <a:tc>
                  <a:txBody>
                    <a:bodyPr/>
                    <a:lstStyle/>
                    <a:p>
                      <a:pPr algn="ctr"/>
                      <a:r>
                        <a:rPr lang="en-US" sz="1100" dirty="0"/>
                        <a:t>40%</a:t>
                      </a:r>
                    </a:p>
                  </a:txBody>
                  <a:tcPr anchor="ctr"/>
                </a:tc>
                <a:tc>
                  <a:txBody>
                    <a:bodyPr/>
                    <a:lstStyle/>
                    <a:p>
                      <a:pPr algn="ctr"/>
                      <a:r>
                        <a:rPr lang="en-US" sz="1100" dirty="0"/>
                        <a:t>NR</a:t>
                      </a:r>
                    </a:p>
                  </a:txBody>
                  <a:tcPr anchor="ctr"/>
                </a:tc>
                <a:tc>
                  <a:txBody>
                    <a:bodyPr/>
                    <a:lstStyle/>
                    <a:p>
                      <a:pPr algn="ctr"/>
                      <a:r>
                        <a:rPr lang="en-US" sz="1100" dirty="0"/>
                        <a:t>NR</a:t>
                      </a:r>
                    </a:p>
                  </a:txBody>
                  <a:tcPr anchor="ctr"/>
                </a:tc>
                <a:extLst>
                  <a:ext uri="{0D108BD9-81ED-4DB2-BD59-A6C34878D82A}">
                    <a16:rowId xmlns:a16="http://schemas.microsoft.com/office/drawing/2014/main" val="3586943136"/>
                  </a:ext>
                </a:extLst>
              </a:tr>
              <a:tr h="118660">
                <a:tc>
                  <a:txBody>
                    <a:bodyPr/>
                    <a:lstStyle/>
                    <a:p>
                      <a:r>
                        <a:rPr lang="en-US" sz="1100" dirty="0"/>
                        <a:t>Prior ASCT</a:t>
                      </a:r>
                    </a:p>
                  </a:txBody>
                  <a:tcPr anchor="ctr"/>
                </a:tc>
                <a:tc>
                  <a:txBody>
                    <a:bodyPr/>
                    <a:lstStyle/>
                    <a:p>
                      <a:pPr algn="ctr"/>
                      <a:r>
                        <a:rPr lang="en-US" sz="1100" dirty="0"/>
                        <a:t>27%</a:t>
                      </a:r>
                    </a:p>
                  </a:txBody>
                  <a:tcPr anchor="ctr"/>
                </a:tc>
                <a:tc>
                  <a:txBody>
                    <a:bodyPr/>
                    <a:lstStyle/>
                    <a:p>
                      <a:pPr algn="ctr"/>
                      <a:r>
                        <a:rPr lang="en-US" sz="1100" dirty="0"/>
                        <a:t>33%</a:t>
                      </a:r>
                    </a:p>
                  </a:txBody>
                  <a:tcPr anchor="ctr"/>
                </a:tc>
                <a:tc>
                  <a:txBody>
                    <a:bodyPr/>
                    <a:lstStyle/>
                    <a:p>
                      <a:pPr algn="ctr"/>
                      <a:r>
                        <a:rPr lang="en-US" sz="1100" dirty="0"/>
                        <a:t>21%</a:t>
                      </a:r>
                    </a:p>
                  </a:txBody>
                  <a:tcPr anchor="ctr"/>
                </a:tc>
                <a:extLst>
                  <a:ext uri="{0D108BD9-81ED-4DB2-BD59-A6C34878D82A}">
                    <a16:rowId xmlns:a16="http://schemas.microsoft.com/office/drawing/2014/main" val="3907405720"/>
                  </a:ext>
                </a:extLst>
              </a:tr>
              <a:tr h="118660">
                <a:tc>
                  <a:txBody>
                    <a:bodyPr/>
                    <a:lstStyle/>
                    <a:p>
                      <a:r>
                        <a:rPr lang="en-US" sz="1100" b="1" dirty="0"/>
                        <a:t>Ineligible for pivotal trial</a:t>
                      </a:r>
                    </a:p>
                  </a:txBody>
                  <a:tcPr anchor="ctr"/>
                </a:tc>
                <a:tc>
                  <a:txBody>
                    <a:bodyPr/>
                    <a:lstStyle/>
                    <a:p>
                      <a:pPr algn="ctr"/>
                      <a:r>
                        <a:rPr lang="en-US" sz="1100" b="1" dirty="0"/>
                        <a:t>60%</a:t>
                      </a:r>
                    </a:p>
                  </a:txBody>
                  <a:tcPr anchor="ctr"/>
                </a:tc>
                <a:tc>
                  <a:txBody>
                    <a:bodyPr/>
                    <a:lstStyle/>
                    <a:p>
                      <a:pPr algn="ctr"/>
                      <a:r>
                        <a:rPr lang="en-US" sz="1100" b="1" dirty="0"/>
                        <a:t>43%</a:t>
                      </a:r>
                    </a:p>
                  </a:txBody>
                  <a:tcPr anchor="ctr"/>
                </a:tc>
                <a:tc>
                  <a:txBody>
                    <a:bodyPr/>
                    <a:lstStyle/>
                    <a:p>
                      <a:pPr algn="ctr"/>
                      <a:r>
                        <a:rPr lang="en-US" sz="1100" b="1" dirty="0"/>
                        <a:t>NR</a:t>
                      </a:r>
                    </a:p>
                  </a:txBody>
                  <a:tcPr anchor="ctr"/>
                </a:tc>
                <a:extLst>
                  <a:ext uri="{0D108BD9-81ED-4DB2-BD59-A6C34878D82A}">
                    <a16:rowId xmlns:a16="http://schemas.microsoft.com/office/drawing/2014/main" val="1163012673"/>
                  </a:ext>
                </a:extLst>
              </a:tr>
              <a:tr h="118660">
                <a:tc gridSpan="4">
                  <a:txBody>
                    <a:bodyPr/>
                    <a:lstStyle/>
                    <a:p>
                      <a:r>
                        <a:rPr lang="en-US" sz="1100" b="1" dirty="0"/>
                        <a:t>Outcomes</a:t>
                      </a:r>
                    </a:p>
                  </a:txBody>
                  <a:tcPr anchor="ctr"/>
                </a:tc>
                <a:tc hMerge="1">
                  <a:txBody>
                    <a:bodyPr/>
                    <a:lstStyle/>
                    <a:p>
                      <a:pPr algn="ctr"/>
                      <a:endParaRPr lang="en-US" sz="1100" dirty="0"/>
                    </a:p>
                  </a:txBody>
                  <a:tcPr anchor="ctr"/>
                </a:tc>
                <a:tc hMerge="1">
                  <a:txBody>
                    <a:bodyPr/>
                    <a:lstStyle/>
                    <a:p>
                      <a:pPr algn="ctr"/>
                      <a:endParaRPr lang="en-US" sz="1100" dirty="0"/>
                    </a:p>
                  </a:txBody>
                  <a:tcPr anchor="ctr"/>
                </a:tc>
                <a:tc hMerge="1">
                  <a:txBody>
                    <a:bodyPr/>
                    <a:lstStyle/>
                    <a:p>
                      <a:pPr algn="ctr"/>
                      <a:endParaRPr lang="en-US" sz="1100" dirty="0"/>
                    </a:p>
                  </a:txBody>
                  <a:tcPr anchor="ctr"/>
                </a:tc>
                <a:extLst>
                  <a:ext uri="{0D108BD9-81ED-4DB2-BD59-A6C34878D82A}">
                    <a16:rowId xmlns:a16="http://schemas.microsoft.com/office/drawing/2014/main" val="2477726128"/>
                  </a:ext>
                </a:extLst>
              </a:tr>
              <a:tr h="118660">
                <a:tc>
                  <a:txBody>
                    <a:bodyPr/>
                    <a:lstStyle/>
                    <a:p>
                      <a:r>
                        <a:rPr lang="en-US" sz="1100" dirty="0"/>
                        <a:t>ORR</a:t>
                      </a:r>
                    </a:p>
                  </a:txBody>
                  <a:tcPr anchor="ctr"/>
                </a:tc>
                <a:tc>
                  <a:txBody>
                    <a:bodyPr/>
                    <a:lstStyle/>
                    <a:p>
                      <a:pPr algn="ctr"/>
                      <a:r>
                        <a:rPr lang="en-US" sz="1100" dirty="0"/>
                        <a:t>71%</a:t>
                      </a:r>
                    </a:p>
                  </a:txBody>
                  <a:tcPr anchor="ctr"/>
                </a:tc>
                <a:tc>
                  <a:txBody>
                    <a:bodyPr/>
                    <a:lstStyle/>
                    <a:p>
                      <a:pPr algn="ctr"/>
                      <a:r>
                        <a:rPr lang="en-US" sz="1100" dirty="0"/>
                        <a:t>81%</a:t>
                      </a:r>
                    </a:p>
                  </a:txBody>
                  <a:tcPr anchor="ctr"/>
                </a:tc>
                <a:tc>
                  <a:txBody>
                    <a:bodyPr/>
                    <a:lstStyle/>
                    <a:p>
                      <a:pPr algn="ctr"/>
                      <a:r>
                        <a:rPr lang="en-US" sz="1100" dirty="0"/>
                        <a:t>66%</a:t>
                      </a:r>
                    </a:p>
                  </a:txBody>
                  <a:tcPr anchor="ctr"/>
                </a:tc>
                <a:extLst>
                  <a:ext uri="{0D108BD9-81ED-4DB2-BD59-A6C34878D82A}">
                    <a16:rowId xmlns:a16="http://schemas.microsoft.com/office/drawing/2014/main" val="1298896818"/>
                  </a:ext>
                </a:extLst>
              </a:tr>
              <a:tr h="118660">
                <a:tc>
                  <a:txBody>
                    <a:bodyPr/>
                    <a:lstStyle/>
                    <a:p>
                      <a:r>
                        <a:rPr lang="en-US" sz="1100" dirty="0"/>
                        <a:t>CR</a:t>
                      </a:r>
                    </a:p>
                  </a:txBody>
                  <a:tcPr anchor="ctr"/>
                </a:tc>
                <a:tc>
                  <a:txBody>
                    <a:bodyPr/>
                    <a:lstStyle/>
                    <a:p>
                      <a:pPr algn="ctr"/>
                      <a:r>
                        <a:rPr lang="en-US" sz="1100" dirty="0"/>
                        <a:t>44%</a:t>
                      </a:r>
                    </a:p>
                  </a:txBody>
                  <a:tcPr anchor="ctr"/>
                </a:tc>
                <a:tc>
                  <a:txBody>
                    <a:bodyPr/>
                    <a:lstStyle/>
                    <a:p>
                      <a:pPr algn="ctr"/>
                      <a:r>
                        <a:rPr lang="en-US" sz="1100" dirty="0"/>
                        <a:t>57%</a:t>
                      </a:r>
                    </a:p>
                  </a:txBody>
                  <a:tcPr anchor="ctr"/>
                </a:tc>
                <a:tc>
                  <a:txBody>
                    <a:bodyPr/>
                    <a:lstStyle/>
                    <a:p>
                      <a:pPr algn="ctr"/>
                      <a:r>
                        <a:rPr lang="en-US" sz="1100" dirty="0"/>
                        <a:t>42%</a:t>
                      </a:r>
                    </a:p>
                  </a:txBody>
                  <a:tcPr anchor="ctr"/>
                </a:tc>
                <a:extLst>
                  <a:ext uri="{0D108BD9-81ED-4DB2-BD59-A6C34878D82A}">
                    <a16:rowId xmlns:a16="http://schemas.microsoft.com/office/drawing/2014/main" val="1007893207"/>
                  </a:ext>
                </a:extLst>
              </a:tr>
              <a:tr h="118660">
                <a:tc>
                  <a:txBody>
                    <a:bodyPr/>
                    <a:lstStyle/>
                    <a:p>
                      <a:r>
                        <a:rPr lang="en-US" sz="1100" u="sng" dirty="0"/>
                        <a:t>&gt;</a:t>
                      </a:r>
                      <a:r>
                        <a:rPr lang="en-US" sz="1100" u="none" dirty="0"/>
                        <a:t>Grade 3 CRS</a:t>
                      </a:r>
                      <a:endParaRPr lang="en-US" sz="1100" u="sng" dirty="0"/>
                    </a:p>
                  </a:txBody>
                  <a:tcPr anchor="ctr"/>
                </a:tc>
                <a:tc>
                  <a:txBody>
                    <a:bodyPr/>
                    <a:lstStyle/>
                    <a:p>
                      <a:pPr algn="ctr"/>
                      <a:r>
                        <a:rPr lang="en-US" sz="1100" dirty="0"/>
                        <a:t>16%</a:t>
                      </a:r>
                    </a:p>
                  </a:txBody>
                  <a:tcPr anchor="ctr"/>
                </a:tc>
                <a:tc>
                  <a:txBody>
                    <a:bodyPr/>
                    <a:lstStyle/>
                    <a:p>
                      <a:pPr algn="ctr"/>
                      <a:r>
                        <a:rPr lang="en-US" sz="1100" dirty="0"/>
                        <a:t>7%</a:t>
                      </a:r>
                    </a:p>
                  </a:txBody>
                  <a:tcPr anchor="ctr"/>
                </a:tc>
                <a:tc>
                  <a:txBody>
                    <a:bodyPr/>
                    <a:lstStyle/>
                    <a:p>
                      <a:pPr algn="ctr"/>
                      <a:r>
                        <a:rPr lang="en-US" sz="1100" dirty="0"/>
                        <a:t>&lt;5%</a:t>
                      </a:r>
                    </a:p>
                  </a:txBody>
                  <a:tcPr anchor="ctr"/>
                </a:tc>
                <a:extLst>
                  <a:ext uri="{0D108BD9-81ED-4DB2-BD59-A6C34878D82A}">
                    <a16:rowId xmlns:a16="http://schemas.microsoft.com/office/drawing/2014/main" val="2348497648"/>
                  </a:ext>
                </a:extLst>
              </a:tr>
              <a:tr h="118660">
                <a:tc>
                  <a:txBody>
                    <a:bodyPr/>
                    <a:lstStyle/>
                    <a:p>
                      <a:r>
                        <a:rPr lang="en-US" sz="1100" u="sng" dirty="0"/>
                        <a:t>&gt;</a:t>
                      </a:r>
                      <a:r>
                        <a:rPr lang="en-US" sz="1100" u="none" dirty="0"/>
                        <a:t> Grade 3 neurotoxicity </a:t>
                      </a:r>
                      <a:endParaRPr lang="en-US" sz="1100" u="sng" dirty="0"/>
                    </a:p>
                  </a:txBody>
                  <a:tcPr anchor="ctr"/>
                </a:tc>
                <a:tc>
                  <a:txBody>
                    <a:bodyPr/>
                    <a:lstStyle/>
                    <a:p>
                      <a:pPr algn="ctr"/>
                      <a:r>
                        <a:rPr lang="en-US" sz="1100" dirty="0"/>
                        <a:t>39%</a:t>
                      </a:r>
                    </a:p>
                  </a:txBody>
                  <a:tcPr anchor="ctr"/>
                </a:tc>
                <a:tc>
                  <a:txBody>
                    <a:bodyPr/>
                    <a:lstStyle/>
                    <a:p>
                      <a:pPr algn="ctr"/>
                      <a:r>
                        <a:rPr lang="en-US" sz="1100" dirty="0"/>
                        <a:t>33%</a:t>
                      </a:r>
                    </a:p>
                  </a:txBody>
                  <a:tcPr anchor="ctr"/>
                </a:tc>
                <a:tc>
                  <a:txBody>
                    <a:bodyPr/>
                    <a:lstStyle/>
                    <a:p>
                      <a:pPr algn="ctr"/>
                      <a:r>
                        <a:rPr lang="en-US" sz="1100" dirty="0"/>
                        <a:t>4%</a:t>
                      </a:r>
                    </a:p>
                  </a:txBody>
                  <a:tcPr anchor="ctr"/>
                </a:tc>
                <a:extLst>
                  <a:ext uri="{0D108BD9-81ED-4DB2-BD59-A6C34878D82A}">
                    <a16:rowId xmlns:a16="http://schemas.microsoft.com/office/drawing/2014/main" val="3030146952"/>
                  </a:ext>
                </a:extLst>
              </a:tr>
            </a:tbl>
          </a:graphicData>
        </a:graphic>
      </p:graphicFrame>
      <p:sp>
        <p:nvSpPr>
          <p:cNvPr id="4" name="TextBox 3">
            <a:extLst>
              <a:ext uri="{FF2B5EF4-FFF2-40B4-BE49-F238E27FC236}">
                <a16:creationId xmlns:a16="http://schemas.microsoft.com/office/drawing/2014/main" id="{AFA76730-DCCC-426F-B727-9EF485AB78D1}"/>
              </a:ext>
            </a:extLst>
          </p:cNvPr>
          <p:cNvSpPr txBox="1"/>
          <p:nvPr/>
        </p:nvSpPr>
        <p:spPr>
          <a:xfrm>
            <a:off x="3089856" y="4481499"/>
            <a:ext cx="5781918" cy="646331"/>
          </a:xfrm>
          <a:prstGeom prst="rect">
            <a:avLst/>
          </a:prstGeom>
          <a:noFill/>
        </p:spPr>
        <p:txBody>
          <a:bodyPr wrap="square" rtlCol="0">
            <a:spAutoFit/>
          </a:bodyPr>
          <a:lstStyle/>
          <a:p>
            <a:r>
              <a:rPr lang="en-US" sz="900" dirty="0">
                <a:solidFill>
                  <a:schemeClr val="bg2"/>
                </a:solidFill>
              </a:rPr>
              <a:t>1. Johnson PC, et al. </a:t>
            </a:r>
            <a:r>
              <a:rPr lang="en-US" sz="900" i="1" dirty="0">
                <a:solidFill>
                  <a:schemeClr val="bg2"/>
                </a:solidFill>
              </a:rPr>
              <a:t>Leuk Lymphoma</a:t>
            </a:r>
            <a:r>
              <a:rPr lang="en-US" sz="900" dirty="0">
                <a:solidFill>
                  <a:schemeClr val="bg2"/>
                </a:solidFill>
              </a:rPr>
              <a:t>. 2020;61(11)3561-2567. 2. Cahill KE, et al. </a:t>
            </a:r>
            <a:r>
              <a:rPr lang="en-US" sz="900" i="1" dirty="0">
                <a:solidFill>
                  <a:schemeClr val="bg2"/>
                </a:solidFill>
              </a:rPr>
              <a:t>Leuk Lymphoma</a:t>
            </a:r>
            <a:r>
              <a:rPr lang="en-US" sz="900" dirty="0">
                <a:solidFill>
                  <a:schemeClr val="bg2"/>
                </a:solidFill>
              </a:rPr>
              <a:t>. 2020;61(41):799-807.  3. Jacobson CA, et al. </a:t>
            </a:r>
            <a:r>
              <a:rPr lang="en-US" sz="900" i="1" dirty="0">
                <a:solidFill>
                  <a:schemeClr val="bg2"/>
                </a:solidFill>
              </a:rPr>
              <a:t>Blood</a:t>
            </a:r>
            <a:r>
              <a:rPr lang="en-US" sz="900" dirty="0">
                <a:solidFill>
                  <a:schemeClr val="bg2"/>
                </a:solidFill>
              </a:rPr>
              <a:t>. 2018;132(Suppl):92. 4. Nastoupil LJ, et al. </a:t>
            </a:r>
            <a:r>
              <a:rPr lang="en-US" sz="900" i="1" dirty="0">
                <a:solidFill>
                  <a:schemeClr val="bg2"/>
                </a:solidFill>
              </a:rPr>
              <a:t>Blood</a:t>
            </a:r>
            <a:r>
              <a:rPr lang="en-US" sz="900" dirty="0">
                <a:solidFill>
                  <a:schemeClr val="bg2"/>
                </a:solidFill>
              </a:rPr>
              <a:t>. 2018;132(Suppl):91.  5. Pasquini MC, et al. </a:t>
            </a:r>
            <a:r>
              <a:rPr lang="en-US" sz="900" i="1" dirty="0">
                <a:solidFill>
                  <a:schemeClr val="bg2"/>
                </a:solidFill>
              </a:rPr>
              <a:t>Blood. </a:t>
            </a:r>
            <a:r>
              <a:rPr lang="en-US" sz="900" dirty="0">
                <a:solidFill>
                  <a:schemeClr val="bg2"/>
                </a:solidFill>
              </a:rPr>
              <a:t>2019;134(Suppl 1):764. 6. Neelapu SS, et al. </a:t>
            </a:r>
            <a:r>
              <a:rPr lang="en-US" sz="900" i="1" dirty="0">
                <a:solidFill>
                  <a:schemeClr val="bg2"/>
                </a:solidFill>
              </a:rPr>
              <a:t>N Engl J Med</a:t>
            </a:r>
            <a:r>
              <a:rPr lang="en-US" sz="900" dirty="0">
                <a:solidFill>
                  <a:schemeClr val="bg2"/>
                </a:solidFill>
              </a:rPr>
              <a:t>. 2017;377(26):2531-44. 7. Schuster SJ, et al. </a:t>
            </a:r>
            <a:r>
              <a:rPr lang="en-US" sz="900" i="1" dirty="0">
                <a:solidFill>
                  <a:schemeClr val="bg2"/>
                </a:solidFill>
              </a:rPr>
              <a:t>N Engl J Med. </a:t>
            </a:r>
            <a:r>
              <a:rPr lang="en-US" sz="900" dirty="0">
                <a:solidFill>
                  <a:schemeClr val="bg2"/>
                </a:solidFill>
              </a:rPr>
              <a:t>2019;380(1):45-56.</a:t>
            </a:r>
          </a:p>
        </p:txBody>
      </p:sp>
      <p:sp>
        <p:nvSpPr>
          <p:cNvPr id="8" name="Rectangle: Rounded Corners 7">
            <a:extLst>
              <a:ext uri="{FF2B5EF4-FFF2-40B4-BE49-F238E27FC236}">
                <a16:creationId xmlns:a16="http://schemas.microsoft.com/office/drawing/2014/main" id="{56315DED-CB51-4456-95B1-B3941658E15C}"/>
              </a:ext>
            </a:extLst>
          </p:cNvPr>
          <p:cNvSpPr/>
          <p:nvPr/>
        </p:nvSpPr>
        <p:spPr>
          <a:xfrm>
            <a:off x="91178" y="2917703"/>
            <a:ext cx="5388172" cy="2896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D0F502BD-D66E-4A83-93C9-8B8DDB436FD7}"/>
              </a:ext>
            </a:extLst>
          </p:cNvPr>
          <p:cNvGraphicFramePr>
            <a:graphicFrameLocks noGrp="1"/>
          </p:cNvGraphicFramePr>
          <p:nvPr>
            <p:extLst>
              <p:ext uri="{D42A27DB-BD31-4B8C-83A1-F6EECF244321}">
                <p14:modId xmlns:p14="http://schemas.microsoft.com/office/powerpoint/2010/main" val="1741205699"/>
              </p:ext>
            </p:extLst>
          </p:nvPr>
        </p:nvGraphicFramePr>
        <p:xfrm>
          <a:off x="5584122" y="854379"/>
          <a:ext cx="3287652" cy="3627120"/>
        </p:xfrm>
        <a:graphic>
          <a:graphicData uri="http://schemas.openxmlformats.org/drawingml/2006/table">
            <a:tbl>
              <a:tblPr firstRow="1" bandRow="1">
                <a:tableStyleId>{5C22544A-7EE6-4342-B048-85BDC9FD1C3A}</a:tableStyleId>
              </a:tblPr>
              <a:tblGrid>
                <a:gridCol w="1643826">
                  <a:extLst>
                    <a:ext uri="{9D8B030D-6E8A-4147-A177-3AD203B41FA5}">
                      <a16:colId xmlns:a16="http://schemas.microsoft.com/office/drawing/2014/main" val="3462419459"/>
                    </a:ext>
                  </a:extLst>
                </a:gridCol>
                <a:gridCol w="1643826">
                  <a:extLst>
                    <a:ext uri="{9D8B030D-6E8A-4147-A177-3AD203B41FA5}">
                      <a16:colId xmlns:a16="http://schemas.microsoft.com/office/drawing/2014/main" val="389927020"/>
                    </a:ext>
                  </a:extLst>
                </a:gridCol>
              </a:tblGrid>
              <a:tr h="211199">
                <a:tc>
                  <a:txBody>
                    <a:bodyPr/>
                    <a:lstStyle/>
                    <a:p>
                      <a:pPr algn="ctr"/>
                      <a:r>
                        <a:rPr lang="en-US" sz="1100" dirty="0"/>
                        <a:t>ZUMA-1</a:t>
                      </a:r>
                      <a:r>
                        <a:rPr lang="en-US" sz="1100" baseline="30000" dirty="0"/>
                        <a:t>6</a:t>
                      </a:r>
                      <a:endParaRPr lang="en-US" sz="1100" dirty="0"/>
                    </a:p>
                  </a:txBody>
                  <a:tcPr anchor="ctr"/>
                </a:tc>
                <a:tc>
                  <a:txBody>
                    <a:bodyPr/>
                    <a:lstStyle/>
                    <a:p>
                      <a:pPr algn="ctr"/>
                      <a:r>
                        <a:rPr lang="en-US" sz="1100" dirty="0"/>
                        <a:t>JULIET (Tisa-cel)</a:t>
                      </a:r>
                      <a:r>
                        <a:rPr lang="en-US" sz="1100" baseline="30000" dirty="0"/>
                        <a:t>7</a:t>
                      </a:r>
                      <a:endParaRPr lang="en-US" sz="1100" dirty="0"/>
                    </a:p>
                  </a:txBody>
                  <a:tcPr anchor="ctr"/>
                </a:tc>
                <a:extLst>
                  <a:ext uri="{0D108BD9-81ED-4DB2-BD59-A6C34878D82A}">
                    <a16:rowId xmlns:a16="http://schemas.microsoft.com/office/drawing/2014/main" val="2692063398"/>
                  </a:ext>
                </a:extLst>
              </a:tr>
              <a:tr h="211199">
                <a:tc>
                  <a:txBody>
                    <a:bodyPr/>
                    <a:lstStyle/>
                    <a:p>
                      <a:pPr algn="ctr"/>
                      <a:r>
                        <a:rPr lang="en-US" sz="1100" dirty="0"/>
                        <a:t>Axi-cel</a:t>
                      </a:r>
                    </a:p>
                  </a:txBody>
                  <a:tcPr anchor="ctr"/>
                </a:tc>
                <a:tc>
                  <a:txBody>
                    <a:bodyPr/>
                    <a:lstStyle/>
                    <a:p>
                      <a:pPr algn="ctr"/>
                      <a:r>
                        <a:rPr lang="en-US" sz="1100" dirty="0"/>
                        <a:t>Tisa-cel</a:t>
                      </a:r>
                    </a:p>
                  </a:txBody>
                  <a:tcPr anchor="ctr"/>
                </a:tc>
                <a:extLst>
                  <a:ext uri="{0D108BD9-81ED-4DB2-BD59-A6C34878D82A}">
                    <a16:rowId xmlns:a16="http://schemas.microsoft.com/office/drawing/2014/main" val="1310872384"/>
                  </a:ext>
                </a:extLst>
              </a:tr>
              <a:tr h="211199">
                <a:tc>
                  <a:txBody>
                    <a:bodyPr/>
                    <a:lstStyle/>
                    <a:p>
                      <a:pPr algn="ctr"/>
                      <a:r>
                        <a:rPr lang="en-US" sz="1100" dirty="0"/>
                        <a:t>108</a:t>
                      </a:r>
                    </a:p>
                  </a:txBody>
                  <a:tcPr anchor="ctr"/>
                </a:tc>
                <a:tc>
                  <a:txBody>
                    <a:bodyPr/>
                    <a:lstStyle/>
                    <a:p>
                      <a:pPr algn="ctr"/>
                      <a:r>
                        <a:rPr lang="en-US" sz="1100" dirty="0"/>
                        <a:t>111</a:t>
                      </a:r>
                    </a:p>
                  </a:txBody>
                  <a:tcPr anchor="ctr"/>
                </a:tc>
                <a:extLst>
                  <a:ext uri="{0D108BD9-81ED-4DB2-BD59-A6C34878D82A}">
                    <a16:rowId xmlns:a16="http://schemas.microsoft.com/office/drawing/2014/main" val="172780049"/>
                  </a:ext>
                </a:extLst>
              </a:tr>
              <a:tr h="211199">
                <a:tc>
                  <a:txBody>
                    <a:bodyPr/>
                    <a:lstStyle/>
                    <a:p>
                      <a:pPr algn="ctr"/>
                      <a:r>
                        <a:rPr lang="en-US" sz="1100" dirty="0"/>
                        <a:t>59 (23-76)</a:t>
                      </a:r>
                    </a:p>
                  </a:txBody>
                  <a:tcPr anchor="ctr"/>
                </a:tc>
                <a:tc>
                  <a:txBody>
                    <a:bodyPr/>
                    <a:lstStyle/>
                    <a:p>
                      <a:pPr algn="ctr"/>
                      <a:r>
                        <a:rPr lang="en-US" sz="1100" dirty="0"/>
                        <a:t>56 (22-76)</a:t>
                      </a:r>
                    </a:p>
                  </a:txBody>
                  <a:tcPr anchor="ctr"/>
                </a:tc>
                <a:extLst>
                  <a:ext uri="{0D108BD9-81ED-4DB2-BD59-A6C34878D82A}">
                    <a16:rowId xmlns:a16="http://schemas.microsoft.com/office/drawing/2014/main" val="1257101748"/>
                  </a:ext>
                </a:extLst>
              </a:tr>
              <a:tr h="211199">
                <a:tc>
                  <a:txBody>
                    <a:bodyPr/>
                    <a:lstStyle/>
                    <a:p>
                      <a:pPr algn="ctr"/>
                      <a:r>
                        <a:rPr lang="en-US" sz="1100" dirty="0"/>
                        <a:t>100%</a:t>
                      </a:r>
                    </a:p>
                  </a:txBody>
                  <a:tcPr anchor="ctr"/>
                </a:tc>
                <a:tc>
                  <a:txBody>
                    <a:bodyPr/>
                    <a:lstStyle/>
                    <a:p>
                      <a:pPr algn="ctr"/>
                      <a:r>
                        <a:rPr lang="en-US" sz="1100" dirty="0"/>
                        <a:t>100%</a:t>
                      </a:r>
                    </a:p>
                  </a:txBody>
                  <a:tcPr anchor="ctr"/>
                </a:tc>
                <a:extLst>
                  <a:ext uri="{0D108BD9-81ED-4DB2-BD59-A6C34878D82A}">
                    <a16:rowId xmlns:a16="http://schemas.microsoft.com/office/drawing/2014/main" val="2395713953"/>
                  </a:ext>
                </a:extLst>
              </a:tr>
              <a:tr h="211199">
                <a:tc>
                  <a:txBody>
                    <a:bodyPr/>
                    <a:lstStyle/>
                    <a:p>
                      <a:pPr algn="ctr"/>
                      <a:r>
                        <a:rPr lang="en-US" sz="1100" dirty="0"/>
                        <a:t>44%</a:t>
                      </a:r>
                    </a:p>
                  </a:txBody>
                  <a:tcPr anchor="ctr"/>
                </a:tc>
                <a:tc>
                  <a:txBody>
                    <a:bodyPr/>
                    <a:lstStyle/>
                    <a:p>
                      <a:pPr algn="ctr"/>
                      <a:r>
                        <a:rPr lang="en-US" sz="1100" dirty="0"/>
                        <a:t>NR</a:t>
                      </a:r>
                    </a:p>
                  </a:txBody>
                  <a:tcPr anchor="ctr"/>
                </a:tc>
                <a:extLst>
                  <a:ext uri="{0D108BD9-81ED-4DB2-BD59-A6C34878D82A}">
                    <a16:rowId xmlns:a16="http://schemas.microsoft.com/office/drawing/2014/main" val="105089758"/>
                  </a:ext>
                </a:extLst>
              </a:tr>
              <a:tr h="211199">
                <a:tc>
                  <a:txBody>
                    <a:bodyPr/>
                    <a:lstStyle/>
                    <a:p>
                      <a:pPr algn="ctr"/>
                      <a:r>
                        <a:rPr lang="en-US" sz="1100" dirty="0"/>
                        <a:t>0%</a:t>
                      </a:r>
                    </a:p>
                  </a:txBody>
                  <a:tcPr anchor="ctr"/>
                </a:tc>
                <a:tc>
                  <a:txBody>
                    <a:bodyPr/>
                    <a:lstStyle/>
                    <a:p>
                      <a:pPr algn="ctr"/>
                      <a:r>
                        <a:rPr lang="en-US" sz="1100" dirty="0"/>
                        <a:t>92%</a:t>
                      </a:r>
                    </a:p>
                  </a:txBody>
                  <a:tcPr anchor="ctr"/>
                </a:tc>
                <a:extLst>
                  <a:ext uri="{0D108BD9-81ED-4DB2-BD59-A6C34878D82A}">
                    <a16:rowId xmlns:a16="http://schemas.microsoft.com/office/drawing/2014/main" val="810307800"/>
                  </a:ext>
                </a:extLst>
              </a:tr>
              <a:tr h="211199">
                <a:tc>
                  <a:txBody>
                    <a:bodyPr/>
                    <a:lstStyle/>
                    <a:p>
                      <a:pPr algn="ctr"/>
                      <a:r>
                        <a:rPr lang="en-US" sz="1100" dirty="0"/>
                        <a:t>23%</a:t>
                      </a:r>
                    </a:p>
                  </a:txBody>
                  <a:tcPr anchor="ctr"/>
                </a:tc>
                <a:tc>
                  <a:txBody>
                    <a:bodyPr/>
                    <a:lstStyle/>
                    <a:p>
                      <a:pPr algn="ctr"/>
                      <a:r>
                        <a:rPr lang="en-US" sz="1100" dirty="0"/>
                        <a:t>49%</a:t>
                      </a:r>
                    </a:p>
                  </a:txBody>
                  <a:tcPr anchor="ctr"/>
                </a:tc>
                <a:extLst>
                  <a:ext uri="{0D108BD9-81ED-4DB2-BD59-A6C34878D82A}">
                    <a16:rowId xmlns:a16="http://schemas.microsoft.com/office/drawing/2014/main" val="1226692547"/>
                  </a:ext>
                </a:extLst>
              </a:tr>
              <a:tr h="211199">
                <a:tc>
                  <a:txBody>
                    <a:bodyPr/>
                    <a:lstStyle/>
                    <a:p>
                      <a:pPr algn="ctr"/>
                      <a:r>
                        <a:rPr lang="en-US" sz="1100" dirty="0"/>
                        <a:t>NA</a:t>
                      </a:r>
                    </a:p>
                  </a:txBody>
                  <a:tcPr anchor="ctr"/>
                </a:tc>
                <a:tc>
                  <a:txBody>
                    <a:bodyPr/>
                    <a:lstStyle/>
                    <a:p>
                      <a:pPr algn="ctr"/>
                      <a:r>
                        <a:rPr lang="en-US" sz="1100" dirty="0"/>
                        <a:t>NA</a:t>
                      </a:r>
                    </a:p>
                  </a:txBody>
                  <a:tcPr anchor="ctr"/>
                </a:tc>
                <a:extLst>
                  <a:ext uri="{0D108BD9-81ED-4DB2-BD59-A6C34878D82A}">
                    <a16:rowId xmlns:a16="http://schemas.microsoft.com/office/drawing/2014/main" val="4240137015"/>
                  </a:ext>
                </a:extLst>
              </a:tr>
              <a:tr h="211199">
                <a:tc gridSpan="2">
                  <a:txBody>
                    <a:bodyPr/>
                    <a:lstStyle/>
                    <a:p>
                      <a:pPr algn="l"/>
                      <a:r>
                        <a:rPr lang="en-US" sz="1100" b="1" dirty="0"/>
                        <a:t>Outcomes</a:t>
                      </a:r>
                    </a:p>
                  </a:txBody>
                  <a:tcPr anchor="ctr"/>
                </a:tc>
                <a:tc hMerge="1">
                  <a:txBody>
                    <a:bodyPr/>
                    <a:lstStyle/>
                    <a:p>
                      <a:pPr algn="ctr"/>
                      <a:endParaRPr lang="en-US" sz="1100" dirty="0"/>
                    </a:p>
                  </a:txBody>
                  <a:tcPr anchor="ctr"/>
                </a:tc>
                <a:extLst>
                  <a:ext uri="{0D108BD9-81ED-4DB2-BD59-A6C34878D82A}">
                    <a16:rowId xmlns:a16="http://schemas.microsoft.com/office/drawing/2014/main" val="3311598010"/>
                  </a:ext>
                </a:extLst>
              </a:tr>
              <a:tr h="211199">
                <a:tc>
                  <a:txBody>
                    <a:bodyPr/>
                    <a:lstStyle/>
                    <a:p>
                      <a:pPr algn="ctr"/>
                      <a:r>
                        <a:rPr lang="en-US" sz="1100" dirty="0"/>
                        <a:t>83%</a:t>
                      </a:r>
                    </a:p>
                  </a:txBody>
                  <a:tcPr anchor="ctr"/>
                </a:tc>
                <a:tc>
                  <a:txBody>
                    <a:bodyPr/>
                    <a:lstStyle/>
                    <a:p>
                      <a:pPr algn="ctr"/>
                      <a:r>
                        <a:rPr lang="en-US" sz="1100" dirty="0"/>
                        <a:t>52%</a:t>
                      </a:r>
                    </a:p>
                  </a:txBody>
                  <a:tcPr anchor="ctr"/>
                </a:tc>
                <a:extLst>
                  <a:ext uri="{0D108BD9-81ED-4DB2-BD59-A6C34878D82A}">
                    <a16:rowId xmlns:a16="http://schemas.microsoft.com/office/drawing/2014/main" val="1764734650"/>
                  </a:ext>
                </a:extLst>
              </a:tr>
              <a:tr h="211199">
                <a:tc>
                  <a:txBody>
                    <a:bodyPr/>
                    <a:lstStyle/>
                    <a:p>
                      <a:pPr algn="ctr"/>
                      <a:r>
                        <a:rPr lang="en-US" sz="1100" dirty="0"/>
                        <a:t>58%</a:t>
                      </a:r>
                    </a:p>
                  </a:txBody>
                  <a:tcPr anchor="ctr"/>
                </a:tc>
                <a:tc>
                  <a:txBody>
                    <a:bodyPr/>
                    <a:lstStyle/>
                    <a:p>
                      <a:pPr algn="ctr"/>
                      <a:r>
                        <a:rPr lang="en-US" sz="1100" dirty="0"/>
                        <a:t>40%</a:t>
                      </a:r>
                    </a:p>
                  </a:txBody>
                  <a:tcPr anchor="ctr"/>
                </a:tc>
                <a:extLst>
                  <a:ext uri="{0D108BD9-81ED-4DB2-BD59-A6C34878D82A}">
                    <a16:rowId xmlns:a16="http://schemas.microsoft.com/office/drawing/2014/main" val="2455260143"/>
                  </a:ext>
                </a:extLst>
              </a:tr>
              <a:tr h="211199">
                <a:tc>
                  <a:txBody>
                    <a:bodyPr/>
                    <a:lstStyle/>
                    <a:p>
                      <a:pPr algn="ctr"/>
                      <a:r>
                        <a:rPr lang="en-US" sz="1100" dirty="0"/>
                        <a:t>13%</a:t>
                      </a:r>
                    </a:p>
                  </a:txBody>
                  <a:tcPr anchor="ctr"/>
                </a:tc>
                <a:tc>
                  <a:txBody>
                    <a:bodyPr/>
                    <a:lstStyle/>
                    <a:p>
                      <a:pPr algn="ctr"/>
                      <a:r>
                        <a:rPr lang="en-US" sz="1100" dirty="0"/>
                        <a:t>23%</a:t>
                      </a:r>
                    </a:p>
                  </a:txBody>
                  <a:tcPr anchor="ctr"/>
                </a:tc>
                <a:extLst>
                  <a:ext uri="{0D108BD9-81ED-4DB2-BD59-A6C34878D82A}">
                    <a16:rowId xmlns:a16="http://schemas.microsoft.com/office/drawing/2014/main" val="1399827935"/>
                  </a:ext>
                </a:extLst>
              </a:tr>
              <a:tr h="211199">
                <a:tc>
                  <a:txBody>
                    <a:bodyPr/>
                    <a:lstStyle/>
                    <a:p>
                      <a:pPr algn="ctr"/>
                      <a:r>
                        <a:rPr lang="en-US" sz="1100" dirty="0"/>
                        <a:t>28%</a:t>
                      </a:r>
                    </a:p>
                  </a:txBody>
                  <a:tcPr anchor="ctr"/>
                </a:tc>
                <a:tc>
                  <a:txBody>
                    <a:bodyPr/>
                    <a:lstStyle/>
                    <a:p>
                      <a:pPr algn="ctr"/>
                      <a:r>
                        <a:rPr lang="en-US" sz="1100" dirty="0"/>
                        <a:t>12%</a:t>
                      </a:r>
                    </a:p>
                  </a:txBody>
                  <a:tcPr anchor="ctr"/>
                </a:tc>
                <a:extLst>
                  <a:ext uri="{0D108BD9-81ED-4DB2-BD59-A6C34878D82A}">
                    <a16:rowId xmlns:a16="http://schemas.microsoft.com/office/drawing/2014/main" val="3604200976"/>
                  </a:ext>
                </a:extLst>
              </a:tr>
            </a:tbl>
          </a:graphicData>
        </a:graphic>
      </p:graphicFrame>
    </p:spTree>
    <p:extLst>
      <p:ext uri="{BB962C8B-B14F-4D97-AF65-F5344CB8AC3E}">
        <p14:creationId xmlns:p14="http://schemas.microsoft.com/office/powerpoint/2010/main" val="25992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B0A-07F5-41E3-8CF9-F913166B63ED}"/>
              </a:ext>
            </a:extLst>
          </p:cNvPr>
          <p:cNvSpPr>
            <a:spLocks noGrp="1"/>
          </p:cNvSpPr>
          <p:nvPr>
            <p:ph type="title"/>
          </p:nvPr>
        </p:nvSpPr>
        <p:spPr>
          <a:xfrm>
            <a:off x="530928" y="138592"/>
            <a:ext cx="7886700" cy="681683"/>
          </a:xfrm>
        </p:spPr>
        <p:txBody>
          <a:bodyPr>
            <a:normAutofit/>
          </a:bodyPr>
          <a:lstStyle/>
          <a:p>
            <a:r>
              <a:rPr lang="en-US" sz="3600" b="1" dirty="0"/>
              <a:t>Considerations for CAR-T Selection</a:t>
            </a:r>
          </a:p>
        </p:txBody>
      </p:sp>
      <p:graphicFrame>
        <p:nvGraphicFramePr>
          <p:cNvPr id="8" name="Content Placeholder 2">
            <a:extLst>
              <a:ext uri="{FF2B5EF4-FFF2-40B4-BE49-F238E27FC236}">
                <a16:creationId xmlns:a16="http://schemas.microsoft.com/office/drawing/2014/main" id="{7FA313B1-33B7-4D0E-B09A-7E455CDA5594}"/>
              </a:ext>
            </a:extLst>
          </p:cNvPr>
          <p:cNvGraphicFramePr>
            <a:graphicFrameLocks noGrp="1"/>
          </p:cNvGraphicFramePr>
          <p:nvPr>
            <p:ph idx="1"/>
            <p:extLst>
              <p:ext uri="{D42A27DB-BD31-4B8C-83A1-F6EECF244321}">
                <p14:modId xmlns:p14="http://schemas.microsoft.com/office/powerpoint/2010/main" val="3012022789"/>
              </p:ext>
            </p:extLst>
          </p:nvPr>
        </p:nvGraphicFramePr>
        <p:xfrm>
          <a:off x="530928" y="962216"/>
          <a:ext cx="8298965" cy="333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FA76730-DCCC-426F-B727-9EF485AB78D1}"/>
              </a:ext>
            </a:extLst>
          </p:cNvPr>
          <p:cNvSpPr txBox="1"/>
          <p:nvPr/>
        </p:nvSpPr>
        <p:spPr>
          <a:xfrm>
            <a:off x="3089856" y="4481499"/>
            <a:ext cx="5388172" cy="646331"/>
          </a:xfrm>
          <a:prstGeom prst="rect">
            <a:avLst/>
          </a:prstGeom>
          <a:noFill/>
        </p:spPr>
        <p:txBody>
          <a:bodyPr wrap="square" rtlCol="0">
            <a:spAutoFit/>
          </a:bodyPr>
          <a:lstStyle/>
          <a:p>
            <a:r>
              <a:rPr lang="en-US" sz="900" dirty="0">
                <a:solidFill>
                  <a:schemeClr val="bg2"/>
                </a:solidFill>
              </a:rPr>
              <a:t>1. Johnson PC, et al. </a:t>
            </a:r>
            <a:r>
              <a:rPr lang="en-US" sz="900" i="1" dirty="0">
                <a:solidFill>
                  <a:schemeClr val="bg2"/>
                </a:solidFill>
              </a:rPr>
              <a:t>Leuk Lymphoma</a:t>
            </a:r>
            <a:r>
              <a:rPr lang="en-US" sz="900" dirty="0">
                <a:solidFill>
                  <a:schemeClr val="bg2"/>
                </a:solidFill>
              </a:rPr>
              <a:t>. 2020;61(11)3561-2567. 2. Pinnix CC, et al. </a:t>
            </a:r>
            <a:r>
              <a:rPr lang="en-US" sz="900" i="1" dirty="0">
                <a:solidFill>
                  <a:schemeClr val="bg2"/>
                </a:solidFill>
              </a:rPr>
              <a:t>Blood Adv</a:t>
            </a:r>
            <a:r>
              <a:rPr lang="en-US" sz="900" dirty="0">
                <a:solidFill>
                  <a:schemeClr val="bg2"/>
                </a:solidFill>
              </a:rPr>
              <a:t>. 2020;4(13):2871-2883. 3. Sim AJ, et al. </a:t>
            </a:r>
            <a:r>
              <a:rPr lang="en-US" sz="900" i="1" dirty="0">
                <a:solidFill>
                  <a:schemeClr val="bg2"/>
                </a:solidFill>
              </a:rPr>
              <a:t>Int J Radiat Oncol Biol Phys</a:t>
            </a:r>
            <a:r>
              <a:rPr lang="en-US" sz="900" dirty="0">
                <a:solidFill>
                  <a:schemeClr val="bg2"/>
                </a:solidFill>
              </a:rPr>
              <a:t>. 2019;105(5):1012-1021. 4. Dimou M, et al. </a:t>
            </a:r>
            <a:r>
              <a:rPr lang="en-US" sz="900" i="1" dirty="0">
                <a:solidFill>
                  <a:schemeClr val="bg2"/>
                </a:solidFill>
              </a:rPr>
              <a:t>Hematol Oncol. </a:t>
            </a:r>
            <a:r>
              <a:rPr lang="en-US" sz="900" dirty="0">
                <a:solidFill>
                  <a:schemeClr val="bg2"/>
                </a:solidFill>
              </a:rPr>
              <a:t>2021;39(3):336-348. 4. Cahill KE, et al. </a:t>
            </a:r>
            <a:r>
              <a:rPr lang="en-US" sz="900" i="1" dirty="0">
                <a:solidFill>
                  <a:schemeClr val="bg2"/>
                </a:solidFill>
              </a:rPr>
              <a:t>Leuk Lymphoma</a:t>
            </a:r>
            <a:r>
              <a:rPr lang="en-US" sz="900" dirty="0">
                <a:solidFill>
                  <a:schemeClr val="bg2"/>
                </a:solidFill>
              </a:rPr>
              <a:t>. 2020;61(41):799-807.  5. Deng Q, et al. </a:t>
            </a:r>
            <a:r>
              <a:rPr lang="en-US" sz="900" i="1" dirty="0">
                <a:solidFill>
                  <a:schemeClr val="bg2"/>
                </a:solidFill>
              </a:rPr>
              <a:t>Nat Med</a:t>
            </a:r>
            <a:r>
              <a:rPr lang="en-US" sz="900" dirty="0">
                <a:solidFill>
                  <a:schemeClr val="bg2"/>
                </a:solidFill>
              </a:rPr>
              <a:t>. 2020;26(12):1878-1887. </a:t>
            </a:r>
          </a:p>
        </p:txBody>
      </p:sp>
      <p:sp>
        <p:nvSpPr>
          <p:cNvPr id="3" name="TextBox 2">
            <a:extLst>
              <a:ext uri="{FF2B5EF4-FFF2-40B4-BE49-F238E27FC236}">
                <a16:creationId xmlns:a16="http://schemas.microsoft.com/office/drawing/2014/main" id="{E974A9C9-B692-4664-8719-B3BAFE63B43B}"/>
              </a:ext>
            </a:extLst>
          </p:cNvPr>
          <p:cNvSpPr txBox="1"/>
          <p:nvPr/>
        </p:nvSpPr>
        <p:spPr>
          <a:xfrm>
            <a:off x="6257217" y="4265955"/>
            <a:ext cx="2690300" cy="246221"/>
          </a:xfrm>
          <a:prstGeom prst="rect">
            <a:avLst/>
          </a:prstGeom>
          <a:noFill/>
        </p:spPr>
        <p:txBody>
          <a:bodyPr wrap="square" rtlCol="0">
            <a:spAutoFit/>
          </a:bodyPr>
          <a:lstStyle/>
          <a:p>
            <a:r>
              <a:rPr lang="en-US" sz="1000" dirty="0"/>
              <a:t>cf, cell free</a:t>
            </a:r>
          </a:p>
        </p:txBody>
      </p:sp>
    </p:spTree>
    <p:extLst>
      <p:ext uri="{BB962C8B-B14F-4D97-AF65-F5344CB8AC3E}">
        <p14:creationId xmlns:p14="http://schemas.microsoft.com/office/powerpoint/2010/main" val="229593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D3F01-2CFD-4C86-ACED-6EEE709C0176}"/>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6A05486C-840B-4089-A6AC-401BAA162DD4}"/>
              </a:ext>
            </a:extLst>
          </p:cNvPr>
          <p:cNvSpPr>
            <a:spLocks noGrp="1"/>
          </p:cNvSpPr>
          <p:nvPr>
            <p:ph idx="1"/>
          </p:nvPr>
        </p:nvSpPr>
        <p:spPr>
          <a:xfrm>
            <a:off x="628650" y="1268016"/>
            <a:ext cx="7886700" cy="3263504"/>
          </a:xfrm>
        </p:spPr>
        <p:txBody>
          <a:bodyPr>
            <a:normAutofit lnSpcReduction="10000"/>
          </a:bodyPr>
          <a:lstStyle/>
          <a:p>
            <a:pPr marL="342900" marR="0" lvl="0" indent="-342900">
              <a:lnSpc>
                <a:spcPct val="115000"/>
              </a:lnSpc>
              <a:spcBef>
                <a:spcPts val="0"/>
              </a:spcBef>
              <a:spcAft>
                <a:spcPts val="600"/>
              </a:spcAft>
              <a:buFont typeface="Symbol" panose="05050102010706020507" pitchFamily="18" charset="2"/>
              <a:buChar char=""/>
            </a:pPr>
            <a:r>
              <a:rPr lang="en-US" sz="1600" dirty="0">
                <a:effectLst/>
                <a:latin typeface="Georgia" panose="02040502050405020303" pitchFamily="18" charset="0"/>
                <a:ea typeface="Calibri" panose="020F0502020204030204" pitchFamily="34" charset="0"/>
                <a:cs typeface="Calibri" panose="020F0502020204030204" pitchFamily="34" charset="0"/>
              </a:rPr>
              <a:t>Review the disease state, clinical and molecular heterogeneity, and unmet needs, including the clinical and healthcare resource burden of large B-cell lymphomas (LBCL)</a:t>
            </a:r>
          </a:p>
          <a:p>
            <a:pPr marL="342900" marR="0" lvl="0" indent="-342900">
              <a:lnSpc>
                <a:spcPct val="115000"/>
              </a:lnSpc>
              <a:spcBef>
                <a:spcPts val="0"/>
              </a:spcBef>
              <a:spcAft>
                <a:spcPts val="600"/>
              </a:spcAft>
              <a:buFont typeface="Symbol" panose="05050102010706020507" pitchFamily="18" charset="2"/>
              <a:buChar char=""/>
            </a:pPr>
            <a:r>
              <a:rPr lang="en-US" sz="1600" dirty="0">
                <a:effectLst/>
                <a:latin typeface="Georgia" panose="02040502050405020303" pitchFamily="18" charset="0"/>
                <a:ea typeface="Calibri" panose="020F0502020204030204" pitchFamily="34" charset="0"/>
                <a:cs typeface="Calibri" panose="020F0502020204030204" pitchFamily="34" charset="0"/>
              </a:rPr>
              <a:t>Describe the mechanism of action and appraise available clinical safety and efficacy data and indications for new agents for the treatment of LBCL, especially R/R LBCL, to select optimal treatments </a:t>
            </a:r>
          </a:p>
          <a:p>
            <a:pPr marL="342900" marR="0" lvl="0" indent="-342900">
              <a:lnSpc>
                <a:spcPct val="115000"/>
              </a:lnSpc>
              <a:spcBef>
                <a:spcPts val="0"/>
              </a:spcBef>
              <a:spcAft>
                <a:spcPts val="600"/>
              </a:spcAft>
              <a:buFont typeface="Symbol" panose="05050102010706020507" pitchFamily="18" charset="2"/>
              <a:buChar char=""/>
            </a:pPr>
            <a:r>
              <a:rPr lang="en-US" sz="1600" dirty="0">
                <a:effectLst/>
                <a:latin typeface="Georgia" panose="02040502050405020303" pitchFamily="18" charset="0"/>
                <a:ea typeface="Calibri" panose="020F0502020204030204" pitchFamily="34" charset="0"/>
                <a:cs typeface="Calibri" panose="020F0502020204030204" pitchFamily="34" charset="0"/>
              </a:rPr>
              <a:t>Integrate approaches for identifying patients eligible for chimeric antigen receptor T-cell (CAR T-cell) therapy and applying suitable bridging therapies </a:t>
            </a:r>
          </a:p>
          <a:p>
            <a:pPr marL="342900" marR="0" lvl="0" indent="-342900">
              <a:lnSpc>
                <a:spcPct val="115000"/>
              </a:lnSpc>
              <a:spcBef>
                <a:spcPts val="0"/>
              </a:spcBef>
              <a:spcAft>
                <a:spcPts val="600"/>
              </a:spcAft>
              <a:buFont typeface="Symbol" panose="05050102010706020507" pitchFamily="18" charset="2"/>
              <a:buChar char=""/>
            </a:pPr>
            <a:r>
              <a:rPr lang="en-US" sz="1600" dirty="0">
                <a:effectLst/>
                <a:latin typeface="Georgia" panose="02040502050405020303" pitchFamily="18" charset="0"/>
                <a:ea typeface="Calibri" panose="020F0502020204030204" pitchFamily="34" charset="0"/>
                <a:cs typeface="Calibri" panose="020F0502020204030204" pitchFamily="34" charset="0"/>
              </a:rPr>
              <a:t>Incorporate approaches for identifying, monitoring, and managing therapy-associated toxicities and AEs, including CAR T-cell–associated toxicities, for patients with LBCL</a:t>
            </a:r>
            <a:endParaRPr lang="en-US" sz="2000" dirty="0"/>
          </a:p>
        </p:txBody>
      </p:sp>
    </p:spTree>
    <p:extLst>
      <p:ext uri="{BB962C8B-B14F-4D97-AF65-F5344CB8AC3E}">
        <p14:creationId xmlns:p14="http://schemas.microsoft.com/office/powerpoint/2010/main" val="929347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B721E-8D6B-46B0-8078-C6EC7FF517C8}"/>
              </a:ext>
            </a:extLst>
          </p:cNvPr>
          <p:cNvSpPr>
            <a:spLocks noGrp="1"/>
          </p:cNvSpPr>
          <p:nvPr>
            <p:ph type="ctrTitle"/>
          </p:nvPr>
        </p:nvSpPr>
        <p:spPr/>
        <p:txBody>
          <a:bodyPr/>
          <a:lstStyle/>
          <a:p>
            <a:r>
              <a:rPr lang="en-US" b="1" dirty="0"/>
              <a:t>Module 4</a:t>
            </a:r>
          </a:p>
        </p:txBody>
      </p:sp>
      <p:sp>
        <p:nvSpPr>
          <p:cNvPr id="5" name="Subtitle 4">
            <a:extLst>
              <a:ext uri="{FF2B5EF4-FFF2-40B4-BE49-F238E27FC236}">
                <a16:creationId xmlns:a16="http://schemas.microsoft.com/office/drawing/2014/main" id="{1D1CEE09-FE06-44B2-9569-03D30FFAA66B}"/>
              </a:ext>
            </a:extLst>
          </p:cNvPr>
          <p:cNvSpPr>
            <a:spLocks noGrp="1"/>
          </p:cNvSpPr>
          <p:nvPr>
            <p:ph type="subTitle" idx="1"/>
          </p:nvPr>
        </p:nvSpPr>
        <p:spPr/>
        <p:txBody>
          <a:bodyPr>
            <a:normAutofit/>
          </a:bodyPr>
          <a:lstStyle/>
          <a:p>
            <a:r>
              <a:rPr lang="en-US" sz="2400" b="1" dirty="0"/>
              <a:t>Management of Adverse Effects Associated With Novel Therapies </a:t>
            </a:r>
          </a:p>
        </p:txBody>
      </p:sp>
    </p:spTree>
    <p:extLst>
      <p:ext uri="{BB962C8B-B14F-4D97-AF65-F5344CB8AC3E}">
        <p14:creationId xmlns:p14="http://schemas.microsoft.com/office/powerpoint/2010/main" val="1345123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63" y="114300"/>
            <a:ext cx="7886700" cy="688750"/>
          </a:xfrm>
        </p:spPr>
        <p:txBody>
          <a:bodyPr>
            <a:normAutofit/>
          </a:bodyPr>
          <a:lstStyle/>
          <a:p>
            <a:r>
              <a:rPr lang="en-GB" sz="3200" b="1" dirty="0"/>
              <a:t>Notable CAR T-cell toxicities</a:t>
            </a:r>
          </a:p>
        </p:txBody>
      </p:sp>
      <p:graphicFrame>
        <p:nvGraphicFramePr>
          <p:cNvPr id="6" name="Content Placeholder 2">
            <a:extLst>
              <a:ext uri="{FF2B5EF4-FFF2-40B4-BE49-F238E27FC236}">
                <a16:creationId xmlns:a16="http://schemas.microsoft.com/office/drawing/2014/main" id="{44DC618E-FE6A-4818-82E6-B9F87A182ED1}"/>
              </a:ext>
            </a:extLst>
          </p:cNvPr>
          <p:cNvGraphicFramePr>
            <a:graphicFrameLocks noGrp="1"/>
          </p:cNvGraphicFramePr>
          <p:nvPr>
            <p:ph idx="1"/>
            <p:extLst>
              <p:ext uri="{D42A27DB-BD31-4B8C-83A1-F6EECF244321}">
                <p14:modId xmlns:p14="http://schemas.microsoft.com/office/powerpoint/2010/main" val="4170990939"/>
              </p:ext>
            </p:extLst>
          </p:nvPr>
        </p:nvGraphicFramePr>
        <p:xfrm>
          <a:off x="-797243" y="1054510"/>
          <a:ext cx="10738486" cy="340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02F52A7-21AA-43B7-944D-702EBA900E38}"/>
              </a:ext>
            </a:extLst>
          </p:cNvPr>
          <p:cNvSpPr txBox="1"/>
          <p:nvPr/>
        </p:nvSpPr>
        <p:spPr>
          <a:xfrm>
            <a:off x="3063161" y="4451956"/>
            <a:ext cx="5801633" cy="507831"/>
          </a:xfrm>
          <a:prstGeom prst="rect">
            <a:avLst/>
          </a:prstGeom>
          <a:noFill/>
        </p:spPr>
        <p:txBody>
          <a:bodyPr wrap="square" rtlCol="0">
            <a:spAutoFit/>
          </a:bodyPr>
          <a:lstStyle/>
          <a:p>
            <a:r>
              <a:rPr lang="en-US" sz="900" dirty="0">
                <a:solidFill>
                  <a:schemeClr val="bg2"/>
                </a:solidFill>
              </a:rPr>
              <a:t>Thompson JA, et al. NCCN Clinical Practice Guidelines in Oncology. Management of Immunotherapy-Related Toxicities. Version 1.2022. Published February 28, 2022. Accessed 2/28/2022. https://www.nccn.org/professionals/physician_gls/pdf/immunotherapy.pdf</a:t>
            </a:r>
            <a:endParaRPr lang="en-US" sz="900" dirty="0"/>
          </a:p>
        </p:txBody>
      </p:sp>
    </p:spTree>
    <p:extLst>
      <p:ext uri="{BB962C8B-B14F-4D97-AF65-F5344CB8AC3E}">
        <p14:creationId xmlns:p14="http://schemas.microsoft.com/office/powerpoint/2010/main" val="28166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29650" cy="914400"/>
          </a:xfrm>
        </p:spPr>
        <p:txBody>
          <a:bodyPr>
            <a:normAutofit fontScale="90000"/>
          </a:bodyPr>
          <a:lstStyle/>
          <a:p>
            <a:r>
              <a:rPr lang="en-US" sz="3200" b="1" dirty="0"/>
              <a:t>Toxicity of 3 Major CAR T-cell Products for Relapsed/Refractory DLBCL</a:t>
            </a:r>
            <a:r>
              <a:rPr lang="en-US" sz="3200" b="1" baseline="30000" dirty="0"/>
              <a:t>1-3</a:t>
            </a:r>
            <a:endParaRPr lang="en-US" sz="3200" b="1" dirty="0"/>
          </a:p>
        </p:txBody>
      </p:sp>
      <p:sp>
        <p:nvSpPr>
          <p:cNvPr id="5" name="Rectangle 4"/>
          <p:cNvSpPr/>
          <p:nvPr/>
        </p:nvSpPr>
        <p:spPr>
          <a:xfrm>
            <a:off x="438150" y="4114801"/>
            <a:ext cx="6324600" cy="400110"/>
          </a:xfrm>
          <a:prstGeom prst="rect">
            <a:avLst/>
          </a:prstGeom>
        </p:spPr>
        <p:txBody>
          <a:bodyPr wrap="square">
            <a:spAutoFit/>
          </a:bodyPr>
          <a:lstStyle/>
          <a:p>
            <a:pPr marL="0" lvl="1" defTabSz="685800">
              <a:tabLst>
                <a:tab pos="514350" algn="l"/>
              </a:tabLst>
              <a:defRPr/>
            </a:pPr>
            <a:r>
              <a:rPr lang="en-US" sz="1000" kern="0" dirty="0">
                <a:solidFill>
                  <a:srgbClr val="404040"/>
                </a:solidFill>
                <a:latin typeface="Univers 47 CondensedLight"/>
                <a:ea typeface="Calibri" panose="020F0502020204030204" pitchFamily="34" charset="0"/>
                <a:cs typeface="Times New Roman" panose="02020603050405020304" pitchFamily="18" charset="0"/>
              </a:rPr>
              <a:t>* Caveats in cross trial comparisons: Different eligibility criteria, phase of study, dose levels</a:t>
            </a:r>
          </a:p>
          <a:p>
            <a:pPr marL="0" lvl="1" defTabSz="685800">
              <a:tabLst>
                <a:tab pos="514350" algn="l"/>
              </a:tabLst>
              <a:defRPr/>
            </a:pPr>
            <a:r>
              <a:rPr lang="en-US" sz="1000" kern="0" dirty="0">
                <a:solidFill>
                  <a:srgbClr val="404040"/>
                </a:solidFill>
                <a:latin typeface="Univers 47 CondensedLight"/>
                <a:ea typeface="Calibri" panose="020F0502020204030204" pitchFamily="34" charset="0"/>
                <a:cs typeface="Times New Roman" panose="02020603050405020304" pitchFamily="18" charset="0"/>
              </a:rPr>
              <a:t>†CRS toxicity grading scales differ across studies. Axi-Cel and Liso-cel used Lee criteria. Tisa-cel used Penn criteria</a:t>
            </a:r>
          </a:p>
        </p:txBody>
      </p:sp>
      <p:graphicFrame>
        <p:nvGraphicFramePr>
          <p:cNvPr id="8" name="Content Placeholder 3">
            <a:extLst>
              <a:ext uri="{FF2B5EF4-FFF2-40B4-BE49-F238E27FC236}">
                <a16:creationId xmlns:a16="http://schemas.microsoft.com/office/drawing/2014/main" id="{EC1A0AC0-E042-458A-BD54-25726172E9D1}"/>
              </a:ext>
            </a:extLst>
          </p:cNvPr>
          <p:cNvGraphicFramePr>
            <a:graphicFrameLocks/>
          </p:cNvGraphicFramePr>
          <p:nvPr>
            <p:extLst>
              <p:ext uri="{D42A27DB-BD31-4B8C-83A1-F6EECF244321}">
                <p14:modId xmlns:p14="http://schemas.microsoft.com/office/powerpoint/2010/main" val="1599870045"/>
              </p:ext>
            </p:extLst>
          </p:nvPr>
        </p:nvGraphicFramePr>
        <p:xfrm>
          <a:off x="438150" y="942305"/>
          <a:ext cx="8547151" cy="3187295"/>
        </p:xfrm>
        <a:graphic>
          <a:graphicData uri="http://schemas.openxmlformats.org/drawingml/2006/table">
            <a:tbl>
              <a:tblPr firstRow="1" bandRow="1">
                <a:tableStyleId>{5C22544A-7EE6-4342-B048-85BDC9FD1C3A}</a:tableStyleId>
              </a:tblPr>
              <a:tblGrid>
                <a:gridCol w="1793392">
                  <a:extLst>
                    <a:ext uri="{9D8B030D-6E8A-4147-A177-3AD203B41FA5}">
                      <a16:colId xmlns:a16="http://schemas.microsoft.com/office/drawing/2014/main" val="1361055744"/>
                    </a:ext>
                  </a:extLst>
                </a:gridCol>
                <a:gridCol w="2364682">
                  <a:extLst>
                    <a:ext uri="{9D8B030D-6E8A-4147-A177-3AD203B41FA5}">
                      <a16:colId xmlns:a16="http://schemas.microsoft.com/office/drawing/2014/main" val="2713589861"/>
                    </a:ext>
                  </a:extLst>
                </a:gridCol>
                <a:gridCol w="1991857">
                  <a:extLst>
                    <a:ext uri="{9D8B030D-6E8A-4147-A177-3AD203B41FA5}">
                      <a16:colId xmlns:a16="http://schemas.microsoft.com/office/drawing/2014/main" val="3726041742"/>
                    </a:ext>
                  </a:extLst>
                </a:gridCol>
                <a:gridCol w="2397220">
                  <a:extLst>
                    <a:ext uri="{9D8B030D-6E8A-4147-A177-3AD203B41FA5}">
                      <a16:colId xmlns:a16="http://schemas.microsoft.com/office/drawing/2014/main" val="1239299162"/>
                    </a:ext>
                  </a:extLst>
                </a:gridCol>
              </a:tblGrid>
              <a:tr h="524311">
                <a:tc>
                  <a:txBody>
                    <a:bodyPr/>
                    <a:lstStyle/>
                    <a:p>
                      <a:pPr algn="ctr"/>
                      <a:endParaRPr lang="en-US" sz="1000" dirty="0">
                        <a:solidFill>
                          <a:schemeClr val="tx1"/>
                        </a:solidFill>
                      </a:endParaRPr>
                    </a:p>
                  </a:txBody>
                  <a:tcPr marL="68580" marR="68580" marT="34290" marB="34290" anchor="ctr"/>
                </a:tc>
                <a:tc>
                  <a:txBody>
                    <a:bodyPr/>
                    <a:lstStyle/>
                    <a:p>
                      <a:pPr algn="ctr"/>
                      <a:r>
                        <a:rPr lang="en-US" sz="1600" dirty="0">
                          <a:solidFill>
                            <a:schemeClr val="bg1"/>
                          </a:solidFill>
                        </a:rPr>
                        <a:t>Axicabtagene Ciloleucel</a:t>
                      </a:r>
                      <a:r>
                        <a:rPr lang="en-US" sz="1600" baseline="30000" dirty="0">
                          <a:solidFill>
                            <a:schemeClr val="bg1"/>
                          </a:solidFill>
                        </a:rPr>
                        <a:t>1</a:t>
                      </a:r>
                      <a:endParaRPr lang="en-US" sz="1600" dirty="0">
                        <a:solidFill>
                          <a:schemeClr val="bg1"/>
                        </a:solidFill>
                      </a:endParaRPr>
                    </a:p>
                  </a:txBody>
                  <a:tcPr marL="68580" marR="68580" marT="34290" marB="34290" anchor="ctr"/>
                </a:tc>
                <a:tc>
                  <a:txBody>
                    <a:bodyPr/>
                    <a:lstStyle/>
                    <a:p>
                      <a:pPr algn="ctr"/>
                      <a:r>
                        <a:rPr lang="en-US" sz="1600" dirty="0">
                          <a:solidFill>
                            <a:schemeClr val="bg1"/>
                          </a:solidFill>
                        </a:rPr>
                        <a:t>Tisagenlecleucel</a:t>
                      </a:r>
                      <a:r>
                        <a:rPr lang="en-US" sz="1600" baseline="30000" dirty="0">
                          <a:solidFill>
                            <a:schemeClr val="bg1"/>
                          </a:solidFill>
                        </a:rPr>
                        <a:t>2</a:t>
                      </a:r>
                      <a:endParaRPr lang="en-US" sz="1600" dirty="0">
                        <a:solidFill>
                          <a:schemeClr val="bg1"/>
                        </a:solidFill>
                      </a:endParaRPr>
                    </a:p>
                  </a:txBody>
                  <a:tcPr marL="68580" marR="68580" marT="34290" marB="34290" anchor="ctr"/>
                </a:tc>
                <a:tc>
                  <a:txBody>
                    <a:bodyPr/>
                    <a:lstStyle/>
                    <a:p>
                      <a:pPr algn="ctr"/>
                      <a:r>
                        <a:rPr lang="en-US" sz="1600" dirty="0">
                          <a:solidFill>
                            <a:schemeClr val="bg1"/>
                          </a:solidFill>
                        </a:rPr>
                        <a:t>Lisocabtagene Maraleucel</a:t>
                      </a:r>
                      <a:r>
                        <a:rPr lang="en-US" sz="1600" baseline="30000" dirty="0">
                          <a:solidFill>
                            <a:schemeClr val="bg1"/>
                          </a:solidFill>
                        </a:rPr>
                        <a:t>3</a:t>
                      </a:r>
                      <a:endParaRPr lang="en-US" sz="1600" dirty="0">
                        <a:solidFill>
                          <a:schemeClr val="bg1"/>
                        </a:solidFill>
                      </a:endParaRPr>
                    </a:p>
                  </a:txBody>
                  <a:tcPr marL="68580" marR="68580" marT="34290" marB="34290" anchor="ctr"/>
                </a:tc>
                <a:extLst>
                  <a:ext uri="{0D108BD9-81ED-4DB2-BD59-A6C34878D82A}">
                    <a16:rowId xmlns:a16="http://schemas.microsoft.com/office/drawing/2014/main" val="2987787854"/>
                  </a:ext>
                </a:extLst>
              </a:tr>
              <a:tr h="305460">
                <a:tc>
                  <a:txBody>
                    <a:bodyPr/>
                    <a:lstStyle/>
                    <a:p>
                      <a:pPr>
                        <a:buClr>
                          <a:srgbClr val="000000"/>
                        </a:buClr>
                      </a:pPr>
                      <a:r>
                        <a:rPr lang="en-US" sz="1500" b="1" dirty="0">
                          <a:solidFill>
                            <a:schemeClr val="tx1"/>
                          </a:solidFill>
                        </a:rPr>
                        <a:t>Construct</a:t>
                      </a:r>
                    </a:p>
                  </a:txBody>
                  <a:tcPr marL="51435" marR="51435" marT="25718" marB="25718" anchor="ctr"/>
                </a:tc>
                <a:tc>
                  <a:txBody>
                    <a:bodyPr/>
                    <a:lstStyle/>
                    <a:p>
                      <a:r>
                        <a:rPr lang="en-US" sz="1500" dirty="0"/>
                        <a:t>antiCD19-</a:t>
                      </a:r>
                      <a:r>
                        <a:rPr lang="en-US" sz="1500" b="1" dirty="0"/>
                        <a:t>CD28</a:t>
                      </a:r>
                      <a:r>
                        <a:rPr lang="en-US" sz="1500" dirty="0"/>
                        <a:t>-CD3z</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antiCD19-</a:t>
                      </a:r>
                      <a:r>
                        <a:rPr lang="en-US" sz="1500" b="1" dirty="0"/>
                        <a:t>41BB</a:t>
                      </a:r>
                      <a:r>
                        <a:rPr lang="en-US" sz="1500" dirty="0"/>
                        <a:t>-CD3z</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antiCD19-</a:t>
                      </a:r>
                      <a:r>
                        <a:rPr lang="en-US" sz="1500" b="1" dirty="0"/>
                        <a:t>41BB</a:t>
                      </a:r>
                      <a:r>
                        <a:rPr lang="en-US" sz="1500" dirty="0"/>
                        <a:t>-CD3z</a:t>
                      </a:r>
                    </a:p>
                  </a:txBody>
                  <a:tcPr marL="68580" marR="68580" marT="34290" marB="34290"/>
                </a:tc>
                <a:extLst>
                  <a:ext uri="{0D108BD9-81ED-4DB2-BD59-A6C34878D82A}">
                    <a16:rowId xmlns:a16="http://schemas.microsoft.com/office/drawing/2014/main" val="2677544042"/>
                  </a:ext>
                </a:extLst>
              </a:tr>
              <a:tr h="305460">
                <a:tc>
                  <a:txBody>
                    <a:bodyPr/>
                    <a:lstStyle/>
                    <a:p>
                      <a:pPr>
                        <a:buClr>
                          <a:srgbClr val="000000"/>
                        </a:buClr>
                      </a:pPr>
                      <a:r>
                        <a:rPr lang="en-US" sz="1500" b="1" dirty="0">
                          <a:solidFill>
                            <a:schemeClr val="tx1"/>
                          </a:solidFill>
                        </a:rPr>
                        <a:t>n</a:t>
                      </a:r>
                    </a:p>
                  </a:txBody>
                  <a:tcPr marL="51435" marR="51435" marT="25718" marB="25718" anchor="ctr"/>
                </a:tc>
                <a:tc>
                  <a:txBody>
                    <a:bodyPr/>
                    <a:lstStyle/>
                    <a:p>
                      <a:pPr algn="ctr"/>
                      <a:r>
                        <a:rPr lang="en-US" sz="1500" dirty="0"/>
                        <a:t>101</a:t>
                      </a:r>
                    </a:p>
                  </a:txBody>
                  <a:tcPr marL="68580" marR="68580" marT="34290" marB="34290" anchor="ctr"/>
                </a:tc>
                <a:tc>
                  <a:txBody>
                    <a:bodyPr/>
                    <a:lstStyle/>
                    <a:p>
                      <a:pPr algn="ctr"/>
                      <a:r>
                        <a:rPr lang="en-US" sz="1500" dirty="0"/>
                        <a:t>111</a:t>
                      </a:r>
                    </a:p>
                  </a:txBody>
                  <a:tcPr marL="68580" marR="68580" marT="34290" marB="34290" anchor="ctr"/>
                </a:tc>
                <a:tc>
                  <a:txBody>
                    <a:bodyPr/>
                    <a:lstStyle/>
                    <a:p>
                      <a:pPr algn="ctr"/>
                      <a:r>
                        <a:rPr lang="en-US" sz="1500" dirty="0"/>
                        <a:t>269</a:t>
                      </a:r>
                    </a:p>
                  </a:txBody>
                  <a:tcPr marL="68580" marR="68580" marT="34290" marB="34290" anchor="ctr"/>
                </a:tc>
                <a:extLst>
                  <a:ext uri="{0D108BD9-81ED-4DB2-BD59-A6C34878D82A}">
                    <a16:rowId xmlns:a16="http://schemas.microsoft.com/office/drawing/2014/main" val="1479174655"/>
                  </a:ext>
                </a:extLst>
              </a:tr>
              <a:tr h="524764">
                <a:tc>
                  <a:txBody>
                    <a:bodyPr/>
                    <a:lstStyle/>
                    <a:p>
                      <a:pPr>
                        <a:buClr>
                          <a:srgbClr val="000000"/>
                        </a:buClr>
                      </a:pPr>
                      <a:r>
                        <a:rPr lang="en-US" sz="1500" b="1" dirty="0">
                          <a:solidFill>
                            <a:schemeClr val="tx1"/>
                          </a:solidFill>
                        </a:rPr>
                        <a:t>Any CRS</a:t>
                      </a:r>
                    </a:p>
                    <a:p>
                      <a:pPr>
                        <a:buClr>
                          <a:srgbClr val="000000"/>
                        </a:buClr>
                      </a:pPr>
                      <a:r>
                        <a:rPr lang="en-US" sz="1400" b="0" dirty="0">
                          <a:solidFill>
                            <a:schemeClr val="tx1"/>
                          </a:solidFill>
                        </a:rPr>
                        <a:t>Median time to onset </a:t>
                      </a:r>
                    </a:p>
                  </a:txBody>
                  <a:tcPr marL="51435" marR="51435" marT="25718" marB="25718" anchor="ctr"/>
                </a:tc>
                <a:tc>
                  <a:txBody>
                    <a:bodyPr/>
                    <a:lstStyle/>
                    <a:p>
                      <a:pPr algn="ctr"/>
                      <a:r>
                        <a:rPr lang="en-US" sz="1500" dirty="0"/>
                        <a:t>93%</a:t>
                      </a:r>
                    </a:p>
                    <a:p>
                      <a:pPr algn="ctr"/>
                      <a:r>
                        <a:rPr lang="en-US" sz="1400" dirty="0"/>
                        <a:t>2 days</a:t>
                      </a:r>
                    </a:p>
                  </a:txBody>
                  <a:tcPr marL="68580" marR="68580" marT="34290" marB="34290" anchor="ctr"/>
                </a:tc>
                <a:tc>
                  <a:txBody>
                    <a:bodyPr/>
                    <a:lstStyle/>
                    <a:p>
                      <a:pPr algn="ctr"/>
                      <a:r>
                        <a:rPr lang="en-US" sz="1500" dirty="0"/>
                        <a:t>58%</a:t>
                      </a:r>
                    </a:p>
                    <a:p>
                      <a:pPr algn="ctr"/>
                      <a:r>
                        <a:rPr lang="en-US" sz="1400" dirty="0"/>
                        <a:t>3 days</a:t>
                      </a:r>
                    </a:p>
                  </a:txBody>
                  <a:tcPr marL="68580" marR="68580" marT="34290" marB="34290" anchor="ctr"/>
                </a:tc>
                <a:tc>
                  <a:txBody>
                    <a:bodyPr/>
                    <a:lstStyle/>
                    <a:p>
                      <a:pPr algn="ctr"/>
                      <a:r>
                        <a:rPr lang="en-US" sz="1500" dirty="0"/>
                        <a:t>42%</a:t>
                      </a:r>
                    </a:p>
                    <a:p>
                      <a:pPr algn="ctr"/>
                      <a:r>
                        <a:rPr lang="en-US" sz="1400" dirty="0"/>
                        <a:t>5 days</a:t>
                      </a:r>
                    </a:p>
                  </a:txBody>
                  <a:tcPr marL="68580" marR="68580" marT="34290" marB="34290" anchor="ctr"/>
                </a:tc>
                <a:extLst>
                  <a:ext uri="{0D108BD9-81ED-4DB2-BD59-A6C34878D82A}">
                    <a16:rowId xmlns:a16="http://schemas.microsoft.com/office/drawing/2014/main" val="3282652529"/>
                  </a:ext>
                </a:extLst>
              </a:tr>
              <a:tr h="305460">
                <a:tc>
                  <a:txBody>
                    <a:bodyPr/>
                    <a:lstStyle/>
                    <a:p>
                      <a:pPr>
                        <a:buClr>
                          <a:srgbClr val="000000"/>
                        </a:buClr>
                      </a:pPr>
                      <a:r>
                        <a:rPr lang="en-US" sz="1500" b="1" dirty="0">
                          <a:solidFill>
                            <a:schemeClr val="tx1"/>
                          </a:solidFill>
                        </a:rPr>
                        <a:t>≥ Gr</a:t>
                      </a:r>
                      <a:r>
                        <a:rPr lang="en-US" sz="1500" b="0" baseline="30000" dirty="0">
                          <a:solidFill>
                            <a:schemeClr val="tx1"/>
                          </a:solidFill>
                        </a:rPr>
                        <a:t> </a:t>
                      </a:r>
                      <a:r>
                        <a:rPr lang="en-US" sz="1500" b="1" dirty="0">
                          <a:solidFill>
                            <a:schemeClr val="tx1"/>
                          </a:solidFill>
                        </a:rPr>
                        <a:t>3 CRS</a:t>
                      </a:r>
                      <a:r>
                        <a:rPr lang="en-US" sz="1200" b="1" dirty="0">
                          <a:solidFill>
                            <a:schemeClr val="tx1"/>
                          </a:solidFill>
                        </a:rPr>
                        <a:t>†</a:t>
                      </a:r>
                      <a:endParaRPr lang="en-US" sz="1500" b="1" dirty="0">
                        <a:solidFill>
                          <a:schemeClr val="tx1"/>
                        </a:solidFill>
                      </a:endParaRPr>
                    </a:p>
                  </a:txBody>
                  <a:tcPr marL="51435" marR="51435" marT="25718" marB="25718" anchor="ctr"/>
                </a:tc>
                <a:tc>
                  <a:txBody>
                    <a:bodyPr/>
                    <a:lstStyle/>
                    <a:p>
                      <a:pPr algn="ctr"/>
                      <a:r>
                        <a:rPr lang="en-US" sz="1500" dirty="0">
                          <a:solidFill>
                            <a:schemeClr val="tx1"/>
                          </a:solidFill>
                        </a:rPr>
                        <a:t>13%</a:t>
                      </a:r>
                    </a:p>
                  </a:txBody>
                  <a:tcPr marL="68580" marR="68580" marT="34290" marB="34290" anchor="ctr"/>
                </a:tc>
                <a:tc>
                  <a:txBody>
                    <a:bodyPr/>
                    <a:lstStyle/>
                    <a:p>
                      <a:pPr algn="ctr"/>
                      <a:r>
                        <a:rPr lang="en-US" sz="1500" dirty="0">
                          <a:solidFill>
                            <a:schemeClr val="tx1"/>
                          </a:solidFill>
                        </a:rPr>
                        <a:t>23%</a:t>
                      </a:r>
                    </a:p>
                  </a:txBody>
                  <a:tcPr marL="68580" marR="68580" marT="34290" marB="34290" anchor="ctr"/>
                </a:tc>
                <a:tc>
                  <a:txBody>
                    <a:bodyPr/>
                    <a:lstStyle/>
                    <a:p>
                      <a:pPr algn="ctr"/>
                      <a:r>
                        <a:rPr lang="en-US" sz="1500" dirty="0">
                          <a:solidFill>
                            <a:schemeClr val="tx1"/>
                          </a:solidFill>
                        </a:rPr>
                        <a:t>2%</a:t>
                      </a:r>
                    </a:p>
                  </a:txBody>
                  <a:tcPr marL="68580" marR="68580" marT="34290" marB="34290" anchor="ctr"/>
                </a:tc>
                <a:extLst>
                  <a:ext uri="{0D108BD9-81ED-4DB2-BD59-A6C34878D82A}">
                    <a16:rowId xmlns:a16="http://schemas.microsoft.com/office/drawing/2014/main" val="517910159"/>
                  </a:ext>
                </a:extLst>
              </a:tr>
              <a:tr h="305460">
                <a:tc>
                  <a:txBody>
                    <a:bodyPr/>
                    <a:lstStyle/>
                    <a:p>
                      <a:pPr>
                        <a:buClr>
                          <a:srgbClr val="000000"/>
                        </a:buClr>
                      </a:pPr>
                      <a:r>
                        <a:rPr lang="en-US" sz="1500" b="1" dirty="0">
                          <a:solidFill>
                            <a:schemeClr val="tx1"/>
                          </a:solidFill>
                        </a:rPr>
                        <a:t>Any neurotoxicity</a:t>
                      </a:r>
                    </a:p>
                  </a:txBody>
                  <a:tcPr marL="51435" marR="51435" marT="25718" marB="25718" anchor="ctr"/>
                </a:tc>
                <a:tc>
                  <a:txBody>
                    <a:bodyPr/>
                    <a:lstStyle/>
                    <a:p>
                      <a:pPr algn="ctr"/>
                      <a:r>
                        <a:rPr lang="en-US" sz="1500" dirty="0"/>
                        <a:t>64%</a:t>
                      </a:r>
                    </a:p>
                  </a:txBody>
                  <a:tcPr marL="68580" marR="68580" marT="34290" marB="34290" anchor="ctr"/>
                </a:tc>
                <a:tc>
                  <a:txBody>
                    <a:bodyPr/>
                    <a:lstStyle/>
                    <a:p>
                      <a:pPr algn="ctr"/>
                      <a:r>
                        <a:rPr lang="en-US" sz="1500" dirty="0"/>
                        <a:t>21%</a:t>
                      </a:r>
                    </a:p>
                  </a:txBody>
                  <a:tcPr marL="68580" marR="68580" marT="34290" marB="34290" anchor="ctr"/>
                </a:tc>
                <a:tc>
                  <a:txBody>
                    <a:bodyPr/>
                    <a:lstStyle/>
                    <a:p>
                      <a:pPr algn="ctr"/>
                      <a:r>
                        <a:rPr lang="en-US" sz="1500" dirty="0"/>
                        <a:t>30%</a:t>
                      </a:r>
                    </a:p>
                  </a:txBody>
                  <a:tcPr marL="68580" marR="68580" marT="34290" marB="34290" anchor="ctr"/>
                </a:tc>
                <a:extLst>
                  <a:ext uri="{0D108BD9-81ED-4DB2-BD59-A6C34878D82A}">
                    <a16:rowId xmlns:a16="http://schemas.microsoft.com/office/drawing/2014/main" val="2003662980"/>
                  </a:ext>
                </a:extLst>
              </a:tr>
              <a:tr h="305460">
                <a:tc>
                  <a:txBody>
                    <a:bodyPr/>
                    <a:lstStyle/>
                    <a:p>
                      <a:pPr>
                        <a:buClr>
                          <a:srgbClr val="000000"/>
                        </a:buClr>
                      </a:pPr>
                      <a:r>
                        <a:rPr lang="en-US" sz="1500" b="1" dirty="0">
                          <a:solidFill>
                            <a:schemeClr val="tx1"/>
                          </a:solidFill>
                        </a:rPr>
                        <a:t>≥ Gr 3 neurotoxicity</a:t>
                      </a:r>
                    </a:p>
                  </a:txBody>
                  <a:tcPr marL="51435" marR="51435" marT="25718" marB="25718" anchor="ctr"/>
                </a:tc>
                <a:tc>
                  <a:txBody>
                    <a:bodyPr/>
                    <a:lstStyle/>
                    <a:p>
                      <a:pPr algn="ctr"/>
                      <a:r>
                        <a:rPr lang="en-US" sz="1500" dirty="0"/>
                        <a:t>28%</a:t>
                      </a:r>
                    </a:p>
                  </a:txBody>
                  <a:tcPr marL="68580" marR="68580" marT="34290" marB="34290" anchor="ctr"/>
                </a:tc>
                <a:tc>
                  <a:txBody>
                    <a:bodyPr/>
                    <a:lstStyle/>
                    <a:p>
                      <a:pPr algn="ctr"/>
                      <a:r>
                        <a:rPr lang="en-US" sz="1500" dirty="0"/>
                        <a:t>12%</a:t>
                      </a:r>
                    </a:p>
                  </a:txBody>
                  <a:tcPr marL="68580" marR="68580" marT="34290" marB="34290" anchor="ctr"/>
                </a:tc>
                <a:tc>
                  <a:txBody>
                    <a:bodyPr/>
                    <a:lstStyle/>
                    <a:p>
                      <a:pPr algn="ctr"/>
                      <a:r>
                        <a:rPr lang="en-US" sz="1500" dirty="0"/>
                        <a:t>10%</a:t>
                      </a:r>
                    </a:p>
                  </a:txBody>
                  <a:tcPr marL="68580" marR="68580" marT="34290" marB="34290" anchor="ctr"/>
                </a:tc>
                <a:extLst>
                  <a:ext uri="{0D108BD9-81ED-4DB2-BD59-A6C34878D82A}">
                    <a16:rowId xmlns:a16="http://schemas.microsoft.com/office/drawing/2014/main" val="4267848334"/>
                  </a:ext>
                </a:extLst>
              </a:tr>
              <a:tr h="305460">
                <a:tc>
                  <a:txBody>
                    <a:bodyPr/>
                    <a:lstStyle/>
                    <a:p>
                      <a:pPr algn="l">
                        <a:buClr>
                          <a:srgbClr val="000000"/>
                        </a:buClr>
                      </a:pPr>
                      <a:r>
                        <a:rPr lang="en-US" sz="1500" b="1" dirty="0">
                          <a:solidFill>
                            <a:schemeClr val="tx1"/>
                          </a:solidFill>
                        </a:rPr>
                        <a:t>Tocilizumab use</a:t>
                      </a:r>
                    </a:p>
                  </a:txBody>
                  <a:tcPr marL="51435" marR="51435" marT="25718" marB="25718" anchor="ctr"/>
                </a:tc>
                <a:tc>
                  <a:txBody>
                    <a:bodyPr/>
                    <a:lstStyle/>
                    <a:p>
                      <a:pPr algn="ctr"/>
                      <a:r>
                        <a:rPr lang="en-US" sz="1500" dirty="0"/>
                        <a:t>43%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14%</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a:t>
                      </a:r>
                    </a:p>
                  </a:txBody>
                  <a:tcPr marL="68580" marR="68580" marT="34290" marB="34290" anchor="ctr"/>
                </a:tc>
                <a:extLst>
                  <a:ext uri="{0D108BD9-81ED-4DB2-BD59-A6C34878D82A}">
                    <a16:rowId xmlns:a16="http://schemas.microsoft.com/office/drawing/2014/main" val="461609488"/>
                  </a:ext>
                </a:extLst>
              </a:tr>
              <a:tr h="305460">
                <a:tc>
                  <a:txBody>
                    <a:bodyPr/>
                    <a:lstStyle/>
                    <a:p>
                      <a:pPr algn="l">
                        <a:buClr>
                          <a:srgbClr val="000000"/>
                        </a:buClr>
                      </a:pPr>
                      <a:r>
                        <a:rPr lang="en-US" sz="1500" b="1" dirty="0">
                          <a:solidFill>
                            <a:schemeClr val="tx1"/>
                          </a:solidFill>
                        </a:rPr>
                        <a:t>Steroid use</a:t>
                      </a:r>
                    </a:p>
                  </a:txBody>
                  <a:tcPr marL="51435" marR="51435" marT="25718" marB="25718" anchor="ctr"/>
                </a:tc>
                <a:tc>
                  <a:txBody>
                    <a:bodyPr/>
                    <a:lstStyle/>
                    <a:p>
                      <a:pPr algn="ctr"/>
                      <a:r>
                        <a:rPr lang="en-US" sz="1500" dirty="0"/>
                        <a:t>27%</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10%</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21%</a:t>
                      </a:r>
                    </a:p>
                  </a:txBody>
                  <a:tcPr marL="68580" marR="68580" marT="34290" marB="34290" anchor="ctr"/>
                </a:tc>
                <a:extLst>
                  <a:ext uri="{0D108BD9-81ED-4DB2-BD59-A6C34878D82A}">
                    <a16:rowId xmlns:a16="http://schemas.microsoft.com/office/drawing/2014/main" val="3216845413"/>
                  </a:ext>
                </a:extLst>
              </a:tr>
            </a:tbl>
          </a:graphicData>
        </a:graphic>
      </p:graphicFrame>
      <p:sp>
        <p:nvSpPr>
          <p:cNvPr id="3" name="TextBox 2">
            <a:extLst>
              <a:ext uri="{FF2B5EF4-FFF2-40B4-BE49-F238E27FC236}">
                <a16:creationId xmlns:a16="http://schemas.microsoft.com/office/drawing/2014/main" id="{8FE99AAC-A141-4F9E-A1EB-CF43B6BE40F4}"/>
              </a:ext>
            </a:extLst>
          </p:cNvPr>
          <p:cNvSpPr txBox="1"/>
          <p:nvPr/>
        </p:nvSpPr>
        <p:spPr>
          <a:xfrm>
            <a:off x="3078492" y="4503621"/>
            <a:ext cx="53252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2"/>
                </a:solidFill>
              </a:rPr>
              <a:t>1. Neelapu SS, et al. </a:t>
            </a:r>
            <a:r>
              <a:rPr lang="en-US" sz="900" i="1" dirty="0">
                <a:solidFill>
                  <a:schemeClr val="bg2"/>
                </a:solidFill>
              </a:rPr>
              <a:t>N Engl J Med</a:t>
            </a:r>
            <a:r>
              <a:rPr lang="en-US" sz="900" dirty="0">
                <a:solidFill>
                  <a:schemeClr val="bg2"/>
                </a:solidFill>
              </a:rPr>
              <a:t>. 2017;377(26):2531-44. 2. Schuster SJ, et al. </a:t>
            </a:r>
            <a:r>
              <a:rPr lang="en-US" sz="900" i="1" dirty="0">
                <a:solidFill>
                  <a:schemeClr val="bg2"/>
                </a:solidFill>
              </a:rPr>
              <a:t>N Engl J Med. </a:t>
            </a:r>
            <a:r>
              <a:rPr lang="en-US" sz="900" dirty="0">
                <a:solidFill>
                  <a:schemeClr val="bg2"/>
                </a:solidFill>
              </a:rPr>
              <a:t>2019;380(1):45-56. 3. Abramson JS, et al. </a:t>
            </a:r>
            <a:r>
              <a:rPr lang="en-US" sz="900" i="1" dirty="0">
                <a:solidFill>
                  <a:schemeClr val="bg2"/>
                </a:solidFill>
              </a:rPr>
              <a:t>Lancet.</a:t>
            </a:r>
            <a:r>
              <a:rPr lang="en-US" sz="900" dirty="0">
                <a:solidFill>
                  <a:schemeClr val="bg2"/>
                </a:solidFill>
              </a:rPr>
              <a:t> 2020;396(10254):839-852.</a:t>
            </a:r>
            <a:endParaRPr lang="en-US" sz="900" dirty="0"/>
          </a:p>
        </p:txBody>
      </p:sp>
    </p:spTree>
    <p:extLst>
      <p:ext uri="{BB962C8B-B14F-4D97-AF65-F5344CB8AC3E}">
        <p14:creationId xmlns:p14="http://schemas.microsoft.com/office/powerpoint/2010/main" val="416812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06F4-E1C1-4A7B-9DE5-7E1A5A1D270C}"/>
              </a:ext>
            </a:extLst>
          </p:cNvPr>
          <p:cNvSpPr>
            <a:spLocks noGrp="1"/>
          </p:cNvSpPr>
          <p:nvPr>
            <p:ph type="title"/>
          </p:nvPr>
        </p:nvSpPr>
        <p:spPr>
          <a:xfrm>
            <a:off x="628650" y="-16079"/>
            <a:ext cx="7886700" cy="728122"/>
          </a:xfrm>
        </p:spPr>
        <p:txBody>
          <a:bodyPr/>
          <a:lstStyle/>
          <a:p>
            <a:r>
              <a:rPr lang="en-US" b="1" dirty="0"/>
              <a:t>CRS Management</a:t>
            </a:r>
          </a:p>
        </p:txBody>
      </p:sp>
      <p:graphicFrame>
        <p:nvGraphicFramePr>
          <p:cNvPr id="5" name="Content Placeholder 3">
            <a:extLst>
              <a:ext uri="{FF2B5EF4-FFF2-40B4-BE49-F238E27FC236}">
                <a16:creationId xmlns:a16="http://schemas.microsoft.com/office/drawing/2014/main" id="{DA4CA505-F810-4371-9CD4-A0D6B0594DB5}"/>
              </a:ext>
            </a:extLst>
          </p:cNvPr>
          <p:cNvGraphicFramePr>
            <a:graphicFrameLocks/>
          </p:cNvGraphicFramePr>
          <p:nvPr>
            <p:extLst>
              <p:ext uri="{D42A27DB-BD31-4B8C-83A1-F6EECF244321}">
                <p14:modId xmlns:p14="http://schemas.microsoft.com/office/powerpoint/2010/main" val="1318761606"/>
              </p:ext>
            </p:extLst>
          </p:nvPr>
        </p:nvGraphicFramePr>
        <p:xfrm>
          <a:off x="152400" y="586840"/>
          <a:ext cx="8839200" cy="3375660"/>
        </p:xfrm>
        <a:graphic>
          <a:graphicData uri="http://schemas.openxmlformats.org/drawingml/2006/table">
            <a:tbl>
              <a:tblPr firstRow="1" bandRow="1">
                <a:tableStyleId>{5C22544A-7EE6-4342-B048-85BDC9FD1C3A}</a:tableStyleId>
              </a:tblPr>
              <a:tblGrid>
                <a:gridCol w="1836944">
                  <a:extLst>
                    <a:ext uri="{9D8B030D-6E8A-4147-A177-3AD203B41FA5}">
                      <a16:colId xmlns:a16="http://schemas.microsoft.com/office/drawing/2014/main" val="20000"/>
                    </a:ext>
                  </a:extLst>
                </a:gridCol>
                <a:gridCol w="3573838">
                  <a:extLst>
                    <a:ext uri="{9D8B030D-6E8A-4147-A177-3AD203B41FA5}">
                      <a16:colId xmlns:a16="http://schemas.microsoft.com/office/drawing/2014/main" val="20001"/>
                    </a:ext>
                  </a:extLst>
                </a:gridCol>
                <a:gridCol w="3428418">
                  <a:extLst>
                    <a:ext uri="{9D8B030D-6E8A-4147-A177-3AD203B41FA5}">
                      <a16:colId xmlns:a16="http://schemas.microsoft.com/office/drawing/2014/main" val="20002"/>
                    </a:ext>
                  </a:extLst>
                </a:gridCol>
              </a:tblGrid>
              <a:tr h="216777">
                <a:tc>
                  <a:txBody>
                    <a:bodyPr/>
                    <a:lstStyle/>
                    <a:p>
                      <a:r>
                        <a:rPr lang="en-US" dirty="0"/>
                        <a:t>CRS Grade</a:t>
                      </a:r>
                      <a:r>
                        <a:rPr lang="en-US" baseline="30000" dirty="0">
                          <a:latin typeface="Calibri" panose="020F0502020204030204" pitchFamily="34" charset="0"/>
                          <a:cs typeface="Calibri" panose="020F0502020204030204" pitchFamily="34" charset="0"/>
                        </a:rPr>
                        <a:t>§</a:t>
                      </a:r>
                      <a:endParaRPr lang="en-US" baseline="30000" dirty="0"/>
                    </a:p>
                  </a:txBody>
                  <a:tcPr/>
                </a:tc>
                <a:tc>
                  <a:txBody>
                    <a:bodyPr/>
                    <a:lstStyle/>
                    <a:p>
                      <a:r>
                        <a:rPr lang="en-US" dirty="0"/>
                        <a:t>Treatment Recommendation </a:t>
                      </a:r>
                    </a:p>
                  </a:txBody>
                  <a:tcPr/>
                </a:tc>
                <a:tc>
                  <a:txBody>
                    <a:bodyPr/>
                    <a:lstStyle/>
                    <a:p>
                      <a:r>
                        <a:rPr lang="en-US" dirty="0"/>
                        <a:t>Additional</a:t>
                      </a:r>
                      <a:r>
                        <a:rPr lang="en-US" baseline="0" dirty="0"/>
                        <a:t> Supportive Care</a:t>
                      </a:r>
                      <a:endParaRPr lang="en-US" dirty="0"/>
                    </a:p>
                  </a:txBody>
                  <a:tcPr/>
                </a:tc>
                <a:extLst>
                  <a:ext uri="{0D108BD9-81ED-4DB2-BD59-A6C34878D82A}">
                    <a16:rowId xmlns:a16="http://schemas.microsoft.com/office/drawing/2014/main" val="10000"/>
                  </a:ext>
                </a:extLst>
              </a:tr>
              <a:tr h="500255">
                <a:tc>
                  <a:txBody>
                    <a:bodyPr/>
                    <a:lstStyle/>
                    <a:p>
                      <a:r>
                        <a:rPr lang="en-US" sz="1300" b="1" dirty="0"/>
                        <a:t>Grade 1</a:t>
                      </a:r>
                    </a:p>
                    <a:p>
                      <a:r>
                        <a:rPr lang="en-US" sz="1100" b="0" dirty="0"/>
                        <a:t>Fever (</a:t>
                      </a:r>
                      <a:r>
                        <a:rPr lang="en-US" sz="1100" b="0" u="sng" dirty="0"/>
                        <a:t>&gt;</a:t>
                      </a:r>
                      <a:r>
                        <a:rPr lang="en-US" sz="1100" b="0" u="none" dirty="0"/>
                        <a:t> 38°C)</a:t>
                      </a:r>
                      <a:endParaRPr lang="en-US" sz="1100" b="0" dirty="0"/>
                    </a:p>
                  </a:txBody>
                  <a:tcPr/>
                </a:tc>
                <a:tc>
                  <a:txBody>
                    <a:bodyPr/>
                    <a:lstStyle/>
                    <a:p>
                      <a:pPr marL="285750" indent="-285750">
                        <a:buFont typeface="Arial" panose="020B0604020202020204" pitchFamily="34" charset="0"/>
                        <a:buChar char="•"/>
                      </a:pPr>
                      <a:r>
                        <a:rPr lang="en-US" sz="1300" dirty="0"/>
                        <a:t>Supportive care</a:t>
                      </a:r>
                    </a:p>
                    <a:p>
                      <a:pPr marL="285750" indent="-285750">
                        <a:buFont typeface="Arial" panose="020B0604020202020204" pitchFamily="34" charset="0"/>
                        <a:buChar char="•"/>
                      </a:pPr>
                      <a:r>
                        <a:rPr lang="en-US" sz="1300" dirty="0"/>
                        <a:t>Consider tocilizumab for persistent</a:t>
                      </a:r>
                      <a:r>
                        <a:rPr lang="en-US" sz="1300" baseline="0" dirty="0"/>
                        <a:t> symptoms </a:t>
                      </a:r>
                      <a:endParaRPr lang="en-US" sz="1300" dirty="0"/>
                    </a:p>
                  </a:txBody>
                  <a:tcPr/>
                </a:tc>
                <a:tc>
                  <a:txBody>
                    <a:bodyPr/>
                    <a:lstStyle/>
                    <a:p>
                      <a:pPr marL="285750" indent="-285750">
                        <a:buFont typeface="Arial" panose="020B0604020202020204" pitchFamily="34" charset="0"/>
                        <a:buChar char="•"/>
                      </a:pPr>
                      <a:r>
                        <a:rPr lang="en-US" sz="1300" dirty="0"/>
                        <a:t>Maintenance fluids</a:t>
                      </a:r>
                    </a:p>
                    <a:p>
                      <a:pPr marL="285750" indent="-285750">
                        <a:buFont typeface="Arial" panose="020B0604020202020204" pitchFamily="34" charset="0"/>
                        <a:buChar char="•"/>
                      </a:pPr>
                      <a:r>
                        <a:rPr lang="en-US" sz="1300" dirty="0"/>
                        <a:t>Empiric antibiotics </a:t>
                      </a:r>
                    </a:p>
                    <a:p>
                      <a:pPr marL="285750" indent="-285750">
                        <a:buFont typeface="Arial" panose="020B0604020202020204" pitchFamily="34" charset="0"/>
                        <a:buChar char="•"/>
                      </a:pPr>
                      <a:r>
                        <a:rPr lang="en-US" sz="1300" dirty="0"/>
                        <a:t>Consider colony stimulating factor</a:t>
                      </a:r>
                    </a:p>
                  </a:txBody>
                  <a:tcPr/>
                </a:tc>
                <a:extLst>
                  <a:ext uri="{0D108BD9-81ED-4DB2-BD59-A6C34878D82A}">
                    <a16:rowId xmlns:a16="http://schemas.microsoft.com/office/drawing/2014/main" val="10001"/>
                  </a:ext>
                </a:extLst>
              </a:tr>
              <a:tr h="500255">
                <a:tc>
                  <a:txBody>
                    <a:bodyPr/>
                    <a:lstStyle/>
                    <a:p>
                      <a:r>
                        <a:rPr lang="en-US" sz="1300" b="1" dirty="0"/>
                        <a:t>Grade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Fever with hypotension (not requiring vasopressors) </a:t>
                      </a:r>
                    </a:p>
                  </a:txBody>
                  <a:tcPr/>
                </a:tc>
                <a:tc>
                  <a:txBody>
                    <a:bodyPr/>
                    <a:lstStyle/>
                    <a:p>
                      <a:pPr marL="285750" indent="-285750">
                        <a:buFont typeface="Arial" panose="020B0604020202020204" pitchFamily="34" charset="0"/>
                        <a:buChar char="•"/>
                      </a:pPr>
                      <a:r>
                        <a:rPr lang="en-US" sz="1300" dirty="0"/>
                        <a:t>Tocilizumab 8 mg/kg IV over 1 hour</a:t>
                      </a:r>
                    </a:p>
                    <a:p>
                      <a:pPr marL="285750" indent="-285750">
                        <a:buFont typeface="Arial" panose="020B0604020202020204" pitchFamily="34" charset="0"/>
                        <a:buChar char="•"/>
                      </a:pPr>
                      <a:r>
                        <a:rPr lang="en-US" sz="1300" dirty="0"/>
                        <a:t>Repeat</a:t>
                      </a:r>
                      <a:r>
                        <a:rPr lang="en-US" sz="1300" baseline="0" dirty="0"/>
                        <a:t> in 8 hours if no improvement*</a:t>
                      </a:r>
                    </a:p>
                    <a:p>
                      <a:pPr marL="285750" indent="-285750">
                        <a:buFont typeface="Arial" panose="020B0604020202020204" pitchFamily="34" charset="0"/>
                        <a:buChar char="•"/>
                      </a:pPr>
                      <a:r>
                        <a:rPr lang="en-US" sz="1300" baseline="0" dirty="0"/>
                        <a:t> Max 4 total doses</a:t>
                      </a:r>
                      <a:endParaRPr lang="en-US" sz="1300" dirty="0"/>
                    </a:p>
                  </a:txBody>
                  <a:tcPr/>
                </a:tc>
                <a:tc>
                  <a:txBody>
                    <a:bodyPr/>
                    <a:lstStyle/>
                    <a:p>
                      <a:pPr marL="285750" indent="-285750">
                        <a:buFont typeface="Arial" panose="020B0604020202020204" pitchFamily="34" charset="0"/>
                        <a:buChar char="•"/>
                      </a:pPr>
                      <a:r>
                        <a:rPr lang="en-US" sz="1300" dirty="0"/>
                        <a:t>IV fluids</a:t>
                      </a:r>
                    </a:p>
                    <a:p>
                      <a:pPr marL="285750" indent="-285750">
                        <a:buFont typeface="Arial" panose="020B0604020202020204" pitchFamily="34" charset="0"/>
                        <a:buChar char="•"/>
                      </a:pPr>
                      <a:r>
                        <a:rPr lang="en-US" sz="1300" dirty="0"/>
                        <a:t>Consider steroids for refractory hypotension after 1-2 doses of tocilizumab</a:t>
                      </a:r>
                      <a:r>
                        <a:rPr lang="en-US" sz="1300" baseline="0" dirty="0"/>
                        <a:t> </a:t>
                      </a:r>
                      <a:endParaRPr lang="en-US" sz="1300" dirty="0"/>
                    </a:p>
                  </a:txBody>
                  <a:tcPr/>
                </a:tc>
                <a:extLst>
                  <a:ext uri="{0D108BD9-81ED-4DB2-BD59-A6C34878D82A}">
                    <a16:rowId xmlns:a16="http://schemas.microsoft.com/office/drawing/2014/main" val="10002"/>
                  </a:ext>
                </a:extLst>
              </a:tr>
              <a:tr h="600306">
                <a:tc>
                  <a:txBody>
                    <a:bodyPr/>
                    <a:lstStyle/>
                    <a:p>
                      <a:r>
                        <a:rPr lang="en-US" sz="1300" b="1" dirty="0"/>
                        <a:t>Grade</a:t>
                      </a:r>
                      <a:r>
                        <a:rPr lang="en-US" sz="1300" b="1" baseline="0" dirty="0"/>
                        <a:t> 3</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Fever with hypotension requiring a vasopressor</a:t>
                      </a:r>
                    </a:p>
                    <a:p>
                      <a:endParaRPr lang="en-US" sz="1300" b="1" dirty="0"/>
                    </a:p>
                  </a:txBody>
                  <a:tcPr/>
                </a:tc>
                <a:tc>
                  <a:txBody>
                    <a:bodyPr/>
                    <a:lstStyle/>
                    <a:p>
                      <a:pPr marL="285750" indent="-285750">
                        <a:buFont typeface="Arial" panose="020B0604020202020204" pitchFamily="34" charset="0"/>
                        <a:buChar char="•"/>
                      </a:pPr>
                      <a:r>
                        <a:rPr lang="en-US" sz="1300" dirty="0"/>
                        <a:t>Tocilizumab</a:t>
                      </a:r>
                      <a:r>
                        <a:rPr lang="en-US" sz="1300" baseline="0" dirty="0"/>
                        <a:t> as per Grade 2 plus dexamethasone 10 mg IV every 6 hours</a:t>
                      </a:r>
                      <a:endParaRPr lang="en-US" sz="1300" dirty="0"/>
                    </a:p>
                  </a:txBody>
                  <a:tcPr/>
                </a:tc>
                <a:tc>
                  <a:txBody>
                    <a:bodyPr/>
                    <a:lstStyle/>
                    <a:p>
                      <a:pPr marL="285750" indent="-285750">
                        <a:buFont typeface="Arial" panose="020B0604020202020204" pitchFamily="34" charset="0"/>
                        <a:buChar char="•"/>
                      </a:pPr>
                      <a:r>
                        <a:rPr lang="en-US" sz="1300" dirty="0"/>
                        <a:t>Transfer to ICU</a:t>
                      </a:r>
                    </a:p>
                    <a:p>
                      <a:pPr marL="285750" indent="-285750">
                        <a:buFont typeface="Arial" panose="020B0604020202020204" pitchFamily="34" charset="0"/>
                        <a:buChar char="•"/>
                      </a:pPr>
                      <a:r>
                        <a:rPr lang="en-US" sz="1300" dirty="0"/>
                        <a:t>Supplemental oxygen</a:t>
                      </a:r>
                    </a:p>
                    <a:p>
                      <a:pPr marL="285750" indent="-285750">
                        <a:buFont typeface="Arial" panose="020B0604020202020204" pitchFamily="34" charset="0"/>
                        <a:buChar char="•"/>
                      </a:pPr>
                      <a:r>
                        <a:rPr lang="en-US" sz="1300" dirty="0"/>
                        <a:t>Vasopressors</a:t>
                      </a:r>
                      <a:r>
                        <a:rPr lang="en-US" sz="1300" baseline="0" dirty="0"/>
                        <a:t> as needed</a:t>
                      </a:r>
                      <a:endParaRPr lang="en-US" sz="1300" dirty="0"/>
                    </a:p>
                  </a:txBody>
                  <a:tcPr/>
                </a:tc>
                <a:extLst>
                  <a:ext uri="{0D108BD9-81ED-4DB2-BD59-A6C34878D82A}">
                    <a16:rowId xmlns:a16="http://schemas.microsoft.com/office/drawing/2014/main" val="10003"/>
                  </a:ext>
                </a:extLst>
              </a:tr>
              <a:tr h="644774">
                <a:tc>
                  <a:txBody>
                    <a:bodyPr/>
                    <a:lstStyle/>
                    <a:p>
                      <a:r>
                        <a:rPr lang="en-US" sz="1300" b="1" dirty="0"/>
                        <a:t>Grade 4</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Fever with hypotension requiring multiple vasopressors </a:t>
                      </a:r>
                      <a:endParaRPr lang="en-US" sz="1300" b="1" dirty="0"/>
                    </a:p>
                  </a:txBody>
                  <a:tcPr/>
                </a:tc>
                <a:tc>
                  <a:txBody>
                    <a:bodyPr/>
                    <a:lstStyle/>
                    <a:p>
                      <a:pPr marL="285750" indent="-285750">
                        <a:buFont typeface="Arial" panose="020B0604020202020204" pitchFamily="34" charset="0"/>
                        <a:buChar char="•"/>
                      </a:pPr>
                      <a:r>
                        <a:rPr lang="en-US" sz="1300" dirty="0"/>
                        <a:t>Tocilizumab as per grade 2</a:t>
                      </a:r>
                    </a:p>
                    <a:p>
                      <a:pPr marL="285750" indent="-285750">
                        <a:buFont typeface="Arial" panose="020B0604020202020204" pitchFamily="34" charset="0"/>
                        <a:buChar char="•"/>
                      </a:pPr>
                      <a:r>
                        <a:rPr lang="en-US" sz="1300" baseline="0" dirty="0"/>
                        <a:t>Dexamethasone 10 mg IV every 6 hours</a:t>
                      </a:r>
                    </a:p>
                    <a:p>
                      <a:pPr marL="285750" indent="-285750">
                        <a:buFont typeface="Arial" panose="020B0604020202020204" pitchFamily="34" charset="0"/>
                        <a:buChar char="•"/>
                      </a:pPr>
                      <a:r>
                        <a:rPr lang="en-US" sz="1300" baseline="0" dirty="0"/>
                        <a:t> If refractory, consider methylprednisolone 1000 mg/day IV</a:t>
                      </a:r>
                      <a:endParaRPr lang="en-US" sz="1300" dirty="0"/>
                    </a:p>
                  </a:txBody>
                  <a:tcPr/>
                </a:tc>
                <a:tc>
                  <a:txBody>
                    <a:bodyPr/>
                    <a:lstStyle/>
                    <a:p>
                      <a:pPr marL="285750" indent="-285750">
                        <a:buFont typeface="Arial" panose="020B0604020202020204" pitchFamily="34" charset="0"/>
                        <a:buChar char="•"/>
                      </a:pPr>
                      <a:r>
                        <a:rPr lang="en-US" sz="1300" dirty="0"/>
                        <a:t>ICU</a:t>
                      </a:r>
                      <a:r>
                        <a:rPr lang="en-US" sz="1300" baseline="0" dirty="0"/>
                        <a:t> care</a:t>
                      </a:r>
                    </a:p>
                    <a:p>
                      <a:pPr marL="285750" indent="-285750">
                        <a:buFont typeface="Arial" panose="020B0604020202020204" pitchFamily="34" charset="0"/>
                        <a:buChar char="•"/>
                      </a:pPr>
                      <a:r>
                        <a:rPr lang="en-US" sz="1300" baseline="0" dirty="0"/>
                        <a:t>Mechanical ventilation as needed</a:t>
                      </a:r>
                    </a:p>
                    <a:p>
                      <a:pPr marL="285750" indent="-285750">
                        <a:buFont typeface="Arial" panose="020B0604020202020204" pitchFamily="34" charset="0"/>
                        <a:buChar char="•"/>
                      </a:pPr>
                      <a:r>
                        <a:rPr lang="en-US" sz="1300" baseline="0" dirty="0"/>
                        <a:t>Vasopressors as needed</a:t>
                      </a:r>
                    </a:p>
                    <a:p>
                      <a:pPr marL="285750" indent="-285750">
                        <a:buFont typeface="Arial" panose="020B0604020202020204" pitchFamily="34" charset="0"/>
                        <a:buChar char="•"/>
                      </a:pPr>
                      <a:r>
                        <a:rPr lang="en-US" sz="1300" baseline="0" dirty="0"/>
                        <a:t>Symptom management of organ toxicities </a:t>
                      </a:r>
                      <a:endParaRPr lang="en-US" sz="1300" dirty="0"/>
                    </a:p>
                  </a:txBody>
                  <a:tcPr/>
                </a:tc>
                <a:extLst>
                  <a:ext uri="{0D108BD9-81ED-4DB2-BD59-A6C34878D82A}">
                    <a16:rowId xmlns:a16="http://schemas.microsoft.com/office/drawing/2014/main" val="10004"/>
                  </a:ext>
                </a:extLst>
              </a:tr>
            </a:tbl>
          </a:graphicData>
        </a:graphic>
      </p:graphicFrame>
      <p:sp>
        <p:nvSpPr>
          <p:cNvPr id="6" name="Rectangle: Rounded Corners 5">
            <a:extLst>
              <a:ext uri="{FF2B5EF4-FFF2-40B4-BE49-F238E27FC236}">
                <a16:creationId xmlns:a16="http://schemas.microsoft.com/office/drawing/2014/main" id="{65186DB8-DB6E-4BB7-A799-7E3B518F71C5}"/>
              </a:ext>
            </a:extLst>
          </p:cNvPr>
          <p:cNvSpPr/>
          <p:nvPr/>
        </p:nvSpPr>
        <p:spPr>
          <a:xfrm>
            <a:off x="2374490" y="3978211"/>
            <a:ext cx="4395020" cy="49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consider alternative IL-6 antagonists if repeat doses needed (anakinra/siltuximab)</a:t>
            </a:r>
          </a:p>
        </p:txBody>
      </p:sp>
      <p:sp>
        <p:nvSpPr>
          <p:cNvPr id="7" name="TextBox 6">
            <a:extLst>
              <a:ext uri="{FF2B5EF4-FFF2-40B4-BE49-F238E27FC236}">
                <a16:creationId xmlns:a16="http://schemas.microsoft.com/office/drawing/2014/main" id="{ABF52851-A97E-4553-AB22-717AEC5C2F49}"/>
              </a:ext>
            </a:extLst>
          </p:cNvPr>
          <p:cNvSpPr txBox="1"/>
          <p:nvPr/>
        </p:nvSpPr>
        <p:spPr>
          <a:xfrm>
            <a:off x="3070142" y="4477141"/>
            <a:ext cx="5801633" cy="507831"/>
          </a:xfrm>
          <a:prstGeom prst="rect">
            <a:avLst/>
          </a:prstGeom>
          <a:noFill/>
        </p:spPr>
        <p:txBody>
          <a:bodyPr wrap="square" rtlCol="0">
            <a:spAutoFit/>
          </a:bodyPr>
          <a:lstStyle/>
          <a:p>
            <a:r>
              <a:rPr lang="en-US" sz="900" dirty="0">
                <a:solidFill>
                  <a:schemeClr val="bg2"/>
                </a:solidFill>
              </a:rPr>
              <a:t>Thompson JA, et al. NCCN Clinical Practice Guidelines in Oncology. Management of Immunotherapy-Related Toxicities. Version 1.2022. Published February 28, 2022. Accessed February 28, 2022. https://www.nccn.org/professionals/physician_gls/pdf/immunotherapy.pdf</a:t>
            </a:r>
            <a:endParaRPr lang="en-US" sz="900" dirty="0"/>
          </a:p>
        </p:txBody>
      </p:sp>
      <p:sp>
        <p:nvSpPr>
          <p:cNvPr id="8" name="TextBox 7">
            <a:extLst>
              <a:ext uri="{FF2B5EF4-FFF2-40B4-BE49-F238E27FC236}">
                <a16:creationId xmlns:a16="http://schemas.microsoft.com/office/drawing/2014/main" id="{A19B6C2F-5A90-4FAE-A292-E288B1CE0E48}"/>
              </a:ext>
            </a:extLst>
          </p:cNvPr>
          <p:cNvSpPr txBox="1"/>
          <p:nvPr/>
        </p:nvSpPr>
        <p:spPr>
          <a:xfrm>
            <a:off x="89579" y="3917201"/>
            <a:ext cx="1473976" cy="415498"/>
          </a:xfrm>
          <a:prstGeom prst="rect">
            <a:avLst/>
          </a:prstGeom>
          <a:noFill/>
        </p:spPr>
        <p:txBody>
          <a:bodyPr wrap="square" rtlCol="0">
            <a:spAutoFit/>
          </a:bodyPr>
          <a:lstStyle/>
          <a:p>
            <a:r>
              <a:rPr lang="en-US" sz="1050" baseline="30000" dirty="0">
                <a:latin typeface="Calibri" panose="020F0502020204030204" pitchFamily="34" charset="0"/>
                <a:cs typeface="Calibri" panose="020F0502020204030204" pitchFamily="34" charset="0"/>
              </a:rPr>
              <a:t>§</a:t>
            </a:r>
            <a:r>
              <a:rPr lang="en-US" sz="1050" dirty="0"/>
              <a:t>Lee criteria</a:t>
            </a:r>
          </a:p>
          <a:p>
            <a:r>
              <a:rPr lang="en-US" sz="1050" dirty="0"/>
              <a:t>IL-6, interleukin-6</a:t>
            </a:r>
          </a:p>
        </p:txBody>
      </p:sp>
    </p:spTree>
    <p:extLst>
      <p:ext uri="{BB962C8B-B14F-4D97-AF65-F5344CB8AC3E}">
        <p14:creationId xmlns:p14="http://schemas.microsoft.com/office/powerpoint/2010/main" val="1908031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C59E-3757-4DAD-9899-FF03305ADF87}"/>
              </a:ext>
            </a:extLst>
          </p:cNvPr>
          <p:cNvSpPr>
            <a:spLocks noGrp="1"/>
          </p:cNvSpPr>
          <p:nvPr>
            <p:ph type="title"/>
          </p:nvPr>
        </p:nvSpPr>
        <p:spPr>
          <a:xfrm>
            <a:off x="475636" y="132157"/>
            <a:ext cx="7886700" cy="757239"/>
          </a:xfrm>
        </p:spPr>
        <p:txBody>
          <a:bodyPr/>
          <a:lstStyle/>
          <a:p>
            <a:r>
              <a:rPr lang="en-US" b="1" dirty="0"/>
              <a:t>Neurotoxicity Management</a:t>
            </a:r>
            <a:r>
              <a:rPr lang="en-US" b="1" baseline="30000" dirty="0"/>
              <a:t>1,2</a:t>
            </a:r>
            <a:r>
              <a:rPr lang="en-US" b="1" dirty="0"/>
              <a:t> </a:t>
            </a:r>
          </a:p>
        </p:txBody>
      </p:sp>
      <p:graphicFrame>
        <p:nvGraphicFramePr>
          <p:cNvPr id="4" name="Content Placeholder 3">
            <a:extLst>
              <a:ext uri="{FF2B5EF4-FFF2-40B4-BE49-F238E27FC236}">
                <a16:creationId xmlns:a16="http://schemas.microsoft.com/office/drawing/2014/main" id="{09F8F465-1E48-454D-B0A2-E4586AC3DB30}"/>
              </a:ext>
            </a:extLst>
          </p:cNvPr>
          <p:cNvGraphicFramePr>
            <a:graphicFrameLocks/>
          </p:cNvGraphicFramePr>
          <p:nvPr>
            <p:extLst>
              <p:ext uri="{D42A27DB-BD31-4B8C-83A1-F6EECF244321}">
                <p14:modId xmlns:p14="http://schemas.microsoft.com/office/powerpoint/2010/main" val="1243356883"/>
              </p:ext>
            </p:extLst>
          </p:nvPr>
        </p:nvGraphicFramePr>
        <p:xfrm>
          <a:off x="611571" y="829577"/>
          <a:ext cx="7614829" cy="3348940"/>
        </p:xfrm>
        <a:graphic>
          <a:graphicData uri="http://schemas.openxmlformats.org/drawingml/2006/table">
            <a:tbl>
              <a:tblPr firstRow="1" bandRow="1">
                <a:tableStyleId>{5C22544A-7EE6-4342-B048-85BDC9FD1C3A}</a:tableStyleId>
              </a:tblPr>
              <a:tblGrid>
                <a:gridCol w="615300">
                  <a:extLst>
                    <a:ext uri="{9D8B030D-6E8A-4147-A177-3AD203B41FA5}">
                      <a16:colId xmlns:a16="http://schemas.microsoft.com/office/drawing/2014/main" val="20000"/>
                    </a:ext>
                  </a:extLst>
                </a:gridCol>
                <a:gridCol w="6999529">
                  <a:extLst>
                    <a:ext uri="{9D8B030D-6E8A-4147-A177-3AD203B41FA5}">
                      <a16:colId xmlns:a16="http://schemas.microsoft.com/office/drawing/2014/main" val="20001"/>
                    </a:ext>
                  </a:extLst>
                </a:gridCol>
              </a:tblGrid>
              <a:tr h="364903">
                <a:tc>
                  <a:txBody>
                    <a:bodyPr/>
                    <a:lstStyle/>
                    <a:p>
                      <a:r>
                        <a:rPr lang="en-US" sz="1200" dirty="0"/>
                        <a:t>Grade</a:t>
                      </a:r>
                      <a:r>
                        <a:rPr lang="en-US" sz="1200" baseline="30000" dirty="0"/>
                        <a:t>1</a:t>
                      </a:r>
                      <a:endParaRPr lang="en-US" sz="1200" dirty="0"/>
                    </a:p>
                  </a:txBody>
                  <a:tcPr/>
                </a:tc>
                <a:tc>
                  <a:txBody>
                    <a:bodyPr/>
                    <a:lstStyle/>
                    <a:p>
                      <a:r>
                        <a:rPr lang="en-US" sz="1200" dirty="0"/>
                        <a:t>Management Recommendations</a:t>
                      </a:r>
                      <a:r>
                        <a:rPr lang="en-US" sz="1200" baseline="30000" dirty="0"/>
                        <a:t>2</a:t>
                      </a:r>
                      <a:endParaRPr lang="en-US" sz="1200" dirty="0"/>
                    </a:p>
                  </a:txBody>
                  <a:tcPr/>
                </a:tc>
                <a:extLst>
                  <a:ext uri="{0D108BD9-81ED-4DB2-BD59-A6C34878D82A}">
                    <a16:rowId xmlns:a16="http://schemas.microsoft.com/office/drawing/2014/main" val="10000"/>
                  </a:ext>
                </a:extLst>
              </a:tr>
              <a:tr h="815665">
                <a:tc>
                  <a:txBody>
                    <a:bodyPr/>
                    <a:lstStyle/>
                    <a:p>
                      <a:r>
                        <a:rPr lang="en-US" sz="1200" b="1" dirty="0"/>
                        <a:t>1</a:t>
                      </a:r>
                    </a:p>
                  </a:txBody>
                  <a:tcPr/>
                </a:tc>
                <a:tc>
                  <a:txBody>
                    <a:bodyPr/>
                    <a:lstStyle/>
                    <a:p>
                      <a:pPr marL="171450" indent="-171450">
                        <a:buFont typeface="Arial" panose="020B0604020202020204" pitchFamily="34" charset="0"/>
                        <a:buChar char="•"/>
                      </a:pPr>
                      <a:r>
                        <a:rPr lang="en-US" sz="1200" dirty="0"/>
                        <a:t>Supportive care, IV fluids</a:t>
                      </a:r>
                    </a:p>
                    <a:p>
                      <a:pPr marL="171450" indent="-171450">
                        <a:buFont typeface="Arial" panose="020B0604020202020204" pitchFamily="34" charset="0"/>
                        <a:buChar char="•"/>
                      </a:pPr>
                      <a:r>
                        <a:rPr lang="en-US" sz="1200" dirty="0"/>
                        <a:t>Withhold oral intake</a:t>
                      </a:r>
                    </a:p>
                    <a:p>
                      <a:pPr marL="171450" indent="-171450">
                        <a:buFont typeface="Arial" panose="020B0604020202020204" pitchFamily="34" charset="0"/>
                        <a:buChar char="•"/>
                      </a:pPr>
                      <a:r>
                        <a:rPr lang="en-US" sz="1200" dirty="0"/>
                        <a:t>Management</a:t>
                      </a:r>
                      <a:r>
                        <a:rPr lang="en-US" sz="1200" baseline="0" dirty="0"/>
                        <a:t> of agitation </a:t>
                      </a:r>
                    </a:p>
                    <a:p>
                      <a:pPr marL="171450" indent="-171450">
                        <a:buFont typeface="Arial" panose="020B0604020202020204" pitchFamily="34" charset="0"/>
                        <a:buChar char="•"/>
                      </a:pPr>
                      <a:r>
                        <a:rPr lang="en-US" sz="1200" baseline="0" dirty="0"/>
                        <a:t>Neurology consult; papilledema assessment, lumbar puncture, MRI, EEG</a:t>
                      </a:r>
                    </a:p>
                    <a:p>
                      <a:pPr marL="171450" indent="-171450">
                        <a:buFont typeface="Arial" panose="020B0604020202020204" pitchFamily="34" charset="0"/>
                        <a:buChar char="•"/>
                      </a:pPr>
                      <a:r>
                        <a:rPr lang="en-US" sz="1200" baseline="0" dirty="0"/>
                        <a:t>If associated with CRS, consider anti-IL-6 therapy with tocilizumab </a:t>
                      </a:r>
                      <a:endParaRPr lang="en-US" sz="1200" dirty="0"/>
                    </a:p>
                  </a:txBody>
                  <a:tcPr/>
                </a:tc>
                <a:extLst>
                  <a:ext uri="{0D108BD9-81ED-4DB2-BD59-A6C34878D82A}">
                    <a16:rowId xmlns:a16="http://schemas.microsoft.com/office/drawing/2014/main" val="10001"/>
                  </a:ext>
                </a:extLst>
              </a:tr>
              <a:tr h="515157">
                <a:tc>
                  <a:txBody>
                    <a:bodyPr/>
                    <a:lstStyle/>
                    <a:p>
                      <a:r>
                        <a:rPr lang="en-US" sz="1200" b="1" dirty="0"/>
                        <a:t>2</a:t>
                      </a:r>
                    </a:p>
                  </a:txBody>
                  <a:tcPr/>
                </a:tc>
                <a:tc>
                  <a:txBody>
                    <a:bodyPr/>
                    <a:lstStyle/>
                    <a:p>
                      <a:pPr marL="171450" indent="-171450">
                        <a:buFont typeface="Arial" panose="020B0604020202020204" pitchFamily="34" charset="0"/>
                        <a:buChar char="•"/>
                      </a:pPr>
                      <a:r>
                        <a:rPr lang="en-US" sz="1200" dirty="0"/>
                        <a:t>Dexamethasone 10 mg IV</a:t>
                      </a:r>
                      <a:r>
                        <a:rPr lang="en-US" sz="1200" baseline="0" dirty="0"/>
                        <a:t> q6h or methylprednisolone 1 mg/kg q 12h if refractory to anti-IL-6 therapy, or for ICANS without concurrent CRS</a:t>
                      </a:r>
                    </a:p>
                    <a:p>
                      <a:pPr marL="171450" indent="-171450">
                        <a:buFont typeface="Arial" panose="020B0604020202020204" pitchFamily="34" charset="0"/>
                        <a:buChar char="•"/>
                      </a:pPr>
                      <a:r>
                        <a:rPr lang="en-US" sz="1200" baseline="0" dirty="0"/>
                        <a:t>Consider transfer to ICU</a:t>
                      </a:r>
                      <a:endParaRPr lang="en-US" sz="1200" dirty="0"/>
                    </a:p>
                  </a:txBody>
                  <a:tcPr/>
                </a:tc>
                <a:extLst>
                  <a:ext uri="{0D108BD9-81ED-4DB2-BD59-A6C34878D82A}">
                    <a16:rowId xmlns:a16="http://schemas.microsoft.com/office/drawing/2014/main" val="10002"/>
                  </a:ext>
                </a:extLst>
              </a:tr>
              <a:tr h="515157">
                <a:tc>
                  <a:txBody>
                    <a:bodyPr/>
                    <a:lstStyle/>
                    <a:p>
                      <a:r>
                        <a:rPr lang="en-US" sz="1200" b="1" dirty="0"/>
                        <a:t>3</a:t>
                      </a:r>
                    </a:p>
                  </a:txBody>
                  <a:tcPr/>
                </a:tc>
                <a:tc>
                  <a:txBody>
                    <a:bodyPr/>
                    <a:lstStyle/>
                    <a:p>
                      <a:pPr marL="171450" indent="-171450">
                        <a:buFont typeface="Arial" panose="020B0604020202020204" pitchFamily="34" charset="0"/>
                        <a:buChar char="•"/>
                      </a:pPr>
                      <a:r>
                        <a:rPr lang="en-US" sz="1200" dirty="0"/>
                        <a:t>Transfer to ICU</a:t>
                      </a:r>
                    </a:p>
                    <a:p>
                      <a:pPr marL="171450" indent="-171450">
                        <a:buFont typeface="Arial" panose="020B0604020202020204" pitchFamily="34" charset="0"/>
                        <a:buChar char="•"/>
                      </a:pPr>
                      <a:r>
                        <a:rPr lang="en-US" sz="1200" dirty="0"/>
                        <a:t>Corticosteroids, continue until grade 1 then taper</a:t>
                      </a:r>
                    </a:p>
                  </a:txBody>
                  <a:tcPr/>
                </a:tc>
                <a:extLst>
                  <a:ext uri="{0D108BD9-81ED-4DB2-BD59-A6C34878D82A}">
                    <a16:rowId xmlns:a16="http://schemas.microsoft.com/office/drawing/2014/main" val="10003"/>
                  </a:ext>
                </a:extLst>
              </a:tr>
              <a:tr h="665411">
                <a:tc>
                  <a:txBody>
                    <a:bodyPr/>
                    <a:lstStyle/>
                    <a:p>
                      <a:r>
                        <a:rPr lang="en-US" sz="1200" b="1" dirty="0"/>
                        <a:t>4</a:t>
                      </a:r>
                    </a:p>
                  </a:txBody>
                  <a:tcPr/>
                </a:tc>
                <a:tc>
                  <a:txBody>
                    <a:bodyPr/>
                    <a:lstStyle/>
                    <a:p>
                      <a:pPr marL="171450" indent="-171450">
                        <a:buFont typeface="Arial" panose="020B0604020202020204" pitchFamily="34" charset="0"/>
                        <a:buChar char="•"/>
                      </a:pPr>
                      <a:r>
                        <a:rPr lang="en-US" sz="1200" dirty="0"/>
                        <a:t>Consider mechanical ventilation</a:t>
                      </a:r>
                    </a:p>
                    <a:p>
                      <a:pPr marL="171450" indent="-171450">
                        <a:buFont typeface="Arial" panose="020B0604020202020204" pitchFamily="34" charset="0"/>
                        <a:buChar char="•"/>
                      </a:pPr>
                      <a:r>
                        <a:rPr lang="en-US" sz="1200" dirty="0"/>
                        <a:t>Seizure</a:t>
                      </a:r>
                      <a:r>
                        <a:rPr lang="en-US" sz="1200" baseline="0" dirty="0"/>
                        <a:t> management</a:t>
                      </a:r>
                    </a:p>
                    <a:p>
                      <a:pPr marL="171450" indent="-171450">
                        <a:buFont typeface="Arial" panose="020B0604020202020204" pitchFamily="34" charset="0"/>
                        <a:buChar char="•"/>
                      </a:pPr>
                      <a:r>
                        <a:rPr lang="en-US" sz="1200" baseline="0" dirty="0"/>
                        <a:t>High dose corticosteroids</a:t>
                      </a:r>
                    </a:p>
                    <a:p>
                      <a:pPr marL="171450" indent="-171450">
                        <a:buFont typeface="Arial" panose="020B0604020202020204" pitchFamily="34" charset="0"/>
                        <a:buChar char="•"/>
                      </a:pPr>
                      <a:r>
                        <a:rPr lang="en-US" sz="1200" baseline="0" dirty="0"/>
                        <a:t>Management of increased ICP and papilledema </a:t>
                      </a:r>
                      <a:endParaRPr lang="en-US" sz="1200" dirty="0"/>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01A6BF15-458B-4C5B-A21D-3994C9299D8D}"/>
              </a:ext>
            </a:extLst>
          </p:cNvPr>
          <p:cNvSpPr txBox="1"/>
          <p:nvPr/>
        </p:nvSpPr>
        <p:spPr>
          <a:xfrm>
            <a:off x="3053728" y="4442972"/>
            <a:ext cx="6020470" cy="507831"/>
          </a:xfrm>
          <a:prstGeom prst="rect">
            <a:avLst/>
          </a:prstGeom>
          <a:noFill/>
        </p:spPr>
        <p:txBody>
          <a:bodyPr wrap="square" rtlCol="0">
            <a:spAutoFit/>
          </a:bodyPr>
          <a:lstStyle/>
          <a:p>
            <a:r>
              <a:rPr lang="en-US" sz="900" dirty="0">
                <a:solidFill>
                  <a:schemeClr val="bg2"/>
                </a:solidFill>
              </a:rPr>
              <a:t>1. Lee DW, et al. </a:t>
            </a:r>
            <a:r>
              <a:rPr lang="en-US" sz="900" i="1" dirty="0">
                <a:solidFill>
                  <a:schemeClr val="bg2"/>
                </a:solidFill>
              </a:rPr>
              <a:t>Biol Blood Marrow Transplant</a:t>
            </a:r>
            <a:r>
              <a:rPr lang="en-US" sz="900" dirty="0">
                <a:solidFill>
                  <a:schemeClr val="bg2"/>
                </a:solidFill>
              </a:rPr>
              <a:t>. 2019;25:625-638. 2. Thompson JA, et al. NCCN Clinical Practice Guidelines in Oncology. Management of Immunotherapy-Related Toxicities. Version 1.2022. Published February 28, 2022. Accessed February 28, 2022. https://www.nccn.org/professionals/physician_gls/pdf/immunotherapy.pdf</a:t>
            </a:r>
            <a:endParaRPr lang="en-US" sz="1050" dirty="0">
              <a:solidFill>
                <a:schemeClr val="bg2"/>
              </a:solidFill>
            </a:endParaRPr>
          </a:p>
        </p:txBody>
      </p:sp>
      <p:sp>
        <p:nvSpPr>
          <p:cNvPr id="6" name="TextBox 5">
            <a:extLst>
              <a:ext uri="{FF2B5EF4-FFF2-40B4-BE49-F238E27FC236}">
                <a16:creationId xmlns:a16="http://schemas.microsoft.com/office/drawing/2014/main" id="{B5A9CB61-93EC-4421-97BD-17CAC5AC8226}"/>
              </a:ext>
            </a:extLst>
          </p:cNvPr>
          <p:cNvSpPr txBox="1"/>
          <p:nvPr/>
        </p:nvSpPr>
        <p:spPr>
          <a:xfrm>
            <a:off x="475636" y="4140735"/>
            <a:ext cx="6235002" cy="415498"/>
          </a:xfrm>
          <a:prstGeom prst="rect">
            <a:avLst/>
          </a:prstGeom>
          <a:noFill/>
        </p:spPr>
        <p:txBody>
          <a:bodyPr wrap="square" rtlCol="0">
            <a:spAutoFit/>
          </a:bodyPr>
          <a:lstStyle/>
          <a:p>
            <a:r>
              <a:rPr lang="en-US" sz="1050" baseline="30000" dirty="0">
                <a:latin typeface="Calibri" panose="020F0502020204030204" pitchFamily="34" charset="0"/>
                <a:cs typeface="Calibri" panose="020F0502020204030204" pitchFamily="34" charset="0"/>
              </a:rPr>
              <a:t>§</a:t>
            </a:r>
            <a:r>
              <a:rPr lang="en-US" sz="1050" dirty="0"/>
              <a:t>CTCAE for neurotoxicity</a:t>
            </a:r>
          </a:p>
          <a:p>
            <a:r>
              <a:rPr lang="en-US" sz="1050" dirty="0"/>
              <a:t>ICP, intracranial pressure; MRI, magnetic resonance imaging; EEG, electroencephalography </a:t>
            </a:r>
          </a:p>
        </p:txBody>
      </p:sp>
    </p:spTree>
    <p:extLst>
      <p:ext uri="{BB962C8B-B14F-4D97-AF65-F5344CB8AC3E}">
        <p14:creationId xmlns:p14="http://schemas.microsoft.com/office/powerpoint/2010/main" val="790896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1BD8-18D5-4029-90CA-1C6585D14388}"/>
              </a:ext>
            </a:extLst>
          </p:cNvPr>
          <p:cNvSpPr>
            <a:spLocks noGrp="1"/>
          </p:cNvSpPr>
          <p:nvPr>
            <p:ph type="title"/>
          </p:nvPr>
        </p:nvSpPr>
        <p:spPr>
          <a:xfrm>
            <a:off x="628649" y="338"/>
            <a:ext cx="7886700" cy="543776"/>
          </a:xfrm>
        </p:spPr>
        <p:txBody>
          <a:bodyPr>
            <a:normAutofit fontScale="90000"/>
          </a:bodyPr>
          <a:lstStyle/>
          <a:p>
            <a:r>
              <a:rPr lang="en-US" b="1" dirty="0"/>
              <a:t>Novel Therapy Toxicities</a:t>
            </a:r>
          </a:p>
        </p:txBody>
      </p:sp>
      <p:graphicFrame>
        <p:nvGraphicFramePr>
          <p:cNvPr id="4" name="Table 4">
            <a:extLst>
              <a:ext uri="{FF2B5EF4-FFF2-40B4-BE49-F238E27FC236}">
                <a16:creationId xmlns:a16="http://schemas.microsoft.com/office/drawing/2014/main" id="{83A2A9FC-8DB6-47A6-96BB-0B97F49B2514}"/>
              </a:ext>
            </a:extLst>
          </p:cNvPr>
          <p:cNvGraphicFramePr>
            <a:graphicFrameLocks noGrp="1"/>
          </p:cNvGraphicFramePr>
          <p:nvPr>
            <p:ph idx="1"/>
            <p:extLst>
              <p:ext uri="{D42A27DB-BD31-4B8C-83A1-F6EECF244321}">
                <p14:modId xmlns:p14="http://schemas.microsoft.com/office/powerpoint/2010/main" val="645551730"/>
              </p:ext>
            </p:extLst>
          </p:nvPr>
        </p:nvGraphicFramePr>
        <p:xfrm>
          <a:off x="188463" y="473273"/>
          <a:ext cx="8767073" cy="3901440"/>
        </p:xfrm>
        <a:graphic>
          <a:graphicData uri="http://schemas.openxmlformats.org/drawingml/2006/table">
            <a:tbl>
              <a:tblPr firstRow="1" bandRow="1">
                <a:tableStyleId>{5C22544A-7EE6-4342-B048-85BDC9FD1C3A}</a:tableStyleId>
              </a:tblPr>
              <a:tblGrid>
                <a:gridCol w="1968404">
                  <a:extLst>
                    <a:ext uri="{9D8B030D-6E8A-4147-A177-3AD203B41FA5}">
                      <a16:colId xmlns:a16="http://schemas.microsoft.com/office/drawing/2014/main" val="1614047275"/>
                    </a:ext>
                  </a:extLst>
                </a:gridCol>
                <a:gridCol w="2031224">
                  <a:extLst>
                    <a:ext uri="{9D8B030D-6E8A-4147-A177-3AD203B41FA5}">
                      <a16:colId xmlns:a16="http://schemas.microsoft.com/office/drawing/2014/main" val="2468819834"/>
                    </a:ext>
                  </a:extLst>
                </a:gridCol>
                <a:gridCol w="704995">
                  <a:extLst>
                    <a:ext uri="{9D8B030D-6E8A-4147-A177-3AD203B41FA5}">
                      <a16:colId xmlns:a16="http://schemas.microsoft.com/office/drawing/2014/main" val="1438503363"/>
                    </a:ext>
                  </a:extLst>
                </a:gridCol>
                <a:gridCol w="635195">
                  <a:extLst>
                    <a:ext uri="{9D8B030D-6E8A-4147-A177-3AD203B41FA5}">
                      <a16:colId xmlns:a16="http://schemas.microsoft.com/office/drawing/2014/main" val="1881271255"/>
                    </a:ext>
                  </a:extLst>
                </a:gridCol>
                <a:gridCol w="3427255">
                  <a:extLst>
                    <a:ext uri="{9D8B030D-6E8A-4147-A177-3AD203B41FA5}">
                      <a16:colId xmlns:a16="http://schemas.microsoft.com/office/drawing/2014/main" val="158766398"/>
                    </a:ext>
                  </a:extLst>
                </a:gridCol>
              </a:tblGrid>
              <a:tr h="251728">
                <a:tc>
                  <a:txBody>
                    <a:bodyPr/>
                    <a:lstStyle/>
                    <a:p>
                      <a:r>
                        <a:rPr lang="en-US" sz="1400" dirty="0"/>
                        <a:t>Agent</a:t>
                      </a:r>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Toxicity                                        Any       </a:t>
                      </a:r>
                      <a:r>
                        <a:rPr lang="en-US" sz="1400" u="sng" dirty="0"/>
                        <a:t>&gt;</a:t>
                      </a:r>
                      <a:r>
                        <a:rPr lang="en-US" sz="1400" u="none" dirty="0"/>
                        <a:t> Gr 3</a:t>
                      </a:r>
                      <a:endParaRPr lang="en-US" sz="1400" u="sng" dirty="0"/>
                    </a:p>
                  </a:txBody>
                  <a:tcPr/>
                </a:tc>
                <a:tc hMerge="1">
                  <a:txBody>
                    <a:bodyPr/>
                    <a:lstStyle/>
                    <a:p>
                      <a:endParaRPr lang="en-US"/>
                    </a:p>
                  </a:txBody>
                  <a:tcPr/>
                </a:tc>
                <a:tc hMerge="1">
                  <a:txBody>
                    <a:bodyPr/>
                    <a:lstStyle/>
                    <a:p>
                      <a:endParaRPr lang="en-US"/>
                    </a:p>
                  </a:txBody>
                  <a:tcPr/>
                </a:tc>
                <a:tc>
                  <a:txBody>
                    <a:bodyPr/>
                    <a:lstStyle/>
                    <a:p>
                      <a:r>
                        <a:rPr lang="en-US" sz="1400" dirty="0"/>
                        <a:t>Management </a:t>
                      </a:r>
                    </a:p>
                  </a:txBody>
                  <a:tcPr/>
                </a:tc>
                <a:extLst>
                  <a:ext uri="{0D108BD9-81ED-4DB2-BD59-A6C34878D82A}">
                    <a16:rowId xmlns:a16="http://schemas.microsoft.com/office/drawing/2014/main" val="2539882633"/>
                  </a:ext>
                </a:extLst>
              </a:tr>
              <a:tr h="251728">
                <a:tc rowSpan="5">
                  <a:txBody>
                    <a:bodyPr/>
                    <a:lstStyle/>
                    <a:p>
                      <a:r>
                        <a:rPr lang="en-US" sz="1400" b="1" dirty="0"/>
                        <a:t>Polatuzumab vedotin</a:t>
                      </a:r>
                      <a:r>
                        <a:rPr lang="en-US" sz="1400" b="1" baseline="30000" dirty="0"/>
                        <a:t>1</a:t>
                      </a:r>
                      <a:endParaRPr lang="en-US" sz="1400" b="1" dirty="0"/>
                    </a:p>
                    <a:p>
                      <a:r>
                        <a:rPr lang="en-US" sz="1400" dirty="0"/>
                        <a:t>CD79b antibody drug conjugate (MMAE payload)</a:t>
                      </a:r>
                    </a:p>
                    <a:p>
                      <a:endParaRPr lang="en-US" sz="1400" dirty="0"/>
                    </a:p>
                  </a:txBody>
                  <a:tcPr/>
                </a:tc>
                <a:tc>
                  <a:txBody>
                    <a:bodyPr/>
                    <a:lstStyle/>
                    <a:p>
                      <a:pPr marL="0" indent="0">
                        <a:buFont typeface="Arial" panose="020B0604020202020204" pitchFamily="34" charset="0"/>
                        <a:buNone/>
                      </a:pPr>
                      <a:r>
                        <a:rPr lang="en-US" sz="1400" b="1" u="none" dirty="0"/>
                        <a:t>Peripheral neuropathy</a:t>
                      </a:r>
                    </a:p>
                  </a:txBody>
                  <a:tcPr/>
                </a:tc>
                <a:tc>
                  <a:txBody>
                    <a:bodyPr/>
                    <a:lstStyle/>
                    <a:p>
                      <a:pPr marL="0" indent="0" algn="ctr">
                        <a:buFont typeface="Arial" panose="020B0604020202020204" pitchFamily="34" charset="0"/>
                        <a:buNone/>
                      </a:pPr>
                      <a:r>
                        <a:rPr lang="en-US" sz="1400" dirty="0"/>
                        <a:t>40%</a:t>
                      </a:r>
                    </a:p>
                  </a:txBody>
                  <a:tcPr/>
                </a:tc>
                <a:tc>
                  <a:txBody>
                    <a:bodyPr/>
                    <a:lstStyle/>
                    <a:p>
                      <a:pPr algn="ctr"/>
                      <a:r>
                        <a:rPr lang="en-US" sz="1400" dirty="0"/>
                        <a:t>0%</a:t>
                      </a:r>
                    </a:p>
                  </a:txBody>
                  <a:tcPr/>
                </a:tc>
                <a:tc rowSpan="5">
                  <a:txBody>
                    <a:bodyPr/>
                    <a:lstStyle/>
                    <a:p>
                      <a:pPr marL="285750" indent="-285750">
                        <a:buFont typeface="Arial" panose="020B0604020202020204" pitchFamily="34" charset="0"/>
                        <a:buChar char="•"/>
                      </a:pPr>
                      <a:r>
                        <a:rPr lang="en-US" sz="1400" b="0" dirty="0"/>
                        <a:t>Premedicate with APAP/diphenhydramine </a:t>
                      </a:r>
                    </a:p>
                    <a:p>
                      <a:pPr marL="285750" indent="-285750">
                        <a:buFont typeface="Arial" panose="020B0604020202020204" pitchFamily="34" charset="0"/>
                        <a:buChar char="•"/>
                      </a:pPr>
                      <a:r>
                        <a:rPr lang="en-US" sz="1400" b="1" i="1" dirty="0"/>
                        <a:t>PJP</a:t>
                      </a:r>
                      <a:r>
                        <a:rPr lang="en-US" sz="1400" b="1" dirty="0"/>
                        <a:t> and HSV prophylaxis required when combined with bendamustine</a:t>
                      </a:r>
                    </a:p>
                  </a:txBody>
                  <a:tcPr/>
                </a:tc>
                <a:extLst>
                  <a:ext uri="{0D108BD9-81ED-4DB2-BD59-A6C34878D82A}">
                    <a16:rowId xmlns:a16="http://schemas.microsoft.com/office/drawing/2014/main" val="2988011488"/>
                  </a:ext>
                </a:extLst>
              </a:tr>
              <a:tr h="251728">
                <a:tc vMerge="1">
                  <a:txBody>
                    <a:bodyPr/>
                    <a:lstStyle/>
                    <a:p>
                      <a:endParaRPr lang="en-US"/>
                    </a:p>
                  </a:txBody>
                  <a:tcPr/>
                </a:tc>
                <a:tc>
                  <a:txBody>
                    <a:bodyPr/>
                    <a:lstStyle/>
                    <a:p>
                      <a:pPr marL="0" indent="0">
                        <a:buFont typeface="Arial" panose="020B0604020202020204" pitchFamily="34" charset="0"/>
                        <a:buNone/>
                      </a:pPr>
                      <a:r>
                        <a:rPr lang="en-US" sz="1400" dirty="0"/>
                        <a:t>GI toxicities </a:t>
                      </a:r>
                    </a:p>
                  </a:txBody>
                  <a:tcPr/>
                </a:tc>
                <a:tc>
                  <a:txBody>
                    <a:bodyPr/>
                    <a:lstStyle/>
                    <a:p>
                      <a:pPr marL="0" indent="0" algn="ctr">
                        <a:buFont typeface="Arial" panose="020B0604020202020204" pitchFamily="34" charset="0"/>
                        <a:buNone/>
                      </a:pPr>
                      <a:r>
                        <a:rPr lang="en-US" sz="1400" dirty="0"/>
                        <a:t>56%</a:t>
                      </a:r>
                    </a:p>
                  </a:txBody>
                  <a:tcPr/>
                </a:tc>
                <a:tc>
                  <a:txBody>
                    <a:bodyPr/>
                    <a:lstStyle/>
                    <a:p>
                      <a:pPr algn="ctr"/>
                      <a:r>
                        <a:rPr lang="en-US" sz="1400" dirty="0"/>
                        <a:t>6.6%</a:t>
                      </a:r>
                    </a:p>
                  </a:txBody>
                  <a:tcPr/>
                </a:tc>
                <a:tc vMerge="1">
                  <a:txBody>
                    <a:bodyPr/>
                    <a:lstStyle/>
                    <a:p>
                      <a:endParaRPr lang="en-US"/>
                    </a:p>
                  </a:txBody>
                  <a:tcPr/>
                </a:tc>
                <a:extLst>
                  <a:ext uri="{0D108BD9-81ED-4DB2-BD59-A6C34878D82A}">
                    <a16:rowId xmlns:a16="http://schemas.microsoft.com/office/drawing/2014/main" val="3009642496"/>
                  </a:ext>
                </a:extLst>
              </a:tr>
              <a:tr h="251728">
                <a:tc vMerge="1">
                  <a:txBody>
                    <a:bodyPr/>
                    <a:lstStyle/>
                    <a:p>
                      <a:endParaRPr lang="en-US"/>
                    </a:p>
                  </a:txBody>
                  <a:tcPr/>
                </a:tc>
                <a:tc>
                  <a:txBody>
                    <a:bodyPr/>
                    <a:lstStyle/>
                    <a:p>
                      <a:pPr marL="0" indent="0">
                        <a:buFont typeface="Arial" panose="020B0604020202020204" pitchFamily="34" charset="0"/>
                        <a:buNone/>
                      </a:pPr>
                      <a:r>
                        <a:rPr lang="en-US" sz="1400" dirty="0"/>
                        <a:t>Infusion reactions</a:t>
                      </a:r>
                    </a:p>
                  </a:txBody>
                  <a:tcPr/>
                </a:tc>
                <a:tc>
                  <a:txBody>
                    <a:bodyPr/>
                    <a:lstStyle/>
                    <a:p>
                      <a:pPr marL="0" indent="0" algn="ctr">
                        <a:buFont typeface="Arial" panose="020B0604020202020204" pitchFamily="34" charset="0"/>
                        <a:buNone/>
                      </a:pPr>
                      <a:r>
                        <a:rPr lang="en-US" sz="1400" dirty="0"/>
                        <a:t>18%</a:t>
                      </a:r>
                    </a:p>
                  </a:txBody>
                  <a:tcPr/>
                </a:tc>
                <a:tc>
                  <a:txBody>
                    <a:bodyPr/>
                    <a:lstStyle/>
                    <a:p>
                      <a:pPr algn="ctr"/>
                      <a:r>
                        <a:rPr lang="en-US" sz="1400" dirty="0"/>
                        <a:t>2.2%</a:t>
                      </a:r>
                    </a:p>
                  </a:txBody>
                  <a:tcPr/>
                </a:tc>
                <a:tc vMerge="1">
                  <a:txBody>
                    <a:bodyPr/>
                    <a:lstStyle/>
                    <a:p>
                      <a:endParaRPr lang="en-US"/>
                    </a:p>
                  </a:txBody>
                  <a:tcPr/>
                </a:tc>
                <a:extLst>
                  <a:ext uri="{0D108BD9-81ED-4DB2-BD59-A6C34878D82A}">
                    <a16:rowId xmlns:a16="http://schemas.microsoft.com/office/drawing/2014/main" val="50607190"/>
                  </a:ext>
                </a:extLst>
              </a:tr>
              <a:tr h="251728">
                <a:tc vMerge="1">
                  <a:txBody>
                    <a:bodyPr/>
                    <a:lstStyle/>
                    <a:p>
                      <a:endParaRPr lang="en-US"/>
                    </a:p>
                  </a:txBody>
                  <a:tcPr/>
                </a:tc>
                <a:tc>
                  <a:txBody>
                    <a:bodyPr/>
                    <a:lstStyle/>
                    <a:p>
                      <a:pPr marL="0" indent="0">
                        <a:buFont typeface="Arial" panose="020B0604020202020204" pitchFamily="34" charset="0"/>
                        <a:buNone/>
                      </a:pPr>
                      <a:r>
                        <a:rPr lang="en-US" sz="1400" dirty="0"/>
                        <a:t>Myelosuppression</a:t>
                      </a:r>
                    </a:p>
                  </a:txBody>
                  <a:tcPr/>
                </a:tc>
                <a:tc>
                  <a:txBody>
                    <a:bodyPr/>
                    <a:lstStyle/>
                    <a:p>
                      <a:pPr marL="0" indent="0" algn="ctr">
                        <a:buFont typeface="Arial" panose="020B0604020202020204" pitchFamily="34" charset="0"/>
                        <a:buNone/>
                      </a:pPr>
                      <a:r>
                        <a:rPr lang="en-US" sz="1400" dirty="0"/>
                        <a:t>49%</a:t>
                      </a:r>
                    </a:p>
                  </a:txBody>
                  <a:tcPr/>
                </a:tc>
                <a:tc>
                  <a:txBody>
                    <a:bodyPr/>
                    <a:lstStyle/>
                    <a:p>
                      <a:pPr algn="ctr"/>
                      <a:r>
                        <a:rPr lang="en-US" sz="1400" dirty="0"/>
                        <a:t>42%</a:t>
                      </a:r>
                    </a:p>
                  </a:txBody>
                  <a:tcPr/>
                </a:tc>
                <a:tc vMerge="1">
                  <a:txBody>
                    <a:bodyPr/>
                    <a:lstStyle/>
                    <a:p>
                      <a:endParaRPr lang="en-US"/>
                    </a:p>
                  </a:txBody>
                  <a:tcPr/>
                </a:tc>
                <a:extLst>
                  <a:ext uri="{0D108BD9-81ED-4DB2-BD59-A6C34878D82A}">
                    <a16:rowId xmlns:a16="http://schemas.microsoft.com/office/drawing/2014/main" val="3717069408"/>
                  </a:ext>
                </a:extLst>
              </a:tr>
              <a:tr h="427937">
                <a:tc vMerge="1">
                  <a:txBody>
                    <a:bodyPr/>
                    <a:lstStyle/>
                    <a:p>
                      <a:endParaRPr lang="en-US" sz="1200" dirty="0"/>
                    </a:p>
                  </a:txBody>
                  <a:tcPr/>
                </a:tc>
                <a:tc>
                  <a:txBody>
                    <a:bodyPr/>
                    <a:lstStyle/>
                    <a:p>
                      <a:pPr marL="0" indent="0">
                        <a:buFont typeface="Arial" panose="020B0604020202020204" pitchFamily="34" charset="0"/>
                        <a:buNone/>
                      </a:pPr>
                      <a:r>
                        <a:rPr lang="en-US" sz="1400" b="1" dirty="0"/>
                        <a:t>Infections (pneumonia/URTI)</a:t>
                      </a:r>
                    </a:p>
                  </a:txBody>
                  <a:tcPr/>
                </a:tc>
                <a:tc>
                  <a:txBody>
                    <a:bodyPr/>
                    <a:lstStyle/>
                    <a:p>
                      <a:pPr marL="0" indent="0" algn="ctr">
                        <a:buFont typeface="Arial" panose="020B0604020202020204" pitchFamily="34" charset="0"/>
                        <a:buNone/>
                      </a:pPr>
                      <a:r>
                        <a:rPr lang="en-US" sz="1400" dirty="0"/>
                        <a:t>35%</a:t>
                      </a:r>
                    </a:p>
                  </a:txBody>
                  <a:tcPr/>
                </a:tc>
                <a:tc>
                  <a:txBody>
                    <a:bodyPr/>
                    <a:lstStyle/>
                    <a:p>
                      <a:pPr algn="ctr"/>
                      <a:r>
                        <a:rPr lang="en-US" sz="1400" dirty="0"/>
                        <a:t>16%</a:t>
                      </a:r>
                    </a:p>
                  </a:txBody>
                  <a:tcPr/>
                </a:tc>
                <a:tc vMerge="1">
                  <a:txBody>
                    <a:bodyPr/>
                    <a:lstStyle/>
                    <a:p>
                      <a:pPr marL="285750" indent="-285750">
                        <a:buFont typeface="Arial" panose="020B0604020202020204" pitchFamily="34" charset="0"/>
                        <a:buChar char="•"/>
                      </a:pPr>
                      <a:endParaRPr lang="en-US" sz="1200" b="1" dirty="0"/>
                    </a:p>
                  </a:txBody>
                  <a:tcPr/>
                </a:tc>
                <a:extLst>
                  <a:ext uri="{0D108BD9-81ED-4DB2-BD59-A6C34878D82A}">
                    <a16:rowId xmlns:a16="http://schemas.microsoft.com/office/drawing/2014/main" val="2892375655"/>
                  </a:ext>
                </a:extLst>
              </a:tr>
              <a:tr h="251728">
                <a:tc rowSpan="3">
                  <a:txBody>
                    <a:bodyPr/>
                    <a:lstStyle/>
                    <a:p>
                      <a:r>
                        <a:rPr lang="en-US" sz="1400" b="1" dirty="0"/>
                        <a:t>Loncastuximab tesirine</a:t>
                      </a:r>
                      <a:r>
                        <a:rPr lang="en-US" sz="1400" b="1" baseline="30000" dirty="0"/>
                        <a:t>2</a:t>
                      </a:r>
                    </a:p>
                    <a:p>
                      <a:r>
                        <a:rPr lang="en-US" sz="1400" baseline="0" dirty="0"/>
                        <a:t>CD19 antibody drug conjugate (PBD payload)</a:t>
                      </a:r>
                    </a:p>
                  </a:txBody>
                  <a:tcPr/>
                </a:tc>
                <a:tc>
                  <a:txBody>
                    <a:bodyPr/>
                    <a:lstStyle/>
                    <a:p>
                      <a:pPr marL="0" indent="0">
                        <a:buFont typeface="Arial" panose="020B0604020202020204" pitchFamily="34" charset="0"/>
                        <a:buNone/>
                      </a:pPr>
                      <a:r>
                        <a:rPr lang="en-US" sz="1400" b="1" u="none" dirty="0"/>
                        <a:t>Fluid retention/edema</a:t>
                      </a:r>
                    </a:p>
                  </a:txBody>
                  <a:tcPr/>
                </a:tc>
                <a:tc>
                  <a:txBody>
                    <a:bodyPr/>
                    <a:lstStyle/>
                    <a:p>
                      <a:pPr marL="0" indent="0" algn="ctr">
                        <a:buFont typeface="Arial" panose="020B0604020202020204" pitchFamily="34" charset="0"/>
                        <a:buNone/>
                      </a:pPr>
                      <a:r>
                        <a:rPr lang="en-US" sz="1400" dirty="0"/>
                        <a:t>28%</a:t>
                      </a:r>
                    </a:p>
                  </a:txBody>
                  <a:tcPr/>
                </a:tc>
                <a:tc>
                  <a:txBody>
                    <a:bodyPr/>
                    <a:lstStyle/>
                    <a:p>
                      <a:pPr marL="0" indent="0" algn="ctr">
                        <a:buFont typeface="Arial" panose="020B0604020202020204" pitchFamily="34" charset="0"/>
                        <a:buNone/>
                      </a:pPr>
                      <a:r>
                        <a:rPr lang="en-US" sz="1400" dirty="0"/>
                        <a:t>3%</a:t>
                      </a:r>
                    </a:p>
                  </a:txBody>
                  <a:tcPr/>
                </a:tc>
                <a:tc rowSpan="3">
                  <a:txBody>
                    <a:bodyPr/>
                    <a:lstStyle/>
                    <a:p>
                      <a:pPr marL="285750" indent="-285750">
                        <a:buFont typeface="Arial" panose="020B0604020202020204" pitchFamily="34" charset="0"/>
                        <a:buChar char="•"/>
                      </a:pPr>
                      <a:r>
                        <a:rPr lang="en-US" sz="1400" b="1" dirty="0"/>
                        <a:t>Corticosteroid prophylaxis w/ dexamethasone x 3 days (start day before therapy)</a:t>
                      </a:r>
                    </a:p>
                  </a:txBody>
                  <a:tcPr/>
                </a:tc>
                <a:extLst>
                  <a:ext uri="{0D108BD9-81ED-4DB2-BD59-A6C34878D82A}">
                    <a16:rowId xmlns:a16="http://schemas.microsoft.com/office/drawing/2014/main" val="3056581384"/>
                  </a:ext>
                </a:extLst>
              </a:tr>
              <a:tr h="251728">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AST elevation </a:t>
                      </a:r>
                    </a:p>
                  </a:txBody>
                  <a:tcPr/>
                </a:tc>
                <a:tc>
                  <a:txBody>
                    <a:bodyPr/>
                    <a:lstStyle/>
                    <a:p>
                      <a:pPr marL="0" indent="0" algn="ctr">
                        <a:buFont typeface="Arial" panose="020B0604020202020204" pitchFamily="34" charset="0"/>
                        <a:buNone/>
                      </a:pPr>
                      <a:r>
                        <a:rPr lang="en-US" sz="1400" dirty="0"/>
                        <a:t>41%</a:t>
                      </a:r>
                    </a:p>
                  </a:txBody>
                  <a:tcPr/>
                </a:tc>
                <a:tc>
                  <a:txBody>
                    <a:bodyPr/>
                    <a:lstStyle/>
                    <a:p>
                      <a:pPr marL="0" indent="0" algn="ctr">
                        <a:buFont typeface="Arial" panose="020B0604020202020204" pitchFamily="34" charset="0"/>
                        <a:buNone/>
                      </a:pPr>
                      <a:r>
                        <a:rPr lang="en-US" sz="1400" dirty="0"/>
                        <a:t>&lt;1%</a:t>
                      </a:r>
                    </a:p>
                  </a:txBody>
                  <a:tcPr/>
                </a:tc>
                <a:tc vMerge="1">
                  <a:txBody>
                    <a:bodyPr/>
                    <a:lstStyle/>
                    <a:p>
                      <a:endParaRPr lang="en-US"/>
                    </a:p>
                  </a:txBody>
                  <a:tcPr/>
                </a:tc>
                <a:extLst>
                  <a:ext uri="{0D108BD9-81ED-4DB2-BD59-A6C34878D82A}">
                    <a16:rowId xmlns:a16="http://schemas.microsoft.com/office/drawing/2014/main" val="2833609695"/>
                  </a:ext>
                </a:extLst>
              </a:tr>
              <a:tr h="251728">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Dermatological toxicities </a:t>
                      </a:r>
                    </a:p>
                  </a:txBody>
                  <a:tcPr/>
                </a:tc>
                <a:tc>
                  <a:txBody>
                    <a:bodyPr/>
                    <a:lstStyle/>
                    <a:p>
                      <a:pPr marL="0" indent="0" algn="ctr">
                        <a:buFont typeface="Arial" panose="020B0604020202020204" pitchFamily="34" charset="0"/>
                        <a:buNone/>
                      </a:pPr>
                      <a:r>
                        <a:rPr lang="en-US" sz="1400" dirty="0"/>
                        <a:t>52%</a:t>
                      </a:r>
                    </a:p>
                  </a:txBody>
                  <a:tcPr/>
                </a:tc>
                <a:tc>
                  <a:txBody>
                    <a:bodyPr/>
                    <a:lstStyle/>
                    <a:p>
                      <a:pPr marL="0" indent="0" algn="ctr">
                        <a:buFont typeface="Arial" panose="020B0604020202020204" pitchFamily="34" charset="0"/>
                        <a:buNone/>
                      </a:pPr>
                      <a:r>
                        <a:rPr lang="en-US" sz="1400" dirty="0"/>
                        <a:t>4%</a:t>
                      </a:r>
                    </a:p>
                  </a:txBody>
                  <a:tcPr/>
                </a:tc>
                <a:tc vMerge="1">
                  <a:txBody>
                    <a:bodyPr/>
                    <a:lstStyle/>
                    <a:p>
                      <a:endParaRPr lang="en-US"/>
                    </a:p>
                  </a:txBody>
                  <a:tcPr/>
                </a:tc>
                <a:extLst>
                  <a:ext uri="{0D108BD9-81ED-4DB2-BD59-A6C34878D82A}">
                    <a16:rowId xmlns:a16="http://schemas.microsoft.com/office/drawing/2014/main" val="2263518707"/>
                  </a:ext>
                </a:extLst>
              </a:tr>
              <a:tr h="251728">
                <a:tc rowSpan="2">
                  <a:txBody>
                    <a:bodyPr/>
                    <a:lstStyle/>
                    <a:p>
                      <a:r>
                        <a:rPr lang="en-US" sz="1400" b="1" dirty="0"/>
                        <a:t>Selinexor</a:t>
                      </a:r>
                      <a:r>
                        <a:rPr lang="en-US" sz="1400" b="1" baseline="30000" dirty="0"/>
                        <a:t>3</a:t>
                      </a:r>
                    </a:p>
                    <a:p>
                      <a:r>
                        <a:rPr lang="en-US" sz="1400" baseline="0" dirty="0"/>
                        <a:t>Oral nuclear export inhibitor </a:t>
                      </a:r>
                    </a:p>
                  </a:txBody>
                  <a:tcPr/>
                </a:tc>
                <a:tc>
                  <a:txBody>
                    <a:bodyPr/>
                    <a:lstStyle/>
                    <a:p>
                      <a:pPr marL="0" indent="0">
                        <a:buFont typeface="Arial" panose="020B0604020202020204" pitchFamily="34" charset="0"/>
                        <a:buNone/>
                      </a:pPr>
                      <a:r>
                        <a:rPr lang="en-US" sz="1400" dirty="0"/>
                        <a:t>Myelosuppression </a:t>
                      </a:r>
                    </a:p>
                  </a:txBody>
                  <a:tcPr/>
                </a:tc>
                <a:tc>
                  <a:txBody>
                    <a:bodyPr/>
                    <a:lstStyle/>
                    <a:p>
                      <a:pPr algn="ctr"/>
                      <a:r>
                        <a:rPr lang="en-US" sz="1400" dirty="0"/>
                        <a:t>58%</a:t>
                      </a:r>
                    </a:p>
                  </a:txBody>
                  <a:tcPr/>
                </a:tc>
                <a:tc>
                  <a:txBody>
                    <a:bodyPr/>
                    <a:lstStyle/>
                    <a:p>
                      <a:pPr algn="ctr"/>
                      <a:r>
                        <a:rPr lang="en-US" sz="1400" dirty="0"/>
                        <a:t>31%</a:t>
                      </a:r>
                    </a:p>
                  </a:txBody>
                  <a:tcPr/>
                </a:tc>
                <a:tc rowSpan="2">
                  <a:txBody>
                    <a:bodyPr/>
                    <a:lstStyle/>
                    <a:p>
                      <a:pPr marL="285750" indent="-285750">
                        <a:buFont typeface="Arial" panose="020B0604020202020204" pitchFamily="34" charset="0"/>
                        <a:buChar char="•"/>
                      </a:pPr>
                      <a:r>
                        <a:rPr lang="en-US" sz="1400" dirty="0"/>
                        <a:t>Supportive care management</a:t>
                      </a:r>
                    </a:p>
                    <a:p>
                      <a:pPr marL="285750" indent="-285750">
                        <a:buFont typeface="Arial" panose="020B0604020202020204" pitchFamily="34" charset="0"/>
                        <a:buChar char="•"/>
                      </a:pPr>
                      <a:r>
                        <a:rPr lang="en-US" sz="1400" dirty="0"/>
                        <a:t>Early intervention </a:t>
                      </a:r>
                    </a:p>
                    <a:p>
                      <a:pPr marL="285750" indent="-285750">
                        <a:buFont typeface="Arial" panose="020B0604020202020204" pitchFamily="34" charset="0"/>
                        <a:buChar char="•"/>
                      </a:pPr>
                      <a:r>
                        <a:rPr lang="en-US" sz="1400" dirty="0"/>
                        <a:t>Use of Neurokinin-1 antagonists and/or olanzapine for additional N/V prevention</a:t>
                      </a:r>
                    </a:p>
                  </a:txBody>
                  <a:tcPr/>
                </a:tc>
                <a:extLst>
                  <a:ext uri="{0D108BD9-81ED-4DB2-BD59-A6C34878D82A}">
                    <a16:rowId xmlns:a16="http://schemas.microsoft.com/office/drawing/2014/main" val="3940966174"/>
                  </a:ext>
                </a:extLst>
              </a:tr>
              <a:tr h="528628">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GI toxicities (Nausea/diarrhea)</a:t>
                      </a:r>
                    </a:p>
                  </a:txBody>
                  <a:tcPr/>
                </a:tc>
                <a:tc>
                  <a:txBody>
                    <a:bodyPr/>
                    <a:lstStyle/>
                    <a:p>
                      <a:pPr algn="ctr"/>
                      <a:r>
                        <a:rPr lang="en-US" sz="1400" dirty="0"/>
                        <a:t>94%</a:t>
                      </a:r>
                    </a:p>
                  </a:txBody>
                  <a:tcPr/>
                </a:tc>
                <a:tc>
                  <a:txBody>
                    <a:bodyPr/>
                    <a:lstStyle/>
                    <a:p>
                      <a:pPr algn="ctr"/>
                      <a:r>
                        <a:rPr lang="en-US" sz="1400" dirty="0"/>
                        <a:t>9%</a:t>
                      </a:r>
                    </a:p>
                  </a:txBody>
                  <a:tcPr/>
                </a:tc>
                <a:tc vMerge="1">
                  <a:txBody>
                    <a:bodyPr/>
                    <a:lstStyle/>
                    <a:p>
                      <a:endParaRPr lang="en-US"/>
                    </a:p>
                  </a:txBody>
                  <a:tcPr/>
                </a:tc>
                <a:extLst>
                  <a:ext uri="{0D108BD9-81ED-4DB2-BD59-A6C34878D82A}">
                    <a16:rowId xmlns:a16="http://schemas.microsoft.com/office/drawing/2014/main" val="3952999978"/>
                  </a:ext>
                </a:extLst>
              </a:tr>
            </a:tbl>
          </a:graphicData>
        </a:graphic>
      </p:graphicFrame>
      <p:sp>
        <p:nvSpPr>
          <p:cNvPr id="5" name="TextBox 4">
            <a:extLst>
              <a:ext uri="{FF2B5EF4-FFF2-40B4-BE49-F238E27FC236}">
                <a16:creationId xmlns:a16="http://schemas.microsoft.com/office/drawing/2014/main" id="{EEF56365-2E5E-4DD6-8F8D-A0905FB6FC1B}"/>
              </a:ext>
            </a:extLst>
          </p:cNvPr>
          <p:cNvSpPr txBox="1"/>
          <p:nvPr/>
        </p:nvSpPr>
        <p:spPr>
          <a:xfrm>
            <a:off x="3078248" y="4481258"/>
            <a:ext cx="6065752" cy="507831"/>
          </a:xfrm>
          <a:prstGeom prst="rect">
            <a:avLst/>
          </a:prstGeom>
          <a:noFill/>
        </p:spPr>
        <p:txBody>
          <a:bodyPr wrap="square" rtlCol="0">
            <a:spAutoFit/>
          </a:bodyPr>
          <a:lstStyle/>
          <a:p>
            <a:r>
              <a:rPr lang="en-US" sz="900" dirty="0">
                <a:solidFill>
                  <a:schemeClr val="bg2"/>
                </a:solidFill>
              </a:rPr>
              <a:t>1. POLIVY (prescribing information). San Francisco, CA: Genentech, Inc; Sept 2020. </a:t>
            </a:r>
          </a:p>
          <a:p>
            <a:r>
              <a:rPr lang="en-US" sz="900" dirty="0">
                <a:solidFill>
                  <a:schemeClr val="bg2"/>
                </a:solidFill>
              </a:rPr>
              <a:t>2. ZYNLONTA (prescribing information). Murray Hill, NJ: ADC Therapeutics.; Sept 2021.</a:t>
            </a:r>
          </a:p>
          <a:p>
            <a:r>
              <a:rPr lang="en-US" sz="900" dirty="0">
                <a:solidFill>
                  <a:schemeClr val="bg2"/>
                </a:solidFill>
              </a:rPr>
              <a:t>3. XPOVIO (prescribing information). Newton, MA: Karyopharm Therapeutics, Inc; Aug 2021.</a:t>
            </a:r>
          </a:p>
        </p:txBody>
      </p:sp>
      <p:sp>
        <p:nvSpPr>
          <p:cNvPr id="3" name="TextBox 2">
            <a:extLst>
              <a:ext uri="{FF2B5EF4-FFF2-40B4-BE49-F238E27FC236}">
                <a16:creationId xmlns:a16="http://schemas.microsoft.com/office/drawing/2014/main" id="{D1C02EDE-81DC-4F6F-9139-8FB5C17D82B7}"/>
              </a:ext>
            </a:extLst>
          </p:cNvPr>
          <p:cNvSpPr txBox="1"/>
          <p:nvPr/>
        </p:nvSpPr>
        <p:spPr>
          <a:xfrm>
            <a:off x="113355" y="4304875"/>
            <a:ext cx="8842181" cy="246221"/>
          </a:xfrm>
          <a:prstGeom prst="rect">
            <a:avLst/>
          </a:prstGeom>
          <a:noFill/>
        </p:spPr>
        <p:txBody>
          <a:bodyPr wrap="square" rtlCol="0">
            <a:spAutoFit/>
          </a:bodyPr>
          <a:lstStyle/>
          <a:p>
            <a:r>
              <a:rPr lang="en-US" sz="1000" dirty="0"/>
              <a:t>AST, aspartate transferase; URTI, upper respiratory tract infection; </a:t>
            </a:r>
            <a:r>
              <a:rPr lang="en-US" sz="1000" i="1" dirty="0"/>
              <a:t>PJP</a:t>
            </a:r>
            <a:r>
              <a:rPr lang="en-US" sz="1000" dirty="0"/>
              <a:t>, </a:t>
            </a:r>
            <a:r>
              <a:rPr lang="en-US" sz="1000" i="1" dirty="0"/>
              <a:t>pneumocystis jiroveci </a:t>
            </a:r>
            <a:r>
              <a:rPr lang="en-US" sz="1000" dirty="0"/>
              <a:t>pneumonia; HSV, herpes simplex virus</a:t>
            </a:r>
          </a:p>
        </p:txBody>
      </p:sp>
    </p:spTree>
    <p:extLst>
      <p:ext uri="{BB962C8B-B14F-4D97-AF65-F5344CB8AC3E}">
        <p14:creationId xmlns:p14="http://schemas.microsoft.com/office/powerpoint/2010/main" val="515144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3604-F848-44E3-8B47-EDD6E873E636}"/>
              </a:ext>
            </a:extLst>
          </p:cNvPr>
          <p:cNvSpPr>
            <a:spLocks noGrp="1"/>
          </p:cNvSpPr>
          <p:nvPr>
            <p:ph type="title"/>
          </p:nvPr>
        </p:nvSpPr>
        <p:spPr>
          <a:xfrm>
            <a:off x="628650" y="36400"/>
            <a:ext cx="7886700" cy="604902"/>
          </a:xfrm>
        </p:spPr>
        <p:txBody>
          <a:bodyPr/>
          <a:lstStyle/>
          <a:p>
            <a:r>
              <a:rPr lang="en-US" dirty="0"/>
              <a:t>Patient Case</a:t>
            </a:r>
          </a:p>
        </p:txBody>
      </p:sp>
      <p:graphicFrame>
        <p:nvGraphicFramePr>
          <p:cNvPr id="4" name="Content Placeholder 3">
            <a:extLst>
              <a:ext uri="{FF2B5EF4-FFF2-40B4-BE49-F238E27FC236}">
                <a16:creationId xmlns:a16="http://schemas.microsoft.com/office/drawing/2014/main" id="{7A80EDC6-62B1-4823-9383-45E29DAA0983}"/>
              </a:ext>
            </a:extLst>
          </p:cNvPr>
          <p:cNvGraphicFramePr>
            <a:graphicFrameLocks noGrp="1"/>
          </p:cNvGraphicFramePr>
          <p:nvPr>
            <p:ph idx="1"/>
            <p:extLst>
              <p:ext uri="{D42A27DB-BD31-4B8C-83A1-F6EECF244321}">
                <p14:modId xmlns:p14="http://schemas.microsoft.com/office/powerpoint/2010/main" val="604490015"/>
              </p:ext>
            </p:extLst>
          </p:nvPr>
        </p:nvGraphicFramePr>
        <p:xfrm>
          <a:off x="200788" y="572370"/>
          <a:ext cx="8742423" cy="3803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373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FD3B-B1BF-4601-A133-D99439606318}"/>
              </a:ext>
            </a:extLst>
          </p:cNvPr>
          <p:cNvSpPr>
            <a:spLocks noGrp="1"/>
          </p:cNvSpPr>
          <p:nvPr>
            <p:ph type="title"/>
          </p:nvPr>
        </p:nvSpPr>
        <p:spPr>
          <a:xfrm>
            <a:off x="243347" y="69576"/>
            <a:ext cx="8772183" cy="557656"/>
          </a:xfrm>
        </p:spPr>
        <p:txBody>
          <a:bodyPr>
            <a:normAutofit/>
          </a:bodyPr>
          <a:lstStyle/>
          <a:p>
            <a:r>
              <a:rPr lang="en-US" sz="2800" b="1" dirty="0"/>
              <a:t>Summary: Rapidly evolving face of R/R DLBCL therapy </a:t>
            </a:r>
          </a:p>
        </p:txBody>
      </p:sp>
      <p:graphicFrame>
        <p:nvGraphicFramePr>
          <p:cNvPr id="4" name="Content Placeholder 3">
            <a:extLst>
              <a:ext uri="{FF2B5EF4-FFF2-40B4-BE49-F238E27FC236}">
                <a16:creationId xmlns:a16="http://schemas.microsoft.com/office/drawing/2014/main" id="{C2731FAD-38E1-4538-A48B-184A87A62D6A}"/>
              </a:ext>
            </a:extLst>
          </p:cNvPr>
          <p:cNvGraphicFramePr>
            <a:graphicFrameLocks noGrp="1"/>
          </p:cNvGraphicFramePr>
          <p:nvPr>
            <p:ph idx="1"/>
            <p:extLst>
              <p:ext uri="{D42A27DB-BD31-4B8C-83A1-F6EECF244321}">
                <p14:modId xmlns:p14="http://schemas.microsoft.com/office/powerpoint/2010/main" val="1726428790"/>
              </p:ext>
            </p:extLst>
          </p:nvPr>
        </p:nvGraphicFramePr>
        <p:xfrm>
          <a:off x="378613" y="627232"/>
          <a:ext cx="8386774" cy="375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93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B721E-8D6B-46B0-8078-C6EC7FF517C8}"/>
              </a:ext>
            </a:extLst>
          </p:cNvPr>
          <p:cNvSpPr>
            <a:spLocks noGrp="1"/>
          </p:cNvSpPr>
          <p:nvPr>
            <p:ph type="ctrTitle"/>
          </p:nvPr>
        </p:nvSpPr>
        <p:spPr/>
        <p:txBody>
          <a:bodyPr/>
          <a:lstStyle/>
          <a:p>
            <a:r>
              <a:rPr lang="en-US" b="1" dirty="0"/>
              <a:t>Module 1</a:t>
            </a:r>
          </a:p>
        </p:txBody>
      </p:sp>
      <p:sp>
        <p:nvSpPr>
          <p:cNvPr id="5" name="Subtitle 4">
            <a:extLst>
              <a:ext uri="{FF2B5EF4-FFF2-40B4-BE49-F238E27FC236}">
                <a16:creationId xmlns:a16="http://schemas.microsoft.com/office/drawing/2014/main" id="{1D1CEE09-FE06-44B2-9569-03D30FFAA66B}"/>
              </a:ext>
            </a:extLst>
          </p:cNvPr>
          <p:cNvSpPr>
            <a:spLocks noGrp="1"/>
          </p:cNvSpPr>
          <p:nvPr>
            <p:ph type="subTitle" idx="1"/>
          </p:nvPr>
        </p:nvSpPr>
        <p:spPr/>
        <p:txBody>
          <a:bodyPr>
            <a:normAutofit/>
          </a:bodyPr>
          <a:lstStyle/>
          <a:p>
            <a:r>
              <a:rPr lang="en-US" sz="2800" b="1" dirty="0"/>
              <a:t>Disease Burden and Overview of Large B-Cell Lymphomas</a:t>
            </a:r>
          </a:p>
        </p:txBody>
      </p:sp>
    </p:spTree>
    <p:extLst>
      <p:ext uri="{BB962C8B-B14F-4D97-AF65-F5344CB8AC3E}">
        <p14:creationId xmlns:p14="http://schemas.microsoft.com/office/powerpoint/2010/main" val="112889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7A-1A80-472E-9941-CCE179FEA501}"/>
              </a:ext>
            </a:extLst>
          </p:cNvPr>
          <p:cNvSpPr>
            <a:spLocks noGrp="1"/>
          </p:cNvSpPr>
          <p:nvPr>
            <p:ph type="title"/>
          </p:nvPr>
        </p:nvSpPr>
        <p:spPr>
          <a:xfrm>
            <a:off x="537966" y="135598"/>
            <a:ext cx="7886700" cy="640356"/>
          </a:xfrm>
        </p:spPr>
        <p:txBody>
          <a:bodyPr>
            <a:noAutofit/>
          </a:bodyPr>
          <a:lstStyle/>
          <a:p>
            <a:r>
              <a:rPr lang="en-US" sz="3200" b="1" dirty="0"/>
              <a:t>Non-Hodgkin Lymphomas (NHL)</a:t>
            </a:r>
          </a:p>
        </p:txBody>
      </p:sp>
      <p:sp>
        <p:nvSpPr>
          <p:cNvPr id="3" name="Content Placeholder 2">
            <a:extLst>
              <a:ext uri="{FF2B5EF4-FFF2-40B4-BE49-F238E27FC236}">
                <a16:creationId xmlns:a16="http://schemas.microsoft.com/office/drawing/2014/main" id="{D14D1295-3DF6-4BAB-8956-5FFDA3CE02BA}"/>
              </a:ext>
            </a:extLst>
          </p:cNvPr>
          <p:cNvSpPr>
            <a:spLocks noGrp="1"/>
          </p:cNvSpPr>
          <p:nvPr>
            <p:ph idx="1"/>
          </p:nvPr>
        </p:nvSpPr>
        <p:spPr>
          <a:xfrm>
            <a:off x="181535" y="1073321"/>
            <a:ext cx="5010457" cy="3344326"/>
          </a:xfrm>
        </p:spPr>
        <p:txBody>
          <a:bodyPr>
            <a:normAutofit/>
          </a:bodyPr>
          <a:lstStyle/>
          <a:p>
            <a:r>
              <a:rPr lang="en-US" dirty="0"/>
              <a:t>B-cell lymphomas: predominant subtype of NHL</a:t>
            </a:r>
            <a:r>
              <a:rPr lang="en-US" baseline="30000" dirty="0"/>
              <a:t>1,3</a:t>
            </a:r>
          </a:p>
          <a:p>
            <a:pPr lvl="1"/>
            <a:r>
              <a:rPr lang="en-US" dirty="0"/>
              <a:t>~30-40% are diffuse large B-cell lymphoma (DLBCL)</a:t>
            </a:r>
          </a:p>
          <a:p>
            <a:pPr lvl="1"/>
            <a:r>
              <a:rPr lang="en-US" dirty="0"/>
              <a:t>Most common hematologic malignancy</a:t>
            </a:r>
          </a:p>
          <a:p>
            <a:pPr lvl="1"/>
            <a:r>
              <a:rPr lang="en-US" dirty="0"/>
              <a:t>Aggressive: median survival of weeks to months if not treated </a:t>
            </a:r>
          </a:p>
          <a:p>
            <a:pPr marL="342900" lvl="1" indent="0">
              <a:buNone/>
            </a:pPr>
            <a:endParaRPr lang="en-US" dirty="0"/>
          </a:p>
        </p:txBody>
      </p:sp>
      <p:sp>
        <p:nvSpPr>
          <p:cNvPr id="4" name="TextBox 3">
            <a:extLst>
              <a:ext uri="{FF2B5EF4-FFF2-40B4-BE49-F238E27FC236}">
                <a16:creationId xmlns:a16="http://schemas.microsoft.com/office/drawing/2014/main" id="{4E15CB8A-4E45-47F7-86A1-E3C228FD72DF}"/>
              </a:ext>
            </a:extLst>
          </p:cNvPr>
          <p:cNvSpPr txBox="1"/>
          <p:nvPr/>
        </p:nvSpPr>
        <p:spPr>
          <a:xfrm>
            <a:off x="3024163" y="4490351"/>
            <a:ext cx="6071346" cy="646331"/>
          </a:xfrm>
          <a:prstGeom prst="rect">
            <a:avLst/>
          </a:prstGeom>
          <a:noFill/>
        </p:spPr>
        <p:txBody>
          <a:bodyPr wrap="square" rtlCol="0">
            <a:spAutoFit/>
          </a:bodyPr>
          <a:lstStyle/>
          <a:p>
            <a:r>
              <a:rPr lang="en-US" sz="900" dirty="0">
                <a:solidFill>
                  <a:schemeClr val="bg2"/>
                </a:solidFill>
              </a:rPr>
              <a:t>1. Padala SA, et al. </a:t>
            </a:r>
            <a:r>
              <a:rPr lang="en-US" sz="900" i="1" dirty="0">
                <a:solidFill>
                  <a:schemeClr val="bg2"/>
                </a:solidFill>
              </a:rPr>
              <a:t>StatPearls, </a:t>
            </a:r>
            <a:r>
              <a:rPr lang="en-US" sz="900" dirty="0">
                <a:solidFill>
                  <a:schemeClr val="bg2"/>
                </a:solidFill>
              </a:rPr>
              <a:t>Published 2021. Accessed Feb 10, 2022. </a:t>
            </a:r>
            <a:r>
              <a:rPr lang="en-US" sz="900" b="0" i="0" dirty="0">
                <a:solidFill>
                  <a:schemeClr val="bg2"/>
                </a:solidFill>
                <a:effectLst/>
              </a:rPr>
              <a:t>https://www.ncbi.nlm.nih.gov/books/NBK557796</a:t>
            </a:r>
            <a:r>
              <a:rPr lang="en-US" sz="900" dirty="0">
                <a:solidFill>
                  <a:schemeClr val="bg2"/>
                </a:solidFill>
              </a:rPr>
              <a:t>. </a:t>
            </a:r>
          </a:p>
          <a:p>
            <a:r>
              <a:rPr lang="en-US" sz="900" dirty="0">
                <a:solidFill>
                  <a:schemeClr val="bg2"/>
                </a:solidFill>
              </a:rPr>
              <a:t>2. National Comprehensive Cancer Network. B-Cell Lymphomas. Version 1.2022. Published March 2, 2022. Accessed March 7, 2022. https://www.nccn.org/professionals/physician_gls/pdf/b-cell.pdf. 3. Maurizio M, et al. </a:t>
            </a:r>
            <a:r>
              <a:rPr lang="en-US" sz="900" i="1" dirty="0">
                <a:solidFill>
                  <a:schemeClr val="bg2"/>
                </a:solidFill>
              </a:rPr>
              <a:t>Crit Rev Oncol Hematol</a:t>
            </a:r>
            <a:r>
              <a:rPr lang="en-US" sz="900" dirty="0">
                <a:solidFill>
                  <a:schemeClr val="bg2"/>
                </a:solidFill>
              </a:rPr>
              <a:t>. 2013;87(2):146-71. </a:t>
            </a:r>
          </a:p>
        </p:txBody>
      </p:sp>
      <p:sp>
        <p:nvSpPr>
          <p:cNvPr id="6" name="TextBox 5">
            <a:extLst>
              <a:ext uri="{FF2B5EF4-FFF2-40B4-BE49-F238E27FC236}">
                <a16:creationId xmlns:a16="http://schemas.microsoft.com/office/drawing/2014/main" id="{6DDE1B05-2058-4DD3-B7D9-25ECBA0DF22A}"/>
              </a:ext>
            </a:extLst>
          </p:cNvPr>
          <p:cNvSpPr txBox="1"/>
          <p:nvPr/>
        </p:nvSpPr>
        <p:spPr>
          <a:xfrm>
            <a:off x="5325036" y="945814"/>
            <a:ext cx="3637429" cy="369332"/>
          </a:xfrm>
          <a:prstGeom prst="rect">
            <a:avLst/>
          </a:prstGeom>
          <a:noFill/>
        </p:spPr>
        <p:txBody>
          <a:bodyPr wrap="square" rtlCol="0">
            <a:spAutoFit/>
          </a:bodyPr>
          <a:lstStyle/>
          <a:p>
            <a:r>
              <a:rPr lang="en-US" b="1" dirty="0"/>
              <a:t>Most common lymphoid neoplasm</a:t>
            </a:r>
            <a:r>
              <a:rPr lang="en-US" b="1" baseline="30000" dirty="0"/>
              <a:t>2</a:t>
            </a:r>
          </a:p>
        </p:txBody>
      </p:sp>
      <p:graphicFrame>
        <p:nvGraphicFramePr>
          <p:cNvPr id="14" name="Chart 13">
            <a:extLst>
              <a:ext uri="{FF2B5EF4-FFF2-40B4-BE49-F238E27FC236}">
                <a16:creationId xmlns:a16="http://schemas.microsoft.com/office/drawing/2014/main" id="{6164B59D-E283-4C70-9F4B-20D80E924DD4}"/>
              </a:ext>
            </a:extLst>
          </p:cNvPr>
          <p:cNvGraphicFramePr/>
          <p:nvPr>
            <p:extLst>
              <p:ext uri="{D42A27DB-BD31-4B8C-83A1-F6EECF244321}">
                <p14:modId xmlns:p14="http://schemas.microsoft.com/office/powerpoint/2010/main" val="2746879118"/>
              </p:ext>
            </p:extLst>
          </p:nvPr>
        </p:nvGraphicFramePr>
        <p:xfrm>
          <a:off x="5082986" y="1315146"/>
          <a:ext cx="4012523" cy="31820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BB5FC1A-DC5C-4592-A813-AD1123A4B480}"/>
              </a:ext>
            </a:extLst>
          </p:cNvPr>
          <p:cNvSpPr txBox="1"/>
          <p:nvPr/>
        </p:nvSpPr>
        <p:spPr>
          <a:xfrm>
            <a:off x="253790" y="4279147"/>
            <a:ext cx="6733730" cy="261610"/>
          </a:xfrm>
          <a:prstGeom prst="rect">
            <a:avLst/>
          </a:prstGeom>
          <a:noFill/>
        </p:spPr>
        <p:txBody>
          <a:bodyPr wrap="square" rtlCol="0">
            <a:spAutoFit/>
          </a:bodyPr>
          <a:lstStyle/>
          <a:p>
            <a:r>
              <a:rPr lang="en-US" sz="1050" dirty="0"/>
              <a:t>*CLL/SLL: chronic lymphocytic leukemia/small lymphocytic lymphoma</a:t>
            </a:r>
          </a:p>
        </p:txBody>
      </p:sp>
      <p:sp>
        <p:nvSpPr>
          <p:cNvPr id="9" name="TextBox 8">
            <a:extLst>
              <a:ext uri="{FF2B5EF4-FFF2-40B4-BE49-F238E27FC236}">
                <a16:creationId xmlns:a16="http://schemas.microsoft.com/office/drawing/2014/main" id="{CC9F0F0C-26A4-4A06-9667-DC54D192FC11}"/>
              </a:ext>
            </a:extLst>
          </p:cNvPr>
          <p:cNvSpPr txBox="1"/>
          <p:nvPr/>
        </p:nvSpPr>
        <p:spPr>
          <a:xfrm>
            <a:off x="7915804" y="2906157"/>
            <a:ext cx="624724" cy="246221"/>
          </a:xfrm>
          <a:prstGeom prst="rect">
            <a:avLst/>
          </a:prstGeom>
          <a:noFill/>
        </p:spPr>
        <p:txBody>
          <a:bodyPr wrap="square">
            <a:spAutoFit/>
          </a:bodyPr>
          <a:lstStyle/>
          <a:p>
            <a:r>
              <a:rPr lang="en-US" sz="1000" dirty="0"/>
              <a:t>*</a:t>
            </a:r>
          </a:p>
        </p:txBody>
      </p:sp>
    </p:spTree>
    <p:extLst>
      <p:ext uri="{BB962C8B-B14F-4D97-AF65-F5344CB8AC3E}">
        <p14:creationId xmlns:p14="http://schemas.microsoft.com/office/powerpoint/2010/main" val="26849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E6C4-81B9-4F04-87E3-278E02461083}"/>
              </a:ext>
            </a:extLst>
          </p:cNvPr>
          <p:cNvSpPr>
            <a:spLocks noGrp="1"/>
          </p:cNvSpPr>
          <p:nvPr>
            <p:ph type="title"/>
          </p:nvPr>
        </p:nvSpPr>
        <p:spPr>
          <a:xfrm>
            <a:off x="628650" y="285782"/>
            <a:ext cx="7886700" cy="516398"/>
          </a:xfrm>
        </p:spPr>
        <p:txBody>
          <a:bodyPr>
            <a:noAutofit/>
          </a:bodyPr>
          <a:lstStyle/>
          <a:p>
            <a:r>
              <a:rPr lang="en-US" sz="3200" b="1" dirty="0"/>
              <a:t>Molecular Subtypes Large-B-Cell Lymphoma</a:t>
            </a:r>
            <a:r>
              <a:rPr lang="en-US" sz="3200" b="1" baseline="30000" dirty="0"/>
              <a:t>1,2</a:t>
            </a:r>
          </a:p>
        </p:txBody>
      </p:sp>
      <p:sp>
        <p:nvSpPr>
          <p:cNvPr id="3" name="Content Placeholder 2">
            <a:extLst>
              <a:ext uri="{FF2B5EF4-FFF2-40B4-BE49-F238E27FC236}">
                <a16:creationId xmlns:a16="http://schemas.microsoft.com/office/drawing/2014/main" id="{2FAF1A8A-6D6F-4BEE-81D2-E5C083E8BFE9}"/>
              </a:ext>
            </a:extLst>
          </p:cNvPr>
          <p:cNvSpPr>
            <a:spLocks noGrp="1"/>
          </p:cNvSpPr>
          <p:nvPr>
            <p:ph idx="1"/>
          </p:nvPr>
        </p:nvSpPr>
        <p:spPr>
          <a:xfrm>
            <a:off x="282286" y="4251731"/>
            <a:ext cx="7886700" cy="516398"/>
          </a:xfrm>
        </p:spPr>
        <p:txBody>
          <a:bodyPr>
            <a:normAutofit/>
          </a:bodyPr>
          <a:lstStyle/>
          <a:p>
            <a:pPr marL="0" indent="0">
              <a:buNone/>
            </a:pPr>
            <a:r>
              <a:rPr lang="en-US" sz="800" dirty="0"/>
              <a:t>T/HRLBCL: T-cell/histocyte-rich large B-cell lymphoma; GCB: Germinal center B-cell; ABC: Activated B-cell-like; PMLBCL: Primary mediastinal (thymic) large B-cell lymphoma</a:t>
            </a:r>
          </a:p>
          <a:p>
            <a:pPr marL="0" indent="0">
              <a:buNone/>
            </a:pPr>
            <a:endParaRPr lang="en-US" sz="1100" dirty="0"/>
          </a:p>
        </p:txBody>
      </p:sp>
      <p:pic>
        <p:nvPicPr>
          <p:cNvPr id="5" name="Picture 4">
            <a:extLst>
              <a:ext uri="{FF2B5EF4-FFF2-40B4-BE49-F238E27FC236}">
                <a16:creationId xmlns:a16="http://schemas.microsoft.com/office/drawing/2014/main" id="{08EADD80-9312-4D73-BD62-47C309AB6FCF}"/>
              </a:ext>
            </a:extLst>
          </p:cNvPr>
          <p:cNvPicPr>
            <a:picLocks noChangeAspect="1"/>
          </p:cNvPicPr>
          <p:nvPr/>
        </p:nvPicPr>
        <p:blipFill>
          <a:blip r:embed="rId3"/>
          <a:stretch>
            <a:fillRect/>
          </a:stretch>
        </p:blipFill>
        <p:spPr>
          <a:xfrm>
            <a:off x="1170465" y="967299"/>
            <a:ext cx="6803070" cy="3071291"/>
          </a:xfrm>
          <a:prstGeom prst="rect">
            <a:avLst/>
          </a:prstGeom>
        </p:spPr>
      </p:pic>
      <p:sp>
        <p:nvSpPr>
          <p:cNvPr id="6" name="TextBox 5">
            <a:extLst>
              <a:ext uri="{FF2B5EF4-FFF2-40B4-BE49-F238E27FC236}">
                <a16:creationId xmlns:a16="http://schemas.microsoft.com/office/drawing/2014/main" id="{0405734F-F689-4473-B7E2-60F077747D03}"/>
              </a:ext>
            </a:extLst>
          </p:cNvPr>
          <p:cNvSpPr txBox="1"/>
          <p:nvPr/>
        </p:nvSpPr>
        <p:spPr>
          <a:xfrm>
            <a:off x="3037278" y="4479215"/>
            <a:ext cx="5763980" cy="507831"/>
          </a:xfrm>
          <a:prstGeom prst="rect">
            <a:avLst/>
          </a:prstGeom>
          <a:noFill/>
        </p:spPr>
        <p:txBody>
          <a:bodyPr wrap="square" rtlCol="0">
            <a:spAutoFit/>
          </a:bodyPr>
          <a:lstStyle/>
          <a:p>
            <a:r>
              <a:rPr lang="en-US" sz="900" dirty="0">
                <a:solidFill>
                  <a:schemeClr val="bg2"/>
                </a:solidFill>
              </a:rPr>
              <a:t>1. Camicia R, et al. </a:t>
            </a:r>
            <a:r>
              <a:rPr lang="en-US" sz="900" i="1" dirty="0">
                <a:solidFill>
                  <a:schemeClr val="bg2"/>
                </a:solidFill>
              </a:rPr>
              <a:t>Molecular Cancer. </a:t>
            </a:r>
            <a:r>
              <a:rPr lang="en-US" sz="900" dirty="0">
                <a:solidFill>
                  <a:schemeClr val="bg2"/>
                </a:solidFill>
              </a:rPr>
              <a:t>2015;14:207. Figure used under approved terms of Creative Commons License </a:t>
            </a:r>
            <a:r>
              <a:rPr lang="en-US" sz="900" dirty="0">
                <a:solidFill>
                  <a:schemeClr val="bg2"/>
                </a:solidFill>
                <a:hlinkClick r:id="rId4"/>
              </a:rPr>
              <a:t>http://creativecommons.org/licenses/by/4.0/</a:t>
            </a:r>
            <a:r>
              <a:rPr lang="en-US" sz="900" dirty="0">
                <a:solidFill>
                  <a:schemeClr val="bg2"/>
                </a:solidFill>
              </a:rPr>
              <a:t>.</a:t>
            </a:r>
          </a:p>
          <a:p>
            <a:r>
              <a:rPr lang="en-US" sz="900" dirty="0">
                <a:solidFill>
                  <a:schemeClr val="bg2"/>
                </a:solidFill>
              </a:rPr>
              <a:t>2. Lenz G, et al. </a:t>
            </a:r>
            <a:r>
              <a:rPr lang="en-US" sz="900" i="1" dirty="0">
                <a:solidFill>
                  <a:schemeClr val="bg2"/>
                </a:solidFill>
              </a:rPr>
              <a:t>N Engl J Med</a:t>
            </a:r>
            <a:r>
              <a:rPr lang="en-US" sz="900" dirty="0">
                <a:solidFill>
                  <a:schemeClr val="bg2"/>
                </a:solidFill>
              </a:rPr>
              <a:t>. 2008;359:2313-2323.    </a:t>
            </a:r>
          </a:p>
        </p:txBody>
      </p:sp>
    </p:spTree>
    <p:extLst>
      <p:ext uri="{BB962C8B-B14F-4D97-AF65-F5344CB8AC3E}">
        <p14:creationId xmlns:p14="http://schemas.microsoft.com/office/powerpoint/2010/main" val="179682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1615-2EBE-44B9-BC60-8ED795BC77A8}"/>
              </a:ext>
            </a:extLst>
          </p:cNvPr>
          <p:cNvSpPr>
            <a:spLocks noGrp="1"/>
          </p:cNvSpPr>
          <p:nvPr>
            <p:ph type="title"/>
          </p:nvPr>
        </p:nvSpPr>
        <p:spPr/>
        <p:txBody>
          <a:bodyPr/>
          <a:lstStyle/>
          <a:p>
            <a:r>
              <a:rPr lang="en-US" sz="3600" b="1" dirty="0"/>
              <a:t>Clinical Features at Diagnosis</a:t>
            </a:r>
            <a:r>
              <a:rPr lang="en-US" sz="3600" b="1" baseline="30000" dirty="0"/>
              <a:t>1-6</a:t>
            </a:r>
            <a:endParaRPr lang="en-US" b="1" dirty="0"/>
          </a:p>
        </p:txBody>
      </p:sp>
      <p:graphicFrame>
        <p:nvGraphicFramePr>
          <p:cNvPr id="5" name="Content Placeholder 2">
            <a:extLst>
              <a:ext uri="{FF2B5EF4-FFF2-40B4-BE49-F238E27FC236}">
                <a16:creationId xmlns:a16="http://schemas.microsoft.com/office/drawing/2014/main" id="{7960531C-C876-4890-AD98-C31D45DD46FA}"/>
              </a:ext>
            </a:extLst>
          </p:cNvPr>
          <p:cNvGraphicFramePr>
            <a:graphicFrameLocks noGrp="1"/>
          </p:cNvGraphicFramePr>
          <p:nvPr>
            <p:ph idx="1"/>
            <p:extLst>
              <p:ext uri="{D42A27DB-BD31-4B8C-83A1-F6EECF244321}">
                <p14:modId xmlns:p14="http://schemas.microsoft.com/office/powerpoint/2010/main" val="587773410"/>
              </p:ext>
            </p:extLst>
          </p:nvPr>
        </p:nvGraphicFramePr>
        <p:xfrm>
          <a:off x="628650" y="1094205"/>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8CB6C13-927F-41C6-902E-E95E595C48AA}"/>
              </a:ext>
            </a:extLst>
          </p:cNvPr>
          <p:cNvSpPr txBox="1"/>
          <p:nvPr/>
        </p:nvSpPr>
        <p:spPr>
          <a:xfrm>
            <a:off x="3041701" y="4463698"/>
            <a:ext cx="5875587" cy="569387"/>
          </a:xfrm>
          <a:prstGeom prst="rect">
            <a:avLst/>
          </a:prstGeom>
          <a:noFill/>
        </p:spPr>
        <p:txBody>
          <a:bodyPr wrap="square">
            <a:spAutoFit/>
          </a:bodyPr>
          <a:lstStyle/>
          <a:p>
            <a:r>
              <a:rPr lang="en-US" sz="750" dirty="0">
                <a:solidFill>
                  <a:schemeClr val="bg2"/>
                </a:solidFill>
              </a:rPr>
              <a:t>1. NCI SEER Program. Common Cancer Sites - Cancer Stat Facts. Published 2021. Accessed February 12, 2022. https://seer.cancer.gov/statfacts/html/dlbcl.html. 2. Maurizio M, et al. </a:t>
            </a:r>
            <a:r>
              <a:rPr lang="en-US" sz="750" i="1" dirty="0">
                <a:solidFill>
                  <a:schemeClr val="bg2"/>
                </a:solidFill>
              </a:rPr>
              <a:t>Crit Rev Oncol Hematol</a:t>
            </a:r>
            <a:r>
              <a:rPr lang="en-US" sz="750" dirty="0">
                <a:solidFill>
                  <a:schemeClr val="bg2"/>
                </a:solidFill>
              </a:rPr>
              <a:t>. 2013;87(2):146-71. 3. </a:t>
            </a:r>
            <a:r>
              <a:rPr lang="en-US" sz="800" dirty="0">
                <a:solidFill>
                  <a:schemeClr val="bg2"/>
                </a:solidFill>
              </a:rPr>
              <a:t>Padala SA, et al. </a:t>
            </a:r>
            <a:r>
              <a:rPr lang="en-US" sz="800" i="1" dirty="0">
                <a:solidFill>
                  <a:schemeClr val="bg2"/>
                </a:solidFill>
              </a:rPr>
              <a:t>StatPearls, </a:t>
            </a:r>
            <a:r>
              <a:rPr lang="en-US" sz="800" dirty="0">
                <a:solidFill>
                  <a:schemeClr val="bg2"/>
                </a:solidFill>
              </a:rPr>
              <a:t>Published 2021. Accessed Feb 10, 2022. </a:t>
            </a:r>
            <a:r>
              <a:rPr lang="en-US" sz="800" b="0" i="0" dirty="0">
                <a:solidFill>
                  <a:schemeClr val="bg2"/>
                </a:solidFill>
                <a:effectLst/>
              </a:rPr>
              <a:t>https://www.ncbi.nlm.nih.gov/books/NBK557796</a:t>
            </a:r>
            <a:r>
              <a:rPr lang="en-US" sz="750" dirty="0">
                <a:solidFill>
                  <a:schemeClr val="bg2"/>
                </a:solidFill>
              </a:rPr>
              <a:t>. 4. Conlan MG, et al. </a:t>
            </a:r>
            <a:r>
              <a:rPr lang="en-US" sz="750" i="1" dirty="0">
                <a:solidFill>
                  <a:schemeClr val="bg2"/>
                </a:solidFill>
              </a:rPr>
              <a:t>J Clin Oncol. </a:t>
            </a:r>
            <a:r>
              <a:rPr lang="en-US" sz="750" dirty="0">
                <a:solidFill>
                  <a:schemeClr val="bg2"/>
                </a:solidFill>
              </a:rPr>
              <a:t>1990;8(7):63-72. 5. Gouveia GR, et al. </a:t>
            </a:r>
            <a:r>
              <a:rPr lang="en-US" sz="750" i="1" dirty="0">
                <a:solidFill>
                  <a:schemeClr val="bg2"/>
                </a:solidFill>
              </a:rPr>
              <a:t>Rev Bras Hematol Hemoter</a:t>
            </a:r>
            <a:r>
              <a:rPr lang="en-US" sz="750" dirty="0">
                <a:solidFill>
                  <a:schemeClr val="bg2"/>
                </a:solidFill>
              </a:rPr>
              <a:t>. 2012;34:447-451. 6. Zhou Z, et al.</a:t>
            </a:r>
            <a:r>
              <a:rPr lang="en-US" sz="750" i="1" dirty="0">
                <a:solidFill>
                  <a:schemeClr val="bg2"/>
                </a:solidFill>
              </a:rPr>
              <a:t> Blood</a:t>
            </a:r>
            <a:r>
              <a:rPr lang="en-US" sz="750" dirty="0">
                <a:solidFill>
                  <a:schemeClr val="bg2"/>
                </a:solidFill>
              </a:rPr>
              <a:t>. 2014;123(6):837-842.</a:t>
            </a:r>
            <a:endParaRPr lang="en-US" sz="750" dirty="0"/>
          </a:p>
        </p:txBody>
      </p:sp>
      <p:sp>
        <p:nvSpPr>
          <p:cNvPr id="3" name="TextBox 2">
            <a:extLst>
              <a:ext uri="{FF2B5EF4-FFF2-40B4-BE49-F238E27FC236}">
                <a16:creationId xmlns:a16="http://schemas.microsoft.com/office/drawing/2014/main" id="{D908ED12-DAB6-4027-8D60-E732C83C2079}"/>
              </a:ext>
            </a:extLst>
          </p:cNvPr>
          <p:cNvSpPr txBox="1"/>
          <p:nvPr/>
        </p:nvSpPr>
        <p:spPr>
          <a:xfrm>
            <a:off x="559220" y="4287593"/>
            <a:ext cx="7587253" cy="246221"/>
          </a:xfrm>
          <a:prstGeom prst="rect">
            <a:avLst/>
          </a:prstGeom>
          <a:noFill/>
        </p:spPr>
        <p:txBody>
          <a:bodyPr wrap="square" rtlCol="0">
            <a:spAutoFit/>
          </a:bodyPr>
          <a:lstStyle/>
          <a:p>
            <a:r>
              <a:rPr lang="en-US" sz="1000" dirty="0"/>
              <a:t>LDH, lactate dehydrogenase; CNS, central nervous system</a:t>
            </a:r>
          </a:p>
        </p:txBody>
      </p:sp>
    </p:spTree>
    <p:extLst>
      <p:ext uri="{BB962C8B-B14F-4D97-AF65-F5344CB8AC3E}">
        <p14:creationId xmlns:p14="http://schemas.microsoft.com/office/powerpoint/2010/main" val="110063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680F-60E8-4425-9D7D-0D73F0DF0603}"/>
              </a:ext>
            </a:extLst>
          </p:cNvPr>
          <p:cNvSpPr>
            <a:spLocks noGrp="1"/>
          </p:cNvSpPr>
          <p:nvPr>
            <p:ph type="title"/>
          </p:nvPr>
        </p:nvSpPr>
        <p:spPr>
          <a:xfrm>
            <a:off x="628650" y="0"/>
            <a:ext cx="7886700" cy="994172"/>
          </a:xfrm>
        </p:spPr>
        <p:txBody>
          <a:bodyPr>
            <a:normAutofit/>
          </a:bodyPr>
          <a:lstStyle/>
          <a:p>
            <a:r>
              <a:rPr lang="en-US" sz="3200" b="1" dirty="0"/>
              <a:t>Enhanced International Prognostic Index (NCCN-IPI) in Aggressive NHL</a:t>
            </a:r>
          </a:p>
        </p:txBody>
      </p:sp>
      <p:sp>
        <p:nvSpPr>
          <p:cNvPr id="4" name="TextBox 3">
            <a:extLst>
              <a:ext uri="{FF2B5EF4-FFF2-40B4-BE49-F238E27FC236}">
                <a16:creationId xmlns:a16="http://schemas.microsoft.com/office/drawing/2014/main" id="{45A618C6-FDA2-4CB0-AFFB-DC8929BB41F5}"/>
              </a:ext>
            </a:extLst>
          </p:cNvPr>
          <p:cNvSpPr txBox="1"/>
          <p:nvPr/>
        </p:nvSpPr>
        <p:spPr>
          <a:xfrm>
            <a:off x="3078764" y="4492646"/>
            <a:ext cx="5521037" cy="230832"/>
          </a:xfrm>
          <a:prstGeom prst="rect">
            <a:avLst/>
          </a:prstGeom>
          <a:noFill/>
        </p:spPr>
        <p:txBody>
          <a:bodyPr wrap="square" rtlCol="0">
            <a:spAutoFit/>
          </a:bodyPr>
          <a:lstStyle/>
          <a:p>
            <a:r>
              <a:rPr lang="en-US" sz="900" dirty="0">
                <a:solidFill>
                  <a:schemeClr val="bg2"/>
                </a:solidFill>
              </a:rPr>
              <a:t>Zhou Z, et al. </a:t>
            </a:r>
            <a:r>
              <a:rPr lang="en-US" sz="900" i="1" dirty="0">
                <a:solidFill>
                  <a:schemeClr val="bg2"/>
                </a:solidFill>
              </a:rPr>
              <a:t>Blood</a:t>
            </a:r>
            <a:r>
              <a:rPr lang="en-US" sz="900" dirty="0">
                <a:solidFill>
                  <a:schemeClr val="bg2"/>
                </a:solidFill>
              </a:rPr>
              <a:t>. 2014; 123(6):837-842</a:t>
            </a:r>
          </a:p>
        </p:txBody>
      </p:sp>
      <p:graphicFrame>
        <p:nvGraphicFramePr>
          <p:cNvPr id="8" name="Table 8">
            <a:extLst>
              <a:ext uri="{FF2B5EF4-FFF2-40B4-BE49-F238E27FC236}">
                <a16:creationId xmlns:a16="http://schemas.microsoft.com/office/drawing/2014/main" id="{FC7F7245-65AD-4A6D-B3B1-3179BA3BA045}"/>
              </a:ext>
            </a:extLst>
          </p:cNvPr>
          <p:cNvGraphicFramePr>
            <a:graphicFrameLocks noGrp="1"/>
          </p:cNvGraphicFramePr>
          <p:nvPr>
            <p:extLst>
              <p:ext uri="{D42A27DB-BD31-4B8C-83A1-F6EECF244321}">
                <p14:modId xmlns:p14="http://schemas.microsoft.com/office/powerpoint/2010/main" val="1909283568"/>
              </p:ext>
            </p:extLst>
          </p:nvPr>
        </p:nvGraphicFramePr>
        <p:xfrm>
          <a:off x="6009216" y="1529199"/>
          <a:ext cx="2957362" cy="2321470"/>
        </p:xfrm>
        <a:graphic>
          <a:graphicData uri="http://schemas.openxmlformats.org/drawingml/2006/table">
            <a:tbl>
              <a:tblPr firstRow="1" bandRow="1">
                <a:tableStyleId>{5C22544A-7EE6-4342-B048-85BDC9FD1C3A}</a:tableStyleId>
              </a:tblPr>
              <a:tblGrid>
                <a:gridCol w="2309371">
                  <a:extLst>
                    <a:ext uri="{9D8B030D-6E8A-4147-A177-3AD203B41FA5}">
                      <a16:colId xmlns:a16="http://schemas.microsoft.com/office/drawing/2014/main" val="4107655071"/>
                    </a:ext>
                  </a:extLst>
                </a:gridCol>
                <a:gridCol w="647991">
                  <a:extLst>
                    <a:ext uri="{9D8B030D-6E8A-4147-A177-3AD203B41FA5}">
                      <a16:colId xmlns:a16="http://schemas.microsoft.com/office/drawing/2014/main" val="1020094867"/>
                    </a:ext>
                  </a:extLst>
                </a:gridCol>
              </a:tblGrid>
              <a:tr h="363604">
                <a:tc gridSpan="2">
                  <a:txBody>
                    <a:bodyPr/>
                    <a:lstStyle/>
                    <a:p>
                      <a:pPr algn="ctr"/>
                      <a:r>
                        <a:rPr lang="en-US" sz="1600" dirty="0"/>
                        <a:t>Risk Group</a:t>
                      </a:r>
                    </a:p>
                  </a:txBody>
                  <a:tcPr/>
                </a:tc>
                <a:tc hMerge="1">
                  <a:txBody>
                    <a:bodyPr/>
                    <a:lstStyle/>
                    <a:p>
                      <a:endParaRPr lang="en-US" dirty="0"/>
                    </a:p>
                  </a:txBody>
                  <a:tcPr/>
                </a:tc>
                <a:extLst>
                  <a:ext uri="{0D108BD9-81ED-4DB2-BD59-A6C34878D82A}">
                    <a16:rowId xmlns:a16="http://schemas.microsoft.com/office/drawing/2014/main" val="2083881644"/>
                  </a:ext>
                </a:extLst>
              </a:tr>
              <a:tr h="363604">
                <a:tc>
                  <a:txBody>
                    <a:bodyPr/>
                    <a:lstStyle/>
                    <a:p>
                      <a:pPr marL="0" indent="0">
                        <a:buFont typeface="Arial" panose="020B0604020202020204" pitchFamily="34" charset="0"/>
                        <a:buNone/>
                      </a:pPr>
                      <a:r>
                        <a:rPr lang="en-US" sz="1600" dirty="0"/>
                        <a:t>Low (L)</a:t>
                      </a:r>
                    </a:p>
                  </a:txBody>
                  <a:tcPr/>
                </a:tc>
                <a:tc>
                  <a:txBody>
                    <a:bodyPr/>
                    <a:lstStyle/>
                    <a:p>
                      <a:r>
                        <a:rPr lang="en-US" sz="1600" dirty="0"/>
                        <a:t>0-1</a:t>
                      </a:r>
                    </a:p>
                  </a:txBody>
                  <a:tcPr/>
                </a:tc>
                <a:extLst>
                  <a:ext uri="{0D108BD9-81ED-4DB2-BD59-A6C34878D82A}">
                    <a16:rowId xmlns:a16="http://schemas.microsoft.com/office/drawing/2014/main" val="2211605354"/>
                  </a:ext>
                </a:extLst>
              </a:tr>
              <a:tr h="615329">
                <a:tc>
                  <a:txBody>
                    <a:bodyPr/>
                    <a:lstStyle/>
                    <a:p>
                      <a:pPr marL="0" indent="0">
                        <a:buFont typeface="Arial" panose="020B0604020202020204" pitchFamily="34" charset="0"/>
                        <a:buNone/>
                      </a:pPr>
                      <a:r>
                        <a:rPr lang="en-US" sz="1600" dirty="0"/>
                        <a:t>Low-intermediate (L-I)</a:t>
                      </a:r>
                    </a:p>
                  </a:txBody>
                  <a:tcPr/>
                </a:tc>
                <a:tc>
                  <a:txBody>
                    <a:bodyPr/>
                    <a:lstStyle/>
                    <a:p>
                      <a:r>
                        <a:rPr lang="en-US" sz="1600" dirty="0"/>
                        <a:t>2-3</a:t>
                      </a:r>
                    </a:p>
                  </a:txBody>
                  <a:tcPr/>
                </a:tc>
                <a:extLst>
                  <a:ext uri="{0D108BD9-81ED-4DB2-BD59-A6C34878D82A}">
                    <a16:rowId xmlns:a16="http://schemas.microsoft.com/office/drawing/2014/main" val="2383893775"/>
                  </a:ext>
                </a:extLst>
              </a:tr>
              <a:tr h="615329">
                <a:tc>
                  <a:txBody>
                    <a:bodyPr/>
                    <a:lstStyle/>
                    <a:p>
                      <a:r>
                        <a:rPr lang="en-US" sz="1600" dirty="0"/>
                        <a:t>High-intermediate (H-I)</a:t>
                      </a:r>
                    </a:p>
                  </a:txBody>
                  <a:tcPr/>
                </a:tc>
                <a:tc>
                  <a:txBody>
                    <a:bodyPr/>
                    <a:lstStyle/>
                    <a:p>
                      <a:r>
                        <a:rPr lang="en-US" sz="1600" dirty="0"/>
                        <a:t>4-5</a:t>
                      </a:r>
                    </a:p>
                  </a:txBody>
                  <a:tcPr/>
                </a:tc>
                <a:extLst>
                  <a:ext uri="{0D108BD9-81ED-4DB2-BD59-A6C34878D82A}">
                    <a16:rowId xmlns:a16="http://schemas.microsoft.com/office/drawing/2014/main" val="1731579523"/>
                  </a:ext>
                </a:extLst>
              </a:tr>
              <a:tr h="363604">
                <a:tc>
                  <a:txBody>
                    <a:bodyPr/>
                    <a:lstStyle/>
                    <a:p>
                      <a:r>
                        <a:rPr lang="en-US" sz="1600" dirty="0"/>
                        <a:t>High (H)</a:t>
                      </a:r>
                    </a:p>
                  </a:txBody>
                  <a:tcPr/>
                </a:tc>
                <a:tc>
                  <a:txBody>
                    <a:bodyPr/>
                    <a:lstStyle/>
                    <a:p>
                      <a:r>
                        <a:rPr lang="en-US" sz="1600" u="sng" dirty="0"/>
                        <a:t>&gt;</a:t>
                      </a:r>
                      <a:r>
                        <a:rPr lang="en-US" sz="1600" u="none" dirty="0"/>
                        <a:t> 6</a:t>
                      </a:r>
                      <a:endParaRPr lang="en-US" sz="1600" u="sng" dirty="0"/>
                    </a:p>
                  </a:txBody>
                  <a:tcPr/>
                </a:tc>
                <a:extLst>
                  <a:ext uri="{0D108BD9-81ED-4DB2-BD59-A6C34878D82A}">
                    <a16:rowId xmlns:a16="http://schemas.microsoft.com/office/drawing/2014/main" val="163782399"/>
                  </a:ext>
                </a:extLst>
              </a:tr>
            </a:tbl>
          </a:graphicData>
        </a:graphic>
      </p:graphicFrame>
      <p:graphicFrame>
        <p:nvGraphicFramePr>
          <p:cNvPr id="9" name="Table 8">
            <a:extLst>
              <a:ext uri="{FF2B5EF4-FFF2-40B4-BE49-F238E27FC236}">
                <a16:creationId xmlns:a16="http://schemas.microsoft.com/office/drawing/2014/main" id="{E93ACFD3-3661-45B1-9ACB-45C1C01B03F3}"/>
              </a:ext>
            </a:extLst>
          </p:cNvPr>
          <p:cNvGraphicFramePr>
            <a:graphicFrameLocks noGrp="1"/>
          </p:cNvGraphicFramePr>
          <p:nvPr>
            <p:extLst>
              <p:ext uri="{D42A27DB-BD31-4B8C-83A1-F6EECF244321}">
                <p14:modId xmlns:p14="http://schemas.microsoft.com/office/powerpoint/2010/main" val="498874834"/>
              </p:ext>
            </p:extLst>
          </p:nvPr>
        </p:nvGraphicFramePr>
        <p:xfrm>
          <a:off x="177422" y="2100709"/>
          <a:ext cx="5521035" cy="1889760"/>
        </p:xfrm>
        <a:graphic>
          <a:graphicData uri="http://schemas.openxmlformats.org/drawingml/2006/table">
            <a:tbl>
              <a:tblPr firstRow="1" bandRow="1">
                <a:tableStyleId>{5C22544A-7EE6-4342-B048-85BDC9FD1C3A}</a:tableStyleId>
              </a:tblPr>
              <a:tblGrid>
                <a:gridCol w="963689">
                  <a:extLst>
                    <a:ext uri="{9D8B030D-6E8A-4147-A177-3AD203B41FA5}">
                      <a16:colId xmlns:a16="http://schemas.microsoft.com/office/drawing/2014/main" val="2298582435"/>
                    </a:ext>
                  </a:extLst>
                </a:gridCol>
                <a:gridCol w="891729">
                  <a:extLst>
                    <a:ext uri="{9D8B030D-6E8A-4147-A177-3AD203B41FA5}">
                      <a16:colId xmlns:a16="http://schemas.microsoft.com/office/drawing/2014/main" val="3751256756"/>
                    </a:ext>
                  </a:extLst>
                </a:gridCol>
                <a:gridCol w="1171339">
                  <a:extLst>
                    <a:ext uri="{9D8B030D-6E8A-4147-A177-3AD203B41FA5}">
                      <a16:colId xmlns:a16="http://schemas.microsoft.com/office/drawing/2014/main" val="2433969805"/>
                    </a:ext>
                  </a:extLst>
                </a:gridCol>
                <a:gridCol w="1156224">
                  <a:extLst>
                    <a:ext uri="{9D8B030D-6E8A-4147-A177-3AD203B41FA5}">
                      <a16:colId xmlns:a16="http://schemas.microsoft.com/office/drawing/2014/main" val="563689461"/>
                    </a:ext>
                  </a:extLst>
                </a:gridCol>
                <a:gridCol w="1338054">
                  <a:extLst>
                    <a:ext uri="{9D8B030D-6E8A-4147-A177-3AD203B41FA5}">
                      <a16:colId xmlns:a16="http://schemas.microsoft.com/office/drawing/2014/main" val="2584666579"/>
                    </a:ext>
                  </a:extLst>
                </a:gridCol>
              </a:tblGrid>
              <a:tr h="193342">
                <a:tc gridSpan="5">
                  <a:txBody>
                    <a:bodyPr/>
                    <a:lstStyle/>
                    <a:p>
                      <a:pPr algn="ctr"/>
                      <a:r>
                        <a:rPr lang="en-US" sz="1800" b="1" dirty="0"/>
                        <a:t>NCCN-IPI </a:t>
                      </a:r>
                    </a:p>
                  </a:txBody>
                  <a:tcPr anchor="ctr"/>
                </a:tc>
                <a:tc hMerge="1">
                  <a:txBody>
                    <a:bodyPr/>
                    <a:lstStyle/>
                    <a:p>
                      <a:endParaRPr lang="en-US" dirty="0"/>
                    </a:p>
                  </a:txBody>
                  <a:tcPr/>
                </a:tc>
                <a:tc hMerge="1">
                  <a:txBody>
                    <a:bodyPr/>
                    <a:lstStyle/>
                    <a:p>
                      <a:endParaRPr lang="en-US" dirty="0"/>
                    </a:p>
                  </a:txBody>
                  <a:tcPr/>
                </a:tc>
                <a:tc hMerge="1">
                  <a:txBody>
                    <a:bodyPr/>
                    <a:lstStyle/>
                    <a:p>
                      <a:pPr algn="ctr"/>
                      <a:endParaRPr lang="en-US" sz="1800" b="1" dirty="0"/>
                    </a:p>
                  </a:txBody>
                  <a:tcPr anchor="ctr"/>
                </a:tc>
                <a:tc hMerge="1">
                  <a:txBody>
                    <a:bodyPr/>
                    <a:lstStyle/>
                    <a:p>
                      <a:pPr algn="ctr"/>
                      <a:endParaRPr lang="en-US" sz="1800" b="1" dirty="0"/>
                    </a:p>
                  </a:txBody>
                  <a:tcPr anchor="ctr"/>
                </a:tc>
                <a:extLst>
                  <a:ext uri="{0D108BD9-81ED-4DB2-BD59-A6C34878D82A}">
                    <a16:rowId xmlns:a16="http://schemas.microsoft.com/office/drawing/2014/main" val="336056535"/>
                  </a:ext>
                </a:extLst>
              </a:tr>
              <a:tr h="193342">
                <a:tc gridSpan="5">
                  <a:txBody>
                    <a:bodyPr/>
                    <a:lstStyle/>
                    <a:p>
                      <a:pPr algn="ct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5187457"/>
                  </a:ext>
                </a:extLst>
              </a:tr>
              <a:tr h="193342">
                <a:tc gridSpan="5">
                  <a:txBody>
                    <a:bodyPr/>
                    <a:lstStyle/>
                    <a:p>
                      <a:pPr algn="ctr"/>
                      <a:r>
                        <a:rPr lang="en-US" sz="1600" b="1" dirty="0"/>
                        <a:t>LDH, normalized </a:t>
                      </a:r>
                    </a:p>
                  </a:txBody>
                  <a:tcPr anchor="ctr"/>
                </a:tc>
                <a:tc hMerge="1">
                  <a:txBody>
                    <a:bodyPr/>
                    <a:lstStyle/>
                    <a:p>
                      <a:endParaRPr lang="en-US" dirty="0"/>
                    </a:p>
                  </a:txBody>
                  <a:tcPr/>
                </a:tc>
                <a:tc hMerge="1">
                  <a:txBody>
                    <a:bodyPr/>
                    <a:lstStyle/>
                    <a:p>
                      <a:endParaRPr lang="en-US" dirty="0"/>
                    </a:p>
                  </a:txBody>
                  <a:tcPr/>
                </a:tc>
                <a:tc hMerge="1">
                  <a:txBody>
                    <a:bodyPr/>
                    <a:lstStyle/>
                    <a:p>
                      <a:pPr algn="ctr"/>
                      <a:endParaRPr lang="en-US" sz="1800" b="1" dirty="0"/>
                    </a:p>
                  </a:txBody>
                  <a:tcPr anchor="ctr"/>
                </a:tc>
                <a:tc hMerge="1">
                  <a:txBody>
                    <a:bodyPr/>
                    <a:lstStyle/>
                    <a:p>
                      <a:pPr algn="ctr"/>
                      <a:endParaRPr lang="en-US" sz="1800" b="1" dirty="0"/>
                    </a:p>
                  </a:txBody>
                  <a:tcPr anchor="ctr"/>
                </a:tc>
                <a:extLst>
                  <a:ext uri="{0D108BD9-81ED-4DB2-BD59-A6C34878D82A}">
                    <a16:rowId xmlns:a16="http://schemas.microsoft.com/office/drawing/2014/main" val="411782451"/>
                  </a:ext>
                </a:extLst>
              </a:tr>
              <a:tr h="19334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&gt;1 to </a:t>
                      </a:r>
                      <a:r>
                        <a:rPr lang="en-US" sz="1400" u="sng" dirty="0"/>
                        <a:t>&lt;</a:t>
                      </a:r>
                      <a:r>
                        <a:rPr lang="en-US" sz="1400" u="none" dirty="0"/>
                        <a:t> 3</a:t>
                      </a:r>
                    </a:p>
                  </a:txBody>
                  <a:tcPr anchor="ctr"/>
                </a:tc>
                <a:tc>
                  <a:txBody>
                    <a:bodyPr/>
                    <a:lstStyle/>
                    <a:p>
                      <a:pPr marL="0" indent="0" algn="ctr">
                        <a:buFont typeface="Arial" panose="020B0604020202020204" pitchFamily="34" charset="0"/>
                        <a:buNone/>
                      </a:pPr>
                      <a:r>
                        <a:rPr lang="en-US" sz="1400" dirty="0"/>
                        <a:t>&gt;3</a:t>
                      </a:r>
                    </a:p>
                  </a:txBody>
                  <a:tcPr anchor="ctr"/>
                </a:tc>
                <a:tc>
                  <a:txBody>
                    <a:bodyPr/>
                    <a:lstStyle/>
                    <a:p>
                      <a:pPr algn="ctr"/>
                      <a:r>
                        <a:rPr lang="en-US" sz="1400" dirty="0"/>
                        <a:t>Stage III-IV disease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Extranodal disease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Performance status </a:t>
                      </a:r>
                      <a:r>
                        <a:rPr lang="en-US" sz="1400" u="sng" dirty="0"/>
                        <a:t>&gt;</a:t>
                      </a:r>
                      <a:r>
                        <a:rPr lang="en-US" sz="1400" u="none" dirty="0"/>
                        <a:t> 2</a:t>
                      </a:r>
                      <a:endParaRPr lang="en-US" sz="1400" dirty="0"/>
                    </a:p>
                  </a:txBody>
                  <a:tcPr anchor="ctr"/>
                </a:tc>
                <a:extLst>
                  <a:ext uri="{0D108BD9-81ED-4DB2-BD59-A6C34878D82A}">
                    <a16:rowId xmlns:a16="http://schemas.microsoft.com/office/drawing/2014/main" val="431122540"/>
                  </a:ext>
                </a:extLst>
              </a:tr>
              <a:tr h="193342">
                <a:tc>
                  <a:txBody>
                    <a:bodyPr/>
                    <a:lstStyle/>
                    <a:p>
                      <a:pPr algn="ctr"/>
                      <a:r>
                        <a:rPr lang="en-US" sz="1400" b="0" dirty="0"/>
                        <a:t>1</a:t>
                      </a:r>
                    </a:p>
                  </a:txBody>
                  <a:tcPr anchor="ctr"/>
                </a:tc>
                <a:tc>
                  <a:txBody>
                    <a:bodyPr/>
                    <a:lstStyle/>
                    <a:p>
                      <a:pPr algn="ctr"/>
                      <a:r>
                        <a:rPr lang="en-US" sz="1400" b="0" dirty="0"/>
                        <a:t>2</a:t>
                      </a:r>
                    </a:p>
                  </a:txBody>
                  <a:tcPr anchor="ctr"/>
                </a:tc>
                <a:tc>
                  <a:txBody>
                    <a:bodyPr/>
                    <a:lstStyle/>
                    <a:p>
                      <a:pPr algn="ctr"/>
                      <a:r>
                        <a:rPr lang="en-US" sz="1400" b="0" dirty="0"/>
                        <a:t>1</a:t>
                      </a:r>
                    </a:p>
                  </a:txBody>
                  <a:tcPr anchor="ctr"/>
                </a:tc>
                <a:tc>
                  <a:txBody>
                    <a:bodyPr/>
                    <a:lstStyle/>
                    <a:p>
                      <a:pPr algn="ctr"/>
                      <a:r>
                        <a:rPr lang="en-US" sz="1400" b="0" dirty="0"/>
                        <a:t>1</a:t>
                      </a:r>
                    </a:p>
                  </a:txBody>
                  <a:tcPr anchor="ctr"/>
                </a:tc>
                <a:tc>
                  <a:txBody>
                    <a:bodyPr/>
                    <a:lstStyle/>
                    <a:p>
                      <a:pPr algn="ctr"/>
                      <a:r>
                        <a:rPr lang="en-US" sz="1400" b="0" dirty="0"/>
                        <a:t>1</a:t>
                      </a:r>
                    </a:p>
                  </a:txBody>
                  <a:tcPr anchor="ctr"/>
                </a:tc>
                <a:extLst>
                  <a:ext uri="{0D108BD9-81ED-4DB2-BD59-A6C34878D82A}">
                    <a16:rowId xmlns:a16="http://schemas.microsoft.com/office/drawing/2014/main" val="3452648766"/>
                  </a:ext>
                </a:extLst>
              </a:tr>
            </a:tbl>
          </a:graphicData>
        </a:graphic>
      </p:graphicFrame>
      <p:graphicFrame>
        <p:nvGraphicFramePr>
          <p:cNvPr id="10" name="Table 8">
            <a:extLst>
              <a:ext uri="{FF2B5EF4-FFF2-40B4-BE49-F238E27FC236}">
                <a16:creationId xmlns:a16="http://schemas.microsoft.com/office/drawing/2014/main" id="{FB92DEA1-7CB6-4BBB-80AC-242657473CD8}"/>
              </a:ext>
            </a:extLst>
          </p:cNvPr>
          <p:cNvGraphicFramePr>
            <a:graphicFrameLocks noGrp="1"/>
          </p:cNvGraphicFramePr>
          <p:nvPr>
            <p:extLst>
              <p:ext uri="{D42A27DB-BD31-4B8C-83A1-F6EECF244321}">
                <p14:modId xmlns:p14="http://schemas.microsoft.com/office/powerpoint/2010/main" val="1245783154"/>
              </p:ext>
            </p:extLst>
          </p:nvPr>
        </p:nvGraphicFramePr>
        <p:xfrm>
          <a:off x="177422" y="1529199"/>
          <a:ext cx="5521035" cy="1310640"/>
        </p:xfrm>
        <a:graphic>
          <a:graphicData uri="http://schemas.openxmlformats.org/drawingml/2006/table">
            <a:tbl>
              <a:tblPr firstRow="1" bandRow="1">
                <a:tableStyleId>{5C22544A-7EE6-4342-B048-85BDC9FD1C3A}</a:tableStyleId>
              </a:tblPr>
              <a:tblGrid>
                <a:gridCol w="1840345">
                  <a:extLst>
                    <a:ext uri="{9D8B030D-6E8A-4147-A177-3AD203B41FA5}">
                      <a16:colId xmlns:a16="http://schemas.microsoft.com/office/drawing/2014/main" val="2298582435"/>
                    </a:ext>
                  </a:extLst>
                </a:gridCol>
                <a:gridCol w="1840345">
                  <a:extLst>
                    <a:ext uri="{9D8B030D-6E8A-4147-A177-3AD203B41FA5}">
                      <a16:colId xmlns:a16="http://schemas.microsoft.com/office/drawing/2014/main" val="3751256756"/>
                    </a:ext>
                  </a:extLst>
                </a:gridCol>
                <a:gridCol w="1840345">
                  <a:extLst>
                    <a:ext uri="{9D8B030D-6E8A-4147-A177-3AD203B41FA5}">
                      <a16:colId xmlns:a16="http://schemas.microsoft.com/office/drawing/2014/main" val="2433969805"/>
                    </a:ext>
                  </a:extLst>
                </a:gridCol>
              </a:tblGrid>
              <a:tr h="193342">
                <a:tc gridSpan="3">
                  <a:txBody>
                    <a:bodyPr/>
                    <a:lstStyle/>
                    <a:p>
                      <a:pPr algn="ctr"/>
                      <a:r>
                        <a:rPr lang="en-US" sz="1800" b="1" dirty="0"/>
                        <a:t>NCCN-IPI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6056535"/>
                  </a:ext>
                </a:extLst>
              </a:tr>
              <a:tr h="193342">
                <a:tc gridSpan="3">
                  <a:txBody>
                    <a:bodyPr/>
                    <a:lstStyle/>
                    <a:p>
                      <a:pPr algn="ctr"/>
                      <a:r>
                        <a:rPr lang="en-US" sz="1600" b="1" dirty="0"/>
                        <a:t>Age (years)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1782451"/>
                  </a:ext>
                </a:extLst>
              </a:tr>
              <a:tr h="19334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t>&gt; 40 to </a:t>
                      </a:r>
                      <a:r>
                        <a:rPr lang="en-US" sz="1400" b="0" u="sng" dirty="0"/>
                        <a:t>&lt;</a:t>
                      </a:r>
                      <a:r>
                        <a:rPr lang="en-US" sz="1400" b="0" u="none" dirty="0"/>
                        <a:t> 60</a:t>
                      </a:r>
                      <a:endParaRPr lang="en-US" sz="14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t>&gt; 60 to &lt; 75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u="sng" dirty="0"/>
                        <a:t>&gt;</a:t>
                      </a:r>
                      <a:r>
                        <a:rPr lang="en-US" sz="1400" b="0" u="none" dirty="0"/>
                        <a:t> 75</a:t>
                      </a:r>
                      <a:endParaRPr lang="en-US" sz="1400" b="0" u="sng" dirty="0"/>
                    </a:p>
                  </a:txBody>
                  <a:tcPr anchor="ctr"/>
                </a:tc>
                <a:extLst>
                  <a:ext uri="{0D108BD9-81ED-4DB2-BD59-A6C34878D82A}">
                    <a16:rowId xmlns:a16="http://schemas.microsoft.com/office/drawing/2014/main" val="431122540"/>
                  </a:ext>
                </a:extLst>
              </a:tr>
              <a:tr h="193342">
                <a:tc>
                  <a:txBody>
                    <a:bodyPr/>
                    <a:lstStyle/>
                    <a:p>
                      <a:pPr algn="ctr"/>
                      <a:r>
                        <a:rPr lang="en-US" sz="1400" b="0" dirty="0"/>
                        <a:t>1</a:t>
                      </a:r>
                    </a:p>
                  </a:txBody>
                  <a:tcPr/>
                </a:tc>
                <a:tc>
                  <a:txBody>
                    <a:bodyPr/>
                    <a:lstStyle/>
                    <a:p>
                      <a:pPr algn="ctr"/>
                      <a:r>
                        <a:rPr lang="en-US" sz="1400" b="0" dirty="0"/>
                        <a:t>2</a:t>
                      </a:r>
                    </a:p>
                  </a:txBody>
                  <a:tcPr anchor="ctr"/>
                </a:tc>
                <a:tc>
                  <a:txBody>
                    <a:bodyPr/>
                    <a:lstStyle/>
                    <a:p>
                      <a:pPr algn="ctr"/>
                      <a:r>
                        <a:rPr lang="en-US" sz="1400" b="0" dirty="0"/>
                        <a:t>3</a:t>
                      </a:r>
                    </a:p>
                  </a:txBody>
                  <a:tcPr anchor="ctr"/>
                </a:tc>
                <a:extLst>
                  <a:ext uri="{0D108BD9-81ED-4DB2-BD59-A6C34878D82A}">
                    <a16:rowId xmlns:a16="http://schemas.microsoft.com/office/drawing/2014/main" val="3452648766"/>
                  </a:ext>
                </a:extLst>
              </a:tr>
            </a:tbl>
          </a:graphicData>
        </a:graphic>
      </p:graphicFrame>
    </p:spTree>
    <p:extLst>
      <p:ext uri="{BB962C8B-B14F-4D97-AF65-F5344CB8AC3E}">
        <p14:creationId xmlns:p14="http://schemas.microsoft.com/office/powerpoint/2010/main" val="319670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17550</TotalTime>
  <Words>6229</Words>
  <Application>Microsoft Office PowerPoint</Application>
  <PresentationFormat>On-screen Show (16:9)</PresentationFormat>
  <Paragraphs>1048</Paragraphs>
  <Slides>47</Slides>
  <Notes>25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Arial</vt:lpstr>
      <vt:lpstr>Arial Narrow</vt:lpstr>
      <vt:lpstr>Calibri</vt:lpstr>
      <vt:lpstr>Calibri Light</vt:lpstr>
      <vt:lpstr>Georgia</vt:lpstr>
      <vt:lpstr>Helvetica</vt:lpstr>
      <vt:lpstr>Lucida Grande</vt:lpstr>
      <vt:lpstr>Symbol</vt:lpstr>
      <vt:lpstr>Times</vt:lpstr>
      <vt:lpstr>Trebuchet MS</vt:lpstr>
      <vt:lpstr>Univers 47 CondensedLight</vt:lpstr>
      <vt:lpstr>Wingdings</vt:lpstr>
      <vt:lpstr>Office Theme</vt:lpstr>
      <vt:lpstr>1_Office Theme</vt:lpstr>
      <vt:lpstr>PowerPoint Presentation</vt:lpstr>
      <vt:lpstr>Jeremy Abramson, MD </vt:lpstr>
      <vt:lpstr>Faculty Disclosures</vt:lpstr>
      <vt:lpstr>Objectives</vt:lpstr>
      <vt:lpstr>Module 1</vt:lpstr>
      <vt:lpstr>Non-Hodgkin Lymphomas (NHL)</vt:lpstr>
      <vt:lpstr>Molecular Subtypes Large-B-Cell Lymphoma1,2</vt:lpstr>
      <vt:lpstr>Clinical Features at Diagnosis1-6</vt:lpstr>
      <vt:lpstr>Enhanced International Prognostic Index (NCCN-IPI) in Aggressive NHL</vt:lpstr>
      <vt:lpstr>Clinical/Economic Burden of LBCL </vt:lpstr>
      <vt:lpstr>Module 2</vt:lpstr>
      <vt:lpstr>Summary of the Current DLBCL Treatment Landscape </vt:lpstr>
      <vt:lpstr>Novel Agents for DLBCL1-8</vt:lpstr>
      <vt:lpstr>L-MIND: Tafasitamab + Len in R/R DLBCL</vt:lpstr>
      <vt:lpstr>L-MIND Results With 3 Years Follow-Up</vt:lpstr>
      <vt:lpstr>Polatuzumab Vedotin Plus BR for Relapsed/Refractory DLBCL</vt:lpstr>
      <vt:lpstr>Pola-BR vs BR</vt:lpstr>
      <vt:lpstr>Loncastuximab tesirine: An anti-CD19 ADC with pyrrolobenzodiazepine (PBD) dimer toxin (LOTIS-2 study)</vt:lpstr>
      <vt:lpstr>Chimeric Antigen Receptor (CAR) T-cell Therapy1-4</vt:lpstr>
      <vt:lpstr>ZUMA-1: PFS and OS of patients with R/R DLBCL receiving axicabtagene ciloleucel</vt:lpstr>
      <vt:lpstr>JULIET: PFS and OS of patients with R/R DLBCL receiving tisagenlecleucel1,2</vt:lpstr>
      <vt:lpstr>TRANSCEND-NHL-001 trial: liso-cel in multiply R/R aggressive B-NHL1,2</vt:lpstr>
      <vt:lpstr>Selinexor: An XPO1 inhibitor</vt:lpstr>
      <vt:lpstr>Emerging Treatments and Paradigm Shifts on the Horizon</vt:lpstr>
      <vt:lpstr>POLARIX trial:  Substituting polatuzumab vedotin for vincristine in R-CHOP</vt:lpstr>
      <vt:lpstr>Primary endpoint: Progression-free survival</vt:lpstr>
      <vt:lpstr>Should high dose chemo and ASCT remain SOC in 2nd line?</vt:lpstr>
      <vt:lpstr>ZUMA-7: Axi-cel vs SOC in 2nd line large B-cell lymphoma1</vt:lpstr>
      <vt:lpstr>TRANSFORM: Liso-cel vs SOC in 2nd line large B-cell lymphoma</vt:lpstr>
      <vt:lpstr>BELINDA: Tisa-cel vs SOC in 2nd line large B-cell lymphoma</vt:lpstr>
      <vt:lpstr>PowerPoint Presentation</vt:lpstr>
      <vt:lpstr>Evolution of 2nd line therapy and beyond</vt:lpstr>
      <vt:lpstr>Emerging Bispecific Antibodies in Large B-Cell Lymphomas</vt:lpstr>
      <vt:lpstr>Phase 1/2 Study of SC Mosunetuzumab in Relapsed/ Refractory B-Cell NHL</vt:lpstr>
      <vt:lpstr>Glofitamab in Relapsed/Refractory NHL</vt:lpstr>
      <vt:lpstr>Module 3</vt:lpstr>
      <vt:lpstr>Patient Evaluation for CAR-T</vt:lpstr>
      <vt:lpstr>Patients ineligible for ASCT/those who do not qualify for CAR-T clinical trial may still be CAR-T candidates1,2</vt:lpstr>
      <vt:lpstr>Considerations for CAR-T Selection</vt:lpstr>
      <vt:lpstr>Module 4</vt:lpstr>
      <vt:lpstr>Notable CAR T-cell toxicities</vt:lpstr>
      <vt:lpstr>Toxicity of 3 Major CAR T-cell Products for Relapsed/Refractory DLBCL1-3</vt:lpstr>
      <vt:lpstr>CRS Management</vt:lpstr>
      <vt:lpstr>Neurotoxicity Management1,2 </vt:lpstr>
      <vt:lpstr>Novel Therapy Toxicities</vt:lpstr>
      <vt:lpstr>Patient Case</vt:lpstr>
      <vt:lpstr>Summary: Rapidly evolving face of R/R DLBCL therapy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416</cp:revision>
  <dcterms:created xsi:type="dcterms:W3CDTF">2022-01-24T01:19:54Z</dcterms:created>
  <dcterms:modified xsi:type="dcterms:W3CDTF">2022-05-26T23:54:41Z</dcterms:modified>
</cp:coreProperties>
</file>