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 id="256" r:id="rId3"/>
    <p:sldId id="258" r:id="rId4"/>
    <p:sldId id="261" r:id="rId5"/>
    <p:sldId id="262" r:id="rId6"/>
    <p:sldId id="263" r:id="rId7"/>
    <p:sldId id="264" r:id="rId8"/>
    <p:sldId id="257" r:id="rId9"/>
    <p:sldId id="259" r:id="rId10"/>
    <p:sldId id="266" r:id="rId11"/>
    <p:sldId id="267" r:id="rId12"/>
    <p:sldId id="268" r:id="rId13"/>
    <p:sldId id="269" r:id="rId14"/>
    <p:sldId id="260" r:id="rId15"/>
    <p:sldId id="265" r:id="rId16"/>
    <p:sldId id="270" r:id="rId17"/>
    <p:sldId id="271" r:id="rId18"/>
    <p:sldId id="272" r:id="rId19"/>
    <p:sldId id="27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30047-609A-C8BC-4509-3DCEF2728E9F}" name="Jane Joukovsky" initials="JJ" userId="Jane Joukovsk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snapToObjects="1">
      <p:cViewPr varScale="1">
        <p:scale>
          <a:sx n="145" d="100"/>
          <a:sy n="145"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415344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5392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7999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87743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5F76C-0B76-FC43-AF39-FEC483FBD768}"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63659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5F76C-0B76-FC43-AF39-FEC483FBD768}" type="datetimeFigureOut">
              <a:rPr lang="en-US" smtClean="0"/>
              <a:t>6/1/22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47422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5F76C-0B76-FC43-AF39-FEC483FBD768}" type="datetimeFigureOut">
              <a:rPr lang="en-US" smtClean="0"/>
              <a:t>6/1/22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39802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25F76C-0B76-FC43-AF39-FEC483FBD768}" type="datetimeFigureOut">
              <a:rPr lang="en-US" smtClean="0"/>
              <a:t>6/1/22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267769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5F76C-0B76-FC43-AF39-FEC483FBD768}" type="datetimeFigureOut">
              <a:rPr lang="en-US" smtClean="0"/>
              <a:t>6/1/22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6297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5F76C-0B76-FC43-AF39-FEC483FBD768}" type="datetimeFigureOut">
              <a:rPr lang="en-US" smtClean="0"/>
              <a:t>6/1/22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78288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5F76C-0B76-FC43-AF39-FEC483FBD768}" type="datetimeFigureOut">
              <a:rPr lang="en-US" smtClean="0"/>
              <a:t>6/1/22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418606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C25F76C-0B76-FC43-AF39-FEC483FBD768}" type="datetimeFigureOut">
              <a:rPr lang="en-US" smtClean="0"/>
              <a:t>6/1/22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3C06A1F-7027-2F43-BDE0-644F223362D4}" type="slidenum">
              <a:rPr lang="en-US" smtClean="0"/>
              <a:t>‹#›</a:t>
            </a:fld>
            <a:endParaRPr lang="en-US" dirty="0"/>
          </a:p>
        </p:txBody>
      </p:sp>
    </p:spTree>
    <p:extLst>
      <p:ext uri="{BB962C8B-B14F-4D97-AF65-F5344CB8AC3E}">
        <p14:creationId xmlns:p14="http://schemas.microsoft.com/office/powerpoint/2010/main" val="3700875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posters.aad.org/abstracts/31865"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posters.aad.org/abstracts/3388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posters.aad.org/abstracts/31256"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0EBD-859F-7040-8B02-2CF32441DB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19A698-0656-1548-B91B-C61D936FF0AE}"/>
              </a:ext>
            </a:extLst>
          </p:cNvPr>
          <p:cNvSpPr>
            <a:spLocks noGrp="1"/>
          </p:cNvSpPr>
          <p:nvPr>
            <p:ph type="subTitle" idx="1"/>
          </p:nvPr>
        </p:nvSpPr>
        <p:spPr/>
        <p:txBody>
          <a:bodyPr/>
          <a:lstStyle/>
          <a:p>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56A6D91B-4321-EC89-7CEF-1726E48BA69B}"/>
              </a:ext>
            </a:extLst>
          </p:cNvPr>
          <p:cNvPicPr>
            <a:picLocks noChangeAspect="1"/>
          </p:cNvPicPr>
          <p:nvPr/>
        </p:nvPicPr>
        <p:blipFill>
          <a:blip r:embed="rId2"/>
          <a:stretch>
            <a:fillRect/>
          </a:stretch>
        </p:blipFill>
        <p:spPr>
          <a:xfrm>
            <a:off x="5637" y="0"/>
            <a:ext cx="9132725" cy="5143500"/>
          </a:xfrm>
          <a:prstGeom prst="rect">
            <a:avLst/>
          </a:prstGeom>
        </p:spPr>
      </p:pic>
    </p:spTree>
    <p:extLst>
      <p:ext uri="{BB962C8B-B14F-4D97-AF65-F5344CB8AC3E}">
        <p14:creationId xmlns:p14="http://schemas.microsoft.com/office/powerpoint/2010/main" val="363938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C641D-DF5D-4F3D-9EBE-3259B915CFA6}"/>
              </a:ext>
            </a:extLst>
          </p:cNvPr>
          <p:cNvSpPr>
            <a:spLocks noGrp="1"/>
          </p:cNvSpPr>
          <p:nvPr>
            <p:ph type="title"/>
          </p:nvPr>
        </p:nvSpPr>
        <p:spPr/>
        <p:txBody>
          <a:bodyPr/>
          <a:lstStyle/>
          <a:p>
            <a:r>
              <a:rPr lang="en-US" dirty="0"/>
              <a:t>Malignancy Rates With Guselkumab</a:t>
            </a:r>
          </a:p>
        </p:txBody>
      </p:sp>
      <p:sp>
        <p:nvSpPr>
          <p:cNvPr id="5" name="Content Placeholder 4">
            <a:extLst>
              <a:ext uri="{FF2B5EF4-FFF2-40B4-BE49-F238E27FC236}">
                <a16:creationId xmlns:a16="http://schemas.microsoft.com/office/drawing/2014/main" id="{A75D97BA-4A3F-4C17-B512-BF3B0F4B15E0}"/>
              </a:ext>
            </a:extLst>
          </p:cNvPr>
          <p:cNvSpPr>
            <a:spLocks noGrp="1"/>
          </p:cNvSpPr>
          <p:nvPr>
            <p:ph idx="1"/>
          </p:nvPr>
        </p:nvSpPr>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Methods</a:t>
            </a:r>
          </a:p>
          <a:p>
            <a:pPr lvl="1"/>
            <a:r>
              <a:rPr lang="en-US" dirty="0">
                <a:latin typeface="Calibri" panose="020F0502020204030204" pitchFamily="34" charset="0"/>
                <a:cs typeface="Times New Roman" panose="02020603050405020304" pitchFamily="18" charset="0"/>
              </a:rPr>
              <a:t>Voyage 1 and 2 participants divided into 3 groups</a:t>
            </a:r>
          </a:p>
          <a:p>
            <a:pPr lvl="2"/>
            <a:r>
              <a:rPr lang="en-US" dirty="0"/>
              <a:t>Participants randomized to guselkumab (GUS) at baseline and those originally randomized to placebo but then transferred to GUS at week 16 (n=1221)</a:t>
            </a:r>
          </a:p>
          <a:p>
            <a:pPr lvl="2"/>
            <a:r>
              <a:rPr lang="en-US" dirty="0"/>
              <a:t>Participants randomized to adalimumab at baseline and then transferred to GUS at or after week 28 (n=500)</a:t>
            </a:r>
          </a:p>
          <a:p>
            <a:pPr lvl="2"/>
            <a:r>
              <a:rPr lang="en-US" dirty="0"/>
              <a:t>Combined participants from the groups above (n=1721)</a:t>
            </a:r>
          </a:p>
          <a:p>
            <a:pPr lvl="1"/>
            <a:r>
              <a:rPr lang="en-US" dirty="0"/>
              <a:t>Psoriasis Longitudinal Assessment and Registry (PSOLAR) used to represent the general psoriasis population requiring systemic therapy</a:t>
            </a:r>
          </a:p>
          <a:p>
            <a:pPr lvl="1"/>
            <a:r>
              <a:rPr lang="en-US" dirty="0"/>
              <a:t>Surveillance, Epidemiology and End Results (SEER) database used for the general US Population</a:t>
            </a:r>
          </a:p>
          <a:p>
            <a:pPr lvl="1"/>
            <a:r>
              <a:rPr lang="en-US" dirty="0"/>
              <a:t>Overall rates of malignancy excluding nonmelanoma skin cancer (NMSC) were compared with rates from PSOLAR</a:t>
            </a:r>
          </a:p>
          <a:p>
            <a:pPr lvl="1"/>
            <a:r>
              <a:rPr lang="en-US" dirty="0"/>
              <a:t>Standardized incidence ratios (SIRs) were used to compare malignancy rates between the GUS groups and the SEER group</a:t>
            </a:r>
          </a:p>
          <a:p>
            <a:pPr lvl="1"/>
            <a:endParaRPr lang="en-US" dirty="0"/>
          </a:p>
        </p:txBody>
      </p:sp>
      <p:sp>
        <p:nvSpPr>
          <p:cNvPr id="6" name="TextBox 5">
            <a:extLst>
              <a:ext uri="{FF2B5EF4-FFF2-40B4-BE49-F238E27FC236}">
                <a16:creationId xmlns:a16="http://schemas.microsoft.com/office/drawing/2014/main" id="{DE9542F7-05E0-4E93-9508-C39135F9B78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Malignancy Rates Through 5 Years of Follow-up in Guselkumab-treated Patients with Moderate to Severe Psoriasis: Results from the VOYAGE 1 and 2 Trials and Comparisons to General Populations: Andrew Blauvelt</a:t>
            </a:r>
            <a:endParaRPr lang="en-US" sz="1000" dirty="0"/>
          </a:p>
        </p:txBody>
      </p:sp>
    </p:spTree>
    <p:extLst>
      <p:ext uri="{BB962C8B-B14F-4D97-AF65-F5344CB8AC3E}">
        <p14:creationId xmlns:p14="http://schemas.microsoft.com/office/powerpoint/2010/main" val="161559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C641D-DF5D-4F3D-9EBE-3259B915CFA6}"/>
              </a:ext>
            </a:extLst>
          </p:cNvPr>
          <p:cNvSpPr>
            <a:spLocks noGrp="1"/>
          </p:cNvSpPr>
          <p:nvPr>
            <p:ph type="title"/>
          </p:nvPr>
        </p:nvSpPr>
        <p:spPr/>
        <p:txBody>
          <a:bodyPr/>
          <a:lstStyle/>
          <a:p>
            <a:r>
              <a:rPr lang="en-US" dirty="0"/>
              <a:t>Malignancy Rates With Guselkumab</a:t>
            </a:r>
          </a:p>
        </p:txBody>
      </p:sp>
      <p:sp>
        <p:nvSpPr>
          <p:cNvPr id="5" name="Content Placeholder 4">
            <a:extLst>
              <a:ext uri="{FF2B5EF4-FFF2-40B4-BE49-F238E27FC236}">
                <a16:creationId xmlns:a16="http://schemas.microsoft.com/office/drawing/2014/main" id="{A75D97BA-4A3F-4C17-B512-BF3B0F4B15E0}"/>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Key Findings:</a:t>
            </a:r>
          </a:p>
          <a:p>
            <a:pPr lvl="1"/>
            <a:r>
              <a:rPr lang="en-US" dirty="0"/>
              <a:t>The rate of non-NMSC cancer in the GUS group was 0.45/100PY compared to 0.68/100PY in PSOLAR.  </a:t>
            </a:r>
          </a:p>
          <a:p>
            <a:pPr lvl="1"/>
            <a:r>
              <a:rPr lang="en-US" dirty="0"/>
              <a:t>The rate of cancer was similar between the GUS group and the SEER group with a SIR of 0.93 (95% CI 0.64-1.31). SIR is the ratio of observed vs expected number of patients with malignancy</a:t>
            </a:r>
          </a:p>
          <a:p>
            <a:pPr lvl="1"/>
            <a:r>
              <a:rPr lang="en-US" dirty="0"/>
              <a:t>There was year-to-year variability in malignancy rates over time without a clear increasing trend</a:t>
            </a:r>
          </a:p>
          <a:p>
            <a:pPr lvl="1"/>
            <a:r>
              <a:rPr lang="en-US" dirty="0"/>
              <a:t>Most reported cancers were breast, colorectal, melanoma, and prostate</a:t>
            </a:r>
          </a:p>
          <a:p>
            <a:pPr lvl="2"/>
            <a:r>
              <a:rPr lang="en-US" dirty="0"/>
              <a:t> Rates for the above were similar to the general US population</a:t>
            </a:r>
          </a:p>
          <a:p>
            <a:pPr lvl="1"/>
            <a:endParaRPr lang="en-US" dirty="0"/>
          </a:p>
        </p:txBody>
      </p:sp>
      <p:sp>
        <p:nvSpPr>
          <p:cNvPr id="6" name="TextBox 5">
            <a:extLst>
              <a:ext uri="{FF2B5EF4-FFF2-40B4-BE49-F238E27FC236}">
                <a16:creationId xmlns:a16="http://schemas.microsoft.com/office/drawing/2014/main" id="{DE9542F7-05E0-4E93-9508-C39135F9B78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Malignancy Rates Through 5 Years of Follow-up in Guselkumab-treated Patients with Moderate to Severe Psoriasis: Results from the VOYAGE 1 and 2 Trials and Comparisons to General Populations: Andrew Blauvelt</a:t>
            </a:r>
            <a:endParaRPr lang="en-US" sz="1000" dirty="0"/>
          </a:p>
        </p:txBody>
      </p:sp>
    </p:spTree>
    <p:extLst>
      <p:ext uri="{BB962C8B-B14F-4D97-AF65-F5344CB8AC3E}">
        <p14:creationId xmlns:p14="http://schemas.microsoft.com/office/powerpoint/2010/main" val="270574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C641D-DF5D-4F3D-9EBE-3259B915CFA6}"/>
              </a:ext>
            </a:extLst>
          </p:cNvPr>
          <p:cNvSpPr>
            <a:spLocks noGrp="1"/>
          </p:cNvSpPr>
          <p:nvPr>
            <p:ph type="title"/>
          </p:nvPr>
        </p:nvSpPr>
        <p:spPr/>
        <p:txBody>
          <a:bodyPr/>
          <a:lstStyle/>
          <a:p>
            <a:r>
              <a:rPr lang="en-US" dirty="0"/>
              <a:t>Malignancy Rates With Guselkumab</a:t>
            </a:r>
          </a:p>
        </p:txBody>
      </p:sp>
      <p:sp>
        <p:nvSpPr>
          <p:cNvPr id="5" name="Content Placeholder 4">
            <a:extLst>
              <a:ext uri="{FF2B5EF4-FFF2-40B4-BE49-F238E27FC236}">
                <a16:creationId xmlns:a16="http://schemas.microsoft.com/office/drawing/2014/main" id="{A75D97BA-4A3F-4C17-B512-BF3B0F4B15E0}"/>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Faculty Commentary:</a:t>
            </a:r>
          </a:p>
          <a:p>
            <a:pPr lvl="1"/>
            <a:r>
              <a:rPr lang="en-US" dirty="0"/>
              <a:t>There is always a worry of increased infection and malignancy when blocking aspects of immune function</a:t>
            </a:r>
          </a:p>
          <a:p>
            <a:pPr lvl="1"/>
            <a:r>
              <a:rPr lang="en-US" dirty="0"/>
              <a:t>This study supports the notion that there is not an increased risk of malignancy with IL23 blockade</a:t>
            </a:r>
          </a:p>
          <a:p>
            <a:pPr lvl="1"/>
            <a:r>
              <a:rPr lang="en-US" dirty="0"/>
              <a:t>Safety and efficacy of IL-23 blockers like guselkumab is excellent</a:t>
            </a:r>
          </a:p>
          <a:p>
            <a:pPr lvl="1"/>
            <a:r>
              <a:rPr lang="en-US" dirty="0"/>
              <a:t>IL-23 blockers will continue to be a favored treatment for psoriasis</a:t>
            </a:r>
          </a:p>
        </p:txBody>
      </p:sp>
      <p:sp>
        <p:nvSpPr>
          <p:cNvPr id="6" name="TextBox 5">
            <a:extLst>
              <a:ext uri="{FF2B5EF4-FFF2-40B4-BE49-F238E27FC236}">
                <a16:creationId xmlns:a16="http://schemas.microsoft.com/office/drawing/2014/main" id="{DE9542F7-05E0-4E93-9508-C39135F9B78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Malignancy Rates Through 5 Years of Follow-up in Guselkumab-treated Patients with Moderate to Severe Psoriasis: Results from the VOYAGE 1 and 2 Trials and Comparisons to General Populations: Andrew Blauvelt</a:t>
            </a:r>
            <a:endParaRPr lang="en-US" sz="1000" dirty="0"/>
          </a:p>
        </p:txBody>
      </p:sp>
    </p:spTree>
    <p:extLst>
      <p:ext uri="{BB962C8B-B14F-4D97-AF65-F5344CB8AC3E}">
        <p14:creationId xmlns:p14="http://schemas.microsoft.com/office/powerpoint/2010/main" val="9813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C641D-DF5D-4F3D-9EBE-3259B915CFA6}"/>
              </a:ext>
            </a:extLst>
          </p:cNvPr>
          <p:cNvSpPr>
            <a:spLocks noGrp="1"/>
          </p:cNvSpPr>
          <p:nvPr>
            <p:ph type="title"/>
          </p:nvPr>
        </p:nvSpPr>
        <p:spPr/>
        <p:txBody>
          <a:bodyPr/>
          <a:lstStyle/>
          <a:p>
            <a:r>
              <a:rPr lang="en-US" dirty="0"/>
              <a:t>Malignancy Rates With Guselkumab</a:t>
            </a:r>
          </a:p>
        </p:txBody>
      </p:sp>
      <p:sp>
        <p:nvSpPr>
          <p:cNvPr id="5" name="Content Placeholder 4">
            <a:extLst>
              <a:ext uri="{FF2B5EF4-FFF2-40B4-BE49-F238E27FC236}">
                <a16:creationId xmlns:a16="http://schemas.microsoft.com/office/drawing/2014/main" id="{A75D97BA-4A3F-4C17-B512-BF3B0F4B15E0}"/>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Primary Author Comment :</a:t>
            </a:r>
          </a:p>
          <a:p>
            <a:pPr lvl="1"/>
            <a:r>
              <a:rPr lang="en-US" sz="1800" dirty="0">
                <a:effectLst/>
                <a:latin typeface="Calibri" panose="020F0502020204030204" pitchFamily="34" charset="0"/>
                <a:ea typeface="Calibri" panose="020F0502020204030204" pitchFamily="34" charset="0"/>
              </a:rPr>
              <a:t>“Long-term safety of biologics is important. Here, we examined cancer types and cancer rates over the course of 5 years in psoriasis patients receiving guselkumab, an IL-23 blocker. Cancers occurred, yes, but the types of cancers and the rates at which they occurred in this large cohort were not different than what would be expected from cancer types and rates in healthy individuals, patients with psoriasis, and psoriasis patients on other types of long-term systemic medications. In other words, there were no clear cancer “signals” in psoriasis patients receiving guselkumab over the course of 5 years.”</a:t>
            </a:r>
            <a:endParaRPr lang="en-US" dirty="0"/>
          </a:p>
        </p:txBody>
      </p:sp>
      <p:sp>
        <p:nvSpPr>
          <p:cNvPr id="6" name="TextBox 5">
            <a:extLst>
              <a:ext uri="{FF2B5EF4-FFF2-40B4-BE49-F238E27FC236}">
                <a16:creationId xmlns:a16="http://schemas.microsoft.com/office/drawing/2014/main" id="{DE9542F7-05E0-4E93-9508-C39135F9B78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Malignancy Rates Through 5 Years of Follow-up in Guselkumab-treated Patients with Moderate to Severe Psoriasis: Results from the VOYAGE 1 and 2 Trials and Comparisons to General Populations: Andrew Blauvelt</a:t>
            </a:r>
            <a:endParaRPr lang="en-US" sz="1000" dirty="0"/>
          </a:p>
        </p:txBody>
      </p:sp>
    </p:spTree>
    <p:extLst>
      <p:ext uri="{BB962C8B-B14F-4D97-AF65-F5344CB8AC3E}">
        <p14:creationId xmlns:p14="http://schemas.microsoft.com/office/powerpoint/2010/main" val="13010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B76F-C644-794E-8567-4C51586C3367}"/>
              </a:ext>
            </a:extLst>
          </p:cNvPr>
          <p:cNvSpPr>
            <a:spLocks noGrp="1"/>
          </p:cNvSpPr>
          <p:nvPr>
            <p:ph type="ctrTitle"/>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Pooled Efficacy and Safety Results from the DERMIS-1 and DERMIS-2 Phase 3 Trials of Once-Daily Roflumilast Cream 0.3% for Treatment of Chronic Plaque Psoriasis</a:t>
            </a:r>
            <a:endParaRPr lang="en-US" dirty="0"/>
          </a:p>
        </p:txBody>
      </p:sp>
      <p:sp>
        <p:nvSpPr>
          <p:cNvPr id="3" name="Subtitle 2">
            <a:extLst>
              <a:ext uri="{FF2B5EF4-FFF2-40B4-BE49-F238E27FC236}">
                <a16:creationId xmlns:a16="http://schemas.microsoft.com/office/drawing/2014/main" id="{715EE413-AD33-D94D-9B98-9FEA83082804}"/>
              </a:ext>
            </a:extLst>
          </p:cNvPr>
          <p:cNvSpPr>
            <a:spLocks noGrp="1"/>
          </p:cNvSpPr>
          <p:nvPr>
            <p:ph type="subTitle" idx="1"/>
          </p:nvPr>
        </p:nvSpPr>
        <p:spPr/>
        <p:txBody>
          <a:bodyPr>
            <a:normAutofit/>
          </a:bodyPr>
          <a:lstStyle/>
          <a:p>
            <a:r>
              <a:rPr lang="en-US" dirty="0"/>
              <a:t>Mark Lebwohl and Colleagues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2022 AAD Annual Meeting</a:t>
            </a:r>
            <a:endParaRPr lang="en-US" dirty="0"/>
          </a:p>
          <a:p>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https://eposters.aad.org/abstracts/31865</a:t>
            </a:r>
            <a:endParaRPr lang="en-US" sz="1600" dirty="0"/>
          </a:p>
        </p:txBody>
      </p:sp>
    </p:spTree>
    <p:extLst>
      <p:ext uri="{BB962C8B-B14F-4D97-AF65-F5344CB8AC3E}">
        <p14:creationId xmlns:p14="http://schemas.microsoft.com/office/powerpoint/2010/main" val="316958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17119-F2D3-4D83-9D87-5F857A63FF29}"/>
              </a:ext>
            </a:extLst>
          </p:cNvPr>
          <p:cNvSpPr>
            <a:spLocks noGrp="1"/>
          </p:cNvSpPr>
          <p:nvPr>
            <p:ph type="title"/>
          </p:nvPr>
        </p:nvSpPr>
        <p:spPr/>
        <p:txBody>
          <a:bodyPr/>
          <a:lstStyle/>
          <a:p>
            <a:r>
              <a:rPr lang="en-US" dirty="0"/>
              <a:t>Efficacy and Safety of Topical Roflumilast</a:t>
            </a:r>
          </a:p>
        </p:txBody>
      </p:sp>
      <p:sp>
        <p:nvSpPr>
          <p:cNvPr id="5" name="Content Placeholder 4">
            <a:extLst>
              <a:ext uri="{FF2B5EF4-FFF2-40B4-BE49-F238E27FC236}">
                <a16:creationId xmlns:a16="http://schemas.microsoft.com/office/drawing/2014/main" id="{CB081C6B-0B82-4D26-859A-066A2A793083}"/>
              </a:ext>
            </a:extLst>
          </p:cNvPr>
          <p:cNvSpPr>
            <a:spLocks noGrp="1"/>
          </p:cNvSpPr>
          <p:nvPr>
            <p:ph idx="1"/>
          </p:nvPr>
        </p:nvSpPr>
        <p:spPr/>
        <p:txBody>
          <a:bodyPr/>
          <a:lstStyle/>
          <a:p>
            <a:r>
              <a:rPr lang="en-US" dirty="0"/>
              <a:t>Topical agents are considered first line for mild-moderate psoriasis</a:t>
            </a:r>
          </a:p>
          <a:p>
            <a:r>
              <a:rPr lang="en-US" dirty="0"/>
              <a:t>Many current topical treatments have safety concerns with long term use</a:t>
            </a:r>
          </a:p>
          <a:p>
            <a:r>
              <a:rPr lang="en-US" dirty="0"/>
              <a:t>No new topical treatment approved in the last 20 years</a:t>
            </a:r>
          </a:p>
        </p:txBody>
      </p:sp>
      <p:sp>
        <p:nvSpPr>
          <p:cNvPr id="6" name="TextBox 5">
            <a:extLst>
              <a:ext uri="{FF2B5EF4-FFF2-40B4-BE49-F238E27FC236}">
                <a16:creationId xmlns:a16="http://schemas.microsoft.com/office/drawing/2014/main" id="{E49B1412-D910-4E12-889D-F51F34A54DA5}"/>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Pooled Efficacy and Safety Results from the DERMIS-1 and DERMIS-2 Phase 3 Trials of Once-Daily Roflumilast Cream 0.3% for Treatment of Chronic Plaque Psoriasis: </a:t>
            </a:r>
            <a:r>
              <a:rPr lang="en-US" sz="1000" dirty="0"/>
              <a:t>Mark Lebwohl </a:t>
            </a:r>
          </a:p>
        </p:txBody>
      </p:sp>
    </p:spTree>
    <p:extLst>
      <p:ext uri="{BB962C8B-B14F-4D97-AF65-F5344CB8AC3E}">
        <p14:creationId xmlns:p14="http://schemas.microsoft.com/office/powerpoint/2010/main" val="171130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17119-F2D3-4D83-9D87-5F857A63FF29}"/>
              </a:ext>
            </a:extLst>
          </p:cNvPr>
          <p:cNvSpPr>
            <a:spLocks noGrp="1"/>
          </p:cNvSpPr>
          <p:nvPr>
            <p:ph type="title"/>
          </p:nvPr>
        </p:nvSpPr>
        <p:spPr/>
        <p:txBody>
          <a:bodyPr/>
          <a:lstStyle/>
          <a:p>
            <a:r>
              <a:rPr lang="en-US" dirty="0"/>
              <a:t>Efficacy and Safety of Topical Roflumilast</a:t>
            </a:r>
          </a:p>
        </p:txBody>
      </p:sp>
      <p:sp>
        <p:nvSpPr>
          <p:cNvPr id="5" name="Content Placeholder 4">
            <a:extLst>
              <a:ext uri="{FF2B5EF4-FFF2-40B4-BE49-F238E27FC236}">
                <a16:creationId xmlns:a16="http://schemas.microsoft.com/office/drawing/2014/main" id="{CB081C6B-0B82-4D26-859A-066A2A793083}"/>
              </a:ext>
            </a:extLst>
          </p:cNvPr>
          <p:cNvSpPr>
            <a:spLocks noGrp="1"/>
          </p:cNvSpPr>
          <p:nvPr>
            <p:ph idx="1"/>
          </p:nvPr>
        </p:nvSpPr>
        <p:spPr>
          <a:xfrm>
            <a:off x="628650" y="1369219"/>
            <a:ext cx="7886700" cy="3108652"/>
          </a:xfrm>
        </p:spPr>
        <p:txBody>
          <a:bodyPr>
            <a:normAutofit fontScale="92500" lnSpcReduction="20000"/>
          </a:bodyPr>
          <a:lstStyle/>
          <a:p>
            <a:r>
              <a:rPr lang="en-US" dirty="0"/>
              <a:t>Methods</a:t>
            </a:r>
          </a:p>
          <a:p>
            <a:pPr lvl="1"/>
            <a:r>
              <a:rPr lang="en-US" dirty="0">
                <a:effectLst/>
                <a:ea typeface="Calibri" panose="020F0502020204030204" pitchFamily="34" charset="0"/>
                <a:cs typeface="Times New Roman" panose="02020603050405020304" pitchFamily="18" charset="0"/>
              </a:rPr>
              <a:t>Data from the 8-week, phase 3, randomized, double-blind vehicle-controlled DERMIS-1 and DERMIS-2 trials</a:t>
            </a:r>
          </a:p>
          <a:p>
            <a:pPr lvl="1"/>
            <a:r>
              <a:rPr lang="en-US" dirty="0"/>
              <a:t>Patients received either once-daily roflumilast 0.3% cream or a vehicle cream</a:t>
            </a:r>
          </a:p>
          <a:p>
            <a:pPr lvl="1"/>
            <a:r>
              <a:rPr lang="en-US" dirty="0"/>
              <a:t>Inclusion criteria were age &gt;2 years, disease duration ≥ 6 months for adults or 3 months for children, Investigator’s Global Assessment (IGA) ≥ mild severity, psoriasis covering 2-20% of body surface area, and Psoriasis Area and Severity Index (PASI) ≥ 2</a:t>
            </a:r>
          </a:p>
          <a:p>
            <a:pPr lvl="1"/>
            <a:r>
              <a:rPr lang="en-US" dirty="0"/>
              <a:t>Primary endpoint was IGA success at week 8 and secondary endpoints included Intertriginous-IGA (I-IGA), PASI-75 and Worst Itch Numeric Rating Scale (WI-NRS)</a:t>
            </a:r>
          </a:p>
          <a:p>
            <a:pPr lvl="1"/>
            <a:r>
              <a:rPr lang="en-US" dirty="0"/>
              <a:t>IGA success was defined as clear or almost clear with 2-grade or better improvement from baseline</a:t>
            </a:r>
          </a:p>
          <a:p>
            <a:pPr lvl="1"/>
            <a:r>
              <a:rPr lang="en-US" dirty="0"/>
              <a:t>Safety and tolerability endpoints included rates of application-site adverse events, treatment-related adverse events, and discontinuation due to adverse events</a:t>
            </a:r>
          </a:p>
          <a:p>
            <a:pPr lvl="1"/>
            <a:endParaRPr lang="en-US" dirty="0"/>
          </a:p>
        </p:txBody>
      </p:sp>
      <p:sp>
        <p:nvSpPr>
          <p:cNvPr id="6" name="TextBox 5">
            <a:extLst>
              <a:ext uri="{FF2B5EF4-FFF2-40B4-BE49-F238E27FC236}">
                <a16:creationId xmlns:a16="http://schemas.microsoft.com/office/drawing/2014/main" id="{E49B1412-D910-4E12-889D-F51F34A54DA5}"/>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Pooled Efficacy and Safety Results from the DERMIS-1 and DERMIS-2 Phase 3 Trials of Once-Daily Roflumilast Cream 0.3% for Treatment of Chronic Plaque Psoriasis: </a:t>
            </a:r>
            <a:r>
              <a:rPr lang="en-US" sz="1000" dirty="0"/>
              <a:t>Mark Lebwohl </a:t>
            </a:r>
          </a:p>
        </p:txBody>
      </p:sp>
    </p:spTree>
    <p:extLst>
      <p:ext uri="{BB962C8B-B14F-4D97-AF65-F5344CB8AC3E}">
        <p14:creationId xmlns:p14="http://schemas.microsoft.com/office/powerpoint/2010/main" val="262896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17119-F2D3-4D83-9D87-5F857A63FF29}"/>
              </a:ext>
            </a:extLst>
          </p:cNvPr>
          <p:cNvSpPr>
            <a:spLocks noGrp="1"/>
          </p:cNvSpPr>
          <p:nvPr>
            <p:ph type="title"/>
          </p:nvPr>
        </p:nvSpPr>
        <p:spPr/>
        <p:txBody>
          <a:bodyPr/>
          <a:lstStyle/>
          <a:p>
            <a:r>
              <a:rPr lang="en-US" dirty="0"/>
              <a:t>Efficacy and Safety of Topical Roflumilast</a:t>
            </a:r>
          </a:p>
        </p:txBody>
      </p:sp>
      <p:sp>
        <p:nvSpPr>
          <p:cNvPr id="5" name="Content Placeholder 4">
            <a:extLst>
              <a:ext uri="{FF2B5EF4-FFF2-40B4-BE49-F238E27FC236}">
                <a16:creationId xmlns:a16="http://schemas.microsoft.com/office/drawing/2014/main" id="{CB081C6B-0B82-4D26-859A-066A2A793083}"/>
              </a:ext>
            </a:extLst>
          </p:cNvPr>
          <p:cNvSpPr>
            <a:spLocks noGrp="1"/>
          </p:cNvSpPr>
          <p:nvPr>
            <p:ph idx="1"/>
          </p:nvPr>
        </p:nvSpPr>
        <p:spPr>
          <a:xfrm>
            <a:off x="628650" y="1369219"/>
            <a:ext cx="7886700" cy="3108652"/>
          </a:xfrm>
        </p:spPr>
        <p:txBody>
          <a:bodyPr>
            <a:normAutofit fontScale="92500" lnSpcReduction="10000"/>
          </a:bodyPr>
          <a:lstStyle/>
          <a:p>
            <a:r>
              <a:rPr lang="en-US" dirty="0"/>
              <a:t>Key Findings:</a:t>
            </a:r>
          </a:p>
          <a:p>
            <a:pPr lvl="1"/>
            <a:r>
              <a:rPr lang="en-US" dirty="0"/>
              <a:t>39.9% of patients in the roflumilast group achieved IGA success compared to 6.5% for the vehicle (</a:t>
            </a:r>
            <a:r>
              <a:rPr lang="en-US" i="1" dirty="0"/>
              <a:t>P</a:t>
            </a:r>
            <a:r>
              <a:rPr lang="en-US" dirty="0"/>
              <a:t>&lt;0.0001)</a:t>
            </a:r>
          </a:p>
          <a:p>
            <a:pPr lvl="1"/>
            <a:r>
              <a:rPr lang="en-US" dirty="0"/>
              <a:t>69.7% of patients in the roflumilast group achieved I-IGA success compared to 16.1% in the vehicle group (</a:t>
            </a:r>
            <a:r>
              <a:rPr lang="en-US" i="1" dirty="0"/>
              <a:t>P</a:t>
            </a:r>
            <a:r>
              <a:rPr lang="en-US" dirty="0"/>
              <a:t>&lt;0.01)</a:t>
            </a:r>
          </a:p>
          <a:p>
            <a:pPr lvl="1"/>
            <a:r>
              <a:rPr lang="en-US" dirty="0"/>
              <a:t>40.3% of patients in the roflumilast group achieved a 75% reduction in PASI scores compared to 6.5% in the vehicle group (</a:t>
            </a:r>
            <a:r>
              <a:rPr lang="en-US" i="1" dirty="0"/>
              <a:t>P</a:t>
            </a:r>
            <a:r>
              <a:rPr lang="en-US" dirty="0"/>
              <a:t>&lt;0.0001)</a:t>
            </a:r>
          </a:p>
          <a:p>
            <a:pPr lvl="1"/>
            <a:r>
              <a:rPr lang="en-US" dirty="0"/>
              <a:t>68.5% of patients in the roflumilast group achieved at least a 4-point improvement with WI-NRS scores compared to 31.3% in the vehicle group (</a:t>
            </a:r>
            <a:r>
              <a:rPr lang="en-US" i="1" dirty="0"/>
              <a:t>P</a:t>
            </a:r>
            <a:r>
              <a:rPr lang="en-US" dirty="0"/>
              <a:t>&lt;0.0001)</a:t>
            </a:r>
          </a:p>
          <a:p>
            <a:pPr lvl="1"/>
            <a:r>
              <a:rPr lang="en-US" dirty="0"/>
              <a:t>There was a low incidence of adverse events with no significant difference between the roflumilast and vehicle groups. The rates of treatment-related adverse events were 4.0% and 3.6% in the roflumilast and vehicle groups</a:t>
            </a:r>
          </a:p>
          <a:p>
            <a:pPr lvl="1"/>
            <a:endParaRPr lang="en-US" dirty="0"/>
          </a:p>
          <a:p>
            <a:pPr lvl="1"/>
            <a:endParaRPr lang="en-US" dirty="0"/>
          </a:p>
        </p:txBody>
      </p:sp>
      <p:sp>
        <p:nvSpPr>
          <p:cNvPr id="6" name="TextBox 5">
            <a:extLst>
              <a:ext uri="{FF2B5EF4-FFF2-40B4-BE49-F238E27FC236}">
                <a16:creationId xmlns:a16="http://schemas.microsoft.com/office/drawing/2014/main" id="{E49B1412-D910-4E12-889D-F51F34A54DA5}"/>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Pooled Efficacy and Safety Results from the DERMIS-1 and DERMIS-2 Phase 3 Trials of Once-Daily Roflumilast Cream 0.3% for Treatment of Chronic Plaque Psoriasis: </a:t>
            </a:r>
            <a:r>
              <a:rPr lang="en-US" sz="1000" dirty="0"/>
              <a:t>Mark Lebwohl </a:t>
            </a:r>
          </a:p>
        </p:txBody>
      </p:sp>
    </p:spTree>
    <p:extLst>
      <p:ext uri="{BB962C8B-B14F-4D97-AF65-F5344CB8AC3E}">
        <p14:creationId xmlns:p14="http://schemas.microsoft.com/office/powerpoint/2010/main" val="34376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17119-F2D3-4D83-9D87-5F857A63FF29}"/>
              </a:ext>
            </a:extLst>
          </p:cNvPr>
          <p:cNvSpPr>
            <a:spLocks noGrp="1"/>
          </p:cNvSpPr>
          <p:nvPr>
            <p:ph type="title"/>
          </p:nvPr>
        </p:nvSpPr>
        <p:spPr/>
        <p:txBody>
          <a:bodyPr/>
          <a:lstStyle/>
          <a:p>
            <a:r>
              <a:rPr lang="en-US" dirty="0"/>
              <a:t>Efficacy and Safety of Topical Roflumilast</a:t>
            </a:r>
          </a:p>
        </p:txBody>
      </p:sp>
      <p:sp>
        <p:nvSpPr>
          <p:cNvPr id="5" name="Content Placeholder 4">
            <a:extLst>
              <a:ext uri="{FF2B5EF4-FFF2-40B4-BE49-F238E27FC236}">
                <a16:creationId xmlns:a16="http://schemas.microsoft.com/office/drawing/2014/main" id="{CB081C6B-0B82-4D26-859A-066A2A793083}"/>
              </a:ext>
            </a:extLst>
          </p:cNvPr>
          <p:cNvSpPr>
            <a:spLocks noGrp="1"/>
          </p:cNvSpPr>
          <p:nvPr>
            <p:ph idx="1"/>
          </p:nvPr>
        </p:nvSpPr>
        <p:spPr>
          <a:xfrm>
            <a:off x="628650" y="1369219"/>
            <a:ext cx="7886700" cy="3108652"/>
          </a:xfrm>
        </p:spPr>
        <p:txBody>
          <a:bodyPr>
            <a:normAutofit/>
          </a:bodyPr>
          <a:lstStyle/>
          <a:p>
            <a:r>
              <a:rPr lang="en-US" dirty="0"/>
              <a:t>Faculty Comments:</a:t>
            </a:r>
          </a:p>
          <a:p>
            <a:pPr lvl="1"/>
            <a:r>
              <a:rPr lang="en-US" dirty="0"/>
              <a:t>There is a large unmet need in the large percentage of patients with limited disease</a:t>
            </a:r>
          </a:p>
          <a:p>
            <a:pPr lvl="1"/>
            <a:r>
              <a:rPr lang="en-US" dirty="0"/>
              <a:t>Many patients fail topical treatments by not applying them as directed</a:t>
            </a:r>
          </a:p>
          <a:p>
            <a:pPr lvl="1"/>
            <a:r>
              <a:rPr lang="en-US" dirty="0"/>
              <a:t>This study shows that roflumilast is safe and effective – but it does not show if patients will use it as directed</a:t>
            </a:r>
          </a:p>
          <a:p>
            <a:pPr lvl="1"/>
            <a:r>
              <a:rPr lang="en-US" dirty="0"/>
              <a:t>Real-world experience will show if patients will use this new topical treatment better than the current treatments</a:t>
            </a:r>
          </a:p>
          <a:p>
            <a:pPr lvl="1"/>
            <a:endParaRPr lang="en-US" dirty="0"/>
          </a:p>
          <a:p>
            <a:pPr lvl="1"/>
            <a:endParaRPr lang="en-US" dirty="0"/>
          </a:p>
        </p:txBody>
      </p:sp>
      <p:sp>
        <p:nvSpPr>
          <p:cNvPr id="6" name="TextBox 5">
            <a:extLst>
              <a:ext uri="{FF2B5EF4-FFF2-40B4-BE49-F238E27FC236}">
                <a16:creationId xmlns:a16="http://schemas.microsoft.com/office/drawing/2014/main" id="{E49B1412-D910-4E12-889D-F51F34A54DA5}"/>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Pooled Efficacy and Safety Results from the DERMIS-1 and DERMIS-2 Phase 3 Trials of Once-Daily Roflumilast Cream 0.3% for Treatment of Chronic Plaque Psoriasis: </a:t>
            </a:r>
            <a:r>
              <a:rPr lang="en-US" sz="1000" dirty="0"/>
              <a:t>Mark Lebwohl </a:t>
            </a:r>
          </a:p>
        </p:txBody>
      </p:sp>
    </p:spTree>
    <p:extLst>
      <p:ext uri="{BB962C8B-B14F-4D97-AF65-F5344CB8AC3E}">
        <p14:creationId xmlns:p14="http://schemas.microsoft.com/office/powerpoint/2010/main" val="292721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17119-F2D3-4D83-9D87-5F857A63FF29}"/>
              </a:ext>
            </a:extLst>
          </p:cNvPr>
          <p:cNvSpPr>
            <a:spLocks noGrp="1"/>
          </p:cNvSpPr>
          <p:nvPr>
            <p:ph type="title"/>
          </p:nvPr>
        </p:nvSpPr>
        <p:spPr/>
        <p:txBody>
          <a:bodyPr/>
          <a:lstStyle/>
          <a:p>
            <a:r>
              <a:rPr lang="en-US" dirty="0"/>
              <a:t>Efficacy and Safety of Topical Roflumilast</a:t>
            </a:r>
          </a:p>
        </p:txBody>
      </p:sp>
      <p:sp>
        <p:nvSpPr>
          <p:cNvPr id="5" name="Content Placeholder 4">
            <a:extLst>
              <a:ext uri="{FF2B5EF4-FFF2-40B4-BE49-F238E27FC236}">
                <a16:creationId xmlns:a16="http://schemas.microsoft.com/office/drawing/2014/main" id="{CB081C6B-0B82-4D26-859A-066A2A793083}"/>
              </a:ext>
            </a:extLst>
          </p:cNvPr>
          <p:cNvSpPr>
            <a:spLocks noGrp="1"/>
          </p:cNvSpPr>
          <p:nvPr>
            <p:ph idx="1"/>
          </p:nvPr>
        </p:nvSpPr>
        <p:spPr>
          <a:xfrm>
            <a:off x="628650" y="1369219"/>
            <a:ext cx="7886700" cy="3108652"/>
          </a:xfrm>
        </p:spPr>
        <p:txBody>
          <a:bodyPr>
            <a:normAutofit/>
          </a:bodyPr>
          <a:lstStyle/>
          <a:p>
            <a:r>
              <a:rPr lang="en-US" dirty="0"/>
              <a:t>Lead Author Comment:</a:t>
            </a:r>
          </a:p>
          <a:p>
            <a:pPr lvl="1"/>
            <a:r>
              <a:rPr lang="en-US" sz="1800" dirty="0">
                <a:effectLst/>
                <a:latin typeface="Calibri" panose="020F0502020204030204" pitchFamily="34" charset="0"/>
                <a:ea typeface="Calibri" panose="020F0502020204030204" pitchFamily="34" charset="0"/>
              </a:rPr>
              <a:t>“Roflumilast is a nonsteroid that works by blocking PDE-4. It is effective for psoriasis and is safe and effective for intertriginous psoriasis.”</a:t>
            </a:r>
          </a:p>
          <a:p>
            <a:pPr marL="342900" lvl="1" indent="0">
              <a:buNone/>
            </a:pPr>
            <a:endParaRPr lang="en-US" dirty="0"/>
          </a:p>
          <a:p>
            <a:pPr lvl="1"/>
            <a:endParaRPr lang="en-US" dirty="0"/>
          </a:p>
          <a:p>
            <a:pPr lvl="1"/>
            <a:endParaRPr lang="en-US" dirty="0"/>
          </a:p>
        </p:txBody>
      </p:sp>
      <p:sp>
        <p:nvSpPr>
          <p:cNvPr id="6" name="TextBox 5">
            <a:extLst>
              <a:ext uri="{FF2B5EF4-FFF2-40B4-BE49-F238E27FC236}">
                <a16:creationId xmlns:a16="http://schemas.microsoft.com/office/drawing/2014/main" id="{E49B1412-D910-4E12-889D-F51F34A54DA5}"/>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Pooled Efficacy and Safety Results from the DERMIS-1 and DERMIS-2 Phase 3 Trials of Once-Daily Roflumilast Cream 0.3% for Treatment of Chronic Plaque Psoriasis: </a:t>
            </a:r>
            <a:r>
              <a:rPr lang="en-US" sz="1000" dirty="0"/>
              <a:t>Mark Lebwohl </a:t>
            </a:r>
          </a:p>
        </p:txBody>
      </p:sp>
    </p:spTree>
    <p:extLst>
      <p:ext uri="{BB962C8B-B14F-4D97-AF65-F5344CB8AC3E}">
        <p14:creationId xmlns:p14="http://schemas.microsoft.com/office/powerpoint/2010/main" val="224482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B76F-C644-794E-8567-4C51586C3367}"/>
              </a:ext>
            </a:extLst>
          </p:cNvPr>
          <p:cNvSpPr>
            <a:spLocks noGrp="1"/>
          </p:cNvSpPr>
          <p:nvPr>
            <p:ph type="ctrTitle"/>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Skin Clearance for Patients With Moderate to Severe Plaque Psoriasis: The Relationship Between Improvements in Psoriasis Area and Severity Index and Health-Related Quality of Life</a:t>
            </a:r>
            <a:endParaRPr lang="en-US" dirty="0"/>
          </a:p>
        </p:txBody>
      </p:sp>
      <p:sp>
        <p:nvSpPr>
          <p:cNvPr id="3" name="Subtitle 2">
            <a:extLst>
              <a:ext uri="{FF2B5EF4-FFF2-40B4-BE49-F238E27FC236}">
                <a16:creationId xmlns:a16="http://schemas.microsoft.com/office/drawing/2014/main" id="{715EE413-AD33-D94D-9B98-9FEA83082804}"/>
              </a:ext>
            </a:extLst>
          </p:cNvPr>
          <p:cNvSpPr>
            <a:spLocks noGrp="1"/>
          </p:cNvSpPr>
          <p:nvPr>
            <p:ph type="subTitle"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Andrew Blauvelt and Colleagues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2022 AAD Annual Meeting</a:t>
            </a:r>
          </a:p>
          <a:p>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https://eposters.aad.org/abstracts/33884</a:t>
            </a:r>
            <a:endParaRPr lang="en-US" sz="1600" dirty="0"/>
          </a:p>
        </p:txBody>
      </p:sp>
    </p:spTree>
    <p:extLst>
      <p:ext uri="{BB962C8B-B14F-4D97-AF65-F5344CB8AC3E}">
        <p14:creationId xmlns:p14="http://schemas.microsoft.com/office/powerpoint/2010/main" val="390774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B257F-A86A-4B15-8DE2-B729AE9E333E}"/>
              </a:ext>
            </a:extLst>
          </p:cNvPr>
          <p:cNvSpPr>
            <a:spLocks noGrp="1"/>
          </p:cNvSpPr>
          <p:nvPr>
            <p:ph type="title"/>
          </p:nvPr>
        </p:nvSpPr>
        <p:spPr/>
        <p:txBody>
          <a:bodyPr/>
          <a:lstStyle/>
          <a:p>
            <a:r>
              <a:rPr lang="en-US" dirty="0"/>
              <a:t>Skin Clearance and Quality of Life</a:t>
            </a:r>
          </a:p>
        </p:txBody>
      </p:sp>
      <p:sp>
        <p:nvSpPr>
          <p:cNvPr id="5" name="Content Placeholder 4">
            <a:extLst>
              <a:ext uri="{FF2B5EF4-FFF2-40B4-BE49-F238E27FC236}">
                <a16:creationId xmlns:a16="http://schemas.microsoft.com/office/drawing/2014/main" id="{A0FC5B95-74C6-49B0-8093-2DA977188B9D}"/>
              </a:ext>
            </a:extLst>
          </p:cNvPr>
          <p:cNvSpPr>
            <a:spLocks noGrp="1"/>
          </p:cNvSpPr>
          <p:nvPr>
            <p:ph idx="1"/>
          </p:nvPr>
        </p:nvSpPr>
        <p:spPr/>
        <p:txBody>
          <a:bodyPr/>
          <a:lstStyle/>
          <a:p>
            <a:r>
              <a:rPr lang="en-US" dirty="0"/>
              <a:t>Multiple drugs have good data for skin clearance</a:t>
            </a:r>
          </a:p>
          <a:p>
            <a:r>
              <a:rPr lang="en-US" dirty="0"/>
              <a:t>Skin clearance has not been directly correlated with quality of life</a:t>
            </a:r>
          </a:p>
          <a:p>
            <a:r>
              <a:rPr lang="en-US" dirty="0"/>
              <a:t>Should clinicians push for complete skin clearance?</a:t>
            </a:r>
          </a:p>
        </p:txBody>
      </p:sp>
      <p:sp>
        <p:nvSpPr>
          <p:cNvPr id="6" name="TextBox 5">
            <a:extLst>
              <a:ext uri="{FF2B5EF4-FFF2-40B4-BE49-F238E27FC236}">
                <a16:creationId xmlns:a16="http://schemas.microsoft.com/office/drawing/2014/main" id="{0D66070E-94A6-4896-84CE-F5CF193575A7}"/>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Complete Skin Clearance for Patients With Moderate to Severe Plaque Psoriasis: The Relationship Between Improvements in Psoriasis Area and Severity Index and Health-Related Quality of Life: Andrew Blauvelt</a:t>
            </a:r>
            <a:endParaRPr lang="en-US" sz="1000" dirty="0"/>
          </a:p>
        </p:txBody>
      </p:sp>
    </p:spTree>
    <p:extLst>
      <p:ext uri="{BB962C8B-B14F-4D97-AF65-F5344CB8AC3E}">
        <p14:creationId xmlns:p14="http://schemas.microsoft.com/office/powerpoint/2010/main" val="108215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B257F-A86A-4B15-8DE2-B729AE9E333E}"/>
              </a:ext>
            </a:extLst>
          </p:cNvPr>
          <p:cNvSpPr>
            <a:spLocks noGrp="1"/>
          </p:cNvSpPr>
          <p:nvPr>
            <p:ph type="title"/>
          </p:nvPr>
        </p:nvSpPr>
        <p:spPr/>
        <p:txBody>
          <a:bodyPr/>
          <a:lstStyle/>
          <a:p>
            <a:r>
              <a:rPr lang="en-US" dirty="0"/>
              <a:t>Skin Clearance and Quality of Life</a:t>
            </a:r>
          </a:p>
        </p:txBody>
      </p:sp>
      <p:sp>
        <p:nvSpPr>
          <p:cNvPr id="5" name="Content Placeholder 4">
            <a:extLst>
              <a:ext uri="{FF2B5EF4-FFF2-40B4-BE49-F238E27FC236}">
                <a16:creationId xmlns:a16="http://schemas.microsoft.com/office/drawing/2014/main" id="{A0FC5B95-74C6-49B0-8093-2DA977188B9D}"/>
              </a:ext>
            </a:extLst>
          </p:cNvPr>
          <p:cNvSpPr>
            <a:spLocks noGrp="1"/>
          </p:cNvSpPr>
          <p:nvPr>
            <p:ph idx="1"/>
          </p:nvPr>
        </p:nvSpPr>
        <p:spPr/>
        <p:txBody>
          <a:bodyPr/>
          <a:lstStyle/>
          <a:p>
            <a:r>
              <a:rPr lang="en-US" dirty="0"/>
              <a:t>Methods</a:t>
            </a:r>
          </a:p>
          <a:p>
            <a:pPr lvl="1"/>
            <a:r>
              <a:rPr lang="en-US" dirty="0"/>
              <a:t>Data pooled from phase 3 bimekizumab trials</a:t>
            </a:r>
          </a:p>
          <a:p>
            <a:pPr lvl="1"/>
            <a:r>
              <a:rPr lang="en-US" dirty="0"/>
              <a:t>Bimekizumab was compared to </a:t>
            </a:r>
            <a:r>
              <a:rPr lang="en-US" dirty="0">
                <a:latin typeface="Calibri" panose="020F0502020204030204" pitchFamily="34" charset="0"/>
                <a:cs typeface="Times New Roman" panose="02020603050405020304" pitchFamily="18" charset="0"/>
              </a:rPr>
              <a:t>u</a:t>
            </a:r>
            <a:r>
              <a:rPr lang="en-US" sz="1800" dirty="0">
                <a:effectLst/>
                <a:latin typeface="Calibri" panose="020F0502020204030204" pitchFamily="34" charset="0"/>
                <a:ea typeface="Calibri" panose="020F0502020204030204" pitchFamily="34" charset="0"/>
                <a:cs typeface="Times New Roman" panose="02020603050405020304" pitchFamily="18" charset="0"/>
              </a:rPr>
              <a:t>stekinumab, adalimumab, secukinumab, and placebo </a:t>
            </a:r>
          </a:p>
          <a:p>
            <a:pPr lvl="1"/>
            <a:r>
              <a:rPr lang="en-US" dirty="0">
                <a:latin typeface="Calibri" panose="020F0502020204030204" pitchFamily="34" charset="0"/>
                <a:cs typeface="Times New Roman" panose="02020603050405020304" pitchFamily="18" charset="0"/>
              </a:rPr>
              <a:t>Psoriasis Area and Severity Index (PASI) used to measure skin clearance</a:t>
            </a:r>
          </a:p>
          <a:p>
            <a:pPr lvl="1"/>
            <a:r>
              <a:rPr lang="en-US" dirty="0">
                <a:latin typeface="Calibri" panose="020F0502020204030204" pitchFamily="34" charset="0"/>
                <a:cs typeface="Times New Roman" panose="02020603050405020304" pitchFamily="18" charset="0"/>
              </a:rPr>
              <a:t>Dermatology Life Quality Index (DLQI) of 0 or 1 indicated no impact of psoriasis on the patient’s quality of life</a:t>
            </a:r>
          </a:p>
          <a:p>
            <a:pPr lvl="1"/>
            <a:r>
              <a:rPr lang="en-US" dirty="0">
                <a:latin typeface="Calibri" panose="020F0502020204030204" pitchFamily="34" charset="0"/>
                <a:cs typeface="Times New Roman" panose="02020603050405020304" pitchFamily="18" charset="0"/>
              </a:rPr>
              <a:t>Mixed-effects logistic regression model used to assess the relationship between the measurements</a:t>
            </a:r>
            <a:endParaRPr lang="en-US" dirty="0"/>
          </a:p>
        </p:txBody>
      </p:sp>
      <p:sp>
        <p:nvSpPr>
          <p:cNvPr id="6" name="TextBox 5">
            <a:extLst>
              <a:ext uri="{FF2B5EF4-FFF2-40B4-BE49-F238E27FC236}">
                <a16:creationId xmlns:a16="http://schemas.microsoft.com/office/drawing/2014/main" id="{B08072D4-C4A1-4A3E-BDBE-F8D65089442B}"/>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Complete Skin Clearance for Patients With Moderate to Severe Plaque Psoriasis: The Relationship Between Improvements in Psoriasis Area and Severity Index and Health-Related Quality of Life: Andrew Blauvelt</a:t>
            </a:r>
            <a:endParaRPr lang="en-US" sz="1000" dirty="0"/>
          </a:p>
        </p:txBody>
      </p:sp>
    </p:spTree>
    <p:extLst>
      <p:ext uri="{BB962C8B-B14F-4D97-AF65-F5344CB8AC3E}">
        <p14:creationId xmlns:p14="http://schemas.microsoft.com/office/powerpoint/2010/main" val="150434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B257F-A86A-4B15-8DE2-B729AE9E333E}"/>
              </a:ext>
            </a:extLst>
          </p:cNvPr>
          <p:cNvSpPr>
            <a:spLocks noGrp="1"/>
          </p:cNvSpPr>
          <p:nvPr>
            <p:ph type="title"/>
          </p:nvPr>
        </p:nvSpPr>
        <p:spPr/>
        <p:txBody>
          <a:bodyPr/>
          <a:lstStyle/>
          <a:p>
            <a:r>
              <a:rPr lang="en-US" dirty="0"/>
              <a:t>Skin Clearance and Quality of Life</a:t>
            </a:r>
          </a:p>
        </p:txBody>
      </p:sp>
      <p:sp>
        <p:nvSpPr>
          <p:cNvPr id="5" name="Content Placeholder 4">
            <a:extLst>
              <a:ext uri="{FF2B5EF4-FFF2-40B4-BE49-F238E27FC236}">
                <a16:creationId xmlns:a16="http://schemas.microsoft.com/office/drawing/2014/main" id="{A0FC5B95-74C6-49B0-8093-2DA977188B9D}"/>
              </a:ext>
            </a:extLst>
          </p:cNvPr>
          <p:cNvSpPr>
            <a:spLocks noGrp="1"/>
          </p:cNvSpPr>
          <p:nvPr>
            <p:ph idx="1"/>
          </p:nvPr>
        </p:nvSpPr>
        <p:spPr/>
        <p:txBody>
          <a:bodyPr/>
          <a:lstStyle/>
          <a:p>
            <a:r>
              <a:rPr lang="en-US" dirty="0"/>
              <a:t>Key Findings</a:t>
            </a:r>
          </a:p>
          <a:p>
            <a:pPr lvl="1"/>
            <a:r>
              <a:rPr lang="en-US" dirty="0"/>
              <a:t>There was an incremental increase in the percent of patients with a DLQI 0/1 as the percent of PASI improvement increased:</a:t>
            </a:r>
          </a:p>
          <a:p>
            <a:pPr lvl="2"/>
            <a:r>
              <a:rPr lang="en-US" dirty="0"/>
              <a:t>100% PASI improvement = 85.5% (95% CI 83.3-87.4%) of patients achieving DLQI 0/1</a:t>
            </a:r>
          </a:p>
          <a:p>
            <a:pPr lvl="2"/>
            <a:r>
              <a:rPr lang="en-US" dirty="0"/>
              <a:t>95% PASI improvement = 78.6% (75.9-81%)</a:t>
            </a:r>
          </a:p>
          <a:p>
            <a:pPr lvl="2"/>
            <a:r>
              <a:rPr lang="en-US" dirty="0"/>
              <a:t>90% PASI improvement = 69.5% (66.5-72.3%)</a:t>
            </a:r>
          </a:p>
          <a:p>
            <a:pPr lvl="2"/>
            <a:r>
              <a:rPr lang="en-US" dirty="0"/>
              <a:t>75% PASI improvement = 35.4% (32.3-38.5%)</a:t>
            </a:r>
          </a:p>
          <a:p>
            <a:pPr lvl="2"/>
            <a:r>
              <a:rPr lang="en-US" dirty="0"/>
              <a:t>50% PASI improvement = 4.8%</a:t>
            </a:r>
          </a:p>
          <a:p>
            <a:pPr lvl="1"/>
            <a:r>
              <a:rPr lang="en-US" dirty="0"/>
              <a:t>Itchy/sore/painful skin, embarrassment and clothing limitations impacted quality of life more than other DLQI items</a:t>
            </a:r>
          </a:p>
          <a:p>
            <a:pPr lvl="1"/>
            <a:r>
              <a:rPr lang="en-US" dirty="0"/>
              <a:t>Residual skin disease may still negatively impact quality of life</a:t>
            </a:r>
          </a:p>
          <a:p>
            <a:pPr lvl="1"/>
            <a:endParaRPr lang="en-US" dirty="0"/>
          </a:p>
        </p:txBody>
      </p:sp>
      <p:sp>
        <p:nvSpPr>
          <p:cNvPr id="6" name="TextBox 5">
            <a:extLst>
              <a:ext uri="{FF2B5EF4-FFF2-40B4-BE49-F238E27FC236}">
                <a16:creationId xmlns:a16="http://schemas.microsoft.com/office/drawing/2014/main" id="{C90B104E-56FB-4D62-9959-CF5C922A735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Complete Skin Clearance for Patients With Moderate to Severe Plaque Psoriasis: The Relationship Between Improvements in Psoriasis Area and Severity Index and Health-Related Quality of Life: Andrew Blauvelt</a:t>
            </a:r>
            <a:endParaRPr lang="en-US" sz="1000" dirty="0"/>
          </a:p>
        </p:txBody>
      </p:sp>
    </p:spTree>
    <p:extLst>
      <p:ext uri="{BB962C8B-B14F-4D97-AF65-F5344CB8AC3E}">
        <p14:creationId xmlns:p14="http://schemas.microsoft.com/office/powerpoint/2010/main" val="38151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B257F-A86A-4B15-8DE2-B729AE9E333E}"/>
              </a:ext>
            </a:extLst>
          </p:cNvPr>
          <p:cNvSpPr>
            <a:spLocks noGrp="1"/>
          </p:cNvSpPr>
          <p:nvPr>
            <p:ph type="title"/>
          </p:nvPr>
        </p:nvSpPr>
        <p:spPr/>
        <p:txBody>
          <a:bodyPr/>
          <a:lstStyle/>
          <a:p>
            <a:r>
              <a:rPr lang="en-US" dirty="0"/>
              <a:t>Skin Clearance and Quality of Life</a:t>
            </a:r>
          </a:p>
        </p:txBody>
      </p:sp>
      <p:sp>
        <p:nvSpPr>
          <p:cNvPr id="5" name="Content Placeholder 4">
            <a:extLst>
              <a:ext uri="{FF2B5EF4-FFF2-40B4-BE49-F238E27FC236}">
                <a16:creationId xmlns:a16="http://schemas.microsoft.com/office/drawing/2014/main" id="{A0FC5B95-74C6-49B0-8093-2DA977188B9D}"/>
              </a:ext>
            </a:extLst>
          </p:cNvPr>
          <p:cNvSpPr>
            <a:spLocks noGrp="1"/>
          </p:cNvSpPr>
          <p:nvPr>
            <p:ph idx="1"/>
          </p:nvPr>
        </p:nvSpPr>
        <p:spPr/>
        <p:txBody>
          <a:bodyPr/>
          <a:lstStyle/>
          <a:p>
            <a:r>
              <a:rPr lang="en-US" dirty="0"/>
              <a:t>Faculty Comments</a:t>
            </a:r>
          </a:p>
          <a:p>
            <a:pPr lvl="1"/>
            <a:r>
              <a:rPr lang="en-US" dirty="0"/>
              <a:t>Complete clearance is now a realistic expectation</a:t>
            </a:r>
          </a:p>
          <a:p>
            <a:pPr lvl="1"/>
            <a:r>
              <a:rPr lang="en-US" dirty="0"/>
              <a:t>While the study showed statistical significance, is it clinically significant?</a:t>
            </a:r>
          </a:p>
          <a:p>
            <a:pPr lvl="1"/>
            <a:r>
              <a:rPr lang="en-US" dirty="0"/>
              <a:t>Find out if complete clearance is important for the patient</a:t>
            </a:r>
          </a:p>
        </p:txBody>
      </p:sp>
      <p:sp>
        <p:nvSpPr>
          <p:cNvPr id="6" name="TextBox 5">
            <a:extLst>
              <a:ext uri="{FF2B5EF4-FFF2-40B4-BE49-F238E27FC236}">
                <a16:creationId xmlns:a16="http://schemas.microsoft.com/office/drawing/2014/main" id="{C90B104E-56FB-4D62-9959-CF5C922A735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Complete Skin Clearance for Patients With Moderate to Severe Plaque Psoriasis: The Relationship Between Improvements in Psoriasis Area and Severity Index and Health-Related Quality of Life: Andrew Blauvelt</a:t>
            </a:r>
            <a:endParaRPr lang="en-US" sz="1000" dirty="0"/>
          </a:p>
        </p:txBody>
      </p:sp>
    </p:spTree>
    <p:extLst>
      <p:ext uri="{BB962C8B-B14F-4D97-AF65-F5344CB8AC3E}">
        <p14:creationId xmlns:p14="http://schemas.microsoft.com/office/powerpoint/2010/main" val="241105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B257F-A86A-4B15-8DE2-B729AE9E333E}"/>
              </a:ext>
            </a:extLst>
          </p:cNvPr>
          <p:cNvSpPr>
            <a:spLocks noGrp="1"/>
          </p:cNvSpPr>
          <p:nvPr>
            <p:ph type="title"/>
          </p:nvPr>
        </p:nvSpPr>
        <p:spPr/>
        <p:txBody>
          <a:bodyPr/>
          <a:lstStyle/>
          <a:p>
            <a:r>
              <a:rPr lang="en-US" dirty="0"/>
              <a:t>Skin Clearance and Quality of Life</a:t>
            </a:r>
          </a:p>
        </p:txBody>
      </p:sp>
      <p:sp>
        <p:nvSpPr>
          <p:cNvPr id="5" name="Content Placeholder 4">
            <a:extLst>
              <a:ext uri="{FF2B5EF4-FFF2-40B4-BE49-F238E27FC236}">
                <a16:creationId xmlns:a16="http://schemas.microsoft.com/office/drawing/2014/main" id="{A0FC5B95-74C6-49B0-8093-2DA977188B9D}"/>
              </a:ext>
            </a:extLst>
          </p:cNvPr>
          <p:cNvSpPr>
            <a:spLocks noGrp="1"/>
          </p:cNvSpPr>
          <p:nvPr>
            <p:ph idx="1"/>
          </p:nvPr>
        </p:nvSpPr>
        <p:spPr/>
        <p:txBody>
          <a:bodyPr/>
          <a:lstStyle/>
          <a:p>
            <a:r>
              <a:rPr lang="en-US" dirty="0"/>
              <a:t>Primary Author Comment</a:t>
            </a:r>
          </a:p>
          <a:p>
            <a:pPr lvl="1"/>
            <a:r>
              <a:rPr lang="en-US" dirty="0"/>
              <a:t>“</a:t>
            </a:r>
            <a:r>
              <a:rPr lang="en-US" dirty="0">
                <a:latin typeface="Calibri" panose="020F0502020204030204" pitchFamily="34" charset="0"/>
              </a:rPr>
              <a:t>U</a:t>
            </a:r>
            <a:r>
              <a:rPr lang="en-US" sz="1800" dirty="0">
                <a:effectLst/>
                <a:latin typeface="Calibri" panose="020F0502020204030204" pitchFamily="34" charset="0"/>
                <a:ea typeface="Calibri" panose="020F0502020204030204" pitchFamily="34" charset="0"/>
              </a:rPr>
              <a:t>sing a large group of pooled psoriasis patients participating in phase 3 trials of bimekizumab, we show that quality of life is most improved when response to a biologic drug is complete clearance (PASI 100). And, each level of skin improvement is associated with better quality of life. For examples, PASI 90 response improves quality of life more than PASI 75, PASI 95 more than PASI 90, and PASI 100 more than PASI 95. Even when skin is completely clear, some patients will still say psoriasis affects their quality of life. The two top complaints for those who are completely clear of lesions are 1) painful, sore, itchy skin and 2) embarrassment because of their skin.”</a:t>
            </a:r>
            <a:endParaRPr lang="en-US" dirty="0"/>
          </a:p>
        </p:txBody>
      </p:sp>
      <p:sp>
        <p:nvSpPr>
          <p:cNvPr id="6" name="TextBox 5">
            <a:extLst>
              <a:ext uri="{FF2B5EF4-FFF2-40B4-BE49-F238E27FC236}">
                <a16:creationId xmlns:a16="http://schemas.microsoft.com/office/drawing/2014/main" id="{C90B104E-56FB-4D62-9959-CF5C922A735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Complete Skin Clearance for Patients With Moderate to Severe Plaque Psoriasis: The Relationship Between Improvements in Psoriasis Area and Severity Index and Health-Related Quality of Life: Andrew Blauvelt</a:t>
            </a:r>
            <a:endParaRPr lang="en-US" sz="1000" dirty="0"/>
          </a:p>
        </p:txBody>
      </p:sp>
    </p:spTree>
    <p:extLst>
      <p:ext uri="{BB962C8B-B14F-4D97-AF65-F5344CB8AC3E}">
        <p14:creationId xmlns:p14="http://schemas.microsoft.com/office/powerpoint/2010/main" val="220609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B76F-C644-794E-8567-4C51586C3367}"/>
              </a:ext>
            </a:extLst>
          </p:cNvPr>
          <p:cNvSpPr>
            <a:spLocks noGrp="1"/>
          </p:cNvSpPr>
          <p:nvPr>
            <p:ph type="ctrTitle"/>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Malignancy Rates Through 5 Years of Follow-up in Guselkumab-treated Patients With Moderate to Severe Psoriasis: Results from the VOYAGE 1 and 2 Trials and Comparisons to General Populations</a:t>
            </a:r>
            <a:endParaRPr lang="en-US" dirty="0"/>
          </a:p>
        </p:txBody>
      </p:sp>
      <p:sp>
        <p:nvSpPr>
          <p:cNvPr id="3" name="Subtitle 2">
            <a:extLst>
              <a:ext uri="{FF2B5EF4-FFF2-40B4-BE49-F238E27FC236}">
                <a16:creationId xmlns:a16="http://schemas.microsoft.com/office/drawing/2014/main" id="{715EE413-AD33-D94D-9B98-9FEA83082804}"/>
              </a:ext>
            </a:extLst>
          </p:cNvPr>
          <p:cNvSpPr>
            <a:spLocks noGrp="1"/>
          </p:cNvSpPr>
          <p:nvPr>
            <p:ph type="subTitle"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Andrew Blauvelt and Colleagues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2022 AAD Annual Meeting</a:t>
            </a:r>
          </a:p>
          <a:p>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https://eposters.aad.org/abstracts/31256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6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C641D-DF5D-4F3D-9EBE-3259B915CFA6}"/>
              </a:ext>
            </a:extLst>
          </p:cNvPr>
          <p:cNvSpPr>
            <a:spLocks noGrp="1"/>
          </p:cNvSpPr>
          <p:nvPr>
            <p:ph type="title"/>
          </p:nvPr>
        </p:nvSpPr>
        <p:spPr/>
        <p:txBody>
          <a:bodyPr/>
          <a:lstStyle/>
          <a:p>
            <a:r>
              <a:rPr lang="en-US" dirty="0"/>
              <a:t>Malignancy Rates With Guselkumab</a:t>
            </a:r>
          </a:p>
        </p:txBody>
      </p:sp>
      <p:sp>
        <p:nvSpPr>
          <p:cNvPr id="5" name="Content Placeholder 4">
            <a:extLst>
              <a:ext uri="{FF2B5EF4-FFF2-40B4-BE49-F238E27FC236}">
                <a16:creationId xmlns:a16="http://schemas.microsoft.com/office/drawing/2014/main" id="{A75D97BA-4A3F-4C17-B512-BF3B0F4B15E0}"/>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Psoriasis and other immune-related diseases can be associated with an increased risk of malignancy</a:t>
            </a:r>
          </a:p>
          <a:p>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nhibition of IL-23, in theory, may affect tumor growth rate</a:t>
            </a:r>
          </a:p>
          <a:p>
            <a:r>
              <a:rPr lang="en-US" sz="1800" dirty="0">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mpirical effects on cancer from psoriasis therapy in humans is not well defined</a:t>
            </a:r>
            <a:endParaRPr lang="en-US" dirty="0"/>
          </a:p>
        </p:txBody>
      </p:sp>
      <p:sp>
        <p:nvSpPr>
          <p:cNvPr id="6" name="TextBox 5">
            <a:extLst>
              <a:ext uri="{FF2B5EF4-FFF2-40B4-BE49-F238E27FC236}">
                <a16:creationId xmlns:a16="http://schemas.microsoft.com/office/drawing/2014/main" id="{DE9542F7-05E0-4E93-9508-C39135F9B78E}"/>
              </a:ext>
            </a:extLst>
          </p:cNvPr>
          <p:cNvSpPr txBox="1"/>
          <p:nvPr/>
        </p:nvSpPr>
        <p:spPr>
          <a:xfrm>
            <a:off x="3200400" y="4578724"/>
            <a:ext cx="5829300"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Malignancy Rates Through 5 Years of Follow-up in Guselkumab-treated Patients with Moderate to Severe Psoriasis: Results from the VOYAGE 1 and 2 Trials and Comparisons to General Populations: Andrew Blauvelt</a:t>
            </a:r>
            <a:endParaRPr lang="en-US" sz="1000" dirty="0"/>
          </a:p>
        </p:txBody>
      </p:sp>
    </p:spTree>
    <p:extLst>
      <p:ext uri="{BB962C8B-B14F-4D97-AF65-F5344CB8AC3E}">
        <p14:creationId xmlns:p14="http://schemas.microsoft.com/office/powerpoint/2010/main" val="37355607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1901</Words>
  <Application>Microsoft Macintosh PowerPoint</Application>
  <PresentationFormat>On-screen Show (16:9)</PresentationFormat>
  <Paragraphs>115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Complete Skin Clearance for Patients With Moderate to Severe Plaque Psoriasis: The Relationship Between Improvements in Psoriasis Area and Severity Index and Health-Related Quality of Life</vt:lpstr>
      <vt:lpstr>Skin Clearance and Quality of Life</vt:lpstr>
      <vt:lpstr>Skin Clearance and Quality of Life</vt:lpstr>
      <vt:lpstr>Skin Clearance and Quality of Life</vt:lpstr>
      <vt:lpstr>Skin Clearance and Quality of Life</vt:lpstr>
      <vt:lpstr>Skin Clearance and Quality of Life</vt:lpstr>
      <vt:lpstr>Malignancy Rates Through 5 Years of Follow-up in Guselkumab-treated Patients With Moderate to Severe Psoriasis: Results from the VOYAGE 1 and 2 Trials and Comparisons to General Populations</vt:lpstr>
      <vt:lpstr>Malignancy Rates With Guselkumab</vt:lpstr>
      <vt:lpstr>Malignancy Rates With Guselkumab</vt:lpstr>
      <vt:lpstr>Malignancy Rates With Guselkumab</vt:lpstr>
      <vt:lpstr>Malignancy Rates With Guselkumab</vt:lpstr>
      <vt:lpstr>Malignancy Rates With Guselkumab</vt:lpstr>
      <vt:lpstr>Pooled Efficacy and Safety Results from the DERMIS-1 and DERMIS-2 Phase 3 Trials of Once-Daily Roflumilast Cream 0.3% for Treatment of Chronic Plaque Psoriasis</vt:lpstr>
      <vt:lpstr>Efficacy and Safety of Topical Roflumilast</vt:lpstr>
      <vt:lpstr>Efficacy and Safety of Topical Roflumilast</vt:lpstr>
      <vt:lpstr>Efficacy and Safety of Topical Roflumilast</vt:lpstr>
      <vt:lpstr>Efficacy and Safety of Topical Roflumilast</vt:lpstr>
      <vt:lpstr>Efficacy and Safety of Topical Roflumilast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Judy Seraphine</cp:lastModifiedBy>
  <cp:revision>16</cp:revision>
  <dcterms:created xsi:type="dcterms:W3CDTF">2022-01-24T01:22:44Z</dcterms:created>
  <dcterms:modified xsi:type="dcterms:W3CDTF">2022-06-01T14:45:26Z</dcterms:modified>
</cp:coreProperties>
</file>