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49"/>
  </p:notesMasterIdLst>
  <p:sldIdLst>
    <p:sldId id="256" r:id="rId3"/>
    <p:sldId id="5505" r:id="rId4"/>
    <p:sldId id="5506" r:id="rId5"/>
    <p:sldId id="258" r:id="rId6"/>
    <p:sldId id="272" r:id="rId7"/>
    <p:sldId id="544" r:id="rId8"/>
    <p:sldId id="5494" r:id="rId9"/>
    <p:sldId id="5486" r:id="rId10"/>
    <p:sldId id="5502" r:id="rId11"/>
    <p:sldId id="713" r:id="rId12"/>
    <p:sldId id="5496" r:id="rId13"/>
    <p:sldId id="716" r:id="rId14"/>
    <p:sldId id="278" r:id="rId15"/>
    <p:sldId id="3619" r:id="rId16"/>
    <p:sldId id="3620" r:id="rId17"/>
    <p:sldId id="345" r:id="rId18"/>
    <p:sldId id="482" r:id="rId19"/>
    <p:sldId id="354" r:id="rId20"/>
    <p:sldId id="2349" r:id="rId21"/>
    <p:sldId id="5482" r:id="rId22"/>
    <p:sldId id="715" r:id="rId23"/>
    <p:sldId id="5511" r:id="rId24"/>
    <p:sldId id="355" r:id="rId25"/>
    <p:sldId id="470" r:id="rId26"/>
    <p:sldId id="5478" r:id="rId27"/>
    <p:sldId id="348" r:id="rId28"/>
    <p:sldId id="466" r:id="rId29"/>
    <p:sldId id="621" r:id="rId30"/>
    <p:sldId id="622" r:id="rId31"/>
    <p:sldId id="3606" r:id="rId32"/>
    <p:sldId id="352" r:id="rId33"/>
    <p:sldId id="468" r:id="rId34"/>
    <p:sldId id="2370" r:id="rId35"/>
    <p:sldId id="5507" r:id="rId36"/>
    <p:sldId id="479" r:id="rId37"/>
    <p:sldId id="2363" r:id="rId38"/>
    <p:sldId id="337" r:id="rId39"/>
    <p:sldId id="346" r:id="rId40"/>
    <p:sldId id="472" r:id="rId41"/>
    <p:sldId id="1522" r:id="rId42"/>
    <p:sldId id="407" r:id="rId43"/>
    <p:sldId id="1520" r:id="rId44"/>
    <p:sldId id="5487" r:id="rId45"/>
    <p:sldId id="447" r:id="rId46"/>
    <p:sldId id="5500" r:id="rId47"/>
    <p:sldId id="5501" r:id="rId4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70FB141-4AC5-4C65-BE8A-D8BB9072DF82}">
          <p14:sldIdLst>
            <p14:sldId id="256"/>
          </p14:sldIdLst>
        </p14:section>
        <p14:section name="1. Diagnosis Basics" id="{442C0196-F704-4FA8-8F8D-92153FED044C}">
          <p14:sldIdLst>
            <p14:sldId id="5505"/>
            <p14:sldId id="5506"/>
            <p14:sldId id="258"/>
            <p14:sldId id="272"/>
            <p14:sldId id="544"/>
          </p14:sldIdLst>
        </p14:section>
        <p14:section name="2. Relapsing MS Presentation" id="{5CAC88FC-CA04-4AF5-897E-CDB93F45C668}">
          <p14:sldIdLst>
            <p14:sldId id="5494"/>
            <p14:sldId id="5486"/>
            <p14:sldId id="5502"/>
          </p14:sldIdLst>
        </p14:section>
        <p14:section name="3. Progressive MS Presentation" id="{B4246C98-5E29-4B29-B122-2C6691D9D301}">
          <p14:sldIdLst>
            <p14:sldId id="713"/>
            <p14:sldId id="5496"/>
            <p14:sldId id="716"/>
            <p14:sldId id="278"/>
          </p14:sldIdLst>
        </p14:section>
        <p14:section name="4. Treatment Planning-1" id="{B7F79584-AE68-476B-8BE7-EA2910F15D58}">
          <p14:sldIdLst>
            <p14:sldId id="3619"/>
            <p14:sldId id="3620"/>
            <p14:sldId id="345"/>
            <p14:sldId id="482"/>
            <p14:sldId id="354"/>
            <p14:sldId id="2349"/>
            <p14:sldId id="5482"/>
          </p14:sldIdLst>
        </p14:section>
        <p14:section name="5. Relapsing MS Treatment" id="{49E11817-FDE8-4179-B681-B1C9473DB7CB}">
          <p14:sldIdLst>
            <p14:sldId id="715"/>
            <p14:sldId id="5511"/>
            <p14:sldId id="355"/>
            <p14:sldId id="470"/>
            <p14:sldId id="5478"/>
            <p14:sldId id="348"/>
            <p14:sldId id="466"/>
            <p14:sldId id="621"/>
            <p14:sldId id="622"/>
            <p14:sldId id="3606"/>
            <p14:sldId id="352"/>
            <p14:sldId id="468"/>
            <p14:sldId id="2370"/>
            <p14:sldId id="5507"/>
            <p14:sldId id="479"/>
            <p14:sldId id="2363"/>
            <p14:sldId id="337"/>
            <p14:sldId id="346"/>
            <p14:sldId id="472"/>
            <p14:sldId id="1522"/>
            <p14:sldId id="407"/>
          </p14:sldIdLst>
        </p14:section>
        <p14:section name="6. Progressive MS Treatment" id="{0C2FC2EC-E589-4C8A-BBCA-1388ED458717}">
          <p14:sldIdLst>
            <p14:sldId id="1520"/>
          </p14:sldIdLst>
        </p14:section>
        <p14:section name="7. Ongoing Monitoring" id="{9C4A3053-A1BC-4106-811D-8698D4DFE714}">
          <p14:sldIdLst>
            <p14:sldId id="5487"/>
            <p14:sldId id="447"/>
          </p14:sldIdLst>
        </p14:section>
        <p14:section name="Cases" id="{470F04B5-6890-4E11-89D1-163A80E67EF1}">
          <p14:sldIdLst>
            <p14:sldId id="5500"/>
            <p14:sldId id="5501"/>
          </p14:sldIdLst>
        </p14:section>
        <p14:section name="9. Conclusion" id="{42CE472C-DEC8-48D3-B85D-F5E7DE2EC269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 Joukovsky" initials="JJ" lastIdx="2" clrIdx="0">
    <p:extLst>
      <p:ext uri="{19B8F6BF-5375-455C-9EA6-DF929625EA0E}">
        <p15:presenceInfo xmlns:p15="http://schemas.microsoft.com/office/powerpoint/2012/main" userId="Jane Joukovsky" providerId="None"/>
      </p:ext>
    </p:extLst>
  </p:cmAuthor>
  <p:cmAuthor id="2" name="Gregory Scott" initials="GS" lastIdx="6" clrIdx="1">
    <p:extLst>
      <p:ext uri="{19B8F6BF-5375-455C-9EA6-DF929625EA0E}">
        <p15:presenceInfo xmlns:p15="http://schemas.microsoft.com/office/powerpoint/2012/main" userId="Gregory Scott" providerId="None"/>
      </p:ext>
    </p:extLst>
  </p:cmAuthor>
  <p:cmAuthor id="3" name="Schindler, Matthew" initials="SM" lastIdx="55" clrIdx="2">
    <p:extLst>
      <p:ext uri="{19B8F6BF-5375-455C-9EA6-DF929625EA0E}">
        <p15:presenceInfo xmlns:p15="http://schemas.microsoft.com/office/powerpoint/2012/main" userId="S::schindlm@pennmedicine.upenn.edu::58971808-0cd9-4dad-8fd1-934e215c1c2f" providerId="AD"/>
      </p:ext>
    </p:extLst>
  </p:cmAuthor>
  <p:cmAuthor id="4" name="Edward Fox" initials="EF" lastIdx="50" clrIdx="3">
    <p:extLst>
      <p:ext uri="{19B8F6BF-5375-455C-9EA6-DF929625EA0E}">
        <p15:presenceInfo xmlns:p15="http://schemas.microsoft.com/office/powerpoint/2012/main" userId="b865ff35a3ec1c5d" providerId="Windows Live"/>
      </p:ext>
    </p:extLst>
  </p:cmAuthor>
  <p:cmAuthor id="5" name="Sunali Wadehra" initials="SW" lastIdx="54" clrIdx="4">
    <p:extLst>
      <p:ext uri="{19B8F6BF-5375-455C-9EA6-DF929625EA0E}">
        <p15:presenceInfo xmlns:p15="http://schemas.microsoft.com/office/powerpoint/2012/main" userId="3a9d7218ded4b9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61" autoAdjust="0"/>
    <p:restoredTop sz="92109" autoAdjust="0"/>
  </p:normalViewPr>
  <p:slideViewPr>
    <p:cSldViewPr snapToGrid="0" snapToObjects="1">
      <p:cViewPr varScale="1">
        <p:scale>
          <a:sx n="133" d="100"/>
          <a:sy n="133" d="100"/>
        </p:scale>
        <p:origin x="49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33462"/>
    </p:cViewPr>
  </p:sorterViewPr>
  <p:notesViewPr>
    <p:cSldViewPr snapToGrid="0" snapToObjects="1">
      <p:cViewPr varScale="1">
        <p:scale>
          <a:sx n="83" d="100"/>
          <a:sy n="83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5" dt="2022-06-27T15:04:03.752" idx="7">
    <p:pos x="10" y="10"/>
    <p:text>Dr. Schindler, do you have a reference from which this figure came? Thank you!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AC022-6062-4324-8759-EF028C8FA647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9DE02-60F1-4197-BD2C-225A4680D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1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9DE02-60F1-4197-BD2C-225A4680D3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0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F9C3B-1335-AB49-9154-0E3C879F130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71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From: Kappos L et al. Engl J Med. 2010;362:387-401. In FREEDOMS,</a:t>
            </a:r>
            <a:r>
              <a:rPr lang="en-US" baseline="0" dirty="0"/>
              <a:t> n= 429 0.5mg dose and n= 431 placebo (also higher 1.25mg dose in that study). Note- no LOWER dose has been studied – might work. No dose effect observed with 1.25 vs 0.5mg.</a:t>
            </a:r>
            <a:endParaRPr lang="en-US" dirty="0"/>
          </a:p>
          <a:p>
            <a:r>
              <a:rPr lang="en-US" dirty="0"/>
              <a:t>Cohen JA et al NEJM</a:t>
            </a:r>
            <a:r>
              <a:rPr lang="en-US" baseline="0" dirty="0"/>
              <a:t> 2010</a:t>
            </a:r>
          </a:p>
          <a:p>
            <a:r>
              <a:rPr lang="en-US" baseline="0" dirty="0"/>
              <a:t>Note, 0.5mg dose also lowered risk of disability progression c/w pbo</a:t>
            </a:r>
          </a:p>
          <a:p>
            <a:r>
              <a:rPr lang="en-US" baseline="0" dirty="0"/>
              <a:t>FREEDOMS II older age group mean age 40 -41, mean EDSS 2.4-2.5. Higher BMI than FREEDOMS I.</a:t>
            </a:r>
          </a:p>
          <a:p>
            <a:r>
              <a:rPr lang="en-US" baseline="0" dirty="0"/>
              <a:t>ARR  48% over 24 months, 0.5mg  vs PBO.  (0.4 in PBO, 0.21 in 0.5mg group)</a:t>
            </a:r>
          </a:p>
          <a:p>
            <a:r>
              <a:rPr lang="en-US" baseline="0" dirty="0"/>
              <a:t>33% proportion of brain volume loss at 24months ; 17% in confirmed disability progression (NS);  AE’s: Herpes zoster: 2.5% vs 0.8%, basal cell skin cancer: 2.8% vs 0.6%, HTN (8.9% vs 3.1%). No deaths</a:t>
            </a:r>
          </a:p>
          <a:p>
            <a:r>
              <a:rPr lang="en-US" dirty="0"/>
              <a:t>The FREEDOMS II study was a two year study of oral fingolimod versus placebo. This study differed from the FREEDOMS I trial in that the mean age of the enrolled subjects was older (40-41), and the subjects in this study had high body mass indices. In the FREEDOMS II study, the annualized relapse rate was reduced by 47.5% versus placebo for the approved 0.5 mg daily dose  (it was 54% for the FREEDOMS I trial). </a:t>
            </a:r>
          </a:p>
          <a:p>
            <a:endParaRPr lang="en-US" dirty="0"/>
          </a:p>
          <a:p>
            <a:r>
              <a:rPr lang="en-US" dirty="0"/>
              <a:t>FREEDOMS: mean age ~ 37, mean EDSS 2.3-2.4</a:t>
            </a:r>
          </a:p>
          <a:p>
            <a:endParaRPr lang="en-US" dirty="0"/>
          </a:p>
          <a:p>
            <a:r>
              <a:rPr lang="en-US" dirty="0"/>
              <a:t>30% disability progression (3 month confirmed) </a:t>
            </a:r>
          </a:p>
          <a:p>
            <a:endParaRPr lang="en-US" dirty="0"/>
          </a:p>
          <a:p>
            <a:r>
              <a:rPr lang="en-US" dirty="0"/>
              <a:t>30% less reduction in MRI brain volumes</a:t>
            </a:r>
          </a:p>
          <a:p>
            <a:endParaRPr lang="en-US" dirty="0"/>
          </a:p>
          <a:p>
            <a:r>
              <a:rPr lang="en-US" dirty="0"/>
              <a:t>89.7% (0.5mg) vs. 65% (placebo) free of  		Gd+ lesions at 24mon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9864">
              <a:defRPr/>
            </a:pPr>
            <a:fld id="{3EDF191F-F7D0-47B6-A248-E77359C3D68F}" type="slidenum">
              <a:rPr lang="en-US" sz="1900" kern="0">
                <a:solidFill>
                  <a:prstClr val="black"/>
                </a:solidFill>
                <a:latin typeface="Calibri"/>
              </a:rPr>
              <a:pPr defTabSz="999864">
                <a:defRPr/>
              </a:pPr>
              <a:t>27</a:t>
            </a:fld>
            <a:endParaRPr lang="en-US" sz="19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139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F9C3B-1335-AB49-9154-0E3C879F130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03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F9C3B-1335-AB49-9154-0E3C879F130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93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5283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39270-5752-4807-9623-38BA214F481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52835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370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cs typeface="Geneva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Geneva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D68873-9F70-4446-B488-CB930903ACAC}" type="slidenum">
              <a:rPr lang="en-US" altLang="en-US">
                <a:solidFill>
                  <a:srgbClr val="000000"/>
                </a:solidFill>
                <a:latin typeface="Arial Narrow" pitchFamily="34" charset="0"/>
                <a:ea typeface="ヒラギノ角ゴ Pro W3" charset="-128"/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en-US" dirty="0">
              <a:solidFill>
                <a:srgbClr val="000000"/>
              </a:solidFill>
              <a:latin typeface="Arial Narrow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81741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F9C3B-1335-AB49-9154-0E3C879F130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196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56FCC-0E47-4B1F-A388-27173F325CF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45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C180-F729-4E31-9DDB-D7EA3FD3F38D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18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C0C51-AA88-42FB-A590-1A87755DC3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C0C51-AA88-42FB-A590-1A87755DC3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9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Calibri" pitchFamily="34" charset="0"/>
                <a:cs typeface="Geneva" charset="0"/>
              </a:rPr>
              <a:t>4:40 – 6:35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Geneva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712711-F322-4626-AAE2-72B66830BC1F}" type="slidenum">
              <a:rPr lang="en-US" altLang="en-US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225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Calibri" pitchFamily="34" charset="0"/>
                <a:cs typeface="Geneva" charset="0"/>
              </a:rPr>
              <a:t>18:15 – 20:00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Calibri" pitchFamily="34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2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Calibri" pitchFamily="34" charset="0"/>
                <a:cs typeface="Geneva" charset="0"/>
              </a:rPr>
              <a:t>12:45 – 16:05</a:t>
            </a:r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Geneva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C6D467-F049-4C7B-A510-D15FB5FC6FF3}" type="slidenum">
              <a:rPr lang="en-US" altLang="en-US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03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39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3206A-A7C9-4E1F-8176-E4C24E7A2E80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39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097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Geneva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7FC593-3722-458E-ADA9-BE4731283324}" type="slidenum">
              <a:rPr lang="en-US" altLang="en-US"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dirty="0">
              <a:latin typeface="Calibri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2138" y="796925"/>
            <a:ext cx="5676900" cy="3194050"/>
          </a:xfrm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defTabSz="823913" eaLnBrk="1" hangingPunct="1">
              <a:spcBef>
                <a:spcPct val="0"/>
              </a:spcBef>
            </a:pPr>
            <a:r>
              <a:rPr lang="en-US" altLang="en-US" sz="1600" dirty="0">
                <a:latin typeface="Calibri" pitchFamily="34" charset="0"/>
                <a:cs typeface="Geneva" charset="0"/>
              </a:rPr>
              <a:t>1:05:13 – 1:12:26</a:t>
            </a:r>
          </a:p>
          <a:p>
            <a:pPr defTabSz="823913" eaLnBrk="1" hangingPunct="1">
              <a:spcBef>
                <a:spcPct val="0"/>
              </a:spcBef>
            </a:pPr>
            <a:endParaRPr lang="en-US" altLang="en-US" sz="1500" dirty="0">
              <a:latin typeface="Arial" pitchFamily="34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41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56FCC-0E47-4B1F-A388-27173F325CF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09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BB94-41A4-1743-B337-B67FBC587561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3314-1EB3-BD4C-A52E-780E8D5A29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7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BB94-41A4-1743-B337-B67FBC587561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3314-1EB3-BD4C-A52E-780E8D5A29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04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BB94-41A4-1743-B337-B67FBC587561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3314-1EB3-BD4C-A52E-780E8D5A29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7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178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1616" y="4532811"/>
            <a:ext cx="5373734" cy="508296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32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33819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9770" y="4552406"/>
            <a:ext cx="5617029" cy="54636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800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3205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6283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9811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511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826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85FE2-ED3B-4A62-8F9A-EE4C26122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7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Geneva" pitchFamily="80" charset="0"/>
              </a:defRPr>
            </a:lvl1pPr>
          </a:lstStyle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1DED799B-2C4E-4174-9101-E3823A687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4647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624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BB94-41A4-1743-B337-B67FBC587561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3314-1EB3-BD4C-A52E-780E8D5A29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29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85FE2-ED3B-4A62-8F9A-EE4C261224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2700" b="1" dirty="0">
                <a:solidFill>
                  <a:schemeClr val="tx2"/>
                </a:solidFill>
                <a:latin typeface="Arial"/>
                <a:ea typeface="ＭＳ Ｐゴシック" pitchFamily="34" charset="-128"/>
                <a:cs typeface="Geneva" pitchFamily="80" charset="0"/>
              </a:defRPr>
            </a:lvl1pPr>
          </a:lstStyle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78A269-685E-45C6-8921-C1EC0E7ED1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5181" y="1185241"/>
            <a:ext cx="3977640" cy="357063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5E006F-CA4F-4FE3-AF81-1911F5747E2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96706" y="1185241"/>
            <a:ext cx="3977640" cy="357063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4FE3DF9-7169-40D2-A400-59116C6D7D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561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191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9144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799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1217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6830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6628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160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235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48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BB94-41A4-1743-B337-B67FBC587561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3314-1EB3-BD4C-A52E-780E8D5A29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175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247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61617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181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502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19310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934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50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863944C-6388-4124-B352-53945E2FE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3001"/>
            <a:ext cx="8229600" cy="868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6E44A-48B0-410A-8428-32B1CF67C22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6004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35FA3A-DB9D-4034-93B7-07DDB149C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808055"/>
            <a:ext cx="8229600" cy="290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675"/>
            </a:lvl1pPr>
            <a:lvl2pPr marL="171450" indent="0">
              <a:buNone/>
              <a:defRPr sz="675"/>
            </a:lvl2pPr>
            <a:lvl3pPr marL="342900" indent="0">
              <a:buNone/>
              <a:defRPr sz="675"/>
            </a:lvl3pPr>
            <a:lvl4pPr marL="514350" indent="0">
              <a:buNone/>
              <a:defRPr sz="675"/>
            </a:lvl4pPr>
            <a:lvl5pPr marL="1371600" indent="0">
              <a:buNone/>
              <a:defRPr sz="675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73960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F1E2D-5F1A-DE4F-9AE5-3D4508AA7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6B3AE-12E6-DF4C-B3A3-B71F18293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914CE-DD7E-6E4D-81FE-71862C209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099B7-DA8D-3D4D-A64D-18E2E464DC60}" type="datetimeFigureOut">
              <a:rPr lang="en-US" smtClean="0"/>
              <a:t>7/19/2022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C819D-6884-6241-B930-925A24E33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91391-4DCB-6548-967E-8F97C03B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18852-599D-A441-8FB3-A0403828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6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BB94-41A4-1743-B337-B67FBC587561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3314-1EB3-BD4C-A52E-780E8D5A29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7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BB94-41A4-1743-B337-B67FBC587561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3314-1EB3-BD4C-A52E-780E8D5A29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5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BB94-41A4-1743-B337-B67FBC587561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3314-1EB3-BD4C-A52E-780E8D5A29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94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BB94-41A4-1743-B337-B67FBC587561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3314-1EB3-BD4C-A52E-780E8D5A29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2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BB94-41A4-1743-B337-B67FBC587561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3314-1EB3-BD4C-A52E-780E8D5A29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4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CBB94-41A4-1743-B337-B67FBC587561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3314-1EB3-BD4C-A52E-780E8D5A29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0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CBB94-41A4-1743-B337-B67FBC587561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A3314-1EB3-BD4C-A52E-780E8D5A29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3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F76C-0B76-FC43-AF39-FEC483FBD768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06A1F-7027-2F43-BDE0-644F22336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80" r:id="rId3"/>
    <p:sldLayoutId id="2147483684" r:id="rId4"/>
    <p:sldLayoutId id="2147483689" r:id="rId5"/>
    <p:sldLayoutId id="2147483690" r:id="rId6"/>
    <p:sldLayoutId id="2147483691" r:id="rId7"/>
    <p:sldLayoutId id="2147483693" r:id="rId8"/>
    <p:sldLayoutId id="2147483698" r:id="rId9"/>
    <p:sldLayoutId id="2147483704" r:id="rId10"/>
    <p:sldLayoutId id="2147483706" r:id="rId11"/>
    <p:sldLayoutId id="2147483707" r:id="rId12"/>
    <p:sldLayoutId id="2147483708" r:id="rId13"/>
    <p:sldLayoutId id="2147483710" r:id="rId14"/>
    <p:sldLayoutId id="2147483728" r:id="rId15"/>
    <p:sldLayoutId id="2147483729" r:id="rId16"/>
    <p:sldLayoutId id="2147483730" r:id="rId17"/>
    <p:sldLayoutId id="2147483731" r:id="rId18"/>
    <p:sldLayoutId id="2147483733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4" r:id="rId2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dn.ymaws.com/mscare.site-ym.com/resource/collection/9C5F19B9-3489-48B0-A54B-623A1ECEE07B/2018MRIGuidelines_booklet_with_final_changes_0522.pdf" TargetMode="Externa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products.sanofi.us/Lemtrada/Lemtrada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C0EBD-859F-7040-8B02-2CF32441DB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9A698-0656-1548-B91B-C61D936FF0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D0FE7F19-21C5-D943-BED4-DD0DAF298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"/>
            <a:ext cx="91440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82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Progressive Disease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Active disease over N time (eg, 1 year)</a:t>
            </a:r>
          </a:p>
          <a:p>
            <a:r>
              <a:rPr lang="en-US" dirty="0"/>
              <a:t>Clinical</a:t>
            </a:r>
          </a:p>
          <a:p>
            <a:pPr lvl="1"/>
            <a:r>
              <a:rPr lang="en-US" dirty="0"/>
              <a:t>Steadily increasing, objectively documented neurological dysfunction/disability without unequivocal recovery (fluctuations and phases of stability may occur)</a:t>
            </a:r>
          </a:p>
          <a:p>
            <a:r>
              <a:rPr lang="en-US" dirty="0"/>
              <a:t>Imaging (MRI)</a:t>
            </a:r>
          </a:p>
          <a:p>
            <a:pPr lvl="1"/>
            <a:r>
              <a:rPr lang="en-US" dirty="0"/>
              <a:t>No standardized imaging measures of disease progression are established</a:t>
            </a:r>
          </a:p>
          <a:p>
            <a:pPr lvl="1"/>
            <a:r>
              <a:rPr lang="en-US" i="1" dirty="0"/>
              <a:t>Increasing number and volume of T1 hypo-intense lesions, brain volume loss, and changes in MTI and DTI are being explored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59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0A9E6-3E3C-4189-9695-89985AB94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9489"/>
            <a:ext cx="7886700" cy="994172"/>
          </a:xfrm>
        </p:spPr>
        <p:txBody>
          <a:bodyPr/>
          <a:lstStyle/>
          <a:p>
            <a:r>
              <a:rPr lang="en-US" dirty="0"/>
              <a:t>Jeremy R.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123C9-F7EE-4591-8047-6ED9448BD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4864"/>
            <a:ext cx="7886700" cy="3117872"/>
          </a:xfrm>
        </p:spPr>
        <p:txBody>
          <a:bodyPr>
            <a:normAutofit fontScale="92500"/>
          </a:bodyPr>
          <a:lstStyle/>
          <a:p>
            <a:r>
              <a:rPr lang="en-US" dirty="0"/>
              <a:t>52-yo African American male with 2-year history of progressive exercise intolerance, exacerbated in warm weather</a:t>
            </a:r>
          </a:p>
          <a:p>
            <a:pPr lvl="1"/>
            <a:r>
              <a:rPr lang="en-US" dirty="0"/>
              <a:t>Notes difficulty walking his dog and going up the stairs in his home</a:t>
            </a:r>
          </a:p>
          <a:p>
            <a:pPr lvl="1"/>
            <a:r>
              <a:rPr lang="en-US" dirty="0"/>
              <a:t>Also reports attention and memory problems, urgency incontinence and fatigue</a:t>
            </a:r>
          </a:p>
          <a:p>
            <a:r>
              <a:rPr lang="en-US" dirty="0"/>
              <a:t>Social history significant for smoking (20-pack years)</a:t>
            </a:r>
          </a:p>
          <a:p>
            <a:r>
              <a:rPr lang="en-US" dirty="0"/>
              <a:t>MRI </a:t>
            </a:r>
          </a:p>
          <a:p>
            <a:pPr lvl="1"/>
            <a:r>
              <a:rPr lang="en-US" dirty="0"/>
              <a:t>Confirms areas of white matter lesions in the periventricular region and in the spinal cord  </a:t>
            </a:r>
          </a:p>
          <a:p>
            <a:r>
              <a:rPr lang="en-US" dirty="0"/>
              <a:t>CSF </a:t>
            </a:r>
          </a:p>
          <a:p>
            <a:pPr lvl="1"/>
            <a:r>
              <a:rPr lang="en-US" dirty="0"/>
              <a:t>6 oligoclonal bands</a:t>
            </a:r>
          </a:p>
        </p:txBody>
      </p:sp>
    </p:spTree>
    <p:extLst>
      <p:ext uri="{BB962C8B-B14F-4D97-AF65-F5344CB8AC3E}">
        <p14:creationId xmlns:p14="http://schemas.microsoft.com/office/powerpoint/2010/main" val="3910452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AB43F-612F-411E-881D-C5F3DF5BD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01"/>
            <a:ext cx="8229600" cy="868793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+mj-lt"/>
              </a:rPr>
              <a:t>Clinical Course Ontology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AA748C-075C-491B-9ED1-2EEA84DACA21}"/>
              </a:ext>
            </a:extLst>
          </p:cNvPr>
          <p:cNvGrpSpPr/>
          <p:nvPr/>
        </p:nvGrpSpPr>
        <p:grpSpPr>
          <a:xfrm>
            <a:off x="1057628" y="942758"/>
            <a:ext cx="6672284" cy="3031745"/>
            <a:chOff x="190500" y="1786567"/>
            <a:chExt cx="8896378" cy="404232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D5B4A5C-C067-48DA-B7E5-41512342A342}"/>
                </a:ext>
              </a:extLst>
            </p:cNvPr>
            <p:cNvSpPr/>
            <p:nvPr/>
          </p:nvSpPr>
          <p:spPr>
            <a:xfrm>
              <a:off x="190500" y="3429000"/>
              <a:ext cx="1155700" cy="635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RIS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D4725924-51A8-4055-9D04-8F67DDC8F3ED}"/>
                </a:ext>
              </a:extLst>
            </p:cNvPr>
            <p:cNvSpPr/>
            <p:nvPr/>
          </p:nvSpPr>
          <p:spPr>
            <a:xfrm rot="19238100">
              <a:off x="1397253" y="3086538"/>
              <a:ext cx="1446565" cy="236021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3DC9489-39BC-4242-A8F0-0A69151B2F97}"/>
                </a:ext>
              </a:extLst>
            </p:cNvPr>
            <p:cNvSpPr/>
            <p:nvPr/>
          </p:nvSpPr>
          <p:spPr>
            <a:xfrm>
              <a:off x="2859162" y="2337064"/>
              <a:ext cx="1155700" cy="635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CIS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4437DD1-2AE3-4697-9DE7-0A2DDB059151}"/>
                </a:ext>
              </a:extLst>
            </p:cNvPr>
            <p:cNvSpPr/>
            <p:nvPr/>
          </p:nvSpPr>
          <p:spPr>
            <a:xfrm>
              <a:off x="2859162" y="4765137"/>
              <a:ext cx="1155700" cy="635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PPMS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3D1F2118-2F3F-4B45-A9B5-A2E95D8EB0EA}"/>
                </a:ext>
              </a:extLst>
            </p:cNvPr>
            <p:cNvSpPr/>
            <p:nvPr/>
          </p:nvSpPr>
          <p:spPr>
            <a:xfrm>
              <a:off x="5410695" y="2337064"/>
              <a:ext cx="1155700" cy="635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RRMS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AED42C3-7977-4BB9-AC0F-EEF05F91FE48}"/>
                </a:ext>
              </a:extLst>
            </p:cNvPr>
            <p:cNvSpPr/>
            <p:nvPr/>
          </p:nvSpPr>
          <p:spPr>
            <a:xfrm>
              <a:off x="7331256" y="1786567"/>
              <a:ext cx="1155700" cy="635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SPMS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6DC26609-DD83-47E4-8B41-206116C6F95F}"/>
                </a:ext>
              </a:extLst>
            </p:cNvPr>
            <p:cNvSpPr/>
            <p:nvPr/>
          </p:nvSpPr>
          <p:spPr>
            <a:xfrm>
              <a:off x="4119454" y="2536553"/>
              <a:ext cx="1155700" cy="236021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6410E505-7060-48FD-8CEF-233DFC4A1244}"/>
                </a:ext>
              </a:extLst>
            </p:cNvPr>
            <p:cNvSpPr/>
            <p:nvPr/>
          </p:nvSpPr>
          <p:spPr>
            <a:xfrm rot="2361900" flipV="1">
              <a:off x="1397251" y="4129345"/>
              <a:ext cx="1446565" cy="236021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E852A94E-4EA5-4538-991C-212F38080493}"/>
                </a:ext>
              </a:extLst>
            </p:cNvPr>
            <p:cNvSpPr/>
            <p:nvPr/>
          </p:nvSpPr>
          <p:spPr>
            <a:xfrm rot="19238100">
              <a:off x="6670924" y="2293046"/>
              <a:ext cx="660400" cy="236021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7C6C6F05-BCE3-40A3-9A7B-99242411DA1D}"/>
                </a:ext>
              </a:extLst>
            </p:cNvPr>
            <p:cNvSpPr/>
            <p:nvPr/>
          </p:nvSpPr>
          <p:spPr>
            <a:xfrm rot="2361900" flipV="1">
              <a:off x="6670922" y="2837222"/>
              <a:ext cx="660400" cy="236021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AEE224F7-C01B-45F3-8AEB-43DBE241B3D6}"/>
                </a:ext>
              </a:extLst>
            </p:cNvPr>
            <p:cNvSpPr/>
            <p:nvPr/>
          </p:nvSpPr>
          <p:spPr>
            <a:xfrm>
              <a:off x="7331256" y="2992161"/>
              <a:ext cx="1755622" cy="36226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RR or Benign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756DDD5-E12A-411A-98B7-ED3EF4B3F699}"/>
                </a:ext>
              </a:extLst>
            </p:cNvPr>
            <p:cNvSpPr/>
            <p:nvPr/>
          </p:nvSpPr>
          <p:spPr>
            <a:xfrm>
              <a:off x="4730637" y="4368353"/>
              <a:ext cx="1755622" cy="36226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Active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361CDFF2-D907-4A8B-97D9-BAD44682D22B}"/>
                </a:ext>
              </a:extLst>
            </p:cNvPr>
            <p:cNvSpPr/>
            <p:nvPr/>
          </p:nvSpPr>
          <p:spPr>
            <a:xfrm>
              <a:off x="4730637" y="5466633"/>
              <a:ext cx="1755622" cy="36226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Purely Progressive</a:t>
              </a:r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014D6806-53F5-4788-9806-5394746C4F9A}"/>
                </a:ext>
              </a:extLst>
            </p:cNvPr>
            <p:cNvSpPr/>
            <p:nvPr/>
          </p:nvSpPr>
          <p:spPr>
            <a:xfrm rot="19238100">
              <a:off x="4042551" y="4718286"/>
              <a:ext cx="660400" cy="236021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DE5B5421-F453-4F8B-809A-EB3E1D81BB1F}"/>
                </a:ext>
              </a:extLst>
            </p:cNvPr>
            <p:cNvSpPr/>
            <p:nvPr/>
          </p:nvSpPr>
          <p:spPr>
            <a:xfrm rot="2361900" flipV="1">
              <a:off x="4042549" y="5262462"/>
              <a:ext cx="660400" cy="236021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488664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ECD2C32-5704-6B44-8221-3502B3BDCFC6}"/>
              </a:ext>
            </a:extLst>
          </p:cNvPr>
          <p:cNvGrpSpPr/>
          <p:nvPr/>
        </p:nvGrpSpPr>
        <p:grpSpPr>
          <a:xfrm>
            <a:off x="2591730" y="868809"/>
            <a:ext cx="3673460" cy="3617951"/>
            <a:chOff x="3207668" y="987931"/>
            <a:chExt cx="5608954" cy="556272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DD08264-9F0E-E645-9273-E3E647FB3D9C}"/>
                </a:ext>
              </a:extLst>
            </p:cNvPr>
            <p:cNvGrpSpPr/>
            <p:nvPr/>
          </p:nvGrpSpPr>
          <p:grpSpPr>
            <a:xfrm>
              <a:off x="3207668" y="987931"/>
              <a:ext cx="5608954" cy="5562722"/>
              <a:chOff x="3218957" y="1678675"/>
              <a:chExt cx="4655707" cy="4752410"/>
            </a:xfrm>
          </p:grpSpPr>
          <p:pic>
            <p:nvPicPr>
              <p:cNvPr id="14" name="Picture 2" descr="Clinical course of MS1">
                <a:extLst>
                  <a:ext uri="{FF2B5EF4-FFF2-40B4-BE49-F238E27FC236}">
                    <a16:creationId xmlns:a16="http://schemas.microsoft.com/office/drawing/2014/main" id="{82B4CBFD-2C2E-4448-8A8F-E9866F627A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8957" y="1678675"/>
                <a:ext cx="4655707" cy="4752410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 Box 7">
                <a:extLst>
                  <a:ext uri="{FF2B5EF4-FFF2-40B4-BE49-F238E27FC236}">
                    <a16:creationId xmlns:a16="http://schemas.microsoft.com/office/drawing/2014/main" id="{AE0AB7A4-0E71-B846-9CA2-8DD57FD7F0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46810" y="2596505"/>
                <a:ext cx="1726781" cy="373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459" tIns="31733" rIns="63459" bIns="31733">
                <a:spAutoFit/>
              </a:bodyPr>
              <a:lstStyle>
                <a:lvl1pPr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29" dirty="0"/>
                  <a:t>Clinical Course</a:t>
                </a:r>
              </a:p>
            </p:txBody>
          </p:sp>
          <p:sp>
            <p:nvSpPr>
              <p:cNvPr id="16" name="Text Box 8">
                <a:extLst>
                  <a:ext uri="{FF2B5EF4-FFF2-40B4-BE49-F238E27FC236}">
                    <a16:creationId xmlns:a16="http://schemas.microsoft.com/office/drawing/2014/main" id="{798153F6-0E9A-2F40-9E6F-7604D285A8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1797" y="3191928"/>
                <a:ext cx="2019335" cy="336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63459" tIns="31733" rIns="63459" bIns="31733">
                <a:spAutoFit/>
              </a:bodyPr>
              <a:lstStyle>
                <a:lvl1pPr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50" dirty="0"/>
                  <a:t>Underlying </a:t>
                </a:r>
                <a:r>
                  <a:rPr lang="en-US" sz="1250" dirty="0" err="1"/>
                  <a:t>Biologies</a:t>
                </a:r>
                <a:endParaRPr lang="en-US" sz="1250" dirty="0"/>
              </a:p>
            </p:txBody>
          </p:sp>
          <p:sp>
            <p:nvSpPr>
              <p:cNvPr id="17" name="Text Box 5">
                <a:extLst>
                  <a:ext uri="{FF2B5EF4-FFF2-40B4-BE49-F238E27FC236}">
                    <a16:creationId xmlns:a16="http://schemas.microsoft.com/office/drawing/2014/main" id="{49D4705A-5AD6-1445-B970-2033F06E09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8041" y="4280075"/>
                <a:ext cx="1138238" cy="287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4180" tIns="27090" rIns="54180" bIns="27090">
                <a:spAutoFit/>
              </a:bodyPr>
              <a:lstStyle>
                <a:lvl1pPr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67" dirty="0">
                    <a:cs typeface="Arial" charset="0"/>
                  </a:rPr>
                  <a:t>Inflammatory</a:t>
                </a:r>
              </a:p>
            </p:txBody>
          </p:sp>
          <p:sp>
            <p:nvSpPr>
              <p:cNvPr id="18" name="Text Box 4">
                <a:extLst>
                  <a:ext uri="{FF2B5EF4-FFF2-40B4-BE49-F238E27FC236}">
                    <a16:creationId xmlns:a16="http://schemas.microsoft.com/office/drawing/2014/main" id="{E859D583-6FCC-8040-944D-986B113B37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5548" y="3988287"/>
                <a:ext cx="1164649" cy="287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4180" tIns="27090" rIns="54180" bIns="27090">
                <a:spAutoFit/>
              </a:bodyPr>
              <a:lstStyle>
                <a:lvl1pPr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defTabSz="4572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67" dirty="0">
                    <a:cs typeface="Arial" charset="0"/>
                  </a:rPr>
                  <a:t>Degenerative</a:t>
                </a:r>
              </a:p>
            </p:txBody>
          </p:sp>
        </p:grpSp>
        <p:sp>
          <p:nvSpPr>
            <p:cNvPr id="19" name="Text Box 4">
              <a:extLst>
                <a:ext uri="{FF2B5EF4-FFF2-40B4-BE49-F238E27FC236}">
                  <a16:creationId xmlns:a16="http://schemas.microsoft.com/office/drawing/2014/main" id="{E52589DE-1E57-3442-AF45-1DC7489774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3714" y="5048044"/>
              <a:ext cx="1004150" cy="33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180" tIns="27090" rIns="54180" bIns="27090">
              <a:spAutoFit/>
            </a:bodyPr>
            <a:lstStyle>
              <a:lvl1pPr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defTabSz="4572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67" dirty="0">
                  <a:cs typeface="Arial" charset="0"/>
                </a:rPr>
                <a:t>Disability</a:t>
              </a:r>
            </a:p>
          </p:txBody>
        </p:sp>
      </p:grpSp>
      <p:sp>
        <p:nvSpPr>
          <p:cNvPr id="41" name="Title 1">
            <a:extLst>
              <a:ext uri="{FF2B5EF4-FFF2-40B4-BE49-F238E27FC236}">
                <a16:creationId xmlns:a16="http://schemas.microsoft.com/office/drawing/2014/main" id="{DC7D6CC6-963A-854C-94A8-24CAC60555E2}"/>
              </a:ext>
            </a:extLst>
          </p:cNvPr>
          <p:cNvSpPr txBox="1">
            <a:spLocks/>
          </p:cNvSpPr>
          <p:nvPr/>
        </p:nvSpPr>
        <p:spPr>
          <a:xfrm>
            <a:off x="1143000" y="86325"/>
            <a:ext cx="6858000" cy="651272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700" dirty="0"/>
              <a:t>New: Concept of MS Biology – parallel, overlapping, dynamic, and interactions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CC7E4C-4A11-4445-824A-47EFB2AB42A8}"/>
              </a:ext>
            </a:extLst>
          </p:cNvPr>
          <p:cNvSpPr txBox="1"/>
          <p:nvPr/>
        </p:nvSpPr>
        <p:spPr>
          <a:xfrm>
            <a:off x="360336" y="2127142"/>
            <a:ext cx="26037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Relapsing biology: focal, perivenular inflammatory demyelination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2C1EAB-4650-8546-97D4-C1CA8596409F}"/>
              </a:ext>
            </a:extLst>
          </p:cNvPr>
          <p:cNvSpPr txBox="1"/>
          <p:nvPr/>
        </p:nvSpPr>
        <p:spPr>
          <a:xfrm>
            <a:off x="6437608" y="2136829"/>
            <a:ext cx="26037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Progressive biology: chronic inflammation, neuronal degeneration</a:t>
            </a:r>
          </a:p>
        </p:txBody>
      </p:sp>
    </p:spTree>
    <p:extLst>
      <p:ext uri="{BB962C8B-B14F-4D97-AF65-F5344CB8AC3E}">
        <p14:creationId xmlns:p14="http://schemas.microsoft.com/office/powerpoint/2010/main" val="1577856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cs typeface="Geneva" charset="0"/>
              </a:rPr>
              <a:t>Multiple Sclerosis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79961" y="845518"/>
            <a:ext cx="6249590" cy="650081"/>
          </a:xfrm>
        </p:spPr>
        <p:txBody>
          <a:bodyPr rtlCol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900"/>
              </a:spcAft>
              <a:buNone/>
              <a:defRPr/>
            </a:pPr>
            <a:r>
              <a:rPr lang="en-US" sz="195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95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5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lifelong</a:t>
            </a:r>
            <a:r>
              <a:rPr lang="en-US" sz="1950" dirty="0">
                <a:latin typeface="Arial" pitchFamily="34" charset="0"/>
                <a:cs typeface="Arial" pitchFamily="34" charset="0"/>
              </a:rPr>
              <a:t>, complex, heterogenous, inflammatory and </a:t>
            </a:r>
            <a:br>
              <a:rPr lang="en-US" sz="1950" dirty="0">
                <a:latin typeface="Arial" pitchFamily="34" charset="0"/>
                <a:cs typeface="Arial" pitchFamily="34" charset="0"/>
              </a:rPr>
            </a:br>
            <a:r>
              <a:rPr lang="en-US" sz="1950" dirty="0">
                <a:latin typeface="Arial" pitchFamily="34" charset="0"/>
                <a:cs typeface="Arial" pitchFamily="34" charset="0"/>
              </a:rPr>
              <a:t>neurodegenerative disease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2" descr="C:\Users\Timothy Hayes\AppData\Local\Microsoft\Windows\Temporary Internet Files\Low\Content.IE5\BDFLDDP1\Neuro_Bod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894" y="1656984"/>
            <a:ext cx="1700213" cy="272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480448" y="1653411"/>
            <a:ext cx="224194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34" charset="-128"/>
                <a:cs typeface="Geneva" pitchFamily="80" charset="0"/>
              </a:defRPr>
            </a:lvl1pPr>
            <a:lvl2pPr marL="7429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/>
                <a:ea typeface="Geneva" pitchFamily="-106" charset="-128"/>
                <a:cs typeface="Geneva" pitchFamily="80" charset="0"/>
              </a:defRPr>
            </a:lvl2pPr>
            <a:lvl3pPr marL="1143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/>
                <a:ea typeface="Geneva" pitchFamily="-106" charset="-128"/>
                <a:cs typeface="Geneva" pitchFamily="80" charset="0"/>
              </a:defRPr>
            </a:lvl3pPr>
            <a:lvl4pPr marL="1600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/>
                <a:ea typeface="Geneva" pitchFamily="-106" charset="-128"/>
                <a:cs typeface="Geneva" pitchFamily="80" charset="0"/>
              </a:defRPr>
            </a:lvl4pPr>
            <a:lvl5pPr marL="2057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Arial"/>
                <a:ea typeface="Geneva" pitchFamily="-106" charset="-128"/>
                <a:cs typeface="Geneva" pitchFamily="80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-106" charset="0"/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-106" charset="0"/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-106" charset="0"/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-106" charset="0"/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</a:defRPr>
            </a:lvl9pPr>
          </a:lstStyle>
          <a:p>
            <a:pPr marL="0" indent="0" eaLnBrk="1" fontAlgn="auto" hangingPunct="1">
              <a:spcBef>
                <a:spcPts val="0"/>
              </a:spcBef>
              <a:spcAft>
                <a:spcPts val="675"/>
              </a:spcAft>
              <a:buNone/>
              <a:tabLst>
                <a:tab pos="4286250" algn="l"/>
              </a:tabLst>
              <a:defRPr/>
            </a:pPr>
            <a:r>
              <a:rPr lang="en-US" sz="1500" kern="0" dirty="0">
                <a:latin typeface="Arial" pitchFamily="34" charset="0"/>
                <a:ea typeface="+mn-ea"/>
                <a:cs typeface="Arial" pitchFamily="34" charset="0"/>
              </a:rPr>
              <a:t>Disability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75"/>
              </a:spcAft>
              <a:buNone/>
              <a:tabLst>
                <a:tab pos="4286250" algn="l"/>
              </a:tabLst>
              <a:defRPr/>
            </a:pPr>
            <a:r>
              <a:rPr lang="en-US" sz="1500" kern="0" dirty="0">
                <a:latin typeface="Arial" pitchFamily="34" charset="0"/>
                <a:ea typeface="+mn-ea"/>
                <a:cs typeface="Arial" pitchFamily="34" charset="0"/>
              </a:rPr>
              <a:t>Mobility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75"/>
              </a:spcAft>
              <a:buNone/>
              <a:tabLst>
                <a:tab pos="4286250" algn="l"/>
              </a:tabLst>
              <a:defRPr/>
            </a:pPr>
            <a:r>
              <a:rPr lang="en-US" sz="1500" kern="0" dirty="0">
                <a:latin typeface="Arial" pitchFamily="34" charset="0"/>
                <a:ea typeface="+mn-ea"/>
                <a:cs typeface="Arial" pitchFamily="34" charset="0"/>
              </a:rPr>
              <a:t>Uncertainty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75"/>
              </a:spcAft>
              <a:buNone/>
              <a:tabLst>
                <a:tab pos="4286250" algn="l"/>
              </a:tabLst>
              <a:defRPr/>
            </a:pPr>
            <a:r>
              <a:rPr lang="en-US" sz="1500" kern="0" dirty="0">
                <a:latin typeface="Arial" pitchFamily="34" charset="0"/>
                <a:ea typeface="+mn-ea"/>
                <a:cs typeface="Arial" pitchFamily="34" charset="0"/>
              </a:rPr>
              <a:t>Unpredictability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75"/>
              </a:spcAft>
              <a:buNone/>
              <a:tabLst>
                <a:tab pos="4286250" algn="l"/>
              </a:tabLst>
              <a:defRPr/>
            </a:pPr>
            <a:r>
              <a:rPr lang="en-US" sz="1500" kern="0" dirty="0">
                <a:latin typeface="Arial" pitchFamily="34" charset="0"/>
                <a:ea typeface="+mn-ea"/>
                <a:cs typeface="Arial" pitchFamily="34" charset="0"/>
              </a:rPr>
              <a:t>Financial Concerns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75"/>
              </a:spcAft>
              <a:buNone/>
              <a:tabLst>
                <a:tab pos="4286250" algn="l"/>
              </a:tabLst>
              <a:defRPr/>
            </a:pPr>
            <a:r>
              <a:rPr lang="en-US" sz="1500" kern="0" dirty="0">
                <a:latin typeface="Arial" pitchFamily="34" charset="0"/>
                <a:ea typeface="+mn-ea"/>
                <a:cs typeface="Arial" pitchFamily="34" charset="0"/>
              </a:rPr>
              <a:t>Depression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75"/>
              </a:spcAft>
              <a:buNone/>
              <a:tabLst>
                <a:tab pos="4286250" algn="l"/>
              </a:tabLst>
              <a:defRPr/>
            </a:pPr>
            <a:r>
              <a:rPr lang="en-US" sz="1500" kern="0" dirty="0">
                <a:latin typeface="Arial" pitchFamily="34" charset="0"/>
                <a:ea typeface="+mn-ea"/>
                <a:cs typeface="Arial" pitchFamily="34" charset="0"/>
              </a:rPr>
              <a:t>Loss of Independence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75"/>
              </a:spcAft>
              <a:buNone/>
              <a:tabLst>
                <a:tab pos="4286250" algn="l"/>
              </a:tabLst>
              <a:defRPr/>
            </a:pPr>
            <a:r>
              <a:rPr lang="en-US" sz="1500" kern="0" dirty="0">
                <a:latin typeface="Arial" pitchFamily="34" charset="0"/>
                <a:ea typeface="+mn-ea"/>
                <a:cs typeface="Arial" pitchFamily="34" charset="0"/>
              </a:rPr>
              <a:t>Fear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75"/>
              </a:spcAft>
              <a:buNone/>
              <a:tabLst>
                <a:tab pos="4286250" algn="l"/>
              </a:tabLst>
              <a:defRPr/>
            </a:pPr>
            <a:r>
              <a:rPr lang="en-US" sz="1500" kern="0" dirty="0">
                <a:latin typeface="Arial" pitchFamily="34" charset="0"/>
                <a:ea typeface="+mn-ea"/>
                <a:cs typeface="Arial" pitchFamily="34" charset="0"/>
              </a:rPr>
              <a:t>Lifelong Illness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75"/>
              </a:spcAft>
              <a:buNone/>
              <a:tabLst>
                <a:tab pos="4286250" algn="l"/>
              </a:tabLst>
              <a:defRPr/>
            </a:pPr>
            <a:endParaRPr lang="en-US" sz="1500" kern="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243013" y="1653413"/>
            <a:ext cx="2478881" cy="272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Arial"/>
                <a:ea typeface="ＭＳ Ｐゴシック" pitchFamily="34" charset="-128"/>
                <a:cs typeface="Geneva" pitchFamily="80" charset="0"/>
              </a:defRPr>
            </a:lvl1pPr>
            <a:lvl2pPr marL="742950" indent="-28575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Char char="•"/>
              <a:defRPr sz="2800">
                <a:solidFill>
                  <a:schemeClr val="tx1"/>
                </a:solidFill>
                <a:latin typeface="Arial"/>
                <a:ea typeface="Geneva" pitchFamily="-106" charset="-128"/>
                <a:cs typeface="Geneva" pitchFamily="80" charset="0"/>
              </a:defRPr>
            </a:lvl2pPr>
            <a:lvl3pPr marL="1143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/>
                <a:ea typeface="Geneva" pitchFamily="-106" charset="-128"/>
                <a:cs typeface="Geneva" pitchFamily="80" charset="0"/>
              </a:defRPr>
            </a:lvl3pPr>
            <a:lvl4pPr marL="1600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/>
                <a:ea typeface="Geneva" pitchFamily="-106" charset="-128"/>
                <a:cs typeface="Geneva" pitchFamily="80" charset="0"/>
              </a:defRPr>
            </a:lvl4pPr>
            <a:lvl5pPr marL="2057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Arial"/>
                <a:ea typeface="Geneva" pitchFamily="-106" charset="-128"/>
                <a:cs typeface="Geneva" pitchFamily="80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-106" charset="0"/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-106" charset="0"/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-106" charset="0"/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Tahoma" pitchFamily="-106" charset="0"/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</a:defRPr>
            </a:lvl9pPr>
          </a:lstStyle>
          <a:p>
            <a:pPr marL="0" indent="0" algn="r" eaLnBrk="1" fontAlgn="auto" hangingPunct="1">
              <a:spcBef>
                <a:spcPts val="0"/>
              </a:spcBef>
              <a:spcAft>
                <a:spcPts val="375"/>
              </a:spcAft>
              <a:buNone/>
              <a:tabLst>
                <a:tab pos="4286250" algn="l"/>
              </a:tabLst>
              <a:defRPr/>
            </a:pPr>
            <a:r>
              <a:rPr lang="en-US" sz="1500" kern="0" dirty="0">
                <a:latin typeface="Arial" pitchFamily="34" charset="0"/>
                <a:ea typeface="+mn-ea"/>
                <a:cs typeface="Arial" pitchFamily="34" charset="0"/>
              </a:rPr>
              <a:t>Motor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375"/>
              </a:spcAft>
              <a:buNone/>
              <a:tabLst>
                <a:tab pos="4286250" algn="l"/>
              </a:tabLst>
              <a:defRPr/>
            </a:pPr>
            <a:r>
              <a:rPr lang="en-US" sz="1500" kern="0" dirty="0">
                <a:latin typeface="Arial" pitchFamily="34" charset="0"/>
                <a:ea typeface="+mn-ea"/>
                <a:cs typeface="Arial" pitchFamily="34" charset="0"/>
              </a:rPr>
              <a:t>Sensory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375"/>
              </a:spcAft>
              <a:buNone/>
              <a:tabLst>
                <a:tab pos="4286250" algn="l"/>
              </a:tabLst>
              <a:defRPr/>
            </a:pPr>
            <a:r>
              <a:rPr lang="en-US" sz="1500" kern="0" dirty="0">
                <a:latin typeface="Arial" pitchFamily="34" charset="0"/>
                <a:ea typeface="+mn-ea"/>
                <a:cs typeface="Arial" pitchFamily="34" charset="0"/>
              </a:rPr>
              <a:t>Balance and Coordination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375"/>
              </a:spcAft>
              <a:buNone/>
              <a:tabLst>
                <a:tab pos="4286250" algn="l"/>
              </a:tabLst>
              <a:defRPr/>
            </a:pPr>
            <a:r>
              <a:rPr lang="en-US" sz="1500" kern="0" dirty="0">
                <a:latin typeface="Arial" pitchFamily="34" charset="0"/>
                <a:ea typeface="+mn-ea"/>
                <a:cs typeface="Arial" pitchFamily="34" charset="0"/>
              </a:rPr>
              <a:t>Cognition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375"/>
              </a:spcAft>
              <a:buNone/>
              <a:tabLst>
                <a:tab pos="4286250" algn="l"/>
              </a:tabLst>
              <a:defRPr/>
            </a:pPr>
            <a:r>
              <a:rPr lang="en-US" sz="1500" kern="0" dirty="0">
                <a:latin typeface="Arial" pitchFamily="34" charset="0"/>
                <a:ea typeface="+mn-ea"/>
                <a:cs typeface="Arial" pitchFamily="34" charset="0"/>
              </a:rPr>
              <a:t>Physical Fatigue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375"/>
              </a:spcAft>
              <a:buNone/>
              <a:tabLst>
                <a:tab pos="4286250" algn="l"/>
              </a:tabLst>
              <a:defRPr/>
            </a:pPr>
            <a:r>
              <a:rPr lang="en-US" sz="1500" kern="0" dirty="0">
                <a:latin typeface="Arial" pitchFamily="34" charset="0"/>
                <a:ea typeface="+mn-ea"/>
                <a:cs typeface="Arial" pitchFamily="34" charset="0"/>
              </a:rPr>
              <a:t>Mental Fatigue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375"/>
              </a:spcAft>
              <a:buNone/>
              <a:tabLst>
                <a:tab pos="4286250" algn="l"/>
              </a:tabLst>
              <a:defRPr/>
            </a:pPr>
            <a:r>
              <a:rPr lang="en-US" sz="1500" kern="0" dirty="0">
                <a:latin typeface="Arial" pitchFamily="34" charset="0"/>
                <a:ea typeface="+mn-ea"/>
                <a:cs typeface="Arial" pitchFamily="34" charset="0"/>
              </a:rPr>
              <a:t>Vision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375"/>
              </a:spcAft>
              <a:buNone/>
              <a:tabLst>
                <a:tab pos="4286250" algn="l"/>
              </a:tabLst>
              <a:defRPr/>
            </a:pPr>
            <a:r>
              <a:rPr lang="en-US" sz="1500" kern="0" dirty="0">
                <a:latin typeface="Arial" pitchFamily="34" charset="0"/>
                <a:ea typeface="+mn-ea"/>
                <a:cs typeface="Arial" pitchFamily="34" charset="0"/>
              </a:rPr>
              <a:t>Speech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375"/>
              </a:spcAft>
              <a:buNone/>
              <a:tabLst>
                <a:tab pos="4286250" algn="l"/>
              </a:tabLst>
              <a:defRPr/>
            </a:pPr>
            <a:r>
              <a:rPr lang="en-US" sz="1500" kern="0" dirty="0">
                <a:latin typeface="Arial" pitchFamily="34" charset="0"/>
                <a:ea typeface="+mn-ea"/>
                <a:cs typeface="Arial" pitchFamily="34" charset="0"/>
              </a:rPr>
              <a:t>Chronic Pain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375"/>
              </a:spcAft>
              <a:buNone/>
              <a:tabLst>
                <a:tab pos="4286250" algn="l"/>
              </a:tabLst>
              <a:defRPr/>
            </a:pPr>
            <a:r>
              <a:rPr lang="en-US" sz="1500" kern="0" dirty="0">
                <a:latin typeface="Arial" pitchFamily="34" charset="0"/>
                <a:ea typeface="+mn-ea"/>
                <a:cs typeface="Arial" pitchFamily="34" charset="0"/>
              </a:rPr>
              <a:t>Incontinence</a:t>
            </a:r>
          </a:p>
        </p:txBody>
      </p:sp>
    </p:spTree>
    <p:extLst>
      <p:ext uri="{BB962C8B-B14F-4D97-AF65-F5344CB8AC3E}">
        <p14:creationId xmlns:p14="http://schemas.microsoft.com/office/powerpoint/2010/main" val="1541069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Comprehensive Care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en-US" dirty="0"/>
              <a:t>Complexity of the therapeutic landscape dictates a multidisciplinary team to deliver comprehensive care </a:t>
            </a:r>
          </a:p>
          <a:p>
            <a:r>
              <a:rPr lang="en-US" altLang="en-US" dirty="0"/>
              <a:t>Multiple issues addressed by various team members</a:t>
            </a:r>
          </a:p>
          <a:p>
            <a:r>
              <a:rPr lang="en-US" altLang="en-US" dirty="0"/>
              <a:t>Empowerment for patients, families, care team</a:t>
            </a:r>
          </a:p>
          <a:p>
            <a:r>
              <a:rPr lang="en-US" altLang="en-US" dirty="0"/>
              <a:t>Improves communication with care team, adherence to treatment, continuity of care, QOL</a:t>
            </a:r>
          </a:p>
          <a:p>
            <a:r>
              <a:rPr lang="en-US" altLang="en-US" dirty="0"/>
              <a:t>Comprehensive care team may be able to identify breakthrough disease early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9982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Diagnostic and Therapeutic Issues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931794"/>
            <a:ext cx="8229600" cy="3600450"/>
          </a:xfrm>
        </p:spPr>
        <p:txBody>
          <a:bodyPr/>
          <a:lstStyle/>
          <a:p>
            <a:r>
              <a:rPr lang="en-US" altLang="en-US" dirty="0"/>
              <a:t>Treatment Plan</a:t>
            </a:r>
          </a:p>
          <a:p>
            <a:pPr lvl="1"/>
            <a:r>
              <a:rPr lang="en-US" altLang="en-US" dirty="0"/>
              <a:t>Adjusting to new diagnosis</a:t>
            </a:r>
          </a:p>
          <a:p>
            <a:pPr lvl="2"/>
            <a:r>
              <a:rPr lang="en-US" altLang="en-US" dirty="0"/>
              <a:t>Denial vs acceptance</a:t>
            </a:r>
          </a:p>
          <a:p>
            <a:pPr lvl="2"/>
            <a:r>
              <a:rPr lang="en-US" altLang="en-US" dirty="0"/>
              <a:t>Anxiety and depression</a:t>
            </a:r>
          </a:p>
          <a:p>
            <a:pPr lvl="2"/>
            <a:r>
              <a:rPr lang="en-US" altLang="en-US" dirty="0"/>
              <a:t>Unpredictability</a:t>
            </a:r>
          </a:p>
          <a:p>
            <a:pPr lvl="1"/>
            <a:r>
              <a:rPr lang="en-US" altLang="en-US" dirty="0"/>
              <a:t>Adjustment to treatment</a:t>
            </a:r>
          </a:p>
          <a:p>
            <a:pPr lvl="2"/>
            <a:r>
              <a:rPr lang="en-US" altLang="en-US" dirty="0"/>
              <a:t>Which DMT? Side effect profiles, comorbidities, lifestyle</a:t>
            </a:r>
          </a:p>
          <a:p>
            <a:pPr lvl="2"/>
            <a:r>
              <a:rPr lang="en-US" altLang="en-US" dirty="0"/>
              <a:t>Research and clinical trial enrollment opportunities</a:t>
            </a:r>
          </a:p>
          <a:p>
            <a:pPr lvl="1"/>
            <a:r>
              <a:rPr lang="en-US" altLang="en-US" dirty="0"/>
              <a:t>Symptomatic Treatment</a:t>
            </a:r>
          </a:p>
          <a:p>
            <a:pPr lvl="2"/>
            <a:r>
              <a:rPr lang="en-US" altLang="en-US" dirty="0"/>
              <a:t>Pain, paresthesias</a:t>
            </a:r>
          </a:p>
          <a:p>
            <a:pPr lvl="2"/>
            <a:r>
              <a:rPr lang="en-US" altLang="en-US" dirty="0"/>
              <a:t>Fatigue</a:t>
            </a:r>
          </a:p>
          <a:p>
            <a:pPr lvl="2"/>
            <a:r>
              <a:rPr lang="en-US" altLang="en-US" dirty="0"/>
              <a:t>Depression</a:t>
            </a:r>
          </a:p>
        </p:txBody>
      </p:sp>
    </p:spTree>
    <p:extLst>
      <p:ext uri="{BB962C8B-B14F-4D97-AF65-F5344CB8AC3E}">
        <p14:creationId xmlns:p14="http://schemas.microsoft.com/office/powerpoint/2010/main" val="4193652064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9654" y="282217"/>
            <a:ext cx="8131442" cy="994172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+mj-lt"/>
              </a:rPr>
              <a:t>Initiating Treatment—Real-World Considerations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dirty="0"/>
              <a:t>Disease factors</a:t>
            </a:r>
          </a:p>
          <a:p>
            <a:pPr lvl="1"/>
            <a:r>
              <a:rPr lang="en-US" dirty="0"/>
              <a:t>Frequency and severity of relapses</a:t>
            </a:r>
          </a:p>
          <a:p>
            <a:pPr lvl="1"/>
            <a:r>
              <a:rPr lang="en-US" dirty="0"/>
              <a:t>Duration since MS onset</a:t>
            </a:r>
          </a:p>
          <a:p>
            <a:pPr lvl="1"/>
            <a:r>
              <a:rPr lang="en-US" dirty="0"/>
              <a:t>Lesion burden on MRI</a:t>
            </a:r>
          </a:p>
          <a:p>
            <a:pPr lvl="1"/>
            <a:r>
              <a:rPr lang="en-US" dirty="0"/>
              <a:t>Lesion location </a:t>
            </a:r>
          </a:p>
          <a:p>
            <a:pPr lvl="1"/>
            <a:r>
              <a:rPr lang="en-US" dirty="0"/>
              <a:t>Residual deficits/EDSS</a:t>
            </a:r>
          </a:p>
          <a:p>
            <a:r>
              <a:rPr lang="en-US" dirty="0"/>
              <a:t>Access factors</a:t>
            </a:r>
          </a:p>
          <a:p>
            <a:pPr lvl="1"/>
            <a:r>
              <a:rPr lang="en-US" dirty="0"/>
              <a:t>Formulary restrictions</a:t>
            </a:r>
          </a:p>
          <a:p>
            <a:pPr lvl="1"/>
            <a:r>
              <a:rPr lang="en-US" dirty="0"/>
              <a:t>Out-of-pocket costs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en-US" dirty="0"/>
              <a:t>Patient factors</a:t>
            </a:r>
          </a:p>
          <a:p>
            <a:pPr lvl="1"/>
            <a:r>
              <a:rPr lang="en-US" dirty="0"/>
              <a:t>Potency/safety preference</a:t>
            </a:r>
          </a:p>
          <a:p>
            <a:pPr lvl="1"/>
            <a:r>
              <a:rPr lang="en-US" dirty="0"/>
              <a:t>Risk tolerability</a:t>
            </a:r>
          </a:p>
          <a:p>
            <a:pPr lvl="1"/>
            <a:r>
              <a:rPr lang="en-US" dirty="0"/>
              <a:t>Monitoring requirements</a:t>
            </a:r>
          </a:p>
          <a:p>
            <a:pPr lvl="1"/>
            <a:r>
              <a:rPr lang="en-US" dirty="0"/>
              <a:t>Route of administration</a:t>
            </a:r>
          </a:p>
          <a:p>
            <a:pPr lvl="1"/>
            <a:r>
              <a:rPr lang="en-US" dirty="0"/>
              <a:t>Age</a:t>
            </a:r>
          </a:p>
          <a:p>
            <a:pPr lvl="1"/>
            <a:r>
              <a:rPr lang="en-US" dirty="0"/>
              <a:t>Future pregnancy</a:t>
            </a:r>
          </a:p>
          <a:p>
            <a:pPr lvl="1"/>
            <a:r>
              <a:rPr lang="en-US" dirty="0"/>
              <a:t>Comorbidities </a:t>
            </a:r>
          </a:p>
          <a:p>
            <a:pPr lvl="1"/>
            <a:r>
              <a:rPr lang="en-US" dirty="0"/>
              <a:t>Impairment impacting monitoring or adherence</a:t>
            </a:r>
          </a:p>
          <a:p>
            <a:pPr lvl="1"/>
            <a:r>
              <a:rPr lang="en-US" dirty="0"/>
              <a:t>Ethnicity </a:t>
            </a:r>
          </a:p>
          <a:p>
            <a:pPr lvl="1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5D1865-F994-42A8-BA6B-CC3CC470BE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93714" y="4517334"/>
            <a:ext cx="5580632" cy="529315"/>
          </a:xfrm>
        </p:spPr>
        <p:txBody>
          <a:bodyPr anchor="t">
            <a:noAutofit/>
          </a:bodyPr>
          <a:lstStyle/>
          <a:p>
            <a:r>
              <a:rPr lang="en-US" sz="800" dirty="0"/>
              <a:t>Kalincik T, et al. </a:t>
            </a:r>
            <a:r>
              <a:rPr lang="en-US" sz="800" i="1" dirty="0"/>
              <a:t>Brain</a:t>
            </a:r>
            <a:r>
              <a:rPr lang="en-US" sz="800" dirty="0"/>
              <a:t>. 2017;140:2426-2443.</a:t>
            </a:r>
          </a:p>
          <a:p>
            <a:r>
              <a:rPr lang="en-US" sz="800" dirty="0"/>
              <a:t>Wingerchuk DM, et al. </a:t>
            </a:r>
            <a:r>
              <a:rPr lang="en-US" sz="800" i="1" dirty="0"/>
              <a:t>BMJ</a:t>
            </a:r>
            <a:r>
              <a:rPr lang="en-US" sz="800" dirty="0"/>
              <a:t> 2016;354:i3518.</a:t>
            </a:r>
          </a:p>
          <a:p>
            <a:r>
              <a:rPr lang="en-US" sz="800" dirty="0"/>
              <a:t>Rush CA, et al. </a:t>
            </a:r>
            <a:r>
              <a:rPr lang="en-US" sz="800" i="1" dirty="0"/>
              <a:t>Nat Rev Neurol</a:t>
            </a:r>
            <a:r>
              <a:rPr lang="en-US" sz="800" dirty="0"/>
              <a:t> .2015;11:379-389.</a:t>
            </a:r>
          </a:p>
          <a:p>
            <a:r>
              <a:rPr lang="en-US" sz="800" dirty="0"/>
              <a:t>Rae-Grant A, et al. </a:t>
            </a:r>
            <a:r>
              <a:rPr lang="en-US" sz="800" i="1" dirty="0"/>
              <a:t>Neurology.</a:t>
            </a:r>
            <a:r>
              <a:rPr lang="en-US" sz="800" dirty="0"/>
              <a:t> 2018;90:777-788. </a:t>
            </a:r>
          </a:p>
        </p:txBody>
      </p:sp>
    </p:spTree>
    <p:extLst>
      <p:ext uri="{BB962C8B-B14F-4D97-AF65-F5344CB8AC3E}">
        <p14:creationId xmlns:p14="http://schemas.microsoft.com/office/powerpoint/2010/main" val="2093651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Assessing Therapy—Factors to Consider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0"/>
          </p:nvPr>
        </p:nvSpPr>
        <p:spPr>
          <a:xfrm>
            <a:off x="457200" y="931794"/>
            <a:ext cx="8229600" cy="360045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Changes on physical exam</a:t>
            </a:r>
          </a:p>
          <a:p>
            <a:r>
              <a:rPr lang="en-US" altLang="en-US" dirty="0"/>
              <a:t>Relapses</a:t>
            </a:r>
          </a:p>
          <a:p>
            <a:r>
              <a:rPr lang="en-US" altLang="en-US" dirty="0"/>
              <a:t>Progression</a:t>
            </a:r>
          </a:p>
          <a:p>
            <a:r>
              <a:rPr lang="en-US" altLang="en-US" dirty="0"/>
              <a:t>MRI</a:t>
            </a:r>
          </a:p>
          <a:p>
            <a:r>
              <a:rPr lang="en-US" altLang="en-US" dirty="0"/>
              <a:t>Side effects</a:t>
            </a:r>
          </a:p>
          <a:p>
            <a:r>
              <a:rPr lang="en-US" altLang="en-US" dirty="0"/>
              <a:t>Other measures: fatigue, cognition, depression, etc</a:t>
            </a:r>
          </a:p>
          <a:p>
            <a:r>
              <a:rPr lang="en-US" altLang="en-US" dirty="0"/>
              <a:t>Therapeutic risks vs benefits assessment</a:t>
            </a:r>
          </a:p>
          <a:p>
            <a:pPr lvl="1"/>
            <a:r>
              <a:rPr lang="en-US" altLang="en-US" dirty="0"/>
              <a:t>Multiple available pharmacological therapies</a:t>
            </a:r>
          </a:p>
          <a:p>
            <a:pPr lvl="1"/>
            <a:r>
              <a:rPr lang="en-US" altLang="en-US" dirty="0"/>
              <a:t>Several other therapeutic options in late-stage development</a:t>
            </a:r>
          </a:p>
          <a:p>
            <a:r>
              <a:rPr lang="en-US" altLang="en-US" dirty="0"/>
              <a:t>Patient perceptions and perspectives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0351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Disease: MRI Guidelines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769056"/>
            <a:ext cx="8229600" cy="29974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CIS (follow-up)</a:t>
            </a:r>
          </a:p>
          <a:p>
            <a:pPr lvl="1"/>
            <a:r>
              <a:rPr lang="en-US" dirty="0"/>
              <a:t>High risk: MR study with gadolinium at 6 to 12 months after diagnosis</a:t>
            </a:r>
          </a:p>
          <a:p>
            <a:pPr lvl="1"/>
            <a:r>
              <a:rPr lang="en-US" dirty="0"/>
              <a:t>Low risk: MR study with gadolinium at 12 to 24 months after diagnosis</a:t>
            </a:r>
          </a:p>
          <a:p>
            <a:r>
              <a:rPr lang="en-US" dirty="0"/>
              <a:t>Established MS</a:t>
            </a:r>
          </a:p>
          <a:p>
            <a:pPr lvl="1"/>
            <a:r>
              <a:rPr lang="en-US" dirty="0"/>
              <a:t>If no recent prior imaging available (eg, in cases of new patient referrals)</a:t>
            </a:r>
          </a:p>
          <a:p>
            <a:pPr lvl="1"/>
            <a:r>
              <a:rPr lang="en-US" dirty="0"/>
              <a:t>Postpartum to establish new baseline</a:t>
            </a:r>
          </a:p>
          <a:p>
            <a:pPr lvl="1"/>
            <a:r>
              <a:rPr lang="en-US" dirty="0"/>
              <a:t>Before starting or switching DMT</a:t>
            </a:r>
          </a:p>
          <a:p>
            <a:pPr lvl="1"/>
            <a:r>
              <a:rPr lang="en-US" dirty="0"/>
              <a:t>~6 to 12 months after switching DMT (to establish new baseline on therapy)</a:t>
            </a:r>
          </a:p>
          <a:p>
            <a:pPr lvl="1"/>
            <a:r>
              <a:rPr lang="en-US" dirty="0"/>
              <a:t>Every 1 to 2 years during unchanged DMT to assess for subclinical disease</a:t>
            </a:r>
          </a:p>
          <a:p>
            <a:pPr lvl="1"/>
            <a:r>
              <a:rPr lang="en-US" dirty="0"/>
              <a:t>In cases of unexpected clinical deterioration or to reassess original diagnosis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06F8B9D-B254-44B2-8FEA-659AECB9E3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99187" y="4472587"/>
            <a:ext cx="5800507" cy="626188"/>
          </a:xfrm>
        </p:spPr>
        <p:txBody>
          <a:bodyPr anchor="t">
            <a:normAutofit/>
          </a:bodyPr>
          <a:lstStyle/>
          <a:p>
            <a:r>
              <a:rPr lang="en-US" sz="800" kern="1200" dirty="0">
                <a:latin typeface="Calibri" panose="020F0502020204030204" pitchFamily="34" charset="0"/>
                <a:cs typeface="Calibri" panose="020F0502020204030204" pitchFamily="34" charset="0"/>
              </a:rPr>
              <a:t>Consortium of MS Centers. February 2018. Accessed June 6, 2022. </a:t>
            </a:r>
            <a:r>
              <a:rPr lang="en-US" sz="800" kern="12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https://cdn.ymaws.com/mscare.site-ym.com/resource/collection/9C5F19B9-3489-48B0-A54B-623A1ECEE07B/2018MRIGuidelines_booklet_with_final_changes_0522.pdf</a:t>
            </a:r>
            <a:r>
              <a:rPr lang="en-US" sz="800" kern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4306" y="3766532"/>
            <a:ext cx="6635578" cy="5078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n-US" sz="1350" dirty="0">
                <a:solidFill>
                  <a:schemeClr val="bg2"/>
                </a:solidFill>
              </a:rPr>
              <a:t>Gadolinium is helpful but not essential—new T2-lesions can be identified on </a:t>
            </a:r>
            <a:br>
              <a:rPr lang="en-US" sz="1350" dirty="0">
                <a:solidFill>
                  <a:schemeClr val="bg2"/>
                </a:solidFill>
              </a:rPr>
            </a:br>
            <a:r>
              <a:rPr lang="en-US" sz="1350" dirty="0">
                <a:solidFill>
                  <a:schemeClr val="bg2"/>
                </a:solidFill>
              </a:rPr>
              <a:t>well-performed standardized MR imaging (unless T2-lesion burden is high)</a:t>
            </a:r>
          </a:p>
        </p:txBody>
      </p:sp>
    </p:spTree>
    <p:extLst>
      <p:ext uri="{BB962C8B-B14F-4D97-AF65-F5344CB8AC3E}">
        <p14:creationId xmlns:p14="http://schemas.microsoft.com/office/powerpoint/2010/main" val="166426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2E934-C0FF-4D1E-9F3A-717E1AAC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Flags for Diagnosing MS: Neurologic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29AEF-6AC2-A2FB-47E7-51189B84E5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931794"/>
            <a:ext cx="4004187" cy="3561829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Abnormal calcification on CT scans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Cerebral venous sinus thrombosis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Cortical infarcts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Extrapyramidal features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Headaches or meningismus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Hypothalamic disturbance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Lacunar infarcts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and infiltrating brainstem lesions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Meningeal enhancement (though small leptomeningeal enhancement has been described in MS)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82F12-F484-E858-30B2-349A3C552F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Miller DH, et al. 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 Scler.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2008;14(9):1157-1174.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C11618-B8E2-F33F-FF20-96DF8F16C6D3}"/>
              </a:ext>
            </a:extLst>
          </p:cNvPr>
          <p:cNvSpPr txBox="1">
            <a:spLocks/>
          </p:cNvSpPr>
          <p:nvPr/>
        </p:nvSpPr>
        <p:spPr>
          <a:xfrm>
            <a:off x="4682612" y="931793"/>
            <a:ext cx="4004187" cy="35618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Multiple cranial neuropathies or polyradiculopathy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Persistent (&gt; 8 weeks) gadolinium-enhancement and continued enlargement of lesions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Persistently mono-focal manifestations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Predominance of lesions at the cortical/subcortical junction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Selective involvement of the anterior temporal and inferior frontal lobe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Simultaneous enhancement of all lesions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T1-hyperintensity of the pulvinar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T2-hyperintensity in the dentate nuclei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30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Defining Treatment Failure/Breakthrough Disease: </a:t>
            </a:r>
            <a:br>
              <a:rPr lang="en-US" dirty="0"/>
            </a:br>
            <a:r>
              <a:rPr lang="en-US" dirty="0"/>
              <a:t>2018 AAN Guideline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Treatment failure in MS management is difficult to define</a:t>
            </a:r>
          </a:p>
          <a:p>
            <a:pPr lvl="1"/>
            <a:r>
              <a:rPr lang="en-US" dirty="0"/>
              <a:t>Most patients are not completely free of disease activity during therapy</a:t>
            </a:r>
          </a:p>
          <a:p>
            <a:pPr lvl="1"/>
            <a:r>
              <a:rPr lang="en-US" dirty="0"/>
              <a:t>Disease activity may occur shortly after DMT initiation and before DMT is fully effective</a:t>
            </a:r>
          </a:p>
          <a:p>
            <a:r>
              <a:rPr lang="en-US" dirty="0"/>
              <a:t>Many clinicians obtain repeat MR imaging 3 to 6 months after a DMT is started to establish a new baseline</a:t>
            </a:r>
          </a:p>
          <a:p>
            <a:r>
              <a:rPr lang="en-US" dirty="0"/>
              <a:t>Optimal timing for monitoring disease activity remains uncertain</a:t>
            </a:r>
          </a:p>
          <a:p>
            <a:pPr lvl="1"/>
            <a:r>
              <a:rPr lang="en-US" dirty="0"/>
              <a:t>Clinicians should consider treatment failure and switching DMTs when patients experience one of the following:</a:t>
            </a:r>
          </a:p>
          <a:p>
            <a:pPr lvl="2"/>
            <a:r>
              <a:rPr lang="en-US" dirty="0"/>
              <a:t>≥1 relapses</a:t>
            </a:r>
          </a:p>
          <a:p>
            <a:pPr lvl="2"/>
            <a:r>
              <a:rPr lang="en-US" dirty="0"/>
              <a:t>≥2 unequivocally new MR lesions </a:t>
            </a:r>
          </a:p>
          <a:p>
            <a:pPr lvl="2"/>
            <a:r>
              <a:rPr lang="en-US" dirty="0"/>
              <a:t>Increased disability on neurologic examination over 1 year of therapy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51DCCA-C7A5-411F-9F54-212D7D7A3B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5226" y="4517335"/>
            <a:ext cx="5601573" cy="290720"/>
          </a:xfrm>
        </p:spPr>
        <p:txBody>
          <a:bodyPr anchor="t">
            <a:normAutofit/>
          </a:bodyPr>
          <a:lstStyle/>
          <a:p>
            <a:r>
              <a:rPr lang="en-US" sz="800" dirty="0"/>
              <a:t>Rae-Grant A, et al. </a:t>
            </a:r>
            <a:r>
              <a:rPr lang="en-US" sz="800" i="1" dirty="0"/>
              <a:t>Neurology</a:t>
            </a:r>
            <a:r>
              <a:rPr lang="en-US" sz="800" dirty="0"/>
              <a:t>. 2018;90(17):777-788.</a:t>
            </a:r>
          </a:p>
        </p:txBody>
      </p:sp>
    </p:spTree>
    <p:extLst>
      <p:ext uri="{BB962C8B-B14F-4D97-AF65-F5344CB8AC3E}">
        <p14:creationId xmlns:p14="http://schemas.microsoft.com/office/powerpoint/2010/main" val="490568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DF38-7D7A-485F-B016-F8A63FE7E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01"/>
            <a:ext cx="8229600" cy="868793"/>
          </a:xfrm>
        </p:spPr>
        <p:txBody>
          <a:bodyPr>
            <a:noAutofit/>
          </a:bodyPr>
          <a:lstStyle/>
          <a:p>
            <a:r>
              <a:rPr lang="en-US" sz="3200" b="0" dirty="0">
                <a:solidFill>
                  <a:schemeClr val="tx1"/>
                </a:solidFill>
                <a:latin typeface="+mj-lt"/>
              </a:rPr>
              <a:t>Treatment of Relapsing MS</a:t>
            </a:r>
            <a:br>
              <a:rPr lang="en-US" sz="3200" b="0" dirty="0">
                <a:solidFill>
                  <a:schemeClr val="tx1"/>
                </a:solidFill>
                <a:latin typeface="+mj-lt"/>
              </a:rPr>
            </a:br>
            <a:r>
              <a:rPr lang="en-US" sz="3200" b="0" dirty="0">
                <a:solidFill>
                  <a:schemeClr val="tx1"/>
                </a:solidFill>
                <a:latin typeface="+mj-lt"/>
              </a:rPr>
              <a:t>FDA Approvals 1993-2022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BBE44-5877-42D3-8E1C-102EE5307F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4563" y="4536551"/>
            <a:ext cx="5552230" cy="465931"/>
          </a:xfrm>
        </p:spPr>
        <p:txBody>
          <a:bodyPr>
            <a:noAutofit/>
          </a:bodyPr>
          <a:lstStyle/>
          <a:p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 = glatiramer acetate; IFN = interferon</a:t>
            </a:r>
          </a:p>
          <a:p>
            <a:pPr defTabSz="385763">
              <a:lnSpc>
                <a:spcPct val="100000"/>
              </a:lnSpc>
              <a:defRPr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Wingerchuk DM, et al. </a:t>
            </a:r>
            <a:r>
              <a:rPr lang="en-US" sz="8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BMJ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2016;354:13518.</a:t>
            </a:r>
          </a:p>
          <a:p>
            <a:pPr defTabSz="385763">
              <a:lnSpc>
                <a:spcPct val="100000"/>
              </a:lnSpc>
              <a:defRPr/>
            </a:pP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FDA. </a:t>
            </a:r>
            <a:r>
              <a:rPr lang="en-US" sz="800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http://www.accessdata.fda.gov/scripts/cder/daf/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Accessed April 2022.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61A1E88-8CF3-4389-B548-3D48C5F4A1A5}"/>
              </a:ext>
            </a:extLst>
          </p:cNvPr>
          <p:cNvGrpSpPr/>
          <p:nvPr/>
        </p:nvGrpSpPr>
        <p:grpSpPr>
          <a:xfrm>
            <a:off x="835192" y="637854"/>
            <a:ext cx="6378011" cy="3739851"/>
            <a:chOff x="1948450" y="1994817"/>
            <a:chExt cx="5635248" cy="2758010"/>
          </a:xfrm>
        </p:grpSpPr>
        <p:sp>
          <p:nvSpPr>
            <p:cNvPr id="7" name="Line 23">
              <a:extLst>
                <a:ext uri="{FF2B5EF4-FFF2-40B4-BE49-F238E27FC236}">
                  <a16:creationId xmlns:a16="http://schemas.microsoft.com/office/drawing/2014/main" id="{A0F0D225-15B3-4B3C-A9CD-57C861D2298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7254021" y="1994817"/>
              <a:ext cx="0" cy="269966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350">
                <a:defRPr/>
              </a:pPr>
              <a:endParaRPr lang="en-US" sz="1013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8" name="Line 35">
              <a:extLst>
                <a:ext uri="{FF2B5EF4-FFF2-40B4-BE49-F238E27FC236}">
                  <a16:creationId xmlns:a16="http://schemas.microsoft.com/office/drawing/2014/main" id="{C50E272F-F24B-4E80-A2B6-98388F9B3880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7488784" y="4111834"/>
              <a:ext cx="0" cy="61778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350">
                <a:defRPr/>
              </a:pPr>
              <a:endParaRPr lang="en-US" sz="1013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9" name="Line 35">
              <a:extLst>
                <a:ext uri="{FF2B5EF4-FFF2-40B4-BE49-F238E27FC236}">
                  <a16:creationId xmlns:a16="http://schemas.microsoft.com/office/drawing/2014/main" id="{AA4E8DDC-E5DF-4427-9EDF-B085FDD30AB5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7386427" y="3783303"/>
              <a:ext cx="0" cy="926672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350">
                <a:defRPr/>
              </a:pPr>
              <a:endParaRPr lang="en-US" sz="1013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0" name="Line 35">
              <a:extLst>
                <a:ext uri="{FF2B5EF4-FFF2-40B4-BE49-F238E27FC236}">
                  <a16:creationId xmlns:a16="http://schemas.microsoft.com/office/drawing/2014/main" id="{BD1B5A5E-B1B5-415F-8DD2-403046F46C37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7313852" y="3399422"/>
              <a:ext cx="0" cy="1310553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350">
                <a:defRPr/>
              </a:pPr>
              <a:endParaRPr lang="en-US" sz="1013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1" name="Line 23">
              <a:extLst>
                <a:ext uri="{FF2B5EF4-FFF2-40B4-BE49-F238E27FC236}">
                  <a16:creationId xmlns:a16="http://schemas.microsoft.com/office/drawing/2014/main" id="{D2371D27-87C3-4EAB-8979-3BAD329FAF05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7096104" y="2976260"/>
              <a:ext cx="0" cy="1737286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350">
                <a:defRPr/>
              </a:pPr>
              <a:endParaRPr lang="en-US" sz="1013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2" name="Line 23">
              <a:extLst>
                <a:ext uri="{FF2B5EF4-FFF2-40B4-BE49-F238E27FC236}">
                  <a16:creationId xmlns:a16="http://schemas.microsoft.com/office/drawing/2014/main" id="{85FF8E43-3044-4C04-BB33-5F51A13C04E6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6971413" y="2588808"/>
              <a:ext cx="0" cy="214080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350">
                <a:defRPr/>
              </a:pPr>
              <a:endParaRPr lang="en-US" sz="1013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3" name="Line 23">
              <a:extLst>
                <a:ext uri="{FF2B5EF4-FFF2-40B4-BE49-F238E27FC236}">
                  <a16:creationId xmlns:a16="http://schemas.microsoft.com/office/drawing/2014/main" id="{2F593537-85FB-4E01-9104-81B1BBAA320B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6850446" y="2322769"/>
              <a:ext cx="0" cy="2430058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350">
                <a:defRPr/>
              </a:pPr>
              <a:endParaRPr lang="en-US" sz="1013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4" name="Line 23">
              <a:extLst>
                <a:ext uri="{FF2B5EF4-FFF2-40B4-BE49-F238E27FC236}">
                  <a16:creationId xmlns:a16="http://schemas.microsoft.com/office/drawing/2014/main" id="{6C72E255-12BF-40B9-BD50-7202B6B79E5E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6280965" y="2470966"/>
              <a:ext cx="0" cy="2265791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350">
                <a:defRPr/>
              </a:pPr>
              <a:endParaRPr lang="en-US" sz="1013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7" name="Line 23">
              <a:extLst>
                <a:ext uri="{FF2B5EF4-FFF2-40B4-BE49-F238E27FC236}">
                  <a16:creationId xmlns:a16="http://schemas.microsoft.com/office/drawing/2014/main" id="{65E771BA-3807-428E-9395-357FB8D86167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5931089" y="3072677"/>
              <a:ext cx="0" cy="1678364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350">
                <a:defRPr/>
              </a:pPr>
              <a:endParaRPr lang="en-US" sz="1013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1" name="Line 35">
              <a:extLst>
                <a:ext uri="{FF2B5EF4-FFF2-40B4-BE49-F238E27FC236}">
                  <a16:creationId xmlns:a16="http://schemas.microsoft.com/office/drawing/2014/main" id="{1BD59462-A4E8-4DE8-90F8-34431B22DAA1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5811982" y="3456558"/>
              <a:ext cx="0" cy="127305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350">
                <a:defRPr/>
              </a:pPr>
              <a:endParaRPr lang="en-US" sz="1013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AE4CB463-8D61-4751-9D57-07B1D6971073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3089271" y="4492145"/>
              <a:ext cx="0" cy="246398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350">
                <a:defRPr/>
              </a:pPr>
              <a:endParaRPr lang="en-US" sz="1013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8B17C2A7-C2B9-4DDE-94F3-7888A62CCC62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3494979" y="3210160"/>
              <a:ext cx="0" cy="1531954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350">
                <a:defRPr/>
              </a:pPr>
              <a:endParaRPr lang="en-US" sz="1013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BB67C7C1-CBBA-490B-8708-ED0AD967224C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227607" y="3515479"/>
              <a:ext cx="0" cy="122842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50" dirty="0">
                <a:solidFill>
                  <a:srgbClr val="1F497D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Line 26">
              <a:extLst>
                <a:ext uri="{FF2B5EF4-FFF2-40B4-BE49-F238E27FC236}">
                  <a16:creationId xmlns:a16="http://schemas.microsoft.com/office/drawing/2014/main" id="{345740E4-AA40-46CB-99D6-2A06FD53FC4F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1948450" y="3131599"/>
              <a:ext cx="0" cy="1590875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50" dirty="0">
                <a:solidFill>
                  <a:srgbClr val="1F497D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Line 35">
              <a:extLst>
                <a:ext uri="{FF2B5EF4-FFF2-40B4-BE49-F238E27FC236}">
                  <a16:creationId xmlns:a16="http://schemas.microsoft.com/office/drawing/2014/main" id="{6B39D48B-094E-4250-A8C4-924E9EAC5359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305771" y="3865436"/>
              <a:ext cx="0" cy="84811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50" dirty="0">
                <a:solidFill>
                  <a:srgbClr val="1F497D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38">
              <a:extLst>
                <a:ext uri="{FF2B5EF4-FFF2-40B4-BE49-F238E27FC236}">
                  <a16:creationId xmlns:a16="http://schemas.microsoft.com/office/drawing/2014/main" id="{59E6991C-05B6-46A6-9984-1DEC93AB5D44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2685424" y="4152901"/>
              <a:ext cx="0" cy="56778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050" dirty="0">
                <a:solidFill>
                  <a:srgbClr val="1F497D"/>
                </a:solidFill>
                <a:latin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Line 23">
              <a:extLst>
                <a:ext uri="{FF2B5EF4-FFF2-40B4-BE49-F238E27FC236}">
                  <a16:creationId xmlns:a16="http://schemas.microsoft.com/office/drawing/2014/main" id="{B1827A1D-2700-45DD-A1C9-2AF05AC2406E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4304534" y="4042201"/>
              <a:ext cx="0" cy="69455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350">
                <a:defRPr/>
              </a:pPr>
              <a:endParaRPr lang="en-US" sz="1013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35" name="Line 23">
              <a:extLst>
                <a:ext uri="{FF2B5EF4-FFF2-40B4-BE49-F238E27FC236}">
                  <a16:creationId xmlns:a16="http://schemas.microsoft.com/office/drawing/2014/main" id="{7869FD2F-135D-4420-8511-82F5C5A0FB04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3826245" y="3501195"/>
              <a:ext cx="0" cy="1235562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350">
                <a:defRPr/>
              </a:pPr>
              <a:endParaRPr lang="en-US" sz="1013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38" name="Line 23">
              <a:extLst>
                <a:ext uri="{FF2B5EF4-FFF2-40B4-BE49-F238E27FC236}">
                  <a16:creationId xmlns:a16="http://schemas.microsoft.com/office/drawing/2014/main" id="{4A0E94F4-C06E-4B64-934B-F61A901BEF34}"/>
                </a:ext>
              </a:extLst>
            </p:cNvPr>
            <p:cNvSpPr>
              <a:spLocks noChangeShapeType="1"/>
            </p:cNvSpPr>
            <p:nvPr/>
          </p:nvSpPr>
          <p:spPr bwMode="blackWhite">
            <a:xfrm flipH="1">
              <a:off x="5037787" y="4377873"/>
              <a:ext cx="1860" cy="34995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350">
                <a:defRPr/>
              </a:pPr>
              <a:endParaRPr lang="en-US" sz="1013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39" name="Line 23">
              <a:extLst>
                <a:ext uri="{FF2B5EF4-FFF2-40B4-BE49-F238E27FC236}">
                  <a16:creationId xmlns:a16="http://schemas.microsoft.com/office/drawing/2014/main" id="{A28B2395-53B9-4411-B7ED-18FC06E90A01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5436050" y="3958282"/>
              <a:ext cx="7444" cy="753479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350">
                <a:defRPr/>
              </a:pPr>
              <a:endParaRPr lang="en-US" sz="1013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50" name="Line 23">
              <a:extLst>
                <a:ext uri="{FF2B5EF4-FFF2-40B4-BE49-F238E27FC236}">
                  <a16:creationId xmlns:a16="http://schemas.microsoft.com/office/drawing/2014/main" id="{02DC3903-2D11-4B1E-BDE0-CC41B7B5BC44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6055778" y="2886985"/>
              <a:ext cx="0" cy="184263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350">
                <a:defRPr/>
              </a:pPr>
              <a:endParaRPr lang="en-US" sz="1013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55" name="Line 23">
              <a:extLst>
                <a:ext uri="{FF2B5EF4-FFF2-40B4-BE49-F238E27FC236}">
                  <a16:creationId xmlns:a16="http://schemas.microsoft.com/office/drawing/2014/main" id="{8D45ECE2-1F17-45B0-93D4-27F122A4CC84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6537790" y="2042447"/>
              <a:ext cx="0" cy="2699667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350">
                <a:defRPr/>
              </a:pPr>
              <a:endParaRPr lang="en-US" sz="1013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71" name="Line 35">
              <a:extLst>
                <a:ext uri="{FF2B5EF4-FFF2-40B4-BE49-F238E27FC236}">
                  <a16:creationId xmlns:a16="http://schemas.microsoft.com/office/drawing/2014/main" id="{BF846E63-5C3B-4E25-AAF4-DE16C4057DC0}"/>
                </a:ext>
              </a:extLst>
            </p:cNvPr>
            <p:cNvSpPr>
              <a:spLocks noChangeShapeType="1"/>
            </p:cNvSpPr>
            <p:nvPr/>
          </p:nvSpPr>
          <p:spPr bwMode="blackWhite">
            <a:xfrm>
              <a:off x="7583698" y="4422510"/>
              <a:ext cx="0" cy="307105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514350">
                <a:defRPr/>
              </a:pPr>
              <a:endParaRPr lang="en-US" sz="1013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15" name="Line 12">
            <a:extLst>
              <a:ext uri="{FF2B5EF4-FFF2-40B4-BE49-F238E27FC236}">
                <a16:creationId xmlns:a16="http://schemas.microsoft.com/office/drawing/2014/main" id="{B415B5DF-6AB4-48B6-ADDF-DE0579675B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83" y="4319907"/>
            <a:ext cx="791564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514350">
              <a:defRPr/>
            </a:pPr>
            <a:endParaRPr lang="en-US" sz="1013" dirty="0">
              <a:latin typeface="Calibri"/>
              <a:cs typeface="Arial" panose="020B0604020202020204" pitchFamily="34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DA824E37-1C67-4022-A1D9-53BE2CFF6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148" y="4298668"/>
            <a:ext cx="492885" cy="17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85763">
              <a:lnSpc>
                <a:spcPct val="95000"/>
              </a:lnSpc>
              <a:spcBef>
                <a:spcPct val="50000"/>
              </a:spcBef>
              <a:spcAft>
                <a:spcPct val="10000"/>
              </a:spcAft>
              <a:buSzPct val="115000"/>
              <a:defRPr/>
            </a:pPr>
            <a:r>
              <a:rPr lang="en-US" sz="591" b="1" dirty="0">
                <a:latin typeface="Calibri" panose="020F0502020204030204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038155F7-7F17-41FE-955F-EC6C9C67E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890" y="4295287"/>
            <a:ext cx="492885" cy="17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85763">
              <a:lnSpc>
                <a:spcPct val="95000"/>
              </a:lnSpc>
              <a:spcBef>
                <a:spcPct val="50000"/>
              </a:spcBef>
              <a:spcAft>
                <a:spcPct val="10000"/>
              </a:spcAft>
              <a:buSzPct val="115000"/>
              <a:defRPr/>
            </a:pPr>
            <a:r>
              <a:rPr lang="en-US" sz="591" b="1" dirty="0">
                <a:latin typeface="Calibri" panose="020F0502020204030204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6AAFB2C2-AF4A-4DE2-94DD-C8C1F375B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394" y="4296976"/>
            <a:ext cx="492885" cy="17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85763">
              <a:lnSpc>
                <a:spcPct val="95000"/>
              </a:lnSpc>
              <a:spcBef>
                <a:spcPct val="50000"/>
              </a:spcBef>
              <a:spcAft>
                <a:spcPct val="10000"/>
              </a:spcAft>
              <a:buSzPct val="115000"/>
              <a:defRPr/>
            </a:pPr>
            <a:r>
              <a:rPr lang="en-US" sz="591" b="1" dirty="0">
                <a:latin typeface="Calibri" panose="020F0502020204030204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CBEBFC66-3952-4E92-B00A-4786F7DA8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23" y="4295287"/>
            <a:ext cx="494990" cy="17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85763">
              <a:lnSpc>
                <a:spcPct val="95000"/>
              </a:lnSpc>
              <a:spcBef>
                <a:spcPct val="50000"/>
              </a:spcBef>
              <a:spcAft>
                <a:spcPct val="10000"/>
              </a:spcAft>
              <a:buSzPct val="115000"/>
              <a:defRPr/>
            </a:pPr>
            <a:r>
              <a:rPr lang="en-US" sz="591" b="1" dirty="0">
                <a:latin typeface="Calibri" panose="020F0502020204030204"/>
                <a:cs typeface="Arial" panose="020B0604020202020204" pitchFamily="34" charset="0"/>
              </a:rPr>
              <a:t>1993</a:t>
            </a:r>
          </a:p>
        </p:txBody>
      </p:sp>
      <p:sp>
        <p:nvSpPr>
          <p:cNvPr id="41" name="Text Box 11">
            <a:extLst>
              <a:ext uri="{FF2B5EF4-FFF2-40B4-BE49-F238E27FC236}">
                <a16:creationId xmlns:a16="http://schemas.microsoft.com/office/drawing/2014/main" id="{DE0883AC-C681-43DD-A2D6-CA7794920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732" y="4290215"/>
            <a:ext cx="494990" cy="17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85763">
              <a:lnSpc>
                <a:spcPct val="95000"/>
              </a:lnSpc>
              <a:spcBef>
                <a:spcPct val="50000"/>
              </a:spcBef>
              <a:spcAft>
                <a:spcPct val="10000"/>
              </a:spcAft>
              <a:buSzPct val="115000"/>
              <a:defRPr/>
            </a:pPr>
            <a:r>
              <a:rPr lang="en-US" sz="591" b="1" dirty="0">
                <a:latin typeface="Calibri" panose="020F0502020204030204"/>
                <a:cs typeface="Arial" panose="020B0604020202020204" pitchFamily="34" charset="0"/>
              </a:rPr>
              <a:t>2000</a:t>
            </a:r>
          </a:p>
        </p:txBody>
      </p:sp>
      <p:sp>
        <p:nvSpPr>
          <p:cNvPr id="42" name="Text Box 9">
            <a:extLst>
              <a:ext uri="{FF2B5EF4-FFF2-40B4-BE49-F238E27FC236}">
                <a16:creationId xmlns:a16="http://schemas.microsoft.com/office/drawing/2014/main" id="{B313F5E7-2DAE-4804-8010-79DF206E0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110" y="4303738"/>
            <a:ext cx="494990" cy="17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85763">
              <a:lnSpc>
                <a:spcPct val="95000"/>
              </a:lnSpc>
              <a:spcBef>
                <a:spcPct val="50000"/>
              </a:spcBef>
              <a:spcAft>
                <a:spcPct val="10000"/>
              </a:spcAft>
              <a:buSzPct val="115000"/>
              <a:defRPr/>
            </a:pPr>
            <a:r>
              <a:rPr lang="en-US" sz="591" b="1" dirty="0">
                <a:latin typeface="Calibri" panose="020F0502020204030204"/>
                <a:cs typeface="Arial" panose="020B0604020202020204" pitchFamily="34" charset="0"/>
              </a:rPr>
              <a:t>2004</a:t>
            </a:r>
          </a:p>
        </p:txBody>
      </p:sp>
      <p:sp>
        <p:nvSpPr>
          <p:cNvPr id="43" name="Text Box 6">
            <a:extLst>
              <a:ext uri="{FF2B5EF4-FFF2-40B4-BE49-F238E27FC236}">
                <a16:creationId xmlns:a16="http://schemas.microsoft.com/office/drawing/2014/main" id="{DF4CE70C-683B-42EF-A8D8-C5DD0D2FB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3656" y="4295287"/>
            <a:ext cx="494990" cy="17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85763">
              <a:lnSpc>
                <a:spcPct val="95000"/>
              </a:lnSpc>
              <a:spcBef>
                <a:spcPct val="50000"/>
              </a:spcBef>
              <a:spcAft>
                <a:spcPct val="10000"/>
              </a:spcAft>
              <a:buSzPct val="115000"/>
              <a:defRPr/>
            </a:pPr>
            <a:r>
              <a:rPr lang="en-US" sz="591" b="1" dirty="0">
                <a:latin typeface="Calibri" panose="020F0502020204030204"/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44" name="Text Box 6">
            <a:extLst>
              <a:ext uri="{FF2B5EF4-FFF2-40B4-BE49-F238E27FC236}">
                <a16:creationId xmlns:a16="http://schemas.microsoft.com/office/drawing/2014/main" id="{4C5811CD-B7D1-41D6-BD2F-E0D4796D2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202" y="4295287"/>
            <a:ext cx="494990" cy="17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85763">
              <a:lnSpc>
                <a:spcPct val="95000"/>
              </a:lnSpc>
              <a:spcBef>
                <a:spcPct val="50000"/>
              </a:spcBef>
              <a:spcAft>
                <a:spcPct val="10000"/>
              </a:spcAft>
              <a:buSzPct val="115000"/>
              <a:defRPr/>
            </a:pPr>
            <a:r>
              <a:rPr lang="en-US" sz="591" b="1" dirty="0">
                <a:latin typeface="Calibri" panose="020F0502020204030204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5D81B3EB-551D-4C58-9200-8212EDAA9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086" y="4295287"/>
            <a:ext cx="492885" cy="17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85763">
              <a:lnSpc>
                <a:spcPct val="95000"/>
              </a:lnSpc>
              <a:spcBef>
                <a:spcPct val="50000"/>
              </a:spcBef>
              <a:spcAft>
                <a:spcPct val="10000"/>
              </a:spcAft>
              <a:buSzPct val="115000"/>
              <a:defRPr/>
            </a:pPr>
            <a:r>
              <a:rPr lang="en-US" sz="591" b="1" dirty="0">
                <a:latin typeface="Calibri" panose="020F0502020204030204"/>
                <a:cs typeface="Arial" panose="020B0604020202020204" pitchFamily="34" charset="0"/>
              </a:rPr>
              <a:t>2011</a:t>
            </a:r>
          </a:p>
        </p:txBody>
      </p:sp>
      <p:sp>
        <p:nvSpPr>
          <p:cNvPr id="46" name="TextBox 54">
            <a:extLst>
              <a:ext uri="{FF2B5EF4-FFF2-40B4-BE49-F238E27FC236}">
                <a16:creationId xmlns:a16="http://schemas.microsoft.com/office/drawing/2014/main" id="{4BADBFF9-CFAC-47DF-BE26-F66C725D2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075" y="930856"/>
            <a:ext cx="1434421" cy="20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85763">
              <a:buClr>
                <a:srgbClr val="92D050"/>
              </a:buClr>
              <a:defRPr/>
            </a:pPr>
            <a:r>
              <a:rPr lang="en-US" sz="760" b="1" dirty="0">
                <a:latin typeface="Calibri" panose="020F0502020204030204"/>
                <a:cs typeface="Arial" panose="020B0604020202020204" pitchFamily="34" charset="0"/>
              </a:rPr>
              <a:t>SC/IM Injectable Therapy</a:t>
            </a:r>
          </a:p>
        </p:txBody>
      </p:sp>
      <p:sp>
        <p:nvSpPr>
          <p:cNvPr id="48" name="Text Box 8">
            <a:extLst>
              <a:ext uri="{FF2B5EF4-FFF2-40B4-BE49-F238E27FC236}">
                <a16:creationId xmlns:a16="http://schemas.microsoft.com/office/drawing/2014/main" id="{7D2142F7-1161-4D36-A13C-6FA92156D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8795" y="4295287"/>
            <a:ext cx="568711" cy="17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85763">
              <a:lnSpc>
                <a:spcPct val="95000"/>
              </a:lnSpc>
              <a:spcBef>
                <a:spcPct val="50000"/>
              </a:spcBef>
              <a:spcAft>
                <a:spcPct val="10000"/>
              </a:spcAft>
              <a:buSzPct val="115000"/>
              <a:defRPr/>
            </a:pPr>
            <a:r>
              <a:rPr lang="en-US" sz="591" b="1" dirty="0">
                <a:latin typeface="Calibri" panose="020F0502020204030204"/>
                <a:cs typeface="Arial" panose="020B0604020202020204" pitchFamily="34" charset="0"/>
              </a:rPr>
              <a:t> 2015</a:t>
            </a:r>
          </a:p>
        </p:txBody>
      </p:sp>
      <p:sp>
        <p:nvSpPr>
          <p:cNvPr id="54" name="Text Box 8">
            <a:extLst>
              <a:ext uri="{FF2B5EF4-FFF2-40B4-BE49-F238E27FC236}">
                <a16:creationId xmlns:a16="http://schemas.microsoft.com/office/drawing/2014/main" id="{3EAC1BE2-60A4-4F7C-BB63-27B5FE2A7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5916" y="4295287"/>
            <a:ext cx="568711" cy="17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85763">
              <a:lnSpc>
                <a:spcPct val="95000"/>
              </a:lnSpc>
              <a:spcBef>
                <a:spcPct val="50000"/>
              </a:spcBef>
              <a:spcAft>
                <a:spcPct val="10000"/>
              </a:spcAft>
              <a:buSzPct val="115000"/>
              <a:defRPr/>
            </a:pPr>
            <a:r>
              <a:rPr lang="en-US" sz="591" b="1" dirty="0">
                <a:latin typeface="Calibri" panose="020F0502020204030204"/>
                <a:cs typeface="Arial" panose="020B0604020202020204" pitchFamily="34" charset="0"/>
              </a:rPr>
              <a:t> 2017</a:t>
            </a:r>
          </a:p>
        </p:txBody>
      </p:sp>
      <p:sp>
        <p:nvSpPr>
          <p:cNvPr id="57" name="Text Box 10">
            <a:extLst>
              <a:ext uri="{FF2B5EF4-FFF2-40B4-BE49-F238E27FC236}">
                <a16:creationId xmlns:a16="http://schemas.microsoft.com/office/drawing/2014/main" id="{6373E711-4D0A-428E-8303-E9DE38A8D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565" y="4295287"/>
            <a:ext cx="494990" cy="17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85763">
              <a:lnSpc>
                <a:spcPct val="95000"/>
              </a:lnSpc>
              <a:spcBef>
                <a:spcPct val="50000"/>
              </a:spcBef>
              <a:spcAft>
                <a:spcPct val="10000"/>
              </a:spcAft>
              <a:buSzPct val="115000"/>
              <a:defRPr/>
            </a:pPr>
            <a:r>
              <a:rPr lang="en-US" sz="591" b="1" dirty="0">
                <a:latin typeface="Calibri" panose="020F0502020204030204"/>
                <a:cs typeface="Arial" panose="020B0604020202020204" pitchFamily="34" charset="0"/>
              </a:rPr>
              <a:t>1996</a:t>
            </a:r>
          </a:p>
        </p:txBody>
      </p:sp>
      <p:sp>
        <p:nvSpPr>
          <p:cNvPr id="58" name="Text Box 8">
            <a:extLst>
              <a:ext uri="{FF2B5EF4-FFF2-40B4-BE49-F238E27FC236}">
                <a16:creationId xmlns:a16="http://schemas.microsoft.com/office/drawing/2014/main" id="{4A752329-12CA-4323-B8B6-41D3F8E81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560" y="4300357"/>
            <a:ext cx="568711" cy="17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85763">
              <a:lnSpc>
                <a:spcPct val="95000"/>
              </a:lnSpc>
              <a:spcBef>
                <a:spcPct val="50000"/>
              </a:spcBef>
              <a:spcAft>
                <a:spcPct val="10000"/>
              </a:spcAft>
              <a:buSzPct val="115000"/>
              <a:defRPr/>
            </a:pPr>
            <a:r>
              <a:rPr lang="en-US" sz="591" b="1" dirty="0">
                <a:latin typeface="Calibri" panose="020F0502020204030204"/>
                <a:cs typeface="Arial" panose="020B0604020202020204" pitchFamily="34" charset="0"/>
              </a:rPr>
              <a:t> 2019</a:t>
            </a:r>
          </a:p>
        </p:txBody>
      </p:sp>
      <p:sp>
        <p:nvSpPr>
          <p:cNvPr id="63" name="Text Box 8">
            <a:extLst>
              <a:ext uri="{FF2B5EF4-FFF2-40B4-BE49-F238E27FC236}">
                <a16:creationId xmlns:a16="http://schemas.microsoft.com/office/drawing/2014/main" id="{6B3CE38E-40AD-4F5C-AC5E-024D9CB4F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339" y="4298668"/>
            <a:ext cx="568711" cy="17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85763">
              <a:lnSpc>
                <a:spcPct val="95000"/>
              </a:lnSpc>
              <a:spcBef>
                <a:spcPct val="50000"/>
              </a:spcBef>
              <a:spcAft>
                <a:spcPct val="10000"/>
              </a:spcAft>
              <a:buSzPct val="115000"/>
              <a:defRPr/>
            </a:pPr>
            <a:r>
              <a:rPr lang="en-US" sz="591" b="1" dirty="0">
                <a:latin typeface="Calibri" panose="020F0502020204030204"/>
                <a:cs typeface="Arial" panose="020B0604020202020204" pitchFamily="34" charset="0"/>
              </a:rPr>
              <a:t> 2020</a:t>
            </a:r>
          </a:p>
        </p:txBody>
      </p:sp>
      <p:sp>
        <p:nvSpPr>
          <p:cNvPr id="64" name="Text Box 11">
            <a:extLst>
              <a:ext uri="{FF2B5EF4-FFF2-40B4-BE49-F238E27FC236}">
                <a16:creationId xmlns:a16="http://schemas.microsoft.com/office/drawing/2014/main" id="{E7E4D8EE-B04F-4D17-B5E1-EAA730BBC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705" y="4296976"/>
            <a:ext cx="494990" cy="17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85763">
              <a:lnSpc>
                <a:spcPct val="95000"/>
              </a:lnSpc>
              <a:spcBef>
                <a:spcPct val="50000"/>
              </a:spcBef>
              <a:spcAft>
                <a:spcPct val="10000"/>
              </a:spcAft>
              <a:buSzPct val="115000"/>
              <a:defRPr/>
            </a:pPr>
            <a:r>
              <a:rPr lang="en-US" sz="591" b="1" dirty="0">
                <a:latin typeface="Calibri" panose="020F0502020204030204"/>
                <a:cs typeface="Arial" panose="020B0604020202020204" pitchFamily="34" charset="0"/>
              </a:rPr>
              <a:t>2002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61C8C4A-3594-4662-8DA2-5E5C2B42D5B2}"/>
              </a:ext>
            </a:extLst>
          </p:cNvPr>
          <p:cNvGrpSpPr/>
          <p:nvPr/>
        </p:nvGrpSpPr>
        <p:grpSpPr>
          <a:xfrm>
            <a:off x="972613" y="465941"/>
            <a:ext cx="5460434" cy="3305274"/>
            <a:chOff x="2093612" y="1721145"/>
            <a:chExt cx="4824529" cy="2437524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6" name="AutoShape 33">
              <a:extLst>
                <a:ext uri="{FF2B5EF4-FFF2-40B4-BE49-F238E27FC236}">
                  <a16:creationId xmlns:a16="http://schemas.microsoft.com/office/drawing/2014/main" id="{1AAA33E8-ACC8-4ACF-ACA9-ED5DFF7AE89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223266" y="2997686"/>
              <a:ext cx="936107" cy="330317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accent4"/>
              </a:solidFill>
              <a:round/>
              <a:headEnd/>
              <a:tailEnd/>
            </a:ln>
          </p:spPr>
          <p:txBody>
            <a:bodyPr lIns="19289" rIns="19289" anchor="ctr"/>
            <a:lstStyle/>
            <a:p>
              <a:pPr algn="ctr" defTabSz="385763">
                <a:lnSpc>
                  <a:spcPct val="85000"/>
                </a:lnSpc>
                <a:spcBef>
                  <a:spcPct val="25000"/>
                </a:spcBef>
                <a:spcAft>
                  <a:spcPct val="10000"/>
                </a:spcAft>
                <a:buSzPct val="115000"/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Natalizumab (Tysabri</a:t>
              </a:r>
              <a:r>
                <a:rPr lang="en-US" sz="800" b="1" baseline="300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®</a:t>
              </a:r>
              <a:r>
                <a:rPr lang="en-US" sz="8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33" name="AutoShape 40">
              <a:extLst>
                <a:ext uri="{FF2B5EF4-FFF2-40B4-BE49-F238E27FC236}">
                  <a16:creationId xmlns:a16="http://schemas.microsoft.com/office/drawing/2014/main" id="{FFD7BE5E-F9C2-4B6A-96E9-E7B2B85A6CC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394089" y="3871204"/>
              <a:ext cx="936107" cy="287465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accent4"/>
              </a:solidFill>
              <a:round/>
              <a:headEnd/>
              <a:tailEnd/>
            </a:ln>
          </p:spPr>
          <p:txBody>
            <a:bodyPr lIns="19289" rIns="19289" anchor="ctr"/>
            <a:lstStyle/>
            <a:p>
              <a:pPr algn="ctr" defTabSz="385763">
                <a:lnSpc>
                  <a:spcPct val="85000"/>
                </a:lnSpc>
                <a:spcBef>
                  <a:spcPct val="25000"/>
                </a:spcBef>
                <a:spcAft>
                  <a:spcPct val="10000"/>
                </a:spcAft>
                <a:buSzPct val="115000"/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Mitoxantrone (Novantrone</a:t>
              </a:r>
              <a:r>
                <a:rPr lang="en-US" sz="800" b="1" baseline="300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®</a:t>
              </a:r>
              <a:r>
                <a:rPr lang="en-US" sz="8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53" name="Rounded Rectangle 3">
              <a:extLst>
                <a:ext uri="{FF2B5EF4-FFF2-40B4-BE49-F238E27FC236}">
                  <a16:creationId xmlns:a16="http://schemas.microsoft.com/office/drawing/2014/main" id="{4DAC9A47-D7AA-44B1-B7E7-399297346F88}"/>
                </a:ext>
              </a:extLst>
            </p:cNvPr>
            <p:cNvSpPr/>
            <p:nvPr/>
          </p:nvSpPr>
          <p:spPr bwMode="auto">
            <a:xfrm>
              <a:off x="5296471" y="2588808"/>
              <a:ext cx="861665" cy="29460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8576" tIns="19289" rIns="38576" bIns="19289" anchor="ctr"/>
            <a:lstStyle/>
            <a:p>
              <a:pPr algn="ctr" defTabSz="385763">
                <a:lnSpc>
                  <a:spcPct val="95000"/>
                </a:lnSpc>
                <a:spcBef>
                  <a:spcPct val="25000"/>
                </a:spcBef>
                <a:spcAft>
                  <a:spcPct val="10000"/>
                </a:spcAft>
                <a:buSzPct val="115000"/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Alemtuzumab (Lemtrada</a:t>
              </a:r>
              <a:r>
                <a:rPr lang="en-US" sz="800" b="1" baseline="300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®</a:t>
              </a:r>
              <a:r>
                <a:rPr lang="en-US" sz="8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56" name="AutoShape 43">
              <a:extLst>
                <a:ext uri="{FF2B5EF4-FFF2-40B4-BE49-F238E27FC236}">
                  <a16:creationId xmlns:a16="http://schemas.microsoft.com/office/drawing/2014/main" id="{D3030204-73D8-44E4-9C7F-345FDE22B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5360" y="1721145"/>
              <a:ext cx="712781" cy="292821"/>
            </a:xfrm>
            <a:prstGeom prst="roundRect">
              <a:avLst>
                <a:gd name="adj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chemeClr val="accent4"/>
              </a:solidFill>
              <a:round/>
              <a:headEnd/>
              <a:tailEnd/>
            </a:ln>
          </p:spPr>
          <p:txBody>
            <a:bodyPr lIns="19289" rIns="19289" anchor="ctr"/>
            <a:lstStyle/>
            <a:p>
              <a:pPr algn="ctr" defTabSz="385763">
                <a:lnSpc>
                  <a:spcPct val="95000"/>
                </a:lnSpc>
                <a:buSzPct val="115000"/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Ocrelizumab</a:t>
              </a:r>
            </a:p>
            <a:p>
              <a:pPr algn="ctr" defTabSz="385763">
                <a:lnSpc>
                  <a:spcPct val="95000"/>
                </a:lnSpc>
                <a:buSzPct val="115000"/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(Ocrevus</a:t>
              </a:r>
              <a:r>
                <a:rPr lang="en-US" sz="800" b="1" baseline="300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®</a:t>
              </a:r>
              <a:r>
                <a:rPr lang="en-US" sz="8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456B425-301B-431F-A93A-A9F940D3CEFD}"/>
                </a:ext>
              </a:extLst>
            </p:cNvPr>
            <p:cNvSpPr/>
            <p:nvPr/>
          </p:nvSpPr>
          <p:spPr bwMode="auto">
            <a:xfrm>
              <a:off x="2093612" y="2247899"/>
              <a:ext cx="106079" cy="10534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5763">
                <a:defRPr/>
              </a:pPr>
              <a:endParaRPr lang="en-US" sz="76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3F41C01-49BC-973E-DEA3-52B4A04A1C77}"/>
                </a:ext>
              </a:extLst>
            </p:cNvPr>
            <p:cNvSpPr/>
            <p:nvPr/>
          </p:nvSpPr>
          <p:spPr bwMode="auto">
            <a:xfrm>
              <a:off x="2093612" y="2406953"/>
              <a:ext cx="106079" cy="10534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5763">
                <a:defRPr/>
              </a:pPr>
              <a:endParaRPr lang="en-US" sz="76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D633E68-0431-4E17-A1E1-B23D87C8CB19}"/>
              </a:ext>
            </a:extLst>
          </p:cNvPr>
          <p:cNvGrpSpPr/>
          <p:nvPr/>
        </p:nvGrpSpPr>
        <p:grpSpPr>
          <a:xfrm>
            <a:off x="734771" y="926394"/>
            <a:ext cx="7163676" cy="3297571"/>
            <a:chOff x="1842370" y="2167432"/>
            <a:chExt cx="6329418" cy="2431843"/>
          </a:xfrm>
        </p:grpSpPr>
        <p:sp>
          <p:nvSpPr>
            <p:cNvPr id="20" name="AutoShape 43">
              <a:extLst>
                <a:ext uri="{FF2B5EF4-FFF2-40B4-BE49-F238E27FC236}">
                  <a16:creationId xmlns:a16="http://schemas.microsoft.com/office/drawing/2014/main" id="{0A3D3C3D-702F-48EF-8E54-7093E6DC1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6796" y="3017046"/>
              <a:ext cx="932384" cy="301749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lIns="19289" rIns="19289" anchor="ctr"/>
            <a:lstStyle/>
            <a:p>
              <a:pPr algn="ctr" defTabSz="385763">
                <a:buSzPct val="115000"/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PEG-IFN-beta-1a (Plegridy</a:t>
              </a:r>
              <a:r>
                <a:rPr lang="en-US" sz="800" b="1" baseline="300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®</a:t>
              </a:r>
              <a:r>
                <a:rPr lang="en-US" sz="8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7" name="AutoShape 34">
              <a:extLst>
                <a:ext uri="{FF2B5EF4-FFF2-40B4-BE49-F238E27FC236}">
                  <a16:creationId xmlns:a16="http://schemas.microsoft.com/office/drawing/2014/main" id="{C91B4FA5-F318-4AC9-B0DC-902AD927173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842370" y="2883414"/>
              <a:ext cx="934245" cy="303534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lIns="19289" rIns="19289" anchor="ctr"/>
            <a:lstStyle/>
            <a:p>
              <a:pPr algn="ctr" defTabSz="385763">
                <a:lnSpc>
                  <a:spcPct val="85000"/>
                </a:lnSpc>
                <a:spcBef>
                  <a:spcPct val="25000"/>
                </a:spcBef>
                <a:spcAft>
                  <a:spcPct val="10000"/>
                </a:spcAft>
                <a:buSzPct val="115000"/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IFN-beta-1b (Betaseron</a:t>
              </a:r>
              <a:r>
                <a:rPr lang="en-US" sz="800" b="1" baseline="300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®</a:t>
              </a:r>
              <a:r>
                <a:rPr lang="en-US" sz="8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9" name="AutoShape 36">
              <a:extLst>
                <a:ext uri="{FF2B5EF4-FFF2-40B4-BE49-F238E27FC236}">
                  <a16:creationId xmlns:a16="http://schemas.microsoft.com/office/drawing/2014/main" id="{63C89295-ED8E-4CE9-9405-9AD772529A1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92743" y="3615467"/>
              <a:ext cx="736974" cy="291036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lIns="19289" rIns="19289" anchor="ctr"/>
            <a:lstStyle/>
            <a:p>
              <a:pPr algn="ctr" defTabSz="385763">
                <a:lnSpc>
                  <a:spcPct val="95000"/>
                </a:lnSpc>
                <a:buSzPct val="115000"/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GA 20 mg/d (Copaxone</a:t>
              </a:r>
              <a:r>
                <a:rPr lang="en-US" sz="800" b="1" baseline="300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®</a:t>
              </a:r>
              <a:r>
                <a:rPr lang="en-US" sz="8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) </a:t>
              </a:r>
            </a:p>
          </p:txBody>
        </p:sp>
        <p:sp>
          <p:nvSpPr>
            <p:cNvPr id="30" name="AutoShape 37">
              <a:extLst>
                <a:ext uri="{FF2B5EF4-FFF2-40B4-BE49-F238E27FC236}">
                  <a16:creationId xmlns:a16="http://schemas.microsoft.com/office/drawing/2014/main" id="{A327308A-8BCB-450D-B37F-25C61926CFA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1993115" y="3263725"/>
              <a:ext cx="783500" cy="280322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lIns="19289" rIns="19289" anchor="ctr"/>
            <a:lstStyle/>
            <a:p>
              <a:pPr algn="ctr" defTabSz="385763">
                <a:lnSpc>
                  <a:spcPct val="85000"/>
                </a:lnSpc>
                <a:spcBef>
                  <a:spcPct val="25000"/>
                </a:spcBef>
                <a:spcAft>
                  <a:spcPct val="10000"/>
                </a:spcAft>
                <a:buSzPct val="115000"/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IFN-beta-1a (Avonex</a:t>
              </a:r>
              <a:r>
                <a:rPr lang="en-US" sz="800" b="1" baseline="300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®</a:t>
              </a:r>
              <a:r>
                <a:rPr lang="en-US" sz="8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)</a:t>
              </a:r>
              <a:endParaRPr lang="el-GR" sz="8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32" name="AutoShape 39">
              <a:extLst>
                <a:ext uri="{FF2B5EF4-FFF2-40B4-BE49-F238E27FC236}">
                  <a16:creationId xmlns:a16="http://schemas.microsoft.com/office/drawing/2014/main" id="{A87BF913-5D9E-47C8-AB96-FB3722B6D21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776615" y="4311810"/>
              <a:ext cx="669977" cy="287465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lIns="19289" rIns="19289" anchor="ctr"/>
            <a:lstStyle/>
            <a:p>
              <a:pPr algn="ctr" defTabSz="385763">
                <a:lnSpc>
                  <a:spcPct val="85000"/>
                </a:lnSpc>
                <a:spcBef>
                  <a:spcPct val="25000"/>
                </a:spcBef>
                <a:spcAft>
                  <a:spcPct val="10000"/>
                </a:spcAft>
                <a:buSzPct val="115000"/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IFN-beta-1a (Rebif</a:t>
              </a:r>
              <a:r>
                <a:rPr lang="en-US" sz="800" b="1" baseline="300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®</a:t>
              </a:r>
              <a:r>
                <a:rPr lang="en-US" sz="8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36" name="AutoShape 32">
              <a:extLst>
                <a:ext uri="{FF2B5EF4-FFF2-40B4-BE49-F238E27FC236}">
                  <a16:creationId xmlns:a16="http://schemas.microsoft.com/office/drawing/2014/main" id="{06422DAE-7195-4B59-8311-2A6B93A932E7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544567" y="3459583"/>
              <a:ext cx="936106" cy="235685"/>
            </a:xfrm>
            <a:prstGeom prst="roundRect">
              <a:avLst>
                <a:gd name="adj" fmla="val 1538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lIns="19289" rIns="19289" anchor="ctr"/>
            <a:lstStyle/>
            <a:p>
              <a:pPr algn="ctr" defTabSz="385763">
                <a:lnSpc>
                  <a:spcPct val="95000"/>
                </a:lnSpc>
                <a:spcBef>
                  <a:spcPct val="25000"/>
                </a:spcBef>
                <a:spcAft>
                  <a:spcPct val="10000"/>
                </a:spcAft>
                <a:buSzPct val="115000"/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IFN-beta-1b (Extavia</a:t>
              </a:r>
              <a:r>
                <a:rPr lang="en-US" sz="800" b="1" baseline="300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®</a:t>
              </a:r>
              <a:r>
                <a:rPr lang="en-US" sz="8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94F451C-DAA3-4380-B903-37144BADD55D}"/>
                </a:ext>
              </a:extLst>
            </p:cNvPr>
            <p:cNvSpPr/>
            <p:nvPr/>
          </p:nvSpPr>
          <p:spPr bwMode="auto">
            <a:xfrm>
              <a:off x="2052514" y="2197739"/>
              <a:ext cx="106079" cy="10355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85763">
                <a:defRPr/>
              </a:pPr>
              <a:endParaRPr lang="en-US" sz="76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AutoShape 43">
              <a:extLst>
                <a:ext uri="{FF2B5EF4-FFF2-40B4-BE49-F238E27FC236}">
                  <a16:creationId xmlns:a16="http://schemas.microsoft.com/office/drawing/2014/main" id="{C0B5CAD4-259D-4269-ADBB-1C6937DC4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6650" y="3549404"/>
              <a:ext cx="815138" cy="239256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B0F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19289" rIns="19289" anchor="ctr"/>
            <a:lstStyle/>
            <a:p>
              <a:pPr algn="ctr" defTabSz="385763">
                <a:lnSpc>
                  <a:spcPct val="95000"/>
                </a:lnSpc>
                <a:buSzPct val="115000"/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Calibri"/>
                </a:rPr>
                <a:t>Ofatumumab</a:t>
              </a:r>
            </a:p>
            <a:p>
              <a:pPr algn="ctr" defTabSz="385763">
                <a:lnSpc>
                  <a:spcPct val="95000"/>
                </a:lnSpc>
                <a:buSzPct val="115000"/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Calibri"/>
                </a:rPr>
                <a:t>(Kesimpta</a:t>
              </a:r>
              <a:r>
                <a:rPr lang="en-US" sz="800" b="1" baseline="30000" dirty="0">
                  <a:solidFill>
                    <a:prstClr val="black"/>
                  </a:solidFill>
                  <a:latin typeface="Calibri"/>
                </a:rPr>
                <a:t>®</a:t>
              </a:r>
              <a:r>
                <a:rPr lang="en-US" sz="800" b="1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sp>
          <p:nvSpPr>
            <p:cNvPr id="68" name="AutoShape 43">
              <a:extLst>
                <a:ext uri="{FF2B5EF4-FFF2-40B4-BE49-F238E27FC236}">
                  <a16:creationId xmlns:a16="http://schemas.microsoft.com/office/drawing/2014/main" id="{ED211A32-FA84-4BCE-84A9-195DE66F9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0922" y="3345858"/>
              <a:ext cx="807694" cy="314247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lIns="19289" rIns="19289" anchor="ctr"/>
            <a:lstStyle/>
            <a:p>
              <a:pPr algn="ctr" defTabSz="385763">
                <a:lnSpc>
                  <a:spcPct val="95000"/>
                </a:lnSpc>
                <a:spcBef>
                  <a:spcPct val="25000"/>
                </a:spcBef>
                <a:spcAft>
                  <a:spcPct val="10000"/>
                </a:spcAft>
                <a:buSzPct val="115000"/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GA 40 mg TIW (Copaxone</a:t>
              </a:r>
              <a:r>
                <a:rPr lang="en-US" sz="800" b="1" baseline="300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®</a:t>
              </a:r>
              <a:r>
                <a:rPr lang="en-US" sz="800" b="1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69" name="AutoShape 29">
              <a:extLst>
                <a:ext uri="{FF2B5EF4-FFF2-40B4-BE49-F238E27FC236}">
                  <a16:creationId xmlns:a16="http://schemas.microsoft.com/office/drawing/2014/main" id="{F692CFF2-5692-4485-82A1-9A226E6AC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4711" y="2167432"/>
              <a:ext cx="848637" cy="305319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00B0F0"/>
              </a:solidFill>
              <a:round/>
              <a:headEnd/>
              <a:tailEnd/>
            </a:ln>
          </p:spPr>
          <p:txBody>
            <a:bodyPr lIns="19289" rIns="19289" anchor="ctr"/>
            <a:lstStyle/>
            <a:p>
              <a:pPr algn="ctr" defTabSz="385763"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Calibri" panose="020F0502020204030204"/>
                  <a:ea typeface="Calibri" panose="020F0502020204030204" pitchFamily="34" charset="0"/>
                  <a:cs typeface="Arial" panose="020B0604020202020204" pitchFamily="34" charset="0"/>
                </a:rPr>
                <a:t>GA 20 mg QD</a:t>
              </a:r>
            </a:p>
            <a:p>
              <a:pPr algn="ctr" defTabSz="385763">
                <a:defRPr/>
              </a:pPr>
              <a:r>
                <a:rPr lang="en-US" sz="800" b="1" dirty="0">
                  <a:solidFill>
                    <a:prstClr val="black"/>
                  </a:solidFill>
                  <a:latin typeface="Calibri" panose="020F0502020204030204"/>
                  <a:ea typeface="Calibri" panose="020F0502020204030204" pitchFamily="34" charset="0"/>
                  <a:cs typeface="Arial" panose="020B0604020202020204" pitchFamily="34" charset="0"/>
                </a:rPr>
                <a:t>(Glatopa</a:t>
              </a:r>
              <a:r>
                <a:rPr lang="en-US" sz="800" b="1" baseline="30000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®</a:t>
              </a:r>
              <a:r>
                <a:rPr lang="en-US" sz="800" b="1" dirty="0">
                  <a:solidFill>
                    <a:prstClr val="black"/>
                  </a:solidFill>
                  <a:latin typeface="Calibri" panose="020F0502020204030204"/>
                  <a:ea typeface="Calibri" panose="020F0502020204030204" pitchFamily="34" charset="0"/>
                  <a:cs typeface="Arial" panose="020B0604020202020204" pitchFamily="34" charset="0"/>
                </a:rPr>
                <a:t>)</a:t>
              </a:r>
              <a:endParaRPr lang="en-US" sz="8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endParaRPr>
            </a:p>
          </p:txBody>
        </p:sp>
      </p:grpSp>
      <p:sp>
        <p:nvSpPr>
          <p:cNvPr id="70" name="Text Box 8">
            <a:extLst>
              <a:ext uri="{FF2B5EF4-FFF2-40B4-BE49-F238E27FC236}">
                <a16:creationId xmlns:a16="http://schemas.microsoft.com/office/drawing/2014/main" id="{85C0C164-760B-457D-85F9-0C2D1F590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4529" y="4298668"/>
            <a:ext cx="568711" cy="17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85763">
              <a:lnSpc>
                <a:spcPct val="95000"/>
              </a:lnSpc>
              <a:spcBef>
                <a:spcPct val="50000"/>
              </a:spcBef>
              <a:spcAft>
                <a:spcPct val="10000"/>
              </a:spcAft>
              <a:buSzPct val="115000"/>
              <a:defRPr/>
            </a:pPr>
            <a:r>
              <a:rPr lang="en-US" sz="591" b="1" dirty="0">
                <a:latin typeface="Calibri" panose="020F0502020204030204"/>
                <a:cs typeface="Arial" panose="020B0604020202020204" pitchFamily="34" charset="0"/>
              </a:rPr>
              <a:t> 2021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8C4AAAE-100E-4CBA-BE6B-05EA30BE6F91}"/>
              </a:ext>
            </a:extLst>
          </p:cNvPr>
          <p:cNvGrpSpPr/>
          <p:nvPr/>
        </p:nvGrpSpPr>
        <p:grpSpPr>
          <a:xfrm>
            <a:off x="2928189" y="471208"/>
            <a:ext cx="5599701" cy="3685145"/>
            <a:chOff x="3838356" y="1810188"/>
            <a:chExt cx="4947578" cy="2717667"/>
          </a:xfrm>
          <a:solidFill>
            <a:schemeClr val="bg1">
              <a:lumMod val="75000"/>
            </a:schemeClr>
          </a:solidFill>
        </p:grpSpPr>
        <p:sp>
          <p:nvSpPr>
            <p:cNvPr id="72" name="AutoShape 30">
              <a:extLst>
                <a:ext uri="{FF2B5EF4-FFF2-40B4-BE49-F238E27FC236}">
                  <a16:creationId xmlns:a16="http://schemas.microsoft.com/office/drawing/2014/main" id="{160B7039-8306-4371-AD23-D254EC0B2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7171" y="4229677"/>
              <a:ext cx="1248763" cy="29817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19289" rIns="19289" anchor="ctr"/>
            <a:lstStyle/>
            <a:p>
              <a:pPr algn="ctr" defTabSz="385763">
                <a:spcAft>
                  <a:spcPct val="10000"/>
                </a:spcAft>
                <a:buSzPct val="115000"/>
                <a:defRPr/>
              </a:pPr>
              <a:r>
                <a:rPr lang="en-US" sz="800" b="1" dirty="0">
                  <a:latin typeface="Calibri" panose="020F0502020204030204"/>
                  <a:cs typeface="Arial" panose="020B0604020202020204" pitchFamily="34" charset="0"/>
                </a:rPr>
                <a:t>Monomethyl fumarate (Bafiertam™)</a:t>
              </a:r>
            </a:p>
          </p:txBody>
        </p:sp>
        <p:sp>
          <p:nvSpPr>
            <p:cNvPr id="84" name="AutoShape 32">
              <a:extLst>
                <a:ext uri="{FF2B5EF4-FFF2-40B4-BE49-F238E27FC236}">
                  <a16:creationId xmlns:a16="http://schemas.microsoft.com/office/drawing/2014/main" id="{CC17E41C-799D-0720-C3B2-0D37FBE2FFF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838356" y="3770753"/>
              <a:ext cx="790945" cy="314247"/>
            </a:xfrm>
            <a:prstGeom prst="roundRect">
              <a:avLst>
                <a:gd name="adj" fmla="val 15384"/>
              </a:avLst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19289" rIns="19289" anchor="ctr"/>
            <a:lstStyle/>
            <a:p>
              <a:pPr algn="ctr" defTabSz="385763">
                <a:lnSpc>
                  <a:spcPct val="85000"/>
                </a:lnSpc>
                <a:spcBef>
                  <a:spcPct val="25000"/>
                </a:spcBef>
                <a:spcAft>
                  <a:spcPct val="10000"/>
                </a:spcAft>
                <a:buSzPct val="115000"/>
                <a:defRPr/>
              </a:pPr>
              <a:r>
                <a:rPr lang="en-US" sz="800" b="1" dirty="0">
                  <a:latin typeface="Calibri" panose="020F0502020204030204"/>
                  <a:cs typeface="Arial" panose="020B0604020202020204" pitchFamily="34" charset="0"/>
                </a:rPr>
                <a:t>Fingolimod (Gilenya™</a:t>
              </a:r>
              <a:r>
                <a:rPr lang="en-US" sz="800" dirty="0">
                  <a:latin typeface="Calibri" panose="020F0502020204030204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85" name="AutoShape 30">
              <a:extLst>
                <a:ext uri="{FF2B5EF4-FFF2-40B4-BE49-F238E27FC236}">
                  <a16:creationId xmlns:a16="http://schemas.microsoft.com/office/drawing/2014/main" id="{EDC6DA30-7076-4EF2-AD1C-FB832C442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6240" y="3778788"/>
              <a:ext cx="1057074" cy="298178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19289" rIns="19289" anchor="ctr"/>
            <a:lstStyle/>
            <a:p>
              <a:pPr algn="ctr" defTabSz="385763">
                <a:spcAft>
                  <a:spcPct val="10000"/>
                </a:spcAft>
                <a:buSzPct val="115000"/>
                <a:defRPr/>
              </a:pPr>
              <a:r>
                <a:rPr lang="en-US" sz="800" b="1" dirty="0">
                  <a:latin typeface="Calibri" panose="020F0502020204030204"/>
                  <a:cs typeface="Arial" panose="020B0604020202020204" pitchFamily="34" charset="0"/>
                </a:rPr>
                <a:t>Dimethyl Fumarate (Tecfidera</a:t>
              </a:r>
              <a:r>
                <a:rPr lang="en-US" sz="800" b="1" baseline="30000" dirty="0">
                  <a:latin typeface="Calibri" panose="020F0502020204030204"/>
                  <a:cs typeface="Arial" panose="020B0604020202020204" pitchFamily="34" charset="0"/>
                </a:rPr>
                <a:t>®</a:t>
              </a:r>
              <a:r>
                <a:rPr lang="en-US" sz="800" dirty="0">
                  <a:latin typeface="Calibri" panose="020F0502020204030204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86" name="AutoShape 29">
              <a:extLst>
                <a:ext uri="{FF2B5EF4-FFF2-40B4-BE49-F238E27FC236}">
                  <a16:creationId xmlns:a16="http://schemas.microsoft.com/office/drawing/2014/main" id="{B215684B-6CB1-F683-EA6A-0AFEEE1B3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3667" y="4138565"/>
              <a:ext cx="898886" cy="303534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19289" rIns="19289" anchor="ctr"/>
            <a:lstStyle/>
            <a:p>
              <a:pPr algn="ctr" defTabSz="385763">
                <a:buSzPct val="115000"/>
                <a:defRPr/>
              </a:pPr>
              <a:r>
                <a:rPr lang="en-US" sz="800" b="1" dirty="0">
                  <a:latin typeface="Calibri" panose="020F0502020204030204"/>
                  <a:cs typeface="Arial" panose="020B0604020202020204" pitchFamily="34" charset="0"/>
                </a:rPr>
                <a:t>Teriflunomide (Aubagio</a:t>
              </a:r>
              <a:r>
                <a:rPr lang="en-US" sz="800" b="1" baseline="30000" dirty="0">
                  <a:latin typeface="Calibri" panose="020F0502020204030204"/>
                  <a:cs typeface="Arial" panose="020B0604020202020204" pitchFamily="34" charset="0"/>
                </a:rPr>
                <a:t>®</a:t>
              </a:r>
              <a:r>
                <a:rPr lang="en-US" sz="800" dirty="0">
                  <a:latin typeface="Calibri" panose="020F0502020204030204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87" name="AutoShape 43">
              <a:extLst>
                <a:ext uri="{FF2B5EF4-FFF2-40B4-BE49-F238E27FC236}">
                  <a16:creationId xmlns:a16="http://schemas.microsoft.com/office/drawing/2014/main" id="{72F47FAC-A3FB-7236-BF90-C6AD35862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5603" y="2150418"/>
              <a:ext cx="818860" cy="23747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19289" rIns="19289" anchor="ctr"/>
            <a:lstStyle/>
            <a:p>
              <a:pPr algn="ctr" defTabSz="385763">
                <a:lnSpc>
                  <a:spcPct val="95000"/>
                </a:lnSpc>
                <a:buSzPct val="115000"/>
                <a:defRPr/>
              </a:pPr>
              <a:r>
                <a:rPr lang="en-US" sz="800" b="1" dirty="0">
                  <a:latin typeface="Calibri" panose="020F0502020204030204"/>
                  <a:cs typeface="Arial" panose="020B0604020202020204" pitchFamily="34" charset="0"/>
                </a:rPr>
                <a:t>Siponimod</a:t>
              </a:r>
            </a:p>
            <a:p>
              <a:pPr algn="ctr" defTabSz="385763">
                <a:lnSpc>
                  <a:spcPct val="95000"/>
                </a:lnSpc>
                <a:buSzPct val="115000"/>
                <a:defRPr/>
              </a:pPr>
              <a:r>
                <a:rPr lang="en-US" sz="800" b="1" dirty="0">
                  <a:latin typeface="Calibri" panose="020F0502020204030204"/>
                  <a:cs typeface="Arial" panose="020B0604020202020204" pitchFamily="34" charset="0"/>
                </a:rPr>
                <a:t>(Mayzent</a:t>
              </a:r>
              <a:r>
                <a:rPr lang="en-US" sz="800" b="1" baseline="30000" dirty="0">
                  <a:latin typeface="Calibri" panose="020F0502020204030204"/>
                  <a:cs typeface="Arial" panose="020B0604020202020204" pitchFamily="34" charset="0"/>
                </a:rPr>
                <a:t>®</a:t>
              </a:r>
              <a:r>
                <a:rPr lang="en-US" sz="800" b="1" dirty="0">
                  <a:latin typeface="Calibri" panose="020F0502020204030204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88" name="AutoShape 43">
              <a:extLst>
                <a:ext uri="{FF2B5EF4-FFF2-40B4-BE49-F238E27FC236}">
                  <a16:creationId xmlns:a16="http://schemas.microsoft.com/office/drawing/2014/main" id="{8D45E09B-4979-75B4-9F02-51EE76D14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9777" y="2426276"/>
              <a:ext cx="816999" cy="23925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19289" rIns="19289" anchor="ctr"/>
            <a:lstStyle/>
            <a:p>
              <a:pPr algn="ctr" defTabSz="385763">
                <a:lnSpc>
                  <a:spcPct val="95000"/>
                </a:lnSpc>
                <a:buSzPct val="115000"/>
                <a:defRPr/>
              </a:pPr>
              <a:r>
                <a:rPr lang="en-US" sz="800" b="1" dirty="0">
                  <a:latin typeface="Calibri" panose="020F0502020204030204"/>
                  <a:cs typeface="Arial" panose="020B0604020202020204" pitchFamily="34" charset="0"/>
                </a:rPr>
                <a:t>Cladribine</a:t>
              </a:r>
            </a:p>
            <a:p>
              <a:pPr algn="ctr" defTabSz="385763">
                <a:lnSpc>
                  <a:spcPct val="95000"/>
                </a:lnSpc>
                <a:buSzPct val="115000"/>
                <a:defRPr/>
              </a:pPr>
              <a:r>
                <a:rPr lang="en-US" sz="800" b="1" dirty="0">
                  <a:latin typeface="Calibri" panose="020F0502020204030204"/>
                  <a:cs typeface="Arial" panose="020B0604020202020204" pitchFamily="34" charset="0"/>
                </a:rPr>
                <a:t>(Mavenclad</a:t>
              </a:r>
              <a:r>
                <a:rPr lang="en-US" sz="800" b="1" baseline="30000" dirty="0">
                  <a:latin typeface="Calibri" panose="020F0502020204030204"/>
                  <a:cs typeface="Arial" panose="020B0604020202020204" pitchFamily="34" charset="0"/>
                </a:rPr>
                <a:t>®</a:t>
              </a:r>
              <a:r>
                <a:rPr lang="en-US" sz="800" b="1" dirty="0">
                  <a:latin typeface="Calibri" panose="020F0502020204030204"/>
                  <a:cs typeface="Arial" panose="020B0604020202020204" pitchFamily="34" charset="0"/>
                </a:rPr>
                <a:t>)</a:t>
              </a:r>
              <a:r>
                <a:rPr lang="en-US" sz="800" b="1" baseline="30000" dirty="0">
                  <a:latin typeface="Calibri" panose="020F0502020204030204"/>
                  <a:cs typeface="Arial" panose="020B0604020202020204" pitchFamily="34" charset="0"/>
                </a:rPr>
                <a:t> </a:t>
              </a:r>
              <a:endParaRPr lang="en-US" sz="800" b="1" dirty="0">
                <a:latin typeface="Calibri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89" name="AutoShape 43">
              <a:extLst>
                <a:ext uri="{FF2B5EF4-FFF2-40B4-BE49-F238E27FC236}">
                  <a16:creationId xmlns:a16="http://schemas.microsoft.com/office/drawing/2014/main" id="{5F7746C2-5DF8-A718-7602-DD8BB49EF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1440" y="2742309"/>
              <a:ext cx="1099878" cy="29460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19289" rIns="19289" anchor="ctr"/>
            <a:lstStyle/>
            <a:p>
              <a:pPr algn="ctr" defTabSz="385763">
                <a:lnSpc>
                  <a:spcPct val="95000"/>
                </a:lnSpc>
                <a:buSzPct val="115000"/>
                <a:defRPr/>
              </a:pPr>
              <a:r>
                <a:rPr lang="en-US" sz="800" b="1" dirty="0">
                  <a:latin typeface="Calibri" panose="020F0502020204030204"/>
                  <a:cs typeface="Arial" panose="020B0604020202020204" pitchFamily="34" charset="0"/>
                </a:rPr>
                <a:t>Diroximel Fumarate</a:t>
              </a:r>
            </a:p>
            <a:p>
              <a:pPr algn="ctr" defTabSz="385763">
                <a:lnSpc>
                  <a:spcPct val="95000"/>
                </a:lnSpc>
                <a:buSzPct val="115000"/>
                <a:defRPr/>
              </a:pPr>
              <a:r>
                <a:rPr lang="en-US" sz="800" b="1" dirty="0">
                  <a:latin typeface="Calibri" panose="020F0502020204030204"/>
                  <a:cs typeface="Arial" panose="020B0604020202020204" pitchFamily="34" charset="0"/>
                </a:rPr>
                <a:t>(Vumerity</a:t>
              </a:r>
              <a:r>
                <a:rPr lang="en-US" sz="800" b="1" baseline="30000" dirty="0">
                  <a:latin typeface="Calibri" panose="020F0502020204030204"/>
                  <a:cs typeface="Arial" panose="020B0604020202020204" pitchFamily="34" charset="0"/>
                </a:rPr>
                <a:t>®</a:t>
              </a:r>
              <a:r>
                <a:rPr lang="en-US" sz="800" b="1" dirty="0">
                  <a:latin typeface="Calibri" panose="020F0502020204030204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90" name="AutoShape 43">
              <a:extLst>
                <a:ext uri="{FF2B5EF4-FFF2-40B4-BE49-F238E27FC236}">
                  <a16:creationId xmlns:a16="http://schemas.microsoft.com/office/drawing/2014/main" id="{2E9936A0-0701-6E13-26AB-1D38E0C56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4741" y="3220954"/>
              <a:ext cx="1008687" cy="267824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19289" rIns="19289" anchor="ctr"/>
            <a:lstStyle/>
            <a:p>
              <a:pPr algn="ctr" defTabSz="385763">
                <a:lnSpc>
                  <a:spcPct val="95000"/>
                </a:lnSpc>
                <a:buSzPct val="115000"/>
                <a:defRPr/>
              </a:pPr>
              <a:r>
                <a:rPr lang="en-US" sz="800" b="1" dirty="0">
                  <a:latin typeface="Calibri" panose="020F0502020204030204"/>
                  <a:cs typeface="Arial" panose="020B0604020202020204" pitchFamily="34" charset="0"/>
                </a:rPr>
                <a:t>Ozanimod</a:t>
              </a:r>
            </a:p>
            <a:p>
              <a:pPr algn="ctr" defTabSz="385763">
                <a:lnSpc>
                  <a:spcPct val="95000"/>
                </a:lnSpc>
                <a:buSzPct val="115000"/>
                <a:defRPr/>
              </a:pPr>
              <a:r>
                <a:rPr lang="en-US" sz="800" b="1" dirty="0">
                  <a:latin typeface="Calibri" panose="020F0502020204030204"/>
                  <a:cs typeface="Arial" panose="020B0604020202020204" pitchFamily="34" charset="0"/>
                </a:rPr>
                <a:t>(Zeposia</a:t>
              </a:r>
              <a:r>
                <a:rPr lang="en-US" sz="800" b="1" baseline="30000" dirty="0">
                  <a:latin typeface="Calibri" panose="020F0502020204030204"/>
                  <a:cs typeface="Arial" panose="020B0604020202020204" pitchFamily="34" charset="0"/>
                </a:rPr>
                <a:t>®</a:t>
              </a:r>
              <a:r>
                <a:rPr lang="en-US" sz="800" b="1" dirty="0">
                  <a:latin typeface="Calibri" panose="020F0502020204030204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91" name="AutoShape 30">
              <a:extLst>
                <a:ext uri="{FF2B5EF4-FFF2-40B4-BE49-F238E27FC236}">
                  <a16:creationId xmlns:a16="http://schemas.microsoft.com/office/drawing/2014/main" id="{FFCDBA13-AFAB-F646-BE8A-8ECBE9CCA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66" y="3869039"/>
              <a:ext cx="1055213" cy="298177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19289" rIns="19289" anchor="ctr"/>
            <a:lstStyle/>
            <a:p>
              <a:pPr algn="ctr" defTabSz="385763">
                <a:spcAft>
                  <a:spcPct val="10000"/>
                </a:spcAft>
                <a:buSzPct val="115000"/>
                <a:defRPr/>
              </a:pPr>
              <a:r>
                <a:rPr lang="en-US" sz="800" b="1" dirty="0">
                  <a:latin typeface="Calibri" panose="020F0502020204030204"/>
                  <a:cs typeface="Arial" panose="020B0604020202020204" pitchFamily="34" charset="0"/>
                </a:rPr>
                <a:t>Dimethyl Fumarate (Mylan</a:t>
              </a:r>
              <a:r>
                <a:rPr lang="en-US" sz="800" b="1" baseline="30000" dirty="0">
                  <a:latin typeface="Calibri" panose="020F0502020204030204"/>
                  <a:cs typeface="Arial" panose="020B0604020202020204" pitchFamily="34" charset="0"/>
                </a:rPr>
                <a:t>®</a:t>
              </a:r>
              <a:r>
                <a:rPr lang="en-US" sz="800" dirty="0">
                  <a:latin typeface="Calibri" panose="020F0502020204030204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92" name="AutoShape 43">
              <a:extLst>
                <a:ext uri="{FF2B5EF4-FFF2-40B4-BE49-F238E27FC236}">
                  <a16:creationId xmlns:a16="http://schemas.microsoft.com/office/drawing/2014/main" id="{581D416D-E7BE-36AB-FE0C-9AD66D214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2069" y="1810188"/>
              <a:ext cx="841193" cy="292821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19289" rIns="19289" anchor="ctr"/>
            <a:lstStyle/>
            <a:p>
              <a:pPr algn="ctr" defTabSz="514350">
                <a:defRPr/>
              </a:pPr>
              <a:br>
                <a:rPr lang="en-US" sz="800" b="1" dirty="0">
                  <a:latin typeface="Calibri"/>
                  <a:cs typeface="Arial" panose="020B0604020202020204" pitchFamily="34" charset="0"/>
                </a:rPr>
              </a:br>
              <a:r>
                <a:rPr lang="en-US" sz="800" b="1" dirty="0">
                  <a:latin typeface="Calibri"/>
                  <a:cs typeface="Arial" panose="020B0604020202020204" pitchFamily="34" charset="0"/>
                </a:rPr>
                <a:t>Ponesimod (Ponvory</a:t>
              </a:r>
              <a:r>
                <a:rPr lang="en-US" sz="800" b="1" baseline="30000" dirty="0">
                  <a:latin typeface="Calibri"/>
                  <a:cs typeface="Arial" panose="020B0604020202020204" pitchFamily="34" charset="0"/>
                </a:rPr>
                <a:t>TM</a:t>
              </a:r>
              <a:r>
                <a:rPr lang="en-US" sz="800" b="1" dirty="0">
                  <a:latin typeface="Calibri"/>
                  <a:cs typeface="Arial" panose="020B0604020202020204" pitchFamily="34" charset="0"/>
                </a:rPr>
                <a:t>)</a:t>
              </a:r>
              <a:r>
                <a:rPr lang="en-US" sz="800" b="1" baseline="30000" dirty="0">
                  <a:latin typeface="Calibri"/>
                  <a:cs typeface="Arial" panose="020B0604020202020204" pitchFamily="34" charset="0"/>
                </a:rPr>
                <a:t> </a:t>
              </a:r>
              <a:endParaRPr lang="en-US" sz="800" b="1" dirty="0">
                <a:latin typeface="Calibri"/>
                <a:cs typeface="Arial" panose="020B0604020202020204" pitchFamily="34" charset="0"/>
              </a:endParaRPr>
            </a:p>
            <a:p>
              <a:pPr defTabSz="514350">
                <a:defRPr/>
              </a:pPr>
              <a:endParaRPr lang="en-US" sz="800" dirty="0">
                <a:latin typeface="Calibri"/>
                <a:cs typeface="Arial" panose="020B0604020202020204" pitchFamily="34" charset="0"/>
              </a:endParaRPr>
            </a:p>
          </p:txBody>
        </p:sp>
      </p:grpSp>
      <p:sp>
        <p:nvSpPr>
          <p:cNvPr id="81" name="TextBox 54">
            <a:extLst>
              <a:ext uri="{FF2B5EF4-FFF2-40B4-BE49-F238E27FC236}">
                <a16:creationId xmlns:a16="http://schemas.microsoft.com/office/drawing/2014/main" id="{106A5FE2-33EE-4827-90AB-AB737199F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075" y="1138532"/>
            <a:ext cx="1434421" cy="20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85763">
              <a:buClr>
                <a:srgbClr val="92D050"/>
              </a:buClr>
              <a:defRPr/>
            </a:pPr>
            <a:r>
              <a:rPr lang="en-US" sz="760" b="1" dirty="0">
                <a:latin typeface="Calibri" panose="020F0502020204030204"/>
                <a:cs typeface="Arial" panose="020B0604020202020204" pitchFamily="34" charset="0"/>
              </a:rPr>
              <a:t>IV Infusion Therapy</a:t>
            </a:r>
          </a:p>
        </p:txBody>
      </p:sp>
      <p:sp>
        <p:nvSpPr>
          <p:cNvPr id="82" name="TextBox 54">
            <a:extLst>
              <a:ext uri="{FF2B5EF4-FFF2-40B4-BE49-F238E27FC236}">
                <a16:creationId xmlns:a16="http://schemas.microsoft.com/office/drawing/2014/main" id="{2A8B930E-BB8E-48BC-B463-D2A710371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6771" y="1363350"/>
            <a:ext cx="1434421" cy="20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85763">
              <a:buClr>
                <a:srgbClr val="7030A0"/>
              </a:buClr>
              <a:defRPr/>
            </a:pPr>
            <a:r>
              <a:rPr lang="en-US" sz="760" b="1" dirty="0">
                <a:latin typeface="Calibri" panose="020F0502020204030204"/>
                <a:cs typeface="Arial" panose="020B0604020202020204" pitchFamily="34" charset="0"/>
              </a:rPr>
              <a:t>Oral Therapy</a:t>
            </a:r>
          </a:p>
        </p:txBody>
      </p:sp>
      <p:sp>
        <p:nvSpPr>
          <p:cNvPr id="80" name="Text Box 8">
            <a:extLst>
              <a:ext uri="{FF2B5EF4-FFF2-40B4-BE49-F238E27FC236}">
                <a16:creationId xmlns:a16="http://schemas.microsoft.com/office/drawing/2014/main" id="{25DD143E-F690-605D-6D63-999F8EF36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865" y="4300357"/>
            <a:ext cx="568711" cy="17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85763">
              <a:lnSpc>
                <a:spcPct val="95000"/>
              </a:lnSpc>
              <a:spcBef>
                <a:spcPct val="50000"/>
              </a:spcBef>
              <a:spcAft>
                <a:spcPct val="10000"/>
              </a:spcAft>
              <a:buSzPct val="115000"/>
              <a:defRPr/>
            </a:pPr>
            <a:r>
              <a:rPr lang="en-US" sz="591" b="1" dirty="0">
                <a:latin typeface="Calibri" panose="020F0502020204030204"/>
                <a:cs typeface="Arial" panose="020B060402020202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392810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A8FB9DC-7767-4243-8A1D-AD8C2AC29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01"/>
            <a:ext cx="8229600" cy="868793"/>
          </a:xfrm>
        </p:spPr>
        <p:txBody>
          <a:bodyPr>
            <a:noAutofit/>
          </a:bodyPr>
          <a:lstStyle/>
          <a:p>
            <a:r>
              <a:rPr lang="en-US" sz="3200" b="0" dirty="0">
                <a:latin typeface="+mj-lt"/>
              </a:rPr>
              <a:t>Summary of MS Therapies by Mechanism of Action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8D84DF-AAFD-432F-B155-35E0618324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13148" y="4517335"/>
            <a:ext cx="5573652" cy="290720"/>
          </a:xfrm>
        </p:spPr>
        <p:txBody>
          <a:bodyPr anchor="t">
            <a:noAutofit/>
          </a:bodyPr>
          <a:lstStyle/>
          <a:p>
            <a:r>
              <a:rPr lang="en-US" sz="800" dirty="0"/>
              <a:t>Gohil K. </a:t>
            </a:r>
            <a:r>
              <a:rPr lang="en-US" sz="800" i="1" dirty="0"/>
              <a:t>PT</a:t>
            </a:r>
            <a:r>
              <a:rPr lang="en-US" sz="800" dirty="0"/>
              <a:t>. 2015;40:33-35.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E6F5ECF-E161-4A6A-A556-1C7840772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622240"/>
              </p:ext>
            </p:extLst>
          </p:nvPr>
        </p:nvGraphicFramePr>
        <p:xfrm>
          <a:off x="457200" y="1115192"/>
          <a:ext cx="8229600" cy="258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72008170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27575189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79618055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50303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Immunomodulation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Cell Migration Inhibition / Lymphocyte-Sequestering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Lymphocyte-Depleting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Remyelination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149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Fumarates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Natalizumab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Alemtuzumab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Multiple investigational products in clinical development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530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Glatiramer acetate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Sphingosine 1-phosphate agonists*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Cladribine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904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0" dirty="0">
                          <a:latin typeface="Calibri" pitchFamily="34" charset="0"/>
                        </a:rPr>
                        <a:t>Interferon </a:t>
                      </a:r>
                      <a:r>
                        <a:rPr lang="el-GR" sz="1350" b="0" dirty="0">
                          <a:latin typeface="Calibri" pitchFamily="34" charset="0"/>
                        </a:rPr>
                        <a:t>β</a:t>
                      </a:r>
                      <a:endParaRPr lang="en-US" sz="1350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Ocrelizumab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028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Teriflunomide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Ofatumumab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47678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0631A5-B1A8-4132-8E4B-27A521933863}"/>
              </a:ext>
            </a:extLst>
          </p:cNvPr>
          <p:cNvSpPr txBox="1"/>
          <p:nvPr/>
        </p:nvSpPr>
        <p:spPr>
          <a:xfrm>
            <a:off x="457200" y="4020207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  <a:r>
              <a:rPr lang="en-US" sz="1600" dirty="0"/>
              <a:t>Examples include fingolimod, </a:t>
            </a:r>
            <a:r>
              <a:rPr lang="en-US" sz="1600" dirty="0" err="1"/>
              <a:t>siponimod</a:t>
            </a:r>
            <a:r>
              <a:rPr lang="en-US" sz="1600" dirty="0"/>
              <a:t>, ozanimod, </a:t>
            </a:r>
            <a:r>
              <a:rPr lang="en-US" sz="1600" dirty="0" err="1"/>
              <a:t>ponesimod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39464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200" dirty="0">
                <a:cs typeface="Geneva" charset="0"/>
              </a:rPr>
              <a:t>Fumarates (Dimethyl fumarate, Diroximel fumarate, Monomethyl fumarate)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8229600" cy="31953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en-US" sz="2400" dirty="0"/>
              <a:t>Pros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en-US" dirty="0"/>
              <a:t>Moderate to high effectiveness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en-US" dirty="0"/>
              <a:t>Strong safety record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en-US" dirty="0"/>
              <a:t>Oral medication</a:t>
            </a:r>
          </a:p>
          <a:p>
            <a:pPr>
              <a:spcBef>
                <a:spcPts val="450"/>
              </a:spcBef>
              <a:defRPr/>
            </a:pPr>
            <a:r>
              <a:rPr lang="en-US" altLang="en-US" sz="2400" dirty="0"/>
              <a:t>Cons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en-US" dirty="0"/>
              <a:t>Twice daily dosing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en-US" dirty="0"/>
              <a:t>Tolerability issues</a:t>
            </a:r>
          </a:p>
          <a:p>
            <a:pPr lvl="2">
              <a:spcBef>
                <a:spcPts val="0"/>
              </a:spcBef>
              <a:defRPr/>
            </a:pPr>
            <a:r>
              <a:rPr lang="en-US" altLang="en-US" dirty="0"/>
              <a:t>GI symptoms  (lower with diroximel fumarate)</a:t>
            </a:r>
          </a:p>
          <a:p>
            <a:pPr lvl="2">
              <a:spcBef>
                <a:spcPts val="0"/>
              </a:spcBef>
              <a:defRPr/>
            </a:pPr>
            <a:r>
              <a:rPr lang="en-US" altLang="en-US" dirty="0"/>
              <a:t>Flushing</a:t>
            </a:r>
          </a:p>
          <a:p>
            <a:pPr lvl="1">
              <a:spcBef>
                <a:spcPts val="0"/>
              </a:spcBef>
              <a:defRPr/>
            </a:pPr>
            <a:r>
              <a:rPr lang="en-US" altLang="en-US" dirty="0"/>
              <a:t>Safety</a:t>
            </a:r>
          </a:p>
          <a:p>
            <a:pPr lvl="2">
              <a:spcBef>
                <a:spcPts val="0"/>
              </a:spcBef>
              <a:defRPr/>
            </a:pPr>
            <a:r>
              <a:rPr lang="en-US" altLang="en-US" dirty="0"/>
              <a:t>7 PML cases with DMF, as of December 2021</a:t>
            </a:r>
          </a:p>
        </p:txBody>
      </p:sp>
    </p:spTree>
    <p:extLst>
      <p:ext uri="{BB962C8B-B14F-4D97-AF65-F5344CB8AC3E}">
        <p14:creationId xmlns:p14="http://schemas.microsoft.com/office/powerpoint/2010/main" val="2646073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Fumarates: Safety/Tolerability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199" y="841317"/>
            <a:ext cx="8229600" cy="36004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GI: abdominal pain, nausea, emesis, and diarrhea (transient)</a:t>
            </a:r>
          </a:p>
          <a:p>
            <a:r>
              <a:rPr lang="en-US" dirty="0"/>
              <a:t>Flushing (transient), mitigated by taking with meals, ASA prior  </a:t>
            </a:r>
          </a:p>
          <a:p>
            <a:r>
              <a:rPr lang="en-US" dirty="0"/>
              <a:t>Proteinuria</a:t>
            </a:r>
          </a:p>
          <a:p>
            <a:r>
              <a:rPr lang="en-US" dirty="0"/>
              <a:t>Rash/pruritus</a:t>
            </a:r>
          </a:p>
          <a:p>
            <a:r>
              <a:rPr lang="en-US" dirty="0"/>
              <a:t>Lymphopenia</a:t>
            </a:r>
          </a:p>
          <a:p>
            <a:pPr lvl="1"/>
            <a:r>
              <a:rPr lang="en-US" dirty="0"/>
              <a:t>Few PML case reports in MS patients post marketing</a:t>
            </a:r>
          </a:p>
          <a:p>
            <a:pPr lvl="1"/>
            <a:r>
              <a:rPr lang="en-US" dirty="0"/>
              <a:t>Lymphopenia in 4%–5% in clinical trials;  2.2% &lt;500/mm</a:t>
            </a:r>
            <a:r>
              <a:rPr lang="en-US" baseline="30000" dirty="0"/>
              <a:t>3</a:t>
            </a:r>
            <a:r>
              <a:rPr lang="en-US" dirty="0"/>
              <a:t> for &gt;6 mos</a:t>
            </a:r>
          </a:p>
          <a:p>
            <a:pPr lvl="1"/>
            <a:r>
              <a:rPr lang="en-US" dirty="0"/>
              <a:t>If ALC &lt;800/mm</a:t>
            </a:r>
            <a:r>
              <a:rPr lang="en-US" baseline="30000" dirty="0"/>
              <a:t>3</a:t>
            </a:r>
            <a:r>
              <a:rPr lang="en-US" dirty="0"/>
              <a:t> in 1st year, risk of ALC &lt;500/mm</a:t>
            </a:r>
            <a:r>
              <a:rPr lang="en-US" baseline="30000" dirty="0"/>
              <a:t>3</a:t>
            </a:r>
            <a:r>
              <a:rPr lang="en-US" dirty="0"/>
              <a:t> for &gt;6 mos = 11%</a:t>
            </a:r>
          </a:p>
          <a:p>
            <a:pPr lvl="1"/>
            <a:r>
              <a:rPr lang="en-US" dirty="0"/>
              <a:t>Persistent lymphopenia up to &gt;30 mos, associated with duration exposure</a:t>
            </a:r>
          </a:p>
          <a:p>
            <a:pPr lvl="1"/>
            <a:r>
              <a:rPr lang="en-US" dirty="0"/>
              <a:t>No association of lymphopenia with efficacy or infections</a:t>
            </a:r>
          </a:p>
          <a:p>
            <a:r>
              <a:rPr lang="en-US" dirty="0"/>
              <a:t>Elevated transaminases in 6% in clinical trials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071266" y="4516159"/>
            <a:ext cx="5615533" cy="582616"/>
          </a:xfrm>
        </p:spPr>
        <p:txBody>
          <a:bodyPr anchor="t">
            <a:normAutofit/>
          </a:bodyPr>
          <a:lstStyle/>
          <a:p>
            <a:r>
              <a:rPr lang="en-US" sz="800" dirty="0"/>
              <a:t>Gold R, et al. </a:t>
            </a:r>
            <a:r>
              <a:rPr lang="en-US" sz="800" i="1" dirty="0"/>
              <a:t>N Engl J Med</a:t>
            </a:r>
            <a:r>
              <a:rPr lang="en-US" sz="800" dirty="0"/>
              <a:t>. 2012;367:1098-1107. Fox RJ, et al. </a:t>
            </a:r>
            <a:r>
              <a:rPr lang="en-US" sz="800" i="1" dirty="0"/>
              <a:t>N Engl J Med</a:t>
            </a:r>
            <a:r>
              <a:rPr lang="en-US" sz="800" dirty="0"/>
              <a:t>. 2012;367:1087-1097. Ermis U, et al. </a:t>
            </a:r>
            <a:r>
              <a:rPr lang="en-US" sz="800" i="1" dirty="0"/>
              <a:t>N Engl J Med</a:t>
            </a:r>
            <a:r>
              <a:rPr lang="en-US" sz="800" dirty="0"/>
              <a:t>. 2013;368:1657-1658. 57-1658.  van Oosten BW, et al.</a:t>
            </a:r>
            <a:r>
              <a:rPr lang="en-US" sz="800" i="1" dirty="0"/>
              <a:t> N Engl J Med</a:t>
            </a:r>
            <a:r>
              <a:rPr lang="en-US" sz="800" dirty="0"/>
              <a:t>. 2013;368:1658-1659. Sweetser MT, et al. </a:t>
            </a:r>
            <a:r>
              <a:rPr lang="en-US" sz="800" i="1" dirty="0"/>
              <a:t>N Engl J Med. </a:t>
            </a:r>
            <a:r>
              <a:rPr lang="en-US" sz="800" dirty="0"/>
              <a:t>2013;368:1659-1661. Fox RJ, et al. </a:t>
            </a:r>
            <a:r>
              <a:rPr lang="en-US" sz="800" i="1" dirty="0"/>
              <a:t>Neurol Clin Pract</a:t>
            </a:r>
            <a:r>
              <a:rPr lang="en-US" sz="800" dirty="0"/>
              <a:t>. 2016;6:220-229. Khatri BO, et al. </a:t>
            </a:r>
            <a:r>
              <a:rPr lang="en-US" sz="800" i="1" dirty="0"/>
              <a:t>Mult Scler Relat Disord</a:t>
            </a:r>
            <a:r>
              <a:rPr lang="en-US" sz="800" dirty="0"/>
              <a:t>. 2017;18:60-64.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56382FB-4F64-0798-02C8-C5961BD64A4B}"/>
              </a:ext>
            </a:extLst>
          </p:cNvPr>
          <p:cNvSpPr txBox="1">
            <a:spLocks/>
          </p:cNvSpPr>
          <p:nvPr/>
        </p:nvSpPr>
        <p:spPr>
          <a:xfrm>
            <a:off x="457198" y="4302183"/>
            <a:ext cx="5615533" cy="468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435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ALC, absolute lymphocyte count; ASA, aspirin; mos, months</a:t>
            </a:r>
          </a:p>
        </p:txBody>
      </p:sp>
    </p:spTree>
    <p:extLst>
      <p:ext uri="{BB962C8B-B14F-4D97-AF65-F5344CB8AC3E}">
        <p14:creationId xmlns:p14="http://schemas.microsoft.com/office/powerpoint/2010/main" val="1070744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EB50B-CD71-4847-82CF-F56C30A2B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Monomethyl Fumarate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B73C-8C29-A143-9CAC-93FF43C53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Dimethyl and diroximel fumarates are prodrugs and require metabolic conversion to the active metabolite monomethyl fumarate (MMF).</a:t>
            </a:r>
          </a:p>
          <a:p>
            <a:r>
              <a:rPr lang="en-US" dirty="0"/>
              <a:t>FDA approval based on clinical trials of efficacy and safety, as well as bioequivalence studies</a:t>
            </a:r>
          </a:p>
          <a:p>
            <a:pPr lvl="1"/>
            <a:r>
              <a:rPr lang="en-US" dirty="0"/>
              <a:t>MMF (380 mg/day) is bioequivalent to DMF (480 mg/day) or DRF (462 mg/day)</a:t>
            </a:r>
          </a:p>
          <a:p>
            <a:r>
              <a:rPr lang="en-US" dirty="0"/>
              <a:t>Clinical trial data from dimethyl fumarates studies</a:t>
            </a:r>
          </a:p>
          <a:p>
            <a:r>
              <a:rPr lang="en-US" dirty="0"/>
              <a:t>There are no alcohol or dietary restrictions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45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EAF5F-394B-4038-96BA-F65624FA64A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853082"/>
            <a:ext cx="8229600" cy="360045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Pros</a:t>
            </a:r>
          </a:p>
          <a:p>
            <a:pPr lvl="1"/>
            <a:r>
              <a:rPr lang="en-US" altLang="en-US" dirty="0"/>
              <a:t>Moderate to high efficacy</a:t>
            </a:r>
          </a:p>
          <a:p>
            <a:pPr lvl="1"/>
            <a:r>
              <a:rPr lang="en-US" altLang="en-US" dirty="0"/>
              <a:t>Once-daily oral medication</a:t>
            </a:r>
          </a:p>
          <a:p>
            <a:r>
              <a:rPr lang="en-US" altLang="en-US" dirty="0"/>
              <a:t>Cons</a:t>
            </a:r>
          </a:p>
          <a:p>
            <a:pPr lvl="1"/>
            <a:r>
              <a:rPr lang="en-US" altLang="en-US" dirty="0"/>
              <a:t>Serious and atypical infections</a:t>
            </a:r>
          </a:p>
          <a:p>
            <a:pPr lvl="2"/>
            <a:r>
              <a:rPr lang="en-US" altLang="en-US" dirty="0"/>
              <a:t>PML (rare)</a:t>
            </a:r>
          </a:p>
          <a:p>
            <a:pPr lvl="2"/>
            <a:r>
              <a:rPr lang="en-US" altLang="en-US" dirty="0"/>
              <a:t>Cryptococcal infection including meningitis (rare)</a:t>
            </a:r>
          </a:p>
          <a:p>
            <a:pPr lvl="2"/>
            <a:r>
              <a:rPr lang="en-US" altLang="en-US" dirty="0"/>
              <a:t>Herpes infections</a:t>
            </a:r>
          </a:p>
          <a:p>
            <a:pPr lvl="1"/>
            <a:r>
              <a:rPr lang="en-US" altLang="en-US" dirty="0"/>
              <a:t>Bradycardia including cardiovascular deaths</a:t>
            </a:r>
          </a:p>
          <a:p>
            <a:pPr lvl="1"/>
            <a:r>
              <a:rPr lang="en-US" altLang="en-US" dirty="0"/>
              <a:t>Macular edema</a:t>
            </a:r>
          </a:p>
          <a:p>
            <a:pPr lvl="1"/>
            <a:r>
              <a:rPr lang="en-US" altLang="en-US" dirty="0"/>
              <a:t>Baseline evaluation and monitoring requirements </a:t>
            </a:r>
          </a:p>
          <a:p>
            <a:pPr lvl="1"/>
            <a:r>
              <a:rPr lang="en-US" altLang="en-US" dirty="0"/>
              <a:t>Risk of rebound activity after withdrawal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9FBA4-4803-4A79-A8DF-CEC03AD0E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Sphingosine-1 Phosphate Receptor Modulators</a:t>
            </a:r>
          </a:p>
        </p:txBody>
      </p:sp>
    </p:spTree>
    <p:extLst>
      <p:ext uri="{BB962C8B-B14F-4D97-AF65-F5344CB8AC3E}">
        <p14:creationId xmlns:p14="http://schemas.microsoft.com/office/powerpoint/2010/main" val="12994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49333"/>
            <a:ext cx="7886700" cy="737100"/>
          </a:xfrm>
        </p:spPr>
        <p:txBody>
          <a:bodyPr>
            <a:normAutofit/>
          </a:bodyPr>
          <a:lstStyle/>
          <a:p>
            <a:r>
              <a:rPr lang="en-US" sz="3300" b="0" dirty="0">
                <a:latin typeface="+mj-lt"/>
              </a:rPr>
              <a:t>Fingolimod: Safety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628650" y="708097"/>
            <a:ext cx="3977640" cy="357063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2900" b="1" dirty="0"/>
              <a:t>Potential adverse effects</a:t>
            </a:r>
            <a:endParaRPr lang="en-US" sz="2175" b="1" dirty="0"/>
          </a:p>
          <a:p>
            <a:r>
              <a:rPr lang="en-US" sz="2500" dirty="0"/>
              <a:t>Cardiovascular</a:t>
            </a:r>
          </a:p>
          <a:p>
            <a:pPr lvl="1"/>
            <a:r>
              <a:rPr lang="en-US" dirty="0"/>
              <a:t>First dose observation 6 hours </a:t>
            </a:r>
          </a:p>
          <a:p>
            <a:pPr lvl="1"/>
            <a:r>
              <a:rPr lang="en-US" dirty="0"/>
              <a:t>Caution regarding use in patients with CVD, prolonged QTc, or concomitant meds with potential to cause cardiac arrhythmia or decrease  in BP</a:t>
            </a:r>
          </a:p>
          <a:p>
            <a:pPr lvl="1"/>
            <a:r>
              <a:rPr lang="en-US" dirty="0"/>
              <a:t>ECG at end of observation; new heart block, arrhythmia, or symptomatic bradycardia requires further observation</a:t>
            </a:r>
          </a:p>
          <a:p>
            <a:r>
              <a:rPr lang="en-US" sz="2500" dirty="0"/>
              <a:t>Macular edema </a:t>
            </a:r>
          </a:p>
          <a:p>
            <a:pPr lvl="1"/>
            <a:r>
              <a:rPr lang="en-US" dirty="0"/>
              <a:t>↑Risk w/ diabetes or uveitis</a:t>
            </a:r>
          </a:p>
          <a:p>
            <a:r>
              <a:rPr lang="en-US" sz="2500" dirty="0"/>
              <a:t>Hepatotoxicity</a:t>
            </a:r>
          </a:p>
          <a:p>
            <a:r>
              <a:rPr lang="en-US" sz="2500" dirty="0"/>
              <a:t>Infections: </a:t>
            </a:r>
          </a:p>
          <a:p>
            <a:pPr lvl="1"/>
            <a:r>
              <a:rPr lang="en-US" dirty="0"/>
              <a:t>Respiratory tract</a:t>
            </a:r>
          </a:p>
          <a:p>
            <a:pPr lvl="1"/>
            <a:r>
              <a:rPr lang="en-US" dirty="0"/>
              <a:t>Herpetic—must have VZV immunity</a:t>
            </a:r>
          </a:p>
          <a:p>
            <a:pPr lvl="1"/>
            <a:r>
              <a:rPr lang="en-US" dirty="0"/>
              <a:t>PML </a:t>
            </a:r>
          </a:p>
          <a:p>
            <a:pPr lvl="1"/>
            <a:r>
              <a:rPr lang="en-US" dirty="0"/>
              <a:t>Cryptococcus</a:t>
            </a:r>
          </a:p>
          <a:p>
            <a:r>
              <a:rPr lang="en-US" sz="2500" dirty="0"/>
              <a:t>Avoid live virus vaccinations </a:t>
            </a:r>
          </a:p>
          <a:p>
            <a:r>
              <a:rPr lang="en-US" sz="2500" dirty="0"/>
              <a:t>Pulmonary effects: reductions FEV1 and DLCO</a:t>
            </a:r>
          </a:p>
          <a:p>
            <a:r>
              <a:rPr lang="en-US" sz="2500" dirty="0"/>
              <a:t>Subsequent increase in BP/hypertension</a:t>
            </a:r>
          </a:p>
          <a:p>
            <a:r>
              <a:rPr lang="en-US" sz="2500" dirty="0"/>
              <a:t>Rebound following discontinuation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4688290" y="708097"/>
            <a:ext cx="3977640" cy="3570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Cardiac contraindications</a:t>
            </a:r>
          </a:p>
          <a:p>
            <a:r>
              <a:rPr lang="en-US" sz="1200" dirty="0"/>
              <a:t>Recent (within 6 months) </a:t>
            </a:r>
          </a:p>
          <a:p>
            <a:pPr lvl="1"/>
            <a:r>
              <a:rPr lang="en-US" sz="975" dirty="0"/>
              <a:t>Myocardial infarction  </a:t>
            </a:r>
          </a:p>
          <a:p>
            <a:pPr lvl="1"/>
            <a:r>
              <a:rPr lang="en-US" sz="975" dirty="0"/>
              <a:t>Unstable angina </a:t>
            </a:r>
          </a:p>
          <a:p>
            <a:pPr lvl="1"/>
            <a:r>
              <a:rPr lang="en-US" sz="975" dirty="0"/>
              <a:t>Cerebral vascular accident, transient ischemic attack </a:t>
            </a:r>
          </a:p>
          <a:p>
            <a:pPr lvl="1"/>
            <a:r>
              <a:rPr lang="en-US" sz="975" dirty="0"/>
              <a:t>Decompensated heart failure requiring hospitalization or Class III/IV heart failure</a:t>
            </a:r>
          </a:p>
          <a:p>
            <a:r>
              <a:rPr lang="en-US" sz="1200" dirty="0"/>
              <a:t>History of Mobitz type II second-degree or third-degree AV block or sick sinus syndrome, unless patient has pacemaker</a:t>
            </a:r>
          </a:p>
          <a:p>
            <a:r>
              <a:rPr lang="en-US" sz="1200" dirty="0"/>
              <a:t>Baseline QTc ≥500 ms</a:t>
            </a:r>
          </a:p>
          <a:p>
            <a:r>
              <a:rPr lang="en-US" sz="1200" dirty="0"/>
              <a:t>Treatment with class Ia or class III antiarrhythmic drugs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46765" y="4267094"/>
            <a:ext cx="8229600" cy="290720"/>
          </a:xfrm>
        </p:spPr>
        <p:txBody>
          <a:bodyPr>
            <a:noAutofit/>
          </a:bodyPr>
          <a:lstStyle/>
          <a:p>
            <a:r>
              <a:rPr lang="en-US" sz="800" dirty="0">
                <a:latin typeface="Calibri"/>
              </a:rPr>
              <a:t>AV, atrioventricular; BP, blood pressure; CVD, cardiovascular disease; DLCO, diffusion lung capacity for carbon monoxide; ECG, electrocardiogram; FEV, forced expiratory volume; PML, progressive multifocal leukoencephalopathy; VZV, varicella zoster virus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A810933D-80FA-DB41-5621-0D5915ED882F}"/>
              </a:ext>
            </a:extLst>
          </p:cNvPr>
          <p:cNvSpPr txBox="1">
            <a:spLocks/>
          </p:cNvSpPr>
          <p:nvPr/>
        </p:nvSpPr>
        <p:spPr>
          <a:xfrm>
            <a:off x="3024733" y="4467842"/>
            <a:ext cx="5804942" cy="290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435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Fingolimod (Gilenya®) (www.pharma.us.novartis.com/sites/www.pharma.us.norvartis.com/files.gilenya.pdf ).</a:t>
            </a:r>
          </a:p>
          <a:p>
            <a:r>
              <a:rPr lang="en-US" sz="800" dirty="0"/>
              <a:t>Comi G, et al. </a:t>
            </a:r>
            <a:r>
              <a:rPr lang="en-US" sz="800" i="1" dirty="0"/>
              <a:t>Lancet</a:t>
            </a:r>
            <a:r>
              <a:rPr lang="en-US" sz="800" dirty="0"/>
              <a:t>.  2017;389:1347-1356.</a:t>
            </a:r>
          </a:p>
          <a:p>
            <a:r>
              <a:rPr lang="en-US" sz="800" dirty="0"/>
              <a:t>FDA 2012 safety announcement  (www.fda.gov/Drugs/DrugSafety/ucm303192.htm ).</a:t>
            </a:r>
          </a:p>
          <a:p>
            <a:r>
              <a:rPr lang="en-US" sz="800" dirty="0"/>
              <a:t>Hatcher SE, et al. </a:t>
            </a:r>
            <a:r>
              <a:rPr lang="en-US" sz="800" i="1" dirty="0"/>
              <a:t>JAMA Neurol</a:t>
            </a:r>
            <a:r>
              <a:rPr lang="en-US" sz="800" dirty="0"/>
              <a:t>. 2016;73:790-794. </a:t>
            </a:r>
          </a:p>
        </p:txBody>
      </p:sp>
    </p:spTree>
    <p:extLst>
      <p:ext uri="{BB962C8B-B14F-4D97-AF65-F5344CB8AC3E}">
        <p14:creationId xmlns:p14="http://schemas.microsoft.com/office/powerpoint/2010/main" val="1218785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Proposed to offer refinements on fingolimod</a:t>
            </a:r>
          </a:p>
          <a:p>
            <a:pPr lvl="1"/>
            <a:r>
              <a:rPr lang="en-US" dirty="0"/>
              <a:t>Not prodrugs</a:t>
            </a:r>
          </a:p>
          <a:p>
            <a:pPr lvl="1"/>
            <a:r>
              <a:rPr lang="en-US" dirty="0"/>
              <a:t>Shorter half-lives</a:t>
            </a:r>
          </a:p>
          <a:p>
            <a:pPr lvl="1"/>
            <a:r>
              <a:rPr lang="en-US" dirty="0"/>
              <a:t>More selective S1P subgroup binding</a:t>
            </a:r>
          </a:p>
          <a:p>
            <a:pPr lvl="1"/>
            <a:r>
              <a:rPr lang="en-US" dirty="0"/>
              <a:t>Fewer cardiac issues (avoid first dose monitoring)</a:t>
            </a:r>
          </a:p>
          <a:p>
            <a:r>
              <a:rPr lang="en-US" dirty="0"/>
              <a:t>Three products have completed phase 3 trials and are approved for relapsing forms of MS</a:t>
            </a:r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Second-Generation S1P-Receptor Modulators </a:t>
            </a:r>
          </a:p>
        </p:txBody>
      </p:sp>
    </p:spTree>
    <p:extLst>
      <p:ext uri="{BB962C8B-B14F-4D97-AF65-F5344CB8AC3E}">
        <p14:creationId xmlns:p14="http://schemas.microsoft.com/office/powerpoint/2010/main" val="3322438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S1P-Receptor Modulators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610081"/>
              </p:ext>
            </p:extLst>
          </p:nvPr>
        </p:nvGraphicFramePr>
        <p:xfrm>
          <a:off x="249829" y="671752"/>
          <a:ext cx="8644341" cy="3799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7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6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7275">
                  <a:extLst>
                    <a:ext uri="{9D8B030D-6E8A-4147-A177-3AD203B41FA5}">
                      <a16:colId xmlns:a16="http://schemas.microsoft.com/office/drawing/2014/main" val="1571522543"/>
                    </a:ext>
                  </a:extLst>
                </a:gridCol>
              </a:tblGrid>
              <a:tr h="34290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Fingolimod</a:t>
                      </a:r>
                      <a:endParaRPr lang="en-US" sz="17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Siponimod</a:t>
                      </a:r>
                      <a:endParaRPr lang="en-US" sz="17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Ozanimod</a:t>
                      </a:r>
                      <a:endParaRPr lang="en-US" sz="17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Ponesimod</a:t>
                      </a:r>
                      <a:endParaRPr lang="en-US" sz="17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93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Dose</a:t>
                      </a:r>
                    </a:p>
                  </a:txBody>
                  <a:tcPr marL="68576" marR="68576" marT="34295" marB="34295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0.5 mg</a:t>
                      </a:r>
                    </a:p>
                  </a:txBody>
                  <a:tcPr marL="68576" marR="68576" marT="34295" marB="34295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2 mg</a:t>
                      </a:r>
                    </a:p>
                  </a:txBody>
                  <a:tcPr marL="68576" marR="68576" marT="34295" marB="34295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1 mg</a:t>
                      </a:r>
                    </a:p>
                  </a:txBody>
                  <a:tcPr marL="68576" marR="68576" marT="34295" marB="34295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20 mg</a:t>
                      </a:r>
                    </a:p>
                  </a:txBody>
                  <a:tcPr marL="68576" marR="68576" marT="34295" marB="3429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9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t</a:t>
                      </a:r>
                      <a:r>
                        <a:rPr lang="en-US" sz="1700" baseline="-25000" dirty="0">
                          <a:solidFill>
                            <a:srgbClr val="002060"/>
                          </a:solidFill>
                        </a:rPr>
                        <a:t>½ </a:t>
                      </a:r>
                      <a:endParaRPr lang="en-US" sz="1700" b="1" baseline="-250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6-9</a:t>
                      </a:r>
                      <a:r>
                        <a:rPr lang="en-US" sz="1700" baseline="0" dirty="0">
                          <a:solidFill>
                            <a:srgbClr val="002060"/>
                          </a:solidFill>
                        </a:rPr>
                        <a:t> days</a:t>
                      </a:r>
                      <a:endParaRPr lang="en-US" sz="17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30 (26-37) hours</a:t>
                      </a:r>
                      <a:endParaRPr lang="en-US" sz="17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20-22 hours; metabolites 10 days</a:t>
                      </a:r>
                      <a:endParaRPr lang="en-US" sz="17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32 hours</a:t>
                      </a:r>
                      <a:endParaRPr lang="en-US" sz="17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extLst>
                  <a:ext uri="{0D108BD9-81ED-4DB2-BD59-A6C34878D82A}">
                    <a16:rowId xmlns:a16="http://schemas.microsoft.com/office/drawing/2014/main" val="3459456038"/>
                  </a:ext>
                </a:extLst>
              </a:tr>
              <a:tr h="604586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Washout</a:t>
                      </a:r>
                      <a:endParaRPr lang="en-US" sz="17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1-2 months</a:t>
                      </a:r>
                      <a:endParaRPr lang="en-US" sz="17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7 days</a:t>
                      </a:r>
                      <a:endParaRPr lang="en-US" sz="17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Metabolites ~50</a:t>
                      </a:r>
                      <a:r>
                        <a:rPr lang="en-US" sz="17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days</a:t>
                      </a:r>
                      <a:endParaRPr lang="en-US" sz="17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~6</a:t>
                      </a:r>
                      <a:r>
                        <a:rPr lang="en-US" sz="1700" baseline="0" dirty="0">
                          <a:solidFill>
                            <a:srgbClr val="002060"/>
                          </a:solidFill>
                        </a:rPr>
                        <a:t> days</a:t>
                      </a:r>
                      <a:endParaRPr lang="en-US" sz="17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163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Receptor targets</a:t>
                      </a:r>
                      <a:endParaRPr lang="en-US" sz="17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1,3,4,5</a:t>
                      </a:r>
                      <a:endParaRPr lang="en-US" sz="17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1,5</a:t>
                      </a:r>
                      <a:endParaRPr lang="en-US" sz="17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1,5</a:t>
                      </a:r>
                      <a:endParaRPr lang="en-US" sz="17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US" sz="17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885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Pro Drug</a:t>
                      </a:r>
                      <a:endParaRPr lang="en-US" sz="17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Yes</a:t>
                      </a:r>
                      <a:endParaRPr lang="en-US" sz="17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No</a:t>
                      </a:r>
                      <a:endParaRPr lang="en-US" sz="17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No</a:t>
                      </a:r>
                      <a:endParaRPr lang="en-US" sz="17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No</a:t>
                      </a:r>
                      <a:endParaRPr lang="en-US" sz="17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4809">
                <a:tc>
                  <a:txBody>
                    <a:bodyPr/>
                    <a:lstStyle/>
                    <a:p>
                      <a:endParaRPr lang="en-US" sz="17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+SPMS</a:t>
                      </a:r>
                      <a:r>
                        <a:rPr lang="en-US" sz="1700" baseline="0" dirty="0">
                          <a:solidFill>
                            <a:srgbClr val="002060"/>
                          </a:solidFill>
                        </a:rPr>
                        <a:t> phase 3 (EXPAND)</a:t>
                      </a:r>
                      <a:br>
                        <a:rPr lang="en-US" sz="1700" baseline="0" dirty="0">
                          <a:solidFill>
                            <a:srgbClr val="002060"/>
                          </a:solidFill>
                        </a:rPr>
                      </a:br>
                      <a:endParaRPr lang="en-US" sz="17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+RRMS phase 3 trials</a:t>
                      </a:r>
                      <a:r>
                        <a:rPr lang="en-US" sz="1700" baseline="0" dirty="0">
                          <a:solidFill>
                            <a:srgbClr val="002060"/>
                          </a:solidFill>
                        </a:rPr>
                        <a:t> vs IM IFN</a:t>
                      </a:r>
                      <a:r>
                        <a:rPr lang="el-GR" sz="1700" baseline="0" dirty="0">
                          <a:solidFill>
                            <a:srgbClr val="002060"/>
                          </a:solidFill>
                        </a:rPr>
                        <a:t>β</a:t>
                      </a:r>
                      <a:r>
                        <a:rPr lang="en-US" sz="1700" baseline="0" dirty="0">
                          <a:solidFill>
                            <a:srgbClr val="002060"/>
                          </a:solidFill>
                        </a:rPr>
                        <a:t>-1a (SUNBEAM, RADIANCE)</a:t>
                      </a:r>
                      <a:endParaRPr lang="en-US" sz="17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2060"/>
                          </a:solidFill>
                        </a:rPr>
                        <a:t>+RR phase</a:t>
                      </a:r>
                      <a:r>
                        <a:rPr lang="en-US" sz="1700" baseline="0" dirty="0">
                          <a:solidFill>
                            <a:srgbClr val="002060"/>
                          </a:solidFill>
                        </a:rPr>
                        <a:t> 3 (OPTIMUM) vs teriflunomide</a:t>
                      </a:r>
                      <a:endParaRPr lang="en-US" sz="1700" dirty="0">
                        <a:solidFill>
                          <a:srgbClr val="00206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76" marR="68576" marT="34295" marB="3429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40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2E934-C0FF-4D1E-9F3A-717E1AAC3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Flags for Diagnosing MS: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29AEF-6AC2-A2FB-47E7-51189B84E5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55424"/>
            <a:ext cx="4004187" cy="33381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Cardiologic</a:t>
            </a:r>
          </a:p>
          <a:p>
            <a:pPr lvl="1"/>
            <a:r>
              <a:rPr lang="en-US" dirty="0"/>
              <a:t>Cardiac disease</a:t>
            </a:r>
          </a:p>
          <a:p>
            <a:pPr lvl="1"/>
            <a:r>
              <a:rPr lang="en-US" dirty="0"/>
              <a:t>Myopathy</a:t>
            </a:r>
          </a:p>
          <a:p>
            <a:r>
              <a:rPr lang="en-US" dirty="0"/>
              <a:t>Dermatologic</a:t>
            </a:r>
          </a:p>
          <a:p>
            <a:pPr lvl="1"/>
            <a:r>
              <a:rPr lang="en-US" dirty="0"/>
              <a:t>Livedo reticularis</a:t>
            </a:r>
          </a:p>
          <a:p>
            <a:pPr lvl="1"/>
            <a:r>
              <a:rPr lang="en-US" dirty="0"/>
              <a:t>Rash</a:t>
            </a:r>
          </a:p>
          <a:p>
            <a:pPr lvl="1"/>
            <a:r>
              <a:rPr lang="en-US" dirty="0"/>
              <a:t>Tendon xanthomas</a:t>
            </a:r>
          </a:p>
          <a:p>
            <a:r>
              <a:rPr lang="en-US" dirty="0"/>
              <a:t>Endocrinologic</a:t>
            </a:r>
          </a:p>
          <a:p>
            <a:pPr lvl="1"/>
            <a:r>
              <a:rPr lang="en-US" dirty="0"/>
              <a:t>Diabetes insipidus</a:t>
            </a:r>
          </a:p>
          <a:p>
            <a:r>
              <a:rPr lang="en-US" dirty="0"/>
              <a:t>Gastrointestinal</a:t>
            </a:r>
          </a:p>
          <a:p>
            <a:pPr lvl="1"/>
            <a:r>
              <a:rPr lang="en-US" dirty="0"/>
              <a:t>Mucosal ulcers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82F12-F484-E858-30B2-349A3C552F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Miller DH, et al. 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 Scler.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2008;14(9):1157-1174.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CC11618-B8E2-F33F-FF20-96DF8F16C6D3}"/>
              </a:ext>
            </a:extLst>
          </p:cNvPr>
          <p:cNvSpPr txBox="1">
            <a:spLocks/>
          </p:cNvSpPr>
          <p:nvPr/>
        </p:nvSpPr>
        <p:spPr>
          <a:xfrm>
            <a:off x="4864510" y="1155423"/>
            <a:ext cx="4004187" cy="33381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Ophthalmologic</a:t>
            </a:r>
          </a:p>
          <a:p>
            <a:pPr lvl="1"/>
            <a:r>
              <a:rPr lang="en-US" dirty="0"/>
              <a:t>Retinopathy</a:t>
            </a:r>
          </a:p>
          <a:p>
            <a:r>
              <a:rPr lang="en-US" dirty="0"/>
              <a:t>Pulmonary</a:t>
            </a:r>
          </a:p>
          <a:p>
            <a:r>
              <a:rPr lang="en-US" dirty="0"/>
              <a:t>Renal</a:t>
            </a:r>
          </a:p>
          <a:p>
            <a:r>
              <a:rPr lang="en-US" dirty="0"/>
              <a:t>Rheumatologic</a:t>
            </a:r>
          </a:p>
          <a:p>
            <a:pPr lvl="1"/>
            <a:r>
              <a:rPr lang="en-US" dirty="0"/>
              <a:t>Amyotrophy</a:t>
            </a:r>
          </a:p>
          <a:p>
            <a:pPr lvl="1"/>
            <a:r>
              <a:rPr lang="en-US" dirty="0"/>
              <a:t>Arthritis, polyarthralgia, myalgia</a:t>
            </a:r>
          </a:p>
          <a:p>
            <a:pPr lvl="1"/>
            <a:r>
              <a:rPr lang="en-US" dirty="0"/>
              <a:t>Bone lesions</a:t>
            </a:r>
          </a:p>
          <a:p>
            <a:r>
              <a:rPr lang="en-US" dirty="0"/>
              <a:t>Other</a:t>
            </a:r>
          </a:p>
          <a:p>
            <a:pPr lvl="1"/>
            <a:r>
              <a:rPr lang="en-US" dirty="0"/>
              <a:t>Increased serum lactate level</a:t>
            </a:r>
          </a:p>
        </p:txBody>
      </p:sp>
    </p:spTree>
    <p:extLst>
      <p:ext uri="{BB962C8B-B14F-4D97-AF65-F5344CB8AC3E}">
        <p14:creationId xmlns:p14="http://schemas.microsoft.com/office/powerpoint/2010/main" val="527435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7FB5-153F-4A67-912F-DA1EB16E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S1P Receptor Modulators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4E836-3F87-4979-BB93-18AD260ED79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Prior to initiation of therapy</a:t>
            </a:r>
          </a:p>
          <a:p>
            <a:pPr lvl="1"/>
            <a:r>
              <a:rPr lang="en-US" dirty="0"/>
              <a:t>Genetic testing only for siponimod</a:t>
            </a:r>
          </a:p>
          <a:p>
            <a:pPr lvl="1"/>
            <a:r>
              <a:rPr lang="en-US" dirty="0"/>
              <a:t>Ophthalmological evaluations only recommended for patients with history of diabetes mellitus or uveitis in patients starting ozanimod; for all with others</a:t>
            </a:r>
          </a:p>
          <a:p>
            <a:r>
              <a:rPr lang="en-US" dirty="0"/>
              <a:t>Initiation of therapy</a:t>
            </a:r>
          </a:p>
          <a:p>
            <a:pPr lvl="1"/>
            <a:r>
              <a:rPr lang="en-US" dirty="0"/>
              <a:t>First dose observation with fingolimod; seldom for all others</a:t>
            </a:r>
          </a:p>
          <a:p>
            <a:pPr lvl="1"/>
            <a:r>
              <a:rPr lang="en-US" dirty="0"/>
              <a:t>Titration: 5 days for siponimod; 7 days for ozanimod; 14 days for ponesimod</a:t>
            </a:r>
          </a:p>
          <a:p>
            <a:r>
              <a:rPr lang="en-US" dirty="0"/>
              <a:t>Return of normal lymphocyte counts</a:t>
            </a:r>
          </a:p>
          <a:p>
            <a:pPr lvl="1"/>
            <a:r>
              <a:rPr lang="en-US" dirty="0"/>
              <a:t>Longer for fingolimod and ozanimod</a:t>
            </a:r>
          </a:p>
          <a:p>
            <a:pPr lvl="1"/>
            <a:r>
              <a:rPr lang="en-US" dirty="0"/>
              <a:t>Shorter for siponimod and ponesimod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marL="1714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566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Teriflunomide	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931794"/>
            <a:ext cx="8229600" cy="36004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MOA: immunomodulation</a:t>
            </a:r>
          </a:p>
          <a:p>
            <a:r>
              <a:rPr lang="en-US" altLang="en-US" dirty="0"/>
              <a:t>Pros</a:t>
            </a:r>
          </a:p>
          <a:p>
            <a:pPr lvl="1"/>
            <a:r>
              <a:rPr lang="en-US" altLang="en-US" dirty="0"/>
              <a:t>Moderate effectiveness</a:t>
            </a:r>
          </a:p>
          <a:p>
            <a:pPr lvl="1"/>
            <a:r>
              <a:rPr lang="en-US" altLang="en-US" dirty="0"/>
              <a:t>Once a day oral medication</a:t>
            </a:r>
          </a:p>
          <a:p>
            <a:pPr lvl="1"/>
            <a:r>
              <a:rPr lang="en-US" altLang="en-US" dirty="0"/>
              <a:t>Only drug with statistically significant reduction in disability progression </a:t>
            </a:r>
            <a:br>
              <a:rPr lang="en-US" altLang="en-US" dirty="0"/>
            </a:br>
            <a:r>
              <a:rPr lang="en-US" altLang="en-US" dirty="0"/>
              <a:t>in 2 trials</a:t>
            </a:r>
          </a:p>
          <a:p>
            <a:pPr lvl="1"/>
            <a:r>
              <a:rPr lang="en-US" altLang="en-US" dirty="0"/>
              <a:t>Extensive good safety record of leflunomide</a:t>
            </a:r>
          </a:p>
          <a:p>
            <a:r>
              <a:rPr lang="en-US" altLang="en-US" dirty="0"/>
              <a:t>Cons</a:t>
            </a:r>
          </a:p>
          <a:p>
            <a:pPr lvl="1"/>
            <a:r>
              <a:rPr lang="en-US" altLang="en-US" dirty="0"/>
              <a:t>Moderate effectiveness</a:t>
            </a:r>
          </a:p>
          <a:p>
            <a:pPr lvl="1"/>
            <a:r>
              <a:rPr lang="en-US" altLang="en-US" dirty="0"/>
              <a:t>Need for liver monitoring monthly x6</a:t>
            </a:r>
          </a:p>
          <a:p>
            <a:pPr lvl="1"/>
            <a:r>
              <a:rPr lang="en-US" altLang="en-US" dirty="0"/>
              <a:t>Mild hair loss</a:t>
            </a:r>
          </a:p>
          <a:p>
            <a:pPr lvl="1"/>
            <a:r>
              <a:rPr lang="en-US" altLang="en-US" dirty="0"/>
              <a:t>Pregnancy Category X</a:t>
            </a:r>
          </a:p>
          <a:p>
            <a:pPr lvl="1"/>
            <a:r>
              <a:rPr lang="en-US" altLang="en-US" dirty="0"/>
              <a:t>Need for accelerated elimination protocol</a:t>
            </a:r>
          </a:p>
        </p:txBody>
      </p:sp>
    </p:spTree>
    <p:extLst>
      <p:ext uri="{BB962C8B-B14F-4D97-AF65-F5344CB8AC3E}">
        <p14:creationId xmlns:p14="http://schemas.microsoft.com/office/powerpoint/2010/main" val="601335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669" y="21142"/>
            <a:ext cx="7886700" cy="994172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+mj-lt"/>
              </a:rPr>
              <a:t>Teriflunomide: Safety/Tolerability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7200" y="786433"/>
            <a:ext cx="3977640" cy="357063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GI: nausea, diarrhea</a:t>
            </a:r>
          </a:p>
          <a:p>
            <a:pPr lvl="0"/>
            <a:r>
              <a:rPr lang="en-US" dirty="0"/>
              <a:t>Alopecia, transient</a:t>
            </a:r>
          </a:p>
          <a:p>
            <a:pPr lvl="0"/>
            <a:r>
              <a:rPr lang="en-US" dirty="0"/>
              <a:t>Hepatotoxicity—ALT</a:t>
            </a:r>
          </a:p>
          <a:p>
            <a:pPr lvl="0"/>
            <a:r>
              <a:rPr lang="en-US" dirty="0"/>
              <a:t>Teratogenic in animal models</a:t>
            </a:r>
          </a:p>
          <a:p>
            <a:pPr lvl="0"/>
            <a:r>
              <a:rPr lang="en-US" dirty="0"/>
              <a:t>Slow clearance from body requires enhanced elimination procedure with to remove drug </a:t>
            </a:r>
          </a:p>
          <a:p>
            <a:pPr lvl="0"/>
            <a:r>
              <a:rPr lang="en-US" dirty="0"/>
              <a:t>Peripheral neuropathy </a:t>
            </a:r>
          </a:p>
          <a:p>
            <a:pPr lvl="0"/>
            <a:r>
              <a:rPr lang="en-US" dirty="0"/>
              <a:t>Transient acute renal failure/ increased uric acid clearance</a:t>
            </a:r>
          </a:p>
          <a:p>
            <a:pPr lvl="0"/>
            <a:r>
              <a:rPr lang="en-US" dirty="0"/>
              <a:t>Hyperkalemia</a:t>
            </a:r>
          </a:p>
          <a:p>
            <a:pPr lvl="0"/>
            <a:r>
              <a:rPr lang="en-US" dirty="0"/>
              <a:t>Hypertension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586443" y="786433"/>
            <a:ext cx="4273826" cy="357063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Safety Issues from leflunomide experience in rheumatoid arthritis incorporated in teriflunomide PI:</a:t>
            </a:r>
          </a:p>
          <a:p>
            <a:pPr lvl="1"/>
            <a:r>
              <a:rPr lang="en-US" dirty="0"/>
              <a:t>Opportunistic infections: TB screening prior to use</a:t>
            </a:r>
          </a:p>
          <a:p>
            <a:pPr lvl="1"/>
            <a:r>
              <a:rPr lang="en-US" dirty="0"/>
              <a:t>Fulminant Hepatotoxicity (black box): monthly LFTs for first 6 months</a:t>
            </a:r>
          </a:p>
          <a:p>
            <a:pPr lvl="1"/>
            <a:r>
              <a:rPr lang="en-US" dirty="0"/>
              <a:t>Leukopenia </a:t>
            </a:r>
          </a:p>
          <a:p>
            <a:pPr lvl="2"/>
            <a:r>
              <a:rPr lang="en-US" dirty="0"/>
              <a:t>Rare agranulocytosis</a:t>
            </a:r>
          </a:p>
          <a:p>
            <a:pPr lvl="2"/>
            <a:r>
              <a:rPr lang="en-US" dirty="0"/>
              <a:t>Thrombocytopenia</a:t>
            </a:r>
          </a:p>
          <a:p>
            <a:pPr lvl="2"/>
            <a:r>
              <a:rPr lang="en-US" dirty="0"/>
              <a:t>Pancytopenia</a:t>
            </a:r>
          </a:p>
          <a:p>
            <a:pPr lvl="1"/>
            <a:r>
              <a:rPr lang="en-US" dirty="0"/>
              <a:t>Severe cutaneous reactions (SJS, TEN)</a:t>
            </a:r>
          </a:p>
          <a:p>
            <a:pPr lvl="1"/>
            <a:r>
              <a:rPr lang="en-US" dirty="0"/>
              <a:t>Interstitial lung disease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07410" y="4503172"/>
            <a:ext cx="5579390" cy="595603"/>
          </a:xfrm>
        </p:spPr>
        <p:txBody>
          <a:bodyPr anchor="t">
            <a:normAutofit/>
          </a:bodyPr>
          <a:lstStyle/>
          <a:p>
            <a:r>
              <a:rPr lang="en-US" sz="800" dirty="0"/>
              <a:t>O’Connor P et al. </a:t>
            </a:r>
            <a:r>
              <a:rPr lang="en-US" sz="800" i="1" dirty="0"/>
              <a:t>N Engl J Med</a:t>
            </a:r>
            <a:r>
              <a:rPr lang="en-US" sz="800" dirty="0"/>
              <a:t>. 2011;365:1293-1303. Teriflunomide (Aubagio®) PI (http://products.sanofi.us/aubagio/aubagio.pdf)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354C03A-F6B1-1810-9D64-09E3ACA7CEB3}"/>
              </a:ext>
            </a:extLst>
          </p:cNvPr>
          <p:cNvSpPr txBox="1">
            <a:spLocks/>
          </p:cNvSpPr>
          <p:nvPr/>
        </p:nvSpPr>
        <p:spPr>
          <a:xfrm>
            <a:off x="457200" y="4132318"/>
            <a:ext cx="8229600" cy="5956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435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ALT, alanine aminotransferase; GI, gastrointestinal; LFT, liver function test; PI, prescribing information; RA, rheumatoid arthritis; SJS, Stevens-Johnson syndrome; TB, tuberculosis; TEN, toxic epidermal necrolysis</a:t>
            </a:r>
          </a:p>
        </p:txBody>
      </p:sp>
    </p:spTree>
    <p:extLst>
      <p:ext uri="{BB962C8B-B14F-4D97-AF65-F5344CB8AC3E}">
        <p14:creationId xmlns:p14="http://schemas.microsoft.com/office/powerpoint/2010/main" val="1816287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Cladribine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845458"/>
            <a:ext cx="8229600" cy="36004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Intracellular accumulation of metabolite 2-chlorodeoxyadenosine,triphosphate disrupts cell metabolism, inhibits DNA synthesis, and causes apoptosis</a:t>
            </a:r>
          </a:p>
          <a:p>
            <a:r>
              <a:rPr lang="en-US" dirty="0"/>
              <a:t>Selective effect on lymphocytes due to limited adenosine deaminase activity</a:t>
            </a:r>
          </a:p>
          <a:p>
            <a:r>
              <a:rPr lang="en-US" dirty="0"/>
              <a:t>Prolonged effect on T lymphocytes, transient effect on B lymphocytes</a:t>
            </a:r>
          </a:p>
          <a:p>
            <a:r>
              <a:rPr lang="en-US" dirty="0"/>
              <a:t>Annual courses of 3.5 mg/kg  given over 5 days in 2 successive months for </a:t>
            </a:r>
            <a:br>
              <a:rPr lang="en-US" dirty="0"/>
            </a:br>
            <a:r>
              <a:rPr lang="en-US" dirty="0"/>
              <a:t>2 years</a:t>
            </a:r>
          </a:p>
          <a:p>
            <a:r>
              <a:rPr lang="en-US" dirty="0"/>
              <a:t>Reduced ARR by 57.6% vs PBO (0.14 vs 0.33, </a:t>
            </a:r>
            <a:r>
              <a:rPr lang="en-US" i="1" dirty="0"/>
              <a:t>P</a:t>
            </a:r>
            <a:r>
              <a:rPr lang="en-US" dirty="0"/>
              <a:t>&lt;0.0001), increased % relapse free (79.7% vs 60.9%), and decreased % with 3-month confirmed disability progression by 33%</a:t>
            </a:r>
          </a:p>
          <a:p>
            <a:r>
              <a:rPr lang="en-US" dirty="0"/>
              <a:t>Adverse events: lymphopenia, increased infections, herpes zoster</a:t>
            </a:r>
          </a:p>
          <a:p>
            <a:r>
              <a:rPr lang="en-US" dirty="0"/>
              <a:t>Efficacy maintained in 2-year placebo extension</a:t>
            </a:r>
          </a:p>
          <a:p>
            <a:r>
              <a:rPr lang="en-US" dirty="0"/>
              <a:t>Approved for MS in US for RRMS and SPMS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60915" y="4517335"/>
            <a:ext cx="5625885" cy="290720"/>
          </a:xfrm>
        </p:spPr>
        <p:txBody>
          <a:bodyPr anchor="t">
            <a:noAutofit/>
          </a:bodyPr>
          <a:lstStyle/>
          <a:p>
            <a:r>
              <a:rPr lang="en-US" sz="800" dirty="0"/>
              <a:t>Giovannoni G, et al. </a:t>
            </a:r>
            <a:r>
              <a:rPr lang="en-US" sz="800" i="1" dirty="0"/>
              <a:t>N  Engl J Med</a:t>
            </a:r>
            <a:r>
              <a:rPr lang="en-US" sz="800" dirty="0"/>
              <a:t>. 2010;362:416-426. Giovannoni G, et al. </a:t>
            </a:r>
            <a:r>
              <a:rPr lang="en-US" sz="800" i="1" dirty="0"/>
              <a:t>Mult Scler</a:t>
            </a:r>
            <a:r>
              <a:rPr lang="en-US" sz="800" dirty="0"/>
              <a:t>. 2017;Epub ahead of print. Stuve O. ECTRIMS, 2017, poster 667 (https://onlinelibrary.ectrims-congress.eu/ectrims/2017/ACTRIMS-ECTRIMS2017/200322/olaf.stuve.effects.of.cladribine.tablets.on.cd42B.t. cell.subsets.in.the.html).</a:t>
            </a:r>
          </a:p>
        </p:txBody>
      </p:sp>
    </p:spTree>
    <p:extLst>
      <p:ext uri="{BB962C8B-B14F-4D97-AF65-F5344CB8AC3E}">
        <p14:creationId xmlns:p14="http://schemas.microsoft.com/office/powerpoint/2010/main" val="1380029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3FBFB-1EA8-4359-A705-F08C82035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Anti-CD20 Monoclonal Antibodies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414EF-A15D-4CA0-BEAA-BE6C9F1BE4E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Ofatumumab</a:t>
            </a:r>
          </a:p>
          <a:p>
            <a:pPr lvl="1"/>
            <a:r>
              <a:rPr lang="en-US" dirty="0"/>
              <a:t>May be used in adults for treatment of relapsing forms of MS, including clinically isolated syndrome, relapsing-remitting disease, and active secondary progressive disease </a:t>
            </a:r>
          </a:p>
          <a:p>
            <a:pPr lvl="1"/>
            <a:endParaRPr lang="en-US" dirty="0"/>
          </a:p>
          <a:p>
            <a:pPr marL="342900" lvl="1" indent="0">
              <a:buNone/>
            </a:pPr>
            <a:r>
              <a:rPr lang="en-US" dirty="0"/>
              <a:t>v</a:t>
            </a:r>
            <a:r>
              <a:rPr lang="en-US"/>
              <a:t>ersus </a:t>
            </a: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Ocrelizumab</a:t>
            </a:r>
          </a:p>
          <a:p>
            <a:pPr lvl="1"/>
            <a:r>
              <a:rPr lang="en-US" dirty="0"/>
              <a:t>May be used in adults for treatment of relapsing forms of MS </a:t>
            </a:r>
            <a:r>
              <a:rPr lang="en-US" i="1" dirty="0"/>
              <a:t>and primary progressive multiple sclerosis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D2E14-208D-43B1-B386-7B4E72AD4F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05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Ocrelizumab (Anti-CD20 Monoclonal Ab)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771525"/>
            <a:ext cx="8229600" cy="360045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600" dirty="0"/>
              <a:t>MOA: Anti-CD20 Monoclonal Ab</a:t>
            </a:r>
          </a:p>
          <a:p>
            <a:pPr marL="0" indent="0">
              <a:buNone/>
            </a:pPr>
            <a:r>
              <a:rPr lang="en-US" sz="2600" dirty="0"/>
              <a:t>Administered through IV dosing, initially as a split first dose, separated by 2 weeks, followed by every 6-month dosing</a:t>
            </a:r>
          </a:p>
          <a:p>
            <a:pPr marL="0" indent="0">
              <a:buNone/>
            </a:pPr>
            <a:r>
              <a:rPr lang="en-US" sz="2600" dirty="0"/>
              <a:t>Safety Considerations</a:t>
            </a:r>
          </a:p>
          <a:p>
            <a:r>
              <a:rPr lang="en-US" sz="2200" dirty="0"/>
              <a:t>Infusion reactions in 34%–40%, most frequent and severe with early infusions but could occur at any infusion</a:t>
            </a:r>
          </a:p>
          <a:p>
            <a:r>
              <a:rPr lang="en-US" sz="2200" dirty="0"/>
              <a:t>Infection rates similar in ocrelizumab and IFN</a:t>
            </a:r>
            <a:r>
              <a:rPr lang="el-GR" sz="2200" dirty="0"/>
              <a:t>β</a:t>
            </a:r>
            <a:r>
              <a:rPr lang="en-US" sz="2200" dirty="0"/>
              <a:t>-1a groups </a:t>
            </a:r>
          </a:p>
          <a:p>
            <a:pPr lvl="1"/>
            <a:r>
              <a:rPr lang="en-US" sz="1900" dirty="0"/>
              <a:t>Serious infections with ocrelizumab less frequent</a:t>
            </a:r>
          </a:p>
          <a:p>
            <a:r>
              <a:rPr lang="en-US" sz="2200" dirty="0"/>
              <a:t>Infection rates more common than with placebo in ORATORIO  </a:t>
            </a:r>
          </a:p>
          <a:p>
            <a:pPr lvl="1"/>
            <a:r>
              <a:rPr lang="en-US" sz="1900" dirty="0"/>
              <a:t>URI and nasopharyngitis most common</a:t>
            </a:r>
          </a:p>
          <a:p>
            <a:pPr lvl="1"/>
            <a:r>
              <a:rPr lang="en-US" sz="1900" dirty="0"/>
              <a:t>No opportunistic infections in the 3 studie</a:t>
            </a:r>
            <a:r>
              <a:rPr lang="en-US" dirty="0"/>
              <a:t>s</a:t>
            </a:r>
          </a:p>
          <a:p>
            <a:r>
              <a:rPr lang="en-US" sz="2200" dirty="0"/>
              <a:t>Malignancies numerically more common with ocrelizumab </a:t>
            </a:r>
          </a:p>
          <a:p>
            <a:pPr lvl="1"/>
            <a:r>
              <a:rPr lang="en-US" sz="1900" dirty="0"/>
              <a:t>0.4 vs 0.2/100 patient-years for comparators across all trials</a:t>
            </a:r>
          </a:p>
          <a:p>
            <a:pPr lvl="1"/>
            <a:r>
              <a:rPr lang="en-US" sz="1900" dirty="0"/>
              <a:t>OPERA I/II: 4 compared to 2 with IFN</a:t>
            </a:r>
            <a:r>
              <a:rPr lang="el-GR" sz="1900" dirty="0"/>
              <a:t>β</a:t>
            </a:r>
            <a:r>
              <a:rPr lang="en-US" sz="1900" dirty="0"/>
              <a:t>, 5 additional during open label </a:t>
            </a:r>
          </a:p>
          <a:p>
            <a:pPr lvl="1"/>
            <a:r>
              <a:rPr lang="en-US" sz="1900" dirty="0"/>
              <a:t>ORATORIO: 11 (2.3%) with ocrelizumab vs 2 (0.8%) with placebo; 2 additional  cases during open-label extension </a:t>
            </a:r>
          </a:p>
          <a:p>
            <a:r>
              <a:rPr lang="en-US" sz="2200" dirty="0"/>
              <a:t>Herpetic infections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085226" y="4509085"/>
            <a:ext cx="5601573" cy="29072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800" dirty="0"/>
              <a:t>Hauser SL, et al. </a:t>
            </a:r>
            <a:r>
              <a:rPr lang="en-US" sz="800" i="1" dirty="0"/>
              <a:t>N Engl J Med</a:t>
            </a:r>
            <a:r>
              <a:rPr lang="en-US" sz="800" dirty="0"/>
              <a:t>. 2017;376:221-234.</a:t>
            </a:r>
          </a:p>
          <a:p>
            <a:pPr>
              <a:lnSpc>
                <a:spcPct val="110000"/>
              </a:lnSpc>
            </a:pPr>
            <a:r>
              <a:rPr lang="en-US" sz="800" dirty="0"/>
              <a:t>Montalban X, et al. </a:t>
            </a:r>
            <a:r>
              <a:rPr lang="en-US" sz="800" i="1" dirty="0"/>
              <a:t>N Engl J Med</a:t>
            </a:r>
            <a:r>
              <a:rPr lang="en-US" sz="800" dirty="0"/>
              <a:t>. 2017;376:209-220. 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735473F-3A8D-7B01-3514-AC48B4AE5AF3}"/>
              </a:ext>
            </a:extLst>
          </p:cNvPr>
          <p:cNvSpPr txBox="1">
            <a:spLocks/>
          </p:cNvSpPr>
          <p:nvPr/>
        </p:nvSpPr>
        <p:spPr>
          <a:xfrm>
            <a:off x="457200" y="4317253"/>
            <a:ext cx="5601573" cy="290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435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URI, upper respiratory (tract) infection</a:t>
            </a:r>
          </a:p>
        </p:txBody>
      </p:sp>
    </p:spTree>
    <p:extLst>
      <p:ext uri="{BB962C8B-B14F-4D97-AF65-F5344CB8AC3E}">
        <p14:creationId xmlns:p14="http://schemas.microsoft.com/office/powerpoint/2010/main" val="28350799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605" y="0"/>
            <a:ext cx="7886700" cy="784616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+mj-lt"/>
              </a:rPr>
              <a:t>Alemtuzumab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58136" y="939288"/>
            <a:ext cx="3977640" cy="3570633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dirty="0"/>
              <a:t>Safety considerations </a:t>
            </a:r>
          </a:p>
          <a:p>
            <a:pPr lvl="0"/>
            <a:r>
              <a:rPr lang="en-US" dirty="0"/>
              <a:t>Infusion reactions</a:t>
            </a:r>
          </a:p>
          <a:p>
            <a:pPr lvl="0"/>
            <a:r>
              <a:rPr lang="en-US" dirty="0"/>
              <a:t>Infections</a:t>
            </a:r>
          </a:p>
          <a:p>
            <a:pPr lvl="1"/>
            <a:r>
              <a:rPr lang="en-US" dirty="0"/>
              <a:t>Antiviral prophylaxis for HSV/VZV with each treatment cycle</a:t>
            </a:r>
          </a:p>
          <a:p>
            <a:pPr lvl="0"/>
            <a:r>
              <a:rPr lang="en-US" dirty="0"/>
              <a:t>Secondary autoimmunity </a:t>
            </a:r>
          </a:p>
          <a:p>
            <a:pPr lvl="1"/>
            <a:r>
              <a:rPr lang="en-US" dirty="0"/>
              <a:t>47.7% (UK Cambridge cohort 1999–2012)</a:t>
            </a:r>
          </a:p>
          <a:p>
            <a:pPr lvl="1"/>
            <a:r>
              <a:rPr lang="en-US" dirty="0"/>
              <a:t>Thyroid disease most common</a:t>
            </a:r>
          </a:p>
          <a:p>
            <a:pPr lvl="1"/>
            <a:r>
              <a:rPr lang="en-US" dirty="0"/>
              <a:t>Immune thrombocytopenia</a:t>
            </a:r>
          </a:p>
          <a:p>
            <a:pPr lvl="1"/>
            <a:r>
              <a:rPr lang="en-US" dirty="0"/>
              <a:t>Rare cases of antiglomerular basement- membrane disease</a:t>
            </a:r>
          </a:p>
          <a:p>
            <a:pPr lvl="0"/>
            <a:r>
              <a:rPr lang="en-US" dirty="0"/>
              <a:t>? increased risk of malignancies </a:t>
            </a:r>
          </a:p>
          <a:p>
            <a:pPr lvl="1"/>
            <a:r>
              <a:rPr lang="en-US" dirty="0"/>
              <a:t>Thyroid </a:t>
            </a:r>
          </a:p>
          <a:p>
            <a:pPr lvl="1"/>
            <a:r>
              <a:rPr lang="en-US" dirty="0"/>
              <a:t>Melanoma</a:t>
            </a:r>
          </a:p>
          <a:p>
            <a:pPr lvl="1"/>
            <a:r>
              <a:rPr lang="en-US" dirty="0"/>
              <a:t>Lymphoproliferative disorders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4699661" y="701841"/>
            <a:ext cx="3977640" cy="3570633"/>
          </a:xfrm>
        </p:spPr>
        <p:txBody>
          <a:bodyPr/>
          <a:lstStyle/>
          <a:p>
            <a:pPr lvl="0"/>
            <a:endParaRPr lang="en-US" sz="1800" dirty="0"/>
          </a:p>
          <a:p>
            <a:pPr lvl="0"/>
            <a:r>
              <a:rPr lang="en-US" sz="1800" dirty="0"/>
              <a:t>Risk-management program</a:t>
            </a:r>
          </a:p>
          <a:p>
            <a:pPr lvl="1"/>
            <a:r>
              <a:rPr lang="en-US" sz="1500" dirty="0"/>
              <a:t>Certified infusion centers and prescribers</a:t>
            </a:r>
          </a:p>
          <a:p>
            <a:pPr lvl="1"/>
            <a:r>
              <a:rPr lang="en-US" sz="1500" dirty="0"/>
              <a:t>Monthly CBC, UA for 48 months following last infusion</a:t>
            </a:r>
          </a:p>
          <a:p>
            <a:pPr lvl="1"/>
            <a:r>
              <a:rPr lang="en-US" sz="1500" dirty="0"/>
              <a:t>Thyroid tests every 3 months for 48 months following last infusion</a:t>
            </a:r>
          </a:p>
          <a:p>
            <a:pPr lvl="1"/>
            <a:r>
              <a:rPr lang="en-US" sz="1500" dirty="0"/>
              <a:t>Annual dermatologic exams</a:t>
            </a:r>
          </a:p>
          <a:p>
            <a:endParaRPr lang="en-US" sz="18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99187" y="4536891"/>
            <a:ext cx="5589631" cy="290720"/>
          </a:xfrm>
        </p:spPr>
        <p:txBody>
          <a:bodyPr anchor="t">
            <a:noAutofit/>
          </a:bodyPr>
          <a:lstStyle/>
          <a:p>
            <a:r>
              <a:rPr lang="en-US" sz="800" dirty="0"/>
              <a:t>Alemtuzumab (Lemtrada®) PI (</a:t>
            </a:r>
            <a:r>
              <a:rPr lang="en-US" sz="800" dirty="0">
                <a:hlinkClick r:id="rId3"/>
              </a:rPr>
              <a:t>http://products.sanofi.us/Lemtrada/Lemtrada.pdf</a:t>
            </a:r>
            <a:r>
              <a:rPr lang="en-US" sz="800" dirty="0"/>
              <a:t>).</a:t>
            </a:r>
          </a:p>
          <a:p>
            <a:r>
              <a:rPr lang="en-US" sz="800" dirty="0"/>
              <a:t>Tuohy O, et al. </a:t>
            </a:r>
            <a:r>
              <a:rPr lang="en-US" sz="800" i="1" dirty="0"/>
              <a:t>J Neurol Neurosurg Psychiatry</a:t>
            </a:r>
            <a:r>
              <a:rPr lang="en-US" sz="800" dirty="0"/>
              <a:t>. 2015;86:208-215.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022D81-F476-A14C-845B-858F708CAC26}"/>
              </a:ext>
            </a:extLst>
          </p:cNvPr>
          <p:cNvSpPr txBox="1"/>
          <p:nvPr/>
        </p:nvSpPr>
        <p:spPr>
          <a:xfrm>
            <a:off x="4873921" y="2795015"/>
            <a:ext cx="3255203" cy="1532727"/>
          </a:xfrm>
          <a:prstGeom prst="rect">
            <a:avLst/>
          </a:prstGeom>
          <a:noFill/>
          <a:ln w="952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 defTabSz="342860">
              <a:spcBef>
                <a:spcPct val="20000"/>
              </a:spcBef>
            </a:pPr>
            <a:r>
              <a:rPr lang="en-US" b="1" i="1" dirty="0"/>
              <a:t>11/29/18 FDA Press Release</a:t>
            </a:r>
          </a:p>
          <a:p>
            <a:pPr marL="557147" lvl="1" indent="-214288" defTabSz="342860">
              <a:spcBef>
                <a:spcPct val="20000"/>
              </a:spcBef>
              <a:buFont typeface="Arial"/>
              <a:buChar char="–"/>
            </a:pPr>
            <a:r>
              <a:rPr lang="en-US" sz="1350" dirty="0"/>
              <a:t>Rare, but serious risk of stroke and blood vessel wall tears</a:t>
            </a:r>
          </a:p>
          <a:p>
            <a:pPr marL="557147" lvl="1" indent="-214288" defTabSz="342860">
              <a:spcBef>
                <a:spcPct val="20000"/>
              </a:spcBef>
              <a:buFont typeface="Arial"/>
              <a:buChar char="–"/>
            </a:pPr>
            <a:r>
              <a:rPr lang="en-US" sz="1350" dirty="0"/>
              <a:t>13 cases in 5 years (12 reported symptoms w/in 1 day of drug)</a:t>
            </a:r>
          </a:p>
          <a:p>
            <a:pPr marL="557147" lvl="1" indent="-214288" defTabSz="342860">
              <a:spcBef>
                <a:spcPct val="20000"/>
              </a:spcBef>
              <a:buFont typeface="Arial"/>
              <a:buChar char="–"/>
            </a:pPr>
            <a:r>
              <a:rPr lang="en-US" sz="1350" dirty="0"/>
              <a:t>Added to boxed warnings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E05F71A-E411-1316-88E5-CD6915AADE83}"/>
              </a:ext>
            </a:extLst>
          </p:cNvPr>
          <p:cNvSpPr txBox="1">
            <a:spLocks/>
          </p:cNvSpPr>
          <p:nvPr/>
        </p:nvSpPr>
        <p:spPr>
          <a:xfrm>
            <a:off x="457200" y="4272474"/>
            <a:ext cx="5589631" cy="290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435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Calibri"/>
              </a:rPr>
              <a:t>HSV, herpes simplex virus; CBC, complete blood count; UA, urinalysis</a:t>
            </a:r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AC29D7-9FA7-4C32-BB77-2C14F90D9CCE}"/>
              </a:ext>
            </a:extLst>
          </p:cNvPr>
          <p:cNvSpPr txBox="1"/>
          <p:nvPr/>
        </p:nvSpPr>
        <p:spPr>
          <a:xfrm>
            <a:off x="448578" y="556471"/>
            <a:ext cx="7974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MOA: Lymphocyte depleting</a:t>
            </a:r>
          </a:p>
        </p:txBody>
      </p:sp>
    </p:spTree>
    <p:extLst>
      <p:ext uri="{BB962C8B-B14F-4D97-AF65-F5344CB8AC3E}">
        <p14:creationId xmlns:p14="http://schemas.microsoft.com/office/powerpoint/2010/main" val="1284979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Natalizumab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9A8FE0-2C97-473C-8AD0-45FF505C5CD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972736"/>
            <a:ext cx="8229600" cy="3432041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MOA: Cell migration inhibition/lymphocyte sequestering</a:t>
            </a:r>
          </a:p>
          <a:p>
            <a:r>
              <a:rPr lang="en-US" altLang="en-US" dirty="0"/>
              <a:t>Pros</a:t>
            </a:r>
          </a:p>
          <a:p>
            <a:pPr lvl="1"/>
            <a:r>
              <a:rPr lang="en-US" altLang="en-US" dirty="0"/>
              <a:t>Intravenous infusion every 4 weeks</a:t>
            </a:r>
          </a:p>
          <a:p>
            <a:pPr lvl="1"/>
            <a:r>
              <a:rPr lang="en-US" altLang="en-US" dirty="0"/>
              <a:t>Highly effective</a:t>
            </a:r>
          </a:p>
          <a:p>
            <a:pPr lvl="1"/>
            <a:r>
              <a:rPr lang="en-US" altLang="en-US" dirty="0"/>
              <a:t>Well tolerated</a:t>
            </a:r>
          </a:p>
          <a:p>
            <a:r>
              <a:rPr lang="en-US" altLang="en-US" dirty="0"/>
              <a:t>Cons</a:t>
            </a:r>
          </a:p>
          <a:p>
            <a:pPr lvl="1"/>
            <a:r>
              <a:rPr lang="en-US" altLang="en-US" dirty="0"/>
              <a:t>Progressive multifocal leukoencephalopathy (PML)</a:t>
            </a:r>
          </a:p>
          <a:p>
            <a:pPr lvl="1"/>
            <a:r>
              <a:rPr lang="en-US" altLang="en-US" dirty="0"/>
              <a:t>Must be given in a TOUCH-certified center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628652" y="0"/>
            <a:ext cx="7886700" cy="9941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0" dirty="0">
                <a:latin typeface="+mj-lt"/>
              </a:rPr>
              <a:t>JCV Antibody Status and Risk for PML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9DFFE7-178D-489B-AEC7-81131D9854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00388" y="4534211"/>
            <a:ext cx="5757864" cy="290720"/>
          </a:xfrm>
        </p:spPr>
        <p:txBody>
          <a:bodyPr anchor="t">
            <a:normAutofit/>
          </a:bodyPr>
          <a:lstStyle/>
          <a:p>
            <a:r>
              <a:rPr lang="en-US" altLang="en-US" sz="800" dirty="0">
                <a:ea typeface="Arial Unicode MS" pitchFamily="34" charset="-128"/>
                <a:cs typeface="Arial Unicode MS" pitchFamily="34" charset="-128"/>
              </a:rPr>
              <a:t>Natalizumab Prescribing Information. www.tysabri.com/en_US/tysb/site/pdfs/TYSABRI-pi.pdf. Accessed: April 7, 2014.</a:t>
            </a: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3252790" y="958455"/>
            <a:ext cx="2638425" cy="267890"/>
          </a:xfrm>
          <a:prstGeom prst="roundRect">
            <a:avLst>
              <a:gd name="adj" fmla="val 16667"/>
            </a:avLst>
          </a:prstGeom>
          <a:solidFill>
            <a:srgbClr val="4A7A2A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50" b="1" dirty="0"/>
              <a:t>JCV Antibody Status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1297783" y="958455"/>
            <a:ext cx="1028700" cy="267890"/>
          </a:xfrm>
          <a:prstGeom prst="roundRect">
            <a:avLst>
              <a:gd name="adj" fmla="val 16667"/>
            </a:avLst>
          </a:prstGeom>
          <a:solidFill>
            <a:srgbClr val="005A9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50" b="1" dirty="0"/>
              <a:t>Negative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4000502" y="1562100"/>
            <a:ext cx="1143000" cy="26789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50" b="1" dirty="0">
                <a:solidFill>
                  <a:srgbClr val="111111"/>
                </a:solidFill>
              </a:rPr>
              <a:t>Positive</a:t>
            </a:r>
          </a:p>
        </p:txBody>
      </p:sp>
      <p:sp>
        <p:nvSpPr>
          <p:cNvPr id="32" name="Rounded Rectangle 31"/>
          <p:cNvSpPr>
            <a:spLocks noChangeArrowheads="1"/>
          </p:cNvSpPr>
          <p:nvPr/>
        </p:nvSpPr>
        <p:spPr bwMode="auto">
          <a:xfrm>
            <a:off x="1297783" y="1562100"/>
            <a:ext cx="1028700" cy="267891"/>
          </a:xfrm>
          <a:prstGeom prst="roundRect">
            <a:avLst>
              <a:gd name="adj" fmla="val 16667"/>
            </a:avLst>
          </a:prstGeom>
          <a:solidFill>
            <a:srgbClr val="005A9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50" b="1" dirty="0"/>
              <a:t>&lt;1/1000*</a:t>
            </a:r>
          </a:p>
        </p:txBody>
      </p:sp>
      <p:cxnSp>
        <p:nvCxnSpPr>
          <p:cNvPr id="34" name="Straight Arrow Connector 33"/>
          <p:cNvCxnSpPr>
            <a:cxnSpLocks noChangeShapeType="1"/>
            <a:stCxn id="29" idx="1"/>
            <a:endCxn id="30" idx="3"/>
          </p:cNvCxnSpPr>
          <p:nvPr/>
        </p:nvCxnSpPr>
        <p:spPr bwMode="auto">
          <a:xfrm flipH="1">
            <a:off x="2326485" y="1092994"/>
            <a:ext cx="926306" cy="0"/>
          </a:xfrm>
          <a:prstGeom prst="straightConnector1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Arrow Connector 35"/>
          <p:cNvCxnSpPr>
            <a:cxnSpLocks noChangeShapeType="1"/>
            <a:stCxn id="30" idx="2"/>
            <a:endCxn id="32" idx="0"/>
          </p:cNvCxnSpPr>
          <p:nvPr/>
        </p:nvCxnSpPr>
        <p:spPr bwMode="auto">
          <a:xfrm>
            <a:off x="1812133" y="1226345"/>
            <a:ext cx="0" cy="335756"/>
          </a:xfrm>
          <a:prstGeom prst="straightConnector1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Arrow Connector 40"/>
          <p:cNvCxnSpPr>
            <a:cxnSpLocks noChangeShapeType="1"/>
            <a:stCxn id="29" idx="2"/>
            <a:endCxn id="31" idx="0"/>
          </p:cNvCxnSpPr>
          <p:nvPr/>
        </p:nvCxnSpPr>
        <p:spPr bwMode="auto">
          <a:xfrm>
            <a:off x="4572002" y="1226345"/>
            <a:ext cx="0" cy="335756"/>
          </a:xfrm>
          <a:prstGeom prst="straightConnector1">
            <a:avLst/>
          </a:prstGeom>
          <a:noFill/>
          <a:ln w="5715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960749"/>
              </p:ext>
            </p:extLst>
          </p:nvPr>
        </p:nvGraphicFramePr>
        <p:xfrm>
          <a:off x="10422733" y="2251472"/>
          <a:ext cx="2400300" cy="1390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Natalizumab Exposure</a:t>
                      </a:r>
                    </a:p>
                  </a:txBody>
                  <a:tcPr marL="68580" marR="68580" marT="34290" marB="3429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Prior</a:t>
                      </a:r>
                      <a:r>
                        <a:rPr lang="en-US" sz="1000" baseline="0" dirty="0"/>
                        <a:t> IS Use</a:t>
                      </a:r>
                      <a:endParaRPr lang="en-US" sz="1000" dirty="0"/>
                    </a:p>
                  </a:txBody>
                  <a:tcPr marL="68580" marR="68580" marT="34290" marB="3429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Narrow"/>
                          <a:ea typeface="ヒラギノ角ゴ Pro W3"/>
                          <a:cs typeface="Arial Narrow"/>
                        </a:rPr>
                        <a:t>1-24 months</a:t>
                      </a:r>
                    </a:p>
                  </a:txBody>
                  <a:tcPr marL="51435" marR="51435" marT="34246" marB="3424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Narrow"/>
                          <a:ea typeface="ヒラギノ角ゴ Pro W3"/>
                          <a:cs typeface="Arial Narrow"/>
                        </a:rPr>
                        <a:t>1/1,000</a:t>
                      </a:r>
                    </a:p>
                  </a:txBody>
                  <a:tcPr marL="51435" marR="51435" marT="34246" marB="3424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Narrow"/>
                          <a:ea typeface="ヒラギノ角ゴ Pro W3"/>
                          <a:cs typeface="Arial Narrow"/>
                        </a:rPr>
                        <a:t>25-48 months</a:t>
                      </a:r>
                    </a:p>
                  </a:txBody>
                  <a:tcPr marL="51435" marR="51435" marT="34246" marB="3424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Narrow"/>
                          <a:ea typeface="ヒラギノ角ゴ Pro W3"/>
                          <a:cs typeface="Arial Narrow"/>
                        </a:rPr>
                        <a:t>13/1,000</a:t>
                      </a:r>
                    </a:p>
                  </a:txBody>
                  <a:tcPr marL="51435" marR="51435" marT="34246" marB="3424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Narrow"/>
                          <a:ea typeface="ヒラギノ角ゴ Pro W3"/>
                          <a:cs typeface="Arial Narrow"/>
                        </a:rPr>
                        <a:t>49-72 months</a:t>
                      </a:r>
                    </a:p>
                  </a:txBody>
                  <a:tcPr marL="51435" marR="51435" marT="34246" marB="3424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Arial Narrow"/>
                          <a:ea typeface="ヒラギノ角ゴ Pro W3"/>
                          <a:cs typeface="Arial Narrow"/>
                        </a:rPr>
                        <a:t>9/1,000</a:t>
                      </a:r>
                    </a:p>
                  </a:txBody>
                  <a:tcPr marL="51435" marR="51435" marT="34246" marB="3424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13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21" y="2369344"/>
            <a:ext cx="4606529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50" y="2714625"/>
            <a:ext cx="217765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Elbow Connector 52"/>
          <p:cNvCxnSpPr>
            <a:cxnSpLocks noChangeShapeType="1"/>
            <a:stCxn id="31" idx="2"/>
          </p:cNvCxnSpPr>
          <p:nvPr/>
        </p:nvCxnSpPr>
        <p:spPr bwMode="auto">
          <a:xfrm rot="5400000">
            <a:off x="3757616" y="1554957"/>
            <a:ext cx="539353" cy="1089422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FFFF"/>
            </a:solidFill>
            <a:miter lim="800000"/>
            <a:headEnd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Elbow Connector 53"/>
          <p:cNvCxnSpPr>
            <a:cxnSpLocks noChangeShapeType="1"/>
            <a:stCxn id="31" idx="2"/>
          </p:cNvCxnSpPr>
          <p:nvPr/>
        </p:nvCxnSpPr>
        <p:spPr bwMode="auto">
          <a:xfrm rot="16200000" flipH="1">
            <a:off x="5281020" y="1120974"/>
            <a:ext cx="884634" cy="2302669"/>
          </a:xfrm>
          <a:prstGeom prst="bentConnector3">
            <a:avLst>
              <a:gd name="adj1" fmla="val 30625"/>
            </a:avLst>
          </a:prstGeom>
          <a:noFill/>
          <a:ln w="57150">
            <a:solidFill>
              <a:srgbClr val="FFFFFF"/>
            </a:solidFill>
            <a:miter lim="800000"/>
            <a:headEnd/>
            <a:tailEnd type="triangle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CD568C00-31C6-E6F9-F4BF-AFF309241759}"/>
              </a:ext>
            </a:extLst>
          </p:cNvPr>
          <p:cNvSpPr txBox="1">
            <a:spLocks/>
          </p:cNvSpPr>
          <p:nvPr/>
        </p:nvSpPr>
        <p:spPr>
          <a:xfrm>
            <a:off x="476850" y="4313790"/>
            <a:ext cx="8190307" cy="2907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435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000" dirty="0">
                <a:ea typeface="Arial Unicode MS" pitchFamily="34" charset="-128"/>
                <a:cs typeface="Arial Unicode MS" pitchFamily="34" charset="-128"/>
              </a:rPr>
              <a:t>*Calculation based on 2 cases of JCV antibody-negative PML in patients exposed for ≥1 month of therapy as of September 3, 2013. IS, immunosuppressant </a:t>
            </a: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Natalizumab: Safety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771525"/>
            <a:ext cx="8229600" cy="36004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Hypersensitivity reactions</a:t>
            </a:r>
          </a:p>
          <a:p>
            <a:r>
              <a:rPr lang="en-US" dirty="0"/>
              <a:t>Rare hepatotoxicity</a:t>
            </a:r>
          </a:p>
          <a:p>
            <a:r>
              <a:rPr lang="en-US" dirty="0"/>
              <a:t>PML &gt; 800 confirmed cases</a:t>
            </a:r>
          </a:p>
          <a:p>
            <a:pPr lvl="1"/>
            <a:r>
              <a:rPr lang="en-US" dirty="0"/>
              <a:t>JCV Ab test = biomarker for risk stratification</a:t>
            </a:r>
          </a:p>
          <a:p>
            <a:pPr lvl="2"/>
            <a:r>
              <a:rPr lang="en-US" dirty="0"/>
              <a:t>Duration of therapy</a:t>
            </a:r>
          </a:p>
          <a:p>
            <a:pPr lvl="2"/>
            <a:r>
              <a:rPr lang="en-US" dirty="0"/>
              <a:t>Prior immune suppressive therapy irrespective of duration of Rx or remoteness of exposure</a:t>
            </a:r>
          </a:p>
          <a:p>
            <a:pPr lvl="2"/>
            <a:r>
              <a:rPr lang="en-US" dirty="0"/>
              <a:t>Potential for seroconversion requires periodic testing</a:t>
            </a:r>
          </a:p>
          <a:p>
            <a:pPr lvl="2"/>
            <a:r>
              <a:rPr lang="en-US" dirty="0"/>
              <a:t>Quantitative index may offer further value in risk stratification</a:t>
            </a:r>
          </a:p>
          <a:p>
            <a:pPr lvl="1"/>
            <a:r>
              <a:rPr lang="en-US" dirty="0"/>
              <a:t>Clinical and MRI monitoring for emergent PML required while on therapy</a:t>
            </a:r>
          </a:p>
          <a:p>
            <a:pPr lvl="2"/>
            <a:r>
              <a:rPr lang="en-US" dirty="0"/>
              <a:t>Increased rate of MRI surveillance and clinical evaluation if JCV Ab+</a:t>
            </a:r>
            <a:endParaRPr lang="en-US" baseline="30000" dirty="0"/>
          </a:p>
          <a:p>
            <a:pPr lvl="2"/>
            <a:r>
              <a:rPr lang="en-US" dirty="0"/>
              <a:t>Clinical evaluation every 3 months</a:t>
            </a:r>
          </a:p>
          <a:p>
            <a:r>
              <a:rPr lang="en-US" dirty="0"/>
              <a:t>CNS herpes virus infections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78248" y="4488238"/>
            <a:ext cx="5608552" cy="610537"/>
          </a:xfrm>
        </p:spPr>
        <p:txBody>
          <a:bodyPr anchor="t">
            <a:normAutofit/>
          </a:bodyPr>
          <a:lstStyle/>
          <a:p>
            <a:r>
              <a:rPr lang="en-US" sz="800" dirty="0"/>
              <a:t>Polman CH, et al. </a:t>
            </a:r>
            <a:r>
              <a:rPr lang="en-US" sz="800" i="1" dirty="0"/>
              <a:t>N Engl J Med</a:t>
            </a:r>
            <a:r>
              <a:rPr lang="en-US" sz="800" dirty="0"/>
              <a:t>. 2006;354:899-910. Kappos L, et al. </a:t>
            </a:r>
            <a:r>
              <a:rPr lang="en-US" sz="800" i="1" dirty="0"/>
              <a:t>Lancet Neurol</a:t>
            </a:r>
            <a:r>
              <a:rPr lang="en-US" sz="800" dirty="0"/>
              <a:t>. 2011;10:745-758. Bloomgren G, et al. </a:t>
            </a:r>
            <a:r>
              <a:rPr lang="en-US" sz="800" i="1" dirty="0"/>
              <a:t>N Engl J Med</a:t>
            </a:r>
            <a:r>
              <a:rPr lang="en-US" sz="800" dirty="0"/>
              <a:t>. 2012;366:1870-1880. Clifford DB, et al. </a:t>
            </a:r>
            <a:r>
              <a:rPr lang="en-US" sz="800" i="1" dirty="0"/>
              <a:t>Lancet Neurol</a:t>
            </a:r>
            <a:r>
              <a:rPr lang="en-US" sz="800" dirty="0"/>
              <a:t>. 2010;9:438-446. Miravalle A, et al. </a:t>
            </a:r>
            <a:r>
              <a:rPr lang="en-US" sz="800" i="1" dirty="0"/>
              <a:t>Arch Neurol.</a:t>
            </a:r>
            <a:r>
              <a:rPr lang="en-US" sz="800" dirty="0"/>
              <a:t> 2011;68:186-191. Traboulsee A, et al. </a:t>
            </a:r>
            <a:r>
              <a:rPr lang="en-US" sz="800" i="1" dirty="0"/>
              <a:t>AJNR Am J Neuroradiol</a:t>
            </a:r>
            <a:r>
              <a:rPr lang="en-US" sz="800" dirty="0"/>
              <a:t>. 2016;37:394-401. Natalizumab (Tysabri®) PI (www.tysabrihcp.com/content/dam/commercial/multiple-sclerosis/tysabri/en_us/pdfs/tysabri_prescribing_information.pdf)</a:t>
            </a:r>
          </a:p>
        </p:txBody>
      </p:sp>
    </p:spTree>
    <p:extLst>
      <p:ext uri="{BB962C8B-B14F-4D97-AF65-F5344CB8AC3E}">
        <p14:creationId xmlns:p14="http://schemas.microsoft.com/office/powerpoint/2010/main" val="81023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Detecting MS Mimics Early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199" y="841317"/>
            <a:ext cx="8229600" cy="3600450"/>
          </a:xfrm>
        </p:spPr>
        <p:txBody>
          <a:bodyPr>
            <a:normAutofit/>
          </a:bodyPr>
          <a:lstStyle/>
          <a:p>
            <a:r>
              <a:rPr lang="en-US" dirty="0"/>
              <a:t>Treating an MS mimic appropriately may avoid significant morbidity or mortality that may occur in the absence of appropriate treatment </a:t>
            </a:r>
          </a:p>
          <a:p>
            <a:r>
              <a:rPr lang="en-US" dirty="0"/>
              <a:t>Minimizing overdiagnosis of MS:</a:t>
            </a:r>
          </a:p>
          <a:p>
            <a:pPr lvl="1"/>
            <a:r>
              <a:rPr lang="en-US" dirty="0"/>
              <a:t>Decreases or eliminates the potentially pernicious impact on patient’s psyche, social situation, employment, and finances</a:t>
            </a:r>
          </a:p>
          <a:p>
            <a:pPr lvl="1"/>
            <a:r>
              <a:rPr lang="en-US" dirty="0"/>
              <a:t>Avoids the side effects and safety issues of DMDs</a:t>
            </a:r>
          </a:p>
          <a:p>
            <a:pPr lvl="1"/>
            <a:r>
              <a:rPr lang="en-US" dirty="0"/>
              <a:t>Avoids the use of costly medications and the expense of laboratory monitoring 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8C48154-2D5E-FCF3-07B4-6D4AC9AF70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9770" y="4552406"/>
            <a:ext cx="5617029" cy="546369"/>
          </a:xfrm>
        </p:spPr>
        <p:txBody>
          <a:bodyPr anchor="t">
            <a:normAutofit/>
          </a:bodyPr>
          <a:lstStyle/>
          <a:p>
            <a:r>
              <a:rPr lang="en-US" sz="800" dirty="0"/>
              <a:t>Singhal D, et al. </a:t>
            </a:r>
            <a:r>
              <a:rPr lang="en-US" sz="800" i="1" dirty="0"/>
              <a:t>Future Neurol. </a:t>
            </a:r>
            <a:r>
              <a:rPr lang="en-US" sz="800" dirty="0"/>
              <a:t>2012;7(5):547-555.</a:t>
            </a:r>
          </a:p>
        </p:txBody>
      </p:sp>
    </p:spTree>
    <p:extLst>
      <p:ext uri="{BB962C8B-B14F-4D97-AF65-F5344CB8AC3E}">
        <p14:creationId xmlns:p14="http://schemas.microsoft.com/office/powerpoint/2010/main" val="17936169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544F-7BAF-4B83-869B-0A1B9D7A1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+mj-lt"/>
              </a:rPr>
              <a:t>Summary of MS Therapies by Efficacy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DD05B0F-9DB5-4493-B6FB-8350916DF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639802"/>
              </p:ext>
            </p:extLst>
          </p:nvPr>
        </p:nvGraphicFramePr>
        <p:xfrm>
          <a:off x="1353491" y="1372324"/>
          <a:ext cx="6220965" cy="2678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451">
                  <a:extLst>
                    <a:ext uri="{9D8B030D-6E8A-4147-A177-3AD203B41FA5}">
                      <a16:colId xmlns:a16="http://schemas.microsoft.com/office/drawing/2014/main" val="3963359137"/>
                    </a:ext>
                  </a:extLst>
                </a:gridCol>
                <a:gridCol w="2069757">
                  <a:extLst>
                    <a:ext uri="{9D8B030D-6E8A-4147-A177-3AD203B41FA5}">
                      <a16:colId xmlns:a16="http://schemas.microsoft.com/office/drawing/2014/main" val="3736384843"/>
                    </a:ext>
                  </a:extLst>
                </a:gridCol>
                <a:gridCol w="2069757">
                  <a:extLst>
                    <a:ext uri="{9D8B030D-6E8A-4147-A177-3AD203B41FA5}">
                      <a16:colId xmlns:a16="http://schemas.microsoft.com/office/drawing/2014/main" val="2525547179"/>
                    </a:ext>
                  </a:extLst>
                </a:gridCol>
              </a:tblGrid>
              <a:tr h="42368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Efficacy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65569653"/>
                  </a:ext>
                </a:extLst>
              </a:tr>
              <a:tr h="362968">
                <a:tc>
                  <a:txBody>
                    <a:bodyPr/>
                    <a:lstStyle/>
                    <a:p>
                      <a:r>
                        <a:rPr lang="en-US" sz="1800" dirty="0"/>
                        <a:t>Modest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Moderate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High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269516"/>
                  </a:ext>
                </a:extLst>
              </a:tr>
              <a:tr h="879499">
                <a:tc>
                  <a:txBody>
                    <a:bodyPr/>
                    <a:lstStyle/>
                    <a:p>
                      <a:r>
                        <a:rPr lang="en-US" sz="1800" dirty="0"/>
                        <a:t>Interferons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Sphingosine-1-phosphate receptor modulators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Natalizumab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00720"/>
                  </a:ext>
                </a:extLst>
              </a:tr>
              <a:tr h="644094">
                <a:tc>
                  <a:txBody>
                    <a:bodyPr/>
                    <a:lstStyle/>
                    <a:p>
                      <a:r>
                        <a:rPr lang="en-US" sz="1800" dirty="0"/>
                        <a:t>Glatiramer acetate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Fumarates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Anti-CD20s  (B cell depletors)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009905"/>
                  </a:ext>
                </a:extLst>
              </a:tr>
              <a:tr h="355987">
                <a:tc>
                  <a:txBody>
                    <a:bodyPr/>
                    <a:lstStyle/>
                    <a:p>
                      <a:r>
                        <a:rPr lang="en-US" sz="1800" dirty="0"/>
                        <a:t>Teriflunomide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Cladribine</a:t>
                      </a:r>
                      <a:r>
                        <a:rPr lang="en-US" sz="1000" dirty="0"/>
                        <a:t> 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Alemtuzumab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618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9931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2AC48F-88DD-469C-AB58-FE79C83D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01"/>
            <a:ext cx="8229600" cy="868793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+mj-lt"/>
              </a:rPr>
              <a:t>DMT Considerations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9FF36D-731D-4768-8C10-0DC52C170A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5226" y="4521869"/>
            <a:ext cx="5601573" cy="290720"/>
          </a:xfrm>
        </p:spPr>
        <p:txBody>
          <a:bodyPr anchor="t">
            <a:normAutofit/>
          </a:bodyPr>
          <a:lstStyle/>
          <a:p>
            <a:r>
              <a:rPr lang="en-US" sz="800" dirty="0"/>
              <a:t>Rae-Grant A, et al. </a:t>
            </a:r>
            <a:r>
              <a:rPr lang="en-US" sz="800" i="1" dirty="0"/>
              <a:t>Neurology</a:t>
            </a:r>
            <a:r>
              <a:rPr lang="en-US" sz="800" dirty="0"/>
              <a:t>. 2018;90:777-788.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A22226-7FEE-42FF-AB9F-DE42F4C938D5}"/>
              </a:ext>
            </a:extLst>
          </p:cNvPr>
          <p:cNvGrpSpPr/>
          <p:nvPr/>
        </p:nvGrpSpPr>
        <p:grpSpPr>
          <a:xfrm>
            <a:off x="152401" y="1296354"/>
            <a:ext cx="8816339" cy="3022025"/>
            <a:chOff x="3953" y="1992166"/>
            <a:chExt cx="10507693" cy="402936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C34B5F5-F27B-4502-A336-2B60B8E538E6}"/>
                </a:ext>
              </a:extLst>
            </p:cNvPr>
            <p:cNvSpPr/>
            <p:nvPr/>
          </p:nvSpPr>
          <p:spPr>
            <a:xfrm>
              <a:off x="3953" y="1992166"/>
              <a:ext cx="2377306" cy="797644"/>
            </a:xfrm>
            <a:custGeom>
              <a:avLst/>
              <a:gdLst>
                <a:gd name="connsiteX0" fmla="*/ 0 w 2377306"/>
                <a:gd name="connsiteY0" fmla="*/ 0 h 797644"/>
                <a:gd name="connsiteX1" fmla="*/ 2377306 w 2377306"/>
                <a:gd name="connsiteY1" fmla="*/ 0 h 797644"/>
                <a:gd name="connsiteX2" fmla="*/ 2377306 w 2377306"/>
                <a:gd name="connsiteY2" fmla="*/ 797644 h 797644"/>
                <a:gd name="connsiteX3" fmla="*/ 0 w 2377306"/>
                <a:gd name="connsiteY3" fmla="*/ 797644 h 797644"/>
                <a:gd name="connsiteX4" fmla="*/ 0 w 2377306"/>
                <a:gd name="connsiteY4" fmla="*/ 0 h 7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306" h="797644">
                  <a:moveTo>
                    <a:pt x="0" y="0"/>
                  </a:moveTo>
                  <a:lnTo>
                    <a:pt x="2377306" y="0"/>
                  </a:lnTo>
                  <a:lnTo>
                    <a:pt x="2377306" y="797644"/>
                  </a:lnTo>
                  <a:lnTo>
                    <a:pt x="0" y="797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682" tIns="70104" rIns="122682" bIns="70104" numCol="1" spcCol="1270" anchor="ctr" anchorCtr="0">
              <a:noAutofit/>
            </a:bodyPr>
            <a:lstStyle/>
            <a:p>
              <a:pPr algn="ctr" defTabSz="766763" fontAlgn="base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defRPr/>
              </a:pPr>
              <a:r>
                <a:rPr lang="en-US" sz="1725" b="1" dirty="0">
                  <a:solidFill>
                    <a:srgbClr val="FFFFFF"/>
                  </a:solidFill>
                  <a:latin typeface="Arial"/>
                </a:rPr>
                <a:t>Highly Active MS</a:t>
              </a: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3A9202F-98CE-4D5E-B88C-1E92E1477EAE}"/>
                </a:ext>
              </a:extLst>
            </p:cNvPr>
            <p:cNvSpPr/>
            <p:nvPr/>
          </p:nvSpPr>
          <p:spPr>
            <a:xfrm>
              <a:off x="3953" y="2789811"/>
              <a:ext cx="2377306" cy="3231722"/>
            </a:xfrm>
            <a:custGeom>
              <a:avLst/>
              <a:gdLst>
                <a:gd name="connsiteX0" fmla="*/ 0 w 2377306"/>
                <a:gd name="connsiteY0" fmla="*/ 0 h 3231722"/>
                <a:gd name="connsiteX1" fmla="*/ 2377306 w 2377306"/>
                <a:gd name="connsiteY1" fmla="*/ 0 h 3231722"/>
                <a:gd name="connsiteX2" fmla="*/ 2377306 w 2377306"/>
                <a:gd name="connsiteY2" fmla="*/ 3231722 h 3231722"/>
                <a:gd name="connsiteX3" fmla="*/ 0 w 2377306"/>
                <a:gd name="connsiteY3" fmla="*/ 3231722 h 3231722"/>
                <a:gd name="connsiteX4" fmla="*/ 0 w 2377306"/>
                <a:gd name="connsiteY4" fmla="*/ 0 h 323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306" h="3231722">
                  <a:moveTo>
                    <a:pt x="0" y="0"/>
                  </a:moveTo>
                  <a:lnTo>
                    <a:pt x="2377306" y="0"/>
                  </a:lnTo>
                  <a:lnTo>
                    <a:pt x="2377306" y="3231722"/>
                  </a:lnTo>
                  <a:lnTo>
                    <a:pt x="0" y="3231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012" tIns="92012" rIns="122682" bIns="138017" numCol="1" spcCol="1270" anchor="t" anchorCtr="0">
              <a:noAutofit/>
            </a:bodyPr>
            <a:lstStyle/>
            <a:p>
              <a:pPr marL="171450" lvl="1" indent="-171450" defTabSz="766763" fontAlgn="base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FontTx/>
                <a:buChar char="•"/>
                <a:defRPr/>
              </a:pPr>
              <a:r>
                <a:rPr lang="en-US" sz="1725" dirty="0">
                  <a:solidFill>
                    <a:srgbClr val="0078C1">
                      <a:lumMod val="75000"/>
                    </a:srgbClr>
                  </a:solidFill>
                  <a:latin typeface="Arial"/>
                </a:rPr>
                <a:t>Alemtuzumab</a:t>
              </a:r>
            </a:p>
            <a:p>
              <a:pPr marL="171450" lvl="1" indent="-171450" defTabSz="766763" fontAlgn="base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FontTx/>
                <a:buChar char="•"/>
                <a:defRPr/>
              </a:pPr>
              <a:r>
                <a:rPr lang="en-US" sz="1725" dirty="0">
                  <a:solidFill>
                    <a:srgbClr val="0078C1">
                      <a:lumMod val="75000"/>
                    </a:srgbClr>
                  </a:solidFill>
                  <a:latin typeface="Arial"/>
                </a:rPr>
                <a:t>Sphingosine-1 receptor modulators</a:t>
              </a:r>
            </a:p>
            <a:p>
              <a:pPr marL="171450" lvl="1" indent="-171450" defTabSz="766763" fontAlgn="base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FontTx/>
                <a:buChar char="•"/>
                <a:defRPr/>
              </a:pPr>
              <a:r>
                <a:rPr lang="en-US" sz="1725" dirty="0">
                  <a:solidFill>
                    <a:srgbClr val="0078C1">
                      <a:lumMod val="75000"/>
                    </a:srgbClr>
                  </a:solidFill>
                  <a:latin typeface="Arial"/>
                </a:rPr>
                <a:t>Natalizumab</a:t>
              </a:r>
            </a:p>
            <a:p>
              <a:pPr marL="171450" lvl="1" indent="-171450" defTabSz="766763" fontAlgn="base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FontTx/>
                <a:buChar char="•"/>
                <a:defRPr/>
              </a:pPr>
              <a:r>
                <a:rPr lang="en-US" sz="1725" dirty="0">
                  <a:solidFill>
                    <a:srgbClr val="0078C1">
                      <a:lumMod val="75000"/>
                    </a:srgbClr>
                  </a:solidFill>
                  <a:latin typeface="Arial"/>
                </a:rPr>
                <a:t>Anti-CD20 monoclonal antibodies </a:t>
              </a:r>
              <a:r>
                <a:rPr lang="en-US" sz="1725" dirty="0" err="1">
                  <a:solidFill>
                    <a:srgbClr val="0078C1">
                      <a:lumMod val="75000"/>
                    </a:srgbClr>
                  </a:solidFill>
                  <a:latin typeface="Arial"/>
                </a:rPr>
                <a:t>eg</a:t>
              </a:r>
              <a:r>
                <a:rPr lang="en-US" sz="1725" dirty="0">
                  <a:solidFill>
                    <a:srgbClr val="0078C1">
                      <a:lumMod val="75000"/>
                    </a:srgbClr>
                  </a:solidFill>
                  <a:latin typeface="Arial"/>
                </a:rPr>
                <a:t> ocrelizumab </a:t>
              </a:r>
              <a:r>
                <a:rPr lang="en-US" sz="1725" dirty="0" err="1">
                  <a:solidFill>
                    <a:srgbClr val="0078C1">
                      <a:lumMod val="75000"/>
                    </a:srgbClr>
                  </a:solidFill>
                  <a:latin typeface="Arial"/>
                </a:rPr>
                <a:t>crelizumab</a:t>
              </a:r>
              <a:endParaRPr lang="en-US" sz="1725" dirty="0">
                <a:solidFill>
                  <a:srgbClr val="0078C1">
                    <a:lumMod val="75000"/>
                  </a:srgbClr>
                </a:solidFill>
                <a:latin typeface="Arial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4543CAF-F26E-4AAD-866D-BA468BF9F5F7}"/>
                </a:ext>
              </a:extLst>
            </p:cNvPr>
            <p:cNvSpPr/>
            <p:nvPr/>
          </p:nvSpPr>
          <p:spPr>
            <a:xfrm>
              <a:off x="2714082" y="1992166"/>
              <a:ext cx="2377306" cy="797644"/>
            </a:xfrm>
            <a:custGeom>
              <a:avLst/>
              <a:gdLst>
                <a:gd name="connsiteX0" fmla="*/ 0 w 2377306"/>
                <a:gd name="connsiteY0" fmla="*/ 0 h 797644"/>
                <a:gd name="connsiteX1" fmla="*/ 2377306 w 2377306"/>
                <a:gd name="connsiteY1" fmla="*/ 0 h 797644"/>
                <a:gd name="connsiteX2" fmla="*/ 2377306 w 2377306"/>
                <a:gd name="connsiteY2" fmla="*/ 797644 h 797644"/>
                <a:gd name="connsiteX3" fmla="*/ 0 w 2377306"/>
                <a:gd name="connsiteY3" fmla="*/ 797644 h 797644"/>
                <a:gd name="connsiteX4" fmla="*/ 0 w 2377306"/>
                <a:gd name="connsiteY4" fmla="*/ 0 h 7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306" h="797644">
                  <a:moveTo>
                    <a:pt x="0" y="0"/>
                  </a:moveTo>
                  <a:lnTo>
                    <a:pt x="2377306" y="0"/>
                  </a:lnTo>
                  <a:lnTo>
                    <a:pt x="2377306" y="797644"/>
                  </a:lnTo>
                  <a:lnTo>
                    <a:pt x="0" y="797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CBBE"/>
            </a:solidFill>
            <a:ln>
              <a:noFill/>
            </a:ln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682" tIns="70104" rIns="122682" bIns="70104" numCol="1" spcCol="1270" anchor="ctr" anchorCtr="0">
              <a:noAutofit/>
            </a:bodyPr>
            <a:lstStyle/>
            <a:p>
              <a:pPr algn="ctr" defTabSz="766763" fontAlgn="base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defRPr/>
              </a:pPr>
              <a:r>
                <a:rPr lang="en-US" sz="1725" b="1" dirty="0">
                  <a:solidFill>
                    <a:srgbClr val="002060"/>
                  </a:solidFill>
                  <a:latin typeface="Arial"/>
                </a:rPr>
                <a:t>Access Issues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895AD42-AF2A-4ACB-AA38-ECA9C810B44F}"/>
                </a:ext>
              </a:extLst>
            </p:cNvPr>
            <p:cNvSpPr/>
            <p:nvPr/>
          </p:nvSpPr>
          <p:spPr>
            <a:xfrm>
              <a:off x="2714082" y="2789811"/>
              <a:ext cx="2377306" cy="3231722"/>
            </a:xfrm>
            <a:custGeom>
              <a:avLst/>
              <a:gdLst>
                <a:gd name="connsiteX0" fmla="*/ 0 w 2377306"/>
                <a:gd name="connsiteY0" fmla="*/ 0 h 3231722"/>
                <a:gd name="connsiteX1" fmla="*/ 2377306 w 2377306"/>
                <a:gd name="connsiteY1" fmla="*/ 0 h 3231722"/>
                <a:gd name="connsiteX2" fmla="*/ 2377306 w 2377306"/>
                <a:gd name="connsiteY2" fmla="*/ 3231722 h 3231722"/>
                <a:gd name="connsiteX3" fmla="*/ 0 w 2377306"/>
                <a:gd name="connsiteY3" fmla="*/ 3231722 h 3231722"/>
                <a:gd name="connsiteX4" fmla="*/ 0 w 2377306"/>
                <a:gd name="connsiteY4" fmla="*/ 0 h 323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306" h="3231722">
                  <a:moveTo>
                    <a:pt x="0" y="0"/>
                  </a:moveTo>
                  <a:lnTo>
                    <a:pt x="2377306" y="0"/>
                  </a:lnTo>
                  <a:lnTo>
                    <a:pt x="2377306" y="3231722"/>
                  </a:lnTo>
                  <a:lnTo>
                    <a:pt x="0" y="3231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90000"/>
              </a:srgbClr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71450" lvl="1" indent="-171450" defTabSz="666750" fontAlgn="base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FontTx/>
                <a:buChar char="•"/>
                <a:defRPr/>
              </a:pPr>
              <a:r>
                <a:rPr lang="en-US" sz="1350" dirty="0">
                  <a:solidFill>
                    <a:srgbClr val="0078C1">
                      <a:lumMod val="75000"/>
                    </a:srgbClr>
                  </a:solidFill>
                  <a:latin typeface="Arial"/>
                </a:rPr>
                <a:t>Manufacturer patient-access programs</a:t>
              </a:r>
            </a:p>
            <a:p>
              <a:pPr marL="171450" lvl="1" indent="-171450" defTabSz="666750" fontAlgn="base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FontTx/>
                <a:buChar char="•"/>
                <a:defRPr/>
              </a:pPr>
              <a:r>
                <a:rPr lang="en-US" sz="1350" dirty="0">
                  <a:solidFill>
                    <a:srgbClr val="0078C1">
                      <a:lumMod val="75000"/>
                    </a:srgbClr>
                  </a:solidFill>
                  <a:latin typeface="Arial"/>
                </a:rPr>
                <a:t>National/ government organizations</a:t>
              </a:r>
            </a:p>
            <a:p>
              <a:pPr marL="171450" lvl="1" indent="-171450" defTabSz="666750" fontAlgn="base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FontTx/>
                <a:buChar char="•"/>
                <a:defRPr/>
              </a:pPr>
              <a:r>
                <a:rPr lang="en-US" sz="1350" dirty="0">
                  <a:solidFill>
                    <a:srgbClr val="0078C1">
                      <a:lumMod val="75000"/>
                    </a:srgbClr>
                  </a:solidFill>
                  <a:latin typeface="Arial"/>
                </a:rPr>
                <a:t>Options include cladribine, off-label use of less expensive drugs</a:t>
              </a: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FB2FD8E-33F6-42D9-8730-90CFE76C6C68}"/>
                </a:ext>
              </a:extLst>
            </p:cNvPr>
            <p:cNvSpPr/>
            <p:nvPr/>
          </p:nvSpPr>
          <p:spPr>
            <a:xfrm>
              <a:off x="5424211" y="1992166"/>
              <a:ext cx="2377306" cy="797644"/>
            </a:xfrm>
            <a:custGeom>
              <a:avLst/>
              <a:gdLst>
                <a:gd name="connsiteX0" fmla="*/ 0 w 2377306"/>
                <a:gd name="connsiteY0" fmla="*/ 0 h 797644"/>
                <a:gd name="connsiteX1" fmla="*/ 2377306 w 2377306"/>
                <a:gd name="connsiteY1" fmla="*/ 0 h 797644"/>
                <a:gd name="connsiteX2" fmla="*/ 2377306 w 2377306"/>
                <a:gd name="connsiteY2" fmla="*/ 797644 h 797644"/>
                <a:gd name="connsiteX3" fmla="*/ 0 w 2377306"/>
                <a:gd name="connsiteY3" fmla="*/ 797644 h 797644"/>
                <a:gd name="connsiteX4" fmla="*/ 0 w 2377306"/>
                <a:gd name="connsiteY4" fmla="*/ 0 h 7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306" h="797644">
                  <a:moveTo>
                    <a:pt x="0" y="0"/>
                  </a:moveTo>
                  <a:lnTo>
                    <a:pt x="2377306" y="0"/>
                  </a:lnTo>
                  <a:lnTo>
                    <a:pt x="2377306" y="797644"/>
                  </a:lnTo>
                  <a:lnTo>
                    <a:pt x="0" y="797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682" tIns="70104" rIns="122682" bIns="70104" numCol="1" spcCol="1270" anchor="ctr" anchorCtr="0">
              <a:noAutofit/>
            </a:bodyPr>
            <a:lstStyle/>
            <a:p>
              <a:pPr algn="ctr" defTabSz="766763" fontAlgn="base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defRPr/>
              </a:pPr>
              <a:r>
                <a:rPr lang="en-US" sz="1725" b="1" dirty="0">
                  <a:solidFill>
                    <a:srgbClr val="002060"/>
                  </a:solidFill>
                  <a:latin typeface="Arial"/>
                </a:rPr>
                <a:t>JC Virus Ab</a:t>
              </a:r>
              <a:r>
                <a:rPr lang="en-US" sz="1725" b="1" baseline="30000" dirty="0">
                  <a:solidFill>
                    <a:srgbClr val="002060"/>
                  </a:solidFill>
                  <a:latin typeface="Arial"/>
                </a:rPr>
                <a:t>+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7DA1FF5-AA1A-4995-BB20-00270E63BAE8}"/>
                </a:ext>
              </a:extLst>
            </p:cNvPr>
            <p:cNvSpPr/>
            <p:nvPr/>
          </p:nvSpPr>
          <p:spPr>
            <a:xfrm>
              <a:off x="5424211" y="2789811"/>
              <a:ext cx="2377306" cy="3231722"/>
            </a:xfrm>
            <a:custGeom>
              <a:avLst/>
              <a:gdLst>
                <a:gd name="connsiteX0" fmla="*/ 0 w 2377306"/>
                <a:gd name="connsiteY0" fmla="*/ 0 h 3231722"/>
                <a:gd name="connsiteX1" fmla="*/ 2377306 w 2377306"/>
                <a:gd name="connsiteY1" fmla="*/ 0 h 3231722"/>
                <a:gd name="connsiteX2" fmla="*/ 2377306 w 2377306"/>
                <a:gd name="connsiteY2" fmla="*/ 3231722 h 3231722"/>
                <a:gd name="connsiteX3" fmla="*/ 0 w 2377306"/>
                <a:gd name="connsiteY3" fmla="*/ 3231722 h 3231722"/>
                <a:gd name="connsiteX4" fmla="*/ 0 w 2377306"/>
                <a:gd name="connsiteY4" fmla="*/ 0 h 323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306" h="3231722">
                  <a:moveTo>
                    <a:pt x="0" y="0"/>
                  </a:moveTo>
                  <a:lnTo>
                    <a:pt x="2377306" y="0"/>
                  </a:lnTo>
                  <a:lnTo>
                    <a:pt x="2377306" y="3231722"/>
                  </a:lnTo>
                  <a:lnTo>
                    <a:pt x="0" y="3231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90000"/>
              </a:srgbClr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012" tIns="92012" rIns="122682" bIns="138017" numCol="1" spcCol="1270" anchor="t" anchorCtr="0">
              <a:noAutofit/>
            </a:bodyPr>
            <a:lstStyle/>
            <a:p>
              <a:pPr marL="171450" lvl="1" indent="-171450" defTabSz="766763" fontAlgn="base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FontTx/>
                <a:buChar char="•"/>
                <a:defRPr/>
              </a:pPr>
              <a:r>
                <a:rPr lang="en-US" sz="1725" dirty="0">
                  <a:solidFill>
                    <a:srgbClr val="0078C1">
                      <a:lumMod val="75000"/>
                    </a:srgbClr>
                  </a:solidFill>
                  <a:latin typeface="Arial"/>
                </a:rPr>
                <a:t>Natalizumab</a:t>
              </a:r>
            </a:p>
            <a:p>
              <a:pPr marL="342900" lvl="2" indent="-167879" defTabSz="766763" fontAlgn="base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FontTx/>
                <a:buChar char="•"/>
                <a:defRPr/>
              </a:pPr>
              <a:r>
                <a:rPr lang="en-US" sz="1350" dirty="0">
                  <a:solidFill>
                    <a:srgbClr val="0078C1">
                      <a:lumMod val="75000"/>
                    </a:srgbClr>
                  </a:solidFill>
                  <a:latin typeface="Arial"/>
                </a:rPr>
                <a:t>If JCV antibody index is &gt;0.9, consider whether benefit outweighs PML risk 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0A1A7C9-564A-4AA2-8802-5431620D530B}"/>
                </a:ext>
              </a:extLst>
            </p:cNvPr>
            <p:cNvSpPr/>
            <p:nvPr/>
          </p:nvSpPr>
          <p:spPr>
            <a:xfrm>
              <a:off x="8134340" y="1992166"/>
              <a:ext cx="2377306" cy="797644"/>
            </a:xfrm>
            <a:custGeom>
              <a:avLst/>
              <a:gdLst>
                <a:gd name="connsiteX0" fmla="*/ 0 w 2377306"/>
                <a:gd name="connsiteY0" fmla="*/ 0 h 797644"/>
                <a:gd name="connsiteX1" fmla="*/ 2377306 w 2377306"/>
                <a:gd name="connsiteY1" fmla="*/ 0 h 797644"/>
                <a:gd name="connsiteX2" fmla="*/ 2377306 w 2377306"/>
                <a:gd name="connsiteY2" fmla="*/ 797644 h 797644"/>
                <a:gd name="connsiteX3" fmla="*/ 0 w 2377306"/>
                <a:gd name="connsiteY3" fmla="*/ 797644 h 797644"/>
                <a:gd name="connsiteX4" fmla="*/ 0 w 2377306"/>
                <a:gd name="connsiteY4" fmla="*/ 0 h 797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306" h="797644">
                  <a:moveTo>
                    <a:pt x="0" y="0"/>
                  </a:moveTo>
                  <a:lnTo>
                    <a:pt x="2377306" y="0"/>
                  </a:lnTo>
                  <a:lnTo>
                    <a:pt x="2377306" y="797644"/>
                  </a:lnTo>
                  <a:lnTo>
                    <a:pt x="0" y="7976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1">
              <a:scrgbClr r="0" g="0" b="0"/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682" tIns="70104" rIns="122682" bIns="70104" numCol="1" spcCol="1270" anchor="ctr" anchorCtr="0">
              <a:noAutofit/>
            </a:bodyPr>
            <a:lstStyle/>
            <a:p>
              <a:pPr algn="ctr" defTabSz="766763" fontAlgn="base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defRPr/>
              </a:pPr>
              <a:r>
                <a:rPr lang="en-US" sz="1725" b="1" dirty="0">
                  <a:solidFill>
                    <a:schemeClr val="bg1"/>
                  </a:solidFill>
                  <a:latin typeface="Arial"/>
                </a:rPr>
                <a:t>PPMS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439B424-1F51-44D1-B9BE-C00D4F6E2B6E}"/>
                </a:ext>
              </a:extLst>
            </p:cNvPr>
            <p:cNvSpPr/>
            <p:nvPr/>
          </p:nvSpPr>
          <p:spPr>
            <a:xfrm>
              <a:off x="8134340" y="2789811"/>
              <a:ext cx="2377306" cy="3231722"/>
            </a:xfrm>
            <a:custGeom>
              <a:avLst/>
              <a:gdLst>
                <a:gd name="connsiteX0" fmla="*/ 0 w 2377306"/>
                <a:gd name="connsiteY0" fmla="*/ 0 h 3231722"/>
                <a:gd name="connsiteX1" fmla="*/ 2377306 w 2377306"/>
                <a:gd name="connsiteY1" fmla="*/ 0 h 3231722"/>
                <a:gd name="connsiteX2" fmla="*/ 2377306 w 2377306"/>
                <a:gd name="connsiteY2" fmla="*/ 3231722 h 3231722"/>
                <a:gd name="connsiteX3" fmla="*/ 0 w 2377306"/>
                <a:gd name="connsiteY3" fmla="*/ 3231722 h 3231722"/>
                <a:gd name="connsiteX4" fmla="*/ 0 w 2377306"/>
                <a:gd name="connsiteY4" fmla="*/ 0 h 323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306" h="3231722">
                  <a:moveTo>
                    <a:pt x="0" y="0"/>
                  </a:moveTo>
                  <a:lnTo>
                    <a:pt x="2377306" y="0"/>
                  </a:lnTo>
                  <a:lnTo>
                    <a:pt x="2377306" y="3231722"/>
                  </a:lnTo>
                  <a:lnTo>
                    <a:pt x="0" y="3231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>
                <a:alpha val="90000"/>
              </a:srgbClr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012" tIns="92012" rIns="122682" bIns="138017" numCol="1" spcCol="1270" anchor="t" anchorCtr="0">
              <a:noAutofit/>
            </a:bodyPr>
            <a:lstStyle/>
            <a:p>
              <a:pPr marL="171450" lvl="1" indent="-171450" defTabSz="766763" fontAlgn="base">
                <a:lnSpc>
                  <a:spcPct val="90000"/>
                </a:lnSpc>
                <a:spcBef>
                  <a:spcPct val="0"/>
                </a:spcBef>
                <a:spcAft>
                  <a:spcPts val="900"/>
                </a:spcAft>
                <a:buFontTx/>
                <a:buChar char="•"/>
                <a:defRPr/>
              </a:pPr>
              <a:r>
                <a:rPr lang="en-US" sz="1500" dirty="0">
                  <a:solidFill>
                    <a:srgbClr val="0078C1">
                      <a:lumMod val="75000"/>
                    </a:srgbClr>
                  </a:solidFill>
                  <a:latin typeface="Arial"/>
                </a:rPr>
                <a:t>Offer ocrelizumab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4C057CB-92A5-4AC0-8814-662727F805F9}"/>
              </a:ext>
            </a:extLst>
          </p:cNvPr>
          <p:cNvSpPr txBox="1"/>
          <p:nvPr/>
        </p:nvSpPr>
        <p:spPr>
          <a:xfrm>
            <a:off x="152401" y="694371"/>
            <a:ext cx="88391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dirty="0">
                <a:latin typeface="Arial" pitchFamily="34" charset="0"/>
                <a:ea typeface="ＭＳ Ｐゴシック" pitchFamily="34" charset="-128"/>
              </a:rPr>
              <a:t>No clear guidelines on what to start first/treatment sequencing, making patient preference extremely important. Other considerations include if the patient has:</a:t>
            </a:r>
          </a:p>
        </p:txBody>
      </p:sp>
    </p:spTree>
    <p:extLst>
      <p:ext uri="{BB962C8B-B14F-4D97-AF65-F5344CB8AC3E}">
        <p14:creationId xmlns:p14="http://schemas.microsoft.com/office/powerpoint/2010/main" val="3164912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393"/>
            <a:ext cx="7886700" cy="774325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+mj-lt"/>
              </a:rPr>
              <a:t>Clinical Trials in Progressive MS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207722"/>
              </p:ext>
            </p:extLst>
          </p:nvPr>
        </p:nvGraphicFramePr>
        <p:xfrm>
          <a:off x="701725" y="675559"/>
          <a:ext cx="7600951" cy="392954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8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0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7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sz="1200" dirty="0"/>
                        <a:t>Agent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Mechanism</a:t>
                      </a:r>
                      <a:r>
                        <a:rPr lang="en-US" sz="1200" baseline="0" dirty="0"/>
                        <a:t> of Action</a:t>
                      </a:r>
                      <a:endParaRPr lang="en-US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Phase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MS </a:t>
                      </a:r>
                    </a:p>
                    <a:p>
                      <a:pPr algn="ctr"/>
                      <a:r>
                        <a:rPr lang="en-US" sz="1200" dirty="0"/>
                        <a:t>Subtype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Study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1° End Point</a:t>
                      </a:r>
                    </a:p>
                    <a:p>
                      <a:pPr algn="ctr"/>
                      <a:r>
                        <a:rPr lang="en-US" sz="1200" dirty="0"/>
                        <a:t>Met?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942">
                <a:tc>
                  <a:txBody>
                    <a:bodyPr/>
                    <a:lstStyle/>
                    <a:p>
                      <a:r>
                        <a:rPr lang="en-US" sz="1200" b="1" dirty="0"/>
                        <a:t>Fingolimod 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Non-selective S1P receptor modulator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III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PPMS</a:t>
                      </a:r>
                      <a:endParaRPr lang="en-US" sz="1200" b="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INFORMS</a:t>
                      </a:r>
                      <a:endParaRPr lang="en-US" sz="1200" b="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230">
                <a:tc>
                  <a:txBody>
                    <a:bodyPr/>
                    <a:lstStyle/>
                    <a:p>
                      <a:r>
                        <a:rPr lang="en-US" sz="1200" b="1" dirty="0"/>
                        <a:t>Natalizumab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Inhibits</a:t>
                      </a:r>
                      <a:r>
                        <a:rPr lang="en-US" sz="1200" baseline="0" dirty="0"/>
                        <a:t> leukocyte trafficking across the BBB</a:t>
                      </a:r>
                      <a:endParaRPr lang="en-US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III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SPMS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ASCEND</a:t>
                      </a:r>
                      <a:endParaRPr lang="en-US" sz="1200" b="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Opicinumab</a:t>
                      </a:r>
                      <a:endParaRPr lang="en-US" sz="1200" b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Prevents LINGO-1 from suppressing myelination</a:t>
                      </a:r>
                      <a:endParaRPr lang="en-US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II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RRMS,</a:t>
                      </a:r>
                    </a:p>
                    <a:p>
                      <a:pPr algn="ctr"/>
                      <a:r>
                        <a:rPr lang="en-US" sz="1200" dirty="0"/>
                        <a:t>SPMS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SYNERGY</a:t>
                      </a:r>
                      <a:endParaRPr lang="en-US" sz="1200" b="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230">
                <a:tc>
                  <a:txBody>
                    <a:bodyPr/>
                    <a:lstStyle/>
                    <a:p>
                      <a:r>
                        <a:rPr lang="en-US" sz="1200" b="1" dirty="0"/>
                        <a:t>Ocrelizumab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Depletes</a:t>
                      </a:r>
                      <a:r>
                        <a:rPr lang="en-US" sz="1200" baseline="0" dirty="0"/>
                        <a:t> CD20 B cells</a:t>
                      </a:r>
                      <a:endParaRPr lang="en-US" sz="1200" b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III</a:t>
                      </a:r>
                      <a:endParaRPr lang="en-US" sz="1200" b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PPMS</a:t>
                      </a:r>
                      <a:endParaRPr lang="en-US" sz="1200" b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ORATORIO</a:t>
                      </a:r>
                      <a:endParaRPr lang="en-US" sz="1200" b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Yes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200" b="1" dirty="0"/>
                        <a:t>Biotin (MD1003)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Cofactor</a:t>
                      </a:r>
                      <a:r>
                        <a:rPr lang="en-US" sz="1200" baseline="0" dirty="0"/>
                        <a:t> for </a:t>
                      </a:r>
                      <a:r>
                        <a:rPr lang="en-US" sz="1200" dirty="0"/>
                        <a:t>decarboxylase enzymes involved in myelin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synthesis</a:t>
                      </a:r>
                      <a:endParaRPr lang="en-US" sz="1200" b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III</a:t>
                      </a:r>
                      <a:endParaRPr lang="en-US" sz="1200" b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RRMS,</a:t>
                      </a:r>
                    </a:p>
                    <a:p>
                      <a:pPr algn="ctr"/>
                      <a:r>
                        <a:rPr lang="en-US" sz="1200" dirty="0"/>
                        <a:t>SPMS</a:t>
                      </a:r>
                      <a:endParaRPr lang="en-US" sz="1200" b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MS-SPI</a:t>
                      </a:r>
                      <a:endParaRPr lang="en-US" sz="1200" b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230">
                <a:tc>
                  <a:txBody>
                    <a:bodyPr/>
                    <a:lstStyle/>
                    <a:p>
                      <a:r>
                        <a:rPr lang="en-US" sz="1200" b="1" dirty="0"/>
                        <a:t>Siponimod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Selective </a:t>
                      </a:r>
                      <a:r>
                        <a:rPr lang="en-US" sz="1200" baseline="0" dirty="0"/>
                        <a:t>S1P-1 and -5 receptor modulator</a:t>
                      </a:r>
                      <a:endParaRPr lang="en-US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III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SPMS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EXPAND</a:t>
                      </a:r>
                      <a:endParaRPr lang="en-US" sz="1200" b="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2"/>
                          </a:solidFill>
                        </a:rPr>
                        <a:t>Yes, but…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230">
                <a:tc>
                  <a:txBody>
                    <a:bodyPr/>
                    <a:lstStyle/>
                    <a:p>
                      <a:r>
                        <a:rPr lang="en-US" sz="1200" b="1" dirty="0"/>
                        <a:t>Laquinimod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Modulates cytokines</a:t>
                      </a:r>
                      <a:r>
                        <a:rPr lang="en-US" sz="1200" baseline="0" dirty="0"/>
                        <a:t> and reduces leukocyte migration into CNS</a:t>
                      </a:r>
                      <a:endParaRPr lang="en-US" sz="120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II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PPMS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ARPEGGIO </a:t>
                      </a:r>
                      <a:endParaRPr lang="en-US" sz="1200" b="0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230">
                <a:tc>
                  <a:txBody>
                    <a:bodyPr/>
                    <a:lstStyle/>
                    <a:p>
                      <a:r>
                        <a:rPr lang="en-US" sz="1200" b="1" dirty="0"/>
                        <a:t>Simvastatin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?Anti-inflammatory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III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SPMS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MS-Stat 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Ongoing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1233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001"/>
            <a:ext cx="8229600" cy="620999"/>
          </a:xfrm>
        </p:spPr>
        <p:txBody>
          <a:bodyPr/>
          <a:lstStyle/>
          <a:p>
            <a:r>
              <a:rPr lang="en-US" dirty="0"/>
              <a:t>Wellness/Health Maintenance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2DE7D-83E1-412E-983F-2DB26C6725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9106" y="596157"/>
            <a:ext cx="8229600" cy="1298156"/>
          </a:xfrm>
        </p:spPr>
        <p:txBody>
          <a:bodyPr>
            <a:normAutofit/>
          </a:bodyPr>
          <a:lstStyle/>
          <a:p>
            <a:r>
              <a:rPr lang="en-US" altLang="en-US" sz="1500" dirty="0">
                <a:latin typeface="Helvetica" pitchFamily="2" charset="0"/>
              </a:rPr>
              <a:t>30-year-old African American man developed difficulty walking</a:t>
            </a:r>
          </a:p>
          <a:p>
            <a:pPr lvl="1"/>
            <a:r>
              <a:rPr lang="en-US" altLang="en-US" sz="1200" dirty="0">
                <a:latin typeface="Helvetica" pitchFamily="2" charset="0"/>
              </a:rPr>
              <a:t>Neuro exam reveals an ataxic gait</a:t>
            </a:r>
          </a:p>
          <a:p>
            <a:pPr lvl="1"/>
            <a:r>
              <a:rPr lang="en-US" altLang="en-US" sz="1200" dirty="0">
                <a:latin typeface="Helvetica" pitchFamily="2" charset="0"/>
              </a:rPr>
              <a:t>MRI revealed 14 nonenhancing lesions, and 4 Gad</a:t>
            </a:r>
            <a:r>
              <a:rPr lang="en-US" altLang="en-US" sz="1200" baseline="30000" dirty="0">
                <a:latin typeface="Helvetica" pitchFamily="2" charset="0"/>
              </a:rPr>
              <a:t>+</a:t>
            </a:r>
            <a:r>
              <a:rPr lang="en-US" altLang="en-US" sz="1200" dirty="0">
                <a:latin typeface="Helvetica" pitchFamily="2" charset="0"/>
              </a:rPr>
              <a:t> lesions in the brain and 1 spinal cord  </a:t>
            </a:r>
          </a:p>
          <a:p>
            <a:pPr lvl="1"/>
            <a:r>
              <a:rPr lang="en-US" altLang="en-US" sz="1200" dirty="0">
                <a:latin typeface="Helvetica" pitchFamily="2" charset="0"/>
              </a:rPr>
              <a:t>Treated with IV steroids</a:t>
            </a:r>
          </a:p>
          <a:p>
            <a:pPr lvl="1"/>
            <a:r>
              <a:rPr lang="en-US" altLang="en-US" sz="1200" dirty="0">
                <a:latin typeface="Helvetica" pitchFamily="2" charset="0"/>
              </a:rPr>
              <a:t>LP showed OCB</a:t>
            </a:r>
            <a:r>
              <a:rPr lang="en-US" altLang="en-US" sz="1200" baseline="30000" dirty="0">
                <a:latin typeface="Helvetica" pitchFamily="2" charset="0"/>
              </a:rPr>
              <a:t>+</a:t>
            </a:r>
            <a:r>
              <a:rPr lang="en-US" altLang="en-US" sz="1200" dirty="0">
                <a:latin typeface="Helvetica" pitchFamily="2" charset="0"/>
              </a:rPr>
              <a:t>,  blood workup negative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F7B272-05B4-EB51-7A96-12435D88F854}"/>
              </a:ext>
            </a:extLst>
          </p:cNvPr>
          <p:cNvSpPr/>
          <p:nvPr/>
        </p:nvSpPr>
        <p:spPr>
          <a:xfrm>
            <a:off x="0" y="1781864"/>
            <a:ext cx="9144000" cy="2810204"/>
          </a:xfrm>
          <a:prstGeom prst="rect">
            <a:avLst/>
          </a:prstGeom>
          <a:solidFill>
            <a:srgbClr val="111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F0DBA5C-E9B1-A520-3FA9-24BB3A88EC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4256623"/>
            <a:ext cx="8229600" cy="29072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20E62107-02F2-9063-8C2E-1773E642B9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774039"/>
              </p:ext>
            </p:extLst>
          </p:nvPr>
        </p:nvGraphicFramePr>
        <p:xfrm>
          <a:off x="525294" y="1875399"/>
          <a:ext cx="4880855" cy="2716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6421100" imgH="9144000" progId="Word.Document.8">
                  <p:embed/>
                </p:oleObj>
              </mc:Choice>
              <mc:Fallback>
                <p:oleObj name="Document" r:id="rId2" imgW="16421100" imgH="9144000" progId="Word.Document.8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EF2E0406-8350-784D-84B9-442B34D322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294" y="1875399"/>
                        <a:ext cx="4880855" cy="2716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360627AA-EF7C-712A-D64D-15DBC6999288}"/>
              </a:ext>
            </a:extLst>
          </p:cNvPr>
          <p:cNvGrpSpPr/>
          <p:nvPr/>
        </p:nvGrpSpPr>
        <p:grpSpPr>
          <a:xfrm>
            <a:off x="5646361" y="1818388"/>
            <a:ext cx="3232388" cy="2773680"/>
            <a:chOff x="7651531" y="3596640"/>
            <a:chExt cx="3800719" cy="3261360"/>
          </a:xfrm>
        </p:grpSpPr>
        <p:pic>
          <p:nvPicPr>
            <p:cNvPr id="10" name="Picture 3" descr="C-spine 2">
              <a:extLst>
                <a:ext uri="{FF2B5EF4-FFF2-40B4-BE49-F238E27FC236}">
                  <a16:creationId xmlns:a16="http://schemas.microsoft.com/office/drawing/2014/main" id="{870C108A-736D-E544-335E-CE8FFFB67C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92"/>
            <a:stretch/>
          </p:blipFill>
          <p:spPr bwMode="auto">
            <a:xfrm>
              <a:off x="7651531" y="3596640"/>
              <a:ext cx="1908927" cy="326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C-spine T1+C 2">
              <a:extLst>
                <a:ext uri="{FF2B5EF4-FFF2-40B4-BE49-F238E27FC236}">
                  <a16:creationId xmlns:a16="http://schemas.microsoft.com/office/drawing/2014/main" id="{592BB538-D401-6477-596F-43B147BE2B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92"/>
            <a:stretch/>
          </p:blipFill>
          <p:spPr bwMode="auto">
            <a:xfrm>
              <a:off x="9560458" y="3596640"/>
              <a:ext cx="1891792" cy="326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3A614DF-DACD-70BF-3FD4-1E187F2122D7}"/>
              </a:ext>
            </a:extLst>
          </p:cNvPr>
          <p:cNvSpPr/>
          <p:nvPr/>
        </p:nvSpPr>
        <p:spPr>
          <a:xfrm>
            <a:off x="512379" y="4363468"/>
            <a:ext cx="236483" cy="228601"/>
          </a:xfrm>
          <a:prstGeom prst="rect">
            <a:avLst/>
          </a:prstGeom>
          <a:solidFill>
            <a:srgbClr val="111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B37155-B0A1-5D8A-14DE-03B8BAE957F7}"/>
              </a:ext>
            </a:extLst>
          </p:cNvPr>
          <p:cNvSpPr/>
          <p:nvPr/>
        </p:nvSpPr>
        <p:spPr>
          <a:xfrm>
            <a:off x="3033329" y="4363468"/>
            <a:ext cx="236483" cy="228601"/>
          </a:xfrm>
          <a:prstGeom prst="rect">
            <a:avLst/>
          </a:prstGeom>
          <a:solidFill>
            <a:srgbClr val="11111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5201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Wellness/Health Maintenance Program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2DE7D-83E1-412E-983F-2DB26C6725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942473"/>
            <a:ext cx="8229600" cy="3600450"/>
          </a:xfrm>
        </p:spPr>
        <p:txBody>
          <a:bodyPr>
            <a:normAutofit/>
          </a:bodyPr>
          <a:lstStyle/>
          <a:p>
            <a:r>
              <a:rPr lang="en-US" dirty="0"/>
              <a:t>Increasing evidence that health maintenance changes/improves CNS reserve, function, and repair</a:t>
            </a:r>
          </a:p>
          <a:p>
            <a:r>
              <a:rPr lang="en-US" dirty="0"/>
              <a:t>This can be considered a complement to DMTs</a:t>
            </a:r>
          </a:p>
          <a:p>
            <a:r>
              <a:rPr lang="en-US" dirty="0"/>
              <a:t>Components involve</a:t>
            </a:r>
          </a:p>
          <a:p>
            <a:pPr lvl="1"/>
            <a:r>
              <a:rPr lang="en-US" dirty="0"/>
              <a:t>High-normal vitamin D levels; vitamin B12 </a:t>
            </a:r>
            <a:r>
              <a:rPr lang="en-US" dirty="0">
                <a:sym typeface="Symbol" panose="05050102010706020507" pitchFamily="18" charset="2"/>
              </a:rPr>
              <a:t>400 pg/mL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Regular aerobic exercise, weight loss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No smoking, limited alcohol and salt, healthy diet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Regular mental and social stimulation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Good sleep hygiene, stress management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Watch blood pressure, lipids, and hemoglobin A1C; monitor bone density, prostate, and other health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538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>
            <a:extLst>
              <a:ext uri="{FF2B5EF4-FFF2-40B4-BE49-F238E27FC236}">
                <a16:creationId xmlns:a16="http://schemas.microsoft.com/office/drawing/2014/main" id="{600572FC-B423-BE46-B182-F2D2DBE8A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Melinda S.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E74A63-84DD-4048-ACF5-417AA7F8EE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841318"/>
            <a:ext cx="6270172" cy="360045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20-year-old woman with 2 days of blurry vision in her left eye associated with painful eye movements</a:t>
            </a:r>
          </a:p>
          <a:p>
            <a:r>
              <a:rPr lang="en-US" altLang="en-US" dirty="0"/>
              <a:t>Visual exam </a:t>
            </a:r>
          </a:p>
          <a:p>
            <a:pPr lvl="1"/>
            <a:r>
              <a:rPr lang="en-US" altLang="en-US" dirty="0"/>
              <a:t>Left central scotoma</a:t>
            </a:r>
          </a:p>
          <a:p>
            <a:pPr lvl="1"/>
            <a:r>
              <a:rPr lang="en-US" altLang="en-US" dirty="0"/>
              <a:t>L APD normal acuity</a:t>
            </a:r>
          </a:p>
          <a:p>
            <a:pPr lvl="1"/>
            <a:r>
              <a:rPr lang="en-US" altLang="en-US" dirty="0"/>
              <a:t>Rest of neurological exam unremarkable</a:t>
            </a:r>
          </a:p>
          <a:p>
            <a:r>
              <a:rPr lang="en-US" altLang="en-US" dirty="0"/>
              <a:t>Diagnosed with acute optic neuritis</a:t>
            </a:r>
          </a:p>
          <a:p>
            <a:pPr lvl="1"/>
            <a:r>
              <a:rPr lang="en-US" altLang="en-US" dirty="0"/>
              <a:t>Treated with 3 days of IV steroids</a:t>
            </a:r>
          </a:p>
          <a:p>
            <a:r>
              <a:rPr lang="en-US" altLang="en-US" dirty="0"/>
              <a:t>Further work up by MRI revealed 3 nonenhancing lesions in the brain</a:t>
            </a:r>
          </a:p>
          <a:p>
            <a:pPr lvl="1"/>
            <a:r>
              <a:rPr lang="en-US" altLang="en-US" dirty="0"/>
              <a:t>LP showed OCB</a:t>
            </a:r>
            <a:r>
              <a:rPr lang="en-US" altLang="en-US" baseline="30000" dirty="0"/>
              <a:t>+</a:t>
            </a:r>
            <a:r>
              <a:rPr lang="en-US" altLang="en-US" dirty="0"/>
              <a:t>, blood workup negative   </a:t>
            </a:r>
          </a:p>
          <a:p>
            <a:endParaRPr lang="en-US" altLang="en-US" dirty="0"/>
          </a:p>
          <a:p>
            <a:endParaRPr lang="en-US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E0575A4B-9B1E-1B4C-B707-8D12680316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6947" y="1176170"/>
          <a:ext cx="2584823" cy="3021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993900" imgH="2254250" progId="">
                  <p:embed/>
                </p:oleObj>
              </mc:Choice>
              <mc:Fallback>
                <p:oleObj name="Image" r:id="rId2" imgW="1993900" imgH="2254250" progId="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E0575A4B-9B1E-1B4C-B707-8D12680316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6947" y="1176170"/>
                        <a:ext cx="2584823" cy="3021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131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0A9E6-3E3C-4189-9695-89985AB9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Jeremy R.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123C9-F7EE-4591-8047-6ED9448BD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52-year-old African American male with 2-year history of progressive exercise intolerance, exacerbated in warm weather</a:t>
            </a:r>
          </a:p>
          <a:p>
            <a:pPr lvl="1"/>
            <a:r>
              <a:rPr lang="en-US" dirty="0"/>
              <a:t>Notes difficulty walking his dog and going up the stairs in his home</a:t>
            </a:r>
          </a:p>
          <a:p>
            <a:pPr lvl="1"/>
            <a:r>
              <a:rPr lang="en-US" dirty="0"/>
              <a:t>Also reports attention and memory problems, urgency incontinence and fatigue</a:t>
            </a:r>
          </a:p>
          <a:p>
            <a:r>
              <a:rPr lang="en-US" dirty="0"/>
              <a:t>Social history significant for smoking (20-pack years)</a:t>
            </a:r>
          </a:p>
          <a:p>
            <a:r>
              <a:rPr lang="en-US" dirty="0"/>
              <a:t>MRI </a:t>
            </a:r>
          </a:p>
          <a:p>
            <a:pPr lvl="1"/>
            <a:r>
              <a:rPr lang="en-US" dirty="0"/>
              <a:t>Confirms areas of lesions in the brain </a:t>
            </a:r>
          </a:p>
          <a:p>
            <a:r>
              <a:rPr lang="en-US" dirty="0"/>
              <a:t>CSF </a:t>
            </a:r>
          </a:p>
          <a:p>
            <a:pPr lvl="1"/>
            <a:r>
              <a:rPr lang="en-US" dirty="0"/>
              <a:t>6 oligoclonal bands</a:t>
            </a:r>
          </a:p>
        </p:txBody>
      </p:sp>
    </p:spTree>
    <p:extLst>
      <p:ext uri="{BB962C8B-B14F-4D97-AF65-F5344CB8AC3E}">
        <p14:creationId xmlns:p14="http://schemas.microsoft.com/office/powerpoint/2010/main" val="1792637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Overdiagnosis of 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55B85-CE98-4F81-BE10-D7CCCCDB644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828346"/>
            <a:ext cx="8229600" cy="1650839"/>
          </a:xfrm>
        </p:spPr>
        <p:txBody>
          <a:bodyPr>
            <a:normAutofit fontScale="85000" lnSpcReduction="10000"/>
          </a:bodyPr>
          <a:lstStyle/>
          <a:p>
            <a:pPr marL="257175" indent="-257175"/>
            <a:r>
              <a:rPr lang="en-US" dirty="0"/>
              <a:t>Study of 4 academic centers (U VT, OHSU, WU, Mayo)</a:t>
            </a:r>
          </a:p>
          <a:p>
            <a:pPr marL="257175" indent="-257175"/>
            <a:r>
              <a:rPr lang="en-US" dirty="0"/>
              <a:t>110 patients incorrectly diagnosed</a:t>
            </a:r>
          </a:p>
          <a:p>
            <a:pPr marL="600075" lvl="1" indent="-257175"/>
            <a:r>
              <a:rPr lang="en-US" dirty="0"/>
              <a:t>24% of misdiagnoses were by a neurologist with fellowship training or practice with MS focus</a:t>
            </a:r>
          </a:p>
          <a:p>
            <a:pPr marL="600075" lvl="1" indent="-257175"/>
            <a:r>
              <a:rPr lang="en-US" dirty="0"/>
              <a:t>32% of misdiagnoses were by a neurologist without fellowship training </a:t>
            </a:r>
          </a:p>
          <a:p>
            <a:pPr marL="257175" indent="-257175"/>
            <a:r>
              <a:rPr lang="en-US" dirty="0"/>
              <a:t>Most common diagnoses: migraine; fibromyalgia; nonspecific symptoms with abnormal MRI; conversion disorder; NMOSD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BC49FB-9BF6-4004-A456-B87DDA34B7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92208" y="4506082"/>
            <a:ext cx="5594592" cy="592693"/>
          </a:xfrm>
        </p:spPr>
        <p:txBody>
          <a:bodyPr anchor="t">
            <a:normAutofit/>
          </a:bodyPr>
          <a:lstStyle/>
          <a:p>
            <a:r>
              <a:rPr lang="en-US" sz="800" dirty="0"/>
              <a:t>Solomon A, et al. </a:t>
            </a:r>
            <a:r>
              <a:rPr lang="en-US" sz="800" i="1" dirty="0"/>
              <a:t>Neurology.</a:t>
            </a:r>
            <a:r>
              <a:rPr lang="en-US" sz="800" dirty="0"/>
              <a:t> 2016;87:1393-1399.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201891" y="2450894"/>
            <a:ext cx="4796943" cy="2005709"/>
            <a:chOff x="957332" y="3807657"/>
            <a:chExt cx="6320290" cy="26742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7332" y="3807658"/>
              <a:ext cx="2959429" cy="26742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5880" y="3807657"/>
              <a:ext cx="2701742" cy="2674277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B4B8E0F-F934-40BA-A19C-123D2F53728B}"/>
              </a:ext>
            </a:extLst>
          </p:cNvPr>
          <p:cNvSpPr txBox="1"/>
          <p:nvPr/>
        </p:nvSpPr>
        <p:spPr>
          <a:xfrm>
            <a:off x="2234973" y="2491432"/>
            <a:ext cx="214924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Duration of Misdiagnosis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C80188-FA9E-49C1-B1C1-280F32CA66C5}"/>
              </a:ext>
            </a:extLst>
          </p:cNvPr>
          <p:cNvSpPr txBox="1"/>
          <p:nvPr/>
        </p:nvSpPr>
        <p:spPr>
          <a:xfrm>
            <a:off x="4972051" y="2479185"/>
            <a:ext cx="201453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Cumulative Exposure to Immunomodulatory Therapy</a:t>
            </a:r>
          </a:p>
        </p:txBody>
      </p:sp>
    </p:spTree>
    <p:extLst>
      <p:ext uri="{BB962C8B-B14F-4D97-AF65-F5344CB8AC3E}">
        <p14:creationId xmlns:p14="http://schemas.microsoft.com/office/powerpoint/2010/main" val="4214468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Dictums for Diagnosing 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EB0037-C852-4095-BB92-34F912EC83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771525"/>
            <a:ext cx="8229600" cy="36004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Uncommon manifestations of common disorders are far more common than common manifestations of uncommon conditions</a:t>
            </a:r>
          </a:p>
          <a:p>
            <a:r>
              <a:rPr lang="en-US" dirty="0"/>
              <a:t>It is important to remain open-minded and question one’s diagnosis when there are atypical features of the disease</a:t>
            </a:r>
          </a:p>
          <a:p>
            <a:r>
              <a:rPr lang="en-US" dirty="0"/>
              <a:t>Multiple sclerosis can manifest in a wide variety of fashions, but so do its mimickers </a:t>
            </a:r>
          </a:p>
          <a:p>
            <a:r>
              <a:rPr lang="en-US" dirty="0"/>
              <a:t>MS remains a clinical diagnosis. Careful history, physical examination, and ancillary studies are fundamental to diagnosing MS</a:t>
            </a:r>
          </a:p>
          <a:p>
            <a:r>
              <a:rPr lang="en-US" dirty="0"/>
              <a:t>A careful and comprehensive review of systems and general physical examination rather than ancillary studies may correctly suggest an MS mimicker</a:t>
            </a:r>
          </a:p>
          <a:p>
            <a:pPr lvl="1"/>
            <a:r>
              <a:rPr lang="en-US" dirty="0"/>
              <a:t>Specific tests for these disorders are often simply confirmatory</a:t>
            </a:r>
          </a:p>
          <a:p>
            <a:pPr lvl="1"/>
            <a:r>
              <a:rPr lang="en-US" dirty="0"/>
              <a:t>Features that suggest an alternative diagnosis include fever, skin rash, arthralgias, and headache</a:t>
            </a:r>
          </a:p>
          <a:p>
            <a:r>
              <a:rPr lang="en-US" dirty="0"/>
              <a:t>Avoid an overreliance on MRI interpretations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3238F5-9C1B-43F6-9316-4F3984DD60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85226" y="4537099"/>
            <a:ext cx="5601573" cy="561676"/>
          </a:xfrm>
        </p:spPr>
        <p:txBody>
          <a:bodyPr anchor="t">
            <a:normAutofit/>
          </a:bodyPr>
          <a:lstStyle/>
          <a:p>
            <a:r>
              <a:rPr lang="en-US" sz="800" dirty="0"/>
              <a:t>Singhal D, et al. </a:t>
            </a:r>
            <a:r>
              <a:rPr lang="en-US" sz="800" i="1" dirty="0"/>
              <a:t>Future Neurol. </a:t>
            </a:r>
            <a:r>
              <a:rPr lang="en-US" sz="800" dirty="0"/>
              <a:t>2012;7(5):547-555.</a:t>
            </a:r>
          </a:p>
        </p:txBody>
      </p:sp>
    </p:spTree>
    <p:extLst>
      <p:ext uri="{BB962C8B-B14F-4D97-AF65-F5344CB8AC3E}">
        <p14:creationId xmlns:p14="http://schemas.microsoft.com/office/powerpoint/2010/main" val="260915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>
            <a:extLst>
              <a:ext uri="{FF2B5EF4-FFF2-40B4-BE49-F238E27FC236}">
                <a16:creationId xmlns:a16="http://schemas.microsoft.com/office/drawing/2014/main" id="{600572FC-B423-BE46-B182-F2D2DBE8A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Melinda S.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E74A63-84DD-4048-ACF5-417AA7F8EE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841318"/>
            <a:ext cx="6270172" cy="360045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20-yo woman with 2 days of blurry vision in her left eye associated with painful eye movements</a:t>
            </a:r>
          </a:p>
          <a:p>
            <a:r>
              <a:rPr lang="en-US" altLang="en-US" dirty="0"/>
              <a:t>Visual exam </a:t>
            </a:r>
          </a:p>
          <a:p>
            <a:pPr lvl="1"/>
            <a:r>
              <a:rPr lang="en-US" altLang="en-US" dirty="0"/>
              <a:t>Left central scotoma</a:t>
            </a:r>
          </a:p>
          <a:p>
            <a:pPr lvl="1"/>
            <a:r>
              <a:rPr lang="en-US" altLang="en-US" dirty="0"/>
              <a:t>L APD normal acuity</a:t>
            </a:r>
          </a:p>
          <a:p>
            <a:pPr lvl="1"/>
            <a:r>
              <a:rPr lang="en-US" altLang="en-US" dirty="0"/>
              <a:t>Rest of neurological exam unremarkable</a:t>
            </a:r>
          </a:p>
          <a:p>
            <a:r>
              <a:rPr lang="en-US" altLang="en-US" dirty="0"/>
              <a:t>Diagnosed with acute optic neuritis</a:t>
            </a:r>
          </a:p>
          <a:p>
            <a:pPr lvl="1"/>
            <a:r>
              <a:rPr lang="en-US" altLang="en-US" dirty="0"/>
              <a:t>Treated with 3 days of IV steroids</a:t>
            </a:r>
          </a:p>
          <a:p>
            <a:r>
              <a:rPr lang="en-US" altLang="en-US" dirty="0"/>
              <a:t>Further work up by MRI revealed 3 nonenhancing lesions in the brain</a:t>
            </a:r>
          </a:p>
          <a:p>
            <a:pPr lvl="1"/>
            <a:r>
              <a:rPr lang="en-US" altLang="en-US" dirty="0"/>
              <a:t>LP showed OCB</a:t>
            </a:r>
            <a:r>
              <a:rPr lang="en-US" altLang="en-US" baseline="30000" dirty="0"/>
              <a:t>+</a:t>
            </a:r>
            <a:r>
              <a:rPr lang="en-US" altLang="en-US" dirty="0"/>
              <a:t>, blood workup negative   </a:t>
            </a:r>
          </a:p>
          <a:p>
            <a:endParaRPr lang="en-US" altLang="en-US" dirty="0"/>
          </a:p>
          <a:p>
            <a:endParaRPr lang="en-US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E0575A4B-9B1E-1B4C-B707-8D12680316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6947" y="1176170"/>
          <a:ext cx="2584823" cy="3021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993900" imgH="2254250" progId="">
                  <p:embed/>
                </p:oleObj>
              </mc:Choice>
              <mc:Fallback>
                <p:oleObj name="Image" r:id="rId2" imgW="1993900" imgH="2254250" progId="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E0575A4B-9B1E-1B4C-B707-8D12680316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6947" y="1176170"/>
                        <a:ext cx="2584823" cy="3021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050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5CA3E-C0F7-05C1-0573-0DE579210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81" y="273844"/>
            <a:ext cx="8060169" cy="994172"/>
          </a:xfrm>
        </p:spPr>
        <p:txBody>
          <a:bodyPr>
            <a:normAutofit/>
          </a:bodyPr>
          <a:lstStyle/>
          <a:p>
            <a:r>
              <a:rPr lang="en-US" sz="3200" b="0" dirty="0">
                <a:latin typeface="+mj-lt"/>
              </a:rPr>
              <a:t>Prominent Features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143E1B-D025-96C7-EBE7-F7E6165EFD9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u="sng" dirty="0"/>
              <a:t>Relapsing-Remitting MS</a:t>
            </a:r>
          </a:p>
          <a:p>
            <a:r>
              <a:rPr lang="en-US" dirty="0"/>
              <a:t>Fatigue</a:t>
            </a:r>
          </a:p>
          <a:p>
            <a:r>
              <a:rPr lang="en-US" dirty="0"/>
              <a:t>Numbness</a:t>
            </a:r>
          </a:p>
          <a:p>
            <a:r>
              <a:rPr lang="en-US" dirty="0"/>
              <a:t>Vision problems</a:t>
            </a:r>
          </a:p>
          <a:p>
            <a:r>
              <a:rPr lang="en-US" dirty="0"/>
              <a:t>Spasticity/Stiffness</a:t>
            </a:r>
          </a:p>
          <a:p>
            <a:r>
              <a:rPr lang="en-US" dirty="0"/>
              <a:t>Bowel/Bladder problems</a:t>
            </a:r>
          </a:p>
          <a:p>
            <a:r>
              <a:rPr lang="en-US" dirty="0"/>
              <a:t>Cognitive decline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47AAB-CC60-0EBE-A373-706805279DD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u="sng" dirty="0"/>
              <a:t>Progressive MS</a:t>
            </a:r>
          </a:p>
          <a:p>
            <a:r>
              <a:rPr lang="en-US" dirty="0"/>
              <a:t>Relapsing-Remitting MS</a:t>
            </a:r>
          </a:p>
          <a:p>
            <a:pPr marL="0" indent="0" algn="ctr">
              <a:buNone/>
            </a:pPr>
            <a:r>
              <a:rPr lang="en-US" dirty="0"/>
              <a:t>+</a:t>
            </a:r>
          </a:p>
          <a:p>
            <a:r>
              <a:rPr lang="en-US" dirty="0"/>
              <a:t>Worsening walking/mobility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62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Prognostic Factors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D9A239D-6EE3-4B8A-8403-DD590DEE81A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358037771"/>
              </p:ext>
            </p:extLst>
          </p:nvPr>
        </p:nvGraphicFramePr>
        <p:xfrm>
          <a:off x="457200" y="708660"/>
          <a:ext cx="8229600" cy="372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1140747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81596765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562403411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872712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Caucasian</a:t>
                      </a:r>
                      <a:r>
                        <a:rPr lang="en-US" sz="1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2326198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at diagnosis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young (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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years)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older (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years)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429032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8692087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Smoker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3296952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Subtype</a:t>
                      </a:r>
                      <a:r>
                        <a:rPr lang="en-US" sz="1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relapsing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progressive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275348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attack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 neuritis, sensory,</a:t>
                      </a:r>
                      <a:r>
                        <a:rPr lang="en-US" sz="1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unifocal</a:t>
                      </a:r>
                      <a:endParaRPr lang="en-US" sz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motor, cerebellar, sphincter, multifocal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3535924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Recovery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incomplete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2025068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Attack</a:t>
                      </a:r>
                      <a:r>
                        <a:rPr lang="en-US" sz="1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rate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(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in 1 year)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147189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Disability</a:t>
                      </a:r>
                      <a:r>
                        <a:rPr lang="en-US" sz="1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5 years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057098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lesions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cerebral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brainstem, cord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0360113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Lesion load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7958429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Enhancement</a:t>
                      </a:r>
                      <a:r>
                        <a:rPr lang="en-US" sz="12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98789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76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18467</TotalTime>
  <Words>4502</Words>
  <Application>Microsoft Office PowerPoint</Application>
  <PresentationFormat>On-screen Show (16:9)</PresentationFormat>
  <Paragraphs>760</Paragraphs>
  <Slides>46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Arial Narrow</vt:lpstr>
      <vt:lpstr>Calibri</vt:lpstr>
      <vt:lpstr>Calibri Light</vt:lpstr>
      <vt:lpstr>Helvetica</vt:lpstr>
      <vt:lpstr>Symbol</vt:lpstr>
      <vt:lpstr>Tahoma</vt:lpstr>
      <vt:lpstr>Office Theme</vt:lpstr>
      <vt:lpstr>1_Office Theme</vt:lpstr>
      <vt:lpstr>Image</vt:lpstr>
      <vt:lpstr>Document</vt:lpstr>
      <vt:lpstr>PowerPoint Presentation</vt:lpstr>
      <vt:lpstr>Red Flags for Diagnosing MS: Neurologic</vt:lpstr>
      <vt:lpstr>Red Flags for Diagnosing MS: Other</vt:lpstr>
      <vt:lpstr>Importance of Detecting MS Mimics Early</vt:lpstr>
      <vt:lpstr>Overdiagnosis of MS</vt:lpstr>
      <vt:lpstr>Dictums for Diagnosing MS</vt:lpstr>
      <vt:lpstr>Melinda S. </vt:lpstr>
      <vt:lpstr>Prominent Features</vt:lpstr>
      <vt:lpstr>Prognostic Factors</vt:lpstr>
      <vt:lpstr>Progressive Disease Definition</vt:lpstr>
      <vt:lpstr>Jeremy R. </vt:lpstr>
      <vt:lpstr>Clinical Course Ontology</vt:lpstr>
      <vt:lpstr>PowerPoint Presentation</vt:lpstr>
      <vt:lpstr>Multiple Sclerosis</vt:lpstr>
      <vt:lpstr>Comprehensive Care</vt:lpstr>
      <vt:lpstr>Diagnostic and Therapeutic Issues</vt:lpstr>
      <vt:lpstr>Initiating Treatment—Real-World Considerations</vt:lpstr>
      <vt:lpstr>Assessing Therapy—Factors to Consider</vt:lpstr>
      <vt:lpstr>Monitoring Disease: MRI Guidelines</vt:lpstr>
      <vt:lpstr>Defining Treatment Failure/Breakthrough Disease:  2018 AAN Guideline</vt:lpstr>
      <vt:lpstr>Treatment of Relapsing MS FDA Approvals 1993-2022</vt:lpstr>
      <vt:lpstr>Summary of MS Therapies by Mechanism of Action</vt:lpstr>
      <vt:lpstr>Fumarates (Dimethyl fumarate, Diroximel fumarate, Monomethyl fumarate)</vt:lpstr>
      <vt:lpstr>Fumarates: Safety/Tolerability</vt:lpstr>
      <vt:lpstr>Monomethyl Fumarate</vt:lpstr>
      <vt:lpstr>Sphingosine-1 Phosphate Receptor Modulators</vt:lpstr>
      <vt:lpstr>Fingolimod: Safety </vt:lpstr>
      <vt:lpstr>Second-Generation S1P-Receptor Modulators </vt:lpstr>
      <vt:lpstr>S1P-Receptor Modulators </vt:lpstr>
      <vt:lpstr>Comparison of S1P Receptor Modulators</vt:lpstr>
      <vt:lpstr>Teriflunomide </vt:lpstr>
      <vt:lpstr>Teriflunomide: Safety/Tolerability</vt:lpstr>
      <vt:lpstr>Cladribine</vt:lpstr>
      <vt:lpstr>Anti-CD20 Monoclonal Antibodies</vt:lpstr>
      <vt:lpstr>Ocrelizumab (Anti-CD20 Monoclonal Ab)</vt:lpstr>
      <vt:lpstr>Alemtuzumab</vt:lpstr>
      <vt:lpstr>Natalizumab</vt:lpstr>
      <vt:lpstr>JCV Antibody Status and Risk for PML</vt:lpstr>
      <vt:lpstr>Natalizumab: Safety</vt:lpstr>
      <vt:lpstr>Summary of MS Therapies by Efficacy </vt:lpstr>
      <vt:lpstr>DMT Considerations</vt:lpstr>
      <vt:lpstr>Clinical Trials in Progressive MS</vt:lpstr>
      <vt:lpstr>Wellness/Health Maintenance Program</vt:lpstr>
      <vt:lpstr>Wellness/Health Maintenance Program</vt:lpstr>
      <vt:lpstr>Melinda S. </vt:lpstr>
      <vt:lpstr>Jeremy R.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Gregory Scott</cp:lastModifiedBy>
  <cp:revision>86</cp:revision>
  <dcterms:created xsi:type="dcterms:W3CDTF">2022-01-24T01:19:54Z</dcterms:created>
  <dcterms:modified xsi:type="dcterms:W3CDTF">2022-07-19T14:58:10Z</dcterms:modified>
</cp:coreProperties>
</file>