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73" r:id="rId2"/>
  </p:sldMasterIdLst>
  <p:notesMasterIdLst>
    <p:notesMasterId r:id="rId141"/>
  </p:notesMasterIdLst>
  <p:sldIdLst>
    <p:sldId id="259" r:id="rId3"/>
    <p:sldId id="503" r:id="rId4"/>
    <p:sldId id="504" r:id="rId5"/>
    <p:sldId id="301" r:id="rId6"/>
    <p:sldId id="302" r:id="rId7"/>
    <p:sldId id="303" r:id="rId8"/>
    <p:sldId id="505" r:id="rId9"/>
    <p:sldId id="304" r:id="rId10"/>
    <p:sldId id="305" r:id="rId11"/>
    <p:sldId id="306" r:id="rId12"/>
    <p:sldId id="506" r:id="rId13"/>
    <p:sldId id="307" r:id="rId14"/>
    <p:sldId id="308" r:id="rId15"/>
    <p:sldId id="309" r:id="rId16"/>
    <p:sldId id="507" r:id="rId17"/>
    <p:sldId id="311" r:id="rId18"/>
    <p:sldId id="310" r:id="rId19"/>
    <p:sldId id="312" r:id="rId20"/>
    <p:sldId id="508" r:id="rId21"/>
    <p:sldId id="509" r:id="rId22"/>
    <p:sldId id="316" r:id="rId23"/>
    <p:sldId id="314" r:id="rId24"/>
    <p:sldId id="317" r:id="rId25"/>
    <p:sldId id="510" r:id="rId26"/>
    <p:sldId id="511" r:id="rId27"/>
    <p:sldId id="318" r:id="rId28"/>
    <p:sldId id="319" r:id="rId29"/>
    <p:sldId id="512" r:id="rId30"/>
    <p:sldId id="320" r:id="rId31"/>
    <p:sldId id="497" r:id="rId32"/>
    <p:sldId id="321" r:id="rId33"/>
    <p:sldId id="326" r:id="rId34"/>
    <p:sldId id="513" r:id="rId35"/>
    <p:sldId id="328" r:id="rId36"/>
    <p:sldId id="331" r:id="rId37"/>
    <p:sldId id="499" r:id="rId38"/>
    <p:sldId id="329" r:id="rId39"/>
    <p:sldId id="330" r:id="rId40"/>
    <p:sldId id="514" r:id="rId41"/>
    <p:sldId id="332" r:id="rId42"/>
    <p:sldId id="333" r:id="rId43"/>
    <p:sldId id="498" r:id="rId44"/>
    <p:sldId id="334" r:id="rId45"/>
    <p:sldId id="515" r:id="rId46"/>
    <p:sldId id="335" r:id="rId47"/>
    <p:sldId id="336" r:id="rId48"/>
    <p:sldId id="337" r:id="rId49"/>
    <p:sldId id="405" r:id="rId50"/>
    <p:sldId id="516" r:id="rId51"/>
    <p:sldId id="338" r:id="rId52"/>
    <p:sldId id="339" r:id="rId53"/>
    <p:sldId id="275" r:id="rId54"/>
    <p:sldId id="276" r:id="rId55"/>
    <p:sldId id="340" r:id="rId56"/>
    <p:sldId id="341" r:id="rId57"/>
    <p:sldId id="342" r:id="rId58"/>
    <p:sldId id="519" r:id="rId59"/>
    <p:sldId id="343" r:id="rId60"/>
    <p:sldId id="344" r:id="rId61"/>
    <p:sldId id="520" r:id="rId62"/>
    <p:sldId id="346" r:id="rId63"/>
    <p:sldId id="345" r:id="rId64"/>
    <p:sldId id="347" r:id="rId65"/>
    <p:sldId id="521" r:id="rId66"/>
    <p:sldId id="522" r:id="rId67"/>
    <p:sldId id="348" r:id="rId68"/>
    <p:sldId id="349" r:id="rId69"/>
    <p:sldId id="350" r:id="rId70"/>
    <p:sldId id="523" r:id="rId71"/>
    <p:sldId id="351" r:id="rId72"/>
    <p:sldId id="355" r:id="rId73"/>
    <p:sldId id="356" r:id="rId74"/>
    <p:sldId id="352" r:id="rId75"/>
    <p:sldId id="353" r:id="rId76"/>
    <p:sldId id="354" r:id="rId77"/>
    <p:sldId id="524" r:id="rId78"/>
    <p:sldId id="357" r:id="rId79"/>
    <p:sldId id="358" r:id="rId80"/>
    <p:sldId id="359" r:id="rId81"/>
    <p:sldId id="525" r:id="rId82"/>
    <p:sldId id="360" r:id="rId83"/>
    <p:sldId id="361" r:id="rId84"/>
    <p:sldId id="362" r:id="rId85"/>
    <p:sldId id="526" r:id="rId86"/>
    <p:sldId id="364" r:id="rId87"/>
    <p:sldId id="363" r:id="rId88"/>
    <p:sldId id="500" r:id="rId89"/>
    <p:sldId id="527" r:id="rId90"/>
    <p:sldId id="367" r:id="rId91"/>
    <p:sldId id="368" r:id="rId92"/>
    <p:sldId id="369" r:id="rId93"/>
    <p:sldId id="370" r:id="rId94"/>
    <p:sldId id="528" r:id="rId95"/>
    <p:sldId id="529" r:id="rId96"/>
    <p:sldId id="371" r:id="rId97"/>
    <p:sldId id="372" r:id="rId98"/>
    <p:sldId id="373" r:id="rId99"/>
    <p:sldId id="374" r:id="rId100"/>
    <p:sldId id="530" r:id="rId101"/>
    <p:sldId id="375" r:id="rId102"/>
    <p:sldId id="376" r:id="rId103"/>
    <p:sldId id="531" r:id="rId104"/>
    <p:sldId id="377" r:id="rId105"/>
    <p:sldId id="378" r:id="rId106"/>
    <p:sldId id="379" r:id="rId107"/>
    <p:sldId id="532" r:id="rId108"/>
    <p:sldId id="381" r:id="rId109"/>
    <p:sldId id="382" r:id="rId110"/>
    <p:sldId id="383" r:id="rId111"/>
    <p:sldId id="384" r:id="rId112"/>
    <p:sldId id="533" r:id="rId113"/>
    <p:sldId id="534" r:id="rId114"/>
    <p:sldId id="385" r:id="rId115"/>
    <p:sldId id="386" r:id="rId116"/>
    <p:sldId id="387" r:id="rId117"/>
    <p:sldId id="535" r:id="rId118"/>
    <p:sldId id="406" r:id="rId119"/>
    <p:sldId id="388" r:id="rId120"/>
    <p:sldId id="389" r:id="rId121"/>
    <p:sldId id="390" r:id="rId122"/>
    <p:sldId id="391" r:id="rId123"/>
    <p:sldId id="536" r:id="rId124"/>
    <p:sldId id="392" r:id="rId125"/>
    <p:sldId id="393" r:id="rId126"/>
    <p:sldId id="394" r:id="rId127"/>
    <p:sldId id="297" r:id="rId128"/>
    <p:sldId id="395" r:id="rId129"/>
    <p:sldId id="396" r:id="rId130"/>
    <p:sldId id="397" r:id="rId131"/>
    <p:sldId id="398" r:id="rId132"/>
    <p:sldId id="537" r:id="rId133"/>
    <p:sldId id="399" r:id="rId134"/>
    <p:sldId id="400" r:id="rId135"/>
    <p:sldId id="401" r:id="rId136"/>
    <p:sldId id="402" r:id="rId137"/>
    <p:sldId id="538" r:id="rId138"/>
    <p:sldId id="403" r:id="rId139"/>
    <p:sldId id="404" r:id="rId1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9FB18B-0513-82C0-C8E7-F5DF794993DC}" name="Jessica Martin" initials="JM" userId="fe87a7f0c5a1ff10" providerId="Windows Live"/>
  <p188:author id="{DFF0BE91-FFCD-C044-53E2-37985E4B0752}" name="Jane Joukovsky" initials="JJ" userId="55996e53fdeca00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2"/>
    <p:restoredTop sz="87000"/>
  </p:normalViewPr>
  <p:slideViewPr>
    <p:cSldViewPr snapToGrid="0" snapToObjects="1">
      <p:cViewPr varScale="1">
        <p:scale>
          <a:sx n="126" d="100"/>
          <a:sy n="126" d="100"/>
        </p:scale>
        <p:origin x="9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notesMaster" Target="notesMasters/notesMaster1.xml"/><Relationship Id="rId146" Type="http://schemas.microsoft.com/office/2018/10/relationships/authors" Target="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4B8B6716-FE07-4936-BABA-EDD6948033E1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63D-D743-AE58-DD8F74DC917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3D-D743-AE58-DD8F74DC917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3D-D743-AE58-DD8F74DC917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3D-D743-AE58-DD8F74DC917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3D-D743-AE58-DD8F74DC917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3D-D743-AE58-DD8F74DC917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3D-D743-AE58-DD8F74DC917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D743-AE58-DD8F74DC917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3D-D743-AE58-DD8F74DC917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3D-D743-AE58-DD8F74DC917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63D-D743-AE58-DD8F74DC917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63D-D743-AE58-DD8F74DC917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63D-D743-AE58-DD8F74DC917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63D-D743-AE58-DD8F74DC917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63D-D743-AE58-DD8F74DC917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63D-D743-AE58-DD8F74DC9173}"/>
                </c:ext>
              </c:extLst>
            </c:dLbl>
            <c:dLbl>
              <c:idx val="1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17169EB4-3EF8-4814-8CD8-EFB243678218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F63D-D743-AE58-DD8F74DC9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1.7</c:v>
                </c:pt>
                <c:pt idx="1">
                  <c:v>1.4</c:v>
                </c:pt>
                <c:pt idx="2">
                  <c:v>1.7</c:v>
                </c:pt>
                <c:pt idx="3">
                  <c:v>1.9</c:v>
                </c:pt>
                <c:pt idx="4">
                  <c:v>2.1</c:v>
                </c:pt>
                <c:pt idx="5">
                  <c:v>2.2999999999999998</c:v>
                </c:pt>
                <c:pt idx="6">
                  <c:v>2.5</c:v>
                </c:pt>
                <c:pt idx="7">
                  <c:v>2.7</c:v>
                </c:pt>
                <c:pt idx="8">
                  <c:v>3</c:v>
                </c:pt>
                <c:pt idx="9">
                  <c:v>3.4</c:v>
                </c:pt>
                <c:pt idx="10">
                  <c:v>3.5</c:v>
                </c:pt>
                <c:pt idx="11">
                  <c:v>3.9</c:v>
                </c:pt>
                <c:pt idx="12">
                  <c:v>4.2</c:v>
                </c:pt>
                <c:pt idx="13">
                  <c:v>4.4000000000000004</c:v>
                </c:pt>
                <c:pt idx="14">
                  <c:v>4.7</c:v>
                </c:pt>
                <c:pt idx="15">
                  <c:v>5</c:v>
                </c:pt>
                <c:pt idx="16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F63D-D743-AE58-DD8F74DC9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1135791"/>
        <c:axId val="1740716831"/>
      </c:lineChart>
      <c:catAx>
        <c:axId val="17411357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716831"/>
        <c:crosses val="autoZero"/>
        <c:auto val="1"/>
        <c:lblAlgn val="ctr"/>
        <c:lblOffset val="100"/>
        <c:tickLblSkip val="2"/>
        <c:noMultiLvlLbl val="0"/>
      </c:catAx>
      <c:valAx>
        <c:axId val="17407168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Peanut allergy incidence, </a:t>
                </a:r>
                <a:br>
                  <a:rPr lang="en-US" sz="1400" b="1" dirty="0"/>
                </a:br>
                <a:r>
                  <a:rPr lang="en-US" sz="1400" b="1" dirty="0"/>
                  <a:t>% of total births</a:t>
                </a:r>
              </a:p>
            </c:rich>
          </c:tx>
          <c:layout>
            <c:manualLayout>
              <c:xMode val="edge"/>
              <c:yMode val="edge"/>
              <c:x val="1.54824453625548E-2"/>
              <c:y val="0.172569311719360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135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Proportion of Patients Able to Ingest Peanut Protein at Trial</a:t>
            </a:r>
            <a:r>
              <a:rPr lang="en-US" b="1" baseline="0" dirty="0"/>
              <a:t> End (4-17 Year </a:t>
            </a:r>
            <a:r>
              <a:rPr lang="en-US" b="1" baseline="0" dirty="0" err="1"/>
              <a:t>Olds</a:t>
            </a:r>
            <a:r>
              <a:rPr lang="en-US" b="1" baseline="0" dirty="0"/>
              <a:t>)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Peanut (Arachis hypogaea) allergen powder-dnfp (n = 372)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300 mg</c:v>
                </c:pt>
                <c:pt idx="1">
                  <c:v>600 mg</c:v>
                </c:pt>
                <c:pt idx="2">
                  <c:v>1000 mg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0.76600000000000001</c:v>
                </c:pt>
                <c:pt idx="1">
                  <c:v>0.67200000000000004</c:v>
                </c:pt>
                <c:pt idx="2">
                  <c:v>0.503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2-374F-97B0-C8956D4F0B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 = 124)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300 mg</c:v>
                </c:pt>
                <c:pt idx="1">
                  <c:v>600 mg</c:v>
                </c:pt>
                <c:pt idx="2">
                  <c:v>1000 mg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8.1000000000000003E-2</c:v>
                </c:pt>
                <c:pt idx="1">
                  <c:v>0.04</c:v>
                </c:pt>
                <c:pt idx="2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F2-374F-97B0-C8956D4F0B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69795936"/>
        <c:axId val="361248656"/>
      </c:barChart>
      <c:catAx>
        <c:axId val="1069795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Peanut protein</a:t>
                </a:r>
                <a:r>
                  <a:rPr lang="en-US" b="1" baseline="0" dirty="0"/>
                  <a:t> dose ingested without dose-limiting effects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248656"/>
        <c:crosses val="autoZero"/>
        <c:auto val="1"/>
        <c:lblAlgn val="ctr"/>
        <c:lblOffset val="100"/>
        <c:noMultiLvlLbl val="0"/>
      </c:catAx>
      <c:valAx>
        <c:axId val="361248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Patients</a:t>
                </a:r>
                <a:r>
                  <a:rPr lang="en-US" b="1" baseline="0" dirty="0"/>
                  <a:t> tolerating food challenge, %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7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5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Proportion Tolerating</a:t>
            </a:r>
            <a:r>
              <a:rPr lang="en-US" b="1" baseline="0" dirty="0"/>
              <a:t> 4000 mg Peanut Protein 12 Weeks After Last Dose of Study Drug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Omalizumab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0.75900000000000001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B-D248-8FB4-B475A526C0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BB-D248-8FB4-B475A526C0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0776384"/>
        <c:axId val="1570590287"/>
      </c:barChart>
      <c:catAx>
        <c:axId val="160776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0590287"/>
        <c:crosses val="autoZero"/>
        <c:auto val="1"/>
        <c:lblAlgn val="ctr"/>
        <c:lblOffset val="100"/>
        <c:noMultiLvlLbl val="0"/>
      </c:catAx>
      <c:valAx>
        <c:axId val="15705902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Participants,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7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Median Percent Change in Serum IgE Levels From Baseline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83-2C4A-9E6E-3C2C73201BD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83-2C4A-9E6E-3C2C73201BD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83-2C4A-9E6E-3C2C73201B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Peanut</c:v>
                </c:pt>
                <c:pt idx="1">
                  <c:v>Egg white</c:v>
                </c:pt>
                <c:pt idx="2">
                  <c:v>Cow's milk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-0.51800000000000002</c:v>
                </c:pt>
                <c:pt idx="1">
                  <c:v>-0.41799999999999998</c:v>
                </c:pt>
                <c:pt idx="2">
                  <c:v>-0.47499999999999998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83-2C4A-9E6E-3C2C73201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-27"/>
        <c:axId val="1835456607"/>
        <c:axId val="1832310271"/>
      </c:barChart>
      <c:catAx>
        <c:axId val="1835456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2310271"/>
        <c:crosses val="autoZero"/>
        <c:auto val="1"/>
        <c:lblAlgn val="ctr"/>
        <c:lblOffset val="100"/>
        <c:noMultiLvlLbl val="0"/>
      </c:catAx>
      <c:valAx>
        <c:axId val="1832310271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456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BC267C6F-44FA-4D20-802A-EEF100F9205C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31E-0D41-95EB-5385A15CFE7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1E-0D41-95EB-5385A15CFE7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1E-0D41-95EB-5385A15CFE7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1E-0D41-95EB-5385A15CFE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1E-0D41-95EB-5385A15CFE7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1E-0D41-95EB-5385A15CFE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1E-0D41-95EB-5385A15CFE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1E-0D41-95EB-5385A15CFE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31E-0D41-95EB-5385A15CFE77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22D43D56-F8C5-4419-B9A2-8689ADF5B647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31E-0D41-95EB-5385A15CFE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13.61</c:v>
                </c:pt>
                <c:pt idx="1">
                  <c:v>14.41</c:v>
                </c:pt>
                <c:pt idx="2">
                  <c:v>17.45</c:v>
                </c:pt>
                <c:pt idx="3">
                  <c:v>18.78</c:v>
                </c:pt>
                <c:pt idx="4">
                  <c:v>20.88</c:v>
                </c:pt>
                <c:pt idx="5">
                  <c:v>23.76</c:v>
                </c:pt>
                <c:pt idx="6">
                  <c:v>28.97</c:v>
                </c:pt>
                <c:pt idx="7">
                  <c:v>34.270000000000003</c:v>
                </c:pt>
                <c:pt idx="8">
                  <c:v>37.06</c:v>
                </c:pt>
                <c:pt idx="9">
                  <c:v>37.15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31E-0D41-95EB-5385A15CFE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741135791"/>
        <c:axId val="1740716831"/>
      </c:lineChart>
      <c:catAx>
        <c:axId val="17411357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716831"/>
        <c:crosses val="autoZero"/>
        <c:auto val="1"/>
        <c:lblAlgn val="ctr"/>
        <c:lblOffset val="100"/>
        <c:tickLblSkip val="2"/>
        <c:noMultiLvlLbl val="0"/>
      </c:catAx>
      <c:valAx>
        <c:axId val="1740716831"/>
        <c:scaling>
          <c:orientation val="minMax"/>
          <c:max val="4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Pediatric anaphylaxis ED visits, number of visits per 100,000 enrollees</a:t>
                </a:r>
              </a:p>
            </c:rich>
          </c:tx>
          <c:layout>
            <c:manualLayout>
              <c:xMode val="edge"/>
              <c:yMode val="edge"/>
              <c:x val="6.6378518605572298E-3"/>
              <c:y val="1.7196005261214699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135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Height-for</a:t>
            </a:r>
            <a:r>
              <a:rPr lang="en-US" b="1" baseline="0" dirty="0"/>
              <a:t>-Age Percentiles by Allergy Status</a:t>
            </a:r>
            <a:r>
              <a:rPr lang="en-US" b="1" baseline="30000" dirty="0"/>
              <a:t>1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Healthy Controls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&lt;25th</c:v>
                </c:pt>
                <c:pt idx="1">
                  <c:v>25th-75th</c:v>
                </c:pt>
                <c:pt idx="2">
                  <c:v>&gt;75th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0.17</c:v>
                </c:pt>
                <c:pt idx="1">
                  <c:v>0.56000000000000005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8-064A-AB50-1EC04A4BC2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Children with ≥1 food allergy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&lt;25th</c:v>
                </c:pt>
                <c:pt idx="1">
                  <c:v>25th-75th</c:v>
                </c:pt>
                <c:pt idx="2">
                  <c:v>&gt;75th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0.52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8-064A-AB50-1EC04A4BC2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Children with ≥2 food allergies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&lt;25th</c:v>
                </c:pt>
                <c:pt idx="1">
                  <c:v>25th-75th</c:v>
                </c:pt>
                <c:pt idx="2">
                  <c:v>&gt;75th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0.35</c:v>
                </c:pt>
                <c:pt idx="1">
                  <c:v>0.52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28-064A-AB50-1EC04A4BC2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20846495"/>
        <c:axId val="1220590047"/>
      </c:barChart>
      <c:catAx>
        <c:axId val="12208464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Height-for-age</a:t>
                </a:r>
                <a:r>
                  <a:rPr lang="en-US" sz="1400" b="1" baseline="0" dirty="0"/>
                  <a:t> percentile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590047"/>
        <c:crosses val="autoZero"/>
        <c:auto val="1"/>
        <c:lblAlgn val="ctr"/>
        <c:lblOffset val="100"/>
        <c:noMultiLvlLbl val="0"/>
      </c:catAx>
      <c:valAx>
        <c:axId val="122059004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Children,</a:t>
                </a:r>
                <a:r>
                  <a:rPr lang="en-US" sz="1400" b="1" baseline="0" dirty="0"/>
                  <a:t> %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84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5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24534215469795E-2"/>
          <c:y val="0.126128072865277"/>
          <c:w val="0.52689085876700803"/>
          <c:h val="0.870942625959102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C9-FB41-BAF7-538AECACCF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C9-FB41-BAF7-538AECACCF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C9-FB41-BAF7-538AECACCF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C9-FB41-BAF7-538AECACCF2B}"/>
              </c:ext>
            </c:extLst>
          </c:dPt>
          <c:dLbls>
            <c:dLbl>
              <c:idx val="0"/>
              <c:layout>
                <c:manualLayout>
                  <c:x val="-0.124931669303169"/>
                  <c:y val="0.19898874670629199"/>
                </c:manualLayout>
              </c:layout>
              <c:tx>
                <c:rich>
                  <a:bodyPr/>
                  <a:lstStyle/>
                  <a:p>
                    <a:fld id="{9435FAE0-F037-49B6-9146-65D539EEDC5F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C9-FB41-BAF7-538AECACCF2B}"/>
                </c:ext>
              </c:extLst>
            </c:dLbl>
            <c:dLbl>
              <c:idx val="1"/>
              <c:layout>
                <c:manualLayout>
                  <c:x val="-0.28140384424283599"/>
                  <c:y val="-9.72505481779509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fld id="{3D9AAB62-D8F7-440A-929C-D300BA9DF9CA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92558987964502"/>
                      <c:h val="0.2372321693262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C9-FB41-BAF7-538AECACCF2B}"/>
                </c:ext>
              </c:extLst>
            </c:dLbl>
            <c:dLbl>
              <c:idx val="2"/>
              <c:layout>
                <c:manualLayout>
                  <c:x val="0.154174834262053"/>
                  <c:y val="-0.114289446185998"/>
                </c:manualLayout>
              </c:layout>
              <c:tx>
                <c:rich>
                  <a:bodyPr/>
                  <a:lstStyle/>
                  <a:p>
                    <a:fld id="{D1371A41-FA97-461F-9E88-B114419C9B0E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0C9-FB41-BAF7-538AECACCF2B}"/>
                </c:ext>
              </c:extLst>
            </c:dLbl>
            <c:dLbl>
              <c:idx val="3"/>
              <c:layout>
                <c:manualLayout>
                  <c:x val="2.9962332749170002E-2"/>
                  <c:y val="6.1531797767752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fld id="{C13A58B2-850E-4DCE-BAD7-96D46CADA168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0C9-FB41-BAF7-538AECACCF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Direct medical costs</c:v>
                </c:pt>
                <c:pt idx="1">
                  <c:v>Out-of-pocket  costs</c:v>
                </c:pt>
                <c:pt idx="2">
                  <c:v>Opportunity costs</c:v>
                </c:pt>
                <c:pt idx="3">
                  <c:v>Lost labor productivity</c:v>
                </c:pt>
              </c:strCache>
            </c:strRef>
          </c:cat>
          <c:val>
            <c:numRef>
              <c:f>Sheet1!$B$2:$B$5</c:f>
              <c:numCache>
                <c:formatCode>_("$"* #,##0.0_);_("$"* \(#,##0.0\);_("$"* "-"?_);_(@_)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14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C9-FB41-BAF7-538AECACC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Avoidance group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SPT-negative cohort (n = 542)</c:v>
                </c:pt>
                <c:pt idx="1">
                  <c:v>SPT-positive cohort (n = 98)</c:v>
                </c:pt>
                <c:pt idx="2">
                  <c:v>Both cohorts (n = 640)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0.13700000000000001</c:v>
                </c:pt>
                <c:pt idx="1">
                  <c:v>0.35299999999999998</c:v>
                </c:pt>
                <c:pt idx="2">
                  <c:v>0.17199999999999999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BB-694B-B5BC-B39B3E2B9F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Consumption group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SPT-negative cohort (n = 542)</c:v>
                </c:pt>
                <c:pt idx="1">
                  <c:v>SPT-positive cohort (n = 98)</c:v>
                </c:pt>
                <c:pt idx="2">
                  <c:v>Both cohorts (n = 640)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1.9E-2</c:v>
                </c:pt>
                <c:pt idx="1">
                  <c:v>0.106</c:v>
                </c:pt>
                <c:pt idx="2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BB-694B-B5BC-B39B3E2B9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6735599"/>
        <c:axId val="879974239"/>
      </c:barChart>
      <c:catAx>
        <c:axId val="876735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974239"/>
        <c:crosses val="autoZero"/>
        <c:auto val="1"/>
        <c:lblAlgn val="ctr"/>
        <c:lblOffset val="100"/>
        <c:noMultiLvlLbl val="0"/>
      </c:catAx>
      <c:valAx>
        <c:axId val="87997423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Prevalence of allergies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735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Standard introduction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Intention-to-treat</c:v>
                </c:pt>
                <c:pt idx="1">
                  <c:v>Per-protocol</c:v>
                </c:pt>
                <c:pt idx="2">
                  <c:v>Adjusted per-protocol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7.0999999999999994E-2</c:v>
                </c:pt>
                <c:pt idx="1">
                  <c:v>7.2999999999999995E-2</c:v>
                </c:pt>
                <c:pt idx="2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54-974E-B55E-39798C353E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Early introduction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3.6018186631779801E-3"/>
                  <c:y val="0.173565055849659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54-974E-B55E-39798C353E83}"/>
                </c:ext>
              </c:extLst>
            </c:dLbl>
            <c:dLbl>
              <c:idx val="2"/>
              <c:layout>
                <c:manualLayout>
                  <c:x val="-3.6018186631779098E-3"/>
                  <c:y val="0.173565055849659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54-974E-B55E-39798C353E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Intention-to-treat</c:v>
                </c:pt>
                <c:pt idx="1">
                  <c:v>Per-protocol</c:v>
                </c:pt>
                <c:pt idx="2">
                  <c:v>Adjusted per-protocol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5.6000000000000001E-2</c:v>
                </c:pt>
                <c:pt idx="1">
                  <c:v>2.4E-2</c:v>
                </c:pt>
                <c:pt idx="2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54-974E-B55E-39798C353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0514383"/>
        <c:axId val="935042159"/>
      </c:barChart>
      <c:catAx>
        <c:axId val="880514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042159"/>
        <c:crosses val="autoZero"/>
        <c:auto val="1"/>
        <c:lblAlgn val="ctr"/>
        <c:lblOffset val="100"/>
        <c:noMultiLvlLbl val="0"/>
      </c:catAx>
      <c:valAx>
        <c:axId val="93504215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880514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Standard introduction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Intention-to-treat</c:v>
                </c:pt>
                <c:pt idx="1">
                  <c:v>Per-protocol</c:v>
                </c:pt>
                <c:pt idx="2">
                  <c:v>Adjusted per-protocol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2.5000000000000001E-2</c:v>
                </c:pt>
                <c:pt idx="1">
                  <c:v>2.5000000000000001E-2</c:v>
                </c:pt>
                <c:pt idx="2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0E-A642-ADCF-DB4D2EDAF1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Early introduction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009093315889599E-3"/>
                  <c:y val="0.207207953418506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0E-A642-ADCF-DB4D2EDAF12E}"/>
                </c:ext>
              </c:extLst>
            </c:dLbl>
            <c:dLbl>
              <c:idx val="1"/>
              <c:layout>
                <c:manualLayout>
                  <c:x val="-1.8009093315889599E-3"/>
                  <c:y val="1.92410924371733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195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0E-A642-ADCF-DB4D2EDAF12E}"/>
                </c:ext>
              </c:extLst>
            </c:dLbl>
            <c:dLbl>
              <c:idx val="2"/>
              <c:layout>
                <c:manualLayout>
                  <c:x val="-5.40272799476687E-3"/>
                  <c:y val="1.92410924371733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195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0E-A642-ADCF-DB4D2EDAF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Intention-to-treat</c:v>
                </c:pt>
                <c:pt idx="1">
                  <c:v>Per-protocol</c:v>
                </c:pt>
                <c:pt idx="2">
                  <c:v>Adjusted per-protocol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1.2E-2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0E-A642-ADCF-DB4D2EDAF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0514383"/>
        <c:axId val="935042159"/>
      </c:barChart>
      <c:catAx>
        <c:axId val="880514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042159"/>
        <c:crosses val="autoZero"/>
        <c:auto val="1"/>
        <c:lblAlgn val="ctr"/>
        <c:lblOffset val="100"/>
        <c:noMultiLvlLbl val="0"/>
      </c:catAx>
      <c:valAx>
        <c:axId val="93504215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880514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Standard introduction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Intention-to-treat</c:v>
                </c:pt>
                <c:pt idx="1">
                  <c:v>Per-protocol</c:v>
                </c:pt>
                <c:pt idx="2">
                  <c:v>Adjusted per-protocol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5.3999999999999999E-2</c:v>
                </c:pt>
                <c:pt idx="1">
                  <c:v>5.5E-2</c:v>
                </c:pt>
                <c:pt idx="2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5D-B640-A9AF-D718639B46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Early introduction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195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C5D-B640-A9AF-D718639B4699}"/>
                </c:ext>
              </c:extLst>
            </c:dLbl>
            <c:dLbl>
              <c:idx val="1"/>
              <c:layout>
                <c:manualLayout>
                  <c:x val="0"/>
                  <c:y val="3.42574922375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5D-B640-A9AF-D718639B4699}"/>
                </c:ext>
              </c:extLst>
            </c:dLbl>
            <c:dLbl>
              <c:idx val="2"/>
              <c:layout>
                <c:manualLayout>
                  <c:x val="-1.8009093315889599E-3"/>
                  <c:y val="1.92410924371733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5D-B640-A9AF-D718639B46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Intention-to-treat</c:v>
                </c:pt>
                <c:pt idx="1">
                  <c:v>Per-protocol</c:v>
                </c:pt>
                <c:pt idx="2">
                  <c:v>Adjusted per-protocol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3.6999999999999998E-2</c:v>
                </c:pt>
                <c:pt idx="1">
                  <c:v>1.4E-2</c:v>
                </c:pt>
                <c:pt idx="2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5D-B640-A9AF-D718639B4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0514383"/>
        <c:axId val="935042159"/>
      </c:barChart>
      <c:catAx>
        <c:axId val="880514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042159"/>
        <c:crosses val="autoZero"/>
        <c:auto val="1"/>
        <c:lblAlgn val="ctr"/>
        <c:lblOffset val="100"/>
        <c:noMultiLvlLbl val="0"/>
      </c:catAx>
      <c:valAx>
        <c:axId val="93504215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880514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Elimination Diets in Children With Atopic</a:t>
            </a:r>
            <a:r>
              <a:rPr lang="en-US" b="1" baseline="0" dirty="0"/>
              <a:t> Dermatitis</a:t>
            </a:r>
            <a:endParaRPr lang="en-US" b="1" baseline="30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Children with 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F7-ED4E-970C-944F24C68A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F7-ED4E-970C-944F24C68A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F7-ED4E-970C-944F24C68AA9}"/>
              </c:ext>
            </c:extLst>
          </c:dPt>
          <c:dLbls>
            <c:dLbl>
              <c:idx val="0"/>
              <c:layout>
                <c:manualLayout>
                  <c:x val="2.5314458846998102E-2"/>
                  <c:y val="-2.22388134466448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F7-ED4E-970C-944F24C68AA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en-US"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DF7-ED4E-970C-944F24C68AA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en-US"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DF7-ED4E-970C-944F24C68A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Necessary milk elimination diet</c:v>
                </c:pt>
                <c:pt idx="1">
                  <c:v>Unnecessary milk elimination diet</c:v>
                </c:pt>
                <c:pt idx="2">
                  <c:v>Normal diet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0.02</c:v>
                </c:pt>
                <c:pt idx="1">
                  <c:v>0.22</c:v>
                </c:pt>
                <c:pt idx="2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F7-ED4E-970C-944F24C68A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63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446860638186802"/>
          <c:y val="0.47471207399460902"/>
          <c:w val="0.39297754263421802"/>
          <c:h val="0.2424476070909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#1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#1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32FC59-2224-ED49-9C2E-C8D7F08329B4}" type="doc">
      <dgm:prSet loTypeId="urn:microsoft.com/office/officeart/2005/8/layout/hList1" loCatId="" qsTypeId="urn:microsoft.com/office/officeart/2005/8/quickstyle/simple1#1" qsCatId="simple" csTypeId="urn:microsoft.com/office/officeart/2005/8/colors/accent1_3#1" csCatId="accent1" phldr="1"/>
      <dgm:spPr/>
      <dgm:t>
        <a:bodyPr/>
        <a:lstStyle/>
        <a:p>
          <a:endParaRPr lang="en-US"/>
        </a:p>
      </dgm:t>
    </dgm:pt>
    <dgm:pt modelId="{7AFD0F40-3DDA-D141-8DAE-DD149E3B3873}">
      <dgm:prSet phldrT="[Text]" custT="1"/>
      <dgm:spPr/>
      <dgm:t>
        <a:bodyPr/>
        <a:lstStyle/>
        <a:p>
          <a:r>
            <a:rPr lang="en-US" sz="28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Prenatal</a:t>
          </a:r>
        </a:p>
      </dgm:t>
    </dgm:pt>
    <dgm:pt modelId="{85CEED7C-74A0-9649-9E6F-547428777D5E}" type="parTrans" cxnId="{FF071367-FC1F-D847-AB66-B6C68ADC9A8A}">
      <dgm:prSet/>
      <dgm:spPr/>
      <dgm:t>
        <a:bodyPr/>
        <a:lstStyle/>
        <a:p>
          <a:endParaRPr lang="en-US"/>
        </a:p>
      </dgm:t>
    </dgm:pt>
    <dgm:pt modelId="{6391FD57-102F-014D-B0F3-403C64FA237C}" type="sibTrans" cxnId="{FF071367-FC1F-D847-AB66-B6C68ADC9A8A}">
      <dgm:prSet/>
      <dgm:spPr/>
      <dgm:t>
        <a:bodyPr/>
        <a:lstStyle/>
        <a:p>
          <a:endParaRPr lang="en-US"/>
        </a:p>
      </dgm:t>
    </dgm:pt>
    <dgm:pt modelId="{2BAE6F3A-9902-3440-9E96-F1FDC650A864}">
      <dgm:prSet phldrT="[Text]"/>
      <dgm:spPr/>
      <dgm:t>
        <a:bodyPr/>
        <a:lstStyle/>
        <a:p>
          <a:r>
            <a:rPr lang="en-US" dirty="0"/>
            <a:t>Genetic factors</a:t>
          </a:r>
        </a:p>
      </dgm:t>
    </dgm:pt>
    <dgm:pt modelId="{8C389DC8-26BB-0F49-A37E-ECCC597AC35A}" type="parTrans" cxnId="{AFF796B4-59BF-7148-BFB3-DBC52B1FD921}">
      <dgm:prSet/>
      <dgm:spPr/>
      <dgm:t>
        <a:bodyPr/>
        <a:lstStyle/>
        <a:p>
          <a:endParaRPr lang="en-US"/>
        </a:p>
      </dgm:t>
    </dgm:pt>
    <dgm:pt modelId="{47B99DC4-0EAA-2944-9A08-0AECAB753CC4}" type="sibTrans" cxnId="{AFF796B4-59BF-7148-BFB3-DBC52B1FD921}">
      <dgm:prSet/>
      <dgm:spPr/>
      <dgm:t>
        <a:bodyPr/>
        <a:lstStyle/>
        <a:p>
          <a:endParaRPr lang="en-US"/>
        </a:p>
      </dgm:t>
    </dgm:pt>
    <dgm:pt modelId="{40105E3B-4A3A-2040-8D8B-322D0EBA5FE2}">
      <dgm:prSet phldrT="[Text]"/>
      <dgm:spPr/>
      <dgm:t>
        <a:bodyPr/>
        <a:lstStyle/>
        <a:p>
          <a:r>
            <a:rPr lang="en-US" dirty="0"/>
            <a:t>Epigenetic modifications</a:t>
          </a:r>
        </a:p>
      </dgm:t>
    </dgm:pt>
    <dgm:pt modelId="{59AE5577-3A47-1A49-AE05-299FD8615EB6}" type="parTrans" cxnId="{A5B21CDE-B67D-9D4F-86DD-1B33AC1410FC}">
      <dgm:prSet/>
      <dgm:spPr/>
      <dgm:t>
        <a:bodyPr/>
        <a:lstStyle/>
        <a:p>
          <a:endParaRPr lang="en-US"/>
        </a:p>
      </dgm:t>
    </dgm:pt>
    <dgm:pt modelId="{FDDC81C1-5E1C-EA46-936F-21DA871836B5}" type="sibTrans" cxnId="{A5B21CDE-B67D-9D4F-86DD-1B33AC1410FC}">
      <dgm:prSet/>
      <dgm:spPr/>
      <dgm:t>
        <a:bodyPr/>
        <a:lstStyle/>
        <a:p>
          <a:endParaRPr lang="en-US"/>
        </a:p>
      </dgm:t>
    </dgm:pt>
    <dgm:pt modelId="{933EE54E-10EC-054C-99C2-A21B6B596D59}">
      <dgm:prSet phldrT="[Text]" custT="1"/>
      <dgm:spPr/>
      <dgm:t>
        <a:bodyPr/>
        <a:lstStyle/>
        <a:p>
          <a:r>
            <a:rPr lang="en-US" sz="28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Perinatal</a:t>
          </a:r>
        </a:p>
      </dgm:t>
    </dgm:pt>
    <dgm:pt modelId="{C8B58327-2F46-6B44-BC49-0448ED161414}" type="parTrans" cxnId="{B26D7599-87C4-FF43-AB05-69624293D376}">
      <dgm:prSet/>
      <dgm:spPr/>
      <dgm:t>
        <a:bodyPr/>
        <a:lstStyle/>
        <a:p>
          <a:endParaRPr lang="en-US"/>
        </a:p>
      </dgm:t>
    </dgm:pt>
    <dgm:pt modelId="{90D4E3FA-6108-2147-9265-B64FD259FA1E}" type="sibTrans" cxnId="{B26D7599-87C4-FF43-AB05-69624293D376}">
      <dgm:prSet/>
      <dgm:spPr/>
      <dgm:t>
        <a:bodyPr/>
        <a:lstStyle/>
        <a:p>
          <a:endParaRPr lang="en-US"/>
        </a:p>
      </dgm:t>
    </dgm:pt>
    <dgm:pt modelId="{0C843716-498B-1B49-A938-29FFCABDC82A}">
      <dgm:prSet phldrT="[Text]"/>
      <dgm:spPr/>
      <dgm:t>
        <a:bodyPr/>
        <a:lstStyle/>
        <a:p>
          <a:r>
            <a:rPr lang="en-US" dirty="0"/>
            <a:t>Gut microbiota</a:t>
          </a:r>
        </a:p>
      </dgm:t>
    </dgm:pt>
    <dgm:pt modelId="{07F5363D-2027-0140-9318-43528FD9804D}" type="parTrans" cxnId="{32769DD3-4594-E449-9F25-92A73304D135}">
      <dgm:prSet/>
      <dgm:spPr/>
      <dgm:t>
        <a:bodyPr/>
        <a:lstStyle/>
        <a:p>
          <a:endParaRPr lang="en-US"/>
        </a:p>
      </dgm:t>
    </dgm:pt>
    <dgm:pt modelId="{76A15F49-5C3B-5047-8E4D-D408A6D9254C}" type="sibTrans" cxnId="{32769DD3-4594-E449-9F25-92A73304D135}">
      <dgm:prSet/>
      <dgm:spPr/>
      <dgm:t>
        <a:bodyPr/>
        <a:lstStyle/>
        <a:p>
          <a:endParaRPr lang="en-US"/>
        </a:p>
      </dgm:t>
    </dgm:pt>
    <dgm:pt modelId="{B5D7DC2A-190F-BA4C-B564-C2C6335026D5}">
      <dgm:prSet phldrT="[Text]"/>
      <dgm:spPr/>
      <dgm:t>
        <a:bodyPr/>
        <a:lstStyle/>
        <a:p>
          <a:r>
            <a:rPr lang="en-US" dirty="0"/>
            <a:t>Antibiotic use</a:t>
          </a:r>
        </a:p>
      </dgm:t>
    </dgm:pt>
    <dgm:pt modelId="{F07E1A0F-CDCA-1746-BB6E-64DAE5BAF7AF}" type="parTrans" cxnId="{42AB7E98-0426-634C-8ACF-2C0E0867A434}">
      <dgm:prSet/>
      <dgm:spPr/>
      <dgm:t>
        <a:bodyPr/>
        <a:lstStyle/>
        <a:p>
          <a:endParaRPr lang="en-US"/>
        </a:p>
      </dgm:t>
    </dgm:pt>
    <dgm:pt modelId="{B5E21375-81CC-584E-9D99-A015E58ED319}" type="sibTrans" cxnId="{42AB7E98-0426-634C-8ACF-2C0E0867A434}">
      <dgm:prSet/>
      <dgm:spPr/>
      <dgm:t>
        <a:bodyPr/>
        <a:lstStyle/>
        <a:p>
          <a:endParaRPr lang="en-US"/>
        </a:p>
      </dgm:t>
    </dgm:pt>
    <dgm:pt modelId="{1B98EC20-0B17-4B4C-82D5-16226ABE5FD2}">
      <dgm:prSet phldrT="[Text]" custT="1"/>
      <dgm:spPr/>
      <dgm:t>
        <a:bodyPr/>
        <a:lstStyle/>
        <a:p>
          <a:r>
            <a:rPr lang="en-US" sz="28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Postnatal</a:t>
          </a:r>
        </a:p>
      </dgm:t>
    </dgm:pt>
    <dgm:pt modelId="{D25CC261-F9EE-994A-B309-72FF6FD71E6E}" type="parTrans" cxnId="{04BD0777-3190-584C-A388-0567440CDA6D}">
      <dgm:prSet/>
      <dgm:spPr/>
      <dgm:t>
        <a:bodyPr/>
        <a:lstStyle/>
        <a:p>
          <a:endParaRPr lang="en-US"/>
        </a:p>
      </dgm:t>
    </dgm:pt>
    <dgm:pt modelId="{4EB454F7-E172-3147-9F03-4D6EBF99E179}" type="sibTrans" cxnId="{04BD0777-3190-584C-A388-0567440CDA6D}">
      <dgm:prSet/>
      <dgm:spPr/>
      <dgm:t>
        <a:bodyPr/>
        <a:lstStyle/>
        <a:p>
          <a:endParaRPr lang="en-US"/>
        </a:p>
      </dgm:t>
    </dgm:pt>
    <dgm:pt modelId="{07C958C9-5B8E-D749-8726-901D0B976F76}">
      <dgm:prSet phldrT="[Text]"/>
      <dgm:spPr/>
      <dgm:t>
        <a:bodyPr/>
        <a:lstStyle/>
        <a:p>
          <a:r>
            <a:rPr lang="en-US" dirty="0"/>
            <a:t>Maternal diet during lactation</a:t>
          </a:r>
        </a:p>
      </dgm:t>
    </dgm:pt>
    <dgm:pt modelId="{1F0981D5-8812-D547-8910-3F320BAA58A7}" type="parTrans" cxnId="{0DA930C6-DC6E-9745-A1F8-8BC384159746}">
      <dgm:prSet/>
      <dgm:spPr/>
      <dgm:t>
        <a:bodyPr/>
        <a:lstStyle/>
        <a:p>
          <a:endParaRPr lang="en-US"/>
        </a:p>
      </dgm:t>
    </dgm:pt>
    <dgm:pt modelId="{E52F7ECE-1192-6640-A6F1-6EBD83BBBD58}" type="sibTrans" cxnId="{0DA930C6-DC6E-9745-A1F8-8BC384159746}">
      <dgm:prSet/>
      <dgm:spPr/>
      <dgm:t>
        <a:bodyPr/>
        <a:lstStyle/>
        <a:p>
          <a:endParaRPr lang="en-US"/>
        </a:p>
      </dgm:t>
    </dgm:pt>
    <dgm:pt modelId="{7FC6E372-38E0-E647-A3EB-F16440599B98}">
      <dgm:prSet phldrT="[Text]"/>
      <dgm:spPr/>
      <dgm:t>
        <a:bodyPr/>
        <a:lstStyle/>
        <a:p>
          <a:r>
            <a:rPr lang="en-US" dirty="0"/>
            <a:t>Duration of breastfeeding</a:t>
          </a:r>
        </a:p>
      </dgm:t>
    </dgm:pt>
    <dgm:pt modelId="{4DA3BE31-F6C3-B54B-A700-51814A68B8AF}" type="parTrans" cxnId="{BD109CB4-DC25-CF47-AFFA-FC9725C008B1}">
      <dgm:prSet/>
      <dgm:spPr/>
      <dgm:t>
        <a:bodyPr/>
        <a:lstStyle/>
        <a:p>
          <a:endParaRPr lang="en-US"/>
        </a:p>
      </dgm:t>
    </dgm:pt>
    <dgm:pt modelId="{C20CB22A-82B9-4445-8FF9-D584D7177724}" type="sibTrans" cxnId="{BD109CB4-DC25-CF47-AFFA-FC9725C008B1}">
      <dgm:prSet/>
      <dgm:spPr/>
      <dgm:t>
        <a:bodyPr/>
        <a:lstStyle/>
        <a:p>
          <a:endParaRPr lang="en-US"/>
        </a:p>
      </dgm:t>
    </dgm:pt>
    <dgm:pt modelId="{2677B27E-744D-8F45-BA6B-982F76FBE27B}">
      <dgm:prSet phldrT="[Text]"/>
      <dgm:spPr/>
      <dgm:t>
        <a:bodyPr/>
        <a:lstStyle/>
        <a:p>
          <a:r>
            <a:rPr lang="en-US" dirty="0"/>
            <a:t>Family history</a:t>
          </a:r>
        </a:p>
      </dgm:t>
    </dgm:pt>
    <dgm:pt modelId="{E55B561E-CAD8-9B44-A409-15470937A72D}" type="parTrans" cxnId="{A7A48E7B-24CD-E947-A1BC-427F49485766}">
      <dgm:prSet/>
      <dgm:spPr/>
      <dgm:t>
        <a:bodyPr/>
        <a:lstStyle/>
        <a:p>
          <a:endParaRPr lang="en-US"/>
        </a:p>
      </dgm:t>
    </dgm:pt>
    <dgm:pt modelId="{5C63DDD7-695B-264F-8214-7FC95DB216E5}" type="sibTrans" cxnId="{A7A48E7B-24CD-E947-A1BC-427F49485766}">
      <dgm:prSet/>
      <dgm:spPr/>
      <dgm:t>
        <a:bodyPr/>
        <a:lstStyle/>
        <a:p>
          <a:endParaRPr lang="en-US"/>
        </a:p>
      </dgm:t>
    </dgm:pt>
    <dgm:pt modelId="{663A92FB-B320-E049-8AB3-423EAD5155F2}">
      <dgm:prSet phldrT="[Text]"/>
      <dgm:spPr/>
      <dgm:t>
        <a:bodyPr/>
        <a:lstStyle/>
        <a:p>
          <a:r>
            <a:rPr lang="en-US" dirty="0"/>
            <a:t>Parent country of birth</a:t>
          </a:r>
        </a:p>
      </dgm:t>
    </dgm:pt>
    <dgm:pt modelId="{E13F3AA1-9A4E-E044-B68F-A6E5E5E087A9}" type="parTrans" cxnId="{F3842978-E682-7240-B0D3-2225AA05B9C2}">
      <dgm:prSet/>
      <dgm:spPr/>
      <dgm:t>
        <a:bodyPr/>
        <a:lstStyle/>
        <a:p>
          <a:endParaRPr lang="en-US"/>
        </a:p>
      </dgm:t>
    </dgm:pt>
    <dgm:pt modelId="{230F59CF-0DB4-ED45-8203-7F90865F9C3C}" type="sibTrans" cxnId="{F3842978-E682-7240-B0D3-2225AA05B9C2}">
      <dgm:prSet/>
      <dgm:spPr/>
      <dgm:t>
        <a:bodyPr/>
        <a:lstStyle/>
        <a:p>
          <a:endParaRPr lang="en-US"/>
        </a:p>
      </dgm:t>
    </dgm:pt>
    <dgm:pt modelId="{DD29122B-2EB5-A049-B296-9A8E652377C0}">
      <dgm:prSet phldrT="[Text]"/>
      <dgm:spPr/>
      <dgm:t>
        <a:bodyPr/>
        <a:lstStyle/>
        <a:p>
          <a:r>
            <a:rPr lang="en-US" dirty="0"/>
            <a:t>Maternal diet during pregnancy</a:t>
          </a:r>
        </a:p>
      </dgm:t>
    </dgm:pt>
    <dgm:pt modelId="{C638751C-CB2F-9D42-87EC-570A7EB1AE32}" type="parTrans" cxnId="{4197B30E-097E-3541-AFCB-1FC80A22DA24}">
      <dgm:prSet/>
      <dgm:spPr/>
      <dgm:t>
        <a:bodyPr/>
        <a:lstStyle/>
        <a:p>
          <a:endParaRPr lang="en-US"/>
        </a:p>
      </dgm:t>
    </dgm:pt>
    <dgm:pt modelId="{148AA8C6-81EC-3A4C-BB13-027FB32B2A25}" type="sibTrans" cxnId="{4197B30E-097E-3541-AFCB-1FC80A22DA24}">
      <dgm:prSet/>
      <dgm:spPr/>
      <dgm:t>
        <a:bodyPr/>
        <a:lstStyle/>
        <a:p>
          <a:endParaRPr lang="en-US"/>
        </a:p>
      </dgm:t>
    </dgm:pt>
    <dgm:pt modelId="{21C8F5B5-2709-DB4B-ADB5-DB9D712403C8}">
      <dgm:prSet phldrT="[Text]"/>
      <dgm:spPr/>
      <dgm:t>
        <a:bodyPr/>
        <a:lstStyle/>
        <a:p>
          <a:r>
            <a:rPr lang="en-US" dirty="0"/>
            <a:t>Maternal folate level</a:t>
          </a:r>
        </a:p>
      </dgm:t>
    </dgm:pt>
    <dgm:pt modelId="{0A3C2D86-9367-654F-87DE-81727A46C124}" type="parTrans" cxnId="{C88EFA80-220E-EE4F-901E-24E67E34EBE7}">
      <dgm:prSet/>
      <dgm:spPr/>
      <dgm:t>
        <a:bodyPr/>
        <a:lstStyle/>
        <a:p>
          <a:endParaRPr lang="en-US"/>
        </a:p>
      </dgm:t>
    </dgm:pt>
    <dgm:pt modelId="{B1F28388-2A25-F74D-BFAB-8444B25B287F}" type="sibTrans" cxnId="{C88EFA80-220E-EE4F-901E-24E67E34EBE7}">
      <dgm:prSet/>
      <dgm:spPr/>
      <dgm:t>
        <a:bodyPr/>
        <a:lstStyle/>
        <a:p>
          <a:endParaRPr lang="en-US"/>
        </a:p>
      </dgm:t>
    </dgm:pt>
    <dgm:pt modelId="{BFA3CCFC-7E2F-C645-B48B-6296E1B1D602}">
      <dgm:prSet phldrT="[Text]"/>
      <dgm:spPr/>
      <dgm:t>
        <a:bodyPr/>
        <a:lstStyle/>
        <a:p>
          <a:r>
            <a:rPr lang="en-US" dirty="0"/>
            <a:t>Route of delivery</a:t>
          </a:r>
        </a:p>
      </dgm:t>
    </dgm:pt>
    <dgm:pt modelId="{D1763F20-AC6F-BC45-ADC5-1B214DFA4086}" type="parTrans" cxnId="{D61D7ED5-9EC4-7547-B01F-BBAEEC85F7B5}">
      <dgm:prSet/>
      <dgm:spPr/>
      <dgm:t>
        <a:bodyPr/>
        <a:lstStyle/>
        <a:p>
          <a:endParaRPr lang="en-US"/>
        </a:p>
      </dgm:t>
    </dgm:pt>
    <dgm:pt modelId="{606856A4-444D-4840-AC79-317537E22946}" type="sibTrans" cxnId="{D61D7ED5-9EC4-7547-B01F-BBAEEC85F7B5}">
      <dgm:prSet/>
      <dgm:spPr/>
      <dgm:t>
        <a:bodyPr/>
        <a:lstStyle/>
        <a:p>
          <a:endParaRPr lang="en-US"/>
        </a:p>
      </dgm:t>
    </dgm:pt>
    <dgm:pt modelId="{A8405FE7-A9B3-D245-A289-F656C75BFF42}">
      <dgm:prSet phldrT="[Text]"/>
      <dgm:spPr/>
      <dgm:t>
        <a:bodyPr/>
        <a:lstStyle/>
        <a:p>
          <a:r>
            <a:rPr lang="en-US" dirty="0"/>
            <a:t>Cutaneous exposure to food allergens</a:t>
          </a:r>
        </a:p>
      </dgm:t>
    </dgm:pt>
    <dgm:pt modelId="{70A68229-8943-E943-8803-382C59E15BDE}" type="parTrans" cxnId="{B3580B23-7907-5F43-A6EF-D82CA578B057}">
      <dgm:prSet/>
      <dgm:spPr/>
      <dgm:t>
        <a:bodyPr/>
        <a:lstStyle/>
        <a:p>
          <a:endParaRPr lang="en-US"/>
        </a:p>
      </dgm:t>
    </dgm:pt>
    <dgm:pt modelId="{23FF5D0B-5025-2346-AA0A-023A9465F06B}" type="sibTrans" cxnId="{B3580B23-7907-5F43-A6EF-D82CA578B057}">
      <dgm:prSet/>
      <dgm:spPr/>
      <dgm:t>
        <a:bodyPr/>
        <a:lstStyle/>
        <a:p>
          <a:endParaRPr lang="en-US"/>
        </a:p>
      </dgm:t>
    </dgm:pt>
    <dgm:pt modelId="{3764C09D-708D-2642-9D93-7674B1EEBEF9}">
      <dgm:prSet phldrT="[Text]"/>
      <dgm:spPr/>
      <dgm:t>
        <a:bodyPr/>
        <a:lstStyle/>
        <a:p>
          <a:r>
            <a:rPr lang="en-US" dirty="0"/>
            <a:t>Timing of introduction of food allergens</a:t>
          </a:r>
        </a:p>
      </dgm:t>
    </dgm:pt>
    <dgm:pt modelId="{D0979C32-C1FA-4B49-92AB-ED95C4E007C3}" type="parTrans" cxnId="{18AC2A93-C75A-FC43-A065-D39982C3E187}">
      <dgm:prSet/>
      <dgm:spPr/>
      <dgm:t>
        <a:bodyPr/>
        <a:lstStyle/>
        <a:p>
          <a:endParaRPr lang="en-US"/>
        </a:p>
      </dgm:t>
    </dgm:pt>
    <dgm:pt modelId="{E3A31836-7C96-9F43-9B1C-516125B2F75A}" type="sibTrans" cxnId="{18AC2A93-C75A-FC43-A065-D39982C3E187}">
      <dgm:prSet/>
      <dgm:spPr/>
      <dgm:t>
        <a:bodyPr/>
        <a:lstStyle/>
        <a:p>
          <a:endParaRPr lang="en-US"/>
        </a:p>
      </dgm:t>
    </dgm:pt>
    <dgm:pt modelId="{7D1E2C3E-E889-A043-B36D-FE140DFB990C}">
      <dgm:prSet phldrT="[Text]"/>
      <dgm:spPr/>
      <dgm:t>
        <a:bodyPr/>
        <a:lstStyle/>
        <a:p>
          <a:r>
            <a:rPr lang="en-US" dirty="0"/>
            <a:t>Age at first introduction of solids</a:t>
          </a:r>
        </a:p>
      </dgm:t>
    </dgm:pt>
    <dgm:pt modelId="{2744CCA5-536E-5B47-8A82-21E78377ED44}" type="parTrans" cxnId="{B0EB7E6C-0A68-C644-8A0C-8DD840DD49E2}">
      <dgm:prSet/>
      <dgm:spPr/>
      <dgm:t>
        <a:bodyPr/>
        <a:lstStyle/>
        <a:p>
          <a:endParaRPr lang="en-US"/>
        </a:p>
      </dgm:t>
    </dgm:pt>
    <dgm:pt modelId="{8C4372E0-AF0C-B64E-B311-80706F25E83E}" type="sibTrans" cxnId="{B0EB7E6C-0A68-C644-8A0C-8DD840DD49E2}">
      <dgm:prSet/>
      <dgm:spPr/>
      <dgm:t>
        <a:bodyPr/>
        <a:lstStyle/>
        <a:p>
          <a:endParaRPr lang="en-US"/>
        </a:p>
      </dgm:t>
    </dgm:pt>
    <dgm:pt modelId="{B226DC27-A579-3942-9F80-1B6C4451447F}">
      <dgm:prSet phldrT="[Text]"/>
      <dgm:spPr/>
      <dgm:t>
        <a:bodyPr/>
        <a:lstStyle/>
        <a:p>
          <a:r>
            <a:rPr lang="en-US" dirty="0"/>
            <a:t>Diversity of solid diet</a:t>
          </a:r>
        </a:p>
      </dgm:t>
    </dgm:pt>
    <dgm:pt modelId="{0380750D-C27B-4744-A3C3-F138CF76715A}" type="parTrans" cxnId="{FEC76305-3A1B-5B4B-94C4-B151F2E229D9}">
      <dgm:prSet/>
      <dgm:spPr/>
      <dgm:t>
        <a:bodyPr/>
        <a:lstStyle/>
        <a:p>
          <a:endParaRPr lang="en-US"/>
        </a:p>
      </dgm:t>
    </dgm:pt>
    <dgm:pt modelId="{9F39092A-78D0-AB4B-BE8A-EDC7482BDA2D}" type="sibTrans" cxnId="{FEC76305-3A1B-5B4B-94C4-B151F2E229D9}">
      <dgm:prSet/>
      <dgm:spPr/>
      <dgm:t>
        <a:bodyPr/>
        <a:lstStyle/>
        <a:p>
          <a:endParaRPr lang="en-US"/>
        </a:p>
      </dgm:t>
    </dgm:pt>
    <dgm:pt modelId="{879A9ADB-D89A-0843-9DB0-BDA0EDDC9CA1}">
      <dgm:prSet phldrT="[Text]"/>
      <dgm:spPr/>
      <dgm:t>
        <a:bodyPr/>
        <a:lstStyle/>
        <a:p>
          <a:r>
            <a:rPr lang="en-US" dirty="0"/>
            <a:t>Animal exposure</a:t>
          </a:r>
        </a:p>
      </dgm:t>
    </dgm:pt>
    <dgm:pt modelId="{B7D33289-BD67-1E4D-8995-4B982F27768D}" type="parTrans" cxnId="{E85A7828-FB36-4244-A33D-5B6BD9FD43D5}">
      <dgm:prSet/>
      <dgm:spPr/>
      <dgm:t>
        <a:bodyPr/>
        <a:lstStyle/>
        <a:p>
          <a:endParaRPr lang="en-US"/>
        </a:p>
      </dgm:t>
    </dgm:pt>
    <dgm:pt modelId="{89EAE737-89AD-F84D-A8A4-107F01CE8BFC}" type="sibTrans" cxnId="{E85A7828-FB36-4244-A33D-5B6BD9FD43D5}">
      <dgm:prSet/>
      <dgm:spPr/>
      <dgm:t>
        <a:bodyPr/>
        <a:lstStyle/>
        <a:p>
          <a:endParaRPr lang="en-US"/>
        </a:p>
      </dgm:t>
    </dgm:pt>
    <dgm:pt modelId="{6A1CA715-4043-7A4C-98FC-88C8A281752F}">
      <dgm:prSet phldrT="[Text]"/>
      <dgm:spPr/>
      <dgm:t>
        <a:bodyPr/>
        <a:lstStyle/>
        <a:p>
          <a:r>
            <a:rPr lang="en-US" dirty="0"/>
            <a:t>Vitamin D level</a:t>
          </a:r>
        </a:p>
      </dgm:t>
    </dgm:pt>
    <dgm:pt modelId="{C33EFE7C-A5B2-9749-B5C5-029AA96AE3DF}" type="parTrans" cxnId="{8997AC7E-EF4A-C34C-BBEF-EB0CF79F487F}">
      <dgm:prSet/>
      <dgm:spPr/>
      <dgm:t>
        <a:bodyPr/>
        <a:lstStyle/>
        <a:p>
          <a:endParaRPr lang="en-US"/>
        </a:p>
      </dgm:t>
    </dgm:pt>
    <dgm:pt modelId="{BABC3328-F022-EE4A-8BC2-14B9BA02728B}" type="sibTrans" cxnId="{8997AC7E-EF4A-C34C-BBEF-EB0CF79F487F}">
      <dgm:prSet/>
      <dgm:spPr/>
      <dgm:t>
        <a:bodyPr/>
        <a:lstStyle/>
        <a:p>
          <a:endParaRPr lang="en-US"/>
        </a:p>
      </dgm:t>
    </dgm:pt>
    <dgm:pt modelId="{7CE3808B-21EB-BE40-8E04-213A3BDA011A}">
      <dgm:prSet phldrT="[Text]"/>
      <dgm:spPr/>
      <dgm:t>
        <a:bodyPr/>
        <a:lstStyle/>
        <a:p>
          <a:r>
            <a:rPr lang="en-US" dirty="0"/>
            <a:t>Atopic dermatitis</a:t>
          </a:r>
        </a:p>
      </dgm:t>
    </dgm:pt>
    <dgm:pt modelId="{9502FED2-8BEC-AF4D-8AF3-4EEFD0CD107A}" type="parTrans" cxnId="{A39C2078-9FAC-3844-8C22-4A9DF2C01242}">
      <dgm:prSet/>
      <dgm:spPr/>
      <dgm:t>
        <a:bodyPr/>
        <a:lstStyle/>
        <a:p>
          <a:endParaRPr lang="en-US"/>
        </a:p>
      </dgm:t>
    </dgm:pt>
    <dgm:pt modelId="{6028BF7A-13B3-ED40-886A-E5DDCB11D252}" type="sibTrans" cxnId="{A39C2078-9FAC-3844-8C22-4A9DF2C01242}">
      <dgm:prSet/>
      <dgm:spPr/>
      <dgm:t>
        <a:bodyPr/>
        <a:lstStyle/>
        <a:p>
          <a:endParaRPr lang="en-US"/>
        </a:p>
      </dgm:t>
    </dgm:pt>
    <dgm:pt modelId="{E20D0CCB-51DA-394E-8B48-7C0E7D9C13AD}">
      <dgm:prSet phldrT="[Text]"/>
      <dgm:spPr/>
      <dgm:t>
        <a:bodyPr/>
        <a:lstStyle/>
        <a:p>
          <a:r>
            <a:rPr lang="en-US" dirty="0"/>
            <a:t>Tobacco smoke exposure</a:t>
          </a:r>
        </a:p>
      </dgm:t>
    </dgm:pt>
    <dgm:pt modelId="{7244D65F-BB78-0C4B-9B3F-D25B2EEE6296}" type="parTrans" cxnId="{B2E7E729-67C6-E645-8391-55F2298A10F0}">
      <dgm:prSet/>
      <dgm:spPr/>
      <dgm:t>
        <a:bodyPr/>
        <a:lstStyle/>
        <a:p>
          <a:endParaRPr lang="en-US"/>
        </a:p>
      </dgm:t>
    </dgm:pt>
    <dgm:pt modelId="{50DC10A3-43B0-AF49-AB74-CA065C96BD05}" type="sibTrans" cxnId="{B2E7E729-67C6-E645-8391-55F2298A10F0}">
      <dgm:prSet/>
      <dgm:spPr/>
      <dgm:t>
        <a:bodyPr/>
        <a:lstStyle/>
        <a:p>
          <a:endParaRPr lang="en-US"/>
        </a:p>
      </dgm:t>
    </dgm:pt>
    <dgm:pt modelId="{E59E1D26-8A1E-0A4A-A8D5-554E161876E1}" type="pres">
      <dgm:prSet presAssocID="{4B32FC59-2224-ED49-9C2E-C8D7F08329B4}" presName="Name0" presStyleCnt="0">
        <dgm:presLayoutVars>
          <dgm:dir/>
          <dgm:animLvl val="lvl"/>
          <dgm:resizeHandles val="exact"/>
        </dgm:presLayoutVars>
      </dgm:prSet>
      <dgm:spPr/>
    </dgm:pt>
    <dgm:pt modelId="{3039B06A-9B7C-D94D-89E5-867B32E71D96}" type="pres">
      <dgm:prSet presAssocID="{7AFD0F40-3DDA-D141-8DAE-DD149E3B3873}" presName="composite" presStyleCnt="0"/>
      <dgm:spPr/>
    </dgm:pt>
    <dgm:pt modelId="{4D10F94F-BA8D-5D40-A593-945221A70351}" type="pres">
      <dgm:prSet presAssocID="{7AFD0F40-3DDA-D141-8DAE-DD149E3B387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58CEAD7-DFBE-F342-86AF-BFDD5BE15DDF}" type="pres">
      <dgm:prSet presAssocID="{7AFD0F40-3DDA-D141-8DAE-DD149E3B3873}" presName="desTx" presStyleLbl="alignAccFollowNode1" presStyleIdx="0" presStyleCnt="3">
        <dgm:presLayoutVars>
          <dgm:bulletEnabled val="1"/>
        </dgm:presLayoutVars>
      </dgm:prSet>
      <dgm:spPr/>
    </dgm:pt>
    <dgm:pt modelId="{BFC848EF-DE1D-994A-9FBC-F5A14887B70C}" type="pres">
      <dgm:prSet presAssocID="{6391FD57-102F-014D-B0F3-403C64FA237C}" presName="space" presStyleCnt="0"/>
      <dgm:spPr/>
    </dgm:pt>
    <dgm:pt modelId="{1EBA54BA-3389-A249-9DA1-072C184CB289}" type="pres">
      <dgm:prSet presAssocID="{933EE54E-10EC-054C-99C2-A21B6B596D59}" presName="composite" presStyleCnt="0"/>
      <dgm:spPr/>
    </dgm:pt>
    <dgm:pt modelId="{F09FF25B-F622-2B45-B192-539D2D59EB2F}" type="pres">
      <dgm:prSet presAssocID="{933EE54E-10EC-054C-99C2-A21B6B596D5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ED1284B-64C3-1443-8646-356F3CADF847}" type="pres">
      <dgm:prSet presAssocID="{933EE54E-10EC-054C-99C2-A21B6B596D59}" presName="desTx" presStyleLbl="alignAccFollowNode1" presStyleIdx="1" presStyleCnt="3">
        <dgm:presLayoutVars>
          <dgm:bulletEnabled val="1"/>
        </dgm:presLayoutVars>
      </dgm:prSet>
      <dgm:spPr/>
    </dgm:pt>
    <dgm:pt modelId="{705D1C1D-26F3-D246-BFDB-D678C2EAD11D}" type="pres">
      <dgm:prSet presAssocID="{90D4E3FA-6108-2147-9265-B64FD259FA1E}" presName="space" presStyleCnt="0"/>
      <dgm:spPr/>
    </dgm:pt>
    <dgm:pt modelId="{90417F46-CBFE-114F-849D-1663DEB3E52E}" type="pres">
      <dgm:prSet presAssocID="{1B98EC20-0B17-4B4C-82D5-16226ABE5FD2}" presName="composite" presStyleCnt="0"/>
      <dgm:spPr/>
    </dgm:pt>
    <dgm:pt modelId="{FBE31CAA-BB7F-7649-B657-22A3C51BD486}" type="pres">
      <dgm:prSet presAssocID="{1B98EC20-0B17-4B4C-82D5-16226ABE5FD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48B51F3-F61E-A942-AB4B-C98C5F9D1FCD}" type="pres">
      <dgm:prSet presAssocID="{1B98EC20-0B17-4B4C-82D5-16226ABE5FD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EC76305-3A1B-5B4B-94C4-B151F2E229D9}" srcId="{1B98EC20-0B17-4B4C-82D5-16226ABE5FD2}" destId="{B226DC27-A579-3942-9F80-1B6C4451447F}" srcOrd="5" destOrd="0" parTransId="{0380750D-C27B-4744-A3C3-F138CF76715A}" sibTransId="{9F39092A-78D0-AB4B-BE8A-EDC7482BDA2D}"/>
    <dgm:cxn modelId="{719AB608-5CE7-0549-BB86-1F2488D749DA}" type="presOf" srcId="{2BAE6F3A-9902-3440-9E96-F1FDC650A864}" destId="{558CEAD7-DFBE-F342-86AF-BFDD5BE15DDF}" srcOrd="0" destOrd="0" presId="urn:microsoft.com/office/officeart/2005/8/layout/hList1"/>
    <dgm:cxn modelId="{4197B30E-097E-3541-AFCB-1FC80A22DA24}" srcId="{7AFD0F40-3DDA-D141-8DAE-DD149E3B3873}" destId="{DD29122B-2EB5-A049-B296-9A8E652377C0}" srcOrd="4" destOrd="0" parTransId="{C638751C-CB2F-9D42-87EC-570A7EB1AE32}" sibTransId="{148AA8C6-81EC-3A4C-BB13-027FB32B2A25}"/>
    <dgm:cxn modelId="{E6A16411-F656-9C44-B0A1-C3223828BFF0}" type="presOf" srcId="{40105E3B-4A3A-2040-8D8B-322D0EBA5FE2}" destId="{558CEAD7-DFBE-F342-86AF-BFDD5BE15DDF}" srcOrd="0" destOrd="2" presId="urn:microsoft.com/office/officeart/2005/8/layout/hList1"/>
    <dgm:cxn modelId="{747BFD22-4662-2346-96EF-3ADE2CE753D3}" type="presOf" srcId="{7AFD0F40-3DDA-D141-8DAE-DD149E3B3873}" destId="{4D10F94F-BA8D-5D40-A593-945221A70351}" srcOrd="0" destOrd="0" presId="urn:microsoft.com/office/officeart/2005/8/layout/hList1"/>
    <dgm:cxn modelId="{B3580B23-7907-5F43-A6EF-D82CA578B057}" srcId="{1B98EC20-0B17-4B4C-82D5-16226ABE5FD2}" destId="{A8405FE7-A9B3-D245-A289-F656C75BFF42}" srcOrd="2" destOrd="0" parTransId="{70A68229-8943-E943-8803-382C59E15BDE}" sibTransId="{23FF5D0B-5025-2346-AA0A-023A9465F06B}"/>
    <dgm:cxn modelId="{E85A7828-FB36-4244-A33D-5B6BD9FD43D5}" srcId="{1B98EC20-0B17-4B4C-82D5-16226ABE5FD2}" destId="{879A9ADB-D89A-0843-9DB0-BDA0EDDC9CA1}" srcOrd="6" destOrd="0" parTransId="{B7D33289-BD67-1E4D-8995-4B982F27768D}" sibTransId="{89EAE737-89AD-F84D-A8A4-107F01CE8BFC}"/>
    <dgm:cxn modelId="{B2E7E729-67C6-E645-8391-55F2298A10F0}" srcId="{1B98EC20-0B17-4B4C-82D5-16226ABE5FD2}" destId="{E20D0CCB-51DA-394E-8B48-7C0E7D9C13AD}" srcOrd="9" destOrd="0" parTransId="{7244D65F-BB78-0C4B-9B3F-D25B2EEE6296}" sibTransId="{50DC10A3-43B0-AF49-AB74-CA065C96BD05}"/>
    <dgm:cxn modelId="{B956AD3F-ACE6-8547-BE29-78FD00A08F93}" type="presOf" srcId="{7CE3808B-21EB-BE40-8E04-213A3BDA011A}" destId="{748B51F3-F61E-A942-AB4B-C98C5F9D1FCD}" srcOrd="0" destOrd="8" presId="urn:microsoft.com/office/officeart/2005/8/layout/hList1"/>
    <dgm:cxn modelId="{9D7C1E64-E5BB-A44B-B8D5-D70A5F60C737}" type="presOf" srcId="{2677B27E-744D-8F45-BA6B-982F76FBE27B}" destId="{558CEAD7-DFBE-F342-86AF-BFDD5BE15DDF}" srcOrd="0" destOrd="1" presId="urn:microsoft.com/office/officeart/2005/8/layout/hList1"/>
    <dgm:cxn modelId="{9990BD64-DFD1-A045-B07E-48BB2B6ACA05}" type="presOf" srcId="{07C958C9-5B8E-D749-8726-901D0B976F76}" destId="{748B51F3-F61E-A942-AB4B-C98C5F9D1FCD}" srcOrd="0" destOrd="0" presId="urn:microsoft.com/office/officeart/2005/8/layout/hList1"/>
    <dgm:cxn modelId="{FF071367-FC1F-D847-AB66-B6C68ADC9A8A}" srcId="{4B32FC59-2224-ED49-9C2E-C8D7F08329B4}" destId="{7AFD0F40-3DDA-D141-8DAE-DD149E3B3873}" srcOrd="0" destOrd="0" parTransId="{85CEED7C-74A0-9649-9E6F-547428777D5E}" sibTransId="{6391FD57-102F-014D-B0F3-403C64FA237C}"/>
    <dgm:cxn modelId="{D7E2BD4A-34BF-FA45-B05E-76C8D3BADA40}" type="presOf" srcId="{E20D0CCB-51DA-394E-8B48-7C0E7D9C13AD}" destId="{748B51F3-F61E-A942-AB4B-C98C5F9D1FCD}" srcOrd="0" destOrd="9" presId="urn:microsoft.com/office/officeart/2005/8/layout/hList1"/>
    <dgm:cxn modelId="{B0EB7E6C-0A68-C644-8A0C-8DD840DD49E2}" srcId="{1B98EC20-0B17-4B4C-82D5-16226ABE5FD2}" destId="{7D1E2C3E-E889-A043-B36D-FE140DFB990C}" srcOrd="4" destOrd="0" parTransId="{2744CCA5-536E-5B47-8A82-21E78377ED44}" sibTransId="{8C4372E0-AF0C-B64E-B311-80706F25E83E}"/>
    <dgm:cxn modelId="{3EE5FC6F-9D4C-B648-9306-5AE008AF61EF}" type="presOf" srcId="{BFA3CCFC-7E2F-C645-B48B-6296E1B1D602}" destId="{5ED1284B-64C3-1443-8646-356F3CADF847}" srcOrd="0" destOrd="1" presId="urn:microsoft.com/office/officeart/2005/8/layout/hList1"/>
    <dgm:cxn modelId="{04BD0777-3190-584C-A388-0567440CDA6D}" srcId="{4B32FC59-2224-ED49-9C2E-C8D7F08329B4}" destId="{1B98EC20-0B17-4B4C-82D5-16226ABE5FD2}" srcOrd="2" destOrd="0" parTransId="{D25CC261-F9EE-994A-B309-72FF6FD71E6E}" sibTransId="{4EB454F7-E172-3147-9F03-4D6EBF99E179}"/>
    <dgm:cxn modelId="{A39C2078-9FAC-3844-8C22-4A9DF2C01242}" srcId="{1B98EC20-0B17-4B4C-82D5-16226ABE5FD2}" destId="{7CE3808B-21EB-BE40-8E04-213A3BDA011A}" srcOrd="8" destOrd="0" parTransId="{9502FED2-8BEC-AF4D-8AF3-4EEFD0CD107A}" sibTransId="{6028BF7A-13B3-ED40-886A-E5DDCB11D252}"/>
    <dgm:cxn modelId="{F3842978-E682-7240-B0D3-2225AA05B9C2}" srcId="{7AFD0F40-3DDA-D141-8DAE-DD149E3B3873}" destId="{663A92FB-B320-E049-8AB3-423EAD5155F2}" srcOrd="3" destOrd="0" parTransId="{E13F3AA1-9A4E-E044-B68F-A6E5E5E087A9}" sibTransId="{230F59CF-0DB4-ED45-8203-7F90865F9C3C}"/>
    <dgm:cxn modelId="{274FA258-D30F-E74D-A91A-46D02C50C26F}" type="presOf" srcId="{933EE54E-10EC-054C-99C2-A21B6B596D59}" destId="{F09FF25B-F622-2B45-B192-539D2D59EB2F}" srcOrd="0" destOrd="0" presId="urn:microsoft.com/office/officeart/2005/8/layout/hList1"/>
    <dgm:cxn modelId="{A7A48E7B-24CD-E947-A1BC-427F49485766}" srcId="{7AFD0F40-3DDA-D141-8DAE-DD149E3B3873}" destId="{2677B27E-744D-8F45-BA6B-982F76FBE27B}" srcOrd="1" destOrd="0" parTransId="{E55B561E-CAD8-9B44-A409-15470937A72D}" sibTransId="{5C63DDD7-695B-264F-8214-7FC95DB216E5}"/>
    <dgm:cxn modelId="{8997AC7E-EF4A-C34C-BBEF-EB0CF79F487F}" srcId="{1B98EC20-0B17-4B4C-82D5-16226ABE5FD2}" destId="{6A1CA715-4043-7A4C-98FC-88C8A281752F}" srcOrd="7" destOrd="0" parTransId="{C33EFE7C-A5B2-9749-B5C5-029AA96AE3DF}" sibTransId="{BABC3328-F022-EE4A-8BC2-14B9BA02728B}"/>
    <dgm:cxn modelId="{C88EFA80-220E-EE4F-901E-24E67E34EBE7}" srcId="{7AFD0F40-3DDA-D141-8DAE-DD149E3B3873}" destId="{21C8F5B5-2709-DB4B-ADB5-DB9D712403C8}" srcOrd="5" destOrd="0" parTransId="{0A3C2D86-9367-654F-87DE-81727A46C124}" sibTransId="{B1F28388-2A25-F74D-BFAB-8444B25B287F}"/>
    <dgm:cxn modelId="{C93C1A8A-FC6D-B14E-A5FE-4D1732876122}" type="presOf" srcId="{B226DC27-A579-3942-9F80-1B6C4451447F}" destId="{748B51F3-F61E-A942-AB4B-C98C5F9D1FCD}" srcOrd="0" destOrd="5" presId="urn:microsoft.com/office/officeart/2005/8/layout/hList1"/>
    <dgm:cxn modelId="{57767B8A-DF6E-8144-A595-63A5A02F4866}" type="presOf" srcId="{A8405FE7-A9B3-D245-A289-F656C75BFF42}" destId="{748B51F3-F61E-A942-AB4B-C98C5F9D1FCD}" srcOrd="0" destOrd="2" presId="urn:microsoft.com/office/officeart/2005/8/layout/hList1"/>
    <dgm:cxn modelId="{18AC2A93-C75A-FC43-A065-D39982C3E187}" srcId="{1B98EC20-0B17-4B4C-82D5-16226ABE5FD2}" destId="{3764C09D-708D-2642-9D93-7674B1EEBEF9}" srcOrd="3" destOrd="0" parTransId="{D0979C32-C1FA-4B49-92AB-ED95C4E007C3}" sibTransId="{E3A31836-7C96-9F43-9B1C-516125B2F75A}"/>
    <dgm:cxn modelId="{C429E594-27C0-E048-BF9A-97BBD06CA528}" type="presOf" srcId="{3764C09D-708D-2642-9D93-7674B1EEBEF9}" destId="{748B51F3-F61E-A942-AB4B-C98C5F9D1FCD}" srcOrd="0" destOrd="3" presId="urn:microsoft.com/office/officeart/2005/8/layout/hList1"/>
    <dgm:cxn modelId="{42AB7E98-0426-634C-8ACF-2C0E0867A434}" srcId="{933EE54E-10EC-054C-99C2-A21B6B596D59}" destId="{B5D7DC2A-190F-BA4C-B564-C2C6335026D5}" srcOrd="2" destOrd="0" parTransId="{F07E1A0F-CDCA-1746-BB6E-64DAE5BAF7AF}" sibTransId="{B5E21375-81CC-584E-9D99-A015E58ED319}"/>
    <dgm:cxn modelId="{B26D7599-87C4-FF43-AB05-69624293D376}" srcId="{4B32FC59-2224-ED49-9C2E-C8D7F08329B4}" destId="{933EE54E-10EC-054C-99C2-A21B6B596D59}" srcOrd="1" destOrd="0" parTransId="{C8B58327-2F46-6B44-BC49-0448ED161414}" sibTransId="{90D4E3FA-6108-2147-9265-B64FD259FA1E}"/>
    <dgm:cxn modelId="{1E28529E-926D-584D-A91F-D5381435C528}" type="presOf" srcId="{663A92FB-B320-E049-8AB3-423EAD5155F2}" destId="{558CEAD7-DFBE-F342-86AF-BFDD5BE15DDF}" srcOrd="0" destOrd="3" presId="urn:microsoft.com/office/officeart/2005/8/layout/hList1"/>
    <dgm:cxn modelId="{11C38DA5-BEF2-9347-ABDB-C1DC9594EE9F}" type="presOf" srcId="{DD29122B-2EB5-A049-B296-9A8E652377C0}" destId="{558CEAD7-DFBE-F342-86AF-BFDD5BE15DDF}" srcOrd="0" destOrd="4" presId="urn:microsoft.com/office/officeart/2005/8/layout/hList1"/>
    <dgm:cxn modelId="{399D4AB4-6ED6-5544-9B42-7A3B652498C4}" type="presOf" srcId="{6A1CA715-4043-7A4C-98FC-88C8A281752F}" destId="{748B51F3-F61E-A942-AB4B-C98C5F9D1FCD}" srcOrd="0" destOrd="7" presId="urn:microsoft.com/office/officeart/2005/8/layout/hList1"/>
    <dgm:cxn modelId="{AFF796B4-59BF-7148-BFB3-DBC52B1FD921}" srcId="{7AFD0F40-3DDA-D141-8DAE-DD149E3B3873}" destId="{2BAE6F3A-9902-3440-9E96-F1FDC650A864}" srcOrd="0" destOrd="0" parTransId="{8C389DC8-26BB-0F49-A37E-ECCC597AC35A}" sibTransId="{47B99DC4-0EAA-2944-9A08-0AECAB753CC4}"/>
    <dgm:cxn modelId="{BD109CB4-DC25-CF47-AFFA-FC9725C008B1}" srcId="{1B98EC20-0B17-4B4C-82D5-16226ABE5FD2}" destId="{7FC6E372-38E0-E647-A3EB-F16440599B98}" srcOrd="1" destOrd="0" parTransId="{4DA3BE31-F6C3-B54B-A700-51814A68B8AF}" sibTransId="{C20CB22A-82B9-4445-8FF9-D584D7177724}"/>
    <dgm:cxn modelId="{1693A6B4-C9EE-9C4D-ADC4-1E98BFB8689B}" type="presOf" srcId="{0C843716-498B-1B49-A938-29FFCABDC82A}" destId="{5ED1284B-64C3-1443-8646-356F3CADF847}" srcOrd="0" destOrd="0" presId="urn:microsoft.com/office/officeart/2005/8/layout/hList1"/>
    <dgm:cxn modelId="{CDB2EEBD-C705-1A45-8213-A695CCCFB13F}" type="presOf" srcId="{4B32FC59-2224-ED49-9C2E-C8D7F08329B4}" destId="{E59E1D26-8A1E-0A4A-A8D5-554E161876E1}" srcOrd="0" destOrd="0" presId="urn:microsoft.com/office/officeart/2005/8/layout/hList1"/>
    <dgm:cxn modelId="{0C46A2BE-8F3A-B240-A1C2-DF1226E2D552}" type="presOf" srcId="{21C8F5B5-2709-DB4B-ADB5-DB9D712403C8}" destId="{558CEAD7-DFBE-F342-86AF-BFDD5BE15DDF}" srcOrd="0" destOrd="5" presId="urn:microsoft.com/office/officeart/2005/8/layout/hList1"/>
    <dgm:cxn modelId="{0DA930C6-DC6E-9745-A1F8-8BC384159746}" srcId="{1B98EC20-0B17-4B4C-82D5-16226ABE5FD2}" destId="{07C958C9-5B8E-D749-8726-901D0B976F76}" srcOrd="0" destOrd="0" parTransId="{1F0981D5-8812-D547-8910-3F320BAA58A7}" sibTransId="{E52F7ECE-1192-6640-A6F1-6EBD83BBBD58}"/>
    <dgm:cxn modelId="{0FAD64CE-2556-EF43-9803-EB8B4EE94280}" type="presOf" srcId="{7FC6E372-38E0-E647-A3EB-F16440599B98}" destId="{748B51F3-F61E-A942-AB4B-C98C5F9D1FCD}" srcOrd="0" destOrd="1" presId="urn:microsoft.com/office/officeart/2005/8/layout/hList1"/>
    <dgm:cxn modelId="{32769DD3-4594-E449-9F25-92A73304D135}" srcId="{933EE54E-10EC-054C-99C2-A21B6B596D59}" destId="{0C843716-498B-1B49-A938-29FFCABDC82A}" srcOrd="0" destOrd="0" parTransId="{07F5363D-2027-0140-9318-43528FD9804D}" sibTransId="{76A15F49-5C3B-5047-8E4D-D408A6D9254C}"/>
    <dgm:cxn modelId="{D61D7ED5-9EC4-7547-B01F-BBAEEC85F7B5}" srcId="{933EE54E-10EC-054C-99C2-A21B6B596D59}" destId="{BFA3CCFC-7E2F-C645-B48B-6296E1B1D602}" srcOrd="1" destOrd="0" parTransId="{D1763F20-AC6F-BC45-ADC5-1B214DFA4086}" sibTransId="{606856A4-444D-4840-AC79-317537E22946}"/>
    <dgm:cxn modelId="{A5B21CDE-B67D-9D4F-86DD-1B33AC1410FC}" srcId="{7AFD0F40-3DDA-D141-8DAE-DD149E3B3873}" destId="{40105E3B-4A3A-2040-8D8B-322D0EBA5FE2}" srcOrd="2" destOrd="0" parTransId="{59AE5577-3A47-1A49-AE05-299FD8615EB6}" sibTransId="{FDDC81C1-5E1C-EA46-936F-21DA871836B5}"/>
    <dgm:cxn modelId="{09BAF2DF-C49D-FE4E-942E-38DAD080BB5C}" type="presOf" srcId="{B5D7DC2A-190F-BA4C-B564-C2C6335026D5}" destId="{5ED1284B-64C3-1443-8646-356F3CADF847}" srcOrd="0" destOrd="2" presId="urn:microsoft.com/office/officeart/2005/8/layout/hList1"/>
    <dgm:cxn modelId="{F6C481E7-8E08-FF4F-A34B-5A69527A581A}" type="presOf" srcId="{1B98EC20-0B17-4B4C-82D5-16226ABE5FD2}" destId="{FBE31CAA-BB7F-7649-B657-22A3C51BD486}" srcOrd="0" destOrd="0" presId="urn:microsoft.com/office/officeart/2005/8/layout/hList1"/>
    <dgm:cxn modelId="{5D4386EC-06F6-5341-AF0F-565E3E8842EC}" type="presOf" srcId="{879A9ADB-D89A-0843-9DB0-BDA0EDDC9CA1}" destId="{748B51F3-F61E-A942-AB4B-C98C5F9D1FCD}" srcOrd="0" destOrd="6" presId="urn:microsoft.com/office/officeart/2005/8/layout/hList1"/>
    <dgm:cxn modelId="{67EB4CEF-9D9A-1B45-9459-3A69F742B398}" type="presOf" srcId="{7D1E2C3E-E889-A043-B36D-FE140DFB990C}" destId="{748B51F3-F61E-A942-AB4B-C98C5F9D1FCD}" srcOrd="0" destOrd="4" presId="urn:microsoft.com/office/officeart/2005/8/layout/hList1"/>
    <dgm:cxn modelId="{57A2F53A-5F67-4649-807A-8736985268AD}" type="presParOf" srcId="{E59E1D26-8A1E-0A4A-A8D5-554E161876E1}" destId="{3039B06A-9B7C-D94D-89E5-867B32E71D96}" srcOrd="0" destOrd="0" presId="urn:microsoft.com/office/officeart/2005/8/layout/hList1"/>
    <dgm:cxn modelId="{E5B341D7-2522-134C-9925-3B0F3C4C3205}" type="presParOf" srcId="{3039B06A-9B7C-D94D-89E5-867B32E71D96}" destId="{4D10F94F-BA8D-5D40-A593-945221A70351}" srcOrd="0" destOrd="0" presId="urn:microsoft.com/office/officeart/2005/8/layout/hList1"/>
    <dgm:cxn modelId="{006F5B4A-2F36-D743-B0B8-3422E70839E3}" type="presParOf" srcId="{3039B06A-9B7C-D94D-89E5-867B32E71D96}" destId="{558CEAD7-DFBE-F342-86AF-BFDD5BE15DDF}" srcOrd="1" destOrd="0" presId="urn:microsoft.com/office/officeart/2005/8/layout/hList1"/>
    <dgm:cxn modelId="{FAC20B86-71F7-A24C-88EE-DB3BA1B4B589}" type="presParOf" srcId="{E59E1D26-8A1E-0A4A-A8D5-554E161876E1}" destId="{BFC848EF-DE1D-994A-9FBC-F5A14887B70C}" srcOrd="1" destOrd="0" presId="urn:microsoft.com/office/officeart/2005/8/layout/hList1"/>
    <dgm:cxn modelId="{21DE66BF-E622-5B44-A088-3A91AAA150B0}" type="presParOf" srcId="{E59E1D26-8A1E-0A4A-A8D5-554E161876E1}" destId="{1EBA54BA-3389-A249-9DA1-072C184CB289}" srcOrd="2" destOrd="0" presId="urn:microsoft.com/office/officeart/2005/8/layout/hList1"/>
    <dgm:cxn modelId="{2F64B8EF-91CB-B846-92D2-F80DAFB91B82}" type="presParOf" srcId="{1EBA54BA-3389-A249-9DA1-072C184CB289}" destId="{F09FF25B-F622-2B45-B192-539D2D59EB2F}" srcOrd="0" destOrd="0" presId="urn:microsoft.com/office/officeart/2005/8/layout/hList1"/>
    <dgm:cxn modelId="{F535D737-93CE-5645-B3BF-ACE0B8703E8A}" type="presParOf" srcId="{1EBA54BA-3389-A249-9DA1-072C184CB289}" destId="{5ED1284B-64C3-1443-8646-356F3CADF847}" srcOrd="1" destOrd="0" presId="urn:microsoft.com/office/officeart/2005/8/layout/hList1"/>
    <dgm:cxn modelId="{1223577C-52EB-0F43-A383-C47C9BE2EE7A}" type="presParOf" srcId="{E59E1D26-8A1E-0A4A-A8D5-554E161876E1}" destId="{705D1C1D-26F3-D246-BFDB-D678C2EAD11D}" srcOrd="3" destOrd="0" presId="urn:microsoft.com/office/officeart/2005/8/layout/hList1"/>
    <dgm:cxn modelId="{40B2F436-9380-8F46-BD4D-B59709059594}" type="presParOf" srcId="{E59E1D26-8A1E-0A4A-A8D5-554E161876E1}" destId="{90417F46-CBFE-114F-849D-1663DEB3E52E}" srcOrd="4" destOrd="0" presId="urn:microsoft.com/office/officeart/2005/8/layout/hList1"/>
    <dgm:cxn modelId="{D9533F9D-3101-894B-AC3B-D4A002E3A89C}" type="presParOf" srcId="{90417F46-CBFE-114F-849D-1663DEB3E52E}" destId="{FBE31CAA-BB7F-7649-B657-22A3C51BD486}" srcOrd="0" destOrd="0" presId="urn:microsoft.com/office/officeart/2005/8/layout/hList1"/>
    <dgm:cxn modelId="{C028AFE2-FF58-BF4E-AF6F-9BF07E83C244}" type="presParOf" srcId="{90417F46-CBFE-114F-849D-1663DEB3E52E}" destId="{748B51F3-F61E-A942-AB4B-C98C5F9D1F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BA820-A400-9248-998C-DC73F639128A}" type="doc">
      <dgm:prSet loTypeId="urn:microsoft.com/office/officeart/2005/8/layout/default#1" loCatId="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8D40E29-EA30-7D44-89F9-90B6D54C1ABC}">
      <dgm:prSet phldrT="[Text]"/>
      <dgm:spPr/>
      <dgm:t>
        <a:bodyPr/>
        <a:lstStyle/>
        <a:p>
          <a:r>
            <a:rPr lang="en-US"/>
            <a:t>Food insecurity and lack of varied diet</a:t>
          </a:r>
          <a:endParaRPr lang="en-US" dirty="0"/>
        </a:p>
      </dgm:t>
    </dgm:pt>
    <dgm:pt modelId="{7EE2063B-3B2C-4243-8F71-343D847F375F}" type="parTrans" cxnId="{F14CB86E-1301-A04C-9821-0BF72758A037}">
      <dgm:prSet/>
      <dgm:spPr/>
      <dgm:t>
        <a:bodyPr/>
        <a:lstStyle/>
        <a:p>
          <a:endParaRPr lang="en-US"/>
        </a:p>
      </dgm:t>
    </dgm:pt>
    <dgm:pt modelId="{3DFDEBA9-9C30-9D48-8B05-3749F3E0A667}" type="sibTrans" cxnId="{F14CB86E-1301-A04C-9821-0BF72758A037}">
      <dgm:prSet/>
      <dgm:spPr/>
      <dgm:t>
        <a:bodyPr/>
        <a:lstStyle/>
        <a:p>
          <a:endParaRPr lang="en-US"/>
        </a:p>
      </dgm:t>
    </dgm:pt>
    <dgm:pt modelId="{ED1F27E8-3233-D841-BB47-CAD2F1924B22}">
      <dgm:prSet phldrT="[Text]"/>
      <dgm:spPr/>
      <dgm:t>
        <a:bodyPr/>
        <a:lstStyle/>
        <a:p>
          <a:r>
            <a:rPr lang="en-US" dirty="0"/>
            <a:t>Lack of access to specialty care (geographic regions, transportation barriers)</a:t>
          </a:r>
        </a:p>
      </dgm:t>
    </dgm:pt>
    <dgm:pt modelId="{98C1F104-FC7F-FB4A-B2EF-AEE49A24787B}" type="parTrans" cxnId="{D84BF4DE-9857-524B-AC40-322BF35E6E74}">
      <dgm:prSet/>
      <dgm:spPr/>
      <dgm:t>
        <a:bodyPr/>
        <a:lstStyle/>
        <a:p>
          <a:endParaRPr lang="en-US"/>
        </a:p>
      </dgm:t>
    </dgm:pt>
    <dgm:pt modelId="{9B0410AA-71E8-934E-B911-EEE0F462CFF2}" type="sibTrans" cxnId="{D84BF4DE-9857-524B-AC40-322BF35E6E74}">
      <dgm:prSet/>
      <dgm:spPr/>
      <dgm:t>
        <a:bodyPr/>
        <a:lstStyle/>
        <a:p>
          <a:endParaRPr lang="en-US"/>
        </a:p>
      </dgm:t>
    </dgm:pt>
    <dgm:pt modelId="{9100C6F0-0CB9-5B44-A177-ECF85C9C25A9}">
      <dgm:prSet phldrT="[Text]"/>
      <dgm:spPr/>
      <dgm:t>
        <a:bodyPr/>
        <a:lstStyle/>
        <a:p>
          <a:r>
            <a:rPr lang="en-US" dirty="0"/>
            <a:t>Cultural and language barriers</a:t>
          </a:r>
        </a:p>
      </dgm:t>
    </dgm:pt>
    <dgm:pt modelId="{18A7A391-34C4-7E44-9C5F-1B608A54AEDD}" type="parTrans" cxnId="{FB46AFFF-AB04-6C4B-8B9D-9D42C15311F9}">
      <dgm:prSet/>
      <dgm:spPr/>
      <dgm:t>
        <a:bodyPr/>
        <a:lstStyle/>
        <a:p>
          <a:endParaRPr lang="en-US"/>
        </a:p>
      </dgm:t>
    </dgm:pt>
    <dgm:pt modelId="{ECCFED9E-28EB-5548-8BAD-CD16A2FA62E8}" type="sibTrans" cxnId="{FB46AFFF-AB04-6C4B-8B9D-9D42C15311F9}">
      <dgm:prSet/>
      <dgm:spPr/>
      <dgm:t>
        <a:bodyPr/>
        <a:lstStyle/>
        <a:p>
          <a:endParaRPr lang="en-US"/>
        </a:p>
      </dgm:t>
    </dgm:pt>
    <dgm:pt modelId="{BD00CEC5-E7D8-0C4D-BC07-4598272A7F4F}">
      <dgm:prSet phldrT="[Text]"/>
      <dgm:spPr/>
      <dgm:t>
        <a:bodyPr/>
        <a:lstStyle/>
        <a:p>
          <a:r>
            <a:rPr lang="en-US" dirty="0"/>
            <a:t>Lack of insurance or underinsurance</a:t>
          </a:r>
        </a:p>
      </dgm:t>
    </dgm:pt>
    <dgm:pt modelId="{2708AD95-D5CB-FC4E-BD42-0954A07B4A5B}" type="parTrans" cxnId="{026B8569-46EF-CB44-9173-073D03EB640B}">
      <dgm:prSet/>
      <dgm:spPr/>
      <dgm:t>
        <a:bodyPr/>
        <a:lstStyle/>
        <a:p>
          <a:endParaRPr lang="en-US"/>
        </a:p>
      </dgm:t>
    </dgm:pt>
    <dgm:pt modelId="{9896F0C6-8044-0843-852D-77A0F4C08B06}" type="sibTrans" cxnId="{026B8569-46EF-CB44-9173-073D03EB640B}">
      <dgm:prSet/>
      <dgm:spPr/>
      <dgm:t>
        <a:bodyPr/>
        <a:lstStyle/>
        <a:p>
          <a:endParaRPr lang="en-US"/>
        </a:p>
      </dgm:t>
    </dgm:pt>
    <dgm:pt modelId="{122F3246-7B8D-4B41-A3E4-4C21BA17245B}">
      <dgm:prSet phldrT="[Text]"/>
      <dgm:spPr/>
      <dgm:t>
        <a:bodyPr/>
        <a:lstStyle/>
        <a:p>
          <a:r>
            <a:rPr lang="en-US" dirty="0"/>
            <a:t>Discrimination, stress, and HCP bias</a:t>
          </a:r>
        </a:p>
      </dgm:t>
    </dgm:pt>
    <dgm:pt modelId="{9D23E670-E477-E145-85A0-D42EFA2F71E4}" type="parTrans" cxnId="{870D3BC8-3E5E-3447-977C-1F15D581C8C6}">
      <dgm:prSet/>
      <dgm:spPr/>
      <dgm:t>
        <a:bodyPr/>
        <a:lstStyle/>
        <a:p>
          <a:endParaRPr lang="en-US"/>
        </a:p>
      </dgm:t>
    </dgm:pt>
    <dgm:pt modelId="{A8E14BF1-EBD3-6144-840C-3962B0D930C1}" type="sibTrans" cxnId="{870D3BC8-3E5E-3447-977C-1F15D581C8C6}">
      <dgm:prSet/>
      <dgm:spPr/>
      <dgm:t>
        <a:bodyPr/>
        <a:lstStyle/>
        <a:p>
          <a:endParaRPr lang="en-US"/>
        </a:p>
      </dgm:t>
    </dgm:pt>
    <dgm:pt modelId="{733D31FA-A635-CD45-9B9C-895A85E89DE3}" type="pres">
      <dgm:prSet presAssocID="{B8DBA820-A400-9248-998C-DC73F639128A}" presName="diagram" presStyleCnt="0">
        <dgm:presLayoutVars>
          <dgm:dir/>
          <dgm:resizeHandles val="exact"/>
        </dgm:presLayoutVars>
      </dgm:prSet>
      <dgm:spPr/>
    </dgm:pt>
    <dgm:pt modelId="{02C93948-3DD2-2044-9D2A-0D84F3A0190D}" type="pres">
      <dgm:prSet presAssocID="{F8D40E29-EA30-7D44-89F9-90B6D54C1ABC}" presName="node" presStyleLbl="node1" presStyleIdx="0" presStyleCnt="5">
        <dgm:presLayoutVars>
          <dgm:bulletEnabled val="1"/>
        </dgm:presLayoutVars>
      </dgm:prSet>
      <dgm:spPr/>
    </dgm:pt>
    <dgm:pt modelId="{F7957682-B032-F044-BDA9-24CAAD21E4CD}" type="pres">
      <dgm:prSet presAssocID="{3DFDEBA9-9C30-9D48-8B05-3749F3E0A667}" presName="sibTrans" presStyleCnt="0"/>
      <dgm:spPr/>
    </dgm:pt>
    <dgm:pt modelId="{6674E7E8-BD1D-5A4E-9E59-D237EFA778DF}" type="pres">
      <dgm:prSet presAssocID="{ED1F27E8-3233-D841-BB47-CAD2F1924B22}" presName="node" presStyleLbl="node1" presStyleIdx="1" presStyleCnt="5">
        <dgm:presLayoutVars>
          <dgm:bulletEnabled val="1"/>
        </dgm:presLayoutVars>
      </dgm:prSet>
      <dgm:spPr/>
    </dgm:pt>
    <dgm:pt modelId="{06C5B269-3480-2041-9A1E-3408468C4368}" type="pres">
      <dgm:prSet presAssocID="{9B0410AA-71E8-934E-B911-EEE0F462CFF2}" presName="sibTrans" presStyleCnt="0"/>
      <dgm:spPr/>
    </dgm:pt>
    <dgm:pt modelId="{EE540912-9E0E-4A45-8DA4-0DA067F5B5F3}" type="pres">
      <dgm:prSet presAssocID="{9100C6F0-0CB9-5B44-A177-ECF85C9C25A9}" presName="node" presStyleLbl="node1" presStyleIdx="2" presStyleCnt="5">
        <dgm:presLayoutVars>
          <dgm:bulletEnabled val="1"/>
        </dgm:presLayoutVars>
      </dgm:prSet>
      <dgm:spPr/>
    </dgm:pt>
    <dgm:pt modelId="{3C2D50A6-F379-4F46-A0C2-4ABBBB4F9B5C}" type="pres">
      <dgm:prSet presAssocID="{ECCFED9E-28EB-5548-8BAD-CD16A2FA62E8}" presName="sibTrans" presStyleCnt="0"/>
      <dgm:spPr/>
    </dgm:pt>
    <dgm:pt modelId="{A48D21D7-6FAD-8A4B-A818-AE595F44F330}" type="pres">
      <dgm:prSet presAssocID="{BD00CEC5-E7D8-0C4D-BC07-4598272A7F4F}" presName="node" presStyleLbl="node1" presStyleIdx="3" presStyleCnt="5">
        <dgm:presLayoutVars>
          <dgm:bulletEnabled val="1"/>
        </dgm:presLayoutVars>
      </dgm:prSet>
      <dgm:spPr/>
    </dgm:pt>
    <dgm:pt modelId="{A64A8EEF-9765-1947-957A-6B2CFB2329D2}" type="pres">
      <dgm:prSet presAssocID="{9896F0C6-8044-0843-852D-77A0F4C08B06}" presName="sibTrans" presStyleCnt="0"/>
      <dgm:spPr/>
    </dgm:pt>
    <dgm:pt modelId="{A2588AF6-B052-7C46-85E0-2D4DD5CC4B59}" type="pres">
      <dgm:prSet presAssocID="{122F3246-7B8D-4B41-A3E4-4C21BA17245B}" presName="node" presStyleLbl="node1" presStyleIdx="4" presStyleCnt="5">
        <dgm:presLayoutVars>
          <dgm:bulletEnabled val="1"/>
        </dgm:presLayoutVars>
      </dgm:prSet>
      <dgm:spPr/>
    </dgm:pt>
  </dgm:ptLst>
  <dgm:cxnLst>
    <dgm:cxn modelId="{6C1EF80D-EC14-434C-9D48-D57B0B3DAB3E}" type="presOf" srcId="{9100C6F0-0CB9-5B44-A177-ECF85C9C25A9}" destId="{EE540912-9E0E-4A45-8DA4-0DA067F5B5F3}" srcOrd="0" destOrd="0" presId="urn:microsoft.com/office/officeart/2005/8/layout/default#1"/>
    <dgm:cxn modelId="{9F5AB11B-D5F8-2045-A1E8-59813C9E1F66}" type="presOf" srcId="{B8DBA820-A400-9248-998C-DC73F639128A}" destId="{733D31FA-A635-CD45-9B9C-895A85E89DE3}" srcOrd="0" destOrd="0" presId="urn:microsoft.com/office/officeart/2005/8/layout/default#1"/>
    <dgm:cxn modelId="{A5F8AA43-6EC5-D94C-917C-79E4E801A2E9}" type="presOf" srcId="{F8D40E29-EA30-7D44-89F9-90B6D54C1ABC}" destId="{02C93948-3DD2-2044-9D2A-0D84F3A0190D}" srcOrd="0" destOrd="0" presId="urn:microsoft.com/office/officeart/2005/8/layout/default#1"/>
    <dgm:cxn modelId="{026B8569-46EF-CB44-9173-073D03EB640B}" srcId="{B8DBA820-A400-9248-998C-DC73F639128A}" destId="{BD00CEC5-E7D8-0C4D-BC07-4598272A7F4F}" srcOrd="3" destOrd="0" parTransId="{2708AD95-D5CB-FC4E-BD42-0954A07B4A5B}" sibTransId="{9896F0C6-8044-0843-852D-77A0F4C08B06}"/>
    <dgm:cxn modelId="{F14CB86E-1301-A04C-9821-0BF72758A037}" srcId="{B8DBA820-A400-9248-998C-DC73F639128A}" destId="{F8D40E29-EA30-7D44-89F9-90B6D54C1ABC}" srcOrd="0" destOrd="0" parTransId="{7EE2063B-3B2C-4243-8F71-343D847F375F}" sibTransId="{3DFDEBA9-9C30-9D48-8B05-3749F3E0A667}"/>
    <dgm:cxn modelId="{A61D7E84-1C52-AA4F-90D5-90ACB32B3714}" type="presOf" srcId="{ED1F27E8-3233-D841-BB47-CAD2F1924B22}" destId="{6674E7E8-BD1D-5A4E-9E59-D237EFA778DF}" srcOrd="0" destOrd="0" presId="urn:microsoft.com/office/officeart/2005/8/layout/default#1"/>
    <dgm:cxn modelId="{304C3B8D-F77E-E849-B0DD-4EDB390B423D}" type="presOf" srcId="{BD00CEC5-E7D8-0C4D-BC07-4598272A7F4F}" destId="{A48D21D7-6FAD-8A4B-A818-AE595F44F330}" srcOrd="0" destOrd="0" presId="urn:microsoft.com/office/officeart/2005/8/layout/default#1"/>
    <dgm:cxn modelId="{172100AD-9974-7645-B0F3-159042391542}" type="presOf" srcId="{122F3246-7B8D-4B41-A3E4-4C21BA17245B}" destId="{A2588AF6-B052-7C46-85E0-2D4DD5CC4B59}" srcOrd="0" destOrd="0" presId="urn:microsoft.com/office/officeart/2005/8/layout/default#1"/>
    <dgm:cxn modelId="{870D3BC8-3E5E-3447-977C-1F15D581C8C6}" srcId="{B8DBA820-A400-9248-998C-DC73F639128A}" destId="{122F3246-7B8D-4B41-A3E4-4C21BA17245B}" srcOrd="4" destOrd="0" parTransId="{9D23E670-E477-E145-85A0-D42EFA2F71E4}" sibTransId="{A8E14BF1-EBD3-6144-840C-3962B0D930C1}"/>
    <dgm:cxn modelId="{D84BF4DE-9857-524B-AC40-322BF35E6E74}" srcId="{B8DBA820-A400-9248-998C-DC73F639128A}" destId="{ED1F27E8-3233-D841-BB47-CAD2F1924B22}" srcOrd="1" destOrd="0" parTransId="{98C1F104-FC7F-FB4A-B2EF-AEE49A24787B}" sibTransId="{9B0410AA-71E8-934E-B911-EEE0F462CFF2}"/>
    <dgm:cxn modelId="{FB46AFFF-AB04-6C4B-8B9D-9D42C15311F9}" srcId="{B8DBA820-A400-9248-998C-DC73F639128A}" destId="{9100C6F0-0CB9-5B44-A177-ECF85C9C25A9}" srcOrd="2" destOrd="0" parTransId="{18A7A391-34C4-7E44-9C5F-1B608A54AEDD}" sibTransId="{ECCFED9E-28EB-5548-8BAD-CD16A2FA62E8}"/>
    <dgm:cxn modelId="{FB45D99B-AA2D-1C45-A61D-280614924AEB}" type="presParOf" srcId="{733D31FA-A635-CD45-9B9C-895A85E89DE3}" destId="{02C93948-3DD2-2044-9D2A-0D84F3A0190D}" srcOrd="0" destOrd="0" presId="urn:microsoft.com/office/officeart/2005/8/layout/default#1"/>
    <dgm:cxn modelId="{8BDE7641-0883-FE4B-8752-6A4BF55F7FFE}" type="presParOf" srcId="{733D31FA-A635-CD45-9B9C-895A85E89DE3}" destId="{F7957682-B032-F044-BDA9-24CAAD21E4CD}" srcOrd="1" destOrd="0" presId="urn:microsoft.com/office/officeart/2005/8/layout/default#1"/>
    <dgm:cxn modelId="{F066E934-209D-F64F-BDBA-37C79FF4A690}" type="presParOf" srcId="{733D31FA-A635-CD45-9B9C-895A85E89DE3}" destId="{6674E7E8-BD1D-5A4E-9E59-D237EFA778DF}" srcOrd="2" destOrd="0" presId="urn:microsoft.com/office/officeart/2005/8/layout/default#1"/>
    <dgm:cxn modelId="{A3623A49-0969-F147-8B81-083B86D66519}" type="presParOf" srcId="{733D31FA-A635-CD45-9B9C-895A85E89DE3}" destId="{06C5B269-3480-2041-9A1E-3408468C4368}" srcOrd="3" destOrd="0" presId="urn:microsoft.com/office/officeart/2005/8/layout/default#1"/>
    <dgm:cxn modelId="{693AA7ED-BC1D-2648-AA29-A2D1D2FF57AD}" type="presParOf" srcId="{733D31FA-A635-CD45-9B9C-895A85E89DE3}" destId="{EE540912-9E0E-4A45-8DA4-0DA067F5B5F3}" srcOrd="4" destOrd="0" presId="urn:microsoft.com/office/officeart/2005/8/layout/default#1"/>
    <dgm:cxn modelId="{920EB93F-103C-3645-B57E-7F852ECAFCC8}" type="presParOf" srcId="{733D31FA-A635-CD45-9B9C-895A85E89DE3}" destId="{3C2D50A6-F379-4F46-A0C2-4ABBBB4F9B5C}" srcOrd="5" destOrd="0" presId="urn:microsoft.com/office/officeart/2005/8/layout/default#1"/>
    <dgm:cxn modelId="{D7487AF6-14DE-BA4C-98E9-D7C440DF9BA8}" type="presParOf" srcId="{733D31FA-A635-CD45-9B9C-895A85E89DE3}" destId="{A48D21D7-6FAD-8A4B-A818-AE595F44F330}" srcOrd="6" destOrd="0" presId="urn:microsoft.com/office/officeart/2005/8/layout/default#1"/>
    <dgm:cxn modelId="{6CFE745D-42A3-1246-B83E-F9793E04A6CA}" type="presParOf" srcId="{733D31FA-A635-CD45-9B9C-895A85E89DE3}" destId="{A64A8EEF-9765-1947-957A-6B2CFB2329D2}" srcOrd="7" destOrd="0" presId="urn:microsoft.com/office/officeart/2005/8/layout/default#1"/>
    <dgm:cxn modelId="{57562C4D-630E-6F42-9CBD-CEE8A6D60250}" type="presParOf" srcId="{733D31FA-A635-CD45-9B9C-895A85E89DE3}" destId="{A2588AF6-B052-7C46-85E0-2D4DD5CC4B59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212263-795C-1247-9ACF-5D397BC08B79}" type="doc">
      <dgm:prSet loTypeId="urn:microsoft.com/office/officeart/2005/8/layout/list1#1" loCatId="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DFDC5240-58E1-1D41-822D-15DED9F3F48E}">
      <dgm:prSet phldrT="[Text]"/>
      <dgm:spPr/>
      <dgm:t>
        <a:bodyPr/>
        <a:lstStyle/>
        <a:p>
          <a:r>
            <a:rPr lang="en-US" dirty="0"/>
            <a:t>Key recommendations</a:t>
          </a:r>
        </a:p>
      </dgm:t>
    </dgm:pt>
    <dgm:pt modelId="{4B1642D8-6F22-E643-BFF6-6474E2625816}" type="parTrans" cxnId="{D6CEFCFB-FF4B-EA4F-8176-8710B5C6B196}">
      <dgm:prSet/>
      <dgm:spPr/>
      <dgm:t>
        <a:bodyPr/>
        <a:lstStyle/>
        <a:p>
          <a:endParaRPr lang="en-US"/>
        </a:p>
      </dgm:t>
    </dgm:pt>
    <dgm:pt modelId="{05B42707-2EEA-E14F-B421-14B068CDCAFA}" type="sibTrans" cxnId="{D6CEFCFB-FF4B-EA4F-8176-8710B5C6B196}">
      <dgm:prSet/>
      <dgm:spPr/>
      <dgm:t>
        <a:bodyPr/>
        <a:lstStyle/>
        <a:p>
          <a:endParaRPr lang="en-US"/>
        </a:p>
      </dgm:t>
    </dgm:pt>
    <dgm:pt modelId="{1C85E77E-3FD5-DC4C-8264-C2136876AF51}">
      <dgm:prSet phldrT="[Text]"/>
      <dgm:spPr/>
      <dgm:t>
        <a:bodyPr/>
        <a:lstStyle/>
        <a:p>
          <a:r>
            <a:rPr lang="en-US" dirty="0"/>
            <a:t>Infants with </a:t>
          </a:r>
          <a:r>
            <a:rPr lang="en-US" b="1" dirty="0"/>
            <a:t>severe eczema </a:t>
          </a:r>
          <a:r>
            <a:rPr lang="en-US" dirty="0"/>
            <a:t>are at highest risk for food allergy</a:t>
          </a:r>
        </a:p>
      </dgm:t>
    </dgm:pt>
    <dgm:pt modelId="{6118C274-01C9-634B-A0E7-39FBF5EA44A0}" type="parTrans" cxnId="{74ECF2CB-CA44-3540-865D-AD277CB2BDF3}">
      <dgm:prSet/>
      <dgm:spPr/>
      <dgm:t>
        <a:bodyPr/>
        <a:lstStyle/>
        <a:p>
          <a:endParaRPr lang="en-US"/>
        </a:p>
      </dgm:t>
    </dgm:pt>
    <dgm:pt modelId="{86CAFCFB-E09F-4643-9AC9-C4CF1E37F510}" type="sibTrans" cxnId="{74ECF2CB-CA44-3540-865D-AD277CB2BDF3}">
      <dgm:prSet/>
      <dgm:spPr/>
      <dgm:t>
        <a:bodyPr/>
        <a:lstStyle/>
        <a:p>
          <a:endParaRPr lang="en-US"/>
        </a:p>
      </dgm:t>
    </dgm:pt>
    <dgm:pt modelId="{E047C1DC-7A82-4645-8217-4B218951BF2D}">
      <dgm:prSet phldrT="[Text]"/>
      <dgm:spPr/>
      <dgm:t>
        <a:bodyPr/>
        <a:lstStyle/>
        <a:p>
          <a:r>
            <a:rPr lang="en-US" dirty="0"/>
            <a:t>Regardless of risk of peanut allergy, introduce peanuts at around </a:t>
          </a:r>
          <a:r>
            <a:rPr lang="en-US" b="1" dirty="0"/>
            <a:t>6 months </a:t>
          </a:r>
          <a:r>
            <a:rPr lang="en-US" dirty="0"/>
            <a:t>of age (not before 4 months)</a:t>
          </a:r>
        </a:p>
      </dgm:t>
    </dgm:pt>
    <dgm:pt modelId="{FC0A2401-FBE8-E842-9209-F71FC4FC35E9}" type="parTrans" cxnId="{77DBC4EF-6CF4-7A44-96D2-AD959F24F9DB}">
      <dgm:prSet/>
      <dgm:spPr/>
      <dgm:t>
        <a:bodyPr/>
        <a:lstStyle/>
        <a:p>
          <a:endParaRPr lang="en-US"/>
        </a:p>
      </dgm:t>
    </dgm:pt>
    <dgm:pt modelId="{DD8DD301-10ED-A547-9991-EC93ECAC4397}" type="sibTrans" cxnId="{77DBC4EF-6CF4-7A44-96D2-AD959F24F9DB}">
      <dgm:prSet/>
      <dgm:spPr/>
      <dgm:t>
        <a:bodyPr/>
        <a:lstStyle/>
        <a:p>
          <a:endParaRPr lang="en-US"/>
        </a:p>
      </dgm:t>
    </dgm:pt>
    <dgm:pt modelId="{64F34D2C-2A48-704A-AEE0-E06DA7BAB60F}">
      <dgm:prSet phldrT="[Text]"/>
      <dgm:spPr/>
      <dgm:t>
        <a:bodyPr/>
        <a:lstStyle/>
        <a:p>
          <a:r>
            <a:rPr lang="en-US" dirty="0"/>
            <a:t>Regardless of risk of egg allergy, introduce egg at around </a:t>
          </a:r>
          <a:r>
            <a:rPr lang="en-US" b="1" dirty="0"/>
            <a:t>6 months </a:t>
          </a:r>
          <a:r>
            <a:rPr lang="en-US" dirty="0"/>
            <a:t>of age (not before 4 months)</a:t>
          </a:r>
        </a:p>
      </dgm:t>
    </dgm:pt>
    <dgm:pt modelId="{506033FD-96CC-ED45-ACCD-C24B79E4E258}" type="parTrans" cxnId="{C9BA7589-DCC5-7E40-9596-53035E7F3DCE}">
      <dgm:prSet/>
      <dgm:spPr/>
      <dgm:t>
        <a:bodyPr/>
        <a:lstStyle/>
        <a:p>
          <a:endParaRPr lang="en-US"/>
        </a:p>
      </dgm:t>
    </dgm:pt>
    <dgm:pt modelId="{EEC5EB93-81E0-374F-AED9-9AA9DE40528A}" type="sibTrans" cxnId="{C9BA7589-DCC5-7E40-9596-53035E7F3DCE}">
      <dgm:prSet/>
      <dgm:spPr/>
      <dgm:t>
        <a:bodyPr/>
        <a:lstStyle/>
        <a:p>
          <a:endParaRPr lang="en-US"/>
        </a:p>
      </dgm:t>
    </dgm:pt>
    <dgm:pt modelId="{12FC5D54-F3F1-C341-A1F1-E8223D9CCE51}">
      <dgm:prSet phldrT="[Text]"/>
      <dgm:spPr/>
      <dgm:t>
        <a:bodyPr/>
        <a:lstStyle/>
        <a:p>
          <a:r>
            <a:rPr lang="en-US" dirty="0"/>
            <a:t>Do </a:t>
          </a:r>
          <a:r>
            <a:rPr lang="en-US" b="1" dirty="0"/>
            <a:t>not</a:t>
          </a:r>
          <a:r>
            <a:rPr lang="en-US" dirty="0"/>
            <a:t> purposefully delay introduction of other allergenic foods</a:t>
          </a:r>
        </a:p>
      </dgm:t>
    </dgm:pt>
    <dgm:pt modelId="{1962BA9A-ED68-6D43-9B6A-1084B9D20261}" type="parTrans" cxnId="{1C14BC94-7898-934B-A2EB-1C5D81507081}">
      <dgm:prSet/>
      <dgm:spPr/>
      <dgm:t>
        <a:bodyPr/>
        <a:lstStyle/>
        <a:p>
          <a:endParaRPr lang="en-US"/>
        </a:p>
      </dgm:t>
    </dgm:pt>
    <dgm:pt modelId="{FB50F1A0-EF7D-5F46-B725-5E03E5DD37EC}" type="sibTrans" cxnId="{1C14BC94-7898-934B-A2EB-1C5D81507081}">
      <dgm:prSet/>
      <dgm:spPr/>
      <dgm:t>
        <a:bodyPr/>
        <a:lstStyle/>
        <a:p>
          <a:endParaRPr lang="en-US"/>
        </a:p>
      </dgm:t>
    </dgm:pt>
    <dgm:pt modelId="{C13700E6-2CB3-C441-A2F1-C12F0EB3A2B3}">
      <dgm:prSet phldrT="[Text]"/>
      <dgm:spPr/>
      <dgm:t>
        <a:bodyPr/>
        <a:lstStyle/>
        <a:p>
          <a:r>
            <a:rPr lang="en-US" dirty="0"/>
            <a:t>Feed a </a:t>
          </a:r>
          <a:r>
            <a:rPr lang="en-US" b="1" dirty="0"/>
            <a:t>diverse diet</a:t>
          </a:r>
          <a:r>
            <a:rPr lang="en-US" dirty="0"/>
            <a:t>, which may prevent food allergy</a:t>
          </a:r>
        </a:p>
      </dgm:t>
    </dgm:pt>
    <dgm:pt modelId="{E2913571-1BBA-824B-B303-1AD967E8382B}" type="parTrans" cxnId="{58E5D201-55CA-EF4E-8C4D-3BA51463A783}">
      <dgm:prSet/>
      <dgm:spPr/>
      <dgm:t>
        <a:bodyPr/>
        <a:lstStyle/>
        <a:p>
          <a:endParaRPr lang="en-US"/>
        </a:p>
      </dgm:t>
    </dgm:pt>
    <dgm:pt modelId="{A73EBD39-786B-FF4D-9C0D-07508A1763DA}" type="sibTrans" cxnId="{58E5D201-55CA-EF4E-8C4D-3BA51463A783}">
      <dgm:prSet/>
      <dgm:spPr/>
      <dgm:t>
        <a:bodyPr/>
        <a:lstStyle/>
        <a:p>
          <a:endParaRPr lang="en-US"/>
        </a:p>
      </dgm:t>
    </dgm:pt>
    <dgm:pt modelId="{B28C4578-CB23-C645-BFA6-E063470FF8E0}">
      <dgm:prSet phldrT="[Text]"/>
      <dgm:spPr/>
      <dgm:t>
        <a:bodyPr/>
        <a:lstStyle/>
        <a:p>
          <a:r>
            <a:rPr lang="en-US" dirty="0"/>
            <a:t>Do </a:t>
          </a:r>
          <a:r>
            <a:rPr lang="en-US" b="1" dirty="0"/>
            <a:t>not</a:t>
          </a:r>
          <a:r>
            <a:rPr lang="en-US" dirty="0"/>
            <a:t> use hydrolyzed formulas to prevent food allergy</a:t>
          </a:r>
        </a:p>
      </dgm:t>
    </dgm:pt>
    <dgm:pt modelId="{02B163E9-95FE-3C41-B63F-ADBCE62635A2}" type="parTrans" cxnId="{2083F3C3-5511-9A4D-9D71-099149EFDA98}">
      <dgm:prSet/>
      <dgm:spPr/>
      <dgm:t>
        <a:bodyPr/>
        <a:lstStyle/>
        <a:p>
          <a:endParaRPr lang="en-US"/>
        </a:p>
      </dgm:t>
    </dgm:pt>
    <dgm:pt modelId="{47B595FF-D628-C14D-9269-ABA99E924333}" type="sibTrans" cxnId="{2083F3C3-5511-9A4D-9D71-099149EFDA98}">
      <dgm:prSet/>
      <dgm:spPr/>
      <dgm:t>
        <a:bodyPr/>
        <a:lstStyle/>
        <a:p>
          <a:endParaRPr lang="en-US"/>
        </a:p>
      </dgm:t>
    </dgm:pt>
    <dgm:pt modelId="{AA8B5F89-A687-7D40-99FF-FA8D77E8D9E1}">
      <dgm:prSet phldrT="[Text]"/>
      <dgm:spPr/>
      <dgm:t>
        <a:bodyPr/>
        <a:lstStyle/>
        <a:p>
          <a:r>
            <a:rPr lang="en-US" dirty="0"/>
            <a:t>Do </a:t>
          </a:r>
          <a:r>
            <a:rPr lang="en-US" b="1" dirty="0"/>
            <a:t>not</a:t>
          </a:r>
          <a:r>
            <a:rPr lang="en-US" dirty="0"/>
            <a:t> recommend maternal exclusion of common allergens to prevent food allergy</a:t>
          </a:r>
        </a:p>
      </dgm:t>
    </dgm:pt>
    <dgm:pt modelId="{79210BC3-0E3B-5F46-86BB-2C7144B7A8E0}" type="parTrans" cxnId="{769A235E-E100-1147-8830-5B4779605494}">
      <dgm:prSet/>
      <dgm:spPr/>
      <dgm:t>
        <a:bodyPr/>
        <a:lstStyle/>
        <a:p>
          <a:endParaRPr lang="en-US"/>
        </a:p>
      </dgm:t>
    </dgm:pt>
    <dgm:pt modelId="{E13385DD-8820-BC4E-B601-75500C3F04B9}" type="sibTrans" cxnId="{769A235E-E100-1147-8830-5B4779605494}">
      <dgm:prSet/>
      <dgm:spPr/>
      <dgm:t>
        <a:bodyPr/>
        <a:lstStyle/>
        <a:p>
          <a:endParaRPr lang="en-US"/>
        </a:p>
      </dgm:t>
    </dgm:pt>
    <dgm:pt modelId="{8025CA29-7E39-1541-BAFA-6B387542386D}" type="pres">
      <dgm:prSet presAssocID="{A5212263-795C-1247-9ACF-5D397BC08B79}" presName="linear" presStyleCnt="0">
        <dgm:presLayoutVars>
          <dgm:dir/>
          <dgm:animLvl val="lvl"/>
          <dgm:resizeHandles val="exact"/>
        </dgm:presLayoutVars>
      </dgm:prSet>
      <dgm:spPr/>
    </dgm:pt>
    <dgm:pt modelId="{314D8FE2-BE95-6240-882B-5EE9600F3EAC}" type="pres">
      <dgm:prSet presAssocID="{DFDC5240-58E1-1D41-822D-15DED9F3F48E}" presName="parentLin" presStyleCnt="0"/>
      <dgm:spPr/>
    </dgm:pt>
    <dgm:pt modelId="{07499D39-985E-B244-B926-E7E9389D9DED}" type="pres">
      <dgm:prSet presAssocID="{DFDC5240-58E1-1D41-822D-15DED9F3F48E}" presName="parentLeftMargin" presStyleLbl="node1" presStyleIdx="0" presStyleCnt="1"/>
      <dgm:spPr/>
    </dgm:pt>
    <dgm:pt modelId="{C097FA10-D380-A348-A403-E9A26D9B5316}" type="pres">
      <dgm:prSet presAssocID="{DFDC5240-58E1-1D41-822D-15DED9F3F48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FB09EC5-DB34-E546-A9BE-CF4227B0054C}" type="pres">
      <dgm:prSet presAssocID="{DFDC5240-58E1-1D41-822D-15DED9F3F48E}" presName="negativeSpace" presStyleCnt="0"/>
      <dgm:spPr/>
    </dgm:pt>
    <dgm:pt modelId="{8F023FB4-D790-934A-AB6A-51B6E16FD1F3}" type="pres">
      <dgm:prSet presAssocID="{DFDC5240-58E1-1D41-822D-15DED9F3F48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8E5D201-55CA-EF4E-8C4D-3BA51463A783}" srcId="{DFDC5240-58E1-1D41-822D-15DED9F3F48E}" destId="{C13700E6-2CB3-C441-A2F1-C12F0EB3A2B3}" srcOrd="4" destOrd="0" parTransId="{E2913571-1BBA-824B-B303-1AD967E8382B}" sibTransId="{A73EBD39-786B-FF4D-9C0D-07508A1763DA}"/>
    <dgm:cxn modelId="{6DA1FE0F-95D2-8B49-A0E4-4FB4E6CD836C}" type="presOf" srcId="{DFDC5240-58E1-1D41-822D-15DED9F3F48E}" destId="{07499D39-985E-B244-B926-E7E9389D9DED}" srcOrd="0" destOrd="0" presId="urn:microsoft.com/office/officeart/2005/8/layout/list1#1"/>
    <dgm:cxn modelId="{477BC81D-6936-2149-B829-D1C0F6B613B0}" type="presOf" srcId="{12FC5D54-F3F1-C341-A1F1-E8223D9CCE51}" destId="{8F023FB4-D790-934A-AB6A-51B6E16FD1F3}" srcOrd="0" destOrd="3" presId="urn:microsoft.com/office/officeart/2005/8/layout/list1#1"/>
    <dgm:cxn modelId="{15906220-0ACF-2D4B-8542-FD055A2721D7}" type="presOf" srcId="{A5212263-795C-1247-9ACF-5D397BC08B79}" destId="{8025CA29-7E39-1541-BAFA-6B387542386D}" srcOrd="0" destOrd="0" presId="urn:microsoft.com/office/officeart/2005/8/layout/list1#1"/>
    <dgm:cxn modelId="{43389F20-046A-6F4C-AE54-C73BEBA5FB0A}" type="presOf" srcId="{AA8B5F89-A687-7D40-99FF-FA8D77E8D9E1}" destId="{8F023FB4-D790-934A-AB6A-51B6E16FD1F3}" srcOrd="0" destOrd="6" presId="urn:microsoft.com/office/officeart/2005/8/layout/list1#1"/>
    <dgm:cxn modelId="{4AA1F440-5B87-B646-B67D-43ED55599C8B}" type="presOf" srcId="{DFDC5240-58E1-1D41-822D-15DED9F3F48E}" destId="{C097FA10-D380-A348-A403-E9A26D9B5316}" srcOrd="1" destOrd="0" presId="urn:microsoft.com/office/officeart/2005/8/layout/list1#1"/>
    <dgm:cxn modelId="{769A235E-E100-1147-8830-5B4779605494}" srcId="{DFDC5240-58E1-1D41-822D-15DED9F3F48E}" destId="{AA8B5F89-A687-7D40-99FF-FA8D77E8D9E1}" srcOrd="6" destOrd="0" parTransId="{79210BC3-0E3B-5F46-86BB-2C7144B7A8E0}" sibTransId="{E13385DD-8820-BC4E-B601-75500C3F04B9}"/>
    <dgm:cxn modelId="{0222F651-263C-D842-8364-BEA8404E4A8E}" type="presOf" srcId="{64F34D2C-2A48-704A-AEE0-E06DA7BAB60F}" destId="{8F023FB4-D790-934A-AB6A-51B6E16FD1F3}" srcOrd="0" destOrd="2" presId="urn:microsoft.com/office/officeart/2005/8/layout/list1#1"/>
    <dgm:cxn modelId="{B0CDDD7B-9D21-EC43-A51E-C1818F109976}" type="presOf" srcId="{C13700E6-2CB3-C441-A2F1-C12F0EB3A2B3}" destId="{8F023FB4-D790-934A-AB6A-51B6E16FD1F3}" srcOrd="0" destOrd="4" presId="urn:microsoft.com/office/officeart/2005/8/layout/list1#1"/>
    <dgm:cxn modelId="{8784F27C-AE4D-B74D-8E19-45232A73EF92}" type="presOf" srcId="{E047C1DC-7A82-4645-8217-4B218951BF2D}" destId="{8F023FB4-D790-934A-AB6A-51B6E16FD1F3}" srcOrd="0" destOrd="1" presId="urn:microsoft.com/office/officeart/2005/8/layout/list1#1"/>
    <dgm:cxn modelId="{C9BA7589-DCC5-7E40-9596-53035E7F3DCE}" srcId="{DFDC5240-58E1-1D41-822D-15DED9F3F48E}" destId="{64F34D2C-2A48-704A-AEE0-E06DA7BAB60F}" srcOrd="2" destOrd="0" parTransId="{506033FD-96CC-ED45-ACCD-C24B79E4E258}" sibTransId="{EEC5EB93-81E0-374F-AED9-9AA9DE40528A}"/>
    <dgm:cxn modelId="{1C14BC94-7898-934B-A2EB-1C5D81507081}" srcId="{DFDC5240-58E1-1D41-822D-15DED9F3F48E}" destId="{12FC5D54-F3F1-C341-A1F1-E8223D9CCE51}" srcOrd="3" destOrd="0" parTransId="{1962BA9A-ED68-6D43-9B6A-1084B9D20261}" sibTransId="{FB50F1A0-EF7D-5F46-B725-5E03E5DD37EC}"/>
    <dgm:cxn modelId="{741F81B5-A399-3A47-8F0A-2E4E0D3825A6}" type="presOf" srcId="{B28C4578-CB23-C645-BFA6-E063470FF8E0}" destId="{8F023FB4-D790-934A-AB6A-51B6E16FD1F3}" srcOrd="0" destOrd="5" presId="urn:microsoft.com/office/officeart/2005/8/layout/list1#1"/>
    <dgm:cxn modelId="{2083F3C3-5511-9A4D-9D71-099149EFDA98}" srcId="{DFDC5240-58E1-1D41-822D-15DED9F3F48E}" destId="{B28C4578-CB23-C645-BFA6-E063470FF8E0}" srcOrd="5" destOrd="0" parTransId="{02B163E9-95FE-3C41-B63F-ADBCE62635A2}" sibTransId="{47B595FF-D628-C14D-9269-ABA99E924333}"/>
    <dgm:cxn modelId="{74ECF2CB-CA44-3540-865D-AD277CB2BDF3}" srcId="{DFDC5240-58E1-1D41-822D-15DED9F3F48E}" destId="{1C85E77E-3FD5-DC4C-8264-C2136876AF51}" srcOrd="0" destOrd="0" parTransId="{6118C274-01C9-634B-A0E7-39FBF5EA44A0}" sibTransId="{86CAFCFB-E09F-4643-9AC9-C4CF1E37F510}"/>
    <dgm:cxn modelId="{D02B14E5-893A-4841-BE9E-F25461FA13E2}" type="presOf" srcId="{1C85E77E-3FD5-DC4C-8264-C2136876AF51}" destId="{8F023FB4-D790-934A-AB6A-51B6E16FD1F3}" srcOrd="0" destOrd="0" presId="urn:microsoft.com/office/officeart/2005/8/layout/list1#1"/>
    <dgm:cxn modelId="{77DBC4EF-6CF4-7A44-96D2-AD959F24F9DB}" srcId="{DFDC5240-58E1-1D41-822D-15DED9F3F48E}" destId="{E047C1DC-7A82-4645-8217-4B218951BF2D}" srcOrd="1" destOrd="0" parTransId="{FC0A2401-FBE8-E842-9209-F71FC4FC35E9}" sibTransId="{DD8DD301-10ED-A547-9991-EC93ECAC4397}"/>
    <dgm:cxn modelId="{D6CEFCFB-FF4B-EA4F-8176-8710B5C6B196}" srcId="{A5212263-795C-1247-9ACF-5D397BC08B79}" destId="{DFDC5240-58E1-1D41-822D-15DED9F3F48E}" srcOrd="0" destOrd="0" parTransId="{4B1642D8-6F22-E643-BFF6-6474E2625816}" sibTransId="{05B42707-2EEA-E14F-B421-14B068CDCAFA}"/>
    <dgm:cxn modelId="{E331729D-4E12-EB4E-8685-B689D4ADF1C7}" type="presParOf" srcId="{8025CA29-7E39-1541-BAFA-6B387542386D}" destId="{314D8FE2-BE95-6240-882B-5EE9600F3EAC}" srcOrd="0" destOrd="0" presId="urn:microsoft.com/office/officeart/2005/8/layout/list1#1"/>
    <dgm:cxn modelId="{3DB411C2-F0B2-E743-9F3D-7D9888CFE259}" type="presParOf" srcId="{314D8FE2-BE95-6240-882B-5EE9600F3EAC}" destId="{07499D39-985E-B244-B926-E7E9389D9DED}" srcOrd="0" destOrd="0" presId="urn:microsoft.com/office/officeart/2005/8/layout/list1#1"/>
    <dgm:cxn modelId="{5E648CE5-EBFC-0A44-AAC9-5A21E4DEDF2E}" type="presParOf" srcId="{314D8FE2-BE95-6240-882B-5EE9600F3EAC}" destId="{C097FA10-D380-A348-A403-E9A26D9B5316}" srcOrd="1" destOrd="0" presId="urn:microsoft.com/office/officeart/2005/8/layout/list1#1"/>
    <dgm:cxn modelId="{146C6637-F7DB-A34F-B7D5-52B707C9ED26}" type="presParOf" srcId="{8025CA29-7E39-1541-BAFA-6B387542386D}" destId="{EFB09EC5-DB34-E546-A9BE-CF4227B0054C}" srcOrd="1" destOrd="0" presId="urn:microsoft.com/office/officeart/2005/8/layout/list1#1"/>
    <dgm:cxn modelId="{EAB37B4D-2DAA-E94A-88DA-1129DA492E5C}" type="presParOf" srcId="{8025CA29-7E39-1541-BAFA-6B387542386D}" destId="{8F023FB4-D790-934A-AB6A-51B6E16FD1F3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28CF0B-F76B-5045-B0FE-9AB8948CE3DD}" type="doc">
      <dgm:prSet loTypeId="urn:microsoft.com/office/officeart/2005/8/layout/hList1" loCatId="" qsTypeId="urn:microsoft.com/office/officeart/2005/8/quickstyle/simple1#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02472D60-4E70-F248-B086-48323D537CFD}">
      <dgm:prSet phldrT="[Text]" custT="1"/>
      <dgm:spPr/>
      <dgm:t>
        <a:bodyPr/>
        <a:lstStyle/>
        <a:p>
          <a:r>
            <a:rPr lang="en-US" sz="2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Indications (must meet all of the following)</a:t>
          </a:r>
        </a:p>
      </dgm:t>
    </dgm:pt>
    <dgm:pt modelId="{C5F1C052-29E1-1D4B-88D7-A12320A78EB2}" type="parTrans" cxnId="{E823A72D-2143-EC40-B563-9566FAB44D9F}">
      <dgm:prSet/>
      <dgm:spPr/>
      <dgm:t>
        <a:bodyPr/>
        <a:lstStyle/>
        <a:p>
          <a:endParaRPr lang="en-US"/>
        </a:p>
      </dgm:t>
    </dgm:pt>
    <dgm:pt modelId="{CE4AE77E-2C17-E94A-9063-B30B6CCAABA2}" type="sibTrans" cxnId="{E823A72D-2143-EC40-B563-9566FAB44D9F}">
      <dgm:prSet/>
      <dgm:spPr/>
      <dgm:t>
        <a:bodyPr/>
        <a:lstStyle/>
        <a:p>
          <a:endParaRPr lang="en-US"/>
        </a:p>
      </dgm:t>
    </dgm:pt>
    <dgm:pt modelId="{E81C993E-6516-564C-9F80-EEEB21DF6C19}">
      <dgm:prSet phldrT="[Text]"/>
      <dgm:spPr/>
      <dgm:t>
        <a:bodyPr/>
        <a:lstStyle/>
        <a:p>
          <a:r>
            <a:rPr lang="en-US" b="1" dirty="0" err="1"/>
            <a:t>IgE</a:t>
          </a:r>
          <a:r>
            <a:rPr lang="en-US" b="1" dirty="0"/>
            <a:t>-mediated systemic allergic reactions </a:t>
          </a:r>
          <a:r>
            <a:rPr lang="en-US" dirty="0"/>
            <a:t>after ingestion and/or positive oral food challenge
Evidence of </a:t>
          </a:r>
          <a:r>
            <a:rPr lang="en-US" b="1" dirty="0"/>
            <a:t>allergic sensitization </a:t>
          </a:r>
          <a:r>
            <a:rPr lang="en-US" dirty="0"/>
            <a:t>(positive SPT and/or serum </a:t>
          </a:r>
          <a:r>
            <a:rPr lang="en-US" dirty="0" err="1"/>
            <a:t>IgE</a:t>
          </a:r>
          <a:r>
            <a:rPr lang="en-US" dirty="0"/>
            <a:t>)
</a:t>
          </a:r>
          <a:r>
            <a:rPr lang="en-US" b="1" dirty="0"/>
            <a:t>Primary</a:t>
          </a:r>
          <a:r>
            <a:rPr lang="en-US" dirty="0"/>
            <a:t> food allergy (</a:t>
          </a:r>
          <a:r>
            <a:rPr lang="en-US" dirty="0" err="1"/>
            <a:t>ie</a:t>
          </a:r>
          <a:r>
            <a:rPr lang="en-US" dirty="0"/>
            <a:t>, not pollen food allergy syndrome due to cross-reactivity)
</a:t>
          </a:r>
          <a:r>
            <a:rPr lang="en-US" b="1" dirty="0"/>
            <a:t>Low likelihood of spontaneous resolution </a:t>
          </a:r>
          <a:r>
            <a:rPr lang="en-US" dirty="0"/>
            <a:t>of food allergy
Patients and/or caregivers </a:t>
          </a:r>
          <a:r>
            <a:rPr lang="en-US" b="1" dirty="0"/>
            <a:t>understand</a:t>
          </a:r>
          <a:r>
            <a:rPr lang="en-US" dirty="0"/>
            <a:t> effectiveness, adverse effects, logistics, and potentially lifelong duration of therapy
Patients and/or caregivers are </a:t>
          </a:r>
          <a:r>
            <a:rPr lang="en-US" b="1" dirty="0"/>
            <a:t>motivated, adherent,</a:t>
          </a:r>
          <a:r>
            <a:rPr lang="en-US" dirty="0"/>
            <a:t> and </a:t>
          </a:r>
          <a:r>
            <a:rPr lang="en-US" b="1" dirty="0"/>
            <a:t>capable of administering emergency treatment </a:t>
          </a:r>
          <a:r>
            <a:rPr lang="en-US" dirty="0"/>
            <a:t>(including IM epinephrine) 
</a:t>
          </a:r>
          <a:r>
            <a:rPr lang="en-US" b="1" dirty="0"/>
            <a:t>Previous severe reactions </a:t>
          </a:r>
          <a:r>
            <a:rPr lang="en-US" dirty="0"/>
            <a:t>to allergen or impaired quality of life due to burden 
</a:t>
          </a:r>
          <a:r>
            <a:rPr lang="en-US" b="1" dirty="0"/>
            <a:t>Willingness</a:t>
          </a:r>
          <a:r>
            <a:rPr lang="en-US" dirty="0"/>
            <a:t> to incorporate allergen into diet
</a:t>
          </a:r>
          <a:r>
            <a:rPr lang="en-US" b="1" dirty="0"/>
            <a:t>Stable</a:t>
          </a:r>
          <a:r>
            <a:rPr lang="en-US" dirty="0"/>
            <a:t> living and family situation</a:t>
          </a:r>
        </a:p>
      </dgm:t>
    </dgm:pt>
    <dgm:pt modelId="{63E8982A-C942-484C-A8A9-B421F378085D}" type="parTrans" cxnId="{223223A8-EB6B-1E4C-80A8-F59DA78B2988}">
      <dgm:prSet/>
      <dgm:spPr/>
      <dgm:t>
        <a:bodyPr/>
        <a:lstStyle/>
        <a:p>
          <a:endParaRPr lang="en-US"/>
        </a:p>
      </dgm:t>
    </dgm:pt>
    <dgm:pt modelId="{4EFD68F5-B86D-F94C-BF19-088622C2C6D8}" type="sibTrans" cxnId="{223223A8-EB6B-1E4C-80A8-F59DA78B2988}">
      <dgm:prSet/>
      <dgm:spPr/>
      <dgm:t>
        <a:bodyPr/>
        <a:lstStyle/>
        <a:p>
          <a:endParaRPr lang="en-US"/>
        </a:p>
      </dgm:t>
    </dgm:pt>
    <dgm:pt modelId="{BD855978-0B46-0E42-85B4-001BA8FA9006}" type="pres">
      <dgm:prSet presAssocID="{9A28CF0B-F76B-5045-B0FE-9AB8948CE3DD}" presName="Name0" presStyleCnt="0">
        <dgm:presLayoutVars>
          <dgm:dir/>
          <dgm:animLvl val="lvl"/>
          <dgm:resizeHandles val="exact"/>
        </dgm:presLayoutVars>
      </dgm:prSet>
      <dgm:spPr/>
    </dgm:pt>
    <dgm:pt modelId="{8F1C3187-2F12-574C-B5E1-F7CC30007195}" type="pres">
      <dgm:prSet presAssocID="{02472D60-4E70-F248-B086-48323D537CFD}" presName="composite" presStyleCnt="0"/>
      <dgm:spPr/>
    </dgm:pt>
    <dgm:pt modelId="{D6ED043C-1435-394D-BFE5-99A7A3EB3778}" type="pres">
      <dgm:prSet presAssocID="{02472D60-4E70-F248-B086-48323D537CFD}" presName="parTx" presStyleLbl="alignNode1" presStyleIdx="0" presStyleCnt="1" custLinFactNeighborX="-417" custLinFactNeighborY="4136">
        <dgm:presLayoutVars>
          <dgm:chMax val="0"/>
          <dgm:chPref val="0"/>
          <dgm:bulletEnabled val="1"/>
        </dgm:presLayoutVars>
      </dgm:prSet>
      <dgm:spPr/>
    </dgm:pt>
    <dgm:pt modelId="{D32A72D6-DEC9-0740-A22E-6FDF3FF2FCA3}" type="pres">
      <dgm:prSet presAssocID="{02472D60-4E70-F248-B086-48323D537CFD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32F6C14-E1A7-DE4E-85D9-E6EDFE38BED8}" type="presOf" srcId="{E81C993E-6516-564C-9F80-EEEB21DF6C19}" destId="{D32A72D6-DEC9-0740-A22E-6FDF3FF2FCA3}" srcOrd="0" destOrd="0" presId="urn:microsoft.com/office/officeart/2005/8/layout/hList1"/>
    <dgm:cxn modelId="{E823A72D-2143-EC40-B563-9566FAB44D9F}" srcId="{9A28CF0B-F76B-5045-B0FE-9AB8948CE3DD}" destId="{02472D60-4E70-F248-B086-48323D537CFD}" srcOrd="0" destOrd="0" parTransId="{C5F1C052-29E1-1D4B-88D7-A12320A78EB2}" sibTransId="{CE4AE77E-2C17-E94A-9063-B30B6CCAABA2}"/>
    <dgm:cxn modelId="{80EC9D68-FCB8-2647-9E5F-3603CB57FEFD}" type="presOf" srcId="{9A28CF0B-F76B-5045-B0FE-9AB8948CE3DD}" destId="{BD855978-0B46-0E42-85B4-001BA8FA9006}" srcOrd="0" destOrd="0" presId="urn:microsoft.com/office/officeart/2005/8/layout/hList1"/>
    <dgm:cxn modelId="{EB3B8E93-244C-5743-A55D-C30D6DD7A62E}" type="presOf" srcId="{02472D60-4E70-F248-B086-48323D537CFD}" destId="{D6ED043C-1435-394D-BFE5-99A7A3EB3778}" srcOrd="0" destOrd="0" presId="urn:microsoft.com/office/officeart/2005/8/layout/hList1"/>
    <dgm:cxn modelId="{223223A8-EB6B-1E4C-80A8-F59DA78B2988}" srcId="{02472D60-4E70-F248-B086-48323D537CFD}" destId="{E81C993E-6516-564C-9F80-EEEB21DF6C19}" srcOrd="0" destOrd="0" parTransId="{63E8982A-C942-484C-A8A9-B421F378085D}" sibTransId="{4EFD68F5-B86D-F94C-BF19-088622C2C6D8}"/>
    <dgm:cxn modelId="{7C4AB403-6519-F048-87D6-A0B925685054}" type="presParOf" srcId="{BD855978-0B46-0E42-85B4-001BA8FA9006}" destId="{8F1C3187-2F12-574C-B5E1-F7CC30007195}" srcOrd="0" destOrd="0" presId="urn:microsoft.com/office/officeart/2005/8/layout/hList1"/>
    <dgm:cxn modelId="{D84CCC8D-B1E2-3B44-BF7F-1FC0DD6AEBDA}" type="presParOf" srcId="{8F1C3187-2F12-574C-B5E1-F7CC30007195}" destId="{D6ED043C-1435-394D-BFE5-99A7A3EB3778}" srcOrd="0" destOrd="0" presId="urn:microsoft.com/office/officeart/2005/8/layout/hList1"/>
    <dgm:cxn modelId="{A0ECA683-D4D4-6A46-B203-7E0B54AA76C5}" type="presParOf" srcId="{8F1C3187-2F12-574C-B5E1-F7CC30007195}" destId="{D32A72D6-DEC9-0740-A22E-6FDF3FF2FC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28CF0B-F76B-5045-B0FE-9AB8948CE3DD}" type="doc">
      <dgm:prSet loTypeId="urn:microsoft.com/office/officeart/2005/8/layout/hList1" loCatId="" qsTypeId="urn:microsoft.com/office/officeart/2005/8/quickstyle/simple1#6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198A0F14-0DA9-D747-AB08-CE905A3C450B}">
      <dgm:prSet phldrT="[Text]" custT="1"/>
      <dgm:spPr/>
      <dgm:t>
        <a:bodyPr/>
        <a:lstStyle/>
        <a:p>
          <a:r>
            <a:rPr lang="en-US" sz="24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Contraindications (absolute)</a:t>
          </a:r>
        </a:p>
      </dgm:t>
    </dgm:pt>
    <dgm:pt modelId="{9536ADED-F81E-364C-BF22-133BB6855A8E}" type="parTrans" cxnId="{397EB07A-5007-1D4F-8B54-B966AB457624}">
      <dgm:prSet/>
      <dgm:spPr/>
      <dgm:t>
        <a:bodyPr/>
        <a:lstStyle/>
        <a:p>
          <a:endParaRPr lang="en-US"/>
        </a:p>
      </dgm:t>
    </dgm:pt>
    <dgm:pt modelId="{C3D1B87A-4BDB-F14D-A698-2EEFC3FA1280}" type="sibTrans" cxnId="{397EB07A-5007-1D4F-8B54-B966AB457624}">
      <dgm:prSet/>
      <dgm:spPr/>
      <dgm:t>
        <a:bodyPr/>
        <a:lstStyle/>
        <a:p>
          <a:endParaRPr lang="en-US"/>
        </a:p>
      </dgm:t>
    </dgm:pt>
    <dgm:pt modelId="{9A7E6EB1-12E5-224A-89F5-061CD32669C4}">
      <dgm:prSet phldrT="[Text]"/>
      <dgm:spPr/>
      <dgm:t>
        <a:bodyPr/>
        <a:lstStyle/>
        <a:p>
          <a:r>
            <a:rPr lang="en-US" b="1" dirty="0"/>
            <a:t>Inadequate adherence </a:t>
          </a:r>
          <a:r>
            <a:rPr lang="en-US" dirty="0"/>
            <a:t>to therapy and/or safety recommendations
Uncontrolled or severe </a:t>
          </a:r>
          <a:r>
            <a:rPr lang="en-US" b="1" dirty="0"/>
            <a:t>asthma</a:t>
          </a:r>
          <a:r>
            <a:rPr lang="en-US" dirty="0"/>
            <a:t>
Active </a:t>
          </a:r>
          <a:r>
            <a:rPr lang="en-US" b="1" dirty="0"/>
            <a:t>malignancy</a:t>
          </a:r>
          <a:r>
            <a:rPr lang="en-US" dirty="0"/>
            <a:t>
Active </a:t>
          </a:r>
          <a:r>
            <a:rPr lang="en-US" b="1" dirty="0"/>
            <a:t>systemic autoimmune disorder</a:t>
          </a:r>
          <a:r>
            <a:rPr lang="en-US" dirty="0"/>
            <a:t>
Systemic </a:t>
          </a:r>
          <a:r>
            <a:rPr lang="en-US" b="1" dirty="0"/>
            <a:t>immunosuppressive therapy</a:t>
          </a:r>
          <a:r>
            <a:rPr lang="en-US" dirty="0"/>
            <a:t>
Untreated/uncontrolled</a:t>
          </a:r>
          <a:r>
            <a:rPr lang="en-US" b="1" dirty="0"/>
            <a:t> active </a:t>
          </a:r>
          <a:r>
            <a:rPr lang="en-US" b="1" dirty="0" err="1"/>
            <a:t>EoE</a:t>
          </a:r>
          <a:r>
            <a:rPr lang="en-US" b="1" dirty="0"/>
            <a:t> </a:t>
          </a:r>
          <a:r>
            <a:rPr lang="en-US" dirty="0"/>
            <a:t>and other eosinophilic GI disorders
Initiation during </a:t>
          </a:r>
          <a:r>
            <a:rPr lang="en-US" b="1" dirty="0"/>
            <a:t>pregnancy</a:t>
          </a:r>
        </a:p>
      </dgm:t>
    </dgm:pt>
    <dgm:pt modelId="{0E5385ED-3DD4-174B-9B6B-4A0459FD52D6}" type="parTrans" cxnId="{943DD463-8B82-C94A-826E-61D6BA631B3A}">
      <dgm:prSet/>
      <dgm:spPr/>
      <dgm:t>
        <a:bodyPr/>
        <a:lstStyle/>
        <a:p>
          <a:endParaRPr lang="en-US"/>
        </a:p>
      </dgm:t>
    </dgm:pt>
    <dgm:pt modelId="{47F82588-3317-B34C-876C-C531EA465565}" type="sibTrans" cxnId="{943DD463-8B82-C94A-826E-61D6BA631B3A}">
      <dgm:prSet/>
      <dgm:spPr/>
      <dgm:t>
        <a:bodyPr/>
        <a:lstStyle/>
        <a:p>
          <a:endParaRPr lang="en-US"/>
        </a:p>
      </dgm:t>
    </dgm:pt>
    <dgm:pt modelId="{698EFD95-7A33-0246-8C95-F9D482525068}">
      <dgm:prSet phldrT="[Text]" custT="1"/>
      <dgm:spPr/>
      <dgm:t>
        <a:bodyPr/>
        <a:lstStyle/>
        <a:p>
          <a:r>
            <a:rPr lang="en-US" sz="24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Contraindications (relative)</a:t>
          </a:r>
        </a:p>
      </dgm:t>
    </dgm:pt>
    <dgm:pt modelId="{61441B79-4775-6D49-90BB-F04490211E41}" type="parTrans" cxnId="{C09E7359-99E7-774D-BCB9-4666115CFB47}">
      <dgm:prSet/>
      <dgm:spPr/>
      <dgm:t>
        <a:bodyPr/>
        <a:lstStyle/>
        <a:p>
          <a:endParaRPr lang="en-US"/>
        </a:p>
      </dgm:t>
    </dgm:pt>
    <dgm:pt modelId="{E30A6212-97C7-9849-91A2-83A93962F890}" type="sibTrans" cxnId="{C09E7359-99E7-774D-BCB9-4666115CFB47}">
      <dgm:prSet/>
      <dgm:spPr/>
      <dgm:t>
        <a:bodyPr/>
        <a:lstStyle/>
        <a:p>
          <a:endParaRPr lang="en-US"/>
        </a:p>
      </dgm:t>
    </dgm:pt>
    <dgm:pt modelId="{A9823346-E8F7-2040-923E-185040F02454}">
      <dgm:prSet phldrT="[Text]"/>
      <dgm:spPr/>
      <dgm:t>
        <a:bodyPr/>
        <a:lstStyle/>
        <a:p>
          <a:r>
            <a:rPr lang="en-US" dirty="0"/>
            <a:t>Severe </a:t>
          </a:r>
          <a:r>
            <a:rPr lang="en-US" b="1" dirty="0"/>
            <a:t>systemic conditions </a:t>
          </a:r>
          <a:r>
            <a:rPr lang="en-US" dirty="0"/>
            <a:t>(</a:t>
          </a:r>
          <a:r>
            <a:rPr lang="en-US" dirty="0" err="1"/>
            <a:t>eg</a:t>
          </a:r>
          <a:r>
            <a:rPr lang="en-US" dirty="0"/>
            <a:t>, CVD)
</a:t>
          </a:r>
          <a:r>
            <a:rPr lang="en-US" b="1" dirty="0"/>
            <a:t>Systemic autoimmune disorders </a:t>
          </a:r>
          <a:r>
            <a:rPr lang="en-US" dirty="0"/>
            <a:t>in remission or organ-specific autoimmune disorders
Uncontrolled </a:t>
          </a:r>
          <a:r>
            <a:rPr lang="en-US" b="1" dirty="0"/>
            <a:t>atopic dermatitis</a:t>
          </a:r>
          <a:r>
            <a:rPr lang="en-US" dirty="0"/>
            <a:t>
Uncontrolled </a:t>
          </a:r>
          <a:r>
            <a:rPr lang="en-US" b="1" dirty="0"/>
            <a:t>chronic urticaria</a:t>
          </a:r>
          <a:r>
            <a:rPr lang="en-US" dirty="0"/>
            <a:t>
Use of </a:t>
          </a:r>
          <a:r>
            <a:rPr lang="en-US" b="1" dirty="0"/>
            <a:t>beta-blockers</a:t>
          </a:r>
          <a:r>
            <a:rPr lang="en-US" dirty="0"/>
            <a:t> or </a:t>
          </a:r>
          <a:r>
            <a:rPr lang="en-US" b="1" dirty="0"/>
            <a:t>ACE inhibitors</a:t>
          </a:r>
          <a:r>
            <a:rPr lang="en-US" dirty="0"/>
            <a:t>
</a:t>
          </a:r>
          <a:r>
            <a:rPr lang="en-US" b="1" dirty="0"/>
            <a:t>Systemic mastocytosis</a:t>
          </a:r>
          <a:r>
            <a:rPr lang="en-US" dirty="0"/>
            <a:t>
Ongoing </a:t>
          </a:r>
          <a:r>
            <a:rPr lang="en-US" dirty="0" err="1"/>
            <a:t>updosing</a:t>
          </a:r>
          <a:r>
            <a:rPr lang="en-US" dirty="0"/>
            <a:t> with </a:t>
          </a:r>
          <a:r>
            <a:rPr lang="en-US" b="1" dirty="0"/>
            <a:t>other immunotherapy</a:t>
          </a:r>
          <a:r>
            <a:rPr lang="en-US" dirty="0"/>
            <a:t>
Chronic </a:t>
          </a:r>
          <a:r>
            <a:rPr lang="en-US" b="1" dirty="0"/>
            <a:t>GI symptoms </a:t>
          </a:r>
          <a:r>
            <a:rPr lang="en-US" dirty="0"/>
            <a:t>of uncertain etiology
</a:t>
          </a:r>
          <a:r>
            <a:rPr lang="en-US" b="1" dirty="0"/>
            <a:t>Unable to consume </a:t>
          </a:r>
          <a:r>
            <a:rPr lang="en-US" dirty="0"/>
            <a:t>study product (</a:t>
          </a:r>
          <a:r>
            <a:rPr lang="en-US" dirty="0" err="1"/>
            <a:t>eg</a:t>
          </a:r>
          <a:r>
            <a:rPr lang="en-US" dirty="0"/>
            <a:t>, vomiting, taste problems, allergy to vehicle)
</a:t>
          </a:r>
          <a:r>
            <a:rPr lang="en-US" b="1" dirty="0"/>
            <a:t>Psychological disorder </a:t>
          </a:r>
          <a:r>
            <a:rPr lang="en-US" dirty="0"/>
            <a:t>or eating disorder</a:t>
          </a:r>
        </a:p>
      </dgm:t>
    </dgm:pt>
    <dgm:pt modelId="{83B6B6C1-9BE1-494A-8002-759B4DF35781}" type="sibTrans" cxnId="{79BA027B-7336-2E4C-946C-0DB10C69EC24}">
      <dgm:prSet/>
      <dgm:spPr/>
      <dgm:t>
        <a:bodyPr/>
        <a:lstStyle/>
        <a:p>
          <a:endParaRPr lang="en-US"/>
        </a:p>
      </dgm:t>
    </dgm:pt>
    <dgm:pt modelId="{3745FDCA-0D4C-C046-99DA-DE6D624FB1B1}" type="parTrans" cxnId="{79BA027B-7336-2E4C-946C-0DB10C69EC24}">
      <dgm:prSet/>
      <dgm:spPr/>
      <dgm:t>
        <a:bodyPr/>
        <a:lstStyle/>
        <a:p>
          <a:endParaRPr lang="en-US"/>
        </a:p>
      </dgm:t>
    </dgm:pt>
    <dgm:pt modelId="{BD855978-0B46-0E42-85B4-001BA8FA9006}" type="pres">
      <dgm:prSet presAssocID="{9A28CF0B-F76B-5045-B0FE-9AB8948CE3DD}" presName="Name0" presStyleCnt="0">
        <dgm:presLayoutVars>
          <dgm:dir/>
          <dgm:animLvl val="lvl"/>
          <dgm:resizeHandles val="exact"/>
        </dgm:presLayoutVars>
      </dgm:prSet>
      <dgm:spPr/>
    </dgm:pt>
    <dgm:pt modelId="{03DDFF38-2290-4044-86E1-CB27D16DCDFF}" type="pres">
      <dgm:prSet presAssocID="{198A0F14-0DA9-D747-AB08-CE905A3C450B}" presName="composite" presStyleCnt="0"/>
      <dgm:spPr/>
    </dgm:pt>
    <dgm:pt modelId="{0A5E3E63-5233-E14E-80D3-A9CCBBEE33D1}" type="pres">
      <dgm:prSet presAssocID="{198A0F14-0DA9-D747-AB08-CE905A3C450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5A28371-228A-F44D-A106-F6A6D5F965F4}" type="pres">
      <dgm:prSet presAssocID="{198A0F14-0DA9-D747-AB08-CE905A3C450B}" presName="desTx" presStyleLbl="alignAccFollowNode1" presStyleIdx="0" presStyleCnt="2">
        <dgm:presLayoutVars>
          <dgm:bulletEnabled val="1"/>
        </dgm:presLayoutVars>
      </dgm:prSet>
      <dgm:spPr/>
    </dgm:pt>
    <dgm:pt modelId="{DA8DB1D8-63E7-BB4B-AAB4-0E4E3E7E9108}" type="pres">
      <dgm:prSet presAssocID="{C3D1B87A-4BDB-F14D-A698-2EEFC3FA1280}" presName="space" presStyleCnt="0"/>
      <dgm:spPr/>
    </dgm:pt>
    <dgm:pt modelId="{A70626AF-EBBA-D042-BE4B-5960AE2C3619}" type="pres">
      <dgm:prSet presAssocID="{698EFD95-7A33-0246-8C95-F9D482525068}" presName="composite" presStyleCnt="0"/>
      <dgm:spPr/>
    </dgm:pt>
    <dgm:pt modelId="{0B26BD0D-FB84-9D4E-9FEE-BBE863FAEB67}" type="pres">
      <dgm:prSet presAssocID="{698EFD95-7A33-0246-8C95-F9D48252506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5CE4E05-B8A4-3C46-AA4E-9459E19DDEC7}" type="pres">
      <dgm:prSet presAssocID="{698EFD95-7A33-0246-8C95-F9D48252506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43DD463-8B82-C94A-826E-61D6BA631B3A}" srcId="{198A0F14-0DA9-D747-AB08-CE905A3C450B}" destId="{9A7E6EB1-12E5-224A-89F5-061CD32669C4}" srcOrd="0" destOrd="0" parTransId="{0E5385ED-3DD4-174B-9B6B-4A0459FD52D6}" sibTransId="{47F82588-3317-B34C-876C-C531EA465565}"/>
    <dgm:cxn modelId="{80EC9D68-FCB8-2647-9E5F-3603CB57FEFD}" type="presOf" srcId="{9A28CF0B-F76B-5045-B0FE-9AB8948CE3DD}" destId="{BD855978-0B46-0E42-85B4-001BA8FA9006}" srcOrd="0" destOrd="0" presId="urn:microsoft.com/office/officeart/2005/8/layout/hList1"/>
    <dgm:cxn modelId="{C09E7359-99E7-774D-BCB9-4666115CFB47}" srcId="{9A28CF0B-F76B-5045-B0FE-9AB8948CE3DD}" destId="{698EFD95-7A33-0246-8C95-F9D482525068}" srcOrd="1" destOrd="0" parTransId="{61441B79-4775-6D49-90BB-F04490211E41}" sibTransId="{E30A6212-97C7-9849-91A2-83A93962F890}"/>
    <dgm:cxn modelId="{397EB07A-5007-1D4F-8B54-B966AB457624}" srcId="{9A28CF0B-F76B-5045-B0FE-9AB8948CE3DD}" destId="{198A0F14-0DA9-D747-AB08-CE905A3C450B}" srcOrd="0" destOrd="0" parTransId="{9536ADED-F81E-364C-BF22-133BB6855A8E}" sibTransId="{C3D1B87A-4BDB-F14D-A698-2EEFC3FA1280}"/>
    <dgm:cxn modelId="{79BA027B-7336-2E4C-946C-0DB10C69EC24}" srcId="{698EFD95-7A33-0246-8C95-F9D482525068}" destId="{A9823346-E8F7-2040-923E-185040F02454}" srcOrd="0" destOrd="0" parTransId="{3745FDCA-0D4C-C046-99DA-DE6D624FB1B1}" sibTransId="{83B6B6C1-9BE1-494A-8002-759B4DF35781}"/>
    <dgm:cxn modelId="{EE8C6C7D-935C-894A-B338-DCBEE3FF90D1}" type="presOf" srcId="{A9823346-E8F7-2040-923E-185040F02454}" destId="{75CE4E05-B8A4-3C46-AA4E-9459E19DDEC7}" srcOrd="0" destOrd="0" presId="urn:microsoft.com/office/officeart/2005/8/layout/hList1"/>
    <dgm:cxn modelId="{EC1F9780-7D91-BB4C-93C9-310AF3E17BA8}" type="presOf" srcId="{198A0F14-0DA9-D747-AB08-CE905A3C450B}" destId="{0A5E3E63-5233-E14E-80D3-A9CCBBEE33D1}" srcOrd="0" destOrd="0" presId="urn:microsoft.com/office/officeart/2005/8/layout/hList1"/>
    <dgm:cxn modelId="{D2082BD0-0641-9E46-8A78-B3AB93EC7C30}" type="presOf" srcId="{698EFD95-7A33-0246-8C95-F9D482525068}" destId="{0B26BD0D-FB84-9D4E-9FEE-BBE863FAEB67}" srcOrd="0" destOrd="0" presId="urn:microsoft.com/office/officeart/2005/8/layout/hList1"/>
    <dgm:cxn modelId="{1293E3E4-528F-4340-8F00-52050D566D03}" type="presOf" srcId="{9A7E6EB1-12E5-224A-89F5-061CD32669C4}" destId="{25A28371-228A-F44D-A106-F6A6D5F965F4}" srcOrd="0" destOrd="0" presId="urn:microsoft.com/office/officeart/2005/8/layout/hList1"/>
    <dgm:cxn modelId="{BEB050F9-13B7-1A48-8F2F-1DE7C839E9C6}" type="presParOf" srcId="{BD855978-0B46-0E42-85B4-001BA8FA9006}" destId="{03DDFF38-2290-4044-86E1-CB27D16DCDFF}" srcOrd="0" destOrd="0" presId="urn:microsoft.com/office/officeart/2005/8/layout/hList1"/>
    <dgm:cxn modelId="{BC429F71-1AD8-2A46-BD52-0B2ED8F52E5A}" type="presParOf" srcId="{03DDFF38-2290-4044-86E1-CB27D16DCDFF}" destId="{0A5E3E63-5233-E14E-80D3-A9CCBBEE33D1}" srcOrd="0" destOrd="0" presId="urn:microsoft.com/office/officeart/2005/8/layout/hList1"/>
    <dgm:cxn modelId="{5042B67C-7D7E-AF4C-B961-FFB91877328A}" type="presParOf" srcId="{03DDFF38-2290-4044-86E1-CB27D16DCDFF}" destId="{25A28371-228A-F44D-A106-F6A6D5F965F4}" srcOrd="1" destOrd="0" presId="urn:microsoft.com/office/officeart/2005/8/layout/hList1"/>
    <dgm:cxn modelId="{BCB6AC27-F76D-BA41-BB25-2C02DEC0B8B5}" type="presParOf" srcId="{BD855978-0B46-0E42-85B4-001BA8FA9006}" destId="{DA8DB1D8-63E7-BB4B-AAB4-0E4E3E7E9108}" srcOrd="1" destOrd="0" presId="urn:microsoft.com/office/officeart/2005/8/layout/hList1"/>
    <dgm:cxn modelId="{DC604723-7752-A241-9468-7D3476DC233E}" type="presParOf" srcId="{BD855978-0B46-0E42-85B4-001BA8FA9006}" destId="{A70626AF-EBBA-D042-BE4B-5960AE2C3619}" srcOrd="2" destOrd="0" presId="urn:microsoft.com/office/officeart/2005/8/layout/hList1"/>
    <dgm:cxn modelId="{6DF9027F-D3AF-4840-8B89-33E152098B73}" type="presParOf" srcId="{A70626AF-EBBA-D042-BE4B-5960AE2C3619}" destId="{0B26BD0D-FB84-9D4E-9FEE-BBE863FAEB67}" srcOrd="0" destOrd="0" presId="urn:microsoft.com/office/officeart/2005/8/layout/hList1"/>
    <dgm:cxn modelId="{A2E27B59-1C4C-2D40-A19C-D28008BF0F14}" type="presParOf" srcId="{A70626AF-EBBA-D042-BE4B-5960AE2C3619}" destId="{75CE4E05-B8A4-3C46-AA4E-9459E19DDEC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671DE5-75A7-4A4E-838D-60F7277F3460}" type="doc">
      <dgm:prSet loTypeId="urn:microsoft.com/office/officeart/2005/8/layout/cycle3#1" loCatId="" qsTypeId="urn:microsoft.com/office/officeart/2005/8/quickstyle/simple1#8" qsCatId="simple" csTypeId="urn:microsoft.com/office/officeart/2005/8/colors/accent5_2#1" csCatId="accent5" phldr="1"/>
      <dgm:spPr/>
      <dgm:t>
        <a:bodyPr/>
        <a:lstStyle/>
        <a:p>
          <a:endParaRPr lang="en-US"/>
        </a:p>
      </dgm:t>
    </dgm:pt>
    <dgm:pt modelId="{8378EC90-9DA9-A044-9A46-0AFBDB20450B}">
      <dgm:prSet phldrT="[Text]"/>
      <dgm:spPr/>
      <dgm:t>
        <a:bodyPr/>
        <a:lstStyle/>
        <a:p>
          <a:r>
            <a:rPr lang="en-US" b="1" dirty="0"/>
            <a:t>Early initiation</a:t>
          </a:r>
        </a:p>
      </dgm:t>
    </dgm:pt>
    <dgm:pt modelId="{CEF8636E-CF71-A34B-A743-821BEBB66404}" type="parTrans" cxnId="{9F26F8C4-0021-5C4E-9503-EA1FB232FD76}">
      <dgm:prSet/>
      <dgm:spPr/>
      <dgm:t>
        <a:bodyPr/>
        <a:lstStyle/>
        <a:p>
          <a:endParaRPr lang="en-US"/>
        </a:p>
      </dgm:t>
    </dgm:pt>
    <dgm:pt modelId="{24B41B7A-3CAE-FE41-BCEF-68CAF5DFD901}" type="sibTrans" cxnId="{9F26F8C4-0021-5C4E-9503-EA1FB232FD76}">
      <dgm:prSet/>
      <dgm:spPr/>
      <dgm:t>
        <a:bodyPr/>
        <a:lstStyle/>
        <a:p>
          <a:endParaRPr lang="en-US"/>
        </a:p>
      </dgm:t>
    </dgm:pt>
    <dgm:pt modelId="{ECF7017F-B141-3244-8AC0-B13692A85452}">
      <dgm:prSet phldrT="[Text]"/>
      <dgm:spPr/>
      <dgm:t>
        <a:bodyPr/>
        <a:lstStyle/>
        <a:p>
          <a:r>
            <a:rPr lang="en-US" b="1" dirty="0"/>
            <a:t>Late initiation</a:t>
          </a:r>
        </a:p>
      </dgm:t>
    </dgm:pt>
    <dgm:pt modelId="{A841A584-E7E9-3C41-832E-709E3B4310E6}" type="parTrans" cxnId="{721061F1-A8BE-274C-978C-91EF4FB00458}">
      <dgm:prSet/>
      <dgm:spPr/>
      <dgm:t>
        <a:bodyPr/>
        <a:lstStyle/>
        <a:p>
          <a:endParaRPr lang="en-US"/>
        </a:p>
      </dgm:t>
    </dgm:pt>
    <dgm:pt modelId="{AE34CBF9-36F8-CB47-BAD4-1B44572004B9}" type="sibTrans" cxnId="{721061F1-A8BE-274C-978C-91EF4FB00458}">
      <dgm:prSet/>
      <dgm:spPr/>
      <dgm:t>
        <a:bodyPr/>
        <a:lstStyle/>
        <a:p>
          <a:endParaRPr lang="en-US"/>
        </a:p>
      </dgm:t>
    </dgm:pt>
    <dgm:pt modelId="{2F6D5929-DCC3-4E4C-9F89-C7BAC307E3CC}">
      <dgm:prSet phldrT="[Text]"/>
      <dgm:spPr/>
      <dgm:t>
        <a:bodyPr/>
        <a:lstStyle/>
        <a:p>
          <a:r>
            <a:rPr lang="en-US" b="1" dirty="0"/>
            <a:t>Consolidation</a:t>
          </a:r>
        </a:p>
      </dgm:t>
    </dgm:pt>
    <dgm:pt modelId="{6757B9AF-D2B2-B14C-B2E9-E67165E3144B}" type="parTrans" cxnId="{1E067BAC-D53A-E746-AB5E-7C9ABEA17978}">
      <dgm:prSet/>
      <dgm:spPr/>
      <dgm:t>
        <a:bodyPr/>
        <a:lstStyle/>
        <a:p>
          <a:endParaRPr lang="en-US"/>
        </a:p>
      </dgm:t>
    </dgm:pt>
    <dgm:pt modelId="{02E95A17-0BA6-7746-BCF0-699006B923DA}" type="sibTrans" cxnId="{1E067BAC-D53A-E746-AB5E-7C9ABEA17978}">
      <dgm:prSet/>
      <dgm:spPr/>
      <dgm:t>
        <a:bodyPr/>
        <a:lstStyle/>
        <a:p>
          <a:endParaRPr lang="en-US"/>
        </a:p>
      </dgm:t>
    </dgm:pt>
    <dgm:pt modelId="{CCEFD896-FDB0-1B47-8229-A162BD034EDF}">
      <dgm:prSet phldrT="[Text]"/>
      <dgm:spPr/>
      <dgm:t>
        <a:bodyPr/>
        <a:lstStyle/>
        <a:p>
          <a:r>
            <a:rPr lang="en-US" dirty="0"/>
            <a:t>↑ Th2 cells</a:t>
          </a:r>
        </a:p>
      </dgm:t>
    </dgm:pt>
    <dgm:pt modelId="{B4B6FAA5-AB75-B14A-B88B-54D9ADF88744}" type="parTrans" cxnId="{962E9EA2-ADC4-FA44-B2D4-79B69E9CAB50}">
      <dgm:prSet/>
      <dgm:spPr/>
      <dgm:t>
        <a:bodyPr/>
        <a:lstStyle/>
        <a:p>
          <a:endParaRPr lang="en-US"/>
        </a:p>
      </dgm:t>
    </dgm:pt>
    <dgm:pt modelId="{FBB514D5-EFE7-3D4E-9A2D-40C9AD564169}" type="sibTrans" cxnId="{962E9EA2-ADC4-FA44-B2D4-79B69E9CAB50}">
      <dgm:prSet/>
      <dgm:spPr/>
      <dgm:t>
        <a:bodyPr/>
        <a:lstStyle/>
        <a:p>
          <a:endParaRPr lang="en-US"/>
        </a:p>
      </dgm:t>
    </dgm:pt>
    <dgm:pt modelId="{F4D7A998-4ADF-B14C-9100-A27262B2287C}">
      <dgm:prSet phldrT="[Text]"/>
      <dgm:spPr/>
      <dgm:t>
        <a:bodyPr/>
        <a:lstStyle/>
        <a:p>
          <a:r>
            <a:rPr lang="en-US" dirty="0"/>
            <a:t>↓Treg cells</a:t>
          </a:r>
        </a:p>
      </dgm:t>
    </dgm:pt>
    <dgm:pt modelId="{DEA04978-7658-524C-A81E-B51BDC03A8E2}" type="parTrans" cxnId="{6FFF53B1-0F19-B64F-BC2B-CE06161A9437}">
      <dgm:prSet/>
      <dgm:spPr/>
      <dgm:t>
        <a:bodyPr/>
        <a:lstStyle/>
        <a:p>
          <a:endParaRPr lang="en-US"/>
        </a:p>
      </dgm:t>
    </dgm:pt>
    <dgm:pt modelId="{5B240F0F-E9C6-734B-B824-03D826532FF7}" type="sibTrans" cxnId="{6FFF53B1-0F19-B64F-BC2B-CE06161A9437}">
      <dgm:prSet/>
      <dgm:spPr/>
      <dgm:t>
        <a:bodyPr/>
        <a:lstStyle/>
        <a:p>
          <a:endParaRPr lang="en-US"/>
        </a:p>
      </dgm:t>
    </dgm:pt>
    <dgm:pt modelId="{BDC8D51E-6E32-3541-9BEB-2E775529B199}">
      <dgm:prSet phldrT="[Text]"/>
      <dgm:spPr/>
      <dgm:t>
        <a:bodyPr/>
        <a:lstStyle/>
        <a:p>
          <a:r>
            <a:rPr lang="en-US" dirty="0"/>
            <a:t>↑ mast cells, eosinophils, basophils</a:t>
          </a:r>
        </a:p>
      </dgm:t>
    </dgm:pt>
    <dgm:pt modelId="{BAFF4BCA-7238-D948-A8B3-57726218B7DC}" type="parTrans" cxnId="{53EFFD12-A224-F44C-8EA9-5E6B068CBBD5}">
      <dgm:prSet/>
      <dgm:spPr/>
      <dgm:t>
        <a:bodyPr/>
        <a:lstStyle/>
        <a:p>
          <a:endParaRPr lang="en-US"/>
        </a:p>
      </dgm:t>
    </dgm:pt>
    <dgm:pt modelId="{DC73295F-CC3F-B141-A499-26D18DB4425D}" type="sibTrans" cxnId="{53EFFD12-A224-F44C-8EA9-5E6B068CBBD5}">
      <dgm:prSet/>
      <dgm:spPr/>
      <dgm:t>
        <a:bodyPr/>
        <a:lstStyle/>
        <a:p>
          <a:endParaRPr lang="en-US"/>
        </a:p>
      </dgm:t>
    </dgm:pt>
    <dgm:pt modelId="{27F88F84-9BC1-9242-8CC0-6A349D99365A}">
      <dgm:prSet phldrT="[Text]"/>
      <dgm:spPr/>
      <dgm:t>
        <a:bodyPr/>
        <a:lstStyle/>
        <a:p>
          <a:r>
            <a:rPr lang="en-US" dirty="0"/>
            <a:t>↑ B-cell production of </a:t>
          </a:r>
          <a:r>
            <a:rPr lang="en-US" dirty="0" err="1"/>
            <a:t>IgE</a:t>
          </a:r>
          <a:endParaRPr lang="en-US" dirty="0"/>
        </a:p>
      </dgm:t>
    </dgm:pt>
    <dgm:pt modelId="{CFD3DAF7-77E3-794A-AB2F-DBC8B4E5EF5B}" type="parTrans" cxnId="{EADA7DB0-497B-8C4D-A33B-DC81D24DC64D}">
      <dgm:prSet/>
      <dgm:spPr/>
      <dgm:t>
        <a:bodyPr/>
        <a:lstStyle/>
        <a:p>
          <a:endParaRPr lang="en-US"/>
        </a:p>
      </dgm:t>
    </dgm:pt>
    <dgm:pt modelId="{5DF4EF26-A7ED-7449-A472-44C1E2CC18EA}" type="sibTrans" cxnId="{EADA7DB0-497B-8C4D-A33B-DC81D24DC64D}">
      <dgm:prSet/>
      <dgm:spPr/>
      <dgm:t>
        <a:bodyPr/>
        <a:lstStyle/>
        <a:p>
          <a:endParaRPr lang="en-US"/>
        </a:p>
      </dgm:t>
    </dgm:pt>
    <dgm:pt modelId="{1677D536-808A-0B42-9482-0B00C319648D}">
      <dgm:prSet phldrT="[Text]"/>
      <dgm:spPr/>
      <dgm:t>
        <a:bodyPr/>
        <a:lstStyle/>
        <a:p>
          <a:r>
            <a:rPr lang="en-US" dirty="0"/>
            <a:t>Th2 cell exhaustion</a:t>
          </a:r>
        </a:p>
      </dgm:t>
    </dgm:pt>
    <dgm:pt modelId="{E45E84A4-7500-E240-B36A-4528CE35AC11}" type="parTrans" cxnId="{B87A5345-F4BC-4A4A-A5C9-F3493D27D6B4}">
      <dgm:prSet/>
      <dgm:spPr/>
      <dgm:t>
        <a:bodyPr/>
        <a:lstStyle/>
        <a:p>
          <a:endParaRPr lang="en-US"/>
        </a:p>
      </dgm:t>
    </dgm:pt>
    <dgm:pt modelId="{F991E1FF-A2B3-7D4A-81CD-4DA1D7810AD7}" type="sibTrans" cxnId="{B87A5345-F4BC-4A4A-A5C9-F3493D27D6B4}">
      <dgm:prSet/>
      <dgm:spPr/>
      <dgm:t>
        <a:bodyPr/>
        <a:lstStyle/>
        <a:p>
          <a:endParaRPr lang="en-US"/>
        </a:p>
      </dgm:t>
    </dgm:pt>
    <dgm:pt modelId="{902745D6-8B3F-FD4A-BAE8-B87432A9DB3B}">
      <dgm:prSet phldrT="[Text]"/>
      <dgm:spPr/>
      <dgm:t>
        <a:bodyPr/>
        <a:lstStyle/>
        <a:p>
          <a:r>
            <a:rPr lang="en-US" dirty="0"/>
            <a:t>↑ Treg cells</a:t>
          </a:r>
        </a:p>
      </dgm:t>
    </dgm:pt>
    <dgm:pt modelId="{E0BCC6D9-5613-3F40-BE90-FC57BFC280F8}" type="parTrans" cxnId="{10D72061-4306-6842-978E-1EE14534F0E8}">
      <dgm:prSet/>
      <dgm:spPr/>
      <dgm:t>
        <a:bodyPr/>
        <a:lstStyle/>
        <a:p>
          <a:endParaRPr lang="en-US"/>
        </a:p>
      </dgm:t>
    </dgm:pt>
    <dgm:pt modelId="{624A69BD-237F-2C43-9B68-A207BE368BC1}" type="sibTrans" cxnId="{10D72061-4306-6842-978E-1EE14534F0E8}">
      <dgm:prSet/>
      <dgm:spPr/>
      <dgm:t>
        <a:bodyPr/>
        <a:lstStyle/>
        <a:p>
          <a:endParaRPr lang="en-US"/>
        </a:p>
      </dgm:t>
    </dgm:pt>
    <dgm:pt modelId="{931D9697-2681-F647-AA6A-C4E85C9F571E}">
      <dgm:prSet phldrT="[Text]"/>
      <dgm:spPr/>
      <dgm:t>
        <a:bodyPr/>
        <a:lstStyle/>
        <a:p>
          <a:r>
            <a:rPr lang="en-US" dirty="0"/>
            <a:t>↑ B-cell production of IgG4</a:t>
          </a:r>
        </a:p>
      </dgm:t>
    </dgm:pt>
    <dgm:pt modelId="{E3409C72-67C7-4946-BC85-93B0775877D8}" type="parTrans" cxnId="{04326D86-F277-004B-A2FF-258913321879}">
      <dgm:prSet/>
      <dgm:spPr/>
      <dgm:t>
        <a:bodyPr/>
        <a:lstStyle/>
        <a:p>
          <a:endParaRPr lang="en-US"/>
        </a:p>
      </dgm:t>
    </dgm:pt>
    <dgm:pt modelId="{76983B84-1AF6-FF43-9058-D09FBE9025C7}" type="sibTrans" cxnId="{04326D86-F277-004B-A2FF-258913321879}">
      <dgm:prSet/>
      <dgm:spPr/>
      <dgm:t>
        <a:bodyPr/>
        <a:lstStyle/>
        <a:p>
          <a:endParaRPr lang="en-US"/>
        </a:p>
      </dgm:t>
    </dgm:pt>
    <dgm:pt modelId="{0C9117CB-985E-A847-8292-FBB22912F24A}">
      <dgm:prSet phldrT="[Text]"/>
      <dgm:spPr/>
      <dgm:t>
        <a:bodyPr/>
        <a:lstStyle/>
        <a:p>
          <a:r>
            <a:rPr lang="en-US" dirty="0"/>
            <a:t>↓ mast cells, eosinophils, basophils</a:t>
          </a:r>
        </a:p>
      </dgm:t>
    </dgm:pt>
    <dgm:pt modelId="{940E0233-C944-8243-92DF-2DDE9823A167}" type="parTrans" cxnId="{40DD71F1-9BB5-3C4E-93D8-3243EF727A6C}">
      <dgm:prSet/>
      <dgm:spPr/>
      <dgm:t>
        <a:bodyPr/>
        <a:lstStyle/>
        <a:p>
          <a:endParaRPr lang="en-US"/>
        </a:p>
      </dgm:t>
    </dgm:pt>
    <dgm:pt modelId="{51C52717-8C7F-684F-909D-0EEF5BA0E2D6}" type="sibTrans" cxnId="{40DD71F1-9BB5-3C4E-93D8-3243EF727A6C}">
      <dgm:prSet/>
      <dgm:spPr/>
      <dgm:t>
        <a:bodyPr/>
        <a:lstStyle/>
        <a:p>
          <a:endParaRPr lang="en-US"/>
        </a:p>
      </dgm:t>
    </dgm:pt>
    <dgm:pt modelId="{A076CA6E-B48E-2144-9B05-C44DEB011CA1}">
      <dgm:prSet phldrT="[Text]"/>
      <dgm:spPr/>
      <dgm:t>
        <a:bodyPr/>
        <a:lstStyle/>
        <a:p>
          <a:r>
            <a:rPr lang="en-US" dirty="0"/>
            <a:t>↑ B-cell production of IgG4</a:t>
          </a:r>
        </a:p>
      </dgm:t>
    </dgm:pt>
    <dgm:pt modelId="{46442E0E-10C7-3345-8BF7-9993BDF14E1C}" type="parTrans" cxnId="{3A38AD79-0DF7-2E42-9D81-B6F7A67D6930}">
      <dgm:prSet/>
      <dgm:spPr/>
      <dgm:t>
        <a:bodyPr/>
        <a:lstStyle/>
        <a:p>
          <a:endParaRPr lang="en-US"/>
        </a:p>
      </dgm:t>
    </dgm:pt>
    <dgm:pt modelId="{49CCF5CE-5084-0043-B07E-12C4517401FA}" type="sibTrans" cxnId="{3A38AD79-0DF7-2E42-9D81-B6F7A67D6930}">
      <dgm:prSet/>
      <dgm:spPr/>
      <dgm:t>
        <a:bodyPr/>
        <a:lstStyle/>
        <a:p>
          <a:endParaRPr lang="en-US"/>
        </a:p>
      </dgm:t>
    </dgm:pt>
    <dgm:pt modelId="{781E1C50-2269-AA46-B575-347F4DE1D4B4}">
      <dgm:prSet phldrT="[Text]"/>
      <dgm:spPr/>
      <dgm:t>
        <a:bodyPr/>
        <a:lstStyle/>
        <a:p>
          <a:r>
            <a:rPr lang="en-US" dirty="0"/>
            <a:t>↑ Treg cells and Treg signaling</a:t>
          </a:r>
        </a:p>
      </dgm:t>
    </dgm:pt>
    <dgm:pt modelId="{6653BE85-B91F-8343-B582-ECF2E9863561}" type="parTrans" cxnId="{4A775F52-07FF-554C-94C7-09045816A215}">
      <dgm:prSet/>
      <dgm:spPr/>
      <dgm:t>
        <a:bodyPr/>
        <a:lstStyle/>
        <a:p>
          <a:endParaRPr lang="en-US"/>
        </a:p>
      </dgm:t>
    </dgm:pt>
    <dgm:pt modelId="{591BAE0A-B2C6-024A-BA93-EA5A6735639D}" type="sibTrans" cxnId="{4A775F52-07FF-554C-94C7-09045816A215}">
      <dgm:prSet/>
      <dgm:spPr/>
      <dgm:t>
        <a:bodyPr/>
        <a:lstStyle/>
        <a:p>
          <a:endParaRPr lang="en-US"/>
        </a:p>
      </dgm:t>
    </dgm:pt>
    <dgm:pt modelId="{46314352-6BC3-4447-B5E1-B5BE809B7C3E}" type="pres">
      <dgm:prSet presAssocID="{C1671DE5-75A7-4A4E-838D-60F7277F3460}" presName="Name0" presStyleCnt="0">
        <dgm:presLayoutVars>
          <dgm:dir/>
          <dgm:resizeHandles val="exact"/>
        </dgm:presLayoutVars>
      </dgm:prSet>
      <dgm:spPr/>
    </dgm:pt>
    <dgm:pt modelId="{7D4C862D-9309-1C44-883B-6EEEA6840B3A}" type="pres">
      <dgm:prSet presAssocID="{C1671DE5-75A7-4A4E-838D-60F7277F3460}" presName="cycle" presStyleCnt="0"/>
      <dgm:spPr/>
    </dgm:pt>
    <dgm:pt modelId="{691CCE9C-12AD-1E48-861F-E63E283924AC}" type="pres">
      <dgm:prSet presAssocID="{8378EC90-9DA9-A044-9A46-0AFBDB20450B}" presName="nodeFirstNode" presStyleLbl="node1" presStyleIdx="0" presStyleCnt="3">
        <dgm:presLayoutVars>
          <dgm:bulletEnabled val="1"/>
        </dgm:presLayoutVars>
      </dgm:prSet>
      <dgm:spPr/>
    </dgm:pt>
    <dgm:pt modelId="{9A40509A-9BC4-1B44-9A43-7704887DA815}" type="pres">
      <dgm:prSet presAssocID="{24B41B7A-3CAE-FE41-BCEF-68CAF5DFD901}" presName="sibTransFirstNode" presStyleLbl="bgShp" presStyleIdx="0" presStyleCnt="1"/>
      <dgm:spPr/>
    </dgm:pt>
    <dgm:pt modelId="{E0BFA648-6CCD-1F46-ABA6-57656ECE907A}" type="pres">
      <dgm:prSet presAssocID="{ECF7017F-B141-3244-8AC0-B13692A85452}" presName="nodeFollowingNodes" presStyleLbl="node1" presStyleIdx="1" presStyleCnt="3">
        <dgm:presLayoutVars>
          <dgm:bulletEnabled val="1"/>
        </dgm:presLayoutVars>
      </dgm:prSet>
      <dgm:spPr/>
    </dgm:pt>
    <dgm:pt modelId="{A9AFCE5C-F3F7-AC4C-9A3F-60ECF30105D6}" type="pres">
      <dgm:prSet presAssocID="{2F6D5929-DCC3-4E4C-9F89-C7BAC307E3CC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53EFFD12-A224-F44C-8EA9-5E6B068CBBD5}" srcId="{8378EC90-9DA9-A044-9A46-0AFBDB20450B}" destId="{BDC8D51E-6E32-3541-9BEB-2E775529B199}" srcOrd="2" destOrd="0" parTransId="{BAFF4BCA-7238-D948-A8B3-57726218B7DC}" sibTransId="{DC73295F-CC3F-B141-A499-26D18DB4425D}"/>
    <dgm:cxn modelId="{17E16523-C6D3-0448-9123-8DA9CCB965C8}" type="presOf" srcId="{27F88F84-9BC1-9242-8CC0-6A349D99365A}" destId="{691CCE9C-12AD-1E48-861F-E63E283924AC}" srcOrd="0" destOrd="4" presId="urn:microsoft.com/office/officeart/2005/8/layout/cycle3#1"/>
    <dgm:cxn modelId="{CB6DEB2F-75B5-7A49-8EF1-B4F5B90E7799}" type="presOf" srcId="{902745D6-8B3F-FD4A-BAE8-B87432A9DB3B}" destId="{E0BFA648-6CCD-1F46-ABA6-57656ECE907A}" srcOrd="0" destOrd="2" presId="urn:microsoft.com/office/officeart/2005/8/layout/cycle3#1"/>
    <dgm:cxn modelId="{BAA0ED3A-0531-5143-BC36-EBC4D9B790F1}" type="presOf" srcId="{ECF7017F-B141-3244-8AC0-B13692A85452}" destId="{E0BFA648-6CCD-1F46-ABA6-57656ECE907A}" srcOrd="0" destOrd="0" presId="urn:microsoft.com/office/officeart/2005/8/layout/cycle3#1"/>
    <dgm:cxn modelId="{10D72061-4306-6842-978E-1EE14534F0E8}" srcId="{ECF7017F-B141-3244-8AC0-B13692A85452}" destId="{902745D6-8B3F-FD4A-BAE8-B87432A9DB3B}" srcOrd="1" destOrd="0" parTransId="{E0BCC6D9-5613-3F40-BE90-FC57BFC280F8}" sibTransId="{624A69BD-237F-2C43-9B68-A207BE368BC1}"/>
    <dgm:cxn modelId="{B87A5345-F4BC-4A4A-A5C9-F3493D27D6B4}" srcId="{ECF7017F-B141-3244-8AC0-B13692A85452}" destId="{1677D536-808A-0B42-9482-0B00C319648D}" srcOrd="0" destOrd="0" parTransId="{E45E84A4-7500-E240-B36A-4528CE35AC11}" sibTransId="{F991E1FF-A2B3-7D4A-81CD-4DA1D7810AD7}"/>
    <dgm:cxn modelId="{29365171-0175-6B4D-B6F1-E7CBC6054682}" type="presOf" srcId="{0C9117CB-985E-A847-8292-FBB22912F24A}" destId="{E0BFA648-6CCD-1F46-ABA6-57656ECE907A}" srcOrd="0" destOrd="3" presId="urn:microsoft.com/office/officeart/2005/8/layout/cycle3#1"/>
    <dgm:cxn modelId="{4A775F52-07FF-554C-94C7-09045816A215}" srcId="{2F6D5929-DCC3-4E4C-9F89-C7BAC307E3CC}" destId="{781E1C50-2269-AA46-B575-347F4DE1D4B4}" srcOrd="0" destOrd="0" parTransId="{6653BE85-B91F-8343-B582-ECF2E9863561}" sibTransId="{591BAE0A-B2C6-024A-BA93-EA5A6735639D}"/>
    <dgm:cxn modelId="{63453B79-7AD2-DA42-B4D0-4875433C035C}" type="presOf" srcId="{F4D7A998-4ADF-B14C-9100-A27262B2287C}" destId="{691CCE9C-12AD-1E48-861F-E63E283924AC}" srcOrd="0" destOrd="2" presId="urn:microsoft.com/office/officeart/2005/8/layout/cycle3#1"/>
    <dgm:cxn modelId="{3A38AD79-0DF7-2E42-9D81-B6F7A67D6930}" srcId="{2F6D5929-DCC3-4E4C-9F89-C7BAC307E3CC}" destId="{A076CA6E-B48E-2144-9B05-C44DEB011CA1}" srcOrd="1" destOrd="0" parTransId="{46442E0E-10C7-3345-8BF7-9993BDF14E1C}" sibTransId="{49CCF5CE-5084-0043-B07E-12C4517401FA}"/>
    <dgm:cxn modelId="{BDA9727C-7E3D-704A-A2D5-ACC7D2A035A1}" type="presOf" srcId="{BDC8D51E-6E32-3541-9BEB-2E775529B199}" destId="{691CCE9C-12AD-1E48-861F-E63E283924AC}" srcOrd="0" destOrd="3" presId="urn:microsoft.com/office/officeart/2005/8/layout/cycle3#1"/>
    <dgm:cxn modelId="{04326D86-F277-004B-A2FF-258913321879}" srcId="{ECF7017F-B141-3244-8AC0-B13692A85452}" destId="{931D9697-2681-F647-AA6A-C4E85C9F571E}" srcOrd="3" destOrd="0" parTransId="{E3409C72-67C7-4946-BC85-93B0775877D8}" sibTransId="{76983B84-1AF6-FF43-9058-D09FBE9025C7}"/>
    <dgm:cxn modelId="{0240BF8C-0EED-1D48-9893-0DA192959AB0}" type="presOf" srcId="{A076CA6E-B48E-2144-9B05-C44DEB011CA1}" destId="{A9AFCE5C-F3F7-AC4C-9A3F-60ECF30105D6}" srcOrd="0" destOrd="2" presId="urn:microsoft.com/office/officeart/2005/8/layout/cycle3#1"/>
    <dgm:cxn modelId="{B7088BA1-A50A-5646-8139-0C43AC791B9B}" type="presOf" srcId="{24B41B7A-3CAE-FE41-BCEF-68CAF5DFD901}" destId="{9A40509A-9BC4-1B44-9A43-7704887DA815}" srcOrd="0" destOrd="0" presId="urn:microsoft.com/office/officeart/2005/8/layout/cycle3#1"/>
    <dgm:cxn modelId="{962E9EA2-ADC4-FA44-B2D4-79B69E9CAB50}" srcId="{8378EC90-9DA9-A044-9A46-0AFBDB20450B}" destId="{CCEFD896-FDB0-1B47-8229-A162BD034EDF}" srcOrd="0" destOrd="0" parTransId="{B4B6FAA5-AB75-B14A-B88B-54D9ADF88744}" sibTransId="{FBB514D5-EFE7-3D4E-9A2D-40C9AD564169}"/>
    <dgm:cxn modelId="{7EE569A9-08BB-8248-AF64-34D2499DB068}" type="presOf" srcId="{2F6D5929-DCC3-4E4C-9F89-C7BAC307E3CC}" destId="{A9AFCE5C-F3F7-AC4C-9A3F-60ECF30105D6}" srcOrd="0" destOrd="0" presId="urn:microsoft.com/office/officeart/2005/8/layout/cycle3#1"/>
    <dgm:cxn modelId="{1E067BAC-D53A-E746-AB5E-7C9ABEA17978}" srcId="{C1671DE5-75A7-4A4E-838D-60F7277F3460}" destId="{2F6D5929-DCC3-4E4C-9F89-C7BAC307E3CC}" srcOrd="2" destOrd="0" parTransId="{6757B9AF-D2B2-B14C-B2E9-E67165E3144B}" sibTransId="{02E95A17-0BA6-7746-BCF0-699006B923DA}"/>
    <dgm:cxn modelId="{EADA7DB0-497B-8C4D-A33B-DC81D24DC64D}" srcId="{8378EC90-9DA9-A044-9A46-0AFBDB20450B}" destId="{27F88F84-9BC1-9242-8CC0-6A349D99365A}" srcOrd="3" destOrd="0" parTransId="{CFD3DAF7-77E3-794A-AB2F-DBC8B4E5EF5B}" sibTransId="{5DF4EF26-A7ED-7449-A472-44C1E2CC18EA}"/>
    <dgm:cxn modelId="{900B49B1-8CC8-6541-8016-BC80DB18E1C2}" type="presOf" srcId="{C1671DE5-75A7-4A4E-838D-60F7277F3460}" destId="{46314352-6BC3-4447-B5E1-B5BE809B7C3E}" srcOrd="0" destOrd="0" presId="urn:microsoft.com/office/officeart/2005/8/layout/cycle3#1"/>
    <dgm:cxn modelId="{6FFF53B1-0F19-B64F-BC2B-CE06161A9437}" srcId="{8378EC90-9DA9-A044-9A46-0AFBDB20450B}" destId="{F4D7A998-4ADF-B14C-9100-A27262B2287C}" srcOrd="1" destOrd="0" parTransId="{DEA04978-7658-524C-A81E-B51BDC03A8E2}" sibTransId="{5B240F0F-E9C6-734B-B824-03D826532FF7}"/>
    <dgm:cxn modelId="{9004FBB1-3B0B-B043-8A31-CF7AE734619B}" type="presOf" srcId="{781E1C50-2269-AA46-B575-347F4DE1D4B4}" destId="{A9AFCE5C-F3F7-AC4C-9A3F-60ECF30105D6}" srcOrd="0" destOrd="1" presId="urn:microsoft.com/office/officeart/2005/8/layout/cycle3#1"/>
    <dgm:cxn modelId="{C00120B6-C79C-B64C-A906-D46BCF4934F2}" type="presOf" srcId="{CCEFD896-FDB0-1B47-8229-A162BD034EDF}" destId="{691CCE9C-12AD-1E48-861F-E63E283924AC}" srcOrd="0" destOrd="1" presId="urn:microsoft.com/office/officeart/2005/8/layout/cycle3#1"/>
    <dgm:cxn modelId="{9F26F8C4-0021-5C4E-9503-EA1FB232FD76}" srcId="{C1671DE5-75A7-4A4E-838D-60F7277F3460}" destId="{8378EC90-9DA9-A044-9A46-0AFBDB20450B}" srcOrd="0" destOrd="0" parTransId="{CEF8636E-CF71-A34B-A743-821BEBB66404}" sibTransId="{24B41B7A-3CAE-FE41-BCEF-68CAF5DFD901}"/>
    <dgm:cxn modelId="{443485CB-57AB-B048-9A64-70B2D4328D91}" type="presOf" srcId="{8378EC90-9DA9-A044-9A46-0AFBDB20450B}" destId="{691CCE9C-12AD-1E48-861F-E63E283924AC}" srcOrd="0" destOrd="0" presId="urn:microsoft.com/office/officeart/2005/8/layout/cycle3#1"/>
    <dgm:cxn modelId="{4BD6BEDE-60E9-394F-AB56-32AA97CBF319}" type="presOf" srcId="{931D9697-2681-F647-AA6A-C4E85C9F571E}" destId="{E0BFA648-6CCD-1F46-ABA6-57656ECE907A}" srcOrd="0" destOrd="4" presId="urn:microsoft.com/office/officeart/2005/8/layout/cycle3#1"/>
    <dgm:cxn modelId="{721061F1-A8BE-274C-978C-91EF4FB00458}" srcId="{C1671DE5-75A7-4A4E-838D-60F7277F3460}" destId="{ECF7017F-B141-3244-8AC0-B13692A85452}" srcOrd="1" destOrd="0" parTransId="{A841A584-E7E9-3C41-832E-709E3B4310E6}" sibTransId="{AE34CBF9-36F8-CB47-BAD4-1B44572004B9}"/>
    <dgm:cxn modelId="{40DD71F1-9BB5-3C4E-93D8-3243EF727A6C}" srcId="{ECF7017F-B141-3244-8AC0-B13692A85452}" destId="{0C9117CB-985E-A847-8292-FBB22912F24A}" srcOrd="2" destOrd="0" parTransId="{940E0233-C944-8243-92DF-2DDE9823A167}" sibTransId="{51C52717-8C7F-684F-909D-0EEF5BA0E2D6}"/>
    <dgm:cxn modelId="{6C51F8FA-016F-D348-860D-BA19E2BC2F8D}" type="presOf" srcId="{1677D536-808A-0B42-9482-0B00C319648D}" destId="{E0BFA648-6CCD-1F46-ABA6-57656ECE907A}" srcOrd="0" destOrd="1" presId="urn:microsoft.com/office/officeart/2005/8/layout/cycle3#1"/>
    <dgm:cxn modelId="{72564A95-5833-6640-B682-812379A460B8}" type="presParOf" srcId="{46314352-6BC3-4447-B5E1-B5BE809B7C3E}" destId="{7D4C862D-9309-1C44-883B-6EEEA6840B3A}" srcOrd="0" destOrd="0" presId="urn:microsoft.com/office/officeart/2005/8/layout/cycle3#1"/>
    <dgm:cxn modelId="{7EE22A07-A84B-1741-BC64-BBDF9BBE9396}" type="presParOf" srcId="{7D4C862D-9309-1C44-883B-6EEEA6840B3A}" destId="{691CCE9C-12AD-1E48-861F-E63E283924AC}" srcOrd="0" destOrd="0" presId="urn:microsoft.com/office/officeart/2005/8/layout/cycle3#1"/>
    <dgm:cxn modelId="{79F8C739-8B0C-A843-8BE1-7FE9F6A1FA2F}" type="presParOf" srcId="{7D4C862D-9309-1C44-883B-6EEEA6840B3A}" destId="{9A40509A-9BC4-1B44-9A43-7704887DA815}" srcOrd="1" destOrd="0" presId="urn:microsoft.com/office/officeart/2005/8/layout/cycle3#1"/>
    <dgm:cxn modelId="{F5055470-8908-CE42-A026-D94513BCB70B}" type="presParOf" srcId="{7D4C862D-9309-1C44-883B-6EEEA6840B3A}" destId="{E0BFA648-6CCD-1F46-ABA6-57656ECE907A}" srcOrd="2" destOrd="0" presId="urn:microsoft.com/office/officeart/2005/8/layout/cycle3#1"/>
    <dgm:cxn modelId="{FB3DE376-C56C-3343-81BD-81E07BDB3E7C}" type="presParOf" srcId="{7D4C862D-9309-1C44-883B-6EEEA6840B3A}" destId="{A9AFCE5C-F3F7-AC4C-9A3F-60ECF30105D6}" srcOrd="3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0F94F-BA8D-5D40-A593-945221A70351}">
      <dsp:nvSpPr>
        <dsp:cNvPr id="0" name=""/>
        <dsp:cNvSpPr/>
      </dsp:nvSpPr>
      <dsp:spPr bwMode="white">
        <a:xfrm>
          <a:off x="2737" y="81286"/>
          <a:ext cx="2669251" cy="63438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Prenatal</a:t>
          </a:r>
        </a:p>
      </dsp:txBody>
      <dsp:txXfrm>
        <a:off x="2737" y="81286"/>
        <a:ext cx="2669251" cy="634387"/>
      </dsp:txXfrm>
    </dsp:sp>
    <dsp:sp modelId="{558CEAD7-DFBE-F342-86AF-BFDD5BE15DDF}">
      <dsp:nvSpPr>
        <dsp:cNvPr id="0" name=""/>
        <dsp:cNvSpPr/>
      </dsp:nvSpPr>
      <dsp:spPr bwMode="white">
        <a:xfrm>
          <a:off x="2737" y="715673"/>
          <a:ext cx="2669251" cy="26317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Genetic factors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Family history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Epigenetic modifications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Parent country of birth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Maternal diet during pregnancy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Maternal folate level</a:t>
          </a:r>
        </a:p>
      </dsp:txBody>
      <dsp:txXfrm>
        <a:off x="2737" y="715673"/>
        <a:ext cx="2669251" cy="2631768"/>
      </dsp:txXfrm>
    </dsp:sp>
    <dsp:sp modelId="{F09FF25B-F622-2B45-B192-539D2D59EB2F}">
      <dsp:nvSpPr>
        <dsp:cNvPr id="0" name=""/>
        <dsp:cNvSpPr/>
      </dsp:nvSpPr>
      <dsp:spPr bwMode="white">
        <a:xfrm>
          <a:off x="3045683" y="81286"/>
          <a:ext cx="2669251" cy="634387"/>
        </a:xfrm>
        <a:prstGeom prst="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Perinatal</a:t>
          </a:r>
        </a:p>
      </dsp:txBody>
      <dsp:txXfrm>
        <a:off x="3045683" y="81286"/>
        <a:ext cx="2669251" cy="634387"/>
      </dsp:txXfrm>
    </dsp:sp>
    <dsp:sp modelId="{5ED1284B-64C3-1443-8646-356F3CADF847}">
      <dsp:nvSpPr>
        <dsp:cNvPr id="0" name=""/>
        <dsp:cNvSpPr/>
      </dsp:nvSpPr>
      <dsp:spPr bwMode="white">
        <a:xfrm>
          <a:off x="3045683" y="715673"/>
          <a:ext cx="2669251" cy="26317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Gut microbiota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Route of delivery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Antibiotic use</a:t>
          </a:r>
        </a:p>
      </dsp:txBody>
      <dsp:txXfrm>
        <a:off x="3045683" y="715673"/>
        <a:ext cx="2669251" cy="2631768"/>
      </dsp:txXfrm>
    </dsp:sp>
    <dsp:sp modelId="{FBE31CAA-BB7F-7649-B657-22A3C51BD486}">
      <dsp:nvSpPr>
        <dsp:cNvPr id="0" name=""/>
        <dsp:cNvSpPr/>
      </dsp:nvSpPr>
      <dsp:spPr bwMode="white">
        <a:xfrm>
          <a:off x="6088630" y="81286"/>
          <a:ext cx="2669251" cy="634387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Postnatal</a:t>
          </a:r>
        </a:p>
      </dsp:txBody>
      <dsp:txXfrm>
        <a:off x="6088630" y="81286"/>
        <a:ext cx="2669251" cy="634387"/>
      </dsp:txXfrm>
    </dsp:sp>
    <dsp:sp modelId="{748B51F3-F61E-A942-AB4B-C98C5F9D1FCD}">
      <dsp:nvSpPr>
        <dsp:cNvPr id="0" name=""/>
        <dsp:cNvSpPr/>
      </dsp:nvSpPr>
      <dsp:spPr bwMode="white">
        <a:xfrm>
          <a:off x="6088630" y="715673"/>
          <a:ext cx="2669251" cy="26317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Maternal diet during lactation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Duration of breastfeeding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Cutaneous exposure to food allergens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Timing of introduction of food allergens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Age at first introduction of solids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Diversity of solid diet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Animal exposure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Vitamin D level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Atopic dermatitis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Tobacco smoke exposure</a:t>
          </a:r>
        </a:p>
      </dsp:txBody>
      <dsp:txXfrm>
        <a:off x="6088630" y="715673"/>
        <a:ext cx="2669251" cy="2631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93948-3DD2-2044-9D2A-0D84F3A0190D}">
      <dsp:nvSpPr>
        <dsp:cNvPr id="0" name=""/>
        <dsp:cNvSpPr/>
      </dsp:nvSpPr>
      <dsp:spPr bwMode="white">
        <a:xfrm>
          <a:off x="403809" y="820"/>
          <a:ext cx="2485312" cy="14911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Food insecurity and lack of varied diet</a:t>
          </a:r>
          <a:endParaRPr lang="en-US" sz="1900" kern="1200" dirty="0"/>
        </a:p>
      </dsp:txBody>
      <dsp:txXfrm>
        <a:off x="403809" y="820"/>
        <a:ext cx="2485312" cy="1491187"/>
      </dsp:txXfrm>
    </dsp:sp>
    <dsp:sp modelId="{6674E7E8-BD1D-5A4E-9E59-D237EFA778DF}">
      <dsp:nvSpPr>
        <dsp:cNvPr id="0" name=""/>
        <dsp:cNvSpPr/>
      </dsp:nvSpPr>
      <dsp:spPr bwMode="white">
        <a:xfrm>
          <a:off x="3137653" y="820"/>
          <a:ext cx="2485312" cy="14911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Lack of access to specialty care (geographic regions, transportation barriers)</a:t>
          </a:r>
        </a:p>
      </dsp:txBody>
      <dsp:txXfrm>
        <a:off x="3137653" y="820"/>
        <a:ext cx="2485312" cy="1491187"/>
      </dsp:txXfrm>
    </dsp:sp>
    <dsp:sp modelId="{EE540912-9E0E-4A45-8DA4-0DA067F5B5F3}">
      <dsp:nvSpPr>
        <dsp:cNvPr id="0" name=""/>
        <dsp:cNvSpPr/>
      </dsp:nvSpPr>
      <dsp:spPr bwMode="white">
        <a:xfrm>
          <a:off x="5871496" y="820"/>
          <a:ext cx="2485312" cy="14911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Cultural and language barriers</a:t>
          </a:r>
        </a:p>
      </dsp:txBody>
      <dsp:txXfrm>
        <a:off x="5871496" y="820"/>
        <a:ext cx="2485312" cy="1491187"/>
      </dsp:txXfrm>
    </dsp:sp>
    <dsp:sp modelId="{A48D21D7-6FAD-8A4B-A818-AE595F44F330}">
      <dsp:nvSpPr>
        <dsp:cNvPr id="0" name=""/>
        <dsp:cNvSpPr/>
      </dsp:nvSpPr>
      <dsp:spPr bwMode="white">
        <a:xfrm>
          <a:off x="1770731" y="1740539"/>
          <a:ext cx="2485312" cy="14911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Lack of insurance or underinsurance</a:t>
          </a:r>
        </a:p>
      </dsp:txBody>
      <dsp:txXfrm>
        <a:off x="1770731" y="1740539"/>
        <a:ext cx="2485312" cy="1491187"/>
      </dsp:txXfrm>
    </dsp:sp>
    <dsp:sp modelId="{A2588AF6-B052-7C46-85E0-2D4DD5CC4B59}">
      <dsp:nvSpPr>
        <dsp:cNvPr id="0" name=""/>
        <dsp:cNvSpPr/>
      </dsp:nvSpPr>
      <dsp:spPr bwMode="white">
        <a:xfrm>
          <a:off x="4504575" y="1740539"/>
          <a:ext cx="2485312" cy="14911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Discrimination, stress, and HCP bias</a:t>
          </a:r>
        </a:p>
      </dsp:txBody>
      <dsp:txXfrm>
        <a:off x="4504575" y="1740539"/>
        <a:ext cx="2485312" cy="14911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23FB4-D790-934A-AB6A-51B6E16FD1F3}">
      <dsp:nvSpPr>
        <dsp:cNvPr id="0" name=""/>
        <dsp:cNvSpPr/>
      </dsp:nvSpPr>
      <dsp:spPr>
        <a:xfrm>
          <a:off x="0" y="283824"/>
          <a:ext cx="8760619" cy="3105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9921" tIns="354076" rIns="67992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Infants with </a:t>
          </a:r>
          <a:r>
            <a:rPr lang="en-US" sz="1700" b="1" kern="1200" dirty="0"/>
            <a:t>severe eczema </a:t>
          </a:r>
          <a:r>
            <a:rPr lang="en-US" sz="1700" kern="1200" dirty="0"/>
            <a:t>are at highest risk for food allergy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Regardless of risk of peanut allergy, introduce peanuts at around </a:t>
          </a:r>
          <a:r>
            <a:rPr lang="en-US" sz="1700" b="1" kern="1200" dirty="0"/>
            <a:t>6 months </a:t>
          </a:r>
          <a:r>
            <a:rPr lang="en-US" sz="1700" kern="1200" dirty="0"/>
            <a:t>of age (not before 4 months)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Regardless of risk of egg allergy, introduce egg at around </a:t>
          </a:r>
          <a:r>
            <a:rPr lang="en-US" sz="1700" b="1" kern="1200" dirty="0"/>
            <a:t>6 months </a:t>
          </a:r>
          <a:r>
            <a:rPr lang="en-US" sz="1700" kern="1200" dirty="0"/>
            <a:t>of age (not before 4 months)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Do </a:t>
          </a:r>
          <a:r>
            <a:rPr lang="en-US" sz="1700" b="1" kern="1200" dirty="0"/>
            <a:t>not</a:t>
          </a:r>
          <a:r>
            <a:rPr lang="en-US" sz="1700" kern="1200" dirty="0"/>
            <a:t> purposefully delay introduction of other allergenic foods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Feed a </a:t>
          </a:r>
          <a:r>
            <a:rPr lang="en-US" sz="1700" b="1" kern="1200" dirty="0"/>
            <a:t>diverse diet</a:t>
          </a:r>
          <a:r>
            <a:rPr lang="en-US" sz="1700" kern="1200" dirty="0"/>
            <a:t>, which may prevent food allergy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Do </a:t>
          </a:r>
          <a:r>
            <a:rPr lang="en-US" sz="1700" b="1" kern="1200" dirty="0"/>
            <a:t>not</a:t>
          </a:r>
          <a:r>
            <a:rPr lang="en-US" sz="1700" kern="1200" dirty="0"/>
            <a:t> use hydrolyzed formulas to prevent food allergy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Do </a:t>
          </a:r>
          <a:r>
            <a:rPr lang="en-US" sz="1700" b="1" kern="1200" dirty="0"/>
            <a:t>not</a:t>
          </a:r>
          <a:r>
            <a:rPr lang="en-US" sz="1700" kern="1200" dirty="0"/>
            <a:t> recommend maternal exclusion of common allergens to prevent food allergy</a:t>
          </a:r>
        </a:p>
      </dsp:txBody>
      <dsp:txXfrm>
        <a:off x="0" y="283824"/>
        <a:ext cx="8760619" cy="3105900"/>
      </dsp:txXfrm>
    </dsp:sp>
    <dsp:sp modelId="{C097FA10-D380-A348-A403-E9A26D9B5316}">
      <dsp:nvSpPr>
        <dsp:cNvPr id="0" name=""/>
        <dsp:cNvSpPr/>
      </dsp:nvSpPr>
      <dsp:spPr>
        <a:xfrm>
          <a:off x="438030" y="32904"/>
          <a:ext cx="6132433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791" tIns="0" rIns="23179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Key recommendations</a:t>
          </a:r>
        </a:p>
      </dsp:txBody>
      <dsp:txXfrm>
        <a:off x="462528" y="57402"/>
        <a:ext cx="6083437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D043C-1435-394D-BFE5-99A7A3EB3778}">
      <dsp:nvSpPr>
        <dsp:cNvPr id="0" name=""/>
        <dsp:cNvSpPr/>
      </dsp:nvSpPr>
      <dsp:spPr bwMode="white">
        <a:xfrm>
          <a:off x="0" y="35838"/>
          <a:ext cx="8760619" cy="597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Indications (must meet all of the following)</a:t>
          </a:r>
        </a:p>
      </dsp:txBody>
      <dsp:txXfrm>
        <a:off x="0" y="35838"/>
        <a:ext cx="8760619" cy="597015"/>
      </dsp:txXfrm>
    </dsp:sp>
    <dsp:sp modelId="{D32A72D6-DEC9-0740-A22E-6FDF3FF2FCA3}">
      <dsp:nvSpPr>
        <dsp:cNvPr id="0" name=""/>
        <dsp:cNvSpPr/>
      </dsp:nvSpPr>
      <dsp:spPr bwMode="white">
        <a:xfrm>
          <a:off x="0" y="608161"/>
          <a:ext cx="8760619" cy="26132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 err="1"/>
            <a:t>IgE</a:t>
          </a:r>
          <a:r>
            <a:rPr lang="en-US" sz="1400" b="1" kern="1200" dirty="0"/>
            <a:t>-mediated systemic allergic reactions </a:t>
          </a:r>
          <a:r>
            <a:rPr lang="en-US" sz="1400" kern="1200" dirty="0"/>
            <a:t>after ingestion and/or positive oral food challenge
Evidence of </a:t>
          </a:r>
          <a:r>
            <a:rPr lang="en-US" sz="1400" b="1" kern="1200" dirty="0"/>
            <a:t>allergic sensitization </a:t>
          </a:r>
          <a:r>
            <a:rPr lang="en-US" sz="1400" kern="1200" dirty="0"/>
            <a:t>(positive SPT and/or serum </a:t>
          </a:r>
          <a:r>
            <a:rPr lang="en-US" sz="1400" kern="1200" dirty="0" err="1"/>
            <a:t>IgE</a:t>
          </a:r>
          <a:r>
            <a:rPr lang="en-US" sz="1400" kern="1200" dirty="0"/>
            <a:t>)
</a:t>
          </a:r>
          <a:r>
            <a:rPr lang="en-US" sz="1400" b="1" kern="1200" dirty="0"/>
            <a:t>Primary</a:t>
          </a:r>
          <a:r>
            <a:rPr lang="en-US" sz="1400" kern="1200" dirty="0"/>
            <a:t> food allergy (</a:t>
          </a:r>
          <a:r>
            <a:rPr lang="en-US" sz="1400" kern="1200" dirty="0" err="1"/>
            <a:t>ie</a:t>
          </a:r>
          <a:r>
            <a:rPr lang="en-US" sz="1400" kern="1200" dirty="0"/>
            <a:t>, not pollen food allergy syndrome due to cross-reactivity)
</a:t>
          </a:r>
          <a:r>
            <a:rPr lang="en-US" sz="1400" b="1" kern="1200" dirty="0"/>
            <a:t>Low likelihood of spontaneous resolution </a:t>
          </a:r>
          <a:r>
            <a:rPr lang="en-US" sz="1400" kern="1200" dirty="0"/>
            <a:t>of food allergy
Patients and/or caregivers </a:t>
          </a:r>
          <a:r>
            <a:rPr lang="en-US" sz="1400" b="1" kern="1200" dirty="0"/>
            <a:t>understand</a:t>
          </a:r>
          <a:r>
            <a:rPr lang="en-US" sz="1400" kern="1200" dirty="0"/>
            <a:t> effectiveness, adverse effects, logistics, and potentially lifelong duration of therapy
Patients and/or caregivers are </a:t>
          </a:r>
          <a:r>
            <a:rPr lang="en-US" sz="1400" b="1" kern="1200" dirty="0"/>
            <a:t>motivated, adherent,</a:t>
          </a:r>
          <a:r>
            <a:rPr lang="en-US" sz="1400" kern="1200" dirty="0"/>
            <a:t> and </a:t>
          </a:r>
          <a:r>
            <a:rPr lang="en-US" sz="1400" b="1" kern="1200" dirty="0"/>
            <a:t>capable of administering emergency treatment </a:t>
          </a:r>
          <a:r>
            <a:rPr lang="en-US" sz="1400" kern="1200" dirty="0"/>
            <a:t>(including IM epinephrine) 
</a:t>
          </a:r>
          <a:r>
            <a:rPr lang="en-US" sz="1400" b="1" kern="1200" dirty="0"/>
            <a:t>Previous severe reactions </a:t>
          </a:r>
          <a:r>
            <a:rPr lang="en-US" sz="1400" kern="1200" dirty="0"/>
            <a:t>to allergen or impaired quality of life due to burden 
</a:t>
          </a:r>
          <a:r>
            <a:rPr lang="en-US" sz="1400" b="1" kern="1200" dirty="0"/>
            <a:t>Willingness</a:t>
          </a:r>
          <a:r>
            <a:rPr lang="en-US" sz="1400" kern="1200" dirty="0"/>
            <a:t> to incorporate allergen into diet
</a:t>
          </a:r>
          <a:r>
            <a:rPr lang="en-US" sz="1400" b="1" kern="1200" dirty="0"/>
            <a:t>Stable</a:t>
          </a:r>
          <a:r>
            <a:rPr lang="en-US" sz="1400" kern="1200" dirty="0"/>
            <a:t> living and family situation</a:t>
          </a:r>
        </a:p>
      </dsp:txBody>
      <dsp:txXfrm>
        <a:off x="0" y="608161"/>
        <a:ext cx="8760619" cy="2613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E3E63-5233-E14E-80D3-A9CCBBEE33D1}">
      <dsp:nvSpPr>
        <dsp:cNvPr id="0" name=""/>
        <dsp:cNvSpPr/>
      </dsp:nvSpPr>
      <dsp:spPr bwMode="white">
        <a:xfrm>
          <a:off x="42" y="38707"/>
          <a:ext cx="4093707" cy="53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Contraindications (absolute)</a:t>
          </a:r>
        </a:p>
      </dsp:txBody>
      <dsp:txXfrm>
        <a:off x="42" y="38707"/>
        <a:ext cx="4093707" cy="532285"/>
      </dsp:txXfrm>
    </dsp:sp>
    <dsp:sp modelId="{25A28371-228A-F44D-A106-F6A6D5F965F4}">
      <dsp:nvSpPr>
        <dsp:cNvPr id="0" name=""/>
        <dsp:cNvSpPr/>
      </dsp:nvSpPr>
      <dsp:spPr bwMode="white">
        <a:xfrm>
          <a:off x="42" y="570992"/>
          <a:ext cx="4093707" cy="26228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Inadequate adherence </a:t>
          </a:r>
          <a:r>
            <a:rPr lang="en-US" sz="1300" kern="1200" dirty="0"/>
            <a:t>to therapy and/or safety recommendations
Uncontrolled or severe </a:t>
          </a:r>
          <a:r>
            <a:rPr lang="en-US" sz="1300" b="1" kern="1200" dirty="0"/>
            <a:t>asthma</a:t>
          </a:r>
          <a:r>
            <a:rPr lang="en-US" sz="1300" kern="1200" dirty="0"/>
            <a:t>
Active </a:t>
          </a:r>
          <a:r>
            <a:rPr lang="en-US" sz="1300" b="1" kern="1200" dirty="0"/>
            <a:t>malignancy</a:t>
          </a:r>
          <a:r>
            <a:rPr lang="en-US" sz="1300" kern="1200" dirty="0"/>
            <a:t>
Active </a:t>
          </a:r>
          <a:r>
            <a:rPr lang="en-US" sz="1300" b="1" kern="1200" dirty="0"/>
            <a:t>systemic autoimmune disorder</a:t>
          </a:r>
          <a:r>
            <a:rPr lang="en-US" sz="1300" kern="1200" dirty="0"/>
            <a:t>
Systemic </a:t>
          </a:r>
          <a:r>
            <a:rPr lang="en-US" sz="1300" b="1" kern="1200" dirty="0"/>
            <a:t>immunosuppressive therapy</a:t>
          </a:r>
          <a:r>
            <a:rPr lang="en-US" sz="1300" kern="1200" dirty="0"/>
            <a:t>
Untreated/uncontrolled</a:t>
          </a:r>
          <a:r>
            <a:rPr lang="en-US" sz="1300" b="1" kern="1200" dirty="0"/>
            <a:t> active </a:t>
          </a:r>
          <a:r>
            <a:rPr lang="en-US" sz="1300" b="1" kern="1200" dirty="0" err="1"/>
            <a:t>EoE</a:t>
          </a:r>
          <a:r>
            <a:rPr lang="en-US" sz="1300" b="1" kern="1200" dirty="0"/>
            <a:t> </a:t>
          </a:r>
          <a:r>
            <a:rPr lang="en-US" sz="1300" kern="1200" dirty="0"/>
            <a:t>and other eosinophilic GI disorders
Initiation during </a:t>
          </a:r>
          <a:r>
            <a:rPr lang="en-US" sz="1300" b="1" kern="1200" dirty="0"/>
            <a:t>pregnancy</a:t>
          </a:r>
        </a:p>
      </dsp:txBody>
      <dsp:txXfrm>
        <a:off x="42" y="570992"/>
        <a:ext cx="4093707" cy="2622847"/>
      </dsp:txXfrm>
    </dsp:sp>
    <dsp:sp modelId="{0B26BD0D-FB84-9D4E-9FEE-BBE863FAEB67}">
      <dsp:nvSpPr>
        <dsp:cNvPr id="0" name=""/>
        <dsp:cNvSpPr/>
      </dsp:nvSpPr>
      <dsp:spPr bwMode="white">
        <a:xfrm>
          <a:off x="4666869" y="38707"/>
          <a:ext cx="4093707" cy="53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Contraindications (relative)</a:t>
          </a:r>
        </a:p>
      </dsp:txBody>
      <dsp:txXfrm>
        <a:off x="4666869" y="38707"/>
        <a:ext cx="4093707" cy="532285"/>
      </dsp:txXfrm>
    </dsp:sp>
    <dsp:sp modelId="{75CE4E05-B8A4-3C46-AA4E-9459E19DDEC7}">
      <dsp:nvSpPr>
        <dsp:cNvPr id="0" name=""/>
        <dsp:cNvSpPr/>
      </dsp:nvSpPr>
      <dsp:spPr bwMode="white">
        <a:xfrm>
          <a:off x="4666869" y="570992"/>
          <a:ext cx="4093707" cy="26228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Severe </a:t>
          </a:r>
          <a:r>
            <a:rPr lang="en-US" sz="1300" b="1" kern="1200" dirty="0"/>
            <a:t>systemic conditions </a:t>
          </a:r>
          <a:r>
            <a:rPr lang="en-US" sz="1300" kern="1200" dirty="0"/>
            <a:t>(</a:t>
          </a:r>
          <a:r>
            <a:rPr lang="en-US" sz="1300" kern="1200" dirty="0" err="1"/>
            <a:t>eg</a:t>
          </a:r>
          <a:r>
            <a:rPr lang="en-US" sz="1300" kern="1200" dirty="0"/>
            <a:t>, CVD)
</a:t>
          </a:r>
          <a:r>
            <a:rPr lang="en-US" sz="1300" b="1" kern="1200" dirty="0"/>
            <a:t>Systemic autoimmune disorders </a:t>
          </a:r>
          <a:r>
            <a:rPr lang="en-US" sz="1300" kern="1200" dirty="0"/>
            <a:t>in remission or organ-specific autoimmune disorders
Uncontrolled </a:t>
          </a:r>
          <a:r>
            <a:rPr lang="en-US" sz="1300" b="1" kern="1200" dirty="0"/>
            <a:t>atopic dermatitis</a:t>
          </a:r>
          <a:r>
            <a:rPr lang="en-US" sz="1300" kern="1200" dirty="0"/>
            <a:t>
Uncontrolled </a:t>
          </a:r>
          <a:r>
            <a:rPr lang="en-US" sz="1300" b="1" kern="1200" dirty="0"/>
            <a:t>chronic urticaria</a:t>
          </a:r>
          <a:r>
            <a:rPr lang="en-US" sz="1300" kern="1200" dirty="0"/>
            <a:t>
Use of </a:t>
          </a:r>
          <a:r>
            <a:rPr lang="en-US" sz="1300" b="1" kern="1200" dirty="0"/>
            <a:t>beta-blockers</a:t>
          </a:r>
          <a:r>
            <a:rPr lang="en-US" sz="1300" kern="1200" dirty="0"/>
            <a:t> or </a:t>
          </a:r>
          <a:r>
            <a:rPr lang="en-US" sz="1300" b="1" kern="1200" dirty="0"/>
            <a:t>ACE inhibitors</a:t>
          </a:r>
          <a:r>
            <a:rPr lang="en-US" sz="1300" kern="1200" dirty="0"/>
            <a:t>
</a:t>
          </a:r>
          <a:r>
            <a:rPr lang="en-US" sz="1300" b="1" kern="1200" dirty="0"/>
            <a:t>Systemic mastocytosis</a:t>
          </a:r>
          <a:r>
            <a:rPr lang="en-US" sz="1300" kern="1200" dirty="0"/>
            <a:t>
Ongoing </a:t>
          </a:r>
          <a:r>
            <a:rPr lang="en-US" sz="1300" kern="1200" dirty="0" err="1"/>
            <a:t>updosing</a:t>
          </a:r>
          <a:r>
            <a:rPr lang="en-US" sz="1300" kern="1200" dirty="0"/>
            <a:t> with </a:t>
          </a:r>
          <a:r>
            <a:rPr lang="en-US" sz="1300" b="1" kern="1200" dirty="0"/>
            <a:t>other immunotherapy</a:t>
          </a:r>
          <a:r>
            <a:rPr lang="en-US" sz="1300" kern="1200" dirty="0"/>
            <a:t>
Chronic </a:t>
          </a:r>
          <a:r>
            <a:rPr lang="en-US" sz="1300" b="1" kern="1200" dirty="0"/>
            <a:t>GI symptoms </a:t>
          </a:r>
          <a:r>
            <a:rPr lang="en-US" sz="1300" kern="1200" dirty="0"/>
            <a:t>of uncertain etiology
</a:t>
          </a:r>
          <a:r>
            <a:rPr lang="en-US" sz="1300" b="1" kern="1200" dirty="0"/>
            <a:t>Unable to consume </a:t>
          </a:r>
          <a:r>
            <a:rPr lang="en-US" sz="1300" kern="1200" dirty="0"/>
            <a:t>study product (</a:t>
          </a:r>
          <a:r>
            <a:rPr lang="en-US" sz="1300" kern="1200" dirty="0" err="1"/>
            <a:t>eg</a:t>
          </a:r>
          <a:r>
            <a:rPr lang="en-US" sz="1300" kern="1200" dirty="0"/>
            <a:t>, vomiting, taste problems, allergy to vehicle)
</a:t>
          </a:r>
          <a:r>
            <a:rPr lang="en-US" sz="1300" b="1" kern="1200" dirty="0"/>
            <a:t>Psychological disorder </a:t>
          </a:r>
          <a:r>
            <a:rPr lang="en-US" sz="1300" kern="1200" dirty="0"/>
            <a:t>or eating disorder</a:t>
          </a:r>
        </a:p>
      </dsp:txBody>
      <dsp:txXfrm>
        <a:off x="4666869" y="570992"/>
        <a:ext cx="4093707" cy="26228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0509A-9BC4-1B44-9A43-7704887DA815}">
      <dsp:nvSpPr>
        <dsp:cNvPr id="0" name=""/>
        <dsp:cNvSpPr/>
      </dsp:nvSpPr>
      <dsp:spPr>
        <a:xfrm>
          <a:off x="1122836" y="-166893"/>
          <a:ext cx="3277265" cy="3277265"/>
        </a:xfrm>
        <a:prstGeom prst="circularArrow">
          <a:avLst>
            <a:gd name="adj1" fmla="val 5689"/>
            <a:gd name="adj2" fmla="val 340510"/>
            <a:gd name="adj3" fmla="val 12515576"/>
            <a:gd name="adj4" fmla="val 18203153"/>
            <a:gd name="adj5" fmla="val 5908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CCE9C-12AD-1E48-861F-E63E283924AC}">
      <dsp:nvSpPr>
        <dsp:cNvPr id="0" name=""/>
        <dsp:cNvSpPr/>
      </dsp:nvSpPr>
      <dsp:spPr bwMode="white">
        <a:xfrm>
          <a:off x="1631532" y="311"/>
          <a:ext cx="2259874" cy="11299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Early initiation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↑ Th2 cells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↓Treg cells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↑ mast cells, eosinophils, basophils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↑ B-cell production of </a:t>
          </a:r>
          <a:r>
            <a:rPr lang="en-US" sz="1000" kern="1200" dirty="0" err="1"/>
            <a:t>IgE</a:t>
          </a:r>
          <a:endParaRPr lang="en-US" sz="1000" kern="1200" dirty="0"/>
        </a:p>
      </dsp:txBody>
      <dsp:txXfrm>
        <a:off x="1686691" y="55470"/>
        <a:ext cx="2149556" cy="1019619"/>
      </dsp:txXfrm>
    </dsp:sp>
    <dsp:sp modelId="{E0BFA648-6CCD-1F46-ABA6-57656ECE907A}">
      <dsp:nvSpPr>
        <dsp:cNvPr id="0" name=""/>
        <dsp:cNvSpPr/>
      </dsp:nvSpPr>
      <dsp:spPr bwMode="white">
        <a:xfrm>
          <a:off x="2873630" y="2151689"/>
          <a:ext cx="2259874" cy="11299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Late initiation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Th2 cell exhaustion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↑ Treg cells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↓ mast cells, eosinophils, basophils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↑ B-cell production of IgG4</a:t>
          </a:r>
        </a:p>
      </dsp:txBody>
      <dsp:txXfrm>
        <a:off x="2928789" y="2206848"/>
        <a:ext cx="2149556" cy="1019619"/>
      </dsp:txXfrm>
    </dsp:sp>
    <dsp:sp modelId="{A9AFCE5C-F3F7-AC4C-9A3F-60ECF30105D6}">
      <dsp:nvSpPr>
        <dsp:cNvPr id="0" name=""/>
        <dsp:cNvSpPr/>
      </dsp:nvSpPr>
      <dsp:spPr bwMode="white">
        <a:xfrm>
          <a:off x="389433" y="2151689"/>
          <a:ext cx="2259874" cy="11299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Consolidation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↑ Treg cells and Treg signaling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↑ B-cell production of IgG4</a:t>
          </a:r>
        </a:p>
      </dsp:txBody>
      <dsp:txXfrm>
        <a:off x="444592" y="2206848"/>
        <a:ext cx="2149556" cy="1019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D2074-9CF7-4914-8776-93A9ADB9A81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8F62C-18E9-4592-84E8-2F180553F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44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I added  “likely”these are speculative not evidence based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I would split into 2 slides: history also should include route of food exposure, amount of food ingested, form of food: raw vs baked/cooked, presence of cofactors: exercise, febrile illness, alcohol, drugs: ASA, NSAIDS</a:t>
            </a:r>
          </a:p>
          <a:p>
            <a:r>
              <a:rPr lang="en-US" dirty="0"/>
              <a:t>On Phys Exam slide I suggest adding pictures to illustrate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I would split into 2 slides: history also should include route of food exposure, amount of food ingested, form of food: raw vs baked/cooked, presence of cofactors: exercise, febrile illness, alcohol, drugs: ASA, NSAIDS</a:t>
            </a:r>
          </a:p>
          <a:p>
            <a:r>
              <a:rPr lang="en-US"/>
              <a:t>On Phys Exam slide I suggest adding pictures to illustrate </a:t>
            </a:r>
          </a:p>
        </p:txBody>
      </p:sp>
    </p:spTree>
    <p:extLst>
      <p:ext uri="{BB962C8B-B14F-4D97-AF65-F5344CB8AC3E}">
        <p14:creationId xmlns:p14="http://schemas.microsoft.com/office/powerpoint/2010/main" val="242762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96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Practal food chalelnge protocol that is usually used in research and totally different from the examples on the left. I suggest splitting into 2 slides, one showing the tyoical clinical protocol, second with the research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Practal food chalelnge protocol that is usually used in research and totally different from the examples on the left. I suggest splitting into 2 slides, one showing the tyoical clinical protocol, second with the research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13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Consider using a Black baby with eczema picture here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I changed spt to 8 mm; with spt of 3 mm we would recommend a  better skin care regime and an oral milk challenge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free to use from </a:t>
            </a:r>
            <a:r>
              <a:rPr lang="en-US" dirty="0" err="1"/>
              <a:t>Pixabay</a:t>
            </a:r>
            <a:r>
              <a:rPr lang="en-US" dirty="0"/>
              <a:t>: https://</a:t>
            </a:r>
            <a:r>
              <a:rPr lang="en-US" dirty="0" err="1"/>
              <a:t>pixabay.com</a:t>
            </a:r>
            <a:r>
              <a:rPr lang="en-US" dirty="0"/>
              <a:t>/de/photos/asien-china-m%C3%A4dchen-lachen-1202527/</a:t>
            </a:r>
          </a:p>
          <a:p>
            <a:r>
              <a:rPr lang="en-US" dirty="0"/>
              <a:t>it would be nice to have more diverse paptients, eg Asian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EE0AA-38BE-5A40-82CF-E015313ADA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9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I think a  more common scenario is that of a child who presents with several days of true hives ( rash comes and goes, responds to antihistamines)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I would ass that PP analysis showed significant reduction in peanut and egg allergy in infants ingesting at least 2 g of peanut or egg protein per week.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free to use from </a:t>
            </a:r>
            <a:r>
              <a:rPr lang="en-US" dirty="0" err="1"/>
              <a:t>Pexels</a:t>
            </a:r>
            <a:r>
              <a:rPr lang="en-US" dirty="0"/>
              <a:t>: https://</a:t>
            </a:r>
            <a:r>
              <a:rPr lang="en-US" dirty="0" err="1"/>
              <a:t>www.pexels.com</a:t>
            </a:r>
            <a:r>
              <a:rPr lang="en-US" dirty="0"/>
              <a:t>/photo/boy-in-white-v-neck-shirt-969373/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don’t forget to monitor expiration date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free to use from </a:t>
            </a:r>
            <a:r>
              <a:rPr lang="en-US" dirty="0" err="1"/>
              <a:t>Pexels</a:t>
            </a:r>
            <a:r>
              <a:rPr lang="en-US" dirty="0"/>
              <a:t>: https://</a:t>
            </a:r>
            <a:r>
              <a:rPr lang="en-US" dirty="0" err="1"/>
              <a:t>www.pexels.com</a:t>
            </a:r>
            <a:r>
              <a:rPr lang="en-US" dirty="0"/>
              <a:t>/photo/happy-cute-small-girl-in-glasses-sitting-on-table-in-light-living-room-3755494/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Double check reaction rates or severity of symptoms were not different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8F62C-18E9-4592-84E8-2F180553F1B7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21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dupi is now approved down to age 6 months for AD! it is also approved for asthma, eosinophilic esophagitis, chronic rhinosinusitis with polyposis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EE0AA-38BE-5A40-82CF-E015313ADA8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Animal exposure-suggest moving to postnatal, also add vit D level, presence of atopic dermatitis, tobacco smoke exposure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will be declared on labels as of Jan 2, 2023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It might be fun to show a map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I have reordered for better flow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better reference would be one of Gideon Lack papers in JACI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also special arrangements fod child care, summer camps, afetr school etc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0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79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894713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4502046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449628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650163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522403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5827199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6584697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4031334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5704236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59859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12954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129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283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920651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377443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6405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6897337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49738"/>
            <a:ext cx="7772400" cy="1021556"/>
          </a:xfrm>
        </p:spPr>
        <p:txBody>
          <a:bodyPr anchor="ctr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79047"/>
            <a:ext cx="7772400" cy="1125140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926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194" y="1000646"/>
            <a:ext cx="4304607" cy="323917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646"/>
            <a:ext cx="4306824" cy="323917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3286530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4" y="131162"/>
            <a:ext cx="87616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93" y="1001701"/>
            <a:ext cx="430682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193" y="1481523"/>
            <a:ext cx="4306824" cy="275829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1001701"/>
            <a:ext cx="430682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4" y="1481523"/>
            <a:ext cx="4306824" cy="275829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852531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34597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3798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20715091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41" y="204787"/>
            <a:ext cx="326257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396334" cy="419056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100"/>
            </a:lvl1pPr>
            <a:lvl2pPr>
              <a:lnSpc>
                <a:spcPct val="90000"/>
              </a:lnSpc>
              <a:spcBef>
                <a:spcPts val="0"/>
              </a:spcBef>
              <a:defRPr sz="1800"/>
            </a:lvl2pPr>
            <a:lvl3pPr>
              <a:lnSpc>
                <a:spcPct val="90000"/>
              </a:lnSpc>
              <a:spcBef>
                <a:spcPts val="0"/>
              </a:spcBef>
              <a:defRPr sz="1500"/>
            </a:lvl3pPr>
            <a:lvl4pPr>
              <a:lnSpc>
                <a:spcPct val="90000"/>
              </a:lnSpc>
              <a:spcBef>
                <a:spcPts val="0"/>
              </a:spcBef>
              <a:defRPr sz="1350"/>
            </a:lvl4pPr>
            <a:lvl5pPr>
              <a:lnSpc>
                <a:spcPct val="90000"/>
              </a:lnSpc>
              <a:spcBef>
                <a:spcPts val="0"/>
              </a:spcBef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941" y="1076326"/>
            <a:ext cx="3262573" cy="331903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7" y="4507706"/>
            <a:ext cx="6810797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403401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10" y="4507706"/>
            <a:ext cx="6057089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0822800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31366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279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3871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31790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07377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4" y="131162"/>
            <a:ext cx="87616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93" y="1001701"/>
            <a:ext cx="430682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193" y="1481523"/>
            <a:ext cx="4306824" cy="275829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1001701"/>
            <a:ext cx="430682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4" y="1481523"/>
            <a:ext cx="4306824" cy="275829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06366" y="4507706"/>
            <a:ext cx="6037634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8868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0426" y="4507706"/>
            <a:ext cx="6063574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160433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0426" y="4507706"/>
            <a:ext cx="6063574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8446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73940" y="4507706"/>
            <a:ext cx="6070060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361043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06366" y="4507706"/>
            <a:ext cx="6037634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92610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0426" y="4507706"/>
            <a:ext cx="6063574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11403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0426" y="4507706"/>
            <a:ext cx="6063574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79318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4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73940" y="4507706"/>
            <a:ext cx="6070060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405177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73940" y="4507706"/>
            <a:ext cx="6070060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906366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73940" y="4507706"/>
            <a:ext cx="6070060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211974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10" y="4507706"/>
            <a:ext cx="6057089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661876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10" y="4507706"/>
            <a:ext cx="6057089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944555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118463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0426" y="4507706"/>
            <a:ext cx="6063574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558602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10" y="4507706"/>
            <a:ext cx="6057089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449525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10" y="4507706"/>
            <a:ext cx="6057089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06890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10" y="4507706"/>
            <a:ext cx="6057089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3108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95156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1135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087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558036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072199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812548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446116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735145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84366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435745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279316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890727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5729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001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001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61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896455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380666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64071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291623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997014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614008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46207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284355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83389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8000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5180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5180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2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681453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809121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75280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011664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201928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741528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709523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643113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91061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72407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229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067537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1834291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893396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104840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072097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433891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890226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269324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9769750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98400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4D9BBE6-64D5-F243-8338-53883DE6C5C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06A1722-C245-3B44-B9B1-F16AA0D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46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248096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301975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8602895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8513929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945078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722865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619020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2752514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3796020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79464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202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289924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487527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7703843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271502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8333609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4570445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1063935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0965586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206227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8337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00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3285052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088406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0743059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1386817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5375193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640609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4" y="131162"/>
            <a:ext cx="87616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93" y="1001701"/>
            <a:ext cx="430682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193" y="1481523"/>
            <a:ext cx="4306824" cy="275829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1001701"/>
            <a:ext cx="430682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4" y="1481523"/>
            <a:ext cx="4306824" cy="275829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9124258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8509892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194" y="1000646"/>
            <a:ext cx="4304607" cy="323917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646"/>
            <a:ext cx="4306824" cy="323917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800"/>
            </a:lvl1pPr>
            <a:lvl2pPr>
              <a:lnSpc>
                <a:spcPct val="90000"/>
              </a:lnSpc>
              <a:spcBef>
                <a:spcPts val="0"/>
              </a:spcBef>
              <a:defRPr sz="1500"/>
            </a:lvl2pPr>
            <a:lvl3pPr>
              <a:lnSpc>
                <a:spcPct val="90000"/>
              </a:lnSpc>
              <a:spcBef>
                <a:spcPts val="0"/>
              </a:spcBef>
              <a:defRPr sz="1350"/>
            </a:lvl3pPr>
            <a:lvl4pPr>
              <a:lnSpc>
                <a:spcPct val="90000"/>
              </a:lnSpc>
              <a:spcBef>
                <a:spcPts val="0"/>
              </a:spcBef>
              <a:defRPr sz="1200"/>
            </a:lvl4pPr>
            <a:lvl5pPr>
              <a:lnSpc>
                <a:spcPct val="90000"/>
              </a:lnSpc>
              <a:spcBef>
                <a:spcPts val="0"/>
              </a:spcBef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3703336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7693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image" Target="../media/image1.jpg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34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4346" y="4493419"/>
            <a:ext cx="60696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  <p:sldLayoutId id="2147483728" r:id="rId67"/>
    <p:sldLayoutId id="2147483729" r:id="rId68"/>
    <p:sldLayoutId id="2147483730" r:id="rId69"/>
    <p:sldLayoutId id="2147483731" r:id="rId70"/>
    <p:sldLayoutId id="2147483732" r:id="rId71"/>
    <p:sldLayoutId id="2147483733" r:id="rId72"/>
    <p:sldLayoutId id="2147483734" r:id="rId73"/>
    <p:sldLayoutId id="2147483735" r:id="rId74"/>
    <p:sldLayoutId id="2147483736" r:id="rId75"/>
    <p:sldLayoutId id="2147483737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5" r:id="rId84"/>
    <p:sldLayoutId id="2147483746" r:id="rId85"/>
    <p:sldLayoutId id="2147483747" r:id="rId86"/>
    <p:sldLayoutId id="2147483748" r:id="rId87"/>
    <p:sldLayoutId id="2147483749" r:id="rId88"/>
    <p:sldLayoutId id="2147483750" r:id="rId89"/>
    <p:sldLayoutId id="2147483751" r:id="rId90"/>
    <p:sldLayoutId id="2147483752" r:id="rId91"/>
    <p:sldLayoutId id="2147483753" r:id="rId92"/>
    <p:sldLayoutId id="2147483754" r:id="rId93"/>
    <p:sldLayoutId id="2147483755" r:id="rId94"/>
    <p:sldLayoutId id="2147483756" r:id="rId95"/>
    <p:sldLayoutId id="2147483757" r:id="rId96"/>
    <p:sldLayoutId id="2147483758" r:id="rId97"/>
    <p:sldLayoutId id="2147483759" r:id="rId98"/>
    <p:sldLayoutId id="2147483760" r:id="rId99"/>
    <p:sldLayoutId id="2147483761" r:id="rId100"/>
    <p:sldLayoutId id="2147483762" r:id="rId101"/>
    <p:sldLayoutId id="2147483763" r:id="rId102"/>
    <p:sldLayoutId id="2147483764" r:id="rId103"/>
    <p:sldLayoutId id="2147483765" r:id="rId104"/>
    <p:sldLayoutId id="2147483766" r:id="rId105"/>
    <p:sldLayoutId id="2147483767" r:id="rId106"/>
    <p:sldLayoutId id="2147483768" r:id="rId107"/>
    <p:sldLayoutId id="2147483769" r:id="rId108"/>
    <p:sldLayoutId id="2147483770" r:id="rId109"/>
    <p:sldLayoutId id="2147483771" r:id="rId110"/>
    <p:sldLayoutId id="2147483772" r:id="rId1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194" y="131162"/>
            <a:ext cx="876161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94" y="1006873"/>
            <a:ext cx="8761615" cy="3232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lnSpc>
          <a:spcPct val="90000"/>
        </a:lnSpc>
        <a:spcBef>
          <a:spcPts val="0"/>
        </a:spcBef>
        <a:buClr>
          <a:schemeClr val="tx1">
            <a:lumMod val="65000"/>
            <a:lumOff val="35000"/>
          </a:schemeClr>
        </a:buClr>
        <a:buFont typeface="Arial" panose="020B0604020202020204"/>
        <a:buChar char="•"/>
        <a:defRPr sz="2250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lnSpc>
          <a:spcPct val="90000"/>
        </a:lnSpc>
        <a:spcBef>
          <a:spcPts val="0"/>
        </a:spcBef>
        <a:buClr>
          <a:schemeClr val="tx1">
            <a:lumMod val="65000"/>
            <a:lumOff val="35000"/>
          </a:schemeClr>
        </a:buClr>
        <a:buFont typeface="Arial" panose="020B0604020202020204"/>
        <a:buChar char="–"/>
        <a:defRPr sz="1875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lnSpc>
          <a:spcPct val="90000"/>
        </a:lnSpc>
        <a:spcBef>
          <a:spcPts val="0"/>
        </a:spcBef>
        <a:buClr>
          <a:schemeClr val="tx1">
            <a:lumMod val="65000"/>
            <a:lumOff val="35000"/>
          </a:schemeClr>
        </a:buClr>
        <a:buFont typeface="Arial" panose="020B0604020202020204"/>
        <a:buChar char="•"/>
        <a:defRPr sz="1500" kern="1200" baseline="0">
          <a:solidFill>
            <a:srgbClr val="333333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lnSpc>
          <a:spcPct val="90000"/>
        </a:lnSpc>
        <a:spcBef>
          <a:spcPts val="0"/>
        </a:spcBef>
        <a:buClr>
          <a:schemeClr val="tx1">
            <a:lumMod val="65000"/>
            <a:lumOff val="35000"/>
          </a:schemeClr>
        </a:buClr>
        <a:buFont typeface="Arial" panose="020B0604020202020204"/>
        <a:buChar char="–"/>
        <a:defRPr sz="1350" kern="1200" baseline="0">
          <a:solidFill>
            <a:srgbClr val="333333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lnSpc>
          <a:spcPct val="90000"/>
        </a:lnSpc>
        <a:spcBef>
          <a:spcPts val="0"/>
        </a:spcBef>
        <a:buClr>
          <a:schemeClr val="tx1">
            <a:lumMod val="65000"/>
            <a:lumOff val="35000"/>
          </a:schemeClr>
        </a:buClr>
        <a:buFont typeface="Arial" panose="020B0604020202020204"/>
        <a:buChar char="»"/>
        <a:defRPr sz="1350" kern="1200" baseline="0">
          <a:solidFill>
            <a:srgbClr val="333333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dswithfoodallergies.org/epinephrine-and-anaphylaxis-food-allergy/#eai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2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303beekeeper.com/2015/04/vit-report-2-years-post-anaphylaxis.html" TargetMode="Externa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afa.org/epinephrine-stocking-in-schools/" TargetMode="External"/><Relationship Id="rId1" Type="http://schemas.openxmlformats.org/officeDocument/2006/relationships/slideLayout" Target="../slideLayouts/slideLayout8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9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9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creativecommons.org/licenses/by-nc-nd/4.0/" TargetMode="External"/><Relationship Id="rId1" Type="http://schemas.openxmlformats.org/officeDocument/2006/relationships/slideLayout" Target="../slideLayouts/slideLayout10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0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0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s://clinicaltrials.gov/ct2/show/NCT04984876" TargetMode="External"/><Relationship Id="rId1" Type="http://schemas.openxmlformats.org/officeDocument/2006/relationships/slideLayout" Target="../slideLayouts/slideLayout10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0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4148352" TargetMode="External"/><Relationship Id="rId2" Type="http://schemas.openxmlformats.org/officeDocument/2006/relationships/hyperlink" Target="https://clinicaltrials.gov/ct2/show/NCT03682770" TargetMode="External"/><Relationship Id="rId1" Type="http://schemas.openxmlformats.org/officeDocument/2006/relationships/slideLayout" Target="../slideLayouts/slideLayout10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4148352" TargetMode="External"/><Relationship Id="rId2" Type="http://schemas.openxmlformats.org/officeDocument/2006/relationships/hyperlink" Target="https://clinicaltrials.gov/ct2/show/NCT03682770" TargetMode="External"/><Relationship Id="rId1" Type="http://schemas.openxmlformats.org/officeDocument/2006/relationships/slideLayout" Target="../slideLayouts/slideLayout10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vax.com.au/our-produc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newswire.com/news-releases/aravax-pty-ltd-announces-opening-of-ind-for-phase-2-clinical-trials-of-pvx108-a-next-generation-immunotherapy-for-the-treatment-of-peanut-allergy-301495585.html" TargetMode="External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llergy.org/resources/facts-and-statistics" TargetMode="External"/><Relationship Id="rId2" Type="http://schemas.openxmlformats.org/officeDocument/2006/relationships/hyperlink" Target="https://www.azdhs.gov/documents/prevention/azwic/food-allergies-resource-guide.pdf" TargetMode="Externa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aai.org/Aaaai/media/Media-Library-PDFs/Tools%20for%20the%20Public/Conditions%20Library/Library%20-%20Allergies/eacci-igg4-2010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aaai.org/Aaaai/media/Media-Library-PDFs/Tools%20for%20the%20Public/Conditions%20Library/Library%20-%20Allergies/eacci-igg4-2010.pdf" TargetMode="Externa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sg/" TargetMode="External"/><Relationship Id="rId2" Type="http://schemas.openxmlformats.org/officeDocument/2006/relationships/hyperlink" Target="https://dermnetnz.org/topics/atopic-dermatitis" TargetMode="Externa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sg/" TargetMode="External"/><Relationship Id="rId2" Type="http://schemas.openxmlformats.org/officeDocument/2006/relationships/hyperlink" Target="https://dermnetnz.org/topics/atopic-dermatitis" TargetMode="Externa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mnetnz.org/topics/atopic-dermatiti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hyperlink" Target="https://creativecommons.org/licenses/by-nc-nd/3.0/sg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mnetnz.org/topics/atopic-dermatiti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hyperlink" Target="https://creativecommons.org/licenses/by-nc-nd/3.0/sg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aid.nih.gov/sites/default/files/addendum-peanut-allergy-prevention-guidelines.pdf" TargetMode="External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ap.nationalacademies.org/read/23658/chapter/7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dswithfoodallergies.org/page/replacing-lost-nutrients.aspx" TargetMode="External"/><Relationship Id="rId1" Type="http://schemas.openxmlformats.org/officeDocument/2006/relationships/slideLayout" Target="../slideLayouts/slideLayout5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dswithfoodallergies.org/food-allergy-treatment-oral-immunotherapy-oit" TargetMode="External"/><Relationship Id="rId1" Type="http://schemas.openxmlformats.org/officeDocument/2006/relationships/slideLayout" Target="../slideLayouts/slideLayout6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reativecommons.org/licenses/by-nc-nd/4.0/" TargetMode="External"/><Relationship Id="rId1" Type="http://schemas.openxmlformats.org/officeDocument/2006/relationships/slideLayout" Target="../slideLayouts/slideLayout6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food/food-labeling-nutrition/food-allergi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lergicliving.com/2021/08/05/back-to-school-with-food-allergies-in-pandemic-times-start-talking/" TargetMode="External"/><Relationship Id="rId1" Type="http://schemas.openxmlformats.org/officeDocument/2006/relationships/slideLayout" Target="../slideLayouts/slideLayout8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227E9-187C-F9AA-75AB-196E90B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69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Food Allergens</a:t>
            </a:r>
            <a:br>
              <a:rPr lang="en-US" dirty="0"/>
            </a:br>
            <a:r>
              <a:rPr lang="en-US" dirty="0"/>
              <a:t>(Continued)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9478" y="1006873"/>
            <a:ext cx="4106305" cy="3232619"/>
          </a:xfrm>
        </p:spPr>
        <p:txBody>
          <a:bodyPr>
            <a:normAutofit/>
          </a:bodyPr>
          <a:lstStyle/>
          <a:p>
            <a:r>
              <a:rPr lang="en-US" dirty="0"/>
              <a:t>Due to differing patterns of food consumption, common allergens can vary by geography and culture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For example, in Europe, common food allergens include celery, mustard, and stone fruits, among others</a:t>
            </a:r>
            <a:r>
              <a:rPr lang="en-US" baseline="30000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077028" y="4507706"/>
            <a:ext cx="6066971" cy="548879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buAutoNum type="arabicPeriod"/>
            </a:pPr>
            <a:r>
              <a:rPr lang="en-US" sz="900" dirty="0"/>
              <a:t>Sampson HA et al. </a:t>
            </a:r>
            <a:r>
              <a:rPr lang="en-US" sz="900" i="1" dirty="0"/>
              <a:t>J Allergy Clin Immunol</a:t>
            </a:r>
            <a:r>
              <a:rPr lang="en-US" sz="900" dirty="0"/>
              <a:t>. 2014;134(5):1016-1025.</a:t>
            </a:r>
          </a:p>
          <a:p>
            <a:pPr marL="171450" indent="-171450">
              <a:lnSpc>
                <a:spcPct val="100000"/>
              </a:lnSpc>
              <a:buAutoNum type="arabicPeriod"/>
            </a:pPr>
            <a:endParaRPr lang="en-US" sz="900" dirty="0"/>
          </a:p>
          <a:p>
            <a:pPr>
              <a:lnSpc>
                <a:spcPct val="100000"/>
              </a:lnSpc>
            </a:pPr>
            <a:r>
              <a:rPr lang="en-US" sz="900" dirty="0"/>
              <a:t>Image courtesy of </a:t>
            </a:r>
            <a:r>
              <a:rPr lang="en-US" sz="900" dirty="0" err="1"/>
              <a:t>Baseggio</a:t>
            </a:r>
            <a:r>
              <a:rPr lang="en-US" sz="900" dirty="0"/>
              <a:t> </a:t>
            </a:r>
            <a:r>
              <a:rPr lang="en-US" sz="900" dirty="0" err="1"/>
              <a:t>Conrado</a:t>
            </a:r>
            <a:r>
              <a:rPr lang="en-US" sz="900" dirty="0"/>
              <a:t> A et al. </a:t>
            </a:r>
            <a:r>
              <a:rPr lang="en-US" sz="900" i="1" dirty="0"/>
              <a:t>J Allergy Clin Immunol. </a:t>
            </a:r>
            <a:r>
              <a:rPr lang="en-US" sz="900" dirty="0"/>
              <a:t>2021;148(6):1515-1525.e3. </a:t>
            </a:r>
            <a:r>
              <a:rPr lang="en-US" sz="900" dirty="0">
                <a:hlinkClick r:id="rId3"/>
              </a:rPr>
              <a:t>CC BY 4.0</a:t>
            </a:r>
            <a:r>
              <a:rPr lang="en-US" sz="900" dirty="0"/>
              <a:t>.</a:t>
            </a:r>
          </a:p>
        </p:txBody>
      </p:sp>
      <p:pic>
        <p:nvPicPr>
          <p:cNvPr id="1026" name="Picture 2" descr="Figure thumbnail gr4">
            <a:extLst>
              <a:ext uri="{FF2B5EF4-FFF2-40B4-BE49-F238E27FC236}">
                <a16:creationId xmlns:a16="http://schemas.microsoft.com/office/drawing/2014/main" id="{CC41DD12-70B4-FEB4-F4A9-2C481685D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20" y="219598"/>
            <a:ext cx="3793603" cy="42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6CCED-C3FE-0E75-F521-CD9C42CF35C1}"/>
              </a:ext>
            </a:extLst>
          </p:cNvPr>
          <p:cNvSpPr txBox="1"/>
          <p:nvPr/>
        </p:nvSpPr>
        <p:spPr>
          <a:xfrm>
            <a:off x="5090475" y="-7338"/>
            <a:ext cx="33692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Rates of Anaphylaxis for Individual Allergens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Allergy Emergency Plans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800" y="1974249"/>
            <a:ext cx="8179370" cy="226524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Components of an emergency plan:</a:t>
            </a:r>
          </a:p>
          <a:p>
            <a:pPr lvl="1"/>
            <a:r>
              <a:rPr lang="en-US" dirty="0"/>
              <a:t>Demographic and allergy history</a:t>
            </a:r>
          </a:p>
          <a:p>
            <a:pPr lvl="1"/>
            <a:r>
              <a:rPr lang="en-US" dirty="0"/>
              <a:t>Signs and symptoms of allergic reaction</a:t>
            </a:r>
          </a:p>
          <a:p>
            <a:pPr lvl="1"/>
            <a:r>
              <a:rPr lang="en-US" dirty="0"/>
              <a:t>Instructions for treatment and appropriate dosages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800" b="1" dirty="0"/>
              <a:t>NOTE: </a:t>
            </a:r>
            <a:r>
              <a:rPr lang="en-US" sz="1800" dirty="0"/>
              <a:t>even when an emergency plan is provided, school staff need training regarding the appropriate management of allergic reactions beyond the scope of an individualized plan.</a:t>
            </a:r>
            <a:endParaRPr lang="en-US" sz="18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Wang J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2018;6(2):427-435.</a:t>
            </a:r>
          </a:p>
          <a:p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444799" y="1052705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dirty="0"/>
              <a:t>Emergency plans </a:t>
            </a:r>
            <a:r>
              <a:rPr lang="en-US" sz="1950" dirty="0"/>
              <a:t>are </a:t>
            </a:r>
            <a:r>
              <a:rPr lang="en-US" sz="1950" b="1" dirty="0"/>
              <a:t>individualized, written documents </a:t>
            </a:r>
            <a:r>
              <a:rPr lang="en-US" sz="1950" dirty="0"/>
              <a:t>using simple lay terms to describe guidance regarding recognition and treatment of anaphylaxis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Plan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5403170" cy="3232619"/>
          </a:xfrm>
        </p:spPr>
        <p:txBody>
          <a:bodyPr/>
          <a:lstStyle/>
          <a:p>
            <a:r>
              <a:rPr lang="en-US" b="1" dirty="0"/>
              <a:t>Emergency plan templates </a:t>
            </a:r>
            <a:r>
              <a:rPr lang="en-US" dirty="0"/>
              <a:t>are available from the AAP, AAAAI, and FARE</a:t>
            </a:r>
          </a:p>
          <a:p>
            <a:endParaRPr lang="en-US" sz="1200" dirty="0"/>
          </a:p>
          <a:p>
            <a:r>
              <a:rPr lang="en-US" dirty="0"/>
              <a:t>In addition to individualized information, all emergency plans should…</a:t>
            </a:r>
          </a:p>
          <a:p>
            <a:pPr lvl="1"/>
            <a:r>
              <a:rPr lang="en-US" dirty="0"/>
              <a:t>Emphasize the importance of </a:t>
            </a:r>
            <a:r>
              <a:rPr lang="en-US" b="1" dirty="0"/>
              <a:t>immediate </a:t>
            </a:r>
            <a:r>
              <a:rPr lang="en-US" dirty="0"/>
              <a:t>administration of epinephrine in case of anaphylactic allergic reaction</a:t>
            </a:r>
          </a:p>
          <a:p>
            <a:pPr lvl="1"/>
            <a:r>
              <a:rPr lang="en-US" dirty="0"/>
              <a:t>Review the need to call emergency medical services</a:t>
            </a:r>
          </a:p>
          <a:p>
            <a:pPr lvl="1"/>
            <a:r>
              <a:rPr lang="en-US" dirty="0"/>
              <a:t>Discuss other medications that can be considered for mild reactions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Wang J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2018;6(2):427-435.</a:t>
            </a:r>
          </a:p>
          <a:p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915" y="1052705"/>
            <a:ext cx="2390270" cy="31045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55667" y="775706"/>
            <a:ext cx="16587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AAP Emergency Plan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Anaphylaxis: Appropriate Use of Epinephrine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Injectable Epinephrine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7" y="1006873"/>
            <a:ext cx="5174189" cy="323261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Several </a:t>
            </a:r>
            <a:r>
              <a:rPr lang="en-US" b="1" dirty="0"/>
              <a:t>different epinephrine devices</a:t>
            </a:r>
            <a:r>
              <a:rPr lang="en-US" dirty="0"/>
              <a:t>, including autoinjectors and prefilled syringes, are available</a:t>
            </a:r>
          </a:p>
          <a:p>
            <a:pPr>
              <a:spcAft>
                <a:spcPts val="600"/>
              </a:spcAft>
            </a:pPr>
            <a:r>
              <a:rPr lang="en-US" dirty="0"/>
              <a:t>Each device has </a:t>
            </a:r>
            <a:r>
              <a:rPr lang="en-US" b="1" dirty="0"/>
              <a:t>different instructions</a:t>
            </a:r>
            <a:r>
              <a:rPr lang="en-US" dirty="0"/>
              <a:t>; family and caregivers should understand instructions for their prescribed device</a:t>
            </a:r>
          </a:p>
          <a:p>
            <a:pPr lvl="1">
              <a:spcAft>
                <a:spcPts val="600"/>
              </a:spcAft>
            </a:pPr>
            <a:r>
              <a:rPr lang="en-US" sz="1725" dirty="0"/>
              <a:t>Instruct families to monitor expiration dates</a:t>
            </a:r>
          </a:p>
          <a:p>
            <a:pPr>
              <a:spcAft>
                <a:spcPts val="600"/>
              </a:spcAft>
            </a:pPr>
            <a:r>
              <a:rPr lang="en-US" dirty="0"/>
              <a:t>In some states, epinephrine devices can be substituted by pharmacists, and patients should be advised to check which device they were given and to review instructions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1542" y="4507706"/>
            <a:ext cx="6052457" cy="548879"/>
          </a:xfrm>
        </p:spPr>
        <p:txBody>
          <a:bodyPr>
            <a:normAutofit fontScale="92500" lnSpcReduction="20000"/>
          </a:bodyPr>
          <a:lstStyle/>
          <a:p>
            <a:r>
              <a:rPr lang="en-US" sz="900" dirty="0"/>
              <a:t>Asthma and Allergy Foundation of America. Epinephrine is the first-line of treatment for severe allergic reactions. March 2022. Accessed October 5, 2022. </a:t>
            </a:r>
            <a:r>
              <a:rPr lang="en-US" sz="900" dirty="0">
                <a:hlinkClick r:id="rId3"/>
              </a:rPr>
              <a:t>https://www.kidswithfoodallergies.org/epinephrine-and-anaphylaxis-food-allergy/#eai</a:t>
            </a:r>
            <a:r>
              <a:rPr lang="en-US" sz="900" dirty="0"/>
              <a:t>. </a:t>
            </a:r>
          </a:p>
          <a:p>
            <a:endParaRPr lang="en-US" sz="900" dirty="0"/>
          </a:p>
          <a:p>
            <a:r>
              <a:rPr lang="en-US" sz="900" dirty="0"/>
              <a:t>Image courtesy of Backyard Bee Hive Blog. </a:t>
            </a:r>
            <a:r>
              <a:rPr lang="en-US" sz="900" dirty="0">
                <a:hlinkClick r:id="rId4"/>
              </a:rPr>
              <a:t>https://www.303beekeeper.com/2015/04/vit-report-2-years-post-anaphylaxis.html</a:t>
            </a:r>
            <a:r>
              <a:rPr lang="en-US" sz="900" dirty="0"/>
              <a:t>. </a:t>
            </a:r>
            <a:r>
              <a:rPr lang="en-US" sz="900" dirty="0">
                <a:hlinkClick r:id="rId5"/>
              </a:rPr>
              <a:t>CC BY-NC-SA 3.0</a:t>
            </a:r>
            <a:r>
              <a:rPr lang="en-US" sz="900" dirty="0"/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9691" y="1006874"/>
            <a:ext cx="2931626" cy="293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Epinephrine at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00" y="2188924"/>
            <a:ext cx="8270969" cy="2050568"/>
          </a:xfrm>
        </p:spPr>
        <p:txBody>
          <a:bodyPr/>
          <a:lstStyle/>
          <a:p>
            <a:r>
              <a:rPr lang="en-US" dirty="0"/>
              <a:t>Stay up-to-date with local epinephrine stocking and self-carry laws</a:t>
            </a:r>
          </a:p>
          <a:p>
            <a:endParaRPr lang="en-US" dirty="0"/>
          </a:p>
          <a:p>
            <a:r>
              <a:rPr lang="en-US" dirty="0"/>
              <a:t>Ensure students and families have emergency medications to provide to schools</a:t>
            </a:r>
          </a:p>
          <a:p>
            <a:endParaRPr lang="en-US" dirty="0"/>
          </a:p>
          <a:p>
            <a:r>
              <a:rPr lang="en-US" dirty="0"/>
              <a:t>Ensure school personnel are available to administer epinephrine if needed (</a:t>
            </a:r>
            <a:r>
              <a:rPr lang="en-US" dirty="0" err="1"/>
              <a:t>eg</a:t>
            </a:r>
            <a:r>
              <a:rPr lang="en-US" dirty="0"/>
              <a:t>, nurses, trained staff, all staff,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Asthma and Allergy Foundation of America. Epinephrine in Schools. Accessed October 5, 2022. </a:t>
            </a:r>
            <a:r>
              <a:rPr lang="en-US" sz="900" dirty="0">
                <a:hlinkClick r:id="rId2"/>
              </a:rPr>
              <a:t>https://www.aafa.org/epinephrine-stocking-in-schools/</a:t>
            </a:r>
            <a:r>
              <a:rPr lang="en-US" sz="900" dirty="0"/>
              <a:t>. 2. Wang J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2018;6(2):427-435.</a:t>
            </a:r>
          </a:p>
          <a:p>
            <a:r>
              <a:rPr lang="en-US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799" y="1052705"/>
            <a:ext cx="8270969" cy="994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Nearly all states have epinephrine stocking laws </a:t>
            </a:r>
            <a:r>
              <a:rPr lang="en-US" sz="2100" b="1" dirty="0"/>
              <a:t>allowing</a:t>
            </a:r>
            <a:r>
              <a:rPr lang="en-US" sz="2100" dirty="0"/>
              <a:t> nonstudent-specific epinephrine in schools; only a subset of states </a:t>
            </a:r>
            <a:r>
              <a:rPr lang="en-US" sz="2100" b="1" dirty="0"/>
              <a:t>require </a:t>
            </a:r>
            <a:r>
              <a:rPr lang="en-US" sz="2100" dirty="0"/>
              <a:t>epinephrine stocking in schools</a:t>
            </a:r>
            <a:r>
              <a:rPr lang="en-US" sz="2100" baseline="30000" dirty="0"/>
              <a:t>1</a:t>
            </a:r>
            <a:endParaRPr lang="en-US" sz="21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Barriers to Epinephrine Access in Underserved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Several barriers </a:t>
            </a:r>
            <a:r>
              <a:rPr lang="en-US" dirty="0"/>
              <a:t>to optimal food allergy emergency care have been identified in underserved populations</a:t>
            </a:r>
            <a:r>
              <a:rPr lang="en-US" baseline="30000" dirty="0"/>
              <a:t>1,2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Lack of access to personal epinephrine and undesignated epinephrine</a:t>
            </a:r>
          </a:p>
          <a:p>
            <a:pPr lvl="1"/>
            <a:r>
              <a:rPr lang="en-US" dirty="0"/>
              <a:t>Limited education among school staff in recognizing and managing anaphylaxis</a:t>
            </a:r>
          </a:p>
          <a:p>
            <a:pPr lvl="1"/>
            <a:r>
              <a:rPr lang="en-US" dirty="0"/>
              <a:t>Lack of access to allergist care and limited training for primary care providers</a:t>
            </a:r>
          </a:p>
          <a:p>
            <a:endParaRPr lang="en-US" dirty="0"/>
          </a:p>
          <a:p>
            <a:r>
              <a:rPr lang="en-US" dirty="0"/>
              <a:t>Undesignated epinephrine autoinjectors are </a:t>
            </a:r>
            <a:r>
              <a:rPr lang="en-US" b="1" dirty="0"/>
              <a:t>less likely </a:t>
            </a:r>
            <a:r>
              <a:rPr lang="en-US" dirty="0"/>
              <a:t>to be available in schools serving lower–socioeconomic status (SES) communities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High-SES schools had </a:t>
            </a:r>
            <a:r>
              <a:rPr lang="en-US" b="1" dirty="0"/>
              <a:t>6-times more </a:t>
            </a:r>
            <a:r>
              <a:rPr lang="en-US" dirty="0"/>
              <a:t>epinephrine autoinjectors than low-SES schools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5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Shah SS et al.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J Allergy Clin Immunol </a:t>
            </a:r>
            <a:r>
              <a:rPr lang="en-US" sz="900" b="0" i="1" dirty="0" err="1">
                <a:solidFill>
                  <a:srgbClr val="212121"/>
                </a:solidFill>
                <a:effectLst/>
              </a:rPr>
              <a:t>Pract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2014;2(3):288-93.e1. 2. Stephen ED et al. 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Ann Allergy Asthma Immunol. 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2022;129(4):405-406. </a:t>
            </a:r>
            <a:endParaRPr lang="en-US" sz="9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Case Study 4: Casey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Casey: 12-Year-Old Girl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Casey is a 12-year-old girl with a history of multiple allergies (peanut, soy, egg, wheat)</a:t>
            </a:r>
          </a:p>
          <a:p>
            <a:endParaRPr lang="en-US" dirty="0"/>
          </a:p>
          <a:p>
            <a:r>
              <a:rPr lang="en-US" dirty="0"/>
              <a:t>In the past year, she has had 2 allergic episodes at school (both to peanut), 1 of which required epinephrine treatment</a:t>
            </a:r>
          </a:p>
          <a:p>
            <a:endParaRPr lang="en-US" dirty="0"/>
          </a:p>
          <a:p>
            <a:r>
              <a:rPr lang="en-US" dirty="0"/>
              <a:t>She is underweight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7558" y="1514642"/>
            <a:ext cx="3461545" cy="23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Casey: 12-Year-Old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4372523" cy="3232619"/>
          </a:xfrm>
        </p:spPr>
        <p:txBody>
          <a:bodyPr/>
          <a:lstStyle/>
          <a:p>
            <a:r>
              <a:rPr lang="en-US" dirty="0"/>
              <a:t>She has had a positive SPT for peanut and soy 6 years ago</a:t>
            </a:r>
          </a:p>
          <a:p>
            <a:endParaRPr lang="en-US" dirty="0"/>
          </a:p>
          <a:p>
            <a:r>
              <a:rPr lang="en-US" dirty="0"/>
              <a:t>Egg and wheat are self-reported allergies based on parent reports of symptoms after ingestion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7558" y="1514642"/>
            <a:ext cx="3461545" cy="23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6373" y="2953337"/>
            <a:ext cx="3398624" cy="12160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are the next steps for Casey?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Casey: 12-Year-Old Girl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Recommend SPT for egg, wheat, and soy to assess for sensitization</a:t>
            </a:r>
          </a:p>
          <a:p>
            <a:endParaRPr lang="en-US" dirty="0"/>
          </a:p>
          <a:p>
            <a:r>
              <a:rPr lang="en-US" dirty="0"/>
              <a:t>SPT results are positive for soy but negative for egg and wheat</a:t>
            </a:r>
          </a:p>
          <a:p>
            <a:endParaRPr lang="en-US" dirty="0"/>
          </a:p>
          <a:p>
            <a:r>
              <a:rPr lang="en-US" dirty="0"/>
              <a:t>Consider oral food challenge for soy, egg, and wheat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7558" y="1514642"/>
            <a:ext cx="3461545" cy="23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Inflammatory Pathways Involved in Food Allergy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Casey: 12-Year-Old Girl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7" y="1006873"/>
            <a:ext cx="4669703" cy="32326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Oral food challenge reveals:</a:t>
            </a:r>
          </a:p>
          <a:p>
            <a:pPr lvl="1"/>
            <a:r>
              <a:rPr lang="en-US" dirty="0"/>
              <a:t>Sensitization to soy at 2 g</a:t>
            </a:r>
          </a:p>
          <a:p>
            <a:pPr lvl="1"/>
            <a:r>
              <a:rPr lang="en-US" dirty="0"/>
              <a:t>Tolerance to egg and wheat</a:t>
            </a:r>
          </a:p>
          <a:p>
            <a:pPr lvl="1"/>
            <a:endParaRPr lang="en-US" dirty="0"/>
          </a:p>
          <a:p>
            <a:r>
              <a:rPr lang="en-US" dirty="0"/>
              <a:t>Recommend against avoidance of egg and wheat </a:t>
            </a:r>
          </a:p>
          <a:p>
            <a:endParaRPr lang="en-US" dirty="0"/>
          </a:p>
          <a:p>
            <a:r>
              <a:rPr lang="en-US" dirty="0"/>
              <a:t>Referral to nutritionist for development of balanced elimination diet</a:t>
            </a:r>
          </a:p>
          <a:p>
            <a:endParaRPr lang="en-US" dirty="0"/>
          </a:p>
          <a:p>
            <a:r>
              <a:rPr lang="en-US" dirty="0"/>
              <a:t>Develop avoidance and emergency plans for school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7558" y="1514642"/>
            <a:ext cx="3461545" cy="23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Emerging Food Allergy Treatments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Green line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Unmet Needs in Food Allergy and Emerging Treatments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Unmet Needs With Current Food Allergy Therapy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750"/>
              </a:spcAft>
            </a:pPr>
            <a:r>
              <a:rPr lang="en-US" b="1" dirty="0"/>
              <a:t>Risk for allergic reactions </a:t>
            </a:r>
            <a:r>
              <a:rPr lang="en-US" dirty="0"/>
              <a:t>from OIT</a:t>
            </a:r>
          </a:p>
          <a:p>
            <a:pPr>
              <a:spcAft>
                <a:spcPts val="750"/>
              </a:spcAft>
            </a:pPr>
            <a:r>
              <a:rPr lang="en-US" b="1" dirty="0"/>
              <a:t>Taste aversion </a:t>
            </a:r>
            <a:r>
              <a:rPr lang="en-US" dirty="0"/>
              <a:t>to OIT</a:t>
            </a:r>
          </a:p>
          <a:p>
            <a:pPr>
              <a:spcAft>
                <a:spcPts val="750"/>
              </a:spcAft>
            </a:pPr>
            <a:r>
              <a:rPr lang="en-US" b="1" dirty="0"/>
              <a:t>Variable rates of sustained unresponsiveness </a:t>
            </a:r>
            <a:r>
              <a:rPr lang="en-US" dirty="0"/>
              <a:t>after discontinuation of OIT (requirement for lifelong treatment)</a:t>
            </a:r>
          </a:p>
          <a:p>
            <a:pPr>
              <a:spcAft>
                <a:spcPts val="750"/>
              </a:spcAft>
            </a:pPr>
            <a:r>
              <a:rPr lang="en-US" dirty="0"/>
              <a:t>Approved OIT product does not address patients with </a:t>
            </a:r>
            <a:r>
              <a:rPr lang="en-US" b="1" dirty="0"/>
              <a:t>multiple food allergies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Albuhairi</a:t>
            </a:r>
            <a:r>
              <a:rPr lang="en-US" sz="900" dirty="0"/>
              <a:t> S, Rachid R. </a:t>
            </a:r>
            <a:r>
              <a:rPr lang="en-US" sz="900" i="1" dirty="0"/>
              <a:t>Immunol Allergy Clin North Am</a:t>
            </a:r>
            <a:r>
              <a:rPr lang="en-US" sz="900" dirty="0"/>
              <a:t>. 2021;41(2):271-283.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Biologics for Food Allergy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00" y="2111974"/>
            <a:ext cx="8188765" cy="212751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Potential benefits of biologics for food allergy</a:t>
            </a:r>
          </a:p>
          <a:p>
            <a:pPr lvl="1"/>
            <a:r>
              <a:rPr lang="en-US" sz="1725" dirty="0"/>
              <a:t>Ability to treat multiple food allergies and comorbid allergic conditions (asthma, allergic rhinitis)</a:t>
            </a:r>
          </a:p>
          <a:p>
            <a:pPr lvl="1"/>
            <a:r>
              <a:rPr lang="en-US" sz="1725" dirty="0"/>
              <a:t>Potential efficacy in older populations </a:t>
            </a:r>
          </a:p>
          <a:p>
            <a:pPr lvl="1"/>
            <a:r>
              <a:rPr lang="en-US" sz="1725" dirty="0"/>
              <a:t>Better adherence due to less frequent treatment than OIT</a:t>
            </a:r>
          </a:p>
          <a:p>
            <a:pPr lvl="1"/>
            <a:r>
              <a:rPr lang="en-US" sz="1725" dirty="0"/>
              <a:t>May decrease the risk of adverse reactions relative to OIT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0672" y="4507706"/>
            <a:ext cx="5870391" cy="548879"/>
          </a:xfrm>
        </p:spPr>
        <p:txBody>
          <a:bodyPr/>
          <a:lstStyle/>
          <a:p>
            <a:r>
              <a:rPr lang="en-US" dirty="0" err="1"/>
              <a:t>Albuhairi</a:t>
            </a:r>
            <a:r>
              <a:rPr lang="en-US" dirty="0"/>
              <a:t> S, Rachid R. </a:t>
            </a:r>
            <a:r>
              <a:rPr lang="en-US" i="1" dirty="0"/>
              <a:t>Immunol Allergy Clin North Am</a:t>
            </a:r>
            <a:r>
              <a:rPr lang="en-US" dirty="0"/>
              <a:t>. 2021;41(2):271-283.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799" y="1052705"/>
            <a:ext cx="8270969" cy="994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Biologics have been suggested as an alternative </a:t>
            </a:r>
            <a:r>
              <a:rPr lang="en-US" sz="2100" u="sng" dirty="0"/>
              <a:t>future </a:t>
            </a:r>
            <a:r>
              <a:rPr lang="en-US" sz="2100" dirty="0"/>
              <a:t>treatment option for modifying the allergic response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Biologics Currently Under Investigation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b="0" i="0" dirty="0">
                <a:solidFill>
                  <a:srgbClr val="212121"/>
                </a:solidFill>
                <a:effectLst/>
              </a:rPr>
              <a:t>Sampath V et al. 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Allergy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2020;75(6):1316-1326.</a:t>
            </a:r>
          </a:p>
          <a:p>
            <a:endParaRPr lang="en-US" sz="900" dirty="0">
              <a:solidFill>
                <a:srgbClr val="212121"/>
              </a:solidFill>
            </a:endParaRPr>
          </a:p>
          <a:p>
            <a:r>
              <a:rPr lang="en-US" sz="900" b="0" i="0" dirty="0">
                <a:solidFill>
                  <a:srgbClr val="212121"/>
                </a:solidFill>
                <a:effectLst/>
              </a:rPr>
              <a:t>Image, with modification, courtesy of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Schoos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 AM et al.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 Front Immunol. 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2020;11:568598.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2"/>
              </a:rPr>
              <a:t>CC BY 4.0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</a:t>
            </a:r>
            <a:endParaRPr lang="en-US" sz="900" dirty="0"/>
          </a:p>
        </p:txBody>
      </p:sp>
      <p:sp>
        <p:nvSpPr>
          <p:cNvPr id="8" name="Content Placeholder 4"/>
          <p:cNvSpPr txBox="1"/>
          <p:nvPr/>
        </p:nvSpPr>
        <p:spPr>
          <a:xfrm>
            <a:off x="199478" y="1006873"/>
            <a:ext cx="4237088" cy="32326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dirty="0"/>
              <a:t>Biologics have been developed to target key inflammatory mediators that are responsible for food allergen reactions</a:t>
            </a:r>
          </a:p>
          <a:p>
            <a:endParaRPr lang="en-US" sz="2250" dirty="0"/>
          </a:p>
          <a:p>
            <a:r>
              <a:rPr lang="en-US" sz="2250" dirty="0"/>
              <a:t>Emerging biologics for food allergy:</a:t>
            </a:r>
          </a:p>
          <a:p>
            <a:pPr lvl="1"/>
            <a:r>
              <a:rPr lang="en-US" sz="1875" b="1" dirty="0" err="1"/>
              <a:t>IgE</a:t>
            </a:r>
            <a:r>
              <a:rPr lang="en-US" sz="1875" b="1" dirty="0"/>
              <a:t>: </a:t>
            </a:r>
            <a:r>
              <a:rPr lang="en-US" sz="1875" dirty="0"/>
              <a:t>omalizumab, ligelizumab</a:t>
            </a:r>
          </a:p>
          <a:p>
            <a:pPr lvl="1"/>
            <a:r>
              <a:rPr lang="en-US" sz="1875" b="1" dirty="0"/>
              <a:t>IL-4Rɑ: </a:t>
            </a:r>
            <a:r>
              <a:rPr lang="en-US" sz="1875" dirty="0"/>
              <a:t>dupilumab</a:t>
            </a:r>
          </a:p>
          <a:p>
            <a:pPr lvl="1"/>
            <a:r>
              <a:rPr lang="en-US" sz="1875" b="1" dirty="0"/>
              <a:t>IL-33: </a:t>
            </a:r>
            <a:r>
              <a:rPr lang="en-US" sz="1875" dirty="0" err="1"/>
              <a:t>etokimab</a:t>
            </a:r>
          </a:p>
          <a:p>
            <a:pPr lvl="1"/>
            <a:r>
              <a:rPr lang="en-US" sz="1875" b="1" dirty="0"/>
              <a:t>TSLP</a:t>
            </a:r>
            <a:r>
              <a:rPr lang="en-US" sz="1875" dirty="0"/>
              <a:t>: tezepelumab</a:t>
            </a:r>
          </a:p>
          <a:p>
            <a:endParaRPr lang="en-US" sz="225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72000" y="1224144"/>
            <a:ext cx="4055269" cy="2798078"/>
            <a:chOff x="6096000" y="1632192"/>
            <a:chExt cx="5407025" cy="3730770"/>
          </a:xfrm>
        </p:grpSpPr>
        <p:grpSp>
          <p:nvGrpSpPr>
            <p:cNvPr id="33" name="Group 32"/>
            <p:cNvGrpSpPr/>
            <p:nvPr/>
          </p:nvGrpSpPr>
          <p:grpSpPr>
            <a:xfrm>
              <a:off x="6096000" y="1632192"/>
              <a:ext cx="5407025" cy="3730770"/>
              <a:chOff x="6096000" y="1632192"/>
              <a:chExt cx="5407025" cy="3730770"/>
            </a:xfrm>
          </p:grpSpPr>
          <p:pic>
            <p:nvPicPr>
              <p:cNvPr id="9" name="Picture 6" descr="See the source imag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1632192"/>
                <a:ext cx="5407025" cy="3730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6599393" y="4440380"/>
                <a:ext cx="1202986" cy="712815"/>
                <a:chOff x="6599393" y="4440380"/>
                <a:chExt cx="1202986" cy="712815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6628580" y="4911711"/>
                  <a:ext cx="676788" cy="215444"/>
                </a:xfrm>
                <a:prstGeom prst="roundRect">
                  <a:avLst/>
                </a:prstGeom>
                <a:solidFill>
                  <a:srgbClr val="99003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599393" y="4906974"/>
                  <a:ext cx="7420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Dupilumab</a:t>
                  </a: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7303340" y="4573128"/>
                  <a:ext cx="499039" cy="417898"/>
                </a:xfrm>
                <a:prstGeom prst="line">
                  <a:avLst/>
                </a:prstGeom>
                <a:ln w="19050">
                  <a:solidFill>
                    <a:srgbClr val="99003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7798915" y="4440380"/>
                  <a:ext cx="0" cy="259773"/>
                </a:xfrm>
                <a:prstGeom prst="line">
                  <a:avLst/>
                </a:prstGeom>
                <a:ln w="19050">
                  <a:solidFill>
                    <a:srgbClr val="99003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8022128" y="4948503"/>
                <a:ext cx="1089335" cy="391900"/>
                <a:chOff x="8038018" y="4962679"/>
                <a:chExt cx="1089335" cy="391900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8038018" y="4994906"/>
                  <a:ext cx="837031" cy="275572"/>
                </a:xfrm>
                <a:prstGeom prst="roundRect">
                  <a:avLst/>
                </a:prstGeom>
                <a:solidFill>
                  <a:srgbClr val="99003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8040846" y="4962679"/>
                  <a:ext cx="8254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Omalizumab</a:t>
                  </a:r>
                </a:p>
                <a:p>
                  <a:pPr algn="ctr"/>
                  <a:r>
                    <a:rPr 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Ligelizumab</a:t>
                  </a:r>
                </a:p>
              </p:txBody>
            </p:sp>
            <p:cxnSp>
              <p:nvCxnSpPr>
                <p:cNvPr id="26" name="Straight Connector 25"/>
                <p:cNvCxnSpPr>
                  <a:stCxn id="11" idx="3"/>
                </p:cNvCxnSpPr>
                <p:nvPr/>
              </p:nvCxnSpPr>
              <p:spPr>
                <a:xfrm>
                  <a:off x="8866286" y="5147346"/>
                  <a:ext cx="261067" cy="139749"/>
                </a:xfrm>
                <a:prstGeom prst="line">
                  <a:avLst/>
                </a:prstGeom>
                <a:ln w="19050">
                  <a:solidFill>
                    <a:srgbClr val="99003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9121478" y="5185303"/>
                  <a:ext cx="0" cy="169276"/>
                </a:xfrm>
                <a:prstGeom prst="line">
                  <a:avLst/>
                </a:prstGeom>
                <a:ln w="19050">
                  <a:solidFill>
                    <a:srgbClr val="99003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Rounded Rectangle 2"/>
            <p:cNvSpPr/>
            <p:nvPr/>
          </p:nvSpPr>
          <p:spPr>
            <a:xfrm>
              <a:off x="6847374" y="2964071"/>
              <a:ext cx="606828" cy="186566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16596" y="2939930"/>
              <a:ext cx="6758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Etokimab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7408177" y="2887800"/>
              <a:ext cx="102957" cy="86217"/>
            </a:xfrm>
            <a:prstGeom prst="line">
              <a:avLst/>
            </a:prstGeom>
            <a:ln w="19050">
              <a:solidFill>
                <a:srgbClr val="9900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7507670" y="2829600"/>
              <a:ext cx="0" cy="129600"/>
            </a:xfrm>
            <a:prstGeom prst="line">
              <a:avLst/>
            </a:prstGeom>
            <a:ln w="19050">
              <a:solidFill>
                <a:srgbClr val="9900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Omalizumab: Early Evidence in Food Allergy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Omalizumab: Anti-</a:t>
            </a:r>
            <a:r>
              <a:rPr lang="en-US" dirty="0" err="1"/>
              <a:t>IgE</a:t>
            </a:r>
            <a:r>
              <a:rPr lang="en-US" dirty="0"/>
              <a:t> Monoclonal Antibody Under Investigation for Food Allergy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9478" y="1006873"/>
            <a:ext cx="4159223" cy="3232619"/>
          </a:xfrm>
        </p:spPr>
        <p:txBody>
          <a:bodyPr/>
          <a:lstStyle/>
          <a:p>
            <a:r>
              <a:rPr lang="en-US" dirty="0"/>
              <a:t>Omalizumab is an anti-</a:t>
            </a:r>
            <a:r>
              <a:rPr lang="en-US" dirty="0" err="1"/>
              <a:t>IgE</a:t>
            </a:r>
            <a:r>
              <a:rPr lang="en-US" dirty="0"/>
              <a:t> monoclonal antibody currently approved for the treatment of allergic asthma, nasal polyps, and chronic spontaneous urticaria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Omalizumab is being evaluated both as a monotherapy and in conjunction with OIT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Xolair (omalizumab) [prescribing information]. South San Francisco, CA: Genentech; 2021. 2. 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Sampath V et al. 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Allergy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2020;75(6):1316-1326. </a:t>
            </a:r>
            <a:endParaRPr lang="en-US" sz="900" dirty="0"/>
          </a:p>
          <a:p>
            <a:endParaRPr lang="en-US" sz="900" dirty="0"/>
          </a:p>
        </p:txBody>
      </p:sp>
      <p:grpSp>
        <p:nvGrpSpPr>
          <p:cNvPr id="2" name="Group 1"/>
          <p:cNvGrpSpPr/>
          <p:nvPr/>
        </p:nvGrpSpPr>
        <p:grpSpPr>
          <a:xfrm>
            <a:off x="4572000" y="1224144"/>
            <a:ext cx="4055269" cy="2798078"/>
            <a:chOff x="6096000" y="1632192"/>
            <a:chExt cx="5407025" cy="3730770"/>
          </a:xfrm>
        </p:grpSpPr>
        <p:pic>
          <p:nvPicPr>
            <p:cNvPr id="3" name="Picture 6" descr="See the source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632192"/>
              <a:ext cx="5407025" cy="37307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6495864" y="4440380"/>
              <a:ext cx="1306515" cy="584940"/>
              <a:chOff x="6495864" y="4440380"/>
              <a:chExt cx="1306515" cy="58494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6495864" y="4749748"/>
                <a:ext cx="912313" cy="275572"/>
              </a:xfrm>
              <a:prstGeom prst="roundRect">
                <a:avLst/>
              </a:prstGeom>
              <a:solidFill>
                <a:srgbClr val="99003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580979" y="4775583"/>
                <a:ext cx="7420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Dupilumab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7303340" y="4573128"/>
                <a:ext cx="499039" cy="417898"/>
              </a:xfrm>
              <a:prstGeom prst="line">
                <a:avLst/>
              </a:prstGeom>
              <a:ln w="19050">
                <a:solidFill>
                  <a:srgbClr val="9900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7798915" y="4440380"/>
                <a:ext cx="0" cy="259773"/>
              </a:xfrm>
              <a:prstGeom prst="line">
                <a:avLst/>
              </a:prstGeom>
              <a:ln w="19050">
                <a:solidFill>
                  <a:srgbClr val="9900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7990046" y="4936036"/>
              <a:ext cx="1129942" cy="404367"/>
              <a:chOff x="8005936" y="4950212"/>
              <a:chExt cx="1129942" cy="404367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8005936" y="4994906"/>
                <a:ext cx="912313" cy="275572"/>
              </a:xfrm>
              <a:prstGeom prst="roundRect">
                <a:avLst/>
              </a:prstGeom>
              <a:solidFill>
                <a:srgbClr val="99003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049371" y="4950212"/>
                <a:ext cx="825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Omalizumab</a:t>
                </a:r>
              </a:p>
              <a:p>
                <a:pPr algn="ctr"/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Ligelizumab</a:t>
                </a:r>
              </a:p>
            </p:txBody>
          </p:sp>
          <p:cxnSp>
            <p:nvCxnSpPr>
              <p:cNvPr id="15" name="Straight Connector 14"/>
              <p:cNvCxnSpPr>
                <a:stCxn id="14" idx="3"/>
              </p:cNvCxnSpPr>
              <p:nvPr/>
            </p:nvCxnSpPr>
            <p:spPr>
              <a:xfrm>
                <a:off x="8874810" y="5134879"/>
                <a:ext cx="261068" cy="139749"/>
              </a:xfrm>
              <a:prstGeom prst="line">
                <a:avLst/>
              </a:prstGeom>
              <a:ln w="19050">
                <a:solidFill>
                  <a:srgbClr val="9900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9135878" y="5185303"/>
                <a:ext cx="0" cy="169276"/>
              </a:xfrm>
              <a:prstGeom prst="line">
                <a:avLst/>
              </a:prstGeom>
              <a:ln w="19050">
                <a:solidFill>
                  <a:srgbClr val="9900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/>
          <p:cNvSpPr/>
          <p:nvPr/>
        </p:nvSpPr>
        <p:spPr>
          <a:xfrm>
            <a:off x="5927814" y="3240180"/>
            <a:ext cx="1784319" cy="782042"/>
          </a:xfrm>
          <a:prstGeom prst="rect">
            <a:avLst/>
          </a:prstGeom>
          <a:noFill/>
          <a:ln w="19050">
            <a:solidFill>
              <a:srgbClr val="9900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Anti-</a:t>
            </a:r>
            <a:r>
              <a:rPr lang="en-US" dirty="0" err="1"/>
              <a:t>IgE</a:t>
            </a:r>
            <a:r>
              <a:rPr lang="en-US" dirty="0"/>
              <a:t> Omalizumab Monotherapy: Phase 2 Data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Sampson HA et al.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J Allergy Clin Immunol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2011;127(5):1309-10.e1. </a:t>
            </a:r>
            <a:endParaRPr lang="en-US" sz="9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99506" y="4225962"/>
            <a:ext cx="8761558" cy="203597"/>
          </a:xfrm>
        </p:spPr>
        <p:txBody>
          <a:bodyPr>
            <a:noAutofit/>
          </a:bodyPr>
          <a:lstStyle/>
          <a:p>
            <a:r>
              <a:rPr lang="en-US" sz="1200" dirty="0"/>
              <a:t>Note: the study was terminated early due to severe anaphylactic reactions during the initial food challenge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>
            <p:ph idx="1"/>
          </p:nvPr>
        </p:nvGraphicFramePr>
        <p:xfrm>
          <a:off x="200025" y="1007269"/>
          <a:ext cx="8760618" cy="2787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0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288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Placebo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Omalizumab treatment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/>
                        <a:t>Participant number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Peanut flour tolerance week 1 (mg)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Peanut flour tolerance week 24 (mg)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/>
                        <a:t>Participant number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Peanut flour tolerance week 1 (mg)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Peanut flour tolerance week 24 (mg)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1702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&lt;5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1107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1503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1419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1101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1502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1002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1601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1202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1410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1402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1501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1106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510540" y="3066693"/>
            <a:ext cx="3619500" cy="4950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Increase from baseline for placebo: 4-times</a:t>
            </a:r>
          </a:p>
          <a:p>
            <a:pPr algn="ctr"/>
            <a:r>
              <a:rPr lang="en-US" sz="1350" dirty="0"/>
              <a:t>Increase from baseline for omalizumab: 81-times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25453" y="988411"/>
            <a:ext cx="3788963" cy="32514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91193" y="988411"/>
            <a:ext cx="4741754" cy="32514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Real-World and Post Hoc Support for Omalizumab Monotherapy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91193" y="1065994"/>
            <a:ext cx="4633470" cy="479822"/>
          </a:xfrm>
        </p:spPr>
        <p:txBody>
          <a:bodyPr>
            <a:normAutofit fontScale="92500" lnSpcReduction="10000"/>
          </a:bodyPr>
          <a:lstStyle/>
          <a:p>
            <a:r>
              <a:rPr lang="en-US" sz="1650" dirty="0"/>
              <a:t>Real-World Study of Omalizumab in Patients With Asthma and Food Allergy</a:t>
            </a:r>
            <a:r>
              <a:rPr lang="en-US" sz="1650" baseline="30000" dirty="0"/>
              <a:t>1</a:t>
            </a:r>
            <a:endParaRPr lang="en-US" sz="165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91193" y="1545817"/>
            <a:ext cx="4633470" cy="2758294"/>
          </a:xfrm>
        </p:spPr>
        <p:txBody>
          <a:bodyPr/>
          <a:lstStyle/>
          <a:p>
            <a:r>
              <a:rPr lang="en-US" sz="1500" dirty="0"/>
              <a:t>Add-on treatment with omalizumab in 15 patients with severe asthma and either multiple food allergy or failed prior OIT to 1 food</a:t>
            </a:r>
          </a:p>
          <a:p>
            <a:r>
              <a:rPr lang="en-US" sz="1500" dirty="0"/>
              <a:t>Omalizumab was initiated 2-3 days after first food challenge</a:t>
            </a:r>
          </a:p>
          <a:p>
            <a:r>
              <a:rPr lang="en-US" sz="1500" dirty="0"/>
              <a:t>After 4 months of treatment, </a:t>
            </a:r>
            <a:r>
              <a:rPr lang="en-US" sz="1500" b="1" dirty="0"/>
              <a:t>desensitization was reported for 70% </a:t>
            </a:r>
            <a:r>
              <a:rPr lang="en-US" sz="1500" dirty="0"/>
              <a:t>of tested foods</a:t>
            </a:r>
          </a:p>
          <a:p>
            <a:r>
              <a:rPr lang="en-US" sz="1500" dirty="0"/>
              <a:t>Additional efficacy data:</a:t>
            </a:r>
          </a:p>
          <a:p>
            <a:pPr lvl="1"/>
            <a:r>
              <a:rPr lang="en-US" sz="1350" dirty="0"/>
              <a:t>Accidental food reactions decreased</a:t>
            </a:r>
          </a:p>
          <a:p>
            <a:pPr lvl="1"/>
            <a:r>
              <a:rPr lang="en-US" sz="1350" dirty="0"/>
              <a:t>Asthma control improved</a:t>
            </a:r>
          </a:p>
          <a:p>
            <a:pPr lvl="1"/>
            <a:r>
              <a:rPr lang="en-US" sz="1350" dirty="0"/>
              <a:t>Eliciting doses for food allergens increased</a:t>
            </a:r>
          </a:p>
          <a:p>
            <a:pPr lvl="1"/>
            <a:r>
              <a:rPr lang="en-US" sz="1350" dirty="0"/>
              <a:t>Patient and parent quality of life improved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233737" y="1065994"/>
            <a:ext cx="3718111" cy="479822"/>
          </a:xfrm>
        </p:spPr>
        <p:txBody>
          <a:bodyPr>
            <a:normAutofit fontScale="92500" lnSpcReduction="20000"/>
          </a:bodyPr>
          <a:lstStyle/>
          <a:p>
            <a:r>
              <a:rPr lang="en-US" sz="1725" dirty="0"/>
              <a:t>Post Hoc Analysis of STELLAIR Study in Patients With Allergic Comorbidities</a:t>
            </a:r>
            <a:r>
              <a:rPr lang="en-US" sz="1725" baseline="30000" dirty="0"/>
              <a:t>2</a:t>
            </a:r>
            <a:endParaRPr lang="en-US" sz="1725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233737" y="1545817"/>
            <a:ext cx="3477127" cy="2389796"/>
          </a:xfrm>
        </p:spPr>
        <p:txBody>
          <a:bodyPr/>
          <a:lstStyle/>
          <a:p>
            <a:r>
              <a:rPr lang="en-US" sz="1500" dirty="0"/>
              <a:t>STELLAIR evaluated omalizumab in adults and children with severe allergic asthma</a:t>
            </a:r>
          </a:p>
          <a:p>
            <a:r>
              <a:rPr lang="en-US" sz="1500" dirty="0"/>
              <a:t>Patients with 3 or more allergic comorbidities, including food allergy, had better responses to omalizumab</a:t>
            </a:r>
          </a:p>
          <a:p>
            <a:r>
              <a:rPr lang="en-US" sz="1500" dirty="0"/>
              <a:t>After 12 months, </a:t>
            </a:r>
            <a:r>
              <a:rPr lang="en-US" sz="1500" b="1" dirty="0"/>
              <a:t>food allergies were improved in 38.7% </a:t>
            </a:r>
            <a:r>
              <a:rPr lang="en-US" sz="1500" dirty="0"/>
              <a:t>of patients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Fiocchi A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2019;7(6):1901-1909. 2. Just J et al. </a:t>
            </a:r>
            <a:r>
              <a:rPr lang="en-US" sz="900" i="1" dirty="0"/>
              <a:t>J Asthma Allergy</a:t>
            </a:r>
            <a:r>
              <a:rPr lang="en-US" sz="900" dirty="0"/>
              <a:t>. 2021;14:1129-1138.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 Physiologic Response to Ingested Antigens: </a:t>
            </a:r>
            <a:br>
              <a:rPr lang="en-US" dirty="0"/>
            </a:br>
            <a:r>
              <a:rPr lang="en-US" dirty="0"/>
              <a:t>Oral Tolerance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800" y="1954027"/>
            <a:ext cx="8270969" cy="228546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Mechanisms of oral tolerance in the intestinal mucosa:</a:t>
            </a:r>
          </a:p>
          <a:p>
            <a:pPr marL="0" lvl="1"/>
            <a:r>
              <a:rPr lang="en-US" dirty="0">
                <a:sym typeface="+mn-ea"/>
              </a:rPr>
              <a:t>Induction of IL-10–producing dendritic cells</a:t>
            </a:r>
            <a:endParaRPr lang="en-US" dirty="0"/>
          </a:p>
          <a:p>
            <a:pPr lvl="1"/>
            <a:r>
              <a:rPr lang="en-US" dirty="0"/>
              <a:t>Suppression of Th2 cells</a:t>
            </a:r>
          </a:p>
          <a:p>
            <a:pPr lvl="1"/>
            <a:r>
              <a:rPr lang="en-US" dirty="0"/>
              <a:t>Generation of regulatory T cells (Tregs)</a:t>
            </a:r>
          </a:p>
          <a:p>
            <a:pPr lvl="1"/>
            <a:r>
              <a:rPr lang="en-US" dirty="0">
                <a:sym typeface="+mn-ea"/>
              </a:rPr>
              <a:t>Suppression of effector T-cell migration to tissues</a:t>
            </a:r>
            <a:endParaRPr lang="en-US" dirty="0"/>
          </a:p>
          <a:p>
            <a:pPr lvl="1"/>
            <a:r>
              <a:rPr lang="en-US" dirty="0"/>
              <a:t>Decreased B-cell production of </a:t>
            </a:r>
            <a:r>
              <a:rPr lang="en-US" dirty="0" err="1"/>
              <a:t>IgE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Increased B-cell production of IgA and IgG4  </a:t>
            </a:r>
          </a:p>
          <a:p>
            <a:pPr lvl="1"/>
            <a:r>
              <a:rPr lang="en-US" dirty="0"/>
              <a:t>Suppression of basophil, eosinophil, and mast cell activation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Sampson HA et al. </a:t>
            </a:r>
            <a:r>
              <a:rPr lang="en-US" sz="900" i="1" dirty="0"/>
              <a:t>J Allergy Clin Immunol</a:t>
            </a:r>
            <a:r>
              <a:rPr lang="en-US" sz="900" dirty="0"/>
              <a:t>. 2018;141(1):11-19.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799" y="1006549"/>
            <a:ext cx="8270969" cy="883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Oral tolerance </a:t>
            </a:r>
            <a:r>
              <a:rPr lang="en-US" sz="2100" dirty="0"/>
              <a:t>is usually the default response to ingested antigens; when the process of oral tolerance is disrupted, food allergies can occur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99506" y="4239816"/>
            <a:ext cx="8761558" cy="2035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Th2, T helper type 2.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Adjuvant Omalizumab to OIT: Pilot Studies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9506" y="1006873"/>
            <a:ext cx="8761615" cy="3232619"/>
          </a:xfrm>
        </p:spPr>
        <p:txBody>
          <a:bodyPr/>
          <a:lstStyle/>
          <a:p>
            <a:r>
              <a:rPr lang="en-US" dirty="0"/>
              <a:t>Omalizumab may promote oral desensitization in patients with peanut allergy receiving OIT</a:t>
            </a:r>
            <a:r>
              <a:rPr lang="en-US" baseline="30000" dirty="0"/>
              <a:t>1,2</a:t>
            </a:r>
            <a:endParaRPr lang="en-US" dirty="0"/>
          </a:p>
          <a:p>
            <a:r>
              <a:rPr lang="en-US" dirty="0"/>
              <a:t>In pilot studies, </a:t>
            </a:r>
            <a:r>
              <a:rPr lang="en-US" b="1" dirty="0"/>
              <a:t>between 82% and 100%</a:t>
            </a:r>
            <a:r>
              <a:rPr lang="en-US" dirty="0"/>
              <a:t> of patients were rapidly desensitized to peanut protein</a:t>
            </a:r>
            <a:r>
              <a:rPr lang="en-US" baseline="30000" dirty="0"/>
              <a:t>1,2</a:t>
            </a:r>
            <a:endParaRPr lang="en-US" dirty="0"/>
          </a:p>
          <a:p>
            <a:r>
              <a:rPr lang="en-US" dirty="0"/>
              <a:t>With omalizumab, patients may be able to tolerate </a:t>
            </a:r>
            <a:r>
              <a:rPr lang="en-US" b="1" dirty="0"/>
              <a:t>higher doses of peanut protein</a:t>
            </a:r>
            <a:r>
              <a:rPr lang="en-US" dirty="0"/>
              <a:t> in </a:t>
            </a:r>
            <a:r>
              <a:rPr lang="en-US" b="1" dirty="0"/>
              <a:t>shorter periods of time</a:t>
            </a:r>
            <a:r>
              <a:rPr lang="en-US" baseline="30000" dirty="0"/>
              <a:t>1,2</a:t>
            </a:r>
            <a:endParaRPr lang="en-US" dirty="0"/>
          </a:p>
          <a:p>
            <a:pPr lvl="1"/>
            <a:r>
              <a:rPr lang="en-US" dirty="0"/>
              <a:t>In 1 study, patients were able to reach a maintenance dose of peanut protein of 4000 mg within 8 weeks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Omalizumab </a:t>
            </a:r>
            <a:r>
              <a:rPr lang="en-US" b="1" dirty="0"/>
              <a:t>may reduce the risk for serious allergic reactions </a:t>
            </a:r>
            <a:r>
              <a:rPr lang="en-US" dirty="0"/>
              <a:t>from OIT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Nadeau KC et al. </a:t>
            </a:r>
            <a:r>
              <a:rPr lang="en-US" sz="900" i="1" dirty="0"/>
              <a:t>J Allergy Clin Immunol. </a:t>
            </a:r>
            <a:r>
              <a:rPr lang="en-US" sz="900" dirty="0"/>
              <a:t>2011;127(6):1622-1624. 2. Schneider LC et al. </a:t>
            </a:r>
            <a:r>
              <a:rPr lang="en-US" sz="900" i="1" dirty="0"/>
              <a:t>J Allergy Clin Immunol. </a:t>
            </a:r>
            <a:r>
              <a:rPr lang="en-US" sz="900" dirty="0"/>
              <a:t>2013;132(6):1368-1374.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0FBAE9-CA61-3AF1-D3A5-2AF34F0F716C}"/>
              </a:ext>
            </a:extLst>
          </p:cNvPr>
          <p:cNvSpPr txBox="1"/>
          <p:nvPr/>
        </p:nvSpPr>
        <p:spPr>
          <a:xfrm>
            <a:off x="6589986" y="4803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Adjuvant Omalizumab to OIT: Randomized Controlled Trial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1194" y="1268016"/>
            <a:ext cx="4304607" cy="32391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Enrolled 37 participants to receive omalizumab or placebo for 12 weeks, followed by peanut OIT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OIT involved 1-day desensitization of up to 250 mg, followed by weekly increases up to maintenance dose of 2000 mg</a:t>
            </a:r>
          </a:p>
          <a:p>
            <a:pPr>
              <a:spcAft>
                <a:spcPts val="600"/>
              </a:spcAft>
            </a:pPr>
            <a:r>
              <a:rPr lang="en-US" dirty="0"/>
              <a:t>Median peanut dose tolerated at initial desensitization was 250 mg for omalizumab vs 22.5 mg for placebo</a:t>
            </a:r>
          </a:p>
          <a:p>
            <a:pPr>
              <a:spcAft>
                <a:spcPts val="600"/>
              </a:spcAft>
            </a:pPr>
            <a:r>
              <a:rPr lang="en-US" dirty="0"/>
              <a:t>Reaction rates during final food challenge were not significantly different between groups despite higher peanut doses in omalizumab group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648200" y="1000125"/>
          <a:ext cx="4306491" cy="3239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91542" y="4507706"/>
            <a:ext cx="6052457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MacGinnitie</a:t>
            </a:r>
            <a:r>
              <a:rPr lang="en-US" sz="900" dirty="0"/>
              <a:t> AJ et al. </a:t>
            </a:r>
            <a:r>
              <a:rPr lang="en-US" sz="900" i="1" dirty="0"/>
              <a:t>J Allergy Clin Immunol.</a:t>
            </a:r>
            <a:r>
              <a:rPr lang="en-US" sz="900" dirty="0"/>
              <a:t> 2017;139(3):873-881.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Omalizumab: Ongoing Phase 2 and 3 Studies (BOOM and </a:t>
            </a:r>
            <a:r>
              <a:rPr lang="en-US" dirty="0" err="1">
                <a:solidFill>
                  <a:schemeClr val="accent3"/>
                </a:solidFill>
              </a:rPr>
              <a:t>OUtMATCH</a:t>
            </a:r>
            <a:r>
              <a:rPr lang="en-US" dirty="0">
                <a:solidFill>
                  <a:schemeClr val="accent3"/>
                </a:solidFill>
              </a:rPr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Adjuvant Omalizumab: Ongoing Phase 2 BOOM Trial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Image courtesy of Langlois A et al. </a:t>
            </a:r>
            <a:r>
              <a:rPr lang="en-US" sz="900" i="1" dirty="0"/>
              <a:t>Allergy Asthma Clin Immunol. </a:t>
            </a:r>
            <a:r>
              <a:rPr lang="en-US" sz="900" dirty="0"/>
              <a:t>2020;16:25.</a:t>
            </a:r>
            <a:r>
              <a:rPr lang="en-US" sz="900" dirty="0">
                <a:hlinkClick r:id="rId2"/>
              </a:rPr>
              <a:t> CC BY 4.0</a:t>
            </a:r>
            <a:r>
              <a:rPr lang="en-US" sz="900" dirty="0"/>
              <a:t>.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99506" y="4219035"/>
            <a:ext cx="8761558" cy="203597"/>
          </a:xfrm>
        </p:spPr>
        <p:txBody>
          <a:bodyPr>
            <a:noAutofit/>
          </a:bodyPr>
          <a:lstStyle/>
          <a:p>
            <a:r>
              <a:rPr lang="en-US" sz="1200" dirty="0"/>
              <a:t>DBPCFC, double-blind placebo-controlled food challenge; IFE, initial food escalation; OMA, omalizumab.</a:t>
            </a:r>
          </a:p>
        </p:txBody>
      </p:sp>
      <p:pic>
        <p:nvPicPr>
          <p:cNvPr id="4098" name="Picture 2" descr="Fig. 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8" y="2212182"/>
            <a:ext cx="8730853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9812" y="1148449"/>
            <a:ext cx="3291149" cy="9718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Key inclusion criteria</a:t>
            </a: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6-25 years of 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IgE</a:t>
            </a:r>
            <a:r>
              <a:rPr lang="en-US" sz="1050" dirty="0"/>
              <a:t>-mediated allergy with ≥6-mm wheal on SPT and ≥15-kU/L </a:t>
            </a:r>
            <a:r>
              <a:rPr lang="en-US" sz="1050" dirty="0" err="1"/>
              <a:t>sIgE</a:t>
            </a:r>
            <a:r>
              <a:rPr lang="en-US" sz="1050" dirty="0"/>
              <a:t> to ≥3 foods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Positive DBPCFC with eliciting dose ≤300 mg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No severe asthma or </a:t>
            </a:r>
            <a:r>
              <a:rPr lang="en-US" sz="1050" dirty="0" err="1"/>
              <a:t>EoE</a:t>
            </a:r>
            <a:endParaRPr lang="en-US" sz="105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7674" y="2120253"/>
            <a:ext cx="0" cy="574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701590" y="1119187"/>
            <a:ext cx="2212597" cy="971803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Primary endpoint</a:t>
            </a:r>
            <a:endParaRPr lang="en-US" sz="1200" dirty="0"/>
          </a:p>
          <a:p>
            <a:pPr algn="ctr"/>
            <a:r>
              <a:rPr lang="en-US" sz="1050" dirty="0"/>
              <a:t>First successful attempt to escalate to 1500 mg of food allergen protein (no systemic or local reactions requiring treatment)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855408" y="2090991"/>
            <a:ext cx="0" cy="604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001" y="273844"/>
            <a:ext cx="8666493" cy="551313"/>
          </a:xfrm>
        </p:spPr>
        <p:txBody>
          <a:bodyPr>
            <a:normAutofit/>
          </a:bodyPr>
          <a:lstStyle/>
          <a:p>
            <a:r>
              <a:rPr lang="en-US" sz="2800" dirty="0"/>
              <a:t>Monotherapy or Adjuvant Omalizumab: </a:t>
            </a:r>
            <a:r>
              <a:rPr lang="en-US" sz="2800" dirty="0" err="1"/>
              <a:t>OUtMATCH</a:t>
            </a:r>
            <a:r>
              <a:rPr lang="en-US" sz="2800" dirty="0"/>
              <a:t> Trial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Wood RA et al. </a:t>
            </a:r>
            <a:r>
              <a:rPr lang="en-US" sz="900" i="1" dirty="0"/>
              <a:t>J Allergy Clin Immunol Global. </a:t>
            </a:r>
            <a:r>
              <a:rPr lang="en-US" sz="900" dirty="0"/>
              <a:t>2022. Preprint online.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505" y="988412"/>
            <a:ext cx="8761557" cy="102957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OUtMATCH</a:t>
            </a:r>
            <a:r>
              <a:rPr lang="en-US" b="1" dirty="0"/>
              <a:t> is a multistage clinical trial with 2 parts enrolling patients aged 1 to 55 years with allergy to peanut and at least 2 other foods (milk, egg, wheat, cashew, hazelnut, and/or walnut)</a:t>
            </a:r>
            <a:endParaRPr lang="en-US" sz="1500" dirty="0"/>
          </a:p>
        </p:txBody>
      </p:sp>
      <p:sp>
        <p:nvSpPr>
          <p:cNvPr id="7" name="Content Placeholder 2"/>
          <p:cNvSpPr txBox="1"/>
          <p:nvPr/>
        </p:nvSpPr>
        <p:spPr>
          <a:xfrm>
            <a:off x="835573" y="2374411"/>
            <a:ext cx="8117236" cy="17806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efficacy of omalizumab for the treatment of multiple food allergies</a:t>
            </a:r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r>
              <a:rPr lang="en-US" sz="1800" dirty="0"/>
              <a:t>comparison of the efficacy of omalizumab monotherapy vs omalizumab-facilitated multiallergen OIT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1800" dirty="0"/>
              <a:t>long-term efficacy and safety of these treatments, including the use of dietary forms of food allergens to induce or maintain desensitization</a:t>
            </a:r>
            <a:endParaRPr lang="en-US" sz="1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62568" y="2235845"/>
            <a:ext cx="573005" cy="573005"/>
            <a:chOff x="350090" y="2795480"/>
            <a:chExt cx="764007" cy="764007"/>
          </a:xfrm>
        </p:grpSpPr>
        <p:sp>
          <p:nvSpPr>
            <p:cNvPr id="8" name="Oval 7"/>
            <p:cNvSpPr/>
            <p:nvPr/>
          </p:nvSpPr>
          <p:spPr>
            <a:xfrm>
              <a:off x="350090" y="2795480"/>
              <a:ext cx="764007" cy="7640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0670" y="2932361"/>
              <a:ext cx="72284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STAGE</a:t>
              </a:r>
              <a:endParaRPr lang="en-US" sz="135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2567" y="2930988"/>
            <a:ext cx="573005" cy="573005"/>
            <a:chOff x="350090" y="2795480"/>
            <a:chExt cx="764007" cy="764007"/>
          </a:xfrm>
        </p:grpSpPr>
        <p:sp>
          <p:nvSpPr>
            <p:cNvPr id="12" name="Oval 11"/>
            <p:cNvSpPr/>
            <p:nvPr/>
          </p:nvSpPr>
          <p:spPr>
            <a:xfrm>
              <a:off x="350090" y="2795480"/>
              <a:ext cx="764007" cy="76400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0670" y="2932361"/>
              <a:ext cx="72284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STAGE</a:t>
              </a:r>
              <a:endParaRPr lang="en-US" sz="135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2567" y="3745338"/>
            <a:ext cx="573005" cy="573005"/>
            <a:chOff x="350090" y="2795480"/>
            <a:chExt cx="764007" cy="764007"/>
          </a:xfrm>
        </p:grpSpPr>
        <p:sp>
          <p:nvSpPr>
            <p:cNvPr id="15" name="Oval 14"/>
            <p:cNvSpPr/>
            <p:nvPr/>
          </p:nvSpPr>
          <p:spPr>
            <a:xfrm>
              <a:off x="350090" y="2795480"/>
              <a:ext cx="764007" cy="76400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670" y="2932361"/>
              <a:ext cx="72284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STAGE</a:t>
              </a:r>
              <a:endParaRPr lang="en-US" sz="135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27" y="218428"/>
            <a:ext cx="8652163" cy="548879"/>
          </a:xfrm>
        </p:spPr>
        <p:txBody>
          <a:bodyPr>
            <a:normAutofit/>
          </a:bodyPr>
          <a:lstStyle/>
          <a:p>
            <a:r>
              <a:rPr lang="en-US" sz="2800" dirty="0"/>
              <a:t>Monotherapy or Adjuvant Omalizumab: </a:t>
            </a:r>
            <a:r>
              <a:rPr lang="en-US" sz="2800" dirty="0" err="1"/>
              <a:t>OUtMATCH</a:t>
            </a:r>
            <a:r>
              <a:rPr lang="en-US" sz="2800" dirty="0"/>
              <a:t> Trial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10344" y="4507706"/>
            <a:ext cx="6033655" cy="548879"/>
          </a:xfrm>
        </p:spPr>
        <p:txBody>
          <a:bodyPr>
            <a:normAutofit/>
          </a:bodyPr>
          <a:lstStyle/>
          <a:p>
            <a:r>
              <a:rPr lang="en-US" sz="900" dirty="0"/>
              <a:t>Image courtesy of Wood RA et al. </a:t>
            </a:r>
            <a:r>
              <a:rPr lang="en-US" sz="900" i="1" dirty="0"/>
              <a:t>J Allergy Clin Immunol Global. </a:t>
            </a:r>
            <a:r>
              <a:rPr lang="en-US" sz="900" dirty="0"/>
              <a:t>2022. Preprint online. </a:t>
            </a:r>
            <a:r>
              <a:rPr lang="en-US" sz="900" dirty="0">
                <a:hlinkClick r:id="rId2"/>
              </a:rPr>
              <a:t>CC BY-NC-ND 4.0</a:t>
            </a:r>
            <a:r>
              <a:rPr lang="en-US" sz="900" dirty="0"/>
              <a:t>.</a:t>
            </a:r>
            <a:r>
              <a:rPr lang="en-US" sz="900" i="1" dirty="0"/>
              <a:t> </a:t>
            </a:r>
            <a:endParaRPr lang="en-US" sz="9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45" y="785813"/>
            <a:ext cx="63436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3451" y="725027"/>
            <a:ext cx="6907877" cy="347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schemeClr val="tx1"/>
                </a:solidFill>
              </a:rPr>
              <a:t>OUtMATCH</a:t>
            </a:r>
            <a:r>
              <a:rPr lang="en-US" sz="1350" b="1" dirty="0">
                <a:solidFill>
                  <a:schemeClr val="tx1"/>
                </a:solidFill>
              </a:rPr>
              <a:t>: a Multistage Phase 3 Study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Ligelizumab: Ongoing Studies in Food Allergy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Ligelizumab: a Next-Generation Anti-</a:t>
            </a:r>
            <a:r>
              <a:rPr lang="en-US" dirty="0" err="1"/>
              <a:t>IgE</a:t>
            </a:r>
            <a:r>
              <a:rPr lang="en-US" dirty="0"/>
              <a:t> Antibody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2863" y="1290252"/>
            <a:ext cx="3215450" cy="25629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chemeClr val="bg1"/>
              </a:buClr>
            </a:pPr>
            <a:r>
              <a:rPr lang="en-US" sz="1800" dirty="0"/>
              <a:t>~88-fold greater affinity for human </a:t>
            </a:r>
            <a:r>
              <a:rPr lang="en-US" sz="1800" dirty="0" err="1"/>
              <a:t>IgE</a:t>
            </a:r>
            <a:r>
              <a:rPr lang="en-US" sz="1800" dirty="0"/>
              <a:t> than omalizumab</a:t>
            </a:r>
          </a:p>
          <a:p>
            <a:pPr>
              <a:buClr>
                <a:schemeClr val="bg1"/>
              </a:buClr>
            </a:pPr>
            <a:r>
              <a:rPr lang="en-US" sz="1800" dirty="0"/>
              <a:t>Epitopes are distinct between ligelizumab omalizumab</a:t>
            </a:r>
          </a:p>
          <a:p>
            <a:pPr lvl="1">
              <a:buClr>
                <a:schemeClr val="bg1"/>
              </a:buClr>
            </a:pPr>
            <a:r>
              <a:rPr lang="en-US" sz="1500" dirty="0"/>
              <a:t>Associated with different </a:t>
            </a:r>
            <a:r>
              <a:rPr lang="en-US" sz="1500" dirty="0" err="1"/>
              <a:t>IgE</a:t>
            </a:r>
            <a:r>
              <a:rPr lang="en-US" sz="1500" dirty="0"/>
              <a:t> inhibition profiles</a:t>
            </a:r>
          </a:p>
          <a:p>
            <a:pPr lvl="1">
              <a:buClr>
                <a:schemeClr val="bg1"/>
              </a:buClr>
            </a:pPr>
            <a:r>
              <a:rPr lang="en-US" sz="1500" dirty="0"/>
              <a:t>Ligelizumab blocks binding of free </a:t>
            </a:r>
            <a:r>
              <a:rPr lang="en-US" sz="1500" dirty="0" err="1"/>
              <a:t>IgE</a:t>
            </a:r>
            <a:r>
              <a:rPr lang="en-US" sz="1500" dirty="0"/>
              <a:t> to Fc</a:t>
            </a:r>
            <a:r>
              <a:rPr lang="el-GR" sz="1500" dirty="0"/>
              <a:t>ε</a:t>
            </a:r>
            <a:r>
              <a:rPr lang="en-US" sz="1500" dirty="0"/>
              <a:t>RI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Image courtesy of Wood RA et al.</a:t>
            </a:r>
            <a:r>
              <a:rPr lang="en-US" sz="900" i="1" dirty="0"/>
              <a:t> World Allergy Organ J. </a:t>
            </a:r>
            <a:r>
              <a:rPr lang="en-US" sz="900" dirty="0"/>
              <a:t>2022;15(9):100690. </a:t>
            </a:r>
            <a:r>
              <a:rPr lang="en-US" sz="900" dirty="0">
                <a:hlinkClick r:id="rId2"/>
              </a:rPr>
              <a:t>CC BY 4.0</a:t>
            </a:r>
            <a:r>
              <a:rPr lang="en-US" sz="900" dirty="0"/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255" y="1108056"/>
            <a:ext cx="4682435" cy="2927389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Ligelizumab Binding and Mechanisms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24200" y="4507706"/>
            <a:ext cx="6019800" cy="548879"/>
          </a:xfrm>
        </p:spPr>
        <p:txBody>
          <a:bodyPr>
            <a:normAutofit/>
          </a:bodyPr>
          <a:lstStyle/>
          <a:p>
            <a:r>
              <a:rPr lang="en-US" sz="900" dirty="0"/>
              <a:t>Image courtesy of Wood RA et al.</a:t>
            </a:r>
            <a:r>
              <a:rPr lang="en-US" sz="900" i="1" dirty="0"/>
              <a:t> World Allergy Organ J. </a:t>
            </a:r>
            <a:r>
              <a:rPr lang="en-US" sz="900" dirty="0"/>
              <a:t>2022;15(9):100690. </a:t>
            </a:r>
            <a:r>
              <a:rPr lang="en-US" sz="900" dirty="0">
                <a:hlinkClick r:id="rId2"/>
              </a:rPr>
              <a:t>CC BY 4.0</a:t>
            </a:r>
            <a:r>
              <a:rPr lang="en-US" sz="900" dirty="0"/>
              <a:t>. </a:t>
            </a:r>
          </a:p>
        </p:txBody>
      </p:sp>
      <p:pic>
        <p:nvPicPr>
          <p:cNvPr id="8194" name="Picture 2" descr="Fig. 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7567"/>
            <a:ext cx="3836258" cy="35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 txBox="1"/>
          <p:nvPr/>
        </p:nvSpPr>
        <p:spPr>
          <a:xfrm>
            <a:off x="270164" y="887566"/>
            <a:ext cx="4180407" cy="3549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3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–"/>
              <a:defRPr sz="2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–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»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2000" dirty="0"/>
              <a:t>Ligelizumab inhibition and decreased </a:t>
            </a:r>
            <a:r>
              <a:rPr lang="en-US" sz="2000" dirty="0" err="1"/>
              <a:t>IgE</a:t>
            </a:r>
            <a:r>
              <a:rPr lang="en-US" sz="2000" dirty="0"/>
              <a:t> binding leads to the reduction of Fc</a:t>
            </a:r>
            <a:r>
              <a:rPr lang="el-GR" sz="2000" dirty="0"/>
              <a:t>ε</a:t>
            </a:r>
            <a:r>
              <a:rPr lang="en-US" sz="2000" dirty="0"/>
              <a:t>RI receptors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2000" dirty="0"/>
              <a:t>This may ultimately reduce allergen-induced activation of mast cells and basophils, decreasing the release of proinflammatory molecules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2000" dirty="0"/>
              <a:t>Also blocks </a:t>
            </a:r>
            <a:r>
              <a:rPr lang="en-US" sz="2000" dirty="0" err="1"/>
              <a:t>IgE</a:t>
            </a:r>
            <a:r>
              <a:rPr lang="en-US" sz="2000" dirty="0"/>
              <a:t>/CD23 signaling, which may affect antigen presentation and </a:t>
            </a:r>
            <a:r>
              <a:rPr lang="en-US" sz="2000" dirty="0" err="1"/>
              <a:t>IgE</a:t>
            </a:r>
            <a:r>
              <a:rPr lang="en-US" sz="2000" dirty="0"/>
              <a:t> transport</a:t>
            </a:r>
            <a:endParaRPr lang="en-US" sz="16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Ligelizumab: Early Evidence in Allergy SPTs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pharmacokinetic and pharmacodynamic studies of patients with atopic conditions (n = 73), ligelizumab </a:t>
            </a:r>
            <a:r>
              <a:rPr lang="en-US" b="1" dirty="0"/>
              <a:t>reduced free </a:t>
            </a:r>
            <a:r>
              <a:rPr lang="en-US" b="1" dirty="0" err="1"/>
              <a:t>IgE</a:t>
            </a:r>
            <a:r>
              <a:rPr lang="en-US" b="1" dirty="0"/>
              <a:t> and basophil receptor expression relative to omalizumab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SPT wheal sizes to aeroallergens were reduced by more than 95% at 6 weeks post treatment</a:t>
            </a:r>
          </a:p>
          <a:p>
            <a:endParaRPr lang="en-US" dirty="0"/>
          </a:p>
          <a:p>
            <a:r>
              <a:rPr lang="en-US" dirty="0"/>
              <a:t>In patients with allergic asthma (n = 37), ligelizumab was associated with </a:t>
            </a:r>
            <a:r>
              <a:rPr lang="en-US" b="1" dirty="0"/>
              <a:t>reductions in aeroallergen SPT wheal size relative to omalizumab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Reductions were dose- and time-dependent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10344" y="4507706"/>
            <a:ext cx="6033655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Arm JP et al. </a:t>
            </a:r>
            <a:r>
              <a:rPr lang="en-US" sz="900" i="1" dirty="0"/>
              <a:t>Clin Exp Allergy</a:t>
            </a:r>
            <a:r>
              <a:rPr lang="en-US" sz="900" dirty="0"/>
              <a:t>. 2014;44(11):1371-1385. 2. Gauvreau GM et al. </a:t>
            </a:r>
            <a:r>
              <a:rPr lang="en-US" sz="900" i="1" dirty="0"/>
              <a:t>J Allergy Clin Immunol</a:t>
            </a:r>
            <a:r>
              <a:rPr lang="en-US" sz="900" dirty="0"/>
              <a:t>. 2016;138(4):1051-1059.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Tolerance vs Allergic Sensitization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075708" y="4507706"/>
            <a:ext cx="6068291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Sampson HA et al. </a:t>
            </a:r>
            <a:r>
              <a:rPr lang="en-US" sz="900" i="1" dirty="0"/>
              <a:t>J Allergy Clin Immunol</a:t>
            </a:r>
            <a:r>
              <a:rPr lang="en-US" sz="900" dirty="0"/>
              <a:t>. 2018;141(1):11-19. 2. </a:t>
            </a:r>
            <a:r>
              <a:rPr lang="en-US" sz="900" dirty="0" err="1"/>
              <a:t>Valenta</a:t>
            </a:r>
            <a:r>
              <a:rPr lang="en-US" sz="900" dirty="0"/>
              <a:t> R et al. </a:t>
            </a:r>
            <a:r>
              <a:rPr lang="en-US" sz="900" i="1" dirty="0"/>
              <a:t>Gastroenterology</a:t>
            </a:r>
            <a:r>
              <a:rPr lang="en-US" sz="900" dirty="0"/>
              <a:t>. 2015;148(6):1120-31.e4.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Image courtesy of </a:t>
            </a:r>
            <a:r>
              <a:rPr lang="en-US" dirty="0" err="1"/>
              <a:t>Valenta</a:t>
            </a:r>
            <a:r>
              <a:rPr lang="en-US" dirty="0"/>
              <a:t> R et al. </a:t>
            </a:r>
            <a:r>
              <a:rPr lang="en-US" i="1" dirty="0"/>
              <a:t>Gastroenterology</a:t>
            </a:r>
            <a:r>
              <a:rPr lang="en-US" dirty="0"/>
              <a:t>. 2015;148(6):1120-31.e4. </a:t>
            </a:r>
            <a:r>
              <a:rPr lang="en-US" dirty="0">
                <a:hlinkClick r:id="rId2"/>
              </a:rPr>
              <a:t>CC BY 4.0</a:t>
            </a:r>
            <a:r>
              <a:rPr lang="en-US" dirty="0"/>
              <a:t>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453668" y="762000"/>
            <a:ext cx="6349644" cy="3477816"/>
            <a:chOff x="1510928" y="1016000"/>
            <a:chExt cx="8466192" cy="4637088"/>
          </a:xfrm>
        </p:grpSpPr>
        <p:pic>
          <p:nvPicPr>
            <p:cNvPr id="29" name="Picture 2" descr="Figure thumbnail gr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6" r="31740" b="41818"/>
            <a:stretch>
              <a:fillRect/>
            </a:stretch>
          </p:blipFill>
          <p:spPr bwMode="auto">
            <a:xfrm>
              <a:off x="1510928" y="1083444"/>
              <a:ext cx="8384911" cy="4569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534160" y="1016000"/>
              <a:ext cx="609600" cy="184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255760" y="3952240"/>
              <a:ext cx="721360" cy="995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442797" y="1116685"/>
            <a:ext cx="1949910" cy="2910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Allergic sensitization can occur in the intestines, mouth, skin, and respiratory tract.</a:t>
            </a:r>
            <a:r>
              <a:rPr lang="en-US" sz="1350" baseline="30000" dirty="0"/>
              <a:t>1</a:t>
            </a:r>
          </a:p>
          <a:p>
            <a:pPr algn="ctr"/>
            <a:endParaRPr lang="en-US" sz="1350" baseline="30000" dirty="0"/>
          </a:p>
          <a:p>
            <a:pPr algn="ctr"/>
            <a:r>
              <a:rPr lang="en-US" sz="1350" dirty="0"/>
              <a:t>Allergen-specific Th2 cells produce cytokines that promote </a:t>
            </a:r>
            <a:r>
              <a:rPr lang="en-US" sz="1350" dirty="0" err="1"/>
              <a:t>IgE</a:t>
            </a:r>
            <a:r>
              <a:rPr lang="en-US" sz="1350" dirty="0"/>
              <a:t> production. Allergen-specific </a:t>
            </a:r>
            <a:r>
              <a:rPr lang="en-US" sz="1350" dirty="0" err="1"/>
              <a:t>IgE</a:t>
            </a:r>
            <a:r>
              <a:rPr lang="en-US" sz="1350" dirty="0"/>
              <a:t> is produced by B cells and is a hallmark of allergic sensitization.</a:t>
            </a:r>
            <a:r>
              <a:rPr lang="en-US" sz="1350" baseline="30000" dirty="0"/>
              <a:t>1,2</a:t>
            </a:r>
            <a:endParaRPr lang="en-US" sz="1350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Ligelizumab Phase 3 Trial (NCT04984876)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ClinicalTrials.gov</a:t>
            </a:r>
            <a:r>
              <a:rPr lang="en-US" sz="900" dirty="0"/>
              <a:t>. Efficacy and Safety of QGE031 (Ligelizumab) in Patients With Peanut Allergy. Updated October 4, 2022. Accessed October 5, 2022. </a:t>
            </a:r>
            <a:r>
              <a:rPr lang="en-US" sz="900" dirty="0">
                <a:hlinkClick r:id="rId2"/>
              </a:rPr>
              <a:t>https://clinicaltrials.gov/ct2/show/NCT04984876</a:t>
            </a:r>
            <a:r>
              <a:rPr lang="en-US" sz="9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813" y="1656472"/>
            <a:ext cx="2650547" cy="18041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Key inclusion criteria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6-55 years of 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History of peanut allergy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Positive SPT ≥4 mm to peanut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Positive peanut-specific serum </a:t>
            </a:r>
            <a:r>
              <a:rPr lang="en-US" sz="1200" dirty="0" err="1"/>
              <a:t>IgE</a:t>
            </a:r>
            <a:r>
              <a:rPr lang="en-US" sz="1200" dirty="0"/>
              <a:t> (≥0.35 </a:t>
            </a:r>
            <a:r>
              <a:rPr lang="en-US" sz="1200" dirty="0" err="1"/>
              <a:t>kU</a:t>
            </a:r>
            <a:r>
              <a:rPr lang="en-US" sz="1200" baseline="-25000" dirty="0" err="1"/>
              <a:t>A</a:t>
            </a:r>
            <a:r>
              <a:rPr lang="en-US" sz="1200" dirty="0"/>
              <a:t>/L)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Positive </a:t>
            </a:r>
            <a:r>
              <a:rPr lang="en-US" sz="1200" dirty="0" err="1"/>
              <a:t>peanu</a:t>
            </a:r>
            <a:r>
              <a:rPr lang="en-US" sz="1200" dirty="0"/>
              <a:t> DBPCSC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Total </a:t>
            </a:r>
            <a:r>
              <a:rPr lang="en-US" sz="1200" dirty="0" err="1"/>
              <a:t>IgE</a:t>
            </a:r>
            <a:r>
              <a:rPr lang="en-US" sz="1200" dirty="0"/>
              <a:t> ≤2000 IU/mL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No uncontrolled asthma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3286" y="1179928"/>
            <a:ext cx="3622976" cy="476543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Ligelizumab 240 mg</a:t>
            </a:r>
          </a:p>
          <a:p>
            <a:pPr algn="ctr"/>
            <a:r>
              <a:rPr lang="en-US" sz="1200" b="1" dirty="0"/>
              <a:t>52 weeks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3393286" y="1791958"/>
            <a:ext cx="3622976" cy="4765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Ligelizumab 120 mg</a:t>
            </a:r>
          </a:p>
          <a:p>
            <a:pPr algn="ctr"/>
            <a:r>
              <a:rPr lang="en-US" sz="1200" b="1" dirty="0"/>
              <a:t>52 weeks</a:t>
            </a:r>
            <a:endParaRPr lang="en-US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93286" y="2403988"/>
            <a:ext cx="3594838" cy="476543"/>
            <a:chOff x="4561898" y="3237093"/>
            <a:chExt cx="4793117" cy="635390"/>
          </a:xfrm>
          <a:solidFill>
            <a:schemeClr val="accent1"/>
          </a:solidFill>
        </p:grpSpPr>
        <p:sp>
          <p:nvSpPr>
            <p:cNvPr id="9" name="Rectangle 8"/>
            <p:cNvSpPr/>
            <p:nvPr/>
          </p:nvSpPr>
          <p:spPr>
            <a:xfrm>
              <a:off x="4561898" y="3237093"/>
              <a:ext cx="1171414" cy="63539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Placebo</a:t>
              </a:r>
            </a:p>
            <a:p>
              <a:pPr algn="ctr"/>
              <a:r>
                <a:rPr lang="en-US" sz="1200" b="1" dirty="0"/>
                <a:t>8 weeks</a:t>
              </a:r>
              <a:endParaRPr lang="en-US" sz="12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44392" y="3237093"/>
              <a:ext cx="3410623" cy="63539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Ligelizumab 120 mg</a:t>
              </a:r>
            </a:p>
            <a:p>
              <a:pPr algn="ctr"/>
              <a:r>
                <a:rPr lang="en-US" sz="1200" b="1" dirty="0"/>
                <a:t>44 weeks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93286" y="3628379"/>
            <a:ext cx="3594838" cy="476543"/>
            <a:chOff x="4561898" y="4028581"/>
            <a:chExt cx="4793117" cy="63539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4561898" y="4028581"/>
              <a:ext cx="1838902" cy="63539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Placebo</a:t>
              </a:r>
            </a:p>
            <a:p>
              <a:pPr algn="ctr"/>
              <a:r>
                <a:rPr lang="en-US" sz="1200" b="1" dirty="0"/>
                <a:t>16 weeks</a:t>
              </a:r>
              <a:endParaRPr lang="en-US" sz="12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11815" y="4028581"/>
              <a:ext cx="2743200" cy="63539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Ligelizumab 120 or 240 mg</a:t>
              </a:r>
            </a:p>
            <a:p>
              <a:pPr algn="ctr"/>
              <a:r>
                <a:rPr lang="en-US" sz="1100" b="1" dirty="0"/>
                <a:t>36 weeks</a:t>
              </a:r>
              <a:endParaRPr lang="en-US" sz="11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93286" y="3016018"/>
            <a:ext cx="3594838" cy="476543"/>
            <a:chOff x="4561898" y="3237093"/>
            <a:chExt cx="4793117" cy="63539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4561898" y="3237093"/>
              <a:ext cx="1171414" cy="63539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Placebo</a:t>
              </a:r>
            </a:p>
            <a:p>
              <a:pPr algn="ctr"/>
              <a:r>
                <a:rPr lang="en-US" sz="1200" b="1" dirty="0"/>
                <a:t>8 weeks</a:t>
              </a:r>
              <a:endParaRPr lang="en-US" sz="1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44392" y="3237093"/>
              <a:ext cx="3410623" cy="63539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Ligelizumab 240 mg</a:t>
              </a:r>
            </a:p>
            <a:p>
              <a:pPr algn="ctr"/>
              <a:r>
                <a:rPr lang="en-US" sz="1200" b="1" dirty="0"/>
                <a:t>44 weeks</a:t>
              </a:r>
              <a:endParaRPr lang="en-US" sz="12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7195673" y="1798305"/>
            <a:ext cx="1570851" cy="16345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Primary endpoint</a:t>
            </a:r>
            <a:endParaRPr lang="en-US" sz="1200" dirty="0"/>
          </a:p>
          <a:p>
            <a:pPr algn="ctr"/>
            <a:r>
              <a:rPr lang="en-US" sz="1050" dirty="0"/>
              <a:t>Proportion of patients able to tolerate ≥600-mg dose (1044-mg cumulative dose) peanut protein without dose-limiting symptoms at week 12</a:t>
            </a:r>
          </a:p>
        </p:txBody>
      </p:sp>
      <p:cxnSp>
        <p:nvCxnSpPr>
          <p:cNvPr id="20" name="Elbow Connector 19"/>
          <p:cNvCxnSpPr>
            <a:stCxn id="6" idx="3"/>
            <a:endCxn id="7" idx="1"/>
          </p:cNvCxnSpPr>
          <p:nvPr/>
        </p:nvCxnSpPr>
        <p:spPr>
          <a:xfrm flipV="1">
            <a:off x="2880360" y="1418200"/>
            <a:ext cx="512926" cy="114036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6" idx="3"/>
            <a:endCxn id="8" idx="1"/>
          </p:cNvCxnSpPr>
          <p:nvPr/>
        </p:nvCxnSpPr>
        <p:spPr>
          <a:xfrm flipV="1">
            <a:off x="2880360" y="2030230"/>
            <a:ext cx="512926" cy="52833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" idx="3"/>
            <a:endCxn id="9" idx="1"/>
          </p:cNvCxnSpPr>
          <p:nvPr/>
        </p:nvCxnSpPr>
        <p:spPr>
          <a:xfrm>
            <a:off x="2880360" y="2558562"/>
            <a:ext cx="512926" cy="8369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6" idx="3"/>
            <a:endCxn id="16" idx="1"/>
          </p:cNvCxnSpPr>
          <p:nvPr/>
        </p:nvCxnSpPr>
        <p:spPr>
          <a:xfrm>
            <a:off x="2880360" y="2558562"/>
            <a:ext cx="512926" cy="69572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6" idx="3"/>
            <a:endCxn id="11" idx="1"/>
          </p:cNvCxnSpPr>
          <p:nvPr/>
        </p:nvCxnSpPr>
        <p:spPr>
          <a:xfrm>
            <a:off x="2880360" y="2558562"/>
            <a:ext cx="512926" cy="130808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  <a:endCxn id="10" idx="1"/>
          </p:cNvCxnSpPr>
          <p:nvPr/>
        </p:nvCxnSpPr>
        <p:spPr>
          <a:xfrm>
            <a:off x="4271846" y="2642260"/>
            <a:ext cx="1583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>
            <a:off x="4271846" y="3254290"/>
            <a:ext cx="1583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3"/>
            <a:endCxn id="12" idx="1"/>
          </p:cNvCxnSpPr>
          <p:nvPr/>
        </p:nvCxnSpPr>
        <p:spPr>
          <a:xfrm>
            <a:off x="4772463" y="3866651"/>
            <a:ext cx="1582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Dupilumab: Early Evidence in Food Allergy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Dupilumab: Inhibitor of IL-4 and IL-13 Signaling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71523"/>
            <a:ext cx="4372523" cy="31679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Dupilumab targets the receptor IL-4Rɑ, which decreases Th2 inflammatory signaling</a:t>
            </a:r>
            <a:r>
              <a:rPr lang="en-US" baseline="30000" dirty="0"/>
              <a:t>1,2</a:t>
            </a:r>
            <a:endParaRPr lang="en-US" dirty="0"/>
          </a:p>
          <a:p>
            <a:r>
              <a:rPr lang="en-US" dirty="0"/>
              <a:t>Current indications for dupilumab include atopic dermatitis, asthma, chronic rhinosinusitis, and eosinophilic esophagitis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Approved for those as young as 6 months</a:t>
            </a:r>
          </a:p>
          <a:p>
            <a:r>
              <a:rPr lang="en-US" dirty="0"/>
              <a:t>Investigation into dupilumab for food allergy is ongoing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1542" y="4507706"/>
            <a:ext cx="6052457" cy="548879"/>
          </a:xfrm>
        </p:spPr>
        <p:txBody>
          <a:bodyPr>
            <a:normAutofit/>
          </a:bodyPr>
          <a:lstStyle/>
          <a:p>
            <a:r>
              <a:rPr lang="en-US" sz="900" dirty="0"/>
              <a:t>Dupixent (dupilumab) [prescribing information]. Tarrytown, NY: Regeneron; 2022. 2. </a:t>
            </a:r>
            <a:r>
              <a:rPr lang="en-US" sz="900" dirty="0" err="1"/>
              <a:t>Pelaia</a:t>
            </a:r>
            <a:r>
              <a:rPr lang="en-US" sz="900" dirty="0"/>
              <a:t> C et al. </a:t>
            </a:r>
            <a:r>
              <a:rPr lang="en-US" sz="900" i="1" dirty="0"/>
              <a:t>Vaccines.</a:t>
            </a:r>
            <a:r>
              <a:rPr lang="en-US" sz="900" dirty="0"/>
              <a:t> 2022;10(6):974.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Image courtesy of </a:t>
            </a:r>
            <a:r>
              <a:rPr lang="en-US" dirty="0" err="1"/>
              <a:t>Pelaia</a:t>
            </a:r>
            <a:r>
              <a:rPr lang="en-US" dirty="0"/>
              <a:t> C et al. </a:t>
            </a:r>
            <a:r>
              <a:rPr lang="en-US" i="1" dirty="0"/>
              <a:t>Vaccines.</a:t>
            </a:r>
            <a:r>
              <a:rPr lang="en-US" dirty="0"/>
              <a:t> 2022;10(6):974. </a:t>
            </a:r>
            <a:r>
              <a:rPr lang="en-US" dirty="0">
                <a:hlinkClick r:id="rId2"/>
              </a:rPr>
              <a:t>CC BY 4.0</a:t>
            </a:r>
            <a:r>
              <a:rPr lang="en-US" dirty="0"/>
              <a:t>.</a:t>
            </a:r>
          </a:p>
        </p:txBody>
      </p:sp>
      <p:pic>
        <p:nvPicPr>
          <p:cNvPr id="10242" name="Picture 2" descr="Vaccines 10 00974 g001 5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56" y="1052705"/>
            <a:ext cx="3144129" cy="33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57228" y="794523"/>
            <a:ext cx="2428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Dual Blockade With Dupilumab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Dupilumab Efficacy in Adolescents With Atopic Dermatitis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5012603" cy="3232619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US" dirty="0"/>
              <a:t>In a phase 3 clinical trial of patients with moderate to severe atopic dermatitis (n = 251), dupilumab was compared with placebo</a:t>
            </a:r>
          </a:p>
          <a:p>
            <a:pPr>
              <a:spcAft>
                <a:spcPts val="450"/>
              </a:spcAft>
            </a:pPr>
            <a:r>
              <a:rPr lang="en-US" dirty="0"/>
              <a:t>Dupilumab </a:t>
            </a:r>
            <a:r>
              <a:rPr lang="en-US" b="1" dirty="0"/>
              <a:t>improved comorbid allergic conditions</a:t>
            </a:r>
            <a:r>
              <a:rPr lang="en-US" dirty="0"/>
              <a:t>, including asthma, allergic rhinitis, and food allergen sensitivity</a:t>
            </a:r>
          </a:p>
          <a:p>
            <a:pPr>
              <a:spcAft>
                <a:spcPts val="450"/>
              </a:spcAft>
            </a:pPr>
            <a:r>
              <a:rPr lang="en-US" dirty="0"/>
              <a:t>After 16 weeks of treatment every 2 weeks (n = 77), dupilumab </a:t>
            </a:r>
            <a:r>
              <a:rPr lang="en-US" b="1" dirty="0"/>
              <a:t>significantly reduced allergen-specific </a:t>
            </a:r>
            <a:r>
              <a:rPr lang="en-US" b="1" dirty="0" err="1"/>
              <a:t>IgE</a:t>
            </a:r>
            <a:r>
              <a:rPr lang="en-US" b="1" dirty="0"/>
              <a:t> concentrations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/>
              <a:t>Simpson EL et al.</a:t>
            </a:r>
            <a:r>
              <a:rPr lang="en-US" sz="900" i="1" dirty="0"/>
              <a:t> JAMA Dermatol.</a:t>
            </a:r>
            <a:r>
              <a:rPr lang="en-US" sz="900" dirty="0"/>
              <a:t> 2020;156(1):44-56. 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5549705" y="988412"/>
          <a:ext cx="3220328" cy="334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Adjuvant Dupilumab to OIT: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Dupilumab as an adjunct to PTAH (NCT03682770)</a:t>
            </a:r>
            <a:r>
              <a:rPr lang="en-US" b="1" i="1" baseline="30000" dirty="0"/>
              <a:t>1</a:t>
            </a:r>
            <a:endParaRPr lang="en-US" b="1" i="1" dirty="0"/>
          </a:p>
          <a:p>
            <a:pPr lvl="1"/>
            <a:r>
              <a:rPr lang="en-US" dirty="0"/>
              <a:t>Evaluating dupilumab vs placebo as an adjunct to PTAH after </a:t>
            </a:r>
            <a:r>
              <a:rPr lang="en-US" dirty="0" err="1"/>
              <a:t>updosing</a:t>
            </a:r>
            <a:r>
              <a:rPr lang="en-US" dirty="0"/>
              <a:t> in patients with peanut allergy</a:t>
            </a:r>
          </a:p>
          <a:p>
            <a:pPr lvl="1"/>
            <a:r>
              <a:rPr lang="en-US" dirty="0"/>
              <a:t>Primary outcome is the proportion of patients who tolerate 2044-mg cumulative dose of peanut protein after </a:t>
            </a:r>
            <a:r>
              <a:rPr lang="en-US" dirty="0" err="1"/>
              <a:t>updosing</a:t>
            </a:r>
            <a:endParaRPr lang="en-US" dirty="0"/>
          </a:p>
          <a:p>
            <a:pPr lvl="1"/>
            <a:r>
              <a:rPr lang="en-US" dirty="0"/>
              <a:t>Study is completed but results have not been posted</a:t>
            </a:r>
          </a:p>
          <a:p>
            <a:pPr marL="42863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Dupilumab as an adjunct to milk OIT (NCT04148352)</a:t>
            </a:r>
            <a:r>
              <a:rPr lang="en-US" b="1" i="1" baseline="30000" dirty="0"/>
              <a:t>2</a:t>
            </a:r>
            <a:endParaRPr lang="en-US" b="1" i="1" dirty="0"/>
          </a:p>
          <a:p>
            <a:pPr lvl="1"/>
            <a:r>
              <a:rPr lang="en-US" dirty="0"/>
              <a:t>Evaluating dupilumab vs placebo run-in and maintenance with milk OIT in patients aged 4 to 50 years with cow’s milk allergy</a:t>
            </a:r>
          </a:p>
          <a:p>
            <a:pPr lvl="1"/>
            <a:r>
              <a:rPr lang="en-US" dirty="0"/>
              <a:t>Primary outcome is the proportion of patients who tolerate 2044-mg cumulative dose of milk protein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800" dirty="0"/>
              <a:t>1. </a:t>
            </a:r>
            <a:r>
              <a:rPr lang="en-US" sz="800" dirty="0" err="1"/>
              <a:t>ClinicalTrials.gov</a:t>
            </a:r>
            <a:r>
              <a:rPr lang="en-US" sz="800" dirty="0"/>
              <a:t>. Study in Pediatric Subjects With Peanut Allergy to Evaluate Efficacy and Safety of Dupilumab as Adjunct to AR101 (Peanut Oral Immunotherapy). Updated November 1, 2021. Accessed October 5, 2022. </a:t>
            </a:r>
            <a:r>
              <a:rPr lang="en-US" sz="800" dirty="0">
                <a:hlinkClick r:id="rId2"/>
              </a:rPr>
              <a:t>https://clinicaltrials.gov/ct2/show/NCT03682770</a:t>
            </a:r>
            <a:r>
              <a:rPr lang="en-US" sz="800" dirty="0"/>
              <a:t>. 2. </a:t>
            </a:r>
            <a:r>
              <a:rPr lang="en-US" sz="800" dirty="0" err="1"/>
              <a:t>ClinicalTrials.gov</a:t>
            </a:r>
            <a:r>
              <a:rPr lang="en-US" sz="800" dirty="0"/>
              <a:t>. Dupilumab and Milk OIT for the Treatment of Cow's Milk Allergy. Updated November 1, 2021. Accessed October 5, 2022. </a:t>
            </a:r>
            <a:r>
              <a:rPr lang="en-US" sz="800" dirty="0">
                <a:hlinkClick r:id="rId3"/>
              </a:rPr>
              <a:t>https://clinicaltrials.gov/ct2/show/NCT04148352</a:t>
            </a:r>
            <a:r>
              <a:rPr lang="en-US" sz="800" dirty="0"/>
              <a:t>. 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Dupilumab Monotherapy Clinical Trial (NCT03793608)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Evaluating dupilumab monotherapy in patients aged 6- to 17-years-old with peanut allergy</a:t>
            </a:r>
          </a:p>
          <a:p>
            <a:endParaRPr lang="en-US" dirty="0"/>
          </a:p>
          <a:p>
            <a:r>
              <a:rPr lang="en-US" dirty="0"/>
              <a:t>Primary outcome is patients who tolerate 444-mg cumulative peanut protein treatment after 24 weeks of treatment</a:t>
            </a:r>
          </a:p>
          <a:p>
            <a:endParaRPr lang="en-US" dirty="0"/>
          </a:p>
          <a:p>
            <a:r>
              <a:rPr lang="en-US" dirty="0"/>
              <a:t>Study is completed but results have not been posted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800" dirty="0"/>
              <a:t>1. </a:t>
            </a:r>
            <a:r>
              <a:rPr lang="en-US" sz="800" dirty="0" err="1"/>
              <a:t>ClinicalTrials.gov</a:t>
            </a:r>
            <a:r>
              <a:rPr lang="en-US" sz="800" dirty="0"/>
              <a:t>. Study in Pediatric Subjects With Peanut Allergy to Evaluate Efficacy and Safety of Dupilumab as Adjunct to AR101 (Peanut Oral Immunotherapy). Updated November 1, 2021. Accessed October 5, 2022. </a:t>
            </a:r>
            <a:r>
              <a:rPr lang="en-US" sz="800" dirty="0">
                <a:hlinkClick r:id="rId2"/>
              </a:rPr>
              <a:t>https://clinicaltrials.gov/ct2/show/NCT03682770</a:t>
            </a:r>
            <a:r>
              <a:rPr lang="en-US" sz="800" dirty="0"/>
              <a:t>. 2. </a:t>
            </a:r>
            <a:r>
              <a:rPr lang="en-US" sz="800" dirty="0" err="1"/>
              <a:t>ClinicalTrials.gov</a:t>
            </a:r>
            <a:r>
              <a:rPr lang="en-US" sz="800" dirty="0"/>
              <a:t>. Dupilumab and Milk OIT for the Treatment of Cow's Milk Allergy. Updated November 1, 2021. Accessed October 5, 2022. </a:t>
            </a:r>
            <a:r>
              <a:rPr lang="en-US" sz="800" dirty="0">
                <a:hlinkClick r:id="rId3"/>
              </a:rPr>
              <a:t>https://clinicaltrials.gov/ct2/show/NCT04148352</a:t>
            </a:r>
            <a:r>
              <a:rPr lang="en-US" sz="800" dirty="0"/>
              <a:t>. 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Next-Generation Peptide Immunotherapy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PVX108: Next-Generation Allergen Immunotherapy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PVX108 contains a </a:t>
            </a:r>
            <a:r>
              <a:rPr lang="en-US" b="1" dirty="0"/>
              <a:t>mixture of peptides</a:t>
            </a:r>
            <a:r>
              <a:rPr lang="en-US" dirty="0"/>
              <a:t> that can be recognized by T cells but do </a:t>
            </a:r>
            <a:r>
              <a:rPr lang="en-US" b="1" dirty="0"/>
              <a:t>not</a:t>
            </a:r>
            <a:r>
              <a:rPr lang="en-US" dirty="0"/>
              <a:t> contain allergens that trigger reactions</a:t>
            </a:r>
          </a:p>
          <a:p>
            <a:pPr lvl="1">
              <a:spcAft>
                <a:spcPts val="450"/>
              </a:spcAft>
            </a:pPr>
            <a:r>
              <a:rPr lang="en-US" dirty="0"/>
              <a:t>Administered by intradermal injection</a:t>
            </a:r>
            <a:endParaRPr lang="en-US" b="1" dirty="0">
              <a:solidFill>
                <a:srgbClr val="FF0000"/>
              </a:solidFill>
            </a:endParaRPr>
          </a:p>
          <a:p>
            <a:pPr>
              <a:spcAft>
                <a:spcPts val="450"/>
              </a:spcAft>
            </a:pPr>
            <a:r>
              <a:rPr lang="en-US" dirty="0"/>
              <a:t>Exposure to noninflammatory peptide mixtures may reduce the amount of allergen-specific T cells</a:t>
            </a:r>
          </a:p>
          <a:p>
            <a:r>
              <a:rPr lang="en-US" dirty="0"/>
              <a:t>Compared with currently available OIT options, PVX108 may offer the following advantages:</a:t>
            </a:r>
          </a:p>
          <a:p>
            <a:pPr lvl="1"/>
            <a:r>
              <a:rPr lang="en-US" dirty="0"/>
              <a:t>Reduced risk of activating basophils and mast cells</a:t>
            </a:r>
          </a:p>
          <a:p>
            <a:pPr lvl="1"/>
            <a:r>
              <a:rPr lang="en-US" dirty="0"/>
              <a:t>No need for supervised dose escalation or daily administration</a:t>
            </a:r>
          </a:p>
          <a:p>
            <a:pPr lvl="1"/>
            <a:r>
              <a:rPr lang="en-US" dirty="0"/>
              <a:t>Targets the underlying disease, potentially providing long-term effects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17272" y="4507706"/>
            <a:ext cx="6026727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Aravix</a:t>
            </a:r>
            <a:r>
              <a:rPr lang="en-US" sz="900" dirty="0"/>
              <a:t>. PVX108:  A next generation immunotherapy for the treatment of peanut allergy. Accessed October 5, 2022. </a:t>
            </a:r>
            <a:r>
              <a:rPr lang="en-US" sz="900" dirty="0">
                <a:hlinkClick r:id="rId3"/>
              </a:rPr>
              <a:t>https://www.aravax.com.au/our-product</a:t>
            </a:r>
            <a:r>
              <a:rPr lang="en-US" sz="900" dirty="0"/>
              <a:t>. 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PVX108 Clinical Trial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blood samples from people with peanut allergy, PVX108 did not induce basophil reactivity</a:t>
            </a:r>
            <a:r>
              <a:rPr lang="en-US" baseline="30000" dirty="0"/>
              <a:t>1</a:t>
            </a:r>
            <a:endParaRPr lang="en-US" dirty="0"/>
          </a:p>
          <a:p>
            <a:endParaRPr lang="en-US" dirty="0"/>
          </a:p>
          <a:p>
            <a:r>
              <a:rPr lang="en-US" dirty="0"/>
              <a:t>Evaluated in a phase 1 study of 66 adults with peanut allergy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2:1 randomization to PVX108 or placebo</a:t>
            </a:r>
          </a:p>
          <a:p>
            <a:pPr lvl="1"/>
            <a:r>
              <a:rPr lang="en-US" dirty="0"/>
              <a:t>Adverse events were mostly mild or moderate</a:t>
            </a:r>
          </a:p>
          <a:p>
            <a:endParaRPr lang="en-US" dirty="0"/>
          </a:p>
          <a:p>
            <a:r>
              <a:rPr lang="en-US" dirty="0"/>
              <a:t>A phase 2 clinical trial program for PVX108 is planned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800" dirty="0"/>
              <a:t>1. Prickett SR et al.</a:t>
            </a:r>
            <a:r>
              <a:rPr lang="en-US" sz="800" i="1" dirty="0"/>
              <a:t> J Allergy Clin Immunol.</a:t>
            </a:r>
            <a:r>
              <a:rPr lang="en-US" sz="800" dirty="0"/>
              <a:t> 2019;143(2):AB431. 2. </a:t>
            </a:r>
            <a:r>
              <a:rPr lang="en-US" sz="800" dirty="0" err="1"/>
              <a:t>Aravax</a:t>
            </a:r>
            <a:r>
              <a:rPr lang="en-US" sz="800" dirty="0"/>
              <a:t> Pty Ltd announces opening of IND for Phase 2 clinical trials of PVX108, a next-generation immunotherapy for the treatment of peanut allergy. March 4, 2022. Accessed October 5, 2022. </a:t>
            </a:r>
            <a:r>
              <a:rPr lang="en-US" sz="800" dirty="0">
                <a:hlinkClick r:id="rId2"/>
              </a:rPr>
              <a:t>https://www.prnewswire.com/news-releases/aravax-pty-ltd-announces-opening-of-ind-for-phase-2-clinical-trials-of-pvx108-a-next-generation-immunotherapy-for-the-treatment-of-peanut-allergy-301495585.html</a:t>
            </a:r>
            <a:r>
              <a:rPr lang="en-US" sz="800" dirty="0"/>
              <a:t>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Skin Barrier and Allergic Sensitization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557" cy="3232619"/>
          </a:xfrm>
        </p:spPr>
        <p:txBody>
          <a:bodyPr/>
          <a:lstStyle/>
          <a:p>
            <a:r>
              <a:rPr lang="en-US" b="1" dirty="0"/>
              <a:t>Skin barrier disruption </a:t>
            </a:r>
            <a:r>
              <a:rPr lang="en-US" dirty="0"/>
              <a:t>may contribute to food allergy through transcutaneous sensitization</a:t>
            </a:r>
            <a:r>
              <a:rPr lang="en-US" baseline="30000" dirty="0"/>
              <a:t>1-3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Evidence supporting transcutaneous food allergen sensitization</a:t>
            </a:r>
            <a:r>
              <a:rPr lang="en-US" b="1" baseline="30000" dirty="0"/>
              <a:t>1,2</a:t>
            </a:r>
            <a:r>
              <a:rPr lang="en-US" b="1" dirty="0"/>
              <a:t>:</a:t>
            </a:r>
          </a:p>
          <a:p>
            <a:pPr lvl="1"/>
            <a:r>
              <a:rPr lang="en-US" dirty="0"/>
              <a:t>Allergic reactions to foods can occur </a:t>
            </a:r>
            <a:r>
              <a:rPr lang="en-US" b="1" dirty="0"/>
              <a:t>without prior oral ingestion</a:t>
            </a:r>
          </a:p>
          <a:p>
            <a:pPr lvl="1"/>
            <a:r>
              <a:rPr lang="en-US" b="1" dirty="0"/>
              <a:t>Earlier oral exposures </a:t>
            </a:r>
            <a:r>
              <a:rPr lang="en-US" dirty="0"/>
              <a:t>to foods are associated with tolerance</a:t>
            </a:r>
          </a:p>
          <a:p>
            <a:pPr lvl="1"/>
            <a:r>
              <a:rPr lang="en-US" dirty="0"/>
              <a:t>Food allergy is </a:t>
            </a:r>
            <a:r>
              <a:rPr lang="en-US" b="1" dirty="0"/>
              <a:t>more common</a:t>
            </a:r>
            <a:r>
              <a:rPr lang="en-US" dirty="0"/>
              <a:t> in people with atopic dermatitis and correlates with atopic dermatitis severity</a:t>
            </a:r>
          </a:p>
          <a:p>
            <a:pPr lvl="1"/>
            <a:r>
              <a:rPr lang="en-US" dirty="0"/>
              <a:t>Peanut allergy is associated with household—and </a:t>
            </a:r>
            <a:r>
              <a:rPr lang="en-US" b="1" dirty="0"/>
              <a:t>not</a:t>
            </a:r>
            <a:r>
              <a:rPr lang="en-US" dirty="0"/>
              <a:t> individual—peanut consumption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4286" y="4507706"/>
            <a:ext cx="605971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Izadi N et al. </a:t>
            </a:r>
            <a:r>
              <a:rPr lang="en-US" sz="900" i="1" dirty="0"/>
              <a:t>Children (Basel). </a:t>
            </a:r>
            <a:r>
              <a:rPr lang="en-US" sz="900" dirty="0"/>
              <a:t>2015;2(3):382–402. 2. Martin PE et al</a:t>
            </a:r>
            <a:r>
              <a:rPr lang="en-US" sz="900" i="1" dirty="0"/>
              <a:t>. Clin Exp Allergy. </a:t>
            </a:r>
            <a:r>
              <a:rPr lang="en-US" sz="900" dirty="0"/>
              <a:t>2015;45(1):255-264. 3. Lack G. </a:t>
            </a:r>
            <a:r>
              <a:rPr lang="en-US" sz="900" i="1" dirty="0"/>
              <a:t>J Allergy Clin Immunol.</a:t>
            </a:r>
            <a:r>
              <a:rPr lang="en-US" sz="900" dirty="0"/>
              <a:t> 2012;129(5):1187-1197.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Risks of Food Allergy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Serious and Life-Threatening Reactions to Food Allergens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5" y="1967540"/>
            <a:ext cx="8066544" cy="2271952"/>
          </a:xfrm>
        </p:spPr>
        <p:txBody>
          <a:bodyPr/>
          <a:lstStyle/>
          <a:p>
            <a:r>
              <a:rPr lang="en-US" dirty="0"/>
              <a:t>Over the last several decades, food allergen–induced anaphylaxis requiring an ED visit or hospitalization has </a:t>
            </a:r>
            <a:r>
              <a:rPr lang="en-US" b="1" dirty="0"/>
              <a:t>increased</a:t>
            </a:r>
            <a:r>
              <a:rPr lang="en-US" dirty="0"/>
              <a:t> substantially</a:t>
            </a:r>
            <a:r>
              <a:rPr lang="en-US" baseline="30000" dirty="0"/>
              <a:t>2,3</a:t>
            </a:r>
            <a:endParaRPr lang="en-US" dirty="0"/>
          </a:p>
          <a:p>
            <a:r>
              <a:rPr lang="en-US" b="1" dirty="0"/>
              <a:t>Every 3 minutes</a:t>
            </a:r>
            <a:r>
              <a:rPr lang="en-US" dirty="0"/>
              <a:t>, a food allergy reaction requires an ED visit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Without immediate treatment, anaphylactic food allergy </a:t>
            </a:r>
            <a:r>
              <a:rPr lang="en-US" b="1" dirty="0"/>
              <a:t>reactions can be fatal</a:t>
            </a:r>
            <a:r>
              <a:rPr lang="en-US" baseline="30000" dirty="0"/>
              <a:t>2,3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 lnSpcReduction="10000"/>
          </a:bodyPr>
          <a:lstStyle/>
          <a:p>
            <a:r>
              <a:rPr lang="en-US" sz="900" dirty="0"/>
              <a:t>1. Arizona Department of Health Services. Arizona Resource Guide for Supporting Children With Life-Threatening Food Allergies. Accessed October 3, 2022. </a:t>
            </a:r>
            <a:r>
              <a:rPr lang="en-US" sz="900" dirty="0">
                <a:hlinkClick r:id="rId2"/>
              </a:rPr>
              <a:t>https://www.azdhs.gov/documents/prevention/azwic/food-allergies-resource-guide.pdf</a:t>
            </a:r>
            <a:r>
              <a:rPr lang="en-US" sz="900" dirty="0"/>
              <a:t>. 2.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Motosue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 MS et al. </a:t>
            </a:r>
            <a:r>
              <a:rPr lang="en-US" sz="900" b="0" i="1" dirty="0" err="1">
                <a:solidFill>
                  <a:srgbClr val="212121"/>
                </a:solidFill>
                <a:effectLst/>
              </a:rPr>
              <a:t>Pediatr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 Allergy Immunol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2018;29(5):538-544. 3. FARE. Facts and statistics. Accessed October 3, 2022.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3"/>
              </a:rPr>
              <a:t>https://www.foodallergy.org/resources/facts-and-statistics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444799" y="1006549"/>
            <a:ext cx="8270969" cy="883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04950"/>
            <a:r>
              <a:rPr lang="en-US" sz="2100" dirty="0"/>
              <a:t>Up to 50% of people diagnosed with food allergy are considered at </a:t>
            </a:r>
            <a:r>
              <a:rPr lang="en-US" sz="2100" b="1" dirty="0"/>
              <a:t>high risk</a:t>
            </a:r>
            <a:r>
              <a:rPr lang="en-US" sz="2100" dirty="0"/>
              <a:t> for anaphylaxis</a:t>
            </a:r>
            <a:r>
              <a:rPr lang="en-US" sz="2100" baseline="30000" dirty="0"/>
              <a:t>1</a:t>
            </a:r>
            <a:endParaRPr lang="en-US" sz="2100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576072" y="1151044"/>
            <a:ext cx="1325880" cy="594195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649224" y="1228851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5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of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Allergies and Nutritional Deficiencies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4"/>
            <a:ext cx="3928262" cy="3392598"/>
          </a:xfrm>
        </p:spPr>
        <p:txBody>
          <a:bodyPr>
            <a:normAutofit lnSpcReduction="10000"/>
          </a:bodyPr>
          <a:lstStyle/>
          <a:p>
            <a:pPr>
              <a:spcAft>
                <a:spcPts val="750"/>
              </a:spcAft>
            </a:pPr>
            <a:r>
              <a:rPr lang="en-US" dirty="0"/>
              <a:t>Food allergies can </a:t>
            </a:r>
            <a:r>
              <a:rPr lang="en-US" b="1" dirty="0"/>
              <a:t>limit growth and development</a:t>
            </a:r>
            <a:r>
              <a:rPr lang="en-US" baseline="30000" dirty="0"/>
              <a:t>1-4</a:t>
            </a:r>
            <a:endParaRPr lang="en-US" dirty="0"/>
          </a:p>
          <a:p>
            <a:pPr>
              <a:spcAft>
                <a:spcPts val="750"/>
              </a:spcAft>
            </a:pPr>
            <a:r>
              <a:rPr lang="en-US" dirty="0"/>
              <a:t>Growth impairment in patients with food allergy has been correlated with </a:t>
            </a:r>
            <a:r>
              <a:rPr lang="en-US" b="1" dirty="0"/>
              <a:t>elimination diets and inadequate nutrient intake</a:t>
            </a:r>
            <a:r>
              <a:rPr lang="en-US" baseline="30000" dirty="0"/>
              <a:t>1,4</a:t>
            </a:r>
            <a:endParaRPr lang="en-US" dirty="0"/>
          </a:p>
          <a:p>
            <a:pPr>
              <a:spcAft>
                <a:spcPts val="750"/>
              </a:spcAft>
            </a:pPr>
            <a:r>
              <a:rPr lang="en-US" dirty="0"/>
              <a:t>Below-average weight and height can </a:t>
            </a:r>
            <a:r>
              <a:rPr lang="en-US" b="1" dirty="0"/>
              <a:t>persist into childhood</a:t>
            </a:r>
            <a:r>
              <a:rPr lang="en-US" dirty="0"/>
              <a:t>, particularly for patients with milk allergies</a:t>
            </a:r>
            <a:r>
              <a:rPr lang="en-US" baseline="30000" dirty="0"/>
              <a:t>4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Christie L, et al</a:t>
            </a:r>
            <a:r>
              <a:rPr lang="en-US" sz="900" i="1" dirty="0"/>
              <a:t>. J Am Diet Assoc</a:t>
            </a:r>
            <a:r>
              <a:rPr lang="en-US" sz="900" dirty="0"/>
              <a:t>. 2002;102(11):1648-1651. 2. Hobbs CB, et al. 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2015;3(1):133–134.e1. 3. Robbins KA, et al. </a:t>
            </a:r>
            <a:r>
              <a:rPr lang="en-US" sz="900" i="1" dirty="0"/>
              <a:t>J Allergy Clin Immunol</a:t>
            </a:r>
            <a:r>
              <a:rPr lang="en-US" sz="900" dirty="0"/>
              <a:t>. 2014;134(6):1466–1468.e6. 4. Mehta H, et al.</a:t>
            </a:r>
            <a:r>
              <a:rPr lang="en-US" sz="900" i="1" dirty="0"/>
              <a:t> J </a:t>
            </a:r>
            <a:r>
              <a:rPr lang="en-US" sz="900" i="1" dirty="0" err="1"/>
              <a:t>Pediatr</a:t>
            </a:r>
            <a:r>
              <a:rPr lang="en-US" sz="900" i="1" dirty="0"/>
              <a:t>. </a:t>
            </a:r>
            <a:r>
              <a:rPr lang="en-US" sz="900" dirty="0"/>
              <a:t>2014;165(4):842-848.</a:t>
            </a:r>
          </a:p>
          <a:p>
            <a:endParaRPr lang="en-US" sz="900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4294057" y="1226560"/>
          <a:ext cx="4498791" cy="2953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 Burden of Food Allergy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Gupta R et al. </a:t>
            </a:r>
            <a:r>
              <a:rPr lang="en-US" sz="900" i="1" dirty="0"/>
              <a:t>JAMA </a:t>
            </a:r>
            <a:r>
              <a:rPr lang="en-US" sz="900" i="1" dirty="0" err="1"/>
              <a:t>Pediatr</a:t>
            </a:r>
            <a:r>
              <a:rPr lang="en-US" sz="900" i="1" dirty="0"/>
              <a:t>. </a:t>
            </a:r>
            <a:r>
              <a:rPr lang="en-US" sz="900" dirty="0"/>
              <a:t>2013;167:1026-1031.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478" y="1936960"/>
            <a:ext cx="3371858" cy="1592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50" dirty="0"/>
              <a:t>On average, childhood food allergies cost US families more than $4000 per child annually, totaling up to $25 billion in costs to families per year.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724024" y="1173811"/>
          <a:ext cx="5117576" cy="309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24024" y="859823"/>
            <a:ext cx="51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Annual Costs of Food Allergy in the US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Psychosocial and Emotional Burdens of Food Allergy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Epidemiology and Pathophysiology of Food Allergy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Red line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Food Allergies: Simultaneously Over- and Underdiagnosed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Food Allergy Overdiagnosis and Adverse 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99" y="2290313"/>
            <a:ext cx="5714462" cy="194917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Overdiagnosis of food allergy can lead to several adverse outcomes</a:t>
            </a:r>
            <a:r>
              <a:rPr lang="en-US" b="1" i="1" baseline="30000" dirty="0"/>
              <a:t>1,2</a:t>
            </a:r>
            <a:r>
              <a:rPr lang="en-US" b="1" i="1" dirty="0"/>
              <a:t>:</a:t>
            </a:r>
          </a:p>
          <a:p>
            <a:pPr lvl="1"/>
            <a:r>
              <a:rPr lang="en-US" dirty="0"/>
              <a:t>Patient and/or caregiver </a:t>
            </a:r>
            <a:r>
              <a:rPr lang="en-US" b="1" dirty="0"/>
              <a:t>anxiety and stress</a:t>
            </a:r>
          </a:p>
          <a:p>
            <a:pPr lvl="1"/>
            <a:r>
              <a:rPr lang="en-US" b="1" dirty="0"/>
              <a:t>Unnecessary elimination diets</a:t>
            </a:r>
            <a:r>
              <a:rPr lang="en-US" dirty="0"/>
              <a:t>, leading to malnutrition</a:t>
            </a:r>
          </a:p>
          <a:p>
            <a:pPr lvl="1"/>
            <a:r>
              <a:rPr lang="en-US" dirty="0"/>
              <a:t>Special arrangements for child care, summer camps, and after-school care</a:t>
            </a:r>
          </a:p>
          <a:p>
            <a:pPr lvl="1"/>
            <a:r>
              <a:rPr lang="en-US" b="1" dirty="0"/>
              <a:t>Overuse of treatments </a:t>
            </a:r>
            <a:r>
              <a:rPr lang="en-US" dirty="0"/>
              <a:t>and medical resources</a:t>
            </a:r>
          </a:p>
          <a:p>
            <a:pPr lvl="1"/>
            <a:endParaRPr lang="en-US" sz="2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13314" y="4507706"/>
            <a:ext cx="603068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Abrams EM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2021;9(11):3911-3917. 2. </a:t>
            </a:r>
            <a:r>
              <a:rPr lang="en-US" sz="900" dirty="0" err="1"/>
              <a:t>Westwell</a:t>
            </a:r>
            <a:r>
              <a:rPr lang="en-US" sz="900" dirty="0"/>
              <a:t>-Roper C et al.</a:t>
            </a:r>
            <a:r>
              <a:rPr lang="en-US" sz="900" i="1" dirty="0"/>
              <a:t> </a:t>
            </a:r>
            <a:r>
              <a:rPr lang="en-US" sz="900" i="1" dirty="0" err="1"/>
              <a:t>Pediatr</a:t>
            </a:r>
            <a:r>
              <a:rPr lang="en-US" sz="900" i="1" dirty="0"/>
              <a:t> Allergy Immunol.</a:t>
            </a:r>
            <a:r>
              <a:rPr lang="en-US" sz="900" dirty="0"/>
              <a:t> 2022;33(1):e13695.3. </a:t>
            </a:r>
            <a:r>
              <a:rPr lang="en-US" sz="900" dirty="0" err="1"/>
              <a:t>Sicherer</a:t>
            </a:r>
            <a:r>
              <a:rPr lang="en-US" sz="900" dirty="0"/>
              <a:t> SH et al. </a:t>
            </a:r>
            <a:r>
              <a:rPr lang="en-US" sz="900" i="1" dirty="0"/>
              <a:t>Pediatrics</a:t>
            </a:r>
            <a:r>
              <a:rPr lang="en-US" sz="900" dirty="0"/>
              <a:t>. 2017;140(2):e20170194.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799" y="1006550"/>
            <a:ext cx="8270969" cy="113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Overdiagnosis </a:t>
            </a:r>
            <a:r>
              <a:rPr lang="en-US" dirty="0"/>
              <a:t>is “the phenomenon of turning a healthy individual into a patient with a disease on the basis of a clinical test or examination finding when they are not likely to suffer any of the consequences of the condition.”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956" y="2290313"/>
            <a:ext cx="2298245" cy="20410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Nonetheless, overdiagnosis of food allergy (both self-diagnosis and clinician diagnosis) remains an ongoing issue.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37895" y="703915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Underdiagnosis in Underprivileged Populations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750"/>
              </a:spcAft>
            </a:pPr>
            <a:r>
              <a:rPr lang="en-US" dirty="0"/>
              <a:t>Compared with White children, </a:t>
            </a:r>
            <a:r>
              <a:rPr lang="en-US" b="1" dirty="0"/>
              <a:t>Black and Asian children have 1.8- and 1.4-fold</a:t>
            </a:r>
            <a:r>
              <a:rPr lang="en-US" dirty="0"/>
              <a:t> higher rates of food allergy, respectively</a:t>
            </a:r>
          </a:p>
          <a:p>
            <a:pPr>
              <a:spcAft>
                <a:spcPts val="750"/>
              </a:spcAft>
            </a:pPr>
            <a:r>
              <a:rPr lang="en-US" dirty="0"/>
              <a:t>The prevalence of food allergy is increasing most rapidly among </a:t>
            </a:r>
            <a:r>
              <a:rPr lang="en-US" b="1" dirty="0"/>
              <a:t>Non-Hispanic Black adults (2.1% increase per decade)</a:t>
            </a:r>
          </a:p>
          <a:p>
            <a:r>
              <a:rPr lang="en-US" dirty="0"/>
              <a:t>And yet, </a:t>
            </a:r>
            <a:r>
              <a:rPr lang="en-US" b="1" dirty="0"/>
              <a:t>rates of clinician-diagnosed food allergy are lower </a:t>
            </a:r>
            <a:r>
              <a:rPr lang="en-US" dirty="0"/>
              <a:t>in public schools with more Black and lower-income children than in private schools with more White and higher-income children (7.4% vs 17.5%)</a:t>
            </a:r>
          </a:p>
          <a:p>
            <a:pPr lvl="1"/>
            <a:r>
              <a:rPr lang="en-US" dirty="0"/>
              <a:t>Even among Black children with a history of severe food reaction, about </a:t>
            </a:r>
            <a:r>
              <a:rPr lang="en-US" b="1" dirty="0"/>
              <a:t>one-half had never received a clinician diagnosis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Davis CM et al. </a:t>
            </a:r>
            <a:r>
              <a:rPr lang="en-US" sz="900" i="1" dirty="0"/>
              <a:t>J Allergy Clin Immunol</a:t>
            </a:r>
            <a:r>
              <a:rPr lang="en-US" sz="900" dirty="0"/>
              <a:t>. 2021;147(5):1579-1593.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Determinants of Health Likely Contributing to Disparities in Food Allergy Diagnosis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537736"/>
              </p:ext>
            </p:extLst>
          </p:nvPr>
        </p:nvGraphicFramePr>
        <p:xfrm>
          <a:off x="200025" y="1007269"/>
          <a:ext cx="8760619" cy="3232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b="0" i="0" dirty="0">
                <a:solidFill>
                  <a:srgbClr val="212121"/>
                </a:solidFill>
                <a:effectLst/>
              </a:rPr>
              <a:t>Warren CM et al.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J Allergy Clin Immunol </a:t>
            </a:r>
            <a:r>
              <a:rPr lang="en-US" sz="900" b="0" i="1" dirty="0" err="1">
                <a:solidFill>
                  <a:srgbClr val="212121"/>
                </a:solidFill>
                <a:effectLst/>
              </a:rPr>
              <a:t>Pract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2021;9(1):110-118. </a:t>
            </a:r>
            <a:endParaRPr lang="en-US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Clinical Features and Diagnosis of Food Allergy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Orange line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Clinical Presentation of Food Allergy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Symptoms of </a:t>
            </a:r>
            <a:r>
              <a:rPr lang="en-US" dirty="0" err="1"/>
              <a:t>IgE</a:t>
            </a:r>
            <a:r>
              <a:rPr lang="en-US" dirty="0"/>
              <a:t>-Mediated Food Allergy Reactions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108716" y="4507706"/>
            <a:ext cx="6035284" cy="548879"/>
          </a:xfrm>
        </p:spPr>
        <p:txBody>
          <a:bodyPr>
            <a:normAutofit/>
          </a:bodyPr>
          <a:lstStyle/>
          <a:p>
            <a:r>
              <a:rPr lang="en-US" sz="900" dirty="0"/>
              <a:t>Yawn BP, Fenton MJ. </a:t>
            </a:r>
            <a:r>
              <a:rPr lang="en-US" sz="900" i="1" dirty="0"/>
              <a:t>Am Fam Physician</a:t>
            </a:r>
            <a:r>
              <a:rPr lang="en-US" sz="900" dirty="0"/>
              <a:t>. 2012;86(1):43-50.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79" y="931570"/>
            <a:ext cx="3445718" cy="344571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78" y="2050049"/>
            <a:ext cx="1179320" cy="100213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099" y="1481287"/>
            <a:ext cx="1012510" cy="101251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212" y="1708190"/>
            <a:ext cx="505821" cy="5058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354" y="978490"/>
            <a:ext cx="323093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25" b="1" dirty="0"/>
              <a:t>Ocular: </a:t>
            </a:r>
            <a:r>
              <a:rPr lang="en-US" sz="1125" dirty="0">
                <a:solidFill>
                  <a:schemeClr val="dk1"/>
                </a:solidFill>
              </a:rPr>
              <a:t>Pruritus, conjunctival erythema, tearing, periorbital edema</a:t>
            </a:r>
            <a:endParaRPr lang="en-US" sz="1125" dirty="0"/>
          </a:p>
          <a:p>
            <a:pPr algn="r"/>
            <a:r>
              <a:rPr lang="en-US" sz="1125" b="1" dirty="0"/>
              <a:t>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271290" y="1139486"/>
            <a:ext cx="108557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53155" y="1165424"/>
            <a:ext cx="3230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/>
              <a:t>Upper respiratory: </a:t>
            </a:r>
            <a:r>
              <a:rPr lang="en-US" sz="1125" dirty="0">
                <a:solidFill>
                  <a:schemeClr val="dk1"/>
                </a:solidFill>
              </a:rPr>
              <a:t>Nasal congestion, pruritus, rhinorrhea, sneezing, laryngeal edema, hoarseness, dry staccato cough</a:t>
            </a:r>
            <a:endParaRPr lang="en-US" sz="1125" dirty="0"/>
          </a:p>
          <a:p>
            <a:pPr algn="r"/>
            <a:r>
              <a:rPr lang="en-US" sz="1125" b="1" dirty="0"/>
              <a:t>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644557" y="1461967"/>
            <a:ext cx="108557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857" y="1930231"/>
            <a:ext cx="3230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25" b="1" dirty="0"/>
              <a:t>Lower respiratory: </a:t>
            </a:r>
            <a:r>
              <a:rPr lang="en-US" sz="1125" dirty="0">
                <a:solidFill>
                  <a:schemeClr val="dk1"/>
                </a:solidFill>
              </a:rPr>
              <a:t>Cough, chest tightness, dyspnea, wheezing, intercostal retractions, accessory muscle use</a:t>
            </a:r>
            <a:endParaRPr lang="en-US" sz="1125" dirty="0"/>
          </a:p>
          <a:p>
            <a:pPr algn="r"/>
            <a:r>
              <a:rPr lang="en-US" sz="1125" b="1" dirty="0"/>
              <a:t>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271289" y="2221932"/>
            <a:ext cx="102324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33972" y="1716989"/>
            <a:ext cx="3230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/>
              <a:t>Cardiovascular: </a:t>
            </a:r>
            <a:r>
              <a:rPr lang="en-US" sz="1125" dirty="0">
                <a:solidFill>
                  <a:schemeClr val="dk1"/>
                </a:solidFill>
              </a:rPr>
              <a:t>Tachycardia (occasionally bradycardia </a:t>
            </a:r>
            <a:r>
              <a:rPr lang="en-US" sz="1125">
                <a:solidFill>
                  <a:schemeClr val="dk1"/>
                </a:solidFill>
              </a:rPr>
              <a:t>in anaphylaxis), </a:t>
            </a:r>
            <a:r>
              <a:rPr lang="en-US" sz="1125" dirty="0">
                <a:solidFill>
                  <a:schemeClr val="dk1"/>
                </a:solidFill>
              </a:rPr>
              <a:t>hypotension, dizziness, fainting, loss of consciousness</a:t>
            </a:r>
            <a:endParaRPr lang="en-US" sz="1125" dirty="0"/>
          </a:p>
          <a:p>
            <a:pPr algn="r"/>
            <a:r>
              <a:rPr lang="en-US" sz="1125" b="1" dirty="0"/>
              <a:t>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863961" y="1951997"/>
            <a:ext cx="86616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857" y="2557190"/>
            <a:ext cx="323093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25" b="1" dirty="0"/>
              <a:t>Gastrointestinal: </a:t>
            </a:r>
            <a:r>
              <a:rPr lang="en-US" sz="1125" dirty="0">
                <a:solidFill>
                  <a:schemeClr val="dk1"/>
                </a:solidFill>
              </a:rPr>
              <a:t>Nausea, abdominal pain, reflux, vomiting, diarrhea, irritability and food refusal with weight loss</a:t>
            </a:r>
            <a:endParaRPr lang="en-US" sz="1125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3271290" y="2750164"/>
            <a:ext cx="103075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538" y="1388166"/>
            <a:ext cx="323093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25" b="1" dirty="0"/>
              <a:t>Oral: </a:t>
            </a:r>
            <a:r>
              <a:rPr lang="en-US" sz="1125" dirty="0">
                <a:solidFill>
                  <a:schemeClr val="dk1"/>
                </a:solidFill>
              </a:rPr>
              <a:t>Angioedema of the lips, tongue, or palate; oral pruritus; tongue swelling</a:t>
            </a:r>
            <a:endParaRPr lang="en-US" sz="1125" dirty="0"/>
          </a:p>
          <a:p>
            <a:pPr algn="r"/>
            <a:r>
              <a:rPr lang="en-US" sz="1125" b="1" dirty="0"/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290473" y="1549162"/>
            <a:ext cx="128967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30127" y="3063141"/>
            <a:ext cx="3230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/>
              <a:t>Cutaneous: </a:t>
            </a:r>
            <a:r>
              <a:rPr lang="en-US" sz="1125" dirty="0">
                <a:solidFill>
                  <a:schemeClr val="dk1"/>
                </a:solidFill>
              </a:rPr>
              <a:t>Erythema, pruritus, urticaria, morbilliform eruption, angioedema, eczematous rash</a:t>
            </a:r>
            <a:endParaRPr lang="en-US" sz="1125" dirty="0"/>
          </a:p>
          <a:p>
            <a:pPr algn="r"/>
            <a:r>
              <a:rPr lang="en-US" sz="1125" b="1" dirty="0"/>
              <a:t>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860116" y="3349973"/>
            <a:ext cx="86616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80717" y="3617139"/>
            <a:ext cx="2527999" cy="438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/>
              <a:t>Other: </a:t>
            </a:r>
            <a:r>
              <a:rPr lang="en-US" sz="1125" dirty="0">
                <a:solidFill>
                  <a:schemeClr val="dk1"/>
                </a:solidFill>
              </a:rPr>
              <a:t>Uterine contractions, sense of “impending doom”</a:t>
            </a:r>
            <a:endParaRPr lang="en-US" sz="1125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Differentiating </a:t>
            </a:r>
            <a:r>
              <a:rPr lang="en-US" dirty="0" err="1"/>
              <a:t>IgE</a:t>
            </a:r>
            <a:r>
              <a:rPr lang="en-US" dirty="0"/>
              <a:t>- and Non-</a:t>
            </a:r>
            <a:r>
              <a:rPr lang="en-US" dirty="0" err="1"/>
              <a:t>IgE</a:t>
            </a:r>
            <a:r>
              <a:rPr lang="en-US" dirty="0"/>
              <a:t>-Mediated Food Allergy Presentation</a:t>
            </a:r>
            <a:r>
              <a:rPr lang="en-US" baseline="30000" dirty="0"/>
              <a:t>1,2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Wrobel JP et al. </a:t>
            </a:r>
            <a:r>
              <a:rPr lang="en-US" sz="900" i="1" dirty="0"/>
              <a:t>Aust Fam Physician. </a:t>
            </a:r>
            <a:r>
              <a:rPr lang="en-US" sz="900" dirty="0"/>
              <a:t>2008;37(4):222-226. 2. Ruffner MA, </a:t>
            </a:r>
            <a:r>
              <a:rPr lang="en-US" sz="900" dirty="0" err="1"/>
              <a:t>Spergel</a:t>
            </a:r>
            <a:r>
              <a:rPr lang="en-US" sz="900" dirty="0"/>
              <a:t> JM. </a:t>
            </a:r>
            <a:r>
              <a:rPr lang="en-US" sz="900" i="1" dirty="0"/>
              <a:t>Ann Allergy Asthma Immunol</a:t>
            </a:r>
            <a:r>
              <a:rPr lang="en-US" sz="900" dirty="0"/>
              <a:t>. 2016;117(5):452–454.</a:t>
            </a:r>
          </a:p>
          <a:p>
            <a:endParaRPr lang="en-US" sz="900" dirty="0"/>
          </a:p>
        </p:txBody>
      </p:sp>
      <p:graphicFrame>
        <p:nvGraphicFramePr>
          <p:cNvPr id="5" name="Content Placeholder 5"/>
          <p:cNvGraphicFramePr/>
          <p:nvPr/>
        </p:nvGraphicFramePr>
        <p:xfrm>
          <a:off x="200445" y="1151159"/>
          <a:ext cx="8760619" cy="284118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775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2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87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IgE</a:t>
                      </a:r>
                      <a:r>
                        <a:rPr lang="en-US" sz="1000" dirty="0"/>
                        <a:t>-mediated food allergy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Mixed </a:t>
                      </a:r>
                      <a:r>
                        <a:rPr lang="en-US" sz="1000" dirty="0" err="1"/>
                        <a:t>IgE</a:t>
                      </a:r>
                      <a:r>
                        <a:rPr lang="en-US" sz="1000" dirty="0"/>
                        <a:t> or non-</a:t>
                      </a:r>
                      <a:r>
                        <a:rPr lang="en-US" sz="1000" dirty="0" err="1"/>
                        <a:t>IgE</a:t>
                      </a:r>
                      <a:r>
                        <a:rPr lang="en-US" sz="1000" dirty="0"/>
                        <a:t>–mediated food allergy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76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Typical organ systems involved in symptom presentation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Symptoms across broad range of organs, including oral, respiratory, cardiovascular, cutaneous, and GI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Symptoms usually isolated to GI system (nausea, vomiting, diarrhea, stomach cramps)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7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Timing after oral intake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Usually seconds to minutes (within 2 hours)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Usually hours to days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24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Severity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May proceed to anaphylaxis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Variable, life-threatening is rare but can occur (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eg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FPIES)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9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Pathogenesis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Type 1 immune hypersensitivity (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IgE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-mediated)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Type 3 or 4 immune hypersensitivity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24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Examples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C5B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Peanuts, tree nuts, seafood, milk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C5B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Eosinophilic esophagitis, </a:t>
                      </a:r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food protein-induced enterocolitis syndrome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C5B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99506" y="4239816"/>
            <a:ext cx="8761558" cy="2035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GI, gastrointestinal.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Diagnosing Food Allergy (NIAID and AAAAI/ACAAI Guidelines)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History for Food Allergy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4"/>
            <a:ext cx="5469223" cy="3411762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Medical history to include:</a:t>
            </a:r>
          </a:p>
          <a:p>
            <a:pPr lvl="1">
              <a:spcAft>
                <a:spcPts val="150"/>
              </a:spcAft>
            </a:pPr>
            <a:r>
              <a:rPr lang="en-US" b="1" dirty="0"/>
              <a:t>Symptoms</a:t>
            </a:r>
            <a:r>
              <a:rPr lang="en-US" dirty="0"/>
              <a:t> associated with various types of food reactions</a:t>
            </a:r>
          </a:p>
          <a:p>
            <a:pPr lvl="1">
              <a:spcAft>
                <a:spcPts val="150"/>
              </a:spcAft>
            </a:pPr>
            <a:r>
              <a:rPr lang="en-US" b="1" dirty="0"/>
              <a:t>Timing</a:t>
            </a:r>
            <a:r>
              <a:rPr lang="en-US" dirty="0"/>
              <a:t> between food ingestion and symptom onset</a:t>
            </a:r>
          </a:p>
          <a:p>
            <a:pPr lvl="1">
              <a:spcAft>
                <a:spcPts val="150"/>
              </a:spcAft>
            </a:pPr>
            <a:r>
              <a:rPr lang="en-US" b="1" dirty="0"/>
              <a:t>Route</a:t>
            </a:r>
            <a:r>
              <a:rPr lang="en-US" dirty="0"/>
              <a:t> of food exposure</a:t>
            </a:r>
          </a:p>
          <a:p>
            <a:pPr lvl="1">
              <a:spcAft>
                <a:spcPts val="150"/>
              </a:spcAft>
            </a:pPr>
            <a:r>
              <a:rPr lang="en-US" b="1" dirty="0"/>
              <a:t>Amount</a:t>
            </a:r>
            <a:r>
              <a:rPr lang="en-US" dirty="0"/>
              <a:t> of food ingested</a:t>
            </a:r>
          </a:p>
          <a:p>
            <a:pPr lvl="1">
              <a:spcAft>
                <a:spcPts val="150"/>
              </a:spcAft>
            </a:pPr>
            <a:r>
              <a:rPr lang="en-US" b="1" dirty="0"/>
              <a:t>Form</a:t>
            </a:r>
            <a:r>
              <a:rPr lang="en-US" dirty="0"/>
              <a:t> of food (eg, raw vs cooked)</a:t>
            </a:r>
          </a:p>
          <a:p>
            <a:pPr lvl="1">
              <a:spcAft>
                <a:spcPts val="150"/>
              </a:spcAft>
            </a:pPr>
            <a:r>
              <a:rPr lang="en-US" b="1" dirty="0"/>
              <a:t>Epidemiologic factors</a:t>
            </a:r>
            <a:r>
              <a:rPr lang="en-US" dirty="0"/>
              <a:t> and potential triggers</a:t>
            </a:r>
          </a:p>
          <a:p>
            <a:pPr lvl="1">
              <a:spcAft>
                <a:spcPts val="150"/>
              </a:spcAft>
            </a:pPr>
            <a:r>
              <a:rPr lang="en-US" b="1" dirty="0"/>
              <a:t>Presence of cofactors</a:t>
            </a:r>
            <a:r>
              <a:rPr lang="en-US" dirty="0"/>
              <a:t>, including exercise, febrile illness, alcohol, drugs, and ASA or NSAID use</a:t>
            </a:r>
          </a:p>
          <a:p>
            <a:pPr lvl="1"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900" dirty="0"/>
              <a:t>ASA, acetylsalicylic acid; NSAID, nonsteroidal anti-inflammatory drug.</a:t>
            </a:r>
          </a:p>
          <a:p>
            <a:endParaRPr lang="en-US" sz="900" dirty="0"/>
          </a:p>
          <a:p>
            <a:r>
              <a:rPr lang="en-US" sz="900" dirty="0"/>
              <a:t>1. Boyce et al, </a:t>
            </a:r>
            <a:r>
              <a:rPr lang="en-US" sz="900" i="1" dirty="0"/>
              <a:t>J Allergy Clin Immunol </a:t>
            </a:r>
            <a:r>
              <a:rPr lang="en-US" sz="900" dirty="0"/>
              <a:t>2010;126(6):1105-1118. 2. 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</a:t>
            </a:r>
          </a:p>
        </p:txBody>
      </p:sp>
      <p:sp>
        <p:nvSpPr>
          <p:cNvPr id="8" name="Rectangle 7"/>
          <p:cNvSpPr/>
          <p:nvPr/>
        </p:nvSpPr>
        <p:spPr>
          <a:xfrm>
            <a:off x="5804808" y="1322000"/>
            <a:ext cx="2894393" cy="25842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Neither the medical history nor physical examination is diagnostic of food allergy; however, important information can be obtained that can aid in the identification of potential allergens and types of food reactions.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Epidemiology and Increasing Prevalence of Food Allergy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 for Food Allergy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9" y="1006873"/>
            <a:ext cx="4372522" cy="3232619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Physical examination to assess for:</a:t>
            </a:r>
          </a:p>
          <a:p>
            <a:pPr lvl="1"/>
            <a:r>
              <a:rPr lang="en-US" dirty="0"/>
              <a:t>Evidence of </a:t>
            </a:r>
            <a:r>
              <a:rPr lang="en-US" b="1" dirty="0"/>
              <a:t>other atopic diseases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, asthma, allergic rhinitis, atopic dermatitis)</a:t>
            </a:r>
          </a:p>
          <a:p>
            <a:pPr lvl="1"/>
            <a:r>
              <a:rPr lang="en-US" dirty="0"/>
              <a:t>Evidence of non-</a:t>
            </a:r>
            <a:r>
              <a:rPr lang="en-US" dirty="0" err="1"/>
              <a:t>IgE</a:t>
            </a:r>
            <a:r>
              <a:rPr lang="en-US" dirty="0"/>
              <a:t>-mediated food reaction (</a:t>
            </a:r>
            <a:r>
              <a:rPr lang="en-US" dirty="0" err="1"/>
              <a:t>eg</a:t>
            </a:r>
            <a:r>
              <a:rPr lang="en-US" dirty="0"/>
              <a:t>, failure to thrive or autoimmune diseases)</a:t>
            </a:r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75708" y="4507706"/>
            <a:ext cx="6068291" cy="548879"/>
          </a:xfrm>
        </p:spPr>
        <p:txBody>
          <a:bodyPr>
            <a:normAutofit lnSpcReduction="10000"/>
          </a:bodyPr>
          <a:lstStyle/>
          <a:p>
            <a:r>
              <a:rPr lang="en-US" sz="900" dirty="0"/>
              <a:t>1. Boyce et al, </a:t>
            </a:r>
            <a:r>
              <a:rPr lang="en-US" sz="900" i="1" dirty="0"/>
              <a:t>J Allergy Clin Immunol </a:t>
            </a:r>
            <a:r>
              <a:rPr lang="en-US" sz="900" dirty="0"/>
              <a:t>2010;126(6):1105-1118. 2. 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</a:t>
            </a:r>
          </a:p>
          <a:p>
            <a:endParaRPr lang="en-US" sz="900" dirty="0"/>
          </a:p>
          <a:p>
            <a:r>
              <a:rPr lang="en-US" sz="900" dirty="0"/>
              <a:t>Images courtesy of El </a:t>
            </a:r>
            <a:r>
              <a:rPr lang="en-US" sz="900" dirty="0" err="1"/>
              <a:t>Hachem</a:t>
            </a:r>
            <a:r>
              <a:rPr lang="en-US" sz="900" dirty="0"/>
              <a:t> M et al. </a:t>
            </a:r>
            <a:r>
              <a:rPr lang="en-US" sz="900" i="1" dirty="0"/>
              <a:t>Ital J </a:t>
            </a:r>
            <a:r>
              <a:rPr lang="en-US" sz="900" i="1" dirty="0" err="1"/>
              <a:t>Pediatr</a:t>
            </a:r>
            <a:r>
              <a:rPr lang="en-US" sz="900" i="1" dirty="0"/>
              <a:t>.</a:t>
            </a:r>
            <a:r>
              <a:rPr lang="en-US" sz="900" dirty="0"/>
              <a:t> 2020;46(1):11. </a:t>
            </a:r>
            <a:r>
              <a:rPr lang="en-US" sz="900" dirty="0">
                <a:hlinkClick r:id="rId3"/>
              </a:rPr>
              <a:t>CC BY 4.0</a:t>
            </a:r>
            <a:r>
              <a:rPr lang="en-US" sz="900" dirty="0"/>
              <a:t>.</a:t>
            </a:r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949AFD35-AEA4-BEAF-4C25-2578F2E57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31"/>
          <a:stretch/>
        </p:blipFill>
        <p:spPr bwMode="auto">
          <a:xfrm>
            <a:off x="4850213" y="2700832"/>
            <a:ext cx="2099970" cy="17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ig. 1">
            <a:extLst>
              <a:ext uri="{FF2B5EF4-FFF2-40B4-BE49-F238E27FC236}">
                <a16:creationId xmlns:a16="http://schemas.microsoft.com/office/drawing/2014/main" id="{188FAA29-BDB3-2B87-84F7-B6D25E615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5" r="24467"/>
          <a:stretch/>
        </p:blipFill>
        <p:spPr bwMode="auto">
          <a:xfrm>
            <a:off x="4850213" y="893957"/>
            <a:ext cx="2099970" cy="178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1B65C644-B33B-28ED-EA1B-7971EF078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19" r="-704" b="-319"/>
          <a:stretch/>
        </p:blipFill>
        <p:spPr bwMode="auto">
          <a:xfrm>
            <a:off x="6967545" y="1471028"/>
            <a:ext cx="1923829" cy="241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9B867-2AA6-649E-07C0-53B713A41521}"/>
              </a:ext>
            </a:extLst>
          </p:cNvPr>
          <p:cNvSpPr txBox="1"/>
          <p:nvPr/>
        </p:nvSpPr>
        <p:spPr>
          <a:xfrm>
            <a:off x="7228396" y="882416"/>
            <a:ext cx="1396895" cy="5078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50" b="1" dirty="0"/>
              <a:t>Pediatric Atopic Dermatitis</a:t>
            </a:r>
          </a:p>
        </p:txBody>
      </p:sp>
    </p:spTree>
    <p:extLst>
      <p:ext uri="{BB962C8B-B14F-4D97-AF65-F5344CB8AC3E}">
        <p14:creationId xmlns:p14="http://schemas.microsoft.com/office/powerpoint/2010/main" val="280392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IgE</a:t>
            </a:r>
            <a:r>
              <a:rPr lang="en-US" dirty="0"/>
              <a:t> Testing for Food Allergy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00" y="2196308"/>
            <a:ext cx="8270969" cy="231139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Guideline-recommended food allergy testing options</a:t>
            </a:r>
            <a:r>
              <a:rPr lang="en-US" b="1" i="1" baseline="30000" dirty="0"/>
              <a:t>1,2</a:t>
            </a:r>
            <a:r>
              <a:rPr lang="en-US" b="1" i="1" dirty="0"/>
              <a:t>:</a:t>
            </a:r>
          </a:p>
          <a:p>
            <a:endParaRPr lang="en-US" sz="1050" dirty="0"/>
          </a:p>
          <a:p>
            <a:pPr lvl="1"/>
            <a:r>
              <a:rPr lang="en-US" b="1" dirty="0"/>
              <a:t>Skin prick tests (SPTs): </a:t>
            </a:r>
            <a:r>
              <a:rPr lang="en-US" dirty="0"/>
              <a:t>allergens in a liquid are lanced into the skin to evaluate the level of activating </a:t>
            </a:r>
            <a:r>
              <a:rPr lang="en-US" dirty="0" err="1"/>
              <a:t>IgE</a:t>
            </a:r>
            <a:r>
              <a:rPr lang="en-US" dirty="0"/>
              <a:t> antibodies in the dermal mast cells</a:t>
            </a:r>
          </a:p>
          <a:p>
            <a:pPr lvl="1"/>
            <a:endParaRPr lang="en-US" sz="1050" dirty="0"/>
          </a:p>
          <a:p>
            <a:pPr lvl="1"/>
            <a:r>
              <a:rPr lang="en-US" b="1" dirty="0"/>
              <a:t>Serum </a:t>
            </a:r>
            <a:r>
              <a:rPr lang="en-US" b="1" dirty="0" err="1"/>
              <a:t>IgE</a:t>
            </a:r>
            <a:r>
              <a:rPr lang="en-US" b="1" dirty="0"/>
              <a:t> testing (also called immunoassays): </a:t>
            </a:r>
            <a:r>
              <a:rPr lang="en-US" dirty="0"/>
              <a:t>blood samples are tested for allergen-specific </a:t>
            </a:r>
            <a:r>
              <a:rPr lang="en-US" dirty="0" err="1"/>
              <a:t>IgE</a:t>
            </a:r>
            <a:r>
              <a:rPr lang="en-US" dirty="0"/>
              <a:t> antibody levels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 2. </a:t>
            </a:r>
            <a:r>
              <a:rPr lang="en-US" sz="900" dirty="0" err="1"/>
              <a:t>Muthupalaniappen</a:t>
            </a:r>
            <a:r>
              <a:rPr lang="en-US" sz="900" dirty="0"/>
              <a:t> L, Jamil A. </a:t>
            </a:r>
            <a:r>
              <a:rPr lang="en-US" sz="900" i="1" dirty="0"/>
              <a:t>Malays Fam Physician.</a:t>
            </a:r>
            <a:r>
              <a:rPr lang="en-US" sz="900" dirty="0"/>
              <a:t> 2021;16(2):19-26.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67055" y="1006550"/>
            <a:ext cx="7809891" cy="1067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Self-reported symptoms have a </a:t>
            </a:r>
            <a:r>
              <a:rPr lang="en-US" sz="2100" b="1" dirty="0"/>
              <a:t>low positive predictive value</a:t>
            </a:r>
            <a:r>
              <a:rPr lang="en-US" sz="2100" dirty="0"/>
              <a:t>, underscoring the need for laboratory allergy testing </a:t>
            </a:r>
            <a:br>
              <a:rPr lang="en-US" sz="2100" dirty="0"/>
            </a:br>
            <a:r>
              <a:rPr lang="en-US" sz="2100" dirty="0"/>
              <a:t>for specific suspected triggers.</a:t>
            </a:r>
            <a:r>
              <a:rPr lang="en-US" sz="2100" baseline="30000" dirty="0"/>
              <a:t>1</a:t>
            </a:r>
            <a:endParaRPr lang="en-US" sz="2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Food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007" y="1928094"/>
            <a:ext cx="8098971" cy="2311398"/>
          </a:xfrm>
        </p:spPr>
        <p:txBody>
          <a:bodyPr/>
          <a:lstStyle/>
          <a:p>
            <a:r>
              <a:rPr lang="en-US" dirty="0"/>
              <a:t>Must be performed under direct supervision of clinician prepared to treat an anaphylactic reaction</a:t>
            </a:r>
          </a:p>
          <a:p>
            <a:r>
              <a:rPr lang="en-US" dirty="0"/>
              <a:t>Should be preceded by an elimination diet</a:t>
            </a:r>
          </a:p>
          <a:p>
            <a:r>
              <a:rPr lang="en-US" dirty="0"/>
              <a:t>Oral food challenges can be:</a:t>
            </a:r>
          </a:p>
          <a:p>
            <a:pPr lvl="1"/>
            <a:r>
              <a:rPr lang="en-US" dirty="0"/>
              <a:t>Open (unmasked, unblinded)—most cost effective, but may be influenced by patient anxiety or fears</a:t>
            </a:r>
          </a:p>
          <a:p>
            <a:pPr lvl="1"/>
            <a:r>
              <a:rPr lang="en-US" dirty="0"/>
              <a:t>Single-blind</a:t>
            </a:r>
          </a:p>
          <a:p>
            <a:pPr lvl="1"/>
            <a:r>
              <a:rPr lang="en-US" dirty="0"/>
              <a:t>Double-blind, placebo-controlled-gold standard in food allergy diagnosis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</a:t>
            </a:r>
          </a:p>
          <a:p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444799" y="1006550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Oral food challenges </a:t>
            </a:r>
            <a:r>
              <a:rPr lang="en-US" dirty="0"/>
              <a:t>may be considered to determine the appropriateness of elimination diet, to assess for tolerance, or to confirm findings of medical history and/or laboratory testing.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Avoiding Inappropriate Testing for Food Allergy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Panel Testing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800" y="2008414"/>
            <a:ext cx="8270969" cy="2231078"/>
          </a:xfrm>
        </p:spPr>
        <p:txBody>
          <a:bodyPr/>
          <a:lstStyle/>
          <a:p>
            <a:r>
              <a:rPr lang="en-US" dirty="0"/>
              <a:t>Positive results to tolerated foods are common</a:t>
            </a:r>
          </a:p>
          <a:p>
            <a:pPr lvl="1"/>
            <a:r>
              <a:rPr lang="en-US" dirty="0"/>
              <a:t>For example, 8% of people have positive SPT or serum </a:t>
            </a:r>
            <a:r>
              <a:rPr lang="en-US" dirty="0" err="1"/>
              <a:t>IgE</a:t>
            </a:r>
            <a:r>
              <a:rPr lang="en-US" dirty="0"/>
              <a:t> results for peanut even though only about 1% of people are clinically allergic</a:t>
            </a:r>
          </a:p>
          <a:p>
            <a:endParaRPr lang="en-US" dirty="0"/>
          </a:p>
          <a:p>
            <a:r>
              <a:rPr lang="en-US" dirty="0"/>
              <a:t>Panels can lead to </a:t>
            </a:r>
            <a:r>
              <a:rPr lang="en-US" b="1" dirty="0"/>
              <a:t>clinically irrelevant positive results </a:t>
            </a:r>
            <a:r>
              <a:rPr lang="en-US" dirty="0"/>
              <a:t>and </a:t>
            </a:r>
            <a:r>
              <a:rPr lang="en-US" b="1" dirty="0"/>
              <a:t>overdiagnosis</a:t>
            </a:r>
            <a:r>
              <a:rPr lang="en-US" dirty="0"/>
              <a:t>, which can in turn promote unnecessary stress and dietary avoidance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b="0" i="0" dirty="0" err="1">
                <a:solidFill>
                  <a:srgbClr val="212121"/>
                </a:solidFill>
                <a:effectLst/>
              </a:rPr>
              <a:t>Sicherer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 SH, Wood RA.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Pediatrics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2012;129(1):193-197. 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444799" y="1006550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Test for food allergy should be specific to a patient’s medical history and should </a:t>
            </a:r>
            <a:r>
              <a:rPr lang="en-US" sz="2100" b="1" dirty="0"/>
              <a:t>not </a:t>
            </a:r>
            <a:r>
              <a:rPr lang="en-US" sz="2100" dirty="0"/>
              <a:t>be performed using large panels of food allergens.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IgG or IgG4 Antibody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Tests that evaluate for large panels of IgG and </a:t>
            </a:r>
            <a:r>
              <a:rPr lang="en-US" dirty="0" err="1"/>
              <a:t>IgE</a:t>
            </a:r>
            <a:r>
              <a:rPr lang="en-US" dirty="0"/>
              <a:t> antibodies are often marketed as diagnostic of food allergies and sensitivities</a:t>
            </a:r>
          </a:p>
          <a:p>
            <a:endParaRPr lang="en-US" dirty="0"/>
          </a:p>
          <a:p>
            <a:r>
              <a:rPr lang="en-US" dirty="0"/>
              <a:t>IgG testing is not a validated diagnostic tool for food allergy</a:t>
            </a:r>
          </a:p>
          <a:p>
            <a:endParaRPr lang="en-US" dirty="0"/>
          </a:p>
          <a:p>
            <a:r>
              <a:rPr lang="en-US" dirty="0"/>
              <a:t>IgG (specifically IgG4) may be a marker of food exposure and tolerance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77028" y="4507706"/>
            <a:ext cx="6066971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American Academy of Allergy, Asthma &amp; Immunology (AAAAI). Position Statement. May 2010. Accessed October 4, 2022. </a:t>
            </a:r>
            <a:r>
              <a:rPr lang="en-US" sz="900" dirty="0">
                <a:hlinkClick r:id="rId3"/>
              </a:rPr>
              <a:t>https://www.aaaai.org/Aaaai/media/Media-Library-PDFs/Tools%20for%20the%20Public/Conditions%20Library/Library%20-%20Allergies/eacci-igg4-2010.pdf</a:t>
            </a:r>
            <a:r>
              <a:rPr lang="en-US" sz="900" dirty="0"/>
              <a:t>. 2. Lavine E. </a:t>
            </a:r>
            <a:r>
              <a:rPr lang="en-US" sz="900" i="1" dirty="0"/>
              <a:t>CMAJ</a:t>
            </a:r>
            <a:r>
              <a:rPr lang="en-US" sz="900" dirty="0"/>
              <a:t>. 2012;184(6):666-668.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Serum Antibody Allergy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Key issues with serum antibody allergy tests identified by the American Academy of Allergy, Asthma &amp; Immunology:</a:t>
            </a:r>
          </a:p>
          <a:p>
            <a:pPr lvl="1"/>
            <a:r>
              <a:rPr lang="en-US" dirty="0"/>
              <a:t>Diagnosis of food allergy in the absence of a medical history and possible food challenge testing is inappropriate</a:t>
            </a:r>
          </a:p>
          <a:p>
            <a:pPr lvl="1"/>
            <a:r>
              <a:rPr lang="en-US" dirty="0"/>
              <a:t>Serum antibody levels cannot diagnose food allergy</a:t>
            </a:r>
          </a:p>
          <a:p>
            <a:pPr lvl="1"/>
            <a:r>
              <a:rPr lang="en-US" dirty="0"/>
              <a:t>Overinterpretation of results may lead to unnecessary and potentially nutritionally inadequate elimination diets</a:t>
            </a:r>
          </a:p>
          <a:p>
            <a:pPr lvl="1"/>
            <a:r>
              <a:rPr lang="en-US" dirty="0"/>
              <a:t>Test marketing oversimplifies the interpretation of results</a:t>
            </a:r>
          </a:p>
          <a:p>
            <a:pPr lvl="1"/>
            <a:r>
              <a:rPr lang="en-US" dirty="0"/>
              <a:t>Misinterpretation of results could lead to serious food reactions when clinical sensitivity is present despite presumed negative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American Academy of Allergy, Asthma &amp; Immunology (AAAAI). Position Statement. May 2010. Accessed October 4, 2022. </a:t>
            </a:r>
            <a:r>
              <a:rPr lang="en-US" sz="900" dirty="0">
                <a:hlinkClick r:id="rId2"/>
              </a:rPr>
              <a:t>https://www.aaaai.org/Aaaai/media/Media-Library-PDFs/Tools%20for%20the%20Public/Conditions%20Library/Library%20-%20Allergies/eacci-igg4-2010.pdf</a:t>
            </a:r>
            <a:r>
              <a:rPr lang="en-US" sz="9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36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Intradermal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injection of a small amount of allergen directly into the skin</a:t>
            </a:r>
          </a:p>
          <a:p>
            <a:endParaRPr lang="en-US" dirty="0"/>
          </a:p>
          <a:p>
            <a:r>
              <a:rPr lang="en-US" b="1" dirty="0"/>
              <a:t>Not</a:t>
            </a:r>
            <a:r>
              <a:rPr lang="en-US" dirty="0"/>
              <a:t> recommended for food allergy</a:t>
            </a:r>
          </a:p>
          <a:p>
            <a:endParaRPr lang="en-US" dirty="0"/>
          </a:p>
          <a:p>
            <a:r>
              <a:rPr lang="en-US" dirty="0"/>
              <a:t>Highly sensitive and, as such, is associated with a risk of </a:t>
            </a:r>
            <a:r>
              <a:rPr lang="en-US" b="1" dirty="0"/>
              <a:t>severe allergic reaction</a:t>
            </a:r>
          </a:p>
          <a:p>
            <a:endParaRPr lang="en-US" dirty="0"/>
          </a:p>
          <a:p>
            <a:r>
              <a:rPr lang="en-US" dirty="0"/>
              <a:t>Associated with higher rates of false positives than SPTs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75708" y="4507706"/>
            <a:ext cx="6068291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</a:t>
            </a:r>
            <a:r>
              <a:rPr lang="en-US" sz="900" dirty="0" err="1"/>
              <a:t>Muthupalaniappen</a:t>
            </a:r>
            <a:r>
              <a:rPr lang="en-US" sz="900" dirty="0"/>
              <a:t> L, Jamil A. </a:t>
            </a:r>
            <a:r>
              <a:rPr lang="en-US" sz="900" i="1" dirty="0"/>
              <a:t>Malays Fam Physician.</a:t>
            </a:r>
            <a:r>
              <a:rPr lang="en-US" sz="900" dirty="0"/>
              <a:t> 2021;16(2):19-26. 2. 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Atopy Patch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the topical application of a solution containing the food allergen and assessment for reaction</a:t>
            </a:r>
          </a:p>
          <a:p>
            <a:endParaRPr lang="en-US" dirty="0"/>
          </a:p>
          <a:p>
            <a:r>
              <a:rPr lang="en-US" b="1" dirty="0"/>
              <a:t>Lack of standardization</a:t>
            </a:r>
            <a:r>
              <a:rPr lang="en-US" dirty="0"/>
              <a:t> for the testing process and cutoffs makes test result interpretation challenging</a:t>
            </a:r>
          </a:p>
          <a:p>
            <a:endParaRPr lang="en-US" dirty="0"/>
          </a:p>
          <a:p>
            <a:r>
              <a:rPr lang="en-US" dirty="0"/>
              <a:t>Therefore, atopy patch testing is </a:t>
            </a:r>
            <a:r>
              <a:rPr lang="en-US" b="1" dirty="0"/>
              <a:t>not</a:t>
            </a:r>
            <a:r>
              <a:rPr lang="en-US" dirty="0"/>
              <a:t> recommended for routine clinical 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Sicherer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 SH, Wood RA.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Pediatrics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2012;129(1):193-197. </a:t>
            </a:r>
            <a:r>
              <a:rPr lang="en-US" sz="900" dirty="0"/>
              <a:t>2. 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Safe Food Challenge Testing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Prevalence of Food Allergies in the United States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68782" y="4507706"/>
            <a:ext cx="6075218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Gupta RS et al. </a:t>
            </a:r>
            <a:r>
              <a:rPr lang="en-US" sz="900" i="1" dirty="0"/>
              <a:t>JAMA </a:t>
            </a:r>
            <a:r>
              <a:rPr lang="en-US" sz="900" i="1" dirty="0" err="1"/>
              <a:t>Netw</a:t>
            </a:r>
            <a:r>
              <a:rPr lang="en-US" sz="900" i="1" dirty="0"/>
              <a:t> Open</a:t>
            </a:r>
            <a:r>
              <a:rPr lang="en-US" sz="900" dirty="0"/>
              <a:t>. 2019;2(1):e185630. 2. Gupta RS et al. </a:t>
            </a:r>
            <a:r>
              <a:rPr lang="en-US" sz="900" i="1" dirty="0"/>
              <a:t>Pediatrics</a:t>
            </a:r>
            <a:r>
              <a:rPr lang="en-US" sz="900" dirty="0"/>
              <a:t>. 2018;142(6):e20181235.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3554" y="1053193"/>
            <a:ext cx="7796893" cy="83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~32 million people </a:t>
            </a:r>
            <a:r>
              <a:rPr lang="en-US" sz="2700" dirty="0"/>
              <a:t>in the US have food allergies</a:t>
            </a:r>
            <a:r>
              <a:rPr lang="en-US" sz="2700" baseline="30000" dirty="0"/>
              <a:t>1,2</a:t>
            </a:r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673554" y="2042348"/>
            <a:ext cx="3747407" cy="2041071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100" b="1" dirty="0"/>
              <a:t>~26 million </a:t>
            </a:r>
            <a:r>
              <a:rPr lang="en-US" sz="2100" dirty="0"/>
              <a:t>US adults</a:t>
            </a:r>
            <a:r>
              <a:rPr lang="en-US" sz="2100" baseline="30000" dirty="0"/>
              <a:t>1</a:t>
            </a:r>
            <a:endParaRPr lang="en-US" sz="2100" dirty="0"/>
          </a:p>
          <a:p>
            <a:pPr algn="ctr"/>
            <a:r>
              <a:rPr lang="en-US" sz="2100" dirty="0"/>
              <a:t>(10.8%)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0100" y="2042348"/>
            <a:ext cx="3747407" cy="20410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100" b="1" dirty="0"/>
              <a:t>~5.6 million </a:t>
            </a:r>
            <a:r>
              <a:rPr lang="en-US" sz="2100" dirty="0"/>
              <a:t>children</a:t>
            </a:r>
            <a:r>
              <a:rPr lang="en-US" sz="2100" baseline="30000" dirty="0"/>
              <a:t>2</a:t>
            </a:r>
            <a:endParaRPr lang="en-US" sz="2100" dirty="0"/>
          </a:p>
          <a:p>
            <a:pPr algn="ctr"/>
            <a:r>
              <a:rPr lang="en-US" sz="2100" dirty="0"/>
              <a:t>(7.6%)</a:t>
            </a:r>
          </a:p>
        </p:txBody>
      </p:sp>
      <p:pic>
        <p:nvPicPr>
          <p:cNvPr id="16" name="Graphic 15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7759" y="1656223"/>
            <a:ext cx="2227724" cy="2227724"/>
          </a:xfrm>
          <a:prstGeom prst="rect">
            <a:avLst/>
          </a:prstGeom>
        </p:spPr>
      </p:pic>
      <p:pic>
        <p:nvPicPr>
          <p:cNvPr id="17" name="Graphic 16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8517" y="1656223"/>
            <a:ext cx="2227724" cy="2227724"/>
          </a:xfrm>
          <a:prstGeom prst="rect">
            <a:avLst/>
          </a:prstGeom>
        </p:spPr>
      </p:pic>
      <p:pic>
        <p:nvPicPr>
          <p:cNvPr id="19" name="Graphic 18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4167" y="2042348"/>
            <a:ext cx="1470627" cy="1470627"/>
          </a:xfrm>
          <a:prstGeom prst="rect">
            <a:avLst/>
          </a:prstGeom>
        </p:spPr>
      </p:pic>
      <p:pic>
        <p:nvPicPr>
          <p:cNvPr id="21" name="Graphic 20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12954" y="2269284"/>
            <a:ext cx="907608" cy="88776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Food Challenge Safety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an oral food challenge is being considered, </a:t>
            </a:r>
            <a:r>
              <a:rPr lang="en-US" b="1" dirty="0"/>
              <a:t>referral to an allergist/immunologist</a:t>
            </a:r>
            <a:r>
              <a:rPr lang="en-US" dirty="0"/>
              <a:t> is recommended</a:t>
            </a:r>
          </a:p>
          <a:p>
            <a:endParaRPr lang="en-US" dirty="0"/>
          </a:p>
          <a:p>
            <a:r>
              <a:rPr lang="en-US" dirty="0"/>
              <a:t>Challenges can be performed in the allergist/immunologist’s office as long as staff are </a:t>
            </a:r>
            <a:r>
              <a:rPr lang="en-US" b="1" dirty="0"/>
              <a:t>prepared to assess for and treat allergic reactions and anaphylaxis</a:t>
            </a:r>
          </a:p>
          <a:p>
            <a:endParaRPr lang="en-US" dirty="0"/>
          </a:p>
          <a:p>
            <a:r>
              <a:rPr lang="en-US" dirty="0"/>
              <a:t>Procedures for </a:t>
            </a:r>
            <a:r>
              <a:rPr lang="en-US" b="1" dirty="0"/>
              <a:t>rapid access to emergency medical services </a:t>
            </a:r>
            <a:r>
              <a:rPr lang="en-US" dirty="0"/>
              <a:t>should be in place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b="0" i="0" dirty="0">
                <a:solidFill>
                  <a:srgbClr val="212121"/>
                </a:solidFill>
                <a:effectLst/>
              </a:rPr>
              <a:t>Bird JA et al.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J Allergy Clin Immunol </a:t>
            </a:r>
            <a:r>
              <a:rPr lang="en-US" sz="900" b="0" i="1" dirty="0" err="1">
                <a:solidFill>
                  <a:srgbClr val="212121"/>
                </a:solidFill>
                <a:effectLst/>
              </a:rPr>
              <a:t>Pract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2020;8(1):75-90.e17. </a:t>
            </a:r>
            <a:endParaRPr lang="en-US" sz="9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AAAAI Recommendations for Oral Food Challenge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CF68AAC-516D-71E8-081B-233EC368DA7F}"/>
              </a:ext>
            </a:extLst>
          </p:cNvPr>
          <p:cNvSpPr/>
          <p:nvPr/>
        </p:nvSpPr>
        <p:spPr>
          <a:xfrm>
            <a:off x="696684" y="1380115"/>
            <a:ext cx="3536615" cy="524506"/>
          </a:xfrm>
          <a:custGeom>
            <a:avLst/>
            <a:gdLst>
              <a:gd name="connsiteX0" fmla="*/ 0 w 3428095"/>
              <a:gd name="connsiteY0" fmla="*/ 0 h 764245"/>
              <a:gd name="connsiteX1" fmla="*/ 3428095 w 3428095"/>
              <a:gd name="connsiteY1" fmla="*/ 0 h 764245"/>
              <a:gd name="connsiteX2" fmla="*/ 3428095 w 3428095"/>
              <a:gd name="connsiteY2" fmla="*/ 764245 h 764245"/>
              <a:gd name="connsiteX3" fmla="*/ 0 w 3428095"/>
              <a:gd name="connsiteY3" fmla="*/ 764245 h 764245"/>
              <a:gd name="connsiteX4" fmla="*/ 0 w 3428095"/>
              <a:gd name="connsiteY4" fmla="*/ 0 h 76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095" h="764245">
                <a:moveTo>
                  <a:pt x="0" y="0"/>
                </a:moveTo>
                <a:lnTo>
                  <a:pt x="3428095" y="0"/>
                </a:lnTo>
                <a:lnTo>
                  <a:pt x="3428095" y="764245"/>
                </a:lnTo>
                <a:lnTo>
                  <a:pt x="0" y="764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0" i="0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4-dose protocol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1B23035-E271-0745-6676-690FD90319E8}"/>
              </a:ext>
            </a:extLst>
          </p:cNvPr>
          <p:cNvSpPr/>
          <p:nvPr/>
        </p:nvSpPr>
        <p:spPr>
          <a:xfrm>
            <a:off x="696684" y="1918386"/>
            <a:ext cx="3536615" cy="2179272"/>
          </a:xfrm>
          <a:custGeom>
            <a:avLst/>
            <a:gdLst>
              <a:gd name="connsiteX0" fmla="*/ 0 w 3428095"/>
              <a:gd name="connsiteY0" fmla="*/ 0 h 2179272"/>
              <a:gd name="connsiteX1" fmla="*/ 3428095 w 3428095"/>
              <a:gd name="connsiteY1" fmla="*/ 0 h 2179272"/>
              <a:gd name="connsiteX2" fmla="*/ 3428095 w 3428095"/>
              <a:gd name="connsiteY2" fmla="*/ 2179272 h 2179272"/>
              <a:gd name="connsiteX3" fmla="*/ 0 w 3428095"/>
              <a:gd name="connsiteY3" fmla="*/ 2179272 h 2179272"/>
              <a:gd name="connsiteX4" fmla="*/ 0 w 3428095"/>
              <a:gd name="connsiteY4" fmla="*/ 0 h 217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095" h="2179272">
                <a:moveTo>
                  <a:pt x="0" y="0"/>
                </a:moveTo>
                <a:lnTo>
                  <a:pt x="3428095" y="0"/>
                </a:lnTo>
                <a:lnTo>
                  <a:pt x="3428095" y="2179272"/>
                </a:lnTo>
                <a:lnTo>
                  <a:pt x="0" y="2179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1 = 1/12th total serving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2 = 1/6th total serving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3 = 1/4 total serving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4 = 1/2 total serving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31287DB-0250-5224-2860-2FA9C95530DE}"/>
              </a:ext>
            </a:extLst>
          </p:cNvPr>
          <p:cNvSpPr/>
          <p:nvPr/>
        </p:nvSpPr>
        <p:spPr>
          <a:xfrm>
            <a:off x="4647920" y="1377616"/>
            <a:ext cx="3428095" cy="527005"/>
          </a:xfrm>
          <a:custGeom>
            <a:avLst/>
            <a:gdLst>
              <a:gd name="connsiteX0" fmla="*/ 0 w 3428095"/>
              <a:gd name="connsiteY0" fmla="*/ 0 h 439316"/>
              <a:gd name="connsiteX1" fmla="*/ 3428095 w 3428095"/>
              <a:gd name="connsiteY1" fmla="*/ 0 h 439316"/>
              <a:gd name="connsiteX2" fmla="*/ 3428095 w 3428095"/>
              <a:gd name="connsiteY2" fmla="*/ 439316 h 439316"/>
              <a:gd name="connsiteX3" fmla="*/ 0 w 3428095"/>
              <a:gd name="connsiteY3" fmla="*/ 439316 h 439316"/>
              <a:gd name="connsiteX4" fmla="*/ 0 w 3428095"/>
              <a:gd name="connsiteY4" fmla="*/ 0 h 43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095" h="439316">
                <a:moveTo>
                  <a:pt x="0" y="0"/>
                </a:moveTo>
                <a:lnTo>
                  <a:pt x="3428095" y="0"/>
                </a:lnTo>
                <a:lnTo>
                  <a:pt x="3428095" y="439316"/>
                </a:lnTo>
                <a:lnTo>
                  <a:pt x="0" y="4393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0" i="0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6-dose protocol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39D4A3D-F95D-9633-7C4C-A916467EC570}"/>
              </a:ext>
            </a:extLst>
          </p:cNvPr>
          <p:cNvSpPr/>
          <p:nvPr/>
        </p:nvSpPr>
        <p:spPr>
          <a:xfrm>
            <a:off x="4647920" y="1918385"/>
            <a:ext cx="3428095" cy="2179272"/>
          </a:xfrm>
          <a:custGeom>
            <a:avLst/>
            <a:gdLst>
              <a:gd name="connsiteX0" fmla="*/ 0 w 3428095"/>
              <a:gd name="connsiteY0" fmla="*/ 0 h 2179272"/>
              <a:gd name="connsiteX1" fmla="*/ 3428095 w 3428095"/>
              <a:gd name="connsiteY1" fmla="*/ 0 h 2179272"/>
              <a:gd name="connsiteX2" fmla="*/ 3428095 w 3428095"/>
              <a:gd name="connsiteY2" fmla="*/ 2179272 h 2179272"/>
              <a:gd name="connsiteX3" fmla="*/ 0 w 3428095"/>
              <a:gd name="connsiteY3" fmla="*/ 2179272 h 2179272"/>
              <a:gd name="connsiteX4" fmla="*/ 0 w 3428095"/>
              <a:gd name="connsiteY4" fmla="*/ 0 h 217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095" h="2179272">
                <a:moveTo>
                  <a:pt x="0" y="0"/>
                </a:moveTo>
                <a:lnTo>
                  <a:pt x="3428095" y="0"/>
                </a:lnTo>
                <a:lnTo>
                  <a:pt x="3428095" y="2179272"/>
                </a:lnTo>
                <a:lnTo>
                  <a:pt x="0" y="2179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1 = 1% total dose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2 = 4% total dose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3 = 10% total dose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4 = 20% total dose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5 = 30% total dose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Char char="•"/>
            </a:pPr>
            <a:r>
              <a:rPr lang="en-US" sz="2000" kern="1200" dirty="0"/>
              <a:t>Dose 6 = 35% total dose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8800" y="4508011"/>
            <a:ext cx="6045200" cy="548879"/>
          </a:xfrm>
        </p:spPr>
        <p:txBody>
          <a:bodyPr>
            <a:normAutofit/>
          </a:bodyPr>
          <a:lstStyle/>
          <a:p>
            <a:r>
              <a:rPr lang="en-US" sz="900" b="0" i="0" dirty="0">
                <a:solidFill>
                  <a:srgbClr val="212121"/>
                </a:solidFill>
                <a:effectLst/>
              </a:rPr>
              <a:t>Bird JA et al.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J Allergy Clin Immunol </a:t>
            </a:r>
            <a:r>
              <a:rPr lang="en-US" sz="900" b="0" i="1" dirty="0" err="1">
                <a:solidFill>
                  <a:srgbClr val="212121"/>
                </a:solidFill>
                <a:effectLst/>
              </a:rPr>
              <a:t>Pract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2020;8(1):75-90.e17. </a:t>
            </a:r>
            <a:endParaRPr lang="en-US" sz="900" dirty="0"/>
          </a:p>
          <a:p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797913" y="812918"/>
            <a:ext cx="73361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Example Dosing Options for Food Challenge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AAAAI Recommendations for Oral Food Challenge: </a:t>
            </a:r>
            <a:br>
              <a:rPr lang="en-US" dirty="0"/>
            </a:br>
            <a:r>
              <a:rPr lang="en-US" dirty="0"/>
              <a:t>Research Protocol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19228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b="0" i="0" dirty="0">
                <a:solidFill>
                  <a:srgbClr val="212121"/>
                </a:solidFill>
                <a:effectLst/>
              </a:rPr>
              <a:t>Bird JA et al. 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J Allergy Clin Immunol </a:t>
            </a:r>
            <a:r>
              <a:rPr lang="en-US" sz="900" b="0" i="1" dirty="0" err="1">
                <a:solidFill>
                  <a:srgbClr val="212121"/>
                </a:solidFill>
                <a:effectLst/>
              </a:rPr>
              <a:t>Pract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2020;8(1):75-90.e17. </a:t>
            </a:r>
            <a:endParaRPr lang="en-US" sz="900" dirty="0"/>
          </a:p>
          <a:p>
            <a:endParaRPr lang="en-US" sz="900" dirty="0"/>
          </a:p>
        </p:txBody>
      </p:sp>
      <p:sp>
        <p:nvSpPr>
          <p:cNvPr id="30" name="TextBox 29"/>
          <p:cNvSpPr txBox="1"/>
          <p:nvPr/>
        </p:nvSpPr>
        <p:spPr>
          <a:xfrm>
            <a:off x="646085" y="1083700"/>
            <a:ext cx="78518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Example Dosing Protocol With Objective Reaction After Ingestion of 100-mg Dose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BADE40-525D-450A-4C98-3F965A97ACFF}"/>
              </a:ext>
            </a:extLst>
          </p:cNvPr>
          <p:cNvGrpSpPr/>
          <p:nvPr/>
        </p:nvGrpSpPr>
        <p:grpSpPr>
          <a:xfrm>
            <a:off x="682213" y="1431710"/>
            <a:ext cx="7796144" cy="3022883"/>
            <a:chOff x="5046891" y="2010542"/>
            <a:chExt cx="7003147" cy="4030510"/>
          </a:xfrm>
        </p:grpSpPr>
        <p:grpSp>
          <p:nvGrpSpPr>
            <p:cNvPr id="16" name="Group 15"/>
            <p:cNvGrpSpPr/>
            <p:nvPr/>
          </p:nvGrpSpPr>
          <p:grpSpPr>
            <a:xfrm>
              <a:off x="5771592" y="2195880"/>
              <a:ext cx="6123482" cy="517805"/>
              <a:chOff x="5176511" y="2617939"/>
              <a:chExt cx="6962153" cy="58872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035273" y="2617939"/>
                <a:ext cx="651354" cy="58872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3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94034" y="2617939"/>
                <a:ext cx="651354" cy="58872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10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752796" y="2617939"/>
                <a:ext cx="651354" cy="588723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ysClr val="windowText" lastClr="000000"/>
                    </a:solidFill>
                  </a:rPr>
                  <a:t>30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11558" y="2617939"/>
                <a:ext cx="651354" cy="588723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100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470319" y="2617939"/>
                <a:ext cx="651354" cy="58872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300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329081" y="2617939"/>
                <a:ext cx="824518" cy="58872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1000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76511" y="2617939"/>
                <a:ext cx="651354" cy="58872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1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1361007" y="2617939"/>
                <a:ext cx="777657" cy="58872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3000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71352" y="2131617"/>
              <a:ext cx="4869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/>
                <a:t>Dose</a:t>
              </a:r>
            </a:p>
            <a:p>
              <a:pPr algn="ctr"/>
              <a:r>
                <a:rPr lang="en-US" sz="1350" b="1" dirty="0"/>
                <a:t>(mg)</a:t>
              </a:r>
            </a:p>
          </p:txBody>
        </p:sp>
        <p:sp>
          <p:nvSpPr>
            <p:cNvPr id="18" name="Right Brace 17"/>
            <p:cNvSpPr/>
            <p:nvPr/>
          </p:nvSpPr>
          <p:spPr>
            <a:xfrm rot="5400000">
              <a:off x="7093122" y="1552269"/>
              <a:ext cx="195772" cy="283883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42990" y="3069573"/>
              <a:ext cx="22809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Cumulative </a:t>
              </a:r>
              <a:br>
                <a:rPr lang="en-US" sz="1050" dirty="0"/>
              </a:br>
              <a:r>
                <a:rPr lang="en-US" sz="1050" dirty="0"/>
                <a:t>tolerated dose </a:t>
              </a:r>
              <a:br>
                <a:rPr lang="en-US" sz="1050" dirty="0"/>
              </a:br>
              <a:r>
                <a:rPr lang="en-US" sz="1050" dirty="0"/>
                <a:t>(44 mg)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8323979" y="2827631"/>
              <a:ext cx="0" cy="1034212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534218" y="3861843"/>
              <a:ext cx="157952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Single highest tolerated dose</a:t>
              </a:r>
            </a:p>
            <a:p>
              <a:pPr algn="ctr"/>
              <a:r>
                <a:rPr lang="en-US" sz="1050" dirty="0"/>
                <a:t>(30 mg)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9160704" y="2827631"/>
              <a:ext cx="0" cy="188598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060047" y="4669739"/>
              <a:ext cx="22356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Eliciting or reactive dose</a:t>
              </a:r>
            </a:p>
            <a:p>
              <a:pPr algn="ctr"/>
              <a:r>
                <a:rPr lang="en-US" sz="1050" dirty="0"/>
                <a:t>(100 mg)</a:t>
              </a:r>
            </a:p>
          </p:txBody>
        </p:sp>
        <p:sp>
          <p:nvSpPr>
            <p:cNvPr id="28" name="Right Brace 27"/>
            <p:cNvSpPr/>
            <p:nvPr/>
          </p:nvSpPr>
          <p:spPr>
            <a:xfrm rot="5400000">
              <a:off x="7430007" y="3570155"/>
              <a:ext cx="279754" cy="3591708"/>
            </a:xfrm>
            <a:prstGeom prst="rightBrac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57399" y="5487055"/>
              <a:ext cx="22356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Cumulative reactive dose</a:t>
              </a:r>
            </a:p>
            <a:p>
              <a:pPr algn="ctr"/>
              <a:r>
                <a:rPr lang="en-US" sz="1050" dirty="0"/>
                <a:t>(144 mg)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46891" y="2010542"/>
              <a:ext cx="7003147" cy="39997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52262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Psychosocial Considerations for Food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558" cy="3232619"/>
          </a:xfrm>
        </p:spPr>
        <p:txBody>
          <a:bodyPr/>
          <a:lstStyle/>
          <a:p>
            <a:r>
              <a:rPr lang="en-US" dirty="0"/>
              <a:t>Ingesting a food avoided or considered dangerous by a patient can lead to </a:t>
            </a:r>
            <a:r>
              <a:rPr lang="en-US" b="1" dirty="0"/>
              <a:t>stress and anxiety</a:t>
            </a:r>
          </a:p>
          <a:p>
            <a:r>
              <a:rPr lang="en-US" dirty="0"/>
              <a:t>This can lead to </a:t>
            </a:r>
            <a:r>
              <a:rPr lang="en-US" b="1" dirty="0"/>
              <a:t>difficulty differentiating subjective symptoms </a:t>
            </a:r>
            <a:r>
              <a:rPr lang="en-US" dirty="0"/>
              <a:t>due to overlap between anxiety and food allergy reaction symptoms (</a:t>
            </a:r>
            <a:r>
              <a:rPr lang="en-US" dirty="0" err="1"/>
              <a:t>eg</a:t>
            </a:r>
            <a:r>
              <a:rPr lang="en-US" dirty="0"/>
              <a:t>, accelerated heart rate, mouth/throat pruritus)</a:t>
            </a:r>
          </a:p>
          <a:p>
            <a:r>
              <a:rPr lang="en-US" b="1" dirty="0"/>
              <a:t>Recommendations for providers:</a:t>
            </a:r>
          </a:p>
          <a:p>
            <a:pPr lvl="1"/>
            <a:r>
              <a:rPr lang="en-US" dirty="0"/>
              <a:t>Assess patient readiness for a food challenge</a:t>
            </a:r>
          </a:p>
          <a:p>
            <a:pPr lvl="1"/>
            <a:r>
              <a:rPr lang="en-US" dirty="0"/>
              <a:t>Consider referral to or consultation with mental health support during food challenge preparation and, if available, during food challenge itself</a:t>
            </a:r>
          </a:p>
          <a:p>
            <a:pPr lvl="1"/>
            <a:r>
              <a:rPr lang="en-US" dirty="0"/>
              <a:t>For children, have parents discuss food challenges using terms they can understand</a:t>
            </a:r>
          </a:p>
          <a:p>
            <a:pPr lvl="1"/>
            <a:r>
              <a:rPr lang="en-US" dirty="0"/>
              <a:t>For children, avoid using terms such as “pass” or “fail” to prevent self-blame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109855" cy="548879"/>
          </a:xfrm>
        </p:spPr>
        <p:txBody>
          <a:bodyPr>
            <a:normAutofit/>
          </a:bodyPr>
          <a:lstStyle/>
          <a:p>
            <a:r>
              <a:rPr lang="en-US" sz="900" b="0" i="0" dirty="0">
                <a:solidFill>
                  <a:srgbClr val="212121"/>
                </a:solidFill>
                <a:effectLst/>
                <a:latin typeface="+mj-lt"/>
              </a:rPr>
              <a:t>Bird JA et al. </a:t>
            </a:r>
            <a:r>
              <a:rPr lang="en-US" sz="900" b="0" i="1" dirty="0">
                <a:solidFill>
                  <a:srgbClr val="212121"/>
                </a:solidFill>
                <a:effectLst/>
                <a:latin typeface="+mj-lt"/>
              </a:rPr>
              <a:t>J Allergy Clin Immunol </a:t>
            </a:r>
            <a:r>
              <a:rPr lang="en-US" sz="900" b="0" i="1" dirty="0" err="1">
                <a:solidFill>
                  <a:srgbClr val="212121"/>
                </a:solidFill>
                <a:effectLst/>
                <a:latin typeface="+mj-lt"/>
              </a:rPr>
              <a:t>Pract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+mj-lt"/>
              </a:rPr>
              <a:t>. 2020;8(1):75-90.e17. </a:t>
            </a:r>
            <a:endParaRPr lang="en-US" sz="900" dirty="0">
              <a:latin typeface="+mj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Case Study 1: James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James: 6-Month-Old Infant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549" y="1006793"/>
            <a:ext cx="4993958" cy="3232785"/>
          </a:xfrm>
        </p:spPr>
        <p:txBody>
          <a:bodyPr/>
          <a:lstStyle/>
          <a:p>
            <a:r>
              <a:rPr lang="en-US" dirty="0"/>
              <a:t>Parents of a 6-month-old present for follow-up of atopic dermatitis diagnosis 2 weeks prior</a:t>
            </a:r>
          </a:p>
          <a:p>
            <a:r>
              <a:rPr lang="en-US" dirty="0"/>
              <a:t>Parents report use of topical emollient after baths and topical steroids as recommended</a:t>
            </a:r>
          </a:p>
          <a:p>
            <a:r>
              <a:rPr lang="en-US" dirty="0"/>
              <a:t>Atopic dermatitis has not improved</a:t>
            </a:r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77028" y="4507706"/>
            <a:ext cx="6066971" cy="548879"/>
          </a:xfrm>
        </p:spPr>
        <p:txBody>
          <a:bodyPr>
            <a:normAutofit/>
          </a:bodyPr>
          <a:lstStyle/>
          <a:p>
            <a:r>
              <a:rPr lang="en-US" sz="900" dirty="0">
                <a:solidFill>
                  <a:srgbClr val="212121"/>
                </a:solidFill>
              </a:rPr>
              <a:t>Top i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mage courtesy of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DermNet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2"/>
              </a:rPr>
              <a:t>https://dermnetnz.org/topics/atopic-dermatitis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3"/>
              </a:rPr>
              <a:t>CC BY-NC-ND 3.0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898249-7E04-EF0D-C015-A43ECE7D515D}"/>
              </a:ext>
            </a:extLst>
          </p:cNvPr>
          <p:cNvGrpSpPr/>
          <p:nvPr/>
        </p:nvGrpSpPr>
        <p:grpSpPr>
          <a:xfrm>
            <a:off x="5699424" y="550709"/>
            <a:ext cx="2698816" cy="3890538"/>
            <a:chOff x="7599231" y="734279"/>
            <a:chExt cx="3235325" cy="4663955"/>
          </a:xfrm>
        </p:grpSpPr>
        <p:pic>
          <p:nvPicPr>
            <p:cNvPr id="3" name="Picture 2" descr="Atopic dermatitis">
              <a:extLst>
                <a:ext uri="{FF2B5EF4-FFF2-40B4-BE49-F238E27FC236}">
                  <a16:creationId xmlns:a16="http://schemas.microsoft.com/office/drawing/2014/main" id="{C6C430EE-12C7-D148-C15E-801117FF0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231" y="734279"/>
              <a:ext cx="3235325" cy="242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088076CD-AD3C-DAC3-0DE0-96C163BA5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599231" y="3295273"/>
              <a:ext cx="3235325" cy="2102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James: 6-Month-Old Infant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Additional symptoms reported by the parents include GI upset (colic, vomiting, general fussiness)</a:t>
            </a:r>
          </a:p>
          <a:p>
            <a:r>
              <a:rPr lang="en-US" dirty="0"/>
              <a:t>The patient is in the 25th height-for-weight percentile</a:t>
            </a:r>
          </a:p>
          <a:p>
            <a:r>
              <a:rPr lang="en-US" dirty="0"/>
              <a:t>His growth has recently plateaued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75708" y="4507706"/>
            <a:ext cx="6068291" cy="548879"/>
          </a:xfrm>
        </p:spPr>
        <p:txBody>
          <a:bodyPr>
            <a:normAutofit/>
          </a:bodyPr>
          <a:lstStyle/>
          <a:p>
            <a:r>
              <a:rPr lang="en-US" sz="900" dirty="0">
                <a:solidFill>
                  <a:srgbClr val="212121"/>
                </a:solidFill>
              </a:rPr>
              <a:t>Top i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mage courtesy of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DermNet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2"/>
              </a:rPr>
              <a:t>https://dermnetnz.org/topics/atopic-dermatitis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3"/>
              </a:rPr>
              <a:t>CC BY-NC-ND 3.0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E49A51-F44F-125C-F1EA-EF5FB8F4B5EF}"/>
              </a:ext>
            </a:extLst>
          </p:cNvPr>
          <p:cNvGrpSpPr/>
          <p:nvPr/>
        </p:nvGrpSpPr>
        <p:grpSpPr>
          <a:xfrm>
            <a:off x="5699424" y="550709"/>
            <a:ext cx="2698816" cy="3890156"/>
            <a:chOff x="7599231" y="734279"/>
            <a:chExt cx="3235325" cy="4663497"/>
          </a:xfrm>
        </p:grpSpPr>
        <p:pic>
          <p:nvPicPr>
            <p:cNvPr id="7" name="Picture 6" descr="Atopic dermatitis">
              <a:extLst>
                <a:ext uri="{FF2B5EF4-FFF2-40B4-BE49-F238E27FC236}">
                  <a16:creationId xmlns:a16="http://schemas.microsoft.com/office/drawing/2014/main" id="{B111A675-9D24-542F-6CC6-4022A8771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231" y="734279"/>
              <a:ext cx="3235325" cy="242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8B6553C-FA94-EA78-B01B-9138A1750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599231" y="3295729"/>
              <a:ext cx="3235325" cy="210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James: 6-Month-Old Infant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Medical history reveals worsening symptoms, particularly after introduction of yogurt in the diet</a:t>
            </a:r>
          </a:p>
          <a:p>
            <a:endParaRPr lang="en-US" dirty="0"/>
          </a:p>
          <a:p>
            <a:r>
              <a:rPr lang="en-US" dirty="0"/>
              <a:t>Solid foods and formula were introduced 1 month prior; partial breastfeeding is ongoing</a:t>
            </a:r>
          </a:p>
          <a:p>
            <a:endParaRPr lang="en-US" dirty="0"/>
          </a:p>
          <a:p>
            <a:r>
              <a:rPr lang="en-US" dirty="0"/>
              <a:t>Recommended testing:	</a:t>
            </a:r>
          </a:p>
          <a:p>
            <a:pPr lvl="1"/>
            <a:r>
              <a:rPr lang="en-US" dirty="0"/>
              <a:t>Skin prick test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>
                <a:solidFill>
                  <a:srgbClr val="212121"/>
                </a:solidFill>
              </a:rPr>
              <a:t>Top i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mage courtesy of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DermNet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3"/>
              </a:rPr>
              <a:t>https://dermnetnz.org/topics/atopic-dermatitis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4"/>
              </a:rPr>
              <a:t>CC BY-NC-ND 3.0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393E4D-4E93-1A24-CF82-656BCED06D39}"/>
              </a:ext>
            </a:extLst>
          </p:cNvPr>
          <p:cNvGrpSpPr/>
          <p:nvPr/>
        </p:nvGrpSpPr>
        <p:grpSpPr>
          <a:xfrm>
            <a:off x="5699424" y="550709"/>
            <a:ext cx="2698816" cy="3890156"/>
            <a:chOff x="7599231" y="734279"/>
            <a:chExt cx="3235325" cy="4663497"/>
          </a:xfrm>
        </p:grpSpPr>
        <p:pic>
          <p:nvPicPr>
            <p:cNvPr id="7" name="Picture 6" descr="Atopic dermatitis">
              <a:extLst>
                <a:ext uri="{FF2B5EF4-FFF2-40B4-BE49-F238E27FC236}">
                  <a16:creationId xmlns:a16="http://schemas.microsoft.com/office/drawing/2014/main" id="{019F3E14-EFEC-D45E-265E-F6C09B623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231" y="734279"/>
              <a:ext cx="3235325" cy="242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ACF5375-2896-8D34-88C2-E53F3F8B2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7599231" y="3295729"/>
              <a:ext cx="3235325" cy="210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James: 6-Month-Old Infant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SPT results are positive for cow’s milk (8-mm wheal)</a:t>
            </a:r>
          </a:p>
          <a:p>
            <a:endParaRPr lang="en-US" dirty="0"/>
          </a:p>
          <a:p>
            <a:r>
              <a:rPr lang="en-US" dirty="0"/>
              <a:t>Next step:</a:t>
            </a:r>
          </a:p>
          <a:p>
            <a:pPr lvl="1"/>
            <a:r>
              <a:rPr lang="en-US" dirty="0"/>
              <a:t>Counseling to remove dairy from James’ diet</a:t>
            </a:r>
          </a:p>
          <a:p>
            <a:pPr lvl="1"/>
            <a:r>
              <a:rPr lang="en-US" dirty="0"/>
              <a:t>Recommendation for alternatives to cow’s milk formula </a:t>
            </a:r>
          </a:p>
          <a:p>
            <a:pPr lvl="1"/>
            <a:r>
              <a:rPr lang="en-US" dirty="0"/>
              <a:t>Referral to nutritionist</a:t>
            </a:r>
          </a:p>
          <a:p>
            <a:pPr lvl="1"/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>
                <a:solidFill>
                  <a:srgbClr val="212121"/>
                </a:solidFill>
              </a:rPr>
              <a:t>Top i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mage courtesy of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DermNet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3"/>
              </a:rPr>
              <a:t>https://dermnetnz.org/topics/atopic-dermatitis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900" b="0" i="0" dirty="0">
                <a:solidFill>
                  <a:srgbClr val="212121"/>
                </a:solidFill>
                <a:effectLst/>
                <a:hlinkClick r:id="rId4"/>
              </a:rPr>
              <a:t>CC BY-NC-ND 3.0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F78395-1950-C73D-5099-550F7252CECC}"/>
              </a:ext>
            </a:extLst>
          </p:cNvPr>
          <p:cNvGrpSpPr/>
          <p:nvPr/>
        </p:nvGrpSpPr>
        <p:grpSpPr>
          <a:xfrm>
            <a:off x="5699424" y="550709"/>
            <a:ext cx="2698816" cy="3890156"/>
            <a:chOff x="7599231" y="734279"/>
            <a:chExt cx="3235325" cy="4663497"/>
          </a:xfrm>
        </p:grpSpPr>
        <p:pic>
          <p:nvPicPr>
            <p:cNvPr id="7" name="Picture 6" descr="Atopic dermatitis">
              <a:extLst>
                <a:ext uri="{FF2B5EF4-FFF2-40B4-BE49-F238E27FC236}">
                  <a16:creationId xmlns:a16="http://schemas.microsoft.com/office/drawing/2014/main" id="{C60C0880-4E7B-7462-9DB9-4C0A6E226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231" y="734279"/>
              <a:ext cx="3235325" cy="242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7AAF66B-2637-BB26-CACF-BC6FD0389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7599231" y="3295729"/>
              <a:ext cx="3235325" cy="210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Case Study 2: Isabelle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Rising Rates of Food Allergy Among Children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Incidence of Peanut Allergy Among </a:t>
            </a:r>
            <a:br>
              <a:rPr lang="en-US" dirty="0"/>
            </a:br>
            <a:r>
              <a:rPr lang="en-US" dirty="0"/>
              <a:t>4- to 17-Year-Olds in the US, 2001-2017</a:t>
            </a:r>
            <a:r>
              <a:rPr lang="en-US" baseline="30000" dirty="0"/>
              <a:t>1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191692" y="1481137"/>
          <a:ext cx="4306490" cy="2758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Pediatric Food-Related Anaphylaxis </a:t>
            </a:r>
            <a:br>
              <a:rPr lang="en-US" dirty="0"/>
            </a:br>
            <a:r>
              <a:rPr lang="en-US" dirty="0"/>
              <a:t>ED Visits, 2005-2014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ED, emergency department.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075708" y="4507706"/>
            <a:ext cx="6068291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Lieberman J et al. </a:t>
            </a:r>
            <a:r>
              <a:rPr lang="en-US" sz="900" i="1" dirty="0"/>
              <a:t>Ann Allergy Asthma Immunol. </a:t>
            </a:r>
            <a:r>
              <a:rPr lang="en-US" sz="900" dirty="0"/>
              <a:t>2018;121(5 Supplement):S13. 2. </a:t>
            </a:r>
            <a:r>
              <a:rPr lang="en-US" sz="900" b="0" i="0" dirty="0" err="1">
                <a:solidFill>
                  <a:srgbClr val="212121"/>
                </a:solidFill>
                <a:effectLst/>
              </a:rPr>
              <a:t>Motosue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 MS et al. </a:t>
            </a:r>
            <a:r>
              <a:rPr lang="en-US" sz="900" b="0" i="1" dirty="0" err="1">
                <a:solidFill>
                  <a:srgbClr val="212121"/>
                </a:solidFill>
                <a:effectLst/>
              </a:rPr>
              <a:t>Pediatr</a:t>
            </a:r>
            <a:r>
              <a:rPr lang="en-US" sz="900" b="0" i="1" dirty="0">
                <a:solidFill>
                  <a:srgbClr val="212121"/>
                </a:solidFill>
                <a:effectLst/>
              </a:rPr>
              <a:t> Allergy Immunol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. 2018;29(5):538-544. </a:t>
            </a:r>
            <a:endParaRPr lang="en-US" sz="900" dirty="0"/>
          </a:p>
        </p:txBody>
      </p:sp>
      <p:graphicFrame>
        <p:nvGraphicFramePr>
          <p:cNvPr id="11" name="Content Placeholder 9"/>
          <p:cNvGraphicFramePr>
            <a:graphicFrameLocks noGrp="1"/>
          </p:cNvGraphicFramePr>
          <p:nvPr>
            <p:ph sz="quarter" idx="4"/>
          </p:nvPr>
        </p:nvGraphicFramePr>
        <p:xfrm>
          <a:off x="4644629" y="1481137"/>
          <a:ext cx="4307681" cy="2758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06308" y="2839575"/>
            <a:ext cx="1630097" cy="715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173% increase </a:t>
            </a:r>
            <a:r>
              <a:rPr lang="en-US" sz="1350" dirty="0"/>
              <a:t>in food-related anaphylaxis ED visits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Victoria: 2-Year-Old Toddler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Parents of a 2-year-old girl present for evaluation of acute urticaria on arm</a:t>
            </a:r>
          </a:p>
          <a:p>
            <a:endParaRPr lang="en-US" dirty="0"/>
          </a:p>
          <a:p>
            <a:r>
              <a:rPr lang="en-US" dirty="0"/>
              <a:t>They note that the symptoms started 2 days ago and hives are still present </a:t>
            </a:r>
          </a:p>
          <a:p>
            <a:endParaRPr lang="en-US" dirty="0"/>
          </a:p>
          <a:p>
            <a:r>
              <a:rPr lang="en-US" dirty="0"/>
              <a:t>They suspect allergy to tree nuts, as she ate walnuts for the first time 3 days ago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707435" y="1380069"/>
            <a:ext cx="4237088" cy="23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Victoria: 2-Year-Old Toddler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Medical history reveals that she only had the walnuts 1 time, 2 days ago and has not had any since</a:t>
            </a:r>
          </a:p>
          <a:p>
            <a:endParaRPr lang="en-US" dirty="0"/>
          </a:p>
          <a:p>
            <a:r>
              <a:rPr lang="en-US" dirty="0"/>
              <a:t>The rash has come and gone over the last 2 days and responds to antihistamines</a:t>
            </a:r>
          </a:p>
          <a:p>
            <a:endParaRPr lang="en-US" dirty="0"/>
          </a:p>
          <a:p>
            <a:r>
              <a:rPr lang="en-US" dirty="0"/>
              <a:t>Differential diagnosis:</a:t>
            </a:r>
          </a:p>
          <a:p>
            <a:pPr lvl="1"/>
            <a:r>
              <a:rPr lang="en-US" dirty="0"/>
              <a:t>Contact dermatitis</a:t>
            </a:r>
          </a:p>
          <a:p>
            <a:pPr lvl="1"/>
            <a:r>
              <a:rPr lang="en-US" dirty="0"/>
              <a:t>Insect bite</a:t>
            </a:r>
          </a:p>
          <a:p>
            <a:pPr lv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707435" y="1381556"/>
            <a:ext cx="4237088" cy="23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Food Allergy and nutrition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Silver line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in Food Allergy Prevention Recommendations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964" y="273844"/>
            <a:ext cx="8843272" cy="481253"/>
          </a:xfrm>
        </p:spPr>
        <p:txBody>
          <a:bodyPr>
            <a:normAutofit fontScale="90000"/>
          </a:bodyPr>
          <a:lstStyle/>
          <a:p>
            <a:r>
              <a:rPr lang="en-US" dirty="0"/>
              <a:t>Shifting Food Allergy Prevention Rationale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Zeiger RS. </a:t>
            </a:r>
            <a:r>
              <a:rPr lang="en-US" sz="900" i="1" dirty="0"/>
              <a:t>Pediatrics</a:t>
            </a:r>
            <a:r>
              <a:rPr lang="en-US" sz="900" dirty="0"/>
              <a:t>. 2003;111(6 Pt 3):1662-1671. 2. Greer FR et al. </a:t>
            </a:r>
            <a:r>
              <a:rPr lang="en-US" sz="900" i="1" dirty="0"/>
              <a:t>Pediatrics</a:t>
            </a:r>
            <a:r>
              <a:rPr lang="en-US" sz="900" dirty="0"/>
              <a:t>. 2008;121(1):183-191. 3. Greer FR et al. 2019;143(4). pii:e20190281.</a:t>
            </a:r>
          </a:p>
          <a:p>
            <a:endParaRPr lang="en-US" sz="9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99478" y="956707"/>
            <a:ext cx="8761558" cy="3431696"/>
            <a:chOff x="265970" y="1275609"/>
            <a:chExt cx="11682077" cy="4575594"/>
          </a:xfrm>
        </p:grpSpPr>
        <p:sp>
          <p:nvSpPr>
            <p:cNvPr id="11" name="Rectangle 10"/>
            <p:cNvSpPr/>
            <p:nvPr/>
          </p:nvSpPr>
          <p:spPr>
            <a:xfrm>
              <a:off x="1120939" y="1887298"/>
              <a:ext cx="2374711" cy="6414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/>
                <a:t>2000</a:t>
              </a:r>
              <a:r>
                <a:rPr lang="en-US" sz="2100" b="1" baseline="30000" dirty="0"/>
                <a:t>1</a:t>
              </a:r>
              <a:endParaRPr lang="en-US" sz="135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07285" y="1887298"/>
              <a:ext cx="2374711" cy="641444"/>
            </a:xfrm>
            <a:prstGeom prst="rect">
              <a:avLst/>
            </a:prstGeom>
            <a:solidFill>
              <a:srgbClr val="8C5B6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/>
                <a:t>2008</a:t>
              </a:r>
              <a:r>
                <a:rPr lang="en-US" sz="2100" b="1" baseline="30000" dirty="0"/>
                <a:t>2</a:t>
              </a:r>
              <a:endParaRPr lang="en-US" sz="135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94991" y="1887298"/>
              <a:ext cx="2374711" cy="641444"/>
            </a:xfrm>
            <a:prstGeom prst="rect">
              <a:avLst/>
            </a:prstGeom>
            <a:solidFill>
              <a:srgbClr val="495E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/>
                <a:t>2019</a:t>
              </a:r>
              <a:r>
                <a:rPr lang="en-US" sz="2100" b="1" baseline="30000" dirty="0"/>
                <a:t>3</a:t>
              </a:r>
              <a:endParaRPr lang="en-US" sz="1350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120939" y="3230460"/>
              <a:ext cx="600292" cy="600292"/>
              <a:chOff x="818329" y="2532807"/>
              <a:chExt cx="1280160" cy="128016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818329" y="2532807"/>
                <a:ext cx="1280160" cy="12801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8" name="Picture 4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0408" y="2684886"/>
                <a:ext cx="976000" cy="97600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1120939" y="3948992"/>
              <a:ext cx="652416" cy="652416"/>
              <a:chOff x="3842266" y="2532807"/>
              <a:chExt cx="1280160" cy="128016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3842266" y="2532807"/>
                <a:ext cx="1280160" cy="12801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6" name="Picture 4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10844" y="2623072"/>
                <a:ext cx="1143000" cy="1143000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8600699" y="5234106"/>
              <a:ext cx="617097" cy="617097"/>
              <a:chOff x="6839690" y="4847781"/>
              <a:chExt cx="1280160" cy="128016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6839690" y="4847781"/>
                <a:ext cx="1280160" cy="1280160"/>
              </a:xfrm>
              <a:prstGeom prst="ellipse">
                <a:avLst/>
              </a:prstGeom>
              <a:solidFill>
                <a:srgbClr val="495E8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4" name="Picture 4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5884" y="5044433"/>
                <a:ext cx="911870" cy="911870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641683" y="2539457"/>
              <a:ext cx="33332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Wait to introduce allergenic foods: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73355" y="3364435"/>
              <a:ext cx="118023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b="1" dirty="0"/>
                <a:t>Milk: </a:t>
              </a:r>
              <a:r>
                <a:rPr lang="en-US" sz="1125" dirty="0"/>
                <a:t>1 year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08305" y="4121311"/>
              <a:ext cx="125504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b="1" dirty="0"/>
                <a:t>Eggs: </a:t>
              </a:r>
              <a:r>
                <a:rPr lang="en-US" sz="1125" dirty="0"/>
                <a:t>2 years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702376" y="3505388"/>
              <a:ext cx="652416" cy="652416"/>
            </a:xfrm>
            <a:prstGeom prst="ellipse">
              <a:avLst/>
            </a:prstGeom>
            <a:solidFill>
              <a:srgbClr val="8C5B6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08305" y="4888327"/>
              <a:ext cx="194113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b="1" dirty="0"/>
                <a:t>Nuts and fish</a:t>
              </a:r>
              <a:r>
                <a:rPr lang="en-US" sz="1125" dirty="0"/>
                <a:t>: 3 years</a:t>
              </a:r>
            </a:p>
          </p:txBody>
        </p:sp>
        <p:pic>
          <p:nvPicPr>
            <p:cNvPr id="22" name="Picture 21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366">
              <a:off x="4780015" y="3530605"/>
              <a:ext cx="269984" cy="269984"/>
            </a:xfrm>
            <a:prstGeom prst="rect">
              <a:avLst/>
            </a:prstGeom>
          </p:spPr>
        </p:pic>
        <p:pic>
          <p:nvPicPr>
            <p:cNvPr id="23" name="Picture 22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01422">
              <a:off x="4713011" y="3784140"/>
              <a:ext cx="371078" cy="37107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65970" y="1275609"/>
              <a:ext cx="11682077" cy="4888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75" b="1" dirty="0">
                  <a:solidFill>
                    <a:schemeClr val="bg1"/>
                  </a:solidFill>
                </a:rPr>
                <a:t>American Academy of Pediatrics Guidelines on Preventing Food Allergy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28029" y="2563685"/>
              <a:ext cx="3333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No evidence for delaying introduction of allergenic foods: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53198" y="2571138"/>
              <a:ext cx="3333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No evidence for delaying introduction of allergenic foods: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53198" y="4345457"/>
              <a:ext cx="333322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Early introduction of peanuts may be beneficial for infants at high risk for allergy: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91822" y="3591229"/>
              <a:ext cx="224423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25" b="1" dirty="0"/>
                <a:t>Milk, eggs, nuts, and fish: </a:t>
              </a:r>
              <a:r>
                <a:rPr lang="en-US" sz="1125" dirty="0"/>
                <a:t>4-6 months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1123041" y="4769085"/>
              <a:ext cx="652416" cy="6524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Picture 29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802384">
              <a:off x="1216276" y="4776394"/>
              <a:ext cx="329730" cy="329730"/>
            </a:xfrm>
            <a:prstGeom prst="rect">
              <a:avLst/>
            </a:prstGeom>
          </p:spPr>
        </p:pic>
        <p:pic>
          <p:nvPicPr>
            <p:cNvPr id="31" name="Picture 30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01422">
              <a:off x="1147634" y="5005740"/>
              <a:ext cx="440983" cy="440983"/>
            </a:xfrm>
            <a:prstGeom prst="rect">
              <a:avLst/>
            </a:prstGeom>
          </p:spPr>
        </p:pic>
        <p:pic>
          <p:nvPicPr>
            <p:cNvPr id="32" name="Picture 31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621643">
              <a:off x="1425942" y="4911643"/>
              <a:ext cx="353461" cy="353461"/>
            </a:xfrm>
            <a:prstGeom prst="rect">
              <a:avLst/>
            </a:prstGeom>
          </p:spPr>
        </p:pic>
        <p:pic>
          <p:nvPicPr>
            <p:cNvPr id="33" name="Picture 3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976280" y="3643220"/>
              <a:ext cx="327770" cy="327770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8552175" y="3359835"/>
              <a:ext cx="652416" cy="652416"/>
            </a:xfrm>
            <a:prstGeom prst="ellipse">
              <a:avLst/>
            </a:prstGeom>
            <a:solidFill>
              <a:srgbClr val="495E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241620" y="3445675"/>
              <a:ext cx="224423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25" b="1" dirty="0"/>
                <a:t>Milk, eggs, tree nuts, and fish: </a:t>
              </a:r>
              <a:r>
                <a:rPr lang="en-US" sz="1125" dirty="0"/>
                <a:t>4-6 months</a:t>
              </a:r>
            </a:p>
          </p:txBody>
        </p:sp>
        <p:pic>
          <p:nvPicPr>
            <p:cNvPr id="36" name="Picture 3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632090" y="3631560"/>
              <a:ext cx="297149" cy="297149"/>
            </a:xfrm>
            <a:prstGeom prst="rect">
              <a:avLst/>
            </a:prstGeom>
          </p:spPr>
        </p:pic>
        <p:pic>
          <p:nvPicPr>
            <p:cNvPr id="37" name="Picture 3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685315" y="3403501"/>
              <a:ext cx="297149" cy="297149"/>
            </a:xfrm>
            <a:prstGeom prst="rect">
              <a:avLst/>
            </a:prstGeom>
          </p:spPr>
        </p:pic>
        <p:pic>
          <p:nvPicPr>
            <p:cNvPr id="38" name="Picture 37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621643">
              <a:off x="8840743" y="3520239"/>
              <a:ext cx="353461" cy="35346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274227" y="5376703"/>
              <a:ext cx="224423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25" b="1" dirty="0"/>
                <a:t>Peanuts: </a:t>
              </a:r>
              <a:r>
                <a:rPr lang="en-US" sz="1125" dirty="0"/>
                <a:t>4-6 months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383604" y="1893379"/>
              <a:ext cx="1209779" cy="641444"/>
            </a:xfrm>
            <a:prstGeom prst="rect">
              <a:avLst/>
            </a:prstGeom>
            <a:solidFill>
              <a:srgbClr val="D1EBE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2015</a:t>
              </a:r>
              <a:endPara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>
            <a:xfrm>
              <a:off x="7988494" y="2534823"/>
              <a:ext cx="474" cy="1740377"/>
            </a:xfrm>
            <a:prstGeom prst="straightConnector1">
              <a:avLst/>
            </a:prstGeom>
            <a:ln>
              <a:solidFill>
                <a:srgbClr val="D1EBEB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6026765" y="4280686"/>
              <a:ext cx="2278942" cy="641444"/>
            </a:xfrm>
            <a:prstGeom prst="rect">
              <a:avLst/>
            </a:prstGeom>
            <a:solidFill>
              <a:srgbClr val="D1EBE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LEAP study</a:t>
              </a:r>
              <a:endPara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05" y="86808"/>
            <a:ext cx="8833659" cy="994172"/>
          </a:xfrm>
        </p:spPr>
        <p:txBody>
          <a:bodyPr>
            <a:noAutofit/>
          </a:bodyPr>
          <a:lstStyle/>
          <a:p>
            <a:r>
              <a:rPr lang="en-US" sz="2400" dirty="0"/>
              <a:t>LEAP Study: Avoidance vs Consumption of Peanuts in Infants Aged </a:t>
            </a:r>
            <a:br>
              <a:rPr lang="en-US" sz="2400" dirty="0"/>
            </a:br>
            <a:r>
              <a:rPr lang="en-US" sz="2400" dirty="0"/>
              <a:t>4-11 Months at High Risk for Peanut Allergy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Du Toit G et al. </a:t>
            </a:r>
            <a:r>
              <a:rPr lang="en-US" sz="900" i="1" dirty="0"/>
              <a:t>N </a:t>
            </a:r>
            <a:r>
              <a:rPr lang="en-US" sz="900" i="1" dirty="0" err="1"/>
              <a:t>Engl</a:t>
            </a:r>
            <a:r>
              <a:rPr lang="en-US" sz="900" i="1" dirty="0"/>
              <a:t> J Med</a:t>
            </a:r>
            <a:r>
              <a:rPr lang="en-US" sz="900" dirty="0"/>
              <a:t>. 2015;372(9):803-813.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99505" y="1343744"/>
          <a:ext cx="6096000" cy="2979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7219" y="2636623"/>
            <a:ext cx="593432" cy="24237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75" i="1" dirty="0"/>
              <a:t>P</a:t>
            </a:r>
            <a:r>
              <a:rPr lang="en-US" sz="975" dirty="0"/>
              <a:t> &lt; .001</a:t>
            </a:r>
            <a:endParaRPr lang="en-US" sz="975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38811" y="1459164"/>
            <a:ext cx="593432" cy="24237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75" i="1" dirty="0"/>
              <a:t>P</a:t>
            </a:r>
            <a:r>
              <a:rPr lang="en-US" sz="975" dirty="0"/>
              <a:t> = .004</a:t>
            </a:r>
            <a:endParaRPr lang="en-US" sz="975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000337" y="2459696"/>
            <a:ext cx="593432" cy="24237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75" i="1" dirty="0"/>
              <a:t>P</a:t>
            </a:r>
            <a:r>
              <a:rPr lang="en-US" sz="975" dirty="0"/>
              <a:t> &lt; .001</a:t>
            </a:r>
            <a:endParaRPr lang="en-US" sz="975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09547" y="1040463"/>
            <a:ext cx="4497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Primary and Secondary Prevention of Allergies at 60 Months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65552" y="1607135"/>
            <a:ext cx="2102458" cy="21437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LEAP enrolled patients with severe eczema, egg allergy, or both, and stratified outcomes based on peanut SPT results.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EAT Study: Early vs Standard Introduction of Cow’s Milk, Peanut, Cooked Egg, Sesame, Whitefish, and Wheat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199478" y="1085414"/>
            <a:ext cx="2726588" cy="316751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sz="2400" dirty="0"/>
              <a:t>Enrolled 1303 infants aged 3 months who were exclusively breast fed</a:t>
            </a:r>
          </a:p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sz="2400" dirty="0"/>
              <a:t>No significant difference in food allergy between groups by intention-to-treat analysis</a:t>
            </a:r>
          </a:p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sz="2400" dirty="0"/>
              <a:t>Adherence was lower for early feeding group (42.8%) than for standard feeding group (92.9%)</a:t>
            </a:r>
          </a:p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sz="2400" dirty="0"/>
              <a:t>Significant reduction in peanut and egg allergy in per-protocol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27829" y="4507706"/>
            <a:ext cx="6016172" cy="548879"/>
          </a:xfrm>
        </p:spPr>
        <p:txBody>
          <a:bodyPr>
            <a:normAutofit/>
          </a:bodyPr>
          <a:lstStyle/>
          <a:p>
            <a:r>
              <a:rPr lang="en-US" sz="900" dirty="0"/>
              <a:t>Perkin MR, et al. </a:t>
            </a:r>
            <a:r>
              <a:rPr lang="en-US" sz="900" i="1" dirty="0"/>
              <a:t>J Allergy Clin Immunol</a:t>
            </a:r>
            <a:r>
              <a:rPr lang="en-US" sz="900" dirty="0"/>
              <a:t>. 2016;137(5):1477–1486.e8.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3306" y="226128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855006" y="898341"/>
          <a:ext cx="5288995" cy="111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3838464" y="2107687"/>
          <a:ext cx="5288995" cy="1005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3838437" y="3335189"/>
          <a:ext cx="5288995" cy="986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53058" y="898367"/>
            <a:ext cx="520816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i="1" dirty="0"/>
              <a:t>P</a:t>
            </a:r>
            <a:r>
              <a:rPr lang="en-US" sz="825" dirty="0"/>
              <a:t> = .32</a:t>
            </a:r>
            <a:endParaRPr lang="en-US" sz="825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39094" y="902074"/>
            <a:ext cx="520816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b="1" i="1" dirty="0"/>
              <a:t>P</a:t>
            </a:r>
            <a:r>
              <a:rPr lang="en-US" sz="825" b="1" dirty="0"/>
              <a:t> = .01</a:t>
            </a:r>
            <a:endParaRPr lang="en-US" sz="825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21751" y="906085"/>
            <a:ext cx="520816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b="1" i="1" dirty="0"/>
              <a:t>P</a:t>
            </a:r>
            <a:r>
              <a:rPr lang="en-US" sz="825" b="1" dirty="0"/>
              <a:t> = .03</a:t>
            </a:r>
            <a:endParaRPr lang="en-US" sz="825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53058" y="2079996"/>
            <a:ext cx="520816" cy="2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i="1" dirty="0"/>
              <a:t>P</a:t>
            </a:r>
            <a:r>
              <a:rPr lang="en-US" sz="825" dirty="0"/>
              <a:t> = .11</a:t>
            </a:r>
            <a:endParaRPr lang="en-US" sz="825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39094" y="2020224"/>
            <a:ext cx="520816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b="1" i="1" dirty="0"/>
              <a:t>P</a:t>
            </a:r>
            <a:r>
              <a:rPr lang="en-US" sz="825" b="1" dirty="0"/>
              <a:t> = .003</a:t>
            </a:r>
            <a:endParaRPr lang="en-US" sz="825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21751" y="2024234"/>
            <a:ext cx="520816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b="1" i="1" dirty="0"/>
              <a:t>P</a:t>
            </a:r>
            <a:r>
              <a:rPr lang="en-US" sz="825" b="1" dirty="0"/>
              <a:t> = .003</a:t>
            </a:r>
            <a:endParaRPr lang="en-US" sz="825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53058" y="3228826"/>
            <a:ext cx="520816" cy="2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i="1" dirty="0"/>
              <a:t>P</a:t>
            </a:r>
            <a:r>
              <a:rPr lang="en-US" sz="825" dirty="0"/>
              <a:t> = .17</a:t>
            </a:r>
            <a:endParaRPr lang="en-US" sz="825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39094" y="3169054"/>
            <a:ext cx="520816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b="1" i="1" dirty="0"/>
              <a:t>P</a:t>
            </a:r>
            <a:r>
              <a:rPr lang="en-US" sz="825" b="1" dirty="0"/>
              <a:t> = .009</a:t>
            </a:r>
            <a:endParaRPr lang="en-US" sz="825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21751" y="3236543"/>
            <a:ext cx="520816" cy="2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b="1" i="1" dirty="0"/>
              <a:t>P</a:t>
            </a:r>
            <a:r>
              <a:rPr lang="en-US" sz="825" b="1" dirty="0"/>
              <a:t> = .02</a:t>
            </a:r>
            <a:endParaRPr lang="en-US" sz="825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35401" y="1162095"/>
            <a:ext cx="1220321" cy="507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One or More Foods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5401" y="2392172"/>
            <a:ext cx="1220321" cy="3000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Peanut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5401" y="3603294"/>
            <a:ext cx="1220321" cy="3000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Egg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124" y="4242541"/>
            <a:ext cx="238125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Recommendations for Food Allergy Prevention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2017 NIAID Addendum Guideline Recommendations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75708" y="4507706"/>
            <a:ext cx="6068291" cy="548879"/>
          </a:xfrm>
        </p:spPr>
        <p:txBody>
          <a:bodyPr>
            <a:normAutofit/>
          </a:bodyPr>
          <a:lstStyle/>
          <a:p>
            <a:r>
              <a:rPr lang="en-US" sz="900" dirty="0"/>
              <a:t>NIAID-Sponsored Expert Panel. Addendum Guidelines for the Prevention of Peanut Allergy in the United States. 2017. Accessed October 4, 2022. </a:t>
            </a:r>
            <a:r>
              <a:rPr lang="en-US" sz="900" dirty="0">
                <a:hlinkClick r:id="rId2"/>
              </a:rPr>
              <a:t>https://www.niaid.nih.gov/sites/default/files/addendum-peanut-allergy-prevention-guidelines.pdf</a:t>
            </a:r>
            <a:r>
              <a:rPr lang="en-US" sz="900" dirty="0"/>
              <a:t>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9478" y="895737"/>
            <a:ext cx="8847032" cy="3550642"/>
            <a:chOff x="421407" y="1317883"/>
            <a:chExt cx="11796043" cy="4734190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6553770" y="2635948"/>
              <a:ext cx="4491364" cy="1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553771" y="2634644"/>
              <a:ext cx="0" cy="395270"/>
            </a:xfrm>
            <a:prstGeom prst="line">
              <a:avLst/>
            </a:prstGeom>
            <a:ln w="28575">
              <a:solidFill>
                <a:schemeClr val="accent3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807199" y="2635948"/>
              <a:ext cx="0" cy="395270"/>
            </a:xfrm>
            <a:prstGeom prst="line">
              <a:avLst/>
            </a:prstGeom>
            <a:ln w="28575">
              <a:solidFill>
                <a:schemeClr val="accent3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1045134" y="2642802"/>
              <a:ext cx="0" cy="395270"/>
            </a:xfrm>
            <a:prstGeom prst="line">
              <a:avLst/>
            </a:prstGeom>
            <a:ln w="28575">
              <a:solidFill>
                <a:schemeClr val="accent3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22" idx="2"/>
            </p:cNvCxnSpPr>
            <p:nvPr/>
          </p:nvCxnSpPr>
          <p:spPr>
            <a:xfrm flipV="1">
              <a:off x="9362660" y="2150958"/>
              <a:ext cx="0" cy="478593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25" idx="2"/>
            </p:cNvCxnSpPr>
            <p:nvPr/>
          </p:nvCxnSpPr>
          <p:spPr>
            <a:xfrm flipV="1">
              <a:off x="11045135" y="3637504"/>
              <a:ext cx="0" cy="1773937"/>
            </a:xfrm>
            <a:prstGeom prst="line">
              <a:avLst/>
            </a:prstGeom>
            <a:ln w="28575">
              <a:solidFill>
                <a:schemeClr val="accent3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4" idx="2"/>
            </p:cNvCxnSpPr>
            <p:nvPr/>
          </p:nvCxnSpPr>
          <p:spPr>
            <a:xfrm>
              <a:off x="8811128" y="3637504"/>
              <a:ext cx="0" cy="1613945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553770" y="3669237"/>
              <a:ext cx="1" cy="1428728"/>
            </a:xfrm>
            <a:prstGeom prst="line">
              <a:avLst/>
            </a:prstGeom>
            <a:ln w="28575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40" idx="2"/>
            </p:cNvCxnSpPr>
            <p:nvPr/>
          </p:nvCxnSpPr>
          <p:spPr>
            <a:xfrm flipH="1">
              <a:off x="1427370" y="3631343"/>
              <a:ext cx="1" cy="1928287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756426" y="1317883"/>
              <a:ext cx="2679147" cy="10645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Severe eczema</a:t>
              </a:r>
            </a:p>
            <a:p>
              <a:pPr algn="ctr"/>
              <a:r>
                <a:rPr lang="en-US" sz="1350" dirty="0"/>
                <a:t>AND/OR</a:t>
              </a:r>
            </a:p>
            <a:p>
              <a:pPr algn="ctr"/>
              <a:r>
                <a:rPr lang="en-US" sz="1350" b="1" dirty="0"/>
                <a:t>Egg allergy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71625" y="1562325"/>
              <a:ext cx="2679147" cy="5994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Peanut </a:t>
              </a:r>
              <a:r>
                <a:rPr lang="en-US" sz="1350" b="1" dirty="0" err="1"/>
                <a:t>sIgE</a:t>
              </a:r>
              <a:endParaRPr lang="en-US" sz="135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23086" y="1551526"/>
              <a:ext cx="2679147" cy="59943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Peanut SPT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778126" y="3038072"/>
              <a:ext cx="1597991" cy="59943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0-2 mm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12132" y="3038072"/>
              <a:ext cx="1597991" cy="59943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3-8 mm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246139" y="3038072"/>
              <a:ext cx="1597991" cy="59943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&gt;8 mm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1407" y="4205361"/>
              <a:ext cx="2107355" cy="369332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Risk of reaction low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28762" y="3967499"/>
              <a:ext cx="2107355" cy="861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Refer to specialist for consultation and evaluation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96948" y="4205361"/>
              <a:ext cx="2286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Risk of reaction low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4199" y="3959141"/>
              <a:ext cx="2286000" cy="615553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Risk of reaction varies from moderate to high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931450" y="4205361"/>
              <a:ext cx="2286000" cy="369332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Probably allergic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86120" y="5097965"/>
              <a:ext cx="4498769" cy="9541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350" dirty="0"/>
                <a:t>Introduce peanut at home</a:t>
              </a:r>
            </a:p>
            <a:p>
              <a:pPr algn="ctr"/>
              <a:r>
                <a:rPr lang="en-US" sz="1350" dirty="0"/>
                <a:t>OR</a:t>
              </a:r>
            </a:p>
            <a:p>
              <a:pPr algn="ctr"/>
              <a:r>
                <a:rPr lang="en-US" sz="1350" dirty="0"/>
                <a:t>Supervised feeding in the office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43641" y="5411441"/>
              <a:ext cx="4265173" cy="6155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Peanut avoidance recommended; refer to specialist for consultation and evaluation</a:t>
              </a:r>
            </a:p>
          </p:txBody>
        </p:sp>
        <p:cxnSp>
          <p:nvCxnSpPr>
            <p:cNvPr id="33" name="Straight Connector 32"/>
            <p:cNvCxnSpPr>
              <a:stCxn id="41" idx="2"/>
              <a:endCxn id="27" idx="0"/>
            </p:cNvCxnSpPr>
            <p:nvPr/>
          </p:nvCxnSpPr>
          <p:spPr>
            <a:xfrm flipH="1">
              <a:off x="3582439" y="3631343"/>
              <a:ext cx="1" cy="336156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endCxn id="31" idx="1"/>
            </p:cNvCxnSpPr>
            <p:nvPr/>
          </p:nvCxnSpPr>
          <p:spPr>
            <a:xfrm>
              <a:off x="1427370" y="5559629"/>
              <a:ext cx="958751" cy="15391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84891" y="5251449"/>
              <a:ext cx="1922308" cy="0"/>
            </a:xfrm>
            <a:prstGeom prst="line">
              <a:avLst/>
            </a:prstGeom>
            <a:ln w="28575">
              <a:solidFill>
                <a:schemeClr val="accent3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1" idx="2"/>
            </p:cNvCxnSpPr>
            <p:nvPr/>
          </p:nvCxnSpPr>
          <p:spPr>
            <a:xfrm>
              <a:off x="2511199" y="2161757"/>
              <a:ext cx="0" cy="474191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427370" y="2634314"/>
              <a:ext cx="2155069" cy="3631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40" idx="0"/>
            </p:cNvCxnSpPr>
            <p:nvPr/>
          </p:nvCxnSpPr>
          <p:spPr>
            <a:xfrm flipV="1">
              <a:off x="1427371" y="2636641"/>
              <a:ext cx="0" cy="39527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582439" y="2629551"/>
              <a:ext cx="0" cy="39527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28375" y="3031911"/>
              <a:ext cx="1597991" cy="5994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&lt;0.35 </a:t>
              </a:r>
              <a:r>
                <a:rPr lang="en-US" sz="1350" b="1" dirty="0" err="1"/>
                <a:t>kU</a:t>
              </a:r>
              <a:r>
                <a:rPr lang="en-US" sz="1350" b="1" baseline="-25000" dirty="0" err="1"/>
                <a:t>A</a:t>
              </a:r>
              <a:r>
                <a:rPr lang="en-US" sz="1350" b="1" dirty="0"/>
                <a:t>/L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83445" y="3031911"/>
              <a:ext cx="1597991" cy="5994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≥0.35 </a:t>
              </a:r>
              <a:r>
                <a:rPr lang="en-US" sz="1350" b="1" dirty="0" err="1"/>
                <a:t>kU</a:t>
              </a:r>
              <a:r>
                <a:rPr lang="en-US" sz="1350" b="1" baseline="-25000" dirty="0" err="1"/>
                <a:t>A</a:t>
              </a:r>
              <a:r>
                <a:rPr lang="en-US" sz="1350" b="1" dirty="0"/>
                <a:t>/L</a:t>
              </a:r>
            </a:p>
          </p:txBody>
        </p:sp>
        <p:cxnSp>
          <p:nvCxnSpPr>
            <p:cNvPr id="42" name="Straight Connector 41"/>
            <p:cNvCxnSpPr>
              <a:stCxn id="20" idx="1"/>
              <a:endCxn id="21" idx="3"/>
            </p:cNvCxnSpPr>
            <p:nvPr/>
          </p:nvCxnSpPr>
          <p:spPr>
            <a:xfrm flipH="1">
              <a:off x="3850772" y="1850174"/>
              <a:ext cx="905654" cy="11867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0" idx="3"/>
              <a:endCxn id="22" idx="1"/>
            </p:cNvCxnSpPr>
            <p:nvPr/>
          </p:nvCxnSpPr>
          <p:spPr>
            <a:xfrm>
              <a:off x="7435573" y="1850174"/>
              <a:ext cx="587513" cy="106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2021 Consensus Approach to the Primary Prevention of Food Allergy Through Nutrition (AAAAI, ACAAI and CSACI)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00025" y="1007269"/>
          <a:ext cx="8760619" cy="3422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Fleischer DM et al.</a:t>
            </a:r>
            <a:r>
              <a:rPr lang="en-US" sz="900" i="1" dirty="0"/>
              <a:t> J Allergy Clin Immunol </a:t>
            </a:r>
            <a:r>
              <a:rPr lang="en-US" sz="900" i="1" dirty="0" err="1"/>
              <a:t>Pract</a:t>
            </a:r>
            <a:r>
              <a:rPr lang="en-US" sz="900" i="1" dirty="0"/>
              <a:t>. </a:t>
            </a:r>
            <a:r>
              <a:rPr lang="en-US" sz="900" dirty="0"/>
              <a:t>2021;9(1):22-43 e24.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 Factors for Food Allergy: Genetic and Environmental Determinants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200025" y="1007269"/>
          <a:ext cx="8760619" cy="3428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77028" y="4507706"/>
            <a:ext cx="6066971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Stallings VA, Oria MP, eds. </a:t>
            </a:r>
            <a:r>
              <a:rPr lang="en-US" sz="900" i="1" dirty="0"/>
              <a:t>Finding a Path to Safety in Food Allergy.</a:t>
            </a:r>
            <a:r>
              <a:rPr lang="en-US" sz="900" dirty="0"/>
              <a:t> National Academies Press. 2017. </a:t>
            </a:r>
            <a:r>
              <a:rPr lang="en-US" sz="900" dirty="0">
                <a:hlinkClick r:id="rId8"/>
              </a:rPr>
              <a:t>https://nap.nationalacademies.org/read/23658/chapter/7</a:t>
            </a:r>
            <a:r>
              <a:rPr lang="en-US" sz="900" dirty="0"/>
              <a:t>.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Nutrition in Patients with Food Allergy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Unnecessary Elimination Diets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68782" y="4507706"/>
            <a:ext cx="6075218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</a:t>
            </a:r>
            <a:r>
              <a:rPr lang="en-US" sz="900" dirty="0" err="1"/>
              <a:t>Sinagra</a:t>
            </a:r>
            <a:r>
              <a:rPr lang="en-US" sz="900" dirty="0"/>
              <a:t> JL, et al</a:t>
            </a:r>
            <a:r>
              <a:rPr lang="en-US" sz="900" i="1" dirty="0"/>
              <a:t>. </a:t>
            </a:r>
            <a:r>
              <a:rPr lang="en-US" sz="900" i="1" dirty="0" err="1"/>
              <a:t>Pediatr</a:t>
            </a:r>
            <a:r>
              <a:rPr lang="en-US" sz="900" i="1" dirty="0"/>
              <a:t> Dermatol. </a:t>
            </a:r>
            <a:r>
              <a:rPr lang="en-US" sz="900" dirty="0"/>
              <a:t>2007;24(1):1-6. 2. </a:t>
            </a:r>
            <a:r>
              <a:rPr lang="en-US" sz="900" dirty="0" err="1"/>
              <a:t>Dambacher</a:t>
            </a:r>
            <a:r>
              <a:rPr lang="en-US" sz="900" dirty="0"/>
              <a:t> WM, et al</a:t>
            </a:r>
            <a:r>
              <a:rPr lang="en-US" sz="900" i="1" dirty="0"/>
              <a:t>. </a:t>
            </a:r>
            <a:r>
              <a:rPr lang="en-US" sz="900" i="1" dirty="0" err="1"/>
              <a:t>Nutr</a:t>
            </a:r>
            <a:r>
              <a:rPr lang="en-US" sz="900" i="1" dirty="0"/>
              <a:t> J. </a:t>
            </a:r>
            <a:r>
              <a:rPr lang="en-US" sz="900" dirty="0"/>
              <a:t>2013;12:22.</a:t>
            </a:r>
          </a:p>
          <a:p>
            <a:endParaRPr lang="en-US" sz="9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99506" y="3928092"/>
            <a:ext cx="8761558" cy="498436"/>
          </a:xfrm>
        </p:spPr>
        <p:txBody>
          <a:bodyPr>
            <a:noAutofit/>
          </a:bodyPr>
          <a:lstStyle/>
          <a:p>
            <a:r>
              <a:rPr lang="en-US" sz="1200" baseline="30000" dirty="0" err="1"/>
              <a:t>a</a:t>
            </a:r>
            <a:r>
              <a:rPr lang="en-US" sz="1200" dirty="0" err="1"/>
              <a:t>Necessary</a:t>
            </a:r>
            <a:r>
              <a:rPr lang="en-US" sz="1200" dirty="0"/>
              <a:t> elimination diet was one in which cow’s milk allergy was confirmed with a double-blind placebo-controlled food challenge. Unnecessary elimination diet was one in which a double-blind placebo-controlled trial confirmed tolerance of cow’s milk  and cow’s milk was successfully reintroduced. </a:t>
            </a:r>
            <a:endParaRPr lang="en-US" sz="1200" baseline="30000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3011959" y="768097"/>
          <a:ext cx="5560541" cy="317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461835" y="1408741"/>
            <a:ext cx="2550125" cy="21236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50" dirty="0"/>
              <a:t>Avoiding unnecessary elimination diets is the first step to optimizing nutrition in people with food allergies. Elimination diets can place children at risk for poor growth and nutritional deficiency.</a:t>
            </a:r>
            <a:r>
              <a:rPr lang="en-US" sz="1650" baseline="30000" dirty="0"/>
              <a:t>1,2</a:t>
            </a:r>
            <a:endParaRPr lang="en-US" sz="165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Substitutions for Common Allergens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Asthma and Allergy Foundation of America. Reviewed March 2013. Accessed October 4, 2022. </a:t>
            </a:r>
            <a:r>
              <a:rPr lang="en-US" sz="900" dirty="0">
                <a:hlinkClick r:id="rId2"/>
              </a:rPr>
              <a:t>https://www.kidswithfoodallergies.org/page/replacing-lost-nutrients.aspx</a:t>
            </a:r>
            <a:r>
              <a:rPr lang="en-US" sz="900" dirty="0"/>
              <a:t>. </a:t>
            </a:r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idx="1"/>
          </p:nvPr>
        </p:nvGraphicFramePr>
        <p:xfrm>
          <a:off x="200025" y="1007269"/>
          <a:ext cx="8760618" cy="3237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1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4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321">
                <a:tc>
                  <a:txBody>
                    <a:bodyPr/>
                    <a:lstStyle/>
                    <a:p>
                      <a:r>
                        <a:rPr lang="en-US" sz="1000" dirty="0"/>
                        <a:t>Allergen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Lost nutrients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Suggested alternatives (if not allergic)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050">
                <a:tc>
                  <a:txBody>
                    <a:bodyPr/>
                    <a:lstStyle/>
                    <a:p>
                      <a:r>
                        <a:rPr lang="en-US" sz="1500" b="1" dirty="0"/>
                        <a:t>Milk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Protein, fat, calcium, riboflavin, phosphorous, vitamins A, D, B12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effectLst/>
                        </a:rPr>
                        <a:t>Meat, fish, poultry, legumes, eggs, fortified milk substitutes, calcium-fortified foods or drinks</a:t>
                      </a:r>
                      <a:endParaRPr lang="en-US" sz="12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438">
                <a:tc>
                  <a:txBody>
                    <a:bodyPr/>
                    <a:lstStyle/>
                    <a:p>
                      <a:r>
                        <a:rPr lang="en-US" sz="1500" b="1" dirty="0"/>
                        <a:t>Eggs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Protein, iron, biotin, folacin, riboflavin, vitamins A, D, E, B12, selenium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effectLst/>
                        </a:rPr>
                        <a:t>Meats, fish, poultry, legumes, dairy, leafy greens, enriched grains</a:t>
                      </a:r>
                      <a:endParaRPr lang="en-US" sz="12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050">
                <a:tc>
                  <a:txBody>
                    <a:bodyPr/>
                    <a:lstStyle/>
                    <a:p>
                      <a:r>
                        <a:rPr lang="en-US" sz="1500" b="1" dirty="0"/>
                        <a:t>Soy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effectLst/>
                        </a:rPr>
                        <a:t>Protein, thiamin, riboflavin, iron, calcium, zinc, vitamin B6</a:t>
                      </a:r>
                      <a:endParaRPr lang="en-US" sz="12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effectLst/>
                        </a:rPr>
                        <a:t>Meats, fish, poultry, legumes, eggs, dairy, fruit, vegetables, leafy greens, enriched grains</a:t>
                      </a:r>
                      <a:endParaRPr lang="en-US" sz="12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050">
                <a:tc>
                  <a:txBody>
                    <a:bodyPr/>
                    <a:lstStyle/>
                    <a:p>
                      <a:r>
                        <a:rPr lang="en-US" sz="1500" b="1" dirty="0"/>
                        <a:t>Wheat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Thiamin, niacin, riboflavin, folate, iron, fiber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Meats (iron), whole and fortified alternate grain products (oats, buckwheat, amaranth, millet, quinoa, </a:t>
                      </a:r>
                      <a:r>
                        <a:rPr lang="en-US" sz="1200" dirty="0" err="1"/>
                        <a:t>teff</a:t>
                      </a:r>
                      <a:r>
                        <a:rPr lang="en-US" sz="1200" dirty="0"/>
                        <a:t>, sorghum), seeds, legumes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321">
                <a:tc>
                  <a:txBody>
                    <a:bodyPr/>
                    <a:lstStyle/>
                    <a:p>
                      <a:r>
                        <a:rPr lang="en-US" sz="1500" b="1" dirty="0"/>
                        <a:t>Peanuts and tree nuts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Protein, vitamins, minerals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Meats, fish, poultry, eggs, dairy, fruit, vegetables, enriched grains, seeds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050">
                <a:tc>
                  <a:txBody>
                    <a:bodyPr/>
                    <a:lstStyle/>
                    <a:p>
                      <a:r>
                        <a:rPr lang="en-US" sz="1500" b="1" dirty="0"/>
                        <a:t>Fish and shellfish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Protein, PUFA</a:t>
                      </a:r>
                      <a:r>
                        <a:rPr lang="en-US" sz="1200" baseline="0" dirty="0"/>
                        <a:t> (fatty fish) iodine, </a:t>
                      </a:r>
                      <a:r>
                        <a:rPr lang="en-US" sz="1200" dirty="0"/>
                        <a:t>B12, A, 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Meats, poultry, eggs, fruit, vegetables, enriched grains, seeds, marine</a:t>
                      </a:r>
                      <a:r>
                        <a:rPr lang="en-US" sz="1200" baseline="0" dirty="0"/>
                        <a:t> algae and seaweed</a:t>
                      </a:r>
                      <a:endParaRPr lang="en-US" sz="12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Optimal Nutrition in Patients With Food Allergy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referral to a registered dietitian </a:t>
            </a:r>
          </a:p>
          <a:p>
            <a:endParaRPr lang="en-US" dirty="0"/>
          </a:p>
          <a:p>
            <a:r>
              <a:rPr lang="en-US" dirty="0"/>
              <a:t>Encourage a diverse and balanced diet</a:t>
            </a:r>
          </a:p>
          <a:p>
            <a:endParaRPr lang="en-US" dirty="0"/>
          </a:p>
          <a:p>
            <a:r>
              <a:rPr lang="en-US" dirty="0"/>
              <a:t>For infants, encourage breastfeeding and adequate maternal nutrition, </a:t>
            </a:r>
            <a:r>
              <a:rPr lang="en-US" dirty="0" err="1"/>
              <a:t>eg</a:t>
            </a:r>
            <a:r>
              <a:rPr lang="en-US" dirty="0"/>
              <a:t>, adequate replacement of the eliminated foods, vit. D, calcium</a:t>
            </a:r>
          </a:p>
          <a:p>
            <a:endParaRPr lang="en-US" dirty="0"/>
          </a:p>
          <a:p>
            <a:r>
              <a:rPr lang="en-US" dirty="0"/>
              <a:t>Identify and mitigate factors associated with high nutritional risk (</a:t>
            </a:r>
            <a:r>
              <a:rPr lang="en-US" dirty="0" err="1"/>
              <a:t>eg</a:t>
            </a:r>
            <a:r>
              <a:rPr lang="en-US" dirty="0"/>
              <a:t>, multiple food allergies, feeding difficulties or delays, lack of financial resources for specialty formulas)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Allen L. </a:t>
            </a:r>
            <a:r>
              <a:rPr lang="en-US" sz="900" i="1" dirty="0"/>
              <a:t>Adv </a:t>
            </a:r>
            <a:r>
              <a:rPr lang="en-US" sz="900" i="1" dirty="0" err="1"/>
              <a:t>Nutr</a:t>
            </a:r>
            <a:r>
              <a:rPr lang="en-US" sz="900" dirty="0"/>
              <a:t>. 2012;3:362-369. 2. Fleischer DM et al.</a:t>
            </a:r>
            <a:r>
              <a:rPr lang="en-US" sz="900" i="1" dirty="0"/>
              <a:t> J Allergy Clin Immunol </a:t>
            </a:r>
            <a:r>
              <a:rPr lang="en-US" sz="900" i="1" dirty="0" err="1"/>
              <a:t>Pract</a:t>
            </a:r>
            <a:r>
              <a:rPr lang="en-US" sz="900" i="1" dirty="0"/>
              <a:t>. </a:t>
            </a:r>
            <a:r>
              <a:rPr lang="en-US" sz="900" dirty="0"/>
              <a:t>2021;9(1):22-43 e24. 3. </a:t>
            </a:r>
            <a:r>
              <a:rPr lang="en-US" sz="900" dirty="0" err="1"/>
              <a:t>Groetch</a:t>
            </a:r>
            <a:r>
              <a:rPr lang="en-US" sz="900" dirty="0"/>
              <a:t> M, et al.</a:t>
            </a:r>
            <a:r>
              <a:rPr lang="en-US" sz="900" i="1" dirty="0"/>
              <a:t> 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2013;1(4):323-331.</a:t>
            </a:r>
          </a:p>
          <a:p>
            <a:r>
              <a:rPr lang="en-US" sz="900" dirty="0"/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Current Food Allergy Treatment Approaches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Blue line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Overarching Treatment Principles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of Care: Targeted Allergen Elimination Diet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25"/>
              </a:spcAft>
            </a:pPr>
            <a:r>
              <a:rPr lang="en-US" b="1" dirty="0"/>
              <a:t>Elimination diet should be specific </a:t>
            </a:r>
            <a:r>
              <a:rPr lang="en-US" dirty="0"/>
              <a:t>to known or strongly suspected allergens</a:t>
            </a:r>
          </a:p>
          <a:p>
            <a:pPr>
              <a:spcAft>
                <a:spcPts val="525"/>
              </a:spcAft>
            </a:pPr>
            <a:r>
              <a:rPr lang="en-US" dirty="0"/>
              <a:t>2-4 weeks diagnostic elimination diet should be followed by a supervised reintroduction (rechallenge) unless recent anaphylaxis, severe FPIES or diagnosis of EoE</a:t>
            </a:r>
          </a:p>
          <a:p>
            <a:pPr>
              <a:spcAft>
                <a:spcPts val="525"/>
              </a:spcAft>
            </a:pPr>
            <a:r>
              <a:rPr lang="en-US" dirty="0"/>
              <a:t>Limit elimination diets to </a:t>
            </a:r>
            <a:r>
              <a:rPr lang="en-US" b="1" dirty="0"/>
              <a:t>relevant foods only</a:t>
            </a:r>
          </a:p>
          <a:p>
            <a:pPr lvl="1">
              <a:spcAft>
                <a:spcPts val="525"/>
              </a:spcAft>
            </a:pPr>
            <a:r>
              <a:rPr lang="en-US" dirty="0"/>
              <a:t>Consider the potential risk for cross-reactive foods</a:t>
            </a:r>
          </a:p>
          <a:p>
            <a:pPr>
              <a:spcAft>
                <a:spcPts val="525"/>
              </a:spcAft>
            </a:pPr>
            <a:r>
              <a:rPr lang="en-US" b="1" dirty="0"/>
              <a:t>Discuss common exposure routes </a:t>
            </a:r>
            <a:r>
              <a:rPr lang="en-US" dirty="0"/>
              <a:t>(generally ingestion, although some patients may react to skin contact or inhalation)</a:t>
            </a:r>
          </a:p>
          <a:p>
            <a:pPr>
              <a:spcAft>
                <a:spcPts val="525"/>
              </a:spcAft>
            </a:pPr>
            <a:r>
              <a:rPr lang="en-US" b="1" dirty="0"/>
              <a:t>Provide education </a:t>
            </a:r>
            <a:r>
              <a:rPr lang="en-US" dirty="0"/>
              <a:t>about preparing foods and reading food allergen labels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Anaphylaxis Awareness and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49" y="1006793"/>
            <a:ext cx="8761571" cy="4050506"/>
          </a:xfrm>
        </p:spPr>
        <p:txBody>
          <a:bodyPr/>
          <a:lstStyle/>
          <a:p>
            <a:r>
              <a:rPr lang="en-US" dirty="0"/>
              <a:t>Review </a:t>
            </a:r>
            <a:r>
              <a:rPr lang="en-US" b="1" dirty="0"/>
              <a:t>signs and symptoms of anaphylaxis </a:t>
            </a:r>
            <a:r>
              <a:rPr lang="en-US" dirty="0"/>
              <a:t>to promote prompt recognition</a:t>
            </a:r>
          </a:p>
          <a:p>
            <a:pPr lvl="1"/>
            <a:r>
              <a:rPr lang="en-US" dirty="0"/>
              <a:t>Delays in recognition and treatment can lead to adverse outcomes</a:t>
            </a:r>
          </a:p>
          <a:p>
            <a:endParaRPr lang="en-US" dirty="0"/>
          </a:p>
          <a:p>
            <a:r>
              <a:rPr lang="en-US" dirty="0"/>
              <a:t>Discuss </a:t>
            </a:r>
            <a:r>
              <a:rPr lang="en-US" b="1" dirty="0"/>
              <a:t>action steps for the treatment </a:t>
            </a:r>
            <a:r>
              <a:rPr lang="en-US" dirty="0"/>
              <a:t>of anaphylaxis</a:t>
            </a:r>
          </a:p>
          <a:p>
            <a:endParaRPr lang="en-US" dirty="0"/>
          </a:p>
          <a:p>
            <a:r>
              <a:rPr lang="en-US" dirty="0"/>
              <a:t>Provide written treatment plan</a:t>
            </a:r>
          </a:p>
          <a:p>
            <a:endParaRPr lang="en-US" dirty="0"/>
          </a:p>
          <a:p>
            <a:r>
              <a:rPr lang="en-US" dirty="0"/>
              <a:t>Ensure that patients have access to </a:t>
            </a:r>
            <a:r>
              <a:rPr lang="en-US" b="1" dirty="0"/>
              <a:t>self-injectable epinephrine</a:t>
            </a:r>
          </a:p>
          <a:p>
            <a:endParaRPr lang="en-US" dirty="0"/>
          </a:p>
          <a:p>
            <a:r>
              <a:rPr lang="en-US" b="1" dirty="0"/>
              <a:t>Instruct patients on the proper use </a:t>
            </a:r>
            <a:r>
              <a:rPr lang="en-US" dirty="0"/>
              <a:t>of epinephrine (teach-back method) and the potential need for repeat dosing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Sampson HA et al. </a:t>
            </a:r>
            <a:r>
              <a:rPr lang="en-US" sz="900" i="1" dirty="0"/>
              <a:t>J Allergy Clin Immunol. </a:t>
            </a:r>
            <a:r>
              <a:rPr lang="en-US" sz="900" dirty="0"/>
              <a:t>2014;134(5):1016-1025.</a:t>
            </a:r>
          </a:p>
          <a:p>
            <a:endParaRPr lang="en-US" sz="9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Allergen Immunotherapy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914" y="1927861"/>
            <a:ext cx="8126730" cy="2311241"/>
          </a:xfrm>
        </p:spPr>
        <p:txBody>
          <a:bodyPr/>
          <a:lstStyle/>
          <a:p>
            <a:r>
              <a:rPr lang="en-US" b="1" dirty="0"/>
              <a:t>Food allergen immunotherapy </a:t>
            </a:r>
            <a:r>
              <a:rPr lang="en-US" dirty="0"/>
              <a:t>is a process whereby desensitization can be induced through oral (OIT), sublingual (SLIT) or </a:t>
            </a:r>
            <a:r>
              <a:rPr lang="en-US" dirty="0" err="1"/>
              <a:t>epicutaneous</a:t>
            </a:r>
            <a:r>
              <a:rPr lang="en-US" dirty="0"/>
              <a:t> (EPIT) exposure to allergens at regular intervals and increasing dosages</a:t>
            </a:r>
          </a:p>
          <a:p>
            <a:r>
              <a:rPr lang="en-US" dirty="0"/>
              <a:t>Currently, the only FDA-approved allergy immunotherapy option is an oral immunotherapy (OIT) for peanut allergy (age 4-17 years)</a:t>
            </a:r>
          </a:p>
          <a:p>
            <a:r>
              <a:rPr lang="en-US" dirty="0"/>
              <a:t>Research protocols are also available for egg, cow’s milk, wheat OIT, as well as for peanut SLIT and EPIT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799" y="1006550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Allergen immunotherapy </a:t>
            </a:r>
            <a:r>
              <a:rPr lang="en-US" sz="2100" dirty="0"/>
              <a:t>is a novel treatment option that can be considered for selected patients with IgE-mediated food allergy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Introduction to Allergen Immunotherapy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Common Food Triggers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Allergen Immunotherapy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8761559" cy="3232619"/>
          </a:xfrm>
        </p:spPr>
        <p:txBody>
          <a:bodyPr/>
          <a:lstStyle/>
          <a:p>
            <a:r>
              <a:rPr lang="en-US" b="1" dirty="0"/>
              <a:t>Modify the immune response </a:t>
            </a:r>
            <a:r>
              <a:rPr lang="en-US" dirty="0"/>
              <a:t>to increase the </a:t>
            </a:r>
            <a:r>
              <a:rPr lang="en-US" u="sng" dirty="0"/>
              <a:t>threshold</a:t>
            </a:r>
            <a:r>
              <a:rPr lang="en-US" dirty="0"/>
              <a:t> at which a person has an allergic reaction</a:t>
            </a:r>
          </a:p>
          <a:p>
            <a:endParaRPr lang="en-US" b="1" dirty="0"/>
          </a:p>
          <a:p>
            <a:r>
              <a:rPr lang="en-US" b="1" dirty="0"/>
              <a:t>Decrease the risk for anaphylaxis </a:t>
            </a:r>
            <a:r>
              <a:rPr lang="en-US" dirty="0"/>
              <a:t>during accidental exposure</a:t>
            </a:r>
          </a:p>
          <a:p>
            <a:endParaRPr lang="en-US" b="1" dirty="0"/>
          </a:p>
          <a:p>
            <a:r>
              <a:rPr lang="en-US" b="1" dirty="0"/>
              <a:t>Decrease the need for burdensome lifestyle modifications</a:t>
            </a:r>
            <a:r>
              <a:rPr lang="en-US" dirty="0"/>
              <a:t>, which can improve quality of life</a:t>
            </a:r>
          </a:p>
          <a:p>
            <a:endParaRPr lang="en-US" b="1" dirty="0"/>
          </a:p>
          <a:p>
            <a:r>
              <a:rPr lang="en-US" b="1" dirty="0"/>
              <a:t>Reduce anxiety </a:t>
            </a:r>
            <a:r>
              <a:rPr lang="en-US" dirty="0"/>
              <a:t>about accidental exposures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</a:t>
            </a:r>
            <a:r>
              <a:rPr lang="en-US" sz="900" dirty="0" err="1"/>
              <a:t>Muraro</a:t>
            </a:r>
            <a:r>
              <a:rPr lang="en-US" sz="900" dirty="0"/>
              <a:t> A et al. </a:t>
            </a:r>
            <a:r>
              <a:rPr lang="en-US" sz="900" i="1" dirty="0"/>
              <a:t>World Allergy Organ J. </a:t>
            </a:r>
            <a:r>
              <a:rPr lang="en-US" sz="900" dirty="0"/>
              <a:t>2022;15(9):100687. 2. </a:t>
            </a:r>
            <a:r>
              <a:rPr lang="en-US" sz="900" dirty="0" err="1"/>
              <a:t>Feuille</a:t>
            </a:r>
            <a:r>
              <a:rPr lang="en-US" sz="900" dirty="0"/>
              <a:t> E, Nowak-</a:t>
            </a:r>
            <a:r>
              <a:rPr lang="en-US" sz="900" dirty="0" err="1"/>
              <a:t>Wegrzyn</a:t>
            </a:r>
            <a:r>
              <a:rPr lang="en-US" sz="900" dirty="0"/>
              <a:t> A. </a:t>
            </a:r>
            <a:r>
              <a:rPr lang="en-US" sz="900" i="1" dirty="0"/>
              <a:t>Allergy Asthma Immunol Res. </a:t>
            </a:r>
            <a:r>
              <a:rPr lang="en-US" sz="900" dirty="0"/>
              <a:t>2018;10(3):189-206.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2022 GA</a:t>
            </a:r>
            <a:r>
              <a:rPr lang="en-US" baseline="30000" dirty="0"/>
              <a:t>2</a:t>
            </a:r>
            <a:r>
              <a:rPr lang="en-US" dirty="0"/>
              <a:t>LEN Guidelines: OIT Indications and Contraindications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00025" y="1007269"/>
          <a:ext cx="8760619" cy="3232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Muraro</a:t>
            </a:r>
            <a:r>
              <a:rPr lang="en-US" sz="900" dirty="0"/>
              <a:t> A et al. </a:t>
            </a:r>
            <a:r>
              <a:rPr lang="en-US" sz="900" i="1" dirty="0"/>
              <a:t>World Allergy Organ J. </a:t>
            </a:r>
            <a:r>
              <a:rPr lang="en-US" sz="900" dirty="0"/>
              <a:t>2022;15(9):100687. </a:t>
            </a:r>
          </a:p>
          <a:p>
            <a:endParaRPr lang="en-US" sz="9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GA</a:t>
            </a:r>
            <a:r>
              <a:rPr lang="en-US" baseline="30000" dirty="0"/>
              <a:t>2</a:t>
            </a:r>
            <a:r>
              <a:rPr lang="en-US" dirty="0"/>
              <a:t>LEN, Global Allergy and Asthma European Network.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2022 GA</a:t>
            </a:r>
            <a:r>
              <a:rPr lang="en-US" baseline="30000" dirty="0"/>
              <a:t>2</a:t>
            </a:r>
            <a:r>
              <a:rPr lang="en-US" dirty="0"/>
              <a:t>LEN Guidelines: OIT Contraindications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630738"/>
              </p:ext>
            </p:extLst>
          </p:nvPr>
        </p:nvGraphicFramePr>
        <p:xfrm>
          <a:off x="200025" y="1007269"/>
          <a:ext cx="8760619" cy="3232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Muraro</a:t>
            </a:r>
            <a:r>
              <a:rPr lang="en-US" sz="900" dirty="0"/>
              <a:t> A et al. </a:t>
            </a:r>
            <a:r>
              <a:rPr lang="en-US" sz="900" i="1" dirty="0"/>
              <a:t>World Allergy Organ J. </a:t>
            </a:r>
            <a:r>
              <a:rPr lang="en-US" sz="900" dirty="0"/>
              <a:t>2022;15(9):100687. </a:t>
            </a:r>
          </a:p>
          <a:p>
            <a:endParaRPr lang="en-US" sz="9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Desensitization vs Tolerance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E161F23-00AF-2A40-65E5-717DBE18A02C}"/>
              </a:ext>
            </a:extLst>
          </p:cNvPr>
          <p:cNvSpPr/>
          <p:nvPr/>
        </p:nvSpPr>
        <p:spPr bwMode="white">
          <a:xfrm>
            <a:off x="204345" y="1007270"/>
            <a:ext cx="4089709" cy="1257948"/>
          </a:xfrm>
          <a:custGeom>
            <a:avLst/>
            <a:gdLst>
              <a:gd name="connsiteX0" fmla="*/ 0 w 4089709"/>
              <a:gd name="connsiteY0" fmla="*/ 0 h 3232547"/>
              <a:gd name="connsiteX1" fmla="*/ 4089709 w 4089709"/>
              <a:gd name="connsiteY1" fmla="*/ 0 h 3232547"/>
              <a:gd name="connsiteX2" fmla="*/ 4089709 w 4089709"/>
              <a:gd name="connsiteY2" fmla="*/ 3232547 h 3232547"/>
              <a:gd name="connsiteX3" fmla="*/ 0 w 4089709"/>
              <a:gd name="connsiteY3" fmla="*/ 3232547 h 3232547"/>
              <a:gd name="connsiteX4" fmla="*/ 0 w 4089709"/>
              <a:gd name="connsiteY4" fmla="*/ 0 h 323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9709" h="3232547">
                <a:moveTo>
                  <a:pt x="0" y="0"/>
                </a:moveTo>
                <a:lnTo>
                  <a:pt x="4089709" y="0"/>
                </a:lnTo>
                <a:lnTo>
                  <a:pt x="4089709" y="3232547"/>
                </a:lnTo>
                <a:lnTo>
                  <a:pt x="0" y="32325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 dirty="0"/>
              <a:t>Desensitization</a:t>
            </a:r>
            <a:br>
              <a:rPr lang="en-US" sz="2500" i="1" kern="1200" dirty="0"/>
            </a:br>
            <a:r>
              <a:rPr lang="en-US" sz="1800" i="1" kern="1200" dirty="0"/>
              <a:t>A temporary increase in threshold exposure to a food allergen</a:t>
            </a:r>
            <a:endParaRPr lang="en-US" sz="2500" i="1" kern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994179-98C9-E0F9-3913-992F56D66C54}"/>
              </a:ext>
            </a:extLst>
          </p:cNvPr>
          <p:cNvSpPr/>
          <p:nvPr/>
        </p:nvSpPr>
        <p:spPr bwMode="white">
          <a:xfrm>
            <a:off x="204375" y="2272305"/>
            <a:ext cx="4089709" cy="1945275"/>
          </a:xfrm>
          <a:prstGeom prst="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Induced and maintained by </a:t>
            </a:r>
            <a:r>
              <a:rPr lang="en-US" b="1" kern="1200" dirty="0"/>
              <a:t>frequent</a:t>
            </a:r>
            <a:r>
              <a:rPr lang="en-US" kern="1200" dirty="0"/>
              <a:t> </a:t>
            </a:r>
            <a:r>
              <a:rPr lang="en-US" b="1" kern="1200" dirty="0"/>
              <a:t>exposure</a:t>
            </a:r>
            <a:r>
              <a:rPr lang="en-US" kern="1200" dirty="0"/>
              <a:t> to allergen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Primary outcome measured in most food allergen immunotherapy studies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01D82C5-4E9F-E3CC-7D95-53D45AEC543D}"/>
              </a:ext>
            </a:extLst>
          </p:cNvPr>
          <p:cNvSpPr/>
          <p:nvPr/>
        </p:nvSpPr>
        <p:spPr bwMode="white">
          <a:xfrm>
            <a:off x="4866614" y="1007270"/>
            <a:ext cx="4089709" cy="1257948"/>
          </a:xfrm>
          <a:custGeom>
            <a:avLst/>
            <a:gdLst>
              <a:gd name="connsiteX0" fmla="*/ 0 w 4089709"/>
              <a:gd name="connsiteY0" fmla="*/ 0 h 3232547"/>
              <a:gd name="connsiteX1" fmla="*/ 4089709 w 4089709"/>
              <a:gd name="connsiteY1" fmla="*/ 0 h 3232547"/>
              <a:gd name="connsiteX2" fmla="*/ 4089709 w 4089709"/>
              <a:gd name="connsiteY2" fmla="*/ 3232547 h 3232547"/>
              <a:gd name="connsiteX3" fmla="*/ 0 w 4089709"/>
              <a:gd name="connsiteY3" fmla="*/ 3232547 h 3232547"/>
              <a:gd name="connsiteX4" fmla="*/ 0 w 4089709"/>
              <a:gd name="connsiteY4" fmla="*/ 0 h 323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9709" h="3232547">
                <a:moveTo>
                  <a:pt x="0" y="0"/>
                </a:moveTo>
                <a:lnTo>
                  <a:pt x="4089709" y="0"/>
                </a:lnTo>
                <a:lnTo>
                  <a:pt x="4089709" y="3232547"/>
                </a:lnTo>
                <a:lnTo>
                  <a:pt x="0" y="32325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 dirty="0"/>
              <a:t>Tolerance</a:t>
            </a:r>
            <a:br>
              <a:rPr lang="en-US" sz="2500" b="1" kern="1200" dirty="0"/>
            </a:br>
            <a:r>
              <a:rPr lang="en-US" sz="1800" i="1" kern="1200" dirty="0"/>
              <a:t>A permanent state of allergen </a:t>
            </a:r>
            <a:br>
              <a:rPr lang="en-US" sz="1800" i="1" kern="1200" dirty="0"/>
            </a:br>
            <a:r>
              <a:rPr lang="en-US" sz="1800" i="1" kern="1200" dirty="0" err="1"/>
              <a:t>nonresponsiveness</a:t>
            </a:r>
            <a:endParaRPr lang="en-US" sz="1800" i="1" kern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E9AEF3-8267-60DF-1C77-66CCE2F3170F}"/>
              </a:ext>
            </a:extLst>
          </p:cNvPr>
          <p:cNvSpPr/>
          <p:nvPr/>
        </p:nvSpPr>
        <p:spPr bwMode="white">
          <a:xfrm>
            <a:off x="4866644" y="2265217"/>
            <a:ext cx="4089709" cy="1952363"/>
          </a:xfrm>
          <a:prstGeom prst="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Maintained even after </a:t>
            </a:r>
            <a:r>
              <a:rPr lang="en-US" b="1" kern="1200" dirty="0"/>
              <a:t>sustained </a:t>
            </a:r>
            <a:r>
              <a:rPr lang="en-US" b="1" kern="1200" dirty="0" err="1"/>
              <a:t>nonexposure</a:t>
            </a:r>
            <a:r>
              <a:rPr lang="en-US" kern="1200" dirty="0"/>
              <a:t> to allergen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Ultimate goal of food allergen immunotherapy but generally not attained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Sustained unresponsiveness can be used as surrogate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5" y="4517106"/>
            <a:ext cx="6054436" cy="260458"/>
          </a:xfrm>
        </p:spPr>
        <p:txBody>
          <a:bodyPr>
            <a:normAutofit/>
          </a:bodyPr>
          <a:lstStyle/>
          <a:p>
            <a:r>
              <a:rPr lang="en-US" sz="900" dirty="0" err="1"/>
              <a:t>Feuille</a:t>
            </a:r>
            <a:r>
              <a:rPr lang="en-US" sz="900" dirty="0"/>
              <a:t> E, Nowak-</a:t>
            </a:r>
            <a:r>
              <a:rPr lang="en-US" sz="900" dirty="0" err="1"/>
              <a:t>Wegrzyn</a:t>
            </a:r>
            <a:r>
              <a:rPr lang="en-US" sz="900" dirty="0"/>
              <a:t> A. </a:t>
            </a:r>
            <a:r>
              <a:rPr lang="en-US" sz="900" i="1" dirty="0"/>
              <a:t>Allergy Asthma Immunol Res. </a:t>
            </a:r>
            <a:r>
              <a:rPr lang="en-US" sz="900" dirty="0"/>
              <a:t>2018;10(3):189-206.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Action of OIT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Kulis</a:t>
            </a:r>
            <a:r>
              <a:rPr lang="en-US" sz="900" dirty="0"/>
              <a:t> MD et al. </a:t>
            </a:r>
            <a:r>
              <a:rPr lang="en-US" sz="900" i="1" dirty="0"/>
              <a:t>J Allergy Clin Immunol. </a:t>
            </a:r>
            <a:r>
              <a:rPr lang="en-US" sz="900" dirty="0"/>
              <a:t>2017;141(2):491-498.</a:t>
            </a:r>
          </a:p>
        </p:txBody>
      </p:sp>
      <p:sp>
        <p:nvSpPr>
          <p:cNvPr id="6" name="Rectangle 5"/>
          <p:cNvSpPr/>
          <p:nvPr/>
        </p:nvSpPr>
        <p:spPr>
          <a:xfrm>
            <a:off x="944690" y="1499898"/>
            <a:ext cx="2431796" cy="2292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OIT drives desensitization through chronic stimulation and exhaustion of allergen-specific Th2 cells, leading to subsequent shifts in </a:t>
            </a:r>
            <a:r>
              <a:rPr lang="en-US" dirty="0" err="1"/>
              <a:t>IgE</a:t>
            </a:r>
            <a:r>
              <a:rPr lang="en-US" dirty="0"/>
              <a:t>/IgG4 ratios.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3306736" y="868362"/>
          <a:ext cx="5522939" cy="328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24246" y="2336206"/>
            <a:ext cx="128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OIT Process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OIT Process for Food Allergies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5542" y="4507706"/>
            <a:ext cx="6048458" cy="548879"/>
          </a:xfrm>
        </p:spPr>
        <p:txBody>
          <a:bodyPr>
            <a:normAutofit/>
          </a:bodyPr>
          <a:lstStyle/>
          <a:p>
            <a:r>
              <a:rPr lang="en-US" sz="900" dirty="0"/>
              <a:t>Asthma and Allergy Foundation of America. OIT for Food Allergies. October 2021. Accessed October 4, 2022. </a:t>
            </a:r>
            <a:r>
              <a:rPr lang="en-US" sz="900" dirty="0">
                <a:hlinkClick r:id="rId2"/>
              </a:rPr>
              <a:t>https://www.kidswithfoodallergies.org/food-allergy-treatment-oral-immunotherapy-oit</a:t>
            </a:r>
            <a:r>
              <a:rPr lang="en-US" sz="900" dirty="0"/>
              <a:t>.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99478" y="1268744"/>
            <a:ext cx="8555677" cy="1958857"/>
            <a:chOff x="151111" y="1457860"/>
            <a:chExt cx="11407569" cy="2611811"/>
          </a:xfrm>
        </p:grpSpPr>
        <p:grpSp>
          <p:nvGrpSpPr>
            <p:cNvPr id="20" name="Group 19"/>
            <p:cNvGrpSpPr/>
            <p:nvPr/>
          </p:nvGrpSpPr>
          <p:grpSpPr>
            <a:xfrm>
              <a:off x="728721" y="2331720"/>
              <a:ext cx="10734558" cy="1097280"/>
              <a:chOff x="914401" y="3145502"/>
              <a:chExt cx="10734558" cy="109728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914401" y="3442216"/>
                <a:ext cx="503853" cy="50385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Oval 6"/>
              <p:cNvSpPr>
                <a:spLocks noChangeAspect="1"/>
              </p:cNvSpPr>
              <p:nvPr/>
            </p:nvSpPr>
            <p:spPr>
              <a:xfrm>
                <a:off x="1471325" y="3419822"/>
                <a:ext cx="548640" cy="54864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2073036" y="3396962"/>
                <a:ext cx="594360" cy="59436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2720467" y="3374102"/>
                <a:ext cx="640080" cy="64008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3413618" y="3328382"/>
                <a:ext cx="731520" cy="73152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198209" y="3282662"/>
                <a:ext cx="822960" cy="82296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5074240" y="3236942"/>
                <a:ext cx="914400" cy="91440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6041711" y="3191222"/>
                <a:ext cx="1005840" cy="100584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7100622" y="3145502"/>
                <a:ext cx="1097280" cy="109728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8250973" y="3145502"/>
                <a:ext cx="1097280" cy="109728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9401324" y="3145502"/>
                <a:ext cx="1097280" cy="109728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10551679" y="3145502"/>
                <a:ext cx="1097280" cy="109728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1111" y="1752183"/>
              <a:ext cx="165907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Initial dose escalation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1094" y="1496057"/>
              <a:ext cx="358879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accent3"/>
                  </a:solidFill>
                </a:rPr>
                <a:t>Updosing</a:t>
              </a:r>
              <a:r>
                <a:rPr lang="en-US" b="1" dirty="0">
                  <a:solidFill>
                    <a:schemeClr val="accent3"/>
                  </a:solidFill>
                </a:rPr>
                <a:t> phase</a:t>
              </a:r>
            </a:p>
            <a:p>
              <a:pPr algn="ctr"/>
              <a:r>
                <a:rPr lang="en-US" dirty="0">
                  <a:solidFill>
                    <a:schemeClr val="accent3"/>
                  </a:solidFill>
                </a:rPr>
                <a:t>(every ~2 weeks)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69888" y="1457860"/>
              <a:ext cx="358879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4"/>
                  </a:solidFill>
                </a:rPr>
                <a:t>Maintenance phase</a:t>
              </a:r>
            </a:p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(daily)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781792" y="3612720"/>
              <a:ext cx="50385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4164" y="3667780"/>
              <a:ext cx="7785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accent1"/>
                  </a:solidFill>
                </a:rPr>
                <a:t>Day 1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559967" y="3612720"/>
              <a:ext cx="64099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08832" y="3668154"/>
              <a:ext cx="197318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accent3"/>
                  </a:solidFill>
                </a:rPr>
                <a:t>About 6-9 months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229600" y="3612720"/>
              <a:ext cx="32336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974789" y="3669561"/>
              <a:ext cx="18010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accent4"/>
                  </a:solidFill>
                </a:rPr>
                <a:t>Months or years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02557" y="3499762"/>
            <a:ext cx="63635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OIT is generally an extended process performed over months or years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Ongoing exposure is typically required to maintain sensitization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Safety and Efficacy of OIT for Single-Food Allergies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of OIT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effective for induction of desensitization while on therapy</a:t>
            </a:r>
          </a:p>
          <a:p>
            <a:endParaRPr lang="en-US" dirty="0"/>
          </a:p>
          <a:p>
            <a:r>
              <a:rPr lang="en-US" dirty="0"/>
              <a:t>May not always decrease the rate of allergic reactions in the real-world setting</a:t>
            </a:r>
          </a:p>
          <a:p>
            <a:endParaRPr lang="en-US" dirty="0"/>
          </a:p>
          <a:p>
            <a:r>
              <a:rPr lang="en-US" dirty="0"/>
              <a:t>Desensitization more common than short-term sustained unresponsiveness</a:t>
            </a:r>
          </a:p>
          <a:p>
            <a:endParaRPr lang="en-US" dirty="0"/>
          </a:p>
          <a:p>
            <a:r>
              <a:rPr lang="en-US" dirty="0"/>
              <a:t>Development of sustained unresponsiveness may be dependent on age of OIT initiation and allergy severity (greater effectiveness at younger ages)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Muraro</a:t>
            </a:r>
            <a:r>
              <a:rPr lang="en-US" sz="900" dirty="0"/>
              <a:t> A et al. </a:t>
            </a:r>
            <a:r>
              <a:rPr lang="en-US" sz="900" i="1" dirty="0"/>
              <a:t>World Allergy Organ J. </a:t>
            </a:r>
            <a:r>
              <a:rPr lang="en-US" sz="900" dirty="0"/>
              <a:t>2022;15(9):100687.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Review of Allergen Immunotherapy: Efficacy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24" y="1981973"/>
            <a:ext cx="8270969" cy="2407561"/>
          </a:xfrm>
        </p:spPr>
        <p:txBody>
          <a:bodyPr/>
          <a:lstStyle/>
          <a:p>
            <a:r>
              <a:rPr lang="en-US" dirty="0"/>
              <a:t>While on therapy, OIT was shown to increase tolerance for the following food allergens:</a:t>
            </a:r>
          </a:p>
          <a:p>
            <a:pPr lvl="1"/>
            <a:r>
              <a:rPr lang="en-US" dirty="0"/>
              <a:t>Peanut (relative risk [RR], 9.9; high certainty)</a:t>
            </a:r>
          </a:p>
          <a:p>
            <a:pPr lvl="1"/>
            <a:r>
              <a:rPr lang="en-US" dirty="0"/>
              <a:t>Cow’s milk (RR, 5.7; moderate certainty)</a:t>
            </a:r>
          </a:p>
          <a:p>
            <a:pPr lvl="1"/>
            <a:r>
              <a:rPr lang="en-US" dirty="0"/>
              <a:t>Hen’s egg (RR, 8.9; moderate certainty)</a:t>
            </a:r>
          </a:p>
          <a:p>
            <a:r>
              <a:rPr lang="en-US" dirty="0"/>
              <a:t>Number needed to treat to increase the tolerance to a single dose of 300 to 1000 mg peanut protein was 2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/>
              <a:t>de Silva D et al. </a:t>
            </a:r>
            <a:r>
              <a:rPr lang="en-US" sz="900" i="1" dirty="0"/>
              <a:t>Allergy</a:t>
            </a:r>
            <a:r>
              <a:rPr lang="en-US" sz="900" dirty="0"/>
              <a:t>. 2022;77(6):1852-1862.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799" y="1006550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In a systematic review and meta-analysis of </a:t>
            </a:r>
            <a:r>
              <a:rPr lang="en-US" sz="2100" b="1" dirty="0"/>
              <a:t>36 trials </a:t>
            </a:r>
            <a:r>
              <a:rPr lang="en-US" sz="2100" dirty="0"/>
              <a:t>that</a:t>
            </a:r>
            <a:r>
              <a:rPr lang="en-US" sz="2100" b="1" dirty="0"/>
              <a:t> included 2126 patients (mostly children), </a:t>
            </a:r>
            <a:r>
              <a:rPr lang="en-US" sz="2100" dirty="0"/>
              <a:t>the efficacy and safety of OIT was assessed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Review of Allergen Immunotherapy: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00" y="1928094"/>
            <a:ext cx="5915291" cy="2311398"/>
          </a:xfrm>
        </p:spPr>
        <p:txBody>
          <a:bodyPr/>
          <a:lstStyle/>
          <a:p>
            <a:r>
              <a:rPr lang="en-US" dirty="0"/>
              <a:t>OIT did </a:t>
            </a:r>
            <a:r>
              <a:rPr lang="en-US" b="1" dirty="0"/>
              <a:t>not</a:t>
            </a:r>
            <a:r>
              <a:rPr lang="en-US" dirty="0"/>
              <a:t> increase adverse reactions (RR, 1.1) </a:t>
            </a:r>
          </a:p>
          <a:p>
            <a:r>
              <a:rPr lang="en-US" dirty="0"/>
              <a:t>OIT did </a:t>
            </a:r>
            <a:r>
              <a:rPr lang="en-US" b="1" dirty="0"/>
              <a:t>not </a:t>
            </a:r>
            <a:r>
              <a:rPr lang="en-US" dirty="0"/>
              <a:t>increase severe adverse reactions (RR, 1.6)</a:t>
            </a:r>
          </a:p>
          <a:p>
            <a:r>
              <a:rPr lang="en-US" dirty="0"/>
              <a:t>OIT </a:t>
            </a:r>
            <a:r>
              <a:rPr lang="en-US" b="1" dirty="0"/>
              <a:t>may</a:t>
            </a:r>
            <a:r>
              <a:rPr lang="en-US" dirty="0"/>
              <a:t> increase mild adverse reactions to cow’s milk (RR, 3.9)</a:t>
            </a:r>
          </a:p>
          <a:p>
            <a:r>
              <a:rPr lang="en-US" dirty="0"/>
              <a:t>OIT </a:t>
            </a:r>
            <a:r>
              <a:rPr lang="en-US" b="1" dirty="0"/>
              <a:t>may </a:t>
            </a:r>
            <a:r>
              <a:rPr lang="en-US" dirty="0"/>
              <a:t>increase mild adverse reactions to hen’s egg allergy (RR, 7.0)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de Silva D et al. </a:t>
            </a:r>
            <a:r>
              <a:rPr lang="en-US" sz="900" i="1" dirty="0"/>
              <a:t>Allergy</a:t>
            </a:r>
            <a:r>
              <a:rPr lang="en-US" sz="900" dirty="0"/>
              <a:t>. 2022;77(6):1852-1862. 2. </a:t>
            </a:r>
            <a:r>
              <a:rPr lang="en-US" sz="900" dirty="0" err="1"/>
              <a:t>Muraro</a:t>
            </a:r>
            <a:r>
              <a:rPr lang="en-US" sz="900" dirty="0"/>
              <a:t> A et al. </a:t>
            </a:r>
            <a:r>
              <a:rPr lang="en-US" sz="900" i="1" dirty="0"/>
              <a:t>World Allergy Organ J. </a:t>
            </a:r>
            <a:r>
              <a:rPr lang="en-US" sz="900" dirty="0"/>
              <a:t>2022;15(9):100687.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799" y="1006550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In a systematic review and meta-analysis of </a:t>
            </a:r>
            <a:r>
              <a:rPr lang="en-US" sz="2100" b="1" dirty="0"/>
              <a:t>36 trials </a:t>
            </a:r>
            <a:r>
              <a:rPr lang="en-US" sz="2100" dirty="0"/>
              <a:t>that included </a:t>
            </a:r>
            <a:r>
              <a:rPr lang="en-US" sz="2100" b="1" dirty="0"/>
              <a:t>2126 patients (mostly children), </a:t>
            </a:r>
            <a:r>
              <a:rPr lang="en-US" sz="2100" dirty="0"/>
              <a:t>the efficacy and safety of OIT was assessed</a:t>
            </a:r>
            <a:r>
              <a:rPr lang="en-US" sz="2100" baseline="30000" dirty="0"/>
              <a:t>1</a:t>
            </a:r>
            <a:endParaRPr 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6547981" y="2011941"/>
            <a:ext cx="2102458" cy="21437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NOTE: </a:t>
            </a:r>
            <a:r>
              <a:rPr lang="en-US" dirty="0"/>
              <a:t>some studies exclude extremely allergic patients; safety in these populations may be less certain</a:t>
            </a:r>
            <a:r>
              <a:rPr lang="en-US" baseline="30000" dirty="0"/>
              <a:t>2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Food Allergens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9478" y="1006873"/>
            <a:ext cx="8541110" cy="323261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About 90% of food allergies in the US are caused by the following 8 allergens</a:t>
            </a:r>
            <a:r>
              <a:rPr lang="en-US" baseline="30000" dirty="0"/>
              <a:t>1-3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Milk</a:t>
            </a:r>
          </a:p>
          <a:p>
            <a:pPr lvl="2"/>
            <a:r>
              <a:rPr lang="en-US" dirty="0"/>
              <a:t>~2.5% of children younger than 3 have cow’s milk allergy</a:t>
            </a:r>
          </a:p>
          <a:p>
            <a:pPr lvl="2"/>
            <a:r>
              <a:rPr lang="en-US" dirty="0"/>
              <a:t>Most will eventually outgrow it</a:t>
            </a:r>
          </a:p>
          <a:p>
            <a:pPr lvl="1"/>
            <a:r>
              <a:rPr lang="en-US" b="1" dirty="0"/>
              <a:t>Egg</a:t>
            </a:r>
          </a:p>
          <a:p>
            <a:pPr lvl="2"/>
            <a:r>
              <a:rPr lang="en-US" dirty="0"/>
              <a:t>~2% of children are allergic to eggs</a:t>
            </a:r>
          </a:p>
          <a:p>
            <a:pPr lvl="2"/>
            <a:r>
              <a:rPr lang="en-US" dirty="0"/>
              <a:t>Most will eventually outgrow it</a:t>
            </a:r>
          </a:p>
          <a:p>
            <a:pPr lvl="1"/>
            <a:r>
              <a:rPr lang="en-US" b="1" dirty="0"/>
              <a:t>Peanut</a:t>
            </a:r>
          </a:p>
          <a:p>
            <a:pPr lvl="2"/>
            <a:r>
              <a:rPr lang="en-US" dirty="0"/>
              <a:t>~2%-5% of children are allergic to peanuts</a:t>
            </a:r>
          </a:p>
          <a:p>
            <a:pPr lvl="2"/>
            <a:r>
              <a:rPr lang="en-US" dirty="0"/>
              <a:t>Most will continue to be allergic in adulthood</a:t>
            </a:r>
          </a:p>
          <a:p>
            <a:pPr lvl="1"/>
            <a:r>
              <a:rPr lang="en-US" b="1" dirty="0"/>
              <a:t>Soy</a:t>
            </a:r>
          </a:p>
          <a:p>
            <a:pPr lvl="2"/>
            <a:r>
              <a:rPr lang="en-US" dirty="0"/>
              <a:t>~0.4% of children are allergic to soy</a:t>
            </a:r>
          </a:p>
          <a:p>
            <a:pPr lvl="2"/>
            <a:r>
              <a:rPr lang="en-US" dirty="0"/>
              <a:t>Most will eventually outgrow it</a:t>
            </a:r>
          </a:p>
          <a:p>
            <a:pPr lvl="1"/>
            <a:r>
              <a:rPr lang="en-US" b="1" dirty="0"/>
              <a:t>Wheat</a:t>
            </a:r>
          </a:p>
          <a:p>
            <a:pPr lvl="2"/>
            <a:r>
              <a:rPr lang="en-US" dirty="0"/>
              <a:t>~1% of children are allergic to wheat</a:t>
            </a:r>
          </a:p>
          <a:p>
            <a:pPr lvl="2"/>
            <a:r>
              <a:rPr lang="en-US" dirty="0"/>
              <a:t>About two-thirds will outgrow it</a:t>
            </a:r>
          </a:p>
          <a:p>
            <a:pPr lvl="1"/>
            <a:r>
              <a:rPr lang="en-US" b="1" dirty="0"/>
              <a:t>Tree nut</a:t>
            </a:r>
          </a:p>
          <a:p>
            <a:pPr lvl="2"/>
            <a:r>
              <a:rPr lang="en-US" dirty="0"/>
              <a:t>~2% of children are allergic to tree nuts</a:t>
            </a:r>
          </a:p>
          <a:p>
            <a:pPr lvl="2"/>
            <a:r>
              <a:rPr lang="en-US" dirty="0"/>
              <a:t>Most will continue to be allergic into adulthood</a:t>
            </a:r>
          </a:p>
          <a:p>
            <a:pPr lvl="1"/>
            <a:r>
              <a:rPr lang="en-US" b="1" dirty="0"/>
              <a:t>Shellfish</a:t>
            </a:r>
          </a:p>
          <a:p>
            <a:pPr lvl="2"/>
            <a:r>
              <a:rPr lang="en-US" dirty="0"/>
              <a:t>~2% of the population is allergic to shellfish</a:t>
            </a:r>
          </a:p>
          <a:p>
            <a:pPr lvl="2"/>
            <a:r>
              <a:rPr lang="en-US" dirty="0"/>
              <a:t>Most experience their first allergic reaction as adults</a:t>
            </a:r>
          </a:p>
          <a:p>
            <a:pPr lvl="1"/>
            <a:r>
              <a:rPr lang="en-US" b="1" dirty="0"/>
              <a:t>Fish</a:t>
            </a:r>
          </a:p>
          <a:p>
            <a:pPr lvl="2"/>
            <a:r>
              <a:rPr lang="en-US" dirty="0"/>
              <a:t>~1% of the population is allergic to fish</a:t>
            </a:r>
          </a:p>
          <a:p>
            <a:pPr lvl="2"/>
            <a:r>
              <a:rPr lang="en-US" dirty="0"/>
              <a:t>About half experience their first allergic reaction as adults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NIAID-Sponsored Expert Panel. </a:t>
            </a:r>
            <a:r>
              <a:rPr lang="en-US" sz="900" i="1" dirty="0"/>
              <a:t>J Allergy Clin Immunol</a:t>
            </a:r>
            <a:r>
              <a:rPr lang="en-US" sz="900" dirty="0"/>
              <a:t>. 2010;126(6 Suppl):S1–S58. 2. Sampson HA et al. </a:t>
            </a:r>
            <a:r>
              <a:rPr lang="en-US" sz="900" i="1" dirty="0"/>
              <a:t>J Allergy Clin Immunol</a:t>
            </a:r>
            <a:r>
              <a:rPr lang="en-US" sz="900" dirty="0"/>
              <a:t>. 2014;134(5):1016-1025. 3. FARE. Common allergens. Accessed October 3, 2022. https://</a:t>
            </a:r>
            <a:r>
              <a:rPr lang="en-US" sz="900" dirty="0" err="1"/>
              <a:t>www.foodallergy.org</a:t>
            </a:r>
            <a:r>
              <a:rPr lang="en-US" sz="900" dirty="0"/>
              <a:t>/living-food-allergies/food-allergy-essentials/common-allergens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Peanut (</a:t>
            </a:r>
            <a:r>
              <a:rPr lang="en-US" i="1" dirty="0">
                <a:solidFill>
                  <a:schemeClr val="accent1"/>
                </a:solidFill>
              </a:rPr>
              <a:t>Arachis </a:t>
            </a:r>
            <a:r>
              <a:rPr lang="en-US" i="1" dirty="0" err="1">
                <a:solidFill>
                  <a:schemeClr val="accent1"/>
                </a:solidFill>
              </a:rPr>
              <a:t>hypogaea</a:t>
            </a:r>
            <a:r>
              <a:rPr lang="en-US" dirty="0">
                <a:solidFill>
                  <a:schemeClr val="accent1"/>
                </a:solidFill>
              </a:rPr>
              <a:t>) Allergen Powder-</a:t>
            </a:r>
            <a:r>
              <a:rPr lang="en-US" dirty="0" err="1">
                <a:solidFill>
                  <a:schemeClr val="accent1"/>
                </a:solidFill>
              </a:rPr>
              <a:t>dnfp</a:t>
            </a:r>
            <a:r>
              <a:rPr lang="en-US" dirty="0">
                <a:solidFill>
                  <a:schemeClr val="accent1"/>
                </a:solidFill>
              </a:rPr>
              <a:t> Clinical Trials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PALISADE Study: Peanut (</a:t>
            </a:r>
            <a:r>
              <a:rPr lang="en-US" i="1" dirty="0"/>
              <a:t>Arachis </a:t>
            </a:r>
            <a:r>
              <a:rPr lang="en-US" i="1" dirty="0" err="1"/>
              <a:t>hypogaea</a:t>
            </a:r>
            <a:r>
              <a:rPr lang="en-US" dirty="0"/>
              <a:t>) Allergen Powder-</a:t>
            </a:r>
            <a:r>
              <a:rPr lang="en-US" dirty="0" err="1"/>
              <a:t>dnfp</a:t>
            </a:r>
            <a:r>
              <a:rPr lang="en-US" dirty="0"/>
              <a:t> (PTAH)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Vickery BP et al. </a:t>
            </a:r>
            <a:r>
              <a:rPr lang="en-US" sz="900" i="1" dirty="0"/>
              <a:t>N </a:t>
            </a:r>
            <a:r>
              <a:rPr lang="en-US" sz="900" i="1" dirty="0" err="1"/>
              <a:t>Engl</a:t>
            </a:r>
            <a:r>
              <a:rPr lang="en-US" sz="900" i="1" dirty="0"/>
              <a:t> J Med</a:t>
            </a:r>
            <a:r>
              <a:rPr lang="en-US" sz="900" dirty="0"/>
              <a:t>. 2018;379(21):1991-2001.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477" y="1145502"/>
            <a:ext cx="3398624" cy="3059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Double-blind, placebo-controlled phase 3 trial that enrolled </a:t>
            </a:r>
            <a:r>
              <a:rPr lang="en-US" b="1" dirty="0"/>
              <a:t>patients 4-55 years of age with peanut allergy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primary efficacy endpoint was the proportion of patients 4-17 years who could ingest 600 mg of peanut with only mild symptoms after 24 weeks of treatment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3992672" y="1052705"/>
          <a:ext cx="4791205" cy="291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ARC004: Open-Label Follow-on to PALISADE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Vickery BP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i="1" dirty="0"/>
              <a:t>.</a:t>
            </a:r>
            <a:r>
              <a:rPr lang="en-US" sz="900" dirty="0"/>
              <a:t> 2021;9(5):1879-1889.e14.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Image courtesy of Vickery BP et al. </a:t>
            </a:r>
            <a:r>
              <a:rPr lang="en-US" i="1" dirty="0"/>
              <a:t>J Allergy Clin Immunol </a:t>
            </a:r>
            <a:r>
              <a:rPr lang="en-US" i="1" dirty="0" err="1"/>
              <a:t>Pract</a:t>
            </a:r>
            <a:r>
              <a:rPr lang="en-US" i="1" dirty="0"/>
              <a:t>.</a:t>
            </a:r>
            <a:r>
              <a:rPr lang="en-US" dirty="0"/>
              <a:t> 2021;9(5):1879-1889.e14. </a:t>
            </a:r>
            <a:r>
              <a:rPr lang="en-US" dirty="0">
                <a:hlinkClick r:id="rId2"/>
              </a:rPr>
              <a:t>CC BY-NC-ND 4.0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477" y="1210220"/>
            <a:ext cx="3398624" cy="26397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Participants in the active arm of PALISADE who tolerated ≥300 mg peanut protein could continue daily or nondaily dosing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Participants in the placebo arm could initiate PTAH and were </a:t>
            </a:r>
            <a:r>
              <a:rPr lang="en-US" dirty="0" err="1"/>
              <a:t>updosed</a:t>
            </a:r>
            <a:r>
              <a:rPr lang="en-US" dirty="0"/>
              <a:t> to 300 mg/day before initiating maintenance dosing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046" y="1137433"/>
            <a:ext cx="4719368" cy="26754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3898" y="887513"/>
            <a:ext cx="33375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Desensitization Rates at Exit Food Challenge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4508" y="3922489"/>
            <a:ext cx="22445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NOTE: Hatches indicate daily dosing cohorts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PTAH Safety in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chemeClr val="accent1"/>
                </a:solidFill>
              </a:rPr>
              <a:t>In the initial dose-escalation and increasing-dose phases of PALISADE…</a:t>
            </a:r>
            <a:r>
              <a:rPr lang="en-US" b="1" i="1" baseline="30000" dirty="0">
                <a:solidFill>
                  <a:schemeClr val="accent1"/>
                </a:solidFill>
              </a:rPr>
              <a:t>1</a:t>
            </a:r>
            <a:endParaRPr lang="en-US" b="1" i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Common adverse events with PTAH included abdominal pain, vomiting, oral pruritus, nausea, and oral paresthesia</a:t>
            </a:r>
          </a:p>
          <a:p>
            <a:pPr lvl="1"/>
            <a:r>
              <a:rPr lang="en-US" dirty="0"/>
              <a:t>Systemic allergic reactions were reported in up to </a:t>
            </a:r>
            <a:r>
              <a:rPr lang="en-US" b="1" dirty="0"/>
              <a:t>8.5% </a:t>
            </a:r>
            <a:r>
              <a:rPr lang="en-US" dirty="0"/>
              <a:t>of patients treated with PTAH</a:t>
            </a:r>
          </a:p>
          <a:p>
            <a:pPr lvl="1"/>
            <a:r>
              <a:rPr lang="en-US" dirty="0"/>
              <a:t>Severe reactions were reported in </a:t>
            </a:r>
            <a:r>
              <a:rPr lang="en-US" b="1" dirty="0"/>
              <a:t>4.3% </a:t>
            </a:r>
            <a:r>
              <a:rPr lang="en-US" dirty="0"/>
              <a:t>of patients treated with PTAH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chemeClr val="accent1"/>
                </a:solidFill>
              </a:rPr>
              <a:t>In the maintenance dosing phase of PALISADE and ARC004…</a:t>
            </a:r>
            <a:r>
              <a:rPr lang="en-US" b="1" i="1" baseline="30000" dirty="0">
                <a:solidFill>
                  <a:schemeClr val="accent1"/>
                </a:solidFill>
              </a:rPr>
              <a:t>1,2</a:t>
            </a:r>
            <a:endParaRPr lang="en-US" b="1" i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Adverse events were lower in the daily dosing cohorts than in the nondaily-dosing cohorts</a:t>
            </a:r>
          </a:p>
          <a:p>
            <a:pPr lvl="1"/>
            <a:r>
              <a:rPr lang="en-US" dirty="0"/>
              <a:t>GI and respiratory adverse reactions were most common</a:t>
            </a:r>
          </a:p>
          <a:p>
            <a:pPr lvl="1"/>
            <a:r>
              <a:rPr lang="en-US" dirty="0"/>
              <a:t>Severe adverse reactions occurred in </a:t>
            </a:r>
            <a:r>
              <a:rPr lang="en-US" b="1" dirty="0"/>
              <a:t>less than 3% </a:t>
            </a:r>
            <a:r>
              <a:rPr lang="en-US" dirty="0"/>
              <a:t>of patients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Vickery BP et al. </a:t>
            </a:r>
            <a:r>
              <a:rPr lang="en-US" sz="900" i="1" dirty="0"/>
              <a:t>N </a:t>
            </a:r>
            <a:r>
              <a:rPr lang="en-US" sz="900" i="1" dirty="0" err="1"/>
              <a:t>Engl</a:t>
            </a:r>
            <a:r>
              <a:rPr lang="en-US" sz="900" i="1" dirty="0"/>
              <a:t> J Med</a:t>
            </a:r>
            <a:r>
              <a:rPr lang="en-US" sz="900" dirty="0"/>
              <a:t>. 2018;379(21):1991-2001. 2. Vickery BP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i="1" dirty="0"/>
              <a:t>.</a:t>
            </a:r>
            <a:r>
              <a:rPr lang="en-US" sz="900" dirty="0"/>
              <a:t> 2021;9(5):1879-1889.e14.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Peanut (</a:t>
            </a:r>
            <a:r>
              <a:rPr lang="en-US" i="1" dirty="0">
                <a:solidFill>
                  <a:schemeClr val="accent1"/>
                </a:solidFill>
              </a:rPr>
              <a:t>Arachis </a:t>
            </a:r>
            <a:r>
              <a:rPr lang="en-US" i="1" dirty="0" err="1">
                <a:solidFill>
                  <a:schemeClr val="accent1"/>
                </a:solidFill>
              </a:rPr>
              <a:t>hypogaea</a:t>
            </a:r>
            <a:r>
              <a:rPr lang="en-US" dirty="0">
                <a:solidFill>
                  <a:schemeClr val="accent1"/>
                </a:solidFill>
              </a:rPr>
              <a:t>) Allergen Powder-</a:t>
            </a:r>
            <a:r>
              <a:rPr lang="en-US" dirty="0" err="1">
                <a:solidFill>
                  <a:schemeClr val="accent1"/>
                </a:solidFill>
              </a:rPr>
              <a:t>dnfp</a:t>
            </a:r>
            <a:r>
              <a:rPr lang="en-US" dirty="0">
                <a:solidFill>
                  <a:schemeClr val="accent1"/>
                </a:solidFill>
              </a:rPr>
              <a:t> Prescribing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PTAH Dosing: Three Phases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0025" y="1331617"/>
            <a:ext cx="8760618" cy="2542009"/>
            <a:chOff x="266700" y="2402979"/>
            <a:chExt cx="11680824" cy="2190154"/>
          </a:xfrm>
        </p:grpSpPr>
        <p:sp>
          <p:nvSpPr>
            <p:cNvPr id="8" name="Freeform 7"/>
            <p:cNvSpPr/>
            <p:nvPr/>
          </p:nvSpPr>
          <p:spPr>
            <a:xfrm>
              <a:off x="266700" y="2402979"/>
              <a:ext cx="3650257" cy="2190154"/>
            </a:xfrm>
            <a:custGeom>
              <a:avLst/>
              <a:gdLst>
                <a:gd name="connsiteX0" fmla="*/ 0 w 3650257"/>
                <a:gd name="connsiteY0" fmla="*/ 0 h 2190154"/>
                <a:gd name="connsiteX1" fmla="*/ 3650257 w 3650257"/>
                <a:gd name="connsiteY1" fmla="*/ 0 h 2190154"/>
                <a:gd name="connsiteX2" fmla="*/ 3650257 w 3650257"/>
                <a:gd name="connsiteY2" fmla="*/ 2190154 h 2190154"/>
                <a:gd name="connsiteX3" fmla="*/ 0 w 3650257"/>
                <a:gd name="connsiteY3" fmla="*/ 2190154 h 2190154"/>
                <a:gd name="connsiteX4" fmla="*/ 0 w 3650257"/>
                <a:gd name="connsiteY4" fmla="*/ 0 h 219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0257" h="2190154">
                  <a:moveTo>
                    <a:pt x="0" y="0"/>
                  </a:moveTo>
                  <a:lnTo>
                    <a:pt x="3650257" y="0"/>
                  </a:lnTo>
                  <a:lnTo>
                    <a:pt x="3650257" y="2190154"/>
                  </a:lnTo>
                  <a:lnTo>
                    <a:pt x="0" y="21901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Initial dose escalation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Administered on a single day in a health setting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Dose escalation using 5 dose levels (0.5-6 mg)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Each dose separated by observation period of 20-30 minutes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Patients who tolerate ≥3 mg of PTAH should begin </a:t>
              </a:r>
              <a:r>
                <a:rPr lang="en-US" sz="1350" dirty="0" err="1"/>
                <a:t>updosing</a:t>
              </a:r>
              <a:r>
                <a:rPr lang="en-US" sz="1350" dirty="0"/>
                <a:t> the next day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4281983" y="2402979"/>
              <a:ext cx="3650257" cy="2190154"/>
            </a:xfrm>
            <a:custGeom>
              <a:avLst/>
              <a:gdLst>
                <a:gd name="connsiteX0" fmla="*/ 0 w 3650257"/>
                <a:gd name="connsiteY0" fmla="*/ 0 h 2190154"/>
                <a:gd name="connsiteX1" fmla="*/ 3650257 w 3650257"/>
                <a:gd name="connsiteY1" fmla="*/ 0 h 2190154"/>
                <a:gd name="connsiteX2" fmla="*/ 3650257 w 3650257"/>
                <a:gd name="connsiteY2" fmla="*/ 2190154 h 2190154"/>
                <a:gd name="connsiteX3" fmla="*/ 0 w 3650257"/>
                <a:gd name="connsiteY3" fmla="*/ 2190154 h 2190154"/>
                <a:gd name="connsiteX4" fmla="*/ 0 w 3650257"/>
                <a:gd name="connsiteY4" fmla="*/ 0 h 219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0257" h="2190154">
                  <a:moveTo>
                    <a:pt x="0" y="0"/>
                  </a:moveTo>
                  <a:lnTo>
                    <a:pt x="3650257" y="0"/>
                  </a:lnTo>
                  <a:lnTo>
                    <a:pt x="3650257" y="2190154"/>
                  </a:lnTo>
                  <a:lnTo>
                    <a:pt x="0" y="21901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53123"/>
                <a:satOff val="-2193"/>
                <a:lumOff val="12807"/>
                <a:alphaOff val="0"/>
              </a:schemeClr>
            </a:fillRef>
            <a:effectRef idx="0">
              <a:schemeClr val="accent1">
                <a:shade val="80000"/>
                <a:hueOff val="153123"/>
                <a:satOff val="-2193"/>
                <a:lumOff val="128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Updosing</a:t>
              </a:r>
              <a:endPara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Consists of 11 dose levels, beginning at 3 mg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Dose levels are administered for 2 weeks; each new level is administered under supervision 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8297267" y="2402979"/>
              <a:ext cx="3650257" cy="2190154"/>
            </a:xfrm>
            <a:custGeom>
              <a:avLst/>
              <a:gdLst>
                <a:gd name="connsiteX0" fmla="*/ 0 w 3650257"/>
                <a:gd name="connsiteY0" fmla="*/ 0 h 2190154"/>
                <a:gd name="connsiteX1" fmla="*/ 3650257 w 3650257"/>
                <a:gd name="connsiteY1" fmla="*/ 0 h 2190154"/>
                <a:gd name="connsiteX2" fmla="*/ 3650257 w 3650257"/>
                <a:gd name="connsiteY2" fmla="*/ 2190154 h 2190154"/>
                <a:gd name="connsiteX3" fmla="*/ 0 w 3650257"/>
                <a:gd name="connsiteY3" fmla="*/ 2190154 h 2190154"/>
                <a:gd name="connsiteX4" fmla="*/ 0 w 3650257"/>
                <a:gd name="connsiteY4" fmla="*/ 0 h 219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0257" h="2190154">
                  <a:moveTo>
                    <a:pt x="0" y="0"/>
                  </a:moveTo>
                  <a:lnTo>
                    <a:pt x="3650257" y="0"/>
                  </a:lnTo>
                  <a:lnTo>
                    <a:pt x="3650257" y="2190154"/>
                  </a:lnTo>
                  <a:lnTo>
                    <a:pt x="0" y="21901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06246"/>
                <a:satOff val="-4389"/>
                <a:lumOff val="25615"/>
                <a:alphaOff val="0"/>
              </a:schemeClr>
            </a:fillRef>
            <a:effectRef idx="0">
              <a:schemeClr val="accent1">
                <a:shade val="80000"/>
                <a:hueOff val="306246"/>
                <a:satOff val="-4389"/>
                <a:lumOff val="256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Maintenance</a:t>
              </a:r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Continue at 300 mg daily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50" dirty="0"/>
                <a:t>Necessary to maintain efficacy</a:t>
              </a: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3418" y="4507706"/>
            <a:ext cx="6040582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Palforzia</a:t>
            </a:r>
            <a:r>
              <a:rPr lang="en-US" sz="900" dirty="0"/>
              <a:t> [Peanut (Arachis </a:t>
            </a:r>
            <a:r>
              <a:rPr lang="en-US" sz="900" dirty="0" err="1"/>
              <a:t>hypogaea</a:t>
            </a:r>
            <a:r>
              <a:rPr lang="en-US" sz="900" dirty="0"/>
              <a:t>) Allergen Powder-</a:t>
            </a:r>
            <a:r>
              <a:rPr lang="en-US" sz="900" dirty="0" err="1"/>
              <a:t>dnfp</a:t>
            </a:r>
            <a:r>
              <a:rPr lang="en-US" sz="900" dirty="0"/>
              <a:t>] [prescribing information]. Brisbane, CA: </a:t>
            </a:r>
            <a:r>
              <a:rPr lang="en-US" sz="900" dirty="0" err="1"/>
              <a:t>Aimmune</a:t>
            </a:r>
            <a:r>
              <a:rPr lang="en-US" sz="900" dirty="0"/>
              <a:t> Therapeutics; 2020.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</a:t>
            </a:r>
            <a:r>
              <a:rPr lang="en-US" baseline="30000" dirty="0"/>
              <a:t>2</a:t>
            </a:r>
            <a:r>
              <a:rPr lang="en-US" dirty="0"/>
              <a:t>LEN-Recommended Safety Requirements for OIT Prescribing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750"/>
              </a:spcAft>
            </a:pPr>
            <a:r>
              <a:rPr lang="en-US" dirty="0"/>
              <a:t>Staff </a:t>
            </a:r>
            <a:r>
              <a:rPr lang="en-US" b="1" dirty="0"/>
              <a:t>trained</a:t>
            </a:r>
            <a:r>
              <a:rPr lang="en-US" dirty="0"/>
              <a:t> and </a:t>
            </a:r>
            <a:r>
              <a:rPr lang="en-US" b="1" dirty="0"/>
              <a:t>experienced</a:t>
            </a:r>
            <a:r>
              <a:rPr lang="en-US" dirty="0"/>
              <a:t> </a:t>
            </a:r>
            <a:r>
              <a:rPr lang="en-US" b="1" dirty="0"/>
              <a:t>in the use of food allergy immunotherapy</a:t>
            </a:r>
            <a:r>
              <a:rPr lang="en-US" dirty="0"/>
              <a:t>, including a prescribing clinician and nurse experienced in food allergy diagnosis as well as recognition and management of allergic reactions, including anaphylaxis</a:t>
            </a:r>
          </a:p>
          <a:p>
            <a:r>
              <a:rPr lang="en-US" b="1" dirty="0"/>
              <a:t>Ability</a:t>
            </a:r>
            <a:r>
              <a:rPr lang="en-US" dirty="0"/>
              <a:t> and </a:t>
            </a:r>
            <a:r>
              <a:rPr lang="en-US" b="1" dirty="0"/>
              <a:t>preparedness</a:t>
            </a:r>
            <a:r>
              <a:rPr lang="en-US" dirty="0"/>
              <a:t> to provide appropriate treatment and observation according to the severity of any allergic reaction</a:t>
            </a:r>
          </a:p>
          <a:p>
            <a:pPr lvl="1">
              <a:spcAft>
                <a:spcPts val="750"/>
              </a:spcAft>
            </a:pPr>
            <a:r>
              <a:rPr lang="en-US" dirty="0"/>
              <a:t>May include transfer to another facility</a:t>
            </a:r>
          </a:p>
          <a:p>
            <a:pPr>
              <a:spcAft>
                <a:spcPts val="750"/>
              </a:spcAft>
            </a:pPr>
            <a:r>
              <a:rPr lang="en-US" b="1" dirty="0"/>
              <a:t>Emergency equipment </a:t>
            </a:r>
            <a:r>
              <a:rPr lang="en-US" dirty="0"/>
              <a:t>and </a:t>
            </a:r>
            <a:r>
              <a:rPr lang="en-US" b="1" dirty="0"/>
              <a:t>treatments</a:t>
            </a:r>
            <a:r>
              <a:rPr lang="en-US" dirty="0"/>
              <a:t> for medical emergencies, including severe anaphylaxis</a:t>
            </a:r>
          </a:p>
          <a:p>
            <a:pPr>
              <a:spcAft>
                <a:spcPts val="750"/>
              </a:spcAft>
            </a:pPr>
            <a:r>
              <a:rPr lang="en-US" dirty="0"/>
              <a:t>Implementation of a </a:t>
            </a:r>
            <a:r>
              <a:rPr lang="en-US" b="1" dirty="0"/>
              <a:t>standardized, evidence-based protocol</a:t>
            </a:r>
            <a:r>
              <a:rPr lang="en-US" dirty="0"/>
              <a:t>, with use of licensed pharmaceutical products when indicated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Muraro</a:t>
            </a:r>
            <a:r>
              <a:rPr lang="en-US" sz="900" dirty="0"/>
              <a:t> A et al. </a:t>
            </a:r>
            <a:r>
              <a:rPr lang="en-US" sz="900" i="1" dirty="0"/>
              <a:t>World Allergy Organ J. </a:t>
            </a:r>
            <a:r>
              <a:rPr lang="en-US" sz="900" dirty="0"/>
              <a:t>2022;15(9):100687.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in graphic">
            <a:extLst>
              <a:ext uri="{FF2B5EF4-FFF2-40B4-BE49-F238E27FC236}">
                <a16:creationId xmlns:a16="http://schemas.microsoft.com/office/drawing/2014/main" id="{13FAC69E-99FC-F1BE-C3F5-539E104CDB4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3789281" y="457774"/>
            <a:ext cx="5155214" cy="398563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F5B48-55B9-6ADB-A2B5-3960544B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78" y="271462"/>
            <a:ext cx="4372523" cy="2033276"/>
          </a:xfrm>
        </p:spPr>
        <p:txBody>
          <a:bodyPr>
            <a:normAutofit/>
          </a:bodyPr>
          <a:lstStyle/>
          <a:p>
            <a:r>
              <a:rPr lang="en-US" dirty="0"/>
              <a:t>Key Components of Shared Decision Making for OIT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6DC92-0CFC-CCAD-3DF0-DDDDFEE82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4286" y="4507706"/>
            <a:ext cx="6059714" cy="548879"/>
          </a:xfrm>
        </p:spPr>
        <p:txBody>
          <a:bodyPr>
            <a:normAutofit/>
          </a:bodyPr>
          <a:lstStyle/>
          <a:p>
            <a:r>
              <a:rPr lang="en-US" sz="900" dirty="0"/>
              <a:t>Image courtesy of </a:t>
            </a:r>
            <a:r>
              <a:rPr lang="en-US" sz="900" dirty="0" err="1"/>
              <a:t>Chinthrajah</a:t>
            </a:r>
            <a:r>
              <a:rPr lang="en-US" sz="900" dirty="0"/>
              <a:t> RS et al. </a:t>
            </a:r>
            <a:r>
              <a:rPr lang="en-US" sz="900" i="1" dirty="0"/>
              <a:t>World Allergy Organ J. </a:t>
            </a:r>
            <a:r>
              <a:rPr lang="en-US" sz="900" dirty="0"/>
              <a:t>2020;13(8):100455. </a:t>
            </a:r>
            <a:r>
              <a:rPr lang="en-US" sz="900" dirty="0">
                <a:hlinkClick r:id="rId3"/>
              </a:rPr>
              <a:t>CC BY-NC-ND 4.0</a:t>
            </a:r>
            <a:r>
              <a:rPr lang="en-US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958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Case Study 3: Julian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Julian: 13-Year-Old Boy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Julian, a 13-year-old boy, is referred to your practice after a recent severe anaphylactic reaction to peanuts at his school</a:t>
            </a:r>
          </a:p>
          <a:p>
            <a:endParaRPr lang="en-US" dirty="0"/>
          </a:p>
          <a:p>
            <a:r>
              <a:rPr lang="en-US" dirty="0"/>
              <a:t>Julian recently joined a traveling soccer team, and his parents are concerned that there may be more potential for accidental exposure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9947" y="905553"/>
            <a:ext cx="2578736" cy="34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Food Allergens (Continued)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9478" y="1006873"/>
            <a:ext cx="8745044" cy="3232619"/>
          </a:xfrm>
        </p:spPr>
        <p:txBody>
          <a:bodyPr>
            <a:normAutofit/>
          </a:bodyPr>
          <a:lstStyle/>
          <a:p>
            <a:r>
              <a:rPr lang="en-US" dirty="0"/>
              <a:t>Recently in the US, sesame has been identified as a major allergen and was the ninth allergen added by the FDA to food labeling requirements</a:t>
            </a:r>
            <a:r>
              <a:rPr lang="en-US" baseline="30000" dirty="0"/>
              <a:t>1,2</a:t>
            </a:r>
            <a:endParaRPr lang="en-US" dirty="0"/>
          </a:p>
          <a:p>
            <a:pPr lvl="1"/>
            <a:r>
              <a:rPr lang="en-US" dirty="0"/>
              <a:t>About 0.5% of the population self-reported sesame allergy</a:t>
            </a:r>
          </a:p>
          <a:p>
            <a:pPr lvl="1"/>
            <a:r>
              <a:rPr lang="en-US" dirty="0"/>
              <a:t>About 0.2% of the population met symptomatic criteria for </a:t>
            </a:r>
            <a:r>
              <a:rPr lang="en-US" dirty="0" err="1"/>
              <a:t>IgE</a:t>
            </a:r>
            <a:r>
              <a:rPr lang="en-US" dirty="0"/>
              <a:t>-mediated sesame allergy</a:t>
            </a:r>
          </a:p>
          <a:p>
            <a:r>
              <a:rPr lang="en-US" dirty="0"/>
              <a:t>Declaration requirements started on January 2, 2023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084286" y="4507706"/>
            <a:ext cx="6059714" cy="548879"/>
          </a:xfrm>
        </p:spPr>
        <p:txBody>
          <a:bodyPr>
            <a:normAutofit/>
          </a:bodyPr>
          <a:lstStyle/>
          <a:p>
            <a:r>
              <a:rPr lang="en-US" sz="900" dirty="0"/>
              <a:t>1. Warren CM et al. </a:t>
            </a:r>
            <a:r>
              <a:rPr lang="en-US" sz="900" i="1" dirty="0"/>
              <a:t>JAMA </a:t>
            </a:r>
            <a:r>
              <a:rPr lang="en-US" sz="900" i="1" dirty="0" err="1"/>
              <a:t>Netw</a:t>
            </a:r>
            <a:r>
              <a:rPr lang="en-US" sz="900" i="1" dirty="0"/>
              <a:t> Open.</a:t>
            </a:r>
            <a:r>
              <a:rPr lang="en-US" sz="900" dirty="0"/>
              <a:t> 2019;2(8):e199144. 2. US FDA. Food allergies. Accessed October 3, 2022. </a:t>
            </a:r>
            <a:r>
              <a:rPr lang="en-US" sz="900" dirty="0">
                <a:hlinkClick r:id="rId3"/>
              </a:rPr>
              <a:t>https://www.fda.gov/food/food-labeling-nutrition/food-allergies</a:t>
            </a:r>
            <a:r>
              <a:rPr lang="en-US" sz="900" dirty="0"/>
              <a:t>.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Julian: 13-Year-Old Boy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430253"/>
          </a:xfrm>
        </p:spPr>
        <p:txBody>
          <a:bodyPr/>
          <a:lstStyle/>
          <a:p>
            <a:r>
              <a:rPr lang="en-US" dirty="0"/>
              <a:t>Julian has a documented history of peanut allergy</a:t>
            </a:r>
          </a:p>
          <a:p>
            <a:pPr lvl="1"/>
            <a:r>
              <a:rPr lang="en-US" dirty="0"/>
              <a:t>Positive SPT conducted 3 years ago</a:t>
            </a:r>
          </a:p>
          <a:p>
            <a:r>
              <a:rPr lang="en-US" dirty="0"/>
              <a:t>Julian and his family follow a strict avoidance diet</a:t>
            </a:r>
          </a:p>
          <a:p>
            <a:r>
              <a:rPr lang="en-US" dirty="0"/>
              <a:t>In addition to recent severe allergic reaction, he has had 2 other instances of accidental exposure requiring epinephrine treatment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9947" y="905612"/>
            <a:ext cx="2578736" cy="343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Julian: 13-Year-Old Boy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r>
              <a:rPr lang="en-US" dirty="0"/>
              <a:t>Julian has no other atopic conditions</a:t>
            </a:r>
          </a:p>
          <a:p>
            <a:endParaRPr lang="en-US" dirty="0"/>
          </a:p>
          <a:p>
            <a:r>
              <a:rPr lang="en-US" dirty="0"/>
              <a:t>Julian’s family asks about immunotherapy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9947" y="905612"/>
            <a:ext cx="2578736" cy="343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8709" y="2920555"/>
            <a:ext cx="3398624" cy="12160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Would Julian be considered eligible for OIT based on the information you have thus far?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Julian: 13-Year-Old Boy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478" y="1006873"/>
            <a:ext cx="4237088" cy="3232619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Considerations for discussion with Julian’s family:</a:t>
            </a:r>
          </a:p>
          <a:p>
            <a:pPr lvl="1"/>
            <a:r>
              <a:rPr lang="en-US" dirty="0"/>
              <a:t>Goals of OIT</a:t>
            </a:r>
          </a:p>
          <a:p>
            <a:pPr lvl="1"/>
            <a:r>
              <a:rPr lang="en-US" dirty="0"/>
              <a:t>Effectiveness of OIT</a:t>
            </a:r>
          </a:p>
          <a:p>
            <a:pPr lvl="1"/>
            <a:r>
              <a:rPr lang="en-US" dirty="0"/>
              <a:t>Risks of OIT</a:t>
            </a:r>
          </a:p>
          <a:p>
            <a:pPr lvl="1"/>
            <a:r>
              <a:rPr lang="en-US" dirty="0"/>
              <a:t>Need for frequent clinic visits over the next year</a:t>
            </a:r>
          </a:p>
          <a:p>
            <a:pPr lvl="1"/>
            <a:r>
              <a:rPr lang="en-US" dirty="0"/>
              <a:t>Need for lifelong treatment</a:t>
            </a:r>
          </a:p>
          <a:p>
            <a:pPr lvl="1"/>
            <a:r>
              <a:rPr lang="en-US" dirty="0"/>
              <a:t>Costs of treatment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9947" y="905612"/>
            <a:ext cx="2578736" cy="343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Anaphylaxis and Food Allergy Management in School Settings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Yellow line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Food Allergies at School: Reducing Risk of Allergen Exposure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Protections for Students With Food Allergy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 with food allergy are protected under the ADA and ADAA to allow access to education in the least restrictive environments</a:t>
            </a:r>
          </a:p>
          <a:p>
            <a:r>
              <a:rPr lang="en-US" dirty="0"/>
              <a:t>The 2011 Food Allergy and Anaphylaxis Management Act (FAAMA) led to the development of voluntary guidelines for food allergy and anaphylaxis management for schools</a:t>
            </a:r>
          </a:p>
          <a:p>
            <a:r>
              <a:rPr lang="en-US" dirty="0"/>
              <a:t>Food allergy guidelines and requirements vary by state, county, and school district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9564" y="4507706"/>
            <a:ext cx="6054436" cy="548879"/>
          </a:xfrm>
        </p:spPr>
        <p:txBody>
          <a:bodyPr>
            <a:normAutofit/>
          </a:bodyPr>
          <a:lstStyle/>
          <a:p>
            <a:r>
              <a:rPr lang="en-US" sz="900" dirty="0"/>
              <a:t>Wang J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2018;6(2):427-435.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799" y="3350420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Between</a:t>
            </a:r>
            <a:r>
              <a:rPr lang="en-US" sz="2100" b="1" dirty="0"/>
              <a:t> 16% and 18% </a:t>
            </a:r>
            <a:r>
              <a:rPr lang="en-US" sz="2100" dirty="0"/>
              <a:t>of children with food allergy have had food allergy reactions at school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the Allergist in Communicating Diagnosis and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117709"/>
            <a:ext cx="8761615" cy="3232619"/>
          </a:xfrm>
        </p:spPr>
        <p:txBody>
          <a:bodyPr/>
          <a:lstStyle/>
          <a:p>
            <a:pPr>
              <a:spcAft>
                <a:spcPts val="750"/>
              </a:spcAft>
            </a:pPr>
            <a:r>
              <a:rPr lang="en-US" dirty="0"/>
              <a:t>Discussion with family and caregivers about food allergy care </a:t>
            </a:r>
          </a:p>
          <a:p>
            <a:r>
              <a:rPr lang="en-US" dirty="0"/>
              <a:t>Development of a written allergy and anaphylaxis emergency plan</a:t>
            </a:r>
          </a:p>
          <a:p>
            <a:pPr lvl="1"/>
            <a:r>
              <a:rPr lang="en-US" dirty="0"/>
              <a:t>Focus on common causes of exposure (</a:t>
            </a:r>
            <a:r>
              <a:rPr lang="en-US" dirty="0" err="1"/>
              <a:t>ie</a:t>
            </a:r>
            <a:r>
              <a:rPr lang="en-US" dirty="0"/>
              <a:t>, ingestion)</a:t>
            </a:r>
          </a:p>
          <a:p>
            <a:pPr lvl="1"/>
            <a:r>
              <a:rPr lang="en-US" dirty="0"/>
              <a:t>Develop in collaboration with student and family </a:t>
            </a:r>
          </a:p>
          <a:p>
            <a:pPr lvl="1">
              <a:spcAft>
                <a:spcPts val="750"/>
              </a:spcAft>
            </a:pPr>
            <a:r>
              <a:rPr lang="en-US" dirty="0"/>
              <a:t>Provide to the school</a:t>
            </a:r>
          </a:p>
          <a:p>
            <a:pPr>
              <a:spcAft>
                <a:spcPts val="750"/>
              </a:spcAft>
            </a:pPr>
            <a:r>
              <a:rPr lang="en-US" dirty="0"/>
              <a:t>Prescriptions for epinephrine</a:t>
            </a:r>
          </a:p>
          <a:p>
            <a:pPr>
              <a:spcAft>
                <a:spcPts val="750"/>
              </a:spcAft>
            </a:pPr>
            <a:r>
              <a:rPr lang="en-US" dirty="0"/>
              <a:t>Collaboration on creating school plans for effective avoidance</a:t>
            </a:r>
          </a:p>
          <a:p>
            <a:pPr>
              <a:spcAft>
                <a:spcPts val="750"/>
              </a:spcAft>
            </a:pPr>
            <a:r>
              <a:rPr lang="en-US" dirty="0"/>
              <a:t>Communication with the school team,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96490" y="4507706"/>
            <a:ext cx="6047509" cy="548879"/>
          </a:xfrm>
        </p:spPr>
        <p:txBody>
          <a:bodyPr>
            <a:normAutofit/>
          </a:bodyPr>
          <a:lstStyle/>
          <a:p>
            <a:r>
              <a:rPr lang="en-US" sz="900" dirty="0"/>
              <a:t>Wang J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2018;6(2):427-435.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Allergen Avoidance at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24" y="2123161"/>
            <a:ext cx="7952835" cy="2116331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US" sz="1800" dirty="0"/>
              <a:t>Sharing foods or eating and drinking utensils should be </a:t>
            </a:r>
            <a:r>
              <a:rPr lang="en-US" sz="1800" b="1" dirty="0"/>
              <a:t>avoided</a:t>
            </a:r>
          </a:p>
          <a:p>
            <a:pPr>
              <a:spcAft>
                <a:spcPts val="450"/>
              </a:spcAft>
            </a:pPr>
            <a:r>
              <a:rPr lang="en-US" sz="1800" b="1" dirty="0"/>
              <a:t>Hidden allergens </a:t>
            </a:r>
            <a:r>
              <a:rPr lang="en-US" sz="1800" dirty="0"/>
              <a:t>may be found in school supplies, such as for art or science projects (</a:t>
            </a:r>
            <a:r>
              <a:rPr lang="en-US" sz="1800" dirty="0" err="1"/>
              <a:t>eg</a:t>
            </a:r>
            <a:r>
              <a:rPr lang="en-US" sz="1800" dirty="0"/>
              <a:t>, paint, play dough)</a:t>
            </a:r>
          </a:p>
          <a:p>
            <a:pPr>
              <a:spcAft>
                <a:spcPts val="450"/>
              </a:spcAft>
            </a:pPr>
            <a:r>
              <a:rPr lang="en-US" sz="1800" dirty="0"/>
              <a:t>Food allergens can be removed from surfaces with </a:t>
            </a:r>
            <a:r>
              <a:rPr lang="en-US" sz="1800" b="1" dirty="0"/>
              <a:t>standard cleaning methods</a:t>
            </a:r>
          </a:p>
          <a:p>
            <a:pPr>
              <a:spcAft>
                <a:spcPts val="450"/>
              </a:spcAft>
            </a:pPr>
            <a:r>
              <a:rPr lang="en-US" sz="1800" b="1" dirty="0"/>
              <a:t>Designated peanut-free lunch tables </a:t>
            </a:r>
            <a:r>
              <a:rPr lang="en-US" sz="1800" dirty="0"/>
              <a:t>can reduce the risk of severe allergic reaction (especially in younger children)</a:t>
            </a:r>
          </a:p>
          <a:p>
            <a:pPr>
              <a:spcAft>
                <a:spcPts val="450"/>
              </a:spcAft>
            </a:pPr>
            <a:r>
              <a:rPr lang="en-US" sz="1800" dirty="0"/>
              <a:t>Allergen exposures can occur </a:t>
            </a:r>
            <a:r>
              <a:rPr lang="en-US" sz="1800" b="1" dirty="0"/>
              <a:t>anywhere in the school</a:t>
            </a:r>
            <a:r>
              <a:rPr lang="en-US" sz="1800" dirty="0"/>
              <a:t>—not just the lunchroom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54926" y="4507706"/>
            <a:ext cx="6089073" cy="548879"/>
          </a:xfrm>
        </p:spPr>
        <p:txBody>
          <a:bodyPr>
            <a:normAutofit/>
          </a:bodyPr>
          <a:lstStyle/>
          <a:p>
            <a:r>
              <a:rPr lang="en-US" sz="900" dirty="0"/>
              <a:t>Wang J et al. </a:t>
            </a:r>
            <a:r>
              <a:rPr lang="en-US" sz="900" i="1" dirty="0"/>
              <a:t>J Allergy Clin Immunol </a:t>
            </a:r>
            <a:r>
              <a:rPr lang="en-US" sz="900" i="1" dirty="0" err="1"/>
              <a:t>Pract</a:t>
            </a:r>
            <a:r>
              <a:rPr lang="en-US" sz="900" dirty="0"/>
              <a:t>. 2018;6(2):427-435.</a:t>
            </a:r>
          </a:p>
          <a:p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444799" y="1052705"/>
            <a:ext cx="8270969" cy="857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Most reactions in schools result from oral ingestion. Severe reactions from cutaneous or inhaled exposures are uncommon.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and Food Allergen Accommodations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COVID-19 has </a:t>
            </a:r>
            <a:r>
              <a:rPr lang="en-US" b="1" dirty="0"/>
              <a:t>changed CDC recommendations </a:t>
            </a:r>
            <a:r>
              <a:rPr lang="en-US" dirty="0"/>
              <a:t>for food in classrooms</a:t>
            </a:r>
          </a:p>
          <a:p>
            <a:pPr lvl="1"/>
            <a:r>
              <a:rPr lang="en-US" dirty="0"/>
              <a:t>In 2020, the CDC recommended that snacks and lunches should be eaten in the classroom to avoid mixing of students</a:t>
            </a:r>
          </a:p>
          <a:p>
            <a:pPr lvl="1"/>
            <a:r>
              <a:rPr lang="en-US" dirty="0"/>
              <a:t>In 2021, the CDC stopped recommending that all food be eaten in the classroom and left this up to schools to determine</a:t>
            </a:r>
          </a:p>
          <a:p>
            <a:endParaRPr lang="en-US" dirty="0"/>
          </a:p>
          <a:p>
            <a:r>
              <a:rPr lang="en-US" b="1" dirty="0"/>
              <a:t>Food in the classroom may have adverse effects</a:t>
            </a:r>
            <a:r>
              <a:rPr lang="en-US" dirty="0"/>
              <a:t> on students with allergies:</a:t>
            </a:r>
          </a:p>
          <a:p>
            <a:pPr lvl="1"/>
            <a:r>
              <a:rPr lang="en-US" dirty="0"/>
              <a:t>Sharing of snacks and other foods outside of mealtimes</a:t>
            </a:r>
          </a:p>
          <a:p>
            <a:pPr lvl="1"/>
            <a:r>
              <a:rPr lang="en-US" dirty="0"/>
              <a:t>Heightened anxiety regarding spills and accidental exposure</a:t>
            </a:r>
          </a:p>
          <a:p>
            <a:pPr lvl="1"/>
            <a:r>
              <a:rPr lang="en-US" dirty="0"/>
              <a:t>Relaxation of food separation protocols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2636" y="4507706"/>
            <a:ext cx="6061364" cy="548879"/>
          </a:xfrm>
        </p:spPr>
        <p:txBody>
          <a:bodyPr>
            <a:normAutofit/>
          </a:bodyPr>
          <a:lstStyle/>
          <a:p>
            <a:r>
              <a:rPr lang="en-US" sz="900" dirty="0" err="1"/>
              <a:t>Jobrack</a:t>
            </a:r>
            <a:r>
              <a:rPr lang="en-US" sz="900" dirty="0"/>
              <a:t> J. Back to School With Food Allergies in Pandemic Times? Accessed October 5, 2022. </a:t>
            </a:r>
            <a:r>
              <a:rPr lang="en-US" sz="900" dirty="0">
                <a:hlinkClick r:id="rId2"/>
              </a:rPr>
              <a:t>https://www.allergicliving.com/2021/08/05/back-to-school-with-food-allergies-in-pandemic-times-start-talking/</a:t>
            </a:r>
            <a:r>
              <a:rPr lang="en-US" sz="900" dirty="0"/>
              <a:t>.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Food Allergies at School: Emergency Plans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1666</TotalTime>
  <Words>10861</Words>
  <Application>Microsoft Office PowerPoint</Application>
  <PresentationFormat>On-screen Show (16:9)</PresentationFormat>
  <Paragraphs>1079</Paragraphs>
  <Slides>138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138</vt:i4>
      </vt:variant>
    </vt:vector>
  </HeadingPairs>
  <TitlesOfParts>
    <vt:vector size="143" baseType="lpstr">
      <vt:lpstr>Arial</vt:lpstr>
      <vt:lpstr>Calibri</vt:lpstr>
      <vt:lpstr>Calibri Light</vt:lpstr>
      <vt:lpstr>Office Theme</vt:lpstr>
      <vt:lpstr>1_Office Theme</vt:lpstr>
      <vt:lpstr>PowerPoint Presentation</vt:lpstr>
      <vt:lpstr>Epidemiology and Pathophysiology of Food Allergy</vt:lpstr>
      <vt:lpstr>Epidemiology and Increasing Prevalence of Food Allergy</vt:lpstr>
      <vt:lpstr>Prevalence of Food Allergies in the United States</vt:lpstr>
      <vt:lpstr>Rising Rates of Food Allergy Among Children</vt:lpstr>
      <vt:lpstr>Risk Factors for Food Allergy: Genetic and Environmental Determinants</vt:lpstr>
      <vt:lpstr>Common Food Triggers</vt:lpstr>
      <vt:lpstr>Common Food Allergens</vt:lpstr>
      <vt:lpstr>Common Food Allergens (Continued)</vt:lpstr>
      <vt:lpstr>Common Food Allergens (Continued)</vt:lpstr>
      <vt:lpstr>Inflammatory Pathways Involved in Food Allergy</vt:lpstr>
      <vt:lpstr>Normal Physiologic Response to Ingested Antigens:  Oral Tolerance</vt:lpstr>
      <vt:lpstr>Immune Tolerance vs Allergic Sensitization</vt:lpstr>
      <vt:lpstr>The Skin Barrier and Allergic Sensitization</vt:lpstr>
      <vt:lpstr>Risks of Food Allergy</vt:lpstr>
      <vt:lpstr>Serious and Life-Threatening Reactions to Food Allergens</vt:lpstr>
      <vt:lpstr>Food Allergies and Nutritional Deficiencies</vt:lpstr>
      <vt:lpstr>Economic Burden of Food Allergy</vt:lpstr>
      <vt:lpstr>Psychosocial and Emotional Burdens of Food Allergy</vt:lpstr>
      <vt:lpstr>Food Allergies: Simultaneously Over- and Underdiagnosed</vt:lpstr>
      <vt:lpstr>Food Allergy Overdiagnosis and Adverse Consequences</vt:lpstr>
      <vt:lpstr>Underdiagnosis in Underprivileged Populations</vt:lpstr>
      <vt:lpstr>Social Determinants of Health Likely Contributing to Disparities in Food Allergy Diagnosis</vt:lpstr>
      <vt:lpstr>Clinical Features and Diagnosis of Food Allergy</vt:lpstr>
      <vt:lpstr>Clinical Presentation of Food Allergy</vt:lpstr>
      <vt:lpstr>Symptoms of IgE-Mediated Food Allergy Reactions</vt:lpstr>
      <vt:lpstr>Differentiating IgE- and Non-IgE-Mediated Food Allergy Presentation1,2</vt:lpstr>
      <vt:lpstr>Diagnosing Food Allergy (NIAID and AAAAI/ACAAI Guidelines)</vt:lpstr>
      <vt:lpstr>Medical History for Food Allergy</vt:lpstr>
      <vt:lpstr>Physical Examination for Food Allergy</vt:lpstr>
      <vt:lpstr>IgE Testing for Food Allergy</vt:lpstr>
      <vt:lpstr>Oral Food Challenge</vt:lpstr>
      <vt:lpstr>Avoiding Inappropriate Testing for Food Allergy</vt:lpstr>
      <vt:lpstr>Food Panel Testing</vt:lpstr>
      <vt:lpstr>IgG or IgG4 Antibody Testing</vt:lpstr>
      <vt:lpstr>Serum Antibody Allergy Testing</vt:lpstr>
      <vt:lpstr>Intradermal Testing</vt:lpstr>
      <vt:lpstr>Atopy Patch Testing</vt:lpstr>
      <vt:lpstr>Safe Food Challenge Testing</vt:lpstr>
      <vt:lpstr>Oral Food Challenge Safety</vt:lpstr>
      <vt:lpstr>AAAAI Recommendations for Oral Food Challenge</vt:lpstr>
      <vt:lpstr>AAAAI Recommendations for Oral Food Challenge:  Research Protocol</vt:lpstr>
      <vt:lpstr>Psychosocial Considerations for Food Challenge</vt:lpstr>
      <vt:lpstr>Case Study 1: James</vt:lpstr>
      <vt:lpstr>James: 6-Month-Old Infant</vt:lpstr>
      <vt:lpstr>James: 6-Month-Old Infant</vt:lpstr>
      <vt:lpstr>James: 6-Month-Old Infant</vt:lpstr>
      <vt:lpstr>James: 6-Month-Old Infant</vt:lpstr>
      <vt:lpstr>Case Study 2: Isabelle</vt:lpstr>
      <vt:lpstr>Victoria: 2-Year-Old Toddler</vt:lpstr>
      <vt:lpstr>Victoria: 2-Year-Old Toddler</vt:lpstr>
      <vt:lpstr>Food Allergy and nutrition</vt:lpstr>
      <vt:lpstr>Changes in Food Allergy Prevention Recommendations</vt:lpstr>
      <vt:lpstr>Shifting Food Allergy Prevention Rationale</vt:lpstr>
      <vt:lpstr>LEAP Study: Avoidance vs Consumption of Peanuts in Infants Aged  4-11 Months at High Risk for Peanut Allergy</vt:lpstr>
      <vt:lpstr>EAT Study: Early vs Standard Introduction of Cow’s Milk, Peanut, Cooked Egg, Sesame, Whitefish, and Wheat</vt:lpstr>
      <vt:lpstr>Current Recommendations for Food Allergy Prevention</vt:lpstr>
      <vt:lpstr>2017 NIAID Addendum Guideline Recommendations</vt:lpstr>
      <vt:lpstr>2021 Consensus Approach to the Primary Prevention of Food Allergy Through Nutrition (AAAAI, ACAAI and CSACI)</vt:lpstr>
      <vt:lpstr>Optimizing Nutrition in Patients with Food Allergy</vt:lpstr>
      <vt:lpstr>Avoiding Unnecessary Elimination Diets</vt:lpstr>
      <vt:lpstr>Food Substitutions for Common Allergens</vt:lpstr>
      <vt:lpstr>Maintaining Optimal Nutrition in Patients With Food Allergy</vt:lpstr>
      <vt:lpstr>Current Food Allergy Treatment Approaches</vt:lpstr>
      <vt:lpstr>Overarching Treatment Principles</vt:lpstr>
      <vt:lpstr>Standard of Care: Targeted Allergen Elimination Diet</vt:lpstr>
      <vt:lpstr>Anaphylaxis Awareness and Treatment</vt:lpstr>
      <vt:lpstr>Allergen Immunotherapy</vt:lpstr>
      <vt:lpstr>Introduction to Allergen Immunotherapy</vt:lpstr>
      <vt:lpstr>Goals of Allergen Immunotherapy</vt:lpstr>
      <vt:lpstr>2022 GA2LEN Guidelines: OIT Indications and Contraindications</vt:lpstr>
      <vt:lpstr>2022 GA2LEN Guidelines: OIT Contraindications</vt:lpstr>
      <vt:lpstr>Desensitization vs Tolerance</vt:lpstr>
      <vt:lpstr>Mechanism of Action of OIT</vt:lpstr>
      <vt:lpstr>OIT Process for Food Allergies</vt:lpstr>
      <vt:lpstr>Safety and Efficacy of OIT for Single-Food Allergies</vt:lpstr>
      <vt:lpstr>Efficacy of OIT</vt:lpstr>
      <vt:lpstr>Systematic Review of Allergen Immunotherapy: Efficacy</vt:lpstr>
      <vt:lpstr>Systematic Review of Allergen Immunotherapy: Safety</vt:lpstr>
      <vt:lpstr>Peanut (Arachis hypogaea) Allergen Powder-dnfp Clinical Trials</vt:lpstr>
      <vt:lpstr>PALISADE Study: Peanut (Arachis hypogaea) Allergen Powder-dnfp (PTAH)</vt:lpstr>
      <vt:lpstr>ARC004: Open-Label Follow-on to PALISADE</vt:lpstr>
      <vt:lpstr>PTAH Safety in Clinical Trials</vt:lpstr>
      <vt:lpstr>Peanut (Arachis hypogaea) Allergen Powder-dnfp Prescribing</vt:lpstr>
      <vt:lpstr>PTAH Dosing: Three Phases</vt:lpstr>
      <vt:lpstr>GA2LEN-Recommended Safety Requirements for OIT Prescribing</vt:lpstr>
      <vt:lpstr>Key Components of Shared Decision Making for OIT</vt:lpstr>
      <vt:lpstr>Case Study 3: Julian</vt:lpstr>
      <vt:lpstr>Julian: 13-Year-Old Boy</vt:lpstr>
      <vt:lpstr>Julian: 13-Year-Old Boy</vt:lpstr>
      <vt:lpstr>Julian: 13-Year-Old Boy</vt:lpstr>
      <vt:lpstr>Julian: 13-Year-Old Boy</vt:lpstr>
      <vt:lpstr>Anaphylaxis and Food Allergy Management in School Settings</vt:lpstr>
      <vt:lpstr>Food Allergies at School: Reducing Risk of Allergen Exposure</vt:lpstr>
      <vt:lpstr>Protections for Students With Food Allergy</vt:lpstr>
      <vt:lpstr>Role of the Allergist in Communicating Diagnosis and Risks</vt:lpstr>
      <vt:lpstr>Allergen Avoidance at School</vt:lpstr>
      <vt:lpstr>COVID-19 and Food Allergen Accommodations</vt:lpstr>
      <vt:lpstr>Food Allergies at School: Emergency Plans</vt:lpstr>
      <vt:lpstr>Food Allergy Emergency Plans</vt:lpstr>
      <vt:lpstr>Emergency Plan Forms</vt:lpstr>
      <vt:lpstr>Anaphylaxis: Appropriate Use of Epinephrine</vt:lpstr>
      <vt:lpstr>Types of Injectable Epinephrine</vt:lpstr>
      <vt:lpstr>Access to Epinephrine at School</vt:lpstr>
      <vt:lpstr>Barriers to Epinephrine Access in Underserved Populations</vt:lpstr>
      <vt:lpstr>Case Study 4: Casey</vt:lpstr>
      <vt:lpstr>Casey: 12-Year-Old Girl</vt:lpstr>
      <vt:lpstr>Casey: 12-Year-Old Girl</vt:lpstr>
      <vt:lpstr>Casey: 12-Year-Old Girl</vt:lpstr>
      <vt:lpstr>Casey: 12-Year-Old Girl</vt:lpstr>
      <vt:lpstr>Emerging Food Allergy Treatments</vt:lpstr>
      <vt:lpstr>Unmet Needs in Food Allergy and Emerging Treatments</vt:lpstr>
      <vt:lpstr>Unmet Needs With Current Food Allergy Therapy</vt:lpstr>
      <vt:lpstr>Biologics for Food Allergy</vt:lpstr>
      <vt:lpstr>Biologics Currently Under Investigation</vt:lpstr>
      <vt:lpstr>Omalizumab: Early Evidence in Food Allergy</vt:lpstr>
      <vt:lpstr>Omalizumab: Anti-IgE Monoclonal Antibody Under Investigation for Food Allergy</vt:lpstr>
      <vt:lpstr>Anti-IgE Omalizumab Monotherapy: Phase 2 Data</vt:lpstr>
      <vt:lpstr>Real-World and Post Hoc Support for Omalizumab Monotherapy</vt:lpstr>
      <vt:lpstr>Adjuvant Omalizumab to OIT: Pilot Studies</vt:lpstr>
      <vt:lpstr>Adjuvant Omalizumab to OIT: Randomized Controlled Trial</vt:lpstr>
      <vt:lpstr>Omalizumab: Ongoing Phase 2 and 3 Studies (BOOM and OUtMATCH)</vt:lpstr>
      <vt:lpstr>Adjuvant Omalizumab: Ongoing Phase 2 BOOM Trial</vt:lpstr>
      <vt:lpstr>Monotherapy or Adjuvant Omalizumab: OUtMATCH Trial</vt:lpstr>
      <vt:lpstr>Monotherapy or Adjuvant Omalizumab: OUtMATCH Trial</vt:lpstr>
      <vt:lpstr>Ligelizumab: Ongoing Studies in Food Allergy</vt:lpstr>
      <vt:lpstr>Ligelizumab: a Next-Generation Anti-IgE Antibody</vt:lpstr>
      <vt:lpstr>Ligelizumab Binding and Mechanisms</vt:lpstr>
      <vt:lpstr>Ligelizumab: Early Evidence in Allergy SPTs</vt:lpstr>
      <vt:lpstr>Ligelizumab Phase 3 Trial (NCT04984876)</vt:lpstr>
      <vt:lpstr>Dupilumab: Early Evidence in Food Allergy</vt:lpstr>
      <vt:lpstr>Dupilumab: Inhibitor of IL-4 and IL-13 Signaling</vt:lpstr>
      <vt:lpstr>Dupilumab Efficacy in Adolescents With Atopic Dermatitis</vt:lpstr>
      <vt:lpstr>Adjuvant Dupilumab to OIT: Clinical Trials</vt:lpstr>
      <vt:lpstr>Dupilumab Monotherapy Clinical Trial (NCT03793608)</vt:lpstr>
      <vt:lpstr>Next-Generation Peptide Immunotherapy</vt:lpstr>
      <vt:lpstr>PVX108: Next-Generation Allergen Immunotherapy</vt:lpstr>
      <vt:lpstr>PVX108 Clinical Trial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Brett Mutschler</cp:lastModifiedBy>
  <cp:revision>30</cp:revision>
  <dcterms:created xsi:type="dcterms:W3CDTF">2021-11-19T02:48:21Z</dcterms:created>
  <dcterms:modified xsi:type="dcterms:W3CDTF">2023-03-02T19:37:36Z</dcterms:modified>
</cp:coreProperties>
</file>