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57" r:id="rId2"/>
    <p:sldId id="266" r:id="rId3"/>
    <p:sldId id="259" r:id="rId4"/>
    <p:sldId id="267" r:id="rId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ase 1/Question 2" id="{C09947C9-7B0C-4B2A-A5B4-1609CB501C73}">
          <p14:sldIdLst>
            <p14:sldId id="257"/>
          </p14:sldIdLst>
        </p14:section>
        <p14:section name="Case 2/Question 2" id="{4660FA04-C5E1-454E-AA59-C18E5F105569}">
          <p14:sldIdLst>
            <p14:sldId id="266"/>
          </p14:sldIdLst>
        </p14:section>
        <p14:section name="Case 2/Question 4" id="{6AA4460C-DADC-41D7-9561-9F68FEA032F0}">
          <p14:sldIdLst>
            <p14:sldId id="259"/>
          </p14:sldIdLst>
        </p14:section>
        <p14:section name="Case 3/Question 2" id="{8E2BA443-909F-4C53-87BF-2A17A0684D7A}">
          <p14:sldIdLst>
            <p14:sldId id="26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FF0BE91-FFCD-C044-53E2-37985E4B0752}" name="Jane Joukovsky" initials="JJ" userId="55996e53fdeca00d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egory Scott, PharmD, RPh" initials="GSPR" lastIdx="3" clrIdx="0">
    <p:extLst>
      <p:ext uri="{19B8F6BF-5375-455C-9EA6-DF929625EA0E}">
        <p15:presenceInfo xmlns:p15="http://schemas.microsoft.com/office/powerpoint/2012/main" userId="S::gscott@annenberg.net::a1d2e09a-5d42-406a-bca9-a2cb80190ea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2"/>
    <p:restoredTop sz="96327"/>
  </p:normalViewPr>
  <p:slideViewPr>
    <p:cSldViewPr snapToGrid="0">
      <p:cViewPr varScale="1">
        <p:scale>
          <a:sx n="124" d="100"/>
          <a:sy n="124" d="100"/>
        </p:scale>
        <p:origin x="176" y="8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458174009063607"/>
          <c:y val="9.3691600610233711E-2"/>
          <c:w val="0.75447846748612679"/>
          <c:h val="0.730576516606695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Ruxolitinib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35779C36-1470-4C43-9ABB-AC9E2E8AC1CE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886A-4411-B4AC-16664D5F9F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Overall Response Rate at Day 28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E8-47D9-9004-A2EDEED057A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Best Available Therapy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4E9C9EE1-A482-4ABF-8AAB-46DC8D819B6C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886A-4411-B4AC-16664D5F9F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Overall Response Rate at Day 28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2E8-47D9-9004-A2EDEED057A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831304640"/>
        <c:axId val="831306720"/>
      </c:barChart>
      <c:catAx>
        <c:axId val="831304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1306720"/>
        <c:crosses val="autoZero"/>
        <c:auto val="1"/>
        <c:lblAlgn val="ctr"/>
        <c:lblOffset val="100"/>
        <c:noMultiLvlLbl val="0"/>
      </c:catAx>
      <c:valAx>
        <c:axId val="831306720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Percentage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1304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Ruxolitinib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Failure-free Survival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3F-4C5C-ACA9-0AFDD687668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Best Available Therapy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Failure-free Survival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13F-4C5C-ACA9-0AFDD687668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831304640"/>
        <c:axId val="831306720"/>
      </c:barChart>
      <c:catAx>
        <c:axId val="831304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1306720"/>
        <c:crosses val="autoZero"/>
        <c:auto val="1"/>
        <c:lblAlgn val="ctr"/>
        <c:lblOffset val="100"/>
        <c:noMultiLvlLbl val="0"/>
      </c:catAx>
      <c:valAx>
        <c:axId val="8313067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Months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1304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Ruxolitinib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</c:numCache>
            </c:numRef>
          </c:val>
          <c:extLst>
            <c:ext xmlns:c16="http://schemas.microsoft.com/office/drawing/2014/chart" uri="{C3380CC4-5D6E-409C-BE32-E72D297353CC}">
              <c16:uniqueId val="{00000000-D65F-4200-8338-E817FF0781D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Best Available Therapy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General</c:formatCode>
                <c:ptCount val="1"/>
              </c:numCache>
            </c:numRef>
          </c:val>
          <c:extLst>
            <c:ext xmlns:c16="http://schemas.microsoft.com/office/drawing/2014/chart" uri="{C3380CC4-5D6E-409C-BE32-E72D297353CC}">
              <c16:uniqueId val="{00000001-D65F-4200-8338-E817FF0781D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831304640"/>
        <c:axId val="831306720"/>
      </c:barChart>
      <c:catAx>
        <c:axId val="83130464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831306720"/>
        <c:crosses val="autoZero"/>
        <c:auto val="1"/>
        <c:lblAlgn val="ctr"/>
        <c:lblOffset val="100"/>
        <c:noMultiLvlLbl val="0"/>
      </c:catAx>
      <c:valAx>
        <c:axId val="83130672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831304640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Treatment Response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2440184107421357"/>
          <c:y val="0.18818760175008464"/>
          <c:w val="0.48574308646201836"/>
          <c:h val="0.57603553740533331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Complete Response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Day 8</c:v>
                </c:pt>
                <c:pt idx="1">
                  <c:v>Day 28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20</c:v>
                </c:pt>
                <c:pt idx="1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89-4B6D-9D1C-5166F118F55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Partial Response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Day 8</c:v>
                </c:pt>
                <c:pt idx="1">
                  <c:v>Day 28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12</c:v>
                </c:pt>
                <c:pt idx="1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E89-4B6D-9D1C-5166F118F55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No Response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Day 8</c:v>
                </c:pt>
                <c:pt idx="1">
                  <c:v>Day 28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60</c:v>
                </c:pt>
                <c:pt idx="1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E89-4B6D-9D1C-5166F118F55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Progressive Disease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Day 8</c:v>
                </c:pt>
                <c:pt idx="1">
                  <c:v>Day 28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8</c:v>
                </c:pt>
                <c:pt idx="1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E89-4B6D-9D1C-5166F118F5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63438248"/>
        <c:axId val="563431360"/>
      </c:barChart>
      <c:catAx>
        <c:axId val="5634382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3431360"/>
        <c:crosses val="autoZero"/>
        <c:auto val="1"/>
        <c:lblAlgn val="ctr"/>
        <c:lblOffset val="100"/>
        <c:noMultiLvlLbl val="0"/>
      </c:catAx>
      <c:valAx>
        <c:axId val="5634313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Percent of Subjects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3438248"/>
        <c:crosses val="autoZero"/>
        <c:crossBetween val="between"/>
        <c:majorUnit val="0.25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E9A26-7E26-434F-ACDD-F015539E3441}" type="datetimeFigureOut">
              <a:rPr lang="en-US" smtClean="0"/>
              <a:t>2/23/23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BEDBB4-45D8-49A8-AD33-1BC2A7C9D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638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A764-F02C-5944-A396-9F91BA75DA7D}" type="datetimeFigureOut">
              <a:rPr lang="en-US" smtClean="0"/>
              <a:t>2/23/23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16B0-0EE5-824F-98F9-40D8D4309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285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A764-F02C-5944-A396-9F91BA75DA7D}" type="datetimeFigureOut">
              <a:rPr lang="en-US" smtClean="0"/>
              <a:t>2/23/23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16B0-0EE5-824F-98F9-40D8D4309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391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A764-F02C-5944-A396-9F91BA75DA7D}" type="datetimeFigureOut">
              <a:rPr lang="en-US" smtClean="0"/>
              <a:t>2/23/23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16B0-0EE5-824F-98F9-40D8D4309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067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A764-F02C-5944-A396-9F91BA75DA7D}" type="datetimeFigureOut">
              <a:rPr lang="en-US" smtClean="0"/>
              <a:t>2/23/23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16B0-0EE5-824F-98F9-40D8D4309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473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A764-F02C-5944-A396-9F91BA75DA7D}" type="datetimeFigureOut">
              <a:rPr lang="en-US" smtClean="0"/>
              <a:t>2/23/23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16B0-0EE5-824F-98F9-40D8D4309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065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A764-F02C-5944-A396-9F91BA75DA7D}" type="datetimeFigureOut">
              <a:rPr lang="en-US" smtClean="0"/>
              <a:t>2/23/23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16B0-0EE5-824F-98F9-40D8D4309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870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A764-F02C-5944-A396-9F91BA75DA7D}" type="datetimeFigureOut">
              <a:rPr lang="en-US" smtClean="0"/>
              <a:t>2/23/23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16B0-0EE5-824F-98F9-40D8D4309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537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A764-F02C-5944-A396-9F91BA75DA7D}" type="datetimeFigureOut">
              <a:rPr lang="en-US" smtClean="0"/>
              <a:t>2/23/23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16B0-0EE5-824F-98F9-40D8D4309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324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A764-F02C-5944-A396-9F91BA75DA7D}" type="datetimeFigureOut">
              <a:rPr lang="en-US" smtClean="0"/>
              <a:t>2/23/23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16B0-0EE5-824F-98F9-40D8D4309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187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A764-F02C-5944-A396-9F91BA75DA7D}" type="datetimeFigureOut">
              <a:rPr lang="en-US" smtClean="0"/>
              <a:t>2/23/23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16B0-0EE5-824F-98F9-40D8D4309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671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A764-F02C-5944-A396-9F91BA75DA7D}" type="datetimeFigureOut">
              <a:rPr lang="en-US" smtClean="0"/>
              <a:t>2/23/23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16B0-0EE5-824F-98F9-40D8D4309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298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14A764-F02C-5944-A396-9F91BA75DA7D}" type="datetimeFigureOut">
              <a:rPr lang="en-US" smtClean="0"/>
              <a:t>2/23/23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216B0-0EE5-824F-98F9-40D8D4309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13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https://creativecommons.org/licenses/by-nc-nd/4.0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https://creativecommons.org/licenses/by-nc-nd/4.0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FE4D8-B831-536F-314D-488E7E499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5795"/>
            <a:ext cx="7886700" cy="556150"/>
          </a:xfrm>
        </p:spPr>
        <p:txBody>
          <a:bodyPr/>
          <a:lstStyle/>
          <a:p>
            <a:r>
              <a:rPr lang="en-US" dirty="0"/>
              <a:t>MAGIC Criteria Staging: Target Organ Staging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C400E54-2397-8E16-0E3A-11B12FFB183F}"/>
              </a:ext>
            </a:extLst>
          </p:cNvPr>
          <p:cNvSpPr txBox="1"/>
          <p:nvPr/>
        </p:nvSpPr>
        <p:spPr>
          <a:xfrm>
            <a:off x="3135086" y="4505345"/>
            <a:ext cx="5767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figure is used under the terms of the 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BY-NC-ND 4.0 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without modification f</a:t>
            </a: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rom Harris AC, et al. </a:t>
            </a:r>
            <a:r>
              <a:rPr lang="en-US" sz="12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Biol Blood Marrow Transplant</a:t>
            </a: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2016;22:4-10. Copyright © 2016 American Society for Blood and Marrow Transplantation.</a:t>
            </a:r>
            <a:endParaRPr lang="en-US" sz="1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CE33451-5311-1041-4C2A-6617B4857E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20458"/>
            <a:ext cx="9144000" cy="3502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501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FE4D8-B831-536F-314D-488E7E499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5795"/>
            <a:ext cx="7886700" cy="556150"/>
          </a:xfrm>
        </p:spPr>
        <p:txBody>
          <a:bodyPr/>
          <a:lstStyle/>
          <a:p>
            <a:r>
              <a:rPr lang="en-US" dirty="0"/>
              <a:t>MAGIC Criteria Staging: Overall Clinical Grade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C400E54-2397-8E16-0E3A-11B12FFB183F}"/>
              </a:ext>
            </a:extLst>
          </p:cNvPr>
          <p:cNvSpPr txBox="1"/>
          <p:nvPr/>
        </p:nvSpPr>
        <p:spPr>
          <a:xfrm>
            <a:off x="3135086" y="4505345"/>
            <a:ext cx="5767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figure is used under the terms of the 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BY-NC-ND 4.0 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without modification f</a:t>
            </a: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rom Harris AC, et al. </a:t>
            </a:r>
            <a:r>
              <a:rPr lang="en-US" sz="12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Biol Blood Marrow Transplant</a:t>
            </a: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2016;22:4-10. Copyright © 2016 American Society for Blood and Marrow Transplantation.</a:t>
            </a:r>
            <a:endParaRPr lang="en-US" sz="1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CE33451-5311-1041-4C2A-6617B4857E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20458"/>
            <a:ext cx="9144000" cy="350258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4460B74-ED72-9A33-7D8C-7E7D4B2C72C6}"/>
              </a:ext>
            </a:extLst>
          </p:cNvPr>
          <p:cNvSpPr txBox="1"/>
          <p:nvPr/>
        </p:nvSpPr>
        <p:spPr>
          <a:xfrm>
            <a:off x="0" y="3285649"/>
            <a:ext cx="5767742" cy="1055077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010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0B7D9174-EE6B-2341-B78B-E5FCCE59D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047" y="21208"/>
            <a:ext cx="6111828" cy="1156923"/>
          </a:xfrm>
        </p:spPr>
        <p:txBody>
          <a:bodyPr/>
          <a:lstStyle/>
          <a:p>
            <a:r>
              <a:rPr lang="en-US" dirty="0"/>
              <a:t>REACH-2 Clinical Trial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200BF9-6ACA-3B62-F6D7-B9FB43612101}"/>
              </a:ext>
            </a:extLst>
          </p:cNvPr>
          <p:cNvSpPr txBox="1"/>
          <p:nvPr/>
        </p:nvSpPr>
        <p:spPr>
          <a:xfrm>
            <a:off x="3146961" y="4524498"/>
            <a:ext cx="35705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Zeiser</a:t>
            </a: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R, et al. </a:t>
            </a:r>
            <a:r>
              <a:rPr lang="en-US" sz="12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 </a:t>
            </a:r>
            <a:r>
              <a:rPr lang="en-US" sz="1200" i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Engl</a:t>
            </a:r>
            <a:r>
              <a:rPr lang="en-US" sz="12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J Med</a:t>
            </a: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2020;382(19):1800-1810.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515C16C-EC6E-9D93-5983-30B4D73C2CDC}"/>
              </a:ext>
            </a:extLst>
          </p:cNvPr>
          <p:cNvSpPr txBox="1"/>
          <p:nvPr/>
        </p:nvSpPr>
        <p:spPr>
          <a:xfrm>
            <a:off x="1583094" y="1080197"/>
            <a:ext cx="644825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Population: </a:t>
            </a:r>
            <a:r>
              <a:rPr lang="en-US" sz="1400" dirty="0"/>
              <a:t>309 patients with grade 2-4 glucocorticoid-refractory acute GVHD</a:t>
            </a:r>
          </a:p>
          <a:p>
            <a:endParaRPr lang="en-US" sz="1400" dirty="0"/>
          </a:p>
          <a:p>
            <a:r>
              <a:rPr lang="en-US" sz="1400" b="1" dirty="0"/>
              <a:t>Intervention: </a:t>
            </a:r>
            <a:r>
              <a:rPr lang="en-US" sz="1400" dirty="0" err="1"/>
              <a:t>Ruxolitinib</a:t>
            </a:r>
            <a:r>
              <a:rPr lang="en-US" sz="1400" dirty="0"/>
              <a:t> 10 mg PO BID (N=154) versus Best Available Therapy (N=155)</a:t>
            </a:r>
          </a:p>
          <a:p>
            <a:endParaRPr lang="en-US" sz="1400" dirty="0"/>
          </a:p>
          <a:p>
            <a:r>
              <a:rPr lang="en-US" sz="1400" b="1" dirty="0"/>
              <a:t>Results: 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60783753-9EC7-7D64-C5DF-C74824D207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96745618"/>
              </p:ext>
            </p:extLst>
          </p:nvPr>
        </p:nvGraphicFramePr>
        <p:xfrm>
          <a:off x="1420966" y="2269479"/>
          <a:ext cx="2689115" cy="18686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0615D06C-9541-0214-3D2B-7461AB7868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02330465"/>
              </p:ext>
            </p:extLst>
          </p:nvPr>
        </p:nvGraphicFramePr>
        <p:xfrm>
          <a:off x="5033920" y="2403322"/>
          <a:ext cx="2867130" cy="1734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F4AE538A-720C-7FF2-7701-78DC2184B6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60328228"/>
              </p:ext>
            </p:extLst>
          </p:nvPr>
        </p:nvGraphicFramePr>
        <p:xfrm>
          <a:off x="3283174" y="4060875"/>
          <a:ext cx="3412328" cy="4829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4F3EC6C-BCF6-4CC6-C1A6-DF9F3D1FF594}"/>
              </a:ext>
            </a:extLst>
          </p:cNvPr>
          <p:cNvSpPr txBox="1"/>
          <p:nvPr/>
        </p:nvSpPr>
        <p:spPr>
          <a:xfrm>
            <a:off x="2673712" y="2448639"/>
            <a:ext cx="6094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i="1" dirty="0"/>
              <a:t>P</a:t>
            </a:r>
            <a:r>
              <a:rPr lang="en-US" sz="1000" dirty="0"/>
              <a:t>&lt;0.001</a:t>
            </a:r>
            <a:endParaRPr lang="en-US" sz="1000" i="1" dirty="0"/>
          </a:p>
        </p:txBody>
      </p:sp>
      <p:sp>
        <p:nvSpPr>
          <p:cNvPr id="5" name="Right Bracket 4">
            <a:extLst>
              <a:ext uri="{FF2B5EF4-FFF2-40B4-BE49-F238E27FC236}">
                <a16:creationId xmlns:a16="http://schemas.microsoft.com/office/drawing/2014/main" id="{9C9AA7BD-E8AD-97FD-5F98-4C53310D2EE9}"/>
              </a:ext>
            </a:extLst>
          </p:cNvPr>
          <p:cNvSpPr/>
          <p:nvPr/>
        </p:nvSpPr>
        <p:spPr>
          <a:xfrm rot="16200000">
            <a:off x="2958670" y="2173929"/>
            <a:ext cx="45719" cy="1049533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982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216AB-A3CD-1029-7651-B67CD8D0D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α1-Antitrypsin (AAT)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CB282DAE-B743-1DAA-720F-BEAB1C0271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5636304"/>
              </p:ext>
            </p:extLst>
          </p:nvPr>
        </p:nvGraphicFramePr>
        <p:xfrm>
          <a:off x="628650" y="1014779"/>
          <a:ext cx="7886700" cy="29717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D24F0440-64C1-9CF5-5F76-73367DF6D3F0}"/>
              </a:ext>
            </a:extLst>
          </p:cNvPr>
          <p:cNvSpPr/>
          <p:nvPr/>
        </p:nvSpPr>
        <p:spPr>
          <a:xfrm>
            <a:off x="3148147" y="4503757"/>
            <a:ext cx="545077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Magenau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JM, et al. </a:t>
            </a:r>
            <a:r>
              <a:rPr lang="en-US" sz="1200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Blood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2018;131(12):1372-1379.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5470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183</TotalTime>
  <Words>174</Words>
  <Application>Microsoft Macintosh PowerPoint</Application>
  <PresentationFormat>On-screen Show (16:9)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MAGIC Criteria Staging: Target Organ Staging</vt:lpstr>
      <vt:lpstr>MAGIC Criteria Staging: Overall Clinical Grade</vt:lpstr>
      <vt:lpstr>REACH-2 Clinical Trial</vt:lpstr>
      <vt:lpstr>α1-Antitrypsin (AAT)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Jane Joukovsky</cp:lastModifiedBy>
  <cp:revision>12</cp:revision>
  <dcterms:created xsi:type="dcterms:W3CDTF">2022-12-07T04:46:25Z</dcterms:created>
  <dcterms:modified xsi:type="dcterms:W3CDTF">2023-02-23T22:52:23Z</dcterms:modified>
</cp:coreProperties>
</file>