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notesSlides/notesSlide48.xml" ContentType="application/vnd.openxmlformats-officedocument.presentationml.notesSlide+xml"/>
  <Override PartName="/ppt/tags/tag2.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notesSlides/notesSlide5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0"/>
  </p:notesMasterIdLst>
  <p:sldIdLst>
    <p:sldId id="258" r:id="rId2"/>
    <p:sldId id="1547" r:id="rId3"/>
    <p:sldId id="1528" r:id="rId4"/>
    <p:sldId id="1531" r:id="rId5"/>
    <p:sldId id="2146848029" r:id="rId6"/>
    <p:sldId id="265" r:id="rId7"/>
    <p:sldId id="262" r:id="rId8"/>
    <p:sldId id="264" r:id="rId9"/>
    <p:sldId id="1535" r:id="rId10"/>
    <p:sldId id="1534" r:id="rId11"/>
    <p:sldId id="2146847982" r:id="rId12"/>
    <p:sldId id="1546" r:id="rId13"/>
    <p:sldId id="1562" r:id="rId14"/>
    <p:sldId id="267" r:id="rId15"/>
    <p:sldId id="2146847989" r:id="rId16"/>
    <p:sldId id="369" r:id="rId17"/>
    <p:sldId id="1512" r:id="rId18"/>
    <p:sldId id="753" r:id="rId19"/>
    <p:sldId id="752" r:id="rId20"/>
    <p:sldId id="1537" r:id="rId21"/>
    <p:sldId id="1538" r:id="rId22"/>
    <p:sldId id="1548" r:id="rId23"/>
    <p:sldId id="781" r:id="rId24"/>
    <p:sldId id="2146848010" r:id="rId25"/>
    <p:sldId id="2146847954" r:id="rId26"/>
    <p:sldId id="1554" r:id="rId27"/>
    <p:sldId id="1555" r:id="rId28"/>
    <p:sldId id="1557" r:id="rId29"/>
    <p:sldId id="2146848016" r:id="rId30"/>
    <p:sldId id="1550" r:id="rId31"/>
    <p:sldId id="2146848011" r:id="rId32"/>
    <p:sldId id="2146848012" r:id="rId33"/>
    <p:sldId id="2146848014" r:id="rId34"/>
    <p:sldId id="1559" r:id="rId35"/>
    <p:sldId id="1556" r:id="rId36"/>
    <p:sldId id="2146847990" r:id="rId37"/>
    <p:sldId id="1563" r:id="rId38"/>
    <p:sldId id="2146848009" r:id="rId39"/>
    <p:sldId id="2146847991" r:id="rId40"/>
    <p:sldId id="2146848017" r:id="rId41"/>
    <p:sldId id="2146848018" r:id="rId42"/>
    <p:sldId id="785" r:id="rId43"/>
    <p:sldId id="2146848019" r:id="rId44"/>
    <p:sldId id="2146848020" r:id="rId45"/>
    <p:sldId id="1518" r:id="rId46"/>
    <p:sldId id="1519" r:id="rId47"/>
    <p:sldId id="1523" r:id="rId48"/>
    <p:sldId id="1520" r:id="rId49"/>
    <p:sldId id="329" r:id="rId50"/>
    <p:sldId id="277" r:id="rId51"/>
    <p:sldId id="466" r:id="rId52"/>
    <p:sldId id="471" r:id="rId53"/>
    <p:sldId id="459" r:id="rId54"/>
    <p:sldId id="1524" r:id="rId55"/>
    <p:sldId id="516" r:id="rId56"/>
    <p:sldId id="2146848013" r:id="rId57"/>
    <p:sldId id="2146848021" r:id="rId58"/>
    <p:sldId id="2146848022" r:id="rId59"/>
    <p:sldId id="2146848023" r:id="rId60"/>
    <p:sldId id="2146848024" r:id="rId61"/>
    <p:sldId id="1515" r:id="rId62"/>
    <p:sldId id="2146848025" r:id="rId63"/>
    <p:sldId id="2146847993" r:id="rId64"/>
    <p:sldId id="2146847976" r:id="rId65"/>
    <p:sldId id="2146847994" r:id="rId66"/>
    <p:sldId id="2146847995" r:id="rId67"/>
    <p:sldId id="2146848028" r:id="rId68"/>
    <p:sldId id="1568" r:id="rId69"/>
    <p:sldId id="1571" r:id="rId70"/>
    <p:sldId id="1572" r:id="rId71"/>
    <p:sldId id="1573" r:id="rId72"/>
    <p:sldId id="1574" r:id="rId73"/>
    <p:sldId id="4323" r:id="rId74"/>
    <p:sldId id="2146848027" r:id="rId75"/>
    <p:sldId id="1577" r:id="rId76"/>
    <p:sldId id="2146848005" r:id="rId77"/>
    <p:sldId id="2146848003" r:id="rId78"/>
    <p:sldId id="2146848008" r:id="rId7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00555-23FE-FB67-1EB1-5A551B4CC95A}" name="Gregory Scott" initials="GS" userId="3ce193bdb2642430" providerId="Windows Live"/>
  <p188:author id="{ACED1F77-481A-04E2-C792-3C2A55AF2F2E}" name="chris fischer" initials="cf" userId="4f3c93236af8e16f" providerId="Windows Live"/>
  <p188:author id="{B42861C5-ABB3-455E-0D6A-DEDC8C6D01DD}" name="Brett Mutschler" initials="BM" userId="S::bmutschler@annenberg.net::7fa4b10b-0eab-412b-812d-6a220f9b7d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fischer" initials="cf" lastIdx="4" clrIdx="0">
    <p:extLst>
      <p:ext uri="{19B8F6BF-5375-455C-9EA6-DF929625EA0E}">
        <p15:presenceInfo xmlns:p15="http://schemas.microsoft.com/office/powerpoint/2012/main" userId="4f3c93236af8e1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82A"/>
    <a:srgbClr val="FFFFFF"/>
    <a:srgbClr val="CAB2CE"/>
    <a:srgbClr val="2F528F"/>
    <a:srgbClr val="4472C4"/>
    <a:srgbClr val="DAE3F4"/>
    <a:srgbClr val="FEF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74241" autoAdjust="0"/>
  </p:normalViewPr>
  <p:slideViewPr>
    <p:cSldViewPr snapToGrid="0">
      <p:cViewPr varScale="1">
        <p:scale>
          <a:sx n="107" d="100"/>
          <a:sy n="107" d="100"/>
        </p:scale>
        <p:origin x="1398" y="96"/>
      </p:cViewPr>
      <p:guideLst/>
    </p:cSldViewPr>
  </p:slideViewPr>
  <p:notesTextViewPr>
    <p:cViewPr>
      <p:scale>
        <a:sx n="1" d="1"/>
        <a:sy n="1" d="1"/>
      </p:scale>
      <p:origin x="0" y="0"/>
    </p:cViewPr>
  </p:notesTextViewPr>
  <p:sorterViewPr>
    <p:cViewPr>
      <p:scale>
        <a:sx n="170" d="100"/>
        <a:sy n="170" d="100"/>
      </p:scale>
      <p:origin x="0" y="-28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SLE Incidence</a:t>
            </a:r>
            <a:r>
              <a:rPr lang="en-US" baseline="0" dirty="0"/>
              <a:t> Per 100,000 </a:t>
            </a:r>
          </a:p>
          <a:p>
            <a:pPr>
              <a:defRPr/>
            </a:pPr>
            <a:r>
              <a:rPr lang="en-US" baseline="0" dirty="0"/>
              <a:t>(age-standardized)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Incidence per 100,000</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9C22-457C-916A-D9B63DC1D174}"/>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E062-4005-99BC-8D8C2B1F7C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Mean</c:v>
                </c:pt>
                <c:pt idx="1">
                  <c:v>Women</c:v>
                </c:pt>
                <c:pt idx="2">
                  <c:v>Men</c:v>
                </c:pt>
              </c:strCache>
            </c:strRef>
          </c:cat>
          <c:val>
            <c:numRef>
              <c:f>Sheet1!$B$2:$B$4</c:f>
              <c:numCache>
                <c:formatCode>General</c:formatCode>
                <c:ptCount val="3"/>
                <c:pt idx="0">
                  <c:v>5.0999999999999996</c:v>
                </c:pt>
                <c:pt idx="1">
                  <c:v>8.6999999999999993</c:v>
                </c:pt>
                <c:pt idx="2">
                  <c:v>1.2</c:v>
                </c:pt>
              </c:numCache>
            </c:numRef>
          </c:val>
          <c:extLst>
            <c:ext xmlns:c16="http://schemas.microsoft.com/office/drawing/2014/chart" uri="{C3380CC4-5D6E-409C-BE32-E72D297353CC}">
              <c16:uniqueId val="{00000000-B1EA-4C5D-AD3A-07E185AA822C}"/>
            </c:ext>
          </c:extLst>
        </c:ser>
        <c:dLbls>
          <c:dLblPos val="ctr"/>
          <c:showLegendKey val="0"/>
          <c:showVal val="1"/>
          <c:showCatName val="0"/>
          <c:showSerName val="0"/>
          <c:showPercent val="0"/>
          <c:showBubbleSize val="0"/>
        </c:dLbls>
        <c:gapWidth val="219"/>
        <c:overlap val="-27"/>
        <c:axId val="592719552"/>
        <c:axId val="592692672"/>
      </c:barChart>
      <c:catAx>
        <c:axId val="59271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692672"/>
        <c:crosses val="autoZero"/>
        <c:auto val="1"/>
        <c:lblAlgn val="ctr"/>
        <c:lblOffset val="100"/>
        <c:noMultiLvlLbl val="0"/>
      </c:catAx>
      <c:valAx>
        <c:axId val="59269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Incidence</a:t>
                </a:r>
                <a:r>
                  <a:rPr lang="en-US" baseline="0" dirty="0"/>
                  <a:t> per 100,000</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1955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SLE Incidence</a:t>
            </a:r>
            <a:r>
              <a:rPr lang="en-US" baseline="0" dirty="0"/>
              <a:t> Per 100,000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Women</c:v>
                </c:pt>
              </c:strCache>
            </c:strRef>
          </c:tx>
          <c:spPr>
            <a:solidFill>
              <a:schemeClr val="accent1"/>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White</c:v>
                </c:pt>
                <c:pt idx="2">
                  <c:v>Asian/Pacific Islander</c:v>
                </c:pt>
                <c:pt idx="3">
                  <c:v>Hispanic</c:v>
                </c:pt>
              </c:strCache>
            </c:strRef>
          </c:cat>
          <c:val>
            <c:numRef>
              <c:f>Sheet1!$B$2:$B$5</c:f>
              <c:numCache>
                <c:formatCode>General</c:formatCode>
                <c:ptCount val="4"/>
                <c:pt idx="0">
                  <c:v>15.9</c:v>
                </c:pt>
                <c:pt idx="1">
                  <c:v>5.7</c:v>
                </c:pt>
                <c:pt idx="2">
                  <c:v>7.6</c:v>
                </c:pt>
                <c:pt idx="3">
                  <c:v>6.8</c:v>
                </c:pt>
              </c:numCache>
            </c:numRef>
          </c:val>
          <c:extLst>
            <c:ext xmlns:c16="http://schemas.microsoft.com/office/drawing/2014/chart" uri="{C3380CC4-5D6E-409C-BE32-E72D297353CC}">
              <c16:uniqueId val="{00000000-3FC4-43AB-9A3F-C37FF84961D6}"/>
            </c:ext>
          </c:extLst>
        </c:ser>
        <c:ser>
          <c:idx val="1"/>
          <c:order val="1"/>
          <c:tx>
            <c:strRef>
              <c:f>Sheet1!$C$1</c:f>
              <c:strCache>
                <c:ptCount val="1"/>
                <c:pt idx="0">
                  <c:v>Men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Black</c:v>
                </c:pt>
                <c:pt idx="1">
                  <c:v>White</c:v>
                </c:pt>
                <c:pt idx="2">
                  <c:v>Asian/Pacific Islander</c:v>
                </c:pt>
                <c:pt idx="3">
                  <c:v>Hispanic</c:v>
                </c:pt>
              </c:strCache>
            </c:strRef>
          </c:cat>
          <c:val>
            <c:numRef>
              <c:f>Sheet1!$C$2:$C$5</c:f>
              <c:numCache>
                <c:formatCode>General</c:formatCode>
                <c:ptCount val="4"/>
                <c:pt idx="0">
                  <c:v>2.4</c:v>
                </c:pt>
                <c:pt idx="1">
                  <c:v>0.75</c:v>
                </c:pt>
                <c:pt idx="2">
                  <c:v>0.4</c:v>
                </c:pt>
                <c:pt idx="3">
                  <c:v>0.9</c:v>
                </c:pt>
              </c:numCache>
            </c:numRef>
          </c:val>
          <c:extLst>
            <c:ext xmlns:c16="http://schemas.microsoft.com/office/drawing/2014/chart" uri="{C3380CC4-5D6E-409C-BE32-E72D297353CC}">
              <c16:uniqueId val="{00000001-3FC4-43AB-9A3F-C37FF84961D6}"/>
            </c:ext>
          </c:extLst>
        </c:ser>
        <c:dLbls>
          <c:dLblPos val="ctr"/>
          <c:showLegendKey val="0"/>
          <c:showVal val="1"/>
          <c:showCatName val="0"/>
          <c:showSerName val="0"/>
          <c:showPercent val="0"/>
          <c:showBubbleSize val="0"/>
        </c:dLbls>
        <c:gapWidth val="219"/>
        <c:axId val="592719552"/>
        <c:axId val="592692672"/>
      </c:barChart>
      <c:catAx>
        <c:axId val="592719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692672"/>
        <c:crosses val="autoZero"/>
        <c:auto val="1"/>
        <c:lblAlgn val="ctr"/>
        <c:lblOffset val="100"/>
        <c:noMultiLvlLbl val="0"/>
      </c:catAx>
      <c:valAx>
        <c:axId val="592692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Incidence</a:t>
                </a:r>
                <a:r>
                  <a:rPr lang="en-US" baseline="0" dirty="0"/>
                  <a:t> per 100,000</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19552"/>
        <c:crosses val="autoZero"/>
        <c:crossBetween val="between"/>
        <c:majorUnit val="2"/>
      </c:valAx>
      <c:spPr>
        <a:noFill/>
        <a:ln>
          <a:noFill/>
        </a:ln>
        <a:effectLst/>
      </c:spPr>
    </c:plotArea>
    <c:legend>
      <c:legendPos val="r"/>
      <c:layout>
        <c:manualLayout>
          <c:xMode val="edge"/>
          <c:yMode val="edge"/>
          <c:x val="0.88673278513886611"/>
          <c:y val="0.17495147555058174"/>
          <c:w val="9.6589201892731222E-2"/>
          <c:h val="0.150154680258616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SLEDAI-2K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5.93</c:v>
                </c:pt>
                <c:pt idx="1">
                  <c:v>3.67</c:v>
                </c:pt>
                <c:pt idx="2">
                  <c:v>3.71</c:v>
                </c:pt>
                <c:pt idx="3">
                  <c:v>3.51</c:v>
                </c:pt>
                <c:pt idx="4">
                  <c:v>3.3</c:v>
                </c:pt>
                <c:pt idx="5">
                  <c:v>3.37</c:v>
                </c:pt>
              </c:numCache>
            </c:numRef>
          </c:val>
          <c:smooth val="0"/>
          <c:extLst>
            <c:ext xmlns:c16="http://schemas.microsoft.com/office/drawing/2014/chart" uri="{C3380CC4-5D6E-409C-BE32-E72D297353CC}">
              <c16:uniqueId val="{00000000-F38E-4D2C-ACE2-C2E17FE0CCFD}"/>
            </c:ext>
          </c:extLst>
        </c:ser>
        <c:dLbls>
          <c:showLegendKey val="0"/>
          <c:showVal val="0"/>
          <c:showCatName val="0"/>
          <c:showSerName val="0"/>
          <c:showPercent val="0"/>
          <c:showBubbleSize val="0"/>
        </c:dLbls>
        <c:marker val="1"/>
        <c:smooth val="0"/>
        <c:axId val="775957887"/>
        <c:axId val="775954975"/>
      </c:lineChart>
      <c:lineChart>
        <c:grouping val="standard"/>
        <c:varyColors val="0"/>
        <c:ser>
          <c:idx val="1"/>
          <c:order val="1"/>
          <c:tx>
            <c:strRef>
              <c:f>Sheet1!$C$1</c:f>
              <c:strCache>
                <c:ptCount val="1"/>
                <c:pt idx="0">
                  <c:v>SDI Score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0</c:v>
                </c:pt>
                <c:pt idx="1">
                  <c:v>1</c:v>
                </c:pt>
                <c:pt idx="2">
                  <c:v>2</c:v>
                </c:pt>
                <c:pt idx="3">
                  <c:v>3</c:v>
                </c:pt>
                <c:pt idx="4">
                  <c:v>4</c:v>
                </c:pt>
                <c:pt idx="5">
                  <c:v>5</c:v>
                </c:pt>
              </c:numCache>
            </c:numRef>
          </c:cat>
          <c:val>
            <c:numRef>
              <c:f>Sheet1!$C$2:$C$7</c:f>
              <c:numCache>
                <c:formatCode>General</c:formatCode>
                <c:ptCount val="6"/>
                <c:pt idx="0">
                  <c:v>0.17</c:v>
                </c:pt>
                <c:pt idx="1">
                  <c:v>0.51</c:v>
                </c:pt>
                <c:pt idx="2">
                  <c:v>0.64</c:v>
                </c:pt>
                <c:pt idx="3">
                  <c:v>0.76</c:v>
                </c:pt>
                <c:pt idx="4">
                  <c:v>0.88</c:v>
                </c:pt>
                <c:pt idx="5">
                  <c:v>1.01</c:v>
                </c:pt>
              </c:numCache>
            </c:numRef>
          </c:val>
          <c:smooth val="0"/>
          <c:extLst>
            <c:ext xmlns:c16="http://schemas.microsoft.com/office/drawing/2014/chart" uri="{C3380CC4-5D6E-409C-BE32-E72D297353CC}">
              <c16:uniqueId val="{00000001-F38E-4D2C-ACE2-C2E17FE0CCFD}"/>
            </c:ext>
          </c:extLst>
        </c:ser>
        <c:dLbls>
          <c:showLegendKey val="0"/>
          <c:showVal val="0"/>
          <c:showCatName val="0"/>
          <c:showSerName val="0"/>
          <c:showPercent val="0"/>
          <c:showBubbleSize val="0"/>
        </c:dLbls>
        <c:marker val="1"/>
        <c:smooth val="0"/>
        <c:axId val="788483071"/>
        <c:axId val="788474751"/>
      </c:lineChart>
      <c:catAx>
        <c:axId val="775957887"/>
        <c:scaling>
          <c:orientation val="minMax"/>
        </c:scaling>
        <c:delete val="0"/>
        <c:axPos val="b"/>
        <c:numFmt formatCode="General" sourceLinked="1"/>
        <c:majorTickMark val="none"/>
        <c:minorTickMark val="none"/>
        <c:tickLblPos val="nextTo"/>
        <c:spPr>
          <a:noFill/>
          <a:ln w="15875" cap="flat" cmpd="sng" algn="ctr">
            <a:solidFill>
              <a:schemeClr val="accent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954975"/>
        <c:crosses val="autoZero"/>
        <c:auto val="1"/>
        <c:lblAlgn val="ctr"/>
        <c:lblOffset val="100"/>
        <c:noMultiLvlLbl val="0"/>
      </c:catAx>
      <c:valAx>
        <c:axId val="775954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5875">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957887"/>
        <c:crosses val="autoZero"/>
        <c:crossBetween val="between"/>
      </c:valAx>
      <c:valAx>
        <c:axId val="788474751"/>
        <c:scaling>
          <c:orientation val="minMax"/>
        </c:scaling>
        <c:delete val="0"/>
        <c:axPos val="r"/>
        <c:numFmt formatCode="#,##0.0" sourceLinked="0"/>
        <c:majorTickMark val="none"/>
        <c:minorTickMark val="none"/>
        <c:tickLblPos val="nextTo"/>
        <c:spPr>
          <a:noFill/>
          <a:ln w="15875">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8483071"/>
        <c:crosses val="max"/>
        <c:crossBetween val="between"/>
      </c:valAx>
      <c:catAx>
        <c:axId val="788483071"/>
        <c:scaling>
          <c:orientation val="minMax"/>
        </c:scaling>
        <c:delete val="1"/>
        <c:axPos val="b"/>
        <c:numFmt formatCode="General" sourceLinked="1"/>
        <c:majorTickMark val="out"/>
        <c:minorTickMark val="none"/>
        <c:tickLblPos val="nextTo"/>
        <c:crossAx val="788474751"/>
        <c:crosses val="autoZero"/>
        <c:auto val="1"/>
        <c:lblAlgn val="ctr"/>
        <c:lblOffset val="100"/>
        <c:noMultiLvlLbl val="0"/>
      </c:catAx>
      <c:spPr>
        <a:noFill/>
        <a:ln>
          <a:noFill/>
        </a:ln>
        <a:effectLst/>
      </c:spPr>
    </c:plotArea>
    <c:legend>
      <c:legendPos val="tr"/>
      <c:layout>
        <c:manualLayout>
          <c:xMode val="edge"/>
          <c:yMode val="edge"/>
          <c:x val="0.64037125454627575"/>
          <c:y val="0.67293879272893886"/>
          <c:w val="0.23544574804773805"/>
          <c:h val="0.1815195025975060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LLDAS Attainment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dLbls>
            <c:dLbl>
              <c:idx val="0"/>
              <c:tx>
                <c:rich>
                  <a:bodyPr/>
                  <a:lstStyle/>
                  <a:p>
                    <a:r>
                      <a:rPr lang="en-US"/>
                      <a:t>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33A-4B44-980A-E28FF91306F9}"/>
                </c:ext>
              </c:extLst>
            </c:dLbl>
            <c:dLbl>
              <c:idx val="1"/>
              <c:tx>
                <c:rich>
                  <a:bodyPr/>
                  <a:lstStyle/>
                  <a:p>
                    <a:r>
                      <a:rPr lang="en-US"/>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33A-4B44-980A-E28FF91306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BLISS-52</c:v>
                </c:pt>
                <c:pt idx="1">
                  <c:v>BLISS-76</c:v>
                </c:pt>
              </c:strCache>
            </c:strRef>
          </c:cat>
          <c:val>
            <c:numRef>
              <c:f>Sheet1!$B$2:$B$3</c:f>
              <c:numCache>
                <c:formatCode>0.00%</c:formatCode>
                <c:ptCount val="2"/>
                <c:pt idx="0">
                  <c:v>5.8000000000000003E-2</c:v>
                </c:pt>
                <c:pt idx="1">
                  <c:v>7.8E-2</c:v>
                </c:pt>
              </c:numCache>
            </c:numRef>
          </c:val>
          <c:extLst>
            <c:ext xmlns:c16="http://schemas.microsoft.com/office/drawing/2014/chart" uri="{C3380CC4-5D6E-409C-BE32-E72D297353CC}">
              <c16:uniqueId val="{00000000-BCBA-4D22-8A51-BE5251A4E105}"/>
            </c:ext>
          </c:extLst>
        </c:ser>
        <c:ser>
          <c:idx val="1"/>
          <c:order val="1"/>
          <c:tx>
            <c:strRef>
              <c:f>Sheet1!$C$1</c:f>
              <c:strCache>
                <c:ptCount val="1"/>
                <c:pt idx="0">
                  <c:v>Belimumab (10 mg/kg)</c:v>
                </c:pt>
              </c:strCache>
            </c:strRef>
          </c:tx>
          <c:spPr>
            <a:solidFill>
              <a:schemeClr val="accent2"/>
            </a:solidFill>
            <a:ln>
              <a:noFill/>
            </a:ln>
            <a:effectLst/>
          </c:spPr>
          <c:invertIfNegative val="0"/>
          <c:dLbls>
            <c:dLbl>
              <c:idx val="0"/>
              <c:tx>
                <c:rich>
                  <a:bodyPr/>
                  <a:lstStyle/>
                  <a:p>
                    <a:r>
                      <a:rPr lang="en-US"/>
                      <a:t>12.5%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3A-4B44-980A-E28FF91306F9}"/>
                </c:ext>
              </c:extLst>
            </c:dLbl>
            <c:dLbl>
              <c:idx val="1"/>
              <c:tx>
                <c:rich>
                  <a:bodyPr/>
                  <a:lstStyle/>
                  <a:p>
                    <a:r>
                      <a:rPr lang="en-US"/>
                      <a:t>14.4%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33A-4B44-980A-E28FF91306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BLISS-52</c:v>
                </c:pt>
                <c:pt idx="1">
                  <c:v>BLISS-76</c:v>
                </c:pt>
              </c:strCache>
            </c:strRef>
          </c:cat>
          <c:val>
            <c:numRef>
              <c:f>Sheet1!$C$2:$C$3</c:f>
              <c:numCache>
                <c:formatCode>0.00%</c:formatCode>
                <c:ptCount val="2"/>
                <c:pt idx="0">
                  <c:v>0.125</c:v>
                </c:pt>
                <c:pt idx="1">
                  <c:v>0.14399999999999999</c:v>
                </c:pt>
              </c:numCache>
            </c:numRef>
          </c:val>
          <c:extLst>
            <c:ext xmlns:c16="http://schemas.microsoft.com/office/drawing/2014/chart" uri="{C3380CC4-5D6E-409C-BE32-E72D297353CC}">
              <c16:uniqueId val="{00000001-BCBA-4D22-8A51-BE5251A4E105}"/>
            </c:ext>
          </c:extLst>
        </c:ser>
        <c:dLbls>
          <c:dLblPos val="outEnd"/>
          <c:showLegendKey val="0"/>
          <c:showVal val="1"/>
          <c:showCatName val="0"/>
          <c:showSerName val="0"/>
          <c:showPercent val="0"/>
          <c:showBubbleSize val="0"/>
        </c:dLbls>
        <c:gapWidth val="219"/>
        <c:overlap val="-27"/>
        <c:axId val="1712768895"/>
        <c:axId val="1712770143"/>
      </c:barChart>
      <c:catAx>
        <c:axId val="1712768895"/>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2770143"/>
        <c:crosses val="autoZero"/>
        <c:auto val="1"/>
        <c:lblAlgn val="ctr"/>
        <c:lblOffset val="100"/>
        <c:noMultiLvlLbl val="0"/>
      </c:catAx>
      <c:valAx>
        <c:axId val="1712770143"/>
        <c:scaling>
          <c:orientation val="minMax"/>
          <c:max val="0.25"/>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2768895"/>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0681703577675"/>
          <c:y val="2.13207983383502E-2"/>
          <c:w val="0.7851571366819452"/>
          <c:h val="0.75832468082231197"/>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Cumulative Change</c:v>
                </c:pt>
                <c:pt idx="1">
                  <c:v>Cumulative Decrease</c:v>
                </c:pt>
                <c:pt idx="2">
                  <c:v>Cumulative Increase</c:v>
                </c:pt>
              </c:strCache>
            </c:strRef>
          </c:cat>
          <c:val>
            <c:numRef>
              <c:f>Sheet1!$B$2:$B$4</c:f>
              <c:numCache>
                <c:formatCode>General</c:formatCode>
                <c:ptCount val="3"/>
                <c:pt idx="0">
                  <c:v>916</c:v>
                </c:pt>
                <c:pt idx="1">
                  <c:v>-542</c:v>
                </c:pt>
                <c:pt idx="2">
                  <c:v>1458</c:v>
                </c:pt>
              </c:numCache>
            </c:numRef>
          </c:val>
          <c:extLst>
            <c:ext xmlns:c16="http://schemas.microsoft.com/office/drawing/2014/chart" uri="{C3380CC4-5D6E-409C-BE32-E72D297353CC}">
              <c16:uniqueId val="{00000000-7A85-4F7C-AE2B-DD05F50BE754}"/>
            </c:ext>
          </c:extLst>
        </c:ser>
        <c:ser>
          <c:idx val="1"/>
          <c:order val="1"/>
          <c:tx>
            <c:strRef>
              <c:f>Sheet1!$C$1</c:f>
              <c:strCache>
                <c:ptCount val="1"/>
                <c:pt idx="0">
                  <c:v>Belimumab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Cumulative Change</c:v>
                </c:pt>
                <c:pt idx="1">
                  <c:v>Cumulative Decrease</c:v>
                </c:pt>
                <c:pt idx="2">
                  <c:v>Cumulative Increase</c:v>
                </c:pt>
              </c:strCache>
            </c:strRef>
          </c:cat>
          <c:val>
            <c:numRef>
              <c:f>Sheet1!$C$2:$C$4</c:f>
              <c:numCache>
                <c:formatCode>General</c:formatCode>
                <c:ptCount val="3"/>
                <c:pt idx="0">
                  <c:v>531</c:v>
                </c:pt>
                <c:pt idx="1">
                  <c:v>-740</c:v>
                </c:pt>
                <c:pt idx="2">
                  <c:v>1272</c:v>
                </c:pt>
              </c:numCache>
            </c:numRef>
          </c:val>
          <c:extLst>
            <c:ext xmlns:c16="http://schemas.microsoft.com/office/drawing/2014/chart" uri="{C3380CC4-5D6E-409C-BE32-E72D297353CC}">
              <c16:uniqueId val="{00000001-7A85-4F7C-AE2B-DD05F50BE754}"/>
            </c:ext>
          </c:extLst>
        </c:ser>
        <c:dLbls>
          <c:showLegendKey val="0"/>
          <c:showVal val="0"/>
          <c:showCatName val="0"/>
          <c:showSerName val="0"/>
          <c:showPercent val="0"/>
          <c:showBubbleSize val="0"/>
        </c:dLbls>
        <c:gapWidth val="100"/>
        <c:overlap val="-10"/>
        <c:axId val="2094091496"/>
        <c:axId val="2094082664"/>
      </c:barChart>
      <c:catAx>
        <c:axId val="20940914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94082664"/>
        <c:crosses val="autoZero"/>
        <c:auto val="1"/>
        <c:lblAlgn val="ctr"/>
        <c:lblOffset val="100"/>
        <c:noMultiLvlLbl val="0"/>
      </c:catAx>
      <c:valAx>
        <c:axId val="2094082664"/>
        <c:scaling>
          <c:orientation val="minMax"/>
          <c:max val="1500"/>
          <c:min val="-9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Corticosteroid dose (mg)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4091496"/>
        <c:crosses val="autoZero"/>
        <c:crossBetween val="between"/>
        <c:majorUnit val="300"/>
      </c:valAx>
      <c:spPr>
        <a:noFill/>
        <a:ln>
          <a:noFill/>
        </a:ln>
        <a:effectLst/>
      </c:spPr>
    </c:plotArea>
    <c:legend>
      <c:legendPos val="t"/>
      <c:layout>
        <c:manualLayout>
          <c:xMode val="edge"/>
          <c:yMode val="edge"/>
          <c:x val="0.1273577790980055"/>
          <c:y val="4.3286238643850099E-3"/>
          <c:w val="0.60440748467962335"/>
          <c:h val="6.7444538848367902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effectLst/>
              </a:rPr>
              <a:t>DORIS Remission at 52 Weeks</a:t>
            </a:r>
            <a:endParaRPr lang="en-US" sz="1400" b="1"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610F-4439-B8DC-DA3816823523}"/>
              </c:ext>
            </c:extLst>
          </c:dPt>
          <c:cat>
            <c:strRef>
              <c:f>Sheet1!$A$2:$A$3</c:f>
              <c:strCache>
                <c:ptCount val="2"/>
                <c:pt idx="0">
                  <c:v>Placebo</c:v>
                </c:pt>
                <c:pt idx="1">
                  <c:v>Anifrolumab 300 mg</c:v>
                </c:pt>
              </c:strCache>
            </c:strRef>
          </c:cat>
          <c:val>
            <c:numRef>
              <c:f>Sheet1!$B$2:$B$3</c:f>
              <c:numCache>
                <c:formatCode>0.00%</c:formatCode>
                <c:ptCount val="2"/>
                <c:pt idx="0" formatCode="0%">
                  <c:v>7.5999999999999998E-2</c:v>
                </c:pt>
                <c:pt idx="1">
                  <c:v>0.153</c:v>
                </c:pt>
              </c:numCache>
            </c:numRef>
          </c:val>
          <c:extLst>
            <c:ext xmlns:c16="http://schemas.microsoft.com/office/drawing/2014/chart" uri="{C3380CC4-5D6E-409C-BE32-E72D297353CC}">
              <c16:uniqueId val="{00000000-610F-4439-B8DC-DA3816823523}"/>
            </c:ext>
          </c:extLst>
        </c:ser>
        <c:dLbls>
          <c:showLegendKey val="0"/>
          <c:showVal val="0"/>
          <c:showCatName val="0"/>
          <c:showSerName val="0"/>
          <c:showPercent val="0"/>
          <c:showBubbleSize val="0"/>
        </c:dLbls>
        <c:gapWidth val="150"/>
        <c:overlap val="10"/>
        <c:axId val="1595111183"/>
        <c:axId val="1595108783"/>
      </c:barChart>
      <c:catAx>
        <c:axId val="15951111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5108783"/>
        <c:crosses val="autoZero"/>
        <c:auto val="1"/>
        <c:lblAlgn val="ctr"/>
        <c:lblOffset val="100"/>
        <c:noMultiLvlLbl val="0"/>
      </c:catAx>
      <c:valAx>
        <c:axId val="1595108783"/>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511118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effectLst/>
              </a:rPr>
              <a:t>LLDAS Response at 52 Weeks</a:t>
            </a:r>
            <a:endParaRPr lang="en-US" sz="1400"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610F-4439-B8DC-DA3816823523}"/>
              </c:ext>
            </c:extLst>
          </c:dPt>
          <c:cat>
            <c:strRef>
              <c:f>Sheet1!$A$2:$A$3</c:f>
              <c:strCache>
                <c:ptCount val="2"/>
                <c:pt idx="0">
                  <c:v>Placebo</c:v>
                </c:pt>
                <c:pt idx="1">
                  <c:v>Anifrolumab 300 mg</c:v>
                </c:pt>
              </c:strCache>
            </c:strRef>
          </c:cat>
          <c:val>
            <c:numRef>
              <c:f>Sheet1!$B$2:$B$3</c:f>
              <c:numCache>
                <c:formatCode>0.00%</c:formatCode>
                <c:ptCount val="2"/>
                <c:pt idx="0" formatCode="0%">
                  <c:v>0.19600000000000001</c:v>
                </c:pt>
                <c:pt idx="1">
                  <c:v>0.3</c:v>
                </c:pt>
              </c:numCache>
            </c:numRef>
          </c:val>
          <c:extLst>
            <c:ext xmlns:c16="http://schemas.microsoft.com/office/drawing/2014/chart" uri="{C3380CC4-5D6E-409C-BE32-E72D297353CC}">
              <c16:uniqueId val="{00000000-610F-4439-B8DC-DA3816823523}"/>
            </c:ext>
          </c:extLst>
        </c:ser>
        <c:dLbls>
          <c:showLegendKey val="0"/>
          <c:showVal val="0"/>
          <c:showCatName val="0"/>
          <c:showSerName val="0"/>
          <c:showPercent val="0"/>
          <c:showBubbleSize val="0"/>
        </c:dLbls>
        <c:gapWidth val="150"/>
        <c:overlap val="10"/>
        <c:axId val="1595111183"/>
        <c:axId val="1595108783"/>
      </c:barChart>
      <c:catAx>
        <c:axId val="15951111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5108783"/>
        <c:crosses val="autoZero"/>
        <c:auto val="1"/>
        <c:lblAlgn val="ctr"/>
        <c:lblOffset val="100"/>
        <c:noMultiLvlLbl val="0"/>
      </c:catAx>
      <c:valAx>
        <c:axId val="15951087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95111183"/>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Treatment Renal Response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765541988410869"/>
          <c:y val="0.18217753909875881"/>
          <c:w val="0.6907193122598807"/>
          <c:h val="0.58784384197276562"/>
        </c:manualLayout>
      </c:layout>
      <c:barChart>
        <c:barDir val="bar"/>
        <c:grouping val="clustered"/>
        <c:varyColors val="0"/>
        <c:ser>
          <c:idx val="0"/>
          <c:order val="0"/>
          <c:tx>
            <c:strRef>
              <c:f>Sheet1!$B$1</c:f>
              <c:strCache>
                <c:ptCount val="1"/>
                <c:pt idx="0">
                  <c:v>Voclosporin (n=179)</c:v>
                </c:pt>
              </c:strCache>
            </c:strRef>
          </c:tx>
          <c:spPr>
            <a:solidFill>
              <a:schemeClr val="accent1"/>
            </a:solidFill>
            <a:ln>
              <a:noFill/>
            </a:ln>
            <a:effectLst/>
          </c:spPr>
          <c:invertIfNegative val="0"/>
          <c:cat>
            <c:strRef>
              <c:f>Sheet1!$A$2:$A$5</c:f>
              <c:strCache>
                <c:ptCount val="4"/>
                <c:pt idx="0">
                  <c:v>Partial response at 24 weeks</c:v>
                </c:pt>
                <c:pt idx="1">
                  <c:v>Partial response at 52 weeks</c:v>
                </c:pt>
                <c:pt idx="2">
                  <c:v>Complete response at 24 weeks</c:v>
                </c:pt>
                <c:pt idx="3">
                  <c:v>Complete response at 52 weeks</c:v>
                </c:pt>
              </c:strCache>
            </c:strRef>
          </c:cat>
          <c:val>
            <c:numRef>
              <c:f>Sheet1!$B$2:$B$5</c:f>
              <c:numCache>
                <c:formatCode>0%</c:formatCode>
                <c:ptCount val="4"/>
                <c:pt idx="0">
                  <c:v>0.7</c:v>
                </c:pt>
                <c:pt idx="1">
                  <c:v>0.7</c:v>
                </c:pt>
                <c:pt idx="2">
                  <c:v>0.32</c:v>
                </c:pt>
                <c:pt idx="3">
                  <c:v>0.41</c:v>
                </c:pt>
              </c:numCache>
            </c:numRef>
          </c:val>
          <c:extLst>
            <c:ext xmlns:c16="http://schemas.microsoft.com/office/drawing/2014/chart" uri="{C3380CC4-5D6E-409C-BE32-E72D297353CC}">
              <c16:uniqueId val="{00000000-13DD-4425-93C5-BC618242F5FA}"/>
            </c:ext>
          </c:extLst>
        </c:ser>
        <c:ser>
          <c:idx val="1"/>
          <c:order val="1"/>
          <c:tx>
            <c:strRef>
              <c:f>Sheet1!$C$1</c:f>
              <c:strCache>
                <c:ptCount val="1"/>
                <c:pt idx="0">
                  <c:v>Placebo (n=178)</c:v>
                </c:pt>
              </c:strCache>
            </c:strRef>
          </c:tx>
          <c:spPr>
            <a:solidFill>
              <a:schemeClr val="accent2"/>
            </a:solidFill>
            <a:ln>
              <a:noFill/>
            </a:ln>
            <a:effectLst/>
          </c:spPr>
          <c:invertIfNegative val="0"/>
          <c:cat>
            <c:strRef>
              <c:f>Sheet1!$A$2:$A$5</c:f>
              <c:strCache>
                <c:ptCount val="4"/>
                <c:pt idx="0">
                  <c:v>Partial response at 24 weeks</c:v>
                </c:pt>
                <c:pt idx="1">
                  <c:v>Partial response at 52 weeks</c:v>
                </c:pt>
                <c:pt idx="2">
                  <c:v>Complete response at 24 weeks</c:v>
                </c:pt>
                <c:pt idx="3">
                  <c:v>Complete response at 52 weeks</c:v>
                </c:pt>
              </c:strCache>
            </c:strRef>
          </c:cat>
          <c:val>
            <c:numRef>
              <c:f>Sheet1!$C$2:$C$5</c:f>
              <c:numCache>
                <c:formatCode>0%</c:formatCode>
                <c:ptCount val="4"/>
                <c:pt idx="0">
                  <c:v>0.5</c:v>
                </c:pt>
                <c:pt idx="1">
                  <c:v>0.52</c:v>
                </c:pt>
                <c:pt idx="2">
                  <c:v>0.2</c:v>
                </c:pt>
                <c:pt idx="3">
                  <c:v>0.23</c:v>
                </c:pt>
              </c:numCache>
            </c:numRef>
          </c:val>
          <c:extLst>
            <c:ext xmlns:c16="http://schemas.microsoft.com/office/drawing/2014/chart" uri="{C3380CC4-5D6E-409C-BE32-E72D297353CC}">
              <c16:uniqueId val="{00000001-13DD-4425-93C5-BC618242F5FA}"/>
            </c:ext>
          </c:extLst>
        </c:ser>
        <c:dLbls>
          <c:showLegendKey val="0"/>
          <c:showVal val="0"/>
          <c:showCatName val="0"/>
          <c:showSerName val="0"/>
          <c:showPercent val="0"/>
          <c:showBubbleSize val="0"/>
        </c:dLbls>
        <c:gapWidth val="182"/>
        <c:axId val="350391568"/>
        <c:axId val="350394448"/>
      </c:barChart>
      <c:catAx>
        <c:axId val="35039156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394448"/>
        <c:crosses val="autoZero"/>
        <c:auto val="1"/>
        <c:lblAlgn val="ctr"/>
        <c:lblOffset val="100"/>
        <c:noMultiLvlLbl val="0"/>
      </c:catAx>
      <c:valAx>
        <c:axId val="35039444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of Patients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391568"/>
        <c:crosses val="autoZero"/>
        <c:crossBetween val="between"/>
      </c:valAx>
      <c:spPr>
        <a:noFill/>
        <a:ln>
          <a:noFill/>
        </a:ln>
        <a:effectLst/>
      </c:spPr>
    </c:plotArea>
    <c:legend>
      <c:legendPos val="r"/>
      <c:layout>
        <c:manualLayout>
          <c:xMode val="edge"/>
          <c:yMode val="edge"/>
          <c:x val="0.75158722913259035"/>
          <c:y val="0.25869283735782461"/>
          <c:w val="0.18883145041652402"/>
          <c:h val="0.174494251550035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B65B4-5542-45B2-AD98-DE1B5AC98F18}" type="doc">
      <dgm:prSet loTypeId="urn:microsoft.com/office/officeart/2005/8/layout/chevron1" loCatId="process" qsTypeId="urn:microsoft.com/office/officeart/2005/8/quickstyle/simple1" qsCatId="simple" csTypeId="urn:microsoft.com/office/officeart/2005/8/colors/accent1_2" csCatId="accent1" phldr="1"/>
      <dgm:spPr/>
    </dgm:pt>
    <dgm:pt modelId="{A0D8EBF1-5F94-4AB4-932D-70B477114E2B}">
      <dgm:prSet phldrT="[Text]"/>
      <dgm:spPr/>
      <dgm:t>
        <a:bodyPr/>
        <a:lstStyle/>
        <a:p>
          <a:r>
            <a:rPr lang="en-US" dirty="0"/>
            <a:t>1997 ACR Criteria</a:t>
          </a:r>
        </a:p>
      </dgm:t>
    </dgm:pt>
    <dgm:pt modelId="{97590FFA-4B73-4B94-9D92-9C52B73CA4A4}" type="parTrans" cxnId="{30DFE042-92CD-4B29-8354-7CCCE3019DBB}">
      <dgm:prSet/>
      <dgm:spPr/>
      <dgm:t>
        <a:bodyPr/>
        <a:lstStyle/>
        <a:p>
          <a:endParaRPr lang="en-US"/>
        </a:p>
      </dgm:t>
    </dgm:pt>
    <dgm:pt modelId="{F5BD1C57-31AE-49EA-B40C-6637B9673B37}" type="sibTrans" cxnId="{30DFE042-92CD-4B29-8354-7CCCE3019DBB}">
      <dgm:prSet/>
      <dgm:spPr/>
      <dgm:t>
        <a:bodyPr/>
        <a:lstStyle/>
        <a:p>
          <a:endParaRPr lang="en-US"/>
        </a:p>
      </dgm:t>
    </dgm:pt>
    <dgm:pt modelId="{AA8F51A3-9D4E-4045-BE69-F7576FA9E6DE}">
      <dgm:prSet phldrT="[Text]"/>
      <dgm:spPr/>
      <dgm:t>
        <a:bodyPr/>
        <a:lstStyle/>
        <a:p>
          <a:r>
            <a:rPr lang="en-US" dirty="0"/>
            <a:t>2012 SLICC Criteria</a:t>
          </a:r>
        </a:p>
      </dgm:t>
    </dgm:pt>
    <dgm:pt modelId="{1910C0A4-602F-4862-8DF5-483D30D65206}" type="parTrans" cxnId="{CBF1DBC4-F75B-4949-8B5A-022C251FA02E}">
      <dgm:prSet/>
      <dgm:spPr/>
      <dgm:t>
        <a:bodyPr/>
        <a:lstStyle/>
        <a:p>
          <a:endParaRPr lang="en-US"/>
        </a:p>
      </dgm:t>
    </dgm:pt>
    <dgm:pt modelId="{EE5A4ACC-63A2-4491-AA93-4DE6F0D67492}" type="sibTrans" cxnId="{CBF1DBC4-F75B-4949-8B5A-022C251FA02E}">
      <dgm:prSet/>
      <dgm:spPr/>
      <dgm:t>
        <a:bodyPr/>
        <a:lstStyle/>
        <a:p>
          <a:endParaRPr lang="en-US"/>
        </a:p>
      </dgm:t>
    </dgm:pt>
    <dgm:pt modelId="{D50E658B-EF81-4006-A89B-446B6A7D3BCB}">
      <dgm:prSet phldrT="[Text]"/>
      <dgm:spPr/>
      <dgm:t>
        <a:bodyPr lIns="91440" rIns="0"/>
        <a:lstStyle/>
        <a:p>
          <a:r>
            <a:rPr lang="en-US" dirty="0"/>
            <a:t>ACR / EULAR 2018</a:t>
          </a:r>
        </a:p>
      </dgm:t>
    </dgm:pt>
    <dgm:pt modelId="{3F21585F-A8CA-405A-9CD6-F92605993ED5}" type="parTrans" cxnId="{FF97913C-5C8C-49DA-A433-43D3B0A35BA6}">
      <dgm:prSet/>
      <dgm:spPr/>
      <dgm:t>
        <a:bodyPr/>
        <a:lstStyle/>
        <a:p>
          <a:endParaRPr lang="en-US"/>
        </a:p>
      </dgm:t>
    </dgm:pt>
    <dgm:pt modelId="{F80AD944-1472-49EF-BC94-3EDAE7DA7DCB}" type="sibTrans" cxnId="{FF97913C-5C8C-49DA-A433-43D3B0A35BA6}">
      <dgm:prSet/>
      <dgm:spPr/>
      <dgm:t>
        <a:bodyPr/>
        <a:lstStyle/>
        <a:p>
          <a:endParaRPr lang="en-US"/>
        </a:p>
      </dgm:t>
    </dgm:pt>
    <dgm:pt modelId="{5BBFD029-3506-4E3D-A6F7-5B7F47419785}" type="pres">
      <dgm:prSet presAssocID="{75DB65B4-5542-45B2-AD98-DE1B5AC98F18}" presName="Name0" presStyleCnt="0">
        <dgm:presLayoutVars>
          <dgm:dir/>
          <dgm:animLvl val="lvl"/>
          <dgm:resizeHandles val="exact"/>
        </dgm:presLayoutVars>
      </dgm:prSet>
      <dgm:spPr/>
    </dgm:pt>
    <dgm:pt modelId="{37FA5B9E-9BA9-40DA-A70E-7A94E02DF93C}" type="pres">
      <dgm:prSet presAssocID="{A0D8EBF1-5F94-4AB4-932D-70B477114E2B}" presName="parTxOnly" presStyleLbl="node1" presStyleIdx="0" presStyleCnt="3" custLinFactNeighborX="13791">
        <dgm:presLayoutVars>
          <dgm:chMax val="0"/>
          <dgm:chPref val="0"/>
          <dgm:bulletEnabled val="1"/>
        </dgm:presLayoutVars>
      </dgm:prSet>
      <dgm:spPr/>
    </dgm:pt>
    <dgm:pt modelId="{C0A94E89-B963-4BA2-89FC-DE1F3424D97A}" type="pres">
      <dgm:prSet presAssocID="{F5BD1C57-31AE-49EA-B40C-6637B9673B37}" presName="parTxOnlySpace" presStyleCnt="0"/>
      <dgm:spPr/>
    </dgm:pt>
    <dgm:pt modelId="{F1EE4A7B-6D59-479C-93CA-126C4D40E44C}" type="pres">
      <dgm:prSet presAssocID="{AA8F51A3-9D4E-4045-BE69-F7576FA9E6DE}" presName="parTxOnly" presStyleLbl="node1" presStyleIdx="1" presStyleCnt="3">
        <dgm:presLayoutVars>
          <dgm:chMax val="0"/>
          <dgm:chPref val="0"/>
          <dgm:bulletEnabled val="1"/>
        </dgm:presLayoutVars>
      </dgm:prSet>
      <dgm:spPr/>
    </dgm:pt>
    <dgm:pt modelId="{FA8DADD1-0D89-4D59-9E94-5632960CB367}" type="pres">
      <dgm:prSet presAssocID="{EE5A4ACC-63A2-4491-AA93-4DE6F0D67492}" presName="parTxOnlySpace" presStyleCnt="0"/>
      <dgm:spPr/>
    </dgm:pt>
    <dgm:pt modelId="{0EC2D81D-C6AF-4EB5-B1E9-32D11BFBCFC5}" type="pres">
      <dgm:prSet presAssocID="{D50E658B-EF81-4006-A89B-446B6A7D3BCB}" presName="parTxOnly" presStyleLbl="node1" presStyleIdx="2" presStyleCnt="3">
        <dgm:presLayoutVars>
          <dgm:chMax val="0"/>
          <dgm:chPref val="0"/>
          <dgm:bulletEnabled val="1"/>
        </dgm:presLayoutVars>
      </dgm:prSet>
      <dgm:spPr/>
    </dgm:pt>
  </dgm:ptLst>
  <dgm:cxnLst>
    <dgm:cxn modelId="{8FD05704-C477-4100-9790-9E9DAF3B0CEB}" type="presOf" srcId="{AA8F51A3-9D4E-4045-BE69-F7576FA9E6DE}" destId="{F1EE4A7B-6D59-479C-93CA-126C4D40E44C}" srcOrd="0" destOrd="0" presId="urn:microsoft.com/office/officeart/2005/8/layout/chevron1"/>
    <dgm:cxn modelId="{DDD6870B-0559-4F3C-B026-1FA95BAF557B}" type="presOf" srcId="{A0D8EBF1-5F94-4AB4-932D-70B477114E2B}" destId="{37FA5B9E-9BA9-40DA-A70E-7A94E02DF93C}" srcOrd="0" destOrd="0" presId="urn:microsoft.com/office/officeart/2005/8/layout/chevron1"/>
    <dgm:cxn modelId="{FCE4F634-79A0-4E9A-AE55-30414AB82DD0}" type="presOf" srcId="{D50E658B-EF81-4006-A89B-446B6A7D3BCB}" destId="{0EC2D81D-C6AF-4EB5-B1E9-32D11BFBCFC5}" srcOrd="0" destOrd="0" presId="urn:microsoft.com/office/officeart/2005/8/layout/chevron1"/>
    <dgm:cxn modelId="{FF97913C-5C8C-49DA-A433-43D3B0A35BA6}" srcId="{75DB65B4-5542-45B2-AD98-DE1B5AC98F18}" destId="{D50E658B-EF81-4006-A89B-446B6A7D3BCB}" srcOrd="2" destOrd="0" parTransId="{3F21585F-A8CA-405A-9CD6-F92605993ED5}" sibTransId="{F80AD944-1472-49EF-BC94-3EDAE7DA7DCB}"/>
    <dgm:cxn modelId="{30DFE042-92CD-4B29-8354-7CCCE3019DBB}" srcId="{75DB65B4-5542-45B2-AD98-DE1B5AC98F18}" destId="{A0D8EBF1-5F94-4AB4-932D-70B477114E2B}" srcOrd="0" destOrd="0" parTransId="{97590FFA-4B73-4B94-9D92-9C52B73CA4A4}" sibTransId="{F5BD1C57-31AE-49EA-B40C-6637B9673B37}"/>
    <dgm:cxn modelId="{E5451E81-B0C6-43B3-8CC3-11B47A1562F2}" type="presOf" srcId="{75DB65B4-5542-45B2-AD98-DE1B5AC98F18}" destId="{5BBFD029-3506-4E3D-A6F7-5B7F47419785}" srcOrd="0" destOrd="0" presId="urn:microsoft.com/office/officeart/2005/8/layout/chevron1"/>
    <dgm:cxn modelId="{CBF1DBC4-F75B-4949-8B5A-022C251FA02E}" srcId="{75DB65B4-5542-45B2-AD98-DE1B5AC98F18}" destId="{AA8F51A3-9D4E-4045-BE69-F7576FA9E6DE}" srcOrd="1" destOrd="0" parTransId="{1910C0A4-602F-4862-8DF5-483D30D65206}" sibTransId="{EE5A4ACC-63A2-4491-AA93-4DE6F0D67492}"/>
    <dgm:cxn modelId="{E99C45C5-BC34-41F0-96EE-B2A25259FF1B}" type="presParOf" srcId="{5BBFD029-3506-4E3D-A6F7-5B7F47419785}" destId="{37FA5B9E-9BA9-40DA-A70E-7A94E02DF93C}" srcOrd="0" destOrd="0" presId="urn:microsoft.com/office/officeart/2005/8/layout/chevron1"/>
    <dgm:cxn modelId="{15232DB7-AA28-4026-A80A-439474B01684}" type="presParOf" srcId="{5BBFD029-3506-4E3D-A6F7-5B7F47419785}" destId="{C0A94E89-B963-4BA2-89FC-DE1F3424D97A}" srcOrd="1" destOrd="0" presId="urn:microsoft.com/office/officeart/2005/8/layout/chevron1"/>
    <dgm:cxn modelId="{7051C817-E03B-4CA2-A7A7-A72BD617FB2C}" type="presParOf" srcId="{5BBFD029-3506-4E3D-A6F7-5B7F47419785}" destId="{F1EE4A7B-6D59-479C-93CA-126C4D40E44C}" srcOrd="2" destOrd="0" presId="urn:microsoft.com/office/officeart/2005/8/layout/chevron1"/>
    <dgm:cxn modelId="{CE8293F9-3F97-4971-9AB6-FDD1FBED1BB5}" type="presParOf" srcId="{5BBFD029-3506-4E3D-A6F7-5B7F47419785}" destId="{FA8DADD1-0D89-4D59-9E94-5632960CB367}" srcOrd="3" destOrd="0" presId="urn:microsoft.com/office/officeart/2005/8/layout/chevron1"/>
    <dgm:cxn modelId="{390B38E0-7AF9-458D-8573-288D8B83C007}" type="presParOf" srcId="{5BBFD029-3506-4E3D-A6F7-5B7F47419785}" destId="{0EC2D81D-C6AF-4EB5-B1E9-32D11BFBCFC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54EBA-C5C4-44D2-8F70-F9622FE5C8B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AB734D5-FA07-4D21-A4AC-93F4DAEED407}">
      <dgm:prSet phldrT="[Text]"/>
      <dgm:spPr/>
      <dgm:t>
        <a:bodyPr/>
        <a:lstStyle/>
        <a:p>
          <a:r>
            <a:rPr lang="en-US" dirty="0"/>
            <a:t>Increase Long-Term Survival</a:t>
          </a:r>
        </a:p>
      </dgm:t>
    </dgm:pt>
    <dgm:pt modelId="{A3CD7128-F5E6-4CBA-B99F-06CFB448C029}" type="parTrans" cxnId="{D3262BDA-7360-4900-8F2E-7501208B1B79}">
      <dgm:prSet/>
      <dgm:spPr/>
      <dgm:t>
        <a:bodyPr/>
        <a:lstStyle/>
        <a:p>
          <a:endParaRPr lang="en-US"/>
        </a:p>
      </dgm:t>
    </dgm:pt>
    <dgm:pt modelId="{413002D4-424D-47C7-BEB7-639B46F97F61}" type="sibTrans" cxnId="{D3262BDA-7360-4900-8F2E-7501208B1B79}">
      <dgm:prSet/>
      <dgm:spPr/>
      <dgm:t>
        <a:bodyPr/>
        <a:lstStyle/>
        <a:p>
          <a:endParaRPr lang="en-US"/>
        </a:p>
      </dgm:t>
    </dgm:pt>
    <dgm:pt modelId="{0C74CF4E-E0EE-431E-9778-6C5BB1936279}">
      <dgm:prSet phldrT="[Text]"/>
      <dgm:spPr/>
      <dgm:t>
        <a:bodyPr/>
        <a:lstStyle/>
        <a:p>
          <a:r>
            <a:rPr lang="en-US" dirty="0"/>
            <a:t>Prevent Disease Flares</a:t>
          </a:r>
        </a:p>
      </dgm:t>
    </dgm:pt>
    <dgm:pt modelId="{9464087D-7415-4FA6-8027-6E066F6D75CE}" type="parTrans" cxnId="{5313F3BE-1D52-4128-9A9D-B5A67A51EAEB}">
      <dgm:prSet/>
      <dgm:spPr/>
      <dgm:t>
        <a:bodyPr/>
        <a:lstStyle/>
        <a:p>
          <a:endParaRPr lang="en-US"/>
        </a:p>
      </dgm:t>
    </dgm:pt>
    <dgm:pt modelId="{F2BEC6E0-695F-413A-9AC0-AB83A47206A9}" type="sibTrans" cxnId="{5313F3BE-1D52-4128-9A9D-B5A67A51EAEB}">
      <dgm:prSet/>
      <dgm:spPr/>
      <dgm:t>
        <a:bodyPr/>
        <a:lstStyle/>
        <a:p>
          <a:endParaRPr lang="en-US"/>
        </a:p>
      </dgm:t>
    </dgm:pt>
    <dgm:pt modelId="{13F47C4A-BD2B-427B-918E-A6A709235DFD}">
      <dgm:prSet phldrT="[Text]"/>
      <dgm:spPr/>
      <dgm:t>
        <a:bodyPr/>
        <a:lstStyle/>
        <a:p>
          <a:r>
            <a:rPr lang="en-US" dirty="0"/>
            <a:t>Improve Disease-Related QoL</a:t>
          </a:r>
        </a:p>
      </dgm:t>
    </dgm:pt>
    <dgm:pt modelId="{DA99156D-17BD-4AC6-9EE3-4FA899C5EC1C}" type="parTrans" cxnId="{2D9D90FF-653D-4047-9ECC-10DF5D1E26BF}">
      <dgm:prSet/>
      <dgm:spPr/>
      <dgm:t>
        <a:bodyPr/>
        <a:lstStyle/>
        <a:p>
          <a:endParaRPr lang="en-US"/>
        </a:p>
      </dgm:t>
    </dgm:pt>
    <dgm:pt modelId="{096FB0B6-6C74-4957-8578-1B2ED340D0B7}" type="sibTrans" cxnId="{2D9D90FF-653D-4047-9ECC-10DF5D1E26BF}">
      <dgm:prSet/>
      <dgm:spPr/>
      <dgm:t>
        <a:bodyPr/>
        <a:lstStyle/>
        <a:p>
          <a:endParaRPr lang="en-US"/>
        </a:p>
      </dgm:t>
    </dgm:pt>
    <dgm:pt modelId="{9D5C4011-7CE1-4181-9492-C542DF37E00C}">
      <dgm:prSet phldrT="[Text]"/>
      <dgm:spPr/>
      <dgm:t>
        <a:bodyPr/>
        <a:lstStyle/>
        <a:p>
          <a:r>
            <a:rPr lang="en-US" dirty="0"/>
            <a:t>Preserve Kidney Function</a:t>
          </a:r>
        </a:p>
      </dgm:t>
    </dgm:pt>
    <dgm:pt modelId="{5DED2D9C-AA4A-4022-B064-E06FFD034F7A}" type="parTrans" cxnId="{1FB33DE5-1EA8-4C63-8FC4-841EAEC92F9A}">
      <dgm:prSet/>
      <dgm:spPr/>
      <dgm:t>
        <a:bodyPr/>
        <a:lstStyle/>
        <a:p>
          <a:endParaRPr lang="en-US"/>
        </a:p>
      </dgm:t>
    </dgm:pt>
    <dgm:pt modelId="{E12704CF-CB36-483A-8423-0B249CD0038C}" type="sibTrans" cxnId="{1FB33DE5-1EA8-4C63-8FC4-841EAEC92F9A}">
      <dgm:prSet/>
      <dgm:spPr/>
      <dgm:t>
        <a:bodyPr/>
        <a:lstStyle/>
        <a:p>
          <a:endParaRPr lang="en-US"/>
        </a:p>
      </dgm:t>
    </dgm:pt>
    <dgm:pt modelId="{21904E69-A4CE-4C93-99F8-22C1260F2E63}">
      <dgm:prSet phldrT="[Text]"/>
      <dgm:spPr/>
      <dgm:t>
        <a:bodyPr/>
        <a:lstStyle/>
        <a:p>
          <a:r>
            <a:rPr lang="en-US" dirty="0"/>
            <a:t>Prevent Organ Damage</a:t>
          </a:r>
        </a:p>
      </dgm:t>
    </dgm:pt>
    <dgm:pt modelId="{598E94FE-7CEC-451D-B4E2-169BA0177929}" type="parTrans" cxnId="{1A67E0A6-DC49-4FD2-8452-A002A975029C}">
      <dgm:prSet/>
      <dgm:spPr/>
      <dgm:t>
        <a:bodyPr/>
        <a:lstStyle/>
        <a:p>
          <a:endParaRPr lang="en-US"/>
        </a:p>
      </dgm:t>
    </dgm:pt>
    <dgm:pt modelId="{250C6790-5861-4E46-9429-C5642366C8C2}" type="sibTrans" cxnId="{1A67E0A6-DC49-4FD2-8452-A002A975029C}">
      <dgm:prSet/>
      <dgm:spPr/>
      <dgm:t>
        <a:bodyPr/>
        <a:lstStyle/>
        <a:p>
          <a:endParaRPr lang="en-US"/>
        </a:p>
      </dgm:t>
    </dgm:pt>
    <dgm:pt modelId="{19135AA0-B334-42FB-827B-34D7709C3093}">
      <dgm:prSet/>
      <dgm:spPr/>
      <dgm:t>
        <a:bodyPr/>
        <a:lstStyle/>
        <a:p>
          <a:r>
            <a:rPr lang="en-US" dirty="0"/>
            <a:t>Manage Comorbidities</a:t>
          </a:r>
        </a:p>
      </dgm:t>
    </dgm:pt>
    <dgm:pt modelId="{6BF1694B-BE25-43F6-830B-B461F2DB8DDE}" type="parTrans" cxnId="{81E336D8-C8C3-408B-992D-47F26F90F16A}">
      <dgm:prSet/>
      <dgm:spPr/>
      <dgm:t>
        <a:bodyPr/>
        <a:lstStyle/>
        <a:p>
          <a:endParaRPr lang="en-US"/>
        </a:p>
      </dgm:t>
    </dgm:pt>
    <dgm:pt modelId="{9ACD539C-9E96-43C4-88E1-1D1F10F738BF}" type="sibTrans" cxnId="{81E336D8-C8C3-408B-992D-47F26F90F16A}">
      <dgm:prSet/>
      <dgm:spPr/>
      <dgm:t>
        <a:bodyPr/>
        <a:lstStyle/>
        <a:p>
          <a:endParaRPr lang="en-US"/>
        </a:p>
      </dgm:t>
    </dgm:pt>
    <dgm:pt modelId="{AB866995-B59D-4B4A-A4CA-90FA48276FAB}" type="pres">
      <dgm:prSet presAssocID="{CF754EBA-C5C4-44D2-8F70-F9622FE5C8BF}" presName="cycle" presStyleCnt="0">
        <dgm:presLayoutVars>
          <dgm:dir/>
          <dgm:resizeHandles val="exact"/>
        </dgm:presLayoutVars>
      </dgm:prSet>
      <dgm:spPr/>
    </dgm:pt>
    <dgm:pt modelId="{C866D861-B34D-46E8-89E9-4B164BDA45E5}" type="pres">
      <dgm:prSet presAssocID="{DAB734D5-FA07-4D21-A4AC-93F4DAEED407}" presName="node" presStyleLbl="node1" presStyleIdx="0" presStyleCnt="6" custScaleX="158578" custScaleY="130035">
        <dgm:presLayoutVars>
          <dgm:bulletEnabled val="1"/>
        </dgm:presLayoutVars>
      </dgm:prSet>
      <dgm:spPr/>
    </dgm:pt>
    <dgm:pt modelId="{CF69E09F-5516-46A9-B432-4AE175196BA6}" type="pres">
      <dgm:prSet presAssocID="{DAB734D5-FA07-4D21-A4AC-93F4DAEED407}" presName="spNode" presStyleCnt="0"/>
      <dgm:spPr/>
    </dgm:pt>
    <dgm:pt modelId="{A2B52FB5-D3B8-43F9-BE28-5CD71F3441F4}" type="pres">
      <dgm:prSet presAssocID="{413002D4-424D-47C7-BEB7-639B46F97F61}" presName="sibTrans" presStyleLbl="sibTrans1D1" presStyleIdx="0" presStyleCnt="6"/>
      <dgm:spPr/>
    </dgm:pt>
    <dgm:pt modelId="{E81C99E1-2A22-4630-B53A-FCBEF1122CDD}" type="pres">
      <dgm:prSet presAssocID="{0C74CF4E-E0EE-431E-9778-6C5BB1936279}" presName="node" presStyleLbl="node1" presStyleIdx="1" presStyleCnt="6" custScaleX="158578" custScaleY="130035" custRadScaleRad="100104" custRadScaleInc="47212">
        <dgm:presLayoutVars>
          <dgm:bulletEnabled val="1"/>
        </dgm:presLayoutVars>
      </dgm:prSet>
      <dgm:spPr/>
    </dgm:pt>
    <dgm:pt modelId="{C3C30E35-024D-4005-84C3-4B09ECE7E3D0}" type="pres">
      <dgm:prSet presAssocID="{0C74CF4E-E0EE-431E-9778-6C5BB1936279}" presName="spNode" presStyleCnt="0"/>
      <dgm:spPr/>
    </dgm:pt>
    <dgm:pt modelId="{780CB2C8-A849-4916-A64C-EBDC819CDE5E}" type="pres">
      <dgm:prSet presAssocID="{F2BEC6E0-695F-413A-9AC0-AB83A47206A9}" presName="sibTrans" presStyleLbl="sibTrans1D1" presStyleIdx="1" presStyleCnt="6"/>
      <dgm:spPr/>
    </dgm:pt>
    <dgm:pt modelId="{ACCF9168-37AC-4D9C-B9FF-CB1672CAE355}" type="pres">
      <dgm:prSet presAssocID="{19135AA0-B334-42FB-827B-34D7709C3093}" presName="node" presStyleLbl="node1" presStyleIdx="2" presStyleCnt="6" custScaleX="158578" custScaleY="130035" custRadScaleRad="100636" custRadScaleInc="-38701">
        <dgm:presLayoutVars>
          <dgm:bulletEnabled val="1"/>
        </dgm:presLayoutVars>
      </dgm:prSet>
      <dgm:spPr/>
    </dgm:pt>
    <dgm:pt modelId="{8D38648D-F3F4-4C0A-9A74-218094B789BE}" type="pres">
      <dgm:prSet presAssocID="{19135AA0-B334-42FB-827B-34D7709C3093}" presName="spNode" presStyleCnt="0"/>
      <dgm:spPr/>
    </dgm:pt>
    <dgm:pt modelId="{D8A0E29A-53BF-4E1C-8526-DE0981FD6E23}" type="pres">
      <dgm:prSet presAssocID="{9ACD539C-9E96-43C4-88E1-1D1F10F738BF}" presName="sibTrans" presStyleLbl="sibTrans1D1" presStyleIdx="2" presStyleCnt="6"/>
      <dgm:spPr/>
    </dgm:pt>
    <dgm:pt modelId="{5DDF316B-6057-4F1A-AE30-F6321ACD9382}" type="pres">
      <dgm:prSet presAssocID="{13F47C4A-BD2B-427B-918E-A6A709235DFD}" presName="node" presStyleLbl="node1" presStyleIdx="3" presStyleCnt="6" custScaleX="158578" custScaleY="130035">
        <dgm:presLayoutVars>
          <dgm:bulletEnabled val="1"/>
        </dgm:presLayoutVars>
      </dgm:prSet>
      <dgm:spPr/>
    </dgm:pt>
    <dgm:pt modelId="{A111AB9B-DBA0-4994-A1C3-46F23B6AD123}" type="pres">
      <dgm:prSet presAssocID="{13F47C4A-BD2B-427B-918E-A6A709235DFD}" presName="spNode" presStyleCnt="0"/>
      <dgm:spPr/>
    </dgm:pt>
    <dgm:pt modelId="{0851CDEB-9674-4C39-A6B3-0842A444D872}" type="pres">
      <dgm:prSet presAssocID="{096FB0B6-6C74-4957-8578-1B2ED340D0B7}" presName="sibTrans" presStyleLbl="sibTrans1D1" presStyleIdx="3" presStyleCnt="6"/>
      <dgm:spPr/>
    </dgm:pt>
    <dgm:pt modelId="{5129BD65-9B6A-4B21-AD62-3C8F07C212FD}" type="pres">
      <dgm:prSet presAssocID="{9D5C4011-7CE1-4181-9492-C542DF37E00C}" presName="node" presStyleLbl="node1" presStyleIdx="4" presStyleCnt="6" custScaleX="158578" custScaleY="130035" custRadScaleRad="102370" custRadScaleInc="40685">
        <dgm:presLayoutVars>
          <dgm:bulletEnabled val="1"/>
        </dgm:presLayoutVars>
      </dgm:prSet>
      <dgm:spPr/>
    </dgm:pt>
    <dgm:pt modelId="{CF0FAD38-C341-4F19-90CA-EFDCA7F8CA8A}" type="pres">
      <dgm:prSet presAssocID="{9D5C4011-7CE1-4181-9492-C542DF37E00C}" presName="spNode" presStyleCnt="0"/>
      <dgm:spPr/>
    </dgm:pt>
    <dgm:pt modelId="{23500451-5447-425D-BF95-8194F6E2468E}" type="pres">
      <dgm:prSet presAssocID="{E12704CF-CB36-483A-8423-0B249CD0038C}" presName="sibTrans" presStyleLbl="sibTrans1D1" presStyleIdx="4" presStyleCnt="6"/>
      <dgm:spPr/>
    </dgm:pt>
    <dgm:pt modelId="{4639BD1A-5117-4310-B542-57DFF75E72BD}" type="pres">
      <dgm:prSet presAssocID="{21904E69-A4CE-4C93-99F8-22C1260F2E63}" presName="node" presStyleLbl="node1" presStyleIdx="5" presStyleCnt="6" custScaleX="158578" custScaleY="130035" custRadScaleRad="100744" custRadScaleInc="-47894">
        <dgm:presLayoutVars>
          <dgm:bulletEnabled val="1"/>
        </dgm:presLayoutVars>
      </dgm:prSet>
      <dgm:spPr/>
    </dgm:pt>
    <dgm:pt modelId="{8BF4A780-9C38-47DC-895D-5FAAC3FD58EB}" type="pres">
      <dgm:prSet presAssocID="{21904E69-A4CE-4C93-99F8-22C1260F2E63}" presName="spNode" presStyleCnt="0"/>
      <dgm:spPr/>
    </dgm:pt>
    <dgm:pt modelId="{662DDC0B-09C8-4703-92CE-45AAE55C3CA2}" type="pres">
      <dgm:prSet presAssocID="{250C6790-5861-4E46-9429-C5642366C8C2}" presName="sibTrans" presStyleLbl="sibTrans1D1" presStyleIdx="5" presStyleCnt="6"/>
      <dgm:spPr/>
    </dgm:pt>
  </dgm:ptLst>
  <dgm:cxnLst>
    <dgm:cxn modelId="{DF322403-36C5-422C-B071-77DEBF285983}" type="presOf" srcId="{DAB734D5-FA07-4D21-A4AC-93F4DAEED407}" destId="{C866D861-B34D-46E8-89E9-4B164BDA45E5}" srcOrd="0" destOrd="0" presId="urn:microsoft.com/office/officeart/2005/8/layout/cycle6"/>
    <dgm:cxn modelId="{6E96CD20-3E4E-42CA-8976-996C41749146}" type="presOf" srcId="{9ACD539C-9E96-43C4-88E1-1D1F10F738BF}" destId="{D8A0E29A-53BF-4E1C-8526-DE0981FD6E23}" srcOrd="0" destOrd="0" presId="urn:microsoft.com/office/officeart/2005/8/layout/cycle6"/>
    <dgm:cxn modelId="{82A3B824-AA55-490C-AC93-00AE4E1AA878}" type="presOf" srcId="{0C74CF4E-E0EE-431E-9778-6C5BB1936279}" destId="{E81C99E1-2A22-4630-B53A-FCBEF1122CDD}" srcOrd="0" destOrd="0" presId="urn:microsoft.com/office/officeart/2005/8/layout/cycle6"/>
    <dgm:cxn modelId="{51791C2A-40D4-4625-94D9-C8B20E6BB896}" type="presOf" srcId="{250C6790-5861-4E46-9429-C5642366C8C2}" destId="{662DDC0B-09C8-4703-92CE-45AAE55C3CA2}" srcOrd="0" destOrd="0" presId="urn:microsoft.com/office/officeart/2005/8/layout/cycle6"/>
    <dgm:cxn modelId="{B9CADB31-7B72-4FEB-BFF6-D863FFF2E96A}" type="presOf" srcId="{9D5C4011-7CE1-4181-9492-C542DF37E00C}" destId="{5129BD65-9B6A-4B21-AD62-3C8F07C212FD}" srcOrd="0" destOrd="0" presId="urn:microsoft.com/office/officeart/2005/8/layout/cycle6"/>
    <dgm:cxn modelId="{3088125F-5A7E-4C23-B273-40393B353721}" type="presOf" srcId="{19135AA0-B334-42FB-827B-34D7709C3093}" destId="{ACCF9168-37AC-4D9C-B9FF-CB1672CAE355}" srcOrd="0" destOrd="0" presId="urn:microsoft.com/office/officeart/2005/8/layout/cycle6"/>
    <dgm:cxn modelId="{9617E84F-D4CE-498F-B400-8A72D4D3644C}" type="presOf" srcId="{13F47C4A-BD2B-427B-918E-A6A709235DFD}" destId="{5DDF316B-6057-4F1A-AE30-F6321ACD9382}" srcOrd="0" destOrd="0" presId="urn:microsoft.com/office/officeart/2005/8/layout/cycle6"/>
    <dgm:cxn modelId="{71C3CC50-BB7D-4168-B64B-432F1976F1F3}" type="presOf" srcId="{096FB0B6-6C74-4957-8578-1B2ED340D0B7}" destId="{0851CDEB-9674-4C39-A6B3-0842A444D872}" srcOrd="0" destOrd="0" presId="urn:microsoft.com/office/officeart/2005/8/layout/cycle6"/>
    <dgm:cxn modelId="{3397A88B-4318-431F-8B3E-B654D31DF471}" type="presOf" srcId="{E12704CF-CB36-483A-8423-0B249CD0038C}" destId="{23500451-5447-425D-BF95-8194F6E2468E}" srcOrd="0" destOrd="0" presId="urn:microsoft.com/office/officeart/2005/8/layout/cycle6"/>
    <dgm:cxn modelId="{1A67E0A6-DC49-4FD2-8452-A002A975029C}" srcId="{CF754EBA-C5C4-44D2-8F70-F9622FE5C8BF}" destId="{21904E69-A4CE-4C93-99F8-22C1260F2E63}" srcOrd="5" destOrd="0" parTransId="{598E94FE-7CEC-451D-B4E2-169BA0177929}" sibTransId="{250C6790-5861-4E46-9429-C5642366C8C2}"/>
    <dgm:cxn modelId="{A0A8D3BB-4432-41A3-8466-B2293120ED54}" type="presOf" srcId="{21904E69-A4CE-4C93-99F8-22C1260F2E63}" destId="{4639BD1A-5117-4310-B542-57DFF75E72BD}" srcOrd="0" destOrd="0" presId="urn:microsoft.com/office/officeart/2005/8/layout/cycle6"/>
    <dgm:cxn modelId="{5313F3BE-1D52-4128-9A9D-B5A67A51EAEB}" srcId="{CF754EBA-C5C4-44D2-8F70-F9622FE5C8BF}" destId="{0C74CF4E-E0EE-431E-9778-6C5BB1936279}" srcOrd="1" destOrd="0" parTransId="{9464087D-7415-4FA6-8027-6E066F6D75CE}" sibTransId="{F2BEC6E0-695F-413A-9AC0-AB83A47206A9}"/>
    <dgm:cxn modelId="{6677ACC1-517D-4C05-8F92-632BE9EDFED0}" type="presOf" srcId="{F2BEC6E0-695F-413A-9AC0-AB83A47206A9}" destId="{780CB2C8-A849-4916-A64C-EBDC819CDE5E}" srcOrd="0" destOrd="0" presId="urn:microsoft.com/office/officeart/2005/8/layout/cycle6"/>
    <dgm:cxn modelId="{CA445AD5-24D9-4635-8070-495893B58B86}" type="presOf" srcId="{CF754EBA-C5C4-44D2-8F70-F9622FE5C8BF}" destId="{AB866995-B59D-4B4A-A4CA-90FA48276FAB}" srcOrd="0" destOrd="0" presId="urn:microsoft.com/office/officeart/2005/8/layout/cycle6"/>
    <dgm:cxn modelId="{81E336D8-C8C3-408B-992D-47F26F90F16A}" srcId="{CF754EBA-C5C4-44D2-8F70-F9622FE5C8BF}" destId="{19135AA0-B334-42FB-827B-34D7709C3093}" srcOrd="2" destOrd="0" parTransId="{6BF1694B-BE25-43F6-830B-B461F2DB8DDE}" sibTransId="{9ACD539C-9E96-43C4-88E1-1D1F10F738BF}"/>
    <dgm:cxn modelId="{D3262BDA-7360-4900-8F2E-7501208B1B79}" srcId="{CF754EBA-C5C4-44D2-8F70-F9622FE5C8BF}" destId="{DAB734D5-FA07-4D21-A4AC-93F4DAEED407}" srcOrd="0" destOrd="0" parTransId="{A3CD7128-F5E6-4CBA-B99F-06CFB448C029}" sibTransId="{413002D4-424D-47C7-BEB7-639B46F97F61}"/>
    <dgm:cxn modelId="{1FB33DE5-1EA8-4C63-8FC4-841EAEC92F9A}" srcId="{CF754EBA-C5C4-44D2-8F70-F9622FE5C8BF}" destId="{9D5C4011-7CE1-4181-9492-C542DF37E00C}" srcOrd="4" destOrd="0" parTransId="{5DED2D9C-AA4A-4022-B064-E06FFD034F7A}" sibTransId="{E12704CF-CB36-483A-8423-0B249CD0038C}"/>
    <dgm:cxn modelId="{2D0901EC-0F43-4C8D-956A-9B9C14C7AB56}" type="presOf" srcId="{413002D4-424D-47C7-BEB7-639B46F97F61}" destId="{A2B52FB5-D3B8-43F9-BE28-5CD71F3441F4}" srcOrd="0" destOrd="0" presId="urn:microsoft.com/office/officeart/2005/8/layout/cycle6"/>
    <dgm:cxn modelId="{2D9D90FF-653D-4047-9ECC-10DF5D1E26BF}" srcId="{CF754EBA-C5C4-44D2-8F70-F9622FE5C8BF}" destId="{13F47C4A-BD2B-427B-918E-A6A709235DFD}" srcOrd="3" destOrd="0" parTransId="{DA99156D-17BD-4AC6-9EE3-4FA899C5EC1C}" sibTransId="{096FB0B6-6C74-4957-8578-1B2ED340D0B7}"/>
    <dgm:cxn modelId="{4094D7FC-2998-49E4-BC3B-73DFD737718B}" type="presParOf" srcId="{AB866995-B59D-4B4A-A4CA-90FA48276FAB}" destId="{C866D861-B34D-46E8-89E9-4B164BDA45E5}" srcOrd="0" destOrd="0" presId="urn:microsoft.com/office/officeart/2005/8/layout/cycle6"/>
    <dgm:cxn modelId="{226C330F-5A9A-4CB1-B938-B3EBC6FB4BEC}" type="presParOf" srcId="{AB866995-B59D-4B4A-A4CA-90FA48276FAB}" destId="{CF69E09F-5516-46A9-B432-4AE175196BA6}" srcOrd="1" destOrd="0" presId="urn:microsoft.com/office/officeart/2005/8/layout/cycle6"/>
    <dgm:cxn modelId="{53878F5F-4E9E-48F1-8245-2F076E7E0AF0}" type="presParOf" srcId="{AB866995-B59D-4B4A-A4CA-90FA48276FAB}" destId="{A2B52FB5-D3B8-43F9-BE28-5CD71F3441F4}" srcOrd="2" destOrd="0" presId="urn:microsoft.com/office/officeart/2005/8/layout/cycle6"/>
    <dgm:cxn modelId="{0664CC08-0446-4A4E-9DAB-74B579BE3961}" type="presParOf" srcId="{AB866995-B59D-4B4A-A4CA-90FA48276FAB}" destId="{E81C99E1-2A22-4630-B53A-FCBEF1122CDD}" srcOrd="3" destOrd="0" presId="urn:microsoft.com/office/officeart/2005/8/layout/cycle6"/>
    <dgm:cxn modelId="{E3CE57E0-0D01-4D08-A10E-AFDE72F190A8}" type="presParOf" srcId="{AB866995-B59D-4B4A-A4CA-90FA48276FAB}" destId="{C3C30E35-024D-4005-84C3-4B09ECE7E3D0}" srcOrd="4" destOrd="0" presId="urn:microsoft.com/office/officeart/2005/8/layout/cycle6"/>
    <dgm:cxn modelId="{A825D433-3CF5-41E3-99F6-46C4B4E0D825}" type="presParOf" srcId="{AB866995-B59D-4B4A-A4CA-90FA48276FAB}" destId="{780CB2C8-A849-4916-A64C-EBDC819CDE5E}" srcOrd="5" destOrd="0" presId="urn:microsoft.com/office/officeart/2005/8/layout/cycle6"/>
    <dgm:cxn modelId="{AF62B280-AC26-42B5-AEA2-6DC8D16DCEE3}" type="presParOf" srcId="{AB866995-B59D-4B4A-A4CA-90FA48276FAB}" destId="{ACCF9168-37AC-4D9C-B9FF-CB1672CAE355}" srcOrd="6" destOrd="0" presId="urn:microsoft.com/office/officeart/2005/8/layout/cycle6"/>
    <dgm:cxn modelId="{25B35548-4F58-44FF-90B0-A944E9BE6017}" type="presParOf" srcId="{AB866995-B59D-4B4A-A4CA-90FA48276FAB}" destId="{8D38648D-F3F4-4C0A-9A74-218094B789BE}" srcOrd="7" destOrd="0" presId="urn:microsoft.com/office/officeart/2005/8/layout/cycle6"/>
    <dgm:cxn modelId="{59D778C8-443B-451F-B92A-1EF2D0254791}" type="presParOf" srcId="{AB866995-B59D-4B4A-A4CA-90FA48276FAB}" destId="{D8A0E29A-53BF-4E1C-8526-DE0981FD6E23}" srcOrd="8" destOrd="0" presId="urn:microsoft.com/office/officeart/2005/8/layout/cycle6"/>
    <dgm:cxn modelId="{25F571D2-4FDD-46AB-9BBC-CE14C6022073}" type="presParOf" srcId="{AB866995-B59D-4B4A-A4CA-90FA48276FAB}" destId="{5DDF316B-6057-4F1A-AE30-F6321ACD9382}" srcOrd="9" destOrd="0" presId="urn:microsoft.com/office/officeart/2005/8/layout/cycle6"/>
    <dgm:cxn modelId="{62E8F8EE-7663-4FC2-BCB2-14149E96896A}" type="presParOf" srcId="{AB866995-B59D-4B4A-A4CA-90FA48276FAB}" destId="{A111AB9B-DBA0-4994-A1C3-46F23B6AD123}" srcOrd="10" destOrd="0" presId="urn:microsoft.com/office/officeart/2005/8/layout/cycle6"/>
    <dgm:cxn modelId="{4ECDF111-47C0-4146-A77F-7A3393949E4B}" type="presParOf" srcId="{AB866995-B59D-4B4A-A4CA-90FA48276FAB}" destId="{0851CDEB-9674-4C39-A6B3-0842A444D872}" srcOrd="11" destOrd="0" presId="urn:microsoft.com/office/officeart/2005/8/layout/cycle6"/>
    <dgm:cxn modelId="{DA8E5F60-AA89-4F4D-B859-7EF9AF10883B}" type="presParOf" srcId="{AB866995-B59D-4B4A-A4CA-90FA48276FAB}" destId="{5129BD65-9B6A-4B21-AD62-3C8F07C212FD}" srcOrd="12" destOrd="0" presId="urn:microsoft.com/office/officeart/2005/8/layout/cycle6"/>
    <dgm:cxn modelId="{A8818F8F-990A-496B-90D6-4885D1489182}" type="presParOf" srcId="{AB866995-B59D-4B4A-A4CA-90FA48276FAB}" destId="{CF0FAD38-C341-4F19-90CA-EFDCA7F8CA8A}" srcOrd="13" destOrd="0" presId="urn:microsoft.com/office/officeart/2005/8/layout/cycle6"/>
    <dgm:cxn modelId="{9D39C1C6-CF30-47BF-B7B4-4CB07DFF9C2B}" type="presParOf" srcId="{AB866995-B59D-4B4A-A4CA-90FA48276FAB}" destId="{23500451-5447-425D-BF95-8194F6E2468E}" srcOrd="14" destOrd="0" presId="urn:microsoft.com/office/officeart/2005/8/layout/cycle6"/>
    <dgm:cxn modelId="{85DAB736-6548-4B65-960D-AAE912D3C654}" type="presParOf" srcId="{AB866995-B59D-4B4A-A4CA-90FA48276FAB}" destId="{4639BD1A-5117-4310-B542-57DFF75E72BD}" srcOrd="15" destOrd="0" presId="urn:microsoft.com/office/officeart/2005/8/layout/cycle6"/>
    <dgm:cxn modelId="{741689AE-76FF-4D2A-B673-63F27041AED7}" type="presParOf" srcId="{AB866995-B59D-4B4A-A4CA-90FA48276FAB}" destId="{8BF4A780-9C38-47DC-895D-5FAAC3FD58EB}" srcOrd="16" destOrd="0" presId="urn:microsoft.com/office/officeart/2005/8/layout/cycle6"/>
    <dgm:cxn modelId="{02A1C92D-77B9-44CC-AA4D-04DA471148D7}" type="presParOf" srcId="{AB866995-B59D-4B4A-A4CA-90FA48276FAB}" destId="{662DDC0B-09C8-4703-92CE-45AAE55C3CA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4F620-8F65-471E-A3BF-B9C9C9E2BDE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3C84652-23D6-4DD1-893A-9F9A120DCE30}">
      <dgm:prSet phldrT="[Text]" custT="1"/>
      <dgm:spPr>
        <a:solidFill>
          <a:schemeClr val="bg1">
            <a:lumMod val="75000"/>
          </a:schemeClr>
        </a:solidFill>
      </dgm:spPr>
      <dgm:t>
        <a:bodyPr/>
        <a:lstStyle/>
        <a:p>
          <a:r>
            <a:rPr lang="en-US" sz="1800" dirty="0">
              <a:solidFill>
                <a:schemeClr val="tx1"/>
              </a:solidFill>
            </a:rPr>
            <a:t>Biopsy Findings</a:t>
          </a:r>
        </a:p>
      </dgm:t>
    </dgm:pt>
    <dgm:pt modelId="{F9D9E4C3-B43A-46DC-AC67-5776EACD1253}" type="parTrans" cxnId="{A8702091-0475-4A66-A9D3-037982CD1F5B}">
      <dgm:prSet/>
      <dgm:spPr/>
      <dgm:t>
        <a:bodyPr/>
        <a:lstStyle/>
        <a:p>
          <a:endParaRPr lang="en-US"/>
        </a:p>
      </dgm:t>
    </dgm:pt>
    <dgm:pt modelId="{4CF00808-3736-49E4-8A7E-093ABD84872C}" type="sibTrans" cxnId="{A8702091-0475-4A66-A9D3-037982CD1F5B}">
      <dgm:prSet/>
      <dgm:spPr/>
      <dgm:t>
        <a:bodyPr/>
        <a:lstStyle/>
        <a:p>
          <a:endParaRPr lang="en-US"/>
        </a:p>
      </dgm:t>
    </dgm:pt>
    <dgm:pt modelId="{66489FD6-6CEA-45BC-BE77-B98185A29A7B}">
      <dgm:prSet phldrT="[Text]" custT="1"/>
      <dgm:spPr>
        <a:solidFill>
          <a:schemeClr val="accent1">
            <a:lumMod val="60000"/>
            <a:lumOff val="40000"/>
          </a:schemeClr>
        </a:solidFill>
      </dgm:spPr>
      <dgm:t>
        <a:bodyPr/>
        <a:lstStyle/>
        <a:p>
          <a:pPr algn="ctr"/>
          <a:r>
            <a:rPr lang="en-US" sz="1200" b="1" dirty="0">
              <a:solidFill>
                <a:schemeClr val="tx1"/>
              </a:solidFill>
            </a:rPr>
            <a:t>Non-proliferative LN</a:t>
          </a:r>
        </a:p>
        <a:p>
          <a:pPr algn="l"/>
          <a:r>
            <a:rPr lang="en-US" sz="1200" dirty="0">
              <a:solidFill>
                <a:schemeClr val="tx1"/>
              </a:solidFill>
            </a:rPr>
            <a:t> - Class II</a:t>
          </a:r>
        </a:p>
        <a:p>
          <a:pPr algn="l"/>
          <a:r>
            <a:rPr lang="en-US" sz="1200" dirty="0">
              <a:solidFill>
                <a:schemeClr val="tx1"/>
              </a:solidFill>
            </a:rPr>
            <a:t> - Class V</a:t>
          </a:r>
        </a:p>
      </dgm:t>
    </dgm:pt>
    <dgm:pt modelId="{D9627F4C-9C7D-42DE-BF20-F1BAE014B730}" type="parTrans" cxnId="{5B17D0DE-7ECF-48C7-89C2-4BD231BBC454}">
      <dgm:prSet/>
      <dgm:spPr/>
      <dgm:t>
        <a:bodyPr/>
        <a:lstStyle/>
        <a:p>
          <a:endParaRPr lang="en-US"/>
        </a:p>
      </dgm:t>
    </dgm:pt>
    <dgm:pt modelId="{E22C3658-DE6D-410C-B72F-CB975180E108}" type="sibTrans" cxnId="{5B17D0DE-7ECF-48C7-89C2-4BD231BBC454}">
      <dgm:prSet/>
      <dgm:spPr/>
      <dgm:t>
        <a:bodyPr/>
        <a:lstStyle/>
        <a:p>
          <a:endParaRPr lang="en-US"/>
        </a:p>
      </dgm:t>
    </dgm:pt>
    <dgm:pt modelId="{A1FA6B12-30C8-4F5F-9647-55210A341CA5}">
      <dgm:prSet phldrT="[Text]" custT="1"/>
      <dgm:spPr>
        <a:solidFill>
          <a:schemeClr val="accent2">
            <a:lumMod val="60000"/>
            <a:lumOff val="40000"/>
          </a:schemeClr>
        </a:solidFill>
      </dgm:spPr>
      <dgm:t>
        <a:bodyPr/>
        <a:lstStyle/>
        <a:p>
          <a:pPr algn="ctr"/>
          <a:r>
            <a:rPr lang="en-US" sz="1200" b="1" dirty="0">
              <a:solidFill>
                <a:schemeClr val="tx1"/>
              </a:solidFill>
            </a:rPr>
            <a:t>Proliferative LN</a:t>
          </a:r>
        </a:p>
        <a:p>
          <a:pPr algn="l"/>
          <a:r>
            <a:rPr lang="en-US" sz="1200" dirty="0">
              <a:solidFill>
                <a:schemeClr val="tx1"/>
              </a:solidFill>
            </a:rPr>
            <a:t> -Class III/IV (chronic)</a:t>
          </a:r>
        </a:p>
      </dgm:t>
    </dgm:pt>
    <dgm:pt modelId="{73E43C83-0ADA-4419-B5DC-B00D510C4781}" type="parTrans" cxnId="{D36F1BCF-40A9-4ACB-B79A-6E768E947475}">
      <dgm:prSet/>
      <dgm:spPr/>
      <dgm:t>
        <a:bodyPr/>
        <a:lstStyle/>
        <a:p>
          <a:endParaRPr lang="en-US"/>
        </a:p>
      </dgm:t>
    </dgm:pt>
    <dgm:pt modelId="{D35A706E-2807-4725-9F5D-707384E58D97}" type="sibTrans" cxnId="{D36F1BCF-40A9-4ACB-B79A-6E768E947475}">
      <dgm:prSet/>
      <dgm:spPr/>
      <dgm:t>
        <a:bodyPr/>
        <a:lstStyle/>
        <a:p>
          <a:endParaRPr lang="en-US"/>
        </a:p>
      </dgm:t>
    </dgm:pt>
    <dgm:pt modelId="{48C54392-7D32-4FFB-A577-001A24A7BEFE}">
      <dgm:prSet phldrT="[Text]" custT="1"/>
      <dgm:spPr>
        <a:solidFill>
          <a:schemeClr val="accent4">
            <a:lumMod val="60000"/>
            <a:lumOff val="40000"/>
          </a:schemeClr>
        </a:solidFill>
      </dgm:spPr>
      <dgm:t>
        <a:bodyPr/>
        <a:lstStyle/>
        <a:p>
          <a:pPr marL="0" algn="ctr"/>
          <a:r>
            <a:rPr lang="en-US" sz="1200" b="1" dirty="0">
              <a:solidFill>
                <a:schemeClr val="tx1"/>
              </a:solidFill>
            </a:rPr>
            <a:t>Proliferative LN</a:t>
          </a:r>
        </a:p>
        <a:p>
          <a:pPr marL="114300" indent="-114300" algn="l"/>
          <a:r>
            <a:rPr lang="en-US" sz="1200" dirty="0">
              <a:solidFill>
                <a:schemeClr val="tx1"/>
              </a:solidFill>
            </a:rPr>
            <a:t> -Class III/IV (active or active + chronic)</a:t>
          </a:r>
        </a:p>
        <a:p>
          <a:pPr marL="114300" indent="-114300" algn="l"/>
          <a:r>
            <a:rPr lang="en-US" sz="1200" dirty="0">
              <a:solidFill>
                <a:schemeClr val="tx1"/>
              </a:solidFill>
            </a:rPr>
            <a:t> -Mixed Class III or IV + V</a:t>
          </a:r>
        </a:p>
      </dgm:t>
    </dgm:pt>
    <dgm:pt modelId="{32EC92F4-CF8F-4AD6-8AA7-EBEEF99B9BD1}" type="parTrans" cxnId="{F0062BEC-5E72-40AF-A1FB-945EBCEBF8B6}">
      <dgm:prSet/>
      <dgm:spPr/>
      <dgm:t>
        <a:bodyPr/>
        <a:lstStyle/>
        <a:p>
          <a:endParaRPr lang="en-US"/>
        </a:p>
      </dgm:t>
    </dgm:pt>
    <dgm:pt modelId="{2C2C0898-6736-44AF-8891-40FA06DA39DD}" type="sibTrans" cxnId="{F0062BEC-5E72-40AF-A1FB-945EBCEBF8B6}">
      <dgm:prSet/>
      <dgm:spPr/>
      <dgm:t>
        <a:bodyPr/>
        <a:lstStyle/>
        <a:p>
          <a:endParaRPr lang="en-US"/>
        </a:p>
      </dgm:t>
    </dgm:pt>
    <dgm:pt modelId="{DA96830A-5B14-4D52-83A5-81A4D79017F8}">
      <dgm:prSet custT="1"/>
      <dgm:spPr>
        <a:solidFill>
          <a:schemeClr val="accent6">
            <a:lumMod val="60000"/>
            <a:lumOff val="40000"/>
          </a:schemeClr>
        </a:solidFill>
      </dgm:spPr>
      <dgm:t>
        <a:bodyPr/>
        <a:lstStyle/>
        <a:p>
          <a:pPr algn="ctr"/>
          <a:r>
            <a:rPr lang="en-US" sz="1200" b="1" dirty="0">
              <a:solidFill>
                <a:schemeClr val="tx1"/>
              </a:solidFill>
            </a:rPr>
            <a:t>Non-proliferative LN</a:t>
          </a:r>
        </a:p>
        <a:p>
          <a:pPr algn="l"/>
          <a:r>
            <a:rPr lang="en-US" sz="1200" dirty="0">
              <a:solidFill>
                <a:schemeClr val="tx1"/>
              </a:solidFill>
            </a:rPr>
            <a:t> -Class V</a:t>
          </a:r>
        </a:p>
      </dgm:t>
    </dgm:pt>
    <dgm:pt modelId="{4756421E-F3FB-4A97-9C64-A93587C96732}" type="parTrans" cxnId="{18D1C709-AF0A-4E00-B35B-490E35EA5CC8}">
      <dgm:prSet/>
      <dgm:spPr/>
      <dgm:t>
        <a:bodyPr/>
        <a:lstStyle/>
        <a:p>
          <a:endParaRPr lang="en-US"/>
        </a:p>
      </dgm:t>
    </dgm:pt>
    <dgm:pt modelId="{D03646A2-8377-47C6-8598-B23C149F2839}" type="sibTrans" cxnId="{18D1C709-AF0A-4E00-B35B-490E35EA5CC8}">
      <dgm:prSet/>
      <dgm:spPr/>
      <dgm:t>
        <a:bodyPr/>
        <a:lstStyle/>
        <a:p>
          <a:endParaRPr lang="en-US"/>
        </a:p>
      </dgm:t>
    </dgm:pt>
    <dgm:pt modelId="{57224648-7A72-4A0E-BF85-0F902D94E17E}">
      <dgm:prSet custT="1"/>
      <dgm:spPr>
        <a:solidFill>
          <a:srgbClr val="AE78D6"/>
        </a:solidFill>
      </dgm:spPr>
      <dgm:t>
        <a:bodyPr/>
        <a:lstStyle/>
        <a:p>
          <a:r>
            <a:rPr lang="en-US" sz="1200" b="1" dirty="0">
              <a:solidFill>
                <a:schemeClr val="tx1"/>
              </a:solidFill>
            </a:rPr>
            <a:t>Non-LN Kidney Disease</a:t>
          </a:r>
          <a:r>
            <a:rPr lang="en-US" sz="1200" dirty="0">
              <a:solidFill>
                <a:schemeClr val="tx1"/>
              </a:solidFill>
            </a:rPr>
            <a:t>*</a:t>
          </a:r>
        </a:p>
      </dgm:t>
    </dgm:pt>
    <dgm:pt modelId="{483997D5-8E68-40C6-AAEF-8DFC572A5296}" type="parTrans" cxnId="{5E457FA3-351C-47F3-9BB6-859220998BA8}">
      <dgm:prSet/>
      <dgm:spPr/>
      <dgm:t>
        <a:bodyPr/>
        <a:lstStyle/>
        <a:p>
          <a:endParaRPr lang="en-US"/>
        </a:p>
      </dgm:t>
    </dgm:pt>
    <dgm:pt modelId="{DDD5903A-B01F-404A-9B0F-09608A2EED13}" type="sibTrans" cxnId="{5E457FA3-351C-47F3-9BB6-859220998BA8}">
      <dgm:prSet/>
      <dgm:spPr/>
      <dgm:t>
        <a:bodyPr/>
        <a:lstStyle/>
        <a:p>
          <a:endParaRPr lang="en-US"/>
        </a:p>
      </dgm:t>
    </dgm:pt>
    <dgm:pt modelId="{65997AEC-8CFB-44ED-836F-6F7D950DAE35}">
      <dgm:prSet custT="1"/>
      <dgm:spPr>
        <a:solidFill>
          <a:schemeClr val="accent1">
            <a:lumMod val="40000"/>
            <a:lumOff val="60000"/>
          </a:schemeClr>
        </a:solidFill>
      </dgm:spPr>
      <dgm:t>
        <a:bodyPr/>
        <a:lstStyle/>
        <a:p>
          <a:pPr marL="111125" indent="-111125" algn="l"/>
          <a:r>
            <a:rPr lang="en-US" sz="1200" dirty="0">
              <a:solidFill>
                <a:schemeClr val="tx1"/>
              </a:solidFill>
            </a:rPr>
            <a:t> -Immunosuppression to treat extra-renal disease only</a:t>
          </a:r>
        </a:p>
        <a:p>
          <a:pPr marL="111125" indent="-111125" algn="l"/>
          <a:r>
            <a:rPr lang="en-US" sz="1200" dirty="0">
              <a:solidFill>
                <a:schemeClr val="tx1"/>
              </a:solidFill>
            </a:rPr>
            <a:t> -Kidney protective measures**</a:t>
          </a:r>
        </a:p>
      </dgm:t>
    </dgm:pt>
    <dgm:pt modelId="{26ABD645-C5B2-4C50-B6B3-9C68698EEF5C}" type="parTrans" cxnId="{7181B5D7-2DCE-43C1-8161-CB81F7236217}">
      <dgm:prSet/>
      <dgm:spPr/>
      <dgm:t>
        <a:bodyPr/>
        <a:lstStyle/>
        <a:p>
          <a:endParaRPr lang="en-US"/>
        </a:p>
      </dgm:t>
    </dgm:pt>
    <dgm:pt modelId="{688C6D6E-140E-4BF0-A6D3-0E77F1459E30}" type="sibTrans" cxnId="{7181B5D7-2DCE-43C1-8161-CB81F7236217}">
      <dgm:prSet/>
      <dgm:spPr/>
      <dgm:t>
        <a:bodyPr/>
        <a:lstStyle/>
        <a:p>
          <a:endParaRPr lang="en-US"/>
        </a:p>
      </dgm:t>
    </dgm:pt>
    <dgm:pt modelId="{FF823FD0-0DF3-4F77-9CE3-6CAC49F4662B}">
      <dgm:prSet custT="1"/>
      <dgm:spPr>
        <a:solidFill>
          <a:schemeClr val="accent2">
            <a:lumMod val="40000"/>
            <a:lumOff val="60000"/>
          </a:schemeClr>
        </a:solidFill>
      </dgm:spPr>
      <dgm:t>
        <a:bodyPr/>
        <a:lstStyle/>
        <a:p>
          <a:pPr marL="111125" indent="-111125" algn="l"/>
          <a:r>
            <a:rPr lang="en-US" sz="1200" dirty="0">
              <a:solidFill>
                <a:schemeClr val="tx1"/>
              </a:solidFill>
            </a:rPr>
            <a:t> -Immunosuppression to treat extra-renal disease only</a:t>
          </a:r>
        </a:p>
        <a:p>
          <a:pPr marL="111125" indent="-111125" algn="l"/>
          <a:r>
            <a:rPr lang="en-US" sz="1200" dirty="0">
              <a:solidFill>
                <a:schemeClr val="tx1"/>
              </a:solidFill>
            </a:rPr>
            <a:t> -Kidney protective measures**</a:t>
          </a:r>
        </a:p>
      </dgm:t>
    </dgm:pt>
    <dgm:pt modelId="{8F42BFA7-291F-4684-9DF4-9DCC53B649B5}" type="parTrans" cxnId="{464BE507-6C17-44FF-86AE-37B84E8487C1}">
      <dgm:prSet/>
      <dgm:spPr/>
      <dgm:t>
        <a:bodyPr/>
        <a:lstStyle/>
        <a:p>
          <a:endParaRPr lang="en-US"/>
        </a:p>
      </dgm:t>
    </dgm:pt>
    <dgm:pt modelId="{2B64F717-B50A-478E-85D0-6F79C9283329}" type="sibTrans" cxnId="{464BE507-6C17-44FF-86AE-37B84E8487C1}">
      <dgm:prSet/>
      <dgm:spPr/>
      <dgm:t>
        <a:bodyPr/>
        <a:lstStyle/>
        <a:p>
          <a:endParaRPr lang="en-US"/>
        </a:p>
      </dgm:t>
    </dgm:pt>
    <dgm:pt modelId="{5C284100-F8B1-4609-81C6-616613D6EC96}">
      <dgm:prSet custT="1"/>
      <dgm:spPr>
        <a:solidFill>
          <a:schemeClr val="accent4">
            <a:lumMod val="40000"/>
            <a:lumOff val="60000"/>
          </a:schemeClr>
        </a:solidFill>
      </dgm:spPr>
      <dgm:t>
        <a:bodyPr/>
        <a:lstStyle/>
        <a:p>
          <a:pPr marL="111125" indent="-111125" algn="l"/>
          <a:r>
            <a:rPr lang="en-US" sz="1200" dirty="0">
              <a:solidFill>
                <a:schemeClr val="tx1"/>
              </a:solidFill>
            </a:rPr>
            <a:t> -Immunosuppression to treat LN</a:t>
          </a:r>
        </a:p>
        <a:p>
          <a:pPr marL="111125" indent="-111125" algn="l"/>
          <a:r>
            <a:rPr lang="en-US" sz="1200" dirty="0">
              <a:solidFill>
                <a:schemeClr val="tx1"/>
              </a:solidFill>
            </a:rPr>
            <a:t> -Kidney protective measures**</a:t>
          </a:r>
        </a:p>
      </dgm:t>
    </dgm:pt>
    <dgm:pt modelId="{6AA4EBC0-5D94-45A5-8FD9-8CA6ED550DDE}" type="parTrans" cxnId="{29FB06E1-4E9E-4C06-9FA1-AAF1371A3E08}">
      <dgm:prSet/>
      <dgm:spPr/>
      <dgm:t>
        <a:bodyPr/>
        <a:lstStyle/>
        <a:p>
          <a:endParaRPr lang="en-US"/>
        </a:p>
      </dgm:t>
    </dgm:pt>
    <dgm:pt modelId="{601358F3-1A24-428B-A4DF-E18F0E61E8ED}" type="sibTrans" cxnId="{29FB06E1-4E9E-4C06-9FA1-AAF1371A3E08}">
      <dgm:prSet/>
      <dgm:spPr/>
      <dgm:t>
        <a:bodyPr/>
        <a:lstStyle/>
        <a:p>
          <a:endParaRPr lang="en-US"/>
        </a:p>
      </dgm:t>
    </dgm:pt>
    <dgm:pt modelId="{B33EC8DA-EE35-49CF-B0CA-409ECDCB437E}">
      <dgm:prSet custT="1"/>
      <dgm:spPr>
        <a:solidFill>
          <a:schemeClr val="accent6">
            <a:lumMod val="40000"/>
            <a:lumOff val="60000"/>
          </a:schemeClr>
        </a:solidFill>
      </dgm:spPr>
      <dgm:t>
        <a:bodyPr/>
        <a:lstStyle/>
        <a:p>
          <a:pPr marL="111125" indent="-111125" algn="l"/>
          <a:r>
            <a:rPr lang="en-US" sz="1200" dirty="0">
              <a:solidFill>
                <a:schemeClr val="tx1"/>
              </a:solidFill>
            </a:rPr>
            <a:t> -Immunosuppression to treat LN</a:t>
          </a:r>
        </a:p>
        <a:p>
          <a:pPr marL="111125" indent="-111125" algn="l"/>
          <a:r>
            <a:rPr lang="en-US" sz="1200" dirty="0">
              <a:solidFill>
                <a:schemeClr val="tx1"/>
              </a:solidFill>
            </a:rPr>
            <a:t> -Kidney protective measures**</a:t>
          </a:r>
        </a:p>
      </dgm:t>
    </dgm:pt>
    <dgm:pt modelId="{BBFBD34A-1656-45BB-83A5-5C83BC030839}" type="parTrans" cxnId="{42793E60-282D-400F-87A0-DD24A7298288}">
      <dgm:prSet/>
      <dgm:spPr/>
      <dgm:t>
        <a:bodyPr/>
        <a:lstStyle/>
        <a:p>
          <a:endParaRPr lang="en-US"/>
        </a:p>
      </dgm:t>
    </dgm:pt>
    <dgm:pt modelId="{AB939D62-176D-461E-AB3F-19CF579C34B0}" type="sibTrans" cxnId="{42793E60-282D-400F-87A0-DD24A7298288}">
      <dgm:prSet/>
      <dgm:spPr/>
      <dgm:t>
        <a:bodyPr/>
        <a:lstStyle/>
        <a:p>
          <a:endParaRPr lang="en-US"/>
        </a:p>
      </dgm:t>
    </dgm:pt>
    <dgm:pt modelId="{96FA8D28-B8FD-496C-B347-89267C838B16}">
      <dgm:prSet custT="1"/>
      <dgm:spPr>
        <a:solidFill>
          <a:srgbClr val="CAB2CE"/>
        </a:solidFill>
      </dgm:spPr>
      <dgm:t>
        <a:bodyPr/>
        <a:lstStyle/>
        <a:p>
          <a:pPr marL="111125" indent="-111125" algn="l"/>
          <a:r>
            <a:rPr lang="en-US" sz="1200" dirty="0">
              <a:solidFill>
                <a:schemeClr val="tx1"/>
              </a:solidFill>
            </a:rPr>
            <a:t> -Treatment varies according to condition</a:t>
          </a:r>
        </a:p>
      </dgm:t>
    </dgm:pt>
    <dgm:pt modelId="{5CCD0AD9-9D07-4981-9A25-4B7E0E75817E}" type="parTrans" cxnId="{E2781A36-7BEA-43CB-8F5A-E1D676A24607}">
      <dgm:prSet/>
      <dgm:spPr/>
      <dgm:t>
        <a:bodyPr/>
        <a:lstStyle/>
        <a:p>
          <a:endParaRPr lang="en-US"/>
        </a:p>
      </dgm:t>
    </dgm:pt>
    <dgm:pt modelId="{7F9A918A-77AF-4C21-B7CD-83B6D0655481}" type="sibTrans" cxnId="{E2781A36-7BEA-43CB-8F5A-E1D676A24607}">
      <dgm:prSet/>
      <dgm:spPr/>
      <dgm:t>
        <a:bodyPr/>
        <a:lstStyle/>
        <a:p>
          <a:endParaRPr lang="en-US"/>
        </a:p>
      </dgm:t>
    </dgm:pt>
    <dgm:pt modelId="{5E025016-E1D7-420D-8A93-AD19AAD361D2}" type="pres">
      <dgm:prSet presAssocID="{A1C4F620-8F65-471E-A3BF-B9C9C9E2BDE4}" presName="hierChild1" presStyleCnt="0">
        <dgm:presLayoutVars>
          <dgm:orgChart val="1"/>
          <dgm:chPref val="1"/>
          <dgm:dir/>
          <dgm:animOne val="branch"/>
          <dgm:animLvl val="lvl"/>
          <dgm:resizeHandles/>
        </dgm:presLayoutVars>
      </dgm:prSet>
      <dgm:spPr/>
    </dgm:pt>
    <dgm:pt modelId="{51E83B8D-B991-4AC8-ABA4-B4B73D323F0F}" type="pres">
      <dgm:prSet presAssocID="{F3C84652-23D6-4DD1-893A-9F9A120DCE30}" presName="hierRoot1" presStyleCnt="0">
        <dgm:presLayoutVars>
          <dgm:hierBranch val="init"/>
        </dgm:presLayoutVars>
      </dgm:prSet>
      <dgm:spPr/>
    </dgm:pt>
    <dgm:pt modelId="{330EA069-D082-461A-BEE2-63468DD88655}" type="pres">
      <dgm:prSet presAssocID="{F3C84652-23D6-4DD1-893A-9F9A120DCE30}" presName="rootComposite1" presStyleCnt="0"/>
      <dgm:spPr/>
    </dgm:pt>
    <dgm:pt modelId="{7B8FBF96-402D-4545-9B08-CAC8C0C0444B}" type="pres">
      <dgm:prSet presAssocID="{F3C84652-23D6-4DD1-893A-9F9A120DCE30}" presName="rootText1" presStyleLbl="node0" presStyleIdx="0" presStyleCnt="1">
        <dgm:presLayoutVars>
          <dgm:chPref val="3"/>
        </dgm:presLayoutVars>
      </dgm:prSet>
      <dgm:spPr/>
    </dgm:pt>
    <dgm:pt modelId="{2DB4018F-0666-4725-8FF6-15A19E4E288F}" type="pres">
      <dgm:prSet presAssocID="{F3C84652-23D6-4DD1-893A-9F9A120DCE30}" presName="rootConnector1" presStyleLbl="node1" presStyleIdx="0" presStyleCnt="0"/>
      <dgm:spPr/>
    </dgm:pt>
    <dgm:pt modelId="{DC643947-97EA-4FAA-9FAB-1FE5AAB63C22}" type="pres">
      <dgm:prSet presAssocID="{F3C84652-23D6-4DD1-893A-9F9A120DCE30}" presName="hierChild2" presStyleCnt="0"/>
      <dgm:spPr/>
    </dgm:pt>
    <dgm:pt modelId="{4B4B7875-E1E5-4C05-9DB5-EBDA749B8643}" type="pres">
      <dgm:prSet presAssocID="{D9627F4C-9C7D-42DE-BF20-F1BAE014B730}" presName="Name37" presStyleLbl="parChTrans1D2" presStyleIdx="0" presStyleCnt="5"/>
      <dgm:spPr/>
    </dgm:pt>
    <dgm:pt modelId="{AE05A58F-8FA1-405F-BBDE-C1108A1853B3}" type="pres">
      <dgm:prSet presAssocID="{66489FD6-6CEA-45BC-BE77-B98185A29A7B}" presName="hierRoot2" presStyleCnt="0">
        <dgm:presLayoutVars>
          <dgm:hierBranch val="init"/>
        </dgm:presLayoutVars>
      </dgm:prSet>
      <dgm:spPr/>
    </dgm:pt>
    <dgm:pt modelId="{01731EBE-A159-4E86-896F-43435448EF26}" type="pres">
      <dgm:prSet presAssocID="{66489FD6-6CEA-45BC-BE77-B98185A29A7B}" presName="rootComposite" presStyleCnt="0"/>
      <dgm:spPr/>
    </dgm:pt>
    <dgm:pt modelId="{79CCDF53-EE40-467D-95AF-47788017E4F2}" type="pres">
      <dgm:prSet presAssocID="{66489FD6-6CEA-45BC-BE77-B98185A29A7B}" presName="rootText" presStyleLbl="node2" presStyleIdx="0" presStyleCnt="5" custScaleY="156789">
        <dgm:presLayoutVars>
          <dgm:chPref val="3"/>
        </dgm:presLayoutVars>
      </dgm:prSet>
      <dgm:spPr/>
    </dgm:pt>
    <dgm:pt modelId="{4A3CC902-8C76-45A5-A811-9AE9D689593C}" type="pres">
      <dgm:prSet presAssocID="{66489FD6-6CEA-45BC-BE77-B98185A29A7B}" presName="rootConnector" presStyleLbl="node2" presStyleIdx="0" presStyleCnt="5"/>
      <dgm:spPr/>
    </dgm:pt>
    <dgm:pt modelId="{C9E59751-A2AF-411C-823C-7D82189C1A0F}" type="pres">
      <dgm:prSet presAssocID="{66489FD6-6CEA-45BC-BE77-B98185A29A7B}" presName="hierChild4" presStyleCnt="0"/>
      <dgm:spPr/>
    </dgm:pt>
    <dgm:pt modelId="{E098015A-54F7-477E-AFC1-9CCEE39BAFDD}" type="pres">
      <dgm:prSet presAssocID="{26ABD645-C5B2-4C50-B6B3-9C68698EEF5C}" presName="Name37" presStyleLbl="parChTrans1D3" presStyleIdx="0" presStyleCnt="5"/>
      <dgm:spPr/>
    </dgm:pt>
    <dgm:pt modelId="{45247C30-E2FB-4B35-894C-73F322C0C7D8}" type="pres">
      <dgm:prSet presAssocID="{65997AEC-8CFB-44ED-836F-6F7D950DAE35}" presName="hierRoot2" presStyleCnt="0">
        <dgm:presLayoutVars>
          <dgm:hierBranch val="init"/>
        </dgm:presLayoutVars>
      </dgm:prSet>
      <dgm:spPr/>
    </dgm:pt>
    <dgm:pt modelId="{5C8E941F-9734-4ACB-90FE-53D7162EAD5F}" type="pres">
      <dgm:prSet presAssocID="{65997AEC-8CFB-44ED-836F-6F7D950DAE35}" presName="rootComposite" presStyleCnt="0"/>
      <dgm:spPr/>
    </dgm:pt>
    <dgm:pt modelId="{BA7B9774-62C0-4F58-8CD1-068C33B6B382}" type="pres">
      <dgm:prSet presAssocID="{65997AEC-8CFB-44ED-836F-6F7D950DAE35}" presName="rootText" presStyleLbl="node3" presStyleIdx="0" presStyleCnt="5" custScaleY="134381">
        <dgm:presLayoutVars>
          <dgm:chPref val="3"/>
        </dgm:presLayoutVars>
      </dgm:prSet>
      <dgm:spPr/>
    </dgm:pt>
    <dgm:pt modelId="{7FB7949E-79BC-4992-9BB2-652EBAC48A58}" type="pres">
      <dgm:prSet presAssocID="{65997AEC-8CFB-44ED-836F-6F7D950DAE35}" presName="rootConnector" presStyleLbl="node3" presStyleIdx="0" presStyleCnt="5"/>
      <dgm:spPr/>
    </dgm:pt>
    <dgm:pt modelId="{42C7BDC8-D0F3-4BFD-A772-D42198625FEA}" type="pres">
      <dgm:prSet presAssocID="{65997AEC-8CFB-44ED-836F-6F7D950DAE35}" presName="hierChild4" presStyleCnt="0"/>
      <dgm:spPr/>
    </dgm:pt>
    <dgm:pt modelId="{B5D235C2-594C-4C30-8FE8-87FA100E6D9F}" type="pres">
      <dgm:prSet presAssocID="{65997AEC-8CFB-44ED-836F-6F7D950DAE35}" presName="hierChild5" presStyleCnt="0"/>
      <dgm:spPr/>
    </dgm:pt>
    <dgm:pt modelId="{AF59FBEF-2A33-4DAD-96ED-444441C3ED84}" type="pres">
      <dgm:prSet presAssocID="{66489FD6-6CEA-45BC-BE77-B98185A29A7B}" presName="hierChild5" presStyleCnt="0"/>
      <dgm:spPr/>
    </dgm:pt>
    <dgm:pt modelId="{3DA46137-DA08-44A4-95B7-9E3AF670EC97}" type="pres">
      <dgm:prSet presAssocID="{73E43C83-0ADA-4419-B5DC-B00D510C4781}" presName="Name37" presStyleLbl="parChTrans1D2" presStyleIdx="1" presStyleCnt="5"/>
      <dgm:spPr/>
    </dgm:pt>
    <dgm:pt modelId="{B2BFAD8A-0B2F-4568-9B49-03853802DEA5}" type="pres">
      <dgm:prSet presAssocID="{A1FA6B12-30C8-4F5F-9647-55210A341CA5}" presName="hierRoot2" presStyleCnt="0">
        <dgm:presLayoutVars>
          <dgm:hierBranch val="init"/>
        </dgm:presLayoutVars>
      </dgm:prSet>
      <dgm:spPr/>
    </dgm:pt>
    <dgm:pt modelId="{B5E09790-C4E1-4B58-9455-A1A3F7F6D8CE}" type="pres">
      <dgm:prSet presAssocID="{A1FA6B12-30C8-4F5F-9647-55210A341CA5}" presName="rootComposite" presStyleCnt="0"/>
      <dgm:spPr/>
    </dgm:pt>
    <dgm:pt modelId="{49917BDA-4FBD-4BEF-9064-B117FD0B4E02}" type="pres">
      <dgm:prSet presAssocID="{A1FA6B12-30C8-4F5F-9647-55210A341CA5}" presName="rootText" presStyleLbl="node2" presStyleIdx="1" presStyleCnt="5" custScaleY="156789">
        <dgm:presLayoutVars>
          <dgm:chPref val="3"/>
        </dgm:presLayoutVars>
      </dgm:prSet>
      <dgm:spPr/>
    </dgm:pt>
    <dgm:pt modelId="{D9C9763F-761D-470E-B51C-F80A75C84542}" type="pres">
      <dgm:prSet presAssocID="{A1FA6B12-30C8-4F5F-9647-55210A341CA5}" presName="rootConnector" presStyleLbl="node2" presStyleIdx="1" presStyleCnt="5"/>
      <dgm:spPr/>
    </dgm:pt>
    <dgm:pt modelId="{5E62B2B7-A6D9-4977-A6AE-F743EF234E7A}" type="pres">
      <dgm:prSet presAssocID="{A1FA6B12-30C8-4F5F-9647-55210A341CA5}" presName="hierChild4" presStyleCnt="0"/>
      <dgm:spPr/>
    </dgm:pt>
    <dgm:pt modelId="{FAA5EB25-1578-4596-9D35-25D882ADE64E}" type="pres">
      <dgm:prSet presAssocID="{8F42BFA7-291F-4684-9DF4-9DCC53B649B5}" presName="Name37" presStyleLbl="parChTrans1D3" presStyleIdx="1" presStyleCnt="5"/>
      <dgm:spPr/>
    </dgm:pt>
    <dgm:pt modelId="{D41169C0-4A91-49DD-BA52-F1D5B1974794}" type="pres">
      <dgm:prSet presAssocID="{FF823FD0-0DF3-4F77-9CE3-6CAC49F4662B}" presName="hierRoot2" presStyleCnt="0">
        <dgm:presLayoutVars>
          <dgm:hierBranch val="init"/>
        </dgm:presLayoutVars>
      </dgm:prSet>
      <dgm:spPr/>
    </dgm:pt>
    <dgm:pt modelId="{60EEE0C5-E2EB-4156-A5AB-84FB09EC236E}" type="pres">
      <dgm:prSet presAssocID="{FF823FD0-0DF3-4F77-9CE3-6CAC49F4662B}" presName="rootComposite" presStyleCnt="0"/>
      <dgm:spPr/>
    </dgm:pt>
    <dgm:pt modelId="{CC6BC3E7-DD9B-4174-916E-1788578FEB57}" type="pres">
      <dgm:prSet presAssocID="{FF823FD0-0DF3-4F77-9CE3-6CAC49F4662B}" presName="rootText" presStyleLbl="node3" presStyleIdx="1" presStyleCnt="5" custScaleY="134381">
        <dgm:presLayoutVars>
          <dgm:chPref val="3"/>
        </dgm:presLayoutVars>
      </dgm:prSet>
      <dgm:spPr/>
    </dgm:pt>
    <dgm:pt modelId="{AF9FAA71-6D3E-49B8-B7F5-331403ABC630}" type="pres">
      <dgm:prSet presAssocID="{FF823FD0-0DF3-4F77-9CE3-6CAC49F4662B}" presName="rootConnector" presStyleLbl="node3" presStyleIdx="1" presStyleCnt="5"/>
      <dgm:spPr/>
    </dgm:pt>
    <dgm:pt modelId="{B4EAFF1C-B13B-480D-9947-2951A4B4EA09}" type="pres">
      <dgm:prSet presAssocID="{FF823FD0-0DF3-4F77-9CE3-6CAC49F4662B}" presName="hierChild4" presStyleCnt="0"/>
      <dgm:spPr/>
    </dgm:pt>
    <dgm:pt modelId="{602748EA-74E1-4D02-929A-85D9617AC318}" type="pres">
      <dgm:prSet presAssocID="{FF823FD0-0DF3-4F77-9CE3-6CAC49F4662B}" presName="hierChild5" presStyleCnt="0"/>
      <dgm:spPr/>
    </dgm:pt>
    <dgm:pt modelId="{606515F9-8EE4-4D35-876E-2BBB29A35C7D}" type="pres">
      <dgm:prSet presAssocID="{A1FA6B12-30C8-4F5F-9647-55210A341CA5}" presName="hierChild5" presStyleCnt="0"/>
      <dgm:spPr/>
    </dgm:pt>
    <dgm:pt modelId="{05823617-BEC9-41A1-841F-18BAC7BDCFB1}" type="pres">
      <dgm:prSet presAssocID="{32EC92F4-CF8F-4AD6-8AA7-EBEEF99B9BD1}" presName="Name37" presStyleLbl="parChTrans1D2" presStyleIdx="2" presStyleCnt="5"/>
      <dgm:spPr/>
    </dgm:pt>
    <dgm:pt modelId="{5559AC9C-DA6C-4287-8697-9EDA8E697A57}" type="pres">
      <dgm:prSet presAssocID="{48C54392-7D32-4FFB-A577-001A24A7BEFE}" presName="hierRoot2" presStyleCnt="0">
        <dgm:presLayoutVars>
          <dgm:hierBranch val="init"/>
        </dgm:presLayoutVars>
      </dgm:prSet>
      <dgm:spPr/>
    </dgm:pt>
    <dgm:pt modelId="{3BF574C3-AC97-4638-BDB4-56AB98F505EC}" type="pres">
      <dgm:prSet presAssocID="{48C54392-7D32-4FFB-A577-001A24A7BEFE}" presName="rootComposite" presStyleCnt="0"/>
      <dgm:spPr/>
    </dgm:pt>
    <dgm:pt modelId="{4BCD36B6-BD70-4E5C-AE6B-0AD2AE883D99}" type="pres">
      <dgm:prSet presAssocID="{48C54392-7D32-4FFB-A577-001A24A7BEFE}" presName="rootText" presStyleLbl="node2" presStyleIdx="2" presStyleCnt="5" custScaleY="156789">
        <dgm:presLayoutVars>
          <dgm:chPref val="3"/>
        </dgm:presLayoutVars>
      </dgm:prSet>
      <dgm:spPr/>
    </dgm:pt>
    <dgm:pt modelId="{5E54087B-6CA1-4324-87F7-EBE236366A63}" type="pres">
      <dgm:prSet presAssocID="{48C54392-7D32-4FFB-A577-001A24A7BEFE}" presName="rootConnector" presStyleLbl="node2" presStyleIdx="2" presStyleCnt="5"/>
      <dgm:spPr/>
    </dgm:pt>
    <dgm:pt modelId="{1FBCF10B-D3CF-44EE-A69B-022CAAE5E00C}" type="pres">
      <dgm:prSet presAssocID="{48C54392-7D32-4FFB-A577-001A24A7BEFE}" presName="hierChild4" presStyleCnt="0"/>
      <dgm:spPr/>
    </dgm:pt>
    <dgm:pt modelId="{DC02FAED-F5C6-47CD-819C-33C619A67031}" type="pres">
      <dgm:prSet presAssocID="{6AA4EBC0-5D94-45A5-8FD9-8CA6ED550DDE}" presName="Name37" presStyleLbl="parChTrans1D3" presStyleIdx="2" presStyleCnt="5"/>
      <dgm:spPr/>
    </dgm:pt>
    <dgm:pt modelId="{4E76E839-FD6D-4084-A6E8-BE608677310B}" type="pres">
      <dgm:prSet presAssocID="{5C284100-F8B1-4609-81C6-616613D6EC96}" presName="hierRoot2" presStyleCnt="0">
        <dgm:presLayoutVars>
          <dgm:hierBranch val="init"/>
        </dgm:presLayoutVars>
      </dgm:prSet>
      <dgm:spPr/>
    </dgm:pt>
    <dgm:pt modelId="{36EE31B4-3B38-41E6-905B-D3E7A25B743C}" type="pres">
      <dgm:prSet presAssocID="{5C284100-F8B1-4609-81C6-616613D6EC96}" presName="rootComposite" presStyleCnt="0"/>
      <dgm:spPr/>
    </dgm:pt>
    <dgm:pt modelId="{4B86181E-D5BE-404D-B9E8-C503C4C9EC49}" type="pres">
      <dgm:prSet presAssocID="{5C284100-F8B1-4609-81C6-616613D6EC96}" presName="rootText" presStyleLbl="node3" presStyleIdx="2" presStyleCnt="5" custScaleY="134381">
        <dgm:presLayoutVars>
          <dgm:chPref val="3"/>
        </dgm:presLayoutVars>
      </dgm:prSet>
      <dgm:spPr/>
    </dgm:pt>
    <dgm:pt modelId="{3CE65577-0E1A-44AC-8D7A-57C4C800CDFF}" type="pres">
      <dgm:prSet presAssocID="{5C284100-F8B1-4609-81C6-616613D6EC96}" presName="rootConnector" presStyleLbl="node3" presStyleIdx="2" presStyleCnt="5"/>
      <dgm:spPr/>
    </dgm:pt>
    <dgm:pt modelId="{07B11E3A-EDE0-4DA4-9BA3-118163F35506}" type="pres">
      <dgm:prSet presAssocID="{5C284100-F8B1-4609-81C6-616613D6EC96}" presName="hierChild4" presStyleCnt="0"/>
      <dgm:spPr/>
    </dgm:pt>
    <dgm:pt modelId="{33F3CCFB-F40A-4876-9A46-43C6C0901CB3}" type="pres">
      <dgm:prSet presAssocID="{5C284100-F8B1-4609-81C6-616613D6EC96}" presName="hierChild5" presStyleCnt="0"/>
      <dgm:spPr/>
    </dgm:pt>
    <dgm:pt modelId="{B25380CC-7BE5-4264-A6D1-8E4E0507D701}" type="pres">
      <dgm:prSet presAssocID="{48C54392-7D32-4FFB-A577-001A24A7BEFE}" presName="hierChild5" presStyleCnt="0"/>
      <dgm:spPr/>
    </dgm:pt>
    <dgm:pt modelId="{62B2EC65-B673-429E-B5F7-C52015A98A4E}" type="pres">
      <dgm:prSet presAssocID="{4756421E-F3FB-4A97-9C64-A93587C96732}" presName="Name37" presStyleLbl="parChTrans1D2" presStyleIdx="3" presStyleCnt="5"/>
      <dgm:spPr/>
    </dgm:pt>
    <dgm:pt modelId="{BDAF1FC3-EB9E-4129-A23A-83C472C73157}" type="pres">
      <dgm:prSet presAssocID="{DA96830A-5B14-4D52-83A5-81A4D79017F8}" presName="hierRoot2" presStyleCnt="0">
        <dgm:presLayoutVars>
          <dgm:hierBranch val="init"/>
        </dgm:presLayoutVars>
      </dgm:prSet>
      <dgm:spPr/>
    </dgm:pt>
    <dgm:pt modelId="{51AF49CC-69D0-4FA4-BCA1-DCC1F8CB790B}" type="pres">
      <dgm:prSet presAssocID="{DA96830A-5B14-4D52-83A5-81A4D79017F8}" presName="rootComposite" presStyleCnt="0"/>
      <dgm:spPr/>
    </dgm:pt>
    <dgm:pt modelId="{7ED329BA-C233-46B1-9906-A4C770AB2A0D}" type="pres">
      <dgm:prSet presAssocID="{DA96830A-5B14-4D52-83A5-81A4D79017F8}" presName="rootText" presStyleLbl="node2" presStyleIdx="3" presStyleCnt="5" custScaleY="156789">
        <dgm:presLayoutVars>
          <dgm:chPref val="3"/>
        </dgm:presLayoutVars>
      </dgm:prSet>
      <dgm:spPr/>
    </dgm:pt>
    <dgm:pt modelId="{7F4DEFE6-AC14-425C-9C0E-110CDB135350}" type="pres">
      <dgm:prSet presAssocID="{DA96830A-5B14-4D52-83A5-81A4D79017F8}" presName="rootConnector" presStyleLbl="node2" presStyleIdx="3" presStyleCnt="5"/>
      <dgm:spPr/>
    </dgm:pt>
    <dgm:pt modelId="{F8B06DA7-FF82-4D41-9E8C-83C0E6788A61}" type="pres">
      <dgm:prSet presAssocID="{DA96830A-5B14-4D52-83A5-81A4D79017F8}" presName="hierChild4" presStyleCnt="0"/>
      <dgm:spPr/>
    </dgm:pt>
    <dgm:pt modelId="{91CBE52B-3142-41D9-97A7-2515134E5619}" type="pres">
      <dgm:prSet presAssocID="{BBFBD34A-1656-45BB-83A5-5C83BC030839}" presName="Name37" presStyleLbl="parChTrans1D3" presStyleIdx="3" presStyleCnt="5"/>
      <dgm:spPr/>
    </dgm:pt>
    <dgm:pt modelId="{68F0C143-727C-4F68-A72B-539F565BE06B}" type="pres">
      <dgm:prSet presAssocID="{B33EC8DA-EE35-49CF-B0CA-409ECDCB437E}" presName="hierRoot2" presStyleCnt="0">
        <dgm:presLayoutVars>
          <dgm:hierBranch val="init"/>
        </dgm:presLayoutVars>
      </dgm:prSet>
      <dgm:spPr/>
    </dgm:pt>
    <dgm:pt modelId="{4D74B2CE-601E-41CE-8BFC-BB092302A8DD}" type="pres">
      <dgm:prSet presAssocID="{B33EC8DA-EE35-49CF-B0CA-409ECDCB437E}" presName="rootComposite" presStyleCnt="0"/>
      <dgm:spPr/>
    </dgm:pt>
    <dgm:pt modelId="{B6455AAF-3A05-4373-AA4A-76C7C9A6E6EE}" type="pres">
      <dgm:prSet presAssocID="{B33EC8DA-EE35-49CF-B0CA-409ECDCB437E}" presName="rootText" presStyleLbl="node3" presStyleIdx="3" presStyleCnt="5" custScaleY="134381">
        <dgm:presLayoutVars>
          <dgm:chPref val="3"/>
        </dgm:presLayoutVars>
      </dgm:prSet>
      <dgm:spPr/>
    </dgm:pt>
    <dgm:pt modelId="{F60AC4EF-1C0D-4F2B-9808-127F3367ADA5}" type="pres">
      <dgm:prSet presAssocID="{B33EC8DA-EE35-49CF-B0CA-409ECDCB437E}" presName="rootConnector" presStyleLbl="node3" presStyleIdx="3" presStyleCnt="5"/>
      <dgm:spPr/>
    </dgm:pt>
    <dgm:pt modelId="{0514BB94-511C-429C-B73B-1D5860695E74}" type="pres">
      <dgm:prSet presAssocID="{B33EC8DA-EE35-49CF-B0CA-409ECDCB437E}" presName="hierChild4" presStyleCnt="0"/>
      <dgm:spPr/>
    </dgm:pt>
    <dgm:pt modelId="{3ACD0479-722E-486A-9758-62C43A117BAD}" type="pres">
      <dgm:prSet presAssocID="{B33EC8DA-EE35-49CF-B0CA-409ECDCB437E}" presName="hierChild5" presStyleCnt="0"/>
      <dgm:spPr/>
    </dgm:pt>
    <dgm:pt modelId="{2E3F6F73-F9D2-4214-816E-3F2D13A81D0C}" type="pres">
      <dgm:prSet presAssocID="{DA96830A-5B14-4D52-83A5-81A4D79017F8}" presName="hierChild5" presStyleCnt="0"/>
      <dgm:spPr/>
    </dgm:pt>
    <dgm:pt modelId="{31D1DFD7-F586-43B3-931F-5033D5E08CCE}" type="pres">
      <dgm:prSet presAssocID="{483997D5-8E68-40C6-AAEF-8DFC572A5296}" presName="Name37" presStyleLbl="parChTrans1D2" presStyleIdx="4" presStyleCnt="5"/>
      <dgm:spPr/>
    </dgm:pt>
    <dgm:pt modelId="{34A96002-0FEA-4557-B27D-E46A3FD9D78D}" type="pres">
      <dgm:prSet presAssocID="{57224648-7A72-4A0E-BF85-0F902D94E17E}" presName="hierRoot2" presStyleCnt="0">
        <dgm:presLayoutVars>
          <dgm:hierBranch val="init"/>
        </dgm:presLayoutVars>
      </dgm:prSet>
      <dgm:spPr/>
    </dgm:pt>
    <dgm:pt modelId="{6D234AB2-FA6D-4796-9FC2-4280549F8D61}" type="pres">
      <dgm:prSet presAssocID="{57224648-7A72-4A0E-BF85-0F902D94E17E}" presName="rootComposite" presStyleCnt="0"/>
      <dgm:spPr/>
    </dgm:pt>
    <dgm:pt modelId="{2221CE66-6995-42CA-9CB7-B487A32323E3}" type="pres">
      <dgm:prSet presAssocID="{57224648-7A72-4A0E-BF85-0F902D94E17E}" presName="rootText" presStyleLbl="node2" presStyleIdx="4" presStyleCnt="5" custScaleY="156789">
        <dgm:presLayoutVars>
          <dgm:chPref val="3"/>
        </dgm:presLayoutVars>
      </dgm:prSet>
      <dgm:spPr/>
    </dgm:pt>
    <dgm:pt modelId="{2DEE897A-55CD-49DF-AA3E-881E08C2C7C6}" type="pres">
      <dgm:prSet presAssocID="{57224648-7A72-4A0E-BF85-0F902D94E17E}" presName="rootConnector" presStyleLbl="node2" presStyleIdx="4" presStyleCnt="5"/>
      <dgm:spPr/>
    </dgm:pt>
    <dgm:pt modelId="{EF6FC74E-D62E-44B1-8E85-6830674C658B}" type="pres">
      <dgm:prSet presAssocID="{57224648-7A72-4A0E-BF85-0F902D94E17E}" presName="hierChild4" presStyleCnt="0"/>
      <dgm:spPr/>
    </dgm:pt>
    <dgm:pt modelId="{8AC40E2C-2E27-4DCF-8211-934EEC213093}" type="pres">
      <dgm:prSet presAssocID="{5CCD0AD9-9D07-4981-9A25-4B7E0E75817E}" presName="Name37" presStyleLbl="parChTrans1D3" presStyleIdx="4" presStyleCnt="5"/>
      <dgm:spPr/>
    </dgm:pt>
    <dgm:pt modelId="{E4B3D07F-9A64-4C21-ADE1-CC8050861C90}" type="pres">
      <dgm:prSet presAssocID="{96FA8D28-B8FD-496C-B347-89267C838B16}" presName="hierRoot2" presStyleCnt="0">
        <dgm:presLayoutVars>
          <dgm:hierBranch val="init"/>
        </dgm:presLayoutVars>
      </dgm:prSet>
      <dgm:spPr/>
    </dgm:pt>
    <dgm:pt modelId="{03CBB578-F05C-4BAB-B2A3-ED4D7C187ADD}" type="pres">
      <dgm:prSet presAssocID="{96FA8D28-B8FD-496C-B347-89267C838B16}" presName="rootComposite" presStyleCnt="0"/>
      <dgm:spPr/>
    </dgm:pt>
    <dgm:pt modelId="{E66C6C8D-5C10-4EE0-9D7D-28CCCA198746}" type="pres">
      <dgm:prSet presAssocID="{96FA8D28-B8FD-496C-B347-89267C838B16}" presName="rootText" presStyleLbl="node3" presStyleIdx="4" presStyleCnt="5" custScaleY="134381">
        <dgm:presLayoutVars>
          <dgm:chPref val="3"/>
        </dgm:presLayoutVars>
      </dgm:prSet>
      <dgm:spPr/>
    </dgm:pt>
    <dgm:pt modelId="{8A014057-9658-4EBE-A40B-4545C3BAABB6}" type="pres">
      <dgm:prSet presAssocID="{96FA8D28-B8FD-496C-B347-89267C838B16}" presName="rootConnector" presStyleLbl="node3" presStyleIdx="4" presStyleCnt="5"/>
      <dgm:spPr/>
    </dgm:pt>
    <dgm:pt modelId="{EB082B97-C098-4119-892F-A4026225FCE1}" type="pres">
      <dgm:prSet presAssocID="{96FA8D28-B8FD-496C-B347-89267C838B16}" presName="hierChild4" presStyleCnt="0"/>
      <dgm:spPr/>
    </dgm:pt>
    <dgm:pt modelId="{6A8035FE-42F7-4B11-A9E0-76C74364A2C2}" type="pres">
      <dgm:prSet presAssocID="{96FA8D28-B8FD-496C-B347-89267C838B16}" presName="hierChild5" presStyleCnt="0"/>
      <dgm:spPr/>
    </dgm:pt>
    <dgm:pt modelId="{C5CF7F92-E9AC-440F-B9CB-0F58633F61B7}" type="pres">
      <dgm:prSet presAssocID="{57224648-7A72-4A0E-BF85-0F902D94E17E}" presName="hierChild5" presStyleCnt="0"/>
      <dgm:spPr/>
    </dgm:pt>
    <dgm:pt modelId="{4B787DDE-C6D7-4751-8B13-9D50C6F17FF5}" type="pres">
      <dgm:prSet presAssocID="{F3C84652-23D6-4DD1-893A-9F9A120DCE30}" presName="hierChild3" presStyleCnt="0"/>
      <dgm:spPr/>
    </dgm:pt>
  </dgm:ptLst>
  <dgm:cxnLst>
    <dgm:cxn modelId="{464BE507-6C17-44FF-86AE-37B84E8487C1}" srcId="{A1FA6B12-30C8-4F5F-9647-55210A341CA5}" destId="{FF823FD0-0DF3-4F77-9CE3-6CAC49F4662B}" srcOrd="0" destOrd="0" parTransId="{8F42BFA7-291F-4684-9DF4-9DCC53B649B5}" sibTransId="{2B64F717-B50A-478E-85D0-6F79C9283329}"/>
    <dgm:cxn modelId="{18D1C709-AF0A-4E00-B35B-490E35EA5CC8}" srcId="{F3C84652-23D6-4DD1-893A-9F9A120DCE30}" destId="{DA96830A-5B14-4D52-83A5-81A4D79017F8}" srcOrd="3" destOrd="0" parTransId="{4756421E-F3FB-4A97-9C64-A93587C96732}" sibTransId="{D03646A2-8377-47C6-8598-B23C149F2839}"/>
    <dgm:cxn modelId="{A657AB29-A747-4C8E-95F2-D28A148C6BCB}" type="presOf" srcId="{26ABD645-C5B2-4C50-B6B3-9C68698EEF5C}" destId="{E098015A-54F7-477E-AFC1-9CCEE39BAFDD}" srcOrd="0" destOrd="0" presId="urn:microsoft.com/office/officeart/2005/8/layout/orgChart1"/>
    <dgm:cxn modelId="{C1F9162B-EF42-4237-BADC-05A876731106}" type="presOf" srcId="{57224648-7A72-4A0E-BF85-0F902D94E17E}" destId="{2DEE897A-55CD-49DF-AA3E-881E08C2C7C6}" srcOrd="1" destOrd="0" presId="urn:microsoft.com/office/officeart/2005/8/layout/orgChart1"/>
    <dgm:cxn modelId="{97107D2B-26EC-43D1-9A0E-9F65DAAB4E4E}" type="presOf" srcId="{48C54392-7D32-4FFB-A577-001A24A7BEFE}" destId="{4BCD36B6-BD70-4E5C-AE6B-0AD2AE883D99}" srcOrd="0" destOrd="0" presId="urn:microsoft.com/office/officeart/2005/8/layout/orgChart1"/>
    <dgm:cxn modelId="{FDFCDE30-34D7-4A9C-99AD-21C28B63D366}" type="presOf" srcId="{BBFBD34A-1656-45BB-83A5-5C83BC030839}" destId="{91CBE52B-3142-41D9-97A7-2515134E5619}" srcOrd="0" destOrd="0" presId="urn:microsoft.com/office/officeart/2005/8/layout/orgChart1"/>
    <dgm:cxn modelId="{65E30C35-59A6-4096-B288-277CD2A970D5}" type="presOf" srcId="{5CCD0AD9-9D07-4981-9A25-4B7E0E75817E}" destId="{8AC40E2C-2E27-4DCF-8211-934EEC213093}" srcOrd="0" destOrd="0" presId="urn:microsoft.com/office/officeart/2005/8/layout/orgChart1"/>
    <dgm:cxn modelId="{6580F035-B36D-4F69-89B4-01FA66D24C05}" type="presOf" srcId="{48C54392-7D32-4FFB-A577-001A24A7BEFE}" destId="{5E54087B-6CA1-4324-87F7-EBE236366A63}" srcOrd="1" destOrd="0" presId="urn:microsoft.com/office/officeart/2005/8/layout/orgChart1"/>
    <dgm:cxn modelId="{E2781A36-7BEA-43CB-8F5A-E1D676A24607}" srcId="{57224648-7A72-4A0E-BF85-0F902D94E17E}" destId="{96FA8D28-B8FD-496C-B347-89267C838B16}" srcOrd="0" destOrd="0" parTransId="{5CCD0AD9-9D07-4981-9A25-4B7E0E75817E}" sibTransId="{7F9A918A-77AF-4C21-B7CD-83B6D0655481}"/>
    <dgm:cxn modelId="{31CD5B3C-C020-4409-8531-5F7A20A47F36}" type="presOf" srcId="{96FA8D28-B8FD-496C-B347-89267C838B16}" destId="{8A014057-9658-4EBE-A40B-4545C3BAABB6}" srcOrd="1" destOrd="0" presId="urn:microsoft.com/office/officeart/2005/8/layout/orgChart1"/>
    <dgm:cxn modelId="{82AB4B3C-C2DA-44E6-AEF4-105BD642D284}" type="presOf" srcId="{A1FA6B12-30C8-4F5F-9647-55210A341CA5}" destId="{49917BDA-4FBD-4BEF-9064-B117FD0B4E02}" srcOrd="0" destOrd="0" presId="urn:microsoft.com/office/officeart/2005/8/layout/orgChart1"/>
    <dgm:cxn modelId="{42793E60-282D-400F-87A0-DD24A7298288}" srcId="{DA96830A-5B14-4D52-83A5-81A4D79017F8}" destId="{B33EC8DA-EE35-49CF-B0CA-409ECDCB437E}" srcOrd="0" destOrd="0" parTransId="{BBFBD34A-1656-45BB-83A5-5C83BC030839}" sibTransId="{AB939D62-176D-461E-AB3F-19CF579C34B0}"/>
    <dgm:cxn modelId="{B292A344-314A-4EC9-A174-5EF2310B2C6B}" type="presOf" srcId="{66489FD6-6CEA-45BC-BE77-B98185A29A7B}" destId="{79CCDF53-EE40-467D-95AF-47788017E4F2}" srcOrd="0" destOrd="0" presId="urn:microsoft.com/office/officeart/2005/8/layout/orgChart1"/>
    <dgm:cxn modelId="{78C8B464-6B1B-4E8D-B707-1679BB058D01}" type="presOf" srcId="{6AA4EBC0-5D94-45A5-8FD9-8CA6ED550DDE}" destId="{DC02FAED-F5C6-47CD-819C-33C619A67031}" srcOrd="0" destOrd="0" presId="urn:microsoft.com/office/officeart/2005/8/layout/orgChart1"/>
    <dgm:cxn modelId="{4991964B-3AE2-4F34-B558-69C6578F2280}" type="presOf" srcId="{73E43C83-0ADA-4419-B5DC-B00D510C4781}" destId="{3DA46137-DA08-44A4-95B7-9E3AF670EC97}" srcOrd="0" destOrd="0" presId="urn:microsoft.com/office/officeart/2005/8/layout/orgChart1"/>
    <dgm:cxn modelId="{BF5A4C4F-35D5-463E-824A-F2351BE56914}" type="presOf" srcId="{4756421E-F3FB-4A97-9C64-A93587C96732}" destId="{62B2EC65-B673-429E-B5F7-C52015A98A4E}" srcOrd="0" destOrd="0" presId="urn:microsoft.com/office/officeart/2005/8/layout/orgChart1"/>
    <dgm:cxn modelId="{FB133C70-7FB1-4327-B8E4-6DBA6B455765}" type="presOf" srcId="{8F42BFA7-291F-4684-9DF4-9DCC53B649B5}" destId="{FAA5EB25-1578-4596-9D35-25D882ADE64E}" srcOrd="0" destOrd="0" presId="urn:microsoft.com/office/officeart/2005/8/layout/orgChart1"/>
    <dgm:cxn modelId="{24BCF751-BA19-4E57-86B8-CB53E85E15C9}" type="presOf" srcId="{A1FA6B12-30C8-4F5F-9647-55210A341CA5}" destId="{D9C9763F-761D-470E-B51C-F80A75C84542}" srcOrd="1" destOrd="0" presId="urn:microsoft.com/office/officeart/2005/8/layout/orgChart1"/>
    <dgm:cxn modelId="{B5218B73-621C-4136-B8C4-3436A90AD555}" type="presOf" srcId="{483997D5-8E68-40C6-AAEF-8DFC572A5296}" destId="{31D1DFD7-F586-43B3-931F-5033D5E08CCE}" srcOrd="0" destOrd="0" presId="urn:microsoft.com/office/officeart/2005/8/layout/orgChart1"/>
    <dgm:cxn modelId="{9D5A2978-40CB-4D0E-B7F7-482F4AA2C731}" type="presOf" srcId="{32EC92F4-CF8F-4AD6-8AA7-EBEEF99B9BD1}" destId="{05823617-BEC9-41A1-841F-18BAC7BDCFB1}" srcOrd="0" destOrd="0" presId="urn:microsoft.com/office/officeart/2005/8/layout/orgChart1"/>
    <dgm:cxn modelId="{AFEF7F8B-9DB2-4F5D-87B7-15BD94825E24}" type="presOf" srcId="{F3C84652-23D6-4DD1-893A-9F9A120DCE30}" destId="{2DB4018F-0666-4725-8FF6-15A19E4E288F}" srcOrd="1" destOrd="0" presId="urn:microsoft.com/office/officeart/2005/8/layout/orgChart1"/>
    <dgm:cxn modelId="{D737978F-D7B9-4E7C-A739-575443A591E4}" type="presOf" srcId="{DA96830A-5B14-4D52-83A5-81A4D79017F8}" destId="{7ED329BA-C233-46B1-9906-A4C770AB2A0D}" srcOrd="0" destOrd="0" presId="urn:microsoft.com/office/officeart/2005/8/layout/orgChart1"/>
    <dgm:cxn modelId="{A8702091-0475-4A66-A9D3-037982CD1F5B}" srcId="{A1C4F620-8F65-471E-A3BF-B9C9C9E2BDE4}" destId="{F3C84652-23D6-4DD1-893A-9F9A120DCE30}" srcOrd="0" destOrd="0" parTransId="{F9D9E4C3-B43A-46DC-AC67-5776EACD1253}" sibTransId="{4CF00808-3736-49E4-8A7E-093ABD84872C}"/>
    <dgm:cxn modelId="{69D38192-DB5F-4A47-BB38-E784AA065126}" type="presOf" srcId="{B33EC8DA-EE35-49CF-B0CA-409ECDCB437E}" destId="{F60AC4EF-1C0D-4F2B-9808-127F3367ADA5}" srcOrd="1" destOrd="0" presId="urn:microsoft.com/office/officeart/2005/8/layout/orgChart1"/>
    <dgm:cxn modelId="{105D0697-F948-4235-8946-8797166C27C4}" type="presOf" srcId="{65997AEC-8CFB-44ED-836F-6F7D950DAE35}" destId="{7FB7949E-79BC-4992-9BB2-652EBAC48A58}" srcOrd="1" destOrd="0" presId="urn:microsoft.com/office/officeart/2005/8/layout/orgChart1"/>
    <dgm:cxn modelId="{2146B997-91AB-43F9-85D9-3123F37DB816}" type="presOf" srcId="{FF823FD0-0DF3-4F77-9CE3-6CAC49F4662B}" destId="{AF9FAA71-6D3E-49B8-B7F5-331403ABC630}" srcOrd="1" destOrd="0" presId="urn:microsoft.com/office/officeart/2005/8/layout/orgChart1"/>
    <dgm:cxn modelId="{5E457FA3-351C-47F3-9BB6-859220998BA8}" srcId="{F3C84652-23D6-4DD1-893A-9F9A120DCE30}" destId="{57224648-7A72-4A0E-BF85-0F902D94E17E}" srcOrd="4" destOrd="0" parTransId="{483997D5-8E68-40C6-AAEF-8DFC572A5296}" sibTransId="{DDD5903A-B01F-404A-9B0F-09608A2EED13}"/>
    <dgm:cxn modelId="{E8722EAF-6EE1-4CCF-B588-EF8E542AD3E2}" type="presOf" srcId="{FF823FD0-0DF3-4F77-9CE3-6CAC49F4662B}" destId="{CC6BC3E7-DD9B-4174-916E-1788578FEB57}" srcOrd="0" destOrd="0" presId="urn:microsoft.com/office/officeart/2005/8/layout/orgChart1"/>
    <dgm:cxn modelId="{7AB576B0-707B-4358-89B5-606504EF8303}" type="presOf" srcId="{96FA8D28-B8FD-496C-B347-89267C838B16}" destId="{E66C6C8D-5C10-4EE0-9D7D-28CCCA198746}" srcOrd="0" destOrd="0" presId="urn:microsoft.com/office/officeart/2005/8/layout/orgChart1"/>
    <dgm:cxn modelId="{2DA2B5B2-A94A-4706-98A7-4B8904F4B55A}" type="presOf" srcId="{66489FD6-6CEA-45BC-BE77-B98185A29A7B}" destId="{4A3CC902-8C76-45A5-A811-9AE9D689593C}" srcOrd="1" destOrd="0" presId="urn:microsoft.com/office/officeart/2005/8/layout/orgChart1"/>
    <dgm:cxn modelId="{0DFF3DC7-EEDB-4E6E-8091-94CAF4B91476}" type="presOf" srcId="{57224648-7A72-4A0E-BF85-0F902D94E17E}" destId="{2221CE66-6995-42CA-9CB7-B487A32323E3}" srcOrd="0" destOrd="0" presId="urn:microsoft.com/office/officeart/2005/8/layout/orgChart1"/>
    <dgm:cxn modelId="{4D964AC7-0EA4-45D5-8928-6C24385BE8FA}" type="presOf" srcId="{5C284100-F8B1-4609-81C6-616613D6EC96}" destId="{4B86181E-D5BE-404D-B9E8-C503C4C9EC49}" srcOrd="0" destOrd="0" presId="urn:microsoft.com/office/officeart/2005/8/layout/orgChart1"/>
    <dgm:cxn modelId="{D36F1BCF-40A9-4ACB-B79A-6E768E947475}" srcId="{F3C84652-23D6-4DD1-893A-9F9A120DCE30}" destId="{A1FA6B12-30C8-4F5F-9647-55210A341CA5}" srcOrd="1" destOrd="0" parTransId="{73E43C83-0ADA-4419-B5DC-B00D510C4781}" sibTransId="{D35A706E-2807-4725-9F5D-707384E58D97}"/>
    <dgm:cxn modelId="{7181B5D7-2DCE-43C1-8161-CB81F7236217}" srcId="{66489FD6-6CEA-45BC-BE77-B98185A29A7B}" destId="{65997AEC-8CFB-44ED-836F-6F7D950DAE35}" srcOrd="0" destOrd="0" parTransId="{26ABD645-C5B2-4C50-B6B3-9C68698EEF5C}" sibTransId="{688C6D6E-140E-4BF0-A6D3-0E77F1459E30}"/>
    <dgm:cxn modelId="{E2F91DD8-0B06-41CE-B25E-006C881B45CA}" type="presOf" srcId="{F3C84652-23D6-4DD1-893A-9F9A120DCE30}" destId="{7B8FBF96-402D-4545-9B08-CAC8C0C0444B}" srcOrd="0" destOrd="0" presId="urn:microsoft.com/office/officeart/2005/8/layout/orgChart1"/>
    <dgm:cxn modelId="{6E3758DC-6D20-449B-8D8F-1B91A2916DC0}" type="presOf" srcId="{D9627F4C-9C7D-42DE-BF20-F1BAE014B730}" destId="{4B4B7875-E1E5-4C05-9DB5-EBDA749B8643}" srcOrd="0" destOrd="0" presId="urn:microsoft.com/office/officeart/2005/8/layout/orgChart1"/>
    <dgm:cxn modelId="{5B17D0DE-7ECF-48C7-89C2-4BD231BBC454}" srcId="{F3C84652-23D6-4DD1-893A-9F9A120DCE30}" destId="{66489FD6-6CEA-45BC-BE77-B98185A29A7B}" srcOrd="0" destOrd="0" parTransId="{D9627F4C-9C7D-42DE-BF20-F1BAE014B730}" sibTransId="{E22C3658-DE6D-410C-B72F-CB975180E108}"/>
    <dgm:cxn modelId="{29FB06E1-4E9E-4C06-9FA1-AAF1371A3E08}" srcId="{48C54392-7D32-4FFB-A577-001A24A7BEFE}" destId="{5C284100-F8B1-4609-81C6-616613D6EC96}" srcOrd="0" destOrd="0" parTransId="{6AA4EBC0-5D94-45A5-8FD9-8CA6ED550DDE}" sibTransId="{601358F3-1A24-428B-A4DF-E18F0E61E8ED}"/>
    <dgm:cxn modelId="{246FFFE3-8040-4C71-A8B6-80F0410B729F}" type="presOf" srcId="{A1C4F620-8F65-471E-A3BF-B9C9C9E2BDE4}" destId="{5E025016-E1D7-420D-8A93-AD19AAD361D2}" srcOrd="0" destOrd="0" presId="urn:microsoft.com/office/officeart/2005/8/layout/orgChart1"/>
    <dgm:cxn modelId="{47097EE7-B6F4-48DF-898C-F606E2A4211C}" type="presOf" srcId="{5C284100-F8B1-4609-81C6-616613D6EC96}" destId="{3CE65577-0E1A-44AC-8D7A-57C4C800CDFF}" srcOrd="1" destOrd="0" presId="urn:microsoft.com/office/officeart/2005/8/layout/orgChart1"/>
    <dgm:cxn modelId="{F0062BEC-5E72-40AF-A1FB-945EBCEBF8B6}" srcId="{F3C84652-23D6-4DD1-893A-9F9A120DCE30}" destId="{48C54392-7D32-4FFB-A577-001A24A7BEFE}" srcOrd="2" destOrd="0" parTransId="{32EC92F4-CF8F-4AD6-8AA7-EBEEF99B9BD1}" sibTransId="{2C2C0898-6736-44AF-8891-40FA06DA39DD}"/>
    <dgm:cxn modelId="{120462ED-6D18-484F-B7FF-29CD54EC052B}" type="presOf" srcId="{B33EC8DA-EE35-49CF-B0CA-409ECDCB437E}" destId="{B6455AAF-3A05-4373-AA4A-76C7C9A6E6EE}" srcOrd="0" destOrd="0" presId="urn:microsoft.com/office/officeart/2005/8/layout/orgChart1"/>
    <dgm:cxn modelId="{C3ADE6F9-107E-4922-AF9A-E7E360966420}" type="presOf" srcId="{DA96830A-5B14-4D52-83A5-81A4D79017F8}" destId="{7F4DEFE6-AC14-425C-9C0E-110CDB135350}" srcOrd="1" destOrd="0" presId="urn:microsoft.com/office/officeart/2005/8/layout/orgChart1"/>
    <dgm:cxn modelId="{61FECEFF-8691-4061-9E39-C52D50526FFC}" type="presOf" srcId="{65997AEC-8CFB-44ED-836F-6F7D950DAE35}" destId="{BA7B9774-62C0-4F58-8CD1-068C33B6B382}" srcOrd="0" destOrd="0" presId="urn:microsoft.com/office/officeart/2005/8/layout/orgChart1"/>
    <dgm:cxn modelId="{28FBABE4-3D50-4F9C-B7EE-751766F03B3C}" type="presParOf" srcId="{5E025016-E1D7-420D-8A93-AD19AAD361D2}" destId="{51E83B8D-B991-4AC8-ABA4-B4B73D323F0F}" srcOrd="0" destOrd="0" presId="urn:microsoft.com/office/officeart/2005/8/layout/orgChart1"/>
    <dgm:cxn modelId="{8CD7865E-9A10-40F1-8DCA-E8C398A3B3C1}" type="presParOf" srcId="{51E83B8D-B991-4AC8-ABA4-B4B73D323F0F}" destId="{330EA069-D082-461A-BEE2-63468DD88655}" srcOrd="0" destOrd="0" presId="urn:microsoft.com/office/officeart/2005/8/layout/orgChart1"/>
    <dgm:cxn modelId="{E946AA7E-8B7F-4B51-B834-B4CC31D42E8B}" type="presParOf" srcId="{330EA069-D082-461A-BEE2-63468DD88655}" destId="{7B8FBF96-402D-4545-9B08-CAC8C0C0444B}" srcOrd="0" destOrd="0" presId="urn:microsoft.com/office/officeart/2005/8/layout/orgChart1"/>
    <dgm:cxn modelId="{D2ECF7FA-C2EB-493D-9B7E-94A2801AE764}" type="presParOf" srcId="{330EA069-D082-461A-BEE2-63468DD88655}" destId="{2DB4018F-0666-4725-8FF6-15A19E4E288F}" srcOrd="1" destOrd="0" presId="urn:microsoft.com/office/officeart/2005/8/layout/orgChart1"/>
    <dgm:cxn modelId="{C75ED285-14AD-4A13-9708-CC68F847C3DD}" type="presParOf" srcId="{51E83B8D-B991-4AC8-ABA4-B4B73D323F0F}" destId="{DC643947-97EA-4FAA-9FAB-1FE5AAB63C22}" srcOrd="1" destOrd="0" presId="urn:microsoft.com/office/officeart/2005/8/layout/orgChart1"/>
    <dgm:cxn modelId="{FD312D32-691A-4898-9319-1E42E846CF33}" type="presParOf" srcId="{DC643947-97EA-4FAA-9FAB-1FE5AAB63C22}" destId="{4B4B7875-E1E5-4C05-9DB5-EBDA749B8643}" srcOrd="0" destOrd="0" presId="urn:microsoft.com/office/officeart/2005/8/layout/orgChart1"/>
    <dgm:cxn modelId="{3A21D86C-283D-4931-AB6D-E73C2475C099}" type="presParOf" srcId="{DC643947-97EA-4FAA-9FAB-1FE5AAB63C22}" destId="{AE05A58F-8FA1-405F-BBDE-C1108A1853B3}" srcOrd="1" destOrd="0" presId="urn:microsoft.com/office/officeart/2005/8/layout/orgChart1"/>
    <dgm:cxn modelId="{B0662049-FB60-41C6-B8C6-D71EA2F92C15}" type="presParOf" srcId="{AE05A58F-8FA1-405F-BBDE-C1108A1853B3}" destId="{01731EBE-A159-4E86-896F-43435448EF26}" srcOrd="0" destOrd="0" presId="urn:microsoft.com/office/officeart/2005/8/layout/orgChart1"/>
    <dgm:cxn modelId="{56DD67CA-7EBE-46C0-B44B-9991049E6B51}" type="presParOf" srcId="{01731EBE-A159-4E86-896F-43435448EF26}" destId="{79CCDF53-EE40-467D-95AF-47788017E4F2}" srcOrd="0" destOrd="0" presId="urn:microsoft.com/office/officeart/2005/8/layout/orgChart1"/>
    <dgm:cxn modelId="{C9D51C44-B310-42CA-BA2F-B9D2A9B63AEA}" type="presParOf" srcId="{01731EBE-A159-4E86-896F-43435448EF26}" destId="{4A3CC902-8C76-45A5-A811-9AE9D689593C}" srcOrd="1" destOrd="0" presId="urn:microsoft.com/office/officeart/2005/8/layout/orgChart1"/>
    <dgm:cxn modelId="{12A3EA23-C6EB-41AC-A2FF-7FCEF9714A7E}" type="presParOf" srcId="{AE05A58F-8FA1-405F-BBDE-C1108A1853B3}" destId="{C9E59751-A2AF-411C-823C-7D82189C1A0F}" srcOrd="1" destOrd="0" presId="urn:microsoft.com/office/officeart/2005/8/layout/orgChart1"/>
    <dgm:cxn modelId="{53BD7C4C-784E-4C28-92F7-F598AF1B9A6E}" type="presParOf" srcId="{C9E59751-A2AF-411C-823C-7D82189C1A0F}" destId="{E098015A-54F7-477E-AFC1-9CCEE39BAFDD}" srcOrd="0" destOrd="0" presId="urn:microsoft.com/office/officeart/2005/8/layout/orgChart1"/>
    <dgm:cxn modelId="{08D3B38F-2042-4788-A2D3-D5C32BE173AE}" type="presParOf" srcId="{C9E59751-A2AF-411C-823C-7D82189C1A0F}" destId="{45247C30-E2FB-4B35-894C-73F322C0C7D8}" srcOrd="1" destOrd="0" presId="urn:microsoft.com/office/officeart/2005/8/layout/orgChart1"/>
    <dgm:cxn modelId="{77B79E26-2D34-4C59-9D87-8BCDECAC3CB5}" type="presParOf" srcId="{45247C30-E2FB-4B35-894C-73F322C0C7D8}" destId="{5C8E941F-9734-4ACB-90FE-53D7162EAD5F}" srcOrd="0" destOrd="0" presId="urn:microsoft.com/office/officeart/2005/8/layout/orgChart1"/>
    <dgm:cxn modelId="{79DC6FE9-9121-43B8-A7AE-0C1654320F3D}" type="presParOf" srcId="{5C8E941F-9734-4ACB-90FE-53D7162EAD5F}" destId="{BA7B9774-62C0-4F58-8CD1-068C33B6B382}" srcOrd="0" destOrd="0" presId="urn:microsoft.com/office/officeart/2005/8/layout/orgChart1"/>
    <dgm:cxn modelId="{E4B0A2DB-8C67-4A0B-A456-452DC01C5BD8}" type="presParOf" srcId="{5C8E941F-9734-4ACB-90FE-53D7162EAD5F}" destId="{7FB7949E-79BC-4992-9BB2-652EBAC48A58}" srcOrd="1" destOrd="0" presId="urn:microsoft.com/office/officeart/2005/8/layout/orgChart1"/>
    <dgm:cxn modelId="{424A611D-F5E0-4987-8B8E-3C1CE16315D6}" type="presParOf" srcId="{45247C30-E2FB-4B35-894C-73F322C0C7D8}" destId="{42C7BDC8-D0F3-4BFD-A772-D42198625FEA}" srcOrd="1" destOrd="0" presId="urn:microsoft.com/office/officeart/2005/8/layout/orgChart1"/>
    <dgm:cxn modelId="{39D01992-3045-46A7-9BE0-952482101B01}" type="presParOf" srcId="{45247C30-E2FB-4B35-894C-73F322C0C7D8}" destId="{B5D235C2-594C-4C30-8FE8-87FA100E6D9F}" srcOrd="2" destOrd="0" presId="urn:microsoft.com/office/officeart/2005/8/layout/orgChart1"/>
    <dgm:cxn modelId="{DAD7DF25-3738-4238-A85F-97BB309E1FB1}" type="presParOf" srcId="{AE05A58F-8FA1-405F-BBDE-C1108A1853B3}" destId="{AF59FBEF-2A33-4DAD-96ED-444441C3ED84}" srcOrd="2" destOrd="0" presId="urn:microsoft.com/office/officeart/2005/8/layout/orgChart1"/>
    <dgm:cxn modelId="{154390EF-7756-49E1-B63E-CC869203E7E3}" type="presParOf" srcId="{DC643947-97EA-4FAA-9FAB-1FE5AAB63C22}" destId="{3DA46137-DA08-44A4-95B7-9E3AF670EC97}" srcOrd="2" destOrd="0" presId="urn:microsoft.com/office/officeart/2005/8/layout/orgChart1"/>
    <dgm:cxn modelId="{9474B162-C791-46A4-8129-C09AD573FBB8}" type="presParOf" srcId="{DC643947-97EA-4FAA-9FAB-1FE5AAB63C22}" destId="{B2BFAD8A-0B2F-4568-9B49-03853802DEA5}" srcOrd="3" destOrd="0" presId="urn:microsoft.com/office/officeart/2005/8/layout/orgChart1"/>
    <dgm:cxn modelId="{0457C967-617A-46F3-A672-824447E16659}" type="presParOf" srcId="{B2BFAD8A-0B2F-4568-9B49-03853802DEA5}" destId="{B5E09790-C4E1-4B58-9455-A1A3F7F6D8CE}" srcOrd="0" destOrd="0" presId="urn:microsoft.com/office/officeart/2005/8/layout/orgChart1"/>
    <dgm:cxn modelId="{A91D847A-5BAC-4061-B568-32762F2AE568}" type="presParOf" srcId="{B5E09790-C4E1-4B58-9455-A1A3F7F6D8CE}" destId="{49917BDA-4FBD-4BEF-9064-B117FD0B4E02}" srcOrd="0" destOrd="0" presId="urn:microsoft.com/office/officeart/2005/8/layout/orgChart1"/>
    <dgm:cxn modelId="{73688749-F20B-488C-88C1-117C1F9F6663}" type="presParOf" srcId="{B5E09790-C4E1-4B58-9455-A1A3F7F6D8CE}" destId="{D9C9763F-761D-470E-B51C-F80A75C84542}" srcOrd="1" destOrd="0" presId="urn:microsoft.com/office/officeart/2005/8/layout/orgChart1"/>
    <dgm:cxn modelId="{74182869-E74A-4014-9037-354C0966E988}" type="presParOf" srcId="{B2BFAD8A-0B2F-4568-9B49-03853802DEA5}" destId="{5E62B2B7-A6D9-4977-A6AE-F743EF234E7A}" srcOrd="1" destOrd="0" presId="urn:microsoft.com/office/officeart/2005/8/layout/orgChart1"/>
    <dgm:cxn modelId="{68AD5506-F083-40AE-BB6A-017BB152C751}" type="presParOf" srcId="{5E62B2B7-A6D9-4977-A6AE-F743EF234E7A}" destId="{FAA5EB25-1578-4596-9D35-25D882ADE64E}" srcOrd="0" destOrd="0" presId="urn:microsoft.com/office/officeart/2005/8/layout/orgChart1"/>
    <dgm:cxn modelId="{9314135A-FA8A-41B5-9B1F-664FFDBB2939}" type="presParOf" srcId="{5E62B2B7-A6D9-4977-A6AE-F743EF234E7A}" destId="{D41169C0-4A91-49DD-BA52-F1D5B1974794}" srcOrd="1" destOrd="0" presId="urn:microsoft.com/office/officeart/2005/8/layout/orgChart1"/>
    <dgm:cxn modelId="{00DDF0D5-590F-4743-8F85-D69511595122}" type="presParOf" srcId="{D41169C0-4A91-49DD-BA52-F1D5B1974794}" destId="{60EEE0C5-E2EB-4156-A5AB-84FB09EC236E}" srcOrd="0" destOrd="0" presId="urn:microsoft.com/office/officeart/2005/8/layout/orgChart1"/>
    <dgm:cxn modelId="{B11595BA-1CB4-44F1-9881-8342DF8ADADC}" type="presParOf" srcId="{60EEE0C5-E2EB-4156-A5AB-84FB09EC236E}" destId="{CC6BC3E7-DD9B-4174-916E-1788578FEB57}" srcOrd="0" destOrd="0" presId="urn:microsoft.com/office/officeart/2005/8/layout/orgChart1"/>
    <dgm:cxn modelId="{EE15D39B-820D-420B-BC2A-5E37BFA8E5C6}" type="presParOf" srcId="{60EEE0C5-E2EB-4156-A5AB-84FB09EC236E}" destId="{AF9FAA71-6D3E-49B8-B7F5-331403ABC630}" srcOrd="1" destOrd="0" presId="urn:microsoft.com/office/officeart/2005/8/layout/orgChart1"/>
    <dgm:cxn modelId="{8CE5CD33-8F20-4B65-9A44-E279B0F8CFA2}" type="presParOf" srcId="{D41169C0-4A91-49DD-BA52-F1D5B1974794}" destId="{B4EAFF1C-B13B-480D-9947-2951A4B4EA09}" srcOrd="1" destOrd="0" presId="urn:microsoft.com/office/officeart/2005/8/layout/orgChart1"/>
    <dgm:cxn modelId="{7433BE7C-1CE2-480E-AD19-C28E3EB6E306}" type="presParOf" srcId="{D41169C0-4A91-49DD-BA52-F1D5B1974794}" destId="{602748EA-74E1-4D02-929A-85D9617AC318}" srcOrd="2" destOrd="0" presId="urn:microsoft.com/office/officeart/2005/8/layout/orgChart1"/>
    <dgm:cxn modelId="{5F03D4A4-CC2D-4BE8-A839-A7074744AAA5}" type="presParOf" srcId="{B2BFAD8A-0B2F-4568-9B49-03853802DEA5}" destId="{606515F9-8EE4-4D35-876E-2BBB29A35C7D}" srcOrd="2" destOrd="0" presId="urn:microsoft.com/office/officeart/2005/8/layout/orgChart1"/>
    <dgm:cxn modelId="{D59C409F-8D3E-4DEE-BB80-44F13EDA882C}" type="presParOf" srcId="{DC643947-97EA-4FAA-9FAB-1FE5AAB63C22}" destId="{05823617-BEC9-41A1-841F-18BAC7BDCFB1}" srcOrd="4" destOrd="0" presId="urn:microsoft.com/office/officeart/2005/8/layout/orgChart1"/>
    <dgm:cxn modelId="{271FE901-CB1C-474E-B1E5-2382707C0F99}" type="presParOf" srcId="{DC643947-97EA-4FAA-9FAB-1FE5AAB63C22}" destId="{5559AC9C-DA6C-4287-8697-9EDA8E697A57}" srcOrd="5" destOrd="0" presId="urn:microsoft.com/office/officeart/2005/8/layout/orgChart1"/>
    <dgm:cxn modelId="{A0318198-20F5-43E8-9B91-8F0DE9D590A8}" type="presParOf" srcId="{5559AC9C-DA6C-4287-8697-9EDA8E697A57}" destId="{3BF574C3-AC97-4638-BDB4-56AB98F505EC}" srcOrd="0" destOrd="0" presId="urn:microsoft.com/office/officeart/2005/8/layout/orgChart1"/>
    <dgm:cxn modelId="{E5E33FDF-A44B-448C-BB69-CC83AFBD7EF7}" type="presParOf" srcId="{3BF574C3-AC97-4638-BDB4-56AB98F505EC}" destId="{4BCD36B6-BD70-4E5C-AE6B-0AD2AE883D99}" srcOrd="0" destOrd="0" presId="urn:microsoft.com/office/officeart/2005/8/layout/orgChart1"/>
    <dgm:cxn modelId="{6F77B714-E172-4DA0-A29D-5FDD4162542C}" type="presParOf" srcId="{3BF574C3-AC97-4638-BDB4-56AB98F505EC}" destId="{5E54087B-6CA1-4324-87F7-EBE236366A63}" srcOrd="1" destOrd="0" presId="urn:microsoft.com/office/officeart/2005/8/layout/orgChart1"/>
    <dgm:cxn modelId="{E5E58EB5-A719-48A4-A9CB-194CE57629F5}" type="presParOf" srcId="{5559AC9C-DA6C-4287-8697-9EDA8E697A57}" destId="{1FBCF10B-D3CF-44EE-A69B-022CAAE5E00C}" srcOrd="1" destOrd="0" presId="urn:microsoft.com/office/officeart/2005/8/layout/orgChart1"/>
    <dgm:cxn modelId="{CE07C9BA-CA3B-470B-A159-71D2421937F6}" type="presParOf" srcId="{1FBCF10B-D3CF-44EE-A69B-022CAAE5E00C}" destId="{DC02FAED-F5C6-47CD-819C-33C619A67031}" srcOrd="0" destOrd="0" presId="urn:microsoft.com/office/officeart/2005/8/layout/orgChart1"/>
    <dgm:cxn modelId="{1F1802A9-DB16-4A1A-B504-C810FED3C009}" type="presParOf" srcId="{1FBCF10B-D3CF-44EE-A69B-022CAAE5E00C}" destId="{4E76E839-FD6D-4084-A6E8-BE608677310B}" srcOrd="1" destOrd="0" presId="urn:microsoft.com/office/officeart/2005/8/layout/orgChart1"/>
    <dgm:cxn modelId="{82324B1E-9989-49B2-A614-3FB9FEB1403B}" type="presParOf" srcId="{4E76E839-FD6D-4084-A6E8-BE608677310B}" destId="{36EE31B4-3B38-41E6-905B-D3E7A25B743C}" srcOrd="0" destOrd="0" presId="urn:microsoft.com/office/officeart/2005/8/layout/orgChart1"/>
    <dgm:cxn modelId="{5E7EF924-6D8F-4397-A692-CDB20C9FA611}" type="presParOf" srcId="{36EE31B4-3B38-41E6-905B-D3E7A25B743C}" destId="{4B86181E-D5BE-404D-B9E8-C503C4C9EC49}" srcOrd="0" destOrd="0" presId="urn:microsoft.com/office/officeart/2005/8/layout/orgChart1"/>
    <dgm:cxn modelId="{408C6A35-C3B8-4719-8139-5F87A41716E3}" type="presParOf" srcId="{36EE31B4-3B38-41E6-905B-D3E7A25B743C}" destId="{3CE65577-0E1A-44AC-8D7A-57C4C800CDFF}" srcOrd="1" destOrd="0" presId="urn:microsoft.com/office/officeart/2005/8/layout/orgChart1"/>
    <dgm:cxn modelId="{EEBADDA7-4D5E-40E7-9FED-FB237509AFC8}" type="presParOf" srcId="{4E76E839-FD6D-4084-A6E8-BE608677310B}" destId="{07B11E3A-EDE0-4DA4-9BA3-118163F35506}" srcOrd="1" destOrd="0" presId="urn:microsoft.com/office/officeart/2005/8/layout/orgChart1"/>
    <dgm:cxn modelId="{761998BD-3B9E-471B-83AB-BD16695D4EFE}" type="presParOf" srcId="{4E76E839-FD6D-4084-A6E8-BE608677310B}" destId="{33F3CCFB-F40A-4876-9A46-43C6C0901CB3}" srcOrd="2" destOrd="0" presId="urn:microsoft.com/office/officeart/2005/8/layout/orgChart1"/>
    <dgm:cxn modelId="{497FEF90-426D-4BD8-901B-0B2BF273B622}" type="presParOf" srcId="{5559AC9C-DA6C-4287-8697-9EDA8E697A57}" destId="{B25380CC-7BE5-4264-A6D1-8E4E0507D701}" srcOrd="2" destOrd="0" presId="urn:microsoft.com/office/officeart/2005/8/layout/orgChart1"/>
    <dgm:cxn modelId="{A8D056C8-3D7A-4FC5-9436-F276BE289D27}" type="presParOf" srcId="{DC643947-97EA-4FAA-9FAB-1FE5AAB63C22}" destId="{62B2EC65-B673-429E-B5F7-C52015A98A4E}" srcOrd="6" destOrd="0" presId="urn:microsoft.com/office/officeart/2005/8/layout/orgChart1"/>
    <dgm:cxn modelId="{63100F9C-F71F-4DF6-81CC-222C8E0DE656}" type="presParOf" srcId="{DC643947-97EA-4FAA-9FAB-1FE5AAB63C22}" destId="{BDAF1FC3-EB9E-4129-A23A-83C472C73157}" srcOrd="7" destOrd="0" presId="urn:microsoft.com/office/officeart/2005/8/layout/orgChart1"/>
    <dgm:cxn modelId="{B10E2F34-2F5F-43CB-9D03-BEF33D4C8000}" type="presParOf" srcId="{BDAF1FC3-EB9E-4129-A23A-83C472C73157}" destId="{51AF49CC-69D0-4FA4-BCA1-DCC1F8CB790B}" srcOrd="0" destOrd="0" presId="urn:microsoft.com/office/officeart/2005/8/layout/orgChart1"/>
    <dgm:cxn modelId="{19C48C07-CFBA-49B6-B700-F523CD532EF7}" type="presParOf" srcId="{51AF49CC-69D0-4FA4-BCA1-DCC1F8CB790B}" destId="{7ED329BA-C233-46B1-9906-A4C770AB2A0D}" srcOrd="0" destOrd="0" presId="urn:microsoft.com/office/officeart/2005/8/layout/orgChart1"/>
    <dgm:cxn modelId="{60BD8A2F-A01F-4516-AABA-939C02BD3EB6}" type="presParOf" srcId="{51AF49CC-69D0-4FA4-BCA1-DCC1F8CB790B}" destId="{7F4DEFE6-AC14-425C-9C0E-110CDB135350}" srcOrd="1" destOrd="0" presId="urn:microsoft.com/office/officeart/2005/8/layout/orgChart1"/>
    <dgm:cxn modelId="{F60D2B4F-E2E8-4C64-97C4-9B27D7B0AD85}" type="presParOf" srcId="{BDAF1FC3-EB9E-4129-A23A-83C472C73157}" destId="{F8B06DA7-FF82-4D41-9E8C-83C0E6788A61}" srcOrd="1" destOrd="0" presId="urn:microsoft.com/office/officeart/2005/8/layout/orgChart1"/>
    <dgm:cxn modelId="{ED56A27B-3578-4CBC-8B46-A09040600D75}" type="presParOf" srcId="{F8B06DA7-FF82-4D41-9E8C-83C0E6788A61}" destId="{91CBE52B-3142-41D9-97A7-2515134E5619}" srcOrd="0" destOrd="0" presId="urn:microsoft.com/office/officeart/2005/8/layout/orgChart1"/>
    <dgm:cxn modelId="{AD8BB1BC-DE39-4AD8-A7FC-12A598E484F8}" type="presParOf" srcId="{F8B06DA7-FF82-4D41-9E8C-83C0E6788A61}" destId="{68F0C143-727C-4F68-A72B-539F565BE06B}" srcOrd="1" destOrd="0" presId="urn:microsoft.com/office/officeart/2005/8/layout/orgChart1"/>
    <dgm:cxn modelId="{BE29C21E-897E-41EA-AF48-4846CB06EE0B}" type="presParOf" srcId="{68F0C143-727C-4F68-A72B-539F565BE06B}" destId="{4D74B2CE-601E-41CE-8BFC-BB092302A8DD}" srcOrd="0" destOrd="0" presId="urn:microsoft.com/office/officeart/2005/8/layout/orgChart1"/>
    <dgm:cxn modelId="{5DC2A10E-455E-4598-BD89-B1CC855B08D9}" type="presParOf" srcId="{4D74B2CE-601E-41CE-8BFC-BB092302A8DD}" destId="{B6455AAF-3A05-4373-AA4A-76C7C9A6E6EE}" srcOrd="0" destOrd="0" presId="urn:microsoft.com/office/officeart/2005/8/layout/orgChart1"/>
    <dgm:cxn modelId="{C050C465-215F-4B5D-ACAB-CB49F263A448}" type="presParOf" srcId="{4D74B2CE-601E-41CE-8BFC-BB092302A8DD}" destId="{F60AC4EF-1C0D-4F2B-9808-127F3367ADA5}" srcOrd="1" destOrd="0" presId="urn:microsoft.com/office/officeart/2005/8/layout/orgChart1"/>
    <dgm:cxn modelId="{D9CE4474-621A-426C-BC86-C6D6B1EE0615}" type="presParOf" srcId="{68F0C143-727C-4F68-A72B-539F565BE06B}" destId="{0514BB94-511C-429C-B73B-1D5860695E74}" srcOrd="1" destOrd="0" presId="urn:microsoft.com/office/officeart/2005/8/layout/orgChart1"/>
    <dgm:cxn modelId="{277EDFF2-D8FA-4BC3-B1A6-2B4990CEF609}" type="presParOf" srcId="{68F0C143-727C-4F68-A72B-539F565BE06B}" destId="{3ACD0479-722E-486A-9758-62C43A117BAD}" srcOrd="2" destOrd="0" presId="urn:microsoft.com/office/officeart/2005/8/layout/orgChart1"/>
    <dgm:cxn modelId="{80AA7EEF-C094-41AB-9B25-2F5D2951B655}" type="presParOf" srcId="{BDAF1FC3-EB9E-4129-A23A-83C472C73157}" destId="{2E3F6F73-F9D2-4214-816E-3F2D13A81D0C}" srcOrd="2" destOrd="0" presId="urn:microsoft.com/office/officeart/2005/8/layout/orgChart1"/>
    <dgm:cxn modelId="{CCC45F6E-4784-4F1E-8512-BEFF1590B8C3}" type="presParOf" srcId="{DC643947-97EA-4FAA-9FAB-1FE5AAB63C22}" destId="{31D1DFD7-F586-43B3-931F-5033D5E08CCE}" srcOrd="8" destOrd="0" presId="urn:microsoft.com/office/officeart/2005/8/layout/orgChart1"/>
    <dgm:cxn modelId="{22496E48-F677-4CD8-B553-3B1DFD9EC983}" type="presParOf" srcId="{DC643947-97EA-4FAA-9FAB-1FE5AAB63C22}" destId="{34A96002-0FEA-4557-B27D-E46A3FD9D78D}" srcOrd="9" destOrd="0" presId="urn:microsoft.com/office/officeart/2005/8/layout/orgChart1"/>
    <dgm:cxn modelId="{FE6E3F07-6C10-4D83-BD6F-89C51B8852C5}" type="presParOf" srcId="{34A96002-0FEA-4557-B27D-E46A3FD9D78D}" destId="{6D234AB2-FA6D-4796-9FC2-4280549F8D61}" srcOrd="0" destOrd="0" presId="urn:microsoft.com/office/officeart/2005/8/layout/orgChart1"/>
    <dgm:cxn modelId="{E1A26EC2-3481-4FE7-8A5C-DB75455960BB}" type="presParOf" srcId="{6D234AB2-FA6D-4796-9FC2-4280549F8D61}" destId="{2221CE66-6995-42CA-9CB7-B487A32323E3}" srcOrd="0" destOrd="0" presId="urn:microsoft.com/office/officeart/2005/8/layout/orgChart1"/>
    <dgm:cxn modelId="{1475249C-4D8B-434B-9213-C6060A811845}" type="presParOf" srcId="{6D234AB2-FA6D-4796-9FC2-4280549F8D61}" destId="{2DEE897A-55CD-49DF-AA3E-881E08C2C7C6}" srcOrd="1" destOrd="0" presId="urn:microsoft.com/office/officeart/2005/8/layout/orgChart1"/>
    <dgm:cxn modelId="{210BD239-CBA6-475C-A0D0-C2674AFFF7B0}" type="presParOf" srcId="{34A96002-0FEA-4557-B27D-E46A3FD9D78D}" destId="{EF6FC74E-D62E-44B1-8E85-6830674C658B}" srcOrd="1" destOrd="0" presId="urn:microsoft.com/office/officeart/2005/8/layout/orgChart1"/>
    <dgm:cxn modelId="{C189A356-E858-43F3-8BE1-D651C5B172EF}" type="presParOf" srcId="{EF6FC74E-D62E-44B1-8E85-6830674C658B}" destId="{8AC40E2C-2E27-4DCF-8211-934EEC213093}" srcOrd="0" destOrd="0" presId="urn:microsoft.com/office/officeart/2005/8/layout/orgChart1"/>
    <dgm:cxn modelId="{CE32BE2F-7EE6-48BA-A14E-F0AC2531AE95}" type="presParOf" srcId="{EF6FC74E-D62E-44B1-8E85-6830674C658B}" destId="{E4B3D07F-9A64-4C21-ADE1-CC8050861C90}" srcOrd="1" destOrd="0" presId="urn:microsoft.com/office/officeart/2005/8/layout/orgChart1"/>
    <dgm:cxn modelId="{FDA5EC24-80EB-44C3-8A86-B55B8C3EC022}" type="presParOf" srcId="{E4B3D07F-9A64-4C21-ADE1-CC8050861C90}" destId="{03CBB578-F05C-4BAB-B2A3-ED4D7C187ADD}" srcOrd="0" destOrd="0" presId="urn:microsoft.com/office/officeart/2005/8/layout/orgChart1"/>
    <dgm:cxn modelId="{229B3181-E83D-4696-90E6-211E31016555}" type="presParOf" srcId="{03CBB578-F05C-4BAB-B2A3-ED4D7C187ADD}" destId="{E66C6C8D-5C10-4EE0-9D7D-28CCCA198746}" srcOrd="0" destOrd="0" presId="urn:microsoft.com/office/officeart/2005/8/layout/orgChart1"/>
    <dgm:cxn modelId="{9B08A2C3-33B9-4AF9-BE69-8C99EDB0415E}" type="presParOf" srcId="{03CBB578-F05C-4BAB-B2A3-ED4D7C187ADD}" destId="{8A014057-9658-4EBE-A40B-4545C3BAABB6}" srcOrd="1" destOrd="0" presId="urn:microsoft.com/office/officeart/2005/8/layout/orgChart1"/>
    <dgm:cxn modelId="{B3BAF3BD-8AF3-400F-8B39-CBCABB700C4D}" type="presParOf" srcId="{E4B3D07F-9A64-4C21-ADE1-CC8050861C90}" destId="{EB082B97-C098-4119-892F-A4026225FCE1}" srcOrd="1" destOrd="0" presId="urn:microsoft.com/office/officeart/2005/8/layout/orgChart1"/>
    <dgm:cxn modelId="{54452D74-ABFF-41AF-A569-B8092C58363F}" type="presParOf" srcId="{E4B3D07F-9A64-4C21-ADE1-CC8050861C90}" destId="{6A8035FE-42F7-4B11-A9E0-76C74364A2C2}" srcOrd="2" destOrd="0" presId="urn:microsoft.com/office/officeart/2005/8/layout/orgChart1"/>
    <dgm:cxn modelId="{0D98240B-8F30-4AEB-AC6D-1F905C4C1FF2}" type="presParOf" srcId="{34A96002-0FEA-4557-B27D-E46A3FD9D78D}" destId="{C5CF7F92-E9AC-440F-B9CB-0F58633F61B7}" srcOrd="2" destOrd="0" presId="urn:microsoft.com/office/officeart/2005/8/layout/orgChart1"/>
    <dgm:cxn modelId="{00BF2B12-47E7-4F7F-8CD8-B418B7CC26F6}" type="presParOf" srcId="{51E83B8D-B991-4AC8-ABA4-B4B73D323F0F}" destId="{4B787DDE-C6D7-4751-8B13-9D50C6F17F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5B9E-9BA9-40DA-A70E-7A94E02DF93C}">
      <dsp:nvSpPr>
        <dsp:cNvPr id="0" name=""/>
        <dsp:cNvSpPr/>
      </dsp:nvSpPr>
      <dsp:spPr>
        <a:xfrm>
          <a:off x="29667" y="746416"/>
          <a:ext cx="2030383" cy="8121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1997 ACR Criteria</a:t>
          </a:r>
        </a:p>
      </dsp:txBody>
      <dsp:txXfrm>
        <a:off x="435744" y="746416"/>
        <a:ext cx="1218230" cy="812153"/>
      </dsp:txXfrm>
    </dsp:sp>
    <dsp:sp modelId="{F1EE4A7B-6D59-479C-93CA-126C4D40E44C}">
      <dsp:nvSpPr>
        <dsp:cNvPr id="0" name=""/>
        <dsp:cNvSpPr/>
      </dsp:nvSpPr>
      <dsp:spPr>
        <a:xfrm>
          <a:off x="1829011" y="746416"/>
          <a:ext cx="2030383" cy="8121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2012 SLICC Criteria</a:t>
          </a:r>
        </a:p>
      </dsp:txBody>
      <dsp:txXfrm>
        <a:off x="2235088" y="746416"/>
        <a:ext cx="1218230" cy="812153"/>
      </dsp:txXfrm>
    </dsp:sp>
    <dsp:sp modelId="{0EC2D81D-C6AF-4EB5-B1E9-32D11BFBCFC5}">
      <dsp:nvSpPr>
        <dsp:cNvPr id="0" name=""/>
        <dsp:cNvSpPr/>
      </dsp:nvSpPr>
      <dsp:spPr>
        <a:xfrm>
          <a:off x="3656356" y="746416"/>
          <a:ext cx="2030383" cy="8121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24003" rIns="0" bIns="24003" numCol="1" spcCol="1270" anchor="ctr" anchorCtr="0">
          <a:noAutofit/>
        </a:bodyPr>
        <a:lstStyle/>
        <a:p>
          <a:pPr marL="0" lvl="0" indent="0" algn="ctr" defTabSz="800100">
            <a:lnSpc>
              <a:spcPct val="90000"/>
            </a:lnSpc>
            <a:spcBef>
              <a:spcPct val="0"/>
            </a:spcBef>
            <a:spcAft>
              <a:spcPct val="35000"/>
            </a:spcAft>
            <a:buNone/>
          </a:pPr>
          <a:r>
            <a:rPr lang="en-US" sz="1800" kern="1200" dirty="0"/>
            <a:t>ACR / EULAR 2018</a:t>
          </a:r>
        </a:p>
      </dsp:txBody>
      <dsp:txXfrm>
        <a:off x="4062433" y="746416"/>
        <a:ext cx="1218230" cy="812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6D861-B34D-46E8-89E9-4B164BDA45E5}">
      <dsp:nvSpPr>
        <dsp:cNvPr id="0" name=""/>
        <dsp:cNvSpPr/>
      </dsp:nvSpPr>
      <dsp:spPr>
        <a:xfrm>
          <a:off x="3169322" y="-93688"/>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Increase Long-Term Survival</a:t>
          </a:r>
        </a:p>
      </dsp:txBody>
      <dsp:txXfrm>
        <a:off x="3209601" y="-53409"/>
        <a:ext cx="1467496" cy="744561"/>
      </dsp:txXfrm>
    </dsp:sp>
    <dsp:sp modelId="{A2B52FB5-D3B8-43F9-BE28-5CD71F3441F4}">
      <dsp:nvSpPr>
        <dsp:cNvPr id="0" name=""/>
        <dsp:cNvSpPr/>
      </dsp:nvSpPr>
      <dsp:spPr>
        <a:xfrm>
          <a:off x="2452518" y="321219"/>
          <a:ext cx="2989448" cy="2989448"/>
        </a:xfrm>
        <a:custGeom>
          <a:avLst/>
          <a:gdLst/>
          <a:ahLst/>
          <a:cxnLst/>
          <a:rect l="0" t="0" r="0" b="0"/>
          <a:pathLst>
            <a:path>
              <a:moveTo>
                <a:pt x="2269304" y="216355"/>
              </a:moveTo>
              <a:arcTo wR="1494724" hR="1494724" stAng="18072734" swAng="11763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1C99E1-2A22-4630-B53A-FCBEF1122CDD}">
      <dsp:nvSpPr>
        <dsp:cNvPr id="0" name=""/>
        <dsp:cNvSpPr/>
      </dsp:nvSpPr>
      <dsp:spPr>
        <a:xfrm>
          <a:off x="4570317" y="875619"/>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Prevent Disease Flares</a:t>
          </a:r>
        </a:p>
      </dsp:txBody>
      <dsp:txXfrm>
        <a:off x="4610596" y="915898"/>
        <a:ext cx="1467496" cy="744561"/>
      </dsp:txXfrm>
    </dsp:sp>
    <dsp:sp modelId="{780CB2C8-A849-4916-A64C-EBDC819CDE5E}">
      <dsp:nvSpPr>
        <dsp:cNvPr id="0" name=""/>
        <dsp:cNvSpPr/>
      </dsp:nvSpPr>
      <dsp:spPr>
        <a:xfrm>
          <a:off x="2454180" y="362956"/>
          <a:ext cx="2989448" cy="2989448"/>
        </a:xfrm>
        <a:custGeom>
          <a:avLst/>
          <a:gdLst/>
          <a:ahLst/>
          <a:cxnLst/>
          <a:rect l="0" t="0" r="0" b="0"/>
          <a:pathLst>
            <a:path>
              <a:moveTo>
                <a:pt x="2981467" y="1340468"/>
              </a:moveTo>
              <a:arcTo wR="1494724" hR="1494724" stAng="21244592" swAng="60972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CF9168-37AC-4D9C-B9FF-CB1672CAE355}">
      <dsp:nvSpPr>
        <dsp:cNvPr id="0" name=""/>
        <dsp:cNvSpPr/>
      </dsp:nvSpPr>
      <dsp:spPr>
        <a:xfrm>
          <a:off x="4561451" y="1970848"/>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Manage Comorbidities</a:t>
          </a:r>
        </a:p>
      </dsp:txBody>
      <dsp:txXfrm>
        <a:off x="4601730" y="2011127"/>
        <a:ext cx="1467496" cy="744561"/>
      </dsp:txXfrm>
    </dsp:sp>
    <dsp:sp modelId="{D8A0E29A-53BF-4E1C-8526-DE0981FD6E23}">
      <dsp:nvSpPr>
        <dsp:cNvPr id="0" name=""/>
        <dsp:cNvSpPr/>
      </dsp:nvSpPr>
      <dsp:spPr>
        <a:xfrm>
          <a:off x="2475005" y="303270"/>
          <a:ext cx="2989448" cy="2989448"/>
        </a:xfrm>
        <a:custGeom>
          <a:avLst/>
          <a:gdLst/>
          <a:ahLst/>
          <a:cxnLst/>
          <a:rect l="0" t="0" r="0" b="0"/>
          <a:pathLst>
            <a:path>
              <a:moveTo>
                <a:pt x="2604345" y="2496193"/>
              </a:moveTo>
              <a:arcTo wR="1494724" hR="1494724" stAng="2524037" swAng="10643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DF316B-6057-4F1A-AE30-F6321ACD9382}">
      <dsp:nvSpPr>
        <dsp:cNvPr id="0" name=""/>
        <dsp:cNvSpPr/>
      </dsp:nvSpPr>
      <dsp:spPr>
        <a:xfrm>
          <a:off x="3169322" y="2895759"/>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Improve Disease-Related QoL</a:t>
          </a:r>
        </a:p>
      </dsp:txBody>
      <dsp:txXfrm>
        <a:off x="3209601" y="2936038"/>
        <a:ext cx="1467496" cy="744561"/>
      </dsp:txXfrm>
    </dsp:sp>
    <dsp:sp modelId="{0851CDEB-9674-4C39-A6B3-0842A444D872}">
      <dsp:nvSpPr>
        <dsp:cNvPr id="0" name=""/>
        <dsp:cNvSpPr/>
      </dsp:nvSpPr>
      <dsp:spPr>
        <a:xfrm>
          <a:off x="2353645" y="265998"/>
          <a:ext cx="2989448" cy="2989448"/>
        </a:xfrm>
        <a:custGeom>
          <a:avLst/>
          <a:gdLst/>
          <a:ahLst/>
          <a:cxnLst/>
          <a:rect l="0" t="0" r="0" b="0"/>
          <a:pathLst>
            <a:path>
              <a:moveTo>
                <a:pt x="811252" y="2824034"/>
              </a:moveTo>
              <a:arcTo wR="1494724" hR="1494724" stAng="7032611" swAng="11257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29BD65-9B6A-4B21-AD62-3C8F07C212FD}">
      <dsp:nvSpPr>
        <dsp:cNvPr id="0" name=""/>
        <dsp:cNvSpPr/>
      </dsp:nvSpPr>
      <dsp:spPr>
        <a:xfrm>
          <a:off x="1749226" y="1970845"/>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Preserve Kidney Function</a:t>
          </a:r>
        </a:p>
      </dsp:txBody>
      <dsp:txXfrm>
        <a:off x="1789505" y="2011124"/>
        <a:ext cx="1467496" cy="744561"/>
      </dsp:txXfrm>
    </dsp:sp>
    <dsp:sp modelId="{23500451-5447-425D-BF95-8194F6E2468E}">
      <dsp:nvSpPr>
        <dsp:cNvPr id="0" name=""/>
        <dsp:cNvSpPr/>
      </dsp:nvSpPr>
      <dsp:spPr>
        <a:xfrm>
          <a:off x="2421129" y="453379"/>
          <a:ext cx="2989448" cy="2989448"/>
        </a:xfrm>
        <a:custGeom>
          <a:avLst/>
          <a:gdLst/>
          <a:ahLst/>
          <a:cxnLst/>
          <a:rect l="0" t="0" r="0" b="0"/>
          <a:pathLst>
            <a:path>
              <a:moveTo>
                <a:pt x="134" y="1514757"/>
              </a:moveTo>
              <a:arcTo wR="1494724" hR="1494724" stAng="10753924" swAng="6113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39BD1A-5117-4310-B542-57DFF75E72BD}">
      <dsp:nvSpPr>
        <dsp:cNvPr id="0" name=""/>
        <dsp:cNvSpPr/>
      </dsp:nvSpPr>
      <dsp:spPr>
        <a:xfrm>
          <a:off x="1758115" y="875618"/>
          <a:ext cx="1548054" cy="8251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Prevent Organ Damage</a:t>
          </a:r>
        </a:p>
      </dsp:txBody>
      <dsp:txXfrm>
        <a:off x="1798394" y="915897"/>
        <a:ext cx="1467496" cy="744561"/>
      </dsp:txXfrm>
    </dsp:sp>
    <dsp:sp modelId="{662DDC0B-09C8-4703-92CE-45AAE55C3CA2}">
      <dsp:nvSpPr>
        <dsp:cNvPr id="0" name=""/>
        <dsp:cNvSpPr/>
      </dsp:nvSpPr>
      <dsp:spPr>
        <a:xfrm>
          <a:off x="2421062" y="335155"/>
          <a:ext cx="2989448" cy="2989448"/>
        </a:xfrm>
        <a:custGeom>
          <a:avLst/>
          <a:gdLst/>
          <a:ahLst/>
          <a:cxnLst/>
          <a:rect l="0" t="0" r="0" b="0"/>
          <a:pathLst>
            <a:path>
              <a:moveTo>
                <a:pt x="347633" y="536400"/>
              </a:moveTo>
              <a:arcTo wR="1494724" hR="1494724" stAng="13192601" swAng="11976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40E2C-2E27-4DCF-8211-934EEC213093}">
      <dsp:nvSpPr>
        <dsp:cNvPr id="0" name=""/>
        <dsp:cNvSpPr/>
      </dsp:nvSpPr>
      <dsp:spPr>
        <a:xfrm>
          <a:off x="6983303" y="2567610"/>
          <a:ext cx="212028" cy="771716"/>
        </a:xfrm>
        <a:custGeom>
          <a:avLst/>
          <a:gdLst/>
          <a:ahLst/>
          <a:cxnLst/>
          <a:rect l="0" t="0" r="0" b="0"/>
          <a:pathLst>
            <a:path>
              <a:moveTo>
                <a:pt x="0" y="0"/>
              </a:moveTo>
              <a:lnTo>
                <a:pt x="0" y="771716"/>
              </a:lnTo>
              <a:lnTo>
                <a:pt x="212028" y="771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D1DFD7-F586-43B3-931F-5033D5E08CCE}">
      <dsp:nvSpPr>
        <dsp:cNvPr id="0" name=""/>
        <dsp:cNvSpPr/>
      </dsp:nvSpPr>
      <dsp:spPr>
        <a:xfrm>
          <a:off x="4127986" y="1162646"/>
          <a:ext cx="3420725" cy="296839"/>
        </a:xfrm>
        <a:custGeom>
          <a:avLst/>
          <a:gdLst/>
          <a:ahLst/>
          <a:cxnLst/>
          <a:rect l="0" t="0" r="0" b="0"/>
          <a:pathLst>
            <a:path>
              <a:moveTo>
                <a:pt x="0" y="0"/>
              </a:moveTo>
              <a:lnTo>
                <a:pt x="0" y="148419"/>
              </a:lnTo>
              <a:lnTo>
                <a:pt x="3420725" y="148419"/>
              </a:lnTo>
              <a:lnTo>
                <a:pt x="3420725" y="296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CBE52B-3142-41D9-97A7-2515134E5619}">
      <dsp:nvSpPr>
        <dsp:cNvPr id="0" name=""/>
        <dsp:cNvSpPr/>
      </dsp:nvSpPr>
      <dsp:spPr>
        <a:xfrm>
          <a:off x="5272940" y="2567610"/>
          <a:ext cx="212028" cy="771716"/>
        </a:xfrm>
        <a:custGeom>
          <a:avLst/>
          <a:gdLst/>
          <a:ahLst/>
          <a:cxnLst/>
          <a:rect l="0" t="0" r="0" b="0"/>
          <a:pathLst>
            <a:path>
              <a:moveTo>
                <a:pt x="0" y="0"/>
              </a:moveTo>
              <a:lnTo>
                <a:pt x="0" y="771716"/>
              </a:lnTo>
              <a:lnTo>
                <a:pt x="212028" y="771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2EC65-B673-429E-B5F7-C52015A98A4E}">
      <dsp:nvSpPr>
        <dsp:cNvPr id="0" name=""/>
        <dsp:cNvSpPr/>
      </dsp:nvSpPr>
      <dsp:spPr>
        <a:xfrm>
          <a:off x="4127986" y="1162646"/>
          <a:ext cx="1710362" cy="296839"/>
        </a:xfrm>
        <a:custGeom>
          <a:avLst/>
          <a:gdLst/>
          <a:ahLst/>
          <a:cxnLst/>
          <a:rect l="0" t="0" r="0" b="0"/>
          <a:pathLst>
            <a:path>
              <a:moveTo>
                <a:pt x="0" y="0"/>
              </a:moveTo>
              <a:lnTo>
                <a:pt x="0" y="148419"/>
              </a:lnTo>
              <a:lnTo>
                <a:pt x="1710362" y="148419"/>
              </a:lnTo>
              <a:lnTo>
                <a:pt x="1710362" y="296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02FAED-F5C6-47CD-819C-33C619A67031}">
      <dsp:nvSpPr>
        <dsp:cNvPr id="0" name=""/>
        <dsp:cNvSpPr/>
      </dsp:nvSpPr>
      <dsp:spPr>
        <a:xfrm>
          <a:off x="3562577" y="2567610"/>
          <a:ext cx="212028" cy="771716"/>
        </a:xfrm>
        <a:custGeom>
          <a:avLst/>
          <a:gdLst/>
          <a:ahLst/>
          <a:cxnLst/>
          <a:rect l="0" t="0" r="0" b="0"/>
          <a:pathLst>
            <a:path>
              <a:moveTo>
                <a:pt x="0" y="0"/>
              </a:moveTo>
              <a:lnTo>
                <a:pt x="0" y="771716"/>
              </a:lnTo>
              <a:lnTo>
                <a:pt x="212028" y="771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823617-BEC9-41A1-841F-18BAC7BDCFB1}">
      <dsp:nvSpPr>
        <dsp:cNvPr id="0" name=""/>
        <dsp:cNvSpPr/>
      </dsp:nvSpPr>
      <dsp:spPr>
        <a:xfrm>
          <a:off x="4082266" y="1162646"/>
          <a:ext cx="91440" cy="296839"/>
        </a:xfrm>
        <a:custGeom>
          <a:avLst/>
          <a:gdLst/>
          <a:ahLst/>
          <a:cxnLst/>
          <a:rect l="0" t="0" r="0" b="0"/>
          <a:pathLst>
            <a:path>
              <a:moveTo>
                <a:pt x="45720" y="0"/>
              </a:moveTo>
              <a:lnTo>
                <a:pt x="45720" y="296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A5EB25-1578-4596-9D35-25D882ADE64E}">
      <dsp:nvSpPr>
        <dsp:cNvPr id="0" name=""/>
        <dsp:cNvSpPr/>
      </dsp:nvSpPr>
      <dsp:spPr>
        <a:xfrm>
          <a:off x="1852214" y="2567610"/>
          <a:ext cx="212028" cy="771716"/>
        </a:xfrm>
        <a:custGeom>
          <a:avLst/>
          <a:gdLst/>
          <a:ahLst/>
          <a:cxnLst/>
          <a:rect l="0" t="0" r="0" b="0"/>
          <a:pathLst>
            <a:path>
              <a:moveTo>
                <a:pt x="0" y="0"/>
              </a:moveTo>
              <a:lnTo>
                <a:pt x="0" y="771716"/>
              </a:lnTo>
              <a:lnTo>
                <a:pt x="212028" y="771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A46137-DA08-44A4-95B7-9E3AF670EC97}">
      <dsp:nvSpPr>
        <dsp:cNvPr id="0" name=""/>
        <dsp:cNvSpPr/>
      </dsp:nvSpPr>
      <dsp:spPr>
        <a:xfrm>
          <a:off x="2417623" y="1162646"/>
          <a:ext cx="1710362" cy="296839"/>
        </a:xfrm>
        <a:custGeom>
          <a:avLst/>
          <a:gdLst/>
          <a:ahLst/>
          <a:cxnLst/>
          <a:rect l="0" t="0" r="0" b="0"/>
          <a:pathLst>
            <a:path>
              <a:moveTo>
                <a:pt x="1710362" y="0"/>
              </a:moveTo>
              <a:lnTo>
                <a:pt x="1710362" y="148419"/>
              </a:lnTo>
              <a:lnTo>
                <a:pt x="0" y="148419"/>
              </a:lnTo>
              <a:lnTo>
                <a:pt x="0" y="296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8015A-54F7-477E-AFC1-9CCEE39BAFDD}">
      <dsp:nvSpPr>
        <dsp:cNvPr id="0" name=""/>
        <dsp:cNvSpPr/>
      </dsp:nvSpPr>
      <dsp:spPr>
        <a:xfrm>
          <a:off x="141851" y="2567610"/>
          <a:ext cx="212028" cy="771716"/>
        </a:xfrm>
        <a:custGeom>
          <a:avLst/>
          <a:gdLst/>
          <a:ahLst/>
          <a:cxnLst/>
          <a:rect l="0" t="0" r="0" b="0"/>
          <a:pathLst>
            <a:path>
              <a:moveTo>
                <a:pt x="0" y="0"/>
              </a:moveTo>
              <a:lnTo>
                <a:pt x="0" y="771716"/>
              </a:lnTo>
              <a:lnTo>
                <a:pt x="212028" y="7717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4B7875-E1E5-4C05-9DB5-EBDA749B8643}">
      <dsp:nvSpPr>
        <dsp:cNvPr id="0" name=""/>
        <dsp:cNvSpPr/>
      </dsp:nvSpPr>
      <dsp:spPr>
        <a:xfrm>
          <a:off x="707260" y="1162646"/>
          <a:ext cx="3420725" cy="296839"/>
        </a:xfrm>
        <a:custGeom>
          <a:avLst/>
          <a:gdLst/>
          <a:ahLst/>
          <a:cxnLst/>
          <a:rect l="0" t="0" r="0" b="0"/>
          <a:pathLst>
            <a:path>
              <a:moveTo>
                <a:pt x="3420725" y="0"/>
              </a:moveTo>
              <a:lnTo>
                <a:pt x="3420725" y="148419"/>
              </a:lnTo>
              <a:lnTo>
                <a:pt x="0" y="148419"/>
              </a:lnTo>
              <a:lnTo>
                <a:pt x="0" y="2968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8FBF96-402D-4545-9B08-CAC8C0C0444B}">
      <dsp:nvSpPr>
        <dsp:cNvPr id="0" name=""/>
        <dsp:cNvSpPr/>
      </dsp:nvSpPr>
      <dsp:spPr>
        <a:xfrm>
          <a:off x="3421225" y="455885"/>
          <a:ext cx="1413523" cy="706761"/>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Biopsy Findings</a:t>
          </a:r>
        </a:p>
      </dsp:txBody>
      <dsp:txXfrm>
        <a:off x="3421225" y="455885"/>
        <a:ext cx="1413523" cy="706761"/>
      </dsp:txXfrm>
    </dsp:sp>
    <dsp:sp modelId="{79CCDF53-EE40-467D-95AF-47788017E4F2}">
      <dsp:nvSpPr>
        <dsp:cNvPr id="0" name=""/>
        <dsp:cNvSpPr/>
      </dsp:nvSpPr>
      <dsp:spPr>
        <a:xfrm>
          <a:off x="499" y="1459486"/>
          <a:ext cx="1413523" cy="110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Non-proliferative LN</a:t>
          </a:r>
        </a:p>
        <a:p>
          <a:pPr marL="0" lvl="0" indent="0" algn="l" defTabSz="533400">
            <a:lnSpc>
              <a:spcPct val="90000"/>
            </a:lnSpc>
            <a:spcBef>
              <a:spcPct val="0"/>
            </a:spcBef>
            <a:spcAft>
              <a:spcPct val="35000"/>
            </a:spcAft>
            <a:buNone/>
          </a:pPr>
          <a:r>
            <a:rPr lang="en-US" sz="1200" kern="1200" dirty="0">
              <a:solidFill>
                <a:schemeClr val="tx1"/>
              </a:solidFill>
            </a:rPr>
            <a:t> - Class II</a:t>
          </a:r>
        </a:p>
        <a:p>
          <a:pPr marL="0" lvl="0" indent="0" algn="l" defTabSz="533400">
            <a:lnSpc>
              <a:spcPct val="90000"/>
            </a:lnSpc>
            <a:spcBef>
              <a:spcPct val="0"/>
            </a:spcBef>
            <a:spcAft>
              <a:spcPct val="35000"/>
            </a:spcAft>
            <a:buNone/>
          </a:pPr>
          <a:r>
            <a:rPr lang="en-US" sz="1200" kern="1200" dirty="0">
              <a:solidFill>
                <a:schemeClr val="tx1"/>
              </a:solidFill>
            </a:rPr>
            <a:t> - Class V</a:t>
          </a:r>
        </a:p>
      </dsp:txBody>
      <dsp:txXfrm>
        <a:off x="499" y="1459486"/>
        <a:ext cx="1413523" cy="1108124"/>
      </dsp:txXfrm>
    </dsp:sp>
    <dsp:sp modelId="{BA7B9774-62C0-4F58-8CD1-068C33B6B382}">
      <dsp:nvSpPr>
        <dsp:cNvPr id="0" name=""/>
        <dsp:cNvSpPr/>
      </dsp:nvSpPr>
      <dsp:spPr>
        <a:xfrm>
          <a:off x="353879" y="2864450"/>
          <a:ext cx="1413523" cy="949753"/>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1125" lvl="0" indent="-111125" algn="l" defTabSz="533400">
            <a:lnSpc>
              <a:spcPct val="90000"/>
            </a:lnSpc>
            <a:spcBef>
              <a:spcPct val="0"/>
            </a:spcBef>
            <a:spcAft>
              <a:spcPct val="35000"/>
            </a:spcAft>
            <a:buNone/>
          </a:pPr>
          <a:r>
            <a:rPr lang="en-US" sz="1200" kern="1200" dirty="0">
              <a:solidFill>
                <a:schemeClr val="tx1"/>
              </a:solidFill>
            </a:rPr>
            <a:t> -Immunosuppression to treat extra-renal disease only</a:t>
          </a:r>
        </a:p>
        <a:p>
          <a:pPr marL="111125" lvl="0" indent="-111125" algn="l" defTabSz="533400">
            <a:lnSpc>
              <a:spcPct val="90000"/>
            </a:lnSpc>
            <a:spcBef>
              <a:spcPct val="0"/>
            </a:spcBef>
            <a:spcAft>
              <a:spcPct val="35000"/>
            </a:spcAft>
            <a:buNone/>
          </a:pPr>
          <a:r>
            <a:rPr lang="en-US" sz="1200" kern="1200" dirty="0">
              <a:solidFill>
                <a:schemeClr val="tx1"/>
              </a:solidFill>
            </a:rPr>
            <a:t> -Kidney protective measures**</a:t>
          </a:r>
        </a:p>
      </dsp:txBody>
      <dsp:txXfrm>
        <a:off x="353879" y="2864450"/>
        <a:ext cx="1413523" cy="949753"/>
      </dsp:txXfrm>
    </dsp:sp>
    <dsp:sp modelId="{49917BDA-4FBD-4BEF-9064-B117FD0B4E02}">
      <dsp:nvSpPr>
        <dsp:cNvPr id="0" name=""/>
        <dsp:cNvSpPr/>
      </dsp:nvSpPr>
      <dsp:spPr>
        <a:xfrm>
          <a:off x="1710862" y="1459486"/>
          <a:ext cx="1413523" cy="1108124"/>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Proliferative LN</a:t>
          </a:r>
        </a:p>
        <a:p>
          <a:pPr marL="0" lvl="0" indent="0" algn="l" defTabSz="533400">
            <a:lnSpc>
              <a:spcPct val="90000"/>
            </a:lnSpc>
            <a:spcBef>
              <a:spcPct val="0"/>
            </a:spcBef>
            <a:spcAft>
              <a:spcPct val="35000"/>
            </a:spcAft>
            <a:buNone/>
          </a:pPr>
          <a:r>
            <a:rPr lang="en-US" sz="1200" kern="1200" dirty="0">
              <a:solidFill>
                <a:schemeClr val="tx1"/>
              </a:solidFill>
            </a:rPr>
            <a:t> -Class III/IV (chronic)</a:t>
          </a:r>
        </a:p>
      </dsp:txBody>
      <dsp:txXfrm>
        <a:off x="1710862" y="1459486"/>
        <a:ext cx="1413523" cy="1108124"/>
      </dsp:txXfrm>
    </dsp:sp>
    <dsp:sp modelId="{CC6BC3E7-DD9B-4174-916E-1788578FEB57}">
      <dsp:nvSpPr>
        <dsp:cNvPr id="0" name=""/>
        <dsp:cNvSpPr/>
      </dsp:nvSpPr>
      <dsp:spPr>
        <a:xfrm>
          <a:off x="2064242" y="2864450"/>
          <a:ext cx="1413523" cy="949753"/>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1125" lvl="0" indent="-111125" algn="l" defTabSz="533400">
            <a:lnSpc>
              <a:spcPct val="90000"/>
            </a:lnSpc>
            <a:spcBef>
              <a:spcPct val="0"/>
            </a:spcBef>
            <a:spcAft>
              <a:spcPct val="35000"/>
            </a:spcAft>
            <a:buNone/>
          </a:pPr>
          <a:r>
            <a:rPr lang="en-US" sz="1200" kern="1200" dirty="0">
              <a:solidFill>
                <a:schemeClr val="tx1"/>
              </a:solidFill>
            </a:rPr>
            <a:t> -Immunosuppression to treat extra-renal disease only</a:t>
          </a:r>
        </a:p>
        <a:p>
          <a:pPr marL="111125" lvl="0" indent="-111125" algn="l" defTabSz="533400">
            <a:lnSpc>
              <a:spcPct val="90000"/>
            </a:lnSpc>
            <a:spcBef>
              <a:spcPct val="0"/>
            </a:spcBef>
            <a:spcAft>
              <a:spcPct val="35000"/>
            </a:spcAft>
            <a:buNone/>
          </a:pPr>
          <a:r>
            <a:rPr lang="en-US" sz="1200" kern="1200" dirty="0">
              <a:solidFill>
                <a:schemeClr val="tx1"/>
              </a:solidFill>
            </a:rPr>
            <a:t> -Kidney protective measures**</a:t>
          </a:r>
        </a:p>
      </dsp:txBody>
      <dsp:txXfrm>
        <a:off x="2064242" y="2864450"/>
        <a:ext cx="1413523" cy="949753"/>
      </dsp:txXfrm>
    </dsp:sp>
    <dsp:sp modelId="{4BCD36B6-BD70-4E5C-AE6B-0AD2AE883D99}">
      <dsp:nvSpPr>
        <dsp:cNvPr id="0" name=""/>
        <dsp:cNvSpPr/>
      </dsp:nvSpPr>
      <dsp:spPr>
        <a:xfrm>
          <a:off x="3421225" y="1459486"/>
          <a:ext cx="1413523" cy="1108124"/>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algn="ctr" defTabSz="533400">
            <a:lnSpc>
              <a:spcPct val="90000"/>
            </a:lnSpc>
            <a:spcBef>
              <a:spcPct val="0"/>
            </a:spcBef>
            <a:spcAft>
              <a:spcPct val="35000"/>
            </a:spcAft>
            <a:buNone/>
          </a:pPr>
          <a:r>
            <a:rPr lang="en-US" sz="1200" b="1" kern="1200" dirty="0">
              <a:solidFill>
                <a:schemeClr val="tx1"/>
              </a:solidFill>
            </a:rPr>
            <a:t>Proliferative LN</a:t>
          </a:r>
        </a:p>
        <a:p>
          <a:pPr marL="114300" lvl="0" indent="-114300" algn="l" defTabSz="533400">
            <a:lnSpc>
              <a:spcPct val="90000"/>
            </a:lnSpc>
            <a:spcBef>
              <a:spcPct val="0"/>
            </a:spcBef>
            <a:spcAft>
              <a:spcPct val="35000"/>
            </a:spcAft>
            <a:buNone/>
          </a:pPr>
          <a:r>
            <a:rPr lang="en-US" sz="1200" kern="1200" dirty="0">
              <a:solidFill>
                <a:schemeClr val="tx1"/>
              </a:solidFill>
            </a:rPr>
            <a:t> -Class III/IV (active or active + chronic)</a:t>
          </a:r>
        </a:p>
        <a:p>
          <a:pPr marL="114300" lvl="0" indent="-114300" algn="l" defTabSz="533400">
            <a:lnSpc>
              <a:spcPct val="90000"/>
            </a:lnSpc>
            <a:spcBef>
              <a:spcPct val="0"/>
            </a:spcBef>
            <a:spcAft>
              <a:spcPct val="35000"/>
            </a:spcAft>
            <a:buNone/>
          </a:pPr>
          <a:r>
            <a:rPr lang="en-US" sz="1200" kern="1200" dirty="0">
              <a:solidFill>
                <a:schemeClr val="tx1"/>
              </a:solidFill>
            </a:rPr>
            <a:t> -Mixed Class III or IV + V</a:t>
          </a:r>
        </a:p>
      </dsp:txBody>
      <dsp:txXfrm>
        <a:off x="3421225" y="1459486"/>
        <a:ext cx="1413523" cy="1108124"/>
      </dsp:txXfrm>
    </dsp:sp>
    <dsp:sp modelId="{4B86181E-D5BE-404D-B9E8-C503C4C9EC49}">
      <dsp:nvSpPr>
        <dsp:cNvPr id="0" name=""/>
        <dsp:cNvSpPr/>
      </dsp:nvSpPr>
      <dsp:spPr>
        <a:xfrm>
          <a:off x="3774605" y="2864450"/>
          <a:ext cx="1413523" cy="94975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1125" lvl="0" indent="-111125" algn="l" defTabSz="533400">
            <a:lnSpc>
              <a:spcPct val="90000"/>
            </a:lnSpc>
            <a:spcBef>
              <a:spcPct val="0"/>
            </a:spcBef>
            <a:spcAft>
              <a:spcPct val="35000"/>
            </a:spcAft>
            <a:buNone/>
          </a:pPr>
          <a:r>
            <a:rPr lang="en-US" sz="1200" kern="1200" dirty="0">
              <a:solidFill>
                <a:schemeClr val="tx1"/>
              </a:solidFill>
            </a:rPr>
            <a:t> -Immunosuppression to treat LN</a:t>
          </a:r>
        </a:p>
        <a:p>
          <a:pPr marL="111125" lvl="0" indent="-111125" algn="l" defTabSz="533400">
            <a:lnSpc>
              <a:spcPct val="90000"/>
            </a:lnSpc>
            <a:spcBef>
              <a:spcPct val="0"/>
            </a:spcBef>
            <a:spcAft>
              <a:spcPct val="35000"/>
            </a:spcAft>
            <a:buNone/>
          </a:pPr>
          <a:r>
            <a:rPr lang="en-US" sz="1200" kern="1200" dirty="0">
              <a:solidFill>
                <a:schemeClr val="tx1"/>
              </a:solidFill>
            </a:rPr>
            <a:t> -Kidney protective measures**</a:t>
          </a:r>
        </a:p>
      </dsp:txBody>
      <dsp:txXfrm>
        <a:off x="3774605" y="2864450"/>
        <a:ext cx="1413523" cy="949753"/>
      </dsp:txXfrm>
    </dsp:sp>
    <dsp:sp modelId="{7ED329BA-C233-46B1-9906-A4C770AB2A0D}">
      <dsp:nvSpPr>
        <dsp:cNvPr id="0" name=""/>
        <dsp:cNvSpPr/>
      </dsp:nvSpPr>
      <dsp:spPr>
        <a:xfrm>
          <a:off x="5131588" y="1459486"/>
          <a:ext cx="1413523" cy="110812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Non-proliferative LN</a:t>
          </a:r>
        </a:p>
        <a:p>
          <a:pPr marL="0" lvl="0" indent="0" algn="l" defTabSz="533400">
            <a:lnSpc>
              <a:spcPct val="90000"/>
            </a:lnSpc>
            <a:spcBef>
              <a:spcPct val="0"/>
            </a:spcBef>
            <a:spcAft>
              <a:spcPct val="35000"/>
            </a:spcAft>
            <a:buNone/>
          </a:pPr>
          <a:r>
            <a:rPr lang="en-US" sz="1200" kern="1200" dirty="0">
              <a:solidFill>
                <a:schemeClr val="tx1"/>
              </a:solidFill>
            </a:rPr>
            <a:t> -Class V</a:t>
          </a:r>
        </a:p>
      </dsp:txBody>
      <dsp:txXfrm>
        <a:off x="5131588" y="1459486"/>
        <a:ext cx="1413523" cy="1108124"/>
      </dsp:txXfrm>
    </dsp:sp>
    <dsp:sp modelId="{B6455AAF-3A05-4373-AA4A-76C7C9A6E6EE}">
      <dsp:nvSpPr>
        <dsp:cNvPr id="0" name=""/>
        <dsp:cNvSpPr/>
      </dsp:nvSpPr>
      <dsp:spPr>
        <a:xfrm>
          <a:off x="5484968" y="2864450"/>
          <a:ext cx="1413523" cy="949753"/>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1125" lvl="0" indent="-111125" algn="l" defTabSz="533400">
            <a:lnSpc>
              <a:spcPct val="90000"/>
            </a:lnSpc>
            <a:spcBef>
              <a:spcPct val="0"/>
            </a:spcBef>
            <a:spcAft>
              <a:spcPct val="35000"/>
            </a:spcAft>
            <a:buNone/>
          </a:pPr>
          <a:r>
            <a:rPr lang="en-US" sz="1200" kern="1200" dirty="0">
              <a:solidFill>
                <a:schemeClr val="tx1"/>
              </a:solidFill>
            </a:rPr>
            <a:t> -Immunosuppression to treat LN</a:t>
          </a:r>
        </a:p>
        <a:p>
          <a:pPr marL="111125" lvl="0" indent="-111125" algn="l" defTabSz="533400">
            <a:lnSpc>
              <a:spcPct val="90000"/>
            </a:lnSpc>
            <a:spcBef>
              <a:spcPct val="0"/>
            </a:spcBef>
            <a:spcAft>
              <a:spcPct val="35000"/>
            </a:spcAft>
            <a:buNone/>
          </a:pPr>
          <a:r>
            <a:rPr lang="en-US" sz="1200" kern="1200" dirty="0">
              <a:solidFill>
                <a:schemeClr val="tx1"/>
              </a:solidFill>
            </a:rPr>
            <a:t> -Kidney protective measures**</a:t>
          </a:r>
        </a:p>
      </dsp:txBody>
      <dsp:txXfrm>
        <a:off x="5484968" y="2864450"/>
        <a:ext cx="1413523" cy="949753"/>
      </dsp:txXfrm>
    </dsp:sp>
    <dsp:sp modelId="{2221CE66-6995-42CA-9CB7-B487A32323E3}">
      <dsp:nvSpPr>
        <dsp:cNvPr id="0" name=""/>
        <dsp:cNvSpPr/>
      </dsp:nvSpPr>
      <dsp:spPr>
        <a:xfrm>
          <a:off x="6841950" y="1459486"/>
          <a:ext cx="1413523" cy="1108124"/>
        </a:xfrm>
        <a:prstGeom prst="rect">
          <a:avLst/>
        </a:prstGeom>
        <a:solidFill>
          <a:srgbClr val="AE78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Non-LN Kidney Disease</a:t>
          </a:r>
          <a:r>
            <a:rPr lang="en-US" sz="1200" kern="1200" dirty="0">
              <a:solidFill>
                <a:schemeClr val="tx1"/>
              </a:solidFill>
            </a:rPr>
            <a:t>*</a:t>
          </a:r>
        </a:p>
      </dsp:txBody>
      <dsp:txXfrm>
        <a:off x="6841950" y="1459486"/>
        <a:ext cx="1413523" cy="1108124"/>
      </dsp:txXfrm>
    </dsp:sp>
    <dsp:sp modelId="{E66C6C8D-5C10-4EE0-9D7D-28CCCA198746}">
      <dsp:nvSpPr>
        <dsp:cNvPr id="0" name=""/>
        <dsp:cNvSpPr/>
      </dsp:nvSpPr>
      <dsp:spPr>
        <a:xfrm>
          <a:off x="7195331" y="2864450"/>
          <a:ext cx="1413523" cy="949753"/>
        </a:xfrm>
        <a:prstGeom prst="rect">
          <a:avLst/>
        </a:prstGeom>
        <a:solidFill>
          <a:srgbClr val="CAB2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111125" lvl="0" indent="-111125" algn="l" defTabSz="533400">
            <a:lnSpc>
              <a:spcPct val="90000"/>
            </a:lnSpc>
            <a:spcBef>
              <a:spcPct val="0"/>
            </a:spcBef>
            <a:spcAft>
              <a:spcPct val="35000"/>
            </a:spcAft>
            <a:buNone/>
          </a:pPr>
          <a:r>
            <a:rPr lang="en-US" sz="1200" kern="1200" dirty="0">
              <a:solidFill>
                <a:schemeClr val="tx1"/>
              </a:solidFill>
            </a:rPr>
            <a:t> -Treatment varies according to condition</a:t>
          </a:r>
        </a:p>
      </dsp:txBody>
      <dsp:txXfrm>
        <a:off x="7195331" y="2864450"/>
        <a:ext cx="1413523" cy="9497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1894-657C-47F4-BA9E-1209B30CBD5D}"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926FF-BF98-4188-AB9B-3962AB39CA27}" type="slidenum">
              <a:rPr lang="en-US" smtClean="0"/>
              <a:t>‹#›</a:t>
            </a:fld>
            <a:endParaRPr lang="en-US"/>
          </a:p>
        </p:txBody>
      </p:sp>
    </p:spTree>
    <p:extLst>
      <p:ext uri="{BB962C8B-B14F-4D97-AF65-F5344CB8AC3E}">
        <p14:creationId xmlns:p14="http://schemas.microsoft.com/office/powerpoint/2010/main" val="350797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0" indent="-914400" algn="just" defTabSz="914400" rtl="0" eaLnBrk="1" fontAlgn="auto" latinLnBrk="0" hangingPunct="1">
              <a:lnSpc>
                <a:spcPct val="100000"/>
              </a:lnSpc>
              <a:spcBef>
                <a:spcPts val="0"/>
              </a:spcBef>
              <a:spcAft>
                <a:spcPts val="0"/>
              </a:spcAft>
              <a:buClrTx/>
              <a:buSzTx/>
              <a:buFontTx/>
              <a:buNone/>
              <a:tabLst/>
              <a:defRPr/>
            </a:pPr>
            <a:endParaRPr lang="en-US" sz="1800" dirty="0">
              <a:solidFill>
                <a:srgbClr val="00B050"/>
              </a:solidFill>
              <a:effectLst/>
              <a:latin typeface="Times New Roman" panose="02020603050405020304" pitchFamily="18" charset="0"/>
              <a:ea typeface="Times New Roman" panose="02020603050405020304" pitchFamily="18" charset="0"/>
            </a:endParaRPr>
          </a:p>
          <a:p>
            <a:pPr marL="914400" marR="0" lvl="0" indent="-91440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0926FF-BF98-4188-AB9B-3962AB39CA27}" type="slidenum">
              <a:rPr lang="en-US" smtClean="0"/>
              <a:t>2</a:t>
            </a:fld>
            <a:endParaRPr lang="en-US"/>
          </a:p>
        </p:txBody>
      </p:sp>
    </p:spTree>
    <p:extLst>
      <p:ext uri="{BB962C8B-B14F-4D97-AF65-F5344CB8AC3E}">
        <p14:creationId xmlns:p14="http://schemas.microsoft.com/office/powerpoint/2010/main" val="201022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11</a:t>
            </a:fld>
            <a:endParaRPr lang="en-US"/>
          </a:p>
        </p:txBody>
      </p:sp>
    </p:spTree>
    <p:extLst>
      <p:ext uri="{BB962C8B-B14F-4D97-AF65-F5344CB8AC3E}">
        <p14:creationId xmlns:p14="http://schemas.microsoft.com/office/powerpoint/2010/main" val="221783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28:03.6	I’m Anca </a:t>
            </a:r>
            <a:r>
              <a:rPr lang="en-US" sz="1800" dirty="0" err="1">
                <a:effectLst/>
                <a:latin typeface="Times New Roman" panose="02020603050405020304" pitchFamily="18" charset="0"/>
                <a:ea typeface="Times New Roman" panose="02020603050405020304" pitchFamily="18" charset="0"/>
              </a:rPr>
              <a:t>Askanase</a:t>
            </a:r>
            <a:r>
              <a:rPr lang="en-US" sz="1800" dirty="0">
                <a:effectLst/>
                <a:latin typeface="Times New Roman" panose="02020603050405020304" pitchFamily="18" charset="0"/>
                <a:ea typeface="Times New Roman" panose="02020603050405020304" pitchFamily="18" charset="0"/>
              </a:rPr>
              <a:t>, I’m a rheumatologist in New York City at Columbia University.  I’m the Director of the Lupus Center here and my life’s passion has been taking care of people with lupus and better understanding, doing research into outcomes, novel therapeutics and shedding more light into health disparities in people with lupus.</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12</a:t>
            </a:fld>
            <a:endParaRPr lang="en-US"/>
          </a:p>
        </p:txBody>
      </p:sp>
    </p:spTree>
    <p:extLst>
      <p:ext uri="{BB962C8B-B14F-4D97-AF65-F5344CB8AC3E}">
        <p14:creationId xmlns:p14="http://schemas.microsoft.com/office/powerpoint/2010/main" val="288079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13</a:t>
            </a:fld>
            <a:endParaRPr lang="en-US"/>
          </a:p>
        </p:txBody>
      </p:sp>
    </p:spTree>
    <p:extLst>
      <p:ext uri="{BB962C8B-B14F-4D97-AF65-F5344CB8AC3E}">
        <p14:creationId xmlns:p14="http://schemas.microsoft.com/office/powerpoint/2010/main" val="69383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14</a:t>
            </a:fld>
            <a:endParaRPr lang="en-US"/>
          </a:p>
        </p:txBody>
      </p:sp>
    </p:spTree>
    <p:extLst>
      <p:ext uri="{BB962C8B-B14F-4D97-AF65-F5344CB8AC3E}">
        <p14:creationId xmlns:p14="http://schemas.microsoft.com/office/powerpoint/2010/main" val="204876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29:37.0	</a:t>
            </a:r>
            <a:r>
              <a:rPr lang="en-US" sz="1200" dirty="0">
                <a:solidFill>
                  <a:srgbClr val="FF0000"/>
                </a:solidFill>
                <a:effectLst/>
                <a:latin typeface="Times New Roman" panose="02020603050405020304" pitchFamily="18" charset="0"/>
                <a:ea typeface="Times New Roman" panose="02020603050405020304" pitchFamily="18" charset="0"/>
              </a:rPr>
              <a:t>… the big reason for this increase in damage is the cumulative steroid dose.  So,</a:t>
            </a:r>
            <a:r>
              <a:rPr lang="en-US" sz="1200" dirty="0">
                <a:effectLst/>
                <a:latin typeface="Times New Roman" panose="02020603050405020304" pitchFamily="18" charset="0"/>
                <a:ea typeface="Times New Roman" panose="02020603050405020304" pitchFamily="18" charset="0"/>
              </a:rPr>
              <a:t> we use steroids to quench disease activity.  Over time, the cumulative steroid dose increases and damage parallels that increase in cumulative steroid dose.</a:t>
            </a:r>
          </a:p>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15</a:t>
            </a:fld>
            <a:endParaRPr lang="en-US"/>
          </a:p>
        </p:txBody>
      </p:sp>
    </p:spTree>
    <p:extLst>
      <p:ext uri="{BB962C8B-B14F-4D97-AF65-F5344CB8AC3E}">
        <p14:creationId xmlns:p14="http://schemas.microsoft.com/office/powerpoint/2010/main" val="15590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8803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17</a:t>
            </a:fld>
            <a:endParaRPr lang="en-US"/>
          </a:p>
        </p:txBody>
      </p:sp>
    </p:spTree>
    <p:extLst>
      <p:ext uri="{BB962C8B-B14F-4D97-AF65-F5344CB8AC3E}">
        <p14:creationId xmlns:p14="http://schemas.microsoft.com/office/powerpoint/2010/main" val="418903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18</a:t>
            </a:fld>
            <a:endParaRPr lang="en-US"/>
          </a:p>
        </p:txBody>
      </p:sp>
    </p:spTree>
    <p:extLst>
      <p:ext uri="{BB962C8B-B14F-4D97-AF65-F5344CB8AC3E}">
        <p14:creationId xmlns:p14="http://schemas.microsoft.com/office/powerpoint/2010/main" val="2847405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5D0926FF-BF98-4188-AB9B-3962AB39CA27}" type="slidenum">
              <a:rPr lang="en-US" smtClean="0"/>
              <a:t>19</a:t>
            </a:fld>
            <a:endParaRPr lang="en-US"/>
          </a:p>
        </p:txBody>
      </p:sp>
    </p:spTree>
    <p:extLst>
      <p:ext uri="{BB962C8B-B14F-4D97-AF65-F5344CB8AC3E}">
        <p14:creationId xmlns:p14="http://schemas.microsoft.com/office/powerpoint/2010/main" val="223799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20</a:t>
            </a:fld>
            <a:endParaRPr lang="en-US"/>
          </a:p>
        </p:txBody>
      </p:sp>
    </p:spTree>
    <p:extLst>
      <p:ext uri="{BB962C8B-B14F-4D97-AF65-F5344CB8AC3E}">
        <p14:creationId xmlns:p14="http://schemas.microsoft.com/office/powerpoint/2010/main" val="302117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a:t>
            </a:fld>
            <a:endParaRPr lang="en-US"/>
          </a:p>
        </p:txBody>
      </p:sp>
    </p:spTree>
    <p:extLst>
      <p:ext uri="{BB962C8B-B14F-4D97-AF65-F5344CB8AC3E}">
        <p14:creationId xmlns:p14="http://schemas.microsoft.com/office/powerpoint/2010/main" val="340221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21</a:t>
            </a:fld>
            <a:endParaRPr lang="en-US"/>
          </a:p>
        </p:txBody>
      </p:sp>
    </p:spTree>
    <p:extLst>
      <p:ext uri="{BB962C8B-B14F-4D97-AF65-F5344CB8AC3E}">
        <p14:creationId xmlns:p14="http://schemas.microsoft.com/office/powerpoint/2010/main" val="4033734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5325"/>
            <a:ext cx="6197600" cy="3487738"/>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D4EBB0C0-4361-E94C-A4B6-A335F70222CF}" type="slidenum">
              <a:rPr lang="en-US" smtClean="0"/>
              <a:t>23</a:t>
            </a:fld>
            <a:endParaRPr lang="en-US"/>
          </a:p>
        </p:txBody>
      </p:sp>
    </p:spTree>
    <p:extLst>
      <p:ext uri="{BB962C8B-B14F-4D97-AF65-F5344CB8AC3E}">
        <p14:creationId xmlns:p14="http://schemas.microsoft.com/office/powerpoint/2010/main" val="391140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5D0926FF-BF98-4188-AB9B-3962AB39CA27}" type="slidenum">
              <a:rPr lang="en-US" smtClean="0"/>
              <a:t>24</a:t>
            </a:fld>
            <a:endParaRPr lang="en-US"/>
          </a:p>
        </p:txBody>
      </p:sp>
    </p:spTree>
    <p:extLst>
      <p:ext uri="{BB962C8B-B14F-4D97-AF65-F5344CB8AC3E}">
        <p14:creationId xmlns:p14="http://schemas.microsoft.com/office/powerpoint/2010/main" val="146903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25</a:t>
            </a:fld>
            <a:endParaRPr lang="en-US"/>
          </a:p>
        </p:txBody>
      </p:sp>
    </p:spTree>
    <p:extLst>
      <p:ext uri="{BB962C8B-B14F-4D97-AF65-F5344CB8AC3E}">
        <p14:creationId xmlns:p14="http://schemas.microsoft.com/office/powerpoint/2010/main" val="36601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D0926FF-BF98-4188-AB9B-3962AB39CA27}" type="slidenum">
              <a:rPr lang="en-US" smtClean="0"/>
              <a:t>26</a:t>
            </a:fld>
            <a:endParaRPr lang="en-US"/>
          </a:p>
        </p:txBody>
      </p:sp>
    </p:spTree>
    <p:extLst>
      <p:ext uri="{BB962C8B-B14F-4D97-AF65-F5344CB8AC3E}">
        <p14:creationId xmlns:p14="http://schemas.microsoft.com/office/powerpoint/2010/main" val="2058149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Tree>
    <p:extLst>
      <p:ext uri="{BB962C8B-B14F-4D97-AF65-F5344CB8AC3E}">
        <p14:creationId xmlns:p14="http://schemas.microsoft.com/office/powerpoint/2010/main" val="361281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28</a:t>
            </a:fld>
            <a:endParaRPr lang="en-US"/>
          </a:p>
        </p:txBody>
      </p:sp>
    </p:spTree>
    <p:extLst>
      <p:ext uri="{BB962C8B-B14F-4D97-AF65-F5344CB8AC3E}">
        <p14:creationId xmlns:p14="http://schemas.microsoft.com/office/powerpoint/2010/main" val="72741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marR="0" indent="-914400" algn="just">
              <a:spcBef>
                <a:spcPts val="0"/>
              </a:spcBef>
              <a:spcAft>
                <a:spcPts val="0"/>
              </a:spcAft>
            </a:pPr>
            <a:endParaRPr lang="en-US" sz="1800"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anose="020B0604030504040204" pitchFamily="34" charset="0"/>
                <a:ea typeface="ＭＳ Ｐゴシック" panose="020B0600070205080204" pitchFamily="34" charset="-128"/>
              </a:defRPr>
            </a:lvl1pPr>
            <a:lvl2pPr marL="742950" indent="-285750" defTabSz="965200">
              <a:defRPr>
                <a:solidFill>
                  <a:schemeClr val="tx1"/>
                </a:solidFill>
                <a:latin typeface="Tahoma" panose="020B0604030504040204" pitchFamily="34" charset="0"/>
                <a:ea typeface="ＭＳ Ｐゴシック" panose="020B0600070205080204" pitchFamily="34" charset="-128"/>
              </a:defRPr>
            </a:lvl2pPr>
            <a:lvl3pPr marL="1143000" indent="-228600" defTabSz="965200">
              <a:defRPr>
                <a:solidFill>
                  <a:schemeClr val="tx1"/>
                </a:solidFill>
                <a:latin typeface="Tahoma" panose="020B0604030504040204" pitchFamily="34" charset="0"/>
                <a:ea typeface="ＭＳ Ｐゴシック" panose="020B0600070205080204" pitchFamily="34" charset="-128"/>
              </a:defRPr>
            </a:lvl3pPr>
            <a:lvl4pPr marL="1600200" indent="-228600" defTabSz="965200">
              <a:defRPr>
                <a:solidFill>
                  <a:schemeClr val="tx1"/>
                </a:solidFill>
                <a:latin typeface="Tahoma" panose="020B0604030504040204" pitchFamily="34" charset="0"/>
                <a:ea typeface="ＭＳ Ｐゴシック" panose="020B0600070205080204" pitchFamily="34" charset="-128"/>
              </a:defRPr>
            </a:lvl4pPr>
            <a:lvl5pPr marL="2057400" indent="-228600" defTabSz="965200">
              <a:defRPr>
                <a:solidFill>
                  <a:schemeClr val="tx1"/>
                </a:solidFill>
                <a:latin typeface="Tahoma" panose="020B060403050404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EC65849E-6286-4464-B4A5-48D12AA2EFB2}"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2906689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5D0926FF-BF98-4188-AB9B-3962AB39CA27}" type="slidenum">
              <a:rPr lang="en-US" smtClean="0"/>
              <a:t>30</a:t>
            </a:fld>
            <a:endParaRPr lang="en-US"/>
          </a:p>
        </p:txBody>
      </p:sp>
    </p:spTree>
    <p:extLst>
      <p:ext uri="{BB962C8B-B14F-4D97-AF65-F5344CB8AC3E}">
        <p14:creationId xmlns:p14="http://schemas.microsoft.com/office/powerpoint/2010/main" val="1344178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31</a:t>
            </a:fld>
            <a:endParaRPr lang="en-US"/>
          </a:p>
        </p:txBody>
      </p:sp>
    </p:spTree>
    <p:extLst>
      <p:ext uri="{BB962C8B-B14F-4D97-AF65-F5344CB8AC3E}">
        <p14:creationId xmlns:p14="http://schemas.microsoft.com/office/powerpoint/2010/main" val="7775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a:t>
            </a:fld>
            <a:endParaRPr lang="en-US"/>
          </a:p>
        </p:txBody>
      </p:sp>
    </p:spTree>
    <p:extLst>
      <p:ext uri="{BB962C8B-B14F-4D97-AF65-F5344CB8AC3E}">
        <p14:creationId xmlns:p14="http://schemas.microsoft.com/office/powerpoint/2010/main" val="943993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32</a:t>
            </a:fld>
            <a:endParaRPr lang="en-US"/>
          </a:p>
        </p:txBody>
      </p:sp>
    </p:spTree>
    <p:extLst>
      <p:ext uri="{BB962C8B-B14F-4D97-AF65-F5344CB8AC3E}">
        <p14:creationId xmlns:p14="http://schemas.microsoft.com/office/powerpoint/2010/main" val="139261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33</a:t>
            </a:fld>
            <a:endParaRPr lang="en-US"/>
          </a:p>
        </p:txBody>
      </p:sp>
    </p:spTree>
    <p:extLst>
      <p:ext uri="{BB962C8B-B14F-4D97-AF65-F5344CB8AC3E}">
        <p14:creationId xmlns:p14="http://schemas.microsoft.com/office/powerpoint/2010/main" val="3412065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34</a:t>
            </a:fld>
            <a:endParaRPr lang="en-US"/>
          </a:p>
        </p:txBody>
      </p:sp>
    </p:spTree>
    <p:extLst>
      <p:ext uri="{BB962C8B-B14F-4D97-AF65-F5344CB8AC3E}">
        <p14:creationId xmlns:p14="http://schemas.microsoft.com/office/powerpoint/2010/main" val="3771473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35</a:t>
            </a:fld>
            <a:endParaRPr lang="en-US"/>
          </a:p>
        </p:txBody>
      </p:sp>
    </p:spTree>
    <p:extLst>
      <p:ext uri="{BB962C8B-B14F-4D97-AF65-F5344CB8AC3E}">
        <p14:creationId xmlns:p14="http://schemas.microsoft.com/office/powerpoint/2010/main" val="1299247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36</a:t>
            </a:fld>
            <a:endParaRPr lang="en-US"/>
          </a:p>
        </p:txBody>
      </p:sp>
    </p:spTree>
    <p:extLst>
      <p:ext uri="{BB962C8B-B14F-4D97-AF65-F5344CB8AC3E}">
        <p14:creationId xmlns:p14="http://schemas.microsoft.com/office/powerpoint/2010/main" val="1386812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37</a:t>
            </a:fld>
            <a:endParaRPr lang="en-US"/>
          </a:p>
        </p:txBody>
      </p:sp>
    </p:spTree>
    <p:extLst>
      <p:ext uri="{BB962C8B-B14F-4D97-AF65-F5344CB8AC3E}">
        <p14:creationId xmlns:p14="http://schemas.microsoft.com/office/powerpoint/2010/main" val="1369864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38</a:t>
            </a:fld>
            <a:endParaRPr lang="en-US"/>
          </a:p>
        </p:txBody>
      </p:sp>
    </p:spTree>
    <p:extLst>
      <p:ext uri="{BB962C8B-B14F-4D97-AF65-F5344CB8AC3E}">
        <p14:creationId xmlns:p14="http://schemas.microsoft.com/office/powerpoint/2010/main" val="3343568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39</a:t>
            </a:fld>
            <a:endParaRPr lang="en-US"/>
          </a:p>
        </p:txBody>
      </p:sp>
    </p:spTree>
    <p:extLst>
      <p:ext uri="{BB962C8B-B14F-4D97-AF65-F5344CB8AC3E}">
        <p14:creationId xmlns:p14="http://schemas.microsoft.com/office/powerpoint/2010/main" val="3751042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40</a:t>
            </a:fld>
            <a:endParaRPr lang="en-US"/>
          </a:p>
        </p:txBody>
      </p:sp>
    </p:spTree>
    <p:extLst>
      <p:ext uri="{BB962C8B-B14F-4D97-AF65-F5344CB8AC3E}">
        <p14:creationId xmlns:p14="http://schemas.microsoft.com/office/powerpoint/2010/main" val="294841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41</a:t>
            </a:fld>
            <a:endParaRPr lang="en-US"/>
          </a:p>
        </p:txBody>
      </p:sp>
    </p:spTree>
    <p:extLst>
      <p:ext uri="{BB962C8B-B14F-4D97-AF65-F5344CB8AC3E}">
        <p14:creationId xmlns:p14="http://schemas.microsoft.com/office/powerpoint/2010/main" val="14138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audio / slide only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5</a:t>
            </a:fld>
            <a:endParaRPr lang="en-US"/>
          </a:p>
        </p:txBody>
      </p:sp>
    </p:spTree>
    <p:extLst>
      <p:ext uri="{BB962C8B-B14F-4D97-AF65-F5344CB8AC3E}">
        <p14:creationId xmlns:p14="http://schemas.microsoft.com/office/powerpoint/2010/main" val="1505917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5984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43</a:t>
            </a:fld>
            <a:endParaRPr lang="en-US"/>
          </a:p>
        </p:txBody>
      </p:sp>
    </p:spTree>
    <p:extLst>
      <p:ext uri="{BB962C8B-B14F-4D97-AF65-F5344CB8AC3E}">
        <p14:creationId xmlns:p14="http://schemas.microsoft.com/office/powerpoint/2010/main" val="3281027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44</a:t>
            </a:fld>
            <a:endParaRPr lang="en-US"/>
          </a:p>
        </p:txBody>
      </p:sp>
    </p:spTree>
    <p:extLst>
      <p:ext uri="{BB962C8B-B14F-4D97-AF65-F5344CB8AC3E}">
        <p14:creationId xmlns:p14="http://schemas.microsoft.com/office/powerpoint/2010/main" val="2490123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45</a:t>
            </a:fld>
            <a:endParaRPr lang="en-US"/>
          </a:p>
        </p:txBody>
      </p:sp>
    </p:spTree>
    <p:extLst>
      <p:ext uri="{BB962C8B-B14F-4D97-AF65-F5344CB8AC3E}">
        <p14:creationId xmlns:p14="http://schemas.microsoft.com/office/powerpoint/2010/main" val="2643223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46</a:t>
            </a:fld>
            <a:endParaRPr lang="en-US"/>
          </a:p>
        </p:txBody>
      </p:sp>
    </p:spTree>
    <p:extLst>
      <p:ext uri="{BB962C8B-B14F-4D97-AF65-F5344CB8AC3E}">
        <p14:creationId xmlns:p14="http://schemas.microsoft.com/office/powerpoint/2010/main" val="437782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47</a:t>
            </a:fld>
            <a:endParaRPr lang="en-US"/>
          </a:p>
        </p:txBody>
      </p:sp>
    </p:spTree>
    <p:extLst>
      <p:ext uri="{BB962C8B-B14F-4D97-AF65-F5344CB8AC3E}">
        <p14:creationId xmlns:p14="http://schemas.microsoft.com/office/powerpoint/2010/main" val="54564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48</a:t>
            </a:fld>
            <a:endParaRPr lang="en-US"/>
          </a:p>
        </p:txBody>
      </p:sp>
    </p:spTree>
    <p:extLst>
      <p:ext uri="{BB962C8B-B14F-4D97-AF65-F5344CB8AC3E}">
        <p14:creationId xmlns:p14="http://schemas.microsoft.com/office/powerpoint/2010/main" val="30149420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sz="2100" dirty="0"/>
          </a:p>
        </p:txBody>
      </p:sp>
    </p:spTree>
    <p:extLst>
      <p:ext uri="{BB962C8B-B14F-4D97-AF65-F5344CB8AC3E}">
        <p14:creationId xmlns:p14="http://schemas.microsoft.com/office/powerpoint/2010/main" val="1717919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5271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743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a:t>
            </a:fld>
            <a:endParaRPr lang="en-US"/>
          </a:p>
        </p:txBody>
      </p:sp>
    </p:spTree>
    <p:extLst>
      <p:ext uri="{BB962C8B-B14F-4D97-AF65-F5344CB8AC3E}">
        <p14:creationId xmlns:p14="http://schemas.microsoft.com/office/powerpoint/2010/main" val="980884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3731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735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5D0926FF-BF98-4188-AB9B-3962AB39CA27}" type="slidenum">
              <a:rPr lang="en-US" smtClean="0"/>
              <a:t>54</a:t>
            </a:fld>
            <a:endParaRPr lang="en-US"/>
          </a:p>
        </p:txBody>
      </p:sp>
    </p:spTree>
    <p:extLst>
      <p:ext uri="{BB962C8B-B14F-4D97-AF65-F5344CB8AC3E}">
        <p14:creationId xmlns:p14="http://schemas.microsoft.com/office/powerpoint/2010/main" val="4234400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4231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5D0926FF-BF98-4188-AB9B-3962AB39CA27}" type="slidenum">
              <a:rPr lang="en-US" smtClean="0"/>
              <a:t>56</a:t>
            </a:fld>
            <a:endParaRPr lang="en-US"/>
          </a:p>
        </p:txBody>
      </p:sp>
    </p:spTree>
    <p:extLst>
      <p:ext uri="{BB962C8B-B14F-4D97-AF65-F5344CB8AC3E}">
        <p14:creationId xmlns:p14="http://schemas.microsoft.com/office/powerpoint/2010/main" val="33634528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57</a:t>
            </a:fld>
            <a:endParaRPr lang="en-US"/>
          </a:p>
        </p:txBody>
      </p:sp>
    </p:spTree>
    <p:extLst>
      <p:ext uri="{BB962C8B-B14F-4D97-AF65-F5344CB8AC3E}">
        <p14:creationId xmlns:p14="http://schemas.microsoft.com/office/powerpoint/2010/main" val="2619179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20065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59</a:t>
            </a:fld>
            <a:endParaRPr lang="en-US"/>
          </a:p>
        </p:txBody>
      </p:sp>
    </p:spTree>
    <p:extLst>
      <p:ext uri="{BB962C8B-B14F-4D97-AF65-F5344CB8AC3E}">
        <p14:creationId xmlns:p14="http://schemas.microsoft.com/office/powerpoint/2010/main" val="3842364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60</a:t>
            </a:fld>
            <a:endParaRPr lang="en-US"/>
          </a:p>
        </p:txBody>
      </p:sp>
    </p:spTree>
    <p:extLst>
      <p:ext uri="{BB962C8B-B14F-4D97-AF65-F5344CB8AC3E}">
        <p14:creationId xmlns:p14="http://schemas.microsoft.com/office/powerpoint/2010/main" val="19827346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61</a:t>
            </a:fld>
            <a:endParaRPr lang="en-US"/>
          </a:p>
        </p:txBody>
      </p:sp>
    </p:spTree>
    <p:extLst>
      <p:ext uri="{BB962C8B-B14F-4D97-AF65-F5344CB8AC3E}">
        <p14:creationId xmlns:p14="http://schemas.microsoft.com/office/powerpoint/2010/main" val="526421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D0BC5AA-A24E-4B90-865C-268D144C9DEF}"/>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BEC8E1A6-5369-4BCE-9998-FA92493B6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just">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eaLnBrk="1" hangingPunct="1"/>
            <a:endParaRPr lang="en-US"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id="{E7AA6C60-F7D0-4B45-B2E7-605B90FF9F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800" b="1">
                <a:solidFill>
                  <a:schemeClr val="tx1"/>
                </a:solidFill>
                <a:latin typeface="Arial" panose="020B0604020202020204" pitchFamily="34" charset="0"/>
              </a:defRPr>
            </a:lvl1pPr>
            <a:lvl2pPr marL="742950" indent="-285750" defTabSz="931863">
              <a:defRPr sz="2800" b="1">
                <a:solidFill>
                  <a:schemeClr val="tx1"/>
                </a:solidFill>
                <a:latin typeface="Arial" panose="020B0604020202020204" pitchFamily="34" charset="0"/>
              </a:defRPr>
            </a:lvl2pPr>
            <a:lvl3pPr marL="1143000" indent="-228600" defTabSz="931863">
              <a:defRPr sz="2800" b="1">
                <a:solidFill>
                  <a:schemeClr val="tx1"/>
                </a:solidFill>
                <a:latin typeface="Arial" panose="020B0604020202020204" pitchFamily="34" charset="0"/>
              </a:defRPr>
            </a:lvl3pPr>
            <a:lvl4pPr marL="1600200" indent="-228600" defTabSz="931863">
              <a:defRPr sz="2800" b="1">
                <a:solidFill>
                  <a:schemeClr val="tx1"/>
                </a:solidFill>
                <a:latin typeface="Arial" panose="020B0604020202020204" pitchFamily="34" charset="0"/>
              </a:defRPr>
            </a:lvl4pPr>
            <a:lvl5pPr marL="2057400" indent="-228600" defTabSz="931863">
              <a:defRPr sz="2800" b="1">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800" b="1">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800" b="1">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800" b="1">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800" b="1">
                <a:solidFill>
                  <a:schemeClr val="tx1"/>
                </a:solidFill>
                <a:latin typeface="Arial" panose="020B0604020202020204" pitchFamily="34" charset="0"/>
              </a:defRPr>
            </a:lvl9pPr>
          </a:lstStyle>
          <a:p>
            <a:fld id="{8276AAB9-8BB8-4BCF-85BD-4709A0DEEE5B}" type="slidenum">
              <a:rPr lang="en-US" altLang="en-US" sz="1200" b="0" smtClean="0"/>
              <a:pPr/>
              <a:t>7</a:t>
            </a:fld>
            <a:endParaRPr lang="en-US" altLang="en-US" sz="1200" b="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62</a:t>
            </a:fld>
            <a:endParaRPr lang="en-US"/>
          </a:p>
        </p:txBody>
      </p:sp>
    </p:spTree>
    <p:extLst>
      <p:ext uri="{BB962C8B-B14F-4D97-AF65-F5344CB8AC3E}">
        <p14:creationId xmlns:p14="http://schemas.microsoft.com/office/powerpoint/2010/main" val="420283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63</a:t>
            </a:fld>
            <a:endParaRPr lang="en-US"/>
          </a:p>
        </p:txBody>
      </p:sp>
    </p:spTree>
    <p:extLst>
      <p:ext uri="{BB962C8B-B14F-4D97-AF65-F5344CB8AC3E}">
        <p14:creationId xmlns:p14="http://schemas.microsoft.com/office/powerpoint/2010/main" val="5065181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623536C-B289-0140-BB5E-50D0777FB4DE}" type="slidenum">
              <a:rPr lang="en-US" smtClean="0"/>
              <a:t>64</a:t>
            </a:fld>
            <a:endParaRPr lang="en-US"/>
          </a:p>
        </p:txBody>
      </p:sp>
    </p:spTree>
    <p:extLst>
      <p:ext uri="{BB962C8B-B14F-4D97-AF65-F5344CB8AC3E}">
        <p14:creationId xmlns:p14="http://schemas.microsoft.com/office/powerpoint/2010/main" val="799151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65</a:t>
            </a:fld>
            <a:endParaRPr lang="en-US"/>
          </a:p>
        </p:txBody>
      </p:sp>
    </p:spTree>
    <p:extLst>
      <p:ext uri="{BB962C8B-B14F-4D97-AF65-F5344CB8AC3E}">
        <p14:creationId xmlns:p14="http://schemas.microsoft.com/office/powerpoint/2010/main" val="1375431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66</a:t>
            </a:fld>
            <a:endParaRPr lang="en-US"/>
          </a:p>
        </p:txBody>
      </p:sp>
    </p:spTree>
    <p:extLst>
      <p:ext uri="{BB962C8B-B14F-4D97-AF65-F5344CB8AC3E}">
        <p14:creationId xmlns:p14="http://schemas.microsoft.com/office/powerpoint/2010/main" val="1173898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67</a:t>
            </a:fld>
            <a:endParaRPr lang="en-US"/>
          </a:p>
        </p:txBody>
      </p:sp>
    </p:spTree>
    <p:extLst>
      <p:ext uri="{BB962C8B-B14F-4D97-AF65-F5344CB8AC3E}">
        <p14:creationId xmlns:p14="http://schemas.microsoft.com/office/powerpoint/2010/main" val="41325356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audio / slide only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68</a:t>
            </a:fld>
            <a:endParaRPr lang="en-US"/>
          </a:p>
        </p:txBody>
      </p:sp>
    </p:spTree>
    <p:extLst>
      <p:ext uri="{BB962C8B-B14F-4D97-AF65-F5344CB8AC3E}">
        <p14:creationId xmlns:p14="http://schemas.microsoft.com/office/powerpoint/2010/main" val="15243337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69</a:t>
            </a:fld>
            <a:endParaRPr lang="en-US"/>
          </a:p>
        </p:txBody>
      </p:sp>
    </p:spTree>
    <p:extLst>
      <p:ext uri="{BB962C8B-B14F-4D97-AF65-F5344CB8AC3E}">
        <p14:creationId xmlns:p14="http://schemas.microsoft.com/office/powerpoint/2010/main" val="4191305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audio / slide only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70</a:t>
            </a:fld>
            <a:endParaRPr lang="en-US"/>
          </a:p>
        </p:txBody>
      </p:sp>
    </p:spTree>
    <p:extLst>
      <p:ext uri="{BB962C8B-B14F-4D97-AF65-F5344CB8AC3E}">
        <p14:creationId xmlns:p14="http://schemas.microsoft.com/office/powerpoint/2010/main" val="3743594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72</a:t>
            </a:fld>
            <a:endParaRPr lang="en-US"/>
          </a:p>
        </p:txBody>
      </p:sp>
    </p:spTree>
    <p:extLst>
      <p:ext uri="{BB962C8B-B14F-4D97-AF65-F5344CB8AC3E}">
        <p14:creationId xmlns:p14="http://schemas.microsoft.com/office/powerpoint/2010/main" val="3844093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8</a:t>
            </a:fld>
            <a:endParaRPr lang="en-US"/>
          </a:p>
        </p:txBody>
      </p:sp>
    </p:spTree>
    <p:extLst>
      <p:ext uri="{BB962C8B-B14F-4D97-AF65-F5344CB8AC3E}">
        <p14:creationId xmlns:p14="http://schemas.microsoft.com/office/powerpoint/2010/main" val="41031796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CCFFFB7-D45A-F5CE-6F76-F94CC2893C43}"/>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ED2476D2-60C6-B847-38CC-1526EF5C95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171450" indent="-171450">
              <a:buFontTx/>
              <a:buChar char="•"/>
            </a:pPr>
            <a:endParaRPr lang="en-US" altLang="en-US" dirty="0">
              <a:latin typeface="Arial" panose="020B0604020202020204" pitchFamily="34" charset="0"/>
            </a:endParaRPr>
          </a:p>
        </p:txBody>
      </p:sp>
      <p:sp>
        <p:nvSpPr>
          <p:cNvPr id="118788" name="Slide Number Placeholder 3">
            <a:extLst>
              <a:ext uri="{FF2B5EF4-FFF2-40B4-BE49-F238E27FC236}">
                <a16:creationId xmlns:a16="http://schemas.microsoft.com/office/drawing/2014/main" id="{1F772EB0-702A-705A-CDB4-AC0A95DA3D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Tahoma" panose="020B0604030504040204" pitchFamily="34" charset="0"/>
                <a:ea typeface="ＭＳ Ｐゴシック" panose="020B0600070205080204" pitchFamily="34" charset="-128"/>
              </a:defRPr>
            </a:lvl1pPr>
            <a:lvl2pPr marL="742950" indent="-285750" defTabSz="965200">
              <a:defRPr>
                <a:solidFill>
                  <a:schemeClr val="tx1"/>
                </a:solidFill>
                <a:latin typeface="Tahoma" panose="020B0604030504040204" pitchFamily="34" charset="0"/>
                <a:ea typeface="ＭＳ Ｐゴシック" panose="020B0600070205080204" pitchFamily="34" charset="-128"/>
              </a:defRPr>
            </a:lvl2pPr>
            <a:lvl3pPr marL="1143000" indent="-228600" defTabSz="965200">
              <a:defRPr>
                <a:solidFill>
                  <a:schemeClr val="tx1"/>
                </a:solidFill>
                <a:latin typeface="Tahoma" panose="020B0604030504040204" pitchFamily="34" charset="0"/>
                <a:ea typeface="ＭＳ Ｐゴシック" panose="020B0600070205080204" pitchFamily="34" charset="-128"/>
              </a:defRPr>
            </a:lvl3pPr>
            <a:lvl4pPr marL="1600200" indent="-228600" defTabSz="965200">
              <a:defRPr>
                <a:solidFill>
                  <a:schemeClr val="tx1"/>
                </a:solidFill>
                <a:latin typeface="Tahoma" panose="020B0604030504040204" pitchFamily="34" charset="0"/>
                <a:ea typeface="ＭＳ Ｐゴシック" panose="020B0600070205080204" pitchFamily="34" charset="-128"/>
              </a:defRPr>
            </a:lvl4pPr>
            <a:lvl5pPr marL="2057400" indent="-228600" defTabSz="965200">
              <a:defRPr>
                <a:solidFill>
                  <a:schemeClr val="tx1"/>
                </a:solidFill>
                <a:latin typeface="Tahoma" panose="020B060403050404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2D459B42-9DF5-4E4C-80C9-06645E620BB8}" type="slidenum">
              <a:rPr lang="en-US" altLang="en-US">
                <a:solidFill>
                  <a:srgbClr val="000000"/>
                </a:solidFill>
                <a:latin typeface="Arial" panose="020B0604020202020204" pitchFamily="34" charset="0"/>
              </a:rPr>
              <a:pPr/>
              <a:t>73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6403230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74</a:t>
            </a:fld>
            <a:endParaRPr lang="en-US"/>
          </a:p>
        </p:txBody>
      </p:sp>
    </p:spTree>
    <p:extLst>
      <p:ext uri="{BB962C8B-B14F-4D97-AF65-F5344CB8AC3E}">
        <p14:creationId xmlns:p14="http://schemas.microsoft.com/office/powerpoint/2010/main" val="3518501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75</a:t>
            </a:fld>
            <a:endParaRPr lang="en-US"/>
          </a:p>
        </p:txBody>
      </p:sp>
    </p:spTree>
    <p:extLst>
      <p:ext uri="{BB962C8B-B14F-4D97-AF65-F5344CB8AC3E}">
        <p14:creationId xmlns:p14="http://schemas.microsoft.com/office/powerpoint/2010/main" val="1777597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indent="-914400" algn="just">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76</a:t>
            </a:fld>
            <a:endParaRPr lang="en-US"/>
          </a:p>
        </p:txBody>
      </p:sp>
    </p:spTree>
    <p:extLst>
      <p:ext uri="{BB962C8B-B14F-4D97-AF65-F5344CB8AC3E}">
        <p14:creationId xmlns:p14="http://schemas.microsoft.com/office/powerpoint/2010/main" val="18997415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77</a:t>
            </a:fld>
            <a:endParaRPr lang="en-US"/>
          </a:p>
        </p:txBody>
      </p:sp>
    </p:spTree>
    <p:extLst>
      <p:ext uri="{BB962C8B-B14F-4D97-AF65-F5344CB8AC3E}">
        <p14:creationId xmlns:p14="http://schemas.microsoft.com/office/powerpoint/2010/main" val="39157134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78</a:t>
            </a:fld>
            <a:endParaRPr lang="en-US"/>
          </a:p>
        </p:txBody>
      </p:sp>
    </p:spTree>
    <p:extLst>
      <p:ext uri="{BB962C8B-B14F-4D97-AF65-F5344CB8AC3E}">
        <p14:creationId xmlns:p14="http://schemas.microsoft.com/office/powerpoint/2010/main" val="241141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9</a:t>
            </a:fld>
            <a:endParaRPr lang="en-US"/>
          </a:p>
        </p:txBody>
      </p:sp>
    </p:spTree>
    <p:extLst>
      <p:ext uri="{BB962C8B-B14F-4D97-AF65-F5344CB8AC3E}">
        <p14:creationId xmlns:p14="http://schemas.microsoft.com/office/powerpoint/2010/main" val="60872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0" indent="-91440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14:29.0	So, I like this figure or this diagram because it shows how the patient is central to a lot of external factors that end up influencing to a great degree how much access they’re going to have to care, </a:t>
            </a:r>
            <a:r>
              <a:rPr lang="en-US" sz="1800" dirty="0">
                <a:solidFill>
                  <a:srgbClr val="FF0000"/>
                </a:solidFill>
                <a:effectLst/>
                <a:latin typeface="Times New Roman" panose="02020603050405020304" pitchFamily="18" charset="0"/>
                <a:ea typeface="Times New Roman" panose="02020603050405020304" pitchFamily="18" charset="0"/>
              </a:rPr>
              <a:t>how well they’re going to do with being able to get their medications, take their medications, make it to follow-up appointments.  </a:t>
            </a:r>
            <a:endParaRPr lang="en-US" sz="1800" dirty="0">
              <a:effectLst/>
              <a:latin typeface="Times New Roman" panose="02020603050405020304" pitchFamily="18" charset="0"/>
              <a:ea typeface="Times New Roman" panose="02020603050405020304" pitchFamily="18" charset="0"/>
            </a:endParaRPr>
          </a:p>
          <a:p>
            <a:pPr marL="914400" marR="0" indent="-9144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5D0926FF-BF98-4188-AB9B-3962AB39CA27}" type="slidenum">
              <a:rPr lang="en-US" smtClean="0"/>
              <a:t>10</a:t>
            </a:fld>
            <a:endParaRPr lang="en-US"/>
          </a:p>
        </p:txBody>
      </p:sp>
    </p:spTree>
    <p:extLst>
      <p:ext uri="{BB962C8B-B14F-4D97-AF65-F5344CB8AC3E}">
        <p14:creationId xmlns:p14="http://schemas.microsoft.com/office/powerpoint/2010/main" val="312522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4CF30-3856-5749-A7A4-4222B948C5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328213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4CF30-3856-5749-A7A4-4222B948C5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83574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30611"/>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idx="1"/>
          </p:nvPr>
        </p:nvSpPr>
        <p:spPr>
          <a:xfrm>
            <a:off x="628650" y="1101437"/>
            <a:ext cx="7886700" cy="3262746"/>
          </a:xfrm>
        </p:spPr>
        <p:txBody>
          <a:bodyPr/>
          <a:lstStyle>
            <a:lvl2pPr marL="742950" indent="-285750">
              <a:buSzPct val="75000"/>
              <a:buFont typeface="Courier New" panose="02070309020205020404" pitchFamily="49" charset="0"/>
              <a:buChar char="o"/>
              <a:defRPr/>
            </a:lvl2pPr>
            <a:lvl4pPr marL="1600200" indent="-228600">
              <a:buSzPct val="7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CBF7B9-B78E-48BD-B4F3-1CD26BB62418}"/>
              </a:ext>
            </a:extLst>
          </p:cNvPr>
          <p:cNvSpPr>
            <a:spLocks noGrp="1"/>
          </p:cNvSpPr>
          <p:nvPr>
            <p:ph type="body" sz="quarter" idx="10" hasCustomPrompt="1"/>
          </p:nvPr>
        </p:nvSpPr>
        <p:spPr>
          <a:xfrm>
            <a:off x="3151908" y="4543138"/>
            <a:ext cx="5534891" cy="506413"/>
          </a:xfrm>
        </p:spPr>
        <p:txBody>
          <a:bodyPr anchor="b">
            <a:noAutofit/>
          </a:bodyPr>
          <a:lstStyle>
            <a:lvl1pPr marL="0" indent="0">
              <a:spcBef>
                <a:spcPts val="0"/>
              </a:spcBef>
              <a:buNone/>
              <a:defRPr sz="900">
                <a:solidFill>
                  <a:schemeClr val="bg1">
                    <a:lumMod val="95000"/>
                  </a:schemeClr>
                </a:solidFill>
              </a:defRPr>
            </a:lvl1pPr>
            <a:lvl2pPr marL="457200" indent="0">
              <a:spcBef>
                <a:spcPts val="0"/>
              </a:spcBef>
              <a:buNone/>
              <a:defRPr sz="1000"/>
            </a:lvl2pPr>
            <a:lvl3pPr marL="914400" indent="0">
              <a:spcBef>
                <a:spcPts val="0"/>
              </a:spcBef>
              <a:buNone/>
              <a:defRPr sz="1000"/>
            </a:lvl3pPr>
            <a:lvl4pPr marL="1371600" indent="0">
              <a:spcBef>
                <a:spcPts val="0"/>
              </a:spcBef>
              <a:buNone/>
              <a:defRPr sz="1000"/>
            </a:lvl4pPr>
            <a:lvl5pPr marL="1828800" indent="0">
              <a:spcBef>
                <a:spcPts val="0"/>
              </a:spcBef>
              <a:buNone/>
              <a:defRPr sz="1000"/>
            </a:lvl5pPr>
          </a:lstStyle>
          <a:p>
            <a:pPr lvl="0"/>
            <a:r>
              <a:rPr lang="en-US" dirty="0"/>
              <a:t>Edit Master text styles</a:t>
            </a:r>
          </a:p>
        </p:txBody>
      </p:sp>
    </p:spTree>
    <p:extLst>
      <p:ext uri="{BB962C8B-B14F-4D97-AF65-F5344CB8AC3E}">
        <p14:creationId xmlns:p14="http://schemas.microsoft.com/office/powerpoint/2010/main" val="81850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E318C948-3B82-4261-A01A-CC914996B136}"/>
              </a:ext>
            </a:extLst>
          </p:cNvPr>
          <p:cNvSpPr>
            <a:spLocks noGrp="1"/>
          </p:cNvSpPr>
          <p:nvPr>
            <p:ph type="ftr" sz="quarter" idx="11"/>
          </p:nvPr>
        </p:nvSpPr>
        <p:spPr>
          <a:xfrm>
            <a:off x="2185416" y="4599432"/>
            <a:ext cx="6958584" cy="499354"/>
          </a:xfrm>
          <a:prstGeom prst="rect">
            <a:avLst/>
          </a:prstGeom>
        </p:spPr>
        <p:txBody>
          <a:bodyPr lIns="45720" tIns="9144" rIns="228600" anchor="t"/>
          <a:lstStyle>
            <a:lvl1pPr>
              <a:lnSpc>
                <a:spcPct val="90000"/>
              </a:lnSpc>
              <a:defRPr lang="en-US" sz="1000"/>
            </a:lvl1pPr>
          </a:lstStyle>
          <a:p>
            <a:endParaRPr lang="en-US"/>
          </a:p>
        </p:txBody>
      </p:sp>
    </p:spTree>
    <p:extLst>
      <p:ext uri="{BB962C8B-B14F-4D97-AF65-F5344CB8AC3E}">
        <p14:creationId xmlns:p14="http://schemas.microsoft.com/office/powerpoint/2010/main" val="356015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p:cNvSpPr>
            <a:spLocks noGrp="1"/>
          </p:cNvSpPr>
          <p:nvPr>
            <p:ph type="body" sz="quarter" idx="10"/>
          </p:nvPr>
        </p:nvSpPr>
        <p:spPr>
          <a:xfrm>
            <a:off x="228600" y="4800600"/>
            <a:ext cx="4343400" cy="228600"/>
          </a:xfrm>
        </p:spPr>
        <p:txBody>
          <a:bodyPr lIns="0" tIns="0" rIns="0" bIns="0" anchor="b">
            <a:noAutofit/>
          </a:bodyPr>
          <a:lstStyle>
            <a:lvl1pPr marL="0" indent="0">
              <a:buNone/>
              <a:defRPr sz="750">
                <a:solidFill>
                  <a:schemeClr val="tx1"/>
                </a:solidFill>
              </a:defRPr>
            </a:lvl1pPr>
            <a:lvl2pPr marL="342887" indent="0">
              <a:buNone/>
              <a:defRPr sz="750"/>
            </a:lvl2pPr>
            <a:lvl3pPr marL="685772" indent="0">
              <a:buNone/>
              <a:defRPr sz="750"/>
            </a:lvl3pPr>
            <a:lvl4pPr marL="1028659" indent="0">
              <a:buNone/>
              <a:defRPr sz="750"/>
            </a:lvl4pPr>
            <a:lvl5pPr marL="1371545" indent="0">
              <a:buNone/>
              <a:defRPr sz="750"/>
            </a:lvl5pPr>
          </a:lstStyle>
          <a:p>
            <a:pPr lvl="0"/>
            <a:r>
              <a:rPr lang="en-US" dirty="0"/>
              <a:t>Click to edit Master text styles</a:t>
            </a:r>
          </a:p>
        </p:txBody>
      </p:sp>
      <p:sp>
        <p:nvSpPr>
          <p:cNvPr id="10" name="Text Placeholder 9"/>
          <p:cNvSpPr>
            <a:spLocks noGrp="1"/>
          </p:cNvSpPr>
          <p:nvPr>
            <p:ph type="body" sz="quarter" idx="11"/>
          </p:nvPr>
        </p:nvSpPr>
        <p:spPr>
          <a:xfrm>
            <a:off x="4572000" y="4800600"/>
            <a:ext cx="4343400" cy="228600"/>
          </a:xfrm>
        </p:spPr>
        <p:txBody>
          <a:bodyPr lIns="0" tIns="0" rIns="0" bIns="0" anchor="b">
            <a:noAutofit/>
          </a:bodyPr>
          <a:lstStyle>
            <a:lvl1pPr marL="0" indent="0" algn="r">
              <a:buNone/>
              <a:defRPr sz="750">
                <a:solidFill>
                  <a:schemeClr val="tx1"/>
                </a:solidFill>
              </a:defRPr>
            </a:lvl1pPr>
            <a:lvl2pPr marL="342887" indent="0">
              <a:buNone/>
              <a:defRPr sz="750"/>
            </a:lvl2pPr>
            <a:lvl3pPr marL="685772" indent="0">
              <a:buNone/>
              <a:defRPr sz="750"/>
            </a:lvl3pPr>
            <a:lvl4pPr marL="1028659" indent="0">
              <a:buNone/>
              <a:defRPr sz="750"/>
            </a:lvl4pPr>
            <a:lvl5pPr marL="1371545" indent="0">
              <a:buNone/>
              <a:defRPr sz="750"/>
            </a:lvl5pPr>
          </a:lstStyle>
          <a:p>
            <a:pPr lvl="0"/>
            <a:r>
              <a:rPr lang="en-US" dirty="0"/>
              <a:t>Click to edit Master text styles</a:t>
            </a:r>
          </a:p>
        </p:txBody>
      </p:sp>
    </p:spTree>
    <p:extLst>
      <p:ext uri="{BB962C8B-B14F-4D97-AF65-F5344CB8AC3E}">
        <p14:creationId xmlns:p14="http://schemas.microsoft.com/office/powerpoint/2010/main" val="240724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511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511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F970ED92-F64B-8DEA-84F5-8DD2361DE251}"/>
              </a:ext>
            </a:extLst>
          </p:cNvPr>
          <p:cNvSpPr>
            <a:spLocks noGrp="1"/>
          </p:cNvSpPr>
          <p:nvPr>
            <p:ph type="body" sz="quarter" idx="10" hasCustomPrompt="1"/>
          </p:nvPr>
        </p:nvSpPr>
        <p:spPr>
          <a:xfrm>
            <a:off x="3151908" y="4543138"/>
            <a:ext cx="5534891" cy="506413"/>
          </a:xfrm>
        </p:spPr>
        <p:txBody>
          <a:bodyPr anchor="b">
            <a:noAutofit/>
          </a:bodyPr>
          <a:lstStyle>
            <a:lvl1pPr marL="0" indent="0">
              <a:spcBef>
                <a:spcPts val="0"/>
              </a:spcBef>
              <a:buNone/>
              <a:defRPr sz="900">
                <a:solidFill>
                  <a:schemeClr val="bg1">
                    <a:lumMod val="95000"/>
                  </a:schemeClr>
                </a:solidFill>
              </a:defRPr>
            </a:lvl1pPr>
            <a:lvl2pPr marL="457200" indent="0">
              <a:spcBef>
                <a:spcPts val="0"/>
              </a:spcBef>
              <a:buNone/>
              <a:defRPr sz="1000"/>
            </a:lvl2pPr>
            <a:lvl3pPr marL="914400" indent="0">
              <a:spcBef>
                <a:spcPts val="0"/>
              </a:spcBef>
              <a:buNone/>
              <a:defRPr sz="1000"/>
            </a:lvl3pPr>
            <a:lvl4pPr marL="1371600" indent="0">
              <a:spcBef>
                <a:spcPts val="0"/>
              </a:spcBef>
              <a:buNone/>
              <a:defRPr sz="1000"/>
            </a:lvl4pPr>
            <a:lvl5pPr marL="1828800" indent="0">
              <a:spcBef>
                <a:spcPts val="0"/>
              </a:spcBef>
              <a:buNone/>
              <a:defRPr sz="1000"/>
            </a:lvl5pPr>
          </a:lstStyle>
          <a:p>
            <a:pPr lvl="0"/>
            <a:r>
              <a:rPr lang="en-US" dirty="0"/>
              <a:t>Edit Master text styles</a:t>
            </a:r>
          </a:p>
        </p:txBody>
      </p:sp>
    </p:spTree>
    <p:extLst>
      <p:ext uri="{BB962C8B-B14F-4D97-AF65-F5344CB8AC3E}">
        <p14:creationId xmlns:p14="http://schemas.microsoft.com/office/powerpoint/2010/main" val="100423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9567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2" name="Text Placeholder 4">
            <a:extLst>
              <a:ext uri="{FF2B5EF4-FFF2-40B4-BE49-F238E27FC236}">
                <a16:creationId xmlns:a16="http://schemas.microsoft.com/office/drawing/2014/main" id="{328A77C3-2418-6B8A-DE72-AD5F529C4AD8}"/>
              </a:ext>
            </a:extLst>
          </p:cNvPr>
          <p:cNvSpPr>
            <a:spLocks noGrp="1"/>
          </p:cNvSpPr>
          <p:nvPr>
            <p:ph type="body" sz="quarter" idx="14" hasCustomPrompt="1"/>
          </p:nvPr>
        </p:nvSpPr>
        <p:spPr>
          <a:xfrm>
            <a:off x="3151908" y="4543138"/>
            <a:ext cx="5534891" cy="506413"/>
          </a:xfrm>
        </p:spPr>
        <p:txBody>
          <a:bodyPr anchor="b">
            <a:noAutofit/>
          </a:bodyPr>
          <a:lstStyle>
            <a:lvl1pPr marL="0" indent="0">
              <a:spcBef>
                <a:spcPts val="0"/>
              </a:spcBef>
              <a:buNone/>
              <a:defRPr sz="900">
                <a:solidFill>
                  <a:schemeClr val="bg1">
                    <a:lumMod val="95000"/>
                  </a:schemeClr>
                </a:solidFill>
              </a:defRPr>
            </a:lvl1pPr>
            <a:lvl2pPr marL="457200" indent="0">
              <a:spcBef>
                <a:spcPts val="0"/>
              </a:spcBef>
              <a:buNone/>
              <a:defRPr sz="1000"/>
            </a:lvl2pPr>
            <a:lvl3pPr marL="914400" indent="0">
              <a:spcBef>
                <a:spcPts val="0"/>
              </a:spcBef>
              <a:buNone/>
              <a:defRPr sz="1000"/>
            </a:lvl3pPr>
            <a:lvl4pPr marL="1371600" indent="0">
              <a:spcBef>
                <a:spcPts val="0"/>
              </a:spcBef>
              <a:buNone/>
              <a:defRPr sz="1000"/>
            </a:lvl4pPr>
            <a:lvl5pPr marL="1828800" indent="0">
              <a:spcBef>
                <a:spcPts val="0"/>
              </a:spcBef>
              <a:buNone/>
              <a:defRPr sz="1000"/>
            </a:lvl5pPr>
          </a:lstStyle>
          <a:p>
            <a:pPr lvl="0"/>
            <a:r>
              <a:rPr lang="en-US" dirty="0"/>
              <a:t>Edit Master text styles</a:t>
            </a:r>
          </a:p>
        </p:txBody>
      </p:sp>
    </p:spTree>
    <p:extLst>
      <p:ext uri="{BB962C8B-B14F-4D97-AF65-F5344CB8AC3E}">
        <p14:creationId xmlns:p14="http://schemas.microsoft.com/office/powerpoint/2010/main" val="28487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4CF30-3856-5749-A7A4-4222B948C5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228552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4CF30-3856-5749-A7A4-4222B948C59D}"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289869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ED3EC-82C2-ACE1-1EDA-ACDD6B0477BC}"/>
              </a:ext>
            </a:extLst>
          </p:cNvPr>
          <p:cNvSpPr>
            <a:spLocks noGrp="1"/>
          </p:cNvSpPr>
          <p:nvPr>
            <p:ph type="title"/>
          </p:nvPr>
        </p:nvSpPr>
        <p:spPr>
          <a:xfrm>
            <a:off x="628650" y="273844"/>
            <a:ext cx="7886700" cy="730611"/>
          </a:xfrm>
        </p:spPr>
        <p:txBody>
          <a:bodyPr/>
          <a:lstStyle>
            <a:lvl1pPr>
              <a:lnSpc>
                <a:spcPct val="90000"/>
              </a:lnSpc>
              <a:defRPr/>
            </a:lvl1pPr>
          </a:lstStyle>
          <a:p>
            <a:r>
              <a:rPr lang="en-US" dirty="0"/>
              <a:t>Click to edit Master title style</a:t>
            </a:r>
          </a:p>
        </p:txBody>
      </p:sp>
      <p:sp>
        <p:nvSpPr>
          <p:cNvPr id="7" name="Content Placeholder 2">
            <a:extLst>
              <a:ext uri="{FF2B5EF4-FFF2-40B4-BE49-F238E27FC236}">
                <a16:creationId xmlns:a16="http://schemas.microsoft.com/office/drawing/2014/main" id="{DED8B3D7-6492-AB6C-0E90-C5FB8BA8499C}"/>
              </a:ext>
            </a:extLst>
          </p:cNvPr>
          <p:cNvSpPr>
            <a:spLocks noGrp="1"/>
          </p:cNvSpPr>
          <p:nvPr>
            <p:ph idx="1"/>
          </p:nvPr>
        </p:nvSpPr>
        <p:spPr>
          <a:xfrm>
            <a:off x="628650" y="1101437"/>
            <a:ext cx="7886700" cy="3262746"/>
          </a:xfrm>
        </p:spPr>
        <p:txBody>
          <a:bodyPr/>
          <a:lstStyle>
            <a:lvl2pPr marL="742950" indent="-285750">
              <a:buSzPct val="75000"/>
              <a:buFont typeface="Courier New" panose="02070309020205020404" pitchFamily="49" charset="0"/>
              <a:buChar char="o"/>
              <a:defRPr/>
            </a:lvl2pPr>
            <a:lvl4pPr marL="1600200" indent="-228600">
              <a:buSzPct val="7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34D71FE0-A671-6016-60E7-47423B744DEE}"/>
              </a:ext>
            </a:extLst>
          </p:cNvPr>
          <p:cNvSpPr>
            <a:spLocks noGrp="1"/>
          </p:cNvSpPr>
          <p:nvPr>
            <p:ph type="body" sz="quarter" idx="10" hasCustomPrompt="1"/>
          </p:nvPr>
        </p:nvSpPr>
        <p:spPr>
          <a:xfrm>
            <a:off x="3151908" y="4543138"/>
            <a:ext cx="5534891" cy="506413"/>
          </a:xfrm>
        </p:spPr>
        <p:txBody>
          <a:bodyPr anchor="b">
            <a:noAutofit/>
          </a:bodyPr>
          <a:lstStyle>
            <a:lvl1pPr marL="0" indent="0">
              <a:spcBef>
                <a:spcPts val="0"/>
              </a:spcBef>
              <a:buNone/>
              <a:defRPr sz="900">
                <a:solidFill>
                  <a:schemeClr val="bg1">
                    <a:lumMod val="95000"/>
                  </a:schemeClr>
                </a:solidFill>
              </a:defRPr>
            </a:lvl1pPr>
            <a:lvl2pPr marL="457200" indent="0">
              <a:spcBef>
                <a:spcPts val="0"/>
              </a:spcBef>
              <a:buNone/>
              <a:defRPr sz="1000"/>
            </a:lvl2pPr>
            <a:lvl3pPr marL="914400" indent="0">
              <a:spcBef>
                <a:spcPts val="0"/>
              </a:spcBef>
              <a:buNone/>
              <a:defRPr sz="1000"/>
            </a:lvl3pPr>
            <a:lvl4pPr marL="1371600" indent="0">
              <a:spcBef>
                <a:spcPts val="0"/>
              </a:spcBef>
              <a:buNone/>
              <a:defRPr sz="1000"/>
            </a:lvl4pPr>
            <a:lvl5pPr marL="1828800" indent="0">
              <a:spcBef>
                <a:spcPts val="0"/>
              </a:spcBef>
              <a:buNone/>
              <a:defRPr sz="1000"/>
            </a:lvl5pPr>
          </a:lstStyle>
          <a:p>
            <a:pPr lvl="0"/>
            <a:r>
              <a:rPr lang="en-US" dirty="0"/>
              <a:t>Edit Master text styles</a:t>
            </a:r>
          </a:p>
        </p:txBody>
      </p:sp>
    </p:spTree>
    <p:extLst>
      <p:ext uri="{BB962C8B-B14F-4D97-AF65-F5344CB8AC3E}">
        <p14:creationId xmlns:p14="http://schemas.microsoft.com/office/powerpoint/2010/main" val="104283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C8C0C8-4F32-8682-1B49-630FF95DA38E}"/>
              </a:ext>
            </a:extLst>
          </p:cNvPr>
          <p:cNvSpPr>
            <a:spLocks noGrp="1"/>
          </p:cNvSpPr>
          <p:nvPr>
            <p:ph type="title"/>
          </p:nvPr>
        </p:nvSpPr>
        <p:spPr>
          <a:xfrm>
            <a:off x="628650" y="273844"/>
            <a:ext cx="7886700" cy="730611"/>
          </a:xfrm>
        </p:spPr>
        <p:txBody>
          <a:bodyPr/>
          <a:lstStyle>
            <a:lvl1pPr>
              <a:lnSpc>
                <a:spcPct val="90000"/>
              </a:lnSpc>
              <a:defRPr/>
            </a:lvl1pPr>
          </a:lstStyle>
          <a:p>
            <a:r>
              <a:rPr lang="en-US" dirty="0"/>
              <a:t>Click to edit Master title style</a:t>
            </a:r>
          </a:p>
        </p:txBody>
      </p:sp>
      <p:sp>
        <p:nvSpPr>
          <p:cNvPr id="7" name="Text Placeholder 4">
            <a:extLst>
              <a:ext uri="{FF2B5EF4-FFF2-40B4-BE49-F238E27FC236}">
                <a16:creationId xmlns:a16="http://schemas.microsoft.com/office/drawing/2014/main" id="{F7266739-3A52-14EF-CB0D-E6C507E49466}"/>
              </a:ext>
            </a:extLst>
          </p:cNvPr>
          <p:cNvSpPr>
            <a:spLocks noGrp="1"/>
          </p:cNvSpPr>
          <p:nvPr>
            <p:ph type="body" sz="quarter" idx="10" hasCustomPrompt="1"/>
          </p:nvPr>
        </p:nvSpPr>
        <p:spPr>
          <a:xfrm>
            <a:off x="3151908" y="4543138"/>
            <a:ext cx="5534891" cy="506413"/>
          </a:xfrm>
        </p:spPr>
        <p:txBody>
          <a:bodyPr anchor="b">
            <a:noAutofit/>
          </a:bodyPr>
          <a:lstStyle>
            <a:lvl1pPr marL="0" indent="0">
              <a:spcBef>
                <a:spcPts val="0"/>
              </a:spcBef>
              <a:buNone/>
              <a:defRPr sz="900">
                <a:solidFill>
                  <a:schemeClr val="bg1">
                    <a:lumMod val="95000"/>
                  </a:schemeClr>
                </a:solidFill>
              </a:defRPr>
            </a:lvl1pPr>
            <a:lvl2pPr marL="457200" indent="0">
              <a:spcBef>
                <a:spcPts val="0"/>
              </a:spcBef>
              <a:buNone/>
              <a:defRPr sz="1000"/>
            </a:lvl2pPr>
            <a:lvl3pPr marL="914400" indent="0">
              <a:spcBef>
                <a:spcPts val="0"/>
              </a:spcBef>
              <a:buNone/>
              <a:defRPr sz="1000"/>
            </a:lvl3pPr>
            <a:lvl4pPr marL="1371600" indent="0">
              <a:spcBef>
                <a:spcPts val="0"/>
              </a:spcBef>
              <a:buNone/>
              <a:defRPr sz="1000"/>
            </a:lvl4pPr>
            <a:lvl5pPr marL="1828800" indent="0">
              <a:spcBef>
                <a:spcPts val="0"/>
              </a:spcBef>
              <a:buNone/>
              <a:defRPr sz="1000"/>
            </a:lvl5pPr>
          </a:lstStyle>
          <a:p>
            <a:pPr lvl="0"/>
            <a:r>
              <a:rPr lang="en-US" dirty="0"/>
              <a:t>Edit Master text styles</a:t>
            </a:r>
          </a:p>
        </p:txBody>
      </p:sp>
    </p:spTree>
    <p:extLst>
      <p:ext uri="{BB962C8B-B14F-4D97-AF65-F5344CB8AC3E}">
        <p14:creationId xmlns:p14="http://schemas.microsoft.com/office/powerpoint/2010/main" val="95329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74CF30-3856-5749-A7A4-4222B948C5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2589792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74CF30-3856-5749-A7A4-4222B948C59D}"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416689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4CF30-3856-5749-A7A4-4222B948C59D}"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C3CF3-EC7E-0E46-AFBF-D1DFD5B42A8A}" type="slidenum">
              <a:rPr lang="en-US" smtClean="0"/>
              <a:t>‹#›</a:t>
            </a:fld>
            <a:endParaRPr lang="en-US"/>
          </a:p>
        </p:txBody>
      </p:sp>
    </p:spTree>
    <p:extLst>
      <p:ext uri="{BB962C8B-B14F-4D97-AF65-F5344CB8AC3E}">
        <p14:creationId xmlns:p14="http://schemas.microsoft.com/office/powerpoint/2010/main" val="108412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200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08364"/>
            <a:ext cx="7886700" cy="3283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374CF30-3856-5749-A7A4-4222B948C59D}" type="datetimeFigureOut">
              <a:rPr lang="en-US" smtClean="0"/>
              <a:t>7/26/2023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DC3CF3-EC7E-0E46-AFBF-D1DFD5B42A8A}" type="slidenum">
              <a:rPr lang="en-US" smtClean="0"/>
              <a:t>‹#›</a:t>
            </a:fld>
            <a:endParaRPr lang="en-US"/>
          </a:p>
        </p:txBody>
      </p:sp>
    </p:spTree>
    <p:extLst>
      <p:ext uri="{BB962C8B-B14F-4D97-AF65-F5344CB8AC3E}">
        <p14:creationId xmlns:p14="http://schemas.microsoft.com/office/powerpoint/2010/main" val="10267929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7" r:id="rId13"/>
    <p:sldLayoutId id="214748367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creativecommons.org/licenses/by/4.0/"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chart" Target="../charts/chart5.xml"/><Relationship Id="rId4" Type="http://schemas.openxmlformats.org/officeDocument/2006/relationships/hyperlink" Target="https://creativecommons.org/licenses/by-nc/4.0/"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ilding&#10;&#10;Description automatically generated">
            <a:extLst>
              <a:ext uri="{FF2B5EF4-FFF2-40B4-BE49-F238E27FC236}">
                <a16:creationId xmlns:a16="http://schemas.microsoft.com/office/drawing/2014/main" id="{E5B055FD-5B60-6B21-CD92-DE6287976593}"/>
              </a:ext>
            </a:extLst>
          </p:cNvPr>
          <p:cNvPicPr>
            <a:picLocks noChangeAspect="1"/>
          </p:cNvPicPr>
          <p:nvPr/>
        </p:nvPicPr>
        <p:blipFill>
          <a:blip r:embed="rId2"/>
          <a:stretch>
            <a:fillRect/>
          </a:stretch>
        </p:blipFill>
        <p:spPr>
          <a:xfrm>
            <a:off x="5636" y="-1"/>
            <a:ext cx="9138363" cy="5146675"/>
          </a:xfrm>
          <a:prstGeom prst="rect">
            <a:avLst/>
          </a:prstGeom>
        </p:spPr>
      </p:pic>
    </p:spTree>
    <p:extLst>
      <p:ext uri="{BB962C8B-B14F-4D97-AF65-F5344CB8AC3E}">
        <p14:creationId xmlns:p14="http://schemas.microsoft.com/office/powerpoint/2010/main" val="118695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CA6A-4C40-15DE-0B0A-9C53FF397831}"/>
              </a:ext>
            </a:extLst>
          </p:cNvPr>
          <p:cNvSpPr>
            <a:spLocks noGrp="1"/>
          </p:cNvSpPr>
          <p:nvPr>
            <p:ph type="title"/>
          </p:nvPr>
        </p:nvSpPr>
        <p:spPr/>
        <p:txBody>
          <a:bodyPr/>
          <a:lstStyle/>
          <a:p>
            <a:r>
              <a:rPr lang="en-US" dirty="0"/>
              <a:t>Disengagement From the Healthcare System</a:t>
            </a:r>
          </a:p>
        </p:txBody>
      </p:sp>
      <p:sp>
        <p:nvSpPr>
          <p:cNvPr id="6" name="Text Placeholder 5">
            <a:extLst>
              <a:ext uri="{FF2B5EF4-FFF2-40B4-BE49-F238E27FC236}">
                <a16:creationId xmlns:a16="http://schemas.microsoft.com/office/drawing/2014/main" id="{CEE51183-6064-FA28-8A75-EE11E10E79D1}"/>
              </a:ext>
            </a:extLst>
          </p:cNvPr>
          <p:cNvSpPr>
            <a:spLocks noGrp="1"/>
          </p:cNvSpPr>
          <p:nvPr>
            <p:ph type="body" sz="quarter" idx="10"/>
          </p:nvPr>
        </p:nvSpPr>
        <p:spPr/>
        <p:txBody>
          <a:bodyPr/>
          <a:lstStyle/>
          <a:p>
            <a:endParaRPr lang="en-US"/>
          </a:p>
        </p:txBody>
      </p:sp>
      <p:pic>
        <p:nvPicPr>
          <p:cNvPr id="8" name="Picture 3">
            <a:extLst>
              <a:ext uri="{FF2B5EF4-FFF2-40B4-BE49-F238E27FC236}">
                <a16:creationId xmlns:a16="http://schemas.microsoft.com/office/drawing/2014/main" id="{BFEFA72F-135A-F2F8-223F-5B0E0B2E8D5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78" t="1894" r="3076" b="20200"/>
          <a:stretch>
            <a:fillRect/>
          </a:stretch>
        </p:blipFill>
        <p:spPr bwMode="auto">
          <a:xfrm>
            <a:off x="2575560" y="884688"/>
            <a:ext cx="3992880" cy="35348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9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187D-E074-91C8-AB29-67286E89E820}"/>
              </a:ext>
            </a:extLst>
          </p:cNvPr>
          <p:cNvSpPr>
            <a:spLocks noGrp="1"/>
          </p:cNvSpPr>
          <p:nvPr>
            <p:ph type="title"/>
          </p:nvPr>
        </p:nvSpPr>
        <p:spPr/>
        <p:txBody>
          <a:bodyPr/>
          <a:lstStyle/>
          <a:p>
            <a:r>
              <a:rPr lang="en-US" dirty="0"/>
              <a:t>Overview: Key Points</a:t>
            </a:r>
          </a:p>
        </p:txBody>
      </p:sp>
      <p:sp>
        <p:nvSpPr>
          <p:cNvPr id="3" name="Content Placeholder 2">
            <a:extLst>
              <a:ext uri="{FF2B5EF4-FFF2-40B4-BE49-F238E27FC236}">
                <a16:creationId xmlns:a16="http://schemas.microsoft.com/office/drawing/2014/main" id="{71704854-E4D7-B99A-803A-65C061A81495}"/>
              </a:ext>
            </a:extLst>
          </p:cNvPr>
          <p:cNvSpPr>
            <a:spLocks noGrp="1"/>
          </p:cNvSpPr>
          <p:nvPr>
            <p:ph idx="1"/>
          </p:nvPr>
        </p:nvSpPr>
        <p:spPr/>
        <p:txBody>
          <a:bodyPr>
            <a:normAutofit fontScale="92500" lnSpcReduction="10000"/>
          </a:bodyPr>
          <a:lstStyle/>
          <a:p>
            <a:r>
              <a:rPr lang="en-US" dirty="0"/>
              <a:t>Lupus can be seen throughout the population</a:t>
            </a:r>
          </a:p>
          <a:p>
            <a:r>
              <a:rPr lang="en-US" dirty="0"/>
              <a:t>Black patients </a:t>
            </a:r>
          </a:p>
          <a:p>
            <a:pPr lvl="1"/>
            <a:r>
              <a:rPr lang="en-US" dirty="0"/>
              <a:t>Higher risk</a:t>
            </a:r>
          </a:p>
          <a:p>
            <a:pPr lvl="1"/>
            <a:r>
              <a:rPr lang="en-US" dirty="0"/>
              <a:t>Younger age</a:t>
            </a:r>
          </a:p>
          <a:p>
            <a:pPr lvl="1"/>
            <a:r>
              <a:rPr lang="en-US" dirty="0"/>
              <a:t>More severe disease</a:t>
            </a:r>
          </a:p>
          <a:p>
            <a:r>
              <a:rPr lang="en-US" dirty="0"/>
              <a:t>Men	</a:t>
            </a:r>
          </a:p>
          <a:p>
            <a:pPr lvl="1"/>
            <a:r>
              <a:rPr lang="en-US" dirty="0"/>
              <a:t>Especially Black men</a:t>
            </a:r>
          </a:p>
          <a:p>
            <a:pPr lvl="1"/>
            <a:r>
              <a:rPr lang="en-US" dirty="0"/>
              <a:t>Higher risk for lupus nephritis</a:t>
            </a:r>
          </a:p>
          <a:p>
            <a:pPr lvl="1"/>
            <a:r>
              <a:rPr lang="en-US" dirty="0"/>
              <a:t>May need more aggressive treatment </a:t>
            </a:r>
          </a:p>
          <a:p>
            <a:r>
              <a:rPr lang="en-US" dirty="0"/>
              <a:t>Kidney disease is common, but other organ involvement can be the presenting symptom  </a:t>
            </a:r>
          </a:p>
        </p:txBody>
      </p:sp>
      <p:sp>
        <p:nvSpPr>
          <p:cNvPr id="4" name="Text Placeholder 3">
            <a:extLst>
              <a:ext uri="{FF2B5EF4-FFF2-40B4-BE49-F238E27FC236}">
                <a16:creationId xmlns:a16="http://schemas.microsoft.com/office/drawing/2014/main" id="{D9F77A59-26E0-C982-82B4-96D6D357FB7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1167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5E35A2-C8A7-3511-91BC-5A0D2C6EE482}"/>
              </a:ext>
            </a:extLst>
          </p:cNvPr>
          <p:cNvSpPr>
            <a:spLocks noGrp="1"/>
          </p:cNvSpPr>
          <p:nvPr>
            <p:ph type="title"/>
          </p:nvPr>
        </p:nvSpPr>
        <p:spPr/>
        <p:txBody>
          <a:bodyPr/>
          <a:lstStyle/>
          <a:p>
            <a:r>
              <a:rPr lang="en-US" dirty="0"/>
              <a:t>Diagnosis</a:t>
            </a:r>
          </a:p>
        </p:txBody>
      </p:sp>
      <p:sp>
        <p:nvSpPr>
          <p:cNvPr id="6" name="Text Placeholder 5">
            <a:extLst>
              <a:ext uri="{FF2B5EF4-FFF2-40B4-BE49-F238E27FC236}">
                <a16:creationId xmlns:a16="http://schemas.microsoft.com/office/drawing/2014/main" id="{CBA8DC4E-8959-66E5-03CF-3DF240580B21}"/>
              </a:ext>
            </a:extLst>
          </p:cNvPr>
          <p:cNvSpPr>
            <a:spLocks noGrp="1"/>
          </p:cNvSpPr>
          <p:nvPr>
            <p:ph type="body" idx="1"/>
          </p:nvPr>
        </p:nvSpPr>
        <p:spPr/>
        <p:txBody>
          <a:bodyPr/>
          <a:lstStyle/>
          <a:p>
            <a:r>
              <a:rPr lang="en-US" dirty="0"/>
              <a:t>Anca </a:t>
            </a:r>
            <a:r>
              <a:rPr lang="en-US" dirty="0" err="1"/>
              <a:t>Askanase</a:t>
            </a:r>
            <a:r>
              <a:rPr lang="en-US" dirty="0"/>
              <a:t>, MD</a:t>
            </a:r>
          </a:p>
        </p:txBody>
      </p:sp>
      <p:sp>
        <p:nvSpPr>
          <p:cNvPr id="7" name="Text Placeholder 6">
            <a:extLst>
              <a:ext uri="{FF2B5EF4-FFF2-40B4-BE49-F238E27FC236}">
                <a16:creationId xmlns:a16="http://schemas.microsoft.com/office/drawing/2014/main" id="{892A9E73-70C0-21B9-04EA-E8BAE17ADF0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8837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9CE20-8E07-F078-E931-861387B75B4D}"/>
              </a:ext>
            </a:extLst>
          </p:cNvPr>
          <p:cNvPicPr>
            <a:picLocks noChangeAspect="1"/>
          </p:cNvPicPr>
          <p:nvPr/>
        </p:nvPicPr>
        <p:blipFill rotWithShape="1">
          <a:blip r:embed="rId3"/>
          <a:srcRect l="24127" t="24134" r="52160" b="43801"/>
          <a:stretch/>
        </p:blipFill>
        <p:spPr>
          <a:xfrm>
            <a:off x="766719" y="1291590"/>
            <a:ext cx="3565795" cy="2560320"/>
          </a:xfrm>
          <a:prstGeom prst="rect">
            <a:avLst/>
          </a:prstGeom>
        </p:spPr>
      </p:pic>
      <p:sp>
        <p:nvSpPr>
          <p:cNvPr id="2" name="Title 1">
            <a:extLst>
              <a:ext uri="{FF2B5EF4-FFF2-40B4-BE49-F238E27FC236}">
                <a16:creationId xmlns:a16="http://schemas.microsoft.com/office/drawing/2014/main" id="{517D175B-5389-FE0C-BB05-F2EA2A79971F}"/>
              </a:ext>
            </a:extLst>
          </p:cNvPr>
          <p:cNvSpPr>
            <a:spLocks noGrp="1"/>
          </p:cNvSpPr>
          <p:nvPr>
            <p:ph type="title"/>
          </p:nvPr>
        </p:nvSpPr>
        <p:spPr/>
        <p:txBody>
          <a:bodyPr>
            <a:noAutofit/>
          </a:bodyPr>
          <a:lstStyle/>
          <a:p>
            <a:r>
              <a:rPr lang="en-US" sz="2800" dirty="0"/>
              <a:t>Longer Time to Diagnosis Negatively Affects Outcomes: German </a:t>
            </a:r>
            <a:r>
              <a:rPr lang="en-US" sz="2800" dirty="0" err="1"/>
              <a:t>LuLa</a:t>
            </a:r>
            <a:r>
              <a:rPr lang="en-US" sz="2800" dirty="0"/>
              <a:t> Cohort</a:t>
            </a:r>
          </a:p>
        </p:txBody>
      </p:sp>
      <p:sp>
        <p:nvSpPr>
          <p:cNvPr id="3" name="Text Placeholder 2">
            <a:extLst>
              <a:ext uri="{FF2B5EF4-FFF2-40B4-BE49-F238E27FC236}">
                <a16:creationId xmlns:a16="http://schemas.microsoft.com/office/drawing/2014/main" id="{D4328BBE-6BB6-C8CE-46B1-8AEEBA3E47AB}"/>
              </a:ext>
            </a:extLst>
          </p:cNvPr>
          <p:cNvSpPr>
            <a:spLocks noGrp="1"/>
          </p:cNvSpPr>
          <p:nvPr>
            <p:ph type="body" sz="quarter" idx="10"/>
          </p:nvPr>
        </p:nvSpPr>
        <p:spPr/>
        <p:txBody>
          <a:bodyPr/>
          <a:lstStyle/>
          <a:p>
            <a:r>
              <a:rPr lang="en-US" b="0" i="0" dirty="0">
                <a:solidFill>
                  <a:schemeClr val="bg1"/>
                </a:solidFill>
                <a:effectLst/>
                <a:latin typeface="BlinkMacSystemFont"/>
              </a:rPr>
              <a:t>Reproduced without modification from </a:t>
            </a:r>
            <a:r>
              <a:rPr lang="en-US" b="0" i="0" dirty="0" err="1">
                <a:solidFill>
                  <a:schemeClr val="bg1"/>
                </a:solidFill>
                <a:effectLst/>
                <a:latin typeface="BlinkMacSystemFont"/>
              </a:rPr>
              <a:t>Kernder</a:t>
            </a:r>
            <a:r>
              <a:rPr lang="en-US" b="0" i="0" dirty="0">
                <a:solidFill>
                  <a:schemeClr val="bg1"/>
                </a:solidFill>
                <a:effectLst/>
                <a:latin typeface="BlinkMacSystemFont"/>
              </a:rPr>
              <a:t> A, et al. </a:t>
            </a:r>
            <a:r>
              <a:rPr lang="en-US" b="0" i="1" dirty="0">
                <a:solidFill>
                  <a:schemeClr val="bg1"/>
                </a:solidFill>
                <a:effectLst/>
                <a:latin typeface="BlinkMacSystemFont"/>
              </a:rPr>
              <a:t>Lupus.</a:t>
            </a:r>
            <a:r>
              <a:rPr lang="en-US" b="0" i="0" dirty="0">
                <a:solidFill>
                  <a:schemeClr val="bg1"/>
                </a:solidFill>
                <a:effectLst/>
                <a:latin typeface="BlinkMacSystemFont"/>
              </a:rPr>
              <a:t> 2021;30:431-438 under the terms of the Creative Commons License (</a:t>
            </a:r>
            <a:r>
              <a:rPr lang="en-US" b="0" i="0" dirty="0">
                <a:solidFill>
                  <a:schemeClr val="bg1"/>
                </a:solidFill>
                <a:effectLst/>
                <a:latin typeface="BlinkMacSystemFont"/>
                <a:hlinkClick r:id="rId4"/>
              </a:rPr>
              <a:t>CC BY 4.0</a:t>
            </a:r>
            <a:r>
              <a:rPr lang="en-US" b="0" i="0" dirty="0">
                <a:solidFill>
                  <a:schemeClr val="bg1"/>
                </a:solidFill>
                <a:effectLst/>
                <a:latin typeface="BlinkMacSystemFont"/>
              </a:rPr>
              <a:t>).</a:t>
            </a:r>
            <a:endParaRPr lang="en-US" dirty="0">
              <a:solidFill>
                <a:schemeClr val="bg1"/>
              </a:solidFill>
            </a:endParaRPr>
          </a:p>
        </p:txBody>
      </p:sp>
      <p:sp>
        <p:nvSpPr>
          <p:cNvPr id="6" name="TextBox 5">
            <a:extLst>
              <a:ext uri="{FF2B5EF4-FFF2-40B4-BE49-F238E27FC236}">
                <a16:creationId xmlns:a16="http://schemas.microsoft.com/office/drawing/2014/main" id="{81E02896-15A9-F3AD-FCFE-43E18107D950}"/>
              </a:ext>
            </a:extLst>
          </p:cNvPr>
          <p:cNvSpPr txBox="1"/>
          <p:nvPr/>
        </p:nvSpPr>
        <p:spPr>
          <a:xfrm>
            <a:off x="1400629" y="3851910"/>
            <a:ext cx="2656544" cy="261610"/>
          </a:xfrm>
          <a:prstGeom prst="rect">
            <a:avLst/>
          </a:prstGeom>
          <a:noFill/>
        </p:spPr>
        <p:txBody>
          <a:bodyPr wrap="square" rtlCol="0">
            <a:spAutoFit/>
          </a:bodyPr>
          <a:lstStyle/>
          <a:p>
            <a:pPr algn="ctr"/>
            <a:r>
              <a:rPr lang="en-US" sz="1100" b="1" dirty="0"/>
              <a:t>Time to Diagnosis From Symptom Onset</a:t>
            </a:r>
          </a:p>
        </p:txBody>
      </p:sp>
      <p:sp>
        <p:nvSpPr>
          <p:cNvPr id="7" name="TextBox 6">
            <a:extLst>
              <a:ext uri="{FF2B5EF4-FFF2-40B4-BE49-F238E27FC236}">
                <a16:creationId xmlns:a16="http://schemas.microsoft.com/office/drawing/2014/main" id="{69B40C3E-4A16-37EF-86F1-91F63AF5C029}"/>
              </a:ext>
            </a:extLst>
          </p:cNvPr>
          <p:cNvSpPr txBox="1"/>
          <p:nvPr/>
        </p:nvSpPr>
        <p:spPr>
          <a:xfrm>
            <a:off x="3036621" y="3533964"/>
            <a:ext cx="851707" cy="276999"/>
          </a:xfrm>
          <a:prstGeom prst="rect">
            <a:avLst/>
          </a:prstGeom>
          <a:solidFill>
            <a:schemeClr val="bg1"/>
          </a:solidFill>
        </p:spPr>
        <p:txBody>
          <a:bodyPr wrap="none" rtlCol="0">
            <a:spAutoFit/>
          </a:bodyPr>
          <a:lstStyle/>
          <a:p>
            <a:pPr algn="ctr"/>
            <a:r>
              <a:rPr lang="en-US" sz="1200" dirty="0"/>
              <a:t>&gt;6 months</a:t>
            </a:r>
          </a:p>
        </p:txBody>
      </p:sp>
      <p:sp>
        <p:nvSpPr>
          <p:cNvPr id="8" name="TextBox 7">
            <a:extLst>
              <a:ext uri="{FF2B5EF4-FFF2-40B4-BE49-F238E27FC236}">
                <a16:creationId xmlns:a16="http://schemas.microsoft.com/office/drawing/2014/main" id="{5F9930A8-0AE2-A6C1-0037-D707AED4B690}"/>
              </a:ext>
            </a:extLst>
          </p:cNvPr>
          <p:cNvSpPr txBox="1"/>
          <p:nvPr/>
        </p:nvSpPr>
        <p:spPr>
          <a:xfrm>
            <a:off x="1467386" y="3533964"/>
            <a:ext cx="851707" cy="276999"/>
          </a:xfrm>
          <a:prstGeom prst="rect">
            <a:avLst/>
          </a:prstGeom>
          <a:solidFill>
            <a:schemeClr val="bg1"/>
          </a:solidFill>
        </p:spPr>
        <p:txBody>
          <a:bodyPr wrap="none" rtlCol="0">
            <a:spAutoFit/>
          </a:bodyPr>
          <a:lstStyle/>
          <a:p>
            <a:pPr algn="ctr"/>
            <a:r>
              <a:rPr lang="en-US" sz="1200" dirty="0"/>
              <a:t>&lt;6 months</a:t>
            </a:r>
          </a:p>
        </p:txBody>
      </p:sp>
      <p:sp>
        <p:nvSpPr>
          <p:cNvPr id="9" name="TextBox 8">
            <a:extLst>
              <a:ext uri="{FF2B5EF4-FFF2-40B4-BE49-F238E27FC236}">
                <a16:creationId xmlns:a16="http://schemas.microsoft.com/office/drawing/2014/main" id="{72CB4900-5FD7-6573-07DB-02D3525FA3E7}"/>
              </a:ext>
            </a:extLst>
          </p:cNvPr>
          <p:cNvSpPr txBox="1"/>
          <p:nvPr/>
        </p:nvSpPr>
        <p:spPr>
          <a:xfrm rot="16200000">
            <a:off x="-52210" y="2463479"/>
            <a:ext cx="953466" cy="307777"/>
          </a:xfrm>
          <a:prstGeom prst="rect">
            <a:avLst/>
          </a:prstGeom>
          <a:solidFill>
            <a:schemeClr val="bg1"/>
          </a:solidFill>
        </p:spPr>
        <p:txBody>
          <a:bodyPr wrap="none" rtlCol="0">
            <a:spAutoFit/>
          </a:bodyPr>
          <a:lstStyle/>
          <a:p>
            <a:pPr algn="ctr"/>
            <a:r>
              <a:rPr lang="en-US" sz="1400" dirty="0"/>
              <a:t>BILD Score</a:t>
            </a:r>
          </a:p>
        </p:txBody>
      </p:sp>
      <p:sp>
        <p:nvSpPr>
          <p:cNvPr id="10" name="TextBox 9">
            <a:extLst>
              <a:ext uri="{FF2B5EF4-FFF2-40B4-BE49-F238E27FC236}">
                <a16:creationId xmlns:a16="http://schemas.microsoft.com/office/drawing/2014/main" id="{67E22A0D-3C34-747B-4A99-98C6CE60C701}"/>
              </a:ext>
            </a:extLst>
          </p:cNvPr>
          <p:cNvSpPr txBox="1"/>
          <p:nvPr/>
        </p:nvSpPr>
        <p:spPr>
          <a:xfrm rot="16200000">
            <a:off x="4463187" y="2463479"/>
            <a:ext cx="1004379" cy="307777"/>
          </a:xfrm>
          <a:prstGeom prst="rect">
            <a:avLst/>
          </a:prstGeom>
          <a:solidFill>
            <a:schemeClr val="bg1"/>
          </a:solidFill>
        </p:spPr>
        <p:txBody>
          <a:bodyPr wrap="none" rtlCol="0">
            <a:spAutoFit/>
          </a:bodyPr>
          <a:lstStyle/>
          <a:p>
            <a:pPr algn="ctr"/>
            <a:r>
              <a:rPr lang="en-US" sz="1400" dirty="0"/>
              <a:t>SLAQ Score</a:t>
            </a:r>
          </a:p>
        </p:txBody>
      </p:sp>
      <p:pic>
        <p:nvPicPr>
          <p:cNvPr id="11" name="Picture 10">
            <a:extLst>
              <a:ext uri="{FF2B5EF4-FFF2-40B4-BE49-F238E27FC236}">
                <a16:creationId xmlns:a16="http://schemas.microsoft.com/office/drawing/2014/main" id="{58908D0E-0660-D1C9-AEDD-02FB19B61ABA}"/>
              </a:ext>
            </a:extLst>
          </p:cNvPr>
          <p:cNvPicPr>
            <a:picLocks noChangeAspect="1"/>
          </p:cNvPicPr>
          <p:nvPr/>
        </p:nvPicPr>
        <p:blipFill rotWithShape="1">
          <a:blip r:embed="rId3"/>
          <a:srcRect l="48744" t="24134" r="27543" b="43801"/>
          <a:stretch/>
        </p:blipFill>
        <p:spPr>
          <a:xfrm>
            <a:off x="5149697" y="1291590"/>
            <a:ext cx="3565795" cy="2560320"/>
          </a:xfrm>
          <a:prstGeom prst="rect">
            <a:avLst/>
          </a:prstGeom>
        </p:spPr>
      </p:pic>
      <p:sp>
        <p:nvSpPr>
          <p:cNvPr id="13" name="TextBox 12">
            <a:extLst>
              <a:ext uri="{FF2B5EF4-FFF2-40B4-BE49-F238E27FC236}">
                <a16:creationId xmlns:a16="http://schemas.microsoft.com/office/drawing/2014/main" id="{E73FDB2F-20CC-91BF-A95E-9984A639E104}"/>
              </a:ext>
            </a:extLst>
          </p:cNvPr>
          <p:cNvSpPr txBox="1"/>
          <p:nvPr/>
        </p:nvSpPr>
        <p:spPr>
          <a:xfrm>
            <a:off x="5844108" y="3851910"/>
            <a:ext cx="2656544" cy="261610"/>
          </a:xfrm>
          <a:prstGeom prst="rect">
            <a:avLst/>
          </a:prstGeom>
          <a:noFill/>
        </p:spPr>
        <p:txBody>
          <a:bodyPr wrap="square" rtlCol="0">
            <a:spAutoFit/>
          </a:bodyPr>
          <a:lstStyle/>
          <a:p>
            <a:pPr algn="ctr"/>
            <a:r>
              <a:rPr lang="en-US" sz="1100" b="1" dirty="0"/>
              <a:t>Time to Diagnosis From Symptom Onset</a:t>
            </a:r>
          </a:p>
        </p:txBody>
      </p:sp>
      <p:sp>
        <p:nvSpPr>
          <p:cNvPr id="14" name="TextBox 13">
            <a:extLst>
              <a:ext uri="{FF2B5EF4-FFF2-40B4-BE49-F238E27FC236}">
                <a16:creationId xmlns:a16="http://schemas.microsoft.com/office/drawing/2014/main" id="{B0EA2FC2-4A3C-9B8C-D1FB-4DBA9C2797EA}"/>
              </a:ext>
            </a:extLst>
          </p:cNvPr>
          <p:cNvSpPr txBox="1"/>
          <p:nvPr/>
        </p:nvSpPr>
        <p:spPr>
          <a:xfrm>
            <a:off x="7480100" y="3533964"/>
            <a:ext cx="851707" cy="276999"/>
          </a:xfrm>
          <a:prstGeom prst="rect">
            <a:avLst/>
          </a:prstGeom>
          <a:solidFill>
            <a:schemeClr val="bg1"/>
          </a:solidFill>
        </p:spPr>
        <p:txBody>
          <a:bodyPr wrap="none" rtlCol="0">
            <a:spAutoFit/>
          </a:bodyPr>
          <a:lstStyle/>
          <a:p>
            <a:pPr algn="ctr"/>
            <a:r>
              <a:rPr lang="en-US" sz="1200" dirty="0"/>
              <a:t>&gt;6 months</a:t>
            </a:r>
          </a:p>
        </p:txBody>
      </p:sp>
      <p:sp>
        <p:nvSpPr>
          <p:cNvPr id="15" name="TextBox 14">
            <a:extLst>
              <a:ext uri="{FF2B5EF4-FFF2-40B4-BE49-F238E27FC236}">
                <a16:creationId xmlns:a16="http://schemas.microsoft.com/office/drawing/2014/main" id="{C44E535A-1E99-13E8-8456-1C53AAA5B378}"/>
              </a:ext>
            </a:extLst>
          </p:cNvPr>
          <p:cNvSpPr txBox="1"/>
          <p:nvPr/>
        </p:nvSpPr>
        <p:spPr>
          <a:xfrm>
            <a:off x="5910865" y="3533964"/>
            <a:ext cx="851707" cy="276999"/>
          </a:xfrm>
          <a:prstGeom prst="rect">
            <a:avLst/>
          </a:prstGeom>
          <a:solidFill>
            <a:schemeClr val="bg1"/>
          </a:solidFill>
        </p:spPr>
        <p:txBody>
          <a:bodyPr wrap="none" rtlCol="0">
            <a:spAutoFit/>
          </a:bodyPr>
          <a:lstStyle/>
          <a:p>
            <a:pPr algn="ctr"/>
            <a:r>
              <a:rPr lang="en-US" sz="1200" dirty="0"/>
              <a:t>&lt;6 months</a:t>
            </a:r>
          </a:p>
        </p:txBody>
      </p:sp>
      <p:sp>
        <p:nvSpPr>
          <p:cNvPr id="17" name="TextBox 16">
            <a:extLst>
              <a:ext uri="{FF2B5EF4-FFF2-40B4-BE49-F238E27FC236}">
                <a16:creationId xmlns:a16="http://schemas.microsoft.com/office/drawing/2014/main" id="{F093FD52-192B-1B65-C4A9-E7B90205D1F8}"/>
              </a:ext>
            </a:extLst>
          </p:cNvPr>
          <p:cNvSpPr txBox="1"/>
          <p:nvPr/>
        </p:nvSpPr>
        <p:spPr>
          <a:xfrm>
            <a:off x="6762990" y="1668033"/>
            <a:ext cx="651140" cy="276999"/>
          </a:xfrm>
          <a:prstGeom prst="rect">
            <a:avLst/>
          </a:prstGeom>
          <a:noFill/>
        </p:spPr>
        <p:txBody>
          <a:bodyPr wrap="none" rtlCol="0">
            <a:spAutoFit/>
          </a:bodyPr>
          <a:lstStyle/>
          <a:p>
            <a:pPr algn="ctr"/>
            <a:r>
              <a:rPr lang="en-US" sz="1200" i="1" dirty="0"/>
              <a:t>P </a:t>
            </a:r>
            <a:r>
              <a:rPr lang="en-US" sz="1200" dirty="0"/>
              <a:t>&lt;0.05</a:t>
            </a:r>
            <a:endParaRPr lang="en-US" sz="1200" i="1" dirty="0"/>
          </a:p>
        </p:txBody>
      </p:sp>
    </p:spTree>
    <p:extLst>
      <p:ext uri="{BB962C8B-B14F-4D97-AF65-F5344CB8AC3E}">
        <p14:creationId xmlns:p14="http://schemas.microsoft.com/office/powerpoint/2010/main" val="428569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128A-4AF7-4248-37BA-C2758325D1BF}"/>
              </a:ext>
            </a:extLst>
          </p:cNvPr>
          <p:cNvSpPr>
            <a:spLocks noGrp="1"/>
          </p:cNvSpPr>
          <p:nvPr>
            <p:ph type="title"/>
          </p:nvPr>
        </p:nvSpPr>
        <p:spPr/>
        <p:txBody>
          <a:bodyPr>
            <a:normAutofit fontScale="90000"/>
          </a:bodyPr>
          <a:lstStyle/>
          <a:p>
            <a:r>
              <a:rPr lang="en-US" dirty="0"/>
              <a:t>Organ Damage Accrues Over Time, Even When Disease Activity Is Decreasing</a:t>
            </a:r>
          </a:p>
        </p:txBody>
      </p:sp>
      <p:sp>
        <p:nvSpPr>
          <p:cNvPr id="3" name="Text Placeholder 2">
            <a:extLst>
              <a:ext uri="{FF2B5EF4-FFF2-40B4-BE49-F238E27FC236}">
                <a16:creationId xmlns:a16="http://schemas.microsoft.com/office/drawing/2014/main" id="{5CFE37E5-43C2-14E1-0A3C-BAD57F5642FC}"/>
              </a:ext>
            </a:extLst>
          </p:cNvPr>
          <p:cNvSpPr>
            <a:spLocks noGrp="1"/>
          </p:cNvSpPr>
          <p:nvPr>
            <p:ph type="body" sz="quarter" idx="10"/>
          </p:nvPr>
        </p:nvSpPr>
        <p:spPr/>
        <p:txBody>
          <a:bodyPr/>
          <a:lstStyle/>
          <a:p>
            <a:r>
              <a:rPr lang="en-US" dirty="0" err="1"/>
              <a:t>Urowitz</a:t>
            </a:r>
            <a:r>
              <a:rPr lang="en-US" dirty="0"/>
              <a:t> MB, et al. </a:t>
            </a:r>
            <a:r>
              <a:rPr lang="en-US" i="1" dirty="0"/>
              <a:t>Arthritis Care Res.</a:t>
            </a:r>
            <a:r>
              <a:rPr lang="en-US" dirty="0"/>
              <a:t> 2012;64:132-137. </a:t>
            </a:r>
          </a:p>
        </p:txBody>
      </p:sp>
      <p:graphicFrame>
        <p:nvGraphicFramePr>
          <p:cNvPr id="6" name="Chart 5">
            <a:extLst>
              <a:ext uri="{FF2B5EF4-FFF2-40B4-BE49-F238E27FC236}">
                <a16:creationId xmlns:a16="http://schemas.microsoft.com/office/drawing/2014/main" id="{A32D9AAF-1B18-9205-A403-6CA7535FA5FA}"/>
              </a:ext>
            </a:extLst>
          </p:cNvPr>
          <p:cNvGraphicFramePr/>
          <p:nvPr/>
        </p:nvGraphicFramePr>
        <p:xfrm>
          <a:off x="2424363" y="1139992"/>
          <a:ext cx="4295274" cy="28635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9E65C4C-B19C-E380-700E-9F111979CD01}"/>
              </a:ext>
            </a:extLst>
          </p:cNvPr>
          <p:cNvSpPr txBox="1"/>
          <p:nvPr/>
        </p:nvSpPr>
        <p:spPr>
          <a:xfrm rot="16200000">
            <a:off x="1383822" y="2417862"/>
            <a:ext cx="1773306" cy="307777"/>
          </a:xfrm>
          <a:prstGeom prst="rect">
            <a:avLst/>
          </a:prstGeom>
          <a:noFill/>
        </p:spPr>
        <p:txBody>
          <a:bodyPr wrap="none" rtlCol="0">
            <a:spAutoFit/>
          </a:bodyPr>
          <a:lstStyle/>
          <a:p>
            <a:pPr algn="ctr"/>
            <a:r>
              <a:rPr lang="en-US" sz="1400" dirty="0"/>
              <a:t>Mean Total SLEDAI-2k</a:t>
            </a:r>
          </a:p>
        </p:txBody>
      </p:sp>
      <p:sp>
        <p:nvSpPr>
          <p:cNvPr id="9" name="TextBox 8">
            <a:extLst>
              <a:ext uri="{FF2B5EF4-FFF2-40B4-BE49-F238E27FC236}">
                <a16:creationId xmlns:a16="http://schemas.microsoft.com/office/drawing/2014/main" id="{CDC0BB55-3ED1-1633-AFEA-82C9FF1CDF93}"/>
              </a:ext>
            </a:extLst>
          </p:cNvPr>
          <p:cNvSpPr txBox="1"/>
          <p:nvPr/>
        </p:nvSpPr>
        <p:spPr>
          <a:xfrm rot="5400000">
            <a:off x="6210042" y="2417864"/>
            <a:ext cx="1326966" cy="307777"/>
          </a:xfrm>
          <a:prstGeom prst="rect">
            <a:avLst/>
          </a:prstGeom>
          <a:noFill/>
        </p:spPr>
        <p:txBody>
          <a:bodyPr wrap="none" rtlCol="0">
            <a:spAutoFit/>
          </a:bodyPr>
          <a:lstStyle/>
          <a:p>
            <a:pPr algn="ctr"/>
            <a:r>
              <a:rPr lang="en-US" sz="1400" dirty="0"/>
              <a:t>Mean SDI Score</a:t>
            </a:r>
          </a:p>
        </p:txBody>
      </p:sp>
      <p:sp>
        <p:nvSpPr>
          <p:cNvPr id="10" name="TextBox 9">
            <a:extLst>
              <a:ext uri="{FF2B5EF4-FFF2-40B4-BE49-F238E27FC236}">
                <a16:creationId xmlns:a16="http://schemas.microsoft.com/office/drawing/2014/main" id="{2D96A9C8-4668-6DAA-45C3-BD48BBFDA96D}"/>
              </a:ext>
            </a:extLst>
          </p:cNvPr>
          <p:cNvSpPr txBox="1"/>
          <p:nvPr/>
        </p:nvSpPr>
        <p:spPr>
          <a:xfrm>
            <a:off x="3887842" y="4003508"/>
            <a:ext cx="1368324" cy="307777"/>
          </a:xfrm>
          <a:prstGeom prst="rect">
            <a:avLst/>
          </a:prstGeom>
          <a:noFill/>
        </p:spPr>
        <p:txBody>
          <a:bodyPr wrap="none" rtlCol="0">
            <a:spAutoFit/>
          </a:bodyPr>
          <a:lstStyle/>
          <a:p>
            <a:pPr algn="ctr"/>
            <a:r>
              <a:rPr lang="en-US" sz="1400" dirty="0"/>
              <a:t>Years in Registry</a:t>
            </a:r>
          </a:p>
        </p:txBody>
      </p:sp>
      <p:sp>
        <p:nvSpPr>
          <p:cNvPr id="4" name="Arrow: Down 3">
            <a:extLst>
              <a:ext uri="{FF2B5EF4-FFF2-40B4-BE49-F238E27FC236}">
                <a16:creationId xmlns:a16="http://schemas.microsoft.com/office/drawing/2014/main" id="{CBBD95C6-980A-05D8-3F33-1BFCEC6D2475}"/>
              </a:ext>
            </a:extLst>
          </p:cNvPr>
          <p:cNvSpPr/>
          <p:nvPr/>
        </p:nvSpPr>
        <p:spPr>
          <a:xfrm rot="10800000">
            <a:off x="1808809" y="1285336"/>
            <a:ext cx="163902" cy="2389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305AC-0667-9F1B-267B-F0E38D842BCB}"/>
              </a:ext>
            </a:extLst>
          </p:cNvPr>
          <p:cNvSpPr txBox="1"/>
          <p:nvPr/>
        </p:nvSpPr>
        <p:spPr>
          <a:xfrm rot="16200000">
            <a:off x="942523" y="2417862"/>
            <a:ext cx="1364476" cy="307777"/>
          </a:xfrm>
          <a:prstGeom prst="rect">
            <a:avLst/>
          </a:prstGeom>
          <a:noFill/>
        </p:spPr>
        <p:txBody>
          <a:bodyPr wrap="none" rtlCol="0">
            <a:spAutoFit/>
          </a:bodyPr>
          <a:lstStyle/>
          <a:p>
            <a:pPr algn="ctr"/>
            <a:r>
              <a:rPr lang="en-US" sz="1400" b="1" dirty="0"/>
              <a:t>Disease Activity</a:t>
            </a:r>
          </a:p>
        </p:txBody>
      </p:sp>
      <p:sp>
        <p:nvSpPr>
          <p:cNvPr id="7" name="Arrow: Down 6">
            <a:extLst>
              <a:ext uri="{FF2B5EF4-FFF2-40B4-BE49-F238E27FC236}">
                <a16:creationId xmlns:a16="http://schemas.microsoft.com/office/drawing/2014/main" id="{9D0CB796-5021-19E2-891E-9336BC1A2FF4}"/>
              </a:ext>
            </a:extLst>
          </p:cNvPr>
          <p:cNvSpPr/>
          <p:nvPr/>
        </p:nvSpPr>
        <p:spPr>
          <a:xfrm rot="10800000">
            <a:off x="7129764" y="1285337"/>
            <a:ext cx="163902" cy="238951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289CB8-3C9F-C933-2BE5-878B49A50743}"/>
              </a:ext>
            </a:extLst>
          </p:cNvPr>
          <p:cNvSpPr txBox="1"/>
          <p:nvPr/>
        </p:nvSpPr>
        <p:spPr>
          <a:xfrm rot="5400000">
            <a:off x="6649274" y="2417863"/>
            <a:ext cx="1679627" cy="307777"/>
          </a:xfrm>
          <a:prstGeom prst="rect">
            <a:avLst/>
          </a:prstGeom>
          <a:noFill/>
        </p:spPr>
        <p:txBody>
          <a:bodyPr wrap="none" rtlCol="0">
            <a:spAutoFit/>
          </a:bodyPr>
          <a:lstStyle/>
          <a:p>
            <a:pPr algn="ctr"/>
            <a:r>
              <a:rPr lang="en-US" sz="1400" b="1" dirty="0"/>
              <a:t>Irreversible Damage</a:t>
            </a:r>
          </a:p>
        </p:txBody>
      </p:sp>
    </p:spTree>
    <p:extLst>
      <p:ext uri="{BB962C8B-B14F-4D97-AF65-F5344CB8AC3E}">
        <p14:creationId xmlns:p14="http://schemas.microsoft.com/office/powerpoint/2010/main" val="304128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3E1B-573D-D6F4-B2EE-67D3A77B1FCB}"/>
              </a:ext>
            </a:extLst>
          </p:cNvPr>
          <p:cNvSpPr>
            <a:spLocks noGrp="1"/>
          </p:cNvSpPr>
          <p:nvPr>
            <p:ph type="title"/>
          </p:nvPr>
        </p:nvSpPr>
        <p:spPr/>
        <p:txBody>
          <a:bodyPr>
            <a:normAutofit fontScale="90000"/>
          </a:bodyPr>
          <a:lstStyle/>
          <a:p>
            <a:r>
              <a:rPr lang="en-US" dirty="0"/>
              <a:t>Cumulative Corticosteroid Use Is Associated With an Increased Rate of Organ Damage</a:t>
            </a:r>
          </a:p>
        </p:txBody>
      </p:sp>
      <p:sp>
        <p:nvSpPr>
          <p:cNvPr id="3" name="Text Placeholder 2">
            <a:extLst>
              <a:ext uri="{FF2B5EF4-FFF2-40B4-BE49-F238E27FC236}">
                <a16:creationId xmlns:a16="http://schemas.microsoft.com/office/drawing/2014/main" id="{B2C75806-1DA1-B6FD-6972-AE6BCF0AF423}"/>
              </a:ext>
            </a:extLst>
          </p:cNvPr>
          <p:cNvSpPr>
            <a:spLocks noGrp="1"/>
          </p:cNvSpPr>
          <p:nvPr>
            <p:ph type="body" sz="quarter" idx="10"/>
          </p:nvPr>
        </p:nvSpPr>
        <p:spPr>
          <a:xfrm>
            <a:off x="3151908" y="4552103"/>
            <a:ext cx="5534891" cy="506413"/>
          </a:xfrm>
        </p:spPr>
        <p:txBody>
          <a:bodyPr/>
          <a:lstStyle/>
          <a:p>
            <a:r>
              <a:rPr lang="en-US" dirty="0"/>
              <a:t>IQR, interquartile range; PDN, prednisone</a:t>
            </a:r>
          </a:p>
          <a:p>
            <a:r>
              <a:rPr lang="en-US" dirty="0" err="1"/>
              <a:t>Piga</a:t>
            </a:r>
            <a:r>
              <a:rPr lang="en-US" dirty="0"/>
              <a:t> M, et al. </a:t>
            </a:r>
            <a:r>
              <a:rPr lang="en-US" i="1" dirty="0"/>
              <a:t>Rheumatology (Oxford). </a:t>
            </a:r>
            <a:r>
              <a:rPr lang="en-US" dirty="0"/>
              <a:t>2020;59:2272-2281. </a:t>
            </a:r>
          </a:p>
        </p:txBody>
      </p:sp>
      <p:cxnSp>
        <p:nvCxnSpPr>
          <p:cNvPr id="7" name="Straight Connector 6">
            <a:extLst>
              <a:ext uri="{FF2B5EF4-FFF2-40B4-BE49-F238E27FC236}">
                <a16:creationId xmlns:a16="http://schemas.microsoft.com/office/drawing/2014/main" id="{EBF2E8A0-BCB4-A3E2-1502-3FCE193DE3A0}"/>
              </a:ext>
            </a:extLst>
          </p:cNvPr>
          <p:cNvCxnSpPr/>
          <p:nvPr/>
        </p:nvCxnSpPr>
        <p:spPr>
          <a:xfrm>
            <a:off x="1680774" y="1343025"/>
            <a:ext cx="0" cy="228600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37631FF-D536-1385-90A8-5BA8B2F5A719}"/>
              </a:ext>
            </a:extLst>
          </p:cNvPr>
          <p:cNvCxnSpPr/>
          <p:nvPr/>
        </p:nvCxnSpPr>
        <p:spPr>
          <a:xfrm>
            <a:off x="1609725" y="3629025"/>
            <a:ext cx="50863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D2E721-E115-1D88-5436-C117F077445F}"/>
              </a:ext>
            </a:extLst>
          </p:cNvPr>
          <p:cNvCxnSpPr>
            <a:cxnSpLocks/>
          </p:cNvCxnSpPr>
          <p:nvPr/>
        </p:nvCxnSpPr>
        <p:spPr>
          <a:xfrm flipV="1">
            <a:off x="1685924" y="2276475"/>
            <a:ext cx="685801" cy="1352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26B1E3-5C83-1D2A-6CB3-3398A421A470}"/>
              </a:ext>
            </a:extLst>
          </p:cNvPr>
          <p:cNvCxnSpPr>
            <a:cxnSpLocks/>
            <a:endCxn id="24" idx="1"/>
          </p:cNvCxnSpPr>
          <p:nvPr/>
        </p:nvCxnSpPr>
        <p:spPr>
          <a:xfrm flipV="1">
            <a:off x="2371725" y="1363049"/>
            <a:ext cx="3886200" cy="91342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385F7B8-EE59-C78E-5522-4DFAB2EFC639}"/>
              </a:ext>
            </a:extLst>
          </p:cNvPr>
          <p:cNvCxnSpPr>
            <a:cxnSpLocks/>
            <a:endCxn id="23" idx="1"/>
          </p:cNvCxnSpPr>
          <p:nvPr/>
        </p:nvCxnSpPr>
        <p:spPr>
          <a:xfrm>
            <a:off x="2305050" y="2867024"/>
            <a:ext cx="3952875" cy="287240"/>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DC7FE0-7E4A-2BD3-4EF6-4DABC2A95339}"/>
              </a:ext>
            </a:extLst>
          </p:cNvPr>
          <p:cNvCxnSpPr>
            <a:cxnSpLocks/>
          </p:cNvCxnSpPr>
          <p:nvPr/>
        </p:nvCxnSpPr>
        <p:spPr>
          <a:xfrm flipH="1" flipV="1">
            <a:off x="1658123" y="2524839"/>
            <a:ext cx="646927" cy="34218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489D51-5A4C-660D-FF50-542373050A69}"/>
              </a:ext>
            </a:extLst>
          </p:cNvPr>
          <p:cNvCxnSpPr/>
          <p:nvPr/>
        </p:nvCxnSpPr>
        <p:spPr>
          <a:xfrm flipV="1">
            <a:off x="1672024" y="2220039"/>
            <a:ext cx="4572000" cy="1066800"/>
          </a:xfrm>
          <a:prstGeom prst="straightConnector1">
            <a:avLst/>
          </a:prstGeom>
          <a:ln w="317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F418F46-8D1F-E398-8B4F-A5C7076C1716}"/>
              </a:ext>
            </a:extLst>
          </p:cNvPr>
          <p:cNvSpPr txBox="1"/>
          <p:nvPr/>
        </p:nvSpPr>
        <p:spPr>
          <a:xfrm>
            <a:off x="6257925" y="2074961"/>
            <a:ext cx="1983172" cy="307777"/>
          </a:xfrm>
          <a:prstGeom prst="rect">
            <a:avLst/>
          </a:prstGeom>
          <a:noFill/>
        </p:spPr>
        <p:txBody>
          <a:bodyPr wrap="none" rtlCol="0">
            <a:spAutoFit/>
          </a:bodyPr>
          <a:lstStyle/>
          <a:p>
            <a:r>
              <a:rPr lang="en-US" sz="1400" b="1" dirty="0">
                <a:solidFill>
                  <a:schemeClr val="accent6"/>
                </a:solidFill>
              </a:rPr>
              <a:t>Cumulative steroid dose</a:t>
            </a:r>
          </a:p>
        </p:txBody>
      </p:sp>
      <p:sp>
        <p:nvSpPr>
          <p:cNvPr id="23" name="TextBox 22">
            <a:extLst>
              <a:ext uri="{FF2B5EF4-FFF2-40B4-BE49-F238E27FC236}">
                <a16:creationId xmlns:a16="http://schemas.microsoft.com/office/drawing/2014/main" id="{CB84E10A-50A2-82D6-C319-6AD1159011EC}"/>
              </a:ext>
            </a:extLst>
          </p:cNvPr>
          <p:cNvSpPr txBox="1"/>
          <p:nvPr/>
        </p:nvSpPr>
        <p:spPr>
          <a:xfrm>
            <a:off x="6257925" y="3000375"/>
            <a:ext cx="1844672" cy="307777"/>
          </a:xfrm>
          <a:prstGeom prst="rect">
            <a:avLst/>
          </a:prstGeom>
          <a:noFill/>
        </p:spPr>
        <p:txBody>
          <a:bodyPr wrap="none" rtlCol="0">
            <a:spAutoFit/>
          </a:bodyPr>
          <a:lstStyle/>
          <a:p>
            <a:r>
              <a:rPr lang="en-US" sz="1400" b="1" dirty="0">
                <a:solidFill>
                  <a:schemeClr val="accent2"/>
                </a:solidFill>
              </a:rPr>
              <a:t>Daily oral steroid dose</a:t>
            </a:r>
          </a:p>
        </p:txBody>
      </p:sp>
      <p:sp>
        <p:nvSpPr>
          <p:cNvPr id="24" name="TextBox 23">
            <a:extLst>
              <a:ext uri="{FF2B5EF4-FFF2-40B4-BE49-F238E27FC236}">
                <a16:creationId xmlns:a16="http://schemas.microsoft.com/office/drawing/2014/main" id="{72B1950E-BAA1-4033-4B63-EC42411DC163}"/>
              </a:ext>
            </a:extLst>
          </p:cNvPr>
          <p:cNvSpPr txBox="1"/>
          <p:nvPr/>
        </p:nvSpPr>
        <p:spPr>
          <a:xfrm>
            <a:off x="6257925" y="1209160"/>
            <a:ext cx="1806457" cy="307777"/>
          </a:xfrm>
          <a:prstGeom prst="rect">
            <a:avLst/>
          </a:prstGeom>
          <a:noFill/>
        </p:spPr>
        <p:txBody>
          <a:bodyPr wrap="none" rtlCol="0">
            <a:spAutoFit/>
          </a:bodyPr>
          <a:lstStyle/>
          <a:p>
            <a:r>
              <a:rPr lang="en-US" sz="1400" b="1" dirty="0">
                <a:solidFill>
                  <a:schemeClr val="accent1"/>
                </a:solidFill>
              </a:rPr>
              <a:t>% Patients with SDI≥1</a:t>
            </a:r>
          </a:p>
        </p:txBody>
      </p:sp>
      <p:sp>
        <p:nvSpPr>
          <p:cNvPr id="25" name="TextBox 24">
            <a:extLst>
              <a:ext uri="{FF2B5EF4-FFF2-40B4-BE49-F238E27FC236}">
                <a16:creationId xmlns:a16="http://schemas.microsoft.com/office/drawing/2014/main" id="{06C161E5-17BE-3930-443B-007CA58D789D}"/>
              </a:ext>
            </a:extLst>
          </p:cNvPr>
          <p:cNvSpPr txBox="1"/>
          <p:nvPr/>
        </p:nvSpPr>
        <p:spPr>
          <a:xfrm rot="16200000">
            <a:off x="-196051" y="2363586"/>
            <a:ext cx="2272930" cy="276999"/>
          </a:xfrm>
          <a:prstGeom prst="rect">
            <a:avLst/>
          </a:prstGeom>
          <a:noFill/>
        </p:spPr>
        <p:txBody>
          <a:bodyPr wrap="none" rtlCol="0">
            <a:spAutoFit/>
          </a:bodyPr>
          <a:lstStyle/>
          <a:p>
            <a:r>
              <a:rPr lang="en-US" sz="1200" dirty="0"/>
              <a:t>Mean daily prednisone dose (mg)</a:t>
            </a:r>
          </a:p>
        </p:txBody>
      </p:sp>
      <p:sp>
        <p:nvSpPr>
          <p:cNvPr id="26" name="TextBox 25">
            <a:extLst>
              <a:ext uri="{FF2B5EF4-FFF2-40B4-BE49-F238E27FC236}">
                <a16:creationId xmlns:a16="http://schemas.microsoft.com/office/drawing/2014/main" id="{42D4A22B-B32F-A36E-0FD5-5E37508EE928}"/>
              </a:ext>
            </a:extLst>
          </p:cNvPr>
          <p:cNvSpPr txBox="1"/>
          <p:nvPr/>
        </p:nvSpPr>
        <p:spPr>
          <a:xfrm>
            <a:off x="1288462" y="2743914"/>
            <a:ext cx="316112" cy="246221"/>
          </a:xfrm>
          <a:prstGeom prst="rect">
            <a:avLst/>
          </a:prstGeom>
          <a:noFill/>
        </p:spPr>
        <p:txBody>
          <a:bodyPr wrap="none" rtlCol="0">
            <a:spAutoFit/>
          </a:bodyPr>
          <a:lstStyle/>
          <a:p>
            <a:r>
              <a:rPr lang="en-US" sz="1000" dirty="0"/>
              <a:t>10</a:t>
            </a:r>
          </a:p>
        </p:txBody>
      </p:sp>
      <p:sp>
        <p:nvSpPr>
          <p:cNvPr id="27" name="TextBox 26">
            <a:extLst>
              <a:ext uri="{FF2B5EF4-FFF2-40B4-BE49-F238E27FC236}">
                <a16:creationId xmlns:a16="http://schemas.microsoft.com/office/drawing/2014/main" id="{80ED3AE7-513B-A43E-370D-358D26C03799}"/>
              </a:ext>
            </a:extLst>
          </p:cNvPr>
          <p:cNvSpPr txBox="1"/>
          <p:nvPr/>
        </p:nvSpPr>
        <p:spPr>
          <a:xfrm>
            <a:off x="1288462" y="1928357"/>
            <a:ext cx="316112" cy="246221"/>
          </a:xfrm>
          <a:prstGeom prst="rect">
            <a:avLst/>
          </a:prstGeom>
          <a:noFill/>
        </p:spPr>
        <p:txBody>
          <a:bodyPr wrap="none" rtlCol="0">
            <a:spAutoFit/>
          </a:bodyPr>
          <a:lstStyle/>
          <a:p>
            <a:r>
              <a:rPr lang="en-US" sz="1000" dirty="0"/>
              <a:t>20</a:t>
            </a:r>
          </a:p>
        </p:txBody>
      </p:sp>
      <p:cxnSp>
        <p:nvCxnSpPr>
          <p:cNvPr id="31" name="Straight Connector 30">
            <a:extLst>
              <a:ext uri="{FF2B5EF4-FFF2-40B4-BE49-F238E27FC236}">
                <a16:creationId xmlns:a16="http://schemas.microsoft.com/office/drawing/2014/main" id="{E03C2B22-9F23-9BED-C4F2-C45A24A778E6}"/>
              </a:ext>
            </a:extLst>
          </p:cNvPr>
          <p:cNvCxnSpPr>
            <a:cxnSpLocks/>
            <a:stCxn id="27" idx="3"/>
          </p:cNvCxnSpPr>
          <p:nvPr/>
        </p:nvCxnSpPr>
        <p:spPr>
          <a:xfrm flipV="1">
            <a:off x="1604574" y="2051467"/>
            <a:ext cx="762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56BCBBE-9D96-7314-D86F-E1BC9C7F00D5}"/>
              </a:ext>
            </a:extLst>
          </p:cNvPr>
          <p:cNvCxnSpPr>
            <a:cxnSpLocks/>
            <a:stCxn id="26" idx="3"/>
          </p:cNvCxnSpPr>
          <p:nvPr/>
        </p:nvCxnSpPr>
        <p:spPr>
          <a:xfrm flipV="1">
            <a:off x="1604574" y="2867024"/>
            <a:ext cx="76199"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D079D6-4DFB-56FF-6334-51715865C2FD}"/>
              </a:ext>
            </a:extLst>
          </p:cNvPr>
          <p:cNvSpPr txBox="1"/>
          <p:nvPr/>
        </p:nvSpPr>
        <p:spPr>
          <a:xfrm>
            <a:off x="1364660" y="3486152"/>
            <a:ext cx="174191" cy="246221"/>
          </a:xfrm>
          <a:prstGeom prst="rect">
            <a:avLst/>
          </a:prstGeom>
          <a:noFill/>
        </p:spPr>
        <p:txBody>
          <a:bodyPr wrap="square" rtlCol="0">
            <a:spAutoFit/>
          </a:bodyPr>
          <a:lstStyle/>
          <a:p>
            <a:r>
              <a:rPr lang="en-US" sz="1000" dirty="0"/>
              <a:t>0</a:t>
            </a:r>
          </a:p>
        </p:txBody>
      </p:sp>
      <p:sp>
        <p:nvSpPr>
          <p:cNvPr id="50" name="TextBox 49">
            <a:extLst>
              <a:ext uri="{FF2B5EF4-FFF2-40B4-BE49-F238E27FC236}">
                <a16:creationId xmlns:a16="http://schemas.microsoft.com/office/drawing/2014/main" id="{11492DA5-3BBF-4326-B000-B878DD1B3783}"/>
              </a:ext>
            </a:extLst>
          </p:cNvPr>
          <p:cNvSpPr txBox="1"/>
          <p:nvPr/>
        </p:nvSpPr>
        <p:spPr>
          <a:xfrm>
            <a:off x="2952751" y="3724141"/>
            <a:ext cx="316112" cy="246221"/>
          </a:xfrm>
          <a:prstGeom prst="rect">
            <a:avLst/>
          </a:prstGeom>
          <a:noFill/>
        </p:spPr>
        <p:txBody>
          <a:bodyPr wrap="none" rtlCol="0">
            <a:spAutoFit/>
          </a:bodyPr>
          <a:lstStyle/>
          <a:p>
            <a:r>
              <a:rPr lang="en-US" sz="1000" dirty="0"/>
              <a:t>12</a:t>
            </a:r>
          </a:p>
        </p:txBody>
      </p:sp>
      <p:sp>
        <p:nvSpPr>
          <p:cNvPr id="51" name="TextBox 50">
            <a:extLst>
              <a:ext uri="{FF2B5EF4-FFF2-40B4-BE49-F238E27FC236}">
                <a16:creationId xmlns:a16="http://schemas.microsoft.com/office/drawing/2014/main" id="{816F89DD-A9D6-B018-2FD7-60BB808F2599}"/>
              </a:ext>
            </a:extLst>
          </p:cNvPr>
          <p:cNvSpPr txBox="1"/>
          <p:nvPr/>
        </p:nvSpPr>
        <p:spPr>
          <a:xfrm>
            <a:off x="4333875" y="3724142"/>
            <a:ext cx="323850" cy="246221"/>
          </a:xfrm>
          <a:prstGeom prst="rect">
            <a:avLst/>
          </a:prstGeom>
          <a:noFill/>
        </p:spPr>
        <p:txBody>
          <a:bodyPr wrap="square" rtlCol="0">
            <a:spAutoFit/>
          </a:bodyPr>
          <a:lstStyle/>
          <a:p>
            <a:r>
              <a:rPr lang="en-US" sz="1000" dirty="0"/>
              <a:t>24</a:t>
            </a:r>
          </a:p>
        </p:txBody>
      </p:sp>
      <p:sp>
        <p:nvSpPr>
          <p:cNvPr id="52" name="TextBox 51">
            <a:extLst>
              <a:ext uri="{FF2B5EF4-FFF2-40B4-BE49-F238E27FC236}">
                <a16:creationId xmlns:a16="http://schemas.microsoft.com/office/drawing/2014/main" id="{C41AED9F-E531-EF56-50AE-E9CCE5402281}"/>
              </a:ext>
            </a:extLst>
          </p:cNvPr>
          <p:cNvSpPr txBox="1"/>
          <p:nvPr/>
        </p:nvSpPr>
        <p:spPr>
          <a:xfrm>
            <a:off x="5722737" y="3724141"/>
            <a:ext cx="323850" cy="246221"/>
          </a:xfrm>
          <a:prstGeom prst="rect">
            <a:avLst/>
          </a:prstGeom>
          <a:noFill/>
        </p:spPr>
        <p:txBody>
          <a:bodyPr wrap="square" rtlCol="0">
            <a:spAutoFit/>
          </a:bodyPr>
          <a:lstStyle/>
          <a:p>
            <a:r>
              <a:rPr lang="en-US" sz="1000" dirty="0"/>
              <a:t>36</a:t>
            </a:r>
          </a:p>
        </p:txBody>
      </p:sp>
      <p:cxnSp>
        <p:nvCxnSpPr>
          <p:cNvPr id="54" name="Straight Connector 53">
            <a:extLst>
              <a:ext uri="{FF2B5EF4-FFF2-40B4-BE49-F238E27FC236}">
                <a16:creationId xmlns:a16="http://schemas.microsoft.com/office/drawing/2014/main" id="{00639B51-AFEC-F4AB-62E3-280F3403F39B}"/>
              </a:ext>
            </a:extLst>
          </p:cNvPr>
          <p:cNvCxnSpPr>
            <a:endCxn id="50" idx="0"/>
          </p:cNvCxnSpPr>
          <p:nvPr/>
        </p:nvCxnSpPr>
        <p:spPr>
          <a:xfrm>
            <a:off x="3110807" y="3629025"/>
            <a:ext cx="0" cy="95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58C4A45-DA5A-4373-8493-BC62C2A1624F}"/>
              </a:ext>
            </a:extLst>
          </p:cNvPr>
          <p:cNvCxnSpPr>
            <a:cxnSpLocks/>
            <a:stCxn id="51" idx="0"/>
            <a:endCxn id="51" idx="0"/>
          </p:cNvCxnSpPr>
          <p:nvPr/>
        </p:nvCxnSpPr>
        <p:spPr>
          <a:xfrm>
            <a:off x="4495800" y="3724142"/>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DACD2D1-F418-624E-60CE-72CC9FD484DF}"/>
              </a:ext>
            </a:extLst>
          </p:cNvPr>
          <p:cNvCxnSpPr>
            <a:endCxn id="51" idx="0"/>
          </p:cNvCxnSpPr>
          <p:nvPr/>
        </p:nvCxnSpPr>
        <p:spPr>
          <a:xfrm>
            <a:off x="4495800" y="3629025"/>
            <a:ext cx="0" cy="951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CC099C9-4C4B-9907-15BD-B3D201008CBD}"/>
              </a:ext>
            </a:extLst>
          </p:cNvPr>
          <p:cNvCxnSpPr>
            <a:endCxn id="52" idx="0"/>
          </p:cNvCxnSpPr>
          <p:nvPr/>
        </p:nvCxnSpPr>
        <p:spPr>
          <a:xfrm>
            <a:off x="5884662" y="3629025"/>
            <a:ext cx="0" cy="95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44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Autofit/>
          </a:bodyPr>
          <a:lstStyle/>
          <a:p>
            <a:pPr>
              <a:defRPr/>
            </a:pPr>
            <a:r>
              <a:rPr lang="en-US" sz="3000" b="1" dirty="0"/>
              <a:t>ACR (1997) Revised Criteria for Classification of SLE</a:t>
            </a:r>
          </a:p>
        </p:txBody>
      </p:sp>
      <p:graphicFrame>
        <p:nvGraphicFramePr>
          <p:cNvPr id="7" name="Content Placeholder 6">
            <a:extLst>
              <a:ext uri="{FF2B5EF4-FFF2-40B4-BE49-F238E27FC236}">
                <a16:creationId xmlns:a16="http://schemas.microsoft.com/office/drawing/2014/main" id="{7EDC88D9-74E6-4A6F-B3AC-7829B622DEA4}"/>
              </a:ext>
            </a:extLst>
          </p:cNvPr>
          <p:cNvGraphicFramePr>
            <a:graphicFrameLocks noGrp="1"/>
          </p:cNvGraphicFramePr>
          <p:nvPr>
            <p:ph idx="1"/>
          </p:nvPr>
        </p:nvGraphicFramePr>
        <p:xfrm>
          <a:off x="1632857" y="978354"/>
          <a:ext cx="5878286" cy="777240"/>
        </p:xfrm>
        <a:graphic>
          <a:graphicData uri="http://schemas.openxmlformats.org/drawingml/2006/table">
            <a:tbl>
              <a:tblPr firstRow="1">
                <a:tableStyleId>{5C22544A-7EE6-4342-B048-85BDC9FD1C3A}</a:tableStyleId>
              </a:tblPr>
              <a:tblGrid>
                <a:gridCol w="2939143">
                  <a:extLst>
                    <a:ext uri="{9D8B030D-6E8A-4147-A177-3AD203B41FA5}">
                      <a16:colId xmlns:a16="http://schemas.microsoft.com/office/drawing/2014/main" val="2514478301"/>
                    </a:ext>
                  </a:extLst>
                </a:gridCol>
                <a:gridCol w="2939143">
                  <a:extLst>
                    <a:ext uri="{9D8B030D-6E8A-4147-A177-3AD203B41FA5}">
                      <a16:colId xmlns:a16="http://schemas.microsoft.com/office/drawing/2014/main" val="3806195235"/>
                    </a:ext>
                  </a:extLst>
                </a:gridCol>
              </a:tblGrid>
              <a:tr h="278130">
                <a:tc gridSpan="2">
                  <a:txBody>
                    <a:bodyPr/>
                    <a:lstStyle/>
                    <a:p>
                      <a:r>
                        <a:rPr lang="en-US" sz="1400" dirty="0"/>
                        <a:t>Skin Criteria</a:t>
                      </a:r>
                    </a:p>
                  </a:txBody>
                  <a:tcPr marL="68580" marR="68580" marT="34290" marB="34290"/>
                </a:tc>
                <a:tc hMerge="1">
                  <a:txBody>
                    <a:bodyPr/>
                    <a:lstStyle/>
                    <a:p>
                      <a:endParaRPr lang="en-US"/>
                    </a:p>
                  </a:txBody>
                  <a:tcPr/>
                </a:tc>
                <a:extLst>
                  <a:ext uri="{0D108BD9-81ED-4DB2-BD59-A6C34878D82A}">
                    <a16:rowId xmlns:a16="http://schemas.microsoft.com/office/drawing/2014/main" val="3814530766"/>
                  </a:ext>
                </a:extLst>
              </a:tr>
              <a:tr h="480060">
                <a:tc>
                  <a:txBody>
                    <a:bodyPr/>
                    <a:lstStyle/>
                    <a:p>
                      <a:pPr marL="285750" indent="-285750">
                        <a:buFont typeface="Arial" panose="020B0604020202020204" pitchFamily="34" charset="0"/>
                        <a:buChar char="•"/>
                      </a:pPr>
                      <a:r>
                        <a:rPr lang="en-US" sz="1400" dirty="0"/>
                        <a:t>Butterfly rash</a:t>
                      </a:r>
                    </a:p>
                    <a:p>
                      <a:pPr marL="285750" indent="-285750">
                        <a:buFont typeface="Arial" panose="020B0604020202020204" pitchFamily="34" charset="0"/>
                        <a:buChar char="•"/>
                      </a:pPr>
                      <a:r>
                        <a:rPr lang="en-US" sz="1400" dirty="0"/>
                        <a:t>Discoid rash</a:t>
                      </a:r>
                    </a:p>
                  </a:txBody>
                  <a:tcPr marL="68580" marR="68580" marT="34290" marB="34290">
                    <a:solidFill>
                      <a:srgbClr val="E6EBD9"/>
                    </a:solidFill>
                  </a:tcPr>
                </a:tc>
                <a:tc>
                  <a:txBody>
                    <a:bodyPr/>
                    <a:lstStyle/>
                    <a:p>
                      <a:pPr marL="285750" indent="-285750">
                        <a:buFont typeface="Arial" panose="020B0604020202020204" pitchFamily="34" charset="0"/>
                        <a:buChar char="•"/>
                      </a:pPr>
                      <a:r>
                        <a:rPr lang="en-US" sz="1400" dirty="0"/>
                        <a:t>Sun sensitivity </a:t>
                      </a:r>
                    </a:p>
                    <a:p>
                      <a:pPr marL="285750" indent="-285750">
                        <a:buFont typeface="Arial" panose="020B0604020202020204" pitchFamily="34" charset="0"/>
                        <a:buChar char="•"/>
                      </a:pPr>
                      <a:r>
                        <a:rPr lang="en-US" sz="1400" dirty="0"/>
                        <a:t>Oral ulcerations</a:t>
                      </a:r>
                    </a:p>
                  </a:txBody>
                  <a:tcPr marL="68580" marR="68580" marT="34290" marB="34290">
                    <a:solidFill>
                      <a:srgbClr val="E6EBD9"/>
                    </a:solidFill>
                  </a:tcPr>
                </a:tc>
                <a:extLst>
                  <a:ext uri="{0D108BD9-81ED-4DB2-BD59-A6C34878D82A}">
                    <a16:rowId xmlns:a16="http://schemas.microsoft.com/office/drawing/2014/main" val="1206901246"/>
                  </a:ext>
                </a:extLst>
              </a:tr>
            </a:tbl>
          </a:graphicData>
        </a:graphic>
      </p:graphicFrame>
      <p:sp>
        <p:nvSpPr>
          <p:cNvPr id="3" name="Text Placeholder 2">
            <a:extLst>
              <a:ext uri="{FF2B5EF4-FFF2-40B4-BE49-F238E27FC236}">
                <a16:creationId xmlns:a16="http://schemas.microsoft.com/office/drawing/2014/main" id="{D0E78CE8-04A7-863E-CD1E-1A3EE718C2EC}"/>
              </a:ext>
            </a:extLst>
          </p:cNvPr>
          <p:cNvSpPr>
            <a:spLocks noGrp="1"/>
          </p:cNvSpPr>
          <p:nvPr>
            <p:ph type="body" sz="quarter" idx="10"/>
          </p:nvPr>
        </p:nvSpPr>
        <p:spPr/>
        <p:txBody>
          <a:bodyPr/>
          <a:lstStyle/>
          <a:p>
            <a:r>
              <a:rPr lang="en-US" dirty="0"/>
              <a:t>Hochberg MC. </a:t>
            </a:r>
            <a:r>
              <a:rPr lang="en-US" i="1" dirty="0"/>
              <a:t>Arthritis Rheum.</a:t>
            </a:r>
            <a:r>
              <a:rPr lang="en-US" dirty="0"/>
              <a:t> 1997;40:1725. Tan EM, et al. </a:t>
            </a:r>
            <a:r>
              <a:rPr lang="en-US" i="1" dirty="0"/>
              <a:t>Arthritis Rheum.</a:t>
            </a:r>
            <a:r>
              <a:rPr lang="en-US" dirty="0"/>
              <a:t> 1982;25:1271-1277.</a:t>
            </a:r>
          </a:p>
        </p:txBody>
      </p:sp>
      <p:graphicFrame>
        <p:nvGraphicFramePr>
          <p:cNvPr id="13" name="Content Placeholder 6">
            <a:extLst>
              <a:ext uri="{FF2B5EF4-FFF2-40B4-BE49-F238E27FC236}">
                <a16:creationId xmlns:a16="http://schemas.microsoft.com/office/drawing/2014/main" id="{C2289398-0F21-4F62-B305-A2F7CFA7A1AF}"/>
              </a:ext>
            </a:extLst>
          </p:cNvPr>
          <p:cNvGraphicFramePr>
            <a:graphicFrameLocks/>
          </p:cNvGraphicFramePr>
          <p:nvPr/>
        </p:nvGraphicFramePr>
        <p:xfrm>
          <a:off x="1614488" y="1841432"/>
          <a:ext cx="5915026" cy="777240"/>
        </p:xfrm>
        <a:graphic>
          <a:graphicData uri="http://schemas.openxmlformats.org/drawingml/2006/table">
            <a:tbl>
              <a:tblPr firstRow="1">
                <a:tableStyleId>{5C22544A-7EE6-4342-B048-85BDC9FD1C3A}</a:tableStyleId>
              </a:tblPr>
              <a:tblGrid>
                <a:gridCol w="2957513">
                  <a:extLst>
                    <a:ext uri="{9D8B030D-6E8A-4147-A177-3AD203B41FA5}">
                      <a16:colId xmlns:a16="http://schemas.microsoft.com/office/drawing/2014/main" val="2514478301"/>
                    </a:ext>
                  </a:extLst>
                </a:gridCol>
                <a:gridCol w="2957513">
                  <a:extLst>
                    <a:ext uri="{9D8B030D-6E8A-4147-A177-3AD203B41FA5}">
                      <a16:colId xmlns:a16="http://schemas.microsoft.com/office/drawing/2014/main" val="778771177"/>
                    </a:ext>
                  </a:extLst>
                </a:gridCol>
              </a:tblGrid>
              <a:tr h="278130">
                <a:tc gridSpan="2">
                  <a:txBody>
                    <a:bodyPr/>
                    <a:lstStyle/>
                    <a:p>
                      <a:r>
                        <a:rPr lang="en-US" sz="1400" dirty="0"/>
                        <a:t>Systemic Criteria</a:t>
                      </a:r>
                    </a:p>
                  </a:txBody>
                  <a:tcPr marL="68580" marR="68580" marT="34290" marB="34290"/>
                </a:tc>
                <a:tc hMerge="1">
                  <a:txBody>
                    <a:bodyPr/>
                    <a:lstStyle/>
                    <a:p>
                      <a:endParaRPr lang="en-US"/>
                    </a:p>
                  </a:txBody>
                  <a:tcPr/>
                </a:tc>
                <a:extLst>
                  <a:ext uri="{0D108BD9-81ED-4DB2-BD59-A6C34878D82A}">
                    <a16:rowId xmlns:a16="http://schemas.microsoft.com/office/drawing/2014/main" val="3814530766"/>
                  </a:ext>
                </a:extLst>
              </a:tr>
              <a:tr h="480060">
                <a:tc>
                  <a:txBody>
                    <a:bodyPr/>
                    <a:lstStyle/>
                    <a:p>
                      <a:pPr marL="285750" indent="-285750">
                        <a:buFont typeface="Arial" panose="020B0604020202020204" pitchFamily="34" charset="0"/>
                        <a:buChar char="•"/>
                      </a:pPr>
                      <a:r>
                        <a:rPr lang="en-US" sz="1400" dirty="0"/>
                        <a:t>Arthritis</a:t>
                      </a:r>
                    </a:p>
                    <a:p>
                      <a:pPr marL="285750" indent="-285750">
                        <a:buFont typeface="Arial" panose="020B0604020202020204" pitchFamily="34" charset="0"/>
                        <a:buChar char="•"/>
                      </a:pPr>
                      <a:r>
                        <a:rPr lang="en-US" sz="1400" dirty="0"/>
                        <a:t>Serositis</a:t>
                      </a:r>
                    </a:p>
                  </a:txBody>
                  <a:tcPr marL="68580" marR="68580" marT="34290" marB="34290">
                    <a:solidFill>
                      <a:srgbClr val="E6EBD9"/>
                    </a:solidFill>
                  </a:tcPr>
                </a:tc>
                <a:tc>
                  <a:txBody>
                    <a:bodyPr/>
                    <a:lstStyle/>
                    <a:p>
                      <a:pPr marL="285750" indent="-285750">
                        <a:buFont typeface="Arial" panose="020B0604020202020204" pitchFamily="34" charset="0"/>
                        <a:buChar char="•"/>
                      </a:pPr>
                      <a:r>
                        <a:rPr lang="en-US" sz="1400" dirty="0"/>
                        <a:t>Kidney disorder</a:t>
                      </a:r>
                    </a:p>
                    <a:p>
                      <a:pPr marL="285750" indent="-285750">
                        <a:buFont typeface="Arial" panose="020B0604020202020204" pitchFamily="34" charset="0"/>
                        <a:buChar char="•"/>
                      </a:pPr>
                      <a:r>
                        <a:rPr lang="en-US" sz="1400" dirty="0"/>
                        <a:t>Neurological disorder</a:t>
                      </a:r>
                    </a:p>
                  </a:txBody>
                  <a:tcPr marL="68580" marR="68580" marT="34290" marB="34290">
                    <a:solidFill>
                      <a:srgbClr val="E6EBD9"/>
                    </a:solidFill>
                  </a:tcPr>
                </a:tc>
                <a:extLst>
                  <a:ext uri="{0D108BD9-81ED-4DB2-BD59-A6C34878D82A}">
                    <a16:rowId xmlns:a16="http://schemas.microsoft.com/office/drawing/2014/main" val="1206901246"/>
                  </a:ext>
                </a:extLst>
              </a:tr>
            </a:tbl>
          </a:graphicData>
        </a:graphic>
      </p:graphicFrame>
      <p:graphicFrame>
        <p:nvGraphicFramePr>
          <p:cNvPr id="14" name="Content Placeholder 6">
            <a:extLst>
              <a:ext uri="{FF2B5EF4-FFF2-40B4-BE49-F238E27FC236}">
                <a16:creationId xmlns:a16="http://schemas.microsoft.com/office/drawing/2014/main" id="{A8B0E4EB-F3DF-4CE1-8195-18C0DE525655}"/>
              </a:ext>
            </a:extLst>
          </p:cNvPr>
          <p:cNvGraphicFramePr>
            <a:graphicFrameLocks/>
          </p:cNvGraphicFramePr>
          <p:nvPr/>
        </p:nvGraphicFramePr>
        <p:xfrm>
          <a:off x="1614488" y="2719647"/>
          <a:ext cx="5915026" cy="1272540"/>
        </p:xfrm>
        <a:graphic>
          <a:graphicData uri="http://schemas.openxmlformats.org/drawingml/2006/table">
            <a:tbl>
              <a:tblPr firstRow="1">
                <a:tableStyleId>{5C22544A-7EE6-4342-B048-85BDC9FD1C3A}</a:tableStyleId>
              </a:tblPr>
              <a:tblGrid>
                <a:gridCol w="2957513">
                  <a:extLst>
                    <a:ext uri="{9D8B030D-6E8A-4147-A177-3AD203B41FA5}">
                      <a16:colId xmlns:a16="http://schemas.microsoft.com/office/drawing/2014/main" val="2514478301"/>
                    </a:ext>
                  </a:extLst>
                </a:gridCol>
                <a:gridCol w="2957513">
                  <a:extLst>
                    <a:ext uri="{9D8B030D-6E8A-4147-A177-3AD203B41FA5}">
                      <a16:colId xmlns:a16="http://schemas.microsoft.com/office/drawing/2014/main" val="319011747"/>
                    </a:ext>
                  </a:extLst>
                </a:gridCol>
              </a:tblGrid>
              <a:tr h="278130">
                <a:tc gridSpan="2">
                  <a:txBody>
                    <a:bodyPr/>
                    <a:lstStyle/>
                    <a:p>
                      <a:r>
                        <a:rPr lang="en-US" sz="1400" dirty="0"/>
                        <a:t>Laboratory Criteria</a:t>
                      </a:r>
                    </a:p>
                  </a:txBody>
                  <a:tcPr marL="68580" marR="68580" marT="34290" marB="34290"/>
                </a:tc>
                <a:tc hMerge="1">
                  <a:txBody>
                    <a:bodyPr/>
                    <a:lstStyle/>
                    <a:p>
                      <a:endParaRPr lang="en-US"/>
                    </a:p>
                  </a:txBody>
                  <a:tcPr/>
                </a:tc>
                <a:extLst>
                  <a:ext uri="{0D108BD9-81ED-4DB2-BD59-A6C34878D82A}">
                    <a16:rowId xmlns:a16="http://schemas.microsoft.com/office/drawing/2014/main" val="3814530766"/>
                  </a:ext>
                </a:extLst>
              </a:tr>
              <a:tr h="278130">
                <a:tc>
                  <a:txBody>
                    <a:bodyPr/>
                    <a:lstStyle/>
                    <a:p>
                      <a:pPr marL="285750" indent="-285750">
                        <a:buFont typeface="Arial" panose="020B0604020202020204" pitchFamily="34" charset="0"/>
                        <a:buChar char="•"/>
                      </a:pPr>
                      <a:r>
                        <a:rPr lang="en-US" sz="1400" dirty="0"/>
                        <a:t>Blood abnormalities</a:t>
                      </a:r>
                    </a:p>
                  </a:txBody>
                  <a:tcPr marL="68580" marR="68580" marT="34290" marB="34290">
                    <a:solidFill>
                      <a:srgbClr val="E6EB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Positive ANA blood test</a:t>
                      </a:r>
                    </a:p>
                  </a:txBody>
                  <a:tcPr marL="68580" marR="68580" marT="34290" marB="34290">
                    <a:solidFill>
                      <a:srgbClr val="E6EBD9"/>
                    </a:solidFill>
                  </a:tcPr>
                </a:tc>
                <a:extLst>
                  <a:ext uri="{0D108BD9-81ED-4DB2-BD59-A6C34878D82A}">
                    <a16:rowId xmlns:a16="http://schemas.microsoft.com/office/drawing/2014/main" val="1206901246"/>
                  </a:ext>
                </a:extLst>
              </a:tr>
              <a:tr h="685800">
                <a:tc gridSpan="2">
                  <a:txBody>
                    <a:bodyPr/>
                    <a:lstStyle/>
                    <a:p>
                      <a:pPr marL="285750" indent="-285750">
                        <a:buFont typeface="Arial" panose="020B0604020202020204" pitchFamily="34" charset="0"/>
                        <a:buChar char="•"/>
                      </a:pPr>
                      <a:r>
                        <a:rPr lang="en-US" sz="1400" dirty="0"/>
                        <a:t>Immunologic disorder</a:t>
                      </a:r>
                    </a:p>
                    <a:p>
                      <a:pPr marL="742950" lvl="1" indent="-285750">
                        <a:buFont typeface="Courier New" panose="02070309020205020404" pitchFamily="49" charset="0"/>
                        <a:buChar char="o"/>
                      </a:pPr>
                      <a:r>
                        <a:rPr lang="en-US" sz="1400" dirty="0"/>
                        <a:t>Antiphospholipid antibodies, lupus anticoagulant, anti-DNA, false-positive syphilis test, positive anti-</a:t>
                      </a:r>
                      <a:r>
                        <a:rPr lang="en-US" sz="1400" dirty="0" err="1"/>
                        <a:t>Sm</a:t>
                      </a:r>
                      <a:endParaRPr lang="en-US" sz="1400" dirty="0"/>
                    </a:p>
                  </a:txBody>
                  <a:tcPr marL="68580" marR="68580" marT="34290" marB="34290">
                    <a:solidFill>
                      <a:srgbClr val="E6EBD9"/>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txBody>
                  <a:tcPr/>
                </a:tc>
                <a:extLst>
                  <a:ext uri="{0D108BD9-81ED-4DB2-BD59-A6C34878D82A}">
                    <a16:rowId xmlns:a16="http://schemas.microsoft.com/office/drawing/2014/main" val="735206194"/>
                  </a:ext>
                </a:extLst>
              </a:tr>
            </a:tbl>
          </a:graphicData>
        </a:graphic>
      </p:graphicFrame>
      <p:sp>
        <p:nvSpPr>
          <p:cNvPr id="17" name="TextBox 16">
            <a:extLst>
              <a:ext uri="{FF2B5EF4-FFF2-40B4-BE49-F238E27FC236}">
                <a16:creationId xmlns:a16="http://schemas.microsoft.com/office/drawing/2014/main" id="{B3EC9723-6209-47E6-AA00-3F96242E3420}"/>
              </a:ext>
            </a:extLst>
          </p:cNvPr>
          <p:cNvSpPr txBox="1"/>
          <p:nvPr/>
        </p:nvSpPr>
        <p:spPr>
          <a:xfrm>
            <a:off x="3049916" y="4052704"/>
            <a:ext cx="3044168" cy="369332"/>
          </a:xfrm>
          <a:prstGeom prst="rect">
            <a:avLst/>
          </a:prstGeom>
          <a:noFill/>
        </p:spPr>
        <p:txBody>
          <a:bodyPr wrap="none" rtlCol="0">
            <a:spAutoFit/>
          </a:bodyPr>
          <a:lstStyle/>
          <a:p>
            <a:pPr algn="ctr"/>
            <a:r>
              <a:rPr lang="en-US" b="1" dirty="0">
                <a:solidFill>
                  <a:srgbClr val="C00000"/>
                </a:solidFill>
              </a:rPr>
              <a:t>4 of 11 needed for a diagnosis</a:t>
            </a:r>
          </a:p>
        </p:txBody>
      </p:sp>
    </p:spTree>
    <p:extLst>
      <p:ext uri="{BB962C8B-B14F-4D97-AF65-F5344CB8AC3E}">
        <p14:creationId xmlns:p14="http://schemas.microsoft.com/office/powerpoint/2010/main" val="428459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49628C-5DF5-4EEE-AD47-B1F6FCB2EB91}"/>
              </a:ext>
            </a:extLst>
          </p:cNvPr>
          <p:cNvSpPr>
            <a:spLocks noGrp="1"/>
          </p:cNvSpPr>
          <p:nvPr>
            <p:ph type="title"/>
          </p:nvPr>
        </p:nvSpPr>
        <p:spPr/>
        <p:txBody>
          <a:bodyPr>
            <a:noAutofit/>
          </a:bodyPr>
          <a:lstStyle/>
          <a:p>
            <a:r>
              <a:rPr lang="en-US" sz="2400" dirty="0"/>
              <a:t>2012 SLICC Revision of the ACR Classification Criteria</a:t>
            </a:r>
          </a:p>
        </p:txBody>
      </p:sp>
      <p:graphicFrame>
        <p:nvGraphicFramePr>
          <p:cNvPr id="5" name="Content Placeholder 4">
            <a:extLst>
              <a:ext uri="{FF2B5EF4-FFF2-40B4-BE49-F238E27FC236}">
                <a16:creationId xmlns:a16="http://schemas.microsoft.com/office/drawing/2014/main" id="{8A3D5CEC-2038-4EA7-A02E-1600F081D81C}"/>
              </a:ext>
            </a:extLst>
          </p:cNvPr>
          <p:cNvGraphicFramePr>
            <a:graphicFrameLocks noGrp="1"/>
          </p:cNvGraphicFramePr>
          <p:nvPr>
            <p:ph idx="1"/>
            <p:extLst>
              <p:ext uri="{D42A27DB-BD31-4B8C-83A1-F6EECF244321}">
                <p14:modId xmlns:p14="http://schemas.microsoft.com/office/powerpoint/2010/main" val="2156263628"/>
              </p:ext>
            </p:extLst>
          </p:nvPr>
        </p:nvGraphicFramePr>
        <p:xfrm>
          <a:off x="831148" y="1144438"/>
          <a:ext cx="3654588" cy="2854624"/>
        </p:xfrm>
        <a:graphic>
          <a:graphicData uri="http://schemas.openxmlformats.org/drawingml/2006/table">
            <a:tbl>
              <a:tblPr firstRow="1" bandRow="1">
                <a:tableStyleId>{5C22544A-7EE6-4342-B048-85BDC9FD1C3A}</a:tableStyleId>
              </a:tblPr>
              <a:tblGrid>
                <a:gridCol w="3654588">
                  <a:extLst>
                    <a:ext uri="{9D8B030D-6E8A-4147-A177-3AD203B41FA5}">
                      <a16:colId xmlns:a16="http://schemas.microsoft.com/office/drawing/2014/main" val="880106246"/>
                    </a:ext>
                  </a:extLst>
                </a:gridCol>
              </a:tblGrid>
              <a:tr h="182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ea typeface="Times New Roman"/>
                          <a:cs typeface="Times New Roman"/>
                        </a:rPr>
                        <a:t>Summary of Clinical Criteria</a:t>
                      </a:r>
                      <a:endParaRPr lang="en-US" sz="1400" dirty="0">
                        <a:solidFill>
                          <a:schemeClr val="bg1"/>
                        </a:solidFill>
                        <a:latin typeface="+mn-lt"/>
                        <a:ea typeface="Times New Roman"/>
                        <a:cs typeface="Times New Roman"/>
                      </a:endParaRPr>
                    </a:p>
                  </a:txBody>
                  <a:tcPr marL="80943" marR="80943" marT="40472" marB="40472"/>
                </a:tc>
                <a:extLst>
                  <a:ext uri="{0D108BD9-81ED-4DB2-BD59-A6C34878D82A}">
                    <a16:rowId xmlns:a16="http://schemas.microsoft.com/office/drawing/2014/main" val="956885502"/>
                  </a:ext>
                </a:extLst>
              </a:tr>
              <a:tr h="524681">
                <a:tc>
                  <a:txBody>
                    <a:bodyPr/>
                    <a:lstStyle/>
                    <a:p>
                      <a:pPr marL="342900" marR="0" indent="-342900">
                        <a:spcBef>
                          <a:spcPts val="0"/>
                        </a:spcBef>
                        <a:spcAft>
                          <a:spcPts val="0"/>
                        </a:spcAft>
                        <a:buFont typeface="Arial" panose="020B0604020202020204" pitchFamily="34" charset="0"/>
                        <a:buChar char="•"/>
                      </a:pPr>
                      <a:r>
                        <a:rPr lang="en-US" sz="1400" dirty="0">
                          <a:solidFill>
                            <a:schemeClr val="tx1"/>
                          </a:solidFill>
                          <a:latin typeface="+mn-lt"/>
                          <a:ea typeface="Times New Roman"/>
                          <a:cs typeface="Times New Roman"/>
                        </a:rPr>
                        <a:t>Acute/subacute cutaneous lupus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Chronic cutaneous lupus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Oral/Nasal ulcers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Nonscarring alopecia </a:t>
                      </a:r>
                    </a:p>
                  </a:txBody>
                  <a:tcPr marL="60708" marR="60708" marT="0" marB="0">
                    <a:solidFill>
                      <a:srgbClr val="FF9999"/>
                    </a:solidFill>
                  </a:tcPr>
                </a:tc>
                <a:extLst>
                  <a:ext uri="{0D108BD9-81ED-4DB2-BD59-A6C34878D82A}">
                    <a16:rowId xmlns:a16="http://schemas.microsoft.com/office/drawing/2014/main" val="1425670797"/>
                  </a:ext>
                </a:extLst>
              </a:tr>
              <a:tr h="899875">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Inflammatory synovitis </a:t>
                      </a:r>
                      <a:r>
                        <a:rPr lang="en-US" sz="1400" b="0" dirty="0">
                          <a:solidFill>
                            <a:schemeClr val="tx1"/>
                          </a:solidFill>
                          <a:latin typeface="+mn-lt"/>
                          <a:ea typeface="Times New Roman"/>
                          <a:cs typeface="Times New Roman"/>
                        </a:rPr>
                        <a:t>OR</a:t>
                      </a:r>
                      <a:r>
                        <a:rPr lang="en-US" sz="1400" dirty="0">
                          <a:solidFill>
                            <a:schemeClr val="tx1"/>
                          </a:solidFill>
                          <a:latin typeface="+mn-lt"/>
                          <a:ea typeface="Times New Roman"/>
                          <a:cs typeface="Times New Roman"/>
                        </a:rPr>
                        <a:t> tender joints with morning stiffness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Serositis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en-US" sz="1400" dirty="0">
                          <a:solidFill>
                            <a:schemeClr val="tx1"/>
                          </a:solidFill>
                          <a:latin typeface="+mn-lt"/>
                          <a:ea typeface="Times New Roman"/>
                          <a:cs typeface="Times New Roman"/>
                        </a:rPr>
                        <a:t>Proteinuria or red blood cell casts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Neurologic symptoms</a:t>
                      </a:r>
                    </a:p>
                  </a:txBody>
                  <a:tcPr marL="60708" marR="60708" marT="0" marB="0">
                    <a:solidFill>
                      <a:srgbClr val="99CCFF"/>
                    </a:solidFill>
                  </a:tcPr>
                </a:tc>
                <a:extLst>
                  <a:ext uri="{0D108BD9-81ED-4DB2-BD59-A6C34878D82A}">
                    <a16:rowId xmlns:a16="http://schemas.microsoft.com/office/drawing/2014/main" val="3361945608"/>
                  </a:ext>
                </a:extLst>
              </a:tr>
              <a:tr h="393511">
                <a:tc>
                  <a:txBody>
                    <a:bodyPr/>
                    <a:lstStyle/>
                    <a:p>
                      <a:pPr marL="342900" marR="0" indent="-342900">
                        <a:spcBef>
                          <a:spcPts val="0"/>
                        </a:spcBef>
                        <a:spcAft>
                          <a:spcPts val="0"/>
                        </a:spcAft>
                        <a:buFont typeface="Arial" panose="020B0604020202020204" pitchFamily="34" charset="0"/>
                        <a:buChar char="•"/>
                      </a:pPr>
                      <a:r>
                        <a:rPr lang="en-US" sz="1400" dirty="0">
                          <a:solidFill>
                            <a:schemeClr val="tx1"/>
                          </a:solidFill>
                          <a:latin typeface="+mn-lt"/>
                          <a:ea typeface="Times New Roman"/>
                          <a:cs typeface="Times New Roman"/>
                        </a:rPr>
                        <a:t>Hemolytic anemia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Leukopenia </a:t>
                      </a:r>
                      <a:r>
                        <a:rPr lang="en-US" sz="1400" b="0" dirty="0">
                          <a:solidFill>
                            <a:schemeClr val="tx1"/>
                          </a:solidFill>
                          <a:latin typeface="+mn-lt"/>
                          <a:ea typeface="Times New Roman"/>
                          <a:cs typeface="Times New Roman"/>
                        </a:rPr>
                        <a:t>OR</a:t>
                      </a:r>
                      <a:r>
                        <a:rPr lang="en-US" sz="1400" b="1" dirty="0">
                          <a:solidFill>
                            <a:schemeClr val="tx1"/>
                          </a:solidFill>
                          <a:latin typeface="+mn-lt"/>
                          <a:ea typeface="Times New Roman"/>
                          <a:cs typeface="Times New Roman"/>
                        </a:rPr>
                        <a:t> </a:t>
                      </a:r>
                      <a:r>
                        <a:rPr lang="en-US" sz="1400" dirty="0">
                          <a:solidFill>
                            <a:schemeClr val="tx1"/>
                          </a:solidFill>
                          <a:latin typeface="+mn-lt"/>
                          <a:ea typeface="Times New Roman"/>
                          <a:cs typeface="Times New Roman"/>
                        </a:rPr>
                        <a:t>Lymphopenia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ea typeface="Times New Roman"/>
                          <a:cs typeface="Times New Roman"/>
                        </a:rPr>
                        <a:t>Thrombocytopenia</a:t>
                      </a:r>
                    </a:p>
                  </a:txBody>
                  <a:tcPr marL="60708" marR="60708" marT="0" marB="0">
                    <a:solidFill>
                      <a:srgbClr val="CCFF99"/>
                    </a:solidFill>
                  </a:tcPr>
                </a:tc>
                <a:extLst>
                  <a:ext uri="{0D108BD9-81ED-4DB2-BD59-A6C34878D82A}">
                    <a16:rowId xmlns:a16="http://schemas.microsoft.com/office/drawing/2014/main" val="1408236465"/>
                  </a:ext>
                </a:extLst>
              </a:tr>
            </a:tbl>
          </a:graphicData>
        </a:graphic>
      </p:graphicFrame>
      <p:sp>
        <p:nvSpPr>
          <p:cNvPr id="11" name="Text Placeholder 10">
            <a:extLst>
              <a:ext uri="{FF2B5EF4-FFF2-40B4-BE49-F238E27FC236}">
                <a16:creationId xmlns:a16="http://schemas.microsoft.com/office/drawing/2014/main" id="{0D7ECA70-51C3-42A6-8BDA-3A5010EA5239}"/>
              </a:ext>
            </a:extLst>
          </p:cNvPr>
          <p:cNvSpPr>
            <a:spLocks noGrp="1"/>
          </p:cNvSpPr>
          <p:nvPr>
            <p:ph type="body" sz="quarter" idx="10"/>
          </p:nvPr>
        </p:nvSpPr>
        <p:spPr/>
        <p:txBody>
          <a:bodyPr/>
          <a:lstStyle/>
          <a:p>
            <a:r>
              <a:rPr lang="en-US" altLang="en-US" dirty="0"/>
              <a:t>SLICC, </a:t>
            </a:r>
            <a:r>
              <a:rPr lang="en-US" dirty="0"/>
              <a:t>Systemic Lupus International Collaborating Clinics</a:t>
            </a:r>
          </a:p>
          <a:p>
            <a:r>
              <a:rPr lang="en-US" altLang="en-US" dirty="0"/>
              <a:t>Petri M, et al. </a:t>
            </a:r>
            <a:r>
              <a:rPr lang="en-US" altLang="en-US" i="1" dirty="0"/>
              <a:t>Arthritis Rheum</a:t>
            </a:r>
            <a:r>
              <a:rPr lang="en-US" altLang="en-US" dirty="0"/>
              <a:t>. 2012;64:2677-2686.</a:t>
            </a:r>
          </a:p>
        </p:txBody>
      </p:sp>
      <p:graphicFrame>
        <p:nvGraphicFramePr>
          <p:cNvPr id="2" name="Content Placeholder 4">
            <a:extLst>
              <a:ext uri="{FF2B5EF4-FFF2-40B4-BE49-F238E27FC236}">
                <a16:creationId xmlns:a16="http://schemas.microsoft.com/office/drawing/2014/main" id="{DAA7EDA1-6C20-F5C6-728A-B6B91EA8A99C}"/>
              </a:ext>
            </a:extLst>
          </p:cNvPr>
          <p:cNvGraphicFramePr>
            <a:graphicFrameLocks/>
          </p:cNvGraphicFramePr>
          <p:nvPr>
            <p:extLst>
              <p:ext uri="{D42A27DB-BD31-4B8C-83A1-F6EECF244321}">
                <p14:modId xmlns:p14="http://schemas.microsoft.com/office/powerpoint/2010/main" val="3756516220"/>
              </p:ext>
            </p:extLst>
          </p:nvPr>
        </p:nvGraphicFramePr>
        <p:xfrm>
          <a:off x="4673024" y="1144438"/>
          <a:ext cx="3654589" cy="2164080"/>
        </p:xfrm>
        <a:graphic>
          <a:graphicData uri="http://schemas.openxmlformats.org/drawingml/2006/table">
            <a:tbl>
              <a:tblPr firstRow="1" bandRow="1">
                <a:tableStyleId>{5C22544A-7EE6-4342-B048-85BDC9FD1C3A}</a:tableStyleId>
              </a:tblPr>
              <a:tblGrid>
                <a:gridCol w="3654589">
                  <a:extLst>
                    <a:ext uri="{9D8B030D-6E8A-4147-A177-3AD203B41FA5}">
                      <a16:colId xmlns:a16="http://schemas.microsoft.com/office/drawing/2014/main" val="880106246"/>
                    </a:ext>
                  </a:extLst>
                </a:gridCol>
              </a:tblGrid>
              <a:tr h="2693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Summary of Immunologic Criteria</a:t>
                      </a:r>
                      <a:endParaRPr lang="en-US" sz="1600" dirty="0">
                        <a:solidFill>
                          <a:schemeClr val="bg1"/>
                        </a:solidFill>
                        <a:latin typeface="+mn-lt"/>
                        <a:ea typeface="+mj-ea"/>
                        <a:cs typeface="Times New Roman"/>
                      </a:endParaRPr>
                    </a:p>
                  </a:txBody>
                  <a:tcPr/>
                </a:tc>
                <a:extLst>
                  <a:ext uri="{0D108BD9-81ED-4DB2-BD59-A6C34878D82A}">
                    <a16:rowId xmlns:a16="http://schemas.microsoft.com/office/drawing/2014/main" val="956885502"/>
                  </a:ext>
                </a:extLst>
              </a:tr>
              <a:tr h="175100">
                <a:tc>
                  <a:txBody>
                    <a:bodyPr/>
                    <a:lstStyle/>
                    <a:p>
                      <a:pPr marL="342900" marR="0" indent="-342900">
                        <a:spcBef>
                          <a:spcPts val="0"/>
                        </a:spcBef>
                        <a:spcAft>
                          <a:spcPts val="0"/>
                        </a:spcAft>
                        <a:buFont typeface="Arial" panose="020B0604020202020204" pitchFamily="34" charset="0"/>
                        <a:buChar char="•"/>
                      </a:pPr>
                      <a:r>
                        <a:rPr lang="en-US" sz="1500" dirty="0">
                          <a:solidFill>
                            <a:schemeClr val="tx1"/>
                          </a:solidFill>
                          <a:latin typeface="+mn-lt"/>
                          <a:ea typeface="+mj-ea"/>
                          <a:cs typeface="Times New Roman"/>
                        </a:rPr>
                        <a:t>ANA above laboratory reference range</a:t>
                      </a:r>
                    </a:p>
                    <a:p>
                      <a:pPr marL="342900" marR="0" indent="-342900">
                        <a:spcBef>
                          <a:spcPts val="0"/>
                        </a:spcBef>
                        <a:spcAft>
                          <a:spcPts val="0"/>
                        </a:spcAft>
                        <a:buFont typeface="Arial" panose="020B0604020202020204" pitchFamily="34" charset="0"/>
                        <a:buChar char="•"/>
                      </a:pPr>
                      <a:r>
                        <a:rPr lang="en-US" sz="1500" dirty="0">
                          <a:solidFill>
                            <a:schemeClr val="tx1"/>
                          </a:solidFill>
                          <a:latin typeface="+mn-lt"/>
                          <a:ea typeface="+mj-ea"/>
                          <a:cs typeface="Times New Roman"/>
                        </a:rPr>
                        <a:t>Anti-dsDNA above laboratory reference range</a:t>
                      </a:r>
                    </a:p>
                    <a:p>
                      <a:pPr marL="342900" marR="0" indent="-342900" algn="l" defTabSz="457200" rtl="0" eaLnBrk="1" latinLnBrk="0" hangingPunct="1">
                        <a:spcBef>
                          <a:spcPts val="0"/>
                        </a:spcBef>
                        <a:spcAft>
                          <a:spcPts val="0"/>
                        </a:spcAft>
                        <a:buFont typeface="Arial" panose="020B0604020202020204" pitchFamily="34" charset="0"/>
                        <a:buChar char="•"/>
                      </a:pPr>
                      <a:r>
                        <a:rPr lang="en-US" sz="1500" kern="1200" dirty="0">
                          <a:solidFill>
                            <a:schemeClr val="tx1"/>
                          </a:solidFill>
                          <a:latin typeface="+mn-lt"/>
                          <a:ea typeface="+mj-ea"/>
                          <a:cs typeface="Times New Roman"/>
                        </a:rPr>
                        <a:t>Anti-</a:t>
                      </a:r>
                      <a:r>
                        <a:rPr lang="en-US" sz="1500" kern="1200" dirty="0" err="1">
                          <a:solidFill>
                            <a:schemeClr val="tx1"/>
                          </a:solidFill>
                          <a:latin typeface="+mn-lt"/>
                          <a:ea typeface="+mj-ea"/>
                          <a:cs typeface="Times New Roman"/>
                        </a:rPr>
                        <a:t>Sm</a:t>
                      </a:r>
                      <a:endParaRPr lang="en-US" sz="1500" kern="1200" dirty="0">
                        <a:solidFill>
                          <a:schemeClr val="tx1"/>
                        </a:solidFill>
                        <a:latin typeface="+mn-lt"/>
                        <a:ea typeface="+mj-ea"/>
                        <a:cs typeface="Times New Roman"/>
                      </a:endParaRPr>
                    </a:p>
                    <a:p>
                      <a:pPr marL="342900" marR="0" indent="-342900" algn="l" defTabSz="457200" rtl="0" eaLnBrk="1" latinLnBrk="0" hangingPunct="1">
                        <a:spcBef>
                          <a:spcPts val="0"/>
                        </a:spcBef>
                        <a:spcAft>
                          <a:spcPts val="0"/>
                        </a:spcAft>
                        <a:buFont typeface="Arial" panose="020B0604020202020204" pitchFamily="34" charset="0"/>
                        <a:buChar char="•"/>
                      </a:pPr>
                      <a:r>
                        <a:rPr lang="en-US" sz="1500" kern="1200" dirty="0">
                          <a:solidFill>
                            <a:schemeClr val="tx1"/>
                          </a:solidFill>
                          <a:latin typeface="+mn-lt"/>
                          <a:ea typeface="+mj-ea"/>
                          <a:cs typeface="Times New Roman"/>
                        </a:rPr>
                        <a:t>Antiphospholipid antibody</a:t>
                      </a:r>
                    </a:p>
                    <a:p>
                      <a:pPr marL="342900" marR="0" indent="-342900" algn="l" defTabSz="457200" rtl="0" eaLnBrk="1" latinLnBrk="0" hangingPunct="1">
                        <a:spcBef>
                          <a:spcPts val="0"/>
                        </a:spcBef>
                        <a:spcAft>
                          <a:spcPts val="0"/>
                        </a:spcAft>
                        <a:buFont typeface="Arial" panose="020B0604020202020204" pitchFamily="34" charset="0"/>
                        <a:buChar char="•"/>
                      </a:pPr>
                      <a:r>
                        <a:rPr lang="en-US" sz="1500" kern="1200" dirty="0">
                          <a:solidFill>
                            <a:schemeClr val="tx1"/>
                          </a:solidFill>
                          <a:latin typeface="+mn-lt"/>
                          <a:ea typeface="+mj-ea"/>
                          <a:cs typeface="Times New Roman"/>
                        </a:rPr>
                        <a:t>Low complement</a:t>
                      </a:r>
                    </a:p>
                    <a:p>
                      <a:pPr marL="342900" marR="0" indent="-342900" algn="l" defTabSz="457200" rtl="0" eaLnBrk="1" latinLnBrk="0" hangingPunct="1">
                        <a:spcBef>
                          <a:spcPts val="0"/>
                        </a:spcBef>
                        <a:spcAft>
                          <a:spcPts val="0"/>
                        </a:spcAft>
                        <a:buFont typeface="Arial" panose="020B0604020202020204" pitchFamily="34" charset="0"/>
                        <a:buChar char="•"/>
                      </a:pPr>
                      <a:r>
                        <a:rPr lang="en-US" sz="1500" kern="1200" dirty="0">
                          <a:solidFill>
                            <a:schemeClr val="tx1"/>
                          </a:solidFill>
                          <a:latin typeface="+mn-lt"/>
                          <a:ea typeface="+mj-ea"/>
                          <a:cs typeface="Times New Roman"/>
                        </a:rPr>
                        <a:t>Direct </a:t>
                      </a:r>
                      <a:r>
                        <a:rPr lang="en-US" sz="1500" kern="1200" dirty="0" err="1">
                          <a:solidFill>
                            <a:schemeClr val="tx1"/>
                          </a:solidFill>
                          <a:latin typeface="+mn-lt"/>
                          <a:ea typeface="+mj-ea"/>
                          <a:cs typeface="Times New Roman"/>
                        </a:rPr>
                        <a:t>Coombs’</a:t>
                      </a:r>
                      <a:r>
                        <a:rPr lang="en-US" sz="1500" kern="1200" dirty="0">
                          <a:solidFill>
                            <a:schemeClr val="tx1"/>
                          </a:solidFill>
                          <a:latin typeface="+mn-lt"/>
                          <a:ea typeface="+mj-ea"/>
                          <a:cs typeface="Times New Roman"/>
                        </a:rPr>
                        <a:t> test without hemolytic anemia</a:t>
                      </a:r>
                      <a:endParaRPr lang="en-US" sz="1500" dirty="0">
                        <a:solidFill>
                          <a:schemeClr val="tx1"/>
                        </a:solidFill>
                        <a:latin typeface="+mn-lt"/>
                        <a:ea typeface="+mj-ea"/>
                        <a:cs typeface="Times New Roman"/>
                      </a:endParaRPr>
                    </a:p>
                  </a:txBody>
                  <a:tcPr marL="68580" marR="68580" marT="0" marB="0"/>
                </a:tc>
                <a:extLst>
                  <a:ext uri="{0D108BD9-81ED-4DB2-BD59-A6C34878D82A}">
                    <a16:rowId xmlns:a16="http://schemas.microsoft.com/office/drawing/2014/main" val="1425670797"/>
                  </a:ext>
                </a:extLst>
              </a:tr>
            </a:tbl>
          </a:graphicData>
        </a:graphic>
      </p:graphicFrame>
    </p:spTree>
    <p:extLst>
      <p:ext uri="{BB962C8B-B14F-4D97-AF65-F5344CB8AC3E}">
        <p14:creationId xmlns:p14="http://schemas.microsoft.com/office/powerpoint/2010/main" val="1470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6CA2-2FBE-451B-AF56-28DAD9CABA2A}"/>
              </a:ext>
            </a:extLst>
          </p:cNvPr>
          <p:cNvSpPr>
            <a:spLocks noGrp="1"/>
          </p:cNvSpPr>
          <p:nvPr>
            <p:ph type="title"/>
          </p:nvPr>
        </p:nvSpPr>
        <p:spPr/>
        <p:txBody>
          <a:bodyPr>
            <a:normAutofit/>
          </a:bodyPr>
          <a:lstStyle/>
          <a:p>
            <a:r>
              <a:rPr lang="en-US" dirty="0"/>
              <a:t>Proposed ACR/EULAR Classification Criteria</a:t>
            </a:r>
          </a:p>
        </p:txBody>
      </p:sp>
      <p:sp>
        <p:nvSpPr>
          <p:cNvPr id="9" name="Content Placeholder 8">
            <a:extLst>
              <a:ext uri="{FF2B5EF4-FFF2-40B4-BE49-F238E27FC236}">
                <a16:creationId xmlns:a16="http://schemas.microsoft.com/office/drawing/2014/main" id="{4FB8DA09-271D-4C32-84D2-031DF5B2B710}"/>
              </a:ext>
            </a:extLst>
          </p:cNvPr>
          <p:cNvSpPr>
            <a:spLocks noGrp="1"/>
          </p:cNvSpPr>
          <p:nvPr>
            <p:ph idx="1"/>
          </p:nvPr>
        </p:nvSpPr>
        <p:spPr>
          <a:xfrm>
            <a:off x="628650" y="898237"/>
            <a:ext cx="7886700" cy="415306"/>
          </a:xfrm>
        </p:spPr>
        <p:txBody>
          <a:bodyPr>
            <a:normAutofit/>
          </a:bodyPr>
          <a:lstStyle/>
          <a:p>
            <a:pPr marL="0" indent="0" algn="ctr">
              <a:buNone/>
            </a:pPr>
            <a:r>
              <a:rPr lang="en-US" sz="1800" b="1" dirty="0"/>
              <a:t>ANA≥1:80 AND Score ≥10 points across 22 domains</a:t>
            </a:r>
          </a:p>
        </p:txBody>
      </p:sp>
      <p:sp>
        <p:nvSpPr>
          <p:cNvPr id="3" name="Text Placeholder 2">
            <a:extLst>
              <a:ext uri="{FF2B5EF4-FFF2-40B4-BE49-F238E27FC236}">
                <a16:creationId xmlns:a16="http://schemas.microsoft.com/office/drawing/2014/main" id="{183DF22E-169D-FDB7-8059-C1E902ACCFD8}"/>
              </a:ext>
            </a:extLst>
          </p:cNvPr>
          <p:cNvSpPr>
            <a:spLocks noGrp="1"/>
          </p:cNvSpPr>
          <p:nvPr>
            <p:ph type="body" sz="quarter" idx="10"/>
          </p:nvPr>
        </p:nvSpPr>
        <p:spPr/>
        <p:txBody>
          <a:bodyPr/>
          <a:lstStyle/>
          <a:p>
            <a:r>
              <a:rPr lang="en-US" dirty="0" err="1"/>
              <a:t>Aringer</a:t>
            </a:r>
            <a:r>
              <a:rPr lang="en-US" dirty="0"/>
              <a:t> M, et al. </a:t>
            </a:r>
            <a:r>
              <a:rPr lang="en-US" i="1" dirty="0"/>
              <a:t>Ann Rheum Dis.</a:t>
            </a:r>
            <a:r>
              <a:rPr lang="en-US" b="0" i="1" dirty="0">
                <a:effectLst/>
              </a:rPr>
              <a:t> </a:t>
            </a:r>
            <a:r>
              <a:rPr lang="en-US" b="0" i="0" dirty="0">
                <a:effectLst/>
              </a:rPr>
              <a:t>2019;78:1151–1159</a:t>
            </a:r>
            <a:r>
              <a:rPr lang="en-US" dirty="0"/>
              <a:t>.</a:t>
            </a:r>
          </a:p>
        </p:txBody>
      </p:sp>
      <p:graphicFrame>
        <p:nvGraphicFramePr>
          <p:cNvPr id="11" name="Table 10">
            <a:extLst>
              <a:ext uri="{FF2B5EF4-FFF2-40B4-BE49-F238E27FC236}">
                <a16:creationId xmlns:a16="http://schemas.microsoft.com/office/drawing/2014/main" id="{1EE35B48-FBE6-498B-A804-D38239C3FD1D}"/>
              </a:ext>
            </a:extLst>
          </p:cNvPr>
          <p:cNvGraphicFramePr>
            <a:graphicFrameLocks noGrp="1"/>
          </p:cNvGraphicFramePr>
          <p:nvPr/>
        </p:nvGraphicFramePr>
        <p:xfrm>
          <a:off x="347578" y="1258506"/>
          <a:ext cx="4080044" cy="3141132"/>
        </p:xfrm>
        <a:graphic>
          <a:graphicData uri="http://schemas.openxmlformats.org/drawingml/2006/table">
            <a:tbl>
              <a:tblPr firstRow="1" bandRow="1">
                <a:tableStyleId>{5C22544A-7EE6-4342-B048-85BDC9FD1C3A}</a:tableStyleId>
              </a:tblPr>
              <a:tblGrid>
                <a:gridCol w="1360015">
                  <a:extLst>
                    <a:ext uri="{9D8B030D-6E8A-4147-A177-3AD203B41FA5}">
                      <a16:colId xmlns:a16="http://schemas.microsoft.com/office/drawing/2014/main" val="2901513686"/>
                    </a:ext>
                  </a:extLst>
                </a:gridCol>
                <a:gridCol w="2197288">
                  <a:extLst>
                    <a:ext uri="{9D8B030D-6E8A-4147-A177-3AD203B41FA5}">
                      <a16:colId xmlns:a16="http://schemas.microsoft.com/office/drawing/2014/main" val="2565277814"/>
                    </a:ext>
                  </a:extLst>
                </a:gridCol>
                <a:gridCol w="522741">
                  <a:extLst>
                    <a:ext uri="{9D8B030D-6E8A-4147-A177-3AD203B41FA5}">
                      <a16:colId xmlns:a16="http://schemas.microsoft.com/office/drawing/2014/main" val="969462819"/>
                    </a:ext>
                  </a:extLst>
                </a:gridCol>
              </a:tblGrid>
              <a:tr h="116332">
                <a:tc>
                  <a:txBody>
                    <a:bodyPr/>
                    <a:lstStyle/>
                    <a:p>
                      <a:pPr algn="l" fontAlgn="ctr"/>
                      <a:r>
                        <a:rPr lang="en-US" sz="1000" u="none" strike="noStrike" dirty="0">
                          <a:effectLst/>
                        </a:rPr>
                        <a:t>Clinical Domain </a:t>
                      </a:r>
                      <a:endParaRPr lang="en-US" sz="1000" b="1" i="0" u="none" strike="noStrike" dirty="0">
                        <a:solidFill>
                          <a:srgbClr val="FFFFFF"/>
                        </a:solidFill>
                        <a:effectLst/>
                        <a:latin typeface="Calibri" panose="020F0502020204030204" pitchFamily="34" charset="0"/>
                      </a:endParaRPr>
                    </a:p>
                  </a:txBody>
                  <a:tcPr marL="5174" marR="5174" marT="5174" marB="0" anchor="ctr"/>
                </a:tc>
                <a:tc>
                  <a:txBody>
                    <a:bodyPr/>
                    <a:lstStyle/>
                    <a:p>
                      <a:pPr algn="l" fontAlgn="ctr"/>
                      <a:r>
                        <a:rPr lang="en-US" sz="1000" u="none" strike="noStrike" dirty="0">
                          <a:effectLst/>
                        </a:rPr>
                        <a:t>Criteria</a:t>
                      </a:r>
                      <a:endParaRPr lang="en-US" sz="1000" b="0" i="0" u="none" strike="noStrike" dirty="0">
                        <a:solidFill>
                          <a:srgbClr val="FFFFFF"/>
                        </a:solidFill>
                        <a:effectLst/>
                        <a:latin typeface="Calibri" panose="020F0502020204030204" pitchFamily="34" charset="0"/>
                      </a:endParaRPr>
                    </a:p>
                  </a:txBody>
                  <a:tcPr marL="5174" marR="5174" marT="5174" marB="0" anchor="ctr"/>
                </a:tc>
                <a:tc>
                  <a:txBody>
                    <a:bodyPr/>
                    <a:lstStyle/>
                    <a:p>
                      <a:pPr algn="ctr" fontAlgn="b"/>
                      <a:r>
                        <a:rPr lang="en-US" sz="1000" u="none" strike="noStrike" dirty="0">
                          <a:effectLst/>
                        </a:rPr>
                        <a:t>Weight</a:t>
                      </a:r>
                      <a:endParaRPr lang="en-US" sz="1000" b="0" i="0" u="none" strike="noStrike" dirty="0">
                        <a:solidFill>
                          <a:srgbClr val="FFFFFF"/>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4271168742"/>
                  </a:ext>
                </a:extLst>
              </a:tr>
              <a:tr h="116332">
                <a:tc>
                  <a:txBody>
                    <a:bodyPr/>
                    <a:lstStyle/>
                    <a:p>
                      <a:pPr algn="l" fontAlgn="ctr"/>
                      <a:r>
                        <a:rPr lang="en-US" sz="1000" u="none" strike="noStrike" dirty="0">
                          <a:effectLst/>
                        </a:rPr>
                        <a:t>Constitutional domain</a:t>
                      </a:r>
                      <a:endParaRPr lang="en-US" sz="1000" b="0" i="0" u="none" strike="noStrike" dirty="0">
                        <a:solidFill>
                          <a:srgbClr val="333333"/>
                        </a:solidFill>
                        <a:effectLst/>
                        <a:latin typeface="Calibri" panose="020F0502020204030204" pitchFamily="34" charset="0"/>
                      </a:endParaRPr>
                    </a:p>
                  </a:txBody>
                  <a:tcPr marL="5174" marR="5174" marT="5174" marB="0" anchor="ctr"/>
                </a:tc>
                <a:tc>
                  <a:txBody>
                    <a:bodyPr/>
                    <a:lstStyle/>
                    <a:p>
                      <a:pPr algn="l" fontAlgn="ctr"/>
                      <a:r>
                        <a:rPr lang="en-US" sz="1000" u="none" strike="noStrike">
                          <a:effectLst/>
                        </a:rPr>
                        <a:t>Fever</a:t>
                      </a:r>
                      <a:endParaRPr lang="en-US" sz="1000" b="0" i="0" u="none" strike="noStrike">
                        <a:solidFill>
                          <a:srgbClr val="333333"/>
                        </a:solidFill>
                        <a:effectLst/>
                        <a:latin typeface="Calibri" panose="020F0502020204030204" pitchFamily="34" charset="0"/>
                      </a:endParaRPr>
                    </a:p>
                  </a:txBody>
                  <a:tcPr marL="5174" marR="5174" marT="5174" marB="0" anchor="ctr"/>
                </a:tc>
                <a:tc>
                  <a:txBody>
                    <a:bodyPr/>
                    <a:lstStyle/>
                    <a:p>
                      <a:pPr algn="ctr" fontAlgn="ctr"/>
                      <a:r>
                        <a:rPr lang="en-US" sz="1000" u="none" strike="noStrike" dirty="0">
                          <a:effectLst/>
                        </a:rPr>
                        <a:t>2</a:t>
                      </a:r>
                      <a:endParaRPr lang="en-US" sz="1000" b="0" i="0" u="none" strike="noStrike" dirty="0">
                        <a:solidFill>
                          <a:srgbClr val="333333"/>
                        </a:solidFill>
                        <a:effectLst/>
                        <a:latin typeface="Calibri" panose="020F0502020204030204" pitchFamily="34" charset="0"/>
                      </a:endParaRPr>
                    </a:p>
                  </a:txBody>
                  <a:tcPr marL="5174" marR="5174" marT="5174" marB="0" anchor="ctr"/>
                </a:tc>
                <a:extLst>
                  <a:ext uri="{0D108BD9-81ED-4DB2-BD59-A6C34878D82A}">
                    <a16:rowId xmlns:a16="http://schemas.microsoft.com/office/drawing/2014/main" val="3572189848"/>
                  </a:ext>
                </a:extLst>
              </a:tr>
              <a:tr h="116332">
                <a:tc>
                  <a:txBody>
                    <a:bodyPr/>
                    <a:lstStyle/>
                    <a:p>
                      <a:pPr algn="l" fontAlgn="b"/>
                      <a:r>
                        <a:rPr lang="en-US" sz="1000" u="none" strike="noStrike" dirty="0">
                          <a:effectLst/>
                        </a:rPr>
                        <a:t>Cutaneous domain</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a:effectLst/>
                        </a:rPr>
                        <a:t>Non scarring alopecia</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2325056761"/>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Oral ulcers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714471394"/>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a:effectLst/>
                        </a:rPr>
                        <a:t>Subacute cutaneous or discoid lupus</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167832513"/>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a:effectLst/>
                        </a:rPr>
                        <a:t>Acute cutanous lupus</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945760287"/>
                  </a:ext>
                </a:extLst>
              </a:tr>
              <a:tr h="11633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rPr>
                        <a:t>Arthritis domain</a:t>
                      </a:r>
                      <a:endParaRPr lang="en-US" sz="1000" b="0" i="0" u="none" strike="noStrike" dirty="0">
                        <a:solidFill>
                          <a:srgbClr val="000000"/>
                        </a:solidFill>
                        <a:effectLst/>
                        <a:latin typeface="Calibri" panose="020F0502020204030204" pitchFamily="34" charset="0"/>
                      </a:endParaRPr>
                    </a:p>
                  </a:txBody>
                  <a:tcPr marL="5174" marR="5174" marT="5174" marB="0"/>
                </a:tc>
                <a:tc>
                  <a:txBody>
                    <a:bodyPr/>
                    <a:lstStyle/>
                    <a:p>
                      <a:pPr algn="l" fontAlgn="b"/>
                      <a:r>
                        <a:rPr lang="en-US" sz="1000" u="none" strike="noStrike" dirty="0">
                          <a:effectLst/>
                        </a:rPr>
                        <a:t>Synovitis &gt;=2 joints or tenderness&gt;=2 joints and &gt;=30 minutes of morning stiffness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48573319"/>
                  </a:ext>
                </a:extLst>
              </a:tr>
              <a:tr h="116332">
                <a:tc>
                  <a:txBody>
                    <a:bodyPr/>
                    <a:lstStyle/>
                    <a:p>
                      <a:pPr algn="l" fontAlgn="b"/>
                      <a:r>
                        <a:rPr lang="en-US" sz="1000" u="none" strike="noStrike" dirty="0">
                          <a:effectLst/>
                        </a:rPr>
                        <a:t>Neurological domain</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Delirium</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2245041333"/>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Psychosis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4250938428"/>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Seizure</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693385640"/>
                  </a:ext>
                </a:extLst>
              </a:tr>
              <a:tr h="116332">
                <a:tc>
                  <a:txBody>
                    <a:bodyPr/>
                    <a:lstStyle/>
                    <a:p>
                      <a:pPr algn="l" fontAlgn="b"/>
                      <a:r>
                        <a:rPr lang="en-US" sz="1000" u="none" strike="noStrike" dirty="0">
                          <a:effectLst/>
                        </a:rPr>
                        <a:t>Serositis domain</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Pleural of pericardial effusion</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288387986"/>
                  </a:ext>
                </a:extLst>
              </a:tr>
              <a:tr h="116332">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Acute pericarditis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056797932"/>
                  </a:ext>
                </a:extLst>
              </a:tr>
              <a:tr h="116332">
                <a:tc>
                  <a:txBody>
                    <a:bodyPr/>
                    <a:lstStyle/>
                    <a:p>
                      <a:pPr algn="l" fontAlgn="b"/>
                      <a:r>
                        <a:rPr lang="en-US" sz="1000" u="none" strike="noStrike">
                          <a:effectLst/>
                        </a:rPr>
                        <a:t>Hematological domain</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Leukopenia</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860726867"/>
                  </a:ext>
                </a:extLst>
              </a:tr>
              <a:tr h="116332">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Thrombocytopenia</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780882627"/>
                  </a:ext>
                </a:extLst>
              </a:tr>
              <a:tr h="116332">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Autoimmune hemolysis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152976219"/>
                  </a:ext>
                </a:extLst>
              </a:tr>
              <a:tr h="116332">
                <a:tc>
                  <a:txBody>
                    <a:bodyPr/>
                    <a:lstStyle/>
                    <a:p>
                      <a:pPr algn="l" fontAlgn="b"/>
                      <a:r>
                        <a:rPr lang="en-US" sz="1000" u="none" strike="noStrike">
                          <a:effectLst/>
                        </a:rPr>
                        <a:t>Renal domain</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Proteinuria&gt;0.5g/24 hours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638310130"/>
                  </a:ext>
                </a:extLst>
              </a:tr>
              <a:tr h="116332">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Class II or V Lupus nephritis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8</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522098619"/>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Class III or IV Lupus nephritis</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240761862"/>
                  </a:ext>
                </a:extLst>
              </a:tr>
            </a:tbl>
          </a:graphicData>
        </a:graphic>
      </p:graphicFrame>
      <p:graphicFrame>
        <p:nvGraphicFramePr>
          <p:cNvPr id="12" name="Table 11">
            <a:extLst>
              <a:ext uri="{FF2B5EF4-FFF2-40B4-BE49-F238E27FC236}">
                <a16:creationId xmlns:a16="http://schemas.microsoft.com/office/drawing/2014/main" id="{CE147CD0-853E-4262-BD37-A719365E6AA6}"/>
              </a:ext>
            </a:extLst>
          </p:cNvPr>
          <p:cNvGraphicFramePr>
            <a:graphicFrameLocks noGrp="1"/>
          </p:cNvGraphicFramePr>
          <p:nvPr/>
        </p:nvGraphicFramePr>
        <p:xfrm>
          <a:off x="4771782" y="1258506"/>
          <a:ext cx="4080044" cy="1397470"/>
        </p:xfrm>
        <a:graphic>
          <a:graphicData uri="http://schemas.openxmlformats.org/drawingml/2006/table">
            <a:tbl>
              <a:tblPr firstRow="1" bandRow="1">
                <a:tableStyleId>{5C22544A-7EE6-4342-B048-85BDC9FD1C3A}</a:tableStyleId>
              </a:tblPr>
              <a:tblGrid>
                <a:gridCol w="1462104">
                  <a:extLst>
                    <a:ext uri="{9D8B030D-6E8A-4147-A177-3AD203B41FA5}">
                      <a16:colId xmlns:a16="http://schemas.microsoft.com/office/drawing/2014/main" val="2901513686"/>
                    </a:ext>
                  </a:extLst>
                </a:gridCol>
                <a:gridCol w="2095199">
                  <a:extLst>
                    <a:ext uri="{9D8B030D-6E8A-4147-A177-3AD203B41FA5}">
                      <a16:colId xmlns:a16="http://schemas.microsoft.com/office/drawing/2014/main" val="2565277814"/>
                    </a:ext>
                  </a:extLst>
                </a:gridCol>
                <a:gridCol w="522741">
                  <a:extLst>
                    <a:ext uri="{9D8B030D-6E8A-4147-A177-3AD203B41FA5}">
                      <a16:colId xmlns:a16="http://schemas.microsoft.com/office/drawing/2014/main" val="969462819"/>
                    </a:ext>
                  </a:extLst>
                </a:gridCol>
              </a:tblGrid>
              <a:tr h="116332">
                <a:tc>
                  <a:txBody>
                    <a:bodyPr/>
                    <a:lstStyle/>
                    <a:p>
                      <a:pPr algn="l" fontAlgn="ctr"/>
                      <a:r>
                        <a:rPr lang="en-US" sz="1000" u="none" strike="noStrike" dirty="0">
                          <a:effectLst/>
                        </a:rPr>
                        <a:t>Immunological Domain </a:t>
                      </a:r>
                      <a:endParaRPr lang="en-US" sz="1000" b="1" i="0" u="none" strike="noStrike" dirty="0">
                        <a:solidFill>
                          <a:srgbClr val="FFFFFF"/>
                        </a:solidFill>
                        <a:effectLst/>
                        <a:latin typeface="Calibri" panose="020F0502020204030204" pitchFamily="34" charset="0"/>
                      </a:endParaRPr>
                    </a:p>
                  </a:txBody>
                  <a:tcPr marL="5174" marR="5174" marT="5174" marB="0" anchor="ctr"/>
                </a:tc>
                <a:tc>
                  <a:txBody>
                    <a:bodyPr/>
                    <a:lstStyle/>
                    <a:p>
                      <a:pPr algn="l" fontAlgn="ctr"/>
                      <a:r>
                        <a:rPr lang="en-US" sz="1000" u="none" strike="noStrike" dirty="0">
                          <a:effectLst/>
                        </a:rPr>
                        <a:t>Criteria</a:t>
                      </a:r>
                      <a:endParaRPr lang="en-US" sz="1000" b="0" i="0" u="none" strike="noStrike" dirty="0">
                        <a:solidFill>
                          <a:srgbClr val="FFFFFF"/>
                        </a:solidFill>
                        <a:effectLst/>
                        <a:latin typeface="Calibri" panose="020F0502020204030204" pitchFamily="34" charset="0"/>
                      </a:endParaRPr>
                    </a:p>
                  </a:txBody>
                  <a:tcPr marL="5174" marR="5174" marT="5174" marB="0" anchor="ctr"/>
                </a:tc>
                <a:tc>
                  <a:txBody>
                    <a:bodyPr/>
                    <a:lstStyle/>
                    <a:p>
                      <a:pPr algn="ctr" fontAlgn="b"/>
                      <a:r>
                        <a:rPr lang="en-US" sz="1000" u="none" strike="noStrike" dirty="0">
                          <a:effectLst/>
                        </a:rPr>
                        <a:t>Weight</a:t>
                      </a:r>
                      <a:endParaRPr lang="en-US" sz="1000" b="0" i="0" u="none" strike="noStrike" dirty="0">
                        <a:solidFill>
                          <a:srgbClr val="FFFFFF"/>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4271168742"/>
                  </a:ext>
                </a:extLst>
              </a:tr>
              <a:tr h="116332">
                <a:tc>
                  <a:txBody>
                    <a:bodyPr/>
                    <a:lstStyle/>
                    <a:p>
                      <a:pPr algn="l" fontAlgn="ctr"/>
                      <a:r>
                        <a:rPr lang="en-US" sz="1000" u="none" strike="noStrike" dirty="0">
                          <a:effectLst/>
                        </a:rPr>
                        <a:t>Antiphospholipid antibody domain</a:t>
                      </a:r>
                      <a:endParaRPr lang="en-US" sz="1000" b="0" i="0" u="none" strike="noStrike" dirty="0">
                        <a:solidFill>
                          <a:srgbClr val="333333"/>
                        </a:solidFill>
                        <a:effectLst/>
                        <a:latin typeface="Calibri" panose="020F0502020204030204" pitchFamily="34" charset="0"/>
                      </a:endParaRPr>
                    </a:p>
                  </a:txBody>
                  <a:tcPr marL="5174" marR="5174" marT="5174" marB="0" anchor="ctr"/>
                </a:tc>
                <a:tc>
                  <a:txBody>
                    <a:bodyPr/>
                    <a:lstStyle/>
                    <a:p>
                      <a:pPr algn="l" fontAlgn="ctr"/>
                      <a:r>
                        <a:rPr lang="en-US" sz="1000" u="none" strike="noStrike" dirty="0">
                          <a:effectLst/>
                        </a:rPr>
                        <a:t>Anti-Cardiolipin IgG or Anti-Beta2 GP IgG or Lupus anticoagulant</a:t>
                      </a:r>
                      <a:endParaRPr lang="en-US" sz="1000" b="0" i="0" u="none" strike="noStrike" dirty="0">
                        <a:solidFill>
                          <a:srgbClr val="333333"/>
                        </a:solidFill>
                        <a:effectLst/>
                        <a:latin typeface="Calibri" panose="020F0502020204030204" pitchFamily="34" charset="0"/>
                      </a:endParaRPr>
                    </a:p>
                  </a:txBody>
                  <a:tcPr marL="5174" marR="5174" marT="5174" marB="0" anchor="ctr"/>
                </a:tc>
                <a:tc>
                  <a:txBody>
                    <a:bodyPr/>
                    <a:lstStyle/>
                    <a:p>
                      <a:pPr algn="ctr" fontAlgn="ctr"/>
                      <a:r>
                        <a:rPr lang="en-US" sz="1000" u="none" strike="noStrike" dirty="0">
                          <a:effectLst/>
                        </a:rPr>
                        <a:t>2</a:t>
                      </a:r>
                      <a:endParaRPr lang="en-US" sz="1000" b="0" i="0" u="none" strike="noStrike" dirty="0">
                        <a:solidFill>
                          <a:srgbClr val="333333"/>
                        </a:solidFill>
                        <a:effectLst/>
                        <a:latin typeface="Calibri" panose="020F0502020204030204" pitchFamily="34" charset="0"/>
                      </a:endParaRPr>
                    </a:p>
                  </a:txBody>
                  <a:tcPr marL="5174" marR="5174" marT="5174" marB="0" anchor="ctr"/>
                </a:tc>
                <a:extLst>
                  <a:ext uri="{0D108BD9-81ED-4DB2-BD59-A6C34878D82A}">
                    <a16:rowId xmlns:a16="http://schemas.microsoft.com/office/drawing/2014/main" val="3481342390"/>
                  </a:ext>
                </a:extLst>
              </a:tr>
              <a:tr h="116332">
                <a:tc rowSpan="2">
                  <a:txBody>
                    <a:bodyPr/>
                    <a:lstStyle/>
                    <a:p>
                      <a:pPr algn="l" fontAlgn="ctr"/>
                      <a:r>
                        <a:rPr lang="en-US" sz="1000" b="0" u="none" strike="noStrike" dirty="0">
                          <a:solidFill>
                            <a:schemeClr val="tx1"/>
                          </a:solidFill>
                          <a:effectLst/>
                        </a:rPr>
                        <a:t>Complement Protein domain</a:t>
                      </a:r>
                    </a:p>
                    <a:p>
                      <a:pPr algn="l" fontAlgn="b"/>
                      <a:r>
                        <a:rPr lang="en-US" sz="1000" b="0" u="none" strike="noStrike" dirty="0">
                          <a:solidFill>
                            <a:schemeClr val="tx1"/>
                          </a:solidFill>
                          <a:effectLst/>
                        </a:rPr>
                        <a:t> </a:t>
                      </a:r>
                      <a:endParaRPr lang="en-US" sz="1000" b="0" i="0" u="none" strike="noStrike" dirty="0">
                        <a:solidFill>
                          <a:schemeClr val="tx1"/>
                        </a:solidFill>
                        <a:effectLst/>
                        <a:latin typeface="Calibri" panose="020F0502020204030204" pitchFamily="34" charset="0"/>
                      </a:endParaRPr>
                    </a:p>
                  </a:txBody>
                  <a:tcPr marL="5174" marR="5174" marT="5174" marB="0" anchor="ctr"/>
                </a:tc>
                <a:tc>
                  <a:txBody>
                    <a:bodyPr/>
                    <a:lstStyle/>
                    <a:p>
                      <a:pPr algn="l" fontAlgn="ctr"/>
                      <a:r>
                        <a:rPr lang="en-US" sz="1000" b="0" u="none" strike="noStrike" dirty="0">
                          <a:solidFill>
                            <a:schemeClr val="tx1"/>
                          </a:solidFill>
                          <a:effectLst/>
                        </a:rPr>
                        <a:t>Low C3 or Low C4</a:t>
                      </a:r>
                      <a:endParaRPr lang="en-US" sz="1000" b="0" i="0" u="none" strike="noStrike" dirty="0">
                        <a:solidFill>
                          <a:schemeClr val="tx1"/>
                        </a:solidFill>
                        <a:effectLst/>
                        <a:latin typeface="Calibri" panose="020F0502020204030204" pitchFamily="34" charset="0"/>
                      </a:endParaRPr>
                    </a:p>
                  </a:txBody>
                  <a:tcPr marL="5174" marR="5174" marT="5174" marB="0" anchor="ctr"/>
                </a:tc>
                <a:tc>
                  <a:txBody>
                    <a:bodyPr/>
                    <a:lstStyle/>
                    <a:p>
                      <a:pPr algn="ctr" fontAlgn="ctr"/>
                      <a:r>
                        <a:rPr lang="en-US" sz="1000" b="0" u="none" strike="noStrike" dirty="0">
                          <a:solidFill>
                            <a:schemeClr val="tx1"/>
                          </a:solidFill>
                          <a:effectLst/>
                        </a:rPr>
                        <a:t>3</a:t>
                      </a:r>
                      <a:endParaRPr lang="en-US" sz="1000" b="0" i="0" u="none" strike="noStrike" dirty="0">
                        <a:solidFill>
                          <a:schemeClr val="tx1"/>
                        </a:solidFill>
                        <a:effectLst/>
                        <a:latin typeface="Calibri" panose="020F0502020204030204" pitchFamily="34" charset="0"/>
                      </a:endParaRPr>
                    </a:p>
                  </a:txBody>
                  <a:tcPr marL="5174" marR="5174" marT="5174" marB="0" anchor="ctr"/>
                </a:tc>
                <a:extLst>
                  <a:ext uri="{0D108BD9-81ED-4DB2-BD59-A6C34878D82A}">
                    <a16:rowId xmlns:a16="http://schemas.microsoft.com/office/drawing/2014/main" val="2697898431"/>
                  </a:ext>
                </a:extLst>
              </a:tr>
              <a:tr h="116332">
                <a:tc vMerge="1">
                  <a:txBody>
                    <a:bodyPr/>
                    <a:lstStyle/>
                    <a:p>
                      <a:pPr algn="l" fontAlgn="b"/>
                      <a:r>
                        <a:rPr lang="en-US" sz="1000" b="1" u="none" strike="noStrike" dirty="0">
                          <a:solidFill>
                            <a:srgbClr val="FF0000"/>
                          </a:solidFill>
                          <a:effectLst/>
                        </a:rPr>
                        <a:t> </a:t>
                      </a:r>
                      <a:endParaRPr lang="en-US" sz="1000" b="1" i="0" u="none" strike="noStrike" dirty="0">
                        <a:solidFill>
                          <a:srgbClr val="FF0000"/>
                        </a:solidFill>
                        <a:effectLst/>
                        <a:latin typeface="Calibri" panose="020F0502020204030204" pitchFamily="34" charset="0"/>
                      </a:endParaRPr>
                    </a:p>
                  </a:txBody>
                  <a:tcPr marL="5174" marR="5174" marT="5174" marB="0" anchor="b"/>
                </a:tc>
                <a:tc>
                  <a:txBody>
                    <a:bodyPr/>
                    <a:lstStyle/>
                    <a:p>
                      <a:pPr algn="l" fontAlgn="b"/>
                      <a:r>
                        <a:rPr lang="en-US" sz="1000" b="0" u="none" strike="noStrike" dirty="0">
                          <a:solidFill>
                            <a:schemeClr val="tx1"/>
                          </a:solidFill>
                          <a:effectLst/>
                        </a:rPr>
                        <a:t>Low C3 and Low C4</a:t>
                      </a:r>
                      <a:endParaRPr lang="en-US" sz="1000" b="0" i="0" u="none" strike="noStrike" dirty="0">
                        <a:solidFill>
                          <a:schemeClr val="tx1"/>
                        </a:solidFill>
                        <a:effectLst/>
                        <a:latin typeface="Calibri" panose="020F0502020204030204" pitchFamily="34" charset="0"/>
                      </a:endParaRPr>
                    </a:p>
                  </a:txBody>
                  <a:tcPr marL="5174" marR="5174" marT="5174" marB="0" anchor="b"/>
                </a:tc>
                <a:tc>
                  <a:txBody>
                    <a:bodyPr/>
                    <a:lstStyle/>
                    <a:p>
                      <a:pPr algn="ctr" fontAlgn="b"/>
                      <a:r>
                        <a:rPr lang="en-US" sz="1000" b="0" u="none" strike="noStrike" dirty="0">
                          <a:solidFill>
                            <a:schemeClr val="tx1"/>
                          </a:solidFill>
                          <a:effectLst/>
                        </a:rPr>
                        <a:t>4</a:t>
                      </a:r>
                      <a:endParaRPr lang="en-US" sz="1000" b="0" i="0" u="none" strike="noStrike" dirty="0">
                        <a:solidFill>
                          <a:schemeClr val="tx1"/>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1536354465"/>
                  </a:ext>
                </a:extLst>
              </a:tr>
              <a:tr h="116332">
                <a:tc>
                  <a:txBody>
                    <a:bodyPr/>
                    <a:lstStyle/>
                    <a:p>
                      <a:pPr algn="l" fontAlgn="b"/>
                      <a:r>
                        <a:rPr lang="en-US" sz="1000" u="none" strike="noStrike" dirty="0">
                          <a:effectLst/>
                        </a:rPr>
                        <a:t>SLE specific antibody domain</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Anti-dsDNA</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2129260396"/>
                  </a:ext>
                </a:extLst>
              </a:tr>
              <a:tr h="116332">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l" fontAlgn="b"/>
                      <a:r>
                        <a:rPr lang="en-US" sz="1000" u="none" strike="noStrike" dirty="0">
                          <a:effectLst/>
                        </a:rPr>
                        <a:t>Anti-Smith</a:t>
                      </a:r>
                      <a:endParaRPr lang="en-US" sz="1000" b="0" i="0" u="none" strike="noStrike" dirty="0">
                        <a:solidFill>
                          <a:srgbClr val="000000"/>
                        </a:solidFill>
                        <a:effectLst/>
                        <a:latin typeface="Calibri" panose="020F0502020204030204" pitchFamily="34" charset="0"/>
                      </a:endParaRPr>
                    </a:p>
                  </a:txBody>
                  <a:tcPr marL="5174" marR="5174" marT="5174" marB="0" anchor="b"/>
                </a:tc>
                <a:tc>
                  <a:txBody>
                    <a:bodyPr/>
                    <a:lstStyle/>
                    <a:p>
                      <a:pPr algn="ctr" fontAlgn="b"/>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5174" marR="5174" marT="5174" marB="0" anchor="b"/>
                </a:tc>
                <a:extLst>
                  <a:ext uri="{0D108BD9-81ED-4DB2-BD59-A6C34878D82A}">
                    <a16:rowId xmlns:a16="http://schemas.microsoft.com/office/drawing/2014/main" val="3320957553"/>
                  </a:ext>
                </a:extLst>
              </a:tr>
            </a:tbl>
          </a:graphicData>
        </a:graphic>
      </p:graphicFrame>
    </p:spTree>
    <p:extLst>
      <p:ext uri="{BB962C8B-B14F-4D97-AF65-F5344CB8AC3E}">
        <p14:creationId xmlns:p14="http://schemas.microsoft.com/office/powerpoint/2010/main" val="385345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A178-1591-4442-915D-BEE8B04ED3F5}"/>
              </a:ext>
            </a:extLst>
          </p:cNvPr>
          <p:cNvSpPr>
            <a:spLocks noGrp="1"/>
          </p:cNvSpPr>
          <p:nvPr>
            <p:ph type="title"/>
          </p:nvPr>
        </p:nvSpPr>
        <p:spPr/>
        <p:txBody>
          <a:bodyPr>
            <a:normAutofit fontScale="90000"/>
          </a:bodyPr>
          <a:lstStyle/>
          <a:p>
            <a:r>
              <a:rPr lang="en-US" dirty="0"/>
              <a:t>Review of Proposed New Classification Criteria</a:t>
            </a:r>
          </a:p>
        </p:txBody>
      </p:sp>
      <p:sp>
        <p:nvSpPr>
          <p:cNvPr id="3" name="Text Placeholder 2">
            <a:extLst>
              <a:ext uri="{FF2B5EF4-FFF2-40B4-BE49-F238E27FC236}">
                <a16:creationId xmlns:a16="http://schemas.microsoft.com/office/drawing/2014/main" id="{602BE263-3340-FB94-ABE2-43BC7422D535}"/>
              </a:ext>
            </a:extLst>
          </p:cNvPr>
          <p:cNvSpPr>
            <a:spLocks noGrp="1"/>
          </p:cNvSpPr>
          <p:nvPr>
            <p:ph type="body" sz="quarter" idx="10"/>
          </p:nvPr>
        </p:nvSpPr>
        <p:spPr/>
        <p:txBody>
          <a:bodyPr/>
          <a:lstStyle/>
          <a:p>
            <a:r>
              <a:rPr lang="en-US" dirty="0" err="1"/>
              <a:t>Aringer</a:t>
            </a:r>
            <a:r>
              <a:rPr lang="en-US" dirty="0"/>
              <a:t> M, et al. </a:t>
            </a:r>
            <a:r>
              <a:rPr lang="en-US" i="1" dirty="0"/>
              <a:t>Ann Rheum Dis.</a:t>
            </a:r>
            <a:r>
              <a:rPr lang="en-US" b="0" i="1" dirty="0">
                <a:effectLst/>
                <a:latin typeface="Arial" panose="020B0604020202020204" pitchFamily="34" charset="0"/>
              </a:rPr>
              <a:t> </a:t>
            </a:r>
            <a:r>
              <a:rPr lang="en-US" b="0" i="0" dirty="0">
                <a:effectLst/>
              </a:rPr>
              <a:t>2019;78:1151–1159</a:t>
            </a:r>
            <a:r>
              <a:rPr lang="en-US" dirty="0"/>
              <a:t>.</a:t>
            </a:r>
          </a:p>
        </p:txBody>
      </p:sp>
      <p:graphicFrame>
        <p:nvGraphicFramePr>
          <p:cNvPr id="8" name="Content Placeholder 3">
            <a:extLst>
              <a:ext uri="{FF2B5EF4-FFF2-40B4-BE49-F238E27FC236}">
                <a16:creationId xmlns:a16="http://schemas.microsoft.com/office/drawing/2014/main" id="{92C4F61D-A7C3-4BEC-9CC9-3398963B6284}"/>
              </a:ext>
            </a:extLst>
          </p:cNvPr>
          <p:cNvGraphicFramePr>
            <a:graphicFrameLocks/>
          </p:cNvGraphicFramePr>
          <p:nvPr/>
        </p:nvGraphicFramePr>
        <p:xfrm>
          <a:off x="2167657" y="1779155"/>
          <a:ext cx="5688407" cy="2304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E1074ECD-014E-4035-8E23-AEC3637F6233}"/>
              </a:ext>
            </a:extLst>
          </p:cNvPr>
          <p:cNvGraphicFramePr>
            <a:graphicFrameLocks noGrp="1"/>
          </p:cNvGraphicFramePr>
          <p:nvPr/>
        </p:nvGraphicFramePr>
        <p:xfrm>
          <a:off x="1346268" y="3422670"/>
          <a:ext cx="6246436" cy="745630"/>
        </p:xfrm>
        <a:graphic>
          <a:graphicData uri="http://schemas.openxmlformats.org/drawingml/2006/table">
            <a:tbl>
              <a:tblPr firstRow="1" bandRow="1">
                <a:tableStyleId>{22838BEF-8BB2-4498-84A7-C5851F593DF1}</a:tableStyleId>
              </a:tblPr>
              <a:tblGrid>
                <a:gridCol w="927951">
                  <a:extLst>
                    <a:ext uri="{9D8B030D-6E8A-4147-A177-3AD203B41FA5}">
                      <a16:colId xmlns:a16="http://schemas.microsoft.com/office/drawing/2014/main" val="1982980003"/>
                    </a:ext>
                  </a:extLst>
                </a:gridCol>
                <a:gridCol w="1686219">
                  <a:extLst>
                    <a:ext uri="{9D8B030D-6E8A-4147-A177-3AD203B41FA5}">
                      <a16:colId xmlns:a16="http://schemas.microsoft.com/office/drawing/2014/main" val="2615731510"/>
                    </a:ext>
                  </a:extLst>
                </a:gridCol>
                <a:gridCol w="1850600">
                  <a:extLst>
                    <a:ext uri="{9D8B030D-6E8A-4147-A177-3AD203B41FA5}">
                      <a16:colId xmlns:a16="http://schemas.microsoft.com/office/drawing/2014/main" val="612530796"/>
                    </a:ext>
                  </a:extLst>
                </a:gridCol>
                <a:gridCol w="1781666">
                  <a:extLst>
                    <a:ext uri="{9D8B030D-6E8A-4147-A177-3AD203B41FA5}">
                      <a16:colId xmlns:a16="http://schemas.microsoft.com/office/drawing/2014/main" val="2545481273"/>
                    </a:ext>
                  </a:extLst>
                </a:gridCol>
              </a:tblGrid>
              <a:tr h="372815">
                <a:tc>
                  <a:txBody>
                    <a:bodyPr/>
                    <a:lstStyle/>
                    <a:p>
                      <a:pPr algn="ctr"/>
                      <a:r>
                        <a:rPr lang="en-US" sz="1400" b="1" dirty="0"/>
                        <a:t>Sensitivity</a:t>
                      </a:r>
                    </a:p>
                  </a:txBody>
                  <a:tcPr marL="51435" marR="51435" marT="25718" marB="25718" anchor="ctr"/>
                </a:tc>
                <a:tc>
                  <a:txBody>
                    <a:bodyPr/>
                    <a:lstStyle/>
                    <a:p>
                      <a:pPr algn="ctr"/>
                      <a:r>
                        <a:rPr lang="en-US" sz="1400" b="1" dirty="0"/>
                        <a:t>84.63%</a:t>
                      </a:r>
                    </a:p>
                  </a:txBody>
                  <a:tcPr marL="51435" marR="51435" marT="25718" marB="25718" anchor="ctr"/>
                </a:tc>
                <a:tc>
                  <a:txBody>
                    <a:bodyPr/>
                    <a:lstStyle/>
                    <a:p>
                      <a:pPr algn="ctr"/>
                      <a:r>
                        <a:rPr lang="en-US" sz="1400" b="1" dirty="0"/>
                        <a:t>96.81%</a:t>
                      </a:r>
                    </a:p>
                  </a:txBody>
                  <a:tcPr marL="51435" marR="51435" marT="25718" marB="25718" anchor="ctr"/>
                </a:tc>
                <a:tc>
                  <a:txBody>
                    <a:bodyPr/>
                    <a:lstStyle/>
                    <a:p>
                      <a:pPr algn="ctr"/>
                      <a:r>
                        <a:rPr lang="en-US" sz="1400" b="1" dirty="0"/>
                        <a:t>98.00%</a:t>
                      </a:r>
                    </a:p>
                  </a:txBody>
                  <a:tcPr marL="51435" marR="51435" marT="25718" marB="25718" anchor="ctr"/>
                </a:tc>
                <a:extLst>
                  <a:ext uri="{0D108BD9-81ED-4DB2-BD59-A6C34878D82A}">
                    <a16:rowId xmlns:a16="http://schemas.microsoft.com/office/drawing/2014/main" val="2665756249"/>
                  </a:ext>
                </a:extLst>
              </a:tr>
              <a:tr h="372815">
                <a:tc>
                  <a:txBody>
                    <a:bodyPr/>
                    <a:lstStyle/>
                    <a:p>
                      <a:pPr algn="ctr"/>
                      <a:r>
                        <a:rPr lang="en-US" sz="1400" b="1" dirty="0"/>
                        <a:t>Specificity</a:t>
                      </a:r>
                    </a:p>
                  </a:txBody>
                  <a:tcPr marL="51435" marR="51435" marT="25718" marB="25718" anchor="ctr"/>
                </a:tc>
                <a:tc>
                  <a:txBody>
                    <a:bodyPr/>
                    <a:lstStyle/>
                    <a:p>
                      <a:pPr algn="ctr"/>
                      <a:r>
                        <a:rPr lang="en-US" sz="1400" b="1" dirty="0"/>
                        <a:t>95.20%</a:t>
                      </a:r>
                    </a:p>
                  </a:txBody>
                  <a:tcPr marL="51435" marR="51435" marT="25718" marB="25718" anchor="ctr"/>
                </a:tc>
                <a:tc>
                  <a:txBody>
                    <a:bodyPr/>
                    <a:lstStyle/>
                    <a:p>
                      <a:pPr algn="ctr"/>
                      <a:r>
                        <a:rPr lang="en-US" sz="1400" b="1" dirty="0"/>
                        <a:t>90.00%</a:t>
                      </a:r>
                    </a:p>
                  </a:txBody>
                  <a:tcPr marL="51435" marR="51435" marT="25718" marB="25718" anchor="ctr"/>
                </a:tc>
                <a:tc>
                  <a:txBody>
                    <a:bodyPr/>
                    <a:lstStyle/>
                    <a:p>
                      <a:pPr algn="ctr"/>
                      <a:r>
                        <a:rPr lang="en-US" sz="1400" b="1" dirty="0"/>
                        <a:t>96.40%</a:t>
                      </a:r>
                    </a:p>
                  </a:txBody>
                  <a:tcPr marL="51435" marR="51435" marT="25718" marB="25718" anchor="ctr"/>
                </a:tc>
                <a:extLst>
                  <a:ext uri="{0D108BD9-81ED-4DB2-BD59-A6C34878D82A}">
                    <a16:rowId xmlns:a16="http://schemas.microsoft.com/office/drawing/2014/main" val="2330486259"/>
                  </a:ext>
                </a:extLst>
              </a:tr>
            </a:tbl>
          </a:graphicData>
        </a:graphic>
      </p:graphicFrame>
      <p:sp>
        <p:nvSpPr>
          <p:cNvPr id="10" name="TextBox 9">
            <a:extLst>
              <a:ext uri="{FF2B5EF4-FFF2-40B4-BE49-F238E27FC236}">
                <a16:creationId xmlns:a16="http://schemas.microsoft.com/office/drawing/2014/main" id="{A63B8B59-74CF-40CA-8D88-BD5B149D6368}"/>
              </a:ext>
            </a:extLst>
          </p:cNvPr>
          <p:cNvSpPr txBox="1"/>
          <p:nvPr/>
        </p:nvSpPr>
        <p:spPr>
          <a:xfrm>
            <a:off x="171880" y="1229416"/>
            <a:ext cx="8683361" cy="1477328"/>
          </a:xfrm>
          <a:prstGeom prst="rect">
            <a:avLst/>
          </a:prstGeom>
          <a:noFill/>
        </p:spPr>
        <p:txBody>
          <a:bodyPr wrap="square" rtlCol="0">
            <a:spAutoFit/>
          </a:bodyPr>
          <a:lstStyle/>
          <a:p>
            <a:pPr marL="160735" indent="-160735" defTabSz="514350">
              <a:buFont typeface="Arial" panose="020B0604020202020204" pitchFamily="34" charset="0"/>
              <a:buChar char="•"/>
            </a:pPr>
            <a:r>
              <a:rPr lang="en-US" dirty="0">
                <a:latin typeface="Calibri" panose="020F0502020204030204"/>
              </a:rPr>
              <a:t>Classification criteria are for clinical trials and research but help guide clinical practice and can influence therapeutic options</a:t>
            </a:r>
          </a:p>
          <a:p>
            <a:pPr marL="160735" indent="-160735" defTabSz="514350">
              <a:buFont typeface="Arial" panose="020B0604020202020204" pitchFamily="34" charset="0"/>
              <a:buChar char="•"/>
            </a:pPr>
            <a:r>
              <a:rPr lang="en-US" dirty="0">
                <a:latin typeface="Calibri" panose="020F0502020204030204"/>
              </a:rPr>
              <a:t>Advances in criteria have improved their sensitivity and specificity, allowing for earlier diagnosis</a:t>
            </a:r>
          </a:p>
          <a:p>
            <a:pPr defTabSz="514350"/>
            <a:endParaRPr lang="en-US" dirty="0">
              <a:latin typeface="Calibri" panose="020F0502020204030204"/>
            </a:endParaRPr>
          </a:p>
        </p:txBody>
      </p:sp>
    </p:spTree>
    <p:extLst>
      <p:ext uri="{BB962C8B-B14F-4D97-AF65-F5344CB8AC3E}">
        <p14:creationId xmlns:p14="http://schemas.microsoft.com/office/powerpoint/2010/main" val="78059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D669-4001-A70B-36B9-6C247F070D07}"/>
              </a:ext>
            </a:extLst>
          </p:cNvPr>
          <p:cNvSpPr>
            <a:spLocks noGrp="1"/>
          </p:cNvSpPr>
          <p:nvPr>
            <p:ph type="title"/>
          </p:nvPr>
        </p:nvSpPr>
        <p:spPr/>
        <p:txBody>
          <a:bodyPr/>
          <a:lstStyle/>
          <a:p>
            <a:r>
              <a:rPr lang="en-US" dirty="0"/>
              <a:t>SLE Overview</a:t>
            </a:r>
          </a:p>
        </p:txBody>
      </p:sp>
      <p:sp>
        <p:nvSpPr>
          <p:cNvPr id="3" name="Text Placeholder 2">
            <a:extLst>
              <a:ext uri="{FF2B5EF4-FFF2-40B4-BE49-F238E27FC236}">
                <a16:creationId xmlns:a16="http://schemas.microsoft.com/office/drawing/2014/main" id="{48B1FF6F-303E-C5C7-757B-06CF380EFCA7}"/>
              </a:ext>
            </a:extLst>
          </p:cNvPr>
          <p:cNvSpPr>
            <a:spLocks noGrp="1"/>
          </p:cNvSpPr>
          <p:nvPr>
            <p:ph type="body" idx="1"/>
          </p:nvPr>
        </p:nvSpPr>
        <p:spPr/>
        <p:txBody>
          <a:bodyPr/>
          <a:lstStyle/>
          <a:p>
            <a:r>
              <a:rPr lang="en-US" dirty="0"/>
              <a:t>Diane Kamen, MD</a:t>
            </a:r>
          </a:p>
        </p:txBody>
      </p:sp>
      <p:sp>
        <p:nvSpPr>
          <p:cNvPr id="4" name="Text Placeholder 3">
            <a:extLst>
              <a:ext uri="{FF2B5EF4-FFF2-40B4-BE49-F238E27FC236}">
                <a16:creationId xmlns:a16="http://schemas.microsoft.com/office/drawing/2014/main" id="{6C6B6C69-FB79-D09C-F1BB-D40CEA38D65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5916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E496-63A2-E99C-44FB-95B7C8C53651}"/>
              </a:ext>
            </a:extLst>
          </p:cNvPr>
          <p:cNvSpPr>
            <a:spLocks noGrp="1"/>
          </p:cNvSpPr>
          <p:nvPr>
            <p:ph type="title"/>
          </p:nvPr>
        </p:nvSpPr>
        <p:spPr/>
        <p:txBody>
          <a:bodyPr/>
          <a:lstStyle/>
          <a:p>
            <a:r>
              <a:rPr lang="en-US" dirty="0"/>
              <a:t>Incomplete SLE</a:t>
            </a:r>
          </a:p>
        </p:txBody>
      </p:sp>
      <p:sp>
        <p:nvSpPr>
          <p:cNvPr id="3" name="Content Placeholder 2">
            <a:extLst>
              <a:ext uri="{FF2B5EF4-FFF2-40B4-BE49-F238E27FC236}">
                <a16:creationId xmlns:a16="http://schemas.microsoft.com/office/drawing/2014/main" id="{838E01E5-FB97-D32B-8682-2FCF11D00EC1}"/>
              </a:ext>
            </a:extLst>
          </p:cNvPr>
          <p:cNvSpPr>
            <a:spLocks noGrp="1"/>
          </p:cNvSpPr>
          <p:nvPr>
            <p:ph idx="1"/>
          </p:nvPr>
        </p:nvSpPr>
        <p:spPr/>
        <p:txBody>
          <a:bodyPr/>
          <a:lstStyle/>
          <a:p>
            <a:r>
              <a:rPr lang="en-US" dirty="0"/>
              <a:t>Patients have clinical signs of SLE</a:t>
            </a:r>
          </a:p>
          <a:p>
            <a:r>
              <a:rPr lang="en-US" dirty="0"/>
              <a:t>Do not meet classification criteria</a:t>
            </a:r>
          </a:p>
          <a:p>
            <a:r>
              <a:rPr lang="en-US" dirty="0"/>
              <a:t>May have serious organ involvement </a:t>
            </a:r>
          </a:p>
          <a:p>
            <a:r>
              <a:rPr lang="en-US" dirty="0"/>
              <a:t>Up to 55% progress and later meet classification criteria </a:t>
            </a:r>
          </a:p>
        </p:txBody>
      </p:sp>
      <p:sp>
        <p:nvSpPr>
          <p:cNvPr id="4" name="Text Placeholder 3">
            <a:extLst>
              <a:ext uri="{FF2B5EF4-FFF2-40B4-BE49-F238E27FC236}">
                <a16:creationId xmlns:a16="http://schemas.microsoft.com/office/drawing/2014/main" id="{F9456D8E-0D19-AD9D-F0F1-1E92A8265A74}"/>
              </a:ext>
            </a:extLst>
          </p:cNvPr>
          <p:cNvSpPr>
            <a:spLocks noGrp="1"/>
          </p:cNvSpPr>
          <p:nvPr>
            <p:ph type="body" sz="quarter" idx="10"/>
          </p:nvPr>
        </p:nvSpPr>
        <p:spPr/>
        <p:txBody>
          <a:bodyPr/>
          <a:lstStyle/>
          <a:p>
            <a:r>
              <a:rPr lang="en-US" dirty="0"/>
              <a:t>Lambers WM, et al. </a:t>
            </a:r>
            <a:r>
              <a:rPr lang="en-US" i="1" dirty="0"/>
              <a:t>Arthritis Care Res.</a:t>
            </a:r>
            <a:r>
              <a:rPr lang="en-US" dirty="0"/>
              <a:t> 2020;72:607-614.</a:t>
            </a:r>
          </a:p>
        </p:txBody>
      </p:sp>
    </p:spTree>
    <p:extLst>
      <p:ext uri="{BB962C8B-B14F-4D97-AF65-F5344CB8AC3E}">
        <p14:creationId xmlns:p14="http://schemas.microsoft.com/office/powerpoint/2010/main" val="2047183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41A5-9D65-7180-D199-D9A9D8550CA4}"/>
              </a:ext>
            </a:extLst>
          </p:cNvPr>
          <p:cNvSpPr>
            <a:spLocks noGrp="1"/>
          </p:cNvSpPr>
          <p:nvPr>
            <p:ph type="title"/>
          </p:nvPr>
        </p:nvSpPr>
        <p:spPr/>
        <p:txBody>
          <a:bodyPr/>
          <a:lstStyle/>
          <a:p>
            <a:r>
              <a:rPr lang="en-US" dirty="0"/>
              <a:t>Proposed Definition of Incomplete SLE</a:t>
            </a:r>
          </a:p>
        </p:txBody>
      </p:sp>
      <p:sp>
        <p:nvSpPr>
          <p:cNvPr id="5" name="Text Placeholder 4">
            <a:extLst>
              <a:ext uri="{FF2B5EF4-FFF2-40B4-BE49-F238E27FC236}">
                <a16:creationId xmlns:a16="http://schemas.microsoft.com/office/drawing/2014/main" id="{D57094DD-067E-7445-74F1-AD210C0EE3E9}"/>
              </a:ext>
            </a:extLst>
          </p:cNvPr>
          <p:cNvSpPr>
            <a:spLocks noGrp="1"/>
          </p:cNvSpPr>
          <p:nvPr>
            <p:ph type="body" sz="quarter" idx="10"/>
          </p:nvPr>
        </p:nvSpPr>
        <p:spPr/>
        <p:txBody>
          <a:bodyPr/>
          <a:lstStyle/>
          <a:p>
            <a:r>
              <a:rPr lang="en-US" dirty="0"/>
              <a:t>Reproduced without modification from Lambers WM, et al. </a:t>
            </a:r>
            <a:r>
              <a:rPr lang="en-US" i="1" dirty="0"/>
              <a:t>Arthritis Care Res.</a:t>
            </a:r>
            <a:r>
              <a:rPr lang="en-US" dirty="0"/>
              <a:t> 2020;72:607-614 under the Creative Commons </a:t>
            </a:r>
            <a:r>
              <a:rPr lang="en-US" dirty="0" err="1"/>
              <a:t>NonCommercial-NoDerivatives</a:t>
            </a:r>
            <a:r>
              <a:rPr lang="en-US" dirty="0"/>
              <a:t> 4.0 International (</a:t>
            </a:r>
            <a:r>
              <a:rPr lang="en-US" dirty="0">
                <a:hlinkClick r:id="rId3"/>
              </a:rPr>
              <a:t>CC BY-NC-ND 4.0</a:t>
            </a:r>
            <a:r>
              <a:rPr lang="en-US" dirty="0"/>
              <a:t>) license.</a:t>
            </a:r>
          </a:p>
        </p:txBody>
      </p:sp>
      <p:graphicFrame>
        <p:nvGraphicFramePr>
          <p:cNvPr id="3" name="Table 3">
            <a:extLst>
              <a:ext uri="{FF2B5EF4-FFF2-40B4-BE49-F238E27FC236}">
                <a16:creationId xmlns:a16="http://schemas.microsoft.com/office/drawing/2014/main" id="{60C5D7AF-383F-CD7C-3AE8-0F64D5D506AA}"/>
              </a:ext>
            </a:extLst>
          </p:cNvPr>
          <p:cNvGraphicFramePr>
            <a:graphicFrameLocks noGrp="1"/>
          </p:cNvGraphicFramePr>
          <p:nvPr/>
        </p:nvGraphicFramePr>
        <p:xfrm>
          <a:off x="335280" y="877141"/>
          <a:ext cx="8473440" cy="3552190"/>
        </p:xfrm>
        <a:graphic>
          <a:graphicData uri="http://schemas.openxmlformats.org/drawingml/2006/table">
            <a:tbl>
              <a:tblPr bandRow="1">
                <a:tableStyleId>{5C22544A-7EE6-4342-B048-85BDC9FD1C3A}</a:tableStyleId>
              </a:tblPr>
              <a:tblGrid>
                <a:gridCol w="8473440">
                  <a:extLst>
                    <a:ext uri="{9D8B030D-6E8A-4147-A177-3AD203B41FA5}">
                      <a16:colId xmlns:a16="http://schemas.microsoft.com/office/drawing/2014/main" val="2137394871"/>
                    </a:ext>
                  </a:extLst>
                </a:gridCol>
              </a:tblGrid>
              <a:tr h="478784">
                <a:tc>
                  <a:txBody>
                    <a:bodyPr/>
                    <a:lstStyle/>
                    <a:p>
                      <a:r>
                        <a:rPr lang="en-US" sz="1200" b="1" dirty="0"/>
                        <a:t>Required</a:t>
                      </a:r>
                    </a:p>
                    <a:p>
                      <a:pPr marL="174625" indent="-174625">
                        <a:buFont typeface="Arial" panose="020B0604020202020204" pitchFamily="34" charset="0"/>
                        <a:buChar char="•"/>
                      </a:pPr>
                      <a:r>
                        <a:rPr lang="en-US" sz="1200" dirty="0"/>
                        <a:t>ANA at titer ≥1:80</a:t>
                      </a:r>
                    </a:p>
                  </a:txBody>
                  <a:tcPr/>
                </a:tc>
                <a:extLst>
                  <a:ext uri="{0D108BD9-81ED-4DB2-BD59-A6C34878D82A}">
                    <a16:rowId xmlns:a16="http://schemas.microsoft.com/office/drawing/2014/main" val="837065197"/>
                  </a:ext>
                </a:extLst>
              </a:tr>
              <a:tr h="18498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And ≥1 of the following criteria </a:t>
                      </a:r>
                      <a:r>
                        <a:rPr lang="en-US" sz="1200" b="1" kern="1200" dirty="0">
                          <a:solidFill>
                            <a:schemeClr val="dk1"/>
                          </a:solidFill>
                          <a:latin typeface="+mn-lt"/>
                          <a:ea typeface="+mn-ea"/>
                          <a:cs typeface="+mn-cs"/>
                        </a:rPr>
                        <a:t>(as specified in SLICC criteria)</a:t>
                      </a:r>
                      <a:endParaRPr lang="en-US" sz="1200" b="1" dirty="0"/>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Acute or subacute cutaneous lupus</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Chronic cutaneous lupus</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Oral or nasal ulcers</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Alopecia</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Synovitis</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Serositis</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Neurologic manifestation</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Renal manifestatio</a:t>
                      </a:r>
                      <a:r>
                        <a:rPr lang="en-US" sz="1200" dirty="0"/>
                        <a:t>n </a:t>
                      </a:r>
                    </a:p>
                  </a:txBody>
                  <a:tcPr/>
                </a:tc>
                <a:extLst>
                  <a:ext uri="{0D108BD9-81ED-4DB2-BD59-A6C34878D82A}">
                    <a16:rowId xmlns:a16="http://schemas.microsoft.com/office/drawing/2014/main" val="3679840010"/>
                  </a:ext>
                </a:extLst>
              </a:tr>
              <a:tr h="870516">
                <a:tc>
                  <a:txBody>
                    <a:bodyPr/>
                    <a:lstStyle/>
                    <a:p>
                      <a:r>
                        <a:rPr lang="en-US" sz="1200" b="1" dirty="0"/>
                        <a:t>Or 2 of the following criteria</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Hematologic manifestations (as specified in SLICC criteria)</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Immunologic features (as specified in SLICC criteria)</a:t>
                      </a:r>
                    </a:p>
                    <a:p>
                      <a:pPr marL="174625" indent="-174625" algn="l" defTabSz="685800" rtl="0" eaLnBrk="1" latinLnBrk="0" hangingPunct="1">
                        <a:buFont typeface="Arial" panose="020B0604020202020204" pitchFamily="34" charset="0"/>
                        <a:buChar char="•"/>
                      </a:pPr>
                      <a:r>
                        <a:rPr lang="en-US" sz="1200" kern="1200" dirty="0">
                          <a:solidFill>
                            <a:schemeClr val="dk1"/>
                          </a:solidFill>
                          <a:latin typeface="+mn-lt"/>
                          <a:ea typeface="+mn-ea"/>
                          <a:cs typeface="+mn-cs"/>
                        </a:rPr>
                        <a:t>Positive family </a:t>
                      </a:r>
                      <a:r>
                        <a:rPr lang="en-US" sz="1200" dirty="0"/>
                        <a:t>history of autoimmune rheumatic disease (first- or second-degree relative with autoimmune rheumatic disease)</a:t>
                      </a:r>
                    </a:p>
                  </a:txBody>
                  <a:tcPr/>
                </a:tc>
                <a:extLst>
                  <a:ext uri="{0D108BD9-81ED-4DB2-BD59-A6C34878D82A}">
                    <a16:rowId xmlns:a16="http://schemas.microsoft.com/office/drawing/2014/main" val="1333849843"/>
                  </a:ext>
                </a:extLst>
              </a:tr>
              <a:tr h="353043">
                <a:tc>
                  <a:txBody>
                    <a:bodyPr/>
                    <a:lstStyle/>
                    <a:p>
                      <a:r>
                        <a:rPr lang="en-US" sz="1200" b="1" dirty="0"/>
                        <a:t>And does not meet ACR 1997 criteria and/or SLICC 2012 criteria for SLE</a:t>
                      </a:r>
                    </a:p>
                  </a:txBody>
                  <a:tcPr/>
                </a:tc>
                <a:extLst>
                  <a:ext uri="{0D108BD9-81ED-4DB2-BD59-A6C34878D82A}">
                    <a16:rowId xmlns:a16="http://schemas.microsoft.com/office/drawing/2014/main" val="3470420720"/>
                  </a:ext>
                </a:extLst>
              </a:tr>
            </a:tbl>
          </a:graphicData>
        </a:graphic>
      </p:graphicFrame>
    </p:spTree>
    <p:extLst>
      <p:ext uri="{BB962C8B-B14F-4D97-AF65-F5344CB8AC3E}">
        <p14:creationId xmlns:p14="http://schemas.microsoft.com/office/powerpoint/2010/main" val="349695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FC8C1E-0972-5A0C-870B-9D04F0F97736}"/>
              </a:ext>
            </a:extLst>
          </p:cNvPr>
          <p:cNvSpPr>
            <a:spLocks noGrp="1"/>
          </p:cNvSpPr>
          <p:nvPr>
            <p:ph type="title"/>
          </p:nvPr>
        </p:nvSpPr>
        <p:spPr/>
        <p:txBody>
          <a:bodyPr/>
          <a:lstStyle/>
          <a:p>
            <a:r>
              <a:rPr lang="en-US" dirty="0"/>
              <a:t>Monitoring </a:t>
            </a:r>
          </a:p>
        </p:txBody>
      </p:sp>
      <p:sp>
        <p:nvSpPr>
          <p:cNvPr id="8" name="Text Placeholder 7">
            <a:extLst>
              <a:ext uri="{FF2B5EF4-FFF2-40B4-BE49-F238E27FC236}">
                <a16:creationId xmlns:a16="http://schemas.microsoft.com/office/drawing/2014/main" id="{D6C531BA-E4E0-21D6-503F-6EB2F9EA0505}"/>
              </a:ext>
            </a:extLst>
          </p:cNvPr>
          <p:cNvSpPr>
            <a:spLocks noGrp="1"/>
          </p:cNvSpPr>
          <p:nvPr>
            <p:ph type="body" idx="1"/>
          </p:nvPr>
        </p:nvSpPr>
        <p:spPr/>
        <p:txBody>
          <a:bodyPr/>
          <a:lstStyle/>
          <a:p>
            <a:r>
              <a:rPr lang="en-US" dirty="0"/>
              <a:t>Diane Kamen, MD</a:t>
            </a:r>
          </a:p>
        </p:txBody>
      </p:sp>
      <p:sp>
        <p:nvSpPr>
          <p:cNvPr id="9" name="Text Placeholder 8">
            <a:extLst>
              <a:ext uri="{FF2B5EF4-FFF2-40B4-BE49-F238E27FC236}">
                <a16:creationId xmlns:a16="http://schemas.microsoft.com/office/drawing/2014/main" id="{387D9B67-3758-038D-48F4-78E45F6E90E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5754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Grp="1" noChangeArrowheads="1"/>
          </p:cNvSpPr>
          <p:nvPr>
            <p:ph type="title"/>
          </p:nvPr>
        </p:nvSpPr>
        <p:spPr/>
        <p:txBody>
          <a:bodyPr>
            <a:normAutofit fontScale="90000"/>
          </a:bodyPr>
          <a:lstStyle/>
          <a:p>
            <a:r>
              <a:rPr lang="en-US" dirty="0"/>
              <a:t>Regular Monitoring to Assess SLE Symptoms and Organ Involvement Is Needed</a:t>
            </a:r>
          </a:p>
        </p:txBody>
      </p:sp>
      <p:sp>
        <p:nvSpPr>
          <p:cNvPr id="224261" name="Rectangle 5"/>
          <p:cNvSpPr>
            <a:spLocks noGrp="1" noChangeArrowheads="1"/>
          </p:cNvSpPr>
          <p:nvPr>
            <p:ph idx="1"/>
          </p:nvPr>
        </p:nvSpPr>
        <p:spPr/>
        <p:txBody>
          <a:bodyPr>
            <a:normAutofit fontScale="85000" lnSpcReduction="20000"/>
          </a:bodyPr>
          <a:lstStyle/>
          <a:p>
            <a:r>
              <a:rPr lang="en-US" dirty="0"/>
              <a:t>Disease Activity Tools</a:t>
            </a:r>
          </a:p>
          <a:p>
            <a:pPr lvl="1"/>
            <a:r>
              <a:rPr lang="en-US" dirty="0"/>
              <a:t>SLEDAI, BILAG, PGA, LLDAS</a:t>
            </a:r>
          </a:p>
          <a:p>
            <a:r>
              <a:rPr lang="en-US" dirty="0"/>
              <a:t>Composite Indices</a:t>
            </a:r>
          </a:p>
          <a:p>
            <a:pPr lvl="1"/>
            <a:r>
              <a:rPr lang="en-US" dirty="0"/>
              <a:t>SRI, BICLA </a:t>
            </a:r>
          </a:p>
          <a:p>
            <a:r>
              <a:rPr lang="en-US" dirty="0"/>
              <a:t>Disease Damage</a:t>
            </a:r>
          </a:p>
          <a:p>
            <a:pPr lvl="1"/>
            <a:r>
              <a:rPr lang="en-US" dirty="0"/>
              <a:t>SLICC DAMAGE INDEX, LDIQ</a:t>
            </a:r>
          </a:p>
          <a:p>
            <a:r>
              <a:rPr lang="en-US" dirty="0"/>
              <a:t>Quality of Life</a:t>
            </a:r>
          </a:p>
          <a:p>
            <a:pPr lvl="1"/>
            <a:r>
              <a:rPr lang="en-US" dirty="0"/>
              <a:t>SF-36, </a:t>
            </a:r>
            <a:r>
              <a:rPr lang="en-US" dirty="0" err="1"/>
              <a:t>LupusPRO</a:t>
            </a:r>
            <a:r>
              <a:rPr lang="en-US" dirty="0"/>
              <a:t>, Lupus Impact Tracker (LIT), Lupus QoL, PROMIS</a:t>
            </a:r>
          </a:p>
          <a:p>
            <a:r>
              <a:rPr lang="en-US" dirty="0"/>
              <a:t>Flare Indices</a:t>
            </a:r>
          </a:p>
          <a:p>
            <a:pPr lvl="1"/>
            <a:r>
              <a:rPr lang="en-US" dirty="0"/>
              <a:t>SLEDAI flare index, BILAG flare </a:t>
            </a:r>
          </a:p>
          <a:p>
            <a:r>
              <a:rPr lang="en-US" dirty="0"/>
              <a:t>Organ Specific Endpoints</a:t>
            </a:r>
          </a:p>
          <a:p>
            <a:pPr lvl="1"/>
            <a:r>
              <a:rPr lang="en-US" dirty="0"/>
              <a:t>CLASI, Nephritis</a:t>
            </a:r>
          </a:p>
        </p:txBody>
      </p:sp>
      <p:sp>
        <p:nvSpPr>
          <p:cNvPr id="3" name="Text Placeholder 2">
            <a:extLst>
              <a:ext uri="{FF2B5EF4-FFF2-40B4-BE49-F238E27FC236}">
                <a16:creationId xmlns:a16="http://schemas.microsoft.com/office/drawing/2014/main" id="{4264BC4E-363D-840E-7708-352EE1525E3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5380358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Prevent Damage</a:t>
            </a:r>
          </a:p>
        </p:txBody>
      </p:sp>
      <p:sp>
        <p:nvSpPr>
          <p:cNvPr id="3" name="Content Placeholder 2"/>
          <p:cNvSpPr>
            <a:spLocks noGrp="1"/>
          </p:cNvSpPr>
          <p:nvPr>
            <p:ph idx="1"/>
          </p:nvPr>
        </p:nvSpPr>
        <p:spPr/>
        <p:txBody>
          <a:bodyPr/>
          <a:lstStyle/>
          <a:p>
            <a:r>
              <a:rPr lang="en-US" dirty="0"/>
              <a:t>Organ damage predicts long-term prognosis for patients with SLE</a:t>
            </a:r>
          </a:p>
          <a:p>
            <a:r>
              <a:rPr lang="en-US" dirty="0"/>
              <a:t>30%-50% of organ damage occurs in first 5 years</a:t>
            </a:r>
          </a:p>
          <a:p>
            <a:r>
              <a:rPr lang="en-US" dirty="0"/>
              <a:t>Most common manifestations: </a:t>
            </a:r>
          </a:p>
          <a:p>
            <a:pPr lvl="1"/>
            <a:r>
              <a:rPr lang="en-US" dirty="0"/>
              <a:t>Cardiovascular</a:t>
            </a:r>
          </a:p>
          <a:p>
            <a:pPr lvl="1"/>
            <a:r>
              <a:rPr lang="en-US" dirty="0"/>
              <a:t>Neuropsychiatric </a:t>
            </a:r>
          </a:p>
          <a:p>
            <a:pPr lvl="1"/>
            <a:r>
              <a:rPr lang="en-US" dirty="0"/>
              <a:t>Musculoskeletal</a:t>
            </a:r>
          </a:p>
          <a:p>
            <a:pPr lvl="1"/>
            <a:r>
              <a:rPr lang="en-US" dirty="0"/>
              <a:t>Renal</a:t>
            </a:r>
          </a:p>
          <a:p>
            <a:r>
              <a:rPr lang="en-US" dirty="0"/>
              <a:t>80% of damage attributable to corticosteroid use</a:t>
            </a:r>
          </a:p>
          <a:p>
            <a:pPr lvl="1"/>
            <a:r>
              <a:rPr lang="en-US" dirty="0"/>
              <a:t>Damage is dose-dependent</a:t>
            </a:r>
          </a:p>
          <a:p>
            <a:pPr lvl="1"/>
            <a:endParaRPr lang="en-US" dirty="0"/>
          </a:p>
        </p:txBody>
      </p:sp>
      <p:sp>
        <p:nvSpPr>
          <p:cNvPr id="9" name="Text Placeholder 8">
            <a:extLst>
              <a:ext uri="{FF2B5EF4-FFF2-40B4-BE49-F238E27FC236}">
                <a16:creationId xmlns:a16="http://schemas.microsoft.com/office/drawing/2014/main" id="{B80AA538-2936-137A-876C-731AE0D0EEF0}"/>
              </a:ext>
            </a:extLst>
          </p:cNvPr>
          <p:cNvSpPr>
            <a:spLocks noGrp="1"/>
          </p:cNvSpPr>
          <p:nvPr>
            <p:ph type="body" sz="quarter" idx="10"/>
          </p:nvPr>
        </p:nvSpPr>
        <p:spPr/>
        <p:txBody>
          <a:bodyPr/>
          <a:lstStyle/>
          <a:p>
            <a:pPr algn="l"/>
            <a:r>
              <a:rPr lang="en-US" dirty="0" err="1">
                <a:solidFill>
                  <a:schemeClr val="bg1"/>
                </a:solidFill>
              </a:rPr>
              <a:t>Urowitz</a:t>
            </a:r>
            <a:r>
              <a:rPr lang="en-US" dirty="0">
                <a:solidFill>
                  <a:schemeClr val="bg1"/>
                </a:solidFill>
              </a:rPr>
              <a:t> MB, et al. </a:t>
            </a:r>
            <a:r>
              <a:rPr lang="en-US" i="1" dirty="0">
                <a:solidFill>
                  <a:schemeClr val="bg1"/>
                </a:solidFill>
              </a:rPr>
              <a:t>Arthritis Care Res.</a:t>
            </a:r>
            <a:r>
              <a:rPr lang="en-US" dirty="0">
                <a:solidFill>
                  <a:schemeClr val="bg1"/>
                </a:solidFill>
              </a:rPr>
              <a:t> </a:t>
            </a:r>
            <a:r>
              <a:rPr lang="en-US" b="0" i="0" dirty="0">
                <a:solidFill>
                  <a:schemeClr val="bg1"/>
                </a:solidFill>
                <a:effectLst/>
                <a:latin typeface="BlinkMacSystemFont"/>
              </a:rPr>
              <a:t>2022;74:1822-1828.</a:t>
            </a:r>
            <a:endParaRPr lang="en-US" dirty="0"/>
          </a:p>
        </p:txBody>
      </p:sp>
    </p:spTree>
    <p:extLst>
      <p:ext uri="{BB962C8B-B14F-4D97-AF65-F5344CB8AC3E}">
        <p14:creationId xmlns:p14="http://schemas.microsoft.com/office/powerpoint/2010/main" val="202881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4B94-2EFB-1449-8C36-2D56F35BAA5A}"/>
              </a:ext>
            </a:extLst>
          </p:cNvPr>
          <p:cNvSpPr>
            <a:spLocks noGrp="1"/>
          </p:cNvSpPr>
          <p:nvPr>
            <p:ph type="title"/>
          </p:nvPr>
        </p:nvSpPr>
        <p:spPr>
          <a:xfrm>
            <a:off x="519953" y="273844"/>
            <a:ext cx="8086165" cy="730611"/>
          </a:xfrm>
        </p:spPr>
        <p:txBody>
          <a:bodyPr>
            <a:normAutofit fontScale="90000"/>
          </a:bodyPr>
          <a:lstStyle/>
          <a:p>
            <a:r>
              <a:rPr lang="en-US" dirty="0"/>
              <a:t>Glucocorticoids Are Associated With Damage in SLE</a:t>
            </a:r>
          </a:p>
        </p:txBody>
      </p:sp>
      <p:sp>
        <p:nvSpPr>
          <p:cNvPr id="3" name="Content Placeholder 2">
            <a:extLst>
              <a:ext uri="{FF2B5EF4-FFF2-40B4-BE49-F238E27FC236}">
                <a16:creationId xmlns:a16="http://schemas.microsoft.com/office/drawing/2014/main" id="{DB890A05-90EA-634B-8BC1-3441116DB0ED}"/>
              </a:ext>
            </a:extLst>
          </p:cNvPr>
          <p:cNvSpPr>
            <a:spLocks noGrp="1"/>
          </p:cNvSpPr>
          <p:nvPr>
            <p:ph idx="1"/>
          </p:nvPr>
        </p:nvSpPr>
        <p:spPr/>
        <p:txBody>
          <a:bodyPr>
            <a:normAutofit fontScale="92500" lnSpcReduction="20000"/>
          </a:bodyPr>
          <a:lstStyle/>
          <a:p>
            <a:r>
              <a:rPr lang="en-US" dirty="0"/>
              <a:t>SLICC meta-analysis of 49 publications</a:t>
            </a:r>
          </a:p>
          <a:p>
            <a:pPr lvl="1"/>
            <a:r>
              <a:rPr lang="en-US" dirty="0"/>
              <a:t>16224 patients, 90.9% female with a mean age 35 years old</a:t>
            </a:r>
          </a:p>
          <a:p>
            <a:pPr lvl="1"/>
            <a:r>
              <a:rPr lang="en-US" dirty="0"/>
              <a:t>Disease duration 37.1 months</a:t>
            </a:r>
          </a:p>
          <a:p>
            <a:pPr lvl="1"/>
            <a:r>
              <a:rPr lang="en-US" dirty="0"/>
              <a:t>Mean follow-up 104.9 months </a:t>
            </a:r>
          </a:p>
          <a:p>
            <a:r>
              <a:rPr lang="en-US" dirty="0"/>
              <a:t>Use of glucocorticoids associated with</a:t>
            </a:r>
          </a:p>
          <a:p>
            <a:pPr lvl="1"/>
            <a:r>
              <a:rPr lang="en-US" dirty="0"/>
              <a:t>Overall cardiovascular events </a:t>
            </a:r>
          </a:p>
          <a:p>
            <a:pPr lvl="1"/>
            <a:r>
              <a:rPr lang="en-US" dirty="0"/>
              <a:t>Osteoporosis with fractures</a:t>
            </a:r>
          </a:p>
          <a:p>
            <a:pPr lvl="1"/>
            <a:r>
              <a:rPr lang="en-US" dirty="0"/>
              <a:t>Osteonecrosis </a:t>
            </a:r>
          </a:p>
          <a:p>
            <a:r>
              <a:rPr lang="en-US" dirty="0"/>
              <a:t>Did not assess infection risk</a:t>
            </a:r>
          </a:p>
          <a:p>
            <a:r>
              <a:rPr lang="en-US" dirty="0"/>
              <a:t>Other cohort studies have reported association with overall damage (Hopkins and Asia-Pacific cohorts)</a:t>
            </a:r>
          </a:p>
          <a:p>
            <a:r>
              <a:rPr lang="en-US" dirty="0"/>
              <a:t>Maximize the efficacy of glucocorticoids to minimize their harms</a:t>
            </a:r>
          </a:p>
          <a:p>
            <a:endParaRPr lang="en-US" dirty="0"/>
          </a:p>
          <a:p>
            <a:endParaRPr lang="en-US" dirty="0"/>
          </a:p>
        </p:txBody>
      </p:sp>
      <p:sp>
        <p:nvSpPr>
          <p:cNvPr id="4" name="Text Placeholder 3">
            <a:extLst>
              <a:ext uri="{FF2B5EF4-FFF2-40B4-BE49-F238E27FC236}">
                <a16:creationId xmlns:a16="http://schemas.microsoft.com/office/drawing/2014/main" id="{D647EDBE-F4E6-7F42-8771-C70457877C7B}"/>
              </a:ext>
            </a:extLst>
          </p:cNvPr>
          <p:cNvSpPr>
            <a:spLocks noGrp="1"/>
          </p:cNvSpPr>
          <p:nvPr>
            <p:ph type="body" sz="quarter" idx="10"/>
          </p:nvPr>
        </p:nvSpPr>
        <p:spPr/>
        <p:txBody>
          <a:bodyPr/>
          <a:lstStyle/>
          <a:p>
            <a:r>
              <a:rPr lang="en-US" dirty="0"/>
              <a:t>Ugarte-Gil MF, et al. </a:t>
            </a:r>
            <a:r>
              <a:rPr lang="en-US" i="1" dirty="0"/>
              <a:t>Lupus Sci Med. </a:t>
            </a:r>
            <a:r>
              <a:rPr lang="en-US" dirty="0"/>
              <a:t>2021;8:e000590. </a:t>
            </a:r>
            <a:r>
              <a:rPr lang="en-US" dirty="0" err="1"/>
              <a:t>Apostolopoulos</a:t>
            </a:r>
            <a:r>
              <a:rPr lang="en-US" dirty="0"/>
              <a:t> D, et al. </a:t>
            </a:r>
            <a:r>
              <a:rPr lang="en-US" i="1" dirty="0"/>
              <a:t>Lancet Rheumatology </a:t>
            </a:r>
            <a:r>
              <a:rPr lang="en-US" dirty="0"/>
              <a:t>2020;2:e24-30. </a:t>
            </a:r>
            <a:r>
              <a:rPr lang="en-US" dirty="0" err="1"/>
              <a:t>Thamer</a:t>
            </a:r>
            <a:r>
              <a:rPr lang="en-US" dirty="0"/>
              <a:t> M, et al. </a:t>
            </a:r>
            <a:r>
              <a:rPr lang="en-US" i="1" dirty="0"/>
              <a:t>J </a:t>
            </a:r>
            <a:r>
              <a:rPr lang="en-US" i="1" dirty="0" err="1"/>
              <a:t>Rheumatol</a:t>
            </a:r>
            <a:r>
              <a:rPr lang="en-US" i="1" dirty="0"/>
              <a:t>. </a:t>
            </a:r>
            <a:r>
              <a:rPr lang="en-US" dirty="0"/>
              <a:t>2009;36:560-564. </a:t>
            </a:r>
          </a:p>
        </p:txBody>
      </p:sp>
    </p:spTree>
    <p:extLst>
      <p:ext uri="{BB962C8B-B14F-4D97-AF65-F5344CB8AC3E}">
        <p14:creationId xmlns:p14="http://schemas.microsoft.com/office/powerpoint/2010/main" val="4203433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B26296-C07D-4A43-8822-7EE1DDB16649}"/>
              </a:ext>
            </a:extLst>
          </p:cNvPr>
          <p:cNvSpPr>
            <a:spLocks noGrp="1"/>
          </p:cNvSpPr>
          <p:nvPr>
            <p:ph type="title"/>
          </p:nvPr>
        </p:nvSpPr>
        <p:spPr/>
        <p:txBody>
          <a:bodyPr>
            <a:normAutofit/>
          </a:bodyPr>
          <a:lstStyle/>
          <a:p>
            <a:r>
              <a:rPr lang="en-US" dirty="0"/>
              <a:t>Effect of Prednisone on Organ Damage</a:t>
            </a:r>
            <a:endParaRPr lang="en-US" sz="2400" dirty="0"/>
          </a:p>
        </p:txBody>
      </p:sp>
      <p:graphicFrame>
        <p:nvGraphicFramePr>
          <p:cNvPr id="9" name="Content Placeholder 3">
            <a:extLst>
              <a:ext uri="{FF2B5EF4-FFF2-40B4-BE49-F238E27FC236}">
                <a16:creationId xmlns:a16="http://schemas.microsoft.com/office/drawing/2014/main" id="{86919791-B22E-4F58-B917-207AEDAEE948}"/>
              </a:ext>
            </a:extLst>
          </p:cNvPr>
          <p:cNvGraphicFramePr>
            <a:graphicFrameLocks noGrp="1"/>
          </p:cNvGraphicFramePr>
          <p:nvPr>
            <p:ph idx="1"/>
          </p:nvPr>
        </p:nvGraphicFramePr>
        <p:xfrm>
          <a:off x="628650" y="1101725"/>
          <a:ext cx="7886699" cy="2895600"/>
        </p:xfrm>
        <a:graphic>
          <a:graphicData uri="http://schemas.openxmlformats.org/drawingml/2006/table">
            <a:tbl>
              <a:tblPr firstRow="1" bandRow="1">
                <a:tableStyleId>{5C22544A-7EE6-4342-B048-85BDC9FD1C3A}</a:tableStyleId>
              </a:tblPr>
              <a:tblGrid>
                <a:gridCol w="4268096">
                  <a:extLst>
                    <a:ext uri="{9D8B030D-6E8A-4147-A177-3AD203B41FA5}">
                      <a16:colId xmlns:a16="http://schemas.microsoft.com/office/drawing/2014/main" val="20000"/>
                    </a:ext>
                  </a:extLst>
                </a:gridCol>
                <a:gridCol w="3618603">
                  <a:extLst>
                    <a:ext uri="{9D8B030D-6E8A-4147-A177-3AD203B41FA5}">
                      <a16:colId xmlns:a16="http://schemas.microsoft.com/office/drawing/2014/main" val="20001"/>
                    </a:ext>
                  </a:extLst>
                </a:gridCol>
              </a:tblGrid>
              <a:tr h="510988">
                <a:tc>
                  <a:txBody>
                    <a:bodyPr/>
                    <a:lstStyle/>
                    <a:p>
                      <a:r>
                        <a:rPr lang="en-US" sz="2200" dirty="0"/>
                        <a:t>Prednisone Average Dose</a:t>
                      </a:r>
                    </a:p>
                  </a:txBody>
                  <a:tcPr anchor="ctr"/>
                </a:tc>
                <a:tc>
                  <a:txBody>
                    <a:bodyPr/>
                    <a:lstStyle/>
                    <a:p>
                      <a:pPr algn="ctr"/>
                      <a:r>
                        <a:rPr lang="en-US" sz="2200" dirty="0"/>
                        <a:t>Hazard</a:t>
                      </a:r>
                      <a:r>
                        <a:rPr lang="en-US" sz="2200" baseline="0" dirty="0"/>
                        <a:t> Ratio</a:t>
                      </a:r>
                      <a:endParaRPr lang="en-US" sz="2200" dirty="0"/>
                    </a:p>
                  </a:txBody>
                  <a:tcPr anchor="ctr"/>
                </a:tc>
                <a:extLst>
                  <a:ext uri="{0D108BD9-81ED-4DB2-BD59-A6C34878D82A}">
                    <a16:rowId xmlns:a16="http://schemas.microsoft.com/office/drawing/2014/main" val="10000"/>
                  </a:ext>
                </a:extLst>
              </a:tr>
              <a:tr h="596153">
                <a:tc>
                  <a:txBody>
                    <a:bodyPr/>
                    <a:lstStyle/>
                    <a:p>
                      <a:pPr marL="182880"/>
                      <a:r>
                        <a:rPr lang="en-US" sz="2200" dirty="0"/>
                        <a:t>&gt; 0-6</a:t>
                      </a:r>
                      <a:r>
                        <a:rPr lang="en-US" sz="2200" baseline="0" dirty="0"/>
                        <a:t> mg/day</a:t>
                      </a:r>
                      <a:endParaRPr lang="en-US" sz="2200" b="1" dirty="0"/>
                    </a:p>
                  </a:txBody>
                  <a:tcPr anchor="ctr"/>
                </a:tc>
                <a:tc>
                  <a:txBody>
                    <a:bodyPr/>
                    <a:lstStyle/>
                    <a:p>
                      <a:pPr algn="ctr"/>
                      <a:r>
                        <a:rPr lang="en-US" sz="2200" dirty="0"/>
                        <a:t>1.16</a:t>
                      </a:r>
                      <a:endParaRPr lang="en-US" sz="2200" b="1" dirty="0"/>
                    </a:p>
                  </a:txBody>
                  <a:tcPr anchor="ctr"/>
                </a:tc>
                <a:extLst>
                  <a:ext uri="{0D108BD9-81ED-4DB2-BD59-A6C34878D82A}">
                    <a16:rowId xmlns:a16="http://schemas.microsoft.com/office/drawing/2014/main" val="10001"/>
                  </a:ext>
                </a:extLst>
              </a:tr>
              <a:tr h="596153">
                <a:tc>
                  <a:txBody>
                    <a:bodyPr/>
                    <a:lstStyle/>
                    <a:p>
                      <a:pPr marL="182880"/>
                      <a:r>
                        <a:rPr lang="en-US" sz="2200" dirty="0"/>
                        <a:t>&gt;</a:t>
                      </a:r>
                      <a:r>
                        <a:rPr lang="en-US" sz="2200" baseline="0" dirty="0"/>
                        <a:t> 6-12 mg/day</a:t>
                      </a:r>
                      <a:endParaRPr lang="en-US" sz="2200" dirty="0"/>
                    </a:p>
                  </a:txBody>
                  <a:tcPr anchor="ctr"/>
                </a:tc>
                <a:tc>
                  <a:txBody>
                    <a:bodyPr/>
                    <a:lstStyle/>
                    <a:p>
                      <a:pPr algn="ctr"/>
                      <a:r>
                        <a:rPr lang="en-US" sz="2200" dirty="0"/>
                        <a:t>1.50</a:t>
                      </a:r>
                    </a:p>
                  </a:txBody>
                  <a:tcPr anchor="ctr"/>
                </a:tc>
                <a:extLst>
                  <a:ext uri="{0D108BD9-81ED-4DB2-BD59-A6C34878D82A}">
                    <a16:rowId xmlns:a16="http://schemas.microsoft.com/office/drawing/2014/main" val="10002"/>
                  </a:ext>
                </a:extLst>
              </a:tr>
              <a:tr h="596153">
                <a:tc>
                  <a:txBody>
                    <a:bodyPr/>
                    <a:lstStyle/>
                    <a:p>
                      <a:pPr marL="182880"/>
                      <a:r>
                        <a:rPr lang="en-US" sz="2200" dirty="0"/>
                        <a:t>&gt;12-18 mg/day</a:t>
                      </a:r>
                    </a:p>
                  </a:txBody>
                  <a:tcPr anchor="ctr"/>
                </a:tc>
                <a:tc>
                  <a:txBody>
                    <a:bodyPr/>
                    <a:lstStyle/>
                    <a:p>
                      <a:pPr algn="ctr"/>
                      <a:r>
                        <a:rPr lang="en-US" sz="2200" dirty="0"/>
                        <a:t>1.64</a:t>
                      </a:r>
                    </a:p>
                  </a:txBody>
                  <a:tcPr anchor="ctr"/>
                </a:tc>
                <a:extLst>
                  <a:ext uri="{0D108BD9-81ED-4DB2-BD59-A6C34878D82A}">
                    <a16:rowId xmlns:a16="http://schemas.microsoft.com/office/drawing/2014/main" val="10003"/>
                  </a:ext>
                </a:extLst>
              </a:tr>
              <a:tr h="596153">
                <a:tc>
                  <a:txBody>
                    <a:bodyPr/>
                    <a:lstStyle/>
                    <a:p>
                      <a:pPr marL="182880"/>
                      <a:r>
                        <a:rPr lang="en-US" sz="2200" dirty="0"/>
                        <a:t>&gt; 18 mg/day</a:t>
                      </a:r>
                    </a:p>
                  </a:txBody>
                  <a:tcPr anchor="ctr"/>
                </a:tc>
                <a:tc>
                  <a:txBody>
                    <a:bodyPr/>
                    <a:lstStyle/>
                    <a:p>
                      <a:pPr algn="ctr"/>
                      <a:r>
                        <a:rPr lang="en-US" sz="2200" dirty="0"/>
                        <a:t>2.51</a:t>
                      </a:r>
                    </a:p>
                  </a:txBody>
                  <a:tcPr anchor="ctr"/>
                </a:tc>
                <a:extLst>
                  <a:ext uri="{0D108BD9-81ED-4DB2-BD59-A6C34878D82A}">
                    <a16:rowId xmlns:a16="http://schemas.microsoft.com/office/drawing/2014/main" val="10004"/>
                  </a:ext>
                </a:extLst>
              </a:tr>
            </a:tbl>
          </a:graphicData>
        </a:graphic>
      </p:graphicFrame>
      <p:sp>
        <p:nvSpPr>
          <p:cNvPr id="2" name="Text Placeholder 1">
            <a:extLst>
              <a:ext uri="{FF2B5EF4-FFF2-40B4-BE49-F238E27FC236}">
                <a16:creationId xmlns:a16="http://schemas.microsoft.com/office/drawing/2014/main" id="{858A4A7E-15CF-16BD-A336-23B4C5DE6FF4}"/>
              </a:ext>
            </a:extLst>
          </p:cNvPr>
          <p:cNvSpPr>
            <a:spLocks noGrp="1"/>
          </p:cNvSpPr>
          <p:nvPr>
            <p:ph type="body" sz="quarter" idx="10"/>
          </p:nvPr>
        </p:nvSpPr>
        <p:spPr/>
        <p:txBody>
          <a:bodyPr/>
          <a:lstStyle/>
          <a:p>
            <a:r>
              <a:rPr lang="da-DK" dirty="0"/>
              <a:t>Thamer M, et al. </a:t>
            </a:r>
            <a:r>
              <a:rPr lang="da-DK" i="1" dirty="0"/>
              <a:t>J Rheumatol.</a:t>
            </a:r>
            <a:r>
              <a:rPr lang="da-DK" dirty="0"/>
              <a:t> 2009;36:560–564.</a:t>
            </a:r>
          </a:p>
        </p:txBody>
      </p:sp>
      <p:sp>
        <p:nvSpPr>
          <p:cNvPr id="10" name="Rectangle: Rounded Corners 9">
            <a:extLst>
              <a:ext uri="{FF2B5EF4-FFF2-40B4-BE49-F238E27FC236}">
                <a16:creationId xmlns:a16="http://schemas.microsoft.com/office/drawing/2014/main" id="{67C0DF6A-5527-43FF-ABA7-2644E7B76676}"/>
              </a:ext>
            </a:extLst>
          </p:cNvPr>
          <p:cNvSpPr/>
          <p:nvPr/>
        </p:nvSpPr>
        <p:spPr>
          <a:xfrm>
            <a:off x="628650" y="1613750"/>
            <a:ext cx="7886698" cy="5486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5310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DC61-8372-4A73-A4D1-2F5B27284D05}"/>
              </a:ext>
            </a:extLst>
          </p:cNvPr>
          <p:cNvSpPr>
            <a:spLocks noGrp="1"/>
          </p:cNvSpPr>
          <p:nvPr>
            <p:ph type="title"/>
          </p:nvPr>
        </p:nvSpPr>
        <p:spPr/>
        <p:txBody>
          <a:bodyPr>
            <a:noAutofit/>
          </a:bodyPr>
          <a:lstStyle/>
          <a:p>
            <a:r>
              <a:rPr lang="en-US" dirty="0"/>
              <a:t>Prednisone Itself Increases the Risk of Cardiovascular Events</a:t>
            </a:r>
          </a:p>
        </p:txBody>
      </p:sp>
      <p:sp>
        <p:nvSpPr>
          <p:cNvPr id="4" name="Text Placeholder 3">
            <a:extLst>
              <a:ext uri="{FF2B5EF4-FFF2-40B4-BE49-F238E27FC236}">
                <a16:creationId xmlns:a16="http://schemas.microsoft.com/office/drawing/2014/main" id="{8A9E75C1-9E23-4FE9-9A17-38E636A5FFE8}"/>
              </a:ext>
            </a:extLst>
          </p:cNvPr>
          <p:cNvSpPr>
            <a:spLocks noGrp="1"/>
          </p:cNvSpPr>
          <p:nvPr>
            <p:ph type="body" sz="quarter" idx="10"/>
          </p:nvPr>
        </p:nvSpPr>
        <p:spPr/>
        <p:txBody>
          <a:bodyPr/>
          <a:lstStyle/>
          <a:p>
            <a:r>
              <a:rPr lang="en-US" altLang="en-US" sz="800" baseline="30000" dirty="0"/>
              <a:t>a</a:t>
            </a:r>
            <a:r>
              <a:rPr lang="en-US" altLang="en-US" sz="800" dirty="0"/>
              <a:t>3650 mg equals 10 mg/day for 1 year, or an equivalent cumulative exposure; </a:t>
            </a:r>
            <a:r>
              <a:rPr lang="en-US" altLang="en-US" sz="800" baseline="30000" dirty="0"/>
              <a:t>b</a:t>
            </a:r>
            <a:r>
              <a:rPr lang="en-US" altLang="en-US" sz="800" dirty="0"/>
              <a:t>1-3 years with 10 mg/day or an equivalent cumulative exposure; </a:t>
            </a:r>
            <a:r>
              <a:rPr lang="en-US" altLang="en-US" sz="800" baseline="30000" dirty="0"/>
              <a:t>c</a:t>
            </a:r>
            <a:r>
              <a:rPr lang="en-US" altLang="en-US" sz="800" dirty="0"/>
              <a:t>3-10 years with 10 mg/day or an equivalent cumulative exposure; </a:t>
            </a:r>
            <a:r>
              <a:rPr lang="en-US" altLang="en-US" sz="800" baseline="30000" dirty="0"/>
              <a:t>d</a:t>
            </a:r>
            <a:r>
              <a:rPr lang="en-US" altLang="en-US" sz="800" dirty="0"/>
              <a:t>10+ years with 10 mg/day or an equivalent cumulative exposure; CVE=cardiovascular events.</a:t>
            </a:r>
          </a:p>
          <a:p>
            <a:r>
              <a:rPr lang="en-US" sz="800" dirty="0" err="1"/>
              <a:t>Magder</a:t>
            </a:r>
            <a:r>
              <a:rPr lang="en-US" sz="800" dirty="0"/>
              <a:t> LS, Petri M. </a:t>
            </a:r>
            <a:r>
              <a:rPr lang="en-US" sz="800" i="1" dirty="0"/>
              <a:t>Am J </a:t>
            </a:r>
            <a:r>
              <a:rPr lang="en-US" sz="800" i="1" dirty="0" err="1"/>
              <a:t>Epidemol</a:t>
            </a:r>
            <a:r>
              <a:rPr lang="en-US" sz="800" dirty="0"/>
              <a:t>. 2012;176:708-719.</a:t>
            </a:r>
          </a:p>
        </p:txBody>
      </p:sp>
      <p:graphicFrame>
        <p:nvGraphicFramePr>
          <p:cNvPr id="8" name="Content Placeholder 4">
            <a:extLst>
              <a:ext uri="{FF2B5EF4-FFF2-40B4-BE49-F238E27FC236}">
                <a16:creationId xmlns:a16="http://schemas.microsoft.com/office/drawing/2014/main" id="{ABD88A26-71C5-3ED4-B98D-37602231BA7D}"/>
              </a:ext>
            </a:extLst>
          </p:cNvPr>
          <p:cNvGraphicFramePr>
            <a:graphicFrameLocks/>
          </p:cNvGraphicFramePr>
          <p:nvPr/>
        </p:nvGraphicFramePr>
        <p:xfrm>
          <a:off x="111760" y="1111092"/>
          <a:ext cx="8920479" cy="3325408"/>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20000"/>
                    </a:ext>
                  </a:extLst>
                </a:gridCol>
                <a:gridCol w="1672795">
                  <a:extLst>
                    <a:ext uri="{9D8B030D-6E8A-4147-A177-3AD203B41FA5}">
                      <a16:colId xmlns:a16="http://schemas.microsoft.com/office/drawing/2014/main" val="296028485"/>
                    </a:ext>
                  </a:extLst>
                </a:gridCol>
                <a:gridCol w="2045765">
                  <a:extLst>
                    <a:ext uri="{9D8B030D-6E8A-4147-A177-3AD203B41FA5}">
                      <a16:colId xmlns:a16="http://schemas.microsoft.com/office/drawing/2014/main" val="20002"/>
                    </a:ext>
                  </a:extLst>
                </a:gridCol>
                <a:gridCol w="2702560">
                  <a:extLst>
                    <a:ext uri="{9D8B030D-6E8A-4147-A177-3AD203B41FA5}">
                      <a16:colId xmlns:a16="http://schemas.microsoft.com/office/drawing/2014/main" val="1977082045"/>
                    </a:ext>
                  </a:extLst>
                </a:gridCol>
                <a:gridCol w="883919">
                  <a:extLst>
                    <a:ext uri="{9D8B030D-6E8A-4147-A177-3AD203B41FA5}">
                      <a16:colId xmlns:a16="http://schemas.microsoft.com/office/drawing/2014/main" val="1540554964"/>
                    </a:ext>
                  </a:extLst>
                </a:gridCol>
              </a:tblGrid>
              <a:tr h="256175">
                <a:tc>
                  <a:txBody>
                    <a:bodyPr/>
                    <a:lstStyle/>
                    <a:p>
                      <a:pPr algn="ctr">
                        <a:lnSpc>
                          <a:spcPct val="90000"/>
                        </a:lnSpc>
                      </a:pPr>
                      <a:r>
                        <a:rPr lang="en-US" sz="1400" dirty="0"/>
                        <a:t>Prednisone</a:t>
                      </a:r>
                      <a:r>
                        <a:rPr lang="en-US" sz="1400" baseline="0" dirty="0"/>
                        <a:t> Use</a:t>
                      </a:r>
                      <a:endParaRPr lang="en-US" sz="1400" dirty="0">
                        <a:solidFill>
                          <a:schemeClr val="bg1"/>
                        </a:solidFill>
                      </a:endParaRPr>
                    </a:p>
                  </a:txBody>
                  <a:tcPr marL="88758" marR="88758" anchor="b"/>
                </a:tc>
                <a:tc>
                  <a:txBody>
                    <a:bodyPr/>
                    <a:lstStyle/>
                    <a:p>
                      <a:pPr algn="ctr">
                        <a:lnSpc>
                          <a:spcPct val="90000"/>
                        </a:lnSpc>
                      </a:pPr>
                      <a:r>
                        <a:rPr lang="en-US" sz="1400"/>
                        <a:t>Observed</a:t>
                      </a:r>
                      <a:r>
                        <a:rPr lang="en-US" sz="1400" baseline="0"/>
                        <a:t> Number of CVEs</a:t>
                      </a:r>
                      <a:endParaRPr lang="en-US" sz="1400" dirty="0">
                        <a:solidFill>
                          <a:schemeClr val="bg1"/>
                        </a:solidFill>
                      </a:endParaRPr>
                    </a:p>
                  </a:txBody>
                  <a:tcPr marL="88758" marR="88758" anchor="b"/>
                </a:tc>
                <a:tc>
                  <a:txBody>
                    <a:bodyPr/>
                    <a:lstStyle/>
                    <a:p>
                      <a:pPr algn="ctr">
                        <a:lnSpc>
                          <a:spcPct val="90000"/>
                        </a:lnSpc>
                      </a:pPr>
                      <a:r>
                        <a:rPr lang="en-US" sz="1400" dirty="0"/>
                        <a:t>Rate (Events/1000 Person-Years)</a:t>
                      </a:r>
                      <a:endParaRPr lang="en-US" sz="1400" dirty="0">
                        <a:solidFill>
                          <a:schemeClr val="bg1"/>
                        </a:solidFill>
                      </a:endParaRPr>
                    </a:p>
                  </a:txBody>
                  <a:tcPr marL="88758" marR="88758" anchor="b"/>
                </a:tc>
                <a:tc>
                  <a:txBody>
                    <a:bodyPr/>
                    <a:lstStyle/>
                    <a:p>
                      <a:pPr algn="ctr">
                        <a:lnSpc>
                          <a:spcPct val="90000"/>
                        </a:lnSpc>
                      </a:pPr>
                      <a:r>
                        <a:rPr lang="en-US" sz="1400" dirty="0"/>
                        <a:t>Age-Adjusted</a:t>
                      </a:r>
                      <a:r>
                        <a:rPr lang="en-US" sz="1400" baseline="0" dirty="0"/>
                        <a:t> Rate Ratios </a:t>
                      </a:r>
                    </a:p>
                    <a:p>
                      <a:pPr algn="ctr">
                        <a:lnSpc>
                          <a:spcPct val="90000"/>
                        </a:lnSpc>
                      </a:pPr>
                      <a:r>
                        <a:rPr lang="en-US" sz="1400" baseline="0" dirty="0"/>
                        <a:t>(95% CI)</a:t>
                      </a:r>
                      <a:endParaRPr lang="en-US" sz="1400" dirty="0"/>
                    </a:p>
                  </a:txBody>
                  <a:tcPr marL="88758" marR="88758" anchor="b"/>
                </a:tc>
                <a:tc>
                  <a:txBody>
                    <a:bodyPr/>
                    <a:lstStyle/>
                    <a:p>
                      <a:pPr algn="ctr">
                        <a:lnSpc>
                          <a:spcPct val="90000"/>
                        </a:lnSpc>
                      </a:pPr>
                      <a:r>
                        <a:rPr lang="en-US" sz="1400" i="1" dirty="0"/>
                        <a:t>P</a:t>
                      </a:r>
                      <a:r>
                        <a:rPr lang="en-US" sz="1400" dirty="0"/>
                        <a:t> Value</a:t>
                      </a:r>
                      <a:endParaRPr lang="en-US" sz="1400" dirty="0">
                        <a:solidFill>
                          <a:schemeClr val="bg1"/>
                        </a:solidFill>
                      </a:endParaRPr>
                    </a:p>
                  </a:txBody>
                  <a:tcPr marL="88758" marR="88758" anchor="b"/>
                </a:tc>
                <a:extLst>
                  <a:ext uri="{0D108BD9-81ED-4DB2-BD59-A6C34878D82A}">
                    <a16:rowId xmlns:a16="http://schemas.microsoft.com/office/drawing/2014/main" val="10000"/>
                  </a:ext>
                </a:extLst>
              </a:tr>
              <a:tr h="207407">
                <a:tc>
                  <a:txBody>
                    <a:bodyPr/>
                    <a:lstStyle/>
                    <a:p>
                      <a:pPr>
                        <a:lnSpc>
                          <a:spcPct val="90000"/>
                        </a:lnSpc>
                      </a:pPr>
                      <a:r>
                        <a:rPr lang="en-US" sz="1400" dirty="0"/>
                        <a:t>Never taken</a:t>
                      </a:r>
                    </a:p>
                  </a:txBody>
                  <a:tcPr marL="88758" marR="88758" anchor="ctr"/>
                </a:tc>
                <a:tc>
                  <a:txBody>
                    <a:bodyPr/>
                    <a:lstStyle/>
                    <a:p>
                      <a:pPr algn="ctr">
                        <a:lnSpc>
                          <a:spcPct val="90000"/>
                        </a:lnSpc>
                      </a:pPr>
                      <a:r>
                        <a:rPr lang="en-US" sz="1400" dirty="0"/>
                        <a:t>22</a:t>
                      </a:r>
                    </a:p>
                  </a:txBody>
                  <a:tcPr marL="88758" marR="88758" anchor="ctr"/>
                </a:tc>
                <a:tc>
                  <a:txBody>
                    <a:bodyPr/>
                    <a:lstStyle/>
                    <a:p>
                      <a:pPr algn="ctr">
                        <a:lnSpc>
                          <a:spcPct val="90000"/>
                        </a:lnSpc>
                      </a:pPr>
                      <a:r>
                        <a:rPr lang="en-US" sz="1400" dirty="0"/>
                        <a:t>13.3</a:t>
                      </a:r>
                    </a:p>
                  </a:txBody>
                  <a:tcPr marL="88758" marR="88758" anchor="ctr"/>
                </a:tc>
                <a:tc gridSpan="2">
                  <a:txBody>
                    <a:bodyPr/>
                    <a:lstStyle/>
                    <a:p>
                      <a:pPr algn="ctr"/>
                      <a:r>
                        <a:rPr lang="en-US" sz="1400" dirty="0"/>
                        <a:t>1.0 (reference group)</a:t>
                      </a:r>
                    </a:p>
                  </a:txBody>
                  <a:tcPr marL="88758" marR="88758" anchor="ctr"/>
                </a:tc>
                <a:tc hMerge="1">
                  <a:txBody>
                    <a:bodyPr/>
                    <a:lstStyle/>
                    <a:p>
                      <a:pPr marL="274320">
                        <a:lnSpc>
                          <a:spcPct val="90000"/>
                        </a:lnSpc>
                      </a:pPr>
                      <a:endParaRPr lang="en-US" sz="1800" dirty="0"/>
                    </a:p>
                  </a:txBody>
                  <a:tcPr marL="88758" marR="88758" anchor="ctr"/>
                </a:tc>
                <a:extLst>
                  <a:ext uri="{0D108BD9-81ED-4DB2-BD59-A6C34878D82A}">
                    <a16:rowId xmlns:a16="http://schemas.microsoft.com/office/drawing/2014/main" val="10001"/>
                  </a:ext>
                </a:extLst>
              </a:tr>
              <a:tr h="0">
                <a:tc gridSpan="5">
                  <a:txBody>
                    <a:bodyPr/>
                    <a:lstStyle/>
                    <a:p>
                      <a:pPr algn="ctr">
                        <a:lnSpc>
                          <a:spcPct val="90000"/>
                        </a:lnSpc>
                      </a:pPr>
                      <a:r>
                        <a:rPr lang="en-US" sz="1400" b="1" dirty="0"/>
                        <a:t>Currently Taking</a:t>
                      </a:r>
                    </a:p>
                  </a:txBody>
                  <a:tcPr marL="88758" marR="88758" anchor="ctr">
                    <a:solidFill>
                      <a:srgbClr val="E6EBD9"/>
                    </a:solidFill>
                  </a:tcPr>
                </a:tc>
                <a:tc hMerge="1">
                  <a:txBody>
                    <a:bodyPr/>
                    <a:lstStyle/>
                    <a:p>
                      <a:endParaRPr lang="en-US"/>
                    </a:p>
                  </a:txBody>
                  <a:tcPr/>
                </a:tc>
                <a:tc hMerge="1">
                  <a:txBody>
                    <a:bodyPr/>
                    <a:lstStyle/>
                    <a:p>
                      <a:endParaRPr lang="en-US" sz="1200" dirty="0"/>
                    </a:p>
                  </a:txBody>
                  <a:tcPr/>
                </a:tc>
                <a:tc hMerge="1">
                  <a:txBody>
                    <a:bodyPr/>
                    <a:lstStyle/>
                    <a:p>
                      <a:endParaRPr lang="en-US"/>
                    </a:p>
                  </a:txBody>
                  <a:tcPr/>
                </a:tc>
                <a:tc hMerge="1">
                  <a:txBody>
                    <a:bodyPr/>
                    <a:lstStyle/>
                    <a:p>
                      <a:pPr algn="ctr">
                        <a:lnSpc>
                          <a:spcPct val="90000"/>
                        </a:lnSpc>
                      </a:pPr>
                      <a:endParaRPr lang="en-US" sz="1800" b="1" dirty="0"/>
                    </a:p>
                  </a:txBody>
                  <a:tcPr marL="88758" marR="88758" anchor="ctr">
                    <a:solidFill>
                      <a:srgbClr val="E6EBD9"/>
                    </a:solidFill>
                  </a:tcPr>
                </a:tc>
                <a:extLst>
                  <a:ext uri="{0D108BD9-81ED-4DB2-BD59-A6C34878D82A}">
                    <a16:rowId xmlns:a16="http://schemas.microsoft.com/office/drawing/2014/main" val="10002"/>
                  </a:ext>
                </a:extLst>
              </a:tr>
              <a:tr h="0">
                <a:tc>
                  <a:txBody>
                    <a:bodyPr/>
                    <a:lstStyle/>
                    <a:p>
                      <a:pPr>
                        <a:lnSpc>
                          <a:spcPct val="90000"/>
                        </a:lnSpc>
                      </a:pPr>
                      <a:r>
                        <a:rPr lang="en-US" sz="1400" dirty="0"/>
                        <a:t>1-9 mg/d</a:t>
                      </a:r>
                    </a:p>
                  </a:txBody>
                  <a:tcPr marL="274320" marR="88758" anchor="ctr"/>
                </a:tc>
                <a:tc>
                  <a:txBody>
                    <a:bodyPr/>
                    <a:lstStyle/>
                    <a:p>
                      <a:pPr algn="ctr">
                        <a:lnSpc>
                          <a:spcPct val="90000"/>
                        </a:lnSpc>
                      </a:pPr>
                      <a:r>
                        <a:rPr lang="en-US" sz="1400" dirty="0"/>
                        <a:t>32</a:t>
                      </a:r>
                    </a:p>
                  </a:txBody>
                  <a:tcPr marL="88758" marR="88758" anchor="ctr"/>
                </a:tc>
                <a:tc>
                  <a:txBody>
                    <a:bodyPr/>
                    <a:lstStyle/>
                    <a:p>
                      <a:pPr algn="ctr">
                        <a:lnSpc>
                          <a:spcPct val="90000"/>
                        </a:lnSpc>
                      </a:pPr>
                      <a:r>
                        <a:rPr lang="en-US" sz="1400" dirty="0"/>
                        <a:t>12.3</a:t>
                      </a:r>
                    </a:p>
                  </a:txBody>
                  <a:tcPr marL="88758" marR="88758" anchor="ctr"/>
                </a:tc>
                <a:tc>
                  <a:txBody>
                    <a:bodyPr/>
                    <a:lstStyle/>
                    <a:p>
                      <a:pPr algn="ctr">
                        <a:lnSpc>
                          <a:spcPct val="90000"/>
                        </a:lnSpc>
                      </a:pPr>
                      <a:r>
                        <a:rPr lang="en-US" sz="1400" dirty="0"/>
                        <a:t>1.3 (0.8, 2.0)</a:t>
                      </a:r>
                    </a:p>
                  </a:txBody>
                  <a:tcPr marL="88758" marR="88758" anchor="ctr"/>
                </a:tc>
                <a:tc>
                  <a:txBody>
                    <a:bodyPr/>
                    <a:lstStyle/>
                    <a:p>
                      <a:pPr algn="l">
                        <a:lnSpc>
                          <a:spcPct val="90000"/>
                        </a:lnSpc>
                        <a:tabLst>
                          <a:tab pos="457200" algn="dec"/>
                        </a:tabLst>
                      </a:pPr>
                      <a:r>
                        <a:rPr lang="en-US" sz="1400"/>
                        <a:t>	0.31</a:t>
                      </a:r>
                      <a:endParaRPr lang="en-US" sz="1400" dirty="0"/>
                    </a:p>
                  </a:txBody>
                  <a:tcPr marL="88758" marR="88758" anchor="ctr"/>
                </a:tc>
                <a:extLst>
                  <a:ext uri="{0D108BD9-81ED-4DB2-BD59-A6C34878D82A}">
                    <a16:rowId xmlns:a16="http://schemas.microsoft.com/office/drawing/2014/main" val="10003"/>
                  </a:ext>
                </a:extLst>
              </a:tr>
              <a:tr h="0">
                <a:tc>
                  <a:txBody>
                    <a:bodyPr/>
                    <a:lstStyle/>
                    <a:p>
                      <a:pPr>
                        <a:lnSpc>
                          <a:spcPct val="90000"/>
                        </a:lnSpc>
                      </a:pPr>
                      <a:r>
                        <a:rPr lang="en-US" sz="1400" b="1" dirty="0"/>
                        <a:t>10-19 mg/d</a:t>
                      </a:r>
                    </a:p>
                  </a:txBody>
                  <a:tcPr marL="274320" marR="88758" anchor="ctr"/>
                </a:tc>
                <a:tc>
                  <a:txBody>
                    <a:bodyPr/>
                    <a:lstStyle/>
                    <a:p>
                      <a:pPr algn="ctr">
                        <a:lnSpc>
                          <a:spcPct val="90000"/>
                        </a:lnSpc>
                      </a:pPr>
                      <a:r>
                        <a:rPr lang="en-US" sz="1400" b="1" dirty="0"/>
                        <a:t>31</a:t>
                      </a:r>
                    </a:p>
                  </a:txBody>
                  <a:tcPr marL="88758" marR="88758" anchor="ctr"/>
                </a:tc>
                <a:tc>
                  <a:txBody>
                    <a:bodyPr/>
                    <a:lstStyle/>
                    <a:p>
                      <a:pPr algn="ctr">
                        <a:lnSpc>
                          <a:spcPct val="90000"/>
                        </a:lnSpc>
                      </a:pPr>
                      <a:r>
                        <a:rPr lang="en-US" sz="1400" b="1" dirty="0"/>
                        <a:t>20.2</a:t>
                      </a:r>
                    </a:p>
                  </a:txBody>
                  <a:tcPr marL="88758" marR="88758" anchor="ctr"/>
                </a:tc>
                <a:tc>
                  <a:txBody>
                    <a:bodyPr/>
                    <a:lstStyle/>
                    <a:p>
                      <a:pPr algn="ctr">
                        <a:lnSpc>
                          <a:spcPct val="90000"/>
                        </a:lnSpc>
                      </a:pPr>
                      <a:r>
                        <a:rPr lang="en-US" sz="1400" b="1"/>
                        <a:t>2.4 (1.5, 3.8)</a:t>
                      </a:r>
                      <a:endParaRPr lang="en-US" sz="1400" b="1" dirty="0"/>
                    </a:p>
                  </a:txBody>
                  <a:tcPr marL="88758" marR="88758" anchor="ctr"/>
                </a:tc>
                <a:tc>
                  <a:txBody>
                    <a:bodyPr/>
                    <a:lstStyle/>
                    <a:p>
                      <a:pPr algn="l">
                        <a:lnSpc>
                          <a:spcPct val="90000"/>
                        </a:lnSpc>
                        <a:tabLst>
                          <a:tab pos="457200" algn="dec"/>
                        </a:tabLst>
                      </a:pPr>
                      <a:r>
                        <a:rPr lang="en-US" sz="1400" b="1"/>
                        <a:t>	0.0002</a:t>
                      </a:r>
                      <a:endParaRPr lang="en-US" sz="1400" b="1" dirty="0"/>
                    </a:p>
                  </a:txBody>
                  <a:tcPr marL="88758" marR="88758" anchor="ctr"/>
                </a:tc>
                <a:extLst>
                  <a:ext uri="{0D108BD9-81ED-4DB2-BD59-A6C34878D82A}">
                    <a16:rowId xmlns:a16="http://schemas.microsoft.com/office/drawing/2014/main" val="10004"/>
                  </a:ext>
                </a:extLst>
              </a:tr>
              <a:tr h="0">
                <a:tc>
                  <a:txBody>
                    <a:bodyPr/>
                    <a:lstStyle/>
                    <a:p>
                      <a:pPr>
                        <a:lnSpc>
                          <a:spcPct val="90000"/>
                        </a:lnSpc>
                      </a:pPr>
                      <a:r>
                        <a:rPr lang="en-US" sz="1400" b="1" dirty="0"/>
                        <a:t>≥20 mg/d</a:t>
                      </a:r>
                    </a:p>
                  </a:txBody>
                  <a:tcPr marL="274320" marR="88758" anchor="ctr"/>
                </a:tc>
                <a:tc>
                  <a:txBody>
                    <a:bodyPr/>
                    <a:lstStyle/>
                    <a:p>
                      <a:pPr algn="ctr">
                        <a:lnSpc>
                          <a:spcPct val="90000"/>
                        </a:lnSpc>
                      </a:pPr>
                      <a:r>
                        <a:rPr lang="en-US" sz="1400" b="1" dirty="0"/>
                        <a:t>25</a:t>
                      </a:r>
                    </a:p>
                  </a:txBody>
                  <a:tcPr marL="88758" marR="88758" anchor="ctr"/>
                </a:tc>
                <a:tc>
                  <a:txBody>
                    <a:bodyPr/>
                    <a:lstStyle/>
                    <a:p>
                      <a:pPr algn="ctr">
                        <a:lnSpc>
                          <a:spcPct val="90000"/>
                        </a:lnSpc>
                      </a:pPr>
                      <a:r>
                        <a:rPr lang="en-US" sz="1400" b="1" dirty="0"/>
                        <a:t>35.4</a:t>
                      </a:r>
                    </a:p>
                  </a:txBody>
                  <a:tcPr marL="88758" marR="88758" anchor="ctr"/>
                </a:tc>
                <a:tc>
                  <a:txBody>
                    <a:bodyPr/>
                    <a:lstStyle/>
                    <a:p>
                      <a:pPr algn="ctr">
                        <a:lnSpc>
                          <a:spcPct val="90000"/>
                        </a:lnSpc>
                      </a:pPr>
                      <a:r>
                        <a:rPr lang="en-US" sz="1400" b="1" dirty="0"/>
                        <a:t>5.1</a:t>
                      </a:r>
                      <a:r>
                        <a:rPr lang="en-US" sz="1400" b="1" baseline="0" dirty="0"/>
                        <a:t> (3.1, 8.4)</a:t>
                      </a:r>
                      <a:endParaRPr lang="en-US" sz="1400" b="1" dirty="0"/>
                    </a:p>
                  </a:txBody>
                  <a:tcPr marL="88758" marR="88758" anchor="ctr"/>
                </a:tc>
                <a:tc>
                  <a:txBody>
                    <a:bodyPr/>
                    <a:lstStyle/>
                    <a:p>
                      <a:pPr algn="l">
                        <a:lnSpc>
                          <a:spcPct val="90000"/>
                        </a:lnSpc>
                        <a:tabLst>
                          <a:tab pos="457200" algn="dec"/>
                        </a:tabLst>
                      </a:pPr>
                      <a:r>
                        <a:rPr lang="en-US" sz="1400" b="1" dirty="0"/>
                        <a:t>	&lt;0.0001</a:t>
                      </a:r>
                    </a:p>
                  </a:txBody>
                  <a:tcPr marL="88758" marR="88758" anchor="ctr"/>
                </a:tc>
                <a:extLst>
                  <a:ext uri="{0D108BD9-81ED-4DB2-BD59-A6C34878D82A}">
                    <a16:rowId xmlns:a16="http://schemas.microsoft.com/office/drawing/2014/main" val="10005"/>
                  </a:ext>
                </a:extLst>
              </a:tr>
              <a:tr h="0">
                <a:tc gridSpan="5">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1" dirty="0"/>
                        <a:t>Cumulative Past Dose</a:t>
                      </a:r>
                    </a:p>
                  </a:txBody>
                  <a:tcPr marL="274320" marR="88758" anchor="ctr"/>
                </a:tc>
                <a:tc hMerge="1">
                  <a:txBody>
                    <a:bodyPr/>
                    <a:lstStyle/>
                    <a:p>
                      <a:endParaRPr lang="en-US"/>
                    </a:p>
                  </a:txBody>
                  <a:tcPr/>
                </a:tc>
                <a:tc hMerge="1">
                  <a:txBody>
                    <a:bodyPr/>
                    <a:lstStyle/>
                    <a:p>
                      <a:pPr algn="ctr">
                        <a:lnSpc>
                          <a:spcPct val="90000"/>
                        </a:lnSpc>
                      </a:pPr>
                      <a:endParaRPr lang="en-US" sz="1800" b="1" dirty="0"/>
                    </a:p>
                  </a:txBody>
                  <a:tcPr marL="88758" marR="88758" anchor="ctr"/>
                </a:tc>
                <a:tc hMerge="1">
                  <a:txBody>
                    <a:bodyPr/>
                    <a:lstStyle/>
                    <a:p>
                      <a:endParaRPr lang="en-US"/>
                    </a:p>
                  </a:txBody>
                  <a:tcPr/>
                </a:tc>
                <a:tc hMerge="1">
                  <a:txBody>
                    <a:bodyPr/>
                    <a:lstStyle/>
                    <a:p>
                      <a:pPr>
                        <a:lnSpc>
                          <a:spcPct val="90000"/>
                        </a:lnSpc>
                      </a:pPr>
                      <a:endParaRPr lang="en-US" sz="1800" b="1" dirty="0"/>
                    </a:p>
                  </a:txBody>
                  <a:tcPr marL="274320" marR="88758" anchor="ctr"/>
                </a:tc>
                <a:extLst>
                  <a:ext uri="{0D108BD9-81ED-4DB2-BD59-A6C34878D82A}">
                    <a16:rowId xmlns:a16="http://schemas.microsoft.com/office/drawing/2014/main" val="3232203249"/>
                  </a:ext>
                </a:extLst>
              </a:tr>
              <a:tr h="0">
                <a:tc>
                  <a:txBody>
                    <a:bodyPr/>
                    <a:lstStyle/>
                    <a:p>
                      <a:r>
                        <a:rPr lang="en-US" sz="1400" dirty="0"/>
                        <a:t>&lt;3650 </a:t>
                      </a:r>
                      <a:r>
                        <a:rPr lang="en-US" sz="1400" dirty="0" err="1"/>
                        <a:t>mg</a:t>
                      </a:r>
                      <a:r>
                        <a:rPr lang="en-US" sz="1400" baseline="30000" dirty="0" err="1"/>
                        <a:t>a</a:t>
                      </a:r>
                      <a:endParaRPr lang="en-US" sz="1400" dirty="0"/>
                    </a:p>
                  </a:txBody>
                  <a:tcPr marL="68580" marR="68580" marT="34295" marB="34295"/>
                </a:tc>
                <a:tc>
                  <a:txBody>
                    <a:bodyPr/>
                    <a:lstStyle/>
                    <a:p>
                      <a:pPr algn="ctr"/>
                      <a:r>
                        <a:rPr lang="en-US" sz="1400" dirty="0"/>
                        <a:t>14</a:t>
                      </a:r>
                    </a:p>
                  </a:txBody>
                  <a:tcPr marL="68580" marR="68580" marT="34295" marB="34295"/>
                </a:tc>
                <a:tc>
                  <a:txBody>
                    <a:bodyPr/>
                    <a:lstStyle/>
                    <a:p>
                      <a:pPr algn="ctr"/>
                      <a:r>
                        <a:rPr lang="en-US" sz="1400" dirty="0"/>
                        <a:t>9.9</a:t>
                      </a:r>
                    </a:p>
                  </a:txBody>
                  <a:tcPr marL="68580" marR="68580" marT="34295" marB="34295"/>
                </a:tc>
                <a:tc>
                  <a:txBody>
                    <a:bodyPr/>
                    <a:lstStyle/>
                    <a:p>
                      <a:pPr algn="ctr"/>
                      <a:r>
                        <a:rPr lang="en-US" sz="1400" dirty="0"/>
                        <a:t>0.8 (0.4, 1.6)</a:t>
                      </a:r>
                    </a:p>
                  </a:txBody>
                  <a:tcPr marL="68580" marR="68580" marT="34295" marB="34295"/>
                </a:tc>
                <a:tc>
                  <a:txBody>
                    <a:bodyPr/>
                    <a:lstStyle/>
                    <a:p>
                      <a:pPr algn="r"/>
                      <a:r>
                        <a:rPr lang="en-US" sz="1400" dirty="0"/>
                        <a:t>0.56</a:t>
                      </a:r>
                    </a:p>
                  </a:txBody>
                  <a:tcPr marL="68580" marR="68580" marT="34295" marB="34295"/>
                </a:tc>
                <a:extLst>
                  <a:ext uri="{0D108BD9-81ED-4DB2-BD59-A6C34878D82A}">
                    <a16:rowId xmlns:a16="http://schemas.microsoft.com/office/drawing/2014/main" val="47416971"/>
                  </a:ext>
                </a:extLst>
              </a:tr>
              <a:tr h="0">
                <a:tc>
                  <a:txBody>
                    <a:bodyPr/>
                    <a:lstStyle/>
                    <a:p>
                      <a:r>
                        <a:rPr lang="en-US" sz="1400" dirty="0"/>
                        <a:t>3650-10,950 </a:t>
                      </a:r>
                      <a:r>
                        <a:rPr lang="en-US" sz="1400" dirty="0" err="1"/>
                        <a:t>mg</a:t>
                      </a:r>
                      <a:r>
                        <a:rPr lang="en-US" sz="1400" baseline="30000" dirty="0" err="1"/>
                        <a:t>b</a:t>
                      </a:r>
                      <a:endParaRPr lang="en-US" sz="1400" dirty="0"/>
                    </a:p>
                  </a:txBody>
                  <a:tcPr marL="68580" marR="68580" marT="34295" marB="34295"/>
                </a:tc>
                <a:tc>
                  <a:txBody>
                    <a:bodyPr/>
                    <a:lstStyle/>
                    <a:p>
                      <a:pPr algn="ctr"/>
                      <a:r>
                        <a:rPr lang="en-US" sz="1400" dirty="0"/>
                        <a:t>26</a:t>
                      </a:r>
                    </a:p>
                  </a:txBody>
                  <a:tcPr marL="68580" marR="68580" marT="34295" marB="34295"/>
                </a:tc>
                <a:tc>
                  <a:txBody>
                    <a:bodyPr/>
                    <a:lstStyle/>
                    <a:p>
                      <a:pPr algn="ctr"/>
                      <a:r>
                        <a:rPr lang="en-US" sz="1400" dirty="0"/>
                        <a:t>13.8</a:t>
                      </a:r>
                    </a:p>
                  </a:txBody>
                  <a:tcPr marL="68580" marR="68580" marT="34295" marB="34295"/>
                </a:tc>
                <a:tc>
                  <a:txBody>
                    <a:bodyPr/>
                    <a:lstStyle/>
                    <a:p>
                      <a:pPr algn="ctr"/>
                      <a:r>
                        <a:rPr lang="en-US" sz="1400" dirty="0"/>
                        <a:t>1.2 (0.7, 2.2)</a:t>
                      </a:r>
                    </a:p>
                  </a:txBody>
                  <a:tcPr marL="68580" marR="68580" marT="34295" marB="34295"/>
                </a:tc>
                <a:tc>
                  <a:txBody>
                    <a:bodyPr/>
                    <a:lstStyle/>
                    <a:p>
                      <a:pPr algn="r"/>
                      <a:r>
                        <a:rPr lang="en-US" sz="1400" dirty="0"/>
                        <a:t>0.49</a:t>
                      </a:r>
                    </a:p>
                  </a:txBody>
                  <a:tcPr marL="68580" marR="68580" marT="34295" marB="34295"/>
                </a:tc>
                <a:extLst>
                  <a:ext uri="{0D108BD9-81ED-4DB2-BD59-A6C34878D82A}">
                    <a16:rowId xmlns:a16="http://schemas.microsoft.com/office/drawing/2014/main" val="1066301589"/>
                  </a:ext>
                </a:extLst>
              </a:tr>
              <a:tr h="156587">
                <a:tc>
                  <a:txBody>
                    <a:bodyPr/>
                    <a:lstStyle/>
                    <a:p>
                      <a:r>
                        <a:rPr lang="en-US" sz="1400" dirty="0"/>
                        <a:t>10,950-36,499 </a:t>
                      </a:r>
                      <a:r>
                        <a:rPr lang="en-US" sz="1400" dirty="0" err="1"/>
                        <a:t>mg</a:t>
                      </a:r>
                      <a:r>
                        <a:rPr lang="en-US" sz="1400" baseline="30000" dirty="0" err="1"/>
                        <a:t>c</a:t>
                      </a:r>
                      <a:endParaRPr lang="en-US" sz="1400" dirty="0"/>
                    </a:p>
                  </a:txBody>
                  <a:tcPr marL="68580" marR="68580" marT="34295" marB="34295"/>
                </a:tc>
                <a:tc>
                  <a:txBody>
                    <a:bodyPr/>
                    <a:lstStyle/>
                    <a:p>
                      <a:pPr algn="ctr"/>
                      <a:r>
                        <a:rPr lang="en-US" sz="1400" dirty="0"/>
                        <a:t>41</a:t>
                      </a:r>
                    </a:p>
                  </a:txBody>
                  <a:tcPr marL="68580" marR="68580" marT="34295" marB="34295"/>
                </a:tc>
                <a:tc>
                  <a:txBody>
                    <a:bodyPr/>
                    <a:lstStyle/>
                    <a:p>
                      <a:pPr algn="ctr"/>
                      <a:r>
                        <a:rPr lang="en-US" sz="1400" dirty="0"/>
                        <a:t>12.8</a:t>
                      </a:r>
                    </a:p>
                  </a:txBody>
                  <a:tcPr marL="68580" marR="68580" marT="34295" marB="34295"/>
                </a:tc>
                <a:tc>
                  <a:txBody>
                    <a:bodyPr/>
                    <a:lstStyle/>
                    <a:p>
                      <a:pPr algn="ctr"/>
                      <a:r>
                        <a:rPr lang="en-US" sz="1400" dirty="0"/>
                        <a:t>1.1 (0.6, 1.8)</a:t>
                      </a:r>
                    </a:p>
                  </a:txBody>
                  <a:tcPr marL="68580" marR="68580" marT="34295" marB="34295"/>
                </a:tc>
                <a:tc>
                  <a:txBody>
                    <a:bodyPr/>
                    <a:lstStyle/>
                    <a:p>
                      <a:pPr algn="r"/>
                      <a:r>
                        <a:rPr lang="en-US" sz="1400" dirty="0"/>
                        <a:t>0.83</a:t>
                      </a:r>
                    </a:p>
                  </a:txBody>
                  <a:tcPr marL="68580" marR="68580" marT="34295" marB="34295"/>
                </a:tc>
                <a:extLst>
                  <a:ext uri="{0D108BD9-81ED-4DB2-BD59-A6C34878D82A}">
                    <a16:rowId xmlns:a16="http://schemas.microsoft.com/office/drawing/2014/main" val="1443630779"/>
                  </a:ext>
                </a:extLst>
              </a:tr>
              <a:tr h="0">
                <a:tc>
                  <a:txBody>
                    <a:bodyPr/>
                    <a:lstStyle/>
                    <a:p>
                      <a:r>
                        <a:rPr lang="en-US" sz="1400" b="1" dirty="0"/>
                        <a:t>36,500+</a:t>
                      </a:r>
                      <a:r>
                        <a:rPr lang="en-US" sz="1400" b="1" baseline="30000" dirty="0"/>
                        <a:t>d</a:t>
                      </a:r>
                      <a:endParaRPr lang="en-US" sz="1400" b="1" dirty="0"/>
                    </a:p>
                  </a:txBody>
                  <a:tcPr marL="68580" marR="68580" marT="34295" marB="34295"/>
                </a:tc>
                <a:tc>
                  <a:txBody>
                    <a:bodyPr/>
                    <a:lstStyle/>
                    <a:p>
                      <a:pPr algn="ctr"/>
                      <a:r>
                        <a:rPr lang="en-US" sz="1400" b="1" dirty="0"/>
                        <a:t>30</a:t>
                      </a:r>
                    </a:p>
                  </a:txBody>
                  <a:tcPr marL="68580" marR="68580" marT="34295" marB="34295"/>
                </a:tc>
                <a:tc>
                  <a:txBody>
                    <a:bodyPr/>
                    <a:lstStyle/>
                    <a:p>
                      <a:pPr algn="ctr"/>
                      <a:r>
                        <a:rPr lang="en-US" sz="1400" b="1" dirty="0"/>
                        <a:t>25.3</a:t>
                      </a:r>
                    </a:p>
                  </a:txBody>
                  <a:tcPr marL="68580" marR="68580" marT="34295" marB="34295"/>
                </a:tc>
                <a:tc>
                  <a:txBody>
                    <a:bodyPr/>
                    <a:lstStyle/>
                    <a:p>
                      <a:pPr algn="ctr"/>
                      <a:r>
                        <a:rPr lang="en-US" sz="1400" b="1" dirty="0"/>
                        <a:t>2.2 (1.2, 3.7)</a:t>
                      </a:r>
                    </a:p>
                  </a:txBody>
                  <a:tcPr marL="68580" marR="68580" marT="34295" marB="34295"/>
                </a:tc>
                <a:tc>
                  <a:txBody>
                    <a:bodyPr/>
                    <a:lstStyle/>
                    <a:p>
                      <a:pPr algn="r"/>
                      <a:r>
                        <a:rPr lang="en-US" sz="1400" b="1" dirty="0"/>
                        <a:t>0.0066</a:t>
                      </a:r>
                    </a:p>
                  </a:txBody>
                  <a:tcPr marL="68580" marR="68580" marT="34295" marB="34295"/>
                </a:tc>
                <a:extLst>
                  <a:ext uri="{0D108BD9-81ED-4DB2-BD59-A6C34878D82A}">
                    <a16:rowId xmlns:a16="http://schemas.microsoft.com/office/drawing/2014/main" val="2601556656"/>
                  </a:ext>
                </a:extLst>
              </a:tr>
            </a:tbl>
          </a:graphicData>
        </a:graphic>
      </p:graphicFrame>
      <p:sp>
        <p:nvSpPr>
          <p:cNvPr id="9" name="Rectangle: Rounded Corners 8">
            <a:extLst>
              <a:ext uri="{FF2B5EF4-FFF2-40B4-BE49-F238E27FC236}">
                <a16:creationId xmlns:a16="http://schemas.microsoft.com/office/drawing/2014/main" id="{0BAF46BD-482F-4492-C3CE-147C1B316A6F}"/>
              </a:ext>
            </a:extLst>
          </p:cNvPr>
          <p:cNvSpPr/>
          <p:nvPr/>
        </p:nvSpPr>
        <p:spPr>
          <a:xfrm>
            <a:off x="111760" y="2444227"/>
            <a:ext cx="8920478" cy="5441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47735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F1FC-6CF1-044E-2224-77B60052FF71}"/>
              </a:ext>
            </a:extLst>
          </p:cNvPr>
          <p:cNvSpPr>
            <a:spLocks noGrp="1"/>
          </p:cNvSpPr>
          <p:nvPr>
            <p:ph type="title"/>
          </p:nvPr>
        </p:nvSpPr>
        <p:spPr/>
        <p:txBody>
          <a:bodyPr>
            <a:normAutofit fontScale="90000"/>
          </a:bodyPr>
          <a:lstStyle/>
          <a:p>
            <a:r>
              <a:rPr lang="en-US" dirty="0"/>
              <a:t>Attributable Risk for Cataracts and Osteoporosis Due to Steroid Exposure</a:t>
            </a:r>
          </a:p>
        </p:txBody>
      </p:sp>
      <p:sp>
        <p:nvSpPr>
          <p:cNvPr id="3" name="Text Placeholder 2">
            <a:extLst>
              <a:ext uri="{FF2B5EF4-FFF2-40B4-BE49-F238E27FC236}">
                <a16:creationId xmlns:a16="http://schemas.microsoft.com/office/drawing/2014/main" id="{817EAE03-F7E4-FBE2-0836-E12ADF593A10}"/>
              </a:ext>
            </a:extLst>
          </p:cNvPr>
          <p:cNvSpPr>
            <a:spLocks noGrp="1"/>
          </p:cNvSpPr>
          <p:nvPr>
            <p:ph type="body" sz="quarter" idx="10"/>
          </p:nvPr>
        </p:nvSpPr>
        <p:spPr/>
        <p:txBody>
          <a:bodyPr/>
          <a:lstStyle/>
          <a:p>
            <a:r>
              <a:rPr lang="en-US" dirty="0"/>
              <a:t>Reproduced without modification from Davidson JE, et al. </a:t>
            </a:r>
            <a:r>
              <a:rPr lang="en-US" i="1" dirty="0"/>
              <a:t>Lupus Sci Med.</a:t>
            </a:r>
            <a:r>
              <a:rPr lang="en-US" dirty="0"/>
              <a:t> 2018;5:e000237 under the terms of Creative Commons </a:t>
            </a:r>
            <a:r>
              <a:rPr lang="en-US" dirty="0" err="1"/>
              <a:t>NonCommercial</a:t>
            </a:r>
            <a:r>
              <a:rPr lang="en-US" dirty="0"/>
              <a:t> 4.0 International (</a:t>
            </a:r>
            <a:r>
              <a:rPr lang="en-US" dirty="0">
                <a:hlinkClick r:id="rId3"/>
              </a:rPr>
              <a:t>CC BY-NC 4.0</a:t>
            </a:r>
            <a:r>
              <a:rPr lang="en-US" dirty="0"/>
              <a:t>) license.</a:t>
            </a:r>
          </a:p>
        </p:txBody>
      </p:sp>
      <p:graphicFrame>
        <p:nvGraphicFramePr>
          <p:cNvPr id="6" name="Table 6">
            <a:extLst>
              <a:ext uri="{FF2B5EF4-FFF2-40B4-BE49-F238E27FC236}">
                <a16:creationId xmlns:a16="http://schemas.microsoft.com/office/drawing/2014/main" id="{E94DEC64-852F-1A9D-E310-F1B2419B3828}"/>
              </a:ext>
            </a:extLst>
          </p:cNvPr>
          <p:cNvGraphicFramePr>
            <a:graphicFrameLocks noGrp="1"/>
          </p:cNvGraphicFramePr>
          <p:nvPr>
            <p:extLst>
              <p:ext uri="{D42A27DB-BD31-4B8C-83A1-F6EECF244321}">
                <p14:modId xmlns:p14="http://schemas.microsoft.com/office/powerpoint/2010/main" val="3807179509"/>
              </p:ext>
            </p:extLst>
          </p:nvPr>
        </p:nvGraphicFramePr>
        <p:xfrm>
          <a:off x="339242" y="1546860"/>
          <a:ext cx="8465513" cy="2192020"/>
        </p:xfrm>
        <a:graphic>
          <a:graphicData uri="http://schemas.openxmlformats.org/drawingml/2006/table">
            <a:tbl>
              <a:tblPr firstRow="1" firstCol="1" bandRow="1">
                <a:tableStyleId>{5C22544A-7EE6-4342-B048-85BDC9FD1C3A}</a:tableStyleId>
              </a:tblPr>
              <a:tblGrid>
                <a:gridCol w="1509878">
                  <a:extLst>
                    <a:ext uri="{9D8B030D-6E8A-4147-A177-3AD203B41FA5}">
                      <a16:colId xmlns:a16="http://schemas.microsoft.com/office/drawing/2014/main" val="3326635391"/>
                    </a:ext>
                  </a:extLst>
                </a:gridCol>
                <a:gridCol w="1198880">
                  <a:extLst>
                    <a:ext uri="{9D8B030D-6E8A-4147-A177-3AD203B41FA5}">
                      <a16:colId xmlns:a16="http://schemas.microsoft.com/office/drawing/2014/main" val="279003637"/>
                    </a:ext>
                  </a:extLst>
                </a:gridCol>
                <a:gridCol w="1097280">
                  <a:extLst>
                    <a:ext uri="{9D8B030D-6E8A-4147-A177-3AD203B41FA5}">
                      <a16:colId xmlns:a16="http://schemas.microsoft.com/office/drawing/2014/main" val="3824047913"/>
                    </a:ext>
                  </a:extLst>
                </a:gridCol>
                <a:gridCol w="1188720">
                  <a:extLst>
                    <a:ext uri="{9D8B030D-6E8A-4147-A177-3AD203B41FA5}">
                      <a16:colId xmlns:a16="http://schemas.microsoft.com/office/drawing/2014/main" val="918608230"/>
                    </a:ext>
                  </a:extLst>
                </a:gridCol>
                <a:gridCol w="1127760">
                  <a:extLst>
                    <a:ext uri="{9D8B030D-6E8A-4147-A177-3AD203B41FA5}">
                      <a16:colId xmlns:a16="http://schemas.microsoft.com/office/drawing/2014/main" val="1250258008"/>
                    </a:ext>
                  </a:extLst>
                </a:gridCol>
                <a:gridCol w="1133636">
                  <a:extLst>
                    <a:ext uri="{9D8B030D-6E8A-4147-A177-3AD203B41FA5}">
                      <a16:colId xmlns:a16="http://schemas.microsoft.com/office/drawing/2014/main" val="2724173037"/>
                    </a:ext>
                  </a:extLst>
                </a:gridCol>
                <a:gridCol w="1209359">
                  <a:extLst>
                    <a:ext uri="{9D8B030D-6E8A-4147-A177-3AD203B41FA5}">
                      <a16:colId xmlns:a16="http://schemas.microsoft.com/office/drawing/2014/main" val="24746469"/>
                    </a:ext>
                  </a:extLst>
                </a:gridCol>
              </a:tblGrid>
              <a:tr h="370840">
                <a:tc>
                  <a:txBody>
                    <a:bodyPr/>
                    <a:lstStyle/>
                    <a:p>
                      <a:r>
                        <a:rPr lang="en-US" dirty="0"/>
                        <a:t>Cumulative Steroid Dose (grams)</a:t>
                      </a:r>
                    </a:p>
                  </a:txBody>
                  <a:tcPr anchor="b"/>
                </a:tc>
                <a:tc>
                  <a:txBody>
                    <a:bodyPr/>
                    <a:lstStyle/>
                    <a:p>
                      <a:pPr algn="l"/>
                      <a:r>
                        <a:rPr lang="en-US" dirty="0"/>
                        <a:t>Cataracts, Exposed Cases (n)</a:t>
                      </a:r>
                    </a:p>
                  </a:txBody>
                  <a:tcPr anchor="b"/>
                </a:tc>
                <a:tc>
                  <a:txBody>
                    <a:bodyPr/>
                    <a:lstStyle/>
                    <a:p>
                      <a:pPr algn="ctr"/>
                      <a:r>
                        <a:rPr lang="en-US" dirty="0"/>
                        <a:t>Adjusted OR</a:t>
                      </a:r>
                    </a:p>
                  </a:txBody>
                  <a:tcPr anchor="b"/>
                </a:tc>
                <a:tc>
                  <a:txBody>
                    <a:bodyPr/>
                    <a:lstStyle/>
                    <a:p>
                      <a:pPr algn="ctr"/>
                      <a:r>
                        <a:rPr lang="en-US" dirty="0"/>
                        <a:t>Attributable Risk</a:t>
                      </a:r>
                    </a:p>
                  </a:txBody>
                  <a:tcPr anchor="b"/>
                </a:tc>
                <a:tc>
                  <a:txBody>
                    <a:bodyPr/>
                    <a:lstStyle/>
                    <a:p>
                      <a:r>
                        <a:rPr lang="en-US" dirty="0"/>
                        <a:t>Osteoporosis Exposed Cases (n)</a:t>
                      </a:r>
                    </a:p>
                  </a:txBody>
                  <a:tcPr anchor="b"/>
                </a:tc>
                <a:tc>
                  <a:txBody>
                    <a:bodyPr/>
                    <a:lstStyle/>
                    <a:p>
                      <a:pPr algn="ctr"/>
                      <a:r>
                        <a:rPr lang="en-US" dirty="0"/>
                        <a:t>Adjusted OR</a:t>
                      </a:r>
                    </a:p>
                  </a:txBody>
                  <a:tcPr anchor="b"/>
                </a:tc>
                <a:tc>
                  <a:txBody>
                    <a:bodyPr/>
                    <a:lstStyle/>
                    <a:p>
                      <a:pPr algn="ctr"/>
                      <a:r>
                        <a:rPr lang="en-US" dirty="0"/>
                        <a:t>Attributable Risk</a:t>
                      </a:r>
                    </a:p>
                  </a:txBody>
                  <a:tcPr anchor="b"/>
                </a:tc>
                <a:extLst>
                  <a:ext uri="{0D108BD9-81ED-4DB2-BD59-A6C34878D82A}">
                    <a16:rowId xmlns:a16="http://schemas.microsoft.com/office/drawing/2014/main" val="3168072781"/>
                  </a:ext>
                </a:extLst>
              </a:tr>
              <a:tr h="370840">
                <a:tc>
                  <a:txBody>
                    <a:bodyPr/>
                    <a:lstStyle/>
                    <a:p>
                      <a:pPr algn="r"/>
                      <a:r>
                        <a:rPr lang="en-US" dirty="0"/>
                        <a:t>0 </a:t>
                      </a:r>
                    </a:p>
                  </a:txBody>
                  <a:tcPr/>
                </a:tc>
                <a:tc>
                  <a:txBody>
                    <a:bodyPr/>
                    <a:lstStyle/>
                    <a:p>
                      <a:pPr algn="r"/>
                      <a:r>
                        <a:rPr lang="en-US" dirty="0"/>
                        <a:t>24</a:t>
                      </a:r>
                    </a:p>
                  </a:txBody>
                  <a:tcPr/>
                </a:tc>
                <a:tc>
                  <a:txBody>
                    <a:bodyPr/>
                    <a:lstStyle/>
                    <a:p>
                      <a:pPr algn="r"/>
                      <a:r>
                        <a:rPr lang="en-US" dirty="0"/>
                        <a:t>1.000</a:t>
                      </a:r>
                    </a:p>
                  </a:txBody>
                  <a:tcPr/>
                </a:tc>
                <a:tc>
                  <a:txBody>
                    <a:bodyPr/>
                    <a:lstStyle/>
                    <a:p>
                      <a:pPr algn="r"/>
                      <a:r>
                        <a:rPr lang="en-US" dirty="0"/>
                        <a:t>0.711</a:t>
                      </a:r>
                    </a:p>
                  </a:txBody>
                  <a:tcPr/>
                </a:tc>
                <a:tc>
                  <a:txBody>
                    <a:bodyPr/>
                    <a:lstStyle/>
                    <a:p>
                      <a:pPr algn="r"/>
                      <a:r>
                        <a:rPr lang="en-US" dirty="0"/>
                        <a:t>22</a:t>
                      </a:r>
                    </a:p>
                  </a:txBody>
                  <a:tcPr/>
                </a:tc>
                <a:tc>
                  <a:txBody>
                    <a:bodyPr/>
                    <a:lstStyle/>
                    <a:p>
                      <a:pPr algn="r"/>
                      <a:r>
                        <a:rPr lang="en-US" dirty="0"/>
                        <a:t>1.000</a:t>
                      </a:r>
                    </a:p>
                  </a:txBody>
                  <a:tcPr/>
                </a:tc>
                <a:tc>
                  <a:txBody>
                    <a:bodyPr/>
                    <a:lstStyle/>
                    <a:p>
                      <a:pPr algn="r"/>
                      <a:r>
                        <a:rPr lang="en-US" dirty="0"/>
                        <a:t>0.540</a:t>
                      </a:r>
                    </a:p>
                  </a:txBody>
                  <a:tcPr/>
                </a:tc>
                <a:extLst>
                  <a:ext uri="{0D108BD9-81ED-4DB2-BD59-A6C34878D82A}">
                    <a16:rowId xmlns:a16="http://schemas.microsoft.com/office/drawing/2014/main" val="371524772"/>
                  </a:ext>
                </a:extLst>
              </a:tr>
              <a:tr h="370840">
                <a:tc>
                  <a:txBody>
                    <a:bodyPr/>
                    <a:lstStyle/>
                    <a:p>
                      <a:pPr algn="r"/>
                      <a:r>
                        <a:rPr lang="en-US" dirty="0"/>
                        <a:t>&gt;0 to &lt;3.65</a:t>
                      </a:r>
                    </a:p>
                  </a:txBody>
                  <a:tcPr/>
                </a:tc>
                <a:tc>
                  <a:txBody>
                    <a:bodyPr/>
                    <a:lstStyle/>
                    <a:p>
                      <a:pPr algn="r"/>
                      <a:r>
                        <a:rPr lang="en-US" dirty="0"/>
                        <a:t>44</a:t>
                      </a:r>
                    </a:p>
                  </a:txBody>
                  <a:tcPr/>
                </a:tc>
                <a:tc>
                  <a:txBody>
                    <a:bodyPr/>
                    <a:lstStyle/>
                    <a:p>
                      <a:pPr algn="r"/>
                      <a:r>
                        <a:rPr lang="en-US" dirty="0"/>
                        <a:t>4.401</a:t>
                      </a:r>
                    </a:p>
                  </a:txBody>
                  <a:tcPr/>
                </a:tc>
                <a:tc>
                  <a:txBody>
                    <a:bodyPr/>
                    <a:lstStyle/>
                    <a:p>
                      <a:pPr algn="r"/>
                      <a:endParaRPr lang="en-US" dirty="0"/>
                    </a:p>
                  </a:txBody>
                  <a:tcPr/>
                </a:tc>
                <a:tc>
                  <a:txBody>
                    <a:bodyPr/>
                    <a:lstStyle/>
                    <a:p>
                      <a:pPr algn="r"/>
                      <a:r>
                        <a:rPr lang="en-US" dirty="0"/>
                        <a:t>31</a:t>
                      </a:r>
                    </a:p>
                  </a:txBody>
                  <a:tcPr/>
                </a:tc>
                <a:tc>
                  <a:txBody>
                    <a:bodyPr/>
                    <a:lstStyle/>
                    <a:p>
                      <a:pPr algn="r"/>
                      <a:r>
                        <a:rPr lang="en-US" dirty="0"/>
                        <a:t>1.234</a:t>
                      </a:r>
                    </a:p>
                  </a:txBody>
                  <a:tcPr/>
                </a:tc>
                <a:tc>
                  <a:txBody>
                    <a:bodyPr/>
                    <a:lstStyle/>
                    <a:p>
                      <a:pPr algn="r"/>
                      <a:endParaRPr lang="en-US" dirty="0"/>
                    </a:p>
                  </a:txBody>
                  <a:tcPr/>
                </a:tc>
                <a:extLst>
                  <a:ext uri="{0D108BD9-81ED-4DB2-BD59-A6C34878D82A}">
                    <a16:rowId xmlns:a16="http://schemas.microsoft.com/office/drawing/2014/main" val="1350376058"/>
                  </a:ext>
                </a:extLst>
              </a:tr>
              <a:tr h="370840">
                <a:tc>
                  <a:txBody>
                    <a:bodyPr/>
                    <a:lstStyle/>
                    <a:p>
                      <a:pPr algn="r"/>
                      <a:r>
                        <a:rPr lang="en-US" dirty="0"/>
                        <a:t>≥3.65 to &lt;18.25 </a:t>
                      </a:r>
                    </a:p>
                  </a:txBody>
                  <a:tcPr/>
                </a:tc>
                <a:tc>
                  <a:txBody>
                    <a:bodyPr/>
                    <a:lstStyle/>
                    <a:p>
                      <a:pPr algn="r"/>
                      <a:r>
                        <a:rPr lang="en-US" dirty="0"/>
                        <a:t>40</a:t>
                      </a:r>
                    </a:p>
                  </a:txBody>
                  <a:tcPr/>
                </a:tc>
                <a:tc>
                  <a:txBody>
                    <a:bodyPr/>
                    <a:lstStyle/>
                    <a:p>
                      <a:pPr algn="r"/>
                      <a:r>
                        <a:rPr lang="en-US" dirty="0"/>
                        <a:t>9.688</a:t>
                      </a:r>
                    </a:p>
                  </a:txBody>
                  <a:tcPr/>
                </a:tc>
                <a:tc>
                  <a:txBody>
                    <a:bodyPr/>
                    <a:lstStyle/>
                    <a:p>
                      <a:pPr algn="r"/>
                      <a:endParaRPr lang="en-US" dirty="0"/>
                    </a:p>
                  </a:txBody>
                  <a:tcPr/>
                </a:tc>
                <a:tc>
                  <a:txBody>
                    <a:bodyPr/>
                    <a:lstStyle/>
                    <a:p>
                      <a:pPr algn="r"/>
                      <a:r>
                        <a:rPr lang="en-US" dirty="0"/>
                        <a:t>45</a:t>
                      </a:r>
                    </a:p>
                  </a:txBody>
                  <a:tcPr/>
                </a:tc>
                <a:tc>
                  <a:txBody>
                    <a:bodyPr/>
                    <a:lstStyle/>
                    <a:p>
                      <a:pPr algn="r"/>
                      <a:r>
                        <a:rPr lang="en-US" dirty="0"/>
                        <a:t>6.632</a:t>
                      </a:r>
                    </a:p>
                  </a:txBody>
                  <a:tcPr/>
                </a:tc>
                <a:tc>
                  <a:txBody>
                    <a:bodyPr/>
                    <a:lstStyle/>
                    <a:p>
                      <a:pPr algn="r"/>
                      <a:endParaRPr lang="en-US" dirty="0"/>
                    </a:p>
                  </a:txBody>
                  <a:tcPr/>
                </a:tc>
                <a:extLst>
                  <a:ext uri="{0D108BD9-81ED-4DB2-BD59-A6C34878D82A}">
                    <a16:rowId xmlns:a16="http://schemas.microsoft.com/office/drawing/2014/main" val="3193708355"/>
                  </a:ext>
                </a:extLst>
              </a:tr>
              <a:tr h="370840">
                <a:tc>
                  <a:txBody>
                    <a:bodyPr/>
                    <a:lstStyle/>
                    <a:p>
                      <a:pPr algn="r"/>
                      <a:r>
                        <a:rPr lang="en-US" dirty="0"/>
                        <a:t>≥18.25</a:t>
                      </a:r>
                    </a:p>
                  </a:txBody>
                  <a:tcPr/>
                </a:tc>
                <a:tc>
                  <a:txBody>
                    <a:bodyPr/>
                    <a:lstStyle/>
                    <a:p>
                      <a:pPr algn="r"/>
                      <a:r>
                        <a:rPr lang="en-US" dirty="0"/>
                        <a:t>24</a:t>
                      </a:r>
                    </a:p>
                  </a:txBody>
                  <a:tcPr/>
                </a:tc>
                <a:tc>
                  <a:txBody>
                    <a:bodyPr/>
                    <a:lstStyle/>
                    <a:p>
                      <a:pPr algn="r"/>
                      <a:r>
                        <a:rPr lang="en-US" dirty="0"/>
                        <a:t>586.187</a:t>
                      </a:r>
                    </a:p>
                  </a:txBody>
                  <a:tcPr/>
                </a:tc>
                <a:tc>
                  <a:txBody>
                    <a:bodyPr/>
                    <a:lstStyle/>
                    <a:p>
                      <a:pPr algn="r"/>
                      <a:endParaRPr lang="en-US" dirty="0"/>
                    </a:p>
                  </a:txBody>
                  <a:tcPr/>
                </a:tc>
                <a:tc>
                  <a:txBody>
                    <a:bodyPr/>
                    <a:lstStyle/>
                    <a:p>
                      <a:pPr algn="r"/>
                      <a:r>
                        <a:rPr lang="en-US" dirty="0"/>
                        <a:t>20</a:t>
                      </a:r>
                    </a:p>
                  </a:txBody>
                  <a:tcPr/>
                </a:tc>
                <a:tc>
                  <a:txBody>
                    <a:bodyPr/>
                    <a:lstStyle/>
                    <a:p>
                      <a:pPr algn="r"/>
                      <a:r>
                        <a:rPr lang="en-US" dirty="0"/>
                        <a:t>58.164</a:t>
                      </a:r>
                    </a:p>
                  </a:txBody>
                  <a:tcPr/>
                </a:tc>
                <a:tc>
                  <a:txBody>
                    <a:bodyPr/>
                    <a:lstStyle/>
                    <a:p>
                      <a:pPr algn="r"/>
                      <a:endParaRPr lang="en-US" dirty="0"/>
                    </a:p>
                  </a:txBody>
                  <a:tcPr/>
                </a:tc>
                <a:extLst>
                  <a:ext uri="{0D108BD9-81ED-4DB2-BD59-A6C34878D82A}">
                    <a16:rowId xmlns:a16="http://schemas.microsoft.com/office/drawing/2014/main" val="4200528533"/>
                  </a:ext>
                </a:extLst>
              </a:tr>
            </a:tbl>
          </a:graphicData>
        </a:graphic>
      </p:graphicFrame>
    </p:spTree>
    <p:extLst>
      <p:ext uri="{BB962C8B-B14F-4D97-AF65-F5344CB8AC3E}">
        <p14:creationId xmlns:p14="http://schemas.microsoft.com/office/powerpoint/2010/main" val="5714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EULAR Quality Indicators in SLE Care</a:t>
            </a:r>
          </a:p>
        </p:txBody>
      </p:sp>
      <p:sp>
        <p:nvSpPr>
          <p:cNvPr id="3" name="Content Placeholder 2"/>
          <p:cNvSpPr>
            <a:spLocks noGrp="1"/>
          </p:cNvSpPr>
          <p:nvPr>
            <p:ph idx="1"/>
          </p:nvPr>
        </p:nvSpPr>
        <p:spPr/>
        <p:txBody>
          <a:bodyPr/>
          <a:lstStyle/>
          <a:p>
            <a:pPr>
              <a:defRPr/>
            </a:pPr>
            <a:r>
              <a:rPr lang="en-US" dirty="0"/>
              <a:t>EULAR management recommendations, updated in 2019, developed into 44 QIs</a:t>
            </a:r>
          </a:p>
          <a:p>
            <a:pPr>
              <a:defRPr/>
            </a:pPr>
            <a:r>
              <a:rPr lang="en-US" dirty="0"/>
              <a:t>18 selected as “most feasible” – checklist includes:</a:t>
            </a:r>
          </a:p>
          <a:p>
            <a:pPr lvl="1">
              <a:defRPr/>
            </a:pPr>
            <a:r>
              <a:rPr lang="en-US" dirty="0"/>
              <a:t>Screening-diagnostic QIs (</a:t>
            </a:r>
            <a:r>
              <a:rPr lang="en-US" dirty="0" err="1"/>
              <a:t>eg</a:t>
            </a:r>
            <a:r>
              <a:rPr lang="en-US" dirty="0"/>
              <a:t>, labs every 3-6 months, stratification for CVD risk)</a:t>
            </a:r>
          </a:p>
          <a:p>
            <a:pPr lvl="1">
              <a:defRPr/>
            </a:pPr>
            <a:r>
              <a:rPr lang="en-US" dirty="0"/>
              <a:t>Treatment QIs (</a:t>
            </a:r>
            <a:r>
              <a:rPr lang="en-US" dirty="0" err="1"/>
              <a:t>eg</a:t>
            </a:r>
            <a:r>
              <a:rPr lang="en-US" dirty="0"/>
              <a:t>, add ACE-I or ARB for proteinuria)</a:t>
            </a:r>
          </a:p>
          <a:p>
            <a:pPr lvl="1">
              <a:defRPr/>
            </a:pPr>
            <a:r>
              <a:rPr lang="en-US" dirty="0"/>
              <a:t>Monitoring QIs (</a:t>
            </a:r>
            <a:r>
              <a:rPr lang="en-US" dirty="0" err="1"/>
              <a:t>eg</a:t>
            </a:r>
            <a:r>
              <a:rPr lang="en-US" dirty="0"/>
              <a:t>, use SLEDAI and PGA at each visit, monitor SLICC/ACR damage annually)</a:t>
            </a:r>
          </a:p>
        </p:txBody>
      </p:sp>
      <p:sp>
        <p:nvSpPr>
          <p:cNvPr id="5" name="Text Placeholder 4">
            <a:extLst>
              <a:ext uri="{FF2B5EF4-FFF2-40B4-BE49-F238E27FC236}">
                <a16:creationId xmlns:a16="http://schemas.microsoft.com/office/drawing/2014/main" id="{B3853E00-FCAF-2E96-D0C8-62CA83A0B44E}"/>
              </a:ext>
            </a:extLst>
          </p:cNvPr>
          <p:cNvSpPr>
            <a:spLocks noGrp="1"/>
          </p:cNvSpPr>
          <p:nvPr>
            <p:ph type="body" sz="quarter" idx="10"/>
          </p:nvPr>
        </p:nvSpPr>
        <p:spPr/>
        <p:txBody>
          <a:bodyPr/>
          <a:lstStyle/>
          <a:p>
            <a:pPr>
              <a:defRPr/>
            </a:pPr>
            <a:r>
              <a:rPr lang="en-US" sz="900" dirty="0">
                <a:effectLst>
                  <a:outerShdw blurRad="38100" dist="38100" dir="2700000" algn="tl">
                    <a:srgbClr val="000000">
                      <a:alpha val="43137"/>
                    </a:srgbClr>
                  </a:outerShdw>
                </a:effectLst>
              </a:rPr>
              <a:t>ACE-</a:t>
            </a:r>
            <a:r>
              <a:rPr lang="en-US" dirty="0">
                <a:effectLst>
                  <a:outerShdw blurRad="38100" dist="38100" dir="2700000" algn="tl">
                    <a:srgbClr val="000000">
                      <a:alpha val="43137"/>
                    </a:srgbClr>
                  </a:outerShdw>
                </a:effectLst>
              </a:rPr>
              <a:t>I, angiotensin-converting enzyme inhibitor; </a:t>
            </a:r>
            <a:r>
              <a:rPr lang="en-US" sz="900" dirty="0">
                <a:effectLst>
                  <a:outerShdw blurRad="38100" dist="38100" dir="2700000" algn="tl">
                    <a:srgbClr val="000000">
                      <a:alpha val="43137"/>
                    </a:srgbClr>
                  </a:outerShdw>
                </a:effectLst>
              </a:rPr>
              <a:t>ARB, angiotensin receptor blocker; CVD, cardiovascular disease; PGA, Physician Global Assessment; QIs, </a:t>
            </a:r>
            <a:r>
              <a:rPr lang="en-US" dirty="0">
                <a:effectLst>
                  <a:outerShdw blurRad="38100" dist="38100" dir="2700000" algn="tl">
                    <a:srgbClr val="000000">
                      <a:alpha val="43137"/>
                    </a:srgbClr>
                  </a:outerShdw>
                </a:effectLst>
              </a:rPr>
              <a:t>quality indicators; SLICC/ACR, Systemic Lupus International Collaborating Clinics/American College of Rheumatology</a:t>
            </a:r>
          </a:p>
          <a:p>
            <a:pPr>
              <a:defRPr/>
            </a:pPr>
            <a:r>
              <a:rPr lang="en-US" sz="900" dirty="0" err="1">
                <a:effectLst>
                  <a:outerShdw blurRad="38100" dist="38100" dir="2700000" algn="tl">
                    <a:srgbClr val="000000">
                      <a:alpha val="43137"/>
                    </a:srgbClr>
                  </a:outerShdw>
                </a:effectLst>
              </a:rPr>
              <a:t>Fanouriakis</a:t>
            </a:r>
            <a:r>
              <a:rPr lang="en-US" sz="900" dirty="0">
                <a:effectLst>
                  <a:outerShdw blurRad="38100" dist="38100" dir="2700000" algn="tl">
                    <a:srgbClr val="000000">
                      <a:alpha val="43137"/>
                    </a:srgbClr>
                  </a:outerShdw>
                </a:effectLst>
              </a:rPr>
              <a:t> A, et al. </a:t>
            </a:r>
            <a:r>
              <a:rPr lang="en-US" sz="900" i="1" dirty="0">
                <a:effectLst>
                  <a:outerShdw blurRad="38100" dist="38100" dir="2700000" algn="tl">
                    <a:srgbClr val="000000">
                      <a:alpha val="43137"/>
                    </a:srgbClr>
                  </a:outerShdw>
                </a:effectLst>
              </a:rPr>
              <a:t>Ann Rheum Dis. </a:t>
            </a:r>
            <a:r>
              <a:rPr lang="en-US" dirty="0">
                <a:effectLst>
                  <a:outerShdw blurRad="38100" dist="38100" dir="2700000" algn="tl">
                    <a:srgbClr val="000000">
                      <a:alpha val="43137"/>
                    </a:srgbClr>
                  </a:outerShdw>
                </a:effectLst>
              </a:rPr>
              <a:t>2019;78:736-745. </a:t>
            </a:r>
            <a:r>
              <a:rPr lang="en-US" sz="900" kern="0" dirty="0" err="1">
                <a:effectLst>
                  <a:outerShdw blurRad="38100" dist="38100" dir="2700000" algn="tl">
                    <a:srgbClr val="000000">
                      <a:alpha val="43137"/>
                    </a:srgbClr>
                  </a:outerShdw>
                </a:effectLst>
              </a:rPr>
              <a:t>Chavatza</a:t>
            </a:r>
            <a:r>
              <a:rPr lang="en-US" sz="900" kern="0" dirty="0">
                <a:effectLst>
                  <a:outerShdw blurRad="38100" dist="38100" dir="2700000" algn="tl">
                    <a:srgbClr val="000000">
                      <a:alpha val="43137"/>
                    </a:srgbClr>
                  </a:outerShdw>
                </a:effectLst>
              </a:rPr>
              <a:t> K, et al. </a:t>
            </a:r>
            <a:r>
              <a:rPr lang="en-US" sz="900" i="1" kern="0" dirty="0">
                <a:effectLst>
                  <a:outerShdw blurRad="38100" dist="38100" dir="2700000" algn="tl">
                    <a:srgbClr val="000000">
                      <a:alpha val="43137"/>
                    </a:srgbClr>
                  </a:outerShdw>
                </a:effectLst>
              </a:rPr>
              <a:t>Ann Rheum Dis. </a:t>
            </a:r>
            <a:r>
              <a:rPr lang="en-US" sz="900" kern="0" dirty="0">
                <a:effectLst>
                  <a:outerShdw blurRad="38100" dist="38100" dir="2700000" algn="tl">
                    <a:srgbClr val="000000">
                      <a:alpha val="43137"/>
                    </a:srgbClr>
                  </a:outerShdw>
                </a:effectLst>
              </a:rPr>
              <a:t>2021;80:1175-1182.</a:t>
            </a:r>
          </a:p>
        </p:txBody>
      </p:sp>
    </p:spTree>
    <p:extLst>
      <p:ext uri="{BB962C8B-B14F-4D97-AF65-F5344CB8AC3E}">
        <p14:creationId xmlns:p14="http://schemas.microsoft.com/office/powerpoint/2010/main" val="341075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2C17B-E7C4-F554-5C6B-24AB16386E85}"/>
              </a:ext>
            </a:extLst>
          </p:cNvPr>
          <p:cNvSpPr>
            <a:spLocks noGrp="1"/>
          </p:cNvSpPr>
          <p:nvPr>
            <p:ph type="title"/>
          </p:nvPr>
        </p:nvSpPr>
        <p:spPr/>
        <p:txBody>
          <a:bodyPr>
            <a:normAutofit/>
          </a:bodyPr>
          <a:lstStyle/>
          <a:p>
            <a:r>
              <a:rPr lang="en-US" dirty="0"/>
              <a:t>SLE Incidence is Higher in Women vs Men</a:t>
            </a:r>
          </a:p>
        </p:txBody>
      </p:sp>
      <p:sp>
        <p:nvSpPr>
          <p:cNvPr id="8" name="Text Placeholder 7">
            <a:extLst>
              <a:ext uri="{FF2B5EF4-FFF2-40B4-BE49-F238E27FC236}">
                <a16:creationId xmlns:a16="http://schemas.microsoft.com/office/drawing/2014/main" id="{66133CBC-96E5-47CF-F118-3F61DFFC6C83}"/>
              </a:ext>
            </a:extLst>
          </p:cNvPr>
          <p:cNvSpPr>
            <a:spLocks noGrp="1"/>
          </p:cNvSpPr>
          <p:nvPr>
            <p:ph type="body" sz="quarter" idx="10"/>
          </p:nvPr>
        </p:nvSpPr>
        <p:spPr/>
        <p:txBody>
          <a:bodyPr/>
          <a:lstStyle/>
          <a:p>
            <a:r>
              <a:rPr lang="en-US" dirty="0" err="1"/>
              <a:t>Izmirly</a:t>
            </a:r>
            <a:r>
              <a:rPr lang="en-US" dirty="0"/>
              <a:t> PM, et al. </a:t>
            </a:r>
            <a:r>
              <a:rPr lang="en-US" i="1" dirty="0"/>
              <a:t>Lupus Sci Med.</a:t>
            </a:r>
            <a:r>
              <a:rPr lang="en-US" dirty="0"/>
              <a:t> 2021;8:e000614. </a:t>
            </a:r>
          </a:p>
        </p:txBody>
      </p:sp>
      <p:sp>
        <p:nvSpPr>
          <p:cNvPr id="11" name="TextBox 10">
            <a:extLst>
              <a:ext uri="{FF2B5EF4-FFF2-40B4-BE49-F238E27FC236}">
                <a16:creationId xmlns:a16="http://schemas.microsoft.com/office/drawing/2014/main" id="{255598DD-1BF9-DF5E-6A76-3564613A44A3}"/>
              </a:ext>
            </a:extLst>
          </p:cNvPr>
          <p:cNvSpPr txBox="1"/>
          <p:nvPr/>
        </p:nvSpPr>
        <p:spPr>
          <a:xfrm>
            <a:off x="5919353" y="1942799"/>
            <a:ext cx="3039111" cy="830997"/>
          </a:xfrm>
          <a:prstGeom prst="rect">
            <a:avLst/>
          </a:prstGeom>
          <a:noFill/>
        </p:spPr>
        <p:txBody>
          <a:bodyPr wrap="square" rtlCol="0">
            <a:spAutoFit/>
          </a:bodyPr>
          <a:lstStyle/>
          <a:p>
            <a:r>
              <a:rPr lang="en-US" sz="1600" dirty="0"/>
              <a:t>Data collected from 2002-2009 from Michigan, Georgia, New York, and California SLE registries</a:t>
            </a:r>
          </a:p>
        </p:txBody>
      </p:sp>
      <p:graphicFrame>
        <p:nvGraphicFramePr>
          <p:cNvPr id="4" name="Chart 3">
            <a:extLst>
              <a:ext uri="{FF2B5EF4-FFF2-40B4-BE49-F238E27FC236}">
                <a16:creationId xmlns:a16="http://schemas.microsoft.com/office/drawing/2014/main" id="{B28024E5-91E3-1071-FB97-ED0C819502A6}"/>
              </a:ext>
            </a:extLst>
          </p:cNvPr>
          <p:cNvGraphicFramePr/>
          <p:nvPr>
            <p:extLst>
              <p:ext uri="{D42A27DB-BD31-4B8C-83A1-F6EECF244321}">
                <p14:modId xmlns:p14="http://schemas.microsoft.com/office/powerpoint/2010/main" val="1129629682"/>
              </p:ext>
            </p:extLst>
          </p:nvPr>
        </p:nvGraphicFramePr>
        <p:xfrm>
          <a:off x="513184" y="942395"/>
          <a:ext cx="5430415" cy="3461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740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CD0A-BC46-2450-4BFA-4FBAED58EFAC}"/>
              </a:ext>
            </a:extLst>
          </p:cNvPr>
          <p:cNvSpPr>
            <a:spLocks noGrp="1"/>
          </p:cNvSpPr>
          <p:nvPr>
            <p:ph type="title"/>
          </p:nvPr>
        </p:nvSpPr>
        <p:spPr/>
        <p:txBody>
          <a:bodyPr/>
          <a:lstStyle/>
          <a:p>
            <a:r>
              <a:rPr lang="en-US" dirty="0"/>
              <a:t>Suggested Plan for Assessing and Monitoring </a:t>
            </a:r>
          </a:p>
        </p:txBody>
      </p:sp>
      <p:sp>
        <p:nvSpPr>
          <p:cNvPr id="5" name="Text Placeholder 4">
            <a:extLst>
              <a:ext uri="{FF2B5EF4-FFF2-40B4-BE49-F238E27FC236}">
                <a16:creationId xmlns:a16="http://schemas.microsoft.com/office/drawing/2014/main" id="{7F048A08-95A7-F0F1-4EF7-07B9D874DC89}"/>
              </a:ext>
            </a:extLst>
          </p:cNvPr>
          <p:cNvSpPr>
            <a:spLocks noGrp="1"/>
          </p:cNvSpPr>
          <p:nvPr>
            <p:ph type="body" sz="quarter" idx="10"/>
          </p:nvPr>
        </p:nvSpPr>
        <p:spPr/>
        <p:txBody>
          <a:bodyPr/>
          <a:lstStyle/>
          <a:p>
            <a:r>
              <a:rPr lang="en-US" dirty="0"/>
              <a:t>*Faculty recommend SLEDAI as a more practical alternative to BILAG for an objective measurement of disease activity</a:t>
            </a:r>
          </a:p>
          <a:p>
            <a:r>
              <a:rPr lang="en-US" dirty="0"/>
              <a:t>Fernando MMA, et al. </a:t>
            </a:r>
            <a:r>
              <a:rPr lang="en-US" i="1" dirty="0"/>
              <a:t>Ann Rheum. Dis</a:t>
            </a:r>
            <a:r>
              <a:rPr lang="en-US" dirty="0"/>
              <a:t> 2005;64:524-527.</a:t>
            </a:r>
          </a:p>
        </p:txBody>
      </p:sp>
      <p:graphicFrame>
        <p:nvGraphicFramePr>
          <p:cNvPr id="6" name="Table 7">
            <a:extLst>
              <a:ext uri="{FF2B5EF4-FFF2-40B4-BE49-F238E27FC236}">
                <a16:creationId xmlns:a16="http://schemas.microsoft.com/office/drawing/2014/main" id="{6CEDF96A-1288-6530-447D-C0A44E5B0225}"/>
              </a:ext>
            </a:extLst>
          </p:cNvPr>
          <p:cNvGraphicFramePr>
            <a:graphicFrameLocks noGrp="1"/>
          </p:cNvGraphicFramePr>
          <p:nvPr/>
        </p:nvGraphicFramePr>
        <p:xfrm>
          <a:off x="332315" y="1144523"/>
          <a:ext cx="8479370" cy="3040380"/>
        </p:xfrm>
        <a:graphic>
          <a:graphicData uri="http://schemas.openxmlformats.org/drawingml/2006/table">
            <a:tbl>
              <a:tblPr bandRow="1">
                <a:tableStyleId>{5C22544A-7EE6-4342-B048-85BDC9FD1C3A}</a:tableStyleId>
              </a:tblPr>
              <a:tblGrid>
                <a:gridCol w="4239685">
                  <a:extLst>
                    <a:ext uri="{9D8B030D-6E8A-4147-A177-3AD203B41FA5}">
                      <a16:colId xmlns:a16="http://schemas.microsoft.com/office/drawing/2014/main" val="369571825"/>
                    </a:ext>
                  </a:extLst>
                </a:gridCol>
                <a:gridCol w="4239685">
                  <a:extLst>
                    <a:ext uri="{9D8B030D-6E8A-4147-A177-3AD203B41FA5}">
                      <a16:colId xmlns:a16="http://schemas.microsoft.com/office/drawing/2014/main" val="938706526"/>
                    </a:ext>
                  </a:extLst>
                </a:gridCol>
              </a:tblGrid>
              <a:tr h="370840">
                <a:tc>
                  <a:txBody>
                    <a:bodyPr/>
                    <a:lstStyle/>
                    <a:p>
                      <a:r>
                        <a:rPr lang="en-US" b="1" dirty="0"/>
                        <a:t>Assess at Each Visit </a:t>
                      </a:r>
                    </a:p>
                    <a:p>
                      <a:pPr marL="169863" indent="-169863">
                        <a:buFont typeface="Arial" panose="020B0604020202020204" pitchFamily="34" charset="0"/>
                        <a:buChar char="•"/>
                      </a:pPr>
                      <a:r>
                        <a:rPr lang="en-US" b="0" dirty="0"/>
                        <a:t>BILAG or SLEDAI*</a:t>
                      </a:r>
                    </a:p>
                    <a:p>
                      <a:pPr marL="169863" indent="-169863">
                        <a:buFont typeface="Arial" panose="020B0604020202020204" pitchFamily="34" charset="0"/>
                        <a:buChar char="•"/>
                      </a:pPr>
                      <a:r>
                        <a:rPr lang="en-US" b="0" dirty="0"/>
                        <a:t>Full blood count</a:t>
                      </a:r>
                    </a:p>
                    <a:p>
                      <a:pPr marL="169863" indent="-169863">
                        <a:buFont typeface="Arial" panose="020B0604020202020204" pitchFamily="34" charset="0"/>
                        <a:buChar char="•"/>
                      </a:pPr>
                      <a:r>
                        <a:rPr lang="en-US" b="0" dirty="0"/>
                        <a:t>Erythrocyte sedimentation rate</a:t>
                      </a:r>
                    </a:p>
                    <a:p>
                      <a:pPr marL="169863" indent="-169863">
                        <a:buFont typeface="Arial" panose="020B0604020202020204" pitchFamily="34" charset="0"/>
                        <a:buChar char="•"/>
                      </a:pPr>
                      <a:r>
                        <a:rPr lang="en-US" b="0" dirty="0"/>
                        <a:t>C-reactive protein</a:t>
                      </a:r>
                    </a:p>
                    <a:p>
                      <a:pPr marL="169863" indent="-169863">
                        <a:buFont typeface="Arial" panose="020B0604020202020204" pitchFamily="34" charset="0"/>
                        <a:buChar char="•"/>
                      </a:pPr>
                      <a:r>
                        <a:rPr lang="en-US" b="0" dirty="0"/>
                        <a:t>Urea, creatinine, electrolytes</a:t>
                      </a:r>
                    </a:p>
                  </a:txBody>
                  <a:tcPr>
                    <a:lnR w="12700" cap="flat" cmpd="sng" algn="ctr">
                      <a:noFill/>
                      <a:prstDash val="solid"/>
                      <a:round/>
                      <a:headEnd type="none" w="med" len="med"/>
                      <a:tailEnd type="none" w="med" len="med"/>
                    </a:lnR>
                  </a:tcPr>
                </a:tc>
                <a:tc>
                  <a:txBody>
                    <a:bodyPr/>
                    <a:lstStyle/>
                    <a:p>
                      <a:pPr marL="169863" indent="-169863">
                        <a:buFont typeface="Arial" panose="020B0604020202020204" pitchFamily="34" charset="0"/>
                        <a:buChar char="•"/>
                      </a:pPr>
                      <a:endParaRPr lang="en-US" b="0" dirty="0"/>
                    </a:p>
                    <a:p>
                      <a:pPr marL="169863" indent="-169863">
                        <a:buFont typeface="Arial" panose="020B0604020202020204" pitchFamily="34" charset="0"/>
                        <a:buChar char="•"/>
                      </a:pPr>
                      <a:r>
                        <a:rPr lang="en-US" b="0" dirty="0"/>
                        <a:t>Liver function </a:t>
                      </a:r>
                    </a:p>
                    <a:p>
                      <a:pPr marL="169863" indent="-169863">
                        <a:buFont typeface="Arial" panose="020B0604020202020204" pitchFamily="34" charset="0"/>
                        <a:buChar char="•"/>
                      </a:pPr>
                      <a:r>
                        <a:rPr lang="en-US" b="0" dirty="0"/>
                        <a:t>Double-stranded DNA titer</a:t>
                      </a:r>
                    </a:p>
                    <a:p>
                      <a:pPr marL="169863" indent="-169863">
                        <a:buFont typeface="Arial" panose="020B0604020202020204" pitchFamily="34" charset="0"/>
                        <a:buChar char="•"/>
                      </a:pPr>
                      <a:r>
                        <a:rPr lang="en-US" b="0" dirty="0"/>
                        <a:t>C3/C4</a:t>
                      </a:r>
                    </a:p>
                    <a:p>
                      <a:pPr marL="169863" indent="-169863">
                        <a:buFont typeface="Arial" panose="020B0604020202020204" pitchFamily="34" charset="0"/>
                        <a:buChar char="•"/>
                      </a:pPr>
                      <a:r>
                        <a:rPr lang="en-US" b="0" dirty="0"/>
                        <a:t>Urinalysis </a:t>
                      </a:r>
                    </a:p>
                    <a:p>
                      <a:pPr marL="169863" indent="-169863">
                        <a:buFont typeface="Arial" panose="020B0604020202020204" pitchFamily="34" charset="0"/>
                        <a:buChar char="•"/>
                      </a:pPr>
                      <a:r>
                        <a:rPr lang="en-US" b="0" dirty="0"/>
                        <a:t>Blood pressure</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18682128"/>
                  </a:ext>
                </a:extLst>
              </a:tr>
              <a:tr h="370840">
                <a:tc gridSpan="2">
                  <a:txBody>
                    <a:bodyPr/>
                    <a:lstStyle/>
                    <a:p>
                      <a:r>
                        <a:rPr lang="en-US" b="1" dirty="0"/>
                        <a:t>Annual Assessments</a:t>
                      </a:r>
                    </a:p>
                    <a:p>
                      <a:pPr marL="169863" indent="-169863" algn="l" defTabSz="685800" rtl="0" eaLnBrk="1" latinLnBrk="0" hangingPunct="1">
                        <a:buFont typeface="Arial" panose="020B0604020202020204" pitchFamily="34" charset="0"/>
                        <a:buChar char="•"/>
                      </a:pPr>
                      <a:r>
                        <a:rPr lang="en-US" sz="1350" b="0" kern="1200" dirty="0">
                          <a:solidFill>
                            <a:schemeClr val="dk1"/>
                          </a:solidFill>
                          <a:latin typeface="+mn-lt"/>
                          <a:ea typeface="+mn-ea"/>
                          <a:cs typeface="+mn-cs"/>
                        </a:rPr>
                        <a:t>SF-36</a:t>
                      </a:r>
                    </a:p>
                    <a:p>
                      <a:pPr marL="169863" indent="-169863" algn="l" defTabSz="685800" rtl="0" eaLnBrk="1" latinLnBrk="0" hangingPunct="1">
                        <a:buFont typeface="Arial" panose="020B0604020202020204" pitchFamily="34" charset="0"/>
                        <a:buChar char="•"/>
                      </a:pPr>
                      <a:r>
                        <a:rPr lang="en-US" sz="1350" b="0" kern="1200" dirty="0">
                          <a:solidFill>
                            <a:schemeClr val="dk1"/>
                          </a:solidFill>
                          <a:latin typeface="+mn-lt"/>
                          <a:ea typeface="+mn-ea"/>
                          <a:cs typeface="+mn-cs"/>
                        </a:rPr>
                        <a:t>SLICC/ACR</a:t>
                      </a:r>
                    </a:p>
                  </a:txBody>
                  <a:tcPr/>
                </a:tc>
                <a:tc hMerge="1">
                  <a:txBody>
                    <a:bodyPr/>
                    <a:lstStyle/>
                    <a:p>
                      <a:endParaRPr lang="en-US"/>
                    </a:p>
                  </a:txBody>
                  <a:tcPr/>
                </a:tc>
                <a:extLst>
                  <a:ext uri="{0D108BD9-81ED-4DB2-BD59-A6C34878D82A}">
                    <a16:rowId xmlns:a16="http://schemas.microsoft.com/office/drawing/2014/main" val="2053661928"/>
                  </a:ext>
                </a:extLst>
              </a:tr>
              <a:tr h="370840">
                <a:tc gridSpan="2">
                  <a:txBody>
                    <a:bodyPr/>
                    <a:lstStyle/>
                    <a:p>
                      <a:pPr marL="287338" indent="-287338"/>
                      <a:r>
                        <a:rPr lang="en-US" b="1" dirty="0"/>
                        <a:t>Annual monitoring for patients with suspected or known renal disease</a:t>
                      </a:r>
                    </a:p>
                    <a:p>
                      <a:pPr marL="169863" indent="-169863" algn="l" defTabSz="685800" rtl="0" eaLnBrk="1" latinLnBrk="0" hangingPunct="1">
                        <a:buFont typeface="Arial" panose="020B0604020202020204" pitchFamily="34" charset="0"/>
                        <a:buChar char="•"/>
                      </a:pPr>
                      <a:r>
                        <a:rPr lang="en-US" sz="1350" b="0" kern="1200" dirty="0">
                          <a:solidFill>
                            <a:schemeClr val="dk1"/>
                          </a:solidFill>
                          <a:latin typeface="+mn-lt"/>
                          <a:ea typeface="+mn-ea"/>
                          <a:cs typeface="+mn-cs"/>
                        </a:rPr>
                        <a:t>Cr-EDTA glomerular filtration rate </a:t>
                      </a:r>
                    </a:p>
                  </a:txBody>
                  <a:tcPr/>
                </a:tc>
                <a:tc hMerge="1">
                  <a:txBody>
                    <a:bodyPr/>
                    <a:lstStyle/>
                    <a:p>
                      <a:endParaRPr lang="en-US"/>
                    </a:p>
                  </a:txBody>
                  <a:tcPr/>
                </a:tc>
                <a:extLst>
                  <a:ext uri="{0D108BD9-81ED-4DB2-BD59-A6C34878D82A}">
                    <a16:rowId xmlns:a16="http://schemas.microsoft.com/office/drawing/2014/main" val="3254059367"/>
                  </a:ext>
                </a:extLst>
              </a:tr>
              <a:tr h="370840">
                <a:tc gridSpan="2">
                  <a:txBody>
                    <a:bodyPr/>
                    <a:lstStyle/>
                    <a:p>
                      <a:pPr marL="287338" indent="-287338"/>
                      <a:r>
                        <a:rPr lang="en-US" b="1" dirty="0"/>
                        <a:t>Monitoring for patients with known osteoporosis</a:t>
                      </a:r>
                    </a:p>
                    <a:p>
                      <a:pPr marL="169863" indent="-169863" algn="l" defTabSz="685800" rtl="0" eaLnBrk="1" latinLnBrk="0" hangingPunct="1">
                        <a:buFont typeface="Arial" panose="020B0604020202020204" pitchFamily="34" charset="0"/>
                        <a:buChar char="•"/>
                      </a:pPr>
                      <a:r>
                        <a:rPr lang="en-US" sz="1350" b="0" kern="1200" dirty="0">
                          <a:solidFill>
                            <a:schemeClr val="dk1"/>
                          </a:solidFill>
                          <a:latin typeface="+mn-lt"/>
                          <a:ea typeface="+mn-ea"/>
                          <a:cs typeface="+mn-cs"/>
                        </a:rPr>
                        <a:t>DXA bone density scan to monitor treatment response (adjust interval based on severity)</a:t>
                      </a:r>
                    </a:p>
                  </a:txBody>
                  <a:tcPr/>
                </a:tc>
                <a:tc hMerge="1">
                  <a:txBody>
                    <a:bodyPr/>
                    <a:lstStyle/>
                    <a:p>
                      <a:endParaRPr lang="en-US"/>
                    </a:p>
                  </a:txBody>
                  <a:tcPr/>
                </a:tc>
                <a:extLst>
                  <a:ext uri="{0D108BD9-81ED-4DB2-BD59-A6C34878D82A}">
                    <a16:rowId xmlns:a16="http://schemas.microsoft.com/office/drawing/2014/main" val="87600189"/>
                  </a:ext>
                </a:extLst>
              </a:tr>
            </a:tbl>
          </a:graphicData>
        </a:graphic>
      </p:graphicFrame>
    </p:spTree>
    <p:extLst>
      <p:ext uri="{BB962C8B-B14F-4D97-AF65-F5344CB8AC3E}">
        <p14:creationId xmlns:p14="http://schemas.microsoft.com/office/powerpoint/2010/main" val="636612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C47B-9DF9-C376-31F9-682D4CD08F92}"/>
              </a:ext>
            </a:extLst>
          </p:cNvPr>
          <p:cNvSpPr>
            <a:spLocks noGrp="1"/>
          </p:cNvSpPr>
          <p:nvPr>
            <p:ph type="title"/>
          </p:nvPr>
        </p:nvSpPr>
        <p:spPr/>
        <p:txBody>
          <a:bodyPr/>
          <a:lstStyle/>
          <a:p>
            <a:r>
              <a:rPr lang="en-US" dirty="0"/>
              <a:t>SLEDAI Disease Activity Calculator</a:t>
            </a:r>
          </a:p>
        </p:txBody>
      </p:sp>
      <p:sp>
        <p:nvSpPr>
          <p:cNvPr id="3" name="Text Placeholder 2">
            <a:extLst>
              <a:ext uri="{FF2B5EF4-FFF2-40B4-BE49-F238E27FC236}">
                <a16:creationId xmlns:a16="http://schemas.microsoft.com/office/drawing/2014/main" id="{BA6DD453-DE19-E88D-149A-624DDF1BE0DD}"/>
              </a:ext>
            </a:extLst>
          </p:cNvPr>
          <p:cNvSpPr>
            <a:spLocks noGrp="1"/>
          </p:cNvSpPr>
          <p:nvPr>
            <p:ph type="body" sz="quarter" idx="10"/>
          </p:nvPr>
        </p:nvSpPr>
        <p:spPr/>
        <p:txBody>
          <a:bodyPr/>
          <a:lstStyle/>
          <a:p>
            <a:r>
              <a:rPr lang="en-US" dirty="0"/>
              <a:t>Available at https://qxmd.com/calculate/calculator_335/sledai-2k</a:t>
            </a:r>
          </a:p>
        </p:txBody>
      </p:sp>
      <p:pic>
        <p:nvPicPr>
          <p:cNvPr id="5" name="Picture 4">
            <a:extLst>
              <a:ext uri="{FF2B5EF4-FFF2-40B4-BE49-F238E27FC236}">
                <a16:creationId xmlns:a16="http://schemas.microsoft.com/office/drawing/2014/main" id="{68978467-AA1E-9FEC-7B7B-4CD7F308EE49}"/>
              </a:ext>
            </a:extLst>
          </p:cNvPr>
          <p:cNvPicPr>
            <a:picLocks noChangeAspect="1"/>
          </p:cNvPicPr>
          <p:nvPr/>
        </p:nvPicPr>
        <p:blipFill rotWithShape="1">
          <a:blip r:embed="rId3"/>
          <a:srcRect l="4682" t="26092" r="1984" b="1602"/>
          <a:stretch/>
        </p:blipFill>
        <p:spPr>
          <a:xfrm>
            <a:off x="628651" y="1061372"/>
            <a:ext cx="8133440" cy="3312856"/>
          </a:xfrm>
          <a:prstGeom prst="rect">
            <a:avLst/>
          </a:prstGeom>
        </p:spPr>
      </p:pic>
      <p:sp>
        <p:nvSpPr>
          <p:cNvPr id="6" name="Rectangle 5">
            <a:extLst>
              <a:ext uri="{FF2B5EF4-FFF2-40B4-BE49-F238E27FC236}">
                <a16:creationId xmlns:a16="http://schemas.microsoft.com/office/drawing/2014/main" id="{3D43F547-5B68-A458-A6E4-38B2F2C87CE8}"/>
              </a:ext>
            </a:extLst>
          </p:cNvPr>
          <p:cNvSpPr/>
          <p:nvPr/>
        </p:nvSpPr>
        <p:spPr>
          <a:xfrm>
            <a:off x="7685314" y="3904343"/>
            <a:ext cx="1342572"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830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9386-D539-4BC1-911D-B2E41D8D6F37}"/>
              </a:ext>
            </a:extLst>
          </p:cNvPr>
          <p:cNvSpPr>
            <a:spLocks noGrp="1"/>
          </p:cNvSpPr>
          <p:nvPr>
            <p:ph type="title"/>
          </p:nvPr>
        </p:nvSpPr>
        <p:spPr/>
        <p:txBody>
          <a:bodyPr/>
          <a:lstStyle/>
          <a:p>
            <a:r>
              <a:rPr lang="en-US" dirty="0"/>
              <a:t>Shortcomings of the SELENA-SLEDAI</a:t>
            </a:r>
          </a:p>
        </p:txBody>
      </p:sp>
      <p:sp>
        <p:nvSpPr>
          <p:cNvPr id="3" name="Content Placeholder 2">
            <a:extLst>
              <a:ext uri="{FF2B5EF4-FFF2-40B4-BE49-F238E27FC236}">
                <a16:creationId xmlns:a16="http://schemas.microsoft.com/office/drawing/2014/main" id="{B294BF43-2736-49D9-903C-E52AADD7CBDF}"/>
              </a:ext>
            </a:extLst>
          </p:cNvPr>
          <p:cNvSpPr>
            <a:spLocks noGrp="1"/>
          </p:cNvSpPr>
          <p:nvPr>
            <p:ph idx="1"/>
          </p:nvPr>
        </p:nvSpPr>
        <p:spPr/>
        <p:txBody>
          <a:bodyPr>
            <a:normAutofit fontScale="92500" lnSpcReduction="10000"/>
          </a:bodyPr>
          <a:lstStyle/>
          <a:p>
            <a:r>
              <a:rPr lang="en-US" dirty="0"/>
              <a:t>Devised in 1992 and never intended for use in clinical trials</a:t>
            </a:r>
          </a:p>
          <a:p>
            <a:r>
              <a:rPr lang="en-US" dirty="0"/>
              <a:t>24 items with a maximum score of 105 </a:t>
            </a:r>
          </a:p>
          <a:p>
            <a:r>
              <a:rPr lang="en-US" dirty="0"/>
              <a:t>Not sensitive to change in joints, blood counts</a:t>
            </a:r>
          </a:p>
          <a:p>
            <a:r>
              <a:rPr lang="en-US" dirty="0"/>
              <a:t>No subjectivity</a:t>
            </a:r>
          </a:p>
          <a:p>
            <a:r>
              <a:rPr lang="en-US" dirty="0"/>
              <a:t>Weighted against laboratory tests (6 points)</a:t>
            </a:r>
          </a:p>
          <a:p>
            <a:r>
              <a:rPr lang="en-US" dirty="0"/>
              <a:t>Heavily weighted towards CNS and kidneys (56 CNS, 24 kidneys). </a:t>
            </a:r>
            <a:br>
              <a:rPr lang="en-US" dirty="0"/>
            </a:br>
            <a:r>
              <a:rPr lang="en-US" dirty="0"/>
              <a:t>Lupus headache does not exist.</a:t>
            </a:r>
          </a:p>
          <a:p>
            <a:r>
              <a:rPr lang="en-US" dirty="0"/>
              <a:t>Ignores pulmonary hypertension, TTP, hemolytic anemia, interstitial lung disease</a:t>
            </a:r>
          </a:p>
          <a:p>
            <a:r>
              <a:rPr lang="en-US" dirty="0"/>
              <a:t>Validated for clinical activity, but a poor measure of change in activity</a:t>
            </a:r>
          </a:p>
          <a:p>
            <a:endParaRPr lang="en-US" dirty="0"/>
          </a:p>
          <a:p>
            <a:endParaRPr lang="en-US" dirty="0"/>
          </a:p>
        </p:txBody>
      </p:sp>
    </p:spTree>
    <p:extLst>
      <p:ext uri="{BB962C8B-B14F-4D97-AF65-F5344CB8AC3E}">
        <p14:creationId xmlns:p14="http://schemas.microsoft.com/office/powerpoint/2010/main" val="4257858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767B-6A2B-469D-B5CA-0DCAA8474F40}"/>
              </a:ext>
            </a:extLst>
          </p:cNvPr>
          <p:cNvSpPr>
            <a:spLocks noGrp="1"/>
          </p:cNvSpPr>
          <p:nvPr>
            <p:ph type="title"/>
          </p:nvPr>
        </p:nvSpPr>
        <p:spPr/>
        <p:txBody>
          <a:bodyPr/>
          <a:lstStyle/>
          <a:p>
            <a:r>
              <a:rPr lang="en-US" dirty="0"/>
              <a:t>Patient Reported Outcomes (PROs)</a:t>
            </a:r>
          </a:p>
        </p:txBody>
      </p:sp>
      <p:sp>
        <p:nvSpPr>
          <p:cNvPr id="3" name="Content Placeholder 2">
            <a:extLst>
              <a:ext uri="{FF2B5EF4-FFF2-40B4-BE49-F238E27FC236}">
                <a16:creationId xmlns:a16="http://schemas.microsoft.com/office/drawing/2014/main" id="{8DECCACA-1DBF-4550-9176-280434AA7F17}"/>
              </a:ext>
            </a:extLst>
          </p:cNvPr>
          <p:cNvSpPr>
            <a:spLocks noGrp="1"/>
          </p:cNvSpPr>
          <p:nvPr>
            <p:ph idx="1"/>
          </p:nvPr>
        </p:nvSpPr>
        <p:spPr/>
        <p:txBody>
          <a:bodyPr>
            <a:normAutofit/>
          </a:bodyPr>
          <a:lstStyle/>
          <a:p>
            <a:r>
              <a:rPr lang="en-US" dirty="0"/>
              <a:t>Examples include SSC, SLEQOL, Lupus QOL Index, L-QOL, </a:t>
            </a:r>
            <a:r>
              <a:rPr lang="en-US" dirty="0" err="1"/>
              <a:t>LupusPRO</a:t>
            </a:r>
            <a:r>
              <a:rPr lang="en-US" dirty="0"/>
              <a:t>, Lupus Impact Tracker, RAPID3</a:t>
            </a:r>
          </a:p>
          <a:p>
            <a:r>
              <a:rPr lang="en-US" dirty="0"/>
              <a:t>Patient-reported outcomes</a:t>
            </a:r>
          </a:p>
          <a:p>
            <a:pPr lvl="1"/>
            <a:r>
              <a:rPr lang="en-US" dirty="0"/>
              <a:t>Don’t always align with other measures of disease activity </a:t>
            </a:r>
          </a:p>
          <a:p>
            <a:pPr lvl="1"/>
            <a:r>
              <a:rPr lang="en-US" dirty="0"/>
              <a:t>Best used in combination</a:t>
            </a:r>
          </a:p>
          <a:p>
            <a:r>
              <a:rPr lang="en-US" dirty="0"/>
              <a:t>2005 FDA Lupus Guidance Document for new treatments reiterated in 2010</a:t>
            </a:r>
          </a:p>
          <a:p>
            <a:pPr lvl="1"/>
            <a:r>
              <a:rPr lang="en-US" dirty="0"/>
              <a:t>If a clinical trial can demonstrate IMPROVEMENT in Patient Reported Outcomes, a drug can be approved for use in SLE, even if clinical improvements are not demonstrated</a:t>
            </a:r>
          </a:p>
          <a:p>
            <a:endParaRPr lang="en-US" dirty="0"/>
          </a:p>
        </p:txBody>
      </p:sp>
      <p:sp>
        <p:nvSpPr>
          <p:cNvPr id="5" name="Text Placeholder 4">
            <a:extLst>
              <a:ext uri="{FF2B5EF4-FFF2-40B4-BE49-F238E27FC236}">
                <a16:creationId xmlns:a16="http://schemas.microsoft.com/office/drawing/2014/main" id="{1F767B53-6CD5-33AD-CB75-AFDEDF04468F}"/>
              </a:ext>
            </a:extLst>
          </p:cNvPr>
          <p:cNvSpPr>
            <a:spLocks noGrp="1"/>
          </p:cNvSpPr>
          <p:nvPr>
            <p:ph type="body" sz="quarter" idx="10"/>
          </p:nvPr>
        </p:nvSpPr>
        <p:spPr/>
        <p:txBody>
          <a:bodyPr/>
          <a:lstStyle/>
          <a:p>
            <a:r>
              <a:rPr lang="en-US" dirty="0" err="1"/>
              <a:t>Grootscholten</a:t>
            </a:r>
            <a:r>
              <a:rPr lang="en-US" dirty="0"/>
              <a:t> C, et al. </a:t>
            </a:r>
            <a:r>
              <a:rPr lang="en-US" i="1" dirty="0"/>
              <a:t>Qual Life Res</a:t>
            </a:r>
            <a:r>
              <a:rPr lang="en-US" dirty="0"/>
              <a:t>. 2003;12:635-644. Leong KP, et al. </a:t>
            </a:r>
            <a:r>
              <a:rPr lang="en-US" i="1" dirty="0"/>
              <a:t>Rheumatology</a:t>
            </a:r>
            <a:r>
              <a:rPr lang="en-US" dirty="0"/>
              <a:t>. 2005;44:1267-1276 ; Pincus T, et al. </a:t>
            </a:r>
            <a:r>
              <a:rPr lang="en-US" i="1" dirty="0"/>
              <a:t>Rheum Dis Clin North Am. </a:t>
            </a:r>
            <a:r>
              <a:rPr lang="en-US" dirty="0"/>
              <a:t>2009;35:773-778. McElhone K, et al. </a:t>
            </a:r>
            <a:r>
              <a:rPr lang="en-US" i="1" dirty="0" err="1"/>
              <a:t>Arthr</a:t>
            </a:r>
            <a:r>
              <a:rPr lang="en-US" i="1" dirty="0"/>
              <a:t> Care Res</a:t>
            </a:r>
            <a:r>
              <a:rPr lang="en-US" dirty="0"/>
              <a:t>. 2007;57:972-979.</a:t>
            </a:r>
          </a:p>
        </p:txBody>
      </p:sp>
    </p:spTree>
    <p:extLst>
      <p:ext uri="{BB962C8B-B14F-4D97-AF65-F5344CB8AC3E}">
        <p14:creationId xmlns:p14="http://schemas.microsoft.com/office/powerpoint/2010/main" val="68980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2466-02FA-357E-5090-4E23F401FABD}"/>
              </a:ext>
            </a:extLst>
          </p:cNvPr>
          <p:cNvSpPr>
            <a:spLocks noGrp="1"/>
          </p:cNvSpPr>
          <p:nvPr>
            <p:ph type="title"/>
          </p:nvPr>
        </p:nvSpPr>
        <p:spPr/>
        <p:txBody>
          <a:bodyPr/>
          <a:lstStyle/>
          <a:p>
            <a:r>
              <a:rPr lang="en-US" dirty="0"/>
              <a:t>Vitamin D Deficiency </a:t>
            </a:r>
          </a:p>
        </p:txBody>
      </p:sp>
      <p:sp>
        <p:nvSpPr>
          <p:cNvPr id="4" name="Content Placeholder 3">
            <a:extLst>
              <a:ext uri="{FF2B5EF4-FFF2-40B4-BE49-F238E27FC236}">
                <a16:creationId xmlns:a16="http://schemas.microsoft.com/office/drawing/2014/main" id="{7EE17020-CB5E-2553-4602-4A4E7F82360D}"/>
              </a:ext>
            </a:extLst>
          </p:cNvPr>
          <p:cNvSpPr>
            <a:spLocks noGrp="1"/>
          </p:cNvSpPr>
          <p:nvPr>
            <p:ph idx="1"/>
          </p:nvPr>
        </p:nvSpPr>
        <p:spPr/>
        <p:txBody>
          <a:bodyPr/>
          <a:lstStyle/>
          <a:p>
            <a:r>
              <a:rPr lang="en-US" dirty="0"/>
              <a:t>High prevalence in SLE because of sun avoidance and photoprotection, renal insufficiency, and treatment side effects (</a:t>
            </a:r>
            <a:r>
              <a:rPr lang="en-US" dirty="0" err="1"/>
              <a:t>eg</a:t>
            </a:r>
            <a:r>
              <a:rPr lang="en-US" dirty="0"/>
              <a:t>, steroids, antimalarials, and calcineurin inhibitors)</a:t>
            </a:r>
          </a:p>
          <a:p>
            <a:r>
              <a:rPr lang="en-US" dirty="0"/>
              <a:t>Can be a risk factor for SLE onset and disease activity </a:t>
            </a:r>
          </a:p>
          <a:p>
            <a:r>
              <a:rPr lang="en-US" dirty="0"/>
              <a:t>Can also be related to bone disease, cardiovascular disease, and renal disease </a:t>
            </a:r>
          </a:p>
        </p:txBody>
      </p:sp>
      <p:sp>
        <p:nvSpPr>
          <p:cNvPr id="5" name="Text Placeholder 4">
            <a:extLst>
              <a:ext uri="{FF2B5EF4-FFF2-40B4-BE49-F238E27FC236}">
                <a16:creationId xmlns:a16="http://schemas.microsoft.com/office/drawing/2014/main" id="{C2FF889D-469C-0E86-84F1-5F746882A916}"/>
              </a:ext>
            </a:extLst>
          </p:cNvPr>
          <p:cNvSpPr>
            <a:spLocks noGrp="1"/>
          </p:cNvSpPr>
          <p:nvPr>
            <p:ph type="body" sz="quarter" idx="10"/>
          </p:nvPr>
        </p:nvSpPr>
        <p:spPr/>
        <p:txBody>
          <a:bodyPr/>
          <a:lstStyle/>
          <a:p>
            <a:r>
              <a:rPr lang="en-US" dirty="0" err="1"/>
              <a:t>Hassanalilou</a:t>
            </a:r>
            <a:r>
              <a:rPr lang="en-US" dirty="0"/>
              <a:t> T, et al. </a:t>
            </a:r>
            <a:r>
              <a:rPr lang="en-US" i="1" dirty="0"/>
              <a:t>Auto </a:t>
            </a:r>
            <a:r>
              <a:rPr lang="en-US" i="1" dirty="0" err="1"/>
              <a:t>Immun</a:t>
            </a:r>
            <a:r>
              <a:rPr lang="en-US" i="1" dirty="0"/>
              <a:t> Highlights</a:t>
            </a:r>
            <a:r>
              <a:rPr lang="en-US" dirty="0"/>
              <a:t>. 201;9:1. </a:t>
            </a:r>
            <a:r>
              <a:rPr lang="en-US" dirty="0" err="1"/>
              <a:t>doi</a:t>
            </a:r>
            <a:r>
              <a:rPr lang="en-US" dirty="0"/>
              <a:t>: 10.1007/s13317-017-0101-x. </a:t>
            </a:r>
            <a:r>
              <a:rPr lang="en-US" dirty="0" err="1"/>
              <a:t>Amital</a:t>
            </a:r>
            <a:r>
              <a:rPr lang="en-US" dirty="0"/>
              <a:t> H, et al. </a:t>
            </a:r>
            <a:r>
              <a:rPr lang="en-US" i="1" dirty="0"/>
              <a:t>Ann Rheum Dis. </a:t>
            </a:r>
            <a:r>
              <a:rPr lang="en-US" dirty="0"/>
              <a:t>2010;69:1155–1157. Attar SM, Siddiqui AM. </a:t>
            </a:r>
            <a:r>
              <a:rPr lang="en-US" i="1" dirty="0"/>
              <a:t>Oman Med J</a:t>
            </a:r>
            <a:r>
              <a:rPr lang="en-US" dirty="0"/>
              <a:t>. 2013;28:42–47. </a:t>
            </a:r>
            <a:r>
              <a:rPr lang="en-US" dirty="0" err="1"/>
              <a:t>Mok</a:t>
            </a:r>
            <a:r>
              <a:rPr lang="en-US" dirty="0"/>
              <a:t> C, et al. </a:t>
            </a:r>
            <a:r>
              <a:rPr lang="en-US" i="1" dirty="0"/>
              <a:t>Lupus</a:t>
            </a:r>
            <a:r>
              <a:rPr lang="en-US" dirty="0"/>
              <a:t>. 2012;21:36–42.</a:t>
            </a:r>
          </a:p>
        </p:txBody>
      </p:sp>
    </p:spTree>
    <p:extLst>
      <p:ext uri="{BB962C8B-B14F-4D97-AF65-F5344CB8AC3E}">
        <p14:creationId xmlns:p14="http://schemas.microsoft.com/office/powerpoint/2010/main" val="3329979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DEBB-2471-443A-A5C0-FFC876C363F6}"/>
              </a:ext>
            </a:extLst>
          </p:cNvPr>
          <p:cNvSpPr>
            <a:spLocks noGrp="1"/>
          </p:cNvSpPr>
          <p:nvPr>
            <p:ph type="title"/>
          </p:nvPr>
        </p:nvSpPr>
        <p:spPr/>
        <p:txBody>
          <a:bodyPr>
            <a:normAutofit fontScale="90000"/>
          </a:bodyPr>
          <a:lstStyle/>
          <a:p>
            <a:r>
              <a:rPr lang="en-US" altLang="en-US" dirty="0"/>
              <a:t>Increasing 25-Hydroxy Vitamin D Helps Disease Activity and Urine Protein/CR</a:t>
            </a:r>
            <a:endParaRPr lang="en-US" dirty="0"/>
          </a:p>
        </p:txBody>
      </p:sp>
      <p:sp>
        <p:nvSpPr>
          <p:cNvPr id="4" name="Text Placeholder 3">
            <a:extLst>
              <a:ext uri="{FF2B5EF4-FFF2-40B4-BE49-F238E27FC236}">
                <a16:creationId xmlns:a16="http://schemas.microsoft.com/office/drawing/2014/main" id="{AA1941DC-B6C9-43CC-95ED-49A040232825}"/>
              </a:ext>
            </a:extLst>
          </p:cNvPr>
          <p:cNvSpPr>
            <a:spLocks noGrp="1"/>
          </p:cNvSpPr>
          <p:nvPr>
            <p:ph type="body" sz="quarter" idx="10"/>
          </p:nvPr>
        </p:nvSpPr>
        <p:spPr/>
        <p:txBody>
          <a:bodyPr/>
          <a:lstStyle/>
          <a:p>
            <a:r>
              <a:rPr lang="en-US" dirty="0"/>
              <a:t>CR, creatinine; SELENA-SLEDAI, Safety of Estrogens in Lupus Erythematosus National Assessment version of the Systemic Lupus Erythematosus Disease Activity Index.</a:t>
            </a:r>
          </a:p>
          <a:p>
            <a:r>
              <a:rPr lang="en-US" dirty="0"/>
              <a:t>Petri  M, et al. </a:t>
            </a:r>
            <a:r>
              <a:rPr lang="en-US" i="1" dirty="0"/>
              <a:t>Arthritis Rheum</a:t>
            </a:r>
            <a:r>
              <a:rPr lang="en-US" dirty="0"/>
              <a:t>. 2013;65:1865-1871.</a:t>
            </a:r>
          </a:p>
        </p:txBody>
      </p:sp>
      <p:sp>
        <p:nvSpPr>
          <p:cNvPr id="3" name="TextBox 1">
            <a:extLst>
              <a:ext uri="{FF2B5EF4-FFF2-40B4-BE49-F238E27FC236}">
                <a16:creationId xmlns:a16="http://schemas.microsoft.com/office/drawing/2014/main" id="{C0485AD6-EDC8-429E-D9DD-48C8DEED8408}"/>
              </a:ext>
            </a:extLst>
          </p:cNvPr>
          <p:cNvSpPr txBox="1">
            <a:spLocks noChangeArrowheads="1"/>
          </p:cNvSpPr>
          <p:nvPr/>
        </p:nvSpPr>
        <p:spPr bwMode="auto">
          <a:xfrm>
            <a:off x="1644848" y="1283942"/>
            <a:ext cx="5854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45000"/>
              </a:spcAft>
              <a:buClr>
                <a:srgbClr val="FFFF00"/>
              </a:buClr>
              <a:buFont typeface="Wingdings" panose="05000000000000000000" pitchFamily="2" charset="2"/>
              <a:buChar char="§"/>
              <a:defRPr sz="2800">
                <a:solidFill>
                  <a:schemeClr val="bg1"/>
                </a:solidFill>
                <a:latin typeface="Arial" panose="020B0604020202020204" pitchFamily="34" charset="0"/>
              </a:defRPr>
            </a:lvl1pPr>
            <a:lvl2pPr marL="742950" indent="-285750">
              <a:spcBef>
                <a:spcPct val="20000"/>
              </a:spcBef>
              <a:spcAft>
                <a:spcPct val="45000"/>
              </a:spcAft>
              <a:buClr>
                <a:srgbClr val="FFFF00"/>
              </a:buClr>
              <a:buChar char="–"/>
              <a:defRPr sz="2400">
                <a:solidFill>
                  <a:schemeClr val="bg1"/>
                </a:solidFill>
                <a:latin typeface="Arial" panose="020B0604020202020204" pitchFamily="34" charset="0"/>
              </a:defRPr>
            </a:lvl2pPr>
            <a:lvl3pPr marL="1143000" indent="-228600">
              <a:spcBef>
                <a:spcPct val="20000"/>
              </a:spcBef>
              <a:spcAft>
                <a:spcPct val="45000"/>
              </a:spcAft>
              <a:buClr>
                <a:srgbClr val="FFFF00"/>
              </a:buClr>
              <a:buFont typeface="Wingdings" panose="05000000000000000000" pitchFamily="2" charset="2"/>
              <a:buChar char="§"/>
              <a:defRPr sz="2000">
                <a:solidFill>
                  <a:schemeClr val="bg1"/>
                </a:solidFill>
                <a:latin typeface="Arial" panose="020B0604020202020204" pitchFamily="34" charset="0"/>
              </a:defRPr>
            </a:lvl3pPr>
            <a:lvl4pPr marL="1600200" indent="-228600">
              <a:spcBef>
                <a:spcPct val="20000"/>
              </a:spcBef>
              <a:spcAft>
                <a:spcPct val="45000"/>
              </a:spcAft>
              <a:buClr>
                <a:srgbClr val="FFFF00"/>
              </a:buClr>
              <a:buChar char="–"/>
              <a:defRPr>
                <a:solidFill>
                  <a:schemeClr val="bg1"/>
                </a:solidFill>
                <a:latin typeface="Arial" panose="020B0604020202020204" pitchFamily="34" charset="0"/>
              </a:defRPr>
            </a:lvl4pPr>
            <a:lvl5pPr marL="2057400" indent="-228600">
              <a:spcBef>
                <a:spcPct val="20000"/>
              </a:spcBef>
              <a:spcAft>
                <a:spcPct val="45000"/>
              </a:spcAft>
              <a:buClr>
                <a:srgbClr val="FFFF00"/>
              </a:buClr>
              <a:buFont typeface="Wingdings" panose="05000000000000000000" pitchFamily="2" charset="2"/>
              <a:buChar char="§"/>
              <a:defRPr>
                <a:solidFill>
                  <a:schemeClr val="bg1"/>
                </a:solidFill>
                <a:latin typeface="Arial" panose="020B0604020202020204" pitchFamily="34" charset="0"/>
              </a:defRPr>
            </a:lvl5pPr>
            <a:lvl6pPr marL="2514600" indent="-228600" eaLnBrk="0" fontAlgn="base" hangingPunct="0">
              <a:spcBef>
                <a:spcPct val="20000"/>
              </a:spcBef>
              <a:spcAft>
                <a:spcPct val="45000"/>
              </a:spcAft>
              <a:buClr>
                <a:srgbClr val="FFFF00"/>
              </a:buClr>
              <a:buFont typeface="Wingdings" panose="05000000000000000000" pitchFamily="2" charset="2"/>
              <a:buChar char="§"/>
              <a:defRPr>
                <a:solidFill>
                  <a:schemeClr val="bg1"/>
                </a:solidFill>
                <a:latin typeface="Arial" panose="020B0604020202020204" pitchFamily="34" charset="0"/>
              </a:defRPr>
            </a:lvl6pPr>
            <a:lvl7pPr marL="2971800" indent="-228600" eaLnBrk="0" fontAlgn="base" hangingPunct="0">
              <a:spcBef>
                <a:spcPct val="20000"/>
              </a:spcBef>
              <a:spcAft>
                <a:spcPct val="45000"/>
              </a:spcAft>
              <a:buClr>
                <a:srgbClr val="FFFF00"/>
              </a:buClr>
              <a:buFont typeface="Wingdings" panose="05000000000000000000" pitchFamily="2" charset="2"/>
              <a:buChar char="§"/>
              <a:defRPr>
                <a:solidFill>
                  <a:schemeClr val="bg1"/>
                </a:solidFill>
                <a:latin typeface="Arial" panose="020B0604020202020204" pitchFamily="34" charset="0"/>
              </a:defRPr>
            </a:lvl7pPr>
            <a:lvl8pPr marL="3429000" indent="-228600" eaLnBrk="0" fontAlgn="base" hangingPunct="0">
              <a:spcBef>
                <a:spcPct val="20000"/>
              </a:spcBef>
              <a:spcAft>
                <a:spcPct val="45000"/>
              </a:spcAft>
              <a:buClr>
                <a:srgbClr val="FFFF00"/>
              </a:buClr>
              <a:buFont typeface="Wingdings" panose="05000000000000000000" pitchFamily="2" charset="2"/>
              <a:buChar char="§"/>
              <a:defRPr>
                <a:solidFill>
                  <a:schemeClr val="bg1"/>
                </a:solidFill>
                <a:latin typeface="Arial" panose="020B0604020202020204" pitchFamily="34" charset="0"/>
              </a:defRPr>
            </a:lvl8pPr>
            <a:lvl9pPr marL="3886200" indent="-228600" eaLnBrk="0" fontAlgn="base" hangingPunct="0">
              <a:spcBef>
                <a:spcPct val="20000"/>
              </a:spcBef>
              <a:spcAft>
                <a:spcPct val="45000"/>
              </a:spcAft>
              <a:buClr>
                <a:srgbClr val="FFFF00"/>
              </a:buClr>
              <a:buFont typeface="Wingdings" panose="05000000000000000000" pitchFamily="2" charset="2"/>
              <a:buChar char="§"/>
              <a:defRPr>
                <a:solidFill>
                  <a:schemeClr val="bg1"/>
                </a:solidFill>
                <a:latin typeface="Arial" panose="020B0604020202020204" pitchFamily="34" charset="0"/>
              </a:defRPr>
            </a:lvl9pPr>
          </a:lstStyle>
          <a:p>
            <a:pPr algn="ctr">
              <a:spcBef>
                <a:spcPct val="0"/>
              </a:spcBef>
              <a:spcAft>
                <a:spcPct val="0"/>
              </a:spcAft>
              <a:buClrTx/>
              <a:buFontTx/>
              <a:buNone/>
            </a:pPr>
            <a:r>
              <a:rPr lang="en-US" altLang="en-US" sz="1600" b="1" dirty="0">
                <a:solidFill>
                  <a:schemeClr val="tx1"/>
                </a:solidFill>
                <a:ea typeface="Calibri" panose="020F0502020204030204" pitchFamily="34" charset="0"/>
                <a:cs typeface="Times New Roman" panose="02020603050405020304" pitchFamily="18" charset="0"/>
              </a:rPr>
              <a:t>Model allowing slope to differ before and after 40 ng/mL</a:t>
            </a:r>
          </a:p>
        </p:txBody>
      </p:sp>
      <p:graphicFrame>
        <p:nvGraphicFramePr>
          <p:cNvPr id="5" name="Content Placeholder 3">
            <a:extLst>
              <a:ext uri="{FF2B5EF4-FFF2-40B4-BE49-F238E27FC236}">
                <a16:creationId xmlns:a16="http://schemas.microsoft.com/office/drawing/2014/main" id="{E2DDD53C-795F-CC92-B193-B8E2F53A52D3}"/>
              </a:ext>
            </a:extLst>
          </p:cNvPr>
          <p:cNvGraphicFramePr>
            <a:graphicFrameLocks/>
          </p:cNvGraphicFramePr>
          <p:nvPr/>
        </p:nvGraphicFramePr>
        <p:xfrm>
          <a:off x="789566" y="1835112"/>
          <a:ext cx="7361768" cy="2428539"/>
        </p:xfrm>
        <a:graphic>
          <a:graphicData uri="http://schemas.openxmlformats.org/drawingml/2006/table">
            <a:tbl>
              <a:tblPr firstRow="1" bandRow="1">
                <a:tableStyleId>{5C22544A-7EE6-4342-B048-85BDC9FD1C3A}</a:tableStyleId>
              </a:tblPr>
              <a:tblGrid>
                <a:gridCol w="1567784">
                  <a:extLst>
                    <a:ext uri="{9D8B030D-6E8A-4147-A177-3AD203B41FA5}">
                      <a16:colId xmlns:a16="http://schemas.microsoft.com/office/drawing/2014/main" val="20000"/>
                    </a:ext>
                  </a:extLst>
                </a:gridCol>
                <a:gridCol w="1567784">
                  <a:extLst>
                    <a:ext uri="{9D8B030D-6E8A-4147-A177-3AD203B41FA5}">
                      <a16:colId xmlns:a16="http://schemas.microsoft.com/office/drawing/2014/main" val="3959836125"/>
                    </a:ext>
                  </a:extLst>
                </a:gridCol>
                <a:gridCol w="1567784">
                  <a:extLst>
                    <a:ext uri="{9D8B030D-6E8A-4147-A177-3AD203B41FA5}">
                      <a16:colId xmlns:a16="http://schemas.microsoft.com/office/drawing/2014/main" val="963064578"/>
                    </a:ext>
                  </a:extLst>
                </a:gridCol>
                <a:gridCol w="1329208">
                  <a:extLst>
                    <a:ext uri="{9D8B030D-6E8A-4147-A177-3AD203B41FA5}">
                      <a16:colId xmlns:a16="http://schemas.microsoft.com/office/drawing/2014/main" val="20001"/>
                    </a:ext>
                  </a:extLst>
                </a:gridCol>
                <a:gridCol w="1329208">
                  <a:extLst>
                    <a:ext uri="{9D8B030D-6E8A-4147-A177-3AD203B41FA5}">
                      <a16:colId xmlns:a16="http://schemas.microsoft.com/office/drawing/2014/main" val="2809848768"/>
                    </a:ext>
                  </a:extLst>
                </a:gridCol>
              </a:tblGrid>
              <a:tr h="510988">
                <a:tc>
                  <a:txBody>
                    <a:bodyPr/>
                    <a:lstStyle/>
                    <a:p>
                      <a:pPr marL="0" marR="0" algn="ctr">
                        <a:lnSpc>
                          <a:spcPct val="100000"/>
                        </a:lnSpc>
                        <a:spcBef>
                          <a:spcPts val="0"/>
                        </a:spcBef>
                        <a:spcAft>
                          <a:spcPts val="0"/>
                        </a:spcAft>
                      </a:pPr>
                      <a:r>
                        <a:rPr lang="en-US" sz="1400" b="1" dirty="0">
                          <a:solidFill>
                            <a:schemeClr val="bg1"/>
                          </a:solidFill>
                          <a:effectLst/>
                          <a:latin typeface="+mn-lt"/>
                          <a:ea typeface="Calibri"/>
                          <a:cs typeface="Times New Roman" pitchFamily="18" charset="0"/>
                        </a:rPr>
                        <a:t>Disease Measure</a:t>
                      </a:r>
                      <a:endParaRPr lang="en-US" sz="1400" dirty="0">
                        <a:solidFill>
                          <a:schemeClr val="bg1"/>
                        </a:solidFill>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dirty="0">
                          <a:solidFill>
                            <a:schemeClr val="bg1"/>
                          </a:solidFill>
                          <a:effectLst/>
                          <a:latin typeface="+mn-lt"/>
                          <a:ea typeface="Calibri"/>
                          <a:cs typeface="Times New Roman" pitchFamily="18" charset="0"/>
                        </a:rPr>
                        <a:t>Slope over range  of 0-40 </a:t>
                      </a:r>
                      <a:r>
                        <a:rPr lang="en-US" sz="1400" b="1" dirty="0" err="1">
                          <a:solidFill>
                            <a:schemeClr val="bg1"/>
                          </a:solidFill>
                          <a:effectLst/>
                          <a:latin typeface="+mn-lt"/>
                          <a:ea typeface="Calibri"/>
                          <a:cs typeface="Times New Roman" pitchFamily="18" charset="0"/>
                        </a:rPr>
                        <a:t>ng</a:t>
                      </a:r>
                      <a:r>
                        <a:rPr lang="en-US" sz="1400" b="1" dirty="0">
                          <a:solidFill>
                            <a:schemeClr val="bg1"/>
                          </a:solidFill>
                          <a:effectLst/>
                          <a:latin typeface="+mn-lt"/>
                          <a:ea typeface="Calibri"/>
                          <a:cs typeface="Times New Roman" pitchFamily="18" charset="0"/>
                        </a:rPr>
                        <a:t>/mL </a:t>
                      </a:r>
                    </a:p>
                    <a:p>
                      <a:pPr marL="0" marR="0" algn="ctr">
                        <a:lnSpc>
                          <a:spcPct val="100000"/>
                        </a:lnSpc>
                        <a:spcBef>
                          <a:spcPts val="0"/>
                        </a:spcBef>
                        <a:spcAft>
                          <a:spcPts val="0"/>
                        </a:spcAft>
                      </a:pPr>
                      <a:r>
                        <a:rPr lang="en-US" sz="1400" b="1" dirty="0">
                          <a:solidFill>
                            <a:schemeClr val="bg1"/>
                          </a:solidFill>
                          <a:effectLst/>
                          <a:latin typeface="+mn-lt"/>
                          <a:ea typeface="Calibri"/>
                          <a:cs typeface="Times New Roman" pitchFamily="18" charset="0"/>
                        </a:rPr>
                        <a:t>(95% CI)</a:t>
                      </a:r>
                      <a:endParaRPr lang="en-US" sz="1400" dirty="0">
                        <a:solidFill>
                          <a:schemeClr val="bg1"/>
                        </a:solidFill>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i="1" dirty="0">
                          <a:solidFill>
                            <a:schemeClr val="bg1"/>
                          </a:solidFill>
                          <a:effectLst/>
                          <a:latin typeface="+mn-lt"/>
                          <a:ea typeface="Calibri"/>
                          <a:cs typeface="Times New Roman" pitchFamily="18" charset="0"/>
                        </a:rPr>
                        <a:t>P</a:t>
                      </a:r>
                      <a:r>
                        <a:rPr lang="en-US" sz="1400" b="1" dirty="0">
                          <a:solidFill>
                            <a:schemeClr val="bg1"/>
                          </a:solidFill>
                          <a:effectLst/>
                          <a:latin typeface="+mn-lt"/>
                          <a:ea typeface="Calibri"/>
                          <a:cs typeface="Times New Roman" pitchFamily="18" charset="0"/>
                        </a:rPr>
                        <a:t>-value</a:t>
                      </a:r>
                      <a:endParaRPr lang="en-US" sz="1400" dirty="0">
                        <a:solidFill>
                          <a:schemeClr val="bg1"/>
                        </a:solidFill>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dirty="0">
                          <a:solidFill>
                            <a:schemeClr val="bg1"/>
                          </a:solidFill>
                          <a:effectLst/>
                          <a:latin typeface="+mn-lt"/>
                          <a:ea typeface="Calibri"/>
                          <a:cs typeface="Times New Roman" pitchFamily="18" charset="0"/>
                        </a:rPr>
                        <a:t>Slope over range of ≥40 ng/mL (95% CI)</a:t>
                      </a:r>
                      <a:endParaRPr lang="en-US" sz="1400" dirty="0">
                        <a:solidFill>
                          <a:schemeClr val="bg1"/>
                        </a:solidFill>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i="1" dirty="0">
                          <a:solidFill>
                            <a:schemeClr val="bg1"/>
                          </a:solidFill>
                          <a:effectLst/>
                          <a:latin typeface="+mn-lt"/>
                          <a:ea typeface="Calibri"/>
                          <a:cs typeface="Times New Roman" pitchFamily="18" charset="0"/>
                        </a:rPr>
                        <a:t>P</a:t>
                      </a:r>
                      <a:r>
                        <a:rPr lang="en-US" sz="1400" b="1" dirty="0">
                          <a:solidFill>
                            <a:schemeClr val="bg1"/>
                          </a:solidFill>
                          <a:effectLst/>
                          <a:latin typeface="+mn-lt"/>
                          <a:ea typeface="Calibri"/>
                          <a:cs typeface="Times New Roman" pitchFamily="18" charset="0"/>
                        </a:rPr>
                        <a:t>-value</a:t>
                      </a:r>
                      <a:endParaRPr lang="en-US" sz="1400" dirty="0">
                        <a:solidFill>
                          <a:schemeClr val="bg1"/>
                        </a:solidFill>
                        <a:effectLst/>
                        <a:latin typeface="+mn-lt"/>
                        <a:ea typeface="Times New Roman"/>
                        <a:cs typeface="Times New Roman" pitchFamily="18" charset="0"/>
                      </a:endParaRPr>
                    </a:p>
                  </a:txBody>
                  <a:tcPr marL="67504" marR="67504" marT="0" marB="0" anchor="ctr"/>
                </a:tc>
                <a:extLst>
                  <a:ext uri="{0D108BD9-81ED-4DB2-BD59-A6C34878D82A}">
                    <a16:rowId xmlns:a16="http://schemas.microsoft.com/office/drawing/2014/main" val="10000"/>
                  </a:ext>
                </a:extLst>
              </a:tr>
              <a:tr h="596153">
                <a:tc>
                  <a:txBody>
                    <a:bodyPr/>
                    <a:lstStyle/>
                    <a:p>
                      <a:pPr marL="0" marR="0" algn="l">
                        <a:lnSpc>
                          <a:spcPct val="100000"/>
                        </a:lnSpc>
                        <a:spcBef>
                          <a:spcPts val="0"/>
                        </a:spcBef>
                        <a:spcAft>
                          <a:spcPts val="0"/>
                        </a:spcAft>
                      </a:pPr>
                      <a:r>
                        <a:rPr lang="en-US" sz="1400" dirty="0">
                          <a:effectLst/>
                          <a:latin typeface="+mn-lt"/>
                          <a:ea typeface="Calibri"/>
                          <a:cs typeface="Times New Roman" pitchFamily="18" charset="0"/>
                        </a:rPr>
                        <a:t>Physician’s Global Assessment</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–0.04 </a:t>
                      </a:r>
                    </a:p>
                    <a:p>
                      <a:pPr marL="0" marR="0" algn="ctr">
                        <a:lnSpc>
                          <a:spcPct val="100000"/>
                        </a:lnSpc>
                        <a:spcBef>
                          <a:spcPts val="0"/>
                        </a:spcBef>
                        <a:spcAft>
                          <a:spcPts val="0"/>
                        </a:spcAft>
                      </a:pPr>
                      <a:r>
                        <a:rPr lang="en-US" sz="1400" dirty="0">
                          <a:effectLst/>
                          <a:latin typeface="+mn-lt"/>
                          <a:ea typeface="Calibri"/>
                          <a:cs typeface="Times New Roman" pitchFamily="18" charset="0"/>
                        </a:rPr>
                        <a:t>(–0.08, –0.01)</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dirty="0">
                          <a:effectLst/>
                          <a:latin typeface="+mn-lt"/>
                          <a:ea typeface="Calibri"/>
                          <a:cs typeface="Times New Roman" pitchFamily="18" charset="0"/>
                        </a:rPr>
                        <a:t>0.026</a:t>
                      </a:r>
                      <a:endParaRPr lang="en-US" sz="1400" b="1"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0.01 </a:t>
                      </a:r>
                    </a:p>
                    <a:p>
                      <a:pPr marL="0" marR="0" algn="ctr">
                        <a:lnSpc>
                          <a:spcPct val="100000"/>
                        </a:lnSpc>
                        <a:spcBef>
                          <a:spcPts val="0"/>
                        </a:spcBef>
                        <a:spcAft>
                          <a:spcPts val="0"/>
                        </a:spcAft>
                      </a:pPr>
                      <a:r>
                        <a:rPr lang="en-US" sz="1400" dirty="0">
                          <a:effectLst/>
                          <a:latin typeface="+mn-lt"/>
                          <a:ea typeface="Calibri"/>
                          <a:cs typeface="Times New Roman" pitchFamily="18" charset="0"/>
                        </a:rPr>
                        <a:t>(–0.02, 0.04)</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0.50</a:t>
                      </a:r>
                      <a:endParaRPr lang="en-US" sz="1400" dirty="0">
                        <a:effectLst/>
                        <a:latin typeface="+mn-lt"/>
                        <a:ea typeface="Times New Roman"/>
                        <a:cs typeface="Times New Roman" pitchFamily="18" charset="0"/>
                      </a:endParaRPr>
                    </a:p>
                  </a:txBody>
                  <a:tcPr marL="67504" marR="67504" marT="0" marB="0" anchor="ctr"/>
                </a:tc>
                <a:extLst>
                  <a:ext uri="{0D108BD9-81ED-4DB2-BD59-A6C34878D82A}">
                    <a16:rowId xmlns:a16="http://schemas.microsoft.com/office/drawing/2014/main" val="10001"/>
                  </a:ext>
                </a:extLst>
              </a:tr>
              <a:tr h="596153">
                <a:tc>
                  <a:txBody>
                    <a:bodyPr/>
                    <a:lstStyle/>
                    <a:p>
                      <a:pPr marL="0" marR="0" algn="l">
                        <a:lnSpc>
                          <a:spcPct val="100000"/>
                        </a:lnSpc>
                        <a:spcBef>
                          <a:spcPts val="0"/>
                        </a:spcBef>
                        <a:spcAft>
                          <a:spcPts val="0"/>
                        </a:spcAft>
                      </a:pPr>
                      <a:r>
                        <a:rPr lang="en-US" sz="1400" dirty="0">
                          <a:effectLst/>
                          <a:latin typeface="+mn-lt"/>
                          <a:ea typeface="Calibri"/>
                          <a:cs typeface="Times New Roman" pitchFamily="18" charset="0"/>
                        </a:rPr>
                        <a:t>SELENA-SLEDAI</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–0.22 </a:t>
                      </a:r>
                    </a:p>
                    <a:p>
                      <a:pPr marL="0" marR="0" algn="ctr">
                        <a:lnSpc>
                          <a:spcPct val="100000"/>
                        </a:lnSpc>
                        <a:spcBef>
                          <a:spcPts val="0"/>
                        </a:spcBef>
                        <a:spcAft>
                          <a:spcPts val="0"/>
                        </a:spcAft>
                      </a:pPr>
                      <a:r>
                        <a:rPr lang="en-US" sz="1400" dirty="0">
                          <a:effectLst/>
                          <a:latin typeface="+mn-lt"/>
                          <a:ea typeface="Calibri"/>
                          <a:cs typeface="Times New Roman" pitchFamily="18" charset="0"/>
                        </a:rPr>
                        <a:t>(–0.41, –0.02)</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dirty="0">
                          <a:effectLst/>
                          <a:latin typeface="+mn-lt"/>
                          <a:ea typeface="Calibri"/>
                          <a:cs typeface="Times New Roman" pitchFamily="18" charset="0"/>
                        </a:rPr>
                        <a:t>0.032</a:t>
                      </a:r>
                      <a:endParaRPr lang="en-US" sz="1400" b="1"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0.12 </a:t>
                      </a:r>
                    </a:p>
                    <a:p>
                      <a:pPr marL="0" marR="0" algn="ctr">
                        <a:lnSpc>
                          <a:spcPct val="100000"/>
                        </a:lnSpc>
                        <a:spcBef>
                          <a:spcPts val="0"/>
                        </a:spcBef>
                        <a:spcAft>
                          <a:spcPts val="0"/>
                        </a:spcAft>
                      </a:pPr>
                      <a:r>
                        <a:rPr lang="en-US" sz="1400" dirty="0">
                          <a:effectLst/>
                          <a:latin typeface="+mn-lt"/>
                          <a:ea typeface="Calibri"/>
                          <a:cs typeface="Times New Roman" pitchFamily="18" charset="0"/>
                        </a:rPr>
                        <a:t>(–0.01, 0.24)</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0.065</a:t>
                      </a:r>
                      <a:endParaRPr lang="en-US" sz="1400" dirty="0">
                        <a:effectLst/>
                        <a:latin typeface="+mn-lt"/>
                        <a:ea typeface="Times New Roman"/>
                        <a:cs typeface="Times New Roman" pitchFamily="18" charset="0"/>
                      </a:endParaRPr>
                    </a:p>
                  </a:txBody>
                  <a:tcPr marL="67504" marR="67504" marT="0" marB="0" anchor="ctr"/>
                </a:tc>
                <a:extLst>
                  <a:ext uri="{0D108BD9-81ED-4DB2-BD59-A6C34878D82A}">
                    <a16:rowId xmlns:a16="http://schemas.microsoft.com/office/drawing/2014/main" val="10002"/>
                  </a:ext>
                </a:extLst>
              </a:tr>
              <a:tr h="596153">
                <a:tc>
                  <a:txBody>
                    <a:bodyPr/>
                    <a:lstStyle/>
                    <a:p>
                      <a:pPr marL="0" marR="0" algn="l">
                        <a:lnSpc>
                          <a:spcPct val="100000"/>
                        </a:lnSpc>
                        <a:spcBef>
                          <a:spcPts val="0"/>
                        </a:spcBef>
                        <a:spcAft>
                          <a:spcPts val="0"/>
                        </a:spcAft>
                      </a:pPr>
                      <a:r>
                        <a:rPr lang="en-US" sz="1400" dirty="0">
                          <a:effectLst/>
                          <a:latin typeface="+mn-lt"/>
                          <a:ea typeface="Calibri"/>
                          <a:cs typeface="Times New Roman" pitchFamily="18" charset="0"/>
                        </a:rPr>
                        <a:t>Log Urinary Protein/Creatinine</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–0.03 </a:t>
                      </a:r>
                    </a:p>
                    <a:p>
                      <a:pPr marL="0" marR="0" algn="ctr">
                        <a:lnSpc>
                          <a:spcPct val="100000"/>
                        </a:lnSpc>
                        <a:spcBef>
                          <a:spcPts val="0"/>
                        </a:spcBef>
                        <a:spcAft>
                          <a:spcPts val="0"/>
                        </a:spcAft>
                      </a:pPr>
                      <a:r>
                        <a:rPr lang="en-US" sz="1400" dirty="0">
                          <a:effectLst/>
                          <a:latin typeface="+mn-lt"/>
                          <a:ea typeface="Calibri"/>
                          <a:cs typeface="Times New Roman" pitchFamily="18" charset="0"/>
                        </a:rPr>
                        <a:t>(–0.05, –0.02)</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b="1" dirty="0">
                          <a:effectLst/>
                          <a:latin typeface="+mn-lt"/>
                          <a:ea typeface="Calibri"/>
                          <a:cs typeface="Times New Roman" pitchFamily="18" charset="0"/>
                        </a:rPr>
                        <a:t>0.0004</a:t>
                      </a:r>
                      <a:endParaRPr lang="en-US" sz="1400" b="1"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–0.01 </a:t>
                      </a:r>
                    </a:p>
                    <a:p>
                      <a:pPr marL="0" marR="0" algn="ctr">
                        <a:lnSpc>
                          <a:spcPct val="100000"/>
                        </a:lnSpc>
                        <a:spcBef>
                          <a:spcPts val="0"/>
                        </a:spcBef>
                        <a:spcAft>
                          <a:spcPts val="0"/>
                        </a:spcAft>
                      </a:pPr>
                      <a:r>
                        <a:rPr lang="en-US" sz="1400" dirty="0">
                          <a:effectLst/>
                          <a:latin typeface="+mn-lt"/>
                          <a:ea typeface="Calibri"/>
                          <a:cs typeface="Times New Roman" pitchFamily="18" charset="0"/>
                        </a:rPr>
                        <a:t>(–0.01, 0.00)</a:t>
                      </a:r>
                      <a:endParaRPr lang="en-US" sz="1400" dirty="0">
                        <a:effectLst/>
                        <a:latin typeface="+mn-lt"/>
                        <a:ea typeface="Times New Roman"/>
                        <a:cs typeface="Times New Roman" pitchFamily="18" charset="0"/>
                      </a:endParaRPr>
                    </a:p>
                  </a:txBody>
                  <a:tcPr marL="67504" marR="67504" marT="0" marB="0" anchor="ctr"/>
                </a:tc>
                <a:tc>
                  <a:txBody>
                    <a:bodyPr/>
                    <a:lstStyle/>
                    <a:p>
                      <a:pPr marL="0" marR="0" algn="ctr">
                        <a:lnSpc>
                          <a:spcPct val="100000"/>
                        </a:lnSpc>
                        <a:spcBef>
                          <a:spcPts val="0"/>
                        </a:spcBef>
                        <a:spcAft>
                          <a:spcPts val="0"/>
                        </a:spcAft>
                      </a:pPr>
                      <a:r>
                        <a:rPr lang="en-US" sz="1400" dirty="0">
                          <a:effectLst/>
                          <a:latin typeface="+mn-lt"/>
                          <a:ea typeface="Calibri"/>
                          <a:cs typeface="Times New Roman" pitchFamily="18" charset="0"/>
                        </a:rPr>
                        <a:t>0.24</a:t>
                      </a:r>
                      <a:endParaRPr lang="en-US" sz="1400" dirty="0">
                        <a:effectLst/>
                        <a:latin typeface="+mn-lt"/>
                        <a:ea typeface="Times New Roman"/>
                        <a:cs typeface="Times New Roman" pitchFamily="18" charset="0"/>
                      </a:endParaRPr>
                    </a:p>
                  </a:txBody>
                  <a:tcPr marL="67504" marR="67504" marT="0" marB="0" anchor="ctr"/>
                </a:tc>
                <a:extLst>
                  <a:ext uri="{0D108BD9-81ED-4DB2-BD59-A6C34878D82A}">
                    <a16:rowId xmlns:a16="http://schemas.microsoft.com/office/drawing/2014/main" val="10003"/>
                  </a:ext>
                </a:extLst>
              </a:tr>
            </a:tbl>
          </a:graphicData>
        </a:graphic>
      </p:graphicFrame>
      <p:sp>
        <p:nvSpPr>
          <p:cNvPr id="7" name="Rectangle: Rounded Corners 6">
            <a:extLst>
              <a:ext uri="{FF2B5EF4-FFF2-40B4-BE49-F238E27FC236}">
                <a16:creationId xmlns:a16="http://schemas.microsoft.com/office/drawing/2014/main" id="{805D0D34-E74F-AAB3-C3AF-FE5E1874786F}"/>
              </a:ext>
            </a:extLst>
          </p:cNvPr>
          <p:cNvSpPr/>
          <p:nvPr/>
        </p:nvSpPr>
        <p:spPr>
          <a:xfrm>
            <a:off x="789565" y="3694532"/>
            <a:ext cx="4724399" cy="5691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Tree>
    <p:extLst>
      <p:ext uri="{BB962C8B-B14F-4D97-AF65-F5344CB8AC3E}">
        <p14:creationId xmlns:p14="http://schemas.microsoft.com/office/powerpoint/2010/main" val="59618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187D-E074-91C8-AB29-67286E89E820}"/>
              </a:ext>
            </a:extLst>
          </p:cNvPr>
          <p:cNvSpPr>
            <a:spLocks noGrp="1"/>
          </p:cNvSpPr>
          <p:nvPr>
            <p:ph type="title"/>
          </p:nvPr>
        </p:nvSpPr>
        <p:spPr/>
        <p:txBody>
          <a:bodyPr/>
          <a:lstStyle/>
          <a:p>
            <a:r>
              <a:rPr lang="en-US" dirty="0"/>
              <a:t>Section Summary </a:t>
            </a:r>
          </a:p>
        </p:txBody>
      </p:sp>
      <p:sp>
        <p:nvSpPr>
          <p:cNvPr id="3" name="Content Placeholder 2">
            <a:extLst>
              <a:ext uri="{FF2B5EF4-FFF2-40B4-BE49-F238E27FC236}">
                <a16:creationId xmlns:a16="http://schemas.microsoft.com/office/drawing/2014/main" id="{71704854-E4D7-B99A-803A-65C061A81495}"/>
              </a:ext>
            </a:extLst>
          </p:cNvPr>
          <p:cNvSpPr>
            <a:spLocks noGrp="1"/>
          </p:cNvSpPr>
          <p:nvPr>
            <p:ph idx="1"/>
          </p:nvPr>
        </p:nvSpPr>
        <p:spPr/>
        <p:txBody>
          <a:bodyPr>
            <a:normAutofit fontScale="92500" lnSpcReduction="20000"/>
          </a:bodyPr>
          <a:lstStyle/>
          <a:p>
            <a:r>
              <a:rPr lang="en-US" dirty="0"/>
              <a:t>Disease monitoring can be overwhelming</a:t>
            </a:r>
          </a:p>
          <a:p>
            <a:pPr lvl="1"/>
            <a:r>
              <a:rPr lang="en-US" dirty="0"/>
              <a:t>Use quality measures as a guide for what to monitor</a:t>
            </a:r>
          </a:p>
          <a:p>
            <a:pPr lvl="1"/>
            <a:r>
              <a:rPr lang="en-US" dirty="0"/>
              <a:t>Don’t overlook patient reported outcomes, activities of daily living, and quality of life</a:t>
            </a:r>
          </a:p>
          <a:p>
            <a:pPr lvl="1"/>
            <a:r>
              <a:rPr lang="en-US" dirty="0"/>
              <a:t>Engage other healthcare providers (</a:t>
            </a:r>
            <a:r>
              <a:rPr lang="en-US" dirty="0" err="1"/>
              <a:t>eg</a:t>
            </a:r>
            <a:r>
              <a:rPr lang="en-US" dirty="0"/>
              <a:t>, case managers or nurses), or use technology, to reduce the burden of monitoring</a:t>
            </a:r>
          </a:p>
          <a:p>
            <a:r>
              <a:rPr lang="en-US" dirty="0"/>
              <a:t>Monitoring frequency</a:t>
            </a:r>
          </a:p>
          <a:p>
            <a:pPr lvl="1"/>
            <a:r>
              <a:rPr lang="en-US" dirty="0"/>
              <a:t>No defined guidelines</a:t>
            </a:r>
          </a:p>
          <a:p>
            <a:pPr lvl="1"/>
            <a:r>
              <a:rPr lang="en-US" dirty="0"/>
              <a:t>Increase monitoring frequency in patients who are in a high-risk demographic group</a:t>
            </a:r>
          </a:p>
          <a:p>
            <a:r>
              <a:rPr lang="en-US" dirty="0"/>
              <a:t>Monitoring includes</a:t>
            </a:r>
          </a:p>
          <a:p>
            <a:pPr lvl="1"/>
            <a:r>
              <a:rPr lang="en-US" dirty="0"/>
              <a:t>Lupus-specific risk factors such as bone health and cardiovascular health</a:t>
            </a:r>
          </a:p>
          <a:p>
            <a:pPr lvl="1"/>
            <a:r>
              <a:rPr lang="en-US" dirty="0"/>
              <a:t>Routine health maintenance monitoring for traditional risk factors (</a:t>
            </a:r>
            <a:r>
              <a:rPr lang="en-US" dirty="0" err="1"/>
              <a:t>eg</a:t>
            </a:r>
            <a:r>
              <a:rPr lang="en-US" dirty="0"/>
              <a:t>, hyperlipidemia and hypertension)</a:t>
            </a:r>
          </a:p>
          <a:p>
            <a:endParaRPr lang="en-US" dirty="0"/>
          </a:p>
        </p:txBody>
      </p:sp>
    </p:spTree>
    <p:extLst>
      <p:ext uri="{BB962C8B-B14F-4D97-AF65-F5344CB8AC3E}">
        <p14:creationId xmlns:p14="http://schemas.microsoft.com/office/powerpoint/2010/main" val="110387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9C91EE-31BD-07A4-431E-690B9189895C}"/>
              </a:ext>
            </a:extLst>
          </p:cNvPr>
          <p:cNvSpPr>
            <a:spLocks noGrp="1"/>
          </p:cNvSpPr>
          <p:nvPr>
            <p:ph type="title"/>
          </p:nvPr>
        </p:nvSpPr>
        <p:spPr/>
        <p:txBody>
          <a:bodyPr/>
          <a:lstStyle/>
          <a:p>
            <a:r>
              <a:rPr lang="en-US" dirty="0"/>
              <a:t>Treatment</a:t>
            </a:r>
          </a:p>
        </p:txBody>
      </p:sp>
      <p:sp>
        <p:nvSpPr>
          <p:cNvPr id="5" name="Text Placeholder 4">
            <a:extLst>
              <a:ext uri="{FF2B5EF4-FFF2-40B4-BE49-F238E27FC236}">
                <a16:creationId xmlns:a16="http://schemas.microsoft.com/office/drawing/2014/main" id="{18360682-8921-DEB2-63E6-D5DF7E529272}"/>
              </a:ext>
            </a:extLst>
          </p:cNvPr>
          <p:cNvSpPr>
            <a:spLocks noGrp="1"/>
          </p:cNvSpPr>
          <p:nvPr>
            <p:ph type="body" idx="1"/>
          </p:nvPr>
        </p:nvSpPr>
        <p:spPr/>
        <p:txBody>
          <a:bodyPr/>
          <a:lstStyle/>
          <a:p>
            <a:r>
              <a:rPr lang="en-US" dirty="0"/>
              <a:t>Anca </a:t>
            </a:r>
            <a:r>
              <a:rPr lang="en-US" dirty="0" err="1"/>
              <a:t>Askanase</a:t>
            </a:r>
            <a:r>
              <a:rPr lang="en-US" dirty="0"/>
              <a:t>, MD</a:t>
            </a:r>
          </a:p>
        </p:txBody>
      </p:sp>
    </p:spTree>
    <p:extLst>
      <p:ext uri="{BB962C8B-B14F-4D97-AF65-F5344CB8AC3E}">
        <p14:creationId xmlns:p14="http://schemas.microsoft.com/office/powerpoint/2010/main" val="327164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0268-77A6-790E-A807-92C294E5B22C}"/>
              </a:ext>
            </a:extLst>
          </p:cNvPr>
          <p:cNvSpPr>
            <a:spLocks noGrp="1"/>
          </p:cNvSpPr>
          <p:nvPr>
            <p:ph type="title"/>
          </p:nvPr>
        </p:nvSpPr>
        <p:spPr/>
        <p:txBody>
          <a:bodyPr>
            <a:normAutofit fontScale="90000"/>
          </a:bodyPr>
          <a:lstStyle/>
          <a:p>
            <a:r>
              <a:rPr lang="en-US" dirty="0"/>
              <a:t>Discordance in SLE Treatment Goals: </a:t>
            </a:r>
            <a:br>
              <a:rPr lang="en-US" dirty="0"/>
            </a:br>
            <a:r>
              <a:rPr lang="en-US" dirty="0"/>
              <a:t>Clinical Measures vs Quality of Life</a:t>
            </a:r>
          </a:p>
        </p:txBody>
      </p:sp>
      <p:sp>
        <p:nvSpPr>
          <p:cNvPr id="12" name="Text Placeholder 11">
            <a:extLst>
              <a:ext uri="{FF2B5EF4-FFF2-40B4-BE49-F238E27FC236}">
                <a16:creationId xmlns:a16="http://schemas.microsoft.com/office/drawing/2014/main" id="{927C0DE1-43E1-ED01-F80B-B60E4B812035}"/>
              </a:ext>
            </a:extLst>
          </p:cNvPr>
          <p:cNvSpPr>
            <a:spLocks noGrp="1"/>
          </p:cNvSpPr>
          <p:nvPr>
            <p:ph type="body" idx="1"/>
          </p:nvPr>
        </p:nvSpPr>
        <p:spPr/>
        <p:txBody>
          <a:bodyPr/>
          <a:lstStyle/>
          <a:p>
            <a:r>
              <a:rPr lang="en-US" dirty="0"/>
              <a:t>Physician Focus</a:t>
            </a:r>
          </a:p>
        </p:txBody>
      </p:sp>
      <p:sp>
        <p:nvSpPr>
          <p:cNvPr id="13" name="Content Placeholder 12">
            <a:extLst>
              <a:ext uri="{FF2B5EF4-FFF2-40B4-BE49-F238E27FC236}">
                <a16:creationId xmlns:a16="http://schemas.microsoft.com/office/drawing/2014/main" id="{7D2D3DD3-78C5-124A-3D4E-995848AB9B68}"/>
              </a:ext>
            </a:extLst>
          </p:cNvPr>
          <p:cNvSpPr>
            <a:spLocks noGrp="1"/>
          </p:cNvSpPr>
          <p:nvPr>
            <p:ph sz="half" idx="2"/>
          </p:nvPr>
        </p:nvSpPr>
        <p:spPr/>
        <p:txBody>
          <a:bodyPr/>
          <a:lstStyle/>
          <a:p>
            <a:r>
              <a:rPr lang="en-US" dirty="0"/>
              <a:t>Objective measures of disease activity </a:t>
            </a:r>
          </a:p>
          <a:p>
            <a:r>
              <a:rPr lang="en-US" dirty="0"/>
              <a:t>Improving long-term outcomes</a:t>
            </a:r>
          </a:p>
          <a:p>
            <a:r>
              <a:rPr lang="en-US" dirty="0"/>
              <a:t>Reducing disease activity and damage</a:t>
            </a:r>
          </a:p>
          <a:p>
            <a:endParaRPr lang="en-US" dirty="0"/>
          </a:p>
        </p:txBody>
      </p:sp>
      <p:sp>
        <p:nvSpPr>
          <p:cNvPr id="14" name="Text Placeholder 13">
            <a:extLst>
              <a:ext uri="{FF2B5EF4-FFF2-40B4-BE49-F238E27FC236}">
                <a16:creationId xmlns:a16="http://schemas.microsoft.com/office/drawing/2014/main" id="{0A4BB934-B723-4076-6B52-116474DECA12}"/>
              </a:ext>
            </a:extLst>
          </p:cNvPr>
          <p:cNvSpPr>
            <a:spLocks noGrp="1"/>
          </p:cNvSpPr>
          <p:nvPr>
            <p:ph type="body" sz="quarter" idx="3"/>
          </p:nvPr>
        </p:nvSpPr>
        <p:spPr/>
        <p:txBody>
          <a:bodyPr/>
          <a:lstStyle/>
          <a:p>
            <a:r>
              <a:rPr lang="en-US" dirty="0"/>
              <a:t>Patient Point of View</a:t>
            </a:r>
          </a:p>
        </p:txBody>
      </p:sp>
      <p:sp>
        <p:nvSpPr>
          <p:cNvPr id="20" name="Content Placeholder 19">
            <a:extLst>
              <a:ext uri="{FF2B5EF4-FFF2-40B4-BE49-F238E27FC236}">
                <a16:creationId xmlns:a16="http://schemas.microsoft.com/office/drawing/2014/main" id="{0EE25E5A-024C-5B3F-4C2E-8075C1BC77E2}"/>
              </a:ext>
            </a:extLst>
          </p:cNvPr>
          <p:cNvSpPr>
            <a:spLocks noGrp="1"/>
          </p:cNvSpPr>
          <p:nvPr>
            <p:ph sz="quarter" idx="4"/>
          </p:nvPr>
        </p:nvSpPr>
        <p:spPr/>
        <p:txBody>
          <a:bodyPr/>
          <a:lstStyle/>
          <a:p>
            <a:r>
              <a:rPr lang="en-US" dirty="0"/>
              <a:t>Subjective symptoms or personal impacts of disease</a:t>
            </a:r>
          </a:p>
          <a:p>
            <a:r>
              <a:rPr lang="en-US" dirty="0"/>
              <a:t>How they feel today</a:t>
            </a:r>
          </a:p>
          <a:p>
            <a:r>
              <a:rPr lang="en-US" dirty="0"/>
              <a:t>Improving quality of life</a:t>
            </a:r>
          </a:p>
        </p:txBody>
      </p:sp>
      <p:sp>
        <p:nvSpPr>
          <p:cNvPr id="27" name="Text Placeholder 26">
            <a:extLst>
              <a:ext uri="{FF2B5EF4-FFF2-40B4-BE49-F238E27FC236}">
                <a16:creationId xmlns:a16="http://schemas.microsoft.com/office/drawing/2014/main" id="{789D798A-690C-AC15-48AF-EDB98E178933}"/>
              </a:ext>
            </a:extLst>
          </p:cNvPr>
          <p:cNvSpPr>
            <a:spLocks noGrp="1"/>
          </p:cNvSpPr>
          <p:nvPr>
            <p:ph type="body" sz="quarter" idx="10"/>
          </p:nvPr>
        </p:nvSpPr>
        <p:spPr>
          <a:xfrm>
            <a:off x="3151908" y="4543138"/>
            <a:ext cx="5364633" cy="506413"/>
          </a:xfrm>
        </p:spPr>
        <p:txBody>
          <a:bodyPr/>
          <a:lstStyle/>
          <a:p>
            <a:r>
              <a:rPr lang="en-US" sz="900" dirty="0">
                <a:solidFill>
                  <a:schemeClr val="bg1"/>
                </a:solidFill>
              </a:rPr>
              <a:t>Bennett JK et al. </a:t>
            </a:r>
            <a:r>
              <a:rPr lang="en-US" b="0" i="1" dirty="0">
                <a:solidFill>
                  <a:schemeClr val="bg1"/>
                </a:solidFill>
                <a:effectLst/>
                <a:latin typeface="Google Sans"/>
              </a:rPr>
              <a:t>Patient Educ Couns</a:t>
            </a:r>
            <a:r>
              <a:rPr lang="en-US" sz="900" dirty="0">
                <a:solidFill>
                  <a:schemeClr val="bg1"/>
                </a:solidFill>
              </a:rPr>
              <a:t>. 2011;85:53–59. </a:t>
            </a:r>
            <a:r>
              <a:rPr lang="en-US" sz="900" dirty="0" err="1">
                <a:solidFill>
                  <a:schemeClr val="bg1"/>
                </a:solidFill>
              </a:rPr>
              <a:t>Pisetsky</a:t>
            </a:r>
            <a:r>
              <a:rPr lang="en-US" sz="900" dirty="0">
                <a:solidFill>
                  <a:schemeClr val="bg1"/>
                </a:solidFill>
              </a:rPr>
              <a:t> DS, et al. </a:t>
            </a:r>
            <a:r>
              <a:rPr lang="en-US" sz="900" i="1" dirty="0">
                <a:solidFill>
                  <a:schemeClr val="bg1"/>
                </a:solidFill>
              </a:rPr>
              <a:t>Arthritis Care Res. </a:t>
            </a:r>
            <a:r>
              <a:rPr lang="en-US" sz="900" dirty="0">
                <a:solidFill>
                  <a:schemeClr val="bg1"/>
                </a:solidFill>
              </a:rPr>
              <a:t>2019;71(6):735-741. Choi ST, et al. </a:t>
            </a:r>
            <a:r>
              <a:rPr lang="en-US" sz="900" i="1" dirty="0">
                <a:solidFill>
                  <a:schemeClr val="bg1"/>
                </a:solidFill>
              </a:rPr>
              <a:t>Clin Exp </a:t>
            </a:r>
            <a:r>
              <a:rPr lang="en-US" sz="900" i="1" dirty="0" err="1">
                <a:solidFill>
                  <a:schemeClr val="bg1"/>
                </a:solidFill>
              </a:rPr>
              <a:t>Rheumatol</a:t>
            </a:r>
            <a:r>
              <a:rPr lang="en-US" sz="900" dirty="0">
                <a:solidFill>
                  <a:schemeClr val="bg1"/>
                </a:solidFill>
              </a:rPr>
              <a:t>. 2012;30:664-672.</a:t>
            </a:r>
          </a:p>
        </p:txBody>
      </p:sp>
      <p:sp>
        <p:nvSpPr>
          <p:cNvPr id="21" name="Text Placeholder 23">
            <a:extLst>
              <a:ext uri="{FF2B5EF4-FFF2-40B4-BE49-F238E27FC236}">
                <a16:creationId xmlns:a16="http://schemas.microsoft.com/office/drawing/2014/main" id="{0F58216E-2893-73F2-D39D-74AD136717FD}"/>
              </a:ext>
            </a:extLst>
          </p:cNvPr>
          <p:cNvSpPr txBox="1">
            <a:spLocks/>
          </p:cNvSpPr>
          <p:nvPr/>
        </p:nvSpPr>
        <p:spPr>
          <a:xfrm>
            <a:off x="3151908" y="4543138"/>
            <a:ext cx="5534891" cy="50641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dirty="0">
              <a:solidFill>
                <a:schemeClr val="bg1"/>
              </a:solidFill>
            </a:endParaRPr>
          </a:p>
        </p:txBody>
      </p:sp>
    </p:spTree>
    <p:extLst>
      <p:ext uri="{BB962C8B-B14F-4D97-AF65-F5344CB8AC3E}">
        <p14:creationId xmlns:p14="http://schemas.microsoft.com/office/powerpoint/2010/main" val="2438646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CC19F-1CA6-EF53-4168-D974D48FB8F1}"/>
              </a:ext>
            </a:extLst>
          </p:cNvPr>
          <p:cNvSpPr>
            <a:spLocks noGrp="1"/>
          </p:cNvSpPr>
          <p:nvPr>
            <p:ph type="title"/>
          </p:nvPr>
        </p:nvSpPr>
        <p:spPr/>
        <p:txBody>
          <a:bodyPr>
            <a:noAutofit/>
          </a:bodyPr>
          <a:lstStyle/>
          <a:p>
            <a:r>
              <a:rPr lang="en-US" sz="2400" dirty="0"/>
              <a:t>Understanding Differences Between Lupus Type 1 vs Type 2 May Facilitate Communication and Decision-Making</a:t>
            </a:r>
          </a:p>
        </p:txBody>
      </p:sp>
      <p:sp>
        <p:nvSpPr>
          <p:cNvPr id="59" name="Text Placeholder 58">
            <a:extLst>
              <a:ext uri="{FF2B5EF4-FFF2-40B4-BE49-F238E27FC236}">
                <a16:creationId xmlns:a16="http://schemas.microsoft.com/office/drawing/2014/main" id="{DA6E27A7-B4D1-481F-BCD2-6A81D0F373F3}"/>
              </a:ext>
            </a:extLst>
          </p:cNvPr>
          <p:cNvSpPr>
            <a:spLocks noGrp="1"/>
          </p:cNvSpPr>
          <p:nvPr>
            <p:ph type="body" idx="1"/>
          </p:nvPr>
        </p:nvSpPr>
        <p:spPr/>
        <p:txBody>
          <a:bodyPr>
            <a:normAutofit/>
          </a:bodyPr>
          <a:lstStyle/>
          <a:p>
            <a:pPr algn="ctr"/>
            <a:r>
              <a:rPr lang="en-US" dirty="0"/>
              <a:t>Type 1</a:t>
            </a:r>
          </a:p>
        </p:txBody>
      </p:sp>
      <p:sp>
        <p:nvSpPr>
          <p:cNvPr id="60" name="Content Placeholder 59">
            <a:extLst>
              <a:ext uri="{FF2B5EF4-FFF2-40B4-BE49-F238E27FC236}">
                <a16:creationId xmlns:a16="http://schemas.microsoft.com/office/drawing/2014/main" id="{1985D3E7-7D17-DB15-99B2-104E259C49E4}"/>
              </a:ext>
            </a:extLst>
          </p:cNvPr>
          <p:cNvSpPr>
            <a:spLocks noGrp="1"/>
          </p:cNvSpPr>
          <p:nvPr>
            <p:ph sz="half" idx="2"/>
          </p:nvPr>
        </p:nvSpPr>
        <p:spPr/>
        <p:txBody>
          <a:bodyPr>
            <a:normAutofit/>
          </a:bodyPr>
          <a:lstStyle/>
          <a:p>
            <a:r>
              <a:rPr lang="en-US" sz="1600" dirty="0"/>
              <a:t>Inflammatory, immune-mediated etiology</a:t>
            </a:r>
          </a:p>
          <a:p>
            <a:r>
              <a:rPr lang="en-US" sz="1600" dirty="0"/>
              <a:t>Severity varies with disease activity, parallels lab biomarkers</a:t>
            </a:r>
          </a:p>
          <a:p>
            <a:r>
              <a:rPr lang="en-US" sz="1600" dirty="0"/>
              <a:t>Responds to conventional immunosuppressants </a:t>
            </a:r>
          </a:p>
          <a:p>
            <a:r>
              <a:rPr lang="en-US" sz="1600" dirty="0"/>
              <a:t>Examples: nephritis, inflammatory arthritis, cutaneous rash, mucocutaneous ulcers, alopecia, vasculitis, </a:t>
            </a:r>
            <a:r>
              <a:rPr lang="en-US" sz="1600" dirty="0" err="1"/>
              <a:t>cytopenias</a:t>
            </a:r>
            <a:r>
              <a:rPr lang="en-US" sz="1600" dirty="0"/>
              <a:t> </a:t>
            </a:r>
          </a:p>
        </p:txBody>
      </p:sp>
      <p:sp>
        <p:nvSpPr>
          <p:cNvPr id="61" name="Text Placeholder 60">
            <a:extLst>
              <a:ext uri="{FF2B5EF4-FFF2-40B4-BE49-F238E27FC236}">
                <a16:creationId xmlns:a16="http://schemas.microsoft.com/office/drawing/2014/main" id="{1425528C-EC71-F0B6-0DA0-65752D699CC5}"/>
              </a:ext>
            </a:extLst>
          </p:cNvPr>
          <p:cNvSpPr>
            <a:spLocks noGrp="1"/>
          </p:cNvSpPr>
          <p:nvPr>
            <p:ph type="body" sz="quarter" idx="3"/>
          </p:nvPr>
        </p:nvSpPr>
        <p:spPr/>
        <p:txBody>
          <a:bodyPr>
            <a:normAutofit/>
          </a:bodyPr>
          <a:lstStyle/>
          <a:p>
            <a:pPr algn="ctr"/>
            <a:r>
              <a:rPr lang="en-US" dirty="0"/>
              <a:t>Type 2</a:t>
            </a:r>
          </a:p>
        </p:txBody>
      </p:sp>
      <p:sp>
        <p:nvSpPr>
          <p:cNvPr id="62" name="Content Placeholder 61">
            <a:extLst>
              <a:ext uri="{FF2B5EF4-FFF2-40B4-BE49-F238E27FC236}">
                <a16:creationId xmlns:a16="http://schemas.microsoft.com/office/drawing/2014/main" id="{A054FECD-D0D8-8C7F-DE18-CB7248952D6B}"/>
              </a:ext>
            </a:extLst>
          </p:cNvPr>
          <p:cNvSpPr>
            <a:spLocks noGrp="1"/>
          </p:cNvSpPr>
          <p:nvPr>
            <p:ph sz="quarter" idx="4"/>
          </p:nvPr>
        </p:nvSpPr>
        <p:spPr/>
        <p:txBody>
          <a:bodyPr>
            <a:normAutofit/>
          </a:bodyPr>
          <a:lstStyle/>
          <a:p>
            <a:r>
              <a:rPr lang="en-US" sz="1600" dirty="0"/>
              <a:t>Noninflammatory etiology</a:t>
            </a:r>
          </a:p>
          <a:p>
            <a:r>
              <a:rPr lang="en-US" sz="1600" dirty="0"/>
              <a:t>Often persistent and chronic</a:t>
            </a:r>
          </a:p>
          <a:p>
            <a:r>
              <a:rPr lang="en-US" sz="1600" dirty="0"/>
              <a:t>Usually does not respond to conventional immunosuppressants </a:t>
            </a:r>
          </a:p>
          <a:p>
            <a:r>
              <a:rPr lang="en-US" sz="1600" dirty="0"/>
              <a:t>Examples: fatigue, widespread or diffuse pain, cognitive dysfunction, sleep disturbances, depression or anxiety, brain fog</a:t>
            </a:r>
          </a:p>
        </p:txBody>
      </p:sp>
      <p:sp>
        <p:nvSpPr>
          <p:cNvPr id="37" name="Text Placeholder 36">
            <a:extLst>
              <a:ext uri="{FF2B5EF4-FFF2-40B4-BE49-F238E27FC236}">
                <a16:creationId xmlns:a16="http://schemas.microsoft.com/office/drawing/2014/main" id="{E1C5E509-EE57-B6B4-011D-75B4854580FD}"/>
              </a:ext>
            </a:extLst>
          </p:cNvPr>
          <p:cNvSpPr>
            <a:spLocks noGrp="1"/>
          </p:cNvSpPr>
          <p:nvPr>
            <p:ph type="body" sz="quarter" idx="10"/>
          </p:nvPr>
        </p:nvSpPr>
        <p:spPr/>
        <p:txBody>
          <a:bodyPr/>
          <a:lstStyle/>
          <a:p>
            <a:pPr lvl="0"/>
            <a:r>
              <a:rPr lang="en-US" noProof="0" dirty="0"/>
              <a:t>Note: Patients can have both type 1 and type 2 manifestations in varying extents</a:t>
            </a:r>
          </a:p>
          <a:p>
            <a:pPr lvl="0"/>
            <a:r>
              <a:rPr lang="en-US" noProof="0" dirty="0" err="1"/>
              <a:t>Pisetsky</a:t>
            </a:r>
            <a:r>
              <a:rPr lang="en-US" noProof="0" dirty="0"/>
              <a:t> DS, et al. </a:t>
            </a:r>
            <a:r>
              <a:rPr lang="en-US" i="1" noProof="0" dirty="0"/>
              <a:t>Arthritis Care Res</a:t>
            </a:r>
            <a:r>
              <a:rPr lang="en-US" noProof="0" dirty="0"/>
              <a:t>. 2019;71(6):735-741.</a:t>
            </a:r>
          </a:p>
        </p:txBody>
      </p:sp>
    </p:spTree>
    <p:extLst>
      <p:ext uri="{BB962C8B-B14F-4D97-AF65-F5344CB8AC3E}">
        <p14:creationId xmlns:p14="http://schemas.microsoft.com/office/powerpoint/2010/main" val="335740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C8988E-88E4-F3C5-48C8-FDB34874E0B9}"/>
              </a:ext>
            </a:extLst>
          </p:cNvPr>
          <p:cNvSpPr>
            <a:spLocks noGrp="1"/>
          </p:cNvSpPr>
          <p:nvPr>
            <p:ph type="title"/>
          </p:nvPr>
        </p:nvSpPr>
        <p:spPr/>
        <p:txBody>
          <a:bodyPr>
            <a:normAutofit/>
          </a:bodyPr>
          <a:lstStyle/>
          <a:p>
            <a:r>
              <a:rPr lang="en-US" dirty="0"/>
              <a:t>SLE Incidence: Racial Differences</a:t>
            </a:r>
          </a:p>
        </p:txBody>
      </p:sp>
      <p:sp>
        <p:nvSpPr>
          <p:cNvPr id="9" name="Text Placeholder 8">
            <a:extLst>
              <a:ext uri="{FF2B5EF4-FFF2-40B4-BE49-F238E27FC236}">
                <a16:creationId xmlns:a16="http://schemas.microsoft.com/office/drawing/2014/main" id="{D1769165-32A5-DF08-3C0E-216E6A3D76C1}"/>
              </a:ext>
            </a:extLst>
          </p:cNvPr>
          <p:cNvSpPr>
            <a:spLocks noGrp="1"/>
          </p:cNvSpPr>
          <p:nvPr>
            <p:ph type="body" sz="quarter" idx="10"/>
          </p:nvPr>
        </p:nvSpPr>
        <p:spPr/>
        <p:txBody>
          <a:bodyPr/>
          <a:lstStyle/>
          <a:p>
            <a:r>
              <a:rPr lang="en-US" dirty="0"/>
              <a:t>Moe SR, et al. Ann Rheum Dis. </a:t>
            </a:r>
            <a:r>
              <a:rPr lang="en-US"/>
              <a:t>2022;81:1050-1051.</a:t>
            </a:r>
            <a:endParaRPr lang="en-US" dirty="0"/>
          </a:p>
        </p:txBody>
      </p:sp>
      <p:sp>
        <p:nvSpPr>
          <p:cNvPr id="12" name="Rectangle 11">
            <a:extLst>
              <a:ext uri="{FF2B5EF4-FFF2-40B4-BE49-F238E27FC236}">
                <a16:creationId xmlns:a16="http://schemas.microsoft.com/office/drawing/2014/main" id="{BA199E69-0F97-BD43-A738-CFF41E9ECB52}"/>
              </a:ext>
            </a:extLst>
          </p:cNvPr>
          <p:cNvSpPr/>
          <p:nvPr/>
        </p:nvSpPr>
        <p:spPr>
          <a:xfrm>
            <a:off x="4897120" y="2480310"/>
            <a:ext cx="10287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1E0F13-04F6-47E7-3CEB-B56B51052412}"/>
              </a:ext>
            </a:extLst>
          </p:cNvPr>
          <p:cNvSpPr/>
          <p:nvPr/>
        </p:nvSpPr>
        <p:spPr>
          <a:xfrm>
            <a:off x="4892040" y="1855470"/>
            <a:ext cx="10287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E58AE4E9-32F3-D757-0A0D-85EAF53C0F68}"/>
              </a:ext>
            </a:extLst>
          </p:cNvPr>
          <p:cNvGraphicFramePr/>
          <p:nvPr>
            <p:extLst>
              <p:ext uri="{D42A27DB-BD31-4B8C-83A1-F6EECF244321}">
                <p14:modId xmlns:p14="http://schemas.microsoft.com/office/powerpoint/2010/main" val="1646892421"/>
              </p:ext>
            </p:extLst>
          </p:nvPr>
        </p:nvGraphicFramePr>
        <p:xfrm>
          <a:off x="513184" y="942395"/>
          <a:ext cx="7614816" cy="3461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880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65BC-9C9C-477C-B936-7948A4183841}"/>
              </a:ext>
            </a:extLst>
          </p:cNvPr>
          <p:cNvSpPr>
            <a:spLocks noGrp="1"/>
          </p:cNvSpPr>
          <p:nvPr>
            <p:ph type="title"/>
          </p:nvPr>
        </p:nvSpPr>
        <p:spPr/>
        <p:txBody>
          <a:bodyPr>
            <a:normAutofit fontScale="90000"/>
          </a:bodyPr>
          <a:lstStyle/>
          <a:p>
            <a:r>
              <a:rPr lang="en-US" dirty="0"/>
              <a:t>Overarching Strategy to Address Pain and Fatigue in SLE</a:t>
            </a:r>
          </a:p>
        </p:txBody>
      </p:sp>
      <p:sp>
        <p:nvSpPr>
          <p:cNvPr id="7" name="Text Placeholder 6">
            <a:extLst>
              <a:ext uri="{FF2B5EF4-FFF2-40B4-BE49-F238E27FC236}">
                <a16:creationId xmlns:a16="http://schemas.microsoft.com/office/drawing/2014/main" id="{1B90B0CF-228B-2FD0-66F7-C5ED8DDE23CD}"/>
              </a:ext>
            </a:extLst>
          </p:cNvPr>
          <p:cNvSpPr>
            <a:spLocks noGrp="1"/>
          </p:cNvSpPr>
          <p:nvPr>
            <p:ph type="body" sz="quarter" idx="10"/>
          </p:nvPr>
        </p:nvSpPr>
        <p:spPr/>
        <p:txBody>
          <a:bodyPr/>
          <a:lstStyle/>
          <a:p>
            <a:endParaRPr lang="en-US" sz="400" dirty="0"/>
          </a:p>
          <a:p>
            <a:r>
              <a:rPr lang="en-US" sz="700" dirty="0"/>
              <a:t>FSS, Fatigue Severity Scale; FACIT-F, Functional Assessment of Chronic Illness Therapy-Fatigue; MFI, Multidimensional Fatigue Inventory; SLEDAI, Systemic Lupus Erythematosus Disease Activity Index</a:t>
            </a:r>
          </a:p>
          <a:p>
            <a:r>
              <a:rPr lang="en-US" sz="700" dirty="0" err="1"/>
              <a:t>Kawka</a:t>
            </a:r>
            <a:r>
              <a:rPr lang="en-US" sz="700" dirty="0"/>
              <a:t> L, et al. </a:t>
            </a:r>
            <a:r>
              <a:rPr lang="en-US" sz="700" i="1" dirty="0"/>
              <a:t>J Clin Med.</a:t>
            </a:r>
            <a:r>
              <a:rPr lang="en-US" sz="700" dirty="0"/>
              <a:t> 2021;10:3996. </a:t>
            </a:r>
            <a:r>
              <a:rPr lang="en-US" sz="700" dirty="0" err="1"/>
              <a:t>Lampa</a:t>
            </a:r>
            <a:r>
              <a:rPr lang="en-US" sz="700" dirty="0"/>
              <a:t> J. </a:t>
            </a:r>
            <a:r>
              <a:rPr lang="en-US" sz="700" i="1" dirty="0"/>
              <a:t>Best </a:t>
            </a:r>
            <a:r>
              <a:rPr lang="en-US" sz="700" i="1" dirty="0" err="1"/>
              <a:t>Pract</a:t>
            </a:r>
            <a:r>
              <a:rPr lang="en-US" sz="700" i="1" dirty="0"/>
              <a:t> Res Clin </a:t>
            </a:r>
            <a:r>
              <a:rPr lang="en-US" sz="700" i="1" dirty="0" err="1"/>
              <a:t>Rheumatol</a:t>
            </a:r>
            <a:r>
              <a:rPr lang="en-US" sz="700" i="1" dirty="0"/>
              <a:t>. </a:t>
            </a:r>
            <a:r>
              <a:rPr lang="en-US" sz="700" dirty="0"/>
              <a:t>2019;33:101439. </a:t>
            </a:r>
            <a:r>
              <a:rPr lang="en-US" sz="700" dirty="0" err="1"/>
              <a:t>Pisetsky</a:t>
            </a:r>
            <a:r>
              <a:rPr lang="en-US" sz="700" dirty="0"/>
              <a:t> DS, et al. </a:t>
            </a:r>
            <a:r>
              <a:rPr lang="en-US" sz="700" i="1" dirty="0"/>
              <a:t>Rheum Dis Clin North Am. </a:t>
            </a:r>
            <a:r>
              <a:rPr lang="en-US" sz="700" dirty="0"/>
              <a:t>2021;47:215-228.</a:t>
            </a:r>
          </a:p>
        </p:txBody>
      </p:sp>
      <p:sp>
        <p:nvSpPr>
          <p:cNvPr id="4" name="TextBox 3">
            <a:extLst>
              <a:ext uri="{FF2B5EF4-FFF2-40B4-BE49-F238E27FC236}">
                <a16:creationId xmlns:a16="http://schemas.microsoft.com/office/drawing/2014/main" id="{F5883FB6-88ED-2A4B-E347-11EDA8FD0366}"/>
              </a:ext>
            </a:extLst>
          </p:cNvPr>
          <p:cNvSpPr txBox="1"/>
          <p:nvPr/>
        </p:nvSpPr>
        <p:spPr>
          <a:xfrm>
            <a:off x="213361" y="1069420"/>
            <a:ext cx="8480580" cy="584775"/>
          </a:xfrm>
          <a:prstGeom prst="rect">
            <a:avLst/>
          </a:prstGeom>
          <a:noFill/>
        </p:spPr>
        <p:txBody>
          <a:bodyPr wrap="square" rtlCol="0">
            <a:spAutoFit/>
          </a:bodyPr>
          <a:lstStyle/>
          <a:p>
            <a:pPr algn="ctr"/>
            <a:r>
              <a:rPr lang="en-US" sz="1600" b="1" dirty="0">
                <a:solidFill>
                  <a:schemeClr val="accent1"/>
                </a:solidFill>
              </a:rPr>
              <a:t>Differential diagnosis </a:t>
            </a:r>
          </a:p>
          <a:p>
            <a:pPr algn="ctr"/>
            <a:r>
              <a:rPr lang="en-US" sz="1600" b="1" dirty="0"/>
              <a:t>Identify the etiology and individualize interventions for SLE pain and fatigue</a:t>
            </a:r>
          </a:p>
        </p:txBody>
      </p:sp>
      <p:sp>
        <p:nvSpPr>
          <p:cNvPr id="5" name="TextBox 4">
            <a:extLst>
              <a:ext uri="{FF2B5EF4-FFF2-40B4-BE49-F238E27FC236}">
                <a16:creationId xmlns:a16="http://schemas.microsoft.com/office/drawing/2014/main" id="{A3C98532-3C17-275A-E21C-C674C9B4559C}"/>
              </a:ext>
            </a:extLst>
          </p:cNvPr>
          <p:cNvSpPr txBox="1"/>
          <p:nvPr/>
        </p:nvSpPr>
        <p:spPr>
          <a:xfrm>
            <a:off x="325202" y="1795130"/>
            <a:ext cx="2337054" cy="523220"/>
          </a:xfrm>
          <a:prstGeom prst="rect">
            <a:avLst/>
          </a:prstGeom>
          <a:noFill/>
        </p:spPr>
        <p:txBody>
          <a:bodyPr wrap="square" rtlCol="0">
            <a:spAutoFit/>
          </a:bodyPr>
          <a:lstStyle/>
          <a:p>
            <a:pPr algn="ctr"/>
            <a:r>
              <a:rPr lang="en-US" sz="1400" b="1" dirty="0">
                <a:solidFill>
                  <a:schemeClr val="accent1"/>
                </a:solidFill>
              </a:rPr>
              <a:t>Use validated instruments to assess patient </a:t>
            </a:r>
          </a:p>
        </p:txBody>
      </p:sp>
      <p:sp>
        <p:nvSpPr>
          <p:cNvPr id="11" name="Arrow: Down 10">
            <a:extLst>
              <a:ext uri="{FF2B5EF4-FFF2-40B4-BE49-F238E27FC236}">
                <a16:creationId xmlns:a16="http://schemas.microsoft.com/office/drawing/2014/main" id="{F7771652-387C-EC4E-DAEA-727E9DA558BC}"/>
              </a:ext>
            </a:extLst>
          </p:cNvPr>
          <p:cNvSpPr/>
          <p:nvPr/>
        </p:nvSpPr>
        <p:spPr>
          <a:xfrm rot="16200000">
            <a:off x="2867506" y="1860772"/>
            <a:ext cx="234355" cy="391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19" name="Arrow: Down 18">
            <a:extLst>
              <a:ext uri="{FF2B5EF4-FFF2-40B4-BE49-F238E27FC236}">
                <a16:creationId xmlns:a16="http://schemas.microsoft.com/office/drawing/2014/main" id="{4D5EC99E-07F4-F1FD-EF95-6301CE6551CE}"/>
              </a:ext>
            </a:extLst>
          </p:cNvPr>
          <p:cNvSpPr/>
          <p:nvPr/>
        </p:nvSpPr>
        <p:spPr>
          <a:xfrm rot="16200000">
            <a:off x="5849415" y="1860772"/>
            <a:ext cx="234355" cy="391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sp>
        <p:nvSpPr>
          <p:cNvPr id="20" name="TextBox 19">
            <a:extLst>
              <a:ext uri="{FF2B5EF4-FFF2-40B4-BE49-F238E27FC236}">
                <a16:creationId xmlns:a16="http://schemas.microsoft.com/office/drawing/2014/main" id="{8994A689-E63E-420C-67CB-775AAEA7AFE0}"/>
              </a:ext>
            </a:extLst>
          </p:cNvPr>
          <p:cNvSpPr txBox="1"/>
          <p:nvPr/>
        </p:nvSpPr>
        <p:spPr>
          <a:xfrm>
            <a:off x="621185" y="2364070"/>
            <a:ext cx="2530723" cy="1585049"/>
          </a:xfrm>
          <a:prstGeom prst="rect">
            <a:avLst/>
          </a:prstGeom>
          <a:noFill/>
        </p:spPr>
        <p:txBody>
          <a:bodyPr wrap="square" rtlCol="0">
            <a:spAutoFit/>
          </a:bodyPr>
          <a:lstStyle/>
          <a:p>
            <a:pPr>
              <a:spcAft>
                <a:spcPts val="600"/>
              </a:spcAft>
            </a:pPr>
            <a:r>
              <a:rPr lang="en-US" sz="1200" b="1" dirty="0"/>
              <a:t>Fatigue Measures</a:t>
            </a:r>
          </a:p>
          <a:p>
            <a:pPr indent="-285750">
              <a:spcAft>
                <a:spcPts val="600"/>
              </a:spcAft>
              <a:buFont typeface="Arial" panose="020B0604020202020204" pitchFamily="34" charset="0"/>
              <a:buChar char="•"/>
            </a:pPr>
            <a:r>
              <a:rPr lang="en-US" sz="1200" dirty="0"/>
              <a:t>FSS, FACIT-F, MFI</a:t>
            </a:r>
          </a:p>
          <a:p>
            <a:pPr>
              <a:spcAft>
                <a:spcPts val="600"/>
              </a:spcAft>
            </a:pPr>
            <a:r>
              <a:rPr lang="en-US" sz="1200" b="1" dirty="0"/>
              <a:t>Pain due to Disease Activity</a:t>
            </a:r>
          </a:p>
          <a:p>
            <a:pPr indent="-285750">
              <a:spcAft>
                <a:spcPts val="600"/>
              </a:spcAft>
              <a:buFont typeface="Arial" panose="020B0604020202020204" pitchFamily="34" charset="0"/>
              <a:buChar char="•"/>
            </a:pPr>
            <a:r>
              <a:rPr lang="en-US" sz="1200" dirty="0"/>
              <a:t>SLEDAI</a:t>
            </a:r>
          </a:p>
          <a:p>
            <a:pPr>
              <a:spcAft>
                <a:spcPts val="600"/>
              </a:spcAft>
            </a:pPr>
            <a:r>
              <a:rPr lang="en-US" sz="1200" b="1" dirty="0" err="1"/>
              <a:t>Nondisease</a:t>
            </a:r>
            <a:r>
              <a:rPr lang="en-US" sz="1200" b="1" dirty="0"/>
              <a:t> Activity Associated Pain</a:t>
            </a:r>
          </a:p>
          <a:p>
            <a:pPr marL="285750" indent="-285750">
              <a:spcAft>
                <a:spcPts val="600"/>
              </a:spcAft>
              <a:buFont typeface="Arial" panose="020B0604020202020204" pitchFamily="34" charset="0"/>
              <a:buChar char="•"/>
            </a:pPr>
            <a:r>
              <a:rPr lang="en-US" sz="1200" dirty="0"/>
              <a:t>2011 ACR Fibromyalgia Criteria </a:t>
            </a:r>
          </a:p>
        </p:txBody>
      </p:sp>
      <p:sp>
        <p:nvSpPr>
          <p:cNvPr id="21" name="TextBox 20">
            <a:extLst>
              <a:ext uri="{FF2B5EF4-FFF2-40B4-BE49-F238E27FC236}">
                <a16:creationId xmlns:a16="http://schemas.microsoft.com/office/drawing/2014/main" id="{9930550B-6B91-5655-7C6A-034D59B829C6}"/>
              </a:ext>
            </a:extLst>
          </p:cNvPr>
          <p:cNvSpPr txBox="1"/>
          <p:nvPr/>
        </p:nvSpPr>
        <p:spPr>
          <a:xfrm>
            <a:off x="3474661" y="2364070"/>
            <a:ext cx="2681733" cy="2031325"/>
          </a:xfrm>
          <a:prstGeom prst="rect">
            <a:avLst/>
          </a:prstGeom>
          <a:noFill/>
        </p:spPr>
        <p:txBody>
          <a:bodyPr wrap="square" rtlCol="0">
            <a:spAutoFit/>
          </a:bodyPr>
          <a:lstStyle/>
          <a:p>
            <a:pPr>
              <a:spcAft>
                <a:spcPts val="600"/>
              </a:spcAft>
            </a:pPr>
            <a:r>
              <a:rPr lang="en-US" sz="1200" b="1" dirty="0"/>
              <a:t>Disease Activity</a:t>
            </a:r>
          </a:p>
          <a:p>
            <a:pPr indent="-285750">
              <a:spcAft>
                <a:spcPts val="600"/>
              </a:spcAft>
              <a:buFont typeface="Arial" panose="020B0604020202020204" pitchFamily="34" charset="0"/>
              <a:buChar char="•"/>
            </a:pPr>
            <a:r>
              <a:rPr lang="en-US" sz="1200" dirty="0"/>
              <a:t>Inflammation?</a:t>
            </a:r>
          </a:p>
          <a:p>
            <a:pPr>
              <a:spcAft>
                <a:spcPts val="600"/>
              </a:spcAft>
            </a:pPr>
            <a:r>
              <a:rPr lang="en-US" sz="1200" b="1" dirty="0"/>
              <a:t>Specific Causes</a:t>
            </a:r>
          </a:p>
          <a:p>
            <a:pPr marL="285750" indent="-285750">
              <a:spcAft>
                <a:spcPts val="600"/>
              </a:spcAft>
              <a:buFont typeface="Arial" panose="020B0604020202020204" pitchFamily="34" charset="0"/>
              <a:buChar char="•"/>
            </a:pPr>
            <a:r>
              <a:rPr lang="en-US" sz="1200" dirty="0"/>
              <a:t>Anemia, fibromyalgia, neuropathic pain</a:t>
            </a:r>
          </a:p>
          <a:p>
            <a:pPr>
              <a:spcAft>
                <a:spcPts val="600"/>
              </a:spcAft>
            </a:pPr>
            <a:r>
              <a:rPr lang="en-US" sz="1200" b="1" dirty="0"/>
              <a:t>Psychological Factors</a:t>
            </a:r>
          </a:p>
          <a:p>
            <a:pPr marL="285750" indent="-285750">
              <a:spcAft>
                <a:spcPts val="600"/>
              </a:spcAft>
              <a:buFont typeface="Arial" panose="020B0604020202020204" pitchFamily="34" charset="0"/>
              <a:buChar char="•"/>
            </a:pPr>
            <a:r>
              <a:rPr lang="en-US" sz="1200" dirty="0"/>
              <a:t>Depression, anxiety, stress </a:t>
            </a:r>
          </a:p>
          <a:p>
            <a:pPr>
              <a:spcAft>
                <a:spcPts val="600"/>
              </a:spcAft>
            </a:pPr>
            <a:r>
              <a:rPr lang="en-US" sz="1200" b="1" dirty="0"/>
              <a:t>Non-SLE Causes</a:t>
            </a:r>
            <a:r>
              <a:rPr lang="en-US" sz="1200" dirty="0"/>
              <a:t> </a:t>
            </a:r>
          </a:p>
        </p:txBody>
      </p:sp>
      <p:sp>
        <p:nvSpPr>
          <p:cNvPr id="22" name="TextBox 21">
            <a:extLst>
              <a:ext uri="{FF2B5EF4-FFF2-40B4-BE49-F238E27FC236}">
                <a16:creationId xmlns:a16="http://schemas.microsoft.com/office/drawing/2014/main" id="{C4E7D558-8FE2-3D6A-EF82-96B2BB8E034E}"/>
              </a:ext>
            </a:extLst>
          </p:cNvPr>
          <p:cNvSpPr txBox="1"/>
          <p:nvPr/>
        </p:nvSpPr>
        <p:spPr>
          <a:xfrm>
            <a:off x="6415454" y="2364070"/>
            <a:ext cx="2084186" cy="1692771"/>
          </a:xfrm>
          <a:prstGeom prst="rect">
            <a:avLst/>
          </a:prstGeom>
          <a:noFill/>
        </p:spPr>
        <p:txBody>
          <a:bodyPr wrap="square" rtlCol="0">
            <a:spAutoFit/>
          </a:bodyPr>
          <a:lstStyle/>
          <a:p>
            <a:pPr>
              <a:spcAft>
                <a:spcPts val="600"/>
              </a:spcAft>
            </a:pPr>
            <a:r>
              <a:rPr lang="en-US" sz="1200" b="1" dirty="0"/>
              <a:t>Reduce Disease Activity</a:t>
            </a:r>
          </a:p>
          <a:p>
            <a:pPr marL="285750" indent="-285750">
              <a:spcAft>
                <a:spcPts val="600"/>
              </a:spcAft>
              <a:buFont typeface="Arial" panose="020B0604020202020204" pitchFamily="34" charset="0"/>
              <a:buChar char="•"/>
            </a:pPr>
            <a:r>
              <a:rPr lang="en-US" sz="1200" dirty="0"/>
              <a:t>Pharmacologic interventions for SLE</a:t>
            </a:r>
          </a:p>
          <a:p>
            <a:pPr>
              <a:spcAft>
                <a:spcPts val="600"/>
              </a:spcAft>
            </a:pPr>
            <a:r>
              <a:rPr lang="en-US" sz="1200" b="1" dirty="0"/>
              <a:t>Treat Specific Causes</a:t>
            </a:r>
            <a:endParaRPr lang="en-US" sz="1200" dirty="0"/>
          </a:p>
          <a:p>
            <a:pPr>
              <a:spcAft>
                <a:spcPts val="600"/>
              </a:spcAft>
            </a:pPr>
            <a:r>
              <a:rPr lang="en-US" sz="1200" b="1" dirty="0"/>
              <a:t>Psychological or Social Interventions </a:t>
            </a:r>
            <a:r>
              <a:rPr lang="en-US" sz="1200" dirty="0"/>
              <a:t> </a:t>
            </a:r>
          </a:p>
          <a:p>
            <a:pPr>
              <a:spcAft>
                <a:spcPts val="600"/>
              </a:spcAft>
            </a:pPr>
            <a:r>
              <a:rPr lang="en-US" sz="1200" b="1" dirty="0"/>
              <a:t>Lifestyle Changes</a:t>
            </a:r>
            <a:endParaRPr lang="en-US" sz="1200" dirty="0"/>
          </a:p>
        </p:txBody>
      </p:sp>
      <p:sp>
        <p:nvSpPr>
          <p:cNvPr id="24" name="TextBox 23">
            <a:extLst>
              <a:ext uri="{FF2B5EF4-FFF2-40B4-BE49-F238E27FC236}">
                <a16:creationId xmlns:a16="http://schemas.microsoft.com/office/drawing/2014/main" id="{9E969FBE-6122-F0C4-159D-8C2BB5F17C92}"/>
              </a:ext>
            </a:extLst>
          </p:cNvPr>
          <p:cNvSpPr txBox="1"/>
          <p:nvPr/>
        </p:nvSpPr>
        <p:spPr>
          <a:xfrm>
            <a:off x="3447891" y="1795130"/>
            <a:ext cx="2055494" cy="523220"/>
          </a:xfrm>
          <a:prstGeom prst="rect">
            <a:avLst/>
          </a:prstGeom>
          <a:noFill/>
        </p:spPr>
        <p:txBody>
          <a:bodyPr wrap="square" rtlCol="0">
            <a:spAutoFit/>
          </a:bodyPr>
          <a:lstStyle/>
          <a:p>
            <a:pPr algn="ctr"/>
            <a:r>
              <a:rPr lang="en-US" sz="1400" b="1" dirty="0">
                <a:solidFill>
                  <a:schemeClr val="accent1"/>
                </a:solidFill>
              </a:rPr>
              <a:t>Identify contributing factors</a:t>
            </a:r>
          </a:p>
        </p:txBody>
      </p:sp>
      <p:sp>
        <p:nvSpPr>
          <p:cNvPr id="25" name="TextBox 24">
            <a:extLst>
              <a:ext uri="{FF2B5EF4-FFF2-40B4-BE49-F238E27FC236}">
                <a16:creationId xmlns:a16="http://schemas.microsoft.com/office/drawing/2014/main" id="{24F21312-5289-E074-3E5A-8729605843D3}"/>
              </a:ext>
            </a:extLst>
          </p:cNvPr>
          <p:cNvSpPr txBox="1"/>
          <p:nvPr/>
        </p:nvSpPr>
        <p:spPr>
          <a:xfrm>
            <a:off x="6429800" y="1795130"/>
            <a:ext cx="2055494" cy="523220"/>
          </a:xfrm>
          <a:prstGeom prst="rect">
            <a:avLst/>
          </a:prstGeom>
          <a:noFill/>
        </p:spPr>
        <p:txBody>
          <a:bodyPr wrap="square" rtlCol="0">
            <a:spAutoFit/>
          </a:bodyPr>
          <a:lstStyle/>
          <a:p>
            <a:pPr algn="ctr"/>
            <a:r>
              <a:rPr lang="en-US" sz="1400" b="1" dirty="0">
                <a:solidFill>
                  <a:schemeClr val="accent1"/>
                </a:solidFill>
              </a:rPr>
              <a:t>Treat with targeted interventions</a:t>
            </a:r>
          </a:p>
        </p:txBody>
      </p:sp>
    </p:spTree>
    <p:extLst>
      <p:ext uri="{BB962C8B-B14F-4D97-AF65-F5344CB8AC3E}">
        <p14:creationId xmlns:p14="http://schemas.microsoft.com/office/powerpoint/2010/main" val="120999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8202-7627-495B-3399-77DAD69890FC}"/>
              </a:ext>
            </a:extLst>
          </p:cNvPr>
          <p:cNvSpPr>
            <a:spLocks noGrp="1"/>
          </p:cNvSpPr>
          <p:nvPr>
            <p:ph type="title"/>
          </p:nvPr>
        </p:nvSpPr>
        <p:spPr/>
        <p:txBody>
          <a:bodyPr/>
          <a:lstStyle/>
          <a:p>
            <a:r>
              <a:rPr lang="en-US" dirty="0"/>
              <a:t>EULAR: SLE Treatment Goals </a:t>
            </a:r>
          </a:p>
        </p:txBody>
      </p:sp>
      <p:sp>
        <p:nvSpPr>
          <p:cNvPr id="3" name="Text Placeholder 2">
            <a:extLst>
              <a:ext uri="{FF2B5EF4-FFF2-40B4-BE49-F238E27FC236}">
                <a16:creationId xmlns:a16="http://schemas.microsoft.com/office/drawing/2014/main" id="{3A9103FC-1A11-F9D5-8976-54DC8A46878D}"/>
              </a:ext>
            </a:extLst>
          </p:cNvPr>
          <p:cNvSpPr>
            <a:spLocks noGrp="1"/>
          </p:cNvSpPr>
          <p:nvPr>
            <p:ph type="body" sz="quarter" idx="10"/>
          </p:nvPr>
        </p:nvSpPr>
        <p:spPr/>
        <p:txBody>
          <a:bodyPr/>
          <a:lstStyle/>
          <a:p>
            <a:r>
              <a:rPr lang="en-US" dirty="0"/>
              <a:t>QOL, quality of life</a:t>
            </a:r>
          </a:p>
          <a:p>
            <a:r>
              <a:rPr lang="en-US" dirty="0" err="1"/>
              <a:t>Fanouriakis</a:t>
            </a:r>
            <a:r>
              <a:rPr lang="en-US" dirty="0"/>
              <a:t> A, et al. </a:t>
            </a:r>
            <a:r>
              <a:rPr lang="en-US" i="1" dirty="0"/>
              <a:t>Ann Rheum Dis. </a:t>
            </a:r>
            <a:r>
              <a:rPr lang="en-US" dirty="0"/>
              <a:t>2019;78:736-745. </a:t>
            </a:r>
          </a:p>
        </p:txBody>
      </p:sp>
      <p:grpSp>
        <p:nvGrpSpPr>
          <p:cNvPr id="14" name="Group 13">
            <a:extLst>
              <a:ext uri="{FF2B5EF4-FFF2-40B4-BE49-F238E27FC236}">
                <a16:creationId xmlns:a16="http://schemas.microsoft.com/office/drawing/2014/main" id="{A8E9E362-E249-DBE8-7BE8-A1B01DCA664E}"/>
              </a:ext>
            </a:extLst>
          </p:cNvPr>
          <p:cNvGrpSpPr/>
          <p:nvPr/>
        </p:nvGrpSpPr>
        <p:grpSpPr>
          <a:xfrm>
            <a:off x="1590040" y="1142638"/>
            <a:ext cx="5963920" cy="2996898"/>
            <a:chOff x="1706880" y="1142638"/>
            <a:chExt cx="5963920" cy="2996898"/>
          </a:xfrm>
        </p:grpSpPr>
        <p:sp>
          <p:nvSpPr>
            <p:cNvPr id="10" name="Rectangle 9">
              <a:extLst>
                <a:ext uri="{FF2B5EF4-FFF2-40B4-BE49-F238E27FC236}">
                  <a16:creationId xmlns:a16="http://schemas.microsoft.com/office/drawing/2014/main" id="{CC8BF790-7540-FDE7-E0B1-534B50F9964A}"/>
                </a:ext>
              </a:extLst>
            </p:cNvPr>
            <p:cNvSpPr/>
            <p:nvPr/>
          </p:nvSpPr>
          <p:spPr>
            <a:xfrm>
              <a:off x="4978400" y="1142638"/>
              <a:ext cx="2692400" cy="299689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35205B-B502-078A-6829-3B644CE1D54E}"/>
                </a:ext>
              </a:extLst>
            </p:cNvPr>
            <p:cNvSpPr txBox="1"/>
            <p:nvPr/>
          </p:nvSpPr>
          <p:spPr>
            <a:xfrm>
              <a:off x="5177170" y="1263553"/>
              <a:ext cx="2294860" cy="461665"/>
            </a:xfrm>
            <a:prstGeom prst="rect">
              <a:avLst/>
            </a:prstGeom>
            <a:noFill/>
            <a:ln>
              <a:noFill/>
            </a:ln>
          </p:spPr>
          <p:txBody>
            <a:bodyPr wrap="none" rtlCol="0">
              <a:spAutoFit/>
            </a:bodyPr>
            <a:lstStyle/>
            <a:p>
              <a:pPr algn="ctr"/>
              <a:r>
                <a:rPr lang="en-US" sz="2400" b="1" dirty="0">
                  <a:solidFill>
                    <a:schemeClr val="bg1"/>
                  </a:solidFill>
                </a:rPr>
                <a:t>Treatment Goals</a:t>
              </a:r>
            </a:p>
          </p:txBody>
        </p:sp>
        <p:sp>
          <p:nvSpPr>
            <p:cNvPr id="5" name="Arrow: Right 4">
              <a:extLst>
                <a:ext uri="{FF2B5EF4-FFF2-40B4-BE49-F238E27FC236}">
                  <a16:creationId xmlns:a16="http://schemas.microsoft.com/office/drawing/2014/main" id="{151CEC1F-BFC1-BF42-7310-177E76F9EA61}"/>
                </a:ext>
              </a:extLst>
            </p:cNvPr>
            <p:cNvSpPr/>
            <p:nvPr/>
          </p:nvSpPr>
          <p:spPr>
            <a:xfrm>
              <a:off x="1706880" y="2089588"/>
              <a:ext cx="3159760" cy="1395292"/>
            </a:xfrm>
            <a:prstGeom prst="rightArrow">
              <a:avLst>
                <a:gd name="adj1" fmla="val 62992"/>
                <a:gd name="adj2" fmla="val 600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Reduce Steroid-Associated Toxicity</a:t>
              </a:r>
            </a:p>
          </p:txBody>
        </p:sp>
        <p:sp>
          <p:nvSpPr>
            <p:cNvPr id="6" name="Rectangle: Rounded Corners 5">
              <a:extLst>
                <a:ext uri="{FF2B5EF4-FFF2-40B4-BE49-F238E27FC236}">
                  <a16:creationId xmlns:a16="http://schemas.microsoft.com/office/drawing/2014/main" id="{43632392-46E9-F51D-2F1F-AF8B4A35CEB7}"/>
                </a:ext>
              </a:extLst>
            </p:cNvPr>
            <p:cNvSpPr/>
            <p:nvPr/>
          </p:nvSpPr>
          <p:spPr>
            <a:xfrm>
              <a:off x="5212080" y="1823621"/>
              <a:ext cx="2225040" cy="5064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Long-Term Survival</a:t>
              </a:r>
            </a:p>
          </p:txBody>
        </p:sp>
        <p:sp>
          <p:nvSpPr>
            <p:cNvPr id="7" name="Rectangle: Rounded Corners 6">
              <a:extLst>
                <a:ext uri="{FF2B5EF4-FFF2-40B4-BE49-F238E27FC236}">
                  <a16:creationId xmlns:a16="http://schemas.microsoft.com/office/drawing/2014/main" id="{09CB4E01-77B9-9304-6244-925BD73B9F52}"/>
                </a:ext>
              </a:extLst>
            </p:cNvPr>
            <p:cNvSpPr/>
            <p:nvPr/>
          </p:nvSpPr>
          <p:spPr>
            <a:xfrm>
              <a:off x="5212080" y="2552659"/>
              <a:ext cx="2225040" cy="622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Prevent Organ Damage</a:t>
              </a:r>
            </a:p>
          </p:txBody>
        </p:sp>
        <p:sp>
          <p:nvSpPr>
            <p:cNvPr id="8" name="Rectangle: Rounded Corners 7">
              <a:extLst>
                <a:ext uri="{FF2B5EF4-FFF2-40B4-BE49-F238E27FC236}">
                  <a16:creationId xmlns:a16="http://schemas.microsoft.com/office/drawing/2014/main" id="{56FB7A6E-BBCD-8F7D-99AC-58E7B6B932C5}"/>
                </a:ext>
              </a:extLst>
            </p:cNvPr>
            <p:cNvSpPr/>
            <p:nvPr/>
          </p:nvSpPr>
          <p:spPr>
            <a:xfrm>
              <a:off x="5212080" y="3397410"/>
              <a:ext cx="2225040" cy="6221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Optimize Health-Related QoL</a:t>
              </a:r>
            </a:p>
          </p:txBody>
        </p:sp>
      </p:grpSp>
    </p:spTree>
    <p:extLst>
      <p:ext uri="{BB962C8B-B14F-4D97-AF65-F5344CB8AC3E}">
        <p14:creationId xmlns:p14="http://schemas.microsoft.com/office/powerpoint/2010/main" val="1876701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2B6F98-5018-4ADF-AD2E-619F2FD0CABC}"/>
              </a:ext>
            </a:extLst>
          </p:cNvPr>
          <p:cNvSpPr>
            <a:spLocks noGrp="1"/>
          </p:cNvSpPr>
          <p:nvPr>
            <p:ph type="title"/>
          </p:nvPr>
        </p:nvSpPr>
        <p:spPr/>
        <p:txBody>
          <a:bodyPr>
            <a:normAutofit/>
          </a:bodyPr>
          <a:lstStyle/>
          <a:p>
            <a:r>
              <a:rPr lang="en-US" dirty="0"/>
              <a:t>Treating to Target in Lupus: LLDAS</a:t>
            </a:r>
          </a:p>
        </p:txBody>
      </p:sp>
      <p:graphicFrame>
        <p:nvGraphicFramePr>
          <p:cNvPr id="6" name="Content Placeholder 5">
            <a:extLst>
              <a:ext uri="{FF2B5EF4-FFF2-40B4-BE49-F238E27FC236}">
                <a16:creationId xmlns:a16="http://schemas.microsoft.com/office/drawing/2014/main" id="{36798F8F-8F45-4951-BDB1-8573D4C21DDE}"/>
              </a:ext>
            </a:extLst>
          </p:cNvPr>
          <p:cNvGraphicFramePr>
            <a:graphicFrameLocks noGrp="1"/>
          </p:cNvGraphicFramePr>
          <p:nvPr>
            <p:ph idx="1"/>
          </p:nvPr>
        </p:nvGraphicFramePr>
        <p:xfrm>
          <a:off x="628650" y="1101725"/>
          <a:ext cx="7886700" cy="330159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761679055"/>
                    </a:ext>
                  </a:extLst>
                </a:gridCol>
              </a:tblGrid>
              <a:tr h="374051">
                <a:tc>
                  <a:txBody>
                    <a:bodyPr/>
                    <a:lstStyle/>
                    <a:p>
                      <a:r>
                        <a:rPr lang="en-US" sz="1600" dirty="0"/>
                        <a:t>Lupus Low Disease Activity State Domains and Items</a:t>
                      </a:r>
                    </a:p>
                  </a:txBody>
                  <a:tcPr anchor="b"/>
                </a:tc>
                <a:extLst>
                  <a:ext uri="{0D108BD9-81ED-4DB2-BD59-A6C34878D82A}">
                    <a16:rowId xmlns:a16="http://schemas.microsoft.com/office/drawing/2014/main" val="392598318"/>
                  </a:ext>
                </a:extLst>
              </a:tr>
              <a:tr h="3740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latin typeface="+mn-lt"/>
                          <a:ea typeface="+mn-ea"/>
                          <a:cs typeface="+mn-cs"/>
                        </a:rPr>
                        <a:t>Disease activity</a:t>
                      </a:r>
                    </a:p>
                  </a:txBody>
                  <a:tcPr/>
                </a:tc>
                <a:extLst>
                  <a:ext uri="{0D108BD9-81ED-4DB2-BD59-A6C34878D82A}">
                    <a16:rowId xmlns:a16="http://schemas.microsoft.com/office/drawing/2014/main" val="2428044608"/>
                  </a:ext>
                </a:extLst>
              </a:tr>
              <a:tr h="578079">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SLEDAI-2K ≤4, with no activity in major organ systems (renal, CNS, cardiopulmonary, vasculitis, fever) and no hemolytic anemia or gastrointestinal activity</a:t>
                      </a:r>
                      <a:endParaRPr lang="en-US" sz="1400" i="0" dirty="0"/>
                    </a:p>
                  </a:txBody>
                  <a:tcPr/>
                </a:tc>
                <a:extLst>
                  <a:ext uri="{0D108BD9-81ED-4DB2-BD59-A6C34878D82A}">
                    <a16:rowId xmlns:a16="http://schemas.microsoft.com/office/drawing/2014/main" val="4052495583"/>
                  </a:ext>
                </a:extLst>
              </a:tr>
              <a:tr h="343196">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new features of lupus disease activity compared with the previous assessment</a:t>
                      </a:r>
                      <a:endParaRPr lang="en-US" sz="1400" i="0" dirty="0"/>
                    </a:p>
                  </a:txBody>
                  <a:tcPr/>
                </a:tc>
                <a:extLst>
                  <a:ext uri="{0D108BD9-81ED-4DB2-BD59-A6C34878D82A}">
                    <a16:rowId xmlns:a16="http://schemas.microsoft.com/office/drawing/2014/main" val="599154472"/>
                  </a:ext>
                </a:extLst>
              </a:tr>
              <a:tr h="340046">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SELENA-SLEDAI physician global assessment (PGA, scale 0-3) ≤1</a:t>
                      </a:r>
                      <a:endParaRPr lang="en-US" sz="1400" i="0" dirty="0"/>
                    </a:p>
                  </a:txBody>
                  <a:tcPr/>
                </a:tc>
                <a:extLst>
                  <a:ext uri="{0D108BD9-81ED-4DB2-BD59-A6C34878D82A}">
                    <a16:rowId xmlns:a16="http://schemas.microsoft.com/office/drawing/2014/main" val="1241124538"/>
                  </a:ext>
                </a:extLst>
              </a:tr>
              <a:tr h="3740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1" kern="1200" dirty="0">
                          <a:solidFill>
                            <a:schemeClr val="dk1"/>
                          </a:solidFill>
                          <a:latin typeface="+mn-lt"/>
                          <a:ea typeface="+mn-ea"/>
                          <a:cs typeface="+mn-cs"/>
                        </a:rPr>
                        <a:t>Immunosuppressive medications</a:t>
                      </a:r>
                    </a:p>
                  </a:txBody>
                  <a:tcPr/>
                </a:tc>
                <a:extLst>
                  <a:ext uri="{0D108BD9-81ED-4DB2-BD59-A6C34878D82A}">
                    <a16:rowId xmlns:a16="http://schemas.microsoft.com/office/drawing/2014/main" val="166177766"/>
                  </a:ext>
                </a:extLst>
              </a:tr>
              <a:tr h="340046">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t>Current prednisolone (or equivalent) dose ≤7.5 mg/day</a:t>
                      </a:r>
                      <a:endParaRPr lang="en-US" sz="1400" i="0" dirty="0"/>
                    </a:p>
                  </a:txBody>
                  <a:tcPr/>
                </a:tc>
                <a:extLst>
                  <a:ext uri="{0D108BD9-81ED-4DB2-BD59-A6C34878D82A}">
                    <a16:rowId xmlns:a16="http://schemas.microsoft.com/office/drawing/2014/main" val="149736000"/>
                  </a:ext>
                </a:extLst>
              </a:tr>
              <a:tr h="578079">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Well tolerated standard maintenance doses of immunosuppressive drugs and approved biological agents, excluding investigational drugs</a:t>
                      </a:r>
                      <a:endParaRPr lang="en-US" sz="1400" i="0" dirty="0"/>
                    </a:p>
                  </a:txBody>
                  <a:tcPr/>
                </a:tc>
                <a:extLst>
                  <a:ext uri="{0D108BD9-81ED-4DB2-BD59-A6C34878D82A}">
                    <a16:rowId xmlns:a16="http://schemas.microsoft.com/office/drawing/2014/main" val="3105930750"/>
                  </a:ext>
                </a:extLst>
              </a:tr>
            </a:tbl>
          </a:graphicData>
        </a:graphic>
      </p:graphicFrame>
      <p:sp>
        <p:nvSpPr>
          <p:cNvPr id="7" name="Text Placeholder 6">
            <a:extLst>
              <a:ext uri="{FF2B5EF4-FFF2-40B4-BE49-F238E27FC236}">
                <a16:creationId xmlns:a16="http://schemas.microsoft.com/office/drawing/2014/main" id="{D2A0C5B4-D277-788B-8A55-AE5305195CAA}"/>
              </a:ext>
            </a:extLst>
          </p:cNvPr>
          <p:cNvSpPr>
            <a:spLocks noGrp="1"/>
          </p:cNvSpPr>
          <p:nvPr>
            <p:ph type="body" sz="quarter" idx="10"/>
          </p:nvPr>
        </p:nvSpPr>
        <p:spPr/>
        <p:txBody>
          <a:bodyPr/>
          <a:lstStyle/>
          <a:p>
            <a:r>
              <a:rPr lang="da-DK" dirty="0"/>
              <a:t>Franklyn K, et al. </a:t>
            </a:r>
            <a:r>
              <a:rPr lang="da-DK" i="1" dirty="0"/>
              <a:t>Ann Rheum Dis</a:t>
            </a:r>
            <a:r>
              <a:rPr lang="da-DK" dirty="0"/>
              <a:t>. 2016;75:1615-1621.</a:t>
            </a:r>
          </a:p>
        </p:txBody>
      </p:sp>
    </p:spTree>
    <p:extLst>
      <p:ext uri="{BB962C8B-B14F-4D97-AF65-F5344CB8AC3E}">
        <p14:creationId xmlns:p14="http://schemas.microsoft.com/office/powerpoint/2010/main" val="2444657181"/>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5ECEF421-4418-F8CC-A36D-ED9BFEA5EAC4}"/>
              </a:ext>
            </a:extLst>
          </p:cNvPr>
          <p:cNvSpPr>
            <a:spLocks noGrp="1"/>
          </p:cNvSpPr>
          <p:nvPr>
            <p:ph type="body" sz="quarter" idx="10"/>
          </p:nvPr>
        </p:nvSpPr>
        <p:spPr/>
        <p:txBody>
          <a:bodyPr/>
          <a:lstStyle/>
          <a:p>
            <a:r>
              <a:rPr lang="en-US" dirty="0" err="1"/>
              <a:t>Piga</a:t>
            </a:r>
            <a:r>
              <a:rPr lang="en-US" dirty="0"/>
              <a:t> M, et al. </a:t>
            </a:r>
            <a:r>
              <a:rPr lang="en-US" i="1" dirty="0"/>
              <a:t>Arthritis Res </a:t>
            </a:r>
            <a:r>
              <a:rPr lang="en-US" i="1" dirty="0" err="1"/>
              <a:t>Ther</a:t>
            </a:r>
            <a:r>
              <a:rPr lang="en-US" i="1" dirty="0"/>
              <a:t>.</a:t>
            </a:r>
            <a:r>
              <a:rPr lang="en-US" dirty="0"/>
              <a:t> 2017;19:247. doi:10.1186/s13075-017-1415-5</a:t>
            </a:r>
          </a:p>
        </p:txBody>
      </p:sp>
      <p:pic>
        <p:nvPicPr>
          <p:cNvPr id="30" name="Picture 29">
            <a:extLst>
              <a:ext uri="{FF2B5EF4-FFF2-40B4-BE49-F238E27FC236}">
                <a16:creationId xmlns:a16="http://schemas.microsoft.com/office/drawing/2014/main" id="{9FFE2F5E-BADE-5B93-5D36-70DCBAD4C96B}"/>
              </a:ext>
            </a:extLst>
          </p:cNvPr>
          <p:cNvPicPr>
            <a:picLocks noChangeAspect="1"/>
          </p:cNvPicPr>
          <p:nvPr/>
        </p:nvPicPr>
        <p:blipFill rotWithShape="1">
          <a:blip r:embed="rId3"/>
          <a:srcRect b="15466"/>
          <a:stretch/>
        </p:blipFill>
        <p:spPr>
          <a:xfrm>
            <a:off x="1749189" y="126687"/>
            <a:ext cx="5645622" cy="2090464"/>
          </a:xfrm>
          <a:prstGeom prst="rect">
            <a:avLst/>
          </a:prstGeom>
        </p:spPr>
      </p:pic>
      <p:sp>
        <p:nvSpPr>
          <p:cNvPr id="42" name="Content Placeholder 2">
            <a:extLst>
              <a:ext uri="{FF2B5EF4-FFF2-40B4-BE49-F238E27FC236}">
                <a16:creationId xmlns:a16="http://schemas.microsoft.com/office/drawing/2014/main" id="{BB5CF2C6-1BCC-EF2B-5E6F-5285A8B2188A}"/>
              </a:ext>
            </a:extLst>
          </p:cNvPr>
          <p:cNvSpPr txBox="1">
            <a:spLocks/>
          </p:cNvSpPr>
          <p:nvPr/>
        </p:nvSpPr>
        <p:spPr>
          <a:xfrm>
            <a:off x="628650" y="3692643"/>
            <a:ext cx="8089264" cy="6691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t>Achieving LLDAS lowers risk of damage accumulation </a:t>
            </a:r>
          </a:p>
          <a:p>
            <a:r>
              <a:rPr lang="en-US" sz="1800" dirty="0"/>
              <a:t>Prednisone use ≥7.5 mg was the most common reason for not attaining LLDAS</a:t>
            </a:r>
          </a:p>
        </p:txBody>
      </p:sp>
      <p:grpSp>
        <p:nvGrpSpPr>
          <p:cNvPr id="47" name="Group 46">
            <a:extLst>
              <a:ext uri="{FF2B5EF4-FFF2-40B4-BE49-F238E27FC236}">
                <a16:creationId xmlns:a16="http://schemas.microsoft.com/office/drawing/2014/main" id="{D9ADEACE-0955-C2EA-03A2-86F302832DAC}"/>
              </a:ext>
            </a:extLst>
          </p:cNvPr>
          <p:cNvGrpSpPr/>
          <p:nvPr/>
        </p:nvGrpSpPr>
        <p:grpSpPr>
          <a:xfrm>
            <a:off x="1109155" y="2436439"/>
            <a:ext cx="6925690" cy="861774"/>
            <a:chOff x="1151383" y="2436439"/>
            <a:chExt cx="6925690" cy="861774"/>
          </a:xfrm>
        </p:grpSpPr>
        <p:grpSp>
          <p:nvGrpSpPr>
            <p:cNvPr id="43" name="Group 42">
              <a:extLst>
                <a:ext uri="{FF2B5EF4-FFF2-40B4-BE49-F238E27FC236}">
                  <a16:creationId xmlns:a16="http://schemas.microsoft.com/office/drawing/2014/main" id="{FD2C6E12-C7D0-971A-8C00-3F2A75CA3EAA}"/>
                </a:ext>
              </a:extLst>
            </p:cNvPr>
            <p:cNvGrpSpPr/>
            <p:nvPr/>
          </p:nvGrpSpPr>
          <p:grpSpPr>
            <a:xfrm>
              <a:off x="3291205" y="2466902"/>
              <a:ext cx="2646046" cy="800848"/>
              <a:chOff x="2769234" y="2492272"/>
              <a:chExt cx="2646046" cy="800848"/>
            </a:xfrm>
          </p:grpSpPr>
          <p:sp>
            <p:nvSpPr>
              <p:cNvPr id="37" name="TextBox 36">
                <a:extLst>
                  <a:ext uri="{FF2B5EF4-FFF2-40B4-BE49-F238E27FC236}">
                    <a16:creationId xmlns:a16="http://schemas.microsoft.com/office/drawing/2014/main" id="{C7624916-BEBB-2373-2239-5739CF0968B2}"/>
                  </a:ext>
                </a:extLst>
              </p:cNvPr>
              <p:cNvSpPr txBox="1"/>
              <p:nvPr/>
            </p:nvSpPr>
            <p:spPr>
              <a:xfrm>
                <a:off x="2769234" y="2492272"/>
                <a:ext cx="2646046" cy="338554"/>
              </a:xfrm>
              <a:prstGeom prst="rect">
                <a:avLst/>
              </a:prstGeom>
              <a:noFill/>
            </p:spPr>
            <p:txBody>
              <a:bodyPr wrap="square" rtlCol="0">
                <a:spAutoFit/>
              </a:bodyPr>
              <a:lstStyle/>
              <a:p>
                <a:pPr algn="ctr"/>
                <a:r>
                  <a:rPr lang="en-US" sz="1600" dirty="0"/>
                  <a:t>Patients with SDI ≥1 (n=19)</a:t>
                </a:r>
              </a:p>
            </p:txBody>
          </p:sp>
          <p:sp>
            <p:nvSpPr>
              <p:cNvPr id="38" name="TextBox 37">
                <a:extLst>
                  <a:ext uri="{FF2B5EF4-FFF2-40B4-BE49-F238E27FC236}">
                    <a16:creationId xmlns:a16="http://schemas.microsoft.com/office/drawing/2014/main" id="{10198D9B-1123-5174-17C5-B5E1DEC744F1}"/>
                  </a:ext>
                </a:extLst>
              </p:cNvPr>
              <p:cNvSpPr txBox="1"/>
              <p:nvPr/>
            </p:nvSpPr>
            <p:spPr>
              <a:xfrm>
                <a:off x="2769234" y="2954566"/>
                <a:ext cx="2646046" cy="338554"/>
              </a:xfrm>
              <a:prstGeom prst="rect">
                <a:avLst/>
              </a:prstGeom>
              <a:noFill/>
            </p:spPr>
            <p:txBody>
              <a:bodyPr wrap="square" rtlCol="0">
                <a:spAutoFit/>
              </a:bodyPr>
              <a:lstStyle/>
              <a:p>
                <a:pPr algn="ctr"/>
                <a:r>
                  <a:rPr lang="en-US" sz="1600" dirty="0"/>
                  <a:t>Patients with SDI=0 (n=84)</a:t>
                </a:r>
              </a:p>
            </p:txBody>
          </p:sp>
        </p:grpSp>
        <p:sp>
          <p:nvSpPr>
            <p:cNvPr id="39" name="TextBox 38">
              <a:extLst>
                <a:ext uri="{FF2B5EF4-FFF2-40B4-BE49-F238E27FC236}">
                  <a16:creationId xmlns:a16="http://schemas.microsoft.com/office/drawing/2014/main" id="{33290F99-7A64-4F26-0069-E99E67E6E80D}"/>
                </a:ext>
              </a:extLst>
            </p:cNvPr>
            <p:cNvSpPr txBox="1"/>
            <p:nvPr/>
          </p:nvSpPr>
          <p:spPr>
            <a:xfrm>
              <a:off x="1151383" y="2698049"/>
              <a:ext cx="2551430" cy="338554"/>
            </a:xfrm>
            <a:prstGeom prst="rect">
              <a:avLst/>
            </a:prstGeom>
            <a:noFill/>
          </p:spPr>
          <p:txBody>
            <a:bodyPr wrap="square" rtlCol="0">
              <a:spAutoFit/>
            </a:bodyPr>
            <a:lstStyle/>
            <a:p>
              <a:r>
                <a:rPr lang="en-US" sz="1600" dirty="0"/>
                <a:t>No LLDAS at 18 months</a:t>
              </a:r>
            </a:p>
          </p:txBody>
        </p:sp>
        <p:sp>
          <p:nvSpPr>
            <p:cNvPr id="40" name="TextBox 39">
              <a:extLst>
                <a:ext uri="{FF2B5EF4-FFF2-40B4-BE49-F238E27FC236}">
                  <a16:creationId xmlns:a16="http://schemas.microsoft.com/office/drawing/2014/main" id="{0DA63051-B1AD-59D9-0D00-EE58719B4B33}"/>
                </a:ext>
              </a:extLst>
            </p:cNvPr>
            <p:cNvSpPr txBox="1"/>
            <p:nvPr/>
          </p:nvSpPr>
          <p:spPr>
            <a:xfrm>
              <a:off x="5525643" y="2436439"/>
              <a:ext cx="2551430" cy="861774"/>
            </a:xfrm>
            <a:prstGeom prst="rect">
              <a:avLst/>
            </a:prstGeom>
            <a:noFill/>
          </p:spPr>
          <p:txBody>
            <a:bodyPr wrap="square" rtlCol="0">
              <a:spAutoFit/>
            </a:bodyPr>
            <a:lstStyle/>
            <a:p>
              <a:pPr algn="ctr"/>
              <a:r>
                <a:rPr lang="en-US" sz="1600" b="1" dirty="0"/>
                <a:t>Odds Ratio</a:t>
              </a:r>
            </a:p>
            <a:p>
              <a:pPr algn="ctr"/>
              <a:r>
                <a:rPr lang="en-US" sz="1600" b="1" dirty="0"/>
                <a:t>5.0 (1.5 – 16.6)</a:t>
              </a:r>
            </a:p>
            <a:p>
              <a:pPr algn="ctr"/>
              <a:r>
                <a:rPr lang="en-US" sz="1600" b="1" i="1" dirty="0"/>
                <a:t>P</a:t>
              </a:r>
              <a:r>
                <a:rPr lang="en-US" sz="1600" b="1" dirty="0"/>
                <a:t> = 0.009</a:t>
              </a:r>
            </a:p>
          </p:txBody>
        </p:sp>
        <p:sp>
          <p:nvSpPr>
            <p:cNvPr id="45" name="Right Bracket 44">
              <a:extLst>
                <a:ext uri="{FF2B5EF4-FFF2-40B4-BE49-F238E27FC236}">
                  <a16:creationId xmlns:a16="http://schemas.microsoft.com/office/drawing/2014/main" id="{7184475C-6B04-C314-01AB-58D704C0ABF1}"/>
                </a:ext>
              </a:extLst>
            </p:cNvPr>
            <p:cNvSpPr/>
            <p:nvPr/>
          </p:nvSpPr>
          <p:spPr>
            <a:xfrm>
              <a:off x="5812155" y="2538027"/>
              <a:ext cx="45719" cy="658599"/>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ket 45">
              <a:extLst>
                <a:ext uri="{FF2B5EF4-FFF2-40B4-BE49-F238E27FC236}">
                  <a16:creationId xmlns:a16="http://schemas.microsoft.com/office/drawing/2014/main" id="{3E7BCBEF-353A-B68D-825C-7DC1FAE145B8}"/>
                </a:ext>
              </a:extLst>
            </p:cNvPr>
            <p:cNvSpPr/>
            <p:nvPr/>
          </p:nvSpPr>
          <p:spPr>
            <a:xfrm flipH="1">
              <a:off x="3385821" y="2538027"/>
              <a:ext cx="45719" cy="658599"/>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10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02801-FE55-E090-624A-923B26A5F0F6}"/>
              </a:ext>
            </a:extLst>
          </p:cNvPr>
          <p:cNvSpPr>
            <a:spLocks noGrp="1"/>
          </p:cNvSpPr>
          <p:nvPr>
            <p:ph type="body" sz="quarter" idx="10"/>
          </p:nvPr>
        </p:nvSpPr>
        <p:spPr/>
        <p:txBody>
          <a:bodyPr/>
          <a:lstStyle/>
          <a:p>
            <a:r>
              <a:rPr lang="en-US" dirty="0"/>
              <a:t>Sharma C, et al. </a:t>
            </a:r>
            <a:r>
              <a:rPr lang="en-US" i="1" dirty="0"/>
              <a:t>Arthritis Care Res.</a:t>
            </a:r>
            <a:r>
              <a:rPr lang="en-US" dirty="0"/>
              <a:t> 2020;72:447-451. </a:t>
            </a:r>
          </a:p>
        </p:txBody>
      </p:sp>
      <p:graphicFrame>
        <p:nvGraphicFramePr>
          <p:cNvPr id="15" name="Table 15">
            <a:extLst>
              <a:ext uri="{FF2B5EF4-FFF2-40B4-BE49-F238E27FC236}">
                <a16:creationId xmlns:a16="http://schemas.microsoft.com/office/drawing/2014/main" id="{C6DEB241-5DFA-4CDB-D6E2-5779E60F4071}"/>
              </a:ext>
            </a:extLst>
          </p:cNvPr>
          <p:cNvGraphicFramePr>
            <a:graphicFrameLocks noGrp="1"/>
          </p:cNvGraphicFramePr>
          <p:nvPr/>
        </p:nvGraphicFramePr>
        <p:xfrm>
          <a:off x="449580" y="2104833"/>
          <a:ext cx="8244840" cy="1386167"/>
        </p:xfrm>
        <a:graphic>
          <a:graphicData uri="http://schemas.openxmlformats.org/drawingml/2006/table">
            <a:tbl>
              <a:tblPr firstRow="1" bandRow="1">
                <a:tableStyleId>{5C22544A-7EE6-4342-B048-85BDC9FD1C3A}</a:tableStyleId>
              </a:tblPr>
              <a:tblGrid>
                <a:gridCol w="2748280">
                  <a:extLst>
                    <a:ext uri="{9D8B030D-6E8A-4147-A177-3AD203B41FA5}">
                      <a16:colId xmlns:a16="http://schemas.microsoft.com/office/drawing/2014/main" val="1034286634"/>
                    </a:ext>
                  </a:extLst>
                </a:gridCol>
                <a:gridCol w="2748280">
                  <a:extLst>
                    <a:ext uri="{9D8B030D-6E8A-4147-A177-3AD203B41FA5}">
                      <a16:colId xmlns:a16="http://schemas.microsoft.com/office/drawing/2014/main" val="2669970050"/>
                    </a:ext>
                  </a:extLst>
                </a:gridCol>
                <a:gridCol w="2748280">
                  <a:extLst>
                    <a:ext uri="{9D8B030D-6E8A-4147-A177-3AD203B41FA5}">
                      <a16:colId xmlns:a16="http://schemas.microsoft.com/office/drawing/2014/main" val="3639343693"/>
                    </a:ext>
                  </a:extLst>
                </a:gridCol>
              </a:tblGrid>
              <a:tr h="528623">
                <a:tc>
                  <a:txBody>
                    <a:bodyPr/>
                    <a:lstStyle/>
                    <a:p>
                      <a:endParaRPr 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Patients with LLDAS-50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(n=69)</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Patients without LLDAS-50  (n=137)</a:t>
                      </a:r>
                    </a:p>
                  </a:txBody>
                  <a:tcPr/>
                </a:tc>
                <a:extLst>
                  <a:ext uri="{0D108BD9-81ED-4DB2-BD59-A6C34878D82A}">
                    <a16:rowId xmlns:a16="http://schemas.microsoft.com/office/drawing/2014/main" val="3509628878"/>
                  </a:ext>
                </a:extLst>
              </a:tr>
              <a:tr h="428772">
                <a:tc>
                  <a:txBody>
                    <a:bodyPr/>
                    <a:lstStyle/>
                    <a:p>
                      <a:r>
                        <a:rPr lang="en-US" sz="1400" dirty="0"/>
                        <a:t>Reduction in mortality</a:t>
                      </a: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t>0.31 (95% CI 0.16 – 0.62, </a:t>
                      </a:r>
                      <a:r>
                        <a:rPr lang="en-US" sz="1400" b="0" i="1" dirty="0"/>
                        <a:t>P</a:t>
                      </a:r>
                      <a:r>
                        <a:rPr lang="en-US" sz="1400" b="0" dirty="0"/>
                        <a:t>&lt;0.01)</a:t>
                      </a:r>
                    </a:p>
                  </a:txBody>
                  <a:tcPr/>
                </a:tc>
                <a:tc hMerge="1">
                  <a:txBody>
                    <a:bodyPr/>
                    <a:lstStyle/>
                    <a:p>
                      <a:endParaRPr lang="en-US" dirty="0"/>
                    </a:p>
                  </a:txBody>
                  <a:tcPr/>
                </a:tc>
                <a:extLst>
                  <a:ext uri="{0D108BD9-81ED-4DB2-BD59-A6C34878D82A}">
                    <a16:rowId xmlns:a16="http://schemas.microsoft.com/office/drawing/2014/main" val="4200231879"/>
                  </a:ext>
                </a:extLst>
              </a:tr>
              <a:tr h="428772">
                <a:tc>
                  <a:txBody>
                    <a:bodyPr/>
                    <a:lstStyle/>
                    <a:p>
                      <a:r>
                        <a:rPr lang="en-US" sz="1400" dirty="0"/>
                        <a:t>Reduction in risk of severe damage</a:t>
                      </a: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dirty="0"/>
                        <a:t>0.37 (95% CI 0.19 – 0.73, </a:t>
                      </a:r>
                      <a:r>
                        <a:rPr lang="en-US" sz="1400" b="0" i="1" dirty="0"/>
                        <a:t>P</a:t>
                      </a:r>
                      <a:r>
                        <a:rPr lang="en-US" sz="1400" b="0" dirty="0"/>
                        <a:t>&lt;0.01)</a:t>
                      </a:r>
                    </a:p>
                  </a:txBody>
                  <a:tcPr/>
                </a:tc>
                <a:tc hMerge="1">
                  <a:txBody>
                    <a:bodyPr/>
                    <a:lstStyle/>
                    <a:p>
                      <a:endParaRPr lang="en-US" dirty="0"/>
                    </a:p>
                  </a:txBody>
                  <a:tcPr/>
                </a:tc>
                <a:extLst>
                  <a:ext uri="{0D108BD9-81ED-4DB2-BD59-A6C34878D82A}">
                    <a16:rowId xmlns:a16="http://schemas.microsoft.com/office/drawing/2014/main" val="3397491350"/>
                  </a:ext>
                </a:extLst>
              </a:tr>
            </a:tbl>
          </a:graphicData>
        </a:graphic>
      </p:graphicFrame>
      <p:sp>
        <p:nvSpPr>
          <p:cNvPr id="16" name="Content Placeholder 2">
            <a:extLst>
              <a:ext uri="{FF2B5EF4-FFF2-40B4-BE49-F238E27FC236}">
                <a16:creationId xmlns:a16="http://schemas.microsoft.com/office/drawing/2014/main" id="{E85F92CA-EF64-3DAC-D7FE-62588B1924E6}"/>
              </a:ext>
            </a:extLst>
          </p:cNvPr>
          <p:cNvSpPr txBox="1">
            <a:spLocks/>
          </p:cNvSpPr>
          <p:nvPr/>
        </p:nvSpPr>
        <p:spPr>
          <a:xfrm>
            <a:off x="628650" y="3491001"/>
            <a:ext cx="8089264" cy="9403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b="1" dirty="0"/>
              <a:t>Patients who spent &gt;50% of their follow-up time in LLDAS (LLDAS-50)</a:t>
            </a:r>
          </a:p>
          <a:p>
            <a:pPr lvl="1"/>
            <a:r>
              <a:rPr lang="en-US" sz="1400" b="1" dirty="0"/>
              <a:t>Had a lower risk of mortality</a:t>
            </a:r>
          </a:p>
          <a:p>
            <a:pPr lvl="1"/>
            <a:r>
              <a:rPr lang="en-US" sz="1400" b="1" dirty="0"/>
              <a:t>Had a lower risk of developing severe SDI damage </a:t>
            </a:r>
          </a:p>
        </p:txBody>
      </p:sp>
      <p:pic>
        <p:nvPicPr>
          <p:cNvPr id="24" name="Picture 23">
            <a:extLst>
              <a:ext uri="{FF2B5EF4-FFF2-40B4-BE49-F238E27FC236}">
                <a16:creationId xmlns:a16="http://schemas.microsoft.com/office/drawing/2014/main" id="{EF5730D7-7EC7-3E2B-F04E-2F4936ABDBBF}"/>
              </a:ext>
            </a:extLst>
          </p:cNvPr>
          <p:cNvPicPr>
            <a:picLocks noChangeAspect="1"/>
          </p:cNvPicPr>
          <p:nvPr/>
        </p:nvPicPr>
        <p:blipFill rotWithShape="1">
          <a:blip r:embed="rId3"/>
          <a:srcRect r="8797"/>
          <a:stretch/>
        </p:blipFill>
        <p:spPr>
          <a:xfrm>
            <a:off x="1046821" y="93949"/>
            <a:ext cx="7050359" cy="1853345"/>
          </a:xfrm>
          <a:prstGeom prst="rect">
            <a:avLst/>
          </a:prstGeom>
        </p:spPr>
      </p:pic>
    </p:spTree>
    <p:extLst>
      <p:ext uri="{BB962C8B-B14F-4D97-AF65-F5344CB8AC3E}">
        <p14:creationId xmlns:p14="http://schemas.microsoft.com/office/powerpoint/2010/main" val="291579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704F9-A42A-9A27-7E84-3F9A29C8DDC6}"/>
              </a:ext>
            </a:extLst>
          </p:cNvPr>
          <p:cNvSpPr>
            <a:spLocks noGrp="1"/>
          </p:cNvSpPr>
          <p:nvPr>
            <p:ph type="title"/>
          </p:nvPr>
        </p:nvSpPr>
        <p:spPr/>
        <p:txBody>
          <a:bodyPr>
            <a:normAutofit/>
          </a:bodyPr>
          <a:lstStyle/>
          <a:p>
            <a:r>
              <a:rPr lang="en-US" dirty="0"/>
              <a:t>EULAR: Treatment Targets</a:t>
            </a:r>
          </a:p>
        </p:txBody>
      </p:sp>
      <p:sp>
        <p:nvSpPr>
          <p:cNvPr id="7" name="Text Placeholder 6">
            <a:extLst>
              <a:ext uri="{FF2B5EF4-FFF2-40B4-BE49-F238E27FC236}">
                <a16:creationId xmlns:a16="http://schemas.microsoft.com/office/drawing/2014/main" id="{51D55A43-CB41-DC93-B2A1-4002574A67D8}"/>
              </a:ext>
            </a:extLst>
          </p:cNvPr>
          <p:cNvSpPr>
            <a:spLocks noGrp="1"/>
          </p:cNvSpPr>
          <p:nvPr>
            <p:ph type="body" sz="quarter" idx="10"/>
          </p:nvPr>
        </p:nvSpPr>
        <p:spPr>
          <a:xfrm>
            <a:off x="3151908" y="4543138"/>
            <a:ext cx="5879550" cy="506413"/>
          </a:xfrm>
        </p:spPr>
        <p:txBody>
          <a:bodyPr/>
          <a:lstStyle/>
          <a:p>
            <a:r>
              <a:rPr lang="en-US" dirty="0"/>
              <a:t>GC, glucocorticoids; HCQ, hydroxychloroquine; Pred, prednisone. </a:t>
            </a:r>
          </a:p>
          <a:p>
            <a:r>
              <a:rPr lang="en-US" dirty="0" err="1"/>
              <a:t>Fanouriakis</a:t>
            </a:r>
            <a:r>
              <a:rPr lang="en-US" dirty="0"/>
              <a:t> A, et al. </a:t>
            </a:r>
            <a:r>
              <a:rPr lang="en-US" i="1" dirty="0"/>
              <a:t>Ann Rheum Dis. </a:t>
            </a:r>
            <a:r>
              <a:rPr lang="en-US" dirty="0"/>
              <a:t>2019;78:736-745. </a:t>
            </a:r>
          </a:p>
        </p:txBody>
      </p:sp>
      <p:grpSp>
        <p:nvGrpSpPr>
          <p:cNvPr id="20" name="Group 19">
            <a:extLst>
              <a:ext uri="{FF2B5EF4-FFF2-40B4-BE49-F238E27FC236}">
                <a16:creationId xmlns:a16="http://schemas.microsoft.com/office/drawing/2014/main" id="{36D7CDD0-653F-69E4-3C2A-954ED07D8E66}"/>
              </a:ext>
            </a:extLst>
          </p:cNvPr>
          <p:cNvGrpSpPr/>
          <p:nvPr/>
        </p:nvGrpSpPr>
        <p:grpSpPr>
          <a:xfrm>
            <a:off x="628659" y="1004455"/>
            <a:ext cx="7886682" cy="3330528"/>
            <a:chOff x="579138" y="1004455"/>
            <a:chExt cx="7886682" cy="3330528"/>
          </a:xfrm>
        </p:grpSpPr>
        <p:pic>
          <p:nvPicPr>
            <p:cNvPr id="9" name="Picture 8">
              <a:extLst>
                <a:ext uri="{FF2B5EF4-FFF2-40B4-BE49-F238E27FC236}">
                  <a16:creationId xmlns:a16="http://schemas.microsoft.com/office/drawing/2014/main" id="{656C2B06-ED32-E0D6-00BB-7CDAB1A84E26}"/>
                </a:ext>
              </a:extLst>
            </p:cNvPr>
            <p:cNvPicPr>
              <a:picLocks noChangeAspect="1"/>
            </p:cNvPicPr>
            <p:nvPr/>
          </p:nvPicPr>
          <p:blipFill rotWithShape="1">
            <a:blip r:embed="rId3"/>
            <a:srcRect l="24232" t="47767" r="25461" b="8994"/>
            <a:stretch/>
          </p:blipFill>
          <p:spPr>
            <a:xfrm>
              <a:off x="579138" y="1004455"/>
              <a:ext cx="7370264" cy="3330528"/>
            </a:xfrm>
            <a:prstGeom prst="rect">
              <a:avLst/>
            </a:prstGeom>
          </p:spPr>
        </p:pic>
        <p:sp>
          <p:nvSpPr>
            <p:cNvPr id="10" name="Rectangle 9">
              <a:extLst>
                <a:ext uri="{FF2B5EF4-FFF2-40B4-BE49-F238E27FC236}">
                  <a16:creationId xmlns:a16="http://schemas.microsoft.com/office/drawing/2014/main" id="{5EBC5C1F-978A-254C-2CA3-4AF42731A733}"/>
                </a:ext>
              </a:extLst>
            </p:cNvPr>
            <p:cNvSpPr/>
            <p:nvPr/>
          </p:nvSpPr>
          <p:spPr>
            <a:xfrm>
              <a:off x="677008" y="1004455"/>
              <a:ext cx="7788812"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EC546E7-ABC8-0293-C3F6-ADEB00688683}"/>
                </a:ext>
              </a:extLst>
            </p:cNvPr>
            <p:cNvGrpSpPr/>
            <p:nvPr/>
          </p:nvGrpSpPr>
          <p:grpSpPr>
            <a:xfrm>
              <a:off x="6472683" y="1272541"/>
              <a:ext cx="1897512" cy="2778760"/>
              <a:chOff x="6091683" y="1051561"/>
              <a:chExt cx="1897512" cy="2778760"/>
            </a:xfrm>
          </p:grpSpPr>
          <p:sp>
            <p:nvSpPr>
              <p:cNvPr id="11" name="Rectangle 10">
                <a:extLst>
                  <a:ext uri="{FF2B5EF4-FFF2-40B4-BE49-F238E27FC236}">
                    <a16:creationId xmlns:a16="http://schemas.microsoft.com/office/drawing/2014/main" id="{6AFE783E-21B8-01E1-BF40-2E15075DA0EC}"/>
                  </a:ext>
                </a:extLst>
              </p:cNvPr>
              <p:cNvSpPr/>
              <p:nvPr/>
            </p:nvSpPr>
            <p:spPr>
              <a:xfrm>
                <a:off x="6091683" y="1051561"/>
                <a:ext cx="1897511" cy="2778760"/>
              </a:xfrm>
              <a:prstGeom prst="rect">
                <a:avLst/>
              </a:prstGeom>
              <a:solidFill>
                <a:srgbClr val="DA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0E9A53E-2725-DB83-0FD8-36403547FEF2}"/>
                  </a:ext>
                </a:extLst>
              </p:cNvPr>
              <p:cNvSpPr txBox="1"/>
              <p:nvPr/>
            </p:nvSpPr>
            <p:spPr>
              <a:xfrm>
                <a:off x="6752485" y="1071983"/>
                <a:ext cx="643509" cy="307777"/>
              </a:xfrm>
              <a:prstGeom prst="rect">
                <a:avLst/>
              </a:prstGeom>
              <a:noFill/>
            </p:spPr>
            <p:txBody>
              <a:bodyPr wrap="none" rtlCol="0">
                <a:spAutoFit/>
              </a:bodyPr>
              <a:lstStyle/>
              <a:p>
                <a:r>
                  <a:rPr lang="en-US" sz="1400" b="1" dirty="0"/>
                  <a:t>Target</a:t>
                </a:r>
                <a:endParaRPr lang="en-US" b="1" dirty="0"/>
              </a:p>
            </p:txBody>
          </p:sp>
          <p:sp>
            <p:nvSpPr>
              <p:cNvPr id="15" name="TextBox 14">
                <a:extLst>
                  <a:ext uri="{FF2B5EF4-FFF2-40B4-BE49-F238E27FC236}">
                    <a16:creationId xmlns:a16="http://schemas.microsoft.com/office/drawing/2014/main" id="{E5780206-442E-D822-8E35-6A679E0BC318}"/>
                  </a:ext>
                </a:extLst>
              </p:cNvPr>
              <p:cNvSpPr txBox="1"/>
              <p:nvPr/>
            </p:nvSpPr>
            <p:spPr>
              <a:xfrm>
                <a:off x="6159285" y="1420209"/>
                <a:ext cx="880369" cy="761747"/>
              </a:xfrm>
              <a:prstGeom prst="rect">
                <a:avLst/>
              </a:prstGeom>
              <a:noFill/>
            </p:spPr>
            <p:txBody>
              <a:bodyPr wrap="none" rtlCol="0">
                <a:spAutoFit/>
              </a:bodyPr>
              <a:lstStyle/>
              <a:p>
                <a:r>
                  <a:rPr lang="en-US" sz="1200" b="1" dirty="0"/>
                  <a:t>Remission</a:t>
                </a:r>
              </a:p>
              <a:p>
                <a:pPr marL="117475" indent="-117475">
                  <a:buFont typeface="Arial" panose="020B0604020202020204" pitchFamily="34" charset="0"/>
                  <a:buChar char="•"/>
                </a:pPr>
                <a:r>
                  <a:rPr lang="en-US" sz="1050" dirty="0"/>
                  <a:t>SLEDAI = 0</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No GC</a:t>
                </a:r>
              </a:p>
            </p:txBody>
          </p:sp>
          <p:sp>
            <p:nvSpPr>
              <p:cNvPr id="16" name="TextBox 15">
                <a:extLst>
                  <a:ext uri="{FF2B5EF4-FFF2-40B4-BE49-F238E27FC236}">
                    <a16:creationId xmlns:a16="http://schemas.microsoft.com/office/drawing/2014/main" id="{A5E413F5-5CB8-20A5-BA2D-95FA541C07FF}"/>
                  </a:ext>
                </a:extLst>
              </p:cNvPr>
              <p:cNvSpPr txBox="1"/>
              <p:nvPr/>
            </p:nvSpPr>
            <p:spPr>
              <a:xfrm>
                <a:off x="6318687" y="2255214"/>
                <a:ext cx="341761" cy="307777"/>
              </a:xfrm>
              <a:prstGeom prst="rect">
                <a:avLst/>
              </a:prstGeom>
              <a:noFill/>
            </p:spPr>
            <p:txBody>
              <a:bodyPr wrap="none" rtlCol="0">
                <a:spAutoFit/>
              </a:bodyPr>
              <a:lstStyle/>
              <a:p>
                <a:pPr algn="ctr"/>
                <a:r>
                  <a:rPr lang="en-US" sz="1400" b="1" i="1" dirty="0"/>
                  <a:t>or</a:t>
                </a:r>
                <a:endParaRPr lang="en-US" b="1" i="1" dirty="0"/>
              </a:p>
            </p:txBody>
          </p:sp>
          <p:sp>
            <p:nvSpPr>
              <p:cNvPr id="17" name="TextBox 16">
                <a:extLst>
                  <a:ext uri="{FF2B5EF4-FFF2-40B4-BE49-F238E27FC236}">
                    <a16:creationId xmlns:a16="http://schemas.microsoft.com/office/drawing/2014/main" id="{6138D2E1-29B1-D2E9-3F78-4BD0834F5D2E}"/>
                  </a:ext>
                </a:extLst>
              </p:cNvPr>
              <p:cNvSpPr txBox="1"/>
              <p:nvPr/>
            </p:nvSpPr>
            <p:spPr>
              <a:xfrm>
                <a:off x="6159286" y="2583146"/>
                <a:ext cx="1829909" cy="1084912"/>
              </a:xfrm>
              <a:prstGeom prst="rect">
                <a:avLst/>
              </a:prstGeom>
              <a:noFill/>
            </p:spPr>
            <p:txBody>
              <a:bodyPr wrap="square" rtlCol="0">
                <a:spAutoFit/>
              </a:bodyPr>
              <a:lstStyle/>
              <a:p>
                <a:r>
                  <a:rPr lang="en-US" sz="1200" b="1" dirty="0"/>
                  <a:t>Low Disease Activity</a:t>
                </a:r>
              </a:p>
              <a:p>
                <a:pPr marL="117475" indent="-117475">
                  <a:buFont typeface="Arial" panose="020B0604020202020204" pitchFamily="34" charset="0"/>
                  <a:buChar char="•"/>
                </a:pPr>
                <a:r>
                  <a:rPr lang="en-US" sz="1050" dirty="0"/>
                  <a:t>SLEDAI ≤ 4</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Pred ≤ 7.5 mg/d</a:t>
                </a:r>
              </a:p>
              <a:p>
                <a:pPr marL="117475" indent="-117475">
                  <a:buFont typeface="Arial" panose="020B0604020202020204" pitchFamily="34" charset="0"/>
                  <a:buChar char="•"/>
                </a:pPr>
                <a:r>
                  <a:rPr lang="en-US" sz="1050" dirty="0"/>
                  <a:t>Immunosuppressives (stable dose, well-tolerated)</a:t>
                </a:r>
              </a:p>
            </p:txBody>
          </p:sp>
        </p:grpSp>
      </p:grpSp>
    </p:spTree>
    <p:extLst>
      <p:ext uri="{BB962C8B-B14F-4D97-AF65-F5344CB8AC3E}">
        <p14:creationId xmlns:p14="http://schemas.microsoft.com/office/powerpoint/2010/main" val="3601953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6C2B06-ED32-E0D6-00BB-7CDAB1A84E26}"/>
              </a:ext>
            </a:extLst>
          </p:cNvPr>
          <p:cNvPicPr>
            <a:picLocks noChangeAspect="1"/>
          </p:cNvPicPr>
          <p:nvPr/>
        </p:nvPicPr>
        <p:blipFill rotWithShape="1">
          <a:blip r:embed="rId3"/>
          <a:srcRect l="24232" t="47767" r="25461" b="8994"/>
          <a:stretch/>
        </p:blipFill>
        <p:spPr>
          <a:xfrm>
            <a:off x="628659" y="1004455"/>
            <a:ext cx="7370264" cy="3330528"/>
          </a:xfrm>
          <a:prstGeom prst="rect">
            <a:avLst/>
          </a:prstGeom>
        </p:spPr>
      </p:pic>
      <p:sp>
        <p:nvSpPr>
          <p:cNvPr id="3" name="Rectangle 2">
            <a:extLst>
              <a:ext uri="{FF2B5EF4-FFF2-40B4-BE49-F238E27FC236}">
                <a16:creationId xmlns:a16="http://schemas.microsoft.com/office/drawing/2014/main" id="{DA0025F1-6183-2063-6081-3711A5863780}"/>
              </a:ext>
            </a:extLst>
          </p:cNvPr>
          <p:cNvSpPr/>
          <p:nvPr/>
        </p:nvSpPr>
        <p:spPr>
          <a:xfrm>
            <a:off x="6461759" y="1004455"/>
            <a:ext cx="2053581"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5704F9-A42A-9A27-7E84-3F9A29C8DDC6}"/>
              </a:ext>
            </a:extLst>
          </p:cNvPr>
          <p:cNvSpPr>
            <a:spLocks noGrp="1"/>
          </p:cNvSpPr>
          <p:nvPr>
            <p:ph type="title"/>
          </p:nvPr>
        </p:nvSpPr>
        <p:spPr/>
        <p:txBody>
          <a:bodyPr>
            <a:normAutofit/>
          </a:bodyPr>
          <a:lstStyle/>
          <a:p>
            <a:r>
              <a:rPr lang="en-US" dirty="0"/>
              <a:t>EULAR: Treatment of Nonrenal SLE</a:t>
            </a:r>
          </a:p>
        </p:txBody>
      </p:sp>
      <p:sp>
        <p:nvSpPr>
          <p:cNvPr id="7" name="Text Placeholder 6">
            <a:extLst>
              <a:ext uri="{FF2B5EF4-FFF2-40B4-BE49-F238E27FC236}">
                <a16:creationId xmlns:a16="http://schemas.microsoft.com/office/drawing/2014/main" id="{51D55A43-CB41-DC93-B2A1-4002574A67D8}"/>
              </a:ext>
            </a:extLst>
          </p:cNvPr>
          <p:cNvSpPr>
            <a:spLocks noGrp="1"/>
          </p:cNvSpPr>
          <p:nvPr>
            <p:ph type="body" sz="quarter" idx="10"/>
          </p:nvPr>
        </p:nvSpPr>
        <p:spPr>
          <a:xfrm>
            <a:off x="3151908" y="4543138"/>
            <a:ext cx="5879550" cy="506413"/>
          </a:xfrm>
        </p:spPr>
        <p:txBody>
          <a:bodyPr/>
          <a:lstStyle/>
          <a:p>
            <a:r>
              <a:rPr lang="en-US" dirty="0"/>
              <a:t>AZA, azathioprine; BEL, belimumab; CNI, calcineurin inhibitors; CYC, cyclophosphamide; GC, glucocorticoid; HCQ, hydroxychloroquine; IM, intramuscular; MMF, mycophenolate mofetil; MTX, methotrexate; RTX, rituximab. </a:t>
            </a:r>
          </a:p>
          <a:p>
            <a:r>
              <a:rPr lang="en-US" dirty="0" err="1"/>
              <a:t>Fanouriakis</a:t>
            </a:r>
            <a:r>
              <a:rPr lang="en-US" dirty="0"/>
              <a:t> A, et al. </a:t>
            </a:r>
            <a:r>
              <a:rPr lang="en-US" i="1" dirty="0"/>
              <a:t>Ann Rheum Dis. </a:t>
            </a:r>
            <a:r>
              <a:rPr lang="en-US" dirty="0"/>
              <a:t>2019;78:736-745. </a:t>
            </a:r>
          </a:p>
        </p:txBody>
      </p:sp>
      <p:sp>
        <p:nvSpPr>
          <p:cNvPr id="10" name="Rectangle 9">
            <a:extLst>
              <a:ext uri="{FF2B5EF4-FFF2-40B4-BE49-F238E27FC236}">
                <a16:creationId xmlns:a16="http://schemas.microsoft.com/office/drawing/2014/main" id="{5EBC5C1F-978A-254C-2CA3-4AF42731A733}"/>
              </a:ext>
            </a:extLst>
          </p:cNvPr>
          <p:cNvSpPr/>
          <p:nvPr/>
        </p:nvSpPr>
        <p:spPr>
          <a:xfrm>
            <a:off x="726529" y="1004455"/>
            <a:ext cx="1247051"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EC546E7-ABC8-0293-C3F6-ADEB00688683}"/>
              </a:ext>
            </a:extLst>
          </p:cNvPr>
          <p:cNvGrpSpPr/>
          <p:nvPr/>
        </p:nvGrpSpPr>
        <p:grpSpPr>
          <a:xfrm>
            <a:off x="6522204" y="1272541"/>
            <a:ext cx="1897512" cy="2778760"/>
            <a:chOff x="6091683" y="1051561"/>
            <a:chExt cx="1897512" cy="2778760"/>
          </a:xfrm>
        </p:grpSpPr>
        <p:sp>
          <p:nvSpPr>
            <p:cNvPr id="11" name="Rectangle 10">
              <a:extLst>
                <a:ext uri="{FF2B5EF4-FFF2-40B4-BE49-F238E27FC236}">
                  <a16:creationId xmlns:a16="http://schemas.microsoft.com/office/drawing/2014/main" id="{6AFE783E-21B8-01E1-BF40-2E15075DA0EC}"/>
                </a:ext>
              </a:extLst>
            </p:cNvPr>
            <p:cNvSpPr/>
            <p:nvPr/>
          </p:nvSpPr>
          <p:spPr>
            <a:xfrm>
              <a:off x="6091683" y="1051561"/>
              <a:ext cx="1897511" cy="2778760"/>
            </a:xfrm>
            <a:prstGeom prst="rect">
              <a:avLst/>
            </a:prstGeom>
            <a:solidFill>
              <a:srgbClr val="DA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0E9A53E-2725-DB83-0FD8-36403547FEF2}"/>
                </a:ext>
              </a:extLst>
            </p:cNvPr>
            <p:cNvSpPr txBox="1"/>
            <p:nvPr/>
          </p:nvSpPr>
          <p:spPr>
            <a:xfrm>
              <a:off x="6752485" y="1071983"/>
              <a:ext cx="643509" cy="307777"/>
            </a:xfrm>
            <a:prstGeom prst="rect">
              <a:avLst/>
            </a:prstGeom>
            <a:noFill/>
          </p:spPr>
          <p:txBody>
            <a:bodyPr wrap="none" rtlCol="0">
              <a:spAutoFit/>
            </a:bodyPr>
            <a:lstStyle/>
            <a:p>
              <a:r>
                <a:rPr lang="en-US" sz="1400" b="1" dirty="0"/>
                <a:t>Target</a:t>
              </a:r>
              <a:endParaRPr lang="en-US" b="1" dirty="0"/>
            </a:p>
          </p:txBody>
        </p:sp>
        <p:sp>
          <p:nvSpPr>
            <p:cNvPr id="15" name="TextBox 14">
              <a:extLst>
                <a:ext uri="{FF2B5EF4-FFF2-40B4-BE49-F238E27FC236}">
                  <a16:creationId xmlns:a16="http://schemas.microsoft.com/office/drawing/2014/main" id="{E5780206-442E-D822-8E35-6A679E0BC318}"/>
                </a:ext>
              </a:extLst>
            </p:cNvPr>
            <p:cNvSpPr txBox="1"/>
            <p:nvPr/>
          </p:nvSpPr>
          <p:spPr>
            <a:xfrm>
              <a:off x="6159285" y="1420209"/>
              <a:ext cx="880369" cy="761747"/>
            </a:xfrm>
            <a:prstGeom prst="rect">
              <a:avLst/>
            </a:prstGeom>
            <a:noFill/>
          </p:spPr>
          <p:txBody>
            <a:bodyPr wrap="none" rtlCol="0">
              <a:spAutoFit/>
            </a:bodyPr>
            <a:lstStyle/>
            <a:p>
              <a:r>
                <a:rPr lang="en-US" sz="1200" b="1" dirty="0"/>
                <a:t>Remission</a:t>
              </a:r>
            </a:p>
            <a:p>
              <a:pPr marL="117475" indent="-117475">
                <a:buFont typeface="Arial" panose="020B0604020202020204" pitchFamily="34" charset="0"/>
                <a:buChar char="•"/>
              </a:pPr>
              <a:r>
                <a:rPr lang="en-US" sz="1050" dirty="0"/>
                <a:t>SLEDAI = 0</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No GC</a:t>
              </a:r>
            </a:p>
          </p:txBody>
        </p:sp>
        <p:sp>
          <p:nvSpPr>
            <p:cNvPr id="16" name="TextBox 15">
              <a:extLst>
                <a:ext uri="{FF2B5EF4-FFF2-40B4-BE49-F238E27FC236}">
                  <a16:creationId xmlns:a16="http://schemas.microsoft.com/office/drawing/2014/main" id="{A5E413F5-5CB8-20A5-BA2D-95FA541C07FF}"/>
                </a:ext>
              </a:extLst>
            </p:cNvPr>
            <p:cNvSpPr txBox="1"/>
            <p:nvPr/>
          </p:nvSpPr>
          <p:spPr>
            <a:xfrm>
              <a:off x="6318687" y="2255214"/>
              <a:ext cx="341761" cy="307777"/>
            </a:xfrm>
            <a:prstGeom prst="rect">
              <a:avLst/>
            </a:prstGeom>
            <a:noFill/>
          </p:spPr>
          <p:txBody>
            <a:bodyPr wrap="none" rtlCol="0">
              <a:spAutoFit/>
            </a:bodyPr>
            <a:lstStyle/>
            <a:p>
              <a:pPr algn="ctr"/>
              <a:r>
                <a:rPr lang="en-US" sz="1400" b="1" i="1" dirty="0"/>
                <a:t>or</a:t>
              </a:r>
              <a:endParaRPr lang="en-US" b="1" i="1" dirty="0"/>
            </a:p>
          </p:txBody>
        </p:sp>
        <p:sp>
          <p:nvSpPr>
            <p:cNvPr id="17" name="TextBox 16">
              <a:extLst>
                <a:ext uri="{FF2B5EF4-FFF2-40B4-BE49-F238E27FC236}">
                  <a16:creationId xmlns:a16="http://schemas.microsoft.com/office/drawing/2014/main" id="{6138D2E1-29B1-D2E9-3F78-4BD0834F5D2E}"/>
                </a:ext>
              </a:extLst>
            </p:cNvPr>
            <p:cNvSpPr txBox="1"/>
            <p:nvPr/>
          </p:nvSpPr>
          <p:spPr>
            <a:xfrm>
              <a:off x="6159286" y="2583146"/>
              <a:ext cx="1829909" cy="1084912"/>
            </a:xfrm>
            <a:prstGeom prst="rect">
              <a:avLst/>
            </a:prstGeom>
            <a:noFill/>
          </p:spPr>
          <p:txBody>
            <a:bodyPr wrap="square" rtlCol="0">
              <a:spAutoFit/>
            </a:bodyPr>
            <a:lstStyle/>
            <a:p>
              <a:r>
                <a:rPr lang="en-US" sz="1200" b="1" dirty="0"/>
                <a:t>Low Disease Activity</a:t>
              </a:r>
            </a:p>
            <a:p>
              <a:pPr marL="117475" indent="-117475">
                <a:buFont typeface="Arial" panose="020B0604020202020204" pitchFamily="34" charset="0"/>
                <a:buChar char="•"/>
              </a:pPr>
              <a:r>
                <a:rPr lang="en-US" sz="1050" dirty="0"/>
                <a:t>SLEDAI ≤ 4</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Pred ≤ 7.5 mg/d</a:t>
              </a:r>
            </a:p>
            <a:p>
              <a:pPr marL="117475" indent="-117475">
                <a:buFont typeface="Arial" panose="020B0604020202020204" pitchFamily="34" charset="0"/>
                <a:buChar char="•"/>
              </a:pPr>
              <a:r>
                <a:rPr lang="en-US" sz="1050" dirty="0"/>
                <a:t>Immunosuppressives (stable dose, well-tolerated)</a:t>
              </a:r>
            </a:p>
          </p:txBody>
        </p:sp>
      </p:grpSp>
    </p:spTree>
    <p:extLst>
      <p:ext uri="{BB962C8B-B14F-4D97-AF65-F5344CB8AC3E}">
        <p14:creationId xmlns:p14="http://schemas.microsoft.com/office/powerpoint/2010/main" val="378761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6C2B06-ED32-E0D6-00BB-7CDAB1A84E26}"/>
              </a:ext>
            </a:extLst>
          </p:cNvPr>
          <p:cNvPicPr>
            <a:picLocks noChangeAspect="1"/>
          </p:cNvPicPr>
          <p:nvPr/>
        </p:nvPicPr>
        <p:blipFill rotWithShape="1">
          <a:blip r:embed="rId3"/>
          <a:srcRect l="24232" t="47767" r="25461" b="8994"/>
          <a:stretch/>
        </p:blipFill>
        <p:spPr>
          <a:xfrm>
            <a:off x="628659" y="1004455"/>
            <a:ext cx="7370264" cy="3330528"/>
          </a:xfrm>
          <a:prstGeom prst="rect">
            <a:avLst/>
          </a:prstGeom>
        </p:spPr>
      </p:pic>
      <p:sp>
        <p:nvSpPr>
          <p:cNvPr id="3" name="Rectangle 2">
            <a:extLst>
              <a:ext uri="{FF2B5EF4-FFF2-40B4-BE49-F238E27FC236}">
                <a16:creationId xmlns:a16="http://schemas.microsoft.com/office/drawing/2014/main" id="{DA0025F1-6183-2063-6081-3711A5863780}"/>
              </a:ext>
            </a:extLst>
          </p:cNvPr>
          <p:cNvSpPr/>
          <p:nvPr/>
        </p:nvSpPr>
        <p:spPr>
          <a:xfrm>
            <a:off x="6461759" y="1004455"/>
            <a:ext cx="2053581"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5704F9-A42A-9A27-7E84-3F9A29C8DDC6}"/>
              </a:ext>
            </a:extLst>
          </p:cNvPr>
          <p:cNvSpPr>
            <a:spLocks noGrp="1"/>
          </p:cNvSpPr>
          <p:nvPr>
            <p:ph type="title"/>
          </p:nvPr>
        </p:nvSpPr>
        <p:spPr/>
        <p:txBody>
          <a:bodyPr>
            <a:normAutofit fontScale="90000"/>
          </a:bodyPr>
          <a:lstStyle/>
          <a:p>
            <a:r>
              <a:rPr lang="en-US" dirty="0"/>
              <a:t>EULAR: Treatment of Nonrenal SLE After Anifrolumab Approval</a:t>
            </a:r>
          </a:p>
        </p:txBody>
      </p:sp>
      <p:sp>
        <p:nvSpPr>
          <p:cNvPr id="7" name="Text Placeholder 6">
            <a:extLst>
              <a:ext uri="{FF2B5EF4-FFF2-40B4-BE49-F238E27FC236}">
                <a16:creationId xmlns:a16="http://schemas.microsoft.com/office/drawing/2014/main" id="{51D55A43-CB41-DC93-B2A1-4002574A67D8}"/>
              </a:ext>
            </a:extLst>
          </p:cNvPr>
          <p:cNvSpPr>
            <a:spLocks noGrp="1"/>
          </p:cNvSpPr>
          <p:nvPr>
            <p:ph type="body" sz="quarter" idx="10"/>
          </p:nvPr>
        </p:nvSpPr>
        <p:spPr>
          <a:xfrm>
            <a:off x="3151908" y="4543138"/>
            <a:ext cx="5879550" cy="506413"/>
          </a:xfrm>
        </p:spPr>
        <p:txBody>
          <a:bodyPr/>
          <a:lstStyle/>
          <a:p>
            <a:r>
              <a:rPr lang="en-US" dirty="0"/>
              <a:t>*Anifrolumab was not approved at the time the EULAR guidelines were published</a:t>
            </a:r>
          </a:p>
          <a:p>
            <a:r>
              <a:rPr lang="en-US" dirty="0"/>
              <a:t>ANI, anifrolumab</a:t>
            </a:r>
          </a:p>
          <a:p>
            <a:r>
              <a:rPr lang="en-US" dirty="0" err="1"/>
              <a:t>Fanouriakis</a:t>
            </a:r>
            <a:r>
              <a:rPr lang="en-US" dirty="0"/>
              <a:t> A, et al. </a:t>
            </a:r>
            <a:r>
              <a:rPr lang="en-US" i="1" dirty="0"/>
              <a:t>Ann Rheum Dis. </a:t>
            </a:r>
            <a:r>
              <a:rPr lang="en-US" dirty="0"/>
              <a:t>2019;78:736-745. </a:t>
            </a:r>
          </a:p>
        </p:txBody>
      </p:sp>
      <p:sp>
        <p:nvSpPr>
          <p:cNvPr id="10" name="Rectangle 9">
            <a:extLst>
              <a:ext uri="{FF2B5EF4-FFF2-40B4-BE49-F238E27FC236}">
                <a16:creationId xmlns:a16="http://schemas.microsoft.com/office/drawing/2014/main" id="{5EBC5C1F-978A-254C-2CA3-4AF42731A733}"/>
              </a:ext>
            </a:extLst>
          </p:cNvPr>
          <p:cNvSpPr/>
          <p:nvPr/>
        </p:nvSpPr>
        <p:spPr>
          <a:xfrm>
            <a:off x="726529" y="1004455"/>
            <a:ext cx="1247051"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EC546E7-ABC8-0293-C3F6-ADEB00688683}"/>
              </a:ext>
            </a:extLst>
          </p:cNvPr>
          <p:cNvGrpSpPr/>
          <p:nvPr/>
        </p:nvGrpSpPr>
        <p:grpSpPr>
          <a:xfrm>
            <a:off x="6522204" y="1272541"/>
            <a:ext cx="1897512" cy="2778760"/>
            <a:chOff x="6091683" y="1051561"/>
            <a:chExt cx="1897512" cy="2778760"/>
          </a:xfrm>
        </p:grpSpPr>
        <p:sp>
          <p:nvSpPr>
            <p:cNvPr id="11" name="Rectangle 10">
              <a:extLst>
                <a:ext uri="{FF2B5EF4-FFF2-40B4-BE49-F238E27FC236}">
                  <a16:creationId xmlns:a16="http://schemas.microsoft.com/office/drawing/2014/main" id="{6AFE783E-21B8-01E1-BF40-2E15075DA0EC}"/>
                </a:ext>
              </a:extLst>
            </p:cNvPr>
            <p:cNvSpPr/>
            <p:nvPr/>
          </p:nvSpPr>
          <p:spPr>
            <a:xfrm>
              <a:off x="6091683" y="1051561"/>
              <a:ext cx="1897511" cy="2778760"/>
            </a:xfrm>
            <a:prstGeom prst="rect">
              <a:avLst/>
            </a:prstGeom>
            <a:solidFill>
              <a:srgbClr val="DA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0E9A53E-2725-DB83-0FD8-36403547FEF2}"/>
                </a:ext>
              </a:extLst>
            </p:cNvPr>
            <p:cNvSpPr txBox="1"/>
            <p:nvPr/>
          </p:nvSpPr>
          <p:spPr>
            <a:xfrm>
              <a:off x="6752485" y="1071983"/>
              <a:ext cx="643509" cy="307777"/>
            </a:xfrm>
            <a:prstGeom prst="rect">
              <a:avLst/>
            </a:prstGeom>
            <a:noFill/>
          </p:spPr>
          <p:txBody>
            <a:bodyPr wrap="none" rtlCol="0">
              <a:spAutoFit/>
            </a:bodyPr>
            <a:lstStyle/>
            <a:p>
              <a:r>
                <a:rPr lang="en-US" sz="1400" b="1" dirty="0"/>
                <a:t>Target</a:t>
              </a:r>
              <a:endParaRPr lang="en-US" b="1" dirty="0"/>
            </a:p>
          </p:txBody>
        </p:sp>
        <p:sp>
          <p:nvSpPr>
            <p:cNvPr id="15" name="TextBox 14">
              <a:extLst>
                <a:ext uri="{FF2B5EF4-FFF2-40B4-BE49-F238E27FC236}">
                  <a16:creationId xmlns:a16="http://schemas.microsoft.com/office/drawing/2014/main" id="{E5780206-442E-D822-8E35-6A679E0BC318}"/>
                </a:ext>
              </a:extLst>
            </p:cNvPr>
            <p:cNvSpPr txBox="1"/>
            <p:nvPr/>
          </p:nvSpPr>
          <p:spPr>
            <a:xfrm>
              <a:off x="6159285" y="1420209"/>
              <a:ext cx="880369" cy="761747"/>
            </a:xfrm>
            <a:prstGeom prst="rect">
              <a:avLst/>
            </a:prstGeom>
            <a:noFill/>
          </p:spPr>
          <p:txBody>
            <a:bodyPr wrap="none" rtlCol="0">
              <a:spAutoFit/>
            </a:bodyPr>
            <a:lstStyle/>
            <a:p>
              <a:r>
                <a:rPr lang="en-US" sz="1200" b="1" dirty="0"/>
                <a:t>Remission</a:t>
              </a:r>
            </a:p>
            <a:p>
              <a:pPr marL="117475" indent="-117475">
                <a:buFont typeface="Arial" panose="020B0604020202020204" pitchFamily="34" charset="0"/>
                <a:buChar char="•"/>
              </a:pPr>
              <a:r>
                <a:rPr lang="en-US" sz="1050" dirty="0"/>
                <a:t>SLEDAI = 0</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No GC</a:t>
              </a:r>
            </a:p>
          </p:txBody>
        </p:sp>
        <p:sp>
          <p:nvSpPr>
            <p:cNvPr id="16" name="TextBox 15">
              <a:extLst>
                <a:ext uri="{FF2B5EF4-FFF2-40B4-BE49-F238E27FC236}">
                  <a16:creationId xmlns:a16="http://schemas.microsoft.com/office/drawing/2014/main" id="{A5E413F5-5CB8-20A5-BA2D-95FA541C07FF}"/>
                </a:ext>
              </a:extLst>
            </p:cNvPr>
            <p:cNvSpPr txBox="1"/>
            <p:nvPr/>
          </p:nvSpPr>
          <p:spPr>
            <a:xfrm>
              <a:off x="6318687" y="2255214"/>
              <a:ext cx="341761" cy="307777"/>
            </a:xfrm>
            <a:prstGeom prst="rect">
              <a:avLst/>
            </a:prstGeom>
            <a:noFill/>
          </p:spPr>
          <p:txBody>
            <a:bodyPr wrap="none" rtlCol="0">
              <a:spAutoFit/>
            </a:bodyPr>
            <a:lstStyle/>
            <a:p>
              <a:pPr algn="ctr"/>
              <a:r>
                <a:rPr lang="en-US" sz="1400" b="1" i="1" dirty="0"/>
                <a:t>or</a:t>
              </a:r>
              <a:endParaRPr lang="en-US" b="1" i="1" dirty="0"/>
            </a:p>
          </p:txBody>
        </p:sp>
        <p:sp>
          <p:nvSpPr>
            <p:cNvPr id="17" name="TextBox 16">
              <a:extLst>
                <a:ext uri="{FF2B5EF4-FFF2-40B4-BE49-F238E27FC236}">
                  <a16:creationId xmlns:a16="http://schemas.microsoft.com/office/drawing/2014/main" id="{6138D2E1-29B1-D2E9-3F78-4BD0834F5D2E}"/>
                </a:ext>
              </a:extLst>
            </p:cNvPr>
            <p:cNvSpPr txBox="1"/>
            <p:nvPr/>
          </p:nvSpPr>
          <p:spPr>
            <a:xfrm>
              <a:off x="6159286" y="2583146"/>
              <a:ext cx="1829909" cy="1084912"/>
            </a:xfrm>
            <a:prstGeom prst="rect">
              <a:avLst/>
            </a:prstGeom>
            <a:noFill/>
          </p:spPr>
          <p:txBody>
            <a:bodyPr wrap="square" rtlCol="0">
              <a:spAutoFit/>
            </a:bodyPr>
            <a:lstStyle/>
            <a:p>
              <a:r>
                <a:rPr lang="en-US" sz="1200" b="1" dirty="0"/>
                <a:t>Low Disease Activity</a:t>
              </a:r>
            </a:p>
            <a:p>
              <a:pPr marL="117475" indent="-117475">
                <a:buFont typeface="Arial" panose="020B0604020202020204" pitchFamily="34" charset="0"/>
                <a:buChar char="•"/>
              </a:pPr>
              <a:r>
                <a:rPr lang="en-US" sz="1050" dirty="0"/>
                <a:t>SLEDAI ≤ 4</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Pred ≤ 7.5 mg/d</a:t>
              </a:r>
            </a:p>
            <a:p>
              <a:pPr marL="117475" indent="-117475">
                <a:buFont typeface="Arial" panose="020B0604020202020204" pitchFamily="34" charset="0"/>
                <a:buChar char="•"/>
              </a:pPr>
              <a:r>
                <a:rPr lang="en-US" sz="1050" dirty="0"/>
                <a:t>Immunosuppressives (stable dose, well-tolerated)</a:t>
              </a:r>
            </a:p>
          </p:txBody>
        </p:sp>
      </p:grpSp>
      <p:sp>
        <p:nvSpPr>
          <p:cNvPr id="2" name="Rectangle: Rounded Corners 1">
            <a:extLst>
              <a:ext uri="{FF2B5EF4-FFF2-40B4-BE49-F238E27FC236}">
                <a16:creationId xmlns:a16="http://schemas.microsoft.com/office/drawing/2014/main" id="{5AE31E71-2768-C45A-8E65-8F60740DAB34}"/>
              </a:ext>
            </a:extLst>
          </p:cNvPr>
          <p:cNvSpPr/>
          <p:nvPr/>
        </p:nvSpPr>
        <p:spPr>
          <a:xfrm>
            <a:off x="4231641" y="2259329"/>
            <a:ext cx="675640" cy="20764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accent1">
                    <a:lumMod val="50000"/>
                  </a:schemeClr>
                </a:solidFill>
              </a:rPr>
              <a:t>ANI*</a:t>
            </a:r>
            <a:endParaRPr lang="en-US" sz="1100" b="1" dirty="0">
              <a:solidFill>
                <a:schemeClr val="accent1">
                  <a:lumMod val="50000"/>
                </a:schemeClr>
              </a:solidFill>
            </a:endParaRPr>
          </a:p>
        </p:txBody>
      </p:sp>
      <p:sp>
        <p:nvSpPr>
          <p:cNvPr id="6" name="Rectangle 5">
            <a:extLst>
              <a:ext uri="{FF2B5EF4-FFF2-40B4-BE49-F238E27FC236}">
                <a16:creationId xmlns:a16="http://schemas.microsoft.com/office/drawing/2014/main" id="{948AADE8-B12E-2707-55BE-76AF65A95E27}"/>
              </a:ext>
            </a:extLst>
          </p:cNvPr>
          <p:cNvSpPr/>
          <p:nvPr/>
        </p:nvSpPr>
        <p:spPr>
          <a:xfrm>
            <a:off x="2608669" y="4030979"/>
            <a:ext cx="3418751" cy="304003"/>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6584585-A178-41F6-2074-FD2F22DC923B}"/>
              </a:ext>
            </a:extLst>
          </p:cNvPr>
          <p:cNvSpPr/>
          <p:nvPr/>
        </p:nvSpPr>
        <p:spPr>
          <a:xfrm>
            <a:off x="5038090" y="4061459"/>
            <a:ext cx="1374139" cy="20764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accent1">
                    <a:lumMod val="50000"/>
                  </a:schemeClr>
                </a:solidFill>
              </a:rPr>
              <a:t>ANI*</a:t>
            </a:r>
            <a:endParaRPr lang="en-US" sz="1100" b="1" dirty="0">
              <a:solidFill>
                <a:schemeClr val="accent1">
                  <a:lumMod val="50000"/>
                </a:schemeClr>
              </a:solidFill>
            </a:endParaRPr>
          </a:p>
        </p:txBody>
      </p:sp>
    </p:spTree>
    <p:extLst>
      <p:ext uri="{BB962C8B-B14F-4D97-AF65-F5344CB8AC3E}">
        <p14:creationId xmlns:p14="http://schemas.microsoft.com/office/powerpoint/2010/main" val="3699055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6C2B06-ED32-E0D6-00BB-7CDAB1A84E26}"/>
              </a:ext>
            </a:extLst>
          </p:cNvPr>
          <p:cNvPicPr>
            <a:picLocks noChangeAspect="1"/>
          </p:cNvPicPr>
          <p:nvPr/>
        </p:nvPicPr>
        <p:blipFill rotWithShape="1">
          <a:blip r:embed="rId3"/>
          <a:srcRect l="24232" t="47767" r="25461" b="8994"/>
          <a:stretch/>
        </p:blipFill>
        <p:spPr>
          <a:xfrm>
            <a:off x="628659" y="1004455"/>
            <a:ext cx="7370264" cy="3330528"/>
          </a:xfrm>
          <a:prstGeom prst="rect">
            <a:avLst/>
          </a:prstGeom>
        </p:spPr>
      </p:pic>
      <p:sp>
        <p:nvSpPr>
          <p:cNvPr id="3" name="Rectangle 2">
            <a:extLst>
              <a:ext uri="{FF2B5EF4-FFF2-40B4-BE49-F238E27FC236}">
                <a16:creationId xmlns:a16="http://schemas.microsoft.com/office/drawing/2014/main" id="{DA0025F1-6183-2063-6081-3711A5863780}"/>
              </a:ext>
            </a:extLst>
          </p:cNvPr>
          <p:cNvSpPr/>
          <p:nvPr/>
        </p:nvSpPr>
        <p:spPr>
          <a:xfrm>
            <a:off x="6461759" y="1004455"/>
            <a:ext cx="2053581"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5704F9-A42A-9A27-7E84-3F9A29C8DDC6}"/>
              </a:ext>
            </a:extLst>
          </p:cNvPr>
          <p:cNvSpPr>
            <a:spLocks noGrp="1"/>
          </p:cNvSpPr>
          <p:nvPr>
            <p:ph type="title"/>
          </p:nvPr>
        </p:nvSpPr>
        <p:spPr/>
        <p:txBody>
          <a:bodyPr>
            <a:normAutofit/>
          </a:bodyPr>
          <a:lstStyle/>
          <a:p>
            <a:r>
              <a:rPr lang="en-US" dirty="0"/>
              <a:t>EULAR: Adjunct Treatment </a:t>
            </a:r>
          </a:p>
        </p:txBody>
      </p:sp>
      <p:sp>
        <p:nvSpPr>
          <p:cNvPr id="7" name="Text Placeholder 6">
            <a:extLst>
              <a:ext uri="{FF2B5EF4-FFF2-40B4-BE49-F238E27FC236}">
                <a16:creationId xmlns:a16="http://schemas.microsoft.com/office/drawing/2014/main" id="{51D55A43-CB41-DC93-B2A1-4002574A67D8}"/>
              </a:ext>
            </a:extLst>
          </p:cNvPr>
          <p:cNvSpPr>
            <a:spLocks noGrp="1"/>
          </p:cNvSpPr>
          <p:nvPr>
            <p:ph type="body" sz="quarter" idx="10"/>
          </p:nvPr>
        </p:nvSpPr>
        <p:spPr>
          <a:xfrm>
            <a:off x="3151908" y="4543138"/>
            <a:ext cx="5879550" cy="506413"/>
          </a:xfrm>
        </p:spPr>
        <p:txBody>
          <a:bodyPr/>
          <a:lstStyle/>
          <a:p>
            <a:r>
              <a:rPr lang="en-US" dirty="0" err="1"/>
              <a:t>aPL</a:t>
            </a:r>
            <a:r>
              <a:rPr lang="en-US" dirty="0"/>
              <a:t>, antiphospholipid antibodies;. </a:t>
            </a:r>
          </a:p>
          <a:p>
            <a:r>
              <a:rPr lang="en-US" dirty="0" err="1"/>
              <a:t>Fanouriakis</a:t>
            </a:r>
            <a:r>
              <a:rPr lang="en-US" dirty="0"/>
              <a:t> A, et al. </a:t>
            </a:r>
            <a:r>
              <a:rPr lang="en-US" i="1" dirty="0"/>
              <a:t>Ann Rheum Dis. </a:t>
            </a:r>
            <a:r>
              <a:rPr lang="en-US" dirty="0"/>
              <a:t>2019;78:736-745. </a:t>
            </a:r>
          </a:p>
        </p:txBody>
      </p:sp>
      <p:grpSp>
        <p:nvGrpSpPr>
          <p:cNvPr id="19" name="Group 18">
            <a:extLst>
              <a:ext uri="{FF2B5EF4-FFF2-40B4-BE49-F238E27FC236}">
                <a16:creationId xmlns:a16="http://schemas.microsoft.com/office/drawing/2014/main" id="{4EC546E7-ABC8-0293-C3F6-ADEB00688683}"/>
              </a:ext>
            </a:extLst>
          </p:cNvPr>
          <p:cNvGrpSpPr/>
          <p:nvPr/>
        </p:nvGrpSpPr>
        <p:grpSpPr>
          <a:xfrm>
            <a:off x="6522204" y="1272541"/>
            <a:ext cx="1897512" cy="2778760"/>
            <a:chOff x="6091683" y="1051561"/>
            <a:chExt cx="1897512" cy="2778760"/>
          </a:xfrm>
        </p:grpSpPr>
        <p:sp>
          <p:nvSpPr>
            <p:cNvPr id="11" name="Rectangle 10">
              <a:extLst>
                <a:ext uri="{FF2B5EF4-FFF2-40B4-BE49-F238E27FC236}">
                  <a16:creationId xmlns:a16="http://schemas.microsoft.com/office/drawing/2014/main" id="{6AFE783E-21B8-01E1-BF40-2E15075DA0EC}"/>
                </a:ext>
              </a:extLst>
            </p:cNvPr>
            <p:cNvSpPr/>
            <p:nvPr/>
          </p:nvSpPr>
          <p:spPr>
            <a:xfrm>
              <a:off x="6091683" y="1051561"/>
              <a:ext cx="1897511" cy="2778760"/>
            </a:xfrm>
            <a:prstGeom prst="rect">
              <a:avLst/>
            </a:prstGeom>
            <a:solidFill>
              <a:srgbClr val="DAE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0E9A53E-2725-DB83-0FD8-36403547FEF2}"/>
                </a:ext>
              </a:extLst>
            </p:cNvPr>
            <p:cNvSpPr txBox="1"/>
            <p:nvPr/>
          </p:nvSpPr>
          <p:spPr>
            <a:xfrm>
              <a:off x="6752485" y="1071983"/>
              <a:ext cx="643509" cy="307777"/>
            </a:xfrm>
            <a:prstGeom prst="rect">
              <a:avLst/>
            </a:prstGeom>
            <a:noFill/>
          </p:spPr>
          <p:txBody>
            <a:bodyPr wrap="none" rtlCol="0">
              <a:spAutoFit/>
            </a:bodyPr>
            <a:lstStyle/>
            <a:p>
              <a:r>
                <a:rPr lang="en-US" sz="1400" b="1" dirty="0"/>
                <a:t>Target</a:t>
              </a:r>
              <a:endParaRPr lang="en-US" b="1" dirty="0"/>
            </a:p>
          </p:txBody>
        </p:sp>
        <p:sp>
          <p:nvSpPr>
            <p:cNvPr id="15" name="TextBox 14">
              <a:extLst>
                <a:ext uri="{FF2B5EF4-FFF2-40B4-BE49-F238E27FC236}">
                  <a16:creationId xmlns:a16="http://schemas.microsoft.com/office/drawing/2014/main" id="{E5780206-442E-D822-8E35-6A679E0BC318}"/>
                </a:ext>
              </a:extLst>
            </p:cNvPr>
            <p:cNvSpPr txBox="1"/>
            <p:nvPr/>
          </p:nvSpPr>
          <p:spPr>
            <a:xfrm>
              <a:off x="6159285" y="1420209"/>
              <a:ext cx="880369" cy="761747"/>
            </a:xfrm>
            <a:prstGeom prst="rect">
              <a:avLst/>
            </a:prstGeom>
            <a:noFill/>
          </p:spPr>
          <p:txBody>
            <a:bodyPr wrap="none" rtlCol="0">
              <a:spAutoFit/>
            </a:bodyPr>
            <a:lstStyle/>
            <a:p>
              <a:r>
                <a:rPr lang="en-US" sz="1200" b="1" dirty="0"/>
                <a:t>Remission</a:t>
              </a:r>
            </a:p>
            <a:p>
              <a:pPr marL="117475" indent="-117475">
                <a:buFont typeface="Arial" panose="020B0604020202020204" pitchFamily="34" charset="0"/>
                <a:buChar char="•"/>
              </a:pPr>
              <a:r>
                <a:rPr lang="en-US" sz="1050" dirty="0"/>
                <a:t>SLEDAI = 0</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No GC</a:t>
              </a:r>
            </a:p>
          </p:txBody>
        </p:sp>
        <p:sp>
          <p:nvSpPr>
            <p:cNvPr id="16" name="TextBox 15">
              <a:extLst>
                <a:ext uri="{FF2B5EF4-FFF2-40B4-BE49-F238E27FC236}">
                  <a16:creationId xmlns:a16="http://schemas.microsoft.com/office/drawing/2014/main" id="{A5E413F5-5CB8-20A5-BA2D-95FA541C07FF}"/>
                </a:ext>
              </a:extLst>
            </p:cNvPr>
            <p:cNvSpPr txBox="1"/>
            <p:nvPr/>
          </p:nvSpPr>
          <p:spPr>
            <a:xfrm>
              <a:off x="6318687" y="2255214"/>
              <a:ext cx="341761" cy="307777"/>
            </a:xfrm>
            <a:prstGeom prst="rect">
              <a:avLst/>
            </a:prstGeom>
            <a:noFill/>
          </p:spPr>
          <p:txBody>
            <a:bodyPr wrap="none" rtlCol="0">
              <a:spAutoFit/>
            </a:bodyPr>
            <a:lstStyle/>
            <a:p>
              <a:pPr algn="ctr"/>
              <a:r>
                <a:rPr lang="en-US" sz="1400" b="1" i="1" dirty="0"/>
                <a:t>or</a:t>
              </a:r>
              <a:endParaRPr lang="en-US" b="1" i="1" dirty="0"/>
            </a:p>
          </p:txBody>
        </p:sp>
        <p:sp>
          <p:nvSpPr>
            <p:cNvPr id="17" name="TextBox 16">
              <a:extLst>
                <a:ext uri="{FF2B5EF4-FFF2-40B4-BE49-F238E27FC236}">
                  <a16:creationId xmlns:a16="http://schemas.microsoft.com/office/drawing/2014/main" id="{6138D2E1-29B1-D2E9-3F78-4BD0834F5D2E}"/>
                </a:ext>
              </a:extLst>
            </p:cNvPr>
            <p:cNvSpPr txBox="1"/>
            <p:nvPr/>
          </p:nvSpPr>
          <p:spPr>
            <a:xfrm>
              <a:off x="6159286" y="2583146"/>
              <a:ext cx="1829909" cy="1084912"/>
            </a:xfrm>
            <a:prstGeom prst="rect">
              <a:avLst/>
            </a:prstGeom>
            <a:noFill/>
          </p:spPr>
          <p:txBody>
            <a:bodyPr wrap="square" rtlCol="0">
              <a:spAutoFit/>
            </a:bodyPr>
            <a:lstStyle/>
            <a:p>
              <a:r>
                <a:rPr lang="en-US" sz="1200" b="1" dirty="0"/>
                <a:t>Low Disease Activity</a:t>
              </a:r>
            </a:p>
            <a:p>
              <a:pPr marL="117475" indent="-117475">
                <a:buFont typeface="Arial" panose="020B0604020202020204" pitchFamily="34" charset="0"/>
                <a:buChar char="•"/>
              </a:pPr>
              <a:r>
                <a:rPr lang="en-US" sz="1050" dirty="0"/>
                <a:t>SLEDAI ≤ 4</a:t>
              </a:r>
            </a:p>
            <a:p>
              <a:pPr marL="117475" indent="-117475">
                <a:buFont typeface="Arial" panose="020B0604020202020204" pitchFamily="34" charset="0"/>
                <a:buChar char="•"/>
              </a:pPr>
              <a:r>
                <a:rPr lang="en-US" sz="1050" dirty="0"/>
                <a:t>HCQ</a:t>
              </a:r>
            </a:p>
            <a:p>
              <a:pPr marL="117475" indent="-117475">
                <a:buFont typeface="Arial" panose="020B0604020202020204" pitchFamily="34" charset="0"/>
                <a:buChar char="•"/>
              </a:pPr>
              <a:r>
                <a:rPr lang="en-US" sz="1050" dirty="0"/>
                <a:t>Pred ≤ 7.5 mg/d</a:t>
              </a:r>
            </a:p>
            <a:p>
              <a:pPr marL="117475" indent="-117475">
                <a:buFont typeface="Arial" panose="020B0604020202020204" pitchFamily="34" charset="0"/>
                <a:buChar char="•"/>
              </a:pPr>
              <a:r>
                <a:rPr lang="en-US" sz="1050" dirty="0"/>
                <a:t>Immunosuppressives (stable dose, well-tolerated)</a:t>
              </a:r>
            </a:p>
          </p:txBody>
        </p:sp>
      </p:grpSp>
      <p:sp>
        <p:nvSpPr>
          <p:cNvPr id="5" name="Rectangle 4">
            <a:extLst>
              <a:ext uri="{FF2B5EF4-FFF2-40B4-BE49-F238E27FC236}">
                <a16:creationId xmlns:a16="http://schemas.microsoft.com/office/drawing/2014/main" id="{6A868301-88D0-7BE9-4E74-976EB5525E4F}"/>
              </a:ext>
            </a:extLst>
          </p:cNvPr>
          <p:cNvSpPr/>
          <p:nvPr/>
        </p:nvSpPr>
        <p:spPr>
          <a:xfrm>
            <a:off x="656044" y="1004455"/>
            <a:ext cx="1296127" cy="3330528"/>
          </a:xfrm>
          <a:prstGeom prst="rect">
            <a:avLst/>
          </a:prstGeom>
          <a:solidFill>
            <a:srgbClr val="FEF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B9D2B26-CA32-E8C5-2D7B-B1395DFFFDF6}"/>
              </a:ext>
            </a:extLst>
          </p:cNvPr>
          <p:cNvPicPr>
            <a:picLocks noChangeAspect="1"/>
          </p:cNvPicPr>
          <p:nvPr/>
        </p:nvPicPr>
        <p:blipFill rotWithShape="1">
          <a:blip r:embed="rId3"/>
          <a:srcRect l="24986" t="47767" r="66432" b="14722"/>
          <a:stretch/>
        </p:blipFill>
        <p:spPr>
          <a:xfrm>
            <a:off x="731158" y="1207654"/>
            <a:ext cx="1257300" cy="2889365"/>
          </a:xfrm>
          <a:prstGeom prst="rect">
            <a:avLst/>
          </a:prstGeom>
        </p:spPr>
      </p:pic>
    </p:spTree>
    <p:extLst>
      <p:ext uri="{BB962C8B-B14F-4D97-AF65-F5344CB8AC3E}">
        <p14:creationId xmlns:p14="http://schemas.microsoft.com/office/powerpoint/2010/main" val="4275763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r>
              <a:rPr lang="en-US" sz="3000" dirty="0"/>
              <a:t>Using Antimalarials for Lupus</a:t>
            </a:r>
          </a:p>
        </p:txBody>
      </p:sp>
      <p:sp>
        <p:nvSpPr>
          <p:cNvPr id="138242" name="Rectangle 3"/>
          <p:cNvSpPr>
            <a:spLocks noGrp="1" noChangeArrowheads="1"/>
          </p:cNvSpPr>
          <p:nvPr>
            <p:ph idx="1"/>
          </p:nvPr>
        </p:nvSpPr>
        <p:spPr/>
        <p:txBody>
          <a:bodyPr>
            <a:normAutofit/>
          </a:bodyPr>
          <a:lstStyle/>
          <a:p>
            <a:pPr eaLnBrk="1" hangingPunct="1">
              <a:lnSpc>
                <a:spcPct val="90000"/>
              </a:lnSpc>
              <a:spcBef>
                <a:spcPts val="1200"/>
              </a:spcBef>
            </a:pPr>
            <a:r>
              <a:rPr lang="en-US" sz="2000" dirty="0">
                <a:latin typeface="Calibri" charset="0"/>
              </a:rPr>
              <a:t>After 6-12 weeks, anti-inflammatory and sun protective</a:t>
            </a:r>
          </a:p>
          <a:p>
            <a:pPr eaLnBrk="1" hangingPunct="1">
              <a:lnSpc>
                <a:spcPct val="90000"/>
              </a:lnSpc>
              <a:spcBef>
                <a:spcPts val="1200"/>
              </a:spcBef>
            </a:pPr>
            <a:r>
              <a:rPr lang="en-US" sz="2000" dirty="0">
                <a:latin typeface="Calibri" charset="0"/>
              </a:rPr>
              <a:t>80% response rate for non-organ-threatening disease and cutaneous lupus</a:t>
            </a:r>
          </a:p>
          <a:p>
            <a:pPr eaLnBrk="1" hangingPunct="1">
              <a:lnSpc>
                <a:spcPct val="90000"/>
              </a:lnSpc>
              <a:spcBef>
                <a:spcPts val="1200"/>
              </a:spcBef>
            </a:pPr>
            <a:r>
              <a:rPr lang="en-US" sz="2000" dirty="0">
                <a:latin typeface="Calibri" charset="0"/>
              </a:rPr>
              <a:t>Decreases flare rate and risk for organ dissemination</a:t>
            </a:r>
          </a:p>
          <a:p>
            <a:pPr eaLnBrk="1" hangingPunct="1">
              <a:lnSpc>
                <a:spcPct val="90000"/>
              </a:lnSpc>
              <a:spcBef>
                <a:spcPts val="1200"/>
              </a:spcBef>
            </a:pPr>
            <a:r>
              <a:rPr lang="en-US" sz="2000" dirty="0">
                <a:latin typeface="Calibri" charset="0"/>
              </a:rPr>
              <a:t>Antiplatelet effects </a:t>
            </a:r>
          </a:p>
          <a:p>
            <a:pPr eaLnBrk="1" hangingPunct="1">
              <a:lnSpc>
                <a:spcPct val="90000"/>
              </a:lnSpc>
              <a:spcBef>
                <a:spcPts val="1200"/>
              </a:spcBef>
            </a:pPr>
            <a:r>
              <a:rPr lang="en-US" sz="2000" dirty="0">
                <a:latin typeface="Calibri" charset="0"/>
              </a:rPr>
              <a:t>Lipid lowering effects</a:t>
            </a:r>
          </a:p>
          <a:p>
            <a:pPr eaLnBrk="1" hangingPunct="1">
              <a:lnSpc>
                <a:spcPct val="90000"/>
              </a:lnSpc>
              <a:spcBef>
                <a:spcPts val="1200"/>
              </a:spcBef>
            </a:pPr>
            <a:r>
              <a:rPr lang="en-US" sz="2000" dirty="0">
                <a:latin typeface="Calibri" charset="0"/>
              </a:rPr>
              <a:t>No serious toxicity if appropriately monitored</a:t>
            </a:r>
          </a:p>
          <a:p>
            <a:pPr eaLnBrk="1" hangingPunct="1">
              <a:lnSpc>
                <a:spcPct val="90000"/>
              </a:lnSpc>
              <a:spcBef>
                <a:spcPts val="1200"/>
              </a:spcBef>
            </a:pPr>
            <a:r>
              <a:rPr lang="en-US" sz="2000" dirty="0">
                <a:latin typeface="Calibri" charset="0"/>
              </a:rPr>
              <a:t>Can be used in pregnancy and lactation</a:t>
            </a:r>
          </a:p>
        </p:txBody>
      </p:sp>
      <p:sp>
        <p:nvSpPr>
          <p:cNvPr id="3" name="Text Placeholder 2">
            <a:extLst>
              <a:ext uri="{FF2B5EF4-FFF2-40B4-BE49-F238E27FC236}">
                <a16:creationId xmlns:a16="http://schemas.microsoft.com/office/drawing/2014/main" id="{497A5AF2-B474-5E0E-90BD-BC4E400B8BBD}"/>
              </a:ext>
            </a:extLst>
          </p:cNvPr>
          <p:cNvSpPr>
            <a:spLocks noGrp="1"/>
          </p:cNvSpPr>
          <p:nvPr>
            <p:ph type="body" sz="quarter" idx="10"/>
          </p:nvPr>
        </p:nvSpPr>
        <p:spPr/>
        <p:txBody>
          <a:bodyPr/>
          <a:lstStyle/>
          <a:p>
            <a:r>
              <a:rPr lang="en-US" dirty="0"/>
              <a:t>Ruiz-</a:t>
            </a:r>
            <a:r>
              <a:rPr lang="en-US" dirty="0" err="1"/>
              <a:t>Irastorza</a:t>
            </a:r>
            <a:r>
              <a:rPr lang="en-US" dirty="0"/>
              <a:t> G, et al. </a:t>
            </a:r>
            <a:r>
              <a:rPr lang="en-US" i="1" dirty="0"/>
              <a:t>Ann Rheum Dis.</a:t>
            </a:r>
            <a:r>
              <a:rPr lang="en-US" dirty="0"/>
              <a:t> 2010;69:20. </a:t>
            </a:r>
            <a:r>
              <a:rPr lang="en-US" dirty="0" err="1"/>
              <a:t>Akhavan</a:t>
            </a:r>
            <a:r>
              <a:rPr lang="en-US" dirty="0"/>
              <a:t> PS, et al. </a:t>
            </a:r>
            <a:r>
              <a:rPr lang="en-US" i="1" dirty="0"/>
              <a:t>J </a:t>
            </a:r>
            <a:r>
              <a:rPr lang="en-US" i="1" dirty="0" err="1"/>
              <a:t>Rheumatol</a:t>
            </a:r>
            <a:r>
              <a:rPr lang="en-US" i="1" dirty="0"/>
              <a:t>. </a:t>
            </a:r>
            <a:r>
              <a:rPr lang="en-US" dirty="0"/>
              <a:t>2013;40:831-841. </a:t>
            </a:r>
          </a:p>
        </p:txBody>
      </p:sp>
    </p:spTree>
    <p:extLst>
      <p:ext uri="{BB962C8B-B14F-4D97-AF65-F5344CB8AC3E}">
        <p14:creationId xmlns:p14="http://schemas.microsoft.com/office/powerpoint/2010/main" val="737441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26575-6532-B9BC-3E26-DCA166550B7D}"/>
              </a:ext>
            </a:extLst>
          </p:cNvPr>
          <p:cNvSpPr>
            <a:spLocks noGrp="1"/>
          </p:cNvSpPr>
          <p:nvPr>
            <p:ph type="title"/>
          </p:nvPr>
        </p:nvSpPr>
        <p:spPr/>
        <p:txBody>
          <a:bodyPr>
            <a:normAutofit fontScale="90000"/>
          </a:bodyPr>
          <a:lstStyle/>
          <a:p>
            <a:r>
              <a:rPr lang="en-US" dirty="0"/>
              <a:t>SLE Reduces Survival and Men Are at Greater Mortality Risk</a:t>
            </a:r>
          </a:p>
        </p:txBody>
      </p:sp>
      <p:sp>
        <p:nvSpPr>
          <p:cNvPr id="6" name="Text Placeholder 5">
            <a:extLst>
              <a:ext uri="{FF2B5EF4-FFF2-40B4-BE49-F238E27FC236}">
                <a16:creationId xmlns:a16="http://schemas.microsoft.com/office/drawing/2014/main" id="{4751270B-C69E-AB77-9DE3-58C60491392F}"/>
              </a:ext>
            </a:extLst>
          </p:cNvPr>
          <p:cNvSpPr>
            <a:spLocks noGrp="1"/>
          </p:cNvSpPr>
          <p:nvPr>
            <p:ph type="body" sz="quarter" idx="10"/>
          </p:nvPr>
        </p:nvSpPr>
        <p:spPr/>
        <p:txBody>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Moe SR, et al. </a:t>
            </a:r>
            <a:r>
              <a:rPr lang="en-US" i="1" dirty="0">
                <a:effectLst/>
                <a:latin typeface="Calibri" panose="020F0502020204030204" pitchFamily="34" charset="0"/>
                <a:ea typeface="Calibri" panose="020F0502020204030204" pitchFamily="34" charset="0"/>
              </a:rPr>
              <a:t>Ann Rheum Dis</a:t>
            </a:r>
            <a:r>
              <a:rPr lang="en-US" dirty="0">
                <a:effectLst/>
                <a:latin typeface="Calibri" panose="020F0502020204030204" pitchFamily="34" charset="0"/>
                <a:ea typeface="Calibri" panose="020F0502020204030204" pitchFamily="34" charset="0"/>
              </a:rPr>
              <a:t>. 2022;81(Suppl 1):1050-1051.</a:t>
            </a:r>
          </a:p>
        </p:txBody>
      </p:sp>
      <p:grpSp>
        <p:nvGrpSpPr>
          <p:cNvPr id="10" name="Group 9">
            <a:extLst>
              <a:ext uri="{FF2B5EF4-FFF2-40B4-BE49-F238E27FC236}">
                <a16:creationId xmlns:a16="http://schemas.microsoft.com/office/drawing/2014/main" id="{FEF13EFB-CCE6-996B-35C0-1AED9FD25F61}"/>
              </a:ext>
            </a:extLst>
          </p:cNvPr>
          <p:cNvGrpSpPr/>
          <p:nvPr/>
        </p:nvGrpSpPr>
        <p:grpSpPr>
          <a:xfrm>
            <a:off x="1503680" y="1276169"/>
            <a:ext cx="6136640" cy="2880722"/>
            <a:chOff x="1503680" y="1131389"/>
            <a:chExt cx="6136640" cy="2880722"/>
          </a:xfrm>
        </p:grpSpPr>
        <p:pic>
          <p:nvPicPr>
            <p:cNvPr id="7" name="Picture 3">
              <a:extLst>
                <a:ext uri="{FF2B5EF4-FFF2-40B4-BE49-F238E27FC236}">
                  <a16:creationId xmlns:a16="http://schemas.microsoft.com/office/drawing/2014/main" id="{B422195F-0E6A-1865-B19D-63C2B4389F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36" t="11316" b="30816"/>
            <a:stretch/>
          </p:blipFill>
          <p:spPr bwMode="auto">
            <a:xfrm>
              <a:off x="1503680" y="1131389"/>
              <a:ext cx="6136640" cy="28807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a:extLst>
                <a:ext uri="{FF2B5EF4-FFF2-40B4-BE49-F238E27FC236}">
                  <a16:creationId xmlns:a16="http://schemas.microsoft.com/office/drawing/2014/main" id="{819397AE-D856-0C7E-6F75-D48876399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31" t="90354" r="9358" b="1171"/>
            <a:stretch/>
          </p:blipFill>
          <p:spPr bwMode="auto">
            <a:xfrm>
              <a:off x="2316480" y="3104827"/>
              <a:ext cx="3665220" cy="36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Right Brace 2">
            <a:extLst>
              <a:ext uri="{FF2B5EF4-FFF2-40B4-BE49-F238E27FC236}">
                <a16:creationId xmlns:a16="http://schemas.microsoft.com/office/drawing/2014/main" id="{150D3F9A-226E-101E-81FE-91B911717F00}"/>
              </a:ext>
            </a:extLst>
          </p:cNvPr>
          <p:cNvSpPr/>
          <p:nvPr/>
        </p:nvSpPr>
        <p:spPr>
          <a:xfrm>
            <a:off x="7496503" y="1907628"/>
            <a:ext cx="135934" cy="402020"/>
          </a:xfrm>
          <a:prstGeom prst="rightBrace">
            <a:avLst/>
          </a:prstGeom>
          <a:ln w="127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63DD2A20-CDDF-8E68-40CB-119A9C53633E}"/>
              </a:ext>
            </a:extLst>
          </p:cNvPr>
          <p:cNvSpPr/>
          <p:nvPr/>
        </p:nvSpPr>
        <p:spPr>
          <a:xfrm>
            <a:off x="7504386" y="2490952"/>
            <a:ext cx="135934" cy="1040524"/>
          </a:xfrm>
          <a:prstGeom prst="rightBrace">
            <a:avLst/>
          </a:prstGeom>
          <a:ln w="12700">
            <a:solidFill>
              <a:srgbClr val="4368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39D2F5B-5114-8029-C10D-1BC6BF7BA1A0}"/>
              </a:ext>
            </a:extLst>
          </p:cNvPr>
          <p:cNvSpPr txBox="1"/>
          <p:nvPr/>
        </p:nvSpPr>
        <p:spPr>
          <a:xfrm>
            <a:off x="7640320" y="1950816"/>
            <a:ext cx="1046479" cy="307777"/>
          </a:xfrm>
          <a:prstGeom prst="rect">
            <a:avLst/>
          </a:prstGeom>
          <a:noFill/>
        </p:spPr>
        <p:txBody>
          <a:bodyPr wrap="square" rtlCol="0">
            <a:spAutoFit/>
          </a:bodyPr>
          <a:lstStyle/>
          <a:p>
            <a:r>
              <a:rPr lang="en-US" sz="1400" dirty="0"/>
              <a:t>Female</a:t>
            </a:r>
          </a:p>
        </p:txBody>
      </p:sp>
      <p:sp>
        <p:nvSpPr>
          <p:cNvPr id="11" name="TextBox 10">
            <a:extLst>
              <a:ext uri="{FF2B5EF4-FFF2-40B4-BE49-F238E27FC236}">
                <a16:creationId xmlns:a16="http://schemas.microsoft.com/office/drawing/2014/main" id="{5090F0D7-D920-1BBC-45DB-F5F8963F2194}"/>
              </a:ext>
            </a:extLst>
          </p:cNvPr>
          <p:cNvSpPr txBox="1"/>
          <p:nvPr/>
        </p:nvSpPr>
        <p:spPr>
          <a:xfrm>
            <a:off x="7648202" y="2865376"/>
            <a:ext cx="1046479" cy="307777"/>
          </a:xfrm>
          <a:prstGeom prst="rect">
            <a:avLst/>
          </a:prstGeom>
          <a:noFill/>
        </p:spPr>
        <p:txBody>
          <a:bodyPr wrap="square" rtlCol="0">
            <a:spAutoFit/>
          </a:bodyPr>
          <a:lstStyle/>
          <a:p>
            <a:r>
              <a:rPr lang="en-US" sz="1400" dirty="0"/>
              <a:t>Male</a:t>
            </a:r>
          </a:p>
        </p:txBody>
      </p:sp>
    </p:spTree>
    <p:extLst>
      <p:ext uri="{BB962C8B-B14F-4D97-AF65-F5344CB8AC3E}">
        <p14:creationId xmlns:p14="http://schemas.microsoft.com/office/powerpoint/2010/main" val="404658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Hydroxychloroquine Therapy</a:t>
            </a:r>
          </a:p>
        </p:txBody>
      </p:sp>
      <p:sp>
        <p:nvSpPr>
          <p:cNvPr id="15" name="Text Placeholder 14">
            <a:extLst>
              <a:ext uri="{FF2B5EF4-FFF2-40B4-BE49-F238E27FC236}">
                <a16:creationId xmlns:a16="http://schemas.microsoft.com/office/drawing/2014/main" id="{16E2DFF7-14E8-1096-4214-1729293B839C}"/>
              </a:ext>
            </a:extLst>
          </p:cNvPr>
          <p:cNvSpPr>
            <a:spLocks noGrp="1"/>
          </p:cNvSpPr>
          <p:nvPr>
            <p:ph type="body" sz="quarter" idx="10"/>
          </p:nvPr>
        </p:nvSpPr>
        <p:spPr/>
        <p:txBody>
          <a:bodyPr/>
          <a:lstStyle/>
          <a:p>
            <a:r>
              <a:rPr lang="en-US" dirty="0"/>
              <a:t>Broder A, et al. </a:t>
            </a:r>
            <a:r>
              <a:rPr lang="en-US" i="1" dirty="0"/>
              <a:t>J </a:t>
            </a:r>
            <a:r>
              <a:rPr lang="en-US" i="1" dirty="0" err="1"/>
              <a:t>Rheumatol</a:t>
            </a:r>
            <a:r>
              <a:rPr lang="en-US" dirty="0"/>
              <a:t>. 2013;40:30-33. Zheng ZH, et al</a:t>
            </a:r>
            <a:r>
              <a:rPr lang="en-US" i="1" dirty="0"/>
              <a:t>. Lupus</a:t>
            </a:r>
            <a:r>
              <a:rPr lang="en-US" dirty="0"/>
              <a:t>. 2012;21:1049-1056.</a:t>
            </a:r>
          </a:p>
        </p:txBody>
      </p:sp>
      <p:sp>
        <p:nvSpPr>
          <p:cNvPr id="16" name="Content Placeholder 2">
            <a:extLst>
              <a:ext uri="{FF2B5EF4-FFF2-40B4-BE49-F238E27FC236}">
                <a16:creationId xmlns:a16="http://schemas.microsoft.com/office/drawing/2014/main" id="{78BD773A-2574-B6BB-497C-B07FB9CCAC2C}"/>
              </a:ext>
            </a:extLst>
          </p:cNvPr>
          <p:cNvSpPr txBox="1">
            <a:spLocks/>
          </p:cNvSpPr>
          <p:nvPr/>
        </p:nvSpPr>
        <p:spPr>
          <a:xfrm>
            <a:off x="628649" y="1369219"/>
            <a:ext cx="7625443" cy="286746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Effective in early, mild disease</a:t>
            </a:r>
          </a:p>
          <a:p>
            <a:r>
              <a:rPr lang="en-US" dirty="0"/>
              <a:t>Increases the probability of survival</a:t>
            </a:r>
          </a:p>
          <a:p>
            <a:r>
              <a:rPr lang="en-US" dirty="0"/>
              <a:t>Associated with fewer thromboembolic events</a:t>
            </a:r>
          </a:p>
          <a:p>
            <a:r>
              <a:rPr lang="en-US" dirty="0"/>
              <a:t>Decreases damage scores at 5 years</a:t>
            </a:r>
          </a:p>
        </p:txBody>
      </p:sp>
    </p:spTree>
    <p:custDataLst>
      <p:tags r:id="rId1"/>
    </p:custDataLst>
    <p:extLst>
      <p:ext uri="{BB962C8B-B14F-4D97-AF65-F5344CB8AC3E}">
        <p14:creationId xmlns:p14="http://schemas.microsoft.com/office/powerpoint/2010/main" val="3417270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Methotrexate for Moderate to Severe SLE</a:t>
            </a:r>
          </a:p>
        </p:txBody>
      </p:sp>
      <p:sp>
        <p:nvSpPr>
          <p:cNvPr id="8" name="Content Placeholder 7">
            <a:extLst>
              <a:ext uri="{FF2B5EF4-FFF2-40B4-BE49-F238E27FC236}">
                <a16:creationId xmlns:a16="http://schemas.microsoft.com/office/drawing/2014/main" id="{9379F680-9FC7-01AA-D865-66892656CCF9}"/>
              </a:ext>
            </a:extLst>
          </p:cNvPr>
          <p:cNvSpPr>
            <a:spLocks noGrp="1"/>
          </p:cNvSpPr>
          <p:nvPr>
            <p:ph idx="1"/>
          </p:nvPr>
        </p:nvSpPr>
        <p:spPr/>
        <p:txBody>
          <a:bodyPr/>
          <a:lstStyle/>
          <a:p>
            <a:r>
              <a:rPr lang="en-US" dirty="0"/>
              <a:t>Most commonly prescribed disease-modifying drug for rheumatoid arthritis </a:t>
            </a:r>
          </a:p>
          <a:p>
            <a:r>
              <a:rPr lang="en-US" dirty="0"/>
              <a:t>Not FDA-approved for SLE</a:t>
            </a:r>
          </a:p>
          <a:p>
            <a:r>
              <a:rPr lang="en-US" dirty="0"/>
              <a:t>Use in patients who</a:t>
            </a:r>
          </a:p>
          <a:p>
            <a:pPr lvl="1"/>
            <a:r>
              <a:rPr lang="en-US" dirty="0"/>
              <a:t>Cannot tolerate or do not respond to HCQ</a:t>
            </a:r>
          </a:p>
          <a:p>
            <a:pPr lvl="1"/>
            <a:r>
              <a:rPr lang="en-US" dirty="0"/>
              <a:t>Need continued steroid treatment for disease control</a:t>
            </a:r>
          </a:p>
          <a:p>
            <a:pPr lvl="1"/>
            <a:r>
              <a:rPr lang="en-US" dirty="0"/>
              <a:t>Have disease activity that could be responsive to methotrexate (</a:t>
            </a:r>
            <a:r>
              <a:rPr lang="en-US" dirty="0" err="1"/>
              <a:t>eg</a:t>
            </a:r>
            <a:r>
              <a:rPr lang="en-US" dirty="0"/>
              <a:t>, arthritis, skin manifestations, possibly serositis)</a:t>
            </a:r>
          </a:p>
        </p:txBody>
      </p:sp>
      <p:sp>
        <p:nvSpPr>
          <p:cNvPr id="11" name="Text Placeholder 10">
            <a:extLst>
              <a:ext uri="{FF2B5EF4-FFF2-40B4-BE49-F238E27FC236}">
                <a16:creationId xmlns:a16="http://schemas.microsoft.com/office/drawing/2014/main" id="{CA8F1902-CE64-B2BB-4142-81A5D0E5D8A0}"/>
              </a:ext>
            </a:extLst>
          </p:cNvPr>
          <p:cNvSpPr>
            <a:spLocks noGrp="1"/>
          </p:cNvSpPr>
          <p:nvPr>
            <p:ph type="body" sz="quarter" idx="10"/>
          </p:nvPr>
        </p:nvSpPr>
        <p:spPr/>
        <p:txBody>
          <a:bodyPr/>
          <a:lstStyle/>
          <a:p>
            <a:r>
              <a:rPr lang="en-US" dirty="0" err="1"/>
              <a:t>Sakthiswary</a:t>
            </a:r>
            <a:r>
              <a:rPr lang="en-US" dirty="0"/>
              <a:t> R, et al. </a:t>
            </a:r>
            <a:r>
              <a:rPr lang="en-US" i="1" dirty="0"/>
              <a:t>Lupus</a:t>
            </a:r>
            <a:r>
              <a:rPr lang="en-US" dirty="0"/>
              <a:t>. 2014;23:225-235. </a:t>
            </a:r>
          </a:p>
        </p:txBody>
      </p:sp>
    </p:spTree>
    <p:custDataLst>
      <p:tags r:id="rId1"/>
    </p:custDataLst>
    <p:extLst>
      <p:ext uri="{BB962C8B-B14F-4D97-AF65-F5344CB8AC3E}">
        <p14:creationId xmlns:p14="http://schemas.microsoft.com/office/powerpoint/2010/main" val="350568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B4BD-8C74-4231-A23D-BDA5B1A4E2D4}"/>
              </a:ext>
            </a:extLst>
          </p:cNvPr>
          <p:cNvSpPr>
            <a:spLocks noGrp="1"/>
          </p:cNvSpPr>
          <p:nvPr>
            <p:ph type="title"/>
          </p:nvPr>
        </p:nvSpPr>
        <p:spPr/>
        <p:txBody>
          <a:bodyPr/>
          <a:lstStyle/>
          <a:p>
            <a:r>
              <a:rPr lang="en-US" dirty="0"/>
              <a:t>Mycophenolate and Azathioprine</a:t>
            </a:r>
          </a:p>
        </p:txBody>
      </p:sp>
      <p:sp>
        <p:nvSpPr>
          <p:cNvPr id="3" name="Content Placeholder 2">
            <a:extLst>
              <a:ext uri="{FF2B5EF4-FFF2-40B4-BE49-F238E27FC236}">
                <a16:creationId xmlns:a16="http://schemas.microsoft.com/office/drawing/2014/main" id="{744A6239-F351-4880-98AD-EFA1B8311485}"/>
              </a:ext>
            </a:extLst>
          </p:cNvPr>
          <p:cNvSpPr>
            <a:spLocks noGrp="1"/>
          </p:cNvSpPr>
          <p:nvPr>
            <p:ph idx="1"/>
          </p:nvPr>
        </p:nvSpPr>
        <p:spPr/>
        <p:txBody>
          <a:bodyPr/>
          <a:lstStyle/>
          <a:p>
            <a:r>
              <a:rPr lang="en-US" dirty="0"/>
              <a:t>Mycophenolate</a:t>
            </a:r>
          </a:p>
          <a:p>
            <a:pPr lvl="1"/>
            <a:r>
              <a:rPr lang="en-US" dirty="0"/>
              <a:t>Primarily used for renal involvement</a:t>
            </a:r>
          </a:p>
          <a:p>
            <a:pPr lvl="1"/>
            <a:r>
              <a:rPr lang="en-US" dirty="0"/>
              <a:t>Can be used in moderate to severe lupus for organ-threatening or non-organ-threatening disease</a:t>
            </a:r>
          </a:p>
          <a:p>
            <a:r>
              <a:rPr lang="en-US" dirty="0"/>
              <a:t>Azathioprine</a:t>
            </a:r>
          </a:p>
          <a:p>
            <a:pPr lvl="1"/>
            <a:r>
              <a:rPr lang="en-US" dirty="0"/>
              <a:t>Used for nephritis</a:t>
            </a:r>
          </a:p>
          <a:p>
            <a:pPr lvl="1"/>
            <a:r>
              <a:rPr lang="en-US" dirty="0"/>
              <a:t>Can be used for hematologic, musculoskeletal, or dermatologic involvement</a:t>
            </a:r>
          </a:p>
          <a:p>
            <a:pPr lvl="1"/>
            <a:r>
              <a:rPr lang="en-US" dirty="0"/>
              <a:t>Can be steroid sparing</a:t>
            </a:r>
          </a:p>
        </p:txBody>
      </p:sp>
    </p:spTree>
    <p:extLst>
      <p:ext uri="{BB962C8B-B14F-4D97-AF65-F5344CB8AC3E}">
        <p14:creationId xmlns:p14="http://schemas.microsoft.com/office/powerpoint/2010/main" val="1018930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4"/>
          <p:cNvSpPr>
            <a:spLocks noGrp="1" noChangeArrowheads="1"/>
          </p:cNvSpPr>
          <p:nvPr>
            <p:ph type="title"/>
          </p:nvPr>
        </p:nvSpPr>
        <p:spPr/>
        <p:txBody>
          <a:bodyPr>
            <a:normAutofit/>
          </a:bodyPr>
          <a:lstStyle/>
          <a:p>
            <a:r>
              <a:rPr lang="en-US" dirty="0"/>
              <a:t>Treating Specific Manifestations</a:t>
            </a:r>
          </a:p>
        </p:txBody>
      </p:sp>
      <p:sp>
        <p:nvSpPr>
          <p:cNvPr id="150530" name="Rectangle 5"/>
          <p:cNvSpPr>
            <a:spLocks noGrp="1" noChangeArrowheads="1"/>
          </p:cNvSpPr>
          <p:nvPr>
            <p:ph idx="1"/>
          </p:nvPr>
        </p:nvSpPr>
        <p:spPr/>
        <p:txBody>
          <a:bodyPr>
            <a:normAutofit lnSpcReduction="10000"/>
          </a:bodyPr>
          <a:lstStyle/>
          <a:p>
            <a:r>
              <a:rPr lang="en-US" sz="1600" dirty="0"/>
              <a:t>Specific agents for cutaneous subsets</a:t>
            </a:r>
          </a:p>
          <a:p>
            <a:pPr lvl="1"/>
            <a:r>
              <a:rPr lang="en-US" sz="1400" dirty="0"/>
              <a:t>Retinoids, </a:t>
            </a:r>
            <a:r>
              <a:rPr lang="en-US" sz="1400" dirty="0" err="1"/>
              <a:t>antileprosy</a:t>
            </a:r>
            <a:r>
              <a:rPr lang="en-US" sz="1400" dirty="0"/>
              <a:t> drugs, topical pimecrolimus or tacrolimus</a:t>
            </a:r>
          </a:p>
          <a:p>
            <a:r>
              <a:rPr lang="en-US" sz="1600" dirty="0"/>
              <a:t>Immune thrombocytopenia (ITP)</a:t>
            </a:r>
          </a:p>
          <a:p>
            <a:pPr lvl="1"/>
            <a:r>
              <a:rPr lang="en-US" sz="1400" dirty="0"/>
              <a:t>Danazol, intravenous immunoglobulin (IVIg), splenectomy, rituximab </a:t>
            </a:r>
            <a:r>
              <a:rPr lang="en-US" sz="1400" b="0" i="0" dirty="0">
                <a:solidFill>
                  <a:srgbClr val="BDC1C6"/>
                </a:solidFill>
                <a:effectLst/>
                <a:latin typeface="arial" panose="020B0604020202020204" pitchFamily="34" charset="0"/>
              </a:rPr>
              <a:t>  </a:t>
            </a:r>
            <a:endParaRPr lang="en-US" sz="1400" dirty="0"/>
          </a:p>
          <a:p>
            <a:r>
              <a:rPr lang="en-US" sz="1600" dirty="0"/>
              <a:t>CNS</a:t>
            </a:r>
          </a:p>
          <a:p>
            <a:pPr lvl="1"/>
            <a:r>
              <a:rPr lang="en-US" sz="1400" dirty="0"/>
              <a:t>Intrathecal methotrexate, cyclophosphamide, rituximab</a:t>
            </a:r>
          </a:p>
          <a:p>
            <a:r>
              <a:rPr lang="en-US" sz="1600" dirty="0"/>
              <a:t>Antiphospholipid antibody syndrome (APS)</a:t>
            </a:r>
          </a:p>
          <a:p>
            <a:pPr lvl="1"/>
            <a:r>
              <a:rPr lang="en-US" sz="1400" dirty="0"/>
              <a:t>Warfarin, heparin, platelet antagonists</a:t>
            </a:r>
          </a:p>
          <a:p>
            <a:r>
              <a:rPr lang="en-US" sz="1600" dirty="0"/>
              <a:t>Raynaud</a:t>
            </a:r>
            <a:r>
              <a:rPr lang="en-US" altLang="ja-JP" sz="1600" dirty="0"/>
              <a:t>’s</a:t>
            </a:r>
          </a:p>
          <a:p>
            <a:pPr lvl="1"/>
            <a:r>
              <a:rPr lang="en-US" altLang="ja-JP" sz="1400" dirty="0"/>
              <a:t>Calcium channel blockers, phosphodiesterase inhibitors, nitrates</a:t>
            </a:r>
          </a:p>
          <a:p>
            <a:r>
              <a:rPr lang="en-US" sz="1600" dirty="0"/>
              <a:t>Pulmonary hypertension</a:t>
            </a:r>
          </a:p>
          <a:p>
            <a:pPr lvl="1"/>
            <a:r>
              <a:rPr lang="en-US" sz="1400" dirty="0"/>
              <a:t>Prostaglandins, phosphodiesterase inhibitors, endothelin blockers</a:t>
            </a:r>
          </a:p>
        </p:txBody>
      </p:sp>
    </p:spTree>
    <p:extLst>
      <p:ext uri="{BB962C8B-B14F-4D97-AF65-F5344CB8AC3E}">
        <p14:creationId xmlns:p14="http://schemas.microsoft.com/office/powerpoint/2010/main" val="3947138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7D99-923A-2198-9CCC-72D13DA5F593}"/>
              </a:ext>
            </a:extLst>
          </p:cNvPr>
          <p:cNvSpPr>
            <a:spLocks noGrp="1"/>
          </p:cNvSpPr>
          <p:nvPr>
            <p:ph type="title"/>
          </p:nvPr>
        </p:nvSpPr>
        <p:spPr/>
        <p:txBody>
          <a:bodyPr>
            <a:normAutofit fontScale="90000"/>
          </a:bodyPr>
          <a:lstStyle/>
          <a:p>
            <a:r>
              <a:rPr lang="en-US" dirty="0"/>
              <a:t>In Phase 3 Trials, More Patients Treated With Belimumab Achieved LLDAS</a:t>
            </a:r>
          </a:p>
        </p:txBody>
      </p:sp>
      <p:sp>
        <p:nvSpPr>
          <p:cNvPr id="3" name="Text Placeholder 2">
            <a:extLst>
              <a:ext uri="{FF2B5EF4-FFF2-40B4-BE49-F238E27FC236}">
                <a16:creationId xmlns:a16="http://schemas.microsoft.com/office/drawing/2014/main" id="{A8C4FBD3-467F-FE0D-9AEB-A45F69D17800}"/>
              </a:ext>
            </a:extLst>
          </p:cNvPr>
          <p:cNvSpPr>
            <a:spLocks noGrp="1"/>
          </p:cNvSpPr>
          <p:nvPr>
            <p:ph type="body" sz="quarter" idx="10"/>
          </p:nvPr>
        </p:nvSpPr>
        <p:spPr/>
        <p:txBody>
          <a:bodyPr/>
          <a:lstStyle/>
          <a:p>
            <a:r>
              <a:rPr lang="en-US" dirty="0" err="1"/>
              <a:t>Oon</a:t>
            </a:r>
            <a:r>
              <a:rPr lang="en-US" dirty="0"/>
              <a:t> S, et al. </a:t>
            </a:r>
            <a:r>
              <a:rPr lang="en-US" i="1" dirty="0"/>
              <a:t>Ann Rheum Dis. </a:t>
            </a:r>
            <a:r>
              <a:rPr lang="en-US" dirty="0"/>
              <a:t>2019;78:629-633.</a:t>
            </a:r>
          </a:p>
        </p:txBody>
      </p:sp>
      <p:graphicFrame>
        <p:nvGraphicFramePr>
          <p:cNvPr id="6" name="Chart 5">
            <a:extLst>
              <a:ext uri="{FF2B5EF4-FFF2-40B4-BE49-F238E27FC236}">
                <a16:creationId xmlns:a16="http://schemas.microsoft.com/office/drawing/2014/main" id="{5F1768FC-65F8-62F8-6C16-D2CD4F5342EC}"/>
              </a:ext>
            </a:extLst>
          </p:cNvPr>
          <p:cNvGraphicFramePr/>
          <p:nvPr/>
        </p:nvGraphicFramePr>
        <p:xfrm>
          <a:off x="2004060" y="1061836"/>
          <a:ext cx="5135880" cy="34239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6A4129F-D1E8-F2DB-F4F4-184D49E15EA2}"/>
              </a:ext>
            </a:extLst>
          </p:cNvPr>
          <p:cNvSpPr txBox="1"/>
          <p:nvPr/>
        </p:nvSpPr>
        <p:spPr>
          <a:xfrm>
            <a:off x="3649980" y="2400300"/>
            <a:ext cx="579005" cy="261610"/>
          </a:xfrm>
          <a:prstGeom prst="rect">
            <a:avLst/>
          </a:prstGeom>
          <a:noFill/>
        </p:spPr>
        <p:txBody>
          <a:bodyPr wrap="none" rtlCol="0">
            <a:spAutoFit/>
          </a:bodyPr>
          <a:lstStyle/>
          <a:p>
            <a:r>
              <a:rPr lang="en-US" sz="1100" i="1" dirty="0"/>
              <a:t>P</a:t>
            </a:r>
            <a:r>
              <a:rPr lang="en-US" sz="1100" dirty="0"/>
              <a:t>=0.02</a:t>
            </a:r>
            <a:endParaRPr lang="en-US" sz="1100" i="1" dirty="0"/>
          </a:p>
        </p:txBody>
      </p:sp>
      <p:sp>
        <p:nvSpPr>
          <p:cNvPr id="8" name="TextBox 7">
            <a:extLst>
              <a:ext uri="{FF2B5EF4-FFF2-40B4-BE49-F238E27FC236}">
                <a16:creationId xmlns:a16="http://schemas.microsoft.com/office/drawing/2014/main" id="{69752E11-DB97-8A1D-DDF9-E6ED9CBA52C0}"/>
              </a:ext>
            </a:extLst>
          </p:cNvPr>
          <p:cNvSpPr txBox="1"/>
          <p:nvPr/>
        </p:nvSpPr>
        <p:spPr>
          <a:xfrm>
            <a:off x="5897880" y="2202180"/>
            <a:ext cx="579005" cy="261610"/>
          </a:xfrm>
          <a:prstGeom prst="rect">
            <a:avLst/>
          </a:prstGeom>
          <a:noFill/>
        </p:spPr>
        <p:txBody>
          <a:bodyPr wrap="none" rtlCol="0">
            <a:spAutoFit/>
          </a:bodyPr>
          <a:lstStyle/>
          <a:p>
            <a:r>
              <a:rPr lang="en-US" sz="1100" i="1" dirty="0"/>
              <a:t>P</a:t>
            </a:r>
            <a:r>
              <a:rPr lang="en-US" sz="1100" dirty="0"/>
              <a:t>=0.04</a:t>
            </a:r>
            <a:endParaRPr lang="en-US" sz="1100" i="1" dirty="0"/>
          </a:p>
        </p:txBody>
      </p:sp>
      <p:sp>
        <p:nvSpPr>
          <p:cNvPr id="4" name="TextBox 3">
            <a:extLst>
              <a:ext uri="{FF2B5EF4-FFF2-40B4-BE49-F238E27FC236}">
                <a16:creationId xmlns:a16="http://schemas.microsoft.com/office/drawing/2014/main" id="{0F01C3F2-736F-DFDF-B004-706BB26C0359}"/>
              </a:ext>
            </a:extLst>
          </p:cNvPr>
          <p:cNvSpPr txBox="1"/>
          <p:nvPr/>
        </p:nvSpPr>
        <p:spPr>
          <a:xfrm rot="16200000">
            <a:off x="536960" y="2689103"/>
            <a:ext cx="2626425" cy="307777"/>
          </a:xfrm>
          <a:prstGeom prst="rect">
            <a:avLst/>
          </a:prstGeom>
          <a:noFill/>
        </p:spPr>
        <p:txBody>
          <a:bodyPr wrap="none" rtlCol="0">
            <a:spAutoFit/>
          </a:bodyPr>
          <a:lstStyle/>
          <a:p>
            <a:r>
              <a:rPr lang="en-US" sz="1400" dirty="0"/>
              <a:t>Patients who achieved LLDAS (%)</a:t>
            </a:r>
          </a:p>
        </p:txBody>
      </p:sp>
    </p:spTree>
    <p:extLst>
      <p:ext uri="{BB962C8B-B14F-4D97-AF65-F5344CB8AC3E}">
        <p14:creationId xmlns:p14="http://schemas.microsoft.com/office/powerpoint/2010/main" val="604005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 Use in Belimumab Phase 3 Trials</a:t>
            </a:r>
          </a:p>
        </p:txBody>
      </p:sp>
      <p:sp>
        <p:nvSpPr>
          <p:cNvPr id="10" name="Text Placeholder 9">
            <a:extLst>
              <a:ext uri="{FF2B5EF4-FFF2-40B4-BE49-F238E27FC236}">
                <a16:creationId xmlns:a16="http://schemas.microsoft.com/office/drawing/2014/main" id="{6E8C4527-CC30-2973-D7A7-4AF3CF385A59}"/>
              </a:ext>
            </a:extLst>
          </p:cNvPr>
          <p:cNvSpPr>
            <a:spLocks noGrp="1"/>
          </p:cNvSpPr>
          <p:nvPr>
            <p:ph type="body" sz="quarter" idx="10"/>
          </p:nvPr>
        </p:nvSpPr>
        <p:spPr/>
        <p:txBody>
          <a:bodyPr/>
          <a:lstStyle/>
          <a:p>
            <a:r>
              <a:rPr lang="en-US" dirty="0"/>
              <a:t>*</a:t>
            </a:r>
            <a:r>
              <a:rPr lang="en-US" i="1" dirty="0"/>
              <a:t>P</a:t>
            </a:r>
            <a:r>
              <a:rPr lang="en-US" dirty="0"/>
              <a:t>&lt;0.0001; **</a:t>
            </a:r>
            <a:r>
              <a:rPr lang="en-US" i="1" dirty="0"/>
              <a:t>P</a:t>
            </a:r>
            <a:r>
              <a:rPr lang="en-US" dirty="0"/>
              <a:t>=0.0165; †</a:t>
            </a:r>
            <a:r>
              <a:rPr lang="en-US" i="1" dirty="0"/>
              <a:t>P</a:t>
            </a:r>
            <a:r>
              <a:rPr lang="en-US" dirty="0"/>
              <a:t>=0.0005</a:t>
            </a:r>
          </a:p>
          <a:p>
            <a:r>
              <a:rPr lang="en-US" dirty="0"/>
              <a:t>Modified from van Vollenhoven, et al. </a:t>
            </a:r>
            <a:r>
              <a:rPr lang="en-US" i="1" dirty="0"/>
              <a:t>Arthritis Rheum</a:t>
            </a:r>
            <a:r>
              <a:rPr lang="en-US" dirty="0"/>
              <a:t>. 2016;68:2184-2192 under Creative Commons License (</a:t>
            </a:r>
            <a:r>
              <a:rPr lang="en-US" dirty="0">
                <a:hlinkClick r:id="rId4"/>
              </a:rPr>
              <a:t>CC BY-NC 4.0</a:t>
            </a:r>
            <a:r>
              <a:rPr lang="en-US" dirty="0"/>
              <a:t>).</a:t>
            </a:r>
          </a:p>
        </p:txBody>
      </p:sp>
      <p:grpSp>
        <p:nvGrpSpPr>
          <p:cNvPr id="14" name="Group 13">
            <a:extLst>
              <a:ext uri="{FF2B5EF4-FFF2-40B4-BE49-F238E27FC236}">
                <a16:creationId xmlns:a16="http://schemas.microsoft.com/office/drawing/2014/main" id="{7572E892-BAB7-49AA-91E7-1B53F3432972}"/>
              </a:ext>
            </a:extLst>
          </p:cNvPr>
          <p:cNvGrpSpPr/>
          <p:nvPr/>
        </p:nvGrpSpPr>
        <p:grpSpPr>
          <a:xfrm>
            <a:off x="4865915" y="1308288"/>
            <a:ext cx="3409406" cy="2890064"/>
            <a:chOff x="4865915" y="1308288"/>
            <a:chExt cx="3409406" cy="2890064"/>
          </a:xfrm>
        </p:grpSpPr>
        <p:graphicFrame>
          <p:nvGraphicFramePr>
            <p:cNvPr id="16" name="Content Placeholder 5">
              <a:extLst>
                <a:ext uri="{FF2B5EF4-FFF2-40B4-BE49-F238E27FC236}">
                  <a16:creationId xmlns:a16="http://schemas.microsoft.com/office/drawing/2014/main" id="{0F874579-7F78-4F6B-8EE2-CB69BC34DABD}"/>
                </a:ext>
              </a:extLst>
            </p:cNvPr>
            <p:cNvGraphicFramePr>
              <a:graphicFrameLocks/>
            </p:cNvGraphicFramePr>
            <p:nvPr/>
          </p:nvGraphicFramePr>
          <p:xfrm>
            <a:off x="4865915" y="1308288"/>
            <a:ext cx="3409406" cy="289006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84D4FF68-6A9B-4D63-B058-9CD03AB5846D}"/>
                </a:ext>
              </a:extLst>
            </p:cNvPr>
            <p:cNvSpPr txBox="1"/>
            <p:nvPr/>
          </p:nvSpPr>
          <p:spPr>
            <a:xfrm>
              <a:off x="5996396" y="2134145"/>
              <a:ext cx="281940" cy="230832"/>
            </a:xfrm>
            <a:prstGeom prst="rect">
              <a:avLst/>
            </a:prstGeom>
            <a:noFill/>
          </p:spPr>
          <p:txBody>
            <a:bodyPr wrap="square" rtlCol="0">
              <a:spAutoFit/>
            </a:bodyPr>
            <a:lstStyle/>
            <a:p>
              <a:pPr algn="ctr"/>
              <a:r>
                <a:rPr lang="en-US" sz="900" dirty="0"/>
                <a:t>*</a:t>
              </a:r>
            </a:p>
          </p:txBody>
        </p:sp>
        <p:sp>
          <p:nvSpPr>
            <p:cNvPr id="20" name="TextBox 19">
              <a:extLst>
                <a:ext uri="{FF2B5EF4-FFF2-40B4-BE49-F238E27FC236}">
                  <a16:creationId xmlns:a16="http://schemas.microsoft.com/office/drawing/2014/main" id="{0CA1B01E-3876-41AF-BFD8-BEADFDDF9312}"/>
                </a:ext>
              </a:extLst>
            </p:cNvPr>
            <p:cNvSpPr txBox="1"/>
            <p:nvPr/>
          </p:nvSpPr>
          <p:spPr>
            <a:xfrm>
              <a:off x="6837058" y="3407606"/>
              <a:ext cx="492436" cy="230832"/>
            </a:xfrm>
            <a:prstGeom prst="rect">
              <a:avLst/>
            </a:prstGeom>
            <a:noFill/>
          </p:spPr>
          <p:txBody>
            <a:bodyPr wrap="square" rtlCol="0">
              <a:spAutoFit/>
            </a:bodyPr>
            <a:lstStyle/>
            <a:p>
              <a:pPr algn="ctr"/>
              <a:r>
                <a:rPr lang="en-US" sz="900" dirty="0"/>
                <a:t>**</a:t>
              </a:r>
            </a:p>
          </p:txBody>
        </p:sp>
        <p:sp>
          <p:nvSpPr>
            <p:cNvPr id="21" name="TextBox 20">
              <a:extLst>
                <a:ext uri="{FF2B5EF4-FFF2-40B4-BE49-F238E27FC236}">
                  <a16:creationId xmlns:a16="http://schemas.microsoft.com/office/drawing/2014/main" id="{E50A9F79-2F0C-4A0E-8288-0ED0A5FD8DB1}"/>
                </a:ext>
              </a:extLst>
            </p:cNvPr>
            <p:cNvSpPr txBox="1"/>
            <p:nvPr/>
          </p:nvSpPr>
          <p:spPr>
            <a:xfrm>
              <a:off x="7815004" y="1422706"/>
              <a:ext cx="281940" cy="230832"/>
            </a:xfrm>
            <a:prstGeom prst="rect">
              <a:avLst/>
            </a:prstGeom>
            <a:noFill/>
          </p:spPr>
          <p:txBody>
            <a:bodyPr wrap="square" rtlCol="0">
              <a:spAutoFit/>
            </a:bodyPr>
            <a:lstStyle/>
            <a:p>
              <a:pPr algn="ctr"/>
              <a:r>
                <a:rPr lang="en-US" sz="900" dirty="0"/>
                <a:t>†</a:t>
              </a:r>
            </a:p>
          </p:txBody>
        </p:sp>
      </p:grpSp>
      <p:sp>
        <p:nvSpPr>
          <p:cNvPr id="11" name="Content Placeholder 2">
            <a:extLst>
              <a:ext uri="{FF2B5EF4-FFF2-40B4-BE49-F238E27FC236}">
                <a16:creationId xmlns:a16="http://schemas.microsoft.com/office/drawing/2014/main" id="{7B0094EA-6ACC-1CFB-CCC6-4FD7F14FD3DA}"/>
              </a:ext>
            </a:extLst>
          </p:cNvPr>
          <p:cNvSpPr txBox="1">
            <a:spLocks/>
          </p:cNvSpPr>
          <p:nvPr/>
        </p:nvSpPr>
        <p:spPr>
          <a:xfrm>
            <a:off x="457200" y="1200151"/>
            <a:ext cx="4183552" cy="3289347"/>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pPr>
            <a:r>
              <a:rPr lang="en-US" sz="2000" dirty="0"/>
              <a:t>Post-hoc analysis of 2 randomized trials</a:t>
            </a:r>
          </a:p>
          <a:p>
            <a:pPr>
              <a:spcBef>
                <a:spcPts val="1200"/>
              </a:spcBef>
            </a:pPr>
            <a:r>
              <a:rPr lang="en-US" sz="2000" dirty="0"/>
              <a:t>Steroid dose-adjustment based on disease activity allowed</a:t>
            </a:r>
          </a:p>
          <a:p>
            <a:pPr>
              <a:spcBef>
                <a:spcPts val="1200"/>
              </a:spcBef>
            </a:pPr>
            <a:r>
              <a:rPr lang="en-US" sz="2000" dirty="0"/>
              <a:t>Belimumab treatment led to smaller increase in cumulative corticosteroid dose (cumulative change, left)</a:t>
            </a:r>
          </a:p>
          <a:p>
            <a:pPr lvl="1">
              <a:spcBef>
                <a:spcPts val="1200"/>
              </a:spcBef>
            </a:pPr>
            <a:r>
              <a:rPr lang="en-US" sz="1700" dirty="0"/>
              <a:t>Patients who could decrease their steroid dose had larger decreases (cumulative decrease, middle)</a:t>
            </a:r>
          </a:p>
          <a:p>
            <a:pPr lvl="1">
              <a:spcBef>
                <a:spcPts val="1200"/>
              </a:spcBef>
            </a:pPr>
            <a:r>
              <a:rPr lang="en-US" sz="1700" dirty="0"/>
              <a:t>Patients who needed a dose increase required smaller increases (cumulative increase, right)</a:t>
            </a:r>
          </a:p>
        </p:txBody>
      </p:sp>
    </p:spTree>
    <p:custDataLst>
      <p:tags r:id="rId1"/>
    </p:custDataLst>
    <p:extLst>
      <p:ext uri="{BB962C8B-B14F-4D97-AF65-F5344CB8AC3E}">
        <p14:creationId xmlns:p14="http://schemas.microsoft.com/office/powerpoint/2010/main" val="85304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AE6C6D46-BA3C-1DC6-DC9B-4E34BCE48859}"/>
              </a:ext>
            </a:extLst>
          </p:cNvPr>
          <p:cNvGraphicFramePr/>
          <p:nvPr/>
        </p:nvGraphicFramePr>
        <p:xfrm>
          <a:off x="5182162" y="1929540"/>
          <a:ext cx="3088204" cy="247198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978172E-E1BB-2D94-6ADD-3F5BB8F11B42}"/>
              </a:ext>
            </a:extLst>
          </p:cNvPr>
          <p:cNvSpPr>
            <a:spLocks noGrp="1"/>
          </p:cNvSpPr>
          <p:nvPr>
            <p:ph type="title"/>
          </p:nvPr>
        </p:nvSpPr>
        <p:spPr/>
        <p:txBody>
          <a:bodyPr>
            <a:normAutofit fontScale="90000"/>
          </a:bodyPr>
          <a:lstStyle/>
          <a:p>
            <a:r>
              <a:rPr lang="en-US" dirty="0"/>
              <a:t>Anifrolumab: More Patients Achieved LLDAS or DORIS Remission vs Standard of Care</a:t>
            </a:r>
          </a:p>
        </p:txBody>
      </p:sp>
      <p:sp>
        <p:nvSpPr>
          <p:cNvPr id="3" name="Text Placeholder 2">
            <a:extLst>
              <a:ext uri="{FF2B5EF4-FFF2-40B4-BE49-F238E27FC236}">
                <a16:creationId xmlns:a16="http://schemas.microsoft.com/office/drawing/2014/main" id="{52D5F078-B33D-7159-589D-BF6BCC7E2E2B}"/>
              </a:ext>
            </a:extLst>
          </p:cNvPr>
          <p:cNvSpPr>
            <a:spLocks noGrp="1"/>
          </p:cNvSpPr>
          <p:nvPr>
            <p:ph type="body" sz="quarter" idx="10"/>
          </p:nvPr>
        </p:nvSpPr>
        <p:spPr/>
        <p:txBody>
          <a:bodyPr/>
          <a:lstStyle/>
          <a:p>
            <a:r>
              <a:rPr lang="en-US" dirty="0"/>
              <a:t>*</a:t>
            </a:r>
            <a:r>
              <a:rPr lang="en-US" i="1" dirty="0"/>
              <a:t>P</a:t>
            </a:r>
            <a:r>
              <a:rPr lang="en-US" dirty="0"/>
              <a:t>&lt;0.01</a:t>
            </a:r>
          </a:p>
          <a:p>
            <a:r>
              <a:rPr lang="en-US" dirty="0" err="1"/>
              <a:t>Morand</a:t>
            </a:r>
            <a:r>
              <a:rPr lang="en-US" dirty="0"/>
              <a:t> EF, et al. </a:t>
            </a:r>
            <a:r>
              <a:rPr lang="en-US" i="1" dirty="0"/>
              <a:t>Ann Rheum Dis.</a:t>
            </a:r>
            <a:r>
              <a:rPr lang="en-US" dirty="0"/>
              <a:t> 2023;82:639-645.</a:t>
            </a:r>
          </a:p>
        </p:txBody>
      </p:sp>
      <p:sp>
        <p:nvSpPr>
          <p:cNvPr id="10" name="TextBox 9">
            <a:extLst>
              <a:ext uri="{FF2B5EF4-FFF2-40B4-BE49-F238E27FC236}">
                <a16:creationId xmlns:a16="http://schemas.microsoft.com/office/drawing/2014/main" id="{630DF047-FFD7-0FCF-51EE-9212211AE10C}"/>
              </a:ext>
            </a:extLst>
          </p:cNvPr>
          <p:cNvSpPr txBox="1"/>
          <p:nvPr/>
        </p:nvSpPr>
        <p:spPr>
          <a:xfrm>
            <a:off x="2262146" y="1720348"/>
            <a:ext cx="184730" cy="307777"/>
          </a:xfrm>
          <a:prstGeom prst="rect">
            <a:avLst/>
          </a:prstGeom>
          <a:solidFill>
            <a:schemeClr val="bg1"/>
          </a:solidFill>
        </p:spPr>
        <p:txBody>
          <a:bodyPr wrap="none" rtlCol="0">
            <a:spAutoFit/>
          </a:bodyPr>
          <a:lstStyle/>
          <a:p>
            <a:pPr algn="ctr"/>
            <a:endParaRPr lang="en-US" sz="1400" b="1" dirty="0"/>
          </a:p>
        </p:txBody>
      </p:sp>
      <p:sp>
        <p:nvSpPr>
          <p:cNvPr id="12" name="Rectangle 5">
            <a:extLst>
              <a:ext uri="{FF2B5EF4-FFF2-40B4-BE49-F238E27FC236}">
                <a16:creationId xmlns:a16="http://schemas.microsoft.com/office/drawing/2014/main" id="{1986D277-64C5-A610-DE79-002B4D8BD015}"/>
              </a:ext>
            </a:extLst>
          </p:cNvPr>
          <p:cNvSpPr txBox="1">
            <a:spLocks noChangeArrowheads="1"/>
          </p:cNvSpPr>
          <p:nvPr/>
        </p:nvSpPr>
        <p:spPr>
          <a:xfrm>
            <a:off x="628650" y="1108365"/>
            <a:ext cx="7886700" cy="65563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t>Combined, post-hoc analysis of phase 3 TULIP trials: standard of care ± anifrolumab</a:t>
            </a:r>
          </a:p>
          <a:p>
            <a:r>
              <a:rPr lang="en-US" sz="1400" dirty="0"/>
              <a:t>LLDAS required steroid dose ≤7.5 mg/day; DORIS remission required steroid dose ≤5 mg/day</a:t>
            </a:r>
          </a:p>
        </p:txBody>
      </p:sp>
      <p:graphicFrame>
        <p:nvGraphicFramePr>
          <p:cNvPr id="7" name="Chart 6">
            <a:extLst>
              <a:ext uri="{FF2B5EF4-FFF2-40B4-BE49-F238E27FC236}">
                <a16:creationId xmlns:a16="http://schemas.microsoft.com/office/drawing/2014/main" id="{4ABD8190-9FCE-6BBD-0CF2-F8A264F1D2D5}"/>
              </a:ext>
            </a:extLst>
          </p:cNvPr>
          <p:cNvGraphicFramePr/>
          <p:nvPr/>
        </p:nvGraphicFramePr>
        <p:xfrm>
          <a:off x="974372" y="1929540"/>
          <a:ext cx="3088204" cy="2471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647E330C-EB5B-F64F-D9B4-ED43D7AE08B6}"/>
              </a:ext>
            </a:extLst>
          </p:cNvPr>
          <p:cNvSpPr txBox="1"/>
          <p:nvPr/>
        </p:nvSpPr>
        <p:spPr>
          <a:xfrm>
            <a:off x="3164638" y="2563410"/>
            <a:ext cx="274435" cy="307777"/>
          </a:xfrm>
          <a:prstGeom prst="rect">
            <a:avLst/>
          </a:prstGeom>
          <a:noFill/>
        </p:spPr>
        <p:txBody>
          <a:bodyPr wrap="none" rtlCol="0">
            <a:spAutoFit/>
          </a:bodyPr>
          <a:lstStyle/>
          <a:p>
            <a:pPr algn="ctr"/>
            <a:r>
              <a:rPr lang="en-US" sz="1400" dirty="0"/>
              <a:t>*</a:t>
            </a:r>
          </a:p>
        </p:txBody>
      </p:sp>
      <p:sp>
        <p:nvSpPr>
          <p:cNvPr id="15" name="TextBox 14">
            <a:extLst>
              <a:ext uri="{FF2B5EF4-FFF2-40B4-BE49-F238E27FC236}">
                <a16:creationId xmlns:a16="http://schemas.microsoft.com/office/drawing/2014/main" id="{40A412DB-EE5B-8354-4DDD-B08E5C46FE9B}"/>
              </a:ext>
            </a:extLst>
          </p:cNvPr>
          <p:cNvSpPr txBox="1"/>
          <p:nvPr/>
        </p:nvSpPr>
        <p:spPr>
          <a:xfrm>
            <a:off x="7380176" y="3191091"/>
            <a:ext cx="274435" cy="307777"/>
          </a:xfrm>
          <a:prstGeom prst="rect">
            <a:avLst/>
          </a:prstGeom>
          <a:noFill/>
        </p:spPr>
        <p:txBody>
          <a:bodyPr wrap="none" rtlCol="0">
            <a:spAutoFit/>
          </a:bodyPr>
          <a:lstStyle/>
          <a:p>
            <a:pPr algn="ctr"/>
            <a:r>
              <a:rPr lang="en-US" sz="1400" dirty="0"/>
              <a:t>*</a:t>
            </a:r>
          </a:p>
        </p:txBody>
      </p:sp>
      <p:sp>
        <p:nvSpPr>
          <p:cNvPr id="4" name="TextBox 3">
            <a:extLst>
              <a:ext uri="{FF2B5EF4-FFF2-40B4-BE49-F238E27FC236}">
                <a16:creationId xmlns:a16="http://schemas.microsoft.com/office/drawing/2014/main" id="{761331C8-CF38-AD11-C285-250E048CB522}"/>
              </a:ext>
            </a:extLst>
          </p:cNvPr>
          <p:cNvSpPr txBox="1"/>
          <p:nvPr/>
        </p:nvSpPr>
        <p:spPr>
          <a:xfrm rot="16200000">
            <a:off x="346959" y="3038970"/>
            <a:ext cx="943720" cy="307777"/>
          </a:xfrm>
          <a:prstGeom prst="rect">
            <a:avLst/>
          </a:prstGeom>
          <a:noFill/>
        </p:spPr>
        <p:txBody>
          <a:bodyPr wrap="none" rtlCol="0">
            <a:spAutoFit/>
          </a:bodyPr>
          <a:lstStyle/>
          <a:p>
            <a:r>
              <a:rPr lang="en-US" sz="1400" dirty="0"/>
              <a:t>% Patients</a:t>
            </a:r>
          </a:p>
        </p:txBody>
      </p:sp>
      <p:sp>
        <p:nvSpPr>
          <p:cNvPr id="5" name="TextBox 4">
            <a:extLst>
              <a:ext uri="{FF2B5EF4-FFF2-40B4-BE49-F238E27FC236}">
                <a16:creationId xmlns:a16="http://schemas.microsoft.com/office/drawing/2014/main" id="{9C8EBF1F-D0CA-594C-7310-27032D8ABA9C}"/>
              </a:ext>
            </a:extLst>
          </p:cNvPr>
          <p:cNvSpPr txBox="1"/>
          <p:nvPr/>
        </p:nvSpPr>
        <p:spPr>
          <a:xfrm rot="16200000">
            <a:off x="4546768" y="3011643"/>
            <a:ext cx="943720" cy="307777"/>
          </a:xfrm>
          <a:prstGeom prst="rect">
            <a:avLst/>
          </a:prstGeom>
          <a:noFill/>
        </p:spPr>
        <p:txBody>
          <a:bodyPr wrap="none" rtlCol="0">
            <a:spAutoFit/>
          </a:bodyPr>
          <a:lstStyle/>
          <a:p>
            <a:r>
              <a:rPr lang="en-US" sz="1400" dirty="0"/>
              <a:t>% Patients</a:t>
            </a:r>
          </a:p>
        </p:txBody>
      </p:sp>
    </p:spTree>
    <p:extLst>
      <p:ext uri="{BB962C8B-B14F-4D97-AF65-F5344CB8AC3E}">
        <p14:creationId xmlns:p14="http://schemas.microsoft.com/office/powerpoint/2010/main" val="879369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8202-7627-495B-3399-77DAD69890FC}"/>
              </a:ext>
            </a:extLst>
          </p:cNvPr>
          <p:cNvSpPr>
            <a:spLocks noGrp="1"/>
          </p:cNvSpPr>
          <p:nvPr>
            <p:ph type="title"/>
          </p:nvPr>
        </p:nvSpPr>
        <p:spPr>
          <a:xfrm>
            <a:off x="628650" y="80578"/>
            <a:ext cx="7886700" cy="730611"/>
          </a:xfrm>
        </p:spPr>
        <p:txBody>
          <a:bodyPr/>
          <a:lstStyle/>
          <a:p>
            <a:r>
              <a:rPr lang="en-US" dirty="0"/>
              <a:t>EULAR: LN Treatment Goals </a:t>
            </a:r>
          </a:p>
        </p:txBody>
      </p:sp>
      <p:graphicFrame>
        <p:nvGraphicFramePr>
          <p:cNvPr id="11" name="Content Placeholder 10">
            <a:extLst>
              <a:ext uri="{FF2B5EF4-FFF2-40B4-BE49-F238E27FC236}">
                <a16:creationId xmlns:a16="http://schemas.microsoft.com/office/drawing/2014/main" id="{141BC6DE-527D-D3BA-0CE2-9426F7CE96DD}"/>
              </a:ext>
            </a:extLst>
          </p:cNvPr>
          <p:cNvGraphicFramePr>
            <a:graphicFrameLocks noGrp="1"/>
          </p:cNvGraphicFramePr>
          <p:nvPr>
            <p:ph idx="1"/>
            <p:extLst>
              <p:ext uri="{D42A27DB-BD31-4B8C-83A1-F6EECF244321}">
                <p14:modId xmlns:p14="http://schemas.microsoft.com/office/powerpoint/2010/main" val="3870337718"/>
              </p:ext>
            </p:extLst>
          </p:nvPr>
        </p:nvGraphicFramePr>
        <p:xfrm>
          <a:off x="628650" y="736847"/>
          <a:ext cx="7886700" cy="362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3A9103FC-1A11-F9D5-8976-54DC8A46878D}"/>
              </a:ext>
            </a:extLst>
          </p:cNvPr>
          <p:cNvSpPr>
            <a:spLocks noGrp="1"/>
          </p:cNvSpPr>
          <p:nvPr>
            <p:ph type="body" sz="quarter" idx="10"/>
          </p:nvPr>
        </p:nvSpPr>
        <p:spPr/>
        <p:txBody>
          <a:bodyPr/>
          <a:lstStyle/>
          <a:p>
            <a:r>
              <a:rPr lang="en-US" dirty="0"/>
              <a:t>QOL, quality of life</a:t>
            </a:r>
          </a:p>
          <a:p>
            <a:r>
              <a:rPr lang="en-US" dirty="0" err="1"/>
              <a:t>Fanouriakis</a:t>
            </a:r>
            <a:r>
              <a:rPr lang="en-US" dirty="0"/>
              <a:t> A, et al. </a:t>
            </a:r>
            <a:r>
              <a:rPr lang="en-US" i="1" dirty="0"/>
              <a:t>Ann Rheum Dis. </a:t>
            </a:r>
            <a:r>
              <a:rPr lang="en-US" dirty="0"/>
              <a:t>2020;79:713-723. </a:t>
            </a:r>
          </a:p>
        </p:txBody>
      </p:sp>
    </p:spTree>
    <p:extLst>
      <p:ext uri="{BB962C8B-B14F-4D97-AF65-F5344CB8AC3E}">
        <p14:creationId xmlns:p14="http://schemas.microsoft.com/office/powerpoint/2010/main" val="4141753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ACR Guidelines for Monitoring Activity of Lupus Nephritis </a:t>
            </a:r>
          </a:p>
        </p:txBody>
      </p:sp>
      <p:sp>
        <p:nvSpPr>
          <p:cNvPr id="6" name="Text Placeholder 5">
            <a:extLst>
              <a:ext uri="{FF2B5EF4-FFF2-40B4-BE49-F238E27FC236}">
                <a16:creationId xmlns:a16="http://schemas.microsoft.com/office/drawing/2014/main" id="{3FA6267B-483E-A518-CFCE-5FBA8EA42A09}"/>
              </a:ext>
            </a:extLst>
          </p:cNvPr>
          <p:cNvSpPr>
            <a:spLocks noGrp="1"/>
          </p:cNvSpPr>
          <p:nvPr>
            <p:ph type="body" sz="quarter" idx="10"/>
          </p:nvPr>
        </p:nvSpPr>
        <p:spPr/>
        <p:txBody>
          <a:bodyPr/>
          <a:lstStyle/>
          <a:p>
            <a:r>
              <a:rPr lang="en-US" dirty="0"/>
              <a:t>BP, blood pressure; CR, creatinine; GN, glomerulonephritis; UA, urinalysis.</a:t>
            </a:r>
          </a:p>
          <a:p>
            <a:r>
              <a:rPr lang="en-US" dirty="0"/>
              <a:t>Hahn BH, et al. </a:t>
            </a:r>
            <a:r>
              <a:rPr lang="en-US" i="1" dirty="0"/>
              <a:t>Arthritis Care Res</a:t>
            </a:r>
            <a:r>
              <a:rPr lang="en-US" dirty="0"/>
              <a:t>. 2012;64:797-808. </a:t>
            </a:r>
            <a:r>
              <a:rPr lang="en-US" dirty="0" err="1"/>
              <a:t>Grootscholten</a:t>
            </a:r>
            <a:r>
              <a:rPr lang="en-US" dirty="0"/>
              <a:t> C, et al</a:t>
            </a:r>
            <a:r>
              <a:rPr lang="en-US" i="1" dirty="0"/>
              <a:t>. Kidney Int.</a:t>
            </a:r>
            <a:r>
              <a:rPr lang="en-US" dirty="0"/>
              <a:t> 2006;70:732-742.</a:t>
            </a:r>
          </a:p>
        </p:txBody>
      </p:sp>
      <p:graphicFrame>
        <p:nvGraphicFramePr>
          <p:cNvPr id="9" name="Content Placeholder 8"/>
          <p:cNvGraphicFramePr>
            <a:graphicFrameLocks noGrp="1"/>
          </p:cNvGraphicFramePr>
          <p:nvPr>
            <p:ph idx="4294967295"/>
          </p:nvPr>
        </p:nvGraphicFramePr>
        <p:xfrm>
          <a:off x="587724" y="1138634"/>
          <a:ext cx="8099075" cy="2361632"/>
        </p:xfrm>
        <a:graphic>
          <a:graphicData uri="http://schemas.openxmlformats.org/drawingml/2006/table">
            <a:tbl>
              <a:tblPr firstRow="1" bandRow="1">
                <a:tableStyleId>{5940675A-B579-460E-94D1-54222C63F5DA}</a:tableStyleId>
              </a:tblPr>
              <a:tblGrid>
                <a:gridCol w="2277130">
                  <a:extLst>
                    <a:ext uri="{9D8B030D-6E8A-4147-A177-3AD203B41FA5}">
                      <a16:colId xmlns:a16="http://schemas.microsoft.com/office/drawing/2014/main" val="1893341429"/>
                    </a:ext>
                  </a:extLst>
                </a:gridCol>
                <a:gridCol w="906745">
                  <a:extLst>
                    <a:ext uri="{9D8B030D-6E8A-4147-A177-3AD203B41FA5}">
                      <a16:colId xmlns:a16="http://schemas.microsoft.com/office/drawing/2014/main" val="3219427247"/>
                    </a:ext>
                  </a:extLst>
                </a:gridCol>
                <a:gridCol w="994777">
                  <a:extLst>
                    <a:ext uri="{9D8B030D-6E8A-4147-A177-3AD203B41FA5}">
                      <a16:colId xmlns:a16="http://schemas.microsoft.com/office/drawing/2014/main" val="2654870236"/>
                    </a:ext>
                  </a:extLst>
                </a:gridCol>
                <a:gridCol w="1029990">
                  <a:extLst>
                    <a:ext uri="{9D8B030D-6E8A-4147-A177-3AD203B41FA5}">
                      <a16:colId xmlns:a16="http://schemas.microsoft.com/office/drawing/2014/main" val="4172724479"/>
                    </a:ext>
                  </a:extLst>
                </a:gridCol>
                <a:gridCol w="915548">
                  <a:extLst>
                    <a:ext uri="{9D8B030D-6E8A-4147-A177-3AD203B41FA5}">
                      <a16:colId xmlns:a16="http://schemas.microsoft.com/office/drawing/2014/main" val="681167790"/>
                    </a:ext>
                  </a:extLst>
                </a:gridCol>
                <a:gridCol w="1135630">
                  <a:extLst>
                    <a:ext uri="{9D8B030D-6E8A-4147-A177-3AD203B41FA5}">
                      <a16:colId xmlns:a16="http://schemas.microsoft.com/office/drawing/2014/main" val="439192618"/>
                    </a:ext>
                  </a:extLst>
                </a:gridCol>
                <a:gridCol w="839255">
                  <a:extLst>
                    <a:ext uri="{9D8B030D-6E8A-4147-A177-3AD203B41FA5}">
                      <a16:colId xmlns:a16="http://schemas.microsoft.com/office/drawing/2014/main" val="1138085765"/>
                    </a:ext>
                  </a:extLst>
                </a:gridCol>
              </a:tblGrid>
              <a:tr h="257175">
                <a:tc gridSpan="7">
                  <a:txBody>
                    <a:bodyPr/>
                    <a:lstStyle/>
                    <a:p>
                      <a:pPr algn="ctr"/>
                      <a:r>
                        <a:rPr lang="en-US" sz="1400" b="1" kern="1200" baseline="0" dirty="0">
                          <a:solidFill>
                            <a:schemeClr val="bg1"/>
                          </a:solidFill>
                          <a:latin typeface="+mn-lt"/>
                          <a:ea typeface="+mn-ea"/>
                          <a:cs typeface="+mn-cs"/>
                        </a:rPr>
                        <a:t>Recommended Monitoring of Lupus Nephritis*</a:t>
                      </a:r>
                    </a:p>
                  </a:txBody>
                  <a:tcPr marL="51435" marR="51435" marT="25718" marB="25718">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55866017"/>
                  </a:ext>
                </a:extLst>
              </a:tr>
              <a:tr h="222885">
                <a:tc>
                  <a:txBody>
                    <a:bodyPr/>
                    <a:lstStyle/>
                    <a:p>
                      <a:endParaRPr lang="en-US" sz="1100" dirty="0"/>
                    </a:p>
                  </a:txBody>
                  <a:tcPr marL="51435" marR="51435" marT="25718" marB="25718"/>
                </a:tc>
                <a:tc>
                  <a:txBody>
                    <a:bodyPr/>
                    <a:lstStyle/>
                    <a:p>
                      <a:pPr algn="ctr"/>
                      <a:r>
                        <a:rPr lang="en-US" sz="1100" b="1" dirty="0"/>
                        <a:t>BP</a:t>
                      </a:r>
                    </a:p>
                  </a:txBody>
                  <a:tcPr marL="51435" marR="51435" marT="25718" marB="25718"/>
                </a:tc>
                <a:tc>
                  <a:txBody>
                    <a:bodyPr/>
                    <a:lstStyle/>
                    <a:p>
                      <a:pPr algn="ctr"/>
                      <a:r>
                        <a:rPr lang="en-US" sz="1100" b="1" dirty="0"/>
                        <a:t>UA</a:t>
                      </a:r>
                    </a:p>
                  </a:txBody>
                  <a:tcPr marL="51435" marR="51435" marT="25718" marB="25718"/>
                </a:tc>
                <a:tc>
                  <a:txBody>
                    <a:bodyPr/>
                    <a:lstStyle/>
                    <a:p>
                      <a:pPr algn="ctr"/>
                      <a:r>
                        <a:rPr lang="en-US" sz="1100" b="1" baseline="0" dirty="0"/>
                        <a:t>Protein:CR</a:t>
                      </a:r>
                      <a:endParaRPr lang="en-US" sz="1100" b="1" dirty="0"/>
                    </a:p>
                  </a:txBody>
                  <a:tcPr marL="51435" marR="51435" marT="25718" marB="25718"/>
                </a:tc>
                <a:tc>
                  <a:txBody>
                    <a:bodyPr/>
                    <a:lstStyle/>
                    <a:p>
                      <a:pPr algn="ctr"/>
                      <a:r>
                        <a:rPr lang="en-US" sz="1100" b="1" dirty="0"/>
                        <a:t>Serum</a:t>
                      </a:r>
                      <a:r>
                        <a:rPr lang="en-US" sz="1100" b="1" baseline="0" dirty="0"/>
                        <a:t> CR</a:t>
                      </a:r>
                      <a:endParaRPr lang="en-US" sz="1100" b="1" dirty="0"/>
                    </a:p>
                  </a:txBody>
                  <a:tcPr marL="51435" marR="51435" marT="25718" marB="25718"/>
                </a:tc>
                <a:tc>
                  <a:txBody>
                    <a:bodyPr/>
                    <a:lstStyle/>
                    <a:p>
                      <a:pPr algn="ctr"/>
                      <a:r>
                        <a:rPr lang="en-US" sz="1100" b="1" dirty="0"/>
                        <a:t>C3/C4 Levels</a:t>
                      </a:r>
                    </a:p>
                  </a:txBody>
                  <a:tcPr marL="51435" marR="51435" marT="25718" marB="25718"/>
                </a:tc>
                <a:tc>
                  <a:txBody>
                    <a:bodyPr/>
                    <a:lstStyle/>
                    <a:p>
                      <a:pPr algn="ctr"/>
                      <a:r>
                        <a:rPr lang="en-US" sz="1100" b="1" dirty="0"/>
                        <a:t>Anti-DNA</a:t>
                      </a:r>
                    </a:p>
                  </a:txBody>
                  <a:tcPr marL="51435" marR="51435" marT="25718" marB="25718"/>
                </a:tc>
                <a:extLst>
                  <a:ext uri="{0D108BD9-81ED-4DB2-BD59-A6C34878D82A}">
                    <a16:rowId xmlns:a16="http://schemas.microsoft.com/office/drawing/2014/main" val="2873199409"/>
                  </a:ext>
                </a:extLst>
              </a:tr>
              <a:tr h="139342">
                <a:tc>
                  <a:txBody>
                    <a:bodyPr/>
                    <a:lstStyle/>
                    <a:p>
                      <a:r>
                        <a:rPr lang="en-US" sz="1100" dirty="0"/>
                        <a:t>Active nephritis</a:t>
                      </a:r>
                      <a:r>
                        <a:rPr lang="en-US" sz="1100" baseline="0" dirty="0"/>
                        <a:t> at onset of treatment</a:t>
                      </a:r>
                      <a:endParaRPr lang="en-US" sz="1100" dirty="0"/>
                    </a:p>
                  </a:txBody>
                  <a:tcPr marL="51435" marR="51435" marT="25718" marB="25718"/>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r>
                        <a:rPr lang="en-US" sz="1100" baseline="0" dirty="0"/>
                        <a:t>†</a:t>
                      </a:r>
                    </a:p>
                  </a:txBody>
                  <a:tcPr marL="51435" marR="51435" marT="25718" marB="25718">
                    <a:solidFill>
                      <a:schemeClr val="accent6">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extLst>
                  <a:ext uri="{0D108BD9-81ED-4DB2-BD59-A6C34878D82A}">
                    <a16:rowId xmlns:a16="http://schemas.microsoft.com/office/drawing/2014/main" val="1459439625"/>
                  </a:ext>
                </a:extLst>
              </a:tr>
              <a:tr h="394335">
                <a:tc>
                  <a:txBody>
                    <a:bodyPr/>
                    <a:lstStyle/>
                    <a:p>
                      <a:r>
                        <a:rPr lang="en-US" sz="1100" dirty="0"/>
                        <a:t>Previous active nephritis, none</a:t>
                      </a:r>
                      <a:r>
                        <a:rPr lang="en-US" sz="1100" baseline="0" dirty="0"/>
                        <a:t> currently</a:t>
                      </a:r>
                      <a:endParaRPr lang="en-US" sz="1100" dirty="0"/>
                    </a:p>
                  </a:txBody>
                  <a:tcPr marL="51435" marR="51435" marT="25718" marB="25718"/>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bg1">
                        <a:lumMod val="85000"/>
                      </a:schemeClr>
                    </a:solidFill>
                  </a:tcPr>
                </a:tc>
                <a:extLst>
                  <a:ext uri="{0D108BD9-81ED-4DB2-BD59-A6C34878D82A}">
                    <a16:rowId xmlns:a16="http://schemas.microsoft.com/office/drawing/2014/main" val="3367387065"/>
                  </a:ext>
                </a:extLst>
              </a:tr>
              <a:tr h="394335">
                <a:tc>
                  <a:txBody>
                    <a:bodyPr/>
                    <a:lstStyle/>
                    <a:p>
                      <a:r>
                        <a:rPr lang="en-US" sz="1100" dirty="0"/>
                        <a:t>Pregnant with active GN at onset of treatment</a:t>
                      </a:r>
                    </a:p>
                  </a:txBody>
                  <a:tcPr marL="51435" marR="51435" marT="25718" marB="25718"/>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extLst>
                  <a:ext uri="{0D108BD9-81ED-4DB2-BD59-A6C34878D82A}">
                    <a16:rowId xmlns:a16="http://schemas.microsoft.com/office/drawing/2014/main" val="1786202836"/>
                  </a:ext>
                </a:extLst>
              </a:tr>
              <a:tr h="394335">
                <a:tc>
                  <a:txBody>
                    <a:bodyPr/>
                    <a:lstStyle/>
                    <a:p>
                      <a:r>
                        <a:rPr lang="en-US" sz="1100" dirty="0"/>
                        <a:t>Pregnant</a:t>
                      </a:r>
                      <a:r>
                        <a:rPr lang="en-US" sz="1100" baseline="0" dirty="0"/>
                        <a:t> with previous nephritis, none currently</a:t>
                      </a:r>
                      <a:endParaRPr lang="en-US" sz="1100" dirty="0"/>
                    </a:p>
                  </a:txBody>
                  <a:tcPr marL="51435" marR="51435" marT="25718" marB="25718"/>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1">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accent4">
                        <a:lumMod val="40000"/>
                        <a:lumOff val="60000"/>
                      </a:schemeClr>
                    </a:solidFill>
                  </a:tcPr>
                </a:tc>
                <a:extLst>
                  <a:ext uri="{0D108BD9-81ED-4DB2-BD59-A6C34878D82A}">
                    <a16:rowId xmlns:a16="http://schemas.microsoft.com/office/drawing/2014/main" val="3979861019"/>
                  </a:ext>
                </a:extLst>
              </a:tr>
              <a:tr h="222885">
                <a:tc>
                  <a:txBody>
                    <a:bodyPr/>
                    <a:lstStyle/>
                    <a:p>
                      <a:r>
                        <a:rPr lang="en-US" sz="1100" dirty="0"/>
                        <a:t>No prior or current nephritis</a:t>
                      </a:r>
                    </a:p>
                  </a:txBody>
                  <a:tcPr marL="51435" marR="51435" marT="25718" marB="25718"/>
                </a:tc>
                <a:tc>
                  <a:txBody>
                    <a:bodyPr/>
                    <a:lstStyle/>
                    <a:p>
                      <a:pPr algn="ctr"/>
                      <a:endParaRPr lang="en-US" sz="1100" dirty="0"/>
                    </a:p>
                  </a:txBody>
                  <a:tcPr marL="51435" marR="51435" marT="25718" marB="25718">
                    <a:solidFill>
                      <a:schemeClr val="accent4">
                        <a:lumMod val="40000"/>
                        <a:lumOff val="60000"/>
                      </a:schemeClr>
                    </a:solidFill>
                  </a:tcPr>
                </a:tc>
                <a:tc>
                  <a:txBody>
                    <a:bodyPr/>
                    <a:lstStyle/>
                    <a:p>
                      <a:pPr algn="ctr"/>
                      <a:endParaRPr lang="en-US" sz="1100" dirty="0"/>
                    </a:p>
                  </a:txBody>
                  <a:tcPr marL="51435" marR="51435" marT="25718" marB="25718">
                    <a:solidFill>
                      <a:schemeClr val="bg1">
                        <a:lumMod val="85000"/>
                      </a:schemeClr>
                    </a:solidFill>
                  </a:tcPr>
                </a:tc>
                <a:tc>
                  <a:txBody>
                    <a:bodyPr/>
                    <a:lstStyle/>
                    <a:p>
                      <a:pPr algn="ctr"/>
                      <a:endParaRPr lang="en-US" sz="1100" dirty="0"/>
                    </a:p>
                  </a:txBody>
                  <a:tcPr marL="51435" marR="51435" marT="25718" marB="25718">
                    <a:solidFill>
                      <a:schemeClr val="bg1">
                        <a:lumMod val="85000"/>
                      </a:schemeClr>
                    </a:solidFill>
                  </a:tcPr>
                </a:tc>
                <a:tc>
                  <a:txBody>
                    <a:bodyPr/>
                    <a:lstStyle/>
                    <a:p>
                      <a:pPr algn="ctr"/>
                      <a:endParaRPr lang="en-US" sz="1100" dirty="0"/>
                    </a:p>
                  </a:txBody>
                  <a:tcPr marL="51435" marR="51435" marT="25718" marB="25718">
                    <a:solidFill>
                      <a:schemeClr val="bg1">
                        <a:lumMod val="85000"/>
                      </a:schemeClr>
                    </a:solidFill>
                  </a:tcPr>
                </a:tc>
                <a:tc>
                  <a:txBody>
                    <a:bodyPr/>
                    <a:lstStyle/>
                    <a:p>
                      <a:pPr algn="ctr"/>
                      <a:endParaRPr lang="en-US" sz="1100" dirty="0"/>
                    </a:p>
                  </a:txBody>
                  <a:tcPr marL="51435" marR="51435" marT="25718" marB="25718">
                    <a:solidFill>
                      <a:schemeClr val="bg1">
                        <a:lumMod val="85000"/>
                      </a:schemeClr>
                    </a:solidFill>
                  </a:tcPr>
                </a:tc>
                <a:tc>
                  <a:txBody>
                    <a:bodyPr/>
                    <a:lstStyle/>
                    <a:p>
                      <a:pPr algn="ctr"/>
                      <a:endParaRPr lang="en-US" sz="1100" dirty="0"/>
                    </a:p>
                  </a:txBody>
                  <a:tcPr marL="51435" marR="51435" marT="25718" marB="25718">
                    <a:solidFill>
                      <a:schemeClr val="bg1">
                        <a:lumMod val="85000"/>
                      </a:schemeClr>
                    </a:solidFill>
                  </a:tcPr>
                </a:tc>
                <a:extLst>
                  <a:ext uri="{0D108BD9-81ED-4DB2-BD59-A6C34878D82A}">
                    <a16:rowId xmlns:a16="http://schemas.microsoft.com/office/drawing/2014/main" val="490933732"/>
                  </a:ext>
                </a:extLst>
              </a:tr>
              <a:tr h="222885">
                <a:tc gridSpan="7">
                  <a:txBody>
                    <a:bodyPr/>
                    <a:lstStyle/>
                    <a:p>
                      <a:pPr>
                        <a:lnSpc>
                          <a:spcPct val="80000"/>
                        </a:lnSpc>
                      </a:pPr>
                      <a:r>
                        <a:rPr lang="en-US" sz="800" dirty="0"/>
                        <a:t>*Values are the monthly intervals suggested as the minimum frequency at which the indicated laboratory tests should be measured in the SLE scenarios shown in the left-hand column. </a:t>
                      </a:r>
                    </a:p>
                    <a:p>
                      <a:pPr>
                        <a:lnSpc>
                          <a:spcPct val="80000"/>
                        </a:lnSpc>
                      </a:pPr>
                      <a:r>
                        <a:rPr lang="en-US" sz="800" baseline="30000" dirty="0"/>
                        <a:t>†</a:t>
                      </a:r>
                      <a:r>
                        <a:rPr lang="en-US" sz="800" dirty="0"/>
                        <a:t>Opinion of the authors based on a study published after the Task Force Panel had voted.</a:t>
                      </a:r>
                      <a:endParaRPr lang="en-US" sz="800" baseline="30000" dirty="0"/>
                    </a:p>
                  </a:txBody>
                  <a:tcPr marL="51435" marR="51435" marT="25718" marB="25718"/>
                </a:tc>
                <a:tc hMerge="1">
                  <a:txBody>
                    <a:bodyPr/>
                    <a:lstStyle/>
                    <a:p>
                      <a:pPr algn="ctr"/>
                      <a:endParaRPr lang="en-US" sz="1100" dirty="0"/>
                    </a:p>
                  </a:txBody>
                  <a:tcPr marL="51435" marR="51435" marT="25718" marB="25718"/>
                </a:tc>
                <a:tc hMerge="1">
                  <a:txBody>
                    <a:bodyPr/>
                    <a:lstStyle/>
                    <a:p>
                      <a:pPr algn="ctr"/>
                      <a:endParaRPr lang="en-US" sz="1100" dirty="0"/>
                    </a:p>
                  </a:txBody>
                  <a:tcPr marL="51435" marR="51435" marT="25718" marB="25718"/>
                </a:tc>
                <a:tc hMerge="1">
                  <a:txBody>
                    <a:bodyPr/>
                    <a:lstStyle/>
                    <a:p>
                      <a:pPr algn="ctr"/>
                      <a:endParaRPr lang="en-US" sz="1100" dirty="0"/>
                    </a:p>
                  </a:txBody>
                  <a:tcPr marL="51435" marR="51435" marT="25718" marB="25718"/>
                </a:tc>
                <a:tc hMerge="1">
                  <a:txBody>
                    <a:bodyPr/>
                    <a:lstStyle/>
                    <a:p>
                      <a:pPr algn="ctr"/>
                      <a:endParaRPr lang="en-US" sz="1100" dirty="0"/>
                    </a:p>
                  </a:txBody>
                  <a:tcPr marL="51435" marR="51435" marT="25718" marB="25718"/>
                </a:tc>
                <a:tc hMerge="1">
                  <a:txBody>
                    <a:bodyPr/>
                    <a:lstStyle/>
                    <a:p>
                      <a:pPr algn="ctr"/>
                      <a:endParaRPr lang="en-US" sz="1100" dirty="0"/>
                    </a:p>
                  </a:txBody>
                  <a:tcPr marL="51435" marR="51435" marT="25718" marB="25718"/>
                </a:tc>
                <a:tc hMerge="1">
                  <a:txBody>
                    <a:bodyPr/>
                    <a:lstStyle/>
                    <a:p>
                      <a:pPr algn="ctr"/>
                      <a:endParaRPr lang="en-US" sz="1100" dirty="0"/>
                    </a:p>
                  </a:txBody>
                  <a:tcPr marL="51435" marR="51435" marT="25718" marB="25718"/>
                </a:tc>
                <a:extLst>
                  <a:ext uri="{0D108BD9-81ED-4DB2-BD59-A6C34878D82A}">
                    <a16:rowId xmlns:a16="http://schemas.microsoft.com/office/drawing/2014/main" val="3503342994"/>
                  </a:ext>
                </a:extLst>
              </a:tr>
            </a:tbl>
          </a:graphicData>
        </a:graphic>
      </p:graphicFrame>
      <p:sp>
        <p:nvSpPr>
          <p:cNvPr id="5" name="Footer Placeholder 4"/>
          <p:cNvSpPr txBox="1">
            <a:spLocks/>
          </p:cNvSpPr>
          <p:nvPr/>
        </p:nvSpPr>
        <p:spPr>
          <a:xfrm>
            <a:off x="1313542" y="4029724"/>
            <a:ext cx="6152912" cy="282179"/>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pPr>
            <a:endParaRPr lang="en-US" sz="900" dirty="0">
              <a:solidFill>
                <a:schemeClr val="tx1"/>
              </a:solidFill>
            </a:endParaRPr>
          </a:p>
        </p:txBody>
      </p:sp>
      <p:sp>
        <p:nvSpPr>
          <p:cNvPr id="3" name="Content Placeholder 2">
            <a:extLst>
              <a:ext uri="{FF2B5EF4-FFF2-40B4-BE49-F238E27FC236}">
                <a16:creationId xmlns:a16="http://schemas.microsoft.com/office/drawing/2014/main" id="{ED2A898D-011B-81B3-1D28-25A7B0E5342E}"/>
              </a:ext>
            </a:extLst>
          </p:cNvPr>
          <p:cNvSpPr txBox="1">
            <a:spLocks/>
          </p:cNvSpPr>
          <p:nvPr/>
        </p:nvSpPr>
        <p:spPr>
          <a:xfrm>
            <a:off x="522462" y="3788462"/>
            <a:ext cx="8099075" cy="75467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spcBef>
                <a:spcPts val="0"/>
              </a:spcBef>
            </a:pPr>
            <a:r>
              <a:rPr lang="en-US" sz="1200" dirty="0"/>
              <a:t>See patients with active lupus nephritis monthly to monitor their progress and to respond quickly to changes in disease activity (renal or nonrenal)</a:t>
            </a:r>
          </a:p>
          <a:p>
            <a:pPr>
              <a:lnSpc>
                <a:spcPct val="120000"/>
              </a:lnSpc>
              <a:spcBef>
                <a:spcPts val="0"/>
              </a:spcBef>
            </a:pPr>
            <a:r>
              <a:rPr lang="en-US" sz="1200" dirty="0"/>
              <a:t>For patients who have never had lupus nephritis, monitoring is based on disease activity</a:t>
            </a:r>
          </a:p>
        </p:txBody>
      </p:sp>
      <p:sp>
        <p:nvSpPr>
          <p:cNvPr id="4" name="TextBox 3">
            <a:extLst>
              <a:ext uri="{FF2B5EF4-FFF2-40B4-BE49-F238E27FC236}">
                <a16:creationId xmlns:a16="http://schemas.microsoft.com/office/drawing/2014/main" id="{8B922236-7781-391C-185C-8D905A5001C6}"/>
              </a:ext>
            </a:extLst>
          </p:cNvPr>
          <p:cNvSpPr txBox="1"/>
          <p:nvPr/>
        </p:nvSpPr>
        <p:spPr>
          <a:xfrm>
            <a:off x="3273191" y="3510376"/>
            <a:ext cx="1109278" cy="307777"/>
          </a:xfrm>
          <a:prstGeom prst="rect">
            <a:avLst/>
          </a:prstGeom>
          <a:solidFill>
            <a:schemeClr val="accent1">
              <a:lumMod val="40000"/>
              <a:lumOff val="60000"/>
            </a:schemeClr>
          </a:solidFill>
        </p:spPr>
        <p:txBody>
          <a:bodyPr wrap="none" rtlCol="0">
            <a:spAutoFit/>
          </a:bodyPr>
          <a:lstStyle/>
          <a:p>
            <a:r>
              <a:rPr lang="en-US" sz="1400" dirty="0"/>
              <a:t>Every month</a:t>
            </a:r>
          </a:p>
        </p:txBody>
      </p:sp>
      <p:sp>
        <p:nvSpPr>
          <p:cNvPr id="7" name="TextBox 6">
            <a:extLst>
              <a:ext uri="{FF2B5EF4-FFF2-40B4-BE49-F238E27FC236}">
                <a16:creationId xmlns:a16="http://schemas.microsoft.com/office/drawing/2014/main" id="{7E197FF8-163C-C47D-60EC-9BD86333B56B}"/>
              </a:ext>
            </a:extLst>
          </p:cNvPr>
          <p:cNvSpPr txBox="1"/>
          <p:nvPr/>
        </p:nvSpPr>
        <p:spPr>
          <a:xfrm>
            <a:off x="4382469" y="3517550"/>
            <a:ext cx="1311256" cy="307777"/>
          </a:xfrm>
          <a:prstGeom prst="rect">
            <a:avLst/>
          </a:prstGeom>
          <a:solidFill>
            <a:schemeClr val="accent6">
              <a:lumMod val="40000"/>
              <a:lumOff val="60000"/>
            </a:schemeClr>
          </a:solidFill>
        </p:spPr>
        <p:txBody>
          <a:bodyPr wrap="none" rtlCol="0">
            <a:spAutoFit/>
          </a:bodyPr>
          <a:lstStyle/>
          <a:p>
            <a:r>
              <a:rPr lang="en-US" sz="1400" dirty="0"/>
              <a:t>Every 2 months</a:t>
            </a:r>
          </a:p>
        </p:txBody>
      </p:sp>
      <p:sp>
        <p:nvSpPr>
          <p:cNvPr id="8" name="TextBox 7">
            <a:extLst>
              <a:ext uri="{FF2B5EF4-FFF2-40B4-BE49-F238E27FC236}">
                <a16:creationId xmlns:a16="http://schemas.microsoft.com/office/drawing/2014/main" id="{6B0D1D4A-C565-00CB-2B66-80093A36B157}"/>
              </a:ext>
            </a:extLst>
          </p:cNvPr>
          <p:cNvSpPr txBox="1"/>
          <p:nvPr/>
        </p:nvSpPr>
        <p:spPr>
          <a:xfrm>
            <a:off x="5693725" y="3517551"/>
            <a:ext cx="1311256" cy="307777"/>
          </a:xfrm>
          <a:prstGeom prst="rect">
            <a:avLst/>
          </a:prstGeom>
          <a:solidFill>
            <a:schemeClr val="accent4">
              <a:lumMod val="40000"/>
              <a:lumOff val="60000"/>
            </a:schemeClr>
          </a:solidFill>
        </p:spPr>
        <p:txBody>
          <a:bodyPr wrap="none" rtlCol="0">
            <a:spAutoFit/>
          </a:bodyPr>
          <a:lstStyle/>
          <a:p>
            <a:r>
              <a:rPr lang="en-US" sz="1400" dirty="0"/>
              <a:t>Every 3 months</a:t>
            </a:r>
          </a:p>
        </p:txBody>
      </p:sp>
      <p:sp>
        <p:nvSpPr>
          <p:cNvPr id="10" name="TextBox 9">
            <a:extLst>
              <a:ext uri="{FF2B5EF4-FFF2-40B4-BE49-F238E27FC236}">
                <a16:creationId xmlns:a16="http://schemas.microsoft.com/office/drawing/2014/main" id="{399C5FA5-ED08-146B-B38B-4CDCD15085C0}"/>
              </a:ext>
            </a:extLst>
          </p:cNvPr>
          <p:cNvSpPr txBox="1"/>
          <p:nvPr/>
        </p:nvSpPr>
        <p:spPr>
          <a:xfrm>
            <a:off x="7004981" y="3520333"/>
            <a:ext cx="1311256" cy="307777"/>
          </a:xfrm>
          <a:prstGeom prst="rect">
            <a:avLst/>
          </a:prstGeom>
          <a:solidFill>
            <a:schemeClr val="bg1">
              <a:lumMod val="85000"/>
            </a:schemeClr>
          </a:solidFill>
        </p:spPr>
        <p:txBody>
          <a:bodyPr wrap="none" rtlCol="0">
            <a:spAutoFit/>
          </a:bodyPr>
          <a:lstStyle/>
          <a:p>
            <a:r>
              <a:rPr lang="en-US" sz="1400" dirty="0"/>
              <a:t>Every 6 months</a:t>
            </a:r>
          </a:p>
        </p:txBody>
      </p:sp>
    </p:spTree>
    <p:custDataLst>
      <p:tags r:id="rId1"/>
    </p:custDataLst>
    <p:extLst>
      <p:ext uri="{BB962C8B-B14F-4D97-AF65-F5344CB8AC3E}">
        <p14:creationId xmlns:p14="http://schemas.microsoft.com/office/powerpoint/2010/main" val="2239403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0B07-FBC8-2A91-A256-2E5101906E06}"/>
              </a:ext>
            </a:extLst>
          </p:cNvPr>
          <p:cNvSpPr>
            <a:spLocks noGrp="1"/>
          </p:cNvSpPr>
          <p:nvPr>
            <p:ph type="title"/>
          </p:nvPr>
        </p:nvSpPr>
        <p:spPr/>
        <p:txBody>
          <a:bodyPr>
            <a:normAutofit/>
          </a:bodyPr>
          <a:lstStyle/>
          <a:p>
            <a:r>
              <a:rPr lang="en-US" dirty="0"/>
              <a:t>Lupus Nephritis Monitoring</a:t>
            </a:r>
          </a:p>
        </p:txBody>
      </p:sp>
      <p:sp>
        <p:nvSpPr>
          <p:cNvPr id="34" name="Content Placeholder 33">
            <a:extLst>
              <a:ext uri="{FF2B5EF4-FFF2-40B4-BE49-F238E27FC236}">
                <a16:creationId xmlns:a16="http://schemas.microsoft.com/office/drawing/2014/main" id="{B423E8A1-DE37-5929-74FE-1F771DF6863F}"/>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Perform kidney biopsy in patient with SLE and new:</a:t>
            </a:r>
          </a:p>
          <a:p>
            <a:pPr defTabSz="457200">
              <a:lnSpc>
                <a:spcPct val="100000"/>
              </a:lnSpc>
              <a:spcBef>
                <a:spcPts val="0"/>
              </a:spcBef>
              <a:defRPr/>
            </a:pPr>
            <a:r>
              <a:rPr kumimoji="0" lang="en-US" sz="240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Proteinuria &gt;500 mg/d</a:t>
            </a:r>
          </a:p>
          <a:p>
            <a:pPr defTabSz="457200">
              <a:lnSpc>
                <a:spcPct val="100000"/>
              </a:lnSpc>
              <a:spcBef>
                <a:spcPts val="0"/>
              </a:spcBef>
              <a:defRPr/>
            </a:pPr>
            <a:r>
              <a:rPr kumimoji="0" lang="en-US" sz="2400" i="0" u="none" strike="noStrike" kern="1200" cap="none" spc="0" normalizeH="0" baseline="0" noProof="0" dirty="0">
                <a:ln>
                  <a:noFill/>
                </a:ln>
                <a:solidFill>
                  <a:sysClr val="windowText" lastClr="000000"/>
                </a:solidFill>
                <a:effectLst/>
                <a:uLnTx/>
                <a:uFillTx/>
                <a:latin typeface="Calibri" panose="020F0502020204030204"/>
                <a:ea typeface="+mn-ea"/>
                <a:cs typeface="+mn-cs"/>
              </a:rPr>
              <a:t>Nephritic urine sediment (especially if combined with evidence of proteinuria </a:t>
            </a:r>
          </a:p>
          <a:p>
            <a:pPr defTabSz="457200">
              <a:lnSpc>
                <a:spcPct val="100000"/>
              </a:lnSpc>
              <a:spcBef>
                <a:spcPts val="0"/>
              </a:spcBef>
              <a:defRPr/>
            </a:pPr>
            <a:r>
              <a:rPr kumimoji="0" lang="en-US" sz="2400" i="0" u="none" strike="noStrike" kern="1200" cap="none" spc="0" normalizeH="0" baseline="0" noProof="0" dirty="0">
                <a:ln>
                  <a:noFill/>
                </a:ln>
                <a:solidFill>
                  <a:sysClr val="windowText" lastClr="000000"/>
                </a:solidFill>
                <a:effectLst/>
                <a:uLnTx/>
                <a:uFillTx/>
                <a:latin typeface="Calibri" panose="020F0502020204030204"/>
                <a:ea typeface="+mn-ea"/>
                <a:cs typeface="+mn-cs"/>
              </a:rPr>
              <a:t>Decreased kidney function attributable to SLE</a:t>
            </a:r>
          </a:p>
        </p:txBody>
      </p:sp>
      <p:sp>
        <p:nvSpPr>
          <p:cNvPr id="3" name="Text Placeholder 2">
            <a:extLst>
              <a:ext uri="{FF2B5EF4-FFF2-40B4-BE49-F238E27FC236}">
                <a16:creationId xmlns:a16="http://schemas.microsoft.com/office/drawing/2014/main" id="{FC334186-6E3C-5591-C032-69FBD393D32D}"/>
              </a:ext>
            </a:extLst>
          </p:cNvPr>
          <p:cNvSpPr>
            <a:spLocks noGrp="1"/>
          </p:cNvSpPr>
          <p:nvPr>
            <p:ph type="body" sz="quarter" idx="10"/>
          </p:nvPr>
        </p:nvSpPr>
        <p:spPr/>
        <p:txBody>
          <a:bodyPr/>
          <a:lstStyle/>
          <a:p>
            <a:r>
              <a:rPr lang="en-US" dirty="0">
                <a:solidFill>
                  <a:schemeClr val="bg1"/>
                </a:solidFill>
              </a:rPr>
              <a:t>Parikh SV, et al. </a:t>
            </a:r>
            <a:r>
              <a:rPr lang="en-US" i="1" dirty="0">
                <a:solidFill>
                  <a:schemeClr val="bg1"/>
                </a:solidFill>
              </a:rPr>
              <a:t>Am J Kidney Dis.</a:t>
            </a:r>
            <a:r>
              <a:rPr lang="en-US" dirty="0">
                <a:solidFill>
                  <a:schemeClr val="bg1"/>
                </a:solidFill>
              </a:rPr>
              <a:t> 2020;76:265-281.</a:t>
            </a:r>
          </a:p>
        </p:txBody>
      </p:sp>
    </p:spTree>
    <p:extLst>
      <p:ext uri="{BB962C8B-B14F-4D97-AF65-F5344CB8AC3E}">
        <p14:creationId xmlns:p14="http://schemas.microsoft.com/office/powerpoint/2010/main" val="34285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A55A65-CFFE-7166-6AAA-CE5BFA7616F6}"/>
              </a:ext>
            </a:extLst>
          </p:cNvPr>
          <p:cNvSpPr>
            <a:spLocks noGrp="1"/>
          </p:cNvSpPr>
          <p:nvPr>
            <p:ph type="title"/>
          </p:nvPr>
        </p:nvSpPr>
        <p:spPr/>
        <p:txBody>
          <a:bodyPr>
            <a:normAutofit fontScale="90000"/>
          </a:bodyPr>
          <a:lstStyle/>
          <a:p>
            <a:r>
              <a:rPr lang="en-US" dirty="0"/>
              <a:t>Cumulative Mortality Is Higher in Black Patients With SLE (Georgia Lupus Registry, 2002-2016)</a:t>
            </a:r>
          </a:p>
        </p:txBody>
      </p:sp>
      <p:sp>
        <p:nvSpPr>
          <p:cNvPr id="9" name="Text Placeholder 8">
            <a:extLst>
              <a:ext uri="{FF2B5EF4-FFF2-40B4-BE49-F238E27FC236}">
                <a16:creationId xmlns:a16="http://schemas.microsoft.com/office/drawing/2014/main" id="{4D7B510E-ECDC-AA72-D7A5-D415A030AA74}"/>
              </a:ext>
            </a:extLst>
          </p:cNvPr>
          <p:cNvSpPr>
            <a:spLocks noGrp="1"/>
          </p:cNvSpPr>
          <p:nvPr>
            <p:ph type="body" sz="quarter" idx="10"/>
          </p:nvPr>
        </p:nvSpPr>
        <p:spPr/>
        <p:txBody>
          <a:bodyPr/>
          <a:lstStyle/>
          <a:p>
            <a:r>
              <a:rPr lang="en-US" b="0" i="0" dirty="0">
                <a:effectLst/>
                <a:latin typeface="Open Sans" panose="020B0606030504020204" pitchFamily="34" charset="0"/>
              </a:rPr>
              <a:t>*</a:t>
            </a:r>
            <a:r>
              <a:rPr lang="en-US" b="0" i="1" dirty="0">
                <a:effectLst/>
                <a:latin typeface="Open Sans" panose="020B0606030504020204" pitchFamily="34" charset="0"/>
              </a:rPr>
              <a:t>P</a:t>
            </a:r>
            <a:r>
              <a:rPr lang="en-US" b="0" dirty="0">
                <a:effectLst/>
                <a:latin typeface="Open Sans" panose="020B0606030504020204" pitchFamily="34" charset="0"/>
              </a:rPr>
              <a:t>&lt;0.001, Black vs White</a:t>
            </a:r>
            <a:endParaRPr lang="en-US" b="0" i="0" dirty="0">
              <a:effectLst/>
              <a:latin typeface="Open Sans" panose="020B0606030504020204" pitchFamily="34" charset="0"/>
            </a:endParaRPr>
          </a:p>
          <a:p>
            <a:r>
              <a:rPr lang="en-US" dirty="0"/>
              <a:t>Lim SS, et al. </a:t>
            </a:r>
            <a:r>
              <a:rPr lang="en-US" i="1" dirty="0"/>
              <a:t>MMWR </a:t>
            </a:r>
            <a:r>
              <a:rPr lang="en-US" i="1" dirty="0" err="1"/>
              <a:t>Morb</a:t>
            </a:r>
            <a:r>
              <a:rPr lang="en-US" i="1" dirty="0"/>
              <a:t> Mortal </a:t>
            </a:r>
            <a:r>
              <a:rPr lang="en-US" i="1" dirty="0" err="1"/>
              <a:t>Wkly</a:t>
            </a:r>
            <a:r>
              <a:rPr lang="en-US" i="1" dirty="0"/>
              <a:t> Rep.</a:t>
            </a:r>
            <a:r>
              <a:rPr lang="en-US" dirty="0"/>
              <a:t> 2019;68:419-422. </a:t>
            </a:r>
          </a:p>
        </p:txBody>
      </p:sp>
      <p:graphicFrame>
        <p:nvGraphicFramePr>
          <p:cNvPr id="6" name="Table 6">
            <a:extLst>
              <a:ext uri="{FF2B5EF4-FFF2-40B4-BE49-F238E27FC236}">
                <a16:creationId xmlns:a16="http://schemas.microsoft.com/office/drawing/2014/main" id="{AE21E916-6B7E-FCEB-795B-72A3EB47F911}"/>
              </a:ext>
            </a:extLst>
          </p:cNvPr>
          <p:cNvGraphicFramePr>
            <a:graphicFrameLocks noGrp="1"/>
          </p:cNvGraphicFramePr>
          <p:nvPr>
            <p:extLst>
              <p:ext uri="{D42A27DB-BD31-4B8C-83A1-F6EECF244321}">
                <p14:modId xmlns:p14="http://schemas.microsoft.com/office/powerpoint/2010/main" val="2689320023"/>
              </p:ext>
            </p:extLst>
          </p:nvPr>
        </p:nvGraphicFramePr>
        <p:xfrm>
          <a:off x="1524000" y="1461770"/>
          <a:ext cx="6096000" cy="23571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931143731"/>
                    </a:ext>
                  </a:extLst>
                </a:gridCol>
                <a:gridCol w="2032000">
                  <a:extLst>
                    <a:ext uri="{9D8B030D-6E8A-4147-A177-3AD203B41FA5}">
                      <a16:colId xmlns:a16="http://schemas.microsoft.com/office/drawing/2014/main" val="3954775984"/>
                    </a:ext>
                  </a:extLst>
                </a:gridCol>
                <a:gridCol w="2032000">
                  <a:extLst>
                    <a:ext uri="{9D8B030D-6E8A-4147-A177-3AD203B41FA5}">
                      <a16:colId xmlns:a16="http://schemas.microsoft.com/office/drawing/2014/main" val="2528270690"/>
                    </a:ext>
                  </a:extLst>
                </a:gridCol>
              </a:tblGrid>
              <a:tr h="370840">
                <a:tc>
                  <a:txBody>
                    <a:bodyPr/>
                    <a:lstStyle/>
                    <a:p>
                      <a:r>
                        <a:rPr lang="en-US" dirty="0"/>
                        <a:t>Characteristic</a:t>
                      </a:r>
                    </a:p>
                  </a:txBody>
                  <a:tcPr anchor="b"/>
                </a:tc>
                <a:tc>
                  <a:txBody>
                    <a:bodyPr/>
                    <a:lstStyle/>
                    <a:p>
                      <a:pPr algn="ctr"/>
                      <a:r>
                        <a:rPr lang="en-US" dirty="0"/>
                        <a:t>Standardized Mortality Ratio (95% CI)</a:t>
                      </a:r>
                    </a:p>
                  </a:txBody>
                  <a:tcPr anchor="b"/>
                </a:tc>
                <a:tc>
                  <a:txBody>
                    <a:bodyPr/>
                    <a:lstStyle/>
                    <a:p>
                      <a:pPr algn="ctr"/>
                      <a:r>
                        <a:rPr lang="en-US" dirty="0"/>
                        <a:t>Age at Death (years, incident deaths)</a:t>
                      </a:r>
                    </a:p>
                  </a:txBody>
                  <a:tcPr anchor="b"/>
                </a:tc>
                <a:extLst>
                  <a:ext uri="{0D108BD9-81ED-4DB2-BD59-A6C34878D82A}">
                    <a16:rowId xmlns:a16="http://schemas.microsoft.com/office/drawing/2014/main" val="1565184749"/>
                  </a:ext>
                </a:extLst>
              </a:tr>
              <a:tr h="370840">
                <a:tc>
                  <a:txBody>
                    <a:bodyPr/>
                    <a:lstStyle/>
                    <a:p>
                      <a:r>
                        <a:rPr lang="en-US" dirty="0"/>
                        <a:t>Overall</a:t>
                      </a:r>
                    </a:p>
                  </a:txBody>
                  <a:tcPr/>
                </a:tc>
                <a:tc>
                  <a:txBody>
                    <a:bodyPr/>
                    <a:lstStyle/>
                    <a:p>
                      <a:pPr algn="r"/>
                      <a:r>
                        <a:rPr lang="en-US" dirty="0"/>
                        <a:t>3.12 (2.83-3.44)</a:t>
                      </a:r>
                    </a:p>
                  </a:txBody>
                  <a:tcPr/>
                </a:tc>
                <a:tc>
                  <a:txBody>
                    <a:bodyPr/>
                    <a:lstStyle/>
                    <a:p>
                      <a:pPr algn="r"/>
                      <a:r>
                        <a:rPr lang="en-US" dirty="0"/>
                        <a:t>N/A</a:t>
                      </a:r>
                    </a:p>
                  </a:txBody>
                  <a:tcPr/>
                </a:tc>
                <a:extLst>
                  <a:ext uri="{0D108BD9-81ED-4DB2-BD59-A6C34878D82A}">
                    <a16:rowId xmlns:a16="http://schemas.microsoft.com/office/drawing/2014/main" val="4234162676"/>
                  </a:ext>
                </a:extLst>
              </a:tr>
              <a:tr h="370840">
                <a:tc>
                  <a:txBody>
                    <a:bodyPr/>
                    <a:lstStyle/>
                    <a:p>
                      <a:r>
                        <a:rPr lang="en-US" dirty="0"/>
                        <a:t>Black</a:t>
                      </a:r>
                    </a:p>
                  </a:txBody>
                  <a:tcPr/>
                </a:tc>
                <a:tc>
                  <a:txBody>
                    <a:bodyPr/>
                    <a:lstStyle/>
                    <a:p>
                      <a:pPr algn="r"/>
                      <a:r>
                        <a:rPr lang="en-US" dirty="0"/>
                        <a:t>3.34 (3.00-3.72)</a:t>
                      </a:r>
                    </a:p>
                  </a:txBody>
                  <a:tcPr/>
                </a:tc>
                <a:tc>
                  <a:txBody>
                    <a:bodyPr/>
                    <a:lstStyle/>
                    <a:p>
                      <a:pPr algn="r"/>
                      <a:r>
                        <a:rPr lang="en-US" dirty="0"/>
                        <a:t>51.8 ± 15.9* </a:t>
                      </a:r>
                    </a:p>
                  </a:txBody>
                  <a:tcPr/>
                </a:tc>
                <a:extLst>
                  <a:ext uri="{0D108BD9-81ED-4DB2-BD59-A6C34878D82A}">
                    <a16:rowId xmlns:a16="http://schemas.microsoft.com/office/drawing/2014/main" val="4097844389"/>
                  </a:ext>
                </a:extLst>
              </a:tr>
              <a:tr h="370840">
                <a:tc>
                  <a:txBody>
                    <a:bodyPr/>
                    <a:lstStyle/>
                    <a:p>
                      <a:r>
                        <a:rPr lang="en-US" dirty="0"/>
                        <a:t>White</a:t>
                      </a:r>
                    </a:p>
                  </a:txBody>
                  <a:tcPr/>
                </a:tc>
                <a:tc>
                  <a:txBody>
                    <a:bodyPr/>
                    <a:lstStyle/>
                    <a:p>
                      <a:pPr algn="r"/>
                      <a:r>
                        <a:rPr lang="en-US" dirty="0"/>
                        <a:t>2.43 (1.94-3.04)</a:t>
                      </a:r>
                    </a:p>
                  </a:txBody>
                  <a:tcPr/>
                </a:tc>
                <a:tc>
                  <a:txBody>
                    <a:bodyPr/>
                    <a:lstStyle/>
                    <a:p>
                      <a:pPr algn="r"/>
                      <a:r>
                        <a:rPr lang="en-US" dirty="0"/>
                        <a:t>64.4 ± 18.9*</a:t>
                      </a:r>
                    </a:p>
                  </a:txBody>
                  <a:tcPr/>
                </a:tc>
                <a:extLst>
                  <a:ext uri="{0D108BD9-81ED-4DB2-BD59-A6C34878D82A}">
                    <a16:rowId xmlns:a16="http://schemas.microsoft.com/office/drawing/2014/main" val="3198820207"/>
                  </a:ext>
                </a:extLst>
              </a:tr>
              <a:tr h="370840">
                <a:tc>
                  <a:txBody>
                    <a:bodyPr/>
                    <a:lstStyle/>
                    <a:p>
                      <a:r>
                        <a:rPr lang="en-US" dirty="0"/>
                        <a:t>Black Female</a:t>
                      </a:r>
                    </a:p>
                  </a:txBody>
                  <a:tcPr/>
                </a:tc>
                <a:tc>
                  <a:txBody>
                    <a:bodyPr/>
                    <a:lstStyle/>
                    <a:p>
                      <a:pPr algn="r"/>
                      <a:r>
                        <a:rPr lang="en-US" dirty="0"/>
                        <a:t>3.38 (3.01-3.79)</a:t>
                      </a:r>
                    </a:p>
                  </a:txBody>
                  <a:tcPr/>
                </a:tc>
                <a:tc>
                  <a:txBody>
                    <a:bodyPr/>
                    <a:lstStyle/>
                    <a:p>
                      <a:pPr algn="r"/>
                      <a:r>
                        <a:rPr lang="en-US" dirty="0"/>
                        <a:t>N/A</a:t>
                      </a:r>
                    </a:p>
                  </a:txBody>
                  <a:tcPr/>
                </a:tc>
                <a:extLst>
                  <a:ext uri="{0D108BD9-81ED-4DB2-BD59-A6C34878D82A}">
                    <a16:rowId xmlns:a16="http://schemas.microsoft.com/office/drawing/2014/main" val="3689395916"/>
                  </a:ext>
                </a:extLst>
              </a:tr>
              <a:tr h="370840">
                <a:tc>
                  <a:txBody>
                    <a:bodyPr/>
                    <a:lstStyle/>
                    <a:p>
                      <a:r>
                        <a:rPr lang="en-US" dirty="0"/>
                        <a:t>White Female</a:t>
                      </a:r>
                    </a:p>
                  </a:txBody>
                  <a:tcPr/>
                </a:tc>
                <a:tc>
                  <a:txBody>
                    <a:bodyPr/>
                    <a:lstStyle/>
                    <a:p>
                      <a:pPr algn="r"/>
                      <a:r>
                        <a:rPr lang="en-US" dirty="0"/>
                        <a:t>2.36 (1.84-3.02)</a:t>
                      </a:r>
                    </a:p>
                  </a:txBody>
                  <a:tcPr/>
                </a:tc>
                <a:tc>
                  <a:txBody>
                    <a:bodyPr/>
                    <a:lstStyle/>
                    <a:p>
                      <a:pPr algn="r"/>
                      <a:r>
                        <a:rPr lang="en-US" dirty="0"/>
                        <a:t>N/A</a:t>
                      </a:r>
                    </a:p>
                  </a:txBody>
                  <a:tcPr/>
                </a:tc>
                <a:extLst>
                  <a:ext uri="{0D108BD9-81ED-4DB2-BD59-A6C34878D82A}">
                    <a16:rowId xmlns:a16="http://schemas.microsoft.com/office/drawing/2014/main" val="3890920264"/>
                  </a:ext>
                </a:extLst>
              </a:tr>
            </a:tbl>
          </a:graphicData>
        </a:graphic>
      </p:graphicFrame>
    </p:spTree>
    <p:extLst>
      <p:ext uri="{BB962C8B-B14F-4D97-AF65-F5344CB8AC3E}">
        <p14:creationId xmlns:p14="http://schemas.microsoft.com/office/powerpoint/2010/main" val="3563783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6DD9EF-7E92-7540-C7AA-6CDDCD606632}"/>
              </a:ext>
            </a:extLst>
          </p:cNvPr>
          <p:cNvGraphicFramePr>
            <a:graphicFrameLocks noGrp="1"/>
          </p:cNvGraphicFramePr>
          <p:nvPr>
            <p:ph idx="1"/>
            <p:extLst>
              <p:ext uri="{D42A27DB-BD31-4B8C-83A1-F6EECF244321}">
                <p14:modId xmlns:p14="http://schemas.microsoft.com/office/powerpoint/2010/main" val="2516646673"/>
              </p:ext>
            </p:extLst>
          </p:nvPr>
        </p:nvGraphicFramePr>
        <p:xfrm>
          <a:off x="207930" y="93949"/>
          <a:ext cx="8609354" cy="427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9680B07-FBC8-2A91-A256-2E5101906E06}"/>
              </a:ext>
            </a:extLst>
          </p:cNvPr>
          <p:cNvSpPr>
            <a:spLocks noGrp="1"/>
          </p:cNvSpPr>
          <p:nvPr>
            <p:ph type="title"/>
          </p:nvPr>
        </p:nvSpPr>
        <p:spPr>
          <a:xfrm>
            <a:off x="628650" y="0"/>
            <a:ext cx="7886700" cy="730611"/>
          </a:xfrm>
        </p:spPr>
        <p:txBody>
          <a:bodyPr>
            <a:normAutofit/>
          </a:bodyPr>
          <a:lstStyle/>
          <a:p>
            <a:r>
              <a:rPr lang="en-US" dirty="0"/>
              <a:t>Lupus Nephritis Treatment Algorithm</a:t>
            </a:r>
          </a:p>
        </p:txBody>
      </p:sp>
      <p:sp>
        <p:nvSpPr>
          <p:cNvPr id="3" name="Text Placeholder 2">
            <a:extLst>
              <a:ext uri="{FF2B5EF4-FFF2-40B4-BE49-F238E27FC236}">
                <a16:creationId xmlns:a16="http://schemas.microsoft.com/office/drawing/2014/main" id="{FC334186-6E3C-5591-C032-69FBD393D32D}"/>
              </a:ext>
            </a:extLst>
          </p:cNvPr>
          <p:cNvSpPr>
            <a:spLocks noGrp="1"/>
          </p:cNvSpPr>
          <p:nvPr>
            <p:ph type="body" sz="quarter" idx="10"/>
          </p:nvPr>
        </p:nvSpPr>
        <p:spPr/>
        <p:txBody>
          <a:bodyPr/>
          <a:lstStyle/>
          <a:p>
            <a:r>
              <a:rPr lang="en-US" dirty="0">
                <a:solidFill>
                  <a:schemeClr val="bg1"/>
                </a:solidFill>
              </a:rPr>
              <a:t>Parikh SV, et al. </a:t>
            </a:r>
            <a:r>
              <a:rPr lang="en-US" i="1" dirty="0">
                <a:solidFill>
                  <a:schemeClr val="bg1"/>
                </a:solidFill>
              </a:rPr>
              <a:t>Am J Kidney Dis.</a:t>
            </a:r>
            <a:r>
              <a:rPr lang="en-US" dirty="0">
                <a:solidFill>
                  <a:schemeClr val="bg1"/>
                </a:solidFill>
              </a:rPr>
              <a:t> 2020;76:265-281.</a:t>
            </a:r>
          </a:p>
        </p:txBody>
      </p:sp>
      <p:sp>
        <p:nvSpPr>
          <p:cNvPr id="5" name="TextBox 4">
            <a:extLst>
              <a:ext uri="{FF2B5EF4-FFF2-40B4-BE49-F238E27FC236}">
                <a16:creationId xmlns:a16="http://schemas.microsoft.com/office/drawing/2014/main" id="{DD00B26F-CF68-58CA-C149-76BA8DB6960C}"/>
              </a:ext>
            </a:extLst>
          </p:cNvPr>
          <p:cNvSpPr txBox="1"/>
          <p:nvPr/>
        </p:nvSpPr>
        <p:spPr>
          <a:xfrm>
            <a:off x="207930" y="4127640"/>
            <a:ext cx="8609354" cy="415498"/>
          </a:xfrm>
          <a:prstGeom prst="rect">
            <a:avLst/>
          </a:prstGeom>
          <a:noFill/>
        </p:spPr>
        <p:txBody>
          <a:bodyPr wrap="square" rtlCol="0">
            <a:spAutoFit/>
          </a:bodyPr>
          <a:lstStyle/>
          <a:p>
            <a:r>
              <a:rPr lang="en-US" sz="1050" dirty="0">
                <a:solidFill>
                  <a:schemeClr val="tx1"/>
                </a:solidFill>
              </a:rPr>
              <a:t>*Lupus podocytopathy, thrombotic microangiopathy, interstitial nephritis, cryoglobulinemic glomerulonephritis, acute tubular necrosis</a:t>
            </a:r>
          </a:p>
          <a:p>
            <a:r>
              <a:rPr lang="en-US" sz="1050" dirty="0"/>
              <a:t>**ACE-I or ARB; BP&lt;125/75 mmHg; moderate sodium- and protein-restricted diet; correction of metabolic abnormalities</a:t>
            </a:r>
            <a:endParaRPr lang="en-US" sz="1050" dirty="0">
              <a:solidFill>
                <a:schemeClr val="tx1"/>
              </a:solidFill>
            </a:endParaRPr>
          </a:p>
        </p:txBody>
      </p:sp>
    </p:spTree>
    <p:extLst>
      <p:ext uri="{BB962C8B-B14F-4D97-AF65-F5344CB8AC3E}">
        <p14:creationId xmlns:p14="http://schemas.microsoft.com/office/powerpoint/2010/main" val="1108218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8E90C-2952-8ACE-4C6A-D65CEC006C20}"/>
              </a:ext>
            </a:extLst>
          </p:cNvPr>
          <p:cNvSpPr>
            <a:spLocks noGrp="1"/>
          </p:cNvSpPr>
          <p:nvPr>
            <p:ph type="title"/>
          </p:nvPr>
        </p:nvSpPr>
        <p:spPr/>
        <p:txBody>
          <a:bodyPr>
            <a:normAutofit fontScale="90000"/>
          </a:bodyPr>
          <a:lstStyle/>
          <a:p>
            <a:r>
              <a:rPr lang="en-US" dirty="0"/>
              <a:t>Belimumab Treatment Improved Renal Symptoms</a:t>
            </a:r>
          </a:p>
        </p:txBody>
      </p:sp>
      <p:sp>
        <p:nvSpPr>
          <p:cNvPr id="5" name="Text Placeholder 4">
            <a:extLst>
              <a:ext uri="{FF2B5EF4-FFF2-40B4-BE49-F238E27FC236}">
                <a16:creationId xmlns:a16="http://schemas.microsoft.com/office/drawing/2014/main" id="{7E357F8E-E412-91D2-448E-C6AE2A416346}"/>
              </a:ext>
            </a:extLst>
          </p:cNvPr>
          <p:cNvSpPr>
            <a:spLocks noGrp="1"/>
          </p:cNvSpPr>
          <p:nvPr>
            <p:ph type="body" sz="quarter" idx="10"/>
          </p:nvPr>
        </p:nvSpPr>
        <p:spPr/>
        <p:txBody>
          <a:bodyPr/>
          <a:lstStyle/>
          <a:p>
            <a:r>
              <a:rPr lang="en-US" dirty="0"/>
              <a:t>PERR, Primary Efficacy Renal Responses </a:t>
            </a:r>
          </a:p>
          <a:p>
            <a:r>
              <a:rPr lang="en-US" dirty="0"/>
              <a:t>From The New England Journal of Medicine, </a:t>
            </a:r>
            <a:r>
              <a:rPr lang="en-US" dirty="0" err="1"/>
              <a:t>Furie</a:t>
            </a:r>
            <a:r>
              <a:rPr lang="en-US" dirty="0"/>
              <a:t> R, </a:t>
            </a:r>
            <a:r>
              <a:rPr lang="en-US" dirty="0" err="1"/>
              <a:t>Rovin</a:t>
            </a:r>
            <a:r>
              <a:rPr lang="en-US" dirty="0"/>
              <a:t> BH, </a:t>
            </a:r>
            <a:r>
              <a:rPr lang="en-US" dirty="0" err="1"/>
              <a:t>Houssiau</a:t>
            </a:r>
            <a:r>
              <a:rPr lang="en-US" dirty="0"/>
              <a:t> F, et al. Two-year, randomized, controlled trial of belimumab in lupus nephritis, volume 383, pages 1117-1128. Copyright ©2020 Massachusetts Medical Society. Reprinted with permission from Massachusetts Medical Society.</a:t>
            </a:r>
          </a:p>
        </p:txBody>
      </p:sp>
      <p:pic>
        <p:nvPicPr>
          <p:cNvPr id="7" name="Picture 6">
            <a:extLst>
              <a:ext uri="{FF2B5EF4-FFF2-40B4-BE49-F238E27FC236}">
                <a16:creationId xmlns:a16="http://schemas.microsoft.com/office/drawing/2014/main" id="{A54923BD-F474-993A-1E9F-A359D7EA49BD}"/>
              </a:ext>
            </a:extLst>
          </p:cNvPr>
          <p:cNvPicPr>
            <a:picLocks noChangeAspect="1"/>
          </p:cNvPicPr>
          <p:nvPr/>
        </p:nvPicPr>
        <p:blipFill rotWithShape="1">
          <a:blip r:embed="rId3"/>
          <a:srcRect r="50000"/>
          <a:stretch/>
        </p:blipFill>
        <p:spPr>
          <a:xfrm>
            <a:off x="628650" y="1124291"/>
            <a:ext cx="3545103" cy="2951988"/>
          </a:xfrm>
          <a:prstGeom prst="rect">
            <a:avLst/>
          </a:prstGeom>
        </p:spPr>
      </p:pic>
      <p:pic>
        <p:nvPicPr>
          <p:cNvPr id="8" name="Picture 7">
            <a:extLst>
              <a:ext uri="{FF2B5EF4-FFF2-40B4-BE49-F238E27FC236}">
                <a16:creationId xmlns:a16="http://schemas.microsoft.com/office/drawing/2014/main" id="{DD6C72A1-E109-A013-3BAF-FCA5CA43644C}"/>
              </a:ext>
            </a:extLst>
          </p:cNvPr>
          <p:cNvPicPr>
            <a:picLocks noChangeAspect="1"/>
          </p:cNvPicPr>
          <p:nvPr/>
        </p:nvPicPr>
        <p:blipFill rotWithShape="1">
          <a:blip r:embed="rId3"/>
          <a:srcRect l="50688" r="-688" b="18902"/>
          <a:stretch/>
        </p:blipFill>
        <p:spPr>
          <a:xfrm>
            <a:off x="4637049" y="1124291"/>
            <a:ext cx="3545103" cy="2394009"/>
          </a:xfrm>
          <a:prstGeom prst="rect">
            <a:avLst/>
          </a:prstGeom>
        </p:spPr>
      </p:pic>
      <p:sp>
        <p:nvSpPr>
          <p:cNvPr id="11" name="Rectangle 10">
            <a:extLst>
              <a:ext uri="{FF2B5EF4-FFF2-40B4-BE49-F238E27FC236}">
                <a16:creationId xmlns:a16="http://schemas.microsoft.com/office/drawing/2014/main" id="{1AFB3B97-9B72-85A5-53B2-0E26A7C82004}"/>
              </a:ext>
            </a:extLst>
          </p:cNvPr>
          <p:cNvSpPr/>
          <p:nvPr/>
        </p:nvSpPr>
        <p:spPr>
          <a:xfrm>
            <a:off x="628650" y="1047428"/>
            <a:ext cx="803910" cy="461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4525E3-5C9F-AE48-4AF3-BD2E5487ED00}"/>
              </a:ext>
            </a:extLst>
          </p:cNvPr>
          <p:cNvSpPr txBox="1"/>
          <p:nvPr/>
        </p:nvSpPr>
        <p:spPr>
          <a:xfrm>
            <a:off x="961848" y="970402"/>
            <a:ext cx="3505319" cy="307777"/>
          </a:xfrm>
          <a:prstGeom prst="rect">
            <a:avLst/>
          </a:prstGeom>
          <a:solidFill>
            <a:schemeClr val="bg1"/>
          </a:solidFill>
        </p:spPr>
        <p:txBody>
          <a:bodyPr wrap="none" rtlCol="0">
            <a:spAutoFit/>
          </a:bodyPr>
          <a:lstStyle/>
          <a:p>
            <a:pPr algn="ctr"/>
            <a:r>
              <a:rPr lang="en-US" sz="1400" b="1" dirty="0"/>
              <a:t>Primary Efficacy Renal Responses Over Time </a:t>
            </a:r>
          </a:p>
        </p:txBody>
      </p:sp>
      <p:sp>
        <p:nvSpPr>
          <p:cNvPr id="12" name="Rectangle 11">
            <a:extLst>
              <a:ext uri="{FF2B5EF4-FFF2-40B4-BE49-F238E27FC236}">
                <a16:creationId xmlns:a16="http://schemas.microsoft.com/office/drawing/2014/main" id="{F136A4A6-9E16-33C9-0B3E-2993BB719DD5}"/>
              </a:ext>
            </a:extLst>
          </p:cNvPr>
          <p:cNvSpPr/>
          <p:nvPr/>
        </p:nvSpPr>
        <p:spPr>
          <a:xfrm>
            <a:off x="4637049" y="1047428"/>
            <a:ext cx="1054007" cy="461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424ED37-9A9D-A6B6-8AA4-1FC87C124DD4}"/>
              </a:ext>
            </a:extLst>
          </p:cNvPr>
          <p:cNvSpPr txBox="1"/>
          <p:nvPr/>
        </p:nvSpPr>
        <p:spPr>
          <a:xfrm>
            <a:off x="5529064" y="970402"/>
            <a:ext cx="2387705" cy="307777"/>
          </a:xfrm>
          <a:prstGeom prst="rect">
            <a:avLst/>
          </a:prstGeom>
          <a:solidFill>
            <a:schemeClr val="bg1"/>
          </a:solidFill>
        </p:spPr>
        <p:txBody>
          <a:bodyPr wrap="none" rtlCol="0">
            <a:spAutoFit/>
          </a:bodyPr>
          <a:lstStyle/>
          <a:p>
            <a:pPr algn="ctr"/>
            <a:r>
              <a:rPr lang="en-US" sz="1400" b="1" dirty="0"/>
              <a:t>Probability of Sustained PERR</a:t>
            </a:r>
          </a:p>
        </p:txBody>
      </p:sp>
      <p:sp>
        <p:nvSpPr>
          <p:cNvPr id="9" name="Content Placeholder 2">
            <a:extLst>
              <a:ext uri="{FF2B5EF4-FFF2-40B4-BE49-F238E27FC236}">
                <a16:creationId xmlns:a16="http://schemas.microsoft.com/office/drawing/2014/main" id="{8255F4EE-26C8-83E8-AA96-A46AD8B3CEE1}"/>
              </a:ext>
            </a:extLst>
          </p:cNvPr>
          <p:cNvSpPr txBox="1">
            <a:spLocks/>
          </p:cNvSpPr>
          <p:nvPr/>
        </p:nvSpPr>
        <p:spPr>
          <a:xfrm>
            <a:off x="587723" y="3629677"/>
            <a:ext cx="8099075" cy="7899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1100" dirty="0"/>
              <a:t>Primary efficacy response: ratio of urinary protein to creatinine ≤0.7, eGFR no worse than 20% below value before pre-flare value or ≥60 ml/min/1.73 m</a:t>
            </a:r>
            <a:r>
              <a:rPr lang="en-US" sz="1100" baseline="30000" dirty="0"/>
              <a:t>2</a:t>
            </a:r>
            <a:r>
              <a:rPr lang="en-US" sz="1100" dirty="0"/>
              <a:t>, and no use of rescue therapy</a:t>
            </a:r>
          </a:p>
          <a:p>
            <a:pPr>
              <a:spcBef>
                <a:spcPts val="600"/>
              </a:spcBef>
            </a:pPr>
            <a:r>
              <a:rPr lang="en-US" sz="1100" dirty="0"/>
              <a:t>Patients were treated with standard therapy alone (mycophenolate mofetil or cyclophosphamide–azathioprine) or belimumab plus standard therapy </a:t>
            </a:r>
          </a:p>
        </p:txBody>
      </p:sp>
    </p:spTree>
    <p:extLst>
      <p:ext uri="{BB962C8B-B14F-4D97-AF65-F5344CB8AC3E}">
        <p14:creationId xmlns:p14="http://schemas.microsoft.com/office/powerpoint/2010/main" val="2249791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2D91-B9CE-F2D1-7488-5EC973F730BA}"/>
              </a:ext>
            </a:extLst>
          </p:cNvPr>
          <p:cNvSpPr>
            <a:spLocks noGrp="1"/>
          </p:cNvSpPr>
          <p:nvPr>
            <p:ph type="title"/>
          </p:nvPr>
        </p:nvSpPr>
        <p:spPr/>
        <p:txBody>
          <a:bodyPr>
            <a:normAutofit fontScale="90000"/>
          </a:bodyPr>
          <a:lstStyle/>
          <a:p>
            <a:r>
              <a:rPr lang="en-US" dirty="0"/>
              <a:t>Voclosporin Treatment Improved Renal Symptoms</a:t>
            </a:r>
          </a:p>
        </p:txBody>
      </p:sp>
      <p:graphicFrame>
        <p:nvGraphicFramePr>
          <p:cNvPr id="14" name="Content Placeholder 13">
            <a:extLst>
              <a:ext uri="{FF2B5EF4-FFF2-40B4-BE49-F238E27FC236}">
                <a16:creationId xmlns:a16="http://schemas.microsoft.com/office/drawing/2014/main" id="{6144D853-A1BE-839D-A389-03A8DED95AA4}"/>
              </a:ext>
            </a:extLst>
          </p:cNvPr>
          <p:cNvGraphicFramePr>
            <a:graphicFrameLocks noGrp="1"/>
          </p:cNvGraphicFramePr>
          <p:nvPr>
            <p:ph idx="1"/>
          </p:nvPr>
        </p:nvGraphicFramePr>
        <p:xfrm>
          <a:off x="628650" y="774412"/>
          <a:ext cx="7886700" cy="297880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DB92F044-4403-91AE-6C7E-1F70BDE2BF70}"/>
              </a:ext>
            </a:extLst>
          </p:cNvPr>
          <p:cNvSpPr>
            <a:spLocks noGrp="1"/>
          </p:cNvSpPr>
          <p:nvPr>
            <p:ph type="body" sz="quarter" idx="10"/>
          </p:nvPr>
        </p:nvSpPr>
        <p:spPr/>
        <p:txBody>
          <a:bodyPr/>
          <a:lstStyle/>
          <a:p>
            <a:r>
              <a:rPr lang="en-US" dirty="0">
                <a:solidFill>
                  <a:schemeClr val="bg1"/>
                </a:solidFill>
              </a:rPr>
              <a:t>*</a:t>
            </a:r>
            <a:r>
              <a:rPr lang="en-US" i="1" dirty="0">
                <a:solidFill>
                  <a:schemeClr val="bg1"/>
                </a:solidFill>
              </a:rPr>
              <a:t>P</a:t>
            </a:r>
            <a:r>
              <a:rPr lang="en-US" dirty="0">
                <a:solidFill>
                  <a:schemeClr val="bg1"/>
                </a:solidFill>
              </a:rPr>
              <a:t>&lt;0.05 vs placebo</a:t>
            </a:r>
          </a:p>
          <a:p>
            <a:r>
              <a:rPr lang="en-US" dirty="0">
                <a:solidFill>
                  <a:schemeClr val="bg1"/>
                </a:solidFill>
              </a:rPr>
              <a:t>eGFR, estimated glomerular filtration rate; UPCR, urine protein creatinine ratio</a:t>
            </a:r>
            <a:endParaRPr lang="fr-FR" dirty="0">
              <a:solidFill>
                <a:schemeClr val="bg1"/>
              </a:solidFill>
            </a:endParaRPr>
          </a:p>
          <a:p>
            <a:r>
              <a:rPr lang="fr-FR" dirty="0" err="1">
                <a:solidFill>
                  <a:schemeClr val="bg1"/>
                </a:solidFill>
              </a:rPr>
              <a:t>Rovin</a:t>
            </a:r>
            <a:r>
              <a:rPr lang="fr-FR" dirty="0">
                <a:solidFill>
                  <a:schemeClr val="bg1"/>
                </a:solidFill>
              </a:rPr>
              <a:t> BH, et al. </a:t>
            </a:r>
            <a:r>
              <a:rPr lang="fr-FR" i="1" dirty="0">
                <a:solidFill>
                  <a:schemeClr val="bg1"/>
                </a:solidFill>
              </a:rPr>
              <a:t>Lancet.</a:t>
            </a:r>
            <a:r>
              <a:rPr lang="fr-FR" dirty="0">
                <a:solidFill>
                  <a:schemeClr val="bg1"/>
                </a:solidFill>
              </a:rPr>
              <a:t> 2021;397:2070-2080. </a:t>
            </a:r>
            <a:endParaRPr lang="en-US" dirty="0">
              <a:solidFill>
                <a:schemeClr val="bg1"/>
              </a:solidFill>
            </a:endParaRPr>
          </a:p>
        </p:txBody>
      </p:sp>
      <p:sp>
        <p:nvSpPr>
          <p:cNvPr id="6" name="Content Placeholder 2">
            <a:extLst>
              <a:ext uri="{FF2B5EF4-FFF2-40B4-BE49-F238E27FC236}">
                <a16:creationId xmlns:a16="http://schemas.microsoft.com/office/drawing/2014/main" id="{9919D8E5-24C0-DBD1-52AC-B568E4192406}"/>
              </a:ext>
            </a:extLst>
          </p:cNvPr>
          <p:cNvSpPr txBox="1">
            <a:spLocks/>
          </p:cNvSpPr>
          <p:nvPr/>
        </p:nvSpPr>
        <p:spPr>
          <a:xfrm>
            <a:off x="587723" y="3753215"/>
            <a:ext cx="8099075" cy="7899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1100" dirty="0"/>
              <a:t>Complete Renal Response: UPCR≤0.5 mg/mg, eGFR≥60 mL/min (or no decrease more than 20% from baseline), no SLE/LN rescue medication, and no more than 10 mg prednisone equivalent per day on weeks 44-52</a:t>
            </a:r>
          </a:p>
          <a:p>
            <a:pPr>
              <a:spcBef>
                <a:spcPts val="600"/>
              </a:spcBef>
            </a:pPr>
            <a:r>
              <a:rPr lang="en-US" sz="1100" dirty="0"/>
              <a:t>All patients were treated with standard therapy that included mycophenolate mofetil and steroids. After initial IV steroid treatment, patients were tapered from 20-25 mg/day prednisone to 2.5 mg/day by week 16.   </a:t>
            </a:r>
          </a:p>
        </p:txBody>
      </p:sp>
      <p:sp>
        <p:nvSpPr>
          <p:cNvPr id="15" name="TextBox 14">
            <a:extLst>
              <a:ext uri="{FF2B5EF4-FFF2-40B4-BE49-F238E27FC236}">
                <a16:creationId xmlns:a16="http://schemas.microsoft.com/office/drawing/2014/main" id="{9D0B7B03-1B98-CECA-BD8E-92BD677455C0}"/>
              </a:ext>
            </a:extLst>
          </p:cNvPr>
          <p:cNvSpPr txBox="1"/>
          <p:nvPr/>
        </p:nvSpPr>
        <p:spPr>
          <a:xfrm>
            <a:off x="5045529" y="1507817"/>
            <a:ext cx="248786" cy="246221"/>
          </a:xfrm>
          <a:prstGeom prst="rect">
            <a:avLst/>
          </a:prstGeom>
          <a:noFill/>
        </p:spPr>
        <p:txBody>
          <a:bodyPr wrap="none" rtlCol="0">
            <a:spAutoFit/>
          </a:bodyPr>
          <a:lstStyle/>
          <a:p>
            <a:r>
              <a:rPr lang="en-US" sz="1000" dirty="0"/>
              <a:t>*</a:t>
            </a:r>
          </a:p>
        </p:txBody>
      </p:sp>
      <p:sp>
        <p:nvSpPr>
          <p:cNvPr id="16" name="TextBox 15">
            <a:extLst>
              <a:ext uri="{FF2B5EF4-FFF2-40B4-BE49-F238E27FC236}">
                <a16:creationId xmlns:a16="http://schemas.microsoft.com/office/drawing/2014/main" id="{20821383-1F7F-5DF6-2568-421D160EC124}"/>
              </a:ext>
            </a:extLst>
          </p:cNvPr>
          <p:cNvSpPr txBox="1"/>
          <p:nvPr/>
        </p:nvSpPr>
        <p:spPr>
          <a:xfrm>
            <a:off x="4518813" y="1894482"/>
            <a:ext cx="248786" cy="246221"/>
          </a:xfrm>
          <a:prstGeom prst="rect">
            <a:avLst/>
          </a:prstGeom>
          <a:noFill/>
        </p:spPr>
        <p:txBody>
          <a:bodyPr wrap="none" rtlCol="0">
            <a:spAutoFit/>
          </a:bodyPr>
          <a:lstStyle/>
          <a:p>
            <a:r>
              <a:rPr lang="en-US" sz="1000" dirty="0"/>
              <a:t>*</a:t>
            </a:r>
          </a:p>
        </p:txBody>
      </p:sp>
      <p:sp>
        <p:nvSpPr>
          <p:cNvPr id="17" name="TextBox 16">
            <a:extLst>
              <a:ext uri="{FF2B5EF4-FFF2-40B4-BE49-F238E27FC236}">
                <a16:creationId xmlns:a16="http://schemas.microsoft.com/office/drawing/2014/main" id="{F64C1F39-65BC-5F64-6582-AA3BE9E45F77}"/>
              </a:ext>
            </a:extLst>
          </p:cNvPr>
          <p:cNvSpPr txBox="1"/>
          <p:nvPr/>
        </p:nvSpPr>
        <p:spPr>
          <a:xfrm>
            <a:off x="6596504" y="2364888"/>
            <a:ext cx="248786" cy="246221"/>
          </a:xfrm>
          <a:prstGeom prst="rect">
            <a:avLst/>
          </a:prstGeom>
          <a:noFill/>
        </p:spPr>
        <p:txBody>
          <a:bodyPr wrap="none" rtlCol="0">
            <a:spAutoFit/>
          </a:bodyPr>
          <a:lstStyle/>
          <a:p>
            <a:r>
              <a:rPr lang="en-US" sz="1000" dirty="0"/>
              <a:t>*</a:t>
            </a:r>
          </a:p>
        </p:txBody>
      </p:sp>
      <p:sp>
        <p:nvSpPr>
          <p:cNvPr id="18" name="TextBox 17">
            <a:extLst>
              <a:ext uri="{FF2B5EF4-FFF2-40B4-BE49-F238E27FC236}">
                <a16:creationId xmlns:a16="http://schemas.microsoft.com/office/drawing/2014/main" id="{1A52DD59-6ADE-8EA5-3DE0-AEA1A89D9C1B}"/>
              </a:ext>
            </a:extLst>
          </p:cNvPr>
          <p:cNvSpPr txBox="1"/>
          <p:nvPr/>
        </p:nvSpPr>
        <p:spPr>
          <a:xfrm>
            <a:off x="6596504" y="2811836"/>
            <a:ext cx="248786" cy="246221"/>
          </a:xfrm>
          <a:prstGeom prst="rect">
            <a:avLst/>
          </a:prstGeom>
          <a:noFill/>
        </p:spPr>
        <p:txBody>
          <a:bodyPr wrap="none" rtlCol="0">
            <a:spAutoFit/>
          </a:bodyPr>
          <a:lstStyle/>
          <a:p>
            <a:r>
              <a:rPr lang="en-US" sz="1000" dirty="0"/>
              <a:t>*</a:t>
            </a:r>
          </a:p>
        </p:txBody>
      </p:sp>
      <p:sp>
        <p:nvSpPr>
          <p:cNvPr id="19" name="TextBox 18">
            <a:extLst>
              <a:ext uri="{FF2B5EF4-FFF2-40B4-BE49-F238E27FC236}">
                <a16:creationId xmlns:a16="http://schemas.microsoft.com/office/drawing/2014/main" id="{F1EF4E69-738A-43BA-9F7D-067C31467844}"/>
              </a:ext>
            </a:extLst>
          </p:cNvPr>
          <p:cNvSpPr txBox="1"/>
          <p:nvPr/>
        </p:nvSpPr>
        <p:spPr>
          <a:xfrm>
            <a:off x="587723" y="3400957"/>
            <a:ext cx="1183337" cy="246221"/>
          </a:xfrm>
          <a:prstGeom prst="rect">
            <a:avLst/>
          </a:prstGeom>
          <a:noFill/>
        </p:spPr>
        <p:txBody>
          <a:bodyPr wrap="none" rtlCol="0">
            <a:spAutoFit/>
          </a:bodyPr>
          <a:lstStyle/>
          <a:p>
            <a:r>
              <a:rPr lang="en-US" sz="1000" dirty="0"/>
              <a:t>*</a:t>
            </a:r>
            <a:r>
              <a:rPr lang="en-US" sz="1000" i="1" dirty="0"/>
              <a:t>P</a:t>
            </a:r>
            <a:r>
              <a:rPr lang="en-US" sz="1000" dirty="0"/>
              <a:t>&lt;0.05 vs placebo</a:t>
            </a:r>
          </a:p>
        </p:txBody>
      </p:sp>
    </p:spTree>
    <p:extLst>
      <p:ext uri="{BB962C8B-B14F-4D97-AF65-F5344CB8AC3E}">
        <p14:creationId xmlns:p14="http://schemas.microsoft.com/office/powerpoint/2010/main" val="912611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679635-3ADE-153E-A2BB-29E710DC9814}"/>
              </a:ext>
            </a:extLst>
          </p:cNvPr>
          <p:cNvSpPr>
            <a:spLocks noGrp="1"/>
          </p:cNvSpPr>
          <p:nvPr>
            <p:ph type="title"/>
          </p:nvPr>
        </p:nvSpPr>
        <p:spPr/>
        <p:txBody>
          <a:bodyPr/>
          <a:lstStyle/>
          <a:p>
            <a:r>
              <a:rPr lang="en-US" dirty="0"/>
              <a:t>Outlook on Future SLE Treatments</a:t>
            </a:r>
          </a:p>
        </p:txBody>
      </p:sp>
      <p:sp>
        <p:nvSpPr>
          <p:cNvPr id="5" name="Text Placeholder 4">
            <a:extLst>
              <a:ext uri="{FF2B5EF4-FFF2-40B4-BE49-F238E27FC236}">
                <a16:creationId xmlns:a16="http://schemas.microsoft.com/office/drawing/2014/main" id="{F0BE8450-9BC4-D4CA-8653-9E1A775D06DF}"/>
              </a:ext>
            </a:extLst>
          </p:cNvPr>
          <p:cNvSpPr>
            <a:spLocks noGrp="1"/>
          </p:cNvSpPr>
          <p:nvPr>
            <p:ph type="body" idx="1"/>
          </p:nvPr>
        </p:nvSpPr>
        <p:spPr/>
        <p:txBody>
          <a:bodyPr/>
          <a:lstStyle/>
          <a:p>
            <a:r>
              <a:rPr lang="en-US" dirty="0"/>
              <a:t>Anca </a:t>
            </a:r>
            <a:r>
              <a:rPr lang="en-US" dirty="0" err="1"/>
              <a:t>Askanase</a:t>
            </a:r>
            <a:r>
              <a:rPr lang="en-US" dirty="0"/>
              <a:t>, MD</a:t>
            </a:r>
          </a:p>
          <a:p>
            <a:endParaRPr lang="en-US" dirty="0"/>
          </a:p>
        </p:txBody>
      </p:sp>
      <p:sp>
        <p:nvSpPr>
          <p:cNvPr id="6" name="Text Placeholder 5">
            <a:extLst>
              <a:ext uri="{FF2B5EF4-FFF2-40B4-BE49-F238E27FC236}">
                <a16:creationId xmlns:a16="http://schemas.microsoft.com/office/drawing/2014/main" id="{39426C0F-56EC-49F9-81C4-C0773FEFAE1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68641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DEE08D-02E1-DD69-8458-CC537710DFBB}"/>
              </a:ext>
            </a:extLst>
          </p:cNvPr>
          <p:cNvSpPr>
            <a:spLocks noGrp="1"/>
          </p:cNvSpPr>
          <p:nvPr>
            <p:ph type="body" sz="quarter" idx="10"/>
          </p:nvPr>
        </p:nvSpPr>
        <p:spPr/>
        <p:txBody>
          <a:bodyPr/>
          <a:lstStyle/>
          <a:p>
            <a:r>
              <a:rPr lang="en-US" dirty="0" err="1"/>
              <a:t>Mackensen</a:t>
            </a:r>
            <a:r>
              <a:rPr lang="en-US" dirty="0"/>
              <a:t> A, et al. </a:t>
            </a:r>
            <a:r>
              <a:rPr lang="en-US" i="1" dirty="0"/>
              <a:t>Nat Medicine.</a:t>
            </a:r>
            <a:r>
              <a:rPr lang="en-US" dirty="0"/>
              <a:t> 2022;28:2124-2132.  </a:t>
            </a:r>
          </a:p>
        </p:txBody>
      </p:sp>
      <p:sp>
        <p:nvSpPr>
          <p:cNvPr id="7" name="Content Placeholder 2">
            <a:extLst>
              <a:ext uri="{FF2B5EF4-FFF2-40B4-BE49-F238E27FC236}">
                <a16:creationId xmlns:a16="http://schemas.microsoft.com/office/drawing/2014/main" id="{D94BAB0A-AAD3-1A91-3DD6-464B06BED49E}"/>
              </a:ext>
            </a:extLst>
          </p:cNvPr>
          <p:cNvSpPr txBox="1">
            <a:spLocks/>
          </p:cNvSpPr>
          <p:nvPr/>
        </p:nvSpPr>
        <p:spPr>
          <a:xfrm>
            <a:off x="587724" y="3474521"/>
            <a:ext cx="8099075" cy="99982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1400" dirty="0"/>
              <a:t>Anti-CD19 CAR T cells caused deep depletion of B cells</a:t>
            </a:r>
          </a:p>
          <a:p>
            <a:pPr>
              <a:spcBef>
                <a:spcPts val="600"/>
              </a:spcBef>
            </a:pPr>
            <a:r>
              <a:rPr lang="en-US" sz="1400" dirty="0"/>
              <a:t>In patients with SLE  (N=5), led to improvement in clinical symptoms and normalization of laboratory parameters</a:t>
            </a:r>
          </a:p>
          <a:p>
            <a:pPr>
              <a:spcBef>
                <a:spcPts val="600"/>
              </a:spcBef>
            </a:pPr>
            <a:r>
              <a:rPr lang="en-US" sz="1400" dirty="0"/>
              <a:t>All patients met DORIS remission criteria after 3 months</a:t>
            </a:r>
          </a:p>
        </p:txBody>
      </p:sp>
      <p:pic>
        <p:nvPicPr>
          <p:cNvPr id="9" name="Picture 8">
            <a:extLst>
              <a:ext uri="{FF2B5EF4-FFF2-40B4-BE49-F238E27FC236}">
                <a16:creationId xmlns:a16="http://schemas.microsoft.com/office/drawing/2014/main" id="{CA669222-CAF7-D151-4A66-320271917539}"/>
              </a:ext>
            </a:extLst>
          </p:cNvPr>
          <p:cNvPicPr>
            <a:picLocks noChangeAspect="1"/>
          </p:cNvPicPr>
          <p:nvPr/>
        </p:nvPicPr>
        <p:blipFill>
          <a:blip r:embed="rId3"/>
          <a:stretch>
            <a:fillRect/>
          </a:stretch>
        </p:blipFill>
        <p:spPr>
          <a:xfrm>
            <a:off x="871407" y="201791"/>
            <a:ext cx="7401185" cy="3200677"/>
          </a:xfrm>
          <a:prstGeom prst="rect">
            <a:avLst/>
          </a:prstGeom>
        </p:spPr>
      </p:pic>
    </p:spTree>
    <p:extLst>
      <p:ext uri="{BB962C8B-B14F-4D97-AF65-F5344CB8AC3E}">
        <p14:creationId xmlns:p14="http://schemas.microsoft.com/office/powerpoint/2010/main" val="28420280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F30564-4296-8E4B-411D-C3A4DF690C2B}"/>
              </a:ext>
            </a:extLst>
          </p:cNvPr>
          <p:cNvPicPr>
            <a:picLocks noChangeAspect="1"/>
          </p:cNvPicPr>
          <p:nvPr/>
        </p:nvPicPr>
        <p:blipFill rotWithShape="1">
          <a:blip r:embed="rId3"/>
          <a:srcRect l="1521" t="54573" r="48479" b="-401"/>
          <a:stretch/>
        </p:blipFill>
        <p:spPr>
          <a:xfrm>
            <a:off x="866129" y="142876"/>
            <a:ext cx="7411742" cy="2486024"/>
          </a:xfrm>
          <a:prstGeom prst="rect">
            <a:avLst/>
          </a:prstGeom>
        </p:spPr>
      </p:pic>
      <p:sp>
        <p:nvSpPr>
          <p:cNvPr id="13" name="Text Placeholder 12">
            <a:extLst>
              <a:ext uri="{FF2B5EF4-FFF2-40B4-BE49-F238E27FC236}">
                <a16:creationId xmlns:a16="http://schemas.microsoft.com/office/drawing/2014/main" id="{BE354EE2-11AE-8E8C-473B-E79145C81EF3}"/>
              </a:ext>
            </a:extLst>
          </p:cNvPr>
          <p:cNvSpPr>
            <a:spLocks noGrp="1"/>
          </p:cNvSpPr>
          <p:nvPr>
            <p:ph type="body" sz="quarter" idx="10"/>
          </p:nvPr>
        </p:nvSpPr>
        <p:spPr/>
        <p:txBody>
          <a:bodyPr/>
          <a:lstStyle/>
          <a:p>
            <a:pPr algn="l"/>
            <a:r>
              <a:rPr lang="en-US" i="0" dirty="0" err="1">
                <a:solidFill>
                  <a:schemeClr val="bg1"/>
                </a:solidFill>
                <a:effectLst/>
                <a:latin typeface="interfaceregular"/>
              </a:rPr>
              <a:t>Morand</a:t>
            </a:r>
            <a:r>
              <a:rPr lang="en-US" i="0" dirty="0">
                <a:solidFill>
                  <a:schemeClr val="bg1"/>
                </a:solidFill>
                <a:effectLst/>
                <a:latin typeface="interfaceregular"/>
              </a:rPr>
              <a:t> E</a:t>
            </a:r>
            <a:r>
              <a:rPr lang="en-US" i="1" dirty="0">
                <a:solidFill>
                  <a:schemeClr val="bg1"/>
                </a:solidFill>
                <a:effectLst/>
                <a:latin typeface="interfaceregular"/>
              </a:rPr>
              <a:t>, et al</a:t>
            </a:r>
            <a:r>
              <a:rPr lang="en-US" dirty="0">
                <a:solidFill>
                  <a:schemeClr val="bg1"/>
                </a:solidFill>
                <a:latin typeface="interfaceregular"/>
              </a:rPr>
              <a:t>.</a:t>
            </a:r>
            <a:r>
              <a:rPr lang="en-US" i="0" dirty="0">
                <a:solidFill>
                  <a:schemeClr val="bg1"/>
                </a:solidFill>
                <a:effectLst/>
                <a:latin typeface="interfaceregular"/>
              </a:rPr>
              <a:t> </a:t>
            </a:r>
            <a:r>
              <a:rPr lang="en-US" i="1" dirty="0">
                <a:solidFill>
                  <a:schemeClr val="bg1"/>
                </a:solidFill>
                <a:effectLst/>
                <a:latin typeface="interfaceregular"/>
              </a:rPr>
              <a:t>Ann Rheum Dis. </a:t>
            </a:r>
            <a:r>
              <a:rPr lang="en-US" i="0" dirty="0">
                <a:solidFill>
                  <a:schemeClr val="bg1"/>
                </a:solidFill>
                <a:effectLst/>
                <a:latin typeface="interfaceregular"/>
              </a:rPr>
              <a:t>2022;81:209.</a:t>
            </a:r>
            <a:endParaRPr lang="en-US" dirty="0">
              <a:solidFill>
                <a:schemeClr val="bg1"/>
              </a:solidFill>
            </a:endParaRPr>
          </a:p>
        </p:txBody>
      </p:sp>
      <p:sp>
        <p:nvSpPr>
          <p:cNvPr id="3" name="Content Placeholder 2">
            <a:extLst>
              <a:ext uri="{FF2B5EF4-FFF2-40B4-BE49-F238E27FC236}">
                <a16:creationId xmlns:a16="http://schemas.microsoft.com/office/drawing/2014/main" id="{A1B38356-AC9B-3DFC-BB22-0B26A6D64548}"/>
              </a:ext>
            </a:extLst>
          </p:cNvPr>
          <p:cNvSpPr txBox="1">
            <a:spLocks/>
          </p:cNvSpPr>
          <p:nvPr/>
        </p:nvSpPr>
        <p:spPr>
          <a:xfrm>
            <a:off x="587723" y="2800715"/>
            <a:ext cx="8099075" cy="160364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1400" dirty="0"/>
              <a:t>TYK2 is a tyrosine kinase that mediates signaling for Type I interferons, IL-23, and IL-12</a:t>
            </a:r>
          </a:p>
          <a:p>
            <a:pPr>
              <a:spcBef>
                <a:spcPts val="600"/>
              </a:spcBef>
            </a:pPr>
            <a:r>
              <a:rPr lang="en-US" sz="1400" dirty="0"/>
              <a:t>Deucravacitinib is an oral TYK2 inhibitor</a:t>
            </a:r>
          </a:p>
          <a:p>
            <a:pPr>
              <a:spcBef>
                <a:spcPts val="600"/>
              </a:spcBef>
            </a:pPr>
            <a:r>
              <a:rPr lang="en-US" sz="1400" dirty="0"/>
              <a:t>Patients received standard of care ± deucravacitinib</a:t>
            </a:r>
          </a:p>
          <a:p>
            <a:pPr lvl="1">
              <a:spcBef>
                <a:spcPts val="600"/>
              </a:spcBef>
            </a:pPr>
            <a:r>
              <a:rPr lang="en-US" sz="1200" dirty="0"/>
              <a:t>Steroid tapering to 7.5 mg/day from weeks 8-20 was required</a:t>
            </a:r>
          </a:p>
          <a:p>
            <a:pPr>
              <a:spcBef>
                <a:spcPts val="600"/>
              </a:spcBef>
            </a:pPr>
            <a:r>
              <a:rPr lang="en-US" sz="1400" dirty="0"/>
              <a:t>Primary endpoint: SRI(4) response</a:t>
            </a:r>
          </a:p>
          <a:p>
            <a:pPr lvl="1">
              <a:spcBef>
                <a:spcPts val="600"/>
              </a:spcBef>
            </a:pPr>
            <a:r>
              <a:rPr lang="en-US" sz="1200" dirty="0"/>
              <a:t>Statistically significant difference between placebo and all deucravacitinib doses at week 32, and response sustained to week 48 (N=363)</a:t>
            </a:r>
          </a:p>
          <a:p>
            <a:pPr>
              <a:spcBef>
                <a:spcPts val="600"/>
              </a:spcBef>
            </a:pPr>
            <a:endParaRPr lang="en-US" sz="1400" dirty="0"/>
          </a:p>
        </p:txBody>
      </p:sp>
    </p:spTree>
    <p:extLst>
      <p:ext uri="{BB962C8B-B14F-4D97-AF65-F5344CB8AC3E}">
        <p14:creationId xmlns:p14="http://schemas.microsoft.com/office/powerpoint/2010/main" val="5958225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91B6B-446B-87C6-7FB6-1EB3000C0BEC}"/>
              </a:ext>
            </a:extLst>
          </p:cNvPr>
          <p:cNvSpPr>
            <a:spLocks noGrp="1"/>
          </p:cNvSpPr>
          <p:nvPr>
            <p:ph type="body" sz="quarter" idx="10"/>
          </p:nvPr>
        </p:nvSpPr>
        <p:spPr/>
        <p:txBody>
          <a:bodyPr/>
          <a:lstStyle/>
          <a:p>
            <a:r>
              <a:rPr lang="en-US" dirty="0"/>
              <a:t>Werth VP, et al. </a:t>
            </a:r>
            <a:r>
              <a:rPr lang="en-US" i="1" dirty="0"/>
              <a:t>N </a:t>
            </a:r>
            <a:r>
              <a:rPr lang="en-US" i="1" dirty="0" err="1"/>
              <a:t>Engl</a:t>
            </a:r>
            <a:r>
              <a:rPr lang="en-US" i="1" dirty="0"/>
              <a:t> J Med. </a:t>
            </a:r>
            <a:r>
              <a:rPr lang="en-US" dirty="0"/>
              <a:t>2022;387:321-331.</a:t>
            </a:r>
          </a:p>
        </p:txBody>
      </p:sp>
      <p:pic>
        <p:nvPicPr>
          <p:cNvPr id="5" name="Picture 4">
            <a:extLst>
              <a:ext uri="{FF2B5EF4-FFF2-40B4-BE49-F238E27FC236}">
                <a16:creationId xmlns:a16="http://schemas.microsoft.com/office/drawing/2014/main" id="{094A1674-2202-224E-2D14-C132805C3DBC}"/>
              </a:ext>
            </a:extLst>
          </p:cNvPr>
          <p:cNvPicPr>
            <a:picLocks noChangeAspect="1"/>
          </p:cNvPicPr>
          <p:nvPr/>
        </p:nvPicPr>
        <p:blipFill rotWithShape="1">
          <a:blip r:embed="rId3"/>
          <a:srcRect l="34470" t="27132" r="27833" b="66372"/>
          <a:stretch/>
        </p:blipFill>
        <p:spPr>
          <a:xfrm>
            <a:off x="949148" y="701040"/>
            <a:ext cx="7245704" cy="662940"/>
          </a:xfrm>
          <a:prstGeom prst="rect">
            <a:avLst/>
          </a:prstGeom>
        </p:spPr>
      </p:pic>
      <p:pic>
        <p:nvPicPr>
          <p:cNvPr id="4" name="Picture 3">
            <a:extLst>
              <a:ext uri="{FF2B5EF4-FFF2-40B4-BE49-F238E27FC236}">
                <a16:creationId xmlns:a16="http://schemas.microsoft.com/office/drawing/2014/main" id="{2320D417-8171-3FAD-6A92-663F590C5BC2}"/>
              </a:ext>
            </a:extLst>
          </p:cNvPr>
          <p:cNvPicPr>
            <a:picLocks noChangeAspect="1"/>
          </p:cNvPicPr>
          <p:nvPr/>
        </p:nvPicPr>
        <p:blipFill rotWithShape="1">
          <a:blip r:embed="rId3"/>
          <a:srcRect l="34470" t="21358" r="27833" b="75929"/>
          <a:stretch/>
        </p:blipFill>
        <p:spPr>
          <a:xfrm>
            <a:off x="949148" y="441960"/>
            <a:ext cx="7245704" cy="276860"/>
          </a:xfrm>
          <a:prstGeom prst="rect">
            <a:avLst/>
          </a:prstGeom>
        </p:spPr>
      </p:pic>
      <p:pic>
        <p:nvPicPr>
          <p:cNvPr id="6" name="Picture 5">
            <a:extLst>
              <a:ext uri="{FF2B5EF4-FFF2-40B4-BE49-F238E27FC236}">
                <a16:creationId xmlns:a16="http://schemas.microsoft.com/office/drawing/2014/main" id="{D00FAC9A-D4CA-158E-F560-96A060D8558E}"/>
              </a:ext>
            </a:extLst>
          </p:cNvPr>
          <p:cNvPicPr>
            <a:picLocks noChangeAspect="1"/>
          </p:cNvPicPr>
          <p:nvPr/>
        </p:nvPicPr>
        <p:blipFill rotWithShape="1">
          <a:blip r:embed="rId3"/>
          <a:srcRect l="34470" t="36074" r="27833" b="56236"/>
          <a:stretch/>
        </p:blipFill>
        <p:spPr>
          <a:xfrm>
            <a:off x="949148" y="1348739"/>
            <a:ext cx="7245704" cy="784861"/>
          </a:xfrm>
          <a:prstGeom prst="rect">
            <a:avLst/>
          </a:prstGeom>
        </p:spPr>
      </p:pic>
      <p:sp>
        <p:nvSpPr>
          <p:cNvPr id="7" name="Content Placeholder 2">
            <a:extLst>
              <a:ext uri="{FF2B5EF4-FFF2-40B4-BE49-F238E27FC236}">
                <a16:creationId xmlns:a16="http://schemas.microsoft.com/office/drawing/2014/main" id="{A8EDF55C-B0B1-C537-6614-A501B0C86039}"/>
              </a:ext>
            </a:extLst>
          </p:cNvPr>
          <p:cNvSpPr txBox="1">
            <a:spLocks/>
          </p:cNvSpPr>
          <p:nvPr/>
        </p:nvSpPr>
        <p:spPr>
          <a:xfrm>
            <a:off x="426720" y="3265535"/>
            <a:ext cx="8421082" cy="94832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1400" dirty="0"/>
              <a:t>Blood dendritic cell antigen 2 (BDCA2) expressed exclusively on plasmacytoid dendritic cells</a:t>
            </a:r>
          </a:p>
          <a:p>
            <a:pPr>
              <a:spcBef>
                <a:spcPts val="600"/>
              </a:spcBef>
            </a:pPr>
            <a:r>
              <a:rPr lang="en-US" sz="1400" dirty="0"/>
              <a:t>Randomized, placebo-controlled, phase 2 dose-response trial </a:t>
            </a:r>
          </a:p>
          <a:p>
            <a:pPr>
              <a:spcBef>
                <a:spcPts val="600"/>
              </a:spcBef>
            </a:pPr>
            <a:r>
              <a:rPr lang="en-US" sz="1400" dirty="0"/>
              <a:t>Primary endpoint: Cutaneous Lupus Erythematosus Disease Area and Severity Index-Activity score (CLASI-A)</a:t>
            </a:r>
          </a:p>
        </p:txBody>
      </p:sp>
      <p:pic>
        <p:nvPicPr>
          <p:cNvPr id="8" name="Picture 7">
            <a:extLst>
              <a:ext uri="{FF2B5EF4-FFF2-40B4-BE49-F238E27FC236}">
                <a16:creationId xmlns:a16="http://schemas.microsoft.com/office/drawing/2014/main" id="{13E73B4F-F6FE-22BE-BD73-6F946E40E858}"/>
              </a:ext>
            </a:extLst>
          </p:cNvPr>
          <p:cNvPicPr>
            <a:picLocks noChangeAspect="1"/>
          </p:cNvPicPr>
          <p:nvPr/>
        </p:nvPicPr>
        <p:blipFill rotWithShape="1">
          <a:blip r:embed="rId3"/>
          <a:srcRect l="34470" t="44885" r="27833" b="45092"/>
          <a:stretch/>
        </p:blipFill>
        <p:spPr>
          <a:xfrm>
            <a:off x="1935480" y="2178855"/>
            <a:ext cx="5273040" cy="744368"/>
          </a:xfrm>
          <a:prstGeom prst="rect">
            <a:avLst/>
          </a:prstGeom>
        </p:spPr>
      </p:pic>
    </p:spTree>
    <p:extLst>
      <p:ext uri="{BB962C8B-B14F-4D97-AF65-F5344CB8AC3E}">
        <p14:creationId xmlns:p14="http://schemas.microsoft.com/office/powerpoint/2010/main" val="27251887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08B1E-2E83-4B3E-EAAE-D825857F548C}"/>
              </a:ext>
            </a:extLst>
          </p:cNvPr>
          <p:cNvSpPr>
            <a:spLocks noGrp="1"/>
          </p:cNvSpPr>
          <p:nvPr>
            <p:ph type="title"/>
          </p:nvPr>
        </p:nvSpPr>
        <p:spPr/>
        <p:txBody>
          <a:bodyPr/>
          <a:lstStyle/>
          <a:p>
            <a:r>
              <a:rPr lang="en-US" dirty="0"/>
              <a:t>Multidisciplinary Management</a:t>
            </a:r>
          </a:p>
        </p:txBody>
      </p:sp>
      <p:sp>
        <p:nvSpPr>
          <p:cNvPr id="6" name="Text Placeholder 5">
            <a:extLst>
              <a:ext uri="{FF2B5EF4-FFF2-40B4-BE49-F238E27FC236}">
                <a16:creationId xmlns:a16="http://schemas.microsoft.com/office/drawing/2014/main" id="{59CC5F8F-CCA3-982B-7CE1-E1823310C13C}"/>
              </a:ext>
            </a:extLst>
          </p:cNvPr>
          <p:cNvSpPr>
            <a:spLocks noGrp="1"/>
          </p:cNvSpPr>
          <p:nvPr>
            <p:ph type="body" idx="1"/>
          </p:nvPr>
        </p:nvSpPr>
        <p:spPr/>
        <p:txBody>
          <a:bodyPr/>
          <a:lstStyle/>
          <a:p>
            <a:r>
              <a:rPr lang="en-US" dirty="0"/>
              <a:t>Diane Kamen, MD</a:t>
            </a:r>
          </a:p>
          <a:p>
            <a:endParaRPr lang="en-US" dirty="0"/>
          </a:p>
        </p:txBody>
      </p:sp>
    </p:spTree>
    <p:extLst>
      <p:ext uri="{BB962C8B-B14F-4D97-AF65-F5344CB8AC3E}">
        <p14:creationId xmlns:p14="http://schemas.microsoft.com/office/powerpoint/2010/main" val="4172092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AA0FB-F9C3-A97F-1BF7-09B46EDECE87}"/>
              </a:ext>
            </a:extLst>
          </p:cNvPr>
          <p:cNvSpPr>
            <a:spLocks noGrp="1"/>
          </p:cNvSpPr>
          <p:nvPr>
            <p:ph type="title"/>
          </p:nvPr>
        </p:nvSpPr>
        <p:spPr>
          <a:xfrm>
            <a:off x="628650" y="174662"/>
            <a:ext cx="7886700" cy="729464"/>
          </a:xfrm>
        </p:spPr>
        <p:txBody>
          <a:bodyPr>
            <a:normAutofit/>
          </a:bodyPr>
          <a:lstStyle/>
          <a:p>
            <a:r>
              <a:rPr lang="en-US" dirty="0"/>
              <a:t>The SLE Patient Team </a:t>
            </a:r>
          </a:p>
        </p:txBody>
      </p:sp>
      <p:sp>
        <p:nvSpPr>
          <p:cNvPr id="3" name="Content Placeholder 2">
            <a:extLst>
              <a:ext uri="{FF2B5EF4-FFF2-40B4-BE49-F238E27FC236}">
                <a16:creationId xmlns:a16="http://schemas.microsoft.com/office/drawing/2014/main" id="{CA9C8474-E600-45ED-7896-37AADCCDEC8F}"/>
              </a:ext>
            </a:extLst>
          </p:cNvPr>
          <p:cNvSpPr>
            <a:spLocks noGrp="1"/>
          </p:cNvSpPr>
          <p:nvPr>
            <p:ph idx="1"/>
          </p:nvPr>
        </p:nvSpPr>
        <p:spPr>
          <a:xfrm>
            <a:off x="628649" y="904126"/>
            <a:ext cx="8058149" cy="3460057"/>
          </a:xfrm>
        </p:spPr>
        <p:txBody>
          <a:bodyPr>
            <a:normAutofit fontScale="77500" lnSpcReduction="20000"/>
          </a:bodyPr>
          <a:lstStyle/>
          <a:p>
            <a:r>
              <a:rPr lang="en-US" dirty="0"/>
              <a:t>Primary care providers</a:t>
            </a:r>
          </a:p>
          <a:p>
            <a:pPr lvl="1"/>
            <a:r>
              <a:rPr lang="en-US" dirty="0"/>
              <a:t>Coordinate healthcare maintenance </a:t>
            </a:r>
          </a:p>
          <a:p>
            <a:pPr lvl="1"/>
            <a:r>
              <a:rPr lang="en-US" dirty="0"/>
              <a:t>Essential member of patient team</a:t>
            </a:r>
          </a:p>
          <a:p>
            <a:r>
              <a:rPr lang="en-US" dirty="0"/>
              <a:t>Specialists to address specific patient needs</a:t>
            </a:r>
          </a:p>
          <a:p>
            <a:pPr lvl="1"/>
            <a:r>
              <a:rPr lang="en-US" dirty="0"/>
              <a:t>Reproductive health, dermatology, nephrology, cardiology, neurology, ophthalmology, sleep medicine, others…</a:t>
            </a:r>
          </a:p>
          <a:p>
            <a:r>
              <a:rPr lang="en-US" dirty="0"/>
              <a:t>Case managers and patient navigators to overcome barriers to care</a:t>
            </a:r>
          </a:p>
          <a:p>
            <a:r>
              <a:rPr lang="en-US" dirty="0"/>
              <a:t>Social workers to assist with insurance, work accommodations, assistance programs </a:t>
            </a:r>
          </a:p>
          <a:p>
            <a:r>
              <a:rPr lang="en-US" dirty="0"/>
              <a:t>Specialty pharmacists (PharmDs) assist with insurance authorizations, medication assistance programs, toxicity monitoring</a:t>
            </a:r>
          </a:p>
          <a:p>
            <a:r>
              <a:rPr lang="en-US" dirty="0"/>
              <a:t>Occupational therapists, hand therapists, and physical therapists </a:t>
            </a:r>
          </a:p>
          <a:p>
            <a:r>
              <a:rPr lang="en-US" dirty="0"/>
              <a:t>Dietitians</a:t>
            </a:r>
          </a:p>
          <a:p>
            <a:r>
              <a:rPr lang="en-US" dirty="0"/>
              <a:t>Clinical research team</a:t>
            </a:r>
          </a:p>
        </p:txBody>
      </p:sp>
      <p:sp>
        <p:nvSpPr>
          <p:cNvPr id="4" name="Text Placeholder 3">
            <a:extLst>
              <a:ext uri="{FF2B5EF4-FFF2-40B4-BE49-F238E27FC236}">
                <a16:creationId xmlns:a16="http://schemas.microsoft.com/office/drawing/2014/main" id="{0EC5EC79-4EFF-33D6-61A7-664C7617FFF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6932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D4E4-38D9-F418-C61F-70CA4A91BFD2}"/>
              </a:ext>
            </a:extLst>
          </p:cNvPr>
          <p:cNvSpPr>
            <a:spLocks noGrp="1"/>
          </p:cNvSpPr>
          <p:nvPr>
            <p:ph type="title"/>
          </p:nvPr>
        </p:nvSpPr>
        <p:spPr/>
        <p:txBody>
          <a:bodyPr>
            <a:normAutofit fontScale="90000"/>
          </a:bodyPr>
          <a:lstStyle/>
          <a:p>
            <a:r>
              <a:rPr lang="en-US" dirty="0"/>
              <a:t>Minorities Are Underrepresented in Clinical Trials</a:t>
            </a:r>
          </a:p>
        </p:txBody>
      </p:sp>
      <p:graphicFrame>
        <p:nvGraphicFramePr>
          <p:cNvPr id="5" name="Table 5">
            <a:extLst>
              <a:ext uri="{FF2B5EF4-FFF2-40B4-BE49-F238E27FC236}">
                <a16:creationId xmlns:a16="http://schemas.microsoft.com/office/drawing/2014/main" id="{F93496F3-F6FD-BCB5-428A-46AB2629E94E}"/>
              </a:ext>
            </a:extLst>
          </p:cNvPr>
          <p:cNvGraphicFramePr>
            <a:graphicFrameLocks noGrp="1"/>
          </p:cNvGraphicFramePr>
          <p:nvPr>
            <p:ph idx="1"/>
          </p:nvPr>
        </p:nvGraphicFramePr>
        <p:xfrm>
          <a:off x="628650" y="1101724"/>
          <a:ext cx="7886700" cy="268755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12549318"/>
                    </a:ext>
                  </a:extLst>
                </a:gridCol>
                <a:gridCol w="2628900">
                  <a:extLst>
                    <a:ext uri="{9D8B030D-6E8A-4147-A177-3AD203B41FA5}">
                      <a16:colId xmlns:a16="http://schemas.microsoft.com/office/drawing/2014/main" val="3606367696"/>
                    </a:ext>
                  </a:extLst>
                </a:gridCol>
                <a:gridCol w="2628900">
                  <a:extLst>
                    <a:ext uri="{9D8B030D-6E8A-4147-A177-3AD203B41FA5}">
                      <a16:colId xmlns:a16="http://schemas.microsoft.com/office/drawing/2014/main" val="585482940"/>
                    </a:ext>
                  </a:extLst>
                </a:gridCol>
              </a:tblGrid>
              <a:tr h="496628">
                <a:tc>
                  <a:txBody>
                    <a:bodyPr/>
                    <a:lstStyle/>
                    <a:p>
                      <a:endParaRPr lang="en-US" sz="2000" dirty="0"/>
                    </a:p>
                  </a:txBody>
                  <a:tcPr/>
                </a:tc>
                <a:tc>
                  <a:txBody>
                    <a:bodyPr/>
                    <a:lstStyle/>
                    <a:p>
                      <a:pPr algn="ctr"/>
                      <a:r>
                        <a:rPr lang="en-US" sz="2000" dirty="0"/>
                        <a:t>Percent of Prevalent Cases </a:t>
                      </a:r>
                    </a:p>
                  </a:txBody>
                  <a:tcPr anchor="b"/>
                </a:tc>
                <a:tc>
                  <a:txBody>
                    <a:bodyPr/>
                    <a:lstStyle/>
                    <a:p>
                      <a:pPr algn="ctr"/>
                      <a:r>
                        <a:rPr lang="en-US" sz="2000" dirty="0"/>
                        <a:t>Representation in Clinical Trials</a:t>
                      </a:r>
                    </a:p>
                  </a:txBody>
                  <a:tcPr anchor="b"/>
                </a:tc>
                <a:extLst>
                  <a:ext uri="{0D108BD9-81ED-4DB2-BD59-A6C34878D82A}">
                    <a16:rowId xmlns:a16="http://schemas.microsoft.com/office/drawing/2014/main" val="4114640597"/>
                  </a:ext>
                </a:extLst>
              </a:tr>
              <a:tr h="496628">
                <a:tc>
                  <a:txBody>
                    <a:bodyPr/>
                    <a:lstStyle/>
                    <a:p>
                      <a:r>
                        <a:rPr lang="en-US" sz="2000" dirty="0"/>
                        <a:t>White/Caucasian</a:t>
                      </a:r>
                    </a:p>
                  </a:txBody>
                  <a:tcPr/>
                </a:tc>
                <a:tc>
                  <a:txBody>
                    <a:bodyPr/>
                    <a:lstStyle/>
                    <a:p>
                      <a:pPr algn="ctr"/>
                      <a:r>
                        <a:rPr lang="en-US" sz="2000" dirty="0"/>
                        <a:t>~33%</a:t>
                      </a:r>
                    </a:p>
                  </a:txBody>
                  <a:tcPr/>
                </a:tc>
                <a:tc>
                  <a:txBody>
                    <a:bodyPr/>
                    <a:lstStyle/>
                    <a:p>
                      <a:pPr algn="ctr"/>
                      <a:r>
                        <a:rPr lang="en-US" sz="2000" dirty="0"/>
                        <a:t>51%</a:t>
                      </a:r>
                    </a:p>
                  </a:txBody>
                  <a:tcPr/>
                </a:tc>
                <a:extLst>
                  <a:ext uri="{0D108BD9-81ED-4DB2-BD59-A6C34878D82A}">
                    <a16:rowId xmlns:a16="http://schemas.microsoft.com/office/drawing/2014/main" val="3415053122"/>
                  </a:ext>
                </a:extLst>
              </a:tr>
              <a:tr h="496628">
                <a:tc>
                  <a:txBody>
                    <a:bodyPr/>
                    <a:lstStyle/>
                    <a:p>
                      <a:r>
                        <a:rPr lang="en-US" sz="2000" dirty="0"/>
                        <a:t>Black</a:t>
                      </a:r>
                    </a:p>
                  </a:txBody>
                  <a:tcPr/>
                </a:tc>
                <a:tc>
                  <a:txBody>
                    <a:bodyPr/>
                    <a:lstStyle/>
                    <a:p>
                      <a:pPr algn="ctr"/>
                      <a:r>
                        <a:rPr lang="en-US" sz="2000" dirty="0"/>
                        <a:t>43%</a:t>
                      </a:r>
                    </a:p>
                  </a:txBody>
                  <a:tcPr/>
                </a:tc>
                <a:tc>
                  <a:txBody>
                    <a:bodyPr/>
                    <a:lstStyle/>
                    <a:p>
                      <a:pPr algn="ctr"/>
                      <a:r>
                        <a:rPr lang="en-US" sz="2000" dirty="0"/>
                        <a:t>14%</a:t>
                      </a:r>
                    </a:p>
                  </a:txBody>
                  <a:tcPr/>
                </a:tc>
                <a:extLst>
                  <a:ext uri="{0D108BD9-81ED-4DB2-BD59-A6C34878D82A}">
                    <a16:rowId xmlns:a16="http://schemas.microsoft.com/office/drawing/2014/main" val="2425762082"/>
                  </a:ext>
                </a:extLst>
              </a:tr>
              <a:tr h="496628">
                <a:tc>
                  <a:txBody>
                    <a:bodyPr/>
                    <a:lstStyle/>
                    <a:p>
                      <a:r>
                        <a:rPr lang="en-US" sz="2000" dirty="0"/>
                        <a:t>Hispanic/</a:t>
                      </a:r>
                      <a:r>
                        <a:rPr lang="en-US" sz="2000" dirty="0" err="1"/>
                        <a:t>LatinX</a:t>
                      </a:r>
                      <a:endParaRPr lang="en-US" sz="2000" dirty="0"/>
                    </a:p>
                  </a:txBody>
                  <a:tcPr/>
                </a:tc>
                <a:tc>
                  <a:txBody>
                    <a:bodyPr/>
                    <a:lstStyle/>
                    <a:p>
                      <a:pPr algn="ctr"/>
                      <a:r>
                        <a:rPr lang="en-US" sz="2000" dirty="0"/>
                        <a:t>16%</a:t>
                      </a:r>
                    </a:p>
                  </a:txBody>
                  <a:tcPr/>
                </a:tc>
                <a:tc>
                  <a:txBody>
                    <a:bodyPr/>
                    <a:lstStyle/>
                    <a:p>
                      <a:pPr algn="ctr"/>
                      <a:r>
                        <a:rPr lang="en-US" sz="2000" dirty="0"/>
                        <a:t>21%</a:t>
                      </a:r>
                    </a:p>
                  </a:txBody>
                  <a:tcPr/>
                </a:tc>
                <a:extLst>
                  <a:ext uri="{0D108BD9-81ED-4DB2-BD59-A6C34878D82A}">
                    <a16:rowId xmlns:a16="http://schemas.microsoft.com/office/drawing/2014/main" val="515567684"/>
                  </a:ext>
                </a:extLst>
              </a:tr>
              <a:tr h="496628">
                <a:tc>
                  <a:txBody>
                    <a:bodyPr/>
                    <a:lstStyle/>
                    <a:p>
                      <a:r>
                        <a:rPr lang="en-US" sz="2000" dirty="0"/>
                        <a:t>Asian</a:t>
                      </a:r>
                    </a:p>
                  </a:txBody>
                  <a:tcPr/>
                </a:tc>
                <a:tc>
                  <a:txBody>
                    <a:bodyPr/>
                    <a:lstStyle/>
                    <a:p>
                      <a:pPr algn="ctr"/>
                      <a:r>
                        <a:rPr lang="en-US" sz="2000" dirty="0"/>
                        <a:t>13%</a:t>
                      </a:r>
                    </a:p>
                  </a:txBody>
                  <a:tcPr/>
                </a:tc>
                <a:tc>
                  <a:txBody>
                    <a:bodyPr/>
                    <a:lstStyle/>
                    <a:p>
                      <a:pPr algn="ctr"/>
                      <a:r>
                        <a:rPr lang="en-US" sz="2000" dirty="0"/>
                        <a:t>10%</a:t>
                      </a:r>
                    </a:p>
                  </a:txBody>
                  <a:tcPr/>
                </a:tc>
                <a:extLst>
                  <a:ext uri="{0D108BD9-81ED-4DB2-BD59-A6C34878D82A}">
                    <a16:rowId xmlns:a16="http://schemas.microsoft.com/office/drawing/2014/main" val="187415954"/>
                  </a:ext>
                </a:extLst>
              </a:tr>
            </a:tbl>
          </a:graphicData>
        </a:graphic>
      </p:graphicFrame>
      <p:sp>
        <p:nvSpPr>
          <p:cNvPr id="4" name="Text Placeholder 3">
            <a:extLst>
              <a:ext uri="{FF2B5EF4-FFF2-40B4-BE49-F238E27FC236}">
                <a16:creationId xmlns:a16="http://schemas.microsoft.com/office/drawing/2014/main" id="{8468BD9A-DB82-4939-BFF0-5283749B3D84}"/>
              </a:ext>
            </a:extLst>
          </p:cNvPr>
          <p:cNvSpPr>
            <a:spLocks noGrp="1"/>
          </p:cNvSpPr>
          <p:nvPr>
            <p:ph type="body" sz="quarter" idx="10"/>
          </p:nvPr>
        </p:nvSpPr>
        <p:spPr/>
        <p:txBody>
          <a:bodyPr/>
          <a:lstStyle/>
          <a:p>
            <a:r>
              <a:rPr lang="en-US" dirty="0" err="1"/>
              <a:t>Falasinnu</a:t>
            </a:r>
            <a:r>
              <a:rPr lang="en-US" dirty="0"/>
              <a:t> T, et al. </a:t>
            </a:r>
            <a:r>
              <a:rPr lang="en-US" i="1" dirty="0" err="1"/>
              <a:t>Curr</a:t>
            </a:r>
            <a:r>
              <a:rPr lang="en-US" i="1" dirty="0"/>
              <a:t> </a:t>
            </a:r>
            <a:r>
              <a:rPr lang="en-US" i="1" dirty="0" err="1"/>
              <a:t>Rheumatol</a:t>
            </a:r>
            <a:r>
              <a:rPr lang="en-US" i="1" dirty="0"/>
              <a:t> Rep</a:t>
            </a:r>
            <a:r>
              <a:rPr lang="en-US" dirty="0"/>
              <a:t>. 2018;20:20</a:t>
            </a:r>
          </a:p>
        </p:txBody>
      </p:sp>
    </p:spTree>
    <p:extLst>
      <p:ext uri="{BB962C8B-B14F-4D97-AF65-F5344CB8AC3E}">
        <p14:creationId xmlns:p14="http://schemas.microsoft.com/office/powerpoint/2010/main" val="159823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a:extLst>
              <a:ext uri="{FF2B5EF4-FFF2-40B4-BE49-F238E27FC236}">
                <a16:creationId xmlns:a16="http://schemas.microsoft.com/office/drawing/2014/main" id="{890E0511-8184-4AEE-9DED-A90ECFD9E79A}"/>
              </a:ext>
            </a:extLst>
          </p:cNvPr>
          <p:cNvSpPr>
            <a:spLocks noGrp="1" noChangeArrowheads="1"/>
          </p:cNvSpPr>
          <p:nvPr>
            <p:ph type="title"/>
          </p:nvPr>
        </p:nvSpPr>
        <p:spPr/>
        <p:txBody>
          <a:bodyPr>
            <a:normAutofit/>
          </a:bodyPr>
          <a:lstStyle/>
          <a:p>
            <a:r>
              <a:rPr lang="en-US" dirty="0"/>
              <a:t>Social Determinants of Health in Lupus</a:t>
            </a:r>
            <a:endParaRPr lang="en-US" altLang="en-US" dirty="0"/>
          </a:p>
        </p:txBody>
      </p:sp>
      <p:sp>
        <p:nvSpPr>
          <p:cNvPr id="4" name="Text Placeholder 3">
            <a:extLst>
              <a:ext uri="{FF2B5EF4-FFF2-40B4-BE49-F238E27FC236}">
                <a16:creationId xmlns:a16="http://schemas.microsoft.com/office/drawing/2014/main" id="{D7325BE4-82D4-42B9-A19F-78821415FB9C}"/>
              </a:ext>
            </a:extLst>
          </p:cNvPr>
          <p:cNvSpPr>
            <a:spLocks noGrp="1"/>
          </p:cNvSpPr>
          <p:nvPr>
            <p:ph type="body" sz="quarter" idx="10"/>
          </p:nvPr>
        </p:nvSpPr>
        <p:spPr/>
        <p:txBody>
          <a:bodyPr/>
          <a:lstStyle/>
          <a:p>
            <a:r>
              <a:rPr lang="en-US" dirty="0"/>
              <a:t>Schwartzman-Morris J, </a:t>
            </a:r>
            <a:r>
              <a:rPr lang="en-US" dirty="0" err="1"/>
              <a:t>Putterman</a:t>
            </a:r>
            <a:r>
              <a:rPr lang="en-US" dirty="0"/>
              <a:t> C. </a:t>
            </a:r>
            <a:r>
              <a:rPr lang="en-US" i="1" dirty="0"/>
              <a:t>Clin Dev Immunol.</a:t>
            </a:r>
            <a:r>
              <a:rPr lang="en-US" dirty="0"/>
              <a:t> 2012; </a:t>
            </a:r>
            <a:r>
              <a:rPr lang="en-US" dirty="0" err="1"/>
              <a:t>doi</a:t>
            </a:r>
            <a:r>
              <a:rPr lang="en-US" dirty="0"/>
              <a:t>: 10.1155/2012/604892. Feldman CH, </a:t>
            </a:r>
            <a:r>
              <a:rPr lang="en-US" dirty="0" err="1"/>
              <a:t>Hiraki</a:t>
            </a:r>
            <a:r>
              <a:rPr lang="en-US" dirty="0"/>
              <a:t> LT, Liu J, et al. </a:t>
            </a:r>
            <a:r>
              <a:rPr lang="en-US" i="1" dirty="0" err="1"/>
              <a:t>Arth</a:t>
            </a:r>
            <a:r>
              <a:rPr lang="en-US" i="1" dirty="0"/>
              <a:t> Rheum.</a:t>
            </a:r>
            <a:r>
              <a:rPr lang="en-US" dirty="0"/>
              <a:t> 2013;65:753-763. Bankole A, Ford S, Wong F, et al. </a:t>
            </a:r>
            <a:r>
              <a:rPr lang="fr-FR" i="1" dirty="0"/>
              <a:t>Lupus Science &amp; </a:t>
            </a:r>
            <a:r>
              <a:rPr lang="fr-FR" i="1" dirty="0" err="1"/>
              <a:t>Medicine</a:t>
            </a:r>
            <a:r>
              <a:rPr lang="fr-FR" i="1" dirty="0"/>
              <a:t>. </a:t>
            </a:r>
            <a:r>
              <a:rPr lang="fr-FR" dirty="0"/>
              <a:t>2017;4:doi:10.1136/lupus-2017-000215.399.</a:t>
            </a:r>
            <a:endParaRPr lang="en-US" dirty="0"/>
          </a:p>
        </p:txBody>
      </p:sp>
      <p:sp>
        <p:nvSpPr>
          <p:cNvPr id="8" name="Content Placeholder 7">
            <a:extLst>
              <a:ext uri="{FF2B5EF4-FFF2-40B4-BE49-F238E27FC236}">
                <a16:creationId xmlns:a16="http://schemas.microsoft.com/office/drawing/2014/main" id="{79FDA604-740D-4524-B604-4F76BDF09BE8}"/>
              </a:ext>
            </a:extLst>
          </p:cNvPr>
          <p:cNvSpPr>
            <a:spLocks noGrp="1"/>
          </p:cNvSpPr>
          <p:nvPr>
            <p:ph idx="1"/>
          </p:nvPr>
        </p:nvSpPr>
        <p:spPr>
          <a:xfrm>
            <a:off x="628650" y="1369219"/>
            <a:ext cx="7886700" cy="3010276"/>
          </a:xfrm>
        </p:spPr>
        <p:txBody>
          <a:bodyPr>
            <a:normAutofit fontScale="77500" lnSpcReduction="20000"/>
          </a:bodyPr>
          <a:lstStyle/>
          <a:p>
            <a:r>
              <a:rPr lang="en-US" dirty="0"/>
              <a:t>Lupus may be underdiagnosed in areas with fewer rheumatologists</a:t>
            </a:r>
          </a:p>
          <a:p>
            <a:pPr lvl="1"/>
            <a:r>
              <a:rPr lang="en-US" dirty="0"/>
              <a:t>Some estimates from Medicaid data show a trend toward lower prevalence in areas with fewer practicing rheumatologists</a:t>
            </a:r>
          </a:p>
          <a:p>
            <a:r>
              <a:rPr lang="en-US" dirty="0"/>
              <a:t>Socioeconomic status (SES) has less of an effect once lupus is diagnosed</a:t>
            </a:r>
          </a:p>
          <a:p>
            <a:pPr lvl="1"/>
            <a:r>
              <a:rPr lang="en-US" dirty="0"/>
              <a:t>Result of increasing standardization of care in lupus and “treat-to-target” mentality in rheumatology?</a:t>
            </a:r>
          </a:p>
          <a:p>
            <a:pPr lvl="1"/>
            <a:r>
              <a:rPr lang="en-US" dirty="0"/>
              <a:t>Nonsignificant trend toward higher prevalence of lupus in low SES groups</a:t>
            </a:r>
          </a:p>
          <a:p>
            <a:pPr lvl="1"/>
            <a:r>
              <a:rPr lang="en-US" dirty="0"/>
              <a:t>No difference in prevalence of lupus nephritis between SES groups</a:t>
            </a:r>
          </a:p>
          <a:p>
            <a:pPr lvl="1"/>
            <a:r>
              <a:rPr lang="en-US" dirty="0"/>
              <a:t>No difference between prescriptions for different SES groups</a:t>
            </a:r>
          </a:p>
          <a:p>
            <a:r>
              <a:rPr lang="en-US" dirty="0"/>
              <a:t>Women are at greater risk for lupus, but men are disproportionately affected by LN</a:t>
            </a:r>
          </a:p>
          <a:p>
            <a:pPr lvl="1"/>
            <a:r>
              <a:rPr lang="en-US" dirty="0"/>
              <a:t>Incidence and severity of lupus nephritis is higher in men</a:t>
            </a:r>
          </a:p>
          <a:p>
            <a:pPr lvl="1"/>
            <a:r>
              <a:rPr lang="en-US" dirty="0"/>
              <a:t>Lupus may be diagnosed later because of the relatively low prevalence in men</a:t>
            </a:r>
          </a:p>
          <a:p>
            <a:pPr lvl="1"/>
            <a:r>
              <a:rPr lang="en-US" dirty="0"/>
              <a:t>By the time LN is diagnosed, men have more significant renal disease and laboratory abnormalities </a:t>
            </a:r>
          </a:p>
          <a:p>
            <a:endParaRPr lang="en-US" dirty="0"/>
          </a:p>
          <a:p>
            <a:pPr lvl="1"/>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AABB-20BC-5E0B-07C4-7164D23E4B01}"/>
              </a:ext>
            </a:extLst>
          </p:cNvPr>
          <p:cNvSpPr>
            <a:spLocks noGrp="1"/>
          </p:cNvSpPr>
          <p:nvPr>
            <p:ph type="title"/>
          </p:nvPr>
        </p:nvSpPr>
        <p:spPr/>
        <p:txBody>
          <a:bodyPr/>
          <a:lstStyle/>
          <a:p>
            <a:r>
              <a:rPr lang="en-US" dirty="0"/>
              <a:t>Patient Barriers to Clinical Trial Participation </a:t>
            </a:r>
          </a:p>
        </p:txBody>
      </p:sp>
      <p:graphicFrame>
        <p:nvGraphicFramePr>
          <p:cNvPr id="5" name="Table 5">
            <a:extLst>
              <a:ext uri="{FF2B5EF4-FFF2-40B4-BE49-F238E27FC236}">
                <a16:creationId xmlns:a16="http://schemas.microsoft.com/office/drawing/2014/main" id="{056AFFAA-3B79-28C4-69F5-A25F2D438651}"/>
              </a:ext>
            </a:extLst>
          </p:cNvPr>
          <p:cNvGraphicFramePr>
            <a:graphicFrameLocks noGrp="1"/>
          </p:cNvGraphicFramePr>
          <p:nvPr>
            <p:ph idx="1"/>
          </p:nvPr>
        </p:nvGraphicFramePr>
        <p:xfrm>
          <a:off x="628650" y="1101725"/>
          <a:ext cx="7886700" cy="3388452"/>
        </p:xfrm>
        <a:graphic>
          <a:graphicData uri="http://schemas.openxmlformats.org/drawingml/2006/table">
            <a:tbl>
              <a:tblPr firstRow="1" bandRow="1">
                <a:tableStyleId>{5C22544A-7EE6-4342-B048-85BDC9FD1C3A}</a:tableStyleId>
              </a:tblPr>
              <a:tblGrid>
                <a:gridCol w="2266950">
                  <a:extLst>
                    <a:ext uri="{9D8B030D-6E8A-4147-A177-3AD203B41FA5}">
                      <a16:colId xmlns:a16="http://schemas.microsoft.com/office/drawing/2014/main" val="1063921496"/>
                    </a:ext>
                  </a:extLst>
                </a:gridCol>
                <a:gridCol w="5619750">
                  <a:extLst>
                    <a:ext uri="{9D8B030D-6E8A-4147-A177-3AD203B41FA5}">
                      <a16:colId xmlns:a16="http://schemas.microsoft.com/office/drawing/2014/main" val="2084147550"/>
                    </a:ext>
                  </a:extLst>
                </a:gridCol>
              </a:tblGrid>
              <a:tr h="414066">
                <a:tc>
                  <a:txBody>
                    <a:bodyPr/>
                    <a:lstStyle/>
                    <a:p>
                      <a:r>
                        <a:rPr lang="en-US" sz="1600" dirty="0"/>
                        <a:t>Barrier</a:t>
                      </a:r>
                    </a:p>
                  </a:txBody>
                  <a:tcPr/>
                </a:tc>
                <a:tc>
                  <a:txBody>
                    <a:bodyPr/>
                    <a:lstStyle/>
                    <a:p>
                      <a:r>
                        <a:rPr lang="en-US" sz="1600" dirty="0"/>
                        <a:t>Examples</a:t>
                      </a:r>
                    </a:p>
                  </a:txBody>
                  <a:tcPr/>
                </a:tc>
                <a:extLst>
                  <a:ext uri="{0D108BD9-81ED-4DB2-BD59-A6C34878D82A}">
                    <a16:rowId xmlns:a16="http://schemas.microsoft.com/office/drawing/2014/main" val="3917217368"/>
                  </a:ext>
                </a:extLst>
              </a:tr>
              <a:tr h="561542">
                <a:tc>
                  <a:txBody>
                    <a:bodyPr/>
                    <a:lstStyle/>
                    <a:p>
                      <a:r>
                        <a:rPr lang="en-US" sz="1600" dirty="0"/>
                        <a:t>Access</a:t>
                      </a:r>
                    </a:p>
                  </a:txBody>
                  <a:tcPr/>
                </a:tc>
                <a:tc>
                  <a:txBody>
                    <a:bodyPr/>
                    <a:lstStyle/>
                    <a:p>
                      <a:pPr marL="285750" indent="-285750">
                        <a:buFont typeface="Arial" panose="020B0604020202020204" pitchFamily="34" charset="0"/>
                        <a:buChar char="•"/>
                      </a:pPr>
                      <a:r>
                        <a:rPr lang="en-US" sz="1600" dirty="0"/>
                        <a:t>No rheumatologists who know about clinical trials</a:t>
                      </a:r>
                    </a:p>
                    <a:p>
                      <a:pPr marL="285750" indent="-285750">
                        <a:buFont typeface="Arial" panose="020B0604020202020204" pitchFamily="34" charset="0"/>
                        <a:buChar char="•"/>
                      </a:pPr>
                      <a:r>
                        <a:rPr lang="en-US" sz="1600" dirty="0"/>
                        <a:t>Difficult transportation to clinic </a:t>
                      </a:r>
                    </a:p>
                  </a:txBody>
                  <a:tcPr/>
                </a:tc>
                <a:extLst>
                  <a:ext uri="{0D108BD9-81ED-4DB2-BD59-A6C34878D82A}">
                    <a16:rowId xmlns:a16="http://schemas.microsoft.com/office/drawing/2014/main" val="2217569342"/>
                  </a:ext>
                </a:extLst>
              </a:tr>
              <a:tr h="561542">
                <a:tc>
                  <a:txBody>
                    <a:bodyPr/>
                    <a:lstStyle/>
                    <a:p>
                      <a:r>
                        <a:rPr lang="en-US" sz="1600" dirty="0"/>
                        <a:t>Opportunity</a:t>
                      </a:r>
                    </a:p>
                  </a:txBody>
                  <a:tcPr/>
                </a:tc>
                <a:tc>
                  <a:txBody>
                    <a:bodyPr/>
                    <a:lstStyle/>
                    <a:p>
                      <a:pPr marL="285750" indent="-285750">
                        <a:buFont typeface="Arial" panose="020B0604020202020204" pitchFamily="34" charset="0"/>
                        <a:buChar char="•"/>
                      </a:pPr>
                      <a:r>
                        <a:rPr lang="en-US" sz="1600" dirty="0"/>
                        <a:t>Lack awareness of clinical trials</a:t>
                      </a:r>
                    </a:p>
                    <a:p>
                      <a:pPr marL="285750" indent="-285750">
                        <a:buFont typeface="Arial" panose="020B0604020202020204" pitchFamily="34" charset="0"/>
                        <a:buChar char="•"/>
                      </a:pPr>
                      <a:r>
                        <a:rPr lang="en-US" sz="1600" dirty="0"/>
                        <a:t>Lack of referral</a:t>
                      </a:r>
                    </a:p>
                  </a:txBody>
                  <a:tcPr/>
                </a:tc>
                <a:extLst>
                  <a:ext uri="{0D108BD9-81ED-4DB2-BD59-A6C34878D82A}">
                    <a16:rowId xmlns:a16="http://schemas.microsoft.com/office/drawing/2014/main" val="2826117781"/>
                  </a:ext>
                </a:extLst>
              </a:tr>
              <a:tr h="561542">
                <a:tc>
                  <a:txBody>
                    <a:bodyPr/>
                    <a:lstStyle/>
                    <a:p>
                      <a:r>
                        <a:rPr lang="en-US" sz="1600" dirty="0"/>
                        <a:t>Mistrust</a:t>
                      </a:r>
                    </a:p>
                  </a:txBody>
                  <a:tcPr/>
                </a:tc>
                <a:tc>
                  <a:txBody>
                    <a:bodyPr/>
                    <a:lstStyle/>
                    <a:p>
                      <a:pPr marL="285750" indent="-285750">
                        <a:buFont typeface="Arial" panose="020B0604020202020204" pitchFamily="34" charset="0"/>
                        <a:buChar char="•"/>
                      </a:pPr>
                      <a:r>
                        <a:rPr lang="en-US" sz="1600" dirty="0"/>
                        <a:t>History of exploitation </a:t>
                      </a:r>
                    </a:p>
                    <a:p>
                      <a:pPr marL="285750" indent="-285750">
                        <a:buFont typeface="Arial" panose="020B0604020202020204" pitchFamily="34" charset="0"/>
                        <a:buChar char="•"/>
                      </a:pPr>
                      <a:r>
                        <a:rPr lang="en-US" sz="1600" dirty="0"/>
                        <a:t>Fear of deportation </a:t>
                      </a:r>
                    </a:p>
                  </a:txBody>
                  <a:tcPr/>
                </a:tc>
                <a:extLst>
                  <a:ext uri="{0D108BD9-81ED-4DB2-BD59-A6C34878D82A}">
                    <a16:rowId xmlns:a16="http://schemas.microsoft.com/office/drawing/2014/main" val="1494369356"/>
                  </a:ext>
                </a:extLst>
              </a:tr>
              <a:tr h="791263">
                <a:tc>
                  <a:txBody>
                    <a:bodyPr/>
                    <a:lstStyle/>
                    <a:p>
                      <a:r>
                        <a:rPr lang="en-US" sz="1600" dirty="0"/>
                        <a:t>Health literacy</a:t>
                      </a:r>
                    </a:p>
                  </a:txBody>
                  <a:tcPr/>
                </a:tc>
                <a:tc>
                  <a:txBody>
                    <a:bodyPr/>
                    <a:lstStyle/>
                    <a:p>
                      <a:pPr marL="285750" indent="-285750">
                        <a:buFont typeface="Arial" panose="020B0604020202020204" pitchFamily="34" charset="0"/>
                        <a:buChar char="•"/>
                      </a:pPr>
                      <a:r>
                        <a:rPr lang="en-US" sz="1600" dirty="0"/>
                        <a:t>Lack of disease education </a:t>
                      </a:r>
                    </a:p>
                    <a:p>
                      <a:pPr marL="285750" indent="-285750">
                        <a:buFont typeface="Arial" panose="020B0604020202020204" pitchFamily="34" charset="0"/>
                        <a:buChar char="•"/>
                      </a:pPr>
                      <a:r>
                        <a:rPr lang="en-US" sz="1600" dirty="0"/>
                        <a:t>Dislike and misunderstanding of clinical trial protocols</a:t>
                      </a:r>
                    </a:p>
                    <a:p>
                      <a:pPr marL="285750" indent="-285750">
                        <a:buFont typeface="Arial" panose="020B0604020202020204" pitchFamily="34" charset="0"/>
                        <a:buChar char="•"/>
                      </a:pPr>
                      <a:r>
                        <a:rPr lang="en-US" sz="1600" dirty="0"/>
                        <a:t>Beliefs about clinical trial value and benefits</a:t>
                      </a:r>
                    </a:p>
                  </a:txBody>
                  <a:tcPr/>
                </a:tc>
                <a:extLst>
                  <a:ext uri="{0D108BD9-81ED-4DB2-BD59-A6C34878D82A}">
                    <a16:rowId xmlns:a16="http://schemas.microsoft.com/office/drawing/2014/main" val="2863715111"/>
                  </a:ext>
                </a:extLst>
              </a:tr>
              <a:tr h="414066">
                <a:tc>
                  <a:txBody>
                    <a:bodyPr/>
                    <a:lstStyle/>
                    <a:p>
                      <a:r>
                        <a:rPr lang="en-US" sz="1600" dirty="0"/>
                        <a:t>Cultural</a:t>
                      </a:r>
                    </a:p>
                  </a:txBody>
                  <a:tcPr/>
                </a:tc>
                <a:tc>
                  <a:txBody>
                    <a:bodyPr/>
                    <a:lstStyle/>
                    <a:p>
                      <a:pPr marL="285750" indent="-285750">
                        <a:buFont typeface="Arial" panose="020B0604020202020204" pitchFamily="34" charset="0"/>
                        <a:buChar char="•"/>
                      </a:pPr>
                      <a:r>
                        <a:rPr lang="en-US" sz="1600" dirty="0"/>
                        <a:t>Lack of friendly patient-provider relationship</a:t>
                      </a:r>
                    </a:p>
                  </a:txBody>
                  <a:tcPr/>
                </a:tc>
                <a:extLst>
                  <a:ext uri="{0D108BD9-81ED-4DB2-BD59-A6C34878D82A}">
                    <a16:rowId xmlns:a16="http://schemas.microsoft.com/office/drawing/2014/main" val="2660529778"/>
                  </a:ext>
                </a:extLst>
              </a:tr>
            </a:tbl>
          </a:graphicData>
        </a:graphic>
      </p:graphicFrame>
      <p:sp>
        <p:nvSpPr>
          <p:cNvPr id="4" name="Text Placeholder 3">
            <a:extLst>
              <a:ext uri="{FF2B5EF4-FFF2-40B4-BE49-F238E27FC236}">
                <a16:creationId xmlns:a16="http://schemas.microsoft.com/office/drawing/2014/main" id="{0CD8103C-04B7-1068-F6EB-90318CED89D7}"/>
              </a:ext>
            </a:extLst>
          </p:cNvPr>
          <p:cNvSpPr>
            <a:spLocks noGrp="1"/>
          </p:cNvSpPr>
          <p:nvPr>
            <p:ph type="body" sz="quarter" idx="10"/>
          </p:nvPr>
        </p:nvSpPr>
        <p:spPr/>
        <p:txBody>
          <a:bodyPr/>
          <a:lstStyle/>
          <a:p>
            <a:r>
              <a:rPr lang="en-US" dirty="0"/>
              <a:t>Sheikh SZ, et al. </a:t>
            </a:r>
            <a:r>
              <a:rPr lang="en-US" i="1" dirty="0"/>
              <a:t>J Clin Med.</a:t>
            </a:r>
            <a:r>
              <a:rPr lang="en-US" dirty="0"/>
              <a:t> 2019;8:1245. </a:t>
            </a:r>
            <a:r>
              <a:rPr lang="en-US" dirty="0" err="1"/>
              <a:t>doi</a:t>
            </a:r>
            <a:r>
              <a:rPr lang="en-US" dirty="0"/>
              <a:t>: 10.3390/jcm8081245. </a:t>
            </a:r>
          </a:p>
        </p:txBody>
      </p:sp>
    </p:spTree>
    <p:extLst>
      <p:ext uri="{BB962C8B-B14F-4D97-AF65-F5344CB8AC3E}">
        <p14:creationId xmlns:p14="http://schemas.microsoft.com/office/powerpoint/2010/main" val="3851386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08B1E-2E83-4B3E-EAAE-D825857F548C}"/>
              </a:ext>
            </a:extLst>
          </p:cNvPr>
          <p:cNvSpPr>
            <a:spLocks noGrp="1"/>
          </p:cNvSpPr>
          <p:nvPr>
            <p:ph type="title"/>
          </p:nvPr>
        </p:nvSpPr>
        <p:spPr/>
        <p:txBody>
          <a:bodyPr/>
          <a:lstStyle/>
          <a:p>
            <a:r>
              <a:rPr lang="en-US"/>
              <a:t>Case Study 1</a:t>
            </a:r>
            <a:endParaRPr lang="en-US" dirty="0"/>
          </a:p>
        </p:txBody>
      </p:sp>
      <p:sp>
        <p:nvSpPr>
          <p:cNvPr id="6" name="Text Placeholder 5">
            <a:extLst>
              <a:ext uri="{FF2B5EF4-FFF2-40B4-BE49-F238E27FC236}">
                <a16:creationId xmlns:a16="http://schemas.microsoft.com/office/drawing/2014/main" id="{59CC5F8F-CCA3-982B-7CE1-E1823310C13C}"/>
              </a:ext>
            </a:extLst>
          </p:cNvPr>
          <p:cNvSpPr>
            <a:spLocks noGrp="1"/>
          </p:cNvSpPr>
          <p:nvPr>
            <p:ph type="body" idx="1"/>
          </p:nvPr>
        </p:nvSpPr>
        <p:spPr/>
        <p:txBody>
          <a:bodyPr/>
          <a:lstStyle/>
          <a:p>
            <a:r>
              <a:rPr lang="en-US" dirty="0"/>
              <a:t>Anca </a:t>
            </a:r>
            <a:r>
              <a:rPr lang="en-US" dirty="0" err="1"/>
              <a:t>Askanase</a:t>
            </a:r>
            <a:r>
              <a:rPr lang="en-US" dirty="0"/>
              <a:t>, MD</a:t>
            </a:r>
          </a:p>
        </p:txBody>
      </p:sp>
    </p:spTree>
    <p:extLst>
      <p:ext uri="{BB962C8B-B14F-4D97-AF65-F5344CB8AC3E}">
        <p14:creationId xmlns:p14="http://schemas.microsoft.com/office/powerpoint/2010/main" val="4078036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2C16-B1A0-59F8-CE54-AF35CC5C8CEA}"/>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48C4BE9C-99DC-6E51-F65E-99EF65D85A55}"/>
              </a:ext>
            </a:extLst>
          </p:cNvPr>
          <p:cNvSpPr>
            <a:spLocks noGrp="1"/>
          </p:cNvSpPr>
          <p:nvPr>
            <p:ph idx="1"/>
          </p:nvPr>
        </p:nvSpPr>
        <p:spPr/>
        <p:txBody>
          <a:bodyPr>
            <a:normAutofit fontScale="92500" lnSpcReduction="20000"/>
          </a:bodyPr>
          <a:lstStyle/>
          <a:p>
            <a:r>
              <a:rPr lang="en-US" dirty="0"/>
              <a:t>A 25-year-old African American woman presented to the clinic 2 weeks ago with shortness of breath, chest pain, and lower extremity edema</a:t>
            </a:r>
          </a:p>
          <a:p>
            <a:r>
              <a:rPr lang="en-US" dirty="0"/>
              <a:t>On examination, she had evidence of alopecia, mild bilateral knee arthralgia and swelling, and malar rash</a:t>
            </a:r>
          </a:p>
          <a:p>
            <a:r>
              <a:rPr lang="en-US" dirty="0"/>
              <a:t>In the ED, her blood pressure was 150/90 mmHg</a:t>
            </a:r>
          </a:p>
          <a:p>
            <a:pPr lvl="1"/>
            <a:r>
              <a:rPr lang="en-US" dirty="0"/>
              <a:t>Also noted fluid overload, arthritis, alopecia, and rash, leading to suspect systemic illness</a:t>
            </a:r>
          </a:p>
          <a:p>
            <a:r>
              <a:rPr lang="en-US" dirty="0"/>
              <a:t>Blood work significant for </a:t>
            </a:r>
          </a:p>
          <a:p>
            <a:pPr lvl="1"/>
            <a:r>
              <a:rPr lang="en-US" dirty="0"/>
              <a:t>Positive for anti-ANA, anti-dsDNA, anti-Smith</a:t>
            </a:r>
          </a:p>
          <a:p>
            <a:pPr lvl="1"/>
            <a:r>
              <a:rPr lang="en-US" dirty="0"/>
              <a:t>C3 and C4 below normal range</a:t>
            </a:r>
          </a:p>
          <a:p>
            <a:r>
              <a:rPr lang="en-US" dirty="0"/>
              <a:t>Urinalysis significant for </a:t>
            </a:r>
          </a:p>
          <a:p>
            <a:pPr lvl="1"/>
            <a:r>
              <a:rPr lang="en-US" dirty="0"/>
              <a:t>Elevated protein and RBCs with casts</a:t>
            </a:r>
            <a:endParaRPr lang="en-US" strike="sngStrike" dirty="0"/>
          </a:p>
        </p:txBody>
      </p:sp>
    </p:spTree>
    <p:extLst>
      <p:ext uri="{BB962C8B-B14F-4D97-AF65-F5344CB8AC3E}">
        <p14:creationId xmlns:p14="http://schemas.microsoft.com/office/powerpoint/2010/main" val="14915113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BECF-C373-4D1C-93D5-B312B327DBF6}"/>
              </a:ext>
            </a:extLst>
          </p:cNvPr>
          <p:cNvSpPr>
            <a:spLocks noGrp="1"/>
          </p:cNvSpPr>
          <p:nvPr>
            <p:ph type="title"/>
          </p:nvPr>
        </p:nvSpPr>
        <p:spPr/>
        <p:txBody>
          <a:bodyPr/>
          <a:lstStyle/>
          <a:p>
            <a:r>
              <a:rPr lang="en-US" dirty="0"/>
              <a:t>Initial Evaluation</a:t>
            </a:r>
          </a:p>
        </p:txBody>
      </p:sp>
      <p:sp>
        <p:nvSpPr>
          <p:cNvPr id="3" name="Content Placeholder 2">
            <a:extLst>
              <a:ext uri="{FF2B5EF4-FFF2-40B4-BE49-F238E27FC236}">
                <a16:creationId xmlns:a16="http://schemas.microsoft.com/office/drawing/2014/main" id="{44B15E0C-8F67-4549-BCAA-729E996D92E5}"/>
              </a:ext>
            </a:extLst>
          </p:cNvPr>
          <p:cNvSpPr>
            <a:spLocks noGrp="1"/>
          </p:cNvSpPr>
          <p:nvPr>
            <p:ph idx="1"/>
          </p:nvPr>
        </p:nvSpPr>
        <p:spPr/>
        <p:txBody>
          <a:bodyPr/>
          <a:lstStyle/>
          <a:p>
            <a:r>
              <a:rPr lang="en-US" dirty="0"/>
              <a:t>Every patient with clinical evidence of active, previously untreated LN should undergo a renal biopsy (unless strongly contraindicated)</a:t>
            </a:r>
          </a:p>
          <a:p>
            <a:r>
              <a:rPr lang="en-US" dirty="0"/>
              <a:t>Clinical findings of LN are nonspecific (may be found in other forms of renal injury)</a:t>
            </a:r>
          </a:p>
          <a:p>
            <a:r>
              <a:rPr lang="en-US" dirty="0"/>
              <a:t>Recommended therapeutic strategies are based on knowing ISN/RPS classification on biopsy</a:t>
            </a:r>
          </a:p>
        </p:txBody>
      </p:sp>
      <p:sp>
        <p:nvSpPr>
          <p:cNvPr id="7" name="Text Placeholder 6">
            <a:extLst>
              <a:ext uri="{FF2B5EF4-FFF2-40B4-BE49-F238E27FC236}">
                <a16:creationId xmlns:a16="http://schemas.microsoft.com/office/drawing/2014/main" id="{7259CF35-A526-E7F3-850E-110F5FBB81A2}"/>
              </a:ext>
            </a:extLst>
          </p:cNvPr>
          <p:cNvSpPr>
            <a:spLocks noGrp="1"/>
          </p:cNvSpPr>
          <p:nvPr>
            <p:ph type="body" sz="quarter" idx="10"/>
          </p:nvPr>
        </p:nvSpPr>
        <p:spPr/>
        <p:txBody>
          <a:bodyPr/>
          <a:lstStyle/>
          <a:p>
            <a:pPr>
              <a:defRPr/>
            </a:pPr>
            <a:r>
              <a:rPr lang="en-US" dirty="0"/>
              <a:t>ISN/RPS, International Society of Nephrology/Renal Pathology Society </a:t>
            </a:r>
          </a:p>
          <a:p>
            <a:pPr>
              <a:defRPr/>
            </a:pPr>
            <a:r>
              <a:rPr lang="en-US" dirty="0"/>
              <a:t>Hahn BH, et al. </a:t>
            </a:r>
            <a:r>
              <a:rPr lang="en-US" i="1" dirty="0"/>
              <a:t>Arthritis Care Res (Hoboken</a:t>
            </a:r>
            <a:r>
              <a:rPr lang="en-US" dirty="0"/>
              <a:t>). 2012;64:797-808. Parikh SV, et al. </a:t>
            </a:r>
            <a:r>
              <a:rPr lang="en-US" i="1" dirty="0"/>
              <a:t>Semin Nephrol</a:t>
            </a:r>
            <a:r>
              <a:rPr lang="en-US" dirty="0"/>
              <a:t>. 2015;35:465-477. </a:t>
            </a:r>
            <a:r>
              <a:rPr lang="de-DE" dirty="0"/>
              <a:t>Bajema IM, et al. </a:t>
            </a:r>
            <a:r>
              <a:rPr lang="de-DE" i="1" dirty="0"/>
              <a:t>Kidney Int. </a:t>
            </a:r>
            <a:r>
              <a:rPr lang="de-DE" dirty="0"/>
              <a:t>2018:93:789-796.</a:t>
            </a:r>
            <a:endParaRPr lang="en-US" dirty="0"/>
          </a:p>
        </p:txBody>
      </p:sp>
    </p:spTree>
    <p:extLst>
      <p:ext uri="{BB962C8B-B14F-4D97-AF65-F5344CB8AC3E}">
        <p14:creationId xmlns:p14="http://schemas.microsoft.com/office/powerpoint/2010/main" val="6830838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3C91-A7BD-916B-9D4E-773D476A2D20}"/>
              </a:ext>
            </a:extLst>
          </p:cNvPr>
          <p:cNvSpPr>
            <a:spLocks noGrp="1"/>
          </p:cNvSpPr>
          <p:nvPr>
            <p:ph type="title"/>
          </p:nvPr>
        </p:nvSpPr>
        <p:spPr>
          <a:xfrm>
            <a:off x="687917" y="0"/>
            <a:ext cx="7886700" cy="730611"/>
          </a:xfrm>
        </p:spPr>
        <p:txBody>
          <a:bodyPr>
            <a:normAutofit/>
          </a:bodyPr>
          <a:lstStyle/>
          <a:p>
            <a:r>
              <a:rPr lang="en-US" dirty="0"/>
              <a:t>2012 ACR Guidelines for Lupus Nephritis </a:t>
            </a:r>
          </a:p>
        </p:txBody>
      </p:sp>
      <p:sp>
        <p:nvSpPr>
          <p:cNvPr id="6" name="Text Placeholder 5">
            <a:extLst>
              <a:ext uri="{FF2B5EF4-FFF2-40B4-BE49-F238E27FC236}">
                <a16:creationId xmlns:a16="http://schemas.microsoft.com/office/drawing/2014/main" id="{4237E04D-9C18-EF79-12AA-C77B6A3337D5}"/>
              </a:ext>
            </a:extLst>
          </p:cNvPr>
          <p:cNvSpPr>
            <a:spLocks noGrp="1"/>
          </p:cNvSpPr>
          <p:nvPr>
            <p:ph type="body" sz="quarter" idx="10"/>
          </p:nvPr>
        </p:nvSpPr>
        <p:spPr/>
        <p:txBody>
          <a:bodyPr/>
          <a:lstStyle/>
          <a:p>
            <a:pPr>
              <a:spcBef>
                <a:spcPts val="0"/>
              </a:spcBef>
            </a:pPr>
            <a:r>
              <a:rPr lang="da-DK" sz="900" b="0" dirty="0">
                <a:solidFill>
                  <a:schemeClr val="bg1"/>
                </a:solidFill>
              </a:rPr>
              <a:t>AZA, azathioprine; CYC, cyclophosphamide; ESRD, end-stage renal disease; IVIg, IV immunoglobulin;MMF, mycophenolate mofetil.</a:t>
            </a:r>
          </a:p>
          <a:p>
            <a:pPr>
              <a:spcBef>
                <a:spcPts val="0"/>
              </a:spcBef>
            </a:pPr>
            <a:r>
              <a:rPr lang="da-DK" sz="900" b="0" dirty="0">
                <a:solidFill>
                  <a:schemeClr val="bg1"/>
                </a:solidFill>
              </a:rPr>
              <a:t>Hahn BH, et al. </a:t>
            </a:r>
            <a:r>
              <a:rPr lang="da-DK" sz="900" b="0" i="1" dirty="0">
                <a:solidFill>
                  <a:schemeClr val="bg1"/>
                </a:solidFill>
              </a:rPr>
              <a:t>Arthritis Care Res</a:t>
            </a:r>
            <a:r>
              <a:rPr lang="da-DK" sz="900" b="0" dirty="0">
                <a:solidFill>
                  <a:schemeClr val="bg1"/>
                </a:solidFill>
              </a:rPr>
              <a:t> (Hoboken). 2012;64. Appel GB, et al. </a:t>
            </a:r>
            <a:r>
              <a:rPr lang="da-DK" sz="900" b="0" i="1" dirty="0">
                <a:solidFill>
                  <a:schemeClr val="bg1"/>
                </a:solidFill>
              </a:rPr>
              <a:t>J Am Soc Nephrol</a:t>
            </a:r>
            <a:r>
              <a:rPr lang="da-DK" sz="900" b="0" dirty="0">
                <a:solidFill>
                  <a:schemeClr val="bg1"/>
                </a:solidFill>
              </a:rPr>
              <a:t>. 2009;20:1103-1112. Parikh SV, et al. </a:t>
            </a:r>
            <a:r>
              <a:rPr lang="da-DK" sz="900" b="0" i="1" dirty="0">
                <a:solidFill>
                  <a:schemeClr val="bg1"/>
                </a:solidFill>
              </a:rPr>
              <a:t>J Am Soc Nephrol</a:t>
            </a:r>
            <a:r>
              <a:rPr lang="da-DK" sz="900" b="0" dirty="0">
                <a:solidFill>
                  <a:schemeClr val="bg1"/>
                </a:solidFill>
              </a:rPr>
              <a:t>. 2016;27:2929-2939.</a:t>
            </a:r>
          </a:p>
        </p:txBody>
      </p:sp>
      <p:pic>
        <p:nvPicPr>
          <p:cNvPr id="9" name="Picture 8">
            <a:extLst>
              <a:ext uri="{FF2B5EF4-FFF2-40B4-BE49-F238E27FC236}">
                <a16:creationId xmlns:a16="http://schemas.microsoft.com/office/drawing/2014/main" id="{72B98BDB-1E0C-DA12-33D4-BC5BAB4E8EAA}"/>
              </a:ext>
            </a:extLst>
          </p:cNvPr>
          <p:cNvPicPr>
            <a:picLocks noChangeAspect="1"/>
          </p:cNvPicPr>
          <p:nvPr/>
        </p:nvPicPr>
        <p:blipFill>
          <a:blip r:embed="rId3"/>
          <a:stretch>
            <a:fillRect/>
          </a:stretch>
        </p:blipFill>
        <p:spPr>
          <a:xfrm>
            <a:off x="348343" y="606521"/>
            <a:ext cx="8629785" cy="3796146"/>
          </a:xfrm>
          <a:prstGeom prst="rect">
            <a:avLst/>
          </a:prstGeom>
        </p:spPr>
      </p:pic>
    </p:spTree>
    <p:extLst>
      <p:ext uri="{BB962C8B-B14F-4D97-AF65-F5344CB8AC3E}">
        <p14:creationId xmlns:p14="http://schemas.microsoft.com/office/powerpoint/2010/main" val="2355298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D1F3-1B52-C4B2-3E9F-E4BEEF06A4D3}"/>
              </a:ext>
            </a:extLst>
          </p:cNvPr>
          <p:cNvSpPr>
            <a:spLocks noGrp="1"/>
          </p:cNvSpPr>
          <p:nvPr>
            <p:ph type="title"/>
          </p:nvPr>
        </p:nvSpPr>
        <p:spPr/>
        <p:txBody>
          <a:bodyPr/>
          <a:lstStyle/>
          <a:p>
            <a:r>
              <a:rPr lang="en-US" dirty="0"/>
              <a:t>Case 1: Selecting Treatment</a:t>
            </a:r>
          </a:p>
        </p:txBody>
      </p:sp>
      <p:sp>
        <p:nvSpPr>
          <p:cNvPr id="3" name="Content Placeholder 2">
            <a:extLst>
              <a:ext uri="{FF2B5EF4-FFF2-40B4-BE49-F238E27FC236}">
                <a16:creationId xmlns:a16="http://schemas.microsoft.com/office/drawing/2014/main" id="{FF84A9F2-E962-4AF0-2B1A-F64673B8C3FB}"/>
              </a:ext>
            </a:extLst>
          </p:cNvPr>
          <p:cNvSpPr>
            <a:spLocks noGrp="1"/>
          </p:cNvSpPr>
          <p:nvPr>
            <p:ph idx="1"/>
          </p:nvPr>
        </p:nvSpPr>
        <p:spPr/>
        <p:txBody>
          <a:bodyPr/>
          <a:lstStyle/>
          <a:p>
            <a:r>
              <a:rPr lang="en-US" dirty="0"/>
              <a:t>During the follow-up from acute care, the patient says that she and her husband have been considering having a child</a:t>
            </a:r>
          </a:p>
        </p:txBody>
      </p:sp>
    </p:spTree>
    <p:extLst>
      <p:ext uri="{BB962C8B-B14F-4D97-AF65-F5344CB8AC3E}">
        <p14:creationId xmlns:p14="http://schemas.microsoft.com/office/powerpoint/2010/main" val="13910019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D1F3-1B52-C4B2-3E9F-E4BEEF06A4D3}"/>
              </a:ext>
            </a:extLst>
          </p:cNvPr>
          <p:cNvSpPr>
            <a:spLocks noGrp="1"/>
          </p:cNvSpPr>
          <p:nvPr>
            <p:ph type="title"/>
          </p:nvPr>
        </p:nvSpPr>
        <p:spPr/>
        <p:txBody>
          <a:bodyPr/>
          <a:lstStyle/>
          <a:p>
            <a:r>
              <a:rPr lang="en-US" dirty="0"/>
              <a:t>Pregnancy With SLE is High-Risk</a:t>
            </a:r>
          </a:p>
        </p:txBody>
      </p:sp>
      <p:sp>
        <p:nvSpPr>
          <p:cNvPr id="3" name="Content Placeholder 2">
            <a:extLst>
              <a:ext uri="{FF2B5EF4-FFF2-40B4-BE49-F238E27FC236}">
                <a16:creationId xmlns:a16="http://schemas.microsoft.com/office/drawing/2014/main" id="{FF84A9F2-E962-4AF0-2B1A-F64673B8C3FB}"/>
              </a:ext>
            </a:extLst>
          </p:cNvPr>
          <p:cNvSpPr>
            <a:spLocks noGrp="1"/>
          </p:cNvSpPr>
          <p:nvPr>
            <p:ph idx="1"/>
          </p:nvPr>
        </p:nvSpPr>
        <p:spPr/>
        <p:txBody>
          <a:bodyPr>
            <a:normAutofit fontScale="92500" lnSpcReduction="20000"/>
          </a:bodyPr>
          <a:lstStyle/>
          <a:p>
            <a:pPr lvl="0"/>
            <a:r>
              <a:rPr lang="en-US" noProof="0" dirty="0"/>
              <a:t>SLE should be stable and inactive for &gt;6 months before attempting pregnancy</a:t>
            </a:r>
          </a:p>
          <a:p>
            <a:pPr lvl="1"/>
            <a:r>
              <a:rPr lang="en-US" noProof="0" dirty="0"/>
              <a:t>Medication review is critical:  Continue hydroxychloroquine, stop mycophenolate </a:t>
            </a:r>
          </a:p>
          <a:p>
            <a:pPr lvl="0"/>
            <a:r>
              <a:rPr lang="en-US" noProof="0" dirty="0"/>
              <a:t>Higher risk of pregnancy loss with active SLE or with antiphospholipid antibodies</a:t>
            </a:r>
          </a:p>
          <a:p>
            <a:pPr lvl="0"/>
            <a:r>
              <a:rPr lang="en-US" noProof="0" dirty="0"/>
              <a:t>Few circumstances where pregnancy is absolutely contraindicated </a:t>
            </a:r>
          </a:p>
          <a:p>
            <a:pPr lvl="0"/>
            <a:r>
              <a:rPr lang="en-US" noProof="0" dirty="0"/>
              <a:t>The 3 Ps are all increased with SLE:  </a:t>
            </a:r>
          </a:p>
          <a:p>
            <a:pPr lvl="1"/>
            <a:r>
              <a:rPr lang="en-US" noProof="0" dirty="0"/>
              <a:t>Preterm birth</a:t>
            </a:r>
          </a:p>
          <a:p>
            <a:pPr lvl="1"/>
            <a:r>
              <a:rPr lang="en-US" noProof="0" dirty="0"/>
              <a:t>Pre-eclampsia</a:t>
            </a:r>
          </a:p>
          <a:p>
            <a:pPr lvl="1"/>
            <a:r>
              <a:rPr lang="en-US" noProof="0" dirty="0"/>
              <a:t>Premature rupture of membranes</a:t>
            </a:r>
          </a:p>
          <a:p>
            <a:pPr lvl="0"/>
            <a:r>
              <a:rPr lang="en-US" noProof="0" dirty="0"/>
              <a:t>Utilize LupusPregnancy.org and ReproRheum.duke.edu with your patients</a:t>
            </a:r>
          </a:p>
        </p:txBody>
      </p:sp>
      <p:sp>
        <p:nvSpPr>
          <p:cNvPr id="7" name="Text Placeholder 6">
            <a:extLst>
              <a:ext uri="{FF2B5EF4-FFF2-40B4-BE49-F238E27FC236}">
                <a16:creationId xmlns:a16="http://schemas.microsoft.com/office/drawing/2014/main" id="{EC2FCBF9-E1C6-2266-CFAC-9DB3ED550A9D}"/>
              </a:ext>
            </a:extLst>
          </p:cNvPr>
          <p:cNvSpPr>
            <a:spLocks noGrp="1"/>
          </p:cNvSpPr>
          <p:nvPr>
            <p:ph type="body" sz="quarter" idx="10"/>
          </p:nvPr>
        </p:nvSpPr>
        <p:spPr/>
        <p:txBody>
          <a:bodyPr/>
          <a:lstStyle/>
          <a:p>
            <a:r>
              <a:rPr lang="en-US" dirty="0"/>
              <a:t>Petri M. </a:t>
            </a:r>
            <a:r>
              <a:rPr lang="en-US" i="1" dirty="0"/>
              <a:t>Best </a:t>
            </a:r>
            <a:r>
              <a:rPr lang="en-US" i="1" dirty="0" err="1"/>
              <a:t>Pract</a:t>
            </a:r>
            <a:r>
              <a:rPr lang="en-US" i="1" dirty="0"/>
              <a:t> Clin </a:t>
            </a:r>
            <a:r>
              <a:rPr lang="en-US" i="1" dirty="0" err="1"/>
              <a:t>Obstet</a:t>
            </a:r>
            <a:r>
              <a:rPr lang="en-US" i="1" dirty="0"/>
              <a:t> </a:t>
            </a:r>
            <a:r>
              <a:rPr lang="en-US" i="1" dirty="0" err="1"/>
              <a:t>Gynaecol</a:t>
            </a:r>
            <a:r>
              <a:rPr lang="en-US" i="1" dirty="0"/>
              <a:t>.</a:t>
            </a:r>
            <a:r>
              <a:rPr lang="en-US" dirty="0"/>
              <a:t> 2020;64:24-30. Lateef A, et al. </a:t>
            </a:r>
            <a:r>
              <a:rPr lang="en-US" i="1" dirty="0"/>
              <a:t>Rheum Dis Clin North Am. </a:t>
            </a:r>
            <a:r>
              <a:rPr lang="en-US" dirty="0"/>
              <a:t>2017;43:215-226.</a:t>
            </a:r>
          </a:p>
        </p:txBody>
      </p:sp>
    </p:spTree>
    <p:extLst>
      <p:ext uri="{BB962C8B-B14F-4D97-AF65-F5344CB8AC3E}">
        <p14:creationId xmlns:p14="http://schemas.microsoft.com/office/powerpoint/2010/main" val="1402057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08B1E-2E83-4B3E-EAAE-D825857F548C}"/>
              </a:ext>
            </a:extLst>
          </p:cNvPr>
          <p:cNvSpPr>
            <a:spLocks noGrp="1"/>
          </p:cNvSpPr>
          <p:nvPr>
            <p:ph type="title"/>
          </p:nvPr>
        </p:nvSpPr>
        <p:spPr/>
        <p:txBody>
          <a:bodyPr/>
          <a:lstStyle/>
          <a:p>
            <a:r>
              <a:rPr lang="en-US" dirty="0"/>
              <a:t>Case Study 2</a:t>
            </a:r>
          </a:p>
        </p:txBody>
      </p:sp>
      <p:sp>
        <p:nvSpPr>
          <p:cNvPr id="6" name="Text Placeholder 5">
            <a:extLst>
              <a:ext uri="{FF2B5EF4-FFF2-40B4-BE49-F238E27FC236}">
                <a16:creationId xmlns:a16="http://schemas.microsoft.com/office/drawing/2014/main" id="{59CC5F8F-CCA3-982B-7CE1-E1823310C13C}"/>
              </a:ext>
            </a:extLst>
          </p:cNvPr>
          <p:cNvSpPr>
            <a:spLocks noGrp="1"/>
          </p:cNvSpPr>
          <p:nvPr>
            <p:ph type="body" idx="1"/>
          </p:nvPr>
        </p:nvSpPr>
        <p:spPr/>
        <p:txBody>
          <a:bodyPr/>
          <a:lstStyle/>
          <a:p>
            <a:r>
              <a:rPr lang="en-US" dirty="0"/>
              <a:t>Diane Kamen, MD</a:t>
            </a:r>
          </a:p>
          <a:p>
            <a:endParaRPr lang="en-US" dirty="0"/>
          </a:p>
        </p:txBody>
      </p:sp>
    </p:spTree>
    <p:extLst>
      <p:ext uri="{BB962C8B-B14F-4D97-AF65-F5344CB8AC3E}">
        <p14:creationId xmlns:p14="http://schemas.microsoft.com/office/powerpoint/2010/main" val="3357484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3927-3DA2-A269-6FE4-522F7FEF777B}"/>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5F9F8E0E-08DC-941D-DF60-163EE174E919}"/>
              </a:ext>
            </a:extLst>
          </p:cNvPr>
          <p:cNvSpPr>
            <a:spLocks noGrp="1"/>
          </p:cNvSpPr>
          <p:nvPr>
            <p:ph idx="1"/>
          </p:nvPr>
        </p:nvSpPr>
        <p:spPr/>
        <p:txBody>
          <a:bodyPr>
            <a:normAutofit/>
          </a:bodyPr>
          <a:lstStyle/>
          <a:p>
            <a:r>
              <a:rPr lang="en-US" dirty="0"/>
              <a:t>A 48-year-old woman with an 18-year history of SLE is presenting for a regular appointment</a:t>
            </a:r>
          </a:p>
          <a:p>
            <a:pPr lvl="1"/>
            <a:r>
              <a:rPr lang="en-US" dirty="0"/>
              <a:t>Mother of 2 teenage children, works full time as a dental assistant</a:t>
            </a:r>
          </a:p>
          <a:p>
            <a:pPr lvl="1"/>
            <a:r>
              <a:rPr lang="en-US" dirty="0"/>
              <a:t>Functional history: patient describes worsening of her lupus symptoms  </a:t>
            </a:r>
          </a:p>
          <a:p>
            <a:pPr lvl="2"/>
            <a:r>
              <a:rPr lang="en-US" dirty="0"/>
              <a:t>Pain in fingers, especially in the winter, causing some functional disability </a:t>
            </a:r>
          </a:p>
          <a:p>
            <a:pPr lvl="2"/>
            <a:r>
              <a:rPr lang="en-US" dirty="0"/>
              <a:t>Hip pain causing difficulty walking</a:t>
            </a:r>
          </a:p>
          <a:p>
            <a:r>
              <a:rPr lang="en-US" dirty="0"/>
              <a:t>Treatment history</a:t>
            </a:r>
          </a:p>
          <a:p>
            <a:pPr lvl="1"/>
            <a:r>
              <a:rPr lang="en-US" dirty="0"/>
              <a:t>Heavy steroid use before switching to methotrexate and belimumab 12 years ago </a:t>
            </a:r>
          </a:p>
          <a:p>
            <a:pPr lvl="1"/>
            <a:r>
              <a:rPr lang="en-US" dirty="0"/>
              <a:t>18-year history of hydroxychloroquine with no ocular adverse events </a:t>
            </a:r>
          </a:p>
          <a:p>
            <a:endParaRPr lang="en-US" dirty="0"/>
          </a:p>
        </p:txBody>
      </p:sp>
    </p:spTree>
    <p:extLst>
      <p:ext uri="{BB962C8B-B14F-4D97-AF65-F5344CB8AC3E}">
        <p14:creationId xmlns:p14="http://schemas.microsoft.com/office/powerpoint/2010/main" val="572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57B7-AFD2-BCF1-E830-D314D7BBE1A3}"/>
              </a:ext>
            </a:extLst>
          </p:cNvPr>
          <p:cNvSpPr>
            <a:spLocks noGrp="1"/>
          </p:cNvSpPr>
          <p:nvPr>
            <p:ph type="title"/>
          </p:nvPr>
        </p:nvSpPr>
        <p:spPr/>
        <p:txBody>
          <a:bodyPr>
            <a:normAutofit fontScale="90000"/>
          </a:bodyPr>
          <a:lstStyle/>
          <a:p>
            <a:r>
              <a:rPr lang="en-US" dirty="0"/>
              <a:t>Severe SLE Manifestations Are More Common in Racial and Ethnic Minorities</a:t>
            </a:r>
          </a:p>
        </p:txBody>
      </p:sp>
      <p:graphicFrame>
        <p:nvGraphicFramePr>
          <p:cNvPr id="5" name="Table 5">
            <a:extLst>
              <a:ext uri="{FF2B5EF4-FFF2-40B4-BE49-F238E27FC236}">
                <a16:creationId xmlns:a16="http://schemas.microsoft.com/office/drawing/2014/main" id="{E21FB761-07BC-A7DF-17C0-3A6868DCA677}"/>
              </a:ext>
            </a:extLst>
          </p:cNvPr>
          <p:cNvGraphicFramePr>
            <a:graphicFrameLocks noGrp="1"/>
          </p:cNvGraphicFramePr>
          <p:nvPr>
            <p:ph idx="1"/>
            <p:extLst>
              <p:ext uri="{D42A27DB-BD31-4B8C-83A1-F6EECF244321}">
                <p14:modId xmlns:p14="http://schemas.microsoft.com/office/powerpoint/2010/main" val="1086407115"/>
              </p:ext>
            </p:extLst>
          </p:nvPr>
        </p:nvGraphicFramePr>
        <p:xfrm>
          <a:off x="628649" y="1101725"/>
          <a:ext cx="8058148" cy="3017520"/>
        </p:xfrm>
        <a:graphic>
          <a:graphicData uri="http://schemas.openxmlformats.org/drawingml/2006/table">
            <a:tbl>
              <a:tblPr firstRow="1" bandRow="1">
                <a:tableStyleId>{5C22544A-7EE6-4342-B048-85BDC9FD1C3A}</a:tableStyleId>
              </a:tblPr>
              <a:tblGrid>
                <a:gridCol w="2014537">
                  <a:extLst>
                    <a:ext uri="{9D8B030D-6E8A-4147-A177-3AD203B41FA5}">
                      <a16:colId xmlns:a16="http://schemas.microsoft.com/office/drawing/2014/main" val="3338993719"/>
                    </a:ext>
                  </a:extLst>
                </a:gridCol>
                <a:gridCol w="2014537">
                  <a:extLst>
                    <a:ext uri="{9D8B030D-6E8A-4147-A177-3AD203B41FA5}">
                      <a16:colId xmlns:a16="http://schemas.microsoft.com/office/drawing/2014/main" val="3370015014"/>
                    </a:ext>
                  </a:extLst>
                </a:gridCol>
                <a:gridCol w="2014537">
                  <a:extLst>
                    <a:ext uri="{9D8B030D-6E8A-4147-A177-3AD203B41FA5}">
                      <a16:colId xmlns:a16="http://schemas.microsoft.com/office/drawing/2014/main" val="2501759361"/>
                    </a:ext>
                  </a:extLst>
                </a:gridCol>
                <a:gridCol w="2014537">
                  <a:extLst>
                    <a:ext uri="{9D8B030D-6E8A-4147-A177-3AD203B41FA5}">
                      <a16:colId xmlns:a16="http://schemas.microsoft.com/office/drawing/2014/main" val="1216265315"/>
                    </a:ext>
                  </a:extLst>
                </a:gridCol>
              </a:tblGrid>
              <a:tr h="242743">
                <a:tc>
                  <a:txBody>
                    <a:bodyPr/>
                    <a:lstStyle/>
                    <a:p>
                      <a:endParaRPr lang="en-US" sz="1200" dirty="0"/>
                    </a:p>
                  </a:txBody>
                  <a:tcPr/>
                </a:tc>
                <a:tc>
                  <a:txBody>
                    <a:bodyPr/>
                    <a:lstStyle/>
                    <a:p>
                      <a:pPr algn="ctr"/>
                      <a:r>
                        <a:rPr lang="en-US" sz="1200" dirty="0"/>
                        <a:t>Non-Hispanic </a:t>
                      </a:r>
                      <a:r>
                        <a:rPr lang="en-US" sz="1200" dirty="0" err="1"/>
                        <a:t>Black</a:t>
                      </a:r>
                      <a:r>
                        <a:rPr lang="en-US" sz="1200" baseline="30000" dirty="0" err="1"/>
                        <a:t>a</a:t>
                      </a:r>
                      <a:endParaRPr lang="en-US" sz="1200" dirty="0"/>
                    </a:p>
                  </a:txBody>
                  <a:tcPr/>
                </a:tc>
                <a:tc>
                  <a:txBody>
                    <a:bodyPr/>
                    <a:lstStyle/>
                    <a:p>
                      <a:pPr algn="ctr"/>
                      <a:r>
                        <a:rPr lang="en-US" sz="1200" dirty="0" err="1"/>
                        <a:t>Hispanic</a:t>
                      </a:r>
                      <a:r>
                        <a:rPr lang="en-US" sz="1200" baseline="30000" dirty="0" err="1"/>
                        <a:t>a</a:t>
                      </a:r>
                      <a:endParaRPr lang="en-US" sz="1200" dirty="0"/>
                    </a:p>
                  </a:txBody>
                  <a:tcPr/>
                </a:tc>
                <a:tc>
                  <a:txBody>
                    <a:bodyPr/>
                    <a:lstStyle/>
                    <a:p>
                      <a:pPr algn="ctr"/>
                      <a:r>
                        <a:rPr lang="en-US" sz="1200" dirty="0"/>
                        <a:t>Asian/Pacific </a:t>
                      </a:r>
                      <a:r>
                        <a:rPr lang="en-US" sz="1200" dirty="0" err="1"/>
                        <a:t>Islander</a:t>
                      </a:r>
                      <a:r>
                        <a:rPr lang="en-US" sz="1200" baseline="30000" dirty="0" err="1"/>
                        <a:t>a</a:t>
                      </a:r>
                      <a:endParaRPr lang="en-US" sz="1200" dirty="0"/>
                    </a:p>
                  </a:txBody>
                  <a:tcPr/>
                </a:tc>
                <a:extLst>
                  <a:ext uri="{0D108BD9-81ED-4DB2-BD59-A6C34878D82A}">
                    <a16:rowId xmlns:a16="http://schemas.microsoft.com/office/drawing/2014/main" val="3463889383"/>
                  </a:ext>
                </a:extLst>
              </a:tr>
              <a:tr h="242743">
                <a:tc>
                  <a:txBody>
                    <a:bodyPr/>
                    <a:lstStyle/>
                    <a:p>
                      <a:r>
                        <a:rPr lang="en-US" sz="1200" dirty="0"/>
                        <a:t>Mucocutaneous</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2255637271"/>
                  </a:ext>
                </a:extLst>
              </a:tr>
              <a:tr h="242743">
                <a:tc>
                  <a:txBody>
                    <a:bodyPr/>
                    <a:lstStyle/>
                    <a:p>
                      <a:r>
                        <a:rPr lang="en-US" sz="1200" dirty="0"/>
                        <a:t>Serositis</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1707941834"/>
                  </a:ext>
                </a:extLst>
              </a:tr>
              <a:tr h="242743">
                <a:tc>
                  <a:txBody>
                    <a:bodyPr/>
                    <a:lstStyle/>
                    <a:p>
                      <a:r>
                        <a:rPr lang="en-US" sz="1200" dirty="0"/>
                        <a:t>Cardiovascular</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3887971407"/>
                  </a:ext>
                </a:extLst>
              </a:tr>
              <a:tr h="242743">
                <a:tc>
                  <a:txBody>
                    <a:bodyPr/>
                    <a:lstStyle/>
                    <a:p>
                      <a:r>
                        <a:rPr lang="en-US" sz="1200" dirty="0"/>
                        <a:t>Pulmonary</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977526981"/>
                  </a:ext>
                </a:extLst>
              </a:tr>
              <a:tr h="242743">
                <a:tc>
                  <a:txBody>
                    <a:bodyPr/>
                    <a:lstStyle/>
                    <a:p>
                      <a:r>
                        <a:rPr lang="en-US" sz="1200" dirty="0"/>
                        <a:t>Gastrointestinal</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578493145"/>
                  </a:ext>
                </a:extLst>
              </a:tr>
              <a:tr h="242743">
                <a:tc>
                  <a:txBody>
                    <a:bodyPr/>
                    <a:lstStyle/>
                    <a:p>
                      <a:r>
                        <a:rPr lang="en-US" sz="1200" b="1" dirty="0"/>
                        <a:t>Renal</a:t>
                      </a:r>
                    </a:p>
                  </a:txBody>
                  <a:tcPr/>
                </a:tc>
                <a:tc>
                  <a:txBody>
                    <a:bodyPr/>
                    <a:lstStyle/>
                    <a:p>
                      <a:pPr algn="ctr"/>
                      <a:r>
                        <a:rPr lang="en-US" sz="1200" b="1" dirty="0"/>
                        <a:t>1.74 (1.4-2.16)</a:t>
                      </a:r>
                      <a:r>
                        <a:rPr lang="en-US" sz="1200" b="1" baseline="30000" dirty="0"/>
                        <a:t>b</a:t>
                      </a:r>
                      <a:endParaRPr lang="en-US" sz="1200" b="1" dirty="0"/>
                    </a:p>
                  </a:txBody>
                  <a:tcPr/>
                </a:tc>
                <a:tc>
                  <a:txBody>
                    <a:bodyPr/>
                    <a:lstStyle/>
                    <a:p>
                      <a:pPr algn="ctr"/>
                      <a:r>
                        <a:rPr lang="en-US" sz="1200" b="1" dirty="0"/>
                        <a:t>1.35 (1.05-1.74)</a:t>
                      </a:r>
                      <a:r>
                        <a:rPr lang="en-US" sz="1200" b="1" baseline="30000" dirty="0"/>
                        <a:t>c</a:t>
                      </a:r>
                      <a:endParaRPr lang="en-US" sz="1200" b="1" dirty="0"/>
                    </a:p>
                  </a:txBody>
                  <a:tcPr/>
                </a:tc>
                <a:tc>
                  <a:txBody>
                    <a:bodyPr/>
                    <a:lstStyle/>
                    <a:p>
                      <a:pPr algn="ctr"/>
                      <a:r>
                        <a:rPr lang="en-US" sz="1200" b="1" dirty="0"/>
                        <a:t>1.68 (1.38-2.05)</a:t>
                      </a:r>
                      <a:r>
                        <a:rPr lang="en-US" sz="1200" b="1" baseline="30000" dirty="0"/>
                        <a:t>b</a:t>
                      </a:r>
                      <a:endParaRPr lang="en-US" sz="1200" b="1" dirty="0"/>
                    </a:p>
                  </a:txBody>
                  <a:tcPr/>
                </a:tc>
                <a:extLst>
                  <a:ext uri="{0D108BD9-81ED-4DB2-BD59-A6C34878D82A}">
                    <a16:rowId xmlns:a16="http://schemas.microsoft.com/office/drawing/2014/main" val="2136782716"/>
                  </a:ext>
                </a:extLst>
              </a:tr>
              <a:tr h="242743">
                <a:tc>
                  <a:txBody>
                    <a:bodyPr/>
                    <a:lstStyle/>
                    <a:p>
                      <a:r>
                        <a:rPr lang="en-US" sz="1200" b="1" dirty="0"/>
                        <a:t>Musculoskeletal</a:t>
                      </a:r>
                    </a:p>
                  </a:txBody>
                  <a:tcPr/>
                </a:tc>
                <a:tc>
                  <a:txBody>
                    <a:bodyPr/>
                    <a:lstStyle/>
                    <a:p>
                      <a:pPr algn="ctr"/>
                      <a:r>
                        <a:rPr lang="en-US" sz="1200" b="1" dirty="0"/>
                        <a:t>1.35 (1.05-1.74)</a:t>
                      </a:r>
                      <a:r>
                        <a:rPr lang="en-US" sz="1200" b="1" baseline="30000" dirty="0"/>
                        <a:t>c</a:t>
                      </a:r>
                      <a:endParaRPr lang="en-US" sz="1200" b="1" dirty="0"/>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3947420027"/>
                  </a:ext>
                </a:extLst>
              </a:tr>
              <a:tr h="242743">
                <a:tc>
                  <a:txBody>
                    <a:bodyPr/>
                    <a:lstStyle/>
                    <a:p>
                      <a:r>
                        <a:rPr lang="en-US" sz="1200" b="1" dirty="0"/>
                        <a:t>Neurologic</a:t>
                      </a:r>
                    </a:p>
                  </a:txBody>
                  <a:tcPr/>
                </a:tc>
                <a:tc>
                  <a:txBody>
                    <a:bodyPr/>
                    <a:lstStyle/>
                    <a:p>
                      <a:pPr algn="ctr"/>
                      <a:r>
                        <a:rPr lang="en-US" sz="1200" b="1" dirty="0"/>
                        <a:t>1.49 (1.12-1.98)</a:t>
                      </a:r>
                      <a:r>
                        <a:rPr lang="en-US" sz="1200" b="1" baseline="30000" dirty="0"/>
                        <a:t>c</a:t>
                      </a:r>
                      <a:endParaRPr lang="en-US" sz="12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NS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NS</a:t>
                      </a:r>
                    </a:p>
                  </a:txBody>
                  <a:tcPr/>
                </a:tc>
                <a:extLst>
                  <a:ext uri="{0D108BD9-81ED-4DB2-BD59-A6C34878D82A}">
                    <a16:rowId xmlns:a16="http://schemas.microsoft.com/office/drawing/2014/main" val="131670654"/>
                  </a:ext>
                </a:extLst>
              </a:tr>
              <a:tr h="242743">
                <a:tc>
                  <a:txBody>
                    <a:bodyPr/>
                    <a:lstStyle/>
                    <a:p>
                      <a:r>
                        <a:rPr lang="en-US" sz="1200" b="1" dirty="0"/>
                        <a:t>Hematologic </a:t>
                      </a:r>
                    </a:p>
                  </a:txBody>
                  <a:tcPr/>
                </a:tc>
                <a:tc>
                  <a:txBody>
                    <a:bodyPr/>
                    <a:lstStyle/>
                    <a:p>
                      <a:pPr algn="ctr"/>
                      <a:r>
                        <a:rPr lang="en-US" sz="1200" b="1" dirty="0"/>
                        <a:t>1.09 (</a:t>
                      </a:r>
                      <a:r>
                        <a:rPr lang="en-US" sz="1200" b="1"/>
                        <a:t>1.04-1.15)</a:t>
                      </a:r>
                      <a:r>
                        <a:rPr lang="en-US" sz="1200" b="1" baseline="30000"/>
                        <a:t>b</a:t>
                      </a:r>
                      <a:endParaRPr lang="en-US" sz="1200" b="1" dirty="0"/>
                    </a:p>
                  </a:txBody>
                  <a:tcPr/>
                </a:tc>
                <a:tc>
                  <a:txBody>
                    <a:bodyPr/>
                    <a:lstStyle/>
                    <a:p>
                      <a:pPr algn="ctr"/>
                      <a:r>
                        <a:rPr lang="en-US" sz="1200" dirty="0"/>
                        <a:t>NS</a:t>
                      </a:r>
                    </a:p>
                  </a:txBody>
                  <a:tcPr/>
                </a:tc>
                <a:tc>
                  <a:txBody>
                    <a:bodyPr/>
                    <a:lstStyle/>
                    <a:p>
                      <a:pPr algn="ctr"/>
                      <a:r>
                        <a:rPr lang="en-US" sz="1200" b="1" dirty="0"/>
                        <a:t>1.07 (</a:t>
                      </a:r>
                      <a:r>
                        <a:rPr lang="en-US" sz="1200" b="1"/>
                        <a:t>1.01-1.13)</a:t>
                      </a:r>
                      <a:r>
                        <a:rPr lang="en-US" sz="1200" b="1" baseline="30000"/>
                        <a:t>c</a:t>
                      </a:r>
                      <a:endParaRPr lang="en-US" sz="1200" b="1" dirty="0"/>
                    </a:p>
                  </a:txBody>
                  <a:tcPr/>
                </a:tc>
                <a:extLst>
                  <a:ext uri="{0D108BD9-81ED-4DB2-BD59-A6C34878D82A}">
                    <a16:rowId xmlns:a16="http://schemas.microsoft.com/office/drawing/2014/main" val="4238873913"/>
                  </a:ext>
                </a:extLst>
              </a:tr>
              <a:tr h="242743">
                <a:tc>
                  <a:txBody>
                    <a:bodyPr/>
                    <a:lstStyle/>
                    <a:p>
                      <a:r>
                        <a:rPr lang="en-US" sz="1200" dirty="0"/>
                        <a:t>Serologic </a:t>
                      </a:r>
                    </a:p>
                  </a:txBody>
                  <a:tcPr/>
                </a:tc>
                <a:tc>
                  <a:txBody>
                    <a:bodyPr/>
                    <a:lstStyle/>
                    <a:p>
                      <a:pPr algn="ctr"/>
                      <a:r>
                        <a:rPr lang="en-US" sz="1200" dirty="0"/>
                        <a:t>NS</a:t>
                      </a:r>
                    </a:p>
                  </a:txBody>
                  <a:tcPr/>
                </a:tc>
                <a:tc>
                  <a:txBody>
                    <a:bodyPr/>
                    <a:lstStyle/>
                    <a:p>
                      <a:pPr algn="ctr"/>
                      <a:r>
                        <a:rPr lang="en-US" sz="1200" dirty="0"/>
                        <a:t>NS</a:t>
                      </a:r>
                    </a:p>
                  </a:txBody>
                  <a:tcPr/>
                </a:tc>
                <a:tc>
                  <a:txBody>
                    <a:bodyPr/>
                    <a:lstStyle/>
                    <a:p>
                      <a:pPr algn="ctr"/>
                      <a:r>
                        <a:rPr lang="en-US" sz="1200" dirty="0"/>
                        <a:t>NS</a:t>
                      </a:r>
                    </a:p>
                  </a:txBody>
                  <a:tcPr/>
                </a:tc>
                <a:extLst>
                  <a:ext uri="{0D108BD9-81ED-4DB2-BD59-A6C34878D82A}">
                    <a16:rowId xmlns:a16="http://schemas.microsoft.com/office/drawing/2014/main" val="1492403439"/>
                  </a:ext>
                </a:extLst>
              </a:tr>
            </a:tbl>
          </a:graphicData>
        </a:graphic>
      </p:graphicFrame>
      <p:sp>
        <p:nvSpPr>
          <p:cNvPr id="4" name="Text Placeholder 3">
            <a:extLst>
              <a:ext uri="{FF2B5EF4-FFF2-40B4-BE49-F238E27FC236}">
                <a16:creationId xmlns:a16="http://schemas.microsoft.com/office/drawing/2014/main" id="{B7485009-4458-DD7D-2E66-D090BE2C7D3C}"/>
              </a:ext>
            </a:extLst>
          </p:cNvPr>
          <p:cNvSpPr>
            <a:spLocks noGrp="1"/>
          </p:cNvSpPr>
          <p:nvPr>
            <p:ph type="body" sz="quarter" idx="10"/>
          </p:nvPr>
        </p:nvSpPr>
        <p:spPr/>
        <p:txBody>
          <a:bodyPr/>
          <a:lstStyle/>
          <a:p>
            <a:r>
              <a:rPr lang="en-US" baseline="30000" dirty="0" err="1"/>
              <a:t>a</a:t>
            </a:r>
            <a:r>
              <a:rPr lang="en-US" dirty="0" err="1"/>
              <a:t>Non</a:t>
            </a:r>
            <a:r>
              <a:rPr lang="en-US" dirty="0"/>
              <a:t>-Hispanic White reference population; </a:t>
            </a:r>
            <a:r>
              <a:rPr lang="en-US" baseline="30000" dirty="0" err="1"/>
              <a:t>b</a:t>
            </a:r>
            <a:r>
              <a:rPr lang="en-US" i="1" dirty="0" err="1"/>
              <a:t>P</a:t>
            </a:r>
            <a:r>
              <a:rPr lang="en-US" dirty="0"/>
              <a:t>&lt;0.05; </a:t>
            </a:r>
            <a:r>
              <a:rPr lang="en-US" baseline="30000" dirty="0" err="1"/>
              <a:t>c</a:t>
            </a:r>
            <a:r>
              <a:rPr lang="en-US" i="1" dirty="0" err="1"/>
              <a:t>P</a:t>
            </a:r>
            <a:r>
              <a:rPr lang="en-US" dirty="0"/>
              <a:t>&lt;0.0001</a:t>
            </a:r>
          </a:p>
          <a:p>
            <a:r>
              <a:rPr lang="en-US" dirty="0" err="1"/>
              <a:t>Maningding</a:t>
            </a:r>
            <a:r>
              <a:rPr lang="en-US" dirty="0"/>
              <a:t> E, et al. </a:t>
            </a:r>
            <a:r>
              <a:rPr lang="en-US" i="1" dirty="0"/>
              <a:t>Arthritis Care Res (Hoboken)</a:t>
            </a:r>
            <a:r>
              <a:rPr lang="en-US" dirty="0"/>
              <a:t>. 2020;72:622-629. </a:t>
            </a:r>
          </a:p>
        </p:txBody>
      </p:sp>
    </p:spTree>
    <p:extLst>
      <p:ext uri="{BB962C8B-B14F-4D97-AF65-F5344CB8AC3E}">
        <p14:creationId xmlns:p14="http://schemas.microsoft.com/office/powerpoint/2010/main" val="38426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09A8-808A-D6E8-2939-3ACFE2F5AC05}"/>
              </a:ext>
            </a:extLst>
          </p:cNvPr>
          <p:cNvSpPr>
            <a:spLocks noGrp="1"/>
          </p:cNvSpPr>
          <p:nvPr>
            <p:ph type="title"/>
          </p:nvPr>
        </p:nvSpPr>
        <p:spPr/>
        <p:txBody>
          <a:bodyPr/>
          <a:lstStyle/>
          <a:p>
            <a:r>
              <a:rPr lang="en-US" dirty="0"/>
              <a:t>Lupus in Adolescent Populations</a:t>
            </a:r>
          </a:p>
        </p:txBody>
      </p:sp>
      <p:sp>
        <p:nvSpPr>
          <p:cNvPr id="3" name="Content Placeholder 2">
            <a:extLst>
              <a:ext uri="{FF2B5EF4-FFF2-40B4-BE49-F238E27FC236}">
                <a16:creationId xmlns:a16="http://schemas.microsoft.com/office/drawing/2014/main" id="{2F96B490-BA2B-6C01-5D37-74AE815602F6}"/>
              </a:ext>
            </a:extLst>
          </p:cNvPr>
          <p:cNvSpPr>
            <a:spLocks noGrp="1"/>
          </p:cNvSpPr>
          <p:nvPr>
            <p:ph idx="1"/>
          </p:nvPr>
        </p:nvSpPr>
        <p:spPr/>
        <p:txBody>
          <a:bodyPr/>
          <a:lstStyle/>
          <a:p>
            <a:r>
              <a:rPr lang="en-US" dirty="0"/>
              <a:t>Between 5000-10,000 patients with childhood SLE</a:t>
            </a:r>
          </a:p>
          <a:p>
            <a:r>
              <a:rPr lang="en-US" dirty="0"/>
              <a:t>Similar demographic patterns as in adults</a:t>
            </a:r>
          </a:p>
          <a:p>
            <a:pPr lvl="1"/>
            <a:r>
              <a:rPr lang="en-US" dirty="0"/>
              <a:t>More common in females</a:t>
            </a:r>
          </a:p>
          <a:p>
            <a:pPr lvl="1"/>
            <a:r>
              <a:rPr lang="en-US" dirty="0"/>
              <a:t>Higher incidence in Asian, African, Native American, and Hispanic/Latino populations  </a:t>
            </a:r>
          </a:p>
          <a:p>
            <a:r>
              <a:rPr lang="en-US" dirty="0"/>
              <a:t>Rare before 5 years of age</a:t>
            </a:r>
          </a:p>
          <a:p>
            <a:r>
              <a:rPr lang="en-US" dirty="0"/>
              <a:t>More aggressive disease course and earlier renal and cardiac damage</a:t>
            </a:r>
          </a:p>
          <a:p>
            <a:r>
              <a:rPr lang="en-US" dirty="0"/>
              <a:t>10%-20% of all SLE cases present in childhood</a:t>
            </a:r>
          </a:p>
          <a:p>
            <a:endParaRPr lang="en-US" dirty="0"/>
          </a:p>
        </p:txBody>
      </p:sp>
      <p:sp>
        <p:nvSpPr>
          <p:cNvPr id="4" name="Text Placeholder 3">
            <a:extLst>
              <a:ext uri="{FF2B5EF4-FFF2-40B4-BE49-F238E27FC236}">
                <a16:creationId xmlns:a16="http://schemas.microsoft.com/office/drawing/2014/main" id="{962A4969-F569-BE03-21DB-731ACEABEB80}"/>
              </a:ext>
            </a:extLst>
          </p:cNvPr>
          <p:cNvSpPr>
            <a:spLocks noGrp="1"/>
          </p:cNvSpPr>
          <p:nvPr>
            <p:ph type="body" sz="quarter" idx="10"/>
          </p:nvPr>
        </p:nvSpPr>
        <p:spPr/>
        <p:txBody>
          <a:bodyPr/>
          <a:lstStyle/>
          <a:p>
            <a:r>
              <a:rPr lang="en-US" dirty="0"/>
              <a:t>Tucker LB, et al. </a:t>
            </a:r>
            <a:r>
              <a:rPr lang="en-US" i="1" dirty="0"/>
              <a:t>Br J </a:t>
            </a:r>
            <a:r>
              <a:rPr lang="en-US" i="1" dirty="0" err="1"/>
              <a:t>Rheumatol</a:t>
            </a:r>
            <a:r>
              <a:rPr lang="en-US" i="1" dirty="0"/>
              <a:t>. 1</a:t>
            </a:r>
            <a:r>
              <a:rPr lang="en-US" dirty="0"/>
              <a:t>995; 34:866-872. Cooper GS, et al. </a:t>
            </a:r>
            <a:r>
              <a:rPr lang="en-US" i="1" dirty="0"/>
              <a:t>Lupus </a:t>
            </a:r>
            <a:r>
              <a:rPr lang="en-US" dirty="0"/>
              <a:t>2002;11:161-167. Hersh AO, et al. </a:t>
            </a:r>
            <a:r>
              <a:rPr lang="en-US" i="1" dirty="0" err="1"/>
              <a:t>Arth</a:t>
            </a:r>
            <a:r>
              <a:rPr lang="en-US" i="1" dirty="0"/>
              <a:t> Rheum.</a:t>
            </a:r>
            <a:r>
              <a:rPr lang="en-US" dirty="0"/>
              <a:t> 2009;61:13-20. Brunner HI, et al. </a:t>
            </a:r>
            <a:r>
              <a:rPr lang="en-US" i="1" dirty="0" err="1"/>
              <a:t>Arth</a:t>
            </a:r>
            <a:r>
              <a:rPr lang="en-US" i="1" dirty="0"/>
              <a:t> Rheum. </a:t>
            </a:r>
            <a:r>
              <a:rPr lang="en-US" dirty="0"/>
              <a:t>2008;58:556-562.  </a:t>
            </a:r>
          </a:p>
        </p:txBody>
      </p:sp>
    </p:spTree>
    <p:extLst>
      <p:ext uri="{BB962C8B-B14F-4D97-AF65-F5344CB8AC3E}">
        <p14:creationId xmlns:p14="http://schemas.microsoft.com/office/powerpoint/2010/main" val="463035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13317</TotalTime>
  <Words>6267</Words>
  <Application>Microsoft Office PowerPoint</Application>
  <PresentationFormat>On-screen Show (16:9)</PresentationFormat>
  <Paragraphs>1056</Paragraphs>
  <Slides>78</Slides>
  <Notes>75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arial</vt:lpstr>
      <vt:lpstr>arial</vt:lpstr>
      <vt:lpstr>BlinkMacSystemFont</vt:lpstr>
      <vt:lpstr>Calibri</vt:lpstr>
      <vt:lpstr>Calibri Light</vt:lpstr>
      <vt:lpstr>Courier New</vt:lpstr>
      <vt:lpstr>Google Sans</vt:lpstr>
      <vt:lpstr>interfaceregular</vt:lpstr>
      <vt:lpstr>Open Sans</vt:lpstr>
      <vt:lpstr>Times New Roman</vt:lpstr>
      <vt:lpstr>Office Theme 2013 - 2022</vt:lpstr>
      <vt:lpstr>PowerPoint Presentation</vt:lpstr>
      <vt:lpstr>SLE Overview</vt:lpstr>
      <vt:lpstr>SLE Incidence is Higher in Women vs Men</vt:lpstr>
      <vt:lpstr>SLE Incidence: Racial Differences</vt:lpstr>
      <vt:lpstr>SLE Reduces Survival and Men Are at Greater Mortality Risk</vt:lpstr>
      <vt:lpstr>Cumulative Mortality Is Higher in Black Patients With SLE (Georgia Lupus Registry, 2002-2016)</vt:lpstr>
      <vt:lpstr>Social Determinants of Health in Lupus</vt:lpstr>
      <vt:lpstr>Severe SLE Manifestations Are More Common in Racial and Ethnic Minorities</vt:lpstr>
      <vt:lpstr>Lupus in Adolescent Populations</vt:lpstr>
      <vt:lpstr>Disengagement From the Healthcare System</vt:lpstr>
      <vt:lpstr>Overview: Key Points</vt:lpstr>
      <vt:lpstr>Diagnosis</vt:lpstr>
      <vt:lpstr>Longer Time to Diagnosis Negatively Affects Outcomes: German LuLa Cohort</vt:lpstr>
      <vt:lpstr>Organ Damage Accrues Over Time, Even When Disease Activity Is Decreasing</vt:lpstr>
      <vt:lpstr>Cumulative Corticosteroid Use Is Associated With an Increased Rate of Organ Damage</vt:lpstr>
      <vt:lpstr>ACR (1997) Revised Criteria for Classification of SLE</vt:lpstr>
      <vt:lpstr>2012 SLICC Revision of the ACR Classification Criteria</vt:lpstr>
      <vt:lpstr>Proposed ACR/EULAR Classification Criteria</vt:lpstr>
      <vt:lpstr>Review of Proposed New Classification Criteria</vt:lpstr>
      <vt:lpstr>Incomplete SLE</vt:lpstr>
      <vt:lpstr>Proposed Definition of Incomplete SLE</vt:lpstr>
      <vt:lpstr>Monitoring </vt:lpstr>
      <vt:lpstr>Regular Monitoring to Assess SLE Symptoms and Organ Involvement Is Needed</vt:lpstr>
      <vt:lpstr>Goal: Prevent Damage</vt:lpstr>
      <vt:lpstr>Glucocorticoids Are Associated With Damage in SLE</vt:lpstr>
      <vt:lpstr>Effect of Prednisone on Organ Damage</vt:lpstr>
      <vt:lpstr>Prednisone Itself Increases the Risk of Cardiovascular Events</vt:lpstr>
      <vt:lpstr>Attributable Risk for Cataracts and Osteoporosis Due to Steroid Exposure</vt:lpstr>
      <vt:lpstr>EULAR Quality Indicators in SLE Care</vt:lpstr>
      <vt:lpstr>Suggested Plan for Assessing and Monitoring </vt:lpstr>
      <vt:lpstr>SLEDAI Disease Activity Calculator</vt:lpstr>
      <vt:lpstr>Shortcomings of the SELENA-SLEDAI</vt:lpstr>
      <vt:lpstr>Patient Reported Outcomes (PROs)</vt:lpstr>
      <vt:lpstr>Vitamin D Deficiency </vt:lpstr>
      <vt:lpstr>Increasing 25-Hydroxy Vitamin D Helps Disease Activity and Urine Protein/CR</vt:lpstr>
      <vt:lpstr>Section Summary </vt:lpstr>
      <vt:lpstr>Treatment</vt:lpstr>
      <vt:lpstr>Discordance in SLE Treatment Goals:  Clinical Measures vs Quality of Life</vt:lpstr>
      <vt:lpstr>Understanding Differences Between Lupus Type 1 vs Type 2 May Facilitate Communication and Decision-Making</vt:lpstr>
      <vt:lpstr>Overarching Strategy to Address Pain and Fatigue in SLE</vt:lpstr>
      <vt:lpstr>EULAR: SLE Treatment Goals </vt:lpstr>
      <vt:lpstr>Treating to Target in Lupus: LLDAS</vt:lpstr>
      <vt:lpstr>PowerPoint Presentation</vt:lpstr>
      <vt:lpstr>PowerPoint Presentation</vt:lpstr>
      <vt:lpstr>EULAR: Treatment Targets</vt:lpstr>
      <vt:lpstr>EULAR: Treatment of Nonrenal SLE</vt:lpstr>
      <vt:lpstr>EULAR: Treatment of Nonrenal SLE After Anifrolumab Approval</vt:lpstr>
      <vt:lpstr>EULAR: Adjunct Treatment </vt:lpstr>
      <vt:lpstr>Using Antimalarials for Lupus</vt:lpstr>
      <vt:lpstr>Hydroxychloroquine Therapy</vt:lpstr>
      <vt:lpstr>Methotrexate for Moderate to Severe SLE</vt:lpstr>
      <vt:lpstr>Mycophenolate and Azathioprine</vt:lpstr>
      <vt:lpstr>Treating Specific Manifestations</vt:lpstr>
      <vt:lpstr>In Phase 3 Trials, More Patients Treated With Belimumab Achieved LLDAS</vt:lpstr>
      <vt:lpstr>Steroid Use in Belimumab Phase 3 Trials</vt:lpstr>
      <vt:lpstr>Anifrolumab: More Patients Achieved LLDAS or DORIS Remission vs Standard of Care</vt:lpstr>
      <vt:lpstr>EULAR: LN Treatment Goals </vt:lpstr>
      <vt:lpstr>ACR Guidelines for Monitoring Activity of Lupus Nephritis </vt:lpstr>
      <vt:lpstr>Lupus Nephritis Monitoring</vt:lpstr>
      <vt:lpstr>Lupus Nephritis Treatment Algorithm</vt:lpstr>
      <vt:lpstr>Belimumab Treatment Improved Renal Symptoms</vt:lpstr>
      <vt:lpstr>Voclosporin Treatment Improved Renal Symptoms</vt:lpstr>
      <vt:lpstr>Outlook on Future SLE Treatments</vt:lpstr>
      <vt:lpstr>PowerPoint Presentation</vt:lpstr>
      <vt:lpstr>PowerPoint Presentation</vt:lpstr>
      <vt:lpstr>PowerPoint Presentation</vt:lpstr>
      <vt:lpstr>Multidisciplinary Management</vt:lpstr>
      <vt:lpstr>The SLE Patient Team </vt:lpstr>
      <vt:lpstr>Minorities Are Underrepresented in Clinical Trials</vt:lpstr>
      <vt:lpstr>Patient Barriers to Clinical Trial Participation </vt:lpstr>
      <vt:lpstr>Case Study 1</vt:lpstr>
      <vt:lpstr>Case 1</vt:lpstr>
      <vt:lpstr>Initial Evaluation</vt:lpstr>
      <vt:lpstr>2012 ACR Guidelines for Lupus Nephritis </vt:lpstr>
      <vt:lpstr>Case 1: Selecting Treatment</vt:lpstr>
      <vt:lpstr>Pregnancy With SLE is High-Risk</vt:lpstr>
      <vt:lpstr>Case Study 2</vt:lpstr>
      <vt:lpstr>Case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36</cp:revision>
  <dcterms:created xsi:type="dcterms:W3CDTF">2023-01-25T18:43:01Z</dcterms:created>
  <dcterms:modified xsi:type="dcterms:W3CDTF">2023-07-26T16:52:13Z</dcterms:modified>
</cp:coreProperties>
</file>