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66"/>
  </p:notesMasterIdLst>
  <p:sldIdLst>
    <p:sldId id="2147469106" r:id="rId6"/>
    <p:sldId id="258" r:id="rId7"/>
    <p:sldId id="260" r:id="rId8"/>
    <p:sldId id="261" r:id="rId9"/>
    <p:sldId id="2147469102" r:id="rId10"/>
    <p:sldId id="2147469078" r:id="rId11"/>
    <p:sldId id="2147469079" r:id="rId12"/>
    <p:sldId id="2147469080" r:id="rId13"/>
    <p:sldId id="2147469105" r:id="rId14"/>
    <p:sldId id="2147469089" r:id="rId15"/>
    <p:sldId id="2147469098" r:id="rId16"/>
    <p:sldId id="2147469099" r:id="rId17"/>
    <p:sldId id="284" r:id="rId18"/>
    <p:sldId id="2147469082" r:id="rId19"/>
    <p:sldId id="2147469083" r:id="rId20"/>
    <p:sldId id="266" r:id="rId21"/>
    <p:sldId id="293" r:id="rId22"/>
    <p:sldId id="2147469084" r:id="rId23"/>
    <p:sldId id="2147469085" r:id="rId24"/>
    <p:sldId id="2147469091" r:id="rId25"/>
    <p:sldId id="2147469092" r:id="rId26"/>
    <p:sldId id="2147469100" r:id="rId27"/>
    <p:sldId id="264" r:id="rId28"/>
    <p:sldId id="307" r:id="rId29"/>
    <p:sldId id="2145706284" r:id="rId30"/>
    <p:sldId id="303" r:id="rId31"/>
    <p:sldId id="302" r:id="rId32"/>
    <p:sldId id="265" r:id="rId33"/>
    <p:sldId id="301" r:id="rId34"/>
    <p:sldId id="308" r:id="rId35"/>
    <p:sldId id="309" r:id="rId36"/>
    <p:sldId id="310" r:id="rId37"/>
    <p:sldId id="311" r:id="rId38"/>
    <p:sldId id="312" r:id="rId39"/>
    <p:sldId id="290" r:id="rId40"/>
    <p:sldId id="2147469103" r:id="rId41"/>
    <p:sldId id="2147469093" r:id="rId42"/>
    <p:sldId id="2147469094" r:id="rId43"/>
    <p:sldId id="2147469095" r:id="rId44"/>
    <p:sldId id="2147469096" r:id="rId45"/>
    <p:sldId id="2147469097" r:id="rId46"/>
    <p:sldId id="2145706263" r:id="rId47"/>
    <p:sldId id="2147469086" r:id="rId48"/>
    <p:sldId id="262" r:id="rId49"/>
    <p:sldId id="305" r:id="rId50"/>
    <p:sldId id="2145706282" r:id="rId51"/>
    <p:sldId id="2145706278" r:id="rId52"/>
    <p:sldId id="2145706283" r:id="rId53"/>
    <p:sldId id="2145706280" r:id="rId54"/>
    <p:sldId id="2145706264" r:id="rId55"/>
    <p:sldId id="2145706281" r:id="rId56"/>
    <p:sldId id="2145706265" r:id="rId57"/>
    <p:sldId id="2145706277" r:id="rId58"/>
    <p:sldId id="2147469087" r:id="rId59"/>
    <p:sldId id="2145706285" r:id="rId60"/>
    <p:sldId id="2147469101" r:id="rId61"/>
    <p:sldId id="2147469104" r:id="rId62"/>
    <p:sldId id="270" r:id="rId63"/>
    <p:sldId id="271" r:id="rId64"/>
    <p:sldId id="2147469088"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5C1E29-B630-4CC0-97B5-58EDDC01C703}">
          <p14:sldIdLst>
            <p14:sldId id="2147469106"/>
            <p14:sldId id="258"/>
            <p14:sldId id="260"/>
            <p14:sldId id="261"/>
          </p14:sldIdLst>
        </p14:section>
        <p14:section name="1. Overview &amp; Pathophysiology" id="{8F31FF31-A691-46C5-944D-FC96FAC69178}">
          <p14:sldIdLst>
            <p14:sldId id="2147469102"/>
            <p14:sldId id="2147469078"/>
            <p14:sldId id="2147469079"/>
            <p14:sldId id="2147469080"/>
            <p14:sldId id="2147469105"/>
            <p14:sldId id="2147469089"/>
            <p14:sldId id="2147469098"/>
          </p14:sldIdLst>
        </p14:section>
        <p14:section name="2. Burden &amp; Prognosis" id="{E8981BA6-F522-478B-8E0D-B618F034455B}">
          <p14:sldIdLst>
            <p14:sldId id="2147469099"/>
            <p14:sldId id="284"/>
            <p14:sldId id="2147469082"/>
            <p14:sldId id="2147469083"/>
            <p14:sldId id="266"/>
            <p14:sldId id="293"/>
            <p14:sldId id="2147469084"/>
            <p14:sldId id="2147469085"/>
            <p14:sldId id="2147469091"/>
            <p14:sldId id="2147469092"/>
          </p14:sldIdLst>
        </p14:section>
        <p14:section name="3. Current Treatment" id="{D8D4841C-3833-47E4-883F-61C0E417ECBA}">
          <p14:sldIdLst>
            <p14:sldId id="2147469100"/>
            <p14:sldId id="264"/>
            <p14:sldId id="307"/>
            <p14:sldId id="2145706284"/>
            <p14:sldId id="303"/>
            <p14:sldId id="302"/>
            <p14:sldId id="265"/>
            <p14:sldId id="301"/>
            <p14:sldId id="308"/>
            <p14:sldId id="309"/>
            <p14:sldId id="310"/>
            <p14:sldId id="311"/>
            <p14:sldId id="312"/>
            <p14:sldId id="290"/>
            <p14:sldId id="2147469103"/>
            <p14:sldId id="2147469093"/>
            <p14:sldId id="2147469094"/>
            <p14:sldId id="2147469095"/>
            <p14:sldId id="2147469096"/>
            <p14:sldId id="2147469097"/>
            <p14:sldId id="2145706263"/>
            <p14:sldId id="2147469086"/>
          </p14:sldIdLst>
        </p14:section>
        <p14:section name="4. Emerging Treatment" id="{CFE4F208-19CA-42D7-BEAB-896010E19312}">
          <p14:sldIdLst>
            <p14:sldId id="262"/>
            <p14:sldId id="305"/>
            <p14:sldId id="2145706282"/>
            <p14:sldId id="2145706278"/>
            <p14:sldId id="2145706283"/>
            <p14:sldId id="2145706280"/>
            <p14:sldId id="2145706264"/>
            <p14:sldId id="2145706281"/>
            <p14:sldId id="2145706265"/>
            <p14:sldId id="2145706277"/>
            <p14:sldId id="2147469087"/>
            <p14:sldId id="2145706285"/>
          </p14:sldIdLst>
        </p14:section>
        <p14:section name="5. Cases" id="{EBEE3FC8-7D33-44F6-ADDA-047A6AAEA6EF}">
          <p14:sldIdLst>
            <p14:sldId id="2147469101"/>
            <p14:sldId id="2147469104"/>
            <p14:sldId id="270"/>
          </p14:sldIdLst>
        </p14:section>
        <p14:section name="6. Summary" id="{883DEE44-A5EF-477E-A684-835B9F58F3B7}">
          <p14:sldIdLst>
            <p14:sldId id="271"/>
            <p14:sldId id="21474690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444B2F-820F-B78D-3C8D-B434813F9C03}" name="Gerds, M.D. Aaron" initials="GMA" userId="S::gerdsa@ccf.org::373095ba-5eca-49e8-9f6a-0a1beb97a251" providerId="AD"/>
  <p188:author id="{454C8188-147D-737E-6614-30B962122266}" name="Grunwald, Michael R" initials="GMR" userId="S::Michael.Grunwald@carolinashealthcare.org::1cc3ef3d-82de-4abc-850d-6f69f51872cf" providerId="AD"/>
  <p188:author id="{DFF0BE91-FFCD-C044-53E2-37985E4B0752}" name="Jane Joukovsky" initials="JJ" userId="55996e53fdeca00d" providerId="Windows Live"/>
  <p188:author id="{755CDCBB-B8EA-9582-99C0-0A21916E900E}" name="Gregory Scott, PharmD, RPh" initials="GSPR" userId="Gregory Scott, PharmD, RPh" providerId="None"/>
  <p188:author id="{9F5043DB-BCD8-5519-95E0-9C6117CB384D}" name="Elder, Christopher" initials="EC" userId="S::Christopher.Elder@flcancer.com::77a1f3ce-1cfe-4ffb-9d44-d9b5f96f16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B6"/>
    <a:srgbClr val="C00000"/>
    <a:srgbClr val="B7E9EB"/>
    <a:srgbClr val="3EC3CA"/>
    <a:srgbClr val="85C8D1"/>
    <a:srgbClr val="4CAFBC"/>
    <a:srgbClr val="6BBCC7"/>
    <a:srgbClr val="00B050"/>
    <a:srgbClr val="33669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1" autoAdjust="0"/>
    <p:restoredTop sz="81643" autoAdjust="0"/>
  </p:normalViewPr>
  <p:slideViewPr>
    <p:cSldViewPr snapToGrid="0" snapToObjects="1">
      <p:cViewPr varScale="1">
        <p:scale>
          <a:sx n="72" d="100"/>
          <a:sy n="72" d="100"/>
        </p:scale>
        <p:origin x="852" y="52"/>
      </p:cViewPr>
      <p:guideLst/>
    </p:cSldViewPr>
  </p:slideViewPr>
  <p:notesTextViewPr>
    <p:cViewPr>
      <p:scale>
        <a:sx n="1" d="1"/>
        <a:sy n="1" d="1"/>
      </p:scale>
      <p:origin x="0" y="0"/>
    </p:cViewPr>
  </p:notesTextViewPr>
  <p:sorterViewPr>
    <p:cViewPr varScale="1">
      <p:scale>
        <a:sx n="1" d="1"/>
        <a:sy n="1" d="1"/>
      </p:scale>
      <p:origin x="0" y="-64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5661767866692E-2"/>
          <c:y val="4.4317547932879078E-2"/>
          <c:w val="0.8791222395889754"/>
          <c:h val="0.52854051334667906"/>
        </c:manualLayout>
      </c:layout>
      <c:barChart>
        <c:barDir val="col"/>
        <c:grouping val="percentStacked"/>
        <c:varyColors val="0"/>
        <c:ser>
          <c:idx val="0"/>
          <c:order val="0"/>
          <c:tx>
            <c:strRef>
              <c:f>Sheet1!$B$1</c:f>
              <c:strCache>
                <c:ptCount val="1"/>
                <c:pt idx="0">
                  <c:v>JAK2V617F mutation</c:v>
                </c:pt>
              </c:strCache>
            </c:strRef>
          </c:tx>
          <c:spPr>
            <a:solidFill>
              <a:srgbClr val="44A8B6"/>
            </a:solidFill>
            <a:ln>
              <a:noFill/>
            </a:ln>
            <a:effectLst/>
          </c:spPr>
          <c:invertIfNegative val="0"/>
          <c:cat>
            <c:strRef>
              <c:f>Sheet1!$A$2:$A$4</c:f>
              <c:strCache>
                <c:ptCount val="3"/>
                <c:pt idx="0">
                  <c:v>Polycythemia vera</c:v>
                </c:pt>
                <c:pt idx="1">
                  <c:v>Essential thrombocythemia</c:v>
                </c:pt>
                <c:pt idx="2">
                  <c:v>Primary myelofibrosis</c:v>
                </c:pt>
              </c:strCache>
            </c:strRef>
          </c:cat>
          <c:val>
            <c:numRef>
              <c:f>Sheet1!$B$2:$B$4</c:f>
              <c:numCache>
                <c:formatCode>General</c:formatCode>
                <c:ptCount val="3"/>
                <c:pt idx="0">
                  <c:v>92</c:v>
                </c:pt>
                <c:pt idx="1">
                  <c:v>60</c:v>
                </c:pt>
                <c:pt idx="2">
                  <c:v>60</c:v>
                </c:pt>
              </c:numCache>
            </c:numRef>
          </c:val>
          <c:extLst>
            <c:ext xmlns:c16="http://schemas.microsoft.com/office/drawing/2014/chart" uri="{C3380CC4-5D6E-409C-BE32-E72D297353CC}">
              <c16:uniqueId val="{00000000-B257-4C00-A6AC-E28E97F12FA1}"/>
            </c:ext>
          </c:extLst>
        </c:ser>
        <c:ser>
          <c:idx val="1"/>
          <c:order val="1"/>
          <c:tx>
            <c:strRef>
              <c:f>Sheet1!$C$1</c:f>
              <c:strCache>
                <c:ptCount val="1"/>
                <c:pt idx="0">
                  <c:v>JAK2 Exon 12 mutations</c:v>
                </c:pt>
              </c:strCache>
            </c:strRef>
          </c:tx>
          <c:spPr>
            <a:solidFill>
              <a:schemeClr val="accent2"/>
            </a:solidFill>
            <a:ln>
              <a:noFill/>
            </a:ln>
            <a:effectLst/>
          </c:spPr>
          <c:invertIfNegative val="0"/>
          <c:cat>
            <c:strRef>
              <c:f>Sheet1!$A$2:$A$4</c:f>
              <c:strCache>
                <c:ptCount val="3"/>
                <c:pt idx="0">
                  <c:v>Polycythemia vera</c:v>
                </c:pt>
                <c:pt idx="1">
                  <c:v>Essential thrombocythemia</c:v>
                </c:pt>
                <c:pt idx="2">
                  <c:v>Primary myelofibrosis</c:v>
                </c:pt>
              </c:strCache>
            </c:strRef>
          </c:cat>
          <c:val>
            <c:numRef>
              <c:f>Sheet1!$C$2:$C$4</c:f>
              <c:numCache>
                <c:formatCode>General</c:formatCode>
                <c:ptCount val="3"/>
                <c:pt idx="0">
                  <c:v>5</c:v>
                </c:pt>
                <c:pt idx="1">
                  <c:v>0</c:v>
                </c:pt>
                <c:pt idx="2">
                  <c:v>0</c:v>
                </c:pt>
              </c:numCache>
            </c:numRef>
          </c:val>
          <c:extLst>
            <c:ext xmlns:c16="http://schemas.microsoft.com/office/drawing/2014/chart" uri="{C3380CC4-5D6E-409C-BE32-E72D297353CC}">
              <c16:uniqueId val="{00000001-B257-4C00-A6AC-E28E97F12FA1}"/>
            </c:ext>
          </c:extLst>
        </c:ser>
        <c:ser>
          <c:idx val="2"/>
          <c:order val="2"/>
          <c:tx>
            <c:strRef>
              <c:f>Sheet1!$D$1</c:f>
              <c:strCache>
                <c:ptCount val="1"/>
                <c:pt idx="0">
                  <c:v>MPL mutations</c:v>
                </c:pt>
              </c:strCache>
            </c:strRef>
          </c:tx>
          <c:spPr>
            <a:solidFill>
              <a:schemeClr val="accent1"/>
            </a:solidFill>
            <a:ln>
              <a:noFill/>
            </a:ln>
            <a:effectLst/>
          </c:spPr>
          <c:invertIfNegative val="0"/>
          <c:cat>
            <c:strRef>
              <c:f>Sheet1!$A$2:$A$4</c:f>
              <c:strCache>
                <c:ptCount val="3"/>
                <c:pt idx="0">
                  <c:v>Polycythemia vera</c:v>
                </c:pt>
                <c:pt idx="1">
                  <c:v>Essential thrombocythemia</c:v>
                </c:pt>
                <c:pt idx="2">
                  <c:v>Primary myelofibrosis</c:v>
                </c:pt>
              </c:strCache>
            </c:strRef>
          </c:cat>
          <c:val>
            <c:numRef>
              <c:f>Sheet1!$D$2:$D$4</c:f>
              <c:numCache>
                <c:formatCode>General</c:formatCode>
                <c:ptCount val="3"/>
                <c:pt idx="0">
                  <c:v>0</c:v>
                </c:pt>
                <c:pt idx="1">
                  <c:v>5</c:v>
                </c:pt>
                <c:pt idx="2">
                  <c:v>5</c:v>
                </c:pt>
              </c:numCache>
            </c:numRef>
          </c:val>
          <c:extLst>
            <c:ext xmlns:c16="http://schemas.microsoft.com/office/drawing/2014/chart" uri="{C3380CC4-5D6E-409C-BE32-E72D297353CC}">
              <c16:uniqueId val="{00000002-B257-4C00-A6AC-E28E97F12FA1}"/>
            </c:ext>
          </c:extLst>
        </c:ser>
        <c:ser>
          <c:idx val="3"/>
          <c:order val="3"/>
          <c:tx>
            <c:strRef>
              <c:f>Sheet1!$E$1</c:f>
              <c:strCache>
                <c:ptCount val="1"/>
                <c:pt idx="0">
                  <c:v>CALR mutations</c:v>
                </c:pt>
              </c:strCache>
            </c:strRef>
          </c:tx>
          <c:spPr>
            <a:solidFill>
              <a:srgbClr val="92D050"/>
            </a:solidFill>
            <a:ln>
              <a:noFill/>
            </a:ln>
            <a:effectLst/>
          </c:spPr>
          <c:invertIfNegative val="0"/>
          <c:cat>
            <c:strRef>
              <c:f>Sheet1!$A$2:$A$4</c:f>
              <c:strCache>
                <c:ptCount val="3"/>
                <c:pt idx="0">
                  <c:v>Polycythemia vera</c:v>
                </c:pt>
                <c:pt idx="1">
                  <c:v>Essential thrombocythemia</c:v>
                </c:pt>
                <c:pt idx="2">
                  <c:v>Primary myelofibrosis</c:v>
                </c:pt>
              </c:strCache>
            </c:strRef>
          </c:cat>
          <c:val>
            <c:numRef>
              <c:f>Sheet1!$E$2:$E$4</c:f>
              <c:numCache>
                <c:formatCode>General</c:formatCode>
                <c:ptCount val="3"/>
                <c:pt idx="0">
                  <c:v>0</c:v>
                </c:pt>
                <c:pt idx="1">
                  <c:v>25</c:v>
                </c:pt>
                <c:pt idx="2">
                  <c:v>30</c:v>
                </c:pt>
              </c:numCache>
            </c:numRef>
          </c:val>
          <c:extLst>
            <c:ext xmlns:c16="http://schemas.microsoft.com/office/drawing/2014/chart" uri="{C3380CC4-5D6E-409C-BE32-E72D297353CC}">
              <c16:uniqueId val="{00000003-B257-4C00-A6AC-E28E97F12FA1}"/>
            </c:ext>
          </c:extLst>
        </c:ser>
        <c:ser>
          <c:idx val="4"/>
          <c:order val="4"/>
          <c:tx>
            <c:strRef>
              <c:f>Sheet1!$F$1</c:f>
              <c:strCache>
                <c:ptCount val="1"/>
                <c:pt idx="0">
                  <c:v>JAK2/MPL/CALR unmutated</c:v>
                </c:pt>
              </c:strCache>
            </c:strRef>
          </c:tx>
          <c:spPr>
            <a:solidFill>
              <a:schemeClr val="bg1">
                <a:lumMod val="65000"/>
              </a:schemeClr>
            </a:solidFill>
            <a:ln>
              <a:noFill/>
            </a:ln>
            <a:effectLst/>
          </c:spPr>
          <c:invertIfNegative val="0"/>
          <c:cat>
            <c:strRef>
              <c:f>Sheet1!$A$2:$A$4</c:f>
              <c:strCache>
                <c:ptCount val="3"/>
                <c:pt idx="0">
                  <c:v>Polycythemia vera</c:v>
                </c:pt>
                <c:pt idx="1">
                  <c:v>Essential thrombocythemia</c:v>
                </c:pt>
                <c:pt idx="2">
                  <c:v>Primary myelofibrosis</c:v>
                </c:pt>
              </c:strCache>
            </c:strRef>
          </c:cat>
          <c:val>
            <c:numRef>
              <c:f>Sheet1!$F$2:$F$4</c:f>
              <c:numCache>
                <c:formatCode>General</c:formatCode>
                <c:ptCount val="3"/>
                <c:pt idx="0">
                  <c:v>2</c:v>
                </c:pt>
                <c:pt idx="1">
                  <c:v>10</c:v>
                </c:pt>
                <c:pt idx="2">
                  <c:v>5</c:v>
                </c:pt>
              </c:numCache>
            </c:numRef>
          </c:val>
          <c:extLst>
            <c:ext xmlns:c16="http://schemas.microsoft.com/office/drawing/2014/chart" uri="{C3380CC4-5D6E-409C-BE32-E72D297353CC}">
              <c16:uniqueId val="{00000004-B257-4C00-A6AC-E28E97F12FA1}"/>
            </c:ext>
          </c:extLst>
        </c:ser>
        <c:dLbls>
          <c:showLegendKey val="0"/>
          <c:showVal val="0"/>
          <c:showCatName val="0"/>
          <c:showSerName val="0"/>
          <c:showPercent val="0"/>
          <c:showBubbleSize val="0"/>
        </c:dLbls>
        <c:gapWidth val="150"/>
        <c:overlap val="100"/>
        <c:axId val="1657302384"/>
        <c:axId val="1657308624"/>
      </c:barChart>
      <c:catAx>
        <c:axId val="1657302384"/>
        <c:scaling>
          <c:orientation val="minMax"/>
        </c:scaling>
        <c:delete val="1"/>
        <c:axPos val="b"/>
        <c:numFmt formatCode="General" sourceLinked="1"/>
        <c:majorTickMark val="none"/>
        <c:minorTickMark val="none"/>
        <c:tickLblPos val="nextTo"/>
        <c:crossAx val="1657308624"/>
        <c:crosses val="autoZero"/>
        <c:auto val="1"/>
        <c:lblAlgn val="ctr"/>
        <c:lblOffset val="100"/>
        <c:noMultiLvlLbl val="0"/>
      </c:catAx>
      <c:valAx>
        <c:axId val="1657308624"/>
        <c:scaling>
          <c:orientation val="minMax"/>
        </c:scaling>
        <c:delete val="1"/>
        <c:axPos val="l"/>
        <c:numFmt formatCode="0%" sourceLinked="1"/>
        <c:majorTickMark val="none"/>
        <c:minorTickMark val="none"/>
        <c:tickLblPos val="nextTo"/>
        <c:crossAx val="1657302384"/>
        <c:crosses val="autoZero"/>
        <c:crossBetween val="between"/>
      </c:valAx>
      <c:spPr>
        <a:noFill/>
        <a:ln>
          <a:noFill/>
        </a:ln>
        <a:effectLst/>
      </c:spPr>
    </c:plotArea>
    <c:legend>
      <c:legendPos val="b"/>
      <c:layout>
        <c:manualLayout>
          <c:xMode val="edge"/>
          <c:yMode val="edge"/>
          <c:x val="0.10883435166811803"/>
          <c:y val="0.594883482760313"/>
          <c:w val="0.85534698256962605"/>
          <c:h val="0.215704974685450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56653874079476E-2"/>
          <c:y val="7.5034880900469711E-2"/>
          <c:w val="0.8791222395889754"/>
          <c:h val="0.52854051334667906"/>
        </c:manualLayout>
      </c:layout>
      <c:barChart>
        <c:barDir val="col"/>
        <c:grouping val="percentStacked"/>
        <c:varyColors val="0"/>
        <c:ser>
          <c:idx val="0"/>
          <c:order val="0"/>
          <c:tx>
            <c:strRef>
              <c:f>Sheet1!$B$1</c:f>
              <c:strCache>
                <c:ptCount val="1"/>
                <c:pt idx="0">
                  <c:v>0</c:v>
                </c:pt>
              </c:strCache>
            </c:strRef>
          </c:tx>
          <c:spPr>
            <a:solidFill>
              <a:schemeClr val="accent2"/>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Sheet1!$B$2:$B$5</c:f>
              <c:numCache>
                <c:formatCode>General</c:formatCode>
                <c:ptCount val="4"/>
                <c:pt idx="0">
                  <c:v>7</c:v>
                </c:pt>
                <c:pt idx="1">
                  <c:v>13</c:v>
                </c:pt>
                <c:pt idx="2">
                  <c:v>12</c:v>
                </c:pt>
              </c:numCache>
            </c:numRef>
          </c:val>
          <c:extLst>
            <c:ext xmlns:c16="http://schemas.microsoft.com/office/drawing/2014/chart" uri="{C3380CC4-5D6E-409C-BE32-E72D297353CC}">
              <c16:uniqueId val="{00000000-285A-4E5D-B5C3-EDE2A7A8B889}"/>
            </c:ext>
          </c:extLst>
        </c:ser>
        <c:ser>
          <c:idx val="1"/>
          <c:order val="1"/>
          <c:tx>
            <c:strRef>
              <c:f>Sheet1!$C$1</c:f>
              <c:strCache>
                <c:ptCount val="1"/>
                <c:pt idx="0">
                  <c:v>1</c:v>
                </c:pt>
              </c:strCache>
            </c:strRef>
          </c:tx>
          <c:spPr>
            <a:solidFill>
              <a:srgbClr val="44A8B6"/>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Sheet1!$C$2:$C$5</c:f>
              <c:numCache>
                <c:formatCode>General</c:formatCode>
                <c:ptCount val="4"/>
                <c:pt idx="0">
                  <c:v>55</c:v>
                </c:pt>
                <c:pt idx="1">
                  <c:v>62</c:v>
                </c:pt>
                <c:pt idx="2">
                  <c:v>53</c:v>
                </c:pt>
              </c:numCache>
            </c:numRef>
          </c:val>
          <c:extLst>
            <c:ext xmlns:c16="http://schemas.microsoft.com/office/drawing/2014/chart" uri="{C3380CC4-5D6E-409C-BE32-E72D297353CC}">
              <c16:uniqueId val="{00000001-285A-4E5D-B5C3-EDE2A7A8B889}"/>
            </c:ext>
          </c:extLst>
        </c:ser>
        <c:ser>
          <c:idx val="2"/>
          <c:order val="2"/>
          <c:tx>
            <c:strRef>
              <c:f>Sheet1!$D$1</c:f>
              <c:strCache>
                <c:ptCount val="1"/>
                <c:pt idx="0">
                  <c:v>2</c:v>
                </c:pt>
              </c:strCache>
            </c:strRef>
          </c:tx>
          <c:spPr>
            <a:solidFill>
              <a:schemeClr val="accent1"/>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Sheet1!$D$2:$D$5</c:f>
              <c:numCache>
                <c:formatCode>General</c:formatCode>
                <c:ptCount val="4"/>
                <c:pt idx="0">
                  <c:v>24</c:v>
                </c:pt>
                <c:pt idx="1">
                  <c:v>22</c:v>
                </c:pt>
                <c:pt idx="2">
                  <c:v>18</c:v>
                </c:pt>
              </c:numCache>
            </c:numRef>
          </c:val>
          <c:extLst>
            <c:ext xmlns:c16="http://schemas.microsoft.com/office/drawing/2014/chart" uri="{C3380CC4-5D6E-409C-BE32-E72D297353CC}">
              <c16:uniqueId val="{00000002-285A-4E5D-B5C3-EDE2A7A8B889}"/>
            </c:ext>
          </c:extLst>
        </c:ser>
        <c:ser>
          <c:idx val="3"/>
          <c:order val="3"/>
          <c:tx>
            <c:strRef>
              <c:f>Sheet1!$E$1</c:f>
              <c:strCache>
                <c:ptCount val="1"/>
                <c:pt idx="0">
                  <c:v>3</c:v>
                </c:pt>
              </c:strCache>
            </c:strRef>
          </c:tx>
          <c:spPr>
            <a:solidFill>
              <a:srgbClr val="92D050"/>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Sheet1!$E$2:$E$5</c:f>
              <c:numCache>
                <c:formatCode>General</c:formatCode>
                <c:ptCount val="4"/>
                <c:pt idx="0">
                  <c:v>10</c:v>
                </c:pt>
                <c:pt idx="1">
                  <c:v>3</c:v>
                </c:pt>
                <c:pt idx="2">
                  <c:v>15</c:v>
                </c:pt>
              </c:numCache>
            </c:numRef>
          </c:val>
          <c:extLst>
            <c:ext xmlns:c16="http://schemas.microsoft.com/office/drawing/2014/chart" uri="{C3380CC4-5D6E-409C-BE32-E72D297353CC}">
              <c16:uniqueId val="{00000003-285A-4E5D-B5C3-EDE2A7A8B889}"/>
            </c:ext>
          </c:extLst>
        </c:ser>
        <c:ser>
          <c:idx val="4"/>
          <c:order val="4"/>
          <c:tx>
            <c:strRef>
              <c:f>Sheet1!$F$1</c:f>
              <c:strCache>
                <c:ptCount val="1"/>
                <c:pt idx="0">
                  <c:v>4</c:v>
                </c:pt>
              </c:strCache>
            </c:strRef>
          </c:tx>
          <c:spPr>
            <a:solidFill>
              <a:schemeClr val="bg1">
                <a:lumMod val="65000"/>
              </a:schemeClr>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Sheet1!$F$2:$F$5</c:f>
              <c:numCache>
                <c:formatCode>General</c:formatCode>
                <c:ptCount val="4"/>
                <c:pt idx="0">
                  <c:v>3</c:v>
                </c:pt>
                <c:pt idx="1">
                  <c:v>0</c:v>
                </c:pt>
                <c:pt idx="2">
                  <c:v>0</c:v>
                </c:pt>
              </c:numCache>
            </c:numRef>
          </c:val>
          <c:extLst>
            <c:ext xmlns:c16="http://schemas.microsoft.com/office/drawing/2014/chart" uri="{C3380CC4-5D6E-409C-BE32-E72D297353CC}">
              <c16:uniqueId val="{00000004-285A-4E5D-B5C3-EDE2A7A8B889}"/>
            </c:ext>
          </c:extLst>
        </c:ser>
        <c:ser>
          <c:idx val="5"/>
          <c:order val="5"/>
          <c:tx>
            <c:strRef>
              <c:f>Sheet1!$G$1</c:f>
              <c:strCache>
                <c:ptCount val="1"/>
                <c:pt idx="0">
                  <c:v>5</c:v>
                </c:pt>
              </c:strCache>
            </c:strRef>
          </c:tx>
          <c:spPr>
            <a:solidFill>
              <a:schemeClr val="accent6"/>
            </a:solidFill>
            <a:ln>
              <a:noFill/>
            </a:ln>
            <a:effectLst/>
          </c:spPr>
          <c:invertIfNegative val="0"/>
          <c:cat>
            <c:strRef>
              <c:f>Sheet1!$A$2:$A$5</c:f>
              <c:strCache>
                <c:ptCount val="3"/>
                <c:pt idx="0">
                  <c:v>Polycythemia vera</c:v>
                </c:pt>
                <c:pt idx="1">
                  <c:v>Essential thrombocythemia</c:v>
                </c:pt>
                <c:pt idx="2">
                  <c:v>Primary myelofibrosis</c:v>
                </c:pt>
              </c:strCache>
            </c:strRef>
          </c:cat>
          <c:val>
            <c:numRef>
              <c:f>Sheet1!$G$2:$G$5</c:f>
              <c:numCache>
                <c:formatCode>General</c:formatCode>
                <c:ptCount val="4"/>
                <c:pt idx="0">
                  <c:v>0</c:v>
                </c:pt>
                <c:pt idx="2">
                  <c:v>3</c:v>
                </c:pt>
              </c:numCache>
            </c:numRef>
          </c:val>
          <c:extLst>
            <c:ext xmlns:c16="http://schemas.microsoft.com/office/drawing/2014/chart" uri="{C3380CC4-5D6E-409C-BE32-E72D297353CC}">
              <c16:uniqueId val="{00000005-285A-4E5D-B5C3-EDE2A7A8B889}"/>
            </c:ext>
          </c:extLst>
        </c:ser>
        <c:dLbls>
          <c:showLegendKey val="0"/>
          <c:showVal val="0"/>
          <c:showCatName val="0"/>
          <c:showSerName val="0"/>
          <c:showPercent val="0"/>
          <c:showBubbleSize val="0"/>
        </c:dLbls>
        <c:gapWidth val="150"/>
        <c:overlap val="100"/>
        <c:axId val="1657302384"/>
        <c:axId val="1657308624"/>
      </c:barChart>
      <c:catAx>
        <c:axId val="1657302384"/>
        <c:scaling>
          <c:orientation val="minMax"/>
        </c:scaling>
        <c:delete val="1"/>
        <c:axPos val="b"/>
        <c:numFmt formatCode="General" sourceLinked="1"/>
        <c:majorTickMark val="none"/>
        <c:minorTickMark val="none"/>
        <c:tickLblPos val="nextTo"/>
        <c:crossAx val="1657308624"/>
        <c:crosses val="autoZero"/>
        <c:auto val="1"/>
        <c:lblAlgn val="ctr"/>
        <c:lblOffset val="100"/>
        <c:noMultiLvlLbl val="0"/>
      </c:catAx>
      <c:valAx>
        <c:axId val="1657308624"/>
        <c:scaling>
          <c:orientation val="minMax"/>
        </c:scaling>
        <c:delete val="1"/>
        <c:axPos val="l"/>
        <c:numFmt formatCode="0%" sourceLinked="1"/>
        <c:majorTickMark val="none"/>
        <c:minorTickMark val="none"/>
        <c:tickLblPos val="nextTo"/>
        <c:crossAx val="1657302384"/>
        <c:crosses val="autoZero"/>
        <c:crossBetween val="between"/>
      </c:valAx>
      <c:spPr>
        <a:noFill/>
        <a:ln>
          <a:noFill/>
        </a:ln>
        <a:effectLst/>
      </c:spPr>
    </c:plotArea>
    <c:legend>
      <c:legendPos val="b"/>
      <c:layout>
        <c:manualLayout>
          <c:xMode val="edge"/>
          <c:yMode val="edge"/>
          <c:x val="0.11867700446011825"/>
          <c:y val="0.69855576832309774"/>
          <c:w val="0.61203675284443748"/>
          <c:h val="0.123337678223580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76586504906101"/>
          <c:y val="5.9045649852956468E-2"/>
          <c:w val="0.58793913352939142"/>
          <c:h val="0.88190870029408708"/>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F9-47EF-8E46-48E6D12784B0}"/>
              </c:ext>
            </c:extLst>
          </c:dPt>
          <c:dPt>
            <c:idx val="1"/>
            <c:bubble3D val="0"/>
            <c:spPr>
              <a:solidFill>
                <a:srgbClr val="4CAFBC"/>
              </a:solidFill>
              <a:ln w="19050">
                <a:solidFill>
                  <a:schemeClr val="lt1"/>
                </a:solidFill>
              </a:ln>
              <a:effectLst/>
            </c:spPr>
            <c:extLst>
              <c:ext xmlns:c16="http://schemas.microsoft.com/office/drawing/2014/chart" uri="{C3380CC4-5D6E-409C-BE32-E72D297353CC}">
                <c16:uniqueId val="{00000003-05F9-47EF-8E46-48E6D12784B0}"/>
              </c:ext>
            </c:extLst>
          </c:dPt>
          <c:cat>
            <c:numRef>
              <c:f>Sheet1!$A$2:$A$3</c:f>
              <c:numCache>
                <c:formatCode>General</c:formatCode>
                <c:ptCount val="2"/>
                <c:pt idx="1">
                  <c:v>100</c:v>
                </c:pt>
              </c:numCache>
            </c:num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05F9-47EF-8E46-48E6D12784B0}"/>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32458164634052"/>
          <c:y val="5.4773628786125586E-2"/>
          <c:w val="0.65226734733999836"/>
          <c:h val="0.77215720622012873"/>
        </c:manualLayout>
      </c:layout>
      <c:barChart>
        <c:barDir val="col"/>
        <c:grouping val="clustered"/>
        <c:varyColors val="0"/>
        <c:ser>
          <c:idx val="0"/>
          <c:order val="0"/>
          <c:tx>
            <c:strRef>
              <c:f>Sheet1!$B$1</c:f>
              <c:strCache>
                <c:ptCount val="1"/>
                <c:pt idx="0">
                  <c:v>Column1</c:v>
                </c:pt>
              </c:strCache>
            </c:strRef>
          </c:tx>
          <c:spPr>
            <a:solidFill>
              <a:srgbClr val="7EB2E7"/>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0"/>
            <c:invertIfNegative val="0"/>
            <c:bubble3D val="0"/>
            <c:spPr>
              <a:solidFill>
                <a:srgbClr val="002060"/>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1-0CAB-4578-A2AE-049E3757D79D}"/>
              </c:ext>
            </c:extLst>
          </c:dPt>
          <c:dPt>
            <c:idx val="1"/>
            <c:invertIfNegative val="0"/>
            <c:bubble3D val="0"/>
            <c:spPr>
              <a:solidFill>
                <a:srgbClr val="5AA2AE"/>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3-0CAB-4578-A2AE-049E3757D79D}"/>
              </c:ext>
            </c:extLst>
          </c:dPt>
          <c:dPt>
            <c:idx val="2"/>
            <c:invertIfNegative val="0"/>
            <c:bubble3D val="0"/>
            <c:spPr>
              <a:solidFill>
                <a:srgbClr val="1ECECA"/>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5-0CAB-4578-A2AE-049E3757D79D}"/>
              </c:ext>
            </c:extLst>
          </c:dPt>
          <c:dLbls>
            <c:dLbl>
              <c:idx val="0"/>
              <c:layout>
                <c:manualLayout>
                  <c:x val="-4.9877495668184709E-17"/>
                  <c:y val="7.911273031353138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CAB-4578-A2AE-049E3757D79D}"/>
                </c:ext>
              </c:extLst>
            </c:dLbl>
            <c:dLbl>
              <c:idx val="1"/>
              <c:layout>
                <c:manualLayout>
                  <c:x val="-2.7206221013056846E-3"/>
                  <c:y val="2.6696299145983413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CAB-4578-A2AE-049E3757D79D}"/>
                </c:ext>
              </c:extLst>
            </c:dLbl>
            <c:dLbl>
              <c:idx val="2"/>
              <c:layout>
                <c:manualLayout>
                  <c:x val="-2.7206221013056846E-3"/>
                  <c:y val="1.018208540396905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CAB-4578-A2AE-049E3757D79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100 mg QD</c:v>
                </c:pt>
                <c:pt idx="1">
                  <c:v>100 mg BID</c:v>
                </c:pt>
                <c:pt idx="2">
                  <c:v>200 mg BID</c:v>
                </c:pt>
              </c:strCache>
            </c:strRef>
          </c:cat>
          <c:val>
            <c:numRef>
              <c:f>Sheet1!$B$2:$B$4</c:f>
              <c:numCache>
                <c:formatCode>0%</c:formatCode>
                <c:ptCount val="3"/>
                <c:pt idx="0">
                  <c:v>-0.03</c:v>
                </c:pt>
                <c:pt idx="1">
                  <c:v>-0.16</c:v>
                </c:pt>
                <c:pt idx="2">
                  <c:v>-0.27</c:v>
                </c:pt>
              </c:numCache>
            </c:numRef>
          </c:val>
          <c:extLst>
            <c:ext xmlns:c16="http://schemas.microsoft.com/office/drawing/2014/chart" uri="{C3380CC4-5D6E-409C-BE32-E72D297353CC}">
              <c16:uniqueId val="{00000006-0CAB-4578-A2AE-049E3757D79D}"/>
            </c:ext>
          </c:extLst>
        </c:ser>
        <c:dLbls>
          <c:showLegendKey val="0"/>
          <c:showVal val="0"/>
          <c:showCatName val="0"/>
          <c:showSerName val="0"/>
          <c:showPercent val="0"/>
          <c:showBubbleSize val="0"/>
        </c:dLbls>
        <c:gapWidth val="69"/>
        <c:axId val="1308128559"/>
        <c:axId val="1306467327"/>
      </c:barChart>
      <c:catAx>
        <c:axId val="1308128559"/>
        <c:scaling>
          <c:orientation val="minMax"/>
        </c:scaling>
        <c:delete val="0"/>
        <c:axPos val="b"/>
        <c:numFmt formatCode="General" sourceLinked="1"/>
        <c:majorTickMark val="out"/>
        <c:minorTickMark val="none"/>
        <c:tickLblPos val="high"/>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6467327"/>
        <c:crosses val="autoZero"/>
        <c:auto val="1"/>
        <c:lblAlgn val="ctr"/>
        <c:lblOffset val="40"/>
        <c:noMultiLvlLbl val="0"/>
      </c:catAx>
      <c:valAx>
        <c:axId val="1306467327"/>
        <c:scaling>
          <c:orientation val="minMax"/>
          <c:min val="-0.30000000000000004"/>
        </c:scaling>
        <c:delete val="1"/>
        <c:axPos val="l"/>
        <c:numFmt formatCode="0%" sourceLinked="0"/>
        <c:majorTickMark val="out"/>
        <c:minorTickMark val="none"/>
        <c:tickLblPos val="nextTo"/>
        <c:crossAx val="1308128559"/>
        <c:crosses val="autoZero"/>
        <c:crossBetween val="between"/>
        <c:majorUnit val="5.000000000000001E-2"/>
        <c:min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8584871029951"/>
          <c:y val="0"/>
          <c:w val="0.81119712225205465"/>
          <c:h val="0.77215720622012873"/>
        </c:manualLayout>
      </c:layout>
      <c:barChart>
        <c:barDir val="col"/>
        <c:grouping val="stacked"/>
        <c:varyColors val="0"/>
        <c:ser>
          <c:idx val="0"/>
          <c:order val="0"/>
          <c:tx>
            <c:strRef>
              <c:f>Sheet1!$B$1</c:f>
              <c:strCache>
                <c:ptCount val="1"/>
                <c:pt idx="0">
                  <c:v>1 to &lt;2 g/dL</c:v>
                </c:pt>
              </c:strCache>
            </c:strRef>
          </c:tx>
          <c:spPr>
            <a:solidFill>
              <a:schemeClr val="accent3">
                <a:lumMod val="40000"/>
                <a:lumOff val="60000"/>
              </a:schemeClr>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1"/>
            <c:invertIfNegative val="0"/>
            <c:bubble3D val="0"/>
            <c:extLst>
              <c:ext xmlns:c16="http://schemas.microsoft.com/office/drawing/2014/chart" uri="{C3380CC4-5D6E-409C-BE32-E72D297353CC}">
                <c16:uniqueId val="{00000000-1BC7-475A-B4B2-AA1162DD15E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PAC 100 mg QD</c:v>
                </c:pt>
                <c:pt idx="1">
                  <c:v>PAC 100 mg BID</c:v>
                </c:pt>
                <c:pt idx="2">
                  <c:v>PAC 200 mg BID</c:v>
                </c:pt>
              </c:strCache>
            </c:strRef>
          </c:cat>
          <c:val>
            <c:numRef>
              <c:f>Sheet1!$B$2:$B$4</c:f>
              <c:numCache>
                <c:formatCode>0.0%</c:formatCode>
                <c:ptCount val="3"/>
                <c:pt idx="0">
                  <c:v>2.8000000000000001E-2</c:v>
                </c:pt>
                <c:pt idx="1">
                  <c:v>2.8000000000000001E-2</c:v>
                </c:pt>
                <c:pt idx="2">
                  <c:v>4.7E-2</c:v>
                </c:pt>
              </c:numCache>
            </c:numRef>
          </c:val>
          <c:extLst>
            <c:ext xmlns:c16="http://schemas.microsoft.com/office/drawing/2014/chart" uri="{C3380CC4-5D6E-409C-BE32-E72D297353CC}">
              <c16:uniqueId val="{00000001-1BC7-475A-B4B2-AA1162DD15E8}"/>
            </c:ext>
          </c:extLst>
        </c:ser>
        <c:ser>
          <c:idx val="1"/>
          <c:order val="1"/>
          <c:tx>
            <c:strRef>
              <c:f>Sheet1!$C$1</c:f>
              <c:strCache>
                <c:ptCount val="1"/>
                <c:pt idx="0">
                  <c:v>≥2 g/dL</c:v>
                </c:pt>
              </c:strCache>
            </c:strRef>
          </c:tx>
          <c:spPr>
            <a:solidFill>
              <a:srgbClr val="4CAFBC"/>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invertIfNegative val="0"/>
          <c:dPt>
            <c:idx val="2"/>
            <c:invertIfNegative val="0"/>
            <c:bubble3D val="0"/>
            <c:spPr>
              <a:solidFill>
                <a:srgbClr val="4CAFBC"/>
              </a:solidFill>
              <a:ln>
                <a:noFill/>
              </a:ln>
              <a:effectLst>
                <a:outerShdw blurRad="63500" sx="102000" sy="102000" algn="ctr" rotWithShape="0">
                  <a:prstClr val="black">
                    <a:alpha val="40000"/>
                  </a:prstClr>
                </a:outerShdw>
              </a:effectLst>
              <a:scene3d>
                <a:camera prst="orthographicFront"/>
                <a:lightRig rig="threePt" dir="t"/>
              </a:scene3d>
              <a:sp3d>
                <a:bevelT w="25400" h="25400"/>
              </a:sp3d>
            </c:spPr>
            <c:extLst>
              <c:ext xmlns:c16="http://schemas.microsoft.com/office/drawing/2014/chart" uri="{C3380CC4-5D6E-409C-BE32-E72D297353CC}">
                <c16:uniqueId val="{00000003-1BC7-475A-B4B2-AA1162DD15E8}"/>
              </c:ext>
            </c:extLst>
          </c:dPt>
          <c:dLbls>
            <c:dLbl>
              <c:idx val="0"/>
              <c:delete val="1"/>
              <c:extLst>
                <c:ext xmlns:c15="http://schemas.microsoft.com/office/drawing/2012/chart" uri="{CE6537A1-D6FC-4f65-9D91-7224C49458BB}"/>
                <c:ext xmlns:c16="http://schemas.microsoft.com/office/drawing/2014/chart" uri="{C3380CC4-5D6E-409C-BE32-E72D297353CC}">
                  <c16:uniqueId val="{00000004-1BC7-475A-B4B2-AA1162DD15E8}"/>
                </c:ext>
              </c:extLst>
            </c:dLbl>
            <c:dLbl>
              <c:idx val="1"/>
              <c:delete val="1"/>
              <c:extLst>
                <c:ext xmlns:c15="http://schemas.microsoft.com/office/drawing/2012/chart" uri="{CE6537A1-D6FC-4f65-9D91-7224C49458BB}"/>
                <c:ext xmlns:c16="http://schemas.microsoft.com/office/drawing/2014/chart" uri="{C3380CC4-5D6E-409C-BE32-E72D297353CC}">
                  <c16:uniqueId val="{00000005-1BC7-475A-B4B2-AA1162DD15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3"/>
                <c:pt idx="0">
                  <c:v>PAC 100 mg QD</c:v>
                </c:pt>
                <c:pt idx="1">
                  <c:v>PAC 100 mg BID</c:v>
                </c:pt>
                <c:pt idx="2">
                  <c:v>PAC 200 mg BID</c:v>
                </c:pt>
              </c:strCache>
            </c:strRef>
          </c:cat>
          <c:val>
            <c:numRef>
              <c:f>Sheet1!$C$2:$C$4</c:f>
              <c:numCache>
                <c:formatCode>0.0%</c:formatCode>
                <c:ptCount val="3"/>
                <c:pt idx="0">
                  <c:v>0</c:v>
                </c:pt>
                <c:pt idx="1">
                  <c:v>0</c:v>
                </c:pt>
                <c:pt idx="2">
                  <c:v>4.8000000000000001E-2</c:v>
                </c:pt>
              </c:numCache>
            </c:numRef>
          </c:val>
          <c:extLst>
            <c:ext xmlns:c16="http://schemas.microsoft.com/office/drawing/2014/chart" uri="{C3380CC4-5D6E-409C-BE32-E72D297353CC}">
              <c16:uniqueId val="{00000006-1BC7-475A-B4B2-AA1162DD15E8}"/>
            </c:ext>
          </c:extLst>
        </c:ser>
        <c:dLbls>
          <c:showLegendKey val="0"/>
          <c:showVal val="0"/>
          <c:showCatName val="0"/>
          <c:showSerName val="0"/>
          <c:showPercent val="0"/>
          <c:showBubbleSize val="0"/>
        </c:dLbls>
        <c:gapWidth val="69"/>
        <c:overlap val="100"/>
        <c:axId val="1308128559"/>
        <c:axId val="1306467327"/>
      </c:barChart>
      <c:catAx>
        <c:axId val="1308128559"/>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00" b="0" i="0" u="none" strike="noStrike" kern="1200" baseline="0">
                <a:solidFill>
                  <a:srgbClr val="5A5A5A"/>
                </a:solidFill>
                <a:latin typeface="+mn-lt"/>
                <a:ea typeface="+mn-ea"/>
                <a:cs typeface="+mn-cs"/>
              </a:defRPr>
            </a:pPr>
            <a:endParaRPr lang="en-US"/>
          </a:p>
        </c:txPr>
        <c:crossAx val="1306467327"/>
        <c:crosses val="autoZero"/>
        <c:auto val="1"/>
        <c:lblAlgn val="ctr"/>
        <c:lblOffset val="40"/>
        <c:noMultiLvlLbl val="0"/>
      </c:catAx>
      <c:valAx>
        <c:axId val="1306467327"/>
        <c:scaling>
          <c:orientation val="minMax"/>
          <c:max val="0.1"/>
        </c:scaling>
        <c:delete val="1"/>
        <c:axPos val="l"/>
        <c:numFmt formatCode="0%" sourceLinked="0"/>
        <c:majorTickMark val="out"/>
        <c:minorTickMark val="none"/>
        <c:tickLblPos val="nextTo"/>
        <c:crossAx val="1308128559"/>
        <c:crosses val="autoZero"/>
        <c:crossBetween val="between"/>
        <c:majorUnit val="2.0000000000000004E-2"/>
      </c:valAx>
      <c:spPr>
        <a:noFill/>
        <a:ln>
          <a:noFill/>
        </a:ln>
        <a:effectLst/>
      </c:spPr>
    </c:plotArea>
    <c:legend>
      <c:legendPos val="r"/>
      <c:layout>
        <c:manualLayout>
          <c:xMode val="edge"/>
          <c:yMode val="edge"/>
          <c:x val="0.29358494858259609"/>
          <c:y val="0.10270649106205912"/>
          <c:w val="0.28826132139367272"/>
          <c:h val="0.176828964974419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E1BDE-A3DA-4BE2-AA5D-5FFAD76BFBEE}" type="doc">
      <dgm:prSet loTypeId="urn:microsoft.com/office/officeart/2005/8/layout/venn1" loCatId="relationship" qsTypeId="urn:microsoft.com/office/officeart/2005/8/quickstyle/simple1" qsCatId="simple" csTypeId="urn:microsoft.com/office/officeart/2005/8/colors/accent1_2" csCatId="accent1" phldr="1"/>
      <dgm:spPr/>
    </dgm:pt>
    <dgm:pt modelId="{AE1EAA6C-4883-49AC-84DC-33AECB4F8AC6}">
      <dgm:prSet phldrT="[Text]" custT="1"/>
      <dgm:spPr>
        <a:solidFill>
          <a:srgbClr val="44A8B6">
            <a:alpha val="50000"/>
          </a:srgbClr>
        </a:solidFill>
      </dgm:spPr>
      <dgm:t>
        <a:bodyPr/>
        <a:lstStyle/>
        <a:p>
          <a:r>
            <a:rPr lang="en-US" sz="2000" b="1" dirty="0">
              <a:solidFill>
                <a:schemeClr val="bg1"/>
              </a:solidFill>
            </a:rPr>
            <a:t>PMF</a:t>
          </a:r>
        </a:p>
      </dgm:t>
    </dgm:pt>
    <dgm:pt modelId="{D1D1E82C-E434-4B3E-B3F1-901189033C2F}" type="parTrans" cxnId="{E88B989E-865F-441B-80DF-48818DD12A98}">
      <dgm:prSet/>
      <dgm:spPr/>
      <dgm:t>
        <a:bodyPr/>
        <a:lstStyle/>
        <a:p>
          <a:endParaRPr lang="en-US"/>
        </a:p>
      </dgm:t>
    </dgm:pt>
    <dgm:pt modelId="{85FC81E7-C0A4-4963-9BC3-9719D57FCDEA}" type="sibTrans" cxnId="{E88B989E-865F-441B-80DF-48818DD12A98}">
      <dgm:prSet/>
      <dgm:spPr/>
      <dgm:t>
        <a:bodyPr/>
        <a:lstStyle/>
        <a:p>
          <a:endParaRPr lang="en-US"/>
        </a:p>
      </dgm:t>
    </dgm:pt>
    <dgm:pt modelId="{99B39D55-A957-462C-8A4F-72785F72CB61}">
      <dgm:prSet phldrT="[Text]" custT="1"/>
      <dgm:spPr/>
      <dgm:t>
        <a:bodyPr/>
        <a:lstStyle/>
        <a:p>
          <a:r>
            <a:rPr lang="en-US" sz="2000" b="1" dirty="0">
              <a:solidFill>
                <a:schemeClr val="bg1"/>
              </a:solidFill>
            </a:rPr>
            <a:t>ET</a:t>
          </a:r>
        </a:p>
      </dgm:t>
    </dgm:pt>
    <dgm:pt modelId="{FB191FC7-981A-4724-BDA8-599583E7DD99}" type="parTrans" cxnId="{DE7AFD66-8CAB-486C-BD2A-C1315B468C20}">
      <dgm:prSet/>
      <dgm:spPr/>
      <dgm:t>
        <a:bodyPr/>
        <a:lstStyle/>
        <a:p>
          <a:endParaRPr lang="en-US"/>
        </a:p>
      </dgm:t>
    </dgm:pt>
    <dgm:pt modelId="{43F8CB23-4376-4C16-A76C-FBCA83D3685D}" type="sibTrans" cxnId="{DE7AFD66-8CAB-486C-BD2A-C1315B468C20}">
      <dgm:prSet/>
      <dgm:spPr/>
      <dgm:t>
        <a:bodyPr/>
        <a:lstStyle/>
        <a:p>
          <a:endParaRPr lang="en-US"/>
        </a:p>
      </dgm:t>
    </dgm:pt>
    <dgm:pt modelId="{0C36C270-6F21-41FE-83FF-7BEF6FC6EBC4}">
      <dgm:prSet phldrT="[Text]" custT="1"/>
      <dgm:spPr>
        <a:solidFill>
          <a:srgbClr val="C00000">
            <a:alpha val="56863"/>
          </a:srgbClr>
        </a:solidFill>
      </dgm:spPr>
      <dgm:t>
        <a:bodyPr/>
        <a:lstStyle/>
        <a:p>
          <a:r>
            <a:rPr lang="en-US" sz="2000" b="1" dirty="0">
              <a:solidFill>
                <a:schemeClr val="bg1"/>
              </a:solidFill>
            </a:rPr>
            <a:t>PV</a:t>
          </a:r>
        </a:p>
      </dgm:t>
    </dgm:pt>
    <dgm:pt modelId="{0595268A-66B1-43E3-8726-0339E36986D2}" type="parTrans" cxnId="{6E99C823-69E1-4CE1-A6D9-A0BEDFBF3966}">
      <dgm:prSet/>
      <dgm:spPr/>
      <dgm:t>
        <a:bodyPr/>
        <a:lstStyle/>
        <a:p>
          <a:endParaRPr lang="en-US"/>
        </a:p>
      </dgm:t>
    </dgm:pt>
    <dgm:pt modelId="{4DCB132A-2C4D-40BE-9832-1007BA691541}" type="sibTrans" cxnId="{6E99C823-69E1-4CE1-A6D9-A0BEDFBF3966}">
      <dgm:prSet/>
      <dgm:spPr/>
      <dgm:t>
        <a:bodyPr/>
        <a:lstStyle/>
        <a:p>
          <a:endParaRPr lang="en-US"/>
        </a:p>
      </dgm:t>
    </dgm:pt>
    <dgm:pt modelId="{9F6D10EF-BE0C-4A0C-91DE-D1115575815C}" type="pres">
      <dgm:prSet presAssocID="{70EE1BDE-A3DA-4BE2-AA5D-5FFAD76BFBEE}" presName="compositeShape" presStyleCnt="0">
        <dgm:presLayoutVars>
          <dgm:chMax val="7"/>
          <dgm:dir/>
          <dgm:resizeHandles val="exact"/>
        </dgm:presLayoutVars>
      </dgm:prSet>
      <dgm:spPr/>
    </dgm:pt>
    <dgm:pt modelId="{79210E7A-0D12-4D08-AA84-549326BC089E}" type="pres">
      <dgm:prSet presAssocID="{AE1EAA6C-4883-49AC-84DC-33AECB4F8AC6}" presName="circ1" presStyleLbl="vennNode1" presStyleIdx="0" presStyleCnt="3"/>
      <dgm:spPr/>
    </dgm:pt>
    <dgm:pt modelId="{0C5FBC30-11C9-4D42-B47E-201164B2343C}" type="pres">
      <dgm:prSet presAssocID="{AE1EAA6C-4883-49AC-84DC-33AECB4F8AC6}" presName="circ1Tx" presStyleLbl="revTx" presStyleIdx="0" presStyleCnt="0">
        <dgm:presLayoutVars>
          <dgm:chMax val="0"/>
          <dgm:chPref val="0"/>
          <dgm:bulletEnabled val="1"/>
        </dgm:presLayoutVars>
      </dgm:prSet>
      <dgm:spPr/>
    </dgm:pt>
    <dgm:pt modelId="{14CD7F71-93DB-4210-B15F-30D7338B6C3C}" type="pres">
      <dgm:prSet presAssocID="{99B39D55-A957-462C-8A4F-72785F72CB61}" presName="circ2" presStyleLbl="vennNode1" presStyleIdx="1" presStyleCnt="3" custLinFactNeighborX="-8267" custLinFactNeighborY="-17058"/>
      <dgm:spPr/>
    </dgm:pt>
    <dgm:pt modelId="{ABB5576F-B86B-47A2-B653-0DA752D939FA}" type="pres">
      <dgm:prSet presAssocID="{99B39D55-A957-462C-8A4F-72785F72CB61}" presName="circ2Tx" presStyleLbl="revTx" presStyleIdx="0" presStyleCnt="0">
        <dgm:presLayoutVars>
          <dgm:chMax val="0"/>
          <dgm:chPref val="0"/>
          <dgm:bulletEnabled val="1"/>
        </dgm:presLayoutVars>
      </dgm:prSet>
      <dgm:spPr/>
    </dgm:pt>
    <dgm:pt modelId="{BF128AA7-9BAC-4715-B0B9-1542BD345A85}" type="pres">
      <dgm:prSet presAssocID="{0C36C270-6F21-41FE-83FF-7BEF6FC6EBC4}" presName="circ3" presStyleLbl="vennNode1" presStyleIdx="2" presStyleCnt="3" custLinFactNeighborX="-1769" custLinFactNeighborY="-16275"/>
      <dgm:spPr/>
    </dgm:pt>
    <dgm:pt modelId="{354549CE-221A-4A4A-9E41-EB4F2D0F92C9}" type="pres">
      <dgm:prSet presAssocID="{0C36C270-6F21-41FE-83FF-7BEF6FC6EBC4}" presName="circ3Tx" presStyleLbl="revTx" presStyleIdx="0" presStyleCnt="0">
        <dgm:presLayoutVars>
          <dgm:chMax val="0"/>
          <dgm:chPref val="0"/>
          <dgm:bulletEnabled val="1"/>
        </dgm:presLayoutVars>
      </dgm:prSet>
      <dgm:spPr/>
    </dgm:pt>
  </dgm:ptLst>
  <dgm:cxnLst>
    <dgm:cxn modelId="{DDAC0223-3318-4A88-8F79-9C0EFE9F89C9}" type="presOf" srcId="{0C36C270-6F21-41FE-83FF-7BEF6FC6EBC4}" destId="{BF128AA7-9BAC-4715-B0B9-1542BD345A85}" srcOrd="0" destOrd="0" presId="urn:microsoft.com/office/officeart/2005/8/layout/venn1"/>
    <dgm:cxn modelId="{6E99C823-69E1-4CE1-A6D9-A0BEDFBF3966}" srcId="{70EE1BDE-A3DA-4BE2-AA5D-5FFAD76BFBEE}" destId="{0C36C270-6F21-41FE-83FF-7BEF6FC6EBC4}" srcOrd="2" destOrd="0" parTransId="{0595268A-66B1-43E3-8726-0339E36986D2}" sibTransId="{4DCB132A-2C4D-40BE-9832-1007BA691541}"/>
    <dgm:cxn modelId="{08848124-4976-4BDA-92EA-6D716DD09DDF}" type="presOf" srcId="{99B39D55-A957-462C-8A4F-72785F72CB61}" destId="{14CD7F71-93DB-4210-B15F-30D7338B6C3C}" srcOrd="0" destOrd="0" presId="urn:microsoft.com/office/officeart/2005/8/layout/venn1"/>
    <dgm:cxn modelId="{DE7AFD66-8CAB-486C-BD2A-C1315B468C20}" srcId="{70EE1BDE-A3DA-4BE2-AA5D-5FFAD76BFBEE}" destId="{99B39D55-A957-462C-8A4F-72785F72CB61}" srcOrd="1" destOrd="0" parTransId="{FB191FC7-981A-4724-BDA8-599583E7DD99}" sibTransId="{43F8CB23-4376-4C16-A76C-FBCA83D3685D}"/>
    <dgm:cxn modelId="{DC538A8D-F42E-40C2-A745-47EBDC07F80B}" type="presOf" srcId="{AE1EAA6C-4883-49AC-84DC-33AECB4F8AC6}" destId="{0C5FBC30-11C9-4D42-B47E-201164B2343C}" srcOrd="1" destOrd="0" presId="urn:microsoft.com/office/officeart/2005/8/layout/venn1"/>
    <dgm:cxn modelId="{9E515793-CE7E-4E17-9B7F-E21DC9155047}" type="presOf" srcId="{0C36C270-6F21-41FE-83FF-7BEF6FC6EBC4}" destId="{354549CE-221A-4A4A-9E41-EB4F2D0F92C9}" srcOrd="1" destOrd="0" presId="urn:microsoft.com/office/officeart/2005/8/layout/venn1"/>
    <dgm:cxn modelId="{86BB9097-D211-40D2-B226-C52A2321C424}" type="presOf" srcId="{AE1EAA6C-4883-49AC-84DC-33AECB4F8AC6}" destId="{79210E7A-0D12-4D08-AA84-549326BC089E}" srcOrd="0" destOrd="0" presId="urn:microsoft.com/office/officeart/2005/8/layout/venn1"/>
    <dgm:cxn modelId="{E88B989E-865F-441B-80DF-48818DD12A98}" srcId="{70EE1BDE-A3DA-4BE2-AA5D-5FFAD76BFBEE}" destId="{AE1EAA6C-4883-49AC-84DC-33AECB4F8AC6}" srcOrd="0" destOrd="0" parTransId="{D1D1E82C-E434-4B3E-B3F1-901189033C2F}" sibTransId="{85FC81E7-C0A4-4963-9BC3-9719D57FCDEA}"/>
    <dgm:cxn modelId="{D008B8D9-1077-4E3B-BD40-3F5E239A0450}" type="presOf" srcId="{99B39D55-A957-462C-8A4F-72785F72CB61}" destId="{ABB5576F-B86B-47A2-B653-0DA752D939FA}" srcOrd="1" destOrd="0" presId="urn:microsoft.com/office/officeart/2005/8/layout/venn1"/>
    <dgm:cxn modelId="{96DB0CFF-CF0C-456B-BBA3-265D6744C4A4}" type="presOf" srcId="{70EE1BDE-A3DA-4BE2-AA5D-5FFAD76BFBEE}" destId="{9F6D10EF-BE0C-4A0C-91DE-D1115575815C}" srcOrd="0" destOrd="0" presId="urn:microsoft.com/office/officeart/2005/8/layout/venn1"/>
    <dgm:cxn modelId="{A7619220-FDFA-4DAC-A3F6-5282BD5393C4}" type="presParOf" srcId="{9F6D10EF-BE0C-4A0C-91DE-D1115575815C}" destId="{79210E7A-0D12-4D08-AA84-549326BC089E}" srcOrd="0" destOrd="0" presId="urn:microsoft.com/office/officeart/2005/8/layout/venn1"/>
    <dgm:cxn modelId="{301EE988-8BC3-40A2-B21C-4F4423AA4217}" type="presParOf" srcId="{9F6D10EF-BE0C-4A0C-91DE-D1115575815C}" destId="{0C5FBC30-11C9-4D42-B47E-201164B2343C}" srcOrd="1" destOrd="0" presId="urn:microsoft.com/office/officeart/2005/8/layout/venn1"/>
    <dgm:cxn modelId="{DD117BE2-91E6-46D8-9342-DD7D9D2CFA6A}" type="presParOf" srcId="{9F6D10EF-BE0C-4A0C-91DE-D1115575815C}" destId="{14CD7F71-93DB-4210-B15F-30D7338B6C3C}" srcOrd="2" destOrd="0" presId="urn:microsoft.com/office/officeart/2005/8/layout/venn1"/>
    <dgm:cxn modelId="{3978AF73-D875-44F4-92ED-282A30D720A7}" type="presParOf" srcId="{9F6D10EF-BE0C-4A0C-91DE-D1115575815C}" destId="{ABB5576F-B86B-47A2-B653-0DA752D939FA}" srcOrd="3" destOrd="0" presId="urn:microsoft.com/office/officeart/2005/8/layout/venn1"/>
    <dgm:cxn modelId="{679ABC4C-3BC1-47A1-AD13-7C1744BC8DA9}" type="presParOf" srcId="{9F6D10EF-BE0C-4A0C-91DE-D1115575815C}" destId="{BF128AA7-9BAC-4715-B0B9-1542BD345A85}" srcOrd="4" destOrd="0" presId="urn:microsoft.com/office/officeart/2005/8/layout/venn1"/>
    <dgm:cxn modelId="{AC0EC3CA-56CE-45C1-BAD5-366FF8ADC960}" type="presParOf" srcId="{9F6D10EF-BE0C-4A0C-91DE-D1115575815C}" destId="{354549CE-221A-4A4A-9E41-EB4F2D0F92C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C03345-ED51-4F97-B6B2-9E6252EAD2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47D2A03-582D-4F7E-B14E-09AF39F95134}">
      <dgm:prSet custT="1"/>
      <dgm:spPr>
        <a:solidFill>
          <a:srgbClr val="4CAFBC">
            <a:alpha val="80000"/>
          </a:srgbClr>
        </a:solidFill>
      </dgm:spPr>
      <dgm:t>
        <a:bodyPr/>
        <a:lstStyle/>
        <a:p>
          <a:r>
            <a:rPr lang="en-US" sz="1400" dirty="0"/>
            <a:t>The incidences of serious and grade ≥3 bleeding AEs were lower with pacritinib 200 mg BID in PAC203 than those reported with pacritinib 200 mg BID or BAT in PERSIST-2, likely attributable to the additional safety measures in PAC203</a:t>
          </a:r>
          <a:br>
            <a:rPr lang="en-US" sz="1400" dirty="0"/>
          </a:br>
          <a:endParaRPr lang="en-US" sz="1400" dirty="0"/>
        </a:p>
      </dgm:t>
    </dgm:pt>
    <dgm:pt modelId="{399B9011-3633-4935-AFC2-392355D888B7}" type="parTrans" cxnId="{30B48FF6-49C3-49EB-9095-37FA7B10CACB}">
      <dgm:prSet/>
      <dgm:spPr/>
      <dgm:t>
        <a:bodyPr/>
        <a:lstStyle/>
        <a:p>
          <a:endParaRPr lang="en-US"/>
        </a:p>
      </dgm:t>
    </dgm:pt>
    <dgm:pt modelId="{B3FC3CAD-C595-4D60-A0A3-1D86B1C56C16}" type="sibTrans" cxnId="{30B48FF6-49C3-49EB-9095-37FA7B10CACB}">
      <dgm:prSet/>
      <dgm:spPr/>
      <dgm:t>
        <a:bodyPr/>
        <a:lstStyle/>
        <a:p>
          <a:endParaRPr lang="en-US"/>
        </a:p>
      </dgm:t>
    </dgm:pt>
    <dgm:pt modelId="{3FD48048-B670-40F0-9042-65E85C63C4AA}">
      <dgm:prSet custT="1"/>
      <dgm:spPr>
        <a:solidFill>
          <a:srgbClr val="336699"/>
        </a:solidFill>
      </dgm:spPr>
      <dgm:t>
        <a:bodyPr/>
        <a:lstStyle/>
        <a:p>
          <a:r>
            <a:rPr lang="en-US" sz="1400" dirty="0"/>
            <a:t>The incidence of cardiac events of any grade and those grade ≥3 were lower in the pooled pacritinib group compared with the BAT group; no patients in the pooled pacritinib group and 2 in the BAT group (1 fatal) had a MACE event</a:t>
          </a:r>
        </a:p>
      </dgm:t>
    </dgm:pt>
    <dgm:pt modelId="{04EFF886-DEB2-417C-84E9-688BB759963D}" type="parTrans" cxnId="{BA141826-1EFC-4952-B233-706313E291D0}">
      <dgm:prSet/>
      <dgm:spPr/>
      <dgm:t>
        <a:bodyPr/>
        <a:lstStyle/>
        <a:p>
          <a:endParaRPr lang="en-US"/>
        </a:p>
      </dgm:t>
    </dgm:pt>
    <dgm:pt modelId="{ABDED9B3-BA0B-4313-BF6F-47041884DCD5}" type="sibTrans" cxnId="{BA141826-1EFC-4952-B233-706313E291D0}">
      <dgm:prSet/>
      <dgm:spPr/>
      <dgm:t>
        <a:bodyPr/>
        <a:lstStyle/>
        <a:p>
          <a:endParaRPr lang="en-US"/>
        </a:p>
      </dgm:t>
    </dgm:pt>
    <dgm:pt modelId="{78E0207D-BD69-4FD3-A69F-ECC0647978DC}" type="pres">
      <dgm:prSet presAssocID="{19C03345-ED51-4F97-B6B2-9E6252EAD27F}" presName="linear" presStyleCnt="0">
        <dgm:presLayoutVars>
          <dgm:animLvl val="lvl"/>
          <dgm:resizeHandles val="exact"/>
        </dgm:presLayoutVars>
      </dgm:prSet>
      <dgm:spPr/>
    </dgm:pt>
    <dgm:pt modelId="{318F07C9-D8C3-4618-A003-0E892611DEFB}" type="pres">
      <dgm:prSet presAssocID="{547D2A03-582D-4F7E-B14E-09AF39F95134}" presName="parentText" presStyleLbl="node1" presStyleIdx="0" presStyleCnt="2">
        <dgm:presLayoutVars>
          <dgm:chMax val="0"/>
          <dgm:bulletEnabled val="1"/>
        </dgm:presLayoutVars>
      </dgm:prSet>
      <dgm:spPr/>
    </dgm:pt>
    <dgm:pt modelId="{99B1B6FF-AC83-4A46-A508-03E617F9C72A}" type="pres">
      <dgm:prSet presAssocID="{B3FC3CAD-C595-4D60-A0A3-1D86B1C56C16}" presName="spacer" presStyleCnt="0"/>
      <dgm:spPr/>
    </dgm:pt>
    <dgm:pt modelId="{06C08A6D-843F-4A3B-B630-68E426EB01BA}" type="pres">
      <dgm:prSet presAssocID="{3FD48048-B670-40F0-9042-65E85C63C4AA}" presName="parentText" presStyleLbl="node1" presStyleIdx="1" presStyleCnt="2">
        <dgm:presLayoutVars>
          <dgm:chMax val="0"/>
          <dgm:bulletEnabled val="1"/>
        </dgm:presLayoutVars>
      </dgm:prSet>
      <dgm:spPr/>
    </dgm:pt>
  </dgm:ptLst>
  <dgm:cxnLst>
    <dgm:cxn modelId="{BA141826-1EFC-4952-B233-706313E291D0}" srcId="{19C03345-ED51-4F97-B6B2-9E6252EAD27F}" destId="{3FD48048-B670-40F0-9042-65E85C63C4AA}" srcOrd="1" destOrd="0" parTransId="{04EFF886-DEB2-417C-84E9-688BB759963D}" sibTransId="{ABDED9B3-BA0B-4313-BF6F-47041884DCD5}"/>
    <dgm:cxn modelId="{10C5E752-DBBF-4163-A4BA-56240F15C8B0}" type="presOf" srcId="{19C03345-ED51-4F97-B6B2-9E6252EAD27F}" destId="{78E0207D-BD69-4FD3-A69F-ECC0647978DC}" srcOrd="0" destOrd="0" presId="urn:microsoft.com/office/officeart/2005/8/layout/vList2"/>
    <dgm:cxn modelId="{FA35B55A-6610-4BB4-8D19-2B8E5DEAD530}" type="presOf" srcId="{3FD48048-B670-40F0-9042-65E85C63C4AA}" destId="{06C08A6D-843F-4A3B-B630-68E426EB01BA}" srcOrd="0" destOrd="0" presId="urn:microsoft.com/office/officeart/2005/8/layout/vList2"/>
    <dgm:cxn modelId="{36EF008A-3B96-40C0-9DCD-10C83CE61882}" type="presOf" srcId="{547D2A03-582D-4F7E-B14E-09AF39F95134}" destId="{318F07C9-D8C3-4618-A003-0E892611DEFB}" srcOrd="0" destOrd="0" presId="urn:microsoft.com/office/officeart/2005/8/layout/vList2"/>
    <dgm:cxn modelId="{30B48FF6-49C3-49EB-9095-37FA7B10CACB}" srcId="{19C03345-ED51-4F97-B6B2-9E6252EAD27F}" destId="{547D2A03-582D-4F7E-B14E-09AF39F95134}" srcOrd="0" destOrd="0" parTransId="{399B9011-3633-4935-AFC2-392355D888B7}" sibTransId="{B3FC3CAD-C595-4D60-A0A3-1D86B1C56C16}"/>
    <dgm:cxn modelId="{B14098C9-BFF1-4873-B446-CAB8F29B62C5}" type="presParOf" srcId="{78E0207D-BD69-4FD3-A69F-ECC0647978DC}" destId="{318F07C9-D8C3-4618-A003-0E892611DEFB}" srcOrd="0" destOrd="0" presId="urn:microsoft.com/office/officeart/2005/8/layout/vList2"/>
    <dgm:cxn modelId="{B6A7A2B8-B77A-4D18-BB44-A8A96669834F}" type="presParOf" srcId="{78E0207D-BD69-4FD3-A69F-ECC0647978DC}" destId="{99B1B6FF-AC83-4A46-A508-03E617F9C72A}" srcOrd="1" destOrd="0" presId="urn:microsoft.com/office/officeart/2005/8/layout/vList2"/>
    <dgm:cxn modelId="{A162D665-846E-42D9-BDB6-E5A33D37FE4A}" type="presParOf" srcId="{78E0207D-BD69-4FD3-A69F-ECC0647978DC}" destId="{06C08A6D-843F-4A3B-B630-68E426EB01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E6A572-79DF-4E7F-8496-B2FCB1FF340E}"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E11BFE76-8BDF-42C1-9F40-174B0FF4BDD8}">
      <dgm:prSet phldrT="[Text]"/>
      <dgm:spPr>
        <a:solidFill>
          <a:srgbClr val="336699"/>
        </a:solidFill>
      </dgm:spPr>
      <dgm:t>
        <a:bodyPr/>
        <a:lstStyle/>
        <a:p>
          <a:r>
            <a:rPr lang="en-US" b="1" dirty="0">
              <a:solidFill>
                <a:schemeClr val="bg1"/>
              </a:solidFill>
            </a:rPr>
            <a:t>Myelofibrosis Future Treatment Targets</a:t>
          </a:r>
        </a:p>
      </dgm:t>
    </dgm:pt>
    <dgm:pt modelId="{7E0E9F30-BC89-4A0E-AC71-853B6EBF4931}" type="parTrans" cxnId="{AFAF12FA-CA55-42AB-BFAC-63CCA1C41E29}">
      <dgm:prSet/>
      <dgm:spPr/>
      <dgm:t>
        <a:bodyPr/>
        <a:lstStyle/>
        <a:p>
          <a:endParaRPr lang="en-US"/>
        </a:p>
      </dgm:t>
    </dgm:pt>
    <dgm:pt modelId="{BD4BDE34-EB3C-445C-8BAA-783461A78100}" type="sibTrans" cxnId="{AFAF12FA-CA55-42AB-BFAC-63CCA1C41E29}">
      <dgm:prSet/>
      <dgm:spPr/>
      <dgm:t>
        <a:bodyPr/>
        <a:lstStyle/>
        <a:p>
          <a:endParaRPr lang="en-US"/>
        </a:p>
      </dgm:t>
    </dgm:pt>
    <dgm:pt modelId="{3DF0878F-C46B-422F-829B-05B89B29C4A2}">
      <dgm:prSet phldrT="[Text]"/>
      <dgm:spPr/>
      <dgm:t>
        <a:bodyPr/>
        <a:lstStyle/>
        <a:p>
          <a:pPr algn="ctr"/>
          <a:r>
            <a:rPr lang="en-US" sz="900" b="1" u="sng" dirty="0"/>
            <a:t>Epigenetic Modifiers</a:t>
          </a:r>
        </a:p>
      </dgm:t>
    </dgm:pt>
    <dgm:pt modelId="{693D05A0-0BBA-4B58-8799-4AE80880356A}" type="parTrans" cxnId="{CD7EFFA3-9BC3-435F-B9F4-96F6590E91CB}">
      <dgm:prSet/>
      <dgm:spPr/>
      <dgm:t>
        <a:bodyPr/>
        <a:lstStyle/>
        <a:p>
          <a:endParaRPr lang="en-US"/>
        </a:p>
      </dgm:t>
    </dgm:pt>
    <dgm:pt modelId="{829CEF62-A4E9-434D-8A05-4C5942036539}" type="sibTrans" cxnId="{CD7EFFA3-9BC3-435F-B9F4-96F6590E91CB}">
      <dgm:prSet/>
      <dgm:spPr/>
      <dgm:t>
        <a:bodyPr/>
        <a:lstStyle/>
        <a:p>
          <a:endParaRPr lang="en-US"/>
        </a:p>
      </dgm:t>
    </dgm:pt>
    <dgm:pt modelId="{AA616490-F572-4E2F-81A8-B300CA6CE7BE}">
      <dgm:prSet phldrT="[Text]"/>
      <dgm:spPr/>
      <dgm:t>
        <a:bodyPr/>
        <a:lstStyle/>
        <a:p>
          <a:pPr algn="ctr"/>
          <a:r>
            <a:rPr lang="en-US" sz="900" b="1" u="sng" dirty="0"/>
            <a:t>Host Immunity</a:t>
          </a:r>
        </a:p>
      </dgm:t>
    </dgm:pt>
    <dgm:pt modelId="{5554D573-AF92-41D0-BD89-15405636548F}" type="parTrans" cxnId="{0F970C10-C95E-4503-BF4F-87AF8AC51621}">
      <dgm:prSet/>
      <dgm:spPr/>
      <dgm:t>
        <a:bodyPr/>
        <a:lstStyle/>
        <a:p>
          <a:endParaRPr lang="en-US"/>
        </a:p>
      </dgm:t>
    </dgm:pt>
    <dgm:pt modelId="{FF8364D5-7DEA-49F5-B1A9-E479999D6299}" type="sibTrans" cxnId="{0F970C10-C95E-4503-BF4F-87AF8AC51621}">
      <dgm:prSet/>
      <dgm:spPr/>
      <dgm:t>
        <a:bodyPr/>
        <a:lstStyle/>
        <a:p>
          <a:endParaRPr lang="en-US"/>
        </a:p>
      </dgm:t>
    </dgm:pt>
    <dgm:pt modelId="{4CFF9E71-CCE2-456B-A635-00B235DE2D00}">
      <dgm:prSet phldrT="[Text]"/>
      <dgm:spPr/>
      <dgm:t>
        <a:bodyPr/>
        <a:lstStyle/>
        <a:p>
          <a:pPr algn="ctr"/>
          <a:r>
            <a:rPr lang="en-US" sz="900" b="1" u="sng" dirty="0"/>
            <a:t>DNA Replication</a:t>
          </a:r>
        </a:p>
      </dgm:t>
    </dgm:pt>
    <dgm:pt modelId="{2D5FC44E-0B37-4649-8BF9-873F9274D557}" type="parTrans" cxnId="{BD123175-8BEA-4079-97D9-FAAED0A587CA}">
      <dgm:prSet/>
      <dgm:spPr/>
      <dgm:t>
        <a:bodyPr/>
        <a:lstStyle/>
        <a:p>
          <a:endParaRPr lang="en-US"/>
        </a:p>
      </dgm:t>
    </dgm:pt>
    <dgm:pt modelId="{69B6A78A-BC0F-40FF-BF90-2614EBA490D8}" type="sibTrans" cxnId="{BD123175-8BEA-4079-97D9-FAAED0A587CA}">
      <dgm:prSet/>
      <dgm:spPr/>
      <dgm:t>
        <a:bodyPr/>
        <a:lstStyle/>
        <a:p>
          <a:endParaRPr lang="en-US"/>
        </a:p>
      </dgm:t>
    </dgm:pt>
    <dgm:pt modelId="{405FCE7A-4E66-45CC-8900-688389F05C9C}">
      <dgm:prSet phldrT="[Text]"/>
      <dgm:spPr/>
      <dgm:t>
        <a:bodyPr/>
        <a:lstStyle/>
        <a:p>
          <a:pPr algn="ctr"/>
          <a:r>
            <a:rPr lang="en-US" sz="900" b="1" u="sng" dirty="0"/>
            <a:t>Signal Transduction</a:t>
          </a:r>
        </a:p>
      </dgm:t>
    </dgm:pt>
    <dgm:pt modelId="{C61A9CEA-F215-4C62-96AB-6E86E89C5AA9}" type="parTrans" cxnId="{A8162125-44DC-4249-956C-22C8CB3F4FBF}">
      <dgm:prSet/>
      <dgm:spPr/>
      <dgm:t>
        <a:bodyPr/>
        <a:lstStyle/>
        <a:p>
          <a:endParaRPr lang="en-US"/>
        </a:p>
      </dgm:t>
    </dgm:pt>
    <dgm:pt modelId="{FB8A83E8-A77B-443F-8EB5-79B656128B1F}" type="sibTrans" cxnId="{A8162125-44DC-4249-956C-22C8CB3F4FBF}">
      <dgm:prSet/>
      <dgm:spPr/>
      <dgm:t>
        <a:bodyPr/>
        <a:lstStyle/>
        <a:p>
          <a:endParaRPr lang="en-US"/>
        </a:p>
      </dgm:t>
    </dgm:pt>
    <dgm:pt modelId="{567A947F-5748-463A-96FA-F3AD0A75015B}">
      <dgm:prSet phldrT="[Text]"/>
      <dgm:spPr>
        <a:solidFill>
          <a:srgbClr val="37B7D1"/>
        </a:solidFill>
      </dgm:spPr>
      <dgm:t>
        <a:bodyPr/>
        <a:lstStyle/>
        <a:p>
          <a:pPr algn="ctr"/>
          <a:r>
            <a:rPr lang="en-US" sz="900" b="1" i="0" u="sng" dirty="0"/>
            <a:t>Tumor Microenvironment (TME)</a:t>
          </a:r>
        </a:p>
      </dgm:t>
    </dgm:pt>
    <dgm:pt modelId="{F0B987A2-8DBF-41D9-8E6B-674B88F1CE36}" type="parTrans" cxnId="{87560A14-0888-40F0-9DB4-10C9FA207AC3}">
      <dgm:prSet/>
      <dgm:spPr>
        <a:solidFill>
          <a:srgbClr val="37B7D1"/>
        </a:solidFill>
      </dgm:spPr>
      <dgm:t>
        <a:bodyPr/>
        <a:lstStyle/>
        <a:p>
          <a:endParaRPr lang="en-US"/>
        </a:p>
      </dgm:t>
    </dgm:pt>
    <dgm:pt modelId="{D600EF45-A240-4DD6-A519-02CAA9DE9E9B}" type="sibTrans" cxnId="{87560A14-0888-40F0-9DB4-10C9FA207AC3}">
      <dgm:prSet/>
      <dgm:spPr/>
      <dgm:t>
        <a:bodyPr/>
        <a:lstStyle/>
        <a:p>
          <a:endParaRPr lang="en-US"/>
        </a:p>
      </dgm:t>
    </dgm:pt>
    <dgm:pt modelId="{4899B0FA-A8AD-46EC-8304-B8E1ECA5AD3F}">
      <dgm:prSet phldrT="[Text]" custT="1"/>
      <dgm:spPr/>
      <dgm:t>
        <a:bodyPr/>
        <a:lstStyle/>
        <a:p>
          <a:pPr algn="ctr"/>
          <a:r>
            <a:rPr lang="en-US" sz="900" dirty="0"/>
            <a:t>DNMTi</a:t>
          </a:r>
        </a:p>
      </dgm:t>
    </dgm:pt>
    <dgm:pt modelId="{99CB7219-0EE3-41FC-95E6-ABD61E1DCAE5}" type="parTrans" cxnId="{CB5B4D54-547B-4B9D-BC8D-6518D6082AC3}">
      <dgm:prSet/>
      <dgm:spPr/>
      <dgm:t>
        <a:bodyPr/>
        <a:lstStyle/>
        <a:p>
          <a:endParaRPr lang="en-US"/>
        </a:p>
      </dgm:t>
    </dgm:pt>
    <dgm:pt modelId="{48C366D4-48A7-4C2A-A832-AC3916C28C82}" type="sibTrans" cxnId="{CB5B4D54-547B-4B9D-BC8D-6518D6082AC3}">
      <dgm:prSet/>
      <dgm:spPr/>
      <dgm:t>
        <a:bodyPr/>
        <a:lstStyle/>
        <a:p>
          <a:endParaRPr lang="en-US"/>
        </a:p>
      </dgm:t>
    </dgm:pt>
    <dgm:pt modelId="{E0B14BF3-1757-4855-9234-452AF1028DF3}">
      <dgm:prSet phldrT="[Text]" custT="1"/>
      <dgm:spPr/>
      <dgm:t>
        <a:bodyPr/>
        <a:lstStyle/>
        <a:p>
          <a:pPr algn="ctr"/>
          <a:r>
            <a:rPr lang="en-US" sz="900" b="1" dirty="0">
              <a:solidFill>
                <a:srgbClr val="C00000"/>
              </a:solidFill>
            </a:rPr>
            <a:t>BETi*</a:t>
          </a:r>
        </a:p>
      </dgm:t>
    </dgm:pt>
    <dgm:pt modelId="{633A3FC5-4227-4757-875C-ED9E8ED14F71}" type="parTrans" cxnId="{43DF4BE8-4B69-432B-88E1-95821F2E0271}">
      <dgm:prSet/>
      <dgm:spPr/>
      <dgm:t>
        <a:bodyPr/>
        <a:lstStyle/>
        <a:p>
          <a:endParaRPr lang="en-US"/>
        </a:p>
      </dgm:t>
    </dgm:pt>
    <dgm:pt modelId="{FB319486-4CAD-4B39-928D-7E97E7674874}" type="sibTrans" cxnId="{43DF4BE8-4B69-432B-88E1-95821F2E0271}">
      <dgm:prSet/>
      <dgm:spPr/>
      <dgm:t>
        <a:bodyPr/>
        <a:lstStyle/>
        <a:p>
          <a:endParaRPr lang="en-US"/>
        </a:p>
      </dgm:t>
    </dgm:pt>
    <dgm:pt modelId="{EB1D3C62-714E-4FF8-9ADD-B28610F42D22}">
      <dgm:prSet phldrT="[Text]" custT="1"/>
      <dgm:spPr/>
      <dgm:t>
        <a:bodyPr/>
        <a:lstStyle/>
        <a:p>
          <a:pPr algn="ctr"/>
          <a:r>
            <a:rPr lang="en-US" sz="900" dirty="0"/>
            <a:t>IDHi</a:t>
          </a:r>
        </a:p>
      </dgm:t>
    </dgm:pt>
    <dgm:pt modelId="{31C42532-DC32-421F-BF43-06DA3A4220B8}" type="parTrans" cxnId="{EF86F89D-A983-43A8-B6DA-DF0372A793A4}">
      <dgm:prSet/>
      <dgm:spPr/>
      <dgm:t>
        <a:bodyPr/>
        <a:lstStyle/>
        <a:p>
          <a:endParaRPr lang="en-US"/>
        </a:p>
      </dgm:t>
    </dgm:pt>
    <dgm:pt modelId="{DD8C3482-B9B2-4F67-B952-97805DFD468F}" type="sibTrans" cxnId="{EF86F89D-A983-43A8-B6DA-DF0372A793A4}">
      <dgm:prSet/>
      <dgm:spPr/>
      <dgm:t>
        <a:bodyPr/>
        <a:lstStyle/>
        <a:p>
          <a:endParaRPr lang="en-US"/>
        </a:p>
      </dgm:t>
    </dgm:pt>
    <dgm:pt modelId="{C1CAF623-09A9-4172-9233-14EDF1B2BB6A}">
      <dgm:prSet phldrT="[Text]" custT="1"/>
      <dgm:spPr/>
      <dgm:t>
        <a:bodyPr/>
        <a:lstStyle/>
        <a:p>
          <a:pPr algn="ctr"/>
          <a:r>
            <a:rPr lang="en-US" sz="900" b="0" dirty="0"/>
            <a:t>LSDi</a:t>
          </a:r>
        </a:p>
      </dgm:t>
    </dgm:pt>
    <dgm:pt modelId="{F684BAC5-7E74-4280-9C39-D6B101954354}" type="parTrans" cxnId="{3EBCECD1-0F9F-48BB-8430-7E8BCE96BE84}">
      <dgm:prSet/>
      <dgm:spPr/>
      <dgm:t>
        <a:bodyPr/>
        <a:lstStyle/>
        <a:p>
          <a:endParaRPr lang="en-US"/>
        </a:p>
      </dgm:t>
    </dgm:pt>
    <dgm:pt modelId="{C1916EDD-2114-40B1-9025-9BBBC6EF11F7}" type="sibTrans" cxnId="{3EBCECD1-0F9F-48BB-8430-7E8BCE96BE84}">
      <dgm:prSet/>
      <dgm:spPr/>
      <dgm:t>
        <a:bodyPr/>
        <a:lstStyle/>
        <a:p>
          <a:endParaRPr lang="en-US"/>
        </a:p>
      </dgm:t>
    </dgm:pt>
    <dgm:pt modelId="{42D474A8-5928-4DD7-8BF7-255A92A2E514}">
      <dgm:prSet phldrT="[Text]" custT="1"/>
      <dgm:spPr/>
      <dgm:t>
        <a:bodyPr/>
        <a:lstStyle/>
        <a:p>
          <a:pPr algn="ctr"/>
          <a:r>
            <a:rPr lang="en-US" sz="900" dirty="0"/>
            <a:t>CD123 target</a:t>
          </a:r>
        </a:p>
      </dgm:t>
    </dgm:pt>
    <dgm:pt modelId="{CD993BF9-017E-4724-8566-B304E00ED7D7}" type="parTrans" cxnId="{06ABD20E-AFB1-4185-8EEE-C23B6FDB4BFE}">
      <dgm:prSet/>
      <dgm:spPr/>
      <dgm:t>
        <a:bodyPr/>
        <a:lstStyle/>
        <a:p>
          <a:endParaRPr lang="en-US"/>
        </a:p>
      </dgm:t>
    </dgm:pt>
    <dgm:pt modelId="{A912DC1B-56E4-46F9-8FED-3047D350DFD0}" type="sibTrans" cxnId="{06ABD20E-AFB1-4185-8EEE-C23B6FDB4BFE}">
      <dgm:prSet/>
      <dgm:spPr/>
      <dgm:t>
        <a:bodyPr/>
        <a:lstStyle/>
        <a:p>
          <a:endParaRPr lang="en-US"/>
        </a:p>
      </dgm:t>
    </dgm:pt>
    <dgm:pt modelId="{476B0175-E450-4130-870A-BC8B8B782B53}">
      <dgm:prSet phldrT="[Text]" custT="1"/>
      <dgm:spPr/>
      <dgm:t>
        <a:bodyPr/>
        <a:lstStyle/>
        <a:p>
          <a:pPr algn="ctr"/>
          <a:r>
            <a:rPr lang="en-US" sz="900" dirty="0"/>
            <a:t>Checkpoint inhibitors</a:t>
          </a:r>
        </a:p>
      </dgm:t>
    </dgm:pt>
    <dgm:pt modelId="{5AFA80D3-4BB7-4784-AA0B-9EED8BA0DFCE}" type="parTrans" cxnId="{99FAADBA-8CFC-4AC4-9BCC-E48D7DB0BD05}">
      <dgm:prSet/>
      <dgm:spPr/>
      <dgm:t>
        <a:bodyPr/>
        <a:lstStyle/>
        <a:p>
          <a:endParaRPr lang="en-US"/>
        </a:p>
      </dgm:t>
    </dgm:pt>
    <dgm:pt modelId="{8CAD5AE9-C792-4D2C-8536-ED463B5F773D}" type="sibTrans" cxnId="{99FAADBA-8CFC-4AC4-9BCC-E48D7DB0BD05}">
      <dgm:prSet/>
      <dgm:spPr/>
      <dgm:t>
        <a:bodyPr/>
        <a:lstStyle/>
        <a:p>
          <a:endParaRPr lang="en-US"/>
        </a:p>
      </dgm:t>
    </dgm:pt>
    <dgm:pt modelId="{5638356A-2D7C-485C-B180-55F32812F5BD}">
      <dgm:prSet phldrT="[Text]" custT="1"/>
      <dgm:spPr/>
      <dgm:t>
        <a:bodyPr/>
        <a:lstStyle/>
        <a:p>
          <a:pPr algn="ctr"/>
          <a:r>
            <a:rPr lang="en-US" sz="900" b="1" dirty="0">
              <a:solidFill>
                <a:srgbClr val="C00000"/>
              </a:solidFill>
            </a:rPr>
            <a:t>Telomerase inhibitor* </a:t>
          </a:r>
        </a:p>
      </dgm:t>
    </dgm:pt>
    <dgm:pt modelId="{83278873-5ED0-4568-B4C9-01880B883BC2}" type="parTrans" cxnId="{B54BD359-EEFC-4993-ACA1-2F42F0306974}">
      <dgm:prSet/>
      <dgm:spPr/>
      <dgm:t>
        <a:bodyPr/>
        <a:lstStyle/>
        <a:p>
          <a:endParaRPr lang="en-US"/>
        </a:p>
      </dgm:t>
    </dgm:pt>
    <dgm:pt modelId="{3861D042-6ACB-434E-81CC-E4A75A87DD1C}" type="sibTrans" cxnId="{B54BD359-EEFC-4993-ACA1-2F42F0306974}">
      <dgm:prSet/>
      <dgm:spPr/>
      <dgm:t>
        <a:bodyPr/>
        <a:lstStyle/>
        <a:p>
          <a:endParaRPr lang="en-US"/>
        </a:p>
      </dgm:t>
    </dgm:pt>
    <dgm:pt modelId="{2A091848-379C-4E21-99B4-B47121E1DEBA}">
      <dgm:prSet phldrT="[Text]" custT="1"/>
      <dgm:spPr/>
      <dgm:t>
        <a:bodyPr/>
        <a:lstStyle/>
        <a:p>
          <a:pPr algn="ctr"/>
          <a:r>
            <a:rPr lang="en-US" sz="900" b="1" dirty="0">
              <a:solidFill>
                <a:srgbClr val="C00000"/>
              </a:solidFill>
            </a:rPr>
            <a:t>JAKi</a:t>
          </a:r>
          <a:r>
            <a:rPr lang="en-US" sz="900" b="1" baseline="30000" dirty="0">
              <a:solidFill>
                <a:srgbClr val="C00000"/>
              </a:solidFill>
              <a:latin typeface="Calibri" panose="020F0502020204030204" pitchFamily="34" charset="0"/>
              <a:cs typeface="Calibri" panose="020F0502020204030204" pitchFamily="34" charset="0"/>
            </a:rPr>
            <a:t>§</a:t>
          </a:r>
          <a:endParaRPr lang="en-US" sz="900" b="1" baseline="30000" dirty="0">
            <a:solidFill>
              <a:srgbClr val="C00000"/>
            </a:solidFill>
          </a:endParaRPr>
        </a:p>
      </dgm:t>
    </dgm:pt>
    <dgm:pt modelId="{39CE0B29-573C-4966-994D-C2687C390191}" type="parTrans" cxnId="{3FCBE254-0BAD-478B-9F5C-47F0C7082B55}">
      <dgm:prSet/>
      <dgm:spPr/>
      <dgm:t>
        <a:bodyPr/>
        <a:lstStyle/>
        <a:p>
          <a:endParaRPr lang="en-US"/>
        </a:p>
      </dgm:t>
    </dgm:pt>
    <dgm:pt modelId="{FDBC14D2-9080-432F-848D-F50A73BC9FE2}" type="sibTrans" cxnId="{3FCBE254-0BAD-478B-9F5C-47F0C7082B55}">
      <dgm:prSet/>
      <dgm:spPr/>
      <dgm:t>
        <a:bodyPr/>
        <a:lstStyle/>
        <a:p>
          <a:endParaRPr lang="en-US"/>
        </a:p>
      </dgm:t>
    </dgm:pt>
    <dgm:pt modelId="{2B30BA0F-5C79-4EEA-9B64-16EEFFCF582F}">
      <dgm:prSet phldrT="[Text]" custT="1"/>
      <dgm:spPr/>
      <dgm:t>
        <a:bodyPr/>
        <a:lstStyle/>
        <a:p>
          <a:pPr algn="ctr"/>
          <a:r>
            <a:rPr lang="en-US" sz="900" dirty="0"/>
            <a:t>PIMi</a:t>
          </a:r>
        </a:p>
      </dgm:t>
    </dgm:pt>
    <dgm:pt modelId="{14E62407-B48D-4A36-86A0-741080F68140}" type="parTrans" cxnId="{1B988D65-B731-4D48-A9AA-5EB2A9C8D274}">
      <dgm:prSet/>
      <dgm:spPr/>
      <dgm:t>
        <a:bodyPr/>
        <a:lstStyle/>
        <a:p>
          <a:endParaRPr lang="en-US"/>
        </a:p>
      </dgm:t>
    </dgm:pt>
    <dgm:pt modelId="{1D35B414-39E5-40CA-A9F9-41CFEAD5E57E}" type="sibTrans" cxnId="{1B988D65-B731-4D48-A9AA-5EB2A9C8D274}">
      <dgm:prSet/>
      <dgm:spPr/>
      <dgm:t>
        <a:bodyPr/>
        <a:lstStyle/>
        <a:p>
          <a:endParaRPr lang="en-US"/>
        </a:p>
      </dgm:t>
    </dgm:pt>
    <dgm:pt modelId="{8F37F00C-D113-45C8-8F39-2DD03389459A}">
      <dgm:prSet phldrT="[Text]" custT="1"/>
      <dgm:spPr/>
      <dgm:t>
        <a:bodyPr/>
        <a:lstStyle/>
        <a:p>
          <a:pPr algn="ctr"/>
          <a:r>
            <a:rPr lang="en-US" sz="900" b="1" dirty="0">
              <a:solidFill>
                <a:srgbClr val="C00000"/>
              </a:solidFill>
            </a:rPr>
            <a:t>Pi3Ki*</a:t>
          </a:r>
        </a:p>
      </dgm:t>
    </dgm:pt>
    <dgm:pt modelId="{F7BA6D46-E853-415F-96C8-73B2F1C3417A}" type="parTrans" cxnId="{011775F3-EE65-4231-8835-C09F32D1B7F8}">
      <dgm:prSet/>
      <dgm:spPr/>
      <dgm:t>
        <a:bodyPr/>
        <a:lstStyle/>
        <a:p>
          <a:endParaRPr lang="en-US"/>
        </a:p>
      </dgm:t>
    </dgm:pt>
    <dgm:pt modelId="{E126EE07-7D0A-4C3C-B270-684B84BB9865}" type="sibTrans" cxnId="{011775F3-EE65-4231-8835-C09F32D1B7F8}">
      <dgm:prSet/>
      <dgm:spPr/>
      <dgm:t>
        <a:bodyPr/>
        <a:lstStyle/>
        <a:p>
          <a:endParaRPr lang="en-US"/>
        </a:p>
      </dgm:t>
    </dgm:pt>
    <dgm:pt modelId="{DD670501-6934-4883-AEC2-DE20C21A49E7}">
      <dgm:prSet phldrT="[Text]" custT="1"/>
      <dgm:spPr/>
      <dgm:t>
        <a:bodyPr/>
        <a:lstStyle/>
        <a:p>
          <a:pPr algn="ctr"/>
          <a:r>
            <a:rPr lang="en-US" sz="900" dirty="0"/>
            <a:t>Hsp90i</a:t>
          </a:r>
        </a:p>
      </dgm:t>
    </dgm:pt>
    <dgm:pt modelId="{8F14570A-1E98-47CF-B99D-53CED9E4B5E6}" type="parTrans" cxnId="{3C2D2493-BE5F-4A8C-A0E1-0FB4FD3136CC}">
      <dgm:prSet/>
      <dgm:spPr/>
      <dgm:t>
        <a:bodyPr/>
        <a:lstStyle/>
        <a:p>
          <a:endParaRPr lang="en-US"/>
        </a:p>
      </dgm:t>
    </dgm:pt>
    <dgm:pt modelId="{A8C218AE-7873-4BA1-AD7A-EFBB6C1B8EE4}" type="sibTrans" cxnId="{3C2D2493-BE5F-4A8C-A0E1-0FB4FD3136CC}">
      <dgm:prSet/>
      <dgm:spPr/>
      <dgm:t>
        <a:bodyPr/>
        <a:lstStyle/>
        <a:p>
          <a:endParaRPr lang="en-US"/>
        </a:p>
      </dgm:t>
    </dgm:pt>
    <dgm:pt modelId="{DE9DEB05-440A-4362-8939-82B98F6A58A8}">
      <dgm:prSet phldrT="[Text]" custT="1"/>
      <dgm:spPr>
        <a:solidFill>
          <a:srgbClr val="37B7D1"/>
        </a:solidFill>
      </dgm:spPr>
      <dgm:t>
        <a:bodyPr/>
        <a:lstStyle/>
        <a:p>
          <a:pPr algn="ctr"/>
          <a:r>
            <a:rPr lang="en-US" sz="900" dirty="0"/>
            <a:t>TGF</a:t>
          </a:r>
          <a:r>
            <a:rPr lang="el-GR" sz="900" dirty="0"/>
            <a:t>β</a:t>
          </a:r>
          <a:r>
            <a:rPr lang="en-US" sz="900" dirty="0"/>
            <a:t> trap</a:t>
          </a:r>
        </a:p>
      </dgm:t>
    </dgm:pt>
    <dgm:pt modelId="{D0B1FF67-AD72-4081-8522-D987D6A1946F}" type="parTrans" cxnId="{C570F2CB-90C1-4783-B275-2BC7608E6129}">
      <dgm:prSet/>
      <dgm:spPr/>
      <dgm:t>
        <a:bodyPr/>
        <a:lstStyle/>
        <a:p>
          <a:endParaRPr lang="en-US"/>
        </a:p>
      </dgm:t>
    </dgm:pt>
    <dgm:pt modelId="{5F680738-2985-4871-88A9-2E4D9741E9E0}" type="sibTrans" cxnId="{C570F2CB-90C1-4783-B275-2BC7608E6129}">
      <dgm:prSet/>
      <dgm:spPr/>
      <dgm:t>
        <a:bodyPr/>
        <a:lstStyle/>
        <a:p>
          <a:endParaRPr lang="en-US"/>
        </a:p>
      </dgm:t>
    </dgm:pt>
    <dgm:pt modelId="{CE20C143-5FF9-4026-BEB0-4D7B3997B128}">
      <dgm:prSet phldrT="[Text]" custT="1"/>
      <dgm:spPr>
        <a:solidFill>
          <a:srgbClr val="37B7D1"/>
        </a:solidFill>
      </dgm:spPr>
      <dgm:t>
        <a:bodyPr/>
        <a:lstStyle/>
        <a:p>
          <a:pPr algn="ctr"/>
          <a:r>
            <a:rPr lang="en-US" sz="900" dirty="0"/>
            <a:t>R human fibrocyte I</a:t>
          </a:r>
        </a:p>
      </dgm:t>
    </dgm:pt>
    <dgm:pt modelId="{7FD2B465-0857-4130-8743-CB336E06B37A}" type="parTrans" cxnId="{77AC4977-D163-4817-896C-E0018E163101}">
      <dgm:prSet/>
      <dgm:spPr/>
      <dgm:t>
        <a:bodyPr/>
        <a:lstStyle/>
        <a:p>
          <a:endParaRPr lang="en-US"/>
        </a:p>
      </dgm:t>
    </dgm:pt>
    <dgm:pt modelId="{47D54BB2-FE01-48EB-9F27-E2F49A979B72}" type="sibTrans" cxnId="{77AC4977-D163-4817-896C-E0018E163101}">
      <dgm:prSet/>
      <dgm:spPr/>
      <dgm:t>
        <a:bodyPr/>
        <a:lstStyle/>
        <a:p>
          <a:endParaRPr lang="en-US"/>
        </a:p>
      </dgm:t>
    </dgm:pt>
    <dgm:pt modelId="{A964D5F4-CE46-4874-86E2-697A0C9A01A6}">
      <dgm:prSet phldrT="[Text]" custT="1"/>
      <dgm:spPr>
        <a:solidFill>
          <a:srgbClr val="37B7D1"/>
        </a:solidFill>
      </dgm:spPr>
      <dgm:t>
        <a:bodyPr/>
        <a:lstStyle/>
        <a:p>
          <a:pPr algn="ctr"/>
          <a:r>
            <a:rPr lang="en-US" sz="900" dirty="0"/>
            <a:t>P-selectin</a:t>
          </a:r>
        </a:p>
      </dgm:t>
    </dgm:pt>
    <dgm:pt modelId="{21569E71-1DFE-4988-8C07-DE99F47BAB0B}" type="parTrans" cxnId="{0F1A218C-9584-4250-9BD6-18A1211FB9F6}">
      <dgm:prSet/>
      <dgm:spPr/>
      <dgm:t>
        <a:bodyPr/>
        <a:lstStyle/>
        <a:p>
          <a:endParaRPr lang="en-US"/>
        </a:p>
      </dgm:t>
    </dgm:pt>
    <dgm:pt modelId="{8A8E4020-6DDD-4100-938D-200C77DA5301}" type="sibTrans" cxnId="{0F1A218C-9584-4250-9BD6-18A1211FB9F6}">
      <dgm:prSet/>
      <dgm:spPr/>
      <dgm:t>
        <a:bodyPr/>
        <a:lstStyle/>
        <a:p>
          <a:endParaRPr lang="en-US"/>
        </a:p>
      </dgm:t>
    </dgm:pt>
    <dgm:pt modelId="{AC45312E-8F2A-45E5-BEF1-A4B635D83A15}">
      <dgm:prSet phldrT="[Text]"/>
      <dgm:spPr>
        <a:solidFill>
          <a:srgbClr val="4CAFBC"/>
        </a:solidFill>
      </dgm:spPr>
      <dgm:t>
        <a:bodyPr/>
        <a:lstStyle/>
        <a:p>
          <a:pPr algn="ctr"/>
          <a:r>
            <a:rPr lang="en-US" sz="900" b="1" u="sng" dirty="0"/>
            <a:t>Apoptotic Pathway Enhancers</a:t>
          </a:r>
        </a:p>
      </dgm:t>
    </dgm:pt>
    <dgm:pt modelId="{5000DB43-B3FA-4914-83CC-AE10DED40994}" type="parTrans" cxnId="{82DCC41B-B0AD-47B7-BAB8-617106D6D9E4}">
      <dgm:prSet/>
      <dgm:spPr>
        <a:solidFill>
          <a:srgbClr val="4CAFBC"/>
        </a:solidFill>
      </dgm:spPr>
      <dgm:t>
        <a:bodyPr/>
        <a:lstStyle/>
        <a:p>
          <a:endParaRPr lang="en-US"/>
        </a:p>
      </dgm:t>
    </dgm:pt>
    <dgm:pt modelId="{FC6AC47E-D9CA-474E-B2FF-C92C05829840}" type="sibTrans" cxnId="{82DCC41B-B0AD-47B7-BAB8-617106D6D9E4}">
      <dgm:prSet/>
      <dgm:spPr/>
      <dgm:t>
        <a:bodyPr/>
        <a:lstStyle/>
        <a:p>
          <a:endParaRPr lang="en-US"/>
        </a:p>
      </dgm:t>
    </dgm:pt>
    <dgm:pt modelId="{8F3D9EC4-0C16-480F-B995-0216B790A4AA}">
      <dgm:prSet phldrT="[Text]" custT="1"/>
      <dgm:spPr>
        <a:solidFill>
          <a:srgbClr val="4CAFBC"/>
        </a:solidFill>
      </dgm:spPr>
      <dgm:t>
        <a:bodyPr/>
        <a:lstStyle/>
        <a:p>
          <a:pPr algn="ctr"/>
          <a:r>
            <a:rPr lang="en-US" sz="900" u="none" dirty="0"/>
            <a:t>BH3 mimetic</a:t>
          </a:r>
        </a:p>
      </dgm:t>
    </dgm:pt>
    <dgm:pt modelId="{488A94E3-F9BB-4CEF-B01F-84DF8895A2C0}" type="parTrans" cxnId="{9C835DD7-5C06-41AE-8268-A4C64E68D9C4}">
      <dgm:prSet/>
      <dgm:spPr/>
      <dgm:t>
        <a:bodyPr/>
        <a:lstStyle/>
        <a:p>
          <a:endParaRPr lang="en-US"/>
        </a:p>
      </dgm:t>
    </dgm:pt>
    <dgm:pt modelId="{2BD7553D-A353-4D6C-993C-95BC4B6D27B1}" type="sibTrans" cxnId="{9C835DD7-5C06-41AE-8268-A4C64E68D9C4}">
      <dgm:prSet/>
      <dgm:spPr/>
      <dgm:t>
        <a:bodyPr/>
        <a:lstStyle/>
        <a:p>
          <a:endParaRPr lang="en-US"/>
        </a:p>
      </dgm:t>
    </dgm:pt>
    <dgm:pt modelId="{BE255AA9-7C6A-49F0-8A2B-30CC68886104}">
      <dgm:prSet phldrT="[Text]" custT="1"/>
      <dgm:spPr>
        <a:solidFill>
          <a:srgbClr val="4CAFBC"/>
        </a:solidFill>
      </dgm:spPr>
      <dgm:t>
        <a:bodyPr/>
        <a:lstStyle/>
        <a:p>
          <a:pPr algn="ctr"/>
          <a:r>
            <a:rPr lang="en-US" sz="900" u="none" dirty="0"/>
            <a:t>MDM2i</a:t>
          </a:r>
        </a:p>
      </dgm:t>
    </dgm:pt>
    <dgm:pt modelId="{E3A5463A-9BF1-434E-A683-CD32BE92E1C9}" type="parTrans" cxnId="{1C13A2E7-E11B-4567-9AAE-68EFBC0D8BAE}">
      <dgm:prSet/>
      <dgm:spPr/>
      <dgm:t>
        <a:bodyPr/>
        <a:lstStyle/>
        <a:p>
          <a:endParaRPr lang="en-US"/>
        </a:p>
      </dgm:t>
    </dgm:pt>
    <dgm:pt modelId="{3219C9C6-4F23-4B15-9254-D6CFDAA7301C}" type="sibTrans" cxnId="{1C13A2E7-E11B-4567-9AAE-68EFBC0D8BAE}">
      <dgm:prSet/>
      <dgm:spPr/>
      <dgm:t>
        <a:bodyPr/>
        <a:lstStyle/>
        <a:p>
          <a:endParaRPr lang="en-US"/>
        </a:p>
      </dgm:t>
    </dgm:pt>
    <dgm:pt modelId="{7B9697FB-AB6D-47A8-8745-B7492DF7F62B}">
      <dgm:prSet phldrT="[Text]" custT="1"/>
      <dgm:spPr>
        <a:solidFill>
          <a:srgbClr val="4CAFBC"/>
        </a:solidFill>
      </dgm:spPr>
      <dgm:t>
        <a:bodyPr/>
        <a:lstStyle/>
        <a:p>
          <a:pPr algn="ctr"/>
          <a:r>
            <a:rPr lang="en-US" sz="900" u="none" dirty="0"/>
            <a:t>SMAC mimetic</a:t>
          </a:r>
        </a:p>
      </dgm:t>
    </dgm:pt>
    <dgm:pt modelId="{803DDE0A-0C30-43E8-82FF-0B90EF6722E2}" type="parTrans" cxnId="{E6556F3C-F48E-48E8-9F50-151017B3FF0D}">
      <dgm:prSet/>
      <dgm:spPr/>
      <dgm:t>
        <a:bodyPr/>
        <a:lstStyle/>
        <a:p>
          <a:endParaRPr lang="en-US"/>
        </a:p>
      </dgm:t>
    </dgm:pt>
    <dgm:pt modelId="{6180C47C-9175-44B3-881A-54F8A0D5F674}" type="sibTrans" cxnId="{E6556F3C-F48E-48E8-9F50-151017B3FF0D}">
      <dgm:prSet/>
      <dgm:spPr/>
      <dgm:t>
        <a:bodyPr/>
        <a:lstStyle/>
        <a:p>
          <a:endParaRPr lang="en-US"/>
        </a:p>
      </dgm:t>
    </dgm:pt>
    <dgm:pt modelId="{B53A75C2-4747-4375-A435-254A58D0BC6C}">
      <dgm:prSet phldrT="[Text]" custT="1"/>
      <dgm:spPr>
        <a:solidFill>
          <a:srgbClr val="4CAFBC"/>
        </a:solidFill>
      </dgm:spPr>
      <dgm:t>
        <a:bodyPr/>
        <a:lstStyle/>
        <a:p>
          <a:pPr algn="ctr"/>
          <a:r>
            <a:rPr lang="en-US" sz="900" u="none" dirty="0"/>
            <a:t>TRAIL inducer</a:t>
          </a:r>
        </a:p>
      </dgm:t>
    </dgm:pt>
    <dgm:pt modelId="{955D34D0-C563-4159-A874-8C17434D5D2B}" type="parTrans" cxnId="{44822DFB-78B6-40A8-A6B1-AB4D59309BC0}">
      <dgm:prSet/>
      <dgm:spPr/>
      <dgm:t>
        <a:bodyPr/>
        <a:lstStyle/>
        <a:p>
          <a:endParaRPr lang="en-US"/>
        </a:p>
      </dgm:t>
    </dgm:pt>
    <dgm:pt modelId="{C1D88AC7-B3F0-45B6-A07E-EF6429219D54}" type="sibTrans" cxnId="{44822DFB-78B6-40A8-A6B1-AB4D59309BC0}">
      <dgm:prSet/>
      <dgm:spPr/>
      <dgm:t>
        <a:bodyPr/>
        <a:lstStyle/>
        <a:p>
          <a:endParaRPr lang="en-US"/>
        </a:p>
      </dgm:t>
    </dgm:pt>
    <dgm:pt modelId="{088A307B-48BB-40EC-9560-71C7BAF84616}">
      <dgm:prSet phldrT="[Text]" custT="1"/>
      <dgm:spPr>
        <a:solidFill>
          <a:srgbClr val="4CAFBC"/>
        </a:solidFill>
      </dgm:spPr>
      <dgm:t>
        <a:bodyPr/>
        <a:lstStyle/>
        <a:p>
          <a:pPr algn="ctr"/>
          <a:r>
            <a:rPr lang="en-US" sz="900" b="1" u="none" dirty="0">
              <a:solidFill>
                <a:srgbClr val="C00000"/>
              </a:solidFill>
            </a:rPr>
            <a:t>BCL-2*</a:t>
          </a:r>
        </a:p>
      </dgm:t>
    </dgm:pt>
    <dgm:pt modelId="{4EB1F72E-69E0-423B-B7BD-BEC1657F18C1}" type="parTrans" cxnId="{821FA751-D3FE-40AF-BF52-1A5CFE3F7601}">
      <dgm:prSet/>
      <dgm:spPr/>
      <dgm:t>
        <a:bodyPr/>
        <a:lstStyle/>
        <a:p>
          <a:endParaRPr lang="en-US"/>
        </a:p>
      </dgm:t>
    </dgm:pt>
    <dgm:pt modelId="{77C60BEC-B840-472F-ACFA-0B0F4ABF2974}" type="sibTrans" cxnId="{821FA751-D3FE-40AF-BF52-1A5CFE3F7601}">
      <dgm:prSet/>
      <dgm:spPr/>
      <dgm:t>
        <a:bodyPr/>
        <a:lstStyle/>
        <a:p>
          <a:endParaRPr lang="en-US"/>
        </a:p>
      </dgm:t>
    </dgm:pt>
    <dgm:pt modelId="{405FA97D-3675-46BB-8279-01B2DD1A299C}" type="pres">
      <dgm:prSet presAssocID="{88E6A572-79DF-4E7F-8496-B2FCB1FF340E}" presName="cycle" presStyleCnt="0">
        <dgm:presLayoutVars>
          <dgm:chMax val="1"/>
          <dgm:dir/>
          <dgm:animLvl val="ctr"/>
          <dgm:resizeHandles val="exact"/>
        </dgm:presLayoutVars>
      </dgm:prSet>
      <dgm:spPr/>
    </dgm:pt>
    <dgm:pt modelId="{DAE1B10D-50F4-4472-A3A4-45BC213E1908}" type="pres">
      <dgm:prSet presAssocID="{E11BFE76-8BDF-42C1-9F40-174B0FF4BDD8}" presName="centerShape" presStyleLbl="node0" presStyleIdx="0" presStyleCnt="1"/>
      <dgm:spPr/>
    </dgm:pt>
    <dgm:pt modelId="{5A996221-E292-4D4F-A787-A04CCB0D2870}" type="pres">
      <dgm:prSet presAssocID="{693D05A0-0BBA-4B58-8799-4AE80880356A}" presName="parTrans" presStyleLbl="bgSibTrans2D1" presStyleIdx="0" presStyleCnt="6"/>
      <dgm:spPr/>
    </dgm:pt>
    <dgm:pt modelId="{1396563C-09AE-4A40-9667-F98965D28649}" type="pres">
      <dgm:prSet presAssocID="{3DF0878F-C46B-422F-829B-05B89B29C4A2}" presName="node" presStyleLbl="node1" presStyleIdx="0" presStyleCnt="6">
        <dgm:presLayoutVars>
          <dgm:bulletEnabled val="1"/>
        </dgm:presLayoutVars>
      </dgm:prSet>
      <dgm:spPr/>
    </dgm:pt>
    <dgm:pt modelId="{8D2A7E71-EA22-4B41-A1FF-A47E972405D9}" type="pres">
      <dgm:prSet presAssocID="{5554D573-AF92-41D0-BD89-15405636548F}" presName="parTrans" presStyleLbl="bgSibTrans2D1" presStyleIdx="1" presStyleCnt="6"/>
      <dgm:spPr/>
    </dgm:pt>
    <dgm:pt modelId="{0EDD6688-BEA1-4F88-96C3-F21EC9B237B5}" type="pres">
      <dgm:prSet presAssocID="{AA616490-F572-4E2F-81A8-B300CA6CE7BE}" presName="node" presStyleLbl="node1" presStyleIdx="1" presStyleCnt="6" custScaleY="94592">
        <dgm:presLayoutVars>
          <dgm:bulletEnabled val="1"/>
        </dgm:presLayoutVars>
      </dgm:prSet>
      <dgm:spPr/>
    </dgm:pt>
    <dgm:pt modelId="{756BA7DA-044A-4615-A716-60195971B79F}" type="pres">
      <dgm:prSet presAssocID="{2D5FC44E-0B37-4649-8BF9-873F9274D557}" presName="parTrans" presStyleLbl="bgSibTrans2D1" presStyleIdx="2" presStyleCnt="6"/>
      <dgm:spPr/>
    </dgm:pt>
    <dgm:pt modelId="{05C04269-430B-412B-9197-138B8F30A7B6}" type="pres">
      <dgm:prSet presAssocID="{4CFF9E71-CCE2-456B-A635-00B235DE2D00}" presName="node" presStyleLbl="node1" presStyleIdx="2" presStyleCnt="6" custScaleY="80727" custRadScaleRad="102917" custRadScaleInc="-1824">
        <dgm:presLayoutVars>
          <dgm:bulletEnabled val="1"/>
        </dgm:presLayoutVars>
      </dgm:prSet>
      <dgm:spPr/>
    </dgm:pt>
    <dgm:pt modelId="{6431249E-7DE8-4C6A-89B7-B9AA771EEA11}" type="pres">
      <dgm:prSet presAssocID="{C61A9CEA-F215-4C62-96AB-6E86E89C5AA9}" presName="parTrans" presStyleLbl="bgSibTrans2D1" presStyleIdx="3" presStyleCnt="6"/>
      <dgm:spPr/>
    </dgm:pt>
    <dgm:pt modelId="{7C485E3E-9FF0-4BCA-BA8B-E751D87C2F69}" type="pres">
      <dgm:prSet presAssocID="{405FCE7A-4E66-45CC-8900-688389F05C9C}" presName="node" presStyleLbl="node1" presStyleIdx="3" presStyleCnt="6" custRadScaleRad="99694" custRadScaleInc="-2029">
        <dgm:presLayoutVars>
          <dgm:bulletEnabled val="1"/>
        </dgm:presLayoutVars>
      </dgm:prSet>
      <dgm:spPr/>
    </dgm:pt>
    <dgm:pt modelId="{BB9FF453-1122-493F-A27F-5A04C63BED9E}" type="pres">
      <dgm:prSet presAssocID="{F0B987A2-8DBF-41D9-8E6B-674B88F1CE36}" presName="parTrans" presStyleLbl="bgSibTrans2D1" presStyleIdx="4" presStyleCnt="6"/>
      <dgm:spPr/>
    </dgm:pt>
    <dgm:pt modelId="{A0D828E7-9FBA-4345-BBC2-8D36E6BF6C74}" type="pres">
      <dgm:prSet presAssocID="{567A947F-5748-463A-96FA-F3AD0A75015B}" presName="node" presStyleLbl="node1" presStyleIdx="4" presStyleCnt="6" custScaleX="157881" custScaleY="87923" custRadScaleRad="127092" custRadScaleInc="11000">
        <dgm:presLayoutVars>
          <dgm:bulletEnabled val="1"/>
        </dgm:presLayoutVars>
      </dgm:prSet>
      <dgm:spPr/>
    </dgm:pt>
    <dgm:pt modelId="{260EF48D-59F0-4A7D-A191-0784BF70CEBE}" type="pres">
      <dgm:prSet presAssocID="{5000DB43-B3FA-4914-83CC-AE10DED40994}" presName="parTrans" presStyleLbl="bgSibTrans2D1" presStyleIdx="5" presStyleCnt="6"/>
      <dgm:spPr/>
    </dgm:pt>
    <dgm:pt modelId="{FE97C48C-7133-4E0F-9BA7-FCCF858E89CE}" type="pres">
      <dgm:prSet presAssocID="{AC45312E-8F2A-45E5-BEF1-A4B635D83A15}" presName="node" presStyleLbl="node1" presStyleIdx="5" presStyleCnt="6" custScaleX="150597" custScaleY="124028" custRadScaleRad="133870" custRadScaleInc="-1968">
        <dgm:presLayoutVars>
          <dgm:bulletEnabled val="1"/>
        </dgm:presLayoutVars>
      </dgm:prSet>
      <dgm:spPr/>
    </dgm:pt>
  </dgm:ptLst>
  <dgm:cxnLst>
    <dgm:cxn modelId="{31299404-8AC8-4E93-B459-58E79E95B591}" type="presOf" srcId="{A964D5F4-CE46-4874-86E2-697A0C9A01A6}" destId="{A0D828E7-9FBA-4345-BBC2-8D36E6BF6C74}" srcOrd="0" destOrd="3" presId="urn:microsoft.com/office/officeart/2005/8/layout/radial4"/>
    <dgm:cxn modelId="{E7552D0B-1C3E-4C9D-BCA5-9A24218BC8A0}" type="presOf" srcId="{C61A9CEA-F215-4C62-96AB-6E86E89C5AA9}" destId="{6431249E-7DE8-4C6A-89B7-B9AA771EEA11}" srcOrd="0" destOrd="0" presId="urn:microsoft.com/office/officeart/2005/8/layout/radial4"/>
    <dgm:cxn modelId="{06ABD20E-AFB1-4185-8EEE-C23B6FDB4BFE}" srcId="{AA616490-F572-4E2F-81A8-B300CA6CE7BE}" destId="{42D474A8-5928-4DD7-8BF7-255A92A2E514}" srcOrd="0" destOrd="0" parTransId="{CD993BF9-017E-4724-8566-B304E00ED7D7}" sibTransId="{A912DC1B-56E4-46F9-8FED-3047D350DFD0}"/>
    <dgm:cxn modelId="{0F970C10-C95E-4503-BF4F-87AF8AC51621}" srcId="{E11BFE76-8BDF-42C1-9F40-174B0FF4BDD8}" destId="{AA616490-F572-4E2F-81A8-B300CA6CE7BE}" srcOrd="1" destOrd="0" parTransId="{5554D573-AF92-41D0-BD89-15405636548F}" sibTransId="{FF8364D5-7DEA-49F5-B1A9-E479999D6299}"/>
    <dgm:cxn modelId="{87560A14-0888-40F0-9DB4-10C9FA207AC3}" srcId="{E11BFE76-8BDF-42C1-9F40-174B0FF4BDD8}" destId="{567A947F-5748-463A-96FA-F3AD0A75015B}" srcOrd="4" destOrd="0" parTransId="{F0B987A2-8DBF-41D9-8E6B-674B88F1CE36}" sibTransId="{D600EF45-A240-4DD6-A519-02CAA9DE9E9B}"/>
    <dgm:cxn modelId="{99BD4015-1C27-46A2-AB2D-F09C5BBC9250}" type="presOf" srcId="{E0B14BF3-1757-4855-9234-452AF1028DF3}" destId="{1396563C-09AE-4A40-9667-F98965D28649}" srcOrd="0" destOrd="2" presId="urn:microsoft.com/office/officeart/2005/8/layout/radial4"/>
    <dgm:cxn modelId="{C978741A-F327-4239-9EF1-40B446A36A64}" type="presOf" srcId="{8F37F00C-D113-45C8-8F39-2DD03389459A}" destId="{7C485E3E-9FF0-4BCA-BA8B-E751D87C2F69}" srcOrd="0" destOrd="3" presId="urn:microsoft.com/office/officeart/2005/8/layout/radial4"/>
    <dgm:cxn modelId="{DE1BC71A-DCC8-4EA8-A38F-81C8A3CBF164}" type="presOf" srcId="{8F3D9EC4-0C16-480F-B995-0216B790A4AA}" destId="{FE97C48C-7133-4E0F-9BA7-FCCF858E89CE}" srcOrd="0" destOrd="2" presId="urn:microsoft.com/office/officeart/2005/8/layout/radial4"/>
    <dgm:cxn modelId="{CC73F41A-0BE5-4DBA-A184-D796E972364B}" type="presOf" srcId="{DD670501-6934-4883-AEC2-DE20C21A49E7}" destId="{7C485E3E-9FF0-4BCA-BA8B-E751D87C2F69}" srcOrd="0" destOrd="4" presId="urn:microsoft.com/office/officeart/2005/8/layout/radial4"/>
    <dgm:cxn modelId="{82DCC41B-B0AD-47B7-BAB8-617106D6D9E4}" srcId="{E11BFE76-8BDF-42C1-9F40-174B0FF4BDD8}" destId="{AC45312E-8F2A-45E5-BEF1-A4B635D83A15}" srcOrd="5" destOrd="0" parTransId="{5000DB43-B3FA-4914-83CC-AE10DED40994}" sibTransId="{FC6AC47E-D9CA-474E-B2FF-C92C05829840}"/>
    <dgm:cxn modelId="{A8162125-44DC-4249-956C-22C8CB3F4FBF}" srcId="{E11BFE76-8BDF-42C1-9F40-174B0FF4BDD8}" destId="{405FCE7A-4E66-45CC-8900-688389F05C9C}" srcOrd="3" destOrd="0" parTransId="{C61A9CEA-F215-4C62-96AB-6E86E89C5AA9}" sibTransId="{FB8A83E8-A77B-443F-8EB5-79B656128B1F}"/>
    <dgm:cxn modelId="{B8738725-B283-446D-AA37-0CE5423A6A4D}" type="presOf" srcId="{2B30BA0F-5C79-4EEA-9B64-16EEFFCF582F}" destId="{7C485E3E-9FF0-4BCA-BA8B-E751D87C2F69}" srcOrd="0" destOrd="2" presId="urn:microsoft.com/office/officeart/2005/8/layout/radial4"/>
    <dgm:cxn modelId="{B011DE28-235B-4BA9-A038-167CC5B04FE9}" type="presOf" srcId="{088A307B-48BB-40EC-9560-71C7BAF84616}" destId="{FE97C48C-7133-4E0F-9BA7-FCCF858E89CE}" srcOrd="0" destOrd="1" presId="urn:microsoft.com/office/officeart/2005/8/layout/radial4"/>
    <dgm:cxn modelId="{E6556F3C-F48E-48E8-9F50-151017B3FF0D}" srcId="{AC45312E-8F2A-45E5-BEF1-A4B635D83A15}" destId="{7B9697FB-AB6D-47A8-8745-B7492DF7F62B}" srcOrd="3" destOrd="0" parTransId="{803DDE0A-0C30-43E8-82FF-0B90EF6722E2}" sibTransId="{6180C47C-9175-44B3-881A-54F8A0D5F674}"/>
    <dgm:cxn modelId="{BFAA6A3D-8956-42F0-B825-E9FDCA76900D}" type="presOf" srcId="{AA616490-F572-4E2F-81A8-B300CA6CE7BE}" destId="{0EDD6688-BEA1-4F88-96C3-F21EC9B237B5}" srcOrd="0" destOrd="0" presId="urn:microsoft.com/office/officeart/2005/8/layout/radial4"/>
    <dgm:cxn modelId="{1C1BD842-D0DE-4509-9710-F0810AB04C51}" type="presOf" srcId="{2D5FC44E-0B37-4649-8BF9-873F9274D557}" destId="{756BA7DA-044A-4615-A716-60195971B79F}" srcOrd="0" destOrd="0" presId="urn:microsoft.com/office/officeart/2005/8/layout/radial4"/>
    <dgm:cxn modelId="{1B988D65-B731-4D48-A9AA-5EB2A9C8D274}" srcId="{405FCE7A-4E66-45CC-8900-688389F05C9C}" destId="{2B30BA0F-5C79-4EEA-9B64-16EEFFCF582F}" srcOrd="1" destOrd="0" parTransId="{14E62407-B48D-4A36-86A0-741080F68140}" sibTransId="{1D35B414-39E5-40CA-A9F9-41CFEAD5E57E}"/>
    <dgm:cxn modelId="{B1CBAB45-CEFB-48DF-8D87-0F2E3BA87CCB}" type="presOf" srcId="{567A947F-5748-463A-96FA-F3AD0A75015B}" destId="{A0D828E7-9FBA-4345-BBC2-8D36E6BF6C74}" srcOrd="0" destOrd="0" presId="urn:microsoft.com/office/officeart/2005/8/layout/radial4"/>
    <dgm:cxn modelId="{55BC1B68-D042-42B7-8D96-A592A3B55755}" type="presOf" srcId="{CE20C143-5FF9-4026-BEB0-4D7B3997B128}" destId="{A0D828E7-9FBA-4345-BBC2-8D36E6BF6C74}" srcOrd="0" destOrd="2" presId="urn:microsoft.com/office/officeart/2005/8/layout/radial4"/>
    <dgm:cxn modelId="{821FA751-D3FE-40AF-BF52-1A5CFE3F7601}" srcId="{AC45312E-8F2A-45E5-BEF1-A4B635D83A15}" destId="{088A307B-48BB-40EC-9560-71C7BAF84616}" srcOrd="0" destOrd="0" parTransId="{4EB1F72E-69E0-423B-B7BD-BEC1657F18C1}" sibTransId="{77C60BEC-B840-472F-ACFA-0B0F4ABF2974}"/>
    <dgm:cxn modelId="{CB5B4D54-547B-4B9D-BC8D-6518D6082AC3}" srcId="{3DF0878F-C46B-422F-829B-05B89B29C4A2}" destId="{4899B0FA-A8AD-46EC-8304-B8E1ECA5AD3F}" srcOrd="0" destOrd="0" parTransId="{99CB7219-0EE3-41FC-95E6-ABD61E1DCAE5}" sibTransId="{48C366D4-48A7-4C2A-A832-AC3916C28C82}"/>
    <dgm:cxn modelId="{BE08C954-4419-4725-919D-27862A1401E9}" type="presOf" srcId="{693D05A0-0BBA-4B58-8799-4AE80880356A}" destId="{5A996221-E292-4D4F-A787-A04CCB0D2870}" srcOrd="0" destOrd="0" presId="urn:microsoft.com/office/officeart/2005/8/layout/radial4"/>
    <dgm:cxn modelId="{3FCBE254-0BAD-478B-9F5C-47F0C7082B55}" srcId="{405FCE7A-4E66-45CC-8900-688389F05C9C}" destId="{2A091848-379C-4E21-99B4-B47121E1DEBA}" srcOrd="0" destOrd="0" parTransId="{39CE0B29-573C-4966-994D-C2687C390191}" sibTransId="{FDBC14D2-9080-432F-848D-F50A73BC9FE2}"/>
    <dgm:cxn modelId="{BD123175-8BEA-4079-97D9-FAAED0A587CA}" srcId="{E11BFE76-8BDF-42C1-9F40-174B0FF4BDD8}" destId="{4CFF9E71-CCE2-456B-A635-00B235DE2D00}" srcOrd="2" destOrd="0" parTransId="{2D5FC44E-0B37-4649-8BF9-873F9274D557}" sibTransId="{69B6A78A-BC0F-40FF-BF90-2614EBA490D8}"/>
    <dgm:cxn modelId="{77AC4977-D163-4817-896C-E0018E163101}" srcId="{567A947F-5748-463A-96FA-F3AD0A75015B}" destId="{CE20C143-5FF9-4026-BEB0-4D7B3997B128}" srcOrd="1" destOrd="0" parTransId="{7FD2B465-0857-4130-8743-CB336E06B37A}" sibTransId="{47D54BB2-FE01-48EB-9F27-E2F49A979B72}"/>
    <dgm:cxn modelId="{1C09C958-EBA0-472C-B5FE-0F29B033D775}" type="presOf" srcId="{5638356A-2D7C-485C-B180-55F32812F5BD}" destId="{05C04269-430B-412B-9197-138B8F30A7B6}" srcOrd="0" destOrd="1" presId="urn:microsoft.com/office/officeart/2005/8/layout/radial4"/>
    <dgm:cxn modelId="{B54BD359-EEFC-4993-ACA1-2F42F0306974}" srcId="{4CFF9E71-CCE2-456B-A635-00B235DE2D00}" destId="{5638356A-2D7C-485C-B180-55F32812F5BD}" srcOrd="0" destOrd="0" parTransId="{83278873-5ED0-4568-B4C9-01880B883BC2}" sibTransId="{3861D042-6ACB-434E-81CC-E4A75A87DD1C}"/>
    <dgm:cxn modelId="{EA2E097A-D6DD-4C02-9FA0-CFC2321FD922}" type="presOf" srcId="{7B9697FB-AB6D-47A8-8745-B7492DF7F62B}" destId="{FE97C48C-7133-4E0F-9BA7-FCCF858E89CE}" srcOrd="0" destOrd="4" presId="urn:microsoft.com/office/officeart/2005/8/layout/radial4"/>
    <dgm:cxn modelId="{AF84747B-46F4-433E-AD84-B8D14EB76FCE}" type="presOf" srcId="{BE255AA9-7C6A-49F0-8A2B-30CC68886104}" destId="{FE97C48C-7133-4E0F-9BA7-FCCF858E89CE}" srcOrd="0" destOrd="3" presId="urn:microsoft.com/office/officeart/2005/8/layout/radial4"/>
    <dgm:cxn modelId="{D51A9A7C-C428-472A-829F-CD67ECEA8E99}" type="presOf" srcId="{DE9DEB05-440A-4362-8939-82B98F6A58A8}" destId="{A0D828E7-9FBA-4345-BBC2-8D36E6BF6C74}" srcOrd="0" destOrd="1" presId="urn:microsoft.com/office/officeart/2005/8/layout/radial4"/>
    <dgm:cxn modelId="{0F1A218C-9584-4250-9BD6-18A1211FB9F6}" srcId="{567A947F-5748-463A-96FA-F3AD0A75015B}" destId="{A964D5F4-CE46-4874-86E2-697A0C9A01A6}" srcOrd="2" destOrd="0" parTransId="{21569E71-1DFE-4988-8C07-DE99F47BAB0B}" sibTransId="{8A8E4020-6DDD-4100-938D-200C77DA5301}"/>
    <dgm:cxn modelId="{786F3D8E-A339-47E4-9947-B3A461306FB8}" type="presOf" srcId="{42D474A8-5928-4DD7-8BF7-255A92A2E514}" destId="{0EDD6688-BEA1-4F88-96C3-F21EC9B237B5}" srcOrd="0" destOrd="1" presId="urn:microsoft.com/office/officeart/2005/8/layout/radial4"/>
    <dgm:cxn modelId="{3C2D2493-BE5F-4A8C-A0E1-0FB4FD3136CC}" srcId="{405FCE7A-4E66-45CC-8900-688389F05C9C}" destId="{DD670501-6934-4883-AEC2-DE20C21A49E7}" srcOrd="3" destOrd="0" parTransId="{8F14570A-1E98-47CF-B99D-53CED9E4B5E6}" sibTransId="{A8C218AE-7873-4BA1-AD7A-EFBB6C1B8EE4}"/>
    <dgm:cxn modelId="{0DC46296-52C7-435C-BC9F-0642A38CC787}" type="presOf" srcId="{4CFF9E71-CCE2-456B-A635-00B235DE2D00}" destId="{05C04269-430B-412B-9197-138B8F30A7B6}" srcOrd="0" destOrd="0" presId="urn:microsoft.com/office/officeart/2005/8/layout/radial4"/>
    <dgm:cxn modelId="{85879F98-2C48-4C38-9D0A-2BC9A9A64A53}" type="presOf" srcId="{405FCE7A-4E66-45CC-8900-688389F05C9C}" destId="{7C485E3E-9FF0-4BCA-BA8B-E751D87C2F69}" srcOrd="0" destOrd="0" presId="urn:microsoft.com/office/officeart/2005/8/layout/radial4"/>
    <dgm:cxn modelId="{8D35159B-F68B-42AC-BB6E-F35FFC1C7D95}" type="presOf" srcId="{EB1D3C62-714E-4FF8-9ADD-B28610F42D22}" destId="{1396563C-09AE-4A40-9667-F98965D28649}" srcOrd="0" destOrd="3" presId="urn:microsoft.com/office/officeart/2005/8/layout/radial4"/>
    <dgm:cxn modelId="{EF86F89D-A983-43A8-B6DA-DF0372A793A4}" srcId="{3DF0878F-C46B-422F-829B-05B89B29C4A2}" destId="{EB1D3C62-714E-4FF8-9ADD-B28610F42D22}" srcOrd="2" destOrd="0" parTransId="{31C42532-DC32-421F-BF43-06DA3A4220B8}" sibTransId="{DD8C3482-B9B2-4F67-B952-97805DFD468F}"/>
    <dgm:cxn modelId="{A5E5AF9F-2DF4-4899-813D-39BCCBA968F0}" type="presOf" srcId="{5554D573-AF92-41D0-BD89-15405636548F}" destId="{8D2A7E71-EA22-4B41-A1FF-A47E972405D9}" srcOrd="0" destOrd="0" presId="urn:microsoft.com/office/officeart/2005/8/layout/radial4"/>
    <dgm:cxn modelId="{4946FD9F-5834-4900-AC25-FD8190987EF4}" type="presOf" srcId="{88E6A572-79DF-4E7F-8496-B2FCB1FF340E}" destId="{405FA97D-3675-46BB-8279-01B2DD1A299C}" srcOrd="0" destOrd="0" presId="urn:microsoft.com/office/officeart/2005/8/layout/radial4"/>
    <dgm:cxn modelId="{CD7EFFA3-9BC3-435F-B9F4-96F6590E91CB}" srcId="{E11BFE76-8BDF-42C1-9F40-174B0FF4BDD8}" destId="{3DF0878F-C46B-422F-829B-05B89B29C4A2}" srcOrd="0" destOrd="0" parTransId="{693D05A0-0BBA-4B58-8799-4AE80880356A}" sibTransId="{829CEF62-A4E9-434D-8A05-4C5942036539}"/>
    <dgm:cxn modelId="{14A90FA5-BBC3-4131-A523-278E119264CE}" type="presOf" srcId="{F0B987A2-8DBF-41D9-8E6B-674B88F1CE36}" destId="{BB9FF453-1122-493F-A27F-5A04C63BED9E}" srcOrd="0" destOrd="0" presId="urn:microsoft.com/office/officeart/2005/8/layout/radial4"/>
    <dgm:cxn modelId="{AE3596A8-AF31-443A-A9D2-CF4B8521E6CB}" type="presOf" srcId="{476B0175-E450-4130-870A-BC8B8B782B53}" destId="{0EDD6688-BEA1-4F88-96C3-F21EC9B237B5}" srcOrd="0" destOrd="2" presId="urn:microsoft.com/office/officeart/2005/8/layout/radial4"/>
    <dgm:cxn modelId="{F07B23B0-A631-4302-A0C3-5FF493AC2BEF}" type="presOf" srcId="{C1CAF623-09A9-4172-9233-14EDF1B2BB6A}" destId="{1396563C-09AE-4A40-9667-F98965D28649}" srcOrd="0" destOrd="4" presId="urn:microsoft.com/office/officeart/2005/8/layout/radial4"/>
    <dgm:cxn modelId="{3DFC64B9-600C-4CE6-9305-00D8A3234ECA}" type="presOf" srcId="{AC45312E-8F2A-45E5-BEF1-A4B635D83A15}" destId="{FE97C48C-7133-4E0F-9BA7-FCCF858E89CE}" srcOrd="0" destOrd="0" presId="urn:microsoft.com/office/officeart/2005/8/layout/radial4"/>
    <dgm:cxn modelId="{B31B4AB9-4E0F-462F-B69C-F617F6FA0360}" type="presOf" srcId="{5000DB43-B3FA-4914-83CC-AE10DED40994}" destId="{260EF48D-59F0-4A7D-A191-0784BF70CEBE}" srcOrd="0" destOrd="0" presId="urn:microsoft.com/office/officeart/2005/8/layout/radial4"/>
    <dgm:cxn modelId="{99FAADBA-8CFC-4AC4-9BCC-E48D7DB0BD05}" srcId="{AA616490-F572-4E2F-81A8-B300CA6CE7BE}" destId="{476B0175-E450-4130-870A-BC8B8B782B53}" srcOrd="1" destOrd="0" parTransId="{5AFA80D3-4BB7-4784-AA0B-9EED8BA0DFCE}" sibTransId="{8CAD5AE9-C792-4D2C-8536-ED463B5F773D}"/>
    <dgm:cxn modelId="{C4D4C9C6-8C7D-4728-8C25-C9C3CF8C8C38}" type="presOf" srcId="{B53A75C2-4747-4375-A435-254A58D0BC6C}" destId="{FE97C48C-7133-4E0F-9BA7-FCCF858E89CE}" srcOrd="0" destOrd="5" presId="urn:microsoft.com/office/officeart/2005/8/layout/radial4"/>
    <dgm:cxn modelId="{C570F2CB-90C1-4783-B275-2BC7608E6129}" srcId="{567A947F-5748-463A-96FA-F3AD0A75015B}" destId="{DE9DEB05-440A-4362-8939-82B98F6A58A8}" srcOrd="0" destOrd="0" parTransId="{D0B1FF67-AD72-4081-8522-D987D6A1946F}" sibTransId="{5F680738-2985-4871-88A9-2E4D9741E9E0}"/>
    <dgm:cxn modelId="{D943E7CC-4BE6-4EBB-9DC1-FE5EC133869D}" type="presOf" srcId="{2A091848-379C-4E21-99B4-B47121E1DEBA}" destId="{7C485E3E-9FF0-4BCA-BA8B-E751D87C2F69}" srcOrd="0" destOrd="1" presId="urn:microsoft.com/office/officeart/2005/8/layout/radial4"/>
    <dgm:cxn modelId="{3EBCECD1-0F9F-48BB-8430-7E8BCE96BE84}" srcId="{3DF0878F-C46B-422F-829B-05B89B29C4A2}" destId="{C1CAF623-09A9-4172-9233-14EDF1B2BB6A}" srcOrd="3" destOrd="0" parTransId="{F684BAC5-7E74-4280-9C39-D6B101954354}" sibTransId="{C1916EDD-2114-40B1-9025-9BBBC6EF11F7}"/>
    <dgm:cxn modelId="{9C835DD7-5C06-41AE-8268-A4C64E68D9C4}" srcId="{AC45312E-8F2A-45E5-BEF1-A4B635D83A15}" destId="{8F3D9EC4-0C16-480F-B995-0216B790A4AA}" srcOrd="1" destOrd="0" parTransId="{488A94E3-F9BB-4CEF-B01F-84DF8895A2C0}" sibTransId="{2BD7553D-A353-4D6C-993C-95BC4B6D27B1}"/>
    <dgm:cxn modelId="{EB4AB4E1-3B8A-45AB-BC46-A6334D28BF76}" type="presOf" srcId="{4899B0FA-A8AD-46EC-8304-B8E1ECA5AD3F}" destId="{1396563C-09AE-4A40-9667-F98965D28649}" srcOrd="0" destOrd="1" presId="urn:microsoft.com/office/officeart/2005/8/layout/radial4"/>
    <dgm:cxn modelId="{C9875CE2-3021-4795-86B3-928A0BFE59C6}" type="presOf" srcId="{E11BFE76-8BDF-42C1-9F40-174B0FF4BDD8}" destId="{DAE1B10D-50F4-4472-A3A4-45BC213E1908}" srcOrd="0" destOrd="0" presId="urn:microsoft.com/office/officeart/2005/8/layout/radial4"/>
    <dgm:cxn modelId="{D7D1FAE6-BB46-49D5-B308-30AA15951F62}" type="presOf" srcId="{3DF0878F-C46B-422F-829B-05B89B29C4A2}" destId="{1396563C-09AE-4A40-9667-F98965D28649}" srcOrd="0" destOrd="0" presId="urn:microsoft.com/office/officeart/2005/8/layout/radial4"/>
    <dgm:cxn modelId="{1C13A2E7-E11B-4567-9AAE-68EFBC0D8BAE}" srcId="{AC45312E-8F2A-45E5-BEF1-A4B635D83A15}" destId="{BE255AA9-7C6A-49F0-8A2B-30CC68886104}" srcOrd="2" destOrd="0" parTransId="{E3A5463A-9BF1-434E-A683-CD32BE92E1C9}" sibTransId="{3219C9C6-4F23-4B15-9254-D6CFDAA7301C}"/>
    <dgm:cxn modelId="{43DF4BE8-4B69-432B-88E1-95821F2E0271}" srcId="{3DF0878F-C46B-422F-829B-05B89B29C4A2}" destId="{E0B14BF3-1757-4855-9234-452AF1028DF3}" srcOrd="1" destOrd="0" parTransId="{633A3FC5-4227-4757-875C-ED9E8ED14F71}" sibTransId="{FB319486-4CAD-4B39-928D-7E97E7674874}"/>
    <dgm:cxn modelId="{011775F3-EE65-4231-8835-C09F32D1B7F8}" srcId="{405FCE7A-4E66-45CC-8900-688389F05C9C}" destId="{8F37F00C-D113-45C8-8F39-2DD03389459A}" srcOrd="2" destOrd="0" parTransId="{F7BA6D46-E853-415F-96C8-73B2F1C3417A}" sibTransId="{E126EE07-7D0A-4C3C-B270-684B84BB9865}"/>
    <dgm:cxn modelId="{AFAF12FA-CA55-42AB-BFAC-63CCA1C41E29}" srcId="{88E6A572-79DF-4E7F-8496-B2FCB1FF340E}" destId="{E11BFE76-8BDF-42C1-9F40-174B0FF4BDD8}" srcOrd="0" destOrd="0" parTransId="{7E0E9F30-BC89-4A0E-AC71-853B6EBF4931}" sibTransId="{BD4BDE34-EB3C-445C-8BAA-783461A78100}"/>
    <dgm:cxn modelId="{44822DFB-78B6-40A8-A6B1-AB4D59309BC0}" srcId="{AC45312E-8F2A-45E5-BEF1-A4B635D83A15}" destId="{B53A75C2-4747-4375-A435-254A58D0BC6C}" srcOrd="4" destOrd="0" parTransId="{955D34D0-C563-4159-A874-8C17434D5D2B}" sibTransId="{C1D88AC7-B3F0-45B6-A07E-EF6429219D54}"/>
    <dgm:cxn modelId="{37E05532-EF2E-40F1-9D5C-293AF3597812}" type="presParOf" srcId="{405FA97D-3675-46BB-8279-01B2DD1A299C}" destId="{DAE1B10D-50F4-4472-A3A4-45BC213E1908}" srcOrd="0" destOrd="0" presId="urn:microsoft.com/office/officeart/2005/8/layout/radial4"/>
    <dgm:cxn modelId="{BFF3A7A6-4E54-4B34-AB92-1FAFD9E586AA}" type="presParOf" srcId="{405FA97D-3675-46BB-8279-01B2DD1A299C}" destId="{5A996221-E292-4D4F-A787-A04CCB0D2870}" srcOrd="1" destOrd="0" presId="urn:microsoft.com/office/officeart/2005/8/layout/radial4"/>
    <dgm:cxn modelId="{DEFBB088-5128-4334-8C14-A1CBA5D6F3CE}" type="presParOf" srcId="{405FA97D-3675-46BB-8279-01B2DD1A299C}" destId="{1396563C-09AE-4A40-9667-F98965D28649}" srcOrd="2" destOrd="0" presId="urn:microsoft.com/office/officeart/2005/8/layout/radial4"/>
    <dgm:cxn modelId="{4FD8E70F-A378-4CBD-B729-918CF4E707A4}" type="presParOf" srcId="{405FA97D-3675-46BB-8279-01B2DD1A299C}" destId="{8D2A7E71-EA22-4B41-A1FF-A47E972405D9}" srcOrd="3" destOrd="0" presId="urn:microsoft.com/office/officeart/2005/8/layout/radial4"/>
    <dgm:cxn modelId="{EE73F3C1-1D69-4567-A8D4-9367CFB84C99}" type="presParOf" srcId="{405FA97D-3675-46BB-8279-01B2DD1A299C}" destId="{0EDD6688-BEA1-4F88-96C3-F21EC9B237B5}" srcOrd="4" destOrd="0" presId="urn:microsoft.com/office/officeart/2005/8/layout/radial4"/>
    <dgm:cxn modelId="{EEF35C27-6582-4B52-9F7F-211EC81D896E}" type="presParOf" srcId="{405FA97D-3675-46BB-8279-01B2DD1A299C}" destId="{756BA7DA-044A-4615-A716-60195971B79F}" srcOrd="5" destOrd="0" presId="urn:microsoft.com/office/officeart/2005/8/layout/radial4"/>
    <dgm:cxn modelId="{8A04D964-6304-45B9-ACF0-E5E71272C651}" type="presParOf" srcId="{405FA97D-3675-46BB-8279-01B2DD1A299C}" destId="{05C04269-430B-412B-9197-138B8F30A7B6}" srcOrd="6" destOrd="0" presId="urn:microsoft.com/office/officeart/2005/8/layout/radial4"/>
    <dgm:cxn modelId="{E3CBB084-4C87-4A27-8F24-6E09B105FED8}" type="presParOf" srcId="{405FA97D-3675-46BB-8279-01B2DD1A299C}" destId="{6431249E-7DE8-4C6A-89B7-B9AA771EEA11}" srcOrd="7" destOrd="0" presId="urn:microsoft.com/office/officeart/2005/8/layout/radial4"/>
    <dgm:cxn modelId="{835F751E-3114-4A6F-B02F-380B9941EEAD}" type="presParOf" srcId="{405FA97D-3675-46BB-8279-01B2DD1A299C}" destId="{7C485E3E-9FF0-4BCA-BA8B-E751D87C2F69}" srcOrd="8" destOrd="0" presId="urn:microsoft.com/office/officeart/2005/8/layout/radial4"/>
    <dgm:cxn modelId="{DD5E250A-7E26-4DFD-B553-81FE9F8003D3}" type="presParOf" srcId="{405FA97D-3675-46BB-8279-01B2DD1A299C}" destId="{BB9FF453-1122-493F-A27F-5A04C63BED9E}" srcOrd="9" destOrd="0" presId="urn:microsoft.com/office/officeart/2005/8/layout/radial4"/>
    <dgm:cxn modelId="{DC14F3BC-4EAC-41E5-A8F0-A17787A39D3C}" type="presParOf" srcId="{405FA97D-3675-46BB-8279-01B2DD1A299C}" destId="{A0D828E7-9FBA-4345-BBC2-8D36E6BF6C74}" srcOrd="10" destOrd="0" presId="urn:microsoft.com/office/officeart/2005/8/layout/radial4"/>
    <dgm:cxn modelId="{B02D4E81-0513-4BC4-9708-6D5414B4E8E9}" type="presParOf" srcId="{405FA97D-3675-46BB-8279-01B2DD1A299C}" destId="{260EF48D-59F0-4A7D-A191-0784BF70CEBE}" srcOrd="11" destOrd="0" presId="urn:microsoft.com/office/officeart/2005/8/layout/radial4"/>
    <dgm:cxn modelId="{DAA44B7E-AA4F-47F8-B22C-113A8DCD15DA}" type="presParOf" srcId="{405FA97D-3675-46BB-8279-01B2DD1A299C}" destId="{FE97C48C-7133-4E0F-9BA7-FCCF858E89CE}"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51B08E-B73F-4D08-9436-4B0A69C4B7F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64D2597-82A3-4116-8B31-9816C7733A48}">
      <dgm:prSet/>
      <dgm:spPr/>
      <dgm:t>
        <a:bodyPr/>
        <a:lstStyle/>
        <a:p>
          <a:r>
            <a:rPr lang="en-US" dirty="0"/>
            <a:t>Myelofibrosis is a rare myeloproliferative neoplasm that contributes to heterogenous, nonspecific symptoms leading to significant disease burden</a:t>
          </a:r>
        </a:p>
      </dgm:t>
    </dgm:pt>
    <dgm:pt modelId="{47A449FA-204E-4347-ADFA-7DECB355B7CC}" type="parTrans" cxnId="{0F857F58-5776-4B7C-8609-319A2BF84245}">
      <dgm:prSet/>
      <dgm:spPr/>
      <dgm:t>
        <a:bodyPr/>
        <a:lstStyle/>
        <a:p>
          <a:endParaRPr lang="en-US"/>
        </a:p>
      </dgm:t>
    </dgm:pt>
    <dgm:pt modelId="{CC553FC1-2158-4A9F-8403-27C12D859E68}" type="sibTrans" cxnId="{0F857F58-5776-4B7C-8609-319A2BF84245}">
      <dgm:prSet/>
      <dgm:spPr/>
      <dgm:t>
        <a:bodyPr/>
        <a:lstStyle/>
        <a:p>
          <a:endParaRPr lang="en-US"/>
        </a:p>
      </dgm:t>
    </dgm:pt>
    <dgm:pt modelId="{9E2F2E8F-D734-46A9-BE73-DDC6E39AF915}">
      <dgm:prSet/>
      <dgm:spPr/>
      <dgm:t>
        <a:bodyPr/>
        <a:lstStyle/>
        <a:p>
          <a:r>
            <a:rPr lang="en-US" dirty="0"/>
            <a:t>Fatigue, infection, anxiety/depression, and progression/transformation to acute leukemia in 10% to 20% of patients </a:t>
          </a:r>
        </a:p>
      </dgm:t>
    </dgm:pt>
    <dgm:pt modelId="{CD12C5A8-41CA-41D3-B8F4-5465E1DBC626}" type="parTrans" cxnId="{6C1171F7-4941-4246-93D3-DDA18B05DEDC}">
      <dgm:prSet/>
      <dgm:spPr/>
      <dgm:t>
        <a:bodyPr/>
        <a:lstStyle/>
        <a:p>
          <a:endParaRPr lang="en-US"/>
        </a:p>
      </dgm:t>
    </dgm:pt>
    <dgm:pt modelId="{BD1ABDA2-B3BA-4AE8-A7D9-E7EF67AC92B8}" type="sibTrans" cxnId="{6C1171F7-4941-4246-93D3-DDA18B05DEDC}">
      <dgm:prSet/>
      <dgm:spPr/>
      <dgm:t>
        <a:bodyPr/>
        <a:lstStyle/>
        <a:p>
          <a:endParaRPr lang="en-US"/>
        </a:p>
      </dgm:t>
    </dgm:pt>
    <dgm:pt modelId="{BFB969D6-690B-4284-A43C-7EAF2C8A3513}">
      <dgm:prSet/>
      <dgm:spPr/>
      <dgm:t>
        <a:bodyPr/>
        <a:lstStyle/>
        <a:p>
          <a:r>
            <a:rPr lang="en-US" dirty="0"/>
            <a:t>Myelofibrosis involves multiple key molecular mutations associated with disease pathophysiology, severity, and novel treatment target potential</a:t>
          </a:r>
        </a:p>
      </dgm:t>
    </dgm:pt>
    <dgm:pt modelId="{E80D620C-D009-4709-9E5E-4D27B82E87F6}" type="parTrans" cxnId="{A36A3DC4-2B63-4A74-A0D5-A17A12FA97FA}">
      <dgm:prSet/>
      <dgm:spPr/>
      <dgm:t>
        <a:bodyPr/>
        <a:lstStyle/>
        <a:p>
          <a:endParaRPr lang="en-US"/>
        </a:p>
      </dgm:t>
    </dgm:pt>
    <dgm:pt modelId="{72BD4F6F-2750-4C74-AF9D-82FA84572BA8}" type="sibTrans" cxnId="{A36A3DC4-2B63-4A74-A0D5-A17A12FA97FA}">
      <dgm:prSet/>
      <dgm:spPr/>
      <dgm:t>
        <a:bodyPr/>
        <a:lstStyle/>
        <a:p>
          <a:endParaRPr lang="en-US"/>
        </a:p>
      </dgm:t>
    </dgm:pt>
    <dgm:pt modelId="{2ADA28FD-D36E-4CBF-A02F-C25C7259CB82}">
      <dgm:prSet/>
      <dgm:spPr>
        <a:solidFill>
          <a:srgbClr val="4CAFBC">
            <a:alpha val="89804"/>
          </a:srgbClr>
        </a:solidFill>
      </dgm:spPr>
      <dgm:t>
        <a:bodyPr/>
        <a:lstStyle/>
        <a:p>
          <a:r>
            <a:rPr lang="en-US" dirty="0"/>
            <a:t>JAK2 inhibitors (and supportive care for anemia) are mainstays of treatment for intermediate to high-risk myelofibrosis</a:t>
          </a:r>
        </a:p>
      </dgm:t>
    </dgm:pt>
    <dgm:pt modelId="{806AA750-7A80-49B0-ABB6-ABBE3CDA603F}" type="parTrans" cxnId="{89A3EC89-E512-45C9-8AC5-0048C7E741B0}">
      <dgm:prSet/>
      <dgm:spPr/>
      <dgm:t>
        <a:bodyPr/>
        <a:lstStyle/>
        <a:p>
          <a:endParaRPr lang="en-US"/>
        </a:p>
      </dgm:t>
    </dgm:pt>
    <dgm:pt modelId="{110C7B0A-0CD1-435D-BB00-C698A19EADB4}" type="sibTrans" cxnId="{89A3EC89-E512-45C9-8AC5-0048C7E741B0}">
      <dgm:prSet/>
      <dgm:spPr/>
      <dgm:t>
        <a:bodyPr/>
        <a:lstStyle/>
        <a:p>
          <a:endParaRPr lang="en-US"/>
        </a:p>
      </dgm:t>
    </dgm:pt>
    <dgm:pt modelId="{C84570FE-46E5-4482-B2DC-ACC35AFEC15F}">
      <dgm:prSet/>
      <dgm:spPr/>
      <dgm:t>
        <a:bodyPr/>
        <a:lstStyle/>
        <a:p>
          <a:r>
            <a:rPr lang="en-US" dirty="0"/>
            <a:t> Ruxolitinib, fedratinib, pacritinib (patients with thrombocytopenia)</a:t>
          </a:r>
        </a:p>
      </dgm:t>
    </dgm:pt>
    <dgm:pt modelId="{06544528-1A80-4D12-933A-F8EE5A446DFE}" type="parTrans" cxnId="{73EE568C-C000-4A2D-9CD7-23504D88B5EE}">
      <dgm:prSet/>
      <dgm:spPr/>
      <dgm:t>
        <a:bodyPr/>
        <a:lstStyle/>
        <a:p>
          <a:endParaRPr lang="en-US"/>
        </a:p>
      </dgm:t>
    </dgm:pt>
    <dgm:pt modelId="{E867C470-542A-459A-8B21-4F9C6C1D801E}" type="sibTrans" cxnId="{73EE568C-C000-4A2D-9CD7-23504D88B5EE}">
      <dgm:prSet/>
      <dgm:spPr/>
      <dgm:t>
        <a:bodyPr/>
        <a:lstStyle/>
        <a:p>
          <a:endParaRPr lang="en-US"/>
        </a:p>
      </dgm:t>
    </dgm:pt>
    <dgm:pt modelId="{69111B34-D941-481A-8222-EA3A6BBC3257}">
      <dgm:prSet/>
      <dgm:spPr/>
      <dgm:t>
        <a:bodyPr/>
        <a:lstStyle/>
        <a:p>
          <a:r>
            <a:rPr lang="en-US" dirty="0"/>
            <a:t> Hematopoietic stem cell transplant is only curative treatment option, but is limited due to toxicity/complications</a:t>
          </a:r>
        </a:p>
      </dgm:t>
    </dgm:pt>
    <dgm:pt modelId="{09B4CC3F-88DD-4F0D-9E57-6F1BA59221D9}" type="parTrans" cxnId="{072D52F9-5CD0-4108-80F0-4984B5B399D7}">
      <dgm:prSet/>
      <dgm:spPr/>
      <dgm:t>
        <a:bodyPr/>
        <a:lstStyle/>
        <a:p>
          <a:endParaRPr lang="en-US"/>
        </a:p>
      </dgm:t>
    </dgm:pt>
    <dgm:pt modelId="{631020F6-08EB-4BCA-9143-C2119F3886D4}" type="sibTrans" cxnId="{072D52F9-5CD0-4108-80F0-4984B5B399D7}">
      <dgm:prSet/>
      <dgm:spPr/>
      <dgm:t>
        <a:bodyPr/>
        <a:lstStyle/>
        <a:p>
          <a:endParaRPr lang="en-US"/>
        </a:p>
      </dgm:t>
    </dgm:pt>
    <dgm:pt modelId="{46F1CE31-B613-4754-9B1F-EEA9D69CFFAF}" type="pres">
      <dgm:prSet presAssocID="{DB51B08E-B73F-4D08-9436-4B0A69C4B7F7}" presName="linear" presStyleCnt="0">
        <dgm:presLayoutVars>
          <dgm:animLvl val="lvl"/>
          <dgm:resizeHandles val="exact"/>
        </dgm:presLayoutVars>
      </dgm:prSet>
      <dgm:spPr/>
    </dgm:pt>
    <dgm:pt modelId="{BF7BBB24-6A1E-4298-849B-0D6F60E1D52D}" type="pres">
      <dgm:prSet presAssocID="{864D2597-82A3-4116-8B31-9816C7733A48}" presName="parentText" presStyleLbl="node1" presStyleIdx="0" presStyleCnt="3">
        <dgm:presLayoutVars>
          <dgm:chMax val="0"/>
          <dgm:bulletEnabled val="1"/>
        </dgm:presLayoutVars>
      </dgm:prSet>
      <dgm:spPr/>
    </dgm:pt>
    <dgm:pt modelId="{42A10161-91C3-4FDD-A7F0-D15ACDEBD2E3}" type="pres">
      <dgm:prSet presAssocID="{864D2597-82A3-4116-8B31-9816C7733A48}" presName="childText" presStyleLbl="revTx" presStyleIdx="0" presStyleCnt="2">
        <dgm:presLayoutVars>
          <dgm:bulletEnabled val="1"/>
        </dgm:presLayoutVars>
      </dgm:prSet>
      <dgm:spPr/>
    </dgm:pt>
    <dgm:pt modelId="{69D39EC1-F24F-49BD-9317-74EF75B6A1EA}" type="pres">
      <dgm:prSet presAssocID="{BFB969D6-690B-4284-A43C-7EAF2C8A3513}" presName="parentText" presStyleLbl="node1" presStyleIdx="1" presStyleCnt="3">
        <dgm:presLayoutVars>
          <dgm:chMax val="0"/>
          <dgm:bulletEnabled val="1"/>
        </dgm:presLayoutVars>
      </dgm:prSet>
      <dgm:spPr/>
    </dgm:pt>
    <dgm:pt modelId="{62D8A5E9-B097-4EF1-9611-DB69C8EE2657}" type="pres">
      <dgm:prSet presAssocID="{72BD4F6F-2750-4C74-AF9D-82FA84572BA8}" presName="spacer" presStyleCnt="0"/>
      <dgm:spPr/>
    </dgm:pt>
    <dgm:pt modelId="{B71F0F3E-C8D1-4EE5-99B2-092A4055E570}" type="pres">
      <dgm:prSet presAssocID="{2ADA28FD-D36E-4CBF-A02F-C25C7259CB82}" presName="parentText" presStyleLbl="node1" presStyleIdx="2" presStyleCnt="3">
        <dgm:presLayoutVars>
          <dgm:chMax val="0"/>
          <dgm:bulletEnabled val="1"/>
        </dgm:presLayoutVars>
      </dgm:prSet>
      <dgm:spPr/>
    </dgm:pt>
    <dgm:pt modelId="{72C039BE-053A-477B-BB97-83BB6B2451E1}" type="pres">
      <dgm:prSet presAssocID="{2ADA28FD-D36E-4CBF-A02F-C25C7259CB82}" presName="childText" presStyleLbl="revTx" presStyleIdx="1" presStyleCnt="2">
        <dgm:presLayoutVars>
          <dgm:bulletEnabled val="1"/>
        </dgm:presLayoutVars>
      </dgm:prSet>
      <dgm:spPr/>
    </dgm:pt>
  </dgm:ptLst>
  <dgm:cxnLst>
    <dgm:cxn modelId="{A1CF1611-41D3-4A8E-88A5-E2B5B6FCDEA5}" type="presOf" srcId="{C84570FE-46E5-4482-B2DC-ACC35AFEC15F}" destId="{72C039BE-053A-477B-BB97-83BB6B2451E1}" srcOrd="0" destOrd="0" presId="urn:microsoft.com/office/officeart/2005/8/layout/vList2"/>
    <dgm:cxn modelId="{0F857F58-5776-4B7C-8609-319A2BF84245}" srcId="{DB51B08E-B73F-4D08-9436-4B0A69C4B7F7}" destId="{864D2597-82A3-4116-8B31-9816C7733A48}" srcOrd="0" destOrd="0" parTransId="{47A449FA-204E-4347-ADFA-7DECB355B7CC}" sibTransId="{CC553FC1-2158-4A9F-8403-27C12D859E68}"/>
    <dgm:cxn modelId="{8426305A-D247-42EB-9724-A449602183A6}" type="presOf" srcId="{DB51B08E-B73F-4D08-9436-4B0A69C4B7F7}" destId="{46F1CE31-B613-4754-9B1F-EEA9D69CFFAF}" srcOrd="0" destOrd="0" presId="urn:microsoft.com/office/officeart/2005/8/layout/vList2"/>
    <dgm:cxn modelId="{C4434781-090A-49C1-A4E3-10F3ABACE84F}" type="presOf" srcId="{864D2597-82A3-4116-8B31-9816C7733A48}" destId="{BF7BBB24-6A1E-4298-849B-0D6F60E1D52D}" srcOrd="0" destOrd="0" presId="urn:microsoft.com/office/officeart/2005/8/layout/vList2"/>
    <dgm:cxn modelId="{FE867088-506B-48C3-8993-9635469AF203}" type="presOf" srcId="{9E2F2E8F-D734-46A9-BE73-DDC6E39AF915}" destId="{42A10161-91C3-4FDD-A7F0-D15ACDEBD2E3}" srcOrd="0" destOrd="0" presId="urn:microsoft.com/office/officeart/2005/8/layout/vList2"/>
    <dgm:cxn modelId="{89A3EC89-E512-45C9-8AC5-0048C7E741B0}" srcId="{DB51B08E-B73F-4D08-9436-4B0A69C4B7F7}" destId="{2ADA28FD-D36E-4CBF-A02F-C25C7259CB82}" srcOrd="2" destOrd="0" parTransId="{806AA750-7A80-49B0-ABB6-ABBE3CDA603F}" sibTransId="{110C7B0A-0CD1-435D-BB00-C698A19EADB4}"/>
    <dgm:cxn modelId="{73EE568C-C000-4A2D-9CD7-23504D88B5EE}" srcId="{2ADA28FD-D36E-4CBF-A02F-C25C7259CB82}" destId="{C84570FE-46E5-4482-B2DC-ACC35AFEC15F}" srcOrd="0" destOrd="0" parTransId="{06544528-1A80-4D12-933A-F8EE5A446DFE}" sibTransId="{E867C470-542A-459A-8B21-4F9C6C1D801E}"/>
    <dgm:cxn modelId="{7BA9D8A8-2586-40E8-B9A3-7B0DA35E902F}" type="presOf" srcId="{BFB969D6-690B-4284-A43C-7EAF2C8A3513}" destId="{69D39EC1-F24F-49BD-9317-74EF75B6A1EA}" srcOrd="0" destOrd="0" presId="urn:microsoft.com/office/officeart/2005/8/layout/vList2"/>
    <dgm:cxn modelId="{392513AC-2C44-4443-A343-A23A0CB2AE90}" type="presOf" srcId="{69111B34-D941-481A-8222-EA3A6BBC3257}" destId="{72C039BE-053A-477B-BB97-83BB6B2451E1}" srcOrd="0" destOrd="1" presId="urn:microsoft.com/office/officeart/2005/8/layout/vList2"/>
    <dgm:cxn modelId="{91C344BF-0394-4D3C-AF08-1FACE17E44E1}" type="presOf" srcId="{2ADA28FD-D36E-4CBF-A02F-C25C7259CB82}" destId="{B71F0F3E-C8D1-4EE5-99B2-092A4055E570}" srcOrd="0" destOrd="0" presId="urn:microsoft.com/office/officeart/2005/8/layout/vList2"/>
    <dgm:cxn modelId="{A36A3DC4-2B63-4A74-A0D5-A17A12FA97FA}" srcId="{DB51B08E-B73F-4D08-9436-4B0A69C4B7F7}" destId="{BFB969D6-690B-4284-A43C-7EAF2C8A3513}" srcOrd="1" destOrd="0" parTransId="{E80D620C-D009-4709-9E5E-4D27B82E87F6}" sibTransId="{72BD4F6F-2750-4C74-AF9D-82FA84572BA8}"/>
    <dgm:cxn modelId="{6C1171F7-4941-4246-93D3-DDA18B05DEDC}" srcId="{864D2597-82A3-4116-8B31-9816C7733A48}" destId="{9E2F2E8F-D734-46A9-BE73-DDC6E39AF915}" srcOrd="0" destOrd="0" parTransId="{CD12C5A8-41CA-41D3-B8F4-5465E1DBC626}" sibTransId="{BD1ABDA2-B3BA-4AE8-A7D9-E7EF67AC92B8}"/>
    <dgm:cxn modelId="{072D52F9-5CD0-4108-80F0-4984B5B399D7}" srcId="{2ADA28FD-D36E-4CBF-A02F-C25C7259CB82}" destId="{69111B34-D941-481A-8222-EA3A6BBC3257}" srcOrd="1" destOrd="0" parTransId="{09B4CC3F-88DD-4F0D-9E57-6F1BA59221D9}" sibTransId="{631020F6-08EB-4BCA-9143-C2119F3886D4}"/>
    <dgm:cxn modelId="{B130E470-8FCC-4D4F-9A9E-4324FB7F9BDD}" type="presParOf" srcId="{46F1CE31-B613-4754-9B1F-EEA9D69CFFAF}" destId="{BF7BBB24-6A1E-4298-849B-0D6F60E1D52D}" srcOrd="0" destOrd="0" presId="urn:microsoft.com/office/officeart/2005/8/layout/vList2"/>
    <dgm:cxn modelId="{36CF9365-7B40-4A81-AC1E-8691B06950F2}" type="presParOf" srcId="{46F1CE31-B613-4754-9B1F-EEA9D69CFFAF}" destId="{42A10161-91C3-4FDD-A7F0-D15ACDEBD2E3}" srcOrd="1" destOrd="0" presId="urn:microsoft.com/office/officeart/2005/8/layout/vList2"/>
    <dgm:cxn modelId="{570BCBA0-A0FF-4626-A4A0-B5C9383B8636}" type="presParOf" srcId="{46F1CE31-B613-4754-9B1F-EEA9D69CFFAF}" destId="{69D39EC1-F24F-49BD-9317-74EF75B6A1EA}" srcOrd="2" destOrd="0" presId="urn:microsoft.com/office/officeart/2005/8/layout/vList2"/>
    <dgm:cxn modelId="{69C4096B-5681-4A7C-B6B3-24A5763C7B02}" type="presParOf" srcId="{46F1CE31-B613-4754-9B1F-EEA9D69CFFAF}" destId="{62D8A5E9-B097-4EF1-9611-DB69C8EE2657}" srcOrd="3" destOrd="0" presId="urn:microsoft.com/office/officeart/2005/8/layout/vList2"/>
    <dgm:cxn modelId="{E45D57C2-D2D9-4757-A5F1-BC9DE262BE59}" type="presParOf" srcId="{46F1CE31-B613-4754-9B1F-EEA9D69CFFAF}" destId="{B71F0F3E-C8D1-4EE5-99B2-092A4055E570}" srcOrd="4" destOrd="0" presId="urn:microsoft.com/office/officeart/2005/8/layout/vList2"/>
    <dgm:cxn modelId="{B919EA6C-DBE2-4827-9949-9DA87A6BE5BC}" type="presParOf" srcId="{46F1CE31-B613-4754-9B1F-EEA9D69CFFAF}" destId="{72C039BE-053A-477B-BB97-83BB6B2451E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51B08E-B73F-4D08-9436-4B0A69C4B7F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53E53FE-E36F-4D3B-B391-96B579A75984}">
      <dgm:prSet/>
      <dgm:spPr>
        <a:solidFill>
          <a:srgbClr val="35ABBB"/>
        </a:solidFill>
      </dgm:spPr>
      <dgm:t>
        <a:bodyPr/>
        <a:lstStyle/>
        <a:p>
          <a:r>
            <a:rPr lang="en-US" dirty="0"/>
            <a:t>Novel therapeutic options are currently undergoing clinical trials and offer promise to address current treatment gaps</a:t>
          </a:r>
        </a:p>
      </dgm:t>
    </dgm:pt>
    <dgm:pt modelId="{D3C0BA18-CB7F-42AC-8FAB-3996329D5B9C}" type="parTrans" cxnId="{F04C9ECB-12E3-42D6-9639-46323F8B941C}">
      <dgm:prSet/>
      <dgm:spPr/>
      <dgm:t>
        <a:bodyPr/>
        <a:lstStyle/>
        <a:p>
          <a:endParaRPr lang="en-US"/>
        </a:p>
      </dgm:t>
    </dgm:pt>
    <dgm:pt modelId="{60F8A2DE-5797-4735-B729-D3407011CE5A}" type="sibTrans" cxnId="{F04C9ECB-12E3-42D6-9639-46323F8B941C}">
      <dgm:prSet/>
      <dgm:spPr/>
      <dgm:t>
        <a:bodyPr/>
        <a:lstStyle/>
        <a:p>
          <a:endParaRPr lang="en-US"/>
        </a:p>
      </dgm:t>
    </dgm:pt>
    <dgm:pt modelId="{08AF115A-1155-473E-A26F-CF5BCEA80E02}">
      <dgm:prSet/>
      <dgm:spPr/>
      <dgm:t>
        <a:bodyPr/>
        <a:lstStyle/>
        <a:p>
          <a:r>
            <a:rPr lang="en-US" dirty="0"/>
            <a:t> Novel molecular targets (ACVR1, MDM2, telomerase, LSD1) and treatment options (momelotinib and others in the future)</a:t>
          </a:r>
        </a:p>
      </dgm:t>
    </dgm:pt>
    <dgm:pt modelId="{85CB1951-1D0E-47E9-AADE-410010B29C7B}" type="parTrans" cxnId="{93D277F3-5C22-4F43-8BFB-7CD741B8FBC5}">
      <dgm:prSet/>
      <dgm:spPr/>
      <dgm:t>
        <a:bodyPr/>
        <a:lstStyle/>
        <a:p>
          <a:endParaRPr lang="en-US"/>
        </a:p>
      </dgm:t>
    </dgm:pt>
    <dgm:pt modelId="{255A629A-5521-4287-8C1B-9DBE4179CA1F}" type="sibTrans" cxnId="{93D277F3-5C22-4F43-8BFB-7CD741B8FBC5}">
      <dgm:prSet/>
      <dgm:spPr/>
      <dgm:t>
        <a:bodyPr/>
        <a:lstStyle/>
        <a:p>
          <a:endParaRPr lang="en-US"/>
        </a:p>
      </dgm:t>
    </dgm:pt>
    <dgm:pt modelId="{F866572D-272F-4307-B4D0-2C749D88BF5E}">
      <dgm:prSet/>
      <dgm:spPr/>
      <dgm:t>
        <a:bodyPr/>
        <a:lstStyle/>
        <a:p>
          <a:r>
            <a:rPr lang="en-US" dirty="0"/>
            <a:t> JAK2 combination therapies (BCL2, PI3K, XPO1, IDH)</a:t>
          </a:r>
        </a:p>
      </dgm:t>
    </dgm:pt>
    <dgm:pt modelId="{1C0B6BE8-1EEF-4403-93B5-2A65ECD0E1E7}" type="parTrans" cxnId="{EF91EF82-B78D-465B-8DE7-2C7E49E01C05}">
      <dgm:prSet/>
      <dgm:spPr/>
      <dgm:t>
        <a:bodyPr/>
        <a:lstStyle/>
        <a:p>
          <a:endParaRPr lang="en-US"/>
        </a:p>
      </dgm:t>
    </dgm:pt>
    <dgm:pt modelId="{A9EF8A7C-1C1A-4667-985E-D9E61A034CE2}" type="sibTrans" cxnId="{EF91EF82-B78D-465B-8DE7-2C7E49E01C05}">
      <dgm:prSet/>
      <dgm:spPr/>
      <dgm:t>
        <a:bodyPr/>
        <a:lstStyle/>
        <a:p>
          <a:endParaRPr lang="en-US"/>
        </a:p>
      </dgm:t>
    </dgm:pt>
    <dgm:pt modelId="{FCE9B99D-6E3C-4ACD-9C11-EF7675D6C460}">
      <dgm:prSet/>
      <dgm:spPr>
        <a:solidFill>
          <a:srgbClr val="336699"/>
        </a:solidFill>
      </dgm:spPr>
      <dgm:t>
        <a:bodyPr/>
        <a:lstStyle/>
        <a:p>
          <a:r>
            <a:rPr lang="en-US" dirty="0"/>
            <a:t>Understanding current and future trends in myelofibrosis and underlying molecular pathway will allow providers to optimize and individualize patient care</a:t>
          </a:r>
        </a:p>
      </dgm:t>
    </dgm:pt>
    <dgm:pt modelId="{AA70364A-4411-45DD-9BDF-9B0CD55C8C0F}" type="parTrans" cxnId="{08194A9A-D80D-4D45-BB14-4F32965B50FF}">
      <dgm:prSet/>
      <dgm:spPr/>
      <dgm:t>
        <a:bodyPr/>
        <a:lstStyle/>
        <a:p>
          <a:endParaRPr lang="en-US"/>
        </a:p>
      </dgm:t>
    </dgm:pt>
    <dgm:pt modelId="{6698B9DF-AA21-412A-B674-6A6187B2AA28}" type="sibTrans" cxnId="{08194A9A-D80D-4D45-BB14-4F32965B50FF}">
      <dgm:prSet/>
      <dgm:spPr/>
      <dgm:t>
        <a:bodyPr/>
        <a:lstStyle/>
        <a:p>
          <a:endParaRPr lang="en-US"/>
        </a:p>
      </dgm:t>
    </dgm:pt>
    <dgm:pt modelId="{46F1CE31-B613-4754-9B1F-EEA9D69CFFAF}" type="pres">
      <dgm:prSet presAssocID="{DB51B08E-B73F-4D08-9436-4B0A69C4B7F7}" presName="linear" presStyleCnt="0">
        <dgm:presLayoutVars>
          <dgm:animLvl val="lvl"/>
          <dgm:resizeHandles val="exact"/>
        </dgm:presLayoutVars>
      </dgm:prSet>
      <dgm:spPr/>
    </dgm:pt>
    <dgm:pt modelId="{1BFA1AD2-4DDC-4DE7-91B1-4C3B480E627C}" type="pres">
      <dgm:prSet presAssocID="{853E53FE-E36F-4D3B-B391-96B579A75984}" presName="parentText" presStyleLbl="node1" presStyleIdx="0" presStyleCnt="2">
        <dgm:presLayoutVars>
          <dgm:chMax val="0"/>
          <dgm:bulletEnabled val="1"/>
        </dgm:presLayoutVars>
      </dgm:prSet>
      <dgm:spPr/>
    </dgm:pt>
    <dgm:pt modelId="{9A95E1B8-4FC6-4AE0-94E7-770455A5577C}" type="pres">
      <dgm:prSet presAssocID="{853E53FE-E36F-4D3B-B391-96B579A75984}" presName="childText" presStyleLbl="revTx" presStyleIdx="0" presStyleCnt="1">
        <dgm:presLayoutVars>
          <dgm:bulletEnabled val="1"/>
        </dgm:presLayoutVars>
      </dgm:prSet>
      <dgm:spPr/>
    </dgm:pt>
    <dgm:pt modelId="{BAA668E0-A1C8-49F8-B3C0-28AC414345AE}" type="pres">
      <dgm:prSet presAssocID="{FCE9B99D-6E3C-4ACD-9C11-EF7675D6C460}" presName="parentText" presStyleLbl="node1" presStyleIdx="1" presStyleCnt="2">
        <dgm:presLayoutVars>
          <dgm:chMax val="0"/>
          <dgm:bulletEnabled val="1"/>
        </dgm:presLayoutVars>
      </dgm:prSet>
      <dgm:spPr/>
    </dgm:pt>
  </dgm:ptLst>
  <dgm:cxnLst>
    <dgm:cxn modelId="{B0929A57-78EF-45CA-90E6-CF054CDE43FA}" type="presOf" srcId="{F866572D-272F-4307-B4D0-2C749D88BF5E}" destId="{9A95E1B8-4FC6-4AE0-94E7-770455A5577C}" srcOrd="0" destOrd="1" presId="urn:microsoft.com/office/officeart/2005/8/layout/vList2"/>
    <dgm:cxn modelId="{8426305A-D247-42EB-9724-A449602183A6}" type="presOf" srcId="{DB51B08E-B73F-4D08-9436-4B0A69C4B7F7}" destId="{46F1CE31-B613-4754-9B1F-EEA9D69CFFAF}" srcOrd="0" destOrd="0" presId="urn:microsoft.com/office/officeart/2005/8/layout/vList2"/>
    <dgm:cxn modelId="{EF91EF82-B78D-465B-8DE7-2C7E49E01C05}" srcId="{853E53FE-E36F-4D3B-B391-96B579A75984}" destId="{F866572D-272F-4307-B4D0-2C749D88BF5E}" srcOrd="1" destOrd="0" parTransId="{1C0B6BE8-1EEF-4403-93B5-2A65ECD0E1E7}" sibTransId="{A9EF8A7C-1C1A-4667-985E-D9E61A034CE2}"/>
    <dgm:cxn modelId="{036E2393-7475-43AD-816C-A7752DA11304}" type="presOf" srcId="{853E53FE-E36F-4D3B-B391-96B579A75984}" destId="{1BFA1AD2-4DDC-4DE7-91B1-4C3B480E627C}" srcOrd="0" destOrd="0" presId="urn:microsoft.com/office/officeart/2005/8/layout/vList2"/>
    <dgm:cxn modelId="{08194A9A-D80D-4D45-BB14-4F32965B50FF}" srcId="{DB51B08E-B73F-4D08-9436-4B0A69C4B7F7}" destId="{FCE9B99D-6E3C-4ACD-9C11-EF7675D6C460}" srcOrd="1" destOrd="0" parTransId="{AA70364A-4411-45DD-9BDF-9B0CD55C8C0F}" sibTransId="{6698B9DF-AA21-412A-B674-6A6187B2AA28}"/>
    <dgm:cxn modelId="{0FFB819B-8CA0-41EF-A379-90F400DB24DA}" type="presOf" srcId="{08AF115A-1155-473E-A26F-CF5BCEA80E02}" destId="{9A95E1B8-4FC6-4AE0-94E7-770455A5577C}" srcOrd="0" destOrd="0" presId="urn:microsoft.com/office/officeart/2005/8/layout/vList2"/>
    <dgm:cxn modelId="{E010FDB0-0189-44E1-9C61-CCC58A13403D}" type="presOf" srcId="{FCE9B99D-6E3C-4ACD-9C11-EF7675D6C460}" destId="{BAA668E0-A1C8-49F8-B3C0-28AC414345AE}" srcOrd="0" destOrd="0" presId="urn:microsoft.com/office/officeart/2005/8/layout/vList2"/>
    <dgm:cxn modelId="{F04C9ECB-12E3-42D6-9639-46323F8B941C}" srcId="{DB51B08E-B73F-4D08-9436-4B0A69C4B7F7}" destId="{853E53FE-E36F-4D3B-B391-96B579A75984}" srcOrd="0" destOrd="0" parTransId="{D3C0BA18-CB7F-42AC-8FAB-3996329D5B9C}" sibTransId="{60F8A2DE-5797-4735-B729-D3407011CE5A}"/>
    <dgm:cxn modelId="{93D277F3-5C22-4F43-8BFB-7CD741B8FBC5}" srcId="{853E53FE-E36F-4D3B-B391-96B579A75984}" destId="{08AF115A-1155-473E-A26F-CF5BCEA80E02}" srcOrd="0" destOrd="0" parTransId="{85CB1951-1D0E-47E9-AADE-410010B29C7B}" sibTransId="{255A629A-5521-4287-8C1B-9DBE4179CA1F}"/>
    <dgm:cxn modelId="{013C37FF-5975-42D5-87DE-12853FE1A235}" type="presParOf" srcId="{46F1CE31-B613-4754-9B1F-EEA9D69CFFAF}" destId="{1BFA1AD2-4DDC-4DE7-91B1-4C3B480E627C}" srcOrd="0" destOrd="0" presId="urn:microsoft.com/office/officeart/2005/8/layout/vList2"/>
    <dgm:cxn modelId="{92753302-EC58-46A4-BB19-2646340A8F25}" type="presParOf" srcId="{46F1CE31-B613-4754-9B1F-EEA9D69CFFAF}" destId="{9A95E1B8-4FC6-4AE0-94E7-770455A5577C}" srcOrd="1" destOrd="0" presId="urn:microsoft.com/office/officeart/2005/8/layout/vList2"/>
    <dgm:cxn modelId="{DF2290B3-F5BC-4011-94E7-790CCCED376C}" type="presParOf" srcId="{46F1CE31-B613-4754-9B1F-EEA9D69CFFAF}" destId="{BAA668E0-A1C8-49F8-B3C0-28AC414345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04DC0-D541-4F05-B555-72C79F153AB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48E65E1F-3CAC-4F4E-A67A-B13381440928}">
      <dgm:prSet phldrT="[Text]" custT="1"/>
      <dgm:spPr/>
      <dgm:t>
        <a:bodyPr/>
        <a:lstStyle/>
        <a:p>
          <a:r>
            <a:rPr lang="en-US" sz="1200" dirty="0"/>
            <a:t>Fatigue</a:t>
          </a:r>
        </a:p>
      </dgm:t>
    </dgm:pt>
    <dgm:pt modelId="{7A782618-D3A0-42D4-9E75-BD3A5105AB8E}" type="parTrans" cxnId="{92AAD299-DCC0-49F2-A3C4-CFE8D8880D15}">
      <dgm:prSet/>
      <dgm:spPr/>
      <dgm:t>
        <a:bodyPr/>
        <a:lstStyle/>
        <a:p>
          <a:endParaRPr lang="en-US"/>
        </a:p>
      </dgm:t>
    </dgm:pt>
    <dgm:pt modelId="{5592B694-FC17-4CCC-9EBA-AD30AF1C9CB1}" type="sibTrans" cxnId="{92AAD299-DCC0-49F2-A3C4-CFE8D8880D15}">
      <dgm:prSet/>
      <dgm:spPr/>
      <dgm:t>
        <a:bodyPr/>
        <a:lstStyle/>
        <a:p>
          <a:endParaRPr lang="en-US"/>
        </a:p>
      </dgm:t>
    </dgm:pt>
    <dgm:pt modelId="{62483DA2-39C7-4ACA-A845-260BB852ADE6}">
      <dgm:prSet phldrT="[Text]"/>
      <dgm:spPr/>
      <dgm:t>
        <a:bodyPr/>
        <a:lstStyle/>
        <a:p>
          <a:r>
            <a:rPr lang="en-US" dirty="0"/>
            <a:t>Splenomegaly</a:t>
          </a:r>
        </a:p>
      </dgm:t>
    </dgm:pt>
    <dgm:pt modelId="{DDCC8BF1-DD89-406F-808B-4291FCCA0CF6}" type="parTrans" cxnId="{369CCC07-B90B-4077-A520-E7EB6876E6F1}">
      <dgm:prSet/>
      <dgm:spPr/>
      <dgm:t>
        <a:bodyPr/>
        <a:lstStyle/>
        <a:p>
          <a:endParaRPr lang="en-US"/>
        </a:p>
      </dgm:t>
    </dgm:pt>
    <dgm:pt modelId="{437EEEB5-0AF5-4E18-8263-F0AED1814CE9}" type="sibTrans" cxnId="{369CCC07-B90B-4077-A520-E7EB6876E6F1}">
      <dgm:prSet/>
      <dgm:spPr/>
      <dgm:t>
        <a:bodyPr/>
        <a:lstStyle/>
        <a:p>
          <a:endParaRPr lang="en-US"/>
        </a:p>
      </dgm:t>
    </dgm:pt>
    <dgm:pt modelId="{28057F7E-828E-440E-A3C5-164C56C80577}">
      <dgm:prSet phldrT="[Text]" custT="1"/>
      <dgm:spPr/>
      <dgm:t>
        <a:bodyPr/>
        <a:lstStyle/>
        <a:p>
          <a:r>
            <a:rPr lang="en-US" sz="1200" dirty="0"/>
            <a:t>Early satiety</a:t>
          </a:r>
        </a:p>
      </dgm:t>
    </dgm:pt>
    <dgm:pt modelId="{DEF11768-DC41-479A-9E36-78590ABB64F8}" type="parTrans" cxnId="{8CAE5797-780D-4384-A64A-6B7FC3C7AC96}">
      <dgm:prSet/>
      <dgm:spPr/>
      <dgm:t>
        <a:bodyPr/>
        <a:lstStyle/>
        <a:p>
          <a:endParaRPr lang="en-US"/>
        </a:p>
      </dgm:t>
    </dgm:pt>
    <dgm:pt modelId="{3F99F74C-EA3B-47C5-BCA8-2B81E8F517E1}" type="sibTrans" cxnId="{8CAE5797-780D-4384-A64A-6B7FC3C7AC96}">
      <dgm:prSet/>
      <dgm:spPr/>
      <dgm:t>
        <a:bodyPr/>
        <a:lstStyle/>
        <a:p>
          <a:endParaRPr lang="en-US"/>
        </a:p>
      </dgm:t>
    </dgm:pt>
    <dgm:pt modelId="{62E0CE7B-1BD2-4ECC-BF3A-26A7BD46395C}">
      <dgm:prSet phldrT="[Text]" custT="1"/>
      <dgm:spPr/>
      <dgm:t>
        <a:bodyPr/>
        <a:lstStyle/>
        <a:p>
          <a:r>
            <a:rPr lang="en-US" sz="1200" dirty="0"/>
            <a:t>Weight loss</a:t>
          </a:r>
        </a:p>
      </dgm:t>
    </dgm:pt>
    <dgm:pt modelId="{343B8ECD-AFD4-489F-AB58-DD2CEE280EAB}" type="parTrans" cxnId="{3634276D-8175-4F11-92FB-05647B41C047}">
      <dgm:prSet/>
      <dgm:spPr/>
      <dgm:t>
        <a:bodyPr/>
        <a:lstStyle/>
        <a:p>
          <a:endParaRPr lang="en-US"/>
        </a:p>
      </dgm:t>
    </dgm:pt>
    <dgm:pt modelId="{87CDB961-AE1C-49AF-A2BA-8D4E76A626A7}" type="sibTrans" cxnId="{3634276D-8175-4F11-92FB-05647B41C047}">
      <dgm:prSet/>
      <dgm:spPr/>
      <dgm:t>
        <a:bodyPr/>
        <a:lstStyle/>
        <a:p>
          <a:endParaRPr lang="en-US"/>
        </a:p>
      </dgm:t>
    </dgm:pt>
    <dgm:pt modelId="{F7367DC0-EFEE-40D0-A26F-F5AEC409C47E}">
      <dgm:prSet phldrT="[Text]" custT="1"/>
      <dgm:spPr/>
      <dgm:t>
        <a:bodyPr/>
        <a:lstStyle/>
        <a:p>
          <a:r>
            <a:rPr lang="en-US" sz="1200" dirty="0"/>
            <a:t>Fevers</a:t>
          </a:r>
        </a:p>
      </dgm:t>
    </dgm:pt>
    <dgm:pt modelId="{85831884-08DA-4E09-9E17-B9C7E08A60CC}" type="parTrans" cxnId="{AA56D343-55F5-42C3-B4DA-ACE952411656}">
      <dgm:prSet/>
      <dgm:spPr/>
      <dgm:t>
        <a:bodyPr/>
        <a:lstStyle/>
        <a:p>
          <a:endParaRPr lang="en-US"/>
        </a:p>
      </dgm:t>
    </dgm:pt>
    <dgm:pt modelId="{AAA5B33A-4C03-4033-8F1D-FD6A3C03F42D}" type="sibTrans" cxnId="{AA56D343-55F5-42C3-B4DA-ACE952411656}">
      <dgm:prSet/>
      <dgm:spPr/>
      <dgm:t>
        <a:bodyPr/>
        <a:lstStyle/>
        <a:p>
          <a:endParaRPr lang="en-US"/>
        </a:p>
      </dgm:t>
    </dgm:pt>
    <dgm:pt modelId="{E13D6CC4-0733-4DDF-B1EE-9E8651DB9CE8}">
      <dgm:prSet phldrT="[Text]"/>
      <dgm:spPr/>
      <dgm:t>
        <a:bodyPr/>
        <a:lstStyle/>
        <a:p>
          <a:r>
            <a:rPr lang="en-US" dirty="0"/>
            <a:t>Cytokine-mediated</a:t>
          </a:r>
        </a:p>
      </dgm:t>
    </dgm:pt>
    <dgm:pt modelId="{A514C34A-C5EC-4BB2-841B-798897054A17}" type="parTrans" cxnId="{5D0AF1FE-94BF-4CA3-836C-C5DDD083B2DD}">
      <dgm:prSet/>
      <dgm:spPr/>
      <dgm:t>
        <a:bodyPr/>
        <a:lstStyle/>
        <a:p>
          <a:endParaRPr lang="en-US"/>
        </a:p>
      </dgm:t>
    </dgm:pt>
    <dgm:pt modelId="{A1BCD683-DBAF-41B7-AD80-214C317BE96E}" type="sibTrans" cxnId="{5D0AF1FE-94BF-4CA3-836C-C5DDD083B2DD}">
      <dgm:prSet/>
      <dgm:spPr/>
      <dgm:t>
        <a:bodyPr/>
        <a:lstStyle/>
        <a:p>
          <a:endParaRPr lang="en-US"/>
        </a:p>
      </dgm:t>
    </dgm:pt>
    <dgm:pt modelId="{B2DFABBB-E776-4D12-95CA-E23817F375ED}">
      <dgm:prSet phldrT="[Text]" custT="1"/>
      <dgm:spPr/>
      <dgm:t>
        <a:bodyPr/>
        <a:lstStyle/>
        <a:p>
          <a:r>
            <a:rPr lang="en-US" sz="1200" dirty="0"/>
            <a:t>Night sweats</a:t>
          </a:r>
        </a:p>
      </dgm:t>
    </dgm:pt>
    <dgm:pt modelId="{033FFEE3-8D1F-4C49-B7F9-A685793DB514}" type="parTrans" cxnId="{BC86AA88-0809-4099-AA50-33633DA1B3A7}">
      <dgm:prSet/>
      <dgm:spPr/>
      <dgm:t>
        <a:bodyPr/>
        <a:lstStyle/>
        <a:p>
          <a:endParaRPr lang="en-US"/>
        </a:p>
      </dgm:t>
    </dgm:pt>
    <dgm:pt modelId="{BC35C3B4-6931-40BD-A02E-C2C8EDF5ADD1}" type="sibTrans" cxnId="{BC86AA88-0809-4099-AA50-33633DA1B3A7}">
      <dgm:prSet/>
      <dgm:spPr/>
      <dgm:t>
        <a:bodyPr/>
        <a:lstStyle/>
        <a:p>
          <a:endParaRPr lang="en-US"/>
        </a:p>
      </dgm:t>
    </dgm:pt>
    <dgm:pt modelId="{41598E87-8B80-4E37-A04D-22DC72681D2C}">
      <dgm:prSet phldrT="[Text]" custT="1"/>
      <dgm:spPr/>
      <dgm:t>
        <a:bodyPr/>
        <a:lstStyle/>
        <a:p>
          <a:r>
            <a:rPr lang="en-US" sz="1200" dirty="0"/>
            <a:t>Itchy skin</a:t>
          </a:r>
        </a:p>
      </dgm:t>
    </dgm:pt>
    <dgm:pt modelId="{08102541-4EE0-4BDB-B101-07EB007B730D}" type="parTrans" cxnId="{C501894D-A268-4CDC-B375-99A3807276A6}">
      <dgm:prSet/>
      <dgm:spPr/>
      <dgm:t>
        <a:bodyPr/>
        <a:lstStyle/>
        <a:p>
          <a:endParaRPr lang="en-US"/>
        </a:p>
      </dgm:t>
    </dgm:pt>
    <dgm:pt modelId="{81B9B480-E8C7-462D-8E93-AA7B31F3C5B7}" type="sibTrans" cxnId="{C501894D-A268-4CDC-B375-99A3807276A6}">
      <dgm:prSet/>
      <dgm:spPr/>
      <dgm:t>
        <a:bodyPr/>
        <a:lstStyle/>
        <a:p>
          <a:endParaRPr lang="en-US"/>
        </a:p>
      </dgm:t>
    </dgm:pt>
    <dgm:pt modelId="{50B92AC9-87AB-4225-B78F-92EDE1D551B0}">
      <dgm:prSet phldrT="[Text]" custT="1"/>
      <dgm:spPr/>
      <dgm:t>
        <a:bodyPr/>
        <a:lstStyle/>
        <a:p>
          <a:r>
            <a:rPr lang="en-US" sz="1200" dirty="0"/>
            <a:t>Bone pain</a:t>
          </a:r>
        </a:p>
      </dgm:t>
    </dgm:pt>
    <dgm:pt modelId="{286DF060-9FBF-4B28-BB72-88625F14A76F}" type="parTrans" cxnId="{0015DA3E-E761-47BA-9D4B-87F340A61DC0}">
      <dgm:prSet/>
      <dgm:spPr/>
      <dgm:t>
        <a:bodyPr/>
        <a:lstStyle/>
        <a:p>
          <a:endParaRPr lang="en-US"/>
        </a:p>
      </dgm:t>
    </dgm:pt>
    <dgm:pt modelId="{9EA03EC2-FBDE-48FE-BBEB-F4B99183C464}" type="sibTrans" cxnId="{0015DA3E-E761-47BA-9D4B-87F340A61DC0}">
      <dgm:prSet/>
      <dgm:spPr/>
      <dgm:t>
        <a:bodyPr/>
        <a:lstStyle/>
        <a:p>
          <a:endParaRPr lang="en-US"/>
        </a:p>
      </dgm:t>
    </dgm:pt>
    <dgm:pt modelId="{9AE2878F-1D64-4104-A1F8-E32D808699AC}">
      <dgm:prSet phldrT="[Text]"/>
      <dgm:spPr/>
      <dgm:t>
        <a:bodyPr/>
        <a:lstStyle/>
        <a:p>
          <a:r>
            <a:rPr lang="en-US" dirty="0"/>
            <a:t>Other</a:t>
          </a:r>
        </a:p>
      </dgm:t>
    </dgm:pt>
    <dgm:pt modelId="{291C700C-3D4F-4645-AF83-5B44D777D8B3}" type="parTrans" cxnId="{1B9235AA-1146-4BAC-8D35-59827BE011EA}">
      <dgm:prSet/>
      <dgm:spPr/>
      <dgm:t>
        <a:bodyPr/>
        <a:lstStyle/>
        <a:p>
          <a:endParaRPr lang="en-US"/>
        </a:p>
      </dgm:t>
    </dgm:pt>
    <dgm:pt modelId="{1C21657B-1A0F-4D99-9EA4-0CC53A537F03}" type="sibTrans" cxnId="{1B9235AA-1146-4BAC-8D35-59827BE011EA}">
      <dgm:prSet/>
      <dgm:spPr/>
      <dgm:t>
        <a:bodyPr/>
        <a:lstStyle/>
        <a:p>
          <a:endParaRPr lang="en-US"/>
        </a:p>
      </dgm:t>
    </dgm:pt>
    <dgm:pt modelId="{DC9BCA2D-9201-4D20-809A-C4CF3DF7E624}">
      <dgm:prSet phldrT="[Text]" custT="1"/>
      <dgm:spPr/>
      <dgm:t>
        <a:bodyPr/>
        <a:lstStyle/>
        <a:p>
          <a:r>
            <a:rPr lang="en-US" sz="1200" dirty="0"/>
            <a:t>Cytopenias</a:t>
          </a:r>
        </a:p>
      </dgm:t>
    </dgm:pt>
    <dgm:pt modelId="{CEFD7DB2-E110-4596-A9CE-66CD884F366F}" type="parTrans" cxnId="{17AE60E9-1141-469A-A37D-F6EC4A8D4E93}">
      <dgm:prSet/>
      <dgm:spPr/>
      <dgm:t>
        <a:bodyPr/>
        <a:lstStyle/>
        <a:p>
          <a:endParaRPr lang="en-US"/>
        </a:p>
      </dgm:t>
    </dgm:pt>
    <dgm:pt modelId="{18EBDC1B-C8BD-4049-81F4-9BA839DD14D7}" type="sibTrans" cxnId="{17AE60E9-1141-469A-A37D-F6EC4A8D4E93}">
      <dgm:prSet/>
      <dgm:spPr/>
      <dgm:t>
        <a:bodyPr/>
        <a:lstStyle/>
        <a:p>
          <a:endParaRPr lang="en-US"/>
        </a:p>
      </dgm:t>
    </dgm:pt>
    <dgm:pt modelId="{A6F2A088-36EB-4F9B-BC86-63581E0068AA}">
      <dgm:prSet phldrT="[Text]" custT="1"/>
      <dgm:spPr/>
      <dgm:t>
        <a:bodyPr/>
        <a:lstStyle/>
        <a:p>
          <a:r>
            <a:rPr lang="en-US" sz="1200" dirty="0"/>
            <a:t>Thrombosis</a:t>
          </a:r>
        </a:p>
      </dgm:t>
    </dgm:pt>
    <dgm:pt modelId="{5805A38C-80D2-4621-9F6D-ACB30AA34E29}" type="parTrans" cxnId="{F5637513-3412-4B61-B255-A9149338CEAE}">
      <dgm:prSet/>
      <dgm:spPr/>
      <dgm:t>
        <a:bodyPr/>
        <a:lstStyle/>
        <a:p>
          <a:endParaRPr lang="en-US"/>
        </a:p>
      </dgm:t>
    </dgm:pt>
    <dgm:pt modelId="{E2006B62-2794-47CA-9697-9A165B0B3212}" type="sibTrans" cxnId="{F5637513-3412-4B61-B255-A9149338CEAE}">
      <dgm:prSet/>
      <dgm:spPr/>
      <dgm:t>
        <a:bodyPr/>
        <a:lstStyle/>
        <a:p>
          <a:endParaRPr lang="en-US"/>
        </a:p>
      </dgm:t>
    </dgm:pt>
    <dgm:pt modelId="{D3335C12-C6AD-466F-A33A-FF0FA9B65CA7}">
      <dgm:prSet phldrT="[Text]" custT="1"/>
      <dgm:spPr/>
      <dgm:t>
        <a:bodyPr/>
        <a:lstStyle/>
        <a:p>
          <a:r>
            <a:rPr lang="en-US" sz="1200" dirty="0"/>
            <a:t>Hepatomegaly</a:t>
          </a:r>
        </a:p>
      </dgm:t>
    </dgm:pt>
    <dgm:pt modelId="{9BF1757A-A436-47BE-955F-16FBB6079DAF}" type="parTrans" cxnId="{F691FD25-891E-4135-92DB-878AE354CF78}">
      <dgm:prSet/>
      <dgm:spPr/>
      <dgm:t>
        <a:bodyPr/>
        <a:lstStyle/>
        <a:p>
          <a:endParaRPr lang="en-US"/>
        </a:p>
      </dgm:t>
    </dgm:pt>
    <dgm:pt modelId="{F580705C-D652-4C01-B42D-E201D64C5899}" type="sibTrans" cxnId="{F691FD25-891E-4135-92DB-878AE354CF78}">
      <dgm:prSet/>
      <dgm:spPr/>
      <dgm:t>
        <a:bodyPr/>
        <a:lstStyle/>
        <a:p>
          <a:endParaRPr lang="en-US"/>
        </a:p>
      </dgm:t>
    </dgm:pt>
    <dgm:pt modelId="{7150EBBD-1E03-465F-964C-97A6B310C703}" type="pres">
      <dgm:prSet presAssocID="{C0504DC0-D541-4F05-B555-72C79F153AB4}" presName="theList" presStyleCnt="0">
        <dgm:presLayoutVars>
          <dgm:dir/>
          <dgm:animLvl val="lvl"/>
          <dgm:resizeHandles val="exact"/>
        </dgm:presLayoutVars>
      </dgm:prSet>
      <dgm:spPr/>
    </dgm:pt>
    <dgm:pt modelId="{1F0F32F2-C3C0-4D36-A6E7-13EEB13707A7}" type="pres">
      <dgm:prSet presAssocID="{E13D6CC4-0733-4DDF-B1EE-9E8651DB9CE8}" presName="compNode" presStyleCnt="0"/>
      <dgm:spPr/>
    </dgm:pt>
    <dgm:pt modelId="{5FFB8989-999E-499A-87C1-97D664D314E1}" type="pres">
      <dgm:prSet presAssocID="{E13D6CC4-0733-4DDF-B1EE-9E8651DB9CE8}" presName="aNode" presStyleLbl="bgShp" presStyleIdx="0" presStyleCnt="3"/>
      <dgm:spPr/>
    </dgm:pt>
    <dgm:pt modelId="{49E2E5B6-D075-4D1B-A376-FDB3090B440A}" type="pres">
      <dgm:prSet presAssocID="{E13D6CC4-0733-4DDF-B1EE-9E8651DB9CE8}" presName="textNode" presStyleLbl="bgShp" presStyleIdx="0" presStyleCnt="3"/>
      <dgm:spPr/>
    </dgm:pt>
    <dgm:pt modelId="{664F875F-6DE3-4BBB-A3E0-8069E739185D}" type="pres">
      <dgm:prSet presAssocID="{E13D6CC4-0733-4DDF-B1EE-9E8651DB9CE8}" presName="compChildNode" presStyleCnt="0"/>
      <dgm:spPr/>
    </dgm:pt>
    <dgm:pt modelId="{73A974D6-E5B0-473E-B222-B7876F2B57F6}" type="pres">
      <dgm:prSet presAssocID="{E13D6CC4-0733-4DDF-B1EE-9E8651DB9CE8}" presName="theInnerList" presStyleCnt="0"/>
      <dgm:spPr/>
    </dgm:pt>
    <dgm:pt modelId="{38D54FE7-8F89-4C49-9E7A-2F8044D0256D}" type="pres">
      <dgm:prSet presAssocID="{F7367DC0-EFEE-40D0-A26F-F5AEC409C47E}" presName="childNode" presStyleLbl="node1" presStyleIdx="0" presStyleCnt="10">
        <dgm:presLayoutVars>
          <dgm:bulletEnabled val="1"/>
        </dgm:presLayoutVars>
      </dgm:prSet>
      <dgm:spPr/>
    </dgm:pt>
    <dgm:pt modelId="{0B6F818B-3124-4051-B5B4-AF1F09B6B5F2}" type="pres">
      <dgm:prSet presAssocID="{F7367DC0-EFEE-40D0-A26F-F5AEC409C47E}" presName="aSpace2" presStyleCnt="0"/>
      <dgm:spPr/>
    </dgm:pt>
    <dgm:pt modelId="{B0937674-5AEE-489E-8BB8-EE6BED4B9C2A}" type="pres">
      <dgm:prSet presAssocID="{B2DFABBB-E776-4D12-95CA-E23817F375ED}" presName="childNode" presStyleLbl="node1" presStyleIdx="1" presStyleCnt="10">
        <dgm:presLayoutVars>
          <dgm:bulletEnabled val="1"/>
        </dgm:presLayoutVars>
      </dgm:prSet>
      <dgm:spPr/>
    </dgm:pt>
    <dgm:pt modelId="{64E46928-C061-46FF-9FC6-C5E04472E344}" type="pres">
      <dgm:prSet presAssocID="{B2DFABBB-E776-4D12-95CA-E23817F375ED}" presName="aSpace2" presStyleCnt="0"/>
      <dgm:spPr/>
    </dgm:pt>
    <dgm:pt modelId="{A1C320F6-EEE0-4EE5-BA1F-73D4CE474380}" type="pres">
      <dgm:prSet presAssocID="{48E65E1F-3CAC-4F4E-A67A-B13381440928}" presName="childNode" presStyleLbl="node1" presStyleIdx="2" presStyleCnt="10">
        <dgm:presLayoutVars>
          <dgm:bulletEnabled val="1"/>
        </dgm:presLayoutVars>
      </dgm:prSet>
      <dgm:spPr/>
    </dgm:pt>
    <dgm:pt modelId="{90F777DD-0A28-43E5-8EF9-97C16ED8027C}" type="pres">
      <dgm:prSet presAssocID="{48E65E1F-3CAC-4F4E-A67A-B13381440928}" presName="aSpace2" presStyleCnt="0"/>
      <dgm:spPr/>
    </dgm:pt>
    <dgm:pt modelId="{DCB11784-84E5-49F4-9D11-EE0A5F31112F}" type="pres">
      <dgm:prSet presAssocID="{41598E87-8B80-4E37-A04D-22DC72681D2C}" presName="childNode" presStyleLbl="node1" presStyleIdx="3" presStyleCnt="10">
        <dgm:presLayoutVars>
          <dgm:bulletEnabled val="1"/>
        </dgm:presLayoutVars>
      </dgm:prSet>
      <dgm:spPr/>
    </dgm:pt>
    <dgm:pt modelId="{537EC3AD-7177-4521-9CA2-3C89B95AE056}" type="pres">
      <dgm:prSet presAssocID="{41598E87-8B80-4E37-A04D-22DC72681D2C}" presName="aSpace2" presStyleCnt="0"/>
      <dgm:spPr/>
    </dgm:pt>
    <dgm:pt modelId="{ECF6D539-7E53-45EF-8D0D-21F7C013A685}" type="pres">
      <dgm:prSet presAssocID="{50B92AC9-87AB-4225-B78F-92EDE1D551B0}" presName="childNode" presStyleLbl="node1" presStyleIdx="4" presStyleCnt="10">
        <dgm:presLayoutVars>
          <dgm:bulletEnabled val="1"/>
        </dgm:presLayoutVars>
      </dgm:prSet>
      <dgm:spPr/>
    </dgm:pt>
    <dgm:pt modelId="{65439CC0-7EB8-4109-82FC-D0859A80361E}" type="pres">
      <dgm:prSet presAssocID="{E13D6CC4-0733-4DDF-B1EE-9E8651DB9CE8}" presName="aSpace" presStyleCnt="0"/>
      <dgm:spPr/>
    </dgm:pt>
    <dgm:pt modelId="{03FE1636-6853-4D02-ABE6-DA7FC43E40CA}" type="pres">
      <dgm:prSet presAssocID="{62483DA2-39C7-4ACA-A845-260BB852ADE6}" presName="compNode" presStyleCnt="0"/>
      <dgm:spPr/>
    </dgm:pt>
    <dgm:pt modelId="{1A7428C5-308F-43CF-88A2-D8A24F5C04B0}" type="pres">
      <dgm:prSet presAssocID="{62483DA2-39C7-4ACA-A845-260BB852ADE6}" presName="aNode" presStyleLbl="bgShp" presStyleIdx="1" presStyleCnt="3"/>
      <dgm:spPr/>
    </dgm:pt>
    <dgm:pt modelId="{F0E5CA61-51BC-4686-A2A2-601933A519B8}" type="pres">
      <dgm:prSet presAssocID="{62483DA2-39C7-4ACA-A845-260BB852ADE6}" presName="textNode" presStyleLbl="bgShp" presStyleIdx="1" presStyleCnt="3"/>
      <dgm:spPr/>
    </dgm:pt>
    <dgm:pt modelId="{793006ED-1E8F-454A-8920-4DBF9D8C6364}" type="pres">
      <dgm:prSet presAssocID="{62483DA2-39C7-4ACA-A845-260BB852ADE6}" presName="compChildNode" presStyleCnt="0"/>
      <dgm:spPr/>
    </dgm:pt>
    <dgm:pt modelId="{13780D12-8F6D-4066-9881-E2D29D7345A9}" type="pres">
      <dgm:prSet presAssocID="{62483DA2-39C7-4ACA-A845-260BB852ADE6}" presName="theInnerList" presStyleCnt="0"/>
      <dgm:spPr/>
    </dgm:pt>
    <dgm:pt modelId="{6AC1E003-D2A8-45B9-84E8-A13BF96EB62A}" type="pres">
      <dgm:prSet presAssocID="{28057F7E-828E-440E-A3C5-164C56C80577}" presName="childNode" presStyleLbl="node1" presStyleIdx="5" presStyleCnt="10">
        <dgm:presLayoutVars>
          <dgm:bulletEnabled val="1"/>
        </dgm:presLayoutVars>
      </dgm:prSet>
      <dgm:spPr/>
    </dgm:pt>
    <dgm:pt modelId="{E6116DE7-0AE8-4ED8-BD2B-5D6A0C2EFEA8}" type="pres">
      <dgm:prSet presAssocID="{28057F7E-828E-440E-A3C5-164C56C80577}" presName="aSpace2" presStyleCnt="0"/>
      <dgm:spPr/>
    </dgm:pt>
    <dgm:pt modelId="{02624C1E-BBE1-4B94-AAF8-0305B7475822}" type="pres">
      <dgm:prSet presAssocID="{62E0CE7B-1BD2-4ECC-BF3A-26A7BD46395C}" presName="childNode" presStyleLbl="node1" presStyleIdx="6" presStyleCnt="10">
        <dgm:presLayoutVars>
          <dgm:bulletEnabled val="1"/>
        </dgm:presLayoutVars>
      </dgm:prSet>
      <dgm:spPr/>
    </dgm:pt>
    <dgm:pt modelId="{344309AB-1F11-4B16-AADA-4837B2968C10}" type="pres">
      <dgm:prSet presAssocID="{62483DA2-39C7-4ACA-A845-260BB852ADE6}" presName="aSpace" presStyleCnt="0"/>
      <dgm:spPr/>
    </dgm:pt>
    <dgm:pt modelId="{B166ACDA-E032-4C91-9F66-557B64F4422E}" type="pres">
      <dgm:prSet presAssocID="{9AE2878F-1D64-4104-A1F8-E32D808699AC}" presName="compNode" presStyleCnt="0"/>
      <dgm:spPr/>
    </dgm:pt>
    <dgm:pt modelId="{F5D13C8B-DA29-4263-9011-62027F2E9851}" type="pres">
      <dgm:prSet presAssocID="{9AE2878F-1D64-4104-A1F8-E32D808699AC}" presName="aNode" presStyleLbl="bgShp" presStyleIdx="2" presStyleCnt="3"/>
      <dgm:spPr/>
    </dgm:pt>
    <dgm:pt modelId="{76863DC5-53E8-4133-B19C-0D1B7CCF583A}" type="pres">
      <dgm:prSet presAssocID="{9AE2878F-1D64-4104-A1F8-E32D808699AC}" presName="textNode" presStyleLbl="bgShp" presStyleIdx="2" presStyleCnt="3"/>
      <dgm:spPr/>
    </dgm:pt>
    <dgm:pt modelId="{6074D2C1-5425-4257-A9B0-597FE5FA66BB}" type="pres">
      <dgm:prSet presAssocID="{9AE2878F-1D64-4104-A1F8-E32D808699AC}" presName="compChildNode" presStyleCnt="0"/>
      <dgm:spPr/>
    </dgm:pt>
    <dgm:pt modelId="{BF479364-CBB8-4D8C-A936-DC8B8CB4C985}" type="pres">
      <dgm:prSet presAssocID="{9AE2878F-1D64-4104-A1F8-E32D808699AC}" presName="theInnerList" presStyleCnt="0"/>
      <dgm:spPr/>
    </dgm:pt>
    <dgm:pt modelId="{68AEA79C-66A3-48BE-9D9D-D0B9ECD7B234}" type="pres">
      <dgm:prSet presAssocID="{DC9BCA2D-9201-4D20-809A-C4CF3DF7E624}" presName="childNode" presStyleLbl="node1" presStyleIdx="7" presStyleCnt="10">
        <dgm:presLayoutVars>
          <dgm:bulletEnabled val="1"/>
        </dgm:presLayoutVars>
      </dgm:prSet>
      <dgm:spPr/>
    </dgm:pt>
    <dgm:pt modelId="{D73089BA-6EF5-4243-A084-3CBF416D8415}" type="pres">
      <dgm:prSet presAssocID="{DC9BCA2D-9201-4D20-809A-C4CF3DF7E624}" presName="aSpace2" presStyleCnt="0"/>
      <dgm:spPr/>
    </dgm:pt>
    <dgm:pt modelId="{5FECC8A4-B115-40D1-82B8-26A152E73B20}" type="pres">
      <dgm:prSet presAssocID="{A6F2A088-36EB-4F9B-BC86-63581E0068AA}" presName="childNode" presStyleLbl="node1" presStyleIdx="8" presStyleCnt="10">
        <dgm:presLayoutVars>
          <dgm:bulletEnabled val="1"/>
        </dgm:presLayoutVars>
      </dgm:prSet>
      <dgm:spPr/>
    </dgm:pt>
    <dgm:pt modelId="{C16FF009-3B57-493B-8DD8-0BB54FAD84A3}" type="pres">
      <dgm:prSet presAssocID="{A6F2A088-36EB-4F9B-BC86-63581E0068AA}" presName="aSpace2" presStyleCnt="0"/>
      <dgm:spPr/>
    </dgm:pt>
    <dgm:pt modelId="{297F7491-AB45-4772-BD53-A4552F131D4D}" type="pres">
      <dgm:prSet presAssocID="{D3335C12-C6AD-466F-A33A-FF0FA9B65CA7}" presName="childNode" presStyleLbl="node1" presStyleIdx="9" presStyleCnt="10">
        <dgm:presLayoutVars>
          <dgm:bulletEnabled val="1"/>
        </dgm:presLayoutVars>
      </dgm:prSet>
      <dgm:spPr/>
    </dgm:pt>
  </dgm:ptLst>
  <dgm:cxnLst>
    <dgm:cxn modelId="{369CCC07-B90B-4077-A520-E7EB6876E6F1}" srcId="{C0504DC0-D541-4F05-B555-72C79F153AB4}" destId="{62483DA2-39C7-4ACA-A845-260BB852ADE6}" srcOrd="1" destOrd="0" parTransId="{DDCC8BF1-DD89-406F-808B-4291FCCA0CF6}" sibTransId="{437EEEB5-0AF5-4E18-8263-F0AED1814CE9}"/>
    <dgm:cxn modelId="{F5637513-3412-4B61-B255-A9149338CEAE}" srcId="{9AE2878F-1D64-4104-A1F8-E32D808699AC}" destId="{A6F2A088-36EB-4F9B-BC86-63581E0068AA}" srcOrd="1" destOrd="0" parTransId="{5805A38C-80D2-4621-9F6D-ACB30AA34E29}" sibTransId="{E2006B62-2794-47CA-9697-9A165B0B3212}"/>
    <dgm:cxn modelId="{AFAECD18-5B91-48BC-8F80-8637F4BBF613}" type="presOf" srcId="{9AE2878F-1D64-4104-A1F8-E32D808699AC}" destId="{76863DC5-53E8-4133-B19C-0D1B7CCF583A}" srcOrd="1" destOrd="0" presId="urn:microsoft.com/office/officeart/2005/8/layout/lProcess2"/>
    <dgm:cxn modelId="{626E421B-262D-4AB3-8E6B-5C4DFCEC8FB5}" type="presOf" srcId="{D3335C12-C6AD-466F-A33A-FF0FA9B65CA7}" destId="{297F7491-AB45-4772-BD53-A4552F131D4D}" srcOrd="0" destOrd="0" presId="urn:microsoft.com/office/officeart/2005/8/layout/lProcess2"/>
    <dgm:cxn modelId="{1CBF9523-0171-4A58-93F7-7C15F32007BA}" type="presOf" srcId="{DC9BCA2D-9201-4D20-809A-C4CF3DF7E624}" destId="{68AEA79C-66A3-48BE-9D9D-D0B9ECD7B234}" srcOrd="0" destOrd="0" presId="urn:microsoft.com/office/officeart/2005/8/layout/lProcess2"/>
    <dgm:cxn modelId="{F691FD25-891E-4135-92DB-878AE354CF78}" srcId="{9AE2878F-1D64-4104-A1F8-E32D808699AC}" destId="{D3335C12-C6AD-466F-A33A-FF0FA9B65CA7}" srcOrd="2" destOrd="0" parTransId="{9BF1757A-A436-47BE-955F-16FBB6079DAF}" sibTransId="{F580705C-D652-4C01-B42D-E201D64C5899}"/>
    <dgm:cxn modelId="{B238D02B-ED8F-4ECF-A002-04B703D758AE}" type="presOf" srcId="{62483DA2-39C7-4ACA-A845-260BB852ADE6}" destId="{1A7428C5-308F-43CF-88A2-D8A24F5C04B0}" srcOrd="0" destOrd="0" presId="urn:microsoft.com/office/officeart/2005/8/layout/lProcess2"/>
    <dgm:cxn modelId="{C4718E2D-81DF-4348-8847-8DF72E0930F5}" type="presOf" srcId="{C0504DC0-D541-4F05-B555-72C79F153AB4}" destId="{7150EBBD-1E03-465F-964C-97A6B310C703}" srcOrd="0" destOrd="0" presId="urn:microsoft.com/office/officeart/2005/8/layout/lProcess2"/>
    <dgm:cxn modelId="{0015DA3E-E761-47BA-9D4B-87F340A61DC0}" srcId="{E13D6CC4-0733-4DDF-B1EE-9E8651DB9CE8}" destId="{50B92AC9-87AB-4225-B78F-92EDE1D551B0}" srcOrd="4" destOrd="0" parTransId="{286DF060-9FBF-4B28-BB72-88625F14A76F}" sibTransId="{9EA03EC2-FBDE-48FE-BBEB-F4B99183C464}"/>
    <dgm:cxn modelId="{F2E60C5E-4AEB-4761-9B7E-3AC4FD599CE2}" type="presOf" srcId="{E13D6CC4-0733-4DDF-B1EE-9E8651DB9CE8}" destId="{49E2E5B6-D075-4D1B-A376-FDB3090B440A}" srcOrd="1" destOrd="0" presId="urn:microsoft.com/office/officeart/2005/8/layout/lProcess2"/>
    <dgm:cxn modelId="{AA56D343-55F5-42C3-B4DA-ACE952411656}" srcId="{E13D6CC4-0733-4DDF-B1EE-9E8651DB9CE8}" destId="{F7367DC0-EFEE-40D0-A26F-F5AEC409C47E}" srcOrd="0" destOrd="0" parTransId="{85831884-08DA-4E09-9E17-B9C7E08A60CC}" sibTransId="{AAA5B33A-4C03-4033-8F1D-FD6A3C03F42D}"/>
    <dgm:cxn modelId="{98409E46-7C2B-4AD2-B6D1-98FEDC0959E5}" type="presOf" srcId="{50B92AC9-87AB-4225-B78F-92EDE1D551B0}" destId="{ECF6D539-7E53-45EF-8D0D-21F7C013A685}" srcOrd="0" destOrd="0" presId="urn:microsoft.com/office/officeart/2005/8/layout/lProcess2"/>
    <dgm:cxn modelId="{806A896C-F6C1-41DB-ABCA-1D47720B7749}" type="presOf" srcId="{62E0CE7B-1BD2-4ECC-BF3A-26A7BD46395C}" destId="{02624C1E-BBE1-4B94-AAF8-0305B7475822}" srcOrd="0" destOrd="0" presId="urn:microsoft.com/office/officeart/2005/8/layout/lProcess2"/>
    <dgm:cxn modelId="{3634276D-8175-4F11-92FB-05647B41C047}" srcId="{62483DA2-39C7-4ACA-A845-260BB852ADE6}" destId="{62E0CE7B-1BD2-4ECC-BF3A-26A7BD46395C}" srcOrd="1" destOrd="0" parTransId="{343B8ECD-AFD4-489F-AB58-DD2CEE280EAB}" sibTransId="{87CDB961-AE1C-49AF-A2BA-8D4E76A626A7}"/>
    <dgm:cxn modelId="{C501894D-A268-4CDC-B375-99A3807276A6}" srcId="{E13D6CC4-0733-4DDF-B1EE-9E8651DB9CE8}" destId="{41598E87-8B80-4E37-A04D-22DC72681D2C}" srcOrd="3" destOrd="0" parTransId="{08102541-4EE0-4BDB-B101-07EB007B730D}" sibTransId="{81B9B480-E8C7-462D-8E93-AA7B31F3C5B7}"/>
    <dgm:cxn modelId="{2A1DB04F-6C0A-4504-A004-5E9490155BEC}" type="presOf" srcId="{E13D6CC4-0733-4DDF-B1EE-9E8651DB9CE8}" destId="{5FFB8989-999E-499A-87C1-97D664D314E1}" srcOrd="0" destOrd="0" presId="urn:microsoft.com/office/officeart/2005/8/layout/lProcess2"/>
    <dgm:cxn modelId="{7BDC4773-F465-4F12-8F4F-187ED1181F14}" type="presOf" srcId="{62483DA2-39C7-4ACA-A845-260BB852ADE6}" destId="{F0E5CA61-51BC-4686-A2A2-601933A519B8}" srcOrd="1" destOrd="0" presId="urn:microsoft.com/office/officeart/2005/8/layout/lProcess2"/>
    <dgm:cxn modelId="{A4F71B7D-21A3-441A-94E9-8E26C86AA001}" type="presOf" srcId="{F7367DC0-EFEE-40D0-A26F-F5AEC409C47E}" destId="{38D54FE7-8F89-4C49-9E7A-2F8044D0256D}" srcOrd="0" destOrd="0" presId="urn:microsoft.com/office/officeart/2005/8/layout/lProcess2"/>
    <dgm:cxn modelId="{BC86AA88-0809-4099-AA50-33633DA1B3A7}" srcId="{E13D6CC4-0733-4DDF-B1EE-9E8651DB9CE8}" destId="{B2DFABBB-E776-4D12-95CA-E23817F375ED}" srcOrd="1" destOrd="0" parTransId="{033FFEE3-8D1F-4C49-B7F9-A685793DB514}" sibTransId="{BC35C3B4-6931-40BD-A02E-C2C8EDF5ADD1}"/>
    <dgm:cxn modelId="{09625B96-3D27-44BF-ABFB-09639D70589B}" type="presOf" srcId="{B2DFABBB-E776-4D12-95CA-E23817F375ED}" destId="{B0937674-5AEE-489E-8BB8-EE6BED4B9C2A}" srcOrd="0" destOrd="0" presId="urn:microsoft.com/office/officeart/2005/8/layout/lProcess2"/>
    <dgm:cxn modelId="{8CAE5797-780D-4384-A64A-6B7FC3C7AC96}" srcId="{62483DA2-39C7-4ACA-A845-260BB852ADE6}" destId="{28057F7E-828E-440E-A3C5-164C56C80577}" srcOrd="0" destOrd="0" parTransId="{DEF11768-DC41-479A-9E36-78590ABB64F8}" sibTransId="{3F99F74C-EA3B-47C5-BCA8-2B81E8F517E1}"/>
    <dgm:cxn modelId="{92AAD299-DCC0-49F2-A3C4-CFE8D8880D15}" srcId="{E13D6CC4-0733-4DDF-B1EE-9E8651DB9CE8}" destId="{48E65E1F-3CAC-4F4E-A67A-B13381440928}" srcOrd="2" destOrd="0" parTransId="{7A782618-D3A0-42D4-9E75-BD3A5105AB8E}" sibTransId="{5592B694-FC17-4CCC-9EBA-AD30AF1C9CB1}"/>
    <dgm:cxn modelId="{AE47DBA8-18E9-49EA-9C0A-D56B21345D50}" type="presOf" srcId="{48E65E1F-3CAC-4F4E-A67A-B13381440928}" destId="{A1C320F6-EEE0-4EE5-BA1F-73D4CE474380}" srcOrd="0" destOrd="0" presId="urn:microsoft.com/office/officeart/2005/8/layout/lProcess2"/>
    <dgm:cxn modelId="{1B9235AA-1146-4BAC-8D35-59827BE011EA}" srcId="{C0504DC0-D541-4F05-B555-72C79F153AB4}" destId="{9AE2878F-1D64-4104-A1F8-E32D808699AC}" srcOrd="2" destOrd="0" parTransId="{291C700C-3D4F-4645-AF83-5B44D777D8B3}" sibTransId="{1C21657B-1A0F-4D99-9EA4-0CC53A537F03}"/>
    <dgm:cxn modelId="{8EB851AB-5ACD-4FE9-AF01-72D7F67788BB}" type="presOf" srcId="{9AE2878F-1D64-4104-A1F8-E32D808699AC}" destId="{F5D13C8B-DA29-4263-9011-62027F2E9851}" srcOrd="0" destOrd="0" presId="urn:microsoft.com/office/officeart/2005/8/layout/lProcess2"/>
    <dgm:cxn modelId="{F08BA2B8-34F0-4EF1-BD27-075AF5DD605B}" type="presOf" srcId="{41598E87-8B80-4E37-A04D-22DC72681D2C}" destId="{DCB11784-84E5-49F4-9D11-EE0A5F31112F}" srcOrd="0" destOrd="0" presId="urn:microsoft.com/office/officeart/2005/8/layout/lProcess2"/>
    <dgm:cxn modelId="{419380D9-0BF3-4A16-9A57-CB634772FC83}" type="presOf" srcId="{A6F2A088-36EB-4F9B-BC86-63581E0068AA}" destId="{5FECC8A4-B115-40D1-82B8-26A152E73B20}" srcOrd="0" destOrd="0" presId="urn:microsoft.com/office/officeart/2005/8/layout/lProcess2"/>
    <dgm:cxn modelId="{17AE60E9-1141-469A-A37D-F6EC4A8D4E93}" srcId="{9AE2878F-1D64-4104-A1F8-E32D808699AC}" destId="{DC9BCA2D-9201-4D20-809A-C4CF3DF7E624}" srcOrd="0" destOrd="0" parTransId="{CEFD7DB2-E110-4596-A9CE-66CD884F366F}" sibTransId="{18EBDC1B-C8BD-4049-81F4-9BA839DD14D7}"/>
    <dgm:cxn modelId="{5D0AF1FE-94BF-4CA3-836C-C5DDD083B2DD}" srcId="{C0504DC0-D541-4F05-B555-72C79F153AB4}" destId="{E13D6CC4-0733-4DDF-B1EE-9E8651DB9CE8}" srcOrd="0" destOrd="0" parTransId="{A514C34A-C5EC-4BB2-841B-798897054A17}" sibTransId="{A1BCD683-DBAF-41B7-AD80-214C317BE96E}"/>
    <dgm:cxn modelId="{62E1B6FF-7582-40C8-AA95-A7321185DD02}" type="presOf" srcId="{28057F7E-828E-440E-A3C5-164C56C80577}" destId="{6AC1E003-D2A8-45B9-84E8-A13BF96EB62A}" srcOrd="0" destOrd="0" presId="urn:microsoft.com/office/officeart/2005/8/layout/lProcess2"/>
    <dgm:cxn modelId="{521176B9-3CF2-467A-B2D2-CC349C8F25F0}" type="presParOf" srcId="{7150EBBD-1E03-465F-964C-97A6B310C703}" destId="{1F0F32F2-C3C0-4D36-A6E7-13EEB13707A7}" srcOrd="0" destOrd="0" presId="urn:microsoft.com/office/officeart/2005/8/layout/lProcess2"/>
    <dgm:cxn modelId="{619FD106-1731-47D0-87EE-A6DBB6734366}" type="presParOf" srcId="{1F0F32F2-C3C0-4D36-A6E7-13EEB13707A7}" destId="{5FFB8989-999E-499A-87C1-97D664D314E1}" srcOrd="0" destOrd="0" presId="urn:microsoft.com/office/officeart/2005/8/layout/lProcess2"/>
    <dgm:cxn modelId="{2ABF7CA4-5D43-437E-9C3F-A509C642AB13}" type="presParOf" srcId="{1F0F32F2-C3C0-4D36-A6E7-13EEB13707A7}" destId="{49E2E5B6-D075-4D1B-A376-FDB3090B440A}" srcOrd="1" destOrd="0" presId="urn:microsoft.com/office/officeart/2005/8/layout/lProcess2"/>
    <dgm:cxn modelId="{9AFCD854-8CBC-44D4-9CB2-08D448437D48}" type="presParOf" srcId="{1F0F32F2-C3C0-4D36-A6E7-13EEB13707A7}" destId="{664F875F-6DE3-4BBB-A3E0-8069E739185D}" srcOrd="2" destOrd="0" presId="urn:microsoft.com/office/officeart/2005/8/layout/lProcess2"/>
    <dgm:cxn modelId="{9BC059C8-8B57-4730-BB46-9C7140FF7BD1}" type="presParOf" srcId="{664F875F-6DE3-4BBB-A3E0-8069E739185D}" destId="{73A974D6-E5B0-473E-B222-B7876F2B57F6}" srcOrd="0" destOrd="0" presId="urn:microsoft.com/office/officeart/2005/8/layout/lProcess2"/>
    <dgm:cxn modelId="{ACF43D7A-0EA0-49CD-9DB5-72261B3DE195}" type="presParOf" srcId="{73A974D6-E5B0-473E-B222-B7876F2B57F6}" destId="{38D54FE7-8F89-4C49-9E7A-2F8044D0256D}" srcOrd="0" destOrd="0" presId="urn:microsoft.com/office/officeart/2005/8/layout/lProcess2"/>
    <dgm:cxn modelId="{16D13BBE-C32D-40F6-9C93-2F83A8117096}" type="presParOf" srcId="{73A974D6-E5B0-473E-B222-B7876F2B57F6}" destId="{0B6F818B-3124-4051-B5B4-AF1F09B6B5F2}" srcOrd="1" destOrd="0" presId="urn:microsoft.com/office/officeart/2005/8/layout/lProcess2"/>
    <dgm:cxn modelId="{9951FB32-A4EF-4BE2-BA14-B68F4F26B329}" type="presParOf" srcId="{73A974D6-E5B0-473E-B222-B7876F2B57F6}" destId="{B0937674-5AEE-489E-8BB8-EE6BED4B9C2A}" srcOrd="2" destOrd="0" presId="urn:microsoft.com/office/officeart/2005/8/layout/lProcess2"/>
    <dgm:cxn modelId="{2714C530-4A6D-47CD-BF4B-1662722BC952}" type="presParOf" srcId="{73A974D6-E5B0-473E-B222-B7876F2B57F6}" destId="{64E46928-C061-46FF-9FC6-C5E04472E344}" srcOrd="3" destOrd="0" presId="urn:microsoft.com/office/officeart/2005/8/layout/lProcess2"/>
    <dgm:cxn modelId="{FBF8A0D6-3741-4A39-A7C6-2A124F095D0F}" type="presParOf" srcId="{73A974D6-E5B0-473E-B222-B7876F2B57F6}" destId="{A1C320F6-EEE0-4EE5-BA1F-73D4CE474380}" srcOrd="4" destOrd="0" presId="urn:microsoft.com/office/officeart/2005/8/layout/lProcess2"/>
    <dgm:cxn modelId="{1576E006-54C4-4772-B406-AC031BFE5C96}" type="presParOf" srcId="{73A974D6-E5B0-473E-B222-B7876F2B57F6}" destId="{90F777DD-0A28-43E5-8EF9-97C16ED8027C}" srcOrd="5" destOrd="0" presId="urn:microsoft.com/office/officeart/2005/8/layout/lProcess2"/>
    <dgm:cxn modelId="{D317D277-68D6-4EE8-A16C-2D05BB44846B}" type="presParOf" srcId="{73A974D6-E5B0-473E-B222-B7876F2B57F6}" destId="{DCB11784-84E5-49F4-9D11-EE0A5F31112F}" srcOrd="6" destOrd="0" presId="urn:microsoft.com/office/officeart/2005/8/layout/lProcess2"/>
    <dgm:cxn modelId="{D6FE15A5-B30A-4985-9555-58D879D9B276}" type="presParOf" srcId="{73A974D6-E5B0-473E-B222-B7876F2B57F6}" destId="{537EC3AD-7177-4521-9CA2-3C89B95AE056}" srcOrd="7" destOrd="0" presId="urn:microsoft.com/office/officeart/2005/8/layout/lProcess2"/>
    <dgm:cxn modelId="{6551DCA0-21E3-46CF-97E9-C553715B3A87}" type="presParOf" srcId="{73A974D6-E5B0-473E-B222-B7876F2B57F6}" destId="{ECF6D539-7E53-45EF-8D0D-21F7C013A685}" srcOrd="8" destOrd="0" presId="urn:microsoft.com/office/officeart/2005/8/layout/lProcess2"/>
    <dgm:cxn modelId="{A6B9249C-2203-4793-B976-C426F1AA609D}" type="presParOf" srcId="{7150EBBD-1E03-465F-964C-97A6B310C703}" destId="{65439CC0-7EB8-4109-82FC-D0859A80361E}" srcOrd="1" destOrd="0" presId="urn:microsoft.com/office/officeart/2005/8/layout/lProcess2"/>
    <dgm:cxn modelId="{C22705F8-57CF-4601-9FE3-288EA10B9177}" type="presParOf" srcId="{7150EBBD-1E03-465F-964C-97A6B310C703}" destId="{03FE1636-6853-4D02-ABE6-DA7FC43E40CA}" srcOrd="2" destOrd="0" presId="urn:microsoft.com/office/officeart/2005/8/layout/lProcess2"/>
    <dgm:cxn modelId="{0FC4B49A-0678-4C15-BC9C-C3695E401098}" type="presParOf" srcId="{03FE1636-6853-4D02-ABE6-DA7FC43E40CA}" destId="{1A7428C5-308F-43CF-88A2-D8A24F5C04B0}" srcOrd="0" destOrd="0" presId="urn:microsoft.com/office/officeart/2005/8/layout/lProcess2"/>
    <dgm:cxn modelId="{91F22A3A-489C-4FAC-8574-6865DA436AA5}" type="presParOf" srcId="{03FE1636-6853-4D02-ABE6-DA7FC43E40CA}" destId="{F0E5CA61-51BC-4686-A2A2-601933A519B8}" srcOrd="1" destOrd="0" presId="urn:microsoft.com/office/officeart/2005/8/layout/lProcess2"/>
    <dgm:cxn modelId="{D3BB3CB5-F6EB-4AB9-960E-992ABB7932ED}" type="presParOf" srcId="{03FE1636-6853-4D02-ABE6-DA7FC43E40CA}" destId="{793006ED-1E8F-454A-8920-4DBF9D8C6364}" srcOrd="2" destOrd="0" presId="urn:microsoft.com/office/officeart/2005/8/layout/lProcess2"/>
    <dgm:cxn modelId="{DD331C84-07E6-4E81-961B-DB367CF755EA}" type="presParOf" srcId="{793006ED-1E8F-454A-8920-4DBF9D8C6364}" destId="{13780D12-8F6D-4066-9881-E2D29D7345A9}" srcOrd="0" destOrd="0" presId="urn:microsoft.com/office/officeart/2005/8/layout/lProcess2"/>
    <dgm:cxn modelId="{D6AC2F57-ECF6-4EA7-BB9B-35108171B674}" type="presParOf" srcId="{13780D12-8F6D-4066-9881-E2D29D7345A9}" destId="{6AC1E003-D2A8-45B9-84E8-A13BF96EB62A}" srcOrd="0" destOrd="0" presId="urn:microsoft.com/office/officeart/2005/8/layout/lProcess2"/>
    <dgm:cxn modelId="{E9411DAA-443D-42C5-91D0-FABD919697AB}" type="presParOf" srcId="{13780D12-8F6D-4066-9881-E2D29D7345A9}" destId="{E6116DE7-0AE8-4ED8-BD2B-5D6A0C2EFEA8}" srcOrd="1" destOrd="0" presId="urn:microsoft.com/office/officeart/2005/8/layout/lProcess2"/>
    <dgm:cxn modelId="{246B95B3-3AD0-4627-B7D2-7E50CC1531EC}" type="presParOf" srcId="{13780D12-8F6D-4066-9881-E2D29D7345A9}" destId="{02624C1E-BBE1-4B94-AAF8-0305B7475822}" srcOrd="2" destOrd="0" presId="urn:microsoft.com/office/officeart/2005/8/layout/lProcess2"/>
    <dgm:cxn modelId="{6902643E-3965-4045-AF86-53E50E76C24E}" type="presParOf" srcId="{7150EBBD-1E03-465F-964C-97A6B310C703}" destId="{344309AB-1F11-4B16-AADA-4837B2968C10}" srcOrd="3" destOrd="0" presId="urn:microsoft.com/office/officeart/2005/8/layout/lProcess2"/>
    <dgm:cxn modelId="{CD7060DA-7497-46A9-BB76-52044B48E331}" type="presParOf" srcId="{7150EBBD-1E03-465F-964C-97A6B310C703}" destId="{B166ACDA-E032-4C91-9F66-557B64F4422E}" srcOrd="4" destOrd="0" presId="urn:microsoft.com/office/officeart/2005/8/layout/lProcess2"/>
    <dgm:cxn modelId="{907E0053-0734-4F32-8D76-537664639B4A}" type="presParOf" srcId="{B166ACDA-E032-4C91-9F66-557B64F4422E}" destId="{F5D13C8B-DA29-4263-9011-62027F2E9851}" srcOrd="0" destOrd="0" presId="urn:microsoft.com/office/officeart/2005/8/layout/lProcess2"/>
    <dgm:cxn modelId="{46AEEF9F-5D21-43D2-8E18-984B55D7AA00}" type="presParOf" srcId="{B166ACDA-E032-4C91-9F66-557B64F4422E}" destId="{76863DC5-53E8-4133-B19C-0D1B7CCF583A}" srcOrd="1" destOrd="0" presId="urn:microsoft.com/office/officeart/2005/8/layout/lProcess2"/>
    <dgm:cxn modelId="{75D955FE-AFA4-4FFC-91BF-61ED03737452}" type="presParOf" srcId="{B166ACDA-E032-4C91-9F66-557B64F4422E}" destId="{6074D2C1-5425-4257-A9B0-597FE5FA66BB}" srcOrd="2" destOrd="0" presId="urn:microsoft.com/office/officeart/2005/8/layout/lProcess2"/>
    <dgm:cxn modelId="{50AEFB05-4BF3-445E-9952-A939BB0F75A1}" type="presParOf" srcId="{6074D2C1-5425-4257-A9B0-597FE5FA66BB}" destId="{BF479364-CBB8-4D8C-A936-DC8B8CB4C985}" srcOrd="0" destOrd="0" presId="urn:microsoft.com/office/officeart/2005/8/layout/lProcess2"/>
    <dgm:cxn modelId="{BD8DEAAF-B106-47AE-8D6F-B62A16F9336B}" type="presParOf" srcId="{BF479364-CBB8-4D8C-A936-DC8B8CB4C985}" destId="{68AEA79C-66A3-48BE-9D9D-D0B9ECD7B234}" srcOrd="0" destOrd="0" presId="urn:microsoft.com/office/officeart/2005/8/layout/lProcess2"/>
    <dgm:cxn modelId="{4829E080-AB1B-4F3F-A73A-5858B0A0597A}" type="presParOf" srcId="{BF479364-CBB8-4D8C-A936-DC8B8CB4C985}" destId="{D73089BA-6EF5-4243-A084-3CBF416D8415}" srcOrd="1" destOrd="0" presId="urn:microsoft.com/office/officeart/2005/8/layout/lProcess2"/>
    <dgm:cxn modelId="{254F4B06-A517-469E-BA6C-73DFCFBA9513}" type="presParOf" srcId="{BF479364-CBB8-4D8C-A936-DC8B8CB4C985}" destId="{5FECC8A4-B115-40D1-82B8-26A152E73B20}" srcOrd="2" destOrd="0" presId="urn:microsoft.com/office/officeart/2005/8/layout/lProcess2"/>
    <dgm:cxn modelId="{CF2CD620-28BD-450D-B9B7-214F83EB20B5}" type="presParOf" srcId="{BF479364-CBB8-4D8C-A936-DC8B8CB4C985}" destId="{C16FF009-3B57-493B-8DD8-0BB54FAD84A3}" srcOrd="3" destOrd="0" presId="urn:microsoft.com/office/officeart/2005/8/layout/lProcess2"/>
    <dgm:cxn modelId="{241F8467-6F38-4AB4-B464-27466B6015D4}" type="presParOf" srcId="{BF479364-CBB8-4D8C-A936-DC8B8CB4C985}" destId="{297F7491-AB45-4772-BD53-A4552F131D4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C12E8E-0C4E-4434-8A9E-A3794EBCC7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E7B580-0486-487A-8BFD-CF1EDC15887A}">
      <dgm:prSet/>
      <dgm:spPr>
        <a:solidFill>
          <a:srgbClr val="37A3B9"/>
        </a:solidFill>
      </dgm:spPr>
      <dgm:t>
        <a:bodyPr/>
        <a:lstStyle/>
        <a:p>
          <a:r>
            <a:rPr lang="en-US" dirty="0"/>
            <a:t>Chronic inflammatory state of MF contributes to </a:t>
          </a:r>
          <a:r>
            <a:rPr lang="en-US" b="1" dirty="0"/>
            <a:t>heterogeneous, nonspecific symptoms</a:t>
          </a:r>
          <a:r>
            <a:rPr lang="en-US" b="1" baseline="30000" dirty="0"/>
            <a:t>1</a:t>
          </a:r>
          <a:endParaRPr lang="en-US" dirty="0"/>
        </a:p>
      </dgm:t>
    </dgm:pt>
    <dgm:pt modelId="{98465172-876C-4C44-B54E-AF29A937E0BC}" type="parTrans" cxnId="{490DA784-AEE0-4F00-93E2-FC13044DD419}">
      <dgm:prSet/>
      <dgm:spPr/>
      <dgm:t>
        <a:bodyPr/>
        <a:lstStyle/>
        <a:p>
          <a:endParaRPr lang="en-US"/>
        </a:p>
      </dgm:t>
    </dgm:pt>
    <dgm:pt modelId="{CC1BD632-E1CC-4B1C-ACB9-5C3D79289439}" type="sibTrans" cxnId="{490DA784-AEE0-4F00-93E2-FC13044DD419}">
      <dgm:prSet/>
      <dgm:spPr/>
      <dgm:t>
        <a:bodyPr/>
        <a:lstStyle/>
        <a:p>
          <a:endParaRPr lang="en-US"/>
        </a:p>
      </dgm:t>
    </dgm:pt>
    <dgm:pt modelId="{816E7D03-7AFC-472F-9D98-5640EE1E7EF7}">
      <dgm:prSet/>
      <dgm:spPr>
        <a:solidFill>
          <a:srgbClr val="37A3B9"/>
        </a:solidFill>
      </dgm:spPr>
      <dgm:t>
        <a:bodyPr/>
        <a:lstStyle/>
        <a:p>
          <a:r>
            <a:rPr lang="en-US" dirty="0"/>
            <a:t>Fatigue is most burdensome symptom</a:t>
          </a:r>
          <a:r>
            <a:rPr lang="en-US" baseline="30000" dirty="0"/>
            <a:t>1</a:t>
          </a:r>
          <a:endParaRPr lang="en-US" dirty="0"/>
        </a:p>
      </dgm:t>
    </dgm:pt>
    <dgm:pt modelId="{DAD5937F-B435-4C5E-B132-7B9AD67C421A}" type="parTrans" cxnId="{6A2FE7D0-1FF7-48D2-9682-1E276DE72223}">
      <dgm:prSet/>
      <dgm:spPr/>
      <dgm:t>
        <a:bodyPr/>
        <a:lstStyle/>
        <a:p>
          <a:endParaRPr lang="en-US"/>
        </a:p>
      </dgm:t>
    </dgm:pt>
    <dgm:pt modelId="{E9370B8C-7535-443A-BDF5-28C70C9FF608}" type="sibTrans" cxnId="{6A2FE7D0-1FF7-48D2-9682-1E276DE72223}">
      <dgm:prSet/>
      <dgm:spPr/>
      <dgm:t>
        <a:bodyPr/>
        <a:lstStyle/>
        <a:p>
          <a:endParaRPr lang="en-US"/>
        </a:p>
      </dgm:t>
    </dgm:pt>
    <dgm:pt modelId="{DA282152-A89A-424C-8EC0-39ABA1E1B1C6}">
      <dgm:prSet/>
      <dgm:spPr/>
      <dgm:t>
        <a:bodyPr/>
        <a:lstStyle/>
        <a:p>
          <a:r>
            <a:rPr lang="en-US" dirty="0"/>
            <a:t>More than feeling tired </a:t>
          </a:r>
          <a:r>
            <a:rPr lang="en-US" dirty="0">
              <a:sym typeface="Wingdings" panose="05000000000000000000" pitchFamily="2" charset="2"/>
            </a:rPr>
            <a:t></a:t>
          </a:r>
          <a:r>
            <a:rPr lang="en-US" dirty="0"/>
            <a:t> distress (40%), depression (12.5%), anxiety (31%), concentration issues (72.5%), sexual dysfunction (71%)</a:t>
          </a:r>
          <a:r>
            <a:rPr lang="en-US" baseline="30000" dirty="0"/>
            <a:t>1-3</a:t>
          </a:r>
          <a:endParaRPr lang="en-US" dirty="0"/>
        </a:p>
      </dgm:t>
    </dgm:pt>
    <dgm:pt modelId="{F31E9DB3-E7E8-405A-8D3D-5D6B3D80A3F5}" type="parTrans" cxnId="{25ED7DBE-190A-4AE5-84A9-73A405E2285D}">
      <dgm:prSet/>
      <dgm:spPr/>
      <dgm:t>
        <a:bodyPr/>
        <a:lstStyle/>
        <a:p>
          <a:endParaRPr lang="en-US"/>
        </a:p>
      </dgm:t>
    </dgm:pt>
    <dgm:pt modelId="{AC3A5A8B-D5CD-410C-B11F-CB568268DF40}" type="sibTrans" cxnId="{25ED7DBE-190A-4AE5-84A9-73A405E2285D}">
      <dgm:prSet/>
      <dgm:spPr/>
      <dgm:t>
        <a:bodyPr/>
        <a:lstStyle/>
        <a:p>
          <a:endParaRPr lang="en-US"/>
        </a:p>
      </dgm:t>
    </dgm:pt>
    <dgm:pt modelId="{0AE3BC33-83A4-4BB0-BBC4-554E4BCDB25B}">
      <dgm:prSet/>
      <dgm:spPr>
        <a:solidFill>
          <a:srgbClr val="37A3B9"/>
        </a:solidFill>
      </dgm:spPr>
      <dgm:t>
        <a:bodyPr/>
        <a:lstStyle/>
        <a:p>
          <a:r>
            <a:rPr lang="en-US" dirty="0"/>
            <a:t>Complications arising from underlying disease</a:t>
          </a:r>
          <a:r>
            <a:rPr lang="en-US" baseline="30000" dirty="0"/>
            <a:t>4</a:t>
          </a:r>
          <a:endParaRPr lang="en-US" dirty="0"/>
        </a:p>
      </dgm:t>
    </dgm:pt>
    <dgm:pt modelId="{84D5CADE-833E-4551-9E12-B42C99C1F931}" type="parTrans" cxnId="{49AB5A5A-6953-4C2C-99C4-C09C5789185E}">
      <dgm:prSet/>
      <dgm:spPr/>
      <dgm:t>
        <a:bodyPr/>
        <a:lstStyle/>
        <a:p>
          <a:endParaRPr lang="en-US"/>
        </a:p>
      </dgm:t>
    </dgm:pt>
    <dgm:pt modelId="{F4D4445C-010A-48AB-A533-A0AF7190D71F}" type="sibTrans" cxnId="{49AB5A5A-6953-4C2C-99C4-C09C5789185E}">
      <dgm:prSet/>
      <dgm:spPr/>
      <dgm:t>
        <a:bodyPr/>
        <a:lstStyle/>
        <a:p>
          <a:endParaRPr lang="en-US"/>
        </a:p>
      </dgm:t>
    </dgm:pt>
    <dgm:pt modelId="{18F1A685-39AC-4C37-861C-EB20B494BF4F}">
      <dgm:prSet custT="1"/>
      <dgm:spPr/>
      <dgm:t>
        <a:bodyPr/>
        <a:lstStyle/>
        <a:p>
          <a:r>
            <a:rPr lang="en-US" sz="1400" dirty="0"/>
            <a:t>Inflammation </a:t>
          </a:r>
          <a:r>
            <a:rPr lang="en-US" sz="1400" dirty="0">
              <a:sym typeface="Wingdings" panose="05000000000000000000" pitchFamily="2" charset="2"/>
            </a:rPr>
            <a:t></a:t>
          </a:r>
          <a:r>
            <a:rPr lang="en-US" sz="1400" dirty="0"/>
            <a:t> thromboembolism </a:t>
          </a:r>
        </a:p>
      </dgm:t>
    </dgm:pt>
    <dgm:pt modelId="{165DC215-2947-4C45-85C9-20C94368B6B5}" type="parTrans" cxnId="{94E0A145-F356-487D-88F3-8C9F1A2BADB4}">
      <dgm:prSet/>
      <dgm:spPr/>
      <dgm:t>
        <a:bodyPr/>
        <a:lstStyle/>
        <a:p>
          <a:endParaRPr lang="en-US"/>
        </a:p>
      </dgm:t>
    </dgm:pt>
    <dgm:pt modelId="{BBC42285-4ECA-434B-84A2-D9B4F03FD0A0}" type="sibTrans" cxnId="{94E0A145-F356-487D-88F3-8C9F1A2BADB4}">
      <dgm:prSet/>
      <dgm:spPr/>
      <dgm:t>
        <a:bodyPr/>
        <a:lstStyle/>
        <a:p>
          <a:endParaRPr lang="en-US"/>
        </a:p>
      </dgm:t>
    </dgm:pt>
    <dgm:pt modelId="{E9D910AC-56D5-4BA6-939E-9A653D0A8FC5}">
      <dgm:prSet custT="1"/>
      <dgm:spPr/>
      <dgm:t>
        <a:bodyPr/>
        <a:lstStyle/>
        <a:p>
          <a:r>
            <a:rPr lang="en-US" sz="1400" dirty="0"/>
            <a:t>Inefficient hematopoiesis </a:t>
          </a:r>
          <a:r>
            <a:rPr lang="en-US" sz="1400" dirty="0">
              <a:sym typeface="Wingdings" panose="05000000000000000000" pitchFamily="2" charset="2"/>
            </a:rPr>
            <a:t></a:t>
          </a:r>
          <a:r>
            <a:rPr lang="en-US" sz="1400" dirty="0"/>
            <a:t> infection </a:t>
          </a:r>
        </a:p>
      </dgm:t>
    </dgm:pt>
    <dgm:pt modelId="{8E0B62EA-8335-4286-B142-F2CDD0A80CAF}" type="parTrans" cxnId="{9FC978C8-82AA-4705-A7DB-9EC96B3ACAA7}">
      <dgm:prSet/>
      <dgm:spPr/>
      <dgm:t>
        <a:bodyPr/>
        <a:lstStyle/>
        <a:p>
          <a:endParaRPr lang="en-US"/>
        </a:p>
      </dgm:t>
    </dgm:pt>
    <dgm:pt modelId="{DBB04FD6-C338-4314-867D-4FD3D3165998}" type="sibTrans" cxnId="{9FC978C8-82AA-4705-A7DB-9EC96B3ACAA7}">
      <dgm:prSet/>
      <dgm:spPr/>
      <dgm:t>
        <a:bodyPr/>
        <a:lstStyle/>
        <a:p>
          <a:endParaRPr lang="en-US"/>
        </a:p>
      </dgm:t>
    </dgm:pt>
    <dgm:pt modelId="{9FFCFB6F-8100-46BD-A3D2-C78ED0190136}">
      <dgm:prSet custT="1"/>
      <dgm:spPr/>
      <dgm:t>
        <a:bodyPr/>
        <a:lstStyle/>
        <a:p>
          <a:r>
            <a:rPr lang="en-US" sz="1400" dirty="0"/>
            <a:t>Extramedullary hematopoiesis </a:t>
          </a:r>
          <a:r>
            <a:rPr lang="en-US" sz="1400" dirty="0">
              <a:sym typeface="Wingdings" panose="05000000000000000000" pitchFamily="2" charset="2"/>
            </a:rPr>
            <a:t></a:t>
          </a:r>
          <a:r>
            <a:rPr lang="en-US" sz="1400" dirty="0"/>
            <a:t> portal hypertension </a:t>
          </a:r>
        </a:p>
      </dgm:t>
    </dgm:pt>
    <dgm:pt modelId="{4097490D-47F8-45AC-B983-358F13C950AB}" type="parTrans" cxnId="{530F3091-CEC9-42C8-91CC-08945D371792}">
      <dgm:prSet/>
      <dgm:spPr/>
      <dgm:t>
        <a:bodyPr/>
        <a:lstStyle/>
        <a:p>
          <a:endParaRPr lang="en-US"/>
        </a:p>
      </dgm:t>
    </dgm:pt>
    <dgm:pt modelId="{4B2AC279-4A7F-424C-9F03-2D7B09181696}" type="sibTrans" cxnId="{530F3091-CEC9-42C8-91CC-08945D371792}">
      <dgm:prSet/>
      <dgm:spPr/>
      <dgm:t>
        <a:bodyPr/>
        <a:lstStyle/>
        <a:p>
          <a:endParaRPr lang="en-US"/>
        </a:p>
      </dgm:t>
    </dgm:pt>
    <dgm:pt modelId="{DC772D35-DF3D-4F88-AE64-5E68BF3043E2}">
      <dgm:prSet custT="1"/>
      <dgm:spPr/>
      <dgm:t>
        <a:bodyPr/>
        <a:lstStyle/>
        <a:p>
          <a:r>
            <a:rPr lang="en-US" sz="1400" dirty="0"/>
            <a:t>Disease transformation </a:t>
          </a:r>
        </a:p>
      </dgm:t>
    </dgm:pt>
    <dgm:pt modelId="{87D32816-373F-44D8-B035-97ABB80A6235}" type="parTrans" cxnId="{B221135A-A061-4487-A260-65E905E5A2C2}">
      <dgm:prSet/>
      <dgm:spPr/>
      <dgm:t>
        <a:bodyPr/>
        <a:lstStyle/>
        <a:p>
          <a:endParaRPr lang="en-US"/>
        </a:p>
      </dgm:t>
    </dgm:pt>
    <dgm:pt modelId="{6C107BD4-3343-41F2-B449-6709F74F38EA}" type="sibTrans" cxnId="{B221135A-A061-4487-A260-65E905E5A2C2}">
      <dgm:prSet/>
      <dgm:spPr/>
      <dgm:t>
        <a:bodyPr/>
        <a:lstStyle/>
        <a:p>
          <a:endParaRPr lang="en-US"/>
        </a:p>
      </dgm:t>
    </dgm:pt>
    <dgm:pt modelId="{ABD4AAD8-27FE-4020-AB66-0B8BC7DF316C}">
      <dgm:prSet custT="1"/>
      <dgm:spPr/>
      <dgm:t>
        <a:bodyPr/>
        <a:lstStyle/>
        <a:p>
          <a:r>
            <a:rPr lang="en-US" sz="1400" dirty="0"/>
            <a:t>10-20% of patients with MF transform to acute leukemia within 1 decade after diagnosis</a:t>
          </a:r>
        </a:p>
      </dgm:t>
    </dgm:pt>
    <dgm:pt modelId="{58579494-5B44-4BB8-BB9D-10B5E6F41414}" type="parTrans" cxnId="{35EC4C9E-C7D5-4B47-A169-F3418AAC63A8}">
      <dgm:prSet/>
      <dgm:spPr/>
      <dgm:t>
        <a:bodyPr/>
        <a:lstStyle/>
        <a:p>
          <a:endParaRPr lang="en-US"/>
        </a:p>
      </dgm:t>
    </dgm:pt>
    <dgm:pt modelId="{1066FF77-885F-499F-8193-C3C2B2DF6381}" type="sibTrans" cxnId="{35EC4C9E-C7D5-4B47-A169-F3418AAC63A8}">
      <dgm:prSet/>
      <dgm:spPr/>
      <dgm:t>
        <a:bodyPr/>
        <a:lstStyle/>
        <a:p>
          <a:endParaRPr lang="en-US"/>
        </a:p>
      </dgm:t>
    </dgm:pt>
    <dgm:pt modelId="{B4B9F0A1-184C-452F-AE8E-B854F4ABF70A}" type="pres">
      <dgm:prSet presAssocID="{1EC12E8E-0C4E-4434-8A9E-A3794EBCC7B5}" presName="linear" presStyleCnt="0">
        <dgm:presLayoutVars>
          <dgm:animLvl val="lvl"/>
          <dgm:resizeHandles val="exact"/>
        </dgm:presLayoutVars>
      </dgm:prSet>
      <dgm:spPr/>
    </dgm:pt>
    <dgm:pt modelId="{AC6A09EE-FD48-424D-9CEE-FA6AD5F30BEF}" type="pres">
      <dgm:prSet presAssocID="{57E7B580-0486-487A-8BFD-CF1EDC15887A}" presName="parentText" presStyleLbl="node1" presStyleIdx="0" presStyleCnt="3">
        <dgm:presLayoutVars>
          <dgm:chMax val="0"/>
          <dgm:bulletEnabled val="1"/>
        </dgm:presLayoutVars>
      </dgm:prSet>
      <dgm:spPr/>
    </dgm:pt>
    <dgm:pt modelId="{0FBBDD35-CDF6-4E55-A5D2-3399C6111A29}" type="pres">
      <dgm:prSet presAssocID="{CC1BD632-E1CC-4B1C-ACB9-5C3D79289439}" presName="spacer" presStyleCnt="0"/>
      <dgm:spPr/>
    </dgm:pt>
    <dgm:pt modelId="{81B972CB-8E09-4EEE-9A39-2B2B162B9FE1}" type="pres">
      <dgm:prSet presAssocID="{816E7D03-7AFC-472F-9D98-5640EE1E7EF7}" presName="parentText" presStyleLbl="node1" presStyleIdx="1" presStyleCnt="3">
        <dgm:presLayoutVars>
          <dgm:chMax val="0"/>
          <dgm:bulletEnabled val="1"/>
        </dgm:presLayoutVars>
      </dgm:prSet>
      <dgm:spPr/>
    </dgm:pt>
    <dgm:pt modelId="{C3B3CF8F-9CE7-45C8-8638-8ACCF2DCD397}" type="pres">
      <dgm:prSet presAssocID="{816E7D03-7AFC-472F-9D98-5640EE1E7EF7}" presName="childText" presStyleLbl="revTx" presStyleIdx="0" presStyleCnt="2">
        <dgm:presLayoutVars>
          <dgm:bulletEnabled val="1"/>
        </dgm:presLayoutVars>
      </dgm:prSet>
      <dgm:spPr/>
    </dgm:pt>
    <dgm:pt modelId="{F98524F9-DCBE-4E0A-A79A-56A1FC7209F5}" type="pres">
      <dgm:prSet presAssocID="{0AE3BC33-83A4-4BB0-BBC4-554E4BCDB25B}" presName="parentText" presStyleLbl="node1" presStyleIdx="2" presStyleCnt="3">
        <dgm:presLayoutVars>
          <dgm:chMax val="0"/>
          <dgm:bulletEnabled val="1"/>
        </dgm:presLayoutVars>
      </dgm:prSet>
      <dgm:spPr/>
    </dgm:pt>
    <dgm:pt modelId="{EBC3E7B5-3B27-4290-BA77-2352570EB7EF}" type="pres">
      <dgm:prSet presAssocID="{0AE3BC33-83A4-4BB0-BBC4-554E4BCDB25B}" presName="childText" presStyleLbl="revTx" presStyleIdx="1" presStyleCnt="2">
        <dgm:presLayoutVars>
          <dgm:bulletEnabled val="1"/>
        </dgm:presLayoutVars>
      </dgm:prSet>
      <dgm:spPr/>
    </dgm:pt>
  </dgm:ptLst>
  <dgm:cxnLst>
    <dgm:cxn modelId="{87F3D533-7897-449E-8418-D7BA7EC20228}" type="presOf" srcId="{DA282152-A89A-424C-8EC0-39ABA1E1B1C6}" destId="{C3B3CF8F-9CE7-45C8-8638-8ACCF2DCD397}" srcOrd="0" destOrd="0" presId="urn:microsoft.com/office/officeart/2005/8/layout/vList2"/>
    <dgm:cxn modelId="{2A8F0837-D19B-4BC6-A98C-C54A8406DB3D}" type="presOf" srcId="{57E7B580-0486-487A-8BFD-CF1EDC15887A}" destId="{AC6A09EE-FD48-424D-9CEE-FA6AD5F30BEF}" srcOrd="0" destOrd="0" presId="urn:microsoft.com/office/officeart/2005/8/layout/vList2"/>
    <dgm:cxn modelId="{94E0A145-F356-487D-88F3-8C9F1A2BADB4}" srcId="{0AE3BC33-83A4-4BB0-BBC4-554E4BCDB25B}" destId="{18F1A685-39AC-4C37-861C-EB20B494BF4F}" srcOrd="0" destOrd="0" parTransId="{165DC215-2947-4C45-85C9-20C94368B6B5}" sibTransId="{BBC42285-4ECA-434B-84A2-D9B4F03FD0A0}"/>
    <dgm:cxn modelId="{CF35886C-B792-4722-9F73-882CB31F5169}" type="presOf" srcId="{DC772D35-DF3D-4F88-AE64-5E68BF3043E2}" destId="{EBC3E7B5-3B27-4290-BA77-2352570EB7EF}" srcOrd="0" destOrd="3" presId="urn:microsoft.com/office/officeart/2005/8/layout/vList2"/>
    <dgm:cxn modelId="{3266B652-97E4-4EA1-91DC-9A6AD3A063BA}" type="presOf" srcId="{E9D910AC-56D5-4BA6-939E-9A653D0A8FC5}" destId="{EBC3E7B5-3B27-4290-BA77-2352570EB7EF}" srcOrd="0" destOrd="1" presId="urn:microsoft.com/office/officeart/2005/8/layout/vList2"/>
    <dgm:cxn modelId="{12131774-CAB9-488D-99BE-2490D3D6ADA9}" type="presOf" srcId="{ABD4AAD8-27FE-4020-AB66-0B8BC7DF316C}" destId="{EBC3E7B5-3B27-4290-BA77-2352570EB7EF}" srcOrd="0" destOrd="4" presId="urn:microsoft.com/office/officeart/2005/8/layout/vList2"/>
    <dgm:cxn modelId="{B221135A-A061-4487-A260-65E905E5A2C2}" srcId="{0AE3BC33-83A4-4BB0-BBC4-554E4BCDB25B}" destId="{DC772D35-DF3D-4F88-AE64-5E68BF3043E2}" srcOrd="3" destOrd="0" parTransId="{87D32816-373F-44D8-B035-97ABB80A6235}" sibTransId="{6C107BD4-3343-41F2-B449-6709F74F38EA}"/>
    <dgm:cxn modelId="{49AB5A5A-6953-4C2C-99C4-C09C5789185E}" srcId="{1EC12E8E-0C4E-4434-8A9E-A3794EBCC7B5}" destId="{0AE3BC33-83A4-4BB0-BBC4-554E4BCDB25B}" srcOrd="2" destOrd="0" parTransId="{84D5CADE-833E-4551-9E12-B42C99C1F931}" sibTransId="{F4D4445C-010A-48AB-A533-A0AF7190D71F}"/>
    <dgm:cxn modelId="{BDBCFD7A-0E44-4D72-9429-B5448C06EA39}" type="presOf" srcId="{9FFCFB6F-8100-46BD-A3D2-C78ED0190136}" destId="{EBC3E7B5-3B27-4290-BA77-2352570EB7EF}" srcOrd="0" destOrd="2" presId="urn:microsoft.com/office/officeart/2005/8/layout/vList2"/>
    <dgm:cxn modelId="{40A25F7F-C2D0-4337-9DD7-47576B5A4C88}" type="presOf" srcId="{1EC12E8E-0C4E-4434-8A9E-A3794EBCC7B5}" destId="{B4B9F0A1-184C-452F-AE8E-B854F4ABF70A}" srcOrd="0" destOrd="0" presId="urn:microsoft.com/office/officeart/2005/8/layout/vList2"/>
    <dgm:cxn modelId="{F1F16080-7B52-4414-99BF-6B6740B0085D}" type="presOf" srcId="{0AE3BC33-83A4-4BB0-BBC4-554E4BCDB25B}" destId="{F98524F9-DCBE-4E0A-A79A-56A1FC7209F5}" srcOrd="0" destOrd="0" presId="urn:microsoft.com/office/officeart/2005/8/layout/vList2"/>
    <dgm:cxn modelId="{490DA784-AEE0-4F00-93E2-FC13044DD419}" srcId="{1EC12E8E-0C4E-4434-8A9E-A3794EBCC7B5}" destId="{57E7B580-0486-487A-8BFD-CF1EDC15887A}" srcOrd="0" destOrd="0" parTransId="{98465172-876C-4C44-B54E-AF29A937E0BC}" sibTransId="{CC1BD632-E1CC-4B1C-ACB9-5C3D79289439}"/>
    <dgm:cxn modelId="{7045468A-E851-49C9-AE38-B3CF052D5F02}" type="presOf" srcId="{816E7D03-7AFC-472F-9D98-5640EE1E7EF7}" destId="{81B972CB-8E09-4EEE-9A39-2B2B162B9FE1}" srcOrd="0" destOrd="0" presId="urn:microsoft.com/office/officeart/2005/8/layout/vList2"/>
    <dgm:cxn modelId="{530F3091-CEC9-42C8-91CC-08945D371792}" srcId="{0AE3BC33-83A4-4BB0-BBC4-554E4BCDB25B}" destId="{9FFCFB6F-8100-46BD-A3D2-C78ED0190136}" srcOrd="2" destOrd="0" parTransId="{4097490D-47F8-45AC-B983-358F13C950AB}" sibTransId="{4B2AC279-4A7F-424C-9F03-2D7B09181696}"/>
    <dgm:cxn modelId="{35EC4C9E-C7D5-4B47-A169-F3418AAC63A8}" srcId="{DC772D35-DF3D-4F88-AE64-5E68BF3043E2}" destId="{ABD4AAD8-27FE-4020-AB66-0B8BC7DF316C}" srcOrd="0" destOrd="0" parTransId="{58579494-5B44-4BB8-BB9D-10B5E6F41414}" sibTransId="{1066FF77-885F-499F-8193-C3C2B2DF6381}"/>
    <dgm:cxn modelId="{996E11A1-248B-46E1-8F5D-FD92304FAF24}" type="presOf" srcId="{18F1A685-39AC-4C37-861C-EB20B494BF4F}" destId="{EBC3E7B5-3B27-4290-BA77-2352570EB7EF}" srcOrd="0" destOrd="0" presId="urn:microsoft.com/office/officeart/2005/8/layout/vList2"/>
    <dgm:cxn modelId="{25ED7DBE-190A-4AE5-84A9-73A405E2285D}" srcId="{816E7D03-7AFC-472F-9D98-5640EE1E7EF7}" destId="{DA282152-A89A-424C-8EC0-39ABA1E1B1C6}" srcOrd="0" destOrd="0" parTransId="{F31E9DB3-E7E8-405A-8D3D-5D6B3D80A3F5}" sibTransId="{AC3A5A8B-D5CD-410C-B11F-CB568268DF40}"/>
    <dgm:cxn modelId="{9FC978C8-82AA-4705-A7DB-9EC96B3ACAA7}" srcId="{0AE3BC33-83A4-4BB0-BBC4-554E4BCDB25B}" destId="{E9D910AC-56D5-4BA6-939E-9A653D0A8FC5}" srcOrd="1" destOrd="0" parTransId="{8E0B62EA-8335-4286-B142-F2CDD0A80CAF}" sibTransId="{DBB04FD6-C338-4314-867D-4FD3D3165998}"/>
    <dgm:cxn modelId="{6A2FE7D0-1FF7-48D2-9682-1E276DE72223}" srcId="{1EC12E8E-0C4E-4434-8A9E-A3794EBCC7B5}" destId="{816E7D03-7AFC-472F-9D98-5640EE1E7EF7}" srcOrd="1" destOrd="0" parTransId="{DAD5937F-B435-4C5E-B132-7B9AD67C421A}" sibTransId="{E9370B8C-7535-443A-BDF5-28C70C9FF608}"/>
    <dgm:cxn modelId="{ED98D887-746F-472A-BE5B-780E28BFF55A}" type="presParOf" srcId="{B4B9F0A1-184C-452F-AE8E-B854F4ABF70A}" destId="{AC6A09EE-FD48-424D-9CEE-FA6AD5F30BEF}" srcOrd="0" destOrd="0" presId="urn:microsoft.com/office/officeart/2005/8/layout/vList2"/>
    <dgm:cxn modelId="{3A231F57-DDC6-431D-95E6-354CE75552B3}" type="presParOf" srcId="{B4B9F0A1-184C-452F-AE8E-B854F4ABF70A}" destId="{0FBBDD35-CDF6-4E55-A5D2-3399C6111A29}" srcOrd="1" destOrd="0" presId="urn:microsoft.com/office/officeart/2005/8/layout/vList2"/>
    <dgm:cxn modelId="{9663B802-6D48-4989-BA35-251525921AC9}" type="presParOf" srcId="{B4B9F0A1-184C-452F-AE8E-B854F4ABF70A}" destId="{81B972CB-8E09-4EEE-9A39-2B2B162B9FE1}" srcOrd="2" destOrd="0" presId="urn:microsoft.com/office/officeart/2005/8/layout/vList2"/>
    <dgm:cxn modelId="{723C752E-F1C8-4188-A0E7-494ABB122153}" type="presParOf" srcId="{B4B9F0A1-184C-452F-AE8E-B854F4ABF70A}" destId="{C3B3CF8F-9CE7-45C8-8638-8ACCF2DCD397}" srcOrd="3" destOrd="0" presId="urn:microsoft.com/office/officeart/2005/8/layout/vList2"/>
    <dgm:cxn modelId="{6BDCF925-BC5D-41FB-BA0B-9240038BFDE7}" type="presParOf" srcId="{B4B9F0A1-184C-452F-AE8E-B854F4ABF70A}" destId="{F98524F9-DCBE-4E0A-A79A-56A1FC7209F5}" srcOrd="4" destOrd="0" presId="urn:microsoft.com/office/officeart/2005/8/layout/vList2"/>
    <dgm:cxn modelId="{F33C10A5-AD6C-418A-8A3F-775EA27FE246}" type="presParOf" srcId="{B4B9F0A1-184C-452F-AE8E-B854F4ABF70A}" destId="{EBC3E7B5-3B27-4290-BA77-2352570EB7E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137FF-AF23-44D6-BB29-FCD28BF5170C}"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6F087439-B509-463C-A38D-9D3512BC78E5}">
      <dgm:prSet phldrT="[Text]"/>
      <dgm:spPr/>
      <dgm:t>
        <a:bodyPr/>
        <a:lstStyle/>
        <a:p>
          <a:r>
            <a:rPr lang="en-US" dirty="0"/>
            <a:t>Myelofibrosis Diagnosis</a:t>
          </a:r>
        </a:p>
      </dgm:t>
    </dgm:pt>
    <dgm:pt modelId="{7A843356-D305-4FB3-9A23-BC63509080F4}" type="parTrans" cxnId="{EE339ADC-8F92-4E5D-AF8A-BF518B2F9E9A}">
      <dgm:prSet/>
      <dgm:spPr/>
      <dgm:t>
        <a:bodyPr/>
        <a:lstStyle/>
        <a:p>
          <a:endParaRPr lang="en-US"/>
        </a:p>
      </dgm:t>
    </dgm:pt>
    <dgm:pt modelId="{CB3A1397-891C-49DC-8FEC-EF373C88D9EC}" type="sibTrans" cxnId="{EE339ADC-8F92-4E5D-AF8A-BF518B2F9E9A}">
      <dgm:prSet/>
      <dgm:spPr/>
      <dgm:t>
        <a:bodyPr/>
        <a:lstStyle/>
        <a:p>
          <a:endParaRPr lang="en-US"/>
        </a:p>
      </dgm:t>
    </dgm:pt>
    <dgm:pt modelId="{486C2A35-7ADF-4C68-AD6E-73A8F6F919CA}" type="asst">
      <dgm:prSet phldrT="[Text]"/>
      <dgm:spPr>
        <a:solidFill>
          <a:schemeClr val="accent1">
            <a:lumMod val="75000"/>
          </a:schemeClr>
        </a:solidFill>
      </dgm:spPr>
      <dgm:t>
        <a:bodyPr/>
        <a:lstStyle/>
        <a:p>
          <a:r>
            <a:rPr lang="en-US" dirty="0"/>
            <a:t>Symptom Evaluation</a:t>
          </a:r>
        </a:p>
        <a:p>
          <a:r>
            <a:rPr lang="en-US" dirty="0"/>
            <a:t>Risk Stratification </a:t>
          </a:r>
        </a:p>
      </dgm:t>
    </dgm:pt>
    <dgm:pt modelId="{9DE366CB-BA9E-4176-8DF8-D020708843DB}" type="parTrans" cxnId="{934B7215-A159-42F2-855E-01CBAA033FC3}">
      <dgm:prSet/>
      <dgm:spPr/>
      <dgm:t>
        <a:bodyPr/>
        <a:lstStyle/>
        <a:p>
          <a:endParaRPr lang="en-US"/>
        </a:p>
      </dgm:t>
    </dgm:pt>
    <dgm:pt modelId="{728FE3EA-BC48-4443-8FDD-AA756A85D559}" type="sibTrans" cxnId="{934B7215-A159-42F2-855E-01CBAA033FC3}">
      <dgm:prSet/>
      <dgm:spPr/>
      <dgm:t>
        <a:bodyPr/>
        <a:lstStyle/>
        <a:p>
          <a:endParaRPr lang="en-US"/>
        </a:p>
      </dgm:t>
    </dgm:pt>
    <dgm:pt modelId="{6BD876F6-BF32-4357-AC21-44DB42974F10}">
      <dgm:prSet phldrT="[Text]"/>
      <dgm:spPr>
        <a:solidFill>
          <a:srgbClr val="35ABBB"/>
        </a:solidFill>
      </dgm:spPr>
      <dgm:t>
        <a:bodyPr/>
        <a:lstStyle/>
        <a:p>
          <a:r>
            <a:rPr lang="en-US" dirty="0"/>
            <a:t>Clinical Trial</a:t>
          </a:r>
        </a:p>
      </dgm:t>
    </dgm:pt>
    <dgm:pt modelId="{1E8155A5-60D3-4670-A4C6-17A37A85D101}" type="parTrans" cxnId="{48A1DB8F-E4DF-4F8B-9D58-66FB5626621A}">
      <dgm:prSet/>
      <dgm:spPr/>
      <dgm:t>
        <a:bodyPr/>
        <a:lstStyle/>
        <a:p>
          <a:endParaRPr lang="en-US"/>
        </a:p>
      </dgm:t>
    </dgm:pt>
    <dgm:pt modelId="{6317F731-88F0-4B14-B8E7-7079D52A2DF4}" type="sibTrans" cxnId="{48A1DB8F-E4DF-4F8B-9D58-66FB5626621A}">
      <dgm:prSet/>
      <dgm:spPr/>
      <dgm:t>
        <a:bodyPr/>
        <a:lstStyle/>
        <a:p>
          <a:endParaRPr lang="en-US"/>
        </a:p>
      </dgm:t>
    </dgm:pt>
    <dgm:pt modelId="{DAC9CD5E-E673-4FDC-946B-DA5F299F4F45}">
      <dgm:prSet phldrT="[Text]"/>
      <dgm:spPr>
        <a:solidFill>
          <a:srgbClr val="35ABBB"/>
        </a:solidFill>
      </dgm:spPr>
      <dgm:t>
        <a:bodyPr/>
        <a:lstStyle/>
        <a:p>
          <a:r>
            <a:rPr lang="en-US" dirty="0"/>
            <a:t>Targeted Treatment</a:t>
          </a:r>
        </a:p>
      </dgm:t>
    </dgm:pt>
    <dgm:pt modelId="{53E08BE0-3245-44A8-AFEF-18AA906948BE}" type="parTrans" cxnId="{09DC84D0-6770-4C03-9787-6DAD611CA689}">
      <dgm:prSet/>
      <dgm:spPr/>
      <dgm:t>
        <a:bodyPr/>
        <a:lstStyle/>
        <a:p>
          <a:endParaRPr lang="en-US"/>
        </a:p>
      </dgm:t>
    </dgm:pt>
    <dgm:pt modelId="{4E2895C1-0D31-4F56-A656-4E9D2A008E6E}" type="sibTrans" cxnId="{09DC84D0-6770-4C03-9787-6DAD611CA689}">
      <dgm:prSet/>
      <dgm:spPr/>
      <dgm:t>
        <a:bodyPr/>
        <a:lstStyle/>
        <a:p>
          <a:endParaRPr lang="en-US"/>
        </a:p>
      </dgm:t>
    </dgm:pt>
    <dgm:pt modelId="{87E81DEA-1BAF-48D4-A50B-48BC5E9E544A}">
      <dgm:prSet phldrT="[Text]"/>
      <dgm:spPr>
        <a:solidFill>
          <a:srgbClr val="35ABBB"/>
        </a:solidFill>
      </dgm:spPr>
      <dgm:t>
        <a:bodyPr/>
        <a:lstStyle/>
        <a:p>
          <a:r>
            <a:rPr lang="en-US" dirty="0"/>
            <a:t>Supportive Care/Anemia</a:t>
          </a:r>
        </a:p>
      </dgm:t>
    </dgm:pt>
    <dgm:pt modelId="{A3F9F718-7FCE-42EC-A29A-02583EF087A8}" type="parTrans" cxnId="{5ACC101A-E73A-450A-B0E6-C5F538FF4430}">
      <dgm:prSet/>
      <dgm:spPr/>
      <dgm:t>
        <a:bodyPr/>
        <a:lstStyle/>
        <a:p>
          <a:endParaRPr lang="en-US"/>
        </a:p>
      </dgm:t>
    </dgm:pt>
    <dgm:pt modelId="{754BF213-BD46-4510-B706-3448308A2D3A}" type="sibTrans" cxnId="{5ACC101A-E73A-450A-B0E6-C5F538FF4430}">
      <dgm:prSet/>
      <dgm:spPr/>
      <dgm:t>
        <a:bodyPr/>
        <a:lstStyle/>
        <a:p>
          <a:endParaRPr lang="en-US"/>
        </a:p>
      </dgm:t>
    </dgm:pt>
    <dgm:pt modelId="{4EF94992-1E5E-4636-8B3F-294A09F91D62}">
      <dgm:prSet phldrT="[Text]"/>
      <dgm:spPr>
        <a:solidFill>
          <a:srgbClr val="35ABBB"/>
        </a:solidFill>
      </dgm:spPr>
      <dgm:t>
        <a:bodyPr/>
        <a:lstStyle/>
        <a:p>
          <a:pPr>
            <a:buNone/>
          </a:pPr>
          <a:r>
            <a:rPr lang="en-US" dirty="0"/>
            <a:t>Hematopoietic Stem Cell Transplant</a:t>
          </a:r>
        </a:p>
      </dgm:t>
    </dgm:pt>
    <dgm:pt modelId="{CBE8E492-91ED-40D9-B3F4-5F51B7CE6F75}" type="parTrans" cxnId="{991F6917-1552-4B54-8367-4F6D021702F7}">
      <dgm:prSet/>
      <dgm:spPr/>
      <dgm:t>
        <a:bodyPr/>
        <a:lstStyle/>
        <a:p>
          <a:endParaRPr lang="en-US"/>
        </a:p>
      </dgm:t>
    </dgm:pt>
    <dgm:pt modelId="{25B59213-C56D-4DC1-8CAA-F25C5FE98CC1}" type="sibTrans" cxnId="{991F6917-1552-4B54-8367-4F6D021702F7}">
      <dgm:prSet/>
      <dgm:spPr/>
      <dgm:t>
        <a:bodyPr/>
        <a:lstStyle/>
        <a:p>
          <a:endParaRPr lang="en-US"/>
        </a:p>
      </dgm:t>
    </dgm:pt>
    <dgm:pt modelId="{02D524E5-47BD-4A8A-81C7-B8A200F2C7B8}">
      <dgm:prSet phldrT="[Text]"/>
      <dgm:spPr>
        <a:solidFill>
          <a:schemeClr val="bg2">
            <a:lumMod val="50000"/>
          </a:schemeClr>
        </a:solidFill>
      </dgm:spPr>
      <dgm:t>
        <a:bodyPr/>
        <a:lstStyle/>
        <a:p>
          <a:r>
            <a:rPr lang="en-US" dirty="0"/>
            <a:t>May consider in low or high-risk patients</a:t>
          </a:r>
        </a:p>
      </dgm:t>
    </dgm:pt>
    <dgm:pt modelId="{8F95C83A-6911-461F-861C-D34AED4E57B8}" type="parTrans" cxnId="{319D7674-139C-4E17-A6C1-89F453344388}">
      <dgm:prSet/>
      <dgm:spPr/>
      <dgm:t>
        <a:bodyPr/>
        <a:lstStyle/>
        <a:p>
          <a:endParaRPr lang="en-US"/>
        </a:p>
      </dgm:t>
    </dgm:pt>
    <dgm:pt modelId="{30418DED-9FF5-43A4-A78D-42DE8C47EA1B}" type="sibTrans" cxnId="{319D7674-139C-4E17-A6C1-89F453344388}">
      <dgm:prSet/>
      <dgm:spPr/>
      <dgm:t>
        <a:bodyPr/>
        <a:lstStyle/>
        <a:p>
          <a:endParaRPr lang="en-US"/>
        </a:p>
      </dgm:t>
    </dgm:pt>
    <dgm:pt modelId="{172655E5-B99B-4598-B00D-605256F4A496}">
      <dgm:prSet phldrT="[Text]"/>
      <dgm:spPr>
        <a:solidFill>
          <a:schemeClr val="bg2">
            <a:lumMod val="50000"/>
          </a:schemeClr>
        </a:solidFill>
      </dgm:spPr>
      <dgm:t>
        <a:bodyPr/>
        <a:lstStyle/>
        <a:p>
          <a:r>
            <a:rPr lang="en-US" dirty="0"/>
            <a:t>JAK2 Inhibitors</a:t>
          </a:r>
        </a:p>
      </dgm:t>
    </dgm:pt>
    <dgm:pt modelId="{C6A70BF6-BAF4-40E3-9F13-69DBC720D526}" type="parTrans" cxnId="{D759D001-2989-4BB6-A100-3139089EFC84}">
      <dgm:prSet/>
      <dgm:spPr/>
      <dgm:t>
        <a:bodyPr/>
        <a:lstStyle/>
        <a:p>
          <a:endParaRPr lang="en-US"/>
        </a:p>
      </dgm:t>
    </dgm:pt>
    <dgm:pt modelId="{5735963B-F075-4C89-BE3C-715C31981EF6}" type="sibTrans" cxnId="{D759D001-2989-4BB6-A100-3139089EFC84}">
      <dgm:prSet/>
      <dgm:spPr/>
      <dgm:t>
        <a:bodyPr/>
        <a:lstStyle/>
        <a:p>
          <a:endParaRPr lang="en-US"/>
        </a:p>
      </dgm:t>
    </dgm:pt>
    <dgm:pt modelId="{DD3943F2-0B1B-4D7C-84F6-717BDFE6BE88}">
      <dgm:prSet phldrT="[Text]"/>
      <dgm:spPr>
        <a:solidFill>
          <a:schemeClr val="bg2">
            <a:lumMod val="50000"/>
          </a:schemeClr>
        </a:solidFill>
      </dgm:spPr>
      <dgm:t>
        <a:bodyPr/>
        <a:lstStyle/>
        <a:p>
          <a:pPr algn="ctr">
            <a:buFont typeface="Arial" panose="020B0604020202020204" pitchFamily="34" charset="0"/>
            <a:buChar char="•"/>
          </a:pPr>
          <a:r>
            <a:rPr lang="en-US" dirty="0"/>
            <a:t>ESA</a:t>
          </a:r>
        </a:p>
        <a:p>
          <a:pPr algn="ctr">
            <a:buFont typeface="Arial" panose="020B0604020202020204" pitchFamily="34" charset="0"/>
            <a:buChar char="•"/>
          </a:pPr>
          <a:r>
            <a:rPr lang="en-US" dirty="0"/>
            <a:t>Danazol</a:t>
          </a:r>
        </a:p>
        <a:p>
          <a:pPr algn="ctr">
            <a:buFont typeface="Arial" panose="020B0604020202020204" pitchFamily="34" charset="0"/>
            <a:buChar char="•"/>
          </a:pPr>
          <a:r>
            <a:rPr lang="en-US" dirty="0"/>
            <a:t>Lenalidomide</a:t>
          </a:r>
        </a:p>
        <a:p>
          <a:pPr algn="ctr">
            <a:buFont typeface="Arial" panose="020B0604020202020204" pitchFamily="34" charset="0"/>
            <a:buChar char="•"/>
          </a:pPr>
          <a:r>
            <a:rPr lang="en-US" dirty="0"/>
            <a:t>Luspatercept</a:t>
          </a:r>
        </a:p>
      </dgm:t>
    </dgm:pt>
    <dgm:pt modelId="{528C1887-BFB9-4249-9317-30527F3C6532}" type="parTrans" cxnId="{83090808-1AAA-4027-A744-AF12850786B8}">
      <dgm:prSet/>
      <dgm:spPr/>
      <dgm:t>
        <a:bodyPr/>
        <a:lstStyle/>
        <a:p>
          <a:endParaRPr lang="en-US"/>
        </a:p>
      </dgm:t>
    </dgm:pt>
    <dgm:pt modelId="{D68C6940-2736-4554-8DC2-A3D363F80FF7}" type="sibTrans" cxnId="{83090808-1AAA-4027-A744-AF12850786B8}">
      <dgm:prSet/>
      <dgm:spPr/>
      <dgm:t>
        <a:bodyPr/>
        <a:lstStyle/>
        <a:p>
          <a:endParaRPr lang="en-US"/>
        </a:p>
      </dgm:t>
    </dgm:pt>
    <dgm:pt modelId="{6E4CDD1E-5EFD-459C-8C37-E13D4FC0FDE3}">
      <dgm:prSet phldrT="[Text]"/>
      <dgm:spPr>
        <a:solidFill>
          <a:schemeClr val="bg2">
            <a:lumMod val="50000"/>
          </a:schemeClr>
        </a:solidFill>
      </dgm:spPr>
      <dgm:t>
        <a:bodyPr/>
        <a:lstStyle/>
        <a:p>
          <a:pPr>
            <a:buNone/>
          </a:pPr>
          <a:r>
            <a:rPr lang="en-US" dirty="0"/>
            <a:t>Selection based on age, PS, comorbidity, patient/provider preference</a:t>
          </a:r>
        </a:p>
      </dgm:t>
    </dgm:pt>
    <dgm:pt modelId="{C3F8D3D5-D0C8-484B-8D97-FECD9B9E9784}" type="parTrans" cxnId="{306FBC22-6386-4627-A055-25D145D8FBC4}">
      <dgm:prSet/>
      <dgm:spPr/>
      <dgm:t>
        <a:bodyPr/>
        <a:lstStyle/>
        <a:p>
          <a:endParaRPr lang="en-US"/>
        </a:p>
      </dgm:t>
    </dgm:pt>
    <dgm:pt modelId="{0AFBC035-5F04-4A76-B8EC-C85054B6CA77}" type="sibTrans" cxnId="{306FBC22-6386-4627-A055-25D145D8FBC4}">
      <dgm:prSet/>
      <dgm:spPr/>
      <dgm:t>
        <a:bodyPr/>
        <a:lstStyle/>
        <a:p>
          <a:endParaRPr lang="en-US"/>
        </a:p>
      </dgm:t>
    </dgm:pt>
    <dgm:pt modelId="{251DD152-7AB6-432E-9F51-D84BA0D7CD23}" type="pres">
      <dgm:prSet presAssocID="{D51137FF-AF23-44D6-BB29-FCD28BF5170C}" presName="hierChild1" presStyleCnt="0">
        <dgm:presLayoutVars>
          <dgm:orgChart val="1"/>
          <dgm:chPref val="1"/>
          <dgm:dir/>
          <dgm:animOne val="branch"/>
          <dgm:animLvl val="lvl"/>
          <dgm:resizeHandles/>
        </dgm:presLayoutVars>
      </dgm:prSet>
      <dgm:spPr/>
    </dgm:pt>
    <dgm:pt modelId="{22D4AB1B-CF27-45BE-9681-E856149656F0}" type="pres">
      <dgm:prSet presAssocID="{6F087439-B509-463C-A38D-9D3512BC78E5}" presName="hierRoot1" presStyleCnt="0">
        <dgm:presLayoutVars>
          <dgm:hierBranch val="init"/>
        </dgm:presLayoutVars>
      </dgm:prSet>
      <dgm:spPr/>
    </dgm:pt>
    <dgm:pt modelId="{51C6F670-FC23-4ABE-8BE4-F1EA75AC9A21}" type="pres">
      <dgm:prSet presAssocID="{6F087439-B509-463C-A38D-9D3512BC78E5}" presName="rootComposite1" presStyleCnt="0"/>
      <dgm:spPr/>
    </dgm:pt>
    <dgm:pt modelId="{FE99D181-29DB-4CAF-B561-A19287DB3876}" type="pres">
      <dgm:prSet presAssocID="{6F087439-B509-463C-A38D-9D3512BC78E5}" presName="rootText1" presStyleLbl="node0" presStyleIdx="0" presStyleCnt="1">
        <dgm:presLayoutVars>
          <dgm:chPref val="3"/>
        </dgm:presLayoutVars>
      </dgm:prSet>
      <dgm:spPr/>
    </dgm:pt>
    <dgm:pt modelId="{CB712384-017E-4D2F-BEA2-6797E7A6BE9B}" type="pres">
      <dgm:prSet presAssocID="{6F087439-B509-463C-A38D-9D3512BC78E5}" presName="rootConnector1" presStyleLbl="node1" presStyleIdx="0" presStyleCnt="0"/>
      <dgm:spPr/>
    </dgm:pt>
    <dgm:pt modelId="{B5071C84-9CCA-4145-BAB2-DC43E0A1E597}" type="pres">
      <dgm:prSet presAssocID="{6F087439-B509-463C-A38D-9D3512BC78E5}" presName="hierChild2" presStyleCnt="0"/>
      <dgm:spPr/>
    </dgm:pt>
    <dgm:pt modelId="{32ADC040-99EA-48AD-B5B6-38D4F31FA3F5}" type="pres">
      <dgm:prSet presAssocID="{1E8155A5-60D3-4670-A4C6-17A37A85D101}" presName="Name37" presStyleLbl="parChTrans1D2" presStyleIdx="0" presStyleCnt="5"/>
      <dgm:spPr/>
    </dgm:pt>
    <dgm:pt modelId="{D7D7D792-351E-4E5F-8F88-E74B55CB4A22}" type="pres">
      <dgm:prSet presAssocID="{6BD876F6-BF32-4357-AC21-44DB42974F10}" presName="hierRoot2" presStyleCnt="0">
        <dgm:presLayoutVars>
          <dgm:hierBranch val="init"/>
        </dgm:presLayoutVars>
      </dgm:prSet>
      <dgm:spPr/>
    </dgm:pt>
    <dgm:pt modelId="{2359566D-68AA-47B3-8AC3-1ACC57AF0370}" type="pres">
      <dgm:prSet presAssocID="{6BD876F6-BF32-4357-AC21-44DB42974F10}" presName="rootComposite" presStyleCnt="0"/>
      <dgm:spPr/>
    </dgm:pt>
    <dgm:pt modelId="{2861F451-CE1E-49F9-BC35-36D377A687DE}" type="pres">
      <dgm:prSet presAssocID="{6BD876F6-BF32-4357-AC21-44DB42974F10}" presName="rootText" presStyleLbl="node2" presStyleIdx="0" presStyleCnt="4">
        <dgm:presLayoutVars>
          <dgm:chPref val="3"/>
        </dgm:presLayoutVars>
      </dgm:prSet>
      <dgm:spPr/>
    </dgm:pt>
    <dgm:pt modelId="{F6EE3AC4-6944-4D06-9047-2CEA4C308438}" type="pres">
      <dgm:prSet presAssocID="{6BD876F6-BF32-4357-AC21-44DB42974F10}" presName="rootConnector" presStyleLbl="node2" presStyleIdx="0" presStyleCnt="4"/>
      <dgm:spPr/>
    </dgm:pt>
    <dgm:pt modelId="{3D316A03-2069-4C3B-820E-43DE395B24CB}" type="pres">
      <dgm:prSet presAssocID="{6BD876F6-BF32-4357-AC21-44DB42974F10}" presName="hierChild4" presStyleCnt="0"/>
      <dgm:spPr/>
    </dgm:pt>
    <dgm:pt modelId="{E44D884D-346F-4673-AB9B-9AA0C7DF0FBF}" type="pres">
      <dgm:prSet presAssocID="{8F95C83A-6911-461F-861C-D34AED4E57B8}" presName="Name37" presStyleLbl="parChTrans1D3" presStyleIdx="0" presStyleCnt="4"/>
      <dgm:spPr/>
    </dgm:pt>
    <dgm:pt modelId="{0B115533-B723-4F76-849E-FBE185B3D7B1}" type="pres">
      <dgm:prSet presAssocID="{02D524E5-47BD-4A8A-81C7-B8A200F2C7B8}" presName="hierRoot2" presStyleCnt="0">
        <dgm:presLayoutVars>
          <dgm:hierBranch val="init"/>
        </dgm:presLayoutVars>
      </dgm:prSet>
      <dgm:spPr/>
    </dgm:pt>
    <dgm:pt modelId="{FDDCA3A2-A822-4D30-AA15-02077CBC7C54}" type="pres">
      <dgm:prSet presAssocID="{02D524E5-47BD-4A8A-81C7-B8A200F2C7B8}" presName="rootComposite" presStyleCnt="0"/>
      <dgm:spPr/>
    </dgm:pt>
    <dgm:pt modelId="{CFB12215-319A-49F0-8163-A92A8B40D09D}" type="pres">
      <dgm:prSet presAssocID="{02D524E5-47BD-4A8A-81C7-B8A200F2C7B8}" presName="rootText" presStyleLbl="node3" presStyleIdx="0" presStyleCnt="4" custLinFactNeighborX="-3060" custLinFactNeighborY="-23463">
        <dgm:presLayoutVars>
          <dgm:chPref val="3"/>
        </dgm:presLayoutVars>
      </dgm:prSet>
      <dgm:spPr/>
    </dgm:pt>
    <dgm:pt modelId="{73A82260-63B3-4ECC-98F9-0AE6B04BD55F}" type="pres">
      <dgm:prSet presAssocID="{02D524E5-47BD-4A8A-81C7-B8A200F2C7B8}" presName="rootConnector" presStyleLbl="node3" presStyleIdx="0" presStyleCnt="4"/>
      <dgm:spPr/>
    </dgm:pt>
    <dgm:pt modelId="{D2E1CDDB-0E0B-4616-AC62-D67876A9162B}" type="pres">
      <dgm:prSet presAssocID="{02D524E5-47BD-4A8A-81C7-B8A200F2C7B8}" presName="hierChild4" presStyleCnt="0"/>
      <dgm:spPr/>
    </dgm:pt>
    <dgm:pt modelId="{448C5E2E-FDCD-4AF6-9191-1EE4D36F4AE5}" type="pres">
      <dgm:prSet presAssocID="{02D524E5-47BD-4A8A-81C7-B8A200F2C7B8}" presName="hierChild5" presStyleCnt="0"/>
      <dgm:spPr/>
    </dgm:pt>
    <dgm:pt modelId="{1D79BA21-6C7F-4FFC-940F-462E508855D2}" type="pres">
      <dgm:prSet presAssocID="{6BD876F6-BF32-4357-AC21-44DB42974F10}" presName="hierChild5" presStyleCnt="0"/>
      <dgm:spPr/>
    </dgm:pt>
    <dgm:pt modelId="{2AAF4FB0-8F44-4C54-8552-E7904537C8D6}" type="pres">
      <dgm:prSet presAssocID="{53E08BE0-3245-44A8-AFEF-18AA906948BE}" presName="Name37" presStyleLbl="parChTrans1D2" presStyleIdx="1" presStyleCnt="5"/>
      <dgm:spPr/>
    </dgm:pt>
    <dgm:pt modelId="{7695C052-BE42-4932-B905-9B282F49A586}" type="pres">
      <dgm:prSet presAssocID="{DAC9CD5E-E673-4FDC-946B-DA5F299F4F45}" presName="hierRoot2" presStyleCnt="0">
        <dgm:presLayoutVars>
          <dgm:hierBranch val="init"/>
        </dgm:presLayoutVars>
      </dgm:prSet>
      <dgm:spPr/>
    </dgm:pt>
    <dgm:pt modelId="{A1ABD2DB-66D7-4E29-A687-05D0C9E39465}" type="pres">
      <dgm:prSet presAssocID="{DAC9CD5E-E673-4FDC-946B-DA5F299F4F45}" presName="rootComposite" presStyleCnt="0"/>
      <dgm:spPr/>
    </dgm:pt>
    <dgm:pt modelId="{F5F9F32F-B988-45B3-B9D7-929A64F4F9CC}" type="pres">
      <dgm:prSet presAssocID="{DAC9CD5E-E673-4FDC-946B-DA5F299F4F45}" presName="rootText" presStyleLbl="node2" presStyleIdx="1" presStyleCnt="4">
        <dgm:presLayoutVars>
          <dgm:chPref val="3"/>
        </dgm:presLayoutVars>
      </dgm:prSet>
      <dgm:spPr/>
    </dgm:pt>
    <dgm:pt modelId="{FB7C1483-EA2E-4465-88A9-90AECBBD9C34}" type="pres">
      <dgm:prSet presAssocID="{DAC9CD5E-E673-4FDC-946B-DA5F299F4F45}" presName="rootConnector" presStyleLbl="node2" presStyleIdx="1" presStyleCnt="4"/>
      <dgm:spPr/>
    </dgm:pt>
    <dgm:pt modelId="{0D7A908C-C13F-4F2A-8FD4-E6B1C165934C}" type="pres">
      <dgm:prSet presAssocID="{DAC9CD5E-E673-4FDC-946B-DA5F299F4F45}" presName="hierChild4" presStyleCnt="0"/>
      <dgm:spPr/>
    </dgm:pt>
    <dgm:pt modelId="{68AC4621-E226-43B6-A341-AA89BEAD10EA}" type="pres">
      <dgm:prSet presAssocID="{C6A70BF6-BAF4-40E3-9F13-69DBC720D526}" presName="Name37" presStyleLbl="parChTrans1D3" presStyleIdx="1" presStyleCnt="4"/>
      <dgm:spPr/>
    </dgm:pt>
    <dgm:pt modelId="{7E6A464B-AF4E-4823-B3AF-F28484B84AA7}" type="pres">
      <dgm:prSet presAssocID="{172655E5-B99B-4598-B00D-605256F4A496}" presName="hierRoot2" presStyleCnt="0">
        <dgm:presLayoutVars>
          <dgm:hierBranch val="init"/>
        </dgm:presLayoutVars>
      </dgm:prSet>
      <dgm:spPr/>
    </dgm:pt>
    <dgm:pt modelId="{567EAEA8-7F51-4EF9-8A13-DB39C7068840}" type="pres">
      <dgm:prSet presAssocID="{172655E5-B99B-4598-B00D-605256F4A496}" presName="rootComposite" presStyleCnt="0"/>
      <dgm:spPr/>
    </dgm:pt>
    <dgm:pt modelId="{0996DD5E-067A-46D6-9F76-255052801ABF}" type="pres">
      <dgm:prSet presAssocID="{172655E5-B99B-4598-B00D-605256F4A496}" presName="rootText" presStyleLbl="node3" presStyleIdx="1" presStyleCnt="4">
        <dgm:presLayoutVars>
          <dgm:chPref val="3"/>
        </dgm:presLayoutVars>
      </dgm:prSet>
      <dgm:spPr/>
    </dgm:pt>
    <dgm:pt modelId="{FE5F29F9-8C54-44A6-AC51-1BC202420B4B}" type="pres">
      <dgm:prSet presAssocID="{172655E5-B99B-4598-B00D-605256F4A496}" presName="rootConnector" presStyleLbl="node3" presStyleIdx="1" presStyleCnt="4"/>
      <dgm:spPr/>
    </dgm:pt>
    <dgm:pt modelId="{1A8D5672-4122-488E-BF1F-3F64C91025B9}" type="pres">
      <dgm:prSet presAssocID="{172655E5-B99B-4598-B00D-605256F4A496}" presName="hierChild4" presStyleCnt="0"/>
      <dgm:spPr/>
    </dgm:pt>
    <dgm:pt modelId="{6A3BA2E7-C4BF-4227-9CE1-B6271DA7DE87}" type="pres">
      <dgm:prSet presAssocID="{172655E5-B99B-4598-B00D-605256F4A496}" presName="hierChild5" presStyleCnt="0"/>
      <dgm:spPr/>
    </dgm:pt>
    <dgm:pt modelId="{3B051C92-45C0-4A8A-BDF3-297123C5A69C}" type="pres">
      <dgm:prSet presAssocID="{DAC9CD5E-E673-4FDC-946B-DA5F299F4F45}" presName="hierChild5" presStyleCnt="0"/>
      <dgm:spPr/>
    </dgm:pt>
    <dgm:pt modelId="{2008FD5C-58C2-4B03-A806-354574FC9F84}" type="pres">
      <dgm:prSet presAssocID="{A3F9F718-7FCE-42EC-A29A-02583EF087A8}" presName="Name37" presStyleLbl="parChTrans1D2" presStyleIdx="2" presStyleCnt="5"/>
      <dgm:spPr/>
    </dgm:pt>
    <dgm:pt modelId="{459B33C6-D5F8-4D0E-9CE1-1E571996BED1}" type="pres">
      <dgm:prSet presAssocID="{87E81DEA-1BAF-48D4-A50B-48BC5E9E544A}" presName="hierRoot2" presStyleCnt="0">
        <dgm:presLayoutVars>
          <dgm:hierBranch val="init"/>
        </dgm:presLayoutVars>
      </dgm:prSet>
      <dgm:spPr/>
    </dgm:pt>
    <dgm:pt modelId="{91EF0D95-5B84-4149-86A8-08710AE9F50B}" type="pres">
      <dgm:prSet presAssocID="{87E81DEA-1BAF-48D4-A50B-48BC5E9E544A}" presName="rootComposite" presStyleCnt="0"/>
      <dgm:spPr/>
    </dgm:pt>
    <dgm:pt modelId="{C53BD11E-9FC4-4CBE-AB9E-A620EED0BE12}" type="pres">
      <dgm:prSet presAssocID="{87E81DEA-1BAF-48D4-A50B-48BC5E9E544A}" presName="rootText" presStyleLbl="node2" presStyleIdx="2" presStyleCnt="4">
        <dgm:presLayoutVars>
          <dgm:chPref val="3"/>
        </dgm:presLayoutVars>
      </dgm:prSet>
      <dgm:spPr/>
    </dgm:pt>
    <dgm:pt modelId="{94D73988-83C3-4DE5-A463-E80F85F9D752}" type="pres">
      <dgm:prSet presAssocID="{87E81DEA-1BAF-48D4-A50B-48BC5E9E544A}" presName="rootConnector" presStyleLbl="node2" presStyleIdx="2" presStyleCnt="4"/>
      <dgm:spPr/>
    </dgm:pt>
    <dgm:pt modelId="{5E7BE178-232E-44AF-B140-F29467C1A23E}" type="pres">
      <dgm:prSet presAssocID="{87E81DEA-1BAF-48D4-A50B-48BC5E9E544A}" presName="hierChild4" presStyleCnt="0"/>
      <dgm:spPr/>
    </dgm:pt>
    <dgm:pt modelId="{5EB069C3-CB5F-42A8-81E5-A2E81AB5B475}" type="pres">
      <dgm:prSet presAssocID="{528C1887-BFB9-4249-9317-30527F3C6532}" presName="Name37" presStyleLbl="parChTrans1D3" presStyleIdx="2" presStyleCnt="4"/>
      <dgm:spPr/>
    </dgm:pt>
    <dgm:pt modelId="{626ED3FD-B6E4-488E-8CB5-0EB120DF4613}" type="pres">
      <dgm:prSet presAssocID="{DD3943F2-0B1B-4D7C-84F6-717BDFE6BE88}" presName="hierRoot2" presStyleCnt="0">
        <dgm:presLayoutVars>
          <dgm:hierBranch val="init"/>
        </dgm:presLayoutVars>
      </dgm:prSet>
      <dgm:spPr/>
    </dgm:pt>
    <dgm:pt modelId="{CB7BC5B2-2C55-45C7-87CC-6B3F0ADE2EAD}" type="pres">
      <dgm:prSet presAssocID="{DD3943F2-0B1B-4D7C-84F6-717BDFE6BE88}" presName="rootComposite" presStyleCnt="0"/>
      <dgm:spPr/>
    </dgm:pt>
    <dgm:pt modelId="{C634452A-DB60-49FA-B6FB-607950C1A539}" type="pres">
      <dgm:prSet presAssocID="{DD3943F2-0B1B-4D7C-84F6-717BDFE6BE88}" presName="rootText" presStyleLbl="node3" presStyleIdx="2" presStyleCnt="4" custScaleY="139512">
        <dgm:presLayoutVars>
          <dgm:chPref val="3"/>
        </dgm:presLayoutVars>
      </dgm:prSet>
      <dgm:spPr/>
    </dgm:pt>
    <dgm:pt modelId="{5A6C8AA8-E9B7-46E0-9E33-24F0F8ADEC5E}" type="pres">
      <dgm:prSet presAssocID="{DD3943F2-0B1B-4D7C-84F6-717BDFE6BE88}" presName="rootConnector" presStyleLbl="node3" presStyleIdx="2" presStyleCnt="4"/>
      <dgm:spPr/>
    </dgm:pt>
    <dgm:pt modelId="{4E848EAE-78D0-41C5-9FA8-7ECE4F1BC110}" type="pres">
      <dgm:prSet presAssocID="{DD3943F2-0B1B-4D7C-84F6-717BDFE6BE88}" presName="hierChild4" presStyleCnt="0"/>
      <dgm:spPr/>
    </dgm:pt>
    <dgm:pt modelId="{4EF0A75A-2B68-4B3E-BFB4-4DEE3F3EE34C}" type="pres">
      <dgm:prSet presAssocID="{DD3943F2-0B1B-4D7C-84F6-717BDFE6BE88}" presName="hierChild5" presStyleCnt="0"/>
      <dgm:spPr/>
    </dgm:pt>
    <dgm:pt modelId="{5829AFF8-C182-449E-8924-52C204A86DE0}" type="pres">
      <dgm:prSet presAssocID="{87E81DEA-1BAF-48D4-A50B-48BC5E9E544A}" presName="hierChild5" presStyleCnt="0"/>
      <dgm:spPr/>
    </dgm:pt>
    <dgm:pt modelId="{FD3FB6E0-A5E3-4C70-8B6F-43E823E9946E}" type="pres">
      <dgm:prSet presAssocID="{CBE8E492-91ED-40D9-B3F4-5F51B7CE6F75}" presName="Name37" presStyleLbl="parChTrans1D2" presStyleIdx="3" presStyleCnt="5"/>
      <dgm:spPr/>
    </dgm:pt>
    <dgm:pt modelId="{754D931C-A8E5-457D-9F4D-48B0FEB79657}" type="pres">
      <dgm:prSet presAssocID="{4EF94992-1E5E-4636-8B3F-294A09F91D62}" presName="hierRoot2" presStyleCnt="0">
        <dgm:presLayoutVars>
          <dgm:hierBranch val="init"/>
        </dgm:presLayoutVars>
      </dgm:prSet>
      <dgm:spPr/>
    </dgm:pt>
    <dgm:pt modelId="{16220E59-E74D-420E-B21A-6095E912B2B6}" type="pres">
      <dgm:prSet presAssocID="{4EF94992-1E5E-4636-8B3F-294A09F91D62}" presName="rootComposite" presStyleCnt="0"/>
      <dgm:spPr/>
    </dgm:pt>
    <dgm:pt modelId="{C75659A7-BD51-4D18-9B85-6E059D498CE2}" type="pres">
      <dgm:prSet presAssocID="{4EF94992-1E5E-4636-8B3F-294A09F91D62}" presName="rootText" presStyleLbl="node2" presStyleIdx="3" presStyleCnt="4" custScaleX="108183">
        <dgm:presLayoutVars>
          <dgm:chPref val="3"/>
        </dgm:presLayoutVars>
      </dgm:prSet>
      <dgm:spPr/>
    </dgm:pt>
    <dgm:pt modelId="{4BF68606-5DE2-4A7C-8236-6C1688F494BC}" type="pres">
      <dgm:prSet presAssocID="{4EF94992-1E5E-4636-8B3F-294A09F91D62}" presName="rootConnector" presStyleLbl="node2" presStyleIdx="3" presStyleCnt="4"/>
      <dgm:spPr/>
    </dgm:pt>
    <dgm:pt modelId="{BDE90377-A96A-471A-ADED-0B35CAB0A4C5}" type="pres">
      <dgm:prSet presAssocID="{4EF94992-1E5E-4636-8B3F-294A09F91D62}" presName="hierChild4" presStyleCnt="0"/>
      <dgm:spPr/>
    </dgm:pt>
    <dgm:pt modelId="{FAEF0A2B-3038-4FD2-9BC1-B935461F50F4}" type="pres">
      <dgm:prSet presAssocID="{C3F8D3D5-D0C8-484B-8D97-FECD9B9E9784}" presName="Name37" presStyleLbl="parChTrans1D3" presStyleIdx="3" presStyleCnt="4"/>
      <dgm:spPr/>
    </dgm:pt>
    <dgm:pt modelId="{0BCCBE6A-3781-40EF-BC31-F32E6E2090A3}" type="pres">
      <dgm:prSet presAssocID="{6E4CDD1E-5EFD-459C-8C37-E13D4FC0FDE3}" presName="hierRoot2" presStyleCnt="0">
        <dgm:presLayoutVars>
          <dgm:hierBranch val="init"/>
        </dgm:presLayoutVars>
      </dgm:prSet>
      <dgm:spPr/>
    </dgm:pt>
    <dgm:pt modelId="{CAD34055-9844-4251-96E2-7763DF70905A}" type="pres">
      <dgm:prSet presAssocID="{6E4CDD1E-5EFD-459C-8C37-E13D4FC0FDE3}" presName="rootComposite" presStyleCnt="0"/>
      <dgm:spPr/>
    </dgm:pt>
    <dgm:pt modelId="{30379EE6-A0E0-425F-A750-8B741858E172}" type="pres">
      <dgm:prSet presAssocID="{6E4CDD1E-5EFD-459C-8C37-E13D4FC0FDE3}" presName="rootText" presStyleLbl="node3" presStyleIdx="3" presStyleCnt="4" custScaleX="150805">
        <dgm:presLayoutVars>
          <dgm:chPref val="3"/>
        </dgm:presLayoutVars>
      </dgm:prSet>
      <dgm:spPr/>
    </dgm:pt>
    <dgm:pt modelId="{7C53C4D5-699A-41EF-9551-D8A55C053020}" type="pres">
      <dgm:prSet presAssocID="{6E4CDD1E-5EFD-459C-8C37-E13D4FC0FDE3}" presName="rootConnector" presStyleLbl="node3" presStyleIdx="3" presStyleCnt="4"/>
      <dgm:spPr/>
    </dgm:pt>
    <dgm:pt modelId="{9524A1B6-CAAC-4A85-A486-30451240239A}" type="pres">
      <dgm:prSet presAssocID="{6E4CDD1E-5EFD-459C-8C37-E13D4FC0FDE3}" presName="hierChild4" presStyleCnt="0"/>
      <dgm:spPr/>
    </dgm:pt>
    <dgm:pt modelId="{47EFE136-1807-4EA9-9B2C-B396EA0133DC}" type="pres">
      <dgm:prSet presAssocID="{6E4CDD1E-5EFD-459C-8C37-E13D4FC0FDE3}" presName="hierChild5" presStyleCnt="0"/>
      <dgm:spPr/>
    </dgm:pt>
    <dgm:pt modelId="{9FE7D5A3-4680-44E3-93F9-EF6D73B34CAA}" type="pres">
      <dgm:prSet presAssocID="{4EF94992-1E5E-4636-8B3F-294A09F91D62}" presName="hierChild5" presStyleCnt="0"/>
      <dgm:spPr/>
    </dgm:pt>
    <dgm:pt modelId="{06960CE0-408C-44E6-A740-A38CF637D3CF}" type="pres">
      <dgm:prSet presAssocID="{6F087439-B509-463C-A38D-9D3512BC78E5}" presName="hierChild3" presStyleCnt="0"/>
      <dgm:spPr/>
    </dgm:pt>
    <dgm:pt modelId="{DA9F10E2-1501-4834-9110-70B763687C6C}" type="pres">
      <dgm:prSet presAssocID="{9DE366CB-BA9E-4176-8DF8-D020708843DB}" presName="Name111" presStyleLbl="parChTrans1D2" presStyleIdx="4" presStyleCnt="5"/>
      <dgm:spPr/>
    </dgm:pt>
    <dgm:pt modelId="{5EA3D315-CF97-47F5-9C9B-7C8571C1D9DF}" type="pres">
      <dgm:prSet presAssocID="{486C2A35-7ADF-4C68-AD6E-73A8F6F919CA}" presName="hierRoot3" presStyleCnt="0">
        <dgm:presLayoutVars>
          <dgm:hierBranch val="init"/>
        </dgm:presLayoutVars>
      </dgm:prSet>
      <dgm:spPr/>
    </dgm:pt>
    <dgm:pt modelId="{0C4A0641-242C-4D2E-8621-6326F563AD5C}" type="pres">
      <dgm:prSet presAssocID="{486C2A35-7ADF-4C68-AD6E-73A8F6F919CA}" presName="rootComposite3" presStyleCnt="0"/>
      <dgm:spPr/>
    </dgm:pt>
    <dgm:pt modelId="{2E875820-9B2D-46F5-838E-E68517481AB7}" type="pres">
      <dgm:prSet presAssocID="{486C2A35-7ADF-4C68-AD6E-73A8F6F919CA}" presName="rootText3" presStyleLbl="asst1" presStyleIdx="0" presStyleCnt="1" custScaleX="144963" custLinFactX="100000" custLinFactNeighborX="130797" custLinFactNeighborY="-72193">
        <dgm:presLayoutVars>
          <dgm:chPref val="3"/>
        </dgm:presLayoutVars>
      </dgm:prSet>
      <dgm:spPr/>
    </dgm:pt>
    <dgm:pt modelId="{0A3E300D-22F1-4E1E-A613-3ED40EEDB0A5}" type="pres">
      <dgm:prSet presAssocID="{486C2A35-7ADF-4C68-AD6E-73A8F6F919CA}" presName="rootConnector3" presStyleLbl="asst1" presStyleIdx="0" presStyleCnt="1"/>
      <dgm:spPr/>
    </dgm:pt>
    <dgm:pt modelId="{D2182AC5-0EEB-491B-82F7-FD612C331857}" type="pres">
      <dgm:prSet presAssocID="{486C2A35-7ADF-4C68-AD6E-73A8F6F919CA}" presName="hierChild6" presStyleCnt="0"/>
      <dgm:spPr/>
    </dgm:pt>
    <dgm:pt modelId="{1371B6CD-BBE2-4D0A-99D6-B9BF4CBC5A8B}" type="pres">
      <dgm:prSet presAssocID="{486C2A35-7ADF-4C68-AD6E-73A8F6F919CA}" presName="hierChild7" presStyleCnt="0"/>
      <dgm:spPr/>
    </dgm:pt>
  </dgm:ptLst>
  <dgm:cxnLst>
    <dgm:cxn modelId="{D5A8C001-F65E-485E-AB5F-C319B1D8ABE0}" type="presOf" srcId="{172655E5-B99B-4598-B00D-605256F4A496}" destId="{0996DD5E-067A-46D6-9F76-255052801ABF}" srcOrd="0" destOrd="0" presId="urn:microsoft.com/office/officeart/2005/8/layout/orgChart1"/>
    <dgm:cxn modelId="{D759D001-2989-4BB6-A100-3139089EFC84}" srcId="{DAC9CD5E-E673-4FDC-946B-DA5F299F4F45}" destId="{172655E5-B99B-4598-B00D-605256F4A496}" srcOrd="0" destOrd="0" parTransId="{C6A70BF6-BAF4-40E3-9F13-69DBC720D526}" sibTransId="{5735963B-F075-4C89-BE3C-715C31981EF6}"/>
    <dgm:cxn modelId="{83090808-1AAA-4027-A744-AF12850786B8}" srcId="{87E81DEA-1BAF-48D4-A50B-48BC5E9E544A}" destId="{DD3943F2-0B1B-4D7C-84F6-717BDFE6BE88}" srcOrd="0" destOrd="0" parTransId="{528C1887-BFB9-4249-9317-30527F3C6532}" sibTransId="{D68C6940-2736-4554-8DC2-A3D363F80FF7}"/>
    <dgm:cxn modelId="{4F3DD50C-944C-4F7F-AEB8-692BE3912541}" type="presOf" srcId="{87E81DEA-1BAF-48D4-A50B-48BC5E9E544A}" destId="{C53BD11E-9FC4-4CBE-AB9E-A620EED0BE12}" srcOrd="0" destOrd="0" presId="urn:microsoft.com/office/officeart/2005/8/layout/orgChart1"/>
    <dgm:cxn modelId="{2E7D8A12-156C-4C07-A4CA-319EE6F42AE1}" type="presOf" srcId="{9DE366CB-BA9E-4176-8DF8-D020708843DB}" destId="{DA9F10E2-1501-4834-9110-70B763687C6C}" srcOrd="0" destOrd="0" presId="urn:microsoft.com/office/officeart/2005/8/layout/orgChart1"/>
    <dgm:cxn modelId="{934B7215-A159-42F2-855E-01CBAA033FC3}" srcId="{6F087439-B509-463C-A38D-9D3512BC78E5}" destId="{486C2A35-7ADF-4C68-AD6E-73A8F6F919CA}" srcOrd="0" destOrd="0" parTransId="{9DE366CB-BA9E-4176-8DF8-D020708843DB}" sibTransId="{728FE3EA-BC48-4443-8FDD-AA756A85D559}"/>
    <dgm:cxn modelId="{991F6917-1552-4B54-8367-4F6D021702F7}" srcId="{6F087439-B509-463C-A38D-9D3512BC78E5}" destId="{4EF94992-1E5E-4636-8B3F-294A09F91D62}" srcOrd="4" destOrd="0" parTransId="{CBE8E492-91ED-40D9-B3F4-5F51B7CE6F75}" sibTransId="{25B59213-C56D-4DC1-8CAA-F25C5FE98CC1}"/>
    <dgm:cxn modelId="{5ACC101A-E73A-450A-B0E6-C5F538FF4430}" srcId="{6F087439-B509-463C-A38D-9D3512BC78E5}" destId="{87E81DEA-1BAF-48D4-A50B-48BC5E9E544A}" srcOrd="3" destOrd="0" parTransId="{A3F9F718-7FCE-42EC-A29A-02583EF087A8}" sibTransId="{754BF213-BD46-4510-B706-3448308A2D3A}"/>
    <dgm:cxn modelId="{BAD90B1B-83B6-49A6-8F9A-F83DB703CE16}" type="presOf" srcId="{8F95C83A-6911-461F-861C-D34AED4E57B8}" destId="{E44D884D-346F-4673-AB9B-9AA0C7DF0FBF}" srcOrd="0" destOrd="0" presId="urn:microsoft.com/office/officeart/2005/8/layout/orgChart1"/>
    <dgm:cxn modelId="{5B271D1F-5BEE-40CE-8407-2DA7EB0CE7EC}" type="presOf" srcId="{1E8155A5-60D3-4670-A4C6-17A37A85D101}" destId="{32ADC040-99EA-48AD-B5B6-38D4F31FA3F5}" srcOrd="0" destOrd="0" presId="urn:microsoft.com/office/officeart/2005/8/layout/orgChart1"/>
    <dgm:cxn modelId="{20364F22-3F69-421F-AB05-7271C0BC3E47}" type="presOf" srcId="{DD3943F2-0B1B-4D7C-84F6-717BDFE6BE88}" destId="{C634452A-DB60-49FA-B6FB-607950C1A539}" srcOrd="0" destOrd="0" presId="urn:microsoft.com/office/officeart/2005/8/layout/orgChart1"/>
    <dgm:cxn modelId="{306FBC22-6386-4627-A055-25D145D8FBC4}" srcId="{4EF94992-1E5E-4636-8B3F-294A09F91D62}" destId="{6E4CDD1E-5EFD-459C-8C37-E13D4FC0FDE3}" srcOrd="0" destOrd="0" parTransId="{C3F8D3D5-D0C8-484B-8D97-FECD9B9E9784}" sibTransId="{0AFBC035-5F04-4A76-B8EC-C85054B6CA77}"/>
    <dgm:cxn modelId="{0BF4322E-4C20-4A48-B94E-A9FAF686F780}" type="presOf" srcId="{6E4CDD1E-5EFD-459C-8C37-E13D4FC0FDE3}" destId="{7C53C4D5-699A-41EF-9551-D8A55C053020}" srcOrd="1" destOrd="0" presId="urn:microsoft.com/office/officeart/2005/8/layout/orgChart1"/>
    <dgm:cxn modelId="{64A4C55E-3E12-4A34-90D8-5C3DDF9CC28C}" type="presOf" srcId="{D51137FF-AF23-44D6-BB29-FCD28BF5170C}" destId="{251DD152-7AB6-432E-9F51-D84BA0D7CD23}" srcOrd="0" destOrd="0" presId="urn:microsoft.com/office/officeart/2005/8/layout/orgChart1"/>
    <dgm:cxn modelId="{B5609441-AC31-416C-973A-A6DCBB103438}" type="presOf" srcId="{02D524E5-47BD-4A8A-81C7-B8A200F2C7B8}" destId="{CFB12215-319A-49F0-8163-A92A8B40D09D}" srcOrd="0" destOrd="0" presId="urn:microsoft.com/office/officeart/2005/8/layout/orgChart1"/>
    <dgm:cxn modelId="{16716343-C9A7-4C91-94DB-504851AE10BC}" type="presOf" srcId="{A3F9F718-7FCE-42EC-A29A-02583EF087A8}" destId="{2008FD5C-58C2-4B03-A806-354574FC9F84}" srcOrd="0" destOrd="0" presId="urn:microsoft.com/office/officeart/2005/8/layout/orgChart1"/>
    <dgm:cxn modelId="{BD828943-846C-4419-A4DF-9705BB41E819}" type="presOf" srcId="{C6A70BF6-BAF4-40E3-9F13-69DBC720D526}" destId="{68AC4621-E226-43B6-A341-AA89BEAD10EA}" srcOrd="0" destOrd="0" presId="urn:microsoft.com/office/officeart/2005/8/layout/orgChart1"/>
    <dgm:cxn modelId="{AFC6FC63-85A0-4B9C-BA6E-8EDAEB24778A}" type="presOf" srcId="{02D524E5-47BD-4A8A-81C7-B8A200F2C7B8}" destId="{73A82260-63B3-4ECC-98F9-0AE6B04BD55F}" srcOrd="1" destOrd="0" presId="urn:microsoft.com/office/officeart/2005/8/layout/orgChart1"/>
    <dgm:cxn modelId="{B13DB76A-5BB6-424E-B9A0-3A3261B51AE9}" type="presOf" srcId="{4EF94992-1E5E-4636-8B3F-294A09F91D62}" destId="{4BF68606-5DE2-4A7C-8236-6C1688F494BC}" srcOrd="1" destOrd="0" presId="urn:microsoft.com/office/officeart/2005/8/layout/orgChart1"/>
    <dgm:cxn modelId="{57B81C4C-B1C7-4CA8-8F08-282BA6ACB9A1}" type="presOf" srcId="{DD3943F2-0B1B-4D7C-84F6-717BDFE6BE88}" destId="{5A6C8AA8-E9B7-46E0-9E33-24F0F8ADEC5E}" srcOrd="1" destOrd="0" presId="urn:microsoft.com/office/officeart/2005/8/layout/orgChart1"/>
    <dgm:cxn modelId="{319D7674-139C-4E17-A6C1-89F453344388}" srcId="{6BD876F6-BF32-4357-AC21-44DB42974F10}" destId="{02D524E5-47BD-4A8A-81C7-B8A200F2C7B8}" srcOrd="0" destOrd="0" parTransId="{8F95C83A-6911-461F-861C-D34AED4E57B8}" sibTransId="{30418DED-9FF5-43A4-A78D-42DE8C47EA1B}"/>
    <dgm:cxn modelId="{E922E055-597B-4A54-90A1-7B92E29D38CA}" type="presOf" srcId="{528C1887-BFB9-4249-9317-30527F3C6532}" destId="{5EB069C3-CB5F-42A8-81E5-A2E81AB5B475}" srcOrd="0" destOrd="0" presId="urn:microsoft.com/office/officeart/2005/8/layout/orgChart1"/>
    <dgm:cxn modelId="{A41AE75A-35E0-410E-93A3-18D8622DB75E}" type="presOf" srcId="{4EF94992-1E5E-4636-8B3F-294A09F91D62}" destId="{C75659A7-BD51-4D18-9B85-6E059D498CE2}" srcOrd="0" destOrd="0" presId="urn:microsoft.com/office/officeart/2005/8/layout/orgChart1"/>
    <dgm:cxn modelId="{FBFD338B-223D-4970-89E1-71E2528B12DE}" type="presOf" srcId="{486C2A35-7ADF-4C68-AD6E-73A8F6F919CA}" destId="{2E875820-9B2D-46F5-838E-E68517481AB7}" srcOrd="0" destOrd="0" presId="urn:microsoft.com/office/officeart/2005/8/layout/orgChart1"/>
    <dgm:cxn modelId="{48A1DB8F-E4DF-4F8B-9D58-66FB5626621A}" srcId="{6F087439-B509-463C-A38D-9D3512BC78E5}" destId="{6BD876F6-BF32-4357-AC21-44DB42974F10}" srcOrd="1" destOrd="0" parTransId="{1E8155A5-60D3-4670-A4C6-17A37A85D101}" sibTransId="{6317F731-88F0-4B14-B8E7-7079D52A2DF4}"/>
    <dgm:cxn modelId="{3E16E094-C0EF-4B9C-93EB-D5957037857E}" type="presOf" srcId="{DAC9CD5E-E673-4FDC-946B-DA5F299F4F45}" destId="{F5F9F32F-B988-45B3-B9D7-929A64F4F9CC}" srcOrd="0" destOrd="0" presId="urn:microsoft.com/office/officeart/2005/8/layout/orgChart1"/>
    <dgm:cxn modelId="{3653B69A-A438-442F-96D0-7513C30029DF}" type="presOf" srcId="{486C2A35-7ADF-4C68-AD6E-73A8F6F919CA}" destId="{0A3E300D-22F1-4E1E-A613-3ED40EEDB0A5}" srcOrd="1" destOrd="0" presId="urn:microsoft.com/office/officeart/2005/8/layout/orgChart1"/>
    <dgm:cxn modelId="{FC94839E-27FC-4E45-A75D-A8151AE1889B}" type="presOf" srcId="{CBE8E492-91ED-40D9-B3F4-5F51B7CE6F75}" destId="{FD3FB6E0-A5E3-4C70-8B6F-43E823E9946E}" srcOrd="0" destOrd="0" presId="urn:microsoft.com/office/officeart/2005/8/layout/orgChart1"/>
    <dgm:cxn modelId="{C4F320B0-9FFA-4674-9576-669E7758FE89}" type="presOf" srcId="{C3F8D3D5-D0C8-484B-8D97-FECD9B9E9784}" destId="{FAEF0A2B-3038-4FD2-9BC1-B935461F50F4}" srcOrd="0" destOrd="0" presId="urn:microsoft.com/office/officeart/2005/8/layout/orgChart1"/>
    <dgm:cxn modelId="{970A16B2-2A0E-41C7-A94E-48EAAE3E7857}" type="presOf" srcId="{6E4CDD1E-5EFD-459C-8C37-E13D4FC0FDE3}" destId="{30379EE6-A0E0-425F-A750-8B741858E172}" srcOrd="0" destOrd="0" presId="urn:microsoft.com/office/officeart/2005/8/layout/orgChart1"/>
    <dgm:cxn modelId="{6F7192B3-72BB-4BAC-85C4-82C9136CE48C}" type="presOf" srcId="{53E08BE0-3245-44A8-AFEF-18AA906948BE}" destId="{2AAF4FB0-8F44-4C54-8552-E7904537C8D6}" srcOrd="0" destOrd="0" presId="urn:microsoft.com/office/officeart/2005/8/layout/orgChart1"/>
    <dgm:cxn modelId="{B55E17BE-3406-4EED-AEAC-B5DF478D2DDE}" type="presOf" srcId="{172655E5-B99B-4598-B00D-605256F4A496}" destId="{FE5F29F9-8C54-44A6-AC51-1BC202420B4B}" srcOrd="1" destOrd="0" presId="urn:microsoft.com/office/officeart/2005/8/layout/orgChart1"/>
    <dgm:cxn modelId="{4B48E6C0-2F05-4182-9DB0-5FB3D8352B14}" type="presOf" srcId="{DAC9CD5E-E673-4FDC-946B-DA5F299F4F45}" destId="{FB7C1483-EA2E-4465-88A9-90AECBBD9C34}" srcOrd="1" destOrd="0" presId="urn:microsoft.com/office/officeart/2005/8/layout/orgChart1"/>
    <dgm:cxn modelId="{29DFBBC5-FC50-4581-8AF5-7FD49E364DDD}" type="presOf" srcId="{87E81DEA-1BAF-48D4-A50B-48BC5E9E544A}" destId="{94D73988-83C3-4DE5-A463-E80F85F9D752}" srcOrd="1" destOrd="0" presId="urn:microsoft.com/office/officeart/2005/8/layout/orgChart1"/>
    <dgm:cxn modelId="{09DC84D0-6770-4C03-9787-6DAD611CA689}" srcId="{6F087439-B509-463C-A38D-9D3512BC78E5}" destId="{DAC9CD5E-E673-4FDC-946B-DA5F299F4F45}" srcOrd="2" destOrd="0" parTransId="{53E08BE0-3245-44A8-AFEF-18AA906948BE}" sibTransId="{4E2895C1-0D31-4F56-A656-4E9D2A008E6E}"/>
    <dgm:cxn modelId="{EE339ADC-8F92-4E5D-AF8A-BF518B2F9E9A}" srcId="{D51137FF-AF23-44D6-BB29-FCD28BF5170C}" destId="{6F087439-B509-463C-A38D-9D3512BC78E5}" srcOrd="0" destOrd="0" parTransId="{7A843356-D305-4FB3-9A23-BC63509080F4}" sibTransId="{CB3A1397-891C-49DC-8FEC-EF373C88D9EC}"/>
    <dgm:cxn modelId="{6202BBDC-5F02-43D0-8498-A87DCB8D20EE}" type="presOf" srcId="{6F087439-B509-463C-A38D-9D3512BC78E5}" destId="{CB712384-017E-4D2F-BEA2-6797E7A6BE9B}" srcOrd="1" destOrd="0" presId="urn:microsoft.com/office/officeart/2005/8/layout/orgChart1"/>
    <dgm:cxn modelId="{2359D6DF-1645-4E9C-AB63-25ACE82AF9EA}" type="presOf" srcId="{6BD876F6-BF32-4357-AC21-44DB42974F10}" destId="{2861F451-CE1E-49F9-BC35-36D377A687DE}" srcOrd="0" destOrd="0" presId="urn:microsoft.com/office/officeart/2005/8/layout/orgChart1"/>
    <dgm:cxn modelId="{5EB23BEF-47A2-4130-B838-2FBD9AD5E646}" type="presOf" srcId="{6F087439-B509-463C-A38D-9D3512BC78E5}" destId="{FE99D181-29DB-4CAF-B561-A19287DB3876}" srcOrd="0" destOrd="0" presId="urn:microsoft.com/office/officeart/2005/8/layout/orgChart1"/>
    <dgm:cxn modelId="{FAFADEF0-DB0E-4A88-8DE4-0B8178223205}" type="presOf" srcId="{6BD876F6-BF32-4357-AC21-44DB42974F10}" destId="{F6EE3AC4-6944-4D06-9047-2CEA4C308438}" srcOrd="1" destOrd="0" presId="urn:microsoft.com/office/officeart/2005/8/layout/orgChart1"/>
    <dgm:cxn modelId="{421F9F3B-FC74-432D-A5E1-291B9CDE1E36}" type="presParOf" srcId="{251DD152-7AB6-432E-9F51-D84BA0D7CD23}" destId="{22D4AB1B-CF27-45BE-9681-E856149656F0}" srcOrd="0" destOrd="0" presId="urn:microsoft.com/office/officeart/2005/8/layout/orgChart1"/>
    <dgm:cxn modelId="{652CDEC1-502D-49A3-B907-3E7813AA56AD}" type="presParOf" srcId="{22D4AB1B-CF27-45BE-9681-E856149656F0}" destId="{51C6F670-FC23-4ABE-8BE4-F1EA75AC9A21}" srcOrd="0" destOrd="0" presId="urn:microsoft.com/office/officeart/2005/8/layout/orgChart1"/>
    <dgm:cxn modelId="{1BD2F4DB-3831-44C4-B5BC-F4C276481429}" type="presParOf" srcId="{51C6F670-FC23-4ABE-8BE4-F1EA75AC9A21}" destId="{FE99D181-29DB-4CAF-B561-A19287DB3876}" srcOrd="0" destOrd="0" presId="urn:microsoft.com/office/officeart/2005/8/layout/orgChart1"/>
    <dgm:cxn modelId="{F2D335F2-0C8F-4C06-AAF3-8A46944C6F1F}" type="presParOf" srcId="{51C6F670-FC23-4ABE-8BE4-F1EA75AC9A21}" destId="{CB712384-017E-4D2F-BEA2-6797E7A6BE9B}" srcOrd="1" destOrd="0" presId="urn:microsoft.com/office/officeart/2005/8/layout/orgChart1"/>
    <dgm:cxn modelId="{B79D9A22-EE10-4AB1-BC8C-66270846B555}" type="presParOf" srcId="{22D4AB1B-CF27-45BE-9681-E856149656F0}" destId="{B5071C84-9CCA-4145-BAB2-DC43E0A1E597}" srcOrd="1" destOrd="0" presId="urn:microsoft.com/office/officeart/2005/8/layout/orgChart1"/>
    <dgm:cxn modelId="{9B1A27A9-FB1E-4D61-8990-216507E7FEBE}" type="presParOf" srcId="{B5071C84-9CCA-4145-BAB2-DC43E0A1E597}" destId="{32ADC040-99EA-48AD-B5B6-38D4F31FA3F5}" srcOrd="0" destOrd="0" presId="urn:microsoft.com/office/officeart/2005/8/layout/orgChart1"/>
    <dgm:cxn modelId="{9A5AFE92-7D5A-4238-A8AB-601F13ACEB19}" type="presParOf" srcId="{B5071C84-9CCA-4145-BAB2-DC43E0A1E597}" destId="{D7D7D792-351E-4E5F-8F88-E74B55CB4A22}" srcOrd="1" destOrd="0" presId="urn:microsoft.com/office/officeart/2005/8/layout/orgChart1"/>
    <dgm:cxn modelId="{A46CB5D6-C4E1-4304-9730-66F2CF0191F3}" type="presParOf" srcId="{D7D7D792-351E-4E5F-8F88-E74B55CB4A22}" destId="{2359566D-68AA-47B3-8AC3-1ACC57AF0370}" srcOrd="0" destOrd="0" presId="urn:microsoft.com/office/officeart/2005/8/layout/orgChart1"/>
    <dgm:cxn modelId="{26988C61-5554-4BFF-97C4-F7B08F812A5C}" type="presParOf" srcId="{2359566D-68AA-47B3-8AC3-1ACC57AF0370}" destId="{2861F451-CE1E-49F9-BC35-36D377A687DE}" srcOrd="0" destOrd="0" presId="urn:microsoft.com/office/officeart/2005/8/layout/orgChart1"/>
    <dgm:cxn modelId="{8E1D3C34-FDBF-4538-8F55-7AD070241C84}" type="presParOf" srcId="{2359566D-68AA-47B3-8AC3-1ACC57AF0370}" destId="{F6EE3AC4-6944-4D06-9047-2CEA4C308438}" srcOrd="1" destOrd="0" presId="urn:microsoft.com/office/officeart/2005/8/layout/orgChart1"/>
    <dgm:cxn modelId="{20E4DD58-6ED5-4657-A81C-D2FA1570D392}" type="presParOf" srcId="{D7D7D792-351E-4E5F-8F88-E74B55CB4A22}" destId="{3D316A03-2069-4C3B-820E-43DE395B24CB}" srcOrd="1" destOrd="0" presId="urn:microsoft.com/office/officeart/2005/8/layout/orgChart1"/>
    <dgm:cxn modelId="{60AAAA71-759D-4B61-8BC9-4CEB60D56805}" type="presParOf" srcId="{3D316A03-2069-4C3B-820E-43DE395B24CB}" destId="{E44D884D-346F-4673-AB9B-9AA0C7DF0FBF}" srcOrd="0" destOrd="0" presId="urn:microsoft.com/office/officeart/2005/8/layout/orgChart1"/>
    <dgm:cxn modelId="{06C8F360-4F07-45C4-AEC9-2A46D34B85AB}" type="presParOf" srcId="{3D316A03-2069-4C3B-820E-43DE395B24CB}" destId="{0B115533-B723-4F76-849E-FBE185B3D7B1}" srcOrd="1" destOrd="0" presId="urn:microsoft.com/office/officeart/2005/8/layout/orgChart1"/>
    <dgm:cxn modelId="{6946C90D-8AE2-43D5-AD95-50D9A8767FBF}" type="presParOf" srcId="{0B115533-B723-4F76-849E-FBE185B3D7B1}" destId="{FDDCA3A2-A822-4D30-AA15-02077CBC7C54}" srcOrd="0" destOrd="0" presId="urn:microsoft.com/office/officeart/2005/8/layout/orgChart1"/>
    <dgm:cxn modelId="{36912E18-C913-4885-B9A3-9FCE42D1B1C9}" type="presParOf" srcId="{FDDCA3A2-A822-4D30-AA15-02077CBC7C54}" destId="{CFB12215-319A-49F0-8163-A92A8B40D09D}" srcOrd="0" destOrd="0" presId="urn:microsoft.com/office/officeart/2005/8/layout/orgChart1"/>
    <dgm:cxn modelId="{D75239C6-15F8-4847-ABF3-02E2E8347D3D}" type="presParOf" srcId="{FDDCA3A2-A822-4D30-AA15-02077CBC7C54}" destId="{73A82260-63B3-4ECC-98F9-0AE6B04BD55F}" srcOrd="1" destOrd="0" presId="urn:microsoft.com/office/officeart/2005/8/layout/orgChart1"/>
    <dgm:cxn modelId="{87BA7D52-C6CE-42BB-8FB4-93034E521924}" type="presParOf" srcId="{0B115533-B723-4F76-849E-FBE185B3D7B1}" destId="{D2E1CDDB-0E0B-4616-AC62-D67876A9162B}" srcOrd="1" destOrd="0" presId="urn:microsoft.com/office/officeart/2005/8/layout/orgChart1"/>
    <dgm:cxn modelId="{1E73EDA1-121D-4337-B9EE-8F2422C9687E}" type="presParOf" srcId="{0B115533-B723-4F76-849E-FBE185B3D7B1}" destId="{448C5E2E-FDCD-4AF6-9191-1EE4D36F4AE5}" srcOrd="2" destOrd="0" presId="urn:microsoft.com/office/officeart/2005/8/layout/orgChart1"/>
    <dgm:cxn modelId="{5BCE3D82-16FE-4451-AF0D-1111F4FD527B}" type="presParOf" srcId="{D7D7D792-351E-4E5F-8F88-E74B55CB4A22}" destId="{1D79BA21-6C7F-4FFC-940F-462E508855D2}" srcOrd="2" destOrd="0" presId="urn:microsoft.com/office/officeart/2005/8/layout/orgChart1"/>
    <dgm:cxn modelId="{99E5CDA0-76A0-40D2-8147-1873446680DD}" type="presParOf" srcId="{B5071C84-9CCA-4145-BAB2-DC43E0A1E597}" destId="{2AAF4FB0-8F44-4C54-8552-E7904537C8D6}" srcOrd="2" destOrd="0" presId="urn:microsoft.com/office/officeart/2005/8/layout/orgChart1"/>
    <dgm:cxn modelId="{8FA54024-4ECE-4DED-81AA-829389A4D2E7}" type="presParOf" srcId="{B5071C84-9CCA-4145-BAB2-DC43E0A1E597}" destId="{7695C052-BE42-4932-B905-9B282F49A586}" srcOrd="3" destOrd="0" presId="urn:microsoft.com/office/officeart/2005/8/layout/orgChart1"/>
    <dgm:cxn modelId="{67330249-2D71-41A3-AD81-6275FBBF2207}" type="presParOf" srcId="{7695C052-BE42-4932-B905-9B282F49A586}" destId="{A1ABD2DB-66D7-4E29-A687-05D0C9E39465}" srcOrd="0" destOrd="0" presId="urn:microsoft.com/office/officeart/2005/8/layout/orgChart1"/>
    <dgm:cxn modelId="{E373EFF2-E42D-42BD-A6FC-51FD5C5BA03B}" type="presParOf" srcId="{A1ABD2DB-66D7-4E29-A687-05D0C9E39465}" destId="{F5F9F32F-B988-45B3-B9D7-929A64F4F9CC}" srcOrd="0" destOrd="0" presId="urn:microsoft.com/office/officeart/2005/8/layout/orgChart1"/>
    <dgm:cxn modelId="{6DD562A1-8394-4BC6-9691-130B98473336}" type="presParOf" srcId="{A1ABD2DB-66D7-4E29-A687-05D0C9E39465}" destId="{FB7C1483-EA2E-4465-88A9-90AECBBD9C34}" srcOrd="1" destOrd="0" presId="urn:microsoft.com/office/officeart/2005/8/layout/orgChart1"/>
    <dgm:cxn modelId="{24EC02E5-8DB8-4F4E-B051-33B08104AAEE}" type="presParOf" srcId="{7695C052-BE42-4932-B905-9B282F49A586}" destId="{0D7A908C-C13F-4F2A-8FD4-E6B1C165934C}" srcOrd="1" destOrd="0" presId="urn:microsoft.com/office/officeart/2005/8/layout/orgChart1"/>
    <dgm:cxn modelId="{B55460B7-466A-4FC2-9F33-8CF01CBE5FDF}" type="presParOf" srcId="{0D7A908C-C13F-4F2A-8FD4-E6B1C165934C}" destId="{68AC4621-E226-43B6-A341-AA89BEAD10EA}" srcOrd="0" destOrd="0" presId="urn:microsoft.com/office/officeart/2005/8/layout/orgChart1"/>
    <dgm:cxn modelId="{39D3B5F2-4FC4-4571-B752-3731FF1ED785}" type="presParOf" srcId="{0D7A908C-C13F-4F2A-8FD4-E6B1C165934C}" destId="{7E6A464B-AF4E-4823-B3AF-F28484B84AA7}" srcOrd="1" destOrd="0" presId="urn:microsoft.com/office/officeart/2005/8/layout/orgChart1"/>
    <dgm:cxn modelId="{6BB632EE-DAE3-4CC6-B447-08AFEB5B129C}" type="presParOf" srcId="{7E6A464B-AF4E-4823-B3AF-F28484B84AA7}" destId="{567EAEA8-7F51-4EF9-8A13-DB39C7068840}" srcOrd="0" destOrd="0" presId="urn:microsoft.com/office/officeart/2005/8/layout/orgChart1"/>
    <dgm:cxn modelId="{8E9F785F-6BDA-4F9C-9881-73C90BEF939F}" type="presParOf" srcId="{567EAEA8-7F51-4EF9-8A13-DB39C7068840}" destId="{0996DD5E-067A-46D6-9F76-255052801ABF}" srcOrd="0" destOrd="0" presId="urn:microsoft.com/office/officeart/2005/8/layout/orgChart1"/>
    <dgm:cxn modelId="{A76CC7C3-729F-4338-9C6E-270ECDBDBE93}" type="presParOf" srcId="{567EAEA8-7F51-4EF9-8A13-DB39C7068840}" destId="{FE5F29F9-8C54-44A6-AC51-1BC202420B4B}" srcOrd="1" destOrd="0" presId="urn:microsoft.com/office/officeart/2005/8/layout/orgChart1"/>
    <dgm:cxn modelId="{4E9AB8FA-D427-4B56-AAAA-4DA66A1DF831}" type="presParOf" srcId="{7E6A464B-AF4E-4823-B3AF-F28484B84AA7}" destId="{1A8D5672-4122-488E-BF1F-3F64C91025B9}" srcOrd="1" destOrd="0" presId="urn:microsoft.com/office/officeart/2005/8/layout/orgChart1"/>
    <dgm:cxn modelId="{E6EEA213-361C-48A6-8586-DC8F71C3E21A}" type="presParOf" srcId="{7E6A464B-AF4E-4823-B3AF-F28484B84AA7}" destId="{6A3BA2E7-C4BF-4227-9CE1-B6271DA7DE87}" srcOrd="2" destOrd="0" presId="urn:microsoft.com/office/officeart/2005/8/layout/orgChart1"/>
    <dgm:cxn modelId="{1D0190B3-6078-491A-9DAC-31F1872817BB}" type="presParOf" srcId="{7695C052-BE42-4932-B905-9B282F49A586}" destId="{3B051C92-45C0-4A8A-BDF3-297123C5A69C}" srcOrd="2" destOrd="0" presId="urn:microsoft.com/office/officeart/2005/8/layout/orgChart1"/>
    <dgm:cxn modelId="{59CD5C08-8EF1-490F-A236-DCCD1B96BF83}" type="presParOf" srcId="{B5071C84-9CCA-4145-BAB2-DC43E0A1E597}" destId="{2008FD5C-58C2-4B03-A806-354574FC9F84}" srcOrd="4" destOrd="0" presId="urn:microsoft.com/office/officeart/2005/8/layout/orgChart1"/>
    <dgm:cxn modelId="{FE318AB7-260A-4443-B081-358C3477CE55}" type="presParOf" srcId="{B5071C84-9CCA-4145-BAB2-DC43E0A1E597}" destId="{459B33C6-D5F8-4D0E-9CE1-1E571996BED1}" srcOrd="5" destOrd="0" presId="urn:microsoft.com/office/officeart/2005/8/layout/orgChart1"/>
    <dgm:cxn modelId="{76A81666-3836-4396-B7E0-A247B504B141}" type="presParOf" srcId="{459B33C6-D5F8-4D0E-9CE1-1E571996BED1}" destId="{91EF0D95-5B84-4149-86A8-08710AE9F50B}" srcOrd="0" destOrd="0" presId="urn:microsoft.com/office/officeart/2005/8/layout/orgChart1"/>
    <dgm:cxn modelId="{7105A0D8-5A3A-487F-9B90-09EAFBC837E1}" type="presParOf" srcId="{91EF0D95-5B84-4149-86A8-08710AE9F50B}" destId="{C53BD11E-9FC4-4CBE-AB9E-A620EED0BE12}" srcOrd="0" destOrd="0" presId="urn:microsoft.com/office/officeart/2005/8/layout/orgChart1"/>
    <dgm:cxn modelId="{A342E008-968F-4018-A46D-FBEF47237EB7}" type="presParOf" srcId="{91EF0D95-5B84-4149-86A8-08710AE9F50B}" destId="{94D73988-83C3-4DE5-A463-E80F85F9D752}" srcOrd="1" destOrd="0" presId="urn:microsoft.com/office/officeart/2005/8/layout/orgChart1"/>
    <dgm:cxn modelId="{9691C075-CF57-48FF-BF64-9C71BEDAEDB1}" type="presParOf" srcId="{459B33C6-D5F8-4D0E-9CE1-1E571996BED1}" destId="{5E7BE178-232E-44AF-B140-F29467C1A23E}" srcOrd="1" destOrd="0" presId="urn:microsoft.com/office/officeart/2005/8/layout/orgChart1"/>
    <dgm:cxn modelId="{7145FA23-EC99-45AF-8E0A-5938BB93B308}" type="presParOf" srcId="{5E7BE178-232E-44AF-B140-F29467C1A23E}" destId="{5EB069C3-CB5F-42A8-81E5-A2E81AB5B475}" srcOrd="0" destOrd="0" presId="urn:microsoft.com/office/officeart/2005/8/layout/orgChart1"/>
    <dgm:cxn modelId="{6DE72BFF-190C-4C70-8E67-A8401636A32A}" type="presParOf" srcId="{5E7BE178-232E-44AF-B140-F29467C1A23E}" destId="{626ED3FD-B6E4-488E-8CB5-0EB120DF4613}" srcOrd="1" destOrd="0" presId="urn:microsoft.com/office/officeart/2005/8/layout/orgChart1"/>
    <dgm:cxn modelId="{6C7B20DD-F668-4950-80AF-498463B5CDCE}" type="presParOf" srcId="{626ED3FD-B6E4-488E-8CB5-0EB120DF4613}" destId="{CB7BC5B2-2C55-45C7-87CC-6B3F0ADE2EAD}" srcOrd="0" destOrd="0" presId="urn:microsoft.com/office/officeart/2005/8/layout/orgChart1"/>
    <dgm:cxn modelId="{79DE6B24-FD7A-4CD8-B03F-02562E929A8A}" type="presParOf" srcId="{CB7BC5B2-2C55-45C7-87CC-6B3F0ADE2EAD}" destId="{C634452A-DB60-49FA-B6FB-607950C1A539}" srcOrd="0" destOrd="0" presId="urn:microsoft.com/office/officeart/2005/8/layout/orgChart1"/>
    <dgm:cxn modelId="{3AAF4095-483A-4594-901E-0872FD0BDF36}" type="presParOf" srcId="{CB7BC5B2-2C55-45C7-87CC-6B3F0ADE2EAD}" destId="{5A6C8AA8-E9B7-46E0-9E33-24F0F8ADEC5E}" srcOrd="1" destOrd="0" presId="urn:microsoft.com/office/officeart/2005/8/layout/orgChart1"/>
    <dgm:cxn modelId="{16125D9F-DE07-457C-985D-BE17EBF4F24C}" type="presParOf" srcId="{626ED3FD-B6E4-488E-8CB5-0EB120DF4613}" destId="{4E848EAE-78D0-41C5-9FA8-7ECE4F1BC110}" srcOrd="1" destOrd="0" presId="urn:microsoft.com/office/officeart/2005/8/layout/orgChart1"/>
    <dgm:cxn modelId="{B6C50FD6-48AF-4268-8DC9-D26907A485C0}" type="presParOf" srcId="{626ED3FD-B6E4-488E-8CB5-0EB120DF4613}" destId="{4EF0A75A-2B68-4B3E-BFB4-4DEE3F3EE34C}" srcOrd="2" destOrd="0" presId="urn:microsoft.com/office/officeart/2005/8/layout/orgChart1"/>
    <dgm:cxn modelId="{BBA124A6-5A6A-459C-A2B4-3EF0B9ADC0D9}" type="presParOf" srcId="{459B33C6-D5F8-4D0E-9CE1-1E571996BED1}" destId="{5829AFF8-C182-449E-8924-52C204A86DE0}" srcOrd="2" destOrd="0" presId="urn:microsoft.com/office/officeart/2005/8/layout/orgChart1"/>
    <dgm:cxn modelId="{5C294455-DBD6-49F1-B037-FC064BDB1841}" type="presParOf" srcId="{B5071C84-9CCA-4145-BAB2-DC43E0A1E597}" destId="{FD3FB6E0-A5E3-4C70-8B6F-43E823E9946E}" srcOrd="6" destOrd="0" presId="urn:microsoft.com/office/officeart/2005/8/layout/orgChart1"/>
    <dgm:cxn modelId="{94DEB344-2B9B-4E2E-9365-3C8D2F2A52F0}" type="presParOf" srcId="{B5071C84-9CCA-4145-BAB2-DC43E0A1E597}" destId="{754D931C-A8E5-457D-9F4D-48B0FEB79657}" srcOrd="7" destOrd="0" presId="urn:microsoft.com/office/officeart/2005/8/layout/orgChart1"/>
    <dgm:cxn modelId="{1393BAF6-F7C8-468C-B544-FF1D7DD2DB63}" type="presParOf" srcId="{754D931C-A8E5-457D-9F4D-48B0FEB79657}" destId="{16220E59-E74D-420E-B21A-6095E912B2B6}" srcOrd="0" destOrd="0" presId="urn:microsoft.com/office/officeart/2005/8/layout/orgChart1"/>
    <dgm:cxn modelId="{67F730C6-045C-465D-B75D-41609B552561}" type="presParOf" srcId="{16220E59-E74D-420E-B21A-6095E912B2B6}" destId="{C75659A7-BD51-4D18-9B85-6E059D498CE2}" srcOrd="0" destOrd="0" presId="urn:microsoft.com/office/officeart/2005/8/layout/orgChart1"/>
    <dgm:cxn modelId="{8372FDEB-4B6A-4051-B027-95FA579B822C}" type="presParOf" srcId="{16220E59-E74D-420E-B21A-6095E912B2B6}" destId="{4BF68606-5DE2-4A7C-8236-6C1688F494BC}" srcOrd="1" destOrd="0" presId="urn:microsoft.com/office/officeart/2005/8/layout/orgChart1"/>
    <dgm:cxn modelId="{007E3A36-B704-4016-BF3A-04A42E35F4E1}" type="presParOf" srcId="{754D931C-A8E5-457D-9F4D-48B0FEB79657}" destId="{BDE90377-A96A-471A-ADED-0B35CAB0A4C5}" srcOrd="1" destOrd="0" presId="urn:microsoft.com/office/officeart/2005/8/layout/orgChart1"/>
    <dgm:cxn modelId="{78DB4BC0-2508-43C6-B2F0-399805D72CBE}" type="presParOf" srcId="{BDE90377-A96A-471A-ADED-0B35CAB0A4C5}" destId="{FAEF0A2B-3038-4FD2-9BC1-B935461F50F4}" srcOrd="0" destOrd="0" presId="urn:microsoft.com/office/officeart/2005/8/layout/orgChart1"/>
    <dgm:cxn modelId="{A0B80BEC-E820-4B04-AB23-6B834DF45768}" type="presParOf" srcId="{BDE90377-A96A-471A-ADED-0B35CAB0A4C5}" destId="{0BCCBE6A-3781-40EF-BC31-F32E6E2090A3}" srcOrd="1" destOrd="0" presId="urn:microsoft.com/office/officeart/2005/8/layout/orgChart1"/>
    <dgm:cxn modelId="{882A847D-41A6-472C-858E-D1227266AF3B}" type="presParOf" srcId="{0BCCBE6A-3781-40EF-BC31-F32E6E2090A3}" destId="{CAD34055-9844-4251-96E2-7763DF70905A}" srcOrd="0" destOrd="0" presId="urn:microsoft.com/office/officeart/2005/8/layout/orgChart1"/>
    <dgm:cxn modelId="{6D79D8B0-664D-4251-A7F5-BBAF48B9E411}" type="presParOf" srcId="{CAD34055-9844-4251-96E2-7763DF70905A}" destId="{30379EE6-A0E0-425F-A750-8B741858E172}" srcOrd="0" destOrd="0" presId="urn:microsoft.com/office/officeart/2005/8/layout/orgChart1"/>
    <dgm:cxn modelId="{431F9E9A-C91D-4222-BB9E-1E73ABDD0C60}" type="presParOf" srcId="{CAD34055-9844-4251-96E2-7763DF70905A}" destId="{7C53C4D5-699A-41EF-9551-D8A55C053020}" srcOrd="1" destOrd="0" presId="urn:microsoft.com/office/officeart/2005/8/layout/orgChart1"/>
    <dgm:cxn modelId="{D23DEA0B-29E8-44E2-99B3-B20752633474}" type="presParOf" srcId="{0BCCBE6A-3781-40EF-BC31-F32E6E2090A3}" destId="{9524A1B6-CAAC-4A85-A486-30451240239A}" srcOrd="1" destOrd="0" presId="urn:microsoft.com/office/officeart/2005/8/layout/orgChart1"/>
    <dgm:cxn modelId="{473470AD-1506-4851-BBDE-3B03E7BA2F65}" type="presParOf" srcId="{0BCCBE6A-3781-40EF-BC31-F32E6E2090A3}" destId="{47EFE136-1807-4EA9-9B2C-B396EA0133DC}" srcOrd="2" destOrd="0" presId="urn:microsoft.com/office/officeart/2005/8/layout/orgChart1"/>
    <dgm:cxn modelId="{12EA6FC9-417B-4D40-8CBE-548EFA18C8D4}" type="presParOf" srcId="{754D931C-A8E5-457D-9F4D-48B0FEB79657}" destId="{9FE7D5A3-4680-44E3-93F9-EF6D73B34CAA}" srcOrd="2" destOrd="0" presId="urn:microsoft.com/office/officeart/2005/8/layout/orgChart1"/>
    <dgm:cxn modelId="{66EDD139-E7FE-4963-B384-F6E6E535D7F0}" type="presParOf" srcId="{22D4AB1B-CF27-45BE-9681-E856149656F0}" destId="{06960CE0-408C-44E6-A740-A38CF637D3CF}" srcOrd="2" destOrd="0" presId="urn:microsoft.com/office/officeart/2005/8/layout/orgChart1"/>
    <dgm:cxn modelId="{6865F389-E15E-462E-A69C-BB5CE477E345}" type="presParOf" srcId="{06960CE0-408C-44E6-A740-A38CF637D3CF}" destId="{DA9F10E2-1501-4834-9110-70B763687C6C}" srcOrd="0" destOrd="0" presId="urn:microsoft.com/office/officeart/2005/8/layout/orgChart1"/>
    <dgm:cxn modelId="{353E290A-0904-468C-93B4-15AFDE6F057F}" type="presParOf" srcId="{06960CE0-408C-44E6-A740-A38CF637D3CF}" destId="{5EA3D315-CF97-47F5-9C9B-7C8571C1D9DF}" srcOrd="1" destOrd="0" presId="urn:microsoft.com/office/officeart/2005/8/layout/orgChart1"/>
    <dgm:cxn modelId="{F0935363-F1E9-418B-94DB-D48765520B9D}" type="presParOf" srcId="{5EA3D315-CF97-47F5-9C9B-7C8571C1D9DF}" destId="{0C4A0641-242C-4D2E-8621-6326F563AD5C}" srcOrd="0" destOrd="0" presId="urn:microsoft.com/office/officeart/2005/8/layout/orgChart1"/>
    <dgm:cxn modelId="{C385E03F-7E31-4C17-966B-28633E695754}" type="presParOf" srcId="{0C4A0641-242C-4D2E-8621-6326F563AD5C}" destId="{2E875820-9B2D-46F5-838E-E68517481AB7}" srcOrd="0" destOrd="0" presId="urn:microsoft.com/office/officeart/2005/8/layout/orgChart1"/>
    <dgm:cxn modelId="{328365D5-C2D8-4220-AD43-DCB046BBF615}" type="presParOf" srcId="{0C4A0641-242C-4D2E-8621-6326F563AD5C}" destId="{0A3E300D-22F1-4E1E-A613-3ED40EEDB0A5}" srcOrd="1" destOrd="0" presId="urn:microsoft.com/office/officeart/2005/8/layout/orgChart1"/>
    <dgm:cxn modelId="{D5C195BB-9251-42DF-9C33-9261B8367D37}" type="presParOf" srcId="{5EA3D315-CF97-47F5-9C9B-7C8571C1D9DF}" destId="{D2182AC5-0EEB-491B-82F7-FD612C331857}" srcOrd="1" destOrd="0" presId="urn:microsoft.com/office/officeart/2005/8/layout/orgChart1"/>
    <dgm:cxn modelId="{D0A93B81-FE54-4A7D-9D3F-163374FFB299}" type="presParOf" srcId="{5EA3D315-CF97-47F5-9C9B-7C8571C1D9DF}" destId="{1371B6CD-BBE2-4D0A-99D6-B9BF4CBC5A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845D79-A5BB-4662-9D79-6F1FD02E0118}"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71239E1C-D5FC-4A3F-B576-61576870A4A3}">
      <dgm:prSet phldrT="[Text]"/>
      <dgm:spPr/>
      <dgm:t>
        <a:bodyPr/>
        <a:lstStyle/>
        <a:p>
          <a:r>
            <a:rPr lang="en-US" dirty="0"/>
            <a:t>Accurately Assess Patient Status</a:t>
          </a:r>
          <a:r>
            <a:rPr lang="en-US" baseline="30000" dirty="0"/>
            <a:t>1</a:t>
          </a:r>
          <a:endParaRPr lang="en-US" dirty="0"/>
        </a:p>
      </dgm:t>
    </dgm:pt>
    <dgm:pt modelId="{8650D9FE-90F6-4B1E-BE4E-F418B2E5B3A7}" type="parTrans" cxnId="{0839B1B6-9CBA-46CC-85E7-F128D30EE6E5}">
      <dgm:prSet/>
      <dgm:spPr/>
      <dgm:t>
        <a:bodyPr/>
        <a:lstStyle/>
        <a:p>
          <a:endParaRPr lang="en-US"/>
        </a:p>
      </dgm:t>
    </dgm:pt>
    <dgm:pt modelId="{DDB9887A-C78E-47AF-BBD2-79072FCCE0EE}" type="sibTrans" cxnId="{0839B1B6-9CBA-46CC-85E7-F128D30EE6E5}">
      <dgm:prSet/>
      <dgm:spPr/>
      <dgm:t>
        <a:bodyPr/>
        <a:lstStyle/>
        <a:p>
          <a:endParaRPr lang="en-US"/>
        </a:p>
      </dgm:t>
    </dgm:pt>
    <dgm:pt modelId="{DB811644-41BF-4B95-8710-9865BC57D9B1}">
      <dgm:prSet phldrT="[Text]" custT="1"/>
      <dgm:spPr/>
      <dgm:t>
        <a:bodyPr anchor="ctr"/>
        <a:lstStyle/>
        <a:p>
          <a:r>
            <a:rPr lang="en-US" sz="1400" dirty="0"/>
            <a:t>Karnofsky Score</a:t>
          </a:r>
        </a:p>
      </dgm:t>
    </dgm:pt>
    <dgm:pt modelId="{97137EAF-9B10-42A3-92CC-1F6FEC9E52B2}" type="parTrans" cxnId="{0F955D6A-F90C-4B4D-95E5-4360B07AC7E6}">
      <dgm:prSet/>
      <dgm:spPr/>
      <dgm:t>
        <a:bodyPr/>
        <a:lstStyle/>
        <a:p>
          <a:endParaRPr lang="en-US"/>
        </a:p>
      </dgm:t>
    </dgm:pt>
    <dgm:pt modelId="{571A770C-565E-4474-9A2C-1BEBCC9E5177}" type="sibTrans" cxnId="{0F955D6A-F90C-4B4D-95E5-4360B07AC7E6}">
      <dgm:prSet/>
      <dgm:spPr/>
      <dgm:t>
        <a:bodyPr/>
        <a:lstStyle/>
        <a:p>
          <a:endParaRPr lang="en-US"/>
        </a:p>
      </dgm:t>
    </dgm:pt>
    <dgm:pt modelId="{F54E914E-3CB0-46B1-ADC9-217AA8B137BA}">
      <dgm:prSet phldrT="[Text]" custT="1"/>
      <dgm:spPr/>
      <dgm:t>
        <a:bodyPr anchor="ctr"/>
        <a:lstStyle/>
        <a:p>
          <a:r>
            <a:rPr lang="en-US" sz="1400" dirty="0"/>
            <a:t>ECOG performance status</a:t>
          </a:r>
        </a:p>
      </dgm:t>
    </dgm:pt>
    <dgm:pt modelId="{FD1EA252-E308-4915-A7B1-8E8F99A77762}" type="parTrans" cxnId="{488C6E2D-929F-44E1-B096-6FCEB2538276}">
      <dgm:prSet/>
      <dgm:spPr/>
      <dgm:t>
        <a:bodyPr/>
        <a:lstStyle/>
        <a:p>
          <a:endParaRPr lang="en-US"/>
        </a:p>
      </dgm:t>
    </dgm:pt>
    <dgm:pt modelId="{FB1B463B-31D8-4D7E-9FD0-827F1BB83DA4}" type="sibTrans" cxnId="{488C6E2D-929F-44E1-B096-6FCEB2538276}">
      <dgm:prSet/>
      <dgm:spPr/>
      <dgm:t>
        <a:bodyPr/>
        <a:lstStyle/>
        <a:p>
          <a:endParaRPr lang="en-US"/>
        </a:p>
      </dgm:t>
    </dgm:pt>
    <dgm:pt modelId="{371ADC51-765F-47D2-93F7-BC23A1E335C3}">
      <dgm:prSet phldrT="[Text]"/>
      <dgm:spPr/>
      <dgm:t>
        <a:bodyPr/>
        <a:lstStyle/>
        <a:p>
          <a:r>
            <a:rPr lang="en-US" dirty="0"/>
            <a:t>Manage Symptoms</a:t>
          </a:r>
          <a:r>
            <a:rPr lang="en-US" baseline="30000" dirty="0"/>
            <a:t>1,3</a:t>
          </a:r>
          <a:endParaRPr lang="en-US" dirty="0"/>
        </a:p>
      </dgm:t>
    </dgm:pt>
    <dgm:pt modelId="{186C6596-6A73-4A38-A63F-D27AA4CBCE9A}" type="parTrans" cxnId="{B46732BC-BA18-4016-9A18-6B2F752D9EED}">
      <dgm:prSet/>
      <dgm:spPr/>
      <dgm:t>
        <a:bodyPr/>
        <a:lstStyle/>
        <a:p>
          <a:endParaRPr lang="en-US"/>
        </a:p>
      </dgm:t>
    </dgm:pt>
    <dgm:pt modelId="{B6F336BA-28F6-4155-B322-AE859A261AD1}" type="sibTrans" cxnId="{B46732BC-BA18-4016-9A18-6B2F752D9EED}">
      <dgm:prSet/>
      <dgm:spPr/>
      <dgm:t>
        <a:bodyPr/>
        <a:lstStyle/>
        <a:p>
          <a:endParaRPr lang="en-US"/>
        </a:p>
      </dgm:t>
    </dgm:pt>
    <dgm:pt modelId="{6871A4CF-1569-4AD9-A760-957289E9B1CC}">
      <dgm:prSet phldrT="[Text]" custT="1"/>
      <dgm:spPr/>
      <dgm:t>
        <a:bodyPr anchor="ctr"/>
        <a:lstStyle/>
        <a:p>
          <a:r>
            <a:rPr lang="en-US" sz="1400" dirty="0"/>
            <a:t>Reduce spleen size</a:t>
          </a:r>
        </a:p>
      </dgm:t>
    </dgm:pt>
    <dgm:pt modelId="{FFCD3C4A-60F5-4605-BA99-C87DABD4CF4B}" type="parTrans" cxnId="{E1CE17B3-FE9A-4EE1-9E16-75F4BFB4D36D}">
      <dgm:prSet/>
      <dgm:spPr/>
      <dgm:t>
        <a:bodyPr/>
        <a:lstStyle/>
        <a:p>
          <a:endParaRPr lang="en-US"/>
        </a:p>
      </dgm:t>
    </dgm:pt>
    <dgm:pt modelId="{D8BF1275-6305-4D4B-ADD0-7A1F8D49FC3D}" type="sibTrans" cxnId="{E1CE17B3-FE9A-4EE1-9E16-75F4BFB4D36D}">
      <dgm:prSet/>
      <dgm:spPr/>
      <dgm:t>
        <a:bodyPr/>
        <a:lstStyle/>
        <a:p>
          <a:endParaRPr lang="en-US"/>
        </a:p>
      </dgm:t>
    </dgm:pt>
    <dgm:pt modelId="{F178B8DC-1B51-4CB2-8D7A-B8F769EC3FDA}">
      <dgm:prSet phldrT="[Text]" custT="1"/>
      <dgm:spPr/>
      <dgm:t>
        <a:bodyPr anchor="ctr"/>
        <a:lstStyle/>
        <a:p>
          <a:r>
            <a:rPr lang="en-US" sz="1400" dirty="0"/>
            <a:t>Reduce symptom burden</a:t>
          </a:r>
        </a:p>
      </dgm:t>
    </dgm:pt>
    <dgm:pt modelId="{A5757D7E-9D4D-4A1D-B5DC-37ECD53011DF}" type="parTrans" cxnId="{1E07216F-A222-487C-928F-7AAFFADE1E9E}">
      <dgm:prSet/>
      <dgm:spPr/>
      <dgm:t>
        <a:bodyPr/>
        <a:lstStyle/>
        <a:p>
          <a:endParaRPr lang="en-US"/>
        </a:p>
      </dgm:t>
    </dgm:pt>
    <dgm:pt modelId="{A5C46A1A-E5B2-4F61-B6B9-0218948ED442}" type="sibTrans" cxnId="{1E07216F-A222-487C-928F-7AAFFADE1E9E}">
      <dgm:prSet/>
      <dgm:spPr/>
      <dgm:t>
        <a:bodyPr/>
        <a:lstStyle/>
        <a:p>
          <a:endParaRPr lang="en-US"/>
        </a:p>
      </dgm:t>
    </dgm:pt>
    <dgm:pt modelId="{31A858F2-218F-41DE-91F5-3A05041B6EE3}">
      <dgm:prSet phldrT="[Text]"/>
      <dgm:spPr>
        <a:solidFill>
          <a:srgbClr val="35ABBB"/>
        </a:solidFill>
      </dgm:spPr>
      <dgm:t>
        <a:bodyPr/>
        <a:lstStyle/>
        <a:p>
          <a:r>
            <a:rPr lang="en-US" dirty="0"/>
            <a:t>Prolong Survival</a:t>
          </a:r>
          <a:r>
            <a:rPr lang="en-US" baseline="30000" dirty="0"/>
            <a:t>2-3</a:t>
          </a:r>
          <a:endParaRPr lang="en-US" dirty="0"/>
        </a:p>
      </dgm:t>
    </dgm:pt>
    <dgm:pt modelId="{EE5C138D-8296-48B0-910C-6460CEB57299}" type="parTrans" cxnId="{FF5DE097-B734-43D6-9FCD-3E36A0C413BA}">
      <dgm:prSet/>
      <dgm:spPr/>
      <dgm:t>
        <a:bodyPr/>
        <a:lstStyle/>
        <a:p>
          <a:endParaRPr lang="en-US"/>
        </a:p>
      </dgm:t>
    </dgm:pt>
    <dgm:pt modelId="{A5A307A8-F2AC-4B55-9671-2BBE5E5EB9B4}" type="sibTrans" cxnId="{FF5DE097-B734-43D6-9FCD-3E36A0C413BA}">
      <dgm:prSet/>
      <dgm:spPr/>
      <dgm:t>
        <a:bodyPr/>
        <a:lstStyle/>
        <a:p>
          <a:endParaRPr lang="en-US"/>
        </a:p>
      </dgm:t>
    </dgm:pt>
    <dgm:pt modelId="{CB57B6CE-96D3-4516-A6E7-56267B4DA76F}">
      <dgm:prSet phldrT="[Text]" custT="1"/>
      <dgm:spPr>
        <a:solidFill>
          <a:srgbClr val="35ABBB">
            <a:alpha val="50196"/>
          </a:srgbClr>
        </a:solidFill>
      </dgm:spPr>
      <dgm:t>
        <a:bodyPr anchor="ctr"/>
        <a:lstStyle/>
        <a:p>
          <a:pPr algn="l"/>
          <a:r>
            <a:rPr lang="en-US" sz="1600" dirty="0"/>
            <a:t>Allogeneic HSCT (only “curative” treatment option)</a:t>
          </a:r>
        </a:p>
      </dgm:t>
    </dgm:pt>
    <dgm:pt modelId="{1B50D4FF-F962-43DA-9DAD-B4DAAD4E8BAE}" type="parTrans" cxnId="{4DC33B74-377F-478A-AEEC-4509408DF492}">
      <dgm:prSet/>
      <dgm:spPr/>
      <dgm:t>
        <a:bodyPr/>
        <a:lstStyle/>
        <a:p>
          <a:endParaRPr lang="en-US"/>
        </a:p>
      </dgm:t>
    </dgm:pt>
    <dgm:pt modelId="{F1F94880-9F38-4CEA-8986-9EDCE1D56732}" type="sibTrans" cxnId="{4DC33B74-377F-478A-AEEC-4509408DF492}">
      <dgm:prSet/>
      <dgm:spPr/>
      <dgm:t>
        <a:bodyPr/>
        <a:lstStyle/>
        <a:p>
          <a:endParaRPr lang="en-US"/>
        </a:p>
      </dgm:t>
    </dgm:pt>
    <dgm:pt modelId="{0CB6A40F-DB2B-48BB-ACCC-69CEB28A5363}">
      <dgm:prSet phldrT="[Text]" custT="1"/>
      <dgm:spPr/>
      <dgm:t>
        <a:bodyPr anchor="ctr"/>
        <a:lstStyle/>
        <a:p>
          <a:r>
            <a:rPr lang="en-US" sz="1400" dirty="0"/>
            <a:t>Improve blood counts</a:t>
          </a:r>
        </a:p>
      </dgm:t>
    </dgm:pt>
    <dgm:pt modelId="{5B8F9D5A-9BF0-4D6A-A202-66A6F814B267}" type="parTrans" cxnId="{EF3C672E-CEDA-4BF0-9B80-07359DD285ED}">
      <dgm:prSet/>
      <dgm:spPr/>
      <dgm:t>
        <a:bodyPr/>
        <a:lstStyle/>
        <a:p>
          <a:endParaRPr lang="en-US"/>
        </a:p>
      </dgm:t>
    </dgm:pt>
    <dgm:pt modelId="{521517D6-13C2-4D79-B340-5A438F33AFC4}" type="sibTrans" cxnId="{EF3C672E-CEDA-4BF0-9B80-07359DD285ED}">
      <dgm:prSet/>
      <dgm:spPr/>
      <dgm:t>
        <a:bodyPr/>
        <a:lstStyle/>
        <a:p>
          <a:endParaRPr lang="en-US"/>
        </a:p>
      </dgm:t>
    </dgm:pt>
    <dgm:pt modelId="{06DCE0A1-0DDA-424C-8810-2298CA8713B0}">
      <dgm:prSet phldrT="[Text]" custT="1"/>
      <dgm:spPr/>
      <dgm:t>
        <a:bodyPr anchor="ctr"/>
        <a:lstStyle/>
        <a:p>
          <a:r>
            <a:rPr lang="en-US" sz="1400" dirty="0"/>
            <a:t>Improve quality of life</a:t>
          </a:r>
        </a:p>
      </dgm:t>
    </dgm:pt>
    <dgm:pt modelId="{B9FADCD0-7EEC-4EC6-8D0A-C99A00C99228}" type="parTrans" cxnId="{D5017573-6BC9-46BF-AF26-623448D490C7}">
      <dgm:prSet/>
      <dgm:spPr/>
      <dgm:t>
        <a:bodyPr/>
        <a:lstStyle/>
        <a:p>
          <a:endParaRPr lang="en-US"/>
        </a:p>
      </dgm:t>
    </dgm:pt>
    <dgm:pt modelId="{EFDF9447-E8F1-47B6-B06F-928261AB230B}" type="sibTrans" cxnId="{D5017573-6BC9-46BF-AF26-623448D490C7}">
      <dgm:prSet/>
      <dgm:spPr/>
      <dgm:t>
        <a:bodyPr/>
        <a:lstStyle/>
        <a:p>
          <a:endParaRPr lang="en-US"/>
        </a:p>
      </dgm:t>
    </dgm:pt>
    <dgm:pt modelId="{616D10B7-A70F-49AF-B2FB-FC6BABB33A0D}">
      <dgm:prSet phldrT="[Text]" custT="1"/>
      <dgm:spPr/>
      <dgm:t>
        <a:bodyPr anchor="ctr"/>
        <a:lstStyle/>
        <a:p>
          <a:r>
            <a:rPr lang="en-US" sz="1400" dirty="0"/>
            <a:t>MPN-SAF TSS</a:t>
          </a:r>
        </a:p>
      </dgm:t>
    </dgm:pt>
    <dgm:pt modelId="{00C80791-AAA3-44EA-8E5D-5A01D2031983}" type="parTrans" cxnId="{5EE4DFF3-C181-4608-809B-E5A0446FD4F5}">
      <dgm:prSet/>
      <dgm:spPr/>
      <dgm:t>
        <a:bodyPr/>
        <a:lstStyle/>
        <a:p>
          <a:endParaRPr lang="en-US"/>
        </a:p>
      </dgm:t>
    </dgm:pt>
    <dgm:pt modelId="{6982D923-B0C2-4088-9F40-F829B46BD7D5}" type="sibTrans" cxnId="{5EE4DFF3-C181-4608-809B-E5A0446FD4F5}">
      <dgm:prSet/>
      <dgm:spPr/>
      <dgm:t>
        <a:bodyPr/>
        <a:lstStyle/>
        <a:p>
          <a:endParaRPr lang="en-US"/>
        </a:p>
      </dgm:t>
    </dgm:pt>
    <dgm:pt modelId="{A1B8ED08-90C3-48EB-B029-AE5A90A3AB7F}">
      <dgm:prSet phldrT="[Text]" custT="1"/>
      <dgm:spPr>
        <a:solidFill>
          <a:srgbClr val="35ABBB">
            <a:alpha val="50196"/>
          </a:srgbClr>
        </a:solidFill>
      </dgm:spPr>
      <dgm:t>
        <a:bodyPr anchor="ctr"/>
        <a:lstStyle/>
        <a:p>
          <a:pPr algn="l"/>
          <a:r>
            <a:rPr lang="en-US" sz="1600" dirty="0"/>
            <a:t>JAKi</a:t>
          </a:r>
        </a:p>
      </dgm:t>
    </dgm:pt>
    <dgm:pt modelId="{43444E80-EC15-4162-B8E5-8431233A1770}" type="parTrans" cxnId="{BE3684EC-015B-4B49-8292-C9380EDA155C}">
      <dgm:prSet/>
      <dgm:spPr/>
      <dgm:t>
        <a:bodyPr/>
        <a:lstStyle/>
        <a:p>
          <a:endParaRPr lang="en-US"/>
        </a:p>
      </dgm:t>
    </dgm:pt>
    <dgm:pt modelId="{1BF43210-CB84-4ED1-8C8C-10025FBFBC81}" type="sibTrans" cxnId="{BE3684EC-015B-4B49-8292-C9380EDA155C}">
      <dgm:prSet/>
      <dgm:spPr/>
      <dgm:t>
        <a:bodyPr/>
        <a:lstStyle/>
        <a:p>
          <a:endParaRPr lang="en-US"/>
        </a:p>
      </dgm:t>
    </dgm:pt>
    <dgm:pt modelId="{771F0E5D-B969-4E12-B03B-C36304678F26}" type="pres">
      <dgm:prSet presAssocID="{2B845D79-A5BB-4662-9D79-6F1FD02E0118}" presName="Name0" presStyleCnt="0">
        <dgm:presLayoutVars>
          <dgm:dir/>
          <dgm:animLvl val="lvl"/>
          <dgm:resizeHandles/>
        </dgm:presLayoutVars>
      </dgm:prSet>
      <dgm:spPr/>
    </dgm:pt>
    <dgm:pt modelId="{397C13C8-3D45-4C5A-A476-76D32281F2DE}" type="pres">
      <dgm:prSet presAssocID="{71239E1C-D5FC-4A3F-B576-61576870A4A3}" presName="linNode" presStyleCnt="0"/>
      <dgm:spPr/>
    </dgm:pt>
    <dgm:pt modelId="{7C821A93-79AB-46AA-A807-5D5D03F8619E}" type="pres">
      <dgm:prSet presAssocID="{71239E1C-D5FC-4A3F-B576-61576870A4A3}" presName="parentShp" presStyleLbl="node1" presStyleIdx="0" presStyleCnt="3" custLinFactNeighborY="-10116">
        <dgm:presLayoutVars>
          <dgm:bulletEnabled val="1"/>
        </dgm:presLayoutVars>
      </dgm:prSet>
      <dgm:spPr/>
    </dgm:pt>
    <dgm:pt modelId="{5B3854FF-C608-48B0-B0ED-56C533AF17CB}" type="pres">
      <dgm:prSet presAssocID="{71239E1C-D5FC-4A3F-B576-61576870A4A3}" presName="childShp" presStyleLbl="bgAccFollowNode1" presStyleIdx="0" presStyleCnt="3">
        <dgm:presLayoutVars>
          <dgm:bulletEnabled val="1"/>
        </dgm:presLayoutVars>
      </dgm:prSet>
      <dgm:spPr/>
    </dgm:pt>
    <dgm:pt modelId="{831A5079-67A3-4DEE-83F4-3C08E72456A8}" type="pres">
      <dgm:prSet presAssocID="{DDB9887A-C78E-47AF-BBD2-79072FCCE0EE}" presName="spacing" presStyleCnt="0"/>
      <dgm:spPr/>
    </dgm:pt>
    <dgm:pt modelId="{656B8B34-3AF3-472F-A1FC-5D09A77FD37B}" type="pres">
      <dgm:prSet presAssocID="{371ADC51-765F-47D2-93F7-BC23A1E335C3}" presName="linNode" presStyleCnt="0"/>
      <dgm:spPr/>
    </dgm:pt>
    <dgm:pt modelId="{45DCF855-797A-467F-AA2D-3D0DC018B91F}" type="pres">
      <dgm:prSet presAssocID="{371ADC51-765F-47D2-93F7-BC23A1E335C3}" presName="parentShp" presStyleLbl="node1" presStyleIdx="1" presStyleCnt="3">
        <dgm:presLayoutVars>
          <dgm:bulletEnabled val="1"/>
        </dgm:presLayoutVars>
      </dgm:prSet>
      <dgm:spPr/>
    </dgm:pt>
    <dgm:pt modelId="{27D85878-1BFC-4B82-A3D4-BDA2016915A0}" type="pres">
      <dgm:prSet presAssocID="{371ADC51-765F-47D2-93F7-BC23A1E335C3}" presName="childShp" presStyleLbl="bgAccFollowNode1" presStyleIdx="1" presStyleCnt="3">
        <dgm:presLayoutVars>
          <dgm:bulletEnabled val="1"/>
        </dgm:presLayoutVars>
      </dgm:prSet>
      <dgm:spPr/>
    </dgm:pt>
    <dgm:pt modelId="{8EEAB480-D191-4735-855D-B1BB678B77F8}" type="pres">
      <dgm:prSet presAssocID="{B6F336BA-28F6-4155-B322-AE859A261AD1}" presName="spacing" presStyleCnt="0"/>
      <dgm:spPr/>
    </dgm:pt>
    <dgm:pt modelId="{2991BFF9-CD03-45EB-8A77-C4E874DDA9B9}" type="pres">
      <dgm:prSet presAssocID="{31A858F2-218F-41DE-91F5-3A05041B6EE3}" presName="linNode" presStyleCnt="0"/>
      <dgm:spPr/>
    </dgm:pt>
    <dgm:pt modelId="{4ECE8F35-2443-4009-9702-5987E0CF35A1}" type="pres">
      <dgm:prSet presAssocID="{31A858F2-218F-41DE-91F5-3A05041B6EE3}" presName="parentShp" presStyleLbl="node1" presStyleIdx="2" presStyleCnt="3">
        <dgm:presLayoutVars>
          <dgm:bulletEnabled val="1"/>
        </dgm:presLayoutVars>
      </dgm:prSet>
      <dgm:spPr/>
    </dgm:pt>
    <dgm:pt modelId="{74C930DB-E99F-4E91-BDB4-2B0462BAFAF6}" type="pres">
      <dgm:prSet presAssocID="{31A858F2-218F-41DE-91F5-3A05041B6EE3}" presName="childShp" presStyleLbl="bgAccFollowNode1" presStyleIdx="2" presStyleCnt="3" custScaleY="109656">
        <dgm:presLayoutVars>
          <dgm:bulletEnabled val="1"/>
        </dgm:presLayoutVars>
      </dgm:prSet>
      <dgm:spPr/>
    </dgm:pt>
  </dgm:ptLst>
  <dgm:cxnLst>
    <dgm:cxn modelId="{60CF9505-CB2C-4FC2-AE69-A74D0C402FE4}" type="presOf" srcId="{31A858F2-218F-41DE-91F5-3A05041B6EE3}" destId="{4ECE8F35-2443-4009-9702-5987E0CF35A1}" srcOrd="0" destOrd="0" presId="urn:microsoft.com/office/officeart/2005/8/layout/vList6"/>
    <dgm:cxn modelId="{70985A0A-AC10-404E-A177-8390307C8AAF}" type="presOf" srcId="{2B845D79-A5BB-4662-9D79-6F1FD02E0118}" destId="{771F0E5D-B969-4E12-B03B-C36304678F26}" srcOrd="0" destOrd="0" presId="urn:microsoft.com/office/officeart/2005/8/layout/vList6"/>
    <dgm:cxn modelId="{CD198F2B-006D-41EB-86D4-E70F8303AD67}" type="presOf" srcId="{71239E1C-D5FC-4A3F-B576-61576870A4A3}" destId="{7C821A93-79AB-46AA-A807-5D5D03F8619E}" srcOrd="0" destOrd="0" presId="urn:microsoft.com/office/officeart/2005/8/layout/vList6"/>
    <dgm:cxn modelId="{488C6E2D-929F-44E1-B096-6FCEB2538276}" srcId="{71239E1C-D5FC-4A3F-B576-61576870A4A3}" destId="{F54E914E-3CB0-46B1-ADC9-217AA8B137BA}" srcOrd="1" destOrd="0" parTransId="{FD1EA252-E308-4915-A7B1-8E8F99A77762}" sibTransId="{FB1B463B-31D8-4D7E-9FD0-827F1BB83DA4}"/>
    <dgm:cxn modelId="{EF3C672E-CEDA-4BF0-9B80-07359DD285ED}" srcId="{371ADC51-765F-47D2-93F7-BC23A1E335C3}" destId="{0CB6A40F-DB2B-48BB-ACCC-69CEB28A5363}" srcOrd="1" destOrd="0" parTransId="{5B8F9D5A-9BF0-4D6A-A202-66A6F814B267}" sibTransId="{521517D6-13C2-4D79-B340-5A438F33AFC4}"/>
    <dgm:cxn modelId="{1ABDBE44-BDEA-486A-A4A8-C882EA3FB877}" type="presOf" srcId="{06DCE0A1-0DDA-424C-8810-2298CA8713B0}" destId="{27D85878-1BFC-4B82-A3D4-BDA2016915A0}" srcOrd="0" destOrd="3" presId="urn:microsoft.com/office/officeart/2005/8/layout/vList6"/>
    <dgm:cxn modelId="{0F955D6A-F90C-4B4D-95E5-4360B07AC7E6}" srcId="{71239E1C-D5FC-4A3F-B576-61576870A4A3}" destId="{DB811644-41BF-4B95-8710-9865BC57D9B1}" srcOrd="0" destOrd="0" parTransId="{97137EAF-9B10-42A3-92CC-1F6FEC9E52B2}" sibTransId="{571A770C-565E-4474-9A2C-1BEBCC9E5177}"/>
    <dgm:cxn modelId="{7F355E6B-F15F-445A-993D-9B27B925E7E7}" type="presOf" srcId="{616D10B7-A70F-49AF-B2FB-FC6BABB33A0D}" destId="{5B3854FF-C608-48B0-B0ED-56C533AF17CB}" srcOrd="0" destOrd="2" presId="urn:microsoft.com/office/officeart/2005/8/layout/vList6"/>
    <dgm:cxn modelId="{1E07216F-A222-487C-928F-7AAFFADE1E9E}" srcId="{371ADC51-765F-47D2-93F7-BC23A1E335C3}" destId="{F178B8DC-1B51-4CB2-8D7A-B8F769EC3FDA}" srcOrd="2" destOrd="0" parTransId="{A5757D7E-9D4D-4A1D-B5DC-37ECD53011DF}" sibTransId="{A5C46A1A-E5B2-4F61-B6B9-0218948ED442}"/>
    <dgm:cxn modelId="{D5017573-6BC9-46BF-AF26-623448D490C7}" srcId="{371ADC51-765F-47D2-93F7-BC23A1E335C3}" destId="{06DCE0A1-0DDA-424C-8810-2298CA8713B0}" srcOrd="3" destOrd="0" parTransId="{B9FADCD0-7EEC-4EC6-8D0A-C99A00C99228}" sibTransId="{EFDF9447-E8F1-47B6-B06F-928261AB230B}"/>
    <dgm:cxn modelId="{4DC33B74-377F-478A-AEEC-4509408DF492}" srcId="{31A858F2-218F-41DE-91F5-3A05041B6EE3}" destId="{CB57B6CE-96D3-4516-A6E7-56267B4DA76F}" srcOrd="1" destOrd="0" parTransId="{1B50D4FF-F962-43DA-9DAD-B4DAAD4E8BAE}" sibTransId="{F1F94880-9F38-4CEA-8986-9EDCE1D56732}"/>
    <dgm:cxn modelId="{45C8A57D-9C7C-444D-8BFD-34205C8A5E8C}" type="presOf" srcId="{CB57B6CE-96D3-4516-A6E7-56267B4DA76F}" destId="{74C930DB-E99F-4E91-BDB4-2B0462BAFAF6}" srcOrd="0" destOrd="1" presId="urn:microsoft.com/office/officeart/2005/8/layout/vList6"/>
    <dgm:cxn modelId="{FF5DE097-B734-43D6-9FCD-3E36A0C413BA}" srcId="{2B845D79-A5BB-4662-9D79-6F1FD02E0118}" destId="{31A858F2-218F-41DE-91F5-3A05041B6EE3}" srcOrd="2" destOrd="0" parTransId="{EE5C138D-8296-48B0-910C-6460CEB57299}" sibTransId="{A5A307A8-F2AC-4B55-9671-2BBE5E5EB9B4}"/>
    <dgm:cxn modelId="{480FC498-F315-4DAC-80D1-1280EF37ED50}" type="presOf" srcId="{F178B8DC-1B51-4CB2-8D7A-B8F769EC3FDA}" destId="{27D85878-1BFC-4B82-A3D4-BDA2016915A0}" srcOrd="0" destOrd="2" presId="urn:microsoft.com/office/officeart/2005/8/layout/vList6"/>
    <dgm:cxn modelId="{8E28859B-918A-4D03-99A3-F0930F588501}" type="presOf" srcId="{F54E914E-3CB0-46B1-ADC9-217AA8B137BA}" destId="{5B3854FF-C608-48B0-B0ED-56C533AF17CB}" srcOrd="0" destOrd="1" presId="urn:microsoft.com/office/officeart/2005/8/layout/vList6"/>
    <dgm:cxn modelId="{B170EFA5-83C1-4969-892E-06BDF9A43B37}" type="presOf" srcId="{A1B8ED08-90C3-48EB-B029-AE5A90A3AB7F}" destId="{74C930DB-E99F-4E91-BDB4-2B0462BAFAF6}" srcOrd="0" destOrd="0" presId="urn:microsoft.com/office/officeart/2005/8/layout/vList6"/>
    <dgm:cxn modelId="{91DAEEAB-E637-4A3B-98B1-FC0CE26CAA44}" type="presOf" srcId="{0CB6A40F-DB2B-48BB-ACCC-69CEB28A5363}" destId="{27D85878-1BFC-4B82-A3D4-BDA2016915A0}" srcOrd="0" destOrd="1" presId="urn:microsoft.com/office/officeart/2005/8/layout/vList6"/>
    <dgm:cxn modelId="{E1CE17B3-FE9A-4EE1-9E16-75F4BFB4D36D}" srcId="{371ADC51-765F-47D2-93F7-BC23A1E335C3}" destId="{6871A4CF-1569-4AD9-A760-957289E9B1CC}" srcOrd="0" destOrd="0" parTransId="{FFCD3C4A-60F5-4605-BA99-C87DABD4CF4B}" sibTransId="{D8BF1275-6305-4D4B-ADD0-7A1F8D49FC3D}"/>
    <dgm:cxn modelId="{0839B1B6-9CBA-46CC-85E7-F128D30EE6E5}" srcId="{2B845D79-A5BB-4662-9D79-6F1FD02E0118}" destId="{71239E1C-D5FC-4A3F-B576-61576870A4A3}" srcOrd="0" destOrd="0" parTransId="{8650D9FE-90F6-4B1E-BE4E-F418B2E5B3A7}" sibTransId="{DDB9887A-C78E-47AF-BBD2-79072FCCE0EE}"/>
    <dgm:cxn modelId="{B46732BC-BA18-4016-9A18-6B2F752D9EED}" srcId="{2B845D79-A5BB-4662-9D79-6F1FD02E0118}" destId="{371ADC51-765F-47D2-93F7-BC23A1E335C3}" srcOrd="1" destOrd="0" parTransId="{186C6596-6A73-4A38-A63F-D27AA4CBCE9A}" sibTransId="{B6F336BA-28F6-4155-B322-AE859A261AD1}"/>
    <dgm:cxn modelId="{BB1597C5-AD82-487A-AB61-2843F1499223}" type="presOf" srcId="{6871A4CF-1569-4AD9-A760-957289E9B1CC}" destId="{27D85878-1BFC-4B82-A3D4-BDA2016915A0}" srcOrd="0" destOrd="0" presId="urn:microsoft.com/office/officeart/2005/8/layout/vList6"/>
    <dgm:cxn modelId="{1F2BB1CD-D717-4188-B53F-5A88D3FD6483}" type="presOf" srcId="{DB811644-41BF-4B95-8710-9865BC57D9B1}" destId="{5B3854FF-C608-48B0-B0ED-56C533AF17CB}" srcOrd="0" destOrd="0" presId="urn:microsoft.com/office/officeart/2005/8/layout/vList6"/>
    <dgm:cxn modelId="{76ADA7DF-1A69-4A3E-ABAD-91A6FCF28A40}" type="presOf" srcId="{371ADC51-765F-47D2-93F7-BC23A1E335C3}" destId="{45DCF855-797A-467F-AA2D-3D0DC018B91F}" srcOrd="0" destOrd="0" presId="urn:microsoft.com/office/officeart/2005/8/layout/vList6"/>
    <dgm:cxn modelId="{BE3684EC-015B-4B49-8292-C9380EDA155C}" srcId="{31A858F2-218F-41DE-91F5-3A05041B6EE3}" destId="{A1B8ED08-90C3-48EB-B029-AE5A90A3AB7F}" srcOrd="0" destOrd="0" parTransId="{43444E80-EC15-4162-B8E5-8431233A1770}" sibTransId="{1BF43210-CB84-4ED1-8C8C-10025FBFBC81}"/>
    <dgm:cxn modelId="{5EE4DFF3-C181-4608-809B-E5A0446FD4F5}" srcId="{71239E1C-D5FC-4A3F-B576-61576870A4A3}" destId="{616D10B7-A70F-49AF-B2FB-FC6BABB33A0D}" srcOrd="2" destOrd="0" parTransId="{00C80791-AAA3-44EA-8E5D-5A01D2031983}" sibTransId="{6982D923-B0C2-4088-9F40-F829B46BD7D5}"/>
    <dgm:cxn modelId="{B2BA369C-1A24-4AC2-A565-9C49666B7010}" type="presParOf" srcId="{771F0E5D-B969-4E12-B03B-C36304678F26}" destId="{397C13C8-3D45-4C5A-A476-76D32281F2DE}" srcOrd="0" destOrd="0" presId="urn:microsoft.com/office/officeart/2005/8/layout/vList6"/>
    <dgm:cxn modelId="{FE1790E1-000E-46E1-A9C2-45E6FC4F5A2E}" type="presParOf" srcId="{397C13C8-3D45-4C5A-A476-76D32281F2DE}" destId="{7C821A93-79AB-46AA-A807-5D5D03F8619E}" srcOrd="0" destOrd="0" presId="urn:microsoft.com/office/officeart/2005/8/layout/vList6"/>
    <dgm:cxn modelId="{D2865C00-1F42-4C7F-A39F-00B0CAA1D198}" type="presParOf" srcId="{397C13C8-3D45-4C5A-A476-76D32281F2DE}" destId="{5B3854FF-C608-48B0-B0ED-56C533AF17CB}" srcOrd="1" destOrd="0" presId="urn:microsoft.com/office/officeart/2005/8/layout/vList6"/>
    <dgm:cxn modelId="{7FADC542-D2E1-4BDC-9E2B-A7941C147B6A}" type="presParOf" srcId="{771F0E5D-B969-4E12-B03B-C36304678F26}" destId="{831A5079-67A3-4DEE-83F4-3C08E72456A8}" srcOrd="1" destOrd="0" presId="urn:microsoft.com/office/officeart/2005/8/layout/vList6"/>
    <dgm:cxn modelId="{687CE22C-F5A0-466B-A62F-EDDB573CE3E5}" type="presParOf" srcId="{771F0E5D-B969-4E12-B03B-C36304678F26}" destId="{656B8B34-3AF3-472F-A1FC-5D09A77FD37B}" srcOrd="2" destOrd="0" presId="urn:microsoft.com/office/officeart/2005/8/layout/vList6"/>
    <dgm:cxn modelId="{E5BC0B45-9144-4110-9817-24B5577B919B}" type="presParOf" srcId="{656B8B34-3AF3-472F-A1FC-5D09A77FD37B}" destId="{45DCF855-797A-467F-AA2D-3D0DC018B91F}" srcOrd="0" destOrd="0" presId="urn:microsoft.com/office/officeart/2005/8/layout/vList6"/>
    <dgm:cxn modelId="{BE44F347-FC7F-4664-A91D-E255E62CD151}" type="presParOf" srcId="{656B8B34-3AF3-472F-A1FC-5D09A77FD37B}" destId="{27D85878-1BFC-4B82-A3D4-BDA2016915A0}" srcOrd="1" destOrd="0" presId="urn:microsoft.com/office/officeart/2005/8/layout/vList6"/>
    <dgm:cxn modelId="{5D7196E4-F7CA-4495-A7FF-2BE38F221197}" type="presParOf" srcId="{771F0E5D-B969-4E12-B03B-C36304678F26}" destId="{8EEAB480-D191-4735-855D-B1BB678B77F8}" srcOrd="3" destOrd="0" presId="urn:microsoft.com/office/officeart/2005/8/layout/vList6"/>
    <dgm:cxn modelId="{4BC29AE0-7025-489F-8A28-0830746F6EE4}" type="presParOf" srcId="{771F0E5D-B969-4E12-B03B-C36304678F26}" destId="{2991BFF9-CD03-45EB-8A77-C4E874DDA9B9}" srcOrd="4" destOrd="0" presId="urn:microsoft.com/office/officeart/2005/8/layout/vList6"/>
    <dgm:cxn modelId="{99A3CBC0-DEEE-47A4-AFF6-B6AF98EDC139}" type="presParOf" srcId="{2991BFF9-CD03-45EB-8A77-C4E874DDA9B9}" destId="{4ECE8F35-2443-4009-9702-5987E0CF35A1}" srcOrd="0" destOrd="0" presId="urn:microsoft.com/office/officeart/2005/8/layout/vList6"/>
    <dgm:cxn modelId="{24272CE4-2847-4170-B0D8-12CA5E39C410}" type="presParOf" srcId="{2991BFF9-CD03-45EB-8A77-C4E874DDA9B9}" destId="{74C930DB-E99F-4E91-BDB4-2B0462BAFAF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18C2D6-004B-442C-B6FF-8F39B844D4B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27072E3-DF7B-4AAB-809C-D9E5001616B9}">
      <dgm:prSet/>
      <dgm:spPr>
        <a:solidFill>
          <a:srgbClr val="4199A5">
            <a:alpha val="50196"/>
          </a:srgbClr>
        </a:solidFill>
      </dgm:spPr>
      <dgm:t>
        <a:bodyPr/>
        <a:lstStyle/>
        <a:p>
          <a:r>
            <a:rPr lang="en-US" dirty="0"/>
            <a:t>Significant cofounding present due to large amount of crossover in COMFORT trials </a:t>
          </a:r>
        </a:p>
      </dgm:t>
    </dgm:pt>
    <dgm:pt modelId="{F1A23B76-4083-4B65-A18A-C86EBA179C60}" type="parTrans" cxnId="{5C13EF44-2562-4183-8A39-272251C6DCC4}">
      <dgm:prSet/>
      <dgm:spPr/>
      <dgm:t>
        <a:bodyPr/>
        <a:lstStyle/>
        <a:p>
          <a:endParaRPr lang="en-US"/>
        </a:p>
      </dgm:t>
    </dgm:pt>
    <dgm:pt modelId="{D81F0570-764E-4160-943C-6E850AB92C80}" type="sibTrans" cxnId="{5C13EF44-2562-4183-8A39-272251C6DCC4}">
      <dgm:prSet/>
      <dgm:spPr>
        <a:solidFill>
          <a:srgbClr val="4199A5">
            <a:alpha val="30196"/>
          </a:srgbClr>
        </a:solidFill>
      </dgm:spPr>
      <dgm:t>
        <a:bodyPr/>
        <a:lstStyle/>
        <a:p>
          <a:endParaRPr lang="en-US" dirty="0"/>
        </a:p>
      </dgm:t>
    </dgm:pt>
    <dgm:pt modelId="{D97819B3-58E8-4CB3-BA30-302778883A38}">
      <dgm:prSet/>
      <dgm:spPr>
        <a:solidFill>
          <a:srgbClr val="4199A5">
            <a:alpha val="69804"/>
          </a:srgbClr>
        </a:solidFill>
      </dgm:spPr>
      <dgm:t>
        <a:bodyPr/>
        <a:lstStyle/>
        <a:p>
          <a:r>
            <a:rPr lang="en-US" dirty="0"/>
            <a:t>Median follow-up: 4.3 years (majority crossed over from BAT to ruxolitinib)</a:t>
          </a:r>
        </a:p>
      </dgm:t>
    </dgm:pt>
    <dgm:pt modelId="{3A348C53-6112-49E4-9012-584E095A6BC5}" type="parTrans" cxnId="{B7F9357A-187A-43FC-928A-202861DA025E}">
      <dgm:prSet/>
      <dgm:spPr/>
      <dgm:t>
        <a:bodyPr/>
        <a:lstStyle/>
        <a:p>
          <a:endParaRPr lang="en-US"/>
        </a:p>
      </dgm:t>
    </dgm:pt>
    <dgm:pt modelId="{DDEFD96A-4257-42D6-8C36-102BF942BAA6}" type="sibTrans" cxnId="{B7F9357A-187A-43FC-928A-202861DA025E}">
      <dgm:prSet/>
      <dgm:spPr>
        <a:solidFill>
          <a:srgbClr val="4199A5">
            <a:alpha val="30196"/>
          </a:srgbClr>
        </a:solidFill>
      </dgm:spPr>
      <dgm:t>
        <a:bodyPr/>
        <a:lstStyle/>
        <a:p>
          <a:endParaRPr lang="en-US" dirty="0"/>
        </a:p>
      </dgm:t>
    </dgm:pt>
    <dgm:pt modelId="{229A40E2-5BAE-4FD3-8D02-CACDE27ADB30}">
      <dgm:prSet/>
      <dgm:spPr>
        <a:solidFill>
          <a:srgbClr val="4199A5"/>
        </a:solidFill>
      </dgm:spPr>
      <dgm:t>
        <a:bodyPr/>
        <a:lstStyle/>
        <a:p>
          <a:r>
            <a:rPr lang="en-US" dirty="0"/>
            <a:t>RPSFT* modeling utilized to estimate treatment effect correction for crossover</a:t>
          </a:r>
        </a:p>
      </dgm:t>
    </dgm:pt>
    <dgm:pt modelId="{05667EA3-AF41-4D38-9980-272B1FEE0C02}" type="parTrans" cxnId="{B6C68417-9A84-4527-A184-90C248963C09}">
      <dgm:prSet/>
      <dgm:spPr/>
      <dgm:t>
        <a:bodyPr/>
        <a:lstStyle/>
        <a:p>
          <a:endParaRPr lang="en-US"/>
        </a:p>
      </dgm:t>
    </dgm:pt>
    <dgm:pt modelId="{27809925-6D30-4C8F-9EAA-49C6B77C2A9A}" type="sibTrans" cxnId="{B6C68417-9A84-4527-A184-90C248963C09}">
      <dgm:prSet/>
      <dgm:spPr/>
      <dgm:t>
        <a:bodyPr/>
        <a:lstStyle/>
        <a:p>
          <a:endParaRPr lang="en-US"/>
        </a:p>
      </dgm:t>
    </dgm:pt>
    <dgm:pt modelId="{4A287C0B-B5BB-4EA0-A414-AFAF675EB2FF}" type="pres">
      <dgm:prSet presAssocID="{E418C2D6-004B-442C-B6FF-8F39B844D4B3}" presName="Name0" presStyleCnt="0">
        <dgm:presLayoutVars>
          <dgm:dir/>
          <dgm:resizeHandles val="exact"/>
        </dgm:presLayoutVars>
      </dgm:prSet>
      <dgm:spPr/>
    </dgm:pt>
    <dgm:pt modelId="{391AF4E6-1753-4B1E-9CE1-655E99390E33}" type="pres">
      <dgm:prSet presAssocID="{527072E3-DF7B-4AAB-809C-D9E5001616B9}" presName="node" presStyleLbl="node1" presStyleIdx="0" presStyleCnt="3">
        <dgm:presLayoutVars>
          <dgm:bulletEnabled val="1"/>
        </dgm:presLayoutVars>
      </dgm:prSet>
      <dgm:spPr/>
    </dgm:pt>
    <dgm:pt modelId="{0D41FC16-9941-4E59-B93C-90016F70B001}" type="pres">
      <dgm:prSet presAssocID="{D81F0570-764E-4160-943C-6E850AB92C80}" presName="sibTrans" presStyleLbl="sibTrans2D1" presStyleIdx="0" presStyleCnt="2"/>
      <dgm:spPr/>
    </dgm:pt>
    <dgm:pt modelId="{D4DE4BF8-A2C7-489C-95BE-4FB3757DD11E}" type="pres">
      <dgm:prSet presAssocID="{D81F0570-764E-4160-943C-6E850AB92C80}" presName="connectorText" presStyleLbl="sibTrans2D1" presStyleIdx="0" presStyleCnt="2"/>
      <dgm:spPr/>
    </dgm:pt>
    <dgm:pt modelId="{B204514D-C7C2-4497-AF92-4347ABD00069}" type="pres">
      <dgm:prSet presAssocID="{D97819B3-58E8-4CB3-BA30-302778883A38}" presName="node" presStyleLbl="node1" presStyleIdx="1" presStyleCnt="3">
        <dgm:presLayoutVars>
          <dgm:bulletEnabled val="1"/>
        </dgm:presLayoutVars>
      </dgm:prSet>
      <dgm:spPr/>
    </dgm:pt>
    <dgm:pt modelId="{79CDBF32-69EF-4CC1-BA96-924CBFA730F0}" type="pres">
      <dgm:prSet presAssocID="{DDEFD96A-4257-42D6-8C36-102BF942BAA6}" presName="sibTrans" presStyleLbl="sibTrans2D1" presStyleIdx="1" presStyleCnt="2"/>
      <dgm:spPr/>
    </dgm:pt>
    <dgm:pt modelId="{0CAA316D-7E41-4274-A04A-04770539DD1D}" type="pres">
      <dgm:prSet presAssocID="{DDEFD96A-4257-42D6-8C36-102BF942BAA6}" presName="connectorText" presStyleLbl="sibTrans2D1" presStyleIdx="1" presStyleCnt="2"/>
      <dgm:spPr/>
    </dgm:pt>
    <dgm:pt modelId="{95CEA688-E854-452E-9DDF-A42D5B9B48DF}" type="pres">
      <dgm:prSet presAssocID="{229A40E2-5BAE-4FD3-8D02-CACDE27ADB30}" presName="node" presStyleLbl="node1" presStyleIdx="2" presStyleCnt="3">
        <dgm:presLayoutVars>
          <dgm:bulletEnabled val="1"/>
        </dgm:presLayoutVars>
      </dgm:prSet>
      <dgm:spPr/>
    </dgm:pt>
  </dgm:ptLst>
  <dgm:cxnLst>
    <dgm:cxn modelId="{B6C68417-9A84-4527-A184-90C248963C09}" srcId="{E418C2D6-004B-442C-B6FF-8F39B844D4B3}" destId="{229A40E2-5BAE-4FD3-8D02-CACDE27ADB30}" srcOrd="2" destOrd="0" parTransId="{05667EA3-AF41-4D38-9980-272B1FEE0C02}" sibTransId="{27809925-6D30-4C8F-9EAA-49C6B77C2A9A}"/>
    <dgm:cxn modelId="{6D483A1A-BA2C-4D26-9FF3-0C9F2DED15A6}" type="presOf" srcId="{DDEFD96A-4257-42D6-8C36-102BF942BAA6}" destId="{0CAA316D-7E41-4274-A04A-04770539DD1D}" srcOrd="1" destOrd="0" presId="urn:microsoft.com/office/officeart/2005/8/layout/process1"/>
    <dgm:cxn modelId="{B993B721-3B60-4524-813C-2FB0DA57A4F9}" type="presOf" srcId="{229A40E2-5BAE-4FD3-8D02-CACDE27ADB30}" destId="{95CEA688-E854-452E-9DDF-A42D5B9B48DF}" srcOrd="0" destOrd="0" presId="urn:microsoft.com/office/officeart/2005/8/layout/process1"/>
    <dgm:cxn modelId="{3A416239-6D4D-4308-9C8F-69CE4A2AFC04}" type="presOf" srcId="{E418C2D6-004B-442C-B6FF-8F39B844D4B3}" destId="{4A287C0B-B5BB-4EA0-A414-AFAF675EB2FF}" srcOrd="0" destOrd="0" presId="urn:microsoft.com/office/officeart/2005/8/layout/process1"/>
    <dgm:cxn modelId="{5C13EF44-2562-4183-8A39-272251C6DCC4}" srcId="{E418C2D6-004B-442C-B6FF-8F39B844D4B3}" destId="{527072E3-DF7B-4AAB-809C-D9E5001616B9}" srcOrd="0" destOrd="0" parTransId="{F1A23B76-4083-4B65-A18A-C86EBA179C60}" sibTransId="{D81F0570-764E-4160-943C-6E850AB92C80}"/>
    <dgm:cxn modelId="{B7F9357A-187A-43FC-928A-202861DA025E}" srcId="{E418C2D6-004B-442C-B6FF-8F39B844D4B3}" destId="{D97819B3-58E8-4CB3-BA30-302778883A38}" srcOrd="1" destOrd="0" parTransId="{3A348C53-6112-49E4-9012-584E095A6BC5}" sibTransId="{DDEFD96A-4257-42D6-8C36-102BF942BAA6}"/>
    <dgm:cxn modelId="{BB41A791-6729-4CD8-AEA4-E4D59D4A3169}" type="presOf" srcId="{527072E3-DF7B-4AAB-809C-D9E5001616B9}" destId="{391AF4E6-1753-4B1E-9CE1-655E99390E33}" srcOrd="0" destOrd="0" presId="urn:microsoft.com/office/officeart/2005/8/layout/process1"/>
    <dgm:cxn modelId="{CD6DA8A0-0ED2-4876-B432-781FBB14AE8F}" type="presOf" srcId="{D81F0570-764E-4160-943C-6E850AB92C80}" destId="{0D41FC16-9941-4E59-B93C-90016F70B001}" srcOrd="0" destOrd="0" presId="urn:microsoft.com/office/officeart/2005/8/layout/process1"/>
    <dgm:cxn modelId="{282F7CBD-4049-49FD-B31C-4FDF254E8F16}" type="presOf" srcId="{DDEFD96A-4257-42D6-8C36-102BF942BAA6}" destId="{79CDBF32-69EF-4CC1-BA96-924CBFA730F0}" srcOrd="0" destOrd="0" presId="urn:microsoft.com/office/officeart/2005/8/layout/process1"/>
    <dgm:cxn modelId="{DCF7C0D5-DFD5-4CD4-9D23-1526C8EE61AA}" type="presOf" srcId="{D97819B3-58E8-4CB3-BA30-302778883A38}" destId="{B204514D-C7C2-4497-AF92-4347ABD00069}" srcOrd="0" destOrd="0" presId="urn:microsoft.com/office/officeart/2005/8/layout/process1"/>
    <dgm:cxn modelId="{B9ECB9F4-3E04-4F99-A312-4FA1D539F9B5}" type="presOf" srcId="{D81F0570-764E-4160-943C-6E850AB92C80}" destId="{D4DE4BF8-A2C7-489C-95BE-4FB3757DD11E}" srcOrd="1" destOrd="0" presId="urn:microsoft.com/office/officeart/2005/8/layout/process1"/>
    <dgm:cxn modelId="{57219AF9-1480-48B0-84F8-18D40BBC2B97}" type="presParOf" srcId="{4A287C0B-B5BB-4EA0-A414-AFAF675EB2FF}" destId="{391AF4E6-1753-4B1E-9CE1-655E99390E33}" srcOrd="0" destOrd="0" presId="urn:microsoft.com/office/officeart/2005/8/layout/process1"/>
    <dgm:cxn modelId="{639ACE69-7F5C-49D9-8F59-7C225996E851}" type="presParOf" srcId="{4A287C0B-B5BB-4EA0-A414-AFAF675EB2FF}" destId="{0D41FC16-9941-4E59-B93C-90016F70B001}" srcOrd="1" destOrd="0" presId="urn:microsoft.com/office/officeart/2005/8/layout/process1"/>
    <dgm:cxn modelId="{E2AA5A29-AF5B-4213-8786-D6C767B33551}" type="presParOf" srcId="{0D41FC16-9941-4E59-B93C-90016F70B001}" destId="{D4DE4BF8-A2C7-489C-95BE-4FB3757DD11E}" srcOrd="0" destOrd="0" presId="urn:microsoft.com/office/officeart/2005/8/layout/process1"/>
    <dgm:cxn modelId="{85BC6F7F-0D36-40AA-AA28-46FB86A7ADF5}" type="presParOf" srcId="{4A287C0B-B5BB-4EA0-A414-AFAF675EB2FF}" destId="{B204514D-C7C2-4497-AF92-4347ABD00069}" srcOrd="2" destOrd="0" presId="urn:microsoft.com/office/officeart/2005/8/layout/process1"/>
    <dgm:cxn modelId="{565F910B-B8E5-465A-B664-CAB710DD2DB7}" type="presParOf" srcId="{4A287C0B-B5BB-4EA0-A414-AFAF675EB2FF}" destId="{79CDBF32-69EF-4CC1-BA96-924CBFA730F0}" srcOrd="3" destOrd="0" presId="urn:microsoft.com/office/officeart/2005/8/layout/process1"/>
    <dgm:cxn modelId="{E0D9740E-BC14-487A-928E-6AD29EC94936}" type="presParOf" srcId="{79CDBF32-69EF-4CC1-BA96-924CBFA730F0}" destId="{0CAA316D-7E41-4274-A04A-04770539DD1D}" srcOrd="0" destOrd="0" presId="urn:microsoft.com/office/officeart/2005/8/layout/process1"/>
    <dgm:cxn modelId="{48A5D472-BAD9-4608-A04D-AE22BB2C5F60}" type="presParOf" srcId="{4A287C0B-B5BB-4EA0-A414-AFAF675EB2FF}" destId="{95CEA688-E854-452E-9DDF-A42D5B9B48D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E07015-EAD2-49DF-A644-63652F8E409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56D1187-F01A-4B27-93D6-87B8E9680A1F}">
      <dgm:prSet/>
      <dgm:spPr/>
      <dgm:t>
        <a:bodyPr/>
        <a:lstStyle/>
        <a:p>
          <a:r>
            <a:rPr lang="en-US" dirty="0"/>
            <a:t>Anemia is not a contraindication for ruxolitinib use</a:t>
          </a:r>
        </a:p>
      </dgm:t>
    </dgm:pt>
    <dgm:pt modelId="{F84652D8-6311-4013-A965-156A2A6CA873}" type="parTrans" cxnId="{C09C8F8D-B3F4-4F14-AEC0-ED81CD8B7002}">
      <dgm:prSet/>
      <dgm:spPr/>
      <dgm:t>
        <a:bodyPr/>
        <a:lstStyle/>
        <a:p>
          <a:endParaRPr lang="en-US"/>
        </a:p>
      </dgm:t>
    </dgm:pt>
    <dgm:pt modelId="{985CCCA0-850B-4B42-BC9B-350246B3E590}" type="sibTrans" cxnId="{C09C8F8D-B3F4-4F14-AEC0-ED81CD8B7002}">
      <dgm:prSet/>
      <dgm:spPr/>
      <dgm:t>
        <a:bodyPr/>
        <a:lstStyle/>
        <a:p>
          <a:endParaRPr lang="en-US"/>
        </a:p>
      </dgm:t>
    </dgm:pt>
    <dgm:pt modelId="{76DE0E4A-D447-473C-A6C6-BE34280D770F}">
      <dgm:prSet/>
      <dgm:spPr>
        <a:solidFill>
          <a:srgbClr val="297B8B"/>
        </a:solidFill>
      </dgm:spPr>
      <dgm:t>
        <a:bodyPr/>
        <a:lstStyle/>
        <a:p>
          <a:r>
            <a:rPr lang="en-US" dirty="0"/>
            <a:t>Transient changes in Hgb during ruxolitinib initiation and treatment should not lead to premature interruption or discontinuation</a:t>
          </a:r>
          <a:r>
            <a:rPr lang="en-US" baseline="30000" dirty="0"/>
            <a:t>1</a:t>
          </a:r>
          <a:endParaRPr lang="en-US" dirty="0"/>
        </a:p>
      </dgm:t>
    </dgm:pt>
    <dgm:pt modelId="{67B7D993-8DDD-41D3-9FD5-E85E9371F5B8}" type="parTrans" cxnId="{9BD74D46-6997-4F26-8FFA-32DAF4F1C359}">
      <dgm:prSet/>
      <dgm:spPr/>
      <dgm:t>
        <a:bodyPr/>
        <a:lstStyle/>
        <a:p>
          <a:endParaRPr lang="en-US"/>
        </a:p>
      </dgm:t>
    </dgm:pt>
    <dgm:pt modelId="{A9821C30-BC17-4480-9987-5B02680B17BE}" type="sibTrans" cxnId="{9BD74D46-6997-4F26-8FFA-32DAF4F1C359}">
      <dgm:prSet/>
      <dgm:spPr/>
      <dgm:t>
        <a:bodyPr/>
        <a:lstStyle/>
        <a:p>
          <a:endParaRPr lang="en-US"/>
        </a:p>
      </dgm:t>
    </dgm:pt>
    <dgm:pt modelId="{25F94A21-328D-4F8E-905B-8249CD879AFC}">
      <dgm:prSet/>
      <dgm:spPr>
        <a:solidFill>
          <a:srgbClr val="35ABBB"/>
        </a:solidFill>
      </dgm:spPr>
      <dgm:t>
        <a:bodyPr/>
        <a:lstStyle/>
        <a:p>
          <a:r>
            <a:rPr lang="en-US" dirty="0"/>
            <a:t>Hgb changes while on ruxolitinib treatment do not result in same adverse prognostic implications compared to Hgb changes due to MF pathophysiology</a:t>
          </a:r>
          <a:r>
            <a:rPr lang="en-US" baseline="30000" dirty="0"/>
            <a:t>1-2</a:t>
          </a:r>
          <a:endParaRPr lang="en-US" dirty="0"/>
        </a:p>
      </dgm:t>
    </dgm:pt>
    <dgm:pt modelId="{45EA4480-7568-44DB-895C-BABC3C370AC5}" type="parTrans" cxnId="{BB103E3C-7924-4257-BC66-EA3E3BCD1D40}">
      <dgm:prSet/>
      <dgm:spPr/>
      <dgm:t>
        <a:bodyPr/>
        <a:lstStyle/>
        <a:p>
          <a:endParaRPr lang="en-US"/>
        </a:p>
      </dgm:t>
    </dgm:pt>
    <dgm:pt modelId="{31661F85-B10F-4BBB-AF4F-0CB8D3A78550}" type="sibTrans" cxnId="{BB103E3C-7924-4257-BC66-EA3E3BCD1D40}">
      <dgm:prSet/>
      <dgm:spPr/>
      <dgm:t>
        <a:bodyPr/>
        <a:lstStyle/>
        <a:p>
          <a:endParaRPr lang="en-US"/>
        </a:p>
      </dgm:t>
    </dgm:pt>
    <dgm:pt modelId="{B356A0C0-5784-40A2-8419-6F0D75043EBC}">
      <dgm:prSet/>
      <dgm:spPr/>
      <dgm:t>
        <a:bodyPr/>
        <a:lstStyle/>
        <a:p>
          <a:r>
            <a:rPr lang="en-US" dirty="0"/>
            <a:t>COMFORT study analysis reveals improved OS in ruxolitinib arm vs control arm seen in both patients with/without anemia at baseline</a:t>
          </a:r>
          <a:r>
            <a:rPr lang="en-US" baseline="30000" dirty="0"/>
            <a:t>1-2</a:t>
          </a:r>
          <a:endParaRPr lang="en-US" dirty="0"/>
        </a:p>
      </dgm:t>
    </dgm:pt>
    <dgm:pt modelId="{ED999051-D7B6-4F58-BD45-E25112C7F8C8}" type="parTrans" cxnId="{5EAAEDC1-C796-4046-948F-F463EB2AF8D8}">
      <dgm:prSet/>
      <dgm:spPr/>
      <dgm:t>
        <a:bodyPr/>
        <a:lstStyle/>
        <a:p>
          <a:endParaRPr lang="en-US"/>
        </a:p>
      </dgm:t>
    </dgm:pt>
    <dgm:pt modelId="{907356A3-CAB4-44BE-B5EB-B2ACAC03A8A9}" type="sibTrans" cxnId="{5EAAEDC1-C796-4046-948F-F463EB2AF8D8}">
      <dgm:prSet/>
      <dgm:spPr/>
      <dgm:t>
        <a:bodyPr/>
        <a:lstStyle/>
        <a:p>
          <a:endParaRPr lang="en-US"/>
        </a:p>
      </dgm:t>
    </dgm:pt>
    <dgm:pt modelId="{A0D44F90-04FB-42A5-A921-74E9F8EE16BD}">
      <dgm:prSet/>
      <dgm:spPr/>
      <dgm:t>
        <a:bodyPr/>
        <a:lstStyle/>
        <a:p>
          <a:r>
            <a:rPr lang="en-US" dirty="0"/>
            <a:t>New or worsening anemia developed postbaseline did not affect OS during ruxolitinib therapy</a:t>
          </a:r>
          <a:r>
            <a:rPr lang="en-US" baseline="30000" dirty="0"/>
            <a:t>2</a:t>
          </a:r>
          <a:endParaRPr lang="en-US" dirty="0"/>
        </a:p>
      </dgm:t>
    </dgm:pt>
    <dgm:pt modelId="{D0587EAF-CF74-49BE-B9DA-675C35332B7B}" type="parTrans" cxnId="{342FFEDB-3885-4D2C-B394-D7401BBC2F28}">
      <dgm:prSet/>
      <dgm:spPr/>
      <dgm:t>
        <a:bodyPr/>
        <a:lstStyle/>
        <a:p>
          <a:endParaRPr lang="en-US"/>
        </a:p>
      </dgm:t>
    </dgm:pt>
    <dgm:pt modelId="{29F3312C-5C10-42C1-BEAA-B1C2D196815E}" type="sibTrans" cxnId="{342FFEDB-3885-4D2C-B394-D7401BBC2F28}">
      <dgm:prSet/>
      <dgm:spPr/>
      <dgm:t>
        <a:bodyPr/>
        <a:lstStyle/>
        <a:p>
          <a:endParaRPr lang="en-US"/>
        </a:p>
      </dgm:t>
    </dgm:pt>
    <dgm:pt modelId="{9A30CED8-8214-4C06-933D-0025F9CBB7B0}" type="pres">
      <dgm:prSet presAssocID="{05E07015-EAD2-49DF-A644-63652F8E4092}" presName="linear" presStyleCnt="0">
        <dgm:presLayoutVars>
          <dgm:animLvl val="lvl"/>
          <dgm:resizeHandles val="exact"/>
        </dgm:presLayoutVars>
      </dgm:prSet>
      <dgm:spPr/>
    </dgm:pt>
    <dgm:pt modelId="{45806D74-D21B-4F0A-BBAC-F7139ED3990C}" type="pres">
      <dgm:prSet presAssocID="{C56D1187-F01A-4B27-93D6-87B8E9680A1F}" presName="parentText" presStyleLbl="node1" presStyleIdx="0" presStyleCnt="4">
        <dgm:presLayoutVars>
          <dgm:chMax val="0"/>
          <dgm:bulletEnabled val="1"/>
        </dgm:presLayoutVars>
      </dgm:prSet>
      <dgm:spPr/>
    </dgm:pt>
    <dgm:pt modelId="{1769818C-FF3B-4551-8CC8-E12B309AAB59}" type="pres">
      <dgm:prSet presAssocID="{985CCCA0-850B-4B42-BC9B-350246B3E590}" presName="spacer" presStyleCnt="0"/>
      <dgm:spPr/>
    </dgm:pt>
    <dgm:pt modelId="{E7AB406B-FE2D-4756-910F-FB5BDF175110}" type="pres">
      <dgm:prSet presAssocID="{B356A0C0-5784-40A2-8419-6F0D75043EBC}" presName="parentText" presStyleLbl="node1" presStyleIdx="1" presStyleCnt="4">
        <dgm:presLayoutVars>
          <dgm:chMax val="0"/>
          <dgm:bulletEnabled val="1"/>
        </dgm:presLayoutVars>
      </dgm:prSet>
      <dgm:spPr/>
    </dgm:pt>
    <dgm:pt modelId="{7275FAA8-50E5-4BE5-8B61-089593A4CB43}" type="pres">
      <dgm:prSet presAssocID="{B356A0C0-5784-40A2-8419-6F0D75043EBC}" presName="childText" presStyleLbl="revTx" presStyleIdx="0" presStyleCnt="1">
        <dgm:presLayoutVars>
          <dgm:bulletEnabled val="1"/>
        </dgm:presLayoutVars>
      </dgm:prSet>
      <dgm:spPr/>
    </dgm:pt>
    <dgm:pt modelId="{217AE189-D558-436C-9058-C3BBD7D99593}" type="pres">
      <dgm:prSet presAssocID="{76DE0E4A-D447-473C-A6C6-BE34280D770F}" presName="parentText" presStyleLbl="node1" presStyleIdx="2" presStyleCnt="4">
        <dgm:presLayoutVars>
          <dgm:chMax val="0"/>
          <dgm:bulletEnabled val="1"/>
        </dgm:presLayoutVars>
      </dgm:prSet>
      <dgm:spPr/>
    </dgm:pt>
    <dgm:pt modelId="{E08C3445-4B6C-4917-8882-1BFC10E65FAB}" type="pres">
      <dgm:prSet presAssocID="{A9821C30-BC17-4480-9987-5B02680B17BE}" presName="spacer" presStyleCnt="0"/>
      <dgm:spPr/>
    </dgm:pt>
    <dgm:pt modelId="{A8F9C711-B1B0-40C0-8EF9-182E3E1ED0FC}" type="pres">
      <dgm:prSet presAssocID="{25F94A21-328D-4F8E-905B-8249CD879AFC}" presName="parentText" presStyleLbl="node1" presStyleIdx="3" presStyleCnt="4">
        <dgm:presLayoutVars>
          <dgm:chMax val="0"/>
          <dgm:bulletEnabled val="1"/>
        </dgm:presLayoutVars>
      </dgm:prSet>
      <dgm:spPr/>
    </dgm:pt>
  </dgm:ptLst>
  <dgm:cxnLst>
    <dgm:cxn modelId="{3FF6CA0F-AD8B-4E79-BE45-B8FA7F21269F}" type="presOf" srcId="{A0D44F90-04FB-42A5-A921-74E9F8EE16BD}" destId="{7275FAA8-50E5-4BE5-8B61-089593A4CB43}" srcOrd="0" destOrd="0" presId="urn:microsoft.com/office/officeart/2005/8/layout/vList2"/>
    <dgm:cxn modelId="{594DFE10-57EB-4E63-81A7-9BD40B16F49D}" type="presOf" srcId="{B356A0C0-5784-40A2-8419-6F0D75043EBC}" destId="{E7AB406B-FE2D-4756-910F-FB5BDF175110}" srcOrd="0" destOrd="0" presId="urn:microsoft.com/office/officeart/2005/8/layout/vList2"/>
    <dgm:cxn modelId="{1C47173C-7184-4313-AA35-6F8DC07DB64F}" type="presOf" srcId="{05E07015-EAD2-49DF-A644-63652F8E4092}" destId="{9A30CED8-8214-4C06-933D-0025F9CBB7B0}" srcOrd="0" destOrd="0" presId="urn:microsoft.com/office/officeart/2005/8/layout/vList2"/>
    <dgm:cxn modelId="{BB103E3C-7924-4257-BC66-EA3E3BCD1D40}" srcId="{05E07015-EAD2-49DF-A644-63652F8E4092}" destId="{25F94A21-328D-4F8E-905B-8249CD879AFC}" srcOrd="3" destOrd="0" parTransId="{45EA4480-7568-44DB-895C-BABC3C370AC5}" sibTransId="{31661F85-B10F-4BBB-AF4F-0CB8D3A78550}"/>
    <dgm:cxn modelId="{9BD74D46-6997-4F26-8FFA-32DAF4F1C359}" srcId="{05E07015-EAD2-49DF-A644-63652F8E4092}" destId="{76DE0E4A-D447-473C-A6C6-BE34280D770F}" srcOrd="2" destOrd="0" parTransId="{67B7D993-8DDD-41D3-9FD5-E85E9371F5B8}" sibTransId="{A9821C30-BC17-4480-9987-5B02680B17BE}"/>
    <dgm:cxn modelId="{98976A81-B4FE-43D3-A24A-3C17CA0BFA1E}" type="presOf" srcId="{76DE0E4A-D447-473C-A6C6-BE34280D770F}" destId="{217AE189-D558-436C-9058-C3BBD7D99593}" srcOrd="0" destOrd="0" presId="urn:microsoft.com/office/officeart/2005/8/layout/vList2"/>
    <dgm:cxn modelId="{C09C8F8D-B3F4-4F14-AEC0-ED81CD8B7002}" srcId="{05E07015-EAD2-49DF-A644-63652F8E4092}" destId="{C56D1187-F01A-4B27-93D6-87B8E9680A1F}" srcOrd="0" destOrd="0" parTransId="{F84652D8-6311-4013-A965-156A2A6CA873}" sibTransId="{985CCCA0-850B-4B42-BC9B-350246B3E590}"/>
    <dgm:cxn modelId="{532FD598-145D-460B-91D0-C81D33B14328}" type="presOf" srcId="{25F94A21-328D-4F8E-905B-8249CD879AFC}" destId="{A8F9C711-B1B0-40C0-8EF9-182E3E1ED0FC}" srcOrd="0" destOrd="0" presId="urn:microsoft.com/office/officeart/2005/8/layout/vList2"/>
    <dgm:cxn modelId="{5EAAEDC1-C796-4046-948F-F463EB2AF8D8}" srcId="{05E07015-EAD2-49DF-A644-63652F8E4092}" destId="{B356A0C0-5784-40A2-8419-6F0D75043EBC}" srcOrd="1" destOrd="0" parTransId="{ED999051-D7B6-4F58-BD45-E25112C7F8C8}" sibTransId="{907356A3-CAB4-44BE-B5EB-B2ACAC03A8A9}"/>
    <dgm:cxn modelId="{342FFEDB-3885-4D2C-B394-D7401BBC2F28}" srcId="{B356A0C0-5784-40A2-8419-6F0D75043EBC}" destId="{A0D44F90-04FB-42A5-A921-74E9F8EE16BD}" srcOrd="0" destOrd="0" parTransId="{D0587EAF-CF74-49BE-B9DA-675C35332B7B}" sibTransId="{29F3312C-5C10-42C1-BEAA-B1C2D196815E}"/>
    <dgm:cxn modelId="{E59C0DE6-EFDE-4A71-87F6-118A3915F0AA}" type="presOf" srcId="{C56D1187-F01A-4B27-93D6-87B8E9680A1F}" destId="{45806D74-D21B-4F0A-BBAC-F7139ED3990C}" srcOrd="0" destOrd="0" presId="urn:microsoft.com/office/officeart/2005/8/layout/vList2"/>
    <dgm:cxn modelId="{ACC51E7B-365D-4AEA-939D-FDA87AAE698A}" type="presParOf" srcId="{9A30CED8-8214-4C06-933D-0025F9CBB7B0}" destId="{45806D74-D21B-4F0A-BBAC-F7139ED3990C}" srcOrd="0" destOrd="0" presId="urn:microsoft.com/office/officeart/2005/8/layout/vList2"/>
    <dgm:cxn modelId="{28F8E323-F773-4266-AC5D-0DFF591BD8DE}" type="presParOf" srcId="{9A30CED8-8214-4C06-933D-0025F9CBB7B0}" destId="{1769818C-FF3B-4551-8CC8-E12B309AAB59}" srcOrd="1" destOrd="0" presId="urn:microsoft.com/office/officeart/2005/8/layout/vList2"/>
    <dgm:cxn modelId="{B50D6A07-D163-4DC1-B949-A5444BF76B89}" type="presParOf" srcId="{9A30CED8-8214-4C06-933D-0025F9CBB7B0}" destId="{E7AB406B-FE2D-4756-910F-FB5BDF175110}" srcOrd="2" destOrd="0" presId="urn:microsoft.com/office/officeart/2005/8/layout/vList2"/>
    <dgm:cxn modelId="{EF67FE06-C565-4F63-A859-32530DEB268D}" type="presParOf" srcId="{9A30CED8-8214-4C06-933D-0025F9CBB7B0}" destId="{7275FAA8-50E5-4BE5-8B61-089593A4CB43}" srcOrd="3" destOrd="0" presId="urn:microsoft.com/office/officeart/2005/8/layout/vList2"/>
    <dgm:cxn modelId="{931D3C3C-C6F2-4CC6-84D4-2E5F4A463649}" type="presParOf" srcId="{9A30CED8-8214-4C06-933D-0025F9CBB7B0}" destId="{217AE189-D558-436C-9058-C3BBD7D99593}" srcOrd="4" destOrd="0" presId="urn:microsoft.com/office/officeart/2005/8/layout/vList2"/>
    <dgm:cxn modelId="{684FAE90-15CA-4152-AFB6-60398B885F53}" type="presParOf" srcId="{9A30CED8-8214-4C06-933D-0025F9CBB7B0}" destId="{E08C3445-4B6C-4917-8882-1BFC10E65FAB}" srcOrd="5" destOrd="0" presId="urn:microsoft.com/office/officeart/2005/8/layout/vList2"/>
    <dgm:cxn modelId="{9A433DB4-07B6-41E1-9364-4F9D116902AA}" type="presParOf" srcId="{9A30CED8-8214-4C06-933D-0025F9CBB7B0}" destId="{A8F9C711-B1B0-40C0-8EF9-182E3E1ED0F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AD22BF-1B4C-4787-8250-6FCA3073B73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193DE6E-B361-458F-9212-C89D12346879}">
      <dgm:prSet custT="1"/>
      <dgm:spPr/>
      <dgm:t>
        <a:bodyPr/>
        <a:lstStyle/>
        <a:p>
          <a:r>
            <a:rPr lang="en-US" sz="1400" dirty="0"/>
            <a:t>Effective regardless of patient’s mutational profile</a:t>
          </a:r>
          <a:r>
            <a:rPr lang="en-US" sz="1400" baseline="30000" dirty="0"/>
            <a:t>1,2</a:t>
          </a:r>
          <a:endParaRPr lang="en-US" sz="1400" dirty="0"/>
        </a:p>
      </dgm:t>
    </dgm:pt>
    <dgm:pt modelId="{AF8C01B9-4182-492F-B32C-436DE451D2A3}" type="parTrans" cxnId="{2B2F10DF-953A-4FA2-BC42-5BB767EE6AF2}">
      <dgm:prSet/>
      <dgm:spPr/>
      <dgm:t>
        <a:bodyPr/>
        <a:lstStyle/>
        <a:p>
          <a:endParaRPr lang="en-US"/>
        </a:p>
      </dgm:t>
    </dgm:pt>
    <dgm:pt modelId="{F3421414-B66B-455C-B1AC-409A000D1905}" type="sibTrans" cxnId="{2B2F10DF-953A-4FA2-BC42-5BB767EE6AF2}">
      <dgm:prSet/>
      <dgm:spPr/>
      <dgm:t>
        <a:bodyPr/>
        <a:lstStyle/>
        <a:p>
          <a:endParaRPr lang="en-US"/>
        </a:p>
      </dgm:t>
    </dgm:pt>
    <dgm:pt modelId="{AA75DD11-455D-4455-84B1-E6C8DE43A175}">
      <dgm:prSet/>
      <dgm:spPr/>
      <dgm:t>
        <a:bodyPr/>
        <a:lstStyle/>
        <a:p>
          <a:r>
            <a:rPr lang="en-US" dirty="0"/>
            <a:t>Not specific for </a:t>
          </a:r>
          <a:r>
            <a:rPr lang="en-US" i="1" dirty="0"/>
            <a:t>JAK2</a:t>
          </a:r>
          <a:r>
            <a:rPr lang="en-US" dirty="0"/>
            <a:t> V617F mutation </a:t>
          </a:r>
        </a:p>
      </dgm:t>
    </dgm:pt>
    <dgm:pt modelId="{76F14391-05C4-4A81-8946-EE092BD37349}" type="parTrans" cxnId="{3FD0174B-2784-4F3D-A6CA-3E40D6A85D34}">
      <dgm:prSet/>
      <dgm:spPr/>
      <dgm:t>
        <a:bodyPr/>
        <a:lstStyle/>
        <a:p>
          <a:endParaRPr lang="en-US"/>
        </a:p>
      </dgm:t>
    </dgm:pt>
    <dgm:pt modelId="{6B8979C5-0906-4901-A3FD-87E10BDA96C9}" type="sibTrans" cxnId="{3FD0174B-2784-4F3D-A6CA-3E40D6A85D34}">
      <dgm:prSet/>
      <dgm:spPr/>
      <dgm:t>
        <a:bodyPr/>
        <a:lstStyle/>
        <a:p>
          <a:endParaRPr lang="en-US"/>
        </a:p>
      </dgm:t>
    </dgm:pt>
    <dgm:pt modelId="{E524DDFD-8839-41D1-AB1A-B426795B5DC9}">
      <dgm:prSet custT="1"/>
      <dgm:spPr/>
      <dgm:t>
        <a:bodyPr/>
        <a:lstStyle/>
        <a:p>
          <a:r>
            <a:rPr lang="en-US" sz="1400" dirty="0"/>
            <a:t>Starting dose selected based on platelet count</a:t>
          </a:r>
          <a:r>
            <a:rPr lang="en-US" sz="1400" baseline="30000" dirty="0"/>
            <a:t>1,2</a:t>
          </a:r>
          <a:endParaRPr lang="en-US" sz="1400" dirty="0"/>
        </a:p>
      </dgm:t>
    </dgm:pt>
    <dgm:pt modelId="{83D6737E-4D56-4360-85A8-AB31BA5E57C6}" type="parTrans" cxnId="{2AD800CD-5DE3-4D66-9C6C-A0A90064ADDA}">
      <dgm:prSet/>
      <dgm:spPr/>
      <dgm:t>
        <a:bodyPr/>
        <a:lstStyle/>
        <a:p>
          <a:endParaRPr lang="en-US"/>
        </a:p>
      </dgm:t>
    </dgm:pt>
    <dgm:pt modelId="{AB452079-E0FE-46DA-9A9B-2BBB73AE03EB}" type="sibTrans" cxnId="{2AD800CD-5DE3-4D66-9C6C-A0A90064ADDA}">
      <dgm:prSet/>
      <dgm:spPr/>
      <dgm:t>
        <a:bodyPr/>
        <a:lstStyle/>
        <a:p>
          <a:endParaRPr lang="en-US"/>
        </a:p>
      </dgm:t>
    </dgm:pt>
    <dgm:pt modelId="{A3A86402-89ED-4EC4-B57D-BF19F1DFBD8F}">
      <dgm:prSet custT="1"/>
      <dgm:spPr/>
      <dgm:t>
        <a:bodyPr/>
        <a:lstStyle/>
        <a:p>
          <a:r>
            <a:rPr lang="en-US" sz="1400" dirty="0"/>
            <a:t>Development of anemia </a:t>
          </a:r>
          <a:r>
            <a:rPr lang="en-US" sz="1400" b="1" u="sng" dirty="0"/>
            <a:t>DOES NOT</a:t>
          </a:r>
          <a:r>
            <a:rPr lang="en-US" sz="1400" b="1" dirty="0"/>
            <a:t> </a:t>
          </a:r>
          <a:r>
            <a:rPr lang="en-US" sz="1400" dirty="0"/>
            <a:t>affect ruxolitinib benefits</a:t>
          </a:r>
          <a:r>
            <a:rPr lang="en-US" sz="1400" baseline="30000" dirty="0"/>
            <a:t>1</a:t>
          </a:r>
          <a:endParaRPr lang="en-US" sz="1400" dirty="0"/>
        </a:p>
      </dgm:t>
    </dgm:pt>
    <dgm:pt modelId="{A3ED3D82-53C5-4580-8A2C-6DD3214A404E}" type="parTrans" cxnId="{A93FB791-7433-4A16-B2C9-B36942DC15CF}">
      <dgm:prSet/>
      <dgm:spPr/>
      <dgm:t>
        <a:bodyPr/>
        <a:lstStyle/>
        <a:p>
          <a:endParaRPr lang="en-US"/>
        </a:p>
      </dgm:t>
    </dgm:pt>
    <dgm:pt modelId="{EE7D8B08-6B7A-4335-B9FC-DBDC1973AFD2}" type="sibTrans" cxnId="{A93FB791-7433-4A16-B2C9-B36942DC15CF}">
      <dgm:prSet/>
      <dgm:spPr/>
      <dgm:t>
        <a:bodyPr/>
        <a:lstStyle/>
        <a:p>
          <a:endParaRPr lang="en-US"/>
        </a:p>
      </dgm:t>
    </dgm:pt>
    <dgm:pt modelId="{8B39BE72-81BC-4881-A5EF-0CEA358A64D3}">
      <dgm:prSet custT="1"/>
      <dgm:spPr>
        <a:solidFill>
          <a:srgbClr val="35ABBB"/>
        </a:solidFill>
      </dgm:spPr>
      <dgm:t>
        <a:bodyPr/>
        <a:lstStyle/>
        <a:p>
          <a:r>
            <a:rPr lang="en-US" sz="1400" dirty="0"/>
            <a:t>Avoid abrupt interruption of therapy in patients responding</a:t>
          </a:r>
          <a:r>
            <a:rPr lang="en-US" sz="1400" baseline="30000" dirty="0"/>
            <a:t>1</a:t>
          </a:r>
          <a:r>
            <a:rPr lang="en-US" sz="1400" dirty="0"/>
            <a:t> </a:t>
          </a:r>
        </a:p>
      </dgm:t>
    </dgm:pt>
    <dgm:pt modelId="{D614E796-81CC-41C5-B5DD-59B261E4D166}" type="parTrans" cxnId="{806F3674-B4E6-4AAB-83CF-BD3F73E6D398}">
      <dgm:prSet/>
      <dgm:spPr/>
      <dgm:t>
        <a:bodyPr/>
        <a:lstStyle/>
        <a:p>
          <a:endParaRPr lang="en-US"/>
        </a:p>
      </dgm:t>
    </dgm:pt>
    <dgm:pt modelId="{D5A05D19-7456-4C4F-8EB0-0A38AB12D20E}" type="sibTrans" cxnId="{806F3674-B4E6-4AAB-83CF-BD3F73E6D398}">
      <dgm:prSet/>
      <dgm:spPr/>
      <dgm:t>
        <a:bodyPr/>
        <a:lstStyle/>
        <a:p>
          <a:endParaRPr lang="en-US"/>
        </a:p>
      </dgm:t>
    </dgm:pt>
    <dgm:pt modelId="{20712F3A-3000-490D-A545-04C4721CA3F2}">
      <dgm:prSet custT="1"/>
      <dgm:spPr>
        <a:solidFill>
          <a:srgbClr val="4199A5"/>
        </a:solidFill>
      </dgm:spPr>
      <dgm:t>
        <a:bodyPr/>
        <a:lstStyle/>
        <a:p>
          <a:r>
            <a:rPr lang="en-US" sz="1400" dirty="0"/>
            <a:t>Long-term risk for secondary hematologic malignancies (NHL) appear to be unsubstantiated</a:t>
          </a:r>
          <a:r>
            <a:rPr lang="en-US" sz="1400" baseline="30000" dirty="0"/>
            <a:t>3-6</a:t>
          </a:r>
          <a:endParaRPr lang="en-US" sz="1400" dirty="0"/>
        </a:p>
      </dgm:t>
    </dgm:pt>
    <dgm:pt modelId="{898990F0-C84F-419E-9A36-542A62527526}" type="parTrans" cxnId="{CA5C8DC5-51C9-4E21-83B7-4E84B324F3FE}">
      <dgm:prSet/>
      <dgm:spPr/>
      <dgm:t>
        <a:bodyPr/>
        <a:lstStyle/>
        <a:p>
          <a:endParaRPr lang="en-US"/>
        </a:p>
      </dgm:t>
    </dgm:pt>
    <dgm:pt modelId="{3423CBFD-09AB-4C48-B78B-4C91E7592DF5}" type="sibTrans" cxnId="{CA5C8DC5-51C9-4E21-83B7-4E84B324F3FE}">
      <dgm:prSet/>
      <dgm:spPr/>
      <dgm:t>
        <a:bodyPr/>
        <a:lstStyle/>
        <a:p>
          <a:endParaRPr lang="en-US"/>
        </a:p>
      </dgm:t>
    </dgm:pt>
    <dgm:pt modelId="{2C92DD89-4DFF-497A-9F58-F568103010B9}" type="pres">
      <dgm:prSet presAssocID="{7CAD22BF-1B4C-4787-8250-6FCA3073B73D}" presName="diagram" presStyleCnt="0">
        <dgm:presLayoutVars>
          <dgm:chPref val="1"/>
          <dgm:dir/>
          <dgm:animOne val="branch"/>
          <dgm:animLvl val="lvl"/>
          <dgm:resizeHandles/>
        </dgm:presLayoutVars>
      </dgm:prSet>
      <dgm:spPr/>
    </dgm:pt>
    <dgm:pt modelId="{6DC395B2-C94F-43F2-BAE8-3B0E08D97B4C}" type="pres">
      <dgm:prSet presAssocID="{C193DE6E-B361-458F-9212-C89D12346879}" presName="root" presStyleCnt="0"/>
      <dgm:spPr/>
    </dgm:pt>
    <dgm:pt modelId="{0BE9E6D1-B1AF-4E31-AC0E-C5AF58C538BE}" type="pres">
      <dgm:prSet presAssocID="{C193DE6E-B361-458F-9212-C89D12346879}" presName="rootComposite" presStyleCnt="0"/>
      <dgm:spPr/>
    </dgm:pt>
    <dgm:pt modelId="{49A881C7-3910-4D2C-AB61-763CAA990195}" type="pres">
      <dgm:prSet presAssocID="{C193DE6E-B361-458F-9212-C89D12346879}" presName="rootText" presStyleLbl="node1" presStyleIdx="0" presStyleCnt="5" custScaleY="161536"/>
      <dgm:spPr/>
    </dgm:pt>
    <dgm:pt modelId="{BA959609-9D98-4861-81B7-B0D242C6B323}" type="pres">
      <dgm:prSet presAssocID="{C193DE6E-B361-458F-9212-C89D12346879}" presName="rootConnector" presStyleLbl="node1" presStyleIdx="0" presStyleCnt="5"/>
      <dgm:spPr/>
    </dgm:pt>
    <dgm:pt modelId="{4DA31619-E858-4C5C-9935-95F98C8BE000}" type="pres">
      <dgm:prSet presAssocID="{C193DE6E-B361-458F-9212-C89D12346879}" presName="childShape" presStyleCnt="0"/>
      <dgm:spPr/>
    </dgm:pt>
    <dgm:pt modelId="{DF06FE16-8ED7-4F08-9A27-55F82FD2B5B4}" type="pres">
      <dgm:prSet presAssocID="{76F14391-05C4-4A81-8946-EE092BD37349}" presName="Name13" presStyleLbl="parChTrans1D2" presStyleIdx="0" presStyleCnt="1"/>
      <dgm:spPr/>
    </dgm:pt>
    <dgm:pt modelId="{7E04490E-503E-4CB8-AC4B-ACA19F3884D8}" type="pres">
      <dgm:prSet presAssocID="{AA75DD11-455D-4455-84B1-E6C8DE43A175}" presName="childText" presStyleLbl="bgAcc1" presStyleIdx="0" presStyleCnt="1">
        <dgm:presLayoutVars>
          <dgm:bulletEnabled val="1"/>
        </dgm:presLayoutVars>
      </dgm:prSet>
      <dgm:spPr/>
    </dgm:pt>
    <dgm:pt modelId="{EE29D20B-35EA-466D-8151-5B997DBFA200}" type="pres">
      <dgm:prSet presAssocID="{E524DDFD-8839-41D1-AB1A-B426795B5DC9}" presName="root" presStyleCnt="0"/>
      <dgm:spPr/>
    </dgm:pt>
    <dgm:pt modelId="{58581504-906B-48DE-9DC5-A83118D1812F}" type="pres">
      <dgm:prSet presAssocID="{E524DDFD-8839-41D1-AB1A-B426795B5DC9}" presName="rootComposite" presStyleCnt="0"/>
      <dgm:spPr/>
    </dgm:pt>
    <dgm:pt modelId="{ACEDE52B-7F0D-4DC4-BCAB-7A23E8BED87F}" type="pres">
      <dgm:prSet presAssocID="{E524DDFD-8839-41D1-AB1A-B426795B5DC9}" presName="rootText" presStyleLbl="node1" presStyleIdx="1" presStyleCnt="5" custScaleY="158748"/>
      <dgm:spPr/>
    </dgm:pt>
    <dgm:pt modelId="{5022C578-673B-47AA-ACB8-F147D24C6FF5}" type="pres">
      <dgm:prSet presAssocID="{E524DDFD-8839-41D1-AB1A-B426795B5DC9}" presName="rootConnector" presStyleLbl="node1" presStyleIdx="1" presStyleCnt="5"/>
      <dgm:spPr/>
    </dgm:pt>
    <dgm:pt modelId="{1E4AC42A-587A-46B9-B6A4-759B2979DCF9}" type="pres">
      <dgm:prSet presAssocID="{E524DDFD-8839-41D1-AB1A-B426795B5DC9}" presName="childShape" presStyleCnt="0"/>
      <dgm:spPr/>
    </dgm:pt>
    <dgm:pt modelId="{DBF18F26-7F58-49D9-A69E-3D922753B53E}" type="pres">
      <dgm:prSet presAssocID="{A3A86402-89ED-4EC4-B57D-BF19F1DFBD8F}" presName="root" presStyleCnt="0"/>
      <dgm:spPr/>
    </dgm:pt>
    <dgm:pt modelId="{7B4CA63C-9313-4072-909B-A8DF986A6DD4}" type="pres">
      <dgm:prSet presAssocID="{A3A86402-89ED-4EC4-B57D-BF19F1DFBD8F}" presName="rootComposite" presStyleCnt="0"/>
      <dgm:spPr/>
    </dgm:pt>
    <dgm:pt modelId="{C318DCE7-E003-4F0F-A6F1-B27B597C7806}" type="pres">
      <dgm:prSet presAssocID="{A3A86402-89ED-4EC4-B57D-BF19F1DFBD8F}" presName="rootText" presStyleLbl="node1" presStyleIdx="2" presStyleCnt="5" custScaleY="156912"/>
      <dgm:spPr/>
    </dgm:pt>
    <dgm:pt modelId="{258278D7-5073-48F9-882B-35AEC8A8155B}" type="pres">
      <dgm:prSet presAssocID="{A3A86402-89ED-4EC4-B57D-BF19F1DFBD8F}" presName="rootConnector" presStyleLbl="node1" presStyleIdx="2" presStyleCnt="5"/>
      <dgm:spPr/>
    </dgm:pt>
    <dgm:pt modelId="{F9677E16-4289-46AF-8F27-9B244D2468AB}" type="pres">
      <dgm:prSet presAssocID="{A3A86402-89ED-4EC4-B57D-BF19F1DFBD8F}" presName="childShape" presStyleCnt="0"/>
      <dgm:spPr/>
    </dgm:pt>
    <dgm:pt modelId="{14F51496-A02B-4028-A556-44E1895DE0D6}" type="pres">
      <dgm:prSet presAssocID="{8B39BE72-81BC-4881-A5EF-0CEA358A64D3}" presName="root" presStyleCnt="0"/>
      <dgm:spPr/>
    </dgm:pt>
    <dgm:pt modelId="{5F7E9355-3BC4-408E-8C6F-31D91878376E}" type="pres">
      <dgm:prSet presAssocID="{8B39BE72-81BC-4881-A5EF-0CEA358A64D3}" presName="rootComposite" presStyleCnt="0"/>
      <dgm:spPr/>
    </dgm:pt>
    <dgm:pt modelId="{BE863B27-BF9F-496D-97EB-561D7185B805}" type="pres">
      <dgm:prSet presAssocID="{8B39BE72-81BC-4881-A5EF-0CEA358A64D3}" presName="rootText" presStyleLbl="node1" presStyleIdx="3" presStyleCnt="5" custScaleY="155186"/>
      <dgm:spPr/>
    </dgm:pt>
    <dgm:pt modelId="{4DE923BC-4D48-4D00-8A0E-BFB838A36F42}" type="pres">
      <dgm:prSet presAssocID="{8B39BE72-81BC-4881-A5EF-0CEA358A64D3}" presName="rootConnector" presStyleLbl="node1" presStyleIdx="3" presStyleCnt="5"/>
      <dgm:spPr/>
    </dgm:pt>
    <dgm:pt modelId="{9ECDA1A7-08C6-4F1B-84CC-7116C6247435}" type="pres">
      <dgm:prSet presAssocID="{8B39BE72-81BC-4881-A5EF-0CEA358A64D3}" presName="childShape" presStyleCnt="0"/>
      <dgm:spPr/>
    </dgm:pt>
    <dgm:pt modelId="{16FBD33C-D712-48CA-9618-7CD1EE625C94}" type="pres">
      <dgm:prSet presAssocID="{20712F3A-3000-490D-A545-04C4721CA3F2}" presName="root" presStyleCnt="0"/>
      <dgm:spPr/>
    </dgm:pt>
    <dgm:pt modelId="{E4C6A6E1-E256-4F39-BB96-7CA64CDB05B3}" type="pres">
      <dgm:prSet presAssocID="{20712F3A-3000-490D-A545-04C4721CA3F2}" presName="rootComposite" presStyleCnt="0"/>
      <dgm:spPr/>
    </dgm:pt>
    <dgm:pt modelId="{C3E2B55A-9568-4C70-9B67-7CD65264F1D6}" type="pres">
      <dgm:prSet presAssocID="{20712F3A-3000-490D-A545-04C4721CA3F2}" presName="rootText" presStyleLbl="node1" presStyleIdx="4" presStyleCnt="5" custScaleY="158857"/>
      <dgm:spPr/>
    </dgm:pt>
    <dgm:pt modelId="{1DD6701A-8252-4C68-B054-F521CCF36292}" type="pres">
      <dgm:prSet presAssocID="{20712F3A-3000-490D-A545-04C4721CA3F2}" presName="rootConnector" presStyleLbl="node1" presStyleIdx="4" presStyleCnt="5"/>
      <dgm:spPr/>
    </dgm:pt>
    <dgm:pt modelId="{858343EA-361A-435E-98CF-36A52D55A013}" type="pres">
      <dgm:prSet presAssocID="{20712F3A-3000-490D-A545-04C4721CA3F2}" presName="childShape" presStyleCnt="0"/>
      <dgm:spPr/>
    </dgm:pt>
  </dgm:ptLst>
  <dgm:cxnLst>
    <dgm:cxn modelId="{C1A2F506-B08D-4B71-ADCE-6BAF7B932D35}" type="presOf" srcId="{20712F3A-3000-490D-A545-04C4721CA3F2}" destId="{C3E2B55A-9568-4C70-9B67-7CD65264F1D6}" srcOrd="0" destOrd="0" presId="urn:microsoft.com/office/officeart/2005/8/layout/hierarchy3"/>
    <dgm:cxn modelId="{AEB6DF17-2593-4F61-A6BD-1311BC3E6166}" type="presOf" srcId="{C193DE6E-B361-458F-9212-C89D12346879}" destId="{49A881C7-3910-4D2C-AB61-763CAA990195}" srcOrd="0" destOrd="0" presId="urn:microsoft.com/office/officeart/2005/8/layout/hierarchy3"/>
    <dgm:cxn modelId="{F187A825-3261-4476-85EF-64360447A664}" type="presOf" srcId="{AA75DD11-455D-4455-84B1-E6C8DE43A175}" destId="{7E04490E-503E-4CB8-AC4B-ACA19F3884D8}" srcOrd="0" destOrd="0" presId="urn:microsoft.com/office/officeart/2005/8/layout/hierarchy3"/>
    <dgm:cxn modelId="{CBC92A2A-7D99-488C-902A-51A5C911C5DC}" type="presOf" srcId="{C193DE6E-B361-458F-9212-C89D12346879}" destId="{BA959609-9D98-4861-81B7-B0D242C6B323}" srcOrd="1" destOrd="0" presId="urn:microsoft.com/office/officeart/2005/8/layout/hierarchy3"/>
    <dgm:cxn modelId="{B0F25161-987F-401C-89BF-3CAA719E898E}" type="presOf" srcId="{8B39BE72-81BC-4881-A5EF-0CEA358A64D3}" destId="{BE863B27-BF9F-496D-97EB-561D7185B805}" srcOrd="0" destOrd="0" presId="urn:microsoft.com/office/officeart/2005/8/layout/hierarchy3"/>
    <dgm:cxn modelId="{909C5C44-5280-4E84-B029-DF11827CE0D7}" type="presOf" srcId="{E524DDFD-8839-41D1-AB1A-B426795B5DC9}" destId="{5022C578-673B-47AA-ACB8-F147D24C6FF5}" srcOrd="1" destOrd="0" presId="urn:microsoft.com/office/officeart/2005/8/layout/hierarchy3"/>
    <dgm:cxn modelId="{3FD0174B-2784-4F3D-A6CA-3E40D6A85D34}" srcId="{C193DE6E-B361-458F-9212-C89D12346879}" destId="{AA75DD11-455D-4455-84B1-E6C8DE43A175}" srcOrd="0" destOrd="0" parTransId="{76F14391-05C4-4A81-8946-EE092BD37349}" sibTransId="{6B8979C5-0906-4901-A3FD-87E10BDA96C9}"/>
    <dgm:cxn modelId="{146D304F-1F7A-4EB5-BCCB-A95F56BEF425}" type="presOf" srcId="{E524DDFD-8839-41D1-AB1A-B426795B5DC9}" destId="{ACEDE52B-7F0D-4DC4-BCAB-7A23E8BED87F}" srcOrd="0" destOrd="0" presId="urn:microsoft.com/office/officeart/2005/8/layout/hierarchy3"/>
    <dgm:cxn modelId="{806F3674-B4E6-4AAB-83CF-BD3F73E6D398}" srcId="{7CAD22BF-1B4C-4787-8250-6FCA3073B73D}" destId="{8B39BE72-81BC-4881-A5EF-0CEA358A64D3}" srcOrd="3" destOrd="0" parTransId="{D614E796-81CC-41C5-B5DD-59B261E4D166}" sibTransId="{D5A05D19-7456-4C4F-8EB0-0A38AB12D20E}"/>
    <dgm:cxn modelId="{AD7B1B59-2252-44FA-8B00-D4636E9F0A9A}" type="presOf" srcId="{20712F3A-3000-490D-A545-04C4721CA3F2}" destId="{1DD6701A-8252-4C68-B054-F521CCF36292}" srcOrd="1" destOrd="0" presId="urn:microsoft.com/office/officeart/2005/8/layout/hierarchy3"/>
    <dgm:cxn modelId="{610D4C85-BBF3-4182-8393-38D2BC9E53FF}" type="presOf" srcId="{8B39BE72-81BC-4881-A5EF-0CEA358A64D3}" destId="{4DE923BC-4D48-4D00-8A0E-BFB838A36F42}" srcOrd="1" destOrd="0" presId="urn:microsoft.com/office/officeart/2005/8/layout/hierarchy3"/>
    <dgm:cxn modelId="{69ED168C-B370-41B9-83A8-5AA05661590C}" type="presOf" srcId="{A3A86402-89ED-4EC4-B57D-BF19F1DFBD8F}" destId="{258278D7-5073-48F9-882B-35AEC8A8155B}" srcOrd="1" destOrd="0" presId="urn:microsoft.com/office/officeart/2005/8/layout/hierarchy3"/>
    <dgm:cxn modelId="{A93FB791-7433-4A16-B2C9-B36942DC15CF}" srcId="{7CAD22BF-1B4C-4787-8250-6FCA3073B73D}" destId="{A3A86402-89ED-4EC4-B57D-BF19F1DFBD8F}" srcOrd="2" destOrd="0" parTransId="{A3ED3D82-53C5-4580-8A2C-6DD3214A404E}" sibTransId="{EE7D8B08-6B7A-4335-B9FC-DBDC1973AFD2}"/>
    <dgm:cxn modelId="{62B256B3-56AA-4E45-96B5-467D72E97CA8}" type="presOf" srcId="{7CAD22BF-1B4C-4787-8250-6FCA3073B73D}" destId="{2C92DD89-4DFF-497A-9F58-F568103010B9}" srcOrd="0" destOrd="0" presId="urn:microsoft.com/office/officeart/2005/8/layout/hierarchy3"/>
    <dgm:cxn modelId="{CA5C8DC5-51C9-4E21-83B7-4E84B324F3FE}" srcId="{7CAD22BF-1B4C-4787-8250-6FCA3073B73D}" destId="{20712F3A-3000-490D-A545-04C4721CA3F2}" srcOrd="4" destOrd="0" parTransId="{898990F0-C84F-419E-9A36-542A62527526}" sibTransId="{3423CBFD-09AB-4C48-B78B-4C91E7592DF5}"/>
    <dgm:cxn modelId="{2AD800CD-5DE3-4D66-9C6C-A0A90064ADDA}" srcId="{7CAD22BF-1B4C-4787-8250-6FCA3073B73D}" destId="{E524DDFD-8839-41D1-AB1A-B426795B5DC9}" srcOrd="1" destOrd="0" parTransId="{83D6737E-4D56-4360-85A8-AB31BA5E57C6}" sibTransId="{AB452079-E0FE-46DA-9A9B-2BBB73AE03EB}"/>
    <dgm:cxn modelId="{2B2F10DF-953A-4FA2-BC42-5BB767EE6AF2}" srcId="{7CAD22BF-1B4C-4787-8250-6FCA3073B73D}" destId="{C193DE6E-B361-458F-9212-C89D12346879}" srcOrd="0" destOrd="0" parTransId="{AF8C01B9-4182-492F-B32C-436DE451D2A3}" sibTransId="{F3421414-B66B-455C-B1AC-409A000D1905}"/>
    <dgm:cxn modelId="{F04DC3E4-6D5D-4232-83AD-A2776B848F74}" type="presOf" srcId="{A3A86402-89ED-4EC4-B57D-BF19F1DFBD8F}" destId="{C318DCE7-E003-4F0F-A6F1-B27B597C7806}" srcOrd="0" destOrd="0" presId="urn:microsoft.com/office/officeart/2005/8/layout/hierarchy3"/>
    <dgm:cxn modelId="{8B5AD2E5-13CD-42D8-B879-F03D06442997}" type="presOf" srcId="{76F14391-05C4-4A81-8946-EE092BD37349}" destId="{DF06FE16-8ED7-4F08-9A27-55F82FD2B5B4}" srcOrd="0" destOrd="0" presId="urn:microsoft.com/office/officeart/2005/8/layout/hierarchy3"/>
    <dgm:cxn modelId="{FB3F25A6-6D12-48C6-933A-81DE096B4D1A}" type="presParOf" srcId="{2C92DD89-4DFF-497A-9F58-F568103010B9}" destId="{6DC395B2-C94F-43F2-BAE8-3B0E08D97B4C}" srcOrd="0" destOrd="0" presId="urn:microsoft.com/office/officeart/2005/8/layout/hierarchy3"/>
    <dgm:cxn modelId="{AC04143E-F32F-4CAC-BD72-445883DD1D43}" type="presParOf" srcId="{6DC395B2-C94F-43F2-BAE8-3B0E08D97B4C}" destId="{0BE9E6D1-B1AF-4E31-AC0E-C5AF58C538BE}" srcOrd="0" destOrd="0" presId="urn:microsoft.com/office/officeart/2005/8/layout/hierarchy3"/>
    <dgm:cxn modelId="{FB38AB7B-DD35-4FCC-AB6F-9850A55770FC}" type="presParOf" srcId="{0BE9E6D1-B1AF-4E31-AC0E-C5AF58C538BE}" destId="{49A881C7-3910-4D2C-AB61-763CAA990195}" srcOrd="0" destOrd="0" presId="urn:microsoft.com/office/officeart/2005/8/layout/hierarchy3"/>
    <dgm:cxn modelId="{67F13E72-6809-4F02-98B5-0048C180FE20}" type="presParOf" srcId="{0BE9E6D1-B1AF-4E31-AC0E-C5AF58C538BE}" destId="{BA959609-9D98-4861-81B7-B0D242C6B323}" srcOrd="1" destOrd="0" presId="urn:microsoft.com/office/officeart/2005/8/layout/hierarchy3"/>
    <dgm:cxn modelId="{263B7A07-11A6-4E67-9861-2FC49EDED2A9}" type="presParOf" srcId="{6DC395B2-C94F-43F2-BAE8-3B0E08D97B4C}" destId="{4DA31619-E858-4C5C-9935-95F98C8BE000}" srcOrd="1" destOrd="0" presId="urn:microsoft.com/office/officeart/2005/8/layout/hierarchy3"/>
    <dgm:cxn modelId="{33E60D77-158A-41D8-87C4-50560A1DF123}" type="presParOf" srcId="{4DA31619-E858-4C5C-9935-95F98C8BE000}" destId="{DF06FE16-8ED7-4F08-9A27-55F82FD2B5B4}" srcOrd="0" destOrd="0" presId="urn:microsoft.com/office/officeart/2005/8/layout/hierarchy3"/>
    <dgm:cxn modelId="{E026909E-E2C9-41CF-9161-7346620C1BBA}" type="presParOf" srcId="{4DA31619-E858-4C5C-9935-95F98C8BE000}" destId="{7E04490E-503E-4CB8-AC4B-ACA19F3884D8}" srcOrd="1" destOrd="0" presId="urn:microsoft.com/office/officeart/2005/8/layout/hierarchy3"/>
    <dgm:cxn modelId="{741F6630-32D9-4D80-8855-27963428267E}" type="presParOf" srcId="{2C92DD89-4DFF-497A-9F58-F568103010B9}" destId="{EE29D20B-35EA-466D-8151-5B997DBFA200}" srcOrd="1" destOrd="0" presId="urn:microsoft.com/office/officeart/2005/8/layout/hierarchy3"/>
    <dgm:cxn modelId="{15534B9B-BBBD-4CA7-A848-8CBD80227CAF}" type="presParOf" srcId="{EE29D20B-35EA-466D-8151-5B997DBFA200}" destId="{58581504-906B-48DE-9DC5-A83118D1812F}" srcOrd="0" destOrd="0" presId="urn:microsoft.com/office/officeart/2005/8/layout/hierarchy3"/>
    <dgm:cxn modelId="{90288F5A-9CFC-44B2-96D6-7A59652EE461}" type="presParOf" srcId="{58581504-906B-48DE-9DC5-A83118D1812F}" destId="{ACEDE52B-7F0D-4DC4-BCAB-7A23E8BED87F}" srcOrd="0" destOrd="0" presId="urn:microsoft.com/office/officeart/2005/8/layout/hierarchy3"/>
    <dgm:cxn modelId="{EFE3A711-B27D-42E5-A760-A213C115BFA8}" type="presParOf" srcId="{58581504-906B-48DE-9DC5-A83118D1812F}" destId="{5022C578-673B-47AA-ACB8-F147D24C6FF5}" srcOrd="1" destOrd="0" presId="urn:microsoft.com/office/officeart/2005/8/layout/hierarchy3"/>
    <dgm:cxn modelId="{891A2BC2-76F3-4423-A283-64FE062E8A90}" type="presParOf" srcId="{EE29D20B-35EA-466D-8151-5B997DBFA200}" destId="{1E4AC42A-587A-46B9-B6A4-759B2979DCF9}" srcOrd="1" destOrd="0" presId="urn:microsoft.com/office/officeart/2005/8/layout/hierarchy3"/>
    <dgm:cxn modelId="{7964D44C-82B6-4B2C-BF5E-CFADE8686531}" type="presParOf" srcId="{2C92DD89-4DFF-497A-9F58-F568103010B9}" destId="{DBF18F26-7F58-49D9-A69E-3D922753B53E}" srcOrd="2" destOrd="0" presId="urn:microsoft.com/office/officeart/2005/8/layout/hierarchy3"/>
    <dgm:cxn modelId="{33A44B4A-A6F0-4AF3-80FD-884F2C9B863B}" type="presParOf" srcId="{DBF18F26-7F58-49D9-A69E-3D922753B53E}" destId="{7B4CA63C-9313-4072-909B-A8DF986A6DD4}" srcOrd="0" destOrd="0" presId="urn:microsoft.com/office/officeart/2005/8/layout/hierarchy3"/>
    <dgm:cxn modelId="{BDDFFB48-5DA4-4775-AD0A-0701518F71FB}" type="presParOf" srcId="{7B4CA63C-9313-4072-909B-A8DF986A6DD4}" destId="{C318DCE7-E003-4F0F-A6F1-B27B597C7806}" srcOrd="0" destOrd="0" presId="urn:microsoft.com/office/officeart/2005/8/layout/hierarchy3"/>
    <dgm:cxn modelId="{F51BAFD8-CE56-4E39-B063-717405421796}" type="presParOf" srcId="{7B4CA63C-9313-4072-909B-A8DF986A6DD4}" destId="{258278D7-5073-48F9-882B-35AEC8A8155B}" srcOrd="1" destOrd="0" presId="urn:microsoft.com/office/officeart/2005/8/layout/hierarchy3"/>
    <dgm:cxn modelId="{ADCA5E08-87E6-49C3-A630-787925A049CE}" type="presParOf" srcId="{DBF18F26-7F58-49D9-A69E-3D922753B53E}" destId="{F9677E16-4289-46AF-8F27-9B244D2468AB}" srcOrd="1" destOrd="0" presId="urn:microsoft.com/office/officeart/2005/8/layout/hierarchy3"/>
    <dgm:cxn modelId="{C06F3ECC-95EC-4AC0-9E5F-D8F83195A4DF}" type="presParOf" srcId="{2C92DD89-4DFF-497A-9F58-F568103010B9}" destId="{14F51496-A02B-4028-A556-44E1895DE0D6}" srcOrd="3" destOrd="0" presId="urn:microsoft.com/office/officeart/2005/8/layout/hierarchy3"/>
    <dgm:cxn modelId="{73EF9CDF-29AE-48FE-A108-C584C725FEF9}" type="presParOf" srcId="{14F51496-A02B-4028-A556-44E1895DE0D6}" destId="{5F7E9355-3BC4-408E-8C6F-31D91878376E}" srcOrd="0" destOrd="0" presId="urn:microsoft.com/office/officeart/2005/8/layout/hierarchy3"/>
    <dgm:cxn modelId="{8F13E64F-C603-4839-A877-AAE080AAE332}" type="presParOf" srcId="{5F7E9355-3BC4-408E-8C6F-31D91878376E}" destId="{BE863B27-BF9F-496D-97EB-561D7185B805}" srcOrd="0" destOrd="0" presId="urn:microsoft.com/office/officeart/2005/8/layout/hierarchy3"/>
    <dgm:cxn modelId="{009764E2-0F43-4982-B041-058F8B4827EE}" type="presParOf" srcId="{5F7E9355-3BC4-408E-8C6F-31D91878376E}" destId="{4DE923BC-4D48-4D00-8A0E-BFB838A36F42}" srcOrd="1" destOrd="0" presId="urn:microsoft.com/office/officeart/2005/8/layout/hierarchy3"/>
    <dgm:cxn modelId="{1371433A-AE48-45EC-8155-327CBB8251EC}" type="presParOf" srcId="{14F51496-A02B-4028-A556-44E1895DE0D6}" destId="{9ECDA1A7-08C6-4F1B-84CC-7116C6247435}" srcOrd="1" destOrd="0" presId="urn:microsoft.com/office/officeart/2005/8/layout/hierarchy3"/>
    <dgm:cxn modelId="{D2D3ADAA-84B8-4208-8409-AC05B9B5B21E}" type="presParOf" srcId="{2C92DD89-4DFF-497A-9F58-F568103010B9}" destId="{16FBD33C-D712-48CA-9618-7CD1EE625C94}" srcOrd="4" destOrd="0" presId="urn:microsoft.com/office/officeart/2005/8/layout/hierarchy3"/>
    <dgm:cxn modelId="{ED967A25-28D0-44D4-A09C-EAD8587B13B7}" type="presParOf" srcId="{16FBD33C-D712-48CA-9618-7CD1EE625C94}" destId="{E4C6A6E1-E256-4F39-BB96-7CA64CDB05B3}" srcOrd="0" destOrd="0" presId="urn:microsoft.com/office/officeart/2005/8/layout/hierarchy3"/>
    <dgm:cxn modelId="{B39DFA5D-9F8A-4F48-A090-7858321650B8}" type="presParOf" srcId="{E4C6A6E1-E256-4F39-BB96-7CA64CDB05B3}" destId="{C3E2B55A-9568-4C70-9B67-7CD65264F1D6}" srcOrd="0" destOrd="0" presId="urn:microsoft.com/office/officeart/2005/8/layout/hierarchy3"/>
    <dgm:cxn modelId="{D0A6B3B1-D3F2-4507-A6DE-AA90B0EEC23F}" type="presParOf" srcId="{E4C6A6E1-E256-4F39-BB96-7CA64CDB05B3}" destId="{1DD6701A-8252-4C68-B054-F521CCF36292}" srcOrd="1" destOrd="0" presId="urn:microsoft.com/office/officeart/2005/8/layout/hierarchy3"/>
    <dgm:cxn modelId="{FD2C9246-8272-4B55-A936-1A67A5D43047}" type="presParOf" srcId="{16FBD33C-D712-48CA-9618-7CD1EE625C94}" destId="{858343EA-361A-435E-98CF-36A52D55A01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C3DABC-5D88-4F06-8399-E9D6932D41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5AFCC4-47F5-4A2C-81B4-C2EAD402727F}">
      <dgm:prSet/>
      <dgm:spPr/>
      <dgm:t>
        <a:bodyPr/>
        <a:lstStyle/>
        <a:p>
          <a:r>
            <a:rPr lang="en-US" dirty="0"/>
            <a:t>FDA indication: adult patients with </a:t>
          </a:r>
          <a:r>
            <a:rPr lang="en-US" b="1" dirty="0"/>
            <a:t>intermediate-2/high-risk primary or secondary myelofibrosis </a:t>
          </a:r>
          <a:endParaRPr lang="en-US" dirty="0"/>
        </a:p>
      </dgm:t>
    </dgm:pt>
    <dgm:pt modelId="{76F6663E-FA17-45EE-BA39-D3BF476D782B}" type="parTrans" cxnId="{F841CC79-A6D0-4645-805A-743E5ADF584D}">
      <dgm:prSet/>
      <dgm:spPr/>
      <dgm:t>
        <a:bodyPr/>
        <a:lstStyle/>
        <a:p>
          <a:endParaRPr lang="en-US"/>
        </a:p>
      </dgm:t>
    </dgm:pt>
    <dgm:pt modelId="{52DCDB69-4CF4-45C2-84D9-7CA187C55155}" type="sibTrans" cxnId="{F841CC79-A6D0-4645-805A-743E5ADF584D}">
      <dgm:prSet/>
      <dgm:spPr/>
      <dgm:t>
        <a:bodyPr/>
        <a:lstStyle/>
        <a:p>
          <a:endParaRPr lang="en-US"/>
        </a:p>
      </dgm:t>
    </dgm:pt>
    <dgm:pt modelId="{A5710E71-EC36-4BF8-9203-0B38BDED4EE9}">
      <dgm:prSet/>
      <dgm:spPr>
        <a:solidFill>
          <a:srgbClr val="35ABBB"/>
        </a:solidFill>
      </dgm:spPr>
      <dgm:t>
        <a:bodyPr/>
        <a:lstStyle/>
        <a:p>
          <a:r>
            <a:rPr lang="en-US" dirty="0"/>
            <a:t>Do NOT start fedratinib in patients with thiamine deficiency </a:t>
          </a:r>
        </a:p>
      </dgm:t>
    </dgm:pt>
    <dgm:pt modelId="{70EDA272-E446-4E10-AECF-D1E12BFBC203}" type="parTrans" cxnId="{9D551396-AC07-4573-9429-DA9D75EB1256}">
      <dgm:prSet/>
      <dgm:spPr/>
      <dgm:t>
        <a:bodyPr/>
        <a:lstStyle/>
        <a:p>
          <a:endParaRPr lang="en-US"/>
        </a:p>
      </dgm:t>
    </dgm:pt>
    <dgm:pt modelId="{238B3835-DA50-4EB2-84AB-9CBAD3611302}" type="sibTrans" cxnId="{9D551396-AC07-4573-9429-DA9D75EB1256}">
      <dgm:prSet/>
      <dgm:spPr/>
      <dgm:t>
        <a:bodyPr/>
        <a:lstStyle/>
        <a:p>
          <a:endParaRPr lang="en-US"/>
        </a:p>
      </dgm:t>
    </dgm:pt>
    <dgm:pt modelId="{BB0ECB48-11B9-4AD0-B9AE-56576D2E6325}">
      <dgm:prSet custT="1"/>
      <dgm:spPr/>
      <dgm:t>
        <a:bodyPr/>
        <a:lstStyle/>
        <a:p>
          <a:r>
            <a:rPr lang="en-US" sz="1600" dirty="0"/>
            <a:t>Measure thiamine level; supplement prior to initiating fedratinib  </a:t>
          </a:r>
        </a:p>
      </dgm:t>
    </dgm:pt>
    <dgm:pt modelId="{BD63B0F1-15A4-47F8-BB17-267A8F003E39}" type="parTrans" cxnId="{887E382A-864D-460C-BA9D-652D46803E47}">
      <dgm:prSet/>
      <dgm:spPr/>
      <dgm:t>
        <a:bodyPr/>
        <a:lstStyle/>
        <a:p>
          <a:endParaRPr lang="en-US"/>
        </a:p>
      </dgm:t>
    </dgm:pt>
    <dgm:pt modelId="{1539BFA8-AD24-49C6-ACD6-F4669E60ADF6}" type="sibTrans" cxnId="{887E382A-864D-460C-BA9D-652D46803E47}">
      <dgm:prSet/>
      <dgm:spPr/>
      <dgm:t>
        <a:bodyPr/>
        <a:lstStyle/>
        <a:p>
          <a:endParaRPr lang="en-US"/>
        </a:p>
      </dgm:t>
    </dgm:pt>
    <dgm:pt modelId="{AA666C0E-9AE4-4AC6-B13D-FBFAF4919564}">
      <dgm:prSet/>
      <dgm:spPr>
        <a:solidFill>
          <a:srgbClr val="4199A5"/>
        </a:solidFill>
      </dgm:spPr>
      <dgm:t>
        <a:bodyPr/>
        <a:lstStyle/>
        <a:p>
          <a:r>
            <a:rPr lang="en-US" dirty="0"/>
            <a:t>Dose reductions required for patients with severe renal impairment OR patients receiving strong CYP3A4 inhibitors (clarithromycin, ketoconazole, ritonavir)</a:t>
          </a:r>
        </a:p>
      </dgm:t>
    </dgm:pt>
    <dgm:pt modelId="{4A7E6F67-593A-46A3-94B2-7988F8D760D5}" type="parTrans" cxnId="{9C0762DD-AE25-4BE4-98A8-F5FEA8F60AA9}">
      <dgm:prSet/>
      <dgm:spPr/>
      <dgm:t>
        <a:bodyPr/>
        <a:lstStyle/>
        <a:p>
          <a:endParaRPr lang="en-US"/>
        </a:p>
      </dgm:t>
    </dgm:pt>
    <dgm:pt modelId="{E03E6EDB-9353-4C59-8DD6-A46BE0D6A87C}" type="sibTrans" cxnId="{9C0762DD-AE25-4BE4-98A8-F5FEA8F60AA9}">
      <dgm:prSet/>
      <dgm:spPr/>
      <dgm:t>
        <a:bodyPr/>
        <a:lstStyle/>
        <a:p>
          <a:endParaRPr lang="en-US"/>
        </a:p>
      </dgm:t>
    </dgm:pt>
    <dgm:pt modelId="{1FD2D506-1A18-4482-BEA9-7ADBBBA0BA6C}">
      <dgm:prSet/>
      <dgm:spPr>
        <a:solidFill>
          <a:srgbClr val="4199A5"/>
        </a:solidFill>
      </dgm:spPr>
      <dgm:t>
        <a:bodyPr/>
        <a:lstStyle/>
        <a:p>
          <a:r>
            <a:rPr lang="en-US" dirty="0"/>
            <a:t>Wernicke encephalopathy rare occurrence (1.3%) </a:t>
          </a:r>
        </a:p>
      </dgm:t>
    </dgm:pt>
    <dgm:pt modelId="{99B10E43-A01C-4E96-8FD6-4D1DF2FE2AF9}" type="parTrans" cxnId="{F54C7E55-2D84-4069-8C43-2621C88B6A6B}">
      <dgm:prSet/>
      <dgm:spPr/>
      <dgm:t>
        <a:bodyPr/>
        <a:lstStyle/>
        <a:p>
          <a:endParaRPr lang="en-US"/>
        </a:p>
      </dgm:t>
    </dgm:pt>
    <dgm:pt modelId="{6E9A4FD1-C334-4B4B-A6E6-7FDF34317652}" type="sibTrans" cxnId="{F54C7E55-2D84-4069-8C43-2621C88B6A6B}">
      <dgm:prSet/>
      <dgm:spPr/>
      <dgm:t>
        <a:bodyPr/>
        <a:lstStyle/>
        <a:p>
          <a:endParaRPr lang="en-US"/>
        </a:p>
      </dgm:t>
    </dgm:pt>
    <dgm:pt modelId="{EB0BCD05-8CD0-4743-BDCA-76B56813881A}">
      <dgm:prSet/>
      <dgm:spPr>
        <a:noFill/>
      </dgm:spPr>
      <dgm:t>
        <a:bodyPr/>
        <a:lstStyle/>
        <a:p>
          <a:r>
            <a:rPr lang="en-US" dirty="0"/>
            <a:t>Ataxia, altered mental status, ophthalmoplegia  </a:t>
          </a:r>
        </a:p>
      </dgm:t>
    </dgm:pt>
    <dgm:pt modelId="{DDB05C0C-32B9-4096-A108-118B140FE63D}" type="parTrans" cxnId="{BF936179-E15B-430B-8445-ED3040BD0D1C}">
      <dgm:prSet/>
      <dgm:spPr/>
      <dgm:t>
        <a:bodyPr/>
        <a:lstStyle/>
        <a:p>
          <a:endParaRPr lang="en-US"/>
        </a:p>
      </dgm:t>
    </dgm:pt>
    <dgm:pt modelId="{8888B25A-371F-43E1-8913-2B498E4B9DFD}" type="sibTrans" cxnId="{BF936179-E15B-430B-8445-ED3040BD0D1C}">
      <dgm:prSet/>
      <dgm:spPr/>
      <dgm:t>
        <a:bodyPr/>
        <a:lstStyle/>
        <a:p>
          <a:endParaRPr lang="en-US"/>
        </a:p>
      </dgm:t>
    </dgm:pt>
    <dgm:pt modelId="{C4FA6A61-C6ED-433B-9713-7BACD2E81E72}" type="pres">
      <dgm:prSet presAssocID="{CAC3DABC-5D88-4F06-8399-E9D6932D4112}" presName="linear" presStyleCnt="0">
        <dgm:presLayoutVars>
          <dgm:animLvl val="lvl"/>
          <dgm:resizeHandles val="exact"/>
        </dgm:presLayoutVars>
      </dgm:prSet>
      <dgm:spPr/>
    </dgm:pt>
    <dgm:pt modelId="{A3F98BFA-8430-4DCA-AE0B-FD4D19AF48AB}" type="pres">
      <dgm:prSet presAssocID="{D55AFCC4-47F5-4A2C-81B4-C2EAD402727F}" presName="parentText" presStyleLbl="node1" presStyleIdx="0" presStyleCnt="4">
        <dgm:presLayoutVars>
          <dgm:chMax val="0"/>
          <dgm:bulletEnabled val="1"/>
        </dgm:presLayoutVars>
      </dgm:prSet>
      <dgm:spPr/>
    </dgm:pt>
    <dgm:pt modelId="{A58EAA8F-FCF1-4612-BFB9-8F48BD4172B4}" type="pres">
      <dgm:prSet presAssocID="{52DCDB69-4CF4-45C2-84D9-7CA187C55155}" presName="spacer" presStyleCnt="0"/>
      <dgm:spPr/>
    </dgm:pt>
    <dgm:pt modelId="{9DD4FE3D-F214-4E62-900B-5E2BD5BB38A2}" type="pres">
      <dgm:prSet presAssocID="{A5710E71-EC36-4BF8-9203-0B38BDED4EE9}" presName="parentText" presStyleLbl="node1" presStyleIdx="1" presStyleCnt="4">
        <dgm:presLayoutVars>
          <dgm:chMax val="0"/>
          <dgm:bulletEnabled val="1"/>
        </dgm:presLayoutVars>
      </dgm:prSet>
      <dgm:spPr/>
    </dgm:pt>
    <dgm:pt modelId="{A0434503-D57C-4D70-ABCD-1465E8CBD8B9}" type="pres">
      <dgm:prSet presAssocID="{A5710E71-EC36-4BF8-9203-0B38BDED4EE9}" presName="childText" presStyleLbl="revTx" presStyleIdx="0" presStyleCnt="2">
        <dgm:presLayoutVars>
          <dgm:bulletEnabled val="1"/>
        </dgm:presLayoutVars>
      </dgm:prSet>
      <dgm:spPr/>
    </dgm:pt>
    <dgm:pt modelId="{5E2014A6-D13A-40D1-835A-21EA779CB8C6}" type="pres">
      <dgm:prSet presAssocID="{AA666C0E-9AE4-4AC6-B13D-FBFAF4919564}" presName="parentText" presStyleLbl="node1" presStyleIdx="2" presStyleCnt="4">
        <dgm:presLayoutVars>
          <dgm:chMax val="0"/>
          <dgm:bulletEnabled val="1"/>
        </dgm:presLayoutVars>
      </dgm:prSet>
      <dgm:spPr/>
    </dgm:pt>
    <dgm:pt modelId="{E715537A-DDB5-4ADF-928A-94447ADF8E8F}" type="pres">
      <dgm:prSet presAssocID="{E03E6EDB-9353-4C59-8DD6-A46BE0D6A87C}" presName="spacer" presStyleCnt="0"/>
      <dgm:spPr/>
    </dgm:pt>
    <dgm:pt modelId="{005B2279-8EB4-42FF-8DFA-B1134DDEA7F5}" type="pres">
      <dgm:prSet presAssocID="{1FD2D506-1A18-4482-BEA9-7ADBBBA0BA6C}" presName="parentText" presStyleLbl="node1" presStyleIdx="3" presStyleCnt="4">
        <dgm:presLayoutVars>
          <dgm:chMax val="0"/>
          <dgm:bulletEnabled val="1"/>
        </dgm:presLayoutVars>
      </dgm:prSet>
      <dgm:spPr/>
    </dgm:pt>
    <dgm:pt modelId="{D8E3DBC2-4A60-4617-B922-4890E42ED899}" type="pres">
      <dgm:prSet presAssocID="{1FD2D506-1A18-4482-BEA9-7ADBBBA0BA6C}" presName="childText" presStyleLbl="revTx" presStyleIdx="1" presStyleCnt="2">
        <dgm:presLayoutVars>
          <dgm:bulletEnabled val="1"/>
        </dgm:presLayoutVars>
      </dgm:prSet>
      <dgm:spPr/>
    </dgm:pt>
  </dgm:ptLst>
  <dgm:cxnLst>
    <dgm:cxn modelId="{7C8D7506-85B5-4FDB-9B07-78ADE6B4D381}" type="presOf" srcId="{CAC3DABC-5D88-4F06-8399-E9D6932D4112}" destId="{C4FA6A61-C6ED-433B-9713-7BACD2E81E72}" srcOrd="0" destOrd="0" presId="urn:microsoft.com/office/officeart/2005/8/layout/vList2"/>
    <dgm:cxn modelId="{87DEAA28-87A5-46FF-8956-E4182BC03C27}" type="presOf" srcId="{EB0BCD05-8CD0-4743-BDCA-76B56813881A}" destId="{D8E3DBC2-4A60-4617-B922-4890E42ED899}" srcOrd="0" destOrd="0" presId="urn:microsoft.com/office/officeart/2005/8/layout/vList2"/>
    <dgm:cxn modelId="{887E382A-864D-460C-BA9D-652D46803E47}" srcId="{A5710E71-EC36-4BF8-9203-0B38BDED4EE9}" destId="{BB0ECB48-11B9-4AD0-B9AE-56576D2E6325}" srcOrd="0" destOrd="0" parTransId="{BD63B0F1-15A4-47F8-BB17-267A8F003E39}" sibTransId="{1539BFA8-AD24-49C6-ACD6-F4669E60ADF6}"/>
    <dgm:cxn modelId="{F54C7E55-2D84-4069-8C43-2621C88B6A6B}" srcId="{CAC3DABC-5D88-4F06-8399-E9D6932D4112}" destId="{1FD2D506-1A18-4482-BEA9-7ADBBBA0BA6C}" srcOrd="3" destOrd="0" parTransId="{99B10E43-A01C-4E96-8FD6-4D1DF2FE2AF9}" sibTransId="{6E9A4FD1-C334-4B4B-A6E6-7FDF34317652}"/>
    <dgm:cxn modelId="{BF936179-E15B-430B-8445-ED3040BD0D1C}" srcId="{1FD2D506-1A18-4482-BEA9-7ADBBBA0BA6C}" destId="{EB0BCD05-8CD0-4743-BDCA-76B56813881A}" srcOrd="0" destOrd="0" parTransId="{DDB05C0C-32B9-4096-A108-118B140FE63D}" sibTransId="{8888B25A-371F-43E1-8913-2B498E4B9DFD}"/>
    <dgm:cxn modelId="{F841CC79-A6D0-4645-805A-743E5ADF584D}" srcId="{CAC3DABC-5D88-4F06-8399-E9D6932D4112}" destId="{D55AFCC4-47F5-4A2C-81B4-C2EAD402727F}" srcOrd="0" destOrd="0" parTransId="{76F6663E-FA17-45EE-BA39-D3BF476D782B}" sibTransId="{52DCDB69-4CF4-45C2-84D9-7CA187C55155}"/>
    <dgm:cxn modelId="{C0386890-A628-4074-A302-07C709DB9469}" type="presOf" srcId="{1FD2D506-1A18-4482-BEA9-7ADBBBA0BA6C}" destId="{005B2279-8EB4-42FF-8DFA-B1134DDEA7F5}" srcOrd="0" destOrd="0" presId="urn:microsoft.com/office/officeart/2005/8/layout/vList2"/>
    <dgm:cxn modelId="{9D551396-AC07-4573-9429-DA9D75EB1256}" srcId="{CAC3DABC-5D88-4F06-8399-E9D6932D4112}" destId="{A5710E71-EC36-4BF8-9203-0B38BDED4EE9}" srcOrd="1" destOrd="0" parTransId="{70EDA272-E446-4E10-AECF-D1E12BFBC203}" sibTransId="{238B3835-DA50-4EB2-84AB-9CBAD3611302}"/>
    <dgm:cxn modelId="{3D2A49B5-5B6A-45D6-A186-EF3E4547F157}" type="presOf" srcId="{D55AFCC4-47F5-4A2C-81B4-C2EAD402727F}" destId="{A3F98BFA-8430-4DCA-AE0B-FD4D19AF48AB}" srcOrd="0" destOrd="0" presId="urn:microsoft.com/office/officeart/2005/8/layout/vList2"/>
    <dgm:cxn modelId="{1DCA93C1-1430-4FEF-A6A2-E3EC9A0801DE}" type="presOf" srcId="{A5710E71-EC36-4BF8-9203-0B38BDED4EE9}" destId="{9DD4FE3D-F214-4E62-900B-5E2BD5BB38A2}" srcOrd="0" destOrd="0" presId="urn:microsoft.com/office/officeart/2005/8/layout/vList2"/>
    <dgm:cxn modelId="{9B6363D9-A3B3-4082-9334-37EB052AC8B7}" type="presOf" srcId="{BB0ECB48-11B9-4AD0-B9AE-56576D2E6325}" destId="{A0434503-D57C-4D70-ABCD-1465E8CBD8B9}" srcOrd="0" destOrd="0" presId="urn:microsoft.com/office/officeart/2005/8/layout/vList2"/>
    <dgm:cxn modelId="{9C0762DD-AE25-4BE4-98A8-F5FEA8F60AA9}" srcId="{CAC3DABC-5D88-4F06-8399-E9D6932D4112}" destId="{AA666C0E-9AE4-4AC6-B13D-FBFAF4919564}" srcOrd="2" destOrd="0" parTransId="{4A7E6F67-593A-46A3-94B2-7988F8D760D5}" sibTransId="{E03E6EDB-9353-4C59-8DD6-A46BE0D6A87C}"/>
    <dgm:cxn modelId="{48A37FE2-1D98-41B0-B4DC-A4E970FB3EF5}" type="presOf" srcId="{AA666C0E-9AE4-4AC6-B13D-FBFAF4919564}" destId="{5E2014A6-D13A-40D1-835A-21EA779CB8C6}" srcOrd="0" destOrd="0" presId="urn:microsoft.com/office/officeart/2005/8/layout/vList2"/>
    <dgm:cxn modelId="{B1A8A514-01AE-461F-87EA-2F0006D354F4}" type="presParOf" srcId="{C4FA6A61-C6ED-433B-9713-7BACD2E81E72}" destId="{A3F98BFA-8430-4DCA-AE0B-FD4D19AF48AB}" srcOrd="0" destOrd="0" presId="urn:microsoft.com/office/officeart/2005/8/layout/vList2"/>
    <dgm:cxn modelId="{61374702-A95D-4074-BCCB-C1CCE442AACA}" type="presParOf" srcId="{C4FA6A61-C6ED-433B-9713-7BACD2E81E72}" destId="{A58EAA8F-FCF1-4612-BFB9-8F48BD4172B4}" srcOrd="1" destOrd="0" presId="urn:microsoft.com/office/officeart/2005/8/layout/vList2"/>
    <dgm:cxn modelId="{29E8651B-5CC1-4376-BB3C-033D46709BC8}" type="presParOf" srcId="{C4FA6A61-C6ED-433B-9713-7BACD2E81E72}" destId="{9DD4FE3D-F214-4E62-900B-5E2BD5BB38A2}" srcOrd="2" destOrd="0" presId="urn:microsoft.com/office/officeart/2005/8/layout/vList2"/>
    <dgm:cxn modelId="{7C635A86-D0DA-425E-880C-A351D53CF569}" type="presParOf" srcId="{C4FA6A61-C6ED-433B-9713-7BACD2E81E72}" destId="{A0434503-D57C-4D70-ABCD-1465E8CBD8B9}" srcOrd="3" destOrd="0" presId="urn:microsoft.com/office/officeart/2005/8/layout/vList2"/>
    <dgm:cxn modelId="{0DDFEEBD-D9F7-48C5-9123-A26E1A767AD3}" type="presParOf" srcId="{C4FA6A61-C6ED-433B-9713-7BACD2E81E72}" destId="{5E2014A6-D13A-40D1-835A-21EA779CB8C6}" srcOrd="4" destOrd="0" presId="urn:microsoft.com/office/officeart/2005/8/layout/vList2"/>
    <dgm:cxn modelId="{570277B8-6219-469D-9FD8-45876C082155}" type="presParOf" srcId="{C4FA6A61-C6ED-433B-9713-7BACD2E81E72}" destId="{E715537A-DDB5-4ADF-928A-94447ADF8E8F}" srcOrd="5" destOrd="0" presId="urn:microsoft.com/office/officeart/2005/8/layout/vList2"/>
    <dgm:cxn modelId="{C17E31D9-2C15-42FA-82BE-1D6BEED0FBD5}" type="presParOf" srcId="{C4FA6A61-C6ED-433B-9713-7BACD2E81E72}" destId="{005B2279-8EB4-42FF-8DFA-B1134DDEA7F5}" srcOrd="6" destOrd="0" presId="urn:microsoft.com/office/officeart/2005/8/layout/vList2"/>
    <dgm:cxn modelId="{865F033B-C01E-480C-A5A1-21161DCCFA58}" type="presParOf" srcId="{C4FA6A61-C6ED-433B-9713-7BACD2E81E72}" destId="{D8E3DBC2-4A60-4617-B922-4890E42ED89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10E7A-0D12-4D08-AA84-549326BC089E}">
      <dsp:nvSpPr>
        <dsp:cNvPr id="0" name=""/>
        <dsp:cNvSpPr/>
      </dsp:nvSpPr>
      <dsp:spPr>
        <a:xfrm>
          <a:off x="1828799" y="50799"/>
          <a:ext cx="2438400" cy="2438400"/>
        </a:xfrm>
        <a:prstGeom prst="ellipse">
          <a:avLst/>
        </a:prstGeom>
        <a:solidFill>
          <a:srgbClr val="44A8B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PMF</a:t>
          </a:r>
        </a:p>
      </dsp:txBody>
      <dsp:txXfrm>
        <a:off x="2153920" y="477519"/>
        <a:ext cx="1788160" cy="1097280"/>
      </dsp:txXfrm>
    </dsp:sp>
    <dsp:sp modelId="{14CD7F71-93DB-4210-B15F-30D7338B6C3C}">
      <dsp:nvSpPr>
        <dsp:cNvPr id="0" name=""/>
        <dsp:cNvSpPr/>
      </dsp:nvSpPr>
      <dsp:spPr>
        <a:xfrm>
          <a:off x="2507073" y="1158857"/>
          <a:ext cx="2438400" cy="24384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ET</a:t>
          </a:r>
        </a:p>
      </dsp:txBody>
      <dsp:txXfrm>
        <a:off x="3252817" y="1788777"/>
        <a:ext cx="1463040" cy="1341120"/>
      </dsp:txXfrm>
    </dsp:sp>
    <dsp:sp modelId="{BF128AA7-9BAC-4715-B0B9-1542BD345A85}">
      <dsp:nvSpPr>
        <dsp:cNvPr id="0" name=""/>
        <dsp:cNvSpPr/>
      </dsp:nvSpPr>
      <dsp:spPr>
        <a:xfrm>
          <a:off x="905808" y="1177950"/>
          <a:ext cx="2438400" cy="2438400"/>
        </a:xfrm>
        <a:prstGeom prst="ellipse">
          <a:avLst/>
        </a:prstGeom>
        <a:solidFill>
          <a:srgbClr val="C00000">
            <a:alpha val="5686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PV</a:t>
          </a:r>
        </a:p>
      </dsp:txBody>
      <dsp:txXfrm>
        <a:off x="1135424" y="1807870"/>
        <a:ext cx="1463040" cy="1341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F07C9-D8C3-4618-A003-0E892611DEFB}">
      <dsp:nvSpPr>
        <dsp:cNvPr id="0" name=""/>
        <dsp:cNvSpPr/>
      </dsp:nvSpPr>
      <dsp:spPr>
        <a:xfrm>
          <a:off x="0" y="265"/>
          <a:ext cx="3550721" cy="1479638"/>
        </a:xfrm>
        <a:prstGeom prst="roundRect">
          <a:avLst/>
        </a:prstGeom>
        <a:solidFill>
          <a:srgbClr val="4CAFBC">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incidences of serious and grade ≥3 bleeding AEs were lower with pacritinib 200 mg BID in PAC203 than those reported with pacritinib 200 mg BID or BAT in PERSIST-2, likely attributable to the additional safety measures in PAC203</a:t>
          </a:r>
          <a:br>
            <a:rPr lang="en-US" sz="1400" kern="1200" dirty="0"/>
          </a:br>
          <a:endParaRPr lang="en-US" sz="1400" kern="1200" dirty="0"/>
        </a:p>
      </dsp:txBody>
      <dsp:txXfrm>
        <a:off x="72230" y="72495"/>
        <a:ext cx="3406261" cy="1335178"/>
      </dsp:txXfrm>
    </dsp:sp>
    <dsp:sp modelId="{06C08A6D-843F-4A3B-B630-68E426EB01BA}">
      <dsp:nvSpPr>
        <dsp:cNvPr id="0" name=""/>
        <dsp:cNvSpPr/>
      </dsp:nvSpPr>
      <dsp:spPr>
        <a:xfrm>
          <a:off x="0" y="1492912"/>
          <a:ext cx="3550721" cy="1479638"/>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incidence of cardiac events of any grade and those grade ≥3 were lower in the pooled pacritinib group compared with the BAT group; no patients in the pooled pacritinib group and 2 in the BAT group (1 fatal) had a MACE event</a:t>
          </a:r>
        </a:p>
      </dsp:txBody>
      <dsp:txXfrm>
        <a:off x="72230" y="1565142"/>
        <a:ext cx="3406261" cy="13351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1B10D-50F4-4472-A3A4-45BC213E1908}">
      <dsp:nvSpPr>
        <dsp:cNvPr id="0" name=""/>
        <dsp:cNvSpPr/>
      </dsp:nvSpPr>
      <dsp:spPr>
        <a:xfrm>
          <a:off x="3634225" y="1886768"/>
          <a:ext cx="1545525" cy="1545525"/>
        </a:xfrm>
        <a:prstGeom prst="ellipse">
          <a:avLst/>
        </a:prstGeom>
        <a:solidFill>
          <a:srgbClr val="3366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Myelofibrosis Future Treatment Targets</a:t>
          </a:r>
        </a:p>
      </dsp:txBody>
      <dsp:txXfrm>
        <a:off x="3860562" y="2113105"/>
        <a:ext cx="1092851" cy="1092851"/>
      </dsp:txXfrm>
    </dsp:sp>
    <dsp:sp modelId="{5A996221-E292-4D4F-A787-A04CCB0D2870}">
      <dsp:nvSpPr>
        <dsp:cNvPr id="0" name=""/>
        <dsp:cNvSpPr/>
      </dsp:nvSpPr>
      <dsp:spPr>
        <a:xfrm rot="10800000">
          <a:off x="2066204" y="2439293"/>
          <a:ext cx="1481779" cy="440474"/>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396563C-09AE-4A40-9667-F98965D28649}">
      <dsp:nvSpPr>
        <dsp:cNvPr id="0" name=""/>
        <dsp:cNvSpPr/>
      </dsp:nvSpPr>
      <dsp:spPr>
        <a:xfrm>
          <a:off x="1525270" y="2226784"/>
          <a:ext cx="1081867" cy="86549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u="sng" kern="1200" dirty="0"/>
            <a:t>Epigenetic Modifiers</a:t>
          </a:r>
        </a:p>
        <a:p>
          <a:pPr marL="57150" lvl="1" indent="-57150" algn="ctr" defTabSz="400050">
            <a:lnSpc>
              <a:spcPct val="90000"/>
            </a:lnSpc>
            <a:spcBef>
              <a:spcPct val="0"/>
            </a:spcBef>
            <a:spcAft>
              <a:spcPct val="15000"/>
            </a:spcAft>
            <a:buChar char="•"/>
          </a:pPr>
          <a:r>
            <a:rPr lang="en-US" sz="900" kern="1200" dirty="0"/>
            <a:t>DNMTi</a:t>
          </a:r>
        </a:p>
        <a:p>
          <a:pPr marL="57150" lvl="1" indent="-57150" algn="ctr" defTabSz="400050">
            <a:lnSpc>
              <a:spcPct val="90000"/>
            </a:lnSpc>
            <a:spcBef>
              <a:spcPct val="0"/>
            </a:spcBef>
            <a:spcAft>
              <a:spcPct val="15000"/>
            </a:spcAft>
            <a:buChar char="•"/>
          </a:pPr>
          <a:r>
            <a:rPr lang="en-US" sz="900" b="1" kern="1200" dirty="0">
              <a:solidFill>
                <a:srgbClr val="C00000"/>
              </a:solidFill>
            </a:rPr>
            <a:t>BETi*</a:t>
          </a:r>
        </a:p>
        <a:p>
          <a:pPr marL="57150" lvl="1" indent="-57150" algn="ctr" defTabSz="400050">
            <a:lnSpc>
              <a:spcPct val="90000"/>
            </a:lnSpc>
            <a:spcBef>
              <a:spcPct val="0"/>
            </a:spcBef>
            <a:spcAft>
              <a:spcPct val="15000"/>
            </a:spcAft>
            <a:buChar char="•"/>
          </a:pPr>
          <a:r>
            <a:rPr lang="en-US" sz="900" kern="1200" dirty="0"/>
            <a:t>IDHi</a:t>
          </a:r>
        </a:p>
        <a:p>
          <a:pPr marL="57150" lvl="1" indent="-57150" algn="ctr" defTabSz="400050">
            <a:lnSpc>
              <a:spcPct val="90000"/>
            </a:lnSpc>
            <a:spcBef>
              <a:spcPct val="0"/>
            </a:spcBef>
            <a:spcAft>
              <a:spcPct val="15000"/>
            </a:spcAft>
            <a:buChar char="•"/>
          </a:pPr>
          <a:r>
            <a:rPr lang="en-US" sz="900" b="0" kern="1200" dirty="0"/>
            <a:t>LSDi</a:t>
          </a:r>
        </a:p>
      </dsp:txBody>
      <dsp:txXfrm>
        <a:off x="1550619" y="2252133"/>
        <a:ext cx="1031169" cy="814796"/>
      </dsp:txXfrm>
    </dsp:sp>
    <dsp:sp modelId="{8D2A7E71-EA22-4B41-A1FF-A47E972405D9}">
      <dsp:nvSpPr>
        <dsp:cNvPr id="0" name=""/>
        <dsp:cNvSpPr/>
      </dsp:nvSpPr>
      <dsp:spPr>
        <a:xfrm rot="12960000">
          <a:off x="2371757" y="1498900"/>
          <a:ext cx="1481779" cy="440474"/>
        </a:xfrm>
        <a:prstGeom prst="leftArrow">
          <a:avLst>
            <a:gd name="adj1" fmla="val 60000"/>
            <a:gd name="adj2" fmla="val 50000"/>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EDD6688-BEA1-4F88-96C3-F21EC9B237B5}">
      <dsp:nvSpPr>
        <dsp:cNvPr id="0" name=""/>
        <dsp:cNvSpPr/>
      </dsp:nvSpPr>
      <dsp:spPr>
        <a:xfrm>
          <a:off x="1972320" y="874309"/>
          <a:ext cx="1081867" cy="818688"/>
        </a:xfrm>
        <a:prstGeom prst="roundRect">
          <a:avLst>
            <a:gd name="adj" fmla="val 10000"/>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u="sng" kern="1200" dirty="0"/>
            <a:t>Host Immunity</a:t>
          </a:r>
        </a:p>
        <a:p>
          <a:pPr marL="57150" lvl="1" indent="-57150" algn="ctr" defTabSz="400050">
            <a:lnSpc>
              <a:spcPct val="90000"/>
            </a:lnSpc>
            <a:spcBef>
              <a:spcPct val="0"/>
            </a:spcBef>
            <a:spcAft>
              <a:spcPct val="15000"/>
            </a:spcAft>
            <a:buChar char="•"/>
          </a:pPr>
          <a:r>
            <a:rPr lang="en-US" sz="900" kern="1200" dirty="0"/>
            <a:t>CD123 target</a:t>
          </a:r>
        </a:p>
        <a:p>
          <a:pPr marL="57150" lvl="1" indent="-57150" algn="ctr" defTabSz="400050">
            <a:lnSpc>
              <a:spcPct val="90000"/>
            </a:lnSpc>
            <a:spcBef>
              <a:spcPct val="0"/>
            </a:spcBef>
            <a:spcAft>
              <a:spcPct val="15000"/>
            </a:spcAft>
            <a:buChar char="•"/>
          </a:pPr>
          <a:r>
            <a:rPr lang="en-US" sz="900" kern="1200" dirty="0"/>
            <a:t>Checkpoint inhibitors</a:t>
          </a:r>
        </a:p>
      </dsp:txBody>
      <dsp:txXfrm>
        <a:off x="1996299" y="898288"/>
        <a:ext cx="1033909" cy="770730"/>
      </dsp:txXfrm>
    </dsp:sp>
    <dsp:sp modelId="{756BA7DA-044A-4615-A716-60195971B79F}">
      <dsp:nvSpPr>
        <dsp:cNvPr id="0" name=""/>
        <dsp:cNvSpPr/>
      </dsp:nvSpPr>
      <dsp:spPr>
        <a:xfrm rot="15087168">
          <a:off x="3113475" y="888348"/>
          <a:ext cx="1546304" cy="440474"/>
        </a:xfrm>
        <a:prstGeom prst="leftArrow">
          <a:avLst>
            <a:gd name="adj1" fmla="val 60000"/>
            <a:gd name="adj2" fmla="val 50000"/>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C04269-430B-412B-9197-138B8F30A7B6}">
      <dsp:nvSpPr>
        <dsp:cNvPr id="0" name=""/>
        <dsp:cNvSpPr/>
      </dsp:nvSpPr>
      <dsp:spPr>
        <a:xfrm>
          <a:off x="3099765" y="26245"/>
          <a:ext cx="1081867" cy="698687"/>
        </a:xfrm>
        <a:prstGeom prst="roundRect">
          <a:avLst>
            <a:gd name="adj" fmla="val 10000"/>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u="sng" kern="1200" dirty="0"/>
            <a:t>DNA Replication</a:t>
          </a:r>
        </a:p>
        <a:p>
          <a:pPr marL="57150" lvl="1" indent="-57150" algn="ctr" defTabSz="400050">
            <a:lnSpc>
              <a:spcPct val="90000"/>
            </a:lnSpc>
            <a:spcBef>
              <a:spcPct val="0"/>
            </a:spcBef>
            <a:spcAft>
              <a:spcPct val="15000"/>
            </a:spcAft>
            <a:buChar char="•"/>
          </a:pPr>
          <a:r>
            <a:rPr lang="en-US" sz="900" b="1" kern="1200" dirty="0">
              <a:solidFill>
                <a:srgbClr val="C00000"/>
              </a:solidFill>
            </a:rPr>
            <a:t>Telomerase inhibitor* </a:t>
          </a:r>
        </a:p>
      </dsp:txBody>
      <dsp:txXfrm>
        <a:off x="3120229" y="46709"/>
        <a:ext cx="1040939" cy="657759"/>
      </dsp:txXfrm>
    </dsp:sp>
    <dsp:sp modelId="{6431249E-7DE8-4C6A-89B7-B9AA771EEA11}">
      <dsp:nvSpPr>
        <dsp:cNvPr id="0" name=""/>
        <dsp:cNvSpPr/>
      </dsp:nvSpPr>
      <dsp:spPr>
        <a:xfrm rot="17243547">
          <a:off x="4146632" y="916228"/>
          <a:ext cx="1474869" cy="440474"/>
        </a:xfrm>
        <a:prstGeom prst="leftArrow">
          <a:avLst>
            <a:gd name="adj1" fmla="val 60000"/>
            <a:gd name="adj2" fmla="val 50000"/>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C485E3E-9FF0-4BCA-BA8B-E751D87C2F69}">
      <dsp:nvSpPr>
        <dsp:cNvPr id="0" name=""/>
        <dsp:cNvSpPr/>
      </dsp:nvSpPr>
      <dsp:spPr>
        <a:xfrm>
          <a:off x="4563563" y="0"/>
          <a:ext cx="1081867" cy="865494"/>
        </a:xfrm>
        <a:prstGeom prst="roundRect">
          <a:avLst>
            <a:gd name="adj" fmla="val 10000"/>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u="sng" kern="1200" dirty="0"/>
            <a:t>Signal Transduction</a:t>
          </a:r>
        </a:p>
        <a:p>
          <a:pPr marL="57150" lvl="1" indent="-57150" algn="ctr" defTabSz="400050">
            <a:lnSpc>
              <a:spcPct val="90000"/>
            </a:lnSpc>
            <a:spcBef>
              <a:spcPct val="0"/>
            </a:spcBef>
            <a:spcAft>
              <a:spcPct val="15000"/>
            </a:spcAft>
            <a:buChar char="•"/>
          </a:pPr>
          <a:r>
            <a:rPr lang="en-US" sz="900" b="1" kern="1200" dirty="0">
              <a:solidFill>
                <a:srgbClr val="C00000"/>
              </a:solidFill>
            </a:rPr>
            <a:t>JAKi</a:t>
          </a:r>
          <a:r>
            <a:rPr lang="en-US" sz="900" b="1" kern="1200" baseline="30000" dirty="0">
              <a:solidFill>
                <a:srgbClr val="C00000"/>
              </a:solidFill>
              <a:latin typeface="Calibri" panose="020F0502020204030204" pitchFamily="34" charset="0"/>
              <a:cs typeface="Calibri" panose="020F0502020204030204" pitchFamily="34" charset="0"/>
            </a:rPr>
            <a:t>§</a:t>
          </a:r>
          <a:endParaRPr lang="en-US" sz="900" b="1" kern="1200" baseline="30000" dirty="0">
            <a:solidFill>
              <a:srgbClr val="C00000"/>
            </a:solidFill>
          </a:endParaRPr>
        </a:p>
        <a:p>
          <a:pPr marL="57150" lvl="1" indent="-57150" algn="ctr" defTabSz="400050">
            <a:lnSpc>
              <a:spcPct val="90000"/>
            </a:lnSpc>
            <a:spcBef>
              <a:spcPct val="0"/>
            </a:spcBef>
            <a:spcAft>
              <a:spcPct val="15000"/>
            </a:spcAft>
            <a:buChar char="•"/>
          </a:pPr>
          <a:r>
            <a:rPr lang="en-US" sz="900" kern="1200" dirty="0"/>
            <a:t>PIMi</a:t>
          </a:r>
        </a:p>
        <a:p>
          <a:pPr marL="57150" lvl="1" indent="-57150" algn="ctr" defTabSz="400050">
            <a:lnSpc>
              <a:spcPct val="90000"/>
            </a:lnSpc>
            <a:spcBef>
              <a:spcPct val="0"/>
            </a:spcBef>
            <a:spcAft>
              <a:spcPct val="15000"/>
            </a:spcAft>
            <a:buChar char="•"/>
          </a:pPr>
          <a:r>
            <a:rPr lang="en-US" sz="900" b="1" kern="1200" dirty="0">
              <a:solidFill>
                <a:srgbClr val="C00000"/>
              </a:solidFill>
            </a:rPr>
            <a:t>Pi3Ki*</a:t>
          </a:r>
        </a:p>
        <a:p>
          <a:pPr marL="57150" lvl="1" indent="-57150" algn="ctr" defTabSz="400050">
            <a:lnSpc>
              <a:spcPct val="90000"/>
            </a:lnSpc>
            <a:spcBef>
              <a:spcPct val="0"/>
            </a:spcBef>
            <a:spcAft>
              <a:spcPct val="15000"/>
            </a:spcAft>
            <a:buChar char="•"/>
          </a:pPr>
          <a:r>
            <a:rPr lang="en-US" sz="900" kern="1200" dirty="0"/>
            <a:t>Hsp90i</a:t>
          </a:r>
        </a:p>
      </dsp:txBody>
      <dsp:txXfrm>
        <a:off x="4588912" y="25349"/>
        <a:ext cx="1031169" cy="814796"/>
      </dsp:txXfrm>
    </dsp:sp>
    <dsp:sp modelId="{BB9FF453-1122-493F-A27F-5A04C63BED9E}">
      <dsp:nvSpPr>
        <dsp:cNvPr id="0" name=""/>
        <dsp:cNvSpPr/>
      </dsp:nvSpPr>
      <dsp:spPr>
        <a:xfrm rot="19638000">
          <a:off x="4994287" y="1394244"/>
          <a:ext cx="2081065" cy="440474"/>
        </a:xfrm>
        <a:prstGeom prst="leftArrow">
          <a:avLst>
            <a:gd name="adj1" fmla="val 60000"/>
            <a:gd name="adj2" fmla="val 50000"/>
          </a:avLst>
        </a:prstGeom>
        <a:solidFill>
          <a:srgbClr val="37B7D1"/>
        </a:solidFill>
        <a:ln>
          <a:noFill/>
        </a:ln>
        <a:effectLst/>
      </dsp:spPr>
      <dsp:style>
        <a:lnRef idx="0">
          <a:scrgbClr r="0" g="0" b="0"/>
        </a:lnRef>
        <a:fillRef idx="2">
          <a:scrgbClr r="0" g="0" b="0"/>
        </a:fillRef>
        <a:effectRef idx="1">
          <a:scrgbClr r="0" g="0" b="0"/>
        </a:effectRef>
        <a:fontRef idx="minor">
          <a:schemeClr val="dk1"/>
        </a:fontRef>
      </dsp:style>
    </dsp:sp>
    <dsp:sp modelId="{A0D828E7-9FBA-4345-BBC2-8D36E6BF6C74}">
      <dsp:nvSpPr>
        <dsp:cNvPr id="0" name=""/>
        <dsp:cNvSpPr/>
      </dsp:nvSpPr>
      <dsp:spPr>
        <a:xfrm>
          <a:off x="6056407" y="671859"/>
          <a:ext cx="1708063" cy="760968"/>
        </a:xfrm>
        <a:prstGeom prst="roundRect">
          <a:avLst>
            <a:gd name="adj" fmla="val 10000"/>
          </a:avLst>
        </a:prstGeom>
        <a:solidFill>
          <a:srgbClr val="37B7D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i="0" u="sng" kern="1200" dirty="0"/>
            <a:t>Tumor Microenvironment (TME)</a:t>
          </a:r>
        </a:p>
        <a:p>
          <a:pPr marL="57150" lvl="1" indent="-57150" algn="ctr" defTabSz="400050">
            <a:lnSpc>
              <a:spcPct val="90000"/>
            </a:lnSpc>
            <a:spcBef>
              <a:spcPct val="0"/>
            </a:spcBef>
            <a:spcAft>
              <a:spcPct val="15000"/>
            </a:spcAft>
            <a:buChar char="•"/>
          </a:pPr>
          <a:r>
            <a:rPr lang="en-US" sz="900" kern="1200" dirty="0"/>
            <a:t>TGF</a:t>
          </a:r>
          <a:r>
            <a:rPr lang="el-GR" sz="900" kern="1200" dirty="0"/>
            <a:t>β</a:t>
          </a:r>
          <a:r>
            <a:rPr lang="en-US" sz="900" kern="1200" dirty="0"/>
            <a:t> trap</a:t>
          </a:r>
        </a:p>
        <a:p>
          <a:pPr marL="57150" lvl="1" indent="-57150" algn="ctr" defTabSz="400050">
            <a:lnSpc>
              <a:spcPct val="90000"/>
            </a:lnSpc>
            <a:spcBef>
              <a:spcPct val="0"/>
            </a:spcBef>
            <a:spcAft>
              <a:spcPct val="15000"/>
            </a:spcAft>
            <a:buChar char="•"/>
          </a:pPr>
          <a:r>
            <a:rPr lang="en-US" sz="900" kern="1200" dirty="0"/>
            <a:t>R human fibrocyte I</a:t>
          </a:r>
        </a:p>
        <a:p>
          <a:pPr marL="57150" lvl="1" indent="-57150" algn="ctr" defTabSz="400050">
            <a:lnSpc>
              <a:spcPct val="90000"/>
            </a:lnSpc>
            <a:spcBef>
              <a:spcPct val="0"/>
            </a:spcBef>
            <a:spcAft>
              <a:spcPct val="15000"/>
            </a:spcAft>
            <a:buChar char="•"/>
          </a:pPr>
          <a:r>
            <a:rPr lang="en-US" sz="900" kern="1200" dirty="0"/>
            <a:t>P-selectin</a:t>
          </a:r>
        </a:p>
      </dsp:txBody>
      <dsp:txXfrm>
        <a:off x="6078695" y="694147"/>
        <a:ext cx="1663487" cy="716392"/>
      </dsp:txXfrm>
    </dsp:sp>
    <dsp:sp modelId="{260EF48D-59F0-4A7D-A191-0784BF70CEBE}">
      <dsp:nvSpPr>
        <dsp:cNvPr id="0" name=""/>
        <dsp:cNvSpPr/>
      </dsp:nvSpPr>
      <dsp:spPr>
        <a:xfrm rot="21564576">
          <a:off x="5309490" y="2418498"/>
          <a:ext cx="2230997" cy="440474"/>
        </a:xfrm>
        <a:prstGeom prst="leftArrow">
          <a:avLst>
            <a:gd name="adj1" fmla="val 60000"/>
            <a:gd name="adj2" fmla="val 50000"/>
          </a:avLst>
        </a:prstGeom>
        <a:solidFill>
          <a:srgbClr val="4CAFBC"/>
        </a:solidFill>
        <a:ln>
          <a:noFill/>
        </a:ln>
        <a:effectLst/>
      </dsp:spPr>
      <dsp:style>
        <a:lnRef idx="0">
          <a:scrgbClr r="0" g="0" b="0"/>
        </a:lnRef>
        <a:fillRef idx="2">
          <a:scrgbClr r="0" g="0" b="0"/>
        </a:fillRef>
        <a:effectRef idx="1">
          <a:scrgbClr r="0" g="0" b="0"/>
        </a:effectRef>
        <a:fontRef idx="minor">
          <a:schemeClr val="dk1"/>
        </a:fontRef>
      </dsp:style>
    </dsp:sp>
    <dsp:sp modelId="{FE97C48C-7133-4E0F-9BA7-FCCF858E89CE}">
      <dsp:nvSpPr>
        <dsp:cNvPr id="0" name=""/>
        <dsp:cNvSpPr/>
      </dsp:nvSpPr>
      <dsp:spPr>
        <a:xfrm>
          <a:off x="6725798" y="2090514"/>
          <a:ext cx="1629260" cy="1073455"/>
        </a:xfrm>
        <a:prstGeom prst="roundRect">
          <a:avLst>
            <a:gd name="adj" fmla="val 10000"/>
          </a:avLst>
        </a:prstGeom>
        <a:solidFill>
          <a:srgbClr val="4CAFB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t" anchorCtr="0">
          <a:noAutofit/>
        </a:bodyPr>
        <a:lstStyle/>
        <a:p>
          <a:pPr marL="0" lvl="0" indent="0" algn="ctr" defTabSz="400050">
            <a:lnSpc>
              <a:spcPct val="90000"/>
            </a:lnSpc>
            <a:spcBef>
              <a:spcPct val="0"/>
            </a:spcBef>
            <a:spcAft>
              <a:spcPct val="35000"/>
            </a:spcAft>
            <a:buNone/>
          </a:pPr>
          <a:r>
            <a:rPr lang="en-US" sz="900" b="1" u="sng" kern="1200" dirty="0"/>
            <a:t>Apoptotic Pathway Enhancers</a:t>
          </a:r>
        </a:p>
        <a:p>
          <a:pPr marL="57150" lvl="1" indent="-57150" algn="ctr" defTabSz="400050">
            <a:lnSpc>
              <a:spcPct val="90000"/>
            </a:lnSpc>
            <a:spcBef>
              <a:spcPct val="0"/>
            </a:spcBef>
            <a:spcAft>
              <a:spcPct val="15000"/>
            </a:spcAft>
            <a:buChar char="•"/>
          </a:pPr>
          <a:r>
            <a:rPr lang="en-US" sz="900" b="1" u="none" kern="1200" dirty="0">
              <a:solidFill>
                <a:srgbClr val="C00000"/>
              </a:solidFill>
            </a:rPr>
            <a:t>BCL-2*</a:t>
          </a:r>
        </a:p>
        <a:p>
          <a:pPr marL="57150" lvl="1" indent="-57150" algn="ctr" defTabSz="400050">
            <a:lnSpc>
              <a:spcPct val="90000"/>
            </a:lnSpc>
            <a:spcBef>
              <a:spcPct val="0"/>
            </a:spcBef>
            <a:spcAft>
              <a:spcPct val="15000"/>
            </a:spcAft>
            <a:buChar char="•"/>
          </a:pPr>
          <a:r>
            <a:rPr lang="en-US" sz="900" u="none" kern="1200" dirty="0"/>
            <a:t>BH3 mimetic</a:t>
          </a:r>
        </a:p>
        <a:p>
          <a:pPr marL="57150" lvl="1" indent="-57150" algn="ctr" defTabSz="400050">
            <a:lnSpc>
              <a:spcPct val="90000"/>
            </a:lnSpc>
            <a:spcBef>
              <a:spcPct val="0"/>
            </a:spcBef>
            <a:spcAft>
              <a:spcPct val="15000"/>
            </a:spcAft>
            <a:buChar char="•"/>
          </a:pPr>
          <a:r>
            <a:rPr lang="en-US" sz="900" u="none" kern="1200" dirty="0"/>
            <a:t>MDM2i</a:t>
          </a:r>
        </a:p>
        <a:p>
          <a:pPr marL="57150" lvl="1" indent="-57150" algn="ctr" defTabSz="400050">
            <a:lnSpc>
              <a:spcPct val="90000"/>
            </a:lnSpc>
            <a:spcBef>
              <a:spcPct val="0"/>
            </a:spcBef>
            <a:spcAft>
              <a:spcPct val="15000"/>
            </a:spcAft>
            <a:buChar char="•"/>
          </a:pPr>
          <a:r>
            <a:rPr lang="en-US" sz="900" u="none" kern="1200" dirty="0"/>
            <a:t>SMAC mimetic</a:t>
          </a:r>
        </a:p>
        <a:p>
          <a:pPr marL="57150" lvl="1" indent="-57150" algn="ctr" defTabSz="400050">
            <a:lnSpc>
              <a:spcPct val="90000"/>
            </a:lnSpc>
            <a:spcBef>
              <a:spcPct val="0"/>
            </a:spcBef>
            <a:spcAft>
              <a:spcPct val="15000"/>
            </a:spcAft>
            <a:buChar char="•"/>
          </a:pPr>
          <a:r>
            <a:rPr lang="en-US" sz="900" u="none" kern="1200" dirty="0"/>
            <a:t>TRAIL inducer</a:t>
          </a:r>
        </a:p>
      </dsp:txBody>
      <dsp:txXfrm>
        <a:off x="6757238" y="2121954"/>
        <a:ext cx="1566380" cy="1010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BB24-6A1E-4298-849B-0D6F60E1D52D}">
      <dsp:nvSpPr>
        <dsp:cNvPr id="0" name=""/>
        <dsp:cNvSpPr/>
      </dsp:nvSpPr>
      <dsp:spPr>
        <a:xfrm>
          <a:off x="0" y="47308"/>
          <a:ext cx="8705384"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Myelofibrosis is a rare myeloproliferative neoplasm that contributes to heterogenous, nonspecific symptoms leading to significant disease burden</a:t>
          </a:r>
        </a:p>
      </dsp:txBody>
      <dsp:txXfrm>
        <a:off x="38838" y="86146"/>
        <a:ext cx="8627708" cy="717924"/>
      </dsp:txXfrm>
    </dsp:sp>
    <dsp:sp modelId="{42A10161-91C3-4FDD-A7F0-D15ACDEBD2E3}">
      <dsp:nvSpPr>
        <dsp:cNvPr id="0" name=""/>
        <dsp:cNvSpPr/>
      </dsp:nvSpPr>
      <dsp:spPr>
        <a:xfrm>
          <a:off x="0" y="842908"/>
          <a:ext cx="8705384"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Fatigue, infection, anxiety/depression, and progression/transformation to acute leukemia in 10% to 20% of patients </a:t>
          </a:r>
        </a:p>
      </dsp:txBody>
      <dsp:txXfrm>
        <a:off x="0" y="842908"/>
        <a:ext cx="8705384" cy="507150"/>
      </dsp:txXfrm>
    </dsp:sp>
    <dsp:sp modelId="{69D39EC1-F24F-49BD-9317-74EF75B6A1EA}">
      <dsp:nvSpPr>
        <dsp:cNvPr id="0" name=""/>
        <dsp:cNvSpPr/>
      </dsp:nvSpPr>
      <dsp:spPr>
        <a:xfrm>
          <a:off x="0" y="1350058"/>
          <a:ext cx="8705384" cy="795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Myelofibrosis involves multiple key molecular mutations associated with disease pathophysiology, severity, and novel treatment target potential</a:t>
          </a:r>
        </a:p>
      </dsp:txBody>
      <dsp:txXfrm>
        <a:off x="38838" y="1388896"/>
        <a:ext cx="8627708" cy="717924"/>
      </dsp:txXfrm>
    </dsp:sp>
    <dsp:sp modelId="{B71F0F3E-C8D1-4EE5-99B2-092A4055E570}">
      <dsp:nvSpPr>
        <dsp:cNvPr id="0" name=""/>
        <dsp:cNvSpPr/>
      </dsp:nvSpPr>
      <dsp:spPr>
        <a:xfrm>
          <a:off x="0" y="2203258"/>
          <a:ext cx="8705384" cy="795600"/>
        </a:xfrm>
        <a:prstGeom prst="roundRect">
          <a:avLst/>
        </a:prstGeom>
        <a:solidFill>
          <a:srgbClr val="4CAFBC">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JAK2 inhibitors (and supportive care for anemia) are mainstays of treatment for intermediate to high-risk myelofibrosis</a:t>
          </a:r>
        </a:p>
      </dsp:txBody>
      <dsp:txXfrm>
        <a:off x="38838" y="2242096"/>
        <a:ext cx="8627708" cy="717924"/>
      </dsp:txXfrm>
    </dsp:sp>
    <dsp:sp modelId="{72C039BE-053A-477B-BB97-83BB6B2451E1}">
      <dsp:nvSpPr>
        <dsp:cNvPr id="0" name=""/>
        <dsp:cNvSpPr/>
      </dsp:nvSpPr>
      <dsp:spPr>
        <a:xfrm>
          <a:off x="0" y="2998858"/>
          <a:ext cx="8705384"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 Ruxolitinib, fedratinib, pacritinib (patients with thrombocytopenia)</a:t>
          </a:r>
        </a:p>
        <a:p>
          <a:pPr marL="171450" lvl="1" indent="-171450" algn="l" defTabSz="711200">
            <a:lnSpc>
              <a:spcPct val="90000"/>
            </a:lnSpc>
            <a:spcBef>
              <a:spcPct val="0"/>
            </a:spcBef>
            <a:spcAft>
              <a:spcPct val="20000"/>
            </a:spcAft>
            <a:buChar char="•"/>
          </a:pPr>
          <a:r>
            <a:rPr lang="en-US" sz="1600" kern="1200" dirty="0"/>
            <a:t> Hematopoietic stem cell transplant is only curative treatment option, but is limited due to toxicity/complications</a:t>
          </a:r>
        </a:p>
      </dsp:txBody>
      <dsp:txXfrm>
        <a:off x="0" y="2998858"/>
        <a:ext cx="8705384" cy="7865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A1AD2-4DDC-4DE7-91B1-4C3B480E627C}">
      <dsp:nvSpPr>
        <dsp:cNvPr id="0" name=""/>
        <dsp:cNvSpPr/>
      </dsp:nvSpPr>
      <dsp:spPr>
        <a:xfrm>
          <a:off x="0" y="325056"/>
          <a:ext cx="8705384" cy="795600"/>
        </a:xfrm>
        <a:prstGeom prst="roundRect">
          <a:avLst/>
        </a:prstGeom>
        <a:solidFill>
          <a:srgbClr val="35A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Novel therapeutic options are currently undergoing clinical trials and offer promise to address current treatment gaps</a:t>
          </a:r>
        </a:p>
      </dsp:txBody>
      <dsp:txXfrm>
        <a:off x="38838" y="363894"/>
        <a:ext cx="8627708" cy="717924"/>
      </dsp:txXfrm>
    </dsp:sp>
    <dsp:sp modelId="{9A95E1B8-4FC6-4AE0-94E7-770455A5577C}">
      <dsp:nvSpPr>
        <dsp:cNvPr id="0" name=""/>
        <dsp:cNvSpPr/>
      </dsp:nvSpPr>
      <dsp:spPr>
        <a:xfrm>
          <a:off x="0" y="1120656"/>
          <a:ext cx="8705384"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9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 Novel molecular targets (ACVR1, MDM2, telomerase, LSD1) and treatment options (momelotinib and others in the future)</a:t>
          </a:r>
        </a:p>
        <a:p>
          <a:pPr marL="171450" lvl="1" indent="-171450" algn="l" defTabSz="711200">
            <a:lnSpc>
              <a:spcPct val="90000"/>
            </a:lnSpc>
            <a:spcBef>
              <a:spcPct val="0"/>
            </a:spcBef>
            <a:spcAft>
              <a:spcPct val="20000"/>
            </a:spcAft>
            <a:buChar char="•"/>
          </a:pPr>
          <a:r>
            <a:rPr lang="en-US" sz="1600" kern="1200" dirty="0"/>
            <a:t> JAK2 combination therapies (BCL2, PI3K, XPO1, IDH)</a:t>
          </a:r>
        </a:p>
      </dsp:txBody>
      <dsp:txXfrm>
        <a:off x="0" y="1120656"/>
        <a:ext cx="8705384" cy="786599"/>
      </dsp:txXfrm>
    </dsp:sp>
    <dsp:sp modelId="{BAA668E0-A1C8-49F8-B3C0-28AC414345AE}">
      <dsp:nvSpPr>
        <dsp:cNvPr id="0" name=""/>
        <dsp:cNvSpPr/>
      </dsp:nvSpPr>
      <dsp:spPr>
        <a:xfrm>
          <a:off x="0" y="1907256"/>
          <a:ext cx="8705384" cy="795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Understanding current and future trends in myelofibrosis and underlying molecular pathway will allow providers to optimize and individualize patient care</a:t>
          </a:r>
        </a:p>
      </dsp:txBody>
      <dsp:txXfrm>
        <a:off x="38838" y="1946094"/>
        <a:ext cx="8627708"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B8989-999E-499A-87C1-97D664D314E1}">
      <dsp:nvSpPr>
        <dsp:cNvPr id="0" name=""/>
        <dsp:cNvSpPr/>
      </dsp:nvSpPr>
      <dsp:spPr>
        <a:xfrm>
          <a:off x="1102" y="0"/>
          <a:ext cx="2866466" cy="35529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Cytokine-mediated</a:t>
          </a:r>
        </a:p>
      </dsp:txBody>
      <dsp:txXfrm>
        <a:off x="1102" y="0"/>
        <a:ext cx="2866466" cy="1065870"/>
      </dsp:txXfrm>
    </dsp:sp>
    <dsp:sp modelId="{38D54FE7-8F89-4C49-9E7A-2F8044D0256D}">
      <dsp:nvSpPr>
        <dsp:cNvPr id="0" name=""/>
        <dsp:cNvSpPr/>
      </dsp:nvSpPr>
      <dsp:spPr>
        <a:xfrm>
          <a:off x="287749" y="1066543"/>
          <a:ext cx="2293173" cy="4110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Fevers</a:t>
          </a:r>
        </a:p>
      </dsp:txBody>
      <dsp:txXfrm>
        <a:off x="299787" y="1078581"/>
        <a:ext cx="2269097" cy="386945"/>
      </dsp:txXfrm>
    </dsp:sp>
    <dsp:sp modelId="{B0937674-5AEE-489E-8BB8-EE6BED4B9C2A}">
      <dsp:nvSpPr>
        <dsp:cNvPr id="0" name=""/>
        <dsp:cNvSpPr/>
      </dsp:nvSpPr>
      <dsp:spPr>
        <a:xfrm>
          <a:off x="287749" y="1540798"/>
          <a:ext cx="2293173" cy="411021"/>
        </a:xfrm>
        <a:prstGeom prst="roundRect">
          <a:avLst>
            <a:gd name="adj" fmla="val 10000"/>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Night sweats</a:t>
          </a:r>
        </a:p>
      </dsp:txBody>
      <dsp:txXfrm>
        <a:off x="299787" y="1552836"/>
        <a:ext cx="2269097" cy="386945"/>
      </dsp:txXfrm>
    </dsp:sp>
    <dsp:sp modelId="{A1C320F6-EEE0-4EE5-BA1F-73D4CE474380}">
      <dsp:nvSpPr>
        <dsp:cNvPr id="0" name=""/>
        <dsp:cNvSpPr/>
      </dsp:nvSpPr>
      <dsp:spPr>
        <a:xfrm>
          <a:off x="287749" y="2015053"/>
          <a:ext cx="2293173" cy="411021"/>
        </a:xfrm>
        <a:prstGeom prst="roundRect">
          <a:avLst>
            <a:gd name="adj" fmla="val 10000"/>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Fatigue</a:t>
          </a:r>
        </a:p>
      </dsp:txBody>
      <dsp:txXfrm>
        <a:off x="299787" y="2027091"/>
        <a:ext cx="2269097" cy="386945"/>
      </dsp:txXfrm>
    </dsp:sp>
    <dsp:sp modelId="{DCB11784-84E5-49F4-9D11-EE0A5F31112F}">
      <dsp:nvSpPr>
        <dsp:cNvPr id="0" name=""/>
        <dsp:cNvSpPr/>
      </dsp:nvSpPr>
      <dsp:spPr>
        <a:xfrm>
          <a:off x="287749" y="2489309"/>
          <a:ext cx="2293173" cy="41102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Itchy skin</a:t>
          </a:r>
        </a:p>
      </dsp:txBody>
      <dsp:txXfrm>
        <a:off x="299787" y="2501347"/>
        <a:ext cx="2269097" cy="386945"/>
      </dsp:txXfrm>
    </dsp:sp>
    <dsp:sp modelId="{ECF6D539-7E53-45EF-8D0D-21F7C013A685}">
      <dsp:nvSpPr>
        <dsp:cNvPr id="0" name=""/>
        <dsp:cNvSpPr/>
      </dsp:nvSpPr>
      <dsp:spPr>
        <a:xfrm>
          <a:off x="287749" y="2963564"/>
          <a:ext cx="2293173" cy="411021"/>
        </a:xfrm>
        <a:prstGeom prst="roundRect">
          <a:avLst>
            <a:gd name="adj" fmla="val 10000"/>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Bone pain</a:t>
          </a:r>
        </a:p>
      </dsp:txBody>
      <dsp:txXfrm>
        <a:off x="299787" y="2975602"/>
        <a:ext cx="2269097" cy="386945"/>
      </dsp:txXfrm>
    </dsp:sp>
    <dsp:sp modelId="{1A7428C5-308F-43CF-88A2-D8A24F5C04B0}">
      <dsp:nvSpPr>
        <dsp:cNvPr id="0" name=""/>
        <dsp:cNvSpPr/>
      </dsp:nvSpPr>
      <dsp:spPr>
        <a:xfrm>
          <a:off x="3082553" y="0"/>
          <a:ext cx="2866466" cy="35529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Splenomegaly</a:t>
          </a:r>
        </a:p>
      </dsp:txBody>
      <dsp:txXfrm>
        <a:off x="3082553" y="0"/>
        <a:ext cx="2866466" cy="1065870"/>
      </dsp:txXfrm>
    </dsp:sp>
    <dsp:sp modelId="{6AC1E003-D2A8-45B9-84E8-A13BF96EB62A}">
      <dsp:nvSpPr>
        <dsp:cNvPr id="0" name=""/>
        <dsp:cNvSpPr/>
      </dsp:nvSpPr>
      <dsp:spPr>
        <a:xfrm>
          <a:off x="3369200" y="1066911"/>
          <a:ext cx="2293173" cy="1071248"/>
        </a:xfrm>
        <a:prstGeom prst="roundRect">
          <a:avLst>
            <a:gd name="adj" fmla="val 10000"/>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Early satiety</a:t>
          </a:r>
        </a:p>
      </dsp:txBody>
      <dsp:txXfrm>
        <a:off x="3400576" y="1098287"/>
        <a:ext cx="2230421" cy="1008496"/>
      </dsp:txXfrm>
    </dsp:sp>
    <dsp:sp modelId="{02624C1E-BBE1-4B94-AAF8-0305B7475822}">
      <dsp:nvSpPr>
        <dsp:cNvPr id="0" name=""/>
        <dsp:cNvSpPr/>
      </dsp:nvSpPr>
      <dsp:spPr>
        <a:xfrm>
          <a:off x="3369200" y="2302968"/>
          <a:ext cx="2293173" cy="107124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Weight loss</a:t>
          </a:r>
        </a:p>
      </dsp:txBody>
      <dsp:txXfrm>
        <a:off x="3400576" y="2334344"/>
        <a:ext cx="2230421" cy="1008496"/>
      </dsp:txXfrm>
    </dsp:sp>
    <dsp:sp modelId="{F5D13C8B-DA29-4263-9011-62027F2E9851}">
      <dsp:nvSpPr>
        <dsp:cNvPr id="0" name=""/>
        <dsp:cNvSpPr/>
      </dsp:nvSpPr>
      <dsp:spPr>
        <a:xfrm>
          <a:off x="6164005" y="0"/>
          <a:ext cx="2866466" cy="35529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Other</a:t>
          </a:r>
        </a:p>
      </dsp:txBody>
      <dsp:txXfrm>
        <a:off x="6164005" y="0"/>
        <a:ext cx="2866466" cy="1065870"/>
      </dsp:txXfrm>
    </dsp:sp>
    <dsp:sp modelId="{68AEA79C-66A3-48BE-9D9D-D0B9ECD7B234}">
      <dsp:nvSpPr>
        <dsp:cNvPr id="0" name=""/>
        <dsp:cNvSpPr/>
      </dsp:nvSpPr>
      <dsp:spPr>
        <a:xfrm>
          <a:off x="6450651" y="1066174"/>
          <a:ext cx="2293173" cy="698003"/>
        </a:xfrm>
        <a:prstGeom prst="roundRect">
          <a:avLst>
            <a:gd name="adj" fmla="val 10000"/>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Cytopenias</a:t>
          </a:r>
        </a:p>
      </dsp:txBody>
      <dsp:txXfrm>
        <a:off x="6471095" y="1086618"/>
        <a:ext cx="2252285" cy="657115"/>
      </dsp:txXfrm>
    </dsp:sp>
    <dsp:sp modelId="{5FECC8A4-B115-40D1-82B8-26A152E73B20}">
      <dsp:nvSpPr>
        <dsp:cNvPr id="0" name=""/>
        <dsp:cNvSpPr/>
      </dsp:nvSpPr>
      <dsp:spPr>
        <a:xfrm>
          <a:off x="6450651" y="1871562"/>
          <a:ext cx="2293173" cy="698003"/>
        </a:xfrm>
        <a:prstGeom prst="roundRect">
          <a:avLst>
            <a:gd name="adj" fmla="val 10000"/>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Thrombosis</a:t>
          </a:r>
        </a:p>
      </dsp:txBody>
      <dsp:txXfrm>
        <a:off x="6471095" y="1892006"/>
        <a:ext cx="2252285" cy="657115"/>
      </dsp:txXfrm>
    </dsp:sp>
    <dsp:sp modelId="{297F7491-AB45-4772-BD53-A4552F131D4D}">
      <dsp:nvSpPr>
        <dsp:cNvPr id="0" name=""/>
        <dsp:cNvSpPr/>
      </dsp:nvSpPr>
      <dsp:spPr>
        <a:xfrm>
          <a:off x="6450651" y="2676951"/>
          <a:ext cx="2293173" cy="69800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Hepatomegaly</a:t>
          </a:r>
        </a:p>
      </dsp:txBody>
      <dsp:txXfrm>
        <a:off x="6471095" y="2697395"/>
        <a:ext cx="2252285" cy="657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A09EE-FD48-424D-9CEE-FA6AD5F30BEF}">
      <dsp:nvSpPr>
        <dsp:cNvPr id="0" name=""/>
        <dsp:cNvSpPr/>
      </dsp:nvSpPr>
      <dsp:spPr>
        <a:xfrm>
          <a:off x="0" y="452684"/>
          <a:ext cx="8622953" cy="431730"/>
        </a:xfrm>
        <a:prstGeom prst="roundRect">
          <a:avLst/>
        </a:prstGeom>
        <a:solidFill>
          <a:srgbClr val="37A3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Chronic inflammatory state of MF contributes to </a:t>
          </a:r>
          <a:r>
            <a:rPr lang="en-US" sz="1800" b="1" kern="1200" dirty="0"/>
            <a:t>heterogeneous, nonspecific symptoms</a:t>
          </a:r>
          <a:r>
            <a:rPr lang="en-US" sz="1800" b="1" kern="1200" baseline="30000" dirty="0"/>
            <a:t>1</a:t>
          </a:r>
          <a:endParaRPr lang="en-US" sz="1800" kern="1200" dirty="0"/>
        </a:p>
      </dsp:txBody>
      <dsp:txXfrm>
        <a:off x="21075" y="473759"/>
        <a:ext cx="8580803" cy="389580"/>
      </dsp:txXfrm>
    </dsp:sp>
    <dsp:sp modelId="{81B972CB-8E09-4EEE-9A39-2B2B162B9FE1}">
      <dsp:nvSpPr>
        <dsp:cNvPr id="0" name=""/>
        <dsp:cNvSpPr/>
      </dsp:nvSpPr>
      <dsp:spPr>
        <a:xfrm>
          <a:off x="0" y="936254"/>
          <a:ext cx="8622953" cy="431730"/>
        </a:xfrm>
        <a:prstGeom prst="roundRect">
          <a:avLst/>
        </a:prstGeom>
        <a:solidFill>
          <a:srgbClr val="37A3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Fatigue is most burdensome symptom</a:t>
          </a:r>
          <a:r>
            <a:rPr lang="en-US" sz="1800" kern="1200" baseline="30000" dirty="0"/>
            <a:t>1</a:t>
          </a:r>
          <a:endParaRPr lang="en-US" sz="1800" kern="1200" dirty="0"/>
        </a:p>
      </dsp:txBody>
      <dsp:txXfrm>
        <a:off x="21075" y="957329"/>
        <a:ext cx="8580803" cy="389580"/>
      </dsp:txXfrm>
    </dsp:sp>
    <dsp:sp modelId="{C3B3CF8F-9CE7-45C8-8638-8ACCF2DCD397}">
      <dsp:nvSpPr>
        <dsp:cNvPr id="0" name=""/>
        <dsp:cNvSpPr/>
      </dsp:nvSpPr>
      <dsp:spPr>
        <a:xfrm>
          <a:off x="0" y="1367984"/>
          <a:ext cx="8622953"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77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More than feeling tired </a:t>
          </a:r>
          <a:r>
            <a:rPr lang="en-US" sz="1400" kern="1200" dirty="0">
              <a:sym typeface="Wingdings" panose="05000000000000000000" pitchFamily="2" charset="2"/>
            </a:rPr>
            <a:t></a:t>
          </a:r>
          <a:r>
            <a:rPr lang="en-US" sz="1400" kern="1200" dirty="0"/>
            <a:t> distress (40%), depression (12.5%), anxiety (31%), concentration issues (72.5%), sexual dysfunction (71%)</a:t>
          </a:r>
          <a:r>
            <a:rPr lang="en-US" sz="1400" kern="1200" baseline="30000" dirty="0"/>
            <a:t>1-3</a:t>
          </a:r>
          <a:endParaRPr lang="en-US" sz="1400" kern="1200" dirty="0"/>
        </a:p>
      </dsp:txBody>
      <dsp:txXfrm>
        <a:off x="0" y="1367984"/>
        <a:ext cx="8622953" cy="437805"/>
      </dsp:txXfrm>
    </dsp:sp>
    <dsp:sp modelId="{F98524F9-DCBE-4E0A-A79A-56A1FC7209F5}">
      <dsp:nvSpPr>
        <dsp:cNvPr id="0" name=""/>
        <dsp:cNvSpPr/>
      </dsp:nvSpPr>
      <dsp:spPr>
        <a:xfrm>
          <a:off x="0" y="1805790"/>
          <a:ext cx="8622953" cy="431730"/>
        </a:xfrm>
        <a:prstGeom prst="roundRect">
          <a:avLst/>
        </a:prstGeom>
        <a:solidFill>
          <a:srgbClr val="37A3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Complications arising from underlying disease</a:t>
          </a:r>
          <a:r>
            <a:rPr lang="en-US" sz="1800" kern="1200" baseline="30000" dirty="0"/>
            <a:t>4</a:t>
          </a:r>
          <a:endParaRPr lang="en-US" sz="1800" kern="1200" dirty="0"/>
        </a:p>
      </dsp:txBody>
      <dsp:txXfrm>
        <a:off x="21075" y="1826865"/>
        <a:ext cx="8580803" cy="389580"/>
      </dsp:txXfrm>
    </dsp:sp>
    <dsp:sp modelId="{EBC3E7B5-3B27-4290-BA77-2352570EB7EF}">
      <dsp:nvSpPr>
        <dsp:cNvPr id="0" name=""/>
        <dsp:cNvSpPr/>
      </dsp:nvSpPr>
      <dsp:spPr>
        <a:xfrm>
          <a:off x="0" y="2237520"/>
          <a:ext cx="8622953"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77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Inflammation </a:t>
          </a:r>
          <a:r>
            <a:rPr lang="en-US" sz="1400" kern="1200" dirty="0">
              <a:sym typeface="Wingdings" panose="05000000000000000000" pitchFamily="2" charset="2"/>
            </a:rPr>
            <a:t></a:t>
          </a:r>
          <a:r>
            <a:rPr lang="en-US" sz="1400" kern="1200" dirty="0"/>
            <a:t> thromboembolism </a:t>
          </a:r>
        </a:p>
        <a:p>
          <a:pPr marL="114300" lvl="1" indent="-114300" algn="l" defTabSz="622300">
            <a:lnSpc>
              <a:spcPct val="90000"/>
            </a:lnSpc>
            <a:spcBef>
              <a:spcPct val="0"/>
            </a:spcBef>
            <a:spcAft>
              <a:spcPct val="20000"/>
            </a:spcAft>
            <a:buChar char="•"/>
          </a:pPr>
          <a:r>
            <a:rPr lang="en-US" sz="1400" kern="1200" dirty="0"/>
            <a:t>Inefficient hematopoiesis </a:t>
          </a:r>
          <a:r>
            <a:rPr lang="en-US" sz="1400" kern="1200" dirty="0">
              <a:sym typeface="Wingdings" panose="05000000000000000000" pitchFamily="2" charset="2"/>
            </a:rPr>
            <a:t></a:t>
          </a:r>
          <a:r>
            <a:rPr lang="en-US" sz="1400" kern="1200" dirty="0"/>
            <a:t> infection </a:t>
          </a:r>
        </a:p>
        <a:p>
          <a:pPr marL="114300" lvl="1" indent="-114300" algn="l" defTabSz="622300">
            <a:lnSpc>
              <a:spcPct val="90000"/>
            </a:lnSpc>
            <a:spcBef>
              <a:spcPct val="0"/>
            </a:spcBef>
            <a:spcAft>
              <a:spcPct val="20000"/>
            </a:spcAft>
            <a:buChar char="•"/>
          </a:pPr>
          <a:r>
            <a:rPr lang="en-US" sz="1400" kern="1200" dirty="0"/>
            <a:t>Extramedullary hematopoiesis </a:t>
          </a:r>
          <a:r>
            <a:rPr lang="en-US" sz="1400" kern="1200" dirty="0">
              <a:sym typeface="Wingdings" panose="05000000000000000000" pitchFamily="2" charset="2"/>
            </a:rPr>
            <a:t></a:t>
          </a:r>
          <a:r>
            <a:rPr lang="en-US" sz="1400" kern="1200" dirty="0"/>
            <a:t> portal hypertension </a:t>
          </a:r>
        </a:p>
        <a:p>
          <a:pPr marL="114300" lvl="1" indent="-114300" algn="l" defTabSz="622300">
            <a:lnSpc>
              <a:spcPct val="90000"/>
            </a:lnSpc>
            <a:spcBef>
              <a:spcPct val="0"/>
            </a:spcBef>
            <a:spcAft>
              <a:spcPct val="20000"/>
            </a:spcAft>
            <a:buChar char="•"/>
          </a:pPr>
          <a:r>
            <a:rPr lang="en-US" sz="1400" kern="1200" dirty="0"/>
            <a:t>Disease transformation </a:t>
          </a:r>
        </a:p>
        <a:p>
          <a:pPr marL="228600" lvl="2" indent="-114300" algn="l" defTabSz="622300">
            <a:lnSpc>
              <a:spcPct val="90000"/>
            </a:lnSpc>
            <a:spcBef>
              <a:spcPct val="0"/>
            </a:spcBef>
            <a:spcAft>
              <a:spcPct val="20000"/>
            </a:spcAft>
            <a:buChar char="•"/>
          </a:pPr>
          <a:r>
            <a:rPr lang="en-US" sz="1400" kern="1200" dirty="0"/>
            <a:t>10-20% of patients with MF transform to acute leukemia within 1 decade after diagnosis</a:t>
          </a:r>
        </a:p>
      </dsp:txBody>
      <dsp:txXfrm>
        <a:off x="0" y="2237520"/>
        <a:ext cx="8622953"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F10E2-1501-4834-9110-70B763687C6C}">
      <dsp:nvSpPr>
        <dsp:cNvPr id="0" name=""/>
        <dsp:cNvSpPr/>
      </dsp:nvSpPr>
      <dsp:spPr>
        <a:xfrm>
          <a:off x="6137493" y="692229"/>
          <a:ext cx="1042456" cy="137042"/>
        </a:xfrm>
        <a:custGeom>
          <a:avLst/>
          <a:gdLst/>
          <a:ahLst/>
          <a:cxnLst/>
          <a:rect l="0" t="0" r="0" b="0"/>
          <a:pathLst>
            <a:path>
              <a:moveTo>
                <a:pt x="0" y="0"/>
              </a:moveTo>
              <a:lnTo>
                <a:pt x="0" y="137042"/>
              </a:lnTo>
              <a:lnTo>
                <a:pt x="1042456" y="1370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F0A2B-3038-4FD2-9BC1-B935461F50F4}">
      <dsp:nvSpPr>
        <dsp:cNvPr id="0" name=""/>
        <dsp:cNvSpPr/>
      </dsp:nvSpPr>
      <dsp:spPr>
        <a:xfrm>
          <a:off x="8050248" y="2657197"/>
          <a:ext cx="224552" cy="636538"/>
        </a:xfrm>
        <a:custGeom>
          <a:avLst/>
          <a:gdLst/>
          <a:ahLst/>
          <a:cxnLst/>
          <a:rect l="0" t="0" r="0" b="0"/>
          <a:pathLst>
            <a:path>
              <a:moveTo>
                <a:pt x="0" y="0"/>
              </a:moveTo>
              <a:lnTo>
                <a:pt x="0" y="636538"/>
              </a:lnTo>
              <a:lnTo>
                <a:pt x="224552" y="63653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FB6E0-A5E3-4C70-8B6F-43E823E9946E}">
      <dsp:nvSpPr>
        <dsp:cNvPr id="0" name=""/>
        <dsp:cNvSpPr/>
      </dsp:nvSpPr>
      <dsp:spPr>
        <a:xfrm>
          <a:off x="6137493" y="692229"/>
          <a:ext cx="2511560" cy="1273077"/>
        </a:xfrm>
        <a:custGeom>
          <a:avLst/>
          <a:gdLst/>
          <a:ahLst/>
          <a:cxnLst/>
          <a:rect l="0" t="0" r="0" b="0"/>
          <a:pathLst>
            <a:path>
              <a:moveTo>
                <a:pt x="0" y="0"/>
              </a:moveTo>
              <a:lnTo>
                <a:pt x="0" y="1127780"/>
              </a:lnTo>
              <a:lnTo>
                <a:pt x="2511560" y="1127780"/>
              </a:lnTo>
              <a:lnTo>
                <a:pt x="2511560" y="12730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069C3-CB5F-42A8-81E5-A2E81AB5B475}">
      <dsp:nvSpPr>
        <dsp:cNvPr id="0" name=""/>
        <dsp:cNvSpPr/>
      </dsp:nvSpPr>
      <dsp:spPr>
        <a:xfrm>
          <a:off x="6364551" y="2657197"/>
          <a:ext cx="207566" cy="773228"/>
        </a:xfrm>
        <a:custGeom>
          <a:avLst/>
          <a:gdLst/>
          <a:ahLst/>
          <a:cxnLst/>
          <a:rect l="0" t="0" r="0" b="0"/>
          <a:pathLst>
            <a:path>
              <a:moveTo>
                <a:pt x="0" y="0"/>
              </a:moveTo>
              <a:lnTo>
                <a:pt x="0" y="773228"/>
              </a:lnTo>
              <a:lnTo>
                <a:pt x="207566" y="7732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08FD5C-58C2-4B03-A806-354574FC9F84}">
      <dsp:nvSpPr>
        <dsp:cNvPr id="0" name=""/>
        <dsp:cNvSpPr/>
      </dsp:nvSpPr>
      <dsp:spPr>
        <a:xfrm>
          <a:off x="6137493" y="692229"/>
          <a:ext cx="780569" cy="1273077"/>
        </a:xfrm>
        <a:custGeom>
          <a:avLst/>
          <a:gdLst/>
          <a:ahLst/>
          <a:cxnLst/>
          <a:rect l="0" t="0" r="0" b="0"/>
          <a:pathLst>
            <a:path>
              <a:moveTo>
                <a:pt x="0" y="0"/>
              </a:moveTo>
              <a:lnTo>
                <a:pt x="0" y="1127780"/>
              </a:lnTo>
              <a:lnTo>
                <a:pt x="780569" y="1127780"/>
              </a:lnTo>
              <a:lnTo>
                <a:pt x="780569" y="12730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C4621-E226-43B6-A341-AA89BEAD10EA}">
      <dsp:nvSpPr>
        <dsp:cNvPr id="0" name=""/>
        <dsp:cNvSpPr/>
      </dsp:nvSpPr>
      <dsp:spPr>
        <a:xfrm>
          <a:off x="4690177" y="2657197"/>
          <a:ext cx="207566" cy="636538"/>
        </a:xfrm>
        <a:custGeom>
          <a:avLst/>
          <a:gdLst/>
          <a:ahLst/>
          <a:cxnLst/>
          <a:rect l="0" t="0" r="0" b="0"/>
          <a:pathLst>
            <a:path>
              <a:moveTo>
                <a:pt x="0" y="0"/>
              </a:moveTo>
              <a:lnTo>
                <a:pt x="0" y="636538"/>
              </a:lnTo>
              <a:lnTo>
                <a:pt x="207566" y="63653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AF4FB0-8F44-4C54-8552-E7904537C8D6}">
      <dsp:nvSpPr>
        <dsp:cNvPr id="0" name=""/>
        <dsp:cNvSpPr/>
      </dsp:nvSpPr>
      <dsp:spPr>
        <a:xfrm>
          <a:off x="5243689" y="692229"/>
          <a:ext cx="893804" cy="1273077"/>
        </a:xfrm>
        <a:custGeom>
          <a:avLst/>
          <a:gdLst/>
          <a:ahLst/>
          <a:cxnLst/>
          <a:rect l="0" t="0" r="0" b="0"/>
          <a:pathLst>
            <a:path>
              <a:moveTo>
                <a:pt x="893804" y="0"/>
              </a:moveTo>
              <a:lnTo>
                <a:pt x="893804" y="1127780"/>
              </a:lnTo>
              <a:lnTo>
                <a:pt x="0" y="1127780"/>
              </a:lnTo>
              <a:lnTo>
                <a:pt x="0" y="12730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4D884D-346F-4673-AB9B-9AA0C7DF0FBF}">
      <dsp:nvSpPr>
        <dsp:cNvPr id="0" name=""/>
        <dsp:cNvSpPr/>
      </dsp:nvSpPr>
      <dsp:spPr>
        <a:xfrm>
          <a:off x="3015804" y="2657197"/>
          <a:ext cx="165223" cy="474200"/>
        </a:xfrm>
        <a:custGeom>
          <a:avLst/>
          <a:gdLst/>
          <a:ahLst/>
          <a:cxnLst/>
          <a:rect l="0" t="0" r="0" b="0"/>
          <a:pathLst>
            <a:path>
              <a:moveTo>
                <a:pt x="0" y="0"/>
              </a:moveTo>
              <a:lnTo>
                <a:pt x="0" y="474200"/>
              </a:lnTo>
              <a:lnTo>
                <a:pt x="165223" y="47420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ADC040-99EA-48AD-B5B6-38D4F31FA3F5}">
      <dsp:nvSpPr>
        <dsp:cNvPr id="0" name=""/>
        <dsp:cNvSpPr/>
      </dsp:nvSpPr>
      <dsp:spPr>
        <a:xfrm>
          <a:off x="3569316" y="692229"/>
          <a:ext cx="2568177" cy="1273077"/>
        </a:xfrm>
        <a:custGeom>
          <a:avLst/>
          <a:gdLst/>
          <a:ahLst/>
          <a:cxnLst/>
          <a:rect l="0" t="0" r="0" b="0"/>
          <a:pathLst>
            <a:path>
              <a:moveTo>
                <a:pt x="2568177" y="0"/>
              </a:moveTo>
              <a:lnTo>
                <a:pt x="2568177" y="1127780"/>
              </a:lnTo>
              <a:lnTo>
                <a:pt x="0" y="1127780"/>
              </a:lnTo>
              <a:lnTo>
                <a:pt x="0" y="12730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9D181-29DB-4CAF-B561-A19287DB3876}">
      <dsp:nvSpPr>
        <dsp:cNvPr id="0" name=""/>
        <dsp:cNvSpPr/>
      </dsp:nvSpPr>
      <dsp:spPr>
        <a:xfrm>
          <a:off x="5445603" y="339"/>
          <a:ext cx="1383779" cy="69188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Myelofibrosis Diagnosis</a:t>
          </a:r>
        </a:p>
      </dsp:txBody>
      <dsp:txXfrm>
        <a:off x="5445603" y="339"/>
        <a:ext cx="1383779" cy="691889"/>
      </dsp:txXfrm>
    </dsp:sp>
    <dsp:sp modelId="{2861F451-CE1E-49F9-BC35-36D377A687DE}">
      <dsp:nvSpPr>
        <dsp:cNvPr id="0" name=""/>
        <dsp:cNvSpPr/>
      </dsp:nvSpPr>
      <dsp:spPr>
        <a:xfrm>
          <a:off x="2877426" y="1965307"/>
          <a:ext cx="1383779" cy="691889"/>
        </a:xfrm>
        <a:prstGeom prst="rect">
          <a:avLst/>
        </a:prstGeom>
        <a:solidFill>
          <a:srgbClr val="35ABB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Clinical Trial</a:t>
          </a:r>
        </a:p>
      </dsp:txBody>
      <dsp:txXfrm>
        <a:off x="2877426" y="1965307"/>
        <a:ext cx="1383779" cy="691889"/>
      </dsp:txXfrm>
    </dsp:sp>
    <dsp:sp modelId="{CFB12215-319A-49F0-8163-A92A8B40D09D}">
      <dsp:nvSpPr>
        <dsp:cNvPr id="0" name=""/>
        <dsp:cNvSpPr/>
      </dsp:nvSpPr>
      <dsp:spPr>
        <a:xfrm>
          <a:off x="3181027" y="2785452"/>
          <a:ext cx="1383779" cy="691889"/>
        </a:xfrm>
        <a:prstGeom prst="rect">
          <a:avLst/>
        </a:prstGeom>
        <a:solidFill>
          <a:schemeClr val="bg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May consider in low or high-risk patients</a:t>
          </a:r>
        </a:p>
      </dsp:txBody>
      <dsp:txXfrm>
        <a:off x="3181027" y="2785452"/>
        <a:ext cx="1383779" cy="691889"/>
      </dsp:txXfrm>
    </dsp:sp>
    <dsp:sp modelId="{F5F9F32F-B988-45B3-B9D7-929A64F4F9CC}">
      <dsp:nvSpPr>
        <dsp:cNvPr id="0" name=""/>
        <dsp:cNvSpPr/>
      </dsp:nvSpPr>
      <dsp:spPr>
        <a:xfrm>
          <a:off x="4551799" y="1965307"/>
          <a:ext cx="1383779" cy="691889"/>
        </a:xfrm>
        <a:prstGeom prst="rect">
          <a:avLst/>
        </a:prstGeom>
        <a:solidFill>
          <a:srgbClr val="35ABB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Targeted Treatment</a:t>
          </a:r>
        </a:p>
      </dsp:txBody>
      <dsp:txXfrm>
        <a:off x="4551799" y="1965307"/>
        <a:ext cx="1383779" cy="691889"/>
      </dsp:txXfrm>
    </dsp:sp>
    <dsp:sp modelId="{0996DD5E-067A-46D6-9F76-255052801ABF}">
      <dsp:nvSpPr>
        <dsp:cNvPr id="0" name=""/>
        <dsp:cNvSpPr/>
      </dsp:nvSpPr>
      <dsp:spPr>
        <a:xfrm>
          <a:off x="4897744" y="2947790"/>
          <a:ext cx="1383779" cy="691889"/>
        </a:xfrm>
        <a:prstGeom prst="rect">
          <a:avLst/>
        </a:prstGeom>
        <a:solidFill>
          <a:schemeClr val="bg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JAK2 Inhibitors</a:t>
          </a:r>
        </a:p>
      </dsp:txBody>
      <dsp:txXfrm>
        <a:off x="4897744" y="2947790"/>
        <a:ext cx="1383779" cy="691889"/>
      </dsp:txXfrm>
    </dsp:sp>
    <dsp:sp modelId="{C53BD11E-9FC4-4CBE-AB9E-A620EED0BE12}">
      <dsp:nvSpPr>
        <dsp:cNvPr id="0" name=""/>
        <dsp:cNvSpPr/>
      </dsp:nvSpPr>
      <dsp:spPr>
        <a:xfrm>
          <a:off x="6226173" y="1965307"/>
          <a:ext cx="1383779" cy="691889"/>
        </a:xfrm>
        <a:prstGeom prst="rect">
          <a:avLst/>
        </a:prstGeom>
        <a:solidFill>
          <a:srgbClr val="35ABB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Supportive Care/Anemia</a:t>
          </a:r>
        </a:p>
      </dsp:txBody>
      <dsp:txXfrm>
        <a:off x="6226173" y="1965307"/>
        <a:ext cx="1383779" cy="691889"/>
      </dsp:txXfrm>
    </dsp:sp>
    <dsp:sp modelId="{C634452A-DB60-49FA-B6FB-607950C1A539}">
      <dsp:nvSpPr>
        <dsp:cNvPr id="0" name=""/>
        <dsp:cNvSpPr/>
      </dsp:nvSpPr>
      <dsp:spPr>
        <a:xfrm>
          <a:off x="6572118" y="2947790"/>
          <a:ext cx="1383779" cy="965269"/>
        </a:xfrm>
        <a:prstGeom prst="rect">
          <a:avLst/>
        </a:prstGeom>
        <a:solidFill>
          <a:schemeClr val="bg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ESA</a:t>
          </a:r>
        </a:p>
        <a:p>
          <a:pPr marL="0" lvl="0" indent="0" algn="ctr" defTabSz="577850">
            <a:lnSpc>
              <a:spcPct val="90000"/>
            </a:lnSpc>
            <a:spcBef>
              <a:spcPct val="0"/>
            </a:spcBef>
            <a:spcAft>
              <a:spcPct val="35000"/>
            </a:spcAft>
            <a:buFont typeface="Arial" panose="020B0604020202020204" pitchFamily="34" charset="0"/>
            <a:buNone/>
          </a:pPr>
          <a:r>
            <a:rPr lang="en-US" sz="1300" kern="1200" dirty="0"/>
            <a:t>Danazol</a:t>
          </a:r>
        </a:p>
        <a:p>
          <a:pPr marL="0" lvl="0" indent="0" algn="ctr" defTabSz="577850">
            <a:lnSpc>
              <a:spcPct val="90000"/>
            </a:lnSpc>
            <a:spcBef>
              <a:spcPct val="0"/>
            </a:spcBef>
            <a:spcAft>
              <a:spcPct val="35000"/>
            </a:spcAft>
            <a:buFont typeface="Arial" panose="020B0604020202020204" pitchFamily="34" charset="0"/>
            <a:buNone/>
          </a:pPr>
          <a:r>
            <a:rPr lang="en-US" sz="1300" kern="1200" dirty="0"/>
            <a:t>Lenalidomide</a:t>
          </a:r>
        </a:p>
        <a:p>
          <a:pPr marL="0" lvl="0" indent="0" algn="ctr" defTabSz="577850">
            <a:lnSpc>
              <a:spcPct val="90000"/>
            </a:lnSpc>
            <a:spcBef>
              <a:spcPct val="0"/>
            </a:spcBef>
            <a:spcAft>
              <a:spcPct val="35000"/>
            </a:spcAft>
            <a:buFont typeface="Arial" panose="020B0604020202020204" pitchFamily="34" charset="0"/>
            <a:buNone/>
          </a:pPr>
          <a:r>
            <a:rPr lang="en-US" sz="1300" kern="1200" dirty="0"/>
            <a:t>Luspatercept</a:t>
          </a:r>
        </a:p>
      </dsp:txBody>
      <dsp:txXfrm>
        <a:off x="6572118" y="2947790"/>
        <a:ext cx="1383779" cy="965269"/>
      </dsp:txXfrm>
    </dsp:sp>
    <dsp:sp modelId="{C75659A7-BD51-4D18-9B85-6E059D498CE2}">
      <dsp:nvSpPr>
        <dsp:cNvPr id="0" name=""/>
        <dsp:cNvSpPr/>
      </dsp:nvSpPr>
      <dsp:spPr>
        <a:xfrm>
          <a:off x="7900547" y="1965307"/>
          <a:ext cx="1497014" cy="691889"/>
        </a:xfrm>
        <a:prstGeom prst="rect">
          <a:avLst/>
        </a:prstGeom>
        <a:solidFill>
          <a:srgbClr val="35ABB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Hematopoietic Stem Cell Transplant</a:t>
          </a:r>
        </a:p>
      </dsp:txBody>
      <dsp:txXfrm>
        <a:off x="7900547" y="1965307"/>
        <a:ext cx="1497014" cy="691889"/>
      </dsp:txXfrm>
    </dsp:sp>
    <dsp:sp modelId="{30379EE6-A0E0-425F-A750-8B741858E172}">
      <dsp:nvSpPr>
        <dsp:cNvPr id="0" name=""/>
        <dsp:cNvSpPr/>
      </dsp:nvSpPr>
      <dsp:spPr>
        <a:xfrm>
          <a:off x="8274800" y="2947790"/>
          <a:ext cx="2086809" cy="691889"/>
        </a:xfrm>
        <a:prstGeom prst="rect">
          <a:avLst/>
        </a:prstGeom>
        <a:solidFill>
          <a:schemeClr val="bg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 based on age, PS, comorbidity, patient/provider preference</a:t>
          </a:r>
        </a:p>
      </dsp:txBody>
      <dsp:txXfrm>
        <a:off x="8274800" y="2947790"/>
        <a:ext cx="2086809" cy="691889"/>
      </dsp:txXfrm>
    </dsp:sp>
    <dsp:sp modelId="{2E875820-9B2D-46F5-838E-E68517481AB7}">
      <dsp:nvSpPr>
        <dsp:cNvPr id="0" name=""/>
        <dsp:cNvSpPr/>
      </dsp:nvSpPr>
      <dsp:spPr>
        <a:xfrm>
          <a:off x="7179950" y="483327"/>
          <a:ext cx="2005968" cy="691889"/>
        </a:xfrm>
        <a:prstGeom prst="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Symptom Evaluation</a:t>
          </a:r>
        </a:p>
        <a:p>
          <a:pPr marL="0" lvl="0" indent="0" algn="ctr" defTabSz="577850">
            <a:lnSpc>
              <a:spcPct val="90000"/>
            </a:lnSpc>
            <a:spcBef>
              <a:spcPct val="0"/>
            </a:spcBef>
            <a:spcAft>
              <a:spcPct val="35000"/>
            </a:spcAft>
            <a:buNone/>
          </a:pPr>
          <a:r>
            <a:rPr lang="en-US" sz="1300" kern="1200" dirty="0"/>
            <a:t>Risk Stratification </a:t>
          </a:r>
        </a:p>
      </dsp:txBody>
      <dsp:txXfrm>
        <a:off x="7179950" y="483327"/>
        <a:ext cx="2005968" cy="691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854FF-C608-48B0-B0ED-56C533AF17CB}">
      <dsp:nvSpPr>
        <dsp:cNvPr id="0" name=""/>
        <dsp:cNvSpPr/>
      </dsp:nvSpPr>
      <dsp:spPr>
        <a:xfrm>
          <a:off x="2240779" y="711"/>
          <a:ext cx="3361169" cy="1056394"/>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Karnofsky Score</a:t>
          </a:r>
        </a:p>
        <a:p>
          <a:pPr marL="114300" lvl="1" indent="-114300" algn="l" defTabSz="622300">
            <a:lnSpc>
              <a:spcPct val="90000"/>
            </a:lnSpc>
            <a:spcBef>
              <a:spcPct val="0"/>
            </a:spcBef>
            <a:spcAft>
              <a:spcPct val="15000"/>
            </a:spcAft>
            <a:buChar char="•"/>
          </a:pPr>
          <a:r>
            <a:rPr lang="en-US" sz="1400" kern="1200" dirty="0"/>
            <a:t>ECOG performance status</a:t>
          </a:r>
        </a:p>
        <a:p>
          <a:pPr marL="114300" lvl="1" indent="-114300" algn="l" defTabSz="622300">
            <a:lnSpc>
              <a:spcPct val="90000"/>
            </a:lnSpc>
            <a:spcBef>
              <a:spcPct val="0"/>
            </a:spcBef>
            <a:spcAft>
              <a:spcPct val="15000"/>
            </a:spcAft>
            <a:buChar char="•"/>
          </a:pPr>
          <a:r>
            <a:rPr lang="en-US" sz="1400" kern="1200" dirty="0"/>
            <a:t>MPN-SAF TSS</a:t>
          </a:r>
        </a:p>
      </dsp:txBody>
      <dsp:txXfrm>
        <a:off x="2240779" y="132760"/>
        <a:ext cx="2965021" cy="792296"/>
      </dsp:txXfrm>
    </dsp:sp>
    <dsp:sp modelId="{7C821A93-79AB-46AA-A807-5D5D03F8619E}">
      <dsp:nvSpPr>
        <dsp:cNvPr id="0" name=""/>
        <dsp:cNvSpPr/>
      </dsp:nvSpPr>
      <dsp:spPr>
        <a:xfrm>
          <a:off x="0" y="0"/>
          <a:ext cx="2240779" cy="10563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Accurately Assess Patient Status</a:t>
          </a:r>
          <a:r>
            <a:rPr lang="en-US" sz="2100" kern="1200" baseline="30000" dirty="0"/>
            <a:t>1</a:t>
          </a:r>
          <a:endParaRPr lang="en-US" sz="2100" kern="1200" dirty="0"/>
        </a:p>
      </dsp:txBody>
      <dsp:txXfrm>
        <a:off x="51569" y="51569"/>
        <a:ext cx="2137641" cy="953256"/>
      </dsp:txXfrm>
    </dsp:sp>
    <dsp:sp modelId="{27D85878-1BFC-4B82-A3D4-BDA2016915A0}">
      <dsp:nvSpPr>
        <dsp:cNvPr id="0" name=""/>
        <dsp:cNvSpPr/>
      </dsp:nvSpPr>
      <dsp:spPr>
        <a:xfrm>
          <a:off x="2240779" y="1162744"/>
          <a:ext cx="3361169" cy="1056394"/>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Reduce spleen size</a:t>
          </a:r>
        </a:p>
        <a:p>
          <a:pPr marL="114300" lvl="1" indent="-114300" algn="l" defTabSz="622300">
            <a:lnSpc>
              <a:spcPct val="90000"/>
            </a:lnSpc>
            <a:spcBef>
              <a:spcPct val="0"/>
            </a:spcBef>
            <a:spcAft>
              <a:spcPct val="15000"/>
            </a:spcAft>
            <a:buChar char="•"/>
          </a:pPr>
          <a:r>
            <a:rPr lang="en-US" sz="1400" kern="1200" dirty="0"/>
            <a:t>Improve blood counts</a:t>
          </a:r>
        </a:p>
        <a:p>
          <a:pPr marL="114300" lvl="1" indent="-114300" algn="l" defTabSz="622300">
            <a:lnSpc>
              <a:spcPct val="90000"/>
            </a:lnSpc>
            <a:spcBef>
              <a:spcPct val="0"/>
            </a:spcBef>
            <a:spcAft>
              <a:spcPct val="15000"/>
            </a:spcAft>
            <a:buChar char="•"/>
          </a:pPr>
          <a:r>
            <a:rPr lang="en-US" sz="1400" kern="1200" dirty="0"/>
            <a:t>Reduce symptom burden</a:t>
          </a:r>
        </a:p>
        <a:p>
          <a:pPr marL="114300" lvl="1" indent="-114300" algn="l" defTabSz="622300">
            <a:lnSpc>
              <a:spcPct val="90000"/>
            </a:lnSpc>
            <a:spcBef>
              <a:spcPct val="0"/>
            </a:spcBef>
            <a:spcAft>
              <a:spcPct val="15000"/>
            </a:spcAft>
            <a:buChar char="•"/>
          </a:pPr>
          <a:r>
            <a:rPr lang="en-US" sz="1400" kern="1200" dirty="0"/>
            <a:t>Improve quality of life</a:t>
          </a:r>
        </a:p>
      </dsp:txBody>
      <dsp:txXfrm>
        <a:off x="2240779" y="1294793"/>
        <a:ext cx="2965021" cy="792296"/>
      </dsp:txXfrm>
    </dsp:sp>
    <dsp:sp modelId="{45DCF855-797A-467F-AA2D-3D0DC018B91F}">
      <dsp:nvSpPr>
        <dsp:cNvPr id="0" name=""/>
        <dsp:cNvSpPr/>
      </dsp:nvSpPr>
      <dsp:spPr>
        <a:xfrm>
          <a:off x="0" y="1162744"/>
          <a:ext cx="2240779" cy="105639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Manage Symptoms</a:t>
          </a:r>
          <a:r>
            <a:rPr lang="en-US" sz="2100" kern="1200" baseline="30000" dirty="0"/>
            <a:t>1,3</a:t>
          </a:r>
          <a:endParaRPr lang="en-US" sz="2100" kern="1200" dirty="0"/>
        </a:p>
      </dsp:txBody>
      <dsp:txXfrm>
        <a:off x="51569" y="1214313"/>
        <a:ext cx="2137641" cy="953256"/>
      </dsp:txXfrm>
    </dsp:sp>
    <dsp:sp modelId="{74C930DB-E99F-4E91-BDB4-2B0462BAFAF6}">
      <dsp:nvSpPr>
        <dsp:cNvPr id="0" name=""/>
        <dsp:cNvSpPr/>
      </dsp:nvSpPr>
      <dsp:spPr>
        <a:xfrm>
          <a:off x="2241326" y="2324778"/>
          <a:ext cx="3357887" cy="1158399"/>
        </a:xfrm>
        <a:prstGeom prst="rightArrow">
          <a:avLst>
            <a:gd name="adj1" fmla="val 75000"/>
            <a:gd name="adj2" fmla="val 50000"/>
          </a:avLst>
        </a:prstGeom>
        <a:solidFill>
          <a:srgbClr val="35ABBB">
            <a:alpha val="50196"/>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JAKi</a:t>
          </a:r>
        </a:p>
        <a:p>
          <a:pPr marL="171450" lvl="1" indent="-171450" algn="l" defTabSz="711200">
            <a:lnSpc>
              <a:spcPct val="90000"/>
            </a:lnSpc>
            <a:spcBef>
              <a:spcPct val="0"/>
            </a:spcBef>
            <a:spcAft>
              <a:spcPct val="15000"/>
            </a:spcAft>
            <a:buChar char="•"/>
          </a:pPr>
          <a:r>
            <a:rPr lang="en-US" sz="1600" kern="1200" dirty="0"/>
            <a:t>Allogeneic HSCT (only “curative” treatment option)</a:t>
          </a:r>
        </a:p>
      </dsp:txBody>
      <dsp:txXfrm>
        <a:off x="2241326" y="2469578"/>
        <a:ext cx="2923487" cy="868799"/>
      </dsp:txXfrm>
    </dsp:sp>
    <dsp:sp modelId="{4ECE8F35-2443-4009-9702-5987E0CF35A1}">
      <dsp:nvSpPr>
        <dsp:cNvPr id="0" name=""/>
        <dsp:cNvSpPr/>
      </dsp:nvSpPr>
      <dsp:spPr>
        <a:xfrm>
          <a:off x="2735" y="2375780"/>
          <a:ext cx="2238591" cy="1056394"/>
        </a:xfrm>
        <a:prstGeom prst="roundRect">
          <a:avLst/>
        </a:prstGeom>
        <a:solidFill>
          <a:srgbClr val="35A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Prolong Survival</a:t>
          </a:r>
          <a:r>
            <a:rPr lang="en-US" sz="2100" kern="1200" baseline="30000" dirty="0"/>
            <a:t>2-3</a:t>
          </a:r>
          <a:endParaRPr lang="en-US" sz="2100" kern="1200" dirty="0"/>
        </a:p>
      </dsp:txBody>
      <dsp:txXfrm>
        <a:off x="54304" y="2427349"/>
        <a:ext cx="2135453" cy="9532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AF4E6-1753-4B1E-9CE1-655E99390E33}">
      <dsp:nvSpPr>
        <dsp:cNvPr id="0" name=""/>
        <dsp:cNvSpPr/>
      </dsp:nvSpPr>
      <dsp:spPr>
        <a:xfrm>
          <a:off x="7907" y="543463"/>
          <a:ext cx="2363368" cy="1484490"/>
        </a:xfrm>
        <a:prstGeom prst="roundRect">
          <a:avLst>
            <a:gd name="adj" fmla="val 10000"/>
          </a:avLst>
        </a:prstGeom>
        <a:solidFill>
          <a:srgbClr val="4199A5">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Significant cofounding present due to large amount of crossover in COMFORT trials </a:t>
          </a:r>
        </a:p>
      </dsp:txBody>
      <dsp:txXfrm>
        <a:off x="51386" y="586942"/>
        <a:ext cx="2276410" cy="1397532"/>
      </dsp:txXfrm>
    </dsp:sp>
    <dsp:sp modelId="{0D41FC16-9941-4E59-B93C-90016F70B001}">
      <dsp:nvSpPr>
        <dsp:cNvPr id="0" name=""/>
        <dsp:cNvSpPr/>
      </dsp:nvSpPr>
      <dsp:spPr>
        <a:xfrm>
          <a:off x="2607612" y="992650"/>
          <a:ext cx="501034" cy="586115"/>
        </a:xfrm>
        <a:prstGeom prst="rightArrow">
          <a:avLst>
            <a:gd name="adj1" fmla="val 60000"/>
            <a:gd name="adj2" fmla="val 50000"/>
          </a:avLst>
        </a:prstGeom>
        <a:solidFill>
          <a:srgbClr val="4199A5">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607612" y="1109873"/>
        <a:ext cx="350724" cy="351669"/>
      </dsp:txXfrm>
    </dsp:sp>
    <dsp:sp modelId="{B204514D-C7C2-4497-AF92-4347ABD00069}">
      <dsp:nvSpPr>
        <dsp:cNvPr id="0" name=""/>
        <dsp:cNvSpPr/>
      </dsp:nvSpPr>
      <dsp:spPr>
        <a:xfrm>
          <a:off x="3316622" y="543463"/>
          <a:ext cx="2363368" cy="1484490"/>
        </a:xfrm>
        <a:prstGeom prst="roundRect">
          <a:avLst>
            <a:gd name="adj" fmla="val 10000"/>
          </a:avLst>
        </a:prstGeom>
        <a:solidFill>
          <a:srgbClr val="4199A5">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follow-up: 4.3 years (majority crossed over from BAT to ruxolitinib)</a:t>
          </a:r>
        </a:p>
      </dsp:txBody>
      <dsp:txXfrm>
        <a:off x="3360101" y="586942"/>
        <a:ext cx="2276410" cy="1397532"/>
      </dsp:txXfrm>
    </dsp:sp>
    <dsp:sp modelId="{79CDBF32-69EF-4CC1-BA96-924CBFA730F0}">
      <dsp:nvSpPr>
        <dsp:cNvPr id="0" name=""/>
        <dsp:cNvSpPr/>
      </dsp:nvSpPr>
      <dsp:spPr>
        <a:xfrm>
          <a:off x="5916327" y="992650"/>
          <a:ext cx="501034" cy="586115"/>
        </a:xfrm>
        <a:prstGeom prst="rightArrow">
          <a:avLst>
            <a:gd name="adj1" fmla="val 60000"/>
            <a:gd name="adj2" fmla="val 50000"/>
          </a:avLst>
        </a:prstGeom>
        <a:solidFill>
          <a:srgbClr val="4199A5">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916327" y="1109873"/>
        <a:ext cx="350724" cy="351669"/>
      </dsp:txXfrm>
    </dsp:sp>
    <dsp:sp modelId="{95CEA688-E854-452E-9DDF-A42D5B9B48DF}">
      <dsp:nvSpPr>
        <dsp:cNvPr id="0" name=""/>
        <dsp:cNvSpPr/>
      </dsp:nvSpPr>
      <dsp:spPr>
        <a:xfrm>
          <a:off x="6625337" y="543463"/>
          <a:ext cx="2363368" cy="1484490"/>
        </a:xfrm>
        <a:prstGeom prst="roundRect">
          <a:avLst>
            <a:gd name="adj" fmla="val 10000"/>
          </a:avLst>
        </a:prstGeom>
        <a:solidFill>
          <a:srgbClr val="4199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RPSFT* modeling utilized to estimate treatment effect correction for crossover</a:t>
          </a:r>
        </a:p>
      </dsp:txBody>
      <dsp:txXfrm>
        <a:off x="6668816" y="586942"/>
        <a:ext cx="2276410" cy="1397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06D74-D21B-4F0A-BBAC-F7139ED3990C}">
      <dsp:nvSpPr>
        <dsp:cNvPr id="0" name=""/>
        <dsp:cNvSpPr/>
      </dsp:nvSpPr>
      <dsp:spPr>
        <a:xfrm>
          <a:off x="0" y="21089"/>
          <a:ext cx="7886700"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Anemia is not a contraindication for ruxolitinib use</a:t>
          </a:r>
        </a:p>
      </dsp:txBody>
      <dsp:txXfrm>
        <a:off x="34906" y="55995"/>
        <a:ext cx="7816888" cy="645240"/>
      </dsp:txXfrm>
    </dsp:sp>
    <dsp:sp modelId="{E7AB406B-FE2D-4756-910F-FB5BDF175110}">
      <dsp:nvSpPr>
        <dsp:cNvPr id="0" name=""/>
        <dsp:cNvSpPr/>
      </dsp:nvSpPr>
      <dsp:spPr>
        <a:xfrm>
          <a:off x="0" y="787982"/>
          <a:ext cx="7886700" cy="71505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COMFORT study analysis reveals improved OS in ruxolitinib arm vs control arm seen in both patients with/without anemia at baseline</a:t>
          </a:r>
          <a:r>
            <a:rPr lang="en-US" sz="1800" kern="1200" baseline="30000" dirty="0"/>
            <a:t>1-2</a:t>
          </a:r>
          <a:endParaRPr lang="en-US" sz="1800" kern="1200" dirty="0"/>
        </a:p>
      </dsp:txBody>
      <dsp:txXfrm>
        <a:off x="34906" y="822888"/>
        <a:ext cx="7816888" cy="645240"/>
      </dsp:txXfrm>
    </dsp:sp>
    <dsp:sp modelId="{7275FAA8-50E5-4BE5-8B61-089593A4CB43}">
      <dsp:nvSpPr>
        <dsp:cNvPr id="0" name=""/>
        <dsp:cNvSpPr/>
      </dsp:nvSpPr>
      <dsp:spPr>
        <a:xfrm>
          <a:off x="0" y="1503035"/>
          <a:ext cx="78867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New or worsening anemia developed postbaseline did not affect OS during ruxolitinib therapy</a:t>
          </a:r>
          <a:r>
            <a:rPr lang="en-US" sz="1400" kern="1200" baseline="30000" dirty="0"/>
            <a:t>2</a:t>
          </a:r>
          <a:endParaRPr lang="en-US" sz="1400" kern="1200" dirty="0"/>
        </a:p>
      </dsp:txBody>
      <dsp:txXfrm>
        <a:off x="0" y="1503035"/>
        <a:ext cx="7886700" cy="298080"/>
      </dsp:txXfrm>
    </dsp:sp>
    <dsp:sp modelId="{217AE189-D558-436C-9058-C3BBD7D99593}">
      <dsp:nvSpPr>
        <dsp:cNvPr id="0" name=""/>
        <dsp:cNvSpPr/>
      </dsp:nvSpPr>
      <dsp:spPr>
        <a:xfrm>
          <a:off x="0" y="1801115"/>
          <a:ext cx="7886700" cy="715052"/>
        </a:xfrm>
        <a:prstGeom prst="roundRect">
          <a:avLst/>
        </a:prstGeom>
        <a:solidFill>
          <a:srgbClr val="297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Transient changes in Hgb during ruxolitinib initiation and treatment should not lead to premature interruption or discontinuation</a:t>
          </a:r>
          <a:r>
            <a:rPr lang="en-US" sz="1800" kern="1200" baseline="30000" dirty="0"/>
            <a:t>1</a:t>
          </a:r>
          <a:endParaRPr lang="en-US" sz="1800" kern="1200" dirty="0"/>
        </a:p>
      </dsp:txBody>
      <dsp:txXfrm>
        <a:off x="34906" y="1836021"/>
        <a:ext cx="7816888" cy="645240"/>
      </dsp:txXfrm>
    </dsp:sp>
    <dsp:sp modelId="{A8F9C711-B1B0-40C0-8EF9-182E3E1ED0FC}">
      <dsp:nvSpPr>
        <dsp:cNvPr id="0" name=""/>
        <dsp:cNvSpPr/>
      </dsp:nvSpPr>
      <dsp:spPr>
        <a:xfrm>
          <a:off x="0" y="2568007"/>
          <a:ext cx="7886700" cy="715052"/>
        </a:xfrm>
        <a:prstGeom prst="roundRect">
          <a:avLst/>
        </a:prstGeom>
        <a:solidFill>
          <a:srgbClr val="35A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Hgb changes while on ruxolitinib treatment do not result in same adverse prognostic implications compared to Hgb changes due to MF pathophysiology</a:t>
          </a:r>
          <a:r>
            <a:rPr lang="en-US" sz="1800" kern="1200" baseline="30000" dirty="0"/>
            <a:t>1-2</a:t>
          </a:r>
          <a:endParaRPr lang="en-US" sz="1800" kern="1200" dirty="0"/>
        </a:p>
      </dsp:txBody>
      <dsp:txXfrm>
        <a:off x="34906" y="2602913"/>
        <a:ext cx="7816888" cy="645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881C7-3910-4D2C-AB61-763CAA990195}">
      <dsp:nvSpPr>
        <dsp:cNvPr id="0" name=""/>
        <dsp:cNvSpPr/>
      </dsp:nvSpPr>
      <dsp:spPr>
        <a:xfrm>
          <a:off x="4392" y="1508576"/>
          <a:ext cx="1497971" cy="12098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regardless of patient’s mutational profile</a:t>
          </a:r>
          <a:r>
            <a:rPr lang="en-US" sz="1400" kern="1200" baseline="30000" dirty="0"/>
            <a:t>1,2</a:t>
          </a:r>
          <a:endParaRPr lang="en-US" sz="1400" kern="1200" dirty="0"/>
        </a:p>
      </dsp:txBody>
      <dsp:txXfrm>
        <a:off x="39828" y="1544012"/>
        <a:ext cx="1427099" cy="1139009"/>
      </dsp:txXfrm>
    </dsp:sp>
    <dsp:sp modelId="{DF06FE16-8ED7-4F08-9A27-55F82FD2B5B4}">
      <dsp:nvSpPr>
        <dsp:cNvPr id="0" name=""/>
        <dsp:cNvSpPr/>
      </dsp:nvSpPr>
      <dsp:spPr>
        <a:xfrm>
          <a:off x="154190" y="2718457"/>
          <a:ext cx="149797" cy="561739"/>
        </a:xfrm>
        <a:custGeom>
          <a:avLst/>
          <a:gdLst/>
          <a:ahLst/>
          <a:cxnLst/>
          <a:rect l="0" t="0" r="0" b="0"/>
          <a:pathLst>
            <a:path>
              <a:moveTo>
                <a:pt x="0" y="0"/>
              </a:moveTo>
              <a:lnTo>
                <a:pt x="0" y="561739"/>
              </a:lnTo>
              <a:lnTo>
                <a:pt x="149797" y="5617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4490E-503E-4CB8-AC4B-ACA19F3884D8}">
      <dsp:nvSpPr>
        <dsp:cNvPr id="0" name=""/>
        <dsp:cNvSpPr/>
      </dsp:nvSpPr>
      <dsp:spPr>
        <a:xfrm>
          <a:off x="303987" y="2905704"/>
          <a:ext cx="1198377" cy="7489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Not specific for </a:t>
          </a:r>
          <a:r>
            <a:rPr lang="en-US" sz="1400" i="1" kern="1200" dirty="0"/>
            <a:t>JAK2</a:t>
          </a:r>
          <a:r>
            <a:rPr lang="en-US" sz="1400" kern="1200" dirty="0"/>
            <a:t> V617F mutation </a:t>
          </a:r>
        </a:p>
      </dsp:txBody>
      <dsp:txXfrm>
        <a:off x="325924" y="2927641"/>
        <a:ext cx="1154503" cy="705111"/>
      </dsp:txXfrm>
    </dsp:sp>
    <dsp:sp modelId="{ACEDE52B-7F0D-4DC4-BCAB-7A23E8BED87F}">
      <dsp:nvSpPr>
        <dsp:cNvPr id="0" name=""/>
        <dsp:cNvSpPr/>
      </dsp:nvSpPr>
      <dsp:spPr>
        <a:xfrm>
          <a:off x="1876857" y="1508576"/>
          <a:ext cx="1497971" cy="1188999"/>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Starting dose selected based on platelet count</a:t>
          </a:r>
          <a:r>
            <a:rPr lang="en-US" sz="1400" kern="1200" baseline="30000" dirty="0"/>
            <a:t>1,2</a:t>
          </a:r>
          <a:endParaRPr lang="en-US" sz="1400" kern="1200" dirty="0"/>
        </a:p>
      </dsp:txBody>
      <dsp:txXfrm>
        <a:off x="1911682" y="1543401"/>
        <a:ext cx="1428321" cy="1119349"/>
      </dsp:txXfrm>
    </dsp:sp>
    <dsp:sp modelId="{C318DCE7-E003-4F0F-A6F1-B27B597C7806}">
      <dsp:nvSpPr>
        <dsp:cNvPr id="0" name=""/>
        <dsp:cNvSpPr/>
      </dsp:nvSpPr>
      <dsp:spPr>
        <a:xfrm>
          <a:off x="3749321" y="1508576"/>
          <a:ext cx="1497971" cy="117524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Development of anemia </a:t>
          </a:r>
          <a:r>
            <a:rPr lang="en-US" sz="1400" b="1" u="sng" kern="1200" dirty="0"/>
            <a:t>DOES NOT</a:t>
          </a:r>
          <a:r>
            <a:rPr lang="en-US" sz="1400" b="1" kern="1200" dirty="0"/>
            <a:t> </a:t>
          </a:r>
          <a:r>
            <a:rPr lang="en-US" sz="1400" kern="1200" dirty="0"/>
            <a:t>affect ruxolitinib benefits</a:t>
          </a:r>
          <a:r>
            <a:rPr lang="en-US" sz="1400" kern="1200" baseline="30000" dirty="0"/>
            <a:t>1</a:t>
          </a:r>
          <a:endParaRPr lang="en-US" sz="1400" kern="1200" dirty="0"/>
        </a:p>
      </dsp:txBody>
      <dsp:txXfrm>
        <a:off x="3783743" y="1542998"/>
        <a:ext cx="1429127" cy="1106404"/>
      </dsp:txXfrm>
    </dsp:sp>
    <dsp:sp modelId="{BE863B27-BF9F-496D-97EB-561D7185B805}">
      <dsp:nvSpPr>
        <dsp:cNvPr id="0" name=""/>
        <dsp:cNvSpPr/>
      </dsp:nvSpPr>
      <dsp:spPr>
        <a:xfrm>
          <a:off x="5621785" y="1508576"/>
          <a:ext cx="1497971" cy="1162320"/>
        </a:xfrm>
        <a:prstGeom prst="roundRect">
          <a:avLst>
            <a:gd name="adj" fmla="val 10000"/>
          </a:avLst>
        </a:prstGeom>
        <a:solidFill>
          <a:srgbClr val="35A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Avoid abrupt interruption of therapy in patients responding</a:t>
          </a:r>
          <a:r>
            <a:rPr lang="en-US" sz="1400" kern="1200" baseline="30000" dirty="0"/>
            <a:t>1</a:t>
          </a:r>
          <a:r>
            <a:rPr lang="en-US" sz="1400" kern="1200" dirty="0"/>
            <a:t> </a:t>
          </a:r>
        </a:p>
      </dsp:txBody>
      <dsp:txXfrm>
        <a:off x="5655828" y="1542619"/>
        <a:ext cx="1429885" cy="1094234"/>
      </dsp:txXfrm>
    </dsp:sp>
    <dsp:sp modelId="{C3E2B55A-9568-4C70-9B67-7CD65264F1D6}">
      <dsp:nvSpPr>
        <dsp:cNvPr id="0" name=""/>
        <dsp:cNvSpPr/>
      </dsp:nvSpPr>
      <dsp:spPr>
        <a:xfrm>
          <a:off x="7494249" y="1508576"/>
          <a:ext cx="1497971" cy="1189816"/>
        </a:xfrm>
        <a:prstGeom prst="roundRect">
          <a:avLst>
            <a:gd name="adj" fmla="val 10000"/>
          </a:avLst>
        </a:prstGeom>
        <a:solidFill>
          <a:srgbClr val="4199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Long-term risk for secondary hematologic malignancies (NHL) appear to be unsubstantiated</a:t>
          </a:r>
          <a:r>
            <a:rPr lang="en-US" sz="1400" kern="1200" baseline="30000" dirty="0"/>
            <a:t>3-6</a:t>
          </a:r>
          <a:endParaRPr lang="en-US" sz="1400" kern="1200" dirty="0"/>
        </a:p>
      </dsp:txBody>
      <dsp:txXfrm>
        <a:off x="7529098" y="1543425"/>
        <a:ext cx="1428273" cy="1120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8BFA-8430-4DCA-AE0B-FD4D19AF48AB}">
      <dsp:nvSpPr>
        <dsp:cNvPr id="0" name=""/>
        <dsp:cNvSpPr/>
      </dsp:nvSpPr>
      <dsp:spPr>
        <a:xfrm>
          <a:off x="0" y="74874"/>
          <a:ext cx="8054861"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FDA indication: adult patients with </a:t>
          </a:r>
          <a:r>
            <a:rPr lang="en-US" sz="1700" b="1" kern="1200" dirty="0"/>
            <a:t>intermediate-2/high-risk primary or secondary myelofibrosis </a:t>
          </a:r>
          <a:endParaRPr lang="en-US" sz="1700" kern="1200" dirty="0"/>
        </a:p>
      </dsp:txBody>
      <dsp:txXfrm>
        <a:off x="33012" y="107886"/>
        <a:ext cx="7988837" cy="610236"/>
      </dsp:txXfrm>
    </dsp:sp>
    <dsp:sp modelId="{9DD4FE3D-F214-4E62-900B-5E2BD5BB38A2}">
      <dsp:nvSpPr>
        <dsp:cNvPr id="0" name=""/>
        <dsp:cNvSpPr/>
      </dsp:nvSpPr>
      <dsp:spPr>
        <a:xfrm>
          <a:off x="0" y="800094"/>
          <a:ext cx="8054861" cy="676260"/>
        </a:xfrm>
        <a:prstGeom prst="roundRect">
          <a:avLst/>
        </a:prstGeom>
        <a:solidFill>
          <a:srgbClr val="35A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Do NOT start fedratinib in patients with thiamine deficiency </a:t>
          </a:r>
        </a:p>
      </dsp:txBody>
      <dsp:txXfrm>
        <a:off x="33012" y="833106"/>
        <a:ext cx="7988837" cy="610236"/>
      </dsp:txXfrm>
    </dsp:sp>
    <dsp:sp modelId="{A0434503-D57C-4D70-ABCD-1465E8CBD8B9}">
      <dsp:nvSpPr>
        <dsp:cNvPr id="0" name=""/>
        <dsp:cNvSpPr/>
      </dsp:nvSpPr>
      <dsp:spPr>
        <a:xfrm>
          <a:off x="0" y="1476354"/>
          <a:ext cx="8054861"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Measure thiamine level; supplement prior to initiating fedratinib  </a:t>
          </a:r>
        </a:p>
      </dsp:txBody>
      <dsp:txXfrm>
        <a:off x="0" y="1476354"/>
        <a:ext cx="8054861" cy="281520"/>
      </dsp:txXfrm>
    </dsp:sp>
    <dsp:sp modelId="{5E2014A6-D13A-40D1-835A-21EA779CB8C6}">
      <dsp:nvSpPr>
        <dsp:cNvPr id="0" name=""/>
        <dsp:cNvSpPr/>
      </dsp:nvSpPr>
      <dsp:spPr>
        <a:xfrm>
          <a:off x="0" y="1757874"/>
          <a:ext cx="8054861" cy="676260"/>
        </a:xfrm>
        <a:prstGeom prst="roundRect">
          <a:avLst/>
        </a:prstGeom>
        <a:solidFill>
          <a:srgbClr val="4199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Dose reductions required for patients with severe renal impairment OR patients receiving strong CYP3A4 inhibitors (clarithromycin, ketoconazole, ritonavir)</a:t>
          </a:r>
        </a:p>
      </dsp:txBody>
      <dsp:txXfrm>
        <a:off x="33012" y="1790886"/>
        <a:ext cx="7988837" cy="610236"/>
      </dsp:txXfrm>
    </dsp:sp>
    <dsp:sp modelId="{005B2279-8EB4-42FF-8DFA-B1134DDEA7F5}">
      <dsp:nvSpPr>
        <dsp:cNvPr id="0" name=""/>
        <dsp:cNvSpPr/>
      </dsp:nvSpPr>
      <dsp:spPr>
        <a:xfrm>
          <a:off x="0" y="2483093"/>
          <a:ext cx="8054861" cy="676260"/>
        </a:xfrm>
        <a:prstGeom prst="roundRect">
          <a:avLst/>
        </a:prstGeom>
        <a:solidFill>
          <a:srgbClr val="4199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Wernicke encephalopathy rare occurrence (1.3%) </a:t>
          </a:r>
        </a:p>
      </dsp:txBody>
      <dsp:txXfrm>
        <a:off x="33012" y="2516105"/>
        <a:ext cx="7988837" cy="610236"/>
      </dsp:txXfrm>
    </dsp:sp>
    <dsp:sp modelId="{D8E3DBC2-4A60-4617-B922-4890E42ED899}">
      <dsp:nvSpPr>
        <dsp:cNvPr id="0" name=""/>
        <dsp:cNvSpPr/>
      </dsp:nvSpPr>
      <dsp:spPr>
        <a:xfrm>
          <a:off x="0" y="3159353"/>
          <a:ext cx="8054861"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74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Ataxia, altered mental status, ophthalmoplegia  </a:t>
          </a:r>
        </a:p>
      </dsp:txBody>
      <dsp:txXfrm>
        <a:off x="0" y="3159353"/>
        <a:ext cx="8054861"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04C25-700E-46ED-BFEB-167AC1FF0C93}"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D7057-7655-48CF-B944-B512AAA2D96D}" type="slidenum">
              <a:rPr lang="en-US" smtClean="0"/>
              <a:t>‹#›</a:t>
            </a:fld>
            <a:endParaRPr lang="en-US" dirty="0"/>
          </a:p>
        </p:txBody>
      </p:sp>
    </p:spTree>
    <p:extLst>
      <p:ext uri="{BB962C8B-B14F-4D97-AF65-F5344CB8AC3E}">
        <p14:creationId xmlns:p14="http://schemas.microsoft.com/office/powerpoint/2010/main" val="226884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pss70score.i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mysec-pm.e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*Least frequent myeloproliferative neoplasm </a:t>
            </a:r>
          </a:p>
          <a:p>
            <a:endParaRPr lang="en-US" dirty="0"/>
          </a:p>
          <a:p>
            <a:r>
              <a:rPr lang="en-US" dirty="0"/>
              <a:t>Can result in transformation to acute myeloid leukemia* </a:t>
            </a:r>
          </a:p>
        </p:txBody>
      </p:sp>
      <p:sp>
        <p:nvSpPr>
          <p:cNvPr id="4" name="Slide Number Placeholder 3"/>
          <p:cNvSpPr>
            <a:spLocks noGrp="1"/>
          </p:cNvSpPr>
          <p:nvPr>
            <p:ph type="sldNum" sz="quarter" idx="5"/>
          </p:nvPr>
        </p:nvSpPr>
        <p:spPr/>
        <p:txBody>
          <a:bodyPr/>
          <a:lstStyle/>
          <a:p>
            <a:fld id="{682D7057-7655-48CF-B944-B512AAA2D96D}" type="slidenum">
              <a:rPr lang="en-US" smtClean="0"/>
              <a:t>9</a:t>
            </a:fld>
            <a:endParaRPr lang="en-US" dirty="0"/>
          </a:p>
        </p:txBody>
      </p:sp>
    </p:spTree>
    <p:extLst>
      <p:ext uri="{BB962C8B-B14F-4D97-AF65-F5344CB8AC3E}">
        <p14:creationId xmlns:p14="http://schemas.microsoft.com/office/powerpoint/2010/main" val="1597771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The proportion of patients achieving SVR </a:t>
            </a:r>
            <a:r>
              <a:rPr lang="en-US" sz="1200" dirty="0">
                <a:solidFill>
                  <a:schemeClr val="dk1"/>
                </a:solidFill>
                <a:sym typeface="Symbol" pitchFamily="2" charset="2"/>
              </a:rPr>
              <a:t></a:t>
            </a:r>
            <a:r>
              <a:rPr lang="en-US" sz="1200" dirty="0">
                <a:solidFill>
                  <a:schemeClr val="dk1"/>
                </a:solidFill>
              </a:rPr>
              <a:t>35% was highest with pacritinib 200 mg BID </a:t>
            </a:r>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38</a:t>
            </a:fld>
            <a:endParaRPr lang="en-US" dirty="0"/>
          </a:p>
        </p:txBody>
      </p:sp>
    </p:spTree>
    <p:extLst>
      <p:ext uri="{BB962C8B-B14F-4D97-AF65-F5344CB8AC3E}">
        <p14:creationId xmlns:p14="http://schemas.microsoft.com/office/powerpoint/2010/main" val="308137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Note: </a:t>
            </a:r>
            <a:r>
              <a:rPr lang="en-US" sz="1800" dirty="0">
                <a:effectLst/>
                <a:latin typeface="Segoe UI" panose="020B0502040204020203" pitchFamily="34" charset="0"/>
              </a:rPr>
              <a:t>Many of the slides in this section will need to be simplified following the recording</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46</a:t>
            </a:fld>
            <a:endParaRPr lang="en-US" altLang="en-US" dirty="0"/>
          </a:p>
        </p:txBody>
      </p:sp>
    </p:spTree>
    <p:extLst>
      <p:ext uri="{BB962C8B-B14F-4D97-AF65-F5344CB8AC3E}">
        <p14:creationId xmlns:p14="http://schemas.microsoft.com/office/powerpoint/2010/main" val="222583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Efficacy and safety outcomes in subgroup with thrombocytopenia were comparable with those in ITT population</a:t>
            </a:r>
          </a:p>
          <a:p>
            <a:r>
              <a:rPr lang="en-US" altLang="en-US" sz="1200" dirty="0"/>
              <a:t>Investigators concluded that these results support potential use of momelotinib to treat MF, especially in those with anemia and thrombocytopenia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 new safety signals seen with momelotinib</a:t>
            </a:r>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48</a:t>
            </a:fld>
            <a:endParaRPr lang="en-US" dirty="0"/>
          </a:p>
        </p:txBody>
      </p:sp>
    </p:spTree>
    <p:extLst>
      <p:ext uri="{BB962C8B-B14F-4D97-AF65-F5344CB8AC3E}">
        <p14:creationId xmlns:p14="http://schemas.microsoft.com/office/powerpoint/2010/main" val="231871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49</a:t>
            </a:fld>
            <a:endParaRPr lang="en-US" altLang="en-US" dirty="0"/>
          </a:p>
        </p:txBody>
      </p:sp>
    </p:spTree>
    <p:extLst>
      <p:ext uri="{BB962C8B-B14F-4D97-AF65-F5344CB8AC3E}">
        <p14:creationId xmlns:p14="http://schemas.microsoft.com/office/powerpoint/2010/main" val="219610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50</a:t>
            </a:fld>
            <a:endParaRPr lang="en-US" altLang="en-US" dirty="0"/>
          </a:p>
        </p:txBody>
      </p:sp>
    </p:spTree>
    <p:extLst>
      <p:ext uri="{BB962C8B-B14F-4D97-AF65-F5344CB8AC3E}">
        <p14:creationId xmlns:p14="http://schemas.microsoft.com/office/powerpoint/2010/main" val="395336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completed</a:t>
            </a:r>
          </a:p>
        </p:txBody>
      </p:sp>
      <p:sp>
        <p:nvSpPr>
          <p:cNvPr id="4" name="Slide Number Placeholder 3"/>
          <p:cNvSpPr>
            <a:spLocks noGrp="1"/>
          </p:cNvSpPr>
          <p:nvPr>
            <p:ph type="sldNum" sz="quarter" idx="5"/>
          </p:nvPr>
        </p:nvSpPr>
        <p:spPr/>
        <p:txBody>
          <a:bodyPr/>
          <a:lstStyle/>
          <a:p>
            <a:fld id="{682D7057-7655-48CF-B944-B512AAA2D96D}" type="slidenum">
              <a:rPr lang="en-US" smtClean="0"/>
              <a:t>51</a:t>
            </a:fld>
            <a:endParaRPr lang="en-US" dirty="0"/>
          </a:p>
        </p:txBody>
      </p:sp>
    </p:spTree>
    <p:extLst>
      <p:ext uri="{BB962C8B-B14F-4D97-AF65-F5344CB8AC3E}">
        <p14:creationId xmlns:p14="http://schemas.microsoft.com/office/powerpoint/2010/main" val="151130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primary endpoint in a refractory population</a:t>
            </a:r>
          </a:p>
          <a:p>
            <a:endParaRPr lang="en-US" dirty="0"/>
          </a:p>
          <a:p>
            <a:r>
              <a:rPr lang="en-US" dirty="0"/>
              <a:t>Telomerase increased activation (which occurs in myelofibrosis) allows for ongoing, uncontrolled proliferation</a:t>
            </a:r>
          </a:p>
          <a:p>
            <a:endParaRPr lang="en-US" dirty="0"/>
          </a:p>
          <a:p>
            <a:r>
              <a:rPr lang="en-US" dirty="0"/>
              <a:t>IMBARK trial looked at 9.4 mg/kg cohort and 4.7 mg/kg cohort (4.7mg/kg cohort did not perform as well). </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52</a:t>
            </a:fld>
            <a:endParaRPr lang="en-US" altLang="en-US" dirty="0"/>
          </a:p>
        </p:txBody>
      </p:sp>
    </p:spTree>
    <p:extLst>
      <p:ext uri="{BB962C8B-B14F-4D97-AF65-F5344CB8AC3E}">
        <p14:creationId xmlns:p14="http://schemas.microsoft.com/office/powerpoint/2010/main" val="318539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en-US" sz="1200" b="0" spc="-8" dirty="0">
                <a:solidFill>
                  <a:schemeClr val="bg1"/>
                </a:solidFill>
                <a:latin typeface="Calibri" panose="020F0502020204030204" pitchFamily="34" charset="0"/>
                <a:cs typeface="Arial" panose="020B0604020202020204" pitchFamily="34" charset="0"/>
              </a:rPr>
              <a:t>ClinicalTrials.gov Updated December 27, 2022. Accessed January 22, 2023. https://clinicaltrials.gov/NCT03165734</a:t>
            </a:r>
            <a:endParaRPr lang="en-US" i="1" dirty="0"/>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53</a:t>
            </a:fld>
            <a:endParaRPr lang="en-US" dirty="0"/>
          </a:p>
        </p:txBody>
      </p:sp>
    </p:spTree>
    <p:extLst>
      <p:ext uri="{BB962C8B-B14F-4D97-AF65-F5344CB8AC3E}">
        <p14:creationId xmlns:p14="http://schemas.microsoft.com/office/powerpoint/2010/main" val="406229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687388" y="1122363"/>
            <a:ext cx="5386387" cy="3030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ea typeface="ＭＳ Ｐゴシック" pitchFamily="34" charset="-128"/>
              </a:rPr>
              <a:t>Discussion slide on faculty own predictions.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29017" indent="-280391">
              <a:defRPr>
                <a:solidFill>
                  <a:schemeClr val="tx1"/>
                </a:solidFill>
                <a:latin typeface="Arial" pitchFamily="34" charset="0"/>
                <a:ea typeface="ＭＳ Ｐゴシック" pitchFamily="34" charset="-128"/>
              </a:defRPr>
            </a:lvl2pPr>
            <a:lvl3pPr marL="1121564" indent="-224312">
              <a:defRPr>
                <a:solidFill>
                  <a:schemeClr val="tx1"/>
                </a:solidFill>
                <a:latin typeface="Arial" pitchFamily="34" charset="0"/>
                <a:ea typeface="ＭＳ Ｐゴシック" pitchFamily="34" charset="-128"/>
              </a:defRPr>
            </a:lvl3pPr>
            <a:lvl4pPr marL="1570190" indent="-224312">
              <a:defRPr>
                <a:solidFill>
                  <a:schemeClr val="tx1"/>
                </a:solidFill>
                <a:latin typeface="Arial" pitchFamily="34" charset="0"/>
                <a:ea typeface="ＭＳ Ｐゴシック" pitchFamily="34" charset="-128"/>
              </a:defRPr>
            </a:lvl4pPr>
            <a:lvl5pPr marL="2018816" indent="-224312">
              <a:defRPr>
                <a:solidFill>
                  <a:schemeClr val="tx1"/>
                </a:solidFill>
                <a:latin typeface="Arial" pitchFamily="34" charset="0"/>
                <a:ea typeface="ＭＳ Ｐゴシック" pitchFamily="34" charset="-128"/>
              </a:defRPr>
            </a:lvl5pPr>
            <a:lvl6pPr marL="2467441" indent="-224312" defTabSz="44862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065" indent="-224312" defTabSz="44862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691" indent="-224312" defTabSz="44862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317" indent="-224312" defTabSz="44862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48123" rtl="0" eaLnBrk="1" fontAlgn="auto" latinLnBrk="0" hangingPunct="1">
              <a:lnSpc>
                <a:spcPct val="100000"/>
              </a:lnSpc>
              <a:spcBef>
                <a:spcPts val="0"/>
              </a:spcBef>
              <a:spcAft>
                <a:spcPts val="0"/>
              </a:spcAft>
              <a:buClrTx/>
              <a:buSzTx/>
              <a:buFontTx/>
              <a:buNone/>
              <a:tabLst/>
              <a:defRPr/>
            </a:pPr>
            <a:fld id="{4A399C13-56ED-4AB4-AFBE-0499F9E7D09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anose="020B0604020202020204" pitchFamily="34" charset="0"/>
              </a:rPr>
              <a:pPr marL="0" marR="0" lvl="0" indent="0" algn="r" defTabSz="448123"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80566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Based on patient profile, patient is lower-risk and symptomatic and may benefit from supportive care, clinical trial or ruxolitinib or peginterferon alfa-2a. Patient decides to initiate ruxolitinib 15 mg by mouth twice daily along with supportive care (diet and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Let's be sure there is discussion about site-specific practices and barriers.</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Treatment considerations</a:t>
            </a:r>
          </a:p>
          <a:p>
            <a:pPr lvl="1"/>
            <a:r>
              <a:rPr lang="en-US" sz="1500" dirty="0">
                <a:solidFill>
                  <a:srgbClr val="000000"/>
                </a:solidFill>
                <a:latin typeface="Calibri" panose="020F0502020204030204" pitchFamily="34" charset="0"/>
                <a:ea typeface="Times New Roman" panose="02020603050405020304" pitchFamily="18" charset="0"/>
              </a:rPr>
              <a:t>Ruxolitinib</a:t>
            </a:r>
          </a:p>
          <a:p>
            <a:pPr lvl="1"/>
            <a:r>
              <a:rPr lang="en-US" sz="1500" dirty="0">
                <a:solidFill>
                  <a:srgbClr val="000000"/>
                </a:solidFill>
                <a:effectLst/>
                <a:latin typeface="Calibri" panose="020F0502020204030204" pitchFamily="34" charset="0"/>
                <a:ea typeface="Times New Roman" panose="02020603050405020304" pitchFamily="18" charset="0"/>
              </a:rPr>
              <a:t>Supportive care</a:t>
            </a:r>
          </a:p>
          <a:p>
            <a:pPr lvl="1"/>
            <a:r>
              <a:rPr lang="en-US" sz="1500" dirty="0">
                <a:solidFill>
                  <a:srgbClr val="000000"/>
                </a:solidFill>
                <a:latin typeface="Calibri" panose="020F0502020204030204" pitchFamily="34" charset="0"/>
                <a:ea typeface="Times New Roman" panose="02020603050405020304" pitchFamily="18" charset="0"/>
              </a:rPr>
              <a:t>Clinical trial</a:t>
            </a:r>
          </a:p>
          <a:p>
            <a:pPr lvl="1"/>
            <a:r>
              <a:rPr lang="en-US" sz="1500" dirty="0">
                <a:solidFill>
                  <a:srgbClr val="000000"/>
                </a:solidFill>
                <a:effectLst/>
                <a:latin typeface="Calibri" panose="020F0502020204030204" pitchFamily="34" charset="0"/>
                <a:ea typeface="Times New Roman" panose="02020603050405020304" pitchFamily="18" charset="0"/>
              </a:rPr>
              <a:t>Peginterferon alfa-2a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57</a:t>
            </a:fld>
            <a:endParaRPr lang="en-US" dirty="0"/>
          </a:p>
        </p:txBody>
      </p:sp>
    </p:spTree>
    <p:extLst>
      <p:ext uri="{BB962C8B-B14F-4D97-AF65-F5344CB8AC3E}">
        <p14:creationId xmlns:p14="http://schemas.microsoft.com/office/powerpoint/2010/main" val="371272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10</a:t>
            </a:fld>
            <a:endParaRPr lang="en-US" dirty="0"/>
          </a:p>
        </p:txBody>
      </p:sp>
    </p:spTree>
    <p:extLst>
      <p:ext uri="{BB962C8B-B14F-4D97-AF65-F5344CB8AC3E}">
        <p14:creationId xmlns:p14="http://schemas.microsoft.com/office/powerpoint/2010/main" val="247309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MIPSS-70+ score is 5 and DIPSS-plus is 2 this patient is considered to have high-risk myelofibrosis. </a:t>
            </a:r>
          </a:p>
          <a:p>
            <a:endParaRPr lang="en-US" dirty="0"/>
          </a:p>
          <a:p>
            <a:r>
              <a:rPr lang="en-US" dirty="0"/>
              <a:t>Discuss transplant considerations with case (likely not candidate based on age</a:t>
            </a:r>
          </a:p>
          <a:p>
            <a:endParaRPr lang="en-US" dirty="0"/>
          </a:p>
          <a:p>
            <a:r>
              <a:rPr lang="en-US" dirty="0"/>
              <a:t>Patient </a:t>
            </a:r>
            <a:r>
              <a:rPr lang="en-US" sz="1200" dirty="0">
                <a:solidFill>
                  <a:srgbClr val="000000"/>
                </a:solidFill>
                <a:effectLst/>
                <a:latin typeface="Calibri" panose="020F0502020204030204" pitchFamily="34" charset="0"/>
                <a:ea typeface="Times New Roman" panose="02020603050405020304" pitchFamily="18" charset="0"/>
              </a:rPr>
              <a:t>is started with pacritinib 200 mg by mouth twice daily. Patient develops GI toxicity with diarrhea and thrombocytopenia. Supportive care management implemented, but patient ultimately fails pacritinib therapy after 6 months of treatment and patient is considered for a clinical trial with momelotinib</a:t>
            </a:r>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58</a:t>
            </a:fld>
            <a:endParaRPr lang="en-US" dirty="0"/>
          </a:p>
        </p:txBody>
      </p:sp>
    </p:spTree>
    <p:extLst>
      <p:ext uri="{BB962C8B-B14F-4D97-AF65-F5344CB8AC3E}">
        <p14:creationId xmlns:p14="http://schemas.microsoft.com/office/powerpoint/2010/main" val="566937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59</a:t>
            </a:fld>
            <a:endParaRPr lang="en-US" dirty="0"/>
          </a:p>
        </p:txBody>
      </p:sp>
    </p:spTree>
    <p:extLst>
      <p:ext uri="{BB962C8B-B14F-4D97-AF65-F5344CB8AC3E}">
        <p14:creationId xmlns:p14="http://schemas.microsoft.com/office/powerpoint/2010/main" val="340158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60</a:t>
            </a:fld>
            <a:endParaRPr lang="en-US" dirty="0"/>
          </a:p>
        </p:txBody>
      </p:sp>
    </p:spTree>
    <p:extLst>
      <p:ext uri="{BB962C8B-B14F-4D97-AF65-F5344CB8AC3E}">
        <p14:creationId xmlns:p14="http://schemas.microsoft.com/office/powerpoint/2010/main" val="56255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685800"/>
            <a:r>
              <a:rPr lang="en-US" sz="1200" dirty="0">
                <a:solidFill>
                  <a:prstClr val="black"/>
                </a:solidFill>
                <a:cs typeface="Arial" panose="020B0604020202020204" pitchFamily="34" charset="0"/>
              </a:rPr>
              <a:t>DIPSS &gt;2</a:t>
            </a:r>
          </a:p>
          <a:p>
            <a:pPr algn="ctr" defTabSz="685800"/>
            <a:r>
              <a:rPr lang="en-US" sz="1200" dirty="0">
                <a:solidFill>
                  <a:prstClr val="black"/>
                </a:solidFill>
                <a:cs typeface="Arial" panose="020B0604020202020204" pitchFamily="34" charset="0"/>
              </a:rPr>
              <a:t>DIPSS-Plus &gt;1</a:t>
            </a:r>
          </a:p>
          <a:p>
            <a:pPr algn="ctr" defTabSz="685800"/>
            <a:r>
              <a:rPr lang="en-US" sz="1200" dirty="0">
                <a:solidFill>
                  <a:prstClr val="black"/>
                </a:solidFill>
                <a:cs typeface="Arial" panose="020B0604020202020204" pitchFamily="34" charset="0"/>
                <a:hlinkClick r:id="rId3"/>
              </a:rPr>
              <a:t>MIPSS70</a:t>
            </a:r>
            <a:r>
              <a:rPr lang="en-US" sz="1200" dirty="0">
                <a:solidFill>
                  <a:prstClr val="black"/>
                </a:solidFill>
                <a:cs typeface="Arial" panose="020B0604020202020204" pitchFamily="34" charset="0"/>
              </a:rPr>
              <a:t> =  ≥4</a:t>
            </a:r>
          </a:p>
          <a:p>
            <a:pPr algn="ctr" defTabSz="685800"/>
            <a:r>
              <a:rPr lang="en-US" sz="1200" dirty="0">
                <a:solidFill>
                  <a:prstClr val="black"/>
                </a:solidFill>
                <a:cs typeface="Arial" panose="020B0604020202020204" pitchFamily="34" charset="0"/>
                <a:hlinkClick r:id="rId3"/>
              </a:rPr>
              <a:t>MIPSS70+ v2 </a:t>
            </a:r>
            <a:r>
              <a:rPr lang="en-US" sz="1200" dirty="0">
                <a:solidFill>
                  <a:prstClr val="black"/>
                </a:solidFill>
                <a:cs typeface="Arial" panose="020B0604020202020204" pitchFamily="34" charset="0"/>
              </a:rPr>
              <a:t>= ≥4</a:t>
            </a:r>
          </a:p>
          <a:p>
            <a:pPr algn="ctr" defTabSz="685800"/>
            <a:r>
              <a:rPr lang="en-US" sz="1200" dirty="0">
                <a:solidFill>
                  <a:prstClr val="black"/>
                </a:solidFill>
                <a:cs typeface="Arial" panose="020B0604020202020204" pitchFamily="34" charset="0"/>
                <a:hlinkClick r:id="rId4"/>
              </a:rPr>
              <a:t>MYSEC-PM</a:t>
            </a:r>
            <a:r>
              <a:rPr lang="en-US" sz="1200" dirty="0">
                <a:solidFill>
                  <a:prstClr val="black"/>
                </a:solidFill>
                <a:cs typeface="Arial" panose="020B0604020202020204" pitchFamily="34" charset="0"/>
              </a:rPr>
              <a:t> =  ≥14</a:t>
            </a:r>
            <a:endParaRPr lang="en-US" sz="800" dirty="0">
              <a:solidFill>
                <a:prstClr val="black"/>
              </a:solidFill>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19</a:t>
            </a:fld>
            <a:endParaRPr lang="en-US" dirty="0"/>
          </a:p>
        </p:txBody>
      </p:sp>
    </p:spTree>
    <p:extLst>
      <p:ext uri="{BB962C8B-B14F-4D97-AF65-F5344CB8AC3E}">
        <p14:creationId xmlns:p14="http://schemas.microsoft.com/office/powerpoint/2010/main" val="72433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20</a:t>
            </a:fld>
            <a:endParaRPr lang="en-US" dirty="0"/>
          </a:p>
        </p:txBody>
      </p:sp>
    </p:spTree>
    <p:extLst>
      <p:ext uri="{BB962C8B-B14F-4D97-AF65-F5344CB8AC3E}">
        <p14:creationId xmlns:p14="http://schemas.microsoft.com/office/powerpoint/2010/main" val="256750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Stem cell transplant evaluation recommended for all patients</a:t>
            </a:r>
          </a:p>
          <a:p>
            <a:endParaRPr lang="en-US" dirty="0"/>
          </a:p>
          <a:p>
            <a:r>
              <a:rPr lang="en-US" dirty="0"/>
              <a:t>Our focus for the purpose of this program will be on current treatment options in the JAK2 inhibitor space and future horizons and novel therapies being evaluated currently in clinical trials</a:t>
            </a:r>
          </a:p>
          <a:p>
            <a:endParaRPr lang="en-US" dirty="0"/>
          </a:p>
          <a:p>
            <a:r>
              <a:rPr lang="en-US" dirty="0"/>
              <a:t>Clinical trials are not only for high risk patients, can consider in low risk as well based on NCCN guidelines</a:t>
            </a:r>
          </a:p>
        </p:txBody>
      </p:sp>
      <p:sp>
        <p:nvSpPr>
          <p:cNvPr id="4" name="Slide Number Placeholder 3"/>
          <p:cNvSpPr>
            <a:spLocks noGrp="1"/>
          </p:cNvSpPr>
          <p:nvPr>
            <p:ph type="sldNum" sz="quarter" idx="5"/>
          </p:nvPr>
        </p:nvSpPr>
        <p:spPr/>
        <p:txBody>
          <a:bodyPr/>
          <a:lstStyle/>
          <a:p>
            <a:fld id="{682D7057-7655-48CF-B944-B512AAA2D96D}" type="slidenum">
              <a:rPr lang="en-US" smtClean="0"/>
              <a:t>23</a:t>
            </a:fld>
            <a:endParaRPr lang="en-US" dirty="0"/>
          </a:p>
        </p:txBody>
      </p:sp>
    </p:spTree>
    <p:extLst>
      <p:ext uri="{BB962C8B-B14F-4D97-AF65-F5344CB8AC3E}">
        <p14:creationId xmlns:p14="http://schemas.microsoft.com/office/powerpoint/2010/main" val="196398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HSCT treatment selection should be based on careful risk-benefit analysis due to high therapy-related morbidity and mortality</a:t>
            </a:r>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24</a:t>
            </a:fld>
            <a:endParaRPr lang="en-US" dirty="0"/>
          </a:p>
        </p:txBody>
      </p:sp>
    </p:spTree>
    <p:extLst>
      <p:ext uri="{BB962C8B-B14F-4D97-AF65-F5344CB8AC3E}">
        <p14:creationId xmlns:p14="http://schemas.microsoft.com/office/powerpoint/2010/main" val="4381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Whom to consider for transplant? Can be discussed here </a:t>
            </a:r>
          </a:p>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25</a:t>
            </a:fld>
            <a:endParaRPr lang="en-US" dirty="0"/>
          </a:p>
        </p:txBody>
      </p:sp>
    </p:spTree>
    <p:extLst>
      <p:ext uri="{BB962C8B-B14F-4D97-AF65-F5344CB8AC3E}">
        <p14:creationId xmlns:p14="http://schemas.microsoft.com/office/powerpoint/2010/main" val="51302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D7057-7655-48CF-B944-B512AAA2D96D}" type="slidenum">
              <a:rPr lang="en-US" smtClean="0"/>
              <a:t>27</a:t>
            </a:fld>
            <a:endParaRPr lang="en-US" dirty="0"/>
          </a:p>
        </p:txBody>
      </p:sp>
    </p:spTree>
    <p:extLst>
      <p:ext uri="{BB962C8B-B14F-4D97-AF65-F5344CB8AC3E}">
        <p14:creationId xmlns:p14="http://schemas.microsoft.com/office/powerpoint/2010/main" val="345225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differentiate the effects of disease-related anemia and anemia associated with ruxolitinib therapy on OS in patients with MF</a:t>
            </a:r>
          </a:p>
        </p:txBody>
      </p:sp>
      <p:sp>
        <p:nvSpPr>
          <p:cNvPr id="4" name="Slide Number Placeholder 3"/>
          <p:cNvSpPr>
            <a:spLocks noGrp="1"/>
          </p:cNvSpPr>
          <p:nvPr>
            <p:ph type="sldNum" sz="quarter" idx="5"/>
          </p:nvPr>
        </p:nvSpPr>
        <p:spPr/>
        <p:txBody>
          <a:bodyPr/>
          <a:lstStyle/>
          <a:p>
            <a:fld id="{682D7057-7655-48CF-B944-B512AAA2D96D}" type="slidenum">
              <a:rPr lang="en-US" smtClean="0"/>
              <a:t>29</a:t>
            </a:fld>
            <a:endParaRPr lang="en-US" dirty="0"/>
          </a:p>
        </p:txBody>
      </p:sp>
    </p:spTree>
    <p:extLst>
      <p:ext uri="{BB962C8B-B14F-4D97-AF65-F5344CB8AC3E}">
        <p14:creationId xmlns:p14="http://schemas.microsoft.com/office/powerpoint/2010/main" val="235488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187848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262044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297587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96262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98685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405C6-A2F6-FD4D-9E89-8B6C315127BF}"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851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405C6-A2F6-FD4D-9E89-8B6C315127BF}"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63274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405C6-A2F6-FD4D-9E89-8B6C315127BF}"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33013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405C6-A2F6-FD4D-9E89-8B6C315127BF}"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87985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405C6-A2F6-FD4D-9E89-8B6C315127BF}"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37237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91354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783226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49992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477635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a:p>
        </p:txBody>
      </p:sp>
    </p:spTree>
    <p:extLst>
      <p:ext uri="{BB962C8B-B14F-4D97-AF65-F5344CB8AC3E}">
        <p14:creationId xmlns:p14="http://schemas.microsoft.com/office/powerpoint/2010/main" val="115046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344776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301941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266477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131065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100519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3401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C4A912-2155-5044-829D-BF415307BF8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0BD37F-E1CD-C24A-9080-9E682C902582}" type="slidenum">
              <a:rPr lang="en-US" smtClean="0"/>
              <a:t>‹#›</a:t>
            </a:fld>
            <a:endParaRPr lang="en-US" dirty="0"/>
          </a:p>
        </p:txBody>
      </p:sp>
    </p:spTree>
    <p:extLst>
      <p:ext uri="{BB962C8B-B14F-4D97-AF65-F5344CB8AC3E}">
        <p14:creationId xmlns:p14="http://schemas.microsoft.com/office/powerpoint/2010/main" val="213384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C4A912-2155-5044-829D-BF415307BF8B}" type="datetimeFigureOut">
              <a:rPr lang="en-US" smtClean="0"/>
              <a:t>4/12/2023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0BD37F-E1CD-C24A-9080-9E682C902582}" type="slidenum">
              <a:rPr lang="en-US" smtClean="0"/>
              <a:t>‹#›</a:t>
            </a:fld>
            <a:endParaRPr lang="en-US" dirty="0"/>
          </a:p>
        </p:txBody>
      </p:sp>
    </p:spTree>
    <p:extLst>
      <p:ext uri="{BB962C8B-B14F-4D97-AF65-F5344CB8AC3E}">
        <p14:creationId xmlns:p14="http://schemas.microsoft.com/office/powerpoint/2010/main" val="176089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A405C6-A2F6-FD4D-9E89-8B6C315127BF}" type="datetimeFigureOut">
              <a:rPr lang="en-US" smtClean="0"/>
              <a:t>4/12/2023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A2D32F9-2333-5D4C-B0F0-A46DCD54C208}" type="slidenum">
              <a:rPr lang="en-US" smtClean="0"/>
              <a:t>‹#›</a:t>
            </a:fld>
            <a:endParaRPr lang="en-US"/>
          </a:p>
        </p:txBody>
      </p:sp>
    </p:spTree>
    <p:extLst>
      <p:ext uri="{BB962C8B-B14F-4D97-AF65-F5344CB8AC3E}">
        <p14:creationId xmlns:p14="http://schemas.microsoft.com/office/powerpoint/2010/main" val="513320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ysec-pm.eu/" TargetMode="External"/><Relationship Id="rId2" Type="http://schemas.openxmlformats.org/officeDocument/2006/relationships/hyperlink" Target="http://www.mipss70score.i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ysec-pm.eu/" TargetMode="External"/><Relationship Id="rId2" Type="http://schemas.openxmlformats.org/officeDocument/2006/relationships/hyperlink" Target="http://www.mipss70score.i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ilding, wall&#10;&#10;Description automatically generated">
            <a:extLst>
              <a:ext uri="{FF2B5EF4-FFF2-40B4-BE49-F238E27FC236}">
                <a16:creationId xmlns:a16="http://schemas.microsoft.com/office/drawing/2014/main" id="{B0B31C9E-BF4F-8130-8763-22803D2EB671}"/>
              </a:ext>
            </a:extLst>
          </p:cNvPr>
          <p:cNvPicPr>
            <a:picLocks noChangeAspect="1"/>
          </p:cNvPicPr>
          <p:nvPr/>
        </p:nvPicPr>
        <p:blipFill>
          <a:blip r:embed="rId2"/>
          <a:stretch>
            <a:fillRect/>
          </a:stretch>
        </p:blipFill>
        <p:spPr>
          <a:xfrm>
            <a:off x="5636" y="-1"/>
            <a:ext cx="9138363" cy="5146675"/>
          </a:xfrm>
          <a:prstGeom prst="rect">
            <a:avLst/>
          </a:prstGeom>
        </p:spPr>
      </p:pic>
    </p:spTree>
    <p:extLst>
      <p:ext uri="{BB962C8B-B14F-4D97-AF65-F5344CB8AC3E}">
        <p14:creationId xmlns:p14="http://schemas.microsoft.com/office/powerpoint/2010/main" val="386443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6234-0F7F-D807-19A1-3CD04E2CF780}"/>
              </a:ext>
            </a:extLst>
          </p:cNvPr>
          <p:cNvSpPr>
            <a:spLocks noGrp="1"/>
          </p:cNvSpPr>
          <p:nvPr>
            <p:ph type="title"/>
          </p:nvPr>
        </p:nvSpPr>
        <p:spPr>
          <a:xfrm>
            <a:off x="166637" y="214685"/>
            <a:ext cx="8871485" cy="564962"/>
          </a:xfrm>
        </p:spPr>
        <p:txBody>
          <a:bodyPr>
            <a:normAutofit fontScale="90000"/>
          </a:bodyPr>
          <a:lstStyle/>
          <a:p>
            <a:r>
              <a:rPr lang="en-US" dirty="0">
                <a:latin typeface="+mn-lt"/>
              </a:rPr>
              <a:t>Mutational Landscape in Myeloproliferative Neoplasms</a:t>
            </a:r>
            <a:r>
              <a:rPr lang="en-US" baseline="30000" dirty="0">
                <a:latin typeface="+mn-lt"/>
              </a:rPr>
              <a:t>1-2</a:t>
            </a:r>
            <a:endParaRPr lang="en-US" dirty="0">
              <a:latin typeface="+mn-lt"/>
            </a:endParaRPr>
          </a:p>
        </p:txBody>
      </p:sp>
      <p:sp>
        <p:nvSpPr>
          <p:cNvPr id="7" name="TextBox 6">
            <a:extLst>
              <a:ext uri="{FF2B5EF4-FFF2-40B4-BE49-F238E27FC236}">
                <a16:creationId xmlns:a16="http://schemas.microsoft.com/office/drawing/2014/main" id="{B664C3BB-D4E8-F289-08C5-17225642196E}"/>
              </a:ext>
            </a:extLst>
          </p:cNvPr>
          <p:cNvSpPr txBox="1"/>
          <p:nvPr/>
        </p:nvSpPr>
        <p:spPr>
          <a:xfrm>
            <a:off x="3075270" y="4495804"/>
            <a:ext cx="5962851" cy="400110"/>
          </a:xfrm>
          <a:prstGeom prst="rect">
            <a:avLst/>
          </a:prstGeom>
          <a:noFill/>
        </p:spPr>
        <p:txBody>
          <a:bodyPr wrap="square">
            <a:spAutoFit/>
          </a:bodyPr>
          <a:lstStyle/>
          <a:p>
            <a:pPr defTabSz="685800"/>
            <a:r>
              <a:rPr lang="en-US" altLang="en-US" sz="1000" dirty="0">
                <a:solidFill>
                  <a:schemeClr val="bg1"/>
                </a:solidFill>
              </a:rPr>
              <a:t>1. Nangalia J, et al. </a:t>
            </a:r>
            <a:r>
              <a:rPr lang="en-US" altLang="en-US" sz="1000" i="1" dirty="0">
                <a:solidFill>
                  <a:schemeClr val="bg1"/>
                </a:solidFill>
              </a:rPr>
              <a:t>Hematology Am Soc Hematol Educ Program.</a:t>
            </a:r>
            <a:r>
              <a:rPr lang="en-US" altLang="en-US" sz="1000" dirty="0">
                <a:solidFill>
                  <a:schemeClr val="bg1"/>
                </a:solidFill>
              </a:rPr>
              <a:t> 2014;2014(1):287-296.</a:t>
            </a:r>
            <a:endParaRPr lang="en-US" sz="1000" dirty="0">
              <a:solidFill>
                <a:schemeClr val="bg1"/>
              </a:solidFill>
              <a:ea typeface="Arial" charset="0"/>
              <a:cs typeface="Arial" charset="0"/>
            </a:endParaRPr>
          </a:p>
          <a:p>
            <a:pPr defTabSz="685800"/>
            <a:r>
              <a:rPr lang="en-US" sz="1000" dirty="0">
                <a:solidFill>
                  <a:schemeClr val="bg1"/>
                </a:solidFill>
                <a:ea typeface="Arial" charset="0"/>
                <a:cs typeface="Arial" charset="0"/>
              </a:rPr>
              <a:t>2. Lundberg P, et al.</a:t>
            </a:r>
            <a:r>
              <a:rPr lang="en-US" sz="1000" i="1" dirty="0">
                <a:solidFill>
                  <a:schemeClr val="bg1"/>
                </a:solidFill>
                <a:ea typeface="Arial" charset="0"/>
                <a:cs typeface="Arial" charset="0"/>
              </a:rPr>
              <a:t> </a:t>
            </a:r>
            <a:r>
              <a:rPr lang="cs-CZ" sz="1000" i="1" dirty="0">
                <a:solidFill>
                  <a:schemeClr val="bg1"/>
                </a:solidFill>
                <a:ea typeface="Arial" charset="0"/>
                <a:cs typeface="Arial" charset="0"/>
              </a:rPr>
              <a:t>Blood</a:t>
            </a:r>
            <a:r>
              <a:rPr lang="en-US" sz="1000" i="1" dirty="0">
                <a:solidFill>
                  <a:schemeClr val="bg1"/>
                </a:solidFill>
                <a:ea typeface="Arial" charset="0"/>
                <a:cs typeface="Arial" charset="0"/>
              </a:rPr>
              <a:t>. </a:t>
            </a:r>
            <a:r>
              <a:rPr lang="cs-CZ" sz="1000" dirty="0">
                <a:solidFill>
                  <a:schemeClr val="bg1"/>
                </a:solidFill>
                <a:ea typeface="Arial" charset="0"/>
                <a:cs typeface="Arial" charset="0"/>
              </a:rPr>
              <a:t>2014</a:t>
            </a:r>
            <a:r>
              <a:rPr lang="en-US" sz="1000" dirty="0">
                <a:solidFill>
                  <a:schemeClr val="bg1"/>
                </a:solidFill>
                <a:ea typeface="Arial" charset="0"/>
                <a:cs typeface="Arial" charset="0"/>
              </a:rPr>
              <a:t>;</a:t>
            </a:r>
            <a:r>
              <a:rPr lang="cs-CZ" sz="1000" dirty="0">
                <a:solidFill>
                  <a:schemeClr val="bg1"/>
                </a:solidFill>
                <a:ea typeface="Arial" charset="0"/>
                <a:cs typeface="Arial" charset="0"/>
              </a:rPr>
              <a:t>123</a:t>
            </a:r>
            <a:r>
              <a:rPr lang="en-US" sz="1000" dirty="0">
                <a:solidFill>
                  <a:schemeClr val="bg1"/>
                </a:solidFill>
                <a:ea typeface="Arial" charset="0"/>
                <a:cs typeface="Arial" charset="0"/>
              </a:rPr>
              <a:t>(14)</a:t>
            </a:r>
            <a:r>
              <a:rPr lang="cs-CZ" sz="1000" dirty="0">
                <a:solidFill>
                  <a:schemeClr val="bg1"/>
                </a:solidFill>
                <a:ea typeface="Arial" charset="0"/>
                <a:cs typeface="Arial" charset="0"/>
              </a:rPr>
              <a:t>:2220-2228</a:t>
            </a:r>
            <a:r>
              <a:rPr lang="en-US" sz="1000" dirty="0">
                <a:solidFill>
                  <a:schemeClr val="bg1"/>
                </a:solidFill>
                <a:ea typeface="Arial" charset="0"/>
                <a:cs typeface="Arial" charset="0"/>
              </a:rPr>
              <a:t>.</a:t>
            </a:r>
          </a:p>
        </p:txBody>
      </p:sp>
      <p:pic>
        <p:nvPicPr>
          <p:cNvPr id="8" name="Picture 7">
            <a:extLst>
              <a:ext uri="{FF2B5EF4-FFF2-40B4-BE49-F238E27FC236}">
                <a16:creationId xmlns:a16="http://schemas.microsoft.com/office/drawing/2014/main" id="{8FC0C78B-590E-DADB-156F-7DE0F3C2C8A7}"/>
              </a:ext>
            </a:extLst>
          </p:cNvPr>
          <p:cNvPicPr>
            <a:picLocks noChangeAspect="1"/>
          </p:cNvPicPr>
          <p:nvPr/>
        </p:nvPicPr>
        <p:blipFill>
          <a:blip r:embed="rId3"/>
          <a:stretch>
            <a:fillRect/>
          </a:stretch>
        </p:blipFill>
        <p:spPr>
          <a:xfrm>
            <a:off x="105879" y="1315309"/>
            <a:ext cx="4824533" cy="330846"/>
          </a:xfrm>
          <a:prstGeom prst="rect">
            <a:avLst/>
          </a:prstGeom>
        </p:spPr>
      </p:pic>
      <p:graphicFrame>
        <p:nvGraphicFramePr>
          <p:cNvPr id="11" name="Chart 10">
            <a:extLst>
              <a:ext uri="{FF2B5EF4-FFF2-40B4-BE49-F238E27FC236}">
                <a16:creationId xmlns:a16="http://schemas.microsoft.com/office/drawing/2014/main" id="{0930231C-F624-7DC8-760A-BE94B663B00F}"/>
              </a:ext>
            </a:extLst>
          </p:cNvPr>
          <p:cNvGraphicFramePr/>
          <p:nvPr>
            <p:extLst>
              <p:ext uri="{D42A27DB-BD31-4B8C-83A1-F6EECF244321}">
                <p14:modId xmlns:p14="http://schemas.microsoft.com/office/powerpoint/2010/main" val="3457753072"/>
              </p:ext>
            </p:extLst>
          </p:nvPr>
        </p:nvGraphicFramePr>
        <p:xfrm>
          <a:off x="-448498" y="1606399"/>
          <a:ext cx="5603920" cy="3385659"/>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80F80175-A086-E0F9-E9DB-B744F11B19D3}"/>
              </a:ext>
            </a:extLst>
          </p:cNvPr>
          <p:cNvPicPr>
            <a:picLocks noChangeAspect="1"/>
          </p:cNvPicPr>
          <p:nvPr/>
        </p:nvPicPr>
        <p:blipFill>
          <a:blip r:embed="rId5"/>
          <a:stretch>
            <a:fillRect/>
          </a:stretch>
        </p:blipFill>
        <p:spPr>
          <a:xfrm>
            <a:off x="88101" y="1777322"/>
            <a:ext cx="438841" cy="1822307"/>
          </a:xfrm>
          <a:prstGeom prst="rect">
            <a:avLst/>
          </a:prstGeom>
        </p:spPr>
      </p:pic>
      <p:sp>
        <p:nvSpPr>
          <p:cNvPr id="14" name="TextBox 13">
            <a:extLst>
              <a:ext uri="{FF2B5EF4-FFF2-40B4-BE49-F238E27FC236}">
                <a16:creationId xmlns:a16="http://schemas.microsoft.com/office/drawing/2014/main" id="{5ABECF46-8D08-08CF-C191-EF347522BE56}"/>
              </a:ext>
            </a:extLst>
          </p:cNvPr>
          <p:cNvSpPr txBox="1"/>
          <p:nvPr/>
        </p:nvSpPr>
        <p:spPr>
          <a:xfrm>
            <a:off x="750200" y="955558"/>
            <a:ext cx="3882700" cy="338554"/>
          </a:xfrm>
          <a:prstGeom prst="rect">
            <a:avLst/>
          </a:prstGeom>
          <a:noFill/>
        </p:spPr>
        <p:txBody>
          <a:bodyPr wrap="square" rtlCol="0">
            <a:spAutoFit/>
          </a:bodyPr>
          <a:lstStyle/>
          <a:p>
            <a:r>
              <a:rPr lang="en-US" sz="1600" b="1" u="sng" dirty="0"/>
              <a:t>Frequency of mutations in PV, ET, PMF</a:t>
            </a:r>
            <a:r>
              <a:rPr lang="en-US" sz="1600" b="1" u="sng" baseline="30000" dirty="0"/>
              <a:t>1</a:t>
            </a:r>
            <a:endParaRPr lang="en-US" sz="1600" b="1" u="sng" dirty="0"/>
          </a:p>
        </p:txBody>
      </p:sp>
      <p:sp>
        <p:nvSpPr>
          <p:cNvPr id="15" name="TextBox 14">
            <a:extLst>
              <a:ext uri="{FF2B5EF4-FFF2-40B4-BE49-F238E27FC236}">
                <a16:creationId xmlns:a16="http://schemas.microsoft.com/office/drawing/2014/main" id="{03182AC9-1E2D-E56D-1E37-859EA6ED4DFA}"/>
              </a:ext>
            </a:extLst>
          </p:cNvPr>
          <p:cNvSpPr txBox="1"/>
          <p:nvPr/>
        </p:nvSpPr>
        <p:spPr>
          <a:xfrm>
            <a:off x="51178" y="4293448"/>
            <a:ext cx="6048183" cy="230832"/>
          </a:xfrm>
          <a:prstGeom prst="rect">
            <a:avLst/>
          </a:prstGeom>
          <a:noFill/>
        </p:spPr>
        <p:txBody>
          <a:bodyPr wrap="square" rtlCol="0">
            <a:spAutoFit/>
          </a:bodyPr>
          <a:lstStyle/>
          <a:p>
            <a:r>
              <a:rPr lang="en-US" sz="900" dirty="0"/>
              <a:t>ET, essential thrombocythemia, PMF, primary myelofibrosis, PV, polycythemia vera</a:t>
            </a:r>
          </a:p>
        </p:txBody>
      </p:sp>
      <p:graphicFrame>
        <p:nvGraphicFramePr>
          <p:cNvPr id="16" name="Chart 15">
            <a:extLst>
              <a:ext uri="{FF2B5EF4-FFF2-40B4-BE49-F238E27FC236}">
                <a16:creationId xmlns:a16="http://schemas.microsoft.com/office/drawing/2014/main" id="{2662EC81-1BA3-1513-1273-08862AED1BDD}"/>
              </a:ext>
            </a:extLst>
          </p:cNvPr>
          <p:cNvGraphicFramePr/>
          <p:nvPr>
            <p:extLst>
              <p:ext uri="{D42A27DB-BD31-4B8C-83A1-F6EECF244321}">
                <p14:modId xmlns:p14="http://schemas.microsoft.com/office/powerpoint/2010/main" val="173971556"/>
              </p:ext>
            </p:extLst>
          </p:nvPr>
        </p:nvGraphicFramePr>
        <p:xfrm>
          <a:off x="4729901" y="1701140"/>
          <a:ext cx="5784600" cy="2894134"/>
        </p:xfrm>
        <a:graphic>
          <a:graphicData uri="http://schemas.openxmlformats.org/drawingml/2006/chart">
            <c:chart xmlns:c="http://schemas.openxmlformats.org/drawingml/2006/chart" xmlns:r="http://schemas.openxmlformats.org/officeDocument/2006/relationships" r:id="rId6"/>
          </a:graphicData>
        </a:graphic>
      </p:graphicFrame>
      <p:pic>
        <p:nvPicPr>
          <p:cNvPr id="17" name="Picture 16">
            <a:extLst>
              <a:ext uri="{FF2B5EF4-FFF2-40B4-BE49-F238E27FC236}">
                <a16:creationId xmlns:a16="http://schemas.microsoft.com/office/drawing/2014/main" id="{46C44965-A637-86CD-B013-D70AE42A4A08}"/>
              </a:ext>
            </a:extLst>
          </p:cNvPr>
          <p:cNvPicPr>
            <a:picLocks noChangeAspect="1"/>
          </p:cNvPicPr>
          <p:nvPr/>
        </p:nvPicPr>
        <p:blipFill>
          <a:blip r:embed="rId3"/>
          <a:stretch>
            <a:fillRect/>
          </a:stretch>
        </p:blipFill>
        <p:spPr>
          <a:xfrm>
            <a:off x="5288435" y="1417719"/>
            <a:ext cx="3798427" cy="279765"/>
          </a:xfrm>
          <a:prstGeom prst="rect">
            <a:avLst/>
          </a:prstGeom>
        </p:spPr>
      </p:pic>
      <p:sp>
        <p:nvSpPr>
          <p:cNvPr id="18" name="TextBox 17">
            <a:extLst>
              <a:ext uri="{FF2B5EF4-FFF2-40B4-BE49-F238E27FC236}">
                <a16:creationId xmlns:a16="http://schemas.microsoft.com/office/drawing/2014/main" id="{1D80A2E8-59E2-B114-AD10-48A70AF7B29E}"/>
              </a:ext>
            </a:extLst>
          </p:cNvPr>
          <p:cNvSpPr txBox="1"/>
          <p:nvPr/>
        </p:nvSpPr>
        <p:spPr>
          <a:xfrm>
            <a:off x="5204162" y="3461129"/>
            <a:ext cx="3882700" cy="276999"/>
          </a:xfrm>
          <a:prstGeom prst="rect">
            <a:avLst/>
          </a:prstGeom>
          <a:noFill/>
        </p:spPr>
        <p:txBody>
          <a:bodyPr wrap="square" rtlCol="0">
            <a:spAutoFit/>
          </a:bodyPr>
          <a:lstStyle/>
          <a:p>
            <a:pPr algn="ctr"/>
            <a:r>
              <a:rPr lang="en-US" sz="1200" b="1" dirty="0"/>
              <a:t>Number of Mutations</a:t>
            </a:r>
          </a:p>
        </p:txBody>
      </p:sp>
      <p:sp>
        <p:nvSpPr>
          <p:cNvPr id="19" name="TextBox 18">
            <a:extLst>
              <a:ext uri="{FF2B5EF4-FFF2-40B4-BE49-F238E27FC236}">
                <a16:creationId xmlns:a16="http://schemas.microsoft.com/office/drawing/2014/main" id="{84A02713-3CD8-15BD-505D-9840D57094D4}"/>
              </a:ext>
            </a:extLst>
          </p:cNvPr>
          <p:cNvSpPr txBox="1"/>
          <p:nvPr/>
        </p:nvSpPr>
        <p:spPr>
          <a:xfrm>
            <a:off x="5288435" y="993947"/>
            <a:ext cx="4441234" cy="307777"/>
          </a:xfrm>
          <a:prstGeom prst="rect">
            <a:avLst/>
          </a:prstGeom>
          <a:noFill/>
        </p:spPr>
        <p:txBody>
          <a:bodyPr wrap="square" rtlCol="0">
            <a:spAutoFit/>
          </a:bodyPr>
          <a:lstStyle/>
          <a:p>
            <a:r>
              <a:rPr lang="en-US" sz="1400" b="1" u="sng" dirty="0"/>
              <a:t>Distribution of somatic mutations in PV, ET, PMF</a:t>
            </a:r>
            <a:r>
              <a:rPr lang="en-US" sz="1400" b="1" u="sng" baseline="30000" dirty="0"/>
              <a:t>2</a:t>
            </a:r>
            <a:endParaRPr lang="en-US" sz="1400" b="1" u="sng" dirty="0"/>
          </a:p>
        </p:txBody>
      </p:sp>
      <p:pic>
        <p:nvPicPr>
          <p:cNvPr id="20" name="Picture 19">
            <a:extLst>
              <a:ext uri="{FF2B5EF4-FFF2-40B4-BE49-F238E27FC236}">
                <a16:creationId xmlns:a16="http://schemas.microsoft.com/office/drawing/2014/main" id="{263CA8E2-B606-F08E-A134-1EB5BC4F2066}"/>
              </a:ext>
            </a:extLst>
          </p:cNvPr>
          <p:cNvPicPr>
            <a:picLocks noChangeAspect="1"/>
          </p:cNvPicPr>
          <p:nvPr/>
        </p:nvPicPr>
        <p:blipFill>
          <a:blip r:embed="rId5"/>
          <a:stretch>
            <a:fillRect/>
          </a:stretch>
        </p:blipFill>
        <p:spPr>
          <a:xfrm>
            <a:off x="5166350" y="1857044"/>
            <a:ext cx="413397" cy="1673086"/>
          </a:xfrm>
          <a:prstGeom prst="rect">
            <a:avLst/>
          </a:prstGeom>
        </p:spPr>
      </p:pic>
    </p:spTree>
    <p:extLst>
      <p:ext uri="{BB962C8B-B14F-4D97-AF65-F5344CB8AC3E}">
        <p14:creationId xmlns:p14="http://schemas.microsoft.com/office/powerpoint/2010/main" val="16100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A3E9-0BAE-071D-70B5-FDB9B6F52900}"/>
              </a:ext>
            </a:extLst>
          </p:cNvPr>
          <p:cNvSpPr>
            <a:spLocks noGrp="1"/>
          </p:cNvSpPr>
          <p:nvPr>
            <p:ph type="title"/>
          </p:nvPr>
        </p:nvSpPr>
        <p:spPr>
          <a:xfrm>
            <a:off x="628650" y="68289"/>
            <a:ext cx="7886700" cy="779893"/>
          </a:xfrm>
        </p:spPr>
        <p:txBody>
          <a:bodyPr>
            <a:noAutofit/>
          </a:bodyPr>
          <a:lstStyle/>
          <a:p>
            <a:r>
              <a:rPr lang="en-US" sz="2800" dirty="0">
                <a:latin typeface="+mn-lt"/>
              </a:rPr>
              <a:t>Beyond </a:t>
            </a:r>
            <a:r>
              <a:rPr lang="en-US" sz="2800" i="1" dirty="0">
                <a:latin typeface="+mn-lt"/>
              </a:rPr>
              <a:t>JAK2/CALR/MPL </a:t>
            </a:r>
            <a:r>
              <a:rPr lang="en-US" sz="2800" dirty="0">
                <a:latin typeface="+mn-lt"/>
                <a:sym typeface="Wingdings" panose="05000000000000000000" pitchFamily="2" charset="2"/>
              </a:rPr>
              <a:t></a:t>
            </a:r>
            <a:r>
              <a:rPr lang="en-US" sz="2800" i="1" dirty="0">
                <a:latin typeface="+mn-lt"/>
              </a:rPr>
              <a:t> </a:t>
            </a:r>
            <a:r>
              <a:rPr lang="en-US" sz="2800" dirty="0">
                <a:latin typeface="+mn-lt"/>
              </a:rPr>
              <a:t>Other Prognostically Important Genes</a:t>
            </a:r>
            <a:endParaRPr lang="en-US" sz="2800" i="1" dirty="0">
              <a:latin typeface="+mn-lt"/>
            </a:endParaRPr>
          </a:p>
        </p:txBody>
      </p:sp>
      <p:sp>
        <p:nvSpPr>
          <p:cNvPr id="6" name="TextBox 5">
            <a:extLst>
              <a:ext uri="{FF2B5EF4-FFF2-40B4-BE49-F238E27FC236}">
                <a16:creationId xmlns:a16="http://schemas.microsoft.com/office/drawing/2014/main" id="{2796FD79-9D6B-7765-8336-2758C396E265}"/>
              </a:ext>
            </a:extLst>
          </p:cNvPr>
          <p:cNvSpPr txBox="1"/>
          <p:nvPr/>
        </p:nvSpPr>
        <p:spPr>
          <a:xfrm>
            <a:off x="3072213" y="4519187"/>
            <a:ext cx="4572000" cy="246221"/>
          </a:xfrm>
          <a:prstGeom prst="rect">
            <a:avLst/>
          </a:prstGeom>
          <a:noFill/>
        </p:spPr>
        <p:txBody>
          <a:bodyPr wrap="square">
            <a:spAutoFit/>
          </a:bodyPr>
          <a:lstStyle/>
          <a:p>
            <a:r>
              <a:rPr lang="en-US" sz="1000" b="0" i="0" dirty="0">
                <a:solidFill>
                  <a:schemeClr val="bg1"/>
                </a:solidFill>
                <a:effectLst/>
                <a:latin typeface="BlinkMacSystemFont"/>
              </a:rPr>
              <a:t>Tefferi A, et al. </a:t>
            </a:r>
            <a:r>
              <a:rPr lang="en-US" sz="1000" b="0" i="1" dirty="0">
                <a:solidFill>
                  <a:schemeClr val="bg1"/>
                </a:solidFill>
                <a:effectLst/>
                <a:latin typeface="BlinkMacSystemFont"/>
              </a:rPr>
              <a:t>Blood Adv</a:t>
            </a:r>
            <a:r>
              <a:rPr lang="en-US" sz="1000" b="0" i="0" dirty="0">
                <a:solidFill>
                  <a:schemeClr val="bg1"/>
                </a:solidFill>
                <a:effectLst/>
                <a:latin typeface="BlinkMacSystemFont"/>
              </a:rPr>
              <a:t>. 2016;1(1):21-30. </a:t>
            </a:r>
            <a:endParaRPr lang="en-US" sz="1000" dirty="0">
              <a:solidFill>
                <a:schemeClr val="bg1"/>
              </a:solidFill>
            </a:endParaRPr>
          </a:p>
        </p:txBody>
      </p:sp>
      <p:sp>
        <p:nvSpPr>
          <p:cNvPr id="7" name="TextBox 6">
            <a:extLst>
              <a:ext uri="{FF2B5EF4-FFF2-40B4-BE49-F238E27FC236}">
                <a16:creationId xmlns:a16="http://schemas.microsoft.com/office/drawing/2014/main" id="{FB617C8D-47FE-9D7F-F8E0-B455AD146939}"/>
              </a:ext>
            </a:extLst>
          </p:cNvPr>
          <p:cNvSpPr txBox="1"/>
          <p:nvPr/>
        </p:nvSpPr>
        <p:spPr>
          <a:xfrm>
            <a:off x="51274" y="4051106"/>
            <a:ext cx="9188520" cy="415498"/>
          </a:xfrm>
          <a:prstGeom prst="rect">
            <a:avLst/>
          </a:prstGeom>
          <a:noFill/>
        </p:spPr>
        <p:txBody>
          <a:bodyPr wrap="square" rtlCol="0">
            <a:spAutoFit/>
          </a:bodyPr>
          <a:lstStyle/>
          <a:p>
            <a:r>
              <a:rPr lang="en-US" sz="700" dirty="0"/>
              <a:t>ASXL1, additional sex combs like transcriptional regulator 1; CBL, Casitas B-lineage lymphoma protooncogene; CALR, calreticulin; ET, essential thrombocythemia; EZH2, enhancer of zeste homolog 2; IDH2; isocitrate dehydrogenase type 2; JAK2, Janus-associated kinase 2; MPL, myeloproliferative leukemia virus oncogene; PMF, primary myelofibrosis; PV, polycythemia vera;; SF3B1, splicing factor 3b subunit 1; SRSF2, serine/arginine-rich splicing factor 2; SH2B3, Src homology 2-B adapter protein 3; TP53, tumor protein 53; U2AF1; U2 small nuclear RNA auxiliary factor 1</a:t>
            </a:r>
          </a:p>
        </p:txBody>
      </p:sp>
      <p:graphicFrame>
        <p:nvGraphicFramePr>
          <p:cNvPr id="13" name="Diagram 12">
            <a:extLst>
              <a:ext uri="{FF2B5EF4-FFF2-40B4-BE49-F238E27FC236}">
                <a16:creationId xmlns:a16="http://schemas.microsoft.com/office/drawing/2014/main" id="{945260A9-6646-FFBD-0CD8-87B9CA7A1AE1}"/>
              </a:ext>
            </a:extLst>
          </p:cNvPr>
          <p:cNvGraphicFramePr/>
          <p:nvPr>
            <p:extLst>
              <p:ext uri="{D42A27DB-BD31-4B8C-83A1-F6EECF244321}">
                <p14:modId xmlns:p14="http://schemas.microsoft.com/office/powerpoint/2010/main" val="1744678659"/>
              </p:ext>
            </p:extLst>
          </p:nvPr>
        </p:nvGraphicFramePr>
        <p:xfrm>
          <a:off x="1408989" y="4026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4EA62F-172A-DF5A-6F69-FF842F8F3B93}"/>
              </a:ext>
            </a:extLst>
          </p:cNvPr>
          <p:cNvSpPr txBox="1"/>
          <p:nvPr/>
        </p:nvSpPr>
        <p:spPr>
          <a:xfrm>
            <a:off x="4079203" y="2434604"/>
            <a:ext cx="1085004" cy="307777"/>
          </a:xfrm>
          <a:prstGeom prst="rect">
            <a:avLst/>
          </a:prstGeom>
          <a:noFill/>
        </p:spPr>
        <p:txBody>
          <a:bodyPr wrap="square" rtlCol="0">
            <a:spAutoFit/>
          </a:bodyPr>
          <a:lstStyle/>
          <a:p>
            <a:r>
              <a:rPr lang="en-US" sz="1400" b="1" i="1" dirty="0"/>
              <a:t>IDH2</a:t>
            </a:r>
          </a:p>
        </p:txBody>
      </p:sp>
      <p:sp>
        <p:nvSpPr>
          <p:cNvPr id="15" name="TextBox 14">
            <a:extLst>
              <a:ext uri="{FF2B5EF4-FFF2-40B4-BE49-F238E27FC236}">
                <a16:creationId xmlns:a16="http://schemas.microsoft.com/office/drawing/2014/main" id="{65E83526-CD46-BA0F-A9D8-5F9ED5F0E6B7}"/>
              </a:ext>
            </a:extLst>
          </p:cNvPr>
          <p:cNvSpPr txBox="1"/>
          <p:nvPr/>
        </p:nvSpPr>
        <p:spPr>
          <a:xfrm>
            <a:off x="3264123" y="1689546"/>
            <a:ext cx="1085004" cy="307777"/>
          </a:xfrm>
          <a:prstGeom prst="rect">
            <a:avLst/>
          </a:prstGeom>
          <a:noFill/>
        </p:spPr>
        <p:txBody>
          <a:bodyPr wrap="square" rtlCol="0">
            <a:spAutoFit/>
          </a:bodyPr>
          <a:lstStyle/>
          <a:p>
            <a:r>
              <a:rPr lang="en-US" sz="1400" b="1" i="1" dirty="0"/>
              <a:t>SRSF2</a:t>
            </a:r>
          </a:p>
        </p:txBody>
      </p:sp>
      <p:sp>
        <p:nvSpPr>
          <p:cNvPr id="16" name="TextBox 15">
            <a:extLst>
              <a:ext uri="{FF2B5EF4-FFF2-40B4-BE49-F238E27FC236}">
                <a16:creationId xmlns:a16="http://schemas.microsoft.com/office/drawing/2014/main" id="{5C509941-833E-9E0B-E28D-7AB57EA4D5ED}"/>
              </a:ext>
            </a:extLst>
          </p:cNvPr>
          <p:cNvSpPr txBox="1"/>
          <p:nvPr/>
        </p:nvSpPr>
        <p:spPr>
          <a:xfrm>
            <a:off x="3433167" y="2024748"/>
            <a:ext cx="1085004" cy="307777"/>
          </a:xfrm>
          <a:prstGeom prst="rect">
            <a:avLst/>
          </a:prstGeom>
          <a:noFill/>
        </p:spPr>
        <p:txBody>
          <a:bodyPr wrap="square" rtlCol="0">
            <a:spAutoFit/>
          </a:bodyPr>
          <a:lstStyle/>
          <a:p>
            <a:r>
              <a:rPr lang="en-US" sz="1400" b="1" i="1" dirty="0"/>
              <a:t>ASXL1</a:t>
            </a:r>
          </a:p>
        </p:txBody>
      </p:sp>
      <p:sp>
        <p:nvSpPr>
          <p:cNvPr id="17" name="TextBox 16">
            <a:extLst>
              <a:ext uri="{FF2B5EF4-FFF2-40B4-BE49-F238E27FC236}">
                <a16:creationId xmlns:a16="http://schemas.microsoft.com/office/drawing/2014/main" id="{D9BC0B47-CB12-5689-363B-9BF40D818960}"/>
              </a:ext>
            </a:extLst>
          </p:cNvPr>
          <p:cNvSpPr txBox="1"/>
          <p:nvPr/>
        </p:nvSpPr>
        <p:spPr>
          <a:xfrm>
            <a:off x="3663757" y="918011"/>
            <a:ext cx="1085004" cy="307777"/>
          </a:xfrm>
          <a:prstGeom prst="rect">
            <a:avLst/>
          </a:prstGeom>
          <a:noFill/>
        </p:spPr>
        <p:txBody>
          <a:bodyPr wrap="square" rtlCol="0">
            <a:spAutoFit/>
          </a:bodyPr>
          <a:lstStyle/>
          <a:p>
            <a:r>
              <a:rPr lang="en-US" sz="1400" b="1" i="1" dirty="0"/>
              <a:t>CBL</a:t>
            </a:r>
          </a:p>
        </p:txBody>
      </p:sp>
      <p:sp>
        <p:nvSpPr>
          <p:cNvPr id="18" name="TextBox 17">
            <a:extLst>
              <a:ext uri="{FF2B5EF4-FFF2-40B4-BE49-F238E27FC236}">
                <a16:creationId xmlns:a16="http://schemas.microsoft.com/office/drawing/2014/main" id="{5D1B6726-2689-4DE4-B8C1-736EB811BDA7}"/>
              </a:ext>
            </a:extLst>
          </p:cNvPr>
          <p:cNvSpPr txBox="1"/>
          <p:nvPr/>
        </p:nvSpPr>
        <p:spPr>
          <a:xfrm>
            <a:off x="4642903" y="2273596"/>
            <a:ext cx="1085004" cy="307777"/>
          </a:xfrm>
          <a:prstGeom prst="rect">
            <a:avLst/>
          </a:prstGeom>
          <a:noFill/>
        </p:spPr>
        <p:txBody>
          <a:bodyPr wrap="square" rtlCol="0">
            <a:spAutoFit/>
          </a:bodyPr>
          <a:lstStyle/>
          <a:p>
            <a:r>
              <a:rPr lang="en-US" sz="1400" b="1" i="1" dirty="0"/>
              <a:t>U2AF1</a:t>
            </a:r>
          </a:p>
        </p:txBody>
      </p:sp>
      <p:sp>
        <p:nvSpPr>
          <p:cNvPr id="26" name="TextBox 25">
            <a:extLst>
              <a:ext uri="{FF2B5EF4-FFF2-40B4-BE49-F238E27FC236}">
                <a16:creationId xmlns:a16="http://schemas.microsoft.com/office/drawing/2014/main" id="{925613D7-E69D-4211-F3BC-7B4923616EAC}"/>
              </a:ext>
            </a:extLst>
          </p:cNvPr>
          <p:cNvSpPr txBox="1"/>
          <p:nvPr/>
        </p:nvSpPr>
        <p:spPr>
          <a:xfrm>
            <a:off x="5685658" y="2778862"/>
            <a:ext cx="1085004" cy="307777"/>
          </a:xfrm>
          <a:prstGeom prst="rect">
            <a:avLst/>
          </a:prstGeom>
          <a:noFill/>
        </p:spPr>
        <p:txBody>
          <a:bodyPr wrap="square" rtlCol="0">
            <a:spAutoFit/>
          </a:bodyPr>
          <a:lstStyle/>
          <a:p>
            <a:r>
              <a:rPr lang="en-US" sz="1400" b="1" i="1" dirty="0"/>
              <a:t>SH2B3</a:t>
            </a:r>
          </a:p>
        </p:txBody>
      </p:sp>
      <p:sp>
        <p:nvSpPr>
          <p:cNvPr id="27" name="TextBox 26">
            <a:extLst>
              <a:ext uri="{FF2B5EF4-FFF2-40B4-BE49-F238E27FC236}">
                <a16:creationId xmlns:a16="http://schemas.microsoft.com/office/drawing/2014/main" id="{543E1DC6-E8FF-3809-C8DC-FCC281E47514}"/>
              </a:ext>
            </a:extLst>
          </p:cNvPr>
          <p:cNvSpPr txBox="1"/>
          <p:nvPr/>
        </p:nvSpPr>
        <p:spPr>
          <a:xfrm>
            <a:off x="4849827" y="1959552"/>
            <a:ext cx="1085004" cy="307777"/>
          </a:xfrm>
          <a:prstGeom prst="rect">
            <a:avLst/>
          </a:prstGeom>
          <a:noFill/>
        </p:spPr>
        <p:txBody>
          <a:bodyPr wrap="square" rtlCol="0">
            <a:spAutoFit/>
          </a:bodyPr>
          <a:lstStyle/>
          <a:p>
            <a:r>
              <a:rPr lang="en-US" sz="1400" b="1" i="1" dirty="0"/>
              <a:t>TP53</a:t>
            </a:r>
          </a:p>
        </p:txBody>
      </p:sp>
      <p:sp>
        <p:nvSpPr>
          <p:cNvPr id="28" name="TextBox 27">
            <a:extLst>
              <a:ext uri="{FF2B5EF4-FFF2-40B4-BE49-F238E27FC236}">
                <a16:creationId xmlns:a16="http://schemas.microsoft.com/office/drawing/2014/main" id="{F31E2C4A-5701-B508-929F-4D10BA49C494}"/>
              </a:ext>
            </a:extLst>
          </p:cNvPr>
          <p:cNvSpPr txBox="1"/>
          <p:nvPr/>
        </p:nvSpPr>
        <p:spPr>
          <a:xfrm>
            <a:off x="5185405" y="3321404"/>
            <a:ext cx="1085004" cy="307777"/>
          </a:xfrm>
          <a:prstGeom prst="rect">
            <a:avLst/>
          </a:prstGeom>
          <a:noFill/>
        </p:spPr>
        <p:txBody>
          <a:bodyPr wrap="square" rtlCol="0">
            <a:spAutoFit/>
          </a:bodyPr>
          <a:lstStyle/>
          <a:p>
            <a:r>
              <a:rPr lang="en-US" sz="1400" b="1" i="1" dirty="0"/>
              <a:t>SF3B1</a:t>
            </a:r>
          </a:p>
        </p:txBody>
      </p:sp>
      <p:sp>
        <p:nvSpPr>
          <p:cNvPr id="29" name="TextBox 28">
            <a:extLst>
              <a:ext uri="{FF2B5EF4-FFF2-40B4-BE49-F238E27FC236}">
                <a16:creationId xmlns:a16="http://schemas.microsoft.com/office/drawing/2014/main" id="{C833FD7D-6E63-54C3-4BEA-9F6F18D24BDA}"/>
              </a:ext>
            </a:extLst>
          </p:cNvPr>
          <p:cNvSpPr txBox="1"/>
          <p:nvPr/>
        </p:nvSpPr>
        <p:spPr>
          <a:xfrm>
            <a:off x="4872736" y="1648609"/>
            <a:ext cx="1085004" cy="307777"/>
          </a:xfrm>
          <a:prstGeom prst="rect">
            <a:avLst/>
          </a:prstGeom>
          <a:noFill/>
        </p:spPr>
        <p:txBody>
          <a:bodyPr wrap="square" rtlCol="0">
            <a:spAutoFit/>
          </a:bodyPr>
          <a:lstStyle/>
          <a:p>
            <a:r>
              <a:rPr lang="en-US" sz="1400" b="1" i="1" dirty="0"/>
              <a:t>EZH2</a:t>
            </a:r>
          </a:p>
        </p:txBody>
      </p:sp>
    </p:spTree>
    <p:extLst>
      <p:ext uri="{BB962C8B-B14F-4D97-AF65-F5344CB8AC3E}">
        <p14:creationId xmlns:p14="http://schemas.microsoft.com/office/powerpoint/2010/main" val="310676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3187A-C380-DE35-A620-1986CF57C31A}"/>
              </a:ext>
            </a:extLst>
          </p:cNvPr>
          <p:cNvSpPr>
            <a:spLocks noGrp="1"/>
          </p:cNvSpPr>
          <p:nvPr>
            <p:ph type="title"/>
          </p:nvPr>
        </p:nvSpPr>
        <p:spPr/>
        <p:txBody>
          <a:bodyPr/>
          <a:lstStyle/>
          <a:p>
            <a:r>
              <a:rPr lang="en-US" dirty="0">
                <a:latin typeface="+mn-lt"/>
              </a:rPr>
              <a:t>Overview</a:t>
            </a:r>
          </a:p>
        </p:txBody>
      </p:sp>
      <p:sp>
        <p:nvSpPr>
          <p:cNvPr id="5" name="Subtitle 4">
            <a:extLst>
              <a:ext uri="{FF2B5EF4-FFF2-40B4-BE49-F238E27FC236}">
                <a16:creationId xmlns:a16="http://schemas.microsoft.com/office/drawing/2014/main" id="{8D507DFC-BBF1-48B4-AF1A-F0B57DDC42C8}"/>
              </a:ext>
            </a:extLst>
          </p:cNvPr>
          <p:cNvSpPr>
            <a:spLocks noGrp="1"/>
          </p:cNvSpPr>
          <p:nvPr>
            <p:ph idx="1"/>
          </p:nvPr>
        </p:nvSpPr>
        <p:spPr>
          <a:xfrm>
            <a:off x="628650" y="1198737"/>
            <a:ext cx="7886700" cy="3263504"/>
          </a:xfrm>
        </p:spPr>
        <p:txBody>
          <a:bodyPr>
            <a:normAutofit/>
          </a:bodyPr>
          <a:lstStyle/>
          <a:p>
            <a:r>
              <a:rPr lang="en-US" sz="2800" dirty="0"/>
              <a:t>Myelofibrosis Overview and Pathophysiology</a:t>
            </a:r>
          </a:p>
          <a:p>
            <a:r>
              <a:rPr lang="en-US" sz="2800" b="1" dirty="0"/>
              <a:t>Myelofibrosis Burden of Disease and Prognostic Scoring System </a:t>
            </a:r>
          </a:p>
          <a:p>
            <a:r>
              <a:rPr lang="en-US" sz="2800" dirty="0"/>
              <a:t>Current Treatment Approaches for Myelofibrosis</a:t>
            </a:r>
          </a:p>
          <a:p>
            <a:r>
              <a:rPr lang="en-US" sz="2800" dirty="0"/>
              <a:t>Emerging Treatment Options for Myelofibrosis</a:t>
            </a:r>
          </a:p>
          <a:p>
            <a:r>
              <a:rPr lang="en-US" sz="2800" dirty="0"/>
              <a:t>Case Challenges – Myelofibrosis Treatment Individualization</a:t>
            </a:r>
          </a:p>
          <a:p>
            <a:endParaRPr lang="en-US" sz="2800" dirty="0"/>
          </a:p>
          <a:p>
            <a:endParaRPr lang="en-US" sz="2800" dirty="0"/>
          </a:p>
          <a:p>
            <a:endParaRPr lang="en-US" sz="2800" b="1" dirty="0"/>
          </a:p>
        </p:txBody>
      </p:sp>
    </p:spTree>
    <p:extLst>
      <p:ext uri="{BB962C8B-B14F-4D97-AF65-F5344CB8AC3E}">
        <p14:creationId xmlns:p14="http://schemas.microsoft.com/office/powerpoint/2010/main" val="422873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ED8-876A-4A6F-9F79-1169EE9C7C58}"/>
              </a:ext>
            </a:extLst>
          </p:cNvPr>
          <p:cNvSpPr>
            <a:spLocks noGrp="1"/>
          </p:cNvSpPr>
          <p:nvPr>
            <p:ph type="title"/>
          </p:nvPr>
        </p:nvSpPr>
        <p:spPr>
          <a:xfrm>
            <a:off x="628650" y="186855"/>
            <a:ext cx="7886700" cy="626877"/>
          </a:xfrm>
        </p:spPr>
        <p:txBody>
          <a:bodyPr>
            <a:normAutofit/>
          </a:bodyPr>
          <a:lstStyle/>
          <a:p>
            <a:r>
              <a:rPr lang="en-US" dirty="0">
                <a:latin typeface="+mn-lt"/>
              </a:rPr>
              <a:t>2022 ICC Diagnostic Criteria for </a:t>
            </a:r>
            <a:r>
              <a:rPr lang="en-US" b="1" dirty="0">
                <a:solidFill>
                  <a:srgbClr val="C00000"/>
                </a:solidFill>
                <a:latin typeface="+mn-lt"/>
              </a:rPr>
              <a:t>PreMF</a:t>
            </a:r>
            <a:r>
              <a:rPr lang="en-US" baseline="30000" dirty="0">
                <a:latin typeface="+mn-lt"/>
              </a:rPr>
              <a:t>1-2</a:t>
            </a:r>
            <a:endParaRPr lang="en-US" dirty="0">
              <a:latin typeface="+mn-lt"/>
            </a:endParaRPr>
          </a:p>
        </p:txBody>
      </p:sp>
      <p:graphicFrame>
        <p:nvGraphicFramePr>
          <p:cNvPr id="6" name="Table 6">
            <a:extLst>
              <a:ext uri="{FF2B5EF4-FFF2-40B4-BE49-F238E27FC236}">
                <a16:creationId xmlns:a16="http://schemas.microsoft.com/office/drawing/2014/main" id="{923218D2-83A6-4D68-B24D-BFD52C384686}"/>
              </a:ext>
            </a:extLst>
          </p:cNvPr>
          <p:cNvGraphicFramePr>
            <a:graphicFrameLocks noGrp="1"/>
          </p:cNvGraphicFramePr>
          <p:nvPr>
            <p:ph idx="1"/>
            <p:extLst>
              <p:ext uri="{D42A27DB-BD31-4B8C-83A1-F6EECF244321}">
                <p14:modId xmlns:p14="http://schemas.microsoft.com/office/powerpoint/2010/main" val="3625617529"/>
              </p:ext>
            </p:extLst>
          </p:nvPr>
        </p:nvGraphicFramePr>
        <p:xfrm>
          <a:off x="340327" y="857082"/>
          <a:ext cx="8548610" cy="3106420"/>
        </p:xfrm>
        <a:graphic>
          <a:graphicData uri="http://schemas.openxmlformats.org/drawingml/2006/table">
            <a:tbl>
              <a:tblPr firstRow="1" bandRow="1">
                <a:tableStyleId>{5C22544A-7EE6-4342-B048-85BDC9FD1C3A}</a:tableStyleId>
              </a:tblPr>
              <a:tblGrid>
                <a:gridCol w="4274305">
                  <a:extLst>
                    <a:ext uri="{9D8B030D-6E8A-4147-A177-3AD203B41FA5}">
                      <a16:colId xmlns:a16="http://schemas.microsoft.com/office/drawing/2014/main" val="2893383914"/>
                    </a:ext>
                  </a:extLst>
                </a:gridCol>
                <a:gridCol w="4274305">
                  <a:extLst>
                    <a:ext uri="{9D8B030D-6E8A-4147-A177-3AD203B41FA5}">
                      <a16:colId xmlns:a16="http://schemas.microsoft.com/office/drawing/2014/main" val="2569475727"/>
                    </a:ext>
                  </a:extLst>
                </a:gridCol>
              </a:tblGrid>
              <a:tr h="370840">
                <a:tc gridSpan="2">
                  <a:txBody>
                    <a:bodyPr/>
                    <a:lstStyle/>
                    <a:p>
                      <a:pPr algn="ctr"/>
                      <a:r>
                        <a:rPr lang="en-US" dirty="0"/>
                        <a:t>Prefibrotic Myelofibrosis (PreMF) Diagnosis</a:t>
                      </a:r>
                    </a:p>
                  </a:txBody>
                  <a:tcPr anchor="ctr">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506434204"/>
                  </a:ext>
                </a:extLst>
              </a:tr>
              <a:tr h="370840">
                <a:tc gridSpan="2">
                  <a:txBody>
                    <a:bodyPr/>
                    <a:lstStyle/>
                    <a:p>
                      <a:r>
                        <a:rPr lang="en-US" dirty="0"/>
                        <a:t>Requirement for diagnosis </a:t>
                      </a:r>
                      <a:r>
                        <a:rPr lang="en-US" dirty="0">
                          <a:sym typeface="Wingdings" panose="05000000000000000000" pitchFamily="2" charset="2"/>
                        </a:rPr>
                        <a:t> All 3 major criteria and </a:t>
                      </a:r>
                      <a:r>
                        <a:rPr lang="en-US" u="none" dirty="0">
                          <a:latin typeface="Calibri" panose="020F0502020204030204" pitchFamily="34" charset="0"/>
                          <a:cs typeface="Calibri" panose="020F0502020204030204" pitchFamily="34" charset="0"/>
                          <a:sym typeface="Wingdings" panose="05000000000000000000" pitchFamily="2" charset="2"/>
                        </a:rPr>
                        <a:t>≥</a:t>
                      </a:r>
                      <a:r>
                        <a:rPr lang="en-US" u="none" dirty="0">
                          <a:sym typeface="Wingdings" panose="05000000000000000000" pitchFamily="2" charset="2"/>
                        </a:rPr>
                        <a:t> 1 minor criteria </a:t>
                      </a:r>
                      <a:endParaRPr lang="en-US"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19273192"/>
                  </a:ext>
                </a:extLst>
              </a:tr>
              <a:tr h="370840">
                <a:tc gridSpan="2">
                  <a:txBody>
                    <a:bodyPr/>
                    <a:lstStyle/>
                    <a:p>
                      <a:r>
                        <a:rPr lang="en-US" b="1" dirty="0"/>
                        <a:t>Major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3980014920"/>
                  </a:ext>
                </a:extLst>
              </a:tr>
              <a:tr h="370840">
                <a:tc gridSpan="2">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350" dirty="0">
                          <a:latin typeface="+mn-lt"/>
                          <a:ea typeface="Arial" charset="0"/>
                          <a:cs typeface="Arial" charset="0"/>
                        </a:rPr>
                        <a:t>Bone marrow biopsy showing megakaryocytic proliferation and atypia, fibrosis grade &lt; 2, increased cellularity, granulocytic proliferation, and (often) decreased erythropoiesis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350" i="1" baseline="0" dirty="0">
                          <a:latin typeface="+mn-lt"/>
                          <a:ea typeface="Arial" charset="0"/>
                          <a:cs typeface="Arial" charset="0"/>
                        </a:rPr>
                        <a:t>JAK2</a:t>
                      </a:r>
                      <a:r>
                        <a:rPr lang="en-US" sz="1350" baseline="0" dirty="0">
                          <a:latin typeface="+mn-lt"/>
                          <a:ea typeface="Arial" charset="0"/>
                          <a:cs typeface="Arial" charset="0"/>
                        </a:rPr>
                        <a:t>, </a:t>
                      </a:r>
                      <a:r>
                        <a:rPr lang="en-US" sz="1350" i="1" baseline="0" dirty="0">
                          <a:latin typeface="+mn-lt"/>
                          <a:ea typeface="Arial" charset="0"/>
                          <a:cs typeface="Arial" charset="0"/>
                        </a:rPr>
                        <a:t>CALR</a:t>
                      </a:r>
                      <a:r>
                        <a:rPr lang="en-US" sz="1350" baseline="0" dirty="0">
                          <a:latin typeface="+mn-lt"/>
                          <a:ea typeface="Arial" charset="0"/>
                          <a:cs typeface="Arial" charset="0"/>
                        </a:rPr>
                        <a:t>, or </a:t>
                      </a:r>
                      <a:r>
                        <a:rPr lang="en-US" sz="1350" i="1" baseline="0" dirty="0">
                          <a:latin typeface="+mn-lt"/>
                          <a:ea typeface="Arial" charset="0"/>
                          <a:cs typeface="Arial" charset="0"/>
                        </a:rPr>
                        <a:t>MPL</a:t>
                      </a:r>
                      <a:r>
                        <a:rPr lang="en-US" sz="1350" baseline="0" dirty="0">
                          <a:latin typeface="+mn-lt"/>
                          <a:ea typeface="Arial" charset="0"/>
                          <a:cs typeface="Arial" charset="0"/>
                        </a:rPr>
                        <a:t> mutation or presence of another clonal marker or absence of reactive bone marrow reticulin fibrosis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350" kern="1200" dirty="0">
                          <a:solidFill>
                            <a:schemeClr val="dk1"/>
                          </a:solidFill>
                          <a:effectLst/>
                          <a:latin typeface="+mn-lt"/>
                          <a:ea typeface="Arial" charset="0"/>
                          <a:cs typeface="Arial" charset="0"/>
                        </a:rPr>
                        <a:t>Diagnostic criteria for </a:t>
                      </a:r>
                      <a:r>
                        <a:rPr lang="en-US" sz="1350" i="1" kern="1200" dirty="0">
                          <a:solidFill>
                            <a:schemeClr val="dk1"/>
                          </a:solidFill>
                          <a:effectLst/>
                          <a:latin typeface="+mn-lt"/>
                          <a:ea typeface="Arial" charset="0"/>
                          <a:cs typeface="Arial" charset="0"/>
                        </a:rPr>
                        <a:t>BCR::ABL1</a:t>
                      </a:r>
                      <a:r>
                        <a:rPr lang="en-US" sz="1350" kern="1200" dirty="0">
                          <a:solidFill>
                            <a:schemeClr val="dk1"/>
                          </a:solidFill>
                          <a:effectLst/>
                          <a:latin typeface="+mn-lt"/>
                          <a:ea typeface="Arial" charset="0"/>
                          <a:cs typeface="Arial" charset="0"/>
                        </a:rPr>
                        <a:t>-positive CML, PV, ET, MDS, or other myeloid neoplasms are not met</a:t>
                      </a:r>
                      <a:endParaRPr lang="en-US" sz="1350" dirty="0">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56107537"/>
                  </a:ext>
                </a:extLst>
              </a:tr>
              <a:tr h="370840">
                <a:tc gridSpan="2">
                  <a:txBody>
                    <a:bodyPr/>
                    <a:lstStyle/>
                    <a:p>
                      <a:r>
                        <a:rPr lang="en-US" b="1" dirty="0"/>
                        <a:t>Minor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1462900238"/>
                  </a:ext>
                </a:extLst>
              </a:tr>
              <a:tr h="370840">
                <a:tc>
                  <a:txBody>
                    <a:bodyPr/>
                    <a:lstStyle/>
                    <a:p>
                      <a:pPr marL="342900" indent="-342900">
                        <a:buAutoNum type="arabicPeriod"/>
                      </a:pPr>
                      <a:r>
                        <a:rPr lang="en-US" dirty="0"/>
                        <a:t>Anemia not attributed to a comorbid condition </a:t>
                      </a:r>
                    </a:p>
                    <a:p>
                      <a:pPr marL="342900" indent="-342900">
                        <a:buAutoNum type="arabicPeriod"/>
                      </a:pPr>
                      <a:r>
                        <a:rPr lang="en-US" dirty="0"/>
                        <a:t>Leukocytosis </a:t>
                      </a:r>
                      <a:r>
                        <a:rPr lang="en-US" dirty="0">
                          <a:latin typeface="Calibri" panose="020F0502020204030204" pitchFamily="34" charset="0"/>
                          <a:cs typeface="Calibri" panose="020F0502020204030204" pitchFamily="34" charset="0"/>
                        </a:rPr>
                        <a:t>≥</a:t>
                      </a:r>
                      <a:r>
                        <a:rPr lang="en-US" u="none" dirty="0"/>
                        <a:t> 11 x 10</a:t>
                      </a:r>
                      <a:r>
                        <a:rPr lang="en-US" u="none" baseline="30000" dirty="0"/>
                        <a:t>9</a:t>
                      </a:r>
                      <a:r>
                        <a:rPr lang="en-US" u="none" dirty="0"/>
                        <a:t>/L</a:t>
                      </a:r>
                      <a:endParaRPr lang="en-US"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342900" indent="-342900">
                        <a:buFont typeface="+mj-lt"/>
                        <a:buAutoNum type="arabicPeriod" startAt="3"/>
                      </a:pPr>
                      <a:r>
                        <a:rPr lang="en-US" dirty="0"/>
                        <a:t>Palpable splenomegaly</a:t>
                      </a:r>
                    </a:p>
                    <a:p>
                      <a:pPr marL="342900" indent="-342900">
                        <a:buFont typeface="+mj-lt"/>
                        <a:buAutoNum type="arabicPeriod" startAt="3"/>
                      </a:pPr>
                      <a:r>
                        <a:rPr lang="en-US" dirty="0"/>
                        <a:t>Elevated LDH</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218692005"/>
                  </a:ext>
                </a:extLst>
              </a:tr>
            </a:tbl>
          </a:graphicData>
        </a:graphic>
      </p:graphicFrame>
      <p:sp>
        <p:nvSpPr>
          <p:cNvPr id="5" name="TextBox 4">
            <a:extLst>
              <a:ext uri="{FF2B5EF4-FFF2-40B4-BE49-F238E27FC236}">
                <a16:creationId xmlns:a16="http://schemas.microsoft.com/office/drawing/2014/main" id="{4A5EFE23-47F2-44A3-BA0E-70DD6C4E292E}"/>
              </a:ext>
            </a:extLst>
          </p:cNvPr>
          <p:cNvSpPr txBox="1"/>
          <p:nvPr/>
        </p:nvSpPr>
        <p:spPr>
          <a:xfrm>
            <a:off x="3072984" y="4467069"/>
            <a:ext cx="5886458" cy="553998"/>
          </a:xfrm>
          <a:prstGeom prst="rect">
            <a:avLst/>
          </a:prstGeom>
          <a:noFill/>
        </p:spPr>
        <p:txBody>
          <a:bodyPr wrap="square" rtlCol="0">
            <a:spAutoFit/>
          </a:bodyPr>
          <a:lstStyle/>
          <a:p>
            <a:r>
              <a:rPr lang="en-US" sz="1000" dirty="0">
                <a:solidFill>
                  <a:schemeClr val="bg1"/>
                </a:solidFill>
              </a:rPr>
              <a:t>1. </a:t>
            </a:r>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r>
              <a:rPr lang="en-US" sz="1000" dirty="0">
                <a:solidFill>
                  <a:schemeClr val="bg1"/>
                </a:solidFill>
              </a:rPr>
              <a:t>2. National Comprehensive Cancer Network. Myeloproliferative Neoplasms. Version 3.2022. Published August 11, 2022. Accessed January 22, 2023. https://www.nccn.org/professionals/physician_gls/pdf/mpn.pdf</a:t>
            </a:r>
          </a:p>
        </p:txBody>
      </p:sp>
      <p:sp>
        <p:nvSpPr>
          <p:cNvPr id="7" name="TextBox 6">
            <a:extLst>
              <a:ext uri="{FF2B5EF4-FFF2-40B4-BE49-F238E27FC236}">
                <a16:creationId xmlns:a16="http://schemas.microsoft.com/office/drawing/2014/main" id="{40D2EDE0-ABA2-4FDF-BB65-A9325E48E217}"/>
              </a:ext>
            </a:extLst>
          </p:cNvPr>
          <p:cNvSpPr txBox="1"/>
          <p:nvPr/>
        </p:nvSpPr>
        <p:spPr>
          <a:xfrm>
            <a:off x="269823" y="3946994"/>
            <a:ext cx="8874177" cy="569387"/>
          </a:xfrm>
          <a:prstGeom prst="rect">
            <a:avLst/>
          </a:prstGeom>
          <a:noFill/>
        </p:spPr>
        <p:txBody>
          <a:bodyPr wrap="square" rtlCol="0">
            <a:spAutoFit/>
          </a:bodyPr>
          <a:lstStyle/>
          <a:p>
            <a:r>
              <a:rPr lang="en-US" sz="900" dirty="0"/>
              <a:t>*eg, </a:t>
            </a:r>
            <a:r>
              <a:rPr lang="en-US" sz="900" i="1" dirty="0"/>
              <a:t>ASXL1, EZH2, TET2, IDH1/IDH2, SRSF2, SF3B1</a:t>
            </a:r>
          </a:p>
          <a:p>
            <a:endParaRPr lang="en-US" sz="100" dirty="0"/>
          </a:p>
          <a:p>
            <a:r>
              <a:rPr lang="en-US" sz="700" kern="1200" dirty="0">
                <a:solidFill>
                  <a:schemeClr val="tx1"/>
                </a:solidFill>
                <a:effectLst/>
                <a:latin typeface="+mn-lt"/>
                <a:ea typeface="+mn-ea"/>
                <a:cs typeface="+mn-cs"/>
              </a:rPr>
              <a:t>ASXL1, additional sex combs-like 1; </a:t>
            </a:r>
            <a:r>
              <a:rPr lang="en-US" sz="700" dirty="0"/>
              <a:t>BCR::ABL1, break point cluster-Abelson gene fusion; CALR, calreticulin; CML, chronic myeloid leukemia; ET, essential thrombocythemia; </a:t>
            </a:r>
            <a:r>
              <a:rPr lang="en-US" sz="700" kern="1200" dirty="0">
                <a:solidFill>
                  <a:schemeClr val="tx1"/>
                </a:solidFill>
                <a:effectLst/>
                <a:latin typeface="+mn-lt"/>
                <a:ea typeface="+mn-ea"/>
                <a:cs typeface="+mn-cs"/>
              </a:rPr>
              <a:t>EZH2, enhancer of zeste homolog 2;</a:t>
            </a:r>
            <a:r>
              <a:rPr lang="en-US" sz="700" dirty="0"/>
              <a:t> ICC, International Consensus Classification; </a:t>
            </a:r>
            <a:r>
              <a:rPr lang="en-US" sz="700" kern="1200" dirty="0">
                <a:solidFill>
                  <a:schemeClr val="tx1"/>
                </a:solidFill>
                <a:effectLst/>
                <a:latin typeface="+mn-lt"/>
                <a:ea typeface="+mn-ea"/>
                <a:cs typeface="+mn-cs"/>
              </a:rPr>
              <a:t>IDH1/2, isocitrate dehydrogenase 1/2;</a:t>
            </a:r>
            <a:r>
              <a:rPr lang="en-US" sz="700" dirty="0"/>
              <a:t> JAK2, Janus-associated kinase 2; LDH, lactate dehydrogenase; MDS, myelodysplastic syndrome; MF, myelofibrosis; MPL, myeloproliferative leukemia virus oncogene; PV, polycythemia vera; SF3B1; splicing factor 3b Subunit 1; </a:t>
            </a:r>
            <a:r>
              <a:rPr lang="en-US" sz="700" b="0" kern="1200" dirty="0">
                <a:solidFill>
                  <a:schemeClr val="tx1"/>
                </a:solidFill>
                <a:effectLst/>
                <a:latin typeface="+mn-lt"/>
                <a:ea typeface="+mn-ea"/>
                <a:cs typeface="+mn-cs"/>
              </a:rPr>
              <a:t>SRSF2, serine/arginine-rich splicing factor 2; TET2, tet methylcytosine dioxygenase 2</a:t>
            </a:r>
            <a:endParaRPr lang="en-US" sz="700" dirty="0"/>
          </a:p>
        </p:txBody>
      </p:sp>
    </p:spTree>
    <p:extLst>
      <p:ext uri="{BB962C8B-B14F-4D97-AF65-F5344CB8AC3E}">
        <p14:creationId xmlns:p14="http://schemas.microsoft.com/office/powerpoint/2010/main" val="713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ED8-876A-4A6F-9F79-1169EE9C7C58}"/>
              </a:ext>
            </a:extLst>
          </p:cNvPr>
          <p:cNvSpPr>
            <a:spLocks noGrp="1"/>
          </p:cNvSpPr>
          <p:nvPr>
            <p:ph type="title"/>
          </p:nvPr>
        </p:nvSpPr>
        <p:spPr>
          <a:xfrm>
            <a:off x="78377" y="186855"/>
            <a:ext cx="8952411" cy="600164"/>
          </a:xfrm>
        </p:spPr>
        <p:txBody>
          <a:bodyPr>
            <a:normAutofit fontScale="90000"/>
          </a:bodyPr>
          <a:lstStyle/>
          <a:p>
            <a:r>
              <a:rPr lang="en-US" dirty="0">
                <a:latin typeface="+mn-lt"/>
              </a:rPr>
              <a:t>2022 ICC Diagnostic Criteria for </a:t>
            </a:r>
            <a:r>
              <a:rPr lang="en-US" b="1" dirty="0">
                <a:solidFill>
                  <a:srgbClr val="4CAFBC"/>
                </a:solidFill>
                <a:latin typeface="+mn-lt"/>
              </a:rPr>
              <a:t>Primary Myelofibrosis</a:t>
            </a:r>
            <a:r>
              <a:rPr lang="en-US" baseline="30000" dirty="0">
                <a:latin typeface="+mn-lt"/>
              </a:rPr>
              <a:t>1-2</a:t>
            </a:r>
            <a:endParaRPr lang="en-US" dirty="0">
              <a:latin typeface="+mn-lt"/>
            </a:endParaRPr>
          </a:p>
        </p:txBody>
      </p:sp>
      <p:graphicFrame>
        <p:nvGraphicFramePr>
          <p:cNvPr id="6" name="Table 6">
            <a:extLst>
              <a:ext uri="{FF2B5EF4-FFF2-40B4-BE49-F238E27FC236}">
                <a16:creationId xmlns:a16="http://schemas.microsoft.com/office/drawing/2014/main" id="{923218D2-83A6-4D68-B24D-BFD52C384686}"/>
              </a:ext>
            </a:extLst>
          </p:cNvPr>
          <p:cNvGraphicFramePr>
            <a:graphicFrameLocks noGrp="1"/>
          </p:cNvGraphicFramePr>
          <p:nvPr>
            <p:ph idx="1"/>
            <p:extLst>
              <p:ext uri="{D42A27DB-BD31-4B8C-83A1-F6EECF244321}">
                <p14:modId xmlns:p14="http://schemas.microsoft.com/office/powerpoint/2010/main" val="3260028776"/>
              </p:ext>
            </p:extLst>
          </p:nvPr>
        </p:nvGraphicFramePr>
        <p:xfrm>
          <a:off x="325567" y="900433"/>
          <a:ext cx="8548610" cy="3106420"/>
        </p:xfrm>
        <a:graphic>
          <a:graphicData uri="http://schemas.openxmlformats.org/drawingml/2006/table">
            <a:tbl>
              <a:tblPr firstRow="1" bandRow="1">
                <a:tableStyleId>{5C22544A-7EE6-4342-B048-85BDC9FD1C3A}</a:tableStyleId>
              </a:tblPr>
              <a:tblGrid>
                <a:gridCol w="4274305">
                  <a:extLst>
                    <a:ext uri="{9D8B030D-6E8A-4147-A177-3AD203B41FA5}">
                      <a16:colId xmlns:a16="http://schemas.microsoft.com/office/drawing/2014/main" val="2893383914"/>
                    </a:ext>
                  </a:extLst>
                </a:gridCol>
                <a:gridCol w="4274305">
                  <a:extLst>
                    <a:ext uri="{9D8B030D-6E8A-4147-A177-3AD203B41FA5}">
                      <a16:colId xmlns:a16="http://schemas.microsoft.com/office/drawing/2014/main" val="2569475727"/>
                    </a:ext>
                  </a:extLst>
                </a:gridCol>
              </a:tblGrid>
              <a:tr h="370840">
                <a:tc gridSpan="2">
                  <a:txBody>
                    <a:bodyPr/>
                    <a:lstStyle/>
                    <a:p>
                      <a:pPr algn="ctr"/>
                      <a:r>
                        <a:rPr lang="en-US" dirty="0"/>
                        <a:t>Primary Myelofibrosis (PMF) Diagnosis</a:t>
                      </a:r>
                    </a:p>
                  </a:txBody>
                  <a:tcPr anchor="ctr">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506434204"/>
                  </a:ext>
                </a:extLst>
              </a:tr>
              <a:tr h="370840">
                <a:tc gridSpan="2">
                  <a:txBody>
                    <a:bodyPr/>
                    <a:lstStyle/>
                    <a:p>
                      <a:r>
                        <a:rPr lang="en-US" dirty="0"/>
                        <a:t>Requirement for diagnosis </a:t>
                      </a:r>
                      <a:r>
                        <a:rPr lang="en-US" dirty="0">
                          <a:sym typeface="Wingdings" panose="05000000000000000000" pitchFamily="2" charset="2"/>
                        </a:rPr>
                        <a:t> All 3 major criteria and </a:t>
                      </a:r>
                      <a:r>
                        <a:rPr lang="en-US" u="none" dirty="0">
                          <a:latin typeface="Calibri" panose="020F0502020204030204" pitchFamily="34" charset="0"/>
                          <a:cs typeface="Calibri" panose="020F0502020204030204" pitchFamily="34" charset="0"/>
                          <a:sym typeface="Wingdings" panose="05000000000000000000" pitchFamily="2" charset="2"/>
                        </a:rPr>
                        <a:t>≥</a:t>
                      </a:r>
                      <a:r>
                        <a:rPr lang="en-US" u="none" dirty="0">
                          <a:sym typeface="Wingdings" panose="05000000000000000000" pitchFamily="2" charset="2"/>
                        </a:rPr>
                        <a:t> 1 minor criteria </a:t>
                      </a:r>
                      <a:endParaRPr lang="en-US"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19273192"/>
                  </a:ext>
                </a:extLst>
              </a:tr>
              <a:tr h="370840">
                <a:tc gridSpan="2">
                  <a:txBody>
                    <a:bodyPr/>
                    <a:lstStyle/>
                    <a:p>
                      <a:r>
                        <a:rPr lang="en-US" b="1" dirty="0"/>
                        <a:t>Major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3980014920"/>
                  </a:ext>
                </a:extLst>
              </a:tr>
              <a:tr h="370840">
                <a:tc gridSpan="2">
                  <a:txBody>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350" dirty="0">
                          <a:latin typeface="+mn-lt"/>
                          <a:ea typeface="Arial" charset="0"/>
                          <a:cs typeface="Arial" charset="0"/>
                        </a:rPr>
                        <a:t>Presence of megakaryocytic proliferation and atypia, accompanied by either </a:t>
                      </a:r>
                      <a:r>
                        <a:rPr lang="en-US" sz="1350" b="1" dirty="0">
                          <a:solidFill>
                            <a:srgbClr val="4CAFBC"/>
                          </a:solidFill>
                          <a:latin typeface="+mn-lt"/>
                          <a:ea typeface="Arial" charset="0"/>
                          <a:cs typeface="Arial" charset="0"/>
                        </a:rPr>
                        <a:t>reticulin or collagen fibrosis grades 2 or 3 </a:t>
                      </a:r>
                      <a:endParaRPr lang="en-US" sz="1350" b="1" dirty="0">
                        <a:solidFill>
                          <a:srgbClr val="4CAFBC"/>
                        </a:solidFill>
                        <a:latin typeface="+mn-lt"/>
                      </a:endParaRPr>
                    </a:p>
                    <a:p>
                      <a:pPr marL="342900" indent="-342900">
                        <a:buFont typeface="+mj-lt"/>
                        <a:buAutoNum type="arabicPeriod"/>
                      </a:pPr>
                      <a:r>
                        <a:rPr lang="en-US" i="1" dirty="0"/>
                        <a:t>JAK2</a:t>
                      </a:r>
                      <a:r>
                        <a:rPr lang="en-US" dirty="0"/>
                        <a:t>, </a:t>
                      </a:r>
                      <a:r>
                        <a:rPr lang="en-US" i="1" dirty="0"/>
                        <a:t>CALR</a:t>
                      </a:r>
                      <a:r>
                        <a:rPr lang="en-US" dirty="0"/>
                        <a:t>, or </a:t>
                      </a:r>
                      <a:r>
                        <a:rPr lang="en-US" i="1" dirty="0"/>
                        <a:t>MPL</a:t>
                      </a:r>
                      <a:r>
                        <a:rPr lang="en-US" dirty="0"/>
                        <a:t> mutation, presence of other clonal markers* OR absence of reactive MF</a:t>
                      </a:r>
                    </a:p>
                    <a:p>
                      <a:pPr marL="342900" indent="-342900">
                        <a:buFont typeface="+mj-lt"/>
                        <a:buAutoNum type="arabicPeriod"/>
                      </a:pPr>
                      <a:r>
                        <a:rPr lang="en-US" sz="1350" kern="1200" dirty="0">
                          <a:solidFill>
                            <a:schemeClr val="dk1"/>
                          </a:solidFill>
                          <a:effectLst/>
                          <a:latin typeface="+mn-lt"/>
                          <a:ea typeface="Arial" charset="0"/>
                          <a:cs typeface="Arial" charset="0"/>
                        </a:rPr>
                        <a:t>Diagnostic criteria for </a:t>
                      </a:r>
                      <a:r>
                        <a:rPr lang="en-US" sz="1350" i="1" kern="1200" dirty="0">
                          <a:solidFill>
                            <a:schemeClr val="dk1"/>
                          </a:solidFill>
                          <a:effectLst/>
                          <a:latin typeface="+mn-lt"/>
                          <a:ea typeface="Arial" charset="0"/>
                          <a:cs typeface="Arial" charset="0"/>
                        </a:rPr>
                        <a:t>BCR::ABL1</a:t>
                      </a:r>
                      <a:r>
                        <a:rPr lang="en-US" sz="1350" kern="1200" dirty="0">
                          <a:solidFill>
                            <a:schemeClr val="dk1"/>
                          </a:solidFill>
                          <a:effectLst/>
                          <a:latin typeface="+mn-lt"/>
                          <a:ea typeface="Arial" charset="0"/>
                          <a:cs typeface="Arial" charset="0"/>
                        </a:rPr>
                        <a:t>-positive CML, PV, ET, MDS, or other myeloid neoplasms are not met</a:t>
                      </a:r>
                      <a:endParaRPr lang="en-US" sz="1350" dirty="0">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56107537"/>
                  </a:ext>
                </a:extLst>
              </a:tr>
              <a:tr h="370840">
                <a:tc gridSpan="2">
                  <a:txBody>
                    <a:bodyPr/>
                    <a:lstStyle/>
                    <a:p>
                      <a:r>
                        <a:rPr lang="en-US" b="1" dirty="0"/>
                        <a:t>Minor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1462900238"/>
                  </a:ext>
                </a:extLst>
              </a:tr>
              <a:tr h="370840">
                <a:tc>
                  <a:txBody>
                    <a:bodyPr/>
                    <a:lstStyle/>
                    <a:p>
                      <a:pPr marL="342900" indent="-342900">
                        <a:buAutoNum type="arabicPeriod"/>
                      </a:pPr>
                      <a:r>
                        <a:rPr lang="en-US" dirty="0"/>
                        <a:t>Anemia not attributed to a comorbid condition </a:t>
                      </a:r>
                    </a:p>
                    <a:p>
                      <a:pPr marL="342900" indent="-342900">
                        <a:buAutoNum type="arabicPeriod"/>
                      </a:pPr>
                      <a:r>
                        <a:rPr lang="en-US" dirty="0"/>
                        <a:t>Leukocytosis </a:t>
                      </a:r>
                      <a:r>
                        <a:rPr lang="en-US" dirty="0">
                          <a:latin typeface="Calibri" panose="020F0502020204030204" pitchFamily="34" charset="0"/>
                          <a:cs typeface="Calibri" panose="020F0502020204030204" pitchFamily="34" charset="0"/>
                        </a:rPr>
                        <a:t>≥</a:t>
                      </a:r>
                      <a:r>
                        <a:rPr lang="en-US" u="none" dirty="0"/>
                        <a:t> 11 x 10</a:t>
                      </a:r>
                      <a:r>
                        <a:rPr lang="en-US" u="none" baseline="30000" dirty="0"/>
                        <a:t>9</a:t>
                      </a:r>
                      <a:r>
                        <a:rPr lang="en-US" u="none" dirty="0"/>
                        <a:t>/L</a:t>
                      </a:r>
                      <a:endParaRPr lang="en-US"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342900" indent="-342900">
                        <a:buFont typeface="+mj-lt"/>
                        <a:buAutoNum type="arabicPeriod" startAt="3"/>
                      </a:pPr>
                      <a:r>
                        <a:rPr lang="en-US" dirty="0"/>
                        <a:t>Palpable splenomegaly</a:t>
                      </a:r>
                    </a:p>
                    <a:p>
                      <a:pPr marL="342900" indent="-342900">
                        <a:buFont typeface="+mj-lt"/>
                        <a:buAutoNum type="arabicPeriod" startAt="3"/>
                      </a:pPr>
                      <a:r>
                        <a:rPr lang="en-US" dirty="0"/>
                        <a:t>Elevated LDH</a:t>
                      </a:r>
                    </a:p>
                    <a:p>
                      <a:pPr marL="342900" indent="-342900">
                        <a:buFont typeface="+mj-lt"/>
                        <a:buAutoNum type="arabicPeriod" startAt="3"/>
                      </a:pPr>
                      <a:r>
                        <a:rPr lang="en-US" b="1" dirty="0">
                          <a:solidFill>
                            <a:srgbClr val="37A3B9"/>
                          </a:solidFill>
                        </a:rPr>
                        <a:t>Leukoerythroblastosis (overt fibrotic PMF)</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218692005"/>
                  </a:ext>
                </a:extLst>
              </a:tr>
            </a:tbl>
          </a:graphicData>
        </a:graphic>
      </p:graphicFrame>
      <p:sp>
        <p:nvSpPr>
          <p:cNvPr id="5" name="TextBox 4">
            <a:extLst>
              <a:ext uri="{FF2B5EF4-FFF2-40B4-BE49-F238E27FC236}">
                <a16:creationId xmlns:a16="http://schemas.microsoft.com/office/drawing/2014/main" id="{4A5EFE23-47F2-44A3-BA0E-70DD6C4E292E}"/>
              </a:ext>
            </a:extLst>
          </p:cNvPr>
          <p:cNvSpPr txBox="1"/>
          <p:nvPr/>
        </p:nvSpPr>
        <p:spPr>
          <a:xfrm>
            <a:off x="3072984" y="4467069"/>
            <a:ext cx="5886458" cy="553998"/>
          </a:xfrm>
          <a:prstGeom prst="rect">
            <a:avLst/>
          </a:prstGeom>
          <a:noFill/>
        </p:spPr>
        <p:txBody>
          <a:bodyPr wrap="square" rtlCol="0">
            <a:spAutoFit/>
          </a:bodyPr>
          <a:lstStyle/>
          <a:p>
            <a:r>
              <a:rPr lang="en-US" sz="1000" dirty="0">
                <a:solidFill>
                  <a:schemeClr val="bg1"/>
                </a:solidFill>
              </a:rPr>
              <a:t>1. </a:t>
            </a:r>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r>
              <a:rPr lang="en-US" sz="1000" dirty="0">
                <a:solidFill>
                  <a:schemeClr val="bg1"/>
                </a:solidFill>
              </a:rPr>
              <a:t>2. National Comprehensive Cancer Network. Myeloproliferative Neoplasms. Version 3.2022. Published August 11, 2022. Accessed January 22, 2023. https://www.nccn.org/professionals/physician_gls/pdf/mpn.pdf</a:t>
            </a:r>
          </a:p>
        </p:txBody>
      </p:sp>
      <p:sp>
        <p:nvSpPr>
          <p:cNvPr id="7" name="TextBox 6">
            <a:extLst>
              <a:ext uri="{FF2B5EF4-FFF2-40B4-BE49-F238E27FC236}">
                <a16:creationId xmlns:a16="http://schemas.microsoft.com/office/drawing/2014/main" id="{40D2EDE0-ABA2-4FDF-BB65-A9325E48E217}"/>
              </a:ext>
            </a:extLst>
          </p:cNvPr>
          <p:cNvSpPr txBox="1"/>
          <p:nvPr/>
        </p:nvSpPr>
        <p:spPr>
          <a:xfrm>
            <a:off x="269823" y="3972929"/>
            <a:ext cx="8689619" cy="584775"/>
          </a:xfrm>
          <a:prstGeom prst="rect">
            <a:avLst/>
          </a:prstGeom>
          <a:noFill/>
        </p:spPr>
        <p:txBody>
          <a:bodyPr wrap="square" rtlCol="0">
            <a:spAutoFit/>
          </a:bodyPr>
          <a:lstStyle/>
          <a:p>
            <a:r>
              <a:rPr lang="en-US" sz="900" dirty="0"/>
              <a:t>*eg, </a:t>
            </a:r>
            <a:r>
              <a:rPr lang="en-US" sz="900" i="1" dirty="0"/>
              <a:t>ASXL1, EZH2, TET2, IDH1/IDH2, SRSF2, SF3B1</a:t>
            </a:r>
          </a:p>
          <a:p>
            <a:endParaRPr lang="en-US" sz="100" dirty="0"/>
          </a:p>
          <a:p>
            <a:r>
              <a:rPr lang="en-US" sz="700" kern="1200" dirty="0">
                <a:solidFill>
                  <a:schemeClr val="tx1"/>
                </a:solidFill>
                <a:effectLst/>
                <a:latin typeface="+mn-lt"/>
                <a:ea typeface="+mn-ea"/>
                <a:cs typeface="+mn-cs"/>
              </a:rPr>
              <a:t>ASXL1, additional sex combs-like 1; </a:t>
            </a:r>
            <a:r>
              <a:rPr lang="en-US" sz="700" dirty="0"/>
              <a:t>BCR::ABL1, break point cluster-Abelson gene fusion; CALR, calreticulin; CML, chronic myeloid leukemia; ET, essential thrombocythemia; </a:t>
            </a:r>
            <a:r>
              <a:rPr lang="en-US" sz="700" kern="1200" dirty="0">
                <a:solidFill>
                  <a:schemeClr val="tx1"/>
                </a:solidFill>
                <a:effectLst/>
                <a:latin typeface="+mn-lt"/>
                <a:ea typeface="+mn-ea"/>
                <a:cs typeface="+mn-cs"/>
              </a:rPr>
              <a:t>EZH2, enhancer of zeste homolog 2;</a:t>
            </a:r>
            <a:r>
              <a:rPr lang="en-US" sz="700" dirty="0"/>
              <a:t> ICC, International Consensus Classification; </a:t>
            </a:r>
            <a:r>
              <a:rPr lang="en-US" sz="700" kern="1200" dirty="0">
                <a:solidFill>
                  <a:schemeClr val="tx1"/>
                </a:solidFill>
                <a:effectLst/>
                <a:latin typeface="+mn-lt"/>
                <a:ea typeface="+mn-ea"/>
                <a:cs typeface="+mn-cs"/>
              </a:rPr>
              <a:t>IDH1/2, isocitrate dehydrogenase 1/2;</a:t>
            </a:r>
            <a:r>
              <a:rPr lang="en-US" sz="700" dirty="0"/>
              <a:t> JAK2, Janus-associated kinase 2; LDH, lactate dehydrogenase; MDS, myelodysplastic syndrome; MF, myelofibrosis; MPL, myeloproliferative leukemia virus oncogene; PV, polycythemia vera; SF3B1; splicing factor 3b Subunit 1; </a:t>
            </a:r>
            <a:r>
              <a:rPr lang="en-US" sz="700" b="0" kern="1200" dirty="0">
                <a:solidFill>
                  <a:schemeClr val="tx1"/>
                </a:solidFill>
                <a:effectLst/>
                <a:latin typeface="+mn-lt"/>
                <a:ea typeface="+mn-ea"/>
                <a:cs typeface="+mn-cs"/>
              </a:rPr>
              <a:t>SRSF2, serine/arginine-rich splicing factor 2; TET2, tet methylcytosine dioxygenase 2</a:t>
            </a:r>
            <a:endParaRPr lang="en-US" sz="700" dirty="0"/>
          </a:p>
        </p:txBody>
      </p:sp>
    </p:spTree>
    <p:extLst>
      <p:ext uri="{BB962C8B-B14F-4D97-AF65-F5344CB8AC3E}">
        <p14:creationId xmlns:p14="http://schemas.microsoft.com/office/powerpoint/2010/main" val="93030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ED8-876A-4A6F-9F79-1169EE9C7C58}"/>
              </a:ext>
            </a:extLst>
          </p:cNvPr>
          <p:cNvSpPr>
            <a:spLocks noGrp="1"/>
          </p:cNvSpPr>
          <p:nvPr>
            <p:ph type="title"/>
          </p:nvPr>
        </p:nvSpPr>
        <p:spPr>
          <a:xfrm>
            <a:off x="671282" y="256612"/>
            <a:ext cx="7886700" cy="515452"/>
          </a:xfrm>
        </p:spPr>
        <p:txBody>
          <a:bodyPr>
            <a:normAutofit fontScale="90000"/>
          </a:bodyPr>
          <a:lstStyle/>
          <a:p>
            <a:r>
              <a:rPr lang="en-US" dirty="0">
                <a:latin typeface="+mn-lt"/>
              </a:rPr>
              <a:t>2022 ICC Diagnostic Criteria for </a:t>
            </a:r>
            <a:r>
              <a:rPr lang="en-US" b="1" dirty="0">
                <a:solidFill>
                  <a:srgbClr val="336699"/>
                </a:solidFill>
                <a:latin typeface="+mn-lt"/>
              </a:rPr>
              <a:t>Post-PV/ET MF</a:t>
            </a:r>
            <a:r>
              <a:rPr lang="en-US" baseline="30000" dirty="0">
                <a:latin typeface="+mn-lt"/>
              </a:rPr>
              <a:t>1-2</a:t>
            </a:r>
            <a:endParaRPr lang="en-US" dirty="0">
              <a:latin typeface="+mn-lt"/>
            </a:endParaRPr>
          </a:p>
        </p:txBody>
      </p:sp>
      <p:graphicFrame>
        <p:nvGraphicFramePr>
          <p:cNvPr id="6" name="Table 6">
            <a:extLst>
              <a:ext uri="{FF2B5EF4-FFF2-40B4-BE49-F238E27FC236}">
                <a16:creationId xmlns:a16="http://schemas.microsoft.com/office/drawing/2014/main" id="{923218D2-83A6-4D68-B24D-BFD52C384686}"/>
              </a:ext>
            </a:extLst>
          </p:cNvPr>
          <p:cNvGraphicFramePr>
            <a:graphicFrameLocks noGrp="1"/>
          </p:cNvGraphicFramePr>
          <p:nvPr>
            <p:ph idx="1"/>
            <p:extLst>
              <p:ext uri="{D42A27DB-BD31-4B8C-83A1-F6EECF244321}">
                <p14:modId xmlns:p14="http://schemas.microsoft.com/office/powerpoint/2010/main" val="498961174"/>
              </p:ext>
            </p:extLst>
          </p:nvPr>
        </p:nvGraphicFramePr>
        <p:xfrm>
          <a:off x="340327" y="847565"/>
          <a:ext cx="8548610" cy="3159288"/>
        </p:xfrm>
        <a:graphic>
          <a:graphicData uri="http://schemas.openxmlformats.org/drawingml/2006/table">
            <a:tbl>
              <a:tblPr firstRow="1" bandRow="1">
                <a:tableStyleId>{5C22544A-7EE6-4342-B048-85BDC9FD1C3A}</a:tableStyleId>
              </a:tblPr>
              <a:tblGrid>
                <a:gridCol w="4274305">
                  <a:extLst>
                    <a:ext uri="{9D8B030D-6E8A-4147-A177-3AD203B41FA5}">
                      <a16:colId xmlns:a16="http://schemas.microsoft.com/office/drawing/2014/main" val="2893383914"/>
                    </a:ext>
                  </a:extLst>
                </a:gridCol>
                <a:gridCol w="4274305">
                  <a:extLst>
                    <a:ext uri="{9D8B030D-6E8A-4147-A177-3AD203B41FA5}">
                      <a16:colId xmlns:a16="http://schemas.microsoft.com/office/drawing/2014/main" val="2569475727"/>
                    </a:ext>
                  </a:extLst>
                </a:gridCol>
              </a:tblGrid>
              <a:tr h="311142">
                <a:tc gridSpan="2">
                  <a:txBody>
                    <a:bodyPr/>
                    <a:lstStyle/>
                    <a:p>
                      <a:pPr algn="ctr"/>
                      <a:r>
                        <a:rPr lang="en-US" dirty="0"/>
                        <a:t>Post-PV/ET MF Diagnosis</a:t>
                      </a:r>
                    </a:p>
                  </a:txBody>
                  <a:tcPr anchor="ctr">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506434204"/>
                  </a:ext>
                </a:extLst>
              </a:tr>
              <a:tr h="311142">
                <a:tc gridSpan="2">
                  <a:txBody>
                    <a:bodyPr/>
                    <a:lstStyle/>
                    <a:p>
                      <a:r>
                        <a:rPr lang="en-US" dirty="0"/>
                        <a:t>2 required criteria </a:t>
                      </a:r>
                      <a:r>
                        <a:rPr lang="en-US" dirty="0">
                          <a:sym typeface="Wingdings" panose="05000000000000000000" pitchFamily="2" charset="2"/>
                        </a:rPr>
                        <a:t>and </a:t>
                      </a:r>
                      <a:r>
                        <a:rPr lang="en-US" u="none" dirty="0">
                          <a:latin typeface="Calibri" panose="020F0502020204030204" pitchFamily="34" charset="0"/>
                          <a:cs typeface="Calibri" panose="020F0502020204030204" pitchFamily="34" charset="0"/>
                          <a:sym typeface="Wingdings" panose="05000000000000000000" pitchFamily="2" charset="2"/>
                        </a:rPr>
                        <a:t>2 optional criteria </a:t>
                      </a:r>
                      <a:endParaRPr lang="en-US"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19273192"/>
                  </a:ext>
                </a:extLst>
              </a:tr>
              <a:tr h="311142">
                <a:tc gridSpan="2">
                  <a:txBody>
                    <a:bodyPr/>
                    <a:lstStyle/>
                    <a:p>
                      <a:r>
                        <a:rPr lang="en-US" b="1" dirty="0"/>
                        <a:t>Required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3980014920"/>
                  </a:ext>
                </a:extLst>
              </a:tr>
              <a:tr h="526548">
                <a:tc gridSpan="2">
                  <a:txBody>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350" dirty="0">
                          <a:latin typeface="+mn-lt"/>
                          <a:ea typeface="Arial" charset="0"/>
                          <a:cs typeface="Arial" charset="0"/>
                        </a:rPr>
                        <a:t>Previous established diagnosis of PV or ET</a:t>
                      </a:r>
                      <a:endParaRPr lang="en-US" sz="1350" i="1" dirty="0">
                        <a:latin typeface="+mn-lt"/>
                        <a:ea typeface="Arial" charset="0"/>
                        <a:cs typeface="Arial" charset="0"/>
                      </a:endParaRP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350" baseline="0" dirty="0">
                          <a:latin typeface="+mn-lt"/>
                          <a:ea typeface="Arial" charset="0"/>
                          <a:cs typeface="Arial" charset="0"/>
                        </a:rPr>
                        <a:t>Bone marrow fibrosis of grade 2 or 3</a:t>
                      </a:r>
                      <a:endParaRPr lang="en-US" sz="1350" dirty="0">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056107537"/>
                  </a:ext>
                </a:extLst>
              </a:tr>
              <a:tr h="311142">
                <a:tc gridSpan="2">
                  <a:txBody>
                    <a:bodyPr/>
                    <a:lstStyle/>
                    <a:p>
                      <a:r>
                        <a:rPr lang="en-US" b="1" dirty="0"/>
                        <a:t>Optional Criteria</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A3B9"/>
                    </a:solidFill>
                  </a:tcPr>
                </a:tc>
                <a:tc hMerge="1">
                  <a:txBody>
                    <a:bodyPr/>
                    <a:lstStyle/>
                    <a:p>
                      <a:endParaRPr lang="en-US"/>
                    </a:p>
                  </a:txBody>
                  <a:tcPr/>
                </a:tc>
                <a:extLst>
                  <a:ext uri="{0D108BD9-81ED-4DB2-BD59-A6C34878D82A}">
                    <a16:rowId xmlns:a16="http://schemas.microsoft.com/office/drawing/2014/main" val="1462900238"/>
                  </a:ext>
                </a:extLst>
              </a:tr>
              <a:tr h="1388172">
                <a:tc>
                  <a:txBody>
                    <a:bodyPr/>
                    <a:lstStyle/>
                    <a:p>
                      <a:pPr marL="228600" indent="-228600">
                        <a:buAutoNum type="arabicPeriod"/>
                      </a:pPr>
                      <a:r>
                        <a:rPr lang="en-US" sz="1350" dirty="0">
                          <a:solidFill>
                            <a:srgbClr val="121212"/>
                          </a:solidFill>
                          <a:effectLst/>
                          <a:latin typeface="+mn-lt"/>
                          <a:ea typeface="Arial" charset="0"/>
                          <a:cs typeface="Arial" charset="0"/>
                        </a:rPr>
                        <a:t>Anemia or in post-PV MF loss of need for cytoreductive therapy/phlebotomies to control HCT</a:t>
                      </a:r>
                    </a:p>
                    <a:p>
                      <a:pPr marL="228600" indent="-228600">
                        <a:buAutoNum type="arabicPeriod"/>
                      </a:pPr>
                      <a:r>
                        <a:rPr lang="pl-PL" sz="1350" dirty="0">
                          <a:solidFill>
                            <a:srgbClr val="121212"/>
                          </a:solidFill>
                          <a:effectLst/>
                          <a:latin typeface="+mn-lt"/>
                          <a:ea typeface="Arial" charset="0"/>
                          <a:cs typeface="Arial" charset="0"/>
                        </a:rPr>
                        <a:t>Leukoerythroblastosis</a:t>
                      </a:r>
                      <a:endParaRPr lang="en-US" sz="1350" dirty="0">
                        <a:solidFill>
                          <a:srgbClr val="121212"/>
                        </a:solidFill>
                        <a:effectLst/>
                        <a:latin typeface="+mn-lt"/>
                        <a:ea typeface="Arial" charset="0"/>
                        <a:cs typeface="Arial" charset="0"/>
                      </a:endParaRP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US" sz="1350" dirty="0">
                          <a:solidFill>
                            <a:srgbClr val="121212"/>
                          </a:solidFill>
                          <a:effectLst/>
                          <a:latin typeface="+mn-lt"/>
                          <a:ea typeface="Arial" charset="0"/>
                          <a:cs typeface="Arial" charset="0"/>
                        </a:rPr>
                        <a:t>Increase in palpable splenomegaly of &gt;5 cm from baseline or the development of a newly palpable splenomegaly</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startAt="4"/>
                        <a:tabLst/>
                        <a:defRPr/>
                      </a:pPr>
                      <a:r>
                        <a:rPr lang="en-US" sz="1350" dirty="0">
                          <a:solidFill>
                            <a:srgbClr val="121212"/>
                          </a:solidFill>
                          <a:effectLst/>
                          <a:latin typeface="+mn-lt"/>
                          <a:ea typeface="Arial" charset="0"/>
                          <a:cs typeface="Arial" charset="0"/>
                        </a:rPr>
                        <a:t>Elevated LDH level above the reference range (post-ET MF only)</a:t>
                      </a:r>
                      <a:endParaRPr lang="en-US" sz="1350" dirty="0">
                        <a:latin typeface="+mn-lt"/>
                        <a:ea typeface="Arial" charset="0"/>
                        <a:cs typeface="Arial" charset="0"/>
                      </a:endParaRPr>
                    </a:p>
                    <a:p>
                      <a:pPr marL="342900" indent="-342900">
                        <a:buFont typeface="+mj-lt"/>
                        <a:buAutoNum type="arabicPeriod" startAt="4"/>
                      </a:pPr>
                      <a:r>
                        <a:rPr lang="en-US" sz="1350" dirty="0">
                          <a:latin typeface="+mn-lt"/>
                          <a:ea typeface="Arial" charset="0"/>
                          <a:cs typeface="Arial" charset="0"/>
                        </a:rPr>
                        <a:t>Development of any 2 (or all 3) of the following constitutional symptoms: &gt;10% weight loss in 6 mos, night sweats, unexplained fever (&gt;37.5°C) </a:t>
                      </a:r>
                      <a:endParaRPr lang="en-US" sz="1350" b="1" dirty="0">
                        <a:solidFill>
                          <a:srgbClr val="37A3B9"/>
                        </a:solidFill>
                        <a:latin typeface="+mn-l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218692005"/>
                  </a:ext>
                </a:extLst>
              </a:tr>
            </a:tbl>
          </a:graphicData>
        </a:graphic>
      </p:graphicFrame>
      <p:sp>
        <p:nvSpPr>
          <p:cNvPr id="5" name="TextBox 4">
            <a:extLst>
              <a:ext uri="{FF2B5EF4-FFF2-40B4-BE49-F238E27FC236}">
                <a16:creationId xmlns:a16="http://schemas.microsoft.com/office/drawing/2014/main" id="{4A5EFE23-47F2-44A3-BA0E-70DD6C4E292E}"/>
              </a:ext>
            </a:extLst>
          </p:cNvPr>
          <p:cNvSpPr txBox="1"/>
          <p:nvPr/>
        </p:nvSpPr>
        <p:spPr>
          <a:xfrm>
            <a:off x="3072984" y="4467069"/>
            <a:ext cx="5886458" cy="553998"/>
          </a:xfrm>
          <a:prstGeom prst="rect">
            <a:avLst/>
          </a:prstGeom>
          <a:noFill/>
        </p:spPr>
        <p:txBody>
          <a:bodyPr wrap="square" rtlCol="0">
            <a:spAutoFit/>
          </a:bodyPr>
          <a:lstStyle/>
          <a:p>
            <a:r>
              <a:rPr lang="en-US" sz="1000" dirty="0">
                <a:solidFill>
                  <a:schemeClr val="bg1"/>
                </a:solidFill>
              </a:rPr>
              <a:t>1. </a:t>
            </a:r>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r>
              <a:rPr lang="en-US" sz="1000" dirty="0">
                <a:solidFill>
                  <a:schemeClr val="bg1"/>
                </a:solidFill>
              </a:rPr>
              <a:t>2. National Comprehensive Cancer Network. Myeloproliferative Neoplasms. Version 3.2022. Published August 11, 2022. Accessed January 22, 2023. https://www.nccn.org/professionals/physician_gls/pdf/mpn.pdf</a:t>
            </a:r>
          </a:p>
        </p:txBody>
      </p:sp>
      <p:sp>
        <p:nvSpPr>
          <p:cNvPr id="7" name="TextBox 6">
            <a:extLst>
              <a:ext uri="{FF2B5EF4-FFF2-40B4-BE49-F238E27FC236}">
                <a16:creationId xmlns:a16="http://schemas.microsoft.com/office/drawing/2014/main" id="{40D2EDE0-ABA2-4FDF-BB65-A9325E48E217}"/>
              </a:ext>
            </a:extLst>
          </p:cNvPr>
          <p:cNvSpPr txBox="1"/>
          <p:nvPr/>
        </p:nvSpPr>
        <p:spPr>
          <a:xfrm>
            <a:off x="269823" y="4006853"/>
            <a:ext cx="8689619" cy="615553"/>
          </a:xfrm>
          <a:prstGeom prst="rect">
            <a:avLst/>
          </a:prstGeom>
          <a:noFill/>
        </p:spPr>
        <p:txBody>
          <a:bodyPr wrap="square" rtlCol="0">
            <a:spAutoFit/>
          </a:bodyPr>
          <a:lstStyle/>
          <a:p>
            <a:r>
              <a:rPr lang="en-US" sz="900" dirty="0"/>
              <a:t>*eg, </a:t>
            </a:r>
            <a:r>
              <a:rPr lang="en-US" sz="900" i="1" dirty="0"/>
              <a:t>ASXL1, EZH2, TET2, IDH1/IDH2, SRSF2, SF3B1</a:t>
            </a:r>
          </a:p>
          <a:p>
            <a:r>
              <a:rPr lang="en-US" sz="600" dirty="0"/>
              <a:t>ASXL1, additional sex combs-like 1; ET, essential thrombocythemia; EZH2, enhancer of zeste homolog 2; ICC, International Consensus Classification; IDH1/2, isocitrate dehydrogenase 1/2; HCT, hematocrit; LDH, lactate dehydrogenase; MF, myelofibrosis; PV, polycythemia vera; SF3B1; splicing factor 3b Subunit 1; SRSF2, serine/arginine-rich splicing factor 2; TET2, tet methylcytosine dioxygenase 2</a:t>
            </a:r>
          </a:p>
          <a:p>
            <a:endParaRPr lang="en-US" sz="600" i="1" dirty="0"/>
          </a:p>
          <a:p>
            <a:endParaRPr lang="en-US" sz="700" dirty="0"/>
          </a:p>
        </p:txBody>
      </p:sp>
    </p:spTree>
    <p:extLst>
      <p:ext uri="{BB962C8B-B14F-4D97-AF65-F5344CB8AC3E}">
        <p14:creationId xmlns:p14="http://schemas.microsoft.com/office/powerpoint/2010/main" val="144654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E7CB-32C5-43B7-A9D6-4A5DEB05A655}"/>
              </a:ext>
            </a:extLst>
          </p:cNvPr>
          <p:cNvSpPr>
            <a:spLocks noGrp="1"/>
          </p:cNvSpPr>
          <p:nvPr>
            <p:ph type="title"/>
          </p:nvPr>
        </p:nvSpPr>
        <p:spPr>
          <a:xfrm>
            <a:off x="628650" y="0"/>
            <a:ext cx="7886700" cy="860346"/>
          </a:xfrm>
        </p:spPr>
        <p:txBody>
          <a:bodyPr/>
          <a:lstStyle/>
          <a:p>
            <a:r>
              <a:rPr lang="en-US" dirty="0">
                <a:latin typeface="+mn-lt"/>
              </a:rPr>
              <a:t>Signs and Symptoms of Myelofibrosis </a:t>
            </a:r>
          </a:p>
        </p:txBody>
      </p:sp>
      <p:graphicFrame>
        <p:nvGraphicFramePr>
          <p:cNvPr id="5" name="Content Placeholder 4">
            <a:extLst>
              <a:ext uri="{FF2B5EF4-FFF2-40B4-BE49-F238E27FC236}">
                <a16:creationId xmlns:a16="http://schemas.microsoft.com/office/drawing/2014/main" id="{DCE73BD3-4B5D-4655-A16B-32A230148A1B}"/>
              </a:ext>
            </a:extLst>
          </p:cNvPr>
          <p:cNvGraphicFramePr>
            <a:graphicFrameLocks noGrp="1"/>
          </p:cNvGraphicFramePr>
          <p:nvPr>
            <p:ph idx="1"/>
            <p:extLst>
              <p:ext uri="{D42A27DB-BD31-4B8C-83A1-F6EECF244321}">
                <p14:modId xmlns:p14="http://schemas.microsoft.com/office/powerpoint/2010/main" val="3178471966"/>
              </p:ext>
            </p:extLst>
          </p:nvPr>
        </p:nvGraphicFramePr>
        <p:xfrm>
          <a:off x="56213" y="860346"/>
          <a:ext cx="9031574" cy="355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8D773EF-D9C6-43AE-B3E3-A7336046F04A}"/>
              </a:ext>
            </a:extLst>
          </p:cNvPr>
          <p:cNvSpPr txBox="1"/>
          <p:nvPr/>
        </p:nvSpPr>
        <p:spPr>
          <a:xfrm>
            <a:off x="3072984" y="4467069"/>
            <a:ext cx="5505606" cy="246221"/>
          </a:xfrm>
          <a:prstGeom prst="rect">
            <a:avLst/>
          </a:prstGeom>
          <a:noFill/>
        </p:spPr>
        <p:txBody>
          <a:bodyPr wrap="square" rtlCol="0">
            <a:spAutoFit/>
          </a:bodyPr>
          <a:lstStyle/>
          <a:p>
            <a:r>
              <a:rPr lang="en-US" sz="1000" dirty="0">
                <a:solidFill>
                  <a:schemeClr val="bg1"/>
                </a:solidFill>
              </a:rPr>
              <a:t>Yoon J, et al. </a:t>
            </a:r>
            <a:r>
              <a:rPr lang="en-US" sz="1000" i="1" dirty="0">
                <a:solidFill>
                  <a:schemeClr val="bg1"/>
                </a:solidFill>
              </a:rPr>
              <a:t>Expert Rev Hematol. </a:t>
            </a:r>
            <a:r>
              <a:rPr lang="en-US" sz="1000" dirty="0">
                <a:solidFill>
                  <a:schemeClr val="bg1"/>
                </a:solidFill>
              </a:rPr>
              <a:t>2021;14(7):607-619.</a:t>
            </a:r>
          </a:p>
        </p:txBody>
      </p:sp>
    </p:spTree>
    <p:extLst>
      <p:ext uri="{BB962C8B-B14F-4D97-AF65-F5344CB8AC3E}">
        <p14:creationId xmlns:p14="http://schemas.microsoft.com/office/powerpoint/2010/main" val="334336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4B33-89FC-47E7-8FA7-22CCCBB32073}"/>
              </a:ext>
            </a:extLst>
          </p:cNvPr>
          <p:cNvSpPr>
            <a:spLocks noGrp="1"/>
          </p:cNvSpPr>
          <p:nvPr>
            <p:ph type="title"/>
          </p:nvPr>
        </p:nvSpPr>
        <p:spPr>
          <a:xfrm>
            <a:off x="628650" y="122433"/>
            <a:ext cx="7886700" cy="994172"/>
          </a:xfrm>
        </p:spPr>
        <p:txBody>
          <a:bodyPr/>
          <a:lstStyle/>
          <a:p>
            <a:r>
              <a:rPr lang="en-US" dirty="0">
                <a:latin typeface="+mn-lt"/>
              </a:rPr>
              <a:t>Burden of Disease</a:t>
            </a:r>
          </a:p>
        </p:txBody>
      </p:sp>
      <p:graphicFrame>
        <p:nvGraphicFramePr>
          <p:cNvPr id="6" name="Content Placeholder 5">
            <a:extLst>
              <a:ext uri="{FF2B5EF4-FFF2-40B4-BE49-F238E27FC236}">
                <a16:creationId xmlns:a16="http://schemas.microsoft.com/office/drawing/2014/main" id="{124C6E3C-8101-4400-B52A-73D3618303E4}"/>
              </a:ext>
            </a:extLst>
          </p:cNvPr>
          <p:cNvGraphicFramePr>
            <a:graphicFrameLocks noGrp="1"/>
          </p:cNvGraphicFramePr>
          <p:nvPr>
            <p:ph idx="1"/>
            <p:extLst>
              <p:ext uri="{D42A27DB-BD31-4B8C-83A1-F6EECF244321}">
                <p14:modId xmlns:p14="http://schemas.microsoft.com/office/powerpoint/2010/main" val="3471700029"/>
              </p:ext>
            </p:extLst>
          </p:nvPr>
        </p:nvGraphicFramePr>
        <p:xfrm>
          <a:off x="306361" y="641766"/>
          <a:ext cx="8622953" cy="388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115CCF4-84EC-438B-81C8-7C15EED4CD37}"/>
              </a:ext>
            </a:extLst>
          </p:cNvPr>
          <p:cNvSpPr txBox="1"/>
          <p:nvPr/>
        </p:nvSpPr>
        <p:spPr>
          <a:xfrm>
            <a:off x="3072984" y="4467069"/>
            <a:ext cx="5505606" cy="553998"/>
          </a:xfrm>
          <a:prstGeom prst="rect">
            <a:avLst/>
          </a:prstGeom>
          <a:noFill/>
        </p:spPr>
        <p:txBody>
          <a:bodyPr wrap="square" rtlCol="0">
            <a:spAutoFit/>
          </a:bodyPr>
          <a:lstStyle/>
          <a:p>
            <a:r>
              <a:rPr lang="en-US" sz="1000" dirty="0">
                <a:solidFill>
                  <a:schemeClr val="bg1"/>
                </a:solidFill>
              </a:rPr>
              <a:t>1. Yoon J, et al. </a:t>
            </a:r>
            <a:r>
              <a:rPr lang="en-US" sz="1000" i="1" dirty="0">
                <a:solidFill>
                  <a:schemeClr val="bg1"/>
                </a:solidFill>
              </a:rPr>
              <a:t>Expert Rev Hematol. </a:t>
            </a:r>
            <a:r>
              <a:rPr lang="en-US" sz="1000" dirty="0">
                <a:solidFill>
                  <a:schemeClr val="bg1"/>
                </a:solidFill>
              </a:rPr>
              <a:t>2021;14(7)607-619.  2. McFarland DC, et al. </a:t>
            </a:r>
            <a:r>
              <a:rPr lang="en-US" sz="1000" i="1" dirty="0">
                <a:solidFill>
                  <a:schemeClr val="bg1"/>
                </a:solidFill>
              </a:rPr>
              <a:t>J Natl Compr Canc Netw</a:t>
            </a:r>
            <a:r>
              <a:rPr lang="en-US" sz="1000" dirty="0">
                <a:solidFill>
                  <a:schemeClr val="bg1"/>
                </a:solidFill>
              </a:rPr>
              <a:t>. 2016;14(12):1563-1570.  3. Scherber R, et al. </a:t>
            </a:r>
            <a:r>
              <a:rPr lang="en-US" sz="1000" i="1" dirty="0">
                <a:solidFill>
                  <a:schemeClr val="bg1"/>
                </a:solidFill>
              </a:rPr>
              <a:t>Blood</a:t>
            </a:r>
            <a:r>
              <a:rPr lang="en-US" sz="1000" dirty="0">
                <a:solidFill>
                  <a:schemeClr val="bg1"/>
                </a:solidFill>
              </a:rPr>
              <a:t>. 2011;118(2):401-408.  4. Garmezy B, et al. </a:t>
            </a:r>
            <a:r>
              <a:rPr lang="en-US" sz="1000" i="1" dirty="0">
                <a:solidFill>
                  <a:schemeClr val="bg1"/>
                </a:solidFill>
              </a:rPr>
              <a:t>Blood Rev</a:t>
            </a:r>
            <a:r>
              <a:rPr lang="en-US" sz="1000" dirty="0">
                <a:solidFill>
                  <a:schemeClr val="bg1"/>
                </a:solidFill>
              </a:rPr>
              <a:t>. 2021;45:100691.</a:t>
            </a:r>
          </a:p>
        </p:txBody>
      </p:sp>
    </p:spTree>
    <p:extLst>
      <p:ext uri="{BB962C8B-B14F-4D97-AF65-F5344CB8AC3E}">
        <p14:creationId xmlns:p14="http://schemas.microsoft.com/office/powerpoint/2010/main" val="330610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4DAE-8246-B9F1-D90F-351DFB8D66EA}"/>
              </a:ext>
            </a:extLst>
          </p:cNvPr>
          <p:cNvSpPr>
            <a:spLocks noGrp="1"/>
          </p:cNvSpPr>
          <p:nvPr>
            <p:ph type="title"/>
          </p:nvPr>
        </p:nvSpPr>
        <p:spPr>
          <a:xfrm>
            <a:off x="628650" y="8389"/>
            <a:ext cx="7886700" cy="679595"/>
          </a:xfrm>
        </p:spPr>
        <p:txBody>
          <a:bodyPr/>
          <a:lstStyle/>
          <a:p>
            <a:r>
              <a:rPr lang="en-US" dirty="0">
                <a:latin typeface="+mn-lt"/>
              </a:rPr>
              <a:t>Risk Stratification in Myelofibrosis</a:t>
            </a:r>
            <a:r>
              <a:rPr lang="en-US" baseline="30000" dirty="0">
                <a:latin typeface="+mn-lt"/>
              </a:rPr>
              <a:t>1-2</a:t>
            </a:r>
            <a:r>
              <a:rPr lang="en-US" dirty="0">
                <a:latin typeface="+mn-lt"/>
              </a:rPr>
              <a:t> </a:t>
            </a:r>
          </a:p>
        </p:txBody>
      </p:sp>
      <p:graphicFrame>
        <p:nvGraphicFramePr>
          <p:cNvPr id="4" name="Table 3">
            <a:extLst>
              <a:ext uri="{FF2B5EF4-FFF2-40B4-BE49-F238E27FC236}">
                <a16:creationId xmlns:a16="http://schemas.microsoft.com/office/drawing/2014/main" id="{5C774F27-CFC7-BE89-EB19-07F8687EF371}"/>
              </a:ext>
            </a:extLst>
          </p:cNvPr>
          <p:cNvGraphicFramePr>
            <a:graphicFrameLocks noGrp="1"/>
          </p:cNvGraphicFramePr>
          <p:nvPr>
            <p:extLst>
              <p:ext uri="{D42A27DB-BD31-4B8C-83A1-F6EECF244321}">
                <p14:modId xmlns:p14="http://schemas.microsoft.com/office/powerpoint/2010/main" val="2251734875"/>
              </p:ext>
            </p:extLst>
          </p:nvPr>
        </p:nvGraphicFramePr>
        <p:xfrm>
          <a:off x="908569" y="555657"/>
          <a:ext cx="7159083" cy="3566160"/>
        </p:xfrm>
        <a:graphic>
          <a:graphicData uri="http://schemas.openxmlformats.org/drawingml/2006/table">
            <a:tbl>
              <a:tblPr firstRow="1" bandRow="1">
                <a:tableStyleId>{6E25E649-3F16-4E02-A733-19D2CDBF48F0}</a:tableStyleId>
              </a:tblPr>
              <a:tblGrid>
                <a:gridCol w="1717288">
                  <a:extLst>
                    <a:ext uri="{9D8B030D-6E8A-4147-A177-3AD203B41FA5}">
                      <a16:colId xmlns:a16="http://schemas.microsoft.com/office/drawing/2014/main" val="20000"/>
                    </a:ext>
                  </a:extLst>
                </a:gridCol>
                <a:gridCol w="663498">
                  <a:extLst>
                    <a:ext uri="{9D8B030D-6E8A-4147-A177-3AD203B41FA5}">
                      <a16:colId xmlns:a16="http://schemas.microsoft.com/office/drawing/2014/main" val="20001"/>
                    </a:ext>
                  </a:extLst>
                </a:gridCol>
                <a:gridCol w="663497">
                  <a:extLst>
                    <a:ext uri="{9D8B030D-6E8A-4147-A177-3AD203B41FA5}">
                      <a16:colId xmlns:a16="http://schemas.microsoft.com/office/drawing/2014/main" val="20002"/>
                    </a:ext>
                  </a:extLst>
                </a:gridCol>
                <a:gridCol w="953429">
                  <a:extLst>
                    <a:ext uri="{9D8B030D-6E8A-4147-A177-3AD203B41FA5}">
                      <a16:colId xmlns:a16="http://schemas.microsoft.com/office/drawing/2014/main" val="20003"/>
                    </a:ext>
                  </a:extLst>
                </a:gridCol>
                <a:gridCol w="858644">
                  <a:extLst>
                    <a:ext uri="{9D8B030D-6E8A-4147-A177-3AD203B41FA5}">
                      <a16:colId xmlns:a16="http://schemas.microsoft.com/office/drawing/2014/main" val="2461625736"/>
                    </a:ext>
                  </a:extLst>
                </a:gridCol>
                <a:gridCol w="1321419">
                  <a:extLst>
                    <a:ext uri="{9D8B030D-6E8A-4147-A177-3AD203B41FA5}">
                      <a16:colId xmlns:a16="http://schemas.microsoft.com/office/drawing/2014/main" val="2518331582"/>
                    </a:ext>
                  </a:extLst>
                </a:gridCol>
                <a:gridCol w="981308">
                  <a:extLst>
                    <a:ext uri="{9D8B030D-6E8A-4147-A177-3AD203B41FA5}">
                      <a16:colId xmlns:a16="http://schemas.microsoft.com/office/drawing/2014/main" val="3438056948"/>
                    </a:ext>
                  </a:extLst>
                </a:gridCol>
              </a:tblGrid>
              <a:tr h="274320">
                <a:tc>
                  <a:txBody>
                    <a:bodyPr/>
                    <a:lstStyle/>
                    <a:p>
                      <a:r>
                        <a:rPr lang="en-US" sz="1200" dirty="0"/>
                        <a:t>Parameter</a:t>
                      </a: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200" dirty="0">
                          <a:effectLst/>
                        </a:rPr>
                        <a:t>IPSS</a:t>
                      </a:r>
                      <a:endParaRPr lang="en-US" sz="1200" dirty="0">
                        <a:effectLst/>
                        <a:latin typeface="+mn-lt"/>
                        <a:ea typeface="Calibri"/>
                        <a:cs typeface="Times New Roman"/>
                      </a:endParaRP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200" dirty="0">
                          <a:effectLst/>
                        </a:rPr>
                        <a:t>DIPSS</a:t>
                      </a:r>
                      <a:endParaRPr lang="en-US" sz="1200" dirty="0">
                        <a:effectLst/>
                        <a:latin typeface="+mn-lt"/>
                        <a:ea typeface="Calibri"/>
                        <a:cs typeface="Times New Roman"/>
                      </a:endParaRP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CA" sz="1200" dirty="0">
                          <a:effectLst/>
                        </a:rPr>
                        <a:t>DIPSS-Plus</a:t>
                      </a:r>
                      <a:endParaRPr lang="en-US" sz="1200" dirty="0">
                        <a:effectLst/>
                        <a:latin typeface="+mn-lt"/>
                        <a:ea typeface="Calibri"/>
                        <a:cs typeface="Times New Roman"/>
                      </a:endParaRP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a:cs typeface="Times New Roman"/>
                        </a:rPr>
                        <a:t>MIPSS70</a:t>
                      </a: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a:cs typeface="Times New Roman"/>
                        </a:rPr>
                        <a:t>MIPSS70+ v2.0</a:t>
                      </a:r>
                    </a:p>
                  </a:txBody>
                  <a:tcPr marT="34290" marB="34290" anchor="ctr">
                    <a:solidFill>
                      <a:srgbClr val="44A8B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a:cs typeface="Times New Roman"/>
                        </a:rPr>
                        <a:t>MYSEC-PM</a:t>
                      </a:r>
                    </a:p>
                  </a:txBody>
                  <a:tcPr marT="34290" marB="34290" anchor="ctr">
                    <a:solidFill>
                      <a:srgbClr val="44A8B6"/>
                    </a:solidFill>
                  </a:tcPr>
                </a:tc>
                <a:extLst>
                  <a:ext uri="{0D108BD9-81ED-4DB2-BD59-A6C34878D82A}">
                    <a16:rowId xmlns:a16="http://schemas.microsoft.com/office/drawing/2014/main" val="10000"/>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a:effectLst/>
                        </a:rPr>
                        <a:t>Age</a:t>
                      </a:r>
                      <a:endParaRPr lang="en-US" sz="1200" b="1" dirty="0">
                        <a:effectLst/>
                        <a:latin typeface="+mn-lt"/>
                        <a:ea typeface="Calibri"/>
                        <a:cs typeface="Times New Roman"/>
                      </a:endParaRPr>
                    </a:p>
                  </a:txBody>
                  <a:tcPr marT="34290" marB="34290" anchor="ctr">
                    <a:solidFill>
                      <a:srgbClr val="85C8D1"/>
                    </a:solidFill>
                  </a:tcPr>
                </a:tc>
                <a:tc>
                  <a:txBody>
                    <a:bodyPr/>
                    <a:lstStyle/>
                    <a:p>
                      <a:pPr marL="0" indent="0" algn="ctr">
                        <a:lnSpc>
                          <a:spcPct val="100000"/>
                        </a:lnSpc>
                        <a:buFont typeface="Wingdings" panose="05000000000000000000" pitchFamily="2" charset="2"/>
                        <a:buNone/>
                      </a:pPr>
                      <a:r>
                        <a:rPr lang="en-US" sz="1200" dirty="0">
                          <a:sym typeface="Wingdings"/>
                        </a:rPr>
                        <a:t></a:t>
                      </a:r>
                      <a:endParaRPr lang="en-US" sz="1200" b="1" dirty="0">
                        <a:solidFill>
                          <a:schemeClr val="bg2">
                            <a:lumMod val="10000"/>
                          </a:schemeClr>
                        </a:solidFill>
                      </a:endParaRPr>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extLst>
                  <a:ext uri="{0D108BD9-81ED-4DB2-BD59-A6C34878D82A}">
                    <a16:rowId xmlns:a16="http://schemas.microsoft.com/office/drawing/2014/main" val="10001"/>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a:effectLst/>
                        </a:rPr>
                        <a:t>Constitutional Sx</a:t>
                      </a:r>
                      <a:endParaRPr lang="en-US" sz="1200" b="1" dirty="0">
                        <a:effectLst/>
                        <a:latin typeface="+mn-lt"/>
                        <a:ea typeface="Calibri"/>
                        <a:cs typeface="Times New Roman"/>
                      </a:endParaRPr>
                    </a:p>
                  </a:txBody>
                  <a:tcPr marT="34290" marB="34290" anchor="ctr">
                    <a:solidFill>
                      <a:srgbClr val="B7E9EB"/>
                    </a:solidFill>
                  </a:tcPr>
                </a:tc>
                <a:tc>
                  <a:txBody>
                    <a:bodyPr/>
                    <a:lstStyle/>
                    <a:p>
                      <a:pPr marL="0" indent="0" algn="ctr">
                        <a:lnSpc>
                          <a:spcPct val="100000"/>
                        </a:lnSpc>
                        <a:buFont typeface="Wingdings" panose="05000000000000000000" pitchFamily="2" charset="2"/>
                        <a:buNone/>
                      </a:pPr>
                      <a:r>
                        <a:rPr lang="en-US" sz="1200" dirty="0">
                          <a:sym typeface="Wingdings"/>
                        </a:rPr>
                        <a:t></a:t>
                      </a:r>
                      <a:endParaRPr lang="en-US" sz="1200" b="1" dirty="0">
                        <a:solidFill>
                          <a:schemeClr val="bg2">
                            <a:lumMod val="10000"/>
                          </a:schemeClr>
                        </a:solidFill>
                      </a:endParaRPr>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sym typeface="Wingdings" pitchFamily="2" charset="2"/>
                        </a:rPr>
                        <a:t></a:t>
                      </a:r>
                      <a:endParaRPr lang="en-US" sz="900" dirty="0">
                        <a:effectLst/>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extLst>
                  <a:ext uri="{0D108BD9-81ED-4DB2-BD59-A6C34878D82A}">
                    <a16:rowId xmlns:a16="http://schemas.microsoft.com/office/drawing/2014/main" val="10002"/>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a:effectLst/>
                        </a:rPr>
                        <a:t>Leukocytosis</a:t>
                      </a:r>
                      <a:endParaRPr lang="en-US" sz="1200" b="1" dirty="0">
                        <a:effectLst/>
                        <a:latin typeface="+mn-lt"/>
                        <a:ea typeface="Calibri"/>
                        <a:cs typeface="Times New Roman"/>
                      </a:endParaRPr>
                    </a:p>
                  </a:txBody>
                  <a:tcPr marT="34290" marB="34290" anchor="ctr">
                    <a:solidFill>
                      <a:srgbClr val="85C8D1"/>
                    </a:solidFill>
                  </a:tcPr>
                </a:tc>
                <a:tc>
                  <a:txBody>
                    <a:bodyPr/>
                    <a:lstStyle/>
                    <a:p>
                      <a:pPr marL="0" indent="0" algn="ctr">
                        <a:lnSpc>
                          <a:spcPct val="100000"/>
                        </a:lnSpc>
                        <a:buFont typeface="Wingdings" panose="05000000000000000000" pitchFamily="2" charset="2"/>
                        <a:buNone/>
                      </a:pPr>
                      <a:r>
                        <a:rPr lang="en-US" sz="1200" dirty="0">
                          <a:sym typeface="Wingdings"/>
                        </a:rPr>
                        <a:t></a:t>
                      </a:r>
                      <a:endParaRPr lang="en-US" sz="1200" b="1" dirty="0">
                        <a:solidFill>
                          <a:schemeClr val="bg2">
                            <a:lumMod val="10000"/>
                          </a:schemeClr>
                        </a:solidFill>
                      </a:endParaRPr>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extLst>
                  <a:ext uri="{0D108BD9-81ED-4DB2-BD59-A6C34878D82A}">
                    <a16:rowId xmlns:a16="http://schemas.microsoft.com/office/drawing/2014/main" val="10003"/>
                  </a:ext>
                </a:extLst>
              </a:tr>
              <a:tr h="274320">
                <a:tc>
                  <a:txBody>
                    <a:bodyPr/>
                    <a:lstStyle/>
                    <a:p>
                      <a:pPr algn="l">
                        <a:lnSpc>
                          <a:spcPct val="100000"/>
                        </a:lnSpc>
                        <a:spcAft>
                          <a:spcPts val="0"/>
                        </a:spcAft>
                      </a:pPr>
                      <a:r>
                        <a:rPr lang="en-CA" sz="1200" b="1" dirty="0">
                          <a:effectLst/>
                        </a:rPr>
                        <a:t>Anemia</a:t>
                      </a:r>
                      <a:endParaRPr lang="en-US" sz="1200" b="1" dirty="0">
                        <a:effectLst/>
                        <a:latin typeface="+mn-lt"/>
                        <a:ea typeface="Calibri"/>
                        <a:cs typeface="Times New Roman"/>
                      </a:endParaRPr>
                    </a:p>
                  </a:txBody>
                  <a:tcPr marT="34290" marB="34290" anchor="ctr">
                    <a:solidFill>
                      <a:srgbClr val="B7E9EB"/>
                    </a:solidFill>
                  </a:tcPr>
                </a:tc>
                <a:tc>
                  <a:txBody>
                    <a:bodyPr/>
                    <a:lstStyle/>
                    <a:p>
                      <a:pPr marL="0" indent="0" algn="ctr">
                        <a:lnSpc>
                          <a:spcPct val="100000"/>
                        </a:lnSpc>
                        <a:buFont typeface="Wingdings" panose="05000000000000000000" pitchFamily="2" charset="2"/>
                        <a:buNone/>
                      </a:pPr>
                      <a:r>
                        <a:rPr lang="en-US" sz="1200" dirty="0">
                          <a:sym typeface="Wingdings"/>
                        </a:rPr>
                        <a:t></a:t>
                      </a:r>
                      <a:endParaRPr lang="en-US" sz="1200" b="1" dirty="0">
                        <a:solidFill>
                          <a:schemeClr val="bg2">
                            <a:lumMod val="10000"/>
                          </a:schemeClr>
                        </a:solidFill>
                      </a:endParaRPr>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sym typeface="Wingdings" pitchFamily="2" charset="2"/>
                        </a:rPr>
                        <a:t></a:t>
                      </a:r>
                      <a:endParaRPr lang="en-US" sz="900" dirty="0">
                        <a:effectLst/>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extLst>
                  <a:ext uri="{0D108BD9-81ED-4DB2-BD59-A6C34878D82A}">
                    <a16:rowId xmlns:a16="http://schemas.microsoft.com/office/drawing/2014/main" val="10004"/>
                  </a:ext>
                </a:extLst>
              </a:tr>
              <a:tr h="274320">
                <a:tc>
                  <a:txBody>
                    <a:bodyPr/>
                    <a:lstStyle/>
                    <a:p>
                      <a:pPr algn="l">
                        <a:lnSpc>
                          <a:spcPct val="100000"/>
                        </a:lnSpc>
                        <a:spcAft>
                          <a:spcPts val="0"/>
                        </a:spcAft>
                      </a:pPr>
                      <a:r>
                        <a:rPr lang="en-CA" sz="1200" b="1" dirty="0">
                          <a:effectLst/>
                        </a:rPr>
                        <a:t>Peripheral blasts</a:t>
                      </a:r>
                      <a:endParaRPr lang="en-US" sz="1200" b="1" dirty="0">
                        <a:effectLst/>
                        <a:latin typeface="+mn-lt"/>
                        <a:ea typeface="Calibri"/>
                        <a:cs typeface="Times New Roman"/>
                      </a:endParaRPr>
                    </a:p>
                  </a:txBody>
                  <a:tcPr marT="34290" marB="34290" anchor="ctr">
                    <a:solidFill>
                      <a:srgbClr val="85C8D1"/>
                    </a:solidFill>
                  </a:tcPr>
                </a:tc>
                <a:tc>
                  <a:txBody>
                    <a:bodyPr/>
                    <a:lstStyle/>
                    <a:p>
                      <a:pPr marL="0" indent="0" algn="ctr">
                        <a:lnSpc>
                          <a:spcPct val="100000"/>
                        </a:lnSpc>
                        <a:buFont typeface="Wingdings" panose="05000000000000000000" pitchFamily="2" charset="2"/>
                        <a:buNone/>
                      </a:pPr>
                      <a:r>
                        <a:rPr lang="en-US" sz="1200" dirty="0">
                          <a:sym typeface="Wingdings"/>
                        </a:rPr>
                        <a:t></a:t>
                      </a:r>
                      <a:endParaRPr lang="en-US" sz="1200" b="1" dirty="0">
                        <a:solidFill>
                          <a:schemeClr val="bg2">
                            <a:lumMod val="10000"/>
                          </a:schemeClr>
                        </a:solidFill>
                      </a:endParaRPr>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sym typeface="Wingdings" pitchFamily="2" charset="2"/>
                        </a:rPr>
                        <a:t></a:t>
                      </a:r>
                      <a:endParaRPr lang="en-US" sz="900" dirty="0">
                        <a:effectLst/>
                      </a:endParaRPr>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extLst>
                  <a:ext uri="{0D108BD9-81ED-4DB2-BD59-A6C34878D82A}">
                    <a16:rowId xmlns:a16="http://schemas.microsoft.com/office/drawing/2014/main" val="10005"/>
                  </a:ext>
                </a:extLst>
              </a:tr>
              <a:tr h="274320">
                <a:tc>
                  <a:txBody>
                    <a:bodyPr/>
                    <a:lstStyle/>
                    <a:p>
                      <a:pPr algn="l">
                        <a:lnSpc>
                          <a:spcPct val="100000"/>
                        </a:lnSpc>
                        <a:spcAft>
                          <a:spcPts val="0"/>
                        </a:spcAft>
                      </a:pPr>
                      <a:r>
                        <a:rPr lang="en-CA" sz="1200" b="1" dirty="0">
                          <a:effectLst/>
                        </a:rPr>
                        <a:t>Thrombocytopenia</a:t>
                      </a:r>
                      <a:endParaRPr lang="en-US" sz="1200" b="1" dirty="0">
                        <a:effectLst/>
                        <a:latin typeface="+mn-lt"/>
                        <a:ea typeface="Calibri"/>
                        <a:cs typeface="Times New Roman"/>
                      </a:endParaRPr>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extLst>
                  <a:ext uri="{0D108BD9-81ED-4DB2-BD59-A6C34878D82A}">
                    <a16:rowId xmlns:a16="http://schemas.microsoft.com/office/drawing/2014/main" val="10006"/>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a:effectLst/>
                        </a:rPr>
                        <a:t>RBC transfusion</a:t>
                      </a:r>
                      <a:endParaRPr lang="en-US" sz="1200" b="1" dirty="0">
                        <a:effectLst/>
                        <a:latin typeface="+mn-lt"/>
                        <a:ea typeface="Calibri"/>
                        <a:cs typeface="Times New Roman"/>
                      </a:endParaRPr>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85C8D1"/>
                    </a:solidFill>
                  </a:tcPr>
                </a:tc>
                <a:extLst>
                  <a:ext uri="{0D108BD9-81ED-4DB2-BD59-A6C34878D82A}">
                    <a16:rowId xmlns:a16="http://schemas.microsoft.com/office/drawing/2014/main" val="10007"/>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a:cs typeface="Times New Roman"/>
                        </a:rPr>
                        <a:t>Fibrosis grade</a:t>
                      </a:r>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extLst>
                  <a:ext uri="{0D108BD9-81ED-4DB2-BD59-A6C34878D82A}">
                    <a16:rowId xmlns:a16="http://schemas.microsoft.com/office/drawing/2014/main" val="709789198"/>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dirty="0">
                          <a:effectLst/>
                        </a:rPr>
                        <a:t>Karyotype</a:t>
                      </a:r>
                      <a:endParaRPr lang="en-US" sz="1200" b="1" dirty="0">
                        <a:effectLst/>
                        <a:latin typeface="+mn-lt"/>
                        <a:ea typeface="Calibri"/>
                        <a:cs typeface="Times New Roman"/>
                      </a:endParaRPr>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85C8D1"/>
                    </a:solidFill>
                  </a:tcPr>
                </a:tc>
                <a:extLst>
                  <a:ext uri="{0D108BD9-81ED-4DB2-BD59-A6C34878D82A}">
                    <a16:rowId xmlns:a16="http://schemas.microsoft.com/office/drawing/2014/main" val="10008"/>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a:effectLst/>
                          <a:latin typeface="+mn-lt"/>
                          <a:ea typeface="Calibri"/>
                          <a:cs typeface="Times New Roman"/>
                        </a:rPr>
                        <a:t>CALR </a:t>
                      </a:r>
                      <a:r>
                        <a:rPr lang="en-US" sz="1200" b="1" i="0" dirty="0">
                          <a:effectLst/>
                          <a:latin typeface="+mn-lt"/>
                          <a:ea typeface="Calibri"/>
                          <a:cs typeface="Times New Roman"/>
                        </a:rPr>
                        <a:t>mutation</a:t>
                      </a:r>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B7E9EB"/>
                    </a:solidFill>
                  </a:tcPr>
                </a:tc>
                <a:extLst>
                  <a:ext uri="{0D108BD9-81ED-4DB2-BD59-A6C34878D82A}">
                    <a16:rowId xmlns:a16="http://schemas.microsoft.com/office/drawing/2014/main" val="3938780502"/>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a:cs typeface="Times New Roman"/>
                        </a:rPr>
                        <a:t>High-risk mutations</a:t>
                      </a:r>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algn="ctr">
                        <a:lnSpc>
                          <a:spcPct val="100000"/>
                        </a:lnSpc>
                      </a:pP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lang="en-US" sz="1200" b="1" dirty="0"/>
                    </a:p>
                  </a:txBody>
                  <a:tcPr marT="34290" marB="34290" anchor="ctr">
                    <a:solidFill>
                      <a:srgbClr val="85C8D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85C8D1"/>
                    </a:solidFill>
                  </a:tcPr>
                </a:tc>
                <a:extLst>
                  <a:ext uri="{0D108BD9-81ED-4DB2-BD59-A6C34878D82A}">
                    <a16:rowId xmlns:a16="http://schemas.microsoft.com/office/drawing/2014/main" val="3081204205"/>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a:cs typeface="Times New Roman"/>
                        </a:rPr>
                        <a:t>Post-PV/ET MF</a:t>
                      </a:r>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algn="ctr">
                        <a:lnSpc>
                          <a:spcPct val="100000"/>
                        </a:lnSpc>
                      </a:pPr>
                      <a:endParaRPr lang="en-US" sz="1200" b="1" dirty="0"/>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sym typeface="Wingdings"/>
                        </a:rPr>
                        <a:t></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txBody>
                  <a:tcPr marT="34290" marB="34290" anchor="ctr">
                    <a:solidFill>
                      <a:srgbClr val="B7E9EB"/>
                    </a:solidFill>
                  </a:tcPr>
                </a:tc>
                <a:extLst>
                  <a:ext uri="{0D108BD9-81ED-4DB2-BD59-A6C34878D82A}">
                    <a16:rowId xmlns:a16="http://schemas.microsoft.com/office/drawing/2014/main" val="1632284545"/>
                  </a:ext>
                </a:extLst>
              </a:tr>
            </a:tbl>
          </a:graphicData>
        </a:graphic>
      </p:graphicFrame>
      <p:sp>
        <p:nvSpPr>
          <p:cNvPr id="5" name="TextBox 4">
            <a:extLst>
              <a:ext uri="{FF2B5EF4-FFF2-40B4-BE49-F238E27FC236}">
                <a16:creationId xmlns:a16="http://schemas.microsoft.com/office/drawing/2014/main" id="{F6CDF7EC-EB1E-2100-49C8-B859B98F25CC}"/>
              </a:ext>
            </a:extLst>
          </p:cNvPr>
          <p:cNvSpPr txBox="1"/>
          <p:nvPr/>
        </p:nvSpPr>
        <p:spPr>
          <a:xfrm>
            <a:off x="821485" y="4123714"/>
            <a:ext cx="7974174" cy="338554"/>
          </a:xfrm>
          <a:prstGeom prst="rect">
            <a:avLst/>
          </a:prstGeom>
          <a:noFill/>
        </p:spPr>
        <p:txBody>
          <a:bodyPr wrap="square" rtlCol="0">
            <a:spAutoFit/>
          </a:bodyPr>
          <a:lstStyle/>
          <a:p>
            <a:r>
              <a:rPr lang="en-US" sz="800" kern="1200" dirty="0">
                <a:solidFill>
                  <a:schemeClr val="tx1"/>
                </a:solidFill>
                <a:effectLst/>
                <a:latin typeface="+mn-lt"/>
                <a:ea typeface="+mn-ea"/>
                <a:cs typeface="+mn-cs"/>
              </a:rPr>
              <a:t>CALR, calreticulin; DIPSS, Dynamic International Prognostic Scoring System; ET, essential thrombocythemia; IPSS, International Prognostic Scoring System; MF, myelofibrosis</a:t>
            </a:r>
            <a:r>
              <a:rPr lang="en-US" sz="800" b="0" kern="1200" dirty="0">
                <a:solidFill>
                  <a:schemeClr val="tx1"/>
                </a:solidFill>
                <a:effectLst/>
                <a:latin typeface="+mn-lt"/>
                <a:ea typeface="+mn-ea"/>
                <a:cs typeface="+mn-cs"/>
              </a:rPr>
              <a:t>; MIPSS, mutational enhanced international prognostic score system; MYSEC-PM, myelofibrosis secondary to PV and ET-prognostic model; PV, polycythemia vera;</a:t>
            </a:r>
            <a:r>
              <a:rPr lang="en-US" sz="800" b="1" kern="1200" dirty="0">
                <a:solidFill>
                  <a:schemeClr val="tx1"/>
                </a:solidFill>
                <a:effectLst/>
                <a:latin typeface="+mn-lt"/>
                <a:ea typeface="+mn-ea"/>
                <a:cs typeface="+mn-cs"/>
              </a:rPr>
              <a:t> </a:t>
            </a:r>
            <a:r>
              <a:rPr lang="en-US" sz="800" kern="1200" dirty="0">
                <a:solidFill>
                  <a:schemeClr val="tx1"/>
                </a:solidFill>
                <a:effectLst/>
                <a:latin typeface="+mn-lt"/>
                <a:ea typeface="+mn-ea"/>
                <a:cs typeface="+mn-cs"/>
              </a:rPr>
              <a:t>RBC, red blood cell; Sx, symptoms </a:t>
            </a:r>
            <a:endParaRPr lang="en-US" sz="1400" dirty="0"/>
          </a:p>
        </p:txBody>
      </p:sp>
      <p:sp>
        <p:nvSpPr>
          <p:cNvPr id="7" name="TextBox 6">
            <a:extLst>
              <a:ext uri="{FF2B5EF4-FFF2-40B4-BE49-F238E27FC236}">
                <a16:creationId xmlns:a16="http://schemas.microsoft.com/office/drawing/2014/main" id="{A2E40A37-CAAF-15EA-65DB-970D89093489}"/>
              </a:ext>
            </a:extLst>
          </p:cNvPr>
          <p:cNvSpPr txBox="1"/>
          <p:nvPr/>
        </p:nvSpPr>
        <p:spPr>
          <a:xfrm>
            <a:off x="3049397" y="4462268"/>
            <a:ext cx="6094603" cy="553998"/>
          </a:xfrm>
          <a:prstGeom prst="rect">
            <a:avLst/>
          </a:prstGeom>
          <a:noFill/>
        </p:spPr>
        <p:txBody>
          <a:bodyPr wrap="square">
            <a:spAutoFit/>
          </a:bodyPr>
          <a:lstStyle/>
          <a:p>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1. Bose P, et al. </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Cancer</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2016;122(5):681-692. 2</a:t>
            </a:r>
            <a:r>
              <a:rPr lang="en-US" sz="1000" dirty="0">
                <a:solidFill>
                  <a:schemeClr val="bg1"/>
                </a:solidFill>
              </a:rPr>
              <a:t>. National Comprehensive Cancer Network. Myeloproliferative Neoplasms. Version 3.2022. Published August 11, 2022. Accessed January 22, 2023. https://www.nccn.org/professionals/physician_gls/pdf/mpn.pdf </a:t>
            </a:r>
            <a:endParaRPr lang="en-US" sz="1000" dirty="0"/>
          </a:p>
        </p:txBody>
      </p:sp>
    </p:spTree>
    <p:extLst>
      <p:ext uri="{BB962C8B-B14F-4D97-AF65-F5344CB8AC3E}">
        <p14:creationId xmlns:p14="http://schemas.microsoft.com/office/powerpoint/2010/main" val="423741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0E27-B7A1-3197-A610-35D9F2A062DD}"/>
              </a:ext>
            </a:extLst>
          </p:cNvPr>
          <p:cNvSpPr>
            <a:spLocks noGrp="1"/>
          </p:cNvSpPr>
          <p:nvPr>
            <p:ph type="title"/>
          </p:nvPr>
        </p:nvSpPr>
        <p:spPr>
          <a:xfrm>
            <a:off x="628650" y="89286"/>
            <a:ext cx="7886700" cy="716057"/>
          </a:xfrm>
        </p:spPr>
        <p:txBody>
          <a:bodyPr/>
          <a:lstStyle/>
          <a:p>
            <a:r>
              <a:rPr lang="en-US" dirty="0">
                <a:latin typeface="+mn-lt"/>
              </a:rPr>
              <a:t>What Model to Use and When? </a:t>
            </a:r>
          </a:p>
        </p:txBody>
      </p:sp>
      <p:grpSp>
        <p:nvGrpSpPr>
          <p:cNvPr id="32" name="Group 31">
            <a:extLst>
              <a:ext uri="{FF2B5EF4-FFF2-40B4-BE49-F238E27FC236}">
                <a16:creationId xmlns:a16="http://schemas.microsoft.com/office/drawing/2014/main" id="{F200CAD5-ACD6-845C-4352-DA59C68F7B66}"/>
              </a:ext>
            </a:extLst>
          </p:cNvPr>
          <p:cNvGrpSpPr/>
          <p:nvPr/>
        </p:nvGrpSpPr>
        <p:grpSpPr>
          <a:xfrm>
            <a:off x="3507295" y="1000425"/>
            <a:ext cx="2737485" cy="2921250"/>
            <a:chOff x="6208825" y="2001943"/>
            <a:chExt cx="2737485" cy="2608644"/>
          </a:xfrm>
          <a:effectLst/>
        </p:grpSpPr>
        <p:sp>
          <p:nvSpPr>
            <p:cNvPr id="33" name="Rounded Rectangle 9">
              <a:extLst>
                <a:ext uri="{FF2B5EF4-FFF2-40B4-BE49-F238E27FC236}">
                  <a16:creationId xmlns:a16="http://schemas.microsoft.com/office/drawing/2014/main" id="{1622E48A-4245-E257-F179-78656EFE8F82}"/>
                </a:ext>
              </a:extLst>
            </p:cNvPr>
            <p:cNvSpPr/>
            <p:nvPr/>
          </p:nvSpPr>
          <p:spPr>
            <a:xfrm>
              <a:off x="6208825" y="2001943"/>
              <a:ext cx="2737485" cy="1275117"/>
            </a:xfrm>
            <a:prstGeom prst="roundRect">
              <a:avLst/>
            </a:prstGeom>
            <a:solidFill>
              <a:srgbClr val="4CAF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Lower risk </a:t>
              </a:r>
              <a:endParaRPr lang="en-US" sz="1400" dirty="0">
                <a:solidFill>
                  <a:prstClr val="white"/>
                </a:solidFill>
                <a:latin typeface="Calibri" panose="020F0502020204030204"/>
              </a:endParaRPr>
            </a:p>
            <a:p>
              <a:pPr marL="171446" indent="-171446" defTabSz="685800">
                <a:buFont typeface="Arial" panose="020B0604020202020204" pitchFamily="34" charset="0"/>
                <a:buChar char="•"/>
              </a:pPr>
              <a:r>
                <a:rPr lang="en-US" sz="1400" dirty="0">
                  <a:solidFill>
                    <a:prstClr val="white"/>
                  </a:solidFill>
                  <a:latin typeface="Calibri" panose="020F0502020204030204"/>
                </a:rPr>
                <a:t>MIPSS-70: ≤3 </a:t>
              </a:r>
            </a:p>
            <a:p>
              <a:pPr marL="171446" indent="-171446" defTabSz="685800">
                <a:buFont typeface="Arial" panose="020B0604020202020204" pitchFamily="34" charset="0"/>
                <a:buChar char="•"/>
              </a:pPr>
              <a:r>
                <a:rPr lang="en-US" sz="1400" dirty="0">
                  <a:solidFill>
                    <a:prstClr val="white"/>
                  </a:solidFill>
                  <a:latin typeface="Calibri" panose="020F0502020204030204"/>
                </a:rPr>
                <a:t>MIPSS-70+ Version 2.0: ≤3 </a:t>
              </a:r>
            </a:p>
            <a:p>
              <a:pPr marL="171446" indent="-171446" defTabSz="685800">
                <a:buFont typeface="Arial" panose="020B0604020202020204" pitchFamily="34" charset="0"/>
                <a:buChar char="•"/>
              </a:pPr>
              <a:r>
                <a:rPr lang="en-US" sz="1400" dirty="0">
                  <a:solidFill>
                    <a:prstClr val="white"/>
                  </a:solidFill>
                  <a:latin typeface="Calibri" panose="020F0502020204030204"/>
                </a:rPr>
                <a:t>DIPSS-Plus: ≤1 </a:t>
              </a:r>
            </a:p>
            <a:p>
              <a:pPr marL="171446" indent="-171446" defTabSz="685800">
                <a:buFont typeface="Arial" panose="020B0604020202020204" pitchFamily="34" charset="0"/>
                <a:buChar char="•"/>
              </a:pPr>
              <a:r>
                <a:rPr lang="en-US" sz="1400" dirty="0">
                  <a:solidFill>
                    <a:prstClr val="white"/>
                  </a:solidFill>
                  <a:latin typeface="Calibri" panose="020F0502020204030204"/>
                </a:rPr>
                <a:t>DIPSS: ≤2 </a:t>
              </a:r>
            </a:p>
            <a:p>
              <a:pPr marL="171446" indent="-171446" defTabSz="685800">
                <a:buFont typeface="Arial" panose="020B0604020202020204" pitchFamily="34" charset="0"/>
                <a:buChar char="•"/>
              </a:pPr>
              <a:r>
                <a:rPr lang="en-US" sz="1400" dirty="0">
                  <a:solidFill>
                    <a:prstClr val="white"/>
                  </a:solidFill>
                  <a:latin typeface="Calibri" panose="020F0502020204030204"/>
                </a:rPr>
                <a:t>MYSEC-PM: &lt;14 </a:t>
              </a:r>
            </a:p>
          </p:txBody>
        </p:sp>
        <p:sp>
          <p:nvSpPr>
            <p:cNvPr id="34" name="Rounded Rectangle 10">
              <a:extLst>
                <a:ext uri="{FF2B5EF4-FFF2-40B4-BE49-F238E27FC236}">
                  <a16:creationId xmlns:a16="http://schemas.microsoft.com/office/drawing/2014/main" id="{BC51CF1C-5A35-4080-4A39-0F4798A9405E}"/>
                </a:ext>
              </a:extLst>
            </p:cNvPr>
            <p:cNvSpPr/>
            <p:nvPr/>
          </p:nvSpPr>
          <p:spPr>
            <a:xfrm>
              <a:off x="6208825" y="3335470"/>
              <a:ext cx="2737485" cy="1275117"/>
            </a:xfrm>
            <a:prstGeom prst="roundRect">
              <a:avLst/>
            </a:prstGeom>
            <a:solidFill>
              <a:srgbClr val="1F49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white"/>
                  </a:solidFill>
                  <a:latin typeface="Calibri" panose="020F0502020204030204"/>
                </a:rPr>
                <a:t>Higher risk </a:t>
              </a:r>
            </a:p>
            <a:p>
              <a:pPr marL="171446" indent="-171446" defTabSz="685800">
                <a:buFont typeface="Arial" panose="020B0604020202020204" pitchFamily="34" charset="0"/>
                <a:buChar char="•"/>
              </a:pPr>
              <a:r>
                <a:rPr lang="en-US" sz="1400" dirty="0">
                  <a:solidFill>
                    <a:prstClr val="white"/>
                  </a:solidFill>
                  <a:latin typeface="Calibri" panose="020F0502020204030204"/>
                </a:rPr>
                <a:t>MIPSS-70: ≥4 </a:t>
              </a:r>
            </a:p>
            <a:p>
              <a:pPr marL="171446" indent="-171446" defTabSz="685800">
                <a:buFont typeface="Arial" panose="020B0604020202020204" pitchFamily="34" charset="0"/>
                <a:buChar char="•"/>
              </a:pPr>
              <a:r>
                <a:rPr lang="en-US" sz="1400" dirty="0">
                  <a:solidFill>
                    <a:prstClr val="white"/>
                  </a:solidFill>
                  <a:latin typeface="Calibri" panose="020F0502020204030204"/>
                </a:rPr>
                <a:t>MIPSS-70+ Version 2.0: ≥4</a:t>
              </a:r>
            </a:p>
            <a:p>
              <a:pPr marL="171446" indent="-171446" defTabSz="685800">
                <a:buFont typeface="Arial" panose="020B0604020202020204" pitchFamily="34" charset="0"/>
                <a:buChar char="•"/>
              </a:pPr>
              <a:r>
                <a:rPr lang="en-US" sz="1400" dirty="0">
                  <a:solidFill>
                    <a:prstClr val="white"/>
                  </a:solidFill>
                  <a:latin typeface="Calibri" panose="020F0502020204030204"/>
                </a:rPr>
                <a:t>DIPSS-Plus: &gt;1</a:t>
              </a:r>
            </a:p>
            <a:p>
              <a:pPr marL="171446" indent="-171446" defTabSz="685800">
                <a:buFont typeface="Arial" panose="020B0604020202020204" pitchFamily="34" charset="0"/>
                <a:buChar char="•"/>
              </a:pPr>
              <a:r>
                <a:rPr lang="en-US" sz="1400" dirty="0">
                  <a:solidFill>
                    <a:prstClr val="white"/>
                  </a:solidFill>
                  <a:latin typeface="Calibri" panose="020F0502020204030204"/>
                </a:rPr>
                <a:t>DIPSS: &gt;2</a:t>
              </a:r>
            </a:p>
            <a:p>
              <a:pPr marL="171446" indent="-171446" defTabSz="685800">
                <a:buFont typeface="Arial" panose="020B0604020202020204" pitchFamily="34" charset="0"/>
                <a:buChar char="•"/>
              </a:pPr>
              <a:r>
                <a:rPr lang="en-US" sz="1400" dirty="0">
                  <a:solidFill>
                    <a:prstClr val="white"/>
                  </a:solidFill>
                  <a:latin typeface="Calibri" panose="020F0502020204030204"/>
                </a:rPr>
                <a:t>MYSEC-PM: ≥14 </a:t>
              </a:r>
            </a:p>
          </p:txBody>
        </p:sp>
      </p:grpSp>
      <p:sp>
        <p:nvSpPr>
          <p:cNvPr id="35" name="Rounded Rectangle 11">
            <a:extLst>
              <a:ext uri="{FF2B5EF4-FFF2-40B4-BE49-F238E27FC236}">
                <a16:creationId xmlns:a16="http://schemas.microsoft.com/office/drawing/2014/main" id="{896FC4B3-0247-B604-E80F-C72AD8D95FB5}"/>
              </a:ext>
            </a:extLst>
          </p:cNvPr>
          <p:cNvSpPr/>
          <p:nvPr/>
        </p:nvSpPr>
        <p:spPr>
          <a:xfrm>
            <a:off x="3778468" y="642025"/>
            <a:ext cx="2195139" cy="335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prstClr val="black"/>
                </a:solidFill>
                <a:latin typeface="Calibri" panose="020F0502020204030204"/>
              </a:rPr>
              <a:t>Risk Stratification</a:t>
            </a:r>
          </a:p>
        </p:txBody>
      </p:sp>
      <p:cxnSp>
        <p:nvCxnSpPr>
          <p:cNvPr id="36" name="Straight Arrow Connector 35">
            <a:extLst>
              <a:ext uri="{FF2B5EF4-FFF2-40B4-BE49-F238E27FC236}">
                <a16:creationId xmlns:a16="http://schemas.microsoft.com/office/drawing/2014/main" id="{4BF6C301-DCF0-3873-B9A9-E5DC11341143}"/>
              </a:ext>
            </a:extLst>
          </p:cNvPr>
          <p:cNvCxnSpPr>
            <a:cxnSpLocks/>
            <a:stCxn id="38" idx="1"/>
            <a:endCxn id="33" idx="1"/>
          </p:cNvCxnSpPr>
          <p:nvPr/>
        </p:nvCxnSpPr>
        <p:spPr>
          <a:xfrm flipV="1">
            <a:off x="628653" y="1714385"/>
            <a:ext cx="2878643" cy="8187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BDEAE52-E8B0-C2A0-8CCA-6DD42F5F32D2}"/>
              </a:ext>
            </a:extLst>
          </p:cNvPr>
          <p:cNvCxnSpPr>
            <a:cxnSpLocks/>
            <a:stCxn id="38" idx="1"/>
            <a:endCxn id="34" idx="1"/>
          </p:cNvCxnSpPr>
          <p:nvPr/>
        </p:nvCxnSpPr>
        <p:spPr>
          <a:xfrm>
            <a:off x="628653" y="2533154"/>
            <a:ext cx="2878643" cy="6745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3">
            <a:extLst>
              <a:ext uri="{FF2B5EF4-FFF2-40B4-BE49-F238E27FC236}">
                <a16:creationId xmlns:a16="http://schemas.microsoft.com/office/drawing/2014/main" id="{5C260811-D78D-8E98-E079-D308B60A4336}"/>
              </a:ext>
            </a:extLst>
          </p:cNvPr>
          <p:cNvSpPr/>
          <p:nvPr/>
        </p:nvSpPr>
        <p:spPr>
          <a:xfrm>
            <a:off x="628652" y="1000425"/>
            <a:ext cx="2527894" cy="3065459"/>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prstClr val="black"/>
                </a:solidFill>
                <a:latin typeface="Calibri" panose="020F0502020204030204"/>
              </a:rPr>
              <a:t>Primary myelofibrosis (PMF)</a:t>
            </a:r>
          </a:p>
          <a:p>
            <a:pPr marL="342900" indent="-342900" defTabSz="685800">
              <a:buFont typeface="+mj-lt"/>
              <a:buAutoNum type="arabicPeriod"/>
            </a:pPr>
            <a:r>
              <a:rPr lang="en-US" sz="1400" dirty="0">
                <a:solidFill>
                  <a:prstClr val="black"/>
                </a:solidFill>
                <a:latin typeface="Calibri" panose="020F0502020204030204"/>
              </a:rPr>
              <a:t>MIPPS-70 or MIPSS-70+ Version 2.0 (preferred) </a:t>
            </a:r>
          </a:p>
          <a:p>
            <a:pPr marL="342900" indent="-342900" defTabSz="685800">
              <a:buFont typeface="+mj-lt"/>
              <a:buAutoNum type="arabicPeriod"/>
            </a:pPr>
            <a:endParaRPr lang="en-US" sz="1400" dirty="0">
              <a:solidFill>
                <a:prstClr val="black"/>
              </a:solidFill>
              <a:latin typeface="Calibri" panose="020F0502020204030204"/>
            </a:endParaRPr>
          </a:p>
          <a:p>
            <a:pPr marL="342900" indent="-342900" defTabSz="685800">
              <a:buFont typeface="+mj-lt"/>
              <a:buAutoNum type="arabicPeriod"/>
            </a:pPr>
            <a:r>
              <a:rPr lang="en-US" sz="1400" dirty="0">
                <a:solidFill>
                  <a:prstClr val="black"/>
                </a:solidFill>
                <a:latin typeface="Calibri" panose="020F0502020204030204"/>
              </a:rPr>
              <a:t>DIPSS-Plus (if molecular  testing is not available or </a:t>
            </a:r>
          </a:p>
          <a:p>
            <a:pPr marL="342900" indent="-342900" defTabSz="685800">
              <a:buFont typeface="+mj-lt"/>
              <a:buAutoNum type="arabicPeriod"/>
            </a:pPr>
            <a:endParaRPr lang="en-US" sz="1400" dirty="0">
              <a:solidFill>
                <a:prstClr val="black"/>
              </a:solidFill>
              <a:latin typeface="Calibri" panose="020F0502020204030204"/>
            </a:endParaRPr>
          </a:p>
          <a:p>
            <a:pPr marL="342900" indent="-342900" defTabSz="685800">
              <a:buFont typeface="+mj-lt"/>
              <a:buAutoNum type="arabicPeriod"/>
            </a:pPr>
            <a:r>
              <a:rPr lang="en-US" sz="1400" dirty="0">
                <a:solidFill>
                  <a:prstClr val="black"/>
                </a:solidFill>
                <a:latin typeface="Calibri" panose="020F0502020204030204"/>
              </a:rPr>
              <a:t>DIPSS (if karyotyping is not available)</a:t>
            </a:r>
          </a:p>
          <a:p>
            <a:pPr defTabSz="685800"/>
            <a:endParaRPr lang="en-US" sz="1400" b="1" dirty="0">
              <a:solidFill>
                <a:prstClr val="black"/>
              </a:solidFill>
              <a:latin typeface="Calibri" panose="020F0502020204030204"/>
            </a:endParaRPr>
          </a:p>
          <a:p>
            <a:pPr defTabSz="685800"/>
            <a:r>
              <a:rPr lang="en-US" sz="1400" b="1" dirty="0">
                <a:solidFill>
                  <a:prstClr val="black"/>
                </a:solidFill>
                <a:latin typeface="Calibri" panose="020F0502020204030204"/>
              </a:rPr>
              <a:t>Post-PV or Post-ET MF</a:t>
            </a:r>
          </a:p>
          <a:p>
            <a:pPr marL="342900" indent="-342900" defTabSz="685800">
              <a:buFont typeface="+mj-lt"/>
              <a:buAutoNum type="arabicPeriod"/>
            </a:pPr>
            <a:r>
              <a:rPr lang="en-US" sz="1400" dirty="0">
                <a:solidFill>
                  <a:prstClr val="black"/>
                </a:solidFill>
                <a:latin typeface="Calibri" panose="020F0502020204030204"/>
              </a:rPr>
              <a:t>MYSEC-PM </a:t>
            </a:r>
          </a:p>
        </p:txBody>
      </p:sp>
      <p:grpSp>
        <p:nvGrpSpPr>
          <p:cNvPr id="39" name="Group 38">
            <a:extLst>
              <a:ext uri="{FF2B5EF4-FFF2-40B4-BE49-F238E27FC236}">
                <a16:creationId xmlns:a16="http://schemas.microsoft.com/office/drawing/2014/main" id="{9E9D034F-DA2F-6E25-8B76-FA6539866BAD}"/>
              </a:ext>
            </a:extLst>
          </p:cNvPr>
          <p:cNvGrpSpPr/>
          <p:nvPr/>
        </p:nvGrpSpPr>
        <p:grpSpPr>
          <a:xfrm>
            <a:off x="6445735" y="1243610"/>
            <a:ext cx="2069617" cy="2366661"/>
            <a:chOff x="6240126" y="2124424"/>
            <a:chExt cx="2737485" cy="2113403"/>
          </a:xfrm>
          <a:solidFill>
            <a:srgbClr val="297B8B"/>
          </a:solidFill>
          <a:effectLst/>
        </p:grpSpPr>
        <p:sp>
          <p:nvSpPr>
            <p:cNvPr id="40" name="Rounded Rectangle 18">
              <a:extLst>
                <a:ext uri="{FF2B5EF4-FFF2-40B4-BE49-F238E27FC236}">
                  <a16:creationId xmlns:a16="http://schemas.microsoft.com/office/drawing/2014/main" id="{77CD663C-6AA8-AF83-EC6C-A92994EE3E5A}"/>
                </a:ext>
              </a:extLst>
            </p:cNvPr>
            <p:cNvSpPr/>
            <p:nvPr/>
          </p:nvSpPr>
          <p:spPr>
            <a:xfrm>
              <a:off x="6256629" y="2124424"/>
              <a:ext cx="2704478" cy="840795"/>
            </a:xfrm>
            <a:prstGeom prst="roundRect">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dirty="0">
                  <a:solidFill>
                    <a:prstClr val="white"/>
                  </a:solidFill>
                  <a:latin typeface="Calibri" panose="020F0502020204030204"/>
                </a:rPr>
                <a:t>Careful observation and symptomatic treatment</a:t>
              </a:r>
            </a:p>
          </p:txBody>
        </p:sp>
        <p:sp>
          <p:nvSpPr>
            <p:cNvPr id="41" name="Rounded Rectangle 19">
              <a:extLst>
                <a:ext uri="{FF2B5EF4-FFF2-40B4-BE49-F238E27FC236}">
                  <a16:creationId xmlns:a16="http://schemas.microsoft.com/office/drawing/2014/main" id="{5A7661FB-A082-2DB3-BFC7-BC8AB5B043EA}"/>
                </a:ext>
              </a:extLst>
            </p:cNvPr>
            <p:cNvSpPr/>
            <p:nvPr/>
          </p:nvSpPr>
          <p:spPr>
            <a:xfrm>
              <a:off x="6240126" y="3518870"/>
              <a:ext cx="2737485" cy="718957"/>
            </a:xfrm>
            <a:prstGeom prst="roundRect">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6" indent="-171446" defTabSz="685800">
                <a:buFont typeface="Arial" panose="020B0604020202020204" pitchFamily="34" charset="0"/>
                <a:buChar char="•"/>
              </a:pPr>
              <a:r>
                <a:rPr lang="en-US" sz="1400" dirty="0">
                  <a:solidFill>
                    <a:prstClr val="white"/>
                  </a:solidFill>
                  <a:latin typeface="Calibri" panose="020F0502020204030204"/>
                </a:rPr>
                <a:t>JAKi, HSCT, and disease modification </a:t>
              </a:r>
            </a:p>
          </p:txBody>
        </p:sp>
      </p:grpSp>
      <p:sp>
        <p:nvSpPr>
          <p:cNvPr id="42" name="Rounded Rectangle 20">
            <a:extLst>
              <a:ext uri="{FF2B5EF4-FFF2-40B4-BE49-F238E27FC236}">
                <a16:creationId xmlns:a16="http://schemas.microsoft.com/office/drawing/2014/main" id="{C088E8C9-B120-EA19-6864-3F8A5B87B4F1}"/>
              </a:ext>
            </a:extLst>
          </p:cNvPr>
          <p:cNvSpPr/>
          <p:nvPr/>
        </p:nvSpPr>
        <p:spPr>
          <a:xfrm>
            <a:off x="6761908" y="642025"/>
            <a:ext cx="1525612" cy="335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prstClr val="black"/>
                </a:solidFill>
                <a:latin typeface="Calibri" panose="020F0502020204030204"/>
              </a:rPr>
              <a:t>Treatment Goals</a:t>
            </a:r>
          </a:p>
        </p:txBody>
      </p:sp>
      <p:cxnSp>
        <p:nvCxnSpPr>
          <p:cNvPr id="43" name="Straight Arrow Connector 42">
            <a:extLst>
              <a:ext uri="{FF2B5EF4-FFF2-40B4-BE49-F238E27FC236}">
                <a16:creationId xmlns:a16="http://schemas.microsoft.com/office/drawing/2014/main" id="{027D0435-F4E8-A13C-9D74-71D7757F316E}"/>
              </a:ext>
            </a:extLst>
          </p:cNvPr>
          <p:cNvCxnSpPr>
            <a:cxnSpLocks/>
            <a:stCxn id="34" idx="3"/>
            <a:endCxn id="41" idx="1"/>
          </p:cNvCxnSpPr>
          <p:nvPr/>
        </p:nvCxnSpPr>
        <p:spPr>
          <a:xfrm flipV="1">
            <a:off x="6244781" y="3207714"/>
            <a:ext cx="2009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6FDBE0A-EFFF-46E4-E58C-1B9DE815282B}"/>
              </a:ext>
            </a:extLst>
          </p:cNvPr>
          <p:cNvCxnSpPr>
            <a:cxnSpLocks/>
            <a:stCxn id="33" idx="3"/>
            <a:endCxn id="40" idx="1"/>
          </p:cNvCxnSpPr>
          <p:nvPr/>
        </p:nvCxnSpPr>
        <p:spPr>
          <a:xfrm>
            <a:off x="6244781" y="1714385"/>
            <a:ext cx="2134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29">
            <a:extLst>
              <a:ext uri="{FF2B5EF4-FFF2-40B4-BE49-F238E27FC236}">
                <a16:creationId xmlns:a16="http://schemas.microsoft.com/office/drawing/2014/main" id="{A7868CA1-7479-4A2E-0665-48405B02F3E3}"/>
              </a:ext>
            </a:extLst>
          </p:cNvPr>
          <p:cNvSpPr/>
          <p:nvPr/>
        </p:nvSpPr>
        <p:spPr>
          <a:xfrm>
            <a:off x="798928" y="642718"/>
            <a:ext cx="2195139" cy="335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prstClr val="black"/>
                </a:solidFill>
                <a:latin typeface="Calibri" panose="020F0502020204030204"/>
              </a:rPr>
              <a:t>Choosing a Model</a:t>
            </a:r>
          </a:p>
        </p:txBody>
      </p:sp>
      <p:sp>
        <p:nvSpPr>
          <p:cNvPr id="47" name="TextBox 46">
            <a:extLst>
              <a:ext uri="{FF2B5EF4-FFF2-40B4-BE49-F238E27FC236}">
                <a16:creationId xmlns:a16="http://schemas.microsoft.com/office/drawing/2014/main" id="{B812C785-B040-079E-7D03-0920CDE0AEBF}"/>
              </a:ext>
            </a:extLst>
          </p:cNvPr>
          <p:cNvSpPr txBox="1"/>
          <p:nvPr/>
        </p:nvSpPr>
        <p:spPr>
          <a:xfrm>
            <a:off x="3086346" y="4485826"/>
            <a:ext cx="5987454" cy="400110"/>
          </a:xfrm>
          <a:prstGeom prst="rect">
            <a:avLst/>
          </a:prstGeom>
          <a:noFill/>
        </p:spPr>
        <p:txBody>
          <a:bodyPr wrap="square">
            <a:spAutoFit/>
          </a:bodyPr>
          <a:lstStyle/>
          <a:p>
            <a:r>
              <a:rPr lang="en-US" sz="1000" dirty="0">
                <a:solidFill>
                  <a:schemeClr val="bg1"/>
                </a:solidFill>
              </a:rPr>
              <a:t>National Comprehensive Cancer Network. Myeloproliferative Neoplasms. Version 3.2022. Published August 11, 2022. Accessed January 22, 2023. https://www.nccn.org/professionals/physician_gls/pdf/mpn.pdf </a:t>
            </a:r>
            <a:endParaRPr lang="en-US" sz="1000" dirty="0"/>
          </a:p>
        </p:txBody>
      </p:sp>
      <p:sp>
        <p:nvSpPr>
          <p:cNvPr id="48" name="TextBox 47">
            <a:extLst>
              <a:ext uri="{FF2B5EF4-FFF2-40B4-BE49-F238E27FC236}">
                <a16:creationId xmlns:a16="http://schemas.microsoft.com/office/drawing/2014/main" id="{B9C3ECE1-F37A-EBE5-6A25-1612D8F0D635}"/>
              </a:ext>
            </a:extLst>
          </p:cNvPr>
          <p:cNvSpPr txBox="1"/>
          <p:nvPr/>
        </p:nvSpPr>
        <p:spPr>
          <a:xfrm>
            <a:off x="75501" y="4121817"/>
            <a:ext cx="9068499" cy="369332"/>
          </a:xfrm>
          <a:prstGeom prst="rect">
            <a:avLst/>
          </a:prstGeom>
          <a:noFill/>
        </p:spPr>
        <p:txBody>
          <a:bodyPr wrap="square" rtlCol="0">
            <a:spAutoFit/>
          </a:bodyPr>
          <a:lstStyle/>
          <a:p>
            <a:r>
              <a:rPr lang="en-US" sz="900" kern="1200" dirty="0">
                <a:solidFill>
                  <a:schemeClr val="tx1"/>
                </a:solidFill>
                <a:effectLst/>
                <a:latin typeface="+mn-lt"/>
                <a:ea typeface="+mn-ea"/>
                <a:cs typeface="+mn-cs"/>
              </a:rPr>
              <a:t>DIPSS, Dynamic International Prognostic Scoring System; ET, essential thrombocythemia; </a:t>
            </a:r>
            <a:r>
              <a:rPr lang="en-US" sz="900" dirty="0"/>
              <a:t>HSCT, hematopoietic stem cell transplant; </a:t>
            </a:r>
            <a:r>
              <a:rPr lang="en-US" sz="900" kern="1200" dirty="0">
                <a:solidFill>
                  <a:schemeClr val="tx1"/>
                </a:solidFill>
                <a:effectLst/>
                <a:latin typeface="+mn-lt"/>
                <a:ea typeface="+mn-ea"/>
                <a:cs typeface="+mn-cs"/>
              </a:rPr>
              <a:t>JAKi, </a:t>
            </a:r>
            <a:r>
              <a:rPr lang="en-US" sz="900" dirty="0"/>
              <a:t>J</a:t>
            </a:r>
            <a:r>
              <a:rPr lang="en-US" sz="900" kern="1200" dirty="0">
                <a:solidFill>
                  <a:schemeClr val="tx1"/>
                </a:solidFill>
                <a:effectLst/>
                <a:latin typeface="+mn-lt"/>
                <a:ea typeface="+mn-ea"/>
                <a:cs typeface="+mn-cs"/>
              </a:rPr>
              <a:t>anus-associated kinase inhibitor</a:t>
            </a:r>
            <a:r>
              <a:rPr lang="en-US" sz="900" dirty="0"/>
              <a:t>; </a:t>
            </a:r>
            <a:r>
              <a:rPr lang="en-US" sz="900" kern="1200" dirty="0">
                <a:solidFill>
                  <a:schemeClr val="tx1"/>
                </a:solidFill>
                <a:effectLst/>
                <a:latin typeface="+mn-lt"/>
                <a:ea typeface="+mn-ea"/>
                <a:cs typeface="+mn-cs"/>
              </a:rPr>
              <a:t>MF, myelofibrosis</a:t>
            </a:r>
            <a:r>
              <a:rPr lang="en-US" sz="900" b="0" kern="1200" dirty="0">
                <a:solidFill>
                  <a:schemeClr val="tx1"/>
                </a:solidFill>
                <a:effectLst/>
                <a:latin typeface="+mn-lt"/>
                <a:ea typeface="+mn-ea"/>
                <a:cs typeface="+mn-cs"/>
              </a:rPr>
              <a:t>; MIPSS, mutational enhanced international prognostic score system; MYSEC-PM, myelofibrosis secondary to PV and ET-prognostic model; PV, polycythemia vera</a:t>
            </a:r>
            <a:endParaRPr lang="en-US" sz="1600" dirty="0"/>
          </a:p>
        </p:txBody>
      </p:sp>
    </p:spTree>
    <p:extLst>
      <p:ext uri="{BB962C8B-B14F-4D97-AF65-F5344CB8AC3E}">
        <p14:creationId xmlns:p14="http://schemas.microsoft.com/office/powerpoint/2010/main" val="274498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FE7E7-A784-4353-B527-A767E92B5A41}"/>
              </a:ext>
            </a:extLst>
          </p:cNvPr>
          <p:cNvSpPr>
            <a:spLocks noGrp="1"/>
          </p:cNvSpPr>
          <p:nvPr>
            <p:ph type="title"/>
          </p:nvPr>
        </p:nvSpPr>
        <p:spPr>
          <a:xfrm>
            <a:off x="629841" y="273844"/>
            <a:ext cx="7886700" cy="617934"/>
          </a:xfrm>
        </p:spPr>
        <p:txBody>
          <a:bodyPr/>
          <a:lstStyle/>
          <a:p>
            <a:r>
              <a:rPr lang="en-US" dirty="0">
                <a:latin typeface="+mn-lt"/>
              </a:rPr>
              <a:t>Faculty </a:t>
            </a:r>
          </a:p>
        </p:txBody>
      </p:sp>
      <p:sp>
        <p:nvSpPr>
          <p:cNvPr id="5" name="Text Placeholder 4">
            <a:extLst>
              <a:ext uri="{FF2B5EF4-FFF2-40B4-BE49-F238E27FC236}">
                <a16:creationId xmlns:a16="http://schemas.microsoft.com/office/drawing/2014/main" id="{3557D3AB-6A35-4B1C-9E2D-39AE13DA60D2}"/>
              </a:ext>
            </a:extLst>
          </p:cNvPr>
          <p:cNvSpPr>
            <a:spLocks noGrp="1"/>
          </p:cNvSpPr>
          <p:nvPr>
            <p:ph type="body" idx="1"/>
          </p:nvPr>
        </p:nvSpPr>
        <p:spPr>
          <a:xfrm>
            <a:off x="629842" y="951905"/>
            <a:ext cx="3868340" cy="617934"/>
          </a:xfrm>
        </p:spPr>
        <p:txBody>
          <a:bodyPr>
            <a:normAutofit/>
          </a:bodyPr>
          <a:lstStyle/>
          <a:p>
            <a:r>
              <a:rPr lang="en-US" sz="2400" dirty="0"/>
              <a:t>Aaron T. Gerds, MD, MS</a:t>
            </a:r>
          </a:p>
        </p:txBody>
      </p:sp>
      <p:sp>
        <p:nvSpPr>
          <p:cNvPr id="6" name="Content Placeholder 5">
            <a:extLst>
              <a:ext uri="{FF2B5EF4-FFF2-40B4-BE49-F238E27FC236}">
                <a16:creationId xmlns:a16="http://schemas.microsoft.com/office/drawing/2014/main" id="{4B0C6CA6-5DD5-420C-81F0-C996D9EC8270}"/>
              </a:ext>
            </a:extLst>
          </p:cNvPr>
          <p:cNvSpPr>
            <a:spLocks noGrp="1"/>
          </p:cNvSpPr>
          <p:nvPr>
            <p:ph sz="half" idx="2"/>
          </p:nvPr>
        </p:nvSpPr>
        <p:spPr>
          <a:xfrm>
            <a:off x="629842" y="1714345"/>
            <a:ext cx="3868340" cy="2763441"/>
          </a:xfrm>
        </p:spPr>
        <p:txBody>
          <a:bodyPr>
            <a:noAutofit/>
          </a:bodyPr>
          <a:lstStyle/>
          <a:p>
            <a:pPr marL="0" indent="0">
              <a:buNone/>
            </a:pPr>
            <a:r>
              <a:rPr lang="en-US" sz="1800" i="1" dirty="0"/>
              <a:t>Medical Director, Clinical Research Office, </a:t>
            </a:r>
            <a:r>
              <a:rPr lang="en-US" sz="1800" dirty="0"/>
              <a:t>Case Comprehensive Cancer Center</a:t>
            </a:r>
          </a:p>
          <a:p>
            <a:pPr marL="0" indent="0">
              <a:buNone/>
            </a:pPr>
            <a:r>
              <a:rPr lang="en-US" sz="1800" i="1" dirty="0"/>
              <a:t>Deputy Directory for Clinical Research</a:t>
            </a:r>
          </a:p>
          <a:p>
            <a:pPr marL="0" indent="0">
              <a:buNone/>
            </a:pPr>
            <a:r>
              <a:rPr lang="en-US" sz="1800" i="1" dirty="0"/>
              <a:t>Associate Professor in Medicine – Hematology and Medical Oncology</a:t>
            </a:r>
          </a:p>
          <a:p>
            <a:pPr marL="0" indent="0">
              <a:buNone/>
            </a:pPr>
            <a:r>
              <a:rPr lang="en-US" sz="1800" dirty="0"/>
              <a:t>Cleveland Clinic Taussig Cancer Institute </a:t>
            </a:r>
          </a:p>
          <a:p>
            <a:pPr marL="0" indent="0">
              <a:buNone/>
            </a:pPr>
            <a:r>
              <a:rPr lang="en-US" sz="1800" dirty="0"/>
              <a:t>Cleveland, Ohio</a:t>
            </a:r>
          </a:p>
        </p:txBody>
      </p:sp>
      <p:sp>
        <p:nvSpPr>
          <p:cNvPr id="7" name="Text Placeholder 6">
            <a:extLst>
              <a:ext uri="{FF2B5EF4-FFF2-40B4-BE49-F238E27FC236}">
                <a16:creationId xmlns:a16="http://schemas.microsoft.com/office/drawing/2014/main" id="{17AF8F30-DFED-49E3-83BC-CD30BDBD0A27}"/>
              </a:ext>
            </a:extLst>
          </p:cNvPr>
          <p:cNvSpPr>
            <a:spLocks noGrp="1"/>
          </p:cNvSpPr>
          <p:nvPr>
            <p:ph type="body" sz="quarter" idx="3"/>
          </p:nvPr>
        </p:nvSpPr>
        <p:spPr>
          <a:xfrm>
            <a:off x="4629150" y="951905"/>
            <a:ext cx="3887391" cy="617934"/>
          </a:xfrm>
        </p:spPr>
        <p:txBody>
          <a:bodyPr>
            <a:normAutofit/>
          </a:bodyPr>
          <a:lstStyle/>
          <a:p>
            <a:r>
              <a:rPr lang="en-US" sz="2400" dirty="0"/>
              <a:t>Michael R. Grunwald, MD</a:t>
            </a:r>
          </a:p>
        </p:txBody>
      </p:sp>
      <p:sp>
        <p:nvSpPr>
          <p:cNvPr id="8" name="Content Placeholder 7">
            <a:extLst>
              <a:ext uri="{FF2B5EF4-FFF2-40B4-BE49-F238E27FC236}">
                <a16:creationId xmlns:a16="http://schemas.microsoft.com/office/drawing/2014/main" id="{C0994389-61C7-4D40-A097-2A8A43DECAAE}"/>
              </a:ext>
            </a:extLst>
          </p:cNvPr>
          <p:cNvSpPr>
            <a:spLocks noGrp="1"/>
          </p:cNvSpPr>
          <p:nvPr>
            <p:ph sz="quarter" idx="4"/>
          </p:nvPr>
        </p:nvSpPr>
        <p:spPr>
          <a:xfrm>
            <a:off x="4626767" y="1714345"/>
            <a:ext cx="4160394" cy="2763441"/>
          </a:xfrm>
        </p:spPr>
        <p:txBody>
          <a:bodyPr>
            <a:normAutofit lnSpcReduction="10000"/>
          </a:bodyPr>
          <a:lstStyle/>
          <a:p>
            <a:pPr marL="0" indent="0">
              <a:buNone/>
            </a:pPr>
            <a:r>
              <a:rPr lang="en-US" sz="1800" i="1" dirty="0"/>
              <a:t>Chief, Leukemia Division</a:t>
            </a:r>
          </a:p>
          <a:p>
            <a:pPr marL="0" indent="0">
              <a:buNone/>
            </a:pPr>
            <a:r>
              <a:rPr lang="en-US" sz="1800" i="1" dirty="0"/>
              <a:t>Director, Transplantation and Cellular Therapy Program </a:t>
            </a:r>
          </a:p>
          <a:p>
            <a:pPr marL="0" indent="0">
              <a:buNone/>
            </a:pPr>
            <a:r>
              <a:rPr lang="en-US" sz="1800" i="1" dirty="0"/>
              <a:t>Clinical Associate Professor of Medicine, Wake Forest University School of Medicine</a:t>
            </a:r>
          </a:p>
          <a:p>
            <a:pPr marL="0" indent="0">
              <a:buNone/>
            </a:pPr>
            <a:r>
              <a:rPr lang="en-US" sz="1800" dirty="0"/>
              <a:t>Department of Hematologic Oncology and Blood Disorders</a:t>
            </a:r>
          </a:p>
          <a:p>
            <a:pPr marL="0" indent="0">
              <a:buNone/>
            </a:pPr>
            <a:r>
              <a:rPr lang="en-US" sz="1800" dirty="0"/>
              <a:t>Levine Cancer Institute, Atrium Health</a:t>
            </a:r>
          </a:p>
          <a:p>
            <a:pPr marL="0" indent="0">
              <a:buNone/>
            </a:pPr>
            <a:r>
              <a:rPr lang="en-US" sz="1800" dirty="0"/>
              <a:t>Charlotte, North Carolina </a:t>
            </a:r>
          </a:p>
        </p:txBody>
      </p:sp>
    </p:spTree>
    <p:extLst>
      <p:ext uri="{BB962C8B-B14F-4D97-AF65-F5344CB8AC3E}">
        <p14:creationId xmlns:p14="http://schemas.microsoft.com/office/powerpoint/2010/main" val="368090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FA45-4F4C-4FE9-19E7-8580A2C26C32}"/>
              </a:ext>
            </a:extLst>
          </p:cNvPr>
          <p:cNvSpPr>
            <a:spLocks noGrp="1"/>
          </p:cNvSpPr>
          <p:nvPr>
            <p:ph type="title"/>
          </p:nvPr>
        </p:nvSpPr>
        <p:spPr/>
        <p:txBody>
          <a:bodyPr/>
          <a:lstStyle/>
          <a:p>
            <a:endParaRPr lang="en-US" dirty="0"/>
          </a:p>
        </p:txBody>
      </p:sp>
      <p:graphicFrame>
        <p:nvGraphicFramePr>
          <p:cNvPr id="4" name="Content Placeholder 6">
            <a:extLst>
              <a:ext uri="{FF2B5EF4-FFF2-40B4-BE49-F238E27FC236}">
                <a16:creationId xmlns:a16="http://schemas.microsoft.com/office/drawing/2014/main" id="{50635EDD-DB4B-D599-B373-E6BF66A35F34}"/>
              </a:ext>
            </a:extLst>
          </p:cNvPr>
          <p:cNvGraphicFramePr>
            <a:graphicFrameLocks/>
          </p:cNvGraphicFramePr>
          <p:nvPr>
            <p:extLst>
              <p:ext uri="{D42A27DB-BD31-4B8C-83A1-F6EECF244321}">
                <p14:modId xmlns:p14="http://schemas.microsoft.com/office/powerpoint/2010/main" val="3709988116"/>
              </p:ext>
            </p:extLst>
          </p:nvPr>
        </p:nvGraphicFramePr>
        <p:xfrm>
          <a:off x="628650" y="37046"/>
          <a:ext cx="7886700" cy="4160520"/>
        </p:xfrm>
        <a:graphic>
          <a:graphicData uri="http://schemas.openxmlformats.org/drawingml/2006/table">
            <a:tbl>
              <a:tblPr firstRow="1" bandRow="1">
                <a:tableStyleId>{2D5ABB26-0587-4C30-8999-92F81FD0307C}</a:tableStyleId>
              </a:tblPr>
              <a:tblGrid>
                <a:gridCol w="1860071">
                  <a:extLst>
                    <a:ext uri="{9D8B030D-6E8A-4147-A177-3AD203B41FA5}">
                      <a16:colId xmlns:a16="http://schemas.microsoft.com/office/drawing/2014/main" val="20000"/>
                    </a:ext>
                  </a:extLst>
                </a:gridCol>
                <a:gridCol w="1041640">
                  <a:extLst>
                    <a:ext uri="{9D8B030D-6E8A-4147-A177-3AD203B41FA5}">
                      <a16:colId xmlns:a16="http://schemas.microsoft.com/office/drawing/2014/main" val="20001"/>
                    </a:ext>
                  </a:extLst>
                </a:gridCol>
                <a:gridCol w="573080">
                  <a:extLst>
                    <a:ext uri="{9D8B030D-6E8A-4147-A177-3AD203B41FA5}">
                      <a16:colId xmlns:a16="http://schemas.microsoft.com/office/drawing/2014/main" val="20002"/>
                    </a:ext>
                  </a:extLst>
                </a:gridCol>
                <a:gridCol w="1212588">
                  <a:extLst>
                    <a:ext uri="{9D8B030D-6E8A-4147-A177-3AD203B41FA5}">
                      <a16:colId xmlns:a16="http://schemas.microsoft.com/office/drawing/2014/main" val="20003"/>
                    </a:ext>
                  </a:extLst>
                </a:gridCol>
                <a:gridCol w="582383">
                  <a:extLst>
                    <a:ext uri="{9D8B030D-6E8A-4147-A177-3AD203B41FA5}">
                      <a16:colId xmlns:a16="http://schemas.microsoft.com/office/drawing/2014/main" val="20004"/>
                    </a:ext>
                  </a:extLst>
                </a:gridCol>
                <a:gridCol w="1426493">
                  <a:extLst>
                    <a:ext uri="{9D8B030D-6E8A-4147-A177-3AD203B41FA5}">
                      <a16:colId xmlns:a16="http://schemas.microsoft.com/office/drawing/2014/main" val="20005"/>
                    </a:ext>
                  </a:extLst>
                </a:gridCol>
                <a:gridCol w="1190445">
                  <a:extLst>
                    <a:ext uri="{9D8B030D-6E8A-4147-A177-3AD203B41FA5}">
                      <a16:colId xmlns:a16="http://schemas.microsoft.com/office/drawing/2014/main" val="20006"/>
                    </a:ext>
                  </a:extLst>
                </a:gridCol>
              </a:tblGrid>
              <a:tr h="209343">
                <a:tc rowSpan="2" gridSpan="3">
                  <a:txBody>
                    <a:bodyPr/>
                    <a:lstStyle/>
                    <a:p>
                      <a:r>
                        <a:rPr lang="en-US" sz="1600" b="1" dirty="0">
                          <a:solidFill>
                            <a:schemeClr val="bg1"/>
                          </a:solidFill>
                        </a:rPr>
                        <a:t>MIPSS70 Parameter (Primary MF)</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F497D"/>
                    </a:solidFill>
                  </a:tcPr>
                </a:tc>
                <a:tc rowSpan="2" hMerge="1">
                  <a:txBody>
                    <a:bodyPr/>
                    <a:lstStyle/>
                    <a:p>
                      <a:endParaRPr lang="en-US"/>
                    </a:p>
                  </a:txBody>
                  <a:tcPr/>
                </a:tc>
                <a:tc rowSpan="2" hMerge="1">
                  <a:txBody>
                    <a:bodyPr/>
                    <a:lstStyle/>
                    <a:p>
                      <a:endParaRPr lang="en-US"/>
                    </a:p>
                  </a:txBody>
                  <a:tcPr/>
                </a:tc>
                <a:tc gridSpan="4">
                  <a:txBody>
                    <a:bodyPr/>
                    <a:lstStyle/>
                    <a:p>
                      <a:pPr algn="ctr"/>
                      <a:r>
                        <a:rPr lang="en-US" sz="1200" b="1" dirty="0">
                          <a:solidFill>
                            <a:schemeClr val="bg1"/>
                          </a:solidFill>
                        </a:rPr>
                        <a:t>Points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343">
                <a:tc gridSpan="3" vMerge="1">
                  <a:txBody>
                    <a:bodyPr/>
                    <a:lstStyle/>
                    <a:p>
                      <a:endParaRPr lang="en-US" dirty="0"/>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200" dirty="0"/>
                        <a:t>0</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a:txBody>
                    <a:bodyPr/>
                    <a:lstStyle/>
                    <a:p>
                      <a:pPr algn="ctr"/>
                      <a:r>
                        <a:rPr lang="en-US" sz="1200" dirty="0"/>
                        <a:t>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200" dirty="0"/>
                        <a:t>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34718">
                <a:tc gridSpan="3">
                  <a:txBody>
                    <a:bodyPr/>
                    <a:lstStyle/>
                    <a:p>
                      <a:r>
                        <a:rPr lang="en-US" sz="1200" b="1" dirty="0">
                          <a:solidFill>
                            <a:schemeClr val="tx1"/>
                          </a:solidFill>
                        </a:rPr>
                        <a:t>Anemia</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a:t>
                      </a:r>
                      <a:r>
                        <a:rPr lang="en-US" sz="1400" baseline="0" dirty="0"/>
                        <a:t>10 g/dL</a:t>
                      </a: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r>
                        <a:rPr lang="en-US" sz="1400" dirty="0"/>
                        <a:t>&lt;10 g/dL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pPr algn="ct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4718">
                <a:tc gridSpan="3">
                  <a:txBody>
                    <a:bodyPr/>
                    <a:lstStyle/>
                    <a:p>
                      <a:r>
                        <a:rPr lang="en-US" sz="1200" b="1" dirty="0">
                          <a:solidFill>
                            <a:schemeClr val="tx1"/>
                          </a:solidFill>
                        </a:rPr>
                        <a:t>Leukocytosis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&lt;25 x 10</a:t>
                      </a:r>
                      <a:r>
                        <a:rPr lang="en-US" sz="1400" baseline="30000" dirty="0"/>
                        <a:t>9</a:t>
                      </a:r>
                      <a:r>
                        <a:rPr lang="en-US" sz="1400" dirty="0"/>
                        <a:t>/L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≥25 10</a:t>
                      </a:r>
                      <a:r>
                        <a:rPr lang="en-US" sz="1400" baseline="30000" dirty="0"/>
                        <a:t>9</a:t>
                      </a:r>
                      <a:r>
                        <a:rPr lang="en-US" sz="1400" dirty="0"/>
                        <a:t>/L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extLst>
                  <a:ext uri="{0D108BD9-81ED-4DB2-BD59-A6C34878D82A}">
                    <a16:rowId xmlns:a16="http://schemas.microsoft.com/office/drawing/2014/main" val="10003"/>
                  </a:ext>
                </a:extLst>
              </a:tr>
              <a:tr h="234718">
                <a:tc gridSpan="3">
                  <a:txBody>
                    <a:bodyPr/>
                    <a:lstStyle/>
                    <a:p>
                      <a:r>
                        <a:rPr lang="en-US" sz="1200" b="1" dirty="0">
                          <a:solidFill>
                            <a:schemeClr val="tx1"/>
                          </a:solidFill>
                        </a:rPr>
                        <a:t>Platelet Count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
                      </a:r>
                      <a:r>
                        <a:rPr lang="en-US" sz="1400" baseline="0" dirty="0">
                          <a:solidFill>
                            <a:schemeClr val="tx1"/>
                          </a:solidFill>
                        </a:rPr>
                        <a:t>100 x 10</a:t>
                      </a:r>
                      <a:r>
                        <a:rPr lang="en-US" sz="1400" baseline="30000" dirty="0">
                          <a:solidFill>
                            <a:schemeClr val="tx1"/>
                          </a:solidFill>
                        </a:rPr>
                        <a:t>9</a:t>
                      </a:r>
                      <a:r>
                        <a:rPr lang="en-US" sz="1400" baseline="0" dirty="0">
                          <a:solidFill>
                            <a:schemeClr val="tx1"/>
                          </a:solidFill>
                        </a:rPr>
                        <a:t>/L</a:t>
                      </a:r>
                      <a:endParaRPr lang="en-US" sz="1400" dirty="0">
                        <a:solidFill>
                          <a:schemeClr val="tx1"/>
                        </a:solidFill>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&lt;100 x 10</a:t>
                      </a:r>
                      <a:r>
                        <a:rPr lang="en-US" sz="1400" baseline="30000" dirty="0"/>
                        <a:t>9</a:t>
                      </a:r>
                      <a:r>
                        <a:rPr lang="en-US" sz="1400" baseline="0" dirty="0"/>
                        <a:t>/L</a:t>
                      </a: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extLst>
                  <a:ext uri="{0D108BD9-81ED-4DB2-BD59-A6C34878D82A}">
                    <a16:rowId xmlns:a16="http://schemas.microsoft.com/office/drawing/2014/main" val="10004"/>
                  </a:ext>
                </a:extLst>
              </a:tr>
              <a:tr h="234718">
                <a:tc gridSpan="3">
                  <a:txBody>
                    <a:bodyPr/>
                    <a:lstStyle/>
                    <a:p>
                      <a:r>
                        <a:rPr lang="en-US" sz="1200" b="1" dirty="0">
                          <a:solidFill>
                            <a:schemeClr val="tx1"/>
                          </a:solidFill>
                        </a:rPr>
                        <a:t>Circulating Blasts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&lt;2%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pPr algn="ct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4718">
                <a:tc gridSpan="3">
                  <a:txBody>
                    <a:bodyPr/>
                    <a:lstStyle/>
                    <a:p>
                      <a:r>
                        <a:rPr lang="en-US" sz="1200" b="1" dirty="0">
                          <a:solidFill>
                            <a:schemeClr val="tx1"/>
                          </a:solidFill>
                        </a:rPr>
                        <a:t>Bone Marrow Fibrosis Grade</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&lt;MF-2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r>
                        <a:rPr lang="en-US" sz="1400" dirty="0"/>
                        <a:t>≥MF-2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4718">
                <a:tc gridSpan="3">
                  <a:txBody>
                    <a:bodyPr/>
                    <a:lstStyle/>
                    <a:p>
                      <a:r>
                        <a:rPr lang="en-US" sz="1200" b="1" dirty="0">
                          <a:solidFill>
                            <a:schemeClr val="tx1"/>
                          </a:solidFill>
                        </a:rPr>
                        <a:t>Constitutional Symptoms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Absent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r>
                        <a:rPr lang="en-US" sz="1400" dirty="0"/>
                        <a:t>Present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07020508"/>
                  </a:ext>
                </a:extLst>
              </a:tr>
              <a:tr h="234718">
                <a:tc gridSpan="3">
                  <a:txBody>
                    <a:bodyPr/>
                    <a:lstStyle/>
                    <a:p>
                      <a:r>
                        <a:rPr lang="en-US" sz="1200" b="1" dirty="0">
                          <a:solidFill>
                            <a:schemeClr val="tx1"/>
                          </a:solidFill>
                        </a:rPr>
                        <a:t>Absence of </a:t>
                      </a:r>
                      <a:r>
                        <a:rPr lang="en-US" sz="1200" b="1" i="1" dirty="0">
                          <a:solidFill>
                            <a:schemeClr val="tx1"/>
                          </a:solidFill>
                        </a:rPr>
                        <a:t>CALR</a:t>
                      </a:r>
                      <a:r>
                        <a:rPr lang="en-US" sz="1200" b="1" dirty="0">
                          <a:solidFill>
                            <a:schemeClr val="tx1"/>
                          </a:solidFill>
                        </a:rPr>
                        <a:t> type 1/like mutation</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No</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r>
                        <a:rPr lang="en-US" sz="1400" dirty="0"/>
                        <a:t>Yes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41303485"/>
                  </a:ext>
                </a:extLst>
              </a:tr>
              <a:tr h="234718">
                <a:tc gridSpan="3">
                  <a:txBody>
                    <a:bodyPr/>
                    <a:lstStyle/>
                    <a:p>
                      <a:r>
                        <a:rPr lang="en-US" sz="1200" b="1" dirty="0">
                          <a:solidFill>
                            <a:schemeClr val="tx1"/>
                          </a:solidFill>
                        </a:rPr>
                        <a:t>High-molecular risk (HMR) mutations *</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No</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r>
                        <a:rPr lang="en-US" sz="1400" dirty="0"/>
                        <a:t>Yes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a:txBody>
                    <a:bodyPr/>
                    <a:lstStyle/>
                    <a:p>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03216257"/>
                  </a:ext>
                </a:extLst>
              </a:tr>
              <a:tr h="23471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HMR mutations</a:t>
                      </a:r>
                      <a:endParaRPr lang="en-US" sz="9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algn="ctr"/>
                      <a:r>
                        <a:rPr lang="en-US" sz="1400" dirty="0"/>
                        <a:t>No</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tc hMerge="1">
                  <a:txBody>
                    <a:bodyPr/>
                    <a:lstStyle/>
                    <a:p>
                      <a:endParaRPr lang="en-US"/>
                    </a:p>
                  </a:txBody>
                  <a:tcPr/>
                </a:tc>
                <a:tc>
                  <a:txBody>
                    <a:bodyPr/>
                    <a:lstStyle/>
                    <a:p>
                      <a:pPr algn="ctr"/>
                      <a:endParaRPr lang="en-US" sz="14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sz="1400" dirty="0"/>
                        <a:t>Yes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EC3CA"/>
                    </a:solidFill>
                  </a:tcPr>
                </a:tc>
                <a:extLst>
                  <a:ext uri="{0D108BD9-81ED-4DB2-BD59-A6C34878D82A}">
                    <a16:rowId xmlns:a16="http://schemas.microsoft.com/office/drawing/2014/main" val="736784701"/>
                  </a:ext>
                </a:extLst>
              </a:tr>
              <a:tr h="95156">
                <a:tc gridSpan="7">
                  <a:txBody>
                    <a:bodyPr/>
                    <a:lstStyle/>
                    <a:p>
                      <a:pPr algn="ctr"/>
                      <a:endParaRPr lang="en-US" sz="3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7"/>
                  </a:ext>
                </a:extLst>
              </a:tr>
              <a:tr h="209343">
                <a:tc>
                  <a:txBody>
                    <a:bodyPr/>
                    <a:lstStyle/>
                    <a:p>
                      <a:r>
                        <a:rPr lang="en-US" sz="1200" b="1" dirty="0">
                          <a:solidFill>
                            <a:srgbClr val="FFFFFF"/>
                          </a:solidFill>
                        </a:rPr>
                        <a:t>DIPSS Risk Group</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a:txBody>
                    <a:bodyPr/>
                    <a:lstStyle/>
                    <a:p>
                      <a:pPr algn="ctr"/>
                      <a:r>
                        <a:rPr lang="en-US" sz="1200" b="1" dirty="0">
                          <a:solidFill>
                            <a:srgbClr val="FFFFFF"/>
                          </a:solidFill>
                        </a:rPr>
                        <a:t>Points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gridSpan="2">
                  <a:txBody>
                    <a:bodyPr/>
                    <a:lstStyle/>
                    <a:p>
                      <a:pPr algn="ctr"/>
                      <a:r>
                        <a:rPr lang="en-US" sz="1200" b="1" dirty="0">
                          <a:solidFill>
                            <a:srgbClr val="FFFFFF"/>
                          </a:solidFill>
                        </a:rPr>
                        <a:t>Med Survival (y)</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hMerge="1">
                  <a:txBody>
                    <a:bodyPr/>
                    <a:lstStyle/>
                    <a:p>
                      <a:pPr algn="ctr"/>
                      <a:endParaRPr lang="en-US" sz="1600" dirty="0">
                        <a:solidFill>
                          <a:srgbClr val="FFFFFF"/>
                        </a:solidFill>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214A7B"/>
                    </a:solidFill>
                  </a:tcPr>
                </a:tc>
                <a:tc gridSpan="3">
                  <a:txBody>
                    <a:bodyPr/>
                    <a:lstStyle/>
                    <a:p>
                      <a:pPr algn="ctr"/>
                      <a:r>
                        <a:rPr lang="en-US" sz="1200" b="1" dirty="0">
                          <a:solidFill>
                            <a:srgbClr val="FFFFFF"/>
                          </a:solidFill>
                        </a:rPr>
                        <a:t>5-y OS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hMerge="1">
                  <a:txBody>
                    <a:bodyPr/>
                    <a:lstStyle/>
                    <a:p>
                      <a:pPr algn="ctr"/>
                      <a:endParaRPr lang="en-US" sz="1800" dirty="0">
                        <a:solidFill>
                          <a:srgbClr val="FFFFFF"/>
                        </a:solidFill>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214A7B"/>
                    </a:solidFill>
                  </a:tcPr>
                </a:tc>
                <a:tc hMerge="1">
                  <a:txBody>
                    <a:bodyPr/>
                    <a:lstStyle/>
                    <a:p>
                      <a:pPr algn="ctr"/>
                      <a:endParaRPr lang="en-US" sz="1600" dirty="0">
                        <a:solidFill>
                          <a:srgbClr val="FFFFFF"/>
                        </a:solidFill>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solidFill>
                  </a:tcPr>
                </a:tc>
                <a:extLst>
                  <a:ext uri="{0D108BD9-81ED-4DB2-BD59-A6C34878D82A}">
                    <a16:rowId xmlns:a16="http://schemas.microsoft.com/office/drawing/2014/main" val="10008"/>
                  </a:ext>
                </a:extLst>
              </a:tr>
              <a:tr h="209343">
                <a:tc>
                  <a:txBody>
                    <a:bodyPr/>
                    <a:lstStyle/>
                    <a:p>
                      <a:r>
                        <a:rPr lang="en-US" sz="1200" b="1" dirty="0"/>
                        <a:t>Low</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200" dirty="0"/>
                        <a:t>0-1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r>
                        <a:rPr lang="en-US" sz="1200" b="0" i="0" kern="1200" dirty="0">
                          <a:solidFill>
                            <a:schemeClr val="tx1"/>
                          </a:solidFill>
                          <a:effectLst/>
                          <a:latin typeface="+mn-lt"/>
                          <a:ea typeface="+mn-ea"/>
                          <a:cs typeface="+mn-cs"/>
                        </a:rPr>
                        <a:t>27.7 (95% CI, 22-34)</a:t>
                      </a: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gridSpan="3">
                  <a:txBody>
                    <a:bodyPr/>
                    <a:lstStyle/>
                    <a:p>
                      <a:pPr algn="ctr"/>
                      <a:r>
                        <a:rPr lang="en-US" sz="1200" dirty="0"/>
                        <a:t>96%</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09343">
                <a:tc>
                  <a:txBody>
                    <a:bodyPr/>
                    <a:lstStyle/>
                    <a:p>
                      <a:r>
                        <a:rPr lang="en-US" sz="1200" b="1" dirty="0"/>
                        <a:t>Intermediate</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200" dirty="0"/>
                        <a:t>2-4</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r>
                        <a:rPr lang="en-US" sz="1200" b="0" i="0" kern="1200" dirty="0">
                          <a:solidFill>
                            <a:schemeClr val="tx1"/>
                          </a:solidFill>
                          <a:effectLst/>
                          <a:latin typeface="+mn-lt"/>
                          <a:ea typeface="+mn-ea"/>
                          <a:cs typeface="+mn-cs"/>
                        </a:rPr>
                        <a:t>7.1 (95% CI, 6.2-8.1)</a:t>
                      </a: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gridSpan="3">
                  <a:txBody>
                    <a:bodyPr/>
                    <a:lstStyle/>
                    <a:p>
                      <a:pPr algn="ctr"/>
                      <a:r>
                        <a:rPr lang="en-US" sz="1200" dirty="0"/>
                        <a:t>67%</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209343">
                <a:tc>
                  <a:txBody>
                    <a:bodyPr/>
                    <a:lstStyle/>
                    <a:p>
                      <a:r>
                        <a:rPr lang="en-US" sz="1200" b="1" baseline="0" dirty="0"/>
                        <a:t>High</a:t>
                      </a:r>
                      <a:endParaRPr lang="en-US" sz="1200" b="1"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 5</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r>
                        <a:rPr lang="en-US" sz="1200" b="0" i="0" kern="1200" dirty="0">
                          <a:solidFill>
                            <a:schemeClr val="tx1"/>
                          </a:solidFill>
                          <a:effectLst/>
                          <a:latin typeface="+mn-lt"/>
                          <a:ea typeface="+mn-ea"/>
                          <a:cs typeface="+mn-cs"/>
                        </a:rPr>
                        <a:t>2.3 (95% CI, 1.9-2.7)</a:t>
                      </a: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gridSpan="3">
                  <a:txBody>
                    <a:bodyPr/>
                    <a:lstStyle/>
                    <a:p>
                      <a:pPr algn="ctr"/>
                      <a:r>
                        <a:rPr lang="en-US" sz="1200" dirty="0"/>
                        <a:t>34%</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sp>
        <p:nvSpPr>
          <p:cNvPr id="5" name="Footer Placeholder 3">
            <a:extLst>
              <a:ext uri="{FF2B5EF4-FFF2-40B4-BE49-F238E27FC236}">
                <a16:creationId xmlns:a16="http://schemas.microsoft.com/office/drawing/2014/main" id="{F9FC01DC-F72C-3875-EE28-C650168457F4}"/>
              </a:ext>
            </a:extLst>
          </p:cNvPr>
          <p:cNvSpPr txBox="1">
            <a:spLocks/>
          </p:cNvSpPr>
          <p:nvPr/>
        </p:nvSpPr>
        <p:spPr>
          <a:xfrm>
            <a:off x="628650" y="2931197"/>
            <a:ext cx="6457070" cy="38228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685800">
              <a:defRPr/>
            </a:pPr>
            <a:r>
              <a:rPr lang="en-US" sz="1050" dirty="0">
                <a:solidFill>
                  <a:prstClr val="black"/>
                </a:solidFill>
                <a:latin typeface="Calibri" panose="020F0502020204030204"/>
              </a:rPr>
              <a:t>*</a:t>
            </a:r>
            <a:r>
              <a:rPr lang="en-US" sz="1050" i="1" dirty="0">
                <a:solidFill>
                  <a:prstClr val="black"/>
                </a:solidFill>
                <a:latin typeface="Calibri" panose="020F0502020204030204"/>
              </a:rPr>
              <a:t>ASXL1</a:t>
            </a:r>
            <a:r>
              <a:rPr lang="en-US" sz="1050" dirty="0">
                <a:solidFill>
                  <a:prstClr val="black"/>
                </a:solidFill>
                <a:latin typeface="Calibri" panose="020F0502020204030204"/>
              </a:rPr>
              <a:t>, </a:t>
            </a:r>
            <a:r>
              <a:rPr lang="en-US" sz="1050" i="1" dirty="0">
                <a:solidFill>
                  <a:prstClr val="black"/>
                </a:solidFill>
                <a:latin typeface="Calibri" panose="020F0502020204030204"/>
              </a:rPr>
              <a:t>EZH2</a:t>
            </a:r>
            <a:r>
              <a:rPr lang="en-US" sz="1050" dirty="0">
                <a:solidFill>
                  <a:prstClr val="black"/>
                </a:solidFill>
                <a:latin typeface="Calibri" panose="020F0502020204030204"/>
              </a:rPr>
              <a:t>, </a:t>
            </a:r>
            <a:r>
              <a:rPr lang="en-US" sz="1050" i="1" dirty="0">
                <a:solidFill>
                  <a:prstClr val="black"/>
                </a:solidFill>
                <a:latin typeface="Calibri" panose="020F0502020204030204"/>
              </a:rPr>
              <a:t>SRSF2</a:t>
            </a:r>
            <a:r>
              <a:rPr lang="en-US" sz="1050" dirty="0">
                <a:solidFill>
                  <a:prstClr val="black"/>
                </a:solidFill>
                <a:latin typeface="Calibri" panose="020F0502020204030204"/>
              </a:rPr>
              <a:t>, </a:t>
            </a:r>
            <a:r>
              <a:rPr lang="en-US" sz="1050" i="1" dirty="0">
                <a:solidFill>
                  <a:prstClr val="black"/>
                </a:solidFill>
                <a:latin typeface="Calibri" panose="020F0502020204030204"/>
              </a:rPr>
              <a:t>IDH1/2</a:t>
            </a:r>
          </a:p>
        </p:txBody>
      </p:sp>
      <p:sp>
        <p:nvSpPr>
          <p:cNvPr id="7" name="TextBox 6">
            <a:extLst>
              <a:ext uri="{FF2B5EF4-FFF2-40B4-BE49-F238E27FC236}">
                <a16:creationId xmlns:a16="http://schemas.microsoft.com/office/drawing/2014/main" id="{5564A2CA-0FD3-5069-C582-1C997C7E2C5F}"/>
              </a:ext>
            </a:extLst>
          </p:cNvPr>
          <p:cNvSpPr txBox="1"/>
          <p:nvPr/>
        </p:nvSpPr>
        <p:spPr>
          <a:xfrm>
            <a:off x="3103407" y="4482921"/>
            <a:ext cx="4572000" cy="246221"/>
          </a:xfrm>
          <a:prstGeom prst="rect">
            <a:avLst/>
          </a:prstGeom>
          <a:noFill/>
        </p:spPr>
        <p:txBody>
          <a:bodyPr wrap="square">
            <a:spAutoFit/>
          </a:bodyPr>
          <a:lstStyle/>
          <a:p>
            <a:pPr defTabSz="685800">
              <a:defRPr/>
            </a:pPr>
            <a:r>
              <a:rPr lang="en-US" sz="1000" dirty="0">
                <a:solidFill>
                  <a:schemeClr val="bg1"/>
                </a:solidFill>
                <a:latin typeface="Calibri" panose="020F0502020204030204"/>
              </a:rPr>
              <a:t>Guglielmelli P, et al. </a:t>
            </a:r>
            <a:r>
              <a:rPr lang="en-US" sz="1000" i="1" dirty="0">
                <a:solidFill>
                  <a:schemeClr val="bg1"/>
                </a:solidFill>
                <a:latin typeface="Calibri" panose="020F0502020204030204"/>
              </a:rPr>
              <a:t>J Clin Oncol</a:t>
            </a:r>
            <a:r>
              <a:rPr lang="en-US" sz="1000" dirty="0">
                <a:solidFill>
                  <a:schemeClr val="bg1"/>
                </a:solidFill>
                <a:latin typeface="Calibri" panose="020F0502020204030204"/>
              </a:rPr>
              <a:t>. 2018,36:310-318. </a:t>
            </a:r>
          </a:p>
        </p:txBody>
      </p:sp>
      <p:sp>
        <p:nvSpPr>
          <p:cNvPr id="8" name="TextBox 7">
            <a:extLst>
              <a:ext uri="{FF2B5EF4-FFF2-40B4-BE49-F238E27FC236}">
                <a16:creationId xmlns:a16="http://schemas.microsoft.com/office/drawing/2014/main" id="{EAB05F7F-C532-AE51-8E11-0BB02C0CC84A}"/>
              </a:ext>
            </a:extLst>
          </p:cNvPr>
          <p:cNvSpPr txBox="1"/>
          <p:nvPr/>
        </p:nvSpPr>
        <p:spPr>
          <a:xfrm>
            <a:off x="548640" y="4170147"/>
            <a:ext cx="8431731" cy="338554"/>
          </a:xfrm>
          <a:prstGeom prst="rect">
            <a:avLst/>
          </a:prstGeom>
          <a:noFill/>
        </p:spPr>
        <p:txBody>
          <a:bodyPr wrap="square" rtlCol="0">
            <a:spAutoFit/>
          </a:bodyPr>
          <a:lstStyle/>
          <a:p>
            <a:r>
              <a:rPr lang="en-US" sz="800" kern="1200" dirty="0">
                <a:solidFill>
                  <a:schemeClr val="tx1"/>
                </a:solidFill>
                <a:effectLst/>
                <a:latin typeface="+mn-lt"/>
                <a:ea typeface="+mn-ea"/>
                <a:cs typeface="+mn-cs"/>
              </a:rPr>
              <a:t>ASXL1, additional sex combs-like 1; CALR, calreticulin; DIPSS, CI, confidence interval; Dynamic International Prognostic Scoring System; EZH2, enhancer of zeste homolog 2; IDH1/2, isocitrate dehydrogenase 1/2; MF, myelofibrosis; </a:t>
            </a:r>
            <a:r>
              <a:rPr lang="en-US" sz="800" b="0" kern="1200" dirty="0">
                <a:solidFill>
                  <a:schemeClr val="tx1"/>
                </a:solidFill>
                <a:effectLst/>
                <a:latin typeface="+mn-lt"/>
                <a:ea typeface="+mn-ea"/>
                <a:cs typeface="+mn-cs"/>
              </a:rPr>
              <a:t>MIPSS, mutational enhanced international prognostic score system; OS, overall survival; SRSF2, serine/arginine-rich splicing factor 2</a:t>
            </a:r>
            <a:endParaRPr lang="en-US" sz="800" dirty="0"/>
          </a:p>
        </p:txBody>
      </p:sp>
    </p:spTree>
    <p:extLst>
      <p:ext uri="{BB962C8B-B14F-4D97-AF65-F5344CB8AC3E}">
        <p14:creationId xmlns:p14="http://schemas.microsoft.com/office/powerpoint/2010/main" val="119343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3FBA-3D72-4DCC-420F-12E914625BAF}"/>
              </a:ext>
            </a:extLst>
          </p:cNvPr>
          <p:cNvSpPr>
            <a:spLocks noGrp="1"/>
          </p:cNvSpPr>
          <p:nvPr>
            <p:ph type="title"/>
          </p:nvPr>
        </p:nvSpPr>
        <p:spPr>
          <a:xfrm>
            <a:off x="628650" y="273844"/>
            <a:ext cx="7886700" cy="562871"/>
          </a:xfrm>
        </p:spPr>
        <p:txBody>
          <a:bodyPr>
            <a:normAutofit fontScale="90000"/>
          </a:bodyPr>
          <a:lstStyle/>
          <a:p>
            <a:r>
              <a:rPr lang="en-US" sz="3600" dirty="0">
                <a:latin typeface="+mn-lt"/>
              </a:rPr>
              <a:t>MYSEC-PM: Myelofibrosis Secondary to PV and ET-Prognostic Mode</a:t>
            </a:r>
            <a:endParaRPr lang="en-US" dirty="0">
              <a:latin typeface="+mn-lt"/>
            </a:endParaRPr>
          </a:p>
        </p:txBody>
      </p:sp>
      <p:graphicFrame>
        <p:nvGraphicFramePr>
          <p:cNvPr id="4" name="Content Placeholder 6">
            <a:extLst>
              <a:ext uri="{FF2B5EF4-FFF2-40B4-BE49-F238E27FC236}">
                <a16:creationId xmlns:a16="http://schemas.microsoft.com/office/drawing/2014/main" id="{7DE5DF15-2E5D-E275-7C47-41AC9FEF64DB}"/>
              </a:ext>
            </a:extLst>
          </p:cNvPr>
          <p:cNvGraphicFramePr>
            <a:graphicFrameLocks/>
          </p:cNvGraphicFramePr>
          <p:nvPr>
            <p:extLst>
              <p:ext uri="{D42A27DB-BD31-4B8C-83A1-F6EECF244321}">
                <p14:modId xmlns:p14="http://schemas.microsoft.com/office/powerpoint/2010/main" val="2846683790"/>
              </p:ext>
            </p:extLst>
          </p:nvPr>
        </p:nvGraphicFramePr>
        <p:xfrm>
          <a:off x="628650" y="994551"/>
          <a:ext cx="7490485" cy="3276600"/>
        </p:xfrm>
        <a:graphic>
          <a:graphicData uri="http://schemas.openxmlformats.org/drawingml/2006/table">
            <a:tbl>
              <a:tblPr firstRow="1" bandRow="1">
                <a:tableStyleId>{2D5ABB26-0587-4C30-8999-92F81FD0307C}</a:tableStyleId>
              </a:tblPr>
              <a:tblGrid>
                <a:gridCol w="1801566">
                  <a:extLst>
                    <a:ext uri="{9D8B030D-6E8A-4147-A177-3AD203B41FA5}">
                      <a16:colId xmlns:a16="http://schemas.microsoft.com/office/drawing/2014/main" val="20000"/>
                    </a:ext>
                  </a:extLst>
                </a:gridCol>
                <a:gridCol w="587107">
                  <a:extLst>
                    <a:ext uri="{9D8B030D-6E8A-4147-A177-3AD203B41FA5}">
                      <a16:colId xmlns:a16="http://schemas.microsoft.com/office/drawing/2014/main" val="20001"/>
                    </a:ext>
                  </a:extLst>
                </a:gridCol>
                <a:gridCol w="585044">
                  <a:extLst>
                    <a:ext uri="{9D8B030D-6E8A-4147-A177-3AD203B41FA5}">
                      <a16:colId xmlns:a16="http://schemas.microsoft.com/office/drawing/2014/main" val="20002"/>
                    </a:ext>
                  </a:extLst>
                </a:gridCol>
                <a:gridCol w="999804">
                  <a:extLst>
                    <a:ext uri="{9D8B030D-6E8A-4147-A177-3AD203B41FA5}">
                      <a16:colId xmlns:a16="http://schemas.microsoft.com/office/drawing/2014/main" val="424129622"/>
                    </a:ext>
                  </a:extLst>
                </a:gridCol>
                <a:gridCol w="1182355">
                  <a:extLst>
                    <a:ext uri="{9D8B030D-6E8A-4147-A177-3AD203B41FA5}">
                      <a16:colId xmlns:a16="http://schemas.microsoft.com/office/drawing/2014/main" val="20003"/>
                    </a:ext>
                  </a:extLst>
                </a:gridCol>
                <a:gridCol w="1142723">
                  <a:extLst>
                    <a:ext uri="{9D8B030D-6E8A-4147-A177-3AD203B41FA5}">
                      <a16:colId xmlns:a16="http://schemas.microsoft.com/office/drawing/2014/main" val="20005"/>
                    </a:ext>
                  </a:extLst>
                </a:gridCol>
                <a:gridCol w="1191886">
                  <a:extLst>
                    <a:ext uri="{9D8B030D-6E8A-4147-A177-3AD203B41FA5}">
                      <a16:colId xmlns:a16="http://schemas.microsoft.com/office/drawing/2014/main" val="20006"/>
                    </a:ext>
                  </a:extLst>
                </a:gridCol>
              </a:tblGrid>
              <a:tr h="207406">
                <a:tc rowSpan="2" gridSpan="2">
                  <a:txBody>
                    <a:bodyPr/>
                    <a:lstStyle/>
                    <a:p>
                      <a:r>
                        <a:rPr lang="en-US" sz="1400" b="1" dirty="0">
                          <a:solidFill>
                            <a:schemeClr val="bg1"/>
                          </a:solidFill>
                        </a:rPr>
                        <a:t>MYSEC-PM Parameter</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F497D"/>
                    </a:solidFill>
                  </a:tcPr>
                </a:tc>
                <a:tc rowSpan="2" hMerge="1">
                  <a:txBody>
                    <a:bodyPr/>
                    <a:lstStyle/>
                    <a:p>
                      <a:endParaRPr lang="en-US"/>
                    </a:p>
                  </a:txBody>
                  <a:tcPr/>
                </a:tc>
                <a:tc gridSpan="5">
                  <a:txBody>
                    <a:bodyPr/>
                    <a:lstStyle/>
                    <a:p>
                      <a:pPr algn="ctr"/>
                      <a:r>
                        <a:rPr lang="en-US" sz="1100" b="1" dirty="0">
                          <a:solidFill>
                            <a:schemeClr val="bg1"/>
                          </a:solidFill>
                        </a:rPr>
                        <a:t>Points</a:t>
                      </a:r>
                      <a:endParaRPr lang="en-US" sz="1100" dirty="0"/>
                    </a:p>
                  </a:txBody>
                  <a:tcPr marL="68580" marR="68580" marT="34290" marB="3429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F497D"/>
                    </a:solidFill>
                  </a:tcPr>
                </a:tc>
                <a:tc hMerge="1">
                  <a:txBody>
                    <a:bodyPr/>
                    <a:lstStyle/>
                    <a:p>
                      <a:endParaRPr lang="en-US"/>
                    </a:p>
                  </a:txBody>
                  <a:tcPr/>
                </a:tc>
                <a:tc hMerge="1">
                  <a:txBody>
                    <a:bodyPr/>
                    <a:lstStyle/>
                    <a:p>
                      <a:pPr algn="ctr"/>
                      <a:r>
                        <a:rPr lang="en-US" sz="1200" b="1" dirty="0">
                          <a:solidFill>
                            <a:schemeClr val="bg1"/>
                          </a:solidFill>
                        </a:rPr>
                        <a:t>Points</a:t>
                      </a:r>
                    </a:p>
                  </a:txBody>
                  <a:tcPr marL="68580" marR="68580" marT="34290" marB="3429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0787">
                <a:tc gridSpan="2" vMerge="1">
                  <a:txBody>
                    <a:bodyPr/>
                    <a:lstStyle/>
                    <a:p>
                      <a:endParaRPr lang="en-US" dirty="0"/>
                    </a:p>
                  </a:txBody>
                  <a:tcPr/>
                </a:tc>
                <a:tc hMerge="1" v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030A0"/>
                    </a:solidFill>
                  </a:tcPr>
                </a:tc>
                <a:tc>
                  <a:txBody>
                    <a:bodyPr/>
                    <a:lstStyle/>
                    <a:p>
                      <a:pPr algn="ctr"/>
                      <a:r>
                        <a:rPr lang="en-US" sz="1100" dirty="0"/>
                        <a:t>0</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alpha val="69804"/>
                      </a:srgbClr>
                    </a:solidFill>
                  </a:tcPr>
                </a:tc>
                <a:tc>
                  <a:txBody>
                    <a:bodyPr/>
                    <a:lstStyle/>
                    <a:p>
                      <a:pPr algn="ctr"/>
                      <a:r>
                        <a:rPr lang="en-US" sz="1100" dirty="0"/>
                        <a:t>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200" dirty="0"/>
                        <a:t>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20787">
                <a:tc gridSpan="2">
                  <a:txBody>
                    <a:bodyPr/>
                    <a:lstStyle/>
                    <a:p>
                      <a:r>
                        <a:rPr lang="en-US" sz="1100" b="1" dirty="0">
                          <a:solidFill>
                            <a:schemeClr val="tx1"/>
                          </a:solidFill>
                        </a:rPr>
                        <a:t>Age</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a:r>
                        <a:rPr lang="en-US" sz="1200" dirty="0"/>
                        <a:t>0.15 x Age (y)</a:t>
                      </a:r>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hMerge="1">
                  <a:txBody>
                    <a:bodyPr/>
                    <a:lstStyle/>
                    <a:p>
                      <a:pPr algn="ctr"/>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4FC"/>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787">
                <a:tc gridSpan="2">
                  <a:txBody>
                    <a:bodyPr/>
                    <a:lstStyle/>
                    <a:p>
                      <a:r>
                        <a:rPr lang="en-US" sz="1100" b="1" dirty="0">
                          <a:solidFill>
                            <a:schemeClr val="tx1"/>
                          </a:solidFill>
                        </a:rPr>
                        <a:t>Constitutional Symptoms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t>Absent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r>
                        <a:rPr lang="en-US" sz="1200" dirty="0"/>
                        <a:t>Present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0787">
                <a:tc gridSpan="2">
                  <a:txBody>
                    <a:bodyPr/>
                    <a:lstStyle/>
                    <a:p>
                      <a:r>
                        <a:rPr lang="en-US" sz="1100" b="1" dirty="0">
                          <a:solidFill>
                            <a:schemeClr val="tx1"/>
                          </a:solidFill>
                        </a:rPr>
                        <a:t>Anemia</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t>≥</a:t>
                      </a:r>
                      <a:r>
                        <a:rPr lang="en-US" sz="1200" baseline="0" dirty="0"/>
                        <a:t>11 g/dL</a:t>
                      </a: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t>&lt;11 g/dL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extLst>
                  <a:ext uri="{0D108BD9-81ED-4DB2-BD59-A6C34878D82A}">
                    <a16:rowId xmlns:a16="http://schemas.microsoft.com/office/drawing/2014/main" val="10004"/>
                  </a:ext>
                </a:extLst>
              </a:tr>
              <a:tr h="220787">
                <a:tc gridSpan="2">
                  <a:txBody>
                    <a:bodyPr/>
                    <a:lstStyle/>
                    <a:p>
                      <a:r>
                        <a:rPr lang="en-US" sz="1100" b="1" dirty="0">
                          <a:solidFill>
                            <a:schemeClr val="tx1"/>
                          </a:solidFill>
                        </a:rPr>
                        <a:t>Thrombocytopenia</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100" kern="1200" dirty="0">
                          <a:solidFill>
                            <a:schemeClr val="tx1"/>
                          </a:solidFill>
                          <a:effectLst/>
                          <a:latin typeface="+mn-lt"/>
                          <a:ea typeface="+mn-ea"/>
                          <a:cs typeface="+mn-cs"/>
                        </a:rPr>
                        <a:t>≥</a:t>
                      </a:r>
                      <a:r>
                        <a:rPr lang="en-US" sz="1100" kern="1200" baseline="0" dirty="0">
                          <a:solidFill>
                            <a:schemeClr val="tx1"/>
                          </a:solidFill>
                          <a:effectLst/>
                          <a:latin typeface="+mn-lt"/>
                          <a:ea typeface="+mn-ea"/>
                          <a:cs typeface="+mn-cs"/>
                        </a:rPr>
                        <a:t>150 x </a:t>
                      </a:r>
                      <a:r>
                        <a:rPr lang="en-US" sz="1200" dirty="0"/>
                        <a:t>10</a:t>
                      </a:r>
                      <a:r>
                        <a:rPr lang="en-US" sz="1200" baseline="30000" dirty="0"/>
                        <a:t>9</a:t>
                      </a:r>
                      <a:r>
                        <a:rPr lang="en-US" sz="1200" dirty="0"/>
                        <a:t>/L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&lt;150 x 10</a:t>
                      </a:r>
                      <a:r>
                        <a:rPr lang="en-US" sz="1200" baseline="30000" dirty="0"/>
                        <a:t>9</a:t>
                      </a:r>
                      <a:r>
                        <a:rPr lang="en-US" sz="1200" dirty="0"/>
                        <a:t>/L</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7549">
                <a:tc gridSpan="2">
                  <a:txBody>
                    <a:bodyPr/>
                    <a:lstStyle/>
                    <a:p>
                      <a:r>
                        <a:rPr lang="en-US" sz="1100" b="1" dirty="0">
                          <a:solidFill>
                            <a:schemeClr val="tx1"/>
                          </a:solidFill>
                        </a:rPr>
                        <a:t>Circulating</a:t>
                      </a:r>
                      <a:r>
                        <a:rPr lang="en-US" sz="1100" b="1" baseline="0" dirty="0">
                          <a:solidFill>
                            <a:schemeClr val="tx1"/>
                          </a:solidFill>
                        </a:rPr>
                        <a:t> Blasts</a:t>
                      </a:r>
                      <a:endParaRPr lang="en-US" sz="1100" b="1" dirty="0">
                        <a:solidFill>
                          <a:schemeClr val="tx1"/>
                        </a:solidFill>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t>&lt; 3%</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≥3%</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extLst>
                  <a:ext uri="{0D108BD9-81ED-4DB2-BD59-A6C34878D82A}">
                    <a16:rowId xmlns:a16="http://schemas.microsoft.com/office/drawing/2014/main" val="10006"/>
                  </a:ext>
                </a:extLst>
              </a:tr>
              <a:tr h="220787">
                <a:tc gridSpan="2">
                  <a:txBody>
                    <a:bodyPr/>
                    <a:lstStyle/>
                    <a:p>
                      <a:r>
                        <a:rPr lang="en-US" sz="1100" b="1" dirty="0">
                          <a:solidFill>
                            <a:schemeClr val="tx1"/>
                          </a:solidFill>
                        </a:rPr>
                        <a:t>CALR Status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t>Mutated</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tc>
                  <a:txBody>
                    <a:bodyPr/>
                    <a:lstStyle/>
                    <a:p>
                      <a:pPr algn="ctr"/>
                      <a:endParaRPr lang="en-US" sz="1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sz="1200" dirty="0"/>
                        <a:t>Unmutated</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CAFBC">
                        <a:alpha val="69804"/>
                      </a:srgbClr>
                    </a:solidFill>
                  </a:tcPr>
                </a:tc>
                <a:extLst>
                  <a:ext uri="{0D108BD9-81ED-4DB2-BD59-A6C34878D82A}">
                    <a16:rowId xmlns:a16="http://schemas.microsoft.com/office/drawing/2014/main" val="2501532204"/>
                  </a:ext>
                </a:extLst>
              </a:tr>
              <a:tr h="0">
                <a:tc gridSpan="7">
                  <a:txBody>
                    <a:bodyPr/>
                    <a:lstStyle/>
                    <a:p>
                      <a:pPr algn="ctr"/>
                      <a:endParaRPr lang="en-US" sz="2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0007"/>
                  </a:ext>
                </a:extLst>
              </a:tr>
              <a:tr h="207406">
                <a:tc>
                  <a:txBody>
                    <a:bodyPr/>
                    <a:lstStyle/>
                    <a:p>
                      <a:r>
                        <a:rPr lang="en-US" sz="1100" b="1" dirty="0">
                          <a:solidFill>
                            <a:srgbClr val="FFFFFF"/>
                          </a:solidFill>
                        </a:rPr>
                        <a:t>MYSEC-PM Risk Group</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gridSpan="2">
                  <a:txBody>
                    <a:bodyPr/>
                    <a:lstStyle/>
                    <a:p>
                      <a:pPr algn="ctr"/>
                      <a:r>
                        <a:rPr lang="en-US" sz="1100" b="1" dirty="0">
                          <a:solidFill>
                            <a:srgbClr val="FFFFFF"/>
                          </a:solidFill>
                        </a:rPr>
                        <a:t>Points</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hMerge="1">
                  <a:txBody>
                    <a:bodyPr/>
                    <a:lstStyle/>
                    <a:p>
                      <a:pPr algn="ctr"/>
                      <a:r>
                        <a:rPr lang="en-US" sz="1200" b="1" dirty="0">
                          <a:solidFill>
                            <a:srgbClr val="FFFFFF"/>
                          </a:solidFill>
                        </a:rPr>
                        <a:t>Med Survival (</a:t>
                      </a:r>
                      <a:r>
                        <a:rPr lang="en-US" sz="1200" b="1" dirty="0" err="1">
                          <a:solidFill>
                            <a:srgbClr val="FFFFFF"/>
                          </a:solidFill>
                        </a:rPr>
                        <a:t>yr</a:t>
                      </a:r>
                      <a:r>
                        <a:rPr lang="en-US" sz="1200" b="1" dirty="0">
                          <a:solidFill>
                            <a:srgbClr val="FFFFFF"/>
                          </a:solidFill>
                        </a:rPr>
                        <a:t>)</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gridSpan="4">
                  <a:txBody>
                    <a:bodyPr/>
                    <a:lstStyle/>
                    <a:p>
                      <a:pPr algn="ctr"/>
                      <a:r>
                        <a:rPr lang="en-US" sz="1100" b="1" dirty="0">
                          <a:solidFill>
                            <a:srgbClr val="FFFFFF"/>
                          </a:solidFill>
                        </a:rPr>
                        <a:t>Med Overall Survival (y) </a:t>
                      </a:r>
                      <a:endParaRPr lang="en-US" sz="1100"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14A7B"/>
                    </a:solidFill>
                  </a:tcPr>
                </a:tc>
                <a:tc hMerge="1">
                  <a:txBody>
                    <a:bodyPr/>
                    <a:lstStyle/>
                    <a:p>
                      <a:pPr algn="ctr"/>
                      <a:endParaRPr lang="en-US" sz="1600" dirty="0">
                        <a:solidFill>
                          <a:srgbClr val="FFFFFF"/>
                        </a:solidFill>
                      </a:endParaRPr>
                    </a:p>
                  </a:txBody>
                  <a:tcPr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B w="38100" cap="flat" cmpd="sng" algn="ctr">
                      <a:solidFill>
                        <a:prstClr val="white"/>
                      </a:solidFill>
                      <a:prstDash val="solid"/>
                      <a:round/>
                      <a:headEnd type="none" w="med" len="med"/>
                      <a:tailEnd type="none" w="med" len="med"/>
                    </a:lnB>
                    <a:solidFill>
                      <a:srgbClr val="214A7B"/>
                    </a:solidFill>
                  </a:tcPr>
                </a:tc>
                <a:tc hMerge="1">
                  <a:txBody>
                    <a:bodyPr/>
                    <a:lstStyle/>
                    <a:p>
                      <a:pPr algn="ctr"/>
                      <a:endParaRPr lang="en-US" sz="1800" dirty="0">
                        <a:solidFill>
                          <a:srgbClr val="FFFFFF"/>
                        </a:solidFill>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B w="38100" cap="flat" cmpd="sng" algn="ctr">
                      <a:solidFill>
                        <a:prstClr val="white"/>
                      </a:solidFill>
                      <a:prstDash val="solid"/>
                      <a:round/>
                      <a:headEnd type="none" w="med" len="med"/>
                      <a:tailEnd type="none" w="med" len="med"/>
                    </a:lnB>
                    <a:solidFill>
                      <a:srgbClr val="214A7B"/>
                    </a:solidFill>
                  </a:tcPr>
                </a:tc>
                <a:tc hMerge="1">
                  <a:txBody>
                    <a:bodyPr/>
                    <a:lstStyle/>
                    <a:p>
                      <a:pPr algn="ctr"/>
                      <a:endParaRPr lang="en-US" sz="1600" dirty="0">
                        <a:solidFill>
                          <a:srgbClr val="FFFFFF"/>
                        </a:solidFill>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solidFill>
                  </a:tcPr>
                </a:tc>
                <a:extLst>
                  <a:ext uri="{0D108BD9-81ED-4DB2-BD59-A6C34878D82A}">
                    <a16:rowId xmlns:a16="http://schemas.microsoft.com/office/drawing/2014/main" val="10008"/>
                  </a:ext>
                </a:extLst>
              </a:tr>
              <a:tr h="207406">
                <a:tc>
                  <a:txBody>
                    <a:bodyPr/>
                    <a:lstStyle/>
                    <a:p>
                      <a:r>
                        <a:rPr lang="en-US" sz="1100" b="1" dirty="0"/>
                        <a:t>Low</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alpha val="69804"/>
                      </a:srgbClr>
                    </a:solidFill>
                  </a:tcPr>
                </a:tc>
                <a:tc gridSpan="2">
                  <a:txBody>
                    <a:bodyPr/>
                    <a:lstStyle/>
                    <a:p>
                      <a:pPr algn="ctr"/>
                      <a:r>
                        <a:rPr lang="en-US" sz="1100" dirty="0"/>
                        <a:t>0-11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sz="1200" dirty="0"/>
                        <a:t>NR</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4">
                  <a:txBody>
                    <a:bodyPr/>
                    <a:lstStyle/>
                    <a:p>
                      <a:pPr algn="ctr"/>
                      <a:r>
                        <a:rPr lang="en-US" sz="1100" dirty="0"/>
                        <a:t>NR</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07406">
                <a:tc>
                  <a:txBody>
                    <a:bodyPr/>
                    <a:lstStyle/>
                    <a:p>
                      <a:r>
                        <a:rPr lang="en-US" sz="1100" b="1" dirty="0"/>
                        <a:t>Intermediate-1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gridSpan="2">
                  <a:txBody>
                    <a:bodyPr/>
                    <a:lstStyle/>
                    <a:p>
                      <a:pPr algn="ctr"/>
                      <a:r>
                        <a:rPr lang="en-US" sz="1100" dirty="0"/>
                        <a:t>&gt;11-14</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sz="1200" dirty="0"/>
                        <a:t>9.3</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4">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dirty="0"/>
                        <a:t>9.3 (95% CI: 8.0-NR)</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207406">
                <a:tc>
                  <a:txBody>
                    <a:bodyPr/>
                    <a:lstStyle/>
                    <a:p>
                      <a:r>
                        <a:rPr lang="en-US" sz="1100" b="1" dirty="0"/>
                        <a:t>Intermediate</a:t>
                      </a:r>
                      <a:r>
                        <a:rPr lang="en-US" sz="1100" b="1" baseline="0" dirty="0"/>
                        <a:t>-2</a:t>
                      </a:r>
                      <a:endParaRPr lang="en-US" sz="1100" b="1"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6600"/>
                    </a:solidFill>
                  </a:tcPr>
                </a:tc>
                <a:tc gridSpan="2">
                  <a:txBody>
                    <a:bodyPr/>
                    <a:lstStyle/>
                    <a:p>
                      <a:pPr algn="ctr"/>
                      <a:r>
                        <a:rPr lang="en-US" sz="1100" dirty="0"/>
                        <a:t>&gt;14-16</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sz="1200" dirty="0"/>
                        <a:t>4.5</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4">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dirty="0"/>
                        <a:t>4.5 (95% CI: 3.2–7.9)</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207406">
                <a:tc>
                  <a:txBody>
                    <a:bodyPr/>
                    <a:lstStyle/>
                    <a:p>
                      <a:r>
                        <a:rPr lang="en-US" sz="1100" b="1" baseline="0" dirty="0"/>
                        <a:t>High</a:t>
                      </a:r>
                      <a:endParaRPr lang="en-US" sz="1100" b="1" dirty="0"/>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gridSpan="2">
                  <a:txBody>
                    <a:bodyPr/>
                    <a:lstStyle/>
                    <a:p>
                      <a:pPr algn="ctr"/>
                      <a:r>
                        <a:rPr lang="en-US" sz="1100" dirty="0"/>
                        <a:t>&gt;16</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sz="1200" dirty="0"/>
                        <a:t>2</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gridSpan="4">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dirty="0"/>
                        <a:t>2 (95% CI: 1.7–3.9)</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8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tc hMerge="1">
                  <a:txBody>
                    <a:bodyPr/>
                    <a:lstStyle/>
                    <a:p>
                      <a:pPr algn="ctr"/>
                      <a:endParaRPr lang="en-US" sz="1600" dirty="0"/>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sp>
        <p:nvSpPr>
          <p:cNvPr id="5" name="Footer Placeholder 3">
            <a:extLst>
              <a:ext uri="{FF2B5EF4-FFF2-40B4-BE49-F238E27FC236}">
                <a16:creationId xmlns:a16="http://schemas.microsoft.com/office/drawing/2014/main" id="{2A81946D-1A76-CE5C-CBC2-319BE3DD710D}"/>
              </a:ext>
            </a:extLst>
          </p:cNvPr>
          <p:cNvSpPr txBox="1">
            <a:spLocks/>
          </p:cNvSpPr>
          <p:nvPr/>
        </p:nvSpPr>
        <p:spPr>
          <a:xfrm>
            <a:off x="2395926" y="4459467"/>
            <a:ext cx="4352148" cy="31466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b="0" i="0" dirty="0">
                <a:solidFill>
                  <a:schemeClr val="bg1"/>
                </a:solidFill>
                <a:effectLst/>
              </a:rPr>
              <a:t>Passamonti F, et al. </a:t>
            </a:r>
            <a:r>
              <a:rPr lang="en-US" sz="1000" b="0" i="1" dirty="0">
                <a:solidFill>
                  <a:schemeClr val="bg1"/>
                </a:solidFill>
                <a:effectLst/>
              </a:rPr>
              <a:t>Leukemia</a:t>
            </a:r>
            <a:r>
              <a:rPr lang="en-US" sz="1000" b="0" i="0" dirty="0">
                <a:solidFill>
                  <a:schemeClr val="bg1"/>
                </a:solidFill>
                <a:effectLst/>
              </a:rPr>
              <a:t>. 2017;31(12):2726-2731. </a:t>
            </a:r>
            <a:endParaRPr lang="en-US" sz="1000" dirty="0">
              <a:solidFill>
                <a:schemeClr val="bg1"/>
              </a:solidFill>
            </a:endParaRPr>
          </a:p>
        </p:txBody>
      </p:sp>
      <p:sp>
        <p:nvSpPr>
          <p:cNvPr id="6" name="TextBox 5">
            <a:extLst>
              <a:ext uri="{FF2B5EF4-FFF2-40B4-BE49-F238E27FC236}">
                <a16:creationId xmlns:a16="http://schemas.microsoft.com/office/drawing/2014/main" id="{723CB198-473B-B956-4A09-3D93CEE251CF}"/>
              </a:ext>
            </a:extLst>
          </p:cNvPr>
          <p:cNvSpPr txBox="1"/>
          <p:nvPr/>
        </p:nvSpPr>
        <p:spPr>
          <a:xfrm>
            <a:off x="524576" y="4244023"/>
            <a:ext cx="8980371" cy="215444"/>
          </a:xfrm>
          <a:prstGeom prst="rect">
            <a:avLst/>
          </a:prstGeom>
          <a:noFill/>
        </p:spPr>
        <p:txBody>
          <a:bodyPr wrap="square" rtlCol="0">
            <a:spAutoFit/>
          </a:bodyPr>
          <a:lstStyle/>
          <a:p>
            <a:r>
              <a:rPr lang="en-US" sz="800" kern="1200" dirty="0">
                <a:solidFill>
                  <a:schemeClr val="tx1"/>
                </a:solidFill>
                <a:effectLst/>
                <a:latin typeface="+mn-lt"/>
                <a:ea typeface="+mn-ea"/>
                <a:cs typeface="+mn-cs"/>
              </a:rPr>
              <a:t>CALR, calreticulin; CI, confidence interval; ET, essential thrombocythemia; </a:t>
            </a:r>
            <a:r>
              <a:rPr lang="en-US" sz="800" b="0" kern="1200" dirty="0">
                <a:solidFill>
                  <a:schemeClr val="tx1"/>
                </a:solidFill>
                <a:effectLst/>
                <a:latin typeface="+mn-lt"/>
                <a:ea typeface="+mn-ea"/>
                <a:cs typeface="+mn-cs"/>
              </a:rPr>
              <a:t>MYSEC-PM, myelofibrosis secondary to PV and ET-prognostic model; PV, polycythemia vera; OS, overall survival; NR, not reached</a:t>
            </a:r>
            <a:endParaRPr lang="en-US" sz="800" dirty="0"/>
          </a:p>
        </p:txBody>
      </p:sp>
    </p:spTree>
    <p:extLst>
      <p:ext uri="{BB962C8B-B14F-4D97-AF65-F5344CB8AC3E}">
        <p14:creationId xmlns:p14="http://schemas.microsoft.com/office/powerpoint/2010/main" val="335781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3187A-C380-DE35-A620-1986CF57C31A}"/>
              </a:ext>
            </a:extLst>
          </p:cNvPr>
          <p:cNvSpPr>
            <a:spLocks noGrp="1"/>
          </p:cNvSpPr>
          <p:nvPr>
            <p:ph type="title"/>
          </p:nvPr>
        </p:nvSpPr>
        <p:spPr/>
        <p:txBody>
          <a:bodyPr/>
          <a:lstStyle/>
          <a:p>
            <a:r>
              <a:rPr lang="en-US" dirty="0">
                <a:latin typeface="+mn-lt"/>
              </a:rPr>
              <a:t>Overview</a:t>
            </a:r>
          </a:p>
        </p:txBody>
      </p:sp>
      <p:sp>
        <p:nvSpPr>
          <p:cNvPr id="5" name="Subtitle 4">
            <a:extLst>
              <a:ext uri="{FF2B5EF4-FFF2-40B4-BE49-F238E27FC236}">
                <a16:creationId xmlns:a16="http://schemas.microsoft.com/office/drawing/2014/main" id="{8D507DFC-BBF1-48B4-AF1A-F0B57DDC42C8}"/>
              </a:ext>
            </a:extLst>
          </p:cNvPr>
          <p:cNvSpPr>
            <a:spLocks noGrp="1"/>
          </p:cNvSpPr>
          <p:nvPr>
            <p:ph idx="1"/>
          </p:nvPr>
        </p:nvSpPr>
        <p:spPr>
          <a:xfrm>
            <a:off x="628650" y="1198737"/>
            <a:ext cx="7886700" cy="3263504"/>
          </a:xfrm>
        </p:spPr>
        <p:txBody>
          <a:bodyPr>
            <a:normAutofit/>
          </a:bodyPr>
          <a:lstStyle/>
          <a:p>
            <a:r>
              <a:rPr lang="en-US" sz="2800" dirty="0"/>
              <a:t>Myelofibrosis Overview and Pathophysiology</a:t>
            </a:r>
          </a:p>
          <a:p>
            <a:r>
              <a:rPr lang="en-US" sz="2800" dirty="0"/>
              <a:t>Myelofibrosis Burden of Disease and Prognostic Scoring System </a:t>
            </a:r>
          </a:p>
          <a:p>
            <a:r>
              <a:rPr lang="en-US" sz="2800" b="1" dirty="0"/>
              <a:t>Current Treatment Approaches for Myelofibrosis</a:t>
            </a:r>
          </a:p>
          <a:p>
            <a:r>
              <a:rPr lang="en-US" sz="2800" dirty="0"/>
              <a:t>Emerging Treatment Options for Myelofibrosis</a:t>
            </a:r>
          </a:p>
          <a:p>
            <a:r>
              <a:rPr lang="en-US" sz="2800" dirty="0"/>
              <a:t>Case Challenges – Myelofibrosis Treatment Individualization</a:t>
            </a:r>
          </a:p>
          <a:p>
            <a:endParaRPr lang="en-US" sz="2800" dirty="0"/>
          </a:p>
          <a:p>
            <a:endParaRPr lang="en-US" sz="2800" dirty="0"/>
          </a:p>
          <a:p>
            <a:endParaRPr lang="en-US" sz="2800" b="1" dirty="0"/>
          </a:p>
        </p:txBody>
      </p:sp>
    </p:spTree>
    <p:extLst>
      <p:ext uri="{BB962C8B-B14F-4D97-AF65-F5344CB8AC3E}">
        <p14:creationId xmlns:p14="http://schemas.microsoft.com/office/powerpoint/2010/main" val="297037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DC14-FD62-4066-88E9-1E3366638C3C}"/>
              </a:ext>
            </a:extLst>
          </p:cNvPr>
          <p:cNvSpPr>
            <a:spLocks noGrp="1"/>
          </p:cNvSpPr>
          <p:nvPr>
            <p:ph type="title"/>
          </p:nvPr>
        </p:nvSpPr>
        <p:spPr>
          <a:xfrm>
            <a:off x="734158" y="553032"/>
            <a:ext cx="3298873" cy="493341"/>
          </a:xfrm>
        </p:spPr>
        <p:txBody>
          <a:bodyPr>
            <a:normAutofit fontScale="90000"/>
          </a:bodyPr>
          <a:lstStyle/>
          <a:p>
            <a:r>
              <a:rPr lang="en-US" dirty="0">
                <a:latin typeface="+mn-lt"/>
              </a:rPr>
              <a:t>Myelofibrosis Treatment Landscape </a:t>
            </a:r>
          </a:p>
        </p:txBody>
      </p:sp>
      <p:sp>
        <p:nvSpPr>
          <p:cNvPr id="4" name="Text Box 15">
            <a:extLst>
              <a:ext uri="{FF2B5EF4-FFF2-40B4-BE49-F238E27FC236}">
                <a16:creationId xmlns:a16="http://schemas.microsoft.com/office/drawing/2014/main" id="{E6AE4B9B-5788-FA23-68C8-499882320ED7}"/>
              </a:ext>
            </a:extLst>
          </p:cNvPr>
          <p:cNvSpPr txBox="1">
            <a:spLocks noChangeArrowheads="1"/>
          </p:cNvSpPr>
          <p:nvPr/>
        </p:nvSpPr>
        <p:spPr bwMode="auto">
          <a:xfrm>
            <a:off x="3091138" y="4516282"/>
            <a:ext cx="6003625" cy="400110"/>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6651"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National Comprehensive Cancer Network. Myeloproliferative Neoplasms. Version 3.2022. Published August 11, 2022. Accessed January 22, 2023. https://www.nccn.org/professionals/physician_gls/pdf/mpn.pdf </a:t>
            </a:r>
            <a:endParaRPr kumimoji="0" lang="en-US" altLang="en-US" sz="1000" b="0" i="0" u="none" strike="noStrike" kern="1200" cap="none" spc="-11" normalizeH="0" baseline="0" noProof="0" dirty="0">
              <a:ln>
                <a:noFill/>
              </a:ln>
              <a:solidFill>
                <a:schemeClr val="bg1"/>
              </a:solidFill>
              <a:effectLst/>
              <a:uLnTx/>
              <a:uFillTx/>
              <a:latin typeface="+mn-lt"/>
              <a:ea typeface="+mn-ea"/>
              <a:cs typeface="+mn-cs"/>
            </a:endParaRPr>
          </a:p>
        </p:txBody>
      </p:sp>
      <p:graphicFrame>
        <p:nvGraphicFramePr>
          <p:cNvPr id="21" name="Diagram 20">
            <a:extLst>
              <a:ext uri="{FF2B5EF4-FFF2-40B4-BE49-F238E27FC236}">
                <a16:creationId xmlns:a16="http://schemas.microsoft.com/office/drawing/2014/main" id="{218D1732-9C2F-1CF3-AAE0-C8323CA29931}"/>
              </a:ext>
            </a:extLst>
          </p:cNvPr>
          <p:cNvGraphicFramePr/>
          <p:nvPr>
            <p:extLst>
              <p:ext uri="{D42A27DB-BD31-4B8C-83A1-F6EECF244321}">
                <p14:modId xmlns:p14="http://schemas.microsoft.com/office/powerpoint/2010/main" val="2214245679"/>
              </p:ext>
            </p:extLst>
          </p:nvPr>
        </p:nvGraphicFramePr>
        <p:xfrm>
          <a:off x="-2047518" y="579796"/>
          <a:ext cx="13239036" cy="391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Rounded Corners 22">
            <a:extLst>
              <a:ext uri="{FF2B5EF4-FFF2-40B4-BE49-F238E27FC236}">
                <a16:creationId xmlns:a16="http://schemas.microsoft.com/office/drawing/2014/main" id="{2EE88FE0-2469-5C61-911C-5EB7664C085C}"/>
              </a:ext>
            </a:extLst>
          </p:cNvPr>
          <p:cNvSpPr/>
          <p:nvPr/>
        </p:nvSpPr>
        <p:spPr>
          <a:xfrm>
            <a:off x="734158" y="2445142"/>
            <a:ext cx="3298873" cy="85157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0F21F87-0396-3C7D-7F98-DEF3D57711F6}"/>
              </a:ext>
            </a:extLst>
          </p:cNvPr>
          <p:cNvSpPr txBox="1"/>
          <p:nvPr/>
        </p:nvSpPr>
        <p:spPr>
          <a:xfrm>
            <a:off x="0" y="4262364"/>
            <a:ext cx="6184662" cy="230832"/>
          </a:xfrm>
          <a:prstGeom prst="rect">
            <a:avLst/>
          </a:prstGeom>
          <a:noFill/>
        </p:spPr>
        <p:txBody>
          <a:bodyPr wrap="square" rtlCol="0">
            <a:spAutoFit/>
          </a:bodyPr>
          <a:lstStyle/>
          <a:p>
            <a:r>
              <a:rPr lang="en-US" sz="900" dirty="0"/>
              <a:t>ESA, erythropoiesis stimulating agent; PS, performance status</a:t>
            </a:r>
          </a:p>
        </p:txBody>
      </p:sp>
    </p:spTree>
    <p:extLst>
      <p:ext uri="{BB962C8B-B14F-4D97-AF65-F5344CB8AC3E}">
        <p14:creationId xmlns:p14="http://schemas.microsoft.com/office/powerpoint/2010/main" val="119890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482-4F2A-FD85-BAE1-09FB1AAC88D4}"/>
              </a:ext>
            </a:extLst>
          </p:cNvPr>
          <p:cNvSpPr>
            <a:spLocks noGrp="1"/>
          </p:cNvSpPr>
          <p:nvPr>
            <p:ph type="title"/>
          </p:nvPr>
        </p:nvSpPr>
        <p:spPr>
          <a:xfrm>
            <a:off x="628650" y="-97416"/>
            <a:ext cx="7886700" cy="994172"/>
          </a:xfrm>
        </p:spPr>
        <p:txBody>
          <a:bodyPr/>
          <a:lstStyle/>
          <a:p>
            <a:r>
              <a:rPr lang="en-US" dirty="0">
                <a:latin typeface="+mn-lt"/>
              </a:rPr>
              <a:t>Myelofibrosis Goals of Therapy</a:t>
            </a:r>
            <a:r>
              <a:rPr lang="en-US" baseline="30000" dirty="0">
                <a:latin typeface="+mn-lt"/>
              </a:rPr>
              <a:t>1-3</a:t>
            </a:r>
            <a:endParaRPr lang="en-US" dirty="0">
              <a:latin typeface="+mn-lt"/>
            </a:endParaRPr>
          </a:p>
        </p:txBody>
      </p:sp>
      <p:graphicFrame>
        <p:nvGraphicFramePr>
          <p:cNvPr id="4" name="Content Placeholder 3">
            <a:extLst>
              <a:ext uri="{FF2B5EF4-FFF2-40B4-BE49-F238E27FC236}">
                <a16:creationId xmlns:a16="http://schemas.microsoft.com/office/drawing/2014/main" id="{D85523BE-524C-6CAA-E4BA-37F14F2D6FC1}"/>
              </a:ext>
            </a:extLst>
          </p:cNvPr>
          <p:cNvGraphicFramePr>
            <a:graphicFrameLocks noGrp="1"/>
          </p:cNvGraphicFramePr>
          <p:nvPr>
            <p:ph idx="1"/>
            <p:extLst>
              <p:ext uri="{D42A27DB-BD31-4B8C-83A1-F6EECF244321}">
                <p14:modId xmlns:p14="http://schemas.microsoft.com/office/powerpoint/2010/main" val="4178999658"/>
              </p:ext>
            </p:extLst>
          </p:nvPr>
        </p:nvGraphicFramePr>
        <p:xfrm>
          <a:off x="910534" y="730601"/>
          <a:ext cx="5601949" cy="3483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ullseye with solid fill">
            <a:extLst>
              <a:ext uri="{FF2B5EF4-FFF2-40B4-BE49-F238E27FC236}">
                <a16:creationId xmlns:a16="http://schemas.microsoft.com/office/drawing/2014/main" id="{F177A1A5-46B6-4AEC-DC75-99432F2B34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2483" y="1420025"/>
            <a:ext cx="2303450" cy="2303450"/>
          </a:xfrm>
          <a:prstGeom prst="rect">
            <a:avLst/>
          </a:prstGeom>
        </p:spPr>
      </p:pic>
      <p:sp>
        <p:nvSpPr>
          <p:cNvPr id="7" name="TextBox 6">
            <a:extLst>
              <a:ext uri="{FF2B5EF4-FFF2-40B4-BE49-F238E27FC236}">
                <a16:creationId xmlns:a16="http://schemas.microsoft.com/office/drawing/2014/main" id="{6B9F9DF3-3562-51A9-4528-132514F2EEC7}"/>
              </a:ext>
            </a:extLst>
          </p:cNvPr>
          <p:cNvSpPr txBox="1"/>
          <p:nvPr/>
        </p:nvSpPr>
        <p:spPr>
          <a:xfrm>
            <a:off x="104238" y="4171348"/>
            <a:ext cx="6184662" cy="338554"/>
          </a:xfrm>
          <a:prstGeom prst="rect">
            <a:avLst/>
          </a:prstGeom>
          <a:noFill/>
        </p:spPr>
        <p:txBody>
          <a:bodyPr wrap="square" rtlCol="0">
            <a:spAutoFit/>
          </a:bodyPr>
          <a:lstStyle/>
          <a:p>
            <a:r>
              <a:rPr lang="en-US" sz="800" dirty="0"/>
              <a:t>ECOG, Eastern Cooperative Oncology Group; HSTC, hematopoietic stem cell transplant; JAKi, Janus-associated kinase inhibitor </a:t>
            </a:r>
          </a:p>
          <a:p>
            <a:r>
              <a:rPr lang="en-US" sz="800" dirty="0"/>
              <a:t>MPN-SAF TSS, Myeloproliferative Neoplasm Symptom Assessment Form – Total Symptom Score</a:t>
            </a:r>
          </a:p>
        </p:txBody>
      </p:sp>
      <p:sp>
        <p:nvSpPr>
          <p:cNvPr id="9" name="Text Box 15">
            <a:extLst>
              <a:ext uri="{FF2B5EF4-FFF2-40B4-BE49-F238E27FC236}">
                <a16:creationId xmlns:a16="http://schemas.microsoft.com/office/drawing/2014/main" id="{8310016E-5BBB-4ECC-7906-748A264F1EF6}"/>
              </a:ext>
            </a:extLst>
          </p:cNvPr>
          <p:cNvSpPr txBox="1">
            <a:spLocks noChangeArrowheads="1"/>
          </p:cNvSpPr>
          <p:nvPr/>
        </p:nvSpPr>
        <p:spPr bwMode="auto">
          <a:xfrm>
            <a:off x="3036137" y="4493882"/>
            <a:ext cx="6003625" cy="5078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6651" rtl="0" eaLnBrk="1" fontAlgn="auto" latinLnBrk="0" hangingPunct="1">
              <a:lnSpc>
                <a:spcPct val="100000"/>
              </a:lnSpc>
              <a:spcBef>
                <a:spcPts val="0"/>
              </a:spcBef>
              <a:spcAft>
                <a:spcPts val="0"/>
              </a:spcAft>
              <a:buClrTx/>
              <a:buSzTx/>
              <a:buFontTx/>
              <a:buNone/>
              <a:tabLst/>
              <a:defRPr/>
            </a:pPr>
            <a:r>
              <a:rPr lang="en-US" sz="900" b="0" dirty="0">
                <a:solidFill>
                  <a:schemeClr val="bg1"/>
                </a:solidFill>
                <a:latin typeface="+mn-lt"/>
              </a:rPr>
              <a:t>1. Emanuel RM, et al. </a:t>
            </a:r>
            <a:r>
              <a:rPr lang="en-US" sz="900" b="0" i="1" dirty="0">
                <a:solidFill>
                  <a:schemeClr val="bg1"/>
                </a:solidFill>
                <a:latin typeface="+mn-lt"/>
              </a:rPr>
              <a:t>J Clin Oncol</a:t>
            </a:r>
            <a:r>
              <a:rPr lang="en-US" sz="900" b="0" dirty="0">
                <a:solidFill>
                  <a:schemeClr val="bg1"/>
                </a:solidFill>
                <a:latin typeface="+mn-lt"/>
              </a:rPr>
              <a:t>. 2012;30(33):4098-4103.  2. Gagelmann N, et al. </a:t>
            </a:r>
            <a:r>
              <a:rPr lang="en-US" sz="900" b="0" i="1" dirty="0">
                <a:solidFill>
                  <a:schemeClr val="bg1"/>
                </a:solidFill>
                <a:latin typeface="+mn-lt"/>
              </a:rPr>
              <a:t>Blood</a:t>
            </a:r>
            <a:r>
              <a:rPr lang="en-US" sz="900" b="0" dirty="0">
                <a:solidFill>
                  <a:schemeClr val="bg1"/>
                </a:solidFill>
                <a:latin typeface="+mn-lt"/>
              </a:rPr>
              <a:t>. 2019;133(20):2233-2242.  3. National Comprehensive Cancer Network. Myeloproliferative Neoplasms. Version 3.2022. Published August 11, 2022. Accessed January 22, 2023. https://www.nccn.org/professionals/physician_gls/pdf/mpn.pdf </a:t>
            </a:r>
            <a:endParaRPr kumimoji="0" lang="en-US" altLang="en-US" sz="900" b="0" i="0" u="none" strike="noStrike" kern="1200" cap="none" spc="-11"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3168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91B9-EFAF-13B5-058B-851B5D8A3B46}"/>
              </a:ext>
            </a:extLst>
          </p:cNvPr>
          <p:cNvSpPr>
            <a:spLocks noGrp="1"/>
          </p:cNvSpPr>
          <p:nvPr>
            <p:ph type="title"/>
          </p:nvPr>
        </p:nvSpPr>
        <p:spPr>
          <a:xfrm>
            <a:off x="642051" y="47459"/>
            <a:ext cx="7886700" cy="994172"/>
          </a:xfrm>
        </p:spPr>
        <p:txBody>
          <a:bodyPr>
            <a:normAutofit fontScale="90000"/>
          </a:bodyPr>
          <a:lstStyle/>
          <a:p>
            <a:r>
              <a:rPr lang="en-US" dirty="0">
                <a:latin typeface="+mn-lt"/>
              </a:rPr>
              <a:t>Myelofibrosis Treatment: Risk/Symptom-Based Approach</a:t>
            </a:r>
            <a:endParaRPr lang="en-US" dirty="0"/>
          </a:p>
        </p:txBody>
      </p:sp>
      <p:graphicFrame>
        <p:nvGraphicFramePr>
          <p:cNvPr id="4" name="Table 5">
            <a:extLst>
              <a:ext uri="{FF2B5EF4-FFF2-40B4-BE49-F238E27FC236}">
                <a16:creationId xmlns:a16="http://schemas.microsoft.com/office/drawing/2014/main" id="{CB5143CD-4D89-4CD3-E02F-0D6966917896}"/>
              </a:ext>
            </a:extLst>
          </p:cNvPr>
          <p:cNvGraphicFramePr>
            <a:graphicFrameLocks noGrp="1"/>
          </p:cNvGraphicFramePr>
          <p:nvPr>
            <p:extLst>
              <p:ext uri="{D42A27DB-BD31-4B8C-83A1-F6EECF244321}">
                <p14:modId xmlns:p14="http://schemas.microsoft.com/office/powerpoint/2010/main" val="511667303"/>
              </p:ext>
            </p:extLst>
          </p:nvPr>
        </p:nvGraphicFramePr>
        <p:xfrm>
          <a:off x="1007205" y="1088613"/>
          <a:ext cx="7244698" cy="1112520"/>
        </p:xfrm>
        <a:graphic>
          <a:graphicData uri="http://schemas.openxmlformats.org/drawingml/2006/table">
            <a:tbl>
              <a:tblPr firstRow="1" bandRow="1">
                <a:tableStyleId>{93296810-A885-4BE3-A3E7-6D5BEEA58F35}</a:tableStyleId>
              </a:tblPr>
              <a:tblGrid>
                <a:gridCol w="2427372">
                  <a:extLst>
                    <a:ext uri="{9D8B030D-6E8A-4147-A177-3AD203B41FA5}">
                      <a16:colId xmlns:a16="http://schemas.microsoft.com/office/drawing/2014/main" val="1971483159"/>
                    </a:ext>
                  </a:extLst>
                </a:gridCol>
                <a:gridCol w="4817326">
                  <a:extLst>
                    <a:ext uri="{9D8B030D-6E8A-4147-A177-3AD203B41FA5}">
                      <a16:colId xmlns:a16="http://schemas.microsoft.com/office/drawing/2014/main" val="72831431"/>
                    </a:ext>
                  </a:extLst>
                </a:gridCol>
              </a:tblGrid>
              <a:tr h="370840">
                <a:tc gridSpan="2">
                  <a:txBody>
                    <a:bodyPr/>
                    <a:lstStyle/>
                    <a:p>
                      <a:pPr algn="ctr"/>
                      <a:r>
                        <a:rPr lang="en-US" sz="1600" dirty="0"/>
                        <a:t>Lower Risk</a:t>
                      </a:r>
                    </a:p>
                  </a:txBody>
                  <a:tcPr>
                    <a:solidFill>
                      <a:srgbClr val="00B050"/>
                    </a:solidFill>
                  </a:tcPr>
                </a:tc>
                <a:tc hMerge="1">
                  <a:txBody>
                    <a:bodyPr/>
                    <a:lstStyle/>
                    <a:p>
                      <a:endParaRPr lang="en-US" dirty="0"/>
                    </a:p>
                  </a:txBody>
                  <a:tcPr/>
                </a:tc>
                <a:extLst>
                  <a:ext uri="{0D108BD9-81ED-4DB2-BD59-A6C34878D82A}">
                    <a16:rowId xmlns:a16="http://schemas.microsoft.com/office/drawing/2014/main" val="3485798368"/>
                  </a:ext>
                </a:extLst>
              </a:tr>
              <a:tr h="370840">
                <a:tc>
                  <a:txBody>
                    <a:bodyPr/>
                    <a:lstStyle/>
                    <a:p>
                      <a:r>
                        <a:rPr lang="en-US" b="1" dirty="0"/>
                        <a:t>Asymptomatic</a:t>
                      </a:r>
                    </a:p>
                  </a:txBody>
                  <a:tcPr>
                    <a:solidFill>
                      <a:schemeClr val="bg1">
                        <a:lumMod val="65000"/>
                      </a:schemeClr>
                    </a:solidFill>
                  </a:tcPr>
                </a:tc>
                <a:tc>
                  <a:txBody>
                    <a:bodyPr/>
                    <a:lstStyle/>
                    <a:p>
                      <a:r>
                        <a:rPr lang="en-US" dirty="0"/>
                        <a:t>Observation or clinical trial</a:t>
                      </a:r>
                    </a:p>
                  </a:txBody>
                  <a:tcPr>
                    <a:solidFill>
                      <a:schemeClr val="bg1">
                        <a:lumMod val="65000"/>
                      </a:schemeClr>
                    </a:solidFill>
                  </a:tcPr>
                </a:tc>
                <a:extLst>
                  <a:ext uri="{0D108BD9-81ED-4DB2-BD59-A6C34878D82A}">
                    <a16:rowId xmlns:a16="http://schemas.microsoft.com/office/drawing/2014/main" val="1071457607"/>
                  </a:ext>
                </a:extLst>
              </a:tr>
              <a:tr h="370840">
                <a:tc>
                  <a:txBody>
                    <a:bodyPr/>
                    <a:lstStyle/>
                    <a:p>
                      <a:r>
                        <a:rPr lang="en-US" b="1" dirty="0"/>
                        <a:t>Symptomatic </a:t>
                      </a:r>
                    </a:p>
                  </a:txBody>
                  <a:tcPr>
                    <a:solidFill>
                      <a:schemeClr val="bg1">
                        <a:lumMod val="85000"/>
                      </a:schemeClr>
                    </a:solidFill>
                  </a:tcPr>
                </a:tc>
                <a:tc>
                  <a:txBody>
                    <a:bodyPr/>
                    <a:lstStyle/>
                    <a:p>
                      <a:r>
                        <a:rPr lang="en-US" dirty="0"/>
                        <a:t>Consider ruxolitinib, clinical trial, or peginterferon/hydroxyurea</a:t>
                      </a:r>
                    </a:p>
                  </a:txBody>
                  <a:tcPr>
                    <a:solidFill>
                      <a:schemeClr val="bg1">
                        <a:lumMod val="85000"/>
                      </a:schemeClr>
                    </a:solidFill>
                  </a:tcPr>
                </a:tc>
                <a:extLst>
                  <a:ext uri="{0D108BD9-81ED-4DB2-BD59-A6C34878D82A}">
                    <a16:rowId xmlns:a16="http://schemas.microsoft.com/office/drawing/2014/main" val="3315431940"/>
                  </a:ext>
                </a:extLst>
              </a:tr>
            </a:tbl>
          </a:graphicData>
        </a:graphic>
      </p:graphicFrame>
      <p:graphicFrame>
        <p:nvGraphicFramePr>
          <p:cNvPr id="5" name="Table 10">
            <a:extLst>
              <a:ext uri="{FF2B5EF4-FFF2-40B4-BE49-F238E27FC236}">
                <a16:creationId xmlns:a16="http://schemas.microsoft.com/office/drawing/2014/main" id="{1C29516D-5C00-D1FB-D209-7C75F18BE7D0}"/>
              </a:ext>
            </a:extLst>
          </p:cNvPr>
          <p:cNvGraphicFramePr>
            <a:graphicFrameLocks noGrp="1"/>
          </p:cNvGraphicFramePr>
          <p:nvPr>
            <p:extLst>
              <p:ext uri="{D42A27DB-BD31-4B8C-83A1-F6EECF244321}">
                <p14:modId xmlns:p14="http://schemas.microsoft.com/office/powerpoint/2010/main" val="1268435331"/>
              </p:ext>
            </p:extLst>
          </p:nvPr>
        </p:nvGraphicFramePr>
        <p:xfrm>
          <a:off x="1007206" y="2346597"/>
          <a:ext cx="7244697" cy="1778000"/>
        </p:xfrm>
        <a:graphic>
          <a:graphicData uri="http://schemas.openxmlformats.org/drawingml/2006/table">
            <a:tbl>
              <a:tblPr firstRow="1" bandRow="1">
                <a:tableStyleId>{21E4AEA4-8DFA-4A89-87EB-49C32662AFE0}</a:tableStyleId>
              </a:tblPr>
              <a:tblGrid>
                <a:gridCol w="2471975">
                  <a:extLst>
                    <a:ext uri="{9D8B030D-6E8A-4147-A177-3AD203B41FA5}">
                      <a16:colId xmlns:a16="http://schemas.microsoft.com/office/drawing/2014/main" val="916748492"/>
                    </a:ext>
                  </a:extLst>
                </a:gridCol>
                <a:gridCol w="4772722">
                  <a:extLst>
                    <a:ext uri="{9D8B030D-6E8A-4147-A177-3AD203B41FA5}">
                      <a16:colId xmlns:a16="http://schemas.microsoft.com/office/drawing/2014/main" val="2269949573"/>
                    </a:ext>
                  </a:extLst>
                </a:gridCol>
              </a:tblGrid>
              <a:tr h="370840">
                <a:tc gridSpan="2">
                  <a:txBody>
                    <a:bodyPr/>
                    <a:lstStyle/>
                    <a:p>
                      <a:pPr algn="ctr"/>
                      <a:r>
                        <a:rPr lang="en-US" sz="1600" dirty="0"/>
                        <a:t>Higher Risk</a:t>
                      </a:r>
                    </a:p>
                  </a:txBody>
                  <a:tcPr/>
                </a:tc>
                <a:tc hMerge="1">
                  <a:txBody>
                    <a:bodyPr/>
                    <a:lstStyle/>
                    <a:p>
                      <a:endParaRPr lang="en-US" dirty="0"/>
                    </a:p>
                  </a:txBody>
                  <a:tcPr/>
                </a:tc>
                <a:extLst>
                  <a:ext uri="{0D108BD9-81ED-4DB2-BD59-A6C34878D82A}">
                    <a16:rowId xmlns:a16="http://schemas.microsoft.com/office/drawing/2014/main" val="338619590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Transplant eligible</a:t>
                      </a:r>
                      <a:endParaRPr lang="en-US" u="none" dirty="0">
                        <a:solidFill>
                          <a:schemeClr val="tx1"/>
                        </a:solidFill>
                      </a:endParaRPr>
                    </a:p>
                  </a:txBody>
                  <a:tcPr>
                    <a:solidFill>
                      <a:schemeClr val="bg1">
                        <a:lumMod val="6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allogeneic HSCT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a:solidFill>
                      <a:schemeClr val="bg1">
                        <a:lumMod val="65000"/>
                      </a:schemeClr>
                    </a:solidFill>
                  </a:tcPr>
                </a:tc>
                <a:extLst>
                  <a:ext uri="{0D108BD9-81ED-4DB2-BD59-A6C34878D82A}">
                    <a16:rowId xmlns:a16="http://schemas.microsoft.com/office/drawing/2014/main" val="117720470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336699"/>
                          </a:solidFill>
                          <a:effectLst/>
                          <a:uLnTx/>
                          <a:uFillTx/>
                        </a:rPr>
                        <a:t>Transplant ineligible</a:t>
                      </a:r>
                      <a:endParaRPr lang="en-US" u="none" dirty="0"/>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JAK inhibitor or clinical trial</a:t>
                      </a:r>
                    </a:p>
                    <a:p>
                      <a:endParaRPr lang="en-US" sz="1400" dirty="0"/>
                    </a:p>
                  </a:txBody>
                  <a:tcPr>
                    <a:solidFill>
                      <a:schemeClr val="bg1">
                        <a:lumMod val="85000"/>
                      </a:schemeClr>
                    </a:solidFill>
                  </a:tcPr>
                </a:tc>
                <a:extLst>
                  <a:ext uri="{0D108BD9-81ED-4DB2-BD59-A6C34878D82A}">
                    <a16:rowId xmlns:a16="http://schemas.microsoft.com/office/drawing/2014/main" val="394389965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Transplant ineligible w/</a:t>
                      </a:r>
                      <a:r>
                        <a:rPr kumimoji="0" lang="en-US" sz="1400" b="1" u="none" strike="noStrike" kern="1200" cap="none" spc="0" normalizeH="0" baseline="0" noProof="0" dirty="0">
                          <a:ln>
                            <a:noFill/>
                          </a:ln>
                          <a:solidFill>
                            <a:srgbClr val="C00000"/>
                          </a:solidFill>
                          <a:effectLst/>
                          <a:uLnTx/>
                          <a:uFillTx/>
                        </a:rPr>
                        <a:t>anemia</a:t>
                      </a:r>
                      <a:endParaRPr lang="en-US" dirty="0"/>
                    </a:p>
                  </a:txBody>
                  <a:tcPr>
                    <a:solidFill>
                      <a:schemeClr val="bg1">
                        <a:lumMod val="6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anemia therapy</a:t>
                      </a:r>
                      <a:r>
                        <a:rPr kumimoji="0" lang="en-US" sz="1400" b="0" strike="noStrike" kern="1200" cap="none" spc="0" normalizeH="0" baseline="0" noProof="0" dirty="0">
                          <a:ln>
                            <a:noFill/>
                          </a:ln>
                          <a:solidFill>
                            <a:srgbClr val="000000"/>
                          </a:solidFill>
                          <a:effectLst/>
                          <a:uLnTx/>
                          <a:uFillTx/>
                        </a:rPr>
                        <a:t> ± JAK inhibitor</a:t>
                      </a:r>
                      <a:r>
                        <a:rPr kumimoji="0" lang="en-US" sz="1400" b="0" u="none" strike="noStrike" kern="1200" cap="none" spc="0" normalizeH="0" baseline="0" noProof="0" dirty="0">
                          <a:ln>
                            <a:noFill/>
                          </a:ln>
                          <a:solidFill>
                            <a:srgbClr val="000000"/>
                          </a:solidFill>
                          <a:effectLst/>
                          <a:uLnTx/>
                          <a:uFillTx/>
                        </a:rPr>
                        <a:t> or clinical trial</a:t>
                      </a:r>
                    </a:p>
                    <a:p>
                      <a:endParaRPr lang="en-US" sz="1400" dirty="0"/>
                    </a:p>
                  </a:txBody>
                  <a:tcPr>
                    <a:solidFill>
                      <a:schemeClr val="bg1">
                        <a:lumMod val="65000"/>
                      </a:schemeClr>
                    </a:solidFill>
                  </a:tcPr>
                </a:tc>
                <a:extLst>
                  <a:ext uri="{0D108BD9-81ED-4DB2-BD59-A6C34878D82A}">
                    <a16:rowId xmlns:a16="http://schemas.microsoft.com/office/drawing/2014/main" val="2261853811"/>
                  </a:ext>
                </a:extLst>
              </a:tr>
            </a:tbl>
          </a:graphicData>
        </a:graphic>
      </p:graphicFrame>
      <p:sp>
        <p:nvSpPr>
          <p:cNvPr id="6" name="TextBox 6">
            <a:extLst>
              <a:ext uri="{FF2B5EF4-FFF2-40B4-BE49-F238E27FC236}">
                <a16:creationId xmlns:a16="http://schemas.microsoft.com/office/drawing/2014/main" id="{50D39056-9AED-7D1C-F269-3D84C069682B}"/>
              </a:ext>
            </a:extLst>
          </p:cNvPr>
          <p:cNvSpPr txBox="1">
            <a:spLocks noChangeArrowheads="1"/>
          </p:cNvSpPr>
          <p:nvPr/>
        </p:nvSpPr>
        <p:spPr bwMode="auto">
          <a:xfrm>
            <a:off x="5671910" y="4176096"/>
            <a:ext cx="3521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636" tIns="0" rIns="0" bIns="0">
            <a:spAutoFit/>
          </a:bodyPr>
          <a:lstStyle>
            <a:lvl1pPr defTabSz="576263">
              <a:defRPr sz="3600" b="1">
                <a:solidFill>
                  <a:schemeClr val="bg2"/>
                </a:solidFill>
                <a:latin typeface="Arial" panose="020B0604020202020204" pitchFamily="34" charset="0"/>
              </a:defRPr>
            </a:lvl1pPr>
            <a:lvl2pPr marL="742950" indent="-285750" defTabSz="576263">
              <a:defRPr sz="3600" b="1">
                <a:solidFill>
                  <a:schemeClr val="bg2"/>
                </a:solidFill>
                <a:latin typeface="Arial" panose="020B0604020202020204" pitchFamily="34" charset="0"/>
              </a:defRPr>
            </a:lvl2pPr>
            <a:lvl3pPr marL="1143000" indent="-228600" defTabSz="576263">
              <a:defRPr sz="3600" b="1">
                <a:solidFill>
                  <a:schemeClr val="bg2"/>
                </a:solidFill>
                <a:latin typeface="Arial" panose="020B0604020202020204" pitchFamily="34" charset="0"/>
              </a:defRPr>
            </a:lvl3pPr>
            <a:lvl4pPr marL="1600200" indent="-228600" defTabSz="576263">
              <a:defRPr sz="3600" b="1">
                <a:solidFill>
                  <a:schemeClr val="bg2"/>
                </a:solidFill>
                <a:latin typeface="Arial" panose="020B0604020202020204" pitchFamily="34" charset="0"/>
              </a:defRPr>
            </a:lvl4pPr>
            <a:lvl5pPr marL="2057400" indent="-228600" defTabSz="576263">
              <a:defRPr sz="3600" b="1">
                <a:solidFill>
                  <a:schemeClr val="bg2"/>
                </a:solidFill>
                <a:latin typeface="Arial" panose="020B0604020202020204" pitchFamily="34" charset="0"/>
              </a:defRPr>
            </a:lvl5pPr>
            <a:lvl6pPr marL="2514600" indent="-228600" defTabSz="576263" eaLnBrk="0" fontAlgn="base" hangingPunct="0">
              <a:spcBef>
                <a:spcPct val="0"/>
              </a:spcBef>
              <a:spcAft>
                <a:spcPct val="0"/>
              </a:spcAft>
              <a:defRPr sz="3600" b="1">
                <a:solidFill>
                  <a:schemeClr val="bg2"/>
                </a:solidFill>
                <a:latin typeface="Arial" panose="020B0604020202020204" pitchFamily="34" charset="0"/>
              </a:defRPr>
            </a:lvl6pPr>
            <a:lvl7pPr marL="2971800" indent="-228600" defTabSz="576263" eaLnBrk="0" fontAlgn="base" hangingPunct="0">
              <a:spcBef>
                <a:spcPct val="0"/>
              </a:spcBef>
              <a:spcAft>
                <a:spcPct val="0"/>
              </a:spcAft>
              <a:defRPr sz="3600" b="1">
                <a:solidFill>
                  <a:schemeClr val="bg2"/>
                </a:solidFill>
                <a:latin typeface="Arial" panose="020B0604020202020204" pitchFamily="34" charset="0"/>
              </a:defRPr>
            </a:lvl7pPr>
            <a:lvl8pPr marL="3429000" indent="-228600" defTabSz="576263" eaLnBrk="0" fontAlgn="base" hangingPunct="0">
              <a:spcBef>
                <a:spcPct val="0"/>
              </a:spcBef>
              <a:spcAft>
                <a:spcPct val="0"/>
              </a:spcAft>
              <a:defRPr sz="3600" b="1">
                <a:solidFill>
                  <a:schemeClr val="bg2"/>
                </a:solidFill>
                <a:latin typeface="Arial" panose="020B0604020202020204" pitchFamily="34" charset="0"/>
              </a:defRPr>
            </a:lvl8pPr>
            <a:lvl9pPr marL="3886200" indent="-228600" defTabSz="576263" eaLnBrk="0" fontAlgn="base" hangingPunct="0">
              <a:spcBef>
                <a:spcPct val="0"/>
              </a:spcBef>
              <a:spcAft>
                <a:spcPct val="0"/>
              </a:spcAft>
              <a:defRPr sz="3600" b="1">
                <a:solidFill>
                  <a:schemeClr val="bg2"/>
                </a:solidFill>
                <a:latin typeface="Arial" panose="020B0604020202020204" pitchFamily="34" charset="0"/>
              </a:defRPr>
            </a:lvl9pPr>
          </a:lstStyle>
          <a:p>
            <a:pPr marL="0" marR="0" lvl="0" indent="0" algn="l" defTabSz="57626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Lower risk: MIPSS-70 ≤3; MIPPS-70+ ≤3; DIPSS-Plus ≤1; DIPSS ≤2</a:t>
            </a:r>
            <a:endParaRPr lang="en-US" altLang="en-US" sz="1000" b="0" dirty="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57626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Higher risk: MIPSS-70 ≥4; MIPPS-70+ ≥4; DIPSS-Plus &gt;1; DIPSS &gt;2</a:t>
            </a:r>
          </a:p>
        </p:txBody>
      </p:sp>
      <p:sp>
        <p:nvSpPr>
          <p:cNvPr id="7" name="TextBox 6">
            <a:extLst>
              <a:ext uri="{FF2B5EF4-FFF2-40B4-BE49-F238E27FC236}">
                <a16:creationId xmlns:a16="http://schemas.microsoft.com/office/drawing/2014/main" id="{BD446023-6ACA-B2BD-4EEF-658906A7E731}"/>
              </a:ext>
            </a:extLst>
          </p:cNvPr>
          <p:cNvSpPr txBox="1"/>
          <p:nvPr/>
        </p:nvSpPr>
        <p:spPr>
          <a:xfrm>
            <a:off x="300561" y="4270061"/>
            <a:ext cx="6184662" cy="246221"/>
          </a:xfrm>
          <a:prstGeom prst="rect">
            <a:avLst/>
          </a:prstGeom>
          <a:noFill/>
        </p:spPr>
        <p:txBody>
          <a:bodyPr wrap="square" rtlCol="0">
            <a:spAutoFit/>
          </a:bodyPr>
          <a:lstStyle/>
          <a:p>
            <a:r>
              <a:rPr lang="en-US" sz="1000" dirty="0"/>
              <a:t>HSCT, hematopoietic stem cell transplant; JAK, Janus-associated kinase</a:t>
            </a:r>
          </a:p>
        </p:txBody>
      </p:sp>
      <p:sp>
        <p:nvSpPr>
          <p:cNvPr id="8" name="Text Box 15">
            <a:extLst>
              <a:ext uri="{FF2B5EF4-FFF2-40B4-BE49-F238E27FC236}">
                <a16:creationId xmlns:a16="http://schemas.microsoft.com/office/drawing/2014/main" id="{9325336C-8D8A-3436-1A58-ED1B10078E01}"/>
              </a:ext>
            </a:extLst>
          </p:cNvPr>
          <p:cNvSpPr txBox="1">
            <a:spLocks noChangeArrowheads="1"/>
          </p:cNvSpPr>
          <p:nvPr/>
        </p:nvSpPr>
        <p:spPr bwMode="auto">
          <a:xfrm>
            <a:off x="3091138" y="4516282"/>
            <a:ext cx="6003625" cy="400110"/>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456651"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National Comprehensive Cancer Network. Myeloproliferative Neoplasms. Version 3.2022. Published August 11, 2022. Accessed January 22, 2023. https://www.nccn.org/professionals/physician_gls/pdf/mpn.pdf </a:t>
            </a:r>
            <a:endParaRPr kumimoji="0" lang="en-US" altLang="en-US" sz="1000" b="0" i="0" u="none" strike="noStrike" kern="1200" cap="none" spc="-11"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15287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7D4-148D-44CA-9DC0-C7DF44B4CB1F}"/>
              </a:ext>
            </a:extLst>
          </p:cNvPr>
          <p:cNvSpPr>
            <a:spLocks noGrp="1"/>
          </p:cNvSpPr>
          <p:nvPr>
            <p:ph type="title"/>
          </p:nvPr>
        </p:nvSpPr>
        <p:spPr>
          <a:xfrm>
            <a:off x="628650" y="273844"/>
            <a:ext cx="7886700" cy="718933"/>
          </a:xfrm>
        </p:spPr>
        <p:txBody>
          <a:bodyPr/>
          <a:lstStyle/>
          <a:p>
            <a:r>
              <a:rPr lang="en-US" dirty="0">
                <a:latin typeface="+mn-lt"/>
              </a:rPr>
              <a:t>JAK Inhibitor Comparison</a:t>
            </a:r>
            <a:r>
              <a:rPr lang="en-US" baseline="30000" dirty="0">
                <a:latin typeface="+mn-lt"/>
              </a:rPr>
              <a:t>1-2</a:t>
            </a:r>
            <a:endParaRPr lang="en-US" dirty="0">
              <a:latin typeface="+mn-lt"/>
            </a:endParaRPr>
          </a:p>
        </p:txBody>
      </p:sp>
      <p:graphicFrame>
        <p:nvGraphicFramePr>
          <p:cNvPr id="4" name="Table 4">
            <a:extLst>
              <a:ext uri="{FF2B5EF4-FFF2-40B4-BE49-F238E27FC236}">
                <a16:creationId xmlns:a16="http://schemas.microsoft.com/office/drawing/2014/main" id="{0F6CD711-8E77-63E5-EBFD-260D8588C17B}"/>
              </a:ext>
            </a:extLst>
          </p:cNvPr>
          <p:cNvGraphicFramePr>
            <a:graphicFrameLocks noGrp="1"/>
          </p:cNvGraphicFramePr>
          <p:nvPr>
            <p:ph idx="1"/>
            <p:extLst>
              <p:ext uri="{D42A27DB-BD31-4B8C-83A1-F6EECF244321}">
                <p14:modId xmlns:p14="http://schemas.microsoft.com/office/powerpoint/2010/main" val="3407605445"/>
              </p:ext>
            </p:extLst>
          </p:nvPr>
        </p:nvGraphicFramePr>
        <p:xfrm>
          <a:off x="1105989" y="1268016"/>
          <a:ext cx="7054860" cy="2213825"/>
        </p:xfrm>
        <a:graphic>
          <a:graphicData uri="http://schemas.openxmlformats.org/drawingml/2006/table">
            <a:tbl>
              <a:tblPr firstRow="1" bandRow="1">
                <a:tableStyleId>{74C1A8A3-306A-4EB7-A6B1-4F7E0EB9C5D6}</a:tableStyleId>
              </a:tblPr>
              <a:tblGrid>
                <a:gridCol w="3527430">
                  <a:extLst>
                    <a:ext uri="{9D8B030D-6E8A-4147-A177-3AD203B41FA5}">
                      <a16:colId xmlns:a16="http://schemas.microsoft.com/office/drawing/2014/main" val="2249163206"/>
                    </a:ext>
                  </a:extLst>
                </a:gridCol>
                <a:gridCol w="3527430">
                  <a:extLst>
                    <a:ext uri="{9D8B030D-6E8A-4147-A177-3AD203B41FA5}">
                      <a16:colId xmlns:a16="http://schemas.microsoft.com/office/drawing/2014/main" val="3577798996"/>
                    </a:ext>
                  </a:extLst>
                </a:gridCol>
              </a:tblGrid>
              <a:tr h="442765">
                <a:tc>
                  <a:txBody>
                    <a:bodyPr/>
                    <a:lstStyle/>
                    <a:p>
                      <a:pPr algn="ctr"/>
                      <a:r>
                        <a:rPr lang="en-US" sz="2000" dirty="0"/>
                        <a:t>Agent</a:t>
                      </a:r>
                    </a:p>
                  </a:txBody>
                  <a:tcPr anchor="ctr">
                    <a:solidFill>
                      <a:srgbClr val="35ABBB"/>
                    </a:solidFill>
                  </a:tcPr>
                </a:tc>
                <a:tc>
                  <a:txBody>
                    <a:bodyPr/>
                    <a:lstStyle/>
                    <a:p>
                      <a:pPr algn="ctr"/>
                      <a:r>
                        <a:rPr lang="en-US" sz="2000" dirty="0"/>
                        <a:t>Targets</a:t>
                      </a:r>
                    </a:p>
                  </a:txBody>
                  <a:tcPr anchor="ctr">
                    <a:solidFill>
                      <a:srgbClr val="35ABBB"/>
                    </a:solidFill>
                  </a:tcPr>
                </a:tc>
                <a:extLst>
                  <a:ext uri="{0D108BD9-81ED-4DB2-BD59-A6C34878D82A}">
                    <a16:rowId xmlns:a16="http://schemas.microsoft.com/office/drawing/2014/main" val="1351146823"/>
                  </a:ext>
                </a:extLst>
              </a:tr>
              <a:tr h="442765">
                <a:tc>
                  <a:txBody>
                    <a:bodyPr/>
                    <a:lstStyle/>
                    <a:p>
                      <a:pPr algn="ctr"/>
                      <a:r>
                        <a:rPr lang="en-US" sz="2000" dirty="0"/>
                        <a:t>Ruxolitinib </a:t>
                      </a:r>
                    </a:p>
                  </a:txBody>
                  <a:tcPr anchor="ctr"/>
                </a:tc>
                <a:tc>
                  <a:txBody>
                    <a:bodyPr/>
                    <a:lstStyle/>
                    <a:p>
                      <a:pPr algn="ctr"/>
                      <a:r>
                        <a:rPr lang="en-US" sz="2000" dirty="0"/>
                        <a:t>JAK1, JAK2, TYK3</a:t>
                      </a:r>
                    </a:p>
                  </a:txBody>
                  <a:tcPr anchor="ctr"/>
                </a:tc>
                <a:extLst>
                  <a:ext uri="{0D108BD9-81ED-4DB2-BD59-A6C34878D82A}">
                    <a16:rowId xmlns:a16="http://schemas.microsoft.com/office/drawing/2014/main" val="2842883150"/>
                  </a:ext>
                </a:extLst>
              </a:tr>
              <a:tr h="442765">
                <a:tc>
                  <a:txBody>
                    <a:bodyPr/>
                    <a:lstStyle/>
                    <a:p>
                      <a:pPr algn="ctr"/>
                      <a:r>
                        <a:rPr lang="en-US" sz="2000" dirty="0"/>
                        <a:t>Fedratinib</a:t>
                      </a:r>
                    </a:p>
                  </a:txBody>
                  <a:tcPr anchor="ctr"/>
                </a:tc>
                <a:tc>
                  <a:txBody>
                    <a:bodyPr/>
                    <a:lstStyle/>
                    <a:p>
                      <a:pPr algn="ctr"/>
                      <a:r>
                        <a:rPr lang="en-US" sz="2000" dirty="0"/>
                        <a:t>JAK2, FLT3</a:t>
                      </a:r>
                    </a:p>
                  </a:txBody>
                  <a:tcPr anchor="ctr"/>
                </a:tc>
                <a:extLst>
                  <a:ext uri="{0D108BD9-81ED-4DB2-BD59-A6C34878D82A}">
                    <a16:rowId xmlns:a16="http://schemas.microsoft.com/office/drawing/2014/main" val="501004170"/>
                  </a:ext>
                </a:extLst>
              </a:tr>
              <a:tr h="442765">
                <a:tc>
                  <a:txBody>
                    <a:bodyPr/>
                    <a:lstStyle/>
                    <a:p>
                      <a:pPr algn="ctr"/>
                      <a:r>
                        <a:rPr lang="en-US" sz="2000" dirty="0"/>
                        <a:t>Pacritinib</a:t>
                      </a:r>
                    </a:p>
                  </a:txBody>
                  <a:tcPr anchor="ctr"/>
                </a:tc>
                <a:tc>
                  <a:txBody>
                    <a:bodyPr/>
                    <a:lstStyle/>
                    <a:p>
                      <a:pPr algn="ctr"/>
                      <a:r>
                        <a:rPr lang="en-US" sz="2000" dirty="0"/>
                        <a:t>JAK2, FLT3, IRAK1, ACVR1</a:t>
                      </a:r>
                    </a:p>
                  </a:txBody>
                  <a:tcPr anchor="ctr"/>
                </a:tc>
                <a:extLst>
                  <a:ext uri="{0D108BD9-81ED-4DB2-BD59-A6C34878D82A}">
                    <a16:rowId xmlns:a16="http://schemas.microsoft.com/office/drawing/2014/main" val="2393698038"/>
                  </a:ext>
                </a:extLst>
              </a:tr>
              <a:tr h="442765">
                <a:tc>
                  <a:txBody>
                    <a:bodyPr/>
                    <a:lstStyle/>
                    <a:p>
                      <a:pPr algn="ctr"/>
                      <a:r>
                        <a:rPr lang="en-US" sz="2000" dirty="0"/>
                        <a:t>Momelitinib*</a:t>
                      </a:r>
                    </a:p>
                  </a:txBody>
                  <a:tcPr anchor="ctr"/>
                </a:tc>
                <a:tc>
                  <a:txBody>
                    <a:bodyPr/>
                    <a:lstStyle/>
                    <a:p>
                      <a:pPr algn="ctr"/>
                      <a:r>
                        <a:rPr lang="en-US" sz="2000" dirty="0"/>
                        <a:t>JAK1, JAK2, ACVR1</a:t>
                      </a:r>
                    </a:p>
                  </a:txBody>
                  <a:tcPr anchor="ctr"/>
                </a:tc>
                <a:extLst>
                  <a:ext uri="{0D108BD9-81ED-4DB2-BD59-A6C34878D82A}">
                    <a16:rowId xmlns:a16="http://schemas.microsoft.com/office/drawing/2014/main" val="3590239063"/>
                  </a:ext>
                </a:extLst>
              </a:tr>
            </a:tbl>
          </a:graphicData>
        </a:graphic>
      </p:graphicFrame>
      <p:sp>
        <p:nvSpPr>
          <p:cNvPr id="5" name="Text Box 15">
            <a:extLst>
              <a:ext uri="{FF2B5EF4-FFF2-40B4-BE49-F238E27FC236}">
                <a16:creationId xmlns:a16="http://schemas.microsoft.com/office/drawing/2014/main" id="{C30E795D-1A4C-BB04-CE9E-9DFD8BB89A44}"/>
              </a:ext>
            </a:extLst>
          </p:cNvPr>
          <p:cNvSpPr txBox="1">
            <a:spLocks noChangeArrowheads="1"/>
          </p:cNvSpPr>
          <p:nvPr/>
        </p:nvSpPr>
        <p:spPr bwMode="auto">
          <a:xfrm>
            <a:off x="3036137" y="4496372"/>
            <a:ext cx="6003625" cy="553998"/>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R="0" lvl="0" algn="l" defTabSz="456651" rtl="0" eaLnBrk="1" fontAlgn="auto" latinLnBrk="0" hangingPunct="1">
              <a:lnSpc>
                <a:spcPct val="100000"/>
              </a:lnSpc>
              <a:spcBef>
                <a:spcPts val="0"/>
              </a:spcBef>
              <a:spcAft>
                <a:spcPts val="0"/>
              </a:spcAft>
              <a:buClrTx/>
              <a:buSzTx/>
              <a:tabLst/>
              <a:defRPr/>
            </a:pPr>
            <a:r>
              <a:rPr lang="en-US" sz="1000" b="0" dirty="0">
                <a:solidFill>
                  <a:schemeClr val="bg1"/>
                </a:solidFill>
                <a:latin typeface="+mn-lt"/>
              </a:rPr>
              <a:t>1. National Comprehensive Cancer Network. Myeloproliferative Neoplasms. Version 3.2022. Published August 11, 2022. Accessed January 22, 2023. https://www.nccn.org/professionals/physician_gls/pdf/mpn.pdf</a:t>
            </a:r>
          </a:p>
          <a:p>
            <a:pPr marR="0" lvl="0" algn="l" defTabSz="456651" rtl="0" eaLnBrk="1" fontAlgn="auto" latinLnBrk="0" hangingPunct="1">
              <a:lnSpc>
                <a:spcPct val="100000"/>
              </a:lnSpc>
              <a:spcBef>
                <a:spcPts val="0"/>
              </a:spcBef>
              <a:spcAft>
                <a:spcPts val="0"/>
              </a:spcAft>
              <a:buClrTx/>
              <a:buSzTx/>
              <a:tabLst/>
              <a:defRPr/>
            </a:pPr>
            <a:r>
              <a:rPr lang="en-US" sz="1000" b="0" dirty="0">
                <a:solidFill>
                  <a:schemeClr val="bg1"/>
                </a:solidFill>
                <a:latin typeface="+mn-lt"/>
              </a:rPr>
              <a:t>2. Bose P, et al. </a:t>
            </a:r>
            <a:r>
              <a:rPr lang="en-US" sz="1000" b="0" i="1" dirty="0">
                <a:solidFill>
                  <a:schemeClr val="bg1"/>
                </a:solidFill>
                <a:latin typeface="+mn-lt"/>
              </a:rPr>
              <a:t>Blood</a:t>
            </a:r>
            <a:r>
              <a:rPr lang="en-US" sz="1000" b="0" dirty="0">
                <a:solidFill>
                  <a:schemeClr val="bg1"/>
                </a:solidFill>
                <a:latin typeface="+mn-lt"/>
              </a:rPr>
              <a:t>. 2017;130(2):115-125. </a:t>
            </a:r>
            <a:endParaRPr kumimoji="0" lang="en-US" altLang="en-US" sz="1000" b="0" i="0" u="none" strike="noStrike" kern="1200" cap="none" spc="-11" normalizeH="0" baseline="0" noProof="0" dirty="0">
              <a:ln>
                <a:noFill/>
              </a:ln>
              <a:solidFill>
                <a:schemeClr val="bg1"/>
              </a:solidFill>
              <a:effectLst/>
              <a:uLnTx/>
              <a:uFillTx/>
              <a:latin typeface="+mn-lt"/>
              <a:ea typeface="+mn-ea"/>
              <a:cs typeface="+mn-cs"/>
            </a:endParaRPr>
          </a:p>
        </p:txBody>
      </p:sp>
      <p:sp>
        <p:nvSpPr>
          <p:cNvPr id="6" name="TextBox 5">
            <a:extLst>
              <a:ext uri="{FF2B5EF4-FFF2-40B4-BE49-F238E27FC236}">
                <a16:creationId xmlns:a16="http://schemas.microsoft.com/office/drawing/2014/main" id="{8668EAB7-9715-90AC-5F9B-E3FB0DF93F8C}"/>
              </a:ext>
            </a:extLst>
          </p:cNvPr>
          <p:cNvSpPr txBox="1"/>
          <p:nvPr/>
        </p:nvSpPr>
        <p:spPr>
          <a:xfrm>
            <a:off x="1302418" y="3481842"/>
            <a:ext cx="6969127" cy="553998"/>
          </a:xfrm>
          <a:prstGeom prst="rect">
            <a:avLst/>
          </a:prstGeom>
          <a:noFill/>
        </p:spPr>
        <p:txBody>
          <a:bodyPr wrap="square" rtlCol="0">
            <a:spAutoFit/>
          </a:bodyPr>
          <a:lstStyle/>
          <a:p>
            <a:r>
              <a:rPr lang="en-US" sz="1000" i="1" dirty="0"/>
              <a:t>*Not FDA approved</a:t>
            </a:r>
          </a:p>
          <a:p>
            <a:r>
              <a:rPr lang="en-US" sz="1000" dirty="0"/>
              <a:t>ACVR1, activin A receptor type-1 ;FLT3, FMS-like tyrosine kinase 3; IRAK1, interleukin 1 receptor associated kinase 1; JAK, Janus-associated kinase; TYK3, tyrosine kinase 3</a:t>
            </a:r>
          </a:p>
        </p:txBody>
      </p:sp>
    </p:spTree>
    <p:extLst>
      <p:ext uri="{BB962C8B-B14F-4D97-AF65-F5344CB8AC3E}">
        <p14:creationId xmlns:p14="http://schemas.microsoft.com/office/powerpoint/2010/main" val="386225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7D4-148D-44CA-9DC0-C7DF44B4CB1F}"/>
              </a:ext>
            </a:extLst>
          </p:cNvPr>
          <p:cNvSpPr>
            <a:spLocks noGrp="1"/>
          </p:cNvSpPr>
          <p:nvPr>
            <p:ph type="title"/>
          </p:nvPr>
        </p:nvSpPr>
        <p:spPr>
          <a:xfrm>
            <a:off x="481262" y="13691"/>
            <a:ext cx="8645117" cy="994172"/>
          </a:xfrm>
        </p:spPr>
        <p:txBody>
          <a:bodyPr>
            <a:normAutofit fontScale="90000"/>
          </a:bodyPr>
          <a:lstStyle/>
          <a:p>
            <a:r>
              <a:rPr lang="en-US" dirty="0">
                <a:latin typeface="+mn-lt"/>
              </a:rPr>
              <a:t>Ruxolitinib: COMFORT-I and –II (Intermediate-2/High-Risk Myelofibrosis</a:t>
            </a:r>
            <a:r>
              <a:rPr lang="en-US" baseline="30000" dirty="0">
                <a:latin typeface="+mn-lt"/>
              </a:rPr>
              <a:t>1-2</a:t>
            </a:r>
            <a:endParaRPr lang="en-US" dirty="0">
              <a:latin typeface="+mn-lt"/>
            </a:endParaRPr>
          </a:p>
        </p:txBody>
      </p:sp>
      <p:sp>
        <p:nvSpPr>
          <p:cNvPr id="3" name="Content Placeholder 2">
            <a:extLst>
              <a:ext uri="{FF2B5EF4-FFF2-40B4-BE49-F238E27FC236}">
                <a16:creationId xmlns:a16="http://schemas.microsoft.com/office/drawing/2014/main" id="{50DED3EA-F55C-498D-BF8D-B84FA5D3AB3D}"/>
              </a:ext>
            </a:extLst>
          </p:cNvPr>
          <p:cNvSpPr>
            <a:spLocks noGrp="1"/>
          </p:cNvSpPr>
          <p:nvPr>
            <p:ph idx="1"/>
          </p:nvPr>
        </p:nvSpPr>
        <p:spPr>
          <a:xfrm>
            <a:off x="339891" y="939110"/>
            <a:ext cx="8625353" cy="3626014"/>
          </a:xfrm>
        </p:spPr>
        <p:txBody>
          <a:bodyPr>
            <a:normAutofit/>
          </a:bodyPr>
          <a:lstStyle/>
          <a:p>
            <a:r>
              <a:rPr lang="en-US" dirty="0"/>
              <a:t>Randomized phase 3 studies in intermediate 2-risk/high-risk myelofibrosis </a:t>
            </a:r>
          </a:p>
          <a:p>
            <a:pPr lvl="1"/>
            <a:r>
              <a:rPr lang="en-US" b="1" dirty="0">
                <a:solidFill>
                  <a:srgbClr val="336699"/>
                </a:solidFill>
              </a:rPr>
              <a:t>Ruxolitinib</a:t>
            </a:r>
            <a:r>
              <a:rPr lang="en-US" dirty="0"/>
              <a:t> (15 or 20 mg twice daily) vs </a:t>
            </a:r>
            <a:r>
              <a:rPr lang="en-US" b="1" dirty="0">
                <a:solidFill>
                  <a:schemeClr val="accent6">
                    <a:lumMod val="60000"/>
                    <a:lumOff val="40000"/>
                  </a:schemeClr>
                </a:solidFill>
              </a:rPr>
              <a:t>Placebo</a:t>
            </a:r>
            <a:r>
              <a:rPr lang="en-US" dirty="0"/>
              <a:t> (COMFORT-1) or</a:t>
            </a:r>
          </a:p>
          <a:p>
            <a:pPr lvl="1"/>
            <a:r>
              <a:rPr lang="en-US" b="1" dirty="0">
                <a:solidFill>
                  <a:schemeClr val="accent2">
                    <a:lumMod val="60000"/>
                    <a:lumOff val="40000"/>
                  </a:schemeClr>
                </a:solidFill>
              </a:rPr>
              <a:t>Best available therapy </a:t>
            </a:r>
            <a:r>
              <a:rPr lang="en-US" dirty="0"/>
              <a:t>(BAT) (COMFORT-2) </a:t>
            </a:r>
          </a:p>
          <a:p>
            <a:pPr lvl="1"/>
            <a:endParaRPr lang="en-US" dirty="0"/>
          </a:p>
          <a:p>
            <a:endParaRPr lang="en-US" dirty="0"/>
          </a:p>
          <a:p>
            <a:endParaRPr lang="en-US" dirty="0"/>
          </a:p>
          <a:p>
            <a:endParaRPr lang="en-US" dirty="0"/>
          </a:p>
          <a:p>
            <a:endParaRPr lang="en-US" sz="600" dirty="0"/>
          </a:p>
          <a:p>
            <a:r>
              <a:rPr lang="en-US" sz="2000" dirty="0"/>
              <a:t>Grade 3/4 anemia/thrombocytopenia/neutropenia in COMFORT-I, %:</a:t>
            </a:r>
          </a:p>
          <a:p>
            <a:pPr lvl="1"/>
            <a:r>
              <a:rPr lang="en-US" b="1" dirty="0">
                <a:solidFill>
                  <a:srgbClr val="336699"/>
                </a:solidFill>
              </a:rPr>
              <a:t>Ruxolitinib</a:t>
            </a:r>
            <a:r>
              <a:rPr lang="en-US" b="1" dirty="0"/>
              <a:t> </a:t>
            </a:r>
            <a:r>
              <a:rPr lang="en-US" dirty="0"/>
              <a:t>(45/13/7) vs </a:t>
            </a:r>
            <a:r>
              <a:rPr lang="en-US" b="1" dirty="0">
                <a:solidFill>
                  <a:schemeClr val="accent2">
                    <a:lumMod val="60000"/>
                    <a:lumOff val="40000"/>
                  </a:schemeClr>
                </a:solidFill>
              </a:rPr>
              <a:t>placebo</a:t>
            </a:r>
            <a:r>
              <a:rPr lang="en-US" dirty="0"/>
              <a:t> (19/1/2)</a:t>
            </a:r>
          </a:p>
          <a:p>
            <a:pPr lvl="1"/>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FD324D11-C8B8-C134-947D-762450016AAC}"/>
              </a:ext>
            </a:extLst>
          </p:cNvPr>
          <p:cNvGraphicFramePr>
            <a:graphicFrameLocks noGrp="1"/>
          </p:cNvGraphicFramePr>
          <p:nvPr>
            <p:extLst>
              <p:ext uri="{D42A27DB-BD31-4B8C-83A1-F6EECF244321}">
                <p14:modId xmlns:p14="http://schemas.microsoft.com/office/powerpoint/2010/main" val="1542604202"/>
              </p:ext>
            </p:extLst>
          </p:nvPr>
        </p:nvGraphicFramePr>
        <p:xfrm>
          <a:off x="178755" y="1933282"/>
          <a:ext cx="8690236" cy="1623060"/>
        </p:xfrm>
        <a:graphic>
          <a:graphicData uri="http://schemas.openxmlformats.org/drawingml/2006/table">
            <a:tbl>
              <a:tblPr firstRow="1" bandRow="1">
                <a:tableStyleId>{5C22544A-7EE6-4342-B048-85BDC9FD1C3A}</a:tableStyleId>
              </a:tblPr>
              <a:tblGrid>
                <a:gridCol w="2461317">
                  <a:extLst>
                    <a:ext uri="{9D8B030D-6E8A-4147-A177-3AD203B41FA5}">
                      <a16:colId xmlns:a16="http://schemas.microsoft.com/office/drawing/2014/main" val="3693918840"/>
                    </a:ext>
                  </a:extLst>
                </a:gridCol>
                <a:gridCol w="1258160">
                  <a:extLst>
                    <a:ext uri="{9D8B030D-6E8A-4147-A177-3AD203B41FA5}">
                      <a16:colId xmlns:a16="http://schemas.microsoft.com/office/drawing/2014/main" val="45148820"/>
                    </a:ext>
                  </a:extLst>
                </a:gridCol>
                <a:gridCol w="1196282">
                  <a:extLst>
                    <a:ext uri="{9D8B030D-6E8A-4147-A177-3AD203B41FA5}">
                      <a16:colId xmlns:a16="http://schemas.microsoft.com/office/drawing/2014/main" val="495311613"/>
                    </a:ext>
                  </a:extLst>
                </a:gridCol>
                <a:gridCol w="563766">
                  <a:extLst>
                    <a:ext uri="{9D8B030D-6E8A-4147-A177-3AD203B41FA5}">
                      <a16:colId xmlns:a16="http://schemas.microsoft.com/office/drawing/2014/main" val="3324736766"/>
                    </a:ext>
                  </a:extLst>
                </a:gridCol>
                <a:gridCol w="1533168">
                  <a:extLst>
                    <a:ext uri="{9D8B030D-6E8A-4147-A177-3AD203B41FA5}">
                      <a16:colId xmlns:a16="http://schemas.microsoft.com/office/drawing/2014/main" val="611164607"/>
                    </a:ext>
                  </a:extLst>
                </a:gridCol>
                <a:gridCol w="1100030">
                  <a:extLst>
                    <a:ext uri="{9D8B030D-6E8A-4147-A177-3AD203B41FA5}">
                      <a16:colId xmlns:a16="http://schemas.microsoft.com/office/drawing/2014/main" val="867960432"/>
                    </a:ext>
                  </a:extLst>
                </a:gridCol>
                <a:gridCol w="577513">
                  <a:extLst>
                    <a:ext uri="{9D8B030D-6E8A-4147-A177-3AD203B41FA5}">
                      <a16:colId xmlns:a16="http://schemas.microsoft.com/office/drawing/2014/main" val="217113118"/>
                    </a:ext>
                  </a:extLst>
                </a:gridCol>
              </a:tblGrid>
              <a:tr h="121009">
                <a:tc rowSpan="2">
                  <a:txBody>
                    <a:bodyPr/>
                    <a:lstStyle/>
                    <a:p>
                      <a:r>
                        <a:rPr lang="en-US" sz="1200" dirty="0"/>
                        <a:t>Outcome</a:t>
                      </a:r>
                    </a:p>
                  </a:txBody>
                  <a:tcPr anchor="ctr">
                    <a:solidFill>
                      <a:schemeClr val="bg2">
                        <a:lumMod val="50000"/>
                      </a:schemeClr>
                    </a:solidFill>
                  </a:tcPr>
                </a:tc>
                <a:tc gridSpan="2">
                  <a:txBody>
                    <a:bodyPr/>
                    <a:lstStyle/>
                    <a:p>
                      <a:pPr algn="ctr"/>
                      <a:r>
                        <a:rPr lang="en-US" sz="1200" dirty="0"/>
                        <a:t>COMFORT-I, wk 24</a:t>
                      </a:r>
                      <a:r>
                        <a:rPr lang="en-US" sz="1200" baseline="30000" dirty="0"/>
                        <a:t>1</a:t>
                      </a:r>
                      <a:endParaRPr lang="en-US" sz="1200" dirty="0"/>
                    </a:p>
                  </a:txBody>
                  <a:tcPr anchor="ctr">
                    <a:solidFill>
                      <a:schemeClr val="bg2">
                        <a:lumMod val="50000"/>
                      </a:schemeClr>
                    </a:solidFill>
                  </a:tcPr>
                </a:tc>
                <a:tc hMerge="1">
                  <a:txBody>
                    <a:bodyPr/>
                    <a:lstStyle/>
                    <a:p>
                      <a:endParaRPr lang="en-US" dirty="0"/>
                    </a:p>
                  </a:txBody>
                  <a:tcPr/>
                </a:tc>
                <a:tc rowSpan="2">
                  <a:txBody>
                    <a:bodyPr/>
                    <a:lstStyle/>
                    <a:p>
                      <a:pPr algn="ctr"/>
                      <a:r>
                        <a:rPr lang="en-US" sz="1200" i="1" dirty="0"/>
                        <a:t>P value</a:t>
                      </a:r>
                    </a:p>
                  </a:txBody>
                  <a:tcPr anchor="ctr">
                    <a:solidFill>
                      <a:schemeClr val="bg2">
                        <a:lumMod val="50000"/>
                      </a:schemeClr>
                    </a:solidFill>
                  </a:tcPr>
                </a:tc>
                <a:tc gridSpan="2">
                  <a:txBody>
                    <a:bodyPr/>
                    <a:lstStyle/>
                    <a:p>
                      <a:pPr algn="ctr"/>
                      <a:r>
                        <a:rPr lang="en-US" sz="1200" dirty="0"/>
                        <a:t>COMFORT-II, wk 48</a:t>
                      </a:r>
                      <a:r>
                        <a:rPr lang="en-US" sz="1200" baseline="30000" dirty="0"/>
                        <a:t>2</a:t>
                      </a:r>
                      <a:endParaRPr lang="en-US" sz="1200" dirty="0"/>
                    </a:p>
                  </a:txBody>
                  <a:tcPr anchor="ctr">
                    <a:solidFill>
                      <a:schemeClr val="bg2">
                        <a:lumMod val="50000"/>
                      </a:schemeClr>
                    </a:solidFill>
                  </a:tcPr>
                </a:tc>
                <a:tc hMerge="1">
                  <a:txBody>
                    <a:bodyPr/>
                    <a:lstStyle/>
                    <a:p>
                      <a:endParaRPr lang="en-US"/>
                    </a:p>
                  </a:txBody>
                  <a:tcPr/>
                </a:tc>
                <a:tc rowSpan="2">
                  <a:txBody>
                    <a:bodyPr/>
                    <a:lstStyle/>
                    <a:p>
                      <a:pPr algn="ctr"/>
                      <a:r>
                        <a:rPr lang="en-US" sz="1200" i="1" dirty="0"/>
                        <a:t>P</a:t>
                      </a:r>
                      <a:r>
                        <a:rPr lang="en-US" sz="1200" dirty="0"/>
                        <a:t> value</a:t>
                      </a:r>
                    </a:p>
                  </a:txBody>
                  <a:tcPr anchor="ctr">
                    <a:solidFill>
                      <a:schemeClr val="bg2">
                        <a:lumMod val="50000"/>
                      </a:schemeClr>
                    </a:solidFill>
                  </a:tcPr>
                </a:tc>
                <a:extLst>
                  <a:ext uri="{0D108BD9-81ED-4DB2-BD59-A6C34878D82A}">
                    <a16:rowId xmlns:a16="http://schemas.microsoft.com/office/drawing/2014/main" val="1145964270"/>
                  </a:ext>
                </a:extLst>
              </a:tr>
              <a:tr h="0">
                <a:tc vMerge="1">
                  <a:txBody>
                    <a:bodyPr/>
                    <a:lstStyle/>
                    <a:p>
                      <a:endParaRPr lang="en-US"/>
                    </a:p>
                  </a:txBody>
                  <a:tcPr/>
                </a:tc>
                <a:tc>
                  <a:txBody>
                    <a:bodyPr/>
                    <a:lstStyle/>
                    <a:p>
                      <a:pPr algn="ctr"/>
                      <a:r>
                        <a:rPr lang="en-US" sz="1200" b="1" dirty="0">
                          <a:solidFill>
                            <a:schemeClr val="bg1"/>
                          </a:solidFill>
                        </a:rPr>
                        <a:t>Ruxolitinib         (n = 155) </a:t>
                      </a:r>
                    </a:p>
                  </a:txBody>
                  <a:tcPr anchor="ctr">
                    <a:solidFill>
                      <a:srgbClr val="336699"/>
                    </a:solidFill>
                  </a:tcPr>
                </a:tc>
                <a:tc>
                  <a:txBody>
                    <a:bodyPr/>
                    <a:lstStyle/>
                    <a:p>
                      <a:pPr algn="ctr"/>
                      <a:r>
                        <a:rPr lang="en-US" sz="1200" b="1" dirty="0">
                          <a:solidFill>
                            <a:schemeClr val="bg1"/>
                          </a:solidFill>
                        </a:rPr>
                        <a:t>Placebo             (n = 154)</a:t>
                      </a:r>
                    </a:p>
                  </a:txBody>
                  <a:tcPr anchor="ctr">
                    <a:solidFill>
                      <a:schemeClr val="accent6">
                        <a:lumMod val="60000"/>
                        <a:lumOff val="40000"/>
                      </a:schemeClr>
                    </a:solidFill>
                  </a:tcPr>
                </a:tc>
                <a:tc vMerge="1">
                  <a:txBody>
                    <a:bodyPr/>
                    <a:lstStyle/>
                    <a:p>
                      <a:endParaRPr lang="en-US"/>
                    </a:p>
                  </a:txBody>
                  <a:tcPr/>
                </a:tc>
                <a:tc>
                  <a:txBody>
                    <a:bodyPr/>
                    <a:lstStyle/>
                    <a:p>
                      <a:pPr algn="ctr"/>
                      <a:r>
                        <a:rPr lang="en-US" sz="1200" b="1" dirty="0">
                          <a:solidFill>
                            <a:schemeClr val="bg1"/>
                          </a:solidFill>
                        </a:rPr>
                        <a:t>Ruxolitinib (n = 144)</a:t>
                      </a:r>
                    </a:p>
                  </a:txBody>
                  <a:tcPr anchor="ctr">
                    <a:solidFill>
                      <a:srgbClr val="336699"/>
                    </a:solidFill>
                  </a:tcPr>
                </a:tc>
                <a:tc>
                  <a:txBody>
                    <a:bodyPr/>
                    <a:lstStyle/>
                    <a:p>
                      <a:pPr algn="ctr"/>
                      <a:r>
                        <a:rPr lang="en-US" sz="1200" b="1" dirty="0">
                          <a:solidFill>
                            <a:schemeClr val="bg1"/>
                          </a:solidFill>
                        </a:rPr>
                        <a:t>BAT (n = 73)</a:t>
                      </a:r>
                    </a:p>
                  </a:txBody>
                  <a:tcPr anchor="ctr">
                    <a:solidFill>
                      <a:schemeClr val="accent2">
                        <a:lumMod val="60000"/>
                        <a:lumOff val="40000"/>
                      </a:schemeClr>
                    </a:solidFill>
                  </a:tcPr>
                </a:tc>
                <a:tc vMerge="1">
                  <a:txBody>
                    <a:bodyPr/>
                    <a:lstStyle/>
                    <a:p>
                      <a:endParaRPr lang="en-US"/>
                    </a:p>
                  </a:txBody>
                  <a:tcPr/>
                </a:tc>
                <a:extLst>
                  <a:ext uri="{0D108BD9-81ED-4DB2-BD59-A6C34878D82A}">
                    <a16:rowId xmlns:a16="http://schemas.microsoft.com/office/drawing/2014/main" val="3899787839"/>
                  </a:ext>
                </a:extLst>
              </a:tr>
              <a:tr h="131093">
                <a:tc>
                  <a:txBody>
                    <a:bodyPr/>
                    <a:lstStyle/>
                    <a:p>
                      <a:r>
                        <a:rPr lang="en-US" sz="1200" dirty="0"/>
                        <a:t>Spleen volume reduction </a:t>
                      </a:r>
                      <a:r>
                        <a:rPr lang="en-US" sz="1200" dirty="0">
                          <a:latin typeface="Calibri" panose="020F0502020204030204" pitchFamily="34" charset="0"/>
                          <a:cs typeface="Calibri" panose="020F0502020204030204" pitchFamily="34" charset="0"/>
                        </a:rPr>
                        <a:t>≥</a:t>
                      </a:r>
                      <a:r>
                        <a:rPr lang="en-US" sz="1200" u="none" dirty="0"/>
                        <a:t> 35%, %</a:t>
                      </a:r>
                      <a:endParaRPr lang="en-US" sz="1200" dirty="0"/>
                    </a:p>
                  </a:txBody>
                  <a:tcPr anchor="ctr">
                    <a:solidFill>
                      <a:schemeClr val="bg1">
                        <a:lumMod val="75000"/>
                      </a:schemeClr>
                    </a:solidFill>
                  </a:tcPr>
                </a:tc>
                <a:tc>
                  <a:txBody>
                    <a:bodyPr/>
                    <a:lstStyle/>
                    <a:p>
                      <a:pPr algn="ctr"/>
                      <a:r>
                        <a:rPr lang="en-US" sz="1200" dirty="0"/>
                        <a:t>41.9</a:t>
                      </a:r>
                    </a:p>
                  </a:txBody>
                  <a:tcPr anchor="ctr">
                    <a:solidFill>
                      <a:schemeClr val="bg1">
                        <a:lumMod val="75000"/>
                      </a:schemeClr>
                    </a:solidFill>
                  </a:tcPr>
                </a:tc>
                <a:tc>
                  <a:txBody>
                    <a:bodyPr/>
                    <a:lstStyle/>
                    <a:p>
                      <a:pPr algn="ctr"/>
                      <a:r>
                        <a:rPr lang="en-US" sz="1200" dirty="0"/>
                        <a:t>0.7</a:t>
                      </a:r>
                    </a:p>
                  </a:txBody>
                  <a:tcPr anchor="ctr">
                    <a:solidFill>
                      <a:schemeClr val="bg1">
                        <a:lumMod val="75000"/>
                      </a:schemeClr>
                    </a:solidFill>
                  </a:tcPr>
                </a:tc>
                <a:tc>
                  <a:txBody>
                    <a:bodyPr/>
                    <a:lstStyle/>
                    <a:p>
                      <a:pPr algn="ctr"/>
                      <a:r>
                        <a:rPr lang="en-US" sz="1200" dirty="0"/>
                        <a:t>&lt;.001</a:t>
                      </a:r>
                    </a:p>
                  </a:txBody>
                  <a:tcPr anchor="ctr">
                    <a:solidFill>
                      <a:schemeClr val="bg1">
                        <a:lumMod val="75000"/>
                      </a:schemeClr>
                    </a:solidFill>
                  </a:tcPr>
                </a:tc>
                <a:tc>
                  <a:txBody>
                    <a:bodyPr/>
                    <a:lstStyle/>
                    <a:p>
                      <a:pPr algn="ctr"/>
                      <a:r>
                        <a:rPr lang="en-US" sz="1200" dirty="0"/>
                        <a:t>28</a:t>
                      </a:r>
                    </a:p>
                  </a:txBody>
                  <a:tcPr anchor="ctr">
                    <a:solidFill>
                      <a:schemeClr val="bg1">
                        <a:lumMod val="75000"/>
                      </a:schemeClr>
                    </a:solidFill>
                  </a:tcPr>
                </a:tc>
                <a:tc>
                  <a:txBody>
                    <a:bodyPr/>
                    <a:lstStyle/>
                    <a:p>
                      <a:pPr algn="ctr"/>
                      <a:r>
                        <a:rPr lang="en-US" dirty="0"/>
                        <a:t>0</a:t>
                      </a:r>
                    </a:p>
                  </a:txBody>
                  <a:tcPr anchor="ctr">
                    <a:solidFill>
                      <a:schemeClr val="bg1">
                        <a:lumMod val="75000"/>
                      </a:schemeClr>
                    </a:solidFill>
                  </a:tcPr>
                </a:tc>
                <a:tc>
                  <a:txBody>
                    <a:bodyPr/>
                    <a:lstStyle/>
                    <a:p>
                      <a:pPr algn="ctr"/>
                      <a:r>
                        <a:rPr lang="en-US" sz="1200" dirty="0"/>
                        <a:t>&lt;.001</a:t>
                      </a:r>
                    </a:p>
                  </a:txBody>
                  <a:tcPr anchor="ctr">
                    <a:solidFill>
                      <a:schemeClr val="bg1">
                        <a:lumMod val="75000"/>
                      </a:schemeClr>
                    </a:solidFill>
                  </a:tcPr>
                </a:tc>
                <a:extLst>
                  <a:ext uri="{0D108BD9-81ED-4DB2-BD59-A6C34878D82A}">
                    <a16:rowId xmlns:a16="http://schemas.microsoft.com/office/drawing/2014/main" val="2362290369"/>
                  </a:ext>
                </a:extLst>
              </a:tr>
              <a:tr h="131093">
                <a:tc>
                  <a:txBody>
                    <a:bodyPr/>
                    <a:lstStyle/>
                    <a:p>
                      <a:r>
                        <a:rPr lang="en-US" sz="1200" dirty="0">
                          <a:latin typeface="Calibri" panose="020F0502020204030204" pitchFamily="34" charset="0"/>
                          <a:cs typeface="Calibri" panose="020F0502020204030204" pitchFamily="34" charset="0"/>
                        </a:rPr>
                        <a:t>≥</a:t>
                      </a:r>
                      <a:r>
                        <a:rPr lang="en-US" sz="1200" u="none" dirty="0"/>
                        <a:t> 50% reduction in MPN-SAF TSS, %</a:t>
                      </a:r>
                      <a:endParaRPr lang="en-US" sz="1200" u="sng" dirty="0"/>
                    </a:p>
                  </a:txBody>
                  <a:tcPr anchor="ctr">
                    <a:solidFill>
                      <a:schemeClr val="bg1"/>
                    </a:solidFill>
                  </a:tcPr>
                </a:tc>
                <a:tc>
                  <a:txBody>
                    <a:bodyPr/>
                    <a:lstStyle/>
                    <a:p>
                      <a:pPr algn="ctr"/>
                      <a:r>
                        <a:rPr lang="en-US" sz="1200" dirty="0"/>
                        <a:t>45.9</a:t>
                      </a:r>
                    </a:p>
                  </a:txBody>
                  <a:tcPr anchor="ctr">
                    <a:solidFill>
                      <a:schemeClr val="bg1"/>
                    </a:solidFill>
                  </a:tcPr>
                </a:tc>
                <a:tc>
                  <a:txBody>
                    <a:bodyPr/>
                    <a:lstStyle/>
                    <a:p>
                      <a:pPr algn="ctr"/>
                      <a:r>
                        <a:rPr lang="en-US" sz="1200" dirty="0"/>
                        <a:t>5.3</a:t>
                      </a:r>
                    </a:p>
                  </a:txBody>
                  <a:tcPr anchor="ctr">
                    <a:solidFill>
                      <a:schemeClr val="bg1"/>
                    </a:solidFill>
                  </a:tcPr>
                </a:tc>
                <a:tc>
                  <a:txBody>
                    <a:bodyPr/>
                    <a:lstStyle/>
                    <a:p>
                      <a:pPr algn="ctr"/>
                      <a:r>
                        <a:rPr lang="en-US" sz="1200" dirty="0"/>
                        <a:t>&lt;.001</a:t>
                      </a:r>
                    </a:p>
                  </a:txBody>
                  <a:tcPr anchor="ctr">
                    <a:solidFill>
                      <a:schemeClr val="bg1"/>
                    </a:solidFill>
                  </a:tcPr>
                </a:tc>
                <a:tc>
                  <a:txBody>
                    <a:bodyPr/>
                    <a:lstStyle/>
                    <a:p>
                      <a:pPr algn="ctr"/>
                      <a:r>
                        <a:rPr lang="en-US" sz="1200" dirty="0"/>
                        <a:t>NR</a:t>
                      </a:r>
                    </a:p>
                  </a:txBody>
                  <a:tcPr anchor="ctr">
                    <a:solidFill>
                      <a:schemeClr val="bg1"/>
                    </a:solidFill>
                  </a:tcPr>
                </a:tc>
                <a:tc>
                  <a:txBody>
                    <a:bodyPr/>
                    <a:lstStyle/>
                    <a:p>
                      <a:pPr algn="ctr"/>
                      <a:r>
                        <a:rPr lang="en-US" dirty="0"/>
                        <a:t>NR</a:t>
                      </a:r>
                    </a:p>
                  </a:txBody>
                  <a:tcPr anchor="ctr">
                    <a:solidFill>
                      <a:schemeClr val="bg1"/>
                    </a:solidFill>
                  </a:tcPr>
                </a:tc>
                <a:tc>
                  <a:txBody>
                    <a:bodyPr/>
                    <a:lstStyle/>
                    <a:p>
                      <a:pPr algn="ctr"/>
                      <a:r>
                        <a:rPr lang="en-US" sz="1200" dirty="0"/>
                        <a:t>NR</a:t>
                      </a:r>
                    </a:p>
                  </a:txBody>
                  <a:tcPr anchor="ctr">
                    <a:solidFill>
                      <a:schemeClr val="bg1"/>
                    </a:solidFill>
                  </a:tcPr>
                </a:tc>
                <a:extLst>
                  <a:ext uri="{0D108BD9-81ED-4DB2-BD59-A6C34878D82A}">
                    <a16:rowId xmlns:a16="http://schemas.microsoft.com/office/drawing/2014/main" val="19994222"/>
                  </a:ext>
                </a:extLst>
              </a:tr>
              <a:tr h="131093">
                <a:tc>
                  <a:txBody>
                    <a:bodyPr/>
                    <a:lstStyle/>
                    <a:p>
                      <a:r>
                        <a:rPr lang="en-US" sz="1200" dirty="0"/>
                        <a:t>D/C for AEs</a:t>
                      </a:r>
                    </a:p>
                  </a:txBody>
                  <a:tcPr anchor="ctr">
                    <a:solidFill>
                      <a:schemeClr val="bg1">
                        <a:lumMod val="75000"/>
                      </a:schemeClr>
                    </a:solidFill>
                  </a:tcPr>
                </a:tc>
                <a:tc>
                  <a:txBody>
                    <a:bodyPr/>
                    <a:lstStyle/>
                    <a:p>
                      <a:pPr algn="ctr"/>
                      <a:r>
                        <a:rPr lang="en-US" sz="1200" dirty="0"/>
                        <a:t>11.0</a:t>
                      </a:r>
                    </a:p>
                  </a:txBody>
                  <a:tcPr anchor="ctr">
                    <a:solidFill>
                      <a:schemeClr val="bg1">
                        <a:lumMod val="75000"/>
                      </a:schemeClr>
                    </a:solidFill>
                  </a:tcPr>
                </a:tc>
                <a:tc>
                  <a:txBody>
                    <a:bodyPr/>
                    <a:lstStyle/>
                    <a:p>
                      <a:pPr algn="ctr"/>
                      <a:r>
                        <a:rPr lang="en-US" sz="1200" dirty="0"/>
                        <a:t>10.6</a:t>
                      </a:r>
                    </a:p>
                  </a:txBody>
                  <a:tcPr anchor="ctr">
                    <a:solidFill>
                      <a:schemeClr val="bg1">
                        <a:lumMod val="75000"/>
                      </a:schemeClr>
                    </a:solidFill>
                  </a:tcPr>
                </a:tc>
                <a:tc>
                  <a:txBody>
                    <a:bodyPr/>
                    <a:lstStyle/>
                    <a:p>
                      <a:pPr algn="ctr"/>
                      <a:r>
                        <a:rPr lang="en-US" sz="1200" dirty="0"/>
                        <a:t>NR</a:t>
                      </a:r>
                    </a:p>
                  </a:txBody>
                  <a:tcPr anchor="ctr">
                    <a:solidFill>
                      <a:schemeClr val="bg1">
                        <a:lumMod val="75000"/>
                      </a:schemeClr>
                    </a:solidFill>
                  </a:tcPr>
                </a:tc>
                <a:tc>
                  <a:txBody>
                    <a:bodyPr/>
                    <a:lstStyle/>
                    <a:p>
                      <a:pPr algn="ctr"/>
                      <a:r>
                        <a:rPr lang="en-US" sz="1200" dirty="0"/>
                        <a:t>8</a:t>
                      </a:r>
                    </a:p>
                  </a:txBody>
                  <a:tcPr anchor="ctr">
                    <a:solidFill>
                      <a:schemeClr val="bg1">
                        <a:lumMod val="75000"/>
                      </a:schemeClr>
                    </a:solidFill>
                  </a:tcPr>
                </a:tc>
                <a:tc>
                  <a:txBody>
                    <a:bodyPr/>
                    <a:lstStyle/>
                    <a:p>
                      <a:pPr algn="ctr"/>
                      <a:r>
                        <a:rPr lang="en-US" dirty="0"/>
                        <a:t>5</a:t>
                      </a:r>
                    </a:p>
                  </a:txBody>
                  <a:tcPr anchor="ctr">
                    <a:solidFill>
                      <a:schemeClr val="bg1">
                        <a:lumMod val="75000"/>
                      </a:schemeClr>
                    </a:solidFill>
                  </a:tcPr>
                </a:tc>
                <a:tc>
                  <a:txBody>
                    <a:bodyPr/>
                    <a:lstStyle/>
                    <a:p>
                      <a:pPr algn="ctr"/>
                      <a:r>
                        <a:rPr lang="en-US" sz="1200" dirty="0"/>
                        <a:t>NR</a:t>
                      </a:r>
                    </a:p>
                  </a:txBody>
                  <a:tcPr anchor="ctr">
                    <a:solidFill>
                      <a:schemeClr val="bg1">
                        <a:lumMod val="75000"/>
                      </a:schemeClr>
                    </a:solidFill>
                  </a:tcPr>
                </a:tc>
                <a:extLst>
                  <a:ext uri="{0D108BD9-81ED-4DB2-BD59-A6C34878D82A}">
                    <a16:rowId xmlns:a16="http://schemas.microsoft.com/office/drawing/2014/main" val="1656001497"/>
                  </a:ext>
                </a:extLst>
              </a:tr>
            </a:tbl>
          </a:graphicData>
        </a:graphic>
      </p:graphicFrame>
      <p:sp>
        <p:nvSpPr>
          <p:cNvPr id="6" name="TextBox 5">
            <a:extLst>
              <a:ext uri="{FF2B5EF4-FFF2-40B4-BE49-F238E27FC236}">
                <a16:creationId xmlns:a16="http://schemas.microsoft.com/office/drawing/2014/main" id="{4A337A5F-FEB8-1A09-0698-9333E969EB69}"/>
              </a:ext>
            </a:extLst>
          </p:cNvPr>
          <p:cNvSpPr txBox="1"/>
          <p:nvPr/>
        </p:nvSpPr>
        <p:spPr>
          <a:xfrm>
            <a:off x="178754" y="4270061"/>
            <a:ext cx="8861007" cy="230832"/>
          </a:xfrm>
          <a:prstGeom prst="rect">
            <a:avLst/>
          </a:prstGeom>
          <a:noFill/>
        </p:spPr>
        <p:txBody>
          <a:bodyPr wrap="square" rtlCol="0">
            <a:spAutoFit/>
          </a:bodyPr>
          <a:lstStyle/>
          <a:p>
            <a:r>
              <a:rPr lang="en-US" sz="900" dirty="0"/>
              <a:t>AE, adverse event; D/C, discontinued; MPN-SAF TSS, Myeloproliferative Neoplasm Symptom Assessment Form Total Symptom Score; NR, not reported </a:t>
            </a:r>
          </a:p>
        </p:txBody>
      </p:sp>
      <p:sp>
        <p:nvSpPr>
          <p:cNvPr id="7" name="Text Box 15">
            <a:extLst>
              <a:ext uri="{FF2B5EF4-FFF2-40B4-BE49-F238E27FC236}">
                <a16:creationId xmlns:a16="http://schemas.microsoft.com/office/drawing/2014/main" id="{F0AFAB36-AAB3-CFF1-0255-E7DD3C5DDCD3}"/>
              </a:ext>
            </a:extLst>
          </p:cNvPr>
          <p:cNvSpPr txBox="1">
            <a:spLocks noChangeArrowheads="1"/>
          </p:cNvSpPr>
          <p:nvPr/>
        </p:nvSpPr>
        <p:spPr bwMode="auto">
          <a:xfrm>
            <a:off x="3042186" y="4527927"/>
            <a:ext cx="6003625" cy="400110"/>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R="0" lvl="0" algn="l" defTabSz="456651" rtl="0" eaLnBrk="1" fontAlgn="auto" latinLnBrk="0" hangingPunct="1">
              <a:lnSpc>
                <a:spcPct val="100000"/>
              </a:lnSpc>
              <a:spcBef>
                <a:spcPts val="0"/>
              </a:spcBef>
              <a:spcAft>
                <a:spcPts val="0"/>
              </a:spcAft>
              <a:buClrTx/>
              <a:buSzTx/>
              <a:tabLst/>
              <a:defRPr/>
            </a:pPr>
            <a:r>
              <a:rPr lang="en-US" sz="1000" b="0" dirty="0">
                <a:solidFill>
                  <a:schemeClr val="bg1"/>
                </a:solidFill>
                <a:latin typeface="+mn-lt"/>
              </a:rPr>
              <a:t>1. Verstovsek S, et al. </a:t>
            </a:r>
            <a:r>
              <a:rPr lang="en-US" sz="1000" b="0" i="1" dirty="0">
                <a:solidFill>
                  <a:schemeClr val="bg1"/>
                </a:solidFill>
                <a:latin typeface="+mn-lt"/>
              </a:rPr>
              <a:t>N Engl J Med</a:t>
            </a:r>
            <a:r>
              <a:rPr lang="en-US" sz="1000" b="0" dirty="0">
                <a:solidFill>
                  <a:schemeClr val="bg1"/>
                </a:solidFill>
                <a:latin typeface="+mn-lt"/>
              </a:rPr>
              <a:t>. 2012;</a:t>
            </a:r>
            <a:r>
              <a:rPr lang="en-US" sz="1000" b="0" i="0" dirty="0">
                <a:solidFill>
                  <a:schemeClr val="bg1"/>
                </a:solidFill>
                <a:effectLst/>
                <a:latin typeface="+mn-lt"/>
              </a:rPr>
              <a:t>366:799-807.</a:t>
            </a:r>
          </a:p>
          <a:p>
            <a:pPr marR="0" lvl="0" algn="l" defTabSz="456651" rtl="0" eaLnBrk="1" fontAlgn="auto" latinLnBrk="0" hangingPunct="1">
              <a:lnSpc>
                <a:spcPct val="100000"/>
              </a:lnSpc>
              <a:spcBef>
                <a:spcPts val="0"/>
              </a:spcBef>
              <a:spcAft>
                <a:spcPts val="0"/>
              </a:spcAft>
              <a:buClrTx/>
              <a:buSzTx/>
              <a:tabLst/>
              <a:defRPr/>
            </a:pPr>
            <a:r>
              <a:rPr lang="en-US" sz="1000" b="0" dirty="0">
                <a:solidFill>
                  <a:schemeClr val="bg1"/>
                </a:solidFill>
                <a:latin typeface="+mn-lt"/>
              </a:rPr>
              <a:t>2. </a:t>
            </a:r>
            <a:r>
              <a:rPr lang="en-US" sz="1000" b="0" i="0" dirty="0">
                <a:solidFill>
                  <a:schemeClr val="bg1"/>
                </a:solidFill>
                <a:effectLst/>
                <a:latin typeface="+mn-lt"/>
              </a:rPr>
              <a:t>Harrison C, et al. </a:t>
            </a:r>
            <a:r>
              <a:rPr lang="en-US" sz="1000" b="0" i="1" dirty="0">
                <a:solidFill>
                  <a:schemeClr val="bg1"/>
                </a:solidFill>
                <a:effectLst/>
                <a:latin typeface="+mn-lt"/>
              </a:rPr>
              <a:t>N Engl J Med. </a:t>
            </a:r>
            <a:r>
              <a:rPr lang="en-US" sz="1000" b="0" i="0" dirty="0">
                <a:solidFill>
                  <a:schemeClr val="bg1"/>
                </a:solidFill>
                <a:effectLst/>
                <a:latin typeface="+mn-lt"/>
              </a:rPr>
              <a:t>2012;</a:t>
            </a:r>
            <a:r>
              <a:rPr lang="en-US" sz="1000" b="0" i="0" dirty="0">
                <a:solidFill>
                  <a:srgbClr val="666666"/>
                </a:solidFill>
                <a:effectLst/>
                <a:latin typeface="ff-scala-sans-pro"/>
              </a:rPr>
              <a:t> </a:t>
            </a:r>
            <a:r>
              <a:rPr lang="en-US" sz="1000" b="0" i="0" dirty="0">
                <a:solidFill>
                  <a:schemeClr val="bg1"/>
                </a:solidFill>
                <a:effectLst/>
                <a:latin typeface="+mn-lt"/>
              </a:rPr>
              <a:t>366:787-798.</a:t>
            </a:r>
            <a:endParaRPr kumimoji="0" lang="en-US" altLang="en-US" sz="1000" b="0" i="0" u="none" strike="noStrike" kern="1200" cap="none" spc="-11"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2470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4927-8C9A-4AD2-949A-934F1D4A1B2A}"/>
              </a:ext>
            </a:extLst>
          </p:cNvPr>
          <p:cNvSpPr>
            <a:spLocks noGrp="1"/>
          </p:cNvSpPr>
          <p:nvPr>
            <p:ph type="title"/>
          </p:nvPr>
        </p:nvSpPr>
        <p:spPr>
          <a:xfrm>
            <a:off x="628649" y="93613"/>
            <a:ext cx="8036379" cy="613055"/>
          </a:xfrm>
        </p:spPr>
        <p:txBody>
          <a:bodyPr>
            <a:normAutofit fontScale="90000"/>
          </a:bodyPr>
          <a:lstStyle/>
          <a:p>
            <a:r>
              <a:rPr lang="en-US" dirty="0">
                <a:latin typeface="+mn-lt"/>
              </a:rPr>
              <a:t>COMFORT-II: 5-Year OS Improved With Ruxolitinib</a:t>
            </a:r>
          </a:p>
        </p:txBody>
      </p:sp>
      <p:graphicFrame>
        <p:nvGraphicFramePr>
          <p:cNvPr id="5" name="Content Placeholder 4">
            <a:extLst>
              <a:ext uri="{FF2B5EF4-FFF2-40B4-BE49-F238E27FC236}">
                <a16:creationId xmlns:a16="http://schemas.microsoft.com/office/drawing/2014/main" id="{61AC3190-2192-B51A-7650-E02A38329472}"/>
              </a:ext>
            </a:extLst>
          </p:cNvPr>
          <p:cNvGraphicFramePr>
            <a:graphicFrameLocks noGrp="1"/>
          </p:cNvGraphicFramePr>
          <p:nvPr>
            <p:ph idx="1"/>
            <p:extLst>
              <p:ext uri="{D42A27DB-BD31-4B8C-83A1-F6EECF244321}">
                <p14:modId xmlns:p14="http://schemas.microsoft.com/office/powerpoint/2010/main" val="169951073"/>
              </p:ext>
            </p:extLst>
          </p:nvPr>
        </p:nvGraphicFramePr>
        <p:xfrm>
          <a:off x="73693" y="398664"/>
          <a:ext cx="8996613" cy="2571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C8940AA-B6E6-AA5B-F47C-226527C522C0}"/>
              </a:ext>
            </a:extLst>
          </p:cNvPr>
          <p:cNvSpPr txBox="1"/>
          <p:nvPr/>
        </p:nvSpPr>
        <p:spPr>
          <a:xfrm>
            <a:off x="3138524" y="4497138"/>
            <a:ext cx="4572000" cy="246221"/>
          </a:xfrm>
          <a:prstGeom prst="rect">
            <a:avLst/>
          </a:prstGeom>
          <a:noFill/>
        </p:spPr>
        <p:txBody>
          <a:bodyPr wrap="square">
            <a:spAutoFit/>
          </a:bodyPr>
          <a:lstStyle/>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Harrison CN, et al.</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Leukemia</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2016;30(8):1701-1707. </a:t>
            </a:r>
            <a:endParaRPr lang="en-US" sz="1000" dirty="0">
              <a:solidFill>
                <a:schemeClr val="bg1"/>
              </a:solidFill>
            </a:endParaRPr>
          </a:p>
        </p:txBody>
      </p:sp>
      <p:graphicFrame>
        <p:nvGraphicFramePr>
          <p:cNvPr id="6" name="Table 6">
            <a:extLst>
              <a:ext uri="{FF2B5EF4-FFF2-40B4-BE49-F238E27FC236}">
                <a16:creationId xmlns:a16="http://schemas.microsoft.com/office/drawing/2014/main" id="{E7996F83-02F9-2C47-E274-9C1FA5DA32C1}"/>
              </a:ext>
            </a:extLst>
          </p:cNvPr>
          <p:cNvGraphicFramePr>
            <a:graphicFrameLocks noGrp="1"/>
          </p:cNvGraphicFramePr>
          <p:nvPr>
            <p:extLst>
              <p:ext uri="{D42A27DB-BD31-4B8C-83A1-F6EECF244321}">
                <p14:modId xmlns:p14="http://schemas.microsoft.com/office/powerpoint/2010/main" val="1045090571"/>
              </p:ext>
            </p:extLst>
          </p:nvPr>
        </p:nvGraphicFramePr>
        <p:xfrm>
          <a:off x="2129015" y="2822313"/>
          <a:ext cx="5488695" cy="1188720"/>
        </p:xfrm>
        <a:graphic>
          <a:graphicData uri="http://schemas.openxmlformats.org/drawingml/2006/table">
            <a:tbl>
              <a:tblPr firstRow="1" bandRow="1">
                <a:tableStyleId>{74C1A8A3-306A-4EB7-A6B1-4F7E0EB9C5D6}</a:tableStyleId>
              </a:tblPr>
              <a:tblGrid>
                <a:gridCol w="1116074">
                  <a:extLst>
                    <a:ext uri="{9D8B030D-6E8A-4147-A177-3AD203B41FA5}">
                      <a16:colId xmlns:a16="http://schemas.microsoft.com/office/drawing/2014/main" val="1077068936"/>
                    </a:ext>
                  </a:extLst>
                </a:gridCol>
                <a:gridCol w="1540042">
                  <a:extLst>
                    <a:ext uri="{9D8B030D-6E8A-4147-A177-3AD203B41FA5}">
                      <a16:colId xmlns:a16="http://schemas.microsoft.com/office/drawing/2014/main" val="1156102455"/>
                    </a:ext>
                  </a:extLst>
                </a:gridCol>
                <a:gridCol w="914400">
                  <a:extLst>
                    <a:ext uri="{9D8B030D-6E8A-4147-A177-3AD203B41FA5}">
                      <a16:colId xmlns:a16="http://schemas.microsoft.com/office/drawing/2014/main" val="553437261"/>
                    </a:ext>
                  </a:extLst>
                </a:gridCol>
                <a:gridCol w="1918179">
                  <a:extLst>
                    <a:ext uri="{9D8B030D-6E8A-4147-A177-3AD203B41FA5}">
                      <a16:colId xmlns:a16="http://schemas.microsoft.com/office/drawing/2014/main" val="3115660094"/>
                    </a:ext>
                  </a:extLst>
                </a:gridCol>
              </a:tblGrid>
              <a:tr h="140391">
                <a:tc>
                  <a:txBody>
                    <a:bodyPr/>
                    <a:lstStyle/>
                    <a:p>
                      <a:r>
                        <a:rPr lang="en-US" dirty="0"/>
                        <a:t>Treatment</a:t>
                      </a:r>
                    </a:p>
                  </a:txBody>
                  <a:tcPr anchor="ctr">
                    <a:solidFill>
                      <a:srgbClr val="336699"/>
                    </a:solidFill>
                  </a:tcPr>
                </a:tc>
                <a:tc>
                  <a:txBody>
                    <a:bodyPr/>
                    <a:lstStyle/>
                    <a:p>
                      <a:pPr algn="ctr"/>
                      <a:r>
                        <a:rPr lang="en-US" dirty="0"/>
                        <a:t>Median OS (y)</a:t>
                      </a:r>
                    </a:p>
                  </a:txBody>
                  <a:tcPr anchor="ctr">
                    <a:solidFill>
                      <a:srgbClr val="336699"/>
                    </a:solidFill>
                  </a:tcPr>
                </a:tc>
                <a:tc>
                  <a:txBody>
                    <a:bodyPr/>
                    <a:lstStyle/>
                    <a:p>
                      <a:pPr algn="ctr"/>
                      <a:r>
                        <a:rPr lang="en-US" i="1" dirty="0"/>
                        <a:t>P</a:t>
                      </a:r>
                      <a:r>
                        <a:rPr lang="en-US" dirty="0"/>
                        <a:t> value</a:t>
                      </a:r>
                    </a:p>
                  </a:txBody>
                  <a:tcPr anchor="ctr">
                    <a:solidFill>
                      <a:srgbClr val="336699"/>
                    </a:solidFill>
                  </a:tcPr>
                </a:tc>
                <a:tc>
                  <a:txBody>
                    <a:bodyPr/>
                    <a:lstStyle/>
                    <a:p>
                      <a:pPr algn="ctr"/>
                      <a:r>
                        <a:rPr lang="en-US" dirty="0"/>
                        <a:t>HR</a:t>
                      </a:r>
                    </a:p>
                  </a:txBody>
                  <a:tcPr anchor="ctr">
                    <a:solidFill>
                      <a:srgbClr val="336699"/>
                    </a:solidFill>
                  </a:tcPr>
                </a:tc>
                <a:extLst>
                  <a:ext uri="{0D108BD9-81ED-4DB2-BD59-A6C34878D82A}">
                    <a16:rowId xmlns:a16="http://schemas.microsoft.com/office/drawing/2014/main" val="2763340326"/>
                  </a:ext>
                </a:extLst>
              </a:tr>
              <a:tr h="140391">
                <a:tc>
                  <a:txBody>
                    <a:bodyPr/>
                    <a:lstStyle/>
                    <a:p>
                      <a:r>
                        <a:rPr lang="en-US" dirty="0"/>
                        <a:t>Ruxolitinib </a:t>
                      </a:r>
                    </a:p>
                  </a:txBody>
                  <a:tcPr anchor="ctr"/>
                </a:tc>
                <a:tc>
                  <a:txBody>
                    <a:bodyPr/>
                    <a:lstStyle/>
                    <a:p>
                      <a:pPr algn="ctr"/>
                      <a:r>
                        <a:rPr lang="en-US" dirty="0"/>
                        <a:t>NR</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3241679051"/>
                  </a:ext>
                </a:extLst>
              </a:tr>
              <a:tr h="140391">
                <a:tc>
                  <a:txBody>
                    <a:bodyPr/>
                    <a:lstStyle/>
                    <a:p>
                      <a:r>
                        <a:rPr lang="en-US" dirty="0"/>
                        <a:t>BAT (ITT)</a:t>
                      </a:r>
                    </a:p>
                  </a:txBody>
                  <a:tcPr anchor="ctr"/>
                </a:tc>
                <a:tc>
                  <a:txBody>
                    <a:bodyPr/>
                    <a:lstStyle/>
                    <a:p>
                      <a:pPr algn="ctr"/>
                      <a:r>
                        <a:rPr lang="en-US" dirty="0"/>
                        <a:t>4.1</a:t>
                      </a:r>
                    </a:p>
                  </a:txBody>
                  <a:tcPr anchor="ctr"/>
                </a:tc>
                <a:tc>
                  <a:txBody>
                    <a:bodyPr/>
                    <a:lstStyle/>
                    <a:p>
                      <a:pPr algn="ctr"/>
                      <a:r>
                        <a:rPr lang="en-US" dirty="0"/>
                        <a:t>0.06</a:t>
                      </a:r>
                    </a:p>
                  </a:txBody>
                  <a:tcPr anchor="ctr"/>
                </a:tc>
                <a:tc>
                  <a:txBody>
                    <a:bodyPr/>
                    <a:lstStyle/>
                    <a:p>
                      <a:pPr algn="ctr"/>
                      <a:r>
                        <a:rPr lang="en-US" dirty="0"/>
                        <a:t>0.67 (95% CI: 0.44-1.02)</a:t>
                      </a:r>
                    </a:p>
                  </a:txBody>
                  <a:tcPr anchor="ctr"/>
                </a:tc>
                <a:extLst>
                  <a:ext uri="{0D108BD9-81ED-4DB2-BD59-A6C34878D82A}">
                    <a16:rowId xmlns:a16="http://schemas.microsoft.com/office/drawing/2014/main" val="3265616221"/>
                  </a:ext>
                </a:extLst>
              </a:tr>
              <a:tr h="140391">
                <a:tc>
                  <a:txBody>
                    <a:bodyPr/>
                    <a:lstStyle/>
                    <a:p>
                      <a:r>
                        <a:rPr lang="en-US" dirty="0"/>
                        <a:t>BAT (RPSFT*)</a:t>
                      </a:r>
                    </a:p>
                  </a:txBody>
                  <a:tcPr anchor="ctr"/>
                </a:tc>
                <a:tc>
                  <a:txBody>
                    <a:bodyPr/>
                    <a:lstStyle/>
                    <a:p>
                      <a:pPr algn="ctr"/>
                      <a:r>
                        <a:rPr lang="en-US" dirty="0"/>
                        <a:t>2.7</a:t>
                      </a:r>
                    </a:p>
                  </a:txBody>
                  <a:tcPr anchor="ctr"/>
                </a:tc>
                <a:tc>
                  <a:txBody>
                    <a:bodyPr/>
                    <a:lstStyle/>
                    <a:p>
                      <a:pPr algn="ctr"/>
                      <a:r>
                        <a:rPr lang="en-US" dirty="0"/>
                        <a:t>-</a:t>
                      </a:r>
                    </a:p>
                  </a:txBody>
                  <a:tcPr anchor="ctr"/>
                </a:tc>
                <a:tc>
                  <a:txBody>
                    <a:bodyPr/>
                    <a:lstStyle/>
                    <a:p>
                      <a:pPr algn="ctr"/>
                      <a:r>
                        <a:rPr lang="en-US" dirty="0"/>
                        <a:t>0.44 (95% CI: 0.18-1.04)</a:t>
                      </a:r>
                    </a:p>
                  </a:txBody>
                  <a:tcPr anchor="ctr"/>
                </a:tc>
                <a:extLst>
                  <a:ext uri="{0D108BD9-81ED-4DB2-BD59-A6C34878D82A}">
                    <a16:rowId xmlns:a16="http://schemas.microsoft.com/office/drawing/2014/main" val="2208736677"/>
                  </a:ext>
                </a:extLst>
              </a:tr>
            </a:tbl>
          </a:graphicData>
        </a:graphic>
      </p:graphicFrame>
      <p:sp>
        <p:nvSpPr>
          <p:cNvPr id="7" name="TextBox 6">
            <a:extLst>
              <a:ext uri="{FF2B5EF4-FFF2-40B4-BE49-F238E27FC236}">
                <a16:creationId xmlns:a16="http://schemas.microsoft.com/office/drawing/2014/main" id="{2929F8F0-DF53-10C6-45BE-4BC8453DB719}"/>
              </a:ext>
            </a:extLst>
          </p:cNvPr>
          <p:cNvSpPr txBox="1"/>
          <p:nvPr/>
        </p:nvSpPr>
        <p:spPr>
          <a:xfrm>
            <a:off x="73693" y="4235528"/>
            <a:ext cx="8023344" cy="261610"/>
          </a:xfrm>
          <a:prstGeom prst="rect">
            <a:avLst/>
          </a:prstGeom>
          <a:noFill/>
        </p:spPr>
        <p:txBody>
          <a:bodyPr wrap="square" rtlCol="0">
            <a:spAutoFit/>
          </a:bodyPr>
          <a:lstStyle/>
          <a:p>
            <a:r>
              <a:rPr lang="en-US" sz="1050" dirty="0"/>
              <a:t>BAT, best available therapy; CI; confidence interval; HR, hazard ratio; ITT, intent to treat, RPSFT, rank-preserving structural failure time </a:t>
            </a:r>
          </a:p>
        </p:txBody>
      </p:sp>
    </p:spTree>
    <p:extLst>
      <p:ext uri="{BB962C8B-B14F-4D97-AF65-F5344CB8AC3E}">
        <p14:creationId xmlns:p14="http://schemas.microsoft.com/office/powerpoint/2010/main" val="2606197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27D4-148D-44CA-9DC0-C7DF44B4CB1F}"/>
              </a:ext>
            </a:extLst>
          </p:cNvPr>
          <p:cNvSpPr>
            <a:spLocks noGrp="1"/>
          </p:cNvSpPr>
          <p:nvPr>
            <p:ph type="title"/>
          </p:nvPr>
        </p:nvSpPr>
        <p:spPr>
          <a:xfrm>
            <a:off x="628649" y="36087"/>
            <a:ext cx="8233467" cy="994172"/>
          </a:xfrm>
        </p:spPr>
        <p:txBody>
          <a:bodyPr>
            <a:normAutofit fontScale="90000"/>
          </a:bodyPr>
          <a:lstStyle/>
          <a:p>
            <a:r>
              <a:rPr lang="en-US" dirty="0">
                <a:latin typeface="+mn-lt"/>
              </a:rPr>
              <a:t>Ruxolitinib Overcomes Anemia Adverse Prognostic Effect (COMFORT Studies)</a:t>
            </a:r>
            <a:r>
              <a:rPr lang="en-US" baseline="30000" dirty="0">
                <a:latin typeface="+mn-lt"/>
              </a:rPr>
              <a:t>1-2</a:t>
            </a:r>
            <a:endParaRPr lang="en-US" dirty="0">
              <a:latin typeface="+mn-lt"/>
            </a:endParaRPr>
          </a:p>
        </p:txBody>
      </p:sp>
      <p:graphicFrame>
        <p:nvGraphicFramePr>
          <p:cNvPr id="6" name="Content Placeholder 5">
            <a:extLst>
              <a:ext uri="{FF2B5EF4-FFF2-40B4-BE49-F238E27FC236}">
                <a16:creationId xmlns:a16="http://schemas.microsoft.com/office/drawing/2014/main" id="{DE1BA1F7-C6EC-AA38-F77F-0FCBE3FD3C0F}"/>
              </a:ext>
            </a:extLst>
          </p:cNvPr>
          <p:cNvGraphicFramePr>
            <a:graphicFrameLocks noGrp="1"/>
          </p:cNvGraphicFramePr>
          <p:nvPr>
            <p:ph idx="1"/>
            <p:extLst>
              <p:ext uri="{D42A27DB-BD31-4B8C-83A1-F6EECF244321}">
                <p14:modId xmlns:p14="http://schemas.microsoft.com/office/powerpoint/2010/main" val="316241155"/>
              </p:ext>
            </p:extLst>
          </p:nvPr>
        </p:nvGraphicFramePr>
        <p:xfrm>
          <a:off x="718027" y="958212"/>
          <a:ext cx="7886700" cy="330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8FB782E-D7A7-782C-BFE4-49FB18B096EA}"/>
              </a:ext>
            </a:extLst>
          </p:cNvPr>
          <p:cNvSpPr txBox="1"/>
          <p:nvPr/>
        </p:nvSpPr>
        <p:spPr>
          <a:xfrm>
            <a:off x="3138524" y="4497138"/>
            <a:ext cx="4572000" cy="400110"/>
          </a:xfrm>
          <a:prstGeom prst="rect">
            <a:avLst/>
          </a:prstGeom>
          <a:noFill/>
        </p:spPr>
        <p:txBody>
          <a:bodyPr wrap="square">
            <a:spAutoFit/>
          </a:bodyPr>
          <a:lstStyle/>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1. Al-Ali HK,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Leuk Lymph</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2016;57:2464-2467.</a:t>
            </a:r>
          </a:p>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 Gupta V,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Haematologica </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2016;101(12):e482-e484.</a:t>
            </a:r>
            <a:endParaRPr lang="en-US" sz="1000" dirty="0">
              <a:solidFill>
                <a:schemeClr val="bg1"/>
              </a:solidFill>
            </a:endParaRPr>
          </a:p>
        </p:txBody>
      </p:sp>
      <p:sp>
        <p:nvSpPr>
          <p:cNvPr id="7" name="TextBox 6">
            <a:extLst>
              <a:ext uri="{FF2B5EF4-FFF2-40B4-BE49-F238E27FC236}">
                <a16:creationId xmlns:a16="http://schemas.microsoft.com/office/drawing/2014/main" id="{EB1D290E-5465-C101-5E45-5AF650F61793}"/>
              </a:ext>
            </a:extLst>
          </p:cNvPr>
          <p:cNvSpPr txBox="1"/>
          <p:nvPr/>
        </p:nvSpPr>
        <p:spPr>
          <a:xfrm>
            <a:off x="718027" y="4295864"/>
            <a:ext cx="8861007" cy="230832"/>
          </a:xfrm>
          <a:prstGeom prst="rect">
            <a:avLst/>
          </a:prstGeom>
          <a:noFill/>
        </p:spPr>
        <p:txBody>
          <a:bodyPr wrap="square" rtlCol="0">
            <a:spAutoFit/>
          </a:bodyPr>
          <a:lstStyle/>
          <a:p>
            <a:r>
              <a:rPr lang="en-US" sz="900" dirty="0"/>
              <a:t>Hgb, hemoglobin; MF, myelofibrosis; OS, overall survival</a:t>
            </a:r>
          </a:p>
        </p:txBody>
      </p:sp>
    </p:spTree>
    <p:extLst>
      <p:ext uri="{BB962C8B-B14F-4D97-AF65-F5344CB8AC3E}">
        <p14:creationId xmlns:p14="http://schemas.microsoft.com/office/powerpoint/2010/main" val="160406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D87A-7FFB-4217-AF6C-8DFBBDA9A629}"/>
              </a:ext>
            </a:extLst>
          </p:cNvPr>
          <p:cNvSpPr>
            <a:spLocks noGrp="1"/>
          </p:cNvSpPr>
          <p:nvPr>
            <p:ph type="title"/>
          </p:nvPr>
        </p:nvSpPr>
        <p:spPr/>
        <p:txBody>
          <a:bodyPr/>
          <a:lstStyle/>
          <a:p>
            <a:r>
              <a:rPr lang="en-US" dirty="0">
                <a:latin typeface="+mn-lt"/>
              </a:rPr>
              <a:t>Faculty Disclosures</a:t>
            </a:r>
          </a:p>
        </p:txBody>
      </p:sp>
      <p:sp>
        <p:nvSpPr>
          <p:cNvPr id="3" name="Content Placeholder 2">
            <a:extLst>
              <a:ext uri="{FF2B5EF4-FFF2-40B4-BE49-F238E27FC236}">
                <a16:creationId xmlns:a16="http://schemas.microsoft.com/office/drawing/2014/main" id="{A9CAC758-792C-41CD-BFA3-E18DDED955B6}"/>
              </a:ext>
            </a:extLst>
          </p:cNvPr>
          <p:cNvSpPr>
            <a:spLocks noGrp="1"/>
          </p:cNvSpPr>
          <p:nvPr>
            <p:ph idx="1"/>
          </p:nvPr>
        </p:nvSpPr>
        <p:spPr>
          <a:xfrm>
            <a:off x="628650" y="1268017"/>
            <a:ext cx="7886700" cy="3263504"/>
          </a:xfrm>
        </p:spPr>
        <p:txBody>
          <a:bodyPr>
            <a:normAutofit lnSpcReduction="10000"/>
          </a:bodyPr>
          <a:lstStyle/>
          <a:p>
            <a:pPr marL="0" indent="0">
              <a:buNone/>
            </a:pPr>
            <a:r>
              <a:rPr lang="en-US" sz="2000" b="1" dirty="0"/>
              <a:t>Aaron T. Gerds, MD, MS</a:t>
            </a:r>
          </a:p>
          <a:p>
            <a:pPr marL="0" indent="0">
              <a:buNone/>
            </a:pPr>
            <a:r>
              <a:rPr lang="en-US" sz="1702" i="1" dirty="0"/>
              <a:t>Advisory Board</a:t>
            </a:r>
            <a:r>
              <a:rPr lang="en-US" sz="1702" dirty="0"/>
              <a:t>: </a:t>
            </a:r>
            <a:r>
              <a:rPr lang="en-US" sz="1702" dirty="0">
                <a:ea typeface="Times New Roman" panose="02020603050405020304" pitchFamily="18" charset="0"/>
              </a:rPr>
              <a:t>AbbVie, Constellation, CTI Biopharma, GSK, Imago, Kartos, Merck, MorphoSys, PharmaEssentia, Sierra Oncology</a:t>
            </a:r>
          </a:p>
          <a:p>
            <a:pPr marL="0" indent="0">
              <a:buNone/>
            </a:pPr>
            <a:endParaRPr lang="en-US" sz="1702" dirty="0">
              <a:ea typeface="Times New Roman" panose="02020603050405020304" pitchFamily="18" charset="0"/>
            </a:endParaRPr>
          </a:p>
          <a:p>
            <a:pPr marL="0" indent="0">
              <a:buNone/>
            </a:pPr>
            <a:r>
              <a:rPr lang="en-US" sz="2000" b="1" dirty="0"/>
              <a:t>Michael R. Grunwald, MD, FACP</a:t>
            </a:r>
          </a:p>
          <a:p>
            <a:pPr marL="0" indent="0">
              <a:buNone/>
            </a:pPr>
            <a:r>
              <a:rPr lang="en-US" sz="1700" i="1" dirty="0"/>
              <a:t>Consultant</a:t>
            </a:r>
            <a:r>
              <a:rPr lang="en-US" sz="1700" dirty="0"/>
              <a:t>: AbbVie, Amgen, Astellas, Blueprint Medicines, Bristol Myers Squibb, Cardinal Health, CTI Biopharma, Daiichi Sankyo, Gamida Cell, Genentech, Gilead Sciences, GSK, Incyte Corporation, Invitae, Jazz, Ono Pharmaceutical, Novartis, Pfizer, Premier, Servier, Stemline Therapeutics</a:t>
            </a:r>
          </a:p>
          <a:p>
            <a:pPr marL="0" indent="0">
              <a:buNone/>
            </a:pPr>
            <a:r>
              <a:rPr lang="en-US" sz="1800" i="1" dirty="0"/>
              <a:t>Research Funding</a:t>
            </a:r>
            <a:r>
              <a:rPr lang="en-US" sz="1800" dirty="0"/>
              <a:t>: Incyte Corporation, </a:t>
            </a:r>
            <a:r>
              <a:rPr lang="en-US" sz="1700" dirty="0">
                <a:latin typeface="Calibri" panose="020F0502020204030204" pitchFamily="34" charset="0"/>
                <a:ea typeface="Calibri" panose="020F0502020204030204" pitchFamily="34" charset="0"/>
              </a:rPr>
              <a:t>Janssen </a:t>
            </a:r>
            <a:endParaRPr lang="en-US" sz="1700" dirty="0"/>
          </a:p>
          <a:p>
            <a:pPr marL="0" indent="0">
              <a:buNone/>
            </a:pPr>
            <a:r>
              <a:rPr lang="en-US" sz="1800" i="1" dirty="0"/>
              <a:t>Stock Ownership</a:t>
            </a:r>
            <a:r>
              <a:rPr lang="en-US" sz="1800" dirty="0"/>
              <a:t>: </a:t>
            </a:r>
            <a:r>
              <a:rPr lang="en-US" sz="1700" dirty="0">
                <a:ea typeface="Calibri" panose="020F0502020204030204" pitchFamily="34" charset="0"/>
                <a:cs typeface="Arial" panose="020B0604020202020204" pitchFamily="34" charset="0"/>
              </a:rPr>
              <a:t>Medtronic </a:t>
            </a:r>
            <a:endParaRPr lang="en-US" sz="1700" dirty="0">
              <a:cs typeface="Arial" panose="020B0604020202020204" pitchFamily="34" charset="0"/>
            </a:endParaRPr>
          </a:p>
          <a:p>
            <a:pPr marL="0" indent="0">
              <a:buNone/>
            </a:pPr>
            <a:endParaRPr lang="en-US" sz="2000" dirty="0"/>
          </a:p>
          <a:p>
            <a:endParaRPr lang="en-US" sz="2000" dirty="0"/>
          </a:p>
          <a:p>
            <a:endParaRPr lang="en-US" dirty="0"/>
          </a:p>
        </p:txBody>
      </p:sp>
    </p:spTree>
    <p:extLst>
      <p:ext uri="{BB962C8B-B14F-4D97-AF65-F5344CB8AC3E}">
        <p14:creationId xmlns:p14="http://schemas.microsoft.com/office/powerpoint/2010/main" val="313776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6400-E7F1-BD57-035D-3E1A9FF71D2B}"/>
              </a:ext>
            </a:extLst>
          </p:cNvPr>
          <p:cNvSpPr>
            <a:spLocks noGrp="1"/>
          </p:cNvSpPr>
          <p:nvPr>
            <p:ph type="title"/>
          </p:nvPr>
        </p:nvSpPr>
        <p:spPr>
          <a:xfrm>
            <a:off x="626716" y="83972"/>
            <a:ext cx="7886700" cy="994172"/>
          </a:xfrm>
        </p:spPr>
        <p:txBody>
          <a:bodyPr/>
          <a:lstStyle/>
          <a:p>
            <a:r>
              <a:rPr lang="en-US" dirty="0">
                <a:latin typeface="+mn-lt"/>
              </a:rPr>
              <a:t>Ruxolitinib Clinical Pearls</a:t>
            </a:r>
          </a:p>
        </p:txBody>
      </p:sp>
      <p:graphicFrame>
        <p:nvGraphicFramePr>
          <p:cNvPr id="6" name="Content Placeholder 5">
            <a:extLst>
              <a:ext uri="{FF2B5EF4-FFF2-40B4-BE49-F238E27FC236}">
                <a16:creationId xmlns:a16="http://schemas.microsoft.com/office/drawing/2014/main" id="{5D641E89-885A-6FA5-5BD4-EDE6FDF126A4}"/>
              </a:ext>
            </a:extLst>
          </p:cNvPr>
          <p:cNvGraphicFramePr>
            <a:graphicFrameLocks noGrp="1"/>
          </p:cNvGraphicFramePr>
          <p:nvPr>
            <p:ph idx="1"/>
            <p:extLst>
              <p:ext uri="{D42A27DB-BD31-4B8C-83A1-F6EECF244321}">
                <p14:modId xmlns:p14="http://schemas.microsoft.com/office/powerpoint/2010/main" val="2862137398"/>
              </p:ext>
            </p:extLst>
          </p:nvPr>
        </p:nvGraphicFramePr>
        <p:xfrm>
          <a:off x="71759" y="83972"/>
          <a:ext cx="8996614" cy="5163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47B9380-7A46-B6B1-7755-F8A46BE6BA79}"/>
              </a:ext>
            </a:extLst>
          </p:cNvPr>
          <p:cNvSpPr txBox="1"/>
          <p:nvPr/>
        </p:nvSpPr>
        <p:spPr>
          <a:xfrm>
            <a:off x="3124773" y="4447521"/>
            <a:ext cx="5943600" cy="707886"/>
          </a:xfrm>
          <a:prstGeom prst="rect">
            <a:avLst/>
          </a:prstGeom>
          <a:noFill/>
        </p:spPr>
        <p:txBody>
          <a:bodyPr wrap="square">
            <a:spAutoFit/>
          </a:bodyPr>
          <a:lstStyle/>
          <a:p>
            <a:pPr marL="0" marR="0" lvl="0" indent="0" algn="l" defTabSz="45666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1. Mesa RA, et al. </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Int J Hematol. </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2016;104(4):420-429.  2. JAKAFI (prescribing information). Wilmington, DE: Incyte; December 2022.  3. Porpaczy E, et al.</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Blood</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2018;132(7):694-706.  4. Rumi E, et al. </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Am J Hematol</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2019;</a:t>
            </a:r>
            <a:r>
              <a:rPr kumimoji="0" lang="nl-NL" altLang="en-US" sz="1000" b="0" i="0" u="none" strike="noStrike" kern="1200" cap="none" spc="-11" normalizeH="0" baseline="0" noProof="0" dirty="0">
                <a:ln>
                  <a:noFill/>
                </a:ln>
                <a:solidFill>
                  <a:schemeClr val="bg1"/>
                </a:solidFill>
                <a:effectLst/>
                <a:uLnTx/>
                <a:uFillTx/>
                <a:latin typeface="Calibri" panose="020F0502020204030204" pitchFamily="34" charset="0"/>
                <a:ea typeface="+mn-ea"/>
                <a:cs typeface="+mn-cs"/>
              </a:rPr>
              <a:t>94(7):E185-E188.  5. Barbui T, et al. </a:t>
            </a:r>
            <a:r>
              <a:rPr kumimoji="0" lang="nl-NL" altLang="en-US" sz="1000" b="0" i="1" u="none" strike="noStrike" kern="1200" cap="none" spc="-11" normalizeH="0" baseline="0" noProof="0" dirty="0">
                <a:ln>
                  <a:noFill/>
                </a:ln>
                <a:solidFill>
                  <a:schemeClr val="bg1"/>
                </a:solidFill>
                <a:effectLst/>
                <a:uLnTx/>
                <a:uFillTx/>
                <a:latin typeface="Calibri" panose="020F0502020204030204" pitchFamily="34" charset="0"/>
                <a:ea typeface="+mn-ea"/>
                <a:cs typeface="+mn-cs"/>
              </a:rPr>
              <a:t>Leukemia</a:t>
            </a:r>
            <a:r>
              <a:rPr kumimoji="0" lang="nl-NL" altLang="en-US" sz="1000" b="0" i="0" u="none" strike="noStrike" kern="1200" cap="none" spc="-11" normalizeH="0" baseline="0" noProof="0" dirty="0">
                <a:ln>
                  <a:noFill/>
                </a:ln>
                <a:solidFill>
                  <a:schemeClr val="bg1"/>
                </a:solidFill>
                <a:effectLst/>
                <a:uLnTx/>
                <a:uFillTx/>
                <a:latin typeface="Calibri" panose="020F0502020204030204" pitchFamily="34" charset="0"/>
                <a:ea typeface="+mn-ea"/>
                <a:cs typeface="+mn-cs"/>
              </a:rPr>
              <a:t>. 2019;33(8):1996-2005.  6. </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Pemmaraju N, et al. </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Blood</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2019;133(21):2348-2351. </a:t>
            </a:r>
            <a:endPar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endParaRPr>
          </a:p>
        </p:txBody>
      </p:sp>
      <p:sp>
        <p:nvSpPr>
          <p:cNvPr id="3" name="Rectangle: Rounded Corners 2">
            <a:extLst>
              <a:ext uri="{FF2B5EF4-FFF2-40B4-BE49-F238E27FC236}">
                <a16:creationId xmlns:a16="http://schemas.microsoft.com/office/drawing/2014/main" id="{C41E21EA-EA2D-54CE-6E44-BD1AE0B81F4F}"/>
              </a:ext>
            </a:extLst>
          </p:cNvPr>
          <p:cNvSpPr/>
          <p:nvPr/>
        </p:nvSpPr>
        <p:spPr>
          <a:xfrm>
            <a:off x="2745460" y="3137483"/>
            <a:ext cx="3649211" cy="906011"/>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lipid panel 2-3 months after ruxolitinib initiation and monitor regularly</a:t>
            </a:r>
            <a:r>
              <a:rPr lang="en-US" baseline="30000" dirty="0"/>
              <a:t>2</a:t>
            </a:r>
            <a:r>
              <a:rPr lang="en-US" dirty="0"/>
              <a:t> </a:t>
            </a:r>
          </a:p>
        </p:txBody>
      </p:sp>
    </p:spTree>
    <p:extLst>
      <p:ext uri="{BB962C8B-B14F-4D97-AF65-F5344CB8AC3E}">
        <p14:creationId xmlns:p14="http://schemas.microsoft.com/office/powerpoint/2010/main" val="364195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380B-24AD-E3CD-F104-6E5D2F911D31}"/>
              </a:ext>
            </a:extLst>
          </p:cNvPr>
          <p:cNvSpPr>
            <a:spLocks noGrp="1"/>
          </p:cNvSpPr>
          <p:nvPr>
            <p:ph type="title"/>
          </p:nvPr>
        </p:nvSpPr>
        <p:spPr>
          <a:xfrm>
            <a:off x="0" y="-46589"/>
            <a:ext cx="9402249" cy="994172"/>
          </a:xfrm>
        </p:spPr>
        <p:txBody>
          <a:bodyPr>
            <a:normAutofit/>
          </a:bodyPr>
          <a:lstStyle/>
          <a:p>
            <a:r>
              <a:rPr lang="en-US" sz="2900" dirty="0">
                <a:latin typeface="+mn-lt"/>
              </a:rPr>
              <a:t>Fedratinib for Primary or Secondary Myelofibrosis: JAKARTA</a:t>
            </a:r>
          </a:p>
        </p:txBody>
      </p:sp>
      <p:sp>
        <p:nvSpPr>
          <p:cNvPr id="3" name="Content Placeholder 2">
            <a:extLst>
              <a:ext uri="{FF2B5EF4-FFF2-40B4-BE49-F238E27FC236}">
                <a16:creationId xmlns:a16="http://schemas.microsoft.com/office/drawing/2014/main" id="{006A12CC-B676-6F98-6224-0EA520B60D78}"/>
              </a:ext>
            </a:extLst>
          </p:cNvPr>
          <p:cNvSpPr>
            <a:spLocks noGrp="1"/>
          </p:cNvSpPr>
          <p:nvPr>
            <p:ph idx="1"/>
          </p:nvPr>
        </p:nvSpPr>
        <p:spPr>
          <a:xfrm>
            <a:off x="412511" y="952887"/>
            <a:ext cx="8554238" cy="3263504"/>
          </a:xfrm>
        </p:spPr>
        <p:txBody>
          <a:bodyPr>
            <a:normAutofit/>
          </a:bodyPr>
          <a:lstStyle/>
          <a:p>
            <a:r>
              <a:rPr lang="en-US" sz="2000" dirty="0"/>
              <a:t>Fedratinib </a:t>
            </a:r>
            <a:r>
              <a:rPr lang="en-US" sz="2000" dirty="0">
                <a:sym typeface="Wingdings" panose="05000000000000000000" pitchFamily="2" charset="2"/>
              </a:rPr>
              <a:t> highly selective, potent inhibitor of wild-type and mutant </a:t>
            </a:r>
            <a:r>
              <a:rPr lang="en-US" sz="2000" b="1" dirty="0">
                <a:solidFill>
                  <a:srgbClr val="35ABBB"/>
                </a:solidFill>
                <a:sym typeface="Wingdings" panose="05000000000000000000" pitchFamily="2" charset="2"/>
              </a:rPr>
              <a:t>JAK2</a:t>
            </a:r>
            <a:r>
              <a:rPr lang="en-US" sz="2000" dirty="0">
                <a:sym typeface="Wingdings" panose="05000000000000000000" pitchFamily="2" charset="2"/>
              </a:rPr>
              <a:t>; also inhibits </a:t>
            </a:r>
            <a:r>
              <a:rPr lang="en-US" sz="2000" b="1" dirty="0">
                <a:solidFill>
                  <a:srgbClr val="336699"/>
                </a:solidFill>
                <a:sym typeface="Wingdings" panose="05000000000000000000" pitchFamily="2" charset="2"/>
              </a:rPr>
              <a:t>FLT3</a:t>
            </a:r>
          </a:p>
          <a:p>
            <a:r>
              <a:rPr lang="en-US" sz="2000" dirty="0">
                <a:sym typeface="Wingdings" panose="05000000000000000000" pitchFamily="2" charset="2"/>
              </a:rPr>
              <a:t>JAKARTA: International, double-blind, randomized phase 3 trial </a:t>
            </a:r>
            <a:endParaRPr lang="en-US" sz="2000" dirty="0"/>
          </a:p>
        </p:txBody>
      </p:sp>
      <p:sp>
        <p:nvSpPr>
          <p:cNvPr id="4" name="Rectangle: Rounded Corners 3">
            <a:extLst>
              <a:ext uri="{FF2B5EF4-FFF2-40B4-BE49-F238E27FC236}">
                <a16:creationId xmlns:a16="http://schemas.microsoft.com/office/drawing/2014/main" id="{182F5BB7-FEC9-0E56-F119-4F311052A4A5}"/>
              </a:ext>
            </a:extLst>
          </p:cNvPr>
          <p:cNvSpPr/>
          <p:nvPr/>
        </p:nvSpPr>
        <p:spPr>
          <a:xfrm>
            <a:off x="35603" y="2205109"/>
            <a:ext cx="3123449" cy="19855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Patient population:</a:t>
            </a:r>
          </a:p>
          <a:p>
            <a:pPr marL="285750" indent="-285750">
              <a:buFont typeface="Arial" panose="020B0604020202020204" pitchFamily="34" charset="0"/>
              <a:buChar char="•"/>
            </a:pPr>
            <a:r>
              <a:rPr lang="en-US" dirty="0">
                <a:solidFill>
                  <a:schemeClr val="tx1"/>
                </a:solidFill>
              </a:rPr>
              <a:t>Adults with int-2/high-risk MF (previously untreated with JAK inhibitor)</a:t>
            </a:r>
          </a:p>
          <a:p>
            <a:pPr marL="285750" indent="-285750">
              <a:buFont typeface="Arial" panose="020B0604020202020204" pitchFamily="34" charset="0"/>
              <a:buChar char="•"/>
            </a:pPr>
            <a:r>
              <a:rPr lang="en-US" dirty="0">
                <a:solidFill>
                  <a:schemeClr val="tx1"/>
                </a:solidFill>
              </a:rPr>
              <a:t>Splenomegaly</a:t>
            </a:r>
          </a:p>
          <a:p>
            <a:pPr marL="285750" indent="-285750">
              <a:buFont typeface="Arial" panose="020B0604020202020204" pitchFamily="34" charset="0"/>
              <a:buChar char="•"/>
            </a:pPr>
            <a:r>
              <a:rPr lang="en-US" dirty="0">
                <a:solidFill>
                  <a:schemeClr val="tx1"/>
                </a:solidFill>
              </a:rPr>
              <a:t>ECOG PS 0-2, </a:t>
            </a:r>
          </a:p>
          <a:p>
            <a:pPr marL="285750" indent="-285750">
              <a:buFont typeface="Arial" panose="020B0604020202020204" pitchFamily="34" charset="0"/>
              <a:buChar char="•"/>
            </a:pPr>
            <a:r>
              <a:rPr lang="en-US" dirty="0">
                <a:solidFill>
                  <a:schemeClr val="tx1"/>
                </a:solidFill>
              </a:rPr>
              <a:t>Life expectancy </a:t>
            </a:r>
            <a:r>
              <a:rPr lang="en-US" dirty="0">
                <a:solidFill>
                  <a:schemeClr val="tx1"/>
                </a:solidFill>
                <a:latin typeface="Calibri" panose="020F0502020204030204" pitchFamily="34" charset="0"/>
                <a:cs typeface="Calibri" panose="020F0502020204030204" pitchFamily="34" charset="0"/>
              </a:rPr>
              <a:t>≥</a:t>
            </a:r>
            <a:r>
              <a:rPr lang="en-US" dirty="0">
                <a:solidFill>
                  <a:schemeClr val="tx1"/>
                </a:solidFill>
              </a:rPr>
              <a:t> 6 mos</a:t>
            </a:r>
          </a:p>
        </p:txBody>
      </p:sp>
      <p:sp>
        <p:nvSpPr>
          <p:cNvPr id="5" name="Rectangle 49">
            <a:extLst>
              <a:ext uri="{FF2B5EF4-FFF2-40B4-BE49-F238E27FC236}">
                <a16:creationId xmlns:a16="http://schemas.microsoft.com/office/drawing/2014/main" id="{3D8C035F-A900-DE7C-E8A6-3354BC05F7B6}"/>
              </a:ext>
            </a:extLst>
          </p:cNvPr>
          <p:cNvSpPr>
            <a:spLocks noChangeArrowheads="1"/>
          </p:cNvSpPr>
          <p:nvPr/>
        </p:nvSpPr>
        <p:spPr bwMode="auto">
          <a:xfrm>
            <a:off x="3746278" y="1989800"/>
            <a:ext cx="3213673" cy="691088"/>
          </a:xfrm>
          <a:prstGeom prst="rect">
            <a:avLst/>
          </a:prstGeom>
          <a:solidFill>
            <a:srgbClr val="297B8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Fedratinib 400 mg PO QD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 consecutive 4-wk cycles</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6" name="Rectangle 50">
            <a:extLst>
              <a:ext uri="{FF2B5EF4-FFF2-40B4-BE49-F238E27FC236}">
                <a16:creationId xmlns:a16="http://schemas.microsoft.com/office/drawing/2014/main" id="{97E8C926-22A1-AA29-DC29-F440056F6722}"/>
              </a:ext>
            </a:extLst>
          </p:cNvPr>
          <p:cNvSpPr>
            <a:spLocks noChangeArrowheads="1"/>
          </p:cNvSpPr>
          <p:nvPr/>
        </p:nvSpPr>
        <p:spPr bwMode="auto">
          <a:xfrm>
            <a:off x="3746277" y="2766367"/>
            <a:ext cx="3213673" cy="691087"/>
          </a:xfrm>
          <a:prstGeom prst="rect">
            <a:avLst/>
          </a:prstGeom>
          <a:solidFill>
            <a:srgbClr val="336699"/>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Fedratinib 500 mg PO QD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 consecutive 4-wk cycles</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7" name="Rectangle 50">
            <a:extLst>
              <a:ext uri="{FF2B5EF4-FFF2-40B4-BE49-F238E27FC236}">
                <a16:creationId xmlns:a16="http://schemas.microsoft.com/office/drawing/2014/main" id="{AE8FD205-AB66-5DA2-EC96-31ED8C381DDF}"/>
              </a:ext>
            </a:extLst>
          </p:cNvPr>
          <p:cNvSpPr>
            <a:spLocks noChangeArrowheads="1"/>
          </p:cNvSpPr>
          <p:nvPr/>
        </p:nvSpPr>
        <p:spPr bwMode="auto">
          <a:xfrm>
            <a:off x="3730919" y="3575444"/>
            <a:ext cx="3222007" cy="691087"/>
          </a:xfrm>
          <a:prstGeom prst="rect">
            <a:avLst/>
          </a:prstGeom>
          <a:solidFill>
            <a:schemeClr val="tx2">
              <a:lumMod val="60000"/>
              <a:lumOff val="40000"/>
            </a:schemeClr>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Placebo PO QD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 consecutive 4-wk cycles</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8" name="TextBox 7">
            <a:extLst>
              <a:ext uri="{FF2B5EF4-FFF2-40B4-BE49-F238E27FC236}">
                <a16:creationId xmlns:a16="http://schemas.microsoft.com/office/drawing/2014/main" id="{037F1C11-CF82-AE3F-60FF-55C04CF52945}"/>
              </a:ext>
            </a:extLst>
          </p:cNvPr>
          <p:cNvSpPr txBox="1"/>
          <p:nvPr/>
        </p:nvSpPr>
        <p:spPr>
          <a:xfrm>
            <a:off x="3138524" y="4497138"/>
            <a:ext cx="4572000" cy="246221"/>
          </a:xfrm>
          <a:prstGeom prst="rect">
            <a:avLst/>
          </a:prstGeom>
          <a:noFill/>
        </p:spPr>
        <p:txBody>
          <a:bodyPr wrap="square">
            <a:spAutoFit/>
          </a:bodyPr>
          <a:lstStyle/>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Pardanani A,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JAMA Oncol</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2015;1(5):643-651.</a:t>
            </a:r>
            <a:endParaRPr lang="en-US" sz="1000" dirty="0">
              <a:solidFill>
                <a:schemeClr val="bg1"/>
              </a:solidFill>
            </a:endParaRPr>
          </a:p>
        </p:txBody>
      </p:sp>
      <p:sp>
        <p:nvSpPr>
          <p:cNvPr id="9" name="Line 54">
            <a:extLst>
              <a:ext uri="{FF2B5EF4-FFF2-40B4-BE49-F238E27FC236}">
                <a16:creationId xmlns:a16="http://schemas.microsoft.com/office/drawing/2014/main" id="{A05622E8-1B94-E851-DF58-F8F1EE99B6FD}"/>
              </a:ext>
            </a:extLst>
          </p:cNvPr>
          <p:cNvSpPr>
            <a:spLocks noChangeShapeType="1"/>
          </p:cNvSpPr>
          <p:nvPr/>
        </p:nvSpPr>
        <p:spPr bwMode="auto">
          <a:xfrm flipV="1">
            <a:off x="3174411" y="2530015"/>
            <a:ext cx="556508" cy="26685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0" name="Line 54">
            <a:extLst>
              <a:ext uri="{FF2B5EF4-FFF2-40B4-BE49-F238E27FC236}">
                <a16:creationId xmlns:a16="http://schemas.microsoft.com/office/drawing/2014/main" id="{7072D728-AAC5-11AD-F6D4-87CE923ADABA}"/>
              </a:ext>
            </a:extLst>
          </p:cNvPr>
          <p:cNvSpPr>
            <a:spLocks noChangeShapeType="1"/>
          </p:cNvSpPr>
          <p:nvPr/>
        </p:nvSpPr>
        <p:spPr bwMode="auto">
          <a:xfrm flipV="1">
            <a:off x="3187777" y="3197859"/>
            <a:ext cx="49703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1" name="Line 54">
            <a:extLst>
              <a:ext uri="{FF2B5EF4-FFF2-40B4-BE49-F238E27FC236}">
                <a16:creationId xmlns:a16="http://schemas.microsoft.com/office/drawing/2014/main" id="{69F45F22-5A37-D150-398A-9DD40C59BC87}"/>
              </a:ext>
            </a:extLst>
          </p:cNvPr>
          <p:cNvSpPr>
            <a:spLocks noChangeShapeType="1"/>
          </p:cNvSpPr>
          <p:nvPr/>
        </p:nvSpPr>
        <p:spPr bwMode="auto">
          <a:xfrm>
            <a:off x="3187777" y="3482586"/>
            <a:ext cx="497033" cy="332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2" name="Rectangle: Rounded Corners 11">
            <a:extLst>
              <a:ext uri="{FF2B5EF4-FFF2-40B4-BE49-F238E27FC236}">
                <a16:creationId xmlns:a16="http://schemas.microsoft.com/office/drawing/2014/main" id="{59B4D939-C7D0-33CE-D611-9E053CBC2909}"/>
              </a:ext>
            </a:extLst>
          </p:cNvPr>
          <p:cNvSpPr/>
          <p:nvPr/>
        </p:nvSpPr>
        <p:spPr>
          <a:xfrm>
            <a:off x="7021418" y="2196407"/>
            <a:ext cx="2086980" cy="1832454"/>
          </a:xfrm>
          <a:prstGeom prst="roundRect">
            <a:avLst/>
          </a:prstGeom>
          <a:solidFill>
            <a:srgbClr val="35ABBB"/>
          </a:solidFill>
          <a:ln>
            <a:solidFill>
              <a:srgbClr val="35A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bg1"/>
                </a:solidFill>
              </a:rPr>
              <a:t>Treatment continued until disease progression or unacceptable toxicity</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Crossover allowed for placebo group</a:t>
            </a:r>
            <a:endParaRPr lang="en-US" sz="3200" dirty="0">
              <a:solidFill>
                <a:schemeClr val="bg1"/>
              </a:solidFill>
            </a:endParaRPr>
          </a:p>
        </p:txBody>
      </p:sp>
      <p:sp>
        <p:nvSpPr>
          <p:cNvPr id="13" name="TextBox 12">
            <a:extLst>
              <a:ext uri="{FF2B5EF4-FFF2-40B4-BE49-F238E27FC236}">
                <a16:creationId xmlns:a16="http://schemas.microsoft.com/office/drawing/2014/main" id="{879E84BE-D2AD-71A2-08F8-DA7F6A8051FF}"/>
              </a:ext>
            </a:extLst>
          </p:cNvPr>
          <p:cNvSpPr txBox="1"/>
          <p:nvPr/>
        </p:nvSpPr>
        <p:spPr>
          <a:xfrm>
            <a:off x="182880" y="4313497"/>
            <a:ext cx="8778240" cy="215444"/>
          </a:xfrm>
          <a:prstGeom prst="rect">
            <a:avLst/>
          </a:prstGeom>
          <a:noFill/>
        </p:spPr>
        <p:txBody>
          <a:bodyPr wrap="square" rtlCol="0">
            <a:spAutoFit/>
          </a:bodyPr>
          <a:lstStyle/>
          <a:p>
            <a:r>
              <a:rPr lang="en-US" sz="800" dirty="0"/>
              <a:t>ECOG, Eastern Cooperative Oncology Group; FLT3, fms related receptor tyrosine kinase 3; Int, intermediate; JAK2, Janus-associated kinase 2; MF, myelofibrosis; PS, performance status QD, once daily</a:t>
            </a:r>
          </a:p>
        </p:txBody>
      </p:sp>
    </p:spTree>
    <p:extLst>
      <p:ext uri="{BB962C8B-B14F-4D97-AF65-F5344CB8AC3E}">
        <p14:creationId xmlns:p14="http://schemas.microsoft.com/office/powerpoint/2010/main" val="293058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A130-100F-D052-796D-9409421757DF}"/>
              </a:ext>
            </a:extLst>
          </p:cNvPr>
          <p:cNvSpPr>
            <a:spLocks noGrp="1"/>
          </p:cNvSpPr>
          <p:nvPr>
            <p:ph type="title"/>
          </p:nvPr>
        </p:nvSpPr>
        <p:spPr>
          <a:xfrm>
            <a:off x="628650" y="4857"/>
            <a:ext cx="7886700" cy="735923"/>
          </a:xfrm>
        </p:spPr>
        <p:txBody>
          <a:bodyPr/>
          <a:lstStyle/>
          <a:p>
            <a:r>
              <a:rPr lang="en-US" dirty="0">
                <a:latin typeface="+mn-lt"/>
              </a:rPr>
              <a:t>JAKARTA: Efficacy </a:t>
            </a:r>
          </a:p>
        </p:txBody>
      </p:sp>
      <p:sp>
        <p:nvSpPr>
          <p:cNvPr id="4" name="TextBox 3">
            <a:extLst>
              <a:ext uri="{FF2B5EF4-FFF2-40B4-BE49-F238E27FC236}">
                <a16:creationId xmlns:a16="http://schemas.microsoft.com/office/drawing/2014/main" id="{34A99943-E9CB-3200-0859-A379DDB003FE}"/>
              </a:ext>
            </a:extLst>
          </p:cNvPr>
          <p:cNvSpPr txBox="1"/>
          <p:nvPr/>
        </p:nvSpPr>
        <p:spPr>
          <a:xfrm>
            <a:off x="3138523" y="4497138"/>
            <a:ext cx="5808123" cy="400110"/>
          </a:xfrm>
          <a:prstGeom prst="rect">
            <a:avLst/>
          </a:prstGeom>
          <a:noFill/>
        </p:spPr>
        <p:txBody>
          <a:bodyPr wrap="square">
            <a:spAutoFit/>
          </a:bodyPr>
          <a:lstStyle/>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1. Pardanani A,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JAMA Oncol</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2015;1(5):643-651.</a:t>
            </a:r>
          </a:p>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 Harrison CN.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Lancet Haematol</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2017;4(7):e317-e324.</a:t>
            </a:r>
            <a:endParaRPr lang="en-US" sz="1000" dirty="0">
              <a:solidFill>
                <a:schemeClr val="bg1"/>
              </a:solidFill>
            </a:endParaRPr>
          </a:p>
        </p:txBody>
      </p:sp>
      <p:sp>
        <p:nvSpPr>
          <p:cNvPr id="5" name="TextBox 4">
            <a:extLst>
              <a:ext uri="{FF2B5EF4-FFF2-40B4-BE49-F238E27FC236}">
                <a16:creationId xmlns:a16="http://schemas.microsoft.com/office/drawing/2014/main" id="{ED12BEBD-2945-4B82-25DE-58BB83F76987}"/>
              </a:ext>
            </a:extLst>
          </p:cNvPr>
          <p:cNvSpPr txBox="1"/>
          <p:nvPr/>
        </p:nvSpPr>
        <p:spPr>
          <a:xfrm>
            <a:off x="453102" y="716521"/>
            <a:ext cx="3838159"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Spleen Response</a:t>
            </a:r>
            <a:r>
              <a:rPr kumimoji="0" lang="en-US"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1</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F97DE93C-AC6F-3C03-96D5-725CD38F55BB}"/>
              </a:ext>
            </a:extLst>
          </p:cNvPr>
          <p:cNvSpPr/>
          <p:nvPr/>
        </p:nvSpPr>
        <p:spPr bwMode="auto">
          <a:xfrm>
            <a:off x="1613007" y="1846709"/>
            <a:ext cx="472191" cy="1850943"/>
          </a:xfrm>
          <a:prstGeom prst="rect">
            <a:avLst/>
          </a:prstGeom>
          <a:solidFill>
            <a:srgbClr val="336699"/>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 name="Rectangle 6">
            <a:extLst>
              <a:ext uri="{FF2B5EF4-FFF2-40B4-BE49-F238E27FC236}">
                <a16:creationId xmlns:a16="http://schemas.microsoft.com/office/drawing/2014/main" id="{52E10F5B-6099-A47A-A765-A136514E96E1}"/>
              </a:ext>
            </a:extLst>
          </p:cNvPr>
          <p:cNvSpPr/>
          <p:nvPr/>
        </p:nvSpPr>
        <p:spPr bwMode="auto">
          <a:xfrm>
            <a:off x="2571895" y="1663966"/>
            <a:ext cx="472191" cy="2047907"/>
          </a:xfrm>
          <a:prstGeom prst="rect">
            <a:avLst/>
          </a:prstGeom>
          <a:solidFill>
            <a:srgbClr val="35ABBB"/>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8" name="Straight Connector 479">
            <a:extLst>
              <a:ext uri="{FF2B5EF4-FFF2-40B4-BE49-F238E27FC236}">
                <a16:creationId xmlns:a16="http://schemas.microsoft.com/office/drawing/2014/main" id="{986221FF-6E22-83BE-1479-C0EA5E6650B9}"/>
              </a:ext>
            </a:extLst>
          </p:cNvPr>
          <p:cNvCxnSpPr>
            <a:cxnSpLocks noChangeShapeType="1"/>
          </p:cNvCxnSpPr>
          <p:nvPr/>
        </p:nvCxnSpPr>
        <p:spPr bwMode="auto">
          <a:xfrm flipH="1">
            <a:off x="1117489" y="3712754"/>
            <a:ext cx="354625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252C9C09-6354-C19D-F3F8-9CA67BBBDD00}"/>
              </a:ext>
            </a:extLst>
          </p:cNvPr>
          <p:cNvSpPr txBox="1"/>
          <p:nvPr/>
        </p:nvSpPr>
        <p:spPr bwMode="auto">
          <a:xfrm>
            <a:off x="3622907" y="3303593"/>
            <a:ext cx="404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p>
        </p:txBody>
      </p:sp>
      <p:sp>
        <p:nvSpPr>
          <p:cNvPr id="11" name="Rectangle 10">
            <a:extLst>
              <a:ext uri="{FF2B5EF4-FFF2-40B4-BE49-F238E27FC236}">
                <a16:creationId xmlns:a16="http://schemas.microsoft.com/office/drawing/2014/main" id="{F088493F-A44E-AC74-8B58-D58EA31189CB}"/>
              </a:ext>
            </a:extLst>
          </p:cNvPr>
          <p:cNvSpPr/>
          <p:nvPr/>
        </p:nvSpPr>
        <p:spPr bwMode="auto">
          <a:xfrm>
            <a:off x="3588951" y="3608436"/>
            <a:ext cx="472191" cy="79367"/>
          </a:xfrm>
          <a:prstGeom prst="rect">
            <a:avLst/>
          </a:prstGeom>
          <a:solidFill>
            <a:schemeClr val="accent3"/>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id="{1EFF0974-84E5-00AA-BFF9-CCB3BD000FBA}"/>
              </a:ext>
            </a:extLst>
          </p:cNvPr>
          <p:cNvSpPr txBox="1"/>
          <p:nvPr/>
        </p:nvSpPr>
        <p:spPr bwMode="auto">
          <a:xfrm>
            <a:off x="2339391" y="3677274"/>
            <a:ext cx="105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Fedratinib</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 mg</a:t>
            </a:r>
          </a:p>
        </p:txBody>
      </p:sp>
      <p:sp>
        <p:nvSpPr>
          <p:cNvPr id="13" name="TextBox 12">
            <a:extLst>
              <a:ext uri="{FF2B5EF4-FFF2-40B4-BE49-F238E27FC236}">
                <a16:creationId xmlns:a16="http://schemas.microsoft.com/office/drawing/2014/main" id="{288EC0A4-3077-5FB1-3241-2A3923592451}"/>
              </a:ext>
            </a:extLst>
          </p:cNvPr>
          <p:cNvSpPr txBox="1"/>
          <p:nvPr/>
        </p:nvSpPr>
        <p:spPr bwMode="auto">
          <a:xfrm>
            <a:off x="2509151" y="4152103"/>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377"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97)</a:t>
            </a:r>
          </a:p>
        </p:txBody>
      </p:sp>
      <p:sp>
        <p:nvSpPr>
          <p:cNvPr id="14" name="TextBox 13">
            <a:extLst>
              <a:ext uri="{FF2B5EF4-FFF2-40B4-BE49-F238E27FC236}">
                <a16:creationId xmlns:a16="http://schemas.microsoft.com/office/drawing/2014/main" id="{152A827D-D602-C5BB-EE4B-D33559109003}"/>
              </a:ext>
            </a:extLst>
          </p:cNvPr>
          <p:cNvSpPr txBox="1"/>
          <p:nvPr/>
        </p:nvSpPr>
        <p:spPr bwMode="auto">
          <a:xfrm>
            <a:off x="3430650" y="3692998"/>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Placebo</a:t>
            </a:r>
          </a:p>
        </p:txBody>
      </p:sp>
      <p:sp>
        <p:nvSpPr>
          <p:cNvPr id="15" name="TextBox 14">
            <a:extLst>
              <a:ext uri="{FF2B5EF4-FFF2-40B4-BE49-F238E27FC236}">
                <a16:creationId xmlns:a16="http://schemas.microsoft.com/office/drawing/2014/main" id="{31F96834-1AE0-F3CF-2571-90447094F9F7}"/>
              </a:ext>
            </a:extLst>
          </p:cNvPr>
          <p:cNvSpPr txBox="1"/>
          <p:nvPr/>
        </p:nvSpPr>
        <p:spPr bwMode="auto">
          <a:xfrm>
            <a:off x="3505108" y="3928459"/>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377"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96)</a:t>
            </a:r>
          </a:p>
        </p:txBody>
      </p:sp>
      <p:sp>
        <p:nvSpPr>
          <p:cNvPr id="16" name="TextBox 15">
            <a:extLst>
              <a:ext uri="{FF2B5EF4-FFF2-40B4-BE49-F238E27FC236}">
                <a16:creationId xmlns:a16="http://schemas.microsoft.com/office/drawing/2014/main" id="{185C129F-E160-18EB-6BD2-7B7B7A042BF9}"/>
              </a:ext>
            </a:extLst>
          </p:cNvPr>
          <p:cNvSpPr txBox="1"/>
          <p:nvPr/>
        </p:nvSpPr>
        <p:spPr bwMode="auto">
          <a:xfrm>
            <a:off x="1321382" y="3683953"/>
            <a:ext cx="105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Fedratinib</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400 mg</a:t>
            </a:r>
          </a:p>
        </p:txBody>
      </p:sp>
      <p:sp>
        <p:nvSpPr>
          <p:cNvPr id="17" name="TextBox 16">
            <a:extLst>
              <a:ext uri="{FF2B5EF4-FFF2-40B4-BE49-F238E27FC236}">
                <a16:creationId xmlns:a16="http://schemas.microsoft.com/office/drawing/2014/main" id="{0EFF9C1B-09CE-ECBD-5E69-F92D303C45D8}"/>
              </a:ext>
            </a:extLst>
          </p:cNvPr>
          <p:cNvSpPr txBox="1"/>
          <p:nvPr/>
        </p:nvSpPr>
        <p:spPr bwMode="auto">
          <a:xfrm>
            <a:off x="1491436" y="4158584"/>
            <a:ext cx="745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377"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96)</a:t>
            </a:r>
          </a:p>
        </p:txBody>
      </p:sp>
      <p:grpSp>
        <p:nvGrpSpPr>
          <p:cNvPr id="18" name="Group 17">
            <a:extLst>
              <a:ext uri="{FF2B5EF4-FFF2-40B4-BE49-F238E27FC236}">
                <a16:creationId xmlns:a16="http://schemas.microsoft.com/office/drawing/2014/main" id="{1B0EC53F-6169-9D79-3469-6045F430D4A6}"/>
              </a:ext>
            </a:extLst>
          </p:cNvPr>
          <p:cNvGrpSpPr/>
          <p:nvPr/>
        </p:nvGrpSpPr>
        <p:grpSpPr>
          <a:xfrm>
            <a:off x="842307" y="1328197"/>
            <a:ext cx="191167" cy="2487105"/>
            <a:chOff x="1053825" y="2530500"/>
            <a:chExt cx="176837" cy="2828098"/>
          </a:xfrm>
        </p:grpSpPr>
        <p:sp>
          <p:nvSpPr>
            <p:cNvPr id="19" name="Rectangle 132">
              <a:extLst>
                <a:ext uri="{FF2B5EF4-FFF2-40B4-BE49-F238E27FC236}">
                  <a16:creationId xmlns:a16="http://schemas.microsoft.com/office/drawing/2014/main" id="{C27C07A0-A844-17BB-0033-9F1BFFB05674}"/>
                </a:ext>
              </a:extLst>
            </p:cNvPr>
            <p:cNvSpPr>
              <a:spLocks noChangeArrowheads="1"/>
            </p:cNvSpPr>
            <p:nvPr/>
          </p:nvSpPr>
          <p:spPr bwMode="auto">
            <a:xfrm>
              <a:off x="1146140" y="5113616"/>
              <a:ext cx="84522" cy="244982"/>
            </a:xfrm>
            <a:prstGeom prst="rect">
              <a:avLst/>
            </a:prstGeom>
            <a:noFill/>
            <a:ln w="9525">
              <a:noFill/>
              <a:miter lim="800000"/>
              <a:headEnd/>
              <a:tailEnd/>
            </a:ln>
          </p:spPr>
          <p:txBody>
            <a:bodyPr wrap="none" lIns="0" tIns="0" rIns="0" bIns="0">
              <a:spAutoFit/>
            </a:bodyPr>
            <a:lstStyle/>
            <a:p>
              <a:pPr marL="0" marR="0" lvl="0" indent="0" algn="ct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0</a:t>
              </a:r>
            </a:p>
          </p:txBody>
        </p:sp>
        <p:sp>
          <p:nvSpPr>
            <p:cNvPr id="20" name="Rectangle 123">
              <a:extLst>
                <a:ext uri="{FF2B5EF4-FFF2-40B4-BE49-F238E27FC236}">
                  <a16:creationId xmlns:a16="http://schemas.microsoft.com/office/drawing/2014/main" id="{4B97A71A-490E-F8BA-8C0B-CDA812116A81}"/>
                </a:ext>
              </a:extLst>
            </p:cNvPr>
            <p:cNvSpPr>
              <a:spLocks noChangeArrowheads="1"/>
            </p:cNvSpPr>
            <p:nvPr/>
          </p:nvSpPr>
          <p:spPr bwMode="auto">
            <a:xfrm>
              <a:off x="1138344" y="4826605"/>
              <a:ext cx="84522"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5</a:t>
              </a:r>
            </a:p>
          </p:txBody>
        </p:sp>
        <p:sp>
          <p:nvSpPr>
            <p:cNvPr id="21" name="Rectangle 124">
              <a:extLst>
                <a:ext uri="{FF2B5EF4-FFF2-40B4-BE49-F238E27FC236}">
                  <a16:creationId xmlns:a16="http://schemas.microsoft.com/office/drawing/2014/main" id="{366F1B36-3938-1379-CA90-3903C9F598E2}"/>
                </a:ext>
              </a:extLst>
            </p:cNvPr>
            <p:cNvSpPr>
              <a:spLocks noChangeArrowheads="1"/>
            </p:cNvSpPr>
            <p:nvPr/>
          </p:nvSpPr>
          <p:spPr bwMode="auto">
            <a:xfrm>
              <a:off x="1053825" y="3678552"/>
              <a:ext cx="16904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25</a:t>
              </a:r>
            </a:p>
          </p:txBody>
        </p:sp>
        <p:sp>
          <p:nvSpPr>
            <p:cNvPr id="22" name="Rectangle 125">
              <a:extLst>
                <a:ext uri="{FF2B5EF4-FFF2-40B4-BE49-F238E27FC236}">
                  <a16:creationId xmlns:a16="http://schemas.microsoft.com/office/drawing/2014/main" id="{2729DE70-3898-5E78-E3C7-5EA3C0EE9880}"/>
                </a:ext>
              </a:extLst>
            </p:cNvPr>
            <p:cNvSpPr>
              <a:spLocks noChangeArrowheads="1"/>
            </p:cNvSpPr>
            <p:nvPr/>
          </p:nvSpPr>
          <p:spPr bwMode="auto">
            <a:xfrm>
              <a:off x="1053829" y="3391540"/>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30</a:t>
              </a:r>
            </a:p>
          </p:txBody>
        </p:sp>
        <p:sp>
          <p:nvSpPr>
            <p:cNvPr id="23" name="Rectangle 126">
              <a:extLst>
                <a:ext uri="{FF2B5EF4-FFF2-40B4-BE49-F238E27FC236}">
                  <a16:creationId xmlns:a16="http://schemas.microsoft.com/office/drawing/2014/main" id="{42E36D43-962C-58E1-F6AF-DBA4C66ADFBE}"/>
                </a:ext>
              </a:extLst>
            </p:cNvPr>
            <p:cNvSpPr>
              <a:spLocks noChangeArrowheads="1"/>
            </p:cNvSpPr>
            <p:nvPr/>
          </p:nvSpPr>
          <p:spPr bwMode="auto">
            <a:xfrm>
              <a:off x="1053829" y="3104525"/>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35</a:t>
              </a:r>
            </a:p>
          </p:txBody>
        </p:sp>
        <p:sp>
          <p:nvSpPr>
            <p:cNvPr id="24" name="Rectangle 127">
              <a:extLst>
                <a:ext uri="{FF2B5EF4-FFF2-40B4-BE49-F238E27FC236}">
                  <a16:creationId xmlns:a16="http://schemas.microsoft.com/office/drawing/2014/main" id="{178D05D5-A616-CBB9-246F-4621A0FCB1C2}"/>
                </a:ext>
              </a:extLst>
            </p:cNvPr>
            <p:cNvSpPr>
              <a:spLocks noChangeArrowheads="1"/>
            </p:cNvSpPr>
            <p:nvPr/>
          </p:nvSpPr>
          <p:spPr bwMode="auto">
            <a:xfrm>
              <a:off x="1053829" y="2817513"/>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40</a:t>
              </a:r>
            </a:p>
          </p:txBody>
        </p:sp>
        <p:sp>
          <p:nvSpPr>
            <p:cNvPr id="25" name="Rectangle 127">
              <a:extLst>
                <a:ext uri="{FF2B5EF4-FFF2-40B4-BE49-F238E27FC236}">
                  <a16:creationId xmlns:a16="http://schemas.microsoft.com/office/drawing/2014/main" id="{FB1E09AD-AC55-706F-F0D1-496E1229C0F3}"/>
                </a:ext>
              </a:extLst>
            </p:cNvPr>
            <p:cNvSpPr>
              <a:spLocks noChangeArrowheads="1"/>
            </p:cNvSpPr>
            <p:nvPr/>
          </p:nvSpPr>
          <p:spPr bwMode="auto">
            <a:xfrm>
              <a:off x="1053829" y="2530500"/>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45</a:t>
              </a:r>
            </a:p>
          </p:txBody>
        </p:sp>
        <p:sp>
          <p:nvSpPr>
            <p:cNvPr id="26" name="Rectangle 123">
              <a:extLst>
                <a:ext uri="{FF2B5EF4-FFF2-40B4-BE49-F238E27FC236}">
                  <a16:creationId xmlns:a16="http://schemas.microsoft.com/office/drawing/2014/main" id="{AF5AACAD-83CA-3A05-99B5-CE14356965EA}"/>
                </a:ext>
              </a:extLst>
            </p:cNvPr>
            <p:cNvSpPr>
              <a:spLocks noChangeArrowheads="1"/>
            </p:cNvSpPr>
            <p:nvPr/>
          </p:nvSpPr>
          <p:spPr bwMode="auto">
            <a:xfrm>
              <a:off x="1053829" y="3965566"/>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20</a:t>
              </a:r>
            </a:p>
          </p:txBody>
        </p:sp>
        <p:sp>
          <p:nvSpPr>
            <p:cNvPr id="27" name="Rectangle 123">
              <a:extLst>
                <a:ext uri="{FF2B5EF4-FFF2-40B4-BE49-F238E27FC236}">
                  <a16:creationId xmlns:a16="http://schemas.microsoft.com/office/drawing/2014/main" id="{31AA2589-A699-524A-F7ED-2C9FE5898D60}"/>
                </a:ext>
              </a:extLst>
            </p:cNvPr>
            <p:cNvSpPr>
              <a:spLocks noChangeArrowheads="1"/>
            </p:cNvSpPr>
            <p:nvPr/>
          </p:nvSpPr>
          <p:spPr bwMode="auto">
            <a:xfrm>
              <a:off x="1053829" y="4252578"/>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15</a:t>
              </a:r>
            </a:p>
          </p:txBody>
        </p:sp>
        <p:sp>
          <p:nvSpPr>
            <p:cNvPr id="28" name="Rectangle 123">
              <a:extLst>
                <a:ext uri="{FF2B5EF4-FFF2-40B4-BE49-F238E27FC236}">
                  <a16:creationId xmlns:a16="http://schemas.microsoft.com/office/drawing/2014/main" id="{68B41D03-CDAC-8584-A8D4-A255856A6F52}"/>
                </a:ext>
              </a:extLst>
            </p:cNvPr>
            <p:cNvSpPr>
              <a:spLocks noChangeArrowheads="1"/>
            </p:cNvSpPr>
            <p:nvPr/>
          </p:nvSpPr>
          <p:spPr bwMode="auto">
            <a:xfrm>
              <a:off x="1053829" y="4539591"/>
              <a:ext cx="169043"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10</a:t>
              </a:r>
            </a:p>
          </p:txBody>
        </p:sp>
      </p:grpSp>
      <p:sp>
        <p:nvSpPr>
          <p:cNvPr id="29" name="TextBox 28">
            <a:extLst>
              <a:ext uri="{FF2B5EF4-FFF2-40B4-BE49-F238E27FC236}">
                <a16:creationId xmlns:a16="http://schemas.microsoft.com/office/drawing/2014/main" id="{9E6E0C13-46FC-3286-30A8-0362519FB18D}"/>
              </a:ext>
            </a:extLst>
          </p:cNvPr>
          <p:cNvSpPr txBox="1"/>
          <p:nvPr/>
        </p:nvSpPr>
        <p:spPr bwMode="auto">
          <a:xfrm rot="16200000">
            <a:off x="-904282" y="2297843"/>
            <a:ext cx="2799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With &gt;35% Reduction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Spleen Volume (%)</a:t>
            </a:r>
          </a:p>
        </p:txBody>
      </p:sp>
      <p:cxnSp>
        <p:nvCxnSpPr>
          <p:cNvPr id="30" name="Straight Connector 29">
            <a:extLst>
              <a:ext uri="{FF2B5EF4-FFF2-40B4-BE49-F238E27FC236}">
                <a16:creationId xmlns:a16="http://schemas.microsoft.com/office/drawing/2014/main" id="{EF87EE8C-23C4-5BBA-EBFA-54CA683DA570}"/>
              </a:ext>
            </a:extLst>
          </p:cNvPr>
          <p:cNvCxnSpPr>
            <a:cxnSpLocks/>
          </p:cNvCxnSpPr>
          <p:nvPr/>
        </p:nvCxnSpPr>
        <p:spPr bwMode="auto">
          <a:xfrm>
            <a:off x="1130743" y="1362852"/>
            <a:ext cx="0" cy="2358016"/>
          </a:xfrm>
          <a:prstGeom prst="line">
            <a:avLst/>
          </a:prstGeom>
          <a:noFill/>
          <a:ln w="28575" cap="flat" cmpd="sng" algn="ctr">
            <a:solidFill>
              <a:schemeClr val="tx1"/>
            </a:solidFill>
            <a:prstDash val="solid"/>
            <a:round/>
            <a:headEnd type="none" w="med" len="med"/>
            <a:tailEnd type="none" w="med" len="med"/>
          </a:ln>
          <a:effectLst/>
        </p:spPr>
      </p:cxnSp>
      <p:cxnSp>
        <p:nvCxnSpPr>
          <p:cNvPr id="31" name="Straight Connector 480">
            <a:extLst>
              <a:ext uri="{FF2B5EF4-FFF2-40B4-BE49-F238E27FC236}">
                <a16:creationId xmlns:a16="http://schemas.microsoft.com/office/drawing/2014/main" id="{B4F91707-1F67-6222-6097-351301CB7CDC}"/>
              </a:ext>
            </a:extLst>
          </p:cNvPr>
          <p:cNvCxnSpPr>
            <a:cxnSpLocks noChangeShapeType="1"/>
          </p:cNvCxnSpPr>
          <p:nvPr/>
        </p:nvCxnSpPr>
        <p:spPr bwMode="auto">
          <a:xfrm rot="5400000">
            <a:off x="1088563" y="1392339"/>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2" name="Straight Connector 480">
            <a:extLst>
              <a:ext uri="{FF2B5EF4-FFF2-40B4-BE49-F238E27FC236}">
                <a16:creationId xmlns:a16="http://schemas.microsoft.com/office/drawing/2014/main" id="{467678D8-408E-C58B-A43F-32085BDAB83A}"/>
              </a:ext>
            </a:extLst>
          </p:cNvPr>
          <p:cNvCxnSpPr>
            <a:cxnSpLocks noChangeShapeType="1"/>
          </p:cNvCxnSpPr>
          <p:nvPr/>
        </p:nvCxnSpPr>
        <p:spPr bwMode="auto">
          <a:xfrm rot="5400000">
            <a:off x="1090476" y="164612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3" name="Straight Connector 480">
            <a:extLst>
              <a:ext uri="{FF2B5EF4-FFF2-40B4-BE49-F238E27FC236}">
                <a16:creationId xmlns:a16="http://schemas.microsoft.com/office/drawing/2014/main" id="{5C889ADC-1A60-3CD0-FF20-5DBBADCE7B75}"/>
              </a:ext>
            </a:extLst>
          </p:cNvPr>
          <p:cNvCxnSpPr>
            <a:cxnSpLocks noChangeShapeType="1"/>
          </p:cNvCxnSpPr>
          <p:nvPr/>
        </p:nvCxnSpPr>
        <p:spPr bwMode="auto">
          <a:xfrm rot="5400000">
            <a:off x="1081887" y="1911698"/>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Straight Connector 481">
            <a:extLst>
              <a:ext uri="{FF2B5EF4-FFF2-40B4-BE49-F238E27FC236}">
                <a16:creationId xmlns:a16="http://schemas.microsoft.com/office/drawing/2014/main" id="{C4894CE9-E566-0CD0-72B2-2E57617C0B13}"/>
              </a:ext>
            </a:extLst>
          </p:cNvPr>
          <p:cNvCxnSpPr>
            <a:cxnSpLocks noChangeShapeType="1"/>
          </p:cNvCxnSpPr>
          <p:nvPr/>
        </p:nvCxnSpPr>
        <p:spPr bwMode="auto">
          <a:xfrm rot="5400000">
            <a:off x="1088478" y="214841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 name="Straight Connector 480">
            <a:extLst>
              <a:ext uri="{FF2B5EF4-FFF2-40B4-BE49-F238E27FC236}">
                <a16:creationId xmlns:a16="http://schemas.microsoft.com/office/drawing/2014/main" id="{BFB153CE-24DF-750A-8295-47D6BAB6D4EB}"/>
              </a:ext>
            </a:extLst>
          </p:cNvPr>
          <p:cNvCxnSpPr>
            <a:cxnSpLocks noChangeShapeType="1"/>
          </p:cNvCxnSpPr>
          <p:nvPr/>
        </p:nvCxnSpPr>
        <p:spPr bwMode="auto">
          <a:xfrm rot="5400000">
            <a:off x="1088569" y="2405415"/>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6" name="Straight Connector 583">
            <a:extLst>
              <a:ext uri="{FF2B5EF4-FFF2-40B4-BE49-F238E27FC236}">
                <a16:creationId xmlns:a16="http://schemas.microsoft.com/office/drawing/2014/main" id="{9AABDB31-5F61-8380-517E-9C0B8F1640D8}"/>
              </a:ext>
            </a:extLst>
          </p:cNvPr>
          <p:cNvCxnSpPr>
            <a:cxnSpLocks noChangeShapeType="1"/>
          </p:cNvCxnSpPr>
          <p:nvPr/>
        </p:nvCxnSpPr>
        <p:spPr bwMode="auto">
          <a:xfrm rot="5400000">
            <a:off x="1090475" y="2661124"/>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7" name="Straight Connector 482">
            <a:extLst>
              <a:ext uri="{FF2B5EF4-FFF2-40B4-BE49-F238E27FC236}">
                <a16:creationId xmlns:a16="http://schemas.microsoft.com/office/drawing/2014/main" id="{C932C928-18F9-9CCA-4294-F34CE338F0FB}"/>
              </a:ext>
            </a:extLst>
          </p:cNvPr>
          <p:cNvCxnSpPr>
            <a:cxnSpLocks noChangeShapeType="1"/>
          </p:cNvCxnSpPr>
          <p:nvPr/>
        </p:nvCxnSpPr>
        <p:spPr bwMode="auto">
          <a:xfrm rot="5400000">
            <a:off x="1090475" y="290855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 name="Straight Connector 483">
            <a:extLst>
              <a:ext uri="{FF2B5EF4-FFF2-40B4-BE49-F238E27FC236}">
                <a16:creationId xmlns:a16="http://schemas.microsoft.com/office/drawing/2014/main" id="{77BE666E-C724-3E08-894D-654011C50981}"/>
              </a:ext>
            </a:extLst>
          </p:cNvPr>
          <p:cNvCxnSpPr>
            <a:cxnSpLocks noChangeShapeType="1"/>
          </p:cNvCxnSpPr>
          <p:nvPr/>
        </p:nvCxnSpPr>
        <p:spPr bwMode="auto">
          <a:xfrm rot="5400000">
            <a:off x="1090475" y="3168831"/>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490FEC41-33CB-2161-0964-6E184861D16C}"/>
              </a:ext>
            </a:extLst>
          </p:cNvPr>
          <p:cNvSpPr txBox="1"/>
          <p:nvPr/>
        </p:nvSpPr>
        <p:spPr bwMode="auto">
          <a:xfrm>
            <a:off x="2510183" y="1368362"/>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40.2%</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0" name="TextBox 39">
            <a:extLst>
              <a:ext uri="{FF2B5EF4-FFF2-40B4-BE49-F238E27FC236}">
                <a16:creationId xmlns:a16="http://schemas.microsoft.com/office/drawing/2014/main" id="{18AFC9CC-9745-87E1-36A7-D2D6C731499C}"/>
              </a:ext>
            </a:extLst>
          </p:cNvPr>
          <p:cNvSpPr txBox="1"/>
          <p:nvPr/>
        </p:nvSpPr>
        <p:spPr bwMode="auto">
          <a:xfrm>
            <a:off x="1530830" y="156339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36.5%</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1" name="TextBox 40">
            <a:extLst>
              <a:ext uri="{FF2B5EF4-FFF2-40B4-BE49-F238E27FC236}">
                <a16:creationId xmlns:a16="http://schemas.microsoft.com/office/drawing/2014/main" id="{BA3365C0-B74C-6F97-2FC9-FBF6AA322265}"/>
              </a:ext>
            </a:extLst>
          </p:cNvPr>
          <p:cNvSpPr txBox="1"/>
          <p:nvPr/>
        </p:nvSpPr>
        <p:spPr>
          <a:xfrm>
            <a:off x="3400016" y="2830567"/>
            <a:ext cx="899453" cy="307777"/>
          </a:xfrm>
          <a:prstGeom prst="rect">
            <a:avLst/>
          </a:prstGeom>
          <a:noFill/>
        </p:spPr>
        <p:txBody>
          <a:bodyPr wrap="square" rtlCol="0">
            <a:spAutoFit/>
          </a:bodyPr>
          <a:lstStyle/>
          <a:p>
            <a:r>
              <a:rPr lang="en-US" sz="1400" b="1" i="1" dirty="0"/>
              <a:t>P</a:t>
            </a:r>
            <a:r>
              <a:rPr lang="en-US" sz="1400" b="1" dirty="0"/>
              <a:t> &lt; 0.001</a:t>
            </a:r>
          </a:p>
        </p:txBody>
      </p:sp>
      <p:graphicFrame>
        <p:nvGraphicFramePr>
          <p:cNvPr id="42" name="Table 42">
            <a:extLst>
              <a:ext uri="{FF2B5EF4-FFF2-40B4-BE49-F238E27FC236}">
                <a16:creationId xmlns:a16="http://schemas.microsoft.com/office/drawing/2014/main" id="{7010423A-EF42-01F9-A953-4D7F383623E3}"/>
              </a:ext>
            </a:extLst>
          </p:cNvPr>
          <p:cNvGraphicFramePr>
            <a:graphicFrameLocks noGrp="1"/>
          </p:cNvGraphicFramePr>
          <p:nvPr>
            <p:extLst>
              <p:ext uri="{D42A27DB-BD31-4B8C-83A1-F6EECF244321}">
                <p14:modId xmlns:p14="http://schemas.microsoft.com/office/powerpoint/2010/main" val="1902377985"/>
              </p:ext>
            </p:extLst>
          </p:nvPr>
        </p:nvGraphicFramePr>
        <p:xfrm>
          <a:off x="4476753" y="1496137"/>
          <a:ext cx="4621199" cy="944880"/>
        </p:xfrm>
        <a:graphic>
          <a:graphicData uri="http://schemas.openxmlformats.org/drawingml/2006/table">
            <a:tbl>
              <a:tblPr firstRow="1" bandRow="1">
                <a:tableStyleId>{74C1A8A3-306A-4EB7-A6B1-4F7E0EB9C5D6}</a:tableStyleId>
              </a:tblPr>
              <a:tblGrid>
                <a:gridCol w="1706959">
                  <a:extLst>
                    <a:ext uri="{9D8B030D-6E8A-4147-A177-3AD203B41FA5}">
                      <a16:colId xmlns:a16="http://schemas.microsoft.com/office/drawing/2014/main" val="3289054855"/>
                    </a:ext>
                  </a:extLst>
                </a:gridCol>
                <a:gridCol w="806037">
                  <a:extLst>
                    <a:ext uri="{9D8B030D-6E8A-4147-A177-3AD203B41FA5}">
                      <a16:colId xmlns:a16="http://schemas.microsoft.com/office/drawing/2014/main" val="1995979116"/>
                    </a:ext>
                  </a:extLst>
                </a:gridCol>
                <a:gridCol w="800583">
                  <a:extLst>
                    <a:ext uri="{9D8B030D-6E8A-4147-A177-3AD203B41FA5}">
                      <a16:colId xmlns:a16="http://schemas.microsoft.com/office/drawing/2014/main" val="3314505270"/>
                    </a:ext>
                  </a:extLst>
                </a:gridCol>
                <a:gridCol w="693838">
                  <a:extLst>
                    <a:ext uri="{9D8B030D-6E8A-4147-A177-3AD203B41FA5}">
                      <a16:colId xmlns:a16="http://schemas.microsoft.com/office/drawing/2014/main" val="2385694127"/>
                    </a:ext>
                  </a:extLst>
                </a:gridCol>
                <a:gridCol w="613782">
                  <a:extLst>
                    <a:ext uri="{9D8B030D-6E8A-4147-A177-3AD203B41FA5}">
                      <a16:colId xmlns:a16="http://schemas.microsoft.com/office/drawing/2014/main" val="1888584222"/>
                    </a:ext>
                  </a:extLst>
                </a:gridCol>
              </a:tblGrid>
              <a:tr h="119299">
                <a:tc>
                  <a:txBody>
                    <a:bodyPr/>
                    <a:lstStyle/>
                    <a:p>
                      <a:r>
                        <a:rPr lang="en-US" sz="1100" dirty="0"/>
                        <a:t>Outcome</a:t>
                      </a:r>
                    </a:p>
                  </a:txBody>
                  <a:tcPr anchor="ctr">
                    <a:solidFill>
                      <a:srgbClr val="4199A5"/>
                    </a:solidFill>
                  </a:tcPr>
                </a:tc>
                <a:tc>
                  <a:txBody>
                    <a:bodyPr/>
                    <a:lstStyle/>
                    <a:p>
                      <a:pPr algn="ctr"/>
                      <a:r>
                        <a:rPr lang="en-US" sz="1100" dirty="0"/>
                        <a:t>Fedratinib 400 mg</a:t>
                      </a:r>
                    </a:p>
                  </a:txBody>
                  <a:tcPr anchor="ctr">
                    <a:solidFill>
                      <a:srgbClr val="4199A5"/>
                    </a:solidFill>
                  </a:tcPr>
                </a:tc>
                <a:tc>
                  <a:txBody>
                    <a:bodyPr/>
                    <a:lstStyle/>
                    <a:p>
                      <a:pPr algn="ctr"/>
                      <a:r>
                        <a:rPr lang="en-US" sz="1100" dirty="0"/>
                        <a:t>Fedratinib 500 mg</a:t>
                      </a:r>
                    </a:p>
                  </a:txBody>
                  <a:tcPr anchor="ctr">
                    <a:solidFill>
                      <a:srgbClr val="4199A5"/>
                    </a:solidFill>
                  </a:tcPr>
                </a:tc>
                <a:tc>
                  <a:txBody>
                    <a:bodyPr/>
                    <a:lstStyle/>
                    <a:p>
                      <a:pPr algn="ctr"/>
                      <a:r>
                        <a:rPr lang="en-US" sz="1100" dirty="0"/>
                        <a:t>Placebo</a:t>
                      </a:r>
                    </a:p>
                  </a:txBody>
                  <a:tcPr anchor="ctr">
                    <a:solidFill>
                      <a:srgbClr val="4199A5"/>
                    </a:solidFill>
                  </a:tcPr>
                </a:tc>
                <a:tc>
                  <a:txBody>
                    <a:bodyPr/>
                    <a:lstStyle/>
                    <a:p>
                      <a:pPr algn="ctr"/>
                      <a:r>
                        <a:rPr lang="en-US" sz="1100" i="1" dirty="0"/>
                        <a:t>P</a:t>
                      </a:r>
                      <a:r>
                        <a:rPr lang="en-US" sz="1100" dirty="0"/>
                        <a:t> value</a:t>
                      </a:r>
                    </a:p>
                  </a:txBody>
                  <a:tcPr anchor="ctr">
                    <a:solidFill>
                      <a:srgbClr val="4199A5"/>
                    </a:solidFill>
                  </a:tcPr>
                </a:tc>
                <a:extLst>
                  <a:ext uri="{0D108BD9-81ED-4DB2-BD59-A6C34878D82A}">
                    <a16:rowId xmlns:a16="http://schemas.microsoft.com/office/drawing/2014/main" val="3446224454"/>
                  </a:ext>
                </a:extLst>
              </a:tr>
              <a:tr h="119299">
                <a:tc>
                  <a:txBody>
                    <a:bodyPr/>
                    <a:lstStyle/>
                    <a:p>
                      <a:r>
                        <a:rPr lang="en-US" sz="1100" b="1" dirty="0"/>
                        <a:t>Response Rate, %</a:t>
                      </a:r>
                    </a:p>
                  </a:txBody>
                  <a:tcPr anchor="ctr"/>
                </a:tc>
                <a:tc>
                  <a:txBody>
                    <a:bodyPr/>
                    <a:lstStyle/>
                    <a:p>
                      <a:pPr algn="ctr"/>
                      <a:r>
                        <a:rPr lang="en-US" sz="1100" dirty="0"/>
                        <a:t>47</a:t>
                      </a:r>
                    </a:p>
                  </a:txBody>
                  <a:tcPr anchor="ctr"/>
                </a:tc>
                <a:tc>
                  <a:txBody>
                    <a:bodyPr/>
                    <a:lstStyle/>
                    <a:p>
                      <a:pPr algn="ctr"/>
                      <a:r>
                        <a:rPr lang="en-US" sz="1100" dirty="0"/>
                        <a:t>49</a:t>
                      </a:r>
                    </a:p>
                  </a:txBody>
                  <a:tcPr anchor="ctr"/>
                </a:tc>
                <a:tc>
                  <a:txBody>
                    <a:bodyPr/>
                    <a:lstStyle/>
                    <a:p>
                      <a:pPr algn="ctr"/>
                      <a:r>
                        <a:rPr lang="en-US" sz="1100" dirty="0"/>
                        <a:t>1</a:t>
                      </a:r>
                    </a:p>
                  </a:txBody>
                  <a:tcPr anchor="ctr"/>
                </a:tc>
                <a:tc>
                  <a:txBody>
                    <a:bodyPr/>
                    <a:lstStyle/>
                    <a:p>
                      <a:pPr algn="ctr"/>
                      <a:r>
                        <a:rPr lang="en-US" sz="1100" dirty="0"/>
                        <a:t>&lt; 0.001</a:t>
                      </a:r>
                    </a:p>
                  </a:txBody>
                  <a:tcPr anchor="ctr"/>
                </a:tc>
                <a:extLst>
                  <a:ext uri="{0D108BD9-81ED-4DB2-BD59-A6C34878D82A}">
                    <a16:rowId xmlns:a16="http://schemas.microsoft.com/office/drawing/2014/main" val="4227160243"/>
                  </a:ext>
                </a:extLst>
              </a:tr>
              <a:tr h="0">
                <a:tc>
                  <a:txBody>
                    <a:bodyPr/>
                    <a:lstStyle/>
                    <a:p>
                      <a:r>
                        <a:rPr lang="en-US" sz="1100" b="1" u="none" dirty="0">
                          <a:latin typeface="Calibri" panose="020F0502020204030204" pitchFamily="34" charset="0"/>
                          <a:cs typeface="Calibri" panose="020F0502020204030204" pitchFamily="34" charset="0"/>
                        </a:rPr>
                        <a:t>≥</a:t>
                      </a:r>
                      <a:r>
                        <a:rPr lang="en-US" sz="1100" b="1" u="none" dirty="0"/>
                        <a:t> 50% reduction in TSS, %</a:t>
                      </a:r>
                      <a:endParaRPr lang="en-US" sz="1100" b="1" u="sng" dirty="0"/>
                    </a:p>
                  </a:txBody>
                  <a:tcPr anchor="ctr"/>
                </a:tc>
                <a:tc>
                  <a:txBody>
                    <a:bodyPr/>
                    <a:lstStyle/>
                    <a:p>
                      <a:pPr algn="ctr"/>
                      <a:r>
                        <a:rPr lang="en-US" sz="1100" dirty="0"/>
                        <a:t>36</a:t>
                      </a:r>
                    </a:p>
                  </a:txBody>
                  <a:tcPr anchor="ctr"/>
                </a:tc>
                <a:tc>
                  <a:txBody>
                    <a:bodyPr/>
                    <a:lstStyle/>
                    <a:p>
                      <a:pPr algn="ctr"/>
                      <a:r>
                        <a:rPr lang="en-US" sz="1100" dirty="0"/>
                        <a:t>34</a:t>
                      </a:r>
                    </a:p>
                  </a:txBody>
                  <a:tcPr anchor="ctr"/>
                </a:tc>
                <a:tc>
                  <a:txBody>
                    <a:bodyPr/>
                    <a:lstStyle/>
                    <a:p>
                      <a:pPr algn="ctr"/>
                      <a:r>
                        <a:rPr lang="en-US" sz="1100" dirty="0"/>
                        <a:t>7</a:t>
                      </a:r>
                    </a:p>
                  </a:txBody>
                  <a:tcPr anchor="ctr"/>
                </a:tc>
                <a:tc>
                  <a:txBody>
                    <a:bodyPr/>
                    <a:lstStyle/>
                    <a:p>
                      <a:pPr algn="ctr"/>
                      <a:r>
                        <a:rPr lang="en-US" sz="1100" dirty="0"/>
                        <a:t>--</a:t>
                      </a:r>
                    </a:p>
                  </a:txBody>
                  <a:tcPr anchor="ctr"/>
                </a:tc>
                <a:extLst>
                  <a:ext uri="{0D108BD9-81ED-4DB2-BD59-A6C34878D82A}">
                    <a16:rowId xmlns:a16="http://schemas.microsoft.com/office/drawing/2014/main" val="3938536304"/>
                  </a:ext>
                </a:extLst>
              </a:tr>
            </a:tbl>
          </a:graphicData>
        </a:graphic>
      </p:graphicFrame>
      <p:sp>
        <p:nvSpPr>
          <p:cNvPr id="43" name="TextBox 42">
            <a:extLst>
              <a:ext uri="{FF2B5EF4-FFF2-40B4-BE49-F238E27FC236}">
                <a16:creationId xmlns:a16="http://schemas.microsoft.com/office/drawing/2014/main" id="{5B6047B9-201B-46D3-66A7-D9276C5D5F1B}"/>
              </a:ext>
            </a:extLst>
          </p:cNvPr>
          <p:cNvSpPr txBox="1"/>
          <p:nvPr/>
        </p:nvSpPr>
        <p:spPr>
          <a:xfrm>
            <a:off x="7561071" y="2415291"/>
            <a:ext cx="1583674" cy="246221"/>
          </a:xfrm>
          <a:prstGeom prst="rect">
            <a:avLst/>
          </a:prstGeom>
          <a:noFill/>
        </p:spPr>
        <p:txBody>
          <a:bodyPr wrap="square" rtlCol="0">
            <a:spAutoFit/>
          </a:bodyPr>
          <a:lstStyle/>
          <a:p>
            <a:r>
              <a:rPr lang="en-US" sz="1000" dirty="0"/>
              <a:t>TSS, total symptom score</a:t>
            </a:r>
          </a:p>
        </p:txBody>
      </p:sp>
      <p:cxnSp>
        <p:nvCxnSpPr>
          <p:cNvPr id="44" name="Straight Connector 483">
            <a:extLst>
              <a:ext uri="{FF2B5EF4-FFF2-40B4-BE49-F238E27FC236}">
                <a16:creationId xmlns:a16="http://schemas.microsoft.com/office/drawing/2014/main" id="{2BB1A142-D47B-5659-D49E-BEFE7165885F}"/>
              </a:ext>
            </a:extLst>
          </p:cNvPr>
          <p:cNvCxnSpPr>
            <a:cxnSpLocks noChangeShapeType="1"/>
          </p:cNvCxnSpPr>
          <p:nvPr/>
        </p:nvCxnSpPr>
        <p:spPr bwMode="auto">
          <a:xfrm rot="5400000">
            <a:off x="1084999" y="3413323"/>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6" name="TextBox 45">
            <a:extLst>
              <a:ext uri="{FF2B5EF4-FFF2-40B4-BE49-F238E27FC236}">
                <a16:creationId xmlns:a16="http://schemas.microsoft.com/office/drawing/2014/main" id="{07895A98-942C-75BE-7710-DE899853D12E}"/>
              </a:ext>
            </a:extLst>
          </p:cNvPr>
          <p:cNvSpPr txBox="1"/>
          <p:nvPr/>
        </p:nvSpPr>
        <p:spPr>
          <a:xfrm>
            <a:off x="4986728" y="795863"/>
            <a:ext cx="3838159"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Secondary Endpoints</a:t>
            </a:r>
            <a:r>
              <a:rPr kumimoji="0" lang="en-US"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1</a:t>
            </a: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Rectangle: Rounded Corners 46">
            <a:extLst>
              <a:ext uri="{FF2B5EF4-FFF2-40B4-BE49-F238E27FC236}">
                <a16:creationId xmlns:a16="http://schemas.microsoft.com/office/drawing/2014/main" id="{A5BA45D1-E126-48A7-0D64-DC08F1CF23C9}"/>
              </a:ext>
            </a:extLst>
          </p:cNvPr>
          <p:cNvSpPr/>
          <p:nvPr/>
        </p:nvSpPr>
        <p:spPr>
          <a:xfrm>
            <a:off x="5306686" y="3303593"/>
            <a:ext cx="3546256" cy="897486"/>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*Fedratinib spleen response efficacy also seen in patients previously treated with ruxolitinib (JAKARTA-2)</a:t>
            </a:r>
            <a:r>
              <a:rPr lang="en-US" sz="1600" baseline="30000" dirty="0"/>
              <a:t>2</a:t>
            </a:r>
            <a:endParaRPr lang="en-US" sz="1600" dirty="0"/>
          </a:p>
        </p:txBody>
      </p:sp>
    </p:spTree>
    <p:extLst>
      <p:ext uri="{BB962C8B-B14F-4D97-AF65-F5344CB8AC3E}">
        <p14:creationId xmlns:p14="http://schemas.microsoft.com/office/powerpoint/2010/main" val="231476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D9B5-C66E-5890-CC3B-DED1B442196B}"/>
              </a:ext>
            </a:extLst>
          </p:cNvPr>
          <p:cNvSpPr>
            <a:spLocks noGrp="1"/>
          </p:cNvSpPr>
          <p:nvPr>
            <p:ph type="title"/>
          </p:nvPr>
        </p:nvSpPr>
        <p:spPr>
          <a:xfrm>
            <a:off x="628650" y="73297"/>
            <a:ext cx="7886700" cy="581786"/>
          </a:xfrm>
        </p:spPr>
        <p:txBody>
          <a:bodyPr/>
          <a:lstStyle/>
          <a:p>
            <a:r>
              <a:rPr lang="en-US" dirty="0">
                <a:latin typeface="+mn-lt"/>
              </a:rPr>
              <a:t>JAKARTA: Safety</a:t>
            </a:r>
          </a:p>
        </p:txBody>
      </p:sp>
      <p:sp>
        <p:nvSpPr>
          <p:cNvPr id="4" name="TextBox 3">
            <a:extLst>
              <a:ext uri="{FF2B5EF4-FFF2-40B4-BE49-F238E27FC236}">
                <a16:creationId xmlns:a16="http://schemas.microsoft.com/office/drawing/2014/main" id="{BB6C3598-3872-6125-A8BA-D8678F25AB44}"/>
              </a:ext>
            </a:extLst>
          </p:cNvPr>
          <p:cNvSpPr txBox="1"/>
          <p:nvPr/>
        </p:nvSpPr>
        <p:spPr>
          <a:xfrm>
            <a:off x="3138524" y="4586327"/>
            <a:ext cx="4572000" cy="246221"/>
          </a:xfrm>
          <a:prstGeom prst="rect">
            <a:avLst/>
          </a:prstGeom>
          <a:noFill/>
        </p:spPr>
        <p:txBody>
          <a:bodyPr wrap="square">
            <a:spAutoFit/>
          </a:bodyPr>
          <a:lstStyle/>
          <a:p>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Pardanani A,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JAMA Oncol</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2015;1(5):643-651.</a:t>
            </a:r>
            <a:endParaRPr lang="en-US" sz="1000" dirty="0">
              <a:solidFill>
                <a:schemeClr val="bg1"/>
              </a:solidFill>
            </a:endParaRPr>
          </a:p>
        </p:txBody>
      </p:sp>
      <p:graphicFrame>
        <p:nvGraphicFramePr>
          <p:cNvPr id="5" name="Table 4">
            <a:extLst>
              <a:ext uri="{FF2B5EF4-FFF2-40B4-BE49-F238E27FC236}">
                <a16:creationId xmlns:a16="http://schemas.microsoft.com/office/drawing/2014/main" id="{5EF4915C-1842-3085-662D-988C9D13A87F}"/>
              </a:ext>
            </a:extLst>
          </p:cNvPr>
          <p:cNvGraphicFramePr>
            <a:graphicFrameLocks noGrp="1"/>
          </p:cNvGraphicFramePr>
          <p:nvPr>
            <p:extLst>
              <p:ext uri="{D42A27DB-BD31-4B8C-83A1-F6EECF244321}">
                <p14:modId xmlns:p14="http://schemas.microsoft.com/office/powerpoint/2010/main" val="3701055751"/>
              </p:ext>
            </p:extLst>
          </p:nvPr>
        </p:nvGraphicFramePr>
        <p:xfrm>
          <a:off x="121397" y="639167"/>
          <a:ext cx="8713416" cy="3947160"/>
        </p:xfrm>
        <a:graphic>
          <a:graphicData uri="http://schemas.openxmlformats.org/drawingml/2006/table">
            <a:tbl>
              <a:tblPr firstRow="1">
                <a:tableStyleId>{74C1A8A3-306A-4EB7-A6B1-4F7E0EB9C5D6}</a:tableStyleId>
              </a:tblPr>
              <a:tblGrid>
                <a:gridCol w="1480451">
                  <a:extLst>
                    <a:ext uri="{9D8B030D-6E8A-4147-A177-3AD203B41FA5}">
                      <a16:colId xmlns:a16="http://schemas.microsoft.com/office/drawing/2014/main" val="20000"/>
                    </a:ext>
                  </a:extLst>
                </a:gridCol>
                <a:gridCol w="197057">
                  <a:extLst>
                    <a:ext uri="{9D8B030D-6E8A-4147-A177-3AD203B41FA5}">
                      <a16:colId xmlns:a16="http://schemas.microsoft.com/office/drawing/2014/main" val="2434391212"/>
                    </a:ext>
                  </a:extLst>
                </a:gridCol>
                <a:gridCol w="822828">
                  <a:extLst>
                    <a:ext uri="{9D8B030D-6E8A-4147-A177-3AD203B41FA5}">
                      <a16:colId xmlns:a16="http://schemas.microsoft.com/office/drawing/2014/main" val="1952730415"/>
                    </a:ext>
                  </a:extLst>
                </a:gridCol>
                <a:gridCol w="1242616">
                  <a:extLst>
                    <a:ext uri="{9D8B030D-6E8A-4147-A177-3AD203B41FA5}">
                      <a16:colId xmlns:a16="http://schemas.microsoft.com/office/drawing/2014/main" val="20002"/>
                    </a:ext>
                  </a:extLst>
                </a:gridCol>
                <a:gridCol w="1242616">
                  <a:extLst>
                    <a:ext uri="{9D8B030D-6E8A-4147-A177-3AD203B41FA5}">
                      <a16:colId xmlns:a16="http://schemas.microsoft.com/office/drawing/2014/main" val="20003"/>
                    </a:ext>
                  </a:extLst>
                </a:gridCol>
                <a:gridCol w="1242616">
                  <a:extLst>
                    <a:ext uri="{9D8B030D-6E8A-4147-A177-3AD203B41FA5}">
                      <a16:colId xmlns:a16="http://schemas.microsoft.com/office/drawing/2014/main" val="20004"/>
                    </a:ext>
                  </a:extLst>
                </a:gridCol>
                <a:gridCol w="1242616">
                  <a:extLst>
                    <a:ext uri="{9D8B030D-6E8A-4147-A177-3AD203B41FA5}">
                      <a16:colId xmlns:a16="http://schemas.microsoft.com/office/drawing/2014/main" val="20005"/>
                    </a:ext>
                  </a:extLst>
                </a:gridCol>
                <a:gridCol w="1242616">
                  <a:extLst>
                    <a:ext uri="{9D8B030D-6E8A-4147-A177-3AD203B41FA5}">
                      <a16:colId xmlns:a16="http://schemas.microsoft.com/office/drawing/2014/main" val="20006"/>
                    </a:ext>
                  </a:extLst>
                </a:gridCol>
              </a:tblGrid>
              <a:tr h="172377">
                <a:tc rowSpan="2" gridSpan="2">
                  <a:txBody>
                    <a:bodyPr/>
                    <a:lstStyle/>
                    <a:p>
                      <a:r>
                        <a:rPr lang="en-US" sz="1050" dirty="0">
                          <a:solidFill>
                            <a:schemeClr val="tx1"/>
                          </a:solidFill>
                        </a:rPr>
                        <a:t>Adverse Events, n (%)</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rgbClr val="35ABBB"/>
                    </a:solidFill>
                  </a:tcPr>
                </a:tc>
                <a:tc rowSpan="2" hMerge="1">
                  <a:txBody>
                    <a:bodyPr/>
                    <a:lstStyle/>
                    <a:p>
                      <a:pPr algn="ctr"/>
                      <a:r>
                        <a:rPr lang="en-US" sz="800" dirty="0" err="1"/>
                        <a:t>Fedratinib</a:t>
                      </a:r>
                      <a:r>
                        <a:rPr lang="en-US" sz="800" dirty="0"/>
                        <a:t> 400 mg (n = 96)</a:t>
                      </a:r>
                      <a:endParaRPr lang="en-US" sz="900" dirty="0"/>
                    </a:p>
                  </a:txBody>
                  <a:tcPr marL="121920" marR="121920" marT="60960" marB="60960" anchor="ctr">
                    <a:solidFill>
                      <a:srgbClr val="35ABBB"/>
                    </a:solidFill>
                  </a:tcPr>
                </a:tc>
                <a:tc gridSpan="2">
                  <a:txBody>
                    <a:bodyPr/>
                    <a:lstStyle/>
                    <a:p>
                      <a:r>
                        <a:rPr lang="en-US" sz="1050" dirty="0"/>
                        <a:t>Fedratinib 400 mg (n = 96)</a:t>
                      </a:r>
                    </a:p>
                  </a:txBody>
                  <a:tcPr marL="121920" marR="121920" marT="60960" marB="60960" anchor="ctr">
                    <a:solidFill>
                      <a:srgbClr val="35ABBB"/>
                    </a:solidFill>
                  </a:tcPr>
                </a:tc>
                <a:tc hMerge="1">
                  <a:txBody>
                    <a:bodyPr/>
                    <a:lstStyle/>
                    <a:p>
                      <a:endParaRPr lang="en-US" sz="8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t>Fedratinib 500 mg (n = 97)</a:t>
                      </a:r>
                      <a:endParaRPr lang="en-US" sz="1050" dirty="0">
                        <a:latin typeface="Calibri" panose="020F0502020204030204" pitchFamily="34" charset="0"/>
                        <a:cs typeface="Calibri" panose="020F0502020204030204" pitchFamily="34" charset="0"/>
                      </a:endParaRPr>
                    </a:p>
                  </a:txBody>
                  <a:tcPr marL="121920" marR="121920" marT="60960" marB="60960" anchor="ctr">
                    <a:solidFill>
                      <a:srgbClr val="35ABBB"/>
                    </a:solidFill>
                  </a:tcPr>
                </a:tc>
                <a:tc hMerge="1">
                  <a:txBody>
                    <a:bodyPr/>
                    <a:lstStyle/>
                    <a:p>
                      <a:endParaRPr lang="en-US" sz="800" dirty="0"/>
                    </a:p>
                  </a:txBody>
                  <a:tcPr/>
                </a:tc>
                <a:tc gridSpan="2">
                  <a:txBody>
                    <a:bodyPr/>
                    <a:lstStyle/>
                    <a:p>
                      <a:pPr algn="ctr"/>
                      <a:r>
                        <a:rPr lang="en-US" sz="1050" dirty="0"/>
                        <a:t>Placebo</a:t>
                      </a:r>
                      <a:endParaRPr lang="en-US" sz="1050" dirty="0">
                        <a:latin typeface="Calibri" panose="020F0502020204030204" pitchFamily="34" charset="0"/>
                        <a:cs typeface="Calibri" panose="020F0502020204030204" pitchFamily="34" charset="0"/>
                      </a:endParaRPr>
                    </a:p>
                  </a:txBody>
                  <a:tcPr marL="121920" marR="121920" marT="60960" marB="60960" anchor="ctr">
                    <a:solidFill>
                      <a:srgbClr val="35ABBB"/>
                    </a:solidFill>
                  </a:tcPr>
                </a:tc>
                <a:tc hMerge="1">
                  <a:txBody>
                    <a:bodyPr/>
                    <a:lstStyle/>
                    <a:p>
                      <a:endParaRPr lang="en-US" sz="800" dirty="0"/>
                    </a:p>
                  </a:txBody>
                  <a:tcPr/>
                </a:tc>
                <a:extLst>
                  <a:ext uri="{0D108BD9-81ED-4DB2-BD59-A6C34878D82A}">
                    <a16:rowId xmlns:a16="http://schemas.microsoft.com/office/drawing/2014/main" val="10000"/>
                  </a:ext>
                </a:extLst>
              </a:tr>
              <a:tr h="172377">
                <a:tc gridSpan="2" vMerge="1">
                  <a:txBody>
                    <a:bodyPr/>
                    <a:lstStyle/>
                    <a:p>
                      <a:endParaRPr lang="en-US"/>
                    </a:p>
                  </a:txBody>
                  <a:tcPr/>
                </a:tc>
                <a:tc hMerge="1" vMerge="1">
                  <a:txBody>
                    <a:bodyPr/>
                    <a:lstStyle/>
                    <a:p>
                      <a:pPr algn="ctr"/>
                      <a:r>
                        <a:rPr lang="en-US" sz="800" b="1" dirty="0">
                          <a:solidFill>
                            <a:schemeClr val="tx1"/>
                          </a:solidFill>
                        </a:rPr>
                        <a:t>All Grades</a:t>
                      </a:r>
                      <a:endParaRPr lang="en-US" sz="80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All Grades</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tc>
                  <a:txBody>
                    <a:bodyPr/>
                    <a:lstStyle/>
                    <a:p>
                      <a:pPr algn="ctr"/>
                      <a:r>
                        <a:rPr lang="en-US" sz="1050" b="1" dirty="0">
                          <a:solidFill>
                            <a:schemeClr val="tx1"/>
                          </a:solidFill>
                        </a:rPr>
                        <a:t>Grade 3/4</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All Grades</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Grade 3/4</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All Grades</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Grade 3/4</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solidFill>
                      <a:schemeClr val="bg1">
                        <a:lumMod val="75000"/>
                      </a:schemeClr>
                    </a:solidFill>
                  </a:tcPr>
                </a:tc>
                <a:extLst>
                  <a:ext uri="{0D108BD9-81ED-4DB2-BD59-A6C34878D82A}">
                    <a16:rowId xmlns:a16="http://schemas.microsoft.com/office/drawing/2014/main" val="10001"/>
                  </a:ext>
                </a:extLst>
              </a:tr>
              <a:tr h="193924">
                <a:tc gridSpan="8">
                  <a:txBody>
                    <a:bodyPr/>
                    <a:lstStyle/>
                    <a:p>
                      <a:r>
                        <a:rPr lang="en-US" sz="1050" b="1" dirty="0">
                          <a:solidFill>
                            <a:schemeClr val="bg1"/>
                          </a:solidFill>
                        </a:rPr>
                        <a:t>Nonhematologic</a:t>
                      </a:r>
                      <a:endParaRPr lang="en-US" sz="1050" b="1" dirty="0">
                        <a:solidFill>
                          <a:schemeClr val="bg1"/>
                        </a:solidFill>
                        <a:latin typeface="Calibri" panose="020F0502020204030204" pitchFamily="34" charset="0"/>
                        <a:cs typeface="Calibri" panose="020F0502020204030204" pitchFamily="34" charset="0"/>
                      </a:endParaRPr>
                    </a:p>
                  </a:txBody>
                  <a:tcPr marL="121920" marR="121920" marT="60960" marB="60960" anchor="ctr">
                    <a:solidFill>
                      <a:srgbClr val="336699"/>
                    </a:solidFill>
                  </a:tcPr>
                </a:tc>
                <a:tc hMerge="1">
                  <a:txBody>
                    <a:bodyPr/>
                    <a:lstStyle/>
                    <a:p>
                      <a:endParaRPr lang="en-US"/>
                    </a:p>
                  </a:txBody>
                  <a:tcPr>
                    <a:lnL w="12700" cmpd="sng">
                      <a:noFill/>
                    </a:lnL>
                    <a:lnT w="12700" cmpd="sng">
                      <a:noFill/>
                    </a:lnT>
                  </a:tcPr>
                </a:tc>
                <a:tc hMerge="1">
                  <a:txBody>
                    <a:bodyPr/>
                    <a:lstStyle/>
                    <a:p>
                      <a:endParaRPr lang="en-US"/>
                    </a:p>
                  </a:txBody>
                  <a:tcPr/>
                </a:tc>
                <a:tc hMerge="1">
                  <a:txBody>
                    <a:bodyPr/>
                    <a:lstStyle/>
                    <a:p>
                      <a:pPr algn="ctr"/>
                      <a:endParaRPr lang="en-US" sz="800" dirty="0"/>
                    </a:p>
                  </a:txBody>
                  <a:tcPr anchor="ctr"/>
                </a:tc>
                <a:tc hMerge="1">
                  <a:txBody>
                    <a:bodyPr/>
                    <a:lstStyle/>
                    <a:p>
                      <a:pPr algn="ctr"/>
                      <a:endParaRPr lang="en-US" sz="800" dirty="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dirty="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dirty="0"/>
                    </a:p>
                  </a:txBody>
                  <a:tcPr anchor="ctr">
                    <a:lnT w="38100" cap="flat" cmpd="sng" algn="ctr">
                      <a:solidFill>
                        <a:schemeClr val="bg1"/>
                      </a:solidFill>
                      <a:prstDash val="solid"/>
                      <a:round/>
                      <a:headEnd type="none" w="med" len="med"/>
                      <a:tailEnd type="none" w="med" len="med"/>
                    </a:lnT>
                  </a:tcPr>
                </a:tc>
                <a:tc hMerge="1">
                  <a:txBody>
                    <a:bodyPr/>
                    <a:lstStyle/>
                    <a:p>
                      <a:pPr algn="ctr"/>
                      <a:endParaRPr lang="en-US" sz="800" dirty="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83150">
                <a:tc>
                  <a:txBody>
                    <a:bodyPr/>
                    <a:lstStyle/>
                    <a:p>
                      <a:pPr marL="111125" indent="0"/>
                      <a:r>
                        <a:rPr lang="en-US" sz="1050" dirty="0">
                          <a:solidFill>
                            <a:schemeClr val="tx1"/>
                          </a:solidFill>
                        </a:rPr>
                        <a:t>Diarrhea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b="1" dirty="0">
                          <a:solidFill>
                            <a:schemeClr val="tx1"/>
                          </a:solidFill>
                        </a:rPr>
                        <a:t>63 (66)</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5 (5)</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54 (56)</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5 (5)</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15 (16)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3"/>
                  </a:ext>
                </a:extLst>
              </a:tr>
              <a:tr h="183150">
                <a:tc>
                  <a:txBody>
                    <a:bodyPr/>
                    <a:lstStyle/>
                    <a:p>
                      <a:pPr marL="111125" indent="0"/>
                      <a:r>
                        <a:rPr lang="en-US" sz="1050" dirty="0">
                          <a:solidFill>
                            <a:schemeClr val="tx1"/>
                          </a:solidFill>
                        </a:rPr>
                        <a:t>Vomiting</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b="1" dirty="0">
                          <a:solidFill>
                            <a:schemeClr val="tx1"/>
                          </a:solidFill>
                        </a:rPr>
                        <a:t>40 (42)</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3 (3)</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53 (55)</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9 (9)</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5 (5)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4"/>
                  </a:ext>
                </a:extLst>
              </a:tr>
              <a:tr h="183150">
                <a:tc>
                  <a:txBody>
                    <a:bodyPr/>
                    <a:lstStyle/>
                    <a:p>
                      <a:pPr marL="111125" indent="0"/>
                      <a:r>
                        <a:rPr lang="en-US" sz="1050" dirty="0">
                          <a:solidFill>
                            <a:schemeClr val="tx1"/>
                          </a:solidFill>
                        </a:rPr>
                        <a:t>Nausea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b="1" dirty="0">
                          <a:solidFill>
                            <a:schemeClr val="tx1"/>
                          </a:solidFill>
                        </a:rPr>
                        <a:t>61 (64)</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0</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49 (51)</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6 (6)</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14 (15)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5"/>
                  </a:ext>
                </a:extLst>
              </a:tr>
              <a:tr h="183150">
                <a:tc>
                  <a:txBody>
                    <a:bodyPr/>
                    <a:lstStyle/>
                    <a:p>
                      <a:pPr marL="111125" indent="0"/>
                      <a:r>
                        <a:rPr lang="en-US" sz="1050" dirty="0">
                          <a:solidFill>
                            <a:schemeClr val="tx1"/>
                          </a:solidFill>
                        </a:rPr>
                        <a:t>Constipation</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10 (10)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2 (2)</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17 (18)</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7 (7)</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6"/>
                  </a:ext>
                </a:extLst>
              </a:tr>
              <a:tr h="183150">
                <a:tc>
                  <a:txBody>
                    <a:bodyPr/>
                    <a:lstStyle/>
                    <a:p>
                      <a:pPr marL="111125" indent="0"/>
                      <a:r>
                        <a:rPr lang="en-US" sz="1050" dirty="0">
                          <a:solidFill>
                            <a:schemeClr val="tx1"/>
                          </a:solidFill>
                        </a:rPr>
                        <a:t>Asthenia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9 (9)</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2 (2)</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15 (16)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4 (4)</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6 (6)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 (1) </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7"/>
                  </a:ext>
                </a:extLst>
              </a:tr>
              <a:tr h="183150">
                <a:tc>
                  <a:txBody>
                    <a:bodyPr/>
                    <a:lstStyle/>
                    <a:p>
                      <a:pPr marL="111125" indent="0"/>
                      <a:r>
                        <a:rPr lang="en-US" sz="1050" dirty="0">
                          <a:solidFill>
                            <a:schemeClr val="tx1"/>
                          </a:solidFill>
                        </a:rPr>
                        <a:t>Abdominal pain</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14 (15)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12 (12)</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 (1)</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15 (16)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 (1)</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8"/>
                  </a:ext>
                </a:extLst>
              </a:tr>
              <a:tr h="183150">
                <a:tc>
                  <a:txBody>
                    <a:bodyPr/>
                    <a:lstStyle/>
                    <a:p>
                      <a:pPr marL="111125" indent="0"/>
                      <a:r>
                        <a:rPr lang="en-US" sz="1050" dirty="0">
                          <a:solidFill>
                            <a:schemeClr val="tx1"/>
                          </a:solidFill>
                        </a:rPr>
                        <a:t>Fatigue</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15</a:t>
                      </a:r>
                      <a:r>
                        <a:rPr lang="en-US" sz="1050" baseline="0" dirty="0">
                          <a:solidFill>
                            <a:schemeClr val="tx1"/>
                          </a:solidFill>
                        </a:rPr>
                        <a:t> (16)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6 (6)</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10 (10)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5 (5)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9 (10)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0</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09"/>
                  </a:ext>
                </a:extLst>
              </a:tr>
              <a:tr h="193924">
                <a:tc gridSpan="8">
                  <a:txBody>
                    <a:bodyPr/>
                    <a:lstStyle/>
                    <a:p>
                      <a:r>
                        <a:rPr lang="en-US" sz="1050" b="1" dirty="0">
                          <a:solidFill>
                            <a:schemeClr val="bg1"/>
                          </a:solidFill>
                        </a:rPr>
                        <a:t>Hematologic</a:t>
                      </a:r>
                      <a:endParaRPr lang="en-US" sz="1050" b="1" dirty="0">
                        <a:solidFill>
                          <a:schemeClr val="bg1"/>
                        </a:solidFill>
                        <a:latin typeface="Calibri" panose="020F0502020204030204" pitchFamily="34" charset="0"/>
                        <a:cs typeface="Calibri" panose="020F0502020204030204" pitchFamily="34" charset="0"/>
                      </a:endParaRPr>
                    </a:p>
                  </a:txBody>
                  <a:tcPr marL="121920" marR="121920" marT="60960" marB="60960" anchor="ctr">
                    <a:solidFill>
                      <a:srgbClr val="336699"/>
                    </a:solidFill>
                  </a:tcPr>
                </a:tc>
                <a:tc hMerge="1">
                  <a:txBody>
                    <a:bodyPr/>
                    <a:lstStyle/>
                    <a:p>
                      <a:endParaRPr lang="en-US"/>
                    </a:p>
                  </a:txBody>
                  <a:tcPr>
                    <a:lnL w="12700" cmpd="sng">
                      <a:noFill/>
                    </a:lnL>
                    <a:lnT w="12700" cmpd="sng">
                      <a:noFill/>
                    </a:lnT>
                  </a:tcPr>
                </a:tc>
                <a:tc hMerge="1">
                  <a:txBody>
                    <a:bodyPr/>
                    <a:lstStyle/>
                    <a:p>
                      <a:endParaRPr lang="en-US"/>
                    </a:p>
                  </a:txBody>
                  <a:tcP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dirty="0"/>
                    </a:p>
                  </a:txBody>
                  <a:tcPr anchor="ctr"/>
                </a:tc>
                <a:tc hMerge="1">
                  <a:txBody>
                    <a:bodyPr/>
                    <a:lstStyle/>
                    <a:p>
                      <a:pPr algn="ctr"/>
                      <a:endParaRPr lang="en-US" sz="800" dirty="0"/>
                    </a:p>
                  </a:txBody>
                  <a:tcPr anchor="ctr"/>
                </a:tc>
                <a:extLst>
                  <a:ext uri="{0D108BD9-81ED-4DB2-BD59-A6C34878D82A}">
                    <a16:rowId xmlns:a16="http://schemas.microsoft.com/office/drawing/2014/main" val="10012"/>
                  </a:ext>
                </a:extLst>
              </a:tr>
              <a:tr h="183150">
                <a:tc>
                  <a:txBody>
                    <a:bodyPr/>
                    <a:lstStyle/>
                    <a:p>
                      <a:pPr marL="111125" indent="0"/>
                      <a:r>
                        <a:rPr lang="en-US" sz="1050" dirty="0">
                          <a:solidFill>
                            <a:schemeClr val="tx1"/>
                          </a:solidFill>
                        </a:rPr>
                        <a:t>Anemia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95 (99)</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41 (43)</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94 (98)</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58 (60)</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86 (91)</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24</a:t>
                      </a:r>
                      <a:r>
                        <a:rPr lang="en-US" sz="1050" baseline="0" dirty="0">
                          <a:solidFill>
                            <a:schemeClr val="tx1"/>
                          </a:solidFill>
                        </a:rPr>
                        <a:t> (25)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13"/>
                  </a:ext>
                </a:extLst>
              </a:tr>
              <a:tr h="183150">
                <a:tc>
                  <a:txBody>
                    <a:bodyPr/>
                    <a:lstStyle/>
                    <a:p>
                      <a:pPr marL="111125" indent="0"/>
                      <a:r>
                        <a:rPr lang="en-US" sz="1050" dirty="0">
                          <a:solidFill>
                            <a:schemeClr val="tx1"/>
                          </a:solidFill>
                        </a:rPr>
                        <a:t>Thrombocytopenia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60 (63)</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16 (17)</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55 (57)</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b="1" dirty="0">
                          <a:solidFill>
                            <a:schemeClr val="tx1"/>
                          </a:solidFill>
                        </a:rPr>
                        <a:t>26 (27)</a:t>
                      </a:r>
                      <a:endParaRPr lang="en-US" sz="1050" b="1"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48 (51)</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9 (9)</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14"/>
                  </a:ext>
                </a:extLst>
              </a:tr>
              <a:tr h="183150">
                <a:tc>
                  <a:txBody>
                    <a:bodyPr/>
                    <a:lstStyle/>
                    <a:p>
                      <a:pPr marL="111125" indent="0"/>
                      <a:r>
                        <a:rPr lang="en-US" sz="1050" dirty="0">
                          <a:solidFill>
                            <a:schemeClr val="tx1"/>
                          </a:solidFill>
                        </a:rPr>
                        <a:t>Neutropenia</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gridSpan="2">
                  <a:txBody>
                    <a:bodyPr/>
                    <a:lstStyle/>
                    <a:p>
                      <a:pPr algn="ctr"/>
                      <a:r>
                        <a:rPr lang="en-US" sz="1050" dirty="0">
                          <a:solidFill>
                            <a:schemeClr val="tx1"/>
                          </a:solidFill>
                        </a:rPr>
                        <a:t>27 (28)</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hMerge="1">
                  <a:txBody>
                    <a:bodyPr/>
                    <a:lstStyle/>
                    <a:p>
                      <a:pPr algn="ctr"/>
                      <a:endParaRPr lang="en-US" sz="90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8 (8)</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42 (44)</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17 (18)</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14 (15)</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tc>
                  <a:txBody>
                    <a:bodyPr/>
                    <a:lstStyle/>
                    <a:p>
                      <a:pPr algn="ctr"/>
                      <a:r>
                        <a:rPr lang="en-US" sz="1050" dirty="0">
                          <a:solidFill>
                            <a:schemeClr val="tx1"/>
                          </a:solidFill>
                        </a:rPr>
                        <a:t>4</a:t>
                      </a:r>
                      <a:r>
                        <a:rPr lang="en-US" sz="1050" baseline="0" dirty="0">
                          <a:solidFill>
                            <a:schemeClr val="tx1"/>
                          </a:solidFill>
                        </a:rPr>
                        <a:t> (4)</a:t>
                      </a:r>
                      <a:endParaRPr lang="en-US" sz="1050" dirty="0">
                        <a:solidFill>
                          <a:schemeClr val="tx1"/>
                        </a:solidFill>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0017"/>
                  </a:ext>
                </a:extLst>
              </a:tr>
            </a:tbl>
          </a:graphicData>
        </a:graphic>
      </p:graphicFrame>
      <p:sp>
        <p:nvSpPr>
          <p:cNvPr id="6" name="Rectangle 5">
            <a:extLst>
              <a:ext uri="{FF2B5EF4-FFF2-40B4-BE49-F238E27FC236}">
                <a16:creationId xmlns:a16="http://schemas.microsoft.com/office/drawing/2014/main" id="{365F961B-2051-C1F3-F339-C9B07C4509F5}"/>
              </a:ext>
            </a:extLst>
          </p:cNvPr>
          <p:cNvSpPr/>
          <p:nvPr/>
        </p:nvSpPr>
        <p:spPr>
          <a:xfrm>
            <a:off x="197352" y="1515322"/>
            <a:ext cx="6269231" cy="8288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889532-C76E-81C1-9E6D-342CB2B59D86}"/>
              </a:ext>
            </a:extLst>
          </p:cNvPr>
          <p:cNvSpPr/>
          <p:nvPr/>
        </p:nvSpPr>
        <p:spPr>
          <a:xfrm>
            <a:off x="197351" y="3778014"/>
            <a:ext cx="6269231" cy="5620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481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D4A4-A4C6-648D-21AB-595980405243}"/>
              </a:ext>
            </a:extLst>
          </p:cNvPr>
          <p:cNvSpPr>
            <a:spLocks noGrp="1"/>
          </p:cNvSpPr>
          <p:nvPr>
            <p:ph type="title"/>
          </p:nvPr>
        </p:nvSpPr>
        <p:spPr>
          <a:xfrm>
            <a:off x="628650" y="0"/>
            <a:ext cx="7886700" cy="994172"/>
          </a:xfrm>
        </p:spPr>
        <p:txBody>
          <a:bodyPr/>
          <a:lstStyle/>
          <a:p>
            <a:r>
              <a:rPr lang="en-US" dirty="0">
                <a:latin typeface="+mn-lt"/>
              </a:rPr>
              <a:t>Fedratinib Clinical Pearls</a:t>
            </a:r>
          </a:p>
        </p:txBody>
      </p:sp>
      <p:graphicFrame>
        <p:nvGraphicFramePr>
          <p:cNvPr id="4" name="Content Placeholder 3">
            <a:extLst>
              <a:ext uri="{FF2B5EF4-FFF2-40B4-BE49-F238E27FC236}">
                <a16:creationId xmlns:a16="http://schemas.microsoft.com/office/drawing/2014/main" id="{F8D06FB7-3C94-E97A-1FD5-8AFE45AFC2F4}"/>
              </a:ext>
            </a:extLst>
          </p:cNvPr>
          <p:cNvGraphicFramePr>
            <a:graphicFrameLocks noGrp="1"/>
          </p:cNvGraphicFramePr>
          <p:nvPr>
            <p:ph idx="1"/>
            <p:extLst>
              <p:ext uri="{D42A27DB-BD31-4B8C-83A1-F6EECF244321}">
                <p14:modId xmlns:p14="http://schemas.microsoft.com/office/powerpoint/2010/main" val="1394512293"/>
              </p:ext>
            </p:extLst>
          </p:nvPr>
        </p:nvGraphicFramePr>
        <p:xfrm>
          <a:off x="544569" y="813876"/>
          <a:ext cx="8054861" cy="351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40190E9-B583-39DE-DBE2-BC5F14034B49}"/>
              </a:ext>
            </a:extLst>
          </p:cNvPr>
          <p:cNvSpPr txBox="1"/>
          <p:nvPr/>
        </p:nvSpPr>
        <p:spPr>
          <a:xfrm>
            <a:off x="3021980" y="4486238"/>
            <a:ext cx="4572000" cy="246221"/>
          </a:xfrm>
          <a:prstGeom prst="rect">
            <a:avLst/>
          </a:prstGeom>
          <a:noFill/>
        </p:spPr>
        <p:txBody>
          <a:bodyPr wrap="square">
            <a:spAutoFit/>
          </a:bodyPr>
          <a:lstStyle/>
          <a:p>
            <a:r>
              <a:rPr lang="en-US" altLang="en-US" sz="1000" spc="-10" dirty="0">
                <a:solidFill>
                  <a:schemeClr val="bg1"/>
                </a:solidFill>
                <a:latin typeface="Calibri" panose="020F0502020204030204" pitchFamily="34" charset="0"/>
              </a:rPr>
              <a:t>INREBIC</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(prescribing information). Princeton, NJ: Bristol-Myers Squibb; </a:t>
            </a:r>
            <a:r>
              <a:rPr lang="en-US" altLang="en-US" sz="1000" spc="-10" dirty="0">
                <a:solidFill>
                  <a:schemeClr val="bg1"/>
                </a:solidFill>
                <a:latin typeface="Calibri" panose="020F0502020204030204" pitchFamily="34" charset="0"/>
              </a:rPr>
              <a:t>Oct</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2022. </a:t>
            </a:r>
            <a:endParaRPr lang="en-US" sz="1000" dirty="0"/>
          </a:p>
        </p:txBody>
      </p:sp>
      <p:sp>
        <p:nvSpPr>
          <p:cNvPr id="3" name="TextBox 2">
            <a:extLst>
              <a:ext uri="{FF2B5EF4-FFF2-40B4-BE49-F238E27FC236}">
                <a16:creationId xmlns:a16="http://schemas.microsoft.com/office/drawing/2014/main" id="{69A50304-4E7D-C401-C357-CB4223542509}"/>
              </a:ext>
            </a:extLst>
          </p:cNvPr>
          <p:cNvSpPr txBox="1"/>
          <p:nvPr/>
        </p:nvSpPr>
        <p:spPr>
          <a:xfrm>
            <a:off x="0" y="4284821"/>
            <a:ext cx="4572000" cy="246221"/>
          </a:xfrm>
          <a:prstGeom prst="rect">
            <a:avLst/>
          </a:prstGeom>
          <a:noFill/>
        </p:spPr>
        <p:txBody>
          <a:bodyPr wrap="square" rtlCol="0">
            <a:spAutoFit/>
          </a:bodyPr>
          <a:lstStyle/>
          <a:p>
            <a:r>
              <a:rPr lang="en-US" sz="1000" dirty="0"/>
              <a:t>CYP3A4, cytochrome P450 3A4</a:t>
            </a:r>
          </a:p>
        </p:txBody>
      </p:sp>
    </p:spTree>
    <p:extLst>
      <p:ext uri="{BB962C8B-B14F-4D97-AF65-F5344CB8AC3E}">
        <p14:creationId xmlns:p14="http://schemas.microsoft.com/office/powerpoint/2010/main" val="2671425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BFD7-348B-45A6-AA78-7288544268BE}"/>
              </a:ext>
            </a:extLst>
          </p:cNvPr>
          <p:cNvSpPr>
            <a:spLocks noGrp="1"/>
          </p:cNvSpPr>
          <p:nvPr>
            <p:ph type="title"/>
          </p:nvPr>
        </p:nvSpPr>
        <p:spPr>
          <a:xfrm>
            <a:off x="309185" y="88838"/>
            <a:ext cx="8206165" cy="994172"/>
          </a:xfrm>
        </p:spPr>
        <p:txBody>
          <a:bodyPr>
            <a:normAutofit fontScale="90000"/>
          </a:bodyPr>
          <a:lstStyle/>
          <a:p>
            <a:r>
              <a:rPr lang="en-US" dirty="0">
                <a:latin typeface="+mn-lt"/>
              </a:rPr>
              <a:t>Pacritinib: Selective Inhibitor of JAK2, </a:t>
            </a:r>
            <a:r>
              <a:rPr lang="en-US" i="1" dirty="0">
                <a:latin typeface="+mn-lt"/>
              </a:rPr>
              <a:t>JAK2</a:t>
            </a:r>
            <a:r>
              <a:rPr lang="en-US" dirty="0">
                <a:latin typeface="+mn-lt"/>
              </a:rPr>
              <a:t> V617F, IRAK1, and FLT3</a:t>
            </a:r>
          </a:p>
        </p:txBody>
      </p:sp>
      <p:graphicFrame>
        <p:nvGraphicFramePr>
          <p:cNvPr id="4" name="Table 4">
            <a:extLst>
              <a:ext uri="{FF2B5EF4-FFF2-40B4-BE49-F238E27FC236}">
                <a16:creationId xmlns:a16="http://schemas.microsoft.com/office/drawing/2014/main" id="{815A4B4B-0B2F-F7AA-B64D-FC2BA46A9735}"/>
              </a:ext>
            </a:extLst>
          </p:cNvPr>
          <p:cNvGraphicFramePr>
            <a:graphicFrameLocks noGrp="1"/>
          </p:cNvGraphicFramePr>
          <p:nvPr>
            <p:ph idx="1"/>
            <p:extLst>
              <p:ext uri="{D42A27DB-BD31-4B8C-83A1-F6EECF244321}">
                <p14:modId xmlns:p14="http://schemas.microsoft.com/office/powerpoint/2010/main" val="1606190162"/>
              </p:ext>
            </p:extLst>
          </p:nvPr>
        </p:nvGraphicFramePr>
        <p:xfrm>
          <a:off x="309184" y="1043560"/>
          <a:ext cx="8278527" cy="1751254"/>
        </p:xfrm>
        <a:graphic>
          <a:graphicData uri="http://schemas.openxmlformats.org/drawingml/2006/table">
            <a:tbl>
              <a:tblPr firstRow="1" bandRow="1">
                <a:tableStyleId>{FABFCF23-3B69-468F-B69F-88F6DE6A72F2}</a:tableStyleId>
              </a:tblPr>
              <a:tblGrid>
                <a:gridCol w="1331719">
                  <a:extLst>
                    <a:ext uri="{9D8B030D-6E8A-4147-A177-3AD203B41FA5}">
                      <a16:colId xmlns:a16="http://schemas.microsoft.com/office/drawing/2014/main" val="839714371"/>
                    </a:ext>
                  </a:extLst>
                </a:gridCol>
                <a:gridCol w="3815482">
                  <a:extLst>
                    <a:ext uri="{9D8B030D-6E8A-4147-A177-3AD203B41FA5}">
                      <a16:colId xmlns:a16="http://schemas.microsoft.com/office/drawing/2014/main" val="1027592667"/>
                    </a:ext>
                  </a:extLst>
                </a:gridCol>
                <a:gridCol w="3131326">
                  <a:extLst>
                    <a:ext uri="{9D8B030D-6E8A-4147-A177-3AD203B41FA5}">
                      <a16:colId xmlns:a16="http://schemas.microsoft.com/office/drawing/2014/main" val="460903013"/>
                    </a:ext>
                  </a:extLst>
                </a:gridCol>
              </a:tblGrid>
              <a:tr h="333934">
                <a:tc>
                  <a:txBody>
                    <a:bodyPr/>
                    <a:lstStyle/>
                    <a:p>
                      <a:r>
                        <a:rPr lang="en-US" dirty="0"/>
                        <a:t>Key Clinical Trial </a:t>
                      </a:r>
                    </a:p>
                  </a:txBody>
                  <a:tcPr anchor="ctr">
                    <a:solidFill>
                      <a:srgbClr val="336699"/>
                    </a:solidFill>
                  </a:tcPr>
                </a:tc>
                <a:tc>
                  <a:txBody>
                    <a:bodyPr/>
                    <a:lstStyle/>
                    <a:p>
                      <a:pPr algn="ctr"/>
                      <a:r>
                        <a:rPr lang="en-US" dirty="0"/>
                        <a:t>Type </a:t>
                      </a:r>
                    </a:p>
                  </a:txBody>
                  <a:tcPr anchor="ctr">
                    <a:solidFill>
                      <a:srgbClr val="336699"/>
                    </a:solidFill>
                  </a:tcPr>
                </a:tc>
                <a:tc>
                  <a:txBody>
                    <a:bodyPr/>
                    <a:lstStyle/>
                    <a:p>
                      <a:pPr algn="ctr"/>
                      <a:r>
                        <a:rPr lang="en-US" dirty="0"/>
                        <a:t>Key Findings</a:t>
                      </a:r>
                    </a:p>
                  </a:txBody>
                  <a:tcPr anchor="ctr">
                    <a:solidFill>
                      <a:srgbClr val="336699"/>
                    </a:solidFill>
                  </a:tcPr>
                </a:tc>
                <a:extLst>
                  <a:ext uri="{0D108BD9-81ED-4DB2-BD59-A6C34878D82A}">
                    <a16:rowId xmlns:a16="http://schemas.microsoft.com/office/drawing/2014/main" val="3191073265"/>
                  </a:ext>
                </a:extLst>
              </a:tr>
              <a:tr h="467617">
                <a:tc>
                  <a:txBody>
                    <a:bodyPr/>
                    <a:lstStyle/>
                    <a:p>
                      <a:r>
                        <a:rPr lang="en-US" dirty="0"/>
                        <a:t>PERSIST-1</a:t>
                      </a:r>
                      <a:r>
                        <a:rPr lang="en-US" baseline="30000" dirty="0"/>
                        <a:t>1</a:t>
                      </a:r>
                      <a:endParaRPr lang="en-US" dirty="0"/>
                    </a:p>
                  </a:txBody>
                  <a:tcPr anchor="ctr"/>
                </a:tc>
                <a:tc>
                  <a:txBody>
                    <a:bodyPr/>
                    <a:lstStyle/>
                    <a:p>
                      <a:pPr algn="ctr"/>
                      <a:r>
                        <a:rPr lang="en-US" dirty="0"/>
                        <a:t>Phase 3 trial in higher-risk, JAKi-naïve MF with any degree of anemia/thrombocytopenia (n = 327)</a:t>
                      </a:r>
                    </a:p>
                  </a:txBody>
                  <a:tcPr anchor="ctr"/>
                </a:tc>
                <a:tc>
                  <a:txBody>
                    <a:bodyPr/>
                    <a:lstStyle/>
                    <a:p>
                      <a:pPr marL="285750" indent="-285750" algn="l">
                        <a:buFont typeface="Wingdings" panose="05000000000000000000" pitchFamily="2" charset="2"/>
                        <a:buChar char="q"/>
                      </a:pPr>
                      <a:r>
                        <a:rPr lang="en-US" dirty="0"/>
                        <a:t>SVR </a:t>
                      </a:r>
                      <a:r>
                        <a:rPr lang="en-US" u="none" dirty="0">
                          <a:latin typeface="Calibri" panose="020F0502020204030204" pitchFamily="34" charset="0"/>
                          <a:cs typeface="Calibri" panose="020F0502020204030204" pitchFamily="34" charset="0"/>
                        </a:rPr>
                        <a:t>≥</a:t>
                      </a:r>
                      <a:r>
                        <a:rPr lang="en-US" u="none" dirty="0"/>
                        <a:t> 35% at wk 24: </a:t>
                      </a:r>
                      <a:r>
                        <a:rPr lang="en-US" b="1" u="none" dirty="0">
                          <a:solidFill>
                            <a:srgbClr val="4199A5"/>
                          </a:solidFill>
                        </a:rPr>
                        <a:t>pacritinib, 19%; </a:t>
                      </a:r>
                      <a:r>
                        <a:rPr lang="en-US" b="1" u="none" dirty="0">
                          <a:solidFill>
                            <a:schemeClr val="accent2">
                              <a:lumMod val="60000"/>
                              <a:lumOff val="40000"/>
                            </a:schemeClr>
                          </a:solidFill>
                        </a:rPr>
                        <a:t>BAT, 5% </a:t>
                      </a:r>
                      <a:r>
                        <a:rPr lang="en-US" i="1" u="none" dirty="0"/>
                        <a:t>P</a:t>
                      </a:r>
                      <a:r>
                        <a:rPr lang="en-US" u="none" dirty="0"/>
                        <a:t> = 0.0003) </a:t>
                      </a:r>
                      <a:endParaRPr lang="en-US" dirty="0"/>
                    </a:p>
                  </a:txBody>
                  <a:tcPr anchor="ctr"/>
                </a:tc>
                <a:extLst>
                  <a:ext uri="{0D108BD9-81ED-4DB2-BD59-A6C34878D82A}">
                    <a16:rowId xmlns:a16="http://schemas.microsoft.com/office/drawing/2014/main" val="1529690675"/>
                  </a:ext>
                </a:extLst>
              </a:tr>
              <a:tr h="850212">
                <a:tc>
                  <a:txBody>
                    <a:bodyPr/>
                    <a:lstStyle/>
                    <a:p>
                      <a:r>
                        <a:rPr lang="en-US" dirty="0"/>
                        <a:t>PERSIST-2</a:t>
                      </a:r>
                      <a:r>
                        <a:rPr lang="en-US" baseline="30000" dirty="0"/>
                        <a:t>2</a:t>
                      </a:r>
                      <a:endParaRPr lang="en-US" dirty="0"/>
                    </a:p>
                  </a:txBody>
                  <a:tcPr anchor="ctr"/>
                </a:tc>
                <a:tc>
                  <a:txBody>
                    <a:bodyPr/>
                    <a:lstStyle/>
                    <a:p>
                      <a:pPr algn="ctr"/>
                      <a:r>
                        <a:rPr lang="en-US" dirty="0"/>
                        <a:t>Phase 3 trial in MF (prior JAKi allowed) with platelet count </a:t>
                      </a:r>
                      <a:r>
                        <a:rPr lang="en-US" u="none" dirty="0">
                          <a:latin typeface="Calibri" panose="020F0502020204030204" pitchFamily="34" charset="0"/>
                          <a:cs typeface="Calibri" panose="020F0502020204030204" pitchFamily="34" charset="0"/>
                        </a:rPr>
                        <a:t>≤</a:t>
                      </a:r>
                      <a:r>
                        <a:rPr lang="en-US" u="none" dirty="0"/>
                        <a:t> 100,000/µL (n = 311) </a:t>
                      </a:r>
                      <a:endParaRPr lang="en-US" dirty="0"/>
                    </a:p>
                  </a:txBody>
                  <a:tcPr anchor="ctr"/>
                </a:tc>
                <a:tc>
                  <a:txBody>
                    <a:bodyPr/>
                    <a:lstStyle/>
                    <a:p>
                      <a:pPr marL="285750" indent="-285750" algn="l">
                        <a:buFont typeface="Wingdings" panose="05000000000000000000" pitchFamily="2" charset="2"/>
                        <a:buChar char="q"/>
                      </a:pPr>
                      <a:r>
                        <a:rPr lang="en-US" dirty="0"/>
                        <a:t>SVR </a:t>
                      </a:r>
                      <a:r>
                        <a:rPr lang="en-US" u="none" dirty="0">
                          <a:latin typeface="Calibri" panose="020F0502020204030204" pitchFamily="34" charset="0"/>
                          <a:cs typeface="Calibri" panose="020F0502020204030204" pitchFamily="34" charset="0"/>
                        </a:rPr>
                        <a:t>≥</a:t>
                      </a:r>
                      <a:r>
                        <a:rPr lang="en-US" u="none" dirty="0"/>
                        <a:t> 35%: </a:t>
                      </a:r>
                      <a:r>
                        <a:rPr lang="en-US" b="1" u="none" dirty="0">
                          <a:solidFill>
                            <a:srgbClr val="4199A5"/>
                          </a:solidFill>
                        </a:rPr>
                        <a:t>pacritinib, 18%; </a:t>
                      </a:r>
                      <a:r>
                        <a:rPr lang="en-US" b="1" u="none" dirty="0">
                          <a:solidFill>
                            <a:schemeClr val="accent2">
                              <a:lumMod val="60000"/>
                              <a:lumOff val="40000"/>
                            </a:schemeClr>
                          </a:solidFill>
                        </a:rPr>
                        <a:t>BAT, 3% </a:t>
                      </a:r>
                      <a:r>
                        <a:rPr lang="en-US" u="none" dirty="0"/>
                        <a:t>(</a:t>
                      </a:r>
                      <a:r>
                        <a:rPr lang="en-US" i="1" u="none" dirty="0"/>
                        <a:t>P</a:t>
                      </a:r>
                      <a:r>
                        <a:rPr lang="en-US" u="none" dirty="0"/>
                        <a:t> = 0.001) </a:t>
                      </a:r>
                    </a:p>
                    <a:p>
                      <a:pPr marL="285750" indent="-285750" algn="l">
                        <a:buFont typeface="Wingdings" panose="05000000000000000000" pitchFamily="2" charset="2"/>
                        <a:buChar char="q"/>
                      </a:pPr>
                      <a:r>
                        <a:rPr lang="en-US" u="none" dirty="0"/>
                        <a:t>TSS reduced </a:t>
                      </a:r>
                      <a:r>
                        <a:rPr lang="en-US" u="none" dirty="0">
                          <a:latin typeface="Calibri" panose="020F0502020204030204" pitchFamily="34" charset="0"/>
                          <a:cs typeface="Calibri" panose="020F0502020204030204" pitchFamily="34" charset="0"/>
                        </a:rPr>
                        <a:t>≥</a:t>
                      </a:r>
                      <a:r>
                        <a:rPr lang="en-US" u="none" dirty="0"/>
                        <a:t> 50%, wk 24: </a:t>
                      </a:r>
                      <a:r>
                        <a:rPr lang="en-US" b="1" u="none" dirty="0">
                          <a:solidFill>
                            <a:srgbClr val="4199A5"/>
                          </a:solidFill>
                        </a:rPr>
                        <a:t>pacritinib, 25%; </a:t>
                      </a:r>
                      <a:r>
                        <a:rPr lang="en-US" b="1" u="none" dirty="0">
                          <a:solidFill>
                            <a:schemeClr val="accent2">
                              <a:lumMod val="60000"/>
                              <a:lumOff val="40000"/>
                            </a:schemeClr>
                          </a:solidFill>
                        </a:rPr>
                        <a:t>BAT, 14% </a:t>
                      </a:r>
                      <a:r>
                        <a:rPr lang="en-US" u="none" dirty="0"/>
                        <a:t>(</a:t>
                      </a:r>
                      <a:r>
                        <a:rPr lang="en-US" i="1" u="none" dirty="0"/>
                        <a:t>P</a:t>
                      </a:r>
                      <a:r>
                        <a:rPr lang="en-US" u="none" dirty="0"/>
                        <a:t> = 0.08)</a:t>
                      </a:r>
                      <a:endParaRPr lang="en-US" dirty="0"/>
                    </a:p>
                  </a:txBody>
                  <a:tcPr anchor="ctr"/>
                </a:tc>
                <a:extLst>
                  <a:ext uri="{0D108BD9-81ED-4DB2-BD59-A6C34878D82A}">
                    <a16:rowId xmlns:a16="http://schemas.microsoft.com/office/drawing/2014/main" val="2954088130"/>
                  </a:ext>
                </a:extLst>
              </a:tr>
            </a:tbl>
          </a:graphicData>
        </a:graphic>
      </p:graphicFrame>
      <p:sp>
        <p:nvSpPr>
          <p:cNvPr id="5" name="Text Box 15">
            <a:extLst>
              <a:ext uri="{FF2B5EF4-FFF2-40B4-BE49-F238E27FC236}">
                <a16:creationId xmlns:a16="http://schemas.microsoft.com/office/drawing/2014/main" id="{83C5849D-F28B-58C3-857E-450EA7E9D134}"/>
              </a:ext>
            </a:extLst>
          </p:cNvPr>
          <p:cNvSpPr txBox="1">
            <a:spLocks noChangeArrowheads="1"/>
          </p:cNvSpPr>
          <p:nvPr/>
        </p:nvSpPr>
        <p:spPr bwMode="auto">
          <a:xfrm>
            <a:off x="3103324" y="4471093"/>
            <a:ext cx="5679638" cy="57708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R="0" lvl="0" algn="l" defTabSz="456663" rtl="0" eaLnBrk="1" fontAlgn="auto" latinLnBrk="0" hangingPunct="1">
              <a:lnSpc>
                <a:spcPct val="100000"/>
              </a:lnSpc>
              <a:spcBef>
                <a:spcPts val="0"/>
              </a:spcBef>
              <a:spcAft>
                <a:spcPts val="0"/>
              </a:spcAft>
              <a:buClrTx/>
              <a:buSzTx/>
              <a:tabLst/>
              <a:defRPr/>
            </a:pP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1. Mesa RA. </a:t>
            </a:r>
            <a:r>
              <a:rPr kumimoji="0" lang="en-US" altLang="en-US" sz="105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Lancet Haematol</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2017;4(5):e225-e236.</a:t>
            </a:r>
          </a:p>
          <a:p>
            <a:pPr marR="0" lvl="0" algn="l" defTabSz="456663" rtl="0" eaLnBrk="1" fontAlgn="auto" latinLnBrk="0" hangingPunct="1">
              <a:lnSpc>
                <a:spcPct val="100000"/>
              </a:lnSpc>
              <a:spcBef>
                <a:spcPts val="0"/>
              </a:spcBef>
              <a:spcAft>
                <a:spcPts val="0"/>
              </a:spcAft>
              <a:buClrTx/>
              <a:buSzTx/>
              <a:tabLst/>
              <a:defRPr/>
            </a:pP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 Mascarenhas J, et al. </a:t>
            </a:r>
            <a:r>
              <a:rPr kumimoji="0" lang="en-US" altLang="en-US" sz="105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JAMA Oncol</a:t>
            </a: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2018;4(5):652-659.</a:t>
            </a:r>
          </a:p>
          <a:p>
            <a:pPr marR="0" lvl="0" algn="l" defTabSz="456663" rtl="0" eaLnBrk="1" fontAlgn="auto" latinLnBrk="0" hangingPunct="1">
              <a:lnSpc>
                <a:spcPct val="100000"/>
              </a:lnSpc>
              <a:spcBef>
                <a:spcPts val="0"/>
              </a:spcBef>
              <a:spcAft>
                <a:spcPts val="0"/>
              </a:spcAft>
              <a:buClrTx/>
              <a:buSzTx/>
              <a:tabLst/>
              <a:defRPr/>
            </a:pPr>
            <a:r>
              <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3. </a:t>
            </a:r>
            <a:r>
              <a:rPr kumimoji="0" lang="en-US" altLang="en-US" sz="1050" b="0" i="0" u="none" strike="noStrike" kern="1200" cap="none" spc="-11"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Tremblay D, et al. </a:t>
            </a:r>
            <a:r>
              <a:rPr kumimoji="0" lang="en-US" altLang="en-US" sz="1050" b="0" i="1" u="none" strike="noStrike" kern="1200" cap="none" spc="-11"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Blood Adv</a:t>
            </a:r>
            <a:r>
              <a:rPr kumimoji="0" lang="en-US" altLang="en-US" sz="1050" b="0" i="0" u="none" strike="noStrike" kern="1200" cap="none" spc="-11"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2020;4(23):5929-5935.</a:t>
            </a:r>
            <a:endParaRPr kumimoji="0" lang="en-US" altLang="en-US" sz="105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FA36D216-86FB-E07B-5B29-A00214F5E6BC}"/>
              </a:ext>
            </a:extLst>
          </p:cNvPr>
          <p:cNvSpPr txBox="1"/>
          <p:nvPr/>
        </p:nvSpPr>
        <p:spPr>
          <a:xfrm>
            <a:off x="309184" y="2793416"/>
            <a:ext cx="8329053" cy="246221"/>
          </a:xfrm>
          <a:prstGeom prst="rect">
            <a:avLst/>
          </a:prstGeom>
          <a:noFill/>
        </p:spPr>
        <p:txBody>
          <a:bodyPr wrap="square" rtlCol="0">
            <a:spAutoFit/>
          </a:bodyPr>
          <a:lstStyle/>
          <a:p>
            <a:r>
              <a:rPr lang="en-US" sz="1000" dirty="0"/>
              <a:t>BAT, best available therapy; JAKi, JAK inhibitor; MF, myelofibrosis; SVR, spleen volume reduction; TSS, total symptom score</a:t>
            </a:r>
          </a:p>
        </p:txBody>
      </p:sp>
      <p:sp>
        <p:nvSpPr>
          <p:cNvPr id="8" name="TextBox 7">
            <a:extLst>
              <a:ext uri="{FF2B5EF4-FFF2-40B4-BE49-F238E27FC236}">
                <a16:creationId xmlns:a16="http://schemas.microsoft.com/office/drawing/2014/main" id="{E886E970-177E-1498-5386-06664C2A772C}"/>
              </a:ext>
            </a:extLst>
          </p:cNvPr>
          <p:cNvSpPr txBox="1"/>
          <p:nvPr/>
        </p:nvSpPr>
        <p:spPr>
          <a:xfrm>
            <a:off x="361036" y="3053501"/>
            <a:ext cx="8329053"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dirty="0"/>
              <a:t>PERSIST-1 and -2 post hoc analysis (</a:t>
            </a:r>
            <a:r>
              <a:rPr lang="en-US" sz="1600" i="1" dirty="0"/>
              <a:t>JAK2</a:t>
            </a:r>
            <a:r>
              <a:rPr lang="en-US" sz="1600" dirty="0"/>
              <a:t> V617F allele burden)</a:t>
            </a:r>
            <a:r>
              <a:rPr lang="en-US" sz="1600" baseline="30000" dirty="0"/>
              <a:t>3</a:t>
            </a:r>
          </a:p>
          <a:p>
            <a:pPr marL="742950" lvl="1" indent="-285750">
              <a:buFont typeface="Courier New" panose="02070309020205020404" pitchFamily="49" charset="0"/>
              <a:buChar char="o"/>
            </a:pPr>
            <a:r>
              <a:rPr lang="en-US" sz="1600" dirty="0"/>
              <a:t>Spleen responses with pacritinib observed across all JAK2 V617F allele burden quartiles</a:t>
            </a:r>
          </a:p>
          <a:p>
            <a:pPr marL="742950" lvl="1" indent="-285750">
              <a:buFont typeface="Courier New" panose="02070309020205020404" pitchFamily="49" charset="0"/>
              <a:buChar char="o"/>
            </a:pPr>
            <a:r>
              <a:rPr lang="en-US" sz="1600" dirty="0"/>
              <a:t>Significantly more symptom responders in pacritinib group vs BAT in 0-25% and 25-50% cohorts</a:t>
            </a:r>
          </a:p>
          <a:p>
            <a:pPr marL="742950" lvl="1" indent="-285750">
              <a:buFont typeface="Courier New" panose="02070309020205020404" pitchFamily="49" charset="0"/>
              <a:buChar char="o"/>
            </a:pPr>
            <a:r>
              <a:rPr lang="en-US" sz="1600" b="1" dirty="0"/>
              <a:t>Pacritinib may be uniquely suited for myelodepletive MF </a:t>
            </a:r>
          </a:p>
        </p:txBody>
      </p:sp>
      <p:sp>
        <p:nvSpPr>
          <p:cNvPr id="3" name="TextBox 2">
            <a:extLst>
              <a:ext uri="{FF2B5EF4-FFF2-40B4-BE49-F238E27FC236}">
                <a16:creationId xmlns:a16="http://schemas.microsoft.com/office/drawing/2014/main" id="{EB2CCE29-52C7-C1EC-6F8F-32EA8B7A5FC4}"/>
              </a:ext>
            </a:extLst>
          </p:cNvPr>
          <p:cNvSpPr txBox="1"/>
          <p:nvPr/>
        </p:nvSpPr>
        <p:spPr>
          <a:xfrm>
            <a:off x="309185" y="4267693"/>
            <a:ext cx="4103082" cy="400110"/>
          </a:xfrm>
          <a:prstGeom prst="rect">
            <a:avLst/>
          </a:prstGeom>
          <a:noFill/>
        </p:spPr>
        <p:txBody>
          <a:bodyPr wrap="square" rtlCol="0">
            <a:spAutoFit/>
          </a:bodyPr>
          <a:lstStyle/>
          <a:p>
            <a:pPr algn="r"/>
            <a:r>
              <a:rPr lang="en-US" sz="1000" dirty="0"/>
              <a:t>FLT3, fms related receptor tyrosine kinase 3; JAK2, Janus-associated kinase 2</a:t>
            </a:r>
          </a:p>
        </p:txBody>
      </p:sp>
    </p:spTree>
    <p:extLst>
      <p:ext uri="{BB962C8B-B14F-4D97-AF65-F5344CB8AC3E}">
        <p14:creationId xmlns:p14="http://schemas.microsoft.com/office/powerpoint/2010/main" val="961536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9AAA-CA29-4FE5-89B4-CC7697706685}"/>
              </a:ext>
            </a:extLst>
          </p:cNvPr>
          <p:cNvSpPr>
            <a:spLocks noGrp="1"/>
          </p:cNvSpPr>
          <p:nvPr>
            <p:ph type="title"/>
          </p:nvPr>
        </p:nvSpPr>
        <p:spPr>
          <a:xfrm>
            <a:off x="628650" y="142049"/>
            <a:ext cx="7886700" cy="601085"/>
          </a:xfrm>
        </p:spPr>
        <p:txBody>
          <a:bodyPr/>
          <a:lstStyle/>
          <a:p>
            <a:r>
              <a:rPr lang="en-US" dirty="0">
                <a:latin typeface="+mn-lt"/>
              </a:rPr>
              <a:t>Pacritinib Safety/Clinical Pearls: PERSIST-2</a:t>
            </a:r>
          </a:p>
        </p:txBody>
      </p:sp>
      <p:sp>
        <p:nvSpPr>
          <p:cNvPr id="3" name="Content Placeholder 2">
            <a:extLst>
              <a:ext uri="{FF2B5EF4-FFF2-40B4-BE49-F238E27FC236}">
                <a16:creationId xmlns:a16="http://schemas.microsoft.com/office/drawing/2014/main" id="{76B85BB9-5630-4078-940E-EC3445F69C1D}"/>
              </a:ext>
            </a:extLst>
          </p:cNvPr>
          <p:cNvSpPr>
            <a:spLocks noGrp="1"/>
          </p:cNvSpPr>
          <p:nvPr>
            <p:ph idx="1"/>
          </p:nvPr>
        </p:nvSpPr>
        <p:spPr>
          <a:xfrm>
            <a:off x="342767" y="3306900"/>
            <a:ext cx="4359862" cy="1348575"/>
          </a:xfrm>
        </p:spPr>
        <p:txBody>
          <a:bodyPr>
            <a:normAutofit/>
          </a:bodyPr>
          <a:lstStyle/>
          <a:p>
            <a:pPr>
              <a:buFont typeface="Wingdings" panose="05000000000000000000" pitchFamily="2" charset="2"/>
              <a:buChar char="§"/>
            </a:pPr>
            <a:r>
              <a:rPr lang="en-US" sz="1200" dirty="0"/>
              <a:t>GI toxicity most often occurred during wk 1-8 and resolved within 1-2 wk (manageable) </a:t>
            </a:r>
          </a:p>
          <a:p>
            <a:pPr>
              <a:buFont typeface="Wingdings" panose="05000000000000000000" pitchFamily="2" charset="2"/>
              <a:buChar char="§"/>
            </a:pPr>
            <a:r>
              <a:rPr lang="en-US" sz="1200" dirty="0"/>
              <a:t>Neurologic AEs and opportunistic infections rarely reported</a:t>
            </a:r>
          </a:p>
          <a:p>
            <a:pPr>
              <a:buFont typeface="Wingdings" panose="05000000000000000000" pitchFamily="2" charset="2"/>
              <a:buChar char="§"/>
            </a:pPr>
            <a:r>
              <a:rPr lang="en-US" sz="1200" dirty="0"/>
              <a:t>Safety outcomes similar for pacritinib regardless of baseline platelet count</a:t>
            </a:r>
          </a:p>
        </p:txBody>
      </p:sp>
      <p:sp>
        <p:nvSpPr>
          <p:cNvPr id="5" name="TextBox 4">
            <a:extLst>
              <a:ext uri="{FF2B5EF4-FFF2-40B4-BE49-F238E27FC236}">
                <a16:creationId xmlns:a16="http://schemas.microsoft.com/office/drawing/2014/main" id="{AEEC5C60-ECEE-76B9-6468-32CE980E364F}"/>
              </a:ext>
            </a:extLst>
          </p:cNvPr>
          <p:cNvSpPr txBox="1"/>
          <p:nvPr/>
        </p:nvSpPr>
        <p:spPr>
          <a:xfrm>
            <a:off x="3121459" y="4497169"/>
            <a:ext cx="4572000" cy="246221"/>
          </a:xfrm>
          <a:prstGeom prst="rect">
            <a:avLst/>
          </a:prstGeom>
          <a:noFill/>
        </p:spPr>
        <p:txBody>
          <a:bodyPr wrap="square">
            <a:spAutoFit/>
          </a:bodyPr>
          <a:lstStyle/>
          <a:p>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Mascarenhas J, et al. </a:t>
            </a:r>
            <a:r>
              <a:rPr kumimoji="0" lang="en-US"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JAMA Oncol</a:t>
            </a:r>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2018;4(5):652-659</a:t>
            </a:r>
            <a:endParaRPr lang="en-US" sz="1000" dirty="0"/>
          </a:p>
        </p:txBody>
      </p:sp>
      <p:sp>
        <p:nvSpPr>
          <p:cNvPr id="6" name="TextBox 5">
            <a:extLst>
              <a:ext uri="{FF2B5EF4-FFF2-40B4-BE49-F238E27FC236}">
                <a16:creationId xmlns:a16="http://schemas.microsoft.com/office/drawing/2014/main" id="{B4E0F858-9E3C-5995-223E-81BD9C70BC23}"/>
              </a:ext>
            </a:extLst>
          </p:cNvPr>
          <p:cNvSpPr txBox="1"/>
          <p:nvPr/>
        </p:nvSpPr>
        <p:spPr>
          <a:xfrm>
            <a:off x="4858627" y="4272503"/>
            <a:ext cx="4177708" cy="230832"/>
          </a:xfrm>
          <a:prstGeom prst="rect">
            <a:avLst/>
          </a:prstGeom>
          <a:noFill/>
        </p:spPr>
        <p:txBody>
          <a:bodyPr wrap="square" rtlCol="0">
            <a:spAutoFit/>
          </a:bodyPr>
          <a:lstStyle/>
          <a:p>
            <a:pPr algn="r"/>
            <a:r>
              <a:rPr lang="en-US" sz="900" dirty="0"/>
              <a:t>AE, adverse event; BAT, best available treatment; BID, twice daily;  GI, gastrointestinal</a:t>
            </a:r>
          </a:p>
        </p:txBody>
      </p:sp>
      <p:graphicFrame>
        <p:nvGraphicFramePr>
          <p:cNvPr id="7" name="Table 7">
            <a:extLst>
              <a:ext uri="{FF2B5EF4-FFF2-40B4-BE49-F238E27FC236}">
                <a16:creationId xmlns:a16="http://schemas.microsoft.com/office/drawing/2014/main" id="{C9D28F49-EC06-11C9-9802-A8DA07CB76ED}"/>
              </a:ext>
            </a:extLst>
          </p:cNvPr>
          <p:cNvGraphicFramePr>
            <a:graphicFrameLocks noGrp="1"/>
          </p:cNvGraphicFramePr>
          <p:nvPr>
            <p:extLst>
              <p:ext uri="{D42A27DB-BD31-4B8C-83A1-F6EECF244321}">
                <p14:modId xmlns:p14="http://schemas.microsoft.com/office/powerpoint/2010/main" val="4087171143"/>
              </p:ext>
            </p:extLst>
          </p:nvPr>
        </p:nvGraphicFramePr>
        <p:xfrm>
          <a:off x="438562" y="839060"/>
          <a:ext cx="3640058" cy="2423160"/>
        </p:xfrm>
        <a:graphic>
          <a:graphicData uri="http://schemas.openxmlformats.org/drawingml/2006/table">
            <a:tbl>
              <a:tblPr firstRow="1" bandRow="1">
                <a:tableStyleId>{74C1A8A3-306A-4EB7-A6B1-4F7E0EB9C5D6}</a:tableStyleId>
              </a:tblPr>
              <a:tblGrid>
                <a:gridCol w="1357346">
                  <a:extLst>
                    <a:ext uri="{9D8B030D-6E8A-4147-A177-3AD203B41FA5}">
                      <a16:colId xmlns:a16="http://schemas.microsoft.com/office/drawing/2014/main" val="2805522505"/>
                    </a:ext>
                  </a:extLst>
                </a:gridCol>
                <a:gridCol w="1394624">
                  <a:extLst>
                    <a:ext uri="{9D8B030D-6E8A-4147-A177-3AD203B41FA5}">
                      <a16:colId xmlns:a16="http://schemas.microsoft.com/office/drawing/2014/main" val="3090694277"/>
                    </a:ext>
                  </a:extLst>
                </a:gridCol>
                <a:gridCol w="888088">
                  <a:extLst>
                    <a:ext uri="{9D8B030D-6E8A-4147-A177-3AD203B41FA5}">
                      <a16:colId xmlns:a16="http://schemas.microsoft.com/office/drawing/2014/main" val="1644548904"/>
                    </a:ext>
                  </a:extLst>
                </a:gridCol>
              </a:tblGrid>
              <a:tr h="265490">
                <a:tc>
                  <a:txBody>
                    <a:bodyPr/>
                    <a:lstStyle/>
                    <a:p>
                      <a:r>
                        <a:rPr lang="en-US" sz="1050" dirty="0"/>
                        <a:t>Adverse Reaction</a:t>
                      </a:r>
                    </a:p>
                  </a:txBody>
                  <a:tcPr anchor="ctr">
                    <a:solidFill>
                      <a:srgbClr val="35ABBB"/>
                    </a:solidFill>
                  </a:tcPr>
                </a:tc>
                <a:tc>
                  <a:txBody>
                    <a:bodyPr/>
                    <a:lstStyle/>
                    <a:p>
                      <a:pPr algn="ctr"/>
                      <a:r>
                        <a:rPr lang="en-US" sz="1050" dirty="0"/>
                        <a:t>Pacritinib 200 mg BID</a:t>
                      </a:r>
                    </a:p>
                    <a:p>
                      <a:pPr algn="ctr"/>
                      <a:r>
                        <a:rPr lang="en-US" sz="1050" dirty="0"/>
                        <a:t>(n = 106) </a:t>
                      </a:r>
                      <a:endParaRPr lang="en-US" dirty="0"/>
                    </a:p>
                  </a:txBody>
                  <a:tcPr anchor="ctr">
                    <a:solidFill>
                      <a:srgbClr val="35ABBB"/>
                    </a:solidFill>
                  </a:tcPr>
                </a:tc>
                <a:tc>
                  <a:txBody>
                    <a:bodyPr/>
                    <a:lstStyle/>
                    <a:p>
                      <a:pPr algn="ctr"/>
                      <a:r>
                        <a:rPr lang="en-US" sz="1050" dirty="0"/>
                        <a:t>BAT</a:t>
                      </a:r>
                    </a:p>
                    <a:p>
                      <a:pPr algn="ctr"/>
                      <a:r>
                        <a:rPr lang="en-US" sz="1050" dirty="0"/>
                        <a:t> (n = 98)</a:t>
                      </a:r>
                    </a:p>
                  </a:txBody>
                  <a:tcPr anchor="ctr">
                    <a:solidFill>
                      <a:srgbClr val="35ABBB"/>
                    </a:solidFill>
                  </a:tcPr>
                </a:tc>
                <a:extLst>
                  <a:ext uri="{0D108BD9-81ED-4DB2-BD59-A6C34878D82A}">
                    <a16:rowId xmlns:a16="http://schemas.microsoft.com/office/drawing/2014/main" val="3818275558"/>
                  </a:ext>
                </a:extLst>
              </a:tr>
              <a:tr h="162244">
                <a:tc gridSpan="3">
                  <a:txBody>
                    <a:bodyPr/>
                    <a:lstStyle/>
                    <a:p>
                      <a:r>
                        <a:rPr lang="en-US" sz="1050" b="1" dirty="0">
                          <a:solidFill>
                            <a:schemeClr val="bg1"/>
                          </a:solidFill>
                        </a:rPr>
                        <a:t>Any-grade AEs in </a:t>
                      </a:r>
                      <a:r>
                        <a:rPr lang="en-US" sz="1050" b="1" u="none" dirty="0">
                          <a:solidFill>
                            <a:schemeClr val="bg1"/>
                          </a:solidFill>
                          <a:latin typeface="Calibri" panose="020F0502020204030204" pitchFamily="34" charset="0"/>
                          <a:cs typeface="Calibri" panose="020F0502020204030204" pitchFamily="34" charset="0"/>
                        </a:rPr>
                        <a:t>≥</a:t>
                      </a:r>
                      <a:r>
                        <a:rPr lang="en-US" sz="1050" b="1" u="none" dirty="0">
                          <a:solidFill>
                            <a:schemeClr val="bg1"/>
                          </a:solidFill>
                        </a:rPr>
                        <a:t>15% of patients in either arm, %</a:t>
                      </a:r>
                      <a:endParaRPr lang="en-US" sz="1050" b="1" dirty="0">
                        <a:solidFill>
                          <a:schemeClr val="bg1"/>
                        </a:solidFill>
                      </a:endParaRPr>
                    </a:p>
                  </a:txBody>
                  <a:tcPr anchor="ctr">
                    <a:solidFill>
                      <a:schemeClr val="bg2">
                        <a:lumMod val="50000"/>
                      </a:schemeClr>
                    </a:solidFill>
                  </a:tcPr>
                </a:tc>
                <a:tc hMerge="1">
                  <a:txBody>
                    <a:bodyPr/>
                    <a:lstStyle/>
                    <a:p>
                      <a:endParaRPr lang="en-US"/>
                    </a:p>
                  </a:txBody>
                  <a:tcPr/>
                </a:tc>
                <a:tc hMerge="1">
                  <a:txBody>
                    <a:bodyPr/>
                    <a:lstStyle/>
                    <a:p>
                      <a:endParaRPr lang="en-US" sz="1050" b="1" dirty="0">
                        <a:solidFill>
                          <a:schemeClr val="bg1"/>
                        </a:solidFill>
                      </a:endParaRPr>
                    </a:p>
                  </a:txBody>
                  <a:tcPr anchor="ctr">
                    <a:solidFill>
                      <a:schemeClr val="bg2">
                        <a:lumMod val="50000"/>
                      </a:schemeClr>
                    </a:solidFill>
                  </a:tcPr>
                </a:tc>
                <a:extLst>
                  <a:ext uri="{0D108BD9-81ED-4DB2-BD59-A6C34878D82A}">
                    <a16:rowId xmlns:a16="http://schemas.microsoft.com/office/drawing/2014/main" val="1948641588"/>
                  </a:ext>
                </a:extLst>
              </a:tr>
              <a:tr h="162244">
                <a:tc>
                  <a:txBody>
                    <a:bodyPr/>
                    <a:lstStyle/>
                    <a:p>
                      <a:r>
                        <a:rPr lang="en-US" sz="1050" b="1" dirty="0"/>
                        <a:t>Diarrhea</a:t>
                      </a:r>
                    </a:p>
                  </a:txBody>
                  <a:tcPr anchor="ctr">
                    <a:solidFill>
                      <a:schemeClr val="bg2">
                        <a:lumMod val="90000"/>
                      </a:schemeClr>
                    </a:solidFill>
                  </a:tcPr>
                </a:tc>
                <a:tc>
                  <a:txBody>
                    <a:bodyPr/>
                    <a:lstStyle/>
                    <a:p>
                      <a:pPr algn="ctr"/>
                      <a:r>
                        <a:rPr lang="en-US" sz="1050" dirty="0"/>
                        <a:t>48</a:t>
                      </a:r>
                    </a:p>
                  </a:txBody>
                  <a:tcPr anchor="ctr">
                    <a:solidFill>
                      <a:schemeClr val="bg2">
                        <a:lumMod val="90000"/>
                      </a:schemeClr>
                    </a:solidFill>
                  </a:tcPr>
                </a:tc>
                <a:tc>
                  <a:txBody>
                    <a:bodyPr/>
                    <a:lstStyle/>
                    <a:p>
                      <a:pPr algn="ctr"/>
                      <a:r>
                        <a:rPr lang="en-US" sz="1050" dirty="0"/>
                        <a:t>15</a:t>
                      </a:r>
                    </a:p>
                  </a:txBody>
                  <a:tcPr anchor="ctr">
                    <a:solidFill>
                      <a:schemeClr val="bg2">
                        <a:lumMod val="90000"/>
                      </a:schemeClr>
                    </a:solidFill>
                  </a:tcPr>
                </a:tc>
                <a:extLst>
                  <a:ext uri="{0D108BD9-81ED-4DB2-BD59-A6C34878D82A}">
                    <a16:rowId xmlns:a16="http://schemas.microsoft.com/office/drawing/2014/main" val="2965782575"/>
                  </a:ext>
                </a:extLst>
              </a:tr>
              <a:tr h="162244">
                <a:tc>
                  <a:txBody>
                    <a:bodyPr/>
                    <a:lstStyle/>
                    <a:p>
                      <a:r>
                        <a:rPr lang="en-US" sz="1050" b="1" dirty="0"/>
                        <a:t>Thrombocytopenia</a:t>
                      </a:r>
                    </a:p>
                  </a:txBody>
                  <a:tcPr anchor="ctr">
                    <a:solidFill>
                      <a:schemeClr val="bg2">
                        <a:lumMod val="75000"/>
                      </a:schemeClr>
                    </a:solidFill>
                  </a:tcPr>
                </a:tc>
                <a:tc>
                  <a:txBody>
                    <a:bodyPr/>
                    <a:lstStyle/>
                    <a:p>
                      <a:pPr algn="ctr"/>
                      <a:r>
                        <a:rPr lang="en-US" sz="1050" dirty="0"/>
                        <a:t>34</a:t>
                      </a:r>
                    </a:p>
                  </a:txBody>
                  <a:tcPr anchor="ctr">
                    <a:solidFill>
                      <a:schemeClr val="bg2">
                        <a:lumMod val="75000"/>
                      </a:schemeClr>
                    </a:solidFill>
                  </a:tcPr>
                </a:tc>
                <a:tc>
                  <a:txBody>
                    <a:bodyPr/>
                    <a:lstStyle/>
                    <a:p>
                      <a:pPr algn="ctr"/>
                      <a:r>
                        <a:rPr lang="en-US" sz="1050" dirty="0"/>
                        <a:t>23</a:t>
                      </a:r>
                    </a:p>
                  </a:txBody>
                  <a:tcPr anchor="ctr">
                    <a:solidFill>
                      <a:schemeClr val="bg2">
                        <a:lumMod val="75000"/>
                      </a:schemeClr>
                    </a:solidFill>
                  </a:tcPr>
                </a:tc>
                <a:extLst>
                  <a:ext uri="{0D108BD9-81ED-4DB2-BD59-A6C34878D82A}">
                    <a16:rowId xmlns:a16="http://schemas.microsoft.com/office/drawing/2014/main" val="4036705372"/>
                  </a:ext>
                </a:extLst>
              </a:tr>
              <a:tr h="162244">
                <a:tc>
                  <a:txBody>
                    <a:bodyPr/>
                    <a:lstStyle/>
                    <a:p>
                      <a:r>
                        <a:rPr lang="en-US" sz="1050" b="1" dirty="0"/>
                        <a:t>Nausea</a:t>
                      </a:r>
                    </a:p>
                  </a:txBody>
                  <a:tcPr anchor="ctr">
                    <a:solidFill>
                      <a:schemeClr val="bg2">
                        <a:lumMod val="90000"/>
                      </a:schemeClr>
                    </a:solidFill>
                  </a:tcPr>
                </a:tc>
                <a:tc>
                  <a:txBody>
                    <a:bodyPr/>
                    <a:lstStyle/>
                    <a:p>
                      <a:pPr algn="ctr"/>
                      <a:r>
                        <a:rPr lang="en-US" sz="1050" dirty="0"/>
                        <a:t>32</a:t>
                      </a:r>
                    </a:p>
                  </a:txBody>
                  <a:tcPr anchor="ctr">
                    <a:solidFill>
                      <a:schemeClr val="bg2">
                        <a:lumMod val="90000"/>
                      </a:schemeClr>
                    </a:solidFill>
                  </a:tcPr>
                </a:tc>
                <a:tc>
                  <a:txBody>
                    <a:bodyPr/>
                    <a:lstStyle/>
                    <a:p>
                      <a:pPr algn="ctr"/>
                      <a:r>
                        <a:rPr lang="en-US" sz="1050" dirty="0"/>
                        <a:t>11</a:t>
                      </a:r>
                    </a:p>
                  </a:txBody>
                  <a:tcPr anchor="ctr">
                    <a:solidFill>
                      <a:schemeClr val="bg2">
                        <a:lumMod val="90000"/>
                      </a:schemeClr>
                    </a:solidFill>
                  </a:tcPr>
                </a:tc>
                <a:extLst>
                  <a:ext uri="{0D108BD9-81ED-4DB2-BD59-A6C34878D82A}">
                    <a16:rowId xmlns:a16="http://schemas.microsoft.com/office/drawing/2014/main" val="2217268694"/>
                  </a:ext>
                </a:extLst>
              </a:tr>
              <a:tr h="162244">
                <a:tc>
                  <a:txBody>
                    <a:bodyPr/>
                    <a:lstStyle/>
                    <a:p>
                      <a:r>
                        <a:rPr lang="en-US" sz="1050" b="1" dirty="0"/>
                        <a:t>Anemia</a:t>
                      </a:r>
                    </a:p>
                  </a:txBody>
                  <a:tcPr anchor="ctr">
                    <a:solidFill>
                      <a:schemeClr val="bg2">
                        <a:lumMod val="75000"/>
                      </a:schemeClr>
                    </a:solidFill>
                  </a:tcPr>
                </a:tc>
                <a:tc>
                  <a:txBody>
                    <a:bodyPr/>
                    <a:lstStyle/>
                    <a:p>
                      <a:pPr algn="ctr"/>
                      <a:r>
                        <a:rPr lang="en-US" sz="1050" dirty="0"/>
                        <a:t>24</a:t>
                      </a:r>
                    </a:p>
                  </a:txBody>
                  <a:tcPr anchor="ctr">
                    <a:solidFill>
                      <a:schemeClr val="bg2">
                        <a:lumMod val="75000"/>
                      </a:schemeClr>
                    </a:solidFill>
                  </a:tcPr>
                </a:tc>
                <a:tc>
                  <a:txBody>
                    <a:bodyPr/>
                    <a:lstStyle/>
                    <a:p>
                      <a:pPr algn="ctr"/>
                      <a:r>
                        <a:rPr lang="en-US" sz="1050" dirty="0"/>
                        <a:t>15</a:t>
                      </a:r>
                    </a:p>
                  </a:txBody>
                  <a:tcPr anchor="ctr">
                    <a:solidFill>
                      <a:schemeClr val="bg2">
                        <a:lumMod val="75000"/>
                      </a:schemeClr>
                    </a:solidFill>
                  </a:tcPr>
                </a:tc>
                <a:extLst>
                  <a:ext uri="{0D108BD9-81ED-4DB2-BD59-A6C34878D82A}">
                    <a16:rowId xmlns:a16="http://schemas.microsoft.com/office/drawing/2014/main" val="908385641"/>
                  </a:ext>
                </a:extLst>
              </a:tr>
              <a:tr h="162244">
                <a:tc>
                  <a:txBody>
                    <a:bodyPr/>
                    <a:lstStyle/>
                    <a:p>
                      <a:r>
                        <a:rPr lang="en-US" sz="1050" b="1" dirty="0"/>
                        <a:t>Peripheral edema</a:t>
                      </a:r>
                    </a:p>
                  </a:txBody>
                  <a:tcPr anchor="ctr">
                    <a:solidFill>
                      <a:schemeClr val="bg2">
                        <a:lumMod val="90000"/>
                      </a:schemeClr>
                    </a:solidFill>
                  </a:tcPr>
                </a:tc>
                <a:tc>
                  <a:txBody>
                    <a:bodyPr/>
                    <a:lstStyle/>
                    <a:p>
                      <a:pPr algn="ctr"/>
                      <a:r>
                        <a:rPr lang="en-US" sz="1050" dirty="0"/>
                        <a:t>20</a:t>
                      </a:r>
                    </a:p>
                  </a:txBody>
                  <a:tcPr anchor="ctr">
                    <a:solidFill>
                      <a:schemeClr val="bg2">
                        <a:lumMod val="90000"/>
                      </a:schemeClr>
                    </a:solidFill>
                  </a:tcPr>
                </a:tc>
                <a:tc>
                  <a:txBody>
                    <a:bodyPr/>
                    <a:lstStyle/>
                    <a:p>
                      <a:pPr algn="ctr"/>
                      <a:r>
                        <a:rPr lang="en-US" sz="1050" dirty="0"/>
                        <a:t>15</a:t>
                      </a:r>
                    </a:p>
                  </a:txBody>
                  <a:tcPr anchor="ctr">
                    <a:solidFill>
                      <a:schemeClr val="bg2">
                        <a:lumMod val="90000"/>
                      </a:schemeClr>
                    </a:solidFill>
                  </a:tcPr>
                </a:tc>
                <a:extLst>
                  <a:ext uri="{0D108BD9-81ED-4DB2-BD59-A6C34878D82A}">
                    <a16:rowId xmlns:a16="http://schemas.microsoft.com/office/drawing/2014/main" val="2923550179"/>
                  </a:ext>
                </a:extLst>
              </a:tr>
              <a:tr h="162244">
                <a:tc>
                  <a:txBody>
                    <a:bodyPr/>
                    <a:lstStyle/>
                    <a:p>
                      <a:r>
                        <a:rPr lang="en-US" sz="1050" b="1" dirty="0"/>
                        <a:t>Vomiting </a:t>
                      </a:r>
                    </a:p>
                  </a:txBody>
                  <a:tcPr anchor="ctr">
                    <a:solidFill>
                      <a:schemeClr val="bg2">
                        <a:lumMod val="75000"/>
                      </a:schemeClr>
                    </a:solidFill>
                  </a:tcPr>
                </a:tc>
                <a:tc>
                  <a:txBody>
                    <a:bodyPr/>
                    <a:lstStyle/>
                    <a:p>
                      <a:pPr algn="ctr"/>
                      <a:r>
                        <a:rPr lang="en-US" sz="1050" dirty="0"/>
                        <a:t>19</a:t>
                      </a:r>
                    </a:p>
                  </a:txBody>
                  <a:tcPr anchor="ctr">
                    <a:solidFill>
                      <a:schemeClr val="bg2">
                        <a:lumMod val="75000"/>
                      </a:schemeClr>
                    </a:solidFill>
                  </a:tcPr>
                </a:tc>
                <a:tc>
                  <a:txBody>
                    <a:bodyPr/>
                    <a:lstStyle/>
                    <a:p>
                      <a:pPr algn="ctr"/>
                      <a:r>
                        <a:rPr lang="en-US" sz="1050" dirty="0"/>
                        <a:t>5</a:t>
                      </a:r>
                    </a:p>
                  </a:txBody>
                  <a:tcPr anchor="ctr">
                    <a:solidFill>
                      <a:schemeClr val="bg2">
                        <a:lumMod val="75000"/>
                      </a:schemeClr>
                    </a:solidFill>
                  </a:tcPr>
                </a:tc>
                <a:extLst>
                  <a:ext uri="{0D108BD9-81ED-4DB2-BD59-A6C34878D82A}">
                    <a16:rowId xmlns:a16="http://schemas.microsoft.com/office/drawing/2014/main" val="1066135399"/>
                  </a:ext>
                </a:extLst>
              </a:tr>
              <a:tr h="162244">
                <a:tc>
                  <a:txBody>
                    <a:bodyPr/>
                    <a:lstStyle/>
                    <a:p>
                      <a:r>
                        <a:rPr lang="en-US" sz="1050" b="1" dirty="0"/>
                        <a:t>Fatigue </a:t>
                      </a:r>
                    </a:p>
                  </a:txBody>
                  <a:tcPr anchor="ctr">
                    <a:solidFill>
                      <a:schemeClr val="bg2">
                        <a:lumMod val="90000"/>
                      </a:schemeClr>
                    </a:solidFill>
                  </a:tcPr>
                </a:tc>
                <a:tc>
                  <a:txBody>
                    <a:bodyPr/>
                    <a:lstStyle/>
                    <a:p>
                      <a:pPr algn="ctr"/>
                      <a:r>
                        <a:rPr lang="en-US" sz="1050" dirty="0"/>
                        <a:t>17</a:t>
                      </a:r>
                    </a:p>
                  </a:txBody>
                  <a:tcPr anchor="ctr">
                    <a:solidFill>
                      <a:schemeClr val="bg2">
                        <a:lumMod val="90000"/>
                      </a:schemeClr>
                    </a:solidFill>
                  </a:tcPr>
                </a:tc>
                <a:tc>
                  <a:txBody>
                    <a:bodyPr/>
                    <a:lstStyle/>
                    <a:p>
                      <a:pPr algn="ctr"/>
                      <a:r>
                        <a:rPr lang="en-US" sz="1050" dirty="0"/>
                        <a:t>16</a:t>
                      </a:r>
                    </a:p>
                  </a:txBody>
                  <a:tcPr anchor="ctr">
                    <a:solidFill>
                      <a:schemeClr val="bg2">
                        <a:lumMod val="90000"/>
                      </a:schemeClr>
                    </a:solidFill>
                  </a:tcPr>
                </a:tc>
                <a:extLst>
                  <a:ext uri="{0D108BD9-81ED-4DB2-BD59-A6C34878D82A}">
                    <a16:rowId xmlns:a16="http://schemas.microsoft.com/office/drawing/2014/main" val="2159821244"/>
                  </a:ext>
                </a:extLst>
              </a:tr>
            </a:tbl>
          </a:graphicData>
        </a:graphic>
      </p:graphicFrame>
      <p:graphicFrame>
        <p:nvGraphicFramePr>
          <p:cNvPr id="8" name="Table 7">
            <a:extLst>
              <a:ext uri="{FF2B5EF4-FFF2-40B4-BE49-F238E27FC236}">
                <a16:creationId xmlns:a16="http://schemas.microsoft.com/office/drawing/2014/main" id="{8A813353-00FD-E83C-1E9F-B2528AF34C05}"/>
              </a:ext>
            </a:extLst>
          </p:cNvPr>
          <p:cNvGraphicFramePr>
            <a:graphicFrameLocks noGrp="1"/>
          </p:cNvGraphicFramePr>
          <p:nvPr>
            <p:extLst>
              <p:ext uri="{D42A27DB-BD31-4B8C-83A1-F6EECF244321}">
                <p14:modId xmlns:p14="http://schemas.microsoft.com/office/powerpoint/2010/main" val="570034630"/>
              </p:ext>
            </p:extLst>
          </p:nvPr>
        </p:nvGraphicFramePr>
        <p:xfrm>
          <a:off x="4899955" y="839060"/>
          <a:ext cx="3649247" cy="2926080"/>
        </p:xfrm>
        <a:graphic>
          <a:graphicData uri="http://schemas.openxmlformats.org/drawingml/2006/table">
            <a:tbl>
              <a:tblPr firstRow="1" bandRow="1">
                <a:tableStyleId>{74C1A8A3-306A-4EB7-A6B1-4F7E0EB9C5D6}</a:tableStyleId>
              </a:tblPr>
              <a:tblGrid>
                <a:gridCol w="1474186">
                  <a:extLst>
                    <a:ext uri="{9D8B030D-6E8A-4147-A177-3AD203B41FA5}">
                      <a16:colId xmlns:a16="http://schemas.microsoft.com/office/drawing/2014/main" val="2805522505"/>
                    </a:ext>
                  </a:extLst>
                </a:gridCol>
                <a:gridCol w="189469">
                  <a:extLst>
                    <a:ext uri="{9D8B030D-6E8A-4147-A177-3AD203B41FA5}">
                      <a16:colId xmlns:a16="http://schemas.microsoft.com/office/drawing/2014/main" val="3057351445"/>
                    </a:ext>
                  </a:extLst>
                </a:gridCol>
                <a:gridCol w="1213039">
                  <a:extLst>
                    <a:ext uri="{9D8B030D-6E8A-4147-A177-3AD203B41FA5}">
                      <a16:colId xmlns:a16="http://schemas.microsoft.com/office/drawing/2014/main" val="3096373522"/>
                    </a:ext>
                  </a:extLst>
                </a:gridCol>
                <a:gridCol w="772553">
                  <a:extLst>
                    <a:ext uri="{9D8B030D-6E8A-4147-A177-3AD203B41FA5}">
                      <a16:colId xmlns:a16="http://schemas.microsoft.com/office/drawing/2014/main" val="1493539426"/>
                    </a:ext>
                  </a:extLst>
                </a:gridCol>
              </a:tblGrid>
              <a:tr h="265490">
                <a:tc>
                  <a:txBody>
                    <a:bodyPr/>
                    <a:lstStyle/>
                    <a:p>
                      <a:r>
                        <a:rPr lang="en-US" sz="1050" dirty="0"/>
                        <a:t>Adverse Reaction</a:t>
                      </a:r>
                    </a:p>
                  </a:txBody>
                  <a:tcPr anchor="ctr">
                    <a:solidFill>
                      <a:srgbClr val="35ABBB"/>
                    </a:solidFill>
                  </a:tcPr>
                </a:tc>
                <a:tc gridSpan="2">
                  <a:txBody>
                    <a:bodyPr/>
                    <a:lstStyle/>
                    <a:p>
                      <a:pPr algn="ctr"/>
                      <a:r>
                        <a:rPr lang="en-US" sz="1050" dirty="0"/>
                        <a:t>Pacritinib 200 mg BID</a:t>
                      </a:r>
                    </a:p>
                    <a:p>
                      <a:pPr algn="ctr"/>
                      <a:r>
                        <a:rPr lang="en-US" sz="1050" dirty="0"/>
                        <a:t>(n = 106) </a:t>
                      </a:r>
                      <a:endParaRPr lang="en-US" dirty="0"/>
                    </a:p>
                  </a:txBody>
                  <a:tcPr anchor="ctr">
                    <a:solidFill>
                      <a:srgbClr val="35ABBB"/>
                    </a:solidFill>
                  </a:tcPr>
                </a:tc>
                <a:tc hMerge="1">
                  <a:txBody>
                    <a:bodyPr/>
                    <a:lstStyle/>
                    <a:p>
                      <a:endParaRPr lang="en-US"/>
                    </a:p>
                  </a:txBody>
                  <a:tcPr/>
                </a:tc>
                <a:tc>
                  <a:txBody>
                    <a:bodyPr/>
                    <a:lstStyle/>
                    <a:p>
                      <a:pPr algn="ctr"/>
                      <a:r>
                        <a:rPr lang="en-US" sz="1050" dirty="0"/>
                        <a:t>BAT</a:t>
                      </a:r>
                    </a:p>
                    <a:p>
                      <a:pPr algn="ctr"/>
                      <a:r>
                        <a:rPr lang="en-US" sz="1050" dirty="0"/>
                        <a:t> (n = 98)</a:t>
                      </a:r>
                    </a:p>
                  </a:txBody>
                  <a:tcPr anchor="ctr">
                    <a:solidFill>
                      <a:srgbClr val="35ABBB"/>
                    </a:solidFill>
                  </a:tcPr>
                </a:tc>
                <a:extLst>
                  <a:ext uri="{0D108BD9-81ED-4DB2-BD59-A6C34878D82A}">
                    <a16:rowId xmlns:a16="http://schemas.microsoft.com/office/drawing/2014/main" val="3818275558"/>
                  </a:ext>
                </a:extLst>
              </a:tr>
              <a:tr h="162244">
                <a:tc gridSpan="4">
                  <a:txBody>
                    <a:bodyPr/>
                    <a:lstStyle/>
                    <a:p>
                      <a:r>
                        <a:rPr lang="en-US" sz="1050" b="1" dirty="0">
                          <a:solidFill>
                            <a:schemeClr val="bg1"/>
                          </a:solidFill>
                        </a:rPr>
                        <a:t>Grade </a:t>
                      </a:r>
                      <a:r>
                        <a:rPr lang="en-US" sz="1050" b="1" u="none" dirty="0">
                          <a:solidFill>
                            <a:schemeClr val="bg1"/>
                          </a:solidFill>
                          <a:latin typeface="Calibri" panose="020F0502020204030204" pitchFamily="34" charset="0"/>
                          <a:cs typeface="Calibri" panose="020F0502020204030204" pitchFamily="34" charset="0"/>
                        </a:rPr>
                        <a:t>≥</a:t>
                      </a:r>
                      <a:r>
                        <a:rPr lang="en-US" sz="1050" b="1" u="none" dirty="0">
                          <a:solidFill>
                            <a:schemeClr val="bg1"/>
                          </a:solidFill>
                        </a:rPr>
                        <a:t> 3 AEs in </a:t>
                      </a:r>
                      <a:r>
                        <a:rPr lang="en-US" sz="1050" b="1" u="none" dirty="0">
                          <a:solidFill>
                            <a:schemeClr val="bg1"/>
                          </a:solidFill>
                          <a:latin typeface="Calibri" panose="020F0502020204030204" pitchFamily="34" charset="0"/>
                          <a:cs typeface="Calibri" panose="020F0502020204030204" pitchFamily="34" charset="0"/>
                        </a:rPr>
                        <a:t>≥</a:t>
                      </a:r>
                      <a:r>
                        <a:rPr lang="en-US" sz="1050" b="1" u="none" dirty="0">
                          <a:solidFill>
                            <a:schemeClr val="bg1"/>
                          </a:solidFill>
                        </a:rPr>
                        <a:t> 5% of patients in either arm , %</a:t>
                      </a:r>
                      <a:endParaRPr lang="en-US" sz="1050" b="1" dirty="0">
                        <a:solidFill>
                          <a:schemeClr val="bg1"/>
                        </a:solidFill>
                      </a:endParaRPr>
                    </a:p>
                  </a:txBody>
                  <a:tcPr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sz="1050" b="1" dirty="0">
                        <a:solidFill>
                          <a:schemeClr val="bg1"/>
                        </a:solidFill>
                      </a:endParaRPr>
                    </a:p>
                  </a:txBody>
                  <a:tcPr anchor="ctr">
                    <a:solidFill>
                      <a:schemeClr val="bg2">
                        <a:lumMod val="50000"/>
                      </a:schemeClr>
                    </a:solidFill>
                  </a:tcPr>
                </a:tc>
                <a:extLst>
                  <a:ext uri="{0D108BD9-81ED-4DB2-BD59-A6C34878D82A}">
                    <a16:rowId xmlns:a16="http://schemas.microsoft.com/office/drawing/2014/main" val="1948641588"/>
                  </a:ext>
                </a:extLst>
              </a:tr>
              <a:tr h="162244">
                <a:tc gridSpan="2">
                  <a:txBody>
                    <a:bodyPr/>
                    <a:lstStyle/>
                    <a:p>
                      <a:r>
                        <a:rPr lang="en-US" sz="1050" b="1" dirty="0"/>
                        <a:t>Thrombocytopenia</a:t>
                      </a:r>
                    </a:p>
                  </a:txBody>
                  <a:tcPr anchor="ctr">
                    <a:solidFill>
                      <a:schemeClr val="bg2">
                        <a:lumMod val="90000"/>
                      </a:schemeClr>
                    </a:solidFill>
                  </a:tcPr>
                </a:tc>
                <a:tc hMerge="1">
                  <a:txBody>
                    <a:bodyPr/>
                    <a:lstStyle/>
                    <a:p>
                      <a:pPr algn="ctr"/>
                      <a:r>
                        <a:rPr lang="en-US" sz="1050"/>
                        <a:t>32</a:t>
                      </a:r>
                      <a:endParaRPr lang="en-US" sz="1050" dirty="0"/>
                    </a:p>
                  </a:txBody>
                  <a:tcPr anchor="ctr"/>
                </a:tc>
                <a:tc>
                  <a:txBody>
                    <a:bodyPr/>
                    <a:lstStyle/>
                    <a:p>
                      <a:pPr algn="ctr"/>
                      <a:r>
                        <a:rPr lang="en-US" sz="1050" dirty="0"/>
                        <a:t>32</a:t>
                      </a:r>
                    </a:p>
                  </a:txBody>
                  <a:tcPr anchor="ctr">
                    <a:solidFill>
                      <a:schemeClr val="bg2">
                        <a:lumMod val="90000"/>
                      </a:schemeClr>
                    </a:solidFill>
                  </a:tcPr>
                </a:tc>
                <a:tc>
                  <a:txBody>
                    <a:bodyPr/>
                    <a:lstStyle/>
                    <a:p>
                      <a:pPr algn="ctr"/>
                      <a:r>
                        <a:rPr lang="en-US" sz="1050" dirty="0"/>
                        <a:t>18</a:t>
                      </a:r>
                    </a:p>
                  </a:txBody>
                  <a:tcPr anchor="ctr">
                    <a:solidFill>
                      <a:schemeClr val="bg2">
                        <a:lumMod val="90000"/>
                      </a:schemeClr>
                    </a:solidFill>
                  </a:tcPr>
                </a:tc>
                <a:extLst>
                  <a:ext uri="{0D108BD9-81ED-4DB2-BD59-A6C34878D82A}">
                    <a16:rowId xmlns:a16="http://schemas.microsoft.com/office/drawing/2014/main" val="2965782575"/>
                  </a:ext>
                </a:extLst>
              </a:tr>
              <a:tr h="162244">
                <a:tc gridSpan="2">
                  <a:txBody>
                    <a:bodyPr/>
                    <a:lstStyle/>
                    <a:p>
                      <a:r>
                        <a:rPr lang="en-US" sz="1050" b="1" dirty="0"/>
                        <a:t>Anemia</a:t>
                      </a:r>
                    </a:p>
                  </a:txBody>
                  <a:tcPr anchor="ctr">
                    <a:solidFill>
                      <a:schemeClr val="bg2">
                        <a:lumMod val="75000"/>
                      </a:schemeClr>
                    </a:solidFill>
                  </a:tcPr>
                </a:tc>
                <a:tc hMerge="1">
                  <a:txBody>
                    <a:bodyPr/>
                    <a:lstStyle/>
                    <a:p>
                      <a:pPr algn="ctr"/>
                      <a:r>
                        <a:rPr lang="en-US" sz="1050" dirty="0"/>
                        <a:t>22</a:t>
                      </a:r>
                    </a:p>
                  </a:txBody>
                  <a:tcPr anchor="ctr"/>
                </a:tc>
                <a:tc>
                  <a:txBody>
                    <a:bodyPr/>
                    <a:lstStyle/>
                    <a:p>
                      <a:pPr algn="ctr"/>
                      <a:r>
                        <a:rPr lang="en-US" sz="1050" dirty="0"/>
                        <a:t>22</a:t>
                      </a:r>
                    </a:p>
                  </a:txBody>
                  <a:tcPr anchor="ctr">
                    <a:solidFill>
                      <a:schemeClr val="bg2">
                        <a:lumMod val="75000"/>
                      </a:schemeClr>
                    </a:solidFill>
                  </a:tcPr>
                </a:tc>
                <a:tc>
                  <a:txBody>
                    <a:bodyPr/>
                    <a:lstStyle/>
                    <a:p>
                      <a:pPr algn="ctr"/>
                      <a:r>
                        <a:rPr lang="en-US" sz="1050" dirty="0"/>
                        <a:t>14</a:t>
                      </a:r>
                    </a:p>
                  </a:txBody>
                  <a:tcPr anchor="ctr">
                    <a:solidFill>
                      <a:schemeClr val="bg2">
                        <a:lumMod val="75000"/>
                      </a:schemeClr>
                    </a:solidFill>
                  </a:tcPr>
                </a:tc>
                <a:extLst>
                  <a:ext uri="{0D108BD9-81ED-4DB2-BD59-A6C34878D82A}">
                    <a16:rowId xmlns:a16="http://schemas.microsoft.com/office/drawing/2014/main" val="4036705372"/>
                  </a:ext>
                </a:extLst>
              </a:tr>
              <a:tr h="162244">
                <a:tc gridSpan="2">
                  <a:txBody>
                    <a:bodyPr/>
                    <a:lstStyle/>
                    <a:p>
                      <a:r>
                        <a:rPr lang="en-US" sz="1050" b="1" dirty="0"/>
                        <a:t>Neutropenia</a:t>
                      </a:r>
                    </a:p>
                  </a:txBody>
                  <a:tcPr anchor="ctr">
                    <a:solidFill>
                      <a:schemeClr val="bg2">
                        <a:lumMod val="90000"/>
                      </a:schemeClr>
                    </a:solidFill>
                  </a:tcPr>
                </a:tc>
                <a:tc hMerge="1">
                  <a:txBody>
                    <a:bodyPr/>
                    <a:lstStyle/>
                    <a:p>
                      <a:pPr algn="ctr"/>
                      <a:r>
                        <a:rPr lang="en-US" sz="1050" dirty="0"/>
                        <a:t>7</a:t>
                      </a:r>
                    </a:p>
                  </a:txBody>
                  <a:tcPr anchor="ctr"/>
                </a:tc>
                <a:tc>
                  <a:txBody>
                    <a:bodyPr/>
                    <a:lstStyle/>
                    <a:p>
                      <a:pPr algn="ctr"/>
                      <a:r>
                        <a:rPr lang="en-US" sz="1050" dirty="0"/>
                        <a:t>7</a:t>
                      </a:r>
                    </a:p>
                  </a:txBody>
                  <a:tcPr anchor="ctr">
                    <a:solidFill>
                      <a:schemeClr val="bg2">
                        <a:lumMod val="90000"/>
                      </a:schemeClr>
                    </a:solidFill>
                  </a:tcPr>
                </a:tc>
                <a:tc>
                  <a:txBody>
                    <a:bodyPr/>
                    <a:lstStyle/>
                    <a:p>
                      <a:pPr algn="ctr"/>
                      <a:r>
                        <a:rPr lang="en-US" sz="1050" dirty="0"/>
                        <a:t>5</a:t>
                      </a:r>
                    </a:p>
                  </a:txBody>
                  <a:tcPr anchor="ctr">
                    <a:solidFill>
                      <a:schemeClr val="bg2">
                        <a:lumMod val="90000"/>
                      </a:schemeClr>
                    </a:solidFill>
                  </a:tcPr>
                </a:tc>
                <a:extLst>
                  <a:ext uri="{0D108BD9-81ED-4DB2-BD59-A6C34878D82A}">
                    <a16:rowId xmlns:a16="http://schemas.microsoft.com/office/drawing/2014/main" val="2217268694"/>
                  </a:ext>
                </a:extLst>
              </a:tr>
              <a:tr h="162244">
                <a:tc gridSpan="2">
                  <a:txBody>
                    <a:bodyPr/>
                    <a:lstStyle/>
                    <a:p>
                      <a:r>
                        <a:rPr lang="en-US" sz="1050" b="1" dirty="0"/>
                        <a:t>Pneumonia</a:t>
                      </a:r>
                    </a:p>
                  </a:txBody>
                  <a:tcPr anchor="ctr">
                    <a:solidFill>
                      <a:schemeClr val="bg2">
                        <a:lumMod val="75000"/>
                      </a:schemeClr>
                    </a:solidFill>
                  </a:tcPr>
                </a:tc>
                <a:tc hMerge="1">
                  <a:txBody>
                    <a:bodyPr/>
                    <a:lstStyle/>
                    <a:p>
                      <a:pPr algn="ctr"/>
                      <a:r>
                        <a:rPr lang="en-US" sz="1050" dirty="0"/>
                        <a:t>7</a:t>
                      </a:r>
                    </a:p>
                  </a:txBody>
                  <a:tcPr anchor="ctr"/>
                </a:tc>
                <a:tc>
                  <a:txBody>
                    <a:bodyPr/>
                    <a:lstStyle/>
                    <a:p>
                      <a:pPr algn="ctr"/>
                      <a:r>
                        <a:rPr lang="en-US" sz="1050" dirty="0"/>
                        <a:t>7</a:t>
                      </a:r>
                    </a:p>
                  </a:txBody>
                  <a:tcPr anchor="ctr">
                    <a:solidFill>
                      <a:schemeClr val="bg2">
                        <a:lumMod val="75000"/>
                      </a:schemeClr>
                    </a:solidFill>
                  </a:tcPr>
                </a:tc>
                <a:tc>
                  <a:txBody>
                    <a:bodyPr/>
                    <a:lstStyle/>
                    <a:p>
                      <a:pPr algn="ctr"/>
                      <a:r>
                        <a:rPr lang="en-US" sz="1050" dirty="0"/>
                        <a:t>3</a:t>
                      </a:r>
                    </a:p>
                  </a:txBody>
                  <a:tcPr anchor="ctr">
                    <a:solidFill>
                      <a:schemeClr val="bg2">
                        <a:lumMod val="75000"/>
                      </a:schemeClr>
                    </a:solidFill>
                  </a:tcPr>
                </a:tc>
                <a:extLst>
                  <a:ext uri="{0D108BD9-81ED-4DB2-BD59-A6C34878D82A}">
                    <a16:rowId xmlns:a16="http://schemas.microsoft.com/office/drawing/2014/main" val="908385641"/>
                  </a:ext>
                </a:extLst>
              </a:tr>
              <a:tr h="162244">
                <a:tc gridSpan="4">
                  <a:txBody>
                    <a:bodyPr/>
                    <a:lstStyle/>
                    <a:p>
                      <a:r>
                        <a:rPr lang="en-US" sz="1050" b="1" dirty="0">
                          <a:solidFill>
                            <a:schemeClr val="bg1"/>
                          </a:solidFill>
                        </a:rPr>
                        <a:t>Serious AEs in </a:t>
                      </a:r>
                      <a:r>
                        <a:rPr lang="en-US" sz="1050" b="1" u="none" dirty="0">
                          <a:solidFill>
                            <a:schemeClr val="bg1"/>
                          </a:solidFill>
                          <a:latin typeface="Calibri" panose="020F0502020204030204" pitchFamily="34" charset="0"/>
                          <a:cs typeface="Calibri" panose="020F0502020204030204" pitchFamily="34" charset="0"/>
                        </a:rPr>
                        <a:t>≥</a:t>
                      </a:r>
                      <a:r>
                        <a:rPr lang="en-US" sz="1050" b="1" u="none" dirty="0">
                          <a:solidFill>
                            <a:schemeClr val="bg1"/>
                          </a:solidFill>
                        </a:rPr>
                        <a:t> 3% of patients in either arm, %</a:t>
                      </a:r>
                      <a:endParaRPr lang="en-US" sz="1050" b="1" dirty="0">
                        <a:solidFill>
                          <a:schemeClr val="bg1"/>
                        </a:solidFill>
                      </a:endParaRPr>
                    </a:p>
                  </a:txBody>
                  <a:tcPr anchor="ctr">
                    <a:solidFill>
                      <a:schemeClr val="bg2">
                        <a:lumMod val="50000"/>
                      </a:schemeClr>
                    </a:solidFill>
                  </a:tcPr>
                </a:tc>
                <a:tc hMerge="1">
                  <a:txBody>
                    <a:bodyPr/>
                    <a:lstStyle/>
                    <a:p>
                      <a:endParaRPr lang="en-US"/>
                    </a:p>
                  </a:txBody>
                  <a:tcPr/>
                </a:tc>
                <a:tc hMerge="1">
                  <a:txBody>
                    <a:bodyPr/>
                    <a:lstStyle/>
                    <a:p>
                      <a:endParaRPr lang="en-US"/>
                    </a:p>
                  </a:txBody>
                  <a:tcPr/>
                </a:tc>
                <a:tc hMerge="1">
                  <a:txBody>
                    <a:bodyPr/>
                    <a:lstStyle/>
                    <a:p>
                      <a:endParaRPr lang="en-US" sz="1050" b="1" dirty="0">
                        <a:solidFill>
                          <a:schemeClr val="bg1"/>
                        </a:solidFill>
                      </a:endParaRPr>
                    </a:p>
                  </a:txBody>
                  <a:tcPr anchor="ctr">
                    <a:solidFill>
                      <a:schemeClr val="bg2">
                        <a:lumMod val="50000"/>
                      </a:schemeClr>
                    </a:solidFill>
                  </a:tcPr>
                </a:tc>
                <a:extLst>
                  <a:ext uri="{0D108BD9-81ED-4DB2-BD59-A6C34878D82A}">
                    <a16:rowId xmlns:a16="http://schemas.microsoft.com/office/drawing/2014/main" val="2923550179"/>
                  </a:ext>
                </a:extLst>
              </a:tr>
              <a:tr h="162244">
                <a:tc gridSpan="2">
                  <a:txBody>
                    <a:bodyPr/>
                    <a:lstStyle/>
                    <a:p>
                      <a:r>
                        <a:rPr lang="en-US" sz="1050" b="1" dirty="0"/>
                        <a:t>Anemia</a:t>
                      </a:r>
                    </a:p>
                  </a:txBody>
                  <a:tcPr anchor="ctr">
                    <a:solidFill>
                      <a:schemeClr val="bg2">
                        <a:lumMod val="90000"/>
                      </a:schemeClr>
                    </a:solidFill>
                  </a:tcPr>
                </a:tc>
                <a:tc hMerge="1">
                  <a:txBody>
                    <a:bodyPr/>
                    <a:lstStyle/>
                    <a:p>
                      <a:pPr algn="ctr"/>
                      <a:r>
                        <a:rPr lang="en-US" sz="1050"/>
                        <a:t>8</a:t>
                      </a:r>
                      <a:endParaRPr lang="en-US" sz="1050" dirty="0"/>
                    </a:p>
                  </a:txBody>
                  <a:tcPr anchor="ctr"/>
                </a:tc>
                <a:tc>
                  <a:txBody>
                    <a:bodyPr/>
                    <a:lstStyle/>
                    <a:p>
                      <a:pPr algn="ctr"/>
                      <a:r>
                        <a:rPr lang="en-US" sz="1050" dirty="0"/>
                        <a:t>8</a:t>
                      </a:r>
                    </a:p>
                  </a:txBody>
                  <a:tcPr anchor="ctr">
                    <a:solidFill>
                      <a:schemeClr val="bg2">
                        <a:lumMod val="90000"/>
                      </a:schemeClr>
                    </a:solidFill>
                  </a:tcPr>
                </a:tc>
                <a:tc>
                  <a:txBody>
                    <a:bodyPr/>
                    <a:lstStyle/>
                    <a:p>
                      <a:pPr algn="ctr"/>
                      <a:r>
                        <a:rPr lang="en-US" sz="1050" dirty="0"/>
                        <a:t>3</a:t>
                      </a:r>
                    </a:p>
                  </a:txBody>
                  <a:tcPr anchor="ctr">
                    <a:solidFill>
                      <a:schemeClr val="bg2">
                        <a:lumMod val="90000"/>
                      </a:schemeClr>
                    </a:solidFill>
                  </a:tcPr>
                </a:tc>
                <a:extLst>
                  <a:ext uri="{0D108BD9-81ED-4DB2-BD59-A6C34878D82A}">
                    <a16:rowId xmlns:a16="http://schemas.microsoft.com/office/drawing/2014/main" val="1066135399"/>
                  </a:ext>
                </a:extLst>
              </a:tr>
              <a:tr h="162244">
                <a:tc gridSpan="2">
                  <a:txBody>
                    <a:bodyPr/>
                    <a:lstStyle/>
                    <a:p>
                      <a:r>
                        <a:rPr lang="en-US" sz="1050" b="1" dirty="0"/>
                        <a:t>Thrombocytopenia</a:t>
                      </a:r>
                    </a:p>
                  </a:txBody>
                  <a:tcPr anchor="ctr">
                    <a:solidFill>
                      <a:schemeClr val="bg2">
                        <a:lumMod val="75000"/>
                      </a:schemeClr>
                    </a:solidFill>
                  </a:tcPr>
                </a:tc>
                <a:tc hMerge="1">
                  <a:txBody>
                    <a:bodyPr/>
                    <a:lstStyle/>
                    <a:p>
                      <a:pPr algn="ctr"/>
                      <a:r>
                        <a:rPr lang="en-US" sz="1050"/>
                        <a:t>6</a:t>
                      </a:r>
                      <a:endParaRPr lang="en-US" sz="1050" dirty="0"/>
                    </a:p>
                  </a:txBody>
                  <a:tcPr anchor="ctr"/>
                </a:tc>
                <a:tc>
                  <a:txBody>
                    <a:bodyPr/>
                    <a:lstStyle/>
                    <a:p>
                      <a:pPr algn="ctr"/>
                      <a:r>
                        <a:rPr lang="en-US" sz="1050" dirty="0"/>
                        <a:t>6</a:t>
                      </a:r>
                    </a:p>
                  </a:txBody>
                  <a:tcPr anchor="ctr">
                    <a:solidFill>
                      <a:schemeClr val="bg2">
                        <a:lumMod val="75000"/>
                      </a:schemeClr>
                    </a:solidFill>
                  </a:tcPr>
                </a:tc>
                <a:tc>
                  <a:txBody>
                    <a:bodyPr/>
                    <a:lstStyle/>
                    <a:p>
                      <a:pPr algn="ctr"/>
                      <a:r>
                        <a:rPr lang="en-US" sz="1050" dirty="0"/>
                        <a:t>2</a:t>
                      </a:r>
                    </a:p>
                  </a:txBody>
                  <a:tcPr anchor="ctr">
                    <a:solidFill>
                      <a:schemeClr val="bg2">
                        <a:lumMod val="75000"/>
                      </a:schemeClr>
                    </a:solidFill>
                  </a:tcPr>
                </a:tc>
                <a:extLst>
                  <a:ext uri="{0D108BD9-81ED-4DB2-BD59-A6C34878D82A}">
                    <a16:rowId xmlns:a16="http://schemas.microsoft.com/office/drawing/2014/main" val="2159821244"/>
                  </a:ext>
                </a:extLst>
              </a:tr>
              <a:tr h="162244">
                <a:tc gridSpan="2">
                  <a:txBody>
                    <a:bodyPr/>
                    <a:lstStyle/>
                    <a:p>
                      <a:r>
                        <a:rPr lang="en-US" sz="1050" b="1" dirty="0"/>
                        <a:t>Pneumonia</a:t>
                      </a:r>
                    </a:p>
                  </a:txBody>
                  <a:tcPr anchor="ctr">
                    <a:solidFill>
                      <a:schemeClr val="bg2">
                        <a:lumMod val="90000"/>
                      </a:schemeClr>
                    </a:solidFill>
                  </a:tcPr>
                </a:tc>
                <a:tc hMerge="1">
                  <a:txBody>
                    <a:bodyPr/>
                    <a:lstStyle/>
                    <a:p>
                      <a:pPr algn="ctr"/>
                      <a:r>
                        <a:rPr lang="en-US" sz="1050"/>
                        <a:t>6</a:t>
                      </a:r>
                      <a:endParaRPr lang="en-US" sz="1050" dirty="0"/>
                    </a:p>
                  </a:txBody>
                  <a:tcPr anchor="ctr"/>
                </a:tc>
                <a:tc>
                  <a:txBody>
                    <a:bodyPr/>
                    <a:lstStyle/>
                    <a:p>
                      <a:pPr algn="ctr"/>
                      <a:r>
                        <a:rPr lang="en-US" sz="1050" dirty="0"/>
                        <a:t>6</a:t>
                      </a:r>
                    </a:p>
                  </a:txBody>
                  <a:tcPr anchor="ctr">
                    <a:solidFill>
                      <a:schemeClr val="bg2">
                        <a:lumMod val="90000"/>
                      </a:schemeClr>
                    </a:solidFill>
                  </a:tcPr>
                </a:tc>
                <a:tc>
                  <a:txBody>
                    <a:bodyPr/>
                    <a:lstStyle/>
                    <a:p>
                      <a:pPr algn="ctr"/>
                      <a:r>
                        <a:rPr lang="en-US" sz="1050" dirty="0"/>
                        <a:t>4</a:t>
                      </a:r>
                    </a:p>
                  </a:txBody>
                  <a:tcPr anchor="ctr">
                    <a:solidFill>
                      <a:schemeClr val="bg2">
                        <a:lumMod val="90000"/>
                      </a:schemeClr>
                    </a:solidFill>
                  </a:tcPr>
                </a:tc>
                <a:extLst>
                  <a:ext uri="{0D108BD9-81ED-4DB2-BD59-A6C34878D82A}">
                    <a16:rowId xmlns:a16="http://schemas.microsoft.com/office/drawing/2014/main" val="994985317"/>
                  </a:ext>
                </a:extLst>
              </a:tr>
              <a:tr h="162244">
                <a:tc gridSpan="2">
                  <a:txBody>
                    <a:bodyPr/>
                    <a:lstStyle/>
                    <a:p>
                      <a:r>
                        <a:rPr lang="en-US" sz="1050" b="1" dirty="0"/>
                        <a:t>Congestive heart failure</a:t>
                      </a:r>
                    </a:p>
                  </a:txBody>
                  <a:tcPr anchor="ctr">
                    <a:solidFill>
                      <a:schemeClr val="bg2">
                        <a:lumMod val="75000"/>
                      </a:schemeClr>
                    </a:solidFill>
                  </a:tcPr>
                </a:tc>
                <a:tc hMerge="1">
                  <a:txBody>
                    <a:bodyPr/>
                    <a:lstStyle/>
                    <a:p>
                      <a:pPr algn="ctr"/>
                      <a:endParaRPr lang="en-US" sz="1050" dirty="0"/>
                    </a:p>
                  </a:txBody>
                  <a:tcPr anchor="ctr"/>
                </a:tc>
                <a:tc>
                  <a:txBody>
                    <a:bodyPr/>
                    <a:lstStyle/>
                    <a:p>
                      <a:pPr algn="ctr"/>
                      <a:r>
                        <a:rPr lang="en-US" sz="1050" dirty="0"/>
                        <a:t>4</a:t>
                      </a:r>
                    </a:p>
                  </a:txBody>
                  <a:tcPr anchor="ctr">
                    <a:solidFill>
                      <a:schemeClr val="bg2">
                        <a:lumMod val="75000"/>
                      </a:schemeClr>
                    </a:solidFill>
                  </a:tcPr>
                </a:tc>
                <a:tc>
                  <a:txBody>
                    <a:bodyPr/>
                    <a:lstStyle/>
                    <a:p>
                      <a:pPr algn="ctr"/>
                      <a:r>
                        <a:rPr lang="en-US" sz="1050" dirty="0"/>
                        <a:t>2</a:t>
                      </a:r>
                    </a:p>
                  </a:txBody>
                  <a:tcPr anchor="ctr">
                    <a:solidFill>
                      <a:schemeClr val="bg2">
                        <a:lumMod val="75000"/>
                      </a:schemeClr>
                    </a:solidFill>
                  </a:tcPr>
                </a:tc>
                <a:extLst>
                  <a:ext uri="{0D108BD9-81ED-4DB2-BD59-A6C34878D82A}">
                    <a16:rowId xmlns:a16="http://schemas.microsoft.com/office/drawing/2014/main" val="1964317859"/>
                  </a:ext>
                </a:extLst>
              </a:tr>
            </a:tbl>
          </a:graphicData>
        </a:graphic>
      </p:graphicFrame>
    </p:spTree>
    <p:extLst>
      <p:ext uri="{BB962C8B-B14F-4D97-AF65-F5344CB8AC3E}">
        <p14:creationId xmlns:p14="http://schemas.microsoft.com/office/powerpoint/2010/main" val="51983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9AC6-FF58-A0E9-B8F5-8D93EEF6E895}"/>
              </a:ext>
            </a:extLst>
          </p:cNvPr>
          <p:cNvSpPr>
            <a:spLocks noGrp="1"/>
          </p:cNvSpPr>
          <p:nvPr>
            <p:ph type="title"/>
          </p:nvPr>
        </p:nvSpPr>
        <p:spPr>
          <a:xfrm>
            <a:off x="444266" y="268555"/>
            <a:ext cx="8255468" cy="804185"/>
          </a:xfrm>
        </p:spPr>
        <p:txBody>
          <a:bodyPr>
            <a:normAutofit fontScale="90000"/>
          </a:bodyPr>
          <a:lstStyle/>
          <a:p>
            <a:r>
              <a:rPr lang="en-US" dirty="0">
                <a:latin typeface="+mn-lt"/>
              </a:rPr>
              <a:t>Pacritinib: Phase 2 Dose-Finding Study PAC203 in Patients With MF Intolerant/Resistant to Ruxolitinib </a:t>
            </a:r>
          </a:p>
        </p:txBody>
      </p:sp>
      <p:sp>
        <p:nvSpPr>
          <p:cNvPr id="4" name="Rectangle 3">
            <a:extLst>
              <a:ext uri="{FF2B5EF4-FFF2-40B4-BE49-F238E27FC236}">
                <a16:creationId xmlns:a16="http://schemas.microsoft.com/office/drawing/2014/main" id="{FBAD8653-C783-ADB8-5E56-54A0D914CF00}"/>
              </a:ext>
            </a:extLst>
          </p:cNvPr>
          <p:cNvSpPr/>
          <p:nvPr/>
        </p:nvSpPr>
        <p:spPr>
          <a:xfrm>
            <a:off x="435886" y="1354290"/>
            <a:ext cx="8315324" cy="507831"/>
          </a:xfrm>
          <a:prstGeom prst="rect">
            <a:avLst/>
          </a:prstGeom>
        </p:spPr>
        <p:txBody>
          <a:bodyPr wrap="square">
            <a:spAutoFit/>
          </a:bodyPr>
          <a:lstStyle/>
          <a:p>
            <a:pPr algn="ctr" defTabSz="685800">
              <a:buClr>
                <a:srgbClr val="A5A5A5"/>
              </a:buClr>
            </a:pPr>
            <a:r>
              <a:rPr lang="en-US" sz="1350" dirty="0">
                <a:solidFill>
                  <a:prstClr val="black"/>
                </a:solidFill>
                <a:latin typeface="Calibri" panose="020F0502020204030204"/>
              </a:rPr>
              <a:t>PAC203 incorporated risk mitigation factors put in place to address findings from the thorough clinical review of PERSIST data, including enhanced eligibility criteria, patient monitoring, and dose modifications</a:t>
            </a:r>
          </a:p>
        </p:txBody>
      </p:sp>
      <p:grpSp>
        <p:nvGrpSpPr>
          <p:cNvPr id="5" name="Group 4">
            <a:extLst>
              <a:ext uri="{FF2B5EF4-FFF2-40B4-BE49-F238E27FC236}">
                <a16:creationId xmlns:a16="http://schemas.microsoft.com/office/drawing/2014/main" id="{01B9A813-3721-69AA-04BE-CD895C5977F3}"/>
              </a:ext>
            </a:extLst>
          </p:cNvPr>
          <p:cNvGrpSpPr/>
          <p:nvPr/>
        </p:nvGrpSpPr>
        <p:grpSpPr>
          <a:xfrm>
            <a:off x="4203962" y="2465901"/>
            <a:ext cx="801225" cy="1379296"/>
            <a:chOff x="7481453" y="1557580"/>
            <a:chExt cx="701651" cy="1456652"/>
          </a:xfrm>
        </p:grpSpPr>
        <p:cxnSp>
          <p:nvCxnSpPr>
            <p:cNvPr id="6" name="Straight Connector 5">
              <a:extLst>
                <a:ext uri="{FF2B5EF4-FFF2-40B4-BE49-F238E27FC236}">
                  <a16:creationId xmlns:a16="http://schemas.microsoft.com/office/drawing/2014/main" id="{D94EB062-FBD4-A650-45B1-3DEAE0A9BC8E}"/>
                </a:ext>
              </a:extLst>
            </p:cNvPr>
            <p:cNvCxnSpPr>
              <a:cxnSpLocks/>
            </p:cNvCxnSpPr>
            <p:nvPr/>
          </p:nvCxnSpPr>
          <p:spPr>
            <a:xfrm>
              <a:off x="7481453" y="2284855"/>
              <a:ext cx="445934" cy="0"/>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82C7C49-7549-45DD-0CC5-40453961BE61}"/>
                </a:ext>
              </a:extLst>
            </p:cNvPr>
            <p:cNvGrpSpPr/>
            <p:nvPr/>
          </p:nvGrpSpPr>
          <p:grpSpPr>
            <a:xfrm>
              <a:off x="7920537" y="1558239"/>
              <a:ext cx="262567" cy="1455993"/>
              <a:chOff x="7920538" y="1558239"/>
              <a:chExt cx="192100" cy="1455993"/>
            </a:xfrm>
          </p:grpSpPr>
          <p:cxnSp>
            <p:nvCxnSpPr>
              <p:cNvPr id="9" name="Straight Connector 8">
                <a:extLst>
                  <a:ext uri="{FF2B5EF4-FFF2-40B4-BE49-F238E27FC236}">
                    <a16:creationId xmlns:a16="http://schemas.microsoft.com/office/drawing/2014/main" id="{F7932DCF-0F16-8E3E-811A-6B23C3969065}"/>
                  </a:ext>
                </a:extLst>
              </p:cNvPr>
              <p:cNvCxnSpPr>
                <a:cxnSpLocks/>
              </p:cNvCxnSpPr>
              <p:nvPr/>
            </p:nvCxnSpPr>
            <p:spPr>
              <a:xfrm rot="16200000">
                <a:off x="8016588" y="2918182"/>
                <a:ext cx="0" cy="192100"/>
              </a:xfrm>
              <a:prstGeom prst="line">
                <a:avLst/>
              </a:prstGeom>
              <a:ln w="38100" cap="rnd">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0D3ED3-CB19-DF71-CE56-F921CF93D616}"/>
                  </a:ext>
                </a:extLst>
              </p:cNvPr>
              <p:cNvCxnSpPr>
                <a:cxnSpLocks/>
              </p:cNvCxnSpPr>
              <p:nvPr/>
            </p:nvCxnSpPr>
            <p:spPr>
              <a:xfrm rot="16200000">
                <a:off x="8016588" y="1462189"/>
                <a:ext cx="0" cy="192100"/>
              </a:xfrm>
              <a:prstGeom prst="line">
                <a:avLst/>
              </a:prstGeom>
              <a:ln w="38100" cap="rnd">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B527B640-53EB-819C-3376-E465F8FFA1ED}"/>
                </a:ext>
              </a:extLst>
            </p:cNvPr>
            <p:cNvCxnSpPr/>
            <p:nvPr/>
          </p:nvCxnSpPr>
          <p:spPr>
            <a:xfrm rot="16200000">
              <a:off x="7192354" y="2285763"/>
              <a:ext cx="1456366"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E231C553-476B-47B0-C885-61139F0ADE4B}"/>
              </a:ext>
            </a:extLst>
          </p:cNvPr>
          <p:cNvCxnSpPr>
            <a:cxnSpLocks/>
          </p:cNvCxnSpPr>
          <p:nvPr/>
        </p:nvCxnSpPr>
        <p:spPr>
          <a:xfrm>
            <a:off x="2357851" y="3166650"/>
            <a:ext cx="814416" cy="0"/>
          </a:xfrm>
          <a:prstGeom prst="line">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2" name="Rounded Rectangle 54">
            <a:extLst>
              <a:ext uri="{FF2B5EF4-FFF2-40B4-BE49-F238E27FC236}">
                <a16:creationId xmlns:a16="http://schemas.microsoft.com/office/drawing/2014/main" id="{0435F64B-4B1F-9D39-1AE6-6A87329A8150}"/>
              </a:ext>
            </a:extLst>
          </p:cNvPr>
          <p:cNvSpPr/>
          <p:nvPr/>
        </p:nvSpPr>
        <p:spPr>
          <a:xfrm>
            <a:off x="524933" y="2398770"/>
            <a:ext cx="2136626" cy="1540847"/>
          </a:xfrm>
          <a:prstGeom prst="roundRect">
            <a:avLst>
              <a:gd name="adj" fmla="val 17270"/>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spcAft>
                <a:spcPts val="450"/>
              </a:spcAft>
            </a:pPr>
            <a:r>
              <a:rPr lang="en-US" sz="1500" b="1" dirty="0">
                <a:solidFill>
                  <a:prstClr val="white"/>
                </a:solidFill>
                <a:latin typeface="Calibri" panose="020F0502020204030204"/>
              </a:rPr>
              <a:t>Key Eligibility Criteria</a:t>
            </a:r>
          </a:p>
          <a:p>
            <a:pPr marL="77153" indent="-77153" defTabSz="685800">
              <a:spcAft>
                <a:spcPts val="450"/>
              </a:spcAft>
              <a:buFont typeface="System Font Regular"/>
              <a:buChar char="‣"/>
            </a:pPr>
            <a:r>
              <a:rPr lang="en-US" sz="1050" dirty="0">
                <a:solidFill>
                  <a:prstClr val="white"/>
                </a:solidFill>
                <a:latin typeface="Calibri" panose="020F0502020204030204"/>
              </a:rPr>
              <a:t>PMF, PET-MF, PPV-MF </a:t>
            </a:r>
          </a:p>
          <a:p>
            <a:pPr marL="77153" indent="-77153" defTabSz="685800">
              <a:spcAft>
                <a:spcPts val="450"/>
              </a:spcAft>
              <a:buFont typeface="System Font Regular"/>
              <a:buChar char="‣"/>
            </a:pPr>
            <a:r>
              <a:rPr lang="en-US" sz="1050" dirty="0">
                <a:solidFill>
                  <a:prstClr val="white"/>
                </a:solidFill>
                <a:latin typeface="Calibri" panose="020F0502020204030204"/>
              </a:rPr>
              <a:t>DIPSS intermediate- or high-risk disease</a:t>
            </a:r>
          </a:p>
          <a:p>
            <a:pPr marL="77153" indent="-77153" defTabSz="685800">
              <a:spcAft>
                <a:spcPts val="450"/>
              </a:spcAft>
              <a:buFont typeface="System Font Regular"/>
              <a:buChar char="‣"/>
            </a:pPr>
            <a:r>
              <a:rPr lang="en-US" sz="1050" dirty="0">
                <a:solidFill>
                  <a:prstClr val="white"/>
                </a:solidFill>
                <a:latin typeface="Calibri" panose="020F0502020204030204"/>
              </a:rPr>
              <a:t>Ruxolitinib intolerant for </a:t>
            </a:r>
            <a:br>
              <a:rPr lang="en-US" sz="1050" dirty="0">
                <a:solidFill>
                  <a:prstClr val="white"/>
                </a:solidFill>
                <a:latin typeface="Calibri" panose="020F0502020204030204"/>
              </a:rPr>
            </a:br>
            <a:r>
              <a:rPr lang="en-US" sz="1050" dirty="0">
                <a:solidFill>
                  <a:prstClr val="white"/>
                </a:solidFill>
                <a:latin typeface="Calibri" panose="020F0502020204030204"/>
              </a:rPr>
              <a:t>≥28 days or resistance for</a:t>
            </a:r>
            <a:br>
              <a:rPr lang="en-US" sz="1050" dirty="0">
                <a:solidFill>
                  <a:prstClr val="white"/>
                </a:solidFill>
                <a:latin typeface="Calibri" panose="020F0502020204030204"/>
              </a:rPr>
            </a:br>
            <a:r>
              <a:rPr lang="en-US" sz="1050" dirty="0">
                <a:solidFill>
                  <a:prstClr val="white"/>
                </a:solidFill>
                <a:latin typeface="Calibri" panose="020F0502020204030204"/>
              </a:rPr>
              <a:t>≥3 months</a:t>
            </a:r>
          </a:p>
        </p:txBody>
      </p:sp>
      <p:sp>
        <p:nvSpPr>
          <p:cNvPr id="13" name="Rounded Rectangle 55">
            <a:extLst>
              <a:ext uri="{FF2B5EF4-FFF2-40B4-BE49-F238E27FC236}">
                <a16:creationId xmlns:a16="http://schemas.microsoft.com/office/drawing/2014/main" id="{7DD401B0-7459-3ABE-B0DF-919FF4562521}"/>
              </a:ext>
            </a:extLst>
          </p:cNvPr>
          <p:cNvSpPr/>
          <p:nvPr/>
        </p:nvSpPr>
        <p:spPr>
          <a:xfrm>
            <a:off x="2894427" y="2331347"/>
            <a:ext cx="1504328" cy="1670246"/>
          </a:xfrm>
          <a:prstGeom prst="roundRect">
            <a:avLst>
              <a:gd name="adj" fmla="val 19903"/>
            </a:avLst>
          </a:prstGeom>
          <a:solidFill>
            <a:schemeClr val="bg1">
              <a:lumMod val="95000"/>
            </a:schemeClr>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1425" b="1" dirty="0">
                <a:solidFill>
                  <a:srgbClr val="4472C4"/>
                </a:solidFill>
                <a:latin typeface="Calibri" panose="020F0502020204030204"/>
              </a:rPr>
              <a:t>1:1:1 </a:t>
            </a:r>
          </a:p>
          <a:p>
            <a:pPr algn="ctr" defTabSz="685800"/>
            <a:r>
              <a:rPr lang="en-US" sz="1425" b="1" dirty="0">
                <a:solidFill>
                  <a:srgbClr val="4472C4"/>
                </a:solidFill>
                <a:latin typeface="Calibri" panose="020F0502020204030204"/>
              </a:rPr>
              <a:t>Randomization</a:t>
            </a:r>
          </a:p>
          <a:p>
            <a:pPr algn="ctr" defTabSz="685800">
              <a:spcAft>
                <a:spcPts val="450"/>
              </a:spcAft>
            </a:pPr>
            <a:r>
              <a:rPr lang="en-US" sz="1425" b="1" dirty="0">
                <a:solidFill>
                  <a:srgbClr val="4472C4"/>
                </a:solidFill>
                <a:latin typeface="Calibri" panose="020F0502020204030204"/>
              </a:rPr>
              <a:t>N=161</a:t>
            </a:r>
          </a:p>
          <a:p>
            <a:pPr defTabSz="685800">
              <a:spcAft>
                <a:spcPts val="450"/>
              </a:spcAft>
            </a:pPr>
            <a:r>
              <a:rPr lang="en-US" sz="1050" b="1" dirty="0">
                <a:solidFill>
                  <a:prstClr val="black"/>
                </a:solidFill>
                <a:latin typeface="Calibri" panose="020F0502020204030204"/>
              </a:rPr>
              <a:t>Stratification at randomization</a:t>
            </a:r>
          </a:p>
          <a:p>
            <a:pPr marL="77153" indent="-77153" defTabSz="685800">
              <a:spcAft>
                <a:spcPts val="450"/>
              </a:spcAft>
              <a:buClr>
                <a:srgbClr val="A5A5A5"/>
              </a:buClr>
              <a:buFont typeface="System Font Regular"/>
              <a:buChar char="‣"/>
            </a:pPr>
            <a:r>
              <a:rPr lang="en-US" sz="1050" dirty="0">
                <a:solidFill>
                  <a:prstClr val="black"/>
                </a:solidFill>
                <a:latin typeface="Calibri" panose="020F0502020204030204"/>
              </a:rPr>
              <a:t>Platelet count</a:t>
            </a:r>
          </a:p>
          <a:p>
            <a:pPr marL="77153" indent="-77153" defTabSz="685800">
              <a:buClr>
                <a:srgbClr val="A5A5A5"/>
              </a:buClr>
              <a:buFont typeface="System Font Regular"/>
              <a:buChar char="‣"/>
            </a:pPr>
            <a:r>
              <a:rPr lang="en-US" sz="1050" dirty="0">
                <a:solidFill>
                  <a:prstClr val="black"/>
                </a:solidFill>
                <a:latin typeface="Calibri" panose="020F0502020204030204"/>
              </a:rPr>
              <a:t>Geographic region</a:t>
            </a:r>
          </a:p>
        </p:txBody>
      </p:sp>
      <p:cxnSp>
        <p:nvCxnSpPr>
          <p:cNvPr id="14" name="Straight Connector 13">
            <a:extLst>
              <a:ext uri="{FF2B5EF4-FFF2-40B4-BE49-F238E27FC236}">
                <a16:creationId xmlns:a16="http://schemas.microsoft.com/office/drawing/2014/main" id="{1DBBF307-5377-5598-1489-CBEC580B7204}"/>
              </a:ext>
            </a:extLst>
          </p:cNvPr>
          <p:cNvCxnSpPr>
            <a:cxnSpLocks/>
          </p:cNvCxnSpPr>
          <p:nvPr/>
        </p:nvCxnSpPr>
        <p:spPr>
          <a:xfrm>
            <a:off x="4593548" y="3154554"/>
            <a:ext cx="411637" cy="0"/>
          </a:xfrm>
          <a:prstGeom prst="line">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5" name="Rounded Rectangle 19">
            <a:extLst>
              <a:ext uri="{FF2B5EF4-FFF2-40B4-BE49-F238E27FC236}">
                <a16:creationId xmlns:a16="http://schemas.microsoft.com/office/drawing/2014/main" id="{CAC901A8-9436-6034-161A-4FC94F3FF1CC}"/>
              </a:ext>
            </a:extLst>
          </p:cNvPr>
          <p:cNvSpPr/>
          <p:nvPr/>
        </p:nvSpPr>
        <p:spPr>
          <a:xfrm>
            <a:off x="6573015" y="2307509"/>
            <a:ext cx="2142360" cy="1717923"/>
          </a:xfrm>
          <a:prstGeom prst="roundRect">
            <a:avLst>
              <a:gd name="adj" fmla="val 19903"/>
            </a:avLst>
          </a:prstGeom>
          <a:solidFill>
            <a:schemeClr val="bg1">
              <a:lumMod val="95000"/>
            </a:schemeClr>
          </a:solidFill>
          <a:ln w="381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685800">
              <a:spcAft>
                <a:spcPts val="450"/>
              </a:spcAft>
            </a:pPr>
            <a:r>
              <a:rPr lang="en-US" sz="1500" b="1" dirty="0">
                <a:solidFill>
                  <a:srgbClr val="4472C4"/>
                </a:solidFill>
                <a:latin typeface="Calibri" panose="020F0502020204030204"/>
              </a:rPr>
              <a:t>Primary endpoint  </a:t>
            </a:r>
          </a:p>
          <a:p>
            <a:pPr marL="77153" indent="-77153" defTabSz="685800">
              <a:spcAft>
                <a:spcPts val="450"/>
              </a:spcAft>
              <a:buFont typeface="System Font Regular"/>
              <a:buChar char="‣"/>
            </a:pPr>
            <a:r>
              <a:rPr lang="en-US" sz="1050" dirty="0">
                <a:solidFill>
                  <a:prstClr val="black"/>
                </a:solidFill>
                <a:latin typeface="Calibri" panose="020F0502020204030204"/>
              </a:rPr>
              <a:t>Confirm/Determine recommended dose</a:t>
            </a:r>
          </a:p>
          <a:p>
            <a:pPr defTabSz="685800">
              <a:spcAft>
                <a:spcPts val="450"/>
              </a:spcAft>
            </a:pPr>
            <a:r>
              <a:rPr lang="en-US" sz="1500" b="1" dirty="0">
                <a:solidFill>
                  <a:srgbClr val="4472C4"/>
                </a:solidFill>
                <a:latin typeface="Calibri" panose="020F0502020204030204"/>
              </a:rPr>
              <a:t>Secondary endpoints</a:t>
            </a:r>
          </a:p>
          <a:p>
            <a:pPr marL="77153" indent="-77153" defTabSz="685800">
              <a:spcAft>
                <a:spcPts val="450"/>
              </a:spcAft>
              <a:buFont typeface="System Font Regular"/>
              <a:buChar char="‣"/>
            </a:pPr>
            <a:r>
              <a:rPr lang="en-US" sz="1050" dirty="0">
                <a:solidFill>
                  <a:prstClr val="black"/>
                </a:solidFill>
                <a:latin typeface="Calibri" panose="020F0502020204030204"/>
              </a:rPr>
              <a:t>Dose-response for efficacy (SVR, reduction in TSS) and safety</a:t>
            </a:r>
          </a:p>
          <a:p>
            <a:pPr marL="77153" indent="-77153" defTabSz="685800">
              <a:spcAft>
                <a:spcPts val="450"/>
              </a:spcAft>
              <a:buFont typeface="System Font Regular"/>
              <a:buChar char="‣"/>
            </a:pPr>
            <a:r>
              <a:rPr lang="en-US" sz="1050" dirty="0">
                <a:solidFill>
                  <a:prstClr val="black"/>
                </a:solidFill>
                <a:latin typeface="Calibri" panose="020F0502020204030204"/>
              </a:rPr>
              <a:t>PK/PD determination</a:t>
            </a:r>
            <a:endParaRPr lang="en-US" sz="1350" dirty="0">
              <a:solidFill>
                <a:prstClr val="black"/>
              </a:solidFill>
              <a:latin typeface="Calibri" panose="020F0502020204030204"/>
            </a:endParaRPr>
          </a:p>
        </p:txBody>
      </p:sp>
      <p:sp>
        <p:nvSpPr>
          <p:cNvPr id="16" name="Rounded Rectangle 57">
            <a:extLst>
              <a:ext uri="{FF2B5EF4-FFF2-40B4-BE49-F238E27FC236}">
                <a16:creationId xmlns:a16="http://schemas.microsoft.com/office/drawing/2014/main" id="{6E0EBE5A-A761-3FD9-27C9-300D13BF69C7}"/>
              </a:ext>
            </a:extLst>
          </p:cNvPr>
          <p:cNvSpPr/>
          <p:nvPr/>
        </p:nvSpPr>
        <p:spPr>
          <a:xfrm>
            <a:off x="4840514" y="3581015"/>
            <a:ext cx="1460637" cy="506313"/>
          </a:xfrm>
          <a:prstGeom prst="roundRect">
            <a:avLst>
              <a:gd name="adj" fmla="val 16141"/>
            </a:avLst>
          </a:prstGeom>
          <a:solidFill>
            <a:srgbClr val="1ECECA"/>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1500" b="1" dirty="0">
                <a:solidFill>
                  <a:prstClr val="white"/>
                </a:solidFill>
                <a:latin typeface="Calibri" panose="020F0502020204030204"/>
              </a:rPr>
              <a:t>Pacritinib</a:t>
            </a:r>
          </a:p>
          <a:p>
            <a:pPr algn="ctr" defTabSz="685800"/>
            <a:r>
              <a:rPr lang="en-US" sz="1500" b="1" dirty="0">
                <a:solidFill>
                  <a:prstClr val="white"/>
                </a:solidFill>
                <a:latin typeface="Calibri" panose="020F0502020204030204"/>
              </a:rPr>
              <a:t>200 mg BID</a:t>
            </a:r>
          </a:p>
        </p:txBody>
      </p:sp>
      <p:sp>
        <p:nvSpPr>
          <p:cNvPr id="17" name="Rounded Rectangle 58">
            <a:extLst>
              <a:ext uri="{FF2B5EF4-FFF2-40B4-BE49-F238E27FC236}">
                <a16:creationId xmlns:a16="http://schemas.microsoft.com/office/drawing/2014/main" id="{02C7511A-28F7-CDAA-BCBB-49EF5694A7CC}"/>
              </a:ext>
            </a:extLst>
          </p:cNvPr>
          <p:cNvSpPr/>
          <p:nvPr/>
        </p:nvSpPr>
        <p:spPr>
          <a:xfrm>
            <a:off x="4860714" y="2896228"/>
            <a:ext cx="1460637" cy="506313"/>
          </a:xfrm>
          <a:prstGeom prst="roundRect">
            <a:avLst>
              <a:gd name="adj" fmla="val 16141"/>
            </a:avLst>
          </a:prstGeom>
          <a:solidFill>
            <a:srgbClr val="0099B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1500" b="1" dirty="0">
                <a:solidFill>
                  <a:prstClr val="white"/>
                </a:solidFill>
                <a:latin typeface="Calibri" panose="020F0502020204030204"/>
              </a:rPr>
              <a:t>Pacritinib</a:t>
            </a:r>
          </a:p>
          <a:p>
            <a:pPr algn="ctr" defTabSz="685800"/>
            <a:r>
              <a:rPr lang="en-US" sz="1500" b="1" dirty="0">
                <a:solidFill>
                  <a:prstClr val="white"/>
                </a:solidFill>
                <a:latin typeface="Calibri" panose="020F0502020204030204"/>
              </a:rPr>
              <a:t>100 mg BID</a:t>
            </a:r>
          </a:p>
        </p:txBody>
      </p:sp>
      <p:sp>
        <p:nvSpPr>
          <p:cNvPr id="18" name="Rounded Rectangle 59">
            <a:extLst>
              <a:ext uri="{FF2B5EF4-FFF2-40B4-BE49-F238E27FC236}">
                <a16:creationId xmlns:a16="http://schemas.microsoft.com/office/drawing/2014/main" id="{E86EC6E7-CF5D-1B12-3C55-18FC8FC9A0AB}"/>
              </a:ext>
            </a:extLst>
          </p:cNvPr>
          <p:cNvSpPr/>
          <p:nvPr/>
        </p:nvSpPr>
        <p:spPr>
          <a:xfrm>
            <a:off x="4860714" y="2224969"/>
            <a:ext cx="1440435" cy="506313"/>
          </a:xfrm>
          <a:prstGeom prst="roundRect">
            <a:avLst>
              <a:gd name="adj" fmla="val 16141"/>
            </a:avLst>
          </a:prstGeom>
          <a:solidFill>
            <a:srgbClr val="00206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1500" b="1" dirty="0">
                <a:solidFill>
                  <a:prstClr val="white"/>
                </a:solidFill>
                <a:latin typeface="Calibri" panose="020F0502020204030204"/>
              </a:rPr>
              <a:t>Pacritinib</a:t>
            </a:r>
          </a:p>
          <a:p>
            <a:pPr algn="ctr" defTabSz="685800"/>
            <a:r>
              <a:rPr lang="en-US" sz="1500" b="1" dirty="0">
                <a:solidFill>
                  <a:prstClr val="white"/>
                </a:solidFill>
                <a:latin typeface="Calibri" panose="020F0502020204030204"/>
              </a:rPr>
              <a:t>100 mg QD</a:t>
            </a:r>
          </a:p>
        </p:txBody>
      </p:sp>
      <p:sp>
        <p:nvSpPr>
          <p:cNvPr id="20" name="TextBox 19">
            <a:extLst>
              <a:ext uri="{FF2B5EF4-FFF2-40B4-BE49-F238E27FC236}">
                <a16:creationId xmlns:a16="http://schemas.microsoft.com/office/drawing/2014/main" id="{057F9C75-C109-ADCB-0C58-E2EC5D6C67E5}"/>
              </a:ext>
            </a:extLst>
          </p:cNvPr>
          <p:cNvSpPr txBox="1"/>
          <p:nvPr/>
        </p:nvSpPr>
        <p:spPr>
          <a:xfrm>
            <a:off x="3072195" y="4482379"/>
            <a:ext cx="4572000" cy="246221"/>
          </a:xfrm>
          <a:prstGeom prst="rect">
            <a:avLst/>
          </a:prstGeom>
          <a:noFill/>
        </p:spPr>
        <p:txBody>
          <a:bodyPr wrap="square">
            <a:spAutoFit/>
          </a:bodyPr>
          <a:lstStyle/>
          <a:p>
            <a:r>
              <a:rPr lang="en-US" sz="1000" dirty="0">
                <a:solidFill>
                  <a:schemeClr val="bg1"/>
                </a:solidFill>
              </a:rPr>
              <a:t>Gerds AT, et al. </a:t>
            </a:r>
            <a:r>
              <a:rPr lang="en-US" sz="1000" i="1" dirty="0">
                <a:solidFill>
                  <a:schemeClr val="bg1"/>
                </a:solidFill>
              </a:rPr>
              <a:t>Blood Adv</a:t>
            </a:r>
            <a:r>
              <a:rPr lang="en-US" sz="1000" dirty="0">
                <a:solidFill>
                  <a:schemeClr val="bg1"/>
                </a:solidFill>
              </a:rPr>
              <a:t>. 2020;4(22):5825-5835.</a:t>
            </a:r>
          </a:p>
        </p:txBody>
      </p:sp>
      <p:sp>
        <p:nvSpPr>
          <p:cNvPr id="21" name="TextBox 20">
            <a:extLst>
              <a:ext uri="{FF2B5EF4-FFF2-40B4-BE49-F238E27FC236}">
                <a16:creationId xmlns:a16="http://schemas.microsoft.com/office/drawing/2014/main" id="{0F32EA02-8C3D-F38F-D7CB-11F1F16411BF}"/>
              </a:ext>
            </a:extLst>
          </p:cNvPr>
          <p:cNvSpPr txBox="1"/>
          <p:nvPr/>
        </p:nvSpPr>
        <p:spPr>
          <a:xfrm>
            <a:off x="444266" y="4154596"/>
            <a:ext cx="8499436" cy="369332"/>
          </a:xfrm>
          <a:prstGeom prst="rect">
            <a:avLst/>
          </a:prstGeom>
          <a:noFill/>
        </p:spPr>
        <p:txBody>
          <a:bodyPr wrap="square" rtlCol="0">
            <a:spAutoFit/>
          </a:bodyPr>
          <a:lstStyle/>
          <a:p>
            <a:r>
              <a:rPr lang="en-US" sz="900" dirty="0"/>
              <a:t>BID, twice daily; </a:t>
            </a:r>
            <a:r>
              <a:rPr lang="en-US" sz="900" kern="1200" dirty="0">
                <a:solidFill>
                  <a:schemeClr val="tx1"/>
                </a:solidFill>
                <a:effectLst/>
                <a:latin typeface="+mn-lt"/>
                <a:ea typeface="+mn-ea"/>
                <a:cs typeface="+mn-cs"/>
              </a:rPr>
              <a:t>DIPSS, Dynamic International Prognostic Scoring System;</a:t>
            </a:r>
            <a:r>
              <a:rPr lang="en-US" sz="900" dirty="0"/>
              <a:t> MF, myelofibrosis; PET, post-essential thrombocythemia; PK/PD, pharmacokinetics/pharmacodynamics; PMF, primary myelofibrosis; PPV, post-polycythemia vera; QD, once daily; SVR, spleen volume reduction; TSS, total symptom score</a:t>
            </a:r>
          </a:p>
        </p:txBody>
      </p:sp>
    </p:spTree>
    <p:extLst>
      <p:ext uri="{BB962C8B-B14F-4D97-AF65-F5344CB8AC3E}">
        <p14:creationId xmlns:p14="http://schemas.microsoft.com/office/powerpoint/2010/main" val="1469052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A762-A567-AD9C-EFCC-2DF4E8EFE0EF}"/>
              </a:ext>
            </a:extLst>
          </p:cNvPr>
          <p:cNvSpPr>
            <a:spLocks noGrp="1"/>
          </p:cNvSpPr>
          <p:nvPr>
            <p:ph type="title"/>
          </p:nvPr>
        </p:nvSpPr>
        <p:spPr/>
        <p:txBody>
          <a:bodyPr>
            <a:normAutofit fontScale="90000"/>
          </a:bodyPr>
          <a:lstStyle/>
          <a:p>
            <a:r>
              <a:rPr lang="en-US" dirty="0">
                <a:latin typeface="+mn-lt"/>
              </a:rPr>
              <a:t>PAC203: Spleen Response Across Doses </a:t>
            </a:r>
            <a:br>
              <a:rPr lang="en-US" dirty="0">
                <a:latin typeface="+mn-lt"/>
              </a:rPr>
            </a:br>
            <a:r>
              <a:rPr lang="en-US" dirty="0">
                <a:latin typeface="+mn-lt"/>
              </a:rPr>
              <a:t>(Evaluable Population, Week 24)</a:t>
            </a:r>
          </a:p>
        </p:txBody>
      </p:sp>
      <p:sp>
        <p:nvSpPr>
          <p:cNvPr id="4" name="TextBox 3">
            <a:extLst>
              <a:ext uri="{FF2B5EF4-FFF2-40B4-BE49-F238E27FC236}">
                <a16:creationId xmlns:a16="http://schemas.microsoft.com/office/drawing/2014/main" id="{01DD4856-5D95-11E4-CFBD-258664EF46E1}"/>
              </a:ext>
            </a:extLst>
          </p:cNvPr>
          <p:cNvSpPr txBox="1"/>
          <p:nvPr/>
        </p:nvSpPr>
        <p:spPr>
          <a:xfrm>
            <a:off x="3133154" y="4514037"/>
            <a:ext cx="5908295" cy="553998"/>
          </a:xfrm>
          <a:prstGeom prst="rect">
            <a:avLst/>
          </a:prstGeom>
          <a:noFill/>
        </p:spPr>
        <p:txBody>
          <a:bodyPr wrap="square">
            <a:spAutoFit/>
          </a:bodyPr>
          <a:lstStyle/>
          <a:p>
            <a:r>
              <a:rPr lang="en-US" sz="1000" dirty="0">
                <a:solidFill>
                  <a:schemeClr val="bg1"/>
                </a:solidFill>
              </a:rPr>
              <a:t>Reprinted from </a:t>
            </a:r>
            <a:r>
              <a:rPr lang="en-US" sz="1000" i="1" dirty="0">
                <a:solidFill>
                  <a:schemeClr val="bg1"/>
                </a:solidFill>
              </a:rPr>
              <a:t>Blood Advances</a:t>
            </a:r>
            <a:r>
              <a:rPr lang="en-US" sz="1000" dirty="0">
                <a:solidFill>
                  <a:schemeClr val="bg1"/>
                </a:solidFill>
              </a:rPr>
              <a:t>, volume 4, issue 22, </a:t>
            </a:r>
            <a:r>
              <a:rPr lang="en-US" sz="1000" dirty="0" err="1">
                <a:solidFill>
                  <a:schemeClr val="bg1"/>
                </a:solidFill>
              </a:rPr>
              <a:t>Gerds</a:t>
            </a:r>
            <a:r>
              <a:rPr lang="en-US" sz="1000" dirty="0">
                <a:solidFill>
                  <a:schemeClr val="bg1"/>
                </a:solidFill>
              </a:rPr>
              <a:t> AT, Savona MR, Scott BL, et al. Determining the recommended dose of pacritinib: results from the PAC203 dose-finding trial in advanced myelofibrosis, pages 5825-5835, Copyright © 2020, with permission from The American Society of Hematology. </a:t>
            </a:r>
          </a:p>
        </p:txBody>
      </p:sp>
      <p:pic>
        <p:nvPicPr>
          <p:cNvPr id="5" name="Picture 4">
            <a:extLst>
              <a:ext uri="{FF2B5EF4-FFF2-40B4-BE49-F238E27FC236}">
                <a16:creationId xmlns:a16="http://schemas.microsoft.com/office/drawing/2014/main" id="{39360959-11FD-8774-53FC-BB4B47C4ADCD}"/>
              </a:ext>
            </a:extLst>
          </p:cNvPr>
          <p:cNvPicPr>
            <a:picLocks noChangeAspect="1"/>
          </p:cNvPicPr>
          <p:nvPr/>
        </p:nvPicPr>
        <p:blipFill rotWithShape="1">
          <a:blip r:embed="rId3"/>
          <a:srcRect b="53088"/>
          <a:stretch/>
        </p:blipFill>
        <p:spPr>
          <a:xfrm>
            <a:off x="452098" y="1772359"/>
            <a:ext cx="4499447" cy="1926584"/>
          </a:xfrm>
          <a:prstGeom prst="rect">
            <a:avLst/>
          </a:prstGeom>
        </p:spPr>
      </p:pic>
      <p:sp>
        <p:nvSpPr>
          <p:cNvPr id="6" name="TextBox 5">
            <a:extLst>
              <a:ext uri="{FF2B5EF4-FFF2-40B4-BE49-F238E27FC236}">
                <a16:creationId xmlns:a16="http://schemas.microsoft.com/office/drawing/2014/main" id="{4FD48528-63B5-AB93-8254-8A3166BCA5C6}"/>
              </a:ext>
            </a:extLst>
          </p:cNvPr>
          <p:cNvSpPr txBox="1"/>
          <p:nvPr/>
        </p:nvSpPr>
        <p:spPr>
          <a:xfrm>
            <a:off x="5008199" y="2005760"/>
            <a:ext cx="2133132" cy="1181862"/>
          </a:xfrm>
          <a:prstGeom prst="rect">
            <a:avLst/>
          </a:prstGeom>
          <a:noFill/>
        </p:spPr>
        <p:txBody>
          <a:bodyPr wrap="square" lIns="68580" tIns="34290" rtlCol="0">
            <a:spAutoFit/>
          </a:bodyPr>
          <a:lstStyle>
            <a:defPPr>
              <a:defRPr lang="en-US"/>
            </a:defPPr>
            <a:lvl1pPr marL="114300" indent="-114300" algn="l">
              <a:lnSpc>
                <a:spcPct val="90000"/>
              </a:lnSpc>
              <a:spcBef>
                <a:spcPts val="0"/>
              </a:spcBef>
              <a:buFont typeface="Arial" panose="020B0604020202020204" pitchFamily="34" charset="0"/>
              <a:buChar char="•"/>
              <a:defRPr sz="1400">
                <a:solidFill>
                  <a:schemeClr val="accent2">
                    <a:lumMod val="50000"/>
                  </a:schemeClr>
                </a:solidFill>
                <a:latin typeface="Calibri Light" panose="020F0302020204030204" pitchFamily="34" charset="0"/>
              </a:defRPr>
            </a:lvl1pPr>
          </a:lstStyle>
          <a:p>
            <a:pPr marL="0" indent="0" algn="r" defTabSz="685800">
              <a:buNone/>
            </a:pPr>
            <a:r>
              <a:rPr lang="en-US" sz="1350" dirty="0">
                <a:solidFill>
                  <a:prstClr val="black"/>
                </a:solidFill>
                <a:latin typeface="Calibri" panose="020F0502020204030204"/>
                <a:cs typeface="Arial" panose="020B0604020202020204" pitchFamily="34" charset="0"/>
              </a:rPr>
              <a:t>Evaluable SVR in patients with severe thrombocytopenia (&lt;50x10</a:t>
            </a:r>
            <a:r>
              <a:rPr lang="en-US" sz="1350" baseline="30000" dirty="0">
                <a:solidFill>
                  <a:prstClr val="black"/>
                </a:solidFill>
                <a:latin typeface="Calibri" panose="020F0502020204030204"/>
                <a:cs typeface="Arial" panose="020B0604020202020204" pitchFamily="34" charset="0"/>
              </a:rPr>
              <a:t>9</a:t>
            </a:r>
            <a:r>
              <a:rPr lang="en-US" sz="1350" dirty="0">
                <a:solidFill>
                  <a:prstClr val="black"/>
                </a:solidFill>
                <a:latin typeface="Calibri" panose="020F0502020204030204"/>
                <a:cs typeface="Arial" panose="020B0604020202020204" pitchFamily="34" charset="0"/>
              </a:rPr>
              <a:t>/L) at baseline treated with 200 mg BID</a:t>
            </a:r>
            <a:endParaRPr lang="en-US" sz="1500" dirty="0">
              <a:solidFill>
                <a:prstClr val="black"/>
              </a:solidFill>
              <a:latin typeface="Calibri" panose="020F0502020204030204"/>
              <a:cs typeface="Arial" panose="020B0604020202020204" pitchFamily="34" charset="0"/>
            </a:endParaRPr>
          </a:p>
          <a:p>
            <a:pPr marL="0" indent="0" algn="r" defTabSz="685800">
              <a:buNone/>
            </a:pPr>
            <a:endParaRPr lang="en-US" sz="1200" dirty="0">
              <a:solidFill>
                <a:prstClr val="black"/>
              </a:solidFill>
              <a:latin typeface="Calibri" panose="020F0502020204030204"/>
              <a:cs typeface="Arial" panose="020B0604020202020204" pitchFamily="34" charset="0"/>
            </a:endParaRPr>
          </a:p>
        </p:txBody>
      </p:sp>
      <p:grpSp>
        <p:nvGrpSpPr>
          <p:cNvPr id="7" name="Group 6">
            <a:extLst>
              <a:ext uri="{FF2B5EF4-FFF2-40B4-BE49-F238E27FC236}">
                <a16:creationId xmlns:a16="http://schemas.microsoft.com/office/drawing/2014/main" id="{10E81BF0-E45E-AE46-7458-4A7014589C8D}"/>
              </a:ext>
            </a:extLst>
          </p:cNvPr>
          <p:cNvGrpSpPr/>
          <p:nvPr/>
        </p:nvGrpSpPr>
        <p:grpSpPr>
          <a:xfrm>
            <a:off x="6606880" y="1637726"/>
            <a:ext cx="2661712" cy="1774475"/>
            <a:chOff x="11003028" y="844374"/>
            <a:chExt cx="3876939" cy="2584626"/>
          </a:xfrm>
        </p:grpSpPr>
        <p:sp>
          <p:nvSpPr>
            <p:cNvPr id="8" name="Oval 7">
              <a:extLst>
                <a:ext uri="{FF2B5EF4-FFF2-40B4-BE49-F238E27FC236}">
                  <a16:creationId xmlns:a16="http://schemas.microsoft.com/office/drawing/2014/main" id="{ED74FBB0-4B9F-50B6-7562-2F0CD5352FAB}"/>
                </a:ext>
              </a:extLst>
            </p:cNvPr>
            <p:cNvSpPr/>
            <p:nvPr/>
          </p:nvSpPr>
          <p:spPr>
            <a:xfrm>
              <a:off x="12049980" y="1075935"/>
              <a:ext cx="2131846" cy="2131846"/>
            </a:xfrm>
            <a:prstGeom prst="ellipse">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aphicFrame>
          <p:nvGraphicFramePr>
            <p:cNvPr id="9" name="Chart 8">
              <a:extLst>
                <a:ext uri="{FF2B5EF4-FFF2-40B4-BE49-F238E27FC236}">
                  <a16:creationId xmlns:a16="http://schemas.microsoft.com/office/drawing/2014/main" id="{30EDCEFE-A198-8240-87AC-F92E8C346094}"/>
                </a:ext>
              </a:extLst>
            </p:cNvPr>
            <p:cNvGraphicFramePr/>
            <p:nvPr>
              <p:extLst>
                <p:ext uri="{D42A27DB-BD31-4B8C-83A1-F6EECF244321}">
                  <p14:modId xmlns:p14="http://schemas.microsoft.com/office/powerpoint/2010/main" val="193989273"/>
                </p:ext>
              </p:extLst>
            </p:nvPr>
          </p:nvGraphicFramePr>
          <p:xfrm>
            <a:off x="11003028" y="844374"/>
            <a:ext cx="3876939" cy="258462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C9C8219-42CD-E300-B259-180528A622BA}"/>
                </a:ext>
              </a:extLst>
            </p:cNvPr>
            <p:cNvSpPr txBox="1"/>
            <p:nvPr/>
          </p:nvSpPr>
          <p:spPr>
            <a:xfrm>
              <a:off x="12167433" y="1782443"/>
              <a:ext cx="1887153" cy="672442"/>
            </a:xfrm>
            <a:prstGeom prst="rect">
              <a:avLst/>
            </a:prstGeom>
            <a:noFill/>
          </p:spPr>
          <p:txBody>
            <a:bodyPr wrap="square" lIns="0" tIns="0" rIns="0" bIns="0" rtlCol="0">
              <a:spAutoFit/>
            </a:bodyPr>
            <a:lstStyle/>
            <a:p>
              <a:pPr algn="ctr" defTabSz="685800"/>
              <a:r>
                <a:rPr lang="en-US" sz="3000" b="1" dirty="0">
                  <a:solidFill>
                    <a:srgbClr val="336699"/>
                  </a:solidFill>
                  <a:latin typeface="Calibri" panose="020F0502020204030204"/>
                </a:rPr>
                <a:t>31</a:t>
              </a:r>
              <a:r>
                <a:rPr lang="en-US" sz="3000" b="1" baseline="30000" dirty="0">
                  <a:solidFill>
                    <a:srgbClr val="336699"/>
                  </a:solidFill>
                  <a:latin typeface="Calibri" panose="020F0502020204030204"/>
                </a:rPr>
                <a:t>%</a:t>
              </a:r>
              <a:endParaRPr lang="en-US" sz="2400" b="1" dirty="0">
                <a:solidFill>
                  <a:srgbClr val="336699"/>
                </a:solidFill>
                <a:latin typeface="Calibri" panose="020F0502020204030204"/>
              </a:endParaRPr>
            </a:p>
          </p:txBody>
        </p:sp>
      </p:grpSp>
      <p:sp>
        <p:nvSpPr>
          <p:cNvPr id="13" name="TextBox 12">
            <a:extLst>
              <a:ext uri="{FF2B5EF4-FFF2-40B4-BE49-F238E27FC236}">
                <a16:creationId xmlns:a16="http://schemas.microsoft.com/office/drawing/2014/main" id="{D2E6ED29-B1BA-6CEE-B99A-61D7908A5444}"/>
              </a:ext>
            </a:extLst>
          </p:cNvPr>
          <p:cNvSpPr txBox="1"/>
          <p:nvPr/>
        </p:nvSpPr>
        <p:spPr>
          <a:xfrm>
            <a:off x="384396" y="4236158"/>
            <a:ext cx="6756935" cy="246221"/>
          </a:xfrm>
          <a:prstGeom prst="rect">
            <a:avLst/>
          </a:prstGeom>
          <a:noFill/>
        </p:spPr>
        <p:txBody>
          <a:bodyPr wrap="square" rtlCol="0">
            <a:spAutoFit/>
          </a:bodyPr>
          <a:lstStyle/>
          <a:p>
            <a:r>
              <a:rPr lang="en-US" sz="1000" dirty="0"/>
              <a:t>BID, twice daily; QD, once daily; SVR, spleen volume reduction</a:t>
            </a:r>
          </a:p>
        </p:txBody>
      </p:sp>
    </p:spTree>
    <p:extLst>
      <p:ext uri="{BB962C8B-B14F-4D97-AF65-F5344CB8AC3E}">
        <p14:creationId xmlns:p14="http://schemas.microsoft.com/office/powerpoint/2010/main" val="389536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75B2-783F-EF0D-D4FF-69C8DCF9A690}"/>
              </a:ext>
            </a:extLst>
          </p:cNvPr>
          <p:cNvSpPr>
            <a:spLocks noGrp="1"/>
          </p:cNvSpPr>
          <p:nvPr>
            <p:ph type="title"/>
          </p:nvPr>
        </p:nvSpPr>
        <p:spPr>
          <a:xfrm>
            <a:off x="314325" y="172686"/>
            <a:ext cx="8515350" cy="994172"/>
          </a:xfrm>
        </p:spPr>
        <p:txBody>
          <a:bodyPr>
            <a:normAutofit fontScale="90000"/>
          </a:bodyPr>
          <a:lstStyle/>
          <a:p>
            <a:r>
              <a:rPr lang="en-US" dirty="0">
                <a:latin typeface="+mn-lt"/>
              </a:rPr>
              <a:t>PAC203: Symptom Responses Across Doses </a:t>
            </a:r>
            <a:br>
              <a:rPr lang="en-US" dirty="0">
                <a:latin typeface="+mn-lt"/>
              </a:rPr>
            </a:br>
            <a:r>
              <a:rPr lang="en-US" dirty="0">
                <a:latin typeface="+mn-lt"/>
              </a:rPr>
              <a:t>(Evaluable Population, Week 24)</a:t>
            </a:r>
          </a:p>
        </p:txBody>
      </p:sp>
      <p:pic>
        <p:nvPicPr>
          <p:cNvPr id="6" name="Picture 5">
            <a:extLst>
              <a:ext uri="{FF2B5EF4-FFF2-40B4-BE49-F238E27FC236}">
                <a16:creationId xmlns:a16="http://schemas.microsoft.com/office/drawing/2014/main" id="{94804B66-6EA2-567F-9078-DD51B08CA077}"/>
              </a:ext>
            </a:extLst>
          </p:cNvPr>
          <p:cNvPicPr>
            <a:picLocks noChangeAspect="1"/>
          </p:cNvPicPr>
          <p:nvPr/>
        </p:nvPicPr>
        <p:blipFill rotWithShape="1">
          <a:blip r:embed="rId2"/>
          <a:srcRect t="47857"/>
          <a:stretch/>
        </p:blipFill>
        <p:spPr>
          <a:xfrm>
            <a:off x="445770" y="1700784"/>
            <a:ext cx="4498848" cy="2141104"/>
          </a:xfrm>
          <a:prstGeom prst="rect">
            <a:avLst/>
          </a:prstGeom>
        </p:spPr>
      </p:pic>
      <p:sp>
        <p:nvSpPr>
          <p:cNvPr id="7" name="Rectangle 6">
            <a:extLst>
              <a:ext uri="{FF2B5EF4-FFF2-40B4-BE49-F238E27FC236}">
                <a16:creationId xmlns:a16="http://schemas.microsoft.com/office/drawing/2014/main" id="{5C88E377-5064-BB95-6D72-26DE90935D35}"/>
              </a:ext>
            </a:extLst>
          </p:cNvPr>
          <p:cNvSpPr/>
          <p:nvPr/>
        </p:nvSpPr>
        <p:spPr>
          <a:xfrm>
            <a:off x="5268184" y="1890622"/>
            <a:ext cx="2783225" cy="461665"/>
          </a:xfrm>
          <a:prstGeom prst="rect">
            <a:avLst/>
          </a:prstGeom>
        </p:spPr>
        <p:txBody>
          <a:bodyPr wrap="square">
            <a:spAutoFit/>
          </a:bodyPr>
          <a:lstStyle/>
          <a:p>
            <a:pPr defTabSz="685800"/>
            <a:r>
              <a:rPr lang="en-US" sz="1200" b="1" dirty="0">
                <a:solidFill>
                  <a:prstClr val="black"/>
                </a:solidFill>
                <a:latin typeface="Calibri" panose="020F0502020204030204"/>
              </a:rPr>
              <a:t>TSS analyzed as a continuous variable:</a:t>
            </a:r>
          </a:p>
          <a:p>
            <a:pPr defTabSz="685800"/>
            <a:r>
              <a:rPr lang="en-US" sz="1200" dirty="0">
                <a:solidFill>
                  <a:prstClr val="black"/>
                </a:solidFill>
                <a:latin typeface="Calibri" panose="020F0502020204030204"/>
              </a:rPr>
              <a:t>Deeper reductions with 200 mg BID</a:t>
            </a:r>
          </a:p>
        </p:txBody>
      </p:sp>
      <p:graphicFrame>
        <p:nvGraphicFramePr>
          <p:cNvPr id="8" name="Chart 7">
            <a:extLst>
              <a:ext uri="{FF2B5EF4-FFF2-40B4-BE49-F238E27FC236}">
                <a16:creationId xmlns:a16="http://schemas.microsoft.com/office/drawing/2014/main" id="{106D0323-2705-407F-6F79-91BAEF1E9A88}"/>
              </a:ext>
            </a:extLst>
          </p:cNvPr>
          <p:cNvGraphicFramePr/>
          <p:nvPr>
            <p:extLst>
              <p:ext uri="{D42A27DB-BD31-4B8C-83A1-F6EECF244321}">
                <p14:modId xmlns:p14="http://schemas.microsoft.com/office/powerpoint/2010/main" val="2562914416"/>
              </p:ext>
            </p:extLst>
          </p:nvPr>
        </p:nvGraphicFramePr>
        <p:xfrm>
          <a:off x="3917812" y="2450461"/>
          <a:ext cx="4668050" cy="17363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C3DD1CE-1F1A-E529-4856-61EAAB0A8ADC}"/>
              </a:ext>
            </a:extLst>
          </p:cNvPr>
          <p:cNvSpPr txBox="1"/>
          <p:nvPr/>
        </p:nvSpPr>
        <p:spPr>
          <a:xfrm>
            <a:off x="0" y="4190986"/>
            <a:ext cx="6756935" cy="246221"/>
          </a:xfrm>
          <a:prstGeom prst="rect">
            <a:avLst/>
          </a:prstGeom>
          <a:noFill/>
        </p:spPr>
        <p:txBody>
          <a:bodyPr wrap="square" rtlCol="0">
            <a:spAutoFit/>
          </a:bodyPr>
          <a:lstStyle/>
          <a:p>
            <a:r>
              <a:rPr lang="en-US" sz="1000" dirty="0"/>
              <a:t>BID, twice daily; QD, once daily; TSS, total symptom score</a:t>
            </a:r>
          </a:p>
        </p:txBody>
      </p:sp>
      <p:sp>
        <p:nvSpPr>
          <p:cNvPr id="3" name="TextBox 2">
            <a:extLst>
              <a:ext uri="{FF2B5EF4-FFF2-40B4-BE49-F238E27FC236}">
                <a16:creationId xmlns:a16="http://schemas.microsoft.com/office/drawing/2014/main" id="{60497186-B187-EDD3-F1B0-A947A27B9D29}"/>
              </a:ext>
            </a:extLst>
          </p:cNvPr>
          <p:cNvSpPr txBox="1"/>
          <p:nvPr/>
        </p:nvSpPr>
        <p:spPr>
          <a:xfrm>
            <a:off x="3133154" y="4514037"/>
            <a:ext cx="5908295" cy="553998"/>
          </a:xfrm>
          <a:prstGeom prst="rect">
            <a:avLst/>
          </a:prstGeom>
          <a:noFill/>
        </p:spPr>
        <p:txBody>
          <a:bodyPr wrap="square">
            <a:spAutoFit/>
          </a:bodyPr>
          <a:lstStyle/>
          <a:p>
            <a:r>
              <a:rPr lang="en-US" sz="1000" dirty="0">
                <a:solidFill>
                  <a:schemeClr val="bg1"/>
                </a:solidFill>
              </a:rPr>
              <a:t>Reprinted from </a:t>
            </a:r>
            <a:r>
              <a:rPr lang="en-US" sz="1000" i="1" dirty="0">
                <a:solidFill>
                  <a:schemeClr val="bg1"/>
                </a:solidFill>
              </a:rPr>
              <a:t>Blood Advances</a:t>
            </a:r>
            <a:r>
              <a:rPr lang="en-US" sz="1000" dirty="0">
                <a:solidFill>
                  <a:schemeClr val="bg1"/>
                </a:solidFill>
              </a:rPr>
              <a:t>, volume 4, issue 22, </a:t>
            </a:r>
            <a:r>
              <a:rPr lang="en-US" sz="1000" dirty="0" err="1">
                <a:solidFill>
                  <a:schemeClr val="bg1"/>
                </a:solidFill>
              </a:rPr>
              <a:t>Gerds</a:t>
            </a:r>
            <a:r>
              <a:rPr lang="en-US" sz="1000" dirty="0">
                <a:solidFill>
                  <a:schemeClr val="bg1"/>
                </a:solidFill>
              </a:rPr>
              <a:t> AT, Savona MR, Scott BL, et al. Determining the recommended dose of pacritinib: results from the PAC203 dose-finding trial in advanced myelofibrosis, pages 5825-5835, Copyright © 2020, with permission from The American Society of Hematology. </a:t>
            </a:r>
          </a:p>
        </p:txBody>
      </p:sp>
    </p:spTree>
    <p:extLst>
      <p:ext uri="{BB962C8B-B14F-4D97-AF65-F5344CB8AC3E}">
        <p14:creationId xmlns:p14="http://schemas.microsoft.com/office/powerpoint/2010/main" val="224155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211C-6266-451C-B1F8-BCDDC0B79A21}"/>
              </a:ext>
            </a:extLst>
          </p:cNvPr>
          <p:cNvSpPr>
            <a:spLocks noGrp="1"/>
          </p:cNvSpPr>
          <p:nvPr>
            <p:ph type="title"/>
          </p:nvPr>
        </p:nvSpPr>
        <p:spPr/>
        <p:txBody>
          <a:bodyPr/>
          <a:lstStyle/>
          <a:p>
            <a:r>
              <a:rPr lang="en-US" dirty="0">
                <a:latin typeface="+mn-lt"/>
              </a:rPr>
              <a:t>Objectives</a:t>
            </a:r>
          </a:p>
        </p:txBody>
      </p:sp>
      <p:sp>
        <p:nvSpPr>
          <p:cNvPr id="3" name="Content Placeholder 2">
            <a:extLst>
              <a:ext uri="{FF2B5EF4-FFF2-40B4-BE49-F238E27FC236}">
                <a16:creationId xmlns:a16="http://schemas.microsoft.com/office/drawing/2014/main" id="{4CF61B86-E1AC-4076-9AFD-CEF1D0E3A7E3}"/>
              </a:ext>
            </a:extLst>
          </p:cNvPr>
          <p:cNvSpPr>
            <a:spLocks noGrp="1"/>
          </p:cNvSpPr>
          <p:nvPr>
            <p:ph idx="1"/>
          </p:nvPr>
        </p:nvSpPr>
        <p:spPr>
          <a:xfrm>
            <a:off x="628650" y="1268016"/>
            <a:ext cx="7886700" cy="3263504"/>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Review the disease burden experienced by patients with myelofibrosis </a:t>
            </a:r>
          </a:p>
          <a:p>
            <a:pPr marL="342900" marR="0" lvl="0" indent="-342900">
              <a:lnSpc>
                <a:spcPct val="100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Initiate treatment based on patient prognosis and characteristics</a:t>
            </a:r>
          </a:p>
          <a:p>
            <a:pPr marL="342900" marR="0" lvl="0" indent="-342900">
              <a:lnSpc>
                <a:spcPct val="100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Implement strategies, including modifying therapy, to overcome treatment barriers </a:t>
            </a:r>
          </a:p>
          <a:p>
            <a:pPr marL="342900" marR="0" lvl="0" indent="-342900">
              <a:lnSpc>
                <a:spcPct val="100000"/>
              </a:lnSpc>
              <a:spcBef>
                <a:spcPts val="0"/>
              </a:spcBef>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Describe the safety and efficacy of emerging novel therapies for myelofibrosis </a:t>
            </a:r>
            <a:endParaRPr lang="en-US" sz="2200" dirty="0"/>
          </a:p>
        </p:txBody>
      </p:sp>
    </p:spTree>
    <p:extLst>
      <p:ext uri="{BB962C8B-B14F-4D97-AF65-F5344CB8AC3E}">
        <p14:creationId xmlns:p14="http://schemas.microsoft.com/office/powerpoint/2010/main" val="303506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75B2-783F-EF0D-D4FF-69C8DCF9A690}"/>
              </a:ext>
            </a:extLst>
          </p:cNvPr>
          <p:cNvSpPr>
            <a:spLocks noGrp="1"/>
          </p:cNvSpPr>
          <p:nvPr>
            <p:ph type="title"/>
          </p:nvPr>
        </p:nvSpPr>
        <p:spPr>
          <a:xfrm>
            <a:off x="314325" y="172686"/>
            <a:ext cx="8515350" cy="847592"/>
          </a:xfrm>
        </p:spPr>
        <p:txBody>
          <a:bodyPr>
            <a:normAutofit fontScale="90000"/>
          </a:bodyPr>
          <a:lstStyle/>
          <a:p>
            <a:r>
              <a:rPr lang="en-US" dirty="0">
                <a:latin typeface="+mn-lt"/>
              </a:rPr>
              <a:t>Pacritinib Safety Analysis in Patients With MF and Severe Thrombocytopenia </a:t>
            </a:r>
          </a:p>
        </p:txBody>
      </p:sp>
      <p:sp>
        <p:nvSpPr>
          <p:cNvPr id="9" name="TextBox 8">
            <a:extLst>
              <a:ext uri="{FF2B5EF4-FFF2-40B4-BE49-F238E27FC236}">
                <a16:creationId xmlns:a16="http://schemas.microsoft.com/office/drawing/2014/main" id="{AC3DD1CE-1F1A-E529-4856-61EAAB0A8ADC}"/>
              </a:ext>
            </a:extLst>
          </p:cNvPr>
          <p:cNvSpPr txBox="1"/>
          <p:nvPr/>
        </p:nvSpPr>
        <p:spPr>
          <a:xfrm>
            <a:off x="5351646" y="4147927"/>
            <a:ext cx="3792354" cy="338554"/>
          </a:xfrm>
          <a:prstGeom prst="rect">
            <a:avLst/>
          </a:prstGeom>
          <a:noFill/>
        </p:spPr>
        <p:txBody>
          <a:bodyPr wrap="square" rtlCol="0">
            <a:spAutoFit/>
          </a:bodyPr>
          <a:lstStyle/>
          <a:p>
            <a:pPr algn="r"/>
            <a:r>
              <a:rPr lang="en-US" sz="800" dirty="0"/>
              <a:t>AE, adverse event; BAT, best available therapy; BID, twice daily; MF, myelofibrosis; PAC, pacritinib; SMQ, standard medical dictionary for regulatory activities query </a:t>
            </a:r>
          </a:p>
        </p:txBody>
      </p:sp>
      <p:sp>
        <p:nvSpPr>
          <p:cNvPr id="4" name="TextBox 3">
            <a:extLst>
              <a:ext uri="{FF2B5EF4-FFF2-40B4-BE49-F238E27FC236}">
                <a16:creationId xmlns:a16="http://schemas.microsoft.com/office/drawing/2014/main" id="{DC6B66B7-6E34-599F-5807-88131CC9449E}"/>
              </a:ext>
            </a:extLst>
          </p:cNvPr>
          <p:cNvSpPr txBox="1"/>
          <p:nvPr/>
        </p:nvSpPr>
        <p:spPr>
          <a:xfrm>
            <a:off x="3065646" y="4502277"/>
            <a:ext cx="4572000" cy="246221"/>
          </a:xfrm>
          <a:prstGeom prst="rect">
            <a:avLst/>
          </a:prstGeom>
          <a:noFill/>
        </p:spPr>
        <p:txBody>
          <a:bodyPr wrap="square">
            <a:spAutoFit/>
          </a:bodyPr>
          <a:lstStyle/>
          <a:p>
            <a:r>
              <a:rPr lang="en-US" sz="1000" dirty="0">
                <a:solidFill>
                  <a:schemeClr val="bg1"/>
                </a:solidFill>
                <a:effectLst/>
                <a:ea typeface="Calibri" panose="020F0502020204030204" pitchFamily="34" charset="0"/>
              </a:rPr>
              <a:t>Mascarenhas J, et al. </a:t>
            </a:r>
            <a:r>
              <a:rPr lang="en-US" sz="1000" i="1" dirty="0">
                <a:solidFill>
                  <a:schemeClr val="bg1"/>
                </a:solidFill>
                <a:effectLst/>
                <a:ea typeface="Calibri" panose="020F0502020204030204" pitchFamily="34" charset="0"/>
              </a:rPr>
              <a:t>Blood.</a:t>
            </a:r>
            <a:r>
              <a:rPr lang="en-US" sz="1000" dirty="0">
                <a:solidFill>
                  <a:schemeClr val="bg1"/>
                </a:solidFill>
                <a:effectLst/>
                <a:ea typeface="Calibri" panose="020F0502020204030204" pitchFamily="34" charset="0"/>
              </a:rPr>
              <a:t> 2021;138(Suppl 1): 3640</a:t>
            </a:r>
            <a:r>
              <a:rPr lang="en-US" sz="1000" b="0" i="0" dirty="0">
                <a:solidFill>
                  <a:schemeClr val="bg1"/>
                </a:solidFill>
                <a:effectLst/>
              </a:rPr>
              <a:t>. </a:t>
            </a:r>
            <a:endParaRPr lang="en-US" sz="1000" dirty="0">
              <a:solidFill>
                <a:schemeClr val="bg1"/>
              </a:solidFill>
            </a:endParaRPr>
          </a:p>
        </p:txBody>
      </p:sp>
      <p:graphicFrame>
        <p:nvGraphicFramePr>
          <p:cNvPr id="10" name="Table 16">
            <a:extLst>
              <a:ext uri="{FF2B5EF4-FFF2-40B4-BE49-F238E27FC236}">
                <a16:creationId xmlns:a16="http://schemas.microsoft.com/office/drawing/2014/main" id="{DBCE3768-284F-1638-37AD-881F1D4F2475}"/>
              </a:ext>
            </a:extLst>
          </p:cNvPr>
          <p:cNvGraphicFramePr>
            <a:graphicFrameLocks/>
          </p:cNvGraphicFramePr>
          <p:nvPr>
            <p:extLst>
              <p:ext uri="{D42A27DB-BD31-4B8C-83A1-F6EECF244321}">
                <p14:modId xmlns:p14="http://schemas.microsoft.com/office/powerpoint/2010/main" val="1032533567"/>
              </p:ext>
            </p:extLst>
          </p:nvPr>
        </p:nvGraphicFramePr>
        <p:xfrm>
          <a:off x="163628" y="1070476"/>
          <a:ext cx="5318093" cy="3337719"/>
        </p:xfrm>
        <a:graphic>
          <a:graphicData uri="http://schemas.openxmlformats.org/drawingml/2006/table">
            <a:tbl>
              <a:tblPr firstRow="1" bandRow="1">
                <a:tableStyleId>{7DF18680-E054-41AD-8BC1-D1AEF772440D}</a:tableStyleId>
              </a:tblPr>
              <a:tblGrid>
                <a:gridCol w="1686557">
                  <a:extLst>
                    <a:ext uri="{9D8B030D-6E8A-4147-A177-3AD203B41FA5}">
                      <a16:colId xmlns:a16="http://schemas.microsoft.com/office/drawing/2014/main" val="4127906672"/>
                    </a:ext>
                  </a:extLst>
                </a:gridCol>
                <a:gridCol w="907884">
                  <a:extLst>
                    <a:ext uri="{9D8B030D-6E8A-4147-A177-3AD203B41FA5}">
                      <a16:colId xmlns:a16="http://schemas.microsoft.com/office/drawing/2014/main" val="2716506071"/>
                    </a:ext>
                  </a:extLst>
                </a:gridCol>
                <a:gridCol w="907884">
                  <a:extLst>
                    <a:ext uri="{9D8B030D-6E8A-4147-A177-3AD203B41FA5}">
                      <a16:colId xmlns:a16="http://schemas.microsoft.com/office/drawing/2014/main" val="3278257553"/>
                    </a:ext>
                  </a:extLst>
                </a:gridCol>
                <a:gridCol w="907884">
                  <a:extLst>
                    <a:ext uri="{9D8B030D-6E8A-4147-A177-3AD203B41FA5}">
                      <a16:colId xmlns:a16="http://schemas.microsoft.com/office/drawing/2014/main" val="1908429110"/>
                    </a:ext>
                  </a:extLst>
                </a:gridCol>
                <a:gridCol w="907884">
                  <a:extLst>
                    <a:ext uri="{9D8B030D-6E8A-4147-A177-3AD203B41FA5}">
                      <a16:colId xmlns:a16="http://schemas.microsoft.com/office/drawing/2014/main" val="3905308453"/>
                    </a:ext>
                  </a:extLst>
                </a:gridCol>
              </a:tblGrid>
              <a:tr h="340138">
                <a:tc rowSpan="2">
                  <a:txBody>
                    <a:bodyPr/>
                    <a:lstStyle/>
                    <a:p>
                      <a:pPr marL="0" marR="0" algn="l">
                        <a:spcBef>
                          <a:spcPts val="50"/>
                        </a:spcBef>
                        <a:spcAft>
                          <a:spcPts val="50"/>
                        </a:spcAft>
                      </a:pPr>
                      <a:r>
                        <a:rPr kumimoji="0" lang="en-US" sz="1200" b="1" i="0" u="none" strike="noStrike" cap="none" normalizeH="0" baseline="0" dirty="0">
                          <a:ln>
                            <a:noFill/>
                          </a:ln>
                          <a:solidFill>
                            <a:schemeClr val="bg1"/>
                          </a:solidFill>
                          <a:effectLst/>
                          <a:latin typeface="+mn-lt"/>
                        </a:rPr>
                        <a:t>Adverse Reactions</a:t>
                      </a:r>
                      <a:endParaRPr lang="en-US" sz="1200" b="1" kern="1200" dirty="0">
                        <a:solidFill>
                          <a:schemeClr val="bg1"/>
                        </a:solidFill>
                        <a:effectLst/>
                        <a:latin typeface="+mn-lt"/>
                        <a:ea typeface="+mn-ea"/>
                        <a:cs typeface="Arial" panose="020B0604020202020204" pitchFamily="34" charset="0"/>
                      </a:endParaRPr>
                    </a:p>
                  </a:txBody>
                  <a:tcPr marL="96897" marR="96897"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kumimoji="0" lang="en-US" sz="1200" b="1" i="0" u="none" strike="noStrike" kern="1200" cap="none" normalizeH="0" baseline="0" dirty="0">
                          <a:ln>
                            <a:noFill/>
                          </a:ln>
                          <a:solidFill>
                            <a:schemeClr val="bg1"/>
                          </a:solidFill>
                          <a:effectLst/>
                          <a:latin typeface="+mn-lt"/>
                          <a:ea typeface="+mn-ea"/>
                          <a:cs typeface="+mn-cs"/>
                        </a:rPr>
                        <a:t>PERSIST-2</a:t>
                      </a:r>
                      <a:endParaRPr lang="en-US" sz="1000" dirty="0"/>
                    </a:p>
                  </a:txBody>
                  <a:tcPr marL="4601" marR="460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marL="0" marR="0" algn="ctr">
                        <a:spcBef>
                          <a:spcPts val="50"/>
                        </a:spcBef>
                        <a:spcAft>
                          <a:spcPts val="50"/>
                        </a:spcAft>
                      </a:pPr>
                      <a:endParaRPr lang="en-US" sz="1400" b="0" kern="1200" dirty="0">
                        <a:solidFill>
                          <a:schemeClr val="bg1"/>
                        </a:solidFill>
                        <a:effectLst/>
                        <a:latin typeface="Arial" panose="020B0604020202020204" pitchFamily="34" charset="0"/>
                        <a:ea typeface="+mn-ea"/>
                        <a:cs typeface="Arial" panose="020B0604020202020204" pitchFamily="34" charset="0"/>
                      </a:endParaRPr>
                    </a:p>
                  </a:txBody>
                  <a:tcPr marL="6134" marR="6134" marT="0" marB="0" anchor="ctr">
                    <a:solidFill>
                      <a:srgbClr val="0099B0"/>
                    </a:solidFill>
                  </a:tcPr>
                </a:tc>
                <a:tc rowSpan="2">
                  <a:txBody>
                    <a:bodyPr/>
                    <a:lstStyle/>
                    <a:p>
                      <a:pPr marL="0" marR="0" algn="ctr">
                        <a:spcBef>
                          <a:spcPts val="50"/>
                        </a:spcBef>
                        <a:spcAft>
                          <a:spcPts val="50"/>
                        </a:spcAft>
                      </a:pPr>
                      <a:r>
                        <a:rPr kumimoji="0" lang="en-US" sz="1200" b="1" i="0" u="none" strike="noStrike" kern="1200" cap="none" normalizeH="0" baseline="0" dirty="0">
                          <a:ln>
                            <a:noFill/>
                          </a:ln>
                          <a:solidFill>
                            <a:schemeClr val="bg1"/>
                          </a:solidFill>
                          <a:effectLst/>
                          <a:latin typeface="+mn-lt"/>
                          <a:ea typeface="+mn-ea"/>
                          <a:cs typeface="+mn-cs"/>
                        </a:rPr>
                        <a:t>PAC203 </a:t>
                      </a:r>
                    </a:p>
                    <a:p>
                      <a:pPr marL="0" marR="0" algn="ctr">
                        <a:spcBef>
                          <a:spcPts val="50"/>
                        </a:spcBef>
                        <a:spcAft>
                          <a:spcPts val="50"/>
                        </a:spcAft>
                      </a:pPr>
                      <a:r>
                        <a:rPr kumimoji="0" lang="en-US" sz="1200" b="1" i="0" u="none" strike="noStrike" kern="1200" cap="none" normalizeH="0" baseline="0" dirty="0">
                          <a:ln>
                            <a:noFill/>
                          </a:ln>
                          <a:solidFill>
                            <a:schemeClr val="bg1"/>
                          </a:solidFill>
                          <a:effectLst/>
                          <a:latin typeface="+mn-lt"/>
                          <a:ea typeface="+mn-ea"/>
                          <a:cs typeface="+mn-cs"/>
                        </a:rPr>
                        <a:t>PAC 200 mg BID (n=24)</a:t>
                      </a:r>
                    </a:p>
                  </a:txBody>
                  <a:tcPr marL="4601" marR="460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marL="0" marR="0" algn="ctr">
                        <a:spcBef>
                          <a:spcPts val="50"/>
                        </a:spcBef>
                        <a:spcAft>
                          <a:spcPts val="50"/>
                        </a:spcAft>
                      </a:pPr>
                      <a:r>
                        <a:rPr kumimoji="0" lang="en-US" sz="1200" b="1" i="0" u="none" strike="noStrike" kern="1200" cap="none" normalizeH="0" baseline="0" dirty="0">
                          <a:ln>
                            <a:noFill/>
                          </a:ln>
                          <a:solidFill>
                            <a:schemeClr val="bg1"/>
                          </a:solidFill>
                          <a:effectLst/>
                          <a:latin typeface="+mn-lt"/>
                          <a:ea typeface="+mn-ea"/>
                          <a:cs typeface="+mn-cs"/>
                        </a:rPr>
                        <a:t>Total (pooled) PAC 200 mg BID (n=71)</a:t>
                      </a:r>
                    </a:p>
                  </a:txBody>
                  <a:tcPr marL="4601" marR="460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715005118"/>
                  </a:ext>
                </a:extLst>
              </a:tr>
              <a:tr h="548640">
                <a:tc vMerge="1">
                  <a:txBody>
                    <a:bodyPr/>
                    <a:lstStyle/>
                    <a:p>
                      <a:pPr marL="0" marR="0" algn="l">
                        <a:spcBef>
                          <a:spcPts val="50"/>
                        </a:spcBef>
                        <a:spcAft>
                          <a:spcPts val="50"/>
                        </a:spcAft>
                      </a:pPr>
                      <a:r>
                        <a:rPr kumimoji="0" lang="en-US" sz="1400" b="1" i="0" u="none" strike="noStrike" cap="none" normalizeH="0" baseline="0" dirty="0">
                          <a:ln>
                            <a:noFill/>
                          </a:ln>
                          <a:solidFill>
                            <a:schemeClr val="bg1"/>
                          </a:solidFill>
                          <a:effectLst/>
                          <a:latin typeface="+mn-lt"/>
                        </a:rPr>
                        <a:t>Adverse Reactions, n (%)</a:t>
                      </a:r>
                      <a:endParaRPr lang="en-US" sz="1400" b="1" kern="1200" dirty="0">
                        <a:solidFill>
                          <a:schemeClr val="bg1"/>
                        </a:solidFill>
                        <a:effectLst/>
                        <a:latin typeface="Arial" panose="020B0604020202020204" pitchFamily="34" charset="0"/>
                        <a:ea typeface="+mn-ea"/>
                        <a:cs typeface="Arial" panose="020B0604020202020204" pitchFamily="34" charset="0"/>
                      </a:endParaRPr>
                    </a:p>
                  </a:txBody>
                  <a:tcPr marL="129196" marR="1291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0"/>
                    </a:solidFill>
                  </a:tcPr>
                </a:tc>
                <a:tc>
                  <a:txBody>
                    <a:bodyPr/>
                    <a:lstStyle/>
                    <a:p>
                      <a:pPr marL="0" marR="0" algn="ctr">
                        <a:spcBef>
                          <a:spcPts val="50"/>
                        </a:spcBef>
                        <a:spcAft>
                          <a:spcPts val="50"/>
                        </a:spcAft>
                      </a:pPr>
                      <a:r>
                        <a:rPr kumimoji="0" lang="en-US" sz="1200" b="1" i="0" u="none" strike="noStrike" kern="1200" cap="none" normalizeH="0" baseline="0" dirty="0">
                          <a:ln>
                            <a:noFill/>
                          </a:ln>
                          <a:solidFill>
                            <a:schemeClr val="bg1"/>
                          </a:solidFill>
                          <a:effectLst/>
                          <a:latin typeface="+mn-lt"/>
                          <a:ea typeface="+mn-ea"/>
                          <a:cs typeface="+mn-cs"/>
                        </a:rPr>
                        <a:t>PAC 200 mg BID</a:t>
                      </a:r>
                      <a:br>
                        <a:rPr kumimoji="0" lang="en-US" sz="1200" b="1" i="0" u="none" strike="noStrike" kern="1200" cap="none" normalizeH="0" baseline="0" dirty="0">
                          <a:ln>
                            <a:noFill/>
                          </a:ln>
                          <a:solidFill>
                            <a:schemeClr val="bg1"/>
                          </a:solidFill>
                          <a:effectLst/>
                          <a:latin typeface="+mn-lt"/>
                          <a:ea typeface="+mn-ea"/>
                          <a:cs typeface="+mn-cs"/>
                        </a:rPr>
                      </a:br>
                      <a:r>
                        <a:rPr kumimoji="0" lang="en-US" sz="1200" b="1" i="0" u="none" strike="noStrike" kern="1200" cap="none" normalizeH="0" baseline="0" dirty="0">
                          <a:ln>
                            <a:noFill/>
                          </a:ln>
                          <a:solidFill>
                            <a:schemeClr val="bg1"/>
                          </a:solidFill>
                          <a:effectLst/>
                          <a:latin typeface="+mn-lt"/>
                          <a:ea typeface="+mn-ea"/>
                          <a:cs typeface="+mn-cs"/>
                        </a:rPr>
                        <a:t>(n=47)</a:t>
                      </a:r>
                    </a:p>
                  </a:txBody>
                  <a:tcPr marL="4601" marR="460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0"/>
                    </a:solidFill>
                  </a:tcPr>
                </a:tc>
                <a:tc>
                  <a:txBody>
                    <a:bodyPr/>
                    <a:lstStyle/>
                    <a:p>
                      <a:pPr marL="0" marR="0" algn="ctr">
                        <a:spcBef>
                          <a:spcPts val="50"/>
                        </a:spcBef>
                        <a:spcAft>
                          <a:spcPts val="50"/>
                        </a:spcAft>
                      </a:pPr>
                      <a:r>
                        <a:rPr kumimoji="0" lang="en-US" sz="1200" b="1" i="0" u="none" strike="noStrike" kern="1200" cap="none" normalizeH="0" baseline="0" dirty="0">
                          <a:ln>
                            <a:noFill/>
                          </a:ln>
                          <a:solidFill>
                            <a:schemeClr val="bg1"/>
                          </a:solidFill>
                          <a:effectLst/>
                          <a:latin typeface="+mn-lt"/>
                          <a:ea typeface="+mn-ea"/>
                          <a:cs typeface="+mn-cs"/>
                        </a:rPr>
                        <a:t>BAT</a:t>
                      </a:r>
                      <a:br>
                        <a:rPr kumimoji="0" lang="en-US" sz="1200" b="1" i="0" u="none" strike="noStrike" kern="1200" cap="none" normalizeH="0" baseline="0" dirty="0">
                          <a:ln>
                            <a:noFill/>
                          </a:ln>
                          <a:solidFill>
                            <a:schemeClr val="bg1"/>
                          </a:solidFill>
                          <a:effectLst/>
                          <a:latin typeface="+mn-lt"/>
                          <a:ea typeface="+mn-ea"/>
                          <a:cs typeface="+mn-cs"/>
                        </a:rPr>
                      </a:br>
                      <a:r>
                        <a:rPr kumimoji="0" lang="en-US" sz="1200" b="1" i="0" u="none" strike="noStrike" kern="1200" cap="none" normalizeH="0" baseline="0" dirty="0">
                          <a:ln>
                            <a:noFill/>
                          </a:ln>
                          <a:solidFill>
                            <a:schemeClr val="bg1"/>
                          </a:solidFill>
                          <a:effectLst/>
                          <a:latin typeface="+mn-lt"/>
                          <a:ea typeface="+mn-ea"/>
                          <a:cs typeface="+mn-cs"/>
                        </a:rPr>
                        <a:t> (n=42)</a:t>
                      </a:r>
                    </a:p>
                  </a:txBody>
                  <a:tcPr marL="4601" marR="460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vMerge="1">
                  <a:txBody>
                    <a:bodyPr/>
                    <a:lstStyle/>
                    <a:p>
                      <a:pPr marL="0" marR="0" algn="ctr">
                        <a:spcBef>
                          <a:spcPts val="50"/>
                        </a:spcBef>
                        <a:spcAft>
                          <a:spcPts val="50"/>
                        </a:spcAft>
                      </a:pPr>
                      <a:endParaRPr lang="en-US" sz="1400" b="0" kern="1200" dirty="0">
                        <a:solidFill>
                          <a:schemeClr val="bg1"/>
                        </a:solidFill>
                        <a:effectLst/>
                        <a:latin typeface="Arial" panose="020B0604020202020204" pitchFamily="34" charset="0"/>
                        <a:ea typeface="+mn-ea"/>
                        <a:cs typeface="Arial" panose="020B0604020202020204" pitchFamily="34" charset="0"/>
                      </a:endParaRPr>
                    </a:p>
                  </a:txBody>
                  <a:tcPr marL="6134" marR="6134" marT="0" marB="0" anchor="ctr">
                    <a:solidFill>
                      <a:srgbClr val="0099B0"/>
                    </a:solidFill>
                  </a:tcPr>
                </a:tc>
                <a:tc vMerge="1">
                  <a:txBody>
                    <a:bodyPr/>
                    <a:lstStyle/>
                    <a:p>
                      <a:pPr marL="0" marR="0" algn="ctr">
                        <a:spcBef>
                          <a:spcPts val="50"/>
                        </a:spcBef>
                        <a:spcAft>
                          <a:spcPts val="50"/>
                        </a:spcAft>
                      </a:pPr>
                      <a:endParaRPr lang="en-US" sz="1400" b="0" kern="1200" dirty="0">
                        <a:solidFill>
                          <a:schemeClr val="bg1"/>
                        </a:solidFill>
                        <a:effectLst/>
                        <a:latin typeface="Arial" panose="020B0604020202020204" pitchFamily="34" charset="0"/>
                        <a:ea typeface="+mn-ea"/>
                        <a:cs typeface="Arial" panose="020B0604020202020204" pitchFamily="34" charset="0"/>
                      </a:endParaRPr>
                    </a:p>
                  </a:txBody>
                  <a:tcPr marL="6134" marR="613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0"/>
                    </a:solidFill>
                  </a:tcPr>
                </a:tc>
                <a:extLst>
                  <a:ext uri="{0D108BD9-81ED-4DB2-BD59-A6C34878D82A}">
                    <a16:rowId xmlns:a16="http://schemas.microsoft.com/office/drawing/2014/main" val="2060162873"/>
                  </a:ext>
                </a:extLst>
              </a:tr>
              <a:tr h="214313">
                <a:tc gridSpan="5">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r>
                        <a:rPr lang="en-US" sz="1100" dirty="0">
                          <a:solidFill>
                            <a:schemeClr val="bg1"/>
                          </a:solidFill>
                          <a:latin typeface="+mn-lt"/>
                        </a:rPr>
                        <a:t>Treatment-emergent hemorrhage AEs (SMQ</a:t>
                      </a:r>
                      <a:r>
                        <a:rPr lang="en-US" sz="1100" baseline="0" dirty="0">
                          <a:solidFill>
                            <a:schemeClr val="bg1"/>
                          </a:solidFill>
                          <a:latin typeface="+mn-lt"/>
                        </a:rPr>
                        <a:t>),</a:t>
                      </a:r>
                      <a:r>
                        <a:rPr lang="en-US" sz="1100" dirty="0">
                          <a:solidFill>
                            <a:schemeClr val="bg1"/>
                          </a:solidFill>
                          <a:latin typeface="+mn-lt"/>
                        </a:rPr>
                        <a:t> n (%)</a:t>
                      </a:r>
                      <a:endParaRPr lang="en-US" sz="1100" b="1" dirty="0">
                        <a:solidFill>
                          <a:schemeClr val="bg1"/>
                        </a:solidFill>
                        <a:latin typeface="+mn-lt"/>
                        <a:cs typeface="Arial" panose="020B0604020202020204" pitchFamily="34" charset="0"/>
                      </a:endParaRPr>
                    </a:p>
                  </a:txBody>
                  <a:tcPr marL="68580" marR="4601" marT="20574" marB="20574" anchor="ctr">
                    <a:lnT w="12700" cap="flat" cmpd="sng" algn="ctr">
                      <a:solidFill>
                        <a:schemeClr val="bg1"/>
                      </a:solidFill>
                      <a:prstDash val="solid"/>
                      <a:round/>
                      <a:headEnd type="none" w="med" len="med"/>
                      <a:tailEnd type="none" w="med" len="med"/>
                    </a:lnT>
                    <a:solidFill>
                      <a:srgbClr val="0099B0"/>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500" b="1">
                        <a:solidFill>
                          <a:schemeClr val="bg1"/>
                        </a:solidFill>
                        <a:latin typeface="Arial" panose="020B0604020202020204" pitchFamily="34" charset="0"/>
                        <a:cs typeface="Arial" panose="020B0604020202020204" pitchFamily="34" charset="0"/>
                      </a:endParaRPr>
                    </a:p>
                  </a:txBody>
                  <a:tcPr marR="6134" marT="0" marB="0" anchor="ctr">
                    <a:lnT w="12700" cap="flat" cmpd="sng" algn="ctr">
                      <a:solidFill>
                        <a:schemeClr val="accent4">
                          <a:lumMod val="40000"/>
                          <a:lumOff val="60000"/>
                        </a:schemeClr>
                      </a:solidFill>
                      <a:prstDash val="solid"/>
                      <a:round/>
                      <a:headEnd type="none" w="med" len="med"/>
                      <a:tailEnd type="none" w="med" len="med"/>
                    </a:lnT>
                    <a:solidFill>
                      <a:schemeClr val="accent3"/>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1" dirty="0">
                        <a:solidFill>
                          <a:schemeClr val="bg1"/>
                        </a:solidFill>
                        <a:latin typeface="Arial" panose="020B0604020202020204" pitchFamily="34" charset="0"/>
                        <a:cs typeface="Arial" panose="020B0604020202020204" pitchFamily="34" charset="0"/>
                      </a:endParaRPr>
                    </a:p>
                  </a:txBody>
                  <a:tcPr marR="6134" marT="0" marB="0" anchor="ctr">
                    <a:lnT w="12700" cap="flat" cmpd="sng" algn="ctr">
                      <a:solidFill>
                        <a:schemeClr val="bg1"/>
                      </a:solidFill>
                      <a:prstDash val="solid"/>
                      <a:round/>
                      <a:headEnd type="none" w="med" len="med"/>
                      <a:tailEnd type="none" w="med" len="med"/>
                    </a:lnT>
                    <a:solidFill>
                      <a:srgbClr val="0099B0"/>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1" dirty="0">
                        <a:solidFill>
                          <a:schemeClr val="bg1"/>
                        </a:solidFill>
                        <a:latin typeface="Arial" panose="020B0604020202020204" pitchFamily="34" charset="0"/>
                        <a:cs typeface="Arial" panose="020B0604020202020204" pitchFamily="34" charset="0"/>
                      </a:endParaRPr>
                    </a:p>
                  </a:txBody>
                  <a:tcPr marR="6134" marT="0" marB="0" anchor="ctr">
                    <a:lnT w="12700" cap="flat" cmpd="sng" algn="ctr">
                      <a:solidFill>
                        <a:schemeClr val="bg1"/>
                      </a:solidFill>
                      <a:prstDash val="solid"/>
                      <a:round/>
                      <a:headEnd type="none" w="med" len="med"/>
                      <a:tailEnd type="none" w="med" len="med"/>
                    </a:lnT>
                    <a:solidFill>
                      <a:srgbClr val="0099B0"/>
                    </a:solidFill>
                  </a:tcPr>
                </a:tc>
                <a:extLst>
                  <a:ext uri="{0D108BD9-81ED-4DB2-BD59-A6C34878D82A}">
                    <a16:rowId xmlns:a16="http://schemas.microsoft.com/office/drawing/2014/main" val="3128004071"/>
                  </a:ext>
                </a:extLst>
              </a:tr>
              <a:tr h="214313">
                <a:tc>
                  <a:txBody>
                    <a:bodyPr/>
                    <a:lstStyle/>
                    <a:p>
                      <a:pPr marL="0" marR="0" algn="l">
                        <a:lnSpc>
                          <a:spcPct val="115000"/>
                        </a:lnSpc>
                        <a:spcBef>
                          <a:spcPts val="50"/>
                        </a:spcBef>
                        <a:spcAft>
                          <a:spcPts val="50"/>
                        </a:spcAft>
                      </a:pPr>
                      <a:r>
                        <a:rPr lang="en-US" sz="1100" kern="1200" dirty="0">
                          <a:effectLst/>
                          <a:latin typeface="+mn-lt"/>
                        </a:rPr>
                        <a:t>Any-grade bleeding AEs</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F2F2F2"/>
                    </a:solidFill>
                  </a:tcPr>
                </a:tc>
                <a:tc>
                  <a:txBody>
                    <a:bodyPr/>
                    <a:lstStyle/>
                    <a:p>
                      <a:pPr marL="0" marR="0" indent="0" algn="ctr">
                        <a:spcBef>
                          <a:spcPts val="50"/>
                        </a:spcBef>
                        <a:spcAft>
                          <a:spcPts val="50"/>
                        </a:spcAft>
                      </a:pPr>
                      <a:r>
                        <a:rPr lang="en-US" sz="1100" dirty="0">
                          <a:effectLst/>
                          <a:latin typeface="+mn-lt"/>
                        </a:rPr>
                        <a:t> 23 (49)</a:t>
                      </a: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7FCCD7"/>
                    </a:solidFill>
                  </a:tcPr>
                </a:tc>
                <a:tc>
                  <a:txBody>
                    <a:bodyPr/>
                    <a:lstStyle/>
                    <a:p>
                      <a:pPr marL="0" marR="0" indent="0" algn="ctr">
                        <a:spcBef>
                          <a:spcPts val="50"/>
                        </a:spcBef>
                        <a:spcAft>
                          <a:spcPts val="50"/>
                        </a:spcAft>
                      </a:pPr>
                      <a:r>
                        <a:rPr lang="en-US" sz="1100" dirty="0">
                          <a:effectLst/>
                          <a:latin typeface="+mn-lt"/>
                        </a:rPr>
                        <a:t>26 (62) </a:t>
                      </a: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a:txBody>
                    <a:bodyPr/>
                    <a:lstStyle/>
                    <a:p>
                      <a:pPr marL="0" marR="0" indent="0" algn="ctr">
                        <a:spcBef>
                          <a:spcPts val="50"/>
                        </a:spcBef>
                        <a:spcAft>
                          <a:spcPts val="50"/>
                        </a:spcAft>
                      </a:pPr>
                      <a:r>
                        <a:rPr lang="en-US" sz="1100" dirty="0">
                          <a:solidFill>
                            <a:schemeClr val="tx1"/>
                          </a:solidFill>
                          <a:effectLst/>
                          <a:latin typeface="+mn-lt"/>
                          <a:ea typeface="Arial"/>
                          <a:cs typeface="Arial" panose="020B0604020202020204" pitchFamily="34" charset="0"/>
                        </a:rPr>
                        <a:t>18 (75)</a:t>
                      </a:r>
                    </a:p>
                  </a:txBody>
                  <a:tcPr marL="4763" marR="4763" marT="20574" marB="20574" anchor="ctr">
                    <a:solidFill>
                      <a:srgbClr val="7FCCD7"/>
                    </a:solidFill>
                  </a:tcPr>
                </a:tc>
                <a:tc>
                  <a:txBody>
                    <a:bodyPr/>
                    <a:lstStyle/>
                    <a:p>
                      <a:pPr marL="0" marR="0" indent="0" algn="ctr">
                        <a:spcBef>
                          <a:spcPts val="50"/>
                        </a:spcBef>
                        <a:spcAft>
                          <a:spcPts val="50"/>
                        </a:spcAft>
                      </a:pPr>
                      <a:r>
                        <a:rPr lang="en-US" sz="1100" dirty="0">
                          <a:solidFill>
                            <a:schemeClr val="tx1"/>
                          </a:solidFill>
                          <a:effectLst/>
                          <a:latin typeface="+mn-lt"/>
                          <a:ea typeface="Arial"/>
                          <a:cs typeface="Arial" panose="020B0604020202020204" pitchFamily="34" charset="0"/>
                        </a:rPr>
                        <a:t>41 (58)</a:t>
                      </a:r>
                    </a:p>
                  </a:txBody>
                  <a:tcPr marL="4763" marR="4763" marT="20574" marB="20574" anchor="ctr">
                    <a:solidFill>
                      <a:srgbClr val="7FCCD7"/>
                    </a:solidFill>
                  </a:tcPr>
                </a:tc>
                <a:extLst>
                  <a:ext uri="{0D108BD9-81ED-4DB2-BD59-A6C34878D82A}">
                    <a16:rowId xmlns:a16="http://schemas.microsoft.com/office/drawing/2014/main" val="758419095"/>
                  </a:ext>
                </a:extLst>
              </a:tr>
              <a:tr h="214313">
                <a:tc>
                  <a:txBody>
                    <a:bodyPr/>
                    <a:lstStyle/>
                    <a:p>
                      <a:pPr marL="0" marR="0" algn="l">
                        <a:lnSpc>
                          <a:spcPct val="115000"/>
                        </a:lnSpc>
                        <a:spcBef>
                          <a:spcPts val="50"/>
                        </a:spcBef>
                        <a:spcAft>
                          <a:spcPts val="50"/>
                        </a:spcAft>
                      </a:pPr>
                      <a:r>
                        <a:rPr lang="en-US" sz="1100" kern="1200" dirty="0">
                          <a:effectLst/>
                          <a:latin typeface="+mn-lt"/>
                        </a:rPr>
                        <a:t>Serious bleeding AEs</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E6E6E6"/>
                    </a:solidFill>
                  </a:tcPr>
                </a:tc>
                <a:tc>
                  <a:txBody>
                    <a:bodyPr/>
                    <a:lstStyle/>
                    <a:p>
                      <a:pPr marL="0" marR="0" algn="ctr">
                        <a:spcBef>
                          <a:spcPts val="50"/>
                        </a:spcBef>
                        <a:spcAft>
                          <a:spcPts val="50"/>
                        </a:spcAft>
                      </a:pPr>
                      <a:r>
                        <a:rPr lang="en-US" sz="1100" dirty="0">
                          <a:effectLst/>
                          <a:latin typeface="+mn-lt"/>
                        </a:rPr>
                        <a:t> 6 (13)</a:t>
                      </a: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CCEBEF"/>
                    </a:solidFill>
                  </a:tcPr>
                </a:tc>
                <a:tc>
                  <a:txBody>
                    <a:bodyPr/>
                    <a:lstStyle/>
                    <a:p>
                      <a:pPr marL="0" marR="0" algn="ctr">
                        <a:spcBef>
                          <a:spcPts val="50"/>
                        </a:spcBef>
                        <a:spcAft>
                          <a:spcPts val="50"/>
                        </a:spcAft>
                      </a:pPr>
                      <a:r>
                        <a:rPr lang="en-US" sz="1100" dirty="0">
                          <a:effectLst/>
                          <a:latin typeface="+mn-lt"/>
                        </a:rPr>
                        <a:t> 4 (10)</a:t>
                      </a: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D9D9D9"/>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2 (8)</a:t>
                      </a:r>
                    </a:p>
                  </a:txBody>
                  <a:tcPr marL="4763" marR="4763" marT="20574" marB="20574" anchor="ctr">
                    <a:solidFill>
                      <a:srgbClr val="CCEBEF"/>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8 (11)</a:t>
                      </a:r>
                    </a:p>
                  </a:txBody>
                  <a:tcPr marL="4763" marR="4763" marT="20574" marB="20574" anchor="ctr">
                    <a:solidFill>
                      <a:srgbClr val="CCEBEF"/>
                    </a:solidFill>
                  </a:tcPr>
                </a:tc>
                <a:extLst>
                  <a:ext uri="{0D108BD9-81ED-4DB2-BD59-A6C34878D82A}">
                    <a16:rowId xmlns:a16="http://schemas.microsoft.com/office/drawing/2014/main" val="1776139802"/>
                  </a:ext>
                </a:extLst>
              </a:tr>
              <a:tr h="214313">
                <a:tc>
                  <a:txBody>
                    <a:bodyPr/>
                    <a:lstStyle/>
                    <a:p>
                      <a:pPr marL="0" marR="0" algn="l">
                        <a:lnSpc>
                          <a:spcPct val="115000"/>
                        </a:lnSpc>
                        <a:spcBef>
                          <a:spcPts val="50"/>
                        </a:spcBef>
                        <a:spcAft>
                          <a:spcPts val="50"/>
                        </a:spcAft>
                      </a:pPr>
                      <a:r>
                        <a:rPr lang="en-US" sz="1100" dirty="0">
                          <a:effectLst/>
                          <a:latin typeface="+mn-lt"/>
                        </a:rPr>
                        <a:t>Grade ≥3 bleeding AEs</a:t>
                      </a:r>
                      <a:endParaRPr lang="en-US" sz="1100" b="0" i="0" dirty="0">
                        <a:solidFill>
                          <a:schemeClr val="bg1"/>
                        </a:solidFill>
                        <a:effectLst/>
                        <a:latin typeface="+mn-lt"/>
                        <a:ea typeface="Times New Roman"/>
                        <a:cs typeface="Arial" panose="020B0604020202020204" pitchFamily="34" charset="0"/>
                      </a:endParaRPr>
                    </a:p>
                  </a:txBody>
                  <a:tcPr marL="68580" marR="4774" marT="20574" marB="20574" anchor="ctr">
                    <a:solidFill>
                      <a:srgbClr val="F2F2F2"/>
                    </a:solidFill>
                  </a:tcPr>
                </a:tc>
                <a:tc>
                  <a:txBody>
                    <a:bodyPr/>
                    <a:lstStyle/>
                    <a:p>
                      <a:pPr marL="0" marR="0" algn="ctr">
                        <a:lnSpc>
                          <a:spcPct val="115000"/>
                        </a:lnSpc>
                        <a:spcBef>
                          <a:spcPts val="50"/>
                        </a:spcBef>
                        <a:spcAft>
                          <a:spcPts val="50"/>
                        </a:spcAft>
                      </a:pPr>
                      <a:r>
                        <a:rPr lang="en-US" sz="1100" dirty="0">
                          <a:effectLst/>
                          <a:latin typeface="+mn-lt"/>
                        </a:rPr>
                        <a:t> 8 (17)</a:t>
                      </a:r>
                      <a:endParaRPr lang="en-US" sz="1100" b="0" i="0" dirty="0">
                        <a:solidFill>
                          <a:schemeClr val="tx1"/>
                        </a:solidFill>
                        <a:effectLst/>
                        <a:latin typeface="+mn-lt"/>
                        <a:ea typeface="Times New Roman"/>
                        <a:cs typeface="Arial" panose="020B0604020202020204" pitchFamily="34" charset="0"/>
                      </a:endParaRPr>
                    </a:p>
                  </a:txBody>
                  <a:tcPr marL="4774" marR="4774" marT="20574" marB="20574" anchor="ctr">
                    <a:solidFill>
                      <a:srgbClr val="7FCCD7"/>
                    </a:solidFill>
                  </a:tcPr>
                </a:tc>
                <a:tc>
                  <a:txBody>
                    <a:bodyPr/>
                    <a:lstStyle/>
                    <a:p>
                      <a:pPr marL="0" marR="0" algn="ctr">
                        <a:lnSpc>
                          <a:spcPct val="115000"/>
                        </a:lnSpc>
                        <a:spcBef>
                          <a:spcPts val="50"/>
                        </a:spcBef>
                        <a:spcAft>
                          <a:spcPts val="50"/>
                        </a:spcAft>
                      </a:pPr>
                      <a:r>
                        <a:rPr lang="en-US" sz="1100" dirty="0">
                          <a:effectLst/>
                          <a:latin typeface="+mn-lt"/>
                        </a:rPr>
                        <a:t> 5 (12)</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solidFill>
                      <a:srgbClr val="BFBFBF"/>
                    </a:solidFill>
                  </a:tcPr>
                </a:tc>
                <a:tc>
                  <a:txBody>
                    <a:bodyPr/>
                    <a:lstStyle/>
                    <a:p>
                      <a:pPr marL="0" marR="0" algn="ctr">
                        <a:lnSpc>
                          <a:spcPct val="115000"/>
                        </a:lnSpc>
                        <a:spcBef>
                          <a:spcPts val="50"/>
                        </a:spcBef>
                        <a:spcAft>
                          <a:spcPts val="50"/>
                        </a:spcAft>
                      </a:pPr>
                      <a:r>
                        <a:rPr lang="en-US" sz="1100" b="0" i="0" dirty="0">
                          <a:solidFill>
                            <a:schemeClr val="tx1"/>
                          </a:solidFill>
                          <a:effectLst/>
                          <a:latin typeface="+mn-lt"/>
                          <a:ea typeface="Times New Roman"/>
                          <a:cs typeface="Arial" panose="020B0604020202020204" pitchFamily="34" charset="0"/>
                        </a:rPr>
                        <a:t>3 (13)</a:t>
                      </a:r>
                    </a:p>
                  </a:txBody>
                  <a:tcPr marL="4763" marR="4763" marT="20574" marB="20574" anchor="ctr">
                    <a:solidFill>
                      <a:srgbClr val="7FCCD7"/>
                    </a:solidFill>
                  </a:tcPr>
                </a:tc>
                <a:tc>
                  <a:txBody>
                    <a:bodyPr/>
                    <a:lstStyle/>
                    <a:p>
                      <a:pPr marL="0" marR="0" algn="ctr">
                        <a:lnSpc>
                          <a:spcPct val="115000"/>
                        </a:lnSpc>
                        <a:spcBef>
                          <a:spcPts val="50"/>
                        </a:spcBef>
                        <a:spcAft>
                          <a:spcPts val="50"/>
                        </a:spcAft>
                      </a:pPr>
                      <a:r>
                        <a:rPr lang="en-US" sz="1100" b="0" i="0" dirty="0">
                          <a:solidFill>
                            <a:schemeClr val="tx1"/>
                          </a:solidFill>
                          <a:effectLst/>
                          <a:latin typeface="+mn-lt"/>
                          <a:ea typeface="Times New Roman"/>
                          <a:cs typeface="Arial" panose="020B0604020202020204" pitchFamily="34" charset="0"/>
                        </a:rPr>
                        <a:t>11 (16)</a:t>
                      </a:r>
                    </a:p>
                  </a:txBody>
                  <a:tcPr marL="4763" marR="4763" marT="20574" marB="20574" anchor="ctr">
                    <a:solidFill>
                      <a:srgbClr val="7FCCD7"/>
                    </a:solidFill>
                  </a:tcPr>
                </a:tc>
                <a:extLst>
                  <a:ext uri="{0D108BD9-81ED-4DB2-BD59-A6C34878D82A}">
                    <a16:rowId xmlns:a16="http://schemas.microsoft.com/office/drawing/2014/main" val="2947829908"/>
                  </a:ext>
                </a:extLst>
              </a:tr>
              <a:tr h="214313">
                <a:tc gridSpan="5">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r>
                        <a:rPr lang="en-US" sz="1100" dirty="0">
                          <a:solidFill>
                            <a:schemeClr val="bg1"/>
                          </a:solidFill>
                          <a:latin typeface="+mn-lt"/>
                        </a:rPr>
                        <a:t> Treatment-emergent cardiac AEs (SMQ</a:t>
                      </a:r>
                      <a:r>
                        <a:rPr lang="en-US" sz="1100" baseline="0" dirty="0">
                          <a:solidFill>
                            <a:schemeClr val="bg1"/>
                          </a:solidFill>
                          <a:latin typeface="+mn-lt"/>
                        </a:rPr>
                        <a:t>),</a:t>
                      </a:r>
                      <a:r>
                        <a:rPr lang="en-US" sz="1100" dirty="0">
                          <a:solidFill>
                            <a:schemeClr val="bg1"/>
                          </a:solidFill>
                          <a:latin typeface="+mn-lt"/>
                        </a:rPr>
                        <a:t> n (%)</a:t>
                      </a:r>
                      <a:endParaRPr lang="en-US" sz="1100" b="1" dirty="0">
                        <a:solidFill>
                          <a:schemeClr val="bg1"/>
                        </a:solidFill>
                        <a:latin typeface="+mn-lt"/>
                        <a:cs typeface="Arial" panose="020B0604020202020204" pitchFamily="34" charset="0"/>
                      </a:endParaRPr>
                    </a:p>
                  </a:txBody>
                  <a:tcPr marL="68580" marR="4774" marT="20574" marB="20574" anchor="ctr">
                    <a:solidFill>
                      <a:srgbClr val="0099B0"/>
                    </a:solidFill>
                  </a:tcPr>
                </a:tc>
                <a:tc hMerge="1">
                  <a:txBody>
                    <a:bodyPr/>
                    <a:lstStyle/>
                    <a:p>
                      <a:endParaRPr lang="en-US"/>
                    </a:p>
                  </a:txBody>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500" b="1">
                        <a:solidFill>
                          <a:schemeClr val="bg1"/>
                        </a:solidFill>
                        <a:effectLst/>
                        <a:latin typeface="Arial" panose="020B0604020202020204" pitchFamily="34" charset="0"/>
                        <a:ea typeface="Times New Roman"/>
                        <a:cs typeface="Arial" panose="020B0604020202020204" pitchFamily="34" charset="0"/>
                      </a:endParaRPr>
                    </a:p>
                  </a:txBody>
                  <a:tcPr marR="6365" marT="0" marB="0" anchor="ctr">
                    <a:lnT w="12700" cap="flat" cmpd="sng" algn="ctr">
                      <a:solidFill>
                        <a:schemeClr val="accent4">
                          <a:lumMod val="40000"/>
                          <a:lumOff val="60000"/>
                        </a:schemeClr>
                      </a:solidFill>
                      <a:prstDash val="solid"/>
                      <a:round/>
                      <a:headEnd type="none" w="med" len="med"/>
                      <a:tailEnd type="none" w="med" len="med"/>
                    </a:lnT>
                    <a:solidFill>
                      <a:schemeClr val="accent3"/>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0" i="0" dirty="0">
                        <a:solidFill>
                          <a:schemeClr val="bg1"/>
                        </a:solidFill>
                        <a:effectLst/>
                        <a:latin typeface="Arial" panose="020B0604020202020204" pitchFamily="34" charset="0"/>
                        <a:ea typeface="Times New Roman"/>
                        <a:cs typeface="Arial" panose="020B0604020202020204" pitchFamily="34" charset="0"/>
                      </a:endParaRPr>
                    </a:p>
                  </a:txBody>
                  <a:tcPr marR="6365" marT="0" marB="0" anchor="ctr">
                    <a:solidFill>
                      <a:srgbClr val="0099B0"/>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0" i="0" dirty="0">
                        <a:solidFill>
                          <a:schemeClr val="bg1"/>
                        </a:solidFill>
                        <a:effectLst/>
                        <a:latin typeface="Arial" panose="020B0604020202020204" pitchFamily="34" charset="0"/>
                        <a:ea typeface="Times New Roman"/>
                        <a:cs typeface="Arial" panose="020B0604020202020204" pitchFamily="34" charset="0"/>
                      </a:endParaRPr>
                    </a:p>
                  </a:txBody>
                  <a:tcPr marR="6365" marT="0" marB="0" anchor="ctr">
                    <a:solidFill>
                      <a:srgbClr val="0099B0"/>
                    </a:solidFill>
                  </a:tcPr>
                </a:tc>
                <a:extLst>
                  <a:ext uri="{0D108BD9-81ED-4DB2-BD59-A6C34878D82A}">
                    <a16:rowId xmlns:a16="http://schemas.microsoft.com/office/drawing/2014/main" val="3103746200"/>
                  </a:ext>
                </a:extLst>
              </a:tr>
              <a:tr h="214313">
                <a:tc>
                  <a:txBody>
                    <a:bodyPr/>
                    <a:lstStyle/>
                    <a:p>
                      <a:pPr marL="0" marR="0" algn="l">
                        <a:lnSpc>
                          <a:spcPct val="115000"/>
                        </a:lnSpc>
                        <a:spcBef>
                          <a:spcPts val="50"/>
                        </a:spcBef>
                        <a:spcAft>
                          <a:spcPts val="50"/>
                        </a:spcAft>
                      </a:pPr>
                      <a:r>
                        <a:rPr lang="en-US" sz="1100" kern="1200" dirty="0">
                          <a:effectLst/>
                          <a:latin typeface="+mn-lt"/>
                        </a:rPr>
                        <a:t>Any-grade cardiac AEs</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F2F2F2"/>
                    </a:solidFill>
                  </a:tcPr>
                </a:tc>
                <a:tc>
                  <a:txBody>
                    <a:bodyPr/>
                    <a:lstStyle/>
                    <a:p>
                      <a:pPr marL="0" marR="0" algn="ctr">
                        <a:spcBef>
                          <a:spcPts val="50"/>
                        </a:spcBef>
                        <a:spcAft>
                          <a:spcPts val="50"/>
                        </a:spcAft>
                      </a:pPr>
                      <a:r>
                        <a:rPr lang="en-US" sz="1100" dirty="0">
                          <a:effectLst/>
                          <a:latin typeface="+mn-lt"/>
                        </a:rPr>
                        <a:t> 16 (34)</a:t>
                      </a: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CCEBEF"/>
                    </a:solidFill>
                  </a:tcPr>
                </a:tc>
                <a:tc>
                  <a:txBody>
                    <a:bodyPr/>
                    <a:lstStyle/>
                    <a:p>
                      <a:pPr marL="0" marR="0" algn="ctr">
                        <a:spcBef>
                          <a:spcPts val="50"/>
                        </a:spcBef>
                        <a:spcAft>
                          <a:spcPts val="50"/>
                        </a:spcAft>
                      </a:pPr>
                      <a:r>
                        <a:rPr lang="en-US" sz="1100" dirty="0">
                          <a:effectLst/>
                          <a:latin typeface="+mn-lt"/>
                        </a:rPr>
                        <a:t> 19 (45)</a:t>
                      </a: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D9D9D9"/>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13 (54)</a:t>
                      </a:r>
                    </a:p>
                  </a:txBody>
                  <a:tcPr marL="4763" marR="4763" marT="20574" marB="20574" anchor="ctr">
                    <a:solidFill>
                      <a:srgbClr val="CCEBEF"/>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29 (14)</a:t>
                      </a:r>
                    </a:p>
                  </a:txBody>
                  <a:tcPr marL="4763" marR="4763" marT="20574" marB="20574" anchor="ctr">
                    <a:solidFill>
                      <a:srgbClr val="CCEBEF"/>
                    </a:solidFill>
                  </a:tcPr>
                </a:tc>
                <a:extLst>
                  <a:ext uri="{0D108BD9-81ED-4DB2-BD59-A6C34878D82A}">
                    <a16:rowId xmlns:a16="http://schemas.microsoft.com/office/drawing/2014/main" val="2174544305"/>
                  </a:ext>
                </a:extLst>
              </a:tr>
              <a:tr h="214313">
                <a:tc>
                  <a:txBody>
                    <a:bodyPr/>
                    <a:lstStyle/>
                    <a:p>
                      <a:pPr marL="0" marR="0" algn="l">
                        <a:lnSpc>
                          <a:spcPct val="115000"/>
                        </a:lnSpc>
                        <a:spcBef>
                          <a:spcPts val="50"/>
                        </a:spcBef>
                        <a:spcAft>
                          <a:spcPts val="50"/>
                        </a:spcAft>
                      </a:pPr>
                      <a:r>
                        <a:rPr lang="en-US" sz="1100" kern="1200" dirty="0">
                          <a:effectLst/>
                          <a:latin typeface="+mn-lt"/>
                        </a:rPr>
                        <a:t>Serious cardiac AEs</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E6E6E6"/>
                    </a:solidFill>
                  </a:tcPr>
                </a:tc>
                <a:tc>
                  <a:txBody>
                    <a:bodyPr/>
                    <a:lstStyle/>
                    <a:p>
                      <a:pPr marL="0" marR="0" algn="ctr">
                        <a:spcBef>
                          <a:spcPts val="50"/>
                        </a:spcBef>
                        <a:spcAft>
                          <a:spcPts val="50"/>
                        </a:spcAft>
                      </a:pPr>
                      <a:r>
                        <a:rPr lang="en-US" sz="1100" dirty="0">
                          <a:effectLst/>
                          <a:latin typeface="+mn-lt"/>
                        </a:rPr>
                        <a:t> 4 (9)</a:t>
                      </a: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7FCCD7"/>
                    </a:solidFill>
                  </a:tcPr>
                </a:tc>
                <a:tc>
                  <a:txBody>
                    <a:bodyPr/>
                    <a:lstStyle/>
                    <a:p>
                      <a:pPr marL="0" marR="0" algn="ctr">
                        <a:spcBef>
                          <a:spcPts val="50"/>
                        </a:spcBef>
                        <a:spcAft>
                          <a:spcPts val="50"/>
                        </a:spcAft>
                      </a:pPr>
                      <a:r>
                        <a:rPr lang="en-US" sz="1100" dirty="0">
                          <a:effectLst/>
                          <a:latin typeface="+mn-lt"/>
                        </a:rPr>
                        <a:t>  9 (21)</a:t>
                      </a: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3 (13)</a:t>
                      </a:r>
                    </a:p>
                  </a:txBody>
                  <a:tcPr marL="4763" marR="4763" marT="20574" marB="20574" anchor="ctr">
                    <a:solidFill>
                      <a:srgbClr val="7FCCD7"/>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7 (10)</a:t>
                      </a:r>
                    </a:p>
                  </a:txBody>
                  <a:tcPr marL="4763" marR="4763" marT="20574" marB="20574" anchor="ctr">
                    <a:solidFill>
                      <a:srgbClr val="7FCCD7"/>
                    </a:solidFill>
                  </a:tcPr>
                </a:tc>
                <a:extLst>
                  <a:ext uri="{0D108BD9-81ED-4DB2-BD59-A6C34878D82A}">
                    <a16:rowId xmlns:a16="http://schemas.microsoft.com/office/drawing/2014/main" val="1381815060"/>
                  </a:ext>
                </a:extLst>
              </a:tr>
              <a:tr h="214313">
                <a:tc>
                  <a:txBody>
                    <a:bodyPr/>
                    <a:lstStyle/>
                    <a:p>
                      <a:pPr marL="0" marR="0" algn="l">
                        <a:lnSpc>
                          <a:spcPct val="115000"/>
                        </a:lnSpc>
                        <a:spcBef>
                          <a:spcPts val="50"/>
                        </a:spcBef>
                        <a:spcAft>
                          <a:spcPts val="50"/>
                        </a:spcAft>
                      </a:pPr>
                      <a:r>
                        <a:rPr lang="en-US" sz="1100" dirty="0">
                          <a:effectLst/>
                          <a:latin typeface="+mn-lt"/>
                        </a:rPr>
                        <a:t>Grade ≥3 cardiac AEs</a:t>
                      </a:r>
                      <a:endParaRPr lang="en-US" sz="1100" b="0" i="0" dirty="0">
                        <a:solidFill>
                          <a:schemeClr val="bg1"/>
                        </a:solidFill>
                        <a:effectLst/>
                        <a:latin typeface="+mn-lt"/>
                        <a:ea typeface="Times New Roman"/>
                        <a:cs typeface="Arial" panose="020B0604020202020204" pitchFamily="34" charset="0"/>
                      </a:endParaRPr>
                    </a:p>
                  </a:txBody>
                  <a:tcPr marL="68580" marR="4774" marT="20574" marB="20574" anchor="ctr">
                    <a:solidFill>
                      <a:srgbClr val="F2F2F2"/>
                    </a:solidFill>
                  </a:tcPr>
                </a:tc>
                <a:tc>
                  <a:txBody>
                    <a:bodyPr/>
                    <a:lstStyle/>
                    <a:p>
                      <a:pPr marL="0" marR="0" algn="ctr">
                        <a:spcBef>
                          <a:spcPts val="50"/>
                        </a:spcBef>
                        <a:spcAft>
                          <a:spcPts val="50"/>
                        </a:spcAft>
                      </a:pPr>
                      <a:r>
                        <a:rPr lang="en-US" sz="1100" dirty="0">
                          <a:effectLst/>
                          <a:latin typeface="+mn-lt"/>
                        </a:rPr>
                        <a:t> 4 (9)</a:t>
                      </a: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CCEBEF"/>
                    </a:solidFill>
                  </a:tcPr>
                </a:tc>
                <a:tc>
                  <a:txBody>
                    <a:bodyPr/>
                    <a:lstStyle/>
                    <a:p>
                      <a:pPr marL="0" marR="0" algn="ctr">
                        <a:spcBef>
                          <a:spcPts val="50"/>
                        </a:spcBef>
                        <a:spcAft>
                          <a:spcPts val="50"/>
                        </a:spcAft>
                      </a:pPr>
                      <a:r>
                        <a:rPr lang="en-US" sz="1100" dirty="0">
                          <a:effectLst/>
                          <a:latin typeface="+mn-lt"/>
                        </a:rPr>
                        <a:t> 8 (19)</a:t>
                      </a: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D9D9D9"/>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2 (8)</a:t>
                      </a:r>
                    </a:p>
                  </a:txBody>
                  <a:tcPr marL="4763" marR="4763" marT="20574" marB="20574" anchor="ctr">
                    <a:solidFill>
                      <a:srgbClr val="CCEBEF"/>
                    </a:solidFill>
                  </a:tcPr>
                </a:tc>
                <a:tc>
                  <a:txBody>
                    <a:bodyPr/>
                    <a:lstStyle/>
                    <a:p>
                      <a:pPr marL="0" marR="0" algn="ctr">
                        <a:spcBef>
                          <a:spcPts val="50"/>
                        </a:spcBef>
                        <a:spcAft>
                          <a:spcPts val="50"/>
                        </a:spcAft>
                      </a:pPr>
                      <a:r>
                        <a:rPr lang="en-US" sz="1100" dirty="0">
                          <a:solidFill>
                            <a:schemeClr val="tx1"/>
                          </a:solidFill>
                          <a:effectLst/>
                          <a:latin typeface="+mn-lt"/>
                          <a:ea typeface="Arial"/>
                          <a:cs typeface="Arial" panose="020B0604020202020204" pitchFamily="34" charset="0"/>
                        </a:rPr>
                        <a:t>6 (9)</a:t>
                      </a:r>
                    </a:p>
                  </a:txBody>
                  <a:tcPr marL="4763" marR="4763" marT="20574" marB="20574" anchor="ctr">
                    <a:solidFill>
                      <a:srgbClr val="CCEBEF"/>
                    </a:solidFill>
                  </a:tcPr>
                </a:tc>
                <a:extLst>
                  <a:ext uri="{0D108BD9-81ED-4DB2-BD59-A6C34878D82A}">
                    <a16:rowId xmlns:a16="http://schemas.microsoft.com/office/drawing/2014/main" val="441381832"/>
                  </a:ext>
                </a:extLst>
              </a:tr>
              <a:tr h="214313">
                <a:tc gridSpan="5">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r>
                        <a:rPr lang="en-US" sz="1100" dirty="0">
                          <a:solidFill>
                            <a:schemeClr val="bg1"/>
                          </a:solidFill>
                          <a:latin typeface="+mn-lt"/>
                        </a:rPr>
                        <a:t>Major adverse cardiac event category (MACE), n (%)</a:t>
                      </a:r>
                      <a:endParaRPr lang="en-US" sz="1100" b="0" i="0" dirty="0">
                        <a:solidFill>
                          <a:schemeClr val="bg1"/>
                        </a:solidFill>
                        <a:effectLst/>
                        <a:latin typeface="+mn-lt"/>
                        <a:ea typeface="Times New Roman"/>
                        <a:cs typeface="Arial" panose="020B0604020202020204" pitchFamily="34" charset="0"/>
                      </a:endParaRPr>
                    </a:p>
                  </a:txBody>
                  <a:tcPr marL="68580" marR="4601" marT="20574" marB="20574" anchor="ctr">
                    <a:solidFill>
                      <a:srgbClr val="0099B0"/>
                    </a:solidFill>
                  </a:tcPr>
                </a:tc>
                <a:tc hMerge="1">
                  <a:txBody>
                    <a:bodyPr/>
                    <a:lstStyle/>
                    <a:p>
                      <a:endParaRPr lang="en-US"/>
                    </a:p>
                  </a:txBody>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500" b="1">
                        <a:solidFill>
                          <a:schemeClr val="bg1"/>
                        </a:solidFill>
                        <a:effectLst/>
                        <a:latin typeface="Arial" panose="020B0604020202020204" pitchFamily="34" charset="0"/>
                        <a:ea typeface="Times New Roman"/>
                        <a:cs typeface="Arial" panose="020B0604020202020204" pitchFamily="34" charset="0"/>
                      </a:endParaRPr>
                    </a:p>
                  </a:txBody>
                  <a:tcPr marR="6134" marT="0" marB="0" anchor="ctr">
                    <a:lnT w="12700" cap="flat" cmpd="sng" algn="ctr">
                      <a:solidFill>
                        <a:schemeClr val="accent4">
                          <a:lumMod val="40000"/>
                          <a:lumOff val="60000"/>
                        </a:schemeClr>
                      </a:solidFill>
                      <a:prstDash val="solid"/>
                      <a:round/>
                      <a:headEnd type="none" w="med" len="med"/>
                      <a:tailEnd type="none" w="med" len="med"/>
                    </a:lnT>
                    <a:solidFill>
                      <a:schemeClr val="accent3"/>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0" i="0" dirty="0">
                        <a:solidFill>
                          <a:schemeClr val="bg1"/>
                        </a:solidFill>
                        <a:effectLst/>
                        <a:latin typeface="Arial" panose="020B0604020202020204" pitchFamily="34" charset="0"/>
                        <a:ea typeface="Times New Roman"/>
                        <a:cs typeface="Arial" panose="020B0604020202020204" pitchFamily="34" charset="0"/>
                      </a:endParaRPr>
                    </a:p>
                  </a:txBody>
                  <a:tcPr marR="6134" marT="0" marB="0" anchor="ctr">
                    <a:solidFill>
                      <a:srgbClr val="0099B0"/>
                    </a:solidFill>
                  </a:tcPr>
                </a:tc>
                <a:tc hMerge="1">
                  <a:txBody>
                    <a:bodyPr/>
                    <a:lstStyle/>
                    <a:p>
                      <a:pPr marL="0" marR="0" lvl="0" indent="0" algn="l" defTabSz="914400" rtl="0" eaLnBrk="1" fontAlgn="auto" latinLnBrk="0" hangingPunct="1">
                        <a:lnSpc>
                          <a:spcPct val="115000"/>
                        </a:lnSpc>
                        <a:spcBef>
                          <a:spcPts val="50"/>
                        </a:spcBef>
                        <a:spcAft>
                          <a:spcPts val="50"/>
                        </a:spcAft>
                        <a:buClrTx/>
                        <a:buSzTx/>
                        <a:buFontTx/>
                        <a:buNone/>
                        <a:tabLst/>
                        <a:defRPr/>
                      </a:pPr>
                      <a:endParaRPr lang="en-US" sz="1200" b="0" i="0" dirty="0">
                        <a:solidFill>
                          <a:schemeClr val="bg1"/>
                        </a:solidFill>
                        <a:effectLst/>
                        <a:latin typeface="Arial" panose="020B0604020202020204" pitchFamily="34" charset="0"/>
                        <a:ea typeface="Times New Roman"/>
                        <a:cs typeface="Arial" panose="020B0604020202020204" pitchFamily="34" charset="0"/>
                      </a:endParaRPr>
                    </a:p>
                  </a:txBody>
                  <a:tcPr marR="6134" marT="0" marB="0" anchor="ctr">
                    <a:solidFill>
                      <a:srgbClr val="0099B0"/>
                    </a:solidFill>
                  </a:tcPr>
                </a:tc>
                <a:extLst>
                  <a:ext uri="{0D108BD9-81ED-4DB2-BD59-A6C34878D82A}">
                    <a16:rowId xmlns:a16="http://schemas.microsoft.com/office/drawing/2014/main" val="847148441"/>
                  </a:ext>
                </a:extLst>
              </a:tr>
              <a:tr h="214313">
                <a:tc>
                  <a:txBody>
                    <a:bodyPr/>
                    <a:lstStyle/>
                    <a:p>
                      <a:pPr marL="0" marR="0" algn="l">
                        <a:lnSpc>
                          <a:spcPct val="115000"/>
                        </a:lnSpc>
                        <a:spcBef>
                          <a:spcPts val="50"/>
                        </a:spcBef>
                        <a:spcAft>
                          <a:spcPts val="50"/>
                        </a:spcAft>
                      </a:pPr>
                      <a:r>
                        <a:rPr lang="en-US" sz="1100" kern="1200" dirty="0">
                          <a:effectLst/>
                          <a:latin typeface="+mn-lt"/>
                        </a:rPr>
                        <a:t>MACE</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E6E6E6"/>
                    </a:solidFill>
                  </a:tcPr>
                </a:tc>
                <a:tc>
                  <a:txBody>
                    <a:bodyPr/>
                    <a:lstStyle/>
                    <a:p>
                      <a:pPr marL="0" marR="0" algn="ctr">
                        <a:lnSpc>
                          <a:spcPct val="115000"/>
                        </a:lnSpc>
                        <a:spcBef>
                          <a:spcPts val="50"/>
                        </a:spcBef>
                        <a:spcAft>
                          <a:spcPts val="50"/>
                        </a:spcAft>
                      </a:pPr>
                      <a:r>
                        <a:rPr lang="en-US" sz="11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7FCCD7"/>
                    </a:solidFill>
                  </a:tcPr>
                </a:tc>
                <a:tc>
                  <a:txBody>
                    <a:bodyPr/>
                    <a:lstStyle/>
                    <a:p>
                      <a:pPr marL="0" marR="0" algn="ctr">
                        <a:lnSpc>
                          <a:spcPct val="115000"/>
                        </a:lnSpc>
                        <a:spcBef>
                          <a:spcPts val="50"/>
                        </a:spcBef>
                        <a:spcAft>
                          <a:spcPts val="50"/>
                        </a:spcAft>
                      </a:pPr>
                      <a:r>
                        <a:rPr lang="en-US" sz="1100" dirty="0">
                          <a:effectLst/>
                          <a:latin typeface="+mn-lt"/>
                        </a:rPr>
                        <a:t> 2 (5)</a:t>
                      </a:r>
                      <a:endParaRPr lang="en-US" sz="1100" b="0" i="0" kern="1200" dirty="0">
                        <a:solidFill>
                          <a:schemeClr val="tx1"/>
                        </a:solidFill>
                        <a:effectLst/>
                        <a:latin typeface="+mn-lt"/>
                        <a:ea typeface="Calibri"/>
                        <a:cs typeface="Arial" panose="020B0604020202020204" pitchFamily="34" charset="0"/>
                      </a:endParaRPr>
                    </a:p>
                  </a:txBody>
                  <a:tcPr marL="4763" marR="4763" marT="20574" marB="20574" anchor="ctr">
                    <a:solidFill>
                      <a:srgbClr val="BFBFBF"/>
                    </a:solidFill>
                  </a:tcPr>
                </a:tc>
                <a:tc>
                  <a:txBody>
                    <a:bodyPr/>
                    <a:lstStyle/>
                    <a:p>
                      <a:pPr marL="0" marR="0" algn="ctr">
                        <a:lnSpc>
                          <a:spcPct val="115000"/>
                        </a:lnSpc>
                        <a:spcBef>
                          <a:spcPts val="50"/>
                        </a:spcBef>
                        <a:spcAft>
                          <a:spcPts val="50"/>
                        </a:spcAft>
                      </a:pPr>
                      <a:r>
                        <a:rPr lang="en-US" sz="11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7FCCD7"/>
                    </a:solidFill>
                  </a:tcPr>
                </a:tc>
                <a:tc>
                  <a:txBody>
                    <a:bodyPr/>
                    <a:lstStyle/>
                    <a:p>
                      <a:pPr marL="0" marR="0" algn="ctr">
                        <a:lnSpc>
                          <a:spcPct val="115000"/>
                        </a:lnSpc>
                        <a:spcBef>
                          <a:spcPts val="50"/>
                        </a:spcBef>
                        <a:spcAft>
                          <a:spcPts val="50"/>
                        </a:spcAft>
                      </a:pPr>
                      <a:r>
                        <a:rPr lang="en-US" sz="11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7FCCD7"/>
                    </a:solidFill>
                  </a:tcPr>
                </a:tc>
                <a:extLst>
                  <a:ext uri="{0D108BD9-81ED-4DB2-BD59-A6C34878D82A}">
                    <a16:rowId xmlns:a16="http://schemas.microsoft.com/office/drawing/2014/main" val="643409708"/>
                  </a:ext>
                </a:extLst>
              </a:tr>
              <a:tr h="214313">
                <a:tc>
                  <a:txBody>
                    <a:bodyPr/>
                    <a:lstStyle/>
                    <a:p>
                      <a:pPr marL="0" marR="0" algn="l">
                        <a:lnSpc>
                          <a:spcPct val="115000"/>
                        </a:lnSpc>
                        <a:spcBef>
                          <a:spcPts val="50"/>
                        </a:spcBef>
                        <a:spcAft>
                          <a:spcPts val="50"/>
                        </a:spcAft>
                      </a:pPr>
                      <a:r>
                        <a:rPr lang="en-US" sz="1100" kern="1200" dirty="0">
                          <a:effectLst/>
                          <a:latin typeface="+mn-lt"/>
                        </a:rPr>
                        <a:t>MACE death (grade 5)</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solidFill>
                      <a:srgbClr val="F2F2F2"/>
                    </a:solidFill>
                  </a:tcPr>
                </a:tc>
                <a:tc>
                  <a:txBody>
                    <a:bodyPr/>
                    <a:lstStyle/>
                    <a:p>
                      <a:pPr marL="0" marR="0" algn="ctr">
                        <a:lnSpc>
                          <a:spcPct val="115000"/>
                        </a:lnSpc>
                        <a:spcBef>
                          <a:spcPts val="50"/>
                        </a:spcBef>
                        <a:spcAft>
                          <a:spcPts val="50"/>
                        </a:spcAft>
                      </a:pPr>
                      <a:r>
                        <a:rPr lang="en-US" sz="1100" kern="12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CCEBEF"/>
                    </a:solidFill>
                  </a:tcPr>
                </a:tc>
                <a:tc>
                  <a:txBody>
                    <a:bodyPr/>
                    <a:lstStyle/>
                    <a:p>
                      <a:pPr marL="0" marR="0" algn="ctr">
                        <a:lnSpc>
                          <a:spcPct val="115000"/>
                        </a:lnSpc>
                        <a:spcBef>
                          <a:spcPts val="50"/>
                        </a:spcBef>
                        <a:spcAft>
                          <a:spcPts val="50"/>
                        </a:spcAft>
                      </a:pPr>
                      <a:r>
                        <a:rPr lang="en-US" sz="1100" dirty="0">
                          <a:effectLst/>
                          <a:latin typeface="+mn-lt"/>
                        </a:rPr>
                        <a:t>1 (2) </a:t>
                      </a:r>
                      <a:endParaRPr lang="en-US" sz="1100" b="0" i="0" kern="1200" dirty="0">
                        <a:solidFill>
                          <a:schemeClr val="tx1"/>
                        </a:solidFill>
                        <a:effectLst/>
                        <a:latin typeface="+mn-lt"/>
                        <a:ea typeface="Calibri"/>
                        <a:cs typeface="Arial" panose="020B0604020202020204" pitchFamily="34" charset="0"/>
                      </a:endParaRPr>
                    </a:p>
                  </a:txBody>
                  <a:tcPr marL="4763" marR="4763" marT="20574" marB="20574" anchor="ctr">
                    <a:solidFill>
                      <a:srgbClr val="D9D9D9"/>
                    </a:solidFill>
                  </a:tcPr>
                </a:tc>
                <a:tc>
                  <a:txBody>
                    <a:bodyPr/>
                    <a:lstStyle/>
                    <a:p>
                      <a:pPr marL="0" marR="0" algn="ctr">
                        <a:lnSpc>
                          <a:spcPct val="115000"/>
                        </a:lnSpc>
                        <a:spcBef>
                          <a:spcPts val="50"/>
                        </a:spcBef>
                        <a:spcAft>
                          <a:spcPts val="50"/>
                        </a:spcAft>
                      </a:pPr>
                      <a:r>
                        <a:rPr lang="en-US" sz="1100" kern="12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CCEBEF"/>
                    </a:solidFill>
                  </a:tcPr>
                </a:tc>
                <a:tc>
                  <a:txBody>
                    <a:bodyPr/>
                    <a:lstStyle/>
                    <a:p>
                      <a:pPr marL="0" marR="0" algn="ctr">
                        <a:lnSpc>
                          <a:spcPct val="115000"/>
                        </a:lnSpc>
                        <a:spcBef>
                          <a:spcPts val="50"/>
                        </a:spcBef>
                        <a:spcAft>
                          <a:spcPts val="50"/>
                        </a:spcAft>
                      </a:pPr>
                      <a:r>
                        <a:rPr lang="en-US" sz="1100" kern="1200" dirty="0">
                          <a:effectLst/>
                          <a:latin typeface="+mn-lt"/>
                        </a:rPr>
                        <a:t> 0 (0)</a:t>
                      </a:r>
                      <a:endParaRPr lang="en-US" sz="1100" b="0" i="0" kern="1200" dirty="0">
                        <a:solidFill>
                          <a:schemeClr val="tx1"/>
                        </a:solidFill>
                        <a:effectLst/>
                        <a:latin typeface="+mn-lt"/>
                        <a:ea typeface="Calibri"/>
                        <a:cs typeface="Arial" panose="020B0604020202020204" pitchFamily="34" charset="0"/>
                      </a:endParaRPr>
                    </a:p>
                  </a:txBody>
                  <a:tcPr marL="4601" marR="4601" marT="20574" marB="20574" anchor="ctr">
                    <a:solidFill>
                      <a:srgbClr val="CCEBEF"/>
                    </a:solidFill>
                  </a:tcPr>
                </a:tc>
                <a:extLst>
                  <a:ext uri="{0D108BD9-81ED-4DB2-BD59-A6C34878D82A}">
                    <a16:rowId xmlns:a16="http://schemas.microsoft.com/office/drawing/2014/main" val="1320931205"/>
                  </a:ext>
                </a:extLst>
              </a:tr>
            </a:tbl>
          </a:graphicData>
        </a:graphic>
      </p:graphicFrame>
      <p:graphicFrame>
        <p:nvGraphicFramePr>
          <p:cNvPr id="12" name="Diagram 11">
            <a:extLst>
              <a:ext uri="{FF2B5EF4-FFF2-40B4-BE49-F238E27FC236}">
                <a16:creationId xmlns:a16="http://schemas.microsoft.com/office/drawing/2014/main" id="{8144D92A-EBB5-27FB-23D2-E4165E41D75F}"/>
              </a:ext>
            </a:extLst>
          </p:cNvPr>
          <p:cNvGraphicFramePr/>
          <p:nvPr>
            <p:extLst>
              <p:ext uri="{D42A27DB-BD31-4B8C-83A1-F6EECF244321}">
                <p14:modId xmlns:p14="http://schemas.microsoft.com/office/powerpoint/2010/main" val="3623983443"/>
              </p:ext>
            </p:extLst>
          </p:nvPr>
        </p:nvGraphicFramePr>
        <p:xfrm>
          <a:off x="5506652" y="1096344"/>
          <a:ext cx="3550721" cy="2972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91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75B2-783F-EF0D-D4FF-69C8DCF9A690}"/>
              </a:ext>
            </a:extLst>
          </p:cNvPr>
          <p:cNvSpPr>
            <a:spLocks noGrp="1"/>
          </p:cNvSpPr>
          <p:nvPr>
            <p:ph type="title"/>
          </p:nvPr>
        </p:nvSpPr>
        <p:spPr>
          <a:xfrm>
            <a:off x="314325" y="172686"/>
            <a:ext cx="8515350" cy="729518"/>
          </a:xfrm>
        </p:spPr>
        <p:txBody>
          <a:bodyPr>
            <a:normAutofit/>
          </a:bodyPr>
          <a:lstStyle/>
          <a:p>
            <a:r>
              <a:rPr lang="en-US" dirty="0">
                <a:latin typeface="+mn-lt"/>
              </a:rPr>
              <a:t>PAC203: Hematologic Stability</a:t>
            </a:r>
          </a:p>
        </p:txBody>
      </p:sp>
      <p:sp>
        <p:nvSpPr>
          <p:cNvPr id="9" name="TextBox 8">
            <a:extLst>
              <a:ext uri="{FF2B5EF4-FFF2-40B4-BE49-F238E27FC236}">
                <a16:creationId xmlns:a16="http://schemas.microsoft.com/office/drawing/2014/main" id="{AC3DD1CE-1F1A-E529-4856-61EAAB0A8ADC}"/>
              </a:ext>
            </a:extLst>
          </p:cNvPr>
          <p:cNvSpPr txBox="1"/>
          <p:nvPr/>
        </p:nvSpPr>
        <p:spPr>
          <a:xfrm>
            <a:off x="6318781" y="4099783"/>
            <a:ext cx="2825219" cy="400110"/>
          </a:xfrm>
          <a:prstGeom prst="rect">
            <a:avLst/>
          </a:prstGeom>
          <a:noFill/>
        </p:spPr>
        <p:txBody>
          <a:bodyPr wrap="square" rtlCol="0">
            <a:spAutoFit/>
          </a:bodyPr>
          <a:lstStyle/>
          <a:p>
            <a:pPr algn="r"/>
            <a:r>
              <a:rPr lang="en-US" sz="1000" dirty="0"/>
              <a:t>BID, twice daily; Hgb, hemoglobin, IQR, interquartile range; PAC, pacritinib; QD, once daily</a:t>
            </a:r>
          </a:p>
        </p:txBody>
      </p:sp>
      <p:sp>
        <p:nvSpPr>
          <p:cNvPr id="3" name="Content Placeholder 9">
            <a:extLst>
              <a:ext uri="{FF2B5EF4-FFF2-40B4-BE49-F238E27FC236}">
                <a16:creationId xmlns:a16="http://schemas.microsoft.com/office/drawing/2014/main" id="{2E55DC32-81E5-F98A-073F-92B079C0FDDD}"/>
              </a:ext>
            </a:extLst>
          </p:cNvPr>
          <p:cNvSpPr txBox="1">
            <a:spLocks/>
          </p:cNvSpPr>
          <p:nvPr/>
        </p:nvSpPr>
        <p:spPr>
          <a:xfrm>
            <a:off x="616143" y="924731"/>
            <a:ext cx="4083239" cy="252858"/>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Courier New" panose="02070309020205020404" pitchFamily="49" charset="0"/>
              <a:buChar char="o"/>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Courier New" panose="02070309020205020404" pitchFamily="49" charset="0"/>
              <a:buChar char="o"/>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Clr>
                <a:srgbClr val="A5A5A5"/>
              </a:buClr>
              <a:buNone/>
            </a:pPr>
            <a:r>
              <a:rPr lang="en-US" sz="1200" b="1" dirty="0">
                <a:solidFill>
                  <a:prstClr val="black"/>
                </a:solidFill>
                <a:latin typeface="Calibri" panose="020F0502020204030204"/>
              </a:rPr>
              <a:t>Percent Change in Platelet Count From Baseline</a:t>
            </a:r>
            <a:endParaRPr lang="en-US" sz="1200" b="1" baseline="30000" dirty="0">
              <a:solidFill>
                <a:prstClr val="black"/>
              </a:solidFill>
              <a:latin typeface="Calibri" panose="020F0502020204030204"/>
            </a:endParaRPr>
          </a:p>
        </p:txBody>
      </p:sp>
      <p:pic>
        <p:nvPicPr>
          <p:cNvPr id="4" name="Picture 3" descr="Diagram&#10;&#10;Description automatically generated with medium confidence">
            <a:extLst>
              <a:ext uri="{FF2B5EF4-FFF2-40B4-BE49-F238E27FC236}">
                <a16:creationId xmlns:a16="http://schemas.microsoft.com/office/drawing/2014/main" id="{6C683F22-6A9B-1854-0ACA-75C74F513ECE}"/>
              </a:ext>
            </a:extLst>
          </p:cNvPr>
          <p:cNvPicPr>
            <a:picLocks noChangeAspect="1"/>
          </p:cNvPicPr>
          <p:nvPr/>
        </p:nvPicPr>
        <p:blipFill>
          <a:blip r:embed="rId2"/>
          <a:stretch>
            <a:fillRect/>
          </a:stretch>
        </p:blipFill>
        <p:spPr>
          <a:xfrm>
            <a:off x="314325" y="1221871"/>
            <a:ext cx="4086225" cy="3019425"/>
          </a:xfrm>
          <a:prstGeom prst="rect">
            <a:avLst/>
          </a:prstGeom>
        </p:spPr>
      </p:pic>
      <p:graphicFrame>
        <p:nvGraphicFramePr>
          <p:cNvPr id="10" name="Chart 9">
            <a:extLst>
              <a:ext uri="{FF2B5EF4-FFF2-40B4-BE49-F238E27FC236}">
                <a16:creationId xmlns:a16="http://schemas.microsoft.com/office/drawing/2014/main" id="{EDB2C77B-E403-26A5-F4E0-152A956D3D14}"/>
              </a:ext>
            </a:extLst>
          </p:cNvPr>
          <p:cNvGraphicFramePr/>
          <p:nvPr>
            <p:extLst>
              <p:ext uri="{D42A27DB-BD31-4B8C-83A1-F6EECF244321}">
                <p14:modId xmlns:p14="http://schemas.microsoft.com/office/powerpoint/2010/main" val="3692180140"/>
              </p:ext>
            </p:extLst>
          </p:nvPr>
        </p:nvGraphicFramePr>
        <p:xfrm>
          <a:off x="4516502" y="1372810"/>
          <a:ext cx="3626569" cy="256073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3B782E7-5771-58EC-17A7-F638EA524DA5}"/>
              </a:ext>
            </a:extLst>
          </p:cNvPr>
          <p:cNvSpPr/>
          <p:nvPr/>
        </p:nvSpPr>
        <p:spPr>
          <a:xfrm>
            <a:off x="4627500" y="908258"/>
            <a:ext cx="4406014" cy="276999"/>
          </a:xfrm>
          <a:prstGeom prst="rect">
            <a:avLst/>
          </a:prstGeom>
        </p:spPr>
        <p:txBody>
          <a:bodyPr wrap="square" anchor="ctr">
            <a:spAutoFit/>
          </a:bodyPr>
          <a:lstStyle/>
          <a:p>
            <a:pPr defTabSz="685800"/>
            <a:r>
              <a:rPr lang="en-US" sz="1200" b="1" dirty="0">
                <a:solidFill>
                  <a:prstClr val="black"/>
                </a:solidFill>
                <a:latin typeface="Calibri" panose="020F0502020204030204"/>
              </a:rPr>
              <a:t>Hgb Increases in Patients With Baseline Anemia (Hgb ≤10 g/dL)</a:t>
            </a:r>
            <a:endParaRPr lang="en-US" sz="120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B71F6EF9-7BB3-DF00-B2CD-849DA76B8CDF}"/>
              </a:ext>
            </a:extLst>
          </p:cNvPr>
          <p:cNvSpPr/>
          <p:nvPr/>
        </p:nvSpPr>
        <p:spPr>
          <a:xfrm>
            <a:off x="8143071" y="2109104"/>
            <a:ext cx="1047308" cy="784830"/>
          </a:xfrm>
          <a:prstGeom prst="rect">
            <a:avLst/>
          </a:prstGeom>
        </p:spPr>
        <p:txBody>
          <a:bodyPr wrap="square">
            <a:spAutoFit/>
          </a:bodyPr>
          <a:lstStyle/>
          <a:p>
            <a:pPr defTabSz="685800"/>
            <a:r>
              <a:rPr lang="en-US" sz="900" b="1" dirty="0">
                <a:solidFill>
                  <a:prstClr val="black"/>
                </a:solidFill>
                <a:latin typeface="Calibri" panose="020F0502020204030204"/>
              </a:rPr>
              <a:t>LARGER INCREASES IN Hgb IN MORE PATIENTS AT </a:t>
            </a:r>
            <a:br>
              <a:rPr lang="en-US" sz="900" b="1" dirty="0">
                <a:solidFill>
                  <a:prstClr val="black"/>
                </a:solidFill>
                <a:latin typeface="Calibri" panose="020F0502020204030204"/>
              </a:rPr>
            </a:br>
            <a:r>
              <a:rPr lang="en-US" sz="900" b="1" dirty="0">
                <a:solidFill>
                  <a:prstClr val="black"/>
                </a:solidFill>
                <a:latin typeface="Calibri" panose="020F0502020204030204"/>
              </a:rPr>
              <a:t>200 MG BID</a:t>
            </a:r>
          </a:p>
        </p:txBody>
      </p:sp>
      <p:cxnSp>
        <p:nvCxnSpPr>
          <p:cNvPr id="13" name="Straight Connector 12">
            <a:extLst>
              <a:ext uri="{FF2B5EF4-FFF2-40B4-BE49-F238E27FC236}">
                <a16:creationId xmlns:a16="http://schemas.microsoft.com/office/drawing/2014/main" id="{4E323C0A-9C30-14F4-6126-AA6E81029360}"/>
              </a:ext>
            </a:extLst>
          </p:cNvPr>
          <p:cNvCxnSpPr>
            <a:cxnSpLocks/>
          </p:cNvCxnSpPr>
          <p:nvPr/>
        </p:nvCxnSpPr>
        <p:spPr>
          <a:xfrm>
            <a:off x="8123111" y="1618727"/>
            <a:ext cx="0" cy="163317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1E1592-C20D-74E1-31DB-E16225E865BA}"/>
              </a:ext>
            </a:extLst>
          </p:cNvPr>
          <p:cNvSpPr txBox="1"/>
          <p:nvPr/>
        </p:nvSpPr>
        <p:spPr>
          <a:xfrm>
            <a:off x="3133154" y="4514037"/>
            <a:ext cx="5908295" cy="553998"/>
          </a:xfrm>
          <a:prstGeom prst="rect">
            <a:avLst/>
          </a:prstGeom>
          <a:noFill/>
        </p:spPr>
        <p:txBody>
          <a:bodyPr wrap="square">
            <a:spAutoFit/>
          </a:bodyPr>
          <a:lstStyle/>
          <a:p>
            <a:r>
              <a:rPr lang="en-US" sz="1000" dirty="0">
                <a:solidFill>
                  <a:schemeClr val="bg1"/>
                </a:solidFill>
              </a:rPr>
              <a:t>Reprinted from </a:t>
            </a:r>
            <a:r>
              <a:rPr lang="en-US" sz="1000" i="1" dirty="0">
                <a:solidFill>
                  <a:schemeClr val="bg1"/>
                </a:solidFill>
              </a:rPr>
              <a:t>Blood Advances</a:t>
            </a:r>
            <a:r>
              <a:rPr lang="en-US" sz="1000" dirty="0">
                <a:solidFill>
                  <a:schemeClr val="bg1"/>
                </a:solidFill>
              </a:rPr>
              <a:t>, volume 4, issue 22, </a:t>
            </a:r>
            <a:r>
              <a:rPr lang="en-US" sz="1000" dirty="0" err="1">
                <a:solidFill>
                  <a:schemeClr val="bg1"/>
                </a:solidFill>
              </a:rPr>
              <a:t>Gerds</a:t>
            </a:r>
            <a:r>
              <a:rPr lang="en-US" sz="1000" dirty="0">
                <a:solidFill>
                  <a:schemeClr val="bg1"/>
                </a:solidFill>
              </a:rPr>
              <a:t> AT, Savona MR, Scott BL, et al. Determining the recommended dose of pacritinib: results from the PAC203 dose-finding trial in advanced myelofibrosis, pages 5825-5835, Copyright © 2020, with permission from The American Society of Hematology. </a:t>
            </a:r>
          </a:p>
        </p:txBody>
      </p:sp>
    </p:spTree>
    <p:extLst>
      <p:ext uri="{BB962C8B-B14F-4D97-AF65-F5344CB8AC3E}">
        <p14:creationId xmlns:p14="http://schemas.microsoft.com/office/powerpoint/2010/main" val="2583182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628650" y="138820"/>
            <a:ext cx="7886700" cy="994172"/>
          </a:xfrm>
        </p:spPr>
        <p:txBody>
          <a:bodyPr>
            <a:normAutofit fontScale="90000"/>
          </a:bodyPr>
          <a:lstStyle/>
          <a:p>
            <a:r>
              <a:rPr lang="en-US" dirty="0">
                <a:latin typeface="+mn-lt"/>
              </a:rPr>
              <a:t>PACIFICA: Phase 3 Trial of Pacritinib for Patients </a:t>
            </a:r>
            <a:br>
              <a:rPr lang="en-US" dirty="0">
                <a:latin typeface="+mn-lt"/>
              </a:rPr>
            </a:br>
            <a:r>
              <a:rPr lang="en-US" dirty="0">
                <a:latin typeface="+mn-lt"/>
              </a:rPr>
              <a:t>With MF and Platelet Count &lt;50,000/µL</a:t>
            </a:r>
          </a:p>
        </p:txBody>
      </p:sp>
      <p:sp>
        <p:nvSpPr>
          <p:cNvPr id="5" name="Content Placeholder 4">
            <a:extLst>
              <a:ext uri="{FF2B5EF4-FFF2-40B4-BE49-F238E27FC236}">
                <a16:creationId xmlns:a16="http://schemas.microsoft.com/office/drawing/2014/main" id="{4460CDC1-0DBF-493C-B085-313487B050F2}"/>
              </a:ext>
            </a:extLst>
          </p:cNvPr>
          <p:cNvSpPr>
            <a:spLocks noGrp="1"/>
          </p:cNvSpPr>
          <p:nvPr>
            <p:ph idx="1"/>
          </p:nvPr>
        </p:nvSpPr>
        <p:spPr>
          <a:xfrm>
            <a:off x="589001" y="1168425"/>
            <a:ext cx="7886700" cy="3263504"/>
          </a:xfrm>
        </p:spPr>
        <p:txBody>
          <a:bodyPr/>
          <a:lstStyle/>
          <a:p>
            <a:r>
              <a:rPr lang="en-US" sz="1800" dirty="0"/>
              <a:t>International, randomized phase 3 trial</a:t>
            </a:r>
          </a:p>
          <a:p>
            <a:endParaRPr lang="en-US" sz="1800" dirty="0"/>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736753" y="1647018"/>
            <a:ext cx="284321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intermediate-1/2– or high-risk MF and </a:t>
            </a:r>
            <a:r>
              <a:rPr lang="en-US" altLang="en-US" sz="1350" dirty="0">
                <a:solidFill>
                  <a:schemeClr val="tx1"/>
                </a:solidFill>
                <a:latin typeface="Calibri" panose="020F0502020204030204" pitchFamily="34" charset="0"/>
              </a:rPr>
              <a:t>average platelet count of &lt;50,000/µL; splenomegaly and TSS </a:t>
            </a:r>
            <a:r>
              <a:rPr lang="en-US" altLang="en-US" sz="1350" dirty="0">
                <a:solidFill>
                  <a:schemeClr val="tx1"/>
                </a:solidFill>
                <a:latin typeface="Calibri" panose="020F0502020204030204" pitchFamily="34" charset="0"/>
                <a:cs typeface="Calibri" panose="020F0502020204030204" pitchFamily="34" charset="0"/>
              </a:rPr>
              <a:t>≥</a:t>
            </a:r>
            <a:r>
              <a:rPr lang="en-US" altLang="en-US" sz="1350" dirty="0">
                <a:solidFill>
                  <a:schemeClr val="tx1"/>
                </a:solidFill>
                <a:latin typeface="Calibri" panose="020F0502020204030204" pitchFamily="34" charset="0"/>
              </a:rPr>
              <a:t>10; limited JAK2i allowed*</a:t>
            </a:r>
            <a:endParaRPr lang="en-GB" altLang="en-US" sz="1350" dirty="0">
              <a:solidFill>
                <a:schemeClr val="tx1"/>
              </a:solidFill>
              <a:latin typeface="Calibri" panose="020F0502020204030204" pitchFamily="34" charset="0"/>
            </a:endParaRPr>
          </a:p>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(Planned N = 348)</a:t>
            </a:r>
            <a:endParaRPr lang="en-US" altLang="en-US" sz="1350"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4201471" y="1604945"/>
            <a:ext cx="2843213" cy="527447"/>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dirty="0">
                <a:solidFill>
                  <a:schemeClr val="tx1"/>
                </a:solidFill>
                <a:latin typeface="Calibri" panose="020F0502020204030204" pitchFamily="34" charset="0"/>
              </a:rPr>
              <a:t>Pacritinib</a:t>
            </a:r>
            <a:br>
              <a:rPr lang="en-US" altLang="en-US" sz="1500" dirty="0">
                <a:solidFill>
                  <a:schemeClr val="tx1"/>
                </a:solidFill>
                <a:latin typeface="Calibri" panose="020F0502020204030204" pitchFamily="34" charset="0"/>
              </a:rPr>
            </a:br>
            <a:r>
              <a:rPr lang="en-US" altLang="en-US" sz="1500" dirty="0">
                <a:solidFill>
                  <a:schemeClr val="tx1"/>
                </a:solidFill>
                <a:latin typeface="Calibri" panose="020F0502020204030204" pitchFamily="34" charset="0"/>
              </a:rPr>
              <a:t>200 mg BID</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4201471" y="2244488"/>
            <a:ext cx="2843213" cy="533609"/>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dirty="0">
                <a:solidFill>
                  <a:schemeClr val="tx1"/>
                </a:solidFill>
                <a:latin typeface="Calibri" panose="020F0502020204030204" pitchFamily="34" charset="0"/>
              </a:rPr>
              <a:t>Physician’s Choice</a:t>
            </a:r>
            <a:r>
              <a:rPr lang="en-US" altLang="en-US" sz="1500" baseline="30000" dirty="0">
                <a:solidFill>
                  <a:schemeClr val="tx1"/>
                </a:solidFill>
                <a:latin typeface="Calibri" panose="020F0502020204030204" pitchFamily="34" charset="0"/>
              </a:rPr>
              <a:t>†</a:t>
            </a: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3595387" y="2255679"/>
            <a:ext cx="466725" cy="2631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3619405" y="1803419"/>
            <a:ext cx="466725" cy="26074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085655" y="4492409"/>
            <a:ext cx="6134369" cy="24622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ClinicalTrials.gov. Updated December 27, 2022. Accessed January 22, 2023. https://clinicaltrials.gov/NCT03165734</a:t>
            </a:r>
            <a:r>
              <a:rPr lang="pt-BR" altLang="en-US" sz="1000" b="0" spc="-8" dirty="0">
                <a:solidFill>
                  <a:srgbClr val="455560"/>
                </a:solidFill>
                <a:latin typeface="Calibri" panose="020F0502020204030204" pitchFamily="34" charset="0"/>
                <a:cs typeface="Arial" panose="020B0604020202020204" pitchFamily="34" charset="0"/>
              </a:rPr>
              <a:t>.</a:t>
            </a:r>
            <a:endParaRPr lang="en-US" altLang="en-US" sz="1000" b="0" dirty="0">
              <a:solidFill>
                <a:srgbClr val="455560"/>
              </a:solidFill>
              <a:latin typeface="Calibri" panose="020F050202020403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69779027-8834-4948-A076-CC988AE8299E}"/>
              </a:ext>
            </a:extLst>
          </p:cNvPr>
          <p:cNvSpPr txBox="1">
            <a:spLocks/>
          </p:cNvSpPr>
          <p:nvPr/>
        </p:nvSpPr>
        <p:spPr bwMode="auto">
          <a:xfrm>
            <a:off x="122397" y="2922556"/>
            <a:ext cx="8158147" cy="103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1600" kern="0" dirty="0">
                <a:solidFill>
                  <a:schemeClr val="tx1"/>
                </a:solidFill>
              </a:rPr>
              <a:t>- Primary endpoint: SVR </a:t>
            </a:r>
            <a:r>
              <a:rPr lang="en-US" sz="1600" kern="0" dirty="0">
                <a:solidFill>
                  <a:schemeClr val="tx1"/>
                </a:solidFill>
                <a:cs typeface="Calibri" panose="020F0502020204030204" pitchFamily="34" charset="0"/>
              </a:rPr>
              <a:t>≥</a:t>
            </a:r>
            <a:r>
              <a:rPr lang="en-US" sz="1600" kern="0" dirty="0">
                <a:solidFill>
                  <a:schemeClr val="tx1"/>
                </a:solidFill>
              </a:rPr>
              <a:t>35% at 24 wk</a:t>
            </a:r>
          </a:p>
          <a:p>
            <a:pPr>
              <a:buFont typeface="Arial" panose="020B0604020202020204" pitchFamily="34" charset="0"/>
              <a:buChar char="•"/>
            </a:pPr>
            <a:r>
              <a:rPr lang="en-US" sz="1600" kern="0" dirty="0">
                <a:solidFill>
                  <a:schemeClr val="tx1"/>
                </a:solidFill>
              </a:rPr>
              <a:t>- Secondary endpoints: TSS at 24 wk, OS, patient global impression of change, safety</a:t>
            </a:r>
          </a:p>
        </p:txBody>
      </p:sp>
      <p:sp>
        <p:nvSpPr>
          <p:cNvPr id="21" name="Text Box 15">
            <a:extLst>
              <a:ext uri="{FF2B5EF4-FFF2-40B4-BE49-F238E27FC236}">
                <a16:creationId xmlns:a16="http://schemas.microsoft.com/office/drawing/2014/main" id="{22789D22-ED59-4989-BE33-BBF525A75F39}"/>
              </a:ext>
            </a:extLst>
          </p:cNvPr>
          <p:cNvSpPr txBox="1">
            <a:spLocks noChangeArrowheads="1"/>
          </p:cNvSpPr>
          <p:nvPr/>
        </p:nvSpPr>
        <p:spPr bwMode="auto">
          <a:xfrm>
            <a:off x="303153" y="3841776"/>
            <a:ext cx="8302089" cy="415498"/>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50" b="0" spc="-8" dirty="0">
                <a:latin typeface="Calibri" panose="020F0502020204030204" pitchFamily="34" charset="0"/>
                <a:cs typeface="Arial" panose="020B0604020202020204" pitchFamily="34" charset="0"/>
              </a:rPr>
              <a:t>*Could have JAK2i for </a:t>
            </a:r>
            <a:r>
              <a:rPr lang="pt-BR" altLang="en-US" sz="1050" b="0" spc="-8" dirty="0">
                <a:latin typeface="Calibri" panose="020F0502020204030204" pitchFamily="34" charset="0"/>
                <a:cs typeface="Calibri" panose="020F0502020204030204" pitchFamily="34" charset="0"/>
              </a:rPr>
              <a:t>≤</a:t>
            </a:r>
            <a:r>
              <a:rPr lang="pt-BR" altLang="en-US" sz="1050" b="0" spc="-8" dirty="0">
                <a:latin typeface="Calibri" panose="020F0502020204030204" pitchFamily="34" charset="0"/>
                <a:cs typeface="Arial" panose="020B0604020202020204" pitchFamily="34" charset="0"/>
              </a:rPr>
              <a:t>90 days or ruxolitinib </a:t>
            </a:r>
            <a:r>
              <a:rPr lang="pt-BR" altLang="en-US" sz="1050" b="0" spc="-8" dirty="0">
                <a:latin typeface="Calibri" panose="020F0502020204030204" pitchFamily="34" charset="0"/>
                <a:cs typeface="Calibri" panose="020F0502020204030204" pitchFamily="34" charset="0"/>
              </a:rPr>
              <a:t>≤</a:t>
            </a:r>
            <a:r>
              <a:rPr lang="pt-BR" altLang="en-US" sz="1050" b="0" spc="-8" dirty="0">
                <a:latin typeface="Calibri" panose="020F0502020204030204" pitchFamily="34" charset="0"/>
                <a:cs typeface="Arial" panose="020B0604020202020204" pitchFamily="34" charset="0"/>
              </a:rPr>
              <a:t>10 mg daily dose for </a:t>
            </a:r>
            <a:r>
              <a:rPr lang="pt-BR" altLang="en-US" sz="1050" b="0" spc="-8" dirty="0">
                <a:latin typeface="Calibri" panose="020F0502020204030204" pitchFamily="34" charset="0"/>
                <a:cs typeface="Calibri" panose="020F0502020204030204" pitchFamily="34" charset="0"/>
              </a:rPr>
              <a:t>≤</a:t>
            </a:r>
            <a:r>
              <a:rPr lang="pt-BR" altLang="en-US" sz="1050" b="0" spc="-8" dirty="0">
                <a:latin typeface="Calibri" panose="020F0502020204030204" pitchFamily="34" charset="0"/>
                <a:cs typeface="Arial" panose="020B0604020202020204" pitchFamily="34" charset="0"/>
              </a:rPr>
              <a:t>180 days.</a:t>
            </a:r>
          </a:p>
          <a:p>
            <a:pPr defTabSz="685783" fontAlgn="base">
              <a:spcBef>
                <a:spcPct val="0"/>
              </a:spcBef>
              <a:spcAft>
                <a:spcPct val="0"/>
              </a:spcAft>
              <a:defRPr/>
            </a:pPr>
            <a:r>
              <a:rPr lang="en-US" altLang="en-US" sz="1050" baseline="30000" dirty="0">
                <a:latin typeface="Calibri" panose="020F0502020204030204" pitchFamily="34" charset="0"/>
              </a:rPr>
              <a:t>†</a:t>
            </a:r>
            <a:r>
              <a:rPr lang="en-US" altLang="en-US" sz="1050" b="0" spc="-8" dirty="0">
                <a:latin typeface="Calibri" panose="020F0502020204030204" pitchFamily="34" charset="0"/>
                <a:cs typeface="Arial" panose="020B0604020202020204" pitchFamily="34" charset="0"/>
              </a:rPr>
              <a:t>Choice of the following single agents: corticosteroids, hydroxyurea, danazol, or low-dose ruxolitinib</a:t>
            </a:r>
            <a:r>
              <a:rPr lang="pt-BR" altLang="en-US" sz="1050" b="0" spc="-8" dirty="0">
                <a:latin typeface="Calibri" panose="020F0502020204030204" pitchFamily="34" charset="0"/>
              </a:rPr>
              <a:t>.</a:t>
            </a:r>
            <a:endParaRPr lang="en-US" altLang="en-US" sz="1050" b="0" dirty="0">
              <a:latin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88EDE93-2206-500F-2B7B-228AA1BE919E}"/>
              </a:ext>
            </a:extLst>
          </p:cNvPr>
          <p:cNvSpPr txBox="1"/>
          <p:nvPr/>
        </p:nvSpPr>
        <p:spPr>
          <a:xfrm>
            <a:off x="332512" y="4280228"/>
            <a:ext cx="8554999" cy="230832"/>
          </a:xfrm>
          <a:prstGeom prst="rect">
            <a:avLst/>
          </a:prstGeom>
          <a:noFill/>
        </p:spPr>
        <p:txBody>
          <a:bodyPr wrap="square" rtlCol="0">
            <a:spAutoFit/>
          </a:bodyPr>
          <a:lstStyle/>
          <a:p>
            <a:r>
              <a:rPr lang="en-US" sz="900" dirty="0"/>
              <a:t>BID, twice daily; JAK2, Janus-associated kinase 2 inhibitor; MF, myelofibrosis, OS, overall survival; SVR, spleen reduction volume; TSS, total symptom score </a:t>
            </a:r>
          </a:p>
        </p:txBody>
      </p:sp>
    </p:spTree>
    <p:extLst>
      <p:ext uri="{BB962C8B-B14F-4D97-AF65-F5344CB8AC3E}">
        <p14:creationId xmlns:p14="http://schemas.microsoft.com/office/powerpoint/2010/main" val="212400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6DC57E0B-5409-BB0C-D527-8FCCB2DD9C0A}"/>
              </a:ext>
            </a:extLst>
          </p:cNvPr>
          <p:cNvCxnSpPr>
            <a:cxnSpLocks/>
            <a:stCxn id="7" idx="2"/>
            <a:endCxn id="10" idx="0"/>
          </p:cNvCxnSpPr>
          <p:nvPr/>
        </p:nvCxnSpPr>
        <p:spPr>
          <a:xfrm flipH="1">
            <a:off x="662383" y="1427016"/>
            <a:ext cx="593738" cy="609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70">
            <a:extLst>
              <a:ext uri="{FF2B5EF4-FFF2-40B4-BE49-F238E27FC236}">
                <a16:creationId xmlns:a16="http://schemas.microsoft.com/office/drawing/2014/main" id="{395F7B3D-ACEA-B62F-C27A-7951C9B1E81E}"/>
              </a:ext>
            </a:extLst>
          </p:cNvPr>
          <p:cNvCxnSpPr>
            <a:cxnSpLocks/>
            <a:stCxn id="6" idx="2"/>
            <a:endCxn id="7" idx="0"/>
          </p:cNvCxnSpPr>
          <p:nvPr/>
        </p:nvCxnSpPr>
        <p:spPr>
          <a:xfrm rot="5400000">
            <a:off x="2476780" y="-918517"/>
            <a:ext cx="882207" cy="332352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BE3839DF-0B52-C6C1-AAAA-988A2AF82F5B}"/>
              </a:ext>
            </a:extLst>
          </p:cNvPr>
          <p:cNvSpPr/>
          <p:nvPr/>
        </p:nvSpPr>
        <p:spPr>
          <a:xfrm>
            <a:off x="2899954" y="64736"/>
            <a:ext cx="3359381" cy="237406"/>
          </a:xfrm>
          <a:prstGeom prst="rect">
            <a:avLst/>
          </a:prstGeom>
          <a:solidFill>
            <a:srgbClr val="4CA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prstClr val="white"/>
                </a:solidFill>
                <a:cs typeface="Arial" panose="020B0604020202020204" pitchFamily="34" charset="0"/>
              </a:rPr>
              <a:t>Myelofibrosis Management Overview</a:t>
            </a:r>
          </a:p>
        </p:txBody>
      </p:sp>
      <p:sp>
        <p:nvSpPr>
          <p:cNvPr id="7" name="Rectangle 6">
            <a:extLst>
              <a:ext uri="{FF2B5EF4-FFF2-40B4-BE49-F238E27FC236}">
                <a16:creationId xmlns:a16="http://schemas.microsoft.com/office/drawing/2014/main" id="{0EE8BDA6-0FCB-E176-30D5-6CEB02EEAB74}"/>
              </a:ext>
            </a:extLst>
          </p:cNvPr>
          <p:cNvSpPr/>
          <p:nvPr/>
        </p:nvSpPr>
        <p:spPr>
          <a:xfrm>
            <a:off x="705265" y="1184349"/>
            <a:ext cx="1101711" cy="242667"/>
          </a:xfrm>
          <a:prstGeom prst="rect">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400" dirty="0">
                <a:solidFill>
                  <a:prstClr val="white"/>
                </a:solidFill>
                <a:cs typeface="Arial" panose="020B0604020202020204" pitchFamily="34" charset="0"/>
              </a:rPr>
              <a:t>Lower-risk</a:t>
            </a:r>
            <a:endParaRPr lang="en-US" sz="1050" dirty="0">
              <a:solidFill>
                <a:prstClr val="white"/>
              </a:solidFill>
              <a:cs typeface="Arial" panose="020B0604020202020204" pitchFamily="34" charset="0"/>
            </a:endParaRPr>
          </a:p>
        </p:txBody>
      </p:sp>
      <p:sp>
        <p:nvSpPr>
          <p:cNvPr id="8" name="Rectangle 7">
            <a:extLst>
              <a:ext uri="{FF2B5EF4-FFF2-40B4-BE49-F238E27FC236}">
                <a16:creationId xmlns:a16="http://schemas.microsoft.com/office/drawing/2014/main" id="{CB8D33E7-CD17-6547-07C5-7630DCD00370}"/>
              </a:ext>
            </a:extLst>
          </p:cNvPr>
          <p:cNvSpPr/>
          <p:nvPr/>
        </p:nvSpPr>
        <p:spPr>
          <a:xfrm>
            <a:off x="6195699" y="1184828"/>
            <a:ext cx="2243036" cy="242667"/>
          </a:xfrm>
          <a:prstGeom prst="rect">
            <a:avLst/>
          </a:prstGeom>
          <a:gradFill flip="none" rotWithShape="1">
            <a:gsLst>
              <a:gs pos="34000">
                <a:srgbClr val="FF0000"/>
              </a:gs>
              <a:gs pos="42000">
                <a:srgbClr val="FF6600"/>
              </a:gs>
            </a:gsLst>
            <a:lin ang="10800000" scaled="1"/>
            <a:tileRect/>
          </a:gra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400" dirty="0">
                <a:solidFill>
                  <a:prstClr val="white"/>
                </a:solidFill>
                <a:cs typeface="Arial" panose="020B0604020202020204" pitchFamily="34" charset="0"/>
              </a:rPr>
              <a:t>Higher-risk</a:t>
            </a:r>
            <a:endParaRPr lang="en-US" sz="1600" dirty="0">
              <a:solidFill>
                <a:prstClr val="white"/>
              </a:solidFill>
              <a:cs typeface="Arial" panose="020B0604020202020204" pitchFamily="34" charset="0"/>
            </a:endParaRPr>
          </a:p>
        </p:txBody>
      </p:sp>
      <p:sp>
        <p:nvSpPr>
          <p:cNvPr id="9" name="Rectangle 8">
            <a:extLst>
              <a:ext uri="{FF2B5EF4-FFF2-40B4-BE49-F238E27FC236}">
                <a16:creationId xmlns:a16="http://schemas.microsoft.com/office/drawing/2014/main" id="{46901DF2-287A-31D8-7EC5-CA30CA028908}"/>
              </a:ext>
            </a:extLst>
          </p:cNvPr>
          <p:cNvSpPr/>
          <p:nvPr/>
        </p:nvSpPr>
        <p:spPr>
          <a:xfrm>
            <a:off x="1441552" y="194799"/>
            <a:ext cx="1004432" cy="841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DIPSS: ≤2 </a:t>
            </a:r>
          </a:p>
          <a:p>
            <a:pPr algn="ctr" defTabSz="685800"/>
            <a:r>
              <a:rPr lang="en-US" sz="900" dirty="0">
                <a:solidFill>
                  <a:prstClr val="black"/>
                </a:solidFill>
                <a:cs typeface="Arial" panose="020B0604020202020204" pitchFamily="34" charset="0"/>
              </a:rPr>
              <a:t>DIPSS-Plus: ≤1</a:t>
            </a:r>
          </a:p>
          <a:p>
            <a:pPr algn="ctr" defTabSz="685800"/>
            <a:r>
              <a:rPr lang="en-US" sz="900" dirty="0">
                <a:solidFill>
                  <a:prstClr val="black"/>
                </a:solidFill>
                <a:cs typeface="Arial" panose="020B0604020202020204" pitchFamily="34" charset="0"/>
                <a:hlinkClick r:id="rId2"/>
              </a:rPr>
              <a:t>MIPSS70</a:t>
            </a:r>
            <a:r>
              <a:rPr lang="en-US" sz="900" dirty="0">
                <a:solidFill>
                  <a:prstClr val="black"/>
                </a:solidFill>
                <a:cs typeface="Arial" panose="020B0604020202020204" pitchFamily="34" charset="0"/>
              </a:rPr>
              <a:t>: ≤3</a:t>
            </a:r>
          </a:p>
          <a:p>
            <a:pPr algn="ctr" defTabSz="685800"/>
            <a:r>
              <a:rPr lang="en-US" sz="900" dirty="0">
                <a:solidFill>
                  <a:prstClr val="black"/>
                </a:solidFill>
                <a:cs typeface="Arial" panose="020B0604020202020204" pitchFamily="34" charset="0"/>
              </a:rPr>
              <a:t>MIPSS70+ v2: ≤3</a:t>
            </a:r>
          </a:p>
          <a:p>
            <a:pPr algn="ctr" defTabSz="685800"/>
            <a:r>
              <a:rPr lang="en-US" sz="900" dirty="0">
                <a:solidFill>
                  <a:prstClr val="black"/>
                </a:solidFill>
                <a:cs typeface="Arial" panose="020B0604020202020204" pitchFamily="34" charset="0"/>
                <a:hlinkClick r:id="rId3"/>
              </a:rPr>
              <a:t>MYSEC-PM</a:t>
            </a:r>
            <a:r>
              <a:rPr lang="en-US" sz="900" dirty="0">
                <a:solidFill>
                  <a:prstClr val="black"/>
                </a:solidFill>
                <a:cs typeface="Arial" panose="020B0604020202020204" pitchFamily="34" charset="0"/>
              </a:rPr>
              <a:t>: &lt;14</a:t>
            </a:r>
            <a:endParaRPr lang="en-US" sz="750" dirty="0">
              <a:solidFill>
                <a:prstClr val="black"/>
              </a:solidFill>
              <a:cs typeface="Arial" panose="020B0604020202020204" pitchFamily="34" charset="0"/>
            </a:endParaRPr>
          </a:p>
        </p:txBody>
      </p:sp>
      <p:sp>
        <p:nvSpPr>
          <p:cNvPr id="10" name="Rectangle 9">
            <a:extLst>
              <a:ext uri="{FF2B5EF4-FFF2-40B4-BE49-F238E27FC236}">
                <a16:creationId xmlns:a16="http://schemas.microsoft.com/office/drawing/2014/main" id="{2D63E9AE-C757-A301-5854-4918CC03DE4C}"/>
              </a:ext>
            </a:extLst>
          </p:cNvPr>
          <p:cNvSpPr/>
          <p:nvPr/>
        </p:nvSpPr>
        <p:spPr>
          <a:xfrm>
            <a:off x="150479" y="2036378"/>
            <a:ext cx="1023807" cy="69902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214313" indent="-214313" defTabSz="685800">
              <a:buFont typeface="Arial" panose="020B0604020202020204" pitchFamily="34" charset="0"/>
              <a:buChar char="•"/>
            </a:pPr>
            <a:r>
              <a:rPr lang="en-US" sz="825" dirty="0">
                <a:solidFill>
                  <a:prstClr val="black"/>
                </a:solidFill>
                <a:latin typeface="Arial" panose="020B0604020202020204" pitchFamily="34" charset="0"/>
                <a:cs typeface="Arial" panose="020B0604020202020204" pitchFamily="34" charset="0"/>
              </a:rPr>
              <a:t>Ruxolitinb</a:t>
            </a:r>
          </a:p>
          <a:p>
            <a:pPr marL="214313" indent="-214313" defTabSz="685800">
              <a:buFont typeface="Arial" panose="020B0604020202020204" pitchFamily="34" charset="0"/>
              <a:buChar char="•"/>
            </a:pPr>
            <a:r>
              <a:rPr lang="en-US" sz="825" dirty="0">
                <a:solidFill>
                  <a:prstClr val="black"/>
                </a:solidFill>
                <a:latin typeface="Arial" panose="020B0604020202020204" pitchFamily="34" charset="0"/>
                <a:cs typeface="Arial" panose="020B0604020202020204" pitchFamily="34" charset="0"/>
              </a:rPr>
              <a:t>Interferons (MF-1 or less)</a:t>
            </a:r>
          </a:p>
          <a:p>
            <a:pPr marL="214313" indent="-214313" defTabSz="685800">
              <a:buFont typeface="Arial" panose="020B0604020202020204" pitchFamily="34" charset="0"/>
              <a:buChar char="•"/>
            </a:pPr>
            <a:r>
              <a:rPr lang="en-US" sz="825" dirty="0">
                <a:solidFill>
                  <a:prstClr val="black"/>
                </a:solidFill>
                <a:latin typeface="Arial" panose="020B0604020202020204" pitchFamily="34" charset="0"/>
                <a:cs typeface="Arial" panose="020B0604020202020204" pitchFamily="34" charset="0"/>
              </a:rPr>
              <a:t>Hydroxyurea</a:t>
            </a:r>
          </a:p>
        </p:txBody>
      </p:sp>
      <p:sp>
        <p:nvSpPr>
          <p:cNvPr id="11" name="Rectangle 10">
            <a:extLst>
              <a:ext uri="{FF2B5EF4-FFF2-40B4-BE49-F238E27FC236}">
                <a16:creationId xmlns:a16="http://schemas.microsoft.com/office/drawing/2014/main" id="{7D3CAC98-E8A9-B88A-BDFC-3CAD5CCE5266}"/>
              </a:ext>
            </a:extLst>
          </p:cNvPr>
          <p:cNvSpPr/>
          <p:nvPr/>
        </p:nvSpPr>
        <p:spPr>
          <a:xfrm>
            <a:off x="4038067" y="2871625"/>
            <a:ext cx="894740" cy="165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Pacritinib</a:t>
            </a:r>
          </a:p>
        </p:txBody>
      </p:sp>
      <p:sp>
        <p:nvSpPr>
          <p:cNvPr id="12" name="Rectangle 11">
            <a:extLst>
              <a:ext uri="{FF2B5EF4-FFF2-40B4-BE49-F238E27FC236}">
                <a16:creationId xmlns:a16="http://schemas.microsoft.com/office/drawing/2014/main" id="{24B5B83E-6AB5-A708-087E-55DB4FD018EA}"/>
              </a:ext>
            </a:extLst>
          </p:cNvPr>
          <p:cNvSpPr/>
          <p:nvPr/>
        </p:nvSpPr>
        <p:spPr>
          <a:xfrm>
            <a:off x="8073202" y="1579201"/>
            <a:ext cx="758043" cy="2618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HSCT in &lt; 6 mo</a:t>
            </a:r>
          </a:p>
        </p:txBody>
      </p:sp>
      <p:sp>
        <p:nvSpPr>
          <p:cNvPr id="14" name="Rectangle 13">
            <a:extLst>
              <a:ext uri="{FF2B5EF4-FFF2-40B4-BE49-F238E27FC236}">
                <a16:creationId xmlns:a16="http://schemas.microsoft.com/office/drawing/2014/main" id="{4EF24E30-A752-0C64-B866-BF1B9FFA5699}"/>
              </a:ext>
            </a:extLst>
          </p:cNvPr>
          <p:cNvSpPr/>
          <p:nvPr/>
        </p:nvSpPr>
        <p:spPr>
          <a:xfrm>
            <a:off x="8073203" y="2480357"/>
            <a:ext cx="758042" cy="234657"/>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Allo-HSCT</a:t>
            </a:r>
            <a:endParaRPr lang="en-US" sz="900" dirty="0">
              <a:solidFill>
                <a:prstClr val="black"/>
              </a:solidFill>
              <a:cs typeface="Arial" panose="020B0604020202020204" pitchFamily="34" charset="0"/>
            </a:endParaRPr>
          </a:p>
        </p:txBody>
      </p:sp>
      <p:sp>
        <p:nvSpPr>
          <p:cNvPr id="15" name="Rectangle 14">
            <a:extLst>
              <a:ext uri="{FF2B5EF4-FFF2-40B4-BE49-F238E27FC236}">
                <a16:creationId xmlns:a16="http://schemas.microsoft.com/office/drawing/2014/main" id="{2816010A-0B57-E95C-806B-1E766DA119F6}"/>
              </a:ext>
            </a:extLst>
          </p:cNvPr>
          <p:cNvSpPr/>
          <p:nvPr/>
        </p:nvSpPr>
        <p:spPr>
          <a:xfrm>
            <a:off x="1359010" y="2020910"/>
            <a:ext cx="820756" cy="242667"/>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825" dirty="0">
                <a:solidFill>
                  <a:prstClr val="black"/>
                </a:solidFill>
                <a:latin typeface="Arial" panose="020B0604020202020204" pitchFamily="34" charset="0"/>
                <a:cs typeface="Arial" panose="020B0604020202020204" pitchFamily="34" charset="0"/>
              </a:rPr>
              <a:t>Observation</a:t>
            </a:r>
          </a:p>
        </p:txBody>
      </p:sp>
      <p:sp>
        <p:nvSpPr>
          <p:cNvPr id="16" name="Rectangle 15">
            <a:extLst>
              <a:ext uri="{FF2B5EF4-FFF2-40B4-BE49-F238E27FC236}">
                <a16:creationId xmlns:a16="http://schemas.microsoft.com/office/drawing/2014/main" id="{63DA317F-F6C6-A47D-9B12-EA14CF827199}"/>
              </a:ext>
            </a:extLst>
          </p:cNvPr>
          <p:cNvSpPr/>
          <p:nvPr/>
        </p:nvSpPr>
        <p:spPr>
          <a:xfrm>
            <a:off x="8073204" y="2057878"/>
            <a:ext cx="758042" cy="20569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Ruxolitinib</a:t>
            </a:r>
          </a:p>
        </p:txBody>
      </p:sp>
      <p:cxnSp>
        <p:nvCxnSpPr>
          <p:cNvPr id="17" name="Straight Arrow Connector 16">
            <a:extLst>
              <a:ext uri="{FF2B5EF4-FFF2-40B4-BE49-F238E27FC236}">
                <a16:creationId xmlns:a16="http://schemas.microsoft.com/office/drawing/2014/main" id="{434D8DDD-AF7C-6C52-6E4C-85DB5AA6CCC9}"/>
              </a:ext>
            </a:extLst>
          </p:cNvPr>
          <p:cNvCxnSpPr>
            <a:cxnSpLocks/>
            <a:stCxn id="12" idx="2"/>
            <a:endCxn id="16" idx="0"/>
          </p:cNvCxnSpPr>
          <p:nvPr/>
        </p:nvCxnSpPr>
        <p:spPr>
          <a:xfrm>
            <a:off x="8452224" y="1841099"/>
            <a:ext cx="1" cy="216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A1E6096-82F3-CBDC-6CBE-C52A2EF3B319}"/>
              </a:ext>
            </a:extLst>
          </p:cNvPr>
          <p:cNvCxnSpPr>
            <a:stCxn id="16" idx="2"/>
            <a:endCxn id="14" idx="0"/>
          </p:cNvCxnSpPr>
          <p:nvPr/>
        </p:nvCxnSpPr>
        <p:spPr>
          <a:xfrm flipH="1">
            <a:off x="8452224" y="2263577"/>
            <a:ext cx="1" cy="216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4BB633CC-FC0C-331F-6B38-209A37A6533F}"/>
              </a:ext>
            </a:extLst>
          </p:cNvPr>
          <p:cNvSpPr/>
          <p:nvPr/>
        </p:nvSpPr>
        <p:spPr>
          <a:xfrm>
            <a:off x="2021290" y="2465932"/>
            <a:ext cx="966952" cy="21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Anemia alone</a:t>
            </a:r>
          </a:p>
        </p:txBody>
      </p:sp>
      <p:cxnSp>
        <p:nvCxnSpPr>
          <p:cNvPr id="20" name="Straight Arrow Connector 19">
            <a:extLst>
              <a:ext uri="{FF2B5EF4-FFF2-40B4-BE49-F238E27FC236}">
                <a16:creationId xmlns:a16="http://schemas.microsoft.com/office/drawing/2014/main" id="{B19DA620-9D0A-B54D-E16D-CE2648FBB1B5}"/>
              </a:ext>
            </a:extLst>
          </p:cNvPr>
          <p:cNvCxnSpPr>
            <a:cxnSpLocks/>
            <a:stCxn id="34" idx="2"/>
            <a:endCxn id="11" idx="0"/>
          </p:cNvCxnSpPr>
          <p:nvPr/>
        </p:nvCxnSpPr>
        <p:spPr>
          <a:xfrm>
            <a:off x="4485437" y="2648349"/>
            <a:ext cx="0" cy="2232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178DC05B-2EA6-E08F-E132-2A494AEFF908}"/>
              </a:ext>
            </a:extLst>
          </p:cNvPr>
          <p:cNvSpPr/>
          <p:nvPr/>
        </p:nvSpPr>
        <p:spPr>
          <a:xfrm>
            <a:off x="1464061" y="3263778"/>
            <a:ext cx="974588" cy="6680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Erythropoiesis</a:t>
            </a:r>
          </a:p>
          <a:p>
            <a:pPr algn="ctr" defTabSz="685800"/>
            <a:r>
              <a:rPr lang="en-US" sz="1000" dirty="0">
                <a:solidFill>
                  <a:prstClr val="black"/>
                </a:solidFill>
                <a:cs typeface="Arial" panose="020B0604020202020204" pitchFamily="34" charset="0"/>
              </a:rPr>
              <a:t>stimulating</a:t>
            </a:r>
          </a:p>
          <a:p>
            <a:pPr algn="ctr" defTabSz="685800"/>
            <a:r>
              <a:rPr lang="en-US" sz="1000" dirty="0">
                <a:solidFill>
                  <a:prstClr val="black"/>
                </a:solidFill>
                <a:cs typeface="Arial" panose="020B0604020202020204" pitchFamily="34" charset="0"/>
              </a:rPr>
              <a:t>agent</a:t>
            </a:r>
            <a:endParaRPr lang="en-US" sz="825" dirty="0">
              <a:solidFill>
                <a:prstClr val="black"/>
              </a:solidFill>
              <a:cs typeface="Arial" panose="020B0604020202020204" pitchFamily="34" charset="0"/>
            </a:endParaRPr>
          </a:p>
        </p:txBody>
      </p:sp>
      <p:cxnSp>
        <p:nvCxnSpPr>
          <p:cNvPr id="22" name="Straight Arrow Connector 21">
            <a:extLst>
              <a:ext uri="{FF2B5EF4-FFF2-40B4-BE49-F238E27FC236}">
                <a16:creationId xmlns:a16="http://schemas.microsoft.com/office/drawing/2014/main" id="{AE1251C0-1579-18EC-29C1-7090AE478B55}"/>
              </a:ext>
            </a:extLst>
          </p:cNvPr>
          <p:cNvCxnSpPr>
            <a:cxnSpLocks/>
            <a:stCxn id="43" idx="1"/>
            <a:endCxn id="44" idx="3"/>
          </p:cNvCxnSpPr>
          <p:nvPr/>
        </p:nvCxnSpPr>
        <p:spPr>
          <a:xfrm flipH="1">
            <a:off x="5690848" y="3439494"/>
            <a:ext cx="368229" cy="36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F2A887E4-1E4E-970B-12BA-CD1E33D8B225}"/>
              </a:ext>
            </a:extLst>
          </p:cNvPr>
          <p:cNvSpPr/>
          <p:nvPr/>
        </p:nvSpPr>
        <p:spPr>
          <a:xfrm>
            <a:off x="6042742" y="2867612"/>
            <a:ext cx="977717" cy="17902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Ruxolitinib</a:t>
            </a:r>
            <a:endParaRPr lang="en-US" sz="900" dirty="0">
              <a:solidFill>
                <a:prstClr val="black"/>
              </a:solidFill>
              <a:cs typeface="Arial" panose="020B0604020202020204" pitchFamily="34" charset="0"/>
            </a:endParaRPr>
          </a:p>
        </p:txBody>
      </p:sp>
      <p:sp>
        <p:nvSpPr>
          <p:cNvPr id="24" name="Rectangle 23">
            <a:extLst>
              <a:ext uri="{FF2B5EF4-FFF2-40B4-BE49-F238E27FC236}">
                <a16:creationId xmlns:a16="http://schemas.microsoft.com/office/drawing/2014/main" id="{3746F905-20BD-FD55-E411-044D43321EF3}"/>
              </a:ext>
            </a:extLst>
          </p:cNvPr>
          <p:cNvSpPr/>
          <p:nvPr/>
        </p:nvSpPr>
        <p:spPr>
          <a:xfrm>
            <a:off x="2634773" y="3263778"/>
            <a:ext cx="974588" cy="6680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Luspatercept</a:t>
            </a:r>
          </a:p>
          <a:p>
            <a:pPr algn="ctr" defTabSz="685800"/>
            <a:r>
              <a:rPr lang="en-US" sz="1000" dirty="0">
                <a:solidFill>
                  <a:prstClr val="black"/>
                </a:solidFill>
                <a:cs typeface="Arial" panose="020B0604020202020204" pitchFamily="34" charset="0"/>
              </a:rPr>
              <a:t>Danazol</a:t>
            </a:r>
          </a:p>
          <a:p>
            <a:pPr algn="ctr" defTabSz="685800"/>
            <a:r>
              <a:rPr lang="en-US" sz="1000" dirty="0">
                <a:solidFill>
                  <a:prstClr val="black"/>
                </a:solidFill>
                <a:cs typeface="Arial" panose="020B0604020202020204" pitchFamily="34" charset="0"/>
              </a:rPr>
              <a:t>Pacritinib</a:t>
            </a:r>
          </a:p>
          <a:p>
            <a:pPr algn="ctr" defTabSz="685800"/>
            <a:r>
              <a:rPr lang="en-US" sz="1000" dirty="0">
                <a:solidFill>
                  <a:prstClr val="black"/>
                </a:solidFill>
                <a:cs typeface="Arial" panose="020B0604020202020204" pitchFamily="34" charset="0"/>
              </a:rPr>
              <a:t>Lenalidomide</a:t>
            </a:r>
            <a:endParaRPr lang="en-US" sz="825" dirty="0">
              <a:solidFill>
                <a:prstClr val="black"/>
              </a:solidFill>
              <a:cs typeface="Arial" panose="020B0604020202020204" pitchFamily="34" charset="0"/>
            </a:endParaRPr>
          </a:p>
        </p:txBody>
      </p:sp>
      <p:sp>
        <p:nvSpPr>
          <p:cNvPr id="25" name="Rectangle 24">
            <a:extLst>
              <a:ext uri="{FF2B5EF4-FFF2-40B4-BE49-F238E27FC236}">
                <a16:creationId xmlns:a16="http://schemas.microsoft.com/office/drawing/2014/main" id="{5F443692-1DA8-5D4A-33C5-C61BDD78ED01}"/>
              </a:ext>
            </a:extLst>
          </p:cNvPr>
          <p:cNvSpPr/>
          <p:nvPr/>
        </p:nvSpPr>
        <p:spPr>
          <a:xfrm>
            <a:off x="6152580" y="2375310"/>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&gt;50</a:t>
            </a:r>
          </a:p>
        </p:txBody>
      </p:sp>
      <p:cxnSp>
        <p:nvCxnSpPr>
          <p:cNvPr id="26" name="Straight Arrow Connector 25">
            <a:extLst>
              <a:ext uri="{FF2B5EF4-FFF2-40B4-BE49-F238E27FC236}">
                <a16:creationId xmlns:a16="http://schemas.microsoft.com/office/drawing/2014/main" id="{7AEAD130-5CF8-5A6A-1B26-7B3F1542C757}"/>
              </a:ext>
            </a:extLst>
          </p:cNvPr>
          <p:cNvCxnSpPr>
            <a:cxnSpLocks/>
            <a:stCxn id="19" idx="2"/>
            <a:endCxn id="21" idx="0"/>
          </p:cNvCxnSpPr>
          <p:nvPr/>
        </p:nvCxnSpPr>
        <p:spPr>
          <a:xfrm flipH="1">
            <a:off x="1951354" y="2677567"/>
            <a:ext cx="553412" cy="586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C369C6E8-40BB-ADA5-0158-EED199E9E27F}"/>
              </a:ext>
            </a:extLst>
          </p:cNvPr>
          <p:cNvCxnSpPr>
            <a:cxnSpLocks/>
            <a:stCxn id="25" idx="2"/>
            <a:endCxn id="23" idx="0"/>
          </p:cNvCxnSpPr>
          <p:nvPr/>
        </p:nvCxnSpPr>
        <p:spPr>
          <a:xfrm>
            <a:off x="6531601" y="2648350"/>
            <a:ext cx="0" cy="219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54A542F-E5AE-1F12-810D-4F5D99923877}"/>
              </a:ext>
            </a:extLst>
          </p:cNvPr>
          <p:cNvCxnSpPr>
            <a:cxnSpLocks/>
            <a:stCxn id="19" idx="2"/>
            <a:endCxn id="24" idx="0"/>
          </p:cNvCxnSpPr>
          <p:nvPr/>
        </p:nvCxnSpPr>
        <p:spPr>
          <a:xfrm>
            <a:off x="2504766" y="2677567"/>
            <a:ext cx="617301" cy="586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26E2BF1D-7D0E-CA97-C185-334E36EBE888}"/>
              </a:ext>
            </a:extLst>
          </p:cNvPr>
          <p:cNvSpPr/>
          <p:nvPr/>
        </p:nvSpPr>
        <p:spPr>
          <a:xfrm>
            <a:off x="1659823" y="2830103"/>
            <a:ext cx="665483"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Serum EPO </a:t>
            </a:r>
            <a:r>
              <a:rPr lang="en-US" sz="900" dirty="0">
                <a:solidFill>
                  <a:prstClr val="black"/>
                </a:solidFill>
                <a:cs typeface="Arial" panose="020B0604020202020204" pitchFamily="34" charset="0"/>
              </a:rPr>
              <a:t>≤</a:t>
            </a:r>
            <a:r>
              <a:rPr lang="en-US" sz="900" i="1" dirty="0">
                <a:solidFill>
                  <a:prstClr val="black"/>
                </a:solidFill>
                <a:cs typeface="Arial" panose="020B0604020202020204" pitchFamily="34" charset="0"/>
              </a:rPr>
              <a:t>500</a:t>
            </a:r>
          </a:p>
        </p:txBody>
      </p:sp>
      <p:sp>
        <p:nvSpPr>
          <p:cNvPr id="30" name="Rectangle 29">
            <a:extLst>
              <a:ext uri="{FF2B5EF4-FFF2-40B4-BE49-F238E27FC236}">
                <a16:creationId xmlns:a16="http://schemas.microsoft.com/office/drawing/2014/main" id="{311D78A9-5EF2-40F2-0BC2-DFDD49434776}"/>
              </a:ext>
            </a:extLst>
          </p:cNvPr>
          <p:cNvSpPr/>
          <p:nvPr/>
        </p:nvSpPr>
        <p:spPr>
          <a:xfrm>
            <a:off x="2803167" y="2830751"/>
            <a:ext cx="677091"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Serum EPO &gt;500</a:t>
            </a:r>
          </a:p>
        </p:txBody>
      </p:sp>
      <p:cxnSp>
        <p:nvCxnSpPr>
          <p:cNvPr id="31" name="Straight Arrow Connector 30">
            <a:extLst>
              <a:ext uri="{FF2B5EF4-FFF2-40B4-BE49-F238E27FC236}">
                <a16:creationId xmlns:a16="http://schemas.microsoft.com/office/drawing/2014/main" id="{059C884B-747C-26E7-7263-604A9B0E0BB3}"/>
              </a:ext>
            </a:extLst>
          </p:cNvPr>
          <p:cNvCxnSpPr>
            <a:cxnSpLocks/>
            <a:stCxn id="21" idx="3"/>
            <a:endCxn id="24" idx="1"/>
          </p:cNvCxnSpPr>
          <p:nvPr/>
        </p:nvCxnSpPr>
        <p:spPr>
          <a:xfrm>
            <a:off x="2438649" y="3597818"/>
            <a:ext cx="1961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77AB35AA-E7EE-3B79-24BF-36DD086E8B00}"/>
              </a:ext>
            </a:extLst>
          </p:cNvPr>
          <p:cNvCxnSpPr>
            <a:cxnSpLocks/>
            <a:stCxn id="7" idx="2"/>
            <a:endCxn id="15" idx="0"/>
          </p:cNvCxnSpPr>
          <p:nvPr/>
        </p:nvCxnSpPr>
        <p:spPr>
          <a:xfrm>
            <a:off x="1256121" y="1427016"/>
            <a:ext cx="513267" cy="5938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Rectangle 32">
            <a:extLst>
              <a:ext uri="{FF2B5EF4-FFF2-40B4-BE49-F238E27FC236}">
                <a16:creationId xmlns:a16="http://schemas.microsoft.com/office/drawing/2014/main" id="{F895BD7C-AE87-79C1-FFB2-4F9B38E65CBC}"/>
              </a:ext>
            </a:extLst>
          </p:cNvPr>
          <p:cNvSpPr/>
          <p:nvPr/>
        </p:nvSpPr>
        <p:spPr>
          <a:xfrm>
            <a:off x="1441552" y="1636125"/>
            <a:ext cx="805427" cy="16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00" i="1" dirty="0">
                <a:solidFill>
                  <a:prstClr val="black"/>
                </a:solidFill>
                <a:cs typeface="Arial" panose="020B0604020202020204" pitchFamily="34" charset="0"/>
              </a:rPr>
              <a:t>Asymptomatic</a:t>
            </a:r>
          </a:p>
        </p:txBody>
      </p:sp>
      <p:sp>
        <p:nvSpPr>
          <p:cNvPr id="34" name="Rectangle 33">
            <a:extLst>
              <a:ext uri="{FF2B5EF4-FFF2-40B4-BE49-F238E27FC236}">
                <a16:creationId xmlns:a16="http://schemas.microsoft.com/office/drawing/2014/main" id="{87CEF527-9DC6-8D31-9478-0F835F330C14}"/>
              </a:ext>
            </a:extLst>
          </p:cNvPr>
          <p:cNvSpPr/>
          <p:nvPr/>
        </p:nvSpPr>
        <p:spPr>
          <a:xfrm>
            <a:off x="4106416" y="2375310"/>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≤50</a:t>
            </a:r>
          </a:p>
        </p:txBody>
      </p:sp>
      <p:sp>
        <p:nvSpPr>
          <p:cNvPr id="35" name="Rectangle 34">
            <a:extLst>
              <a:ext uri="{FF2B5EF4-FFF2-40B4-BE49-F238E27FC236}">
                <a16:creationId xmlns:a16="http://schemas.microsoft.com/office/drawing/2014/main" id="{B9D16401-2F21-1527-4D95-D7855E127237}"/>
              </a:ext>
            </a:extLst>
          </p:cNvPr>
          <p:cNvSpPr/>
          <p:nvPr/>
        </p:nvSpPr>
        <p:spPr>
          <a:xfrm>
            <a:off x="6936141" y="1544824"/>
            <a:ext cx="758042" cy="32112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900" dirty="0">
                <a:solidFill>
                  <a:prstClr val="black"/>
                </a:solidFill>
                <a:cs typeface="Arial" panose="020B0604020202020204" pitchFamily="34" charset="0"/>
              </a:rPr>
              <a:t>HSCT Consult</a:t>
            </a:r>
          </a:p>
        </p:txBody>
      </p:sp>
      <p:sp>
        <p:nvSpPr>
          <p:cNvPr id="36" name="Rectangle 35">
            <a:extLst>
              <a:ext uri="{FF2B5EF4-FFF2-40B4-BE49-F238E27FC236}">
                <a16:creationId xmlns:a16="http://schemas.microsoft.com/office/drawing/2014/main" id="{9090703E-64F0-74A4-F5A6-E03FEBA034C1}"/>
              </a:ext>
            </a:extLst>
          </p:cNvPr>
          <p:cNvSpPr/>
          <p:nvPr/>
        </p:nvSpPr>
        <p:spPr>
          <a:xfrm>
            <a:off x="5803256" y="1579201"/>
            <a:ext cx="971464" cy="262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No immediate HSCT</a:t>
            </a:r>
          </a:p>
        </p:txBody>
      </p:sp>
      <p:cxnSp>
        <p:nvCxnSpPr>
          <p:cNvPr id="37" name="Straight Arrow Connector 36">
            <a:extLst>
              <a:ext uri="{FF2B5EF4-FFF2-40B4-BE49-F238E27FC236}">
                <a16:creationId xmlns:a16="http://schemas.microsoft.com/office/drawing/2014/main" id="{606DFAA0-7F6C-78A6-216F-2E5E18436881}"/>
              </a:ext>
            </a:extLst>
          </p:cNvPr>
          <p:cNvCxnSpPr>
            <a:cxnSpLocks/>
            <a:stCxn id="35" idx="3"/>
            <a:endCxn id="12" idx="1"/>
          </p:cNvCxnSpPr>
          <p:nvPr/>
        </p:nvCxnSpPr>
        <p:spPr>
          <a:xfrm>
            <a:off x="7694183" y="1705389"/>
            <a:ext cx="379019" cy="47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4A9B264-8D0F-ED0B-E377-A8CC74AF0530}"/>
              </a:ext>
            </a:extLst>
          </p:cNvPr>
          <p:cNvCxnSpPr>
            <a:cxnSpLocks/>
            <a:stCxn id="35" idx="1"/>
            <a:endCxn id="36" idx="3"/>
          </p:cNvCxnSpPr>
          <p:nvPr/>
        </p:nvCxnSpPr>
        <p:spPr>
          <a:xfrm flipH="1">
            <a:off x="6774720" y="1705389"/>
            <a:ext cx="161421" cy="5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Rectangle 38">
            <a:extLst>
              <a:ext uri="{FF2B5EF4-FFF2-40B4-BE49-F238E27FC236}">
                <a16:creationId xmlns:a16="http://schemas.microsoft.com/office/drawing/2014/main" id="{F6903972-4857-C070-1C54-0D9435046FF5}"/>
              </a:ext>
            </a:extLst>
          </p:cNvPr>
          <p:cNvSpPr/>
          <p:nvPr/>
        </p:nvSpPr>
        <p:spPr>
          <a:xfrm>
            <a:off x="267430" y="1637983"/>
            <a:ext cx="805427" cy="16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Symptomatic</a:t>
            </a:r>
            <a:endParaRPr lang="en-US" sz="750" i="1" dirty="0">
              <a:solidFill>
                <a:prstClr val="black"/>
              </a:solidFill>
              <a:cs typeface="Arial" panose="020B0604020202020204" pitchFamily="34" charset="0"/>
            </a:endParaRPr>
          </a:p>
        </p:txBody>
      </p:sp>
      <p:sp>
        <p:nvSpPr>
          <p:cNvPr id="40" name="Rectangle 39">
            <a:extLst>
              <a:ext uri="{FF2B5EF4-FFF2-40B4-BE49-F238E27FC236}">
                <a16:creationId xmlns:a16="http://schemas.microsoft.com/office/drawing/2014/main" id="{85C8F1CF-8947-6518-9EA4-386A815CCBE9}"/>
              </a:ext>
            </a:extLst>
          </p:cNvPr>
          <p:cNvSpPr/>
          <p:nvPr/>
        </p:nvSpPr>
        <p:spPr>
          <a:xfrm>
            <a:off x="4187035" y="1865953"/>
            <a:ext cx="805427" cy="16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Symptomatic</a:t>
            </a:r>
          </a:p>
        </p:txBody>
      </p:sp>
      <p:cxnSp>
        <p:nvCxnSpPr>
          <p:cNvPr id="41" name="Straight Arrow Connector 80">
            <a:extLst>
              <a:ext uri="{FF2B5EF4-FFF2-40B4-BE49-F238E27FC236}">
                <a16:creationId xmlns:a16="http://schemas.microsoft.com/office/drawing/2014/main" id="{CB29B4C0-D614-4257-F09A-53624A41F590}"/>
              </a:ext>
            </a:extLst>
          </p:cNvPr>
          <p:cNvCxnSpPr>
            <a:cxnSpLocks/>
            <a:stCxn id="36" idx="1"/>
            <a:endCxn id="40" idx="0"/>
          </p:cNvCxnSpPr>
          <p:nvPr/>
        </p:nvCxnSpPr>
        <p:spPr>
          <a:xfrm rot="10800000" flipV="1">
            <a:off x="4589750" y="1710513"/>
            <a:ext cx="1213507" cy="15544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84">
            <a:extLst>
              <a:ext uri="{FF2B5EF4-FFF2-40B4-BE49-F238E27FC236}">
                <a16:creationId xmlns:a16="http://schemas.microsoft.com/office/drawing/2014/main" id="{1B8D9549-01E2-4230-2179-D969CD2638C1}"/>
              </a:ext>
            </a:extLst>
          </p:cNvPr>
          <p:cNvCxnSpPr>
            <a:cxnSpLocks/>
            <a:stCxn id="40" idx="1"/>
            <a:endCxn id="19" idx="0"/>
          </p:cNvCxnSpPr>
          <p:nvPr/>
        </p:nvCxnSpPr>
        <p:spPr>
          <a:xfrm rot="10800000" flipV="1">
            <a:off x="2504767" y="1948868"/>
            <a:ext cx="1682269" cy="51706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DEC7C0B5-2966-E1C6-328B-D1D3846ADDE3}"/>
              </a:ext>
            </a:extLst>
          </p:cNvPr>
          <p:cNvSpPr/>
          <p:nvPr/>
        </p:nvSpPr>
        <p:spPr>
          <a:xfrm>
            <a:off x="6059077" y="3265901"/>
            <a:ext cx="961382" cy="347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00" i="1" dirty="0">
                <a:solidFill>
                  <a:prstClr val="black"/>
                </a:solidFill>
                <a:cs typeface="Arial" panose="020B0604020202020204" pitchFamily="34" charset="0"/>
              </a:rPr>
              <a:t>Intolerance or resistance</a:t>
            </a:r>
          </a:p>
        </p:txBody>
      </p:sp>
      <p:sp>
        <p:nvSpPr>
          <p:cNvPr id="44" name="Rectangle 43">
            <a:extLst>
              <a:ext uri="{FF2B5EF4-FFF2-40B4-BE49-F238E27FC236}">
                <a16:creationId xmlns:a16="http://schemas.microsoft.com/office/drawing/2014/main" id="{F51E080C-6E59-C1E0-B2AE-6A882B6C6D25}"/>
              </a:ext>
            </a:extLst>
          </p:cNvPr>
          <p:cNvSpPr/>
          <p:nvPr/>
        </p:nvSpPr>
        <p:spPr>
          <a:xfrm>
            <a:off x="4932806" y="3306629"/>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≤100</a:t>
            </a:r>
          </a:p>
        </p:txBody>
      </p:sp>
      <p:cxnSp>
        <p:nvCxnSpPr>
          <p:cNvPr id="45" name="Straight Arrow Connector 149">
            <a:extLst>
              <a:ext uri="{FF2B5EF4-FFF2-40B4-BE49-F238E27FC236}">
                <a16:creationId xmlns:a16="http://schemas.microsoft.com/office/drawing/2014/main" id="{8707504A-27F2-82D4-EF58-F55B43658D87}"/>
              </a:ext>
            </a:extLst>
          </p:cNvPr>
          <p:cNvCxnSpPr>
            <a:cxnSpLocks/>
            <a:stCxn id="44" idx="1"/>
            <a:endCxn id="11" idx="2"/>
          </p:cNvCxnSpPr>
          <p:nvPr/>
        </p:nvCxnSpPr>
        <p:spPr>
          <a:xfrm rot="10800000">
            <a:off x="4485438" y="3037455"/>
            <a:ext cx="447370" cy="40569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47079175-4DEA-5FF2-B31C-873BEEC7BE0E}"/>
              </a:ext>
            </a:extLst>
          </p:cNvPr>
          <p:cNvCxnSpPr>
            <a:cxnSpLocks/>
            <a:stCxn id="23" idx="2"/>
            <a:endCxn id="43" idx="0"/>
          </p:cNvCxnSpPr>
          <p:nvPr/>
        </p:nvCxnSpPr>
        <p:spPr>
          <a:xfrm>
            <a:off x="6531601" y="3046638"/>
            <a:ext cx="8168" cy="219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Rectangle 46">
            <a:extLst>
              <a:ext uri="{FF2B5EF4-FFF2-40B4-BE49-F238E27FC236}">
                <a16:creationId xmlns:a16="http://schemas.microsoft.com/office/drawing/2014/main" id="{182AAEAA-5EE3-0D62-A346-5F68FEA70473}"/>
              </a:ext>
            </a:extLst>
          </p:cNvPr>
          <p:cNvSpPr/>
          <p:nvPr/>
        </p:nvSpPr>
        <p:spPr>
          <a:xfrm>
            <a:off x="6160747" y="3768528"/>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&gt;100</a:t>
            </a:r>
          </a:p>
        </p:txBody>
      </p:sp>
      <p:sp>
        <p:nvSpPr>
          <p:cNvPr id="48" name="Rectangle 47">
            <a:extLst>
              <a:ext uri="{FF2B5EF4-FFF2-40B4-BE49-F238E27FC236}">
                <a16:creationId xmlns:a16="http://schemas.microsoft.com/office/drawing/2014/main" id="{202ABA4B-5263-9C49-0F01-04AE293B5E8B}"/>
              </a:ext>
            </a:extLst>
          </p:cNvPr>
          <p:cNvSpPr/>
          <p:nvPr/>
        </p:nvSpPr>
        <p:spPr>
          <a:xfrm>
            <a:off x="6058668" y="4210130"/>
            <a:ext cx="977717" cy="17902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Fedratinib</a:t>
            </a:r>
            <a:endParaRPr lang="en-US" sz="900" dirty="0">
              <a:solidFill>
                <a:prstClr val="black"/>
              </a:solidFill>
              <a:cs typeface="Arial" panose="020B0604020202020204" pitchFamily="34" charset="0"/>
            </a:endParaRPr>
          </a:p>
        </p:txBody>
      </p:sp>
      <p:cxnSp>
        <p:nvCxnSpPr>
          <p:cNvPr id="49" name="Straight Arrow Connector 48">
            <a:extLst>
              <a:ext uri="{FF2B5EF4-FFF2-40B4-BE49-F238E27FC236}">
                <a16:creationId xmlns:a16="http://schemas.microsoft.com/office/drawing/2014/main" id="{766DFB8A-B51E-56A8-CA0D-55A676C639C3}"/>
              </a:ext>
            </a:extLst>
          </p:cNvPr>
          <p:cNvCxnSpPr>
            <a:cxnSpLocks/>
            <a:stCxn id="47" idx="2"/>
            <a:endCxn id="48" idx="0"/>
          </p:cNvCxnSpPr>
          <p:nvPr/>
        </p:nvCxnSpPr>
        <p:spPr>
          <a:xfrm>
            <a:off x="6539768" y="4041567"/>
            <a:ext cx="7759" cy="1685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183">
            <a:extLst>
              <a:ext uri="{FF2B5EF4-FFF2-40B4-BE49-F238E27FC236}">
                <a16:creationId xmlns:a16="http://schemas.microsoft.com/office/drawing/2014/main" id="{7D693246-D5AB-5E65-E3C0-384B2544CB2A}"/>
              </a:ext>
            </a:extLst>
          </p:cNvPr>
          <p:cNvCxnSpPr>
            <a:cxnSpLocks/>
            <a:stCxn id="43" idx="3"/>
            <a:endCxn id="14" idx="1"/>
          </p:cNvCxnSpPr>
          <p:nvPr/>
        </p:nvCxnSpPr>
        <p:spPr>
          <a:xfrm flipV="1">
            <a:off x="7020460" y="2597686"/>
            <a:ext cx="1052744" cy="84180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74" name="TextBox 73">
            <a:extLst>
              <a:ext uri="{FF2B5EF4-FFF2-40B4-BE49-F238E27FC236}">
                <a16:creationId xmlns:a16="http://schemas.microsoft.com/office/drawing/2014/main" id="{ABC49664-6A36-0889-AD69-0E0165C06CA4}"/>
              </a:ext>
            </a:extLst>
          </p:cNvPr>
          <p:cNvSpPr txBox="1"/>
          <p:nvPr/>
        </p:nvSpPr>
        <p:spPr>
          <a:xfrm>
            <a:off x="3050004" y="4479003"/>
            <a:ext cx="5798099" cy="400110"/>
          </a:xfrm>
          <a:prstGeom prst="rect">
            <a:avLst/>
          </a:prstGeom>
          <a:noFill/>
        </p:spPr>
        <p:txBody>
          <a:bodyPr wrap="square">
            <a:spAutoFit/>
          </a:bodyPr>
          <a:lstStyle/>
          <a:p>
            <a:r>
              <a:rPr lang="en-US" sz="1000" b="0" dirty="0">
                <a:solidFill>
                  <a:schemeClr val="bg1"/>
                </a:solidFill>
                <a:latin typeface="+mn-lt"/>
              </a:rPr>
              <a:t>National Comprehensive Cancer Network. Myeloproliferative Neoplasms. Version 3.2022. Published August 11, 2022. Accessed January 22, 2023. https://www.nccn.org/professionals/physician_gls/pdf/mpn.pdf</a:t>
            </a:r>
            <a:endParaRPr lang="en-US" sz="1000" dirty="0"/>
          </a:p>
        </p:txBody>
      </p:sp>
      <p:cxnSp>
        <p:nvCxnSpPr>
          <p:cNvPr id="75" name="Straight Arrow Connector 84">
            <a:extLst>
              <a:ext uri="{FF2B5EF4-FFF2-40B4-BE49-F238E27FC236}">
                <a16:creationId xmlns:a16="http://schemas.microsoft.com/office/drawing/2014/main" id="{96FF9269-609A-E09B-5753-F7C5D2CA0395}"/>
              </a:ext>
            </a:extLst>
          </p:cNvPr>
          <p:cNvCxnSpPr>
            <a:cxnSpLocks/>
          </p:cNvCxnSpPr>
          <p:nvPr/>
        </p:nvCxnSpPr>
        <p:spPr>
          <a:xfrm rot="16200000" flipH="1">
            <a:off x="5388911" y="1232621"/>
            <a:ext cx="343527" cy="194185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84">
            <a:extLst>
              <a:ext uri="{FF2B5EF4-FFF2-40B4-BE49-F238E27FC236}">
                <a16:creationId xmlns:a16="http://schemas.microsoft.com/office/drawing/2014/main" id="{5350D615-09CD-C50B-8D9D-8A7C8E676B11}"/>
              </a:ext>
            </a:extLst>
          </p:cNvPr>
          <p:cNvCxnSpPr>
            <a:cxnSpLocks/>
          </p:cNvCxnSpPr>
          <p:nvPr/>
        </p:nvCxnSpPr>
        <p:spPr>
          <a:xfrm rot="5400000">
            <a:off x="4365830" y="2151391"/>
            <a:ext cx="343527" cy="10431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8F31B6E2-2C76-E96B-92E9-4D54F4C77A3C}"/>
              </a:ext>
            </a:extLst>
          </p:cNvPr>
          <p:cNvCxnSpPr>
            <a:cxnSpLocks/>
          </p:cNvCxnSpPr>
          <p:nvPr/>
        </p:nvCxnSpPr>
        <p:spPr>
          <a:xfrm flipH="1">
            <a:off x="6539768" y="3613086"/>
            <a:ext cx="1" cy="155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8" name="TextBox 77">
            <a:extLst>
              <a:ext uri="{FF2B5EF4-FFF2-40B4-BE49-F238E27FC236}">
                <a16:creationId xmlns:a16="http://schemas.microsoft.com/office/drawing/2014/main" id="{4111AA64-D0FD-BCF6-3704-9AC5F97DF977}"/>
              </a:ext>
            </a:extLst>
          </p:cNvPr>
          <p:cNvSpPr txBox="1"/>
          <p:nvPr/>
        </p:nvSpPr>
        <p:spPr>
          <a:xfrm>
            <a:off x="19111" y="4008288"/>
            <a:ext cx="5652778" cy="484748"/>
          </a:xfrm>
          <a:prstGeom prst="rect">
            <a:avLst/>
          </a:prstGeom>
          <a:noFill/>
        </p:spPr>
        <p:txBody>
          <a:bodyPr wrap="square" rtlCol="0">
            <a:spAutoFit/>
          </a:bodyPr>
          <a:lstStyle/>
          <a:p>
            <a:r>
              <a:rPr lang="en-US" sz="850" kern="1200" dirty="0">
                <a:solidFill>
                  <a:schemeClr val="tx1"/>
                </a:solidFill>
                <a:effectLst/>
                <a:latin typeface="+mn-lt"/>
                <a:ea typeface="+mn-ea"/>
                <a:cs typeface="+mn-cs"/>
              </a:rPr>
              <a:t>Allo, allogeneic; DIPSS, Dynamic International Prognostic Scoring System; </a:t>
            </a:r>
            <a:r>
              <a:rPr lang="en-US" sz="850" dirty="0"/>
              <a:t>EPO, erythropoietin; HSCT, hematopoietic stem cell transplant; MF, myelofibrosis; </a:t>
            </a:r>
            <a:r>
              <a:rPr lang="en-US" sz="850" b="0" kern="1200" dirty="0">
                <a:solidFill>
                  <a:schemeClr val="tx1"/>
                </a:solidFill>
                <a:effectLst/>
                <a:latin typeface="+mn-lt"/>
                <a:ea typeface="+mn-ea"/>
                <a:cs typeface="+mn-cs"/>
              </a:rPr>
              <a:t>MIPSS, mutational enhanced international prognostic score system; MYSEC-PM, myelofibrosis secondary to polycythemia vera and </a:t>
            </a:r>
            <a:r>
              <a:rPr lang="en-US" sz="850" dirty="0"/>
              <a:t>essential thrombocythemia </a:t>
            </a:r>
            <a:r>
              <a:rPr lang="en-US" sz="850" b="0" kern="1200" dirty="0">
                <a:solidFill>
                  <a:schemeClr val="tx1"/>
                </a:solidFill>
                <a:effectLst/>
                <a:latin typeface="+mn-lt"/>
                <a:ea typeface="+mn-ea"/>
                <a:cs typeface="+mn-cs"/>
              </a:rPr>
              <a:t>prognostic model</a:t>
            </a:r>
            <a:endParaRPr lang="en-US" sz="850" dirty="0"/>
          </a:p>
        </p:txBody>
      </p:sp>
      <p:cxnSp>
        <p:nvCxnSpPr>
          <p:cNvPr id="79" name="Straight Arrow Connector 78">
            <a:extLst>
              <a:ext uri="{FF2B5EF4-FFF2-40B4-BE49-F238E27FC236}">
                <a16:creationId xmlns:a16="http://schemas.microsoft.com/office/drawing/2014/main" id="{0B97BDAF-9A0C-5E6A-F3B6-43B829B16BA3}"/>
              </a:ext>
            </a:extLst>
          </p:cNvPr>
          <p:cNvCxnSpPr>
            <a:cxnSpLocks/>
            <a:stCxn id="36" idx="1"/>
          </p:cNvCxnSpPr>
          <p:nvPr/>
        </p:nvCxnSpPr>
        <p:spPr>
          <a:xfrm flipH="1">
            <a:off x="2246979" y="1710513"/>
            <a:ext cx="3556277" cy="85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70">
            <a:extLst>
              <a:ext uri="{FF2B5EF4-FFF2-40B4-BE49-F238E27FC236}">
                <a16:creationId xmlns:a16="http://schemas.microsoft.com/office/drawing/2014/main" id="{81A27F16-3E43-ED86-93B6-E779FE10A8D6}"/>
              </a:ext>
            </a:extLst>
          </p:cNvPr>
          <p:cNvCxnSpPr/>
          <p:nvPr/>
        </p:nvCxnSpPr>
        <p:spPr>
          <a:xfrm rot="16200000" flipH="1">
            <a:off x="5508709" y="-623682"/>
            <a:ext cx="882686" cy="273433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82" name="Rectangle 81">
            <a:extLst>
              <a:ext uri="{FF2B5EF4-FFF2-40B4-BE49-F238E27FC236}">
                <a16:creationId xmlns:a16="http://schemas.microsoft.com/office/drawing/2014/main" id="{AA5075E5-7E0D-4465-44EC-BF7F211A9AAD}"/>
              </a:ext>
            </a:extLst>
          </p:cNvPr>
          <p:cNvSpPr/>
          <p:nvPr/>
        </p:nvSpPr>
        <p:spPr>
          <a:xfrm>
            <a:off x="6761464" y="205147"/>
            <a:ext cx="1139246" cy="8279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DIPSS: &gt;2</a:t>
            </a:r>
          </a:p>
          <a:p>
            <a:pPr algn="ctr" defTabSz="685800"/>
            <a:r>
              <a:rPr lang="en-US" sz="900" dirty="0">
                <a:solidFill>
                  <a:prstClr val="black"/>
                </a:solidFill>
                <a:cs typeface="Arial" panose="020B0604020202020204" pitchFamily="34" charset="0"/>
              </a:rPr>
              <a:t>DIPSS-Plus: &gt;1</a:t>
            </a:r>
          </a:p>
          <a:p>
            <a:pPr algn="ctr" defTabSz="685800"/>
            <a:r>
              <a:rPr lang="en-US" sz="900" dirty="0">
                <a:solidFill>
                  <a:prstClr val="black"/>
                </a:solidFill>
                <a:cs typeface="Arial" panose="020B0604020202020204" pitchFamily="34" charset="0"/>
                <a:hlinkClick r:id="rId2"/>
              </a:rPr>
              <a:t>MIPSS70</a:t>
            </a:r>
            <a:r>
              <a:rPr lang="en-US" sz="900" dirty="0">
                <a:solidFill>
                  <a:prstClr val="black"/>
                </a:solidFill>
                <a:cs typeface="Arial" panose="020B0604020202020204" pitchFamily="34" charset="0"/>
              </a:rPr>
              <a:t>: ≥4</a:t>
            </a:r>
          </a:p>
          <a:p>
            <a:pPr algn="ctr" defTabSz="685800"/>
            <a:r>
              <a:rPr lang="en-US" sz="900" dirty="0">
                <a:solidFill>
                  <a:prstClr val="black"/>
                </a:solidFill>
                <a:cs typeface="Arial" panose="020B0604020202020204" pitchFamily="34" charset="0"/>
              </a:rPr>
              <a:t>MIPSS70+ v2: ≥4</a:t>
            </a:r>
          </a:p>
          <a:p>
            <a:pPr algn="ctr" defTabSz="685800"/>
            <a:r>
              <a:rPr lang="en-US" sz="900" dirty="0">
                <a:solidFill>
                  <a:prstClr val="black"/>
                </a:solidFill>
                <a:cs typeface="Arial" panose="020B0604020202020204" pitchFamily="34" charset="0"/>
                <a:hlinkClick r:id="rId3"/>
              </a:rPr>
              <a:t>MYSEC-PM</a:t>
            </a:r>
            <a:r>
              <a:rPr lang="en-US" sz="900" dirty="0">
                <a:solidFill>
                  <a:prstClr val="black"/>
                </a:solidFill>
                <a:cs typeface="Arial" panose="020B0604020202020204" pitchFamily="34" charset="0"/>
              </a:rPr>
              <a:t>: ≥14</a:t>
            </a:r>
            <a:endParaRPr lang="en-US" sz="700" dirty="0">
              <a:solidFill>
                <a:prstClr val="black"/>
              </a:solidFill>
              <a:cs typeface="Arial" panose="020B0604020202020204" pitchFamily="34" charset="0"/>
            </a:endParaRPr>
          </a:p>
        </p:txBody>
      </p:sp>
      <p:cxnSp>
        <p:nvCxnSpPr>
          <p:cNvPr id="83" name="Straight Arrow Connector 82">
            <a:extLst>
              <a:ext uri="{FF2B5EF4-FFF2-40B4-BE49-F238E27FC236}">
                <a16:creationId xmlns:a16="http://schemas.microsoft.com/office/drawing/2014/main" id="{82C4B1B4-2B29-8A93-DD3C-ABFAFA805DEE}"/>
              </a:ext>
            </a:extLst>
          </p:cNvPr>
          <p:cNvCxnSpPr>
            <a:cxnSpLocks/>
            <a:endCxn id="35" idx="0"/>
          </p:cNvCxnSpPr>
          <p:nvPr/>
        </p:nvCxnSpPr>
        <p:spPr>
          <a:xfrm flipH="1">
            <a:off x="7315162" y="1427494"/>
            <a:ext cx="2055" cy="11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3155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3187A-C380-DE35-A620-1986CF57C31A}"/>
              </a:ext>
            </a:extLst>
          </p:cNvPr>
          <p:cNvSpPr>
            <a:spLocks noGrp="1"/>
          </p:cNvSpPr>
          <p:nvPr>
            <p:ph type="title"/>
          </p:nvPr>
        </p:nvSpPr>
        <p:spPr/>
        <p:txBody>
          <a:bodyPr/>
          <a:lstStyle/>
          <a:p>
            <a:r>
              <a:rPr lang="en-US" dirty="0">
                <a:latin typeface="+mn-lt"/>
              </a:rPr>
              <a:t>Overview</a:t>
            </a:r>
          </a:p>
        </p:txBody>
      </p:sp>
      <p:sp>
        <p:nvSpPr>
          <p:cNvPr id="5" name="Subtitle 4">
            <a:extLst>
              <a:ext uri="{FF2B5EF4-FFF2-40B4-BE49-F238E27FC236}">
                <a16:creationId xmlns:a16="http://schemas.microsoft.com/office/drawing/2014/main" id="{8D507DFC-BBF1-48B4-AF1A-F0B57DDC42C8}"/>
              </a:ext>
            </a:extLst>
          </p:cNvPr>
          <p:cNvSpPr>
            <a:spLocks noGrp="1"/>
          </p:cNvSpPr>
          <p:nvPr>
            <p:ph idx="1"/>
          </p:nvPr>
        </p:nvSpPr>
        <p:spPr>
          <a:xfrm>
            <a:off x="628650" y="1198737"/>
            <a:ext cx="7886700" cy="3263504"/>
          </a:xfrm>
        </p:spPr>
        <p:txBody>
          <a:bodyPr>
            <a:normAutofit/>
          </a:bodyPr>
          <a:lstStyle/>
          <a:p>
            <a:r>
              <a:rPr lang="en-US" sz="2800" dirty="0"/>
              <a:t>Myelofibrosis Overview and Pathophysiology</a:t>
            </a:r>
          </a:p>
          <a:p>
            <a:r>
              <a:rPr lang="en-US" sz="2800" dirty="0"/>
              <a:t>Myelofibrosis Burden of Disease and Prognostic Scoring System </a:t>
            </a:r>
          </a:p>
          <a:p>
            <a:r>
              <a:rPr lang="en-US" sz="2800" dirty="0"/>
              <a:t>Current Treatment Approaches for Myelofibrosis</a:t>
            </a:r>
          </a:p>
          <a:p>
            <a:r>
              <a:rPr lang="en-US" sz="2800" b="1" dirty="0"/>
              <a:t>Emerging Treatment Options for Myelofibrosis</a:t>
            </a:r>
          </a:p>
          <a:p>
            <a:r>
              <a:rPr lang="en-US" sz="2800" dirty="0"/>
              <a:t>Case Challenges – Myelofibrosis Treatment Individualization</a:t>
            </a:r>
          </a:p>
          <a:p>
            <a:endParaRPr lang="en-US" sz="2800" dirty="0"/>
          </a:p>
          <a:p>
            <a:endParaRPr lang="en-US" sz="2800" dirty="0"/>
          </a:p>
          <a:p>
            <a:endParaRPr lang="en-US" sz="2800" b="1" dirty="0"/>
          </a:p>
        </p:txBody>
      </p:sp>
    </p:spTree>
    <p:extLst>
      <p:ext uri="{BB962C8B-B14F-4D97-AF65-F5344CB8AC3E}">
        <p14:creationId xmlns:p14="http://schemas.microsoft.com/office/powerpoint/2010/main" val="2069204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9AAA-CA29-4FE5-89B4-CC7697706685}"/>
              </a:ext>
            </a:extLst>
          </p:cNvPr>
          <p:cNvSpPr>
            <a:spLocks noGrp="1"/>
          </p:cNvSpPr>
          <p:nvPr>
            <p:ph type="title"/>
          </p:nvPr>
        </p:nvSpPr>
        <p:spPr>
          <a:xfrm>
            <a:off x="628650" y="-83558"/>
            <a:ext cx="7886700" cy="994172"/>
          </a:xfrm>
        </p:spPr>
        <p:txBody>
          <a:bodyPr/>
          <a:lstStyle/>
          <a:p>
            <a:r>
              <a:rPr lang="en-US" dirty="0">
                <a:latin typeface="+mn-lt"/>
              </a:rPr>
              <a:t>Novel Molecular Targets</a:t>
            </a:r>
          </a:p>
        </p:txBody>
      </p:sp>
      <p:sp>
        <p:nvSpPr>
          <p:cNvPr id="5" name="TextBox 4">
            <a:extLst>
              <a:ext uri="{FF2B5EF4-FFF2-40B4-BE49-F238E27FC236}">
                <a16:creationId xmlns:a16="http://schemas.microsoft.com/office/drawing/2014/main" id="{947BB791-A429-C6E4-B051-BB5274D2B4B6}"/>
              </a:ext>
            </a:extLst>
          </p:cNvPr>
          <p:cNvSpPr txBox="1"/>
          <p:nvPr/>
        </p:nvSpPr>
        <p:spPr>
          <a:xfrm>
            <a:off x="3134616" y="4476611"/>
            <a:ext cx="6009384" cy="400110"/>
          </a:xfrm>
          <a:prstGeom prst="rect">
            <a:avLst/>
          </a:prstGeom>
          <a:noFill/>
        </p:spPr>
        <p:txBody>
          <a:bodyPr wrap="square">
            <a:spAutoFit/>
          </a:bodyPr>
          <a:lstStyle/>
          <a:p>
            <a:r>
              <a:rPr lang="en-US" sz="1000" dirty="0">
                <a:solidFill>
                  <a:schemeClr val="bg1"/>
                </a:solidFill>
                <a:latin typeface="Calibri" panose="020F0502020204030204" pitchFamily="34" charset="0"/>
                <a:cs typeface="Calibri" panose="020F0502020204030204" pitchFamily="34" charset="0"/>
              </a:rPr>
              <a:t>Venugopal S, et al. </a:t>
            </a:r>
            <a:r>
              <a:rPr lang="en-US" sz="1000" i="1" dirty="0">
                <a:solidFill>
                  <a:schemeClr val="bg1"/>
                </a:solidFill>
                <a:latin typeface="Calibri" panose="020F0502020204030204" pitchFamily="34" charset="0"/>
                <a:cs typeface="Calibri" panose="020F0502020204030204" pitchFamily="34" charset="0"/>
              </a:rPr>
              <a:t>J Hematol Oncol</a:t>
            </a:r>
            <a:r>
              <a:rPr lang="en-US" sz="1000" dirty="0">
                <a:solidFill>
                  <a:schemeClr val="bg1"/>
                </a:solidFill>
                <a:latin typeface="Calibri" panose="020F0502020204030204" pitchFamily="34" charset="0"/>
                <a:cs typeface="Calibri" panose="020F0502020204030204" pitchFamily="34" charset="0"/>
              </a:rPr>
              <a:t>. 2020;13(1):162. </a:t>
            </a:r>
            <a:r>
              <a:rPr lang="en-US" sz="1000" dirty="0">
                <a:solidFill>
                  <a:schemeClr val="bg1"/>
                </a:solidFill>
              </a:rPr>
              <a:t>Figure recreated under approved terms of  Creative Commons Attribution Non-Commercial License. http://creativecommons.org/licenses/by-nc/4.0/ </a:t>
            </a:r>
            <a:r>
              <a:rPr lang="en-US" sz="1000" dirty="0">
                <a:solidFill>
                  <a:schemeClr val="bg1"/>
                </a:solidFill>
                <a:latin typeface="Calibri" panose="020F0502020204030204" pitchFamily="34" charset="0"/>
                <a:cs typeface="Calibri" panose="020F0502020204030204" pitchFamily="34" charset="0"/>
              </a:rPr>
              <a:t> </a:t>
            </a:r>
            <a:endParaRPr lang="en-US" sz="1000" dirty="0"/>
          </a:p>
        </p:txBody>
      </p:sp>
      <p:graphicFrame>
        <p:nvGraphicFramePr>
          <p:cNvPr id="10" name="Content Placeholder 9">
            <a:extLst>
              <a:ext uri="{FF2B5EF4-FFF2-40B4-BE49-F238E27FC236}">
                <a16:creationId xmlns:a16="http://schemas.microsoft.com/office/drawing/2014/main" id="{F6C9809B-B717-DE15-AA0C-F89E46EA99A6}"/>
              </a:ext>
            </a:extLst>
          </p:cNvPr>
          <p:cNvGraphicFramePr>
            <a:graphicFrameLocks noGrp="1"/>
          </p:cNvGraphicFramePr>
          <p:nvPr>
            <p:ph idx="1"/>
            <p:extLst>
              <p:ext uri="{D42A27DB-BD31-4B8C-83A1-F6EECF244321}">
                <p14:modId xmlns:p14="http://schemas.microsoft.com/office/powerpoint/2010/main" val="2619000157"/>
              </p:ext>
            </p:extLst>
          </p:nvPr>
        </p:nvGraphicFramePr>
        <p:xfrm>
          <a:off x="28163" y="737032"/>
          <a:ext cx="9087673" cy="343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525F404F-119C-772F-D772-BF973A1B1729}"/>
              </a:ext>
            </a:extLst>
          </p:cNvPr>
          <p:cNvSpPr txBox="1"/>
          <p:nvPr/>
        </p:nvSpPr>
        <p:spPr>
          <a:xfrm>
            <a:off x="-22760" y="4213466"/>
            <a:ext cx="9115836" cy="276999"/>
          </a:xfrm>
          <a:prstGeom prst="rect">
            <a:avLst/>
          </a:prstGeom>
          <a:noFill/>
        </p:spPr>
        <p:txBody>
          <a:bodyPr wrap="square" rtlCol="0">
            <a:spAutoFit/>
          </a:bodyPr>
          <a:lstStyle/>
          <a:p>
            <a:r>
              <a:rPr lang="en-US" sz="600" dirty="0"/>
              <a:t>i, inhibitor; JAK, Janus-associated Kinase; PIM, Proviral Integration Site for Moloney Murine; Pi3K, Phosphatidylinositol 3-Kinase; Hsp, heat-shock protein; TGF, tumor growth factor, BCL2, B-cell lymphoma 2; BH, B-cell lymphoma homology; MDM, murine double minute; SMAC, second mitochondria-derived activator of caspases; TRAIL, tumor necrosis factor-related apoptosis inducing ligand; DNMT, DNA methyl transferase; BET, bromodomain and extra-terminal motif; LSD, lysine-specific demethylase 1; CD, cluster of differentiation</a:t>
            </a:r>
          </a:p>
        </p:txBody>
      </p:sp>
      <p:sp>
        <p:nvSpPr>
          <p:cNvPr id="12" name="TextBox 11">
            <a:extLst>
              <a:ext uri="{FF2B5EF4-FFF2-40B4-BE49-F238E27FC236}">
                <a16:creationId xmlns:a16="http://schemas.microsoft.com/office/drawing/2014/main" id="{DEBC7A8E-0620-F052-262D-DD7DAF4FFCCE}"/>
              </a:ext>
            </a:extLst>
          </p:cNvPr>
          <p:cNvSpPr txBox="1"/>
          <p:nvPr/>
        </p:nvSpPr>
        <p:spPr>
          <a:xfrm>
            <a:off x="-22760" y="3862630"/>
            <a:ext cx="5670595" cy="677108"/>
          </a:xfrm>
          <a:prstGeom prst="rect">
            <a:avLst/>
          </a:prstGeom>
          <a:noFill/>
        </p:spPr>
        <p:txBody>
          <a:bodyPr wrap="square" rtlCol="0">
            <a:spAutoFit/>
          </a:bodyPr>
          <a:lstStyle/>
          <a:p>
            <a:r>
              <a:rPr lang="en-US" sz="1000" baseline="30000" dirty="0"/>
              <a:t>*</a:t>
            </a:r>
            <a:r>
              <a:rPr lang="en-US" sz="1000" dirty="0"/>
              <a:t>Currently undergoing phase 3 clinical trials</a:t>
            </a:r>
          </a:p>
          <a:p>
            <a:r>
              <a:rPr lang="en-US" sz="1000" baseline="30000" dirty="0">
                <a:cs typeface="Calibri" panose="020F0502020204030204" pitchFamily="34" charset="0"/>
              </a:rPr>
              <a:t>§</a:t>
            </a:r>
            <a:r>
              <a:rPr lang="en-US" sz="1000" dirty="0">
                <a:cs typeface="Calibri" panose="020F0502020204030204" pitchFamily="34" charset="0"/>
              </a:rPr>
              <a:t>FDA approved therapy and phase 3 clinical trials</a:t>
            </a:r>
            <a:endParaRPr lang="en-US" sz="1000" baseline="30000" dirty="0"/>
          </a:p>
          <a:p>
            <a:endParaRPr lang="en-US" dirty="0"/>
          </a:p>
        </p:txBody>
      </p:sp>
    </p:spTree>
    <p:extLst>
      <p:ext uri="{BB962C8B-B14F-4D97-AF65-F5344CB8AC3E}">
        <p14:creationId xmlns:p14="http://schemas.microsoft.com/office/powerpoint/2010/main" val="124135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648142" y="28517"/>
            <a:ext cx="7886700" cy="994172"/>
          </a:xfrm>
        </p:spPr>
        <p:txBody>
          <a:bodyPr>
            <a:normAutofit/>
          </a:bodyPr>
          <a:lstStyle/>
          <a:p>
            <a:r>
              <a:rPr lang="en-US" sz="2800" dirty="0">
                <a:latin typeface="+mn-lt"/>
              </a:rPr>
              <a:t>MOMENTUM: Phase 3 Trial of Momelotinib for </a:t>
            </a:r>
            <a:r>
              <a:rPr lang="en-US" sz="2800" b="1" dirty="0">
                <a:solidFill>
                  <a:srgbClr val="C00000"/>
                </a:solidFill>
                <a:latin typeface="+mn-lt"/>
              </a:rPr>
              <a:t>Anemic Patients </a:t>
            </a:r>
            <a:r>
              <a:rPr lang="en-US" sz="2800" dirty="0">
                <a:latin typeface="+mn-lt"/>
              </a:rPr>
              <a:t>With MF and </a:t>
            </a:r>
            <a:r>
              <a:rPr lang="en-US" sz="2800" b="1" dirty="0">
                <a:solidFill>
                  <a:srgbClr val="35ABBB"/>
                </a:solidFill>
                <a:latin typeface="+mn-lt"/>
              </a:rPr>
              <a:t>Previous JAKi </a:t>
            </a:r>
            <a:r>
              <a:rPr lang="en-US" sz="2800" dirty="0">
                <a:latin typeface="+mn-lt"/>
              </a:rPr>
              <a:t>Therapy</a:t>
            </a:r>
          </a:p>
        </p:txBody>
      </p:sp>
      <p:sp>
        <p:nvSpPr>
          <p:cNvPr id="5" name="Content Placeholder 4">
            <a:extLst>
              <a:ext uri="{FF2B5EF4-FFF2-40B4-BE49-F238E27FC236}">
                <a16:creationId xmlns:a16="http://schemas.microsoft.com/office/drawing/2014/main" id="{4460CDC1-0DBF-493C-B085-313487B050F2}"/>
              </a:ext>
            </a:extLst>
          </p:cNvPr>
          <p:cNvSpPr>
            <a:spLocks noGrp="1"/>
          </p:cNvSpPr>
          <p:nvPr>
            <p:ph idx="1"/>
          </p:nvPr>
        </p:nvSpPr>
        <p:spPr>
          <a:xfrm>
            <a:off x="393789" y="1034532"/>
            <a:ext cx="8050533" cy="3263504"/>
          </a:xfrm>
        </p:spPr>
        <p:txBody>
          <a:bodyPr/>
          <a:lstStyle/>
          <a:p>
            <a:r>
              <a:rPr lang="en-US" sz="1600" b="1" dirty="0"/>
              <a:t>Momelotinib</a:t>
            </a:r>
            <a:r>
              <a:rPr lang="en-US" sz="1600" dirty="0"/>
              <a:t>: oral inhibitor of JAK1, JAK2, and ACVR1 with potential to improve anemia and symptoms in patients with MF</a:t>
            </a:r>
            <a:r>
              <a:rPr lang="en-US" sz="1600" baseline="30000" dirty="0"/>
              <a:t>1</a:t>
            </a:r>
            <a:endParaRPr lang="en-US" sz="1600" dirty="0"/>
          </a:p>
          <a:p>
            <a:pPr lvl="1"/>
            <a:r>
              <a:rPr lang="en-US" sz="1400" dirty="0"/>
              <a:t>Anemia in MF is multifactorial </a:t>
            </a:r>
            <a:r>
              <a:rPr lang="en-US" sz="1400" dirty="0">
                <a:sym typeface="Wingdings" panose="05000000000000000000" pitchFamily="2" charset="2"/>
              </a:rPr>
              <a:t> dysregulation of JAK-STAT pathway and ACVR1 hyperactivation</a:t>
            </a:r>
            <a:endParaRPr lang="en-US" sz="1400" dirty="0"/>
          </a:p>
          <a:p>
            <a:pPr lvl="1"/>
            <a:r>
              <a:rPr lang="en-US" sz="1400" dirty="0"/>
              <a:t>ACVR1 is involved in hepcidin regulation </a:t>
            </a:r>
            <a:r>
              <a:rPr lang="en-US" sz="1400" dirty="0">
                <a:sym typeface="Wingdings" panose="05000000000000000000" pitchFamily="2" charset="2"/>
              </a:rPr>
              <a:t> elevated ACVR1 in MF results in     hepcidin and poor iron homeostasis </a:t>
            </a:r>
            <a:endParaRPr lang="en-US" sz="1400" dirty="0"/>
          </a:p>
          <a:p>
            <a:pPr lvl="1"/>
            <a:r>
              <a:rPr lang="en-US" sz="1400" dirty="0"/>
              <a:t>Momelotinib may improve anemia in patients with MF through hepcidin suppression/ACVR1 pathway</a:t>
            </a:r>
            <a:endParaRPr lang="en-US" sz="1400" baseline="30000" dirty="0"/>
          </a:p>
          <a:p>
            <a:endParaRPr lang="en-US" sz="600" dirty="0"/>
          </a:p>
          <a:p>
            <a:r>
              <a:rPr lang="en-US" sz="1600" dirty="0"/>
              <a:t>International, double-blind, randomized phase 3 trial</a:t>
            </a:r>
            <a:r>
              <a:rPr lang="en-US" sz="1600" baseline="30000" dirty="0"/>
              <a:t>2</a:t>
            </a:r>
            <a:endParaRPr lang="en-US" sz="1600" dirty="0"/>
          </a:p>
          <a:p>
            <a:endParaRPr lang="en-US" sz="1800" dirty="0"/>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1867060" y="3080028"/>
            <a:ext cx="2404766"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intermediate-2</a:t>
            </a:r>
            <a:r>
              <a:rPr lang="en-GB" altLang="en-US" sz="1350" dirty="0">
                <a:solidFill>
                  <a:schemeClr val="tx1"/>
                </a:solidFill>
              </a:rPr>
              <a:t>–</a:t>
            </a:r>
            <a:r>
              <a:rPr lang="en-GB" altLang="en-US" sz="1350" dirty="0">
                <a:solidFill>
                  <a:schemeClr val="tx1"/>
                </a:solidFill>
                <a:latin typeface="Calibri" panose="020F0502020204030204" pitchFamily="34" charset="0"/>
              </a:rPr>
              <a:t> or high-risk MF and Hgb &lt; 10g/dL</a:t>
            </a:r>
            <a:r>
              <a:rPr lang="en-US" altLang="en-US" sz="1350" dirty="0">
                <a:solidFill>
                  <a:schemeClr val="tx1"/>
                </a:solidFill>
                <a:latin typeface="Calibri" panose="020F0502020204030204" pitchFamily="34" charset="0"/>
              </a:rPr>
              <a:t>; splenomegaly and TSS </a:t>
            </a:r>
            <a:r>
              <a:rPr lang="en-US" altLang="en-US" sz="1350" dirty="0">
                <a:solidFill>
                  <a:schemeClr val="tx1"/>
                </a:solidFill>
                <a:latin typeface="Calibri" panose="020F0502020204030204" pitchFamily="34" charset="0"/>
                <a:cs typeface="Calibri" panose="020F0502020204030204" pitchFamily="34" charset="0"/>
              </a:rPr>
              <a:t>≥</a:t>
            </a:r>
            <a:r>
              <a:rPr lang="en-US" altLang="en-US" sz="1350" dirty="0">
                <a:solidFill>
                  <a:schemeClr val="tx1"/>
                </a:solidFill>
                <a:latin typeface="Calibri" panose="020F0502020204030204" pitchFamily="34" charset="0"/>
              </a:rPr>
              <a:t> 10; previous JAKi</a:t>
            </a:r>
            <a:br>
              <a:rPr lang="en-US" altLang="en-US" sz="1350" dirty="0">
                <a:solidFill>
                  <a:schemeClr val="tx1"/>
                </a:solidFill>
                <a:latin typeface="Calibri" panose="020F0502020204030204" pitchFamily="34" charset="0"/>
              </a:rPr>
            </a:br>
            <a:r>
              <a:rPr lang="en-GB" altLang="en-US" sz="1350" dirty="0">
                <a:solidFill>
                  <a:schemeClr val="tx1"/>
                </a:solidFill>
                <a:latin typeface="Calibri" panose="020F0502020204030204" pitchFamily="34" charset="0"/>
              </a:rPr>
              <a:t>(Planned N = 195)</a:t>
            </a:r>
            <a:endParaRPr lang="en-US" altLang="en-US" sz="1350"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4634126" y="3267430"/>
            <a:ext cx="1625718" cy="327422"/>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Momelotinib </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4634126" y="3757272"/>
            <a:ext cx="1625718" cy="327422"/>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Danazol</a:t>
            </a:r>
            <a:endParaRPr lang="en-US" altLang="en-US" sz="1500" b="1" baseline="30000" dirty="0">
              <a:solidFill>
                <a:schemeClr val="bg1"/>
              </a:solidFill>
              <a:latin typeface="Calibri" panose="020F0502020204030204" pitchFamily="34" charset="0"/>
            </a:endParaRP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4327617" y="3701746"/>
            <a:ext cx="261536" cy="2308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4323998" y="3414738"/>
            <a:ext cx="283712" cy="23083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069443" y="4470939"/>
            <a:ext cx="6134369" cy="553998"/>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1. Verstovsek S et al. </a:t>
            </a:r>
            <a:r>
              <a:rPr lang="pt-BR" altLang="en-US" sz="1000" b="0" i="1" spc="-8" dirty="0">
                <a:solidFill>
                  <a:schemeClr val="bg1"/>
                </a:solidFill>
                <a:latin typeface="Calibri" panose="020F0502020204030204" pitchFamily="34" charset="0"/>
                <a:cs typeface="Arial" panose="020B0604020202020204" pitchFamily="34" charset="0"/>
              </a:rPr>
              <a:t>Future Oncol</a:t>
            </a:r>
            <a:r>
              <a:rPr lang="pt-BR" altLang="en-US" sz="1000" b="0" spc="-8" dirty="0">
                <a:solidFill>
                  <a:schemeClr val="bg1"/>
                </a:solidFill>
                <a:latin typeface="Calibri" panose="020F0502020204030204" pitchFamily="34" charset="0"/>
                <a:cs typeface="Arial" panose="020B0604020202020204" pitchFamily="34" charset="0"/>
              </a:rPr>
              <a:t>. 2021;17(12):1449-1458.</a:t>
            </a:r>
          </a:p>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2. Gerds A, et al. 64th ASH Annual Meeting and Exposition. Abstr 627. https://ash.confex.com/ash/2022/webprogram/Paper162783.html  </a:t>
            </a:r>
            <a:endParaRPr lang="en-US" altLang="en-US" sz="1000" b="0" dirty="0">
              <a:solidFill>
                <a:schemeClr val="bg1"/>
              </a:solidFill>
              <a:latin typeface="Calibri" panose="020F050202020403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69779027-8834-4948-A076-CC988AE8299E}"/>
              </a:ext>
            </a:extLst>
          </p:cNvPr>
          <p:cNvSpPr txBox="1">
            <a:spLocks/>
          </p:cNvSpPr>
          <p:nvPr/>
        </p:nvSpPr>
        <p:spPr bwMode="auto">
          <a:xfrm>
            <a:off x="6785616" y="3195665"/>
            <a:ext cx="2320031" cy="92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gn="ctr">
              <a:buNone/>
            </a:pPr>
            <a:r>
              <a:rPr lang="en-US" sz="1100" b="1" kern="0" dirty="0">
                <a:solidFill>
                  <a:schemeClr val="tx1"/>
                </a:solidFill>
              </a:rPr>
              <a:t>Primary endpoint: TSS at wk 24</a:t>
            </a:r>
          </a:p>
          <a:p>
            <a:pPr marL="0" indent="0" algn="ctr">
              <a:buNone/>
            </a:pPr>
            <a:r>
              <a:rPr lang="en-US" sz="1100" kern="0" dirty="0">
                <a:solidFill>
                  <a:schemeClr val="tx1"/>
                </a:solidFill>
              </a:rPr>
              <a:t>Select secondary endpoints: transfusion independence at wk 24, splenic response rate at wk 24</a:t>
            </a:r>
          </a:p>
        </p:txBody>
      </p:sp>
      <p:sp>
        <p:nvSpPr>
          <p:cNvPr id="2" name="Rectangle: Rounded Corners 1">
            <a:extLst>
              <a:ext uri="{FF2B5EF4-FFF2-40B4-BE49-F238E27FC236}">
                <a16:creationId xmlns:a16="http://schemas.microsoft.com/office/drawing/2014/main" id="{3E375026-CD6D-EEDC-DCB3-5895FDCBAF95}"/>
              </a:ext>
            </a:extLst>
          </p:cNvPr>
          <p:cNvSpPr/>
          <p:nvPr/>
        </p:nvSpPr>
        <p:spPr>
          <a:xfrm>
            <a:off x="6876814" y="3195665"/>
            <a:ext cx="2137634" cy="1008008"/>
          </a:xfrm>
          <a:prstGeom prst="roundRect">
            <a:avLst/>
          </a:prstGeom>
          <a:noFill/>
          <a:ln w="28575">
            <a:solidFill>
              <a:srgbClr val="419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ne 53">
            <a:extLst>
              <a:ext uri="{FF2B5EF4-FFF2-40B4-BE49-F238E27FC236}">
                <a16:creationId xmlns:a16="http://schemas.microsoft.com/office/drawing/2014/main" id="{25D93C7A-182F-F732-88DB-C9E35F0E7DC8}"/>
              </a:ext>
            </a:extLst>
          </p:cNvPr>
          <p:cNvSpPr>
            <a:spLocks noChangeShapeType="1"/>
          </p:cNvSpPr>
          <p:nvPr/>
        </p:nvSpPr>
        <p:spPr bwMode="auto">
          <a:xfrm>
            <a:off x="6447393" y="3645568"/>
            <a:ext cx="37658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32332D98-8FAE-A072-B90E-31D058AE23C0}"/>
              </a:ext>
            </a:extLst>
          </p:cNvPr>
          <p:cNvSpPr txBox="1"/>
          <p:nvPr/>
        </p:nvSpPr>
        <p:spPr>
          <a:xfrm>
            <a:off x="74858" y="4298035"/>
            <a:ext cx="9588314" cy="230832"/>
          </a:xfrm>
          <a:prstGeom prst="rect">
            <a:avLst/>
          </a:prstGeom>
          <a:noFill/>
        </p:spPr>
        <p:txBody>
          <a:bodyPr wrap="square" rtlCol="0">
            <a:spAutoFit/>
          </a:bodyPr>
          <a:lstStyle/>
          <a:p>
            <a:r>
              <a:rPr lang="en-US" sz="900" dirty="0"/>
              <a:t>ACVR1, activin A receptor-1; i, inhibitor; JAK, Janus-associated kinase; MF, myelofibrosis; QoL, quality of life; STAT, signal transducer and activator of transcription; TSS, total symptom score</a:t>
            </a:r>
          </a:p>
        </p:txBody>
      </p:sp>
      <p:sp>
        <p:nvSpPr>
          <p:cNvPr id="12" name="Rectangle: Rounded Corners 11">
            <a:extLst>
              <a:ext uri="{FF2B5EF4-FFF2-40B4-BE49-F238E27FC236}">
                <a16:creationId xmlns:a16="http://schemas.microsoft.com/office/drawing/2014/main" id="{6A893071-53E1-1D74-C033-9E2F6D90187E}"/>
              </a:ext>
            </a:extLst>
          </p:cNvPr>
          <p:cNvSpPr/>
          <p:nvPr/>
        </p:nvSpPr>
        <p:spPr>
          <a:xfrm>
            <a:off x="1909980" y="3072697"/>
            <a:ext cx="2404767" cy="1131078"/>
          </a:xfrm>
          <a:prstGeom prst="roundRect">
            <a:avLst/>
          </a:prstGeom>
          <a:solidFill>
            <a:srgbClr val="3366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Box 45">
            <a:extLst>
              <a:ext uri="{FF2B5EF4-FFF2-40B4-BE49-F238E27FC236}">
                <a16:creationId xmlns:a16="http://schemas.microsoft.com/office/drawing/2014/main" id="{359886CC-E020-26A5-758F-60FBD2F4F280}"/>
              </a:ext>
            </a:extLst>
          </p:cNvPr>
          <p:cNvSpPr txBox="1">
            <a:spLocks noChangeArrowheads="1"/>
          </p:cNvSpPr>
          <p:nvPr/>
        </p:nvSpPr>
        <p:spPr bwMode="auto">
          <a:xfrm>
            <a:off x="74858" y="3427578"/>
            <a:ext cx="1302050" cy="307777"/>
          </a:xfrm>
          <a:prstGeom prst="rect">
            <a:avLst/>
          </a:prstGeom>
          <a:solidFill>
            <a:srgbClr val="336699"/>
          </a:solidFill>
          <a:ln>
            <a:noFill/>
          </a:ln>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1" dirty="0">
                <a:solidFill>
                  <a:schemeClr val="bg1"/>
                </a:solidFill>
                <a:latin typeface="Calibri" panose="020F0502020204030204" pitchFamily="34" charset="0"/>
              </a:rPr>
              <a:t>MOMENTUM</a:t>
            </a:r>
            <a:r>
              <a:rPr lang="en-US" altLang="en-US" sz="1400" b="1" baseline="30000" dirty="0">
                <a:solidFill>
                  <a:schemeClr val="bg1"/>
                </a:solidFill>
                <a:latin typeface="Calibri" panose="020F0502020204030204" pitchFamily="34" charset="0"/>
              </a:rPr>
              <a:t>2</a:t>
            </a:r>
          </a:p>
        </p:txBody>
      </p:sp>
      <p:sp>
        <p:nvSpPr>
          <p:cNvPr id="6" name="Line 53">
            <a:extLst>
              <a:ext uri="{FF2B5EF4-FFF2-40B4-BE49-F238E27FC236}">
                <a16:creationId xmlns:a16="http://schemas.microsoft.com/office/drawing/2014/main" id="{804D37A5-864E-97C1-2BE4-E2450208BE9A}"/>
              </a:ext>
            </a:extLst>
          </p:cNvPr>
          <p:cNvSpPr>
            <a:spLocks noChangeShapeType="1"/>
          </p:cNvSpPr>
          <p:nvPr/>
        </p:nvSpPr>
        <p:spPr bwMode="auto">
          <a:xfrm>
            <a:off x="1403324" y="3558245"/>
            <a:ext cx="37658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id="{C033A681-0D99-D4EE-5297-A73C410B9C44}"/>
              </a:ext>
            </a:extLst>
          </p:cNvPr>
          <p:cNvSpPr txBox="1"/>
          <p:nvPr/>
        </p:nvSpPr>
        <p:spPr>
          <a:xfrm>
            <a:off x="5875335" y="2820963"/>
            <a:ext cx="2158158" cy="230832"/>
          </a:xfrm>
          <a:prstGeom prst="rect">
            <a:avLst/>
          </a:prstGeom>
          <a:noFill/>
        </p:spPr>
        <p:txBody>
          <a:bodyPr wrap="square" rtlCol="0">
            <a:spAutoFit/>
          </a:bodyPr>
          <a:lstStyle/>
          <a:p>
            <a:r>
              <a:rPr lang="en-US" sz="900" i="1" dirty="0"/>
              <a:t>*crossover allowed at wk 24</a:t>
            </a:r>
          </a:p>
        </p:txBody>
      </p:sp>
      <p:sp>
        <p:nvSpPr>
          <p:cNvPr id="16" name="Line 53">
            <a:extLst>
              <a:ext uri="{FF2B5EF4-FFF2-40B4-BE49-F238E27FC236}">
                <a16:creationId xmlns:a16="http://schemas.microsoft.com/office/drawing/2014/main" id="{B5BE3ED1-D93D-4127-2D57-64635EF364E1}"/>
              </a:ext>
            </a:extLst>
          </p:cNvPr>
          <p:cNvSpPr>
            <a:spLocks noChangeShapeType="1"/>
          </p:cNvSpPr>
          <p:nvPr/>
        </p:nvSpPr>
        <p:spPr bwMode="auto">
          <a:xfrm>
            <a:off x="6610913" y="3050777"/>
            <a:ext cx="1" cy="5074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7" name="Rectangle 16">
            <a:extLst>
              <a:ext uri="{FF2B5EF4-FFF2-40B4-BE49-F238E27FC236}">
                <a16:creationId xmlns:a16="http://schemas.microsoft.com/office/drawing/2014/main" id="{9BB4FFAE-0826-6DE6-F5E1-2E081C4A20DE}"/>
              </a:ext>
            </a:extLst>
          </p:cNvPr>
          <p:cNvSpPr/>
          <p:nvPr/>
        </p:nvSpPr>
        <p:spPr>
          <a:xfrm>
            <a:off x="6447393" y="3126696"/>
            <a:ext cx="208156" cy="6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F11A546-5312-A42B-8AE9-B1EC20007DA5}"/>
              </a:ext>
            </a:extLst>
          </p:cNvPr>
          <p:cNvSpPr/>
          <p:nvPr/>
        </p:nvSpPr>
        <p:spPr>
          <a:xfrm>
            <a:off x="6509981" y="3298616"/>
            <a:ext cx="145568" cy="6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D48F98DB-DE1B-242F-2535-B58CF4B59765}"/>
              </a:ext>
            </a:extLst>
          </p:cNvPr>
          <p:cNvCxnSpPr>
            <a:cxnSpLocks/>
          </p:cNvCxnSpPr>
          <p:nvPr/>
        </p:nvCxnSpPr>
        <p:spPr>
          <a:xfrm flipV="1">
            <a:off x="6538333" y="1813355"/>
            <a:ext cx="0" cy="192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6" name="Text Box 45">
            <a:extLst>
              <a:ext uri="{FF2B5EF4-FFF2-40B4-BE49-F238E27FC236}">
                <a16:creationId xmlns:a16="http://schemas.microsoft.com/office/drawing/2014/main" id="{C1DAC52D-DB6E-E711-98D9-2B205B7E7721}"/>
              </a:ext>
            </a:extLst>
          </p:cNvPr>
          <p:cNvSpPr txBox="1">
            <a:spLocks noChangeArrowheads="1"/>
          </p:cNvSpPr>
          <p:nvPr/>
        </p:nvSpPr>
        <p:spPr bwMode="auto">
          <a:xfrm>
            <a:off x="4973924" y="3002036"/>
            <a:ext cx="971747" cy="230832"/>
          </a:xfrm>
          <a:prstGeom prst="rect">
            <a:avLst/>
          </a:prstGeom>
          <a:solidFill>
            <a:srgbClr val="336699"/>
          </a:solidFill>
          <a:ln>
            <a:noFill/>
          </a:ln>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900" b="1" dirty="0">
                <a:solidFill>
                  <a:schemeClr val="bg1"/>
                </a:solidFill>
                <a:latin typeface="Calibri" panose="020F0502020204030204" pitchFamily="34" charset="0"/>
              </a:rPr>
              <a:t>Randomized 2:1</a:t>
            </a:r>
            <a:endParaRPr lang="en-US" altLang="en-US" sz="900" b="1" baseline="30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0841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3FD5-8720-6929-4AD4-823D26EB7C57}"/>
              </a:ext>
            </a:extLst>
          </p:cNvPr>
          <p:cNvSpPr>
            <a:spLocks noGrp="1"/>
          </p:cNvSpPr>
          <p:nvPr>
            <p:ph type="title"/>
          </p:nvPr>
        </p:nvSpPr>
        <p:spPr>
          <a:xfrm>
            <a:off x="628650" y="107062"/>
            <a:ext cx="7886700" cy="651221"/>
          </a:xfrm>
        </p:spPr>
        <p:txBody>
          <a:bodyPr/>
          <a:lstStyle/>
          <a:p>
            <a:r>
              <a:rPr lang="en-US" dirty="0">
                <a:latin typeface="+mn-lt"/>
              </a:rPr>
              <a:t>MOMENTUM: Primary Endpoint</a:t>
            </a:r>
          </a:p>
        </p:txBody>
      </p:sp>
      <p:sp>
        <p:nvSpPr>
          <p:cNvPr id="5" name="Content Placeholder 7">
            <a:extLst>
              <a:ext uri="{FF2B5EF4-FFF2-40B4-BE49-F238E27FC236}">
                <a16:creationId xmlns:a16="http://schemas.microsoft.com/office/drawing/2014/main" id="{DDF58126-2117-DA3A-6D56-380112B01C81}"/>
              </a:ext>
            </a:extLst>
          </p:cNvPr>
          <p:cNvSpPr txBox="1">
            <a:spLocks/>
          </p:cNvSpPr>
          <p:nvPr/>
        </p:nvSpPr>
        <p:spPr>
          <a:xfrm>
            <a:off x="141245" y="3752434"/>
            <a:ext cx="8950713" cy="5239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Wk 24 symptom responders maintained response through wk 48</a:t>
            </a:r>
          </a:p>
          <a:p>
            <a:r>
              <a:rPr lang="en-US" sz="1600" dirty="0"/>
              <a:t>New TSS responses occurred after wk 24 among danazol nonresponders who switched to momelotinib </a:t>
            </a:r>
          </a:p>
        </p:txBody>
      </p:sp>
      <p:graphicFrame>
        <p:nvGraphicFramePr>
          <p:cNvPr id="6" name="Group 3">
            <a:extLst>
              <a:ext uri="{FF2B5EF4-FFF2-40B4-BE49-F238E27FC236}">
                <a16:creationId xmlns:a16="http://schemas.microsoft.com/office/drawing/2014/main" id="{6C046C9B-0B7F-0095-0BCC-BB61F1DABCAF}"/>
              </a:ext>
            </a:extLst>
          </p:cNvPr>
          <p:cNvGraphicFramePr>
            <a:graphicFrameLocks/>
          </p:cNvGraphicFramePr>
          <p:nvPr>
            <p:extLst>
              <p:ext uri="{D42A27DB-BD31-4B8C-83A1-F6EECF244321}">
                <p14:modId xmlns:p14="http://schemas.microsoft.com/office/powerpoint/2010/main" val="44028210"/>
              </p:ext>
            </p:extLst>
          </p:nvPr>
        </p:nvGraphicFramePr>
        <p:xfrm>
          <a:off x="1241502" y="889072"/>
          <a:ext cx="6869152" cy="826596"/>
        </p:xfrm>
        <a:graphic>
          <a:graphicData uri="http://schemas.openxmlformats.org/drawingml/2006/table">
            <a:tbl>
              <a:tblPr/>
              <a:tblGrid>
                <a:gridCol w="1895708">
                  <a:extLst>
                    <a:ext uri="{9D8B030D-6E8A-4147-A177-3AD203B41FA5}">
                      <a16:colId xmlns:a16="http://schemas.microsoft.com/office/drawing/2014/main" val="20000"/>
                    </a:ext>
                  </a:extLst>
                </a:gridCol>
                <a:gridCol w="1538868">
                  <a:extLst>
                    <a:ext uri="{9D8B030D-6E8A-4147-A177-3AD203B41FA5}">
                      <a16:colId xmlns:a16="http://schemas.microsoft.com/office/drawing/2014/main" val="20001"/>
                    </a:ext>
                  </a:extLst>
                </a:gridCol>
                <a:gridCol w="1717288">
                  <a:extLst>
                    <a:ext uri="{9D8B030D-6E8A-4147-A177-3AD203B41FA5}">
                      <a16:colId xmlns:a16="http://schemas.microsoft.com/office/drawing/2014/main" val="20002"/>
                    </a:ext>
                  </a:extLst>
                </a:gridCol>
                <a:gridCol w="1717288">
                  <a:extLst>
                    <a:ext uri="{9D8B030D-6E8A-4147-A177-3AD203B41FA5}">
                      <a16:colId xmlns:a16="http://schemas.microsoft.com/office/drawing/2014/main" val="2718694738"/>
                    </a:ext>
                  </a:extLst>
                </a:gridCol>
              </a:tblGrid>
              <a:tr h="36738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bg1"/>
                          </a:solidFill>
                          <a:effectLst/>
                          <a:latin typeface="+mn-lt"/>
                        </a:rPr>
                        <a:t>Outcome at wk 24,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mn-lt"/>
                        </a:rPr>
                        <a:t>Momelotinib </a:t>
                      </a:r>
                      <a:br>
                        <a:rPr kumimoji="0" lang="en-US" sz="1600" b="1" i="0" u="none" strike="noStrike" cap="none" normalizeH="0" baseline="0" dirty="0">
                          <a:ln>
                            <a:noFill/>
                          </a:ln>
                          <a:solidFill>
                            <a:schemeClr val="bg1"/>
                          </a:solidFill>
                          <a:effectLst/>
                          <a:latin typeface="+mn-lt"/>
                        </a:rPr>
                      </a:br>
                      <a:r>
                        <a:rPr kumimoji="0" lang="en-US" sz="1600" b="1" i="0" u="none" strike="noStrike" cap="none" normalizeH="0" baseline="0" dirty="0">
                          <a:ln>
                            <a:noFill/>
                          </a:ln>
                          <a:solidFill>
                            <a:schemeClr val="bg1"/>
                          </a:solidFill>
                          <a:effectLst/>
                          <a:latin typeface="+mn-lt"/>
                        </a:rPr>
                        <a:t>(n = 130)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mn-lt"/>
                        </a:rPr>
                        <a:t>Danazol </a:t>
                      </a:r>
                      <a:br>
                        <a:rPr kumimoji="0" lang="en-US" sz="1600" b="1" i="0" u="none" strike="noStrike" cap="none" normalizeH="0" baseline="0" dirty="0">
                          <a:ln>
                            <a:noFill/>
                          </a:ln>
                          <a:solidFill>
                            <a:schemeClr val="bg1"/>
                          </a:solidFill>
                          <a:effectLst/>
                          <a:latin typeface="+mn-lt"/>
                        </a:rPr>
                      </a:br>
                      <a:r>
                        <a:rPr kumimoji="0" lang="en-US" sz="1600" b="1" i="0" u="none" strike="noStrike" cap="none" normalizeH="0" baseline="0" dirty="0">
                          <a:ln>
                            <a:noFill/>
                          </a:ln>
                          <a:solidFill>
                            <a:schemeClr val="bg1"/>
                          </a:solidFill>
                          <a:effectLst/>
                          <a:latin typeface="+mn-lt"/>
                        </a:rPr>
                        <a:t>(n = 65)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1" u="none" strike="noStrike" cap="none" normalizeH="0" baseline="0" dirty="0">
                          <a:ln>
                            <a:noFill/>
                          </a:ln>
                          <a:solidFill>
                            <a:schemeClr val="bg1"/>
                          </a:solidFill>
                          <a:effectLst/>
                          <a:latin typeface="+mn-lt"/>
                        </a:rPr>
                        <a:t>P</a:t>
                      </a:r>
                      <a:r>
                        <a:rPr kumimoji="0" lang="en-US" sz="1600" b="1" i="0" u="none" strike="noStrike" cap="none" normalizeH="0" baseline="0" dirty="0">
                          <a:ln>
                            <a:noFill/>
                          </a:ln>
                          <a:solidFill>
                            <a:schemeClr val="bg1"/>
                          </a:solidFill>
                          <a:effectLst/>
                          <a:latin typeface="+mn-lt"/>
                        </a:rPr>
                        <a:t> Value</a:t>
                      </a:r>
                      <a:endParaRPr kumimoji="0" lang="en-US" sz="1600" b="1" i="1" u="none" strike="noStrike" cap="none" normalizeH="0" baseline="0" dirty="0">
                        <a:ln>
                          <a:noFill/>
                        </a:ln>
                        <a:solidFill>
                          <a:schemeClr val="bg1"/>
                        </a:solidFill>
                        <a:effectLst/>
                        <a:latin typeface="+mn-lt"/>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1"/>
                  </a:ext>
                </a:extLst>
              </a:tr>
              <a:tr h="183799">
                <a:tc>
                  <a:txBody>
                    <a:bodyPr/>
                    <a:lstStyle/>
                    <a:p>
                      <a:pPr marL="0" marR="0" lvl="0" indent="0" algn="l" defTabSz="609585" rtl="0" eaLnBrk="1" fontAlgn="auto" hangingPunct="1">
                        <a:lnSpc>
                          <a:spcPct val="106000"/>
                        </a:lnSpc>
                        <a:spcBef>
                          <a:spcPts val="0"/>
                        </a:spcBef>
                        <a:spcAft>
                          <a:spcPts val="0"/>
                        </a:spcAft>
                        <a:buFontTx/>
                        <a:buNone/>
                      </a:pPr>
                      <a:r>
                        <a:rPr lang="en-US" sz="1600" b="0" i="0" u="none" strike="noStrike" kern="1200" cap="none" spc="0" normalizeH="0" baseline="0" dirty="0">
                          <a:solidFill>
                            <a:schemeClr val="tx1"/>
                          </a:solidFill>
                          <a:latin typeface="+mn-lt"/>
                          <a:ea typeface="+mn-ea"/>
                          <a:cs typeface="Arial" panose="020B0604020202020204" pitchFamily="34" charset="0"/>
                          <a:sym typeface=""/>
                        </a:rPr>
                        <a:t>TSS response</a:t>
                      </a:r>
                    </a:p>
                  </a:txBody>
                  <a:tcPr marR="40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600" b="0" i="0" u="none" strike="noStrike" kern="1200" cap="none" spc="0" normalizeH="0" baseline="0" dirty="0">
                          <a:solidFill>
                            <a:schemeClr val="tx1"/>
                          </a:solidFill>
                          <a:latin typeface="+mn-lt"/>
                          <a:ea typeface="+mn-ea"/>
                          <a:cs typeface="Arial" panose="020B0604020202020204" pitchFamily="34" charset="0"/>
                          <a:sym typeface=""/>
                        </a:rPr>
                        <a:t>32 (24.6)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600" b="0" i="0" u="none" strike="noStrike" kern="1200" cap="none" spc="0" normalizeH="0" baseline="0" dirty="0">
                          <a:solidFill>
                            <a:schemeClr val="tx1"/>
                          </a:solidFill>
                          <a:latin typeface="+mn-lt"/>
                          <a:ea typeface="+mn-ea"/>
                          <a:cs typeface="Arial" panose="020B0604020202020204" pitchFamily="34" charset="0"/>
                          <a:sym typeface=""/>
                        </a:rPr>
                        <a:t>6 (9.2)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600" b="0" i="0" u="none" strike="noStrike" kern="1200" cap="none" spc="0" normalizeH="0" baseline="0" dirty="0">
                          <a:solidFill>
                            <a:schemeClr val="tx1"/>
                          </a:solidFill>
                          <a:latin typeface="+mn-lt"/>
                          <a:ea typeface="+mn-ea"/>
                          <a:cs typeface="Arial" panose="020B0604020202020204" pitchFamily="34" charset="0"/>
                          <a:sym typeface=""/>
                        </a:rPr>
                        <a:t>0.0095 (superior)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7" name="Group 3">
            <a:extLst>
              <a:ext uri="{FF2B5EF4-FFF2-40B4-BE49-F238E27FC236}">
                <a16:creationId xmlns:a16="http://schemas.microsoft.com/office/drawing/2014/main" id="{8DF7CF20-E064-4303-6C8E-A503E9B2D82B}"/>
              </a:ext>
            </a:extLst>
          </p:cNvPr>
          <p:cNvGraphicFramePr>
            <a:graphicFrameLocks/>
          </p:cNvGraphicFramePr>
          <p:nvPr>
            <p:extLst>
              <p:ext uri="{D42A27DB-BD31-4B8C-83A1-F6EECF244321}">
                <p14:modId xmlns:p14="http://schemas.microsoft.com/office/powerpoint/2010/main" val="2251244326"/>
              </p:ext>
            </p:extLst>
          </p:nvPr>
        </p:nvGraphicFramePr>
        <p:xfrm>
          <a:off x="208155" y="2330565"/>
          <a:ext cx="8307195" cy="1403748"/>
        </p:xfrm>
        <a:graphic>
          <a:graphicData uri="http://schemas.openxmlformats.org/drawingml/2006/table">
            <a:tbl>
              <a:tblPr/>
              <a:tblGrid>
                <a:gridCol w="2769065">
                  <a:extLst>
                    <a:ext uri="{9D8B030D-6E8A-4147-A177-3AD203B41FA5}">
                      <a16:colId xmlns:a16="http://schemas.microsoft.com/office/drawing/2014/main" val="20000"/>
                    </a:ext>
                  </a:extLst>
                </a:gridCol>
                <a:gridCol w="3040256">
                  <a:extLst>
                    <a:ext uri="{9D8B030D-6E8A-4147-A177-3AD203B41FA5}">
                      <a16:colId xmlns:a16="http://schemas.microsoft.com/office/drawing/2014/main" val="20001"/>
                    </a:ext>
                  </a:extLst>
                </a:gridCol>
                <a:gridCol w="2497874">
                  <a:extLst>
                    <a:ext uri="{9D8B030D-6E8A-4147-A177-3AD203B41FA5}">
                      <a16:colId xmlns:a16="http://schemas.microsoft.com/office/drawing/2014/main" val="20002"/>
                    </a:ext>
                  </a:extLst>
                </a:gridCol>
              </a:tblGrid>
              <a:tr h="2896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bg1"/>
                          </a:solidFill>
                          <a:effectLst/>
                          <a:latin typeface="+mn-lt"/>
                        </a:rPr>
                        <a:t>Outcome at Wk 48,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5ABBB"/>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mn-lt"/>
                        </a:rPr>
                        <a:t>Momelotinib → Momelotinib </a:t>
                      </a:r>
                      <a:br>
                        <a:rPr kumimoji="0" lang="en-US" sz="1400" b="1" i="0" u="none" strike="noStrike" cap="none" normalizeH="0" baseline="0" dirty="0">
                          <a:ln>
                            <a:noFill/>
                          </a:ln>
                          <a:solidFill>
                            <a:schemeClr val="bg1"/>
                          </a:solidFill>
                          <a:effectLst/>
                          <a:latin typeface="+mn-lt"/>
                        </a:rPr>
                      </a:br>
                      <a:r>
                        <a:rPr kumimoji="0" lang="en-US" sz="1400" b="1" i="0" u="none" strike="noStrike" cap="none" normalizeH="0" baseline="0" dirty="0">
                          <a:ln>
                            <a:noFill/>
                          </a:ln>
                          <a:solidFill>
                            <a:schemeClr val="bg1"/>
                          </a:solidFill>
                          <a:effectLst/>
                          <a:latin typeface="+mn-lt"/>
                        </a:rPr>
                        <a:t>(n = 93)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5ABBB"/>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1"/>
                          </a:solidFill>
                          <a:effectLst/>
                          <a:latin typeface="+mn-lt"/>
                        </a:rPr>
                        <a:t>Danazol → Momelotinib </a:t>
                      </a:r>
                      <a:br>
                        <a:rPr kumimoji="0" lang="en-US" sz="1400" b="1" i="0" u="none" strike="noStrike" cap="none" normalizeH="0" baseline="0" dirty="0">
                          <a:ln>
                            <a:noFill/>
                          </a:ln>
                          <a:solidFill>
                            <a:schemeClr val="bg1"/>
                          </a:solidFill>
                          <a:effectLst/>
                          <a:latin typeface="+mn-lt"/>
                        </a:rPr>
                      </a:br>
                      <a:r>
                        <a:rPr kumimoji="0" lang="en-US" sz="1400" b="1" i="0" u="none" strike="noStrike" cap="none" normalizeH="0" baseline="0" dirty="0">
                          <a:ln>
                            <a:noFill/>
                          </a:ln>
                          <a:solidFill>
                            <a:schemeClr val="bg1"/>
                          </a:solidFill>
                          <a:effectLst/>
                          <a:latin typeface="+mn-lt"/>
                        </a:rPr>
                        <a:t>(n = 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5ABBB"/>
                    </a:solidFill>
                  </a:tcPr>
                </a:tc>
                <a:extLst>
                  <a:ext uri="{0D108BD9-81ED-4DB2-BD59-A6C34878D82A}">
                    <a16:rowId xmlns:a16="http://schemas.microsoft.com/office/drawing/2014/main" val="10001"/>
                  </a:ext>
                </a:extLst>
              </a:tr>
              <a:tr h="247495">
                <a:tc>
                  <a:txBody>
                    <a:bodyPr/>
                    <a:lstStyle/>
                    <a:p>
                      <a:pPr marL="0" marR="0" lvl="0" indent="0" algn="l"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TSS response maintained from </a:t>
                      </a:r>
                      <a:br>
                        <a:rPr lang="en-US" sz="1400" b="0" i="0" u="none" strike="noStrike" kern="1200" cap="none" spc="0" normalizeH="0" baseline="0" dirty="0">
                          <a:solidFill>
                            <a:schemeClr val="tx1"/>
                          </a:solidFill>
                          <a:latin typeface="+mn-lt"/>
                          <a:ea typeface="+mn-ea"/>
                          <a:cs typeface="Arial" panose="020B0604020202020204" pitchFamily="34" charset="0"/>
                          <a:sym typeface=""/>
                        </a:rPr>
                      </a:br>
                      <a:r>
                        <a:rPr lang="en-US" sz="1400" b="0" i="0" u="none" strike="noStrike" kern="1200" cap="none" spc="0" normalizeH="0" baseline="0" dirty="0">
                          <a:solidFill>
                            <a:schemeClr val="tx1"/>
                          </a:solidFill>
                          <a:latin typeface="+mn-lt"/>
                          <a:ea typeface="+mn-ea"/>
                          <a:cs typeface="Arial" panose="020B0604020202020204" pitchFamily="34" charset="0"/>
                          <a:sym typeface=""/>
                        </a:rPr>
                        <a:t>wk 24 to wk 48</a:t>
                      </a:r>
                    </a:p>
                  </a:txBody>
                  <a:tcPr marR="40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31/32 (97)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6/6 (100)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47495">
                <a:tc>
                  <a:txBody>
                    <a:bodyPr/>
                    <a:lstStyle/>
                    <a:p>
                      <a:pPr marL="0" marR="0" lvl="0" indent="0" algn="l"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TSS nonresponse at wk 24 followed by new response at wk 48</a:t>
                      </a:r>
                    </a:p>
                  </a:txBody>
                  <a:tcPr marR="40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12/98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tx1"/>
                          </a:solidFill>
                          <a:latin typeface="+mn-lt"/>
                          <a:ea typeface="+mn-ea"/>
                          <a:cs typeface="Arial" panose="020B0604020202020204" pitchFamily="34" charset="0"/>
                          <a:sym typeface=""/>
                        </a:rPr>
                        <a:t>10/59 (17)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8" name="Text Box 15">
            <a:extLst>
              <a:ext uri="{FF2B5EF4-FFF2-40B4-BE49-F238E27FC236}">
                <a16:creationId xmlns:a16="http://schemas.microsoft.com/office/drawing/2014/main" id="{83577AE7-41D4-6E24-EE1C-3C615F0F638E}"/>
              </a:ext>
            </a:extLst>
          </p:cNvPr>
          <p:cNvSpPr txBox="1">
            <a:spLocks noChangeArrowheads="1"/>
          </p:cNvSpPr>
          <p:nvPr/>
        </p:nvSpPr>
        <p:spPr bwMode="auto">
          <a:xfrm>
            <a:off x="3069443" y="4517397"/>
            <a:ext cx="6134369" cy="400110"/>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Gerds A, et al. 64th ASH Annual Meeting and Exposition. Abstr 627. https://ash.confex.com/ash/2022/webprogram/Paper162783.html</a:t>
            </a:r>
            <a:endParaRPr lang="en-US" altLang="en-US" sz="1000" b="0" dirty="0">
              <a:solidFill>
                <a:schemeClr val="bg1"/>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A8DBD9-30EC-6EDB-2DFF-94AAA1E82D6C}"/>
              </a:ext>
            </a:extLst>
          </p:cNvPr>
          <p:cNvSpPr txBox="1"/>
          <p:nvPr/>
        </p:nvSpPr>
        <p:spPr>
          <a:xfrm>
            <a:off x="0" y="4286565"/>
            <a:ext cx="9663172" cy="230832"/>
          </a:xfrm>
          <a:prstGeom prst="rect">
            <a:avLst/>
          </a:prstGeom>
          <a:noFill/>
        </p:spPr>
        <p:txBody>
          <a:bodyPr wrap="square" rtlCol="0">
            <a:spAutoFit/>
          </a:bodyPr>
          <a:lstStyle/>
          <a:p>
            <a:r>
              <a:rPr lang="en-US" sz="900" dirty="0"/>
              <a:t>TSS, total symptom score</a:t>
            </a:r>
          </a:p>
        </p:txBody>
      </p:sp>
      <p:sp>
        <p:nvSpPr>
          <p:cNvPr id="10" name="Rectangle 9">
            <a:extLst>
              <a:ext uri="{FF2B5EF4-FFF2-40B4-BE49-F238E27FC236}">
                <a16:creationId xmlns:a16="http://schemas.microsoft.com/office/drawing/2014/main" id="{A9AC042A-7AE3-4E0A-3ED4-A3AA3F299061}"/>
              </a:ext>
            </a:extLst>
          </p:cNvPr>
          <p:cNvSpPr/>
          <p:nvPr/>
        </p:nvSpPr>
        <p:spPr>
          <a:xfrm>
            <a:off x="2683725" y="1805434"/>
            <a:ext cx="4170557" cy="26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Cross-over response outcomes</a:t>
            </a:r>
          </a:p>
        </p:txBody>
      </p:sp>
      <p:sp>
        <p:nvSpPr>
          <p:cNvPr id="11" name="Arrow: Down 10">
            <a:extLst>
              <a:ext uri="{FF2B5EF4-FFF2-40B4-BE49-F238E27FC236}">
                <a16:creationId xmlns:a16="http://schemas.microsoft.com/office/drawing/2014/main" id="{6DC9284B-6125-3DF9-841A-3CA50EC629AB}"/>
              </a:ext>
            </a:extLst>
          </p:cNvPr>
          <p:cNvSpPr/>
          <p:nvPr/>
        </p:nvSpPr>
        <p:spPr>
          <a:xfrm>
            <a:off x="4616602" y="2055355"/>
            <a:ext cx="304801" cy="262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71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3FD5-8720-6929-4AD4-823D26EB7C57}"/>
              </a:ext>
            </a:extLst>
          </p:cNvPr>
          <p:cNvSpPr>
            <a:spLocks noGrp="1"/>
          </p:cNvSpPr>
          <p:nvPr>
            <p:ph type="title"/>
          </p:nvPr>
        </p:nvSpPr>
        <p:spPr>
          <a:xfrm>
            <a:off x="628650" y="70511"/>
            <a:ext cx="7886700" cy="651221"/>
          </a:xfrm>
        </p:spPr>
        <p:txBody>
          <a:bodyPr/>
          <a:lstStyle/>
          <a:p>
            <a:r>
              <a:rPr lang="en-US" dirty="0">
                <a:latin typeface="+mn-lt"/>
              </a:rPr>
              <a:t>MOMENTUM: Safety</a:t>
            </a:r>
          </a:p>
        </p:txBody>
      </p:sp>
      <p:sp>
        <p:nvSpPr>
          <p:cNvPr id="8" name="Text Box 15">
            <a:extLst>
              <a:ext uri="{FF2B5EF4-FFF2-40B4-BE49-F238E27FC236}">
                <a16:creationId xmlns:a16="http://schemas.microsoft.com/office/drawing/2014/main" id="{83577AE7-41D4-6E24-EE1C-3C615F0F638E}"/>
              </a:ext>
            </a:extLst>
          </p:cNvPr>
          <p:cNvSpPr txBox="1">
            <a:spLocks noChangeArrowheads="1"/>
          </p:cNvSpPr>
          <p:nvPr/>
        </p:nvSpPr>
        <p:spPr bwMode="auto">
          <a:xfrm>
            <a:off x="3069444" y="4514242"/>
            <a:ext cx="6000216" cy="400110"/>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Gerds A, et al. 64th ASH Annual Meeting and Exposition. Abstr 627. https://ash.confex.com/ash/2022/webprogram/Paper162783.html</a:t>
            </a:r>
            <a:endParaRPr lang="en-US" altLang="en-US" sz="1000" b="0" dirty="0">
              <a:solidFill>
                <a:schemeClr val="bg1"/>
              </a:solidFill>
              <a:latin typeface="Calibri" panose="020F0502020204030204" pitchFamily="34" charset="0"/>
              <a:cs typeface="Arial" panose="020B0604020202020204" pitchFamily="34" charset="0"/>
            </a:endParaRPr>
          </a:p>
        </p:txBody>
      </p:sp>
      <p:graphicFrame>
        <p:nvGraphicFramePr>
          <p:cNvPr id="3" name="Group 3">
            <a:extLst>
              <a:ext uri="{FF2B5EF4-FFF2-40B4-BE49-F238E27FC236}">
                <a16:creationId xmlns:a16="http://schemas.microsoft.com/office/drawing/2014/main" id="{DC92C6C6-40A5-1EE4-9BE0-F3B716DC5FE1}"/>
              </a:ext>
            </a:extLst>
          </p:cNvPr>
          <p:cNvGraphicFramePr>
            <a:graphicFrameLocks/>
          </p:cNvGraphicFramePr>
          <p:nvPr>
            <p:extLst>
              <p:ext uri="{D42A27DB-BD31-4B8C-83A1-F6EECF244321}">
                <p14:modId xmlns:p14="http://schemas.microsoft.com/office/powerpoint/2010/main" val="1137013548"/>
              </p:ext>
            </p:extLst>
          </p:nvPr>
        </p:nvGraphicFramePr>
        <p:xfrm>
          <a:off x="415321" y="704324"/>
          <a:ext cx="8313358" cy="3495040"/>
        </p:xfrm>
        <a:graphic>
          <a:graphicData uri="http://schemas.openxmlformats.org/drawingml/2006/table">
            <a:tbl>
              <a:tblPr>
                <a:tableStyleId>{74C1A8A3-306A-4EB7-A6B1-4F7E0EB9C5D6}</a:tableStyleId>
              </a:tblPr>
              <a:tblGrid>
                <a:gridCol w="3307081">
                  <a:extLst>
                    <a:ext uri="{9D8B030D-6E8A-4147-A177-3AD203B41FA5}">
                      <a16:colId xmlns:a16="http://schemas.microsoft.com/office/drawing/2014/main" val="20000"/>
                    </a:ext>
                  </a:extLst>
                </a:gridCol>
                <a:gridCol w="1387269">
                  <a:extLst>
                    <a:ext uri="{9D8B030D-6E8A-4147-A177-3AD203B41FA5}">
                      <a16:colId xmlns:a16="http://schemas.microsoft.com/office/drawing/2014/main" val="20001"/>
                    </a:ext>
                  </a:extLst>
                </a:gridCol>
                <a:gridCol w="1058687">
                  <a:extLst>
                    <a:ext uri="{9D8B030D-6E8A-4147-A177-3AD203B41FA5}">
                      <a16:colId xmlns:a16="http://schemas.microsoft.com/office/drawing/2014/main" val="3558292877"/>
                    </a:ext>
                  </a:extLst>
                </a:gridCol>
                <a:gridCol w="1143144">
                  <a:extLst>
                    <a:ext uri="{9D8B030D-6E8A-4147-A177-3AD203B41FA5}">
                      <a16:colId xmlns:a16="http://schemas.microsoft.com/office/drawing/2014/main" val="20002"/>
                    </a:ext>
                  </a:extLst>
                </a:gridCol>
                <a:gridCol w="1417177">
                  <a:extLst>
                    <a:ext uri="{9D8B030D-6E8A-4147-A177-3AD203B41FA5}">
                      <a16:colId xmlns:a16="http://schemas.microsoft.com/office/drawing/2014/main" val="1164548485"/>
                    </a:ext>
                  </a:extLst>
                </a:gridCol>
              </a:tblGrid>
              <a:tr h="1786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100" b="1" u="none" strike="noStrike" cap="none" normalizeH="0" baseline="0" dirty="0">
                          <a:ln>
                            <a:noFill/>
                          </a:ln>
                          <a:solidFill>
                            <a:schemeClr val="tx1"/>
                          </a:solidFill>
                          <a:effectLst/>
                        </a:rPr>
                        <a:t>TEAEs in ≥10% of Patients During OL Momelotinib, %</a:t>
                      </a:r>
                      <a:endParaRPr kumimoji="0" lang="en-GB" sz="1100" b="1" i="0" u="none" strike="noStrike" cap="none" normalizeH="0" baseline="0" dirty="0">
                        <a:ln>
                          <a:noFill/>
                        </a:ln>
                        <a:solidFill>
                          <a:schemeClr val="tx1"/>
                        </a:solidFill>
                        <a:effectLst/>
                        <a:latin typeface="+mj-lt"/>
                      </a:endParaRPr>
                    </a:p>
                  </a:txBody>
                  <a:tcPr marL="118872" marR="118872" anchor="ctr" horzOverflow="overflow">
                    <a:solidFill>
                      <a:srgbClr val="35ABBB"/>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Momelotinib → Momelotinib (n = 93)</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rgbClr val="35ABBB"/>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Danazol → Momelotinib (n = 41)</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rgbClr val="35ABBB"/>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180406">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100" b="1" u="none" strike="noStrike" cap="none" normalizeH="0" baseline="0" dirty="0">
                          <a:ln>
                            <a:noFill/>
                          </a:ln>
                          <a:solidFill>
                            <a:schemeClr val="tx1"/>
                          </a:solidFill>
                          <a:effectLst/>
                        </a:rPr>
                        <a:t>Grade ≥3 AEs</a:t>
                      </a:r>
                      <a:endParaRPr kumimoji="0" lang="en-US" sz="1100" b="1" i="0" u="none" strike="noStrike" cap="none" normalizeH="0" baseline="0" dirty="0">
                        <a:ln>
                          <a:noFill/>
                        </a:ln>
                        <a:solidFill>
                          <a:schemeClr val="tx1"/>
                        </a:solidFill>
                        <a:effectLst/>
                        <a:latin typeface="+mj-lt"/>
                      </a:endParaRPr>
                    </a:p>
                  </a:txBody>
                  <a:tcPr marL="118872" marR="118872" anchor="ctr">
                    <a:solidFill>
                      <a:schemeClr val="bg1">
                        <a:lumMod val="75000"/>
                      </a:schemeClr>
                    </a:solidFill>
                  </a:tcPr>
                </a:tc>
                <a:tc gridSpan="2">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sym typeface=""/>
                        </a:rPr>
                        <a:t>49.5</a:t>
                      </a:r>
                      <a:endParaRPr lang="en-US" sz="1100" b="0" i="0" u="none" strike="noStrike" kern="1200" cap="none" spc="0" normalizeH="0" baseline="0" dirty="0">
                        <a:solidFill>
                          <a:schemeClr val="tx1"/>
                        </a:solidFill>
                        <a:latin typeface="+mj-lt"/>
                        <a:ea typeface="+mn-ea"/>
                        <a:cs typeface="Arial" panose="020B0604020202020204" pitchFamily="34" charset="0"/>
                        <a:sym typeface=""/>
                      </a:endParaRPr>
                    </a:p>
                  </a:txBody>
                  <a:tcPr marL="118872" marR="118872" anchor="ctr">
                    <a:solidFill>
                      <a:schemeClr val="bg1">
                        <a:lumMod val="75000"/>
                      </a:schemeClr>
                    </a:solidFill>
                  </a:tcPr>
                </a:tc>
                <a:tc hMerge="1">
                  <a:txBody>
                    <a:body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bg1"/>
                          </a:solidFill>
                          <a:latin typeface="+mj-lt"/>
                          <a:ea typeface="+mn-ea"/>
                          <a:cs typeface="Arial" panose="020B0604020202020204" pitchFamily="34" charset="0"/>
                          <a:sym typeface=""/>
                        </a:rPr>
                        <a:t>49.5</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sym typeface=""/>
                        </a:rPr>
                        <a:t>46.3</a:t>
                      </a:r>
                      <a:endParaRPr lang="en-US" sz="1100" b="0" i="0" u="none" strike="noStrike" kern="1200" cap="none" spc="0" normalizeH="0" baseline="0" dirty="0">
                        <a:solidFill>
                          <a:schemeClr val="tx1"/>
                        </a:solidFill>
                        <a:latin typeface="+mj-lt"/>
                        <a:ea typeface="+mn-ea"/>
                        <a:cs typeface="Arial" panose="020B0604020202020204" pitchFamily="34" charset="0"/>
                        <a:sym typeface=""/>
                      </a:endParaRPr>
                    </a:p>
                  </a:txBody>
                  <a:tcPr marL="118872" marR="118872" anchor="ctr">
                    <a:solidFill>
                      <a:schemeClr val="bg1">
                        <a:lumMod val="75000"/>
                      </a:schemeClr>
                    </a:solidFill>
                  </a:tcPr>
                </a:tc>
                <a:tc hMerge="1">
                  <a:txBody>
                    <a:bodyPr/>
                    <a:lstStyle/>
                    <a:p>
                      <a:pPr marL="0" marR="0" lvl="0" indent="0" algn="ctr" defTabSz="609585" rtl="0" eaLnBrk="1" fontAlgn="auto" hangingPunct="1">
                        <a:lnSpc>
                          <a:spcPct val="106000"/>
                        </a:lnSpc>
                        <a:spcBef>
                          <a:spcPts val="0"/>
                        </a:spcBef>
                        <a:spcAft>
                          <a:spcPts val="0"/>
                        </a:spcAft>
                        <a:buFontTx/>
                        <a:buNone/>
                      </a:pPr>
                      <a:r>
                        <a:rPr lang="en-US" sz="1400" b="0" i="0" u="none" strike="noStrike" kern="1200" cap="none" spc="0" normalizeH="0" baseline="0" dirty="0">
                          <a:solidFill>
                            <a:schemeClr val="bg1"/>
                          </a:solidFill>
                          <a:latin typeface="+mj-lt"/>
                          <a:ea typeface="+mn-ea"/>
                          <a:cs typeface="Arial" panose="020B0604020202020204" pitchFamily="34" charset="0"/>
                          <a:sym typeface=""/>
                        </a:rPr>
                        <a:t>46.3</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743574753"/>
                  </a:ext>
                </a:extLst>
              </a:tr>
              <a:tr h="180406">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100" b="1" u="none" strike="noStrike" kern="1200" cap="none" normalizeH="0" baseline="0" dirty="0">
                          <a:ln>
                            <a:noFill/>
                          </a:ln>
                          <a:solidFill>
                            <a:schemeClr val="tx1"/>
                          </a:solidFill>
                          <a:effectLst/>
                        </a:rPr>
                        <a:t>Serious AEs</a:t>
                      </a:r>
                      <a:endParaRPr kumimoji="0" lang="en-US" sz="1100" b="1" i="0" u="none" strike="noStrike" kern="1200" cap="none" normalizeH="0" baseline="0" dirty="0">
                        <a:ln>
                          <a:noFill/>
                        </a:ln>
                        <a:solidFill>
                          <a:schemeClr val="tx1"/>
                        </a:solidFill>
                        <a:effectLst/>
                        <a:latin typeface="+mj-lt"/>
                        <a:ea typeface="+mn-ea"/>
                        <a:cs typeface="+mn-cs"/>
                      </a:endParaRPr>
                    </a:p>
                  </a:txBody>
                  <a:tcPr marL="118872" marR="118872" anchor="ctr">
                    <a:solidFill>
                      <a:schemeClr val="bg1">
                        <a:lumMod val="85000"/>
                      </a:schemeClr>
                    </a:solidFill>
                  </a:tcPr>
                </a:tc>
                <a:tc gridSpan="2">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sym typeface=""/>
                        </a:rPr>
                        <a:t>31.2</a:t>
                      </a:r>
                      <a:endParaRPr lang="en-US" sz="1100" b="0" i="0" u="none" strike="noStrike" kern="1200" cap="none" spc="0" normalizeH="0" baseline="0" dirty="0">
                        <a:solidFill>
                          <a:schemeClr val="tx1"/>
                        </a:solidFill>
                        <a:latin typeface="+mj-lt"/>
                        <a:ea typeface="+mn-ea"/>
                        <a:cs typeface="Arial" panose="020B0604020202020204" pitchFamily="34" charset="0"/>
                        <a:sym typeface=""/>
                      </a:endParaRPr>
                    </a:p>
                  </a:txBody>
                  <a:tcPr marL="118872" marR="118872" anchor="ctr">
                    <a:solidFill>
                      <a:schemeClr val="bg1">
                        <a:lumMod val="85000"/>
                      </a:schemeClr>
                    </a:solidFill>
                  </a:tcPr>
                </a:tc>
                <a:tc hMerge="1">
                  <a:txBody>
                    <a:bodyPr/>
                    <a:lstStyle/>
                    <a:p>
                      <a:pPr marL="0" marR="0" lvl="0" indent="0" algn="ctr" defTabSz="609585" rtl="0" eaLnBrk="1" fontAlgn="auto" hangingPunct="1">
                        <a:lnSpc>
                          <a:spcPct val="106000"/>
                        </a:lnSpc>
                        <a:spcBef>
                          <a:spcPts val="0"/>
                        </a:spcBef>
                        <a:spcAft>
                          <a:spcPts val="0"/>
                        </a:spcAft>
                        <a:buFontTx/>
                        <a:buNone/>
                      </a:pPr>
                      <a:endParaRPr lang="en-US" sz="1400" b="0" i="0" u="none" strike="noStrike" kern="1200" cap="none" spc="0" normalizeH="0" baseline="0" dirty="0">
                        <a:solidFill>
                          <a:schemeClr val="bg1"/>
                        </a:solidFill>
                        <a:latin typeface="+mj-lt"/>
                        <a:ea typeface="+mn-ea"/>
                        <a:cs typeface="Arial" panose="020B0604020202020204" pitchFamily="34" charset="0"/>
                        <a:sym typeface=""/>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sym typeface=""/>
                        </a:rPr>
                        <a:t>29.3</a:t>
                      </a:r>
                      <a:endParaRPr lang="en-US" sz="1100" b="0" i="0" u="none" strike="noStrike" kern="1200" cap="none" spc="0" normalizeH="0" baseline="0" dirty="0">
                        <a:solidFill>
                          <a:schemeClr val="tx1"/>
                        </a:solidFill>
                        <a:latin typeface="+mj-lt"/>
                        <a:ea typeface="+mn-ea"/>
                        <a:cs typeface="Arial" panose="020B0604020202020204" pitchFamily="34" charset="0"/>
                        <a:sym typeface=""/>
                      </a:endParaRPr>
                    </a:p>
                  </a:txBody>
                  <a:tcPr marL="118872" marR="118872" anchor="ctr">
                    <a:solidFill>
                      <a:schemeClr val="bg1">
                        <a:lumMod val="85000"/>
                      </a:schemeClr>
                    </a:solidFill>
                  </a:tcPr>
                </a:tc>
                <a:tc hMerge="1">
                  <a:txBody>
                    <a:bodyPr/>
                    <a:lstStyle/>
                    <a:p>
                      <a:pPr marL="0" marR="0" lvl="0" indent="0" algn="ctr" defTabSz="609585" rtl="0" eaLnBrk="1" fontAlgn="auto" hangingPunct="1">
                        <a:lnSpc>
                          <a:spcPct val="106000"/>
                        </a:lnSpc>
                        <a:spcBef>
                          <a:spcPts val="0"/>
                        </a:spcBef>
                        <a:spcAft>
                          <a:spcPts val="0"/>
                        </a:spcAft>
                        <a:buFontTx/>
                        <a:buNone/>
                      </a:pPr>
                      <a:endParaRPr lang="en-US" sz="1400" b="0" i="0" u="none" strike="noStrike" kern="1200" cap="none" spc="0" normalizeH="0" baseline="0" dirty="0">
                        <a:solidFill>
                          <a:schemeClr val="bg1"/>
                        </a:solidFill>
                        <a:latin typeface="+mj-lt"/>
                        <a:ea typeface="+mn-ea"/>
                        <a:cs typeface="Arial" panose="020B0604020202020204" pitchFamily="34" charset="0"/>
                        <a:sym typeface=""/>
                      </a:endParaRP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33818791"/>
                  </a:ext>
                </a:extLst>
              </a:tr>
              <a:tr h="17865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endParaRPr kumimoji="0" lang="en-US" sz="1100" b="0" i="0" u="none" strike="noStrike" kern="1200" cap="none" normalizeH="0" baseline="0" dirty="0">
                        <a:ln>
                          <a:noFill/>
                        </a:ln>
                        <a:solidFill>
                          <a:schemeClr val="tx1"/>
                        </a:solidFill>
                        <a:effectLst/>
                        <a:latin typeface="+mj-lt"/>
                        <a:ea typeface="+mn-ea"/>
                        <a:cs typeface="+mn-cs"/>
                      </a:endParaRPr>
                    </a:p>
                  </a:txBody>
                  <a:tcPr marL="118872" marR="118872" anchor="c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Any Grade</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Grade ≥3</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Any Grade</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Grade ≥3</a:t>
                      </a:r>
                      <a:endParaRPr kumimoji="0" lang="en-US" sz="1100" b="1" i="0" u="none" strike="noStrike" cap="none" normalizeH="0" baseline="0" dirty="0">
                        <a:ln>
                          <a:noFill/>
                        </a:ln>
                        <a:solidFill>
                          <a:schemeClr val="tx1"/>
                        </a:solidFill>
                        <a:effectLst/>
                        <a:latin typeface="+mj-lt"/>
                      </a:endParaRPr>
                    </a:p>
                  </a:txBody>
                  <a:tcPr marL="118872" marR="118872" anchor="ctr" horzOverflow="overflow">
                    <a:solidFill>
                      <a:schemeClr val="accent2">
                        <a:lumMod val="60000"/>
                        <a:lumOff val="40000"/>
                      </a:schemeClr>
                    </a:solidFill>
                  </a:tcPr>
                </a:tc>
                <a:extLst>
                  <a:ext uri="{0D108BD9-81ED-4DB2-BD59-A6C34878D82A}">
                    <a16:rowId xmlns:a16="http://schemas.microsoft.com/office/drawing/2014/main" val="2772134997"/>
                  </a:ext>
                </a:extLst>
              </a:tr>
              <a:tr h="7566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Nonhematologic events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Weight decreased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Diarrhea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Pyrexia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Hypertension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Asthenia </a:t>
                      </a:r>
                      <a:endParaRPr kumimoji="0" lang="en-US" sz="1100" b="0" i="0" u="none" strike="noStrike" cap="none" normalizeH="0" baseline="0" dirty="0">
                        <a:ln>
                          <a:noFill/>
                        </a:ln>
                        <a:solidFill>
                          <a:schemeClr val="tx1"/>
                        </a:solidFill>
                        <a:effectLst/>
                        <a:latin typeface="+mj-lt"/>
                      </a:endParaRPr>
                    </a:p>
                  </a:txBody>
                  <a:tcPr marL="118872" marR="118872" anchor="ctr">
                    <a:solidFill>
                      <a:schemeClr val="bg1">
                        <a:lumMod val="7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7.5</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14.0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14.0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3.2</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11.8</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0 </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1.1</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3.2</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14.6</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12.2</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7.3</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12.2</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0 </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2.4</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extLst>
                  <a:ext uri="{0D108BD9-81ED-4DB2-BD59-A6C34878D82A}">
                    <a16:rowId xmlns:a16="http://schemas.microsoft.com/office/drawing/2014/main" val="10002"/>
                  </a:ext>
                </a:extLst>
              </a:tr>
              <a:tr h="5254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Hematologic events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Thrombocytopenia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Anemia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Neutropenia </a:t>
                      </a:r>
                      <a:endParaRPr kumimoji="0" lang="en-US" sz="1100" b="0" i="0" u="none" strike="noStrike" cap="none" normalizeH="0" baseline="0" dirty="0">
                        <a:ln>
                          <a:noFill/>
                        </a:ln>
                        <a:solidFill>
                          <a:schemeClr val="tx1"/>
                        </a:solidFill>
                        <a:effectLst/>
                        <a:latin typeface="+mj-lt"/>
                      </a:endParaRPr>
                    </a:p>
                  </a:txBody>
                  <a:tcPr marL="118872" marR="118872" anchor="ctr">
                    <a:solidFill>
                      <a:schemeClr val="bg1">
                        <a:lumMod val="8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14.0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10.8</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5.4 </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8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8.6</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8.6</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5.4 </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8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17.1</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7.3</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4.9 </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8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14.6 </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2.4</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85000"/>
                      </a:schemeClr>
                    </a:solidFill>
                  </a:tcPr>
                </a:tc>
                <a:extLst>
                  <a:ext uri="{0D108BD9-81ED-4DB2-BD59-A6C34878D82A}">
                    <a16:rowId xmlns:a16="http://schemas.microsoft.com/office/drawing/2014/main" val="10003"/>
                  </a:ext>
                </a:extLst>
              </a:tr>
              <a:tr h="4098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u="none" strike="noStrike" cap="none" normalizeH="0" baseline="0" dirty="0">
                          <a:ln>
                            <a:noFill/>
                          </a:ln>
                          <a:solidFill>
                            <a:schemeClr val="tx1"/>
                          </a:solidFill>
                          <a:effectLst/>
                        </a:rPr>
                        <a:t>Other events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COVID-19 (pneumonia)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100" b="0" u="none" strike="noStrike" cap="none" normalizeH="0" baseline="0" dirty="0">
                          <a:ln>
                            <a:noFill/>
                          </a:ln>
                          <a:solidFill>
                            <a:schemeClr val="tx1"/>
                          </a:solidFill>
                          <a:effectLst/>
                        </a:rPr>
                        <a:t>PSN</a:t>
                      </a:r>
                      <a:endParaRPr kumimoji="0" lang="en-US" sz="1100" b="0" i="0" u="none" strike="noStrike" cap="none" normalizeH="0" baseline="0" dirty="0">
                        <a:ln>
                          <a:noFill/>
                        </a:ln>
                        <a:solidFill>
                          <a:schemeClr val="tx1"/>
                        </a:solidFill>
                        <a:effectLst/>
                        <a:latin typeface="+mj-lt"/>
                      </a:endParaRPr>
                    </a:p>
                  </a:txBody>
                  <a:tcPr marL="118872" marR="118872" anchor="ctr">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10.8</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2.2</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5.4 </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2.4</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tc>
                  <a:txBody>
                    <a:bodyPr/>
                    <a:lstStyle/>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p>
                    <a:p>
                      <a:pPr marL="0" marR="0" lvl="0" indent="0" algn="ctr" defTabSz="609585" rtl="0" eaLnBrk="1" fontAlgn="auto" hangingPunct="1">
                        <a:lnSpc>
                          <a:spcPct val="106000"/>
                        </a:lnSpc>
                        <a:spcBef>
                          <a:spcPts val="0"/>
                        </a:spcBef>
                        <a:spcAft>
                          <a:spcPts val="0"/>
                        </a:spcAft>
                        <a:buFontTx/>
                        <a:buNone/>
                      </a:pPr>
                      <a:r>
                        <a:rPr lang="en-US" sz="1100" b="0" u="none" strike="noStrike" kern="1200" cap="none" spc="0" normalizeH="0" baseline="0" dirty="0">
                          <a:solidFill>
                            <a:schemeClr val="tx1"/>
                          </a:solidFill>
                          <a:latin typeface="+mn-lt"/>
                          <a:sym typeface=""/>
                        </a:rPr>
                        <a:t>0</a:t>
                      </a:r>
                      <a:endParaRPr lang="en-US" sz="1100" b="0" i="0" u="none" strike="noStrike" kern="1200" cap="none" spc="0" normalizeH="0" baseline="0" dirty="0">
                        <a:solidFill>
                          <a:schemeClr val="tx1"/>
                        </a:solidFill>
                        <a:latin typeface="+mn-lt"/>
                        <a:ea typeface="+mn-ea"/>
                        <a:cs typeface="Arial" panose="020B0604020202020204" pitchFamily="34" charset="0"/>
                        <a:sym typeface=""/>
                      </a:endParaRPr>
                    </a:p>
                  </a:txBody>
                  <a:tcPr marL="118872" marR="118872" anchor="b">
                    <a:solidFill>
                      <a:schemeClr val="bg1">
                        <a:lumMod val="7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8CE5B668-2B12-8E64-6940-16BA2346BF61}"/>
              </a:ext>
            </a:extLst>
          </p:cNvPr>
          <p:cNvSpPr txBox="1"/>
          <p:nvPr/>
        </p:nvSpPr>
        <p:spPr>
          <a:xfrm>
            <a:off x="0" y="4268021"/>
            <a:ext cx="6469380" cy="246221"/>
          </a:xfrm>
          <a:prstGeom prst="rect">
            <a:avLst/>
          </a:prstGeom>
          <a:noFill/>
        </p:spPr>
        <p:txBody>
          <a:bodyPr wrap="square" rtlCol="0">
            <a:spAutoFit/>
          </a:bodyPr>
          <a:lstStyle/>
          <a:p>
            <a:r>
              <a:rPr lang="en-US" sz="1000" dirty="0"/>
              <a:t>TEAE, treatment-emergent adverse event, OL, open-label, PSN, peripheral sensory neuropathy</a:t>
            </a:r>
          </a:p>
        </p:txBody>
      </p:sp>
    </p:spTree>
    <p:extLst>
      <p:ext uri="{BB962C8B-B14F-4D97-AF65-F5344CB8AC3E}">
        <p14:creationId xmlns:p14="http://schemas.microsoft.com/office/powerpoint/2010/main" val="463272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227545" y="97582"/>
            <a:ext cx="8552181" cy="994172"/>
          </a:xfrm>
        </p:spPr>
        <p:txBody>
          <a:bodyPr>
            <a:noAutofit/>
          </a:bodyPr>
          <a:lstStyle/>
          <a:p>
            <a:r>
              <a:rPr lang="en-US" sz="2800" dirty="0">
                <a:latin typeface="+mn-lt"/>
              </a:rPr>
              <a:t>Navitoclax + Ruxolitinib for Patients With MF and </a:t>
            </a:r>
            <a:r>
              <a:rPr lang="en-US" sz="2800" b="1" u="sng" dirty="0">
                <a:solidFill>
                  <a:srgbClr val="4199A5"/>
                </a:solidFill>
                <a:latin typeface="+mn-lt"/>
              </a:rPr>
              <a:t>No Previous JAKi </a:t>
            </a:r>
            <a:r>
              <a:rPr lang="en-US" sz="2800" dirty="0">
                <a:latin typeface="+mn-lt"/>
              </a:rPr>
              <a:t>Therapy (TRANSFORM-1) </a:t>
            </a:r>
          </a:p>
        </p:txBody>
      </p:sp>
      <p:sp>
        <p:nvSpPr>
          <p:cNvPr id="5" name="Content Placeholder 4">
            <a:extLst>
              <a:ext uri="{FF2B5EF4-FFF2-40B4-BE49-F238E27FC236}">
                <a16:creationId xmlns:a16="http://schemas.microsoft.com/office/drawing/2014/main" id="{4460CDC1-0DBF-493C-B085-313487B050F2}"/>
              </a:ext>
            </a:extLst>
          </p:cNvPr>
          <p:cNvSpPr>
            <a:spLocks noGrp="1"/>
          </p:cNvSpPr>
          <p:nvPr>
            <p:ph idx="1"/>
          </p:nvPr>
        </p:nvSpPr>
        <p:spPr>
          <a:xfrm>
            <a:off x="62738" y="2011251"/>
            <a:ext cx="2265776" cy="902934"/>
          </a:xfrm>
          <a:solidFill>
            <a:srgbClr val="336699"/>
          </a:solidFill>
        </p:spPr>
        <p:txBody>
          <a:bodyPr>
            <a:normAutofit/>
          </a:bodyPr>
          <a:lstStyle/>
          <a:p>
            <a:pPr marL="0" indent="0" algn="ctr">
              <a:buNone/>
            </a:pPr>
            <a:r>
              <a:rPr lang="en-US" sz="1800" dirty="0">
                <a:solidFill>
                  <a:schemeClr val="bg1"/>
                </a:solidFill>
              </a:rPr>
              <a:t>International, double-blind, randomized phase 3 trial</a:t>
            </a:r>
            <a:r>
              <a:rPr lang="en-US" sz="1800" baseline="30000" dirty="0">
                <a:solidFill>
                  <a:schemeClr val="bg1"/>
                </a:solidFill>
              </a:rPr>
              <a:t>2</a:t>
            </a:r>
            <a:endParaRPr lang="en-US" sz="1800" dirty="0">
              <a:solidFill>
                <a:schemeClr val="bg1"/>
              </a:solidFill>
            </a:endParaRPr>
          </a:p>
          <a:p>
            <a:endParaRPr lang="en-US" sz="1800" dirty="0"/>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2917874" y="2032976"/>
            <a:ext cx="236856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b="1" dirty="0">
                <a:solidFill>
                  <a:schemeClr val="tx1"/>
                </a:solidFill>
                <a:latin typeface="Calibri" panose="020F0502020204030204" pitchFamily="34" charset="0"/>
              </a:rPr>
              <a:t>Patients with intermediate-2– or high-risk MF</a:t>
            </a:r>
            <a:r>
              <a:rPr lang="en-US" altLang="en-US" sz="1350" b="1" dirty="0">
                <a:solidFill>
                  <a:schemeClr val="tx1"/>
                </a:solidFill>
                <a:latin typeface="Calibri" panose="020F0502020204030204" pitchFamily="34" charset="0"/>
              </a:rPr>
              <a:t>; symptomatic, splenomegaly; no prior JAKi/BETi/BH3 mimetic</a:t>
            </a:r>
            <a:endParaRPr lang="en-GB" altLang="en-US" sz="1350" b="1" dirty="0">
              <a:solidFill>
                <a:schemeClr val="tx1"/>
              </a:solidFill>
              <a:latin typeface="Calibri" panose="020F0502020204030204" pitchFamily="34" charset="0"/>
            </a:endParaRPr>
          </a:p>
          <a:p>
            <a:pPr algn="ctr">
              <a:lnSpc>
                <a:spcPct val="100000"/>
              </a:lnSpc>
              <a:spcBef>
                <a:spcPct val="0"/>
              </a:spcBef>
              <a:spcAft>
                <a:spcPct val="0"/>
              </a:spcAft>
              <a:buClrTx/>
              <a:buFontTx/>
              <a:buNone/>
            </a:pPr>
            <a:r>
              <a:rPr lang="en-GB" altLang="en-US" sz="1350" b="1" dirty="0">
                <a:solidFill>
                  <a:schemeClr val="tx1"/>
                </a:solidFill>
                <a:latin typeface="Calibri" panose="020F0502020204030204" pitchFamily="34" charset="0"/>
              </a:rPr>
              <a:t>(Planned N = 310)</a:t>
            </a:r>
            <a:endParaRPr lang="en-US" altLang="en-US" sz="1350" b="1"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6002232" y="2076063"/>
            <a:ext cx="2843213" cy="394098"/>
          </a:xfrm>
          <a:prstGeom prst="rect">
            <a:avLst/>
          </a:prstGeom>
          <a:solidFill>
            <a:srgbClr val="4199A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Navitoclax + Ruxolitinib</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6002232" y="2726241"/>
            <a:ext cx="2843213" cy="394099"/>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Ruxolitinib (+ Placebo)</a:t>
            </a:r>
            <a:endParaRPr lang="en-US" altLang="en-US" sz="1500" b="1" baseline="30000" dirty="0">
              <a:solidFill>
                <a:schemeClr val="bg1"/>
              </a:solidFill>
              <a:latin typeface="Calibri" panose="020F0502020204030204" pitchFamily="34" charset="0"/>
            </a:endParaRP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5338484" y="2722878"/>
            <a:ext cx="466725" cy="2631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5338484" y="2318008"/>
            <a:ext cx="466725" cy="26074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119672" y="4491518"/>
            <a:ext cx="6024328" cy="53091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950" b="0" spc="-8" dirty="0">
                <a:solidFill>
                  <a:schemeClr val="bg1"/>
                </a:solidFill>
                <a:latin typeface="+mn-lt"/>
                <a:cs typeface="Arial" panose="020B0604020202020204" pitchFamily="34" charset="0"/>
              </a:rPr>
              <a:t>1. Harrison CN, et al. </a:t>
            </a:r>
            <a:r>
              <a:rPr lang="pt-BR" altLang="en-US" sz="950" b="0" i="1" spc="-8" dirty="0">
                <a:solidFill>
                  <a:schemeClr val="bg1"/>
                </a:solidFill>
                <a:latin typeface="+mn-lt"/>
                <a:cs typeface="Arial" panose="020B0604020202020204" pitchFamily="34" charset="0"/>
              </a:rPr>
              <a:t>J Clin Oncol</a:t>
            </a:r>
            <a:r>
              <a:rPr lang="pt-BR" altLang="en-US" sz="950" b="0" spc="-8" dirty="0">
                <a:solidFill>
                  <a:schemeClr val="bg1"/>
                </a:solidFill>
                <a:latin typeface="+mn-lt"/>
                <a:cs typeface="Arial" panose="020B0604020202020204" pitchFamily="34" charset="0"/>
              </a:rPr>
              <a:t>. 2022;40(15):1671-1680.</a:t>
            </a:r>
          </a:p>
          <a:p>
            <a:pPr defTabSz="685783" fontAlgn="base">
              <a:spcBef>
                <a:spcPct val="0"/>
              </a:spcBef>
              <a:spcAft>
                <a:spcPct val="0"/>
              </a:spcAft>
              <a:defRPr/>
            </a:pPr>
            <a:r>
              <a:rPr lang="pt-BR" altLang="en-US" sz="950" b="0" spc="-8" dirty="0">
                <a:solidFill>
                  <a:schemeClr val="bg1"/>
                </a:solidFill>
                <a:latin typeface="+mn-lt"/>
                <a:cs typeface="Arial" panose="020B0604020202020204" pitchFamily="34" charset="0"/>
              </a:rPr>
              <a:t>2. ClinicalTrials.gov. Updated January 27, 2023. Accessed January 30, 2023. https://clinicaltrials.gov/</a:t>
            </a:r>
            <a:r>
              <a:rPr lang="en-US" altLang="en-US" sz="950" b="0" spc="-8" dirty="0">
                <a:solidFill>
                  <a:schemeClr val="bg1"/>
                </a:solidFill>
                <a:latin typeface="+mn-lt"/>
                <a:cs typeface="Arial" panose="020B0604020202020204" pitchFamily="34" charset="0"/>
              </a:rPr>
              <a:t>NCT04472598</a:t>
            </a:r>
          </a:p>
          <a:p>
            <a:pPr defTabSz="685783" fontAlgn="base">
              <a:spcBef>
                <a:spcPct val="0"/>
              </a:spcBef>
              <a:spcAft>
                <a:spcPct val="0"/>
              </a:spcAft>
              <a:defRPr/>
            </a:pPr>
            <a:r>
              <a:rPr lang="en-US" altLang="en-US" sz="950" b="0" spc="-8" dirty="0">
                <a:solidFill>
                  <a:schemeClr val="bg1"/>
                </a:solidFill>
                <a:latin typeface="+mn-lt"/>
                <a:cs typeface="Arial" panose="020B0604020202020204" pitchFamily="34" charset="0"/>
              </a:rPr>
              <a:t>3. </a:t>
            </a:r>
            <a:r>
              <a:rPr lang="pt-BR" altLang="en-US" sz="950" b="0" spc="-8" dirty="0">
                <a:solidFill>
                  <a:schemeClr val="bg1"/>
                </a:solidFill>
                <a:latin typeface="+mn-lt"/>
                <a:cs typeface="Arial" panose="020B0604020202020204" pitchFamily="34" charset="0"/>
              </a:rPr>
              <a:t>ClinicalTrials.gov. Updated December 14, 2022. Accessed January 22, 2023. https://clinicaltrials.gov/NCT04468984</a:t>
            </a:r>
            <a:endParaRPr lang="en-US" sz="950" i="1" dirty="0"/>
          </a:p>
        </p:txBody>
      </p:sp>
      <p:sp>
        <p:nvSpPr>
          <p:cNvPr id="20" name="Content Placeholder 4">
            <a:extLst>
              <a:ext uri="{FF2B5EF4-FFF2-40B4-BE49-F238E27FC236}">
                <a16:creationId xmlns:a16="http://schemas.microsoft.com/office/drawing/2014/main" id="{69779027-8834-4948-A076-CC988AE8299E}"/>
              </a:ext>
            </a:extLst>
          </p:cNvPr>
          <p:cNvSpPr txBox="1">
            <a:spLocks/>
          </p:cNvSpPr>
          <p:nvPr/>
        </p:nvSpPr>
        <p:spPr bwMode="auto">
          <a:xfrm>
            <a:off x="-58254" y="3275218"/>
            <a:ext cx="7730294" cy="91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1600" kern="0" dirty="0">
                <a:solidFill>
                  <a:schemeClr val="tx1"/>
                </a:solidFill>
              </a:rPr>
              <a:t>Primary endpoint: SVR ≥35% (SVR</a:t>
            </a:r>
            <a:r>
              <a:rPr lang="en-US" sz="1600" kern="0" baseline="-25000" dirty="0">
                <a:solidFill>
                  <a:schemeClr val="tx1"/>
                </a:solidFill>
              </a:rPr>
              <a:t>35</a:t>
            </a:r>
            <a:r>
              <a:rPr lang="en-US" sz="1600" kern="0" dirty="0">
                <a:solidFill>
                  <a:schemeClr val="tx1"/>
                </a:solidFill>
              </a:rPr>
              <a:t>) at Wk 24</a:t>
            </a:r>
          </a:p>
          <a:p>
            <a:r>
              <a:rPr lang="en-US" sz="1600" kern="0" dirty="0">
                <a:solidFill>
                  <a:schemeClr val="tx1"/>
                </a:solidFill>
              </a:rPr>
              <a:t>Key secondary endpoints: ≥50% reduction in TSS (TSS</a:t>
            </a:r>
            <a:r>
              <a:rPr lang="en-US" sz="1600" kern="0" baseline="-25000" dirty="0">
                <a:solidFill>
                  <a:schemeClr val="tx1"/>
                </a:solidFill>
              </a:rPr>
              <a:t>50</a:t>
            </a:r>
            <a:r>
              <a:rPr lang="en-US" sz="1600" kern="0" dirty="0">
                <a:solidFill>
                  <a:schemeClr val="tx1"/>
                </a:solidFill>
              </a:rPr>
              <a:t>) at Wk 24, anemia response, OS, LFS, reduction in grade of bone marrow fibrosis</a:t>
            </a:r>
          </a:p>
        </p:txBody>
      </p:sp>
      <p:sp>
        <p:nvSpPr>
          <p:cNvPr id="2" name="Rectangle: Rounded Corners 1">
            <a:extLst>
              <a:ext uri="{FF2B5EF4-FFF2-40B4-BE49-F238E27FC236}">
                <a16:creationId xmlns:a16="http://schemas.microsoft.com/office/drawing/2014/main" id="{C4E60361-C699-7889-21FA-1E34E4AD0DB4}"/>
              </a:ext>
            </a:extLst>
          </p:cNvPr>
          <p:cNvSpPr/>
          <p:nvPr/>
        </p:nvSpPr>
        <p:spPr>
          <a:xfrm>
            <a:off x="154212" y="3270730"/>
            <a:ext cx="7309672" cy="918203"/>
          </a:xfrm>
          <a:prstGeom prst="roundRect">
            <a:avLst/>
          </a:prstGeom>
          <a:noFill/>
          <a:ln w="28575">
            <a:solidFill>
              <a:srgbClr val="419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ine 54">
            <a:extLst>
              <a:ext uri="{FF2B5EF4-FFF2-40B4-BE49-F238E27FC236}">
                <a16:creationId xmlns:a16="http://schemas.microsoft.com/office/drawing/2014/main" id="{7764F8F3-9AD4-4631-5BDC-7088DCFD6FB4}"/>
              </a:ext>
            </a:extLst>
          </p:cNvPr>
          <p:cNvSpPr>
            <a:spLocks noChangeShapeType="1"/>
          </p:cNvSpPr>
          <p:nvPr/>
        </p:nvSpPr>
        <p:spPr bwMode="auto">
          <a:xfrm flipV="1">
            <a:off x="2399104" y="2492794"/>
            <a:ext cx="4667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6" name="TextBox 5">
            <a:extLst>
              <a:ext uri="{FF2B5EF4-FFF2-40B4-BE49-F238E27FC236}">
                <a16:creationId xmlns:a16="http://schemas.microsoft.com/office/drawing/2014/main" id="{48CAF2EC-859D-86E6-6F76-19F6256DD433}"/>
              </a:ext>
            </a:extLst>
          </p:cNvPr>
          <p:cNvSpPr txBox="1"/>
          <p:nvPr/>
        </p:nvSpPr>
        <p:spPr>
          <a:xfrm>
            <a:off x="418388" y="1068555"/>
            <a:ext cx="8427057" cy="830997"/>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Navitoclax</a:t>
            </a:r>
            <a:r>
              <a:rPr lang="en-US" sz="1600" dirty="0"/>
              <a:t>: oral BCL-2 inhibitor with potential synergistic property &amp; ability to </a:t>
            </a:r>
            <a:r>
              <a:rPr lang="en-US" sz="1600" b="1" dirty="0">
                <a:solidFill>
                  <a:srgbClr val="336699"/>
                </a:solidFill>
              </a:rPr>
              <a:t>overcome JAKi resistance</a:t>
            </a:r>
            <a:r>
              <a:rPr lang="en-US" sz="1600" b="1" baseline="30000" dirty="0">
                <a:solidFill>
                  <a:srgbClr val="336699"/>
                </a:solidFill>
              </a:rPr>
              <a:t>1</a:t>
            </a:r>
          </a:p>
          <a:p>
            <a:pPr marL="285750" indent="-285750">
              <a:buFont typeface="Wingdings" panose="05000000000000000000" pitchFamily="2" charset="2"/>
              <a:buChar char="§"/>
            </a:pPr>
            <a:r>
              <a:rPr lang="en-US" sz="1600" b="1" dirty="0">
                <a:solidFill>
                  <a:srgbClr val="336699"/>
                </a:solidFill>
              </a:rPr>
              <a:t>REFINE</a:t>
            </a:r>
            <a:r>
              <a:rPr lang="en-US" sz="1600" dirty="0"/>
              <a:t> phase 2 trial (previous JAKi; n = 34): 26.5% SVR</a:t>
            </a:r>
            <a:r>
              <a:rPr lang="en-US" sz="1600" baseline="-25000" dirty="0"/>
              <a:t>35</a:t>
            </a:r>
            <a:r>
              <a:rPr lang="en-US" sz="1600" dirty="0"/>
              <a:t>;</a:t>
            </a:r>
            <a:r>
              <a:rPr lang="en-US" sz="1600" dirty="0">
                <a:latin typeface="Calibri" panose="020F0502020204030204" pitchFamily="34" charset="0"/>
                <a:cs typeface="Calibri" panose="020F0502020204030204" pitchFamily="34" charset="0"/>
              </a:rPr>
              <a:t> 30% TSS</a:t>
            </a:r>
            <a:r>
              <a:rPr lang="en-US" sz="1600" baseline="-25000" dirty="0">
                <a:latin typeface="Calibri" panose="020F0502020204030204" pitchFamily="34" charset="0"/>
                <a:cs typeface="Calibri" panose="020F0502020204030204" pitchFamily="34" charset="0"/>
              </a:rPr>
              <a:t>50</a:t>
            </a:r>
            <a:r>
              <a:rPr lang="en-US" sz="1600" dirty="0">
                <a:latin typeface="Calibri" panose="020F0502020204030204" pitchFamily="34" charset="0"/>
                <a:cs typeface="Calibri" panose="020F0502020204030204" pitchFamily="34" charset="0"/>
              </a:rPr>
              <a:t> at wk 24</a:t>
            </a:r>
            <a:r>
              <a:rPr lang="en-US" sz="1600" baseline="30000" dirty="0">
                <a:latin typeface="Calibri" panose="020F0502020204030204" pitchFamily="34" charset="0"/>
                <a:cs typeface="Calibri" panose="020F0502020204030204" pitchFamily="34" charset="0"/>
              </a:rPr>
              <a:t>1</a:t>
            </a:r>
            <a:endParaRPr lang="en-US" sz="1600" dirty="0"/>
          </a:p>
        </p:txBody>
      </p:sp>
      <p:sp>
        <p:nvSpPr>
          <p:cNvPr id="8" name="TextBox 7">
            <a:extLst>
              <a:ext uri="{FF2B5EF4-FFF2-40B4-BE49-F238E27FC236}">
                <a16:creationId xmlns:a16="http://schemas.microsoft.com/office/drawing/2014/main" id="{83D311B9-2E62-03F7-7B18-D0B04FB4FC92}"/>
              </a:ext>
            </a:extLst>
          </p:cNvPr>
          <p:cNvSpPr txBox="1"/>
          <p:nvPr/>
        </p:nvSpPr>
        <p:spPr>
          <a:xfrm>
            <a:off x="138704" y="4213736"/>
            <a:ext cx="8569867" cy="338554"/>
          </a:xfrm>
          <a:prstGeom prst="rect">
            <a:avLst/>
          </a:prstGeom>
          <a:noFill/>
        </p:spPr>
        <p:txBody>
          <a:bodyPr wrap="square" rtlCol="0">
            <a:spAutoFit/>
          </a:bodyPr>
          <a:lstStyle/>
          <a:p>
            <a:r>
              <a:rPr lang="en-US" sz="800" dirty="0"/>
              <a:t>BCL-2, B-cell lymphoma 2; BET, bromodomain and extra-terminal motif; BH, B-cell lymphoma homology; i, inhibitor; JAK, Janus-associated kinase; LFS, leukemia-free survival OS, overall survival; SVR, spleen volume reduction; TSS, total symptom score</a:t>
            </a:r>
          </a:p>
        </p:txBody>
      </p:sp>
      <p:sp>
        <p:nvSpPr>
          <p:cNvPr id="9" name="TextBox 8">
            <a:extLst>
              <a:ext uri="{FF2B5EF4-FFF2-40B4-BE49-F238E27FC236}">
                <a16:creationId xmlns:a16="http://schemas.microsoft.com/office/drawing/2014/main" id="{448BE366-97AF-46CA-0ECC-4EA517E5FE92}"/>
              </a:ext>
            </a:extLst>
          </p:cNvPr>
          <p:cNvSpPr txBox="1"/>
          <p:nvPr/>
        </p:nvSpPr>
        <p:spPr>
          <a:xfrm>
            <a:off x="7672040" y="3236453"/>
            <a:ext cx="1333256" cy="1015663"/>
          </a:xfrm>
          <a:prstGeom prst="rect">
            <a:avLst/>
          </a:prstGeom>
          <a:solidFill>
            <a:schemeClr val="accent2">
              <a:lumMod val="60000"/>
              <a:lumOff val="40000"/>
            </a:schemeClr>
          </a:solidFill>
        </p:spPr>
        <p:txBody>
          <a:bodyPr wrap="square" rtlCol="0">
            <a:spAutoFit/>
          </a:bodyPr>
          <a:lstStyle/>
          <a:p>
            <a:pPr algn="ctr"/>
            <a:r>
              <a:rPr lang="en-US" sz="1200" b="1" dirty="0"/>
              <a:t>*TRANSFORM-2 (phase 3) evaluating previous JAKi population</a:t>
            </a:r>
            <a:r>
              <a:rPr lang="en-US" sz="1200" b="1" baseline="30000" dirty="0"/>
              <a:t>3</a:t>
            </a:r>
            <a:endParaRPr lang="en-US" sz="1200" b="1" dirty="0"/>
          </a:p>
        </p:txBody>
      </p:sp>
    </p:spTree>
    <p:extLst>
      <p:ext uri="{BB962C8B-B14F-4D97-AF65-F5344CB8AC3E}">
        <p14:creationId xmlns:p14="http://schemas.microsoft.com/office/powerpoint/2010/main" val="326428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3187A-C380-DE35-A620-1986CF57C31A}"/>
              </a:ext>
            </a:extLst>
          </p:cNvPr>
          <p:cNvSpPr>
            <a:spLocks noGrp="1"/>
          </p:cNvSpPr>
          <p:nvPr>
            <p:ph type="title"/>
          </p:nvPr>
        </p:nvSpPr>
        <p:spPr/>
        <p:txBody>
          <a:bodyPr/>
          <a:lstStyle/>
          <a:p>
            <a:r>
              <a:rPr lang="en-US" dirty="0">
                <a:latin typeface="+mn-lt"/>
              </a:rPr>
              <a:t>Overview</a:t>
            </a:r>
          </a:p>
        </p:txBody>
      </p:sp>
      <p:sp>
        <p:nvSpPr>
          <p:cNvPr id="5" name="Subtitle 4">
            <a:extLst>
              <a:ext uri="{FF2B5EF4-FFF2-40B4-BE49-F238E27FC236}">
                <a16:creationId xmlns:a16="http://schemas.microsoft.com/office/drawing/2014/main" id="{8D507DFC-BBF1-48B4-AF1A-F0B57DDC42C8}"/>
              </a:ext>
            </a:extLst>
          </p:cNvPr>
          <p:cNvSpPr>
            <a:spLocks noGrp="1"/>
          </p:cNvSpPr>
          <p:nvPr>
            <p:ph idx="1"/>
          </p:nvPr>
        </p:nvSpPr>
        <p:spPr>
          <a:xfrm>
            <a:off x="628650" y="1198737"/>
            <a:ext cx="7886700" cy="3263504"/>
          </a:xfrm>
        </p:spPr>
        <p:txBody>
          <a:bodyPr>
            <a:normAutofit/>
          </a:bodyPr>
          <a:lstStyle/>
          <a:p>
            <a:r>
              <a:rPr lang="en-US" sz="2800" b="1" dirty="0"/>
              <a:t>Myelofibrosis Overview and Pathophysiology</a:t>
            </a:r>
          </a:p>
          <a:p>
            <a:r>
              <a:rPr lang="en-US" sz="2800" dirty="0"/>
              <a:t>Myelofibrosis Burden of Disease and Prognostic Scoring System </a:t>
            </a:r>
          </a:p>
          <a:p>
            <a:r>
              <a:rPr lang="en-US" sz="2800" dirty="0"/>
              <a:t>Current Treatment Approaches for Myelofibrosis</a:t>
            </a:r>
          </a:p>
          <a:p>
            <a:r>
              <a:rPr lang="en-US" sz="2800" dirty="0"/>
              <a:t>Emerging Treatment Options for Myelofibrosis</a:t>
            </a:r>
          </a:p>
          <a:p>
            <a:r>
              <a:rPr lang="en-US" sz="2800" dirty="0"/>
              <a:t>Case Challenges – Myelofibrosis Treatment Individualization</a:t>
            </a:r>
          </a:p>
          <a:p>
            <a:endParaRPr lang="en-US" sz="2800" dirty="0"/>
          </a:p>
          <a:p>
            <a:endParaRPr lang="en-US" sz="2800" dirty="0"/>
          </a:p>
          <a:p>
            <a:endParaRPr lang="en-US" sz="2800" b="1" dirty="0"/>
          </a:p>
        </p:txBody>
      </p:sp>
    </p:spTree>
    <p:extLst>
      <p:ext uri="{BB962C8B-B14F-4D97-AF65-F5344CB8AC3E}">
        <p14:creationId xmlns:p14="http://schemas.microsoft.com/office/powerpoint/2010/main" val="900579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190036" y="45306"/>
            <a:ext cx="8515350" cy="895611"/>
          </a:xfrm>
        </p:spPr>
        <p:txBody>
          <a:bodyPr>
            <a:normAutofit fontScale="90000"/>
          </a:bodyPr>
          <a:lstStyle/>
          <a:p>
            <a:r>
              <a:rPr lang="en-US" dirty="0">
                <a:latin typeface="+mn-lt"/>
              </a:rPr>
              <a:t>Randomized Phase 3 Trials of Parsaclisib + Ruxolitinib for Patients With MF</a:t>
            </a:r>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1741249" y="1818120"/>
            <a:ext cx="232394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intermediate-1/2</a:t>
            </a:r>
            <a:r>
              <a:rPr lang="en-GB" altLang="en-US" sz="1350" dirty="0">
                <a:solidFill>
                  <a:schemeClr val="tx1"/>
                </a:solidFill>
              </a:rPr>
              <a:t>–</a:t>
            </a:r>
            <a:r>
              <a:rPr lang="en-GB" altLang="en-US" sz="1350" dirty="0">
                <a:solidFill>
                  <a:schemeClr val="tx1"/>
                </a:solidFill>
                <a:latin typeface="Calibri" panose="020F0502020204030204" pitchFamily="34" charset="0"/>
              </a:rPr>
              <a:t> or high-risk MF</a:t>
            </a:r>
            <a:r>
              <a:rPr lang="en-US" altLang="en-US" sz="1350" dirty="0">
                <a:solidFill>
                  <a:schemeClr val="tx1"/>
                </a:solidFill>
                <a:latin typeface="Calibri" panose="020F0502020204030204" pitchFamily="34" charset="0"/>
              </a:rPr>
              <a:t>; splenomegaly and TSS ≥10; </a:t>
            </a:r>
            <a:br>
              <a:rPr lang="en-US" altLang="en-US" sz="1350" dirty="0">
                <a:solidFill>
                  <a:schemeClr val="tx1"/>
                </a:solidFill>
                <a:latin typeface="Calibri" panose="020F0502020204030204" pitchFamily="34" charset="0"/>
              </a:rPr>
            </a:br>
            <a:r>
              <a:rPr lang="en-US" altLang="en-US" sz="1350" b="1" dirty="0">
                <a:solidFill>
                  <a:srgbClr val="336699"/>
                </a:solidFill>
                <a:latin typeface="Calibri" panose="020F0502020204030204" pitchFamily="34" charset="0"/>
              </a:rPr>
              <a:t>no prior JAKi/PI3Ki</a:t>
            </a:r>
            <a:endParaRPr lang="en-GB" altLang="en-US" sz="1350" b="1" dirty="0">
              <a:solidFill>
                <a:srgbClr val="336699"/>
              </a:solidFill>
              <a:latin typeface="Calibri" panose="020F0502020204030204" pitchFamily="34" charset="0"/>
            </a:endParaRPr>
          </a:p>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(Planned N = 440)</a:t>
            </a:r>
            <a:endParaRPr lang="en-US" altLang="en-US" sz="1350"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4349458" y="2035182"/>
            <a:ext cx="2144490" cy="240262"/>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Parsaclisib + Ruxolitinib </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4349458" y="2425975"/>
            <a:ext cx="2144490" cy="2771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Ruxolitinib (+ Placebo)</a:t>
            </a:r>
            <a:endParaRPr lang="en-US" altLang="en-US" sz="1500" b="1" baseline="30000" dirty="0">
              <a:solidFill>
                <a:schemeClr val="bg1"/>
              </a:solidFill>
              <a:latin typeface="Calibri" panose="020F0502020204030204" pitchFamily="34" charset="0"/>
            </a:endParaRP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3927887" y="2448169"/>
            <a:ext cx="290581" cy="11058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3918415" y="2171030"/>
            <a:ext cx="309524" cy="1546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081685" y="4460901"/>
            <a:ext cx="6134369" cy="707886"/>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1. Yacoub A, et al. </a:t>
            </a:r>
            <a:r>
              <a:rPr lang="pt-BR" altLang="en-US" sz="1000" b="0" i="1" spc="-8" dirty="0">
                <a:solidFill>
                  <a:schemeClr val="bg1"/>
                </a:solidFill>
                <a:latin typeface="Calibri" panose="020F0502020204030204" pitchFamily="34" charset="0"/>
                <a:cs typeface="Arial" panose="020B0604020202020204" pitchFamily="34" charset="0"/>
              </a:rPr>
              <a:t>Clin Lymphoma Myeloma Leuk</a:t>
            </a:r>
            <a:r>
              <a:rPr lang="pt-BR" altLang="en-US" sz="1000" b="0" spc="-8" dirty="0">
                <a:solidFill>
                  <a:schemeClr val="bg1"/>
                </a:solidFill>
                <a:latin typeface="Calibri" panose="020F0502020204030204" pitchFamily="34" charset="0"/>
                <a:cs typeface="Arial" panose="020B0604020202020204" pitchFamily="34" charset="0"/>
              </a:rPr>
              <a:t>. 2022;22(Suppl 2):S324.</a:t>
            </a:r>
          </a:p>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2. ClinicalTrials.gov. Updated December 5, 2022. Accessed January 22, 2023. https://clinicaltrials.gov/</a:t>
            </a:r>
            <a:r>
              <a:rPr lang="en-US" altLang="en-US" sz="1000" b="0" spc="-8" dirty="0">
                <a:solidFill>
                  <a:schemeClr val="bg1"/>
                </a:solidFill>
                <a:latin typeface="Calibri" panose="020F0502020204030204" pitchFamily="34" charset="0"/>
                <a:cs typeface="Arial" panose="020B0604020202020204" pitchFamily="34" charset="0"/>
              </a:rPr>
              <a:t>NCT04551066 </a:t>
            </a:r>
            <a:r>
              <a:rPr lang="pt-BR" altLang="en-US" sz="1000" b="0" spc="-8" dirty="0">
                <a:solidFill>
                  <a:schemeClr val="bg1"/>
                </a:solidFill>
                <a:latin typeface="Calibri" panose="020F0502020204030204" pitchFamily="34" charset="0"/>
                <a:cs typeface="Arial" panose="020B0604020202020204" pitchFamily="34" charset="0"/>
              </a:rPr>
              <a:t> 3. ClinicalTrials.gov. Updated December 5, 2022. Accessed January 22, 2023. https://clinicaltrials.gov/</a:t>
            </a:r>
            <a:r>
              <a:rPr lang="en-US" altLang="en-US" sz="1000" b="0" spc="-8" dirty="0">
                <a:solidFill>
                  <a:schemeClr val="bg1"/>
                </a:solidFill>
                <a:latin typeface="Calibri" panose="020F0502020204030204" pitchFamily="34" charset="0"/>
                <a:cs typeface="Arial" panose="020B0604020202020204" pitchFamily="34" charset="0"/>
              </a:rPr>
              <a:t>NCT04551053</a:t>
            </a:r>
            <a:endParaRPr lang="en-US" sz="800" i="1" dirty="0"/>
          </a:p>
          <a:p>
            <a:pPr defTabSz="685783" fontAlgn="base">
              <a:spcBef>
                <a:spcPct val="0"/>
              </a:spcBef>
              <a:spcAft>
                <a:spcPct val="0"/>
              </a:spcAft>
              <a:defRPr/>
            </a:pPr>
            <a:endParaRPr lang="en-US" altLang="en-US" sz="1000" b="0" dirty="0">
              <a:solidFill>
                <a:schemeClr val="bg1"/>
              </a:solidFill>
              <a:latin typeface="Calibri" panose="020F0502020204030204" pitchFamily="34" charset="0"/>
              <a:cs typeface="Arial" panose="020B0604020202020204" pitchFamily="34" charset="0"/>
            </a:endParaRPr>
          </a:p>
        </p:txBody>
      </p:sp>
      <p:sp>
        <p:nvSpPr>
          <p:cNvPr id="23" name="Text Box 45">
            <a:extLst>
              <a:ext uri="{FF2B5EF4-FFF2-40B4-BE49-F238E27FC236}">
                <a16:creationId xmlns:a16="http://schemas.microsoft.com/office/drawing/2014/main" id="{DCE7AF91-89C7-40E5-9203-4D57B7158919}"/>
              </a:ext>
            </a:extLst>
          </p:cNvPr>
          <p:cNvSpPr txBox="1">
            <a:spLocks noChangeArrowheads="1"/>
          </p:cNvSpPr>
          <p:nvPr/>
        </p:nvSpPr>
        <p:spPr bwMode="auto">
          <a:xfrm>
            <a:off x="147552" y="2189350"/>
            <a:ext cx="1205560" cy="323165"/>
          </a:xfrm>
          <a:prstGeom prst="rect">
            <a:avLst/>
          </a:prstGeom>
          <a:solidFill>
            <a:schemeClr val="accent2">
              <a:lumMod val="60000"/>
              <a:lumOff val="40000"/>
            </a:schemeClr>
          </a:solidFill>
          <a:ln>
            <a:noFill/>
          </a:ln>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LIMBER-313</a:t>
            </a:r>
            <a:r>
              <a:rPr lang="en-US" altLang="en-US" sz="1500" b="1" baseline="30000" dirty="0">
                <a:solidFill>
                  <a:schemeClr val="bg1"/>
                </a:solidFill>
                <a:latin typeface="Calibri" panose="020F0502020204030204" pitchFamily="34" charset="0"/>
              </a:rPr>
              <a:t>2</a:t>
            </a:r>
          </a:p>
        </p:txBody>
      </p:sp>
      <p:sp>
        <p:nvSpPr>
          <p:cNvPr id="24" name="Text Box 45">
            <a:extLst>
              <a:ext uri="{FF2B5EF4-FFF2-40B4-BE49-F238E27FC236}">
                <a16:creationId xmlns:a16="http://schemas.microsoft.com/office/drawing/2014/main" id="{AB19E167-D6F6-4CFA-8931-5F269C297A08}"/>
              </a:ext>
            </a:extLst>
          </p:cNvPr>
          <p:cNvSpPr txBox="1">
            <a:spLocks noChangeArrowheads="1"/>
          </p:cNvSpPr>
          <p:nvPr/>
        </p:nvSpPr>
        <p:spPr bwMode="auto">
          <a:xfrm>
            <a:off x="6846577" y="2057252"/>
            <a:ext cx="23694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214313" indent="-214313">
              <a:lnSpc>
                <a:spcPct val="100000"/>
              </a:lnSpc>
              <a:spcBef>
                <a:spcPct val="0"/>
              </a:spcBef>
              <a:spcAft>
                <a:spcPct val="0"/>
              </a:spcAft>
              <a:buClrTx/>
            </a:pPr>
            <a:r>
              <a:rPr lang="en-US" altLang="en-US" sz="1350" dirty="0">
                <a:solidFill>
                  <a:schemeClr val="tx1"/>
                </a:solidFill>
                <a:latin typeface="Calibri" panose="020F0502020204030204" pitchFamily="34" charset="0"/>
              </a:rPr>
              <a:t>1° endpoint: SVR at Wk 24</a:t>
            </a:r>
          </a:p>
          <a:p>
            <a:pPr marL="214313" indent="-214313">
              <a:lnSpc>
                <a:spcPct val="100000"/>
              </a:lnSpc>
              <a:spcBef>
                <a:spcPct val="0"/>
              </a:spcBef>
              <a:spcAft>
                <a:spcPct val="0"/>
              </a:spcAft>
              <a:buClrTx/>
            </a:pPr>
            <a:r>
              <a:rPr lang="en-US" altLang="en-US" sz="1350" dirty="0">
                <a:solidFill>
                  <a:schemeClr val="tx1"/>
                </a:solidFill>
                <a:latin typeface="Calibri" panose="020F0502020204030204" pitchFamily="34" charset="0"/>
              </a:rPr>
              <a:t>2° endpoints: TSS, OS, AEs</a:t>
            </a:r>
          </a:p>
        </p:txBody>
      </p:sp>
      <p:sp>
        <p:nvSpPr>
          <p:cNvPr id="25" name="Text Box 45">
            <a:extLst>
              <a:ext uri="{FF2B5EF4-FFF2-40B4-BE49-F238E27FC236}">
                <a16:creationId xmlns:a16="http://schemas.microsoft.com/office/drawing/2014/main" id="{58FCF0F4-C5E2-4DEB-89D0-3564740C91D4}"/>
              </a:ext>
            </a:extLst>
          </p:cNvPr>
          <p:cNvSpPr txBox="1">
            <a:spLocks noChangeArrowheads="1"/>
          </p:cNvSpPr>
          <p:nvPr/>
        </p:nvSpPr>
        <p:spPr bwMode="auto">
          <a:xfrm>
            <a:off x="1768871" y="3060672"/>
            <a:ext cx="222586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intermediate-1/2</a:t>
            </a:r>
            <a:r>
              <a:rPr lang="en-GB" altLang="en-US" sz="1350" dirty="0">
                <a:solidFill>
                  <a:schemeClr val="tx1"/>
                </a:solidFill>
              </a:rPr>
              <a:t>–</a:t>
            </a:r>
            <a:r>
              <a:rPr lang="en-GB" altLang="en-US" sz="1350" dirty="0">
                <a:solidFill>
                  <a:schemeClr val="tx1"/>
                </a:solidFill>
                <a:latin typeface="Calibri" panose="020F0502020204030204" pitchFamily="34" charset="0"/>
              </a:rPr>
              <a:t> or high-risk MF</a:t>
            </a:r>
            <a:r>
              <a:rPr lang="en-US" altLang="en-US" sz="1350" dirty="0">
                <a:solidFill>
                  <a:schemeClr val="tx1"/>
                </a:solidFill>
                <a:latin typeface="Calibri" panose="020F0502020204030204" pitchFamily="34" charset="0"/>
              </a:rPr>
              <a:t>; </a:t>
            </a:r>
            <a:br>
              <a:rPr lang="en-US" altLang="en-US" sz="1350" dirty="0">
                <a:solidFill>
                  <a:schemeClr val="tx1"/>
                </a:solidFill>
                <a:latin typeface="Calibri" panose="020F0502020204030204" pitchFamily="34" charset="0"/>
              </a:rPr>
            </a:br>
            <a:r>
              <a:rPr lang="en-US" altLang="en-US" sz="1350" dirty="0">
                <a:solidFill>
                  <a:schemeClr val="tx1"/>
                </a:solidFill>
                <a:latin typeface="Calibri" panose="020F0502020204030204" pitchFamily="34" charset="0"/>
              </a:rPr>
              <a:t>splenomegaly and TSS ≥10; </a:t>
            </a:r>
            <a:br>
              <a:rPr lang="en-US" altLang="en-US" sz="1350" dirty="0">
                <a:solidFill>
                  <a:schemeClr val="tx1"/>
                </a:solidFill>
                <a:latin typeface="Calibri" panose="020F0502020204030204" pitchFamily="34" charset="0"/>
              </a:rPr>
            </a:br>
            <a:r>
              <a:rPr lang="en-US" altLang="en-US" sz="1350" b="1" dirty="0">
                <a:solidFill>
                  <a:srgbClr val="7030A0"/>
                </a:solidFill>
                <a:latin typeface="Calibri" panose="020F0502020204030204" pitchFamily="34" charset="0"/>
              </a:rPr>
              <a:t>stable ruxolitinib </a:t>
            </a:r>
            <a:br>
              <a:rPr lang="en-US" altLang="en-US" sz="1350" b="1" dirty="0">
                <a:solidFill>
                  <a:srgbClr val="7030A0"/>
                </a:solidFill>
                <a:latin typeface="Calibri" panose="020F0502020204030204" pitchFamily="34" charset="0"/>
              </a:rPr>
            </a:br>
            <a:r>
              <a:rPr lang="en-US" altLang="en-US" sz="1350" b="1" dirty="0">
                <a:solidFill>
                  <a:srgbClr val="7030A0"/>
                </a:solidFill>
                <a:latin typeface="Calibri" panose="020F0502020204030204" pitchFamily="34" charset="0"/>
              </a:rPr>
              <a:t>treatment for ≥3 mo</a:t>
            </a:r>
            <a:endParaRPr lang="en-GB" altLang="en-US" sz="1350" b="1" dirty="0">
              <a:solidFill>
                <a:srgbClr val="7030A0"/>
              </a:solidFill>
              <a:latin typeface="Calibri" panose="020F0502020204030204" pitchFamily="34" charset="0"/>
            </a:endParaRPr>
          </a:p>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(Planned N = 212)</a:t>
            </a:r>
            <a:endParaRPr lang="en-US" altLang="en-US" sz="1350" dirty="0">
              <a:solidFill>
                <a:schemeClr val="tx1"/>
              </a:solidFill>
              <a:latin typeface="Calibri" panose="020F0502020204030204" pitchFamily="34" charset="0"/>
            </a:endParaRPr>
          </a:p>
        </p:txBody>
      </p:sp>
      <p:sp>
        <p:nvSpPr>
          <p:cNvPr id="26" name="Rectangle 49">
            <a:extLst>
              <a:ext uri="{FF2B5EF4-FFF2-40B4-BE49-F238E27FC236}">
                <a16:creationId xmlns:a16="http://schemas.microsoft.com/office/drawing/2014/main" id="{9426414C-C9CC-4B54-B18F-6AABC90DE58C}"/>
              </a:ext>
            </a:extLst>
          </p:cNvPr>
          <p:cNvSpPr>
            <a:spLocks noChangeArrowheads="1"/>
          </p:cNvSpPr>
          <p:nvPr/>
        </p:nvSpPr>
        <p:spPr bwMode="auto">
          <a:xfrm>
            <a:off x="4312414" y="3505557"/>
            <a:ext cx="2141565" cy="277148"/>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Parsaclisib + Ruxolitinib </a:t>
            </a:r>
          </a:p>
        </p:txBody>
      </p:sp>
      <p:sp>
        <p:nvSpPr>
          <p:cNvPr id="27" name="Rectangle 50">
            <a:extLst>
              <a:ext uri="{FF2B5EF4-FFF2-40B4-BE49-F238E27FC236}">
                <a16:creationId xmlns:a16="http://schemas.microsoft.com/office/drawing/2014/main" id="{3B37A656-6C95-4CB5-8A23-FF434D611689}"/>
              </a:ext>
            </a:extLst>
          </p:cNvPr>
          <p:cNvSpPr>
            <a:spLocks noChangeArrowheads="1"/>
          </p:cNvSpPr>
          <p:nvPr/>
        </p:nvSpPr>
        <p:spPr bwMode="auto">
          <a:xfrm>
            <a:off x="4312414" y="3933236"/>
            <a:ext cx="2141565" cy="264181"/>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Ruxolitinib (+ Placebo) </a:t>
            </a:r>
            <a:endParaRPr lang="en-US" altLang="en-US" sz="1500" b="1" baseline="30000" dirty="0">
              <a:solidFill>
                <a:schemeClr val="bg1"/>
              </a:solidFill>
              <a:latin typeface="Calibri" panose="020F0502020204030204" pitchFamily="34" charset="0"/>
            </a:endParaRPr>
          </a:p>
        </p:txBody>
      </p:sp>
      <p:sp>
        <p:nvSpPr>
          <p:cNvPr id="28" name="Line 53">
            <a:extLst>
              <a:ext uri="{FF2B5EF4-FFF2-40B4-BE49-F238E27FC236}">
                <a16:creationId xmlns:a16="http://schemas.microsoft.com/office/drawing/2014/main" id="{9E06434F-CCA5-4EEC-A143-F9AED4EE7DCF}"/>
              </a:ext>
            </a:extLst>
          </p:cNvPr>
          <p:cNvSpPr>
            <a:spLocks noChangeShapeType="1"/>
          </p:cNvSpPr>
          <p:nvPr/>
        </p:nvSpPr>
        <p:spPr bwMode="auto">
          <a:xfrm>
            <a:off x="3910436" y="3933236"/>
            <a:ext cx="290581" cy="17912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29" name="Line 54">
            <a:extLst>
              <a:ext uri="{FF2B5EF4-FFF2-40B4-BE49-F238E27FC236}">
                <a16:creationId xmlns:a16="http://schemas.microsoft.com/office/drawing/2014/main" id="{6FB9B4B7-FD31-4D39-B763-0837E86ECA5C}"/>
              </a:ext>
            </a:extLst>
          </p:cNvPr>
          <p:cNvSpPr>
            <a:spLocks noChangeShapeType="1"/>
          </p:cNvSpPr>
          <p:nvPr/>
        </p:nvSpPr>
        <p:spPr bwMode="auto">
          <a:xfrm flipV="1">
            <a:off x="3910436" y="3590891"/>
            <a:ext cx="325484" cy="15465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30" name="Text Box 45">
            <a:extLst>
              <a:ext uri="{FF2B5EF4-FFF2-40B4-BE49-F238E27FC236}">
                <a16:creationId xmlns:a16="http://schemas.microsoft.com/office/drawing/2014/main" id="{24D27D9D-5A46-4520-9B8B-2D42F7E39CC2}"/>
              </a:ext>
            </a:extLst>
          </p:cNvPr>
          <p:cNvSpPr txBox="1">
            <a:spLocks noChangeArrowheads="1"/>
          </p:cNvSpPr>
          <p:nvPr/>
        </p:nvSpPr>
        <p:spPr bwMode="auto">
          <a:xfrm>
            <a:off x="99307" y="3621122"/>
            <a:ext cx="1302050" cy="323165"/>
          </a:xfrm>
          <a:prstGeom prst="rect">
            <a:avLst/>
          </a:prstGeom>
          <a:solidFill>
            <a:srgbClr val="336699"/>
          </a:solidFill>
          <a:ln>
            <a:noFill/>
          </a:ln>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LIMBER-304</a:t>
            </a:r>
            <a:r>
              <a:rPr lang="en-US" altLang="en-US" sz="1500" b="1" baseline="30000" dirty="0">
                <a:solidFill>
                  <a:schemeClr val="bg1"/>
                </a:solidFill>
                <a:latin typeface="Calibri" panose="020F0502020204030204" pitchFamily="34" charset="0"/>
              </a:rPr>
              <a:t>3</a:t>
            </a:r>
          </a:p>
        </p:txBody>
      </p:sp>
      <p:sp>
        <p:nvSpPr>
          <p:cNvPr id="31" name="Text Box 45">
            <a:extLst>
              <a:ext uri="{FF2B5EF4-FFF2-40B4-BE49-F238E27FC236}">
                <a16:creationId xmlns:a16="http://schemas.microsoft.com/office/drawing/2014/main" id="{4FAE5725-F8F9-486D-968F-750566903436}"/>
              </a:ext>
            </a:extLst>
          </p:cNvPr>
          <p:cNvSpPr txBox="1">
            <a:spLocks noChangeArrowheads="1"/>
          </p:cNvSpPr>
          <p:nvPr/>
        </p:nvSpPr>
        <p:spPr bwMode="auto">
          <a:xfrm>
            <a:off x="6846578" y="3579371"/>
            <a:ext cx="23694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214313" indent="-214313">
              <a:lnSpc>
                <a:spcPct val="100000"/>
              </a:lnSpc>
              <a:spcBef>
                <a:spcPct val="0"/>
              </a:spcBef>
              <a:spcAft>
                <a:spcPct val="0"/>
              </a:spcAft>
              <a:buClrTx/>
            </a:pPr>
            <a:r>
              <a:rPr lang="en-US" altLang="en-US" sz="1350" dirty="0">
                <a:solidFill>
                  <a:schemeClr val="tx1"/>
                </a:solidFill>
                <a:latin typeface="Calibri" panose="020F0502020204030204" pitchFamily="34" charset="0"/>
              </a:rPr>
              <a:t>1° endpoint: SVR at Wk 24</a:t>
            </a:r>
          </a:p>
          <a:p>
            <a:pPr marL="214313" indent="-214313">
              <a:lnSpc>
                <a:spcPct val="100000"/>
              </a:lnSpc>
              <a:spcBef>
                <a:spcPct val="0"/>
              </a:spcBef>
              <a:spcAft>
                <a:spcPct val="0"/>
              </a:spcAft>
              <a:buClrTx/>
            </a:pPr>
            <a:r>
              <a:rPr lang="en-US" altLang="en-US" sz="1350" dirty="0">
                <a:solidFill>
                  <a:schemeClr val="tx1"/>
                </a:solidFill>
                <a:latin typeface="Calibri" panose="020F0502020204030204" pitchFamily="34" charset="0"/>
              </a:rPr>
              <a:t>2° endpoints: TSS, OS, AEs</a:t>
            </a:r>
          </a:p>
        </p:txBody>
      </p:sp>
      <p:sp>
        <p:nvSpPr>
          <p:cNvPr id="2" name="Line 54">
            <a:extLst>
              <a:ext uri="{FF2B5EF4-FFF2-40B4-BE49-F238E27FC236}">
                <a16:creationId xmlns:a16="http://schemas.microsoft.com/office/drawing/2014/main" id="{E4AEFDAA-8756-1DB5-F99E-34929021266E}"/>
              </a:ext>
            </a:extLst>
          </p:cNvPr>
          <p:cNvSpPr>
            <a:spLocks noChangeShapeType="1"/>
          </p:cNvSpPr>
          <p:nvPr/>
        </p:nvSpPr>
        <p:spPr bwMode="auto">
          <a:xfrm flipV="1">
            <a:off x="1485539" y="3747847"/>
            <a:ext cx="3254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3" name="Line 54">
            <a:extLst>
              <a:ext uri="{FF2B5EF4-FFF2-40B4-BE49-F238E27FC236}">
                <a16:creationId xmlns:a16="http://schemas.microsoft.com/office/drawing/2014/main" id="{5ED0C97D-38E7-42A2-2CEF-297E36D9B843}"/>
              </a:ext>
            </a:extLst>
          </p:cNvPr>
          <p:cNvSpPr>
            <a:spLocks noChangeShapeType="1"/>
          </p:cNvSpPr>
          <p:nvPr/>
        </p:nvSpPr>
        <p:spPr bwMode="auto">
          <a:xfrm flipV="1">
            <a:off x="1485539" y="2383659"/>
            <a:ext cx="3254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5" name="TextBox 4">
            <a:extLst>
              <a:ext uri="{FF2B5EF4-FFF2-40B4-BE49-F238E27FC236}">
                <a16:creationId xmlns:a16="http://schemas.microsoft.com/office/drawing/2014/main" id="{B69E2E42-86F6-9608-027E-F3CD715F84D6}"/>
              </a:ext>
            </a:extLst>
          </p:cNvPr>
          <p:cNvSpPr txBox="1"/>
          <p:nvPr/>
        </p:nvSpPr>
        <p:spPr>
          <a:xfrm>
            <a:off x="-519172" y="4302760"/>
            <a:ext cx="9663172" cy="215444"/>
          </a:xfrm>
          <a:prstGeom prst="rect">
            <a:avLst/>
          </a:prstGeom>
          <a:noFill/>
        </p:spPr>
        <p:txBody>
          <a:bodyPr wrap="square" rtlCol="0">
            <a:spAutoFit/>
          </a:bodyPr>
          <a:lstStyle/>
          <a:p>
            <a:pPr algn="r"/>
            <a:r>
              <a:rPr lang="en-US" sz="800" dirty="0"/>
              <a:t>AE, adverse event; MF, myelofibrosis; JAK, Janus-associated kinase; i, inhibitor; PI3K, Phosphatidylinositol 3-Kinase; OS, overall survival; TSS, total symptom score; </a:t>
            </a:r>
          </a:p>
        </p:txBody>
      </p:sp>
      <p:sp>
        <p:nvSpPr>
          <p:cNvPr id="6" name="TextBox 5">
            <a:extLst>
              <a:ext uri="{FF2B5EF4-FFF2-40B4-BE49-F238E27FC236}">
                <a16:creationId xmlns:a16="http://schemas.microsoft.com/office/drawing/2014/main" id="{20A385B1-F149-2ED6-E7EB-7D5911410CA5}"/>
              </a:ext>
            </a:extLst>
          </p:cNvPr>
          <p:cNvSpPr txBox="1"/>
          <p:nvPr/>
        </p:nvSpPr>
        <p:spPr>
          <a:xfrm>
            <a:off x="99306" y="923908"/>
            <a:ext cx="9044694" cy="738664"/>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t>Parsaclisib</a:t>
            </a:r>
            <a:r>
              <a:rPr lang="en-US" sz="1400" dirty="0"/>
              <a:t>: oral PI3K</a:t>
            </a:r>
            <a:r>
              <a:rPr lang="el-GR" sz="1400" dirty="0">
                <a:cs typeface="Calibri" panose="020F0502020204030204" pitchFamily="34" charset="0"/>
              </a:rPr>
              <a:t>δ</a:t>
            </a:r>
            <a:r>
              <a:rPr lang="en-US" sz="1400" dirty="0"/>
              <a:t> inhibitor with potential synergistic property through overcoming treatment resistance via </a:t>
            </a:r>
            <a:r>
              <a:rPr lang="en-US" sz="1400" b="1" dirty="0">
                <a:solidFill>
                  <a:srgbClr val="336699"/>
                </a:solidFill>
              </a:rPr>
              <a:t>PI3K/AKT activation pathway</a:t>
            </a:r>
            <a:r>
              <a:rPr lang="en-US" sz="1400" b="1" baseline="30000" dirty="0">
                <a:solidFill>
                  <a:srgbClr val="336699"/>
                </a:solidFill>
              </a:rPr>
              <a:t>1</a:t>
            </a:r>
          </a:p>
          <a:p>
            <a:pPr marL="285750" indent="-285750">
              <a:buFont typeface="Wingdings" panose="05000000000000000000" pitchFamily="2" charset="2"/>
              <a:buChar char="§"/>
            </a:pPr>
            <a:r>
              <a:rPr lang="en-US" sz="1400" b="1" dirty="0">
                <a:solidFill>
                  <a:srgbClr val="336699"/>
                </a:solidFill>
              </a:rPr>
              <a:t>MPN-075</a:t>
            </a:r>
            <a:r>
              <a:rPr lang="en-US" sz="1400" b="1" baseline="30000" dirty="0">
                <a:solidFill>
                  <a:srgbClr val="336699"/>
                </a:solidFill>
              </a:rPr>
              <a:t>1</a:t>
            </a:r>
            <a:r>
              <a:rPr lang="en-US" sz="1400" b="1" dirty="0">
                <a:solidFill>
                  <a:srgbClr val="336699"/>
                </a:solidFill>
              </a:rPr>
              <a:t> </a:t>
            </a:r>
            <a:r>
              <a:rPr lang="en-US" sz="1400" dirty="0"/>
              <a:t>phase 2 data (previous JAKi; n = 67): SVR </a:t>
            </a:r>
            <a:r>
              <a:rPr lang="en-US" sz="1400" dirty="0">
                <a:cs typeface="Calibri" panose="020F0502020204030204" pitchFamily="34" charset="0"/>
              </a:rPr>
              <a:t>≥ 10% at wk 12 </a:t>
            </a:r>
            <a:r>
              <a:rPr lang="en-US" sz="1400" dirty="0">
                <a:cs typeface="Calibri" panose="020F0502020204030204" pitchFamily="34" charset="0"/>
                <a:sym typeface="Wingdings" panose="05000000000000000000" pitchFamily="2" charset="2"/>
              </a:rPr>
              <a:t> &gt;35% in both low/high baseline platelet groups</a:t>
            </a:r>
            <a:endParaRPr lang="en-US" sz="1400" b="1" dirty="0">
              <a:solidFill>
                <a:srgbClr val="336699"/>
              </a:solidFill>
            </a:endParaRPr>
          </a:p>
        </p:txBody>
      </p:sp>
      <p:sp>
        <p:nvSpPr>
          <p:cNvPr id="12" name="Line 54">
            <a:extLst>
              <a:ext uri="{FF2B5EF4-FFF2-40B4-BE49-F238E27FC236}">
                <a16:creationId xmlns:a16="http://schemas.microsoft.com/office/drawing/2014/main" id="{C4EF2986-3670-E158-C12C-E40D2F52C3B1}"/>
              </a:ext>
            </a:extLst>
          </p:cNvPr>
          <p:cNvSpPr>
            <a:spLocks noChangeShapeType="1"/>
          </p:cNvSpPr>
          <p:nvPr/>
        </p:nvSpPr>
        <p:spPr bwMode="auto">
          <a:xfrm flipV="1">
            <a:off x="6615467" y="2295439"/>
            <a:ext cx="26456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8" name="Line 54">
            <a:extLst>
              <a:ext uri="{FF2B5EF4-FFF2-40B4-BE49-F238E27FC236}">
                <a16:creationId xmlns:a16="http://schemas.microsoft.com/office/drawing/2014/main" id="{7B51D14F-600A-AD49-A96F-A887ED98C312}"/>
              </a:ext>
            </a:extLst>
          </p:cNvPr>
          <p:cNvSpPr>
            <a:spLocks noChangeShapeType="1"/>
          </p:cNvSpPr>
          <p:nvPr/>
        </p:nvSpPr>
        <p:spPr bwMode="auto">
          <a:xfrm flipV="1">
            <a:off x="6582010" y="3849919"/>
            <a:ext cx="26456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Tree>
    <p:extLst>
      <p:ext uri="{BB962C8B-B14F-4D97-AF65-F5344CB8AC3E}">
        <p14:creationId xmlns:p14="http://schemas.microsoft.com/office/powerpoint/2010/main" val="610821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589230" y="78428"/>
            <a:ext cx="7886700" cy="994172"/>
          </a:xfrm>
        </p:spPr>
        <p:txBody>
          <a:bodyPr>
            <a:normAutofit/>
          </a:bodyPr>
          <a:lstStyle/>
          <a:p>
            <a:r>
              <a:rPr lang="en-US" sz="3000" dirty="0">
                <a:latin typeface="+mn-lt"/>
              </a:rPr>
              <a:t>MANIFEST-2: Pelabresib + Ruxolitinib for Patients </a:t>
            </a:r>
            <a:br>
              <a:rPr lang="en-US" sz="3000" dirty="0">
                <a:latin typeface="+mn-lt"/>
              </a:rPr>
            </a:br>
            <a:r>
              <a:rPr lang="en-US" sz="3000" dirty="0">
                <a:latin typeface="+mn-lt"/>
              </a:rPr>
              <a:t>With MF and </a:t>
            </a:r>
            <a:r>
              <a:rPr lang="en-US" sz="3000" b="1" dirty="0">
                <a:solidFill>
                  <a:srgbClr val="35ABBB"/>
                </a:solidFill>
                <a:latin typeface="+mn-lt"/>
              </a:rPr>
              <a:t>No Previous JAKi </a:t>
            </a:r>
            <a:r>
              <a:rPr lang="en-US" sz="3000" dirty="0">
                <a:latin typeface="+mn-lt"/>
              </a:rPr>
              <a:t>Therapy</a:t>
            </a:r>
            <a:r>
              <a:rPr lang="en-US" sz="3000" baseline="30000" dirty="0">
                <a:latin typeface="+mn-lt"/>
              </a:rPr>
              <a:t>3</a:t>
            </a:r>
            <a:endParaRPr lang="en-US" sz="3000" dirty="0">
              <a:latin typeface="+mn-lt"/>
            </a:endParaRPr>
          </a:p>
        </p:txBody>
      </p:sp>
      <p:sp>
        <p:nvSpPr>
          <p:cNvPr id="5" name="Content Placeholder 4">
            <a:extLst>
              <a:ext uri="{FF2B5EF4-FFF2-40B4-BE49-F238E27FC236}">
                <a16:creationId xmlns:a16="http://schemas.microsoft.com/office/drawing/2014/main" id="{4460CDC1-0DBF-493C-B085-313487B050F2}"/>
              </a:ext>
            </a:extLst>
          </p:cNvPr>
          <p:cNvSpPr>
            <a:spLocks noGrp="1"/>
          </p:cNvSpPr>
          <p:nvPr>
            <p:ph idx="1"/>
          </p:nvPr>
        </p:nvSpPr>
        <p:spPr>
          <a:xfrm>
            <a:off x="109345" y="1163074"/>
            <a:ext cx="8925309" cy="3263504"/>
          </a:xfrm>
        </p:spPr>
        <p:txBody>
          <a:bodyPr/>
          <a:lstStyle/>
          <a:p>
            <a:r>
              <a:rPr lang="en-US" sz="1800" b="1" dirty="0"/>
              <a:t>Pelabresib</a:t>
            </a:r>
            <a:r>
              <a:rPr lang="en-US" sz="1800" dirty="0"/>
              <a:t>: oral </a:t>
            </a:r>
            <a:r>
              <a:rPr lang="en-US" sz="1800" b="1" dirty="0">
                <a:solidFill>
                  <a:srgbClr val="7030A0"/>
                </a:solidFill>
              </a:rPr>
              <a:t>BET inhibitor </a:t>
            </a:r>
            <a:r>
              <a:rPr lang="en-US" sz="1800" dirty="0"/>
              <a:t>which promotes antitumor activity via reduced expression of abnormal gene expressions involved in myelofibrosis pathophysiology</a:t>
            </a:r>
            <a:r>
              <a:rPr lang="en-US" sz="1800" baseline="30000" dirty="0"/>
              <a:t>1</a:t>
            </a:r>
            <a:endParaRPr lang="en-US" sz="1800" dirty="0"/>
          </a:p>
          <a:p>
            <a:pPr lvl="1"/>
            <a:r>
              <a:rPr lang="en-US" sz="1500" dirty="0"/>
              <a:t>Phase 2 MANIFEST trial displayed promising splenic and symptom response</a:t>
            </a:r>
            <a:r>
              <a:rPr lang="en-US" sz="1500" baseline="30000" dirty="0"/>
              <a:t>2</a:t>
            </a:r>
          </a:p>
          <a:p>
            <a:pPr lvl="2"/>
            <a:r>
              <a:rPr lang="en-US" sz="1400" b="1" dirty="0"/>
              <a:t>JAKi naïve (n = 84)</a:t>
            </a:r>
            <a:r>
              <a:rPr lang="en-US" sz="1400" dirty="0"/>
              <a:t>: 68% </a:t>
            </a:r>
            <a:r>
              <a:rPr lang="en-US" sz="1400" dirty="0">
                <a:latin typeface="Calibri" panose="020F0502020204030204" pitchFamily="34" charset="0"/>
                <a:cs typeface="Calibri" panose="020F0502020204030204" pitchFamily="34" charset="0"/>
              </a:rPr>
              <a:t>≥ 35% SVR; 56% achieved 50% reduction in TSS at wk 24</a:t>
            </a:r>
            <a:endParaRPr lang="en-US" sz="1400" dirty="0"/>
          </a:p>
          <a:p>
            <a:pPr lvl="2"/>
            <a:r>
              <a:rPr lang="en-US" sz="1400" b="1" dirty="0"/>
              <a:t>Previous JAKi (n = 86)</a:t>
            </a:r>
            <a:r>
              <a:rPr lang="en-US" sz="1400" dirty="0"/>
              <a:t>: 20% (transfusion dependent), 17% (nontransfusion dependent) </a:t>
            </a:r>
            <a:r>
              <a:rPr lang="en-US" sz="1400" dirty="0">
                <a:latin typeface="Calibri" panose="020F0502020204030204" pitchFamily="34" charset="0"/>
                <a:cs typeface="Calibri" panose="020F0502020204030204" pitchFamily="34" charset="0"/>
              </a:rPr>
              <a:t>≥ 35% SVR; 37% achieved 50% reduction in TSS at wk 24</a:t>
            </a:r>
            <a:endParaRPr lang="en-US" sz="1400" dirty="0"/>
          </a:p>
          <a:p>
            <a:r>
              <a:rPr lang="en-US" sz="1800" dirty="0"/>
              <a:t>International, double-blind, randomized phase 3 trial</a:t>
            </a:r>
            <a:r>
              <a:rPr lang="en-US" sz="1800" baseline="30000" dirty="0"/>
              <a:t>3</a:t>
            </a:r>
            <a:endParaRPr lang="en-US" sz="1800" dirty="0"/>
          </a:p>
          <a:p>
            <a:endParaRPr lang="en-US" sz="1800" dirty="0"/>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2066015" y="3123954"/>
            <a:ext cx="2469623"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intermediate-1/2</a:t>
            </a:r>
            <a:r>
              <a:rPr lang="en-GB" altLang="en-US" sz="1350" dirty="0">
                <a:solidFill>
                  <a:schemeClr val="tx1"/>
                </a:solidFill>
              </a:rPr>
              <a:t>–</a:t>
            </a:r>
            <a:r>
              <a:rPr lang="en-GB" altLang="en-US" sz="1350" dirty="0">
                <a:solidFill>
                  <a:schemeClr val="tx1"/>
                </a:solidFill>
                <a:latin typeface="Calibri" panose="020F0502020204030204" pitchFamily="34" charset="0"/>
              </a:rPr>
              <a:t> or high-risk MF</a:t>
            </a:r>
            <a:r>
              <a:rPr lang="en-US" altLang="en-US" sz="1350" dirty="0">
                <a:solidFill>
                  <a:schemeClr val="tx1"/>
                </a:solidFill>
                <a:latin typeface="Calibri" panose="020F0502020204030204" pitchFamily="34" charset="0"/>
              </a:rPr>
              <a:t>; symptomatic, splenomegaly;  </a:t>
            </a:r>
            <a:r>
              <a:rPr lang="en-US" altLang="en-US" sz="1350" b="1" dirty="0">
                <a:solidFill>
                  <a:srgbClr val="336699"/>
                </a:solidFill>
                <a:latin typeface="Calibri" panose="020F0502020204030204" pitchFamily="34" charset="0"/>
              </a:rPr>
              <a:t>no prior JAKi/BETi</a:t>
            </a:r>
            <a:endParaRPr lang="en-GB" altLang="en-US" sz="1350" b="1" dirty="0">
              <a:solidFill>
                <a:srgbClr val="336699"/>
              </a:solidFill>
              <a:latin typeface="Calibri" panose="020F0502020204030204" pitchFamily="34" charset="0"/>
            </a:endParaRPr>
          </a:p>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(Planned N = 400)</a:t>
            </a:r>
            <a:endParaRPr lang="en-US" altLang="en-US" sz="1350"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4764301" y="3317614"/>
            <a:ext cx="2310841" cy="272934"/>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Pelabresib + Ruxolitinib</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4764301" y="3875642"/>
            <a:ext cx="2310841" cy="320449"/>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Ruxolitinib (+ Placebo)</a:t>
            </a:r>
            <a:endParaRPr lang="en-US" altLang="en-US" sz="1500" b="1" baseline="30000" dirty="0">
              <a:solidFill>
                <a:schemeClr val="bg1"/>
              </a:solidFill>
              <a:latin typeface="Calibri" panose="020F0502020204030204" pitchFamily="34" charset="0"/>
            </a:endParaRP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4465756" y="3875643"/>
            <a:ext cx="260849" cy="13017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4465756" y="3420632"/>
            <a:ext cx="260849" cy="16991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110359" y="4487051"/>
            <a:ext cx="6134369" cy="707886"/>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1. Harrison CN, et al. </a:t>
            </a:r>
            <a:r>
              <a:rPr lang="pt-BR" altLang="en-US" sz="1000" b="0" i="1" spc="-8" dirty="0">
                <a:solidFill>
                  <a:schemeClr val="bg1"/>
                </a:solidFill>
                <a:latin typeface="Calibri" panose="020F0502020204030204" pitchFamily="34" charset="0"/>
                <a:cs typeface="Arial" panose="020B0604020202020204" pitchFamily="34" charset="0"/>
              </a:rPr>
              <a:t>Future Oncol. </a:t>
            </a:r>
            <a:r>
              <a:rPr lang="pt-BR" altLang="en-US" sz="1000" b="0" spc="-8" dirty="0">
                <a:solidFill>
                  <a:schemeClr val="bg1"/>
                </a:solidFill>
                <a:latin typeface="Calibri" panose="020F0502020204030204" pitchFamily="34" charset="0"/>
                <a:cs typeface="Arial" panose="020B0604020202020204" pitchFamily="34" charset="0"/>
              </a:rPr>
              <a:t>2022;18(27):2987-2997.</a:t>
            </a:r>
          </a:p>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2. Mascarenhas J, et al. </a:t>
            </a:r>
            <a:r>
              <a:rPr lang="pt-BR" altLang="en-US" sz="1000" b="0" i="1" spc="-8" dirty="0">
                <a:solidFill>
                  <a:schemeClr val="bg1"/>
                </a:solidFill>
                <a:latin typeface="Calibri" panose="020F0502020204030204" pitchFamily="34" charset="0"/>
                <a:cs typeface="Arial" panose="020B0604020202020204" pitchFamily="34" charset="0"/>
              </a:rPr>
              <a:t>Clin Lymphoma Myeloma Leuk</a:t>
            </a:r>
            <a:r>
              <a:rPr lang="pt-BR" altLang="en-US" sz="1000" b="0" spc="-8" dirty="0">
                <a:solidFill>
                  <a:schemeClr val="bg1"/>
                </a:solidFill>
                <a:latin typeface="Calibri" panose="020F0502020204030204" pitchFamily="34" charset="0"/>
                <a:cs typeface="Arial" panose="020B0604020202020204" pitchFamily="34" charset="0"/>
              </a:rPr>
              <a:t>. 2022;22(Suppl 2):S335-S336.</a:t>
            </a:r>
          </a:p>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3. ClinicalTrials.gov. Updated Oct 12, 2022. https://clinicaltrials.gov/</a:t>
            </a:r>
            <a:r>
              <a:rPr lang="en-US" altLang="en-US" sz="1000" b="0" spc="-8" dirty="0">
                <a:solidFill>
                  <a:schemeClr val="bg1"/>
                </a:solidFill>
                <a:latin typeface="Calibri" panose="020F0502020204030204" pitchFamily="34" charset="0"/>
                <a:cs typeface="Arial" panose="020B0604020202020204" pitchFamily="34" charset="0"/>
              </a:rPr>
              <a:t>NCT04603495</a:t>
            </a:r>
            <a:endParaRPr lang="en-US" sz="800" i="1" dirty="0"/>
          </a:p>
          <a:p>
            <a:pPr defTabSz="685783" fontAlgn="base">
              <a:spcBef>
                <a:spcPct val="0"/>
              </a:spcBef>
              <a:spcAft>
                <a:spcPct val="0"/>
              </a:spcAft>
              <a:defRPr/>
            </a:pPr>
            <a:endParaRPr lang="en-US" altLang="en-US" sz="1000" b="0" dirty="0">
              <a:solidFill>
                <a:schemeClr val="bg1"/>
              </a:solidFill>
              <a:latin typeface="Calibri" panose="020F0502020204030204" pitchFamily="34" charset="0"/>
              <a:cs typeface="Arial" panose="020B0604020202020204" pitchFamily="34" charset="0"/>
            </a:endParaRPr>
          </a:p>
        </p:txBody>
      </p:sp>
      <p:sp>
        <p:nvSpPr>
          <p:cNvPr id="20" name="Content Placeholder 4">
            <a:extLst>
              <a:ext uri="{FF2B5EF4-FFF2-40B4-BE49-F238E27FC236}">
                <a16:creationId xmlns:a16="http://schemas.microsoft.com/office/drawing/2014/main" id="{69779027-8834-4948-A076-CC988AE8299E}"/>
              </a:ext>
            </a:extLst>
          </p:cNvPr>
          <p:cNvSpPr txBox="1">
            <a:spLocks/>
          </p:cNvSpPr>
          <p:nvPr/>
        </p:nvSpPr>
        <p:spPr bwMode="auto">
          <a:xfrm>
            <a:off x="7476585" y="3286739"/>
            <a:ext cx="1577635" cy="1019019"/>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gn="ctr">
              <a:buNone/>
            </a:pPr>
            <a:r>
              <a:rPr lang="en-US" sz="1200" b="1" u="sng" kern="0" dirty="0"/>
              <a:t>Primary endpoint:  </a:t>
            </a:r>
            <a:r>
              <a:rPr lang="en-US" sz="1200" b="1" kern="0" dirty="0"/>
              <a:t>SVR ≥35% at Wk 24</a:t>
            </a:r>
          </a:p>
          <a:p>
            <a:pPr marL="0" indent="0" algn="ctr">
              <a:buNone/>
            </a:pPr>
            <a:r>
              <a:rPr lang="en-US" sz="1200" b="1" u="sng" kern="0" dirty="0"/>
              <a:t>Secondary endpoints: </a:t>
            </a:r>
            <a:r>
              <a:rPr lang="en-US" sz="1200" b="1" kern="0" dirty="0"/>
              <a:t>TSS at Wk 24</a:t>
            </a:r>
          </a:p>
        </p:txBody>
      </p:sp>
      <p:sp>
        <p:nvSpPr>
          <p:cNvPr id="2" name="Rectangle: Rounded Corners 1">
            <a:extLst>
              <a:ext uri="{FF2B5EF4-FFF2-40B4-BE49-F238E27FC236}">
                <a16:creationId xmlns:a16="http://schemas.microsoft.com/office/drawing/2014/main" id="{52E21EAB-3DB0-5AB5-DE17-D8465260D193}"/>
              </a:ext>
            </a:extLst>
          </p:cNvPr>
          <p:cNvSpPr/>
          <p:nvPr/>
        </p:nvSpPr>
        <p:spPr>
          <a:xfrm>
            <a:off x="109345" y="3432253"/>
            <a:ext cx="1375317" cy="377258"/>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MANIFEST-2</a:t>
            </a:r>
            <a:r>
              <a:rPr lang="en-US" sz="1600" baseline="30000" dirty="0"/>
              <a:t>3</a:t>
            </a:r>
            <a:endParaRPr lang="en-US" sz="1600" dirty="0"/>
          </a:p>
        </p:txBody>
      </p:sp>
      <p:sp>
        <p:nvSpPr>
          <p:cNvPr id="3" name="Line 54">
            <a:extLst>
              <a:ext uri="{FF2B5EF4-FFF2-40B4-BE49-F238E27FC236}">
                <a16:creationId xmlns:a16="http://schemas.microsoft.com/office/drawing/2014/main" id="{77FC0649-0EC2-8CB8-81A0-489384FA1D85}"/>
              </a:ext>
            </a:extLst>
          </p:cNvPr>
          <p:cNvSpPr>
            <a:spLocks noChangeShapeType="1"/>
          </p:cNvSpPr>
          <p:nvPr/>
        </p:nvSpPr>
        <p:spPr bwMode="auto">
          <a:xfrm flipV="1">
            <a:off x="1695606" y="3590547"/>
            <a:ext cx="44029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6" name="Line 54">
            <a:extLst>
              <a:ext uri="{FF2B5EF4-FFF2-40B4-BE49-F238E27FC236}">
                <a16:creationId xmlns:a16="http://schemas.microsoft.com/office/drawing/2014/main" id="{5A811D6A-1FCC-B95D-429A-C05934114FD5}"/>
              </a:ext>
            </a:extLst>
          </p:cNvPr>
          <p:cNvSpPr>
            <a:spLocks noChangeShapeType="1"/>
          </p:cNvSpPr>
          <p:nvPr/>
        </p:nvSpPr>
        <p:spPr bwMode="auto">
          <a:xfrm flipV="1">
            <a:off x="7179220" y="3732329"/>
            <a:ext cx="2750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8" name="TextBox 7">
            <a:extLst>
              <a:ext uri="{FF2B5EF4-FFF2-40B4-BE49-F238E27FC236}">
                <a16:creationId xmlns:a16="http://schemas.microsoft.com/office/drawing/2014/main" id="{60ABFD8C-5C86-8BC6-142F-9387B91AF674}"/>
              </a:ext>
            </a:extLst>
          </p:cNvPr>
          <p:cNvSpPr txBox="1"/>
          <p:nvPr/>
        </p:nvSpPr>
        <p:spPr>
          <a:xfrm>
            <a:off x="0" y="4286565"/>
            <a:ext cx="9663172" cy="230832"/>
          </a:xfrm>
          <a:prstGeom prst="rect">
            <a:avLst/>
          </a:prstGeom>
          <a:noFill/>
        </p:spPr>
        <p:txBody>
          <a:bodyPr wrap="square" rtlCol="0">
            <a:spAutoFit/>
          </a:bodyPr>
          <a:lstStyle/>
          <a:p>
            <a:r>
              <a:rPr lang="en-US" sz="900" dirty="0"/>
              <a:t>BET, bromodomain and extra-terminal motif; i, inhibitor; JAK, Janus-associated kinase; MF, myelofibrosis; SVR, spleen volume reduction; TSS, total symptom score</a:t>
            </a:r>
          </a:p>
        </p:txBody>
      </p:sp>
    </p:spTree>
    <p:extLst>
      <p:ext uri="{BB962C8B-B14F-4D97-AF65-F5344CB8AC3E}">
        <p14:creationId xmlns:p14="http://schemas.microsoft.com/office/powerpoint/2010/main" val="2417527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207C-5C8D-4B2A-9B66-A30F2AA262EA}"/>
              </a:ext>
            </a:extLst>
          </p:cNvPr>
          <p:cNvSpPr>
            <a:spLocks noGrp="1"/>
          </p:cNvSpPr>
          <p:nvPr>
            <p:ph type="title"/>
          </p:nvPr>
        </p:nvSpPr>
        <p:spPr>
          <a:xfrm>
            <a:off x="648142" y="28517"/>
            <a:ext cx="7886700" cy="994172"/>
          </a:xfrm>
        </p:spPr>
        <p:txBody>
          <a:bodyPr>
            <a:normAutofit/>
          </a:bodyPr>
          <a:lstStyle/>
          <a:p>
            <a:r>
              <a:rPr lang="en-US" sz="2800" dirty="0">
                <a:latin typeface="+mn-lt"/>
              </a:rPr>
              <a:t>MYF3001: Phase 3 Trial of Imetelstat for Patients </a:t>
            </a:r>
            <a:br>
              <a:rPr lang="en-US" sz="2800" dirty="0">
                <a:latin typeface="+mn-lt"/>
              </a:rPr>
            </a:br>
            <a:r>
              <a:rPr lang="en-US" sz="2800" dirty="0">
                <a:latin typeface="+mn-lt"/>
              </a:rPr>
              <a:t>With MF and </a:t>
            </a:r>
            <a:r>
              <a:rPr lang="en-US" sz="2800" b="1" dirty="0">
                <a:solidFill>
                  <a:srgbClr val="35ABBB"/>
                </a:solidFill>
                <a:latin typeface="+mn-lt"/>
              </a:rPr>
              <a:t>Previous JAKi </a:t>
            </a:r>
            <a:r>
              <a:rPr lang="en-US" sz="2800" dirty="0">
                <a:latin typeface="+mn-lt"/>
              </a:rPr>
              <a:t>Therapy</a:t>
            </a:r>
          </a:p>
        </p:txBody>
      </p:sp>
      <p:sp>
        <p:nvSpPr>
          <p:cNvPr id="5" name="Content Placeholder 4">
            <a:extLst>
              <a:ext uri="{FF2B5EF4-FFF2-40B4-BE49-F238E27FC236}">
                <a16:creationId xmlns:a16="http://schemas.microsoft.com/office/drawing/2014/main" id="{4460CDC1-0DBF-493C-B085-313487B050F2}"/>
              </a:ext>
            </a:extLst>
          </p:cNvPr>
          <p:cNvSpPr>
            <a:spLocks noGrp="1"/>
          </p:cNvSpPr>
          <p:nvPr>
            <p:ph idx="1"/>
          </p:nvPr>
        </p:nvSpPr>
        <p:spPr>
          <a:xfrm>
            <a:off x="570153" y="1138477"/>
            <a:ext cx="7886700" cy="3263504"/>
          </a:xfrm>
        </p:spPr>
        <p:txBody>
          <a:bodyPr/>
          <a:lstStyle/>
          <a:p>
            <a:r>
              <a:rPr lang="en-US" sz="1600" b="1" dirty="0"/>
              <a:t>Imetelstat</a:t>
            </a:r>
            <a:r>
              <a:rPr lang="en-US" sz="1600" dirty="0"/>
              <a:t>: intravenous telomerase inhibitor with potential activity for JAK2 wild-type and </a:t>
            </a:r>
            <a:r>
              <a:rPr lang="en-US" sz="1600" i="1" dirty="0"/>
              <a:t>JAK2</a:t>
            </a:r>
            <a:r>
              <a:rPr lang="en-US" sz="1600" dirty="0"/>
              <a:t> V617F mutant MF</a:t>
            </a:r>
            <a:r>
              <a:rPr lang="en-US" sz="1600" baseline="30000" dirty="0"/>
              <a:t>1,2</a:t>
            </a:r>
            <a:r>
              <a:rPr lang="en-US" sz="1600" dirty="0"/>
              <a:t> </a:t>
            </a:r>
          </a:p>
          <a:p>
            <a:pPr lvl="1"/>
            <a:r>
              <a:rPr lang="en-US" sz="1400" dirty="0"/>
              <a:t>Modest splenic/symptom responses but promising survival outcomes in phase 2 IMBARK</a:t>
            </a:r>
            <a:r>
              <a:rPr lang="en-US" sz="1400" baseline="30000" dirty="0"/>
              <a:t>2</a:t>
            </a:r>
          </a:p>
          <a:p>
            <a:pPr lvl="2"/>
            <a:r>
              <a:rPr lang="en-US" sz="1200" dirty="0"/>
              <a:t>IMBARK (n = 59 in 9.4 mg/kg cohort): </a:t>
            </a:r>
            <a:r>
              <a:rPr lang="en-US" sz="1200" dirty="0">
                <a:cs typeface="Calibri" panose="020F0502020204030204" pitchFamily="34" charset="0"/>
              </a:rPr>
              <a:t>≥ 35% SVR = 10.2%; ≥ 50% TSS reduction = 32.2% at wk 24 </a:t>
            </a:r>
            <a:endParaRPr lang="en-US" sz="1200" dirty="0"/>
          </a:p>
          <a:p>
            <a:r>
              <a:rPr lang="en-US" sz="1600" dirty="0"/>
              <a:t>MYF3001: International, open-label, randomized phase 3 trial</a:t>
            </a:r>
            <a:r>
              <a:rPr lang="en-US" sz="1600" baseline="30000" dirty="0"/>
              <a:t>3</a:t>
            </a:r>
            <a:endParaRPr lang="en-US" sz="1600" dirty="0"/>
          </a:p>
          <a:p>
            <a:endParaRPr lang="en-US" sz="1800" dirty="0"/>
          </a:p>
        </p:txBody>
      </p:sp>
      <p:sp>
        <p:nvSpPr>
          <p:cNvPr id="7" name="Text Box 45">
            <a:extLst>
              <a:ext uri="{FF2B5EF4-FFF2-40B4-BE49-F238E27FC236}">
                <a16:creationId xmlns:a16="http://schemas.microsoft.com/office/drawing/2014/main" id="{90C0889D-57B2-42E8-A065-9C325A0F562A}"/>
              </a:ext>
            </a:extLst>
          </p:cNvPr>
          <p:cNvSpPr txBox="1">
            <a:spLocks noChangeArrowheads="1"/>
          </p:cNvSpPr>
          <p:nvPr/>
        </p:nvSpPr>
        <p:spPr bwMode="auto">
          <a:xfrm>
            <a:off x="570153" y="2450388"/>
            <a:ext cx="32471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Patients with intermediate-2</a:t>
            </a:r>
            <a:r>
              <a:rPr lang="en-GB" altLang="en-US" sz="1350" dirty="0">
                <a:solidFill>
                  <a:schemeClr val="tx1"/>
                </a:solidFill>
              </a:rPr>
              <a:t>–</a:t>
            </a:r>
            <a:r>
              <a:rPr lang="en-GB" altLang="en-US" sz="1350" dirty="0">
                <a:solidFill>
                  <a:schemeClr val="tx1"/>
                </a:solidFill>
                <a:latin typeface="Calibri" panose="020F0502020204030204" pitchFamily="34" charset="0"/>
              </a:rPr>
              <a:t> or high-risk MF</a:t>
            </a:r>
            <a:r>
              <a:rPr lang="en-US" altLang="en-US" sz="1350" dirty="0">
                <a:solidFill>
                  <a:schemeClr val="tx1"/>
                </a:solidFill>
                <a:latin typeface="Calibri" panose="020F0502020204030204" pitchFamily="34" charset="0"/>
              </a:rPr>
              <a:t>; symptomatic with splenomegaly; </a:t>
            </a:r>
            <a:br>
              <a:rPr lang="en-US" altLang="en-US" sz="1350" dirty="0">
                <a:solidFill>
                  <a:schemeClr val="tx1"/>
                </a:solidFill>
                <a:latin typeface="Calibri" panose="020F0502020204030204" pitchFamily="34" charset="0"/>
              </a:rPr>
            </a:br>
            <a:r>
              <a:rPr lang="en-US" altLang="en-US" sz="1350" b="1" dirty="0">
                <a:solidFill>
                  <a:srgbClr val="7030A0"/>
                </a:solidFill>
                <a:latin typeface="Calibri" panose="020F0502020204030204" pitchFamily="34" charset="0"/>
              </a:rPr>
              <a:t>refractory to JAKi</a:t>
            </a:r>
            <a:endParaRPr lang="en-GB" altLang="en-US" sz="1350" b="1" dirty="0">
              <a:solidFill>
                <a:srgbClr val="7030A0"/>
              </a:solidFill>
              <a:latin typeface="Calibri" panose="020F0502020204030204" pitchFamily="34" charset="0"/>
            </a:endParaRPr>
          </a:p>
          <a:p>
            <a:pPr algn="ctr">
              <a:lnSpc>
                <a:spcPct val="100000"/>
              </a:lnSpc>
              <a:spcBef>
                <a:spcPct val="0"/>
              </a:spcBef>
              <a:spcAft>
                <a:spcPct val="0"/>
              </a:spcAft>
              <a:buClrTx/>
              <a:buFontTx/>
              <a:buNone/>
            </a:pPr>
            <a:r>
              <a:rPr lang="en-GB" altLang="en-US" sz="1350" dirty="0">
                <a:solidFill>
                  <a:schemeClr val="tx1"/>
                </a:solidFill>
                <a:latin typeface="Calibri" panose="020F0502020204030204" pitchFamily="34" charset="0"/>
              </a:rPr>
              <a:t>(Planned N = 320)</a:t>
            </a:r>
            <a:endParaRPr lang="en-US" altLang="en-US" sz="1350" dirty="0">
              <a:solidFill>
                <a:schemeClr val="tx1"/>
              </a:solidFill>
              <a:latin typeface="Calibri" panose="020F0502020204030204" pitchFamily="34" charset="0"/>
            </a:endParaRPr>
          </a:p>
        </p:txBody>
      </p:sp>
      <p:sp>
        <p:nvSpPr>
          <p:cNvPr id="10" name="Rectangle 49">
            <a:extLst>
              <a:ext uri="{FF2B5EF4-FFF2-40B4-BE49-F238E27FC236}">
                <a16:creationId xmlns:a16="http://schemas.microsoft.com/office/drawing/2014/main" id="{A25B11C0-D5F7-4314-BF69-932352DE444B}"/>
              </a:ext>
            </a:extLst>
          </p:cNvPr>
          <p:cNvSpPr>
            <a:spLocks noChangeArrowheads="1"/>
          </p:cNvSpPr>
          <p:nvPr/>
        </p:nvSpPr>
        <p:spPr bwMode="auto">
          <a:xfrm>
            <a:off x="4572000" y="2465364"/>
            <a:ext cx="2460636" cy="450666"/>
          </a:xfrm>
          <a:prstGeom prst="rect">
            <a:avLst/>
          </a:prstGeom>
          <a:solidFill>
            <a:srgbClr val="35ABBB"/>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Imetelstat </a:t>
            </a:r>
            <a:br>
              <a:rPr lang="en-US" altLang="en-US" sz="1500" b="1" dirty="0">
                <a:solidFill>
                  <a:schemeClr val="bg1"/>
                </a:solidFill>
                <a:latin typeface="Calibri" panose="020F0502020204030204" pitchFamily="34" charset="0"/>
              </a:rPr>
            </a:br>
            <a:r>
              <a:rPr lang="en-US" altLang="en-US" sz="1500" b="1" dirty="0">
                <a:solidFill>
                  <a:schemeClr val="bg1"/>
                </a:solidFill>
                <a:latin typeface="Calibri" panose="020F0502020204030204" pitchFamily="34" charset="0"/>
              </a:rPr>
              <a:t>9.4 mg/kg IV Q3W</a:t>
            </a:r>
          </a:p>
        </p:txBody>
      </p:sp>
      <p:sp>
        <p:nvSpPr>
          <p:cNvPr id="11" name="Rectangle 50">
            <a:extLst>
              <a:ext uri="{FF2B5EF4-FFF2-40B4-BE49-F238E27FC236}">
                <a16:creationId xmlns:a16="http://schemas.microsoft.com/office/drawing/2014/main" id="{8A8D6A31-93EB-4C3F-A942-56A75E97A9E7}"/>
              </a:ext>
            </a:extLst>
          </p:cNvPr>
          <p:cNvSpPr>
            <a:spLocks noChangeArrowheads="1"/>
          </p:cNvSpPr>
          <p:nvPr/>
        </p:nvSpPr>
        <p:spPr bwMode="auto">
          <a:xfrm>
            <a:off x="4572000" y="3028684"/>
            <a:ext cx="2460635" cy="41610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500" b="1" dirty="0">
                <a:solidFill>
                  <a:schemeClr val="bg1"/>
                </a:solidFill>
                <a:latin typeface="Calibri" panose="020F0502020204030204" pitchFamily="34" charset="0"/>
              </a:rPr>
              <a:t>Best Available Therapy</a:t>
            </a:r>
            <a:br>
              <a:rPr lang="en-US" altLang="en-US" sz="1500" b="1" dirty="0">
                <a:solidFill>
                  <a:schemeClr val="bg1"/>
                </a:solidFill>
                <a:latin typeface="Calibri" panose="020F0502020204030204" pitchFamily="34" charset="0"/>
              </a:rPr>
            </a:br>
            <a:r>
              <a:rPr lang="en-US" altLang="en-US" sz="1500" b="1" dirty="0">
                <a:solidFill>
                  <a:schemeClr val="bg1"/>
                </a:solidFill>
                <a:latin typeface="Calibri" panose="020F0502020204030204" pitchFamily="34" charset="0"/>
              </a:rPr>
              <a:t>(non-JAKi)</a:t>
            </a:r>
            <a:endParaRPr lang="en-US" altLang="en-US" sz="1500" b="1" baseline="30000" dirty="0">
              <a:solidFill>
                <a:schemeClr val="bg1"/>
              </a:solidFill>
              <a:latin typeface="Calibri" panose="020F0502020204030204" pitchFamily="34" charset="0"/>
            </a:endParaRPr>
          </a:p>
        </p:txBody>
      </p:sp>
      <p:sp>
        <p:nvSpPr>
          <p:cNvPr id="14" name="Line 53">
            <a:extLst>
              <a:ext uri="{FF2B5EF4-FFF2-40B4-BE49-F238E27FC236}">
                <a16:creationId xmlns:a16="http://schemas.microsoft.com/office/drawing/2014/main" id="{8E8FC73B-1BF5-4E7B-AB57-7048DD35FA49}"/>
              </a:ext>
            </a:extLst>
          </p:cNvPr>
          <p:cNvSpPr>
            <a:spLocks noChangeShapeType="1"/>
          </p:cNvSpPr>
          <p:nvPr/>
        </p:nvSpPr>
        <p:spPr bwMode="auto">
          <a:xfrm>
            <a:off x="3908050" y="2948155"/>
            <a:ext cx="538746" cy="288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5" name="Line 54">
            <a:extLst>
              <a:ext uri="{FF2B5EF4-FFF2-40B4-BE49-F238E27FC236}">
                <a16:creationId xmlns:a16="http://schemas.microsoft.com/office/drawing/2014/main" id="{27436C72-A4AF-4AD2-BFDE-437963090BDD}"/>
              </a:ext>
            </a:extLst>
          </p:cNvPr>
          <p:cNvSpPr>
            <a:spLocks noChangeShapeType="1"/>
          </p:cNvSpPr>
          <p:nvPr/>
        </p:nvSpPr>
        <p:spPr bwMode="auto">
          <a:xfrm flipV="1">
            <a:off x="3906416" y="2597431"/>
            <a:ext cx="548689" cy="288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19" name="Text Box 15">
            <a:extLst>
              <a:ext uri="{FF2B5EF4-FFF2-40B4-BE49-F238E27FC236}">
                <a16:creationId xmlns:a16="http://schemas.microsoft.com/office/drawing/2014/main" id="{609B3674-545E-43BF-B476-6728B4C5537F}"/>
              </a:ext>
            </a:extLst>
          </p:cNvPr>
          <p:cNvSpPr txBox="1">
            <a:spLocks noChangeArrowheads="1"/>
          </p:cNvSpPr>
          <p:nvPr/>
        </p:nvSpPr>
        <p:spPr bwMode="auto">
          <a:xfrm>
            <a:off x="3093471" y="4484805"/>
            <a:ext cx="6134369" cy="553998"/>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1. Mascarenhas J, et al. </a:t>
            </a:r>
            <a:r>
              <a:rPr lang="pt-BR" altLang="en-US" sz="1000" b="0" i="1" spc="-8" dirty="0">
                <a:solidFill>
                  <a:schemeClr val="bg1"/>
                </a:solidFill>
                <a:latin typeface="Calibri" panose="020F0502020204030204" pitchFamily="34" charset="0"/>
                <a:cs typeface="Arial" panose="020B0604020202020204" pitchFamily="34" charset="0"/>
              </a:rPr>
              <a:t>Future Oncol</a:t>
            </a:r>
            <a:r>
              <a:rPr lang="pt-BR" altLang="en-US" sz="1000" b="0" spc="-8" dirty="0">
                <a:solidFill>
                  <a:schemeClr val="bg1"/>
                </a:solidFill>
                <a:latin typeface="Calibri" panose="020F0502020204030204" pitchFamily="34" charset="0"/>
                <a:cs typeface="Arial" panose="020B0604020202020204" pitchFamily="34" charset="0"/>
              </a:rPr>
              <a:t>. 2022;18(22):2393-2402.</a:t>
            </a:r>
          </a:p>
          <a:p>
            <a:pPr defTabSz="685783" fontAlgn="base">
              <a:spcBef>
                <a:spcPct val="0"/>
              </a:spcBef>
              <a:spcAft>
                <a:spcPct val="0"/>
              </a:spcAft>
              <a:defRPr/>
            </a:pPr>
            <a:r>
              <a:rPr lang="pt-BR" altLang="en-US" sz="1000" b="0" spc="-8" dirty="0">
                <a:solidFill>
                  <a:schemeClr val="bg1"/>
                </a:solidFill>
                <a:latin typeface="Calibri" panose="020F0502020204030204" pitchFamily="34" charset="0"/>
                <a:cs typeface="Arial" panose="020B0604020202020204" pitchFamily="34" charset="0"/>
              </a:rPr>
              <a:t>2. </a:t>
            </a:r>
            <a:r>
              <a:rPr kumimoji="0" lang="en-US" altLang="en-US" sz="1000" b="0" i="0" u="none" strike="noStrike" kern="1200" cap="none" spc="-11"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Mascarenhas</a:t>
            </a:r>
            <a:r>
              <a:rPr lang="en-US" altLang="en-US" sz="1000" b="0" spc="-11" dirty="0">
                <a:solidFill>
                  <a:schemeClr val="bg1"/>
                </a:solidFill>
                <a:latin typeface="Calibri" panose="020F0502020204030204" pitchFamily="34" charset="0"/>
                <a:cs typeface="Arial" panose="020B0604020202020204" pitchFamily="34" charset="0"/>
              </a:rPr>
              <a:t> J, et al. </a:t>
            </a:r>
            <a:r>
              <a:rPr lang="en-US" altLang="en-US" sz="1000" b="0" i="1" spc="-11" dirty="0">
                <a:solidFill>
                  <a:schemeClr val="bg1"/>
                </a:solidFill>
                <a:latin typeface="Calibri" panose="020F0502020204030204" pitchFamily="34" charset="0"/>
                <a:cs typeface="Arial" panose="020B0604020202020204" pitchFamily="34" charset="0"/>
              </a:rPr>
              <a:t>J Clin Oncol</a:t>
            </a:r>
            <a:r>
              <a:rPr kumimoji="0" lang="en-US" altLang="en-US" sz="1000" b="0" i="0" u="none" strike="noStrike" kern="1200" cap="none" spc="-11"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 2021;39(6):2881-2892.</a:t>
            </a:r>
          </a:p>
          <a:p>
            <a:pPr defTabSz="685783" fontAlgn="base">
              <a:spcBef>
                <a:spcPct val="0"/>
              </a:spcBef>
              <a:spcAft>
                <a:spcPct val="0"/>
              </a:spcAft>
              <a:defRPr/>
            </a:pPr>
            <a:r>
              <a:rPr lang="en-US" altLang="en-US" sz="1000" b="0" dirty="0">
                <a:solidFill>
                  <a:schemeClr val="bg1"/>
                </a:solidFill>
                <a:latin typeface="Calibri" panose="020F0502020204030204" pitchFamily="34" charset="0"/>
                <a:cs typeface="Arial" panose="020B0604020202020204" pitchFamily="34" charset="0"/>
              </a:rPr>
              <a:t>3. </a:t>
            </a:r>
            <a:r>
              <a:rPr lang="pt-BR" altLang="en-US" sz="1000" b="0" spc="-8" dirty="0">
                <a:solidFill>
                  <a:schemeClr val="bg1"/>
                </a:solidFill>
                <a:latin typeface="Calibri" panose="020F0502020204030204" pitchFamily="34" charset="0"/>
                <a:cs typeface="Arial" panose="020B0604020202020204" pitchFamily="34" charset="0"/>
              </a:rPr>
              <a:t>ClinicalTrials.gov. Updated January 13, 2023. https://clinicaltrials.gov/NCT04576156/ </a:t>
            </a:r>
            <a:endParaRPr lang="en-US" sz="800" i="1" dirty="0"/>
          </a:p>
        </p:txBody>
      </p:sp>
      <p:sp>
        <p:nvSpPr>
          <p:cNvPr id="20" name="Content Placeholder 4">
            <a:extLst>
              <a:ext uri="{FF2B5EF4-FFF2-40B4-BE49-F238E27FC236}">
                <a16:creationId xmlns:a16="http://schemas.microsoft.com/office/drawing/2014/main" id="{69779027-8834-4948-A076-CC988AE8299E}"/>
              </a:ext>
            </a:extLst>
          </p:cNvPr>
          <p:cNvSpPr txBox="1">
            <a:spLocks/>
          </p:cNvSpPr>
          <p:nvPr/>
        </p:nvSpPr>
        <p:spPr bwMode="auto">
          <a:xfrm>
            <a:off x="2111364" y="3444052"/>
            <a:ext cx="4419215" cy="92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gn="ctr">
              <a:buNone/>
            </a:pPr>
            <a:r>
              <a:rPr lang="en-US" sz="1400" b="1" kern="0" dirty="0">
                <a:solidFill>
                  <a:schemeClr val="tx1"/>
                </a:solidFill>
              </a:rPr>
              <a:t>Primary endpoint: OS</a:t>
            </a:r>
          </a:p>
          <a:p>
            <a:pPr marL="0" indent="0" algn="ctr">
              <a:buNone/>
            </a:pPr>
            <a:r>
              <a:rPr lang="en-US" sz="1400" kern="0" dirty="0">
                <a:solidFill>
                  <a:schemeClr val="tx1"/>
                </a:solidFill>
              </a:rPr>
              <a:t>Select secondary endpoints: TSS and SVR at Wk 24, PFS, responses, reduction in BM fibrosis, safety, QoL</a:t>
            </a:r>
          </a:p>
        </p:txBody>
      </p:sp>
      <p:sp>
        <p:nvSpPr>
          <p:cNvPr id="22" name="Text Box 45">
            <a:extLst>
              <a:ext uri="{FF2B5EF4-FFF2-40B4-BE49-F238E27FC236}">
                <a16:creationId xmlns:a16="http://schemas.microsoft.com/office/drawing/2014/main" id="{21FADA75-9919-43B3-BD6F-85C784A1D560}"/>
              </a:ext>
            </a:extLst>
          </p:cNvPr>
          <p:cNvSpPr txBox="1">
            <a:spLocks noChangeArrowheads="1"/>
          </p:cNvSpPr>
          <p:nvPr/>
        </p:nvSpPr>
        <p:spPr bwMode="auto">
          <a:xfrm>
            <a:off x="7423875" y="2629360"/>
            <a:ext cx="16653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i="1" dirty="0">
                <a:solidFill>
                  <a:schemeClr val="tx1"/>
                </a:solidFill>
                <a:latin typeface="Calibri" panose="020F0502020204030204" pitchFamily="34" charset="0"/>
              </a:rPr>
              <a:t>Until PD, unacceptable toxicity, discontinuation, or study end</a:t>
            </a:r>
          </a:p>
        </p:txBody>
      </p:sp>
      <p:sp>
        <p:nvSpPr>
          <p:cNvPr id="2" name="Rectangle: Rounded Corners 1">
            <a:extLst>
              <a:ext uri="{FF2B5EF4-FFF2-40B4-BE49-F238E27FC236}">
                <a16:creationId xmlns:a16="http://schemas.microsoft.com/office/drawing/2014/main" id="{3E375026-CD6D-EEDC-DCB3-5895FDCBAF95}"/>
              </a:ext>
            </a:extLst>
          </p:cNvPr>
          <p:cNvSpPr/>
          <p:nvPr/>
        </p:nvSpPr>
        <p:spPr>
          <a:xfrm>
            <a:off x="2149307" y="3483114"/>
            <a:ext cx="4343328" cy="822090"/>
          </a:xfrm>
          <a:prstGeom prst="roundRect">
            <a:avLst/>
          </a:prstGeom>
          <a:noFill/>
          <a:ln w="28575">
            <a:solidFill>
              <a:srgbClr val="419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ne 53">
            <a:extLst>
              <a:ext uri="{FF2B5EF4-FFF2-40B4-BE49-F238E27FC236}">
                <a16:creationId xmlns:a16="http://schemas.microsoft.com/office/drawing/2014/main" id="{25D93C7A-182F-F732-88DB-C9E35F0E7DC8}"/>
              </a:ext>
            </a:extLst>
          </p:cNvPr>
          <p:cNvSpPr>
            <a:spLocks noChangeShapeType="1"/>
          </p:cNvSpPr>
          <p:nvPr/>
        </p:nvSpPr>
        <p:spPr bwMode="auto">
          <a:xfrm>
            <a:off x="7109032" y="2928604"/>
            <a:ext cx="37658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32332D98-8FAE-A072-B90E-31D058AE23C0}"/>
              </a:ext>
            </a:extLst>
          </p:cNvPr>
          <p:cNvSpPr txBox="1"/>
          <p:nvPr/>
        </p:nvSpPr>
        <p:spPr>
          <a:xfrm>
            <a:off x="0" y="4286565"/>
            <a:ext cx="9663172" cy="230832"/>
          </a:xfrm>
          <a:prstGeom prst="rect">
            <a:avLst/>
          </a:prstGeom>
          <a:noFill/>
        </p:spPr>
        <p:txBody>
          <a:bodyPr wrap="square" rtlCol="0">
            <a:spAutoFit/>
          </a:bodyPr>
          <a:lstStyle/>
          <a:p>
            <a:r>
              <a:rPr lang="en-US" sz="900" dirty="0"/>
              <a:t>BM, bone marrow; MF, myelofibrosis; JAK, Janus-associated kinase; OS, overall survival; PD, progressive disease; QoL, quality of life; SVR, spleen volume reduction; TSS, total symptom score </a:t>
            </a:r>
          </a:p>
        </p:txBody>
      </p:sp>
      <p:sp>
        <p:nvSpPr>
          <p:cNvPr id="12" name="Rectangle: Rounded Corners 11">
            <a:extLst>
              <a:ext uri="{FF2B5EF4-FFF2-40B4-BE49-F238E27FC236}">
                <a16:creationId xmlns:a16="http://schemas.microsoft.com/office/drawing/2014/main" id="{6A893071-53E1-1D74-C033-9E2F6D90187E}"/>
              </a:ext>
            </a:extLst>
          </p:cNvPr>
          <p:cNvSpPr/>
          <p:nvPr/>
        </p:nvSpPr>
        <p:spPr>
          <a:xfrm>
            <a:off x="648142" y="2445654"/>
            <a:ext cx="3091124" cy="908354"/>
          </a:xfrm>
          <a:prstGeom prst="roundRect">
            <a:avLst/>
          </a:prstGeom>
          <a:solidFill>
            <a:srgbClr val="3366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3840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840E-26ED-D98E-A033-E2FA9AD08C29}"/>
              </a:ext>
            </a:extLst>
          </p:cNvPr>
          <p:cNvSpPr>
            <a:spLocks noGrp="1"/>
          </p:cNvSpPr>
          <p:nvPr>
            <p:ph type="title"/>
          </p:nvPr>
        </p:nvSpPr>
        <p:spPr>
          <a:xfrm>
            <a:off x="628650" y="-68078"/>
            <a:ext cx="7886700" cy="994172"/>
          </a:xfrm>
        </p:spPr>
        <p:txBody>
          <a:bodyPr/>
          <a:lstStyle/>
          <a:p>
            <a:r>
              <a:rPr lang="en-US" dirty="0">
                <a:latin typeface="+mn-lt"/>
              </a:rPr>
              <a:t>Clinical Trials Summary</a:t>
            </a:r>
          </a:p>
        </p:txBody>
      </p:sp>
      <p:graphicFrame>
        <p:nvGraphicFramePr>
          <p:cNvPr id="4" name="Table 4">
            <a:extLst>
              <a:ext uri="{FF2B5EF4-FFF2-40B4-BE49-F238E27FC236}">
                <a16:creationId xmlns:a16="http://schemas.microsoft.com/office/drawing/2014/main" id="{AD153ABD-C1AA-7C64-55CF-22DE72BAFA2B}"/>
              </a:ext>
            </a:extLst>
          </p:cNvPr>
          <p:cNvGraphicFramePr>
            <a:graphicFrameLocks noGrp="1"/>
          </p:cNvGraphicFramePr>
          <p:nvPr>
            <p:ph idx="1"/>
            <p:extLst>
              <p:ext uri="{D42A27DB-BD31-4B8C-83A1-F6EECF244321}">
                <p14:modId xmlns:p14="http://schemas.microsoft.com/office/powerpoint/2010/main" val="996708354"/>
              </p:ext>
            </p:extLst>
          </p:nvPr>
        </p:nvGraphicFramePr>
        <p:xfrm>
          <a:off x="269715" y="757558"/>
          <a:ext cx="8499315" cy="3368040"/>
        </p:xfrm>
        <a:graphic>
          <a:graphicData uri="http://schemas.openxmlformats.org/drawingml/2006/table">
            <a:tbl>
              <a:tblPr firstRow="1" bandRow="1">
                <a:tableStyleId>{74C1A8A3-306A-4EB7-A6B1-4F7E0EB9C5D6}</a:tableStyleId>
              </a:tblPr>
              <a:tblGrid>
                <a:gridCol w="3410187">
                  <a:extLst>
                    <a:ext uri="{9D8B030D-6E8A-4147-A177-3AD203B41FA5}">
                      <a16:colId xmlns:a16="http://schemas.microsoft.com/office/drawing/2014/main" val="207450934"/>
                    </a:ext>
                  </a:extLst>
                </a:gridCol>
                <a:gridCol w="2951143">
                  <a:extLst>
                    <a:ext uri="{9D8B030D-6E8A-4147-A177-3AD203B41FA5}">
                      <a16:colId xmlns:a16="http://schemas.microsoft.com/office/drawing/2014/main" val="2879573880"/>
                    </a:ext>
                  </a:extLst>
                </a:gridCol>
                <a:gridCol w="2137985">
                  <a:extLst>
                    <a:ext uri="{9D8B030D-6E8A-4147-A177-3AD203B41FA5}">
                      <a16:colId xmlns:a16="http://schemas.microsoft.com/office/drawing/2014/main" val="2539763043"/>
                    </a:ext>
                  </a:extLst>
                </a:gridCol>
              </a:tblGrid>
              <a:tr h="144151">
                <a:tc>
                  <a:txBody>
                    <a:bodyPr/>
                    <a:lstStyle/>
                    <a:p>
                      <a:r>
                        <a:rPr lang="en-US" sz="1100" dirty="0"/>
                        <a:t>Agent/Regimen</a:t>
                      </a:r>
                    </a:p>
                  </a:txBody>
                  <a:tcPr anchor="ctr">
                    <a:solidFill>
                      <a:srgbClr val="35ABBB"/>
                    </a:solidFill>
                  </a:tcPr>
                </a:tc>
                <a:tc>
                  <a:txBody>
                    <a:bodyPr/>
                    <a:lstStyle/>
                    <a:p>
                      <a:pPr algn="ctr"/>
                      <a:r>
                        <a:rPr lang="en-US" sz="1100" dirty="0"/>
                        <a:t>Clinical Trial </a:t>
                      </a:r>
                    </a:p>
                  </a:txBody>
                  <a:tcPr anchor="ctr">
                    <a:solidFill>
                      <a:srgbClr val="35ABBB"/>
                    </a:solidFill>
                  </a:tcPr>
                </a:tc>
                <a:tc>
                  <a:txBody>
                    <a:bodyPr/>
                    <a:lstStyle/>
                    <a:p>
                      <a:pPr algn="ctr"/>
                      <a:r>
                        <a:rPr lang="en-US" sz="1100" dirty="0"/>
                        <a:t>Phase</a:t>
                      </a:r>
                    </a:p>
                  </a:txBody>
                  <a:tcPr anchor="ctr">
                    <a:solidFill>
                      <a:srgbClr val="35ABBB"/>
                    </a:solidFill>
                  </a:tcPr>
                </a:tc>
                <a:extLst>
                  <a:ext uri="{0D108BD9-81ED-4DB2-BD59-A6C34878D82A}">
                    <a16:rowId xmlns:a16="http://schemas.microsoft.com/office/drawing/2014/main" val="4194364748"/>
                  </a:ext>
                </a:extLst>
              </a:tr>
              <a:tr h="139911">
                <a:tc gridSpan="3">
                  <a:txBody>
                    <a:bodyPr/>
                    <a:lstStyle/>
                    <a:p>
                      <a:r>
                        <a:rPr lang="en-US" sz="1100" b="1" dirty="0">
                          <a:solidFill>
                            <a:schemeClr val="bg1"/>
                          </a:solidFill>
                        </a:rPr>
                        <a:t>To Improve Spleen and Symptoms</a:t>
                      </a:r>
                    </a:p>
                  </a:txBody>
                  <a:tcPr anchor="ctr">
                    <a:solidFill>
                      <a:schemeClr val="tx1">
                        <a:lumMod val="85000"/>
                        <a:lumOff val="15000"/>
                      </a:schemeClr>
                    </a:solidFill>
                  </a:tcPr>
                </a:tc>
                <a:tc hMerge="1">
                  <a:txBody>
                    <a:bodyPr/>
                    <a:lstStyle/>
                    <a:p>
                      <a:endParaRPr lang="en-US"/>
                    </a:p>
                  </a:txBody>
                  <a:tcPr/>
                </a:tc>
                <a:tc hMerge="1">
                  <a:txBody>
                    <a:bodyPr/>
                    <a:lstStyle/>
                    <a:p>
                      <a:endParaRPr lang="en-US" dirty="0"/>
                    </a:p>
                  </a:txBody>
                  <a:tcPr anchor="ctr"/>
                </a:tc>
                <a:extLst>
                  <a:ext uri="{0D108BD9-81ED-4DB2-BD59-A6C34878D82A}">
                    <a16:rowId xmlns:a16="http://schemas.microsoft.com/office/drawing/2014/main" val="2339372364"/>
                  </a:ext>
                </a:extLst>
              </a:tr>
              <a:tr h="139911">
                <a:tc>
                  <a:txBody>
                    <a:bodyPr/>
                    <a:lstStyle/>
                    <a:p>
                      <a:pPr marL="285750" indent="-285750">
                        <a:buFont typeface="Wingdings" panose="05000000000000000000" pitchFamily="2" charset="2"/>
                        <a:buChar char="§"/>
                      </a:pPr>
                      <a:r>
                        <a:rPr lang="en-US" sz="1100" dirty="0"/>
                        <a:t>Momelotinib (JAK1i, JAK2i, ACVR1i)</a:t>
                      </a:r>
                    </a:p>
                  </a:txBody>
                  <a:tcPr anchor="ctr"/>
                </a:tc>
                <a:tc>
                  <a:txBody>
                    <a:bodyPr/>
                    <a:lstStyle/>
                    <a:p>
                      <a:pPr algn="ctr"/>
                      <a:r>
                        <a:rPr lang="en-US" sz="1100" dirty="0"/>
                        <a:t>MOMENTUM</a:t>
                      </a:r>
                      <a:r>
                        <a:rPr lang="en-US" sz="1100" baseline="30000" dirty="0"/>
                        <a:t>1</a:t>
                      </a:r>
                      <a:endParaRPr lang="en-US" sz="1100" dirty="0"/>
                    </a:p>
                  </a:txBody>
                  <a:tcPr anchor="ctr"/>
                </a:tc>
                <a:tc>
                  <a:txBody>
                    <a:bodyPr/>
                    <a:lstStyle/>
                    <a:p>
                      <a:pPr algn="ctr"/>
                      <a:r>
                        <a:rPr lang="en-US" sz="1100" dirty="0"/>
                        <a:t>3</a:t>
                      </a:r>
                    </a:p>
                  </a:txBody>
                  <a:tcPr anchor="ctr"/>
                </a:tc>
                <a:extLst>
                  <a:ext uri="{0D108BD9-81ED-4DB2-BD59-A6C34878D82A}">
                    <a16:rowId xmlns:a16="http://schemas.microsoft.com/office/drawing/2014/main" val="857522414"/>
                  </a:ext>
                </a:extLst>
              </a:tr>
              <a:tr h="139911">
                <a:tc>
                  <a:txBody>
                    <a:bodyPr/>
                    <a:lstStyle/>
                    <a:p>
                      <a:pPr marL="285750" indent="-285750">
                        <a:buFont typeface="Wingdings" panose="05000000000000000000" pitchFamily="2" charset="2"/>
                        <a:buChar char="§"/>
                      </a:pPr>
                      <a:r>
                        <a:rPr lang="en-US" sz="1100" dirty="0"/>
                        <a:t>Navtemadlin (MDM2i)</a:t>
                      </a:r>
                    </a:p>
                  </a:txBody>
                  <a:tcPr anchor="ctr"/>
                </a:tc>
                <a:tc>
                  <a:txBody>
                    <a:bodyPr/>
                    <a:lstStyle/>
                    <a:p>
                      <a:pPr algn="ctr"/>
                      <a:r>
                        <a:rPr lang="en-US" sz="1100" dirty="0"/>
                        <a:t>BOREAS</a:t>
                      </a:r>
                      <a:r>
                        <a:rPr lang="en-US" sz="1100" baseline="30000" dirty="0"/>
                        <a:t>2</a:t>
                      </a:r>
                      <a:endParaRPr lang="en-US" sz="1100" dirty="0"/>
                    </a:p>
                  </a:txBody>
                  <a:tcPr anchor="ctr"/>
                </a:tc>
                <a:tc>
                  <a:txBody>
                    <a:bodyPr/>
                    <a:lstStyle/>
                    <a:p>
                      <a:pPr algn="ctr"/>
                      <a:r>
                        <a:rPr lang="en-US" sz="1100" dirty="0"/>
                        <a:t>2/3</a:t>
                      </a:r>
                    </a:p>
                  </a:txBody>
                  <a:tcPr anchor="ctr"/>
                </a:tc>
                <a:extLst>
                  <a:ext uri="{0D108BD9-81ED-4DB2-BD59-A6C34878D82A}">
                    <a16:rowId xmlns:a16="http://schemas.microsoft.com/office/drawing/2014/main" val="641033104"/>
                  </a:ext>
                </a:extLst>
              </a:tr>
              <a:tr h="139911">
                <a:tc>
                  <a:txBody>
                    <a:bodyPr/>
                    <a:lstStyle/>
                    <a:p>
                      <a:pPr marL="285750" indent="-285750">
                        <a:buFont typeface="Wingdings" panose="05000000000000000000" pitchFamily="2" charset="2"/>
                        <a:buChar char="§"/>
                      </a:pPr>
                      <a:r>
                        <a:rPr lang="en-US" sz="1100" dirty="0"/>
                        <a:t>Imetelstat (telomerase inhibitor)</a:t>
                      </a:r>
                    </a:p>
                  </a:txBody>
                  <a:tcPr anchor="ctr"/>
                </a:tc>
                <a:tc>
                  <a:txBody>
                    <a:bodyPr/>
                    <a:lstStyle/>
                    <a:p>
                      <a:pPr algn="ctr"/>
                      <a:r>
                        <a:rPr lang="en-US" sz="1100" dirty="0"/>
                        <a:t>MYF3001</a:t>
                      </a:r>
                      <a:r>
                        <a:rPr lang="en-US" sz="1100" baseline="30000" dirty="0"/>
                        <a:t>3</a:t>
                      </a:r>
                      <a:endParaRPr lang="en-US" sz="1100" dirty="0"/>
                    </a:p>
                  </a:txBody>
                  <a:tcPr anchor="ctr"/>
                </a:tc>
                <a:tc>
                  <a:txBody>
                    <a:bodyPr/>
                    <a:lstStyle/>
                    <a:p>
                      <a:pPr algn="ctr"/>
                      <a:r>
                        <a:rPr lang="en-US" sz="1100" dirty="0"/>
                        <a:t>3</a:t>
                      </a:r>
                    </a:p>
                  </a:txBody>
                  <a:tcPr anchor="ctr"/>
                </a:tc>
                <a:extLst>
                  <a:ext uri="{0D108BD9-81ED-4DB2-BD59-A6C34878D82A}">
                    <a16:rowId xmlns:a16="http://schemas.microsoft.com/office/drawing/2014/main" val="496990791"/>
                  </a:ext>
                </a:extLst>
              </a:tr>
              <a:tr h="139911">
                <a:tc>
                  <a:txBody>
                    <a:bodyPr/>
                    <a:lstStyle/>
                    <a:p>
                      <a:pPr marL="285750" indent="-285750">
                        <a:buFont typeface="Wingdings" panose="05000000000000000000" pitchFamily="2" charset="2"/>
                        <a:buChar char="§"/>
                      </a:pPr>
                      <a:r>
                        <a:rPr lang="en-US" sz="1100" dirty="0"/>
                        <a:t>Bomedemstat (LSD1 inhibitor) </a:t>
                      </a:r>
                    </a:p>
                  </a:txBody>
                  <a:tcPr anchor="ctr"/>
                </a:tc>
                <a:tc>
                  <a:txBody>
                    <a:bodyPr/>
                    <a:lstStyle/>
                    <a:p>
                      <a:pPr algn="ctr"/>
                      <a:r>
                        <a:rPr lang="en-US" sz="1100" dirty="0"/>
                        <a:t>NCT05223920</a:t>
                      </a:r>
                      <a:r>
                        <a:rPr lang="en-US" sz="1100" baseline="30000" dirty="0"/>
                        <a:t>4</a:t>
                      </a:r>
                      <a:endParaRPr lang="en-US" sz="1100" dirty="0"/>
                    </a:p>
                  </a:txBody>
                  <a:tcPr anchor="ctr"/>
                </a:tc>
                <a:tc>
                  <a:txBody>
                    <a:bodyPr/>
                    <a:lstStyle/>
                    <a:p>
                      <a:pPr algn="ctr"/>
                      <a:r>
                        <a:rPr lang="en-US" sz="1100" dirty="0"/>
                        <a:t>2</a:t>
                      </a:r>
                    </a:p>
                  </a:txBody>
                  <a:tcPr anchor="ctr"/>
                </a:tc>
                <a:extLst>
                  <a:ext uri="{0D108BD9-81ED-4DB2-BD59-A6C34878D82A}">
                    <a16:rowId xmlns:a16="http://schemas.microsoft.com/office/drawing/2014/main" val="1264090525"/>
                  </a:ext>
                </a:extLst>
              </a:tr>
              <a:tr h="139911">
                <a:tc gridSpan="3">
                  <a:txBody>
                    <a:bodyPr/>
                    <a:lstStyle/>
                    <a:p>
                      <a:r>
                        <a:rPr lang="en-US" sz="1100" b="1" dirty="0">
                          <a:solidFill>
                            <a:schemeClr val="bg1"/>
                          </a:solidFill>
                        </a:rPr>
                        <a:t>Ruxolitinib combinations</a:t>
                      </a:r>
                    </a:p>
                  </a:txBody>
                  <a:tcPr anchor="ctr">
                    <a:solidFill>
                      <a:schemeClr val="tx1">
                        <a:lumMod val="85000"/>
                        <a:lumOff val="15000"/>
                      </a:schemeClr>
                    </a:solidFill>
                  </a:tcPr>
                </a:tc>
                <a:tc hMerge="1">
                  <a:txBody>
                    <a:bodyPr/>
                    <a:lstStyle/>
                    <a:p>
                      <a:endParaRPr lang="en-US"/>
                    </a:p>
                  </a:txBody>
                  <a:tcPr/>
                </a:tc>
                <a:tc hMerge="1">
                  <a:txBody>
                    <a:bodyPr/>
                    <a:lstStyle/>
                    <a:p>
                      <a:pPr algn="ctr"/>
                      <a:endParaRPr lang="en-US" sz="1200" dirty="0"/>
                    </a:p>
                  </a:txBody>
                  <a:tcPr anchor="ctr"/>
                </a:tc>
                <a:extLst>
                  <a:ext uri="{0D108BD9-81ED-4DB2-BD59-A6C34878D82A}">
                    <a16:rowId xmlns:a16="http://schemas.microsoft.com/office/drawing/2014/main" val="760991547"/>
                  </a:ext>
                </a:extLst>
              </a:tr>
              <a:tr h="139911">
                <a:tc>
                  <a:txBody>
                    <a:bodyPr/>
                    <a:lstStyle/>
                    <a:p>
                      <a:pPr marL="285750" indent="-285750">
                        <a:buFont typeface="Wingdings" panose="05000000000000000000" pitchFamily="2" charset="2"/>
                        <a:buChar char="§"/>
                      </a:pPr>
                      <a:r>
                        <a:rPr lang="en-US" sz="1100" dirty="0"/>
                        <a:t>Ruxolitinib + navitoclax (BCL-2i)</a:t>
                      </a:r>
                    </a:p>
                  </a:txBody>
                  <a:tcPr anchor="ctr"/>
                </a:tc>
                <a:tc>
                  <a:txBody>
                    <a:bodyPr/>
                    <a:lstStyle/>
                    <a:p>
                      <a:pPr algn="ctr"/>
                      <a:r>
                        <a:rPr lang="en-US" sz="1100" dirty="0"/>
                        <a:t>TRANSFORM-1/-2</a:t>
                      </a:r>
                      <a:r>
                        <a:rPr lang="en-US" sz="1100" baseline="30000" dirty="0"/>
                        <a:t>5,6</a:t>
                      </a:r>
                      <a:endParaRPr lang="en-US" sz="1100" dirty="0"/>
                    </a:p>
                  </a:txBody>
                  <a:tcPr anchor="ctr"/>
                </a:tc>
                <a:tc>
                  <a:txBody>
                    <a:bodyPr/>
                    <a:lstStyle/>
                    <a:p>
                      <a:pPr algn="ctr"/>
                      <a:r>
                        <a:rPr lang="en-US" sz="1100" dirty="0"/>
                        <a:t>3</a:t>
                      </a:r>
                    </a:p>
                  </a:txBody>
                  <a:tcPr anchor="ctr"/>
                </a:tc>
                <a:extLst>
                  <a:ext uri="{0D108BD9-81ED-4DB2-BD59-A6C34878D82A}">
                    <a16:rowId xmlns:a16="http://schemas.microsoft.com/office/drawing/2014/main" val="996040038"/>
                  </a:ext>
                </a:extLst>
              </a:tr>
              <a:tr h="139911">
                <a:tc>
                  <a:txBody>
                    <a:bodyPr/>
                    <a:lstStyle/>
                    <a:p>
                      <a:pPr marL="285750" indent="-285750">
                        <a:buFont typeface="Wingdings" panose="05000000000000000000" pitchFamily="2" charset="2"/>
                        <a:buChar char="§"/>
                      </a:pPr>
                      <a:r>
                        <a:rPr lang="en-US" sz="1100" dirty="0"/>
                        <a:t>Ruxolitinib + parsaclisib (PI3Ki)</a:t>
                      </a:r>
                    </a:p>
                  </a:txBody>
                  <a:tcPr anchor="ctr"/>
                </a:tc>
                <a:tc>
                  <a:txBody>
                    <a:bodyPr/>
                    <a:lstStyle/>
                    <a:p>
                      <a:pPr algn="ctr"/>
                      <a:r>
                        <a:rPr lang="en-US" sz="1100" dirty="0"/>
                        <a:t>LIMBER-313/LIMBER-304</a:t>
                      </a:r>
                      <a:r>
                        <a:rPr lang="en-US" sz="1100" baseline="30000" dirty="0"/>
                        <a:t>7,8</a:t>
                      </a:r>
                      <a:endParaRPr lang="en-US" sz="1100" dirty="0"/>
                    </a:p>
                  </a:txBody>
                  <a:tcPr anchor="ctr"/>
                </a:tc>
                <a:tc>
                  <a:txBody>
                    <a:bodyPr/>
                    <a:lstStyle/>
                    <a:p>
                      <a:pPr algn="ctr"/>
                      <a:r>
                        <a:rPr lang="en-US" sz="1100" dirty="0"/>
                        <a:t>3</a:t>
                      </a:r>
                    </a:p>
                  </a:txBody>
                  <a:tcPr anchor="ctr"/>
                </a:tc>
                <a:extLst>
                  <a:ext uri="{0D108BD9-81ED-4DB2-BD59-A6C34878D82A}">
                    <a16:rowId xmlns:a16="http://schemas.microsoft.com/office/drawing/2014/main" val="3175993897"/>
                  </a:ext>
                </a:extLst>
              </a:tr>
              <a:tr h="139911">
                <a:tc>
                  <a:txBody>
                    <a:bodyPr/>
                    <a:lstStyle/>
                    <a:p>
                      <a:pPr marL="285750" indent="-285750">
                        <a:buFont typeface="Wingdings" panose="05000000000000000000" pitchFamily="2" charset="2"/>
                        <a:buChar char="§"/>
                      </a:pPr>
                      <a:r>
                        <a:rPr lang="en-US" sz="1100" dirty="0"/>
                        <a:t>Ruxolitinib + pelabresib (BETi)</a:t>
                      </a:r>
                    </a:p>
                  </a:txBody>
                  <a:tcPr anchor="ctr"/>
                </a:tc>
                <a:tc>
                  <a:txBody>
                    <a:bodyPr/>
                    <a:lstStyle/>
                    <a:p>
                      <a:pPr algn="ctr"/>
                      <a:r>
                        <a:rPr lang="en-US" sz="1100" dirty="0"/>
                        <a:t>MANIFEST-2</a:t>
                      </a:r>
                      <a:r>
                        <a:rPr lang="en-US" sz="1100" baseline="30000" dirty="0"/>
                        <a:t>9</a:t>
                      </a:r>
                      <a:endParaRPr lang="en-US" sz="1100" dirty="0"/>
                    </a:p>
                  </a:txBody>
                  <a:tcPr anchor="ctr"/>
                </a:tc>
                <a:tc>
                  <a:txBody>
                    <a:bodyPr/>
                    <a:lstStyle/>
                    <a:p>
                      <a:pPr algn="ctr"/>
                      <a:r>
                        <a:rPr lang="en-US" sz="1100" dirty="0"/>
                        <a:t>3</a:t>
                      </a:r>
                    </a:p>
                  </a:txBody>
                  <a:tcPr anchor="ctr"/>
                </a:tc>
                <a:extLst>
                  <a:ext uri="{0D108BD9-81ED-4DB2-BD59-A6C34878D82A}">
                    <a16:rowId xmlns:a16="http://schemas.microsoft.com/office/drawing/2014/main" val="2329507854"/>
                  </a:ext>
                </a:extLst>
              </a:tr>
              <a:tr h="139911">
                <a:tc>
                  <a:txBody>
                    <a:bodyPr/>
                    <a:lstStyle/>
                    <a:p>
                      <a:pPr marL="285750" indent="-285750">
                        <a:buFont typeface="Wingdings" panose="05000000000000000000" pitchFamily="2" charset="2"/>
                        <a:buChar char="§"/>
                      </a:pPr>
                      <a:r>
                        <a:rPr lang="en-US" sz="1100" dirty="0"/>
                        <a:t>Ruxolitinib + selinexor (XPO1/SINE)</a:t>
                      </a:r>
                    </a:p>
                  </a:txBody>
                  <a:tcPr anchor="ctr"/>
                </a:tc>
                <a:tc>
                  <a:txBody>
                    <a:bodyPr/>
                    <a:lstStyle/>
                    <a:p>
                      <a:pPr algn="ctr"/>
                      <a:r>
                        <a:rPr lang="en-US" sz="1100" dirty="0"/>
                        <a:t>NCT04562389</a:t>
                      </a:r>
                      <a:r>
                        <a:rPr lang="en-US" sz="1100" baseline="30000" dirty="0"/>
                        <a:t>10</a:t>
                      </a:r>
                      <a:endParaRPr lang="en-US" sz="1100" dirty="0"/>
                    </a:p>
                  </a:txBody>
                  <a:tcPr anchor="ctr"/>
                </a:tc>
                <a:tc>
                  <a:txBody>
                    <a:bodyPr/>
                    <a:lstStyle/>
                    <a:p>
                      <a:pPr algn="ctr"/>
                      <a:r>
                        <a:rPr lang="en-US" sz="1100" dirty="0"/>
                        <a:t>1/2</a:t>
                      </a:r>
                    </a:p>
                  </a:txBody>
                  <a:tcPr anchor="ctr"/>
                </a:tc>
                <a:extLst>
                  <a:ext uri="{0D108BD9-81ED-4DB2-BD59-A6C34878D82A}">
                    <a16:rowId xmlns:a16="http://schemas.microsoft.com/office/drawing/2014/main" val="178423269"/>
                  </a:ext>
                </a:extLst>
              </a:tr>
              <a:tr h="139911">
                <a:tc>
                  <a:txBody>
                    <a:bodyPr/>
                    <a:lstStyle/>
                    <a:p>
                      <a:pPr marL="171450" indent="-171450">
                        <a:buFont typeface="Wingdings" panose="05000000000000000000" pitchFamily="2" charset="2"/>
                        <a:buChar char="§"/>
                      </a:pPr>
                      <a:r>
                        <a:rPr lang="en-US" sz="1100" dirty="0"/>
                        <a:t>    Ruxolitinib + Azacytidine - HMA (accelerated phase)</a:t>
                      </a:r>
                    </a:p>
                  </a:txBody>
                  <a:tcPr anchor="ctr"/>
                </a:tc>
                <a:tc>
                  <a:txBody>
                    <a:bodyPr/>
                    <a:lstStyle/>
                    <a:p>
                      <a:pPr algn="ctr"/>
                      <a:r>
                        <a:rPr lang="en-US" sz="1100" dirty="0"/>
                        <a:t>NCT01787487</a:t>
                      </a:r>
                      <a:r>
                        <a:rPr lang="en-US" sz="1100" baseline="30000" dirty="0"/>
                        <a:t>11</a:t>
                      </a:r>
                      <a:endParaRPr lang="en-US" sz="1100" dirty="0"/>
                    </a:p>
                  </a:txBody>
                  <a:tcPr anchor="ctr"/>
                </a:tc>
                <a:tc>
                  <a:txBody>
                    <a:bodyPr/>
                    <a:lstStyle/>
                    <a:p>
                      <a:pPr algn="ctr"/>
                      <a:r>
                        <a:rPr lang="en-US" sz="1100" dirty="0"/>
                        <a:t>2</a:t>
                      </a:r>
                    </a:p>
                  </a:txBody>
                  <a:tcPr anchor="ctr"/>
                </a:tc>
                <a:extLst>
                  <a:ext uri="{0D108BD9-81ED-4DB2-BD59-A6C34878D82A}">
                    <a16:rowId xmlns:a16="http://schemas.microsoft.com/office/drawing/2014/main" val="3032639937"/>
                  </a:ext>
                </a:extLst>
              </a:tr>
              <a:tr h="139911">
                <a:tc>
                  <a:txBody>
                    <a:bodyPr/>
                    <a:lstStyle/>
                    <a:p>
                      <a:pPr marL="171450" indent="-171450">
                        <a:buFont typeface="Wingdings" panose="05000000000000000000" pitchFamily="2" charset="2"/>
                        <a:buChar char="§"/>
                      </a:pPr>
                      <a:r>
                        <a:rPr lang="en-US" sz="1100" dirty="0"/>
                        <a:t>    Enasidenib (IDH mutation)</a:t>
                      </a:r>
                    </a:p>
                  </a:txBody>
                  <a:tcPr anchor="ctr"/>
                </a:tc>
                <a:tc>
                  <a:txBody>
                    <a:bodyPr/>
                    <a:lstStyle/>
                    <a:p>
                      <a:pPr algn="ctr"/>
                      <a:r>
                        <a:rPr lang="en-US" sz="1100" dirty="0"/>
                        <a:t>NCT04281498</a:t>
                      </a:r>
                      <a:r>
                        <a:rPr lang="en-US" sz="1100" baseline="30000" dirty="0"/>
                        <a:t>12</a:t>
                      </a:r>
                      <a:endParaRPr lang="en-US" sz="1100" dirty="0"/>
                    </a:p>
                  </a:txBody>
                  <a:tcPr anchor="ctr"/>
                </a:tc>
                <a:tc>
                  <a:txBody>
                    <a:bodyPr/>
                    <a:lstStyle/>
                    <a:p>
                      <a:pPr algn="ctr"/>
                      <a:r>
                        <a:rPr lang="en-US" sz="1100" dirty="0"/>
                        <a:t>2</a:t>
                      </a:r>
                    </a:p>
                  </a:txBody>
                  <a:tcPr anchor="ctr"/>
                </a:tc>
                <a:extLst>
                  <a:ext uri="{0D108BD9-81ED-4DB2-BD59-A6C34878D82A}">
                    <a16:rowId xmlns:a16="http://schemas.microsoft.com/office/drawing/2014/main" val="903977773"/>
                  </a:ext>
                </a:extLst>
              </a:tr>
            </a:tbl>
          </a:graphicData>
        </a:graphic>
      </p:graphicFrame>
      <p:sp>
        <p:nvSpPr>
          <p:cNvPr id="5" name="TextBox 4">
            <a:extLst>
              <a:ext uri="{FF2B5EF4-FFF2-40B4-BE49-F238E27FC236}">
                <a16:creationId xmlns:a16="http://schemas.microsoft.com/office/drawing/2014/main" id="{03326955-AFD8-131C-DCCB-8D3B76395E43}"/>
              </a:ext>
            </a:extLst>
          </p:cNvPr>
          <p:cNvSpPr txBox="1"/>
          <p:nvPr/>
        </p:nvSpPr>
        <p:spPr>
          <a:xfrm>
            <a:off x="0" y="4134464"/>
            <a:ext cx="9115836" cy="307777"/>
          </a:xfrm>
          <a:prstGeom prst="rect">
            <a:avLst/>
          </a:prstGeom>
          <a:noFill/>
        </p:spPr>
        <p:txBody>
          <a:bodyPr wrap="square" rtlCol="0">
            <a:spAutoFit/>
          </a:bodyPr>
          <a:lstStyle/>
          <a:p>
            <a:r>
              <a:rPr lang="en-US" sz="700" dirty="0"/>
              <a:t>i, inhibitor; JAK, Janus-associated Kinase; ACVR1, activin A receptor type 1; MDM, murine double minute; LSD1, lysine-specific demethylase-1; BCL2, B-cell lymphoma 2; Pi3K, Phosphatidylinositol 3-Kinase; BET, bromodomain and extra-terminal motif; XPO1, exportin 1; SINE, selective inhibitors of nuclear export; HMA, hypomethylating agent; IDH, isocitrate dehydrogenase</a:t>
            </a:r>
          </a:p>
        </p:txBody>
      </p:sp>
      <p:sp>
        <p:nvSpPr>
          <p:cNvPr id="7" name="TextBox 6">
            <a:extLst>
              <a:ext uri="{FF2B5EF4-FFF2-40B4-BE49-F238E27FC236}">
                <a16:creationId xmlns:a16="http://schemas.microsoft.com/office/drawing/2014/main" id="{2251CE39-07C1-2B79-0F3A-1B13440F09A1}"/>
              </a:ext>
            </a:extLst>
          </p:cNvPr>
          <p:cNvSpPr txBox="1"/>
          <p:nvPr/>
        </p:nvSpPr>
        <p:spPr>
          <a:xfrm>
            <a:off x="3007111" y="4468774"/>
            <a:ext cx="6108725" cy="600164"/>
          </a:xfrm>
          <a:prstGeom prst="rect">
            <a:avLst/>
          </a:prstGeom>
          <a:noFill/>
        </p:spPr>
        <p:txBody>
          <a:bodyPr wrap="square">
            <a:spAutoFit/>
          </a:bodyPr>
          <a:lstStyle/>
          <a:p>
            <a:r>
              <a:rPr lang="pt-BR" altLang="en-US" sz="550" b="0" spc="-8" dirty="0">
                <a:solidFill>
                  <a:schemeClr val="bg1"/>
                </a:solidFill>
                <a:cs typeface="Arial" panose="020B0604020202020204" pitchFamily="34" charset="0"/>
              </a:rPr>
              <a:t>1. Gerds A, et al. 64th ASH Annual Meeting and Exposition. Abstr 627. https://ash.confex.com/ash/2022/webprogram/Paper162783.html 2. ClinicalTrials.gov. Updated August 15, 2022. https://clinicaltrials.gov/</a:t>
            </a:r>
            <a:r>
              <a:rPr lang="en-US" altLang="en-US" sz="550" b="0" spc="-8" dirty="0">
                <a:solidFill>
                  <a:schemeClr val="bg1"/>
                </a:solidFill>
                <a:cs typeface="Arial" panose="020B0604020202020204" pitchFamily="34" charset="0"/>
              </a:rPr>
              <a:t>NCT03662126</a:t>
            </a:r>
            <a:r>
              <a:rPr lang="en-US" altLang="en-US" sz="550" i="1" dirty="0"/>
              <a:t> </a:t>
            </a:r>
            <a:r>
              <a:rPr lang="pt-BR" altLang="en-US" sz="550" b="0" spc="-8" dirty="0">
                <a:solidFill>
                  <a:schemeClr val="bg1"/>
                </a:solidFill>
                <a:cs typeface="Arial" panose="020B0604020202020204" pitchFamily="34" charset="0"/>
              </a:rPr>
              <a:t>3. ClinicalTrials.gov. Updated January 13, 2023. https://clinicaltrials.gov/NCT04576156 4. ClinicalTrials.gov. Updated January 31, 2023. https://clinicaltrials.gov/NCT05223920 5. ClinicalTrials.gov. Updated January 27, 2023. https://clinicaltrials.gov/</a:t>
            </a:r>
            <a:r>
              <a:rPr lang="en-US" altLang="en-US" sz="550" b="0" spc="-8" dirty="0">
                <a:solidFill>
                  <a:schemeClr val="bg1"/>
                </a:solidFill>
                <a:cs typeface="Arial" panose="020B0604020202020204" pitchFamily="34" charset="0"/>
              </a:rPr>
              <a:t>NCT04472598 6. </a:t>
            </a:r>
            <a:r>
              <a:rPr lang="pt-BR" altLang="en-US" sz="550" b="0" spc="-8" dirty="0">
                <a:solidFill>
                  <a:schemeClr val="bg1"/>
                </a:solidFill>
                <a:cs typeface="Arial" panose="020B0604020202020204" pitchFamily="34" charset="0"/>
              </a:rPr>
              <a:t>ClinicalTrials.gov. Updated December 14, 2022. https://clinicaltrials.gov/NCT04468984</a:t>
            </a:r>
            <a:r>
              <a:rPr lang="en-US" altLang="en-US" sz="550" i="1" dirty="0"/>
              <a:t> </a:t>
            </a:r>
            <a:r>
              <a:rPr lang="pt-BR" altLang="en-US" sz="550" b="0" spc="-8" dirty="0">
                <a:solidFill>
                  <a:schemeClr val="bg1"/>
                </a:solidFill>
                <a:cs typeface="Arial" panose="020B0604020202020204" pitchFamily="34" charset="0"/>
              </a:rPr>
              <a:t>7. ClinicalTrials.gov. Updated December 5, 2022. https://clinicaltrials.gov/</a:t>
            </a:r>
            <a:r>
              <a:rPr lang="en-US" altLang="en-US" sz="550" b="0" spc="-8" dirty="0">
                <a:solidFill>
                  <a:schemeClr val="bg1"/>
                </a:solidFill>
                <a:cs typeface="Arial" panose="020B0604020202020204" pitchFamily="34" charset="0"/>
              </a:rPr>
              <a:t>NCT04551066 </a:t>
            </a:r>
            <a:r>
              <a:rPr lang="pt-BR" altLang="en-US" sz="550" b="0" spc="-8" dirty="0">
                <a:solidFill>
                  <a:schemeClr val="bg1"/>
                </a:solidFill>
                <a:cs typeface="Arial" panose="020B0604020202020204" pitchFamily="34" charset="0"/>
              </a:rPr>
              <a:t> 8. ClinicalTrials.gov. Updated December 5, 2022. https://clinicaltrials.gov/</a:t>
            </a:r>
            <a:r>
              <a:rPr lang="en-US" altLang="en-US" sz="550" b="0" spc="-8" dirty="0">
                <a:solidFill>
                  <a:schemeClr val="bg1"/>
                </a:solidFill>
                <a:cs typeface="Arial" panose="020B0604020202020204" pitchFamily="34" charset="0"/>
              </a:rPr>
              <a:t>NCT04551053 </a:t>
            </a:r>
            <a:r>
              <a:rPr lang="pt-BR" altLang="en-US" sz="550" b="0" spc="-8" dirty="0">
                <a:solidFill>
                  <a:schemeClr val="bg1"/>
                </a:solidFill>
                <a:cs typeface="Arial" panose="020B0604020202020204" pitchFamily="34" charset="0"/>
              </a:rPr>
              <a:t>9. ClinicalTrials.gov. Updated Oct 12, 2022. https://clinicaltrials.gov/</a:t>
            </a:r>
            <a:r>
              <a:rPr lang="en-US" altLang="en-US" sz="550" b="0" spc="-8" dirty="0">
                <a:solidFill>
                  <a:schemeClr val="bg1"/>
                </a:solidFill>
                <a:cs typeface="Arial" panose="020B0604020202020204" pitchFamily="34" charset="0"/>
              </a:rPr>
              <a:t>NCT04603495 </a:t>
            </a:r>
            <a:r>
              <a:rPr lang="pt-BR" altLang="en-US" sz="550" b="0" spc="-8" dirty="0">
                <a:solidFill>
                  <a:schemeClr val="bg1"/>
                </a:solidFill>
                <a:cs typeface="Arial" panose="020B0604020202020204" pitchFamily="34" charset="0"/>
              </a:rPr>
              <a:t>10. ClinicalTrials.gov. Updated January 31, 2023. https://clinicaltrials.gov/</a:t>
            </a:r>
            <a:r>
              <a:rPr lang="en-US" altLang="en-US" sz="550" b="0" spc="-8" dirty="0">
                <a:solidFill>
                  <a:schemeClr val="bg1"/>
                </a:solidFill>
                <a:cs typeface="Arial" panose="020B0604020202020204" pitchFamily="34" charset="0"/>
              </a:rPr>
              <a:t>NCT04562389 </a:t>
            </a:r>
            <a:r>
              <a:rPr lang="pt-BR" altLang="en-US" sz="550" b="0" spc="-8" dirty="0">
                <a:solidFill>
                  <a:schemeClr val="bg1"/>
                </a:solidFill>
                <a:cs typeface="Arial" panose="020B0604020202020204" pitchFamily="34" charset="0"/>
              </a:rPr>
              <a:t>11. ClinicalTrials.gov. Updated August 22, 2022. https://clinicaltrials.gov/</a:t>
            </a:r>
            <a:r>
              <a:rPr lang="en-US" altLang="en-US" sz="550" b="0" spc="-8" dirty="0">
                <a:solidFill>
                  <a:schemeClr val="bg1"/>
                </a:solidFill>
                <a:cs typeface="Arial" panose="020B0604020202020204" pitchFamily="34" charset="0"/>
              </a:rPr>
              <a:t>NCT01787487 </a:t>
            </a:r>
            <a:r>
              <a:rPr lang="pt-BR" altLang="en-US" sz="550" b="0" spc="-8" dirty="0">
                <a:solidFill>
                  <a:schemeClr val="bg1"/>
                </a:solidFill>
                <a:cs typeface="Arial" panose="020B0604020202020204" pitchFamily="34" charset="0"/>
              </a:rPr>
              <a:t>12. ClinicalTrials.gov. Updated May 10, 2022. https://clinicaltrials.gov/</a:t>
            </a:r>
            <a:r>
              <a:rPr lang="en-US" altLang="en-US" sz="550" b="0" spc="-8" dirty="0">
                <a:solidFill>
                  <a:schemeClr val="bg1"/>
                </a:solidFill>
                <a:cs typeface="Arial" panose="020B0604020202020204" pitchFamily="34" charset="0"/>
              </a:rPr>
              <a:t>NCT04281498.</a:t>
            </a:r>
            <a:endParaRPr lang="en-US" sz="550" dirty="0"/>
          </a:p>
        </p:txBody>
      </p:sp>
    </p:spTree>
    <p:extLst>
      <p:ext uri="{BB962C8B-B14F-4D97-AF65-F5344CB8AC3E}">
        <p14:creationId xmlns:p14="http://schemas.microsoft.com/office/powerpoint/2010/main" val="532575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8D33E7-CD17-6547-07C5-7630DCD00370}"/>
              </a:ext>
            </a:extLst>
          </p:cNvPr>
          <p:cNvSpPr/>
          <p:nvPr/>
        </p:nvSpPr>
        <p:spPr>
          <a:xfrm>
            <a:off x="3340744" y="615937"/>
            <a:ext cx="2243036" cy="242667"/>
          </a:xfrm>
          <a:prstGeom prst="rect">
            <a:avLst/>
          </a:prstGeom>
          <a:gradFill flip="none" rotWithShape="1">
            <a:gsLst>
              <a:gs pos="34000">
                <a:srgbClr val="FF0000"/>
              </a:gs>
              <a:gs pos="42000">
                <a:srgbClr val="FF6600"/>
              </a:gs>
            </a:gsLst>
            <a:lin ang="10800000" scaled="1"/>
            <a:tileRect/>
          </a:gra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400" dirty="0">
                <a:solidFill>
                  <a:prstClr val="white"/>
                </a:solidFill>
                <a:cs typeface="Arial" panose="020B0604020202020204" pitchFamily="34" charset="0"/>
              </a:rPr>
              <a:t>Higher-risk</a:t>
            </a:r>
            <a:endParaRPr lang="en-US" sz="1600" dirty="0">
              <a:solidFill>
                <a:prstClr val="white"/>
              </a:solidFill>
              <a:cs typeface="Arial" panose="020B0604020202020204" pitchFamily="34" charset="0"/>
            </a:endParaRPr>
          </a:p>
        </p:txBody>
      </p:sp>
      <p:sp>
        <p:nvSpPr>
          <p:cNvPr id="11" name="Rectangle 10">
            <a:extLst>
              <a:ext uri="{FF2B5EF4-FFF2-40B4-BE49-F238E27FC236}">
                <a16:creationId xmlns:a16="http://schemas.microsoft.com/office/drawing/2014/main" id="{7D3CAC98-E8A9-B88A-BDFC-3CAD5CCE5266}"/>
              </a:ext>
            </a:extLst>
          </p:cNvPr>
          <p:cNvSpPr/>
          <p:nvPr/>
        </p:nvSpPr>
        <p:spPr>
          <a:xfrm>
            <a:off x="4035909" y="3157355"/>
            <a:ext cx="894740" cy="165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Pacritinib</a:t>
            </a:r>
          </a:p>
        </p:txBody>
      </p:sp>
      <p:sp>
        <p:nvSpPr>
          <p:cNvPr id="12" name="Rectangle 11">
            <a:extLst>
              <a:ext uri="{FF2B5EF4-FFF2-40B4-BE49-F238E27FC236}">
                <a16:creationId xmlns:a16="http://schemas.microsoft.com/office/drawing/2014/main" id="{24B5B83E-6AB5-A708-087E-55DB4FD018EA}"/>
              </a:ext>
            </a:extLst>
          </p:cNvPr>
          <p:cNvSpPr/>
          <p:nvPr/>
        </p:nvSpPr>
        <p:spPr>
          <a:xfrm>
            <a:off x="1943384" y="946316"/>
            <a:ext cx="758043" cy="2618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HSCT in &lt;6 mo</a:t>
            </a:r>
          </a:p>
        </p:txBody>
      </p:sp>
      <p:sp>
        <p:nvSpPr>
          <p:cNvPr id="14" name="Rectangle 13">
            <a:extLst>
              <a:ext uri="{FF2B5EF4-FFF2-40B4-BE49-F238E27FC236}">
                <a16:creationId xmlns:a16="http://schemas.microsoft.com/office/drawing/2014/main" id="{4EF24E30-A752-0C64-B866-BF1B9FFA5699}"/>
              </a:ext>
            </a:extLst>
          </p:cNvPr>
          <p:cNvSpPr/>
          <p:nvPr/>
        </p:nvSpPr>
        <p:spPr>
          <a:xfrm>
            <a:off x="562915" y="2271699"/>
            <a:ext cx="758042" cy="234657"/>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Allo-HSCT</a:t>
            </a:r>
            <a:endParaRPr lang="en-US" sz="900" dirty="0">
              <a:solidFill>
                <a:prstClr val="black"/>
              </a:solidFill>
              <a:cs typeface="Arial" panose="020B0604020202020204" pitchFamily="34" charset="0"/>
            </a:endParaRPr>
          </a:p>
        </p:txBody>
      </p:sp>
      <p:sp>
        <p:nvSpPr>
          <p:cNvPr id="16" name="Rectangle 15">
            <a:extLst>
              <a:ext uri="{FF2B5EF4-FFF2-40B4-BE49-F238E27FC236}">
                <a16:creationId xmlns:a16="http://schemas.microsoft.com/office/drawing/2014/main" id="{63DA317F-F6C6-A47D-9B12-EA14CF827199}"/>
              </a:ext>
            </a:extLst>
          </p:cNvPr>
          <p:cNvSpPr/>
          <p:nvPr/>
        </p:nvSpPr>
        <p:spPr>
          <a:xfrm>
            <a:off x="573446" y="1597291"/>
            <a:ext cx="758042" cy="20569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Ruxolitinib</a:t>
            </a:r>
          </a:p>
        </p:txBody>
      </p:sp>
      <p:cxnSp>
        <p:nvCxnSpPr>
          <p:cNvPr id="17" name="Straight Arrow Connector 16">
            <a:extLst>
              <a:ext uri="{FF2B5EF4-FFF2-40B4-BE49-F238E27FC236}">
                <a16:creationId xmlns:a16="http://schemas.microsoft.com/office/drawing/2014/main" id="{434D8DDD-AF7C-6C52-6E4C-85DB5AA6CCC9}"/>
              </a:ext>
            </a:extLst>
          </p:cNvPr>
          <p:cNvCxnSpPr>
            <a:cxnSpLocks/>
            <a:stCxn id="12" idx="2"/>
          </p:cNvCxnSpPr>
          <p:nvPr/>
        </p:nvCxnSpPr>
        <p:spPr>
          <a:xfrm flipH="1">
            <a:off x="1028038" y="1208214"/>
            <a:ext cx="1294368" cy="319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A1E6096-82F3-CBDC-6CBE-C52A2EF3B319}"/>
              </a:ext>
            </a:extLst>
          </p:cNvPr>
          <p:cNvCxnSpPr>
            <a:cxnSpLocks/>
          </p:cNvCxnSpPr>
          <p:nvPr/>
        </p:nvCxnSpPr>
        <p:spPr>
          <a:xfrm>
            <a:off x="941936" y="1801119"/>
            <a:ext cx="0" cy="461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4BB633CC-FC0C-331F-6B38-209A37A6533F}"/>
              </a:ext>
            </a:extLst>
          </p:cNvPr>
          <p:cNvSpPr/>
          <p:nvPr/>
        </p:nvSpPr>
        <p:spPr>
          <a:xfrm>
            <a:off x="2021290" y="2465932"/>
            <a:ext cx="966952" cy="21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Anemia alone</a:t>
            </a:r>
          </a:p>
        </p:txBody>
      </p:sp>
      <p:cxnSp>
        <p:nvCxnSpPr>
          <p:cNvPr id="20" name="Straight Arrow Connector 19">
            <a:extLst>
              <a:ext uri="{FF2B5EF4-FFF2-40B4-BE49-F238E27FC236}">
                <a16:creationId xmlns:a16="http://schemas.microsoft.com/office/drawing/2014/main" id="{B19DA620-9D0A-B54D-E16D-CE2648FBB1B5}"/>
              </a:ext>
            </a:extLst>
          </p:cNvPr>
          <p:cNvCxnSpPr>
            <a:cxnSpLocks/>
            <a:stCxn id="34" idx="2"/>
            <a:endCxn id="11" idx="0"/>
          </p:cNvCxnSpPr>
          <p:nvPr/>
        </p:nvCxnSpPr>
        <p:spPr>
          <a:xfrm flipH="1">
            <a:off x="4483279" y="2673516"/>
            <a:ext cx="2158" cy="483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178DC05B-2EA6-E08F-E132-2A494AEFF908}"/>
              </a:ext>
            </a:extLst>
          </p:cNvPr>
          <p:cNvSpPr/>
          <p:nvPr/>
        </p:nvSpPr>
        <p:spPr>
          <a:xfrm>
            <a:off x="1464061" y="3263778"/>
            <a:ext cx="974588" cy="6680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Erythropoiesis</a:t>
            </a:r>
          </a:p>
          <a:p>
            <a:pPr algn="ctr" defTabSz="685800"/>
            <a:r>
              <a:rPr lang="en-US" sz="1000" dirty="0">
                <a:solidFill>
                  <a:prstClr val="black"/>
                </a:solidFill>
                <a:cs typeface="Arial" panose="020B0604020202020204" pitchFamily="34" charset="0"/>
              </a:rPr>
              <a:t>stimulating</a:t>
            </a:r>
          </a:p>
          <a:p>
            <a:pPr algn="ctr" defTabSz="685800"/>
            <a:r>
              <a:rPr lang="en-US" sz="1000" dirty="0">
                <a:solidFill>
                  <a:prstClr val="black"/>
                </a:solidFill>
                <a:cs typeface="Arial" panose="020B0604020202020204" pitchFamily="34" charset="0"/>
              </a:rPr>
              <a:t>agent</a:t>
            </a:r>
            <a:endParaRPr lang="en-US" sz="825" dirty="0">
              <a:solidFill>
                <a:prstClr val="black"/>
              </a:solidFill>
              <a:cs typeface="Arial" panose="020B0604020202020204" pitchFamily="34" charset="0"/>
            </a:endParaRPr>
          </a:p>
        </p:txBody>
      </p:sp>
      <p:sp>
        <p:nvSpPr>
          <p:cNvPr id="23" name="Rectangle 22">
            <a:extLst>
              <a:ext uri="{FF2B5EF4-FFF2-40B4-BE49-F238E27FC236}">
                <a16:creationId xmlns:a16="http://schemas.microsoft.com/office/drawing/2014/main" id="{F2A887E4-1E4E-970B-12BA-CD1E33D8B225}"/>
              </a:ext>
            </a:extLst>
          </p:cNvPr>
          <p:cNvSpPr/>
          <p:nvPr/>
        </p:nvSpPr>
        <p:spPr>
          <a:xfrm>
            <a:off x="5965073" y="3156252"/>
            <a:ext cx="977717" cy="17902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Ruxolitinib</a:t>
            </a:r>
            <a:endParaRPr lang="en-US" sz="900" dirty="0">
              <a:solidFill>
                <a:prstClr val="black"/>
              </a:solidFill>
              <a:cs typeface="Arial" panose="020B0604020202020204" pitchFamily="34" charset="0"/>
            </a:endParaRPr>
          </a:p>
        </p:txBody>
      </p:sp>
      <p:sp>
        <p:nvSpPr>
          <p:cNvPr id="24" name="Rectangle 23">
            <a:extLst>
              <a:ext uri="{FF2B5EF4-FFF2-40B4-BE49-F238E27FC236}">
                <a16:creationId xmlns:a16="http://schemas.microsoft.com/office/drawing/2014/main" id="{3746F905-20BD-FD55-E411-044D43321EF3}"/>
              </a:ext>
            </a:extLst>
          </p:cNvPr>
          <p:cNvSpPr/>
          <p:nvPr/>
        </p:nvSpPr>
        <p:spPr>
          <a:xfrm>
            <a:off x="2634773" y="3263778"/>
            <a:ext cx="974588" cy="6680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000" dirty="0">
                <a:solidFill>
                  <a:prstClr val="black"/>
                </a:solidFill>
                <a:cs typeface="Arial" panose="020B0604020202020204" pitchFamily="34" charset="0"/>
              </a:rPr>
              <a:t>Luspatercept</a:t>
            </a:r>
          </a:p>
          <a:p>
            <a:pPr algn="ctr" defTabSz="685800"/>
            <a:r>
              <a:rPr lang="en-US" sz="1000" dirty="0">
                <a:solidFill>
                  <a:prstClr val="black"/>
                </a:solidFill>
                <a:cs typeface="Arial" panose="020B0604020202020204" pitchFamily="34" charset="0"/>
              </a:rPr>
              <a:t>Danazol</a:t>
            </a:r>
          </a:p>
          <a:p>
            <a:pPr algn="ctr" defTabSz="685800"/>
            <a:r>
              <a:rPr lang="en-US" sz="1000" dirty="0">
                <a:solidFill>
                  <a:prstClr val="black"/>
                </a:solidFill>
                <a:cs typeface="Arial" panose="020B0604020202020204" pitchFamily="34" charset="0"/>
              </a:rPr>
              <a:t>Pacritinib</a:t>
            </a:r>
          </a:p>
          <a:p>
            <a:pPr algn="ctr" defTabSz="685800"/>
            <a:r>
              <a:rPr lang="en-US" sz="1000" dirty="0">
                <a:solidFill>
                  <a:prstClr val="black"/>
                </a:solidFill>
                <a:cs typeface="Arial" panose="020B0604020202020204" pitchFamily="34" charset="0"/>
              </a:rPr>
              <a:t>Lenalidomide</a:t>
            </a:r>
            <a:endParaRPr lang="en-US" sz="825" dirty="0">
              <a:solidFill>
                <a:prstClr val="black"/>
              </a:solidFill>
              <a:cs typeface="Arial" panose="020B0604020202020204" pitchFamily="34" charset="0"/>
            </a:endParaRPr>
          </a:p>
        </p:txBody>
      </p:sp>
      <p:sp>
        <p:nvSpPr>
          <p:cNvPr id="25" name="Rectangle 24">
            <a:extLst>
              <a:ext uri="{FF2B5EF4-FFF2-40B4-BE49-F238E27FC236}">
                <a16:creationId xmlns:a16="http://schemas.microsoft.com/office/drawing/2014/main" id="{5F443692-1DA8-5D4A-33C5-C61BDD78ED01}"/>
              </a:ext>
            </a:extLst>
          </p:cNvPr>
          <p:cNvSpPr/>
          <p:nvPr/>
        </p:nvSpPr>
        <p:spPr>
          <a:xfrm>
            <a:off x="6074911" y="2400477"/>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&gt;50</a:t>
            </a:r>
          </a:p>
        </p:txBody>
      </p:sp>
      <p:cxnSp>
        <p:nvCxnSpPr>
          <p:cNvPr id="26" name="Straight Arrow Connector 25">
            <a:extLst>
              <a:ext uri="{FF2B5EF4-FFF2-40B4-BE49-F238E27FC236}">
                <a16:creationId xmlns:a16="http://schemas.microsoft.com/office/drawing/2014/main" id="{7AEAD130-5CF8-5A6A-1B26-7B3F1542C757}"/>
              </a:ext>
            </a:extLst>
          </p:cNvPr>
          <p:cNvCxnSpPr>
            <a:cxnSpLocks/>
            <a:stCxn id="19" idx="2"/>
            <a:endCxn id="21" idx="0"/>
          </p:cNvCxnSpPr>
          <p:nvPr/>
        </p:nvCxnSpPr>
        <p:spPr>
          <a:xfrm flipH="1">
            <a:off x="1951354" y="2677567"/>
            <a:ext cx="553412" cy="586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C369C6E8-40BB-ADA5-0158-EED199E9E27F}"/>
              </a:ext>
            </a:extLst>
          </p:cNvPr>
          <p:cNvCxnSpPr>
            <a:cxnSpLocks/>
            <a:stCxn id="25" idx="2"/>
            <a:endCxn id="23" idx="0"/>
          </p:cNvCxnSpPr>
          <p:nvPr/>
        </p:nvCxnSpPr>
        <p:spPr>
          <a:xfrm>
            <a:off x="6453932" y="2673516"/>
            <a:ext cx="0" cy="48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54A542F-E5AE-1F12-810D-4F5D99923877}"/>
              </a:ext>
            </a:extLst>
          </p:cNvPr>
          <p:cNvCxnSpPr>
            <a:cxnSpLocks/>
            <a:stCxn id="19" idx="2"/>
            <a:endCxn id="24" idx="0"/>
          </p:cNvCxnSpPr>
          <p:nvPr/>
        </p:nvCxnSpPr>
        <p:spPr>
          <a:xfrm>
            <a:off x="2504766" y="2677567"/>
            <a:ext cx="617301" cy="5862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26E2BF1D-7D0E-CA97-C185-334E36EBE888}"/>
              </a:ext>
            </a:extLst>
          </p:cNvPr>
          <p:cNvSpPr/>
          <p:nvPr/>
        </p:nvSpPr>
        <p:spPr>
          <a:xfrm>
            <a:off x="1659823" y="2830103"/>
            <a:ext cx="665483"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Serum EPO </a:t>
            </a:r>
            <a:r>
              <a:rPr lang="en-US" sz="900" dirty="0">
                <a:solidFill>
                  <a:prstClr val="black"/>
                </a:solidFill>
                <a:cs typeface="Arial" panose="020B0604020202020204" pitchFamily="34" charset="0"/>
              </a:rPr>
              <a:t>≤</a:t>
            </a:r>
            <a:r>
              <a:rPr lang="en-US" sz="900" i="1" dirty="0">
                <a:solidFill>
                  <a:prstClr val="black"/>
                </a:solidFill>
                <a:cs typeface="Arial" panose="020B0604020202020204" pitchFamily="34" charset="0"/>
              </a:rPr>
              <a:t>500</a:t>
            </a:r>
          </a:p>
        </p:txBody>
      </p:sp>
      <p:sp>
        <p:nvSpPr>
          <p:cNvPr id="30" name="Rectangle 29">
            <a:extLst>
              <a:ext uri="{FF2B5EF4-FFF2-40B4-BE49-F238E27FC236}">
                <a16:creationId xmlns:a16="http://schemas.microsoft.com/office/drawing/2014/main" id="{311D78A9-5EF2-40F2-0BC2-DFDD49434776}"/>
              </a:ext>
            </a:extLst>
          </p:cNvPr>
          <p:cNvSpPr/>
          <p:nvPr/>
        </p:nvSpPr>
        <p:spPr>
          <a:xfrm>
            <a:off x="2803167" y="2830751"/>
            <a:ext cx="677091"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Serum EPO &gt;500</a:t>
            </a:r>
          </a:p>
        </p:txBody>
      </p:sp>
      <p:cxnSp>
        <p:nvCxnSpPr>
          <p:cNvPr id="31" name="Straight Arrow Connector 30">
            <a:extLst>
              <a:ext uri="{FF2B5EF4-FFF2-40B4-BE49-F238E27FC236}">
                <a16:creationId xmlns:a16="http://schemas.microsoft.com/office/drawing/2014/main" id="{059C884B-747C-26E7-7263-604A9B0E0BB3}"/>
              </a:ext>
            </a:extLst>
          </p:cNvPr>
          <p:cNvCxnSpPr>
            <a:cxnSpLocks/>
            <a:stCxn id="21" idx="3"/>
            <a:endCxn id="24" idx="1"/>
          </p:cNvCxnSpPr>
          <p:nvPr/>
        </p:nvCxnSpPr>
        <p:spPr>
          <a:xfrm>
            <a:off x="2438649" y="3597818"/>
            <a:ext cx="1961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Rectangle 33">
            <a:extLst>
              <a:ext uri="{FF2B5EF4-FFF2-40B4-BE49-F238E27FC236}">
                <a16:creationId xmlns:a16="http://schemas.microsoft.com/office/drawing/2014/main" id="{87CEF527-9DC6-8D31-9478-0F835F330C14}"/>
              </a:ext>
            </a:extLst>
          </p:cNvPr>
          <p:cNvSpPr/>
          <p:nvPr/>
        </p:nvSpPr>
        <p:spPr>
          <a:xfrm>
            <a:off x="4106416" y="2400477"/>
            <a:ext cx="758042" cy="27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Platelets ≤50</a:t>
            </a:r>
          </a:p>
        </p:txBody>
      </p:sp>
      <p:sp>
        <p:nvSpPr>
          <p:cNvPr id="35" name="Rectangle 34">
            <a:extLst>
              <a:ext uri="{FF2B5EF4-FFF2-40B4-BE49-F238E27FC236}">
                <a16:creationId xmlns:a16="http://schemas.microsoft.com/office/drawing/2014/main" id="{B9D16401-2F21-1527-4D95-D7855E127237}"/>
              </a:ext>
            </a:extLst>
          </p:cNvPr>
          <p:cNvSpPr/>
          <p:nvPr/>
        </p:nvSpPr>
        <p:spPr>
          <a:xfrm>
            <a:off x="4076290" y="976552"/>
            <a:ext cx="758042" cy="32112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900" dirty="0">
                <a:solidFill>
                  <a:prstClr val="black"/>
                </a:solidFill>
                <a:cs typeface="Arial" panose="020B0604020202020204" pitchFamily="34" charset="0"/>
              </a:rPr>
              <a:t>HSCT Consult</a:t>
            </a:r>
          </a:p>
        </p:txBody>
      </p:sp>
      <p:cxnSp>
        <p:nvCxnSpPr>
          <p:cNvPr id="38" name="Straight Arrow Connector 37">
            <a:extLst>
              <a:ext uri="{FF2B5EF4-FFF2-40B4-BE49-F238E27FC236}">
                <a16:creationId xmlns:a16="http://schemas.microsoft.com/office/drawing/2014/main" id="{64A9B264-8D0F-ED0B-E377-A8CC74AF0530}"/>
              </a:ext>
            </a:extLst>
          </p:cNvPr>
          <p:cNvCxnSpPr>
            <a:cxnSpLocks/>
          </p:cNvCxnSpPr>
          <p:nvPr/>
        </p:nvCxnSpPr>
        <p:spPr>
          <a:xfrm flipH="1">
            <a:off x="2709644" y="1136897"/>
            <a:ext cx="14193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ectangle 39">
            <a:extLst>
              <a:ext uri="{FF2B5EF4-FFF2-40B4-BE49-F238E27FC236}">
                <a16:creationId xmlns:a16="http://schemas.microsoft.com/office/drawing/2014/main" id="{85C8F1CF-8947-6518-9EA4-386A815CCBE9}"/>
              </a:ext>
            </a:extLst>
          </p:cNvPr>
          <p:cNvSpPr/>
          <p:nvPr/>
        </p:nvSpPr>
        <p:spPr>
          <a:xfrm>
            <a:off x="4187035" y="1865953"/>
            <a:ext cx="805427" cy="165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i="1" dirty="0">
                <a:solidFill>
                  <a:prstClr val="black"/>
                </a:solidFill>
                <a:cs typeface="Arial" panose="020B0604020202020204" pitchFamily="34" charset="0"/>
              </a:rPr>
              <a:t>Symptomatic</a:t>
            </a:r>
          </a:p>
        </p:txBody>
      </p:sp>
      <p:cxnSp>
        <p:nvCxnSpPr>
          <p:cNvPr id="42" name="Straight Arrow Connector 84">
            <a:extLst>
              <a:ext uri="{FF2B5EF4-FFF2-40B4-BE49-F238E27FC236}">
                <a16:creationId xmlns:a16="http://schemas.microsoft.com/office/drawing/2014/main" id="{1B8D9549-01E2-4230-2179-D969CD2638C1}"/>
              </a:ext>
            </a:extLst>
          </p:cNvPr>
          <p:cNvCxnSpPr>
            <a:cxnSpLocks/>
            <a:stCxn id="40" idx="1"/>
            <a:endCxn id="19" idx="0"/>
          </p:cNvCxnSpPr>
          <p:nvPr/>
        </p:nvCxnSpPr>
        <p:spPr>
          <a:xfrm rot="10800000" flipV="1">
            <a:off x="2504767" y="1948868"/>
            <a:ext cx="1682269" cy="51706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74" name="TextBox 73">
            <a:extLst>
              <a:ext uri="{FF2B5EF4-FFF2-40B4-BE49-F238E27FC236}">
                <a16:creationId xmlns:a16="http://schemas.microsoft.com/office/drawing/2014/main" id="{ABC49664-6A36-0889-AD69-0E0165C06CA4}"/>
              </a:ext>
            </a:extLst>
          </p:cNvPr>
          <p:cNvSpPr txBox="1"/>
          <p:nvPr/>
        </p:nvSpPr>
        <p:spPr>
          <a:xfrm>
            <a:off x="3022602" y="4467269"/>
            <a:ext cx="5798099" cy="646331"/>
          </a:xfrm>
          <a:prstGeom prst="rect">
            <a:avLst/>
          </a:prstGeom>
          <a:noFill/>
        </p:spPr>
        <p:txBody>
          <a:bodyPr wrap="square">
            <a:spAutoFit/>
          </a:bodyPr>
          <a:lstStyle/>
          <a:p>
            <a:r>
              <a:rPr lang="en-US" sz="900" b="0" dirty="0">
                <a:solidFill>
                  <a:schemeClr val="bg1"/>
                </a:solidFill>
                <a:latin typeface="+mn-lt"/>
              </a:rPr>
              <a:t>1. </a:t>
            </a:r>
            <a:r>
              <a:rPr lang="en-US" sz="900" dirty="0">
                <a:solidFill>
                  <a:schemeClr val="bg1"/>
                </a:solidFill>
                <a:latin typeface="Calibri" panose="020F0502020204030204" pitchFamily="34" charset="0"/>
                <a:cs typeface="Calibri" panose="020F0502020204030204" pitchFamily="34" charset="0"/>
              </a:rPr>
              <a:t>Venugopal S, et al. </a:t>
            </a:r>
            <a:r>
              <a:rPr lang="en-US" sz="900" i="1" dirty="0">
                <a:solidFill>
                  <a:schemeClr val="bg1"/>
                </a:solidFill>
                <a:latin typeface="Calibri" panose="020F0502020204030204" pitchFamily="34" charset="0"/>
                <a:cs typeface="Calibri" panose="020F0502020204030204" pitchFamily="34" charset="0"/>
              </a:rPr>
              <a:t>J Hematol Oncol</a:t>
            </a:r>
            <a:r>
              <a:rPr lang="en-US" sz="900" dirty="0">
                <a:solidFill>
                  <a:schemeClr val="bg1"/>
                </a:solidFill>
                <a:latin typeface="Calibri" panose="020F0502020204030204" pitchFamily="34" charset="0"/>
                <a:cs typeface="Calibri" panose="020F0502020204030204" pitchFamily="34" charset="0"/>
              </a:rPr>
              <a:t>. 2020;13(1):162. </a:t>
            </a:r>
            <a:r>
              <a:rPr lang="en-US" sz="900" b="0" dirty="0">
                <a:solidFill>
                  <a:schemeClr val="bg1"/>
                </a:solidFill>
                <a:latin typeface="+mn-lt"/>
              </a:rPr>
              <a:t>2. National Comprehensive Cancer Network. Myeloproliferative Neoplasms. Version 3.2022. Published August 11, 2022. https://www.nccn.org/professionals/physician_gls/pdf/mpn.pdf 3. </a:t>
            </a:r>
            <a:r>
              <a:rPr lang="pt-BR" altLang="en-US" sz="900" b="0" spc="-8" dirty="0">
                <a:solidFill>
                  <a:schemeClr val="bg1"/>
                </a:solidFill>
                <a:latin typeface="Calibri" panose="020F0502020204030204" pitchFamily="34" charset="0"/>
                <a:cs typeface="Arial" panose="020B0604020202020204" pitchFamily="34" charset="0"/>
              </a:rPr>
              <a:t>Gerds A, et al. 64th ASH Annual Meeting and Exposition. Abstr 627. https://ash.confex.com/ash/2022/webprogram/Paper162783.html </a:t>
            </a:r>
            <a:endParaRPr lang="en-US" sz="900" dirty="0"/>
          </a:p>
        </p:txBody>
      </p:sp>
      <p:cxnSp>
        <p:nvCxnSpPr>
          <p:cNvPr id="75" name="Straight Arrow Connector 84">
            <a:extLst>
              <a:ext uri="{FF2B5EF4-FFF2-40B4-BE49-F238E27FC236}">
                <a16:creationId xmlns:a16="http://schemas.microsoft.com/office/drawing/2014/main" id="{96FF9269-609A-E09B-5753-F7C5D2CA0395}"/>
              </a:ext>
            </a:extLst>
          </p:cNvPr>
          <p:cNvCxnSpPr>
            <a:cxnSpLocks/>
          </p:cNvCxnSpPr>
          <p:nvPr/>
        </p:nvCxnSpPr>
        <p:spPr>
          <a:xfrm rot="16200000" flipH="1">
            <a:off x="5388911" y="1232621"/>
            <a:ext cx="343527" cy="194185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84">
            <a:extLst>
              <a:ext uri="{FF2B5EF4-FFF2-40B4-BE49-F238E27FC236}">
                <a16:creationId xmlns:a16="http://schemas.microsoft.com/office/drawing/2014/main" id="{5350D615-09CD-C50B-8D9D-8A7C8E676B11}"/>
              </a:ext>
            </a:extLst>
          </p:cNvPr>
          <p:cNvCxnSpPr>
            <a:cxnSpLocks/>
          </p:cNvCxnSpPr>
          <p:nvPr/>
        </p:nvCxnSpPr>
        <p:spPr>
          <a:xfrm rot="5400000">
            <a:off x="4365830" y="2151391"/>
            <a:ext cx="343527" cy="10431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78" name="TextBox 77">
            <a:extLst>
              <a:ext uri="{FF2B5EF4-FFF2-40B4-BE49-F238E27FC236}">
                <a16:creationId xmlns:a16="http://schemas.microsoft.com/office/drawing/2014/main" id="{4111AA64-D0FD-BCF6-3704-9AC5F97DF977}"/>
              </a:ext>
            </a:extLst>
          </p:cNvPr>
          <p:cNvSpPr txBox="1"/>
          <p:nvPr/>
        </p:nvSpPr>
        <p:spPr>
          <a:xfrm>
            <a:off x="0" y="4133947"/>
            <a:ext cx="9242336" cy="353943"/>
          </a:xfrm>
          <a:prstGeom prst="rect">
            <a:avLst/>
          </a:prstGeom>
          <a:noFill/>
        </p:spPr>
        <p:txBody>
          <a:bodyPr wrap="square" rtlCol="0">
            <a:spAutoFit/>
          </a:bodyPr>
          <a:lstStyle/>
          <a:p>
            <a:r>
              <a:rPr lang="en-US" sz="850" kern="1200" dirty="0">
                <a:solidFill>
                  <a:schemeClr val="tx1"/>
                </a:solidFill>
                <a:effectLst/>
                <a:latin typeface="+mn-lt"/>
                <a:ea typeface="+mn-ea"/>
                <a:cs typeface="+mn-cs"/>
              </a:rPr>
              <a:t>Allo, allogeneic; DIPSS, Dynamic International Prognostic Scoring System; </a:t>
            </a:r>
            <a:r>
              <a:rPr lang="en-US" sz="850" dirty="0"/>
              <a:t>EPO, erythropoietin; HSCT, hematopoietic stem cell transplant; </a:t>
            </a:r>
            <a:r>
              <a:rPr lang="en-US" sz="850" kern="1200" dirty="0">
                <a:solidFill>
                  <a:schemeClr val="tx1"/>
                </a:solidFill>
                <a:effectLst/>
                <a:latin typeface="+mn-lt"/>
                <a:ea typeface="+mn-ea"/>
                <a:cs typeface="+mn-cs"/>
              </a:rPr>
              <a:t>IPSS, International Prognostic Scoring System</a:t>
            </a:r>
            <a:r>
              <a:rPr lang="en-US" sz="850" b="0" kern="1200" dirty="0">
                <a:solidFill>
                  <a:schemeClr val="tx1"/>
                </a:solidFill>
                <a:effectLst/>
                <a:latin typeface="+mn-lt"/>
                <a:ea typeface="+mn-ea"/>
                <a:cs typeface="+mn-cs"/>
              </a:rPr>
              <a:t>; JAKi, Janus-associated kinase inhibitor; MIPSS, mutational enhanced international prognostic score system; MYSEC-PM, myelofibrosis secondary to polycythemia vera and </a:t>
            </a:r>
            <a:r>
              <a:rPr lang="en-US" sz="850" dirty="0"/>
              <a:t>essential thrombocythemia </a:t>
            </a:r>
            <a:r>
              <a:rPr lang="en-US" sz="850" b="0" kern="1200" dirty="0">
                <a:solidFill>
                  <a:schemeClr val="tx1"/>
                </a:solidFill>
                <a:effectLst/>
                <a:latin typeface="+mn-lt"/>
                <a:ea typeface="+mn-ea"/>
                <a:cs typeface="+mn-cs"/>
              </a:rPr>
              <a:t>prognostic model</a:t>
            </a:r>
            <a:endParaRPr lang="en-US" sz="850" dirty="0"/>
          </a:p>
        </p:txBody>
      </p:sp>
      <p:sp>
        <p:nvSpPr>
          <p:cNvPr id="82" name="Rectangle 81">
            <a:extLst>
              <a:ext uri="{FF2B5EF4-FFF2-40B4-BE49-F238E27FC236}">
                <a16:creationId xmlns:a16="http://schemas.microsoft.com/office/drawing/2014/main" id="{AA5075E5-7E0D-4465-44EC-BF7F211A9AAD}"/>
              </a:ext>
            </a:extLst>
          </p:cNvPr>
          <p:cNvSpPr/>
          <p:nvPr/>
        </p:nvSpPr>
        <p:spPr>
          <a:xfrm>
            <a:off x="6630993" y="364511"/>
            <a:ext cx="1139246" cy="7258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DIPSS: &gt;2</a:t>
            </a:r>
          </a:p>
          <a:p>
            <a:pPr algn="ctr" defTabSz="685800"/>
            <a:r>
              <a:rPr lang="en-US" sz="900" dirty="0">
                <a:solidFill>
                  <a:prstClr val="black"/>
                </a:solidFill>
                <a:cs typeface="Arial" panose="020B0604020202020204" pitchFamily="34" charset="0"/>
              </a:rPr>
              <a:t>DIPSS-Plus: &gt;1</a:t>
            </a:r>
          </a:p>
          <a:p>
            <a:pPr algn="ctr" defTabSz="685800"/>
            <a:r>
              <a:rPr lang="en-US" sz="900" dirty="0">
                <a:solidFill>
                  <a:prstClr val="black"/>
                </a:solidFill>
                <a:cs typeface="Arial" panose="020B0604020202020204" pitchFamily="34" charset="0"/>
                <a:hlinkClick r:id="rId2"/>
              </a:rPr>
              <a:t>MIPSS70</a:t>
            </a:r>
            <a:r>
              <a:rPr lang="en-US" sz="900" dirty="0">
                <a:solidFill>
                  <a:prstClr val="black"/>
                </a:solidFill>
                <a:cs typeface="Arial" panose="020B0604020202020204" pitchFamily="34" charset="0"/>
              </a:rPr>
              <a:t>: ≥4</a:t>
            </a:r>
          </a:p>
          <a:p>
            <a:pPr algn="ctr" defTabSz="685800"/>
            <a:r>
              <a:rPr lang="en-US" sz="900" dirty="0">
                <a:solidFill>
                  <a:prstClr val="black"/>
                </a:solidFill>
                <a:cs typeface="Arial" panose="020B0604020202020204" pitchFamily="34" charset="0"/>
              </a:rPr>
              <a:t>MIPSS70+ v2: ≥4</a:t>
            </a:r>
          </a:p>
          <a:p>
            <a:pPr algn="ctr" defTabSz="685800"/>
            <a:r>
              <a:rPr lang="en-US" sz="900" dirty="0">
                <a:solidFill>
                  <a:prstClr val="black"/>
                </a:solidFill>
                <a:cs typeface="Arial" panose="020B0604020202020204" pitchFamily="34" charset="0"/>
                <a:hlinkClick r:id="rId3"/>
              </a:rPr>
              <a:t>MYSEC-PM</a:t>
            </a:r>
            <a:r>
              <a:rPr lang="en-US" sz="900" dirty="0">
                <a:solidFill>
                  <a:prstClr val="black"/>
                </a:solidFill>
                <a:cs typeface="Arial" panose="020B0604020202020204" pitchFamily="34" charset="0"/>
              </a:rPr>
              <a:t>: ≥14</a:t>
            </a:r>
            <a:endParaRPr lang="en-US" sz="700" dirty="0">
              <a:solidFill>
                <a:prstClr val="black"/>
              </a:solidFill>
              <a:cs typeface="Arial" panose="020B0604020202020204" pitchFamily="34" charset="0"/>
            </a:endParaRPr>
          </a:p>
        </p:txBody>
      </p:sp>
      <p:cxnSp>
        <p:nvCxnSpPr>
          <p:cNvPr id="83" name="Straight Arrow Connector 82">
            <a:extLst>
              <a:ext uri="{FF2B5EF4-FFF2-40B4-BE49-F238E27FC236}">
                <a16:creationId xmlns:a16="http://schemas.microsoft.com/office/drawing/2014/main" id="{82C4B1B4-2B29-8A93-DD3C-ABFAFA805DEE}"/>
              </a:ext>
            </a:extLst>
          </p:cNvPr>
          <p:cNvCxnSpPr>
            <a:cxnSpLocks/>
          </p:cNvCxnSpPr>
          <p:nvPr/>
        </p:nvCxnSpPr>
        <p:spPr>
          <a:xfrm flipH="1">
            <a:off x="4446602" y="859222"/>
            <a:ext cx="2055" cy="11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6BC7B60A-9E41-C40E-ABD3-72482267C758}"/>
              </a:ext>
            </a:extLst>
          </p:cNvPr>
          <p:cNvCxnSpPr>
            <a:cxnSpLocks/>
            <a:endCxn id="8" idx="0"/>
          </p:cNvCxnSpPr>
          <p:nvPr/>
        </p:nvCxnSpPr>
        <p:spPr>
          <a:xfrm>
            <a:off x="4462262" y="337644"/>
            <a:ext cx="0" cy="278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0" name="Rectangle 79">
            <a:extLst>
              <a:ext uri="{FF2B5EF4-FFF2-40B4-BE49-F238E27FC236}">
                <a16:creationId xmlns:a16="http://schemas.microsoft.com/office/drawing/2014/main" id="{B3CCFF98-4D98-2AB1-D337-DCC279E6CAB8}"/>
              </a:ext>
            </a:extLst>
          </p:cNvPr>
          <p:cNvSpPr/>
          <p:nvPr/>
        </p:nvSpPr>
        <p:spPr>
          <a:xfrm>
            <a:off x="2536711" y="64075"/>
            <a:ext cx="4026833" cy="363535"/>
          </a:xfrm>
          <a:prstGeom prst="rect">
            <a:avLst/>
          </a:prstGeom>
          <a:solidFill>
            <a:srgbClr val="4CA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white"/>
                </a:solidFill>
                <a:cs typeface="Arial" panose="020B0604020202020204" pitchFamily="34" charset="0"/>
              </a:rPr>
              <a:t>Future JAKi Front-Line Myelofibrosis Management</a:t>
            </a:r>
            <a:r>
              <a:rPr lang="en-US" sz="1350" b="1" baseline="30000" dirty="0">
                <a:solidFill>
                  <a:prstClr val="white"/>
                </a:solidFill>
                <a:cs typeface="Arial" panose="020B0604020202020204" pitchFamily="34" charset="0"/>
              </a:rPr>
              <a:t>1-2</a:t>
            </a:r>
            <a:endParaRPr lang="en-US" sz="1350" b="1" dirty="0">
              <a:solidFill>
                <a:prstClr val="white"/>
              </a:solidFill>
              <a:cs typeface="Arial" panose="020B0604020202020204" pitchFamily="34" charset="0"/>
            </a:endParaRPr>
          </a:p>
        </p:txBody>
      </p:sp>
      <p:sp>
        <p:nvSpPr>
          <p:cNvPr id="92" name="Rectangle 91">
            <a:extLst>
              <a:ext uri="{FF2B5EF4-FFF2-40B4-BE49-F238E27FC236}">
                <a16:creationId xmlns:a16="http://schemas.microsoft.com/office/drawing/2014/main" id="{6FB19659-DC71-3ECE-046A-DF5A753CD3E1}"/>
              </a:ext>
            </a:extLst>
          </p:cNvPr>
          <p:cNvSpPr/>
          <p:nvPr/>
        </p:nvSpPr>
        <p:spPr bwMode="auto">
          <a:xfrm>
            <a:off x="7161388" y="1721467"/>
            <a:ext cx="1686715" cy="562460"/>
          </a:xfrm>
          <a:prstGeom prst="rect">
            <a:avLst/>
          </a:prstGeom>
          <a:no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93500EC8-8887-1278-06F7-4B417EB9E2A0}"/>
              </a:ext>
            </a:extLst>
          </p:cNvPr>
          <p:cNvSpPr/>
          <p:nvPr/>
        </p:nvSpPr>
        <p:spPr>
          <a:xfrm>
            <a:off x="7401549" y="2399251"/>
            <a:ext cx="1206389" cy="343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Hgb &lt;10 and platelet count &gt;25 x 10</a:t>
            </a:r>
            <a:r>
              <a:rPr kumimoji="0" lang="en-US" sz="900" b="0" i="0" u="none" strike="noStrike" kern="1200" cap="none" spc="0" normalizeH="0" baseline="30000" noProof="0" dirty="0">
                <a:ln>
                  <a:noFill/>
                </a:ln>
                <a:solidFill>
                  <a:schemeClr val="tx1"/>
                </a:solidFill>
                <a:effectLst/>
                <a:uLnTx/>
                <a:uFillTx/>
                <a:latin typeface="Calibri" panose="020F0502020204030204" pitchFamily="34" charset="0"/>
                <a:ea typeface="+mn-ea"/>
                <a:cs typeface="Arial" panose="020B0604020202020204" pitchFamily="34" charset="0"/>
              </a:rPr>
              <a:t>9*</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97" name="Rectangle 96">
            <a:extLst>
              <a:ext uri="{FF2B5EF4-FFF2-40B4-BE49-F238E27FC236}">
                <a16:creationId xmlns:a16="http://schemas.microsoft.com/office/drawing/2014/main" id="{B95F0C3E-BFF2-D11F-F4F8-82DB342B0A98}"/>
              </a:ext>
            </a:extLst>
          </p:cNvPr>
          <p:cNvSpPr/>
          <p:nvPr/>
        </p:nvSpPr>
        <p:spPr>
          <a:xfrm>
            <a:off x="7515887" y="3145816"/>
            <a:ext cx="977717" cy="17902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kumimoji="0" lang="en-US" sz="100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Momelotinib</a:t>
            </a:r>
            <a:r>
              <a:rPr kumimoji="0" lang="el-GR" sz="1000" i="0" u="none" strike="noStrike" kern="1200" cap="none" spc="0" normalizeH="0" baseline="30000" noProof="0" dirty="0">
                <a:ln>
                  <a:noFill/>
                </a:ln>
                <a:effectLst/>
                <a:uLnTx/>
                <a:uFillTx/>
                <a:latin typeface="Calibri" panose="020F0502020204030204" pitchFamily="34" charset="0"/>
                <a:cs typeface="Calibri" panose="020F0502020204030204" pitchFamily="34" charset="0"/>
              </a:rPr>
              <a:t>δ</a:t>
            </a:r>
            <a:endParaRPr kumimoji="0" lang="en-US" sz="1000" i="0" u="none" strike="noStrike" kern="1200" cap="none" spc="0" normalizeH="0" baseline="30000" noProof="0" dirty="0">
              <a:ln>
                <a:noFill/>
              </a:ln>
              <a:effectLst/>
              <a:uLnTx/>
              <a:uFillTx/>
              <a:latin typeface="Calibri" panose="020F0502020204030204" pitchFamily="34" charset="0"/>
              <a:ea typeface="+mn-ea"/>
              <a:cs typeface="Arial" panose="020B0604020202020204" pitchFamily="34" charset="0"/>
            </a:endParaRPr>
          </a:p>
        </p:txBody>
      </p:sp>
      <p:sp>
        <p:nvSpPr>
          <p:cNvPr id="99" name="TextBox 98">
            <a:extLst>
              <a:ext uri="{FF2B5EF4-FFF2-40B4-BE49-F238E27FC236}">
                <a16:creationId xmlns:a16="http://schemas.microsoft.com/office/drawing/2014/main" id="{548EDDEF-60AE-FC7B-D77B-2C8EFE51A8C5}"/>
              </a:ext>
            </a:extLst>
          </p:cNvPr>
          <p:cNvSpPr txBox="1"/>
          <p:nvPr/>
        </p:nvSpPr>
        <p:spPr>
          <a:xfrm>
            <a:off x="4550127" y="3615694"/>
            <a:ext cx="4622334" cy="430887"/>
          </a:xfrm>
          <a:prstGeom prst="rect">
            <a:avLst/>
          </a:prstGeom>
          <a:noFill/>
        </p:spPr>
        <p:txBody>
          <a:bodyPr wrap="square">
            <a:spAutoFit/>
          </a:bodyPr>
          <a:lstStyle/>
          <a:p>
            <a:pPr algn="r"/>
            <a:r>
              <a:rPr lang="en-US" sz="1050" dirty="0"/>
              <a:t>*inclusion criteria for MOMENTUM</a:t>
            </a:r>
            <a:r>
              <a:rPr lang="en-US" sz="1050" baseline="30000" dirty="0"/>
              <a:t>3</a:t>
            </a:r>
            <a:r>
              <a:rPr lang="en-US" sz="1050" dirty="0"/>
              <a:t> trial</a:t>
            </a:r>
          </a:p>
          <a:p>
            <a:pPr algn="r"/>
            <a:r>
              <a:rPr lang="el-GR" sz="1050" baseline="30000" dirty="0">
                <a:cs typeface="Calibri" panose="020F0502020204030204" pitchFamily="34" charset="0"/>
              </a:rPr>
              <a:t>δ</a:t>
            </a:r>
            <a:r>
              <a:rPr lang="en-US" sz="1050" dirty="0"/>
              <a:t>Not FDA approved; undergoing clinical trial</a:t>
            </a:r>
          </a:p>
        </p:txBody>
      </p:sp>
      <p:cxnSp>
        <p:nvCxnSpPr>
          <p:cNvPr id="105" name="Straight Connector 104">
            <a:extLst>
              <a:ext uri="{FF2B5EF4-FFF2-40B4-BE49-F238E27FC236}">
                <a16:creationId xmlns:a16="http://schemas.microsoft.com/office/drawing/2014/main" id="{4197C799-08F9-6A96-41F2-057522F742FF}"/>
              </a:ext>
            </a:extLst>
          </p:cNvPr>
          <p:cNvCxnSpPr>
            <a:cxnSpLocks/>
          </p:cNvCxnSpPr>
          <p:nvPr/>
        </p:nvCxnSpPr>
        <p:spPr>
          <a:xfrm>
            <a:off x="6573546" y="2203547"/>
            <a:ext cx="1473145" cy="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0" name="Straight Arrow Connector 109">
            <a:extLst>
              <a:ext uri="{FF2B5EF4-FFF2-40B4-BE49-F238E27FC236}">
                <a16:creationId xmlns:a16="http://schemas.microsoft.com/office/drawing/2014/main" id="{B2CA466F-FE29-F5D1-5395-6864EBD26EAE}"/>
              </a:ext>
            </a:extLst>
          </p:cNvPr>
          <p:cNvCxnSpPr>
            <a:cxnSpLocks/>
          </p:cNvCxnSpPr>
          <p:nvPr/>
        </p:nvCxnSpPr>
        <p:spPr>
          <a:xfrm>
            <a:off x="8004746" y="2204177"/>
            <a:ext cx="0" cy="150095"/>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4" name="Straight Arrow Connector 113">
            <a:extLst>
              <a:ext uri="{FF2B5EF4-FFF2-40B4-BE49-F238E27FC236}">
                <a16:creationId xmlns:a16="http://schemas.microsoft.com/office/drawing/2014/main" id="{7674EFB3-20CD-2014-EF47-7874957339DD}"/>
              </a:ext>
            </a:extLst>
          </p:cNvPr>
          <p:cNvCxnSpPr>
            <a:cxnSpLocks/>
            <a:stCxn id="95" idx="2"/>
          </p:cNvCxnSpPr>
          <p:nvPr/>
        </p:nvCxnSpPr>
        <p:spPr>
          <a:xfrm>
            <a:off x="8004744" y="2742779"/>
            <a:ext cx="2" cy="368707"/>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0" name="Straight Arrow Connector 129">
            <a:extLst>
              <a:ext uri="{FF2B5EF4-FFF2-40B4-BE49-F238E27FC236}">
                <a16:creationId xmlns:a16="http://schemas.microsoft.com/office/drawing/2014/main" id="{32E65C5C-0FE9-FE82-6602-1B8535359E96}"/>
              </a:ext>
            </a:extLst>
          </p:cNvPr>
          <p:cNvCxnSpPr>
            <a:cxnSpLocks/>
            <a:stCxn id="82" idx="1"/>
            <a:endCxn id="8" idx="3"/>
          </p:cNvCxnSpPr>
          <p:nvPr/>
        </p:nvCxnSpPr>
        <p:spPr>
          <a:xfrm flipH="1">
            <a:off x="5583780" y="727437"/>
            <a:ext cx="1047213" cy="98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2" name="Rectangle 131">
            <a:extLst>
              <a:ext uri="{FF2B5EF4-FFF2-40B4-BE49-F238E27FC236}">
                <a16:creationId xmlns:a16="http://schemas.microsoft.com/office/drawing/2014/main" id="{253C76C3-1551-5506-A7F3-2330E18E4C3A}"/>
              </a:ext>
            </a:extLst>
          </p:cNvPr>
          <p:cNvSpPr/>
          <p:nvPr/>
        </p:nvSpPr>
        <p:spPr>
          <a:xfrm>
            <a:off x="6480745" y="1891119"/>
            <a:ext cx="1774985" cy="222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Future Considerations</a:t>
            </a:r>
          </a:p>
        </p:txBody>
      </p:sp>
      <p:cxnSp>
        <p:nvCxnSpPr>
          <p:cNvPr id="4" name="Straight Arrow Connector 3">
            <a:extLst>
              <a:ext uri="{FF2B5EF4-FFF2-40B4-BE49-F238E27FC236}">
                <a16:creationId xmlns:a16="http://schemas.microsoft.com/office/drawing/2014/main" id="{D917B2DA-2DD1-9AF5-F835-ADDE0C9B4433}"/>
              </a:ext>
            </a:extLst>
          </p:cNvPr>
          <p:cNvCxnSpPr>
            <a:cxnSpLocks/>
            <a:stCxn id="35" idx="2"/>
          </p:cNvCxnSpPr>
          <p:nvPr/>
        </p:nvCxnSpPr>
        <p:spPr>
          <a:xfrm>
            <a:off x="4455311" y="1297681"/>
            <a:ext cx="6951" cy="5445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4CDAFEF6-9159-E0A0-6FC7-55A30338AF77}"/>
              </a:ext>
            </a:extLst>
          </p:cNvPr>
          <p:cNvSpPr/>
          <p:nvPr/>
        </p:nvSpPr>
        <p:spPr>
          <a:xfrm>
            <a:off x="3962925" y="1438691"/>
            <a:ext cx="971464" cy="262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black"/>
                </a:solidFill>
                <a:cs typeface="Arial" panose="020B0604020202020204" pitchFamily="34" charset="0"/>
              </a:rPr>
              <a:t>No immediate HSCT</a:t>
            </a:r>
          </a:p>
        </p:txBody>
      </p:sp>
    </p:spTree>
    <p:extLst>
      <p:ext uri="{BB962C8B-B14F-4D97-AF65-F5344CB8AC3E}">
        <p14:creationId xmlns:p14="http://schemas.microsoft.com/office/powerpoint/2010/main" val="2826702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CC0A5-83F7-40F6-97B2-1B88AFE4385F}"/>
              </a:ext>
            </a:extLst>
          </p:cNvPr>
          <p:cNvSpPr>
            <a:spLocks noGrp="1"/>
          </p:cNvSpPr>
          <p:nvPr>
            <p:ph type="title"/>
          </p:nvPr>
        </p:nvSpPr>
        <p:spPr>
          <a:xfrm>
            <a:off x="82076" y="70025"/>
            <a:ext cx="8979847" cy="693905"/>
          </a:xfrm>
        </p:spPr>
        <p:txBody>
          <a:bodyPr>
            <a:normAutofit fontScale="90000"/>
          </a:bodyPr>
          <a:lstStyle/>
          <a:p>
            <a:r>
              <a:rPr lang="en-US" dirty="0">
                <a:latin typeface="+mn-lt"/>
              </a:rPr>
              <a:t>Future Positioning of JAK Inhibitors in Myelofibrosis</a:t>
            </a:r>
            <a:r>
              <a:rPr lang="en-US" baseline="30000" dirty="0">
                <a:latin typeface="+mn-lt"/>
              </a:rPr>
              <a:t>1-2</a:t>
            </a:r>
            <a:endParaRPr lang="en-US" dirty="0">
              <a:latin typeface="+mn-lt"/>
            </a:endParaRPr>
          </a:p>
        </p:txBody>
      </p:sp>
      <p:sp>
        <p:nvSpPr>
          <p:cNvPr id="19" name="TextBox 18">
            <a:extLst>
              <a:ext uri="{FF2B5EF4-FFF2-40B4-BE49-F238E27FC236}">
                <a16:creationId xmlns:a16="http://schemas.microsoft.com/office/drawing/2014/main" id="{91054157-CFF3-4616-BDBD-FD676D1CCF09}"/>
              </a:ext>
            </a:extLst>
          </p:cNvPr>
          <p:cNvSpPr txBox="1"/>
          <p:nvPr/>
        </p:nvSpPr>
        <p:spPr bwMode="auto">
          <a:xfrm>
            <a:off x="3538832" y="738235"/>
            <a:ext cx="1702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685800" eaLnBrk="0" fontAlgn="base" hangingPunct="0">
              <a:spcBef>
                <a:spcPct val="50000"/>
              </a:spcBef>
              <a:spcAft>
                <a:spcPct val="0"/>
              </a:spcAft>
              <a:defRPr/>
            </a:pPr>
            <a:r>
              <a:rPr lang="en-US" sz="2400" b="1" dirty="0">
                <a:solidFill>
                  <a:srgbClr val="000000"/>
                </a:solidFill>
                <a:latin typeface="Calibri" panose="020F0502020204030204" pitchFamily="34" charset="0"/>
                <a:cs typeface="Arial" panose="020B0604020202020204" pitchFamily="34" charset="0"/>
              </a:rPr>
              <a:t>Second Line</a:t>
            </a:r>
          </a:p>
        </p:txBody>
      </p:sp>
      <p:sp>
        <p:nvSpPr>
          <p:cNvPr id="21" name="Rectangle 20">
            <a:extLst>
              <a:ext uri="{FF2B5EF4-FFF2-40B4-BE49-F238E27FC236}">
                <a16:creationId xmlns:a16="http://schemas.microsoft.com/office/drawing/2014/main" id="{44854925-D6FC-4CF5-9F08-34BAEB1F282E}"/>
              </a:ext>
            </a:extLst>
          </p:cNvPr>
          <p:cNvSpPr/>
          <p:nvPr/>
        </p:nvSpPr>
        <p:spPr bwMode="auto">
          <a:xfrm>
            <a:off x="3508506" y="1177185"/>
            <a:ext cx="1763486" cy="300083"/>
          </a:xfrm>
          <a:prstGeom prst="rect">
            <a:avLst/>
          </a:prstGeom>
          <a:noFill/>
          <a:ln w="0">
            <a:solidFill>
              <a:schemeClr val="bg1"/>
            </a:solidFill>
            <a:miter lim="800000"/>
            <a:headEnd/>
            <a:tailEnd/>
          </a:ln>
        </p:spPr>
        <p:txBody>
          <a:bodyPr rtlCol="0" anchor="ctr"/>
          <a:lstStyle/>
          <a:p>
            <a:pPr algn="ctr" defTabSz="685800" fontAlgn="base">
              <a:spcBef>
                <a:spcPct val="35000"/>
              </a:spcBef>
              <a:spcAft>
                <a:spcPct val="25000"/>
              </a:spcAft>
              <a:buClr>
                <a:srgbClr val="015873"/>
              </a:buClr>
              <a:defRPr/>
            </a:pPr>
            <a:r>
              <a:rPr lang="en-US" sz="1350" b="1" u="sng" dirty="0">
                <a:latin typeface="Calibri" panose="020F0502020204030204" pitchFamily="34" charset="0"/>
                <a:cs typeface="Arial" panose="020B0604020202020204" pitchFamily="34" charset="0"/>
              </a:rPr>
              <a:t>Ruxolitinib “failure”</a:t>
            </a:r>
          </a:p>
        </p:txBody>
      </p:sp>
      <p:sp>
        <p:nvSpPr>
          <p:cNvPr id="35" name="Rectangle 34">
            <a:extLst>
              <a:ext uri="{FF2B5EF4-FFF2-40B4-BE49-F238E27FC236}">
                <a16:creationId xmlns:a16="http://schemas.microsoft.com/office/drawing/2014/main" id="{A197BDB0-03A5-4721-A582-0423737B6288}"/>
              </a:ext>
            </a:extLst>
          </p:cNvPr>
          <p:cNvSpPr/>
          <p:nvPr/>
        </p:nvSpPr>
        <p:spPr bwMode="auto">
          <a:xfrm>
            <a:off x="1192997" y="1555130"/>
            <a:ext cx="1052875" cy="421845"/>
          </a:xfrm>
          <a:prstGeom prst="rect">
            <a:avLst/>
          </a:prstGeom>
          <a:noFill/>
          <a:ln w="0">
            <a:no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latin typeface="Calibri" panose="020F0502020204030204" pitchFamily="34" charset="0"/>
                <a:cs typeface="Arial" panose="020B0604020202020204" pitchFamily="34" charset="0"/>
              </a:rPr>
              <a:t>Platelet</a:t>
            </a:r>
            <a:br>
              <a:rPr lang="en-US" sz="1350" dirty="0">
                <a:latin typeface="Calibri" panose="020F0502020204030204" pitchFamily="34" charset="0"/>
                <a:cs typeface="Arial" panose="020B0604020202020204" pitchFamily="34" charset="0"/>
              </a:rPr>
            </a:br>
            <a:r>
              <a:rPr lang="en-US" sz="1350" dirty="0">
                <a:latin typeface="Calibri" panose="020F0502020204030204" pitchFamily="34" charset="0"/>
                <a:cs typeface="Arial" panose="020B0604020202020204" pitchFamily="34" charset="0"/>
              </a:rPr>
              <a:t>&lt;50x10</a:t>
            </a:r>
            <a:r>
              <a:rPr lang="en-US" sz="1350" baseline="30000" dirty="0">
                <a:latin typeface="Calibri" panose="020F0502020204030204" pitchFamily="34" charset="0"/>
                <a:cs typeface="Arial" panose="020B0604020202020204" pitchFamily="34" charset="0"/>
              </a:rPr>
              <a:t>9</a:t>
            </a:r>
            <a:r>
              <a:rPr lang="en-US" sz="1350" dirty="0">
                <a:latin typeface="Calibri" panose="020F0502020204030204" pitchFamily="34" charset="0"/>
                <a:cs typeface="Arial" panose="020B0604020202020204" pitchFamily="34" charset="0"/>
              </a:rPr>
              <a:t>/L</a:t>
            </a:r>
          </a:p>
        </p:txBody>
      </p:sp>
      <p:sp>
        <p:nvSpPr>
          <p:cNvPr id="36" name="Rectangle 35">
            <a:extLst>
              <a:ext uri="{FF2B5EF4-FFF2-40B4-BE49-F238E27FC236}">
                <a16:creationId xmlns:a16="http://schemas.microsoft.com/office/drawing/2014/main" id="{48167EB0-7600-4D96-BCD9-DF602BC03B8D}"/>
              </a:ext>
            </a:extLst>
          </p:cNvPr>
          <p:cNvSpPr/>
          <p:nvPr/>
        </p:nvSpPr>
        <p:spPr bwMode="auto">
          <a:xfrm>
            <a:off x="2768602" y="1550593"/>
            <a:ext cx="1195427" cy="421845"/>
          </a:xfrm>
          <a:prstGeom prst="rect">
            <a:avLst/>
          </a:prstGeom>
          <a:noFill/>
          <a:ln w="0">
            <a:no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latin typeface="Calibri" panose="020F0502020204030204" pitchFamily="34" charset="0"/>
                <a:cs typeface="Arial" panose="020B0604020202020204" pitchFamily="34" charset="0"/>
              </a:rPr>
              <a:t>Splenomegaly</a:t>
            </a:r>
          </a:p>
        </p:txBody>
      </p:sp>
      <p:cxnSp>
        <p:nvCxnSpPr>
          <p:cNvPr id="38" name="Straight Arrow Connector 37">
            <a:extLst>
              <a:ext uri="{FF2B5EF4-FFF2-40B4-BE49-F238E27FC236}">
                <a16:creationId xmlns:a16="http://schemas.microsoft.com/office/drawing/2014/main" id="{3AB63DF3-308C-4A7B-8712-828625F679CE}"/>
              </a:ext>
            </a:extLst>
          </p:cNvPr>
          <p:cNvCxnSpPr/>
          <p:nvPr/>
        </p:nvCxnSpPr>
        <p:spPr bwMode="auto">
          <a:xfrm>
            <a:off x="1710907" y="1976975"/>
            <a:ext cx="0" cy="313347"/>
          </a:xfrm>
          <a:prstGeom prst="straightConnector1">
            <a:avLst/>
          </a:prstGeom>
          <a:noFill/>
          <a:ln w="2857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E11FD805-B09A-43C7-B693-E230889D71ED}"/>
              </a:ext>
            </a:extLst>
          </p:cNvPr>
          <p:cNvCxnSpPr/>
          <p:nvPr/>
        </p:nvCxnSpPr>
        <p:spPr bwMode="auto">
          <a:xfrm>
            <a:off x="3358409" y="1972438"/>
            <a:ext cx="0" cy="313347"/>
          </a:xfrm>
          <a:prstGeom prst="straightConnector1">
            <a:avLst/>
          </a:prstGeom>
          <a:noFill/>
          <a:ln w="28575"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DB6BAACA-09B7-478D-96CF-054BE35C823A}"/>
              </a:ext>
            </a:extLst>
          </p:cNvPr>
          <p:cNvCxnSpPr/>
          <p:nvPr/>
        </p:nvCxnSpPr>
        <p:spPr bwMode="auto">
          <a:xfrm>
            <a:off x="6850130" y="2318197"/>
            <a:ext cx="0" cy="313347"/>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034ADCA5-B428-4EBB-A434-D4E48D64BBFB}"/>
              </a:ext>
            </a:extLst>
          </p:cNvPr>
          <p:cNvCxnSpPr>
            <a:cxnSpLocks/>
          </p:cNvCxnSpPr>
          <p:nvPr/>
        </p:nvCxnSpPr>
        <p:spPr bwMode="auto">
          <a:xfrm>
            <a:off x="4404921" y="1440193"/>
            <a:ext cx="0" cy="1316162"/>
          </a:xfrm>
          <a:prstGeom prst="straightConnector1">
            <a:avLst/>
          </a:prstGeom>
          <a:noFill/>
          <a:ln w="28575" cap="flat" cmpd="sng" algn="ctr">
            <a:solidFill>
              <a:schemeClr val="tx1"/>
            </a:solidFill>
            <a:prstDash val="sysDash"/>
            <a:round/>
            <a:headEnd type="none" w="med" len="med"/>
            <a:tailEnd type="triangle"/>
          </a:ln>
          <a:effectLst/>
        </p:spPr>
      </p:cxnSp>
      <p:sp>
        <p:nvSpPr>
          <p:cNvPr id="42" name="Rectangle 41">
            <a:extLst>
              <a:ext uri="{FF2B5EF4-FFF2-40B4-BE49-F238E27FC236}">
                <a16:creationId xmlns:a16="http://schemas.microsoft.com/office/drawing/2014/main" id="{7B52167E-7952-4279-B5DE-922435AB7907}"/>
              </a:ext>
            </a:extLst>
          </p:cNvPr>
          <p:cNvSpPr/>
          <p:nvPr/>
        </p:nvSpPr>
        <p:spPr bwMode="auto">
          <a:xfrm>
            <a:off x="1200141" y="2306515"/>
            <a:ext cx="1052875" cy="287732"/>
          </a:xfrm>
          <a:prstGeom prst="rect">
            <a:avLst/>
          </a:prstGeom>
          <a:solidFill>
            <a:srgbClr val="4199A5"/>
          </a:solidFill>
          <a:ln w="0">
            <a:solidFill>
              <a:schemeClr val="bg1"/>
            </a:solid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solidFill>
                  <a:schemeClr val="bg1"/>
                </a:solidFill>
                <a:latin typeface="Calibri" panose="020F0502020204030204" pitchFamily="34" charset="0"/>
                <a:cs typeface="Arial" panose="020B0604020202020204" pitchFamily="34" charset="0"/>
              </a:rPr>
              <a:t>Pacritinib</a:t>
            </a:r>
          </a:p>
        </p:txBody>
      </p:sp>
      <p:sp>
        <p:nvSpPr>
          <p:cNvPr id="45" name="Rectangle 44">
            <a:extLst>
              <a:ext uri="{FF2B5EF4-FFF2-40B4-BE49-F238E27FC236}">
                <a16:creationId xmlns:a16="http://schemas.microsoft.com/office/drawing/2014/main" id="{EFD62B6C-02C7-420C-9CA7-C52F5D105F0E}"/>
              </a:ext>
            </a:extLst>
          </p:cNvPr>
          <p:cNvSpPr/>
          <p:nvPr/>
        </p:nvSpPr>
        <p:spPr bwMode="auto">
          <a:xfrm>
            <a:off x="2794023" y="2300630"/>
            <a:ext cx="1052875" cy="287732"/>
          </a:xfrm>
          <a:prstGeom prst="rect">
            <a:avLst/>
          </a:prstGeom>
          <a:solidFill>
            <a:srgbClr val="7030A0"/>
          </a:solidFill>
          <a:ln w="0">
            <a:solidFill>
              <a:schemeClr val="bg1"/>
            </a:solid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solidFill>
                  <a:schemeClr val="bg1"/>
                </a:solidFill>
                <a:latin typeface="Calibri" panose="020F0502020204030204" pitchFamily="34" charset="0"/>
                <a:cs typeface="Arial" panose="020B0604020202020204" pitchFamily="34" charset="0"/>
              </a:rPr>
              <a:t>Fedratinib</a:t>
            </a:r>
          </a:p>
        </p:txBody>
      </p:sp>
      <p:sp>
        <p:nvSpPr>
          <p:cNvPr id="46" name="Rectangle 45">
            <a:extLst>
              <a:ext uri="{FF2B5EF4-FFF2-40B4-BE49-F238E27FC236}">
                <a16:creationId xmlns:a16="http://schemas.microsoft.com/office/drawing/2014/main" id="{A71B1285-073F-4F96-893E-80C9CF5491D4}"/>
              </a:ext>
            </a:extLst>
          </p:cNvPr>
          <p:cNvSpPr/>
          <p:nvPr/>
        </p:nvSpPr>
        <p:spPr bwMode="auto">
          <a:xfrm>
            <a:off x="3565583" y="2766664"/>
            <a:ext cx="1678676" cy="421845"/>
          </a:xfrm>
          <a:prstGeom prst="rect">
            <a:avLst/>
          </a:prstGeom>
          <a:solidFill>
            <a:schemeClr val="accent1">
              <a:lumMod val="75000"/>
            </a:schemeClr>
          </a:solidFill>
          <a:ln w="0">
            <a:solidFill>
              <a:schemeClr val="bg1"/>
            </a:solid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solidFill>
                  <a:srgbClr val="FFFFFF"/>
                </a:solidFill>
                <a:latin typeface="Calibri" panose="020F0502020204030204" pitchFamily="34" charset="0"/>
                <a:cs typeface="Arial" panose="020B0604020202020204" pitchFamily="34" charset="0"/>
              </a:rPr>
              <a:t>JAK-based combination therapy</a:t>
            </a:r>
          </a:p>
        </p:txBody>
      </p:sp>
      <p:cxnSp>
        <p:nvCxnSpPr>
          <p:cNvPr id="48" name="Straight Arrow Connector 47">
            <a:extLst>
              <a:ext uri="{FF2B5EF4-FFF2-40B4-BE49-F238E27FC236}">
                <a16:creationId xmlns:a16="http://schemas.microsoft.com/office/drawing/2014/main" id="{F22FF267-7AFA-4801-904F-49042243850C}"/>
              </a:ext>
            </a:extLst>
          </p:cNvPr>
          <p:cNvCxnSpPr>
            <a:cxnSpLocks/>
          </p:cNvCxnSpPr>
          <p:nvPr/>
        </p:nvCxnSpPr>
        <p:spPr bwMode="auto">
          <a:xfrm>
            <a:off x="4133064" y="3269650"/>
            <a:ext cx="0" cy="215044"/>
          </a:xfrm>
          <a:prstGeom prst="straightConnector1">
            <a:avLst/>
          </a:prstGeom>
          <a:noFill/>
          <a:ln w="28575" cap="flat" cmpd="sng" algn="ctr">
            <a:solidFill>
              <a:schemeClr val="tx1"/>
            </a:solidFill>
            <a:prstDash val="solid"/>
            <a:round/>
            <a:headEnd type="none" w="med" len="med"/>
            <a:tailEnd type="triangle"/>
          </a:ln>
          <a:effectLst/>
        </p:spPr>
      </p:cxnSp>
      <p:sp>
        <p:nvSpPr>
          <p:cNvPr id="50" name="Freeform: Shape 49">
            <a:extLst>
              <a:ext uri="{FF2B5EF4-FFF2-40B4-BE49-F238E27FC236}">
                <a16:creationId xmlns:a16="http://schemas.microsoft.com/office/drawing/2014/main" id="{FA5C7765-3033-4761-BFD2-D51EF5514B3C}"/>
              </a:ext>
            </a:extLst>
          </p:cNvPr>
          <p:cNvSpPr/>
          <p:nvPr/>
        </p:nvSpPr>
        <p:spPr bwMode="auto">
          <a:xfrm>
            <a:off x="2239659" y="3276691"/>
            <a:ext cx="3786811" cy="221365"/>
          </a:xfrm>
          <a:custGeom>
            <a:avLst/>
            <a:gdLst>
              <a:gd name="connsiteX0" fmla="*/ 0 w 3239588"/>
              <a:gd name="connsiteY0" fmla="*/ 209006 h 209006"/>
              <a:gd name="connsiteX1" fmla="*/ 0 w 3239588"/>
              <a:gd name="connsiteY1" fmla="*/ 0 h 209006"/>
              <a:gd name="connsiteX2" fmla="*/ 3239588 w 3239588"/>
              <a:gd name="connsiteY2" fmla="*/ 0 h 209006"/>
              <a:gd name="connsiteX3" fmla="*/ 3239588 w 3239588"/>
              <a:gd name="connsiteY3" fmla="*/ 191589 h 209006"/>
            </a:gdLst>
            <a:ahLst/>
            <a:cxnLst>
              <a:cxn ang="0">
                <a:pos x="connsiteX0" y="connsiteY0"/>
              </a:cxn>
              <a:cxn ang="0">
                <a:pos x="connsiteX1" y="connsiteY1"/>
              </a:cxn>
              <a:cxn ang="0">
                <a:pos x="connsiteX2" y="connsiteY2"/>
              </a:cxn>
              <a:cxn ang="0">
                <a:pos x="connsiteX3" y="connsiteY3"/>
              </a:cxn>
            </a:cxnLst>
            <a:rect l="l" t="t" r="r" b="b"/>
            <a:pathLst>
              <a:path w="3239588" h="209006">
                <a:moveTo>
                  <a:pt x="0" y="209006"/>
                </a:moveTo>
                <a:lnTo>
                  <a:pt x="0" y="0"/>
                </a:lnTo>
                <a:lnTo>
                  <a:pt x="3239588" y="0"/>
                </a:lnTo>
                <a:lnTo>
                  <a:pt x="3239588" y="191589"/>
                </a:lnTo>
              </a:path>
            </a:pathLst>
          </a:custGeom>
          <a:noFill/>
          <a:ln w="28575">
            <a:solidFill>
              <a:schemeClr val="tx1"/>
            </a:solidFill>
            <a:miter lim="800000"/>
            <a:headEnd type="triangle" w="med" len="med"/>
            <a:tailEnd type="triangle" w="med" len="med"/>
          </a:ln>
        </p:spPr>
        <p:txBody>
          <a:bodyPr rtlCol="0" anchor="ctr"/>
          <a:lstStyle/>
          <a:p>
            <a:pPr algn="ctr" defTabSz="685800" eaLnBrk="0" fontAlgn="base" hangingPunct="0">
              <a:spcBef>
                <a:spcPct val="0"/>
              </a:spcBef>
              <a:spcAft>
                <a:spcPct val="0"/>
              </a:spcAft>
              <a:defRPr/>
            </a:pPr>
            <a:endParaRPr lang="en-US" sz="1350" b="1" dirty="0">
              <a:solidFill>
                <a:srgbClr val="FFFFFF"/>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478CBCF1-C983-406A-BBB3-FBDB78CC13A0}"/>
              </a:ext>
            </a:extLst>
          </p:cNvPr>
          <p:cNvSpPr/>
          <p:nvPr/>
        </p:nvSpPr>
        <p:spPr bwMode="auto">
          <a:xfrm>
            <a:off x="1794643" y="3536144"/>
            <a:ext cx="1052875" cy="642427"/>
          </a:xfrm>
          <a:prstGeom prst="rect">
            <a:avLst/>
          </a:prstGeom>
          <a:solidFill>
            <a:schemeClr val="bg1">
              <a:lumMod val="50000"/>
            </a:schemeClr>
          </a:solidFill>
          <a:ln w="0">
            <a:solidFill>
              <a:schemeClr val="tx2">
                <a:lumMod val="50000"/>
              </a:schemeClr>
            </a:solidFill>
            <a:miter lim="800000"/>
            <a:headEnd/>
            <a:tailEnd/>
          </a:ln>
        </p:spPr>
        <p:txBody>
          <a:bodyPr rtlCol="0" anchor="ctr"/>
          <a:lstStyle/>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ESA, EMA</a:t>
            </a:r>
            <a:br>
              <a:rPr lang="en-US" sz="1350" dirty="0">
                <a:solidFill>
                  <a:srgbClr val="FFFFFF"/>
                </a:solidFill>
                <a:latin typeface="Calibri" panose="020F0502020204030204" pitchFamily="34" charset="0"/>
                <a:cs typeface="Arial" panose="020B0604020202020204" pitchFamily="34" charset="0"/>
              </a:rPr>
            </a:br>
            <a:r>
              <a:rPr lang="en-US" sz="1350" dirty="0">
                <a:solidFill>
                  <a:srgbClr val="FFFFFF"/>
                </a:solidFill>
                <a:latin typeface="Calibri" panose="020F0502020204030204" pitchFamily="34" charset="0"/>
                <a:cs typeface="Arial" panose="020B0604020202020204" pitchFamily="34" charset="0"/>
              </a:rPr>
              <a:t>IMiD</a:t>
            </a:r>
          </a:p>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Androgen</a:t>
            </a:r>
          </a:p>
        </p:txBody>
      </p:sp>
      <p:sp>
        <p:nvSpPr>
          <p:cNvPr id="53" name="Rectangle 52">
            <a:extLst>
              <a:ext uri="{FF2B5EF4-FFF2-40B4-BE49-F238E27FC236}">
                <a16:creationId xmlns:a16="http://schemas.microsoft.com/office/drawing/2014/main" id="{B93EA3A4-4C47-4287-98D2-CE68541A2EAB}"/>
              </a:ext>
            </a:extLst>
          </p:cNvPr>
          <p:cNvSpPr/>
          <p:nvPr/>
        </p:nvSpPr>
        <p:spPr bwMode="auto">
          <a:xfrm>
            <a:off x="3647337" y="3506082"/>
            <a:ext cx="1052875" cy="642427"/>
          </a:xfrm>
          <a:prstGeom prst="rect">
            <a:avLst/>
          </a:prstGeom>
          <a:solidFill>
            <a:schemeClr val="bg1">
              <a:lumMod val="50000"/>
            </a:schemeClr>
          </a:solidFill>
          <a:ln w="0">
            <a:solidFill>
              <a:schemeClr val="tx2">
                <a:lumMod val="50000"/>
              </a:schemeClr>
            </a:solidFill>
            <a:miter lim="800000"/>
            <a:headEnd/>
            <a:tailEnd/>
          </a:ln>
        </p:spPr>
        <p:txBody>
          <a:bodyPr rtlCol="0" anchor="ctr"/>
          <a:lstStyle/>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BETi*</a:t>
            </a:r>
          </a:p>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PI3Ki*</a:t>
            </a:r>
          </a:p>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MDM2i*</a:t>
            </a:r>
          </a:p>
        </p:txBody>
      </p:sp>
      <p:sp>
        <p:nvSpPr>
          <p:cNvPr id="54" name="Rectangle 53">
            <a:extLst>
              <a:ext uri="{FF2B5EF4-FFF2-40B4-BE49-F238E27FC236}">
                <a16:creationId xmlns:a16="http://schemas.microsoft.com/office/drawing/2014/main" id="{3F980398-DCB6-4E8B-A738-5C5B2D961570}"/>
              </a:ext>
            </a:extLst>
          </p:cNvPr>
          <p:cNvSpPr/>
          <p:nvPr/>
        </p:nvSpPr>
        <p:spPr bwMode="auto">
          <a:xfrm>
            <a:off x="5500032" y="3490924"/>
            <a:ext cx="1052875" cy="642427"/>
          </a:xfrm>
          <a:prstGeom prst="rect">
            <a:avLst/>
          </a:prstGeom>
          <a:solidFill>
            <a:schemeClr val="bg1">
              <a:lumMod val="50000"/>
            </a:schemeClr>
          </a:solidFill>
          <a:ln w="0">
            <a:solidFill>
              <a:schemeClr val="tx2">
                <a:lumMod val="50000"/>
              </a:schemeClr>
            </a:solidFill>
            <a:miter lim="800000"/>
            <a:headEnd/>
            <a:tailEnd/>
          </a:ln>
        </p:spPr>
        <p:txBody>
          <a:bodyPr rtlCol="0" anchor="ctr"/>
          <a:lstStyle/>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DNMT3i*</a:t>
            </a:r>
          </a:p>
          <a:p>
            <a:pPr algn="ctr" defTabSz="685800" fontAlgn="base">
              <a:buClr>
                <a:srgbClr val="015873"/>
              </a:buClr>
              <a:defRPr/>
            </a:pPr>
            <a:r>
              <a:rPr lang="en-US" sz="1350" dirty="0">
                <a:solidFill>
                  <a:srgbClr val="FFFFFF"/>
                </a:solidFill>
                <a:latin typeface="Calibri" panose="020F0502020204030204" pitchFamily="34" charset="0"/>
                <a:cs typeface="Arial" panose="020B0604020202020204" pitchFamily="34" charset="0"/>
              </a:rPr>
              <a:t>IDHi*</a:t>
            </a:r>
          </a:p>
        </p:txBody>
      </p:sp>
      <p:sp>
        <p:nvSpPr>
          <p:cNvPr id="47" name="Rectangle 46">
            <a:extLst>
              <a:ext uri="{FF2B5EF4-FFF2-40B4-BE49-F238E27FC236}">
                <a16:creationId xmlns:a16="http://schemas.microsoft.com/office/drawing/2014/main" id="{6C56F2EF-5379-4A7C-A9C4-C37DDE198FC3}"/>
              </a:ext>
            </a:extLst>
          </p:cNvPr>
          <p:cNvSpPr/>
          <p:nvPr/>
        </p:nvSpPr>
        <p:spPr bwMode="auto">
          <a:xfrm>
            <a:off x="1573175" y="2955327"/>
            <a:ext cx="1195427" cy="421845"/>
          </a:xfrm>
          <a:prstGeom prst="rect">
            <a:avLst/>
          </a:prstGeom>
          <a:noFill/>
          <a:ln w="0">
            <a:noFill/>
            <a:miter lim="800000"/>
            <a:headEnd/>
            <a:tailEnd/>
          </a:ln>
        </p:spPr>
        <p:txBody>
          <a:bodyPr rtlCol="0" anchor="ctr"/>
          <a:lstStyle/>
          <a:p>
            <a:pPr algn="ctr" defTabSz="685800" fontAlgn="base">
              <a:spcBef>
                <a:spcPct val="35000"/>
              </a:spcBef>
              <a:spcAft>
                <a:spcPct val="25000"/>
              </a:spcAft>
              <a:buClr>
                <a:srgbClr val="015873"/>
              </a:buClr>
              <a:defRPr/>
            </a:pPr>
            <a:r>
              <a:rPr lang="en-US" sz="1200" dirty="0">
                <a:latin typeface="Calibri" panose="020F0502020204030204" pitchFamily="34" charset="0"/>
                <a:cs typeface="Arial" panose="020B0604020202020204" pitchFamily="34" charset="0"/>
              </a:rPr>
              <a:t>Anemia</a:t>
            </a:r>
          </a:p>
        </p:txBody>
      </p:sp>
      <p:sp>
        <p:nvSpPr>
          <p:cNvPr id="49" name="Rectangle 48">
            <a:extLst>
              <a:ext uri="{FF2B5EF4-FFF2-40B4-BE49-F238E27FC236}">
                <a16:creationId xmlns:a16="http://schemas.microsoft.com/office/drawing/2014/main" id="{CB3E5A38-1EE6-4A17-A9EE-83AF9235A4A0}"/>
              </a:ext>
            </a:extLst>
          </p:cNvPr>
          <p:cNvSpPr/>
          <p:nvPr/>
        </p:nvSpPr>
        <p:spPr bwMode="auto">
          <a:xfrm>
            <a:off x="5540016" y="2968702"/>
            <a:ext cx="1195427" cy="421845"/>
          </a:xfrm>
          <a:prstGeom prst="rect">
            <a:avLst/>
          </a:prstGeom>
          <a:noFill/>
          <a:ln w="0">
            <a:noFill/>
            <a:miter lim="800000"/>
            <a:headEnd/>
            <a:tailEnd/>
          </a:ln>
        </p:spPr>
        <p:txBody>
          <a:bodyPr rtlCol="0" anchor="ctr"/>
          <a:lstStyle/>
          <a:p>
            <a:pPr algn="ctr" defTabSz="685800" fontAlgn="base">
              <a:spcBef>
                <a:spcPct val="35000"/>
              </a:spcBef>
              <a:spcAft>
                <a:spcPct val="25000"/>
              </a:spcAft>
              <a:buClr>
                <a:srgbClr val="015873"/>
              </a:buClr>
              <a:defRPr/>
            </a:pPr>
            <a:r>
              <a:rPr lang="en-US" sz="1200" dirty="0">
                <a:latin typeface="Calibri" panose="020F0502020204030204" pitchFamily="34" charset="0"/>
                <a:cs typeface="Arial" panose="020B0604020202020204" pitchFamily="34" charset="0"/>
              </a:rPr>
              <a:t>Advanced phase</a:t>
            </a:r>
          </a:p>
        </p:txBody>
      </p:sp>
      <p:sp>
        <p:nvSpPr>
          <p:cNvPr id="43" name="TextBox 42">
            <a:extLst>
              <a:ext uri="{FF2B5EF4-FFF2-40B4-BE49-F238E27FC236}">
                <a16:creationId xmlns:a16="http://schemas.microsoft.com/office/drawing/2014/main" id="{9CD74055-2C93-7FC3-7397-E6B086DA8A80}"/>
              </a:ext>
            </a:extLst>
          </p:cNvPr>
          <p:cNvSpPr txBox="1"/>
          <p:nvPr/>
        </p:nvSpPr>
        <p:spPr>
          <a:xfrm>
            <a:off x="-7143" y="4118976"/>
            <a:ext cx="7510416" cy="430887"/>
          </a:xfrm>
          <a:prstGeom prst="rect">
            <a:avLst/>
          </a:prstGeom>
          <a:noFill/>
        </p:spPr>
        <p:txBody>
          <a:bodyPr wrap="square" rtlCol="0">
            <a:spAutoFit/>
          </a:bodyPr>
          <a:lstStyle/>
          <a:p>
            <a:r>
              <a:rPr lang="en-US" sz="800" dirty="0"/>
              <a:t>*Not FDA approved; undergoing clinical trial</a:t>
            </a:r>
          </a:p>
          <a:p>
            <a:pPr algn="just"/>
            <a:r>
              <a:rPr lang="en-US" sz="700" dirty="0"/>
              <a:t>BETi, bromodomain and extra-terminal motif inhibitor; DNMT3i, DNA (cytosine-5)-methyltransferase 3A inhibitor; ESA, erythropoiesis stimulating agent; EMA, erythroid maturation agent; IDHi, isocitrate dehydrogenase inhibitor; IMiD, immunomodulatory imide drug; MDM2i, murine double minute 2 inhibitor; PI3Ki, phosphoinositide 3-kinase inhibitor</a:t>
            </a:r>
          </a:p>
        </p:txBody>
      </p:sp>
      <p:sp>
        <p:nvSpPr>
          <p:cNvPr id="5" name="Rectangle 4">
            <a:extLst>
              <a:ext uri="{FF2B5EF4-FFF2-40B4-BE49-F238E27FC236}">
                <a16:creationId xmlns:a16="http://schemas.microsoft.com/office/drawing/2014/main" id="{B123203E-83B9-D26D-F767-7AFD4F869AEB}"/>
              </a:ext>
            </a:extLst>
          </p:cNvPr>
          <p:cNvSpPr/>
          <p:nvPr/>
        </p:nvSpPr>
        <p:spPr bwMode="auto">
          <a:xfrm>
            <a:off x="5200793" y="2330780"/>
            <a:ext cx="1195426" cy="269648"/>
          </a:xfrm>
          <a:prstGeom prst="rect">
            <a:avLst/>
          </a:prstGeom>
          <a:solidFill>
            <a:schemeClr val="accent2">
              <a:lumMod val="60000"/>
              <a:lumOff val="40000"/>
            </a:schemeClr>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350"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rPr>
              <a:t>Momelotinib</a:t>
            </a:r>
          </a:p>
        </p:txBody>
      </p:sp>
      <p:cxnSp>
        <p:nvCxnSpPr>
          <p:cNvPr id="11" name="Straight Arrow Connector 10">
            <a:extLst>
              <a:ext uri="{FF2B5EF4-FFF2-40B4-BE49-F238E27FC236}">
                <a16:creationId xmlns:a16="http://schemas.microsoft.com/office/drawing/2014/main" id="{907B8C37-804F-7039-98AC-BB9A1841C484}"/>
              </a:ext>
            </a:extLst>
          </p:cNvPr>
          <p:cNvCxnSpPr/>
          <p:nvPr/>
        </p:nvCxnSpPr>
        <p:spPr bwMode="auto">
          <a:xfrm>
            <a:off x="5782858" y="1986658"/>
            <a:ext cx="0" cy="313347"/>
          </a:xfrm>
          <a:prstGeom prst="straightConnector1">
            <a:avLst/>
          </a:prstGeom>
          <a:noFill/>
          <a:ln w="28575" cap="flat" cmpd="sng" algn="ctr">
            <a:solidFill>
              <a:schemeClr val="tx1"/>
            </a:solidFill>
            <a:prstDash val="solid"/>
            <a:round/>
            <a:headEnd type="none" w="med" len="med"/>
            <a:tailEnd type="triangle"/>
          </a:ln>
          <a:effectLst/>
        </p:spPr>
      </p:cxnSp>
      <p:sp>
        <p:nvSpPr>
          <p:cNvPr id="13" name="Rectangle 12">
            <a:extLst>
              <a:ext uri="{FF2B5EF4-FFF2-40B4-BE49-F238E27FC236}">
                <a16:creationId xmlns:a16="http://schemas.microsoft.com/office/drawing/2014/main" id="{A36F7959-BE59-61F7-2A9D-61813CCC6711}"/>
              </a:ext>
            </a:extLst>
          </p:cNvPr>
          <p:cNvSpPr/>
          <p:nvPr/>
        </p:nvSpPr>
        <p:spPr bwMode="auto">
          <a:xfrm>
            <a:off x="5244259" y="1612526"/>
            <a:ext cx="1195427" cy="421845"/>
          </a:xfrm>
          <a:prstGeom prst="rect">
            <a:avLst/>
          </a:prstGeom>
          <a:noFill/>
          <a:ln w="0">
            <a:noFill/>
            <a:miter lim="800000"/>
            <a:headEnd/>
            <a:tailEnd/>
          </a:ln>
        </p:spPr>
        <p:txBody>
          <a:bodyPr rtlCol="0" anchor="ctr"/>
          <a:lstStyle/>
          <a:p>
            <a:pPr algn="ctr" defTabSz="685800" fontAlgn="base">
              <a:spcBef>
                <a:spcPct val="35000"/>
              </a:spcBef>
              <a:spcAft>
                <a:spcPct val="25000"/>
              </a:spcAft>
              <a:buClr>
                <a:srgbClr val="015873"/>
              </a:buClr>
              <a:defRPr/>
            </a:pPr>
            <a:r>
              <a:rPr lang="en-US" sz="1350" dirty="0">
                <a:latin typeface="Calibri" panose="020F0502020204030204" pitchFamily="34" charset="0"/>
                <a:cs typeface="Arial" panose="020B0604020202020204" pitchFamily="34" charset="0"/>
              </a:rPr>
              <a:t>Anemia</a:t>
            </a:r>
          </a:p>
        </p:txBody>
      </p:sp>
      <p:sp>
        <p:nvSpPr>
          <p:cNvPr id="3" name="TextBox 2">
            <a:extLst>
              <a:ext uri="{FF2B5EF4-FFF2-40B4-BE49-F238E27FC236}">
                <a16:creationId xmlns:a16="http://schemas.microsoft.com/office/drawing/2014/main" id="{DE093D8C-53CB-4C7D-E25A-BEC9175FEF29}"/>
              </a:ext>
            </a:extLst>
          </p:cNvPr>
          <p:cNvSpPr txBox="1"/>
          <p:nvPr/>
        </p:nvSpPr>
        <p:spPr>
          <a:xfrm>
            <a:off x="3046439" y="4444650"/>
            <a:ext cx="6097561" cy="646331"/>
          </a:xfrm>
          <a:prstGeom prst="rect">
            <a:avLst/>
          </a:prstGeom>
          <a:noFill/>
        </p:spPr>
        <p:txBody>
          <a:bodyPr wrap="square" rtlCol="0">
            <a:spAutoFit/>
          </a:bodyPr>
          <a:lstStyle/>
          <a:p>
            <a:pPr defTabSz="342497">
              <a:defRPr/>
            </a:pPr>
            <a:r>
              <a:rPr lang="en-US" sz="900" dirty="0">
                <a:solidFill>
                  <a:schemeClr val="bg1"/>
                </a:solidFill>
                <a:latin typeface="Calibri" panose="020F0502020204030204" pitchFamily="34" charset="0"/>
                <a:cs typeface="Calibri" panose="020F0502020204030204" pitchFamily="34" charset="0"/>
              </a:rPr>
              <a:t>1. Venugopal S, et al. </a:t>
            </a:r>
            <a:r>
              <a:rPr lang="en-US" sz="900" i="1" dirty="0">
                <a:solidFill>
                  <a:schemeClr val="bg1"/>
                </a:solidFill>
                <a:latin typeface="Calibri" panose="020F0502020204030204" pitchFamily="34" charset="0"/>
                <a:cs typeface="Calibri" panose="020F0502020204030204" pitchFamily="34" charset="0"/>
              </a:rPr>
              <a:t>J Hematol Oncol</a:t>
            </a:r>
            <a:r>
              <a:rPr lang="en-US" sz="900" dirty="0">
                <a:solidFill>
                  <a:schemeClr val="bg1"/>
                </a:solidFill>
                <a:latin typeface="Calibri" panose="020F0502020204030204" pitchFamily="34" charset="0"/>
                <a:cs typeface="Calibri" panose="020F0502020204030204" pitchFamily="34" charset="0"/>
              </a:rPr>
              <a:t>. 2020;13(1):162. </a:t>
            </a:r>
            <a:r>
              <a:rPr lang="en-US" sz="900" dirty="0">
                <a:solidFill>
                  <a:schemeClr val="bg1"/>
                </a:solidFill>
              </a:rPr>
              <a:t>Figure recreated under approved terms of  Creative Commons Attribution Non-Commercial License. http://creativecommons.org/licenses/by-nc/4.0/</a:t>
            </a:r>
          </a:p>
          <a:p>
            <a:pPr defTabSz="342497">
              <a:defRPr/>
            </a:pPr>
            <a:r>
              <a:rPr lang="en-US" sz="900" dirty="0">
                <a:solidFill>
                  <a:schemeClr val="bg1"/>
                </a:solidFill>
                <a:latin typeface="Calibri" panose="020F0502020204030204" pitchFamily="34" charset="0"/>
                <a:cs typeface="Calibri" panose="020F0502020204030204" pitchFamily="34" charset="0"/>
              </a:rPr>
              <a:t>2. </a:t>
            </a:r>
            <a:r>
              <a:rPr lang="en-US" sz="900" b="0" dirty="0">
                <a:solidFill>
                  <a:schemeClr val="bg1"/>
                </a:solidFill>
                <a:latin typeface="+mn-lt"/>
              </a:rPr>
              <a:t>National Comprehensive Cancer Network. Myeloproliferative Neoplasms. Version 3.2022. Published August 11, 2022. https://www.nccn.org/professionals/physician_gls/pdf/mpn.pdf</a:t>
            </a:r>
            <a:endParaRPr lang="en-US" sz="900" dirty="0">
              <a:solidFill>
                <a:schemeClr val="bg1"/>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540C1A8E-CF69-EFD4-C0AA-DAC96D24B306}"/>
              </a:ext>
            </a:extLst>
          </p:cNvPr>
          <p:cNvCxnSpPr>
            <a:cxnSpLocks/>
          </p:cNvCxnSpPr>
          <p:nvPr/>
        </p:nvCxnSpPr>
        <p:spPr>
          <a:xfrm>
            <a:off x="5254685" y="2926424"/>
            <a:ext cx="11850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51DEBD58-C75D-499A-899C-76BFEF2CA6BB}"/>
              </a:ext>
            </a:extLst>
          </p:cNvPr>
          <p:cNvSpPr/>
          <p:nvPr/>
        </p:nvSpPr>
        <p:spPr>
          <a:xfrm>
            <a:off x="6524895" y="2656236"/>
            <a:ext cx="1704054" cy="407042"/>
          </a:xfrm>
          <a:prstGeom prst="rect">
            <a:avLst/>
          </a:prstGeom>
          <a:solidFill>
            <a:srgbClr val="297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First-line considerations?</a:t>
            </a:r>
          </a:p>
        </p:txBody>
      </p:sp>
    </p:spTree>
    <p:extLst>
      <p:ext uri="{BB962C8B-B14F-4D97-AF65-F5344CB8AC3E}">
        <p14:creationId xmlns:p14="http://schemas.microsoft.com/office/powerpoint/2010/main" val="2309425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3187A-C380-DE35-A620-1986CF57C31A}"/>
              </a:ext>
            </a:extLst>
          </p:cNvPr>
          <p:cNvSpPr>
            <a:spLocks noGrp="1"/>
          </p:cNvSpPr>
          <p:nvPr>
            <p:ph type="title"/>
          </p:nvPr>
        </p:nvSpPr>
        <p:spPr/>
        <p:txBody>
          <a:bodyPr/>
          <a:lstStyle/>
          <a:p>
            <a:r>
              <a:rPr lang="en-US" dirty="0">
                <a:latin typeface="+mn-lt"/>
              </a:rPr>
              <a:t>Overview</a:t>
            </a:r>
          </a:p>
        </p:txBody>
      </p:sp>
      <p:sp>
        <p:nvSpPr>
          <p:cNvPr id="5" name="Subtitle 4">
            <a:extLst>
              <a:ext uri="{FF2B5EF4-FFF2-40B4-BE49-F238E27FC236}">
                <a16:creationId xmlns:a16="http://schemas.microsoft.com/office/drawing/2014/main" id="{8D507DFC-BBF1-48B4-AF1A-F0B57DDC42C8}"/>
              </a:ext>
            </a:extLst>
          </p:cNvPr>
          <p:cNvSpPr>
            <a:spLocks noGrp="1"/>
          </p:cNvSpPr>
          <p:nvPr>
            <p:ph idx="1"/>
          </p:nvPr>
        </p:nvSpPr>
        <p:spPr>
          <a:xfrm>
            <a:off x="628650" y="1198737"/>
            <a:ext cx="7886700" cy="3263504"/>
          </a:xfrm>
        </p:spPr>
        <p:txBody>
          <a:bodyPr>
            <a:normAutofit/>
          </a:bodyPr>
          <a:lstStyle/>
          <a:p>
            <a:r>
              <a:rPr lang="en-US" sz="2800" dirty="0"/>
              <a:t>Myelofibrosis Overview and Pathophysiology</a:t>
            </a:r>
          </a:p>
          <a:p>
            <a:r>
              <a:rPr lang="en-US" sz="2800" dirty="0"/>
              <a:t>Myelofibrosis Burden of Disease and Prognostic Scoring System </a:t>
            </a:r>
          </a:p>
          <a:p>
            <a:r>
              <a:rPr lang="en-US" sz="2800" dirty="0"/>
              <a:t>Current Treatment Approaches for Myelofibrosis</a:t>
            </a:r>
          </a:p>
          <a:p>
            <a:r>
              <a:rPr lang="en-US" sz="2800" dirty="0"/>
              <a:t>Emerging Treatment Options for Myelofibrosis</a:t>
            </a:r>
          </a:p>
          <a:p>
            <a:r>
              <a:rPr lang="en-US" sz="2800" b="1" dirty="0"/>
              <a:t>Case Challenges – Myelofibrosis Treatment Individualization</a:t>
            </a:r>
          </a:p>
          <a:p>
            <a:endParaRPr lang="en-US" sz="2800" dirty="0"/>
          </a:p>
          <a:p>
            <a:endParaRPr lang="en-US" sz="2800" dirty="0"/>
          </a:p>
          <a:p>
            <a:endParaRPr lang="en-US" sz="2800" b="1" dirty="0"/>
          </a:p>
        </p:txBody>
      </p:sp>
    </p:spTree>
    <p:extLst>
      <p:ext uri="{BB962C8B-B14F-4D97-AF65-F5344CB8AC3E}">
        <p14:creationId xmlns:p14="http://schemas.microsoft.com/office/powerpoint/2010/main" val="364545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57D4-E919-4ECA-9604-9D2ED0B0A2C1}"/>
              </a:ext>
            </a:extLst>
          </p:cNvPr>
          <p:cNvSpPr>
            <a:spLocks noGrp="1"/>
          </p:cNvSpPr>
          <p:nvPr>
            <p:ph type="title"/>
          </p:nvPr>
        </p:nvSpPr>
        <p:spPr/>
        <p:txBody>
          <a:bodyPr/>
          <a:lstStyle/>
          <a:p>
            <a:r>
              <a:rPr lang="en-US" dirty="0">
                <a:latin typeface="+mn-lt"/>
              </a:rPr>
              <a:t>Patient Case 1</a:t>
            </a:r>
          </a:p>
        </p:txBody>
      </p:sp>
      <p:sp>
        <p:nvSpPr>
          <p:cNvPr id="3" name="Content Placeholder 2">
            <a:extLst>
              <a:ext uri="{FF2B5EF4-FFF2-40B4-BE49-F238E27FC236}">
                <a16:creationId xmlns:a16="http://schemas.microsoft.com/office/drawing/2014/main" id="{F9657542-C678-4AF5-9F67-7D61A48EE348}"/>
              </a:ext>
            </a:extLst>
          </p:cNvPr>
          <p:cNvSpPr>
            <a:spLocks noGrp="1"/>
          </p:cNvSpPr>
          <p:nvPr>
            <p:ph sz="half" idx="1"/>
          </p:nvPr>
        </p:nvSpPr>
        <p:spPr/>
        <p:txBody>
          <a:bodyPr>
            <a:noAutofit/>
          </a:bodyPr>
          <a:lstStyle/>
          <a:p>
            <a:r>
              <a:rPr lang="en-US" sz="1800" dirty="0">
                <a:solidFill>
                  <a:srgbClr val="000000"/>
                </a:solidFill>
                <a:effectLst/>
                <a:latin typeface="Calibri" panose="020F0502020204030204" pitchFamily="34" charset="0"/>
                <a:ea typeface="Times New Roman" panose="02020603050405020304" pitchFamily="18" charset="0"/>
              </a:rPr>
              <a:t>60-yo female</a:t>
            </a:r>
          </a:p>
          <a:p>
            <a:pPr lvl="1"/>
            <a:r>
              <a:rPr lang="en-US" sz="1600" dirty="0">
                <a:solidFill>
                  <a:srgbClr val="000000"/>
                </a:solidFill>
                <a:effectLst/>
                <a:latin typeface="Calibri" panose="020F0502020204030204" pitchFamily="34" charset="0"/>
                <a:ea typeface="Times New Roman" panose="02020603050405020304" pitchFamily="18" charset="0"/>
              </a:rPr>
              <a:t>History of thrombocytosis, hypertension</a:t>
            </a:r>
          </a:p>
          <a:p>
            <a:pPr lvl="1"/>
            <a:r>
              <a:rPr lang="en-US" sz="1600" dirty="0">
                <a:solidFill>
                  <a:srgbClr val="000000"/>
                </a:solidFill>
                <a:latin typeface="Calibri" panose="020F0502020204030204" pitchFamily="34" charset="0"/>
                <a:ea typeface="Times New Roman" panose="02020603050405020304" pitchFamily="18" charset="0"/>
              </a:rPr>
              <a:t>Repo</a:t>
            </a:r>
            <a:r>
              <a:rPr lang="en-US" sz="1600" dirty="0">
                <a:solidFill>
                  <a:srgbClr val="000000"/>
                </a:solidFill>
                <a:effectLst/>
                <a:latin typeface="Calibri" panose="020F0502020204030204" pitchFamily="34" charset="0"/>
                <a:ea typeface="Times New Roman" panose="02020603050405020304" pitchFamily="18" charset="0"/>
              </a:rPr>
              <a:t>rts fatigue and occasional night sweats that have negatively impacted her daily life and functioning. </a:t>
            </a:r>
          </a:p>
          <a:p>
            <a:r>
              <a:rPr lang="en-US" sz="1800" dirty="0">
                <a:solidFill>
                  <a:srgbClr val="000000"/>
                </a:solidFill>
                <a:effectLst/>
                <a:latin typeface="Calibri" panose="020F0502020204030204" pitchFamily="34" charset="0"/>
                <a:ea typeface="Times New Roman" panose="02020603050405020304" pitchFamily="18" charset="0"/>
              </a:rPr>
              <a:t>WBC 5x10</a:t>
            </a:r>
            <a:r>
              <a:rPr lang="en-US" sz="1800" baseline="30000" dirty="0">
                <a:solidFill>
                  <a:srgbClr val="000000"/>
                </a:solidFill>
                <a:effectLst/>
                <a:latin typeface="Calibri" panose="020F0502020204030204" pitchFamily="34" charset="0"/>
                <a:ea typeface="Times New Roman" panose="02020603050405020304" pitchFamily="18" charset="0"/>
              </a:rPr>
              <a:t>9</a:t>
            </a:r>
            <a:r>
              <a:rPr lang="en-US" sz="1800" dirty="0">
                <a:solidFill>
                  <a:srgbClr val="000000"/>
                </a:solidFill>
                <a:effectLst/>
                <a:latin typeface="Calibri" panose="020F0502020204030204" pitchFamily="34" charset="0"/>
                <a:ea typeface="Times New Roman" panose="02020603050405020304" pitchFamily="18" charset="0"/>
              </a:rPr>
              <a:t>/L</a:t>
            </a:r>
            <a:endParaRPr lang="en-US" sz="1800"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Hemoglobin 14 g/dL</a:t>
            </a:r>
            <a:endParaRPr lang="en-US" sz="1800"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Platelet count 120x10</a:t>
            </a:r>
            <a:r>
              <a:rPr lang="en-US" sz="1800" baseline="30000" dirty="0">
                <a:solidFill>
                  <a:srgbClr val="000000"/>
                </a:solidFill>
                <a:effectLst/>
                <a:latin typeface="Calibri" panose="020F0502020204030204" pitchFamily="34" charset="0"/>
                <a:ea typeface="Times New Roman" panose="02020603050405020304" pitchFamily="18" charset="0"/>
              </a:rPr>
              <a:t>9</a:t>
            </a:r>
            <a:r>
              <a:rPr lang="en-US" sz="1800" dirty="0">
                <a:solidFill>
                  <a:srgbClr val="000000"/>
                </a:solidFill>
                <a:effectLst/>
                <a:latin typeface="Calibri" panose="020F0502020204030204" pitchFamily="34" charset="0"/>
                <a:ea typeface="Times New Roman" panose="02020603050405020304" pitchFamily="18" charset="0"/>
              </a:rPr>
              <a:t>/L</a:t>
            </a:r>
            <a:endParaRPr lang="en-US" sz="1800" dirty="0">
              <a:solidFill>
                <a:srgbClr val="000000"/>
              </a:solidFill>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LDH 248 U/L</a:t>
            </a:r>
          </a:p>
        </p:txBody>
      </p:sp>
      <p:sp>
        <p:nvSpPr>
          <p:cNvPr id="4" name="Content Placeholder 3">
            <a:extLst>
              <a:ext uri="{FF2B5EF4-FFF2-40B4-BE49-F238E27FC236}">
                <a16:creationId xmlns:a16="http://schemas.microsoft.com/office/drawing/2014/main" id="{944E5DEE-EA3B-EF9B-427C-56350757C2E1}"/>
              </a:ext>
            </a:extLst>
          </p:cNvPr>
          <p:cNvSpPr>
            <a:spLocks noGrp="1"/>
          </p:cNvSpPr>
          <p:nvPr>
            <p:ph sz="half" idx="2"/>
          </p:nvPr>
        </p:nvSpPr>
        <p:spPr/>
        <p:txBody>
          <a:bodyPr>
            <a:normAutofit/>
          </a:bodyPr>
          <a:lstStyle/>
          <a:p>
            <a:r>
              <a:rPr lang="en-US" sz="1800" dirty="0">
                <a:solidFill>
                  <a:srgbClr val="000000"/>
                </a:solidFill>
                <a:effectLst/>
                <a:latin typeface="Calibri" panose="020F0502020204030204" pitchFamily="34" charset="0"/>
                <a:ea typeface="Times New Roman" panose="02020603050405020304" pitchFamily="18" charset="0"/>
              </a:rPr>
              <a:t>Palpable spleen on examination. Bone marrow aspirate inconclusive.</a:t>
            </a:r>
          </a:p>
          <a:p>
            <a:r>
              <a:rPr lang="en-US" sz="1800" dirty="0">
                <a:solidFill>
                  <a:srgbClr val="000000"/>
                </a:solidFill>
                <a:effectLst/>
                <a:latin typeface="Calibri" panose="020F0502020204030204" pitchFamily="34" charset="0"/>
                <a:ea typeface="Times New Roman" panose="02020603050405020304" pitchFamily="18" charset="0"/>
              </a:rPr>
              <a:t>JAK2V617 positive; BCR-ABL1 negative </a:t>
            </a:r>
          </a:p>
          <a:p>
            <a:r>
              <a:rPr lang="en-US" sz="1800" dirty="0">
                <a:solidFill>
                  <a:srgbClr val="000000"/>
                </a:solidFill>
                <a:latin typeface="Calibri" panose="020F0502020204030204" pitchFamily="34" charset="0"/>
                <a:ea typeface="Times New Roman" panose="02020603050405020304" pitchFamily="18" charset="0"/>
              </a:rPr>
              <a:t>Abnormal bone marrow histopathology:</a:t>
            </a:r>
          </a:p>
          <a:p>
            <a:pPr lvl="1"/>
            <a:r>
              <a:rPr lang="en-US" sz="1600" dirty="0">
                <a:solidFill>
                  <a:srgbClr val="000000"/>
                </a:solidFill>
                <a:latin typeface="Calibri" panose="020F0502020204030204" pitchFamily="34" charset="0"/>
                <a:ea typeface="Times New Roman" panose="02020603050405020304" pitchFamily="18" charset="0"/>
              </a:rPr>
              <a:t>Grade 2 fibrosis, hypercellularity</a:t>
            </a:r>
            <a:endParaRPr lang="en-US" sz="1600" dirty="0">
              <a:solidFill>
                <a:srgbClr val="000000"/>
              </a:solidFill>
              <a:effectLst/>
              <a:latin typeface="Calibri" panose="020F0502020204030204" pitchFamily="34"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No high-risk genetic mutations present</a:t>
            </a:r>
          </a:p>
        </p:txBody>
      </p:sp>
    </p:spTree>
    <p:extLst>
      <p:ext uri="{BB962C8B-B14F-4D97-AF65-F5344CB8AC3E}">
        <p14:creationId xmlns:p14="http://schemas.microsoft.com/office/powerpoint/2010/main" val="56088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19BA-D899-470F-A80C-891E69CA4320}"/>
              </a:ext>
            </a:extLst>
          </p:cNvPr>
          <p:cNvSpPr>
            <a:spLocks noGrp="1"/>
          </p:cNvSpPr>
          <p:nvPr>
            <p:ph type="title"/>
          </p:nvPr>
        </p:nvSpPr>
        <p:spPr/>
        <p:txBody>
          <a:bodyPr/>
          <a:lstStyle/>
          <a:p>
            <a:r>
              <a:rPr lang="en-US" dirty="0">
                <a:latin typeface="+mn-lt"/>
              </a:rPr>
              <a:t>Patient Case 2</a:t>
            </a:r>
          </a:p>
        </p:txBody>
      </p:sp>
      <p:sp>
        <p:nvSpPr>
          <p:cNvPr id="3" name="Content Placeholder 2">
            <a:extLst>
              <a:ext uri="{FF2B5EF4-FFF2-40B4-BE49-F238E27FC236}">
                <a16:creationId xmlns:a16="http://schemas.microsoft.com/office/drawing/2014/main" id="{004CA24F-92B3-4EB2-BDC1-7525D9890C40}"/>
              </a:ext>
            </a:extLst>
          </p:cNvPr>
          <p:cNvSpPr>
            <a:spLocks noGrp="1"/>
          </p:cNvSpPr>
          <p:nvPr>
            <p:ph sz="half" idx="1"/>
          </p:nvPr>
        </p:nvSpPr>
        <p:spPr/>
        <p:txBody>
          <a:bodyPr>
            <a:normAutofit/>
          </a:bodyPr>
          <a:lstStyle/>
          <a:p>
            <a:r>
              <a:rPr lang="en-US" sz="2000" dirty="0">
                <a:solidFill>
                  <a:srgbClr val="000000"/>
                </a:solidFill>
                <a:effectLst/>
                <a:latin typeface="Calibri" panose="020F0502020204030204" pitchFamily="34" charset="0"/>
                <a:ea typeface="Times New Roman" panose="02020603050405020304" pitchFamily="18" charset="0"/>
              </a:rPr>
              <a:t>75-yo male diagnosed with myelofibrosis</a:t>
            </a:r>
          </a:p>
          <a:p>
            <a:pPr lvl="1"/>
            <a:r>
              <a:rPr lang="en-US" dirty="0">
                <a:solidFill>
                  <a:srgbClr val="000000"/>
                </a:solidFill>
                <a:latin typeface="Calibri" panose="020F0502020204030204" pitchFamily="34" charset="0"/>
                <a:ea typeface="Times New Roman" panose="02020603050405020304" pitchFamily="18" charset="0"/>
              </a:rPr>
              <a:t>R</a:t>
            </a:r>
            <a:r>
              <a:rPr lang="en-US" dirty="0">
                <a:solidFill>
                  <a:srgbClr val="000000"/>
                </a:solidFill>
                <a:effectLst/>
                <a:latin typeface="Calibri" panose="020F0502020204030204" pitchFamily="34" charset="0"/>
                <a:ea typeface="Times New Roman" panose="02020603050405020304" pitchFamily="18" charset="0"/>
              </a:rPr>
              <a:t>eports significant fatigue, night sweats, and bone pain.</a:t>
            </a:r>
          </a:p>
          <a:p>
            <a:r>
              <a:rPr lang="en-US" sz="2000" dirty="0">
                <a:solidFill>
                  <a:srgbClr val="000000"/>
                </a:solidFill>
                <a:effectLst/>
                <a:latin typeface="Calibri" panose="020F0502020204030204" pitchFamily="34" charset="0"/>
                <a:ea typeface="Times New Roman" panose="02020603050405020304" pitchFamily="18" charset="0"/>
              </a:rPr>
              <a:t>WBC 7x10</a:t>
            </a:r>
            <a:r>
              <a:rPr lang="en-US" sz="2000" baseline="30000" dirty="0">
                <a:solidFill>
                  <a:srgbClr val="000000"/>
                </a:solidFill>
                <a:effectLst/>
                <a:latin typeface="Calibri" panose="020F0502020204030204" pitchFamily="34" charset="0"/>
                <a:ea typeface="Times New Roman" panose="02020603050405020304" pitchFamily="18" charset="0"/>
              </a:rPr>
              <a:t>9</a:t>
            </a:r>
            <a:r>
              <a:rPr lang="en-US" sz="2000" dirty="0">
                <a:solidFill>
                  <a:srgbClr val="000000"/>
                </a:solidFill>
                <a:effectLst/>
                <a:latin typeface="Calibri" panose="020F0502020204030204" pitchFamily="34" charset="0"/>
                <a:ea typeface="Times New Roman" panose="02020603050405020304" pitchFamily="18" charset="0"/>
              </a:rPr>
              <a:t>/L</a:t>
            </a:r>
            <a:endParaRPr lang="en-US" sz="2000" dirty="0">
              <a:solidFill>
                <a:srgbClr val="000000"/>
              </a:solidFill>
              <a:latin typeface="Calibri" panose="020F0502020204030204" pitchFamily="34" charset="0"/>
              <a:ea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Hemoglobin 8.5 g/dL</a:t>
            </a:r>
          </a:p>
          <a:p>
            <a:r>
              <a:rPr lang="en-US" sz="2000" dirty="0">
                <a:solidFill>
                  <a:srgbClr val="000000"/>
                </a:solidFill>
                <a:latin typeface="Calibri" panose="020F0502020204030204" pitchFamily="34" charset="0"/>
                <a:ea typeface="Times New Roman" panose="02020603050405020304" pitchFamily="18" charset="0"/>
              </a:rPr>
              <a:t>P</a:t>
            </a:r>
            <a:r>
              <a:rPr lang="en-US" sz="2000" dirty="0">
                <a:solidFill>
                  <a:srgbClr val="000000"/>
                </a:solidFill>
                <a:effectLst/>
                <a:latin typeface="Calibri" panose="020F0502020204030204" pitchFamily="34" charset="0"/>
                <a:ea typeface="Times New Roman" panose="02020603050405020304" pitchFamily="18" charset="0"/>
              </a:rPr>
              <a:t>latelet count 30x10</a:t>
            </a:r>
            <a:r>
              <a:rPr lang="en-US" sz="2000" baseline="30000" dirty="0">
                <a:solidFill>
                  <a:srgbClr val="000000"/>
                </a:solidFill>
                <a:effectLst/>
                <a:latin typeface="Calibri" panose="020F0502020204030204" pitchFamily="34" charset="0"/>
                <a:ea typeface="Times New Roman" panose="02020603050405020304" pitchFamily="18" charset="0"/>
              </a:rPr>
              <a:t>9</a:t>
            </a:r>
            <a:r>
              <a:rPr lang="en-US" sz="2000" dirty="0">
                <a:solidFill>
                  <a:srgbClr val="000000"/>
                </a:solidFill>
                <a:effectLst/>
                <a:latin typeface="Calibri" panose="020F0502020204030204" pitchFamily="34" charset="0"/>
                <a:ea typeface="Times New Roman" panose="02020603050405020304" pitchFamily="18" charset="0"/>
              </a:rPr>
              <a:t>/L</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556065BE-25C6-D8F3-5625-950654D56C82}"/>
              </a:ext>
            </a:extLst>
          </p:cNvPr>
          <p:cNvSpPr>
            <a:spLocks noGrp="1"/>
          </p:cNvSpPr>
          <p:nvPr>
            <p:ph sz="half" idx="2"/>
          </p:nvPr>
        </p:nvSpPr>
        <p:spPr/>
        <p:txBody>
          <a:bodyPr>
            <a:normAutofit/>
          </a:bodyPr>
          <a:lstStyle/>
          <a:p>
            <a:r>
              <a:rPr lang="en-US" sz="2000" dirty="0">
                <a:solidFill>
                  <a:srgbClr val="000000"/>
                </a:solidFill>
                <a:effectLst/>
                <a:latin typeface="Calibri" panose="020F0502020204030204" pitchFamily="34" charset="0"/>
                <a:ea typeface="Times New Roman" panose="02020603050405020304" pitchFamily="18" charset="0"/>
              </a:rPr>
              <a:t>He is found to have an EZH2 mutation </a:t>
            </a:r>
          </a:p>
          <a:p>
            <a:r>
              <a:rPr lang="en-US" sz="2000" dirty="0">
                <a:solidFill>
                  <a:srgbClr val="000000"/>
                </a:solidFill>
                <a:latin typeface="Calibri" panose="020F0502020204030204" pitchFamily="34" charset="0"/>
                <a:ea typeface="Times New Roman" panose="02020603050405020304" pitchFamily="18" charset="0"/>
              </a:rPr>
              <a:t>Abnormal bone marrow histopathology</a:t>
            </a:r>
          </a:p>
          <a:p>
            <a:pPr lvl="1"/>
            <a:r>
              <a:rPr lang="en-US" sz="1700" dirty="0">
                <a:solidFill>
                  <a:srgbClr val="000000"/>
                </a:solidFill>
                <a:latin typeface="Calibri" panose="020F0502020204030204" pitchFamily="34" charset="0"/>
                <a:ea typeface="Times New Roman" panose="02020603050405020304" pitchFamily="18" charset="0"/>
              </a:rPr>
              <a:t>Grade 2 fibrosis, hypercellularity</a:t>
            </a:r>
            <a:endParaRPr lang="en-US" sz="1700" dirty="0">
              <a:solidFill>
                <a:srgbClr val="000000"/>
              </a:solidFill>
              <a:effectLst/>
              <a:latin typeface="Calibri" panose="020F0502020204030204" pitchFamily="34" charset="0"/>
              <a:ea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MIPSS-70+ v.2 score: 6</a:t>
            </a:r>
          </a:p>
          <a:p>
            <a:r>
              <a:rPr lang="en-US" sz="2000" dirty="0">
                <a:solidFill>
                  <a:srgbClr val="000000"/>
                </a:solidFill>
                <a:effectLst/>
                <a:latin typeface="Calibri" panose="020F0502020204030204" pitchFamily="34" charset="0"/>
                <a:ea typeface="Times New Roman" panose="02020603050405020304" pitchFamily="18" charset="0"/>
              </a:rPr>
              <a:t>DIPSS-plus: 4 </a:t>
            </a:r>
          </a:p>
        </p:txBody>
      </p:sp>
    </p:spTree>
    <p:extLst>
      <p:ext uri="{BB962C8B-B14F-4D97-AF65-F5344CB8AC3E}">
        <p14:creationId xmlns:p14="http://schemas.microsoft.com/office/powerpoint/2010/main" val="1145383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F11F-2687-4BDE-9AB7-AC7D23C0B2D4}"/>
              </a:ext>
            </a:extLst>
          </p:cNvPr>
          <p:cNvSpPr>
            <a:spLocks noGrp="1"/>
          </p:cNvSpPr>
          <p:nvPr>
            <p:ph type="title"/>
          </p:nvPr>
        </p:nvSpPr>
        <p:spPr>
          <a:xfrm>
            <a:off x="576611" y="118017"/>
            <a:ext cx="7886700" cy="543912"/>
          </a:xfrm>
        </p:spPr>
        <p:txBody>
          <a:bodyPr>
            <a:normAutofit fontScale="90000"/>
          </a:bodyPr>
          <a:lstStyle/>
          <a:p>
            <a:r>
              <a:rPr lang="en-US" dirty="0">
                <a:latin typeface="+mn-lt"/>
              </a:rPr>
              <a:t>Summary</a:t>
            </a:r>
          </a:p>
        </p:txBody>
      </p:sp>
      <p:graphicFrame>
        <p:nvGraphicFramePr>
          <p:cNvPr id="4" name="Content Placeholder 3">
            <a:extLst>
              <a:ext uri="{FF2B5EF4-FFF2-40B4-BE49-F238E27FC236}">
                <a16:creationId xmlns:a16="http://schemas.microsoft.com/office/drawing/2014/main" id="{E5259C9B-2734-BA15-A0B2-5207616531C0}"/>
              </a:ext>
            </a:extLst>
          </p:cNvPr>
          <p:cNvGraphicFramePr>
            <a:graphicFrameLocks noGrp="1"/>
          </p:cNvGraphicFramePr>
          <p:nvPr>
            <p:ph idx="1"/>
            <p:extLst>
              <p:ext uri="{D42A27DB-BD31-4B8C-83A1-F6EECF244321}">
                <p14:modId xmlns:p14="http://schemas.microsoft.com/office/powerpoint/2010/main" val="2677464188"/>
              </p:ext>
            </p:extLst>
          </p:nvPr>
        </p:nvGraphicFramePr>
        <p:xfrm>
          <a:off x="208157" y="655366"/>
          <a:ext cx="8705384" cy="383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68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6AF8-313A-0B73-9075-84FBDCFB13C4}"/>
              </a:ext>
            </a:extLst>
          </p:cNvPr>
          <p:cNvSpPr>
            <a:spLocks noGrp="1"/>
          </p:cNvSpPr>
          <p:nvPr>
            <p:ph type="title"/>
          </p:nvPr>
        </p:nvSpPr>
        <p:spPr>
          <a:xfrm>
            <a:off x="628650" y="273844"/>
            <a:ext cx="7886700" cy="706510"/>
          </a:xfrm>
        </p:spPr>
        <p:txBody>
          <a:bodyPr>
            <a:normAutofit fontScale="90000"/>
          </a:bodyPr>
          <a:lstStyle/>
          <a:p>
            <a:r>
              <a:rPr lang="en-US" dirty="0">
                <a:latin typeface="+mn-lt"/>
              </a:rPr>
              <a:t>2022 International Consensus Classification (ICC) </a:t>
            </a:r>
          </a:p>
        </p:txBody>
      </p:sp>
      <p:sp>
        <p:nvSpPr>
          <p:cNvPr id="4" name="TextBox 3">
            <a:extLst>
              <a:ext uri="{FF2B5EF4-FFF2-40B4-BE49-F238E27FC236}">
                <a16:creationId xmlns:a16="http://schemas.microsoft.com/office/drawing/2014/main" id="{3F6FE631-E735-1526-38DE-D1EC21762267}"/>
              </a:ext>
            </a:extLst>
          </p:cNvPr>
          <p:cNvSpPr txBox="1"/>
          <p:nvPr/>
        </p:nvSpPr>
        <p:spPr>
          <a:xfrm>
            <a:off x="842016" y="989459"/>
            <a:ext cx="3862536" cy="461665"/>
          </a:xfrm>
          <a:prstGeom prst="rect">
            <a:avLst/>
          </a:prstGeom>
          <a:noFill/>
          <a:effectLst/>
        </p:spPr>
        <p:txBody>
          <a:bodyPr wrap="square" rtlCol="0">
            <a:spAutoFit/>
          </a:bodyPr>
          <a:lstStyle/>
          <a:p>
            <a:pPr defTabSz="685800"/>
            <a:r>
              <a:rPr lang="en-US" sz="2400" b="1" dirty="0">
                <a:solidFill>
                  <a:prstClr val="black"/>
                </a:solidFill>
                <a:latin typeface="Calibri" panose="020F0502020204030204"/>
              </a:rPr>
              <a:t>Myeloid Neoplasms</a:t>
            </a:r>
          </a:p>
        </p:txBody>
      </p:sp>
      <p:sp>
        <p:nvSpPr>
          <p:cNvPr id="5" name="Rectangle 4">
            <a:extLst>
              <a:ext uri="{FF2B5EF4-FFF2-40B4-BE49-F238E27FC236}">
                <a16:creationId xmlns:a16="http://schemas.microsoft.com/office/drawing/2014/main" id="{1172FD3A-8B03-DC64-0F25-6C6621D5DBC1}"/>
              </a:ext>
            </a:extLst>
          </p:cNvPr>
          <p:cNvSpPr/>
          <p:nvPr/>
        </p:nvSpPr>
        <p:spPr>
          <a:xfrm>
            <a:off x="1057330" y="1542517"/>
            <a:ext cx="2681060" cy="273574"/>
          </a:xfrm>
          <a:prstGeom prst="rect">
            <a:avLst/>
          </a:prstGeom>
          <a:solidFill>
            <a:srgbClr val="0768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Acute Myeloid Leukemia</a:t>
            </a:r>
          </a:p>
        </p:txBody>
      </p:sp>
      <p:sp>
        <p:nvSpPr>
          <p:cNvPr id="6" name="Rectangle 5">
            <a:extLst>
              <a:ext uri="{FF2B5EF4-FFF2-40B4-BE49-F238E27FC236}">
                <a16:creationId xmlns:a16="http://schemas.microsoft.com/office/drawing/2014/main" id="{7A80AA02-31B4-5430-BF97-15DE174E8090}"/>
              </a:ext>
            </a:extLst>
          </p:cNvPr>
          <p:cNvSpPr/>
          <p:nvPr/>
        </p:nvSpPr>
        <p:spPr>
          <a:xfrm>
            <a:off x="1057330" y="1890791"/>
            <a:ext cx="2915741" cy="276662"/>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Myelodysplastic Syndromes (MDS)</a:t>
            </a:r>
          </a:p>
        </p:txBody>
      </p:sp>
      <p:sp>
        <p:nvSpPr>
          <p:cNvPr id="7" name="Rectangle 6">
            <a:extLst>
              <a:ext uri="{FF2B5EF4-FFF2-40B4-BE49-F238E27FC236}">
                <a16:creationId xmlns:a16="http://schemas.microsoft.com/office/drawing/2014/main" id="{51470798-64A6-7646-49BD-9DBFEA6B1AEE}"/>
              </a:ext>
            </a:extLst>
          </p:cNvPr>
          <p:cNvSpPr/>
          <p:nvPr/>
        </p:nvSpPr>
        <p:spPr>
          <a:xfrm>
            <a:off x="1057329" y="2240649"/>
            <a:ext cx="3098269" cy="273574"/>
          </a:xfrm>
          <a:prstGeom prst="rect">
            <a:avLst/>
          </a:prstGeom>
          <a:solidFill>
            <a:srgbClr val="0768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Myeloproliferative Neoplasms (MPN)</a:t>
            </a:r>
          </a:p>
        </p:txBody>
      </p:sp>
      <p:sp>
        <p:nvSpPr>
          <p:cNvPr id="8" name="Rectangle 7">
            <a:extLst>
              <a:ext uri="{FF2B5EF4-FFF2-40B4-BE49-F238E27FC236}">
                <a16:creationId xmlns:a16="http://schemas.microsoft.com/office/drawing/2014/main" id="{B6998068-405F-D0BE-ABEA-C66351C68594}"/>
              </a:ext>
            </a:extLst>
          </p:cNvPr>
          <p:cNvSpPr/>
          <p:nvPr/>
        </p:nvSpPr>
        <p:spPr>
          <a:xfrm>
            <a:off x="1057329" y="2584774"/>
            <a:ext cx="1446199" cy="273574"/>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Mastocytosis</a:t>
            </a:r>
          </a:p>
        </p:txBody>
      </p:sp>
      <p:cxnSp>
        <p:nvCxnSpPr>
          <p:cNvPr id="9" name="Straight Connector 8">
            <a:extLst>
              <a:ext uri="{FF2B5EF4-FFF2-40B4-BE49-F238E27FC236}">
                <a16:creationId xmlns:a16="http://schemas.microsoft.com/office/drawing/2014/main" id="{BE393166-56A2-696A-C4F9-8B83E0CE7884}"/>
              </a:ext>
            </a:extLst>
          </p:cNvPr>
          <p:cNvCxnSpPr/>
          <p:nvPr/>
        </p:nvCxnSpPr>
        <p:spPr>
          <a:xfrm flipH="1">
            <a:off x="835745" y="1542517"/>
            <a:ext cx="1299" cy="2354585"/>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CAFECD29-7614-BD9E-9861-DED6966A29C2}"/>
              </a:ext>
            </a:extLst>
          </p:cNvPr>
          <p:cNvCxnSpPr>
            <a:stCxn id="5" idx="1"/>
          </p:cNvCxnSpPr>
          <p:nvPr/>
        </p:nvCxnSpPr>
        <p:spPr>
          <a:xfrm flipH="1" flipV="1">
            <a:off x="835746" y="1678650"/>
            <a:ext cx="221584" cy="654"/>
          </a:xfrm>
          <a:prstGeom prst="line">
            <a:avLst/>
          </a:prstGeom>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73431E27-400F-FCC5-6D7B-CCFAF14B490D}"/>
              </a:ext>
            </a:extLst>
          </p:cNvPr>
          <p:cNvSpPr/>
          <p:nvPr/>
        </p:nvSpPr>
        <p:spPr>
          <a:xfrm>
            <a:off x="1057330" y="2937102"/>
            <a:ext cx="3254723" cy="273574"/>
          </a:xfrm>
          <a:prstGeom prst="rect">
            <a:avLst/>
          </a:prstGeom>
          <a:solidFill>
            <a:srgbClr val="006A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MDS/MPN Overlap Syndromes</a:t>
            </a:r>
          </a:p>
        </p:txBody>
      </p:sp>
      <p:cxnSp>
        <p:nvCxnSpPr>
          <p:cNvPr id="12" name="Straight Connector 11">
            <a:extLst>
              <a:ext uri="{FF2B5EF4-FFF2-40B4-BE49-F238E27FC236}">
                <a16:creationId xmlns:a16="http://schemas.microsoft.com/office/drawing/2014/main" id="{06DFD112-0021-C087-0388-FA07BB6E8C4F}"/>
              </a:ext>
            </a:extLst>
          </p:cNvPr>
          <p:cNvCxnSpPr>
            <a:endCxn id="11" idx="1"/>
          </p:cNvCxnSpPr>
          <p:nvPr/>
        </p:nvCxnSpPr>
        <p:spPr>
          <a:xfrm>
            <a:off x="835746" y="3072477"/>
            <a:ext cx="221584" cy="1412"/>
          </a:xfrm>
          <a:prstGeom prst="line">
            <a:avLst/>
          </a:prstGeom>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734019C0-C248-C14D-91C7-1D8206491C77}"/>
              </a:ext>
            </a:extLst>
          </p:cNvPr>
          <p:cNvSpPr/>
          <p:nvPr/>
        </p:nvSpPr>
        <p:spPr>
          <a:xfrm>
            <a:off x="1057329" y="3283797"/>
            <a:ext cx="4982171" cy="273574"/>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cs typeface="Arial"/>
              </a:rPr>
              <a:t>Myeloid neoplasms with germ line predisposition </a:t>
            </a:r>
          </a:p>
        </p:txBody>
      </p:sp>
      <p:sp>
        <p:nvSpPr>
          <p:cNvPr id="14" name="Rectangle 13">
            <a:extLst>
              <a:ext uri="{FF2B5EF4-FFF2-40B4-BE49-F238E27FC236}">
                <a16:creationId xmlns:a16="http://schemas.microsoft.com/office/drawing/2014/main" id="{8DF9F099-CF5B-E3F0-031C-8DF15C4AD45D}"/>
              </a:ext>
            </a:extLst>
          </p:cNvPr>
          <p:cNvSpPr/>
          <p:nvPr/>
        </p:nvSpPr>
        <p:spPr>
          <a:xfrm>
            <a:off x="1057329" y="3619702"/>
            <a:ext cx="6637822" cy="546408"/>
          </a:xfrm>
          <a:prstGeom prst="rect">
            <a:avLst/>
          </a:prstGeom>
          <a:solidFill>
            <a:srgbClr val="006A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500" dirty="0">
                <a:solidFill>
                  <a:prstClr val="white"/>
                </a:solidFill>
                <a:latin typeface="Calibri" panose="020F0502020204030204"/>
                <a:cs typeface="Arial"/>
              </a:rPr>
              <a:t>Myeloid/lymphoid neoplasms with eosinophilia and rearrangement of </a:t>
            </a:r>
            <a:r>
              <a:rPr lang="en-US" sz="1500" i="1" dirty="0">
                <a:solidFill>
                  <a:prstClr val="white"/>
                </a:solidFill>
                <a:latin typeface="Calibri" panose="020F0502020204030204"/>
                <a:cs typeface="Arial"/>
              </a:rPr>
              <a:t>PDGFRA</a:t>
            </a:r>
            <a:r>
              <a:rPr lang="en-US" sz="1500" dirty="0">
                <a:solidFill>
                  <a:prstClr val="white"/>
                </a:solidFill>
                <a:latin typeface="Calibri" panose="020F0502020204030204"/>
                <a:cs typeface="Arial"/>
              </a:rPr>
              <a:t>, </a:t>
            </a:r>
            <a:r>
              <a:rPr lang="en-US" sz="1500" i="1" dirty="0">
                <a:solidFill>
                  <a:prstClr val="white"/>
                </a:solidFill>
                <a:latin typeface="Calibri" panose="020F0502020204030204"/>
                <a:cs typeface="Arial"/>
              </a:rPr>
              <a:t>PDGFRB</a:t>
            </a:r>
            <a:r>
              <a:rPr lang="en-US" sz="1500" dirty="0">
                <a:solidFill>
                  <a:prstClr val="white"/>
                </a:solidFill>
                <a:latin typeface="Calibri" panose="020F0502020204030204"/>
                <a:cs typeface="Arial"/>
              </a:rPr>
              <a:t>, or </a:t>
            </a:r>
            <a:r>
              <a:rPr lang="en-US" sz="1500" i="1" dirty="0">
                <a:solidFill>
                  <a:prstClr val="white"/>
                </a:solidFill>
                <a:latin typeface="Calibri" panose="020F0502020204030204"/>
                <a:cs typeface="Arial"/>
              </a:rPr>
              <a:t>FGFR1</a:t>
            </a:r>
            <a:r>
              <a:rPr lang="en-US" sz="1500" dirty="0">
                <a:solidFill>
                  <a:prstClr val="white"/>
                </a:solidFill>
                <a:latin typeface="Calibri" panose="020F0502020204030204"/>
                <a:cs typeface="Arial"/>
              </a:rPr>
              <a:t>, or with </a:t>
            </a:r>
            <a:r>
              <a:rPr lang="en-US" sz="1500" i="1" dirty="0">
                <a:solidFill>
                  <a:prstClr val="white"/>
                </a:solidFill>
                <a:latin typeface="Calibri" panose="020F0502020204030204"/>
                <a:cs typeface="Arial"/>
              </a:rPr>
              <a:t>PCM1-JAK2</a:t>
            </a:r>
          </a:p>
        </p:txBody>
      </p:sp>
      <p:cxnSp>
        <p:nvCxnSpPr>
          <p:cNvPr id="15" name="Straight Connector 14">
            <a:extLst>
              <a:ext uri="{FF2B5EF4-FFF2-40B4-BE49-F238E27FC236}">
                <a16:creationId xmlns:a16="http://schemas.microsoft.com/office/drawing/2014/main" id="{A52AE6D6-7CFB-357C-8246-DD39A7077D6C}"/>
              </a:ext>
            </a:extLst>
          </p:cNvPr>
          <p:cNvCxnSpPr>
            <a:endCxn id="14" idx="1"/>
          </p:cNvCxnSpPr>
          <p:nvPr/>
        </p:nvCxnSpPr>
        <p:spPr>
          <a:xfrm>
            <a:off x="830773" y="3892906"/>
            <a:ext cx="226556" cy="0"/>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DC26FF2D-6500-EE61-B86E-F6BA21133FF9}"/>
              </a:ext>
            </a:extLst>
          </p:cNvPr>
          <p:cNvCxnSpPr>
            <a:endCxn id="13" idx="1"/>
          </p:cNvCxnSpPr>
          <p:nvPr/>
        </p:nvCxnSpPr>
        <p:spPr>
          <a:xfrm>
            <a:off x="835746" y="3420206"/>
            <a:ext cx="221584" cy="378"/>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2B81AD3-BDDB-46BC-3306-D272D1D13718}"/>
              </a:ext>
            </a:extLst>
          </p:cNvPr>
          <p:cNvCxnSpPr>
            <a:endCxn id="8" idx="1"/>
          </p:cNvCxnSpPr>
          <p:nvPr/>
        </p:nvCxnSpPr>
        <p:spPr>
          <a:xfrm flipV="1">
            <a:off x="830773" y="2721561"/>
            <a:ext cx="226556" cy="2192"/>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C95BFD25-A6ED-2614-501B-9CC93DBA03D9}"/>
              </a:ext>
            </a:extLst>
          </p:cNvPr>
          <p:cNvCxnSpPr>
            <a:endCxn id="7" idx="1"/>
          </p:cNvCxnSpPr>
          <p:nvPr/>
        </p:nvCxnSpPr>
        <p:spPr>
          <a:xfrm>
            <a:off x="830773" y="2376983"/>
            <a:ext cx="226556" cy="453"/>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5C1731E-3F21-E187-1ADC-A04188764DCF}"/>
              </a:ext>
            </a:extLst>
          </p:cNvPr>
          <p:cNvCxnSpPr>
            <a:endCxn id="6" idx="1"/>
          </p:cNvCxnSpPr>
          <p:nvPr/>
        </p:nvCxnSpPr>
        <p:spPr>
          <a:xfrm flipV="1">
            <a:off x="842016" y="2029122"/>
            <a:ext cx="215313" cy="1098"/>
          </a:xfrm>
          <a:prstGeom prst="line">
            <a:avLst/>
          </a:prstGeom>
          <a:ln/>
        </p:spPr>
        <p:style>
          <a:lnRef idx="3">
            <a:schemeClr val="dk1"/>
          </a:lnRef>
          <a:fillRef idx="0">
            <a:schemeClr val="dk1"/>
          </a:fillRef>
          <a:effectRef idx="2">
            <a:schemeClr val="dk1"/>
          </a:effectRef>
          <a:fontRef idx="minor">
            <a:schemeClr val="tx1"/>
          </a:fontRef>
        </p:style>
      </p:cxnSp>
      <p:sp>
        <p:nvSpPr>
          <p:cNvPr id="20" name="Date Placeholder 3">
            <a:extLst>
              <a:ext uri="{FF2B5EF4-FFF2-40B4-BE49-F238E27FC236}">
                <a16:creationId xmlns:a16="http://schemas.microsoft.com/office/drawing/2014/main" id="{D6E3ECAA-0A87-26D6-7193-93AC6E5BBBA9}"/>
              </a:ext>
            </a:extLst>
          </p:cNvPr>
          <p:cNvSpPr txBox="1">
            <a:spLocks/>
          </p:cNvSpPr>
          <p:nvPr/>
        </p:nvSpPr>
        <p:spPr bwMode="auto">
          <a:xfrm>
            <a:off x="3142713" y="4489467"/>
            <a:ext cx="5590225" cy="443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endParaRPr lang="en-US" sz="800" kern="0" dirty="0">
              <a:solidFill>
                <a:schemeClr val="bg1"/>
              </a:solidFill>
              <a:latin typeface="+mn-lt"/>
            </a:endParaRPr>
          </a:p>
        </p:txBody>
      </p:sp>
      <p:sp>
        <p:nvSpPr>
          <p:cNvPr id="21" name="TextBox 20">
            <a:extLst>
              <a:ext uri="{FF2B5EF4-FFF2-40B4-BE49-F238E27FC236}">
                <a16:creationId xmlns:a16="http://schemas.microsoft.com/office/drawing/2014/main" id="{31DF3EA1-55FE-AF02-98BC-BB5A05527AD5}"/>
              </a:ext>
            </a:extLst>
          </p:cNvPr>
          <p:cNvSpPr txBox="1"/>
          <p:nvPr/>
        </p:nvSpPr>
        <p:spPr>
          <a:xfrm>
            <a:off x="0" y="4166110"/>
            <a:ext cx="8983310" cy="369332"/>
          </a:xfrm>
          <a:prstGeom prst="rect">
            <a:avLst/>
          </a:prstGeom>
          <a:noFill/>
        </p:spPr>
        <p:txBody>
          <a:bodyPr wrap="square" rtlCol="0">
            <a:spAutoFit/>
          </a:bodyPr>
          <a:lstStyle/>
          <a:p>
            <a:r>
              <a:rPr lang="en-US" sz="900" dirty="0"/>
              <a:t>FGFR1, fibroblast growth factor receptor 1 protein; PCM1-JAK2, pericentriolar material 1-Janus associated kinase gene fusion; PDGFRA, platelet derived growth factor receptor alpha; PDGFRB, platelet derived growth factor receptor beta</a:t>
            </a:r>
          </a:p>
        </p:txBody>
      </p:sp>
    </p:spTree>
    <p:extLst>
      <p:ext uri="{BB962C8B-B14F-4D97-AF65-F5344CB8AC3E}">
        <p14:creationId xmlns:p14="http://schemas.microsoft.com/office/powerpoint/2010/main" val="1176541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F11F-2687-4BDE-9AB7-AC7D23C0B2D4}"/>
              </a:ext>
            </a:extLst>
          </p:cNvPr>
          <p:cNvSpPr>
            <a:spLocks noGrp="1"/>
          </p:cNvSpPr>
          <p:nvPr>
            <p:ph type="title"/>
          </p:nvPr>
        </p:nvSpPr>
        <p:spPr>
          <a:xfrm>
            <a:off x="576611" y="118017"/>
            <a:ext cx="7886700" cy="543912"/>
          </a:xfrm>
        </p:spPr>
        <p:txBody>
          <a:bodyPr>
            <a:normAutofit fontScale="90000"/>
          </a:bodyPr>
          <a:lstStyle/>
          <a:p>
            <a:r>
              <a:rPr lang="en-US" dirty="0">
                <a:latin typeface="+mn-lt"/>
              </a:rPr>
              <a:t>Summary (continued)</a:t>
            </a:r>
          </a:p>
        </p:txBody>
      </p:sp>
      <p:graphicFrame>
        <p:nvGraphicFramePr>
          <p:cNvPr id="4" name="Content Placeholder 3">
            <a:extLst>
              <a:ext uri="{FF2B5EF4-FFF2-40B4-BE49-F238E27FC236}">
                <a16:creationId xmlns:a16="http://schemas.microsoft.com/office/drawing/2014/main" id="{E5259C9B-2734-BA15-A0B2-5207616531C0}"/>
              </a:ext>
            </a:extLst>
          </p:cNvPr>
          <p:cNvGraphicFramePr>
            <a:graphicFrameLocks noGrp="1"/>
          </p:cNvGraphicFramePr>
          <p:nvPr>
            <p:ph idx="1"/>
            <p:extLst>
              <p:ext uri="{D42A27DB-BD31-4B8C-83A1-F6EECF244321}">
                <p14:modId xmlns:p14="http://schemas.microsoft.com/office/powerpoint/2010/main" val="781642302"/>
              </p:ext>
            </p:extLst>
          </p:nvPr>
        </p:nvGraphicFramePr>
        <p:xfrm>
          <a:off x="219308" y="789078"/>
          <a:ext cx="8705384" cy="3027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2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D6E3ECAA-0A87-26D6-7193-93AC6E5BBBA9}"/>
              </a:ext>
            </a:extLst>
          </p:cNvPr>
          <p:cNvSpPr txBox="1">
            <a:spLocks/>
          </p:cNvSpPr>
          <p:nvPr/>
        </p:nvSpPr>
        <p:spPr bwMode="auto">
          <a:xfrm>
            <a:off x="3142713" y="4489467"/>
            <a:ext cx="5590225" cy="443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endParaRPr lang="en-US" sz="800" kern="0" dirty="0">
              <a:solidFill>
                <a:schemeClr val="bg1"/>
              </a:solidFill>
              <a:latin typeface="+mn-lt"/>
            </a:endParaRPr>
          </a:p>
        </p:txBody>
      </p:sp>
      <p:sp>
        <p:nvSpPr>
          <p:cNvPr id="3" name="TextBox 2">
            <a:extLst>
              <a:ext uri="{FF2B5EF4-FFF2-40B4-BE49-F238E27FC236}">
                <a16:creationId xmlns:a16="http://schemas.microsoft.com/office/drawing/2014/main" id="{B3F945F2-C90E-4598-7DD4-F9D0A75A378D}"/>
              </a:ext>
            </a:extLst>
          </p:cNvPr>
          <p:cNvSpPr txBox="1"/>
          <p:nvPr/>
        </p:nvSpPr>
        <p:spPr>
          <a:xfrm>
            <a:off x="4861783" y="68253"/>
            <a:ext cx="4026633" cy="954107"/>
          </a:xfrm>
          <a:prstGeom prst="rect">
            <a:avLst/>
          </a:prstGeom>
          <a:noFill/>
          <a:effectLst/>
        </p:spPr>
        <p:txBody>
          <a:bodyPr wrap="square" rtlCol="0">
            <a:spAutoFit/>
          </a:bodyPr>
          <a:lstStyle/>
          <a:p>
            <a:pPr defTabSz="685800"/>
            <a:r>
              <a:rPr lang="en-US" sz="2800" dirty="0">
                <a:solidFill>
                  <a:prstClr val="black"/>
                </a:solidFill>
              </a:rPr>
              <a:t>Myeloid Neoplasms:</a:t>
            </a:r>
          </a:p>
          <a:p>
            <a:pPr defTabSz="685800"/>
            <a:r>
              <a:rPr lang="en-US" sz="2800" dirty="0">
                <a:latin typeface="+mn-lt"/>
              </a:rPr>
              <a:t>2022 ICC Classification</a:t>
            </a:r>
            <a:endParaRPr lang="en-US" sz="2800" dirty="0">
              <a:solidFill>
                <a:prstClr val="black"/>
              </a:solidFill>
            </a:endParaRPr>
          </a:p>
        </p:txBody>
      </p:sp>
      <p:sp>
        <p:nvSpPr>
          <p:cNvPr id="21" name="Rectangle 20">
            <a:extLst>
              <a:ext uri="{FF2B5EF4-FFF2-40B4-BE49-F238E27FC236}">
                <a16:creationId xmlns:a16="http://schemas.microsoft.com/office/drawing/2014/main" id="{CD037D6A-9D1C-8D81-7212-71606D8EBB84}"/>
              </a:ext>
            </a:extLst>
          </p:cNvPr>
          <p:cNvSpPr/>
          <p:nvPr/>
        </p:nvSpPr>
        <p:spPr>
          <a:xfrm>
            <a:off x="908219" y="435579"/>
            <a:ext cx="2108910" cy="219456"/>
          </a:xfrm>
          <a:prstGeom prst="rect">
            <a:avLst/>
          </a:prstGeom>
          <a:solidFill>
            <a:srgbClr val="0768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Acute Myeloid Leukemia</a:t>
            </a:r>
          </a:p>
        </p:txBody>
      </p:sp>
      <p:sp>
        <p:nvSpPr>
          <p:cNvPr id="22" name="Rectangle 21">
            <a:extLst>
              <a:ext uri="{FF2B5EF4-FFF2-40B4-BE49-F238E27FC236}">
                <a16:creationId xmlns:a16="http://schemas.microsoft.com/office/drawing/2014/main" id="{AC52440F-3801-EE2D-EFEF-C65B766A72A8}"/>
              </a:ext>
            </a:extLst>
          </p:cNvPr>
          <p:cNvSpPr/>
          <p:nvPr/>
        </p:nvSpPr>
        <p:spPr>
          <a:xfrm>
            <a:off x="908216" y="742951"/>
            <a:ext cx="3033594" cy="220085"/>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Myelodysplastic Syndromes (MDS)</a:t>
            </a:r>
          </a:p>
        </p:txBody>
      </p:sp>
      <p:sp>
        <p:nvSpPr>
          <p:cNvPr id="23" name="Rectangle 22">
            <a:extLst>
              <a:ext uri="{FF2B5EF4-FFF2-40B4-BE49-F238E27FC236}">
                <a16:creationId xmlns:a16="http://schemas.microsoft.com/office/drawing/2014/main" id="{454D6CCC-6D90-18DA-21FC-5DB614673F13}"/>
              </a:ext>
            </a:extLst>
          </p:cNvPr>
          <p:cNvSpPr/>
          <p:nvPr/>
        </p:nvSpPr>
        <p:spPr>
          <a:xfrm>
            <a:off x="908216" y="998281"/>
            <a:ext cx="3065372" cy="229320"/>
          </a:xfrm>
          <a:prstGeom prst="rect">
            <a:avLst/>
          </a:prstGeom>
          <a:solidFill>
            <a:srgbClr val="0768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Myeloproliferative Neoplasms (MPN)</a:t>
            </a:r>
          </a:p>
        </p:txBody>
      </p:sp>
      <p:sp>
        <p:nvSpPr>
          <p:cNvPr id="24" name="Rectangle 23">
            <a:extLst>
              <a:ext uri="{FF2B5EF4-FFF2-40B4-BE49-F238E27FC236}">
                <a16:creationId xmlns:a16="http://schemas.microsoft.com/office/drawing/2014/main" id="{7BC570EF-7FB1-4C10-18D3-7EEC6B9277E6}"/>
              </a:ext>
            </a:extLst>
          </p:cNvPr>
          <p:cNvSpPr/>
          <p:nvPr/>
        </p:nvSpPr>
        <p:spPr>
          <a:xfrm>
            <a:off x="908217" y="3204790"/>
            <a:ext cx="1259590" cy="219456"/>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Mastocytosis</a:t>
            </a:r>
          </a:p>
        </p:txBody>
      </p:sp>
      <p:cxnSp>
        <p:nvCxnSpPr>
          <p:cNvPr id="25" name="Straight Connector 24">
            <a:extLst>
              <a:ext uri="{FF2B5EF4-FFF2-40B4-BE49-F238E27FC236}">
                <a16:creationId xmlns:a16="http://schemas.microsoft.com/office/drawing/2014/main" id="{6195DD43-DAE1-4393-20CC-208AAE725A2D}"/>
              </a:ext>
            </a:extLst>
          </p:cNvPr>
          <p:cNvCxnSpPr/>
          <p:nvPr/>
        </p:nvCxnSpPr>
        <p:spPr>
          <a:xfrm>
            <a:off x="730399" y="420466"/>
            <a:ext cx="4660" cy="3833507"/>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258D7AE-D881-C866-CEBC-FEBDBB135980}"/>
              </a:ext>
            </a:extLst>
          </p:cNvPr>
          <p:cNvCxnSpPr>
            <a:stCxn id="21" idx="1"/>
          </p:cNvCxnSpPr>
          <p:nvPr/>
        </p:nvCxnSpPr>
        <p:spPr>
          <a:xfrm flipH="1">
            <a:off x="735064" y="545307"/>
            <a:ext cx="173156"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A4C168-AA8A-54D5-D264-06E618CF65B6}"/>
              </a:ext>
            </a:extLst>
          </p:cNvPr>
          <p:cNvCxnSpPr>
            <a:cxnSpLocks/>
            <a:stCxn id="22" idx="1"/>
          </p:cNvCxnSpPr>
          <p:nvPr/>
        </p:nvCxnSpPr>
        <p:spPr>
          <a:xfrm flipH="1" flipV="1">
            <a:off x="735061" y="852068"/>
            <a:ext cx="173155" cy="926"/>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4361BC6-2D7F-ED8D-0B68-5623F2390CF2}"/>
              </a:ext>
            </a:extLst>
          </p:cNvPr>
          <p:cNvCxnSpPr>
            <a:cxnSpLocks/>
            <a:stCxn id="23" idx="1"/>
          </p:cNvCxnSpPr>
          <p:nvPr/>
        </p:nvCxnSpPr>
        <p:spPr>
          <a:xfrm flipH="1">
            <a:off x="735058" y="1112941"/>
            <a:ext cx="173158" cy="4932"/>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A1491C9-C9AC-0380-C24A-A2B29A0783A3}"/>
              </a:ext>
            </a:extLst>
          </p:cNvPr>
          <p:cNvCxnSpPr>
            <a:cxnSpLocks/>
            <a:stCxn id="24" idx="1"/>
          </p:cNvCxnSpPr>
          <p:nvPr/>
        </p:nvCxnSpPr>
        <p:spPr>
          <a:xfrm flipH="1">
            <a:off x="735058" y="3314518"/>
            <a:ext cx="173159"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3968513-A08F-8733-653A-A9C2C474650B}"/>
              </a:ext>
            </a:extLst>
          </p:cNvPr>
          <p:cNvSpPr txBox="1"/>
          <p:nvPr/>
        </p:nvSpPr>
        <p:spPr>
          <a:xfrm>
            <a:off x="1432885" y="1294572"/>
            <a:ext cx="4026633" cy="1962076"/>
          </a:xfrm>
          <a:prstGeom prst="rect">
            <a:avLst/>
          </a:prstGeom>
          <a:noFill/>
          <a:effectLst/>
        </p:spPr>
        <p:txBody>
          <a:bodyPr wrap="square" rtlCol="0">
            <a:spAutoFit/>
          </a:bodyPr>
          <a:lstStyle/>
          <a:p>
            <a:pPr defTabSz="685800"/>
            <a:r>
              <a:rPr lang="en-US" sz="1350" dirty="0">
                <a:solidFill>
                  <a:prstClr val="black"/>
                </a:solidFill>
                <a:latin typeface="Arial"/>
                <a:cs typeface="Arial"/>
              </a:rPr>
              <a:t>Chronic myeloid leukemia, </a:t>
            </a:r>
            <a:r>
              <a:rPr lang="en-US" sz="1350" i="1" dirty="0">
                <a:solidFill>
                  <a:prstClr val="black"/>
                </a:solidFill>
                <a:latin typeface="Arial"/>
                <a:cs typeface="Arial"/>
              </a:rPr>
              <a:t>BCR::ABL1</a:t>
            </a:r>
            <a:r>
              <a:rPr lang="en-US" sz="1350" baseline="30000" dirty="0">
                <a:solidFill>
                  <a:prstClr val="black"/>
                </a:solidFill>
                <a:latin typeface="Arial"/>
                <a:cs typeface="Arial"/>
              </a:rPr>
              <a:t>+</a:t>
            </a:r>
          </a:p>
          <a:p>
            <a:pPr defTabSz="685800"/>
            <a:r>
              <a:rPr lang="en-US" sz="1350" dirty="0">
                <a:solidFill>
                  <a:prstClr val="black"/>
                </a:solidFill>
                <a:latin typeface="Arial"/>
                <a:cs typeface="Arial"/>
              </a:rPr>
              <a:t>Chronic neutrophilic leukemia</a:t>
            </a:r>
          </a:p>
          <a:p>
            <a:pPr defTabSz="685800"/>
            <a:r>
              <a:rPr lang="en-US" sz="1350" dirty="0">
                <a:solidFill>
                  <a:prstClr val="black"/>
                </a:solidFill>
                <a:latin typeface="Arial"/>
                <a:cs typeface="Arial"/>
              </a:rPr>
              <a:t>Polycythemia vera (PV)</a:t>
            </a:r>
          </a:p>
          <a:p>
            <a:pPr defTabSz="685800"/>
            <a:r>
              <a:rPr lang="en-US" sz="1350" dirty="0">
                <a:solidFill>
                  <a:prstClr val="black"/>
                </a:solidFill>
                <a:latin typeface="Arial"/>
                <a:cs typeface="Arial"/>
              </a:rPr>
              <a:t>Essential thrombocythemia (ET)</a:t>
            </a:r>
          </a:p>
          <a:p>
            <a:pPr defTabSz="685800"/>
            <a:r>
              <a:rPr lang="en-US" sz="1350" dirty="0">
                <a:solidFill>
                  <a:prstClr val="black"/>
                </a:solidFill>
                <a:latin typeface="Arial"/>
                <a:cs typeface="Arial"/>
              </a:rPr>
              <a:t>Primary myelofibrosis (PMF)</a:t>
            </a:r>
          </a:p>
          <a:p>
            <a:pPr defTabSz="685800"/>
            <a:r>
              <a:rPr lang="en-US" sz="1350" dirty="0">
                <a:solidFill>
                  <a:prstClr val="black"/>
                </a:solidFill>
                <a:latin typeface="Arial"/>
                <a:cs typeface="Arial"/>
              </a:rPr>
              <a:t>	PMF, prefibrotic/early stage</a:t>
            </a:r>
          </a:p>
          <a:p>
            <a:pPr defTabSz="685800"/>
            <a:r>
              <a:rPr lang="en-US" sz="1350" dirty="0">
                <a:solidFill>
                  <a:prstClr val="black"/>
                </a:solidFill>
                <a:latin typeface="Arial"/>
                <a:cs typeface="Arial"/>
              </a:rPr>
              <a:t>	PMF, overt fibrotic stage</a:t>
            </a:r>
          </a:p>
          <a:p>
            <a:pPr defTabSz="685800"/>
            <a:r>
              <a:rPr lang="en-US" sz="1350" dirty="0">
                <a:solidFill>
                  <a:prstClr val="black"/>
                </a:solidFill>
                <a:latin typeface="Arial"/>
                <a:cs typeface="Arial"/>
              </a:rPr>
              <a:t>Chronic eosinophilic leukemia, NOS</a:t>
            </a:r>
          </a:p>
          <a:p>
            <a:pPr defTabSz="685800"/>
            <a:r>
              <a:rPr lang="en-US" sz="1350" dirty="0">
                <a:solidFill>
                  <a:prstClr val="black"/>
                </a:solidFill>
                <a:latin typeface="Arial"/>
                <a:cs typeface="Arial"/>
              </a:rPr>
              <a:t>Myeloproliferative neoplasm, unclassifiable</a:t>
            </a:r>
          </a:p>
        </p:txBody>
      </p:sp>
      <p:cxnSp>
        <p:nvCxnSpPr>
          <p:cNvPr id="31" name="Straight Connector 30">
            <a:extLst>
              <a:ext uri="{FF2B5EF4-FFF2-40B4-BE49-F238E27FC236}">
                <a16:creationId xmlns:a16="http://schemas.microsoft.com/office/drawing/2014/main" id="{9AAB3314-2C7D-D288-5B50-89F7A86ED867}"/>
              </a:ext>
            </a:extLst>
          </p:cNvPr>
          <p:cNvCxnSpPr/>
          <p:nvPr/>
        </p:nvCxnSpPr>
        <p:spPr>
          <a:xfrm>
            <a:off x="1083973" y="1227063"/>
            <a:ext cx="0" cy="1860919"/>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EED96E5-7C1C-9BAC-F8F8-30B7D21ABFA4}"/>
              </a:ext>
            </a:extLst>
          </p:cNvPr>
          <p:cNvCxnSpPr/>
          <p:nvPr/>
        </p:nvCxnSpPr>
        <p:spPr>
          <a:xfrm>
            <a:off x="1755681" y="2463580"/>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333AD0E-E7B0-04E0-0EA7-D6E855C3B6BF}"/>
              </a:ext>
            </a:extLst>
          </p:cNvPr>
          <p:cNvCxnSpPr/>
          <p:nvPr/>
        </p:nvCxnSpPr>
        <p:spPr>
          <a:xfrm>
            <a:off x="1083973" y="2264067"/>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648BFE4-B1CB-FB57-312B-FC7B1512316E}"/>
              </a:ext>
            </a:extLst>
          </p:cNvPr>
          <p:cNvCxnSpPr/>
          <p:nvPr/>
        </p:nvCxnSpPr>
        <p:spPr>
          <a:xfrm>
            <a:off x="1083973" y="2063313"/>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CAF6A3A-C9E5-AE62-9475-5ED1058A1B5C}"/>
              </a:ext>
            </a:extLst>
          </p:cNvPr>
          <p:cNvCxnSpPr/>
          <p:nvPr/>
        </p:nvCxnSpPr>
        <p:spPr>
          <a:xfrm>
            <a:off x="1083973" y="1860907"/>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510208E-FE3F-3A7D-56BE-5F9433E7600B}"/>
              </a:ext>
            </a:extLst>
          </p:cNvPr>
          <p:cNvCxnSpPr/>
          <p:nvPr/>
        </p:nvCxnSpPr>
        <p:spPr>
          <a:xfrm>
            <a:off x="1083973" y="1637503"/>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8739A3C-6F51-D395-A80D-6FAD86BAA524}"/>
              </a:ext>
            </a:extLst>
          </p:cNvPr>
          <p:cNvCxnSpPr/>
          <p:nvPr/>
        </p:nvCxnSpPr>
        <p:spPr>
          <a:xfrm>
            <a:off x="1083973" y="1439859"/>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D557EBA-E7F6-6BCD-4E9F-614FEB7AA31D}"/>
              </a:ext>
            </a:extLst>
          </p:cNvPr>
          <p:cNvCxnSpPr/>
          <p:nvPr/>
        </p:nvCxnSpPr>
        <p:spPr>
          <a:xfrm>
            <a:off x="1083973" y="2876699"/>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88090B7-54A8-F5EE-44F6-0F4DAE5AE572}"/>
              </a:ext>
            </a:extLst>
          </p:cNvPr>
          <p:cNvCxnSpPr/>
          <p:nvPr/>
        </p:nvCxnSpPr>
        <p:spPr>
          <a:xfrm>
            <a:off x="1746364" y="2355645"/>
            <a:ext cx="0" cy="306229"/>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A1234C4-FB30-C5A7-166E-39B3232B5D48}"/>
              </a:ext>
            </a:extLst>
          </p:cNvPr>
          <p:cNvCxnSpPr/>
          <p:nvPr/>
        </p:nvCxnSpPr>
        <p:spPr>
          <a:xfrm>
            <a:off x="1755681" y="2661873"/>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E74B115-1FD8-4804-B0E1-51FDB499316C}"/>
              </a:ext>
            </a:extLst>
          </p:cNvPr>
          <p:cNvCxnSpPr/>
          <p:nvPr/>
        </p:nvCxnSpPr>
        <p:spPr>
          <a:xfrm>
            <a:off x="1083973" y="3087981"/>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CDFC7F18-9659-3611-DB7B-6E0DDCFBC6EC}"/>
              </a:ext>
            </a:extLst>
          </p:cNvPr>
          <p:cNvSpPr/>
          <p:nvPr/>
        </p:nvSpPr>
        <p:spPr>
          <a:xfrm>
            <a:off x="908216" y="3479820"/>
            <a:ext cx="2560151" cy="219456"/>
          </a:xfrm>
          <a:prstGeom prst="rect">
            <a:avLst/>
          </a:prstGeom>
          <a:solidFill>
            <a:srgbClr val="006A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MDS/MPN Overlap Syndromes</a:t>
            </a:r>
          </a:p>
        </p:txBody>
      </p:sp>
      <p:cxnSp>
        <p:nvCxnSpPr>
          <p:cNvPr id="43" name="Straight Connector 42">
            <a:extLst>
              <a:ext uri="{FF2B5EF4-FFF2-40B4-BE49-F238E27FC236}">
                <a16:creationId xmlns:a16="http://schemas.microsoft.com/office/drawing/2014/main" id="{284B2111-AE0F-5D69-BA8B-F5ACB24FB3A1}"/>
              </a:ext>
            </a:extLst>
          </p:cNvPr>
          <p:cNvCxnSpPr>
            <a:stCxn id="42" idx="1"/>
          </p:cNvCxnSpPr>
          <p:nvPr/>
        </p:nvCxnSpPr>
        <p:spPr>
          <a:xfrm flipH="1" flipV="1">
            <a:off x="735058" y="3589545"/>
            <a:ext cx="173159" cy="4"/>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0200DBA3-B4E7-8A9C-7C33-046790C466AD}"/>
              </a:ext>
            </a:extLst>
          </p:cNvPr>
          <p:cNvSpPr/>
          <p:nvPr/>
        </p:nvSpPr>
        <p:spPr>
          <a:xfrm>
            <a:off x="918529" y="3754077"/>
            <a:ext cx="3918953" cy="219456"/>
          </a:xfrm>
          <a:prstGeom prst="rect">
            <a:avLst/>
          </a:prstGeom>
          <a:solidFill>
            <a:srgbClr val="4CAFBC"/>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Calibri" panose="020F0502020204030204"/>
                <a:cs typeface="Arial"/>
              </a:rPr>
              <a:t>Myeloid neoplasms with germ line predisposition </a:t>
            </a:r>
          </a:p>
        </p:txBody>
      </p:sp>
      <p:sp>
        <p:nvSpPr>
          <p:cNvPr id="45" name="Rectangle 44">
            <a:extLst>
              <a:ext uri="{FF2B5EF4-FFF2-40B4-BE49-F238E27FC236}">
                <a16:creationId xmlns:a16="http://schemas.microsoft.com/office/drawing/2014/main" id="{96E94F9A-97E7-5B89-463E-1197A3B880D3}"/>
              </a:ext>
            </a:extLst>
          </p:cNvPr>
          <p:cNvSpPr/>
          <p:nvPr/>
        </p:nvSpPr>
        <p:spPr>
          <a:xfrm>
            <a:off x="908216" y="4035551"/>
            <a:ext cx="5221281" cy="438319"/>
          </a:xfrm>
          <a:prstGeom prst="rect">
            <a:avLst/>
          </a:prstGeom>
          <a:solidFill>
            <a:srgbClr val="006A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Calibri" panose="020F0502020204030204"/>
                <a:cs typeface="Arial"/>
              </a:rPr>
              <a:t>Myeloid/lymphoid neoplasms with eosinophilia and rearrangement of </a:t>
            </a:r>
            <a:r>
              <a:rPr lang="en-US" sz="1350" i="1" dirty="0">
                <a:solidFill>
                  <a:prstClr val="white"/>
                </a:solidFill>
                <a:latin typeface="Calibri" panose="020F0502020204030204"/>
                <a:cs typeface="Arial"/>
              </a:rPr>
              <a:t>PDGFRA</a:t>
            </a:r>
            <a:r>
              <a:rPr lang="en-US" sz="1350" dirty="0">
                <a:solidFill>
                  <a:prstClr val="white"/>
                </a:solidFill>
                <a:latin typeface="Calibri" panose="020F0502020204030204"/>
                <a:cs typeface="Arial"/>
              </a:rPr>
              <a:t>, </a:t>
            </a:r>
            <a:r>
              <a:rPr lang="en-US" sz="1350" i="1" dirty="0">
                <a:solidFill>
                  <a:prstClr val="white"/>
                </a:solidFill>
                <a:latin typeface="Calibri" panose="020F0502020204030204"/>
                <a:cs typeface="Arial"/>
              </a:rPr>
              <a:t>PDGFRB</a:t>
            </a:r>
            <a:r>
              <a:rPr lang="en-US" sz="1350" dirty="0">
                <a:solidFill>
                  <a:prstClr val="white"/>
                </a:solidFill>
                <a:latin typeface="Calibri" panose="020F0502020204030204"/>
                <a:cs typeface="Arial"/>
              </a:rPr>
              <a:t>, or </a:t>
            </a:r>
            <a:r>
              <a:rPr lang="en-US" sz="1350" i="1" dirty="0">
                <a:solidFill>
                  <a:prstClr val="white"/>
                </a:solidFill>
                <a:latin typeface="Calibri" panose="020F0502020204030204"/>
                <a:cs typeface="Arial"/>
              </a:rPr>
              <a:t>FGFR1</a:t>
            </a:r>
            <a:r>
              <a:rPr lang="en-US" sz="1350" dirty="0">
                <a:solidFill>
                  <a:prstClr val="white"/>
                </a:solidFill>
                <a:latin typeface="Calibri" panose="020F0502020204030204"/>
                <a:cs typeface="Arial"/>
              </a:rPr>
              <a:t>, or with </a:t>
            </a:r>
            <a:r>
              <a:rPr lang="en-US" sz="1350" i="1" dirty="0">
                <a:solidFill>
                  <a:prstClr val="white"/>
                </a:solidFill>
                <a:latin typeface="Calibri" panose="020F0502020204030204"/>
                <a:cs typeface="Arial"/>
              </a:rPr>
              <a:t>PCM1-JAK2</a:t>
            </a:r>
          </a:p>
        </p:txBody>
      </p:sp>
      <p:cxnSp>
        <p:nvCxnSpPr>
          <p:cNvPr id="46" name="Straight Connector 45">
            <a:extLst>
              <a:ext uri="{FF2B5EF4-FFF2-40B4-BE49-F238E27FC236}">
                <a16:creationId xmlns:a16="http://schemas.microsoft.com/office/drawing/2014/main" id="{53B2200F-A301-69F7-3453-387AD38C94FA}"/>
              </a:ext>
            </a:extLst>
          </p:cNvPr>
          <p:cNvCxnSpPr>
            <a:stCxn id="45" idx="1"/>
          </p:cNvCxnSpPr>
          <p:nvPr/>
        </p:nvCxnSpPr>
        <p:spPr>
          <a:xfrm flipH="1" flipV="1">
            <a:off x="733759" y="4253974"/>
            <a:ext cx="174458" cy="737"/>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4E70BFB-A092-1582-056F-372EF8F77601}"/>
              </a:ext>
            </a:extLst>
          </p:cNvPr>
          <p:cNvCxnSpPr/>
          <p:nvPr/>
        </p:nvCxnSpPr>
        <p:spPr>
          <a:xfrm flipH="1">
            <a:off x="737034" y="3882886"/>
            <a:ext cx="183469" cy="2126"/>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2448351B-B7D2-8167-E3F7-C39DCEDE5968}"/>
              </a:ext>
            </a:extLst>
          </p:cNvPr>
          <p:cNvSpPr txBox="1"/>
          <p:nvPr/>
        </p:nvSpPr>
        <p:spPr>
          <a:xfrm>
            <a:off x="6163351" y="3781581"/>
            <a:ext cx="3015700" cy="707886"/>
          </a:xfrm>
          <a:prstGeom prst="rect">
            <a:avLst/>
          </a:prstGeom>
          <a:noFill/>
        </p:spPr>
        <p:txBody>
          <a:bodyPr wrap="square" rtlCol="0">
            <a:spAutoFit/>
          </a:bodyPr>
          <a:lstStyle/>
          <a:p>
            <a:pPr algn="r"/>
            <a:r>
              <a:rPr lang="en-US" sz="800" dirty="0"/>
              <a:t>BCR::ABL1; break point cluster-Abelson gene fusion; FGFR1, fibroblast growth factor receptor 1 protein; NOS, not otherwise specified; PCM1-JAK2, pericentriolar material 1-Janus associated kinase gene fusion; PDGFRA, platelet derived growth factor receptor alpha; PDGFRB, platelet derived growth factor receptor beta</a:t>
            </a:r>
          </a:p>
        </p:txBody>
      </p:sp>
    </p:spTree>
    <p:extLst>
      <p:ext uri="{BB962C8B-B14F-4D97-AF65-F5344CB8AC3E}">
        <p14:creationId xmlns:p14="http://schemas.microsoft.com/office/powerpoint/2010/main" val="316121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D6E3ECAA-0A87-26D6-7193-93AC6E5BBBA9}"/>
              </a:ext>
            </a:extLst>
          </p:cNvPr>
          <p:cNvSpPr txBox="1">
            <a:spLocks/>
          </p:cNvSpPr>
          <p:nvPr/>
        </p:nvSpPr>
        <p:spPr bwMode="auto">
          <a:xfrm>
            <a:off x="3142713" y="4489467"/>
            <a:ext cx="5590225" cy="443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1000" b="0" i="0" dirty="0">
                <a:solidFill>
                  <a:schemeClr val="bg1"/>
                </a:solidFill>
                <a:effectLst/>
                <a:latin typeface="+mn-lt"/>
              </a:rPr>
              <a:t>Arber DA, et al. </a:t>
            </a:r>
            <a:r>
              <a:rPr lang="en-US" sz="1000" b="0" i="1" dirty="0">
                <a:solidFill>
                  <a:schemeClr val="bg1"/>
                </a:solidFill>
                <a:effectLst/>
                <a:latin typeface="+mn-lt"/>
              </a:rPr>
              <a:t>Blood</a:t>
            </a:r>
            <a:r>
              <a:rPr lang="en-US" sz="1000" b="0" i="0" dirty="0">
                <a:solidFill>
                  <a:schemeClr val="bg1"/>
                </a:solidFill>
                <a:effectLst/>
                <a:latin typeface="+mn-lt"/>
              </a:rPr>
              <a:t>. 2022;140(11):1200-1228. </a:t>
            </a:r>
            <a:endParaRPr lang="en-US" sz="800" kern="0" dirty="0">
              <a:solidFill>
                <a:schemeClr val="bg1"/>
              </a:solidFill>
              <a:latin typeface="+mn-lt"/>
            </a:endParaRPr>
          </a:p>
        </p:txBody>
      </p:sp>
      <p:sp>
        <p:nvSpPr>
          <p:cNvPr id="4" name="Rectangle 3">
            <a:extLst>
              <a:ext uri="{FF2B5EF4-FFF2-40B4-BE49-F238E27FC236}">
                <a16:creationId xmlns:a16="http://schemas.microsoft.com/office/drawing/2014/main" id="{FC8374AF-A42A-8585-1E2E-32043865C0FB}"/>
              </a:ext>
            </a:extLst>
          </p:cNvPr>
          <p:cNvSpPr/>
          <p:nvPr/>
        </p:nvSpPr>
        <p:spPr>
          <a:xfrm>
            <a:off x="838400" y="389345"/>
            <a:ext cx="2108910" cy="219456"/>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Acute Myeloid Leukemia</a:t>
            </a:r>
          </a:p>
        </p:txBody>
      </p:sp>
      <p:sp>
        <p:nvSpPr>
          <p:cNvPr id="5" name="Rectangle 4">
            <a:extLst>
              <a:ext uri="{FF2B5EF4-FFF2-40B4-BE49-F238E27FC236}">
                <a16:creationId xmlns:a16="http://schemas.microsoft.com/office/drawing/2014/main" id="{0E32AAF7-68A0-59C8-142F-5F0634C9A0D2}"/>
              </a:ext>
            </a:extLst>
          </p:cNvPr>
          <p:cNvSpPr/>
          <p:nvPr/>
        </p:nvSpPr>
        <p:spPr>
          <a:xfrm>
            <a:off x="866716" y="683400"/>
            <a:ext cx="3038253" cy="225619"/>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Myelodysplastic Syndromes (MDS)</a:t>
            </a:r>
          </a:p>
        </p:txBody>
      </p:sp>
      <p:sp>
        <p:nvSpPr>
          <p:cNvPr id="6" name="Rectangle 5">
            <a:extLst>
              <a:ext uri="{FF2B5EF4-FFF2-40B4-BE49-F238E27FC236}">
                <a16:creationId xmlns:a16="http://schemas.microsoft.com/office/drawing/2014/main" id="{99E2E358-B0EA-8587-6D4F-505D03589FD3}"/>
              </a:ext>
            </a:extLst>
          </p:cNvPr>
          <p:cNvSpPr/>
          <p:nvPr/>
        </p:nvSpPr>
        <p:spPr>
          <a:xfrm>
            <a:off x="838397" y="965340"/>
            <a:ext cx="3066572" cy="216026"/>
          </a:xfrm>
          <a:prstGeom prst="rect">
            <a:avLst/>
          </a:prstGeom>
          <a:solidFill>
            <a:srgbClr val="0768A9"/>
          </a:solidFill>
          <a:ln>
            <a:solidFill>
              <a:srgbClr val="2E2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Myeloproliferative Neoplasms (MPN)</a:t>
            </a:r>
          </a:p>
        </p:txBody>
      </p:sp>
      <p:sp>
        <p:nvSpPr>
          <p:cNvPr id="7" name="Rectangle 6">
            <a:extLst>
              <a:ext uri="{FF2B5EF4-FFF2-40B4-BE49-F238E27FC236}">
                <a16:creationId xmlns:a16="http://schemas.microsoft.com/office/drawing/2014/main" id="{F9396A32-701D-028D-5D19-8A1F3A54B331}"/>
              </a:ext>
            </a:extLst>
          </p:cNvPr>
          <p:cNvSpPr/>
          <p:nvPr/>
        </p:nvSpPr>
        <p:spPr>
          <a:xfrm>
            <a:off x="838397" y="3147948"/>
            <a:ext cx="1218541" cy="230064"/>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Mastocytosis</a:t>
            </a:r>
          </a:p>
        </p:txBody>
      </p:sp>
      <p:cxnSp>
        <p:nvCxnSpPr>
          <p:cNvPr id="8" name="Straight Connector 7">
            <a:extLst>
              <a:ext uri="{FF2B5EF4-FFF2-40B4-BE49-F238E27FC236}">
                <a16:creationId xmlns:a16="http://schemas.microsoft.com/office/drawing/2014/main" id="{EF834155-7568-F922-795F-AC282CF27BD4}"/>
              </a:ext>
            </a:extLst>
          </p:cNvPr>
          <p:cNvCxnSpPr/>
          <p:nvPr/>
        </p:nvCxnSpPr>
        <p:spPr>
          <a:xfrm>
            <a:off x="660580" y="374232"/>
            <a:ext cx="4660" cy="383350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9B05554-8E41-D599-6ABC-99A198005A84}"/>
              </a:ext>
            </a:extLst>
          </p:cNvPr>
          <p:cNvCxnSpPr>
            <a:stCxn id="4" idx="1"/>
          </p:cNvCxnSpPr>
          <p:nvPr/>
        </p:nvCxnSpPr>
        <p:spPr>
          <a:xfrm flipH="1">
            <a:off x="665244" y="499073"/>
            <a:ext cx="173156"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E2D247-BAB8-276F-C940-58265BB9C909}"/>
              </a:ext>
            </a:extLst>
          </p:cNvPr>
          <p:cNvCxnSpPr>
            <a:cxnSpLocks/>
            <a:stCxn id="5" idx="1"/>
          </p:cNvCxnSpPr>
          <p:nvPr/>
        </p:nvCxnSpPr>
        <p:spPr>
          <a:xfrm flipH="1">
            <a:off x="693561" y="796210"/>
            <a:ext cx="173155" cy="1841"/>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EC1BE73-35C0-4629-9206-A60249636F75}"/>
              </a:ext>
            </a:extLst>
          </p:cNvPr>
          <p:cNvCxnSpPr>
            <a:cxnSpLocks/>
            <a:stCxn id="6" idx="1"/>
          </p:cNvCxnSpPr>
          <p:nvPr/>
        </p:nvCxnSpPr>
        <p:spPr>
          <a:xfrm flipH="1" flipV="1">
            <a:off x="665238" y="1071638"/>
            <a:ext cx="173159" cy="171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FB31D04-432A-7C2B-2A71-4895D32FE121}"/>
              </a:ext>
            </a:extLst>
          </p:cNvPr>
          <p:cNvCxnSpPr>
            <a:cxnSpLocks/>
            <a:stCxn id="7" idx="1"/>
          </p:cNvCxnSpPr>
          <p:nvPr/>
        </p:nvCxnSpPr>
        <p:spPr>
          <a:xfrm flipH="1">
            <a:off x="665238" y="3262980"/>
            <a:ext cx="173159" cy="530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2E76C9A-AE92-0C27-9938-2C008E15F5F8}"/>
              </a:ext>
            </a:extLst>
          </p:cNvPr>
          <p:cNvSpPr txBox="1"/>
          <p:nvPr/>
        </p:nvSpPr>
        <p:spPr>
          <a:xfrm>
            <a:off x="1363065" y="1248338"/>
            <a:ext cx="4026633" cy="1962076"/>
          </a:xfrm>
          <a:prstGeom prst="rect">
            <a:avLst/>
          </a:prstGeom>
          <a:noFill/>
          <a:effectLst/>
        </p:spPr>
        <p:txBody>
          <a:bodyPr wrap="square" rtlCol="0">
            <a:spAutoFit/>
          </a:bodyPr>
          <a:lstStyle/>
          <a:p>
            <a:pPr defTabSz="685800"/>
            <a:r>
              <a:rPr lang="en-US" sz="1350" dirty="0">
                <a:solidFill>
                  <a:prstClr val="white">
                    <a:lumMod val="65000"/>
                  </a:prstClr>
                </a:solidFill>
                <a:latin typeface="Arial"/>
                <a:cs typeface="Arial"/>
              </a:rPr>
              <a:t>Chronic myeloid leukemia, </a:t>
            </a:r>
            <a:r>
              <a:rPr lang="en-US" sz="1350" i="1" dirty="0">
                <a:solidFill>
                  <a:prstClr val="white">
                    <a:lumMod val="65000"/>
                  </a:prstClr>
                </a:solidFill>
                <a:latin typeface="Arial"/>
                <a:cs typeface="Arial"/>
              </a:rPr>
              <a:t>BCR::ABL1</a:t>
            </a:r>
            <a:r>
              <a:rPr lang="en-US" sz="1350" baseline="30000" dirty="0">
                <a:solidFill>
                  <a:prstClr val="white">
                    <a:lumMod val="65000"/>
                  </a:prstClr>
                </a:solidFill>
                <a:latin typeface="Arial"/>
                <a:cs typeface="Arial"/>
              </a:rPr>
              <a:t>+</a:t>
            </a:r>
          </a:p>
          <a:p>
            <a:pPr defTabSz="685800"/>
            <a:r>
              <a:rPr lang="en-US" sz="1350" dirty="0">
                <a:solidFill>
                  <a:prstClr val="white">
                    <a:lumMod val="65000"/>
                  </a:prstClr>
                </a:solidFill>
                <a:latin typeface="Arial"/>
                <a:cs typeface="Arial"/>
              </a:rPr>
              <a:t>Chronic neutrophilic leukemia</a:t>
            </a:r>
          </a:p>
          <a:p>
            <a:pPr defTabSz="685800"/>
            <a:r>
              <a:rPr lang="en-US" sz="1350" dirty="0">
                <a:solidFill>
                  <a:prstClr val="black"/>
                </a:solidFill>
                <a:latin typeface="Arial"/>
                <a:cs typeface="Arial"/>
              </a:rPr>
              <a:t>Polycythemia vera</a:t>
            </a:r>
          </a:p>
          <a:p>
            <a:pPr defTabSz="685800"/>
            <a:r>
              <a:rPr lang="en-US" sz="1350" dirty="0">
                <a:solidFill>
                  <a:prstClr val="black"/>
                </a:solidFill>
                <a:latin typeface="Arial"/>
                <a:cs typeface="Arial"/>
              </a:rPr>
              <a:t>Essential thrombocythemia</a:t>
            </a:r>
          </a:p>
          <a:p>
            <a:pPr defTabSz="685800"/>
            <a:r>
              <a:rPr lang="en-US" sz="1350" dirty="0">
                <a:solidFill>
                  <a:prstClr val="black"/>
                </a:solidFill>
                <a:latin typeface="Arial"/>
                <a:cs typeface="Arial"/>
              </a:rPr>
              <a:t>Primary myelofibrosis (PMF)</a:t>
            </a:r>
          </a:p>
          <a:p>
            <a:pPr defTabSz="685800"/>
            <a:r>
              <a:rPr lang="en-US" sz="1350" dirty="0">
                <a:solidFill>
                  <a:prstClr val="black"/>
                </a:solidFill>
                <a:latin typeface="Arial"/>
                <a:cs typeface="Arial"/>
              </a:rPr>
              <a:t>	PMF, prefibrotic/early stage</a:t>
            </a:r>
          </a:p>
          <a:p>
            <a:pPr defTabSz="685800"/>
            <a:r>
              <a:rPr lang="en-US" sz="1350" dirty="0">
                <a:solidFill>
                  <a:prstClr val="black"/>
                </a:solidFill>
                <a:latin typeface="Arial"/>
                <a:cs typeface="Arial"/>
              </a:rPr>
              <a:t>	PMF, overt fibrotic stage</a:t>
            </a:r>
          </a:p>
          <a:p>
            <a:pPr defTabSz="685800"/>
            <a:r>
              <a:rPr lang="en-US" sz="1350" dirty="0">
                <a:solidFill>
                  <a:prstClr val="white">
                    <a:lumMod val="65000"/>
                  </a:prstClr>
                </a:solidFill>
                <a:latin typeface="Arial"/>
                <a:cs typeface="Arial"/>
              </a:rPr>
              <a:t>Chronic eosinophilic leukemia, NOS</a:t>
            </a:r>
          </a:p>
          <a:p>
            <a:pPr defTabSz="685800"/>
            <a:r>
              <a:rPr lang="en-US" sz="1350" dirty="0">
                <a:solidFill>
                  <a:prstClr val="white">
                    <a:lumMod val="65000"/>
                  </a:prstClr>
                </a:solidFill>
                <a:latin typeface="Arial"/>
                <a:cs typeface="Arial"/>
              </a:rPr>
              <a:t>Myeloproliferative neoplasm, unclassifiable</a:t>
            </a:r>
          </a:p>
        </p:txBody>
      </p:sp>
      <p:cxnSp>
        <p:nvCxnSpPr>
          <p:cNvPr id="14" name="Straight Connector 13">
            <a:extLst>
              <a:ext uri="{FF2B5EF4-FFF2-40B4-BE49-F238E27FC236}">
                <a16:creationId xmlns:a16="http://schemas.microsoft.com/office/drawing/2014/main" id="{475E7BDB-D96B-4CA2-266C-D6794F42D53D}"/>
              </a:ext>
            </a:extLst>
          </p:cNvPr>
          <p:cNvCxnSpPr/>
          <p:nvPr/>
        </p:nvCxnSpPr>
        <p:spPr>
          <a:xfrm>
            <a:off x="1673578" y="2435917"/>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FC3B19-A46C-AA72-6B94-E8CFE95B5D60}"/>
              </a:ext>
            </a:extLst>
          </p:cNvPr>
          <p:cNvCxnSpPr/>
          <p:nvPr/>
        </p:nvCxnSpPr>
        <p:spPr>
          <a:xfrm>
            <a:off x="1014153" y="2217833"/>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242E33D-3CBF-5EE8-D14E-ED9EC2776CBF}"/>
              </a:ext>
            </a:extLst>
          </p:cNvPr>
          <p:cNvCxnSpPr/>
          <p:nvPr/>
        </p:nvCxnSpPr>
        <p:spPr>
          <a:xfrm>
            <a:off x="1014153" y="2017079"/>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E3717D6-6388-83C4-37CD-CB6E22B548BB}"/>
              </a:ext>
            </a:extLst>
          </p:cNvPr>
          <p:cNvCxnSpPr/>
          <p:nvPr/>
        </p:nvCxnSpPr>
        <p:spPr>
          <a:xfrm>
            <a:off x="1014153" y="1591268"/>
            <a:ext cx="37107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F5306E1-393A-11F8-3E47-7B5A6C938294}"/>
              </a:ext>
            </a:extLst>
          </p:cNvPr>
          <p:cNvCxnSpPr/>
          <p:nvPr/>
        </p:nvCxnSpPr>
        <p:spPr>
          <a:xfrm>
            <a:off x="1014153" y="1393625"/>
            <a:ext cx="37107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1EAB58-47B2-14E9-EFF4-22DA4F382C25}"/>
              </a:ext>
            </a:extLst>
          </p:cNvPr>
          <p:cNvCxnSpPr/>
          <p:nvPr/>
        </p:nvCxnSpPr>
        <p:spPr>
          <a:xfrm>
            <a:off x="1014153" y="2830465"/>
            <a:ext cx="37107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A1EDDFE-64F3-7BE8-54C8-6905C57F7867}"/>
              </a:ext>
            </a:extLst>
          </p:cNvPr>
          <p:cNvCxnSpPr/>
          <p:nvPr/>
        </p:nvCxnSpPr>
        <p:spPr>
          <a:xfrm>
            <a:off x="1664261" y="2304873"/>
            <a:ext cx="0" cy="306229"/>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A4F1540-3528-543F-2827-D7955B972D19}"/>
              </a:ext>
            </a:extLst>
          </p:cNvPr>
          <p:cNvCxnSpPr/>
          <p:nvPr/>
        </p:nvCxnSpPr>
        <p:spPr>
          <a:xfrm>
            <a:off x="1673578" y="2612640"/>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ACAD5C9-DAD8-3672-C0B4-F0BC0938C666}"/>
              </a:ext>
            </a:extLst>
          </p:cNvPr>
          <p:cNvCxnSpPr/>
          <p:nvPr/>
        </p:nvCxnSpPr>
        <p:spPr>
          <a:xfrm>
            <a:off x="1014153" y="3041747"/>
            <a:ext cx="37107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DF20C265-00CE-06A4-DF08-3B29E7029B0E}"/>
              </a:ext>
            </a:extLst>
          </p:cNvPr>
          <p:cNvSpPr/>
          <p:nvPr/>
        </p:nvSpPr>
        <p:spPr>
          <a:xfrm>
            <a:off x="838397" y="3433586"/>
            <a:ext cx="2560151" cy="219456"/>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Arial"/>
                <a:cs typeface="Arial"/>
              </a:rPr>
              <a:t>MDS/MPN Overlap Syndromes</a:t>
            </a:r>
          </a:p>
        </p:txBody>
      </p:sp>
      <p:cxnSp>
        <p:nvCxnSpPr>
          <p:cNvPr id="52" name="Straight Connector 51">
            <a:extLst>
              <a:ext uri="{FF2B5EF4-FFF2-40B4-BE49-F238E27FC236}">
                <a16:creationId xmlns:a16="http://schemas.microsoft.com/office/drawing/2014/main" id="{B5D074F7-3CD7-0CF5-0337-57A76382281D}"/>
              </a:ext>
            </a:extLst>
          </p:cNvPr>
          <p:cNvCxnSpPr>
            <a:stCxn id="51" idx="1"/>
          </p:cNvCxnSpPr>
          <p:nvPr/>
        </p:nvCxnSpPr>
        <p:spPr>
          <a:xfrm flipH="1" flipV="1">
            <a:off x="665238" y="3543311"/>
            <a:ext cx="173159" cy="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4F3BC316-AB43-B1B4-60C4-E443E649D14A}"/>
              </a:ext>
            </a:extLst>
          </p:cNvPr>
          <p:cNvSpPr/>
          <p:nvPr/>
        </p:nvSpPr>
        <p:spPr>
          <a:xfrm>
            <a:off x="848709" y="3707843"/>
            <a:ext cx="3918953" cy="219456"/>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Calibri" panose="020F0502020204030204"/>
                <a:cs typeface="Arial"/>
              </a:rPr>
              <a:t>Myeloid neoplasms with germ line predisposition </a:t>
            </a:r>
          </a:p>
        </p:txBody>
      </p:sp>
      <p:sp>
        <p:nvSpPr>
          <p:cNvPr id="54" name="Rectangle 53">
            <a:extLst>
              <a:ext uri="{FF2B5EF4-FFF2-40B4-BE49-F238E27FC236}">
                <a16:creationId xmlns:a16="http://schemas.microsoft.com/office/drawing/2014/main" id="{F10B0272-9AEC-9468-943C-5B2DBE0A0F0E}"/>
              </a:ext>
            </a:extLst>
          </p:cNvPr>
          <p:cNvSpPr/>
          <p:nvPr/>
        </p:nvSpPr>
        <p:spPr>
          <a:xfrm>
            <a:off x="838397" y="3989317"/>
            <a:ext cx="5221281" cy="438319"/>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r>
              <a:rPr lang="en-US" sz="1350" dirty="0">
                <a:solidFill>
                  <a:prstClr val="white"/>
                </a:solidFill>
                <a:latin typeface="Calibri" panose="020F0502020204030204"/>
                <a:cs typeface="Arial"/>
              </a:rPr>
              <a:t>Myeloid/lymphoid neoplasms with eosinophilia and rearrangement of </a:t>
            </a:r>
            <a:r>
              <a:rPr lang="en-US" sz="1350" i="1" dirty="0">
                <a:solidFill>
                  <a:prstClr val="white"/>
                </a:solidFill>
                <a:latin typeface="Calibri" panose="020F0502020204030204"/>
                <a:cs typeface="Arial"/>
              </a:rPr>
              <a:t>PDGFRA</a:t>
            </a:r>
            <a:r>
              <a:rPr lang="en-US" sz="1350" dirty="0">
                <a:solidFill>
                  <a:prstClr val="white"/>
                </a:solidFill>
                <a:latin typeface="Calibri" panose="020F0502020204030204"/>
                <a:cs typeface="Arial"/>
              </a:rPr>
              <a:t>, </a:t>
            </a:r>
            <a:r>
              <a:rPr lang="en-US" sz="1350" i="1" dirty="0">
                <a:solidFill>
                  <a:prstClr val="white"/>
                </a:solidFill>
                <a:latin typeface="Calibri" panose="020F0502020204030204"/>
                <a:cs typeface="Arial"/>
              </a:rPr>
              <a:t>PDGFRB</a:t>
            </a:r>
            <a:r>
              <a:rPr lang="en-US" sz="1350" dirty="0">
                <a:solidFill>
                  <a:prstClr val="white"/>
                </a:solidFill>
                <a:latin typeface="Calibri" panose="020F0502020204030204"/>
                <a:cs typeface="Arial"/>
              </a:rPr>
              <a:t>, or </a:t>
            </a:r>
            <a:r>
              <a:rPr lang="en-US" sz="1350" i="1" dirty="0">
                <a:solidFill>
                  <a:prstClr val="white"/>
                </a:solidFill>
                <a:latin typeface="Calibri" panose="020F0502020204030204"/>
                <a:cs typeface="Arial"/>
              </a:rPr>
              <a:t>FGFR1</a:t>
            </a:r>
            <a:r>
              <a:rPr lang="en-US" sz="1350" dirty="0">
                <a:solidFill>
                  <a:prstClr val="white"/>
                </a:solidFill>
                <a:latin typeface="Calibri" panose="020F0502020204030204"/>
                <a:cs typeface="Arial"/>
              </a:rPr>
              <a:t>, or with </a:t>
            </a:r>
            <a:r>
              <a:rPr lang="en-US" sz="1350" i="1" dirty="0">
                <a:solidFill>
                  <a:prstClr val="white"/>
                </a:solidFill>
                <a:latin typeface="Calibri" panose="020F0502020204030204"/>
                <a:cs typeface="Arial"/>
              </a:rPr>
              <a:t>PCM1-JAK2</a:t>
            </a:r>
          </a:p>
        </p:txBody>
      </p:sp>
      <p:cxnSp>
        <p:nvCxnSpPr>
          <p:cNvPr id="55" name="Straight Connector 54">
            <a:extLst>
              <a:ext uri="{FF2B5EF4-FFF2-40B4-BE49-F238E27FC236}">
                <a16:creationId xmlns:a16="http://schemas.microsoft.com/office/drawing/2014/main" id="{CF0AD5EE-106B-67C7-0699-9258E71CF6B5}"/>
              </a:ext>
            </a:extLst>
          </p:cNvPr>
          <p:cNvCxnSpPr>
            <a:stCxn id="54" idx="1"/>
          </p:cNvCxnSpPr>
          <p:nvPr/>
        </p:nvCxnSpPr>
        <p:spPr>
          <a:xfrm flipH="1" flipV="1">
            <a:off x="663939" y="4207740"/>
            <a:ext cx="174458" cy="73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8971BC2-9DA4-FCAD-02D8-ABC045D8392F}"/>
              </a:ext>
            </a:extLst>
          </p:cNvPr>
          <p:cNvCxnSpPr/>
          <p:nvPr/>
        </p:nvCxnSpPr>
        <p:spPr>
          <a:xfrm flipH="1">
            <a:off x="667214" y="3836652"/>
            <a:ext cx="183469" cy="212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0FE36FF-E7C9-477C-E878-E8435C15D81E}"/>
              </a:ext>
            </a:extLst>
          </p:cNvPr>
          <p:cNvCxnSpPr/>
          <p:nvPr/>
        </p:nvCxnSpPr>
        <p:spPr>
          <a:xfrm>
            <a:off x="1014153" y="1180829"/>
            <a:ext cx="0" cy="1860919"/>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8AB477D-E65F-CB2D-85D2-D1BB0D70F05A}"/>
              </a:ext>
            </a:extLst>
          </p:cNvPr>
          <p:cNvCxnSpPr/>
          <p:nvPr/>
        </p:nvCxnSpPr>
        <p:spPr>
          <a:xfrm>
            <a:off x="660391" y="374233"/>
            <a:ext cx="6822" cy="697406"/>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5A82B19-16BC-D9D0-53D9-4283A432F9AC}"/>
              </a:ext>
            </a:extLst>
          </p:cNvPr>
          <p:cNvCxnSpPr/>
          <p:nvPr/>
        </p:nvCxnSpPr>
        <p:spPr>
          <a:xfrm>
            <a:off x="1001870" y="1808842"/>
            <a:ext cx="371078" cy="0"/>
          </a:xfrm>
          <a:prstGeom prst="line">
            <a:avLst/>
          </a:prstGeom>
          <a:ln>
            <a:solidFill>
              <a:srgbClr val="2E2D27"/>
            </a:solidFill>
          </a:ln>
          <a:effectLst/>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AE89C4AE-1573-5597-D66E-1150E07480F2}"/>
              </a:ext>
            </a:extLst>
          </p:cNvPr>
          <p:cNvSpPr/>
          <p:nvPr/>
        </p:nvSpPr>
        <p:spPr>
          <a:xfrm>
            <a:off x="472141" y="1610325"/>
            <a:ext cx="4112809" cy="13336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8" name="TextBox 67">
            <a:extLst>
              <a:ext uri="{FF2B5EF4-FFF2-40B4-BE49-F238E27FC236}">
                <a16:creationId xmlns:a16="http://schemas.microsoft.com/office/drawing/2014/main" id="{B2684D8C-54E0-6B35-8BB9-9FA02D4BE740}"/>
              </a:ext>
            </a:extLst>
          </p:cNvPr>
          <p:cNvSpPr txBox="1"/>
          <p:nvPr/>
        </p:nvSpPr>
        <p:spPr>
          <a:xfrm>
            <a:off x="6435553" y="3639165"/>
            <a:ext cx="2709644" cy="830997"/>
          </a:xfrm>
          <a:prstGeom prst="rect">
            <a:avLst/>
          </a:prstGeom>
          <a:noFill/>
        </p:spPr>
        <p:txBody>
          <a:bodyPr wrap="square" rtlCol="0">
            <a:spAutoFit/>
          </a:bodyPr>
          <a:lstStyle/>
          <a:p>
            <a:pPr algn="r"/>
            <a:r>
              <a:rPr lang="en-US" sz="800" dirty="0">
                <a:solidFill>
                  <a:schemeClr val="bg1">
                    <a:lumMod val="75000"/>
                  </a:schemeClr>
                </a:solidFill>
              </a:rPr>
              <a:t>BCR::ABL1; break point cluster-Abelson gene fusion; FGFR1, fibroblast growth factor receptor 1 protein; NOS, not otherwise specified; PCM1-JAK2, pericentriolar material 1-Janus associated kinase gene fusion; PDGFRA, platelet derived growth factor receptor alpha; PDGFRB, platelet derived growth factor receptor beta</a:t>
            </a:r>
          </a:p>
        </p:txBody>
      </p:sp>
      <p:sp>
        <p:nvSpPr>
          <p:cNvPr id="23" name="TextBox 22">
            <a:extLst>
              <a:ext uri="{FF2B5EF4-FFF2-40B4-BE49-F238E27FC236}">
                <a16:creationId xmlns:a16="http://schemas.microsoft.com/office/drawing/2014/main" id="{836C37B8-0B5D-F7F4-DF89-7C05408AE24B}"/>
              </a:ext>
            </a:extLst>
          </p:cNvPr>
          <p:cNvSpPr txBox="1"/>
          <p:nvPr/>
        </p:nvSpPr>
        <p:spPr>
          <a:xfrm>
            <a:off x="4861783" y="68253"/>
            <a:ext cx="4026633" cy="1384995"/>
          </a:xfrm>
          <a:prstGeom prst="rect">
            <a:avLst/>
          </a:prstGeom>
          <a:noFill/>
          <a:effectLst/>
        </p:spPr>
        <p:txBody>
          <a:bodyPr wrap="square" rtlCol="0">
            <a:spAutoFit/>
          </a:bodyPr>
          <a:lstStyle/>
          <a:p>
            <a:pPr defTabSz="685800"/>
            <a:r>
              <a:rPr lang="en-US" sz="2800" dirty="0">
                <a:solidFill>
                  <a:prstClr val="black"/>
                </a:solidFill>
              </a:rPr>
              <a:t>Myeloid Neoplasms:</a:t>
            </a:r>
          </a:p>
          <a:p>
            <a:pPr defTabSz="685800"/>
            <a:r>
              <a:rPr lang="en-US" sz="2800" dirty="0">
                <a:latin typeface="+mn-lt"/>
              </a:rPr>
              <a:t>2022 ICC Classification (continued)</a:t>
            </a:r>
            <a:endParaRPr lang="en-US" sz="2800" dirty="0">
              <a:solidFill>
                <a:prstClr val="black"/>
              </a:solidFill>
            </a:endParaRPr>
          </a:p>
        </p:txBody>
      </p:sp>
    </p:spTree>
    <p:extLst>
      <p:ext uri="{BB962C8B-B14F-4D97-AF65-F5344CB8AC3E}">
        <p14:creationId xmlns:p14="http://schemas.microsoft.com/office/powerpoint/2010/main" val="408662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2DC9-C075-49A8-9BEE-C5210AEB6000}"/>
              </a:ext>
            </a:extLst>
          </p:cNvPr>
          <p:cNvSpPr>
            <a:spLocks noGrp="1"/>
          </p:cNvSpPr>
          <p:nvPr>
            <p:ph type="title"/>
          </p:nvPr>
        </p:nvSpPr>
        <p:spPr>
          <a:xfrm>
            <a:off x="280768" y="83552"/>
            <a:ext cx="8582463" cy="690890"/>
          </a:xfrm>
        </p:spPr>
        <p:txBody>
          <a:bodyPr>
            <a:normAutofit/>
          </a:bodyPr>
          <a:lstStyle/>
          <a:p>
            <a:r>
              <a:rPr lang="en-US" dirty="0">
                <a:latin typeface="+mn-lt"/>
              </a:rPr>
              <a:t>Epidemiology of Myeloproliferative Neoplasms</a:t>
            </a:r>
            <a:r>
              <a:rPr lang="en-US" baseline="30000" dirty="0">
                <a:latin typeface="+mn-lt"/>
              </a:rPr>
              <a:t>1-2</a:t>
            </a:r>
            <a:r>
              <a:rPr lang="en-US" dirty="0">
                <a:latin typeface="+mn-lt"/>
              </a:rPr>
              <a:t> </a:t>
            </a:r>
          </a:p>
        </p:txBody>
      </p:sp>
      <p:sp>
        <p:nvSpPr>
          <p:cNvPr id="5" name="TextBox 4">
            <a:extLst>
              <a:ext uri="{FF2B5EF4-FFF2-40B4-BE49-F238E27FC236}">
                <a16:creationId xmlns:a16="http://schemas.microsoft.com/office/drawing/2014/main" id="{53E16CDC-3B16-4184-9128-D86F26C43ED6}"/>
              </a:ext>
            </a:extLst>
          </p:cNvPr>
          <p:cNvSpPr txBox="1"/>
          <p:nvPr/>
        </p:nvSpPr>
        <p:spPr>
          <a:xfrm>
            <a:off x="3072984" y="4467069"/>
            <a:ext cx="5584213" cy="553998"/>
          </a:xfrm>
          <a:prstGeom prst="rect">
            <a:avLst/>
          </a:prstGeom>
          <a:noFill/>
        </p:spPr>
        <p:txBody>
          <a:bodyPr wrap="square" rtlCol="0">
            <a:spAutoFit/>
          </a:bodyPr>
          <a:lstStyle/>
          <a:p>
            <a:r>
              <a:rPr lang="en-US" sz="1000" dirty="0">
                <a:solidFill>
                  <a:schemeClr val="bg1"/>
                </a:solidFill>
              </a:rPr>
              <a:t>1. Mehta J, et al. </a:t>
            </a:r>
            <a:r>
              <a:rPr lang="en-US" sz="1000" i="1" dirty="0">
                <a:solidFill>
                  <a:schemeClr val="bg1"/>
                </a:solidFill>
              </a:rPr>
              <a:t>Leuk Lymphoma</a:t>
            </a:r>
            <a:r>
              <a:rPr lang="en-US" sz="1000" dirty="0">
                <a:solidFill>
                  <a:schemeClr val="bg1"/>
                </a:solidFill>
              </a:rPr>
              <a:t>. 2014;55:595-600. 2. Verstovsek S. </a:t>
            </a:r>
            <a:r>
              <a:rPr lang="en-US" sz="1000" i="1" dirty="0">
                <a:solidFill>
                  <a:schemeClr val="bg1"/>
                </a:solidFill>
              </a:rPr>
              <a:t>Leuk Lymphoma</a:t>
            </a:r>
            <a:r>
              <a:rPr lang="en-US" sz="1000" dirty="0">
                <a:solidFill>
                  <a:schemeClr val="bg1"/>
                </a:solidFill>
              </a:rPr>
              <a:t>. 2022;63:694-702. 3. Essential Thrombocythemia Infographic. MPN Research Foundation. Accessed February 8, 2023. http://www.mpnresearchfoundation.org/essential-thrombocythemia-infographic/ </a:t>
            </a:r>
          </a:p>
        </p:txBody>
      </p:sp>
      <p:graphicFrame>
        <p:nvGraphicFramePr>
          <p:cNvPr id="33" name="Table 33">
            <a:extLst>
              <a:ext uri="{FF2B5EF4-FFF2-40B4-BE49-F238E27FC236}">
                <a16:creationId xmlns:a16="http://schemas.microsoft.com/office/drawing/2014/main" id="{AC8233FC-26AE-D3FA-36B7-5928D0F5A019}"/>
              </a:ext>
            </a:extLst>
          </p:cNvPr>
          <p:cNvGraphicFramePr>
            <a:graphicFrameLocks noGrp="1"/>
          </p:cNvGraphicFramePr>
          <p:nvPr>
            <p:extLst>
              <p:ext uri="{D42A27DB-BD31-4B8C-83A1-F6EECF244321}">
                <p14:modId xmlns:p14="http://schemas.microsoft.com/office/powerpoint/2010/main" val="3374419815"/>
              </p:ext>
            </p:extLst>
          </p:nvPr>
        </p:nvGraphicFramePr>
        <p:xfrm>
          <a:off x="871670" y="1093329"/>
          <a:ext cx="7375024" cy="2661920"/>
        </p:xfrm>
        <a:graphic>
          <a:graphicData uri="http://schemas.openxmlformats.org/drawingml/2006/table">
            <a:tbl>
              <a:tblPr firstRow="1" bandRow="1">
                <a:tableStyleId>{5C22544A-7EE6-4342-B048-85BDC9FD1C3A}</a:tableStyleId>
              </a:tblPr>
              <a:tblGrid>
                <a:gridCol w="1888622">
                  <a:extLst>
                    <a:ext uri="{9D8B030D-6E8A-4147-A177-3AD203B41FA5}">
                      <a16:colId xmlns:a16="http://schemas.microsoft.com/office/drawing/2014/main" val="254120358"/>
                    </a:ext>
                  </a:extLst>
                </a:gridCol>
                <a:gridCol w="1948441">
                  <a:extLst>
                    <a:ext uri="{9D8B030D-6E8A-4147-A177-3AD203B41FA5}">
                      <a16:colId xmlns:a16="http://schemas.microsoft.com/office/drawing/2014/main" val="2668336559"/>
                    </a:ext>
                  </a:extLst>
                </a:gridCol>
                <a:gridCol w="1694205">
                  <a:extLst>
                    <a:ext uri="{9D8B030D-6E8A-4147-A177-3AD203B41FA5}">
                      <a16:colId xmlns:a16="http://schemas.microsoft.com/office/drawing/2014/main" val="2705131036"/>
                    </a:ext>
                  </a:extLst>
                </a:gridCol>
                <a:gridCol w="1843756">
                  <a:extLst>
                    <a:ext uri="{9D8B030D-6E8A-4147-A177-3AD203B41FA5}">
                      <a16:colId xmlns:a16="http://schemas.microsoft.com/office/drawing/2014/main" val="2339306709"/>
                    </a:ext>
                  </a:extLst>
                </a:gridCol>
              </a:tblGrid>
              <a:tr h="370840">
                <a:tc rowSpan="2">
                  <a:txBody>
                    <a:bodyPr/>
                    <a:lstStyle/>
                    <a:p>
                      <a:endParaRPr lang="en-US" sz="1800" dirty="0"/>
                    </a:p>
                  </a:txBody>
                  <a:tcPr>
                    <a:solidFill>
                      <a:schemeClr val="accent1">
                        <a:lumMod val="40000"/>
                        <a:lumOff val="60000"/>
                      </a:schemeClr>
                    </a:solidFill>
                  </a:tcPr>
                </a:tc>
                <a:tc gridSpan="3">
                  <a:txBody>
                    <a:bodyPr/>
                    <a:lstStyle/>
                    <a:p>
                      <a:pPr algn="ctr"/>
                      <a:r>
                        <a:rPr lang="en-US" sz="1800" dirty="0"/>
                        <a:t>Myeloproliferative Neoplasms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37353"/>
                  </a:ext>
                </a:extLst>
              </a:tr>
              <a:tr h="370840">
                <a:tc vMerge="1">
                  <a:txBody>
                    <a:bodyPr/>
                    <a:lstStyle/>
                    <a:p>
                      <a:endParaRPr lang="en-US"/>
                    </a:p>
                  </a:txBody>
                  <a:tcPr/>
                </a:tc>
                <a:tc>
                  <a:txBody>
                    <a:bodyPr/>
                    <a:lstStyle/>
                    <a:p>
                      <a:pPr algn="ctr"/>
                      <a:r>
                        <a:rPr lang="en-US" sz="1800" dirty="0"/>
                        <a:t>Essential Thrombocythemia</a:t>
                      </a:r>
                    </a:p>
                  </a:txBody>
                  <a:tcPr anchor="ctr"/>
                </a:tc>
                <a:tc>
                  <a:txBody>
                    <a:bodyPr/>
                    <a:lstStyle/>
                    <a:p>
                      <a:pPr algn="ctr"/>
                      <a:r>
                        <a:rPr lang="en-US" sz="1800" dirty="0"/>
                        <a:t>Polycythemia Vera</a:t>
                      </a:r>
                    </a:p>
                  </a:txBody>
                  <a:tcPr anchor="ctr"/>
                </a:tc>
                <a:tc>
                  <a:txBody>
                    <a:bodyPr/>
                    <a:lstStyle/>
                    <a:p>
                      <a:pPr algn="ctr"/>
                      <a:r>
                        <a:rPr lang="en-US" sz="1800" dirty="0"/>
                        <a:t>Myelofibrosis</a:t>
                      </a:r>
                    </a:p>
                  </a:txBody>
                  <a:tcPr anchor="ctr"/>
                </a:tc>
                <a:extLst>
                  <a:ext uri="{0D108BD9-81ED-4DB2-BD59-A6C34878D82A}">
                    <a16:rowId xmlns:a16="http://schemas.microsoft.com/office/drawing/2014/main" val="3604240104"/>
                  </a:ext>
                </a:extLst>
              </a:tr>
              <a:tr h="370840">
                <a:tc>
                  <a:txBody>
                    <a:bodyPr/>
                    <a:lstStyle/>
                    <a:p>
                      <a:r>
                        <a:rPr lang="en-US" sz="1800" dirty="0"/>
                        <a:t>Prevalence</a:t>
                      </a:r>
                    </a:p>
                  </a:txBody>
                  <a:tcPr anchor="ctr">
                    <a:solidFill>
                      <a:schemeClr val="tx2">
                        <a:lumMod val="20000"/>
                        <a:lumOff val="80000"/>
                      </a:schemeClr>
                    </a:solidFill>
                  </a:tcPr>
                </a:tc>
                <a:tc>
                  <a:txBody>
                    <a:bodyPr/>
                    <a:lstStyle/>
                    <a:p>
                      <a:pPr algn="ctr"/>
                      <a:r>
                        <a:rPr lang="en-US" sz="1800" dirty="0"/>
                        <a:t>134,500</a:t>
                      </a:r>
                    </a:p>
                  </a:txBody>
                  <a:tcPr anchor="ctr">
                    <a:solidFill>
                      <a:schemeClr val="tx2">
                        <a:lumMod val="20000"/>
                        <a:lumOff val="80000"/>
                      </a:schemeClr>
                    </a:solidFill>
                  </a:tcPr>
                </a:tc>
                <a:tc>
                  <a:txBody>
                    <a:bodyPr/>
                    <a:lstStyle/>
                    <a:p>
                      <a:pPr algn="ctr"/>
                      <a:r>
                        <a:rPr lang="en-US" sz="1800" dirty="0"/>
                        <a:t>148,000</a:t>
                      </a:r>
                    </a:p>
                  </a:txBody>
                  <a:tcPr anchor="ctr">
                    <a:solidFill>
                      <a:schemeClr val="tx2">
                        <a:lumMod val="20000"/>
                        <a:lumOff val="80000"/>
                      </a:schemeClr>
                    </a:solidFill>
                  </a:tcPr>
                </a:tc>
                <a:tc>
                  <a:txBody>
                    <a:bodyPr/>
                    <a:lstStyle/>
                    <a:p>
                      <a:pPr algn="ctr"/>
                      <a:r>
                        <a:rPr lang="en-US" sz="1800" dirty="0"/>
                        <a:t>12,800</a:t>
                      </a:r>
                    </a:p>
                  </a:txBody>
                  <a:tcPr anchor="ctr">
                    <a:solidFill>
                      <a:schemeClr val="tx2">
                        <a:lumMod val="20000"/>
                        <a:lumOff val="80000"/>
                      </a:schemeClr>
                    </a:solidFill>
                  </a:tcPr>
                </a:tc>
                <a:extLst>
                  <a:ext uri="{0D108BD9-81ED-4DB2-BD59-A6C34878D82A}">
                    <a16:rowId xmlns:a16="http://schemas.microsoft.com/office/drawing/2014/main" val="1276594639"/>
                  </a:ext>
                </a:extLst>
              </a:tr>
              <a:tr h="370840">
                <a:tc>
                  <a:txBody>
                    <a:bodyPr/>
                    <a:lstStyle/>
                    <a:p>
                      <a:r>
                        <a:rPr lang="en-US" sz="1800" dirty="0"/>
                        <a:t>Male:Female ratio</a:t>
                      </a:r>
                    </a:p>
                  </a:txBody>
                  <a:tcPr anchor="ctr"/>
                </a:tc>
                <a:tc>
                  <a:txBody>
                    <a:bodyPr/>
                    <a:lstStyle/>
                    <a:p>
                      <a:pPr algn="ctr"/>
                      <a:r>
                        <a:rPr lang="en-US" sz="1800" dirty="0"/>
                        <a:t>M &lt; F</a:t>
                      </a:r>
                    </a:p>
                    <a:p>
                      <a:pPr algn="ctr"/>
                      <a:r>
                        <a:rPr lang="en-US" sz="1800" dirty="0"/>
                        <a:t>1:2</a:t>
                      </a:r>
                    </a:p>
                  </a:txBody>
                  <a:tcPr anchor="ctr"/>
                </a:tc>
                <a:tc>
                  <a:txBody>
                    <a:bodyPr/>
                    <a:lstStyle/>
                    <a:p>
                      <a:pPr algn="ctr"/>
                      <a:r>
                        <a:rPr lang="en-US" sz="1800" dirty="0"/>
                        <a:t>M &gt; F</a:t>
                      </a:r>
                    </a:p>
                    <a:p>
                      <a:pPr algn="ctr"/>
                      <a:r>
                        <a:rPr lang="en-US" sz="1800" dirty="0"/>
                        <a:t>2:1.8</a:t>
                      </a:r>
                    </a:p>
                  </a:txBody>
                  <a:tcPr anchor="ctr"/>
                </a:tc>
                <a:tc>
                  <a:txBody>
                    <a:bodyPr/>
                    <a:lstStyle/>
                    <a:p>
                      <a:pPr algn="ctr"/>
                      <a:r>
                        <a:rPr lang="en-US" sz="1800" dirty="0"/>
                        <a:t>M = F</a:t>
                      </a:r>
                    </a:p>
                    <a:p>
                      <a:pPr algn="ctr"/>
                      <a:r>
                        <a:rPr lang="en-US" sz="1800" dirty="0"/>
                        <a:t>1:1</a:t>
                      </a:r>
                    </a:p>
                  </a:txBody>
                  <a:tcPr anchor="ctr"/>
                </a:tc>
                <a:extLst>
                  <a:ext uri="{0D108BD9-81ED-4DB2-BD59-A6C34878D82A}">
                    <a16:rowId xmlns:a16="http://schemas.microsoft.com/office/drawing/2014/main" val="3954265252"/>
                  </a:ext>
                </a:extLst>
              </a:tr>
              <a:tr h="370840">
                <a:tc>
                  <a:txBody>
                    <a:bodyPr/>
                    <a:lstStyle/>
                    <a:p>
                      <a:r>
                        <a:rPr lang="en-US" sz="1800" dirty="0"/>
                        <a:t>Median age at diagnosis</a:t>
                      </a:r>
                    </a:p>
                  </a:txBody>
                  <a:tcPr anchor="ctr">
                    <a:solidFill>
                      <a:schemeClr val="tx2">
                        <a:lumMod val="20000"/>
                        <a:lumOff val="80000"/>
                      </a:schemeClr>
                    </a:solidFill>
                  </a:tcPr>
                </a:tc>
                <a:tc>
                  <a:txBody>
                    <a:bodyPr/>
                    <a:lstStyle/>
                    <a:p>
                      <a:pPr algn="ctr"/>
                      <a:r>
                        <a:rPr lang="en-US" sz="1800" dirty="0"/>
                        <a:t>56 y</a:t>
                      </a:r>
                    </a:p>
                  </a:txBody>
                  <a:tcPr anchor="ctr">
                    <a:solidFill>
                      <a:schemeClr val="tx2">
                        <a:lumMod val="20000"/>
                        <a:lumOff val="80000"/>
                      </a:schemeClr>
                    </a:solidFill>
                  </a:tcPr>
                </a:tc>
                <a:tc>
                  <a:txBody>
                    <a:bodyPr/>
                    <a:lstStyle/>
                    <a:p>
                      <a:pPr algn="ctr"/>
                      <a:r>
                        <a:rPr lang="en-US" sz="1800" dirty="0"/>
                        <a:t>61 y</a:t>
                      </a:r>
                    </a:p>
                  </a:txBody>
                  <a:tcPr anchor="ctr">
                    <a:solidFill>
                      <a:schemeClr val="tx2">
                        <a:lumMod val="20000"/>
                        <a:lumOff val="80000"/>
                      </a:schemeClr>
                    </a:solidFill>
                  </a:tcPr>
                </a:tc>
                <a:tc>
                  <a:txBody>
                    <a:bodyPr/>
                    <a:lstStyle/>
                    <a:p>
                      <a:pPr algn="ctr"/>
                      <a:r>
                        <a:rPr lang="en-US" sz="1800" dirty="0"/>
                        <a:t>65 y</a:t>
                      </a:r>
                    </a:p>
                  </a:txBody>
                  <a:tcPr anchor="ctr">
                    <a:solidFill>
                      <a:schemeClr val="tx2">
                        <a:lumMod val="20000"/>
                        <a:lumOff val="80000"/>
                      </a:schemeClr>
                    </a:solidFill>
                  </a:tcPr>
                </a:tc>
                <a:extLst>
                  <a:ext uri="{0D108BD9-81ED-4DB2-BD59-A6C34878D82A}">
                    <a16:rowId xmlns:a16="http://schemas.microsoft.com/office/drawing/2014/main" val="3575822821"/>
                  </a:ext>
                </a:extLst>
              </a:tr>
            </a:tbl>
          </a:graphicData>
        </a:graphic>
      </p:graphicFrame>
    </p:spTree>
    <p:extLst>
      <p:ext uri="{BB962C8B-B14F-4D97-AF65-F5344CB8AC3E}">
        <p14:creationId xmlns:p14="http://schemas.microsoft.com/office/powerpoint/2010/main" val="5749879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67BD237419C2499C43862C2D572511" ma:contentTypeVersion="14" ma:contentTypeDescription="Create a new document." ma:contentTypeScope="" ma:versionID="860b95d9ed2ec5c482cb04a20aed2fd7">
  <xsd:schema xmlns:xsd="http://www.w3.org/2001/XMLSchema" xmlns:xs="http://www.w3.org/2001/XMLSchema" xmlns:p="http://schemas.microsoft.com/office/2006/metadata/properties" xmlns:ns3="a77265fd-3d27-416b-8442-2f17c56640cb" xmlns:ns4="8adc3d35-ae52-42e4-b3d3-eede18c7c182" targetNamespace="http://schemas.microsoft.com/office/2006/metadata/properties" ma:root="true" ma:fieldsID="e9142eac6ac024c33c4c64951958ee01" ns3:_="" ns4:_="">
    <xsd:import namespace="a77265fd-3d27-416b-8442-2f17c56640cb"/>
    <xsd:import namespace="8adc3d35-ae52-42e4-b3d3-eede18c7c1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265fd-3d27-416b-8442-2f17c5664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dc3d35-ae52-42e4-b3d3-eede18c7c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77265fd-3d27-416b-8442-2f17c56640cb" xsi:nil="true"/>
  </documentManagement>
</p:properties>
</file>

<file path=customXml/itemProps1.xml><?xml version="1.0" encoding="utf-8"?>
<ds:datastoreItem xmlns:ds="http://schemas.openxmlformats.org/officeDocument/2006/customXml" ds:itemID="{79E0723E-639B-472F-8EEC-6F3FBA127911}">
  <ds:schemaRefs>
    <ds:schemaRef ds:uri="http://schemas.microsoft.com/sharepoint/v3/contenttype/forms"/>
  </ds:schemaRefs>
</ds:datastoreItem>
</file>

<file path=customXml/itemProps2.xml><?xml version="1.0" encoding="utf-8"?>
<ds:datastoreItem xmlns:ds="http://schemas.openxmlformats.org/officeDocument/2006/customXml" ds:itemID="{E6756021-58B7-4887-A0BA-CED507C834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7265fd-3d27-416b-8442-2f17c56640cb"/>
    <ds:schemaRef ds:uri="8adc3d35-ae52-42e4-b3d3-eede18c7c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E0A813-0E90-4B82-A97A-8090A32CE96F}">
  <ds:schemaRefs>
    <ds:schemaRef ds:uri="http://purl.org/dc/elements/1.1/"/>
    <ds:schemaRef ds:uri="http://schemas.openxmlformats.org/package/2006/metadata/core-properties"/>
    <ds:schemaRef ds:uri="http://schemas.microsoft.com/office/2006/documentManagement/types"/>
    <ds:schemaRef ds:uri="a77265fd-3d27-416b-8442-2f17c56640cb"/>
    <ds:schemaRef ds:uri="http://purl.org/dc/terms/"/>
    <ds:schemaRef ds:uri="8adc3d35-ae52-42e4-b3d3-eede18c7c182"/>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22432</TotalTime>
  <Words>9893</Words>
  <Application>Microsoft Office PowerPoint</Application>
  <PresentationFormat>On-screen Show (16:9)</PresentationFormat>
  <Paragraphs>1370</Paragraphs>
  <Slides>60</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60</vt:i4>
      </vt:variant>
    </vt:vector>
  </HeadingPairs>
  <TitlesOfParts>
    <vt:vector size="72" baseType="lpstr">
      <vt:lpstr>Arial</vt:lpstr>
      <vt:lpstr>BlinkMacSystemFont</vt:lpstr>
      <vt:lpstr>Calibri</vt:lpstr>
      <vt:lpstr>Calibri Light</vt:lpstr>
      <vt:lpstr>Courier New</vt:lpstr>
      <vt:lpstr>ff-scala-sans-pro</vt:lpstr>
      <vt:lpstr>Segoe UI</vt:lpstr>
      <vt:lpstr>Symbol</vt:lpstr>
      <vt:lpstr>System Font Regular</vt:lpstr>
      <vt:lpstr>Wingdings</vt:lpstr>
      <vt:lpstr>1_Office Theme</vt:lpstr>
      <vt:lpstr>2_Office Theme</vt:lpstr>
      <vt:lpstr>PowerPoint Presentation</vt:lpstr>
      <vt:lpstr>Faculty </vt:lpstr>
      <vt:lpstr>Faculty Disclosures</vt:lpstr>
      <vt:lpstr>Objectives</vt:lpstr>
      <vt:lpstr>Overview</vt:lpstr>
      <vt:lpstr>2022 International Consensus Classification (ICC) </vt:lpstr>
      <vt:lpstr>PowerPoint Presentation</vt:lpstr>
      <vt:lpstr>PowerPoint Presentation</vt:lpstr>
      <vt:lpstr>Epidemiology of Myeloproliferative Neoplasms1-2 </vt:lpstr>
      <vt:lpstr>Mutational Landscape in Myeloproliferative Neoplasms1-2</vt:lpstr>
      <vt:lpstr>Beyond JAK2/CALR/MPL  Other Prognostically Important Genes</vt:lpstr>
      <vt:lpstr>Overview</vt:lpstr>
      <vt:lpstr>2022 ICC Diagnostic Criteria for PreMF1-2</vt:lpstr>
      <vt:lpstr>2022 ICC Diagnostic Criteria for Primary Myelofibrosis1-2</vt:lpstr>
      <vt:lpstr>2022 ICC Diagnostic Criteria for Post-PV/ET MF1-2</vt:lpstr>
      <vt:lpstr>Signs and Symptoms of Myelofibrosis </vt:lpstr>
      <vt:lpstr>Burden of Disease</vt:lpstr>
      <vt:lpstr>Risk Stratification in Myelofibrosis1-2 </vt:lpstr>
      <vt:lpstr>What Model to Use and When? </vt:lpstr>
      <vt:lpstr>PowerPoint Presentation</vt:lpstr>
      <vt:lpstr>MYSEC-PM: Myelofibrosis Secondary to PV and ET-Prognostic Mode</vt:lpstr>
      <vt:lpstr>Overview</vt:lpstr>
      <vt:lpstr>Myelofibrosis Treatment Landscape </vt:lpstr>
      <vt:lpstr>Myelofibrosis Goals of Therapy1-3</vt:lpstr>
      <vt:lpstr>Myelofibrosis Treatment: Risk/Symptom-Based Approach</vt:lpstr>
      <vt:lpstr>JAK Inhibitor Comparison1-2</vt:lpstr>
      <vt:lpstr>Ruxolitinib: COMFORT-I and –II (Intermediate-2/High-Risk Myelofibrosis1-2</vt:lpstr>
      <vt:lpstr>COMFORT-II: 5-Year OS Improved With Ruxolitinib</vt:lpstr>
      <vt:lpstr>Ruxolitinib Overcomes Anemia Adverse Prognostic Effect (COMFORT Studies)1-2</vt:lpstr>
      <vt:lpstr>Ruxolitinib Clinical Pearls</vt:lpstr>
      <vt:lpstr>Fedratinib for Primary or Secondary Myelofibrosis: JAKARTA</vt:lpstr>
      <vt:lpstr>JAKARTA: Efficacy </vt:lpstr>
      <vt:lpstr>JAKARTA: Safety</vt:lpstr>
      <vt:lpstr>Fedratinib Clinical Pearls</vt:lpstr>
      <vt:lpstr>Pacritinib: Selective Inhibitor of JAK2, JAK2 V617F, IRAK1, and FLT3</vt:lpstr>
      <vt:lpstr>Pacritinib Safety/Clinical Pearls: PERSIST-2</vt:lpstr>
      <vt:lpstr>Pacritinib: Phase 2 Dose-Finding Study PAC203 in Patients With MF Intolerant/Resistant to Ruxolitinib </vt:lpstr>
      <vt:lpstr>PAC203: Spleen Response Across Doses  (Evaluable Population, Week 24)</vt:lpstr>
      <vt:lpstr>PAC203: Symptom Responses Across Doses  (Evaluable Population, Week 24)</vt:lpstr>
      <vt:lpstr>Pacritinib Safety Analysis in Patients With MF and Severe Thrombocytopenia </vt:lpstr>
      <vt:lpstr>PAC203: Hematologic Stability</vt:lpstr>
      <vt:lpstr>PACIFICA: Phase 3 Trial of Pacritinib for Patients  With MF and Platelet Count &lt;50,000/µL</vt:lpstr>
      <vt:lpstr>PowerPoint Presentation</vt:lpstr>
      <vt:lpstr>Overview</vt:lpstr>
      <vt:lpstr>Novel Molecular Targets</vt:lpstr>
      <vt:lpstr>MOMENTUM: Phase 3 Trial of Momelotinib for Anemic Patients With MF and Previous JAKi Therapy</vt:lpstr>
      <vt:lpstr>MOMENTUM: Primary Endpoint</vt:lpstr>
      <vt:lpstr>MOMENTUM: Safety</vt:lpstr>
      <vt:lpstr>Navitoclax + Ruxolitinib for Patients With MF and No Previous JAKi Therapy (TRANSFORM-1) </vt:lpstr>
      <vt:lpstr>Randomized Phase 3 Trials of Parsaclisib + Ruxolitinib for Patients With MF</vt:lpstr>
      <vt:lpstr>MANIFEST-2: Pelabresib + Ruxolitinib for Patients  With MF and No Previous JAKi Therapy3</vt:lpstr>
      <vt:lpstr>MYF3001: Phase 3 Trial of Imetelstat for Patients  With MF and Previous JAKi Therapy</vt:lpstr>
      <vt:lpstr>Clinical Trials Summary</vt:lpstr>
      <vt:lpstr>PowerPoint Presentation</vt:lpstr>
      <vt:lpstr>Future Positioning of JAK Inhibitors in Myelofibrosis1-2</vt:lpstr>
      <vt:lpstr>Overview</vt:lpstr>
      <vt:lpstr>Patient Case 1</vt:lpstr>
      <vt:lpstr>Patient Case 2</vt:lpstr>
      <vt:lpstr>Summary</vt:lpstr>
      <vt:lpstr>Summary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311</cp:revision>
  <dcterms:created xsi:type="dcterms:W3CDTF">2022-06-14T21:07:39Z</dcterms:created>
  <dcterms:modified xsi:type="dcterms:W3CDTF">2023-04-12T17:27:00Z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0x0101006E67BD237419C2499C43862C2D572511</vt:lpwstr>
  </property>
</Properties>
</file>