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6" r:id="rId3"/>
    <p:sldId id="263" r:id="rId4"/>
    <p:sldId id="320" r:id="rId5"/>
    <p:sldId id="267" r:id="rId6"/>
    <p:sldId id="332" r:id="rId7"/>
    <p:sldId id="286" r:id="rId8"/>
    <p:sldId id="271" r:id="rId9"/>
    <p:sldId id="277" r:id="rId10"/>
    <p:sldId id="278" r:id="rId11"/>
    <p:sldId id="328" r:id="rId12"/>
    <p:sldId id="279" r:id="rId13"/>
    <p:sldId id="280" r:id="rId14"/>
    <p:sldId id="275" r:id="rId15"/>
    <p:sldId id="283" r:id="rId16"/>
    <p:sldId id="333" r:id="rId17"/>
    <p:sldId id="284" r:id="rId18"/>
    <p:sldId id="335" r:id="rId19"/>
    <p:sldId id="321" r:id="rId20"/>
    <p:sldId id="326" r:id="rId21"/>
    <p:sldId id="324" r:id="rId22"/>
    <p:sldId id="307" r:id="rId23"/>
    <p:sldId id="334" r:id="rId24"/>
    <p:sldId id="339" r:id="rId25"/>
    <p:sldId id="330" r:id="rId26"/>
    <p:sldId id="287" r:id="rId27"/>
    <p:sldId id="288" r:id="rId28"/>
    <p:sldId id="308" r:id="rId29"/>
    <p:sldId id="336" r:id="rId30"/>
    <p:sldId id="290" r:id="rId31"/>
    <p:sldId id="309" r:id="rId32"/>
    <p:sldId id="337" r:id="rId33"/>
    <p:sldId id="291" r:id="rId34"/>
    <p:sldId id="298" r:id="rId35"/>
    <p:sldId id="338" r:id="rId36"/>
    <p:sldId id="301" r:id="rId37"/>
    <p:sldId id="299" r:id="rId38"/>
    <p:sldId id="323" r:id="rId39"/>
    <p:sldId id="327" r:id="rId40"/>
    <p:sldId id="315" r:id="rId41"/>
    <p:sldId id="314" r:id="rId42"/>
    <p:sldId id="331" r:id="rId43"/>
    <p:sldId id="316" r:id="rId44"/>
    <p:sldId id="317" r:id="rId45"/>
    <p:sldId id="318" r:id="rId46"/>
    <p:sldId id="319" r:id="rId4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D7C4F1-27DE-4BEA-9CFC-5F2DA060F4E9}">
          <p14:sldIdLst>
            <p14:sldId id="256"/>
          </p14:sldIdLst>
        </p14:section>
        <p14:section name="Section 1" id="{D05E1F3D-0428-4081-897E-5619D61701D5}">
          <p14:sldIdLst>
            <p14:sldId id="263"/>
            <p14:sldId id="320"/>
            <p14:sldId id="267"/>
            <p14:sldId id="332"/>
            <p14:sldId id="286"/>
            <p14:sldId id="271"/>
            <p14:sldId id="277"/>
            <p14:sldId id="278"/>
            <p14:sldId id="328"/>
            <p14:sldId id="279"/>
            <p14:sldId id="280"/>
            <p14:sldId id="275"/>
            <p14:sldId id="283"/>
            <p14:sldId id="333"/>
            <p14:sldId id="284"/>
            <p14:sldId id="335"/>
            <p14:sldId id="321"/>
            <p14:sldId id="326"/>
            <p14:sldId id="324"/>
            <p14:sldId id="307"/>
            <p14:sldId id="334"/>
            <p14:sldId id="339"/>
            <p14:sldId id="330"/>
          </p14:sldIdLst>
        </p14:section>
        <p14:section name="Section 2" id="{9EDBCD75-9B6B-4E30-B429-B0E3B804B656}">
          <p14:sldIdLst>
            <p14:sldId id="287"/>
            <p14:sldId id="288"/>
            <p14:sldId id="308"/>
            <p14:sldId id="336"/>
            <p14:sldId id="290"/>
            <p14:sldId id="309"/>
            <p14:sldId id="337"/>
            <p14:sldId id="291"/>
            <p14:sldId id="298"/>
            <p14:sldId id="338"/>
            <p14:sldId id="301"/>
            <p14:sldId id="299"/>
            <p14:sldId id="323"/>
          </p14:sldIdLst>
        </p14:section>
        <p14:section name="Section 3" id="{72B61933-689D-40BC-A462-6501ABCC9A24}">
          <p14:sldIdLst>
            <p14:sldId id="327"/>
            <p14:sldId id="315"/>
            <p14:sldId id="314"/>
            <p14:sldId id="331"/>
            <p14:sldId id="316"/>
            <p14:sldId id="317"/>
            <p14:sldId id="318"/>
            <p14:sldId id="31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800555-23FE-FB67-1EB1-5A551B4CC95A}" name="Gregory Scott" initials="GS" userId="3ce193bdb264243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94694"/>
  </p:normalViewPr>
  <p:slideViewPr>
    <p:cSldViewPr snapToGrid="0">
      <p:cViewPr varScale="1">
        <p:scale>
          <a:sx n="126" d="100"/>
          <a:sy n="126" d="100"/>
        </p:scale>
        <p:origin x="828" y="126"/>
      </p:cViewPr>
      <p:guideLst/>
    </p:cSldViewPr>
  </p:slideViewPr>
  <p:notesTextViewPr>
    <p:cViewPr>
      <p:scale>
        <a:sx n="1" d="1"/>
        <a:sy n="1" d="1"/>
      </p:scale>
      <p:origin x="0" y="0"/>
    </p:cViewPr>
  </p:notesTextViewPr>
  <p:sorterViewPr>
    <p:cViewPr>
      <p:scale>
        <a:sx n="170" d="100"/>
        <a:sy n="170" d="100"/>
      </p:scale>
      <p:origin x="0" y="-2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Complete Response Rates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2">
                <a:lumMod val="60000"/>
                <a:lumOff val="40000"/>
              </a:schemeClr>
            </a:solidFill>
            <a:ln>
              <a:noFill/>
            </a:ln>
            <a:effectLst/>
          </c:spPr>
          <c:invertIfNegative val="0"/>
          <c:cat>
            <c:strRef>
              <c:f>Sheet1!$A$2:$A$3</c:f>
              <c:strCache>
                <c:ptCount val="2"/>
                <c:pt idx="0">
                  <c:v>Younger Adults</c:v>
                </c:pt>
                <c:pt idx="1">
                  <c:v>Adults ≥60y</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0-4AA7-49C2-B9CE-51FD2EA0C242}"/>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Younger Adults</c:v>
                </c:pt>
                <c:pt idx="1">
                  <c:v>Adults ≥60y</c:v>
                </c:pt>
              </c:strCache>
            </c:strRef>
          </c:cat>
          <c:val>
            <c:numRef>
              <c:f>Sheet1!$C$2:$C$3</c:f>
              <c:numCache>
                <c:formatCode>General</c:formatCode>
                <c:ptCount val="2"/>
                <c:pt idx="0">
                  <c:v>20</c:v>
                </c:pt>
                <c:pt idx="1">
                  <c:v>20</c:v>
                </c:pt>
              </c:numCache>
            </c:numRef>
          </c:val>
          <c:extLst>
            <c:ext xmlns:c16="http://schemas.microsoft.com/office/drawing/2014/chart" uri="{C3380CC4-5D6E-409C-BE32-E72D297353CC}">
              <c16:uniqueId val="{00000001-4AA7-49C2-B9CE-51FD2EA0C242}"/>
            </c:ext>
          </c:extLst>
        </c:ser>
        <c:dLbls>
          <c:showLegendKey val="0"/>
          <c:showVal val="0"/>
          <c:showCatName val="0"/>
          <c:showSerName val="0"/>
          <c:showPercent val="0"/>
          <c:showBubbleSize val="0"/>
        </c:dLbls>
        <c:gapWidth val="150"/>
        <c:overlap val="100"/>
        <c:axId val="398063936"/>
        <c:axId val="398067216"/>
      </c:barChart>
      <c:catAx>
        <c:axId val="39806393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8067216"/>
        <c:crosses val="autoZero"/>
        <c:auto val="1"/>
        <c:lblAlgn val="ctr"/>
        <c:lblOffset val="100"/>
        <c:noMultiLvlLbl val="0"/>
      </c:catAx>
      <c:valAx>
        <c:axId val="3980672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806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A405C6-A2F6-FD4D-9E89-8B6C315127BF}"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D32F9-2333-5D4C-B0F0-A46DCD54C208}" type="slidenum">
              <a:rPr lang="en-US" smtClean="0"/>
              <a:t>‹#›</a:t>
            </a:fld>
            <a:endParaRPr lang="en-US" dirty="0"/>
          </a:p>
        </p:txBody>
      </p:sp>
    </p:spTree>
    <p:extLst>
      <p:ext uri="{BB962C8B-B14F-4D97-AF65-F5344CB8AC3E}">
        <p14:creationId xmlns:p14="http://schemas.microsoft.com/office/powerpoint/2010/main" val="352021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405C6-A2F6-FD4D-9E89-8B6C315127BF}"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D32F9-2333-5D4C-B0F0-A46DCD54C208}" type="slidenum">
              <a:rPr lang="en-US" smtClean="0"/>
              <a:t>‹#›</a:t>
            </a:fld>
            <a:endParaRPr lang="en-US" dirty="0"/>
          </a:p>
        </p:txBody>
      </p:sp>
    </p:spTree>
    <p:extLst>
      <p:ext uri="{BB962C8B-B14F-4D97-AF65-F5344CB8AC3E}">
        <p14:creationId xmlns:p14="http://schemas.microsoft.com/office/powerpoint/2010/main" val="428204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405C6-A2F6-FD4D-9E89-8B6C315127BF}"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D32F9-2333-5D4C-B0F0-A46DCD54C208}" type="slidenum">
              <a:rPr lang="en-US" smtClean="0"/>
              <a:t>‹#›</a:t>
            </a:fld>
            <a:endParaRPr lang="en-US" dirty="0"/>
          </a:p>
        </p:txBody>
      </p:sp>
    </p:spTree>
    <p:extLst>
      <p:ext uri="{BB962C8B-B14F-4D97-AF65-F5344CB8AC3E}">
        <p14:creationId xmlns:p14="http://schemas.microsoft.com/office/powerpoint/2010/main" val="173912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2680470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773115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CF39E-7DE2-D442-8FCE-29DF4E566CEA}"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58100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7CF39E-7DE2-D442-8FCE-29DF4E566CEA}" type="datetimeFigureOut">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1413952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7CF39E-7DE2-D442-8FCE-29DF4E566CEA}" type="datetimeFigureOut">
              <a:rPr lang="en-US" smtClean="0"/>
              <a:t>10/3/2023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2893192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7CF39E-7DE2-D442-8FCE-29DF4E566CEA}" type="datetimeFigureOut">
              <a:rPr lang="en-US" smtClean="0"/>
              <a:t>10/3/2023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654660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CF39E-7DE2-D442-8FCE-29DF4E566CEA}" type="datetimeFigureOut">
              <a:rPr lang="en-US" smtClean="0"/>
              <a:t>10/3/2023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3062128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7CF39E-7DE2-D442-8FCE-29DF4E566CEA}" type="datetimeFigureOut">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3741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405C6-A2F6-FD4D-9E89-8B6C315127BF}"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D32F9-2333-5D4C-B0F0-A46DCD54C208}" type="slidenum">
              <a:rPr lang="en-US" smtClean="0"/>
              <a:t>‹#›</a:t>
            </a:fld>
            <a:endParaRPr lang="en-US" dirty="0"/>
          </a:p>
        </p:txBody>
      </p:sp>
    </p:spTree>
    <p:extLst>
      <p:ext uri="{BB962C8B-B14F-4D97-AF65-F5344CB8AC3E}">
        <p14:creationId xmlns:p14="http://schemas.microsoft.com/office/powerpoint/2010/main" val="484177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7CF39E-7DE2-D442-8FCE-29DF4E566CEA}" type="datetimeFigureOut">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2367969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8364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CF39E-7DE2-D442-8FCE-29DF4E566CEA}"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BC76E-F685-E349-8C3A-3B8E9FD38D1C}" type="slidenum">
              <a:rPr lang="en-US" smtClean="0"/>
              <a:t>‹#›</a:t>
            </a:fld>
            <a:endParaRPr lang="en-US" dirty="0"/>
          </a:p>
        </p:txBody>
      </p:sp>
    </p:spTree>
    <p:extLst>
      <p:ext uri="{BB962C8B-B14F-4D97-AF65-F5344CB8AC3E}">
        <p14:creationId xmlns:p14="http://schemas.microsoft.com/office/powerpoint/2010/main" val="213883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405C6-A2F6-FD4D-9E89-8B6C315127BF}" type="datetimeFigureOut">
              <a:rPr lang="en-US" smtClean="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2D32F9-2333-5D4C-B0F0-A46DCD54C208}" type="slidenum">
              <a:rPr lang="en-US" smtClean="0"/>
              <a:t>‹#›</a:t>
            </a:fld>
            <a:endParaRPr lang="en-US" dirty="0"/>
          </a:p>
        </p:txBody>
      </p:sp>
    </p:spTree>
    <p:extLst>
      <p:ext uri="{BB962C8B-B14F-4D97-AF65-F5344CB8AC3E}">
        <p14:creationId xmlns:p14="http://schemas.microsoft.com/office/powerpoint/2010/main" val="3817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A405C6-A2F6-FD4D-9E89-8B6C315127BF}" type="datetimeFigureOut">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2D32F9-2333-5D4C-B0F0-A46DCD54C208}" type="slidenum">
              <a:rPr lang="en-US" smtClean="0"/>
              <a:t>‹#›</a:t>
            </a:fld>
            <a:endParaRPr lang="en-US" dirty="0"/>
          </a:p>
        </p:txBody>
      </p:sp>
    </p:spTree>
    <p:extLst>
      <p:ext uri="{BB962C8B-B14F-4D97-AF65-F5344CB8AC3E}">
        <p14:creationId xmlns:p14="http://schemas.microsoft.com/office/powerpoint/2010/main" val="120595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A405C6-A2F6-FD4D-9E89-8B6C315127BF}" type="datetimeFigureOut">
              <a:rPr lang="en-US" smtClean="0"/>
              <a:t>10/3/2023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2D32F9-2333-5D4C-B0F0-A46DCD54C208}" type="slidenum">
              <a:rPr lang="en-US" smtClean="0"/>
              <a:t>‹#›</a:t>
            </a:fld>
            <a:endParaRPr lang="en-US" dirty="0"/>
          </a:p>
        </p:txBody>
      </p:sp>
    </p:spTree>
    <p:extLst>
      <p:ext uri="{BB962C8B-B14F-4D97-AF65-F5344CB8AC3E}">
        <p14:creationId xmlns:p14="http://schemas.microsoft.com/office/powerpoint/2010/main" val="225314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A405C6-A2F6-FD4D-9E89-8B6C315127BF}" type="datetimeFigureOut">
              <a:rPr lang="en-US" smtClean="0"/>
              <a:t>10/3/2023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2D32F9-2333-5D4C-B0F0-A46DCD54C208}" type="slidenum">
              <a:rPr lang="en-US" smtClean="0"/>
              <a:t>‹#›</a:t>
            </a:fld>
            <a:endParaRPr lang="en-US" dirty="0"/>
          </a:p>
        </p:txBody>
      </p:sp>
    </p:spTree>
    <p:extLst>
      <p:ext uri="{BB962C8B-B14F-4D97-AF65-F5344CB8AC3E}">
        <p14:creationId xmlns:p14="http://schemas.microsoft.com/office/powerpoint/2010/main" val="2823091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405C6-A2F6-FD4D-9E89-8B6C315127BF}" type="datetimeFigureOut">
              <a:rPr lang="en-US" smtClean="0"/>
              <a:t>10/3/2023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2D32F9-2333-5D4C-B0F0-A46DCD54C208}" type="slidenum">
              <a:rPr lang="en-US" smtClean="0"/>
              <a:t>‹#›</a:t>
            </a:fld>
            <a:endParaRPr lang="en-US" dirty="0"/>
          </a:p>
        </p:txBody>
      </p:sp>
    </p:spTree>
    <p:extLst>
      <p:ext uri="{BB962C8B-B14F-4D97-AF65-F5344CB8AC3E}">
        <p14:creationId xmlns:p14="http://schemas.microsoft.com/office/powerpoint/2010/main" val="47518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A405C6-A2F6-FD4D-9E89-8B6C315127BF}" type="datetimeFigureOut">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2D32F9-2333-5D4C-B0F0-A46DCD54C208}" type="slidenum">
              <a:rPr lang="en-US" smtClean="0"/>
              <a:t>‹#›</a:t>
            </a:fld>
            <a:endParaRPr lang="en-US" dirty="0"/>
          </a:p>
        </p:txBody>
      </p:sp>
    </p:spTree>
    <p:extLst>
      <p:ext uri="{BB962C8B-B14F-4D97-AF65-F5344CB8AC3E}">
        <p14:creationId xmlns:p14="http://schemas.microsoft.com/office/powerpoint/2010/main" val="7461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A405C6-A2F6-FD4D-9E89-8B6C315127BF}" type="datetimeFigureOut">
              <a:rPr lang="en-US" smtClean="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2D32F9-2333-5D4C-B0F0-A46DCD54C208}" type="slidenum">
              <a:rPr lang="en-US" smtClean="0"/>
              <a:t>‹#›</a:t>
            </a:fld>
            <a:endParaRPr lang="en-US" dirty="0"/>
          </a:p>
        </p:txBody>
      </p:sp>
    </p:spTree>
    <p:extLst>
      <p:ext uri="{BB962C8B-B14F-4D97-AF65-F5344CB8AC3E}">
        <p14:creationId xmlns:p14="http://schemas.microsoft.com/office/powerpoint/2010/main" val="44125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4A405C6-A2F6-FD4D-9E89-8B6C315127BF}" type="datetimeFigureOut">
              <a:rPr lang="en-US" smtClean="0"/>
              <a:t>10/3/2023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A2D32F9-2333-5D4C-B0F0-A46DCD54C208}" type="slidenum">
              <a:rPr lang="en-US" smtClean="0"/>
              <a:t>‹#›</a:t>
            </a:fld>
            <a:endParaRPr lang="en-US" dirty="0"/>
          </a:p>
        </p:txBody>
      </p:sp>
    </p:spTree>
    <p:extLst>
      <p:ext uri="{BB962C8B-B14F-4D97-AF65-F5344CB8AC3E}">
        <p14:creationId xmlns:p14="http://schemas.microsoft.com/office/powerpoint/2010/main" val="4002217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D7CF39E-7DE2-D442-8FCE-29DF4E566CEA}" type="datetimeFigureOut">
              <a:rPr lang="en-US" smtClean="0"/>
              <a:t>10/3/2023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BDBC76E-F685-E349-8C3A-3B8E9FD38D1C}" type="slidenum">
              <a:rPr lang="en-US" smtClean="0"/>
              <a:t>‹#›</a:t>
            </a:fld>
            <a:endParaRPr lang="en-US" dirty="0"/>
          </a:p>
        </p:txBody>
      </p:sp>
    </p:spTree>
    <p:extLst>
      <p:ext uri="{BB962C8B-B14F-4D97-AF65-F5344CB8AC3E}">
        <p14:creationId xmlns:p14="http://schemas.microsoft.com/office/powerpoint/2010/main" val="6667604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41BD467E-CFB2-5EE1-0E00-45B306160FF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64435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F357-A1A9-690C-DB4F-7C012E8089FD}"/>
              </a:ext>
            </a:extLst>
          </p:cNvPr>
          <p:cNvSpPr>
            <a:spLocks noGrp="1"/>
          </p:cNvSpPr>
          <p:nvPr>
            <p:ph type="title"/>
          </p:nvPr>
        </p:nvSpPr>
        <p:spPr>
          <a:xfrm>
            <a:off x="309716" y="273844"/>
            <a:ext cx="8620432" cy="994172"/>
          </a:xfrm>
        </p:spPr>
        <p:txBody>
          <a:bodyPr>
            <a:normAutofit/>
          </a:bodyPr>
          <a:lstStyle/>
          <a:p>
            <a:pPr algn="ctr"/>
            <a:r>
              <a:rPr lang="en-US" sz="2600" dirty="0"/>
              <a:t>Molecular Targets and Frontline Treatment Considerations </a:t>
            </a:r>
            <a:r>
              <a:rPr lang="en-US" sz="1800" dirty="0"/>
              <a:t>(cont) </a:t>
            </a:r>
            <a:endParaRPr lang="en-US" sz="2600" dirty="0"/>
          </a:p>
        </p:txBody>
      </p:sp>
      <p:graphicFrame>
        <p:nvGraphicFramePr>
          <p:cNvPr id="4" name="Table 4">
            <a:extLst>
              <a:ext uri="{FF2B5EF4-FFF2-40B4-BE49-F238E27FC236}">
                <a16:creationId xmlns:a16="http://schemas.microsoft.com/office/drawing/2014/main" id="{6D26A5A1-697B-8AE2-F9AE-D984BA4E1DB8}"/>
              </a:ext>
            </a:extLst>
          </p:cNvPr>
          <p:cNvGraphicFramePr>
            <a:graphicFrameLocks noGrp="1"/>
          </p:cNvGraphicFramePr>
          <p:nvPr>
            <p:ph idx="1"/>
            <p:extLst>
              <p:ext uri="{D42A27DB-BD31-4B8C-83A1-F6EECF244321}">
                <p14:modId xmlns:p14="http://schemas.microsoft.com/office/powerpoint/2010/main" val="102432014"/>
              </p:ext>
            </p:extLst>
          </p:nvPr>
        </p:nvGraphicFramePr>
        <p:xfrm>
          <a:off x="445770" y="1167130"/>
          <a:ext cx="7886700" cy="2809240"/>
        </p:xfrm>
        <a:graphic>
          <a:graphicData uri="http://schemas.openxmlformats.org/drawingml/2006/table">
            <a:tbl>
              <a:tblPr firstRow="1" bandRow="1">
                <a:tableStyleId>{5C22544A-7EE6-4342-B048-85BDC9FD1C3A}</a:tableStyleId>
              </a:tblPr>
              <a:tblGrid>
                <a:gridCol w="1387186">
                  <a:extLst>
                    <a:ext uri="{9D8B030D-6E8A-4147-A177-3AD203B41FA5}">
                      <a16:colId xmlns:a16="http://schemas.microsoft.com/office/drawing/2014/main" val="1808139639"/>
                    </a:ext>
                  </a:extLst>
                </a:gridCol>
                <a:gridCol w="1524000">
                  <a:extLst>
                    <a:ext uri="{9D8B030D-6E8A-4147-A177-3AD203B41FA5}">
                      <a16:colId xmlns:a16="http://schemas.microsoft.com/office/drawing/2014/main" val="241323015"/>
                    </a:ext>
                  </a:extLst>
                </a:gridCol>
                <a:gridCol w="2190404">
                  <a:extLst>
                    <a:ext uri="{9D8B030D-6E8A-4147-A177-3AD203B41FA5}">
                      <a16:colId xmlns:a16="http://schemas.microsoft.com/office/drawing/2014/main" val="4276794863"/>
                    </a:ext>
                  </a:extLst>
                </a:gridCol>
                <a:gridCol w="2785110">
                  <a:extLst>
                    <a:ext uri="{9D8B030D-6E8A-4147-A177-3AD203B41FA5}">
                      <a16:colId xmlns:a16="http://schemas.microsoft.com/office/drawing/2014/main" val="219420308"/>
                    </a:ext>
                  </a:extLst>
                </a:gridCol>
              </a:tblGrid>
              <a:tr h="370840">
                <a:tc>
                  <a:txBody>
                    <a:bodyPr/>
                    <a:lstStyle/>
                    <a:p>
                      <a:r>
                        <a:rPr lang="en-US" sz="1400" dirty="0"/>
                        <a:t>Class</a:t>
                      </a:r>
                    </a:p>
                  </a:txBody>
                  <a:tcPr/>
                </a:tc>
                <a:tc>
                  <a:txBody>
                    <a:bodyPr/>
                    <a:lstStyle/>
                    <a:p>
                      <a:r>
                        <a:rPr lang="en-US" sz="1400" dirty="0"/>
                        <a:t>Medication(s)</a:t>
                      </a:r>
                    </a:p>
                  </a:txBody>
                  <a:tcPr/>
                </a:tc>
                <a:tc>
                  <a:txBody>
                    <a:bodyPr/>
                    <a:lstStyle/>
                    <a:p>
                      <a:r>
                        <a:rPr lang="en-US" sz="1400" dirty="0"/>
                        <a:t>AML Indication</a:t>
                      </a:r>
                    </a:p>
                  </a:txBody>
                  <a:tcPr/>
                </a:tc>
                <a:tc>
                  <a:txBody>
                    <a:bodyPr/>
                    <a:lstStyle/>
                    <a:p>
                      <a:r>
                        <a:rPr lang="en-US" sz="1400" dirty="0"/>
                        <a:t>Notes</a:t>
                      </a:r>
                    </a:p>
                  </a:txBody>
                  <a:tcPr/>
                </a:tc>
                <a:extLst>
                  <a:ext uri="{0D108BD9-81ED-4DB2-BD59-A6C34878D82A}">
                    <a16:rowId xmlns:a16="http://schemas.microsoft.com/office/drawing/2014/main" val="370864770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FLT 3 ITD/TDK</a:t>
                      </a:r>
                    </a:p>
                    <a:p>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Quizartinib </a:t>
                      </a:r>
                      <a:endParaRPr lang="en-US" sz="1400" dirty="0"/>
                    </a:p>
                    <a:p>
                      <a:endParaRPr lang="en-US" sz="1400" dirty="0"/>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Newly diagnosed  adults with FLT3 + AML in combination with standard cytarabine and anthracycline induction, cytarabine consolidation, and maintenance monotherapy following consolidation chemotherapy</a:t>
                      </a:r>
                    </a:p>
                    <a:p>
                      <a:endParaRPr lang="en-US" sz="1400" dirty="0"/>
                    </a:p>
                  </a:txBody>
                  <a:tcPr/>
                </a:tc>
                <a:tc>
                  <a:txBody>
                    <a:bodyPr/>
                    <a:lstStyle/>
                    <a:p>
                      <a:pPr marL="169863" marR="0" lvl="0" indent="-16986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a:t>QuANTUM</a:t>
                      </a:r>
                      <a:r>
                        <a:rPr lang="en-US" sz="1400" dirty="0"/>
                        <a:t>-First phase 3 trial using quizartinib in combination with standard induction, consolidation, and monotherapy for newly diagnosed FLT3+ AML showed improved OS </a:t>
                      </a:r>
                    </a:p>
                    <a:p>
                      <a:endParaRPr lang="en-US" sz="1400" dirty="0"/>
                    </a:p>
                  </a:txBody>
                  <a:tcPr/>
                </a:tc>
                <a:extLst>
                  <a:ext uri="{0D108BD9-81ED-4DB2-BD59-A6C34878D82A}">
                    <a16:rowId xmlns:a16="http://schemas.microsoft.com/office/drawing/2014/main" val="2893763259"/>
                  </a:ext>
                </a:extLst>
              </a:tr>
            </a:tbl>
          </a:graphicData>
        </a:graphic>
      </p:graphicFrame>
      <p:sp>
        <p:nvSpPr>
          <p:cNvPr id="3" name="TextBox 2">
            <a:extLst>
              <a:ext uri="{FF2B5EF4-FFF2-40B4-BE49-F238E27FC236}">
                <a16:creationId xmlns:a16="http://schemas.microsoft.com/office/drawing/2014/main" id="{B1464554-5040-C259-974F-633D302658B5}"/>
              </a:ext>
            </a:extLst>
          </p:cNvPr>
          <p:cNvSpPr txBox="1"/>
          <p:nvPr/>
        </p:nvSpPr>
        <p:spPr>
          <a:xfrm>
            <a:off x="628650" y="4203291"/>
            <a:ext cx="1562544" cy="307777"/>
          </a:xfrm>
          <a:prstGeom prst="rect">
            <a:avLst/>
          </a:prstGeom>
          <a:noFill/>
        </p:spPr>
        <p:txBody>
          <a:bodyPr wrap="none" rtlCol="0">
            <a:spAutoFit/>
          </a:bodyPr>
          <a:lstStyle/>
          <a:p>
            <a:r>
              <a:rPr lang="en-US" sz="1400" dirty="0"/>
              <a:t>OS, overall survival</a:t>
            </a:r>
          </a:p>
        </p:txBody>
      </p:sp>
    </p:spTree>
    <p:extLst>
      <p:ext uri="{BB962C8B-B14F-4D97-AF65-F5344CB8AC3E}">
        <p14:creationId xmlns:p14="http://schemas.microsoft.com/office/powerpoint/2010/main" val="156835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B7A0-B3D5-214D-E7B9-40EA92A2A50A}"/>
              </a:ext>
            </a:extLst>
          </p:cNvPr>
          <p:cNvSpPr>
            <a:spLocks noGrp="1"/>
          </p:cNvSpPr>
          <p:nvPr>
            <p:ph type="title"/>
          </p:nvPr>
        </p:nvSpPr>
        <p:spPr>
          <a:xfrm>
            <a:off x="313879" y="32266"/>
            <a:ext cx="8553674" cy="769173"/>
          </a:xfrm>
        </p:spPr>
        <p:txBody>
          <a:bodyPr>
            <a:normAutofit/>
          </a:bodyPr>
          <a:lstStyle/>
          <a:p>
            <a:pPr algn="ctr"/>
            <a:r>
              <a:rPr lang="en-US" sz="2600" dirty="0"/>
              <a:t>Molecular Targets and Frontline Treatment Considerations </a:t>
            </a:r>
            <a:r>
              <a:rPr lang="en-US" sz="1800" dirty="0"/>
              <a:t>(cont) </a:t>
            </a:r>
            <a:endParaRPr lang="en-US" sz="2600" dirty="0"/>
          </a:p>
        </p:txBody>
      </p:sp>
      <p:graphicFrame>
        <p:nvGraphicFramePr>
          <p:cNvPr id="4" name="Table 4">
            <a:extLst>
              <a:ext uri="{FF2B5EF4-FFF2-40B4-BE49-F238E27FC236}">
                <a16:creationId xmlns:a16="http://schemas.microsoft.com/office/drawing/2014/main" id="{9D79B806-8B75-8D04-1E56-5B74F7115060}"/>
              </a:ext>
            </a:extLst>
          </p:cNvPr>
          <p:cNvGraphicFramePr>
            <a:graphicFrameLocks noGrp="1"/>
          </p:cNvGraphicFramePr>
          <p:nvPr>
            <p:ph idx="1"/>
            <p:extLst>
              <p:ext uri="{D42A27DB-BD31-4B8C-83A1-F6EECF244321}">
                <p14:modId xmlns:p14="http://schemas.microsoft.com/office/powerpoint/2010/main" val="112324774"/>
              </p:ext>
            </p:extLst>
          </p:nvPr>
        </p:nvGraphicFramePr>
        <p:xfrm>
          <a:off x="313879" y="614809"/>
          <a:ext cx="8553674" cy="3838969"/>
        </p:xfrm>
        <a:graphic>
          <a:graphicData uri="http://schemas.openxmlformats.org/drawingml/2006/table">
            <a:tbl>
              <a:tblPr firstRow="1" bandRow="1">
                <a:tableStyleId>{5C22544A-7EE6-4342-B048-85BDC9FD1C3A}</a:tableStyleId>
              </a:tblPr>
              <a:tblGrid>
                <a:gridCol w="921600">
                  <a:extLst>
                    <a:ext uri="{9D8B030D-6E8A-4147-A177-3AD203B41FA5}">
                      <a16:colId xmlns:a16="http://schemas.microsoft.com/office/drawing/2014/main" val="646148694"/>
                    </a:ext>
                  </a:extLst>
                </a:gridCol>
                <a:gridCol w="1231481">
                  <a:extLst>
                    <a:ext uri="{9D8B030D-6E8A-4147-A177-3AD203B41FA5}">
                      <a16:colId xmlns:a16="http://schemas.microsoft.com/office/drawing/2014/main" val="2015679835"/>
                    </a:ext>
                  </a:extLst>
                </a:gridCol>
                <a:gridCol w="2427164">
                  <a:extLst>
                    <a:ext uri="{9D8B030D-6E8A-4147-A177-3AD203B41FA5}">
                      <a16:colId xmlns:a16="http://schemas.microsoft.com/office/drawing/2014/main" val="2492693165"/>
                    </a:ext>
                  </a:extLst>
                </a:gridCol>
                <a:gridCol w="3973429">
                  <a:extLst>
                    <a:ext uri="{9D8B030D-6E8A-4147-A177-3AD203B41FA5}">
                      <a16:colId xmlns:a16="http://schemas.microsoft.com/office/drawing/2014/main" val="3547474295"/>
                    </a:ext>
                  </a:extLst>
                </a:gridCol>
              </a:tblGrid>
              <a:tr h="364249">
                <a:tc>
                  <a:txBody>
                    <a:bodyPr/>
                    <a:lstStyle/>
                    <a:p>
                      <a:r>
                        <a:rPr lang="en-US" sz="1400" dirty="0"/>
                        <a:t>Class</a:t>
                      </a:r>
                    </a:p>
                  </a:txBody>
                  <a:tcPr/>
                </a:tc>
                <a:tc>
                  <a:txBody>
                    <a:bodyPr/>
                    <a:lstStyle/>
                    <a:p>
                      <a:r>
                        <a:rPr lang="en-US" sz="1400" dirty="0"/>
                        <a:t>Medication(s)</a:t>
                      </a:r>
                    </a:p>
                  </a:txBody>
                  <a:tcPr/>
                </a:tc>
                <a:tc>
                  <a:txBody>
                    <a:bodyPr/>
                    <a:lstStyle/>
                    <a:p>
                      <a:r>
                        <a:rPr lang="en-US" sz="1400" dirty="0"/>
                        <a:t>AML Indication</a:t>
                      </a:r>
                    </a:p>
                  </a:txBody>
                  <a:tcPr/>
                </a:tc>
                <a:tc>
                  <a:txBody>
                    <a:bodyPr/>
                    <a:lstStyle/>
                    <a:p>
                      <a:r>
                        <a:rPr lang="en-US" sz="1400" dirty="0"/>
                        <a:t>Notes</a:t>
                      </a:r>
                    </a:p>
                  </a:txBody>
                  <a:tcPr/>
                </a:tc>
                <a:extLst>
                  <a:ext uri="{0D108BD9-81ED-4DB2-BD59-A6C34878D82A}">
                    <a16:rowId xmlns:a16="http://schemas.microsoft.com/office/drawing/2014/main" val="2664344958"/>
                  </a:ext>
                </a:extLst>
              </a:tr>
              <a:tr h="1539348">
                <a:tc>
                  <a:txBody>
                    <a:bodyPr/>
                    <a:lstStyle/>
                    <a:p>
                      <a:pPr marL="0" indent="0">
                        <a:buNone/>
                      </a:pPr>
                      <a:r>
                        <a:rPr lang="en-US" sz="1400" b="0" kern="1200" dirty="0">
                          <a:solidFill>
                            <a:schemeClr val="tx1"/>
                          </a:solidFill>
                          <a:effectLst/>
                          <a:latin typeface="+mn-lt"/>
                          <a:ea typeface="+mn-ea"/>
                          <a:cs typeface="+mn-cs"/>
                        </a:rPr>
                        <a:t>IDH1 inhibitor</a:t>
                      </a:r>
                      <a:endParaRPr lang="en-US" sz="1400" b="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Ivosidenib</a:t>
                      </a:r>
                    </a:p>
                  </a:txBody>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tx1"/>
                          </a:solidFill>
                          <a:effectLst/>
                          <a:latin typeface="+mn-lt"/>
                          <a:ea typeface="+mn-ea"/>
                          <a:cs typeface="+mn-cs"/>
                        </a:rPr>
                        <a:t>Treatment  </a:t>
                      </a:r>
                      <a:r>
                        <a:rPr lang="en-US" sz="1400" dirty="0"/>
                        <a:t>of adult patients with IDH1 + AML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Newly-diagnosed AML ≥ 75 years old or who have comorbidities that preclude use of intensive induction chemotherapy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R/R AML</a:t>
                      </a:r>
                    </a:p>
                  </a:txBody>
                  <a:tcPr/>
                </a:tc>
                <a:tc>
                  <a:txBody>
                    <a:bodyPr/>
                    <a:lstStyle/>
                    <a:p>
                      <a:endParaRPr lang="en-US" sz="1400" dirty="0"/>
                    </a:p>
                  </a:txBody>
                  <a:tcPr/>
                </a:tc>
                <a:extLst>
                  <a:ext uri="{0D108BD9-81ED-4DB2-BD59-A6C34878D82A}">
                    <a16:rowId xmlns:a16="http://schemas.microsoft.com/office/drawing/2014/main" val="1909501117"/>
                  </a:ext>
                </a:extLst>
              </a:tr>
              <a:tr h="443486">
                <a:tc>
                  <a:txBody>
                    <a:bodyPr/>
                    <a:lstStyle/>
                    <a:p>
                      <a:pPr marL="0" indent="0">
                        <a:buNone/>
                      </a:pPr>
                      <a:r>
                        <a:rPr lang="en-US" sz="1400" b="0" kern="1200" dirty="0">
                          <a:solidFill>
                            <a:schemeClr val="tx1"/>
                          </a:solidFill>
                          <a:effectLst/>
                          <a:latin typeface="+mn-lt"/>
                          <a:ea typeface="+mn-ea"/>
                          <a:cs typeface="+mn-cs"/>
                        </a:rPr>
                        <a:t>IDH2 inhibitor</a:t>
                      </a:r>
                      <a:endParaRPr lang="en-US" sz="1400" b="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Enasidenib</a:t>
                      </a: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Treatment of IDH2 + R/R AML</a:t>
                      </a:r>
                      <a:endParaRPr lang="en-US" sz="1400" dirty="0"/>
                    </a:p>
                  </a:txBody>
                  <a:tcPr/>
                </a:tc>
                <a:tc>
                  <a:txBody>
                    <a:bodyPr/>
                    <a:lstStyle/>
                    <a:p>
                      <a:endParaRPr lang="en-US" sz="1400" dirty="0"/>
                    </a:p>
                  </a:txBody>
                  <a:tcPr/>
                </a:tc>
                <a:extLst>
                  <a:ext uri="{0D108BD9-81ED-4DB2-BD59-A6C34878D82A}">
                    <a16:rowId xmlns:a16="http://schemas.microsoft.com/office/drawing/2014/main" val="1178800801"/>
                  </a:ext>
                </a:extLst>
              </a:tr>
              <a:tr h="1033657">
                <a:tc>
                  <a:txBody>
                    <a:bodyPr/>
                    <a:lstStyle/>
                    <a:p>
                      <a:pPr marL="0" indent="0">
                        <a:buNone/>
                      </a:pPr>
                      <a:r>
                        <a:rPr lang="en-US" sz="1400" b="0" kern="1200" dirty="0">
                          <a:solidFill>
                            <a:schemeClr val="tx1"/>
                          </a:solidFill>
                          <a:effectLst/>
                          <a:latin typeface="+mn-lt"/>
                          <a:ea typeface="+mn-ea"/>
                          <a:cs typeface="+mn-cs"/>
                        </a:rPr>
                        <a:t>E-Selectin</a:t>
                      </a:r>
                      <a:endParaRPr lang="en-US" sz="14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Uproleselan (GMI-1271)</a:t>
                      </a:r>
                      <a:endParaRPr lang="en-US" sz="1400" dirty="0"/>
                    </a:p>
                  </a:txBody>
                  <a:tcPr/>
                </a:tc>
                <a:tc>
                  <a:txBody>
                    <a:bodyPr/>
                    <a:lstStyle/>
                    <a:p>
                      <a:pPr marL="171450" indent="-171450">
                        <a:buFont typeface="Arial" panose="020B0604020202020204" pitchFamily="34" charset="0"/>
                        <a:buChar char="•"/>
                      </a:pPr>
                      <a:r>
                        <a:rPr lang="en-US" sz="1400" dirty="0"/>
                        <a:t>Investigational</a:t>
                      </a:r>
                    </a:p>
                  </a:txBody>
                  <a:tcPr/>
                </a:tc>
                <a:tc>
                  <a:txBody>
                    <a:bodyPr/>
                    <a:lstStyle/>
                    <a:p>
                      <a:pPr marL="171450" indent="-171450">
                        <a:buFont typeface="Arial" panose="020B0604020202020204" pitchFamily="34" charset="0"/>
                        <a:buChar char="•"/>
                      </a:pPr>
                      <a:r>
                        <a:rPr lang="en-US" sz="1400" dirty="0"/>
                        <a:t>Novel E-selectin antagonist  studied in two cohorts including stage 1/2 uproleselan + MEC in RR AML and uproleselan + 7+3 in newly </a:t>
                      </a:r>
                      <a:br>
                        <a:rPr lang="en-US" sz="1400" dirty="0"/>
                      </a:br>
                      <a:r>
                        <a:rPr lang="en-US" sz="1400" dirty="0"/>
                        <a:t>diagnosed &gt;60 yo </a:t>
                      </a:r>
                    </a:p>
                    <a:p>
                      <a:pPr marL="171450" indent="-171450">
                        <a:buFont typeface="Arial" panose="020B0604020202020204" pitchFamily="34" charset="0"/>
                        <a:buChar char="•"/>
                      </a:pPr>
                      <a:r>
                        <a:rPr lang="en-US" sz="1400" dirty="0"/>
                        <a:t>Need confirmatory RCTs</a:t>
                      </a:r>
                    </a:p>
                  </a:txBody>
                  <a:tcPr/>
                </a:tc>
                <a:extLst>
                  <a:ext uri="{0D108BD9-81ED-4DB2-BD59-A6C34878D82A}">
                    <a16:rowId xmlns:a16="http://schemas.microsoft.com/office/drawing/2014/main" val="2813920729"/>
                  </a:ext>
                </a:extLst>
              </a:tr>
            </a:tbl>
          </a:graphicData>
        </a:graphic>
      </p:graphicFrame>
      <p:sp>
        <p:nvSpPr>
          <p:cNvPr id="5" name="TextBox 4">
            <a:extLst>
              <a:ext uri="{FF2B5EF4-FFF2-40B4-BE49-F238E27FC236}">
                <a16:creationId xmlns:a16="http://schemas.microsoft.com/office/drawing/2014/main" id="{08FEA667-A995-6EA5-E899-F63BD8060F76}"/>
              </a:ext>
            </a:extLst>
          </p:cNvPr>
          <p:cNvSpPr txBox="1"/>
          <p:nvPr/>
        </p:nvSpPr>
        <p:spPr>
          <a:xfrm>
            <a:off x="3080474" y="4501773"/>
            <a:ext cx="60150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Kayser S, et al. </a:t>
            </a:r>
            <a:r>
              <a:rPr kumimoji="0" lang="en-US" sz="900" b="0"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Br J Haematol</a:t>
            </a:r>
            <a:r>
              <a:rPr kumimoji="0" lang="en-US" sz="9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2022;196(2):316-328.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DeAngelo DJ, et al. </a:t>
            </a:r>
            <a:r>
              <a:rPr kumimoji="0" lang="en-US" sz="900" b="0"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Blood</a:t>
            </a:r>
            <a:r>
              <a:rPr kumimoji="0" lang="en-US" sz="9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2022;139(8):1135-1146.</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63AD8BA-6E63-4B60-F44F-61E3B364F4C0}"/>
              </a:ext>
            </a:extLst>
          </p:cNvPr>
          <p:cNvSpPr txBox="1"/>
          <p:nvPr/>
        </p:nvSpPr>
        <p:spPr>
          <a:xfrm>
            <a:off x="313879" y="4220914"/>
            <a:ext cx="3431196" cy="307777"/>
          </a:xfrm>
          <a:prstGeom prst="rect">
            <a:avLst/>
          </a:prstGeom>
          <a:noFill/>
        </p:spPr>
        <p:txBody>
          <a:bodyPr wrap="none" rtlCol="0">
            <a:spAutoFit/>
          </a:bodyPr>
          <a:lstStyle/>
          <a:p>
            <a:r>
              <a:rPr lang="en-US" sz="1400" dirty="0"/>
              <a:t>MEC, mitoxantrone + etoposide + cytarabine</a:t>
            </a:r>
          </a:p>
        </p:txBody>
      </p:sp>
    </p:spTree>
    <p:extLst>
      <p:ext uri="{BB962C8B-B14F-4D97-AF65-F5344CB8AC3E}">
        <p14:creationId xmlns:p14="http://schemas.microsoft.com/office/powerpoint/2010/main" val="342321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599D-D46D-CE85-3229-F40DD0D3AC2E}"/>
              </a:ext>
            </a:extLst>
          </p:cNvPr>
          <p:cNvSpPr>
            <a:spLocks noGrp="1"/>
          </p:cNvSpPr>
          <p:nvPr>
            <p:ph type="title"/>
          </p:nvPr>
        </p:nvSpPr>
        <p:spPr>
          <a:xfrm>
            <a:off x="263472" y="273844"/>
            <a:ext cx="8617056" cy="994172"/>
          </a:xfrm>
        </p:spPr>
        <p:txBody>
          <a:bodyPr>
            <a:normAutofit/>
          </a:bodyPr>
          <a:lstStyle/>
          <a:p>
            <a:r>
              <a:rPr lang="en-US" sz="2600" dirty="0"/>
              <a:t>Molecular Targets and Frontline Treatment Considerations </a:t>
            </a:r>
            <a:r>
              <a:rPr lang="en-US" sz="1800" dirty="0"/>
              <a:t>(cont) </a:t>
            </a:r>
          </a:p>
        </p:txBody>
      </p:sp>
      <p:graphicFrame>
        <p:nvGraphicFramePr>
          <p:cNvPr id="4" name="Table 4">
            <a:extLst>
              <a:ext uri="{FF2B5EF4-FFF2-40B4-BE49-F238E27FC236}">
                <a16:creationId xmlns:a16="http://schemas.microsoft.com/office/drawing/2014/main" id="{333154D7-1C46-0FE3-3B3A-F098598EEAD0}"/>
              </a:ext>
            </a:extLst>
          </p:cNvPr>
          <p:cNvGraphicFramePr>
            <a:graphicFrameLocks noGrp="1"/>
          </p:cNvGraphicFramePr>
          <p:nvPr>
            <p:ph idx="1"/>
            <p:extLst>
              <p:ext uri="{D42A27DB-BD31-4B8C-83A1-F6EECF244321}">
                <p14:modId xmlns:p14="http://schemas.microsoft.com/office/powerpoint/2010/main" val="96094374"/>
              </p:ext>
            </p:extLst>
          </p:nvPr>
        </p:nvGraphicFramePr>
        <p:xfrm>
          <a:off x="263472" y="1364998"/>
          <a:ext cx="8679049" cy="1679674"/>
        </p:xfrm>
        <a:graphic>
          <a:graphicData uri="http://schemas.openxmlformats.org/drawingml/2006/table">
            <a:tbl>
              <a:tblPr firstRow="1" bandRow="1">
                <a:tableStyleId>{5C22544A-7EE6-4342-B048-85BDC9FD1C3A}</a:tableStyleId>
              </a:tblPr>
              <a:tblGrid>
                <a:gridCol w="1870128">
                  <a:extLst>
                    <a:ext uri="{9D8B030D-6E8A-4147-A177-3AD203B41FA5}">
                      <a16:colId xmlns:a16="http://schemas.microsoft.com/office/drawing/2014/main" val="3337466175"/>
                    </a:ext>
                  </a:extLst>
                </a:gridCol>
                <a:gridCol w="1507524">
                  <a:extLst>
                    <a:ext uri="{9D8B030D-6E8A-4147-A177-3AD203B41FA5}">
                      <a16:colId xmlns:a16="http://schemas.microsoft.com/office/drawing/2014/main" val="2057694689"/>
                    </a:ext>
                  </a:extLst>
                </a:gridCol>
                <a:gridCol w="3111655">
                  <a:extLst>
                    <a:ext uri="{9D8B030D-6E8A-4147-A177-3AD203B41FA5}">
                      <a16:colId xmlns:a16="http://schemas.microsoft.com/office/drawing/2014/main" val="348531153"/>
                    </a:ext>
                  </a:extLst>
                </a:gridCol>
                <a:gridCol w="2189742">
                  <a:extLst>
                    <a:ext uri="{9D8B030D-6E8A-4147-A177-3AD203B41FA5}">
                      <a16:colId xmlns:a16="http://schemas.microsoft.com/office/drawing/2014/main" val="133437635"/>
                    </a:ext>
                  </a:extLst>
                </a:gridCol>
              </a:tblGrid>
              <a:tr h="308074">
                <a:tc>
                  <a:txBody>
                    <a:bodyPr/>
                    <a:lstStyle/>
                    <a:p>
                      <a:r>
                        <a:rPr lang="en-US" sz="1400" dirty="0"/>
                        <a:t>Class</a:t>
                      </a:r>
                    </a:p>
                  </a:txBody>
                  <a:tcPr/>
                </a:tc>
                <a:tc>
                  <a:txBody>
                    <a:bodyPr/>
                    <a:lstStyle/>
                    <a:p>
                      <a:r>
                        <a:rPr lang="en-US" sz="1400" dirty="0"/>
                        <a:t>Medication(s)</a:t>
                      </a:r>
                    </a:p>
                  </a:txBody>
                  <a:tcPr/>
                </a:tc>
                <a:tc>
                  <a:txBody>
                    <a:bodyPr/>
                    <a:lstStyle/>
                    <a:p>
                      <a:r>
                        <a:rPr lang="en-US" sz="1400" dirty="0"/>
                        <a:t>AML Indication</a:t>
                      </a:r>
                    </a:p>
                  </a:txBody>
                  <a:tcPr/>
                </a:tc>
                <a:tc>
                  <a:txBody>
                    <a:bodyPr/>
                    <a:lstStyle/>
                    <a:p>
                      <a:r>
                        <a:rPr lang="en-US" sz="1400" dirty="0"/>
                        <a:t>Notes</a:t>
                      </a:r>
                    </a:p>
                  </a:txBody>
                  <a:tcPr/>
                </a:tc>
                <a:extLst>
                  <a:ext uri="{0D108BD9-81ED-4DB2-BD59-A6C34878D82A}">
                    <a16:rowId xmlns:a16="http://schemas.microsoft.com/office/drawing/2014/main" val="2623207192"/>
                  </a:ext>
                </a:extLst>
              </a:tr>
              <a:tr h="1090107">
                <a:tc>
                  <a:txBody>
                    <a:bodyPr/>
                    <a:lstStyle/>
                    <a:p>
                      <a:pPr marL="0" lvl="0" indent="0">
                        <a:buNone/>
                      </a:pPr>
                      <a:r>
                        <a:rPr lang="en-US" sz="1400" b="0" kern="1200" dirty="0">
                          <a:solidFill>
                            <a:schemeClr val="tx1"/>
                          </a:solidFill>
                          <a:effectLst/>
                          <a:latin typeface="+mn-lt"/>
                          <a:ea typeface="+mn-ea"/>
                          <a:cs typeface="+mn-cs"/>
                        </a:rPr>
                        <a:t>Smoothened (SMO) receptor (Hedgehog pathway)</a:t>
                      </a:r>
                      <a:endParaRPr lang="en-US" sz="1400" b="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G</a:t>
                      </a:r>
                      <a:r>
                        <a:rPr lang="en-US" sz="1400" b="0" dirty="0"/>
                        <a:t>lasdegib</a:t>
                      </a:r>
                      <a:endParaRPr lang="en-US" sz="1400" b="0" kern="1200" dirty="0">
                        <a:solidFill>
                          <a:schemeClr val="tx1"/>
                        </a:solidFill>
                        <a:effectLst/>
                        <a:latin typeface="+mn-lt"/>
                        <a:ea typeface="+mn-ea"/>
                        <a:cs typeface="+mn-cs"/>
                      </a:endParaRPr>
                    </a:p>
                    <a:p>
                      <a:endParaRPr lang="en-US" sz="1400" dirty="0"/>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In combination with low-dose cytarabine for the treatment of newly-diagnosed AML in adult patients ≥75 years old or who have comorbidities that preclude use of intensive induction chemotherapy</a:t>
                      </a:r>
                    </a:p>
                  </a:txBody>
                  <a:tcPr/>
                </a:tc>
                <a:tc>
                  <a:txBody>
                    <a:bodyPr/>
                    <a:lstStyle/>
                    <a:p>
                      <a:pPr marL="171450" indent="-171450">
                        <a:buFont typeface="Arial" panose="020B0604020202020204" pitchFamily="34" charset="0"/>
                        <a:buChar char="•"/>
                      </a:pPr>
                      <a:r>
                        <a:rPr lang="en-US" sz="1400" dirty="0"/>
                        <a:t>Has not been studied in patients with the comorbidities of severe renal impairment or moderate-to-severe hepatic impairment. </a:t>
                      </a:r>
                    </a:p>
                  </a:txBody>
                  <a:tcPr/>
                </a:tc>
                <a:extLst>
                  <a:ext uri="{0D108BD9-81ED-4DB2-BD59-A6C34878D82A}">
                    <a16:rowId xmlns:a16="http://schemas.microsoft.com/office/drawing/2014/main" val="933969902"/>
                  </a:ext>
                </a:extLst>
              </a:tr>
            </a:tbl>
          </a:graphicData>
        </a:graphic>
      </p:graphicFrame>
    </p:spTree>
    <p:extLst>
      <p:ext uri="{BB962C8B-B14F-4D97-AF65-F5344CB8AC3E}">
        <p14:creationId xmlns:p14="http://schemas.microsoft.com/office/powerpoint/2010/main" val="110493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D32D-78F4-E092-9B3B-D8C0BEC2AD0F}"/>
              </a:ext>
            </a:extLst>
          </p:cNvPr>
          <p:cNvSpPr>
            <a:spLocks noGrp="1"/>
          </p:cNvSpPr>
          <p:nvPr>
            <p:ph type="title"/>
          </p:nvPr>
        </p:nvSpPr>
        <p:spPr/>
        <p:txBody>
          <a:bodyPr/>
          <a:lstStyle/>
          <a:p>
            <a:pPr algn="ctr"/>
            <a:r>
              <a:rPr lang="en-US" dirty="0"/>
              <a:t>Case Study 1</a:t>
            </a:r>
          </a:p>
        </p:txBody>
      </p:sp>
      <p:sp>
        <p:nvSpPr>
          <p:cNvPr id="3" name="Content Placeholder 2">
            <a:extLst>
              <a:ext uri="{FF2B5EF4-FFF2-40B4-BE49-F238E27FC236}">
                <a16:creationId xmlns:a16="http://schemas.microsoft.com/office/drawing/2014/main" id="{2C3566D4-D081-7659-527F-A5254AAF8BB3}"/>
              </a:ext>
            </a:extLst>
          </p:cNvPr>
          <p:cNvSpPr>
            <a:spLocks noGrp="1"/>
          </p:cNvSpPr>
          <p:nvPr>
            <p:ph sz="half" idx="1"/>
          </p:nvPr>
        </p:nvSpPr>
        <p:spPr>
          <a:xfrm>
            <a:off x="628650" y="1369219"/>
            <a:ext cx="3886200" cy="3001303"/>
          </a:xfrm>
        </p:spPr>
        <p:txBody>
          <a:bodyPr>
            <a:normAutofit fontScale="85000" lnSpcReduction="20000"/>
          </a:bodyPr>
          <a:lstStyle/>
          <a:p>
            <a:r>
              <a:rPr lang="en-US" dirty="0"/>
              <a:t>Maggie is a 60-yo woman who presents to her PCP with fever, fatigue, dyspnea, and easy bruising. </a:t>
            </a:r>
          </a:p>
          <a:p>
            <a:r>
              <a:rPr lang="en-US" dirty="0"/>
              <a:t>Comorbidities- none</a:t>
            </a:r>
          </a:p>
          <a:p>
            <a:r>
              <a:rPr lang="en-US" dirty="0"/>
              <a:t>Current medications- none </a:t>
            </a:r>
          </a:p>
          <a:p>
            <a:r>
              <a:rPr lang="en-US" dirty="0"/>
              <a:t>Vital signs</a:t>
            </a:r>
          </a:p>
          <a:p>
            <a:pPr lvl="1"/>
            <a:r>
              <a:rPr lang="en-US" sz="1900" dirty="0"/>
              <a:t>HR 110/min</a:t>
            </a:r>
          </a:p>
          <a:p>
            <a:pPr lvl="1"/>
            <a:r>
              <a:rPr lang="en-US" sz="1900" dirty="0"/>
              <a:t>BP 118/82 mmHg</a:t>
            </a:r>
          </a:p>
          <a:p>
            <a:pPr lvl="1"/>
            <a:r>
              <a:rPr lang="en-US" sz="1900" dirty="0"/>
              <a:t>RR 24/min</a:t>
            </a:r>
          </a:p>
          <a:p>
            <a:pPr lvl="1"/>
            <a:r>
              <a:rPr lang="en-US" sz="1900" dirty="0"/>
              <a:t>SPO</a:t>
            </a:r>
            <a:r>
              <a:rPr lang="en-US" sz="1900" baseline="-25000" dirty="0"/>
              <a:t>2</a:t>
            </a:r>
            <a:r>
              <a:rPr lang="en-US" sz="1900" dirty="0"/>
              <a:t> 96%</a:t>
            </a:r>
          </a:p>
          <a:p>
            <a:pPr lvl="1"/>
            <a:r>
              <a:rPr lang="en-US" sz="1900" dirty="0"/>
              <a:t>T 37.5</a:t>
            </a:r>
            <a:r>
              <a:rPr lang="en-US" sz="1900" dirty="0">
                <a:sym typeface="Symbol" panose="05050102010706020507" pitchFamily="18" charset="2"/>
              </a:rPr>
              <a:t>C</a:t>
            </a:r>
            <a:endParaRPr lang="en-US" dirty="0"/>
          </a:p>
        </p:txBody>
      </p:sp>
      <p:sp>
        <p:nvSpPr>
          <p:cNvPr id="4" name="Content Placeholder 3">
            <a:extLst>
              <a:ext uri="{FF2B5EF4-FFF2-40B4-BE49-F238E27FC236}">
                <a16:creationId xmlns:a16="http://schemas.microsoft.com/office/drawing/2014/main" id="{F5710ED5-A49A-04C3-A045-669EEF980737}"/>
              </a:ext>
            </a:extLst>
          </p:cNvPr>
          <p:cNvSpPr>
            <a:spLocks noGrp="1"/>
          </p:cNvSpPr>
          <p:nvPr>
            <p:ph sz="half" idx="2"/>
          </p:nvPr>
        </p:nvSpPr>
        <p:spPr>
          <a:xfrm>
            <a:off x="4629150" y="1369219"/>
            <a:ext cx="3886200" cy="3001303"/>
          </a:xfrm>
        </p:spPr>
        <p:txBody>
          <a:bodyPr>
            <a:normAutofit fontScale="85000" lnSpcReduction="20000"/>
          </a:bodyPr>
          <a:lstStyle/>
          <a:p>
            <a:r>
              <a:rPr lang="en-US" dirty="0"/>
              <a:t>Physical exam</a:t>
            </a:r>
          </a:p>
          <a:p>
            <a:pPr lvl="1"/>
            <a:r>
              <a:rPr lang="en-US" sz="1900" dirty="0"/>
              <a:t>Pallor, petechiae throughout her abdomen and ecchymosis to bilateral lower and upper extremities otherwise unremarkable. </a:t>
            </a:r>
          </a:p>
          <a:p>
            <a:pPr lvl="1"/>
            <a:r>
              <a:rPr lang="en-US" sz="1900" dirty="0"/>
              <a:t>ECOG 1</a:t>
            </a:r>
          </a:p>
          <a:p>
            <a:r>
              <a:rPr lang="en-US" dirty="0"/>
              <a:t>Labs</a:t>
            </a:r>
          </a:p>
          <a:p>
            <a:pPr lvl="1"/>
            <a:r>
              <a:rPr lang="en-US" sz="1900" dirty="0"/>
              <a:t>WBC 40x10</a:t>
            </a:r>
            <a:r>
              <a:rPr lang="en-US" sz="1900" baseline="30000" dirty="0"/>
              <a:t>9</a:t>
            </a:r>
            <a:r>
              <a:rPr lang="en-US" sz="1900" dirty="0"/>
              <a:t>/L with 80% blasts</a:t>
            </a:r>
          </a:p>
          <a:p>
            <a:pPr lvl="1"/>
            <a:r>
              <a:rPr lang="en-US" sz="1900" dirty="0"/>
              <a:t>ANC 200x10</a:t>
            </a:r>
            <a:r>
              <a:rPr lang="en-US" sz="1900" baseline="30000" dirty="0"/>
              <a:t>9</a:t>
            </a:r>
            <a:r>
              <a:rPr lang="en-US" sz="1900" dirty="0"/>
              <a:t>/L</a:t>
            </a:r>
          </a:p>
          <a:p>
            <a:pPr lvl="1"/>
            <a:r>
              <a:rPr lang="en-US" sz="1900" dirty="0"/>
              <a:t>Hgb 7.2 g/dL</a:t>
            </a:r>
          </a:p>
          <a:p>
            <a:pPr lvl="1"/>
            <a:r>
              <a:rPr lang="en-US" sz="1900" dirty="0"/>
              <a:t>Platelets 12x10</a:t>
            </a:r>
            <a:r>
              <a:rPr lang="en-US" sz="1900" baseline="30000" dirty="0"/>
              <a:t>9/</a:t>
            </a:r>
            <a:r>
              <a:rPr lang="en-US" sz="1900" dirty="0"/>
              <a:t>L</a:t>
            </a:r>
          </a:p>
          <a:p>
            <a:pPr lvl="1"/>
            <a:r>
              <a:rPr lang="en-US" sz="1900" dirty="0"/>
              <a:t>SCr 1.4 mg/dL</a:t>
            </a:r>
          </a:p>
          <a:p>
            <a:pPr lvl="1"/>
            <a:r>
              <a:rPr lang="en-US" sz="1900" dirty="0"/>
              <a:t>Uric acid 9.5 mg/dL</a:t>
            </a:r>
          </a:p>
          <a:p>
            <a:endParaRPr lang="en-US" dirty="0"/>
          </a:p>
        </p:txBody>
      </p:sp>
    </p:spTree>
    <p:extLst>
      <p:ext uri="{BB962C8B-B14F-4D97-AF65-F5344CB8AC3E}">
        <p14:creationId xmlns:p14="http://schemas.microsoft.com/office/powerpoint/2010/main" val="231163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9C38-09A5-2689-8194-EB9BE9D603D8}"/>
              </a:ext>
            </a:extLst>
          </p:cNvPr>
          <p:cNvSpPr>
            <a:spLocks noGrp="1"/>
          </p:cNvSpPr>
          <p:nvPr>
            <p:ph type="title"/>
          </p:nvPr>
        </p:nvSpPr>
        <p:spPr/>
        <p:txBody>
          <a:bodyPr/>
          <a:lstStyle/>
          <a:p>
            <a:pPr algn="ctr"/>
            <a:r>
              <a:rPr lang="en-US" dirty="0"/>
              <a:t>Case Study 1</a:t>
            </a:r>
            <a:r>
              <a:rPr lang="en-US" sz="1800" dirty="0"/>
              <a:t> (cont)</a:t>
            </a:r>
            <a:endParaRPr lang="en-US" dirty="0"/>
          </a:p>
        </p:txBody>
      </p:sp>
      <p:sp>
        <p:nvSpPr>
          <p:cNvPr id="3" name="Content Placeholder 2">
            <a:extLst>
              <a:ext uri="{FF2B5EF4-FFF2-40B4-BE49-F238E27FC236}">
                <a16:creationId xmlns:a16="http://schemas.microsoft.com/office/drawing/2014/main" id="{22864747-6348-C36C-2F1C-286474D0059C}"/>
              </a:ext>
            </a:extLst>
          </p:cNvPr>
          <p:cNvSpPr>
            <a:spLocks noGrp="1"/>
          </p:cNvSpPr>
          <p:nvPr>
            <p:ph idx="1"/>
          </p:nvPr>
        </p:nvSpPr>
        <p:spPr>
          <a:xfrm>
            <a:off x="628650" y="1199613"/>
            <a:ext cx="7886700" cy="3263504"/>
          </a:xfrm>
        </p:spPr>
        <p:txBody>
          <a:bodyPr>
            <a:normAutofit/>
          </a:bodyPr>
          <a:lstStyle/>
          <a:p>
            <a:r>
              <a:rPr lang="en-US" dirty="0"/>
              <a:t>Bone marrow biopsy with aspirate reveals:</a:t>
            </a:r>
          </a:p>
          <a:p>
            <a:pPr lvl="1"/>
            <a:r>
              <a:rPr lang="en-US" sz="1900" dirty="0"/>
              <a:t>Cellularity 80% (hypercellular) with 90% blasts consistent with AML</a:t>
            </a:r>
          </a:p>
          <a:p>
            <a:pPr lvl="1"/>
            <a:r>
              <a:rPr lang="en-US" sz="1900" dirty="0"/>
              <a:t>Cytogenetics normal</a:t>
            </a:r>
          </a:p>
          <a:p>
            <a:pPr lvl="1"/>
            <a:r>
              <a:rPr lang="en-US" sz="1900" dirty="0"/>
              <a:t>NGS mutated NPM1 and FLT3-ITD high allele burden</a:t>
            </a:r>
          </a:p>
          <a:p>
            <a:r>
              <a:rPr lang="en-US" dirty="0"/>
              <a:t>She is admitted to the medical oncology service for</a:t>
            </a:r>
          </a:p>
          <a:p>
            <a:pPr lvl="1"/>
            <a:r>
              <a:rPr lang="en-US" sz="1900" dirty="0"/>
              <a:t>Transfusion support </a:t>
            </a:r>
          </a:p>
          <a:p>
            <a:pPr lvl="1"/>
            <a:r>
              <a:rPr lang="en-US" sz="1900" dirty="0"/>
              <a:t>Management of tumor lysis syndrome</a:t>
            </a:r>
          </a:p>
          <a:p>
            <a:pPr lvl="1"/>
            <a:r>
              <a:rPr lang="en-US" sz="1900" dirty="0"/>
              <a:t>Infectious work up with preemptive antibiotics</a:t>
            </a:r>
          </a:p>
          <a:p>
            <a:pPr lvl="1"/>
            <a:r>
              <a:rPr lang="en-US" sz="1900" dirty="0"/>
              <a:t>Echocardiogram to assess medical fitness prior to receiving induction therapy</a:t>
            </a:r>
          </a:p>
          <a:p>
            <a:pPr marL="0" indent="0">
              <a:buNone/>
            </a:pPr>
            <a:endParaRPr lang="en-US" sz="1400" dirty="0"/>
          </a:p>
        </p:txBody>
      </p:sp>
    </p:spTree>
    <p:extLst>
      <p:ext uri="{BB962C8B-B14F-4D97-AF65-F5344CB8AC3E}">
        <p14:creationId xmlns:p14="http://schemas.microsoft.com/office/powerpoint/2010/main" val="592682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9C38-09A5-2689-8194-EB9BE9D603D8}"/>
              </a:ext>
            </a:extLst>
          </p:cNvPr>
          <p:cNvSpPr>
            <a:spLocks noGrp="1"/>
          </p:cNvSpPr>
          <p:nvPr>
            <p:ph type="title"/>
          </p:nvPr>
        </p:nvSpPr>
        <p:spPr/>
        <p:txBody>
          <a:bodyPr/>
          <a:lstStyle/>
          <a:p>
            <a:pPr algn="ctr"/>
            <a:r>
              <a:rPr lang="en-US" dirty="0"/>
              <a:t>Case Study 1</a:t>
            </a:r>
            <a:r>
              <a:rPr lang="en-US" sz="1800" dirty="0"/>
              <a:t> (cont)</a:t>
            </a:r>
            <a:endParaRPr lang="en-US" dirty="0"/>
          </a:p>
        </p:txBody>
      </p:sp>
      <p:sp>
        <p:nvSpPr>
          <p:cNvPr id="3" name="Content Placeholder 2">
            <a:extLst>
              <a:ext uri="{FF2B5EF4-FFF2-40B4-BE49-F238E27FC236}">
                <a16:creationId xmlns:a16="http://schemas.microsoft.com/office/drawing/2014/main" id="{22864747-6348-C36C-2F1C-286474D0059C}"/>
              </a:ext>
            </a:extLst>
          </p:cNvPr>
          <p:cNvSpPr>
            <a:spLocks noGrp="1"/>
          </p:cNvSpPr>
          <p:nvPr>
            <p:ph idx="1"/>
          </p:nvPr>
        </p:nvSpPr>
        <p:spPr/>
        <p:txBody>
          <a:bodyPr>
            <a:normAutofit/>
          </a:bodyPr>
          <a:lstStyle/>
          <a:p>
            <a:pPr marL="0" indent="0">
              <a:buNone/>
            </a:pPr>
            <a:r>
              <a:rPr lang="en-US" sz="2300" dirty="0"/>
              <a:t>What is the most appropriate next step?</a:t>
            </a:r>
          </a:p>
          <a:p>
            <a:pPr marL="339725" indent="-227013">
              <a:buNone/>
            </a:pPr>
            <a:r>
              <a:rPr lang="en-US" dirty="0"/>
              <a:t>A) Send HLA typing</a:t>
            </a:r>
          </a:p>
          <a:p>
            <a:pPr marL="339725" indent="-227013">
              <a:buNone/>
            </a:pPr>
            <a:r>
              <a:rPr lang="en-US" dirty="0"/>
              <a:t>B) Start standard induction with 7+3</a:t>
            </a:r>
          </a:p>
          <a:p>
            <a:pPr marL="339725" indent="-227013">
              <a:buNone/>
            </a:pPr>
            <a:r>
              <a:rPr lang="en-US" dirty="0"/>
              <a:t>C) Start standard induction 7+3 plus midostaurin</a:t>
            </a:r>
          </a:p>
          <a:p>
            <a:pPr marL="339725" indent="-227013">
              <a:buNone/>
            </a:pPr>
            <a:r>
              <a:rPr lang="en-US" dirty="0"/>
              <a:t>D) Do not start any treatment until WBC &lt;25x10</a:t>
            </a:r>
            <a:r>
              <a:rPr lang="en-US" baseline="30000" dirty="0"/>
              <a:t>9</a:t>
            </a:r>
            <a:r>
              <a:rPr lang="en-US" dirty="0"/>
              <a:t>/L</a:t>
            </a:r>
          </a:p>
        </p:txBody>
      </p:sp>
    </p:spTree>
    <p:extLst>
      <p:ext uri="{BB962C8B-B14F-4D97-AF65-F5344CB8AC3E}">
        <p14:creationId xmlns:p14="http://schemas.microsoft.com/office/powerpoint/2010/main" val="344916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2509-B17A-7A80-0A62-AFDBDEBA00A1}"/>
              </a:ext>
            </a:extLst>
          </p:cNvPr>
          <p:cNvSpPr>
            <a:spLocks noGrp="1"/>
          </p:cNvSpPr>
          <p:nvPr>
            <p:ph type="title"/>
          </p:nvPr>
        </p:nvSpPr>
        <p:spPr/>
        <p:txBody>
          <a:bodyPr/>
          <a:lstStyle/>
          <a:p>
            <a:pPr algn="ctr"/>
            <a:r>
              <a:rPr lang="en-US" dirty="0"/>
              <a:t>Case Study 1</a:t>
            </a:r>
            <a:r>
              <a:rPr lang="en-US" sz="1800" dirty="0"/>
              <a:t> (cont)</a:t>
            </a:r>
            <a:endParaRPr lang="en-US" dirty="0"/>
          </a:p>
        </p:txBody>
      </p:sp>
      <p:sp>
        <p:nvSpPr>
          <p:cNvPr id="3" name="Content Placeholder 2">
            <a:extLst>
              <a:ext uri="{FF2B5EF4-FFF2-40B4-BE49-F238E27FC236}">
                <a16:creationId xmlns:a16="http://schemas.microsoft.com/office/drawing/2014/main" id="{C29A6166-46E1-9CC6-4B5A-759D99305548}"/>
              </a:ext>
            </a:extLst>
          </p:cNvPr>
          <p:cNvSpPr>
            <a:spLocks noGrp="1"/>
          </p:cNvSpPr>
          <p:nvPr>
            <p:ph idx="1"/>
          </p:nvPr>
        </p:nvSpPr>
        <p:spPr/>
        <p:txBody>
          <a:bodyPr>
            <a:normAutofit/>
          </a:bodyPr>
          <a:lstStyle/>
          <a:p>
            <a:pPr marL="0" indent="0">
              <a:buNone/>
            </a:pPr>
            <a:r>
              <a:rPr lang="en-US" sz="2300" dirty="0"/>
              <a:t>What is the most appropriate next step?</a:t>
            </a:r>
          </a:p>
          <a:p>
            <a:pPr marL="339725" indent="-227013">
              <a:buNone/>
            </a:pPr>
            <a:r>
              <a:rPr lang="en-US" dirty="0"/>
              <a:t>A) Send HLA typing</a:t>
            </a:r>
          </a:p>
          <a:p>
            <a:pPr marL="339725" indent="-227013">
              <a:buNone/>
            </a:pPr>
            <a:r>
              <a:rPr lang="en-US" dirty="0"/>
              <a:t>B) Start standard induction with 7+3</a:t>
            </a:r>
          </a:p>
          <a:p>
            <a:pPr marL="339725" indent="-227013">
              <a:buNone/>
            </a:pPr>
            <a:r>
              <a:rPr lang="en-US" dirty="0"/>
              <a:t>C) Start standard induction 7+3 plus midostaurin</a:t>
            </a:r>
          </a:p>
          <a:p>
            <a:pPr marL="339725" indent="-227013">
              <a:buNone/>
            </a:pPr>
            <a:r>
              <a:rPr lang="en-US" dirty="0"/>
              <a:t>D) Do not start any treatment until WBC &lt;25x10</a:t>
            </a:r>
            <a:r>
              <a:rPr lang="en-US" baseline="30000" dirty="0"/>
              <a:t>9</a:t>
            </a:r>
            <a:r>
              <a:rPr lang="en-US" dirty="0"/>
              <a:t>/L</a:t>
            </a:r>
          </a:p>
          <a:p>
            <a:pPr marL="0" indent="0">
              <a:buNone/>
            </a:pPr>
            <a:endParaRPr lang="en-US" dirty="0"/>
          </a:p>
          <a:p>
            <a:pPr marL="0" indent="0">
              <a:buNone/>
            </a:pPr>
            <a:r>
              <a:rPr lang="en-US" dirty="0"/>
              <a:t>Note: If HLA typing is available, this should also be done.</a:t>
            </a:r>
          </a:p>
        </p:txBody>
      </p:sp>
      <p:sp>
        <p:nvSpPr>
          <p:cNvPr id="5" name="TextBox 4">
            <a:extLst>
              <a:ext uri="{FF2B5EF4-FFF2-40B4-BE49-F238E27FC236}">
                <a16:creationId xmlns:a16="http://schemas.microsoft.com/office/drawing/2014/main" id="{51F90917-B055-63B8-6FB2-DC72DED8CDF4}"/>
              </a:ext>
            </a:extLst>
          </p:cNvPr>
          <p:cNvSpPr txBox="1"/>
          <p:nvPr/>
        </p:nvSpPr>
        <p:spPr>
          <a:xfrm>
            <a:off x="725294" y="2571750"/>
            <a:ext cx="5474784" cy="369332"/>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619081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8554-D4B3-1D45-D921-EBCAA33F710D}"/>
              </a:ext>
            </a:extLst>
          </p:cNvPr>
          <p:cNvSpPr>
            <a:spLocks noGrp="1"/>
          </p:cNvSpPr>
          <p:nvPr>
            <p:ph type="title"/>
          </p:nvPr>
        </p:nvSpPr>
        <p:spPr>
          <a:xfrm>
            <a:off x="628650" y="100170"/>
            <a:ext cx="7886700" cy="695690"/>
          </a:xfrm>
        </p:spPr>
        <p:txBody>
          <a:bodyPr>
            <a:normAutofit/>
          </a:bodyPr>
          <a:lstStyle/>
          <a:p>
            <a:pPr algn="ctr"/>
            <a:r>
              <a:rPr lang="en-US" dirty="0"/>
              <a:t>RATIFY Trial</a:t>
            </a:r>
          </a:p>
        </p:txBody>
      </p:sp>
      <p:sp>
        <p:nvSpPr>
          <p:cNvPr id="3" name="Content Placeholder 2">
            <a:extLst>
              <a:ext uri="{FF2B5EF4-FFF2-40B4-BE49-F238E27FC236}">
                <a16:creationId xmlns:a16="http://schemas.microsoft.com/office/drawing/2014/main" id="{605B8FD0-CB2C-0B5E-E473-DCD16EC142C7}"/>
              </a:ext>
            </a:extLst>
          </p:cNvPr>
          <p:cNvSpPr>
            <a:spLocks noGrp="1"/>
          </p:cNvSpPr>
          <p:nvPr>
            <p:ph sz="half" idx="1"/>
          </p:nvPr>
        </p:nvSpPr>
        <p:spPr>
          <a:xfrm>
            <a:off x="628650" y="795860"/>
            <a:ext cx="3886200" cy="3263504"/>
          </a:xfrm>
        </p:spPr>
        <p:txBody>
          <a:bodyPr>
            <a:normAutofit/>
          </a:bodyPr>
          <a:lstStyle/>
          <a:p>
            <a:r>
              <a:rPr lang="en-US" sz="2000" dirty="0"/>
              <a:t>RATIFY: phase 3 RCT (N=717)</a:t>
            </a:r>
          </a:p>
          <a:p>
            <a:r>
              <a:rPr lang="en-US" sz="2000" dirty="0"/>
              <a:t>Treatment</a:t>
            </a:r>
          </a:p>
          <a:p>
            <a:pPr lvl="1"/>
            <a:r>
              <a:rPr lang="en-US" sz="1600" dirty="0"/>
              <a:t>Daunorubicin 60 mg IV D1,3,5 and Cytarabine 200 mg/m</a:t>
            </a:r>
            <a:r>
              <a:rPr lang="en-US" sz="1600" baseline="30000" dirty="0"/>
              <a:t>2</a:t>
            </a:r>
            <a:r>
              <a:rPr lang="en-US" sz="1600" dirty="0"/>
              <a:t> CIV D1-7</a:t>
            </a:r>
          </a:p>
          <a:p>
            <a:pPr marL="342900" lvl="1" indent="0">
              <a:buNone/>
            </a:pPr>
            <a:r>
              <a:rPr lang="en-US" sz="1600" dirty="0"/>
              <a:t>		PLUS</a:t>
            </a:r>
          </a:p>
          <a:p>
            <a:pPr lvl="2"/>
            <a:r>
              <a:rPr lang="en-US" sz="1400" dirty="0"/>
              <a:t>Midostaurin 50 mg PO D8-21</a:t>
            </a:r>
          </a:p>
          <a:p>
            <a:pPr marL="342900" lvl="1" indent="0">
              <a:buNone/>
            </a:pPr>
            <a:r>
              <a:rPr lang="en-US" sz="1600" dirty="0"/>
              <a:t>		OR</a:t>
            </a:r>
          </a:p>
          <a:p>
            <a:pPr lvl="2"/>
            <a:r>
              <a:rPr lang="en-US" sz="1400" dirty="0"/>
              <a:t>Placebo</a:t>
            </a:r>
          </a:p>
          <a:p>
            <a:pPr lvl="1"/>
            <a:endParaRPr lang="en-US" sz="1600" dirty="0"/>
          </a:p>
          <a:p>
            <a:pPr marL="342900" lvl="1" indent="0" algn="ctr">
              <a:buNone/>
            </a:pPr>
            <a:endParaRPr lang="en-US" sz="1600" dirty="0"/>
          </a:p>
          <a:p>
            <a:pPr lvl="1"/>
            <a:endParaRPr lang="en-US" sz="2100" dirty="0"/>
          </a:p>
        </p:txBody>
      </p:sp>
      <p:sp>
        <p:nvSpPr>
          <p:cNvPr id="4" name="Content Placeholder 3">
            <a:extLst>
              <a:ext uri="{FF2B5EF4-FFF2-40B4-BE49-F238E27FC236}">
                <a16:creationId xmlns:a16="http://schemas.microsoft.com/office/drawing/2014/main" id="{DB13F86F-BC47-63FC-0624-617279B2D0EC}"/>
              </a:ext>
            </a:extLst>
          </p:cNvPr>
          <p:cNvSpPr>
            <a:spLocks noGrp="1"/>
          </p:cNvSpPr>
          <p:nvPr>
            <p:ph sz="half" idx="2"/>
          </p:nvPr>
        </p:nvSpPr>
        <p:spPr>
          <a:xfrm>
            <a:off x="4629150" y="795860"/>
            <a:ext cx="3693440" cy="2682785"/>
          </a:xfrm>
        </p:spPr>
        <p:txBody>
          <a:bodyPr>
            <a:normAutofit/>
          </a:bodyPr>
          <a:lstStyle/>
          <a:p>
            <a:pPr lvl="1"/>
            <a:r>
              <a:rPr lang="en-US" dirty="0"/>
              <a:t>At 4y, OS:</a:t>
            </a:r>
          </a:p>
          <a:p>
            <a:pPr lvl="2"/>
            <a:r>
              <a:rPr lang="en-US" sz="1600" dirty="0"/>
              <a:t>Midostaurin: 51.4%</a:t>
            </a:r>
          </a:p>
          <a:p>
            <a:pPr lvl="2"/>
            <a:r>
              <a:rPr lang="en-US" sz="1600" dirty="0"/>
              <a:t>Placebo: 44.3%</a:t>
            </a:r>
          </a:p>
          <a:p>
            <a:pPr marL="685800" lvl="2" indent="0">
              <a:buNone/>
            </a:pPr>
            <a:endParaRPr lang="en-US" sz="1600" dirty="0"/>
          </a:p>
          <a:p>
            <a:pPr lvl="1"/>
            <a:r>
              <a:rPr lang="en-US" dirty="0"/>
              <a:t>Rate of protocol defined CR (</a:t>
            </a:r>
            <a:r>
              <a:rPr lang="en-US" dirty="0">
                <a:effectLst/>
                <a:latin typeface="acumin-pro"/>
              </a:rPr>
              <a:t>within 60 days of initiation of protocol therapy)</a:t>
            </a:r>
            <a:endParaRPr lang="en-US" sz="1600" dirty="0"/>
          </a:p>
          <a:p>
            <a:pPr lvl="2"/>
            <a:r>
              <a:rPr lang="en-US" sz="1600" dirty="0"/>
              <a:t>Midostaurin: 58.9%</a:t>
            </a:r>
          </a:p>
          <a:p>
            <a:pPr lvl="2"/>
            <a:r>
              <a:rPr lang="en-US" sz="1600" dirty="0"/>
              <a:t>Placebo: 53.5%</a:t>
            </a:r>
          </a:p>
          <a:p>
            <a:pPr marL="342900" lvl="1" indent="0">
              <a:buNone/>
            </a:pPr>
            <a:endParaRPr lang="en-US" sz="2100" dirty="0"/>
          </a:p>
        </p:txBody>
      </p:sp>
      <p:sp>
        <p:nvSpPr>
          <p:cNvPr id="5" name="TextBox 4">
            <a:extLst>
              <a:ext uri="{FF2B5EF4-FFF2-40B4-BE49-F238E27FC236}">
                <a16:creationId xmlns:a16="http://schemas.microsoft.com/office/drawing/2014/main" id="{A916452E-2E95-8D65-DD93-FE7E7FB3764B}"/>
              </a:ext>
            </a:extLst>
          </p:cNvPr>
          <p:cNvSpPr txBox="1"/>
          <p:nvPr/>
        </p:nvSpPr>
        <p:spPr>
          <a:xfrm>
            <a:off x="680564" y="3644610"/>
            <a:ext cx="7950926" cy="584775"/>
          </a:xfrm>
          <a:prstGeom prst="rect">
            <a:avLst/>
          </a:prstGeom>
          <a:noFill/>
          <a:ln w="19050">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A1A1A"/>
                </a:solidFill>
                <a:effectLst/>
                <a:uLnTx/>
                <a:uFillTx/>
                <a:latin typeface="acumin-pro"/>
                <a:ea typeface="+mn-ea"/>
                <a:cs typeface="+mn-cs"/>
              </a:rPr>
              <a:t>In 2017,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FDA approved midostaurin for newly diagnosed FLT3 positive AML in combination with standard cytarabine and daunorubicin induction and cytarabine consolidation </a:t>
            </a:r>
            <a:endParaRPr kumimoji="0" lang="en-US" sz="1600" b="0" i="0" u="none" strike="noStrike" kern="1200" cap="none" spc="0" normalizeH="0" baseline="0" noProof="0" dirty="0">
              <a:ln>
                <a:noFill/>
              </a:ln>
              <a:solidFill>
                <a:srgbClr val="1A1A1A"/>
              </a:solidFill>
              <a:effectLst/>
              <a:uLnTx/>
              <a:uFillTx/>
              <a:latin typeface="acumin-pro"/>
              <a:ea typeface="+mn-ea"/>
              <a:cs typeface="+mn-cs"/>
            </a:endParaRPr>
          </a:p>
        </p:txBody>
      </p:sp>
      <p:sp>
        <p:nvSpPr>
          <p:cNvPr id="6" name="Arrow: Down 5">
            <a:extLst>
              <a:ext uri="{FF2B5EF4-FFF2-40B4-BE49-F238E27FC236}">
                <a16:creationId xmlns:a16="http://schemas.microsoft.com/office/drawing/2014/main" id="{B0958324-1F67-188C-47B6-DBA98FC025AA}"/>
              </a:ext>
            </a:extLst>
          </p:cNvPr>
          <p:cNvSpPr/>
          <p:nvPr/>
        </p:nvSpPr>
        <p:spPr>
          <a:xfrm>
            <a:off x="4185764" y="3018360"/>
            <a:ext cx="940525" cy="5652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174C453-FAA8-0681-04AC-D388297F9446}"/>
              </a:ext>
            </a:extLst>
          </p:cNvPr>
          <p:cNvSpPr txBox="1"/>
          <p:nvPr/>
        </p:nvSpPr>
        <p:spPr>
          <a:xfrm>
            <a:off x="3089563" y="4503186"/>
            <a:ext cx="605443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ea typeface="+mn-ea"/>
                <a:cs typeface="+mn-cs"/>
              </a:rPr>
              <a:t>Stone R, et al. </a:t>
            </a:r>
            <a:r>
              <a:rPr kumimoji="0" lang="en-US" sz="900" b="0" i="1" u="none" strike="noStrike" kern="1200" cap="none" spc="0" normalizeH="0" baseline="0" noProof="0" dirty="0">
                <a:ln>
                  <a:noFill/>
                </a:ln>
                <a:solidFill>
                  <a:prstClr val="white"/>
                </a:solidFill>
                <a:effectLst/>
                <a:uLnTx/>
                <a:uFillTx/>
                <a:ea typeface="+mn-ea"/>
                <a:cs typeface="+mn-cs"/>
              </a:rPr>
              <a:t>N Engl J Med </a:t>
            </a:r>
            <a:r>
              <a:rPr kumimoji="0" lang="en-US" sz="900" b="0" i="0" u="none" strike="noStrike" kern="1200" cap="none" spc="0" normalizeH="0" baseline="0" noProof="0" dirty="0">
                <a:ln>
                  <a:noFill/>
                </a:ln>
                <a:solidFill>
                  <a:prstClr val="white"/>
                </a:solidFill>
                <a:effectLst/>
                <a:uLnTx/>
                <a:uFillTx/>
                <a:ea typeface="+mn-ea"/>
                <a:cs typeface="+mn-cs"/>
              </a:rPr>
              <a:t>2017; 377:454-464</a:t>
            </a:r>
          </a:p>
        </p:txBody>
      </p:sp>
      <p:sp>
        <p:nvSpPr>
          <p:cNvPr id="8" name="TextBox 7">
            <a:extLst>
              <a:ext uri="{FF2B5EF4-FFF2-40B4-BE49-F238E27FC236}">
                <a16:creationId xmlns:a16="http://schemas.microsoft.com/office/drawing/2014/main" id="{5B3F8FEC-1153-2585-7D23-CA6962E664E2}"/>
              </a:ext>
            </a:extLst>
          </p:cNvPr>
          <p:cNvSpPr txBox="1"/>
          <p:nvPr/>
        </p:nvSpPr>
        <p:spPr>
          <a:xfrm>
            <a:off x="403654" y="4235791"/>
            <a:ext cx="331911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CR, complete response; OS, overall survival</a:t>
            </a:r>
          </a:p>
        </p:txBody>
      </p:sp>
    </p:spTree>
    <p:extLst>
      <p:ext uri="{BB962C8B-B14F-4D97-AF65-F5344CB8AC3E}">
        <p14:creationId xmlns:p14="http://schemas.microsoft.com/office/powerpoint/2010/main" val="1217134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0586-0E6E-64C4-D5A9-DAD3D660475D}"/>
              </a:ext>
            </a:extLst>
          </p:cNvPr>
          <p:cNvSpPr>
            <a:spLocks noGrp="1"/>
          </p:cNvSpPr>
          <p:nvPr>
            <p:ph type="title"/>
          </p:nvPr>
        </p:nvSpPr>
        <p:spPr>
          <a:xfrm>
            <a:off x="628650" y="273844"/>
            <a:ext cx="7886700" cy="619774"/>
          </a:xfrm>
        </p:spPr>
        <p:txBody>
          <a:bodyPr>
            <a:normAutofit/>
          </a:bodyPr>
          <a:lstStyle/>
          <a:p>
            <a:pPr algn="ctr"/>
            <a:r>
              <a:rPr lang="en-US" dirty="0"/>
              <a:t>RATIFY Trial</a:t>
            </a:r>
          </a:p>
        </p:txBody>
      </p:sp>
      <p:graphicFrame>
        <p:nvGraphicFramePr>
          <p:cNvPr id="5" name="Table 5">
            <a:extLst>
              <a:ext uri="{FF2B5EF4-FFF2-40B4-BE49-F238E27FC236}">
                <a16:creationId xmlns:a16="http://schemas.microsoft.com/office/drawing/2014/main" id="{5C6F9C30-F12E-0C4C-5AD0-D60B8CDD24B7}"/>
              </a:ext>
            </a:extLst>
          </p:cNvPr>
          <p:cNvGraphicFramePr>
            <a:graphicFrameLocks noGrp="1"/>
          </p:cNvGraphicFramePr>
          <p:nvPr>
            <p:ph idx="1"/>
            <p:extLst>
              <p:ext uri="{D42A27DB-BD31-4B8C-83A1-F6EECF244321}">
                <p14:modId xmlns:p14="http://schemas.microsoft.com/office/powerpoint/2010/main" val="2714891809"/>
              </p:ext>
            </p:extLst>
          </p:nvPr>
        </p:nvGraphicFramePr>
        <p:xfrm>
          <a:off x="628650" y="951371"/>
          <a:ext cx="7886700" cy="3201987"/>
        </p:xfrm>
        <a:graphic>
          <a:graphicData uri="http://schemas.openxmlformats.org/drawingml/2006/table">
            <a:tbl>
              <a:tblPr firstRow="1" bandRow="1">
                <a:tableStyleId>{5C22544A-7EE6-4342-B048-85BDC9FD1C3A}</a:tableStyleId>
              </a:tblPr>
              <a:tblGrid>
                <a:gridCol w="2367938">
                  <a:extLst>
                    <a:ext uri="{9D8B030D-6E8A-4147-A177-3AD203B41FA5}">
                      <a16:colId xmlns:a16="http://schemas.microsoft.com/office/drawing/2014/main" val="2732877888"/>
                    </a:ext>
                  </a:extLst>
                </a:gridCol>
                <a:gridCol w="5518762">
                  <a:extLst>
                    <a:ext uri="{9D8B030D-6E8A-4147-A177-3AD203B41FA5}">
                      <a16:colId xmlns:a16="http://schemas.microsoft.com/office/drawing/2014/main" val="1149198612"/>
                    </a:ext>
                  </a:extLst>
                </a:gridCol>
              </a:tblGrid>
              <a:tr h="1421824">
                <a:tc>
                  <a:txBody>
                    <a:bodyPr/>
                    <a:lstStyle/>
                    <a:p>
                      <a:pPr marL="0" indent="0">
                        <a:buNone/>
                      </a:pPr>
                      <a:r>
                        <a:rPr lang="en-US" sz="1800" b="0" dirty="0">
                          <a:solidFill>
                            <a:schemeClr val="tx1"/>
                          </a:solidFill>
                        </a:rPr>
                        <a:t>Standard induction </a:t>
                      </a:r>
                    </a:p>
                    <a:p>
                      <a:endParaRPr lang="en-US" sz="1800" b="0" dirty="0">
                        <a:solidFill>
                          <a:schemeClr val="tx1"/>
                        </a:solidFill>
                      </a:endParaRPr>
                    </a:p>
                  </a:txBody>
                  <a:tcPr>
                    <a:solidFill>
                      <a:schemeClr val="accent1">
                        <a:lumMod val="40000"/>
                        <a:lumOff val="60000"/>
                      </a:schemeClr>
                    </a:solidFill>
                  </a:tcPr>
                </a:tc>
                <a:tc>
                  <a:txBody>
                    <a:bodyPr/>
                    <a:lstStyle/>
                    <a:p>
                      <a:pPr marL="171450" lvl="0" indent="-171450" algn="l">
                        <a:buFont typeface="Arial" panose="020B0604020202020204" pitchFamily="34" charset="0"/>
                        <a:buChar char="•"/>
                      </a:pPr>
                      <a:r>
                        <a:rPr lang="en-US" sz="1800" b="0" dirty="0">
                          <a:solidFill>
                            <a:schemeClr val="tx1"/>
                          </a:solidFill>
                        </a:rPr>
                        <a:t>Cytarabine 200 mg/m</a:t>
                      </a:r>
                      <a:r>
                        <a:rPr lang="en-US" sz="1800" b="0" baseline="30000" dirty="0">
                          <a:solidFill>
                            <a:schemeClr val="tx1"/>
                          </a:solidFill>
                        </a:rPr>
                        <a:t>2</a:t>
                      </a:r>
                      <a:r>
                        <a:rPr lang="en-US" sz="1800" b="0" dirty="0">
                          <a:solidFill>
                            <a:schemeClr val="tx1"/>
                          </a:solidFill>
                        </a:rPr>
                        <a:t> CIV x 7 days PLUS</a:t>
                      </a:r>
                    </a:p>
                    <a:p>
                      <a:pPr marL="171450" lvl="0" indent="-171450" algn="l">
                        <a:buFont typeface="Arial" panose="020B0604020202020204" pitchFamily="34" charset="0"/>
                        <a:buChar char="•"/>
                      </a:pPr>
                      <a:r>
                        <a:rPr lang="en-US" sz="1800" b="0" dirty="0">
                          <a:solidFill>
                            <a:schemeClr val="tx1"/>
                          </a:solidFill>
                        </a:rPr>
                        <a:t>Daunorubicin 60 mg/m</a:t>
                      </a:r>
                      <a:r>
                        <a:rPr lang="en-US" sz="1800" b="0" baseline="30000" dirty="0">
                          <a:solidFill>
                            <a:schemeClr val="tx1"/>
                          </a:solidFill>
                        </a:rPr>
                        <a:t>2</a:t>
                      </a:r>
                      <a:r>
                        <a:rPr lang="en-US" sz="1800" b="0" dirty="0">
                          <a:solidFill>
                            <a:schemeClr val="tx1"/>
                          </a:solidFill>
                        </a:rPr>
                        <a:t> IV D1-3 or Idarubicin 12 mg/m</a:t>
                      </a:r>
                      <a:r>
                        <a:rPr lang="en-US" sz="1800" b="0" baseline="30000" dirty="0">
                          <a:solidFill>
                            <a:schemeClr val="tx1"/>
                          </a:solidFill>
                        </a:rPr>
                        <a:t>2</a:t>
                      </a:r>
                      <a:r>
                        <a:rPr lang="en-US" sz="1800" b="0" dirty="0">
                          <a:solidFill>
                            <a:schemeClr val="tx1"/>
                          </a:solidFill>
                        </a:rPr>
                        <a:t> IV D1-3 PLUS</a:t>
                      </a:r>
                    </a:p>
                    <a:p>
                      <a:pPr marL="171450" lvl="0" indent="-171450" algn="l">
                        <a:buFont typeface="Arial" panose="020B0604020202020204" pitchFamily="34" charset="0"/>
                        <a:buChar char="•"/>
                      </a:pPr>
                      <a:r>
                        <a:rPr lang="en-US" sz="1800" b="0" dirty="0">
                          <a:solidFill>
                            <a:schemeClr val="tx1"/>
                          </a:solidFill>
                        </a:rPr>
                        <a:t>Midostaurin 50 mg BID D8-21</a:t>
                      </a:r>
                    </a:p>
                  </a:txBody>
                  <a:tcPr>
                    <a:solidFill>
                      <a:schemeClr val="accent1">
                        <a:lumMod val="40000"/>
                        <a:lumOff val="60000"/>
                      </a:schemeClr>
                    </a:solidFill>
                  </a:tcPr>
                </a:tc>
                <a:extLst>
                  <a:ext uri="{0D108BD9-81ED-4DB2-BD59-A6C34878D82A}">
                    <a16:rowId xmlns:a16="http://schemas.microsoft.com/office/drawing/2014/main" val="3989432854"/>
                  </a:ext>
                </a:extLst>
              </a:tr>
              <a:tr h="1228460">
                <a:tc>
                  <a:txBody>
                    <a:bodyPr/>
                    <a:lstStyle/>
                    <a:p>
                      <a:pPr marL="0" indent="0">
                        <a:buNone/>
                      </a:pPr>
                      <a:r>
                        <a:rPr lang="en-US" sz="1800" b="0" dirty="0">
                          <a:solidFill>
                            <a:schemeClr val="tx1"/>
                          </a:solidFill>
                        </a:rPr>
                        <a:t>Consolidation </a:t>
                      </a:r>
                    </a:p>
                    <a:p>
                      <a:endParaRPr lang="en-US" sz="1800" b="0" dirty="0">
                        <a:solidFill>
                          <a:schemeClr val="tx1"/>
                        </a:solidFill>
                      </a:endParaRPr>
                    </a:p>
                  </a:txBody>
                  <a:tcPr/>
                </a:tc>
                <a:tc>
                  <a:txBody>
                    <a:bodyPr/>
                    <a:lstStyle/>
                    <a:p>
                      <a:pPr marL="171450" lvl="0" indent="-171450" algn="l">
                        <a:buFont typeface="Arial" panose="020B0604020202020204" pitchFamily="34" charset="0"/>
                        <a:buChar char="•"/>
                      </a:pPr>
                      <a:r>
                        <a:rPr lang="en-US" sz="1800" b="0" dirty="0">
                          <a:solidFill>
                            <a:schemeClr val="tx1"/>
                          </a:solidFill>
                        </a:rPr>
                        <a:t>High-dose cytarabine (HiDAC) 3 g/m</a:t>
                      </a:r>
                      <a:r>
                        <a:rPr lang="en-US" sz="1800" b="0" baseline="30000" dirty="0">
                          <a:solidFill>
                            <a:schemeClr val="tx1"/>
                          </a:solidFill>
                        </a:rPr>
                        <a:t>2</a:t>
                      </a:r>
                      <a:r>
                        <a:rPr lang="en-US" sz="1800" b="0" dirty="0">
                          <a:solidFill>
                            <a:schemeClr val="tx1"/>
                          </a:solidFill>
                        </a:rPr>
                        <a:t> IV over 3 h every 12h on D1,3,5 PLUS</a:t>
                      </a:r>
                    </a:p>
                    <a:p>
                      <a:pPr marL="171450" lvl="0" indent="-171450" algn="l">
                        <a:buFont typeface="Arial" panose="020B0604020202020204" pitchFamily="34" charset="0"/>
                        <a:buChar char="•"/>
                      </a:pPr>
                      <a:r>
                        <a:rPr lang="en-US" sz="1800" b="0" dirty="0">
                          <a:solidFill>
                            <a:schemeClr val="tx1"/>
                          </a:solidFill>
                        </a:rPr>
                        <a:t>Midostaurin  50 mg BID D8-21</a:t>
                      </a:r>
                    </a:p>
                  </a:txBody>
                  <a:tcPr/>
                </a:tc>
                <a:extLst>
                  <a:ext uri="{0D108BD9-81ED-4DB2-BD59-A6C34878D82A}">
                    <a16:rowId xmlns:a16="http://schemas.microsoft.com/office/drawing/2014/main" val="90010597"/>
                  </a:ext>
                </a:extLst>
              </a:tr>
              <a:tr h="551703">
                <a:tc>
                  <a:txBody>
                    <a:bodyPr/>
                    <a:lstStyle/>
                    <a:p>
                      <a:pPr marL="0" indent="0">
                        <a:buNone/>
                      </a:pPr>
                      <a:r>
                        <a:rPr lang="en-US" sz="1800" b="0" dirty="0">
                          <a:solidFill>
                            <a:schemeClr val="tx1"/>
                          </a:solidFill>
                        </a:rPr>
                        <a:t>Maintenance*</a:t>
                      </a:r>
                    </a:p>
                  </a:txBody>
                  <a:tcPr>
                    <a:solidFill>
                      <a:schemeClr val="accent1">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Midostaurin 50 mg BID D8-21 for up to 1 y</a:t>
                      </a:r>
                    </a:p>
                  </a:txBody>
                  <a:tcPr>
                    <a:solidFill>
                      <a:schemeClr val="accent1">
                        <a:lumMod val="40000"/>
                        <a:lumOff val="60000"/>
                      </a:schemeClr>
                    </a:solidFill>
                  </a:tcPr>
                </a:tc>
                <a:extLst>
                  <a:ext uri="{0D108BD9-81ED-4DB2-BD59-A6C34878D82A}">
                    <a16:rowId xmlns:a16="http://schemas.microsoft.com/office/drawing/2014/main" val="2918463394"/>
                  </a:ext>
                </a:extLst>
              </a:tr>
            </a:tbl>
          </a:graphicData>
        </a:graphic>
      </p:graphicFrame>
      <p:sp>
        <p:nvSpPr>
          <p:cNvPr id="7" name="TextBox 6">
            <a:extLst>
              <a:ext uri="{FF2B5EF4-FFF2-40B4-BE49-F238E27FC236}">
                <a16:creationId xmlns:a16="http://schemas.microsoft.com/office/drawing/2014/main" id="{5D8AB7C0-3AA7-7C1E-1AC2-2809D9BACE88}"/>
              </a:ext>
            </a:extLst>
          </p:cNvPr>
          <p:cNvSpPr txBox="1"/>
          <p:nvPr/>
        </p:nvSpPr>
        <p:spPr>
          <a:xfrm>
            <a:off x="3082637" y="4504374"/>
            <a:ext cx="544656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Levis M. </a:t>
            </a:r>
            <a:r>
              <a:rPr kumimoji="0" lang="en-US" sz="900" b="0" i="1" u="none" strike="noStrike" kern="1200" cap="none" spc="0" normalizeH="0" baseline="0" noProof="0" dirty="0">
                <a:ln>
                  <a:noFill/>
                </a:ln>
                <a:solidFill>
                  <a:prstClr val="white"/>
                </a:solidFill>
                <a:effectLst/>
                <a:uLnTx/>
                <a:uFillTx/>
                <a:latin typeface="Calibri" panose="020F0502020204030204"/>
                <a:ea typeface="+mn-ea"/>
                <a:cs typeface="+mn-cs"/>
              </a:rPr>
              <a:t>Blood.</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2017;129(26):3403–3406. </a:t>
            </a:r>
          </a:p>
        </p:txBody>
      </p:sp>
      <p:sp>
        <p:nvSpPr>
          <p:cNvPr id="3" name="TextBox 2">
            <a:extLst>
              <a:ext uri="{FF2B5EF4-FFF2-40B4-BE49-F238E27FC236}">
                <a16:creationId xmlns:a16="http://schemas.microsoft.com/office/drawing/2014/main" id="{A129D13F-2AA6-5B69-BD45-44BF8B06896E}"/>
              </a:ext>
            </a:extLst>
          </p:cNvPr>
          <p:cNvSpPr txBox="1"/>
          <p:nvPr/>
        </p:nvSpPr>
        <p:spPr>
          <a:xfrm>
            <a:off x="628650" y="4211111"/>
            <a:ext cx="3757632" cy="307777"/>
          </a:xfrm>
          <a:prstGeom prst="rect">
            <a:avLst/>
          </a:prstGeom>
          <a:noFill/>
        </p:spPr>
        <p:txBody>
          <a:bodyPr wrap="none" rtlCol="0">
            <a:spAutoFit/>
          </a:bodyPr>
          <a:lstStyle/>
          <a:p>
            <a:r>
              <a:rPr lang="en-US" sz="1400" dirty="0"/>
              <a:t>*Maintenance regimen is not approved in the US</a:t>
            </a:r>
          </a:p>
        </p:txBody>
      </p:sp>
    </p:spTree>
    <p:extLst>
      <p:ext uri="{BB962C8B-B14F-4D97-AF65-F5344CB8AC3E}">
        <p14:creationId xmlns:p14="http://schemas.microsoft.com/office/powerpoint/2010/main" val="3394236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732B-1B40-0C3C-35DE-AF8E88AF76E0}"/>
              </a:ext>
            </a:extLst>
          </p:cNvPr>
          <p:cNvSpPr>
            <a:spLocks noGrp="1"/>
          </p:cNvSpPr>
          <p:nvPr>
            <p:ph type="title"/>
          </p:nvPr>
        </p:nvSpPr>
        <p:spPr/>
        <p:txBody>
          <a:bodyPr>
            <a:normAutofit/>
          </a:bodyPr>
          <a:lstStyle/>
          <a:p>
            <a:pPr algn="ctr"/>
            <a:r>
              <a:rPr lang="en-US" dirty="0"/>
              <a:t>RATIFY Trial</a:t>
            </a:r>
            <a:br>
              <a:rPr lang="en-US" dirty="0"/>
            </a:br>
            <a:endParaRPr lang="en-US" sz="1600" dirty="0"/>
          </a:p>
        </p:txBody>
      </p:sp>
      <p:graphicFrame>
        <p:nvGraphicFramePr>
          <p:cNvPr id="4" name="Table 4">
            <a:extLst>
              <a:ext uri="{FF2B5EF4-FFF2-40B4-BE49-F238E27FC236}">
                <a16:creationId xmlns:a16="http://schemas.microsoft.com/office/drawing/2014/main" id="{5E0B68F8-8439-2CE1-5298-2EED898AA682}"/>
              </a:ext>
            </a:extLst>
          </p:cNvPr>
          <p:cNvGraphicFramePr>
            <a:graphicFrameLocks noGrp="1"/>
          </p:cNvGraphicFramePr>
          <p:nvPr>
            <p:ph idx="1"/>
            <p:extLst>
              <p:ext uri="{D42A27DB-BD31-4B8C-83A1-F6EECF244321}">
                <p14:modId xmlns:p14="http://schemas.microsoft.com/office/powerpoint/2010/main" val="1128025825"/>
              </p:ext>
            </p:extLst>
          </p:nvPr>
        </p:nvGraphicFramePr>
        <p:xfrm>
          <a:off x="1301765" y="1261414"/>
          <a:ext cx="6540469" cy="2595880"/>
        </p:xfrm>
        <a:graphic>
          <a:graphicData uri="http://schemas.openxmlformats.org/drawingml/2006/table">
            <a:tbl>
              <a:tblPr firstRow="1" bandRow="1">
                <a:tableStyleId>{5C22544A-7EE6-4342-B048-85BDC9FD1C3A}</a:tableStyleId>
              </a:tblPr>
              <a:tblGrid>
                <a:gridCol w="2706504">
                  <a:extLst>
                    <a:ext uri="{9D8B030D-6E8A-4147-A177-3AD203B41FA5}">
                      <a16:colId xmlns:a16="http://schemas.microsoft.com/office/drawing/2014/main" val="595291099"/>
                    </a:ext>
                  </a:extLst>
                </a:gridCol>
                <a:gridCol w="1968561">
                  <a:extLst>
                    <a:ext uri="{9D8B030D-6E8A-4147-A177-3AD203B41FA5}">
                      <a16:colId xmlns:a16="http://schemas.microsoft.com/office/drawing/2014/main" val="1897086929"/>
                    </a:ext>
                  </a:extLst>
                </a:gridCol>
                <a:gridCol w="1865404">
                  <a:extLst>
                    <a:ext uri="{9D8B030D-6E8A-4147-A177-3AD203B41FA5}">
                      <a16:colId xmlns:a16="http://schemas.microsoft.com/office/drawing/2014/main" val="2864162636"/>
                    </a:ext>
                  </a:extLst>
                </a:gridCol>
              </a:tblGrid>
              <a:tr h="370840">
                <a:tc>
                  <a:txBody>
                    <a:bodyPr/>
                    <a:lstStyle/>
                    <a:p>
                      <a:r>
                        <a:rPr lang="en-US" sz="1600" dirty="0"/>
                        <a:t>Adverse events grade ≥3</a:t>
                      </a:r>
                    </a:p>
                  </a:txBody>
                  <a:tcPr/>
                </a:tc>
                <a:tc>
                  <a:txBody>
                    <a:bodyPr/>
                    <a:lstStyle/>
                    <a:p>
                      <a:r>
                        <a:rPr lang="en-US" sz="1600" dirty="0"/>
                        <a:t>Midostaurin</a:t>
                      </a:r>
                    </a:p>
                  </a:txBody>
                  <a:tcPr/>
                </a:tc>
                <a:tc>
                  <a:txBody>
                    <a:bodyPr/>
                    <a:lstStyle/>
                    <a:p>
                      <a:r>
                        <a:rPr lang="en-US" sz="1600" dirty="0"/>
                        <a:t>Placebo</a:t>
                      </a:r>
                    </a:p>
                  </a:txBody>
                  <a:tcPr/>
                </a:tc>
                <a:extLst>
                  <a:ext uri="{0D108BD9-81ED-4DB2-BD59-A6C34878D82A}">
                    <a16:rowId xmlns:a16="http://schemas.microsoft.com/office/drawing/2014/main" val="1156770332"/>
                  </a:ext>
                </a:extLst>
              </a:tr>
              <a:tr h="370840">
                <a:tc>
                  <a:txBody>
                    <a:bodyPr/>
                    <a:lstStyle/>
                    <a:p>
                      <a:r>
                        <a:rPr lang="en-US" sz="1600" dirty="0"/>
                        <a:t>Thrombocytopenia</a:t>
                      </a:r>
                    </a:p>
                  </a:txBody>
                  <a:tcPr/>
                </a:tc>
                <a:tc>
                  <a:txBody>
                    <a:bodyPr/>
                    <a:lstStyle/>
                    <a:p>
                      <a:pPr algn="ctr"/>
                      <a:r>
                        <a:rPr lang="en-US" sz="1600" dirty="0"/>
                        <a:t>97%</a:t>
                      </a:r>
                    </a:p>
                  </a:txBody>
                  <a:tcPr/>
                </a:tc>
                <a:tc>
                  <a:txBody>
                    <a:bodyPr/>
                    <a:lstStyle/>
                    <a:p>
                      <a:pPr algn="ctr"/>
                      <a:r>
                        <a:rPr lang="en-US" sz="1600" dirty="0"/>
                        <a:t>97%</a:t>
                      </a:r>
                    </a:p>
                  </a:txBody>
                  <a:tcPr/>
                </a:tc>
                <a:extLst>
                  <a:ext uri="{0D108BD9-81ED-4DB2-BD59-A6C34878D82A}">
                    <a16:rowId xmlns:a16="http://schemas.microsoft.com/office/drawing/2014/main" val="1635111996"/>
                  </a:ext>
                </a:extLst>
              </a:tr>
              <a:tr h="370840">
                <a:tc>
                  <a:txBody>
                    <a:bodyPr/>
                    <a:lstStyle/>
                    <a:p>
                      <a:r>
                        <a:rPr lang="en-US" sz="1600" dirty="0"/>
                        <a:t>Neutropenia</a:t>
                      </a:r>
                    </a:p>
                  </a:txBody>
                  <a:tcPr>
                    <a:solidFill>
                      <a:schemeClr val="accent1">
                        <a:lumMod val="20000"/>
                        <a:lumOff val="80000"/>
                      </a:schemeClr>
                    </a:solidFill>
                  </a:tcPr>
                </a:tc>
                <a:tc>
                  <a:txBody>
                    <a:bodyPr/>
                    <a:lstStyle/>
                    <a:p>
                      <a:pPr algn="ctr"/>
                      <a:r>
                        <a:rPr lang="en-US" sz="1600" dirty="0"/>
                        <a:t>95%</a:t>
                      </a:r>
                    </a:p>
                  </a:txBody>
                  <a:tcPr>
                    <a:solidFill>
                      <a:schemeClr val="accent1">
                        <a:lumMod val="20000"/>
                        <a:lumOff val="80000"/>
                      </a:schemeClr>
                    </a:solidFill>
                  </a:tcPr>
                </a:tc>
                <a:tc>
                  <a:txBody>
                    <a:bodyPr/>
                    <a:lstStyle/>
                    <a:p>
                      <a:pPr algn="ctr"/>
                      <a:r>
                        <a:rPr lang="en-US" sz="1600" dirty="0"/>
                        <a:t>96%</a:t>
                      </a:r>
                    </a:p>
                  </a:txBody>
                  <a:tcPr>
                    <a:solidFill>
                      <a:schemeClr val="accent1">
                        <a:lumMod val="20000"/>
                        <a:lumOff val="80000"/>
                      </a:schemeClr>
                    </a:solidFill>
                  </a:tcPr>
                </a:tc>
                <a:extLst>
                  <a:ext uri="{0D108BD9-81ED-4DB2-BD59-A6C34878D82A}">
                    <a16:rowId xmlns:a16="http://schemas.microsoft.com/office/drawing/2014/main" val="802095374"/>
                  </a:ext>
                </a:extLst>
              </a:tr>
              <a:tr h="370840">
                <a:tc>
                  <a:txBody>
                    <a:bodyPr/>
                    <a:lstStyle/>
                    <a:p>
                      <a:r>
                        <a:rPr lang="en-US" sz="1600" b="0" dirty="0"/>
                        <a:t>Anemia</a:t>
                      </a:r>
                    </a:p>
                  </a:txBody>
                  <a:tcPr/>
                </a:tc>
                <a:tc>
                  <a:txBody>
                    <a:bodyPr/>
                    <a:lstStyle/>
                    <a:p>
                      <a:pPr algn="ctr"/>
                      <a:r>
                        <a:rPr lang="en-US" sz="1600" b="0" dirty="0"/>
                        <a:t>93%</a:t>
                      </a:r>
                    </a:p>
                  </a:txBody>
                  <a:tcPr/>
                </a:tc>
                <a:tc>
                  <a:txBody>
                    <a:bodyPr/>
                    <a:lstStyle/>
                    <a:p>
                      <a:pPr algn="ctr"/>
                      <a:r>
                        <a:rPr lang="en-US" sz="1600" b="0" dirty="0"/>
                        <a:t>88%</a:t>
                      </a:r>
                    </a:p>
                  </a:txBody>
                  <a:tcPr/>
                </a:tc>
                <a:extLst>
                  <a:ext uri="{0D108BD9-81ED-4DB2-BD59-A6C34878D82A}">
                    <a16:rowId xmlns:a16="http://schemas.microsoft.com/office/drawing/2014/main" val="531159865"/>
                  </a:ext>
                </a:extLst>
              </a:tr>
              <a:tr h="370840">
                <a:tc>
                  <a:txBody>
                    <a:bodyPr/>
                    <a:lstStyle/>
                    <a:p>
                      <a:r>
                        <a:rPr lang="en-US" sz="1600" dirty="0"/>
                        <a:t>Febrile neutropenia</a:t>
                      </a:r>
                    </a:p>
                  </a:txBody>
                  <a:tcPr>
                    <a:solidFill>
                      <a:schemeClr val="accent1">
                        <a:lumMod val="20000"/>
                        <a:lumOff val="80000"/>
                      </a:schemeClr>
                    </a:solidFill>
                  </a:tcPr>
                </a:tc>
                <a:tc>
                  <a:txBody>
                    <a:bodyPr/>
                    <a:lstStyle/>
                    <a:p>
                      <a:pPr algn="ctr"/>
                      <a:r>
                        <a:rPr lang="en-US" sz="1600" dirty="0"/>
                        <a:t>82%</a:t>
                      </a:r>
                    </a:p>
                  </a:txBody>
                  <a:tcPr>
                    <a:solidFill>
                      <a:schemeClr val="accent1">
                        <a:lumMod val="20000"/>
                        <a:lumOff val="80000"/>
                      </a:schemeClr>
                    </a:solidFill>
                  </a:tcPr>
                </a:tc>
                <a:tc>
                  <a:txBody>
                    <a:bodyPr/>
                    <a:lstStyle/>
                    <a:p>
                      <a:pPr algn="ctr"/>
                      <a:r>
                        <a:rPr lang="en-US" sz="1600" dirty="0"/>
                        <a:t>82%</a:t>
                      </a:r>
                    </a:p>
                  </a:txBody>
                  <a:tcPr>
                    <a:solidFill>
                      <a:schemeClr val="accent1">
                        <a:lumMod val="20000"/>
                        <a:lumOff val="80000"/>
                      </a:schemeClr>
                    </a:solidFill>
                  </a:tcPr>
                </a:tc>
                <a:extLst>
                  <a:ext uri="{0D108BD9-81ED-4DB2-BD59-A6C34878D82A}">
                    <a16:rowId xmlns:a16="http://schemas.microsoft.com/office/drawing/2014/main" val="3187388063"/>
                  </a:ext>
                </a:extLst>
              </a:tr>
              <a:tr h="370840">
                <a:tc>
                  <a:txBody>
                    <a:bodyPr/>
                    <a:lstStyle/>
                    <a:p>
                      <a:r>
                        <a:rPr lang="en-US" sz="1600" dirty="0"/>
                        <a:t>Infection</a:t>
                      </a:r>
                    </a:p>
                  </a:txBody>
                  <a:tcPr/>
                </a:tc>
                <a:tc>
                  <a:txBody>
                    <a:bodyPr/>
                    <a:lstStyle/>
                    <a:p>
                      <a:pPr algn="ctr"/>
                      <a:r>
                        <a:rPr lang="en-US" sz="1600" dirty="0"/>
                        <a:t>52%</a:t>
                      </a:r>
                    </a:p>
                  </a:txBody>
                  <a:tcPr/>
                </a:tc>
                <a:tc>
                  <a:txBody>
                    <a:bodyPr/>
                    <a:lstStyle/>
                    <a:p>
                      <a:pPr algn="ctr"/>
                      <a:r>
                        <a:rPr lang="en-US" sz="1600" dirty="0"/>
                        <a:t>50%</a:t>
                      </a:r>
                    </a:p>
                  </a:txBody>
                  <a:tcPr/>
                </a:tc>
                <a:extLst>
                  <a:ext uri="{0D108BD9-81ED-4DB2-BD59-A6C34878D82A}">
                    <a16:rowId xmlns:a16="http://schemas.microsoft.com/office/drawing/2014/main" val="2029372160"/>
                  </a:ext>
                </a:extLst>
              </a:tr>
              <a:tr h="370840">
                <a:tc>
                  <a:txBody>
                    <a:bodyPr/>
                    <a:lstStyle/>
                    <a:p>
                      <a:r>
                        <a:rPr lang="en-US" sz="1600" b="0" dirty="0"/>
                        <a:t>Rash</a:t>
                      </a:r>
                    </a:p>
                  </a:txBody>
                  <a:tcPr>
                    <a:solidFill>
                      <a:schemeClr val="accent1">
                        <a:lumMod val="20000"/>
                        <a:lumOff val="80000"/>
                      </a:schemeClr>
                    </a:solidFill>
                  </a:tcPr>
                </a:tc>
                <a:tc>
                  <a:txBody>
                    <a:bodyPr/>
                    <a:lstStyle/>
                    <a:p>
                      <a:pPr algn="ctr"/>
                      <a:r>
                        <a:rPr lang="en-US" sz="1600" b="0" dirty="0"/>
                        <a:t>14%</a:t>
                      </a:r>
                    </a:p>
                  </a:txBody>
                  <a:tcPr>
                    <a:solidFill>
                      <a:schemeClr val="accent1">
                        <a:lumMod val="20000"/>
                        <a:lumOff val="80000"/>
                      </a:schemeClr>
                    </a:solidFill>
                  </a:tcPr>
                </a:tc>
                <a:tc>
                  <a:txBody>
                    <a:bodyPr/>
                    <a:lstStyle/>
                    <a:p>
                      <a:pPr algn="ctr"/>
                      <a:r>
                        <a:rPr lang="en-US" sz="1600" b="0" dirty="0"/>
                        <a:t>8%</a:t>
                      </a:r>
                    </a:p>
                  </a:txBody>
                  <a:tcPr>
                    <a:solidFill>
                      <a:schemeClr val="accent1">
                        <a:lumMod val="20000"/>
                        <a:lumOff val="80000"/>
                      </a:schemeClr>
                    </a:solidFill>
                  </a:tcPr>
                </a:tc>
                <a:extLst>
                  <a:ext uri="{0D108BD9-81ED-4DB2-BD59-A6C34878D82A}">
                    <a16:rowId xmlns:a16="http://schemas.microsoft.com/office/drawing/2014/main" val="3964781361"/>
                  </a:ext>
                </a:extLst>
              </a:tr>
            </a:tbl>
          </a:graphicData>
        </a:graphic>
      </p:graphicFrame>
      <p:sp>
        <p:nvSpPr>
          <p:cNvPr id="5" name="TextBox 4">
            <a:extLst>
              <a:ext uri="{FF2B5EF4-FFF2-40B4-BE49-F238E27FC236}">
                <a16:creationId xmlns:a16="http://schemas.microsoft.com/office/drawing/2014/main" id="{C316054B-4687-A438-E546-8995CC7A1278}"/>
              </a:ext>
            </a:extLst>
          </p:cNvPr>
          <p:cNvSpPr txBox="1"/>
          <p:nvPr/>
        </p:nvSpPr>
        <p:spPr>
          <a:xfrm>
            <a:off x="3082636" y="4504872"/>
            <a:ext cx="363954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Stone RM, et al. </a:t>
            </a:r>
            <a:r>
              <a:rPr kumimoji="0" lang="en-US" sz="900" b="0" i="1" u="none" strike="noStrike" kern="1200" cap="none" spc="0" normalizeH="0" baseline="0" noProof="0" dirty="0">
                <a:ln>
                  <a:noFill/>
                </a:ln>
                <a:solidFill>
                  <a:prstClr val="white"/>
                </a:solidFill>
                <a:effectLst/>
                <a:uLnTx/>
                <a:uFillTx/>
                <a:latin typeface="Calibri" panose="020F0502020204030204"/>
                <a:ea typeface="+mn-ea"/>
                <a:cs typeface="+mn-cs"/>
              </a:rPr>
              <a:t>N Engl J Med. </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2017;377(5):454-464.</a:t>
            </a:r>
          </a:p>
        </p:txBody>
      </p:sp>
      <p:sp>
        <p:nvSpPr>
          <p:cNvPr id="3" name="TextBox 2">
            <a:extLst>
              <a:ext uri="{FF2B5EF4-FFF2-40B4-BE49-F238E27FC236}">
                <a16:creationId xmlns:a16="http://schemas.microsoft.com/office/drawing/2014/main" id="{3080FFE7-4252-803E-47B1-A87F153A5FE7}"/>
              </a:ext>
            </a:extLst>
          </p:cNvPr>
          <p:cNvSpPr txBox="1"/>
          <p:nvPr/>
        </p:nvSpPr>
        <p:spPr>
          <a:xfrm>
            <a:off x="1301765" y="2374490"/>
            <a:ext cx="5924945" cy="369332"/>
          </a:xfrm>
          <a:prstGeom prst="rect">
            <a:avLst/>
          </a:prstGeom>
          <a:noFill/>
          <a:ln w="31750">
            <a:solidFill>
              <a:srgbClr val="FF0000"/>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B09FA6A1-1984-D317-639E-47E99DE8B6BC}"/>
              </a:ext>
            </a:extLst>
          </p:cNvPr>
          <p:cNvSpPr txBox="1"/>
          <p:nvPr/>
        </p:nvSpPr>
        <p:spPr>
          <a:xfrm>
            <a:off x="1301765" y="3463001"/>
            <a:ext cx="5924945" cy="369332"/>
          </a:xfrm>
          <a:prstGeom prst="rect">
            <a:avLst/>
          </a:prstGeom>
          <a:noFill/>
          <a:ln w="317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64965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E92D-9C18-1448-FEC8-4584D4791D47}"/>
              </a:ext>
            </a:extLst>
          </p:cNvPr>
          <p:cNvSpPr>
            <a:spLocks noGrp="1"/>
          </p:cNvSpPr>
          <p:nvPr>
            <p:ph type="title"/>
          </p:nvPr>
        </p:nvSpPr>
        <p:spPr/>
        <p:txBody>
          <a:bodyPr/>
          <a:lstStyle/>
          <a:p>
            <a:pPr algn="ctr"/>
            <a:r>
              <a:rPr lang="en-US" dirty="0"/>
              <a:t>What is AML?</a:t>
            </a:r>
          </a:p>
        </p:txBody>
      </p:sp>
      <p:sp>
        <p:nvSpPr>
          <p:cNvPr id="3" name="Content Placeholder 2">
            <a:extLst>
              <a:ext uri="{FF2B5EF4-FFF2-40B4-BE49-F238E27FC236}">
                <a16:creationId xmlns:a16="http://schemas.microsoft.com/office/drawing/2014/main" id="{EDC6AE04-C148-E67F-D335-E1F732031B4B}"/>
              </a:ext>
            </a:extLst>
          </p:cNvPr>
          <p:cNvSpPr>
            <a:spLocks noGrp="1"/>
          </p:cNvSpPr>
          <p:nvPr>
            <p:ph idx="1"/>
          </p:nvPr>
        </p:nvSpPr>
        <p:spPr/>
        <p:txBody>
          <a:bodyPr/>
          <a:lstStyle/>
          <a:p>
            <a:r>
              <a:rPr lang="en-US" dirty="0"/>
              <a:t>The proliferation of immature myeloid precursors, or blasts, that lose the ability to differentiate into mature cells.</a:t>
            </a:r>
          </a:p>
          <a:p>
            <a:pPr marL="0" indent="0">
              <a:buNone/>
            </a:pPr>
            <a:endParaRPr lang="en-US" dirty="0"/>
          </a:p>
          <a:p>
            <a:r>
              <a:rPr lang="en-US" dirty="0"/>
              <a:t>Accumulation of these immature myeloid precursors affects normal production of other cell lines such as mature granulocytes, red blood cells and platelets resulting in anemia, bleeding risk from thrombocytopenia, and infection from neutropenia</a:t>
            </a:r>
          </a:p>
        </p:txBody>
      </p:sp>
    </p:spTree>
    <p:extLst>
      <p:ext uri="{BB962C8B-B14F-4D97-AF65-F5344CB8AC3E}">
        <p14:creationId xmlns:p14="http://schemas.microsoft.com/office/powerpoint/2010/main" val="1808259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E6AD-EAD9-BEC1-6330-D0397CD9E2C7}"/>
              </a:ext>
            </a:extLst>
          </p:cNvPr>
          <p:cNvSpPr>
            <a:spLocks noGrp="1"/>
          </p:cNvSpPr>
          <p:nvPr>
            <p:ph type="title"/>
          </p:nvPr>
        </p:nvSpPr>
        <p:spPr/>
        <p:txBody>
          <a:bodyPr/>
          <a:lstStyle/>
          <a:p>
            <a:pPr algn="ctr"/>
            <a:r>
              <a:rPr lang="en-US" dirty="0"/>
              <a:t>Case Study 1</a:t>
            </a:r>
            <a:r>
              <a:rPr lang="en-US" sz="1800" dirty="0"/>
              <a:t> (cont)</a:t>
            </a:r>
            <a:endParaRPr lang="en-US" dirty="0"/>
          </a:p>
        </p:txBody>
      </p:sp>
      <p:sp>
        <p:nvSpPr>
          <p:cNvPr id="3" name="Content Placeholder 2">
            <a:extLst>
              <a:ext uri="{FF2B5EF4-FFF2-40B4-BE49-F238E27FC236}">
                <a16:creationId xmlns:a16="http://schemas.microsoft.com/office/drawing/2014/main" id="{51619BDA-C7F4-D2A6-30C7-A0907B6AC5E8}"/>
              </a:ext>
            </a:extLst>
          </p:cNvPr>
          <p:cNvSpPr>
            <a:spLocks noGrp="1"/>
          </p:cNvSpPr>
          <p:nvPr>
            <p:ph idx="1"/>
          </p:nvPr>
        </p:nvSpPr>
        <p:spPr/>
        <p:txBody>
          <a:bodyPr/>
          <a:lstStyle/>
          <a:p>
            <a:r>
              <a:rPr lang="en-US" sz="2400" dirty="0"/>
              <a:t>Specimen sent for HLA typing</a:t>
            </a:r>
          </a:p>
          <a:p>
            <a:r>
              <a:rPr lang="en-US" sz="2400" dirty="0"/>
              <a:t>Maggie is started on:</a:t>
            </a:r>
          </a:p>
          <a:p>
            <a:pPr lvl="1"/>
            <a:r>
              <a:rPr lang="en-US" sz="2000" dirty="0"/>
              <a:t>Cytarabine 200 mg/m</a:t>
            </a:r>
            <a:r>
              <a:rPr lang="en-US" sz="2000" baseline="30000" dirty="0"/>
              <a:t>2</a:t>
            </a:r>
            <a:r>
              <a:rPr lang="en-US" sz="2000" dirty="0"/>
              <a:t> CIV D1-7 +</a:t>
            </a:r>
          </a:p>
          <a:p>
            <a:pPr lvl="1"/>
            <a:r>
              <a:rPr lang="en-US" sz="2000" dirty="0"/>
              <a:t>Daunorubicin 90 mg/m</a:t>
            </a:r>
            <a:r>
              <a:rPr lang="en-US" sz="2000" baseline="30000" dirty="0"/>
              <a:t>2</a:t>
            </a:r>
            <a:r>
              <a:rPr lang="en-US" sz="2000" dirty="0"/>
              <a:t> IV D1-3 +</a:t>
            </a:r>
          </a:p>
          <a:p>
            <a:pPr lvl="1"/>
            <a:r>
              <a:rPr lang="en-US" sz="2000" dirty="0"/>
              <a:t>Midostaurin 50 mg BID D8-21</a:t>
            </a:r>
          </a:p>
        </p:txBody>
      </p:sp>
    </p:spTree>
    <p:extLst>
      <p:ext uri="{BB962C8B-B14F-4D97-AF65-F5344CB8AC3E}">
        <p14:creationId xmlns:p14="http://schemas.microsoft.com/office/powerpoint/2010/main" val="123998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8EE3-E804-9571-C53A-091BF831309D}"/>
              </a:ext>
            </a:extLst>
          </p:cNvPr>
          <p:cNvSpPr>
            <a:spLocks noGrp="1"/>
          </p:cNvSpPr>
          <p:nvPr>
            <p:ph type="title"/>
          </p:nvPr>
        </p:nvSpPr>
        <p:spPr/>
        <p:txBody>
          <a:bodyPr/>
          <a:lstStyle/>
          <a:p>
            <a:pPr algn="ctr"/>
            <a:r>
              <a:rPr lang="en-US" dirty="0"/>
              <a:t>Case Study 1</a:t>
            </a:r>
            <a:r>
              <a:rPr lang="en-US" sz="1800" dirty="0"/>
              <a:t> (cont)</a:t>
            </a:r>
            <a:endParaRPr lang="en-US" dirty="0"/>
          </a:p>
        </p:txBody>
      </p:sp>
      <p:sp>
        <p:nvSpPr>
          <p:cNvPr id="3" name="Content Placeholder 2">
            <a:extLst>
              <a:ext uri="{FF2B5EF4-FFF2-40B4-BE49-F238E27FC236}">
                <a16:creationId xmlns:a16="http://schemas.microsoft.com/office/drawing/2014/main" id="{9C58B969-8734-5CBE-4657-8AF7DC98B3E1}"/>
              </a:ext>
            </a:extLst>
          </p:cNvPr>
          <p:cNvSpPr>
            <a:spLocks noGrp="1"/>
          </p:cNvSpPr>
          <p:nvPr>
            <p:ph idx="1"/>
          </p:nvPr>
        </p:nvSpPr>
        <p:spPr/>
        <p:txBody>
          <a:bodyPr>
            <a:normAutofit/>
          </a:bodyPr>
          <a:lstStyle/>
          <a:p>
            <a:r>
              <a:rPr lang="en-US" sz="2400" dirty="0"/>
              <a:t>D14: hypocellular marrow with no evidence of disease</a:t>
            </a:r>
          </a:p>
          <a:p>
            <a:r>
              <a:rPr lang="en-US" sz="2400" dirty="0"/>
              <a:t>D30:</a:t>
            </a:r>
          </a:p>
          <a:p>
            <a:pPr lvl="1"/>
            <a:r>
              <a:rPr lang="en-US" sz="2000" dirty="0"/>
              <a:t>ANC 1000/</a:t>
            </a:r>
            <a:r>
              <a:rPr lang="en-US" sz="2000" dirty="0">
                <a:sym typeface="Symbol" panose="05050102010706020507" pitchFamily="18" charset="2"/>
              </a:rPr>
              <a:t>L</a:t>
            </a:r>
          </a:p>
          <a:p>
            <a:pPr lvl="1"/>
            <a:r>
              <a:rPr lang="en-US" sz="2000" dirty="0"/>
              <a:t>Platelets 82x10</a:t>
            </a:r>
            <a:r>
              <a:rPr lang="en-US" sz="2000" baseline="30000" dirty="0"/>
              <a:t>9</a:t>
            </a:r>
            <a:r>
              <a:rPr lang="en-US" sz="2000" dirty="0"/>
              <a:t>/L</a:t>
            </a:r>
          </a:p>
          <a:p>
            <a:pPr lvl="1"/>
            <a:r>
              <a:rPr lang="en-US" sz="2000" dirty="0"/>
              <a:t>Bone marrow biopsy and aspirate pathology:</a:t>
            </a:r>
          </a:p>
          <a:p>
            <a:pPr lvl="2"/>
            <a:r>
              <a:rPr lang="en-US" sz="1800" dirty="0"/>
              <a:t>45% cellularity (normocellular) with no detectable blasts</a:t>
            </a:r>
          </a:p>
          <a:p>
            <a:pPr lvl="2"/>
            <a:r>
              <a:rPr lang="en-US" sz="1800" dirty="0"/>
              <a:t>Cytogenetics normal</a:t>
            </a:r>
          </a:p>
          <a:p>
            <a:pPr lvl="2"/>
            <a:r>
              <a:rPr lang="en-US" sz="1800" dirty="0"/>
              <a:t>No mutations found on NGS</a:t>
            </a:r>
          </a:p>
        </p:txBody>
      </p:sp>
      <p:sp>
        <p:nvSpPr>
          <p:cNvPr id="5" name="TextBox 4">
            <a:extLst>
              <a:ext uri="{FF2B5EF4-FFF2-40B4-BE49-F238E27FC236}">
                <a16:creationId xmlns:a16="http://schemas.microsoft.com/office/drawing/2014/main" id="{83447AB2-05C1-4C6B-CD06-B98021096623}"/>
              </a:ext>
            </a:extLst>
          </p:cNvPr>
          <p:cNvSpPr txBox="1"/>
          <p:nvPr/>
        </p:nvSpPr>
        <p:spPr>
          <a:xfrm>
            <a:off x="628650" y="4240161"/>
            <a:ext cx="3145348" cy="307777"/>
          </a:xfrm>
          <a:prstGeom prst="rect">
            <a:avLst/>
          </a:prstGeom>
          <a:noFill/>
        </p:spPr>
        <p:txBody>
          <a:bodyPr wrap="none" rtlCol="0">
            <a:spAutoFit/>
          </a:bodyPr>
          <a:lstStyle/>
          <a:p>
            <a:r>
              <a:rPr lang="en-US" sz="1400" dirty="0"/>
              <a:t>NGS, next generation sequencing testing</a:t>
            </a:r>
          </a:p>
        </p:txBody>
      </p:sp>
    </p:spTree>
    <p:extLst>
      <p:ext uri="{BB962C8B-B14F-4D97-AF65-F5344CB8AC3E}">
        <p14:creationId xmlns:p14="http://schemas.microsoft.com/office/powerpoint/2010/main" val="3010562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8EE3-E804-9571-C53A-091BF831309D}"/>
              </a:ext>
            </a:extLst>
          </p:cNvPr>
          <p:cNvSpPr>
            <a:spLocks noGrp="1"/>
          </p:cNvSpPr>
          <p:nvPr>
            <p:ph type="title"/>
          </p:nvPr>
        </p:nvSpPr>
        <p:spPr/>
        <p:txBody>
          <a:bodyPr/>
          <a:lstStyle/>
          <a:p>
            <a:pPr algn="ctr"/>
            <a:r>
              <a:rPr lang="en-US" dirty="0"/>
              <a:t>Case Study 1</a:t>
            </a:r>
            <a:r>
              <a:rPr lang="en-US" sz="1800" dirty="0"/>
              <a:t> (cont)</a:t>
            </a:r>
            <a:endParaRPr lang="en-US" dirty="0"/>
          </a:p>
        </p:txBody>
      </p:sp>
      <p:sp>
        <p:nvSpPr>
          <p:cNvPr id="3" name="Content Placeholder 2">
            <a:extLst>
              <a:ext uri="{FF2B5EF4-FFF2-40B4-BE49-F238E27FC236}">
                <a16:creationId xmlns:a16="http://schemas.microsoft.com/office/drawing/2014/main" id="{9C58B969-8734-5CBE-4657-8AF7DC98B3E1}"/>
              </a:ext>
            </a:extLst>
          </p:cNvPr>
          <p:cNvSpPr>
            <a:spLocks noGrp="1"/>
          </p:cNvSpPr>
          <p:nvPr>
            <p:ph idx="1"/>
          </p:nvPr>
        </p:nvSpPr>
        <p:spPr/>
        <p:txBody>
          <a:bodyPr>
            <a:normAutofit/>
          </a:bodyPr>
          <a:lstStyle/>
          <a:p>
            <a:pPr marL="0" indent="0">
              <a:buNone/>
            </a:pPr>
            <a:r>
              <a:rPr lang="en-US" sz="2400" dirty="0"/>
              <a:t>What is the next step?</a:t>
            </a:r>
          </a:p>
          <a:p>
            <a:pPr marL="342900" lvl="1" indent="0">
              <a:buNone/>
            </a:pPr>
            <a:r>
              <a:rPr lang="en-US" sz="2000" dirty="0"/>
              <a:t>A) Give 4 cycles of HiDAC consolidation + midostaurin followed by midostaurin maintenance</a:t>
            </a:r>
          </a:p>
          <a:p>
            <a:pPr marL="342900" lvl="1" indent="0">
              <a:buNone/>
            </a:pPr>
            <a:r>
              <a:rPr lang="en-US" sz="2000" dirty="0"/>
              <a:t>B) Switch to salvage regimen FLAG-IDA </a:t>
            </a:r>
          </a:p>
          <a:p>
            <a:pPr marL="342900" lvl="1" indent="0">
              <a:buNone/>
            </a:pPr>
            <a:r>
              <a:rPr lang="en-US" sz="2000" dirty="0"/>
              <a:t>C) Start consolidation HiDAC + midostaurin followed by allogeneic HSCT</a:t>
            </a:r>
          </a:p>
          <a:p>
            <a:pPr marL="342900" lvl="1" indent="0">
              <a:buNone/>
            </a:pPr>
            <a:r>
              <a:rPr lang="en-US" sz="2000" dirty="0"/>
              <a:t>D) Make a referral to palliative care and a hospice program</a:t>
            </a:r>
          </a:p>
        </p:txBody>
      </p:sp>
    </p:spTree>
    <p:extLst>
      <p:ext uri="{BB962C8B-B14F-4D97-AF65-F5344CB8AC3E}">
        <p14:creationId xmlns:p14="http://schemas.microsoft.com/office/powerpoint/2010/main" val="78623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E8EE3-E804-9571-C53A-091BF831309D}"/>
              </a:ext>
            </a:extLst>
          </p:cNvPr>
          <p:cNvSpPr>
            <a:spLocks noGrp="1"/>
          </p:cNvSpPr>
          <p:nvPr>
            <p:ph type="title"/>
          </p:nvPr>
        </p:nvSpPr>
        <p:spPr/>
        <p:txBody>
          <a:bodyPr/>
          <a:lstStyle/>
          <a:p>
            <a:pPr algn="ctr"/>
            <a:r>
              <a:rPr lang="en-US" dirty="0"/>
              <a:t>Case Study 1</a:t>
            </a:r>
            <a:r>
              <a:rPr lang="en-US" sz="1800" dirty="0"/>
              <a:t> (cont)</a:t>
            </a:r>
            <a:endParaRPr lang="en-US" dirty="0"/>
          </a:p>
        </p:txBody>
      </p:sp>
      <p:sp>
        <p:nvSpPr>
          <p:cNvPr id="3" name="Content Placeholder 2">
            <a:extLst>
              <a:ext uri="{FF2B5EF4-FFF2-40B4-BE49-F238E27FC236}">
                <a16:creationId xmlns:a16="http://schemas.microsoft.com/office/drawing/2014/main" id="{9C58B969-8734-5CBE-4657-8AF7DC98B3E1}"/>
              </a:ext>
            </a:extLst>
          </p:cNvPr>
          <p:cNvSpPr>
            <a:spLocks noGrp="1"/>
          </p:cNvSpPr>
          <p:nvPr>
            <p:ph idx="1"/>
          </p:nvPr>
        </p:nvSpPr>
        <p:spPr/>
        <p:txBody>
          <a:bodyPr>
            <a:normAutofit/>
          </a:bodyPr>
          <a:lstStyle/>
          <a:p>
            <a:pPr marL="0" indent="0">
              <a:buNone/>
            </a:pPr>
            <a:r>
              <a:rPr lang="en-US" sz="2400" dirty="0"/>
              <a:t>What is the next step?</a:t>
            </a:r>
          </a:p>
          <a:p>
            <a:pPr marL="342900" lvl="1" indent="0">
              <a:buNone/>
            </a:pPr>
            <a:r>
              <a:rPr lang="en-US" sz="2000" dirty="0"/>
              <a:t>A) Give 4 cycles of HiDAC consolidation + midostaurin followed by midostaurin maintenance</a:t>
            </a:r>
          </a:p>
          <a:p>
            <a:pPr marL="342900" lvl="1" indent="0">
              <a:buNone/>
            </a:pPr>
            <a:r>
              <a:rPr lang="en-US" sz="2000" dirty="0"/>
              <a:t>B) Switch to salvage regimen FLAG-IDA </a:t>
            </a:r>
          </a:p>
          <a:p>
            <a:pPr marL="342900" lvl="1" indent="0">
              <a:buNone/>
            </a:pPr>
            <a:r>
              <a:rPr lang="en-US" sz="2000" dirty="0"/>
              <a:t>C) Start consolidation HiDAC + midostaurin followed by allogeneic HSCT</a:t>
            </a:r>
          </a:p>
          <a:p>
            <a:pPr marL="342900" lvl="1" indent="0">
              <a:buNone/>
            </a:pPr>
            <a:r>
              <a:rPr lang="en-US" sz="2000" dirty="0"/>
              <a:t>D) Make a referral to palliative care and a hospice program</a:t>
            </a:r>
          </a:p>
        </p:txBody>
      </p:sp>
      <p:sp>
        <p:nvSpPr>
          <p:cNvPr id="5" name="TextBox 4">
            <a:extLst>
              <a:ext uri="{FF2B5EF4-FFF2-40B4-BE49-F238E27FC236}">
                <a16:creationId xmlns:a16="http://schemas.microsoft.com/office/drawing/2014/main" id="{54A4A3C5-237B-D6CA-C608-1DD8B634005A}"/>
              </a:ext>
            </a:extLst>
          </p:cNvPr>
          <p:cNvSpPr txBox="1"/>
          <p:nvPr/>
        </p:nvSpPr>
        <p:spPr>
          <a:xfrm>
            <a:off x="461175" y="3519259"/>
            <a:ext cx="8221649" cy="923330"/>
          </a:xfrm>
          <a:prstGeom prst="rect">
            <a:avLst/>
          </a:prstGeom>
          <a:noFill/>
          <a:ln w="19050">
            <a:solidFill>
              <a:schemeClr val="accent1"/>
            </a:solidFill>
          </a:ln>
        </p:spPr>
        <p:txBody>
          <a:bodyPr wrap="square">
            <a:spAutoFit/>
          </a:bodyPr>
          <a:lstStyle/>
          <a:p>
            <a:pPr marL="0" indent="0">
              <a:buNone/>
            </a:pPr>
            <a:r>
              <a:rPr lang="en-US" b="0" i="0" dirty="0">
                <a:solidFill>
                  <a:srgbClr val="1A1A1A"/>
                </a:solidFill>
                <a:effectLst/>
                <a:latin typeface="acumin-pro"/>
              </a:rPr>
              <a:t>In the RATIFY trial, there was an increase in overall survival noted in the midostaurin arm in patients who went on to allogeneic HSCT in first CR compared to those transplanted later in their course of </a:t>
            </a:r>
            <a:r>
              <a:rPr lang="en-US" dirty="0">
                <a:solidFill>
                  <a:srgbClr val="1A1A1A"/>
                </a:solidFill>
                <a:latin typeface="acumin-pro"/>
              </a:rPr>
              <a:t>treatment</a:t>
            </a:r>
            <a:r>
              <a:rPr lang="en-US" b="0" i="0" dirty="0">
                <a:solidFill>
                  <a:srgbClr val="1A1A1A"/>
                </a:solidFill>
                <a:effectLst/>
                <a:latin typeface="acumin-pro"/>
              </a:rPr>
              <a:t>. </a:t>
            </a:r>
          </a:p>
        </p:txBody>
      </p:sp>
      <p:sp>
        <p:nvSpPr>
          <p:cNvPr id="6" name="TextBox 5">
            <a:extLst>
              <a:ext uri="{FF2B5EF4-FFF2-40B4-BE49-F238E27FC236}">
                <a16:creationId xmlns:a16="http://schemas.microsoft.com/office/drawing/2014/main" id="{561C4340-1BB1-6CAC-5D6E-F2C6040928C1}"/>
              </a:ext>
            </a:extLst>
          </p:cNvPr>
          <p:cNvSpPr txBox="1"/>
          <p:nvPr/>
        </p:nvSpPr>
        <p:spPr>
          <a:xfrm>
            <a:off x="946519" y="2687301"/>
            <a:ext cx="7568831" cy="369332"/>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235924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33F1-B935-6F57-C9D9-41385A3385B0}"/>
              </a:ext>
            </a:extLst>
          </p:cNvPr>
          <p:cNvSpPr>
            <a:spLocks noGrp="1"/>
          </p:cNvSpPr>
          <p:nvPr>
            <p:ph type="title"/>
          </p:nvPr>
        </p:nvSpPr>
        <p:spPr/>
        <p:txBody>
          <a:bodyPr>
            <a:normAutofit fontScale="90000"/>
          </a:bodyPr>
          <a:lstStyle/>
          <a:p>
            <a:pPr algn="ctr"/>
            <a:r>
              <a:rPr lang="en-US" dirty="0"/>
              <a:t>Case Study 1</a:t>
            </a:r>
            <a:r>
              <a:rPr lang="en-US" sz="1800" dirty="0"/>
              <a:t> (cont)</a:t>
            </a:r>
            <a:br>
              <a:rPr lang="en-US" dirty="0"/>
            </a:br>
            <a:r>
              <a:rPr lang="en-US" dirty="0"/>
              <a:t>Allogeneic Transplant Data</a:t>
            </a:r>
          </a:p>
        </p:txBody>
      </p:sp>
      <p:graphicFrame>
        <p:nvGraphicFramePr>
          <p:cNvPr id="7" name="Table 7">
            <a:extLst>
              <a:ext uri="{FF2B5EF4-FFF2-40B4-BE49-F238E27FC236}">
                <a16:creationId xmlns:a16="http://schemas.microsoft.com/office/drawing/2014/main" id="{3CFE8128-2F90-22DE-7B80-D4D5224010A5}"/>
              </a:ext>
            </a:extLst>
          </p:cNvPr>
          <p:cNvGraphicFramePr>
            <a:graphicFrameLocks noGrp="1"/>
          </p:cNvGraphicFramePr>
          <p:nvPr>
            <p:ph idx="1"/>
            <p:extLst>
              <p:ext uri="{D42A27DB-BD31-4B8C-83A1-F6EECF244321}">
                <p14:modId xmlns:p14="http://schemas.microsoft.com/office/powerpoint/2010/main" val="3814896312"/>
              </p:ext>
            </p:extLst>
          </p:nvPr>
        </p:nvGraphicFramePr>
        <p:xfrm>
          <a:off x="361335" y="1370013"/>
          <a:ext cx="8472949" cy="2643400"/>
        </p:xfrm>
        <a:graphic>
          <a:graphicData uri="http://schemas.openxmlformats.org/drawingml/2006/table">
            <a:tbl>
              <a:tblPr firstRow="1" bandRow="1">
                <a:tableStyleId>{5C22544A-7EE6-4342-B048-85BDC9FD1C3A}</a:tableStyleId>
              </a:tblPr>
              <a:tblGrid>
                <a:gridCol w="2145891">
                  <a:extLst>
                    <a:ext uri="{9D8B030D-6E8A-4147-A177-3AD203B41FA5}">
                      <a16:colId xmlns:a16="http://schemas.microsoft.com/office/drawing/2014/main" val="2539226161"/>
                    </a:ext>
                  </a:extLst>
                </a:gridCol>
                <a:gridCol w="2713703">
                  <a:extLst>
                    <a:ext uri="{9D8B030D-6E8A-4147-A177-3AD203B41FA5}">
                      <a16:colId xmlns:a16="http://schemas.microsoft.com/office/drawing/2014/main" val="2722404987"/>
                    </a:ext>
                  </a:extLst>
                </a:gridCol>
                <a:gridCol w="2728452">
                  <a:extLst>
                    <a:ext uri="{9D8B030D-6E8A-4147-A177-3AD203B41FA5}">
                      <a16:colId xmlns:a16="http://schemas.microsoft.com/office/drawing/2014/main" val="1893830901"/>
                    </a:ext>
                  </a:extLst>
                </a:gridCol>
                <a:gridCol w="884903">
                  <a:extLst>
                    <a:ext uri="{9D8B030D-6E8A-4147-A177-3AD203B41FA5}">
                      <a16:colId xmlns:a16="http://schemas.microsoft.com/office/drawing/2014/main" val="1255348210"/>
                    </a:ext>
                  </a:extLst>
                </a:gridCol>
              </a:tblGrid>
              <a:tr h="731840">
                <a:tc>
                  <a:txBody>
                    <a:bodyPr/>
                    <a:lstStyle/>
                    <a:p>
                      <a:endParaRPr lang="en-US" sz="1800" dirty="0"/>
                    </a:p>
                  </a:txBody>
                  <a:tcPr/>
                </a:tc>
                <a:tc>
                  <a:txBody>
                    <a:bodyPr/>
                    <a:lstStyle/>
                    <a:p>
                      <a:r>
                        <a:rPr lang="en-US" sz="1800" dirty="0"/>
                        <a:t>Midostaurin</a:t>
                      </a:r>
                    </a:p>
                    <a:p>
                      <a:r>
                        <a:rPr lang="en-US" sz="1800" dirty="0"/>
                        <a:t>(n=360)</a:t>
                      </a:r>
                    </a:p>
                  </a:txBody>
                  <a:tcPr/>
                </a:tc>
                <a:tc>
                  <a:txBody>
                    <a:bodyPr/>
                    <a:lstStyle/>
                    <a:p>
                      <a:r>
                        <a:rPr lang="en-US" sz="1800" dirty="0"/>
                        <a:t>Placebo</a:t>
                      </a:r>
                    </a:p>
                    <a:p>
                      <a:r>
                        <a:rPr lang="en-US" sz="1800" dirty="0"/>
                        <a:t>(n=357)</a:t>
                      </a:r>
                    </a:p>
                  </a:txBody>
                  <a:tcPr/>
                </a:tc>
                <a:tc>
                  <a:txBody>
                    <a:bodyPr/>
                    <a:lstStyle/>
                    <a:p>
                      <a:r>
                        <a:rPr lang="en-US" sz="1800" i="1" dirty="0"/>
                        <a:t>P</a:t>
                      </a:r>
                    </a:p>
                  </a:txBody>
                  <a:tcPr/>
                </a:tc>
                <a:extLst>
                  <a:ext uri="{0D108BD9-81ED-4DB2-BD59-A6C34878D82A}">
                    <a16:rowId xmlns:a16="http://schemas.microsoft.com/office/drawing/2014/main" val="1221311789"/>
                  </a:ext>
                </a:extLst>
              </a:tr>
              <a:tr h="731840">
                <a:tc>
                  <a:txBody>
                    <a:bodyPr/>
                    <a:lstStyle/>
                    <a:p>
                      <a:r>
                        <a:rPr lang="en-US" sz="1800" dirty="0"/>
                        <a:t>Allogeneic transplant during 1</a:t>
                      </a:r>
                      <a:r>
                        <a:rPr lang="en-US" sz="1800" baseline="30000" dirty="0"/>
                        <a:t>st</a:t>
                      </a:r>
                      <a:r>
                        <a:rPr lang="en-US" sz="1800" dirty="0"/>
                        <a:t> CR</a:t>
                      </a:r>
                    </a:p>
                  </a:txBody>
                  <a:tcPr/>
                </a:tc>
                <a:tc>
                  <a:txBody>
                    <a:bodyPr/>
                    <a:lstStyle/>
                    <a:p>
                      <a:r>
                        <a:rPr lang="en-US" sz="1800" dirty="0"/>
                        <a:t>101 (28.1%)</a:t>
                      </a:r>
                    </a:p>
                  </a:txBody>
                  <a:tcPr/>
                </a:tc>
                <a:tc>
                  <a:txBody>
                    <a:bodyPr/>
                    <a:lstStyle/>
                    <a:p>
                      <a:r>
                        <a:rPr lang="en-US" sz="1800" dirty="0"/>
                        <a:t>81 (22.7%)</a:t>
                      </a:r>
                    </a:p>
                  </a:txBody>
                  <a:tcPr/>
                </a:tc>
                <a:tc>
                  <a:txBody>
                    <a:bodyPr/>
                    <a:lstStyle/>
                    <a:p>
                      <a:r>
                        <a:rPr lang="en-US" sz="1800" dirty="0">
                          <a:sym typeface="Symbol" panose="05050102010706020507" pitchFamily="18" charset="2"/>
                        </a:rPr>
                        <a:t></a:t>
                      </a:r>
                      <a:endParaRPr lang="en-US" sz="1800" dirty="0"/>
                    </a:p>
                  </a:txBody>
                  <a:tcPr/>
                </a:tc>
                <a:extLst>
                  <a:ext uri="{0D108BD9-81ED-4DB2-BD59-A6C34878D82A}">
                    <a16:rowId xmlns:a16="http://schemas.microsoft.com/office/drawing/2014/main" val="3828115582"/>
                  </a:ext>
                </a:extLst>
              </a:tr>
              <a:tr h="539640">
                <a:tc>
                  <a:txBody>
                    <a:bodyPr/>
                    <a:lstStyle/>
                    <a:p>
                      <a:r>
                        <a:rPr lang="en-US" sz="1800" dirty="0"/>
                        <a:t>Median OS (95% CI)</a:t>
                      </a:r>
                    </a:p>
                  </a:txBody>
                  <a:tcPr/>
                </a:tc>
                <a:tc>
                  <a:txBody>
                    <a:bodyPr/>
                    <a:lstStyle/>
                    <a:p>
                      <a:r>
                        <a:rPr lang="en-US" sz="1800" dirty="0"/>
                        <a:t>Not reached</a:t>
                      </a:r>
                    </a:p>
                    <a:p>
                      <a:r>
                        <a:rPr lang="en-US" sz="1800" dirty="0"/>
                        <a:t>(69.8 mos to not reached)</a:t>
                      </a:r>
                    </a:p>
                  </a:txBody>
                  <a:tcPr/>
                </a:tc>
                <a:tc>
                  <a:txBody>
                    <a:bodyPr/>
                    <a:lstStyle/>
                    <a:p>
                      <a:r>
                        <a:rPr lang="en-US" sz="1800" dirty="0"/>
                        <a:t>Not reached</a:t>
                      </a:r>
                    </a:p>
                    <a:p>
                      <a:r>
                        <a:rPr lang="en-US" sz="1800" dirty="0"/>
                        <a:t>(21.8 mos to not reached)</a:t>
                      </a:r>
                    </a:p>
                  </a:txBody>
                  <a:tcPr/>
                </a:tc>
                <a:tc>
                  <a:txBody>
                    <a:bodyPr/>
                    <a:lstStyle/>
                    <a:p>
                      <a:r>
                        <a:rPr lang="en-US" sz="1800" dirty="0"/>
                        <a:t>0.07</a:t>
                      </a:r>
                    </a:p>
                  </a:txBody>
                  <a:tcPr/>
                </a:tc>
                <a:extLst>
                  <a:ext uri="{0D108BD9-81ED-4DB2-BD59-A6C34878D82A}">
                    <a16:rowId xmlns:a16="http://schemas.microsoft.com/office/drawing/2014/main" val="1088259842"/>
                  </a:ext>
                </a:extLst>
              </a:tr>
              <a:tr h="539640">
                <a:tc>
                  <a:txBody>
                    <a:bodyPr/>
                    <a:lstStyle/>
                    <a:p>
                      <a:r>
                        <a:rPr lang="en-US" sz="1800" dirty="0"/>
                        <a:t>4-y OS</a:t>
                      </a:r>
                    </a:p>
                  </a:txBody>
                  <a:tcPr/>
                </a:tc>
                <a:tc>
                  <a:txBody>
                    <a:bodyPr/>
                    <a:lstStyle/>
                    <a:p>
                      <a:r>
                        <a:rPr lang="en-US" sz="1800" dirty="0"/>
                        <a:t>63.7%</a:t>
                      </a:r>
                    </a:p>
                  </a:txBody>
                  <a:tcPr/>
                </a:tc>
                <a:tc>
                  <a:txBody>
                    <a:bodyPr/>
                    <a:lstStyle/>
                    <a:p>
                      <a:r>
                        <a:rPr lang="en-US" sz="1800" dirty="0"/>
                        <a:t>55.7%</a:t>
                      </a:r>
                    </a:p>
                  </a:txBody>
                  <a:tcPr/>
                </a:tc>
                <a:tc>
                  <a:txBody>
                    <a:bodyPr/>
                    <a:lstStyle/>
                    <a:p>
                      <a:r>
                        <a:rPr lang="en-US" sz="1800" dirty="0"/>
                        <a:t>0.08</a:t>
                      </a:r>
                    </a:p>
                  </a:txBody>
                  <a:tcPr/>
                </a:tc>
                <a:extLst>
                  <a:ext uri="{0D108BD9-81ED-4DB2-BD59-A6C34878D82A}">
                    <a16:rowId xmlns:a16="http://schemas.microsoft.com/office/drawing/2014/main" val="3942407792"/>
                  </a:ext>
                </a:extLst>
              </a:tr>
            </a:tbl>
          </a:graphicData>
        </a:graphic>
      </p:graphicFrame>
      <p:sp>
        <p:nvSpPr>
          <p:cNvPr id="8" name="TextBox 7">
            <a:extLst>
              <a:ext uri="{FF2B5EF4-FFF2-40B4-BE49-F238E27FC236}">
                <a16:creationId xmlns:a16="http://schemas.microsoft.com/office/drawing/2014/main" id="{1F16029F-E41A-AC9F-636C-3B73F82AFB40}"/>
              </a:ext>
            </a:extLst>
          </p:cNvPr>
          <p:cNvSpPr txBox="1"/>
          <p:nvPr/>
        </p:nvSpPr>
        <p:spPr>
          <a:xfrm>
            <a:off x="361335" y="4195544"/>
            <a:ext cx="503048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CI, confidence interval; CR, complete response; OS, overall survival</a:t>
            </a:r>
          </a:p>
        </p:txBody>
      </p:sp>
      <p:sp>
        <p:nvSpPr>
          <p:cNvPr id="3" name="TextBox 2">
            <a:extLst>
              <a:ext uri="{FF2B5EF4-FFF2-40B4-BE49-F238E27FC236}">
                <a16:creationId xmlns:a16="http://schemas.microsoft.com/office/drawing/2014/main" id="{1CFE3E31-8F14-9FE5-932F-AB890CEBFDB5}"/>
              </a:ext>
            </a:extLst>
          </p:cNvPr>
          <p:cNvSpPr txBox="1"/>
          <p:nvPr/>
        </p:nvSpPr>
        <p:spPr>
          <a:xfrm>
            <a:off x="3096492" y="4503321"/>
            <a:ext cx="417713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Stone RM, et al. </a:t>
            </a:r>
            <a:r>
              <a:rPr kumimoji="0" lang="en-US" sz="900" b="0" i="1" u="none" strike="noStrike" kern="1200" cap="none" spc="0" normalizeH="0" baseline="0" noProof="0" dirty="0">
                <a:ln>
                  <a:noFill/>
                </a:ln>
                <a:solidFill>
                  <a:prstClr val="white"/>
                </a:solidFill>
                <a:effectLst/>
                <a:uLnTx/>
                <a:uFillTx/>
                <a:latin typeface="Calibri" panose="020F0502020204030204"/>
                <a:ea typeface="+mn-ea"/>
                <a:cs typeface="+mn-cs"/>
              </a:rPr>
              <a:t>N Engl J Med. </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2017;377(5):454-464.</a:t>
            </a:r>
          </a:p>
        </p:txBody>
      </p:sp>
    </p:spTree>
    <p:extLst>
      <p:ext uri="{BB962C8B-B14F-4D97-AF65-F5344CB8AC3E}">
        <p14:creationId xmlns:p14="http://schemas.microsoft.com/office/powerpoint/2010/main" val="610084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B60B-D0B1-37D9-B3CE-3AEBE7AB3C30}"/>
              </a:ext>
            </a:extLst>
          </p:cNvPr>
          <p:cNvSpPr>
            <a:spLocks noGrp="1"/>
          </p:cNvSpPr>
          <p:nvPr>
            <p:ph type="title"/>
          </p:nvPr>
        </p:nvSpPr>
        <p:spPr>
          <a:xfrm>
            <a:off x="628650" y="273844"/>
            <a:ext cx="7886700" cy="729615"/>
          </a:xfrm>
        </p:spPr>
        <p:txBody>
          <a:bodyPr/>
          <a:lstStyle/>
          <a:p>
            <a:pPr algn="ctr"/>
            <a:r>
              <a:rPr lang="en-US" dirty="0"/>
              <a:t>Case Study 2</a:t>
            </a:r>
          </a:p>
        </p:txBody>
      </p:sp>
      <p:sp>
        <p:nvSpPr>
          <p:cNvPr id="4" name="Content Placeholder 3">
            <a:extLst>
              <a:ext uri="{FF2B5EF4-FFF2-40B4-BE49-F238E27FC236}">
                <a16:creationId xmlns:a16="http://schemas.microsoft.com/office/drawing/2014/main" id="{A7A1930A-3F15-74CC-0A35-97FB3E749636}"/>
              </a:ext>
            </a:extLst>
          </p:cNvPr>
          <p:cNvSpPr>
            <a:spLocks noGrp="1"/>
          </p:cNvSpPr>
          <p:nvPr>
            <p:ph sz="half" idx="1"/>
          </p:nvPr>
        </p:nvSpPr>
        <p:spPr>
          <a:xfrm>
            <a:off x="628650" y="1003459"/>
            <a:ext cx="3886200" cy="3398060"/>
          </a:xfrm>
        </p:spPr>
        <p:txBody>
          <a:bodyPr>
            <a:normAutofit fontScale="62500" lnSpcReduction="20000"/>
          </a:bodyPr>
          <a:lstStyle/>
          <a:p>
            <a:r>
              <a:rPr lang="en-US" sz="2600" dirty="0"/>
              <a:t>Joseph is a 72-yo man sent to the ED by his PCP for fever, fatigue, dyspnea, and easy bruising.</a:t>
            </a:r>
          </a:p>
          <a:p>
            <a:r>
              <a:rPr lang="en-US" sz="2600" dirty="0"/>
              <a:t>PMH:</a:t>
            </a:r>
          </a:p>
          <a:p>
            <a:pPr lvl="1"/>
            <a:r>
              <a:rPr lang="en-US" sz="2200" dirty="0"/>
              <a:t>Coronary artery disease</a:t>
            </a:r>
          </a:p>
          <a:p>
            <a:pPr lvl="1"/>
            <a:r>
              <a:rPr lang="en-US" sz="2200" dirty="0"/>
              <a:t>Diabetes mellitus</a:t>
            </a:r>
          </a:p>
          <a:p>
            <a:pPr lvl="1"/>
            <a:r>
              <a:rPr lang="en-US" sz="2200" dirty="0"/>
              <a:t>Spinal stenosis resulting in chronic pain</a:t>
            </a:r>
          </a:p>
          <a:p>
            <a:pPr lvl="1"/>
            <a:r>
              <a:rPr lang="en-US" sz="2200" dirty="0"/>
              <a:t>Prostate cancer in CR post prostatectomy and XRT.</a:t>
            </a:r>
          </a:p>
          <a:p>
            <a:r>
              <a:rPr lang="en-US" sz="2600" dirty="0"/>
              <a:t>Current medications: several</a:t>
            </a:r>
          </a:p>
          <a:p>
            <a:r>
              <a:rPr lang="en-US" sz="2600" dirty="0"/>
              <a:t>Vitals signs</a:t>
            </a:r>
          </a:p>
          <a:p>
            <a:pPr lvl="1"/>
            <a:r>
              <a:rPr lang="en-US" sz="2300" dirty="0"/>
              <a:t>HR 98/min</a:t>
            </a:r>
          </a:p>
          <a:p>
            <a:pPr lvl="1"/>
            <a:r>
              <a:rPr lang="en-US" sz="2300" dirty="0"/>
              <a:t>BP 134/80mmHg</a:t>
            </a:r>
          </a:p>
          <a:p>
            <a:pPr lvl="1"/>
            <a:r>
              <a:rPr lang="en-US" sz="2300" dirty="0"/>
              <a:t>RR 28/min</a:t>
            </a:r>
          </a:p>
          <a:p>
            <a:pPr lvl="1"/>
            <a:r>
              <a:rPr lang="en-US" sz="2300" dirty="0"/>
              <a:t>SPO</a:t>
            </a:r>
            <a:r>
              <a:rPr lang="en-US" sz="2300" baseline="-25000" dirty="0"/>
              <a:t>2</a:t>
            </a:r>
            <a:r>
              <a:rPr lang="en-US" sz="2300" dirty="0"/>
              <a:t> 96%</a:t>
            </a:r>
          </a:p>
          <a:p>
            <a:pPr lvl="1"/>
            <a:r>
              <a:rPr lang="en-US" sz="2300" dirty="0"/>
              <a:t>T 37.0</a:t>
            </a:r>
            <a:r>
              <a:rPr lang="en-US" sz="2300" baseline="30000" dirty="0"/>
              <a:t>o</a:t>
            </a:r>
            <a:r>
              <a:rPr lang="en-US" sz="2300" dirty="0"/>
              <a:t> C</a:t>
            </a:r>
          </a:p>
          <a:p>
            <a:pPr lvl="1"/>
            <a:endParaRPr lang="en-US" dirty="0"/>
          </a:p>
          <a:p>
            <a:pPr marL="0" indent="0">
              <a:buNone/>
            </a:pPr>
            <a:endParaRPr lang="en-US" dirty="0"/>
          </a:p>
        </p:txBody>
      </p:sp>
      <p:sp>
        <p:nvSpPr>
          <p:cNvPr id="5" name="Content Placeholder 4">
            <a:extLst>
              <a:ext uri="{FF2B5EF4-FFF2-40B4-BE49-F238E27FC236}">
                <a16:creationId xmlns:a16="http://schemas.microsoft.com/office/drawing/2014/main" id="{E7A5AB01-5753-BD5B-D604-5DD80412E5CC}"/>
              </a:ext>
            </a:extLst>
          </p:cNvPr>
          <p:cNvSpPr>
            <a:spLocks noGrp="1"/>
          </p:cNvSpPr>
          <p:nvPr>
            <p:ph sz="half" idx="2"/>
          </p:nvPr>
        </p:nvSpPr>
        <p:spPr>
          <a:xfrm>
            <a:off x="4629150" y="1003459"/>
            <a:ext cx="3886200" cy="3524998"/>
          </a:xfrm>
        </p:spPr>
        <p:txBody>
          <a:bodyPr>
            <a:normAutofit fontScale="62500" lnSpcReduction="20000"/>
          </a:bodyPr>
          <a:lstStyle/>
          <a:p>
            <a:r>
              <a:rPr lang="en-US" sz="2600" dirty="0"/>
              <a:t>Physical exam:  </a:t>
            </a:r>
          </a:p>
          <a:p>
            <a:pPr lvl="1"/>
            <a:r>
              <a:rPr lang="en-US" sz="2200" dirty="0"/>
              <a:t>Frail and cachectic appearing, holosystolic murmur, bibasilar crackles, petechiae to abdomen and wet purpura post oropharynx.</a:t>
            </a:r>
          </a:p>
          <a:p>
            <a:pPr lvl="1"/>
            <a:r>
              <a:rPr lang="en-US" sz="2200" dirty="0"/>
              <a:t>ECOG 2</a:t>
            </a:r>
          </a:p>
          <a:p>
            <a:r>
              <a:rPr lang="en-US" sz="2600" dirty="0"/>
              <a:t>Labs</a:t>
            </a:r>
          </a:p>
          <a:p>
            <a:pPr lvl="1"/>
            <a:r>
              <a:rPr lang="en-US" sz="2200" dirty="0"/>
              <a:t>WBC 22x10</a:t>
            </a:r>
            <a:r>
              <a:rPr lang="en-US" sz="2200" baseline="30000" dirty="0"/>
              <a:t>9</a:t>
            </a:r>
            <a:r>
              <a:rPr lang="en-US" sz="2200" dirty="0"/>
              <a:t>/L, 80% blasts</a:t>
            </a:r>
          </a:p>
          <a:p>
            <a:pPr lvl="1"/>
            <a:r>
              <a:rPr lang="en-US" sz="2200" dirty="0"/>
              <a:t>ANC 0.2x10</a:t>
            </a:r>
            <a:r>
              <a:rPr lang="en-US" sz="2200" baseline="30000" dirty="0"/>
              <a:t>9</a:t>
            </a:r>
            <a:r>
              <a:rPr lang="en-US" sz="2200" dirty="0"/>
              <a:t>/L</a:t>
            </a:r>
          </a:p>
          <a:p>
            <a:pPr lvl="1"/>
            <a:r>
              <a:rPr lang="en-US" sz="2200" dirty="0"/>
              <a:t>Hgb 6.5 g/dL</a:t>
            </a:r>
          </a:p>
          <a:p>
            <a:pPr lvl="1"/>
            <a:r>
              <a:rPr lang="en-US" sz="2200" dirty="0"/>
              <a:t>Platelets 9x10</a:t>
            </a:r>
            <a:r>
              <a:rPr lang="en-US" sz="2200" baseline="30000" dirty="0"/>
              <a:t>9</a:t>
            </a:r>
            <a:r>
              <a:rPr lang="en-US" sz="2200" dirty="0"/>
              <a:t>/L</a:t>
            </a:r>
          </a:p>
          <a:p>
            <a:pPr lvl="1"/>
            <a:r>
              <a:rPr lang="en-US" sz="2200" dirty="0"/>
              <a:t>SCr 1.4 mg/dL</a:t>
            </a:r>
          </a:p>
          <a:p>
            <a:pPr lvl="1"/>
            <a:r>
              <a:rPr lang="en-US" sz="2200" dirty="0"/>
              <a:t>Uric acid 10 mg/dL</a:t>
            </a:r>
          </a:p>
        </p:txBody>
      </p:sp>
    </p:spTree>
    <p:extLst>
      <p:ext uri="{BB962C8B-B14F-4D97-AF65-F5344CB8AC3E}">
        <p14:creationId xmlns:p14="http://schemas.microsoft.com/office/powerpoint/2010/main" val="2769930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EF94-4EF0-9869-855D-89368F3B0C05}"/>
              </a:ext>
            </a:extLst>
          </p:cNvPr>
          <p:cNvSpPr>
            <a:spLocks noGrp="1"/>
          </p:cNvSpPr>
          <p:nvPr>
            <p:ph type="title"/>
          </p:nvPr>
        </p:nvSpPr>
        <p:spPr/>
        <p:txBody>
          <a:bodyPr/>
          <a:lstStyle/>
          <a:p>
            <a:pPr algn="ctr"/>
            <a:r>
              <a:rPr lang="en-US" dirty="0"/>
              <a:t>Case Study 2</a:t>
            </a:r>
            <a:r>
              <a:rPr lang="en-US" sz="1800" dirty="0"/>
              <a:t> (cont)</a:t>
            </a:r>
            <a:endParaRPr lang="en-US" dirty="0"/>
          </a:p>
        </p:txBody>
      </p:sp>
      <p:sp>
        <p:nvSpPr>
          <p:cNvPr id="3" name="Content Placeholder 2">
            <a:extLst>
              <a:ext uri="{FF2B5EF4-FFF2-40B4-BE49-F238E27FC236}">
                <a16:creationId xmlns:a16="http://schemas.microsoft.com/office/drawing/2014/main" id="{A79AFA0F-EDE2-8FCF-9804-F2CE9041B7E9}"/>
              </a:ext>
            </a:extLst>
          </p:cNvPr>
          <p:cNvSpPr>
            <a:spLocks noGrp="1"/>
          </p:cNvSpPr>
          <p:nvPr>
            <p:ph sz="half" idx="1"/>
          </p:nvPr>
        </p:nvSpPr>
        <p:spPr>
          <a:xfrm>
            <a:off x="628649" y="1369219"/>
            <a:ext cx="8058151" cy="3263504"/>
          </a:xfrm>
        </p:spPr>
        <p:txBody>
          <a:bodyPr>
            <a:normAutofit fontScale="92500"/>
          </a:bodyPr>
          <a:lstStyle/>
          <a:p>
            <a:r>
              <a:rPr lang="en-US" sz="2400" dirty="0"/>
              <a:t>Bone marrow biopsy reveals:</a:t>
            </a:r>
          </a:p>
          <a:p>
            <a:pPr lvl="1"/>
            <a:r>
              <a:rPr lang="en-US" sz="2000" dirty="0"/>
              <a:t>Cellularity 70% (hypercellular) with 80% blasts</a:t>
            </a:r>
          </a:p>
          <a:p>
            <a:pPr lvl="1"/>
            <a:r>
              <a:rPr lang="en-US" sz="2000" dirty="0"/>
              <a:t>Cytogenetics abnormal with del(5q)</a:t>
            </a:r>
          </a:p>
          <a:p>
            <a:pPr lvl="1"/>
            <a:r>
              <a:rPr lang="en-US" sz="2000" dirty="0"/>
              <a:t>NGS no actionable biomarkers</a:t>
            </a:r>
          </a:p>
          <a:p>
            <a:r>
              <a:rPr lang="en-US" sz="2400" dirty="0"/>
              <a:t>Echocardiogram: ejection fraction 45%</a:t>
            </a:r>
          </a:p>
          <a:p>
            <a:endParaRPr lang="en-US" dirty="0"/>
          </a:p>
        </p:txBody>
      </p:sp>
      <p:sp>
        <p:nvSpPr>
          <p:cNvPr id="4" name="Content Placeholder 3">
            <a:extLst>
              <a:ext uri="{FF2B5EF4-FFF2-40B4-BE49-F238E27FC236}">
                <a16:creationId xmlns:a16="http://schemas.microsoft.com/office/drawing/2014/main" id="{AA334350-1F3E-0446-404C-78F3292ECA60}"/>
              </a:ext>
            </a:extLst>
          </p:cNvPr>
          <p:cNvSpPr>
            <a:spLocks noGrp="1"/>
          </p:cNvSpPr>
          <p:nvPr>
            <p:ph sz="half" idx="2"/>
          </p:nvPr>
        </p:nvSpPr>
        <p:spPr>
          <a:xfrm>
            <a:off x="1218151" y="3644592"/>
            <a:ext cx="6454858" cy="398206"/>
          </a:xfrm>
          <a:ln w="31750">
            <a:solidFill>
              <a:schemeClr val="accent1"/>
            </a:solidFill>
          </a:ln>
        </p:spPr>
        <p:txBody>
          <a:bodyPr>
            <a:normAutofit fontScale="92500"/>
          </a:bodyPr>
          <a:lstStyle/>
          <a:p>
            <a:pPr marL="0" indent="0">
              <a:buNone/>
            </a:pPr>
            <a:r>
              <a:rPr lang="en-US" dirty="0"/>
              <a:t>Do you determine Joseph to be medically fit or medically unfit? </a:t>
            </a:r>
          </a:p>
          <a:p>
            <a:pPr marL="342900" lvl="1" indent="0">
              <a:buNone/>
            </a:pPr>
            <a:endParaRPr lang="en-US" dirty="0"/>
          </a:p>
        </p:txBody>
      </p:sp>
    </p:spTree>
    <p:extLst>
      <p:ext uri="{BB962C8B-B14F-4D97-AF65-F5344CB8AC3E}">
        <p14:creationId xmlns:p14="http://schemas.microsoft.com/office/powerpoint/2010/main" val="2060278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FDBC-2E3C-DF78-C7D3-BD3949E9EC4D}"/>
              </a:ext>
            </a:extLst>
          </p:cNvPr>
          <p:cNvSpPr>
            <a:spLocks noGrp="1"/>
          </p:cNvSpPr>
          <p:nvPr>
            <p:ph type="title"/>
          </p:nvPr>
        </p:nvSpPr>
        <p:spPr/>
        <p:txBody>
          <a:bodyPr/>
          <a:lstStyle/>
          <a:p>
            <a:pPr algn="ctr"/>
            <a:r>
              <a:rPr lang="en-US" dirty="0"/>
              <a:t>Case Study 2</a:t>
            </a:r>
            <a:r>
              <a:rPr lang="en-US" sz="1800" dirty="0"/>
              <a:t> (cont)</a:t>
            </a:r>
            <a:endParaRPr lang="en-US" dirty="0"/>
          </a:p>
        </p:txBody>
      </p:sp>
      <p:sp>
        <p:nvSpPr>
          <p:cNvPr id="4" name="Content Placeholder 3">
            <a:extLst>
              <a:ext uri="{FF2B5EF4-FFF2-40B4-BE49-F238E27FC236}">
                <a16:creationId xmlns:a16="http://schemas.microsoft.com/office/drawing/2014/main" id="{66DB9279-BC50-FFA7-4872-48821D5BD1FF}"/>
              </a:ext>
            </a:extLst>
          </p:cNvPr>
          <p:cNvSpPr>
            <a:spLocks noGrp="1"/>
          </p:cNvSpPr>
          <p:nvPr>
            <p:ph idx="1"/>
          </p:nvPr>
        </p:nvSpPr>
        <p:spPr/>
        <p:txBody>
          <a:bodyPr/>
          <a:lstStyle/>
          <a:p>
            <a:r>
              <a:rPr lang="en-US" sz="2400" dirty="0"/>
              <a:t>Joseph is deemed medically unfit due to:</a:t>
            </a:r>
          </a:p>
          <a:p>
            <a:pPr lvl="1"/>
            <a:r>
              <a:rPr lang="en-US" sz="2000" dirty="0"/>
              <a:t>ECOG 2 due to chronic pain from spinal stenosis</a:t>
            </a:r>
          </a:p>
          <a:p>
            <a:pPr lvl="1"/>
            <a:r>
              <a:rPr lang="en-US" sz="2000" dirty="0"/>
              <a:t>Ejection fraction 45%</a:t>
            </a:r>
          </a:p>
          <a:p>
            <a:endParaRPr lang="en-US" dirty="0"/>
          </a:p>
        </p:txBody>
      </p:sp>
    </p:spTree>
    <p:extLst>
      <p:ext uri="{BB962C8B-B14F-4D97-AF65-F5344CB8AC3E}">
        <p14:creationId xmlns:p14="http://schemas.microsoft.com/office/powerpoint/2010/main" val="2957173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5823-CE4B-342D-BA33-5BA43FE03454}"/>
              </a:ext>
            </a:extLst>
          </p:cNvPr>
          <p:cNvSpPr>
            <a:spLocks noGrp="1"/>
          </p:cNvSpPr>
          <p:nvPr>
            <p:ph type="title"/>
          </p:nvPr>
        </p:nvSpPr>
        <p:spPr/>
        <p:txBody>
          <a:bodyPr/>
          <a:lstStyle/>
          <a:p>
            <a:pPr algn="ctr"/>
            <a:r>
              <a:rPr lang="en-US" dirty="0"/>
              <a:t>Case Study 2</a:t>
            </a:r>
            <a:r>
              <a:rPr lang="en-US" sz="1800" dirty="0"/>
              <a:t> (cont)</a:t>
            </a:r>
            <a:endParaRPr lang="en-US" dirty="0"/>
          </a:p>
        </p:txBody>
      </p:sp>
      <p:sp>
        <p:nvSpPr>
          <p:cNvPr id="3" name="Content Placeholder 2">
            <a:extLst>
              <a:ext uri="{FF2B5EF4-FFF2-40B4-BE49-F238E27FC236}">
                <a16:creationId xmlns:a16="http://schemas.microsoft.com/office/drawing/2014/main" id="{C5907543-F258-BA07-5236-FACD05C4D8E3}"/>
              </a:ext>
            </a:extLst>
          </p:cNvPr>
          <p:cNvSpPr>
            <a:spLocks noGrp="1"/>
          </p:cNvSpPr>
          <p:nvPr>
            <p:ph idx="1"/>
          </p:nvPr>
        </p:nvSpPr>
        <p:spPr/>
        <p:txBody>
          <a:bodyPr/>
          <a:lstStyle/>
          <a:p>
            <a:pPr marL="0" indent="0">
              <a:buNone/>
            </a:pPr>
            <a:r>
              <a:rPr lang="en-US" sz="2400" dirty="0"/>
              <a:t>What is your next step?</a:t>
            </a:r>
          </a:p>
          <a:p>
            <a:pPr marL="685800" lvl="1" indent="-342900">
              <a:buFont typeface="Arial" panose="020B0604020202020204" pitchFamily="34" charset="0"/>
              <a:buAutoNum type="alphaUcParenR"/>
            </a:pPr>
            <a:r>
              <a:rPr lang="en-US" sz="2000" dirty="0"/>
              <a:t>Start hypomethylating agent plus venetoclax</a:t>
            </a:r>
          </a:p>
          <a:p>
            <a:pPr marL="685800" lvl="1" indent="-342900">
              <a:buAutoNum type="alphaUcParenR"/>
            </a:pPr>
            <a:r>
              <a:rPr lang="en-US" sz="2000" dirty="0"/>
              <a:t>Start standard 7+3 induction treatment</a:t>
            </a:r>
          </a:p>
          <a:p>
            <a:pPr marL="685800" lvl="1" indent="-342900">
              <a:buAutoNum type="alphaUcParenR"/>
            </a:pPr>
            <a:r>
              <a:rPr lang="en-US" sz="2000" dirty="0"/>
              <a:t>Start lenalidomide</a:t>
            </a:r>
          </a:p>
          <a:p>
            <a:pPr marL="685800" lvl="1" indent="-342900">
              <a:buAutoNum type="alphaUcParenR"/>
            </a:pPr>
            <a:r>
              <a:rPr lang="en-US" sz="2000" dirty="0"/>
              <a:t>Enroll onto a hospice program </a:t>
            </a:r>
          </a:p>
          <a:p>
            <a:pPr marL="342900" lvl="1" indent="0">
              <a:buNone/>
            </a:pPr>
            <a:endParaRPr lang="en-US" dirty="0"/>
          </a:p>
          <a:p>
            <a:pPr marL="0" indent="0">
              <a:buNone/>
            </a:pPr>
            <a:endParaRPr lang="en-US" dirty="0"/>
          </a:p>
        </p:txBody>
      </p:sp>
    </p:spTree>
    <p:extLst>
      <p:ext uri="{BB962C8B-B14F-4D97-AF65-F5344CB8AC3E}">
        <p14:creationId xmlns:p14="http://schemas.microsoft.com/office/powerpoint/2010/main" val="1126799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5823-CE4B-342D-BA33-5BA43FE03454}"/>
              </a:ext>
            </a:extLst>
          </p:cNvPr>
          <p:cNvSpPr>
            <a:spLocks noGrp="1"/>
          </p:cNvSpPr>
          <p:nvPr>
            <p:ph type="title"/>
          </p:nvPr>
        </p:nvSpPr>
        <p:spPr/>
        <p:txBody>
          <a:bodyPr/>
          <a:lstStyle/>
          <a:p>
            <a:pPr algn="ctr"/>
            <a:r>
              <a:rPr lang="en-US" dirty="0"/>
              <a:t>Case Study 2</a:t>
            </a:r>
            <a:r>
              <a:rPr lang="en-US" sz="1800" dirty="0"/>
              <a:t> (cont)</a:t>
            </a:r>
            <a:endParaRPr lang="en-US" dirty="0"/>
          </a:p>
        </p:txBody>
      </p:sp>
      <p:sp>
        <p:nvSpPr>
          <p:cNvPr id="3" name="Content Placeholder 2">
            <a:extLst>
              <a:ext uri="{FF2B5EF4-FFF2-40B4-BE49-F238E27FC236}">
                <a16:creationId xmlns:a16="http://schemas.microsoft.com/office/drawing/2014/main" id="{C5907543-F258-BA07-5236-FACD05C4D8E3}"/>
              </a:ext>
            </a:extLst>
          </p:cNvPr>
          <p:cNvSpPr>
            <a:spLocks noGrp="1"/>
          </p:cNvSpPr>
          <p:nvPr>
            <p:ph idx="1"/>
          </p:nvPr>
        </p:nvSpPr>
        <p:spPr/>
        <p:txBody>
          <a:bodyPr/>
          <a:lstStyle/>
          <a:p>
            <a:pPr marL="0" indent="0">
              <a:buNone/>
            </a:pPr>
            <a:r>
              <a:rPr lang="en-US" sz="2400" dirty="0"/>
              <a:t>What is your next step?</a:t>
            </a:r>
          </a:p>
          <a:p>
            <a:pPr marL="685800" lvl="1" indent="-342900">
              <a:buFont typeface="Arial" panose="020B0604020202020204" pitchFamily="34" charset="0"/>
              <a:buAutoNum type="alphaUcParenR"/>
            </a:pPr>
            <a:r>
              <a:rPr lang="en-US" sz="2000" dirty="0"/>
              <a:t>Start hypomethylating agent plus venetoclax</a:t>
            </a:r>
          </a:p>
          <a:p>
            <a:pPr marL="685800" lvl="1" indent="-342900">
              <a:buAutoNum type="alphaUcParenR"/>
            </a:pPr>
            <a:r>
              <a:rPr lang="en-US" sz="2000" dirty="0"/>
              <a:t>Start standard 7+3 induction treatment</a:t>
            </a:r>
          </a:p>
          <a:p>
            <a:pPr marL="685800" lvl="1" indent="-342900">
              <a:buAutoNum type="alphaUcParenR"/>
            </a:pPr>
            <a:r>
              <a:rPr lang="en-US" sz="2000" dirty="0"/>
              <a:t>Start lenalidomide</a:t>
            </a:r>
          </a:p>
          <a:p>
            <a:pPr marL="685800" lvl="1" indent="-342900">
              <a:buAutoNum type="alphaUcParenR"/>
            </a:pPr>
            <a:r>
              <a:rPr lang="en-US" sz="2000" dirty="0"/>
              <a:t>Enroll onto a hospice program </a:t>
            </a:r>
          </a:p>
          <a:p>
            <a:pPr marL="342900" lvl="1"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2B1F02A3-8CBB-B45D-3C9C-520C98A2E614}"/>
              </a:ext>
            </a:extLst>
          </p:cNvPr>
          <p:cNvSpPr txBox="1"/>
          <p:nvPr/>
        </p:nvSpPr>
        <p:spPr>
          <a:xfrm>
            <a:off x="973394" y="1757717"/>
            <a:ext cx="5117690" cy="369332"/>
          </a:xfrm>
          <a:prstGeom prst="rect">
            <a:avLst/>
          </a:prstGeom>
          <a:noFill/>
          <a:ln w="317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97805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F861-4BD9-6257-664A-F929CC3B0036}"/>
              </a:ext>
            </a:extLst>
          </p:cNvPr>
          <p:cNvSpPr>
            <a:spLocks noGrp="1"/>
          </p:cNvSpPr>
          <p:nvPr>
            <p:ph type="title"/>
          </p:nvPr>
        </p:nvSpPr>
        <p:spPr/>
        <p:txBody>
          <a:bodyPr/>
          <a:lstStyle/>
          <a:p>
            <a:pPr algn="ctr"/>
            <a:r>
              <a:rPr lang="en-US" dirty="0"/>
              <a:t>SEER Data</a:t>
            </a:r>
          </a:p>
        </p:txBody>
      </p:sp>
      <p:graphicFrame>
        <p:nvGraphicFramePr>
          <p:cNvPr id="4" name="Table 4">
            <a:extLst>
              <a:ext uri="{FF2B5EF4-FFF2-40B4-BE49-F238E27FC236}">
                <a16:creationId xmlns:a16="http://schemas.microsoft.com/office/drawing/2014/main" id="{9866801C-F57B-C915-F1F6-B8C3FFF7B4EB}"/>
              </a:ext>
            </a:extLst>
          </p:cNvPr>
          <p:cNvGraphicFramePr>
            <a:graphicFrameLocks noGrp="1"/>
          </p:cNvGraphicFramePr>
          <p:nvPr>
            <p:ph idx="1"/>
            <p:extLst>
              <p:ext uri="{D42A27DB-BD31-4B8C-83A1-F6EECF244321}">
                <p14:modId xmlns:p14="http://schemas.microsoft.com/office/powerpoint/2010/main" val="838321163"/>
              </p:ext>
            </p:extLst>
          </p:nvPr>
        </p:nvGraphicFramePr>
        <p:xfrm>
          <a:off x="436988" y="1392316"/>
          <a:ext cx="8270024" cy="1920240"/>
        </p:xfrm>
        <a:graphic>
          <a:graphicData uri="http://schemas.openxmlformats.org/drawingml/2006/table">
            <a:tbl>
              <a:tblPr firstRow="1" bandRow="1">
                <a:tableStyleId>{5C22544A-7EE6-4342-B048-85BDC9FD1C3A}</a:tableStyleId>
              </a:tblPr>
              <a:tblGrid>
                <a:gridCol w="4135012">
                  <a:extLst>
                    <a:ext uri="{9D8B030D-6E8A-4147-A177-3AD203B41FA5}">
                      <a16:colId xmlns:a16="http://schemas.microsoft.com/office/drawing/2014/main" val="4202498729"/>
                    </a:ext>
                  </a:extLst>
                </a:gridCol>
                <a:gridCol w="4135012">
                  <a:extLst>
                    <a:ext uri="{9D8B030D-6E8A-4147-A177-3AD203B41FA5}">
                      <a16:colId xmlns:a16="http://schemas.microsoft.com/office/drawing/2014/main" val="242090955"/>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Estimated new cases in 2022: 20,050</a:t>
                      </a:r>
                    </a:p>
                    <a:p>
                      <a:endParaRPr lang="en-US" sz="1800" dirty="0"/>
                    </a:p>
                  </a:txBody>
                  <a:tcPr>
                    <a:solidFill>
                      <a:schemeClr val="accent1">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Percentage of all new cancer cases: 1.0%</a:t>
                      </a:r>
                    </a:p>
                    <a:p>
                      <a:endParaRPr lang="en-US" sz="1800" dirty="0"/>
                    </a:p>
                  </a:txBody>
                  <a:tcPr>
                    <a:solidFill>
                      <a:schemeClr val="accent1">
                        <a:lumMod val="40000"/>
                        <a:lumOff val="60000"/>
                      </a:schemeClr>
                    </a:solidFill>
                  </a:tcPr>
                </a:tc>
                <a:extLst>
                  <a:ext uri="{0D108BD9-81ED-4DB2-BD59-A6C34878D82A}">
                    <a16:rowId xmlns:a16="http://schemas.microsoft.com/office/drawing/2014/main" val="192909622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Estimated deaths in 2022: 11,540</a:t>
                      </a:r>
                    </a:p>
                    <a:p>
                      <a:endParaRPr lang="en-US"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Percentage of all cancer deaths: 1.9%</a:t>
                      </a:r>
                    </a:p>
                    <a:p>
                      <a:endParaRPr lang="en-US" sz="1800" dirty="0"/>
                    </a:p>
                  </a:txBody>
                  <a:tcPr/>
                </a:tc>
                <a:extLst>
                  <a:ext uri="{0D108BD9-81ED-4DB2-BD59-A6C34878D82A}">
                    <a16:rowId xmlns:a16="http://schemas.microsoft.com/office/drawing/2014/main" val="378358525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5-Year relative survival 2012-2018: 30.5%</a:t>
                      </a:r>
                    </a:p>
                    <a:p>
                      <a:endParaRPr lang="en-US" sz="1800" dirty="0"/>
                    </a:p>
                  </a:txBody>
                  <a:tcPr>
                    <a:solidFill>
                      <a:schemeClr val="accent1">
                        <a:lumMod val="40000"/>
                        <a:lumOff val="60000"/>
                      </a:schemeClr>
                    </a:solidFill>
                  </a:tcPr>
                </a:tc>
                <a:tc>
                  <a:txBody>
                    <a:bodyPr/>
                    <a:lstStyle/>
                    <a:p>
                      <a:endParaRPr lang="en-US" sz="1800" dirty="0"/>
                    </a:p>
                  </a:txBody>
                  <a:tcPr>
                    <a:noFill/>
                  </a:tcPr>
                </a:tc>
                <a:extLst>
                  <a:ext uri="{0D108BD9-81ED-4DB2-BD59-A6C34878D82A}">
                    <a16:rowId xmlns:a16="http://schemas.microsoft.com/office/drawing/2014/main" val="2124783247"/>
                  </a:ext>
                </a:extLst>
              </a:tr>
            </a:tbl>
          </a:graphicData>
        </a:graphic>
      </p:graphicFrame>
      <p:sp>
        <p:nvSpPr>
          <p:cNvPr id="5" name="TextBox 4">
            <a:extLst>
              <a:ext uri="{FF2B5EF4-FFF2-40B4-BE49-F238E27FC236}">
                <a16:creationId xmlns:a16="http://schemas.microsoft.com/office/drawing/2014/main" id="{D63E9A61-8953-30D7-29E0-AA5AEF9034C0}"/>
              </a:ext>
            </a:extLst>
          </p:cNvPr>
          <p:cNvSpPr txBox="1"/>
          <p:nvPr/>
        </p:nvSpPr>
        <p:spPr>
          <a:xfrm>
            <a:off x="3082636" y="4501086"/>
            <a:ext cx="606136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Cancer Stat Facts: Leukemia- Acute Myeloid Leukemia (AML). In: Surveillance, Epidemiology, and End Results Program. Accessed February 23, 2023. https://seer.cancer.gov/statfacts/html/amyl.html</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1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8554-D4B3-1D45-D921-EBCAA33F710D}"/>
              </a:ext>
            </a:extLst>
          </p:cNvPr>
          <p:cNvSpPr>
            <a:spLocks noGrp="1"/>
          </p:cNvSpPr>
          <p:nvPr>
            <p:ph type="title"/>
          </p:nvPr>
        </p:nvSpPr>
        <p:spPr>
          <a:xfrm>
            <a:off x="628650" y="68798"/>
            <a:ext cx="7886700" cy="646331"/>
          </a:xfrm>
        </p:spPr>
        <p:txBody>
          <a:bodyPr/>
          <a:lstStyle/>
          <a:p>
            <a:pPr algn="ctr"/>
            <a:r>
              <a:rPr lang="en-US" dirty="0"/>
              <a:t>VIALE-A Trial</a:t>
            </a:r>
          </a:p>
        </p:txBody>
      </p:sp>
      <p:sp>
        <p:nvSpPr>
          <p:cNvPr id="3" name="Content Placeholder 2">
            <a:extLst>
              <a:ext uri="{FF2B5EF4-FFF2-40B4-BE49-F238E27FC236}">
                <a16:creationId xmlns:a16="http://schemas.microsoft.com/office/drawing/2014/main" id="{605B8FD0-CB2C-0B5E-E473-DCD16EC142C7}"/>
              </a:ext>
            </a:extLst>
          </p:cNvPr>
          <p:cNvSpPr>
            <a:spLocks noGrp="1"/>
          </p:cNvSpPr>
          <p:nvPr>
            <p:ph sz="half" idx="1"/>
          </p:nvPr>
        </p:nvSpPr>
        <p:spPr>
          <a:xfrm>
            <a:off x="373169" y="776090"/>
            <a:ext cx="4230944" cy="3263504"/>
          </a:xfrm>
        </p:spPr>
        <p:txBody>
          <a:bodyPr>
            <a:normAutofit/>
          </a:bodyPr>
          <a:lstStyle/>
          <a:p>
            <a:r>
              <a:rPr lang="en-US" sz="2400" dirty="0"/>
              <a:t>VIALE-A: phase 3 RCT </a:t>
            </a:r>
            <a:r>
              <a:rPr lang="en-US" sz="2000" dirty="0"/>
              <a:t>(N=431)</a:t>
            </a:r>
          </a:p>
          <a:p>
            <a:r>
              <a:rPr lang="en-US" sz="2400" dirty="0"/>
              <a:t>Treatment</a:t>
            </a:r>
          </a:p>
          <a:p>
            <a:pPr lvl="1"/>
            <a:r>
              <a:rPr lang="en-US" sz="2000" dirty="0"/>
              <a:t>Azacitidine 75mg/m</a:t>
            </a:r>
            <a:r>
              <a:rPr lang="en-US" sz="2000" baseline="30000" dirty="0"/>
              <a:t>2</a:t>
            </a:r>
            <a:r>
              <a:rPr lang="en-US" sz="2000" dirty="0"/>
              <a:t> IV D1-7</a:t>
            </a:r>
          </a:p>
          <a:p>
            <a:pPr marL="342900" lvl="1" indent="0" defTabSz="590550">
              <a:buNone/>
            </a:pPr>
            <a:r>
              <a:rPr lang="en-US" sz="1600" dirty="0"/>
              <a:t>			PLUS</a:t>
            </a:r>
          </a:p>
          <a:p>
            <a:pPr lvl="2"/>
            <a:r>
              <a:rPr lang="en-US" sz="1800" dirty="0"/>
              <a:t>Venetoclax target dose 400mg PO D1-28</a:t>
            </a:r>
          </a:p>
          <a:p>
            <a:pPr marL="685800" lvl="2" indent="0" defTabSz="590550">
              <a:buNone/>
            </a:pPr>
            <a:r>
              <a:rPr lang="en-US" sz="1300" dirty="0"/>
              <a:t>		</a:t>
            </a:r>
            <a:r>
              <a:rPr lang="en-US" sz="1600" dirty="0"/>
              <a:t>OR</a:t>
            </a:r>
          </a:p>
          <a:p>
            <a:pPr lvl="2"/>
            <a:r>
              <a:rPr lang="en-US" sz="1800" dirty="0"/>
              <a:t>Placebo PO D1-28</a:t>
            </a:r>
          </a:p>
          <a:p>
            <a:pPr lvl="1"/>
            <a:endParaRPr lang="en-US" sz="2100" dirty="0"/>
          </a:p>
        </p:txBody>
      </p:sp>
      <p:sp>
        <p:nvSpPr>
          <p:cNvPr id="4" name="Content Placeholder 3">
            <a:extLst>
              <a:ext uri="{FF2B5EF4-FFF2-40B4-BE49-F238E27FC236}">
                <a16:creationId xmlns:a16="http://schemas.microsoft.com/office/drawing/2014/main" id="{DB13F86F-BC47-63FC-0624-617279B2D0EC}"/>
              </a:ext>
            </a:extLst>
          </p:cNvPr>
          <p:cNvSpPr>
            <a:spLocks noGrp="1"/>
          </p:cNvSpPr>
          <p:nvPr>
            <p:ph sz="half" idx="2"/>
          </p:nvPr>
        </p:nvSpPr>
        <p:spPr>
          <a:xfrm>
            <a:off x="4629149" y="776090"/>
            <a:ext cx="3630719" cy="3263504"/>
          </a:xfrm>
        </p:spPr>
        <p:txBody>
          <a:bodyPr>
            <a:normAutofit/>
          </a:bodyPr>
          <a:lstStyle/>
          <a:p>
            <a:r>
              <a:rPr lang="en-US" sz="2400" dirty="0"/>
              <a:t>At 20.5 mos</a:t>
            </a:r>
          </a:p>
          <a:p>
            <a:pPr lvl="1"/>
            <a:r>
              <a:rPr lang="en-US" sz="2000" dirty="0"/>
              <a:t>Median OS</a:t>
            </a:r>
          </a:p>
          <a:p>
            <a:pPr lvl="2"/>
            <a:r>
              <a:rPr lang="en-US" sz="1800" dirty="0"/>
              <a:t>Aza + ven: 14.7 mos</a:t>
            </a:r>
          </a:p>
          <a:p>
            <a:pPr lvl="2"/>
            <a:r>
              <a:rPr lang="en-US" sz="1800" dirty="0"/>
              <a:t>Aza + placebo: 9.6 mos</a:t>
            </a:r>
          </a:p>
          <a:p>
            <a:pPr lvl="1"/>
            <a:r>
              <a:rPr lang="en-US" sz="2000" dirty="0"/>
              <a:t>Complete response rate</a:t>
            </a:r>
          </a:p>
          <a:p>
            <a:pPr lvl="2"/>
            <a:r>
              <a:rPr lang="en-US" sz="1800" dirty="0"/>
              <a:t>Aza + ven: 36.7%</a:t>
            </a:r>
          </a:p>
          <a:p>
            <a:pPr lvl="2"/>
            <a:r>
              <a:rPr lang="en-US" sz="1800" dirty="0"/>
              <a:t>Aza + placebo: 17.9%</a:t>
            </a:r>
          </a:p>
          <a:p>
            <a:pPr marL="342900" lvl="1" indent="0">
              <a:buNone/>
            </a:pPr>
            <a:endParaRPr lang="en-US" sz="2100" dirty="0"/>
          </a:p>
        </p:txBody>
      </p:sp>
      <p:sp>
        <p:nvSpPr>
          <p:cNvPr id="5" name="TextBox 4">
            <a:extLst>
              <a:ext uri="{FF2B5EF4-FFF2-40B4-BE49-F238E27FC236}">
                <a16:creationId xmlns:a16="http://schemas.microsoft.com/office/drawing/2014/main" id="{A916452E-2E95-8D65-DD93-FE7E7FB3764B}"/>
              </a:ext>
            </a:extLst>
          </p:cNvPr>
          <p:cNvSpPr txBox="1"/>
          <p:nvPr/>
        </p:nvSpPr>
        <p:spPr>
          <a:xfrm>
            <a:off x="653687" y="3782040"/>
            <a:ext cx="7950926" cy="646331"/>
          </a:xfrm>
          <a:prstGeom prst="rect">
            <a:avLst/>
          </a:prstGeom>
          <a:noFill/>
          <a:ln w="19050">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A1A"/>
                </a:solidFill>
                <a:effectLst/>
                <a:uLnTx/>
                <a:uFillTx/>
                <a:latin typeface="acumin-pro"/>
                <a:ea typeface="+mn-ea"/>
                <a:cs typeface="+mn-cs"/>
              </a:rPr>
              <a:t>Approved in 2020 for adults with newly diagnosed AML age ≥75 y or ineligible for intensive induction chemotherapy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Arrow: Down 5">
            <a:extLst>
              <a:ext uri="{FF2B5EF4-FFF2-40B4-BE49-F238E27FC236}">
                <a16:creationId xmlns:a16="http://schemas.microsoft.com/office/drawing/2014/main" id="{B0958324-1F67-188C-47B6-DBA98FC025AA}"/>
              </a:ext>
            </a:extLst>
          </p:cNvPr>
          <p:cNvSpPr/>
          <p:nvPr/>
        </p:nvSpPr>
        <p:spPr>
          <a:xfrm>
            <a:off x="4158887" y="3155790"/>
            <a:ext cx="940525" cy="5652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174C453-FAA8-0681-04AC-D388297F9446}"/>
              </a:ext>
            </a:extLst>
          </p:cNvPr>
          <p:cNvSpPr txBox="1"/>
          <p:nvPr/>
        </p:nvSpPr>
        <p:spPr>
          <a:xfrm>
            <a:off x="3082636" y="4522283"/>
            <a:ext cx="552197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DiNardo C, et al. </a:t>
            </a:r>
            <a:r>
              <a:rPr kumimoji="0" lang="en-US" sz="900" b="0" i="1" u="none" strike="noStrike" kern="1200" cap="none" spc="0" normalizeH="0" baseline="0" noProof="0" dirty="0">
                <a:ln>
                  <a:noFill/>
                </a:ln>
                <a:solidFill>
                  <a:prstClr val="white"/>
                </a:solidFill>
                <a:effectLst/>
                <a:uLnTx/>
                <a:uFillTx/>
                <a:latin typeface="Calibri" panose="020F0502020204030204"/>
                <a:ea typeface="+mn-ea"/>
                <a:cs typeface="+mn-cs"/>
              </a:rPr>
              <a:t>N Engl J Med</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2020;383(7):617-629.</a:t>
            </a:r>
          </a:p>
        </p:txBody>
      </p:sp>
    </p:spTree>
    <p:extLst>
      <p:ext uri="{BB962C8B-B14F-4D97-AF65-F5344CB8AC3E}">
        <p14:creationId xmlns:p14="http://schemas.microsoft.com/office/powerpoint/2010/main" val="1513495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A9A7-DE36-39C8-DD39-64FC22517A3C}"/>
              </a:ext>
            </a:extLst>
          </p:cNvPr>
          <p:cNvSpPr>
            <a:spLocks noGrp="1"/>
          </p:cNvSpPr>
          <p:nvPr>
            <p:ph type="title"/>
          </p:nvPr>
        </p:nvSpPr>
        <p:spPr/>
        <p:txBody>
          <a:bodyPr/>
          <a:lstStyle/>
          <a:p>
            <a:pPr algn="ctr"/>
            <a:r>
              <a:rPr lang="en-US" dirty="0"/>
              <a:t>Case Study 2</a:t>
            </a:r>
            <a:r>
              <a:rPr lang="en-US" sz="1800" dirty="0"/>
              <a:t> (cont)</a:t>
            </a:r>
            <a:endParaRPr lang="en-US" dirty="0"/>
          </a:p>
        </p:txBody>
      </p:sp>
      <p:sp>
        <p:nvSpPr>
          <p:cNvPr id="3" name="Content Placeholder 2">
            <a:extLst>
              <a:ext uri="{FF2B5EF4-FFF2-40B4-BE49-F238E27FC236}">
                <a16:creationId xmlns:a16="http://schemas.microsoft.com/office/drawing/2014/main" id="{9C6111EB-E0D8-187C-4D82-E3901556D0E0}"/>
              </a:ext>
            </a:extLst>
          </p:cNvPr>
          <p:cNvSpPr>
            <a:spLocks noGrp="1"/>
          </p:cNvSpPr>
          <p:nvPr>
            <p:ph idx="1"/>
          </p:nvPr>
        </p:nvSpPr>
        <p:spPr/>
        <p:txBody>
          <a:bodyPr>
            <a:normAutofit lnSpcReduction="10000"/>
          </a:bodyPr>
          <a:lstStyle/>
          <a:p>
            <a:r>
              <a:rPr lang="en-US" sz="2400" dirty="0"/>
              <a:t>On D21, he meets sepsis criteria:</a:t>
            </a:r>
          </a:p>
          <a:p>
            <a:pPr lvl="1"/>
            <a:r>
              <a:rPr lang="en-US" sz="2100" dirty="0"/>
              <a:t>WBC 0.4x10</a:t>
            </a:r>
            <a:r>
              <a:rPr lang="en-US" sz="2100" baseline="30000" dirty="0"/>
              <a:t>9</a:t>
            </a:r>
            <a:r>
              <a:rPr lang="en-US" sz="2100" dirty="0"/>
              <a:t>/L</a:t>
            </a:r>
          </a:p>
          <a:p>
            <a:pPr lvl="1"/>
            <a:r>
              <a:rPr lang="en-US" sz="2100" dirty="0"/>
              <a:t>ANC 0x10</a:t>
            </a:r>
            <a:r>
              <a:rPr lang="en-US" sz="2100" baseline="30000" dirty="0"/>
              <a:t>9</a:t>
            </a:r>
            <a:r>
              <a:rPr lang="en-US" sz="2100" dirty="0"/>
              <a:t>/L</a:t>
            </a:r>
          </a:p>
          <a:p>
            <a:pPr lvl="1"/>
            <a:r>
              <a:rPr lang="en-US" sz="2100" dirty="0"/>
              <a:t>Hgb 6.8 g/dL</a:t>
            </a:r>
          </a:p>
          <a:p>
            <a:pPr lvl="1"/>
            <a:r>
              <a:rPr lang="en-US" sz="2100" dirty="0"/>
              <a:t>Platelets 24x10</a:t>
            </a:r>
            <a:r>
              <a:rPr lang="en-US" sz="2100" baseline="30000" dirty="0"/>
              <a:t>9</a:t>
            </a:r>
            <a:r>
              <a:rPr lang="en-US" sz="2100" dirty="0"/>
              <a:t>/L</a:t>
            </a:r>
          </a:p>
          <a:p>
            <a:r>
              <a:rPr lang="en-US" sz="2400" dirty="0"/>
              <a:t>Bone marrow biopsy and aspirate: hypocellular with no evidence of disease</a:t>
            </a:r>
          </a:p>
          <a:p>
            <a:r>
              <a:rPr lang="en-US" sz="2400" dirty="0"/>
              <a:t>Current medications:</a:t>
            </a:r>
          </a:p>
          <a:p>
            <a:pPr lvl="1"/>
            <a:r>
              <a:rPr lang="en-US" sz="2100" dirty="0"/>
              <a:t>Piperacillin/tazobactam, posaconazole, acyclovir</a:t>
            </a:r>
          </a:p>
        </p:txBody>
      </p:sp>
    </p:spTree>
    <p:extLst>
      <p:ext uri="{BB962C8B-B14F-4D97-AF65-F5344CB8AC3E}">
        <p14:creationId xmlns:p14="http://schemas.microsoft.com/office/powerpoint/2010/main" val="2847855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A9A7-DE36-39C8-DD39-64FC22517A3C}"/>
              </a:ext>
            </a:extLst>
          </p:cNvPr>
          <p:cNvSpPr>
            <a:spLocks noGrp="1"/>
          </p:cNvSpPr>
          <p:nvPr>
            <p:ph type="title"/>
          </p:nvPr>
        </p:nvSpPr>
        <p:spPr/>
        <p:txBody>
          <a:bodyPr/>
          <a:lstStyle/>
          <a:p>
            <a:pPr algn="ctr"/>
            <a:r>
              <a:rPr lang="en-US" dirty="0"/>
              <a:t>Case Study 2</a:t>
            </a:r>
            <a:r>
              <a:rPr lang="en-US" sz="1800" dirty="0"/>
              <a:t> (cont)</a:t>
            </a:r>
            <a:endParaRPr lang="en-US" dirty="0"/>
          </a:p>
        </p:txBody>
      </p:sp>
      <p:sp>
        <p:nvSpPr>
          <p:cNvPr id="3" name="Content Placeholder 2">
            <a:extLst>
              <a:ext uri="{FF2B5EF4-FFF2-40B4-BE49-F238E27FC236}">
                <a16:creationId xmlns:a16="http://schemas.microsoft.com/office/drawing/2014/main" id="{9C6111EB-E0D8-187C-4D82-E3901556D0E0}"/>
              </a:ext>
            </a:extLst>
          </p:cNvPr>
          <p:cNvSpPr>
            <a:spLocks noGrp="1"/>
          </p:cNvSpPr>
          <p:nvPr>
            <p:ph idx="1"/>
          </p:nvPr>
        </p:nvSpPr>
        <p:spPr/>
        <p:txBody>
          <a:bodyPr>
            <a:normAutofit/>
          </a:bodyPr>
          <a:lstStyle/>
          <a:p>
            <a:pPr marL="0" indent="0">
              <a:buNone/>
            </a:pPr>
            <a:r>
              <a:rPr lang="en-US" sz="2800" dirty="0"/>
              <a:t>What is the next step to control infection?</a:t>
            </a:r>
          </a:p>
          <a:p>
            <a:pPr marL="339725" indent="0">
              <a:buNone/>
            </a:pPr>
            <a:r>
              <a:rPr lang="en-US" sz="2400" dirty="0"/>
              <a:t>A) Transfuse 1U PRBCs</a:t>
            </a:r>
          </a:p>
          <a:p>
            <a:pPr marL="339725" indent="0">
              <a:buNone/>
            </a:pPr>
            <a:r>
              <a:rPr lang="en-US" sz="2400" dirty="0"/>
              <a:t>B) Start daily G-CSF until ANC &gt;0.5x10</a:t>
            </a:r>
            <a:r>
              <a:rPr lang="en-US" sz="2400" baseline="30000" dirty="0"/>
              <a:t>9</a:t>
            </a:r>
            <a:r>
              <a:rPr lang="en-US" sz="2400" dirty="0"/>
              <a:t>/L</a:t>
            </a:r>
          </a:p>
          <a:p>
            <a:pPr marL="339725" indent="0">
              <a:buNone/>
            </a:pPr>
            <a:r>
              <a:rPr lang="en-US" sz="2400" dirty="0"/>
              <a:t>C) Hold venetoclax</a:t>
            </a:r>
          </a:p>
          <a:p>
            <a:pPr marL="339725" indent="0">
              <a:buNone/>
            </a:pPr>
            <a:r>
              <a:rPr lang="en-US" sz="2400" dirty="0"/>
              <a:t>D) Reduce venetoclax dose by 50%</a:t>
            </a:r>
          </a:p>
        </p:txBody>
      </p:sp>
    </p:spTree>
    <p:extLst>
      <p:ext uri="{BB962C8B-B14F-4D97-AF65-F5344CB8AC3E}">
        <p14:creationId xmlns:p14="http://schemas.microsoft.com/office/powerpoint/2010/main" val="3949105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732B-1B40-0C3C-35DE-AF8E88AF76E0}"/>
              </a:ext>
            </a:extLst>
          </p:cNvPr>
          <p:cNvSpPr>
            <a:spLocks noGrp="1"/>
          </p:cNvSpPr>
          <p:nvPr>
            <p:ph type="title"/>
          </p:nvPr>
        </p:nvSpPr>
        <p:spPr/>
        <p:txBody>
          <a:bodyPr>
            <a:normAutofit/>
          </a:bodyPr>
          <a:lstStyle/>
          <a:p>
            <a:pPr algn="ctr"/>
            <a:r>
              <a:rPr lang="en-US" dirty="0"/>
              <a:t>VIALE-A Trial</a:t>
            </a:r>
            <a:endParaRPr lang="en-US" sz="2400" dirty="0"/>
          </a:p>
        </p:txBody>
      </p:sp>
      <p:graphicFrame>
        <p:nvGraphicFramePr>
          <p:cNvPr id="4" name="Table 4">
            <a:extLst>
              <a:ext uri="{FF2B5EF4-FFF2-40B4-BE49-F238E27FC236}">
                <a16:creationId xmlns:a16="http://schemas.microsoft.com/office/drawing/2014/main" id="{5E0B68F8-8439-2CE1-5298-2EED898AA682}"/>
              </a:ext>
            </a:extLst>
          </p:cNvPr>
          <p:cNvGraphicFramePr>
            <a:graphicFrameLocks noGrp="1"/>
          </p:cNvGraphicFramePr>
          <p:nvPr>
            <p:ph idx="1"/>
            <p:extLst>
              <p:ext uri="{D42A27DB-BD31-4B8C-83A1-F6EECF244321}">
                <p14:modId xmlns:p14="http://schemas.microsoft.com/office/powerpoint/2010/main" val="3993444598"/>
              </p:ext>
            </p:extLst>
          </p:nvPr>
        </p:nvGraphicFramePr>
        <p:xfrm>
          <a:off x="628650" y="1617148"/>
          <a:ext cx="7886700" cy="2225040"/>
        </p:xfrm>
        <a:graphic>
          <a:graphicData uri="http://schemas.openxmlformats.org/drawingml/2006/table">
            <a:tbl>
              <a:tblPr firstRow="1" bandRow="1">
                <a:tableStyleId>{5C22544A-7EE6-4342-B048-85BDC9FD1C3A}</a:tableStyleId>
              </a:tblPr>
              <a:tblGrid>
                <a:gridCol w="3014202">
                  <a:extLst>
                    <a:ext uri="{9D8B030D-6E8A-4147-A177-3AD203B41FA5}">
                      <a16:colId xmlns:a16="http://schemas.microsoft.com/office/drawing/2014/main" val="595291099"/>
                    </a:ext>
                  </a:extLst>
                </a:gridCol>
                <a:gridCol w="2610464">
                  <a:extLst>
                    <a:ext uri="{9D8B030D-6E8A-4147-A177-3AD203B41FA5}">
                      <a16:colId xmlns:a16="http://schemas.microsoft.com/office/drawing/2014/main" val="1897086929"/>
                    </a:ext>
                  </a:extLst>
                </a:gridCol>
                <a:gridCol w="2262034">
                  <a:extLst>
                    <a:ext uri="{9D8B030D-6E8A-4147-A177-3AD203B41FA5}">
                      <a16:colId xmlns:a16="http://schemas.microsoft.com/office/drawing/2014/main" val="2864162636"/>
                    </a:ext>
                  </a:extLst>
                </a:gridCol>
              </a:tblGrid>
              <a:tr h="370840">
                <a:tc>
                  <a:txBody>
                    <a:bodyPr/>
                    <a:lstStyle/>
                    <a:p>
                      <a:r>
                        <a:rPr lang="en-US" sz="1800" dirty="0"/>
                        <a:t>Adverse events</a:t>
                      </a:r>
                    </a:p>
                  </a:txBody>
                  <a:tcPr/>
                </a:tc>
                <a:tc>
                  <a:txBody>
                    <a:bodyPr/>
                    <a:lstStyle/>
                    <a:p>
                      <a:r>
                        <a:rPr lang="en-US" sz="1800" dirty="0"/>
                        <a:t>Azacitidine + venetoclax</a:t>
                      </a:r>
                    </a:p>
                  </a:txBody>
                  <a:tcPr/>
                </a:tc>
                <a:tc>
                  <a:txBody>
                    <a:bodyPr/>
                    <a:lstStyle/>
                    <a:p>
                      <a:r>
                        <a:rPr lang="en-US" sz="1800" dirty="0"/>
                        <a:t>Azacitidine + placebo</a:t>
                      </a:r>
                    </a:p>
                  </a:txBody>
                  <a:tcPr/>
                </a:tc>
                <a:extLst>
                  <a:ext uri="{0D108BD9-81ED-4DB2-BD59-A6C34878D82A}">
                    <a16:rowId xmlns:a16="http://schemas.microsoft.com/office/drawing/2014/main" val="1156770332"/>
                  </a:ext>
                </a:extLst>
              </a:tr>
              <a:tr h="370840">
                <a:tc>
                  <a:txBody>
                    <a:bodyPr/>
                    <a:lstStyle/>
                    <a:p>
                      <a:r>
                        <a:rPr lang="en-US" sz="1800" dirty="0"/>
                        <a:t>Nausea, any grade</a:t>
                      </a:r>
                    </a:p>
                  </a:txBody>
                  <a:tcPr/>
                </a:tc>
                <a:tc>
                  <a:txBody>
                    <a:bodyPr/>
                    <a:lstStyle/>
                    <a:p>
                      <a:pPr algn="ctr"/>
                      <a:r>
                        <a:rPr lang="en-US" sz="1800" dirty="0"/>
                        <a:t>44%</a:t>
                      </a:r>
                    </a:p>
                  </a:txBody>
                  <a:tcPr/>
                </a:tc>
                <a:tc>
                  <a:txBody>
                    <a:bodyPr/>
                    <a:lstStyle/>
                    <a:p>
                      <a:pPr algn="ctr"/>
                      <a:r>
                        <a:rPr lang="en-US" sz="1800" dirty="0"/>
                        <a:t>35%</a:t>
                      </a:r>
                    </a:p>
                  </a:txBody>
                  <a:tcPr/>
                </a:tc>
                <a:extLst>
                  <a:ext uri="{0D108BD9-81ED-4DB2-BD59-A6C34878D82A}">
                    <a16:rowId xmlns:a16="http://schemas.microsoft.com/office/drawing/2014/main" val="4068285953"/>
                  </a:ext>
                </a:extLst>
              </a:tr>
              <a:tr h="370840">
                <a:tc>
                  <a:txBody>
                    <a:bodyPr/>
                    <a:lstStyle/>
                    <a:p>
                      <a:r>
                        <a:rPr lang="en-US" sz="1800" dirty="0"/>
                        <a:t>Thrombocytopenia, grade ≥3</a:t>
                      </a:r>
                    </a:p>
                  </a:txBody>
                  <a:tcPr/>
                </a:tc>
                <a:tc>
                  <a:txBody>
                    <a:bodyPr/>
                    <a:lstStyle/>
                    <a:p>
                      <a:pPr algn="ctr"/>
                      <a:r>
                        <a:rPr lang="en-US" sz="1800" dirty="0"/>
                        <a:t>45%</a:t>
                      </a:r>
                    </a:p>
                  </a:txBody>
                  <a:tcPr/>
                </a:tc>
                <a:tc>
                  <a:txBody>
                    <a:bodyPr/>
                    <a:lstStyle/>
                    <a:p>
                      <a:pPr algn="ctr"/>
                      <a:r>
                        <a:rPr lang="en-US" sz="1800" dirty="0"/>
                        <a:t>38%</a:t>
                      </a:r>
                    </a:p>
                  </a:txBody>
                  <a:tcPr/>
                </a:tc>
                <a:extLst>
                  <a:ext uri="{0D108BD9-81ED-4DB2-BD59-A6C34878D82A}">
                    <a16:rowId xmlns:a16="http://schemas.microsoft.com/office/drawing/2014/main" val="1635111996"/>
                  </a:ext>
                </a:extLst>
              </a:tr>
              <a:tr h="370840">
                <a:tc>
                  <a:txBody>
                    <a:bodyPr/>
                    <a:lstStyle/>
                    <a:p>
                      <a:r>
                        <a:rPr lang="en-US" sz="1800" dirty="0"/>
                        <a:t>Neutropenia, grade ≥3</a:t>
                      </a:r>
                    </a:p>
                  </a:txBody>
                  <a:tcPr/>
                </a:tc>
                <a:tc>
                  <a:txBody>
                    <a:bodyPr/>
                    <a:lstStyle/>
                    <a:p>
                      <a:pPr algn="ctr"/>
                      <a:r>
                        <a:rPr lang="en-US" sz="1800" dirty="0"/>
                        <a:t>42%</a:t>
                      </a:r>
                    </a:p>
                  </a:txBody>
                  <a:tcPr/>
                </a:tc>
                <a:tc>
                  <a:txBody>
                    <a:bodyPr/>
                    <a:lstStyle/>
                    <a:p>
                      <a:pPr algn="ctr"/>
                      <a:r>
                        <a:rPr lang="en-US" sz="1800" dirty="0"/>
                        <a:t>28%</a:t>
                      </a:r>
                    </a:p>
                  </a:txBody>
                  <a:tcPr/>
                </a:tc>
                <a:extLst>
                  <a:ext uri="{0D108BD9-81ED-4DB2-BD59-A6C34878D82A}">
                    <a16:rowId xmlns:a16="http://schemas.microsoft.com/office/drawing/2014/main" val="802095374"/>
                  </a:ext>
                </a:extLst>
              </a:tr>
              <a:tr h="370840">
                <a:tc>
                  <a:txBody>
                    <a:bodyPr/>
                    <a:lstStyle/>
                    <a:p>
                      <a:r>
                        <a:rPr lang="en-US" sz="1800" dirty="0"/>
                        <a:t>Febrile neutropenia, grade ≥3</a:t>
                      </a:r>
                    </a:p>
                  </a:txBody>
                  <a:tcPr/>
                </a:tc>
                <a:tc>
                  <a:txBody>
                    <a:bodyPr/>
                    <a:lstStyle/>
                    <a:p>
                      <a:pPr algn="ctr"/>
                      <a:r>
                        <a:rPr lang="en-US" sz="1800" dirty="0"/>
                        <a:t>42%</a:t>
                      </a:r>
                    </a:p>
                  </a:txBody>
                  <a:tcPr/>
                </a:tc>
                <a:tc>
                  <a:txBody>
                    <a:bodyPr/>
                    <a:lstStyle/>
                    <a:p>
                      <a:pPr algn="ctr"/>
                      <a:r>
                        <a:rPr lang="en-US" sz="1800" dirty="0"/>
                        <a:t>19%</a:t>
                      </a:r>
                    </a:p>
                  </a:txBody>
                  <a:tcPr/>
                </a:tc>
                <a:extLst>
                  <a:ext uri="{0D108BD9-81ED-4DB2-BD59-A6C34878D82A}">
                    <a16:rowId xmlns:a16="http://schemas.microsoft.com/office/drawing/2014/main" val="3187388063"/>
                  </a:ext>
                </a:extLst>
              </a:tr>
              <a:tr h="370840">
                <a:tc>
                  <a:txBody>
                    <a:bodyPr/>
                    <a:lstStyle/>
                    <a:p>
                      <a:r>
                        <a:rPr lang="en-US" sz="1800" dirty="0"/>
                        <a:t>Infections, any grade</a:t>
                      </a:r>
                    </a:p>
                  </a:txBody>
                  <a:tcPr/>
                </a:tc>
                <a:tc>
                  <a:txBody>
                    <a:bodyPr/>
                    <a:lstStyle/>
                    <a:p>
                      <a:pPr algn="ctr"/>
                      <a:r>
                        <a:rPr lang="en-US" sz="1800" dirty="0"/>
                        <a:t>84%</a:t>
                      </a:r>
                    </a:p>
                  </a:txBody>
                  <a:tcPr/>
                </a:tc>
                <a:tc>
                  <a:txBody>
                    <a:bodyPr/>
                    <a:lstStyle/>
                    <a:p>
                      <a:pPr algn="ctr"/>
                      <a:r>
                        <a:rPr lang="en-US" sz="1800" dirty="0"/>
                        <a:t>67%</a:t>
                      </a:r>
                    </a:p>
                  </a:txBody>
                  <a:tcPr/>
                </a:tc>
                <a:extLst>
                  <a:ext uri="{0D108BD9-81ED-4DB2-BD59-A6C34878D82A}">
                    <a16:rowId xmlns:a16="http://schemas.microsoft.com/office/drawing/2014/main" val="2029372160"/>
                  </a:ext>
                </a:extLst>
              </a:tr>
            </a:tbl>
          </a:graphicData>
        </a:graphic>
      </p:graphicFrame>
      <p:sp>
        <p:nvSpPr>
          <p:cNvPr id="3" name="TextBox 2">
            <a:extLst>
              <a:ext uri="{FF2B5EF4-FFF2-40B4-BE49-F238E27FC236}">
                <a16:creationId xmlns:a16="http://schemas.microsoft.com/office/drawing/2014/main" id="{5DC86982-BA05-CA11-AAC7-58708E1483D2}"/>
              </a:ext>
            </a:extLst>
          </p:cNvPr>
          <p:cNvSpPr txBox="1"/>
          <p:nvPr/>
        </p:nvSpPr>
        <p:spPr>
          <a:xfrm>
            <a:off x="3089564" y="4501502"/>
            <a:ext cx="551504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DiNardo C, et al. </a:t>
            </a:r>
            <a:r>
              <a:rPr kumimoji="0" lang="en-US" sz="900" b="0" i="1" u="none" strike="noStrike" kern="1200" cap="none" spc="0" normalizeH="0" baseline="0" noProof="0" dirty="0">
                <a:ln>
                  <a:noFill/>
                </a:ln>
                <a:solidFill>
                  <a:prstClr val="white"/>
                </a:solidFill>
                <a:effectLst/>
                <a:uLnTx/>
                <a:uFillTx/>
                <a:latin typeface="Calibri" panose="020F0502020204030204"/>
                <a:ea typeface="+mn-ea"/>
                <a:cs typeface="+mn-cs"/>
              </a:rPr>
              <a:t>N Engl J Med</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2020;383(7):617-629.</a:t>
            </a:r>
          </a:p>
        </p:txBody>
      </p:sp>
    </p:spTree>
    <p:extLst>
      <p:ext uri="{BB962C8B-B14F-4D97-AF65-F5344CB8AC3E}">
        <p14:creationId xmlns:p14="http://schemas.microsoft.com/office/powerpoint/2010/main" val="3989649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A9A7-DE36-39C8-DD39-64FC22517A3C}"/>
              </a:ext>
            </a:extLst>
          </p:cNvPr>
          <p:cNvSpPr>
            <a:spLocks noGrp="1"/>
          </p:cNvSpPr>
          <p:nvPr>
            <p:ph type="title"/>
          </p:nvPr>
        </p:nvSpPr>
        <p:spPr/>
        <p:txBody>
          <a:bodyPr/>
          <a:lstStyle/>
          <a:p>
            <a:pPr algn="ctr"/>
            <a:r>
              <a:rPr lang="en-US" dirty="0"/>
              <a:t>Case Study 2</a:t>
            </a:r>
            <a:r>
              <a:rPr lang="en-US" sz="1800" dirty="0"/>
              <a:t> (cont)</a:t>
            </a:r>
            <a:endParaRPr lang="en-US" dirty="0"/>
          </a:p>
        </p:txBody>
      </p:sp>
      <p:sp>
        <p:nvSpPr>
          <p:cNvPr id="3" name="Content Placeholder 2">
            <a:extLst>
              <a:ext uri="{FF2B5EF4-FFF2-40B4-BE49-F238E27FC236}">
                <a16:creationId xmlns:a16="http://schemas.microsoft.com/office/drawing/2014/main" id="{9C6111EB-E0D8-187C-4D82-E3901556D0E0}"/>
              </a:ext>
            </a:extLst>
          </p:cNvPr>
          <p:cNvSpPr>
            <a:spLocks noGrp="1"/>
          </p:cNvSpPr>
          <p:nvPr>
            <p:ph idx="1"/>
          </p:nvPr>
        </p:nvSpPr>
        <p:spPr/>
        <p:txBody>
          <a:bodyPr>
            <a:normAutofit/>
          </a:bodyPr>
          <a:lstStyle/>
          <a:p>
            <a:pPr marL="0" indent="0">
              <a:buNone/>
            </a:pPr>
            <a:r>
              <a:rPr lang="en-US" sz="2800" dirty="0"/>
              <a:t>What is the next step to control infection?</a:t>
            </a:r>
          </a:p>
          <a:p>
            <a:pPr marL="339725" indent="0">
              <a:buNone/>
            </a:pPr>
            <a:r>
              <a:rPr lang="en-US" sz="2400" dirty="0"/>
              <a:t>A) Transfuse 1U PRBCs</a:t>
            </a:r>
          </a:p>
          <a:p>
            <a:pPr marL="339725" indent="0">
              <a:buNone/>
            </a:pPr>
            <a:r>
              <a:rPr lang="en-US" sz="2400" dirty="0"/>
              <a:t>B) Start daily G-CSF until ANC &gt;0.5x10</a:t>
            </a:r>
            <a:r>
              <a:rPr lang="en-US" sz="2400" baseline="30000" dirty="0"/>
              <a:t>9</a:t>
            </a:r>
            <a:r>
              <a:rPr lang="en-US" sz="2400" dirty="0"/>
              <a:t>/L</a:t>
            </a:r>
          </a:p>
          <a:p>
            <a:pPr marL="339725" indent="0">
              <a:buNone/>
            </a:pPr>
            <a:r>
              <a:rPr lang="en-US" sz="2400" dirty="0"/>
              <a:t>C) Hold venetoclax</a:t>
            </a:r>
          </a:p>
          <a:p>
            <a:pPr marL="339725" indent="0">
              <a:buNone/>
            </a:pPr>
            <a:r>
              <a:rPr lang="en-US" sz="2400" dirty="0"/>
              <a:t>D) Reduce venetoclax dose by 50%</a:t>
            </a:r>
          </a:p>
        </p:txBody>
      </p:sp>
      <p:sp>
        <p:nvSpPr>
          <p:cNvPr id="4" name="TextBox 3">
            <a:extLst>
              <a:ext uri="{FF2B5EF4-FFF2-40B4-BE49-F238E27FC236}">
                <a16:creationId xmlns:a16="http://schemas.microsoft.com/office/drawing/2014/main" id="{2F7C3EF5-A96F-AA5D-8890-C923D8674438}"/>
              </a:ext>
            </a:extLst>
          </p:cNvPr>
          <p:cNvSpPr txBox="1"/>
          <p:nvPr/>
        </p:nvSpPr>
        <p:spPr>
          <a:xfrm>
            <a:off x="1047135" y="2278625"/>
            <a:ext cx="5073446" cy="390833"/>
          </a:xfrm>
          <a:prstGeom prst="rect">
            <a:avLst/>
          </a:prstGeom>
          <a:noFill/>
          <a:ln w="317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494554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EA7F6C-5465-D3FC-EECF-6E7DB41E987D}"/>
              </a:ext>
            </a:extLst>
          </p:cNvPr>
          <p:cNvGraphicFramePr>
            <a:graphicFrameLocks noGrp="1"/>
          </p:cNvGraphicFramePr>
          <p:nvPr>
            <p:extLst>
              <p:ext uri="{D42A27DB-BD31-4B8C-83A1-F6EECF244321}">
                <p14:modId xmlns:p14="http://schemas.microsoft.com/office/powerpoint/2010/main" val="1107494775"/>
              </p:ext>
            </p:extLst>
          </p:nvPr>
        </p:nvGraphicFramePr>
        <p:xfrm>
          <a:off x="171450" y="657831"/>
          <a:ext cx="8972549" cy="3779520"/>
        </p:xfrm>
        <a:graphic>
          <a:graphicData uri="http://schemas.openxmlformats.org/drawingml/2006/table">
            <a:tbl>
              <a:tblPr firstRow="1" bandRow="1">
                <a:tableStyleId>{5C22544A-7EE6-4342-B048-85BDC9FD1C3A}</a:tableStyleId>
              </a:tblPr>
              <a:tblGrid>
                <a:gridCol w="2586498">
                  <a:extLst>
                    <a:ext uri="{9D8B030D-6E8A-4147-A177-3AD203B41FA5}">
                      <a16:colId xmlns:a16="http://schemas.microsoft.com/office/drawing/2014/main" val="3089514072"/>
                    </a:ext>
                  </a:extLst>
                </a:gridCol>
                <a:gridCol w="2423652">
                  <a:extLst>
                    <a:ext uri="{9D8B030D-6E8A-4147-A177-3AD203B41FA5}">
                      <a16:colId xmlns:a16="http://schemas.microsoft.com/office/drawing/2014/main" val="475084784"/>
                    </a:ext>
                  </a:extLst>
                </a:gridCol>
                <a:gridCol w="3962399">
                  <a:extLst>
                    <a:ext uri="{9D8B030D-6E8A-4147-A177-3AD203B41FA5}">
                      <a16:colId xmlns:a16="http://schemas.microsoft.com/office/drawing/2014/main" val="1133509250"/>
                    </a:ext>
                  </a:extLst>
                </a:gridCol>
              </a:tblGrid>
              <a:tr h="214087">
                <a:tc>
                  <a:txBody>
                    <a:bodyPr/>
                    <a:lstStyle/>
                    <a:p>
                      <a:r>
                        <a:rPr lang="en-US" sz="1600" dirty="0"/>
                        <a:t>Hematologic adverse effect</a:t>
                      </a:r>
                    </a:p>
                  </a:txBody>
                  <a:tcPr/>
                </a:tc>
                <a:tc>
                  <a:txBody>
                    <a:bodyPr/>
                    <a:lstStyle/>
                    <a:p>
                      <a:r>
                        <a:rPr lang="en-US" sz="1600" dirty="0"/>
                        <a:t>Occurrence</a:t>
                      </a:r>
                    </a:p>
                  </a:txBody>
                  <a:tcPr/>
                </a:tc>
                <a:tc>
                  <a:txBody>
                    <a:bodyPr/>
                    <a:lstStyle/>
                    <a:p>
                      <a:r>
                        <a:rPr lang="en-US" sz="1600" dirty="0"/>
                        <a:t>Intervention</a:t>
                      </a:r>
                    </a:p>
                  </a:txBody>
                  <a:tcPr/>
                </a:tc>
                <a:extLst>
                  <a:ext uri="{0D108BD9-81ED-4DB2-BD59-A6C34878D82A}">
                    <a16:rowId xmlns:a16="http://schemas.microsoft.com/office/drawing/2014/main" val="2864320593"/>
                  </a:ext>
                </a:extLst>
              </a:tr>
              <a:tr h="477928">
                <a:tc rowSpan="3">
                  <a:txBody>
                    <a:bodyPr/>
                    <a:lstStyle/>
                    <a:p>
                      <a:r>
                        <a:rPr lang="en-US" sz="1600" u="none" dirty="0"/>
                        <a:t>Grade 4 neutropenia </a:t>
                      </a:r>
                      <a:r>
                        <a:rPr lang="en-US" sz="1600" u="none" dirty="0">
                          <a:sym typeface="Symbol" panose="05050102010706020507" pitchFamily="18" charset="2"/>
                        </a:rPr>
                        <a:t></a:t>
                      </a:r>
                      <a:r>
                        <a:rPr lang="en-US" sz="1600" u="none" dirty="0"/>
                        <a:t> fever</a:t>
                      </a:r>
                    </a:p>
                    <a:p>
                      <a:r>
                        <a:rPr lang="en-US" sz="1600" u="none" dirty="0"/>
                        <a:t>OR</a:t>
                      </a:r>
                    </a:p>
                    <a:p>
                      <a:r>
                        <a:rPr lang="en-US" sz="1600" u="none" dirty="0"/>
                        <a:t>Grade 4 thrombocytopenia</a:t>
                      </a:r>
                    </a:p>
                  </a:txBody>
                  <a:tcPr anchor="ctr"/>
                </a:tc>
                <a:tc>
                  <a:txBody>
                    <a:bodyPr/>
                    <a:lstStyle/>
                    <a:p>
                      <a:r>
                        <a:rPr lang="en-US" sz="1600" dirty="0"/>
                        <a:t>Prior to achieving remission</a:t>
                      </a:r>
                    </a:p>
                  </a:txBody>
                  <a:tcPr>
                    <a:solidFill>
                      <a:schemeClr val="accent1">
                        <a:lumMod val="40000"/>
                        <a:lumOff val="60000"/>
                      </a:schemeClr>
                    </a:solidFill>
                  </a:tcPr>
                </a:tc>
                <a:tc>
                  <a:txBody>
                    <a:bodyPr/>
                    <a:lstStyle/>
                    <a:p>
                      <a:pPr marL="169863" indent="-169863">
                        <a:buFont typeface="Arial" panose="020B0604020202020204" pitchFamily="34" charset="0"/>
                        <a:buChar char="•"/>
                      </a:pPr>
                      <a:r>
                        <a:rPr lang="en-US" sz="1600" dirty="0"/>
                        <a:t>In most cases, do not interrupt HMA+ venetoclax prior to achieving remission.</a:t>
                      </a:r>
                    </a:p>
                  </a:txBody>
                  <a:tcPr>
                    <a:solidFill>
                      <a:schemeClr val="accent1">
                        <a:lumMod val="40000"/>
                        <a:lumOff val="60000"/>
                      </a:schemeClr>
                    </a:solidFill>
                  </a:tcPr>
                </a:tc>
                <a:extLst>
                  <a:ext uri="{0D108BD9-81ED-4DB2-BD59-A6C34878D82A}">
                    <a16:rowId xmlns:a16="http://schemas.microsoft.com/office/drawing/2014/main" val="2903387862"/>
                  </a:ext>
                </a:extLst>
              </a:tr>
              <a:tr h="894186">
                <a:tc vMerge="1">
                  <a:txBody>
                    <a:bodyPr/>
                    <a:lstStyle/>
                    <a:p>
                      <a:endParaRPr lang="en-US" dirty="0"/>
                    </a:p>
                  </a:txBody>
                  <a:tcPr/>
                </a:tc>
                <a:tc>
                  <a:txBody>
                    <a:bodyPr/>
                    <a:lstStyle/>
                    <a:p>
                      <a:r>
                        <a:rPr lang="en-US" sz="1600" dirty="0"/>
                        <a:t>First occurrence after achieving remission that lasts &gt;7 d</a:t>
                      </a:r>
                    </a:p>
                  </a:txBody>
                  <a:tcPr>
                    <a:solidFill>
                      <a:schemeClr val="accent1">
                        <a:lumMod val="20000"/>
                        <a:lumOff val="80000"/>
                      </a:schemeClr>
                    </a:solidFill>
                  </a:tcPr>
                </a:tc>
                <a:tc>
                  <a:txBody>
                    <a:bodyPr/>
                    <a:lstStyle/>
                    <a:p>
                      <a:pPr marL="169863" indent="-169863">
                        <a:buFont typeface="Arial" panose="020B0604020202020204" pitchFamily="34" charset="0"/>
                        <a:buChar char="•"/>
                      </a:pPr>
                      <a:r>
                        <a:rPr lang="en-US" sz="1600" dirty="0"/>
                        <a:t>Delay next cycle of HMA+ venetoclax and monitor blood counts.</a:t>
                      </a:r>
                    </a:p>
                    <a:p>
                      <a:pPr marL="169863" indent="-169863">
                        <a:buFont typeface="Arial" panose="020B0604020202020204" pitchFamily="34" charset="0"/>
                        <a:buChar char="•"/>
                      </a:pPr>
                      <a:r>
                        <a:rPr lang="en-US" sz="1600" dirty="0"/>
                        <a:t>Upon resolution to grade 1 or 2, resume HMA+venetoclax at the previous dose.</a:t>
                      </a:r>
                    </a:p>
                  </a:txBody>
                  <a:tcPr>
                    <a:solidFill>
                      <a:schemeClr val="accent1">
                        <a:lumMod val="20000"/>
                        <a:lumOff val="80000"/>
                      </a:schemeClr>
                    </a:solidFill>
                  </a:tcPr>
                </a:tc>
                <a:extLst>
                  <a:ext uri="{0D108BD9-81ED-4DB2-BD59-A6C34878D82A}">
                    <a16:rowId xmlns:a16="http://schemas.microsoft.com/office/drawing/2014/main" val="2879107893"/>
                  </a:ext>
                </a:extLst>
              </a:tr>
              <a:tr h="1449199">
                <a:tc vMerge="1">
                  <a:txBody>
                    <a:bodyPr/>
                    <a:lstStyle/>
                    <a:p>
                      <a:endParaRPr lang="en-US" dirty="0"/>
                    </a:p>
                  </a:txBody>
                  <a:tcPr/>
                </a:tc>
                <a:tc>
                  <a:txBody>
                    <a:bodyPr/>
                    <a:lstStyle/>
                    <a:p>
                      <a:r>
                        <a:rPr lang="en-US" sz="1600" dirty="0"/>
                        <a:t>Subsequent occurrences in cycles after achieving remission and lasting &gt;7 d</a:t>
                      </a:r>
                    </a:p>
                  </a:txBody>
                  <a:tcPr>
                    <a:solidFill>
                      <a:schemeClr val="accent1">
                        <a:lumMod val="40000"/>
                        <a:lumOff val="60000"/>
                      </a:schemeClr>
                    </a:solidFill>
                  </a:tcPr>
                </a:tc>
                <a:tc>
                  <a:txBody>
                    <a:bodyPr/>
                    <a:lstStyle/>
                    <a:p>
                      <a:pPr marL="169863" marR="0" lvl="0" indent="-16986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Delay next cycle of HMA+ venetoclax and monitor blood counts.</a:t>
                      </a:r>
                    </a:p>
                    <a:p>
                      <a:pPr marL="169863" marR="0" lvl="0" indent="-16986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Upon resolution to grade 1 or 2, resume HMA+venetoclax at the previous dose and reduce venetoclax duration by 7 d during subsequent cycles, ie, give for 21 d instead of 28 d.</a:t>
                      </a:r>
                    </a:p>
                  </a:txBody>
                  <a:tcPr>
                    <a:solidFill>
                      <a:schemeClr val="accent1">
                        <a:lumMod val="40000"/>
                        <a:lumOff val="60000"/>
                      </a:schemeClr>
                    </a:solidFill>
                  </a:tcPr>
                </a:tc>
                <a:extLst>
                  <a:ext uri="{0D108BD9-81ED-4DB2-BD59-A6C34878D82A}">
                    <a16:rowId xmlns:a16="http://schemas.microsoft.com/office/drawing/2014/main" val="2215240136"/>
                  </a:ext>
                </a:extLst>
              </a:tr>
            </a:tbl>
          </a:graphicData>
        </a:graphic>
      </p:graphicFrame>
      <p:sp>
        <p:nvSpPr>
          <p:cNvPr id="3" name="TextBox 2">
            <a:extLst>
              <a:ext uri="{FF2B5EF4-FFF2-40B4-BE49-F238E27FC236}">
                <a16:creationId xmlns:a16="http://schemas.microsoft.com/office/drawing/2014/main" id="{BC0C38FA-F189-0E9B-83E7-B39E45DCC552}"/>
              </a:ext>
            </a:extLst>
          </p:cNvPr>
          <p:cNvSpPr txBox="1"/>
          <p:nvPr/>
        </p:nvSpPr>
        <p:spPr>
          <a:xfrm>
            <a:off x="3095625" y="4502236"/>
            <a:ext cx="574357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Venclexta. [Prescribing information]. Updated June 15, 2022. https://www.accessdata.fda.gov/scripts/cder/daf/index.cfm?event=overview.process&amp;ApplNo=208573 </a:t>
            </a:r>
          </a:p>
        </p:txBody>
      </p:sp>
      <p:sp>
        <p:nvSpPr>
          <p:cNvPr id="4" name="TextBox 3">
            <a:extLst>
              <a:ext uri="{FF2B5EF4-FFF2-40B4-BE49-F238E27FC236}">
                <a16:creationId xmlns:a16="http://schemas.microsoft.com/office/drawing/2014/main" id="{FAE893A2-BE0B-B0A8-C985-45142F85A325}"/>
              </a:ext>
            </a:extLst>
          </p:cNvPr>
          <p:cNvSpPr txBox="1"/>
          <p:nvPr/>
        </p:nvSpPr>
        <p:spPr>
          <a:xfrm>
            <a:off x="171450" y="36363"/>
            <a:ext cx="785033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VIALE-A Trial: Dose Adjustment Considerations</a:t>
            </a:r>
          </a:p>
        </p:txBody>
      </p:sp>
    </p:spTree>
    <p:extLst>
      <p:ext uri="{BB962C8B-B14F-4D97-AF65-F5344CB8AC3E}">
        <p14:creationId xmlns:p14="http://schemas.microsoft.com/office/powerpoint/2010/main" val="2737921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B726-373B-AF37-CA89-5BFCF860AA19}"/>
              </a:ext>
            </a:extLst>
          </p:cNvPr>
          <p:cNvSpPr>
            <a:spLocks noGrp="1"/>
          </p:cNvSpPr>
          <p:nvPr>
            <p:ph type="title"/>
          </p:nvPr>
        </p:nvSpPr>
        <p:spPr/>
        <p:txBody>
          <a:bodyPr>
            <a:normAutofit/>
          </a:bodyPr>
          <a:lstStyle/>
          <a:p>
            <a:pPr algn="ctr"/>
            <a:r>
              <a:rPr lang="en-US" sz="2800" dirty="0">
                <a:latin typeface="+mn-lt"/>
              </a:rPr>
              <a:t>Tumor Lysis Syndrome</a:t>
            </a:r>
          </a:p>
        </p:txBody>
      </p:sp>
      <p:sp>
        <p:nvSpPr>
          <p:cNvPr id="3" name="Content Placeholder 2">
            <a:extLst>
              <a:ext uri="{FF2B5EF4-FFF2-40B4-BE49-F238E27FC236}">
                <a16:creationId xmlns:a16="http://schemas.microsoft.com/office/drawing/2014/main" id="{C171DF3C-0F8B-D065-1822-304B93EB5FF3}"/>
              </a:ext>
            </a:extLst>
          </p:cNvPr>
          <p:cNvSpPr>
            <a:spLocks noGrp="1"/>
          </p:cNvSpPr>
          <p:nvPr>
            <p:ph idx="1"/>
          </p:nvPr>
        </p:nvSpPr>
        <p:spPr>
          <a:xfrm>
            <a:off x="277091" y="1369219"/>
            <a:ext cx="8238259" cy="2629344"/>
          </a:xfrm>
        </p:spPr>
        <p:txBody>
          <a:bodyPr>
            <a:normAutofit fontScale="92500" lnSpcReduction="20000"/>
          </a:bodyPr>
          <a:lstStyle/>
          <a:p>
            <a:pPr lvl="1"/>
            <a:r>
              <a:rPr lang="en-US" sz="2000" dirty="0"/>
              <a:t>Tumor lysis syndrome (TLS) incidence was infrequent in the VIALE-A trial versus rates during treatment for CLL </a:t>
            </a:r>
          </a:p>
          <a:p>
            <a:pPr lvl="2"/>
            <a:r>
              <a:rPr lang="en-US" sz="1700" dirty="0"/>
              <a:t>In VIALE-A TLS rates 1% in HMA+venetoclax arm vs 0% in placebo arm</a:t>
            </a:r>
          </a:p>
          <a:p>
            <a:pPr lvl="1"/>
            <a:endParaRPr lang="en-US" sz="2000" dirty="0"/>
          </a:p>
          <a:p>
            <a:pPr lvl="1"/>
            <a:r>
              <a:rPr lang="en-US" sz="2000" dirty="0"/>
              <a:t>Dosing recommendations:</a:t>
            </a:r>
          </a:p>
          <a:p>
            <a:pPr lvl="2"/>
            <a:r>
              <a:rPr lang="en-US" sz="1700" dirty="0"/>
              <a:t>Venetoclax 400 mg QD starting D1</a:t>
            </a:r>
          </a:p>
          <a:p>
            <a:pPr marL="685800" lvl="2" indent="0">
              <a:buNone/>
            </a:pPr>
            <a:r>
              <a:rPr lang="en-US" sz="1700" dirty="0"/>
              <a:t>	OR</a:t>
            </a:r>
          </a:p>
          <a:p>
            <a:pPr lvl="2"/>
            <a:r>
              <a:rPr lang="en-US" sz="1700" dirty="0"/>
              <a:t>High risk: short ramp up with 100mg D1, 200mg D2, target dose 400mg D3. </a:t>
            </a:r>
          </a:p>
          <a:p>
            <a:pPr marL="685800" lvl="2" indent="0">
              <a:buNone/>
            </a:pPr>
            <a:endParaRPr lang="en-US" sz="1700" dirty="0"/>
          </a:p>
          <a:p>
            <a:pPr lvl="1"/>
            <a:r>
              <a:rPr lang="en-US" sz="2000" dirty="0"/>
              <a:t>All patients: consider frequent lab draws, aggressive IV hydration, allopurinol and rasburicase, if needed</a:t>
            </a:r>
          </a:p>
          <a:p>
            <a:pPr lvl="1"/>
            <a:endParaRPr lang="en-US" sz="2000" dirty="0"/>
          </a:p>
          <a:p>
            <a:endParaRPr lang="en-US" dirty="0"/>
          </a:p>
        </p:txBody>
      </p:sp>
      <p:sp>
        <p:nvSpPr>
          <p:cNvPr id="4" name="TextBox 3">
            <a:extLst>
              <a:ext uri="{FF2B5EF4-FFF2-40B4-BE49-F238E27FC236}">
                <a16:creationId xmlns:a16="http://schemas.microsoft.com/office/drawing/2014/main" id="{38098F77-C2E1-D43D-9BAC-9109D41C31E3}"/>
              </a:ext>
            </a:extLst>
          </p:cNvPr>
          <p:cNvSpPr txBox="1"/>
          <p:nvPr/>
        </p:nvSpPr>
        <p:spPr>
          <a:xfrm flipH="1">
            <a:off x="3084163" y="4504373"/>
            <a:ext cx="57653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Venclexta. [Prescribing information]. Updated June 15, 2022. https://www.accessdata.fda.gov/scripts/cder/daf/index.cfm?event=overview.process&amp;ApplNo=208573 </a:t>
            </a:r>
          </a:p>
        </p:txBody>
      </p:sp>
    </p:spTree>
    <p:extLst>
      <p:ext uri="{BB962C8B-B14F-4D97-AF65-F5344CB8AC3E}">
        <p14:creationId xmlns:p14="http://schemas.microsoft.com/office/powerpoint/2010/main" val="3377941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ACF56-D9BA-3E05-568B-B409F78D901E}"/>
              </a:ext>
            </a:extLst>
          </p:cNvPr>
          <p:cNvSpPr>
            <a:spLocks noGrp="1"/>
          </p:cNvSpPr>
          <p:nvPr>
            <p:ph type="title"/>
          </p:nvPr>
        </p:nvSpPr>
        <p:spPr/>
        <p:txBody>
          <a:bodyPr>
            <a:normAutofit/>
          </a:bodyPr>
          <a:lstStyle/>
          <a:p>
            <a:pPr algn="ctr"/>
            <a:r>
              <a:rPr lang="en-US" sz="2400" dirty="0"/>
              <a:t>Consolidation + Maintenance and Considerations</a:t>
            </a:r>
          </a:p>
        </p:txBody>
      </p:sp>
      <p:sp>
        <p:nvSpPr>
          <p:cNvPr id="3" name="Text Placeholder 2">
            <a:extLst>
              <a:ext uri="{FF2B5EF4-FFF2-40B4-BE49-F238E27FC236}">
                <a16:creationId xmlns:a16="http://schemas.microsoft.com/office/drawing/2014/main" id="{BF858F07-6789-2435-E6D9-30E880B8B669}"/>
              </a:ext>
            </a:extLst>
          </p:cNvPr>
          <p:cNvSpPr>
            <a:spLocks noGrp="1"/>
          </p:cNvSpPr>
          <p:nvPr>
            <p:ph type="body" idx="1"/>
          </p:nvPr>
        </p:nvSpPr>
        <p:spPr/>
        <p:txBody>
          <a:bodyPr/>
          <a:lstStyle/>
          <a:p>
            <a:r>
              <a:rPr lang="en-US" dirty="0"/>
              <a:t>Consolidation and Maintenance</a:t>
            </a:r>
          </a:p>
        </p:txBody>
      </p:sp>
      <p:sp>
        <p:nvSpPr>
          <p:cNvPr id="4" name="Content Placeholder 3">
            <a:extLst>
              <a:ext uri="{FF2B5EF4-FFF2-40B4-BE49-F238E27FC236}">
                <a16:creationId xmlns:a16="http://schemas.microsoft.com/office/drawing/2014/main" id="{B4228D5B-9A68-F94F-E293-AEEC436CC0EC}"/>
              </a:ext>
            </a:extLst>
          </p:cNvPr>
          <p:cNvSpPr>
            <a:spLocks noGrp="1"/>
          </p:cNvSpPr>
          <p:nvPr>
            <p:ph sz="half" idx="2"/>
          </p:nvPr>
        </p:nvSpPr>
        <p:spPr>
          <a:xfrm>
            <a:off x="629842" y="1878807"/>
            <a:ext cx="3414936" cy="987028"/>
          </a:xfrm>
          <a:ln w="19050">
            <a:solidFill>
              <a:schemeClr val="accent1"/>
            </a:solidFill>
          </a:ln>
        </p:spPr>
        <p:txBody>
          <a:bodyPr>
            <a:normAutofit lnSpcReduction="10000"/>
          </a:bodyPr>
          <a:lstStyle/>
          <a:p>
            <a:pPr marL="0" indent="0" algn="ctr">
              <a:buNone/>
            </a:pPr>
            <a:r>
              <a:rPr lang="en-US" sz="1800" dirty="0"/>
              <a:t>Decitabine 20 mg/m</a:t>
            </a:r>
            <a:r>
              <a:rPr lang="en-US" sz="1800" baseline="30000" dirty="0"/>
              <a:t>2</a:t>
            </a:r>
            <a:r>
              <a:rPr lang="en-US" sz="1800" dirty="0"/>
              <a:t> D1-5 </a:t>
            </a:r>
          </a:p>
          <a:p>
            <a:pPr marL="342900" lvl="1" indent="0" algn="ctr">
              <a:buNone/>
            </a:pPr>
            <a:r>
              <a:rPr lang="en-US" dirty="0"/>
              <a:t>OR </a:t>
            </a:r>
          </a:p>
          <a:p>
            <a:pPr marL="0" indent="0" algn="ctr">
              <a:buNone/>
            </a:pPr>
            <a:r>
              <a:rPr lang="en-US" sz="1800" dirty="0"/>
              <a:t>Azacitidine 75 mg/m</a:t>
            </a:r>
            <a:r>
              <a:rPr lang="en-US" sz="1800" baseline="30000" dirty="0"/>
              <a:t>2</a:t>
            </a:r>
            <a:r>
              <a:rPr lang="en-US" sz="1800" dirty="0"/>
              <a:t> D1-7</a:t>
            </a:r>
          </a:p>
        </p:txBody>
      </p:sp>
      <p:sp>
        <p:nvSpPr>
          <p:cNvPr id="5" name="Text Placeholder 4">
            <a:extLst>
              <a:ext uri="{FF2B5EF4-FFF2-40B4-BE49-F238E27FC236}">
                <a16:creationId xmlns:a16="http://schemas.microsoft.com/office/drawing/2014/main" id="{5F5E199C-7ED2-9803-2CB2-FFAD413CCB71}"/>
              </a:ext>
            </a:extLst>
          </p:cNvPr>
          <p:cNvSpPr>
            <a:spLocks noGrp="1"/>
          </p:cNvSpPr>
          <p:nvPr>
            <p:ph type="body" sz="quarter" idx="3"/>
          </p:nvPr>
        </p:nvSpPr>
        <p:spPr/>
        <p:txBody>
          <a:bodyPr/>
          <a:lstStyle/>
          <a:p>
            <a:r>
              <a:rPr lang="en-US" dirty="0"/>
              <a:t>Treatment considerations</a:t>
            </a:r>
          </a:p>
        </p:txBody>
      </p:sp>
      <p:sp>
        <p:nvSpPr>
          <p:cNvPr id="6" name="Content Placeholder 5">
            <a:extLst>
              <a:ext uri="{FF2B5EF4-FFF2-40B4-BE49-F238E27FC236}">
                <a16:creationId xmlns:a16="http://schemas.microsoft.com/office/drawing/2014/main" id="{BB6DAED4-946D-9B5E-B12C-25E9B22DE50E}"/>
              </a:ext>
            </a:extLst>
          </p:cNvPr>
          <p:cNvSpPr>
            <a:spLocks noGrp="1"/>
          </p:cNvSpPr>
          <p:nvPr>
            <p:ph sz="quarter" idx="4"/>
          </p:nvPr>
        </p:nvSpPr>
        <p:spPr>
          <a:xfrm>
            <a:off x="4629150" y="1878806"/>
            <a:ext cx="3887391" cy="2352231"/>
          </a:xfrm>
        </p:spPr>
        <p:txBody>
          <a:bodyPr>
            <a:normAutofit lnSpcReduction="10000"/>
          </a:bodyPr>
          <a:lstStyle/>
          <a:p>
            <a:r>
              <a:rPr lang="en-US" sz="1600" dirty="0"/>
              <a:t>Continue until disease progression, HCST eligible, or treatment-related toxicities.</a:t>
            </a:r>
          </a:p>
          <a:p>
            <a:r>
              <a:rPr lang="en-US" sz="1600" dirty="0"/>
              <a:t>Restaging BM biopsy after 2 cycles.</a:t>
            </a:r>
          </a:p>
          <a:p>
            <a:r>
              <a:rPr lang="en-US" sz="1600" dirty="0"/>
              <a:t>No data to support stopping treatment once CR or MRD negative CR is achieved.</a:t>
            </a:r>
          </a:p>
          <a:p>
            <a:r>
              <a:rPr lang="en-US" sz="1600" dirty="0"/>
              <a:t>If CR not achieved, there can be benefits to continued treatment, such as decreased transfusion dependency, improved cytopenias.</a:t>
            </a:r>
          </a:p>
          <a:p>
            <a:endParaRPr lang="en-US" sz="1400" dirty="0"/>
          </a:p>
          <a:p>
            <a:pPr marL="0" indent="0">
              <a:buNone/>
            </a:pPr>
            <a:endParaRPr lang="en-US" sz="1400" dirty="0"/>
          </a:p>
          <a:p>
            <a:endParaRPr lang="en-US" dirty="0"/>
          </a:p>
        </p:txBody>
      </p:sp>
      <p:sp>
        <p:nvSpPr>
          <p:cNvPr id="7" name="TextBox 6">
            <a:extLst>
              <a:ext uri="{FF2B5EF4-FFF2-40B4-BE49-F238E27FC236}">
                <a16:creationId xmlns:a16="http://schemas.microsoft.com/office/drawing/2014/main" id="{D32D2ADD-8E9C-E41F-DA80-3B32075C7382}"/>
              </a:ext>
            </a:extLst>
          </p:cNvPr>
          <p:cNvSpPr txBox="1"/>
          <p:nvPr/>
        </p:nvSpPr>
        <p:spPr>
          <a:xfrm>
            <a:off x="3076366" y="4510201"/>
            <a:ext cx="587385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Mei M, et al. </a:t>
            </a:r>
            <a:r>
              <a:rPr kumimoji="0" lang="en-US" sz="900" b="0" i="1" u="none" strike="noStrike" kern="1200" cap="none" spc="0" normalizeH="0" baseline="0" noProof="0" dirty="0">
                <a:ln>
                  <a:noFill/>
                </a:ln>
                <a:solidFill>
                  <a:prstClr val="white"/>
                </a:solidFill>
                <a:effectLst/>
                <a:uLnTx/>
                <a:uFillTx/>
                <a:latin typeface="Calibri" panose="020F0502020204030204"/>
                <a:ea typeface="+mn-ea"/>
                <a:cs typeface="+mn-cs"/>
              </a:rPr>
              <a:t>Am J Hematol</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2019;94(3):358-362.</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43F98D1-9E1B-AF4F-69C6-1E7EA2102B3A}"/>
              </a:ext>
            </a:extLst>
          </p:cNvPr>
          <p:cNvSpPr txBox="1"/>
          <p:nvPr/>
        </p:nvSpPr>
        <p:spPr>
          <a:xfrm>
            <a:off x="2199810" y="2852032"/>
            <a:ext cx="36420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32D9B6CE-8603-A866-A5C6-67787796AD6D}"/>
              </a:ext>
            </a:extLst>
          </p:cNvPr>
          <p:cNvSpPr txBox="1"/>
          <p:nvPr/>
        </p:nvSpPr>
        <p:spPr>
          <a:xfrm>
            <a:off x="627459" y="3375184"/>
            <a:ext cx="3417319" cy="646331"/>
          </a:xfrm>
          <a:prstGeom prst="rect">
            <a:avLst/>
          </a:prstGeom>
          <a:noFill/>
          <a:ln w="19050">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Venetoclax 400 mg/d D1-21 every 28 d</a:t>
            </a:r>
          </a:p>
        </p:txBody>
      </p:sp>
    </p:spTree>
    <p:extLst>
      <p:ext uri="{BB962C8B-B14F-4D97-AF65-F5344CB8AC3E}">
        <p14:creationId xmlns:p14="http://schemas.microsoft.com/office/powerpoint/2010/main" val="214474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A787-BABA-DCF3-FDEC-78E245E1D9D0}"/>
              </a:ext>
            </a:extLst>
          </p:cNvPr>
          <p:cNvSpPr>
            <a:spLocks noGrp="1"/>
          </p:cNvSpPr>
          <p:nvPr>
            <p:ph type="title"/>
          </p:nvPr>
        </p:nvSpPr>
        <p:spPr/>
        <p:txBody>
          <a:bodyPr/>
          <a:lstStyle/>
          <a:p>
            <a:pPr algn="ctr"/>
            <a:r>
              <a:rPr lang="en-US" dirty="0"/>
              <a:t>Emerging Therapies</a:t>
            </a:r>
          </a:p>
        </p:txBody>
      </p:sp>
      <p:graphicFrame>
        <p:nvGraphicFramePr>
          <p:cNvPr id="4" name="Table 4">
            <a:extLst>
              <a:ext uri="{FF2B5EF4-FFF2-40B4-BE49-F238E27FC236}">
                <a16:creationId xmlns:a16="http://schemas.microsoft.com/office/drawing/2014/main" id="{57CF3644-A7B2-1534-5C1F-3A06EE0B6F81}"/>
              </a:ext>
            </a:extLst>
          </p:cNvPr>
          <p:cNvGraphicFramePr>
            <a:graphicFrameLocks noGrp="1"/>
          </p:cNvGraphicFramePr>
          <p:nvPr>
            <p:ph idx="1"/>
            <p:extLst>
              <p:ext uri="{D42A27DB-BD31-4B8C-83A1-F6EECF244321}">
                <p14:modId xmlns:p14="http://schemas.microsoft.com/office/powerpoint/2010/main" val="1896892104"/>
              </p:ext>
            </p:extLst>
          </p:nvPr>
        </p:nvGraphicFramePr>
        <p:xfrm>
          <a:off x="628650" y="1127738"/>
          <a:ext cx="7886700" cy="293857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5209280"/>
                    </a:ext>
                  </a:extLst>
                </a:gridCol>
                <a:gridCol w="2628900">
                  <a:extLst>
                    <a:ext uri="{9D8B030D-6E8A-4147-A177-3AD203B41FA5}">
                      <a16:colId xmlns:a16="http://schemas.microsoft.com/office/drawing/2014/main" val="2888818973"/>
                    </a:ext>
                  </a:extLst>
                </a:gridCol>
                <a:gridCol w="2628900">
                  <a:extLst>
                    <a:ext uri="{9D8B030D-6E8A-4147-A177-3AD203B41FA5}">
                      <a16:colId xmlns:a16="http://schemas.microsoft.com/office/drawing/2014/main" val="458500240"/>
                    </a:ext>
                  </a:extLst>
                </a:gridCol>
              </a:tblGrid>
              <a:tr h="566472">
                <a:tc>
                  <a:txBody>
                    <a:bodyPr/>
                    <a:lstStyle/>
                    <a:p>
                      <a:r>
                        <a:rPr lang="en-US" sz="2000" dirty="0"/>
                        <a:t>Medication </a:t>
                      </a:r>
                    </a:p>
                  </a:txBody>
                  <a:tcPr/>
                </a:tc>
                <a:tc>
                  <a:txBody>
                    <a:bodyPr/>
                    <a:lstStyle/>
                    <a:p>
                      <a:r>
                        <a:rPr lang="en-US" sz="2000" dirty="0"/>
                        <a:t>Class</a:t>
                      </a:r>
                    </a:p>
                  </a:txBody>
                  <a:tcPr/>
                </a:tc>
                <a:tc>
                  <a:txBody>
                    <a:bodyPr/>
                    <a:lstStyle/>
                    <a:p>
                      <a:r>
                        <a:rPr lang="en-US" sz="2000" dirty="0"/>
                        <a:t>Target</a:t>
                      </a:r>
                    </a:p>
                  </a:txBody>
                  <a:tcPr/>
                </a:tc>
                <a:extLst>
                  <a:ext uri="{0D108BD9-81ED-4DB2-BD59-A6C34878D82A}">
                    <a16:rowId xmlns:a16="http://schemas.microsoft.com/office/drawing/2014/main" val="3292320502"/>
                  </a:ext>
                </a:extLst>
              </a:tr>
              <a:tr h="882804">
                <a:tc>
                  <a:txBody>
                    <a:bodyPr/>
                    <a:lstStyle/>
                    <a:p>
                      <a:r>
                        <a:rPr lang="en-US" sz="1800" dirty="0"/>
                        <a:t>Crenolanib*</a:t>
                      </a:r>
                    </a:p>
                    <a:p>
                      <a:r>
                        <a:rPr lang="en-US" sz="1800" dirty="0"/>
                        <a:t>Gilteritinib</a:t>
                      </a:r>
                    </a:p>
                    <a:p>
                      <a:r>
                        <a:rPr lang="en-US" sz="1800" dirty="0"/>
                        <a:t>Quizartinib</a:t>
                      </a:r>
                    </a:p>
                  </a:txBody>
                  <a:tcPr/>
                </a:tc>
                <a:tc>
                  <a:txBody>
                    <a:bodyPr/>
                    <a:lstStyle/>
                    <a:p>
                      <a:r>
                        <a:rPr lang="en-US" sz="1800" dirty="0"/>
                        <a:t>Second-generation tyrosine kinase inhibitor</a:t>
                      </a:r>
                    </a:p>
                  </a:txBody>
                  <a:tcPr/>
                </a:tc>
                <a:tc>
                  <a:txBody>
                    <a:bodyPr/>
                    <a:lstStyle/>
                    <a:p>
                      <a:r>
                        <a:rPr lang="en-US" sz="1800" dirty="0"/>
                        <a:t>FLT3 mutation </a:t>
                      </a:r>
                    </a:p>
                  </a:txBody>
                  <a:tcPr/>
                </a:tc>
                <a:extLst>
                  <a:ext uri="{0D108BD9-81ED-4DB2-BD59-A6C34878D82A}">
                    <a16:rowId xmlns:a16="http://schemas.microsoft.com/office/drawing/2014/main" val="1296486827"/>
                  </a:ext>
                </a:extLst>
              </a:tr>
              <a:tr h="617963">
                <a:tc>
                  <a:txBody>
                    <a:bodyPr/>
                    <a:lstStyle/>
                    <a:p>
                      <a:r>
                        <a:rPr lang="en-US" sz="1800" dirty="0"/>
                        <a:t>Ivosidenib</a:t>
                      </a:r>
                    </a:p>
                    <a:p>
                      <a:r>
                        <a:rPr lang="en-US" sz="1800" dirty="0"/>
                        <a:t>Olutasidenib</a:t>
                      </a:r>
                    </a:p>
                  </a:txBody>
                  <a:tcPr>
                    <a:solidFill>
                      <a:schemeClr val="accent1">
                        <a:lumMod val="20000"/>
                        <a:lumOff val="80000"/>
                      </a:schemeClr>
                    </a:solidFill>
                  </a:tcPr>
                </a:tc>
                <a:tc>
                  <a:txBody>
                    <a:bodyPr/>
                    <a:lstStyle/>
                    <a:p>
                      <a:r>
                        <a:rPr lang="en-US" sz="1800" dirty="0"/>
                        <a:t>Small molecule inhibitor</a:t>
                      </a:r>
                    </a:p>
                  </a:txBody>
                  <a:tcPr>
                    <a:solidFill>
                      <a:schemeClr val="accent1">
                        <a:lumMod val="20000"/>
                        <a:lumOff val="80000"/>
                      </a:schemeClr>
                    </a:solidFill>
                  </a:tcPr>
                </a:tc>
                <a:tc>
                  <a:txBody>
                    <a:bodyPr/>
                    <a:lstStyle/>
                    <a:p>
                      <a:r>
                        <a:rPr lang="en-US" sz="1800" dirty="0"/>
                        <a:t>IDH1 mutation</a:t>
                      </a:r>
                    </a:p>
                  </a:txBody>
                  <a:tcPr>
                    <a:solidFill>
                      <a:schemeClr val="accent1">
                        <a:lumMod val="20000"/>
                        <a:lumOff val="80000"/>
                      </a:schemeClr>
                    </a:solidFill>
                  </a:tcPr>
                </a:tc>
                <a:extLst>
                  <a:ext uri="{0D108BD9-81ED-4DB2-BD59-A6C34878D82A}">
                    <a16:rowId xmlns:a16="http://schemas.microsoft.com/office/drawing/2014/main" val="2401112122"/>
                  </a:ext>
                </a:extLst>
              </a:tr>
              <a:tr h="375813">
                <a:tc>
                  <a:txBody>
                    <a:bodyPr/>
                    <a:lstStyle/>
                    <a:p>
                      <a:r>
                        <a:rPr lang="en-US" sz="1800" dirty="0"/>
                        <a:t>Magrolimab*</a:t>
                      </a:r>
                    </a:p>
                  </a:txBody>
                  <a:tcPr/>
                </a:tc>
                <a:tc>
                  <a:txBody>
                    <a:bodyPr/>
                    <a:lstStyle/>
                    <a:p>
                      <a:r>
                        <a:rPr lang="en-US" sz="1800" dirty="0"/>
                        <a:t>Monoclonal Antibody</a:t>
                      </a:r>
                    </a:p>
                  </a:txBody>
                  <a:tcPr/>
                </a:tc>
                <a:tc>
                  <a:txBody>
                    <a:bodyPr/>
                    <a:lstStyle/>
                    <a:p>
                      <a:r>
                        <a:rPr lang="en-US" sz="1800" dirty="0"/>
                        <a:t>CD47 positive </a:t>
                      </a:r>
                    </a:p>
                  </a:txBody>
                  <a:tcPr/>
                </a:tc>
                <a:extLst>
                  <a:ext uri="{0D108BD9-81ED-4DB2-BD59-A6C34878D82A}">
                    <a16:rowId xmlns:a16="http://schemas.microsoft.com/office/drawing/2014/main" val="940584207"/>
                  </a:ext>
                </a:extLst>
              </a:tr>
              <a:tr h="441807">
                <a:tc>
                  <a:txBody>
                    <a:bodyPr/>
                    <a:lstStyle/>
                    <a:p>
                      <a:r>
                        <a:rPr lang="en-US" sz="1800" dirty="0"/>
                        <a:t>Uproleselan*</a:t>
                      </a:r>
                    </a:p>
                  </a:txBody>
                  <a:tcPr>
                    <a:solidFill>
                      <a:schemeClr val="accent1">
                        <a:lumMod val="20000"/>
                        <a:lumOff val="80000"/>
                      </a:schemeClr>
                    </a:solidFill>
                  </a:tcPr>
                </a:tc>
                <a:tc>
                  <a:txBody>
                    <a:bodyPr/>
                    <a:lstStyle/>
                    <a:p>
                      <a:r>
                        <a:rPr lang="en-US" sz="1800" dirty="0"/>
                        <a:t>E-selectin antagonist</a:t>
                      </a:r>
                    </a:p>
                  </a:txBody>
                  <a:tcPr>
                    <a:solidFill>
                      <a:schemeClr val="accent1">
                        <a:lumMod val="20000"/>
                        <a:lumOff val="80000"/>
                      </a:schemeClr>
                    </a:solidFill>
                  </a:tcPr>
                </a:tc>
                <a:tc>
                  <a:txBody>
                    <a:bodyPr/>
                    <a:lstStyle/>
                    <a:p>
                      <a:r>
                        <a:rPr lang="en-US" sz="1800" dirty="0"/>
                        <a:t>E-selectin</a:t>
                      </a:r>
                    </a:p>
                  </a:txBody>
                  <a:tcPr>
                    <a:solidFill>
                      <a:schemeClr val="accent1">
                        <a:lumMod val="20000"/>
                        <a:lumOff val="80000"/>
                      </a:schemeClr>
                    </a:solidFill>
                  </a:tcPr>
                </a:tc>
                <a:extLst>
                  <a:ext uri="{0D108BD9-81ED-4DB2-BD59-A6C34878D82A}">
                    <a16:rowId xmlns:a16="http://schemas.microsoft.com/office/drawing/2014/main" val="2091547560"/>
                  </a:ext>
                </a:extLst>
              </a:tr>
            </a:tbl>
          </a:graphicData>
        </a:graphic>
      </p:graphicFrame>
      <p:sp>
        <p:nvSpPr>
          <p:cNvPr id="5" name="TextBox 4">
            <a:extLst>
              <a:ext uri="{FF2B5EF4-FFF2-40B4-BE49-F238E27FC236}">
                <a16:creationId xmlns:a16="http://schemas.microsoft.com/office/drawing/2014/main" id="{FFD0E7E9-DED6-A947-9AB6-2EA4A5B3CF93}"/>
              </a:ext>
            </a:extLst>
          </p:cNvPr>
          <p:cNvSpPr txBox="1"/>
          <p:nvPr/>
        </p:nvSpPr>
        <p:spPr>
          <a:xfrm>
            <a:off x="628650" y="4184073"/>
            <a:ext cx="436824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*Not approved by the US FDA for acute myeloid leukemia</a:t>
            </a:r>
          </a:p>
        </p:txBody>
      </p:sp>
    </p:spTree>
    <p:extLst>
      <p:ext uri="{BB962C8B-B14F-4D97-AF65-F5344CB8AC3E}">
        <p14:creationId xmlns:p14="http://schemas.microsoft.com/office/powerpoint/2010/main" val="3882441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283F-3568-8548-313A-99E9B74535A3}"/>
              </a:ext>
            </a:extLst>
          </p:cNvPr>
          <p:cNvSpPr>
            <a:spLocks noGrp="1"/>
          </p:cNvSpPr>
          <p:nvPr>
            <p:ph type="title"/>
          </p:nvPr>
        </p:nvSpPr>
        <p:spPr/>
        <p:txBody>
          <a:bodyPr>
            <a:normAutofit fontScale="90000"/>
          </a:bodyPr>
          <a:lstStyle/>
          <a:p>
            <a:pPr algn="ctr"/>
            <a:r>
              <a:rPr lang="en-US" sz="3600" dirty="0"/>
              <a:t>Crenolanib NCT03258931</a:t>
            </a:r>
            <a:br>
              <a:rPr lang="en-US" sz="1800" dirty="0"/>
            </a:br>
            <a:r>
              <a:rPr lang="en-US" sz="2200" i="0" dirty="0">
                <a:solidFill>
                  <a:srgbClr val="000000"/>
                </a:solidFill>
                <a:effectLst/>
                <a:latin typeface="Source Sans Pro" panose="020F0502020204030204" pitchFamily="34" charset="0"/>
              </a:rPr>
              <a:t>Study of Crenolanib vs Midostaurin Following Induction and Consolidation </a:t>
            </a:r>
            <a:r>
              <a:rPr lang="en-US" sz="2200" dirty="0">
                <a:solidFill>
                  <a:srgbClr val="000000"/>
                </a:solidFill>
                <a:latin typeface="Source Sans Pro" panose="020F0502020204030204" pitchFamily="34" charset="0"/>
              </a:rPr>
              <a:t>Chemot</a:t>
            </a:r>
            <a:r>
              <a:rPr lang="en-US" sz="2200" i="0" dirty="0">
                <a:solidFill>
                  <a:srgbClr val="000000"/>
                </a:solidFill>
                <a:effectLst/>
                <a:latin typeface="Source Sans Pro" panose="020F0502020204030204" pitchFamily="34" charset="0"/>
              </a:rPr>
              <a:t>herapy in Newly Diagnosed FLT3 Mutated AML</a:t>
            </a:r>
            <a:br>
              <a:rPr lang="en-US" sz="2200" i="0" dirty="0">
                <a:solidFill>
                  <a:srgbClr val="000000"/>
                </a:solidFill>
                <a:effectLst/>
                <a:latin typeface="Source Sans Pro" panose="020F0502020204030204" pitchFamily="34" charset="0"/>
              </a:rPr>
            </a:br>
            <a:endParaRPr lang="en-US" sz="2200" dirty="0"/>
          </a:p>
        </p:txBody>
      </p:sp>
      <p:graphicFrame>
        <p:nvGraphicFramePr>
          <p:cNvPr id="4" name="Table 4">
            <a:extLst>
              <a:ext uri="{FF2B5EF4-FFF2-40B4-BE49-F238E27FC236}">
                <a16:creationId xmlns:a16="http://schemas.microsoft.com/office/drawing/2014/main" id="{B55FE838-FDC5-DC47-F973-29D07F4EDFE0}"/>
              </a:ext>
            </a:extLst>
          </p:cNvPr>
          <p:cNvGraphicFramePr>
            <a:graphicFrameLocks noGrp="1"/>
          </p:cNvGraphicFramePr>
          <p:nvPr>
            <p:ph idx="1"/>
            <p:extLst>
              <p:ext uri="{D42A27DB-BD31-4B8C-83A1-F6EECF244321}">
                <p14:modId xmlns:p14="http://schemas.microsoft.com/office/powerpoint/2010/main" val="4098820495"/>
              </p:ext>
            </p:extLst>
          </p:nvPr>
        </p:nvGraphicFramePr>
        <p:xfrm>
          <a:off x="628650" y="1370013"/>
          <a:ext cx="7886700" cy="2840544"/>
        </p:xfrm>
        <a:graphic>
          <a:graphicData uri="http://schemas.openxmlformats.org/drawingml/2006/table">
            <a:tbl>
              <a:tblPr firstRow="1" bandRow="1">
                <a:tableStyleId>{5C22544A-7EE6-4342-B048-85BDC9FD1C3A}</a:tableStyleId>
              </a:tblPr>
              <a:tblGrid>
                <a:gridCol w="1925080">
                  <a:extLst>
                    <a:ext uri="{9D8B030D-6E8A-4147-A177-3AD203B41FA5}">
                      <a16:colId xmlns:a16="http://schemas.microsoft.com/office/drawing/2014/main" val="3453312594"/>
                    </a:ext>
                  </a:extLst>
                </a:gridCol>
                <a:gridCol w="5961620">
                  <a:extLst>
                    <a:ext uri="{9D8B030D-6E8A-4147-A177-3AD203B41FA5}">
                      <a16:colId xmlns:a16="http://schemas.microsoft.com/office/drawing/2014/main" val="1576516142"/>
                    </a:ext>
                  </a:extLst>
                </a:gridCol>
              </a:tblGrid>
              <a:tr h="420576">
                <a:tc>
                  <a:txBody>
                    <a:bodyPr/>
                    <a:lstStyle/>
                    <a:p>
                      <a:endParaRPr lang="en-US" sz="1600" dirty="0"/>
                    </a:p>
                  </a:txBody>
                  <a:tcPr/>
                </a:tc>
                <a:tc>
                  <a:txBody>
                    <a:bodyPr/>
                    <a:lstStyle/>
                    <a:p>
                      <a:r>
                        <a:rPr lang="en-US" sz="1600" dirty="0"/>
                        <a:t>Randomized, phase III trial</a:t>
                      </a:r>
                    </a:p>
                  </a:txBody>
                  <a:tcPr/>
                </a:tc>
                <a:extLst>
                  <a:ext uri="{0D108BD9-81ED-4DB2-BD59-A6C34878D82A}">
                    <a16:rowId xmlns:a16="http://schemas.microsoft.com/office/drawing/2014/main" val="4157961587"/>
                  </a:ext>
                </a:extLst>
              </a:tr>
              <a:tr h="570371">
                <a:tc>
                  <a:txBody>
                    <a:bodyPr/>
                    <a:lstStyle/>
                    <a:p>
                      <a:r>
                        <a:rPr lang="en-US" sz="1600" dirty="0"/>
                        <a:t>Method</a:t>
                      </a:r>
                    </a:p>
                  </a:txBody>
                  <a:tcPr/>
                </a:tc>
                <a:tc>
                  <a:txBody>
                    <a:bodyPr/>
                    <a:lstStyle/>
                    <a:p>
                      <a:r>
                        <a:rPr lang="en-US" sz="1600" dirty="0"/>
                        <a:t>Randomize (N=510) 1:1 to: crenolanib or midostaurin in combination with SOC, including HSCT</a:t>
                      </a:r>
                    </a:p>
                  </a:txBody>
                  <a:tcPr/>
                </a:tc>
                <a:extLst>
                  <a:ext uri="{0D108BD9-81ED-4DB2-BD59-A6C34878D82A}">
                    <a16:rowId xmlns:a16="http://schemas.microsoft.com/office/drawing/2014/main" val="2669444423"/>
                  </a:ext>
                </a:extLst>
              </a:tr>
              <a:tr h="420576">
                <a:tc>
                  <a:txBody>
                    <a:bodyPr/>
                    <a:lstStyle/>
                    <a:p>
                      <a:r>
                        <a:rPr lang="en-US" sz="1600" dirty="0"/>
                        <a:t>Primary outcome</a:t>
                      </a:r>
                    </a:p>
                  </a:txBody>
                  <a:tcPr/>
                </a:tc>
                <a:tc>
                  <a:txBody>
                    <a:bodyPr/>
                    <a:lstStyle/>
                    <a:p>
                      <a:r>
                        <a:rPr lang="en-US" sz="1600" dirty="0"/>
                        <a:t>Event-free survival with 5-y follow up</a:t>
                      </a:r>
                    </a:p>
                  </a:txBody>
                  <a:tcPr/>
                </a:tc>
                <a:extLst>
                  <a:ext uri="{0D108BD9-81ED-4DB2-BD59-A6C34878D82A}">
                    <a16:rowId xmlns:a16="http://schemas.microsoft.com/office/drawing/2014/main" val="355316004"/>
                  </a:ext>
                </a:extLst>
              </a:tr>
              <a:tr h="570371">
                <a:tc>
                  <a:txBody>
                    <a:bodyPr/>
                    <a:lstStyle/>
                    <a:p>
                      <a:r>
                        <a:rPr lang="en-US" sz="1600" dirty="0"/>
                        <a:t>Secondary outcomes</a:t>
                      </a:r>
                    </a:p>
                  </a:txBody>
                  <a:tcPr/>
                </a:tc>
                <a:tc>
                  <a:txBody>
                    <a:bodyPr/>
                    <a:lstStyle/>
                    <a:p>
                      <a:r>
                        <a:rPr lang="en-US" sz="1600" dirty="0"/>
                        <a:t>Overall survival, relapse-free survival, composite complete remission rate, duration of response</a:t>
                      </a:r>
                    </a:p>
                  </a:txBody>
                  <a:tcPr/>
                </a:tc>
                <a:extLst>
                  <a:ext uri="{0D108BD9-81ED-4DB2-BD59-A6C34878D82A}">
                    <a16:rowId xmlns:a16="http://schemas.microsoft.com/office/drawing/2014/main" val="3206476113"/>
                  </a:ext>
                </a:extLst>
              </a:tr>
              <a:tr h="420576">
                <a:tc>
                  <a:txBody>
                    <a:bodyPr/>
                    <a:lstStyle/>
                    <a:p>
                      <a:r>
                        <a:rPr lang="en-US" sz="1600" dirty="0"/>
                        <a:t>Results </a:t>
                      </a:r>
                    </a:p>
                  </a:txBody>
                  <a:tcPr/>
                </a:tc>
                <a:tc>
                  <a:txBody>
                    <a:bodyPr/>
                    <a:lstStyle/>
                    <a:p>
                      <a:r>
                        <a:rPr lang="en-US" sz="1600" dirty="0"/>
                        <a:t>None</a:t>
                      </a:r>
                    </a:p>
                  </a:txBody>
                  <a:tcPr/>
                </a:tc>
                <a:extLst>
                  <a:ext uri="{0D108BD9-81ED-4DB2-BD59-A6C34878D82A}">
                    <a16:rowId xmlns:a16="http://schemas.microsoft.com/office/drawing/2014/main" val="3837822306"/>
                  </a:ext>
                </a:extLst>
              </a:tr>
              <a:tr h="420576">
                <a:tc>
                  <a:txBody>
                    <a:bodyPr/>
                    <a:lstStyle/>
                    <a:p>
                      <a:r>
                        <a:rPr lang="en-US" sz="1600" dirty="0"/>
                        <a:t>Updates</a:t>
                      </a:r>
                    </a:p>
                  </a:txBody>
                  <a:tcPr/>
                </a:tc>
                <a:tc>
                  <a:txBody>
                    <a:bodyPr/>
                    <a:lstStyle/>
                    <a:p>
                      <a:r>
                        <a:rPr lang="en-US" sz="1600" dirty="0"/>
                        <a:t>Recruiting </a:t>
                      </a:r>
                    </a:p>
                  </a:txBody>
                  <a:tcPr/>
                </a:tc>
                <a:extLst>
                  <a:ext uri="{0D108BD9-81ED-4DB2-BD59-A6C34878D82A}">
                    <a16:rowId xmlns:a16="http://schemas.microsoft.com/office/drawing/2014/main" val="2397178688"/>
                  </a:ext>
                </a:extLst>
              </a:tr>
            </a:tbl>
          </a:graphicData>
        </a:graphic>
      </p:graphicFrame>
      <p:sp>
        <p:nvSpPr>
          <p:cNvPr id="6" name="TextBox 5">
            <a:extLst>
              <a:ext uri="{FF2B5EF4-FFF2-40B4-BE49-F238E27FC236}">
                <a16:creationId xmlns:a16="http://schemas.microsoft.com/office/drawing/2014/main" id="{F24F4953-2793-D876-CA5A-7D1B5F371891}"/>
              </a:ext>
            </a:extLst>
          </p:cNvPr>
          <p:cNvSpPr txBox="1"/>
          <p:nvPr/>
        </p:nvSpPr>
        <p:spPr>
          <a:xfrm>
            <a:off x="3087655" y="4508561"/>
            <a:ext cx="5455403"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Clinical Trials.gov. Updated  May 22, 2020. https://clinicaltrials.gov/ct2/show/NCT03258931</a:t>
            </a:r>
          </a:p>
        </p:txBody>
      </p:sp>
    </p:spTree>
    <p:extLst>
      <p:ext uri="{BB962C8B-B14F-4D97-AF65-F5344CB8AC3E}">
        <p14:creationId xmlns:p14="http://schemas.microsoft.com/office/powerpoint/2010/main" val="190691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DB7DA-35D5-77EC-5BAA-AD3133F4AB87}"/>
              </a:ext>
            </a:extLst>
          </p:cNvPr>
          <p:cNvSpPr>
            <a:spLocks noGrp="1"/>
          </p:cNvSpPr>
          <p:nvPr>
            <p:ph type="title"/>
          </p:nvPr>
        </p:nvSpPr>
        <p:spPr/>
        <p:txBody>
          <a:bodyPr>
            <a:normAutofit/>
          </a:bodyPr>
          <a:lstStyle/>
          <a:p>
            <a:pPr algn="ctr"/>
            <a:r>
              <a:rPr lang="en-US" sz="2800" dirty="0"/>
              <a:t>Determinants of Appropriate Candidates for Standard Induction Chemotherapy</a:t>
            </a:r>
          </a:p>
        </p:txBody>
      </p:sp>
      <p:sp>
        <p:nvSpPr>
          <p:cNvPr id="3" name="Content Placeholder 2">
            <a:extLst>
              <a:ext uri="{FF2B5EF4-FFF2-40B4-BE49-F238E27FC236}">
                <a16:creationId xmlns:a16="http://schemas.microsoft.com/office/drawing/2014/main" id="{28B11509-4A9A-1554-D1D8-4BD0685A43B3}"/>
              </a:ext>
            </a:extLst>
          </p:cNvPr>
          <p:cNvSpPr>
            <a:spLocks noGrp="1"/>
          </p:cNvSpPr>
          <p:nvPr>
            <p:ph idx="1"/>
          </p:nvPr>
        </p:nvSpPr>
        <p:spPr/>
        <p:txBody>
          <a:bodyPr>
            <a:normAutofit fontScale="47500" lnSpcReduction="20000"/>
          </a:bodyPr>
          <a:lstStyle/>
          <a:p>
            <a:r>
              <a:rPr lang="en-US" sz="4000" dirty="0">
                <a:latin typeface="Calibri" panose="020F0502020204030204" pitchFamily="34" charset="0"/>
                <a:cs typeface="Calibri" panose="020F0502020204030204" pitchFamily="34" charset="0"/>
              </a:rPr>
              <a:t>No age limit</a:t>
            </a:r>
          </a:p>
          <a:p>
            <a:r>
              <a:rPr lang="en-US" sz="4000" dirty="0">
                <a:latin typeface="Calibri" panose="020F0502020204030204" pitchFamily="34" charset="0"/>
                <a:cs typeface="Calibri" panose="020F0502020204030204" pitchFamily="34" charset="0"/>
              </a:rPr>
              <a:t>Cytogenetic/Molecular studies</a:t>
            </a:r>
          </a:p>
          <a:p>
            <a:pPr lvl="1"/>
            <a:r>
              <a:rPr lang="en-US" sz="3400" dirty="0">
                <a:latin typeface="Calibri" panose="020F0502020204030204" pitchFamily="34" charset="0"/>
                <a:cs typeface="Calibri" panose="020F0502020204030204" pitchFamily="34" charset="0"/>
              </a:rPr>
              <a:t>FMS-like tyrosine kinase 3 (FLT3) and nucleophosmin 1 (NPM) available within 72 hours</a:t>
            </a:r>
          </a:p>
          <a:p>
            <a:r>
              <a:rPr lang="en-US" sz="4000" dirty="0">
                <a:latin typeface="Calibri" panose="020F0502020204030204" pitchFamily="34" charset="0"/>
                <a:cs typeface="Calibri" panose="020F0502020204030204" pitchFamily="34" charset="0"/>
              </a:rPr>
              <a:t>Age-related comorbidities such as cardiovascular disease, diabetes mellitus, history of cancer, etc.</a:t>
            </a:r>
          </a:p>
          <a:p>
            <a:pPr lvl="1"/>
            <a:r>
              <a:rPr lang="en-US" sz="3400" dirty="0">
                <a:latin typeface="Calibri" panose="020F0502020204030204" pitchFamily="34" charset="0"/>
                <a:cs typeface="Calibri" panose="020F0502020204030204" pitchFamily="34" charset="0"/>
              </a:rPr>
              <a:t>Tools to assess comorbidities</a:t>
            </a:r>
          </a:p>
          <a:p>
            <a:pPr lvl="2"/>
            <a:r>
              <a:rPr lang="en-US" sz="3000" dirty="0">
                <a:latin typeface="Calibri" panose="020F0502020204030204" pitchFamily="34" charset="0"/>
                <a:cs typeface="Calibri" panose="020F0502020204030204" pitchFamily="34" charset="0"/>
              </a:rPr>
              <a:t>Hematopoietic cell transplantation specific comorbidity index (HCT-CI)</a:t>
            </a:r>
          </a:p>
          <a:p>
            <a:r>
              <a:rPr lang="en-US" sz="4000" dirty="0">
                <a:latin typeface="Calibri" panose="020F0502020204030204" pitchFamily="34" charset="0"/>
                <a:cs typeface="Calibri" panose="020F0502020204030204" pitchFamily="34" charset="0"/>
              </a:rPr>
              <a:t>Medically fit versus unfit </a:t>
            </a:r>
          </a:p>
          <a:p>
            <a:pPr lvl="1"/>
            <a:r>
              <a:rPr lang="en-US" sz="3500" dirty="0">
                <a:latin typeface="Calibri" panose="020F0502020204030204" pitchFamily="34" charset="0"/>
                <a:cs typeface="Calibri" panose="020F0502020204030204" pitchFamily="34" charset="0"/>
              </a:rPr>
              <a:t>Tools to assess performance status</a:t>
            </a:r>
          </a:p>
          <a:p>
            <a:pPr lvl="2"/>
            <a:r>
              <a:rPr lang="en-US" sz="3000" dirty="0">
                <a:latin typeface="Calibri" panose="020F0502020204030204" pitchFamily="34" charset="0"/>
                <a:cs typeface="Calibri" panose="020F0502020204030204" pitchFamily="34" charset="0"/>
              </a:rPr>
              <a:t>Eastern Cooperative Oncology Group (ECOG)</a:t>
            </a:r>
          </a:p>
          <a:p>
            <a:pPr lvl="2"/>
            <a:r>
              <a:rPr lang="en-US" sz="3000" dirty="0">
                <a:latin typeface="Calibri" panose="020F0502020204030204" pitchFamily="34" charset="0"/>
                <a:cs typeface="Calibri" panose="020F0502020204030204" pitchFamily="34" charset="0"/>
              </a:rPr>
              <a:t>Karnofsky Performance Status</a:t>
            </a:r>
          </a:p>
          <a:p>
            <a:pPr lvl="1"/>
            <a:r>
              <a:rPr lang="en-US" sz="3500" dirty="0">
                <a:latin typeface="Calibri" panose="020F0502020204030204" pitchFamily="34" charset="0"/>
                <a:cs typeface="Calibri" panose="020F0502020204030204" pitchFamily="34" charset="0"/>
              </a:rPr>
              <a:t>Unfitness criteria proposed by Ferrera et al and adopted by the FDA</a:t>
            </a:r>
          </a:p>
        </p:txBody>
      </p:sp>
      <p:sp>
        <p:nvSpPr>
          <p:cNvPr id="5" name="TextBox 4">
            <a:extLst>
              <a:ext uri="{FF2B5EF4-FFF2-40B4-BE49-F238E27FC236}">
                <a16:creationId xmlns:a16="http://schemas.microsoft.com/office/drawing/2014/main" id="{579D7AEC-8000-9439-0DA5-33C234F13C59}"/>
              </a:ext>
            </a:extLst>
          </p:cNvPr>
          <p:cNvSpPr txBox="1"/>
          <p:nvPr/>
        </p:nvSpPr>
        <p:spPr>
          <a:xfrm>
            <a:off x="3075709" y="4500324"/>
            <a:ext cx="606829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Mohile S, et al. </a:t>
            </a:r>
            <a:r>
              <a:rPr kumimoji="0" lang="en-US" sz="900" b="0"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J Clin Oncol</a:t>
            </a:r>
            <a:r>
              <a:rPr kumimoji="0" lang="en-US" sz="9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2018;36(22):2326-2347.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Ferrara F, et al. </a:t>
            </a:r>
            <a:r>
              <a:rPr kumimoji="0" lang="en-US" sz="900" b="0"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L</a:t>
            </a:r>
            <a:r>
              <a:rPr kumimoji="0" lang="en-US" sz="9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eukemia. 2013;27(5):997-999. </a:t>
            </a:r>
          </a:p>
        </p:txBody>
      </p:sp>
    </p:spTree>
    <p:extLst>
      <p:ext uri="{BB962C8B-B14F-4D97-AF65-F5344CB8AC3E}">
        <p14:creationId xmlns:p14="http://schemas.microsoft.com/office/powerpoint/2010/main" val="2652154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FD22-8D89-2CE0-86D5-434AA94EEF72}"/>
              </a:ext>
            </a:extLst>
          </p:cNvPr>
          <p:cNvSpPr>
            <a:spLocks noGrp="1"/>
          </p:cNvSpPr>
          <p:nvPr>
            <p:ph type="title"/>
          </p:nvPr>
        </p:nvSpPr>
        <p:spPr/>
        <p:txBody>
          <a:bodyPr>
            <a:normAutofit fontScale="90000"/>
          </a:bodyPr>
          <a:lstStyle/>
          <a:p>
            <a:pPr algn="ctr"/>
            <a:r>
              <a:rPr lang="en-US" sz="2400" dirty="0"/>
              <a:t>Gilteritinib NCT04027309</a:t>
            </a:r>
            <a:br>
              <a:rPr lang="en-US" sz="2400" dirty="0"/>
            </a:br>
            <a:r>
              <a:rPr lang="en-US" sz="1800" i="0" dirty="0">
                <a:solidFill>
                  <a:srgbClr val="000000"/>
                </a:solidFill>
                <a:effectLst/>
              </a:rPr>
              <a:t>A Study of Gilteritinib Versus Midostaurin in Combination With Induction and Consolidation Chemotherapy Followed by One-year Maintenance in Patients With Newly Diagnosed AML  or </a:t>
            </a:r>
            <a:r>
              <a:rPr lang="en-US" sz="1800" dirty="0">
                <a:solidFill>
                  <a:srgbClr val="000000"/>
                </a:solidFill>
              </a:rPr>
              <a:t>MDS EB 2 </a:t>
            </a:r>
            <a:r>
              <a:rPr lang="en-US" sz="1800" i="0" dirty="0">
                <a:solidFill>
                  <a:srgbClr val="000000"/>
                </a:solidFill>
                <a:effectLst/>
              </a:rPr>
              <a:t>With FLT3 Mutations Eligible for Intensive Chemotherapy </a:t>
            </a:r>
            <a:br>
              <a:rPr lang="en-US" sz="1200" i="0" dirty="0">
                <a:solidFill>
                  <a:srgbClr val="000000"/>
                </a:solidFill>
                <a:effectLst/>
              </a:rPr>
            </a:br>
            <a:endParaRPr lang="en-US" sz="2400" dirty="0"/>
          </a:p>
        </p:txBody>
      </p:sp>
      <p:graphicFrame>
        <p:nvGraphicFramePr>
          <p:cNvPr id="4" name="Table 4">
            <a:extLst>
              <a:ext uri="{FF2B5EF4-FFF2-40B4-BE49-F238E27FC236}">
                <a16:creationId xmlns:a16="http://schemas.microsoft.com/office/drawing/2014/main" id="{1786EDC9-2B52-D3DA-062C-07DDC6E8DC18}"/>
              </a:ext>
            </a:extLst>
          </p:cNvPr>
          <p:cNvGraphicFramePr>
            <a:graphicFrameLocks noGrp="1"/>
          </p:cNvGraphicFramePr>
          <p:nvPr>
            <p:ph idx="1"/>
            <p:extLst>
              <p:ext uri="{D42A27DB-BD31-4B8C-83A1-F6EECF244321}">
                <p14:modId xmlns:p14="http://schemas.microsoft.com/office/powerpoint/2010/main" val="2130300226"/>
              </p:ext>
            </p:extLst>
          </p:nvPr>
        </p:nvGraphicFramePr>
        <p:xfrm>
          <a:off x="277090" y="1242501"/>
          <a:ext cx="8659091" cy="3261360"/>
        </p:xfrm>
        <a:graphic>
          <a:graphicData uri="http://schemas.openxmlformats.org/drawingml/2006/table">
            <a:tbl>
              <a:tblPr firstRow="1" bandRow="1">
                <a:tableStyleId>{5C22544A-7EE6-4342-B048-85BDC9FD1C3A}</a:tableStyleId>
              </a:tblPr>
              <a:tblGrid>
                <a:gridCol w="2073217">
                  <a:extLst>
                    <a:ext uri="{9D8B030D-6E8A-4147-A177-3AD203B41FA5}">
                      <a16:colId xmlns:a16="http://schemas.microsoft.com/office/drawing/2014/main" val="2843186581"/>
                    </a:ext>
                  </a:extLst>
                </a:gridCol>
                <a:gridCol w="6585874">
                  <a:extLst>
                    <a:ext uri="{9D8B030D-6E8A-4147-A177-3AD203B41FA5}">
                      <a16:colId xmlns:a16="http://schemas.microsoft.com/office/drawing/2014/main" val="3774693166"/>
                    </a:ext>
                  </a:extLst>
                </a:gridCol>
              </a:tblGrid>
              <a:tr h="295965">
                <a:tc>
                  <a:txBody>
                    <a:bodyPr/>
                    <a:lstStyle/>
                    <a:p>
                      <a:endParaRPr lang="en-US" dirty="0"/>
                    </a:p>
                  </a:txBody>
                  <a:tcPr/>
                </a:tc>
                <a:tc>
                  <a:txBody>
                    <a:bodyPr/>
                    <a:lstStyle/>
                    <a:p>
                      <a:r>
                        <a:rPr lang="en-US" sz="1800" dirty="0"/>
                        <a:t>Multicenter, open label, randomized phase III trial</a:t>
                      </a:r>
                    </a:p>
                  </a:txBody>
                  <a:tcPr/>
                </a:tc>
                <a:extLst>
                  <a:ext uri="{0D108BD9-81ED-4DB2-BD59-A6C34878D82A}">
                    <a16:rowId xmlns:a16="http://schemas.microsoft.com/office/drawing/2014/main" val="1726208082"/>
                  </a:ext>
                </a:extLst>
              </a:tr>
              <a:tr h="504422">
                <a:tc>
                  <a:txBody>
                    <a:bodyPr/>
                    <a:lstStyle/>
                    <a:p>
                      <a:r>
                        <a:rPr lang="en-US" sz="1600" dirty="0"/>
                        <a:t>Method</a:t>
                      </a:r>
                    </a:p>
                  </a:txBody>
                  <a:tcPr/>
                </a:tc>
                <a:tc>
                  <a:txBody>
                    <a:bodyPr/>
                    <a:lstStyle/>
                    <a:p>
                      <a:r>
                        <a:rPr lang="en-US" sz="1600" dirty="0"/>
                        <a:t>Randomize (N=768) to: gilteritinib 120 mg QD PO D8-21 or midostaurin  50 mg BID PO D8-21  in combination with induction plus consolidation chemotherapy  followed by 1 year maintenance</a:t>
                      </a:r>
                    </a:p>
                  </a:txBody>
                  <a:tcPr/>
                </a:tc>
                <a:extLst>
                  <a:ext uri="{0D108BD9-81ED-4DB2-BD59-A6C34878D82A}">
                    <a16:rowId xmlns:a16="http://schemas.microsoft.com/office/drawing/2014/main" val="707056090"/>
                  </a:ext>
                </a:extLst>
              </a:tr>
              <a:tr h="273197">
                <a:tc>
                  <a:txBody>
                    <a:bodyPr/>
                    <a:lstStyle/>
                    <a:p>
                      <a:r>
                        <a:rPr lang="en-US" sz="1600" dirty="0"/>
                        <a:t>Primary outcomes</a:t>
                      </a:r>
                    </a:p>
                  </a:txBody>
                  <a:tcPr/>
                </a:tc>
                <a:tc>
                  <a:txBody>
                    <a:bodyPr/>
                    <a:lstStyle/>
                    <a:p>
                      <a:pPr marL="0" indent="0">
                        <a:buFont typeface="+mj-lt"/>
                        <a:buNone/>
                      </a:pPr>
                      <a:r>
                        <a:rPr lang="en-US" sz="1600" dirty="0"/>
                        <a:t>Event-free survival up to 45 mos</a:t>
                      </a:r>
                    </a:p>
                  </a:txBody>
                  <a:tcPr/>
                </a:tc>
                <a:extLst>
                  <a:ext uri="{0D108BD9-81ED-4DB2-BD59-A6C34878D82A}">
                    <a16:rowId xmlns:a16="http://schemas.microsoft.com/office/drawing/2014/main" val="3414331383"/>
                  </a:ext>
                </a:extLst>
              </a:tr>
              <a:tr h="846026">
                <a:tc>
                  <a:txBody>
                    <a:bodyPr/>
                    <a:lstStyle/>
                    <a:p>
                      <a:r>
                        <a:rPr lang="en-US" sz="1600" dirty="0"/>
                        <a:t>Secondary outcomes</a:t>
                      </a:r>
                    </a:p>
                  </a:txBody>
                  <a:tcPr/>
                </a:tc>
                <a:tc>
                  <a:txBody>
                    <a:bodyPr/>
                    <a:lstStyle/>
                    <a:p>
                      <a:pPr marL="0" indent="0">
                        <a:buFont typeface="+mj-lt"/>
                        <a:buNone/>
                      </a:pPr>
                      <a:r>
                        <a:rPr lang="en-US" sz="1600" dirty="0"/>
                        <a:t>Overall survival, CR rate after induction, CR/CR1 after induction C1 and C2, relapse-free survival, cumulative incidence of relapse, cumulative incidence of death, CR without MRD, adverse events, time to hematologic recovery, allogeneic stem cell transplant rate, quality of life, global heath status</a:t>
                      </a:r>
                    </a:p>
                  </a:txBody>
                  <a:tcPr/>
                </a:tc>
                <a:extLst>
                  <a:ext uri="{0D108BD9-81ED-4DB2-BD59-A6C34878D82A}">
                    <a16:rowId xmlns:a16="http://schemas.microsoft.com/office/drawing/2014/main" val="3963839350"/>
                  </a:ext>
                </a:extLst>
              </a:tr>
              <a:tr h="273197">
                <a:tc>
                  <a:txBody>
                    <a:bodyPr/>
                    <a:lstStyle/>
                    <a:p>
                      <a:r>
                        <a:rPr lang="en-US" sz="1600" dirty="0"/>
                        <a:t>Results </a:t>
                      </a:r>
                    </a:p>
                  </a:txBody>
                  <a:tcPr/>
                </a:tc>
                <a:tc>
                  <a:txBody>
                    <a:bodyPr/>
                    <a:lstStyle/>
                    <a:p>
                      <a:r>
                        <a:rPr lang="en-US" sz="1600" dirty="0"/>
                        <a:t>None</a:t>
                      </a:r>
                    </a:p>
                  </a:txBody>
                  <a:tcPr/>
                </a:tc>
                <a:extLst>
                  <a:ext uri="{0D108BD9-81ED-4DB2-BD59-A6C34878D82A}">
                    <a16:rowId xmlns:a16="http://schemas.microsoft.com/office/drawing/2014/main" val="1592490268"/>
                  </a:ext>
                </a:extLst>
              </a:tr>
              <a:tr h="273197">
                <a:tc>
                  <a:txBody>
                    <a:bodyPr/>
                    <a:lstStyle/>
                    <a:p>
                      <a:r>
                        <a:rPr lang="en-US" sz="1600" dirty="0"/>
                        <a:t>Updates</a:t>
                      </a:r>
                    </a:p>
                  </a:txBody>
                  <a:tcPr/>
                </a:tc>
                <a:tc>
                  <a:txBody>
                    <a:bodyPr/>
                    <a:lstStyle/>
                    <a:p>
                      <a:r>
                        <a:rPr lang="en-US" sz="1600" dirty="0"/>
                        <a:t>Resumed, active, not recruiting</a:t>
                      </a:r>
                    </a:p>
                  </a:txBody>
                  <a:tcPr/>
                </a:tc>
                <a:extLst>
                  <a:ext uri="{0D108BD9-81ED-4DB2-BD59-A6C34878D82A}">
                    <a16:rowId xmlns:a16="http://schemas.microsoft.com/office/drawing/2014/main" val="3395039998"/>
                  </a:ext>
                </a:extLst>
              </a:tr>
            </a:tbl>
          </a:graphicData>
        </a:graphic>
      </p:graphicFrame>
      <p:sp>
        <p:nvSpPr>
          <p:cNvPr id="7" name="TextBox 6">
            <a:extLst>
              <a:ext uri="{FF2B5EF4-FFF2-40B4-BE49-F238E27FC236}">
                <a16:creationId xmlns:a16="http://schemas.microsoft.com/office/drawing/2014/main" id="{9C885AD4-602B-D540-7E39-7B935C1572D0}"/>
              </a:ext>
            </a:extLst>
          </p:cNvPr>
          <p:cNvSpPr txBox="1"/>
          <p:nvPr/>
        </p:nvSpPr>
        <p:spPr>
          <a:xfrm>
            <a:off x="3081627" y="4500274"/>
            <a:ext cx="5563891"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Clinical Trials.gov. Updated </a:t>
            </a:r>
            <a:r>
              <a:rPr lang="en-US" sz="900" dirty="0">
                <a:solidFill>
                  <a:prstClr val="white"/>
                </a:solidFill>
                <a:latin typeface="Calibri" panose="020F0502020204030204"/>
              </a:rPr>
              <a:t>June 15</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2023. https://clinicaltrials.gov/ct2/show/NCT04027309</a:t>
            </a:r>
          </a:p>
        </p:txBody>
      </p:sp>
    </p:spTree>
    <p:extLst>
      <p:ext uri="{BB962C8B-B14F-4D97-AF65-F5344CB8AC3E}">
        <p14:creationId xmlns:p14="http://schemas.microsoft.com/office/powerpoint/2010/main" val="2441760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FD22-8D89-2CE0-86D5-434AA94EEF72}"/>
              </a:ext>
            </a:extLst>
          </p:cNvPr>
          <p:cNvSpPr>
            <a:spLocks noGrp="1"/>
          </p:cNvSpPr>
          <p:nvPr>
            <p:ph type="title"/>
          </p:nvPr>
        </p:nvSpPr>
        <p:spPr>
          <a:xfrm>
            <a:off x="954741" y="0"/>
            <a:ext cx="7669996" cy="890868"/>
          </a:xfrm>
        </p:spPr>
        <p:txBody>
          <a:bodyPr>
            <a:normAutofit/>
          </a:bodyPr>
          <a:lstStyle/>
          <a:p>
            <a:pPr algn="ctr"/>
            <a:r>
              <a:rPr lang="en-US" sz="2200" dirty="0">
                <a:ea typeface="Source Sans Pro" panose="020B0503030403020204" pitchFamily="34" charset="0"/>
              </a:rPr>
              <a:t>Quizartinib</a:t>
            </a:r>
            <a:br>
              <a:rPr lang="en-US" sz="2400" dirty="0">
                <a:ea typeface="Source Sans Pro" panose="020B0503030403020204" pitchFamily="34" charset="0"/>
              </a:rPr>
            </a:br>
            <a:r>
              <a:rPr lang="en-US" sz="1600" dirty="0">
                <a:ea typeface="Source Sans Pro" panose="020B0503030403020204" pitchFamily="34" charset="0"/>
              </a:rPr>
              <a:t>Quizartinib with Standard of Care Chemotherapy and as Continuation Therapy in Patients with Newly Diagnosed FLT3-ITD (+) Acute Myeloid Leukemia (QuANTUM-First)</a:t>
            </a:r>
          </a:p>
        </p:txBody>
      </p:sp>
      <p:graphicFrame>
        <p:nvGraphicFramePr>
          <p:cNvPr id="4" name="Table 4">
            <a:extLst>
              <a:ext uri="{FF2B5EF4-FFF2-40B4-BE49-F238E27FC236}">
                <a16:creationId xmlns:a16="http://schemas.microsoft.com/office/drawing/2014/main" id="{1786EDC9-2B52-D3DA-062C-07DDC6E8DC18}"/>
              </a:ext>
            </a:extLst>
          </p:cNvPr>
          <p:cNvGraphicFramePr>
            <a:graphicFrameLocks noGrp="1"/>
          </p:cNvGraphicFramePr>
          <p:nvPr>
            <p:ph idx="1"/>
            <p:extLst>
              <p:ext uri="{D42A27DB-BD31-4B8C-83A1-F6EECF244321}">
                <p14:modId xmlns:p14="http://schemas.microsoft.com/office/powerpoint/2010/main" val="2247496672"/>
              </p:ext>
            </p:extLst>
          </p:nvPr>
        </p:nvGraphicFramePr>
        <p:xfrm>
          <a:off x="140786" y="890868"/>
          <a:ext cx="8733050" cy="3632626"/>
        </p:xfrm>
        <a:graphic>
          <a:graphicData uri="http://schemas.openxmlformats.org/drawingml/2006/table">
            <a:tbl>
              <a:tblPr firstRow="1" bandRow="1">
                <a:tableStyleId>{5C22544A-7EE6-4342-B048-85BDC9FD1C3A}</a:tableStyleId>
              </a:tblPr>
              <a:tblGrid>
                <a:gridCol w="1969725">
                  <a:extLst>
                    <a:ext uri="{9D8B030D-6E8A-4147-A177-3AD203B41FA5}">
                      <a16:colId xmlns:a16="http://schemas.microsoft.com/office/drawing/2014/main" val="2843186581"/>
                    </a:ext>
                  </a:extLst>
                </a:gridCol>
                <a:gridCol w="6763325">
                  <a:extLst>
                    <a:ext uri="{9D8B030D-6E8A-4147-A177-3AD203B41FA5}">
                      <a16:colId xmlns:a16="http://schemas.microsoft.com/office/drawing/2014/main" val="3774693166"/>
                    </a:ext>
                  </a:extLst>
                </a:gridCol>
              </a:tblGrid>
              <a:tr h="340107">
                <a:tc>
                  <a:txBody>
                    <a:bodyPr/>
                    <a:lstStyle/>
                    <a:p>
                      <a:endParaRPr lang="en-US" dirty="0"/>
                    </a:p>
                  </a:txBody>
                  <a:tcPr/>
                </a:tc>
                <a:tc>
                  <a:txBody>
                    <a:bodyPr/>
                    <a:lstStyle/>
                    <a:p>
                      <a:r>
                        <a:rPr lang="en-US" dirty="0"/>
                        <a:t>Multicenter, open label, randomized, double blind phase III trial</a:t>
                      </a:r>
                    </a:p>
                  </a:txBody>
                  <a:tcPr/>
                </a:tc>
                <a:extLst>
                  <a:ext uri="{0D108BD9-81ED-4DB2-BD59-A6C34878D82A}">
                    <a16:rowId xmlns:a16="http://schemas.microsoft.com/office/drawing/2014/main" val="1726208082"/>
                  </a:ext>
                </a:extLst>
              </a:tr>
              <a:tr h="453045">
                <a:tc>
                  <a:txBody>
                    <a:bodyPr/>
                    <a:lstStyle/>
                    <a:p>
                      <a:r>
                        <a:rPr lang="en-US" sz="1600" dirty="0"/>
                        <a:t>Method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Randomize (N=539) 1:1 to: quizartinib 40 mg po day 8-21 versus placebo in combination with induction plus consolidation chemotherapy followed by up to 3 years maintenance</a:t>
                      </a:r>
                    </a:p>
                  </a:txBody>
                  <a:tcPr/>
                </a:tc>
                <a:extLst>
                  <a:ext uri="{0D108BD9-81ED-4DB2-BD59-A6C34878D82A}">
                    <a16:rowId xmlns:a16="http://schemas.microsoft.com/office/drawing/2014/main" val="707056090"/>
                  </a:ext>
                </a:extLst>
              </a:tr>
              <a:tr h="331125">
                <a:tc>
                  <a:txBody>
                    <a:bodyPr/>
                    <a:lstStyle/>
                    <a:p>
                      <a:r>
                        <a:rPr lang="en-US" sz="1600" dirty="0"/>
                        <a:t>Primary outcome</a:t>
                      </a:r>
                    </a:p>
                  </a:txBody>
                  <a:tcPr/>
                </a:tc>
                <a:tc>
                  <a:txBody>
                    <a:bodyPr/>
                    <a:lstStyle/>
                    <a:p>
                      <a:pPr marL="0" indent="0">
                        <a:buFont typeface="+mj-lt"/>
                        <a:buNone/>
                      </a:pPr>
                      <a:r>
                        <a:rPr lang="en-US" sz="1200" dirty="0"/>
                        <a:t>Overall survival</a:t>
                      </a:r>
                    </a:p>
                  </a:txBody>
                  <a:tcPr/>
                </a:tc>
                <a:extLst>
                  <a:ext uri="{0D108BD9-81ED-4DB2-BD59-A6C34878D82A}">
                    <a16:rowId xmlns:a16="http://schemas.microsoft.com/office/drawing/2014/main" val="3414331383"/>
                  </a:ext>
                </a:extLst>
              </a:tr>
              <a:tr h="488359">
                <a:tc>
                  <a:txBody>
                    <a:bodyPr/>
                    <a:lstStyle/>
                    <a:p>
                      <a:r>
                        <a:rPr lang="en-US" sz="1600" dirty="0"/>
                        <a:t>Secondary outcomes</a:t>
                      </a:r>
                    </a:p>
                  </a:txBody>
                  <a:tcPr/>
                </a:tc>
                <a:tc>
                  <a:txBody>
                    <a:bodyPr/>
                    <a:lstStyle/>
                    <a:p>
                      <a:pPr marL="0" indent="0">
                        <a:buFont typeface="+mj-lt"/>
                        <a:buNone/>
                      </a:pPr>
                      <a:r>
                        <a:rPr lang="en-US" sz="1200" dirty="0"/>
                        <a:t>Event free survival, complete remission, composite complete remission, relapse, death, complete remission with MRD negativity</a:t>
                      </a:r>
                    </a:p>
                  </a:txBody>
                  <a:tcPr/>
                </a:tc>
                <a:extLst>
                  <a:ext uri="{0D108BD9-81ED-4DB2-BD59-A6C34878D82A}">
                    <a16:rowId xmlns:a16="http://schemas.microsoft.com/office/drawing/2014/main" val="3963839350"/>
                  </a:ext>
                </a:extLst>
              </a:tr>
              <a:tr h="1187442">
                <a:tc>
                  <a:txBody>
                    <a:bodyPr/>
                    <a:lstStyle/>
                    <a:p>
                      <a:r>
                        <a:rPr lang="en-US" sz="1600" dirty="0"/>
                        <a:t>Results </a:t>
                      </a:r>
                    </a:p>
                  </a:txBody>
                  <a:tcPr/>
                </a:tc>
                <a:tc>
                  <a:txBody>
                    <a:bodyPr/>
                    <a:lstStyle/>
                    <a:p>
                      <a:pPr marL="171450" indent="-171450">
                        <a:buFont typeface="Arial" panose="020B0604020202020204" pitchFamily="34" charset="0"/>
                        <a:buChar char="•"/>
                      </a:pPr>
                      <a:r>
                        <a:rPr lang="en-US" sz="1200" dirty="0"/>
                        <a:t>Median follow up: 39.2 mos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Discontinued study: quizartinib 148/268 (55%); placebo 168/271 (62%), primarily due to death (90% vs 94%)</a:t>
                      </a:r>
                    </a:p>
                    <a:p>
                      <a:pPr marL="171450" indent="-171450">
                        <a:buFont typeface="Arial" panose="020B0604020202020204" pitchFamily="34" charset="0"/>
                        <a:buChar char="•"/>
                      </a:pPr>
                      <a:r>
                        <a:rPr lang="en-US" sz="1200" dirty="0"/>
                        <a:t>Overall survival (median): quizartinib 31.9 mos; placebo 15.1 mos (</a:t>
                      </a:r>
                      <a:r>
                        <a:rPr lang="en-US" sz="1200" i="1" dirty="0"/>
                        <a:t>P</a:t>
                      </a:r>
                      <a:r>
                        <a:rPr lang="en-US" sz="1200" i="0" dirty="0"/>
                        <a:t>=0.032)</a:t>
                      </a:r>
                    </a:p>
                    <a:p>
                      <a:pPr marL="171450" indent="-171450">
                        <a:buFont typeface="Arial" panose="020B0604020202020204" pitchFamily="34" charset="0"/>
                        <a:buChar char="•"/>
                      </a:pPr>
                      <a:r>
                        <a:rPr lang="en-US" sz="1200" i="0" dirty="0"/>
                        <a:t>Grade ≥3 AE: quizartinib 92%; placebo 90%</a:t>
                      </a:r>
                    </a:p>
                    <a:p>
                      <a:pPr marL="346075" indent="-171450">
                        <a:buFont typeface="Arial" panose="020B0604020202020204" pitchFamily="34" charset="0"/>
                        <a:buChar char="•"/>
                      </a:pPr>
                      <a:r>
                        <a:rPr lang="en-US" sz="1200" i="0" dirty="0"/>
                        <a:t>Most common: febrile neutropenia, hypokalemia, pneumonia (and neutropenia in quizartinib group)</a:t>
                      </a:r>
                    </a:p>
                  </a:txBody>
                  <a:tcPr/>
                </a:tc>
                <a:extLst>
                  <a:ext uri="{0D108BD9-81ED-4DB2-BD59-A6C34878D82A}">
                    <a16:rowId xmlns:a16="http://schemas.microsoft.com/office/drawing/2014/main" val="1592490268"/>
                  </a:ext>
                </a:extLst>
              </a:tr>
              <a:tr h="446162">
                <a:tc>
                  <a:txBody>
                    <a:bodyPr/>
                    <a:lstStyle/>
                    <a:p>
                      <a:r>
                        <a:rPr lang="en-US" sz="1600" dirty="0"/>
                        <a:t>Updates</a:t>
                      </a:r>
                    </a:p>
                  </a:txBody>
                  <a:tcPr/>
                </a:tc>
                <a:tc>
                  <a:txBody>
                    <a:bodyPr/>
                    <a:lstStyle/>
                    <a:p>
                      <a:r>
                        <a:rPr lang="en-US" sz="1200" dirty="0"/>
                        <a:t>Approved </a:t>
                      </a:r>
                      <a:r>
                        <a:rPr lang="en-US" sz="1200" b="0" i="0" kern="1200" dirty="0">
                          <a:solidFill>
                            <a:schemeClr val="dk1"/>
                          </a:solidFill>
                          <a:effectLst/>
                          <a:latin typeface="+mn-lt"/>
                          <a:ea typeface="+mn-ea"/>
                          <a:cs typeface="+mn-cs"/>
                        </a:rPr>
                        <a:t>in combination with standard cytarabine and anthracycline induction and cytarabine consolidation, and as maintenance monotherapy following consolidation chemotherapy, for the treatment of adult patients with newly diagnosed acute myeloid leukemia (AML) that is FLT3 internal tandem duplication (ITD)-positive as detected by an FDA-approved test</a:t>
                      </a:r>
                      <a:endParaRPr lang="en-US" sz="1200" dirty="0"/>
                    </a:p>
                  </a:txBody>
                  <a:tcPr/>
                </a:tc>
                <a:extLst>
                  <a:ext uri="{0D108BD9-81ED-4DB2-BD59-A6C34878D82A}">
                    <a16:rowId xmlns:a16="http://schemas.microsoft.com/office/drawing/2014/main" val="3395039998"/>
                  </a:ext>
                </a:extLst>
              </a:tr>
            </a:tbl>
          </a:graphicData>
        </a:graphic>
      </p:graphicFrame>
      <p:sp>
        <p:nvSpPr>
          <p:cNvPr id="7" name="TextBox 6">
            <a:extLst>
              <a:ext uri="{FF2B5EF4-FFF2-40B4-BE49-F238E27FC236}">
                <a16:creationId xmlns:a16="http://schemas.microsoft.com/office/drawing/2014/main" id="{9C885AD4-602B-D540-7E39-7B935C1572D0}"/>
              </a:ext>
            </a:extLst>
          </p:cNvPr>
          <p:cNvSpPr txBox="1"/>
          <p:nvPr/>
        </p:nvSpPr>
        <p:spPr>
          <a:xfrm>
            <a:off x="3060846" y="4514128"/>
            <a:ext cx="55638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system-ui"/>
                <a:ea typeface="+mn-ea"/>
                <a:cs typeface="+mn-cs"/>
              </a:rPr>
              <a:t>Erba HP, et al. </a:t>
            </a:r>
            <a:r>
              <a:rPr kumimoji="0" lang="en-US" sz="1000" b="0" i="1" u="none" strike="noStrike" kern="1200" cap="none" spc="0" normalizeH="0" baseline="0" noProof="0" dirty="0">
                <a:ln>
                  <a:noFill/>
                </a:ln>
                <a:solidFill>
                  <a:prstClr val="white"/>
                </a:solidFill>
                <a:effectLst/>
                <a:uLnTx/>
                <a:uFillTx/>
                <a:latin typeface="system-ui"/>
                <a:ea typeface="+mn-ea"/>
                <a:cs typeface="+mn-cs"/>
              </a:rPr>
              <a:t>Lancet</a:t>
            </a:r>
            <a:r>
              <a:rPr kumimoji="0" lang="en-US" sz="1000" b="0" i="0" u="none" strike="noStrike" kern="1200" cap="none" spc="0" normalizeH="0" baseline="0" noProof="0" dirty="0">
                <a:ln>
                  <a:noFill/>
                </a:ln>
                <a:solidFill>
                  <a:prstClr val="white"/>
                </a:solidFill>
                <a:effectLst/>
                <a:uLnTx/>
                <a:uFillTx/>
                <a:latin typeface="system-ui"/>
                <a:ea typeface="+mn-ea"/>
                <a:cs typeface="+mn-cs"/>
              </a:rPr>
              <a:t>. 2023;</a:t>
            </a:r>
            <a:r>
              <a:rPr lang="en-US" sz="1000" dirty="0">
                <a:solidFill>
                  <a:prstClr val="white"/>
                </a:solidFill>
                <a:latin typeface="system-ui"/>
              </a:rPr>
              <a:t>401(10388):1571-1583</a:t>
            </a:r>
            <a:r>
              <a:rPr kumimoji="0" lang="en-US" sz="1000" b="0" i="0" u="none" strike="noStrike" kern="1200" cap="none" spc="0" normalizeH="0" baseline="0" noProof="0" dirty="0">
                <a:ln>
                  <a:noFill/>
                </a:ln>
                <a:solidFill>
                  <a:prstClr val="white"/>
                </a:solidFill>
                <a:effectLst/>
                <a:uLnTx/>
                <a:uFillTx/>
                <a:latin typeface="system-ui"/>
                <a:ea typeface="+mn-ea"/>
                <a:cs typeface="+mn-cs"/>
              </a:rPr>
              <a:t>.</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382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342F-A20F-06B4-7D65-FF034F0ED1A2}"/>
              </a:ext>
            </a:extLst>
          </p:cNvPr>
          <p:cNvSpPr>
            <a:spLocks noGrp="1"/>
          </p:cNvSpPr>
          <p:nvPr>
            <p:ph type="title"/>
          </p:nvPr>
        </p:nvSpPr>
        <p:spPr>
          <a:xfrm>
            <a:off x="628650" y="72954"/>
            <a:ext cx="7886700" cy="994172"/>
          </a:xfrm>
        </p:spPr>
        <p:txBody>
          <a:bodyPr>
            <a:normAutofit/>
          </a:bodyPr>
          <a:lstStyle/>
          <a:p>
            <a:pPr algn="ctr"/>
            <a:r>
              <a:rPr lang="en-US" sz="2400" dirty="0"/>
              <a:t>Ivosidenib + Azacitidine NCT03173248</a:t>
            </a:r>
            <a:br>
              <a:rPr lang="en-US" sz="2400" dirty="0"/>
            </a:br>
            <a:r>
              <a:rPr lang="en-US" sz="1800" i="0" dirty="0">
                <a:solidFill>
                  <a:srgbClr val="000000"/>
                </a:solidFill>
                <a:effectLst/>
              </a:rPr>
              <a:t>Study of AG-120 (Ivosidenib) vs. Placebo in Combination With Azacitidine in Patients With Previously Untreated Acute Myeloid Leukemia With an IDH1 Mutation (AGILE)</a:t>
            </a:r>
            <a:endParaRPr lang="en-US" sz="1800" dirty="0"/>
          </a:p>
        </p:txBody>
      </p:sp>
      <p:graphicFrame>
        <p:nvGraphicFramePr>
          <p:cNvPr id="4" name="Table 4">
            <a:extLst>
              <a:ext uri="{FF2B5EF4-FFF2-40B4-BE49-F238E27FC236}">
                <a16:creationId xmlns:a16="http://schemas.microsoft.com/office/drawing/2014/main" id="{6821C3E6-0253-7044-3A48-755E62176F92}"/>
              </a:ext>
            </a:extLst>
          </p:cNvPr>
          <p:cNvGraphicFramePr>
            <a:graphicFrameLocks noGrp="1"/>
          </p:cNvGraphicFramePr>
          <p:nvPr>
            <p:ph idx="1"/>
            <p:extLst>
              <p:ext uri="{D42A27DB-BD31-4B8C-83A1-F6EECF244321}">
                <p14:modId xmlns:p14="http://schemas.microsoft.com/office/powerpoint/2010/main" val="3986319832"/>
              </p:ext>
            </p:extLst>
          </p:nvPr>
        </p:nvGraphicFramePr>
        <p:xfrm>
          <a:off x="225136" y="1067126"/>
          <a:ext cx="8693727" cy="3362169"/>
        </p:xfrm>
        <a:graphic>
          <a:graphicData uri="http://schemas.openxmlformats.org/drawingml/2006/table">
            <a:tbl>
              <a:tblPr firstRow="1" bandRow="1">
                <a:tableStyleId>{5C22544A-7EE6-4342-B048-85BDC9FD1C3A}</a:tableStyleId>
              </a:tblPr>
              <a:tblGrid>
                <a:gridCol w="2140230">
                  <a:extLst>
                    <a:ext uri="{9D8B030D-6E8A-4147-A177-3AD203B41FA5}">
                      <a16:colId xmlns:a16="http://schemas.microsoft.com/office/drawing/2014/main" val="1648975315"/>
                    </a:ext>
                  </a:extLst>
                </a:gridCol>
                <a:gridCol w="6553497">
                  <a:extLst>
                    <a:ext uri="{9D8B030D-6E8A-4147-A177-3AD203B41FA5}">
                      <a16:colId xmlns:a16="http://schemas.microsoft.com/office/drawing/2014/main" val="2314554052"/>
                    </a:ext>
                  </a:extLst>
                </a:gridCol>
              </a:tblGrid>
              <a:tr h="326440">
                <a:tc>
                  <a:txBody>
                    <a:bodyPr/>
                    <a:lstStyle/>
                    <a:p>
                      <a:endParaRPr lang="en-US" sz="1600" dirty="0"/>
                    </a:p>
                  </a:txBody>
                  <a:tcPr/>
                </a:tc>
                <a:tc>
                  <a:txBody>
                    <a:bodyPr/>
                    <a:lstStyle/>
                    <a:p>
                      <a:r>
                        <a:rPr lang="en-US" sz="1600" dirty="0"/>
                        <a:t>Multicenter, double-blind, randomized, placebo controlled phase III trial</a:t>
                      </a:r>
                    </a:p>
                  </a:txBody>
                  <a:tcPr/>
                </a:tc>
                <a:extLst>
                  <a:ext uri="{0D108BD9-81ED-4DB2-BD59-A6C34878D82A}">
                    <a16:rowId xmlns:a16="http://schemas.microsoft.com/office/drawing/2014/main" val="367865383"/>
                  </a:ext>
                </a:extLst>
              </a:tr>
              <a:tr h="790976">
                <a:tc>
                  <a:txBody>
                    <a:bodyPr/>
                    <a:lstStyle/>
                    <a:p>
                      <a:r>
                        <a:rPr lang="en-US" sz="1500" dirty="0"/>
                        <a:t>Method</a:t>
                      </a:r>
                    </a:p>
                  </a:txBody>
                  <a:tcPr/>
                </a:tc>
                <a:tc>
                  <a:txBody>
                    <a:bodyPr/>
                    <a:lstStyle/>
                    <a:p>
                      <a:r>
                        <a:rPr lang="en-US" sz="1500" dirty="0"/>
                        <a:t>Randomize (N=146) 1:1 to: oral ivosidenib 150 mg/d PO D1-28 in combination with azacitidine 75 mg/m</a:t>
                      </a:r>
                      <a:r>
                        <a:rPr lang="en-US" sz="1500" baseline="30000" dirty="0"/>
                        <a:t>2</a:t>
                      </a:r>
                      <a:r>
                        <a:rPr lang="en-US" sz="1500" dirty="0"/>
                        <a:t>/d SQ or IV D1-7 versus placebo PO D1-28 in combination with azacitidine 75 mg/m</a:t>
                      </a:r>
                      <a:r>
                        <a:rPr lang="en-US" sz="1500" baseline="30000" dirty="0"/>
                        <a:t>2</a:t>
                      </a:r>
                      <a:r>
                        <a:rPr lang="en-US" sz="1500" dirty="0"/>
                        <a:t>/d SQ or IV D1-7</a:t>
                      </a:r>
                    </a:p>
                  </a:txBody>
                  <a:tcPr/>
                </a:tc>
                <a:extLst>
                  <a:ext uri="{0D108BD9-81ED-4DB2-BD59-A6C34878D82A}">
                    <a16:rowId xmlns:a16="http://schemas.microsoft.com/office/drawing/2014/main" val="285577795"/>
                  </a:ext>
                </a:extLst>
              </a:tr>
              <a:tr h="330530">
                <a:tc>
                  <a:txBody>
                    <a:bodyPr/>
                    <a:lstStyle/>
                    <a:p>
                      <a:r>
                        <a:rPr lang="en-US" sz="1500" dirty="0"/>
                        <a:t>Primary outcomes</a:t>
                      </a:r>
                    </a:p>
                  </a:txBody>
                  <a:tcPr/>
                </a:tc>
                <a:tc>
                  <a:txBody>
                    <a:bodyPr/>
                    <a:lstStyle/>
                    <a:p>
                      <a:r>
                        <a:rPr lang="en-US" sz="1500" dirty="0"/>
                        <a:t>Event-free survival</a:t>
                      </a:r>
                    </a:p>
                  </a:txBody>
                  <a:tcPr/>
                </a:tc>
                <a:extLst>
                  <a:ext uri="{0D108BD9-81ED-4DB2-BD59-A6C34878D82A}">
                    <a16:rowId xmlns:a16="http://schemas.microsoft.com/office/drawing/2014/main" val="4044240287"/>
                  </a:ext>
                </a:extLst>
              </a:tr>
              <a:tr h="556613">
                <a:tc>
                  <a:txBody>
                    <a:bodyPr/>
                    <a:lstStyle/>
                    <a:p>
                      <a:r>
                        <a:rPr lang="en-US" sz="1500" dirty="0"/>
                        <a:t>Secondary outcomes</a:t>
                      </a:r>
                    </a:p>
                  </a:txBody>
                  <a:tcPr/>
                </a:tc>
                <a:tc>
                  <a:txBody>
                    <a:bodyPr/>
                    <a:lstStyle/>
                    <a:p>
                      <a:r>
                        <a:rPr lang="en-US" sz="1500" dirty="0"/>
                        <a:t>Complete remission rate, OS, CR+CRh, objective response rate, CR+Cri, Duration CR, CRh, Cri, time to CR, CRh, Cri and response</a:t>
                      </a:r>
                    </a:p>
                  </a:txBody>
                  <a:tcPr/>
                </a:tc>
                <a:extLst>
                  <a:ext uri="{0D108BD9-81ED-4DB2-BD59-A6C34878D82A}">
                    <a16:rowId xmlns:a16="http://schemas.microsoft.com/office/drawing/2014/main" val="658829883"/>
                  </a:ext>
                </a:extLst>
              </a:tr>
              <a:tr h="1018240">
                <a:tc>
                  <a:txBody>
                    <a:bodyPr/>
                    <a:lstStyle/>
                    <a:p>
                      <a:r>
                        <a:rPr lang="en-US" sz="1500" dirty="0"/>
                        <a:t>Results</a:t>
                      </a:r>
                    </a:p>
                  </a:txBody>
                  <a:tcPr/>
                </a:tc>
                <a:tc>
                  <a:txBody>
                    <a:bodyPr/>
                    <a:lstStyle/>
                    <a:p>
                      <a:pPr marL="171450" indent="-171450">
                        <a:buFont typeface="Arial" panose="020B0604020202020204" pitchFamily="34" charset="0"/>
                        <a:buChar char="•"/>
                      </a:pPr>
                      <a:r>
                        <a:rPr lang="en-US" sz="1500" dirty="0"/>
                        <a:t>Median follow up: 12.4 mos</a:t>
                      </a:r>
                    </a:p>
                    <a:p>
                      <a:pPr marL="171450" indent="-171450">
                        <a:buFont typeface="Arial" panose="020B0604020202020204" pitchFamily="34" charset="0"/>
                        <a:buChar char="•"/>
                      </a:pPr>
                      <a:r>
                        <a:rPr lang="en-US" sz="1500" dirty="0"/>
                        <a:t>Event-free survival at 12 mos: azacitidine 37%; placebo 12% (HR 0.33; </a:t>
                      </a:r>
                      <a:r>
                        <a:rPr lang="en-US" sz="1500" i="1" dirty="0"/>
                        <a:t>P</a:t>
                      </a:r>
                      <a:r>
                        <a:rPr lang="en-US" sz="1500" i="0" dirty="0"/>
                        <a:t>=0.002)</a:t>
                      </a:r>
                      <a:endParaRPr lang="en-US" sz="1500" dirty="0"/>
                    </a:p>
                    <a:p>
                      <a:pPr marL="171450" indent="-171450">
                        <a:buFont typeface="Arial" panose="020B0604020202020204" pitchFamily="34" charset="0"/>
                        <a:buChar char="•"/>
                      </a:pPr>
                      <a:r>
                        <a:rPr lang="en-US" sz="1500" dirty="0"/>
                        <a:t>Overall survival (median): azacitidine 24.0 mos; placebo 7.9 mos (</a:t>
                      </a:r>
                      <a:r>
                        <a:rPr lang="en-US" sz="1500" i="1" dirty="0"/>
                        <a:t>P</a:t>
                      </a:r>
                      <a:r>
                        <a:rPr lang="en-US" sz="1500" i="0" dirty="0"/>
                        <a:t>=0.001)</a:t>
                      </a:r>
                    </a:p>
                    <a:p>
                      <a:pPr marL="171450" indent="-171450">
                        <a:buFont typeface="Arial" panose="020B0604020202020204" pitchFamily="34" charset="0"/>
                        <a:buChar char="•"/>
                      </a:pPr>
                      <a:r>
                        <a:rPr lang="en-US" sz="1500" i="0" dirty="0"/>
                        <a:t>Grade ≥3 AE: febrile neutropenia (28% vs 34%), neutropenia (27% vs 16%)</a:t>
                      </a:r>
                    </a:p>
                  </a:txBody>
                  <a:tcPr/>
                </a:tc>
                <a:extLst>
                  <a:ext uri="{0D108BD9-81ED-4DB2-BD59-A6C34878D82A}">
                    <a16:rowId xmlns:a16="http://schemas.microsoft.com/office/drawing/2014/main" val="1214492745"/>
                  </a:ext>
                </a:extLst>
              </a:tr>
              <a:tr h="330530">
                <a:tc>
                  <a:txBody>
                    <a:bodyPr/>
                    <a:lstStyle/>
                    <a:p>
                      <a:r>
                        <a:rPr lang="en-US" sz="1500" dirty="0"/>
                        <a:t>Updates</a:t>
                      </a:r>
                    </a:p>
                  </a:txBody>
                  <a:tcPr/>
                </a:tc>
                <a:tc>
                  <a:txBody>
                    <a:bodyPr/>
                    <a:lstStyle/>
                    <a:p>
                      <a:r>
                        <a:rPr lang="en-US" sz="1500" dirty="0"/>
                        <a:t>Approved for newly diagnosed and R/R AML</a:t>
                      </a:r>
                    </a:p>
                  </a:txBody>
                  <a:tcPr/>
                </a:tc>
                <a:extLst>
                  <a:ext uri="{0D108BD9-81ED-4DB2-BD59-A6C34878D82A}">
                    <a16:rowId xmlns:a16="http://schemas.microsoft.com/office/drawing/2014/main" val="1914693505"/>
                  </a:ext>
                </a:extLst>
              </a:tr>
            </a:tbl>
          </a:graphicData>
        </a:graphic>
      </p:graphicFrame>
      <p:sp>
        <p:nvSpPr>
          <p:cNvPr id="5" name="TextBox 4">
            <a:extLst>
              <a:ext uri="{FF2B5EF4-FFF2-40B4-BE49-F238E27FC236}">
                <a16:creationId xmlns:a16="http://schemas.microsoft.com/office/drawing/2014/main" id="{83C24B15-EC54-A626-18DE-82062C1FA62C}"/>
              </a:ext>
            </a:extLst>
          </p:cNvPr>
          <p:cNvSpPr txBox="1"/>
          <p:nvPr/>
        </p:nvSpPr>
        <p:spPr>
          <a:xfrm>
            <a:off x="3084581" y="4505058"/>
            <a:ext cx="574987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Clinical Trials.gov. Updated July 12</a:t>
            </a:r>
            <a:r>
              <a:rPr lang="en-US" sz="900" dirty="0">
                <a:solidFill>
                  <a:prstClr val="white"/>
                </a:solidFill>
                <a:latin typeface="Calibri" panose="020F0502020204030204"/>
              </a:rPr>
              <a:t>, 2023</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https://clinicaltrials.gov/ct2/show/NCT03173248</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prstClr val="white"/>
                </a:solidFill>
                <a:latin typeface="Calibri" panose="020F0502020204030204"/>
              </a:rPr>
              <a:t>Montesinos P, et al. </a:t>
            </a:r>
            <a:r>
              <a:rPr lang="en-US" sz="900" i="1" dirty="0">
                <a:solidFill>
                  <a:prstClr val="white"/>
                </a:solidFill>
                <a:latin typeface="Calibri" panose="020F0502020204030204"/>
              </a:rPr>
              <a:t> N Engl J Med</a:t>
            </a:r>
            <a:r>
              <a:rPr lang="en-US" sz="900" dirty="0">
                <a:solidFill>
                  <a:prstClr val="white"/>
                </a:solidFill>
                <a:latin typeface="Calibri" panose="020F0502020204030204"/>
              </a:rPr>
              <a:t>. 2022;386(16):1519-1531.</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830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6EC4-22C6-E199-7569-8A324136D2C2}"/>
              </a:ext>
            </a:extLst>
          </p:cNvPr>
          <p:cNvSpPr>
            <a:spLocks noGrp="1"/>
          </p:cNvSpPr>
          <p:nvPr>
            <p:ph type="title"/>
          </p:nvPr>
        </p:nvSpPr>
        <p:spPr>
          <a:xfrm>
            <a:off x="168087" y="52172"/>
            <a:ext cx="8612726" cy="994172"/>
          </a:xfrm>
        </p:spPr>
        <p:txBody>
          <a:bodyPr>
            <a:normAutofit/>
          </a:bodyPr>
          <a:lstStyle/>
          <a:p>
            <a:pPr algn="ctr"/>
            <a:r>
              <a:rPr lang="en-US" sz="2200" dirty="0"/>
              <a:t>Olutasidenib NCT02719574</a:t>
            </a:r>
            <a:br>
              <a:rPr lang="en-US" sz="2400" dirty="0"/>
            </a:br>
            <a:r>
              <a:rPr lang="en-US" sz="1600" i="0" dirty="0">
                <a:solidFill>
                  <a:srgbClr val="000000"/>
                </a:solidFill>
                <a:effectLst/>
              </a:rPr>
              <a:t>Open-label Study of FT-2102 With or Without Azacitidine in Patients </a:t>
            </a:r>
            <a:br>
              <a:rPr lang="en-US" sz="1600" i="0" dirty="0">
                <a:solidFill>
                  <a:srgbClr val="000000"/>
                </a:solidFill>
                <a:effectLst/>
              </a:rPr>
            </a:br>
            <a:r>
              <a:rPr lang="en-US" sz="1600" i="0" dirty="0">
                <a:solidFill>
                  <a:srgbClr val="000000"/>
                </a:solidFill>
                <a:effectLst/>
              </a:rPr>
              <a:t>With AML or MDS With an IDH1 Mutation</a:t>
            </a:r>
            <a:endParaRPr lang="en-US" sz="1600" dirty="0"/>
          </a:p>
        </p:txBody>
      </p:sp>
      <p:graphicFrame>
        <p:nvGraphicFramePr>
          <p:cNvPr id="4" name="Table 4">
            <a:extLst>
              <a:ext uri="{FF2B5EF4-FFF2-40B4-BE49-F238E27FC236}">
                <a16:creationId xmlns:a16="http://schemas.microsoft.com/office/drawing/2014/main" id="{FF100986-8276-D3BF-C541-45AE6382B44D}"/>
              </a:ext>
            </a:extLst>
          </p:cNvPr>
          <p:cNvGraphicFramePr>
            <a:graphicFrameLocks noGrp="1"/>
          </p:cNvGraphicFramePr>
          <p:nvPr>
            <p:ph idx="1"/>
            <p:extLst>
              <p:ext uri="{D42A27DB-BD31-4B8C-83A1-F6EECF244321}">
                <p14:modId xmlns:p14="http://schemas.microsoft.com/office/powerpoint/2010/main" val="2200291252"/>
              </p:ext>
            </p:extLst>
          </p:nvPr>
        </p:nvGraphicFramePr>
        <p:xfrm>
          <a:off x="168087" y="914402"/>
          <a:ext cx="8801101" cy="3521823"/>
        </p:xfrm>
        <a:graphic>
          <a:graphicData uri="http://schemas.openxmlformats.org/drawingml/2006/table">
            <a:tbl>
              <a:tblPr firstRow="1" bandRow="1">
                <a:tableStyleId>{5C22544A-7EE6-4342-B048-85BDC9FD1C3A}</a:tableStyleId>
              </a:tblPr>
              <a:tblGrid>
                <a:gridCol w="2129893">
                  <a:extLst>
                    <a:ext uri="{9D8B030D-6E8A-4147-A177-3AD203B41FA5}">
                      <a16:colId xmlns:a16="http://schemas.microsoft.com/office/drawing/2014/main" val="3673687520"/>
                    </a:ext>
                  </a:extLst>
                </a:gridCol>
                <a:gridCol w="6671208">
                  <a:extLst>
                    <a:ext uri="{9D8B030D-6E8A-4147-A177-3AD203B41FA5}">
                      <a16:colId xmlns:a16="http://schemas.microsoft.com/office/drawing/2014/main" val="1542841557"/>
                    </a:ext>
                  </a:extLst>
                </a:gridCol>
              </a:tblGrid>
              <a:tr h="271025">
                <a:tc>
                  <a:txBody>
                    <a:bodyPr/>
                    <a:lstStyle/>
                    <a:p>
                      <a:endParaRPr lang="en-US" sz="1600" dirty="0"/>
                    </a:p>
                  </a:txBody>
                  <a:tcPr/>
                </a:tc>
                <a:tc>
                  <a:txBody>
                    <a:bodyPr/>
                    <a:lstStyle/>
                    <a:p>
                      <a:r>
                        <a:rPr lang="en-US" sz="1600" dirty="0"/>
                        <a:t>Multicenter, open-label phase I/II trial</a:t>
                      </a:r>
                    </a:p>
                  </a:txBody>
                  <a:tcPr/>
                </a:tc>
                <a:extLst>
                  <a:ext uri="{0D108BD9-81ED-4DB2-BD59-A6C34878D82A}">
                    <a16:rowId xmlns:a16="http://schemas.microsoft.com/office/drawing/2014/main" val="2538860609"/>
                  </a:ext>
                </a:extLst>
              </a:tr>
              <a:tr h="295664">
                <a:tc>
                  <a:txBody>
                    <a:bodyPr/>
                    <a:lstStyle/>
                    <a:p>
                      <a:r>
                        <a:rPr lang="en-US" sz="1600" dirty="0"/>
                        <a:t>Method</a:t>
                      </a:r>
                    </a:p>
                  </a:txBody>
                  <a:tcPr/>
                </a:tc>
                <a:tc>
                  <a:txBody>
                    <a:bodyPr/>
                    <a:lstStyle/>
                    <a:p>
                      <a:r>
                        <a:rPr lang="en-US" sz="1200" dirty="0"/>
                        <a:t>Subjects (N=78) given olutasidenib 150 mg PO QD, 150 mg PO BID, or 300 mg QD as monotherapy or in combination with azacitidine 75 mg/m</a:t>
                      </a:r>
                      <a:r>
                        <a:rPr lang="en-US" sz="1200" baseline="30000" dirty="0"/>
                        <a:t>2</a:t>
                      </a:r>
                      <a:r>
                        <a:rPr lang="en-US" sz="1200" dirty="0"/>
                        <a:t> days 1-7 every 28 days until disease progression, unacceptable toxicity, or HSCT</a:t>
                      </a:r>
                    </a:p>
                  </a:txBody>
                  <a:tcPr/>
                </a:tc>
                <a:extLst>
                  <a:ext uri="{0D108BD9-81ED-4DB2-BD59-A6C34878D82A}">
                    <a16:rowId xmlns:a16="http://schemas.microsoft.com/office/drawing/2014/main" val="530328502"/>
                  </a:ext>
                </a:extLst>
              </a:tr>
              <a:tr h="351903">
                <a:tc>
                  <a:txBody>
                    <a:bodyPr/>
                    <a:lstStyle/>
                    <a:p>
                      <a:r>
                        <a:rPr lang="en-US" sz="1600" dirty="0"/>
                        <a:t>Primary Outcomes</a:t>
                      </a:r>
                    </a:p>
                  </a:txBody>
                  <a:tcPr/>
                </a:tc>
                <a:tc>
                  <a:txBody>
                    <a:bodyPr/>
                    <a:lstStyle/>
                    <a:p>
                      <a:pPr marL="0" indent="0">
                        <a:buFont typeface="Arial" panose="020B0604020202020204" pitchFamily="34" charset="0"/>
                        <a:buNone/>
                      </a:pPr>
                      <a:r>
                        <a:rPr lang="en-US" sz="1200" dirty="0"/>
                        <a:t>Dose-limiting toxicity, maximum tolerated dose, maximum evaluated dose, recommended phase 2 dose</a:t>
                      </a:r>
                    </a:p>
                  </a:txBody>
                  <a:tcPr/>
                </a:tc>
                <a:extLst>
                  <a:ext uri="{0D108BD9-81ED-4DB2-BD59-A6C34878D82A}">
                    <a16:rowId xmlns:a16="http://schemas.microsoft.com/office/drawing/2014/main" val="1416349214"/>
                  </a:ext>
                </a:extLst>
              </a:tr>
              <a:tr h="1239982">
                <a:tc>
                  <a:txBody>
                    <a:bodyPr/>
                    <a:lstStyle/>
                    <a:p>
                      <a:r>
                        <a:rPr lang="en-US" sz="1600" dirty="0"/>
                        <a:t>Results</a:t>
                      </a:r>
                    </a:p>
                  </a:txBody>
                  <a:tcPr/>
                </a:tc>
                <a:tc>
                  <a:txBody>
                    <a:bodyPr/>
                    <a:lstStyle/>
                    <a:p>
                      <a:pPr marL="171450" indent="-171450">
                        <a:buFont typeface="Arial" panose="020B0604020202020204" pitchFamily="34" charset="0"/>
                        <a:buChar char="•"/>
                      </a:pPr>
                      <a:r>
                        <a:rPr lang="en-US" sz="1200" dirty="0"/>
                        <a:t>Monotherapy (n=32), combination with azacitidine (n=46)</a:t>
                      </a:r>
                    </a:p>
                    <a:p>
                      <a:pPr marL="171450" indent="-171450">
                        <a:buFont typeface="Arial" panose="020B0604020202020204" pitchFamily="34" charset="0"/>
                        <a:buChar char="•"/>
                      </a:pPr>
                      <a:r>
                        <a:rPr lang="en-US" sz="1200" dirty="0"/>
                        <a:t>Median follow up: monotherapy 8.3 mos; combination 10.1 mos</a:t>
                      </a:r>
                    </a:p>
                    <a:p>
                      <a:pPr marL="171450" indent="-171450">
                        <a:buFont typeface="Arial" panose="020B0604020202020204" pitchFamily="34" charset="0"/>
                        <a:buChar char="•"/>
                      </a:pPr>
                      <a:r>
                        <a:rPr lang="en-US" sz="1200" dirty="0"/>
                        <a:t>No dose-limiting toxicity observed in dose-escalation cohorts</a:t>
                      </a:r>
                    </a:p>
                    <a:p>
                      <a:pPr marL="171450" indent="-171450">
                        <a:buFont typeface="Arial" panose="020B0604020202020204" pitchFamily="34" charset="0"/>
                        <a:buChar char="•"/>
                      </a:pPr>
                      <a:r>
                        <a:rPr lang="en-US" sz="1200" dirty="0"/>
                        <a:t>Overall response:</a:t>
                      </a:r>
                    </a:p>
                    <a:p>
                      <a:pPr marL="346075" indent="-171450">
                        <a:buFont typeface="Arial" panose="020B0604020202020204" pitchFamily="34" charset="0"/>
                        <a:buChar char="•"/>
                      </a:pPr>
                      <a:r>
                        <a:rPr lang="en-US" sz="1200" dirty="0"/>
                        <a:t>Treatment-naïve AML: monotherapy 25%, combination 77%</a:t>
                      </a:r>
                    </a:p>
                    <a:p>
                      <a:pPr marL="346075" indent="-171450">
                        <a:buFont typeface="Arial" panose="020B0604020202020204" pitchFamily="34" charset="0"/>
                        <a:buChar char="•"/>
                      </a:pPr>
                      <a:r>
                        <a:rPr lang="en-US" sz="1200" dirty="0"/>
                        <a:t>R/R AML: monotherapy 41%, combination 46%</a:t>
                      </a:r>
                    </a:p>
                    <a:p>
                      <a:pPr marL="171450" indent="-171450">
                        <a:buFont typeface="Arial" panose="020B0604020202020204" pitchFamily="34" charset="0"/>
                        <a:buChar char="•"/>
                      </a:pPr>
                      <a:r>
                        <a:rPr lang="en-US" sz="1200" dirty="0"/>
                        <a:t>Most common grade ≥3 AEs (monotherapy): thrombocytopenia (28%), febrile neutropenia (22%), anemia (22%)</a:t>
                      </a:r>
                    </a:p>
                    <a:p>
                      <a:pPr marL="171450" indent="-171450">
                        <a:buFont typeface="Arial" panose="020B0604020202020204" pitchFamily="34" charset="0"/>
                        <a:buChar char="•"/>
                      </a:pPr>
                      <a:r>
                        <a:rPr lang="en-US" sz="1200" dirty="0"/>
                        <a:t>Recommended phase 2 dose: 150 mg BID</a:t>
                      </a:r>
                    </a:p>
                  </a:txBody>
                  <a:tcPr/>
                </a:tc>
                <a:extLst>
                  <a:ext uri="{0D108BD9-81ED-4DB2-BD59-A6C34878D82A}">
                    <a16:rowId xmlns:a16="http://schemas.microsoft.com/office/drawing/2014/main" val="739109052"/>
                  </a:ext>
                </a:extLst>
              </a:tr>
              <a:tr h="431176">
                <a:tc>
                  <a:txBody>
                    <a:bodyPr/>
                    <a:lstStyle/>
                    <a:p>
                      <a:r>
                        <a:rPr lang="en-US" sz="1600" dirty="0"/>
                        <a:t>Updates</a:t>
                      </a:r>
                    </a:p>
                  </a:txBody>
                  <a:tcPr/>
                </a:tc>
                <a:tc>
                  <a:txBody>
                    <a:bodyPr/>
                    <a:lstStyle/>
                    <a:p>
                      <a:pPr marL="171450" indent="-171450">
                        <a:buFont typeface="Arial" panose="020B0604020202020204" pitchFamily="34" charset="0"/>
                        <a:buChar char="•"/>
                      </a:pPr>
                      <a:r>
                        <a:rPr lang="en-US" sz="1200" dirty="0"/>
                        <a:t>Approved by FDA December 1, 2022</a:t>
                      </a:r>
                    </a:p>
                    <a:p>
                      <a:pPr marL="171450" indent="-171450">
                        <a:buFont typeface="Arial" panose="020B0604020202020204" pitchFamily="34" charset="0"/>
                        <a:buChar char="•"/>
                      </a:pPr>
                      <a:r>
                        <a:rPr lang="en-US" sz="1200" dirty="0"/>
                        <a:t>In January 18, 2023, NCCN added as recommended targeted therapy for RR AML</a:t>
                      </a:r>
                    </a:p>
                  </a:txBody>
                  <a:tcPr/>
                </a:tc>
                <a:extLst>
                  <a:ext uri="{0D108BD9-81ED-4DB2-BD59-A6C34878D82A}">
                    <a16:rowId xmlns:a16="http://schemas.microsoft.com/office/drawing/2014/main" val="746622950"/>
                  </a:ext>
                </a:extLst>
              </a:tr>
            </a:tbl>
          </a:graphicData>
        </a:graphic>
      </p:graphicFrame>
      <p:sp>
        <p:nvSpPr>
          <p:cNvPr id="3" name="TextBox 2">
            <a:extLst>
              <a:ext uri="{FF2B5EF4-FFF2-40B4-BE49-F238E27FC236}">
                <a16:creationId xmlns:a16="http://schemas.microsoft.com/office/drawing/2014/main" id="{3B9A6257-6372-078A-729C-F3AF6590BA20}"/>
              </a:ext>
            </a:extLst>
          </p:cNvPr>
          <p:cNvSpPr txBox="1"/>
          <p:nvPr/>
        </p:nvSpPr>
        <p:spPr>
          <a:xfrm>
            <a:off x="3087101" y="4500324"/>
            <a:ext cx="5610386"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Watts JM, et al. </a:t>
            </a:r>
            <a:r>
              <a:rPr kumimoji="0" lang="en-US" sz="900" b="0" i="1" u="none" strike="noStrike" kern="1200" cap="none" spc="0" normalizeH="0" baseline="0" noProof="0" dirty="0">
                <a:ln>
                  <a:noFill/>
                </a:ln>
                <a:solidFill>
                  <a:prstClr val="white"/>
                </a:solidFill>
                <a:effectLst/>
                <a:uLnTx/>
                <a:uFillTx/>
                <a:latin typeface="Calibri" panose="020F0502020204030204"/>
                <a:ea typeface="+mn-ea"/>
                <a:cs typeface="+mn-cs"/>
              </a:rPr>
              <a:t>Lancet Haematol</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2023;10(1):e46-e58.</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951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6261-E3AC-B770-ECC9-F590CCA24654}"/>
              </a:ext>
            </a:extLst>
          </p:cNvPr>
          <p:cNvSpPr>
            <a:spLocks noGrp="1"/>
          </p:cNvSpPr>
          <p:nvPr>
            <p:ph type="title"/>
          </p:nvPr>
        </p:nvSpPr>
        <p:spPr>
          <a:xfrm>
            <a:off x="628650" y="0"/>
            <a:ext cx="7886700" cy="1268016"/>
          </a:xfrm>
        </p:spPr>
        <p:txBody>
          <a:bodyPr>
            <a:normAutofit/>
          </a:bodyPr>
          <a:lstStyle/>
          <a:p>
            <a:pPr algn="ctr"/>
            <a:r>
              <a:rPr lang="en-US" sz="2400" dirty="0"/>
              <a:t>Magrolimab NCT05079230</a:t>
            </a:r>
            <a:br>
              <a:rPr lang="en-US" sz="2400" dirty="0"/>
            </a:br>
            <a:r>
              <a:rPr lang="en-US" sz="1600" i="0" dirty="0">
                <a:solidFill>
                  <a:srgbClr val="000000"/>
                </a:solidFill>
                <a:effectLst/>
              </a:rPr>
              <a:t>Study of Magrolimab Versus Placebo in Combination With Venetoclax and Azacitidine in Participants With Acute Myeloid Leukemia (AML) (ENHANCE-3)</a:t>
            </a:r>
            <a:endParaRPr lang="en-US" sz="1600" dirty="0"/>
          </a:p>
        </p:txBody>
      </p:sp>
      <p:graphicFrame>
        <p:nvGraphicFramePr>
          <p:cNvPr id="4" name="Table 4">
            <a:extLst>
              <a:ext uri="{FF2B5EF4-FFF2-40B4-BE49-F238E27FC236}">
                <a16:creationId xmlns:a16="http://schemas.microsoft.com/office/drawing/2014/main" id="{9B5CFD9F-4603-F955-43DC-8B751DE7985B}"/>
              </a:ext>
            </a:extLst>
          </p:cNvPr>
          <p:cNvGraphicFramePr>
            <a:graphicFrameLocks noGrp="1"/>
          </p:cNvGraphicFramePr>
          <p:nvPr>
            <p:ph idx="1"/>
            <p:extLst>
              <p:ext uri="{D42A27DB-BD31-4B8C-83A1-F6EECF244321}">
                <p14:modId xmlns:p14="http://schemas.microsoft.com/office/powerpoint/2010/main" val="486866310"/>
              </p:ext>
            </p:extLst>
          </p:nvPr>
        </p:nvGraphicFramePr>
        <p:xfrm>
          <a:off x="628650" y="1370013"/>
          <a:ext cx="7886700" cy="2641600"/>
        </p:xfrm>
        <a:graphic>
          <a:graphicData uri="http://schemas.openxmlformats.org/drawingml/2006/table">
            <a:tbl>
              <a:tblPr firstRow="1" bandRow="1">
                <a:tableStyleId>{5C22544A-7EE6-4342-B048-85BDC9FD1C3A}</a:tableStyleId>
              </a:tblPr>
              <a:tblGrid>
                <a:gridCol w="2065123">
                  <a:extLst>
                    <a:ext uri="{9D8B030D-6E8A-4147-A177-3AD203B41FA5}">
                      <a16:colId xmlns:a16="http://schemas.microsoft.com/office/drawing/2014/main" val="2422167656"/>
                    </a:ext>
                  </a:extLst>
                </a:gridCol>
                <a:gridCol w="5821577">
                  <a:extLst>
                    <a:ext uri="{9D8B030D-6E8A-4147-A177-3AD203B41FA5}">
                      <a16:colId xmlns:a16="http://schemas.microsoft.com/office/drawing/2014/main" val="2125730263"/>
                    </a:ext>
                  </a:extLst>
                </a:gridCol>
              </a:tblGrid>
              <a:tr h="370840">
                <a:tc>
                  <a:txBody>
                    <a:bodyPr/>
                    <a:lstStyle/>
                    <a:p>
                      <a:endParaRPr lang="en-US" sz="1600" dirty="0"/>
                    </a:p>
                  </a:txBody>
                  <a:tcPr/>
                </a:tc>
                <a:tc>
                  <a:txBody>
                    <a:bodyPr/>
                    <a:lstStyle/>
                    <a:p>
                      <a:r>
                        <a:rPr lang="en-US" sz="1600" dirty="0"/>
                        <a:t>Randomized, double-blind, placebo-controlled phase III trial</a:t>
                      </a:r>
                    </a:p>
                  </a:txBody>
                  <a:tcPr/>
                </a:tc>
                <a:extLst>
                  <a:ext uri="{0D108BD9-81ED-4DB2-BD59-A6C34878D82A}">
                    <a16:rowId xmlns:a16="http://schemas.microsoft.com/office/drawing/2014/main" val="2930484683"/>
                  </a:ext>
                </a:extLst>
              </a:tr>
              <a:tr h="370840">
                <a:tc>
                  <a:txBody>
                    <a:bodyPr/>
                    <a:lstStyle/>
                    <a:p>
                      <a:r>
                        <a:rPr lang="en-US" sz="1600" dirty="0"/>
                        <a:t>Method</a:t>
                      </a:r>
                    </a:p>
                  </a:txBody>
                  <a:tcPr/>
                </a:tc>
                <a:tc>
                  <a:txBody>
                    <a:bodyPr/>
                    <a:lstStyle/>
                    <a:p>
                      <a:r>
                        <a:rPr lang="en-US" sz="1600" dirty="0"/>
                        <a:t>Randomize (N=432) to: magrolimab versus placebo in combination with venetoclax and azacitidine</a:t>
                      </a:r>
                    </a:p>
                  </a:txBody>
                  <a:tcPr/>
                </a:tc>
                <a:extLst>
                  <a:ext uri="{0D108BD9-81ED-4DB2-BD59-A6C34878D82A}">
                    <a16:rowId xmlns:a16="http://schemas.microsoft.com/office/drawing/2014/main" val="3783150213"/>
                  </a:ext>
                </a:extLst>
              </a:tr>
              <a:tr h="370840">
                <a:tc>
                  <a:txBody>
                    <a:bodyPr/>
                    <a:lstStyle/>
                    <a:p>
                      <a:r>
                        <a:rPr lang="en-US" sz="1600" dirty="0"/>
                        <a:t>Primary Outcomes</a:t>
                      </a:r>
                    </a:p>
                  </a:txBody>
                  <a:tcPr/>
                </a:tc>
                <a:tc>
                  <a:txBody>
                    <a:bodyPr/>
                    <a:lstStyle/>
                    <a:p>
                      <a:pPr marL="0" indent="0">
                        <a:buFont typeface="+mj-lt"/>
                        <a:buNone/>
                      </a:pPr>
                      <a:r>
                        <a:rPr lang="en-US" sz="1600" dirty="0"/>
                        <a:t>Complete remission, overall survival up to 5 y </a:t>
                      </a:r>
                    </a:p>
                  </a:txBody>
                  <a:tcPr/>
                </a:tc>
                <a:extLst>
                  <a:ext uri="{0D108BD9-81ED-4DB2-BD59-A6C34878D82A}">
                    <a16:rowId xmlns:a16="http://schemas.microsoft.com/office/drawing/2014/main" val="480470935"/>
                  </a:ext>
                </a:extLst>
              </a:tr>
              <a:tr h="370840">
                <a:tc>
                  <a:txBody>
                    <a:bodyPr/>
                    <a:lstStyle/>
                    <a:p>
                      <a:r>
                        <a:rPr lang="en-US" sz="1600" dirty="0"/>
                        <a:t>Secondary Outcomes</a:t>
                      </a:r>
                    </a:p>
                  </a:txBody>
                  <a:tcPr/>
                </a:tc>
                <a:tc>
                  <a:txBody>
                    <a:bodyPr/>
                    <a:lstStyle/>
                    <a:p>
                      <a:pPr marL="0" indent="0">
                        <a:buFont typeface="+mj-lt"/>
                        <a:buNone/>
                      </a:pPr>
                      <a:r>
                        <a:rPr lang="en-US" sz="1600" dirty="0"/>
                        <a:t>Rate of remission without MRD, rate and duration of CR, transfusion independence, EFS</a:t>
                      </a:r>
                    </a:p>
                  </a:txBody>
                  <a:tcPr/>
                </a:tc>
                <a:extLst>
                  <a:ext uri="{0D108BD9-81ED-4DB2-BD59-A6C34878D82A}">
                    <a16:rowId xmlns:a16="http://schemas.microsoft.com/office/drawing/2014/main" val="2326654920"/>
                  </a:ext>
                </a:extLst>
              </a:tr>
              <a:tr h="370840">
                <a:tc>
                  <a:txBody>
                    <a:bodyPr/>
                    <a:lstStyle/>
                    <a:p>
                      <a:r>
                        <a:rPr lang="en-US" sz="1600" dirty="0"/>
                        <a:t>Results</a:t>
                      </a:r>
                    </a:p>
                  </a:txBody>
                  <a:tcPr/>
                </a:tc>
                <a:tc>
                  <a:txBody>
                    <a:bodyPr/>
                    <a:lstStyle/>
                    <a:p>
                      <a:r>
                        <a:rPr lang="en-US" sz="1600" dirty="0"/>
                        <a:t>Recruiting</a:t>
                      </a:r>
                    </a:p>
                  </a:txBody>
                  <a:tcPr/>
                </a:tc>
                <a:extLst>
                  <a:ext uri="{0D108BD9-81ED-4DB2-BD59-A6C34878D82A}">
                    <a16:rowId xmlns:a16="http://schemas.microsoft.com/office/drawing/2014/main" val="1910940259"/>
                  </a:ext>
                </a:extLst>
              </a:tr>
              <a:tr h="370840">
                <a:tc>
                  <a:txBody>
                    <a:bodyPr/>
                    <a:lstStyle/>
                    <a:p>
                      <a:r>
                        <a:rPr lang="en-US" sz="1600" dirty="0"/>
                        <a:t>Updates</a:t>
                      </a:r>
                    </a:p>
                  </a:txBody>
                  <a:tcPr/>
                </a:tc>
                <a:tc>
                  <a:txBody>
                    <a:bodyPr/>
                    <a:lstStyle/>
                    <a:p>
                      <a:r>
                        <a:rPr lang="en-US" sz="1600" dirty="0">
                          <a:sym typeface="Symbol" panose="05050102010706020507" pitchFamily="18" charset="2"/>
                        </a:rPr>
                        <a:t></a:t>
                      </a:r>
                      <a:endParaRPr lang="en-US" sz="1600" dirty="0"/>
                    </a:p>
                  </a:txBody>
                  <a:tcPr/>
                </a:tc>
                <a:extLst>
                  <a:ext uri="{0D108BD9-81ED-4DB2-BD59-A6C34878D82A}">
                    <a16:rowId xmlns:a16="http://schemas.microsoft.com/office/drawing/2014/main" val="3021024323"/>
                  </a:ext>
                </a:extLst>
              </a:tr>
            </a:tbl>
          </a:graphicData>
        </a:graphic>
      </p:graphicFrame>
      <p:sp>
        <p:nvSpPr>
          <p:cNvPr id="5" name="TextBox 4">
            <a:extLst>
              <a:ext uri="{FF2B5EF4-FFF2-40B4-BE49-F238E27FC236}">
                <a16:creationId xmlns:a16="http://schemas.microsoft.com/office/drawing/2014/main" id="{4DA4EE8D-F158-7FDE-04CA-C0DC44214702}"/>
              </a:ext>
            </a:extLst>
          </p:cNvPr>
          <p:cNvSpPr txBox="1"/>
          <p:nvPr/>
        </p:nvSpPr>
        <p:spPr>
          <a:xfrm>
            <a:off x="3092030" y="4502730"/>
            <a:ext cx="565688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Clinical Trials.gov. Updated </a:t>
            </a:r>
            <a:r>
              <a:rPr lang="en-US" sz="900" dirty="0">
                <a:solidFill>
                  <a:prstClr val="white"/>
                </a:solidFill>
                <a:latin typeface="Calibri" panose="020F0502020204030204"/>
              </a:rPr>
              <a:t>August 31</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2023. https://clinicaltrials.gov/study/NCT05079230</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2CFCBD2-2639-5B4F-3072-FDC87FB59EA8}"/>
              </a:ext>
            </a:extLst>
          </p:cNvPr>
          <p:cNvSpPr txBox="1"/>
          <p:nvPr/>
        </p:nvSpPr>
        <p:spPr>
          <a:xfrm>
            <a:off x="628650" y="4254909"/>
            <a:ext cx="4205254" cy="307777"/>
          </a:xfrm>
          <a:prstGeom prst="rect">
            <a:avLst/>
          </a:prstGeom>
          <a:noFill/>
        </p:spPr>
        <p:txBody>
          <a:bodyPr wrap="none" rtlCol="0">
            <a:spAutoFit/>
          </a:bodyPr>
          <a:lstStyle/>
          <a:p>
            <a:r>
              <a:rPr lang="en-US" sz="1400" dirty="0"/>
              <a:t>EFS, event-free survival; MRD, minimal residual disease</a:t>
            </a:r>
          </a:p>
        </p:txBody>
      </p:sp>
    </p:spTree>
    <p:extLst>
      <p:ext uri="{BB962C8B-B14F-4D97-AF65-F5344CB8AC3E}">
        <p14:creationId xmlns:p14="http://schemas.microsoft.com/office/powerpoint/2010/main" val="904599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946F-CFD5-CA0D-FC69-65DA883CE793}"/>
              </a:ext>
            </a:extLst>
          </p:cNvPr>
          <p:cNvSpPr>
            <a:spLocks noGrp="1"/>
          </p:cNvSpPr>
          <p:nvPr>
            <p:ph type="title"/>
          </p:nvPr>
        </p:nvSpPr>
        <p:spPr/>
        <p:txBody>
          <a:bodyPr>
            <a:normAutofit fontScale="90000"/>
          </a:bodyPr>
          <a:lstStyle/>
          <a:p>
            <a:pPr algn="ctr"/>
            <a:r>
              <a:rPr lang="en-US" sz="2400" dirty="0"/>
              <a:t>Uproleselan NCT03616470</a:t>
            </a:r>
            <a:br>
              <a:rPr lang="en-US" sz="2400" dirty="0"/>
            </a:br>
            <a:r>
              <a:rPr lang="en-US" sz="1800" i="0" dirty="0">
                <a:solidFill>
                  <a:srgbClr val="000000"/>
                </a:solidFill>
                <a:effectLst/>
              </a:rPr>
              <a:t>Study to Determine the Efficacy of Uproleselan (GMI-1271) in Combination With Chemotherapy to Treat Relapsed/Refractory Acute Myeloid Leukemia</a:t>
            </a:r>
            <a:br>
              <a:rPr lang="en-US" sz="1200" i="0" dirty="0">
                <a:solidFill>
                  <a:srgbClr val="000000"/>
                </a:solidFill>
                <a:effectLst/>
              </a:rPr>
            </a:br>
            <a:endParaRPr lang="en-US" sz="2400" dirty="0"/>
          </a:p>
        </p:txBody>
      </p:sp>
      <p:graphicFrame>
        <p:nvGraphicFramePr>
          <p:cNvPr id="4" name="Table 4">
            <a:extLst>
              <a:ext uri="{FF2B5EF4-FFF2-40B4-BE49-F238E27FC236}">
                <a16:creationId xmlns:a16="http://schemas.microsoft.com/office/drawing/2014/main" id="{6123A84B-D97C-C04E-3A29-94EAFBF8F666}"/>
              </a:ext>
            </a:extLst>
          </p:cNvPr>
          <p:cNvGraphicFramePr>
            <a:graphicFrameLocks noGrp="1"/>
          </p:cNvGraphicFramePr>
          <p:nvPr>
            <p:ph idx="1"/>
          </p:nvPr>
        </p:nvGraphicFramePr>
        <p:xfrm>
          <a:off x="628650" y="1370013"/>
          <a:ext cx="7886700" cy="2433320"/>
        </p:xfrm>
        <a:graphic>
          <a:graphicData uri="http://schemas.openxmlformats.org/drawingml/2006/table">
            <a:tbl>
              <a:tblPr firstRow="1" bandRow="1">
                <a:tableStyleId>{5C22544A-7EE6-4342-B048-85BDC9FD1C3A}</a:tableStyleId>
              </a:tblPr>
              <a:tblGrid>
                <a:gridCol w="1966269">
                  <a:extLst>
                    <a:ext uri="{9D8B030D-6E8A-4147-A177-3AD203B41FA5}">
                      <a16:colId xmlns:a16="http://schemas.microsoft.com/office/drawing/2014/main" val="1591402885"/>
                    </a:ext>
                  </a:extLst>
                </a:gridCol>
                <a:gridCol w="5920431">
                  <a:extLst>
                    <a:ext uri="{9D8B030D-6E8A-4147-A177-3AD203B41FA5}">
                      <a16:colId xmlns:a16="http://schemas.microsoft.com/office/drawing/2014/main" val="2986247820"/>
                    </a:ext>
                  </a:extLst>
                </a:gridCol>
              </a:tblGrid>
              <a:tr h="370840">
                <a:tc>
                  <a:txBody>
                    <a:bodyPr/>
                    <a:lstStyle/>
                    <a:p>
                      <a:endParaRPr lang="en-US" sz="1600" dirty="0"/>
                    </a:p>
                  </a:txBody>
                  <a:tcPr/>
                </a:tc>
                <a:tc>
                  <a:txBody>
                    <a:bodyPr/>
                    <a:lstStyle/>
                    <a:p>
                      <a:r>
                        <a:rPr lang="en-US" sz="1600" dirty="0"/>
                        <a:t>Randomized, double-blind, phase III trial</a:t>
                      </a:r>
                    </a:p>
                  </a:txBody>
                  <a:tcPr/>
                </a:tc>
                <a:extLst>
                  <a:ext uri="{0D108BD9-81ED-4DB2-BD59-A6C34878D82A}">
                    <a16:rowId xmlns:a16="http://schemas.microsoft.com/office/drawing/2014/main" val="2753271413"/>
                  </a:ext>
                </a:extLst>
              </a:tr>
              <a:tr h="370840">
                <a:tc>
                  <a:txBody>
                    <a:bodyPr/>
                    <a:lstStyle/>
                    <a:p>
                      <a:r>
                        <a:rPr lang="en-US" sz="1600" dirty="0"/>
                        <a:t>Method</a:t>
                      </a:r>
                    </a:p>
                  </a:txBody>
                  <a:tcPr/>
                </a:tc>
                <a:tc>
                  <a:txBody>
                    <a:bodyPr/>
                    <a:lstStyle/>
                    <a:p>
                      <a:r>
                        <a:rPr lang="en-US" sz="1600" dirty="0"/>
                        <a:t>Randomize (N=388) to: uproleselan versus placebo in combination with MEC or FAI</a:t>
                      </a:r>
                    </a:p>
                  </a:txBody>
                  <a:tcPr/>
                </a:tc>
                <a:extLst>
                  <a:ext uri="{0D108BD9-81ED-4DB2-BD59-A6C34878D82A}">
                    <a16:rowId xmlns:a16="http://schemas.microsoft.com/office/drawing/2014/main" val="3948779971"/>
                  </a:ext>
                </a:extLst>
              </a:tr>
              <a:tr h="370840">
                <a:tc>
                  <a:txBody>
                    <a:bodyPr/>
                    <a:lstStyle/>
                    <a:p>
                      <a:r>
                        <a:rPr lang="en-US" sz="1600" dirty="0"/>
                        <a:t>Primary outcomes</a:t>
                      </a:r>
                    </a:p>
                  </a:txBody>
                  <a:tcPr/>
                </a:tc>
                <a:tc>
                  <a:txBody>
                    <a:bodyPr/>
                    <a:lstStyle/>
                    <a:p>
                      <a:r>
                        <a:rPr lang="en-US" sz="1600" dirty="0"/>
                        <a:t>OS up to 5 years</a:t>
                      </a:r>
                    </a:p>
                  </a:txBody>
                  <a:tcPr/>
                </a:tc>
                <a:extLst>
                  <a:ext uri="{0D108BD9-81ED-4DB2-BD59-A6C34878D82A}">
                    <a16:rowId xmlns:a16="http://schemas.microsoft.com/office/drawing/2014/main" val="1911015167"/>
                  </a:ext>
                </a:extLst>
              </a:tr>
              <a:tr h="370840">
                <a:tc>
                  <a:txBody>
                    <a:bodyPr/>
                    <a:lstStyle/>
                    <a:p>
                      <a:r>
                        <a:rPr lang="en-US" sz="1600" dirty="0"/>
                        <a:t>Secondary outcomes</a:t>
                      </a:r>
                    </a:p>
                  </a:txBody>
                  <a:tcPr/>
                </a:tc>
                <a:tc>
                  <a:txBody>
                    <a:bodyPr/>
                    <a:lstStyle/>
                    <a:p>
                      <a:r>
                        <a:rPr lang="en-US" sz="1600" dirty="0"/>
                        <a:t>Rate of mucositis, overall response rate</a:t>
                      </a:r>
                    </a:p>
                  </a:txBody>
                  <a:tcPr/>
                </a:tc>
                <a:extLst>
                  <a:ext uri="{0D108BD9-81ED-4DB2-BD59-A6C34878D82A}">
                    <a16:rowId xmlns:a16="http://schemas.microsoft.com/office/drawing/2014/main" val="199517725"/>
                  </a:ext>
                </a:extLst>
              </a:tr>
              <a:tr h="370840">
                <a:tc>
                  <a:txBody>
                    <a:bodyPr/>
                    <a:lstStyle/>
                    <a:p>
                      <a:r>
                        <a:rPr lang="en-US" sz="1600" dirty="0"/>
                        <a:t>Results</a:t>
                      </a:r>
                    </a:p>
                  </a:txBody>
                  <a:tcPr/>
                </a:tc>
                <a:tc>
                  <a:txBody>
                    <a:bodyPr/>
                    <a:lstStyle/>
                    <a:p>
                      <a:r>
                        <a:rPr lang="en-US" sz="1600" dirty="0"/>
                        <a:t>None</a:t>
                      </a:r>
                    </a:p>
                  </a:txBody>
                  <a:tcPr/>
                </a:tc>
                <a:extLst>
                  <a:ext uri="{0D108BD9-81ED-4DB2-BD59-A6C34878D82A}">
                    <a16:rowId xmlns:a16="http://schemas.microsoft.com/office/drawing/2014/main" val="3926478796"/>
                  </a:ext>
                </a:extLst>
              </a:tr>
              <a:tr h="370840">
                <a:tc>
                  <a:txBody>
                    <a:bodyPr/>
                    <a:lstStyle/>
                    <a:p>
                      <a:r>
                        <a:rPr lang="en-US" sz="1600" dirty="0"/>
                        <a:t>Updates</a:t>
                      </a:r>
                    </a:p>
                  </a:txBody>
                  <a:tcPr/>
                </a:tc>
                <a:tc>
                  <a:txBody>
                    <a:bodyPr/>
                    <a:lstStyle/>
                    <a:p>
                      <a:r>
                        <a:rPr lang="en-US" sz="1600" dirty="0"/>
                        <a:t>Active, not recruiting </a:t>
                      </a:r>
                    </a:p>
                  </a:txBody>
                  <a:tcPr/>
                </a:tc>
                <a:extLst>
                  <a:ext uri="{0D108BD9-81ED-4DB2-BD59-A6C34878D82A}">
                    <a16:rowId xmlns:a16="http://schemas.microsoft.com/office/drawing/2014/main" val="3208325558"/>
                  </a:ext>
                </a:extLst>
              </a:tr>
            </a:tbl>
          </a:graphicData>
        </a:graphic>
      </p:graphicFrame>
      <p:sp>
        <p:nvSpPr>
          <p:cNvPr id="5" name="TextBox 4">
            <a:extLst>
              <a:ext uri="{FF2B5EF4-FFF2-40B4-BE49-F238E27FC236}">
                <a16:creationId xmlns:a16="http://schemas.microsoft.com/office/drawing/2014/main" id="{62F0CB30-21C8-1C22-0DF1-5054A7A1FEA3}"/>
              </a:ext>
            </a:extLst>
          </p:cNvPr>
          <p:cNvSpPr txBox="1"/>
          <p:nvPr/>
        </p:nvSpPr>
        <p:spPr>
          <a:xfrm>
            <a:off x="3089564" y="4504374"/>
            <a:ext cx="583217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Clinical Trials.gov. Updated </a:t>
            </a:r>
            <a:r>
              <a:rPr lang="en-US" sz="900" dirty="0">
                <a:solidFill>
                  <a:prstClr val="white"/>
                </a:solidFill>
                <a:latin typeface="Calibri" panose="020F0502020204030204"/>
              </a:rPr>
              <a:t>July 25</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2023. https://clinicaltrials.gov/ct2/show/NCT03616470</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6EAB509-3865-64AE-AFC5-6DC1E7C5C387}"/>
              </a:ext>
            </a:extLst>
          </p:cNvPr>
          <p:cNvSpPr txBox="1"/>
          <p:nvPr/>
        </p:nvSpPr>
        <p:spPr>
          <a:xfrm>
            <a:off x="628650" y="4164977"/>
            <a:ext cx="649992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FAI, fludarabine + cytarabine + idarubicin; MEC, mitoxantrone + etoposide + cytarabine</a:t>
            </a:r>
          </a:p>
        </p:txBody>
      </p:sp>
    </p:spTree>
    <p:extLst>
      <p:ext uri="{BB962C8B-B14F-4D97-AF65-F5344CB8AC3E}">
        <p14:creationId xmlns:p14="http://schemas.microsoft.com/office/powerpoint/2010/main" val="153148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DB7DA-35D5-77EC-5BAA-AD3133F4AB87}"/>
              </a:ext>
            </a:extLst>
          </p:cNvPr>
          <p:cNvSpPr>
            <a:spLocks noGrp="1"/>
          </p:cNvSpPr>
          <p:nvPr>
            <p:ph type="title"/>
          </p:nvPr>
        </p:nvSpPr>
        <p:spPr/>
        <p:txBody>
          <a:bodyPr>
            <a:normAutofit/>
          </a:bodyPr>
          <a:lstStyle/>
          <a:p>
            <a:pPr algn="ctr"/>
            <a:r>
              <a:rPr lang="en-US" sz="2800" dirty="0"/>
              <a:t>Determinants of Appropriate Candidates for Standard Induction Chemotherapy</a:t>
            </a:r>
            <a:r>
              <a:rPr lang="en-US" sz="1800" dirty="0"/>
              <a:t> (cont)</a:t>
            </a:r>
            <a:endParaRPr lang="en-US" sz="2800" dirty="0"/>
          </a:p>
        </p:txBody>
      </p:sp>
      <p:sp>
        <p:nvSpPr>
          <p:cNvPr id="3" name="Content Placeholder 2">
            <a:extLst>
              <a:ext uri="{FF2B5EF4-FFF2-40B4-BE49-F238E27FC236}">
                <a16:creationId xmlns:a16="http://schemas.microsoft.com/office/drawing/2014/main" id="{28B11509-4A9A-1554-D1D8-4BD0685A43B3}"/>
              </a:ext>
            </a:extLst>
          </p:cNvPr>
          <p:cNvSpPr>
            <a:spLocks noGrp="1"/>
          </p:cNvSpPr>
          <p:nvPr>
            <p:ph idx="1"/>
          </p:nvPr>
        </p:nvSpPr>
        <p:spPr/>
        <p:txBody>
          <a:bodyPr>
            <a:normAutofit fontScale="55000" lnSpcReduction="20000"/>
          </a:bodyPr>
          <a:lstStyle/>
          <a:p>
            <a:r>
              <a:rPr lang="en-US" sz="4000" dirty="0">
                <a:latin typeface="Calibri" panose="020F0502020204030204" pitchFamily="34" charset="0"/>
                <a:cs typeface="Calibri" panose="020F0502020204030204" pitchFamily="34" charset="0"/>
              </a:rPr>
              <a:t>ASCO Guidelines of Geriatric Oncology recommend minimal assessments of functionality, comorbidity, falls, depression, cognition and nutrition</a:t>
            </a:r>
          </a:p>
          <a:p>
            <a:pPr lvl="1"/>
            <a:r>
              <a:rPr lang="en-US" sz="3500" dirty="0">
                <a:effectLst/>
                <a:latin typeface="Calibri" panose="020F0502020204030204" pitchFamily="34" charset="0"/>
                <a:cs typeface="Calibri" panose="020F0502020204030204" pitchFamily="34" charset="0"/>
              </a:rPr>
              <a:t>To</a:t>
            </a:r>
            <a:r>
              <a:rPr lang="en-US" sz="3500" dirty="0">
                <a:latin typeface="Calibri" panose="020F0502020204030204" pitchFamily="34" charset="0"/>
                <a:cs typeface="Calibri" panose="020F0502020204030204" pitchFamily="34" charset="0"/>
              </a:rPr>
              <a:t>ols to</a:t>
            </a:r>
            <a:r>
              <a:rPr lang="en-US" sz="3500" dirty="0">
                <a:effectLst/>
                <a:latin typeface="Calibri" panose="020F0502020204030204" pitchFamily="34" charset="0"/>
                <a:cs typeface="Calibri" panose="020F0502020204030204" pitchFamily="34" charset="0"/>
              </a:rPr>
              <a:t> </a:t>
            </a:r>
            <a:r>
              <a:rPr lang="en-US" sz="3500" dirty="0">
                <a:latin typeface="Calibri" panose="020F0502020204030204" pitchFamily="34" charset="0"/>
                <a:cs typeface="Calibri" panose="020F0502020204030204" pitchFamily="34" charset="0"/>
              </a:rPr>
              <a:t>determine the extent of </a:t>
            </a:r>
            <a:r>
              <a:rPr lang="en-US" sz="3500" dirty="0">
                <a:effectLst/>
                <a:latin typeface="Calibri" panose="020F0502020204030204" pitchFamily="34" charset="0"/>
                <a:cs typeface="Calibri" panose="020F0502020204030204" pitchFamily="34" charset="0"/>
              </a:rPr>
              <a:t>chemotherapy toxicity risk</a:t>
            </a:r>
            <a:endParaRPr lang="en-US" sz="3500" dirty="0">
              <a:latin typeface="Calibri" panose="020F0502020204030204" pitchFamily="34" charset="0"/>
              <a:cs typeface="Calibri" panose="020F0502020204030204" pitchFamily="34" charset="0"/>
            </a:endParaRPr>
          </a:p>
          <a:p>
            <a:pPr lvl="2"/>
            <a:r>
              <a:rPr lang="en-US" sz="3000" dirty="0">
                <a:effectLst/>
                <a:latin typeface="Calibri" panose="020F0502020204030204" pitchFamily="34" charset="0"/>
                <a:cs typeface="Calibri" panose="020F0502020204030204" pitchFamily="34" charset="0"/>
              </a:rPr>
              <a:t>Cancer and Aging Research Group (CARG) </a:t>
            </a:r>
          </a:p>
          <a:p>
            <a:pPr lvl="2"/>
            <a:r>
              <a:rPr lang="en-US" sz="3000" dirty="0">
                <a:effectLst/>
                <a:latin typeface="Calibri" panose="020F0502020204030204" pitchFamily="34" charset="0"/>
                <a:cs typeface="Calibri" panose="020F0502020204030204" pitchFamily="34" charset="0"/>
              </a:rPr>
              <a:t>Chemotherapy Risk Assessment Scale for High-Age Patients (CRASH) </a:t>
            </a:r>
          </a:p>
          <a:p>
            <a:pPr lvl="1"/>
            <a:r>
              <a:rPr lang="en-US" sz="3500" dirty="0">
                <a:effectLst/>
                <a:latin typeface="Calibri" panose="020F0502020204030204" pitchFamily="34" charset="0"/>
                <a:cs typeface="Calibri" panose="020F0502020204030204" pitchFamily="34" charset="0"/>
              </a:rPr>
              <a:t>Tools to predict mortality </a:t>
            </a:r>
          </a:p>
          <a:p>
            <a:pPr lvl="2"/>
            <a:r>
              <a:rPr lang="en-US" sz="3000" dirty="0">
                <a:effectLst/>
                <a:latin typeface="Calibri" panose="020F0502020204030204" pitchFamily="34" charset="0"/>
                <a:cs typeface="Calibri" panose="020F0502020204030204" pitchFamily="34" charset="0"/>
              </a:rPr>
              <a:t>Geriatric-8 or Vulnerable Elders Survey-13 </a:t>
            </a:r>
            <a:endParaRPr lang="en-US" sz="3000" dirty="0">
              <a:latin typeface="Calibri" panose="020F0502020204030204" pitchFamily="34" charset="0"/>
              <a:cs typeface="Calibri" panose="020F0502020204030204" pitchFamily="34" charset="0"/>
            </a:endParaRPr>
          </a:p>
          <a:p>
            <a:pPr lvl="1"/>
            <a:r>
              <a:rPr lang="en-US" sz="3500" dirty="0">
                <a:latin typeface="Calibri" panose="020F0502020204030204" pitchFamily="34" charset="0"/>
                <a:cs typeface="Calibri" panose="020F0502020204030204" pitchFamily="34" charset="0"/>
              </a:rPr>
              <a:t>Tools to assess cognition</a:t>
            </a:r>
          </a:p>
          <a:p>
            <a:pPr lvl="2"/>
            <a:r>
              <a:rPr lang="en-US" sz="3000" dirty="0">
                <a:effectLst/>
                <a:latin typeface="Calibri" panose="020F0502020204030204" pitchFamily="34" charset="0"/>
                <a:cs typeface="Calibri" panose="020F0502020204030204" pitchFamily="34" charset="0"/>
              </a:rPr>
              <a:t>Mini-Cog </a:t>
            </a:r>
            <a:endParaRPr lang="en-US" sz="3000" dirty="0">
              <a:latin typeface="Calibri" panose="020F0502020204030204" pitchFamily="34" charset="0"/>
              <a:cs typeface="Calibri" panose="020F0502020204030204" pitchFamily="34" charset="0"/>
            </a:endParaRPr>
          </a:p>
          <a:p>
            <a:pPr lvl="1"/>
            <a:r>
              <a:rPr lang="en-US" sz="3500" dirty="0">
                <a:latin typeface="Calibri" panose="020F0502020204030204" pitchFamily="34" charset="0"/>
                <a:cs typeface="Calibri" panose="020F0502020204030204" pitchFamily="34" charset="0"/>
              </a:rPr>
              <a:t>Tools to assess depression </a:t>
            </a:r>
          </a:p>
          <a:p>
            <a:pPr lvl="2"/>
            <a:r>
              <a:rPr lang="en-US" sz="3000" dirty="0">
                <a:effectLst/>
                <a:latin typeface="Calibri" panose="020F0502020204030204" pitchFamily="34" charset="0"/>
                <a:cs typeface="Calibri" panose="020F0502020204030204" pitchFamily="34" charset="0"/>
              </a:rPr>
              <a:t>Geriatric Depression Scale</a:t>
            </a:r>
            <a:endParaRPr lang="en-US" sz="3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79D7AEC-8000-9439-0DA5-33C234F13C59}"/>
              </a:ext>
            </a:extLst>
          </p:cNvPr>
          <p:cNvSpPr txBox="1"/>
          <p:nvPr/>
        </p:nvSpPr>
        <p:spPr>
          <a:xfrm>
            <a:off x="3075709" y="4500324"/>
            <a:ext cx="606829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Mohile S, et al. </a:t>
            </a:r>
            <a:r>
              <a:rPr kumimoji="0" lang="en-US" sz="900" b="0"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J Clin Oncol</a:t>
            </a:r>
            <a:r>
              <a:rPr kumimoji="0" lang="en-US" sz="9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2018;36(22):2326-2347.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Ferrara F, et al. </a:t>
            </a:r>
            <a:r>
              <a:rPr kumimoji="0" lang="en-US" sz="900" b="0" i="1"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L</a:t>
            </a:r>
            <a:r>
              <a:rPr kumimoji="0" lang="en-US" sz="9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eukemia. 2013;27(5):997-999. </a:t>
            </a:r>
          </a:p>
        </p:txBody>
      </p:sp>
    </p:spTree>
    <p:extLst>
      <p:ext uri="{BB962C8B-B14F-4D97-AF65-F5344CB8AC3E}">
        <p14:creationId xmlns:p14="http://schemas.microsoft.com/office/powerpoint/2010/main" val="157435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7940-E217-EE71-7A6A-C39C2EAA395B}"/>
              </a:ext>
            </a:extLst>
          </p:cNvPr>
          <p:cNvSpPr>
            <a:spLocks noGrp="1"/>
          </p:cNvSpPr>
          <p:nvPr>
            <p:ph type="title"/>
          </p:nvPr>
        </p:nvSpPr>
        <p:spPr/>
        <p:txBody>
          <a:bodyPr/>
          <a:lstStyle/>
          <a:p>
            <a:pPr algn="ctr"/>
            <a:r>
              <a:rPr lang="en-US" dirty="0"/>
              <a:t>Standard 7+3 induction</a:t>
            </a:r>
          </a:p>
        </p:txBody>
      </p:sp>
      <p:sp>
        <p:nvSpPr>
          <p:cNvPr id="3" name="Content Placeholder 2">
            <a:extLst>
              <a:ext uri="{FF2B5EF4-FFF2-40B4-BE49-F238E27FC236}">
                <a16:creationId xmlns:a16="http://schemas.microsoft.com/office/drawing/2014/main" id="{FACBC696-A9EA-75C6-0633-A8C58BEB730A}"/>
              </a:ext>
            </a:extLst>
          </p:cNvPr>
          <p:cNvSpPr>
            <a:spLocks noGrp="1"/>
          </p:cNvSpPr>
          <p:nvPr>
            <p:ph sz="half" idx="1"/>
          </p:nvPr>
        </p:nvSpPr>
        <p:spPr>
          <a:xfrm>
            <a:off x="436921" y="1369219"/>
            <a:ext cx="4135079" cy="3263504"/>
          </a:xfrm>
        </p:spPr>
        <p:txBody>
          <a:bodyPr>
            <a:normAutofit/>
          </a:bodyPr>
          <a:lstStyle/>
          <a:p>
            <a:pPr marL="0" indent="0">
              <a:buNone/>
            </a:pPr>
            <a:r>
              <a:rPr lang="en-US" dirty="0"/>
              <a:t>Standard induction:</a:t>
            </a:r>
          </a:p>
          <a:p>
            <a:pPr lvl="1"/>
            <a:r>
              <a:rPr lang="en-US" dirty="0"/>
              <a:t>Cytarabine 100-200 mg/m</a:t>
            </a:r>
            <a:r>
              <a:rPr lang="en-US" baseline="30000" dirty="0"/>
              <a:t>2</a:t>
            </a:r>
            <a:r>
              <a:rPr lang="en-US" dirty="0"/>
              <a:t> CIV x 7 d PLUS</a:t>
            </a:r>
          </a:p>
          <a:p>
            <a:pPr lvl="1"/>
            <a:r>
              <a:rPr lang="en-US" dirty="0"/>
              <a:t>Daunorubicin 60-90 mg/m</a:t>
            </a:r>
            <a:r>
              <a:rPr lang="en-US" baseline="30000" dirty="0"/>
              <a:t>2</a:t>
            </a:r>
            <a:r>
              <a:rPr lang="en-US" dirty="0"/>
              <a:t> IV D1-3 OR Idarubicin 12 mg/m</a:t>
            </a:r>
            <a:r>
              <a:rPr lang="en-US" baseline="30000" dirty="0"/>
              <a:t>2</a:t>
            </a:r>
            <a:r>
              <a:rPr lang="en-US" dirty="0"/>
              <a:t> IV D1-3</a:t>
            </a:r>
          </a:p>
        </p:txBody>
      </p:sp>
      <p:graphicFrame>
        <p:nvGraphicFramePr>
          <p:cNvPr id="8" name="Content Placeholder 7">
            <a:extLst>
              <a:ext uri="{FF2B5EF4-FFF2-40B4-BE49-F238E27FC236}">
                <a16:creationId xmlns:a16="http://schemas.microsoft.com/office/drawing/2014/main" id="{B895CD83-13E7-2FCF-3A21-8B786D10D914}"/>
              </a:ext>
            </a:extLst>
          </p:cNvPr>
          <p:cNvGraphicFramePr>
            <a:graphicFrameLocks noGrp="1"/>
          </p:cNvGraphicFramePr>
          <p:nvPr>
            <p:ph sz="half" idx="2"/>
          </p:nvPr>
        </p:nvGraphicFramePr>
        <p:xfrm>
          <a:off x="4629150" y="1144825"/>
          <a:ext cx="3886200" cy="32623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DF6CFC0-9CBF-90F1-E533-E2F6D0DA0E2B}"/>
              </a:ext>
            </a:extLst>
          </p:cNvPr>
          <p:cNvSpPr txBox="1"/>
          <p:nvPr/>
        </p:nvSpPr>
        <p:spPr>
          <a:xfrm>
            <a:off x="3082636" y="4503422"/>
            <a:ext cx="529273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Döhner H, et al </a:t>
            </a:r>
            <a:r>
              <a:rPr kumimoji="0" lang="en-US" sz="900" b="0" i="1" u="none" strike="noStrike" kern="1200" cap="none" spc="0" normalizeH="0" baseline="0" noProof="0" dirty="0">
                <a:ln>
                  <a:noFill/>
                </a:ln>
                <a:solidFill>
                  <a:prstClr val="white"/>
                </a:solidFill>
                <a:effectLst/>
                <a:uLnTx/>
                <a:uFillTx/>
                <a:latin typeface="Calibri" panose="020F0502020204030204"/>
                <a:ea typeface="+mn-ea"/>
                <a:cs typeface="+mn-cs"/>
              </a:rPr>
              <a:t>Blood</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2017;129(4):424-447.</a:t>
            </a:r>
          </a:p>
        </p:txBody>
      </p:sp>
      <p:sp>
        <p:nvSpPr>
          <p:cNvPr id="9" name="TextBox 8">
            <a:extLst>
              <a:ext uri="{FF2B5EF4-FFF2-40B4-BE49-F238E27FC236}">
                <a16:creationId xmlns:a16="http://schemas.microsoft.com/office/drawing/2014/main" id="{65CBD430-3945-56C8-D165-A78F04C0C2AA}"/>
              </a:ext>
            </a:extLst>
          </p:cNvPr>
          <p:cNvSpPr txBox="1"/>
          <p:nvPr/>
        </p:nvSpPr>
        <p:spPr>
          <a:xfrm>
            <a:off x="6572250" y="2263973"/>
            <a:ext cx="73289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60-80%</a:t>
            </a:r>
          </a:p>
        </p:txBody>
      </p:sp>
      <p:sp>
        <p:nvSpPr>
          <p:cNvPr id="10" name="TextBox 9">
            <a:extLst>
              <a:ext uri="{FF2B5EF4-FFF2-40B4-BE49-F238E27FC236}">
                <a16:creationId xmlns:a16="http://schemas.microsoft.com/office/drawing/2014/main" id="{2BE6E6E9-6259-BB00-9630-D50A3A4CAAB3}"/>
              </a:ext>
            </a:extLst>
          </p:cNvPr>
          <p:cNvSpPr txBox="1"/>
          <p:nvPr/>
        </p:nvSpPr>
        <p:spPr>
          <a:xfrm>
            <a:off x="8008928" y="2693194"/>
            <a:ext cx="73289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40-60%</a:t>
            </a:r>
          </a:p>
        </p:txBody>
      </p:sp>
      <p:sp>
        <p:nvSpPr>
          <p:cNvPr id="11" name="Right Brace 10">
            <a:extLst>
              <a:ext uri="{FF2B5EF4-FFF2-40B4-BE49-F238E27FC236}">
                <a16:creationId xmlns:a16="http://schemas.microsoft.com/office/drawing/2014/main" id="{D36D34F8-8959-AD4C-3FC2-3047127812AA}"/>
              </a:ext>
            </a:extLst>
          </p:cNvPr>
          <p:cNvSpPr/>
          <p:nvPr/>
        </p:nvSpPr>
        <p:spPr>
          <a:xfrm>
            <a:off x="6509982" y="2169994"/>
            <a:ext cx="107987" cy="47084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ight Brace 11">
            <a:extLst>
              <a:ext uri="{FF2B5EF4-FFF2-40B4-BE49-F238E27FC236}">
                <a16:creationId xmlns:a16="http://schemas.microsoft.com/office/drawing/2014/main" id="{A03B1DA6-A894-E085-AF76-96DE56CBACE8}"/>
              </a:ext>
            </a:extLst>
          </p:cNvPr>
          <p:cNvSpPr/>
          <p:nvPr/>
        </p:nvSpPr>
        <p:spPr>
          <a:xfrm>
            <a:off x="7954934" y="2635591"/>
            <a:ext cx="107987" cy="47084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A5684D8-FE8F-63C5-AC8D-C96A03515C24}"/>
              </a:ext>
            </a:extLst>
          </p:cNvPr>
          <p:cNvSpPr txBox="1"/>
          <p:nvPr/>
        </p:nvSpPr>
        <p:spPr>
          <a:xfrm>
            <a:off x="628650" y="4186545"/>
            <a:ext cx="283936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CIV, continuous intravenous infusion</a:t>
            </a:r>
          </a:p>
        </p:txBody>
      </p:sp>
    </p:spTree>
    <p:extLst>
      <p:ext uri="{BB962C8B-B14F-4D97-AF65-F5344CB8AC3E}">
        <p14:creationId xmlns:p14="http://schemas.microsoft.com/office/powerpoint/2010/main" val="34191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20FA-842B-A142-F98E-63BE2CE04A24}"/>
              </a:ext>
            </a:extLst>
          </p:cNvPr>
          <p:cNvSpPr>
            <a:spLocks noGrp="1"/>
          </p:cNvSpPr>
          <p:nvPr>
            <p:ph type="title"/>
          </p:nvPr>
        </p:nvSpPr>
        <p:spPr/>
        <p:txBody>
          <a:bodyPr>
            <a:normAutofit/>
          </a:bodyPr>
          <a:lstStyle/>
          <a:p>
            <a:pPr algn="ctr"/>
            <a:r>
              <a:rPr lang="en-US" sz="2600" dirty="0"/>
              <a:t>Molecular Targets and Frontline Treatment Considerations</a:t>
            </a:r>
          </a:p>
        </p:txBody>
      </p:sp>
      <p:sp>
        <p:nvSpPr>
          <p:cNvPr id="3" name="Content Placeholder 2">
            <a:extLst>
              <a:ext uri="{FF2B5EF4-FFF2-40B4-BE49-F238E27FC236}">
                <a16:creationId xmlns:a16="http://schemas.microsoft.com/office/drawing/2014/main" id="{8CF39C0C-C960-C47A-2210-79C14CC2B0CB}"/>
              </a:ext>
            </a:extLst>
          </p:cNvPr>
          <p:cNvSpPr>
            <a:spLocks noGrp="1"/>
          </p:cNvSpPr>
          <p:nvPr>
            <p:ph sz="half" idx="1"/>
          </p:nvPr>
        </p:nvSpPr>
        <p:spPr/>
        <p:txBody>
          <a:bodyPr>
            <a:noAutofit/>
          </a:bodyPr>
          <a:lstStyle/>
          <a:p>
            <a:pPr>
              <a:lnSpc>
                <a:spcPct val="100000"/>
              </a:lnSpc>
              <a:spcBef>
                <a:spcPts val="0"/>
              </a:spcBef>
              <a:spcAft>
                <a:spcPts val="600"/>
              </a:spcAft>
            </a:pPr>
            <a:r>
              <a:rPr lang="en-US" sz="2000" dirty="0"/>
              <a:t>BCL-2: venetoclax</a:t>
            </a:r>
          </a:p>
          <a:p>
            <a:pPr>
              <a:lnSpc>
                <a:spcPct val="100000"/>
              </a:lnSpc>
              <a:spcBef>
                <a:spcPts val="0"/>
              </a:spcBef>
              <a:spcAft>
                <a:spcPts val="600"/>
              </a:spcAft>
            </a:pPr>
            <a:r>
              <a:rPr lang="en-US" sz="2000" dirty="0"/>
              <a:t>CD33: gemtuzumab ozogamicin</a:t>
            </a:r>
          </a:p>
          <a:p>
            <a:pPr>
              <a:lnSpc>
                <a:spcPct val="100000"/>
              </a:lnSpc>
              <a:spcBef>
                <a:spcPts val="0"/>
              </a:spcBef>
              <a:spcAft>
                <a:spcPts val="600"/>
              </a:spcAft>
            </a:pPr>
            <a:r>
              <a:rPr lang="en-US" sz="2000" dirty="0"/>
              <a:t>CD47: magrolimab (5F9)*</a:t>
            </a:r>
          </a:p>
          <a:p>
            <a:pPr>
              <a:lnSpc>
                <a:spcPct val="100000"/>
              </a:lnSpc>
              <a:spcBef>
                <a:spcPts val="0"/>
              </a:spcBef>
            </a:pPr>
            <a:r>
              <a:rPr lang="en-US" sz="2000" dirty="0"/>
              <a:t>FLT3/ITD/TKD: midostaurin, crenolanib*, gilteritinib, quizartinib</a:t>
            </a:r>
          </a:p>
        </p:txBody>
      </p:sp>
      <p:sp>
        <p:nvSpPr>
          <p:cNvPr id="6" name="Content Placeholder 5">
            <a:extLst>
              <a:ext uri="{FF2B5EF4-FFF2-40B4-BE49-F238E27FC236}">
                <a16:creationId xmlns:a16="http://schemas.microsoft.com/office/drawing/2014/main" id="{0C6B8DEB-5C9D-9181-FD6F-C918D8D2F4AE}"/>
              </a:ext>
            </a:extLst>
          </p:cNvPr>
          <p:cNvSpPr>
            <a:spLocks noGrp="1"/>
          </p:cNvSpPr>
          <p:nvPr>
            <p:ph sz="half" idx="2"/>
          </p:nvPr>
        </p:nvSpPr>
        <p:spPr>
          <a:xfrm>
            <a:off x="4629150" y="1369219"/>
            <a:ext cx="4057650" cy="3263504"/>
          </a:xfrm>
        </p:spPr>
        <p:txBody>
          <a:bodyPr>
            <a:normAutofit/>
          </a:bodyPr>
          <a:lstStyle/>
          <a:p>
            <a:pPr>
              <a:lnSpc>
                <a:spcPct val="100000"/>
              </a:lnSpc>
              <a:spcBef>
                <a:spcPts val="0"/>
              </a:spcBef>
              <a:spcAft>
                <a:spcPts val="600"/>
              </a:spcAft>
            </a:pPr>
            <a:r>
              <a:rPr lang="en-US" sz="2000" dirty="0"/>
              <a:t>IDH1: ivosidenib</a:t>
            </a:r>
          </a:p>
          <a:p>
            <a:pPr>
              <a:lnSpc>
                <a:spcPct val="100000"/>
              </a:lnSpc>
              <a:spcBef>
                <a:spcPts val="0"/>
              </a:spcBef>
              <a:spcAft>
                <a:spcPts val="600"/>
              </a:spcAft>
            </a:pPr>
            <a:r>
              <a:rPr lang="en-US" sz="2000" dirty="0"/>
              <a:t>IDH2: enasidenib</a:t>
            </a:r>
          </a:p>
          <a:p>
            <a:pPr>
              <a:lnSpc>
                <a:spcPct val="100000"/>
              </a:lnSpc>
              <a:spcBef>
                <a:spcPts val="0"/>
              </a:spcBef>
              <a:spcAft>
                <a:spcPts val="600"/>
              </a:spcAft>
            </a:pPr>
            <a:r>
              <a:rPr lang="en-US" sz="2000" dirty="0"/>
              <a:t>Smoothened (SMO) receptor (Hedgehog pathway): glasdegib</a:t>
            </a:r>
          </a:p>
          <a:p>
            <a:pPr>
              <a:lnSpc>
                <a:spcPct val="100000"/>
              </a:lnSpc>
              <a:spcBef>
                <a:spcPts val="0"/>
              </a:spcBef>
            </a:pPr>
            <a:r>
              <a:rPr lang="en-US" sz="2000" dirty="0"/>
              <a:t>E-Selectin: uproleselan* (GMI-1271)</a:t>
            </a:r>
          </a:p>
        </p:txBody>
      </p:sp>
      <p:sp>
        <p:nvSpPr>
          <p:cNvPr id="4" name="TextBox 3">
            <a:extLst>
              <a:ext uri="{FF2B5EF4-FFF2-40B4-BE49-F238E27FC236}">
                <a16:creationId xmlns:a16="http://schemas.microsoft.com/office/drawing/2014/main" id="{B786B84A-8FDE-9CBF-D536-3EBABC68120E}"/>
              </a:ext>
            </a:extLst>
          </p:cNvPr>
          <p:cNvSpPr txBox="1"/>
          <p:nvPr/>
        </p:nvSpPr>
        <p:spPr>
          <a:xfrm>
            <a:off x="3082636" y="4499721"/>
            <a:ext cx="606136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Kayser S, et al. </a:t>
            </a:r>
            <a:r>
              <a:rPr kumimoji="0" lang="en-US" sz="900" b="0" i="1" u="none" strike="noStrike" kern="1200" cap="none" spc="0" normalizeH="0" baseline="0" noProof="0" dirty="0">
                <a:ln>
                  <a:noFill/>
                </a:ln>
                <a:solidFill>
                  <a:prstClr val="white"/>
                </a:solidFill>
                <a:effectLst/>
                <a:uLnTx/>
                <a:uFillTx/>
                <a:latin typeface="Calibri" panose="020F0502020204030204"/>
                <a:ea typeface="+mn-ea"/>
                <a:cs typeface="+mn-cs"/>
              </a:rPr>
              <a:t>Br J Haematol</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2022;196(2):316-328.</a:t>
            </a:r>
          </a:p>
        </p:txBody>
      </p:sp>
      <p:sp>
        <p:nvSpPr>
          <p:cNvPr id="5" name="TextBox 4">
            <a:extLst>
              <a:ext uri="{FF2B5EF4-FFF2-40B4-BE49-F238E27FC236}">
                <a16:creationId xmlns:a16="http://schemas.microsoft.com/office/drawing/2014/main" id="{1B0902E5-CEC8-B98A-CBF0-FB2CC2AA4F99}"/>
              </a:ext>
            </a:extLst>
          </p:cNvPr>
          <p:cNvSpPr txBox="1"/>
          <p:nvPr/>
        </p:nvSpPr>
        <p:spPr>
          <a:xfrm>
            <a:off x="774656" y="4090741"/>
            <a:ext cx="705172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*Not approved by the US FDA for AML</a:t>
            </a:r>
          </a:p>
        </p:txBody>
      </p:sp>
    </p:spTree>
    <p:extLst>
      <p:ext uri="{BB962C8B-B14F-4D97-AF65-F5344CB8AC3E}">
        <p14:creationId xmlns:p14="http://schemas.microsoft.com/office/powerpoint/2010/main" val="2820860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500C5-463C-4272-3E51-1B8C09DDE7CE}"/>
              </a:ext>
            </a:extLst>
          </p:cNvPr>
          <p:cNvSpPr>
            <a:spLocks noGrp="1"/>
          </p:cNvSpPr>
          <p:nvPr>
            <p:ph type="title"/>
          </p:nvPr>
        </p:nvSpPr>
        <p:spPr>
          <a:xfrm>
            <a:off x="258097" y="273844"/>
            <a:ext cx="8502445" cy="994172"/>
          </a:xfrm>
        </p:spPr>
        <p:txBody>
          <a:bodyPr>
            <a:normAutofit/>
          </a:bodyPr>
          <a:lstStyle/>
          <a:p>
            <a:pPr algn="ctr"/>
            <a:r>
              <a:rPr lang="en-US" sz="2600" dirty="0"/>
              <a:t>Molecular Targets and Frontline Treatment Considerations </a:t>
            </a:r>
            <a:r>
              <a:rPr lang="en-US" sz="1800" dirty="0"/>
              <a:t>(cont) </a:t>
            </a:r>
            <a:endParaRPr lang="en-US" sz="2600" dirty="0"/>
          </a:p>
        </p:txBody>
      </p:sp>
      <p:graphicFrame>
        <p:nvGraphicFramePr>
          <p:cNvPr id="4" name="Table 4">
            <a:extLst>
              <a:ext uri="{FF2B5EF4-FFF2-40B4-BE49-F238E27FC236}">
                <a16:creationId xmlns:a16="http://schemas.microsoft.com/office/drawing/2014/main" id="{8B39B124-7474-4542-B7FA-0F92251E89CD}"/>
              </a:ext>
            </a:extLst>
          </p:cNvPr>
          <p:cNvGraphicFramePr>
            <a:graphicFrameLocks noGrp="1"/>
          </p:cNvGraphicFramePr>
          <p:nvPr>
            <p:ph idx="1"/>
            <p:extLst>
              <p:ext uri="{D42A27DB-BD31-4B8C-83A1-F6EECF244321}">
                <p14:modId xmlns:p14="http://schemas.microsoft.com/office/powerpoint/2010/main" val="1654012847"/>
              </p:ext>
            </p:extLst>
          </p:nvPr>
        </p:nvGraphicFramePr>
        <p:xfrm>
          <a:off x="258097" y="969010"/>
          <a:ext cx="8502444" cy="3205480"/>
        </p:xfrm>
        <a:graphic>
          <a:graphicData uri="http://schemas.openxmlformats.org/drawingml/2006/table">
            <a:tbl>
              <a:tblPr firstRow="1" bandRow="1">
                <a:tableStyleId>{5C22544A-7EE6-4342-B048-85BDC9FD1C3A}</a:tableStyleId>
              </a:tblPr>
              <a:tblGrid>
                <a:gridCol w="647987">
                  <a:extLst>
                    <a:ext uri="{9D8B030D-6E8A-4147-A177-3AD203B41FA5}">
                      <a16:colId xmlns:a16="http://schemas.microsoft.com/office/drawing/2014/main" val="1213988844"/>
                    </a:ext>
                  </a:extLst>
                </a:gridCol>
                <a:gridCol w="1314388">
                  <a:extLst>
                    <a:ext uri="{9D8B030D-6E8A-4147-A177-3AD203B41FA5}">
                      <a16:colId xmlns:a16="http://schemas.microsoft.com/office/drawing/2014/main" val="4294343816"/>
                    </a:ext>
                  </a:extLst>
                </a:gridCol>
                <a:gridCol w="3410609">
                  <a:extLst>
                    <a:ext uri="{9D8B030D-6E8A-4147-A177-3AD203B41FA5}">
                      <a16:colId xmlns:a16="http://schemas.microsoft.com/office/drawing/2014/main" val="2099780771"/>
                    </a:ext>
                  </a:extLst>
                </a:gridCol>
                <a:gridCol w="3129460">
                  <a:extLst>
                    <a:ext uri="{9D8B030D-6E8A-4147-A177-3AD203B41FA5}">
                      <a16:colId xmlns:a16="http://schemas.microsoft.com/office/drawing/2014/main" val="2831172911"/>
                    </a:ext>
                  </a:extLst>
                </a:gridCol>
              </a:tblGrid>
              <a:tr h="370840">
                <a:tc>
                  <a:txBody>
                    <a:bodyPr/>
                    <a:lstStyle/>
                    <a:p>
                      <a:r>
                        <a:rPr lang="en-US" sz="1400" dirty="0"/>
                        <a:t>Class</a:t>
                      </a:r>
                    </a:p>
                  </a:txBody>
                  <a:tcPr/>
                </a:tc>
                <a:tc>
                  <a:txBody>
                    <a:bodyPr/>
                    <a:lstStyle/>
                    <a:p>
                      <a:r>
                        <a:rPr lang="en-US" sz="1400" dirty="0"/>
                        <a:t>Medication(s)</a:t>
                      </a:r>
                    </a:p>
                  </a:txBody>
                  <a:tcPr/>
                </a:tc>
                <a:tc>
                  <a:txBody>
                    <a:bodyPr/>
                    <a:lstStyle/>
                    <a:p>
                      <a:r>
                        <a:rPr lang="en-US" sz="1400" dirty="0"/>
                        <a:t>AML Indication</a:t>
                      </a:r>
                    </a:p>
                  </a:txBody>
                  <a:tcPr/>
                </a:tc>
                <a:tc>
                  <a:txBody>
                    <a:bodyPr/>
                    <a:lstStyle/>
                    <a:p>
                      <a:r>
                        <a:rPr lang="en-US" sz="1400" dirty="0"/>
                        <a:t>Notes</a:t>
                      </a:r>
                    </a:p>
                  </a:txBody>
                  <a:tcPr/>
                </a:tc>
                <a:extLst>
                  <a:ext uri="{0D108BD9-81ED-4DB2-BD59-A6C34878D82A}">
                    <a16:rowId xmlns:a16="http://schemas.microsoft.com/office/drawing/2014/main" val="2977654508"/>
                  </a:ext>
                </a:extLst>
              </a:tr>
              <a:tr h="370840">
                <a:tc>
                  <a:txBody>
                    <a:bodyPr/>
                    <a:lstStyle/>
                    <a:p>
                      <a:r>
                        <a:rPr lang="en-US" sz="1400" dirty="0"/>
                        <a:t>BCL-2</a:t>
                      </a:r>
                    </a:p>
                  </a:txBody>
                  <a:tcPr/>
                </a:tc>
                <a:tc>
                  <a:txBody>
                    <a:bodyPr/>
                    <a:lstStyle/>
                    <a:p>
                      <a:r>
                        <a:rPr lang="en-US" sz="1400" dirty="0"/>
                        <a:t>Venetoclax</a:t>
                      </a:r>
                    </a:p>
                  </a:txBody>
                  <a:tcPr/>
                </a:tc>
                <a:tc>
                  <a:txBody>
                    <a:bodyPr/>
                    <a:lstStyle/>
                    <a:p>
                      <a:pPr marL="171450" indent="-171450">
                        <a:buFont typeface="Arial" panose="020B0604020202020204" pitchFamily="34" charset="0"/>
                        <a:buChar char="•"/>
                      </a:pPr>
                      <a:r>
                        <a:rPr lang="en-US" sz="1400" kern="1200" dirty="0">
                          <a:solidFill>
                            <a:schemeClr val="tx1"/>
                          </a:solidFill>
                          <a:effectLst/>
                          <a:latin typeface="+mn-lt"/>
                          <a:ea typeface="+mn-ea"/>
                          <a:cs typeface="+mn-cs"/>
                        </a:rPr>
                        <a:t>In combination with azacitidine, decitabine, or low-dose cytarabine for newly diagnosed AML in adults age ≥75 y or who have comorbidities that preclude use of intensive induction chemotherapy</a:t>
                      </a:r>
                      <a:endParaRPr lang="en-US" sz="1400" dirty="0"/>
                    </a:p>
                  </a:txBody>
                  <a:tcPr/>
                </a:tc>
                <a:tc>
                  <a:txBody>
                    <a:bodyPr/>
                    <a:lstStyle/>
                    <a:p>
                      <a:pPr marL="117475" marR="0" lvl="0" indent="-1174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Hypomethylating agents or low-dose cytarabine + venetoclax now SOC for older/unfit pts with AML</a:t>
                      </a:r>
                      <a:r>
                        <a:rPr lang="en-US" sz="1400" b="0" kern="1200" dirty="0">
                          <a:solidFill>
                            <a:schemeClr val="tx1"/>
                          </a:solidFill>
                          <a:effectLst/>
                          <a:latin typeface="+mn-lt"/>
                          <a:ea typeface="+mn-ea"/>
                          <a:cs typeface="+mn-cs"/>
                        </a:rPr>
                        <a:t> </a:t>
                      </a:r>
                    </a:p>
                  </a:txBody>
                  <a:tcPr/>
                </a:tc>
                <a:extLst>
                  <a:ext uri="{0D108BD9-81ED-4DB2-BD59-A6C34878D82A}">
                    <a16:rowId xmlns:a16="http://schemas.microsoft.com/office/drawing/2014/main" val="892564219"/>
                  </a:ext>
                </a:extLst>
              </a:tr>
              <a:tr h="370840">
                <a:tc>
                  <a:txBody>
                    <a:bodyPr/>
                    <a:lstStyle/>
                    <a:p>
                      <a:r>
                        <a:rPr lang="en-US" sz="1400" dirty="0"/>
                        <a:t>CD33</a:t>
                      </a:r>
                    </a:p>
                  </a:txBody>
                  <a:tcPr/>
                </a:tc>
                <a:tc>
                  <a:txBody>
                    <a:bodyPr/>
                    <a:lstStyle/>
                    <a:p>
                      <a:r>
                        <a:rPr lang="en-US" sz="1400" dirty="0"/>
                        <a:t>Gemtuzumab ozogamicin</a:t>
                      </a:r>
                    </a:p>
                  </a:txBody>
                  <a:tcPr/>
                </a:tc>
                <a:tc>
                  <a:txBody>
                    <a:bodyPr/>
                    <a:lstStyle/>
                    <a:p>
                      <a:pPr marL="169863" indent="-169863">
                        <a:buFont typeface="Arial" panose="020B0604020202020204" pitchFamily="34" charset="0"/>
                        <a:buChar char="•"/>
                      </a:pPr>
                      <a:r>
                        <a:rPr lang="en-US" sz="1400" dirty="0"/>
                        <a:t>Treatment of newly-diagnosed CD33-positive AML in adults</a:t>
                      </a:r>
                    </a:p>
                    <a:p>
                      <a:pPr marL="169863" indent="-169863">
                        <a:buFont typeface="Arial" panose="020B0604020202020204" pitchFamily="34" charset="0"/>
                        <a:buChar char="•"/>
                      </a:pPr>
                      <a:r>
                        <a:rPr lang="en-US" sz="1400" dirty="0"/>
                        <a:t>Treatment of RR CD33-positive AML in adults and in pediatric patients 2 years and older </a:t>
                      </a:r>
                    </a:p>
                  </a:txBody>
                  <a:tcPr/>
                </a:tc>
                <a:tc>
                  <a:txBody>
                    <a:bodyPr/>
                    <a:lstStyle/>
                    <a:p>
                      <a:pPr marL="117475" indent="-117475">
                        <a:buFont typeface="Arial" panose="020B0604020202020204" pitchFamily="34" charset="0"/>
                        <a:buChar char="•"/>
                      </a:pPr>
                      <a:r>
                        <a:rPr lang="en-US" sz="1400" kern="1200" dirty="0">
                          <a:solidFill>
                            <a:schemeClr val="tx1"/>
                          </a:solidFill>
                          <a:effectLst/>
                          <a:latin typeface="+mn-lt"/>
                          <a:ea typeface="+mn-ea"/>
                          <a:cs typeface="+mn-cs"/>
                        </a:rPr>
                        <a:t>Give with induction and consolidation</a:t>
                      </a:r>
                    </a:p>
                  </a:txBody>
                  <a:tcPr/>
                </a:tc>
                <a:extLst>
                  <a:ext uri="{0D108BD9-81ED-4DB2-BD59-A6C34878D82A}">
                    <a16:rowId xmlns:a16="http://schemas.microsoft.com/office/drawing/2014/main" val="2594823118"/>
                  </a:ext>
                </a:extLst>
              </a:tr>
              <a:tr h="370840">
                <a:tc>
                  <a:txBody>
                    <a:bodyPr/>
                    <a:lstStyle/>
                    <a:p>
                      <a:r>
                        <a:rPr lang="en-US" sz="1400" dirty="0"/>
                        <a:t>CD47</a:t>
                      </a:r>
                    </a:p>
                  </a:txBody>
                  <a:tcPr/>
                </a:tc>
                <a:tc>
                  <a:txBody>
                    <a:bodyPr/>
                    <a:lstStyle/>
                    <a:p>
                      <a:r>
                        <a:rPr lang="en-US" sz="1400" dirty="0"/>
                        <a:t>Magrolimab (PF39)</a:t>
                      </a:r>
                    </a:p>
                  </a:txBody>
                  <a:tcPr/>
                </a:tc>
                <a:tc>
                  <a:txBody>
                    <a:bodyPr/>
                    <a:lstStyle/>
                    <a:p>
                      <a:pPr marL="169863" indent="-169863">
                        <a:buFont typeface="Arial" panose="020B0604020202020204" pitchFamily="34" charset="0"/>
                        <a:buChar char="•"/>
                      </a:pPr>
                      <a:r>
                        <a:rPr lang="en-US" sz="1400" dirty="0"/>
                        <a:t>Investigational</a:t>
                      </a:r>
                    </a:p>
                  </a:txBody>
                  <a:tcPr/>
                </a:tc>
                <a:tc>
                  <a:txBody>
                    <a:bodyPr/>
                    <a:lstStyle/>
                    <a:p>
                      <a:endParaRPr lang="en-US" sz="1400" dirty="0"/>
                    </a:p>
                  </a:txBody>
                  <a:tcPr/>
                </a:tc>
                <a:extLst>
                  <a:ext uri="{0D108BD9-81ED-4DB2-BD59-A6C34878D82A}">
                    <a16:rowId xmlns:a16="http://schemas.microsoft.com/office/drawing/2014/main" val="2063777250"/>
                  </a:ext>
                </a:extLst>
              </a:tr>
            </a:tbl>
          </a:graphicData>
        </a:graphic>
      </p:graphicFrame>
      <p:sp>
        <p:nvSpPr>
          <p:cNvPr id="5" name="TextBox 4">
            <a:extLst>
              <a:ext uri="{FF2B5EF4-FFF2-40B4-BE49-F238E27FC236}">
                <a16:creationId xmlns:a16="http://schemas.microsoft.com/office/drawing/2014/main" id="{B4EDB59D-957A-480E-1C3C-A1FD2679A75C}"/>
              </a:ext>
            </a:extLst>
          </p:cNvPr>
          <p:cNvSpPr txBox="1"/>
          <p:nvPr/>
        </p:nvSpPr>
        <p:spPr>
          <a:xfrm>
            <a:off x="3084180" y="4499721"/>
            <a:ext cx="605981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Kayser S, et al. </a:t>
            </a:r>
            <a:r>
              <a:rPr kumimoji="0" lang="en-US" sz="900" b="0" i="1" u="none" strike="noStrike" kern="1200" cap="none" spc="0" normalizeH="0" baseline="0" noProof="0" dirty="0">
                <a:ln>
                  <a:noFill/>
                </a:ln>
                <a:solidFill>
                  <a:prstClr val="white"/>
                </a:solidFill>
                <a:effectLst/>
                <a:uLnTx/>
                <a:uFillTx/>
                <a:latin typeface="Calibri" panose="020F0502020204030204"/>
                <a:ea typeface="+mn-ea"/>
                <a:cs typeface="+mn-cs"/>
              </a:rPr>
              <a:t>Br J Haematol</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2022;196(2):316-328.</a:t>
            </a:r>
          </a:p>
        </p:txBody>
      </p:sp>
      <p:sp>
        <p:nvSpPr>
          <p:cNvPr id="3" name="TextBox 2">
            <a:extLst>
              <a:ext uri="{FF2B5EF4-FFF2-40B4-BE49-F238E27FC236}">
                <a16:creationId xmlns:a16="http://schemas.microsoft.com/office/drawing/2014/main" id="{B196F6D6-07BE-ADA9-1102-A38A2EA67960}"/>
              </a:ext>
            </a:extLst>
          </p:cNvPr>
          <p:cNvSpPr txBox="1"/>
          <p:nvPr/>
        </p:nvSpPr>
        <p:spPr>
          <a:xfrm>
            <a:off x="258096" y="4265777"/>
            <a:ext cx="3536033" cy="307777"/>
          </a:xfrm>
          <a:prstGeom prst="rect">
            <a:avLst/>
          </a:prstGeom>
          <a:noFill/>
        </p:spPr>
        <p:txBody>
          <a:bodyPr wrap="none" rtlCol="0">
            <a:spAutoFit/>
          </a:bodyPr>
          <a:lstStyle/>
          <a:p>
            <a:r>
              <a:rPr lang="en-US" sz="1400" dirty="0"/>
              <a:t>RR, relapsed/refractory; SOC, standard of care</a:t>
            </a:r>
          </a:p>
        </p:txBody>
      </p:sp>
    </p:spTree>
    <p:extLst>
      <p:ext uri="{BB962C8B-B14F-4D97-AF65-F5344CB8AC3E}">
        <p14:creationId xmlns:p14="http://schemas.microsoft.com/office/powerpoint/2010/main" val="2263307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9248-E8D0-8C28-6578-575636468291}"/>
              </a:ext>
            </a:extLst>
          </p:cNvPr>
          <p:cNvSpPr>
            <a:spLocks noGrp="1"/>
          </p:cNvSpPr>
          <p:nvPr>
            <p:ph type="title"/>
          </p:nvPr>
        </p:nvSpPr>
        <p:spPr>
          <a:xfrm>
            <a:off x="170480" y="273844"/>
            <a:ext cx="8865032" cy="994172"/>
          </a:xfrm>
        </p:spPr>
        <p:txBody>
          <a:bodyPr>
            <a:normAutofit/>
          </a:bodyPr>
          <a:lstStyle/>
          <a:p>
            <a:pPr algn="ctr"/>
            <a:r>
              <a:rPr lang="en-US" sz="2600" dirty="0"/>
              <a:t>Molecular Targets and Frontline Treatment Considerations </a:t>
            </a:r>
            <a:r>
              <a:rPr lang="en-US" sz="1800" dirty="0"/>
              <a:t>(cont) </a:t>
            </a:r>
            <a:endParaRPr lang="en-US" sz="2600" dirty="0"/>
          </a:p>
        </p:txBody>
      </p:sp>
      <p:graphicFrame>
        <p:nvGraphicFramePr>
          <p:cNvPr id="4" name="Table 6">
            <a:extLst>
              <a:ext uri="{FF2B5EF4-FFF2-40B4-BE49-F238E27FC236}">
                <a16:creationId xmlns:a16="http://schemas.microsoft.com/office/drawing/2014/main" id="{340ED4B9-E00C-F7C6-4453-D341B01B124E}"/>
              </a:ext>
            </a:extLst>
          </p:cNvPr>
          <p:cNvGraphicFramePr>
            <a:graphicFrameLocks noGrp="1"/>
          </p:cNvGraphicFramePr>
          <p:nvPr>
            <p:extLst>
              <p:ext uri="{D42A27DB-BD31-4B8C-83A1-F6EECF244321}">
                <p14:modId xmlns:p14="http://schemas.microsoft.com/office/powerpoint/2010/main" val="4027211145"/>
              </p:ext>
            </p:extLst>
          </p:nvPr>
        </p:nvGraphicFramePr>
        <p:xfrm>
          <a:off x="170480" y="1153215"/>
          <a:ext cx="8865032" cy="2926080"/>
        </p:xfrm>
        <a:graphic>
          <a:graphicData uri="http://schemas.openxmlformats.org/drawingml/2006/table">
            <a:tbl>
              <a:tblPr firstRow="1" bandRow="1">
                <a:tableStyleId>{5C22544A-7EE6-4342-B048-85BDC9FD1C3A}</a:tableStyleId>
              </a:tblPr>
              <a:tblGrid>
                <a:gridCol w="1428257">
                  <a:extLst>
                    <a:ext uri="{9D8B030D-6E8A-4147-A177-3AD203B41FA5}">
                      <a16:colId xmlns:a16="http://schemas.microsoft.com/office/drawing/2014/main" val="902293780"/>
                    </a:ext>
                  </a:extLst>
                </a:gridCol>
                <a:gridCol w="1818987">
                  <a:extLst>
                    <a:ext uri="{9D8B030D-6E8A-4147-A177-3AD203B41FA5}">
                      <a16:colId xmlns:a16="http://schemas.microsoft.com/office/drawing/2014/main" val="3066894861"/>
                    </a:ext>
                  </a:extLst>
                </a:gridCol>
                <a:gridCol w="2627870">
                  <a:extLst>
                    <a:ext uri="{9D8B030D-6E8A-4147-A177-3AD203B41FA5}">
                      <a16:colId xmlns:a16="http://schemas.microsoft.com/office/drawing/2014/main" val="321172413"/>
                    </a:ext>
                  </a:extLst>
                </a:gridCol>
                <a:gridCol w="2989918">
                  <a:extLst>
                    <a:ext uri="{9D8B030D-6E8A-4147-A177-3AD203B41FA5}">
                      <a16:colId xmlns:a16="http://schemas.microsoft.com/office/drawing/2014/main" val="1602411146"/>
                    </a:ext>
                  </a:extLst>
                </a:gridCol>
              </a:tblGrid>
              <a:tr h="245364">
                <a:tc>
                  <a:txBody>
                    <a:bodyPr/>
                    <a:lstStyle/>
                    <a:p>
                      <a:r>
                        <a:rPr lang="en-US" sz="1400" dirty="0"/>
                        <a:t>Class</a:t>
                      </a:r>
                    </a:p>
                  </a:txBody>
                  <a:tcPr/>
                </a:tc>
                <a:tc>
                  <a:txBody>
                    <a:bodyPr/>
                    <a:lstStyle/>
                    <a:p>
                      <a:r>
                        <a:rPr lang="en-US" sz="1400" dirty="0"/>
                        <a:t>Medication(s)</a:t>
                      </a:r>
                    </a:p>
                  </a:txBody>
                  <a:tcPr/>
                </a:tc>
                <a:tc>
                  <a:txBody>
                    <a:bodyPr/>
                    <a:lstStyle/>
                    <a:p>
                      <a:r>
                        <a:rPr lang="en-US" sz="1400" dirty="0"/>
                        <a:t>AML Indication</a:t>
                      </a:r>
                    </a:p>
                  </a:txBody>
                  <a:tcPr/>
                </a:tc>
                <a:tc>
                  <a:txBody>
                    <a:bodyPr/>
                    <a:lstStyle/>
                    <a:p>
                      <a:r>
                        <a:rPr lang="en-US" sz="1400" dirty="0"/>
                        <a:t>Notes</a:t>
                      </a:r>
                    </a:p>
                  </a:txBody>
                  <a:tcPr/>
                </a:tc>
                <a:extLst>
                  <a:ext uri="{0D108BD9-81ED-4DB2-BD59-A6C34878D82A}">
                    <a16:rowId xmlns:a16="http://schemas.microsoft.com/office/drawing/2014/main" val="614424014"/>
                  </a:ext>
                </a:extLst>
              </a:tr>
              <a:tr h="245364">
                <a:tc rowSpan="3">
                  <a:txBody>
                    <a:bodyPr/>
                    <a:lstStyle/>
                    <a:p>
                      <a:r>
                        <a:rPr lang="en-US" sz="1400" dirty="0"/>
                        <a:t>FLT 3 ITD/TDK</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Crenolanib </a:t>
                      </a:r>
                      <a:endParaRPr lang="en-US" sz="1400" dirty="0"/>
                    </a:p>
                  </a:txBody>
                  <a:tcPr/>
                </a:tc>
                <a:tc>
                  <a:txBody>
                    <a:bodyPr/>
                    <a:lstStyle/>
                    <a:p>
                      <a:pPr marL="171450" indent="-171450">
                        <a:buFont typeface="Arial" panose="020B0604020202020204" pitchFamily="34" charset="0"/>
                        <a:buChar char="•"/>
                      </a:pPr>
                      <a:r>
                        <a:rPr lang="en-US" sz="1400" dirty="0"/>
                        <a:t>Investigational</a:t>
                      </a:r>
                    </a:p>
                  </a:txBody>
                  <a:tcPr/>
                </a:tc>
                <a:tc>
                  <a:txBody>
                    <a:bodyPr/>
                    <a:lstStyle/>
                    <a:p>
                      <a:endParaRPr lang="en-US" sz="1400" dirty="0"/>
                    </a:p>
                  </a:txBody>
                  <a:tcPr/>
                </a:tc>
                <a:extLst>
                  <a:ext uri="{0D108BD9-81ED-4DB2-BD59-A6C34878D82A}">
                    <a16:rowId xmlns:a16="http://schemas.microsoft.com/office/drawing/2014/main" val="3364982461"/>
                  </a:ext>
                </a:extLst>
              </a:tr>
              <a:tr h="417118">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Gilteritinib</a:t>
                      </a:r>
                      <a:endParaRPr lang="en-US" sz="1400" kern="1200" dirty="0">
                        <a:solidFill>
                          <a:schemeClr val="tx1"/>
                        </a:solidFill>
                        <a:effectLst/>
                        <a:latin typeface="+mn-lt"/>
                        <a:ea typeface="+mn-ea"/>
                        <a:cs typeface="+mn-cs"/>
                      </a:endParaRP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Newly diagnosed FLT3 ITD and TDK + RR AML as monotherapy</a:t>
                      </a:r>
                      <a:endParaRPr lang="en-US" sz="1400" dirty="0"/>
                    </a:p>
                  </a:txBody>
                  <a:tcPr/>
                </a:tc>
                <a:tc>
                  <a:txBody>
                    <a:bodyPr/>
                    <a:lstStyle/>
                    <a:p>
                      <a:endParaRPr lang="en-US" sz="1400" dirty="0"/>
                    </a:p>
                  </a:txBody>
                  <a:tcPr/>
                </a:tc>
                <a:extLst>
                  <a:ext uri="{0D108BD9-81ED-4DB2-BD59-A6C34878D82A}">
                    <a16:rowId xmlns:a16="http://schemas.microsoft.com/office/drawing/2014/main" val="4209299453"/>
                  </a:ext>
                </a:extLst>
              </a:tr>
              <a:tr h="1447645">
                <a:tc vMerge="1">
                  <a:txBody>
                    <a:bodyPr/>
                    <a:lstStyle/>
                    <a:p>
                      <a:endParaRPr lang="en-US" sz="1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Midostaurin</a:t>
                      </a: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Newly diagnosed  FLT3 + AML in combination with standard cytarabine and daunorubicin induction and cytarabine consolidation  without age restrictions</a:t>
                      </a:r>
                    </a:p>
                  </a:txBody>
                  <a:tcPr/>
                </a:tc>
                <a:tc>
                  <a:txBody>
                    <a:bodyPr/>
                    <a:lstStyle/>
                    <a:p>
                      <a:pPr marL="115888" lvl="1" indent="-115888">
                        <a:buFont typeface="Arial" panose="020B0604020202020204" pitchFamily="34" charset="0"/>
                        <a:buChar char="•"/>
                      </a:pPr>
                      <a:r>
                        <a:rPr lang="en-US" sz="1400" kern="1200" dirty="0">
                          <a:solidFill>
                            <a:schemeClr val="tx1"/>
                          </a:solidFill>
                          <a:effectLst/>
                          <a:latin typeface="+mn-lt"/>
                          <a:ea typeface="+mn-ea"/>
                          <a:cs typeface="+mn-cs"/>
                        </a:rPr>
                        <a:t>Increased OS for younger adults</a:t>
                      </a:r>
                    </a:p>
                    <a:p>
                      <a:pPr marL="115888" lvl="1" indent="-115888">
                        <a:buFont typeface="Arial" panose="020B0604020202020204" pitchFamily="34" charset="0"/>
                        <a:buChar char="•"/>
                      </a:pPr>
                      <a:r>
                        <a:rPr lang="en-US" sz="1400" kern="1200" dirty="0">
                          <a:solidFill>
                            <a:schemeClr val="tx1"/>
                          </a:solidFill>
                          <a:effectLst/>
                          <a:latin typeface="+mn-lt"/>
                          <a:ea typeface="+mn-ea"/>
                          <a:cs typeface="+mn-cs"/>
                        </a:rPr>
                        <a:t>Better outcomes post HSCT if received midostaurin during induction possibly due to reduced pre transplant MRD</a:t>
                      </a:r>
                    </a:p>
                    <a:p>
                      <a:pPr marL="115888" lvl="1" indent="-115888">
                        <a:buFont typeface="Arial" panose="020B0604020202020204" pitchFamily="34" charset="0"/>
                        <a:buChar char="•"/>
                      </a:pPr>
                      <a:r>
                        <a:rPr lang="en-US" sz="1400" dirty="0"/>
                        <a:t>Not indicated as a single-agent induction therapy for the treatment of patients with AML</a:t>
                      </a:r>
                    </a:p>
                  </a:txBody>
                  <a:tcPr/>
                </a:tc>
                <a:extLst>
                  <a:ext uri="{0D108BD9-81ED-4DB2-BD59-A6C34878D82A}">
                    <a16:rowId xmlns:a16="http://schemas.microsoft.com/office/drawing/2014/main" val="582781892"/>
                  </a:ext>
                </a:extLst>
              </a:tr>
            </a:tbl>
          </a:graphicData>
        </a:graphic>
      </p:graphicFrame>
      <p:sp>
        <p:nvSpPr>
          <p:cNvPr id="5" name="TextBox 4">
            <a:extLst>
              <a:ext uri="{FF2B5EF4-FFF2-40B4-BE49-F238E27FC236}">
                <a16:creationId xmlns:a16="http://schemas.microsoft.com/office/drawing/2014/main" id="{458692C9-2479-3382-FB80-26CCE8340DBD}"/>
              </a:ext>
            </a:extLst>
          </p:cNvPr>
          <p:cNvSpPr txBox="1"/>
          <p:nvPr/>
        </p:nvSpPr>
        <p:spPr>
          <a:xfrm>
            <a:off x="3087101" y="4506177"/>
            <a:ext cx="493814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Kayser S, et al. </a:t>
            </a:r>
            <a:r>
              <a:rPr kumimoji="0" lang="en-US" sz="900" b="0" i="1" u="none" strike="noStrike" kern="1200" cap="none" spc="0" normalizeH="0" baseline="0" noProof="0" dirty="0">
                <a:ln>
                  <a:noFill/>
                </a:ln>
                <a:solidFill>
                  <a:prstClr val="white"/>
                </a:solidFill>
                <a:effectLst/>
                <a:uLnTx/>
                <a:uFillTx/>
                <a:latin typeface="Calibri" panose="020F0502020204030204"/>
                <a:ea typeface="+mn-ea"/>
                <a:cs typeface="+mn-cs"/>
              </a:rPr>
              <a:t>Br J Haematol</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2022;196(2):316-328.</a:t>
            </a:r>
          </a:p>
        </p:txBody>
      </p:sp>
    </p:spTree>
    <p:extLst>
      <p:ext uri="{BB962C8B-B14F-4D97-AF65-F5344CB8AC3E}">
        <p14:creationId xmlns:p14="http://schemas.microsoft.com/office/powerpoint/2010/main" val="35077781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505</TotalTime>
  <Words>4118</Words>
  <Application>Microsoft Office PowerPoint</Application>
  <PresentationFormat>On-screen Show (16:9)</PresentationFormat>
  <Paragraphs>556</Paragraphs>
  <Slides>45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acumin-pro</vt:lpstr>
      <vt:lpstr>Arial</vt:lpstr>
      <vt:lpstr>Calibri</vt:lpstr>
      <vt:lpstr>Calibri Light</vt:lpstr>
      <vt:lpstr>Source Sans Pro</vt:lpstr>
      <vt:lpstr>system-ui</vt:lpstr>
      <vt:lpstr>Office Theme</vt:lpstr>
      <vt:lpstr>Office Theme 2013 - 2022</vt:lpstr>
      <vt:lpstr>PowerPoint Presentation</vt:lpstr>
      <vt:lpstr>What is AML?</vt:lpstr>
      <vt:lpstr>SEER Data</vt:lpstr>
      <vt:lpstr>Determinants of Appropriate Candidates for Standard Induction Chemotherapy</vt:lpstr>
      <vt:lpstr>Determinants of Appropriate Candidates for Standard Induction Chemotherapy (cont)</vt:lpstr>
      <vt:lpstr>Standard 7+3 induction</vt:lpstr>
      <vt:lpstr>Molecular Targets and Frontline Treatment Considerations</vt:lpstr>
      <vt:lpstr>Molecular Targets and Frontline Treatment Considerations (cont) </vt:lpstr>
      <vt:lpstr>Molecular Targets and Frontline Treatment Considerations (cont) </vt:lpstr>
      <vt:lpstr>Molecular Targets and Frontline Treatment Considerations (cont) </vt:lpstr>
      <vt:lpstr>Molecular Targets and Frontline Treatment Considerations (cont) </vt:lpstr>
      <vt:lpstr>Molecular Targets and Frontline Treatment Considerations (cont) </vt:lpstr>
      <vt:lpstr>Case Study 1</vt:lpstr>
      <vt:lpstr>Case Study 1 (cont)</vt:lpstr>
      <vt:lpstr>Case Study 1 (cont)</vt:lpstr>
      <vt:lpstr>Case Study 1 (cont)</vt:lpstr>
      <vt:lpstr>RATIFY Trial</vt:lpstr>
      <vt:lpstr>RATIFY Trial</vt:lpstr>
      <vt:lpstr>RATIFY Trial </vt:lpstr>
      <vt:lpstr>Case Study 1 (cont)</vt:lpstr>
      <vt:lpstr>Case Study 1 (cont)</vt:lpstr>
      <vt:lpstr>Case Study 1 (cont)</vt:lpstr>
      <vt:lpstr>Case Study 1 (cont)</vt:lpstr>
      <vt:lpstr>Case Study 1 (cont) Allogeneic Transplant Data</vt:lpstr>
      <vt:lpstr>Case Study 2</vt:lpstr>
      <vt:lpstr>Case Study 2 (cont)</vt:lpstr>
      <vt:lpstr>Case Study 2 (cont)</vt:lpstr>
      <vt:lpstr>Case Study 2 (cont)</vt:lpstr>
      <vt:lpstr>Case Study 2 (cont)</vt:lpstr>
      <vt:lpstr>VIALE-A Trial</vt:lpstr>
      <vt:lpstr>Case Study 2 (cont)</vt:lpstr>
      <vt:lpstr>Case Study 2 (cont)</vt:lpstr>
      <vt:lpstr>VIALE-A Trial</vt:lpstr>
      <vt:lpstr>Case Study 2 (cont)</vt:lpstr>
      <vt:lpstr>PowerPoint Presentation</vt:lpstr>
      <vt:lpstr>Tumor Lysis Syndrome</vt:lpstr>
      <vt:lpstr>Consolidation + Maintenance and Considerations</vt:lpstr>
      <vt:lpstr>Emerging Therapies</vt:lpstr>
      <vt:lpstr>Crenolanib NCT03258931 Study of Crenolanib vs Midostaurin Following Induction and Consolidation Chemotherapy in Newly Diagnosed FLT3 Mutated AML </vt:lpstr>
      <vt:lpstr>Gilteritinib NCT04027309 A Study of Gilteritinib Versus Midostaurin in Combination With Induction and Consolidation Chemotherapy Followed by One-year Maintenance in Patients With Newly Diagnosed AML  or MDS EB 2 With FLT3 Mutations Eligible for Intensive Chemotherapy  </vt:lpstr>
      <vt:lpstr>Quizartinib Quizartinib with Standard of Care Chemotherapy and as Continuation Therapy in Patients with Newly Diagnosed FLT3-ITD (+) Acute Myeloid Leukemia (QuANTUM-First)</vt:lpstr>
      <vt:lpstr>Ivosidenib + Azacitidine NCT03173248 Study of AG-120 (Ivosidenib) vs. Placebo in Combination With Azacitidine in Patients With Previously Untreated Acute Myeloid Leukemia With an IDH1 Mutation (AGILE)</vt:lpstr>
      <vt:lpstr>Olutasidenib NCT02719574 Open-label Study of FT-2102 With or Without Azacitidine in Patients  With AML or MDS With an IDH1 Mutation</vt:lpstr>
      <vt:lpstr>Magrolimab NCT05079230 Study of Magrolimab Versus Placebo in Combination With Venetoclax and Azacitidine in Participants With Acute Myeloid Leukemia (AML) (ENHANCE-3)</vt:lpstr>
      <vt:lpstr>Uproleselan NCT03616470 Study to Determine the Efficacy of Uproleselan (GMI-1271) in Combination With Chemotherapy to Treat Relapsed/Refractory Acute Myeloid Leukemia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Gregory Scott</cp:lastModifiedBy>
  <cp:revision>64</cp:revision>
  <dcterms:created xsi:type="dcterms:W3CDTF">2023-04-12T16:33:50Z</dcterms:created>
  <dcterms:modified xsi:type="dcterms:W3CDTF">2023-10-03T11:45:52Z</dcterms:modified>
</cp:coreProperties>
</file>