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2" r:id="rId3"/>
  </p:sldMasterIdLst>
  <p:notesMasterIdLst>
    <p:notesMasterId r:id="rId20"/>
  </p:notesMasterIdLst>
  <p:sldIdLst>
    <p:sldId id="276" r:id="rId4"/>
    <p:sldId id="256" r:id="rId5"/>
    <p:sldId id="261" r:id="rId6"/>
    <p:sldId id="257" r:id="rId7"/>
    <p:sldId id="259" r:id="rId8"/>
    <p:sldId id="258" r:id="rId9"/>
    <p:sldId id="262" r:id="rId10"/>
    <p:sldId id="263" r:id="rId11"/>
    <p:sldId id="271" r:id="rId12"/>
    <p:sldId id="272" r:id="rId13"/>
    <p:sldId id="273" r:id="rId14"/>
    <p:sldId id="270" r:id="rId15"/>
    <p:sldId id="267" r:id="rId16"/>
    <p:sldId id="269" r:id="rId17"/>
    <p:sldId id="274" r:id="rId18"/>
    <p:sldId id="275"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25893E-C3C9-DC81-BD0B-F2125E79EA78}" name="Suellen Evavold" initials="SE" userId="S::sevavold@annenberg.net::ade0d8fa-2ac2-42eb-8f97-b581e19f5257" providerId="AD"/>
  <p188:author id="{98800555-23FE-FB67-1EB1-5A551B4CC95A}" name="Gregory Scott" initials="GS" userId="3ce193bdb2642430" providerId="Windows Live"/>
  <p188:author id="{DFF0BE91-FFCD-C044-53E2-37985E4B0752}" name="Jane Joukovsky" initials="JJ" userId="55996e53fdeca00d"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0429" autoAdjust="0"/>
  </p:normalViewPr>
  <p:slideViewPr>
    <p:cSldViewPr snapToGrid="0">
      <p:cViewPr varScale="1">
        <p:scale>
          <a:sx n="80" d="100"/>
          <a:sy n="80" d="100"/>
        </p:scale>
        <p:origin x="880" y="48"/>
      </p:cViewPr>
      <p:guideLst/>
    </p:cSldViewPr>
  </p:slid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sz="2000" dirty="0"/>
              <a:t>Probability of remaining</a:t>
            </a:r>
            <a:r>
              <a:rPr lang="en-US" sz="2000" baseline="0" dirty="0"/>
              <a:t> free of extensive histologic changes</a:t>
            </a:r>
            <a:endParaRPr lang="en-US" sz="2000" dirty="0"/>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Ursodiol</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4 years</c:v>
                </c:pt>
                <c:pt idx="1">
                  <c:v>8 years</c:v>
                </c:pt>
              </c:strCache>
            </c:strRef>
          </c:cat>
          <c:val>
            <c:numRef>
              <c:f>Sheet1!$B$2:$B$3</c:f>
              <c:numCache>
                <c:formatCode>General</c:formatCode>
                <c:ptCount val="2"/>
                <c:pt idx="0">
                  <c:v>75</c:v>
                </c:pt>
                <c:pt idx="1">
                  <c:v>61</c:v>
                </c:pt>
              </c:numCache>
            </c:numRef>
          </c:val>
          <c:extLst>
            <c:ext xmlns:c16="http://schemas.microsoft.com/office/drawing/2014/chart" uri="{C3380CC4-5D6E-409C-BE32-E72D297353CC}">
              <c16:uniqueId val="{00000000-9F75-4C80-8BC8-6F6FFA1BE096}"/>
            </c:ext>
          </c:extLst>
        </c:ser>
        <c:ser>
          <c:idx val="1"/>
          <c:order val="1"/>
          <c:tx>
            <c:strRef>
              <c:f>Sheet1!$C$1</c:f>
              <c:strCache>
                <c:ptCount val="1"/>
                <c:pt idx="0">
                  <c:v>Untreated</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4 years</c:v>
                </c:pt>
                <c:pt idx="1">
                  <c:v>8 years</c:v>
                </c:pt>
              </c:strCache>
            </c:strRef>
          </c:cat>
          <c:val>
            <c:numRef>
              <c:f>Sheet1!$C$2:$C$3</c:f>
              <c:numCache>
                <c:formatCode>General</c:formatCode>
                <c:ptCount val="2"/>
                <c:pt idx="0">
                  <c:v>30</c:v>
                </c:pt>
                <c:pt idx="1">
                  <c:v>13</c:v>
                </c:pt>
              </c:numCache>
            </c:numRef>
          </c:val>
          <c:extLst>
            <c:ext xmlns:c16="http://schemas.microsoft.com/office/drawing/2014/chart" uri="{C3380CC4-5D6E-409C-BE32-E72D297353CC}">
              <c16:uniqueId val="{00000001-9F75-4C80-8BC8-6F6FFA1BE096}"/>
            </c:ext>
          </c:extLst>
        </c:ser>
        <c:dLbls>
          <c:dLblPos val="outEnd"/>
          <c:showLegendKey val="0"/>
          <c:showVal val="1"/>
          <c:showCatName val="0"/>
          <c:showSerName val="0"/>
          <c:showPercent val="0"/>
          <c:showBubbleSize val="0"/>
        </c:dLbls>
        <c:gapWidth val="444"/>
        <c:overlap val="-90"/>
        <c:axId val="1793378992"/>
        <c:axId val="1793382832"/>
      </c:barChart>
      <c:catAx>
        <c:axId val="17933789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1793382832"/>
        <c:crosses val="autoZero"/>
        <c:auto val="1"/>
        <c:lblAlgn val="ctr"/>
        <c:lblOffset val="100"/>
        <c:noMultiLvlLbl val="0"/>
      </c:catAx>
      <c:valAx>
        <c:axId val="1793382832"/>
        <c:scaling>
          <c:orientation val="minMax"/>
        </c:scaling>
        <c:delete val="1"/>
        <c:axPos val="l"/>
        <c:numFmt formatCode="General" sourceLinked="1"/>
        <c:majorTickMark val="none"/>
        <c:minorTickMark val="none"/>
        <c:tickLblPos val="nextTo"/>
        <c:crossAx val="179337899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8346074196928428"/>
          <c:y val="1.9714490332284593E-2"/>
          <c:w val="8.8195485735590703E-2"/>
          <c:h val="0.11676488342161483"/>
        </c:manualLayout>
      </c:layout>
      <c:barChart>
        <c:barDir val="col"/>
        <c:grouping val="clustered"/>
        <c:varyColors val="0"/>
        <c:ser>
          <c:idx val="0"/>
          <c:order val="0"/>
          <c:tx>
            <c:strRef>
              <c:f>Sheet1!$A$2</c:f>
              <c:strCache>
                <c:ptCount val="1"/>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Pt>
            <c:idx val="0"/>
            <c:invertIfNegative val="0"/>
            <c:bubble3D val="0"/>
            <c:extLst>
              <c:ext xmlns:c16="http://schemas.microsoft.com/office/drawing/2014/chart" uri="{C3380CC4-5D6E-409C-BE32-E72D297353CC}">
                <c16:uniqueId val="{00000000-0234-4FA7-BA0B-BE57174CAFDF}"/>
              </c:ext>
            </c:extLst>
          </c:dPt>
          <c:dPt>
            <c:idx val="1"/>
            <c:invertIfNegative val="0"/>
            <c:bubble3D val="0"/>
            <c:spPr>
              <a:solidFill>
                <a:schemeClr val="accent5"/>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2-0234-4FA7-BA0B-BE57174CAFDF}"/>
              </c:ext>
            </c:extLst>
          </c:dPt>
          <c:dPt>
            <c:idx val="2"/>
            <c:invertIfNegative val="0"/>
            <c:bubble3D val="0"/>
            <c:spPr>
              <a:solidFill>
                <a:schemeClr val="accent1"/>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4-0234-4FA7-BA0B-BE57174CAFDF}"/>
              </c:ext>
            </c:extLst>
          </c:dPt>
          <c:dPt>
            <c:idx val="3"/>
            <c:invertIfNegative val="0"/>
            <c:bubble3D val="0"/>
            <c:spPr>
              <a:solidFill>
                <a:schemeClr val="accent5"/>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6-0234-4FA7-BA0B-BE57174CAFDF}"/>
              </c:ext>
            </c:extLst>
          </c:dPt>
          <c:dPt>
            <c:idx val="4"/>
            <c:invertIfNegative val="0"/>
            <c:bubble3D val="0"/>
            <c:extLst>
              <c:ext xmlns:c16="http://schemas.microsoft.com/office/drawing/2014/chart" uri="{C3380CC4-5D6E-409C-BE32-E72D297353CC}">
                <c16:uniqueId val="{00000007-0234-4FA7-BA0B-BE57174CAFDF}"/>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Sheet1!$B$1:$E$1</c:f>
              <c:numCache>
                <c:formatCode>General</c:formatCode>
                <c:ptCount val="4"/>
              </c:numCache>
            </c:numRef>
          </c:cat>
          <c:val>
            <c:numRef>
              <c:f>Sheet1!$B$2:$E$2</c:f>
              <c:numCache>
                <c:formatCode>General</c:formatCode>
                <c:ptCount val="4"/>
              </c:numCache>
            </c:numRef>
          </c:val>
          <c:extLst>
            <c:ext xmlns:c16="http://schemas.microsoft.com/office/drawing/2014/chart" uri="{C3380CC4-5D6E-409C-BE32-E72D297353CC}">
              <c16:uniqueId val="{00000008-0234-4FA7-BA0B-BE57174CAFDF}"/>
            </c:ext>
          </c:extLst>
        </c:ser>
        <c:dLbls>
          <c:dLblPos val="inEnd"/>
          <c:showLegendKey val="0"/>
          <c:showVal val="1"/>
          <c:showCatName val="0"/>
          <c:showSerName val="0"/>
          <c:showPercent val="0"/>
          <c:showBubbleSize val="0"/>
        </c:dLbls>
        <c:gapWidth val="41"/>
        <c:axId val="135164320"/>
        <c:axId val="135164712"/>
      </c:barChart>
      <c:catAx>
        <c:axId val="135164320"/>
        <c:scaling>
          <c:orientation val="minMax"/>
        </c:scaling>
        <c:delete val="1"/>
        <c:axPos val="b"/>
        <c:numFmt formatCode="General" sourceLinked="1"/>
        <c:majorTickMark val="none"/>
        <c:minorTickMark val="none"/>
        <c:tickLblPos val="nextTo"/>
        <c:crossAx val="135164712"/>
        <c:crosses val="autoZero"/>
        <c:auto val="1"/>
        <c:lblAlgn val="ctr"/>
        <c:lblOffset val="100"/>
        <c:tickLblSkip val="1"/>
        <c:tickMarkSkip val="1"/>
        <c:noMultiLvlLbl val="0"/>
      </c:catAx>
      <c:valAx>
        <c:axId val="135164712"/>
        <c:scaling>
          <c:orientation val="minMax"/>
          <c:max val="100"/>
        </c:scaling>
        <c:delete val="1"/>
        <c:axPos val="l"/>
        <c:numFmt formatCode="General" sourceLinked="1"/>
        <c:majorTickMark val="out"/>
        <c:minorTickMark val="none"/>
        <c:tickLblPos val="nextTo"/>
        <c:crossAx val="135164320"/>
        <c:crosses val="autoZero"/>
        <c:crossBetween val="between"/>
        <c:majorUnit val="20"/>
      </c:valAx>
      <c:spPr>
        <a:noFill/>
        <a:ln w="25400">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664976917971701"/>
          <c:y val="8.1314796587926494E-2"/>
          <c:w val="0.71143491513665602"/>
          <c:h val="0.77588704506399198"/>
        </c:manualLayout>
      </c:layout>
      <c:barChart>
        <c:barDir val="col"/>
        <c:grouping val="clustered"/>
        <c:varyColors val="0"/>
        <c:ser>
          <c:idx val="0"/>
          <c:order val="0"/>
          <c:tx>
            <c:strRef>
              <c:f>Sheet1!$A$2</c:f>
              <c:strCache>
                <c:ptCount val="1"/>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Pt>
            <c:idx val="0"/>
            <c:invertIfNegative val="0"/>
            <c:bubble3D val="0"/>
            <c:extLst>
              <c:ext xmlns:c16="http://schemas.microsoft.com/office/drawing/2014/chart" uri="{C3380CC4-5D6E-409C-BE32-E72D297353CC}">
                <c16:uniqueId val="{00000001-D373-4742-8E07-39C34078B871}"/>
              </c:ext>
            </c:extLst>
          </c:dPt>
          <c:dPt>
            <c:idx val="1"/>
            <c:invertIfNegative val="0"/>
            <c:bubble3D val="0"/>
            <c:spPr>
              <a:solidFill>
                <a:schemeClr val="accent5"/>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D373-4742-8E07-39C34078B871}"/>
              </c:ext>
            </c:extLst>
          </c:dPt>
          <c:dPt>
            <c:idx val="2"/>
            <c:invertIfNegative val="0"/>
            <c:bubble3D val="0"/>
            <c:spPr>
              <a:solidFill>
                <a:schemeClr val="accent2"/>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5-D373-4742-8E07-39C34078B871}"/>
              </c:ext>
            </c:extLst>
          </c:dPt>
          <c:dPt>
            <c:idx val="3"/>
            <c:invertIfNegative val="0"/>
            <c:bubble3D val="0"/>
            <c:extLst>
              <c:ext xmlns:c16="http://schemas.microsoft.com/office/drawing/2014/chart" uri="{C3380CC4-5D6E-409C-BE32-E72D297353CC}">
                <c16:uniqueId val="{00000007-D373-4742-8E07-39C34078B871}"/>
              </c:ext>
            </c:extLst>
          </c:dPt>
          <c:dPt>
            <c:idx val="4"/>
            <c:invertIfNegative val="0"/>
            <c:bubble3D val="0"/>
            <c:extLst>
              <c:ext xmlns:c16="http://schemas.microsoft.com/office/drawing/2014/chart" uri="{C3380CC4-5D6E-409C-BE32-E72D297353CC}">
                <c16:uniqueId val="{00000009-D373-4742-8E07-39C34078B871}"/>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5-Year</c:v>
                </c:pt>
                <c:pt idx="1">
                  <c:v>10-Year</c:v>
                </c:pt>
                <c:pt idx="2">
                  <c:v>15-Year</c:v>
                </c:pt>
              </c:strCache>
            </c:strRef>
          </c:cat>
          <c:val>
            <c:numRef>
              <c:f>Sheet1!$B$2:$D$2</c:f>
              <c:numCache>
                <c:formatCode>General</c:formatCode>
                <c:ptCount val="3"/>
                <c:pt idx="0">
                  <c:v>79.7</c:v>
                </c:pt>
                <c:pt idx="1">
                  <c:v>57.4</c:v>
                </c:pt>
                <c:pt idx="2">
                  <c:v>42.5</c:v>
                </c:pt>
              </c:numCache>
            </c:numRef>
          </c:val>
          <c:extLst>
            <c:ext xmlns:c16="http://schemas.microsoft.com/office/drawing/2014/chart" uri="{C3380CC4-5D6E-409C-BE32-E72D297353CC}">
              <c16:uniqueId val="{0000000A-D373-4742-8E07-39C34078B871}"/>
            </c:ext>
          </c:extLst>
        </c:ser>
        <c:dLbls>
          <c:dLblPos val="inEnd"/>
          <c:showLegendKey val="0"/>
          <c:showVal val="1"/>
          <c:showCatName val="0"/>
          <c:showSerName val="0"/>
          <c:showPercent val="0"/>
          <c:showBubbleSize val="0"/>
        </c:dLbls>
        <c:gapWidth val="41"/>
        <c:axId val="135169024"/>
        <c:axId val="137094224"/>
      </c:barChart>
      <c:catAx>
        <c:axId val="135169024"/>
        <c:scaling>
          <c:orientation val="minMax"/>
        </c:scaling>
        <c:delete val="0"/>
        <c:axPos val="b"/>
        <c:numFmt formatCode="General" sourceLinked="1"/>
        <c:majorTickMark val="none"/>
        <c:minorTickMark val="none"/>
        <c:tickLblPos val="nextTo"/>
        <c:spPr>
          <a:noFill/>
          <a:ln>
            <a:noFill/>
          </a:ln>
          <a:effectLst/>
        </c:spPr>
        <c:txPr>
          <a:bodyPr rot="0" spcFirstLastPara="1" vertOverflow="ellipsis" wrap="square" anchor="t" anchorCtr="1"/>
          <a:lstStyle/>
          <a:p>
            <a:pPr>
              <a:defRPr sz="1400" b="0" i="0" u="none" strike="noStrike" kern="1200" baseline="0">
                <a:solidFill>
                  <a:schemeClr val="dk1">
                    <a:lumMod val="65000"/>
                    <a:lumOff val="35000"/>
                  </a:schemeClr>
                </a:solidFill>
                <a:effectLst/>
                <a:latin typeface="+mn-lt"/>
                <a:ea typeface="+mn-ea"/>
                <a:cs typeface="+mn-cs"/>
              </a:defRPr>
            </a:pPr>
            <a:endParaRPr lang="en-US"/>
          </a:p>
        </c:txPr>
        <c:crossAx val="137094224"/>
        <c:crosses val="autoZero"/>
        <c:auto val="1"/>
        <c:lblAlgn val="ctr"/>
        <c:lblOffset val="100"/>
        <c:tickLblSkip val="1"/>
        <c:tickMarkSkip val="1"/>
        <c:noMultiLvlLbl val="0"/>
      </c:catAx>
      <c:valAx>
        <c:axId val="137094224"/>
        <c:scaling>
          <c:orientation val="minMax"/>
          <c:max val="100"/>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dk1">
                        <a:lumMod val="65000"/>
                        <a:lumOff val="35000"/>
                      </a:schemeClr>
                    </a:solidFill>
                    <a:latin typeface="+mn-lt"/>
                    <a:ea typeface="+mn-ea"/>
                    <a:cs typeface="+mn-cs"/>
                  </a:defRPr>
                </a:pPr>
                <a:r>
                  <a:rPr lang="en-US" sz="1600" dirty="0"/>
                  <a:t>Transplant-Free Survival Rate (%)</a:t>
                </a:r>
              </a:p>
            </c:rich>
          </c:tx>
          <c:layout>
            <c:manualLayout>
              <c:xMode val="edge"/>
              <c:yMode val="edge"/>
              <c:x val="0"/>
              <c:y val="0.11668742387593707"/>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135169024"/>
        <c:crosses val="autoZero"/>
        <c:crossBetween val="between"/>
        <c:majorUnit val="20"/>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664976917971701"/>
          <c:y val="8.1314796587926494E-2"/>
          <c:w val="0.71468683979495695"/>
          <c:h val="0.78435177626208097"/>
        </c:manualLayout>
      </c:layout>
      <c:barChart>
        <c:barDir val="col"/>
        <c:grouping val="clustered"/>
        <c:varyColors val="0"/>
        <c:ser>
          <c:idx val="0"/>
          <c:order val="0"/>
          <c:tx>
            <c:strRef>
              <c:f>Sheet1!$A$2</c:f>
              <c:strCache>
                <c:ptCount val="1"/>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Pt>
            <c:idx val="0"/>
            <c:invertIfNegative val="0"/>
            <c:bubble3D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5EC9-4DB0-B4B9-3CCAD7166B2E}"/>
              </c:ext>
            </c:extLst>
          </c:dPt>
          <c:dPt>
            <c:idx val="1"/>
            <c:invertIfNegative val="0"/>
            <c:bubble3D val="0"/>
            <c:spPr>
              <a:solidFill>
                <a:schemeClr val="accent5"/>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5EC9-4DB0-B4B9-3CCAD7166B2E}"/>
              </c:ext>
            </c:extLst>
          </c:dPt>
          <c:dPt>
            <c:idx val="2"/>
            <c:invertIfNegative val="0"/>
            <c:bubble3D val="0"/>
            <c:spPr>
              <a:solidFill>
                <a:schemeClr val="accent2"/>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5-5EC9-4DB0-B4B9-3CCAD7166B2E}"/>
              </c:ext>
            </c:extLst>
          </c:dPt>
          <c:dPt>
            <c:idx val="3"/>
            <c:invertIfNegative val="0"/>
            <c:bubble3D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7-5EC9-4DB0-B4B9-3CCAD7166B2E}"/>
              </c:ext>
            </c:extLst>
          </c:dPt>
          <c:dPt>
            <c:idx val="4"/>
            <c:invertIfNegative val="0"/>
            <c:bubble3D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9-5EC9-4DB0-B4B9-3CCAD7166B2E}"/>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5-Year</c:v>
                </c:pt>
                <c:pt idx="1">
                  <c:v>10-Year</c:v>
                </c:pt>
                <c:pt idx="2">
                  <c:v>15-Year</c:v>
                </c:pt>
              </c:strCache>
            </c:strRef>
          </c:cat>
          <c:val>
            <c:numRef>
              <c:f>Sheet1!$B$2:$D$2</c:f>
              <c:numCache>
                <c:formatCode>0.0</c:formatCode>
                <c:ptCount val="3"/>
                <c:pt idx="0">
                  <c:v>98</c:v>
                </c:pt>
                <c:pt idx="1">
                  <c:v>92</c:v>
                </c:pt>
                <c:pt idx="2">
                  <c:v>82.3</c:v>
                </c:pt>
              </c:numCache>
            </c:numRef>
          </c:val>
          <c:extLst>
            <c:ext xmlns:c16="http://schemas.microsoft.com/office/drawing/2014/chart" uri="{C3380CC4-5D6E-409C-BE32-E72D297353CC}">
              <c16:uniqueId val="{0000000A-5EC9-4DB0-B4B9-3CCAD7166B2E}"/>
            </c:ext>
          </c:extLst>
        </c:ser>
        <c:dLbls>
          <c:dLblPos val="inEnd"/>
          <c:showLegendKey val="0"/>
          <c:showVal val="1"/>
          <c:showCatName val="0"/>
          <c:showSerName val="0"/>
          <c:showPercent val="0"/>
          <c:showBubbleSize val="0"/>
        </c:dLbls>
        <c:gapWidth val="41"/>
        <c:axId val="137095008"/>
        <c:axId val="137095400"/>
      </c:barChart>
      <c:catAx>
        <c:axId val="137095008"/>
        <c:scaling>
          <c:orientation val="minMax"/>
        </c:scaling>
        <c:delete val="0"/>
        <c:axPos val="b"/>
        <c:numFmt formatCode="General" sourceLinked="1"/>
        <c:majorTickMark val="none"/>
        <c:minorTickMark val="none"/>
        <c:tickLblPos val="nextTo"/>
        <c:spPr>
          <a:noFill/>
          <a:ln>
            <a:noFill/>
          </a:ln>
          <a:effectLst/>
        </c:spPr>
        <c:txPr>
          <a:bodyPr rot="0" spcFirstLastPara="1" vertOverflow="ellipsis" wrap="square" anchor="t" anchorCtr="1"/>
          <a:lstStyle/>
          <a:p>
            <a:pPr>
              <a:defRPr sz="1400" b="0" i="0" u="none" strike="noStrike" kern="1200" baseline="0">
                <a:solidFill>
                  <a:schemeClr val="dk1">
                    <a:lumMod val="65000"/>
                    <a:lumOff val="35000"/>
                  </a:schemeClr>
                </a:solidFill>
                <a:effectLst/>
                <a:latin typeface="+mn-lt"/>
                <a:ea typeface="+mn-ea"/>
                <a:cs typeface="+mn-cs"/>
              </a:defRPr>
            </a:pPr>
            <a:endParaRPr lang="en-US"/>
          </a:p>
        </c:txPr>
        <c:crossAx val="137095400"/>
        <c:crosses val="autoZero"/>
        <c:auto val="1"/>
        <c:lblAlgn val="ctr"/>
        <c:lblOffset val="100"/>
        <c:tickLblSkip val="1"/>
        <c:tickMarkSkip val="1"/>
        <c:noMultiLvlLbl val="0"/>
      </c:catAx>
      <c:valAx>
        <c:axId val="137095400"/>
        <c:scaling>
          <c:orientation val="minMax"/>
          <c:max val="100"/>
          <c:min val="0"/>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dk1">
                        <a:lumMod val="65000"/>
                        <a:lumOff val="35000"/>
                      </a:schemeClr>
                    </a:solidFill>
                    <a:latin typeface="+mn-lt"/>
                    <a:ea typeface="+mn-ea"/>
                    <a:cs typeface="+mn-cs"/>
                  </a:defRPr>
                </a:pPr>
                <a:r>
                  <a:rPr lang="en-US" sz="1600" dirty="0"/>
                  <a:t>Transplant-Free Survival Rate (%)</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dk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137095008"/>
        <c:crosses val="autoZero"/>
        <c:crossBetween val="between"/>
        <c:majorUnit val="20"/>
        <c:minorUnit val="4"/>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7E35A1-EE22-4BE7-A1CF-ABCE23CFA70F}" type="datetimeFigureOut">
              <a:rPr lang="en-US" smtClean="0"/>
              <a:t>9/27/2023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EA47A0-819F-4E37-B8A6-9F168EA6A1AB}" type="slidenum">
              <a:rPr lang="en-US" smtClean="0"/>
              <a:t>‹#›</a:t>
            </a:fld>
            <a:endParaRPr lang="en-US"/>
          </a:p>
        </p:txBody>
      </p:sp>
    </p:spTree>
    <p:extLst>
      <p:ext uri="{BB962C8B-B14F-4D97-AF65-F5344CB8AC3E}">
        <p14:creationId xmlns:p14="http://schemas.microsoft.com/office/powerpoint/2010/main" val="4231592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EA47A0-819F-4E37-B8A6-9F168EA6A1AB}" type="slidenum">
              <a:rPr lang="en-US" smtClean="0"/>
              <a:t>3</a:t>
            </a:fld>
            <a:endParaRPr lang="en-US"/>
          </a:p>
        </p:txBody>
      </p:sp>
    </p:spTree>
    <p:extLst>
      <p:ext uri="{BB962C8B-B14F-4D97-AF65-F5344CB8AC3E}">
        <p14:creationId xmlns:p14="http://schemas.microsoft.com/office/powerpoint/2010/main" val="4060847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B3CAAF-2E01-4623-9294-75B77FF5FC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8612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EA47A0-819F-4E37-B8A6-9F168EA6A1AB}" type="slidenum">
              <a:rPr lang="en-US" smtClean="0"/>
              <a:t>4</a:t>
            </a:fld>
            <a:endParaRPr lang="en-US"/>
          </a:p>
        </p:txBody>
      </p:sp>
    </p:spTree>
    <p:extLst>
      <p:ext uri="{BB962C8B-B14F-4D97-AF65-F5344CB8AC3E}">
        <p14:creationId xmlns:p14="http://schemas.microsoft.com/office/powerpoint/2010/main" val="447414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EA47A0-819F-4E37-B8A6-9F168EA6A1AB}" type="slidenum">
              <a:rPr lang="en-US" smtClean="0"/>
              <a:t>5</a:t>
            </a:fld>
            <a:endParaRPr lang="en-US"/>
          </a:p>
        </p:txBody>
      </p:sp>
    </p:spTree>
    <p:extLst>
      <p:ext uri="{BB962C8B-B14F-4D97-AF65-F5344CB8AC3E}">
        <p14:creationId xmlns:p14="http://schemas.microsoft.com/office/powerpoint/2010/main" val="1600103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End with role of imaging in diagnosis and the value of these modalities. When to use which.</a:t>
            </a:r>
          </a:p>
          <a:p>
            <a:endParaRPr lang="en-US" dirty="0"/>
          </a:p>
          <a:p>
            <a:endParaRPr lang="en-US" dirty="0"/>
          </a:p>
          <a:p>
            <a:r>
              <a:rPr lang="en-US" dirty="0"/>
              <a:t>Ask and answer the question: what is the value of each of these imaging modalities?</a:t>
            </a:r>
          </a:p>
          <a:p>
            <a:r>
              <a:rPr lang="en-US" dirty="0"/>
              <a:t>-Ultrasound is often the first imaging modality used as patients with PBC often present with abdominal pain with the development of </a:t>
            </a:r>
            <a:r>
              <a:rPr lang="en-US"/>
              <a:t>gallstones. Imaging </a:t>
            </a:r>
            <a:r>
              <a:rPr lang="en-US" dirty="0"/>
              <a:t>can be used to rule out other diagnoses and extrahepatic biliary obstructions. </a:t>
            </a:r>
            <a:r>
              <a:rPr lang="en-US" dirty="0" err="1"/>
              <a:t>Fibroscan</a:t>
            </a:r>
            <a:r>
              <a:rPr lang="en-US" dirty="0"/>
              <a:t> can be used to measure liver stiffness as a non-invasive measure for staging of PBC.</a:t>
            </a:r>
          </a:p>
          <a:p>
            <a:r>
              <a:rPr lang="en-US" dirty="0"/>
              <a:t>Ask and answer the question: for who is obtaining a liver biopsy most and least important?</a:t>
            </a:r>
          </a:p>
          <a:p>
            <a:r>
              <a:rPr lang="en-US" dirty="0"/>
              <a:t>-Use of liver biopsy is not uniform, but may be important for cases of unclear diagnosis such as possible autoimmune hepatitis, for staging of disease, or for those with inadequate response to ursodiol.</a:t>
            </a:r>
          </a:p>
          <a:p>
            <a:endParaRPr lang="en-US" dirty="0"/>
          </a:p>
          <a:p>
            <a:r>
              <a:rPr lang="en-US" dirty="0"/>
              <a:t>Ask and answer the question: given the advances of imaging modalities, will they ever replace liver biopsy or what role will liver biopsy maintain?</a:t>
            </a:r>
          </a:p>
          <a:p>
            <a:endParaRPr lang="en-US" dirty="0"/>
          </a:p>
          <a:p>
            <a:r>
              <a:rPr lang="en-US" dirty="0"/>
              <a:t>End with: What is the threshold for referral to GI/Hepatology?</a:t>
            </a:r>
          </a:p>
        </p:txBody>
      </p:sp>
      <p:sp>
        <p:nvSpPr>
          <p:cNvPr id="4" name="Slide Number Placeholder 3"/>
          <p:cNvSpPr>
            <a:spLocks noGrp="1"/>
          </p:cNvSpPr>
          <p:nvPr>
            <p:ph type="sldNum" sz="quarter" idx="5"/>
          </p:nvPr>
        </p:nvSpPr>
        <p:spPr/>
        <p:txBody>
          <a:bodyPr/>
          <a:lstStyle/>
          <a:p>
            <a:fld id="{23EA47A0-819F-4E37-B8A6-9F168EA6A1AB}" type="slidenum">
              <a:rPr lang="en-US" smtClean="0"/>
              <a:t>6</a:t>
            </a:fld>
            <a:endParaRPr lang="en-US"/>
          </a:p>
        </p:txBody>
      </p:sp>
    </p:spTree>
    <p:extLst>
      <p:ext uri="{BB962C8B-B14F-4D97-AF65-F5344CB8AC3E}">
        <p14:creationId xmlns:p14="http://schemas.microsoft.com/office/powerpoint/2010/main" val="1876734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EA47A0-819F-4E37-B8A6-9F168EA6A1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0847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EA47A0-819F-4E37-B8A6-9F168EA6A1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7269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EA47A0-819F-4E37-B8A6-9F168EA6A1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1005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EA47A0-819F-4E37-B8A6-9F168EA6A1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152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B3CAAF-2E01-4623-9294-75B77FF5FC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9389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D7CF39E-7DE2-D442-8FCE-29DF4E566CEA}" type="datetimeFigureOut">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BC76E-F685-E349-8C3A-3B8E9FD38D1C}" type="slidenum">
              <a:rPr lang="en-US" smtClean="0"/>
              <a:t>‹#›</a:t>
            </a:fld>
            <a:endParaRPr lang="en-US"/>
          </a:p>
        </p:txBody>
      </p:sp>
    </p:spTree>
    <p:extLst>
      <p:ext uri="{BB962C8B-B14F-4D97-AF65-F5344CB8AC3E}">
        <p14:creationId xmlns:p14="http://schemas.microsoft.com/office/powerpoint/2010/main" val="1155664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7CF39E-7DE2-D442-8FCE-29DF4E566CEA}" type="datetimeFigureOut">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BC76E-F685-E349-8C3A-3B8E9FD38D1C}" type="slidenum">
              <a:rPr lang="en-US" smtClean="0"/>
              <a:t>‹#›</a:t>
            </a:fld>
            <a:endParaRPr lang="en-US"/>
          </a:p>
        </p:txBody>
      </p:sp>
    </p:spTree>
    <p:extLst>
      <p:ext uri="{BB962C8B-B14F-4D97-AF65-F5344CB8AC3E}">
        <p14:creationId xmlns:p14="http://schemas.microsoft.com/office/powerpoint/2010/main" val="3737846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7CF39E-7DE2-D442-8FCE-29DF4E566CEA}" type="datetimeFigureOut">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BC76E-F685-E349-8C3A-3B8E9FD38D1C}" type="slidenum">
              <a:rPr lang="en-US" smtClean="0"/>
              <a:t>‹#›</a:t>
            </a:fld>
            <a:endParaRPr lang="en-US"/>
          </a:p>
        </p:txBody>
      </p:sp>
    </p:spTree>
    <p:extLst>
      <p:ext uri="{BB962C8B-B14F-4D97-AF65-F5344CB8AC3E}">
        <p14:creationId xmlns:p14="http://schemas.microsoft.com/office/powerpoint/2010/main" val="193411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789452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9478" y="131162"/>
            <a:ext cx="8761615" cy="857250"/>
          </a:xfrm>
        </p:spPr>
        <p:txBody>
          <a:bodyPr/>
          <a:lstStyle>
            <a:lvl1pPr>
              <a:lnSpc>
                <a:spcPct val="90000"/>
              </a:lnSpc>
              <a:defRPr/>
            </a:lvl1pPr>
          </a:lstStyle>
          <a:p>
            <a:r>
              <a:rPr lang="en-US"/>
              <a:t>Click to edit Master title style</a:t>
            </a:r>
          </a:p>
        </p:txBody>
      </p:sp>
      <p:sp>
        <p:nvSpPr>
          <p:cNvPr id="3" name="Content Placeholder 2"/>
          <p:cNvSpPr>
            <a:spLocks noGrp="1"/>
          </p:cNvSpPr>
          <p:nvPr>
            <p:ph idx="1"/>
          </p:nvPr>
        </p:nvSpPr>
        <p:spPr>
          <a:xfrm>
            <a:off x="199478" y="1006873"/>
            <a:ext cx="8761615" cy="3232619"/>
          </a:xfrm>
        </p:spPr>
        <p:txBody>
          <a:bodyPr>
            <a:noAutofit/>
          </a:bodyPr>
          <a:lstStyle>
            <a:lvl1pPr>
              <a:lnSpc>
                <a:spcPct val="90000"/>
              </a:lnSpc>
              <a:spcBef>
                <a:spcPts val="0"/>
              </a:spcBef>
              <a:defRPr/>
            </a:lvl1pPr>
            <a:lvl2pPr>
              <a:lnSpc>
                <a:spcPct val="90000"/>
              </a:lnSpc>
              <a:spcBef>
                <a:spcPts val="0"/>
              </a:spcBef>
              <a:defRPr/>
            </a:lvl2pPr>
            <a:lvl3pPr>
              <a:lnSpc>
                <a:spcPct val="90000"/>
              </a:lnSpc>
              <a:spcBef>
                <a:spcPts val="0"/>
              </a:spcBef>
              <a:defRPr/>
            </a:lvl3pPr>
            <a:lvl4pPr>
              <a:lnSpc>
                <a:spcPct val="90000"/>
              </a:lnSpc>
              <a:spcBef>
                <a:spcPts val="0"/>
              </a:spcBef>
              <a:defRPr/>
            </a:lvl4pPr>
            <a:lvl5pPr>
              <a:lnSpc>
                <a:spcPct val="9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hasCustomPrompt="1"/>
          </p:nvPr>
        </p:nvSpPr>
        <p:spPr>
          <a:xfrm>
            <a:off x="2160588" y="4507706"/>
            <a:ext cx="6800475" cy="548879"/>
          </a:xfrm>
        </p:spPr>
        <p:txBody>
          <a:bodyPr>
            <a:normAutofit/>
          </a:bodyPr>
          <a:lstStyle>
            <a:lvl1pPr marL="0" indent="0">
              <a:spcBef>
                <a:spcPts val="0"/>
              </a:spcBef>
              <a:buNone/>
              <a:defRPr sz="825"/>
            </a:lvl1pPr>
          </a:lstStyle>
          <a:p>
            <a:pPr lvl="0"/>
            <a:r>
              <a:rPr lang="en-US" sz="825" dirty="0"/>
              <a:t>Click to add reference</a:t>
            </a:r>
          </a:p>
        </p:txBody>
      </p:sp>
      <p:sp>
        <p:nvSpPr>
          <p:cNvPr id="5" name="Text Placeholder 4"/>
          <p:cNvSpPr>
            <a:spLocks noGrp="1"/>
          </p:cNvSpPr>
          <p:nvPr>
            <p:ph type="body" sz="quarter" idx="11" hasCustomPrompt="1"/>
          </p:nvPr>
        </p:nvSpPr>
        <p:spPr>
          <a:xfrm>
            <a:off x="199506" y="4239816"/>
            <a:ext cx="8761558" cy="203597"/>
          </a:xfrm>
        </p:spPr>
        <p:txBody>
          <a:bodyPr/>
          <a:lstStyle>
            <a:lvl1pPr marL="0" indent="0">
              <a:spcBef>
                <a:spcPts val="0"/>
              </a:spcBef>
              <a:buNone/>
              <a:defRPr sz="975"/>
            </a:lvl1pPr>
            <a:lvl2pPr>
              <a:defRPr sz="975"/>
            </a:lvl2pPr>
            <a:lvl3pPr>
              <a:defRPr sz="975"/>
            </a:lvl3pPr>
            <a:lvl4pPr>
              <a:defRPr sz="975"/>
            </a:lvl4pPr>
            <a:lvl5pPr>
              <a:defRPr sz="975"/>
            </a:lvl5pPr>
          </a:lstStyle>
          <a:p>
            <a:pPr lvl="0"/>
            <a:r>
              <a:rPr lang="en-US" dirty="0"/>
              <a:t>Click to add footnote</a:t>
            </a:r>
          </a:p>
        </p:txBody>
      </p:sp>
    </p:spTree>
    <p:extLst>
      <p:ext uri="{BB962C8B-B14F-4D97-AF65-F5344CB8AC3E}">
        <p14:creationId xmlns:p14="http://schemas.microsoft.com/office/powerpoint/2010/main" val="37658505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549738"/>
            <a:ext cx="7772400" cy="1021556"/>
          </a:xfrm>
        </p:spPr>
        <p:txBody>
          <a:bodyPr anchor="ctr"/>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579047"/>
            <a:ext cx="7772400" cy="1125140"/>
          </a:xfrm>
        </p:spPr>
        <p:txBody>
          <a:bodyPr anchor="t"/>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019493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1194" y="1000646"/>
            <a:ext cx="4304607" cy="3239171"/>
          </a:xfrm>
        </p:spPr>
        <p:txBody>
          <a:bodyPr>
            <a:normAutofit/>
          </a:bodyPr>
          <a:lstStyle>
            <a:lvl1pPr>
              <a:lnSpc>
                <a:spcPct val="90000"/>
              </a:lnSpc>
              <a:spcBef>
                <a:spcPts val="0"/>
              </a:spcBef>
              <a:defRPr sz="1800"/>
            </a:lvl1pPr>
            <a:lvl2pPr>
              <a:lnSpc>
                <a:spcPct val="90000"/>
              </a:lnSpc>
              <a:spcBef>
                <a:spcPts val="0"/>
              </a:spcBef>
              <a:defRPr sz="1500"/>
            </a:lvl2pPr>
            <a:lvl3pPr>
              <a:lnSpc>
                <a:spcPct val="90000"/>
              </a:lnSpc>
              <a:spcBef>
                <a:spcPts val="0"/>
              </a:spcBef>
              <a:defRPr sz="1350"/>
            </a:lvl3pPr>
            <a:lvl4pPr>
              <a:lnSpc>
                <a:spcPct val="90000"/>
              </a:lnSpc>
              <a:spcBef>
                <a:spcPts val="0"/>
              </a:spcBef>
              <a:defRPr sz="1200"/>
            </a:lvl4pPr>
            <a:lvl5pPr>
              <a:lnSpc>
                <a:spcPct val="90000"/>
              </a:lnSpc>
              <a:spcBef>
                <a:spcPts val="0"/>
              </a:spcBef>
              <a:defRPr sz="12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000646"/>
            <a:ext cx="4306824" cy="3239171"/>
          </a:xfrm>
        </p:spPr>
        <p:txBody>
          <a:bodyPr>
            <a:normAutofit/>
          </a:bodyPr>
          <a:lstStyle>
            <a:lvl1pPr>
              <a:lnSpc>
                <a:spcPct val="90000"/>
              </a:lnSpc>
              <a:spcBef>
                <a:spcPts val="0"/>
              </a:spcBef>
              <a:defRPr sz="1800"/>
            </a:lvl1pPr>
            <a:lvl2pPr>
              <a:lnSpc>
                <a:spcPct val="90000"/>
              </a:lnSpc>
              <a:spcBef>
                <a:spcPts val="0"/>
              </a:spcBef>
              <a:defRPr sz="1500"/>
            </a:lvl2pPr>
            <a:lvl3pPr>
              <a:lnSpc>
                <a:spcPct val="90000"/>
              </a:lnSpc>
              <a:spcBef>
                <a:spcPts val="0"/>
              </a:spcBef>
              <a:defRPr sz="1350"/>
            </a:lvl3pPr>
            <a:lvl4pPr>
              <a:lnSpc>
                <a:spcPct val="90000"/>
              </a:lnSpc>
              <a:spcBef>
                <a:spcPts val="0"/>
              </a:spcBef>
              <a:defRPr sz="1200"/>
            </a:lvl4pPr>
            <a:lvl5pPr>
              <a:lnSpc>
                <a:spcPct val="90000"/>
              </a:lnSpc>
              <a:spcBef>
                <a:spcPts val="0"/>
              </a:spcBef>
              <a:defRPr sz="12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1" hasCustomPrompt="1"/>
          </p:nvPr>
        </p:nvSpPr>
        <p:spPr>
          <a:xfrm>
            <a:off x="191039" y="4239816"/>
            <a:ext cx="8761558" cy="203597"/>
          </a:xfrm>
        </p:spPr>
        <p:txBody>
          <a:bodyPr/>
          <a:lstStyle>
            <a:lvl1pPr marL="0" indent="0">
              <a:spcBef>
                <a:spcPts val="0"/>
              </a:spcBef>
              <a:buNone/>
              <a:defRPr sz="975"/>
            </a:lvl1pPr>
            <a:lvl2pPr>
              <a:defRPr sz="975"/>
            </a:lvl2pPr>
            <a:lvl3pPr>
              <a:defRPr sz="975"/>
            </a:lvl3pPr>
            <a:lvl4pPr>
              <a:defRPr sz="975"/>
            </a:lvl4pPr>
            <a:lvl5pPr>
              <a:defRPr sz="975"/>
            </a:lvl5pPr>
          </a:lstStyle>
          <a:p>
            <a:pPr lvl="0"/>
            <a:r>
              <a:rPr lang="en-US" dirty="0"/>
              <a:t>Click to add footnote</a:t>
            </a:r>
          </a:p>
        </p:txBody>
      </p:sp>
      <p:sp>
        <p:nvSpPr>
          <p:cNvPr id="6" name="Text Placeholder 7"/>
          <p:cNvSpPr>
            <a:spLocks noGrp="1"/>
          </p:cNvSpPr>
          <p:nvPr>
            <p:ph type="body" sz="quarter" idx="10" hasCustomPrompt="1"/>
          </p:nvPr>
        </p:nvSpPr>
        <p:spPr>
          <a:xfrm>
            <a:off x="2160588" y="4507706"/>
            <a:ext cx="6800475" cy="548879"/>
          </a:xfrm>
        </p:spPr>
        <p:txBody>
          <a:bodyPr>
            <a:normAutofit/>
          </a:bodyPr>
          <a:lstStyle>
            <a:lvl1pPr marL="0" indent="0">
              <a:spcBef>
                <a:spcPts val="0"/>
              </a:spcBef>
              <a:buNone/>
              <a:defRPr sz="825"/>
            </a:lvl1pPr>
          </a:lstStyle>
          <a:p>
            <a:pPr lvl="0"/>
            <a:r>
              <a:rPr lang="en-US" sz="825" dirty="0"/>
              <a:t>Click to add reference</a:t>
            </a:r>
          </a:p>
        </p:txBody>
      </p:sp>
    </p:spTree>
    <p:extLst>
      <p:ext uri="{BB962C8B-B14F-4D97-AF65-F5344CB8AC3E}">
        <p14:creationId xmlns:p14="http://schemas.microsoft.com/office/powerpoint/2010/main" val="3797637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1194" y="131162"/>
            <a:ext cx="8761615"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91193" y="1001701"/>
            <a:ext cx="4306824"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91193" y="1481523"/>
            <a:ext cx="4306824" cy="2758294"/>
          </a:xfrm>
        </p:spPr>
        <p:txBody>
          <a:bodyPr/>
          <a:lstStyle>
            <a:lvl1pPr>
              <a:lnSpc>
                <a:spcPct val="90000"/>
              </a:lnSpc>
              <a:spcBef>
                <a:spcPts val="0"/>
              </a:spcBef>
              <a:defRPr sz="1800"/>
            </a:lvl1pPr>
            <a:lvl2pPr>
              <a:lnSpc>
                <a:spcPct val="90000"/>
              </a:lnSpc>
              <a:spcBef>
                <a:spcPts val="0"/>
              </a:spcBef>
              <a:defRPr sz="1500"/>
            </a:lvl2pPr>
            <a:lvl3pPr>
              <a:lnSpc>
                <a:spcPct val="90000"/>
              </a:lnSpc>
              <a:spcBef>
                <a:spcPts val="0"/>
              </a:spcBef>
              <a:defRPr sz="1350"/>
            </a:lvl3pPr>
            <a:lvl4pPr>
              <a:lnSpc>
                <a:spcPct val="90000"/>
              </a:lnSpc>
              <a:spcBef>
                <a:spcPts val="0"/>
              </a:spcBef>
              <a:defRPr sz="1200"/>
            </a:lvl4pPr>
            <a:lvl5pPr>
              <a:lnSpc>
                <a:spcPct val="90000"/>
              </a:lnSpc>
              <a:spcBef>
                <a:spcPts val="0"/>
              </a:spcBef>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4" y="1001701"/>
            <a:ext cx="4306824"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4" y="1481523"/>
            <a:ext cx="4306824" cy="2758294"/>
          </a:xfrm>
        </p:spPr>
        <p:txBody>
          <a:bodyPr/>
          <a:lstStyle>
            <a:lvl1pPr>
              <a:lnSpc>
                <a:spcPct val="90000"/>
              </a:lnSpc>
              <a:spcBef>
                <a:spcPts val="0"/>
              </a:spcBef>
              <a:defRPr sz="1800"/>
            </a:lvl1pPr>
            <a:lvl2pPr>
              <a:lnSpc>
                <a:spcPct val="90000"/>
              </a:lnSpc>
              <a:spcBef>
                <a:spcPts val="0"/>
              </a:spcBef>
              <a:defRPr sz="1500"/>
            </a:lvl2pPr>
            <a:lvl3pPr>
              <a:lnSpc>
                <a:spcPct val="90000"/>
              </a:lnSpc>
              <a:spcBef>
                <a:spcPts val="0"/>
              </a:spcBef>
              <a:defRPr sz="1350"/>
            </a:lvl3pPr>
            <a:lvl4pPr>
              <a:lnSpc>
                <a:spcPct val="90000"/>
              </a:lnSpc>
              <a:spcBef>
                <a:spcPts val="0"/>
              </a:spcBef>
              <a:defRPr sz="1200"/>
            </a:lvl4pPr>
            <a:lvl5pPr>
              <a:lnSpc>
                <a:spcPct val="90000"/>
              </a:lnSpc>
              <a:spcBef>
                <a:spcPts val="0"/>
              </a:spcBef>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p:cNvSpPr>
            <a:spLocks noGrp="1"/>
          </p:cNvSpPr>
          <p:nvPr>
            <p:ph type="body" sz="quarter" idx="11" hasCustomPrompt="1"/>
          </p:nvPr>
        </p:nvSpPr>
        <p:spPr>
          <a:xfrm>
            <a:off x="191039" y="4239816"/>
            <a:ext cx="8761558" cy="203597"/>
          </a:xfrm>
        </p:spPr>
        <p:txBody>
          <a:bodyPr/>
          <a:lstStyle>
            <a:lvl1pPr marL="0" indent="0">
              <a:spcBef>
                <a:spcPts val="0"/>
              </a:spcBef>
              <a:buNone/>
              <a:defRPr sz="975"/>
            </a:lvl1pPr>
            <a:lvl2pPr>
              <a:defRPr sz="975"/>
            </a:lvl2pPr>
            <a:lvl3pPr>
              <a:defRPr sz="975"/>
            </a:lvl3pPr>
            <a:lvl4pPr>
              <a:defRPr sz="975"/>
            </a:lvl4pPr>
            <a:lvl5pPr>
              <a:defRPr sz="975"/>
            </a:lvl5pPr>
          </a:lstStyle>
          <a:p>
            <a:pPr lvl="0"/>
            <a:r>
              <a:rPr lang="en-US" dirty="0"/>
              <a:t>Click to add footnote</a:t>
            </a:r>
          </a:p>
        </p:txBody>
      </p:sp>
      <p:sp>
        <p:nvSpPr>
          <p:cNvPr id="8" name="Text Placeholder 7"/>
          <p:cNvSpPr>
            <a:spLocks noGrp="1"/>
          </p:cNvSpPr>
          <p:nvPr>
            <p:ph type="body" sz="quarter" idx="10" hasCustomPrompt="1"/>
          </p:nvPr>
        </p:nvSpPr>
        <p:spPr>
          <a:xfrm>
            <a:off x="2160588" y="4507706"/>
            <a:ext cx="6800475" cy="548879"/>
          </a:xfrm>
        </p:spPr>
        <p:txBody>
          <a:bodyPr>
            <a:normAutofit/>
          </a:bodyPr>
          <a:lstStyle>
            <a:lvl1pPr marL="0" indent="0">
              <a:spcBef>
                <a:spcPts val="0"/>
              </a:spcBef>
              <a:buNone/>
              <a:defRPr sz="825"/>
            </a:lvl1pPr>
          </a:lstStyle>
          <a:p>
            <a:pPr lvl="0"/>
            <a:r>
              <a:rPr lang="en-US" sz="825" dirty="0"/>
              <a:t>Click to add reference</a:t>
            </a:r>
          </a:p>
        </p:txBody>
      </p:sp>
    </p:spTree>
    <p:extLst>
      <p:ext uri="{BB962C8B-B14F-4D97-AF65-F5344CB8AC3E}">
        <p14:creationId xmlns:p14="http://schemas.microsoft.com/office/powerpoint/2010/main" val="4075422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7"/>
          <p:cNvSpPr>
            <a:spLocks noGrp="1"/>
          </p:cNvSpPr>
          <p:nvPr>
            <p:ph type="body" sz="quarter" idx="10" hasCustomPrompt="1"/>
          </p:nvPr>
        </p:nvSpPr>
        <p:spPr>
          <a:xfrm>
            <a:off x="2160588" y="4507706"/>
            <a:ext cx="6800475" cy="548879"/>
          </a:xfrm>
        </p:spPr>
        <p:txBody>
          <a:bodyPr>
            <a:normAutofit/>
          </a:bodyPr>
          <a:lstStyle>
            <a:lvl1pPr marL="0" indent="0">
              <a:spcBef>
                <a:spcPts val="0"/>
              </a:spcBef>
              <a:buNone/>
              <a:defRPr sz="825"/>
            </a:lvl1pPr>
          </a:lstStyle>
          <a:p>
            <a:pPr lvl="0"/>
            <a:r>
              <a:rPr lang="en-US" sz="825" dirty="0"/>
              <a:t>Click to edit reference</a:t>
            </a:r>
          </a:p>
        </p:txBody>
      </p:sp>
      <p:sp>
        <p:nvSpPr>
          <p:cNvPr id="4" name="Text Placeholder 4"/>
          <p:cNvSpPr>
            <a:spLocks noGrp="1"/>
          </p:cNvSpPr>
          <p:nvPr>
            <p:ph type="body" sz="quarter" idx="11" hasCustomPrompt="1"/>
          </p:nvPr>
        </p:nvSpPr>
        <p:spPr>
          <a:xfrm>
            <a:off x="199506" y="4239816"/>
            <a:ext cx="8761558" cy="203597"/>
          </a:xfrm>
        </p:spPr>
        <p:txBody>
          <a:bodyPr/>
          <a:lstStyle>
            <a:lvl1pPr marL="0" indent="0">
              <a:spcBef>
                <a:spcPts val="0"/>
              </a:spcBef>
              <a:buNone/>
              <a:defRPr sz="975"/>
            </a:lvl1pPr>
            <a:lvl2pPr>
              <a:defRPr sz="975"/>
            </a:lvl2pPr>
            <a:lvl3pPr>
              <a:defRPr sz="975"/>
            </a:lvl3pPr>
            <a:lvl4pPr>
              <a:defRPr sz="975"/>
            </a:lvl4pPr>
            <a:lvl5pPr>
              <a:defRPr sz="975"/>
            </a:lvl5pPr>
          </a:lstStyle>
          <a:p>
            <a:pPr lvl="0"/>
            <a:r>
              <a:rPr lang="en-US" dirty="0"/>
              <a:t>Click to edit footnote</a:t>
            </a:r>
          </a:p>
        </p:txBody>
      </p:sp>
    </p:spTree>
    <p:extLst>
      <p:ext uri="{BB962C8B-B14F-4D97-AF65-F5344CB8AC3E}">
        <p14:creationId xmlns:p14="http://schemas.microsoft.com/office/powerpoint/2010/main" val="2389344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 Placeholder 7"/>
          <p:cNvSpPr>
            <a:spLocks noGrp="1"/>
          </p:cNvSpPr>
          <p:nvPr>
            <p:ph type="body" sz="quarter" idx="10" hasCustomPrompt="1"/>
          </p:nvPr>
        </p:nvSpPr>
        <p:spPr>
          <a:xfrm>
            <a:off x="2160588" y="4507706"/>
            <a:ext cx="6803798" cy="548879"/>
          </a:xfrm>
        </p:spPr>
        <p:txBody>
          <a:bodyPr>
            <a:normAutofit/>
          </a:bodyPr>
          <a:lstStyle>
            <a:lvl1pPr marL="0" indent="0">
              <a:spcBef>
                <a:spcPts val="0"/>
              </a:spcBef>
              <a:buNone/>
              <a:defRPr sz="825"/>
            </a:lvl1pPr>
          </a:lstStyle>
          <a:p>
            <a:pPr lvl="0"/>
            <a:r>
              <a:rPr lang="en-US" sz="825" dirty="0"/>
              <a:t>Click to edit reference</a:t>
            </a:r>
          </a:p>
        </p:txBody>
      </p:sp>
    </p:spTree>
    <p:extLst>
      <p:ext uri="{BB962C8B-B14F-4D97-AF65-F5344CB8AC3E}">
        <p14:creationId xmlns:p14="http://schemas.microsoft.com/office/powerpoint/2010/main" val="38198414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2941" y="204787"/>
            <a:ext cx="326257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9"/>
            <a:ext cx="5396334" cy="4190567"/>
          </a:xfrm>
        </p:spPr>
        <p:txBody>
          <a:bodyPr>
            <a:normAutofit/>
          </a:bodyPr>
          <a:lstStyle>
            <a:lvl1pPr>
              <a:lnSpc>
                <a:spcPct val="90000"/>
              </a:lnSpc>
              <a:spcBef>
                <a:spcPts val="0"/>
              </a:spcBef>
              <a:defRPr sz="2100"/>
            </a:lvl1pPr>
            <a:lvl2pPr>
              <a:lnSpc>
                <a:spcPct val="90000"/>
              </a:lnSpc>
              <a:spcBef>
                <a:spcPts val="0"/>
              </a:spcBef>
              <a:defRPr sz="1800"/>
            </a:lvl2pPr>
            <a:lvl3pPr>
              <a:lnSpc>
                <a:spcPct val="90000"/>
              </a:lnSpc>
              <a:spcBef>
                <a:spcPts val="0"/>
              </a:spcBef>
              <a:defRPr sz="1500"/>
            </a:lvl3pPr>
            <a:lvl4pPr>
              <a:lnSpc>
                <a:spcPct val="90000"/>
              </a:lnSpc>
              <a:spcBef>
                <a:spcPts val="0"/>
              </a:spcBef>
              <a:defRPr sz="1350"/>
            </a:lvl4pPr>
            <a:lvl5pPr>
              <a:lnSpc>
                <a:spcPct val="90000"/>
              </a:lnSpc>
              <a:spcBef>
                <a:spcPts val="0"/>
              </a:spcBef>
              <a:defRPr sz="13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2941" y="1076326"/>
            <a:ext cx="3262573" cy="3319030"/>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7"/>
          <p:cNvSpPr>
            <a:spLocks noGrp="1"/>
          </p:cNvSpPr>
          <p:nvPr>
            <p:ph type="body" sz="quarter" idx="10" hasCustomPrompt="1"/>
          </p:nvPr>
        </p:nvSpPr>
        <p:spPr>
          <a:xfrm>
            <a:off x="2160587" y="4507706"/>
            <a:ext cx="6810797" cy="548879"/>
          </a:xfrm>
        </p:spPr>
        <p:txBody>
          <a:bodyPr>
            <a:normAutofit/>
          </a:bodyPr>
          <a:lstStyle>
            <a:lvl1pPr marL="0" indent="0">
              <a:spcBef>
                <a:spcPts val="0"/>
              </a:spcBef>
              <a:buNone/>
              <a:defRPr sz="825"/>
            </a:lvl1pPr>
          </a:lstStyle>
          <a:p>
            <a:pPr lvl="0"/>
            <a:r>
              <a:rPr lang="en-US" sz="825" dirty="0"/>
              <a:t>Click to edit reference</a:t>
            </a:r>
          </a:p>
        </p:txBody>
      </p:sp>
    </p:spTree>
    <p:extLst>
      <p:ext uri="{BB962C8B-B14F-4D97-AF65-F5344CB8AC3E}">
        <p14:creationId xmlns:p14="http://schemas.microsoft.com/office/powerpoint/2010/main" val="1409954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7CF39E-7DE2-D442-8FCE-29DF4E566CEA}" type="datetimeFigureOut">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BC76E-F685-E349-8C3A-3B8E9FD38D1C}" type="slidenum">
              <a:rPr lang="en-US" smtClean="0"/>
              <a:t>‹#›</a:t>
            </a:fld>
            <a:endParaRPr lang="en-US"/>
          </a:p>
        </p:txBody>
      </p:sp>
    </p:spTree>
    <p:extLst>
      <p:ext uri="{BB962C8B-B14F-4D97-AF65-F5344CB8AC3E}">
        <p14:creationId xmlns:p14="http://schemas.microsoft.com/office/powerpoint/2010/main" val="37388513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31366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172792"/>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3738714"/>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7"/>
          <p:cNvSpPr>
            <a:spLocks noGrp="1"/>
          </p:cNvSpPr>
          <p:nvPr>
            <p:ph type="body" sz="quarter" idx="10" hasCustomPrompt="1"/>
          </p:nvPr>
        </p:nvSpPr>
        <p:spPr>
          <a:xfrm>
            <a:off x="2160588" y="4507706"/>
            <a:ext cx="6831790" cy="548879"/>
          </a:xfrm>
        </p:spPr>
        <p:txBody>
          <a:bodyPr>
            <a:normAutofit/>
          </a:bodyPr>
          <a:lstStyle>
            <a:lvl1pPr marL="0" indent="0">
              <a:spcBef>
                <a:spcPts val="0"/>
              </a:spcBef>
              <a:buNone/>
              <a:defRPr sz="825"/>
            </a:lvl1pPr>
          </a:lstStyle>
          <a:p>
            <a:pPr lvl="0"/>
            <a:r>
              <a:rPr lang="en-US" sz="825" dirty="0"/>
              <a:t>Click to edit reference</a:t>
            </a:r>
          </a:p>
        </p:txBody>
      </p:sp>
    </p:spTree>
    <p:extLst>
      <p:ext uri="{BB962C8B-B14F-4D97-AF65-F5344CB8AC3E}">
        <p14:creationId xmlns:p14="http://schemas.microsoft.com/office/powerpoint/2010/main" val="38891385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4A405C6-A2F6-FD4D-9E89-8B6C315127BF}" type="datetimeFigureOut">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D32F9-2333-5D4C-B0F0-A46DCD54C208}" type="slidenum">
              <a:rPr lang="en-US" smtClean="0"/>
              <a:t>‹#›</a:t>
            </a:fld>
            <a:endParaRPr lang="en-US"/>
          </a:p>
        </p:txBody>
      </p:sp>
    </p:spTree>
    <p:extLst>
      <p:ext uri="{BB962C8B-B14F-4D97-AF65-F5344CB8AC3E}">
        <p14:creationId xmlns:p14="http://schemas.microsoft.com/office/powerpoint/2010/main" val="22788050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A405C6-A2F6-FD4D-9E89-8B6C315127BF}" type="datetimeFigureOut">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D32F9-2333-5D4C-B0F0-A46DCD54C208}" type="slidenum">
              <a:rPr lang="en-US" smtClean="0"/>
              <a:t>‹#›</a:t>
            </a:fld>
            <a:endParaRPr lang="en-US"/>
          </a:p>
        </p:txBody>
      </p:sp>
    </p:spTree>
    <p:extLst>
      <p:ext uri="{BB962C8B-B14F-4D97-AF65-F5344CB8AC3E}">
        <p14:creationId xmlns:p14="http://schemas.microsoft.com/office/powerpoint/2010/main" val="1945061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A405C6-A2F6-FD4D-9E89-8B6C315127BF}" type="datetimeFigureOut">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D32F9-2333-5D4C-B0F0-A46DCD54C208}" type="slidenum">
              <a:rPr lang="en-US" smtClean="0"/>
              <a:t>‹#›</a:t>
            </a:fld>
            <a:endParaRPr lang="en-US"/>
          </a:p>
        </p:txBody>
      </p:sp>
    </p:spTree>
    <p:extLst>
      <p:ext uri="{BB962C8B-B14F-4D97-AF65-F5344CB8AC3E}">
        <p14:creationId xmlns:p14="http://schemas.microsoft.com/office/powerpoint/2010/main" val="42827823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A405C6-A2F6-FD4D-9E89-8B6C315127BF}" type="datetimeFigureOut">
              <a:rPr lang="en-US" smtClean="0"/>
              <a:t>9/27/2023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2D32F9-2333-5D4C-B0F0-A46DCD54C208}" type="slidenum">
              <a:rPr lang="en-US" smtClean="0"/>
              <a:t>‹#›</a:t>
            </a:fld>
            <a:endParaRPr lang="en-US"/>
          </a:p>
        </p:txBody>
      </p:sp>
    </p:spTree>
    <p:extLst>
      <p:ext uri="{BB962C8B-B14F-4D97-AF65-F5344CB8AC3E}">
        <p14:creationId xmlns:p14="http://schemas.microsoft.com/office/powerpoint/2010/main" val="6562837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A405C6-A2F6-FD4D-9E89-8B6C315127BF}" type="datetimeFigureOut">
              <a:rPr lang="en-US" smtClean="0"/>
              <a:t>9/27/2023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2D32F9-2333-5D4C-B0F0-A46DCD54C208}" type="slidenum">
              <a:rPr lang="en-US" smtClean="0"/>
              <a:t>‹#›</a:t>
            </a:fld>
            <a:endParaRPr lang="en-US"/>
          </a:p>
        </p:txBody>
      </p:sp>
    </p:spTree>
    <p:extLst>
      <p:ext uri="{BB962C8B-B14F-4D97-AF65-F5344CB8AC3E}">
        <p14:creationId xmlns:p14="http://schemas.microsoft.com/office/powerpoint/2010/main" val="2578836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4A405C6-A2F6-FD4D-9E89-8B6C315127BF}" type="datetimeFigureOut">
              <a:rPr lang="en-US" smtClean="0"/>
              <a:t>9/27/2023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2D32F9-2333-5D4C-B0F0-A46DCD54C208}" type="slidenum">
              <a:rPr lang="en-US" smtClean="0"/>
              <a:t>‹#›</a:t>
            </a:fld>
            <a:endParaRPr lang="en-US"/>
          </a:p>
        </p:txBody>
      </p:sp>
    </p:spTree>
    <p:extLst>
      <p:ext uri="{BB962C8B-B14F-4D97-AF65-F5344CB8AC3E}">
        <p14:creationId xmlns:p14="http://schemas.microsoft.com/office/powerpoint/2010/main" val="33740890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A405C6-A2F6-FD4D-9E89-8B6C315127BF}" type="datetimeFigureOut">
              <a:rPr lang="en-US" smtClean="0"/>
              <a:t>9/27/2023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2D32F9-2333-5D4C-B0F0-A46DCD54C208}" type="slidenum">
              <a:rPr lang="en-US" smtClean="0"/>
              <a:t>‹#›</a:t>
            </a:fld>
            <a:endParaRPr lang="en-US"/>
          </a:p>
        </p:txBody>
      </p:sp>
    </p:spTree>
    <p:extLst>
      <p:ext uri="{BB962C8B-B14F-4D97-AF65-F5344CB8AC3E}">
        <p14:creationId xmlns:p14="http://schemas.microsoft.com/office/powerpoint/2010/main" val="32946269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4A405C6-A2F6-FD4D-9E89-8B6C315127BF}" type="datetimeFigureOut">
              <a:rPr lang="en-US" smtClean="0"/>
              <a:t>9/27/2023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2D32F9-2333-5D4C-B0F0-A46DCD54C208}" type="slidenum">
              <a:rPr lang="en-US" smtClean="0"/>
              <a:t>‹#›</a:t>
            </a:fld>
            <a:endParaRPr lang="en-US"/>
          </a:p>
        </p:txBody>
      </p:sp>
    </p:spTree>
    <p:extLst>
      <p:ext uri="{BB962C8B-B14F-4D97-AF65-F5344CB8AC3E}">
        <p14:creationId xmlns:p14="http://schemas.microsoft.com/office/powerpoint/2010/main" val="26198488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4A405C6-A2F6-FD4D-9E89-8B6C315127BF}" type="datetimeFigureOut">
              <a:rPr lang="en-US" smtClean="0"/>
              <a:t>9/27/2023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2D32F9-2333-5D4C-B0F0-A46DCD54C208}" type="slidenum">
              <a:rPr lang="en-US" smtClean="0"/>
              <a:t>‹#›</a:t>
            </a:fld>
            <a:endParaRPr lang="en-US"/>
          </a:p>
        </p:txBody>
      </p:sp>
    </p:spTree>
    <p:extLst>
      <p:ext uri="{BB962C8B-B14F-4D97-AF65-F5344CB8AC3E}">
        <p14:creationId xmlns:p14="http://schemas.microsoft.com/office/powerpoint/2010/main" val="804198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7CF39E-7DE2-D442-8FCE-29DF4E566CEA}" type="datetimeFigureOut">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BC76E-F685-E349-8C3A-3B8E9FD38D1C}" type="slidenum">
              <a:rPr lang="en-US" smtClean="0"/>
              <a:t>‹#›</a:t>
            </a:fld>
            <a:endParaRPr lang="en-US"/>
          </a:p>
        </p:txBody>
      </p:sp>
    </p:spTree>
    <p:extLst>
      <p:ext uri="{BB962C8B-B14F-4D97-AF65-F5344CB8AC3E}">
        <p14:creationId xmlns:p14="http://schemas.microsoft.com/office/powerpoint/2010/main" val="30871447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A405C6-A2F6-FD4D-9E89-8B6C315127BF}" type="datetimeFigureOut">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D32F9-2333-5D4C-B0F0-A46DCD54C208}" type="slidenum">
              <a:rPr lang="en-US" smtClean="0"/>
              <a:t>‹#›</a:t>
            </a:fld>
            <a:endParaRPr lang="en-US"/>
          </a:p>
        </p:txBody>
      </p:sp>
    </p:spTree>
    <p:extLst>
      <p:ext uri="{BB962C8B-B14F-4D97-AF65-F5344CB8AC3E}">
        <p14:creationId xmlns:p14="http://schemas.microsoft.com/office/powerpoint/2010/main" val="40663124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A405C6-A2F6-FD4D-9E89-8B6C315127BF}" type="datetimeFigureOut">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D32F9-2333-5D4C-B0F0-A46DCD54C208}" type="slidenum">
              <a:rPr lang="en-US" smtClean="0"/>
              <a:t>‹#›</a:t>
            </a:fld>
            <a:endParaRPr lang="en-US"/>
          </a:p>
        </p:txBody>
      </p:sp>
    </p:spTree>
    <p:extLst>
      <p:ext uri="{BB962C8B-B14F-4D97-AF65-F5344CB8AC3E}">
        <p14:creationId xmlns:p14="http://schemas.microsoft.com/office/powerpoint/2010/main" val="3864355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D7CF39E-7DE2-D442-8FCE-29DF4E566CEA}" type="datetimeFigureOut">
              <a:rPr lang="en-US" smtClean="0"/>
              <a:t>9/27/2023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DBC76E-F685-E349-8C3A-3B8E9FD38D1C}" type="slidenum">
              <a:rPr lang="en-US" smtClean="0"/>
              <a:t>‹#›</a:t>
            </a:fld>
            <a:endParaRPr lang="en-US"/>
          </a:p>
        </p:txBody>
      </p:sp>
    </p:spTree>
    <p:extLst>
      <p:ext uri="{BB962C8B-B14F-4D97-AF65-F5344CB8AC3E}">
        <p14:creationId xmlns:p14="http://schemas.microsoft.com/office/powerpoint/2010/main" val="3391179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7CF39E-7DE2-D442-8FCE-29DF4E566CEA}" type="datetimeFigureOut">
              <a:rPr lang="en-US" smtClean="0"/>
              <a:t>9/27/2023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DBC76E-F685-E349-8C3A-3B8E9FD38D1C}" type="slidenum">
              <a:rPr lang="en-US" smtClean="0"/>
              <a:t>‹#›</a:t>
            </a:fld>
            <a:endParaRPr lang="en-US"/>
          </a:p>
        </p:txBody>
      </p:sp>
    </p:spTree>
    <p:extLst>
      <p:ext uri="{BB962C8B-B14F-4D97-AF65-F5344CB8AC3E}">
        <p14:creationId xmlns:p14="http://schemas.microsoft.com/office/powerpoint/2010/main" val="2602131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D7CF39E-7DE2-D442-8FCE-29DF4E566CEA}" type="datetimeFigureOut">
              <a:rPr lang="en-US" smtClean="0"/>
              <a:t>9/27/2023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DBC76E-F685-E349-8C3A-3B8E9FD38D1C}" type="slidenum">
              <a:rPr lang="en-US" smtClean="0"/>
              <a:t>‹#›</a:t>
            </a:fld>
            <a:endParaRPr lang="en-US"/>
          </a:p>
        </p:txBody>
      </p:sp>
    </p:spTree>
    <p:extLst>
      <p:ext uri="{BB962C8B-B14F-4D97-AF65-F5344CB8AC3E}">
        <p14:creationId xmlns:p14="http://schemas.microsoft.com/office/powerpoint/2010/main" val="1484062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7CF39E-7DE2-D442-8FCE-29DF4E566CEA}" type="datetimeFigureOut">
              <a:rPr lang="en-US" smtClean="0"/>
              <a:t>9/27/2023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DBC76E-F685-E349-8C3A-3B8E9FD38D1C}" type="slidenum">
              <a:rPr lang="en-US" smtClean="0"/>
              <a:t>‹#›</a:t>
            </a:fld>
            <a:endParaRPr lang="en-US"/>
          </a:p>
        </p:txBody>
      </p:sp>
    </p:spTree>
    <p:extLst>
      <p:ext uri="{BB962C8B-B14F-4D97-AF65-F5344CB8AC3E}">
        <p14:creationId xmlns:p14="http://schemas.microsoft.com/office/powerpoint/2010/main" val="2861359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D7CF39E-7DE2-D442-8FCE-29DF4E566CEA}" type="datetimeFigureOut">
              <a:rPr lang="en-US" smtClean="0"/>
              <a:t>9/27/2023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DBC76E-F685-E349-8C3A-3B8E9FD38D1C}" type="slidenum">
              <a:rPr lang="en-US" smtClean="0"/>
              <a:t>‹#›</a:t>
            </a:fld>
            <a:endParaRPr lang="en-US"/>
          </a:p>
        </p:txBody>
      </p:sp>
    </p:spTree>
    <p:extLst>
      <p:ext uri="{BB962C8B-B14F-4D97-AF65-F5344CB8AC3E}">
        <p14:creationId xmlns:p14="http://schemas.microsoft.com/office/powerpoint/2010/main" val="4141064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D7CF39E-7DE2-D442-8FCE-29DF4E566CEA}" type="datetimeFigureOut">
              <a:rPr lang="en-US" smtClean="0"/>
              <a:t>9/27/2023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DBC76E-F685-E349-8C3A-3B8E9FD38D1C}" type="slidenum">
              <a:rPr lang="en-US" smtClean="0"/>
              <a:t>‹#›</a:t>
            </a:fld>
            <a:endParaRPr lang="en-US"/>
          </a:p>
        </p:txBody>
      </p:sp>
    </p:spTree>
    <p:extLst>
      <p:ext uri="{BB962C8B-B14F-4D97-AF65-F5344CB8AC3E}">
        <p14:creationId xmlns:p14="http://schemas.microsoft.com/office/powerpoint/2010/main" val="2110787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2.jp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D7CF39E-7DE2-D442-8FCE-29DF4E566CEA}" type="datetimeFigureOut">
              <a:rPr lang="en-US" smtClean="0"/>
              <a:t>9/27/2023</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BDBC76E-F685-E349-8C3A-3B8E9FD38D1C}" type="slidenum">
              <a:rPr lang="en-US" smtClean="0"/>
              <a:t>‹#›</a:t>
            </a:fld>
            <a:endParaRPr lang="en-US"/>
          </a:p>
        </p:txBody>
      </p:sp>
    </p:spTree>
    <p:extLst>
      <p:ext uri="{BB962C8B-B14F-4D97-AF65-F5344CB8AC3E}">
        <p14:creationId xmlns:p14="http://schemas.microsoft.com/office/powerpoint/2010/main" val="41542880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1194" y="131162"/>
            <a:ext cx="8761615"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91194" y="1006873"/>
            <a:ext cx="8761615" cy="323261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27921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xStyles>
    <p:titleStyle>
      <a:lvl1pPr algn="l" defTabSz="342900" rtl="0" eaLnBrk="1" latinLnBrk="0" hangingPunct="1">
        <a:lnSpc>
          <a:spcPct val="90000"/>
        </a:lnSpc>
        <a:spcBef>
          <a:spcPct val="0"/>
        </a:spcBef>
        <a:buNone/>
        <a:defRPr sz="2700" b="1" kern="1200">
          <a:solidFill>
            <a:schemeClr val="tx1"/>
          </a:solidFill>
          <a:latin typeface="+mj-lt"/>
          <a:ea typeface="+mj-ea"/>
          <a:cs typeface="+mj-cs"/>
        </a:defRPr>
      </a:lvl1pPr>
    </p:titleStyle>
    <p:bodyStyle>
      <a:lvl1pPr marL="257175" indent="-257175" algn="l" defTabSz="342900" rtl="0" eaLnBrk="1" latinLnBrk="0" hangingPunct="1">
        <a:lnSpc>
          <a:spcPct val="90000"/>
        </a:lnSpc>
        <a:spcBef>
          <a:spcPts val="0"/>
        </a:spcBef>
        <a:buFont typeface="Arial"/>
        <a:buChar char="•"/>
        <a:defRPr sz="2100" kern="1200">
          <a:solidFill>
            <a:schemeClr val="tx1"/>
          </a:solidFill>
          <a:latin typeface="+mn-lt"/>
          <a:ea typeface="+mn-ea"/>
          <a:cs typeface="+mn-cs"/>
        </a:defRPr>
      </a:lvl1pPr>
      <a:lvl2pPr marL="557213" indent="-214313" algn="l" defTabSz="342900" rtl="0" eaLnBrk="1" latinLnBrk="0" hangingPunct="1">
        <a:lnSpc>
          <a:spcPct val="90000"/>
        </a:lnSpc>
        <a:spcBef>
          <a:spcPts val="0"/>
        </a:spcBef>
        <a:buFont typeface="Arial"/>
        <a:buChar char="–"/>
        <a:defRPr sz="1800" kern="1200">
          <a:solidFill>
            <a:schemeClr val="tx1"/>
          </a:solidFill>
          <a:latin typeface="+mn-lt"/>
          <a:ea typeface="+mn-ea"/>
          <a:cs typeface="+mn-cs"/>
        </a:defRPr>
      </a:lvl2pPr>
      <a:lvl3pPr marL="857250" indent="-171450" algn="l" defTabSz="342900" rtl="0" eaLnBrk="1" latinLnBrk="0" hangingPunct="1">
        <a:lnSpc>
          <a:spcPct val="90000"/>
        </a:lnSpc>
        <a:spcBef>
          <a:spcPts val="0"/>
        </a:spcBef>
        <a:buFont typeface="Arial"/>
        <a:buChar char="•"/>
        <a:defRPr sz="1500" kern="1200">
          <a:solidFill>
            <a:schemeClr val="tx1"/>
          </a:solidFill>
          <a:latin typeface="+mn-lt"/>
          <a:ea typeface="+mn-ea"/>
          <a:cs typeface="+mn-cs"/>
        </a:defRPr>
      </a:lvl3pPr>
      <a:lvl4pPr marL="1200150" indent="-171450" algn="l" defTabSz="342900" rtl="0" eaLnBrk="1" latinLnBrk="0" hangingPunct="1">
        <a:lnSpc>
          <a:spcPct val="90000"/>
        </a:lnSpc>
        <a:spcBef>
          <a:spcPts val="0"/>
        </a:spcBef>
        <a:buFont typeface="Arial"/>
        <a:buChar char="–"/>
        <a:defRPr sz="1350" kern="1200">
          <a:solidFill>
            <a:schemeClr val="tx1"/>
          </a:solidFill>
          <a:latin typeface="+mn-lt"/>
          <a:ea typeface="+mn-ea"/>
          <a:cs typeface="+mn-cs"/>
        </a:defRPr>
      </a:lvl4pPr>
      <a:lvl5pPr marL="1543050" indent="-171450" algn="l" defTabSz="342900" rtl="0" eaLnBrk="1" latinLnBrk="0" hangingPunct="1">
        <a:lnSpc>
          <a:spcPct val="90000"/>
        </a:lnSpc>
        <a:spcBef>
          <a:spcPts val="0"/>
        </a:spcBef>
        <a:buFont typeface="Arial"/>
        <a:buChar char="»"/>
        <a:defRPr sz="135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4A405C6-A2F6-FD4D-9E89-8B6C315127BF}" type="datetimeFigureOut">
              <a:rPr lang="en-US" smtClean="0"/>
              <a:t>9/27/2023</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A2D32F9-2333-5D4C-B0F0-A46DCD54C208}" type="slidenum">
              <a:rPr lang="en-US" smtClean="0"/>
              <a:t>‹#›</a:t>
            </a:fld>
            <a:endParaRPr lang="en-US"/>
          </a:p>
        </p:txBody>
      </p:sp>
    </p:spTree>
    <p:extLst>
      <p:ext uri="{BB962C8B-B14F-4D97-AF65-F5344CB8AC3E}">
        <p14:creationId xmlns:p14="http://schemas.microsoft.com/office/powerpoint/2010/main" val="35310283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sitting at a table talking&#10;&#10;Description automatically generated with low confidence">
            <a:extLst>
              <a:ext uri="{FF2B5EF4-FFF2-40B4-BE49-F238E27FC236}">
                <a16:creationId xmlns:a16="http://schemas.microsoft.com/office/drawing/2014/main" id="{49857779-3468-CC47-F431-2DFC47A3696D}"/>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864435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Natural History of PBC – Pre UDCA</a:t>
            </a:r>
            <a:endParaRPr lang="en-US" sz="3600" dirty="0"/>
          </a:p>
        </p:txBody>
      </p:sp>
      <p:sp>
        <p:nvSpPr>
          <p:cNvPr id="3" name="Text Placeholder 2"/>
          <p:cNvSpPr>
            <a:spLocks noGrp="1"/>
          </p:cNvSpPr>
          <p:nvPr>
            <p:ph type="body" idx="1"/>
          </p:nvPr>
        </p:nvSpPr>
        <p:spPr/>
        <p:txBody>
          <a:bodyPr/>
          <a:lstStyle/>
          <a:p>
            <a:r>
              <a:rPr lang="en-US" dirty="0"/>
              <a:t>Clinical Predictors of Prognosis</a:t>
            </a:r>
          </a:p>
        </p:txBody>
      </p:sp>
      <p:sp>
        <p:nvSpPr>
          <p:cNvPr id="4" name="Content Placeholder 3"/>
          <p:cNvSpPr>
            <a:spLocks noGrp="1"/>
          </p:cNvSpPr>
          <p:nvPr>
            <p:ph sz="half" idx="2"/>
          </p:nvPr>
        </p:nvSpPr>
        <p:spPr/>
        <p:txBody>
          <a:bodyPr/>
          <a:lstStyle/>
          <a:p>
            <a:r>
              <a:rPr lang="en-US" dirty="0"/>
              <a:t>Early studies have shown:</a:t>
            </a:r>
          </a:p>
          <a:p>
            <a:pPr lvl="1"/>
            <a:r>
              <a:rPr lang="en-US" dirty="0"/>
              <a:t>Presence of bridging fibrosis and cirrhosis at diagnosis</a:t>
            </a:r>
          </a:p>
          <a:p>
            <a:pPr lvl="1"/>
            <a:r>
              <a:rPr lang="en-US" dirty="0"/>
              <a:t>Bilirubin levels &gt; 5.0 mg/</a:t>
            </a:r>
            <a:r>
              <a:rPr lang="en-US" dirty="0" err="1"/>
              <a:t>dL</a:t>
            </a:r>
            <a:r>
              <a:rPr lang="en-US" dirty="0"/>
              <a:t> at diagnosis</a:t>
            </a:r>
          </a:p>
        </p:txBody>
      </p:sp>
      <p:sp>
        <p:nvSpPr>
          <p:cNvPr id="5" name="Text Placeholder 4"/>
          <p:cNvSpPr>
            <a:spLocks noGrp="1"/>
          </p:cNvSpPr>
          <p:nvPr>
            <p:ph type="body" sz="quarter" idx="3"/>
          </p:nvPr>
        </p:nvSpPr>
        <p:spPr>
          <a:xfrm>
            <a:off x="4694634" y="980721"/>
            <a:ext cx="3887391" cy="617934"/>
          </a:xfrm>
        </p:spPr>
        <p:txBody>
          <a:bodyPr/>
          <a:lstStyle/>
          <a:p>
            <a:pPr algn="ctr"/>
            <a:r>
              <a:rPr lang="en-US" dirty="0"/>
              <a:t>Fibrosis Stage at Diagnosis</a:t>
            </a:r>
          </a:p>
        </p:txBody>
      </p:sp>
      <p:pic>
        <p:nvPicPr>
          <p:cNvPr id="8" name="Content Placeholder 7"/>
          <p:cNvPicPr>
            <a:picLocks noGrp="1" noChangeAspect="1"/>
          </p:cNvPicPr>
          <p:nvPr>
            <p:ph sz="quarter" idx="4"/>
          </p:nvPr>
        </p:nvPicPr>
        <p:blipFill>
          <a:blip r:embed="rId2"/>
          <a:stretch>
            <a:fillRect/>
          </a:stretch>
        </p:blipFill>
        <p:spPr>
          <a:xfrm>
            <a:off x="4876801" y="1735073"/>
            <a:ext cx="3533422" cy="2770755"/>
          </a:xfrm>
          <a:prstGeom prst="rect">
            <a:avLst/>
          </a:prstGeom>
        </p:spPr>
      </p:pic>
      <p:sp>
        <p:nvSpPr>
          <p:cNvPr id="7" name="Rectangle 6"/>
          <p:cNvSpPr/>
          <p:nvPr/>
        </p:nvSpPr>
        <p:spPr>
          <a:xfrm>
            <a:off x="3020203" y="4526830"/>
            <a:ext cx="1856598" cy="2308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Roll J, et al. </a:t>
            </a:r>
            <a:r>
              <a:rPr kumimoji="0" lang="en-US" sz="900" b="0"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NEJM</a:t>
            </a:r>
            <a:r>
              <a:rPr kumimoji="0" lang="en-US" sz="9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1983; 308(1):1-7.</a:t>
            </a:r>
            <a:endParaRPr kumimoji="0" lang="en-US" sz="9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02958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3B41E-E879-B7F7-086E-9D5EE4263361}"/>
              </a:ext>
            </a:extLst>
          </p:cNvPr>
          <p:cNvSpPr>
            <a:spLocks noGrp="1"/>
          </p:cNvSpPr>
          <p:nvPr>
            <p:ph type="title"/>
          </p:nvPr>
        </p:nvSpPr>
        <p:spPr/>
        <p:txBody>
          <a:bodyPr/>
          <a:lstStyle/>
          <a:p>
            <a:pPr algn="ctr"/>
            <a:r>
              <a:rPr lang="en-US" sz="3600" b="1" dirty="0"/>
              <a:t>PBC and Disease Progression: Pre-UDCA</a:t>
            </a:r>
            <a:endParaRPr lang="en-US" b="1" dirty="0"/>
          </a:p>
        </p:txBody>
      </p:sp>
      <p:sp>
        <p:nvSpPr>
          <p:cNvPr id="3" name="Content Placeholder 2">
            <a:extLst>
              <a:ext uri="{FF2B5EF4-FFF2-40B4-BE49-F238E27FC236}">
                <a16:creationId xmlns:a16="http://schemas.microsoft.com/office/drawing/2014/main" id="{BC43B46B-FD56-06C0-38B8-99CF9C715911}"/>
              </a:ext>
            </a:extLst>
          </p:cNvPr>
          <p:cNvSpPr>
            <a:spLocks noGrp="1"/>
          </p:cNvSpPr>
          <p:nvPr>
            <p:ph sz="half" idx="1"/>
          </p:nvPr>
        </p:nvSpPr>
        <p:spPr>
          <a:xfrm>
            <a:off x="628650" y="1086996"/>
            <a:ext cx="8131529" cy="3263504"/>
          </a:xfrm>
        </p:spPr>
        <p:txBody>
          <a:bodyPr>
            <a:normAutofit fontScale="92500" lnSpcReduction="10000"/>
          </a:bodyPr>
          <a:lstStyle/>
          <a:p>
            <a:r>
              <a:rPr lang="en-US" dirty="0"/>
              <a:t>Histologic Progression</a:t>
            </a:r>
          </a:p>
          <a:p>
            <a:pPr lvl="1"/>
            <a:r>
              <a:rPr lang="en-US" dirty="0"/>
              <a:t>Median time to extensive fibrosis (</a:t>
            </a:r>
            <a:r>
              <a:rPr lang="en-US" dirty="0">
                <a:latin typeface="Verdana" panose="020B0604030504040204" pitchFamily="34" charset="0"/>
                <a:ea typeface="Verdana" panose="020B0604030504040204" pitchFamily="34" charset="0"/>
              </a:rPr>
              <a:t>≥ F3): 2 years</a:t>
            </a:r>
          </a:p>
          <a:p>
            <a:pPr lvl="1"/>
            <a:r>
              <a:rPr lang="en-US" dirty="0">
                <a:latin typeface="Verdana" panose="020B0604030504040204" pitchFamily="34" charset="0"/>
                <a:ea typeface="Verdana" panose="020B0604030504040204" pitchFamily="34" charset="0"/>
              </a:rPr>
              <a:t>At 4 years:</a:t>
            </a:r>
          </a:p>
          <a:p>
            <a:pPr lvl="2"/>
            <a:r>
              <a:rPr lang="en-US" dirty="0">
                <a:latin typeface="Verdana" panose="020B0604030504040204" pitchFamily="34" charset="0"/>
                <a:ea typeface="Verdana" panose="020B0604030504040204" pitchFamily="34" charset="0"/>
              </a:rPr>
              <a:t>Stable/remain in early stage PBC: 29%</a:t>
            </a:r>
          </a:p>
          <a:p>
            <a:pPr lvl="2"/>
            <a:r>
              <a:rPr lang="en-US" dirty="0">
                <a:latin typeface="Verdana" panose="020B0604030504040204" pitchFamily="34" charset="0"/>
                <a:ea typeface="Verdana" panose="020B0604030504040204" pitchFamily="34" charset="0"/>
              </a:rPr>
              <a:t>50% of were diagnosed with cirrhosis over time (who did not have fibrosis at baseline).</a:t>
            </a:r>
          </a:p>
          <a:p>
            <a:pPr lvl="2"/>
            <a:r>
              <a:rPr lang="en-US" dirty="0">
                <a:latin typeface="Verdana" panose="020B0604030504040204" pitchFamily="34" charset="0"/>
                <a:ea typeface="Verdana" panose="020B0604030504040204" pitchFamily="34" charset="0"/>
              </a:rPr>
              <a:t>Histologic stage progression: 1 stage/1.5 years of follow-up</a:t>
            </a:r>
            <a:endParaRPr lang="en-US" dirty="0"/>
          </a:p>
          <a:p>
            <a:r>
              <a:rPr lang="en-US" dirty="0">
                <a:sym typeface="Wingdings" panose="05000000000000000000" pitchFamily="2" charset="2"/>
              </a:rPr>
              <a:t>Clinical Progression</a:t>
            </a:r>
          </a:p>
          <a:p>
            <a:pPr lvl="1"/>
            <a:r>
              <a:rPr lang="en-US" dirty="0">
                <a:sym typeface="Wingdings" panose="05000000000000000000" pitchFamily="2" charset="2"/>
              </a:rPr>
              <a:t>Development of decompensation (ascites, HE, </a:t>
            </a:r>
            <a:r>
              <a:rPr lang="en-US" dirty="0" err="1">
                <a:sym typeface="Wingdings" panose="05000000000000000000" pitchFamily="2" charset="2"/>
              </a:rPr>
              <a:t>variceal</a:t>
            </a:r>
            <a:r>
              <a:rPr lang="en-US" dirty="0">
                <a:sym typeface="Wingdings" panose="05000000000000000000" pitchFamily="2" charset="2"/>
              </a:rPr>
              <a:t> bleeding, hyperbilirubinemia)</a:t>
            </a:r>
          </a:p>
          <a:p>
            <a:pPr lvl="2"/>
            <a:r>
              <a:rPr lang="en-US" dirty="0">
                <a:sym typeface="Wingdings" panose="05000000000000000000" pitchFamily="2" charset="2"/>
              </a:rPr>
              <a:t>5 year: 15% – 25%  (Cohorts that comprised of 50% cirrhotic patients at entry)</a:t>
            </a:r>
          </a:p>
          <a:p>
            <a:pPr lvl="1"/>
            <a:r>
              <a:rPr lang="en-US" dirty="0">
                <a:sym typeface="Wingdings" panose="05000000000000000000" pitchFamily="2" charset="2"/>
              </a:rPr>
              <a:t>Development of esophageal varices and bleeding</a:t>
            </a:r>
          </a:p>
          <a:p>
            <a:pPr lvl="2"/>
            <a:r>
              <a:rPr lang="en-US" dirty="0">
                <a:sym typeface="Wingdings" panose="05000000000000000000" pitchFamily="2" charset="2"/>
              </a:rPr>
              <a:t>31% develop EV over 5.6 y (28% cirrhotic at baseline)</a:t>
            </a:r>
          </a:p>
          <a:p>
            <a:pPr lvl="2"/>
            <a:r>
              <a:rPr lang="en-US" dirty="0">
                <a:sym typeface="Wingdings" panose="05000000000000000000" pitchFamily="2" charset="2"/>
              </a:rPr>
              <a:t>Diminished survival following the development of varices (3 year survival of 59%)</a:t>
            </a:r>
          </a:p>
          <a:p>
            <a:pPr lvl="1"/>
            <a:endParaRPr lang="en-US" dirty="0">
              <a:sym typeface="Wingdings" panose="05000000000000000000" pitchFamily="2" charset="2"/>
            </a:endParaRPr>
          </a:p>
          <a:p>
            <a:endParaRPr lang="en-US" dirty="0">
              <a:sym typeface="Wingdings" panose="05000000000000000000" pitchFamily="2" charset="2"/>
            </a:endParaRPr>
          </a:p>
        </p:txBody>
      </p:sp>
      <p:sp>
        <p:nvSpPr>
          <p:cNvPr id="4" name="TextBox 3">
            <a:extLst>
              <a:ext uri="{FF2B5EF4-FFF2-40B4-BE49-F238E27FC236}">
                <a16:creationId xmlns:a16="http://schemas.microsoft.com/office/drawing/2014/main" id="{28CF41D0-21AD-9390-D604-BEB1D661C12A}"/>
              </a:ext>
            </a:extLst>
          </p:cNvPr>
          <p:cNvSpPr txBox="1"/>
          <p:nvPr/>
        </p:nvSpPr>
        <p:spPr>
          <a:xfrm>
            <a:off x="3057121" y="4502175"/>
            <a:ext cx="5844540"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Lindor</a:t>
            </a:r>
            <a:r>
              <a:rPr kumimoji="0" lang="en-US" sz="9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KD, et al. </a:t>
            </a:r>
            <a:r>
              <a:rPr kumimoji="0" lang="en-US" sz="900" b="0"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Hepatology</a:t>
            </a:r>
            <a:r>
              <a:rPr kumimoji="0" lang="en-US" sz="9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2019;69(1):394-419.</a:t>
            </a:r>
            <a:endParaRPr kumimoji="0" lang="en-US" sz="9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70692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3B41E-E879-B7F7-086E-9D5EE4263361}"/>
              </a:ext>
            </a:extLst>
          </p:cNvPr>
          <p:cNvSpPr>
            <a:spLocks noGrp="1"/>
          </p:cNvSpPr>
          <p:nvPr>
            <p:ph type="title"/>
          </p:nvPr>
        </p:nvSpPr>
        <p:spPr/>
        <p:txBody>
          <a:bodyPr>
            <a:normAutofit fontScale="90000"/>
          </a:bodyPr>
          <a:lstStyle/>
          <a:p>
            <a:r>
              <a:rPr lang="en-US" sz="3600" b="1" dirty="0"/>
              <a:t>Impact of </a:t>
            </a:r>
            <a:r>
              <a:rPr lang="en-US" sz="3600" b="1" dirty="0" err="1"/>
              <a:t>Ursodiol</a:t>
            </a:r>
            <a:r>
              <a:rPr lang="en-US" sz="3600" b="1" dirty="0"/>
              <a:t>: Improving PBC Outcomes</a:t>
            </a:r>
          </a:p>
        </p:txBody>
      </p:sp>
      <p:sp>
        <p:nvSpPr>
          <p:cNvPr id="3" name="Content Placeholder 2">
            <a:extLst>
              <a:ext uri="{FF2B5EF4-FFF2-40B4-BE49-F238E27FC236}">
                <a16:creationId xmlns:a16="http://schemas.microsoft.com/office/drawing/2014/main" id="{BC43B46B-FD56-06C0-38B8-99CF9C715911}"/>
              </a:ext>
            </a:extLst>
          </p:cNvPr>
          <p:cNvSpPr>
            <a:spLocks noGrp="1"/>
          </p:cNvSpPr>
          <p:nvPr>
            <p:ph sz="half" idx="1"/>
          </p:nvPr>
        </p:nvSpPr>
        <p:spPr>
          <a:xfrm>
            <a:off x="259645" y="1369219"/>
            <a:ext cx="4372740" cy="3263504"/>
          </a:xfrm>
        </p:spPr>
        <p:txBody>
          <a:bodyPr>
            <a:normAutofit/>
          </a:bodyPr>
          <a:lstStyle/>
          <a:p>
            <a:r>
              <a:rPr lang="en-US" dirty="0" err="1"/>
              <a:t>Ursodiol</a:t>
            </a:r>
            <a:r>
              <a:rPr lang="en-US" dirty="0"/>
              <a:t> changes the course of PBC</a:t>
            </a:r>
          </a:p>
          <a:p>
            <a:pPr lvl="1"/>
            <a:r>
              <a:rPr lang="en-US" dirty="0"/>
              <a:t>Improves biochemical indices</a:t>
            </a:r>
          </a:p>
          <a:p>
            <a:pPr lvl="1"/>
            <a:r>
              <a:rPr lang="en-US" dirty="0"/>
              <a:t>Delays histologic progression</a:t>
            </a:r>
          </a:p>
          <a:p>
            <a:pPr lvl="1"/>
            <a:r>
              <a:rPr lang="en-US" dirty="0"/>
              <a:t>Improves survival without transplantation</a:t>
            </a:r>
          </a:p>
          <a:p>
            <a:r>
              <a:rPr lang="en-US" dirty="0"/>
              <a:t>Risk of fibrosis progression/year</a:t>
            </a:r>
          </a:p>
          <a:p>
            <a:pPr lvl="1"/>
            <a:r>
              <a:rPr lang="en-US" dirty="0"/>
              <a:t>URSO 7% vs Placebo 34%</a:t>
            </a:r>
          </a:p>
          <a:p>
            <a:r>
              <a:rPr lang="en-US" dirty="0"/>
              <a:t>Risk of development of varices at 4y:</a:t>
            </a:r>
          </a:p>
          <a:p>
            <a:pPr lvl="1"/>
            <a:r>
              <a:rPr lang="en-US" dirty="0"/>
              <a:t>URSO 16% vs Placebo 58%</a:t>
            </a:r>
          </a:p>
          <a:p>
            <a:endParaRPr lang="en-US" dirty="0">
              <a:sym typeface="Wingdings" panose="05000000000000000000" pitchFamily="2" charset="2"/>
            </a:endParaRPr>
          </a:p>
        </p:txBody>
      </p:sp>
      <p:graphicFrame>
        <p:nvGraphicFramePr>
          <p:cNvPr id="8" name="Content Placeholder 7">
            <a:extLst>
              <a:ext uri="{FF2B5EF4-FFF2-40B4-BE49-F238E27FC236}">
                <a16:creationId xmlns:a16="http://schemas.microsoft.com/office/drawing/2014/main" id="{0FD7CC42-804F-79C5-06B6-EA982CAD7DB7}"/>
              </a:ext>
            </a:extLst>
          </p:cNvPr>
          <p:cNvGraphicFramePr>
            <a:graphicFrameLocks noGrp="1"/>
          </p:cNvGraphicFramePr>
          <p:nvPr>
            <p:ph sz="half" idx="2"/>
          </p:nvPr>
        </p:nvGraphicFramePr>
        <p:xfrm>
          <a:off x="4447822" y="1268016"/>
          <a:ext cx="4477693" cy="326231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28CF41D0-21AD-9390-D604-BEB1D661C12A}"/>
              </a:ext>
            </a:extLst>
          </p:cNvPr>
          <p:cNvSpPr txBox="1"/>
          <p:nvPr/>
        </p:nvSpPr>
        <p:spPr>
          <a:xfrm>
            <a:off x="3080975" y="4494223"/>
            <a:ext cx="5844540" cy="5078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ea typeface="+mn-ea"/>
                <a:cs typeface="+mn-cs"/>
              </a:rPr>
              <a:t>Perez CFM, et al. </a:t>
            </a:r>
            <a:r>
              <a:rPr kumimoji="0" lang="en-US" sz="900" b="0" i="1" u="none" strike="noStrike" kern="1200" cap="none" spc="0" normalizeH="0" baseline="0" noProof="0" dirty="0">
                <a:ln>
                  <a:noFill/>
                </a:ln>
                <a:solidFill>
                  <a:srgbClr val="000000"/>
                </a:solidFill>
                <a:effectLst/>
                <a:uLnTx/>
                <a:uFillTx/>
                <a:ea typeface="+mn-ea"/>
                <a:cs typeface="+mn-cs"/>
              </a:rPr>
              <a:t>Hepatology</a:t>
            </a:r>
            <a:r>
              <a:rPr kumimoji="0" lang="en-US" sz="900" b="0" i="0" u="none" strike="noStrike" kern="1200" cap="none" spc="0" normalizeH="0" baseline="0" noProof="0" dirty="0">
                <a:ln>
                  <a:noFill/>
                </a:ln>
                <a:solidFill>
                  <a:srgbClr val="000000"/>
                </a:solidFill>
                <a:effectLst/>
                <a:uLnTx/>
                <a:uFillTx/>
                <a:ea typeface="+mn-ea"/>
                <a:cs typeface="+mn-cs"/>
              </a:rPr>
              <a:t>. 2018;67(5):1920-1930.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ea typeface="+mn-ea"/>
                <a:cs typeface="+mn-cs"/>
              </a:rPr>
              <a:t>Lindor KD, et al. </a:t>
            </a:r>
            <a:r>
              <a:rPr kumimoji="0" lang="en-US" sz="900" b="0" i="1" u="none" strike="noStrike" kern="1200" cap="none" spc="0" normalizeH="0" baseline="0" noProof="0" dirty="0">
                <a:ln>
                  <a:noFill/>
                </a:ln>
                <a:solidFill>
                  <a:srgbClr val="000000"/>
                </a:solidFill>
                <a:effectLst/>
                <a:uLnTx/>
                <a:uFillTx/>
                <a:ea typeface="+mn-ea"/>
                <a:cs typeface="+mn-cs"/>
              </a:rPr>
              <a:t>Hepatology</a:t>
            </a:r>
            <a:r>
              <a:rPr kumimoji="0" lang="en-US" sz="900" b="0" i="0" u="none" strike="noStrike" kern="1200" cap="none" spc="0" normalizeH="0" baseline="0" noProof="0" dirty="0">
                <a:ln>
                  <a:noFill/>
                </a:ln>
                <a:solidFill>
                  <a:srgbClr val="000000"/>
                </a:solidFill>
                <a:effectLst/>
                <a:uLnTx/>
                <a:uFillTx/>
                <a:ea typeface="+mn-ea"/>
                <a:cs typeface="+mn-cs"/>
              </a:rPr>
              <a:t>. 2019;69(1):394-419.</a:t>
            </a:r>
            <a:endParaRPr kumimoji="0" lang="en-US" sz="900" b="0" i="0" u="none" strike="noStrike" kern="1200" cap="none" spc="0" normalizeH="0" baseline="0" noProof="0" dirty="0">
              <a:ln>
                <a:noFill/>
              </a:ln>
              <a:solidFill>
                <a:prstClr val="black"/>
              </a:solidFill>
              <a:effectLst/>
              <a:uLnTx/>
              <a:uFillTx/>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srgbClr val="000000"/>
                </a:solidFill>
                <a:effectLst/>
                <a:uLnTx/>
                <a:uFillTx/>
                <a:ea typeface="+mn-ea"/>
                <a:cs typeface="+mn-cs"/>
              </a:rPr>
              <a:t>Corpechot</a:t>
            </a:r>
            <a:r>
              <a:rPr kumimoji="0" lang="en-US" sz="900" b="0" i="0" u="none" strike="noStrike" kern="1200" cap="none" spc="0" normalizeH="0" baseline="0" noProof="0" dirty="0">
                <a:ln>
                  <a:noFill/>
                </a:ln>
                <a:solidFill>
                  <a:srgbClr val="000000"/>
                </a:solidFill>
                <a:effectLst/>
                <a:uLnTx/>
                <a:uFillTx/>
                <a:ea typeface="+mn-ea"/>
                <a:cs typeface="+mn-cs"/>
              </a:rPr>
              <a:t> C, et al. </a:t>
            </a:r>
            <a:r>
              <a:rPr kumimoji="0" lang="en-US" sz="900" b="0" i="1" u="none" strike="noStrike" kern="1200" cap="none" spc="0" normalizeH="0" baseline="0" noProof="0" dirty="0">
                <a:ln>
                  <a:noFill/>
                </a:ln>
                <a:solidFill>
                  <a:srgbClr val="000000"/>
                </a:solidFill>
                <a:effectLst/>
                <a:uLnTx/>
                <a:uFillTx/>
                <a:ea typeface="+mn-ea"/>
                <a:cs typeface="+mn-cs"/>
              </a:rPr>
              <a:t>Hepatology</a:t>
            </a:r>
            <a:r>
              <a:rPr kumimoji="0" lang="en-US" sz="900" b="0" i="0" u="none" strike="noStrike" kern="1200" cap="none" spc="0" normalizeH="0" baseline="0" noProof="0" dirty="0">
                <a:ln>
                  <a:noFill/>
                </a:ln>
                <a:solidFill>
                  <a:srgbClr val="000000"/>
                </a:solidFill>
                <a:effectLst/>
                <a:uLnTx/>
                <a:uFillTx/>
                <a:ea typeface="+mn-ea"/>
                <a:cs typeface="+mn-cs"/>
              </a:rPr>
              <a:t>. 2000;32(6):1196-1199.</a:t>
            </a:r>
            <a:endParaRPr kumimoji="0" lang="en-US" sz="9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166331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Object 2"/>
          <p:cNvGraphicFramePr>
            <a:graphicFrameLocks/>
          </p:cNvGraphicFramePr>
          <p:nvPr/>
        </p:nvGraphicFramePr>
        <p:xfrm>
          <a:off x="1456267" y="1219328"/>
          <a:ext cx="6592711" cy="320503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a:t>Medical Approaches to PBC: UDCA</a:t>
            </a:r>
          </a:p>
        </p:txBody>
      </p:sp>
      <p:sp>
        <p:nvSpPr>
          <p:cNvPr id="4" name="Text Placeholder 3"/>
          <p:cNvSpPr>
            <a:spLocks noGrp="1"/>
          </p:cNvSpPr>
          <p:nvPr>
            <p:ph type="body" sz="quarter" idx="10"/>
          </p:nvPr>
        </p:nvSpPr>
        <p:spPr/>
        <p:txBody>
          <a:bodyPr>
            <a:normAutofit/>
          </a:bodyPr>
          <a:lstStyle/>
          <a:p>
            <a:r>
              <a:rPr lang="en-US" sz="900" dirty="0"/>
              <a:t>Poupon RE, et al. </a:t>
            </a:r>
            <a:r>
              <a:rPr lang="en-US" sz="900" i="1" dirty="0"/>
              <a:t>Gastroenterology.</a:t>
            </a:r>
            <a:r>
              <a:rPr lang="en-US" sz="900" dirty="0"/>
              <a:t> 1997; 113:884-890.</a:t>
            </a:r>
          </a:p>
        </p:txBody>
      </p:sp>
      <p:sp>
        <p:nvSpPr>
          <p:cNvPr id="6" name="TextBox 5"/>
          <p:cNvSpPr txBox="1"/>
          <p:nvPr/>
        </p:nvSpPr>
        <p:spPr>
          <a:xfrm>
            <a:off x="2286001" y="937400"/>
            <a:ext cx="4639733" cy="308610"/>
          </a:xfrm>
          <a:prstGeom prst="rect">
            <a:avLst/>
          </a:prstGeom>
        </p:spPr>
        <p:txBody>
          <a:bodyPr vert="horz" wrap="square" lIns="0" tIns="0" rIns="43841" bIns="21921" rtlCol="0">
            <a:noAutofit/>
          </a:bodyPr>
          <a:lstStyle/>
          <a:p>
            <a:pPr marL="0" marR="0" lvl="0" indent="0" algn="ctr" defTabSz="43841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a:ea typeface="+mn-ea"/>
                <a:cs typeface="+mn-cs"/>
              </a:rPr>
              <a:t>Survival Free of Transplantation (Combined Data)</a:t>
            </a:r>
          </a:p>
        </p:txBody>
      </p:sp>
      <p:grpSp>
        <p:nvGrpSpPr>
          <p:cNvPr id="7" name="Group 6"/>
          <p:cNvGrpSpPr/>
          <p:nvPr/>
        </p:nvGrpSpPr>
        <p:grpSpPr>
          <a:xfrm>
            <a:off x="2389837" y="1243013"/>
            <a:ext cx="4414100" cy="3210069"/>
            <a:chOff x="957832" y="1631950"/>
            <a:chExt cx="6301822" cy="4412412"/>
          </a:xfrm>
        </p:grpSpPr>
        <p:sp>
          <p:nvSpPr>
            <p:cNvPr id="8" name="TextBox 7"/>
            <p:cNvSpPr txBox="1"/>
            <p:nvPr/>
          </p:nvSpPr>
          <p:spPr>
            <a:xfrm>
              <a:off x="1634095" y="5532342"/>
              <a:ext cx="629805" cy="301427"/>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dirty="0">
                  <a:ln>
                    <a:noFill/>
                  </a:ln>
                  <a:solidFill>
                    <a:prstClr val="black"/>
                  </a:solidFill>
                  <a:effectLst/>
                  <a:uLnTx/>
                  <a:uFillTx/>
                  <a:latin typeface="Calibri"/>
                  <a:ea typeface="+mn-ea"/>
                  <a:cs typeface="+mn-cs"/>
                </a:rPr>
                <a:t>UDCA</a:t>
              </a:r>
            </a:p>
          </p:txBody>
        </p:sp>
        <p:sp>
          <p:nvSpPr>
            <p:cNvPr id="9" name="TextBox 8"/>
            <p:cNvSpPr txBox="1"/>
            <p:nvPr/>
          </p:nvSpPr>
          <p:spPr>
            <a:xfrm>
              <a:off x="957832" y="5735184"/>
              <a:ext cx="1339252" cy="301427"/>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dirty="0">
                  <a:ln>
                    <a:noFill/>
                  </a:ln>
                  <a:solidFill>
                    <a:prstClr val="black"/>
                  </a:solidFill>
                  <a:effectLst/>
                  <a:uLnTx/>
                  <a:uFillTx/>
                  <a:latin typeface="Calibri"/>
                  <a:ea typeface="+mn-ea"/>
                  <a:cs typeface="+mn-cs"/>
                </a:rPr>
                <a:t>Placebo </a:t>
              </a:r>
              <a:r>
                <a:rPr kumimoji="0" lang="en-US" sz="825" b="1" i="0" u="none" strike="noStrike" kern="1200" cap="none" spc="0" normalizeH="0" baseline="0" noProof="0" dirty="0">
                  <a:ln>
                    <a:noFill/>
                  </a:ln>
                  <a:solidFill>
                    <a:prstClr val="black"/>
                  </a:solidFill>
                  <a:effectLst/>
                  <a:uLnTx/>
                  <a:uFillTx/>
                  <a:latin typeface="Calibri"/>
                  <a:ea typeface="+mn-ea"/>
                  <a:cs typeface="+mn-cs"/>
                  <a:sym typeface="Wingdings" panose="05000000000000000000" pitchFamily="2" charset="2"/>
                </a:rPr>
                <a:t> </a:t>
              </a:r>
              <a:r>
                <a:rPr kumimoji="0" lang="en-US" sz="825" b="1" i="0" u="none" strike="noStrike" kern="1200" cap="none" spc="0" normalizeH="0" baseline="0" noProof="0" dirty="0">
                  <a:ln>
                    <a:noFill/>
                  </a:ln>
                  <a:solidFill>
                    <a:prstClr val="black"/>
                  </a:solidFill>
                  <a:effectLst/>
                  <a:uLnTx/>
                  <a:uFillTx/>
                  <a:latin typeface="Calibri"/>
                  <a:ea typeface="+mn-ea"/>
                  <a:cs typeface="+mn-cs"/>
                </a:rPr>
                <a:t>UDCA</a:t>
              </a:r>
            </a:p>
          </p:txBody>
        </p:sp>
        <p:sp>
          <p:nvSpPr>
            <p:cNvPr id="10" name="TextBox 9"/>
            <p:cNvSpPr txBox="1"/>
            <p:nvPr/>
          </p:nvSpPr>
          <p:spPr>
            <a:xfrm>
              <a:off x="2307852" y="5532342"/>
              <a:ext cx="490206" cy="301427"/>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dirty="0">
                  <a:ln>
                    <a:noFill/>
                  </a:ln>
                  <a:solidFill>
                    <a:prstClr val="black"/>
                  </a:solidFill>
                  <a:effectLst/>
                  <a:uLnTx/>
                  <a:uFillTx/>
                  <a:latin typeface="Calibri"/>
                  <a:ea typeface="+mn-ea"/>
                  <a:cs typeface="+mn-cs"/>
                </a:rPr>
                <a:t>273</a:t>
              </a:r>
            </a:p>
          </p:txBody>
        </p:sp>
        <p:sp>
          <p:nvSpPr>
            <p:cNvPr id="11" name="TextBox 10"/>
            <p:cNvSpPr txBox="1"/>
            <p:nvPr/>
          </p:nvSpPr>
          <p:spPr>
            <a:xfrm>
              <a:off x="4548236" y="5532342"/>
              <a:ext cx="490206" cy="301427"/>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dirty="0">
                  <a:ln>
                    <a:noFill/>
                  </a:ln>
                  <a:solidFill>
                    <a:prstClr val="black"/>
                  </a:solidFill>
                  <a:effectLst/>
                  <a:uLnTx/>
                  <a:uFillTx/>
                  <a:latin typeface="Calibri"/>
                  <a:ea typeface="+mn-ea"/>
                  <a:cs typeface="+mn-cs"/>
                </a:rPr>
                <a:t>236</a:t>
              </a:r>
            </a:p>
          </p:txBody>
        </p:sp>
        <p:sp>
          <p:nvSpPr>
            <p:cNvPr id="12" name="TextBox 11"/>
            <p:cNvSpPr txBox="1"/>
            <p:nvPr/>
          </p:nvSpPr>
          <p:spPr>
            <a:xfrm>
              <a:off x="6769448" y="5532342"/>
              <a:ext cx="490206" cy="301427"/>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dirty="0">
                  <a:ln>
                    <a:noFill/>
                  </a:ln>
                  <a:solidFill>
                    <a:prstClr val="black"/>
                  </a:solidFill>
                  <a:effectLst/>
                  <a:uLnTx/>
                  <a:uFillTx/>
                  <a:latin typeface="Calibri"/>
                  <a:ea typeface="+mn-ea"/>
                  <a:cs typeface="+mn-cs"/>
                </a:rPr>
                <a:t>116</a:t>
              </a:r>
            </a:p>
          </p:txBody>
        </p:sp>
        <p:sp>
          <p:nvSpPr>
            <p:cNvPr id="13" name="TextBox 12"/>
            <p:cNvSpPr txBox="1"/>
            <p:nvPr/>
          </p:nvSpPr>
          <p:spPr>
            <a:xfrm>
              <a:off x="2307850" y="5742935"/>
              <a:ext cx="490206" cy="301427"/>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dirty="0">
                  <a:ln>
                    <a:noFill/>
                  </a:ln>
                  <a:solidFill>
                    <a:prstClr val="black"/>
                  </a:solidFill>
                  <a:effectLst/>
                  <a:uLnTx/>
                  <a:uFillTx/>
                  <a:latin typeface="Calibri"/>
                  <a:ea typeface="+mn-ea"/>
                  <a:cs typeface="+mn-cs"/>
                </a:rPr>
                <a:t>275</a:t>
              </a:r>
            </a:p>
          </p:txBody>
        </p:sp>
        <p:sp>
          <p:nvSpPr>
            <p:cNvPr id="14" name="TextBox 13"/>
            <p:cNvSpPr txBox="1"/>
            <p:nvPr/>
          </p:nvSpPr>
          <p:spPr>
            <a:xfrm>
              <a:off x="4548236" y="5742935"/>
              <a:ext cx="490206" cy="301427"/>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dirty="0">
                  <a:ln>
                    <a:noFill/>
                  </a:ln>
                  <a:solidFill>
                    <a:prstClr val="black"/>
                  </a:solidFill>
                  <a:effectLst/>
                  <a:uLnTx/>
                  <a:uFillTx/>
                  <a:latin typeface="Calibri"/>
                  <a:ea typeface="+mn-ea"/>
                  <a:cs typeface="+mn-cs"/>
                </a:rPr>
                <a:t>220</a:t>
              </a:r>
            </a:p>
          </p:txBody>
        </p:sp>
        <p:sp>
          <p:nvSpPr>
            <p:cNvPr id="15" name="TextBox 14"/>
            <p:cNvSpPr txBox="1"/>
            <p:nvPr/>
          </p:nvSpPr>
          <p:spPr>
            <a:xfrm>
              <a:off x="6806220" y="5742935"/>
              <a:ext cx="414683" cy="301427"/>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dirty="0">
                  <a:ln>
                    <a:noFill/>
                  </a:ln>
                  <a:solidFill>
                    <a:prstClr val="black"/>
                  </a:solidFill>
                  <a:effectLst/>
                  <a:uLnTx/>
                  <a:uFillTx/>
                  <a:latin typeface="Calibri"/>
                  <a:ea typeface="+mn-ea"/>
                  <a:cs typeface="+mn-cs"/>
                </a:rPr>
                <a:t>87</a:t>
              </a:r>
            </a:p>
          </p:txBody>
        </p:sp>
        <p:grpSp>
          <p:nvGrpSpPr>
            <p:cNvPr id="16" name="Group 15"/>
            <p:cNvGrpSpPr/>
            <p:nvPr/>
          </p:nvGrpSpPr>
          <p:grpSpPr>
            <a:xfrm>
              <a:off x="1600200" y="1631950"/>
              <a:ext cx="5613541" cy="4024548"/>
              <a:chOff x="1600200" y="1593850"/>
              <a:chExt cx="5613541" cy="4024548"/>
            </a:xfrm>
          </p:grpSpPr>
          <p:sp>
            <p:nvSpPr>
              <p:cNvPr id="17" name="TextBox 16"/>
              <p:cNvSpPr txBox="1"/>
              <p:nvPr/>
            </p:nvSpPr>
            <p:spPr>
              <a:xfrm>
                <a:off x="1600200" y="1676399"/>
                <a:ext cx="365761" cy="3342880"/>
              </a:xfrm>
              <a:prstGeom prst="rect">
                <a:avLst/>
              </a:prstGeom>
              <a:noFill/>
              <a:ln>
                <a:noFill/>
              </a:ln>
            </p:spPr>
            <p:style>
              <a:lnRef idx="0">
                <a:scrgbClr r="0" g="0" b="0"/>
              </a:lnRef>
              <a:fillRef idx="0">
                <a:scrgbClr r="0" g="0" b="0"/>
              </a:fillRef>
              <a:effectRef idx="0">
                <a:scrgbClr r="0" g="0" b="0"/>
              </a:effectRef>
              <a:fontRef idx="minor">
                <a:schemeClr val="dk1"/>
              </a:fontRef>
            </p:style>
            <p:txBody>
              <a:bodyPr vert="vert270" wrap="square" lIns="0" tIns="0" rIns="43841" bIns="21921" rtlCol="0">
                <a:normAutofit/>
              </a:bodyPr>
              <a:lstStyle/>
              <a:p>
                <a:pPr marL="0" marR="0" lvl="0" indent="0" algn="ctr" defTabSz="438410" rtl="0" eaLnBrk="1" fontAlgn="auto" latinLnBrk="0" hangingPunct="1">
                  <a:lnSpc>
                    <a:spcPct val="100000"/>
                  </a:lnSpc>
                  <a:spcBef>
                    <a:spcPct val="20000"/>
                  </a:spcBef>
                  <a:spcAft>
                    <a:spcPts val="0"/>
                  </a:spcAft>
                  <a:buClrTx/>
                  <a:buSzTx/>
                  <a:buFontTx/>
                  <a:buNone/>
                  <a:tabLst/>
                  <a:defRPr/>
                </a:pPr>
                <a:r>
                  <a:rPr kumimoji="0" lang="en-US" sz="1350" b="1" i="0" u="none" strike="noStrike" kern="1200" cap="none" spc="0" normalizeH="0" baseline="0" noProof="0" dirty="0">
                    <a:ln>
                      <a:noFill/>
                    </a:ln>
                    <a:solidFill>
                      <a:prstClr val="black"/>
                    </a:solidFill>
                    <a:effectLst/>
                    <a:uLnTx/>
                    <a:uFillTx/>
                    <a:latin typeface="Calibri"/>
                    <a:ea typeface="+mn-ea"/>
                    <a:cs typeface="+mn-cs"/>
                  </a:rPr>
                  <a:t>Probability of Survival %</a:t>
                </a:r>
              </a:p>
            </p:txBody>
          </p:sp>
          <p:cxnSp>
            <p:nvCxnSpPr>
              <p:cNvPr id="18" name="Straight Connector 17"/>
              <p:cNvCxnSpPr/>
              <p:nvPr/>
            </p:nvCxnSpPr>
            <p:spPr bwMode="auto">
              <a:xfrm>
                <a:off x="2371725" y="1744980"/>
                <a:ext cx="0" cy="3227070"/>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bwMode="auto">
              <a:xfrm>
                <a:off x="2362200" y="4981575"/>
                <a:ext cx="4781550" cy="0"/>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20" name="TextBox 19"/>
              <p:cNvSpPr txBox="1"/>
              <p:nvPr/>
            </p:nvSpPr>
            <p:spPr>
              <a:xfrm>
                <a:off x="1819648" y="1593850"/>
                <a:ext cx="510803" cy="3490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a:ea typeface="+mn-ea"/>
                    <a:cs typeface="Calibri" pitchFamily="34" charset="0"/>
                  </a:rPr>
                  <a:t>1.0</a:t>
                </a:r>
              </a:p>
            </p:txBody>
          </p:sp>
          <p:sp>
            <p:nvSpPr>
              <p:cNvPr id="21" name="TextBox 20"/>
              <p:cNvSpPr txBox="1"/>
              <p:nvPr/>
            </p:nvSpPr>
            <p:spPr>
              <a:xfrm>
                <a:off x="1813298" y="4629150"/>
                <a:ext cx="510803" cy="3490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a:ea typeface="+mn-ea"/>
                    <a:cs typeface="Calibri" pitchFamily="34" charset="0"/>
                  </a:rPr>
                  <a:t>0.5</a:t>
                </a:r>
              </a:p>
            </p:txBody>
          </p:sp>
          <p:cxnSp>
            <p:nvCxnSpPr>
              <p:cNvPr id="22" name="Straight Connector 21"/>
              <p:cNvCxnSpPr/>
              <p:nvPr/>
            </p:nvCxnSpPr>
            <p:spPr bwMode="auto">
              <a:xfrm>
                <a:off x="2305050" y="1750219"/>
                <a:ext cx="64294" cy="0"/>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bwMode="auto">
              <a:xfrm>
                <a:off x="2301875" y="4791869"/>
                <a:ext cx="64294" cy="0"/>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bwMode="auto">
              <a:xfrm>
                <a:off x="2326480" y="2338389"/>
                <a:ext cx="42863" cy="0"/>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bwMode="auto">
              <a:xfrm>
                <a:off x="2326481" y="2967041"/>
                <a:ext cx="42863" cy="0"/>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bwMode="auto">
              <a:xfrm>
                <a:off x="2324101" y="3583788"/>
                <a:ext cx="42863" cy="0"/>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bwMode="auto">
              <a:xfrm>
                <a:off x="2321721" y="4207678"/>
                <a:ext cx="42863" cy="0"/>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bwMode="auto">
              <a:xfrm rot="5400000">
                <a:off x="2492375" y="5008563"/>
                <a:ext cx="64294" cy="0"/>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bwMode="auto">
              <a:xfrm rot="5400000">
                <a:off x="4730750" y="5008563"/>
                <a:ext cx="64294" cy="0"/>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bwMode="auto">
              <a:xfrm rot="5400000">
                <a:off x="6945311" y="5008563"/>
                <a:ext cx="64294" cy="0"/>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31" name="TextBox 30"/>
              <p:cNvSpPr txBox="1"/>
              <p:nvPr/>
            </p:nvSpPr>
            <p:spPr>
              <a:xfrm>
                <a:off x="2346598" y="5078730"/>
                <a:ext cx="362048" cy="3490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a:ea typeface="+mn-ea"/>
                    <a:cs typeface="Calibri" pitchFamily="34" charset="0"/>
                  </a:rPr>
                  <a:t>0</a:t>
                </a:r>
              </a:p>
            </p:txBody>
          </p:sp>
          <p:sp>
            <p:nvSpPr>
              <p:cNvPr id="32" name="TextBox 31"/>
              <p:cNvSpPr txBox="1"/>
              <p:nvPr/>
            </p:nvSpPr>
            <p:spPr>
              <a:xfrm>
                <a:off x="4537782" y="5078730"/>
                <a:ext cx="460454" cy="3490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a:ea typeface="+mn-ea"/>
                    <a:cs typeface="Calibri" pitchFamily="34" charset="0"/>
                  </a:rPr>
                  <a:t>24</a:t>
                </a:r>
              </a:p>
            </p:txBody>
          </p:sp>
          <p:sp>
            <p:nvSpPr>
              <p:cNvPr id="33" name="TextBox 32"/>
              <p:cNvSpPr txBox="1"/>
              <p:nvPr/>
            </p:nvSpPr>
            <p:spPr>
              <a:xfrm>
                <a:off x="6753287" y="5078730"/>
                <a:ext cx="460454" cy="3490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a:ea typeface="+mn-ea"/>
                    <a:cs typeface="Calibri" pitchFamily="34" charset="0"/>
                  </a:rPr>
                  <a:t>48</a:t>
                </a:r>
              </a:p>
            </p:txBody>
          </p:sp>
          <p:sp>
            <p:nvSpPr>
              <p:cNvPr id="34" name="TextBox 33"/>
              <p:cNvSpPr txBox="1"/>
              <p:nvPr/>
            </p:nvSpPr>
            <p:spPr>
              <a:xfrm>
                <a:off x="2379838" y="5205919"/>
                <a:ext cx="4763911" cy="41247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prstClr val="black"/>
                    </a:solidFill>
                    <a:effectLst/>
                    <a:uLnTx/>
                    <a:uFillTx/>
                    <a:latin typeface="Calibri"/>
                    <a:ea typeface="+mn-ea"/>
                    <a:cs typeface="Calibri" pitchFamily="34" charset="0"/>
                  </a:rPr>
                  <a:t>Months</a:t>
                </a:r>
              </a:p>
            </p:txBody>
          </p:sp>
          <p:sp>
            <p:nvSpPr>
              <p:cNvPr id="35" name="TextBox 34"/>
              <p:cNvSpPr txBox="1"/>
              <p:nvPr/>
            </p:nvSpPr>
            <p:spPr>
              <a:xfrm>
                <a:off x="5436946" y="2098262"/>
                <a:ext cx="860949" cy="412479"/>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prstClr val="black"/>
                    </a:solidFill>
                    <a:effectLst/>
                    <a:uLnTx/>
                    <a:uFillTx/>
                    <a:latin typeface="Calibri"/>
                    <a:ea typeface="+mn-ea"/>
                    <a:cs typeface="+mn-cs"/>
                  </a:rPr>
                  <a:t>UDCA</a:t>
                </a:r>
              </a:p>
            </p:txBody>
          </p:sp>
          <p:sp>
            <p:nvSpPr>
              <p:cNvPr id="36" name="TextBox 35"/>
              <p:cNvSpPr txBox="1"/>
              <p:nvPr/>
            </p:nvSpPr>
            <p:spPr>
              <a:xfrm>
                <a:off x="4655244" y="3501384"/>
                <a:ext cx="2018950" cy="412479"/>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prstClr val="black"/>
                    </a:solidFill>
                    <a:effectLst/>
                    <a:uLnTx/>
                    <a:uFillTx/>
                    <a:latin typeface="Calibri"/>
                    <a:ea typeface="+mn-ea"/>
                    <a:cs typeface="+mn-cs"/>
                  </a:rPr>
                  <a:t>Placebo </a:t>
                </a:r>
                <a:r>
                  <a:rPr kumimoji="0" lang="en-US" sz="1350" b="1" i="0" u="none" strike="noStrike" kern="1200" cap="none" spc="0" normalizeH="0" baseline="0" noProof="0" dirty="0">
                    <a:ln>
                      <a:noFill/>
                    </a:ln>
                    <a:solidFill>
                      <a:prstClr val="black"/>
                    </a:solidFill>
                    <a:effectLst/>
                    <a:uLnTx/>
                    <a:uFillTx/>
                    <a:latin typeface="Calibri"/>
                    <a:ea typeface="+mn-ea"/>
                    <a:cs typeface="+mn-cs"/>
                    <a:sym typeface="Wingdings" panose="05000000000000000000" pitchFamily="2" charset="2"/>
                  </a:rPr>
                  <a:t> </a:t>
                </a:r>
                <a:r>
                  <a:rPr kumimoji="0" lang="en-US" sz="1350" b="1" i="0" u="none" strike="noStrike" kern="1200" cap="none" spc="0" normalizeH="0" baseline="0" noProof="0" dirty="0">
                    <a:ln>
                      <a:noFill/>
                    </a:ln>
                    <a:solidFill>
                      <a:prstClr val="black"/>
                    </a:solidFill>
                    <a:effectLst/>
                    <a:uLnTx/>
                    <a:uFillTx/>
                    <a:latin typeface="Calibri"/>
                    <a:ea typeface="+mn-ea"/>
                    <a:cs typeface="+mn-cs"/>
                  </a:rPr>
                  <a:t>UDCA</a:t>
                </a:r>
              </a:p>
            </p:txBody>
          </p:sp>
          <p:cxnSp>
            <p:nvCxnSpPr>
              <p:cNvPr id="37" name="Straight Connector 36"/>
              <p:cNvCxnSpPr/>
              <p:nvPr/>
            </p:nvCxnSpPr>
            <p:spPr bwMode="auto">
              <a:xfrm rot="5400000">
                <a:off x="3619501" y="4997848"/>
                <a:ext cx="42863" cy="0"/>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bwMode="auto">
              <a:xfrm rot="5400000">
                <a:off x="5855495" y="4997848"/>
                <a:ext cx="42863" cy="0"/>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39" name="Freeform 49"/>
              <p:cNvSpPr/>
              <p:nvPr/>
            </p:nvSpPr>
            <p:spPr>
              <a:xfrm>
                <a:off x="2519363" y="1738313"/>
                <a:ext cx="4467225" cy="1943100"/>
              </a:xfrm>
              <a:custGeom>
                <a:avLst/>
                <a:gdLst>
                  <a:gd name="connsiteX0" fmla="*/ 0 w 4467225"/>
                  <a:gd name="connsiteY0" fmla="*/ 0 h 1943100"/>
                  <a:gd name="connsiteX1" fmla="*/ 157162 w 4467225"/>
                  <a:gd name="connsiteY1" fmla="*/ 14287 h 1943100"/>
                  <a:gd name="connsiteX2" fmla="*/ 157162 w 4467225"/>
                  <a:gd name="connsiteY2" fmla="*/ 52387 h 1943100"/>
                  <a:gd name="connsiteX3" fmla="*/ 576262 w 4467225"/>
                  <a:gd name="connsiteY3" fmla="*/ 52387 h 1943100"/>
                  <a:gd name="connsiteX4" fmla="*/ 576262 w 4467225"/>
                  <a:gd name="connsiteY4" fmla="*/ 152400 h 1943100"/>
                  <a:gd name="connsiteX5" fmla="*/ 757237 w 4467225"/>
                  <a:gd name="connsiteY5" fmla="*/ 152400 h 1943100"/>
                  <a:gd name="connsiteX6" fmla="*/ 757237 w 4467225"/>
                  <a:gd name="connsiteY6" fmla="*/ 204787 h 1943100"/>
                  <a:gd name="connsiteX7" fmla="*/ 852487 w 4467225"/>
                  <a:gd name="connsiteY7" fmla="*/ 204787 h 1943100"/>
                  <a:gd name="connsiteX8" fmla="*/ 871537 w 4467225"/>
                  <a:gd name="connsiteY8" fmla="*/ 238125 h 1943100"/>
                  <a:gd name="connsiteX9" fmla="*/ 942975 w 4467225"/>
                  <a:gd name="connsiteY9" fmla="*/ 238125 h 1943100"/>
                  <a:gd name="connsiteX10" fmla="*/ 942975 w 4467225"/>
                  <a:gd name="connsiteY10" fmla="*/ 238125 h 1943100"/>
                  <a:gd name="connsiteX11" fmla="*/ 966787 w 4467225"/>
                  <a:gd name="connsiteY11" fmla="*/ 276225 h 1943100"/>
                  <a:gd name="connsiteX12" fmla="*/ 1123950 w 4467225"/>
                  <a:gd name="connsiteY12" fmla="*/ 276225 h 1943100"/>
                  <a:gd name="connsiteX13" fmla="*/ 1123950 w 4467225"/>
                  <a:gd name="connsiteY13" fmla="*/ 314325 h 1943100"/>
                  <a:gd name="connsiteX14" fmla="*/ 1223962 w 4467225"/>
                  <a:gd name="connsiteY14" fmla="*/ 314325 h 1943100"/>
                  <a:gd name="connsiteX15" fmla="*/ 1223962 w 4467225"/>
                  <a:gd name="connsiteY15" fmla="*/ 366712 h 1943100"/>
                  <a:gd name="connsiteX16" fmla="*/ 1323975 w 4467225"/>
                  <a:gd name="connsiteY16" fmla="*/ 366712 h 1943100"/>
                  <a:gd name="connsiteX17" fmla="*/ 1323975 w 4467225"/>
                  <a:gd name="connsiteY17" fmla="*/ 433387 h 1943100"/>
                  <a:gd name="connsiteX18" fmla="*/ 1414462 w 4467225"/>
                  <a:gd name="connsiteY18" fmla="*/ 433387 h 1943100"/>
                  <a:gd name="connsiteX19" fmla="*/ 1447800 w 4467225"/>
                  <a:gd name="connsiteY19" fmla="*/ 481012 h 1943100"/>
                  <a:gd name="connsiteX20" fmla="*/ 1500187 w 4467225"/>
                  <a:gd name="connsiteY20" fmla="*/ 481012 h 1943100"/>
                  <a:gd name="connsiteX21" fmla="*/ 1500187 w 4467225"/>
                  <a:gd name="connsiteY21" fmla="*/ 533400 h 1943100"/>
                  <a:gd name="connsiteX22" fmla="*/ 1590675 w 4467225"/>
                  <a:gd name="connsiteY22" fmla="*/ 533400 h 1943100"/>
                  <a:gd name="connsiteX23" fmla="*/ 1604962 w 4467225"/>
                  <a:gd name="connsiteY23" fmla="*/ 566737 h 1943100"/>
                  <a:gd name="connsiteX24" fmla="*/ 1681162 w 4467225"/>
                  <a:gd name="connsiteY24" fmla="*/ 566737 h 1943100"/>
                  <a:gd name="connsiteX25" fmla="*/ 1704975 w 4467225"/>
                  <a:gd name="connsiteY25" fmla="*/ 604837 h 1943100"/>
                  <a:gd name="connsiteX26" fmla="*/ 1785937 w 4467225"/>
                  <a:gd name="connsiteY26" fmla="*/ 604837 h 1943100"/>
                  <a:gd name="connsiteX27" fmla="*/ 1785937 w 4467225"/>
                  <a:gd name="connsiteY27" fmla="*/ 628650 h 1943100"/>
                  <a:gd name="connsiteX28" fmla="*/ 2066925 w 4467225"/>
                  <a:gd name="connsiteY28" fmla="*/ 628650 h 1943100"/>
                  <a:gd name="connsiteX29" fmla="*/ 2066925 w 4467225"/>
                  <a:gd name="connsiteY29" fmla="*/ 685800 h 1943100"/>
                  <a:gd name="connsiteX30" fmla="*/ 2233612 w 4467225"/>
                  <a:gd name="connsiteY30" fmla="*/ 685800 h 1943100"/>
                  <a:gd name="connsiteX31" fmla="*/ 2271712 w 4467225"/>
                  <a:gd name="connsiteY31" fmla="*/ 733425 h 1943100"/>
                  <a:gd name="connsiteX32" fmla="*/ 2333625 w 4467225"/>
                  <a:gd name="connsiteY32" fmla="*/ 733425 h 1943100"/>
                  <a:gd name="connsiteX33" fmla="*/ 2333625 w 4467225"/>
                  <a:gd name="connsiteY33" fmla="*/ 800100 h 1943100"/>
                  <a:gd name="connsiteX34" fmla="*/ 2428875 w 4467225"/>
                  <a:gd name="connsiteY34" fmla="*/ 800100 h 1943100"/>
                  <a:gd name="connsiteX35" fmla="*/ 2428875 w 4467225"/>
                  <a:gd name="connsiteY35" fmla="*/ 919162 h 1943100"/>
                  <a:gd name="connsiteX36" fmla="*/ 2528887 w 4467225"/>
                  <a:gd name="connsiteY36" fmla="*/ 919162 h 1943100"/>
                  <a:gd name="connsiteX37" fmla="*/ 2547937 w 4467225"/>
                  <a:gd name="connsiteY37" fmla="*/ 962025 h 1943100"/>
                  <a:gd name="connsiteX38" fmla="*/ 2624137 w 4467225"/>
                  <a:gd name="connsiteY38" fmla="*/ 962025 h 1943100"/>
                  <a:gd name="connsiteX39" fmla="*/ 2624137 w 4467225"/>
                  <a:gd name="connsiteY39" fmla="*/ 1023937 h 1943100"/>
                  <a:gd name="connsiteX40" fmla="*/ 2690812 w 4467225"/>
                  <a:gd name="connsiteY40" fmla="*/ 1023937 h 1943100"/>
                  <a:gd name="connsiteX41" fmla="*/ 2719387 w 4467225"/>
                  <a:gd name="connsiteY41" fmla="*/ 1062037 h 1943100"/>
                  <a:gd name="connsiteX42" fmla="*/ 2781300 w 4467225"/>
                  <a:gd name="connsiteY42" fmla="*/ 1062037 h 1943100"/>
                  <a:gd name="connsiteX43" fmla="*/ 2828925 w 4467225"/>
                  <a:gd name="connsiteY43" fmla="*/ 1090612 h 1943100"/>
                  <a:gd name="connsiteX44" fmla="*/ 2905125 w 4467225"/>
                  <a:gd name="connsiteY44" fmla="*/ 1090612 h 1943100"/>
                  <a:gd name="connsiteX45" fmla="*/ 2905125 w 4467225"/>
                  <a:gd name="connsiteY45" fmla="*/ 1157287 h 1943100"/>
                  <a:gd name="connsiteX46" fmla="*/ 2995612 w 4467225"/>
                  <a:gd name="connsiteY46" fmla="*/ 1157287 h 1943100"/>
                  <a:gd name="connsiteX47" fmla="*/ 2995612 w 4467225"/>
                  <a:gd name="connsiteY47" fmla="*/ 1219200 h 1943100"/>
                  <a:gd name="connsiteX48" fmla="*/ 3067050 w 4467225"/>
                  <a:gd name="connsiteY48" fmla="*/ 1219200 h 1943100"/>
                  <a:gd name="connsiteX49" fmla="*/ 3081337 w 4467225"/>
                  <a:gd name="connsiteY49" fmla="*/ 1257300 h 1943100"/>
                  <a:gd name="connsiteX50" fmla="*/ 3171825 w 4467225"/>
                  <a:gd name="connsiteY50" fmla="*/ 1257300 h 1943100"/>
                  <a:gd name="connsiteX51" fmla="*/ 3171825 w 4467225"/>
                  <a:gd name="connsiteY51" fmla="*/ 1381125 h 1943100"/>
                  <a:gd name="connsiteX52" fmla="*/ 3262312 w 4467225"/>
                  <a:gd name="connsiteY52" fmla="*/ 1381125 h 1943100"/>
                  <a:gd name="connsiteX53" fmla="*/ 3262312 w 4467225"/>
                  <a:gd name="connsiteY53" fmla="*/ 1576387 h 1943100"/>
                  <a:gd name="connsiteX54" fmla="*/ 3352800 w 4467225"/>
                  <a:gd name="connsiteY54" fmla="*/ 1576387 h 1943100"/>
                  <a:gd name="connsiteX55" fmla="*/ 3376612 w 4467225"/>
                  <a:gd name="connsiteY55" fmla="*/ 1619250 h 1943100"/>
                  <a:gd name="connsiteX56" fmla="*/ 3519487 w 4467225"/>
                  <a:gd name="connsiteY56" fmla="*/ 1619250 h 1943100"/>
                  <a:gd name="connsiteX57" fmla="*/ 3548062 w 4467225"/>
                  <a:gd name="connsiteY57" fmla="*/ 1647825 h 1943100"/>
                  <a:gd name="connsiteX58" fmla="*/ 3729037 w 4467225"/>
                  <a:gd name="connsiteY58" fmla="*/ 1647825 h 1943100"/>
                  <a:gd name="connsiteX59" fmla="*/ 3729037 w 4467225"/>
                  <a:gd name="connsiteY59" fmla="*/ 1709737 h 1943100"/>
                  <a:gd name="connsiteX60" fmla="*/ 4090987 w 4467225"/>
                  <a:gd name="connsiteY60" fmla="*/ 1709737 h 1943100"/>
                  <a:gd name="connsiteX61" fmla="*/ 4090987 w 4467225"/>
                  <a:gd name="connsiteY61" fmla="*/ 1781175 h 1943100"/>
                  <a:gd name="connsiteX62" fmla="*/ 4195762 w 4467225"/>
                  <a:gd name="connsiteY62" fmla="*/ 1781175 h 1943100"/>
                  <a:gd name="connsiteX63" fmla="*/ 4195762 w 4467225"/>
                  <a:gd name="connsiteY63" fmla="*/ 1909762 h 1943100"/>
                  <a:gd name="connsiteX64" fmla="*/ 4267200 w 4467225"/>
                  <a:gd name="connsiteY64" fmla="*/ 1909762 h 1943100"/>
                  <a:gd name="connsiteX65" fmla="*/ 4281487 w 4467225"/>
                  <a:gd name="connsiteY65" fmla="*/ 1943100 h 1943100"/>
                  <a:gd name="connsiteX66" fmla="*/ 4467225 w 4467225"/>
                  <a:gd name="connsiteY66" fmla="*/ 194310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467225" h="1943100">
                    <a:moveTo>
                      <a:pt x="0" y="0"/>
                    </a:moveTo>
                    <a:lnTo>
                      <a:pt x="157162" y="14287"/>
                    </a:lnTo>
                    <a:lnTo>
                      <a:pt x="157162" y="52387"/>
                    </a:lnTo>
                    <a:lnTo>
                      <a:pt x="576262" y="52387"/>
                    </a:lnTo>
                    <a:lnTo>
                      <a:pt x="576262" y="152400"/>
                    </a:lnTo>
                    <a:lnTo>
                      <a:pt x="757237" y="152400"/>
                    </a:lnTo>
                    <a:lnTo>
                      <a:pt x="757237" y="204787"/>
                    </a:lnTo>
                    <a:lnTo>
                      <a:pt x="852487" y="204787"/>
                    </a:lnTo>
                    <a:lnTo>
                      <a:pt x="871537" y="238125"/>
                    </a:lnTo>
                    <a:lnTo>
                      <a:pt x="942975" y="238125"/>
                    </a:lnTo>
                    <a:lnTo>
                      <a:pt x="942975" y="238125"/>
                    </a:lnTo>
                    <a:lnTo>
                      <a:pt x="966787" y="276225"/>
                    </a:lnTo>
                    <a:lnTo>
                      <a:pt x="1123950" y="276225"/>
                    </a:lnTo>
                    <a:lnTo>
                      <a:pt x="1123950" y="314325"/>
                    </a:lnTo>
                    <a:lnTo>
                      <a:pt x="1223962" y="314325"/>
                    </a:lnTo>
                    <a:lnTo>
                      <a:pt x="1223962" y="366712"/>
                    </a:lnTo>
                    <a:lnTo>
                      <a:pt x="1323975" y="366712"/>
                    </a:lnTo>
                    <a:lnTo>
                      <a:pt x="1323975" y="433387"/>
                    </a:lnTo>
                    <a:lnTo>
                      <a:pt x="1414462" y="433387"/>
                    </a:lnTo>
                    <a:lnTo>
                      <a:pt x="1447800" y="481012"/>
                    </a:lnTo>
                    <a:lnTo>
                      <a:pt x="1500187" y="481012"/>
                    </a:lnTo>
                    <a:lnTo>
                      <a:pt x="1500187" y="533400"/>
                    </a:lnTo>
                    <a:lnTo>
                      <a:pt x="1590675" y="533400"/>
                    </a:lnTo>
                    <a:lnTo>
                      <a:pt x="1604962" y="566737"/>
                    </a:lnTo>
                    <a:lnTo>
                      <a:pt x="1681162" y="566737"/>
                    </a:lnTo>
                    <a:lnTo>
                      <a:pt x="1704975" y="604837"/>
                    </a:lnTo>
                    <a:lnTo>
                      <a:pt x="1785937" y="604837"/>
                    </a:lnTo>
                    <a:lnTo>
                      <a:pt x="1785937" y="628650"/>
                    </a:lnTo>
                    <a:lnTo>
                      <a:pt x="2066925" y="628650"/>
                    </a:lnTo>
                    <a:lnTo>
                      <a:pt x="2066925" y="685800"/>
                    </a:lnTo>
                    <a:lnTo>
                      <a:pt x="2233612" y="685800"/>
                    </a:lnTo>
                    <a:lnTo>
                      <a:pt x="2271712" y="733425"/>
                    </a:lnTo>
                    <a:lnTo>
                      <a:pt x="2333625" y="733425"/>
                    </a:lnTo>
                    <a:lnTo>
                      <a:pt x="2333625" y="800100"/>
                    </a:lnTo>
                    <a:lnTo>
                      <a:pt x="2428875" y="800100"/>
                    </a:lnTo>
                    <a:lnTo>
                      <a:pt x="2428875" y="919162"/>
                    </a:lnTo>
                    <a:lnTo>
                      <a:pt x="2528887" y="919162"/>
                    </a:lnTo>
                    <a:lnTo>
                      <a:pt x="2547937" y="962025"/>
                    </a:lnTo>
                    <a:lnTo>
                      <a:pt x="2624137" y="962025"/>
                    </a:lnTo>
                    <a:lnTo>
                      <a:pt x="2624137" y="1023937"/>
                    </a:lnTo>
                    <a:lnTo>
                      <a:pt x="2690812" y="1023937"/>
                    </a:lnTo>
                    <a:lnTo>
                      <a:pt x="2719387" y="1062037"/>
                    </a:lnTo>
                    <a:lnTo>
                      <a:pt x="2781300" y="1062037"/>
                    </a:lnTo>
                    <a:lnTo>
                      <a:pt x="2828925" y="1090612"/>
                    </a:lnTo>
                    <a:lnTo>
                      <a:pt x="2905125" y="1090612"/>
                    </a:lnTo>
                    <a:lnTo>
                      <a:pt x="2905125" y="1157287"/>
                    </a:lnTo>
                    <a:lnTo>
                      <a:pt x="2995612" y="1157287"/>
                    </a:lnTo>
                    <a:lnTo>
                      <a:pt x="2995612" y="1219200"/>
                    </a:lnTo>
                    <a:lnTo>
                      <a:pt x="3067050" y="1219200"/>
                    </a:lnTo>
                    <a:lnTo>
                      <a:pt x="3081337" y="1257300"/>
                    </a:lnTo>
                    <a:lnTo>
                      <a:pt x="3171825" y="1257300"/>
                    </a:lnTo>
                    <a:lnTo>
                      <a:pt x="3171825" y="1381125"/>
                    </a:lnTo>
                    <a:lnTo>
                      <a:pt x="3262312" y="1381125"/>
                    </a:lnTo>
                    <a:lnTo>
                      <a:pt x="3262312" y="1576387"/>
                    </a:lnTo>
                    <a:lnTo>
                      <a:pt x="3352800" y="1576387"/>
                    </a:lnTo>
                    <a:lnTo>
                      <a:pt x="3376612" y="1619250"/>
                    </a:lnTo>
                    <a:lnTo>
                      <a:pt x="3519487" y="1619250"/>
                    </a:lnTo>
                    <a:lnTo>
                      <a:pt x="3548062" y="1647825"/>
                    </a:lnTo>
                    <a:lnTo>
                      <a:pt x="3729037" y="1647825"/>
                    </a:lnTo>
                    <a:lnTo>
                      <a:pt x="3729037" y="1709737"/>
                    </a:lnTo>
                    <a:lnTo>
                      <a:pt x="4090987" y="1709737"/>
                    </a:lnTo>
                    <a:lnTo>
                      <a:pt x="4090987" y="1781175"/>
                    </a:lnTo>
                    <a:lnTo>
                      <a:pt x="4195762" y="1781175"/>
                    </a:lnTo>
                    <a:lnTo>
                      <a:pt x="4195762" y="1909762"/>
                    </a:lnTo>
                    <a:lnTo>
                      <a:pt x="4267200" y="1909762"/>
                    </a:lnTo>
                    <a:lnTo>
                      <a:pt x="4281487" y="1943100"/>
                    </a:lnTo>
                    <a:lnTo>
                      <a:pt x="4467225" y="1943100"/>
                    </a:lnTo>
                  </a:path>
                </a:pathLst>
              </a:custGeom>
              <a:ln/>
            </p:spPr>
            <p:style>
              <a:lnRef idx="1">
                <a:schemeClr val="dk1"/>
              </a:lnRef>
              <a:fillRef idx="0">
                <a:schemeClr val="dk1"/>
              </a:fillRef>
              <a:effectRef idx="0">
                <a:schemeClr val="dk1"/>
              </a:effectRef>
              <a:fontRef idx="minor">
                <a:schemeClr val="tx1"/>
              </a:fontRef>
            </p:style>
            <p:txBody>
              <a:bodyPr vert="horz" wrap="square" lIns="51435" tIns="25718" rIns="51435" bIns="25718" numCol="1" rtlCol="0"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1" i="0" u="none" strike="noStrike" kern="1200" cap="none" spc="0" normalizeH="0" baseline="0" noProof="0" dirty="0">
                  <a:ln>
                    <a:noFill/>
                  </a:ln>
                  <a:solidFill>
                    <a:prstClr val="black"/>
                  </a:solidFill>
                  <a:effectLst/>
                  <a:uLnTx/>
                  <a:uFillTx/>
                  <a:latin typeface="Calibri"/>
                  <a:ea typeface="+mn-ea"/>
                  <a:cs typeface="+mn-cs"/>
                </a:endParaRPr>
              </a:p>
            </p:txBody>
          </p:sp>
          <p:sp>
            <p:nvSpPr>
              <p:cNvPr id="40" name="Freeform 50"/>
              <p:cNvSpPr/>
              <p:nvPr/>
            </p:nvSpPr>
            <p:spPr>
              <a:xfrm>
                <a:off x="2528888" y="1743075"/>
                <a:ext cx="4457700" cy="1390650"/>
              </a:xfrm>
              <a:custGeom>
                <a:avLst/>
                <a:gdLst>
                  <a:gd name="connsiteX0" fmla="*/ 0 w 4457700"/>
                  <a:gd name="connsiteY0" fmla="*/ 0 h 1390650"/>
                  <a:gd name="connsiteX1" fmla="*/ 104775 w 4457700"/>
                  <a:gd name="connsiteY1" fmla="*/ 0 h 1390650"/>
                  <a:gd name="connsiteX2" fmla="*/ 104775 w 4457700"/>
                  <a:gd name="connsiteY2" fmla="*/ 38100 h 1390650"/>
                  <a:gd name="connsiteX3" fmla="*/ 466725 w 4457700"/>
                  <a:gd name="connsiteY3" fmla="*/ 38100 h 1390650"/>
                  <a:gd name="connsiteX4" fmla="*/ 466725 w 4457700"/>
                  <a:gd name="connsiteY4" fmla="*/ 95250 h 1390650"/>
                  <a:gd name="connsiteX5" fmla="*/ 571500 w 4457700"/>
                  <a:gd name="connsiteY5" fmla="*/ 95250 h 1390650"/>
                  <a:gd name="connsiteX6" fmla="*/ 571500 w 4457700"/>
                  <a:gd name="connsiteY6" fmla="*/ 128588 h 1390650"/>
                  <a:gd name="connsiteX7" fmla="*/ 852487 w 4457700"/>
                  <a:gd name="connsiteY7" fmla="*/ 128588 h 1390650"/>
                  <a:gd name="connsiteX8" fmla="*/ 852487 w 4457700"/>
                  <a:gd name="connsiteY8" fmla="*/ 166688 h 1390650"/>
                  <a:gd name="connsiteX9" fmla="*/ 1314450 w 4457700"/>
                  <a:gd name="connsiteY9" fmla="*/ 166688 h 1390650"/>
                  <a:gd name="connsiteX10" fmla="*/ 1314450 w 4457700"/>
                  <a:gd name="connsiteY10" fmla="*/ 195263 h 1390650"/>
                  <a:gd name="connsiteX11" fmla="*/ 1581150 w 4457700"/>
                  <a:gd name="connsiteY11" fmla="*/ 195263 h 1390650"/>
                  <a:gd name="connsiteX12" fmla="*/ 1581150 w 4457700"/>
                  <a:gd name="connsiteY12" fmla="*/ 228600 h 1390650"/>
                  <a:gd name="connsiteX13" fmla="*/ 1681162 w 4457700"/>
                  <a:gd name="connsiteY13" fmla="*/ 228600 h 1390650"/>
                  <a:gd name="connsiteX14" fmla="*/ 1681162 w 4457700"/>
                  <a:gd name="connsiteY14" fmla="*/ 266700 h 1390650"/>
                  <a:gd name="connsiteX15" fmla="*/ 1776412 w 4457700"/>
                  <a:gd name="connsiteY15" fmla="*/ 266700 h 1390650"/>
                  <a:gd name="connsiteX16" fmla="*/ 1776412 w 4457700"/>
                  <a:gd name="connsiteY16" fmla="*/ 295275 h 1390650"/>
                  <a:gd name="connsiteX17" fmla="*/ 1952625 w 4457700"/>
                  <a:gd name="connsiteY17" fmla="*/ 295275 h 1390650"/>
                  <a:gd name="connsiteX18" fmla="*/ 1952625 w 4457700"/>
                  <a:gd name="connsiteY18" fmla="*/ 361950 h 1390650"/>
                  <a:gd name="connsiteX19" fmla="*/ 2052637 w 4457700"/>
                  <a:gd name="connsiteY19" fmla="*/ 361950 h 1390650"/>
                  <a:gd name="connsiteX20" fmla="*/ 2052637 w 4457700"/>
                  <a:gd name="connsiteY20" fmla="*/ 395288 h 1390650"/>
                  <a:gd name="connsiteX21" fmla="*/ 2147887 w 4457700"/>
                  <a:gd name="connsiteY21" fmla="*/ 395288 h 1390650"/>
                  <a:gd name="connsiteX22" fmla="*/ 2147887 w 4457700"/>
                  <a:gd name="connsiteY22" fmla="*/ 466725 h 1390650"/>
                  <a:gd name="connsiteX23" fmla="*/ 2247900 w 4457700"/>
                  <a:gd name="connsiteY23" fmla="*/ 466725 h 1390650"/>
                  <a:gd name="connsiteX24" fmla="*/ 2247900 w 4457700"/>
                  <a:gd name="connsiteY24" fmla="*/ 561975 h 1390650"/>
                  <a:gd name="connsiteX25" fmla="*/ 2324100 w 4457700"/>
                  <a:gd name="connsiteY25" fmla="*/ 561975 h 1390650"/>
                  <a:gd name="connsiteX26" fmla="*/ 2324100 w 4457700"/>
                  <a:gd name="connsiteY26" fmla="*/ 595313 h 1390650"/>
                  <a:gd name="connsiteX27" fmla="*/ 2514600 w 4457700"/>
                  <a:gd name="connsiteY27" fmla="*/ 595313 h 1390650"/>
                  <a:gd name="connsiteX28" fmla="*/ 2514600 w 4457700"/>
                  <a:gd name="connsiteY28" fmla="*/ 695325 h 1390650"/>
                  <a:gd name="connsiteX29" fmla="*/ 2619375 w 4457700"/>
                  <a:gd name="connsiteY29" fmla="*/ 695325 h 1390650"/>
                  <a:gd name="connsiteX30" fmla="*/ 2619375 w 4457700"/>
                  <a:gd name="connsiteY30" fmla="*/ 723900 h 1390650"/>
                  <a:gd name="connsiteX31" fmla="*/ 3157537 w 4457700"/>
                  <a:gd name="connsiteY31" fmla="*/ 723900 h 1390650"/>
                  <a:gd name="connsiteX32" fmla="*/ 3157537 w 4457700"/>
                  <a:gd name="connsiteY32" fmla="*/ 757238 h 1390650"/>
                  <a:gd name="connsiteX33" fmla="*/ 3252787 w 4457700"/>
                  <a:gd name="connsiteY33" fmla="*/ 757238 h 1390650"/>
                  <a:gd name="connsiteX34" fmla="*/ 3252787 w 4457700"/>
                  <a:gd name="connsiteY34" fmla="*/ 823913 h 1390650"/>
                  <a:gd name="connsiteX35" fmla="*/ 3357562 w 4457700"/>
                  <a:gd name="connsiteY35" fmla="*/ 823913 h 1390650"/>
                  <a:gd name="connsiteX36" fmla="*/ 3357562 w 4457700"/>
                  <a:gd name="connsiteY36" fmla="*/ 862013 h 1390650"/>
                  <a:gd name="connsiteX37" fmla="*/ 3448050 w 4457700"/>
                  <a:gd name="connsiteY37" fmla="*/ 862013 h 1390650"/>
                  <a:gd name="connsiteX38" fmla="*/ 3448050 w 4457700"/>
                  <a:gd name="connsiteY38" fmla="*/ 923925 h 1390650"/>
                  <a:gd name="connsiteX39" fmla="*/ 3533775 w 4457700"/>
                  <a:gd name="connsiteY39" fmla="*/ 923925 h 1390650"/>
                  <a:gd name="connsiteX40" fmla="*/ 3533775 w 4457700"/>
                  <a:gd name="connsiteY40" fmla="*/ 957263 h 1390650"/>
                  <a:gd name="connsiteX41" fmla="*/ 3624262 w 4457700"/>
                  <a:gd name="connsiteY41" fmla="*/ 957263 h 1390650"/>
                  <a:gd name="connsiteX42" fmla="*/ 3624262 w 4457700"/>
                  <a:gd name="connsiteY42" fmla="*/ 990600 h 1390650"/>
                  <a:gd name="connsiteX43" fmla="*/ 3895725 w 4457700"/>
                  <a:gd name="connsiteY43" fmla="*/ 990600 h 1390650"/>
                  <a:gd name="connsiteX44" fmla="*/ 3914775 w 4457700"/>
                  <a:gd name="connsiteY44" fmla="*/ 1009650 h 1390650"/>
                  <a:gd name="connsiteX45" fmla="*/ 3914775 w 4457700"/>
                  <a:gd name="connsiteY45" fmla="*/ 1009650 h 1390650"/>
                  <a:gd name="connsiteX46" fmla="*/ 4090987 w 4457700"/>
                  <a:gd name="connsiteY46" fmla="*/ 1009650 h 1390650"/>
                  <a:gd name="connsiteX47" fmla="*/ 4090987 w 4457700"/>
                  <a:gd name="connsiteY47" fmla="*/ 1085850 h 1390650"/>
                  <a:gd name="connsiteX48" fmla="*/ 4362450 w 4457700"/>
                  <a:gd name="connsiteY48" fmla="*/ 1085850 h 1390650"/>
                  <a:gd name="connsiteX49" fmla="*/ 4362450 w 4457700"/>
                  <a:gd name="connsiteY49" fmla="*/ 1185863 h 1390650"/>
                  <a:gd name="connsiteX50" fmla="*/ 4457700 w 4457700"/>
                  <a:gd name="connsiteY50" fmla="*/ 1185863 h 1390650"/>
                  <a:gd name="connsiteX51" fmla="*/ 4457700 w 4457700"/>
                  <a:gd name="connsiteY51" fmla="*/ 1390650 h 139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457700" h="1390650">
                    <a:moveTo>
                      <a:pt x="0" y="0"/>
                    </a:moveTo>
                    <a:lnTo>
                      <a:pt x="104775" y="0"/>
                    </a:lnTo>
                    <a:lnTo>
                      <a:pt x="104775" y="38100"/>
                    </a:lnTo>
                    <a:lnTo>
                      <a:pt x="466725" y="38100"/>
                    </a:lnTo>
                    <a:lnTo>
                      <a:pt x="466725" y="95250"/>
                    </a:lnTo>
                    <a:lnTo>
                      <a:pt x="571500" y="95250"/>
                    </a:lnTo>
                    <a:lnTo>
                      <a:pt x="571500" y="128588"/>
                    </a:lnTo>
                    <a:lnTo>
                      <a:pt x="852487" y="128588"/>
                    </a:lnTo>
                    <a:lnTo>
                      <a:pt x="852487" y="166688"/>
                    </a:lnTo>
                    <a:lnTo>
                      <a:pt x="1314450" y="166688"/>
                    </a:lnTo>
                    <a:lnTo>
                      <a:pt x="1314450" y="195263"/>
                    </a:lnTo>
                    <a:lnTo>
                      <a:pt x="1581150" y="195263"/>
                    </a:lnTo>
                    <a:lnTo>
                      <a:pt x="1581150" y="228600"/>
                    </a:lnTo>
                    <a:lnTo>
                      <a:pt x="1681162" y="228600"/>
                    </a:lnTo>
                    <a:lnTo>
                      <a:pt x="1681162" y="266700"/>
                    </a:lnTo>
                    <a:lnTo>
                      <a:pt x="1776412" y="266700"/>
                    </a:lnTo>
                    <a:lnTo>
                      <a:pt x="1776412" y="295275"/>
                    </a:lnTo>
                    <a:lnTo>
                      <a:pt x="1952625" y="295275"/>
                    </a:lnTo>
                    <a:lnTo>
                      <a:pt x="1952625" y="361950"/>
                    </a:lnTo>
                    <a:lnTo>
                      <a:pt x="2052637" y="361950"/>
                    </a:lnTo>
                    <a:lnTo>
                      <a:pt x="2052637" y="395288"/>
                    </a:lnTo>
                    <a:lnTo>
                      <a:pt x="2147887" y="395288"/>
                    </a:lnTo>
                    <a:lnTo>
                      <a:pt x="2147887" y="466725"/>
                    </a:lnTo>
                    <a:lnTo>
                      <a:pt x="2247900" y="466725"/>
                    </a:lnTo>
                    <a:lnTo>
                      <a:pt x="2247900" y="561975"/>
                    </a:lnTo>
                    <a:lnTo>
                      <a:pt x="2324100" y="561975"/>
                    </a:lnTo>
                    <a:lnTo>
                      <a:pt x="2324100" y="595313"/>
                    </a:lnTo>
                    <a:lnTo>
                      <a:pt x="2514600" y="595313"/>
                    </a:lnTo>
                    <a:lnTo>
                      <a:pt x="2514600" y="695325"/>
                    </a:lnTo>
                    <a:lnTo>
                      <a:pt x="2619375" y="695325"/>
                    </a:lnTo>
                    <a:lnTo>
                      <a:pt x="2619375" y="723900"/>
                    </a:lnTo>
                    <a:lnTo>
                      <a:pt x="3157537" y="723900"/>
                    </a:lnTo>
                    <a:lnTo>
                      <a:pt x="3157537" y="757238"/>
                    </a:lnTo>
                    <a:lnTo>
                      <a:pt x="3252787" y="757238"/>
                    </a:lnTo>
                    <a:lnTo>
                      <a:pt x="3252787" y="823913"/>
                    </a:lnTo>
                    <a:lnTo>
                      <a:pt x="3357562" y="823913"/>
                    </a:lnTo>
                    <a:lnTo>
                      <a:pt x="3357562" y="862013"/>
                    </a:lnTo>
                    <a:lnTo>
                      <a:pt x="3448050" y="862013"/>
                    </a:lnTo>
                    <a:lnTo>
                      <a:pt x="3448050" y="923925"/>
                    </a:lnTo>
                    <a:lnTo>
                      <a:pt x="3533775" y="923925"/>
                    </a:lnTo>
                    <a:lnTo>
                      <a:pt x="3533775" y="957263"/>
                    </a:lnTo>
                    <a:lnTo>
                      <a:pt x="3624262" y="957263"/>
                    </a:lnTo>
                    <a:lnTo>
                      <a:pt x="3624262" y="990600"/>
                    </a:lnTo>
                    <a:lnTo>
                      <a:pt x="3895725" y="990600"/>
                    </a:lnTo>
                    <a:lnTo>
                      <a:pt x="3914775" y="1009650"/>
                    </a:lnTo>
                    <a:lnTo>
                      <a:pt x="3914775" y="1009650"/>
                    </a:lnTo>
                    <a:lnTo>
                      <a:pt x="4090987" y="1009650"/>
                    </a:lnTo>
                    <a:lnTo>
                      <a:pt x="4090987" y="1085850"/>
                    </a:lnTo>
                    <a:lnTo>
                      <a:pt x="4362450" y="1085850"/>
                    </a:lnTo>
                    <a:lnTo>
                      <a:pt x="4362450" y="1185863"/>
                    </a:lnTo>
                    <a:lnTo>
                      <a:pt x="4457700" y="1185863"/>
                    </a:lnTo>
                    <a:lnTo>
                      <a:pt x="4457700" y="1390650"/>
                    </a:lnTo>
                  </a:path>
                </a:pathLst>
              </a:custGeom>
              <a:ln w="19050">
                <a:solidFill>
                  <a:schemeClr val="accent6"/>
                </a:solidFill>
              </a:ln>
            </p:spPr>
            <p:style>
              <a:lnRef idx="1">
                <a:schemeClr val="dk1"/>
              </a:lnRef>
              <a:fillRef idx="0">
                <a:schemeClr val="dk1"/>
              </a:fillRef>
              <a:effectRef idx="0">
                <a:schemeClr val="dk1"/>
              </a:effectRef>
              <a:fontRef idx="minor">
                <a:schemeClr val="tx1"/>
              </a:fontRef>
            </p:style>
            <p:txBody>
              <a:bodyPr vert="horz" wrap="square" lIns="51435" tIns="25718" rIns="51435" bIns="25718" numCol="1" rtlCol="0"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1" i="0" u="none" strike="noStrike" kern="1200" cap="none" spc="0" normalizeH="0" baseline="0" noProof="0" dirty="0">
                  <a:ln>
                    <a:noFill/>
                  </a:ln>
                  <a:solidFill>
                    <a:prstClr val="black"/>
                  </a:solidFill>
                  <a:effectLst/>
                  <a:uLnTx/>
                  <a:uFillTx/>
                  <a:latin typeface="Calibri"/>
                  <a:ea typeface="+mn-ea"/>
                  <a:cs typeface="+mn-cs"/>
                </a:endParaRPr>
              </a:p>
            </p:txBody>
          </p:sp>
        </p:grpSp>
      </p:grpSp>
    </p:spTree>
    <p:extLst>
      <p:ext uri="{BB962C8B-B14F-4D97-AF65-F5344CB8AC3E}">
        <p14:creationId xmlns:p14="http://schemas.microsoft.com/office/powerpoint/2010/main" val="2550798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 of UDCA on Mortality and Liver Transplantation Risk</a:t>
            </a:r>
          </a:p>
        </p:txBody>
      </p:sp>
      <p:sp>
        <p:nvSpPr>
          <p:cNvPr id="3" name="Content Placeholder 2"/>
          <p:cNvSpPr>
            <a:spLocks noGrp="1"/>
          </p:cNvSpPr>
          <p:nvPr>
            <p:ph idx="1"/>
          </p:nvPr>
        </p:nvSpPr>
        <p:spPr>
          <a:xfrm>
            <a:off x="199478" y="1464990"/>
            <a:ext cx="4372523" cy="2732168"/>
          </a:xfrm>
        </p:spPr>
        <p:txBody>
          <a:bodyPr/>
          <a:lstStyle/>
          <a:p>
            <a:pPr>
              <a:spcBef>
                <a:spcPts val="1800"/>
              </a:spcBef>
            </a:pPr>
            <a:r>
              <a:rPr lang="en-US" dirty="0"/>
              <a:t>Long-term UDCA reduces death</a:t>
            </a:r>
            <a:br>
              <a:rPr lang="en-US" dirty="0"/>
            </a:br>
            <a:r>
              <a:rPr lang="en-US" dirty="0"/>
              <a:t>and OLT</a:t>
            </a:r>
            <a:r>
              <a:rPr lang="en-US" baseline="30000" dirty="0"/>
              <a:t>1,2</a:t>
            </a:r>
          </a:p>
          <a:p>
            <a:pPr>
              <a:spcBef>
                <a:spcPts val="1800"/>
              </a:spcBef>
            </a:pPr>
            <a:r>
              <a:rPr lang="en-US" dirty="0"/>
              <a:t>UDCA normalizes survival rates when given at early stages of PBC</a:t>
            </a:r>
            <a:r>
              <a:rPr lang="en-US" baseline="30000" dirty="0"/>
              <a:t>3</a:t>
            </a:r>
          </a:p>
          <a:p>
            <a:pPr>
              <a:spcBef>
                <a:spcPts val="1800"/>
              </a:spcBef>
            </a:pPr>
            <a:r>
              <a:rPr lang="en-US" dirty="0"/>
              <a:t>However, survival in patients with late-stage disease is reduced</a:t>
            </a:r>
            <a:r>
              <a:rPr lang="en-US" baseline="30000" dirty="0"/>
              <a:t>3</a:t>
            </a:r>
          </a:p>
        </p:txBody>
      </p:sp>
      <p:sp>
        <p:nvSpPr>
          <p:cNvPr id="4" name="Text Placeholder 3"/>
          <p:cNvSpPr>
            <a:spLocks noGrp="1"/>
          </p:cNvSpPr>
          <p:nvPr>
            <p:ph type="body" sz="quarter" idx="10"/>
          </p:nvPr>
        </p:nvSpPr>
        <p:spPr/>
        <p:txBody>
          <a:bodyPr/>
          <a:lstStyle/>
          <a:p>
            <a:pPr marL="102870" indent="-102870">
              <a:buFont typeface="+mj-lt"/>
              <a:buAutoNum type="arabicPeriod"/>
            </a:pPr>
            <a:r>
              <a:rPr lang="da-DK" sz="900" dirty="0"/>
              <a:t>Poupon RE, et al. </a:t>
            </a:r>
            <a:r>
              <a:rPr lang="da-DK" sz="900" i="1" dirty="0"/>
              <a:t>N Engl J Med.</a:t>
            </a:r>
            <a:r>
              <a:rPr lang="da-DK" sz="900" dirty="0"/>
              <a:t> 1994;330:1342-1347.</a:t>
            </a:r>
          </a:p>
          <a:p>
            <a:pPr marL="102870" indent="-102870">
              <a:buFont typeface="+mj-lt"/>
              <a:buAutoNum type="arabicPeriod"/>
            </a:pPr>
            <a:r>
              <a:rPr lang="da-DK" sz="900" dirty="0"/>
              <a:t>Poupon RE, et al. </a:t>
            </a:r>
            <a:r>
              <a:rPr lang="da-DK" sz="900" i="1" dirty="0"/>
              <a:t>Gastroenterology.</a:t>
            </a:r>
            <a:r>
              <a:rPr lang="da-DK" sz="900" dirty="0"/>
              <a:t> 1997;113:884-890.</a:t>
            </a:r>
          </a:p>
          <a:p>
            <a:pPr marL="102870" indent="-102870">
              <a:buFont typeface="+mj-lt"/>
              <a:buAutoNum type="arabicPeriod"/>
            </a:pPr>
            <a:r>
              <a:rPr lang="da-DK" sz="900" dirty="0"/>
              <a:t>Corpechot C, et al. </a:t>
            </a:r>
            <a:r>
              <a:rPr lang="da-DK" sz="900" i="1" dirty="0"/>
              <a:t>Gastroenterology.</a:t>
            </a:r>
            <a:r>
              <a:rPr lang="da-DK" sz="900" dirty="0"/>
              <a:t> 2005;128:297-303.</a:t>
            </a:r>
          </a:p>
          <a:p>
            <a:pPr marL="102870" indent="-102870">
              <a:buFont typeface="+mj-lt"/>
              <a:buAutoNum type="arabicPeriod"/>
            </a:pPr>
            <a:endParaRPr lang="en-US" dirty="0"/>
          </a:p>
        </p:txBody>
      </p:sp>
      <p:sp>
        <p:nvSpPr>
          <p:cNvPr id="5" name="Text Placeholder 4"/>
          <p:cNvSpPr>
            <a:spLocks noGrp="1"/>
          </p:cNvSpPr>
          <p:nvPr>
            <p:ph type="body" sz="quarter" idx="11"/>
          </p:nvPr>
        </p:nvSpPr>
        <p:spPr/>
        <p:txBody>
          <a:bodyPr/>
          <a:lstStyle/>
          <a:p>
            <a:r>
              <a:rPr lang="en-US" dirty="0"/>
              <a:t>CI, confidence interval; OLT, orthotopic liver transplantation; RR, relative risk.</a:t>
            </a:r>
          </a:p>
        </p:txBody>
      </p:sp>
      <p:graphicFrame>
        <p:nvGraphicFramePr>
          <p:cNvPr id="6" name="Content Placeholder 4"/>
          <p:cNvGraphicFramePr>
            <a:graphicFrameLocks/>
          </p:cNvGraphicFramePr>
          <p:nvPr/>
        </p:nvGraphicFramePr>
        <p:xfrm>
          <a:off x="4707467" y="1483129"/>
          <a:ext cx="3838248" cy="1883822"/>
        </p:xfrm>
        <a:graphic>
          <a:graphicData uri="http://schemas.openxmlformats.org/drawingml/2006/table">
            <a:tbl>
              <a:tblPr firstRow="1" bandRow="1">
                <a:tableStyleId>{6E25E649-3F16-4E02-A733-19D2CDBF48F0}</a:tableStyleId>
              </a:tblPr>
              <a:tblGrid>
                <a:gridCol w="1714500">
                  <a:extLst>
                    <a:ext uri="{9D8B030D-6E8A-4147-A177-3AD203B41FA5}">
                      <a16:colId xmlns:a16="http://schemas.microsoft.com/office/drawing/2014/main" val="20000"/>
                    </a:ext>
                  </a:extLst>
                </a:gridCol>
                <a:gridCol w="1337610">
                  <a:extLst>
                    <a:ext uri="{9D8B030D-6E8A-4147-A177-3AD203B41FA5}">
                      <a16:colId xmlns:a16="http://schemas.microsoft.com/office/drawing/2014/main" val="20001"/>
                    </a:ext>
                  </a:extLst>
                </a:gridCol>
                <a:gridCol w="786138">
                  <a:extLst>
                    <a:ext uri="{9D8B030D-6E8A-4147-A177-3AD203B41FA5}">
                      <a16:colId xmlns:a16="http://schemas.microsoft.com/office/drawing/2014/main" val="20002"/>
                    </a:ext>
                  </a:extLst>
                </a:gridCol>
              </a:tblGrid>
              <a:tr h="649382">
                <a:tc>
                  <a:txBody>
                    <a:bodyPr/>
                    <a:lstStyle/>
                    <a:p>
                      <a:r>
                        <a:rPr lang="en-US" sz="1800" dirty="0"/>
                        <a:t>Endpoint</a:t>
                      </a:r>
                      <a:endParaRPr lang="en-US" sz="1800" dirty="0">
                        <a:solidFill>
                          <a:schemeClr val="bg1"/>
                        </a:solidFill>
                      </a:endParaRPr>
                    </a:p>
                  </a:txBody>
                  <a:tcPr marL="34167" marR="34167" marT="34290" marB="34290"/>
                </a:tc>
                <a:tc>
                  <a:txBody>
                    <a:bodyPr/>
                    <a:lstStyle/>
                    <a:p>
                      <a:pPr algn="ctr"/>
                      <a:r>
                        <a:rPr lang="en-US" sz="1800" dirty="0"/>
                        <a:t>RR </a:t>
                      </a:r>
                      <a:br>
                        <a:rPr lang="en-US" sz="1800" dirty="0"/>
                      </a:br>
                      <a:r>
                        <a:rPr lang="en-US" sz="1800" dirty="0"/>
                        <a:t>(95% CI)</a:t>
                      </a:r>
                      <a:endParaRPr lang="en-US" sz="1800" dirty="0">
                        <a:solidFill>
                          <a:schemeClr val="bg1"/>
                        </a:solidFill>
                      </a:endParaRPr>
                    </a:p>
                  </a:txBody>
                  <a:tcPr marL="34167" marR="34167" marT="34290" marB="34290"/>
                </a:tc>
                <a:tc>
                  <a:txBody>
                    <a:bodyPr/>
                    <a:lstStyle/>
                    <a:p>
                      <a:pPr algn="ctr"/>
                      <a:r>
                        <a:rPr lang="en-US" sz="1800" i="1" dirty="0"/>
                        <a:t>P</a:t>
                      </a:r>
                      <a:r>
                        <a:rPr lang="en-US" sz="1800" dirty="0"/>
                        <a:t> value</a:t>
                      </a:r>
                      <a:endParaRPr lang="en-US" sz="1800" dirty="0">
                        <a:solidFill>
                          <a:schemeClr val="bg1"/>
                        </a:solidFill>
                      </a:endParaRPr>
                    </a:p>
                  </a:txBody>
                  <a:tcPr marL="34167" marR="34167" marT="34290" marB="34290"/>
                </a:tc>
                <a:extLst>
                  <a:ext uri="{0D108BD9-81ED-4DB2-BD59-A6C34878D82A}">
                    <a16:rowId xmlns:a16="http://schemas.microsoft.com/office/drawing/2014/main" val="10000"/>
                  </a:ext>
                </a:extLst>
              </a:tr>
              <a:tr h="617220">
                <a:tc>
                  <a:txBody>
                    <a:bodyPr/>
                    <a:lstStyle/>
                    <a:p>
                      <a:r>
                        <a:rPr lang="en-US" sz="1800" dirty="0"/>
                        <a:t>Death or OLT</a:t>
                      </a:r>
                      <a:r>
                        <a:rPr lang="en-US" sz="1800" baseline="30000" dirty="0"/>
                        <a:t>1</a:t>
                      </a:r>
                    </a:p>
                  </a:txBody>
                  <a:tcPr marL="34167" marR="34167" marT="34290" marB="34290" anchor="ctr"/>
                </a:tc>
                <a:tc>
                  <a:txBody>
                    <a:bodyPr/>
                    <a:lstStyle/>
                    <a:p>
                      <a:pPr algn="ctr"/>
                      <a:r>
                        <a:rPr lang="en-US" sz="1800" dirty="0"/>
                        <a:t>0.32</a:t>
                      </a:r>
                    </a:p>
                    <a:p>
                      <a:pPr algn="ctr"/>
                      <a:r>
                        <a:rPr lang="en-US" sz="1800" dirty="0"/>
                        <a:t>(0.14−0.74)</a:t>
                      </a:r>
                    </a:p>
                  </a:txBody>
                  <a:tcPr marL="34167" marR="34167" marT="34290" marB="34290"/>
                </a:tc>
                <a:tc>
                  <a:txBody>
                    <a:bodyPr/>
                    <a:lstStyle/>
                    <a:p>
                      <a:pPr algn="ctr"/>
                      <a:r>
                        <a:rPr lang="en-US" sz="1800" dirty="0"/>
                        <a:t>.005</a:t>
                      </a:r>
                    </a:p>
                  </a:txBody>
                  <a:tcPr marL="34167" marR="34167" marT="34290" marB="34290"/>
                </a:tc>
                <a:extLst>
                  <a:ext uri="{0D108BD9-81ED-4DB2-BD59-A6C34878D82A}">
                    <a16:rowId xmlns:a16="http://schemas.microsoft.com/office/drawing/2014/main" val="10001"/>
                  </a:ext>
                </a:extLst>
              </a:tr>
              <a:tr h="61722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t>OLT-free survival</a:t>
                      </a:r>
                      <a:r>
                        <a:rPr lang="en-US" sz="1800" baseline="30000" dirty="0"/>
                        <a:t>2</a:t>
                      </a:r>
                    </a:p>
                  </a:txBody>
                  <a:tcPr marL="34167" marR="34167" marT="34290" marB="34290" anchor="ctr"/>
                </a:tc>
                <a:tc>
                  <a:txBody>
                    <a:bodyPr/>
                    <a:lstStyle/>
                    <a:p>
                      <a:pPr algn="ctr"/>
                      <a:r>
                        <a:rPr lang="en-US" sz="1800" dirty="0"/>
                        <a:t>1.92</a:t>
                      </a:r>
                    </a:p>
                    <a:p>
                      <a:pPr algn="ctr"/>
                      <a:r>
                        <a:rPr lang="en-US" sz="1800" dirty="0"/>
                        <a:t>(1.30−2.82)</a:t>
                      </a:r>
                    </a:p>
                  </a:txBody>
                  <a:tcPr marL="34167" marR="34167" marT="34290" marB="34290"/>
                </a:tc>
                <a:tc>
                  <a:txBody>
                    <a:bodyPr/>
                    <a:lstStyle/>
                    <a:p>
                      <a:pPr algn="ctr"/>
                      <a:r>
                        <a:rPr lang="en-US" sz="1800" dirty="0"/>
                        <a:t>&lt;.001</a:t>
                      </a:r>
                    </a:p>
                  </a:txBody>
                  <a:tcPr marL="34167" marR="34167" marT="34290" marB="3429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65405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33"/>
          <p:cNvSpPr/>
          <p:nvPr/>
        </p:nvSpPr>
        <p:spPr>
          <a:xfrm>
            <a:off x="317969" y="3032295"/>
            <a:ext cx="2057400" cy="63093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Text Box 9"/>
          <p:cNvSpPr txBox="1">
            <a:spLocks noChangeArrowheads="1"/>
          </p:cNvSpPr>
          <p:nvPr/>
        </p:nvSpPr>
        <p:spPr bwMode="auto">
          <a:xfrm>
            <a:off x="334387" y="3046585"/>
            <a:ext cx="1640534" cy="600164"/>
          </a:xfrm>
          <a:prstGeom prst="rect">
            <a:avLst/>
          </a:prstGeom>
          <a:noFill/>
          <a:ln w="38100">
            <a:noFill/>
            <a:miter lim="800000"/>
            <a:headEnd/>
            <a:tailEnd/>
          </a:ln>
          <a:effectLst/>
        </p:spPr>
        <p:txBody>
          <a:bodyPr wrap="square" anchor="ctr">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Arial Unicode MS" pitchFamily="34" charset="-128"/>
                <a:cs typeface="Arial" pitchFamily="34" charset="0"/>
              </a:rPr>
              <a:t>GLOBE Score</a:t>
            </a:r>
            <a:r>
              <a:rPr kumimoji="0" lang="en-US" sz="1800" b="1" i="0" u="none" strike="noStrike" kern="1200" cap="none" spc="0" normalizeH="0" baseline="30000" noProof="0" dirty="0">
                <a:ln>
                  <a:noFill/>
                </a:ln>
                <a:solidFill>
                  <a:prstClr val="white"/>
                </a:solidFill>
                <a:effectLst/>
                <a:uLnTx/>
                <a:uFillTx/>
                <a:latin typeface="Calibri"/>
                <a:ea typeface="Arial Unicode MS" pitchFamily="34" charset="-128"/>
                <a:cs typeface="Arial" pitchFamily="34" charset="0"/>
              </a:rPr>
              <a:t>3</a:t>
            </a:r>
            <a:br>
              <a:rPr kumimoji="0" lang="en-US" sz="1800" b="1" i="0" u="none" strike="noStrike" kern="1200" cap="none" spc="0" normalizeH="0" baseline="0" noProof="0" dirty="0">
                <a:ln>
                  <a:noFill/>
                </a:ln>
                <a:solidFill>
                  <a:prstClr val="white"/>
                </a:solidFill>
                <a:effectLst/>
                <a:uLnTx/>
                <a:uFillTx/>
                <a:latin typeface="Calibri"/>
                <a:ea typeface="Arial Unicode MS" pitchFamily="34" charset="-128"/>
                <a:cs typeface="Arial" pitchFamily="34" charset="0"/>
              </a:rPr>
            </a:br>
            <a:r>
              <a:rPr kumimoji="0" lang="en-US" sz="1500" b="1" i="0" u="none" strike="noStrike" kern="1200" cap="none" spc="0" normalizeH="0" baseline="0" noProof="0" dirty="0">
                <a:ln>
                  <a:noFill/>
                </a:ln>
                <a:solidFill>
                  <a:prstClr val="white"/>
                </a:solidFill>
                <a:effectLst/>
                <a:uLnTx/>
                <a:uFillTx/>
                <a:latin typeface="Calibri"/>
                <a:ea typeface="Arial Unicode MS" pitchFamily="34" charset="-128"/>
                <a:cs typeface="Arial" pitchFamily="34" charset="0"/>
              </a:rPr>
              <a:t>(2015)</a:t>
            </a:r>
            <a:endParaRPr kumimoji="0" lang="en-US" sz="1500" b="1" i="0" u="none" strike="noStrike" kern="1200" cap="none" spc="0" normalizeH="0" baseline="30000" noProof="0" dirty="0">
              <a:ln>
                <a:noFill/>
              </a:ln>
              <a:solidFill>
                <a:prstClr val="white"/>
              </a:solidFill>
              <a:effectLst/>
              <a:uLnTx/>
              <a:uFillTx/>
              <a:latin typeface="Calibri"/>
              <a:ea typeface="Arial Unicode MS" pitchFamily="34" charset="-128"/>
              <a:cs typeface="Arial" pitchFamily="34" charset="0"/>
            </a:endParaRPr>
          </a:p>
        </p:txBody>
      </p:sp>
      <p:sp>
        <p:nvSpPr>
          <p:cNvPr id="16" name="Rounded Rectangle 20"/>
          <p:cNvSpPr/>
          <p:nvPr/>
        </p:nvSpPr>
        <p:spPr>
          <a:xfrm>
            <a:off x="322731" y="2165015"/>
            <a:ext cx="2057400" cy="63093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Text Box 9"/>
          <p:cNvSpPr txBox="1">
            <a:spLocks noChangeArrowheads="1"/>
          </p:cNvSpPr>
          <p:nvPr/>
        </p:nvSpPr>
        <p:spPr bwMode="auto">
          <a:xfrm>
            <a:off x="334387" y="2144290"/>
            <a:ext cx="1977434" cy="646331"/>
          </a:xfrm>
          <a:prstGeom prst="rect">
            <a:avLst/>
          </a:prstGeom>
          <a:noFill/>
          <a:ln w="38100">
            <a:noFill/>
            <a:miter lim="800000"/>
            <a:headEnd/>
            <a:tailEnd/>
          </a:ln>
          <a:effectLst/>
        </p:spPr>
        <p:txBody>
          <a:bodyPr wrap="square" anchor="ctr">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Arial Unicode MS" pitchFamily="34" charset="-128"/>
                <a:cs typeface="Arial" pitchFamily="34" charset="0"/>
              </a:rPr>
              <a:t>UK-PBC Risk Score</a:t>
            </a:r>
            <a:r>
              <a:rPr kumimoji="0" lang="en-US" sz="1800" b="1" i="0" u="none" strike="noStrike" kern="1200" cap="none" spc="0" normalizeH="0" baseline="30000" noProof="0" dirty="0">
                <a:ln>
                  <a:noFill/>
                </a:ln>
                <a:solidFill>
                  <a:prstClr val="white"/>
                </a:solidFill>
                <a:effectLst/>
                <a:uLnTx/>
                <a:uFillTx/>
                <a:latin typeface="Calibri"/>
                <a:ea typeface="Arial Unicode MS" pitchFamily="34" charset="-128"/>
                <a:cs typeface="Arial" pitchFamily="34" charset="0"/>
              </a:rPr>
              <a:t>2</a:t>
            </a:r>
            <a:r>
              <a:rPr kumimoji="0" lang="en-US" sz="1800" b="1" i="0" u="none" strike="noStrike" kern="1200" cap="none" spc="0" normalizeH="0" baseline="0" noProof="0" dirty="0">
                <a:ln>
                  <a:noFill/>
                </a:ln>
                <a:solidFill>
                  <a:prstClr val="white"/>
                </a:solidFill>
                <a:effectLst/>
                <a:uLnTx/>
                <a:uFillTx/>
                <a:latin typeface="Calibri"/>
                <a:ea typeface="Arial Unicode MS" pitchFamily="34" charset="-128"/>
                <a:cs typeface="Arial" pitchFamily="34" charset="0"/>
              </a:rPr>
              <a:t> (2015)</a:t>
            </a:r>
            <a:endParaRPr kumimoji="0" lang="en-US" sz="1500" b="1" i="0" u="none" strike="noStrike" kern="1200" cap="none" spc="0" normalizeH="0" baseline="30000" noProof="0" dirty="0">
              <a:ln>
                <a:noFill/>
              </a:ln>
              <a:solidFill>
                <a:prstClr val="white"/>
              </a:solidFill>
              <a:effectLst/>
              <a:uLnTx/>
              <a:uFillTx/>
              <a:latin typeface="Calibri"/>
              <a:ea typeface="Arial Unicode MS" pitchFamily="34" charset="-128"/>
              <a:cs typeface="Arial" pitchFamily="34" charset="0"/>
            </a:endParaRPr>
          </a:p>
        </p:txBody>
      </p:sp>
      <p:sp>
        <p:nvSpPr>
          <p:cNvPr id="2" name="Title 1"/>
          <p:cNvSpPr>
            <a:spLocks noGrp="1"/>
          </p:cNvSpPr>
          <p:nvPr>
            <p:ph type="title"/>
          </p:nvPr>
        </p:nvSpPr>
        <p:spPr/>
        <p:txBody>
          <a:bodyPr/>
          <a:lstStyle/>
          <a:p>
            <a:pPr algn="ctr"/>
            <a:r>
              <a:rPr lang="en-US" dirty="0"/>
              <a:t>Prognostic Models in PBC</a:t>
            </a:r>
          </a:p>
        </p:txBody>
      </p:sp>
      <p:sp>
        <p:nvSpPr>
          <p:cNvPr id="4" name="Text Placeholder 3"/>
          <p:cNvSpPr>
            <a:spLocks noGrp="1"/>
          </p:cNvSpPr>
          <p:nvPr>
            <p:ph type="body" sz="quarter" idx="10"/>
          </p:nvPr>
        </p:nvSpPr>
        <p:spPr/>
        <p:txBody>
          <a:bodyPr/>
          <a:lstStyle/>
          <a:p>
            <a:pPr marL="102870" indent="-102870">
              <a:buFont typeface="+mj-lt"/>
              <a:buAutoNum type="arabicPeriod"/>
            </a:pPr>
            <a:r>
              <a:rPr lang="en-US" sz="900" dirty="0"/>
              <a:t>Trivedi PJ, et al. </a:t>
            </a:r>
            <a:r>
              <a:rPr lang="en-US" sz="900" i="1" dirty="0"/>
              <a:t>J Hepatol.</a:t>
            </a:r>
            <a:r>
              <a:rPr lang="en-US" sz="900" dirty="0"/>
              <a:t> 2014;60:1249-1258.</a:t>
            </a:r>
          </a:p>
          <a:p>
            <a:pPr marL="102870" indent="-102870">
              <a:buFont typeface="+mj-lt"/>
              <a:buAutoNum type="arabicPeriod"/>
            </a:pPr>
            <a:r>
              <a:rPr lang="en-US" sz="900" dirty="0"/>
              <a:t>Carbone M, et al. </a:t>
            </a:r>
            <a:r>
              <a:rPr lang="en-US" sz="900" i="1" dirty="0"/>
              <a:t>Hepatology.</a:t>
            </a:r>
            <a:r>
              <a:rPr lang="en-US" sz="900" dirty="0"/>
              <a:t> 2016;63(3):930-950.</a:t>
            </a:r>
          </a:p>
          <a:p>
            <a:pPr marL="102870" indent="-102870">
              <a:buFont typeface="+mj-lt"/>
              <a:buAutoNum type="arabicPeriod"/>
            </a:pPr>
            <a:r>
              <a:rPr lang="en-US" sz="900" dirty="0"/>
              <a:t>Lammers WJ, et al. </a:t>
            </a:r>
            <a:r>
              <a:rPr lang="en-US" sz="900" i="1" dirty="0"/>
              <a:t>Gastroenterology.</a:t>
            </a:r>
            <a:r>
              <a:rPr lang="en-US" sz="900" dirty="0"/>
              <a:t> 2015;149(7):1804-1812</a:t>
            </a:r>
            <a:r>
              <a:rPr lang="en-US" dirty="0"/>
              <a:t>.</a:t>
            </a:r>
          </a:p>
        </p:txBody>
      </p:sp>
      <p:sp>
        <p:nvSpPr>
          <p:cNvPr id="5" name="Text Placeholder 4"/>
          <p:cNvSpPr>
            <a:spLocks noGrp="1"/>
          </p:cNvSpPr>
          <p:nvPr>
            <p:ph type="body" sz="quarter" idx="11"/>
          </p:nvPr>
        </p:nvSpPr>
        <p:spPr/>
        <p:txBody>
          <a:bodyPr/>
          <a:lstStyle/>
          <a:p>
            <a:r>
              <a:rPr lang="sv-SE" dirty="0"/>
              <a:t>APRI, AST/platelet ratio index.</a:t>
            </a:r>
          </a:p>
          <a:p>
            <a:endParaRPr lang="en-US" dirty="0"/>
          </a:p>
        </p:txBody>
      </p:sp>
      <p:sp>
        <p:nvSpPr>
          <p:cNvPr id="7" name="Rectangle 15"/>
          <p:cNvSpPr>
            <a:spLocks noChangeArrowheads="1"/>
          </p:cNvSpPr>
          <p:nvPr/>
        </p:nvSpPr>
        <p:spPr bwMode="auto">
          <a:xfrm>
            <a:off x="2400254" y="1383712"/>
            <a:ext cx="6499007" cy="549381"/>
          </a:xfrm>
          <a:prstGeom prst="rect">
            <a:avLst/>
          </a:prstGeom>
          <a:noFill/>
          <a:ln w="9525">
            <a:noFill/>
            <a:miter lim="800000"/>
            <a:headEnd/>
            <a:tailEnd/>
          </a:ln>
          <a:effectLst/>
        </p:spPr>
        <p:txBody>
          <a:bodyPr wrap="square">
            <a:spAutoFit/>
          </a:bodyPr>
          <a:lstStyle/>
          <a:p>
            <a:pPr marL="0" marR="0" lvl="0" indent="0" algn="l" defTabSz="342900" rtl="0" eaLnBrk="1" fontAlgn="auto" latinLnBrk="0" hangingPunct="1">
              <a:lnSpc>
                <a:spcPct val="90000"/>
              </a:lnSpc>
              <a:spcBef>
                <a:spcPts val="0"/>
              </a:spcBef>
              <a:spcAft>
                <a:spcPts val="0"/>
              </a:spcAft>
              <a:buClr>
                <a:prstClr val="black">
                  <a:lumMod val="50000"/>
                </a:prstClr>
              </a:buClr>
              <a:buSzTx/>
              <a:buFontTx/>
              <a:buNone/>
              <a:tabLst/>
              <a:defRPr/>
            </a:pPr>
            <a:r>
              <a:rPr kumimoji="0" lang="de-DE" sz="1650" b="0" i="0" u="none" strike="noStrike" kern="1200" cap="none" spc="0" normalizeH="0" baseline="0" noProof="0" dirty="0">
                <a:ln>
                  <a:noFill/>
                </a:ln>
                <a:solidFill>
                  <a:prstClr val="black"/>
                </a:solidFill>
                <a:effectLst/>
                <a:uLnTx/>
                <a:uFillTx/>
                <a:latin typeface="Calibri"/>
                <a:ea typeface="ＭＳ Ｐゴシック" pitchFamily="-106" charset="-128"/>
                <a:cs typeface="Arial" pitchFamily="34" charset="0"/>
              </a:rPr>
              <a:t>Bilirubin level remains the best predictor of survival in all PBC prognostic models. </a:t>
            </a:r>
          </a:p>
        </p:txBody>
      </p:sp>
      <p:cxnSp>
        <p:nvCxnSpPr>
          <p:cNvPr id="8" name="Straight Connector 7"/>
          <p:cNvCxnSpPr/>
          <p:nvPr/>
        </p:nvCxnSpPr>
        <p:spPr>
          <a:xfrm>
            <a:off x="189738" y="2072170"/>
            <a:ext cx="8764524" cy="0"/>
          </a:xfrm>
          <a:prstGeom prst="line">
            <a:avLst/>
          </a:prstGeom>
          <a:ln w="22225">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9" name="Rounded Rectangle 29"/>
          <p:cNvSpPr/>
          <p:nvPr/>
        </p:nvSpPr>
        <p:spPr>
          <a:xfrm>
            <a:off x="296755" y="1340718"/>
            <a:ext cx="2057400" cy="63093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Text Box 9"/>
          <p:cNvSpPr txBox="1">
            <a:spLocks noChangeArrowheads="1"/>
          </p:cNvSpPr>
          <p:nvPr/>
        </p:nvSpPr>
        <p:spPr bwMode="auto">
          <a:xfrm>
            <a:off x="334387" y="1469992"/>
            <a:ext cx="2045168" cy="369332"/>
          </a:xfrm>
          <a:prstGeom prst="rect">
            <a:avLst/>
          </a:prstGeom>
          <a:noFill/>
          <a:ln w="38100">
            <a:noFill/>
            <a:miter lim="800000"/>
            <a:headEnd/>
            <a:tailEnd/>
          </a:ln>
          <a:effectLst/>
        </p:spPr>
        <p:txBody>
          <a:bodyPr wrap="square" anchor="ctr">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Arial Unicode MS" pitchFamily="34" charset="-128"/>
                <a:cs typeface="Arial" pitchFamily="34" charset="0"/>
              </a:rPr>
              <a:t>Bilirubin</a:t>
            </a:r>
            <a:r>
              <a:rPr kumimoji="0" lang="en-US" sz="1500" b="1" i="0" u="none" strike="noStrike" kern="1200" cap="none" spc="0" normalizeH="0" baseline="0" noProof="0" dirty="0">
                <a:ln>
                  <a:noFill/>
                </a:ln>
                <a:solidFill>
                  <a:prstClr val="white"/>
                </a:solidFill>
                <a:effectLst/>
                <a:uLnTx/>
                <a:uFillTx/>
                <a:latin typeface="Calibri"/>
                <a:ea typeface="Arial Unicode MS" pitchFamily="34" charset="-128"/>
                <a:cs typeface="Arial" pitchFamily="34" charset="0"/>
              </a:rPr>
              <a:t>	</a:t>
            </a:r>
          </a:p>
        </p:txBody>
      </p:sp>
      <p:sp>
        <p:nvSpPr>
          <p:cNvPr id="14" name="Rectangle 15"/>
          <p:cNvSpPr>
            <a:spLocks noChangeArrowheads="1"/>
          </p:cNvSpPr>
          <p:nvPr/>
        </p:nvSpPr>
        <p:spPr bwMode="auto">
          <a:xfrm>
            <a:off x="2400253" y="2225640"/>
            <a:ext cx="6853915" cy="743280"/>
          </a:xfrm>
          <a:prstGeom prst="rect">
            <a:avLst/>
          </a:prstGeom>
          <a:noFill/>
          <a:ln w="9525">
            <a:noFill/>
            <a:miter lim="800000"/>
            <a:headEnd/>
            <a:tailEnd/>
          </a:ln>
          <a:effectLst/>
        </p:spPr>
        <p:txBody>
          <a:bodyPr wrap="square">
            <a:spAutoFit/>
          </a:bodyPr>
          <a:lstStyle/>
          <a:p>
            <a:pPr marL="0" marR="0" lvl="0" indent="0" algn="l" defTabSz="342900" rtl="0" eaLnBrk="1" fontAlgn="auto" latinLnBrk="0" hangingPunct="1">
              <a:lnSpc>
                <a:spcPct val="90000"/>
              </a:lnSpc>
              <a:spcBef>
                <a:spcPts val="0"/>
              </a:spcBef>
              <a:spcAft>
                <a:spcPts val="0"/>
              </a:spcAft>
              <a:buClr>
                <a:prstClr val="black">
                  <a:lumMod val="50000"/>
                </a:prstClr>
              </a:buClr>
              <a:buSzTx/>
              <a:buFontTx/>
              <a:buNone/>
              <a:tabLst/>
              <a:defRPr/>
            </a:pPr>
            <a:r>
              <a:rPr kumimoji="0" lang="en-US" sz="1650" b="0" i="0" u="none" strike="noStrike" kern="1200" cap="none" spc="0" normalizeH="0" baseline="0" noProof="0" dirty="0">
                <a:ln>
                  <a:noFill/>
                </a:ln>
                <a:solidFill>
                  <a:prstClr val="black"/>
                </a:solidFill>
                <a:effectLst/>
                <a:uLnTx/>
                <a:uFillTx/>
                <a:latin typeface="Calibri"/>
                <a:ea typeface="+mn-ea"/>
                <a:cs typeface="+mn-cs"/>
              </a:rPr>
              <a:t>Prognostic index comprising baseline albumin and platelet count, plus bilirubin, ALT or AST, and ALP after 1 year UDCA  </a:t>
            </a:r>
            <a:r>
              <a:rPr kumimoji="0" lang="en-US" sz="1200" b="0" i="0" u="none" strike="noStrike" kern="1200" cap="none" spc="0" normalizeH="0" baseline="0" noProof="0" dirty="0">
                <a:ln>
                  <a:noFill/>
                </a:ln>
                <a:solidFill>
                  <a:prstClr val="black"/>
                </a:solidFill>
                <a:effectLst/>
                <a:uLnTx/>
                <a:uFillTx/>
                <a:latin typeface="Calibri"/>
                <a:ea typeface="+mn-ea"/>
                <a:cs typeface="+mn-cs"/>
              </a:rPr>
              <a:t>(derived/validated &gt; 3000 patients)</a:t>
            </a:r>
          </a:p>
          <a:p>
            <a:pPr marL="0" marR="0" lvl="0" indent="0" algn="l" defTabSz="342900" rtl="0" eaLnBrk="1" fontAlgn="auto" latinLnBrk="0" hangingPunct="1">
              <a:lnSpc>
                <a:spcPct val="90000"/>
              </a:lnSpc>
              <a:spcBef>
                <a:spcPts val="0"/>
              </a:spcBef>
              <a:spcAft>
                <a:spcPts val="0"/>
              </a:spcAft>
              <a:buClr>
                <a:prstClr val="black">
                  <a:lumMod val="50000"/>
                </a:prstClr>
              </a:buClr>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www.uk-pbc.com/resources/tools/riskcalculator</a:t>
            </a:r>
          </a:p>
        </p:txBody>
      </p:sp>
      <p:cxnSp>
        <p:nvCxnSpPr>
          <p:cNvPr id="15" name="Straight Connector 14"/>
          <p:cNvCxnSpPr/>
          <p:nvPr/>
        </p:nvCxnSpPr>
        <p:spPr>
          <a:xfrm>
            <a:off x="189738" y="2921480"/>
            <a:ext cx="8764524" cy="0"/>
          </a:xfrm>
          <a:prstGeom prst="line">
            <a:avLst/>
          </a:prstGeom>
          <a:ln w="2222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189738" y="3817625"/>
            <a:ext cx="8764524" cy="0"/>
          </a:xfrm>
          <a:prstGeom prst="line">
            <a:avLst/>
          </a:prstGeom>
          <a:ln w="22225">
            <a:solidFill>
              <a:schemeClr val="accent3"/>
            </a:solidFill>
          </a:ln>
          <a:effectLst/>
        </p:spPr>
        <p:style>
          <a:lnRef idx="3">
            <a:schemeClr val="lt1"/>
          </a:lnRef>
          <a:fillRef idx="1">
            <a:schemeClr val="accent3"/>
          </a:fillRef>
          <a:effectRef idx="1">
            <a:schemeClr val="accent3"/>
          </a:effectRef>
          <a:fontRef idx="minor">
            <a:schemeClr val="lt1"/>
          </a:fontRef>
        </p:style>
      </p:cxnSp>
      <p:sp>
        <p:nvSpPr>
          <p:cNvPr id="22" name="Rectangle 15"/>
          <p:cNvSpPr>
            <a:spLocks noChangeArrowheads="1"/>
          </p:cNvSpPr>
          <p:nvPr/>
        </p:nvSpPr>
        <p:spPr bwMode="auto">
          <a:xfrm>
            <a:off x="2400255" y="2984286"/>
            <a:ext cx="6479012" cy="743280"/>
          </a:xfrm>
          <a:prstGeom prst="rect">
            <a:avLst/>
          </a:prstGeom>
          <a:noFill/>
          <a:ln w="9525">
            <a:noFill/>
            <a:miter lim="800000"/>
            <a:headEnd/>
            <a:tailEnd/>
          </a:ln>
          <a:effectLst/>
        </p:spPr>
        <p:txBody>
          <a:bodyPr wrap="square" anchor="ctr">
            <a:spAutoFit/>
          </a:bodyPr>
          <a:lstStyle/>
          <a:p>
            <a:pPr marL="0" marR="0" lvl="0" indent="0" algn="l" defTabSz="342900" rtl="0" eaLnBrk="1" fontAlgn="auto" latinLnBrk="0" hangingPunct="1">
              <a:lnSpc>
                <a:spcPct val="90000"/>
              </a:lnSpc>
              <a:spcBef>
                <a:spcPts val="0"/>
              </a:spcBef>
              <a:spcAft>
                <a:spcPts val="0"/>
              </a:spcAft>
              <a:buClr>
                <a:prstClr val="black">
                  <a:lumMod val="50000"/>
                </a:prstClr>
              </a:buClr>
              <a:buSzTx/>
              <a:buFontTx/>
              <a:buNone/>
              <a:tabLst/>
              <a:defRPr/>
            </a:pPr>
            <a:r>
              <a:rPr kumimoji="0" lang="en-US" sz="1650" b="0" i="0" u="none" strike="noStrike" kern="1200" cap="none" spc="0" normalizeH="0" baseline="0" noProof="0" dirty="0">
                <a:ln>
                  <a:noFill/>
                </a:ln>
                <a:solidFill>
                  <a:prstClr val="black"/>
                </a:solidFill>
                <a:effectLst/>
                <a:uLnTx/>
                <a:uFillTx/>
                <a:latin typeface="Calibri"/>
                <a:ea typeface="+mn-ea"/>
                <a:cs typeface="+mn-cs"/>
              </a:rPr>
              <a:t>Prognostic index comprising baseline age, and bilirubin, ALP, albumin,</a:t>
            </a:r>
            <a:br>
              <a:rPr kumimoji="0" lang="en-US" sz="1650" b="0" i="0" u="none" strike="noStrike" kern="1200" cap="none" spc="0" normalizeH="0" baseline="0" noProof="0" dirty="0">
                <a:ln>
                  <a:noFill/>
                </a:ln>
                <a:solidFill>
                  <a:prstClr val="black"/>
                </a:solidFill>
                <a:effectLst/>
                <a:uLnTx/>
                <a:uFillTx/>
                <a:latin typeface="Calibri"/>
                <a:ea typeface="+mn-ea"/>
                <a:cs typeface="+mn-cs"/>
              </a:rPr>
            </a:br>
            <a:r>
              <a:rPr kumimoji="0" lang="en-US" sz="1650" b="0" i="0" u="none" strike="noStrike" kern="1200" cap="none" spc="0" normalizeH="0" baseline="0" noProof="0" dirty="0">
                <a:ln>
                  <a:noFill/>
                </a:ln>
                <a:solidFill>
                  <a:prstClr val="black"/>
                </a:solidFill>
                <a:effectLst/>
                <a:uLnTx/>
                <a:uFillTx/>
                <a:latin typeface="Calibri"/>
                <a:ea typeface="+mn-ea"/>
                <a:cs typeface="+mn-cs"/>
              </a:rPr>
              <a:t>and platelet count after 1 year UDCA </a:t>
            </a:r>
            <a:r>
              <a:rPr kumimoji="0" lang="en-US" sz="1200" b="0" i="0" u="none" strike="noStrike" kern="1200" cap="none" spc="0" normalizeH="0" baseline="0" noProof="0" dirty="0">
                <a:ln>
                  <a:noFill/>
                </a:ln>
                <a:solidFill>
                  <a:prstClr val="black"/>
                </a:solidFill>
                <a:effectLst/>
                <a:uLnTx/>
                <a:uFillTx/>
                <a:latin typeface="Calibri"/>
                <a:ea typeface="+mn-ea"/>
                <a:cs typeface="+mn-cs"/>
              </a:rPr>
              <a:t>(derived/validated &gt; 4000 patients)</a:t>
            </a:r>
          </a:p>
          <a:p>
            <a:pPr marL="0" marR="0" lvl="0" indent="0" algn="l" defTabSz="342900" rtl="0" eaLnBrk="1" fontAlgn="auto" latinLnBrk="0" hangingPunct="1">
              <a:lnSpc>
                <a:spcPct val="90000"/>
              </a:lnSpc>
              <a:spcBef>
                <a:spcPts val="0"/>
              </a:spcBef>
              <a:spcAft>
                <a:spcPts val="0"/>
              </a:spcAft>
              <a:buClr>
                <a:prstClr val="black">
                  <a:lumMod val="50000"/>
                </a:prstClr>
              </a:buClr>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www. globalpbc.com/globe</a:t>
            </a:r>
          </a:p>
        </p:txBody>
      </p:sp>
    </p:spTree>
    <p:extLst>
      <p:ext uri="{BB962C8B-B14F-4D97-AF65-F5344CB8AC3E}">
        <p14:creationId xmlns:p14="http://schemas.microsoft.com/office/powerpoint/2010/main" val="3711290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GLOBE Score – Transplant-Free Survival Threshold</a:t>
            </a:r>
          </a:p>
        </p:txBody>
      </p:sp>
      <p:sp>
        <p:nvSpPr>
          <p:cNvPr id="4" name="Text Placeholder 3"/>
          <p:cNvSpPr>
            <a:spLocks noGrp="1"/>
          </p:cNvSpPr>
          <p:nvPr>
            <p:ph type="body" sz="quarter" idx="10"/>
          </p:nvPr>
        </p:nvSpPr>
        <p:spPr/>
        <p:txBody>
          <a:bodyPr>
            <a:normAutofit/>
          </a:bodyPr>
          <a:lstStyle/>
          <a:p>
            <a:r>
              <a:rPr lang="en-US" sz="900" dirty="0"/>
              <a:t>Lammers WJ, et al. </a:t>
            </a:r>
            <a:r>
              <a:rPr lang="en-US" sz="900" i="1" dirty="0"/>
              <a:t>Gastroenterology.</a:t>
            </a:r>
            <a:r>
              <a:rPr lang="en-US" sz="900" dirty="0"/>
              <a:t> 2015;149(7):1804-1812.</a:t>
            </a:r>
          </a:p>
        </p:txBody>
      </p:sp>
      <p:sp>
        <p:nvSpPr>
          <p:cNvPr id="5" name="Text Placeholder 4"/>
          <p:cNvSpPr>
            <a:spLocks noGrp="1"/>
          </p:cNvSpPr>
          <p:nvPr>
            <p:ph type="body" sz="quarter" idx="11"/>
          </p:nvPr>
        </p:nvSpPr>
        <p:spPr/>
        <p:txBody>
          <a:bodyPr/>
          <a:lstStyle/>
          <a:p>
            <a:r>
              <a:rPr lang="en-US" dirty="0"/>
              <a:t>Derivation cohort</a:t>
            </a:r>
          </a:p>
        </p:txBody>
      </p:sp>
      <p:graphicFrame>
        <p:nvGraphicFramePr>
          <p:cNvPr id="6" name="Object 2"/>
          <p:cNvGraphicFramePr>
            <a:graphicFrameLocks/>
          </p:cNvGraphicFramePr>
          <p:nvPr/>
        </p:nvGraphicFramePr>
        <p:xfrm>
          <a:off x="747252" y="1282995"/>
          <a:ext cx="3005221" cy="29146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Object 2"/>
          <p:cNvGraphicFramePr>
            <a:graphicFrameLocks/>
          </p:cNvGraphicFramePr>
          <p:nvPr/>
        </p:nvGraphicFramePr>
        <p:xfrm>
          <a:off x="5019249" y="1282995"/>
          <a:ext cx="2890082" cy="291465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900490" y="798247"/>
            <a:ext cx="2851982" cy="5078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prstClr val="black"/>
                </a:solidFill>
                <a:effectLst/>
                <a:uLnTx/>
                <a:uFillTx/>
                <a:latin typeface="Calibri"/>
                <a:ea typeface="+mn-ea"/>
                <a:cs typeface="+mn-cs"/>
              </a:rPr>
              <a:t>Transplant-Free Survival Rates for Patients With GLOBE Score &gt;0.30</a:t>
            </a:r>
          </a:p>
        </p:txBody>
      </p:sp>
      <p:sp>
        <p:nvSpPr>
          <p:cNvPr id="9" name="TextBox 8"/>
          <p:cNvSpPr txBox="1"/>
          <p:nvPr/>
        </p:nvSpPr>
        <p:spPr>
          <a:xfrm>
            <a:off x="5019248" y="798247"/>
            <a:ext cx="2890082" cy="5078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prstClr val="black"/>
                </a:solidFill>
                <a:effectLst/>
                <a:uLnTx/>
                <a:uFillTx/>
                <a:latin typeface="Calibri"/>
                <a:ea typeface="+mn-ea"/>
                <a:cs typeface="+mn-cs"/>
              </a:rPr>
              <a:t>Transplant-Free Survival Rates for Patients With GLOBE Score ≤0.30</a:t>
            </a:r>
          </a:p>
        </p:txBody>
      </p:sp>
    </p:spTree>
    <p:extLst>
      <p:ext uri="{BB962C8B-B14F-4D97-AF65-F5344CB8AC3E}">
        <p14:creationId xmlns:p14="http://schemas.microsoft.com/office/powerpoint/2010/main" val="683879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1C513-7C6C-3ACB-0905-5DACD6B4FB8E}"/>
              </a:ext>
            </a:extLst>
          </p:cNvPr>
          <p:cNvSpPr>
            <a:spLocks noGrp="1"/>
          </p:cNvSpPr>
          <p:nvPr>
            <p:ph type="ctrTitle"/>
          </p:nvPr>
        </p:nvSpPr>
        <p:spPr/>
        <p:txBody>
          <a:bodyPr/>
          <a:lstStyle/>
          <a:p>
            <a:r>
              <a:rPr lang="en-US" dirty="0"/>
              <a:t>Module 1: Diagnosis</a:t>
            </a:r>
          </a:p>
        </p:txBody>
      </p:sp>
      <p:sp>
        <p:nvSpPr>
          <p:cNvPr id="3" name="Subtitle 2">
            <a:extLst>
              <a:ext uri="{FF2B5EF4-FFF2-40B4-BE49-F238E27FC236}">
                <a16:creationId xmlns:a16="http://schemas.microsoft.com/office/drawing/2014/main" id="{E366A5CC-4ECA-75D3-DE61-123BD8E5E30A}"/>
              </a:ext>
            </a:extLst>
          </p:cNvPr>
          <p:cNvSpPr>
            <a:spLocks noGrp="1"/>
          </p:cNvSpPr>
          <p:nvPr>
            <p:ph type="subTitle" idx="1"/>
          </p:nvPr>
        </p:nvSpPr>
        <p:spPr>
          <a:xfrm>
            <a:off x="815340" y="2701528"/>
            <a:ext cx="7505700" cy="1241822"/>
          </a:xfrm>
        </p:spPr>
        <p:txBody>
          <a:bodyPr/>
          <a:lstStyle/>
          <a:p>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Identify appropriate tests and support decision-making in the diagnosis of PBC</a:t>
            </a:r>
          </a:p>
          <a:p>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James Boyer, MD</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2740347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3B41E-E879-B7F7-086E-9D5EE4263361}"/>
              </a:ext>
            </a:extLst>
          </p:cNvPr>
          <p:cNvSpPr>
            <a:spLocks noGrp="1"/>
          </p:cNvSpPr>
          <p:nvPr>
            <p:ph type="title"/>
          </p:nvPr>
        </p:nvSpPr>
        <p:spPr/>
        <p:txBody>
          <a:bodyPr/>
          <a:lstStyle/>
          <a:p>
            <a:r>
              <a:rPr lang="en-US" dirty="0"/>
              <a:t>Background and Presentation</a:t>
            </a:r>
          </a:p>
        </p:txBody>
      </p:sp>
      <p:sp>
        <p:nvSpPr>
          <p:cNvPr id="3" name="Content Placeholder 2">
            <a:extLst>
              <a:ext uri="{FF2B5EF4-FFF2-40B4-BE49-F238E27FC236}">
                <a16:creationId xmlns:a16="http://schemas.microsoft.com/office/drawing/2014/main" id="{BC43B46B-FD56-06C0-38B8-99CF9C715911}"/>
              </a:ext>
            </a:extLst>
          </p:cNvPr>
          <p:cNvSpPr>
            <a:spLocks noGrp="1"/>
          </p:cNvSpPr>
          <p:nvPr>
            <p:ph idx="1"/>
          </p:nvPr>
        </p:nvSpPr>
        <p:spPr>
          <a:xfrm>
            <a:off x="628650" y="1369219"/>
            <a:ext cx="5713427" cy="3263504"/>
          </a:xfrm>
        </p:spPr>
        <p:txBody>
          <a:bodyPr>
            <a:normAutofit lnSpcReduction="10000"/>
          </a:bodyPr>
          <a:lstStyle/>
          <a:p>
            <a:r>
              <a:rPr lang="en-US" dirty="0"/>
              <a:t>Chronic, cholestatic disease</a:t>
            </a:r>
          </a:p>
          <a:p>
            <a:r>
              <a:rPr lang="en-US" dirty="0"/>
              <a:t>Cholestasis </a:t>
            </a:r>
            <a:r>
              <a:rPr lang="en-US" dirty="0">
                <a:sym typeface="Wingdings" panose="05000000000000000000" pitchFamily="2" charset="2"/>
              </a:rPr>
              <a:t> Cirrhosis  Liver failure</a:t>
            </a:r>
          </a:p>
          <a:p>
            <a:r>
              <a:rPr lang="en-US" dirty="0">
                <a:sym typeface="Wingdings" panose="05000000000000000000" pitchFamily="2" charset="2"/>
              </a:rPr>
              <a:t>Asymptomatic vs Symptomatic Presentation</a:t>
            </a:r>
          </a:p>
          <a:p>
            <a:pPr lvl="1"/>
            <a:r>
              <a:rPr lang="en-US" dirty="0">
                <a:sym typeface="Wingdings" panose="05000000000000000000" pitchFamily="2" charset="2"/>
              </a:rPr>
              <a:t>Fatigue and pruritus</a:t>
            </a:r>
          </a:p>
          <a:p>
            <a:r>
              <a:rPr lang="en-US" dirty="0">
                <a:sym typeface="Wingdings" panose="05000000000000000000" pitchFamily="2" charset="2"/>
              </a:rPr>
              <a:t>Associated symptoms:</a:t>
            </a:r>
          </a:p>
          <a:p>
            <a:pPr lvl="1"/>
            <a:r>
              <a:rPr lang="en-US" dirty="0">
                <a:sym typeface="Wingdings" panose="05000000000000000000" pitchFamily="2" charset="2"/>
              </a:rPr>
              <a:t>Dry eyes and mouth, fluid in ankles and abdomen, fatty deposits in skin around the eyes, jaundice</a:t>
            </a:r>
          </a:p>
          <a:p>
            <a:r>
              <a:rPr lang="en-US" dirty="0">
                <a:sym typeface="Wingdings" panose="05000000000000000000" pitchFamily="2" charset="2"/>
              </a:rPr>
              <a:t>Associated Disorders:</a:t>
            </a:r>
          </a:p>
          <a:p>
            <a:pPr lvl="1"/>
            <a:r>
              <a:rPr lang="en-US" dirty="0">
                <a:sym typeface="Wingdings" panose="05000000000000000000" pitchFamily="2" charset="2"/>
              </a:rPr>
              <a:t>Sjogren’s, hypothyroidism, celiac disease, rheumatoid arthritis, cholesterol gallstones</a:t>
            </a:r>
          </a:p>
        </p:txBody>
      </p:sp>
      <p:sp>
        <p:nvSpPr>
          <p:cNvPr id="4" name="TextBox 3">
            <a:extLst>
              <a:ext uri="{FF2B5EF4-FFF2-40B4-BE49-F238E27FC236}">
                <a16:creationId xmlns:a16="http://schemas.microsoft.com/office/drawing/2014/main" id="{28CF41D0-21AD-9390-D604-BEB1D661C12A}"/>
              </a:ext>
            </a:extLst>
          </p:cNvPr>
          <p:cNvSpPr txBox="1"/>
          <p:nvPr/>
        </p:nvSpPr>
        <p:spPr>
          <a:xfrm>
            <a:off x="3080975" y="4494223"/>
            <a:ext cx="5844540" cy="369332"/>
          </a:xfrm>
          <a:prstGeom prst="rect">
            <a:avLst/>
          </a:prstGeom>
          <a:noFill/>
        </p:spPr>
        <p:txBody>
          <a:bodyPr wrap="square" rtlCol="0">
            <a:spAutoFit/>
          </a:bodyPr>
          <a:lstStyle/>
          <a:p>
            <a:r>
              <a:rPr lang="en-US" sz="900" b="0" i="0" dirty="0">
                <a:solidFill>
                  <a:srgbClr val="000000"/>
                </a:solidFill>
                <a:effectLst/>
                <a:latin typeface="Calibri" panose="020F0502020204030204" pitchFamily="34" charset="0"/>
                <a:cs typeface="Calibri" panose="020F0502020204030204" pitchFamily="34" charset="0"/>
              </a:rPr>
              <a:t>Lindor KD, et al. </a:t>
            </a:r>
            <a:r>
              <a:rPr lang="en-US" sz="900" b="0" i="1" dirty="0">
                <a:solidFill>
                  <a:srgbClr val="000000"/>
                </a:solidFill>
                <a:effectLst/>
                <a:latin typeface="Calibri" panose="020F0502020204030204" pitchFamily="34" charset="0"/>
                <a:cs typeface="Calibri" panose="020F0502020204030204" pitchFamily="34" charset="0"/>
              </a:rPr>
              <a:t>Hepatology</a:t>
            </a:r>
            <a:r>
              <a:rPr lang="en-US" sz="900" b="0" i="0" dirty="0">
                <a:solidFill>
                  <a:srgbClr val="000000"/>
                </a:solidFill>
                <a:effectLst/>
                <a:latin typeface="Calibri" panose="020F0502020204030204" pitchFamily="34" charset="0"/>
                <a:cs typeface="Calibri" panose="020F0502020204030204" pitchFamily="34" charset="0"/>
              </a:rPr>
              <a:t>. 2019;69(1):394-419.</a:t>
            </a:r>
          </a:p>
          <a:p>
            <a:r>
              <a:rPr lang="en-US" sz="900" dirty="0">
                <a:solidFill>
                  <a:srgbClr val="000000"/>
                </a:solidFill>
                <a:latin typeface="Calibri" panose="020F0502020204030204" pitchFamily="34" charset="0"/>
                <a:cs typeface="Calibri" panose="020F0502020204030204" pitchFamily="34" charset="0"/>
              </a:rPr>
              <a:t>Image: https://dermnetnz.org/topics/xanthoma</a:t>
            </a:r>
            <a:endParaRPr lang="en-US" sz="900" dirty="0">
              <a:latin typeface="Calibri" panose="020F0502020204030204" pitchFamily="34" charset="0"/>
              <a:cs typeface="Calibri" panose="020F0502020204030204" pitchFamily="34" charset="0"/>
            </a:endParaRPr>
          </a:p>
        </p:txBody>
      </p:sp>
      <p:pic>
        <p:nvPicPr>
          <p:cNvPr id="1026" name="Picture 2" descr="Eruptive xanthomas">
            <a:extLst>
              <a:ext uri="{FF2B5EF4-FFF2-40B4-BE49-F238E27FC236}">
                <a16:creationId xmlns:a16="http://schemas.microsoft.com/office/drawing/2014/main" id="{A63CC274-62A6-A8AF-8843-767F48BDB0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2076" y="1369218"/>
            <a:ext cx="2173273" cy="2173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890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39BD5-6C0B-94EA-7F7B-D5FCD023DBA6}"/>
              </a:ext>
            </a:extLst>
          </p:cNvPr>
          <p:cNvSpPr>
            <a:spLocks noGrp="1"/>
          </p:cNvSpPr>
          <p:nvPr>
            <p:ph type="title"/>
          </p:nvPr>
        </p:nvSpPr>
        <p:spPr/>
        <p:txBody>
          <a:bodyPr/>
          <a:lstStyle/>
          <a:p>
            <a:r>
              <a:rPr lang="en-US" dirty="0"/>
              <a:t>Diagnostic Criteria</a:t>
            </a:r>
          </a:p>
        </p:txBody>
      </p:sp>
      <p:sp>
        <p:nvSpPr>
          <p:cNvPr id="3" name="Content Placeholder 2">
            <a:extLst>
              <a:ext uri="{FF2B5EF4-FFF2-40B4-BE49-F238E27FC236}">
                <a16:creationId xmlns:a16="http://schemas.microsoft.com/office/drawing/2014/main" id="{D49074B4-1A4A-3BF7-EA26-EE4E21E2604D}"/>
              </a:ext>
            </a:extLst>
          </p:cNvPr>
          <p:cNvSpPr>
            <a:spLocks noGrp="1"/>
          </p:cNvSpPr>
          <p:nvPr>
            <p:ph idx="1"/>
          </p:nvPr>
        </p:nvSpPr>
        <p:spPr>
          <a:xfrm>
            <a:off x="628650" y="1369219"/>
            <a:ext cx="4916473" cy="3263504"/>
          </a:xfrm>
        </p:spPr>
        <p:txBody>
          <a:bodyPr/>
          <a:lstStyle/>
          <a:p>
            <a:r>
              <a:rPr lang="en-US" dirty="0"/>
              <a:t>Presence of at least 2 of the following:</a:t>
            </a:r>
          </a:p>
          <a:p>
            <a:pPr lvl="1"/>
            <a:r>
              <a:rPr lang="en-US" dirty="0"/>
              <a:t>Biochemical evidence of cholestasis with elevated alkaline phosphatase</a:t>
            </a:r>
          </a:p>
          <a:p>
            <a:pPr lvl="1"/>
            <a:r>
              <a:rPr lang="en-US" dirty="0"/>
              <a:t>Antimitochondrial antibody (AMA)</a:t>
            </a:r>
          </a:p>
          <a:p>
            <a:pPr lvl="1"/>
            <a:r>
              <a:rPr lang="en-US" dirty="0"/>
              <a:t>Histopathologic evidence of nonsuppurative cholangitis and bile duct destruction</a:t>
            </a:r>
          </a:p>
          <a:p>
            <a:r>
              <a:rPr lang="en-US" dirty="0"/>
              <a:t>For AMA negative PBC</a:t>
            </a:r>
          </a:p>
          <a:p>
            <a:pPr lvl="1"/>
            <a:r>
              <a:rPr lang="en-US" dirty="0"/>
              <a:t>Anti-SP100</a:t>
            </a:r>
          </a:p>
          <a:p>
            <a:pPr lvl="1"/>
            <a:r>
              <a:rPr lang="en-US" dirty="0"/>
              <a:t>Anti-GP210</a:t>
            </a:r>
          </a:p>
        </p:txBody>
      </p:sp>
      <p:sp>
        <p:nvSpPr>
          <p:cNvPr id="6" name="TextBox 5">
            <a:extLst>
              <a:ext uri="{FF2B5EF4-FFF2-40B4-BE49-F238E27FC236}">
                <a16:creationId xmlns:a16="http://schemas.microsoft.com/office/drawing/2014/main" id="{0001B2E4-E35E-4999-1A48-AAFAE5899837}"/>
              </a:ext>
            </a:extLst>
          </p:cNvPr>
          <p:cNvSpPr txBox="1"/>
          <p:nvPr/>
        </p:nvSpPr>
        <p:spPr>
          <a:xfrm>
            <a:off x="3046651" y="4496609"/>
            <a:ext cx="4572000" cy="553998"/>
          </a:xfrm>
          <a:prstGeom prst="rect">
            <a:avLst/>
          </a:prstGeom>
          <a:noFill/>
        </p:spPr>
        <p:txBody>
          <a:bodyPr wrap="square">
            <a:spAutoFit/>
          </a:bodyPr>
          <a:lstStyle/>
          <a:p>
            <a:r>
              <a:rPr lang="en-US" sz="900" b="0" i="0" dirty="0">
                <a:solidFill>
                  <a:srgbClr val="000000"/>
                </a:solidFill>
                <a:effectLst/>
              </a:rPr>
              <a:t>Lindor KD, et al. </a:t>
            </a:r>
            <a:r>
              <a:rPr lang="en-US" sz="900" b="0" i="1" dirty="0">
                <a:solidFill>
                  <a:srgbClr val="000000"/>
                </a:solidFill>
                <a:effectLst/>
              </a:rPr>
              <a:t>Hepatology</a:t>
            </a:r>
            <a:r>
              <a:rPr lang="en-US" sz="900" b="0" i="0" dirty="0">
                <a:solidFill>
                  <a:srgbClr val="000000"/>
                </a:solidFill>
                <a:effectLst/>
              </a:rPr>
              <a:t>. 2019;69(1):394-419.</a:t>
            </a:r>
          </a:p>
          <a:p>
            <a:r>
              <a:rPr lang="en-US" sz="900" dirty="0">
                <a:effectLst/>
                <a:ea typeface="Calibri" panose="020F0502020204030204" pitchFamily="34" charset="0"/>
              </a:rPr>
              <a:t>Courtesy James Boyer, MD.</a:t>
            </a:r>
          </a:p>
          <a:p>
            <a:endParaRPr lang="en-US" sz="1200" dirty="0"/>
          </a:p>
        </p:txBody>
      </p:sp>
      <p:pic>
        <p:nvPicPr>
          <p:cNvPr id="2050" name="x_x_Picture 2">
            <a:extLst>
              <a:ext uri="{FF2B5EF4-FFF2-40B4-BE49-F238E27FC236}">
                <a16:creationId xmlns:a16="http://schemas.microsoft.com/office/drawing/2014/main" id="{EBEAF475-59E2-38FD-8FAC-E551ED6A99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210" t="18843" r="9254" b="8287"/>
          <a:stretch/>
        </p:blipFill>
        <p:spPr bwMode="auto">
          <a:xfrm>
            <a:off x="5545123" y="1268016"/>
            <a:ext cx="3070225" cy="2022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6841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EC3A9-D84E-C747-0158-F0C923BDCE1E}"/>
              </a:ext>
            </a:extLst>
          </p:cNvPr>
          <p:cNvSpPr>
            <a:spLocks noGrp="1"/>
          </p:cNvSpPr>
          <p:nvPr>
            <p:ph type="title"/>
          </p:nvPr>
        </p:nvSpPr>
        <p:spPr/>
        <p:txBody>
          <a:bodyPr/>
          <a:lstStyle/>
          <a:p>
            <a:r>
              <a:rPr lang="en-US" dirty="0"/>
              <a:t>Laboratory Evaluations</a:t>
            </a:r>
          </a:p>
        </p:txBody>
      </p:sp>
      <p:sp>
        <p:nvSpPr>
          <p:cNvPr id="6" name="TextBox 5">
            <a:extLst>
              <a:ext uri="{FF2B5EF4-FFF2-40B4-BE49-F238E27FC236}">
                <a16:creationId xmlns:a16="http://schemas.microsoft.com/office/drawing/2014/main" id="{BB423AA7-50D8-EB27-AE85-CE88332895FD}"/>
              </a:ext>
            </a:extLst>
          </p:cNvPr>
          <p:cNvSpPr txBox="1"/>
          <p:nvPr/>
        </p:nvSpPr>
        <p:spPr>
          <a:xfrm>
            <a:off x="3033267" y="4453685"/>
            <a:ext cx="5844540" cy="369332"/>
          </a:xfrm>
          <a:prstGeom prst="rect">
            <a:avLst/>
          </a:prstGeom>
          <a:noFill/>
        </p:spPr>
        <p:txBody>
          <a:bodyPr wrap="square" rtlCol="0">
            <a:spAutoFit/>
          </a:bodyPr>
          <a:lstStyle/>
          <a:p>
            <a:r>
              <a:rPr lang="en-US" sz="900" b="0" i="0" dirty="0">
                <a:solidFill>
                  <a:srgbClr val="000000"/>
                </a:solidFill>
                <a:effectLst/>
              </a:rPr>
              <a:t>Lindor KD, et al. </a:t>
            </a:r>
            <a:r>
              <a:rPr lang="en-US" sz="900" b="0" i="1" dirty="0">
                <a:solidFill>
                  <a:srgbClr val="000000"/>
                </a:solidFill>
                <a:effectLst/>
              </a:rPr>
              <a:t>Hepatology</a:t>
            </a:r>
            <a:r>
              <a:rPr lang="en-US" sz="900" b="0" i="0" dirty="0">
                <a:solidFill>
                  <a:srgbClr val="000000"/>
                </a:solidFill>
                <a:effectLst/>
              </a:rPr>
              <a:t>. 2019;69(1):394-419.</a:t>
            </a:r>
            <a:endParaRPr lang="en-US" sz="900" dirty="0"/>
          </a:p>
          <a:p>
            <a:r>
              <a:rPr lang="en-US" sz="900" b="0" i="0" dirty="0">
                <a:solidFill>
                  <a:srgbClr val="232323"/>
                </a:solidFill>
                <a:effectLst/>
              </a:rPr>
              <a:t>Kaplan MM, et al.</a:t>
            </a:r>
            <a:r>
              <a:rPr lang="en-US" sz="900" b="0" i="1" dirty="0">
                <a:solidFill>
                  <a:srgbClr val="232323"/>
                </a:solidFill>
                <a:effectLst/>
              </a:rPr>
              <a:t> N Engl J Med.</a:t>
            </a:r>
            <a:r>
              <a:rPr lang="en-US" sz="900" b="0" i="0" dirty="0">
                <a:solidFill>
                  <a:srgbClr val="232323"/>
                </a:solidFill>
                <a:effectLst/>
              </a:rPr>
              <a:t> 2005;353:1261‐1273.</a:t>
            </a:r>
            <a:endParaRPr lang="en-US" sz="1200" b="0" i="0" dirty="0">
              <a:solidFill>
                <a:srgbClr val="232323"/>
              </a:solidFill>
              <a:effectLst/>
              <a:latin typeface="Fira Sans" panose="020B0503050000020004" pitchFamily="34" charset="0"/>
            </a:endParaRPr>
          </a:p>
        </p:txBody>
      </p:sp>
      <p:graphicFrame>
        <p:nvGraphicFramePr>
          <p:cNvPr id="4" name="Table 4">
            <a:extLst>
              <a:ext uri="{FF2B5EF4-FFF2-40B4-BE49-F238E27FC236}">
                <a16:creationId xmlns:a16="http://schemas.microsoft.com/office/drawing/2014/main" id="{ED39322B-9130-D676-F8B3-962E0FD793C9}"/>
              </a:ext>
            </a:extLst>
          </p:cNvPr>
          <p:cNvGraphicFramePr>
            <a:graphicFrameLocks noGrp="1"/>
          </p:cNvGraphicFramePr>
          <p:nvPr>
            <p:extLst>
              <p:ext uri="{D42A27DB-BD31-4B8C-83A1-F6EECF244321}">
                <p14:modId xmlns:p14="http://schemas.microsoft.com/office/powerpoint/2010/main" val="439911443"/>
              </p:ext>
            </p:extLst>
          </p:nvPr>
        </p:nvGraphicFramePr>
        <p:xfrm>
          <a:off x="534380" y="1145465"/>
          <a:ext cx="8081718" cy="3291840"/>
        </p:xfrm>
        <a:graphic>
          <a:graphicData uri="http://schemas.openxmlformats.org/drawingml/2006/table">
            <a:tbl>
              <a:tblPr firstRow="1" bandRow="1">
                <a:tableStyleId>{5C22544A-7EE6-4342-B048-85BDC9FD1C3A}</a:tableStyleId>
              </a:tblPr>
              <a:tblGrid>
                <a:gridCol w="4040859">
                  <a:extLst>
                    <a:ext uri="{9D8B030D-6E8A-4147-A177-3AD203B41FA5}">
                      <a16:colId xmlns:a16="http://schemas.microsoft.com/office/drawing/2014/main" val="3123095860"/>
                    </a:ext>
                  </a:extLst>
                </a:gridCol>
                <a:gridCol w="4040859">
                  <a:extLst>
                    <a:ext uri="{9D8B030D-6E8A-4147-A177-3AD203B41FA5}">
                      <a16:colId xmlns:a16="http://schemas.microsoft.com/office/drawing/2014/main" val="3217648989"/>
                    </a:ext>
                  </a:extLst>
                </a:gridCol>
              </a:tblGrid>
              <a:tr h="341133">
                <a:tc>
                  <a:txBody>
                    <a:bodyPr/>
                    <a:lstStyle/>
                    <a:p>
                      <a:r>
                        <a:rPr lang="en-US" sz="1800" dirty="0"/>
                        <a:t>Tests and Serologies</a:t>
                      </a:r>
                    </a:p>
                  </a:txBody>
                  <a:tcPr/>
                </a:tc>
                <a:tc>
                  <a:txBody>
                    <a:bodyPr/>
                    <a:lstStyle/>
                    <a:p>
                      <a:r>
                        <a:rPr lang="en-US" sz="1800" dirty="0"/>
                        <a:t>Typical Pattern</a:t>
                      </a:r>
                    </a:p>
                  </a:txBody>
                  <a:tcPr/>
                </a:tc>
                <a:extLst>
                  <a:ext uri="{0D108BD9-81ED-4DB2-BD59-A6C34878D82A}">
                    <a16:rowId xmlns:a16="http://schemas.microsoft.com/office/drawing/2014/main" val="2436803556"/>
                  </a:ext>
                </a:extLst>
              </a:tr>
              <a:tr h="341133">
                <a:tc>
                  <a:txBody>
                    <a:bodyPr/>
                    <a:lstStyle/>
                    <a:p>
                      <a:r>
                        <a:rPr lang="en-US" sz="1800" dirty="0"/>
                        <a:t>Alkaline phosphatase</a:t>
                      </a:r>
                    </a:p>
                  </a:txBody>
                  <a:tcPr/>
                </a:tc>
                <a:tc>
                  <a:txBody>
                    <a:bodyPr/>
                    <a:lstStyle/>
                    <a:p>
                      <a:r>
                        <a:rPr lang="en-US" sz="1800" dirty="0"/>
                        <a:t>Typically elevated</a:t>
                      </a:r>
                    </a:p>
                  </a:txBody>
                  <a:tcPr/>
                </a:tc>
                <a:extLst>
                  <a:ext uri="{0D108BD9-81ED-4DB2-BD59-A6C34878D82A}">
                    <a16:rowId xmlns:a16="http://schemas.microsoft.com/office/drawing/2014/main" val="2082495552"/>
                  </a:ext>
                </a:extLst>
              </a:tr>
              <a:tr h="341133">
                <a:tc>
                  <a:txBody>
                    <a:bodyPr/>
                    <a:lstStyle/>
                    <a:p>
                      <a:r>
                        <a:rPr lang="en-US" sz="1800" dirty="0"/>
                        <a:t>Alanine aminotransferase</a:t>
                      </a:r>
                    </a:p>
                  </a:txBody>
                  <a:tcPr/>
                </a:tc>
                <a:tc>
                  <a:txBody>
                    <a:bodyPr/>
                    <a:lstStyle/>
                    <a:p>
                      <a:r>
                        <a:rPr lang="en-US" sz="1800" dirty="0"/>
                        <a:t>Mild elevation may be present</a:t>
                      </a:r>
                    </a:p>
                  </a:txBody>
                  <a:tcPr/>
                </a:tc>
                <a:extLst>
                  <a:ext uri="{0D108BD9-81ED-4DB2-BD59-A6C34878D82A}">
                    <a16:rowId xmlns:a16="http://schemas.microsoft.com/office/drawing/2014/main" val="2012855862"/>
                  </a:ext>
                </a:extLst>
              </a:tr>
              <a:tr h="341133">
                <a:tc>
                  <a:txBody>
                    <a:bodyPr/>
                    <a:lstStyle/>
                    <a:p>
                      <a:r>
                        <a:rPr lang="en-US" sz="1800" dirty="0"/>
                        <a:t>Aspartate aminotransferase</a:t>
                      </a:r>
                    </a:p>
                  </a:txBody>
                  <a:tcPr/>
                </a:tc>
                <a:tc>
                  <a:txBody>
                    <a:bodyPr/>
                    <a:lstStyle/>
                    <a:p>
                      <a:r>
                        <a:rPr lang="en-US" sz="1800" dirty="0"/>
                        <a:t>Mild elevation may be present</a:t>
                      </a:r>
                    </a:p>
                  </a:txBody>
                  <a:tcPr/>
                </a:tc>
                <a:extLst>
                  <a:ext uri="{0D108BD9-81ED-4DB2-BD59-A6C34878D82A}">
                    <a16:rowId xmlns:a16="http://schemas.microsoft.com/office/drawing/2014/main" val="2702910383"/>
                  </a:ext>
                </a:extLst>
              </a:tr>
              <a:tr h="341133">
                <a:tc>
                  <a:txBody>
                    <a:bodyPr/>
                    <a:lstStyle/>
                    <a:p>
                      <a:r>
                        <a:rPr lang="en-US" sz="1800" dirty="0"/>
                        <a:t>Bilirubin</a:t>
                      </a:r>
                    </a:p>
                  </a:txBody>
                  <a:tcPr/>
                </a:tc>
                <a:tc>
                  <a:txBody>
                    <a:bodyPr/>
                    <a:lstStyle/>
                    <a:p>
                      <a:r>
                        <a:rPr lang="en-US" sz="1800" dirty="0"/>
                        <a:t>Elevated as disease progresses</a:t>
                      </a:r>
                    </a:p>
                  </a:txBody>
                  <a:tcPr/>
                </a:tc>
                <a:extLst>
                  <a:ext uri="{0D108BD9-81ED-4DB2-BD59-A6C34878D82A}">
                    <a16:rowId xmlns:a16="http://schemas.microsoft.com/office/drawing/2014/main" val="3185879440"/>
                  </a:ext>
                </a:extLst>
              </a:tr>
              <a:tr h="341133">
                <a:tc>
                  <a:txBody>
                    <a:bodyPr/>
                    <a:lstStyle/>
                    <a:p>
                      <a:r>
                        <a:rPr lang="en-US" sz="1800" dirty="0"/>
                        <a:t>AMA</a:t>
                      </a:r>
                    </a:p>
                  </a:txBody>
                  <a:tcPr/>
                </a:tc>
                <a:tc>
                  <a:txBody>
                    <a:bodyPr/>
                    <a:lstStyle/>
                    <a:p>
                      <a:r>
                        <a:rPr lang="en-US" sz="1800" dirty="0"/>
                        <a:t>Positive in 95% of cases</a:t>
                      </a:r>
                    </a:p>
                  </a:txBody>
                  <a:tcPr/>
                </a:tc>
                <a:extLst>
                  <a:ext uri="{0D108BD9-81ED-4DB2-BD59-A6C34878D82A}">
                    <a16:rowId xmlns:a16="http://schemas.microsoft.com/office/drawing/2014/main" val="1658038188"/>
                  </a:ext>
                </a:extLst>
              </a:tr>
              <a:tr h="341133">
                <a:tc>
                  <a:txBody>
                    <a:bodyPr/>
                    <a:lstStyle/>
                    <a:p>
                      <a:r>
                        <a:rPr lang="en-US" sz="1800" dirty="0"/>
                        <a:t>Antinuclear antibody (ANA)</a:t>
                      </a:r>
                    </a:p>
                  </a:txBody>
                  <a:tcPr/>
                </a:tc>
                <a:tc>
                  <a:txBody>
                    <a:bodyPr/>
                    <a:lstStyle/>
                    <a:p>
                      <a:r>
                        <a:rPr lang="en-US" sz="1800" dirty="0"/>
                        <a:t>Positive in half of cases</a:t>
                      </a:r>
                    </a:p>
                  </a:txBody>
                  <a:tcPr/>
                </a:tc>
                <a:extLst>
                  <a:ext uri="{0D108BD9-81ED-4DB2-BD59-A6C34878D82A}">
                    <a16:rowId xmlns:a16="http://schemas.microsoft.com/office/drawing/2014/main" val="3158779527"/>
                  </a:ext>
                </a:extLst>
              </a:tr>
              <a:tr h="341133">
                <a:tc>
                  <a:txBody>
                    <a:bodyPr/>
                    <a:lstStyle/>
                    <a:p>
                      <a:r>
                        <a:rPr lang="en-US" sz="1800" dirty="0"/>
                        <a:t>Smooth muscle antibody</a:t>
                      </a:r>
                    </a:p>
                  </a:txBody>
                  <a:tcPr/>
                </a:tc>
                <a:tc>
                  <a:txBody>
                    <a:bodyPr/>
                    <a:lstStyle/>
                    <a:p>
                      <a:r>
                        <a:rPr lang="en-US" sz="1800" dirty="0"/>
                        <a:t>Positive in half of cases</a:t>
                      </a:r>
                    </a:p>
                  </a:txBody>
                  <a:tcPr/>
                </a:tc>
                <a:extLst>
                  <a:ext uri="{0D108BD9-81ED-4DB2-BD59-A6C34878D82A}">
                    <a16:rowId xmlns:a16="http://schemas.microsoft.com/office/drawing/2014/main" val="1755807037"/>
                  </a:ext>
                </a:extLst>
              </a:tr>
              <a:tr h="341133">
                <a:tc>
                  <a:txBody>
                    <a:bodyPr/>
                    <a:lstStyle/>
                    <a:p>
                      <a:r>
                        <a:rPr lang="en-US" sz="1800" dirty="0"/>
                        <a:t>Immunoglobulin M</a:t>
                      </a:r>
                    </a:p>
                  </a:txBody>
                  <a:tcPr/>
                </a:tc>
                <a:tc>
                  <a:txBody>
                    <a:bodyPr/>
                    <a:lstStyle/>
                    <a:p>
                      <a:r>
                        <a:rPr lang="en-US" sz="1800" dirty="0"/>
                        <a:t>May be elevated</a:t>
                      </a:r>
                    </a:p>
                  </a:txBody>
                  <a:tcPr/>
                </a:tc>
                <a:extLst>
                  <a:ext uri="{0D108BD9-81ED-4DB2-BD59-A6C34878D82A}">
                    <a16:rowId xmlns:a16="http://schemas.microsoft.com/office/drawing/2014/main" val="1909099665"/>
                  </a:ext>
                </a:extLst>
              </a:tr>
            </a:tbl>
          </a:graphicData>
        </a:graphic>
      </p:graphicFrame>
    </p:spTree>
    <p:extLst>
      <p:ext uri="{BB962C8B-B14F-4D97-AF65-F5344CB8AC3E}">
        <p14:creationId xmlns:p14="http://schemas.microsoft.com/office/powerpoint/2010/main" val="2158060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4CC07-00A5-74C9-E85E-033E37C2C665}"/>
              </a:ext>
            </a:extLst>
          </p:cNvPr>
          <p:cNvSpPr>
            <a:spLocks noGrp="1"/>
          </p:cNvSpPr>
          <p:nvPr>
            <p:ph type="title"/>
          </p:nvPr>
        </p:nvSpPr>
        <p:spPr/>
        <p:txBody>
          <a:bodyPr/>
          <a:lstStyle/>
          <a:p>
            <a:r>
              <a:rPr lang="en-US" dirty="0"/>
              <a:t>Imaging Modalities</a:t>
            </a:r>
          </a:p>
        </p:txBody>
      </p:sp>
      <p:sp>
        <p:nvSpPr>
          <p:cNvPr id="3" name="Content Placeholder 2">
            <a:extLst>
              <a:ext uri="{FF2B5EF4-FFF2-40B4-BE49-F238E27FC236}">
                <a16:creationId xmlns:a16="http://schemas.microsoft.com/office/drawing/2014/main" id="{87439120-A9FA-FA54-2A78-02651134F46F}"/>
              </a:ext>
            </a:extLst>
          </p:cNvPr>
          <p:cNvSpPr>
            <a:spLocks noGrp="1"/>
          </p:cNvSpPr>
          <p:nvPr>
            <p:ph sz="half" idx="1"/>
          </p:nvPr>
        </p:nvSpPr>
        <p:spPr/>
        <p:txBody>
          <a:bodyPr/>
          <a:lstStyle/>
          <a:p>
            <a:r>
              <a:rPr lang="en-US" dirty="0"/>
              <a:t>Ultrasound</a:t>
            </a:r>
          </a:p>
          <a:p>
            <a:r>
              <a:rPr lang="en-US" dirty="0"/>
              <a:t>Magnetic resonance imaging</a:t>
            </a:r>
          </a:p>
          <a:p>
            <a:r>
              <a:rPr lang="en-US" dirty="0"/>
              <a:t>Transient elastography</a:t>
            </a:r>
          </a:p>
          <a:p>
            <a:r>
              <a:rPr lang="en-US" dirty="0" err="1"/>
              <a:t>FibroScan</a:t>
            </a:r>
            <a:r>
              <a:rPr lang="en-US" dirty="0"/>
              <a:t>®</a:t>
            </a:r>
          </a:p>
        </p:txBody>
      </p:sp>
      <p:pic>
        <p:nvPicPr>
          <p:cNvPr id="7" name="Content Placeholder 6" descr="Patient and technician with CT scanner">
            <a:extLst>
              <a:ext uri="{FF2B5EF4-FFF2-40B4-BE49-F238E27FC236}">
                <a16:creationId xmlns:a16="http://schemas.microsoft.com/office/drawing/2014/main" id="{9A877B3A-EBA6-AED1-27E6-1564DE1EAC25}"/>
              </a:ext>
            </a:extLst>
          </p:cNvPr>
          <p:cNvPicPr>
            <a:picLocks noGrp="1" noChangeAspect="1"/>
          </p:cNvPicPr>
          <p:nvPr>
            <p:ph sz="half" idx="2"/>
          </p:nvPr>
        </p:nvPicPr>
        <p:blipFill>
          <a:blip r:embed="rId3"/>
          <a:stretch>
            <a:fillRect/>
          </a:stretch>
        </p:blipFill>
        <p:spPr>
          <a:xfrm>
            <a:off x="4572000" y="1158374"/>
            <a:ext cx="3886200" cy="2592080"/>
          </a:xfrm>
        </p:spPr>
      </p:pic>
      <p:sp>
        <p:nvSpPr>
          <p:cNvPr id="5" name="TextBox 4">
            <a:extLst>
              <a:ext uri="{FF2B5EF4-FFF2-40B4-BE49-F238E27FC236}">
                <a16:creationId xmlns:a16="http://schemas.microsoft.com/office/drawing/2014/main" id="{4466719C-1400-448D-CFE5-CFCD6C11CA5C}"/>
              </a:ext>
            </a:extLst>
          </p:cNvPr>
          <p:cNvSpPr txBox="1"/>
          <p:nvPr/>
        </p:nvSpPr>
        <p:spPr>
          <a:xfrm>
            <a:off x="3030467" y="4494223"/>
            <a:ext cx="4572000" cy="507831"/>
          </a:xfrm>
          <a:prstGeom prst="rect">
            <a:avLst/>
          </a:prstGeom>
          <a:noFill/>
        </p:spPr>
        <p:txBody>
          <a:bodyPr wrap="square">
            <a:spAutoFit/>
          </a:bodyPr>
          <a:lstStyle/>
          <a:p>
            <a:pPr algn="l"/>
            <a:r>
              <a:rPr lang="en-US" sz="900" b="0" i="0" dirty="0" err="1">
                <a:solidFill>
                  <a:srgbClr val="232323"/>
                </a:solidFill>
                <a:effectLst/>
                <a:latin typeface="Fira Sans" panose="020B0503050000020004" pitchFamily="34" charset="0"/>
              </a:rPr>
              <a:t>Corpechot</a:t>
            </a:r>
            <a:r>
              <a:rPr lang="en-US" sz="900" b="0" i="0" dirty="0">
                <a:solidFill>
                  <a:srgbClr val="232323"/>
                </a:solidFill>
                <a:effectLst/>
                <a:latin typeface="Fira Sans" panose="020B0503050000020004" pitchFamily="34" charset="0"/>
              </a:rPr>
              <a:t> C, et al</a:t>
            </a:r>
            <a:r>
              <a:rPr lang="en-US" sz="900" dirty="0">
                <a:solidFill>
                  <a:srgbClr val="232323"/>
                </a:solidFill>
                <a:latin typeface="Fira Sans" panose="020B0503050000020004" pitchFamily="34" charset="0"/>
              </a:rPr>
              <a:t>.</a:t>
            </a:r>
            <a:r>
              <a:rPr lang="en-US" sz="900" b="0" i="0" dirty="0">
                <a:solidFill>
                  <a:srgbClr val="232323"/>
                </a:solidFill>
                <a:effectLst/>
                <a:latin typeface="Fira Sans" panose="020B0503050000020004" pitchFamily="34" charset="0"/>
              </a:rPr>
              <a:t> </a:t>
            </a:r>
            <a:r>
              <a:rPr lang="en-US" sz="900" b="0" i="1" dirty="0">
                <a:solidFill>
                  <a:srgbClr val="232323"/>
                </a:solidFill>
                <a:effectLst/>
                <a:latin typeface="Fira Sans" panose="020B0503050000020004" pitchFamily="34" charset="0"/>
              </a:rPr>
              <a:t>Hepatology</a:t>
            </a:r>
            <a:r>
              <a:rPr lang="en-US" sz="900" b="0" i="0" dirty="0">
                <a:solidFill>
                  <a:srgbClr val="232323"/>
                </a:solidFill>
                <a:effectLst/>
                <a:latin typeface="Fira Sans" panose="020B0503050000020004" pitchFamily="34" charset="0"/>
              </a:rPr>
              <a:t> 2012;56:198‐208.</a:t>
            </a:r>
          </a:p>
          <a:p>
            <a:pPr algn="l"/>
            <a:r>
              <a:rPr lang="en-US" sz="900" dirty="0" err="1">
                <a:solidFill>
                  <a:srgbClr val="232323"/>
                </a:solidFill>
                <a:latin typeface="Fira Sans" panose="020B0503050000020004" pitchFamily="34" charset="0"/>
              </a:rPr>
              <a:t>Joshita</a:t>
            </a:r>
            <a:r>
              <a:rPr lang="en-US" sz="900" dirty="0">
                <a:solidFill>
                  <a:srgbClr val="232323"/>
                </a:solidFill>
                <a:latin typeface="Fira Sans" panose="020B0503050000020004" pitchFamily="34" charset="0"/>
              </a:rPr>
              <a:t> S, et al. </a:t>
            </a:r>
            <a:r>
              <a:rPr lang="en-US" sz="900" i="1" dirty="0">
                <a:solidFill>
                  <a:srgbClr val="232323"/>
                </a:solidFill>
                <a:latin typeface="Fira Sans" panose="020B0503050000020004" pitchFamily="34" charset="0"/>
              </a:rPr>
              <a:t>J Gastroenterol Hepatol</a:t>
            </a:r>
            <a:r>
              <a:rPr lang="en-US" sz="900" dirty="0">
                <a:solidFill>
                  <a:srgbClr val="232323"/>
                </a:solidFill>
                <a:latin typeface="Fira Sans" panose="020B0503050000020004" pitchFamily="34" charset="0"/>
              </a:rPr>
              <a:t>. 2020;35(7):1208-1214.</a:t>
            </a:r>
          </a:p>
          <a:p>
            <a:r>
              <a:rPr lang="en-US" sz="900" b="0" i="0" dirty="0">
                <a:solidFill>
                  <a:srgbClr val="000000"/>
                </a:solidFill>
                <a:effectLst/>
                <a:latin typeface="Fira Sans" panose="020B0503050000020004" pitchFamily="34" charset="0"/>
              </a:rPr>
              <a:t>Lindor KD, et al. </a:t>
            </a:r>
            <a:r>
              <a:rPr lang="en-US" sz="900" b="0" i="1" dirty="0">
                <a:solidFill>
                  <a:srgbClr val="000000"/>
                </a:solidFill>
                <a:effectLst/>
                <a:latin typeface="Fira Sans" panose="020B0503050000020004" pitchFamily="34" charset="0"/>
              </a:rPr>
              <a:t>Hepatology</a:t>
            </a:r>
            <a:r>
              <a:rPr lang="en-US" sz="900" b="0" i="0" dirty="0">
                <a:solidFill>
                  <a:srgbClr val="000000"/>
                </a:solidFill>
                <a:effectLst/>
                <a:latin typeface="Fira Sans" panose="020B0503050000020004" pitchFamily="34" charset="0"/>
              </a:rPr>
              <a:t>. 2019;69(1):394-419.</a:t>
            </a:r>
            <a:endParaRPr lang="en-US" sz="900" dirty="0"/>
          </a:p>
        </p:txBody>
      </p:sp>
    </p:spTree>
    <p:extLst>
      <p:ext uri="{BB962C8B-B14F-4D97-AF65-F5344CB8AC3E}">
        <p14:creationId xmlns:p14="http://schemas.microsoft.com/office/powerpoint/2010/main" val="199651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1C513-7C6C-3ACB-0905-5DACD6B4FB8E}"/>
              </a:ext>
            </a:extLst>
          </p:cNvPr>
          <p:cNvSpPr>
            <a:spLocks noGrp="1"/>
          </p:cNvSpPr>
          <p:nvPr>
            <p:ph type="ctrTitle"/>
          </p:nvPr>
        </p:nvSpPr>
        <p:spPr>
          <a:xfrm>
            <a:off x="320511" y="245097"/>
            <a:ext cx="8173040" cy="2387375"/>
          </a:xfrm>
        </p:spPr>
        <p:txBody>
          <a:bodyPr>
            <a:normAutofit fontScale="90000"/>
          </a:bodyPr>
          <a:lstStyle/>
          <a:p>
            <a:r>
              <a:rPr lang="en-US" dirty="0"/>
              <a:t>Module 2: </a:t>
            </a:r>
            <a:br>
              <a:rPr lang="en-US" dirty="0"/>
            </a:br>
            <a:r>
              <a:rPr lang="en-US" sz="4800" dirty="0">
                <a:latin typeface="Calibri" panose="020F0502020204030204" pitchFamily="34" charset="0"/>
                <a:ea typeface="Calibri" panose="020F0502020204030204" pitchFamily="34" charset="0"/>
                <a:cs typeface="Times New Roman" panose="02020603050405020304" pitchFamily="18" charset="0"/>
              </a:rPr>
              <a:t>Prognosis in </a:t>
            </a:r>
            <a:br>
              <a:rPr lang="en-US" sz="4800" dirty="0">
                <a:latin typeface="Calibri" panose="020F0502020204030204" pitchFamily="34" charset="0"/>
                <a:ea typeface="Calibri" panose="020F0502020204030204" pitchFamily="34" charset="0"/>
                <a:cs typeface="Times New Roman" panose="02020603050405020304" pitchFamily="18" charset="0"/>
              </a:rPr>
            </a:br>
            <a:r>
              <a:rPr lang="en-US" sz="4800" dirty="0">
                <a:latin typeface="Calibri" panose="020F0502020204030204" pitchFamily="34" charset="0"/>
                <a:ea typeface="Calibri" panose="020F0502020204030204" pitchFamily="34" charset="0"/>
                <a:cs typeface="Times New Roman" panose="02020603050405020304" pitchFamily="18" charset="0"/>
              </a:rPr>
              <a:t>Primary Biliary Cholangitis </a:t>
            </a:r>
            <a:br>
              <a:rPr lang="en-US" sz="48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Subtitle 2">
            <a:extLst>
              <a:ext uri="{FF2B5EF4-FFF2-40B4-BE49-F238E27FC236}">
                <a16:creationId xmlns:a16="http://schemas.microsoft.com/office/drawing/2014/main" id="{E366A5CC-4ECA-75D3-DE61-123BD8E5E30A}"/>
              </a:ext>
            </a:extLst>
          </p:cNvPr>
          <p:cNvSpPr>
            <a:spLocks noGrp="1"/>
          </p:cNvSpPr>
          <p:nvPr>
            <p:ph type="subTitle" idx="1"/>
          </p:nvPr>
        </p:nvSpPr>
        <p:spPr>
          <a:xfrm>
            <a:off x="804051" y="2701528"/>
            <a:ext cx="7505700" cy="1241822"/>
          </a:xfrm>
        </p:spPr>
        <p:txBody>
          <a:bodyPr>
            <a:normAutofit fontScale="70000" lnSpcReduction="20000"/>
          </a:bodyPr>
          <a:lstStyle/>
          <a:p>
            <a:r>
              <a:rPr lang="en-US" b="1" dirty="0">
                <a:solidFill>
                  <a:srgbClr val="000000"/>
                </a:solidFill>
                <a:latin typeface="Calibri" panose="020F0502020204030204" pitchFamily="34" charset="0"/>
                <a:ea typeface="Calibri" panose="020F0502020204030204" pitchFamily="34" charset="0"/>
                <a:cs typeface="Calibri" panose="020F0502020204030204" pitchFamily="34" charset="0"/>
              </a:rPr>
              <a:t>Seth Sclair, MD</a:t>
            </a:r>
          </a:p>
          <a:p>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Medical Director, Liver Transplant Program </a:t>
            </a:r>
          </a:p>
          <a:p>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University Hospitals Cleveland Medical Center</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Associate Professor of Medicine</a:t>
            </a:r>
          </a:p>
          <a:p>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Case Western Reserve University, School of Medicine</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3497216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3B41E-E879-B7F7-086E-9D5EE4263361}"/>
              </a:ext>
            </a:extLst>
          </p:cNvPr>
          <p:cNvSpPr>
            <a:spLocks noGrp="1"/>
          </p:cNvSpPr>
          <p:nvPr>
            <p:ph type="title"/>
          </p:nvPr>
        </p:nvSpPr>
        <p:spPr/>
        <p:txBody>
          <a:bodyPr>
            <a:normAutofit/>
          </a:bodyPr>
          <a:lstStyle/>
          <a:p>
            <a:pPr algn="ctr"/>
            <a:r>
              <a:rPr lang="en-US" sz="3600" b="1" dirty="0"/>
              <a:t>Natural History of PBC – Pre UDCA</a:t>
            </a:r>
          </a:p>
        </p:txBody>
      </p:sp>
      <p:sp>
        <p:nvSpPr>
          <p:cNvPr id="3" name="Content Placeholder 2">
            <a:extLst>
              <a:ext uri="{FF2B5EF4-FFF2-40B4-BE49-F238E27FC236}">
                <a16:creationId xmlns:a16="http://schemas.microsoft.com/office/drawing/2014/main" id="{BC43B46B-FD56-06C0-38B8-99CF9C715911}"/>
              </a:ext>
            </a:extLst>
          </p:cNvPr>
          <p:cNvSpPr>
            <a:spLocks noGrp="1"/>
          </p:cNvSpPr>
          <p:nvPr>
            <p:ph sz="half" idx="1"/>
          </p:nvPr>
        </p:nvSpPr>
        <p:spPr>
          <a:xfrm>
            <a:off x="628650" y="1086996"/>
            <a:ext cx="8131529" cy="3263504"/>
          </a:xfrm>
        </p:spPr>
        <p:txBody>
          <a:bodyPr>
            <a:normAutofit/>
          </a:bodyPr>
          <a:lstStyle/>
          <a:p>
            <a:r>
              <a:rPr lang="en-US" dirty="0"/>
              <a:t>Mild disease presentation</a:t>
            </a:r>
          </a:p>
          <a:p>
            <a:pPr lvl="1"/>
            <a:r>
              <a:rPr lang="en-US" dirty="0"/>
              <a:t>Approximately half of patients are asymptomatic</a:t>
            </a:r>
          </a:p>
          <a:p>
            <a:pPr lvl="1"/>
            <a:r>
              <a:rPr lang="en-US" dirty="0"/>
              <a:t>Most common – fatigue and pruritus</a:t>
            </a:r>
          </a:p>
          <a:p>
            <a:r>
              <a:rPr lang="en-US" dirty="0">
                <a:sym typeface="Wingdings" panose="05000000000000000000" pitchFamily="2" charset="2"/>
              </a:rPr>
              <a:t>Variable course</a:t>
            </a:r>
          </a:p>
          <a:p>
            <a:pPr lvl="1"/>
            <a:r>
              <a:rPr lang="en-US" dirty="0">
                <a:sym typeface="Wingdings" panose="05000000000000000000" pitchFamily="2" charset="2"/>
              </a:rPr>
              <a:t>36% - 89% become symptomatic over time (over follow-up of 4.5 – 17.8y)</a:t>
            </a:r>
          </a:p>
          <a:p>
            <a:pPr lvl="1"/>
            <a:r>
              <a:rPr lang="en-US" dirty="0">
                <a:sym typeface="Wingdings" panose="05000000000000000000" pitchFamily="2" charset="2"/>
              </a:rPr>
              <a:t>Asymptomatic at diagnosis: median survival of 16 years </a:t>
            </a:r>
          </a:p>
          <a:p>
            <a:pPr lvl="2"/>
            <a:r>
              <a:rPr lang="en-US" dirty="0">
                <a:sym typeface="Wingdings" panose="05000000000000000000" pitchFamily="2" charset="2"/>
              </a:rPr>
              <a:t>Remain asymptomatic  stable course</a:t>
            </a:r>
          </a:p>
          <a:p>
            <a:pPr lvl="2"/>
            <a:r>
              <a:rPr lang="en-US" dirty="0">
                <a:sym typeface="Wingdings" panose="05000000000000000000" pitchFamily="2" charset="2"/>
              </a:rPr>
              <a:t>Become symptomatic  progressive disease</a:t>
            </a:r>
          </a:p>
          <a:p>
            <a:pPr lvl="3"/>
            <a:r>
              <a:rPr lang="en-US" dirty="0">
                <a:sym typeface="Wingdings" panose="05000000000000000000" pitchFamily="2" charset="2"/>
              </a:rPr>
              <a:t>Median time to symptoms: 2 – 4.2 years </a:t>
            </a:r>
          </a:p>
          <a:p>
            <a:pPr lvl="1"/>
            <a:r>
              <a:rPr lang="en-US" dirty="0">
                <a:sym typeface="Wingdings" panose="05000000000000000000" pitchFamily="2" charset="2"/>
              </a:rPr>
              <a:t>Symptomatic at diagnosis</a:t>
            </a:r>
          </a:p>
          <a:p>
            <a:pPr lvl="2"/>
            <a:r>
              <a:rPr lang="en-US" dirty="0">
                <a:sym typeface="Wingdings" panose="05000000000000000000" pitchFamily="2" charset="2"/>
              </a:rPr>
              <a:t>Median survival diminished: ranging from 5 – 8 years </a:t>
            </a:r>
          </a:p>
          <a:p>
            <a:pPr lvl="1"/>
            <a:endParaRPr lang="en-US" dirty="0">
              <a:sym typeface="Wingdings" panose="05000000000000000000" pitchFamily="2" charset="2"/>
            </a:endParaRPr>
          </a:p>
          <a:p>
            <a:endParaRPr lang="en-US" dirty="0">
              <a:sym typeface="Wingdings" panose="05000000000000000000" pitchFamily="2" charset="2"/>
            </a:endParaRPr>
          </a:p>
        </p:txBody>
      </p:sp>
      <p:sp>
        <p:nvSpPr>
          <p:cNvPr id="4" name="TextBox 3">
            <a:extLst>
              <a:ext uri="{FF2B5EF4-FFF2-40B4-BE49-F238E27FC236}">
                <a16:creationId xmlns:a16="http://schemas.microsoft.com/office/drawing/2014/main" id="{28CF41D0-21AD-9390-D604-BEB1D661C12A}"/>
              </a:ext>
            </a:extLst>
          </p:cNvPr>
          <p:cNvSpPr txBox="1"/>
          <p:nvPr/>
        </p:nvSpPr>
        <p:spPr>
          <a:xfrm>
            <a:off x="3080975" y="4494223"/>
            <a:ext cx="5844540" cy="5078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ea typeface="+mn-ea"/>
                <a:cs typeface="+mn-cs"/>
              </a:rPr>
              <a:t>Springer J, et al. </a:t>
            </a:r>
            <a:r>
              <a:rPr kumimoji="0" lang="en-US" sz="900" b="0" i="1" u="none" strike="noStrike" kern="1200" cap="none" spc="0" normalizeH="0" baseline="0" noProof="0" dirty="0">
                <a:ln>
                  <a:noFill/>
                </a:ln>
                <a:solidFill>
                  <a:srgbClr val="000000"/>
                </a:solidFill>
                <a:effectLst/>
                <a:uLnTx/>
                <a:uFillTx/>
                <a:ea typeface="+mn-ea"/>
                <a:cs typeface="+mn-cs"/>
              </a:rPr>
              <a:t>AJG</a:t>
            </a:r>
            <a:r>
              <a:rPr kumimoji="0" lang="en-US" sz="900" b="0" i="0" u="none" strike="noStrike" kern="1200" cap="none" spc="0" normalizeH="0" baseline="0" noProof="0" dirty="0">
                <a:ln>
                  <a:noFill/>
                </a:ln>
                <a:solidFill>
                  <a:srgbClr val="000000"/>
                </a:solidFill>
                <a:effectLst/>
                <a:uLnTx/>
                <a:uFillTx/>
                <a:ea typeface="+mn-ea"/>
                <a:cs typeface="+mn-cs"/>
              </a:rPr>
              <a:t>. 1999; 94(1):47-53.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ea typeface="+mn-ea"/>
                <a:cs typeface="+mn-cs"/>
              </a:rPr>
              <a:t>Lindor KD, et al. </a:t>
            </a:r>
            <a:r>
              <a:rPr kumimoji="0" lang="en-US" sz="900" b="0" i="1" u="none" strike="noStrike" kern="1200" cap="none" spc="0" normalizeH="0" baseline="0" noProof="0" dirty="0">
                <a:ln>
                  <a:noFill/>
                </a:ln>
                <a:solidFill>
                  <a:srgbClr val="000000"/>
                </a:solidFill>
                <a:effectLst/>
                <a:uLnTx/>
                <a:uFillTx/>
                <a:ea typeface="+mn-ea"/>
                <a:cs typeface="+mn-cs"/>
              </a:rPr>
              <a:t>Hepatology</a:t>
            </a:r>
            <a:r>
              <a:rPr kumimoji="0" lang="en-US" sz="900" b="0" i="0" u="none" strike="noStrike" kern="1200" cap="none" spc="0" normalizeH="0" baseline="0" noProof="0" dirty="0">
                <a:ln>
                  <a:noFill/>
                </a:ln>
                <a:solidFill>
                  <a:srgbClr val="000000"/>
                </a:solidFill>
                <a:effectLst/>
                <a:uLnTx/>
                <a:uFillTx/>
                <a:ea typeface="+mn-ea"/>
                <a:cs typeface="+mn-cs"/>
              </a:rPr>
              <a:t>. 2019;69(1):394-419.</a:t>
            </a:r>
            <a:endParaRPr kumimoji="0" lang="en-US" sz="900" b="0" i="0" u="none" strike="noStrike" kern="1200" cap="none" spc="0" normalizeH="0" baseline="0" noProof="0" dirty="0">
              <a:ln>
                <a:noFill/>
              </a:ln>
              <a:solidFill>
                <a:prstClr val="black"/>
              </a:solidFill>
              <a:effectLst/>
              <a:uLnTx/>
              <a:uFillTx/>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ea typeface="+mn-ea"/>
                <a:cs typeface="+mn-cs"/>
              </a:rPr>
              <a:t>Roll J, et al. </a:t>
            </a:r>
            <a:r>
              <a:rPr kumimoji="0" lang="en-US" sz="900" b="0" i="1" u="none" strike="noStrike" kern="1200" cap="none" spc="0" normalizeH="0" baseline="0" noProof="0" dirty="0">
                <a:ln>
                  <a:noFill/>
                </a:ln>
                <a:solidFill>
                  <a:srgbClr val="000000"/>
                </a:solidFill>
                <a:effectLst/>
                <a:uLnTx/>
                <a:uFillTx/>
                <a:ea typeface="+mn-ea"/>
                <a:cs typeface="+mn-cs"/>
              </a:rPr>
              <a:t>NEJM</a:t>
            </a:r>
            <a:r>
              <a:rPr kumimoji="0" lang="en-US" sz="900" b="0" i="0" u="none" strike="noStrike" kern="1200" cap="none" spc="0" normalizeH="0" baseline="0" noProof="0" dirty="0">
                <a:ln>
                  <a:noFill/>
                </a:ln>
                <a:solidFill>
                  <a:srgbClr val="000000"/>
                </a:solidFill>
                <a:effectLst/>
                <a:uLnTx/>
                <a:uFillTx/>
                <a:ea typeface="+mn-ea"/>
                <a:cs typeface="+mn-cs"/>
              </a:rPr>
              <a:t>. 1983; 308(1):1-7.</a:t>
            </a:r>
            <a:endParaRPr kumimoji="0" lang="en-US" sz="9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219031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3B41E-E879-B7F7-086E-9D5EE4263361}"/>
              </a:ext>
            </a:extLst>
          </p:cNvPr>
          <p:cNvSpPr>
            <a:spLocks noGrp="1"/>
          </p:cNvSpPr>
          <p:nvPr>
            <p:ph type="title"/>
          </p:nvPr>
        </p:nvSpPr>
        <p:spPr>
          <a:xfrm>
            <a:off x="629841" y="77788"/>
            <a:ext cx="7886700" cy="994172"/>
          </a:xfrm>
        </p:spPr>
        <p:txBody>
          <a:bodyPr>
            <a:normAutofit/>
          </a:bodyPr>
          <a:lstStyle/>
          <a:p>
            <a:pPr algn="ctr"/>
            <a:r>
              <a:rPr lang="en-US" sz="3600" b="1" dirty="0"/>
              <a:t>Natural History of PBC – Pre UDCA</a:t>
            </a:r>
          </a:p>
        </p:txBody>
      </p:sp>
      <p:sp>
        <p:nvSpPr>
          <p:cNvPr id="6" name="Text Placeholder 5"/>
          <p:cNvSpPr>
            <a:spLocks noGrp="1"/>
          </p:cNvSpPr>
          <p:nvPr>
            <p:ph type="body" idx="1"/>
          </p:nvPr>
        </p:nvSpPr>
        <p:spPr>
          <a:xfrm>
            <a:off x="629841" y="959710"/>
            <a:ext cx="3868340" cy="617934"/>
          </a:xfrm>
        </p:spPr>
        <p:txBody>
          <a:bodyPr/>
          <a:lstStyle/>
          <a:p>
            <a:pPr algn="ctr"/>
            <a:r>
              <a:rPr lang="en-US" dirty="0"/>
              <a:t>Asymptomatic vs Symptomatic PBC</a:t>
            </a:r>
          </a:p>
        </p:txBody>
      </p:sp>
      <p:pic>
        <p:nvPicPr>
          <p:cNvPr id="10" name="Content Placeholder 9"/>
          <p:cNvPicPr>
            <a:picLocks noGrp="1" noChangeAspect="1"/>
          </p:cNvPicPr>
          <p:nvPr>
            <p:ph sz="half" idx="2"/>
          </p:nvPr>
        </p:nvPicPr>
        <p:blipFill rotWithShape="1">
          <a:blip r:embed="rId3"/>
          <a:srcRect b="25950"/>
          <a:stretch/>
        </p:blipFill>
        <p:spPr>
          <a:xfrm>
            <a:off x="948265" y="1641288"/>
            <a:ext cx="2754489" cy="2790919"/>
          </a:xfrm>
          <a:prstGeom prst="rect">
            <a:avLst/>
          </a:prstGeom>
        </p:spPr>
      </p:pic>
      <p:sp>
        <p:nvSpPr>
          <p:cNvPr id="8" name="Text Placeholder 7"/>
          <p:cNvSpPr>
            <a:spLocks noGrp="1"/>
          </p:cNvSpPr>
          <p:nvPr>
            <p:ph type="body" sz="quarter" idx="3"/>
          </p:nvPr>
        </p:nvSpPr>
        <p:spPr>
          <a:xfrm>
            <a:off x="4629149" y="937132"/>
            <a:ext cx="3887391" cy="617934"/>
          </a:xfrm>
        </p:spPr>
        <p:txBody>
          <a:bodyPr/>
          <a:lstStyle/>
          <a:p>
            <a:pPr algn="ctr"/>
            <a:r>
              <a:rPr lang="en-US" dirty="0"/>
              <a:t>Variable Course of PBC</a:t>
            </a:r>
          </a:p>
        </p:txBody>
      </p:sp>
      <p:pic>
        <p:nvPicPr>
          <p:cNvPr id="11" name="Content Placeholder 10"/>
          <p:cNvPicPr>
            <a:picLocks noGrp="1" noChangeAspect="1"/>
          </p:cNvPicPr>
          <p:nvPr>
            <p:ph sz="quarter" idx="4"/>
          </p:nvPr>
        </p:nvPicPr>
        <p:blipFill rotWithShape="1">
          <a:blip r:embed="rId4"/>
          <a:srcRect l="1985" r="2133" b="604"/>
          <a:stretch/>
        </p:blipFill>
        <p:spPr>
          <a:xfrm>
            <a:off x="4629149" y="1639660"/>
            <a:ext cx="3578578" cy="2706562"/>
          </a:xfrm>
          <a:prstGeom prst="rect">
            <a:avLst/>
          </a:prstGeom>
        </p:spPr>
      </p:pic>
      <p:sp>
        <p:nvSpPr>
          <p:cNvPr id="4" name="TextBox 3">
            <a:extLst>
              <a:ext uri="{FF2B5EF4-FFF2-40B4-BE49-F238E27FC236}">
                <a16:creationId xmlns:a16="http://schemas.microsoft.com/office/drawing/2014/main" id="{28CF41D0-21AD-9390-D604-BEB1D661C12A}"/>
              </a:ext>
            </a:extLst>
          </p:cNvPr>
          <p:cNvSpPr txBox="1"/>
          <p:nvPr/>
        </p:nvSpPr>
        <p:spPr>
          <a:xfrm>
            <a:off x="3080975" y="4494223"/>
            <a:ext cx="5844540" cy="5078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ea typeface="+mn-ea"/>
                <a:cs typeface="+mn-cs"/>
              </a:rPr>
              <a:t>Springer J, et al. </a:t>
            </a:r>
            <a:r>
              <a:rPr kumimoji="0" lang="en-US" sz="900" b="0" i="1" u="none" strike="noStrike" kern="1200" cap="none" spc="0" normalizeH="0" baseline="0" noProof="0" dirty="0">
                <a:ln>
                  <a:noFill/>
                </a:ln>
                <a:solidFill>
                  <a:srgbClr val="000000"/>
                </a:solidFill>
                <a:effectLst/>
                <a:uLnTx/>
                <a:uFillTx/>
                <a:ea typeface="+mn-ea"/>
                <a:cs typeface="+mn-cs"/>
              </a:rPr>
              <a:t>AJG</a:t>
            </a:r>
            <a:r>
              <a:rPr kumimoji="0" lang="en-US" sz="900" b="0" i="0" u="none" strike="noStrike" kern="1200" cap="none" spc="0" normalizeH="0" baseline="0" noProof="0" dirty="0">
                <a:ln>
                  <a:noFill/>
                </a:ln>
                <a:solidFill>
                  <a:srgbClr val="000000"/>
                </a:solidFill>
                <a:effectLst/>
                <a:uLnTx/>
                <a:uFillTx/>
                <a:ea typeface="+mn-ea"/>
                <a:cs typeface="+mn-cs"/>
              </a:rPr>
              <a:t>. 1999; 94(1):47-53.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ea typeface="+mn-ea"/>
                <a:cs typeface="+mn-cs"/>
              </a:rPr>
              <a:t>Lindor KD, et al. </a:t>
            </a:r>
            <a:r>
              <a:rPr kumimoji="0" lang="en-US" sz="900" b="0" i="1" u="none" strike="noStrike" kern="1200" cap="none" spc="0" normalizeH="0" baseline="0" noProof="0" dirty="0">
                <a:ln>
                  <a:noFill/>
                </a:ln>
                <a:solidFill>
                  <a:srgbClr val="000000"/>
                </a:solidFill>
                <a:effectLst/>
                <a:uLnTx/>
                <a:uFillTx/>
                <a:ea typeface="+mn-ea"/>
                <a:cs typeface="+mn-cs"/>
              </a:rPr>
              <a:t>Hepatology</a:t>
            </a:r>
            <a:r>
              <a:rPr kumimoji="0" lang="en-US" sz="900" b="0" i="0" u="none" strike="noStrike" kern="1200" cap="none" spc="0" normalizeH="0" baseline="0" noProof="0" dirty="0">
                <a:ln>
                  <a:noFill/>
                </a:ln>
                <a:solidFill>
                  <a:srgbClr val="000000"/>
                </a:solidFill>
                <a:effectLst/>
                <a:uLnTx/>
                <a:uFillTx/>
                <a:ea typeface="+mn-ea"/>
                <a:cs typeface="+mn-cs"/>
              </a:rPr>
              <a:t>. 2019;69(1):394-419.</a:t>
            </a:r>
            <a:endParaRPr kumimoji="0" lang="en-US" sz="900" b="0" i="0" u="none" strike="noStrike" kern="1200" cap="none" spc="0" normalizeH="0" baseline="0" noProof="0" dirty="0">
              <a:ln>
                <a:noFill/>
              </a:ln>
              <a:solidFill>
                <a:prstClr val="black"/>
              </a:solidFill>
              <a:effectLst/>
              <a:uLnTx/>
              <a:uFillTx/>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ea typeface="+mn-ea"/>
                <a:cs typeface="+mn-cs"/>
              </a:rPr>
              <a:t>Roll J, et al. </a:t>
            </a:r>
            <a:r>
              <a:rPr kumimoji="0" lang="en-US" sz="900" b="0" i="1" u="none" strike="noStrike" kern="1200" cap="none" spc="0" normalizeH="0" baseline="0" noProof="0" dirty="0">
                <a:ln>
                  <a:noFill/>
                </a:ln>
                <a:solidFill>
                  <a:srgbClr val="000000"/>
                </a:solidFill>
                <a:effectLst/>
                <a:uLnTx/>
                <a:uFillTx/>
                <a:ea typeface="+mn-ea"/>
                <a:cs typeface="+mn-cs"/>
              </a:rPr>
              <a:t>NEJM</a:t>
            </a:r>
            <a:r>
              <a:rPr kumimoji="0" lang="en-US" sz="900" b="0" i="0" u="none" strike="noStrike" kern="1200" cap="none" spc="0" normalizeH="0" baseline="0" noProof="0" dirty="0">
                <a:ln>
                  <a:noFill/>
                </a:ln>
                <a:solidFill>
                  <a:srgbClr val="000000"/>
                </a:solidFill>
                <a:effectLst/>
                <a:uLnTx/>
                <a:uFillTx/>
                <a:ea typeface="+mn-ea"/>
                <a:cs typeface="+mn-cs"/>
              </a:rPr>
              <a:t>. 1983; 308(1):1-7.</a:t>
            </a:r>
            <a:endParaRPr kumimoji="0" lang="en-US" sz="9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065405119"/>
      </p:ext>
    </p:extLst>
  </p:cSld>
  <p:clrMapOvr>
    <a:masterClrMapping/>
  </p:clrMapOvr>
</p:sld>
</file>

<file path=ppt/theme/theme1.xml><?xml version="1.0" encoding="utf-8"?>
<a:theme xmlns:a="http://schemas.openxmlformats.org/drawingml/2006/main" name="Office Theme 2013 - 2022">
  <a:themeElements>
    <a:clrScheme name="Office Them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322F89"/>
      </a:accent1>
      <a:accent2>
        <a:srgbClr val="7C2D24"/>
      </a:accent2>
      <a:accent3>
        <a:srgbClr val="106256"/>
      </a:accent3>
      <a:accent4>
        <a:srgbClr val="8064A2"/>
      </a:accent4>
      <a:accent5>
        <a:srgbClr val="6D8AB6"/>
      </a:accent5>
      <a:accent6>
        <a:srgbClr val="F15A2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207</TotalTime>
  <Words>1356</Words>
  <Application>Microsoft Office PowerPoint</Application>
  <PresentationFormat>On-screen Show (16:9)</PresentationFormat>
  <Paragraphs>194</Paragraphs>
  <Slides>16</Slides>
  <Notes>10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16</vt:i4>
      </vt:variant>
    </vt:vector>
  </HeadingPairs>
  <TitlesOfParts>
    <vt:vector size="24" baseType="lpstr">
      <vt:lpstr>Arial</vt:lpstr>
      <vt:lpstr>Calibri</vt:lpstr>
      <vt:lpstr>Calibri Light</vt:lpstr>
      <vt:lpstr>Fira Sans</vt:lpstr>
      <vt:lpstr>Verdana</vt:lpstr>
      <vt:lpstr>Office Theme 2013 - 2022</vt:lpstr>
      <vt:lpstr>Office Theme</vt:lpstr>
      <vt:lpstr>1_Office Theme</vt:lpstr>
      <vt:lpstr>PowerPoint Presentation</vt:lpstr>
      <vt:lpstr>Module 1: Diagnosis</vt:lpstr>
      <vt:lpstr>Background and Presentation</vt:lpstr>
      <vt:lpstr>Diagnostic Criteria</vt:lpstr>
      <vt:lpstr>Laboratory Evaluations</vt:lpstr>
      <vt:lpstr>Imaging Modalities</vt:lpstr>
      <vt:lpstr>Module 2:  Prognosis in  Primary Biliary Cholangitis  </vt:lpstr>
      <vt:lpstr>Natural History of PBC – Pre UDCA</vt:lpstr>
      <vt:lpstr>Natural History of PBC – Pre UDCA</vt:lpstr>
      <vt:lpstr>Natural History of PBC – Pre UDCA</vt:lpstr>
      <vt:lpstr>PBC and Disease Progression: Pre-UDCA</vt:lpstr>
      <vt:lpstr>Impact of Ursodiol: Improving PBC Outcomes</vt:lpstr>
      <vt:lpstr>Medical Approaches to PBC: UDCA</vt:lpstr>
      <vt:lpstr>Effect of UDCA on Mortality and Liver Transplantation Risk</vt:lpstr>
      <vt:lpstr>Prognostic Models in PBC</vt:lpstr>
      <vt:lpstr>GLOBE Score – Transplant-Free Survival Threshold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Suellen Evavold</cp:lastModifiedBy>
  <cp:revision>22</cp:revision>
  <dcterms:created xsi:type="dcterms:W3CDTF">2023-01-17T16:45:55Z</dcterms:created>
  <dcterms:modified xsi:type="dcterms:W3CDTF">2023-09-27T22:17:00Z</dcterms:modified>
</cp:coreProperties>
</file>