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6"/>
  </p:notesMasterIdLst>
  <p:sldIdLst>
    <p:sldId id="340" r:id="rId3"/>
    <p:sldId id="256" r:id="rId4"/>
    <p:sldId id="258" r:id="rId5"/>
    <p:sldId id="257" r:id="rId6"/>
    <p:sldId id="260" r:id="rId7"/>
    <p:sldId id="261" r:id="rId8"/>
    <p:sldId id="307" r:id="rId9"/>
    <p:sldId id="264" r:id="rId10"/>
    <p:sldId id="328" r:id="rId11"/>
    <p:sldId id="330" r:id="rId12"/>
    <p:sldId id="33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82" r:id="rId23"/>
    <p:sldId id="283" r:id="rId24"/>
    <p:sldId id="284" r:id="rId25"/>
    <p:sldId id="285" r:id="rId26"/>
    <p:sldId id="265" r:id="rId27"/>
    <p:sldId id="287" r:id="rId28"/>
    <p:sldId id="288" r:id="rId29"/>
    <p:sldId id="289" r:id="rId30"/>
    <p:sldId id="290" r:id="rId31"/>
    <p:sldId id="291" r:id="rId32"/>
    <p:sldId id="292" r:id="rId33"/>
    <p:sldId id="316" r:id="rId34"/>
    <p:sldId id="337" r:id="rId35"/>
    <p:sldId id="293" r:id="rId36"/>
    <p:sldId id="309" r:id="rId37"/>
    <p:sldId id="325" r:id="rId38"/>
    <p:sldId id="296" r:id="rId39"/>
    <p:sldId id="297" r:id="rId40"/>
    <p:sldId id="326" r:id="rId41"/>
    <p:sldId id="299" r:id="rId42"/>
    <p:sldId id="324" r:id="rId43"/>
    <p:sldId id="300" r:id="rId44"/>
    <p:sldId id="302" r:id="rId45"/>
    <p:sldId id="303" r:id="rId46"/>
    <p:sldId id="267" r:id="rId47"/>
    <p:sldId id="268" r:id="rId48"/>
    <p:sldId id="269" r:id="rId49"/>
    <p:sldId id="270" r:id="rId50"/>
    <p:sldId id="327" r:id="rId51"/>
    <p:sldId id="333" r:id="rId52"/>
    <p:sldId id="319" r:id="rId53"/>
    <p:sldId id="322" r:id="rId54"/>
    <p:sldId id="320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13DAC-1424-4347-9AB1-89A2AC4BE972}">
          <p14:sldIdLst>
            <p14:sldId id="340"/>
            <p14:sldId id="256"/>
          </p14:sldIdLst>
        </p14:section>
        <p14:section name="Red/Overview" id="{BBB5372F-A354-4C84-8156-BDC4203AEB02}">
          <p14:sldIdLst>
            <p14:sldId id="258"/>
            <p14:sldId id="257"/>
            <p14:sldId id="260"/>
            <p14:sldId id="261"/>
            <p14:sldId id="307"/>
            <p14:sldId id="264"/>
          </p14:sldIdLst>
        </p14:section>
        <p14:section name="Yellow/Diagnosis" id="{C7FD2368-956F-41D2-8362-392648D742CC}">
          <p14:sldIdLst>
            <p14:sldId id="328"/>
            <p14:sldId id="330"/>
            <p14:sldId id="331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</p14:sldIdLst>
        </p14:section>
        <p14:section name="Green/Pathophysiology" id="{50974B34-696D-45D7-AA14-3A28002DB079}">
          <p14:sldIdLst>
            <p14:sldId id="281"/>
            <p14:sldId id="282"/>
            <p14:sldId id="283"/>
            <p14:sldId id="284"/>
            <p14:sldId id="285"/>
          </p14:sldIdLst>
        </p14:section>
        <p14:section name="Blue/Guideline-based Treatment" id="{8CFB46F8-48B0-4443-A4BE-6B68BC25BDBF}">
          <p14:sldIdLst>
            <p14:sldId id="265"/>
            <p14:sldId id="287"/>
            <p14:sldId id="288"/>
            <p14:sldId id="289"/>
            <p14:sldId id="290"/>
            <p14:sldId id="291"/>
            <p14:sldId id="292"/>
            <p14:sldId id="316"/>
            <p14:sldId id="337"/>
          </p14:sldIdLst>
        </p14:section>
        <p14:section name="Orange/FDA-Approved Therapy" id="{9D889189-DA56-4384-9B59-9FFC31908D9E}">
          <p14:sldIdLst>
            <p14:sldId id="293"/>
            <p14:sldId id="309"/>
            <p14:sldId id="325"/>
            <p14:sldId id="296"/>
            <p14:sldId id="297"/>
            <p14:sldId id="326"/>
          </p14:sldIdLst>
        </p14:section>
        <p14:section name="Gray/Emerging Treatments" id="{F9F1F29A-142C-438F-A475-783AE7D099D3}">
          <p14:sldIdLst>
            <p14:sldId id="299"/>
            <p14:sldId id="324"/>
            <p14:sldId id="300"/>
            <p14:sldId id="302"/>
            <p14:sldId id="303"/>
          </p14:sldIdLst>
        </p14:section>
        <p14:section name="Purple/Case Scenarios" id="{654E327E-C90E-40B0-B239-8E64C087E470}">
          <p14:sldIdLst>
            <p14:sldId id="267"/>
            <p14:sldId id="268"/>
            <p14:sldId id="269"/>
            <p14:sldId id="270"/>
            <p14:sldId id="327"/>
            <p14:sldId id="333"/>
            <p14:sldId id="319"/>
            <p14:sldId id="322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449340-6010-C520-1BC8-7AFCB6654880}" name="Tim Drake" initials="TD" userId="S::Tim.Drake@imail.org::6620c4e3-4520-4270-823a-92838505fbe8" providerId="AD"/>
  <p188:author id="{98800555-23FE-FB67-1EB1-5A551B4CC95A}" name="Gregory Scott" initials="GS" userId="3ce193bdb2642430" providerId="Windows Live"/>
  <p188:author id="{B8387B61-5C51-494D-86FE-EC1E2A80AE3C}" name="Leigh Ann Pansch, NP" initials="LP" userId="S::lpansch@dermswohio.com::0fc116e8-43a9-4246-98b6-a31252c3968a" providerId="AD"/>
  <p188:author id="{DFF0BE91-FFCD-C044-53E2-37985E4B0752}" name="Jane Joukovsky" initials="JJ" userId="55996e53fdeca00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714"/>
  </p:normalViewPr>
  <p:slideViewPr>
    <p:cSldViewPr snapToGrid="0">
      <p:cViewPr varScale="1">
        <p:scale>
          <a:sx n="142" d="100"/>
          <a:sy n="142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33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F7F58-93A3-4E13-B758-A2D810CC67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EC2B6-9148-4CA9-8447-912A36BD88E8}">
      <dgm:prSet phldrT="[Text]"/>
      <dgm:spPr/>
      <dgm:t>
        <a:bodyPr/>
        <a:lstStyle/>
        <a:p>
          <a:r>
            <a:rPr lang="en-US" dirty="0"/>
            <a:t>Firm, Nodular Lesions</a:t>
          </a:r>
        </a:p>
      </dgm:t>
    </dgm:pt>
    <dgm:pt modelId="{430AD7E3-9B85-4821-B6C6-B7F2E9DAF2A3}" type="parTrans" cxnId="{96B23B5C-6484-47C9-9D43-748AAB2B2113}">
      <dgm:prSet/>
      <dgm:spPr/>
      <dgm:t>
        <a:bodyPr/>
        <a:lstStyle/>
        <a:p>
          <a:endParaRPr lang="en-US"/>
        </a:p>
      </dgm:t>
    </dgm:pt>
    <dgm:pt modelId="{CE9565AE-3224-4B96-B2BD-85ED32D60AC4}" type="sibTrans" cxnId="{96B23B5C-6484-47C9-9D43-748AAB2B2113}">
      <dgm:prSet/>
      <dgm:spPr/>
      <dgm:t>
        <a:bodyPr/>
        <a:lstStyle/>
        <a:p>
          <a:endParaRPr lang="en-US"/>
        </a:p>
      </dgm:t>
    </dgm:pt>
    <dgm:pt modelId="{9FDD0B25-0DC9-4285-A9D7-BC1705E7A8BC}">
      <dgm:prSet phldrT="[Text]"/>
      <dgm:spPr/>
      <dgm:t>
        <a:bodyPr/>
        <a:lstStyle/>
        <a:p>
          <a:r>
            <a:rPr lang="en-US" dirty="0"/>
            <a:t>Excoriated, hyperkeratotic and pruritic</a:t>
          </a:r>
        </a:p>
      </dgm:t>
    </dgm:pt>
    <dgm:pt modelId="{EDD1AA5E-E959-4417-98A2-9D49A7055634}" type="parTrans" cxnId="{441CDCBF-8154-4AFC-AF89-D46F097CD5E2}">
      <dgm:prSet/>
      <dgm:spPr/>
      <dgm:t>
        <a:bodyPr/>
        <a:lstStyle/>
        <a:p>
          <a:endParaRPr lang="en-US"/>
        </a:p>
      </dgm:t>
    </dgm:pt>
    <dgm:pt modelId="{29BB9F12-F029-46F4-9ED2-B6796E955D5A}" type="sibTrans" cxnId="{441CDCBF-8154-4AFC-AF89-D46F097CD5E2}">
      <dgm:prSet/>
      <dgm:spPr/>
      <dgm:t>
        <a:bodyPr/>
        <a:lstStyle/>
        <a:p>
          <a:endParaRPr lang="en-US"/>
        </a:p>
      </dgm:t>
    </dgm:pt>
    <dgm:pt modelId="{35AF3A04-015C-4526-A403-A4FD12798652}">
      <dgm:prSet phldrT="[Text]"/>
      <dgm:spPr/>
      <dgm:t>
        <a:bodyPr/>
        <a:lstStyle/>
        <a:p>
          <a:r>
            <a:rPr lang="en-US" dirty="0"/>
            <a:t>Vary in size, location, color and quantity</a:t>
          </a:r>
        </a:p>
      </dgm:t>
    </dgm:pt>
    <dgm:pt modelId="{67AC8B89-0AB1-4E1F-B6FE-B8A88D7D2BA4}" type="parTrans" cxnId="{4678C5F2-27ED-4893-9EC4-7853684C6BB4}">
      <dgm:prSet/>
      <dgm:spPr/>
      <dgm:t>
        <a:bodyPr/>
        <a:lstStyle/>
        <a:p>
          <a:endParaRPr lang="en-US"/>
        </a:p>
      </dgm:t>
    </dgm:pt>
    <dgm:pt modelId="{C05E3DCE-DDDD-4D62-9407-ACDD7A586F86}" type="sibTrans" cxnId="{4678C5F2-27ED-4893-9EC4-7853684C6BB4}">
      <dgm:prSet/>
      <dgm:spPr/>
      <dgm:t>
        <a:bodyPr/>
        <a:lstStyle/>
        <a:p>
          <a:endParaRPr lang="en-US"/>
        </a:p>
      </dgm:t>
    </dgm:pt>
    <dgm:pt modelId="{9451B547-4565-4A2C-90E5-3F8D92D3A228}">
      <dgm:prSet phldrT="[Text]"/>
      <dgm:spPr/>
      <dgm:t>
        <a:bodyPr/>
        <a:lstStyle/>
        <a:p>
          <a:r>
            <a:rPr lang="en-US" dirty="0"/>
            <a:t>Pruritus ≥6 weeks</a:t>
          </a:r>
        </a:p>
      </dgm:t>
    </dgm:pt>
    <dgm:pt modelId="{0E4F2FDB-973A-47A1-8883-529A74C2608F}" type="parTrans" cxnId="{13AA6CA8-7E61-495E-AE84-256405A2F841}">
      <dgm:prSet/>
      <dgm:spPr/>
      <dgm:t>
        <a:bodyPr/>
        <a:lstStyle/>
        <a:p>
          <a:endParaRPr lang="en-US"/>
        </a:p>
      </dgm:t>
    </dgm:pt>
    <dgm:pt modelId="{9B7F891A-DD14-47FA-A079-846601B5B876}" type="sibTrans" cxnId="{13AA6CA8-7E61-495E-AE84-256405A2F841}">
      <dgm:prSet/>
      <dgm:spPr/>
      <dgm:t>
        <a:bodyPr/>
        <a:lstStyle/>
        <a:p>
          <a:endParaRPr lang="en-US"/>
        </a:p>
      </dgm:t>
    </dgm:pt>
    <dgm:pt modelId="{69A67013-E3A1-4965-99EA-66621E72145F}">
      <dgm:prSet phldrT="[Text]"/>
      <dgm:spPr/>
      <dgm:t>
        <a:bodyPr/>
        <a:lstStyle/>
        <a:p>
          <a:r>
            <a:rPr lang="en-US" dirty="0"/>
            <a:t>Continuous, sporadic or paroxysmal</a:t>
          </a:r>
        </a:p>
      </dgm:t>
    </dgm:pt>
    <dgm:pt modelId="{B6AEE055-6202-495A-9F48-4921A6A58F84}" type="parTrans" cxnId="{395DADD2-9041-407B-88C0-8CEC9AF588DA}">
      <dgm:prSet/>
      <dgm:spPr/>
      <dgm:t>
        <a:bodyPr/>
        <a:lstStyle/>
        <a:p>
          <a:endParaRPr lang="en-US"/>
        </a:p>
      </dgm:t>
    </dgm:pt>
    <dgm:pt modelId="{BD7CAB17-136A-4C65-B335-D7930D5A13FB}" type="sibTrans" cxnId="{395DADD2-9041-407B-88C0-8CEC9AF588DA}">
      <dgm:prSet/>
      <dgm:spPr/>
      <dgm:t>
        <a:bodyPr/>
        <a:lstStyle/>
        <a:p>
          <a:endParaRPr lang="en-US"/>
        </a:p>
      </dgm:t>
    </dgm:pt>
    <dgm:pt modelId="{5AB8FBF6-DFDD-4B21-BC4D-6213C06366E2}">
      <dgm:prSet phldrT="[Text]"/>
      <dgm:spPr/>
      <dgm:t>
        <a:bodyPr/>
        <a:lstStyle/>
        <a:p>
          <a:r>
            <a:rPr lang="en-US" dirty="0"/>
            <a:t>Severe</a:t>
          </a:r>
        </a:p>
      </dgm:t>
    </dgm:pt>
    <dgm:pt modelId="{F2E30270-C5E1-4C53-8117-8790666CAB54}" type="parTrans" cxnId="{34551D8C-54A7-47E6-8429-C42BFC159FBF}">
      <dgm:prSet/>
      <dgm:spPr/>
      <dgm:t>
        <a:bodyPr/>
        <a:lstStyle/>
        <a:p>
          <a:endParaRPr lang="en-US"/>
        </a:p>
      </dgm:t>
    </dgm:pt>
    <dgm:pt modelId="{FBCB64F6-8EFB-45A1-B34F-B359CD589638}" type="sibTrans" cxnId="{34551D8C-54A7-47E6-8429-C42BFC159FBF}">
      <dgm:prSet/>
      <dgm:spPr/>
      <dgm:t>
        <a:bodyPr/>
        <a:lstStyle/>
        <a:p>
          <a:endParaRPr lang="en-US"/>
        </a:p>
      </dgm:t>
    </dgm:pt>
    <dgm:pt modelId="{039A8148-CE3C-4B44-858F-61B681ADAD3A}">
      <dgm:prSet phldrT="[Text]"/>
      <dgm:spPr/>
      <dgm:t>
        <a:bodyPr/>
        <a:lstStyle/>
        <a:p>
          <a:r>
            <a:rPr lang="en-US" dirty="0"/>
            <a:t>Repetition</a:t>
          </a:r>
        </a:p>
      </dgm:t>
    </dgm:pt>
    <dgm:pt modelId="{1EA4668C-413E-4364-A0D3-B39F9ABAAE77}" type="parTrans" cxnId="{C85D4040-5172-4E99-8B8F-19D84B5CF258}">
      <dgm:prSet/>
      <dgm:spPr/>
      <dgm:t>
        <a:bodyPr/>
        <a:lstStyle/>
        <a:p>
          <a:endParaRPr lang="en-US"/>
        </a:p>
      </dgm:t>
    </dgm:pt>
    <dgm:pt modelId="{82A3F3A5-BEC9-4C1A-AAD8-50B54256A45D}" type="sibTrans" cxnId="{C85D4040-5172-4E99-8B8F-19D84B5CF258}">
      <dgm:prSet/>
      <dgm:spPr/>
      <dgm:t>
        <a:bodyPr/>
        <a:lstStyle/>
        <a:p>
          <a:endParaRPr lang="en-US"/>
        </a:p>
      </dgm:t>
    </dgm:pt>
    <dgm:pt modelId="{92F447B9-E51B-40D8-A847-2A1EB26B5665}">
      <dgm:prSet phldrT="[Text]"/>
      <dgm:spPr/>
      <dgm:t>
        <a:bodyPr/>
        <a:lstStyle/>
        <a:p>
          <a:r>
            <a:rPr lang="en-US" dirty="0"/>
            <a:t>Scratching</a:t>
          </a:r>
        </a:p>
      </dgm:t>
    </dgm:pt>
    <dgm:pt modelId="{D9F628C6-5D88-4FCF-ABE0-3AA1D8216F91}" type="parTrans" cxnId="{A3748E63-AEE1-4734-AE2A-EA82ECBD4B33}">
      <dgm:prSet/>
      <dgm:spPr/>
      <dgm:t>
        <a:bodyPr/>
        <a:lstStyle/>
        <a:p>
          <a:endParaRPr lang="en-US"/>
        </a:p>
      </dgm:t>
    </dgm:pt>
    <dgm:pt modelId="{19BFDFDE-20BD-4418-AE15-BE508F2A1EA8}" type="sibTrans" cxnId="{A3748E63-AEE1-4734-AE2A-EA82ECBD4B33}">
      <dgm:prSet/>
      <dgm:spPr/>
      <dgm:t>
        <a:bodyPr/>
        <a:lstStyle/>
        <a:p>
          <a:endParaRPr lang="en-US"/>
        </a:p>
      </dgm:t>
    </dgm:pt>
    <dgm:pt modelId="{52CCCE5D-50CA-4BE5-9BE7-2F0127CDAA8F}">
      <dgm:prSet phldrT="[Text]"/>
      <dgm:spPr/>
      <dgm:t>
        <a:bodyPr/>
        <a:lstStyle/>
        <a:p>
          <a:r>
            <a:rPr lang="en-US" dirty="0"/>
            <a:t>Picking</a:t>
          </a:r>
        </a:p>
      </dgm:t>
    </dgm:pt>
    <dgm:pt modelId="{11EEF27C-52FA-4F1A-9ABA-59E8EFB7F119}" type="parTrans" cxnId="{5E9F6D3A-0819-423D-89D9-657194C452CB}">
      <dgm:prSet/>
      <dgm:spPr/>
      <dgm:t>
        <a:bodyPr/>
        <a:lstStyle/>
        <a:p>
          <a:endParaRPr lang="en-US"/>
        </a:p>
      </dgm:t>
    </dgm:pt>
    <dgm:pt modelId="{6F0F1EA6-5558-456C-8135-9A48F686C2B1}" type="sibTrans" cxnId="{5E9F6D3A-0819-423D-89D9-657194C452CB}">
      <dgm:prSet/>
      <dgm:spPr/>
      <dgm:t>
        <a:bodyPr/>
        <a:lstStyle/>
        <a:p>
          <a:endParaRPr lang="en-US"/>
        </a:p>
      </dgm:t>
    </dgm:pt>
    <dgm:pt modelId="{19460C3D-E311-45C0-931D-B8F8D39AB730}" type="pres">
      <dgm:prSet presAssocID="{768F7F58-93A3-4E13-B758-A2D810CC675E}" presName="Name0" presStyleCnt="0">
        <dgm:presLayoutVars>
          <dgm:dir/>
          <dgm:animLvl val="lvl"/>
          <dgm:resizeHandles val="exact"/>
        </dgm:presLayoutVars>
      </dgm:prSet>
      <dgm:spPr/>
    </dgm:pt>
    <dgm:pt modelId="{D6097564-30E0-45A4-B1A6-71A7978483ED}" type="pres">
      <dgm:prSet presAssocID="{E87EC2B6-9148-4CA9-8447-912A36BD88E8}" presName="linNode" presStyleCnt="0"/>
      <dgm:spPr/>
    </dgm:pt>
    <dgm:pt modelId="{17D69841-4EBA-4B7C-B97E-DDCFFD2A295B}" type="pres">
      <dgm:prSet presAssocID="{E87EC2B6-9148-4CA9-8447-912A36BD88E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C13B00-EB67-4CF9-93A4-8ECFCA30E456}" type="pres">
      <dgm:prSet presAssocID="{E87EC2B6-9148-4CA9-8447-912A36BD88E8}" presName="descendantText" presStyleLbl="alignAccFollowNode1" presStyleIdx="0" presStyleCnt="3">
        <dgm:presLayoutVars>
          <dgm:bulletEnabled val="1"/>
        </dgm:presLayoutVars>
      </dgm:prSet>
      <dgm:spPr/>
    </dgm:pt>
    <dgm:pt modelId="{29924612-D31D-4DA4-9AB2-E6ED83666155}" type="pres">
      <dgm:prSet presAssocID="{CE9565AE-3224-4B96-B2BD-85ED32D60AC4}" presName="sp" presStyleCnt="0"/>
      <dgm:spPr/>
    </dgm:pt>
    <dgm:pt modelId="{0EC4412E-EA52-4664-971E-CE76F9A4939E}" type="pres">
      <dgm:prSet presAssocID="{9451B547-4565-4A2C-90E5-3F8D92D3A228}" presName="linNode" presStyleCnt="0"/>
      <dgm:spPr/>
    </dgm:pt>
    <dgm:pt modelId="{50DEE1ED-1A40-48A1-8ADD-45F3EC98B9F0}" type="pres">
      <dgm:prSet presAssocID="{9451B547-4565-4A2C-90E5-3F8D92D3A22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664ADB6-A142-4F9C-8832-8AE249B70023}" type="pres">
      <dgm:prSet presAssocID="{9451B547-4565-4A2C-90E5-3F8D92D3A228}" presName="descendantText" presStyleLbl="alignAccFollowNode1" presStyleIdx="1" presStyleCnt="3" custLinFactNeighborX="0" custLinFactNeighborY="-1057">
        <dgm:presLayoutVars>
          <dgm:bulletEnabled val="1"/>
        </dgm:presLayoutVars>
      </dgm:prSet>
      <dgm:spPr/>
    </dgm:pt>
    <dgm:pt modelId="{9F62443C-4ECA-4566-9E8D-7C9C76B15E65}" type="pres">
      <dgm:prSet presAssocID="{9B7F891A-DD14-47FA-A079-846601B5B876}" presName="sp" presStyleCnt="0"/>
      <dgm:spPr/>
    </dgm:pt>
    <dgm:pt modelId="{72A659E8-AE10-40D2-BFE9-06F9B3B2010E}" type="pres">
      <dgm:prSet presAssocID="{039A8148-CE3C-4B44-858F-61B681ADAD3A}" presName="linNode" presStyleCnt="0"/>
      <dgm:spPr/>
    </dgm:pt>
    <dgm:pt modelId="{A4294976-1021-4E04-9DA6-7560A28E1DAC}" type="pres">
      <dgm:prSet presAssocID="{039A8148-CE3C-4B44-858F-61B681ADAD3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921596D-436C-4B48-AEA5-62F3B1520EE3}" type="pres">
      <dgm:prSet presAssocID="{039A8148-CE3C-4B44-858F-61B681ADAD3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AE6C521-941A-4A32-B3D7-A8B77FD0C56B}" type="presOf" srcId="{35AF3A04-015C-4526-A403-A4FD12798652}" destId="{CEC13B00-EB67-4CF9-93A4-8ECFCA30E456}" srcOrd="0" destOrd="1" presId="urn:microsoft.com/office/officeart/2005/8/layout/vList5"/>
    <dgm:cxn modelId="{E2BB2E2C-5270-4BB3-876F-9B533B2C41E8}" type="presOf" srcId="{E87EC2B6-9148-4CA9-8447-912A36BD88E8}" destId="{17D69841-4EBA-4B7C-B97E-DDCFFD2A295B}" srcOrd="0" destOrd="0" presId="urn:microsoft.com/office/officeart/2005/8/layout/vList5"/>
    <dgm:cxn modelId="{5E9F6D3A-0819-423D-89D9-657194C452CB}" srcId="{039A8148-CE3C-4B44-858F-61B681ADAD3A}" destId="{52CCCE5D-50CA-4BE5-9BE7-2F0127CDAA8F}" srcOrd="1" destOrd="0" parTransId="{11EEF27C-52FA-4F1A-9ABA-59E8EFB7F119}" sibTransId="{6F0F1EA6-5558-456C-8135-9A48F686C2B1}"/>
    <dgm:cxn modelId="{C85D4040-5172-4E99-8B8F-19D84B5CF258}" srcId="{768F7F58-93A3-4E13-B758-A2D810CC675E}" destId="{039A8148-CE3C-4B44-858F-61B681ADAD3A}" srcOrd="2" destOrd="0" parTransId="{1EA4668C-413E-4364-A0D3-B39F9ABAAE77}" sibTransId="{82A3F3A5-BEC9-4C1A-AAD8-50B54256A45D}"/>
    <dgm:cxn modelId="{96B23B5C-6484-47C9-9D43-748AAB2B2113}" srcId="{768F7F58-93A3-4E13-B758-A2D810CC675E}" destId="{E87EC2B6-9148-4CA9-8447-912A36BD88E8}" srcOrd="0" destOrd="0" parTransId="{430AD7E3-9B85-4821-B6C6-B7F2E9DAF2A3}" sibTransId="{CE9565AE-3224-4B96-B2BD-85ED32D60AC4}"/>
    <dgm:cxn modelId="{7D6B1762-6632-456A-B848-2E51D7A594CE}" type="presOf" srcId="{92F447B9-E51B-40D8-A847-2A1EB26B5665}" destId="{5921596D-436C-4B48-AEA5-62F3B1520EE3}" srcOrd="0" destOrd="0" presId="urn:microsoft.com/office/officeart/2005/8/layout/vList5"/>
    <dgm:cxn modelId="{A3748E63-AEE1-4734-AE2A-EA82ECBD4B33}" srcId="{039A8148-CE3C-4B44-858F-61B681ADAD3A}" destId="{92F447B9-E51B-40D8-A847-2A1EB26B5665}" srcOrd="0" destOrd="0" parTransId="{D9F628C6-5D88-4FCF-ABE0-3AA1D8216F91}" sibTransId="{19BFDFDE-20BD-4418-AE15-BE508F2A1EA8}"/>
    <dgm:cxn modelId="{88C21468-5D11-4D3F-9940-193A6449F26D}" type="presOf" srcId="{9FDD0B25-0DC9-4285-A9D7-BC1705E7A8BC}" destId="{CEC13B00-EB67-4CF9-93A4-8ECFCA30E456}" srcOrd="0" destOrd="0" presId="urn:microsoft.com/office/officeart/2005/8/layout/vList5"/>
    <dgm:cxn modelId="{9DE0F471-554B-41EC-90CF-13C4A77A53C5}" type="presOf" srcId="{768F7F58-93A3-4E13-B758-A2D810CC675E}" destId="{19460C3D-E311-45C0-931D-B8F8D39AB730}" srcOrd="0" destOrd="0" presId="urn:microsoft.com/office/officeart/2005/8/layout/vList5"/>
    <dgm:cxn modelId="{C6F67180-3C15-4974-B27E-C24C46F68990}" type="presOf" srcId="{039A8148-CE3C-4B44-858F-61B681ADAD3A}" destId="{A4294976-1021-4E04-9DA6-7560A28E1DAC}" srcOrd="0" destOrd="0" presId="urn:microsoft.com/office/officeart/2005/8/layout/vList5"/>
    <dgm:cxn modelId="{3CC97D85-7BB4-45CC-A52B-440B4C3A5B30}" type="presOf" srcId="{9451B547-4565-4A2C-90E5-3F8D92D3A228}" destId="{50DEE1ED-1A40-48A1-8ADD-45F3EC98B9F0}" srcOrd="0" destOrd="0" presId="urn:microsoft.com/office/officeart/2005/8/layout/vList5"/>
    <dgm:cxn modelId="{34551D8C-54A7-47E6-8429-C42BFC159FBF}" srcId="{9451B547-4565-4A2C-90E5-3F8D92D3A228}" destId="{5AB8FBF6-DFDD-4B21-BC4D-6213C06366E2}" srcOrd="1" destOrd="0" parTransId="{F2E30270-C5E1-4C53-8117-8790666CAB54}" sibTransId="{FBCB64F6-8EFB-45A1-B34F-B359CD589638}"/>
    <dgm:cxn modelId="{CEF2B59D-170E-489B-AC12-D549A5E6A292}" type="presOf" srcId="{5AB8FBF6-DFDD-4B21-BC4D-6213C06366E2}" destId="{E664ADB6-A142-4F9C-8832-8AE249B70023}" srcOrd="0" destOrd="1" presId="urn:microsoft.com/office/officeart/2005/8/layout/vList5"/>
    <dgm:cxn modelId="{13AA6CA8-7E61-495E-AE84-256405A2F841}" srcId="{768F7F58-93A3-4E13-B758-A2D810CC675E}" destId="{9451B547-4565-4A2C-90E5-3F8D92D3A228}" srcOrd="1" destOrd="0" parTransId="{0E4F2FDB-973A-47A1-8883-529A74C2608F}" sibTransId="{9B7F891A-DD14-47FA-A079-846601B5B876}"/>
    <dgm:cxn modelId="{739EFAAD-5B56-4D1E-846D-38BEFCEA84F8}" type="presOf" srcId="{69A67013-E3A1-4965-99EA-66621E72145F}" destId="{E664ADB6-A142-4F9C-8832-8AE249B70023}" srcOrd="0" destOrd="0" presId="urn:microsoft.com/office/officeart/2005/8/layout/vList5"/>
    <dgm:cxn modelId="{441CDCBF-8154-4AFC-AF89-D46F097CD5E2}" srcId="{E87EC2B6-9148-4CA9-8447-912A36BD88E8}" destId="{9FDD0B25-0DC9-4285-A9D7-BC1705E7A8BC}" srcOrd="0" destOrd="0" parTransId="{EDD1AA5E-E959-4417-98A2-9D49A7055634}" sibTransId="{29BB9F12-F029-46F4-9ED2-B6796E955D5A}"/>
    <dgm:cxn modelId="{EDFE49CD-24EC-4BD9-A211-84A5952C4F6B}" type="presOf" srcId="{52CCCE5D-50CA-4BE5-9BE7-2F0127CDAA8F}" destId="{5921596D-436C-4B48-AEA5-62F3B1520EE3}" srcOrd="0" destOrd="1" presId="urn:microsoft.com/office/officeart/2005/8/layout/vList5"/>
    <dgm:cxn modelId="{395DADD2-9041-407B-88C0-8CEC9AF588DA}" srcId="{9451B547-4565-4A2C-90E5-3F8D92D3A228}" destId="{69A67013-E3A1-4965-99EA-66621E72145F}" srcOrd="0" destOrd="0" parTransId="{B6AEE055-6202-495A-9F48-4921A6A58F84}" sibTransId="{BD7CAB17-136A-4C65-B335-D7930D5A13FB}"/>
    <dgm:cxn modelId="{4678C5F2-27ED-4893-9EC4-7853684C6BB4}" srcId="{E87EC2B6-9148-4CA9-8447-912A36BD88E8}" destId="{35AF3A04-015C-4526-A403-A4FD12798652}" srcOrd="1" destOrd="0" parTransId="{67AC8B89-0AB1-4E1F-B6FE-B8A88D7D2BA4}" sibTransId="{C05E3DCE-DDDD-4D62-9407-ACDD7A586F86}"/>
    <dgm:cxn modelId="{0B9B9305-7CD7-4D04-BE8F-3EE6BFDF0CD5}" type="presParOf" srcId="{19460C3D-E311-45C0-931D-B8F8D39AB730}" destId="{D6097564-30E0-45A4-B1A6-71A7978483ED}" srcOrd="0" destOrd="0" presId="urn:microsoft.com/office/officeart/2005/8/layout/vList5"/>
    <dgm:cxn modelId="{F0B9EFF4-EF39-46A9-8635-90731114FA08}" type="presParOf" srcId="{D6097564-30E0-45A4-B1A6-71A7978483ED}" destId="{17D69841-4EBA-4B7C-B97E-DDCFFD2A295B}" srcOrd="0" destOrd="0" presId="urn:microsoft.com/office/officeart/2005/8/layout/vList5"/>
    <dgm:cxn modelId="{004BA39B-2C60-42EA-9835-50F4497631DE}" type="presParOf" srcId="{D6097564-30E0-45A4-B1A6-71A7978483ED}" destId="{CEC13B00-EB67-4CF9-93A4-8ECFCA30E456}" srcOrd="1" destOrd="0" presId="urn:microsoft.com/office/officeart/2005/8/layout/vList5"/>
    <dgm:cxn modelId="{07F02535-1B58-41F8-8600-4FCA82FFB0FA}" type="presParOf" srcId="{19460C3D-E311-45C0-931D-B8F8D39AB730}" destId="{29924612-D31D-4DA4-9AB2-E6ED83666155}" srcOrd="1" destOrd="0" presId="urn:microsoft.com/office/officeart/2005/8/layout/vList5"/>
    <dgm:cxn modelId="{D8C46D4A-4962-4E15-9608-FF2B18F57768}" type="presParOf" srcId="{19460C3D-E311-45C0-931D-B8F8D39AB730}" destId="{0EC4412E-EA52-4664-971E-CE76F9A4939E}" srcOrd="2" destOrd="0" presId="urn:microsoft.com/office/officeart/2005/8/layout/vList5"/>
    <dgm:cxn modelId="{B6906A28-CD54-4580-8D78-F4A7862CA9DC}" type="presParOf" srcId="{0EC4412E-EA52-4664-971E-CE76F9A4939E}" destId="{50DEE1ED-1A40-48A1-8ADD-45F3EC98B9F0}" srcOrd="0" destOrd="0" presId="urn:microsoft.com/office/officeart/2005/8/layout/vList5"/>
    <dgm:cxn modelId="{A805F21A-F204-476C-8898-D0D8EF0D0544}" type="presParOf" srcId="{0EC4412E-EA52-4664-971E-CE76F9A4939E}" destId="{E664ADB6-A142-4F9C-8832-8AE249B70023}" srcOrd="1" destOrd="0" presId="urn:microsoft.com/office/officeart/2005/8/layout/vList5"/>
    <dgm:cxn modelId="{47DEC080-FBD6-414B-950C-B0AEB9AB4985}" type="presParOf" srcId="{19460C3D-E311-45C0-931D-B8F8D39AB730}" destId="{9F62443C-4ECA-4566-9E8D-7C9C76B15E65}" srcOrd="3" destOrd="0" presId="urn:microsoft.com/office/officeart/2005/8/layout/vList5"/>
    <dgm:cxn modelId="{3C2C476A-2803-4CA4-B013-19DA70D362FE}" type="presParOf" srcId="{19460C3D-E311-45C0-931D-B8F8D39AB730}" destId="{72A659E8-AE10-40D2-BFE9-06F9B3B2010E}" srcOrd="4" destOrd="0" presId="urn:microsoft.com/office/officeart/2005/8/layout/vList5"/>
    <dgm:cxn modelId="{C34360BD-4A33-4BAF-92EB-0BF474779DE8}" type="presParOf" srcId="{72A659E8-AE10-40D2-BFE9-06F9B3B2010E}" destId="{A4294976-1021-4E04-9DA6-7560A28E1DAC}" srcOrd="0" destOrd="0" presId="urn:microsoft.com/office/officeart/2005/8/layout/vList5"/>
    <dgm:cxn modelId="{BC43BCD2-A902-4321-A79F-797284F9FEFA}" type="presParOf" srcId="{72A659E8-AE10-40D2-BFE9-06F9B3B2010E}" destId="{5921596D-436C-4B48-AEA5-62F3B1520E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F7F58-93A3-4E13-B758-A2D810CC67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EC2B6-9148-4CA9-8447-912A36BD88E8}">
      <dgm:prSet phldrT="[Text]"/>
      <dgm:spPr/>
      <dgm:t>
        <a:bodyPr/>
        <a:lstStyle/>
        <a:p>
          <a:r>
            <a:rPr lang="en-US" dirty="0"/>
            <a:t>Firm, Nodular Lesions</a:t>
          </a:r>
        </a:p>
      </dgm:t>
    </dgm:pt>
    <dgm:pt modelId="{430AD7E3-9B85-4821-B6C6-B7F2E9DAF2A3}" type="parTrans" cxnId="{96B23B5C-6484-47C9-9D43-748AAB2B2113}">
      <dgm:prSet/>
      <dgm:spPr/>
      <dgm:t>
        <a:bodyPr/>
        <a:lstStyle/>
        <a:p>
          <a:endParaRPr lang="en-US"/>
        </a:p>
      </dgm:t>
    </dgm:pt>
    <dgm:pt modelId="{CE9565AE-3224-4B96-B2BD-85ED32D60AC4}" type="sibTrans" cxnId="{96B23B5C-6484-47C9-9D43-748AAB2B2113}">
      <dgm:prSet/>
      <dgm:spPr/>
      <dgm:t>
        <a:bodyPr/>
        <a:lstStyle/>
        <a:p>
          <a:endParaRPr lang="en-US"/>
        </a:p>
      </dgm:t>
    </dgm:pt>
    <dgm:pt modelId="{9FDD0B25-0DC9-4285-A9D7-BC1705E7A8BC}">
      <dgm:prSet phldrT="[Text]"/>
      <dgm:spPr/>
      <dgm:t>
        <a:bodyPr/>
        <a:lstStyle/>
        <a:p>
          <a:r>
            <a:rPr lang="en-US" dirty="0"/>
            <a:t>Excoriated, hyperkeratotic and pruritic</a:t>
          </a:r>
        </a:p>
      </dgm:t>
    </dgm:pt>
    <dgm:pt modelId="{EDD1AA5E-E959-4417-98A2-9D49A7055634}" type="parTrans" cxnId="{441CDCBF-8154-4AFC-AF89-D46F097CD5E2}">
      <dgm:prSet/>
      <dgm:spPr/>
      <dgm:t>
        <a:bodyPr/>
        <a:lstStyle/>
        <a:p>
          <a:endParaRPr lang="en-US"/>
        </a:p>
      </dgm:t>
    </dgm:pt>
    <dgm:pt modelId="{29BB9F12-F029-46F4-9ED2-B6796E955D5A}" type="sibTrans" cxnId="{441CDCBF-8154-4AFC-AF89-D46F097CD5E2}">
      <dgm:prSet/>
      <dgm:spPr/>
      <dgm:t>
        <a:bodyPr/>
        <a:lstStyle/>
        <a:p>
          <a:endParaRPr lang="en-US"/>
        </a:p>
      </dgm:t>
    </dgm:pt>
    <dgm:pt modelId="{35AF3A04-015C-4526-A403-A4FD12798652}">
      <dgm:prSet phldrT="[Text]"/>
      <dgm:spPr/>
      <dgm:t>
        <a:bodyPr/>
        <a:lstStyle/>
        <a:p>
          <a:r>
            <a:rPr lang="en-US" dirty="0"/>
            <a:t>Vary in size, location, color and quantity</a:t>
          </a:r>
        </a:p>
      </dgm:t>
    </dgm:pt>
    <dgm:pt modelId="{67AC8B89-0AB1-4E1F-B6FE-B8A88D7D2BA4}" type="parTrans" cxnId="{4678C5F2-27ED-4893-9EC4-7853684C6BB4}">
      <dgm:prSet/>
      <dgm:spPr/>
      <dgm:t>
        <a:bodyPr/>
        <a:lstStyle/>
        <a:p>
          <a:endParaRPr lang="en-US"/>
        </a:p>
      </dgm:t>
    </dgm:pt>
    <dgm:pt modelId="{C05E3DCE-DDDD-4D62-9407-ACDD7A586F86}" type="sibTrans" cxnId="{4678C5F2-27ED-4893-9EC4-7853684C6BB4}">
      <dgm:prSet/>
      <dgm:spPr/>
      <dgm:t>
        <a:bodyPr/>
        <a:lstStyle/>
        <a:p>
          <a:endParaRPr lang="en-US"/>
        </a:p>
      </dgm:t>
    </dgm:pt>
    <dgm:pt modelId="{9451B547-4565-4A2C-90E5-3F8D92D3A228}">
      <dgm:prSet phldrT="[Text]"/>
      <dgm:spPr/>
      <dgm:t>
        <a:bodyPr/>
        <a:lstStyle/>
        <a:p>
          <a:r>
            <a:rPr lang="en-US" dirty="0"/>
            <a:t>Pruritus ≥6 weeks</a:t>
          </a:r>
        </a:p>
      </dgm:t>
    </dgm:pt>
    <dgm:pt modelId="{0E4F2FDB-973A-47A1-8883-529A74C2608F}" type="parTrans" cxnId="{13AA6CA8-7E61-495E-AE84-256405A2F841}">
      <dgm:prSet/>
      <dgm:spPr/>
      <dgm:t>
        <a:bodyPr/>
        <a:lstStyle/>
        <a:p>
          <a:endParaRPr lang="en-US"/>
        </a:p>
      </dgm:t>
    </dgm:pt>
    <dgm:pt modelId="{9B7F891A-DD14-47FA-A079-846601B5B876}" type="sibTrans" cxnId="{13AA6CA8-7E61-495E-AE84-256405A2F841}">
      <dgm:prSet/>
      <dgm:spPr/>
      <dgm:t>
        <a:bodyPr/>
        <a:lstStyle/>
        <a:p>
          <a:endParaRPr lang="en-US"/>
        </a:p>
      </dgm:t>
    </dgm:pt>
    <dgm:pt modelId="{69A67013-E3A1-4965-99EA-66621E72145F}">
      <dgm:prSet phldrT="[Text]"/>
      <dgm:spPr/>
      <dgm:t>
        <a:bodyPr/>
        <a:lstStyle/>
        <a:p>
          <a:r>
            <a:rPr lang="en-US" dirty="0"/>
            <a:t>Continuous, sporadic or paroxysmal</a:t>
          </a:r>
        </a:p>
      </dgm:t>
    </dgm:pt>
    <dgm:pt modelId="{B6AEE055-6202-495A-9F48-4921A6A58F84}" type="parTrans" cxnId="{395DADD2-9041-407B-88C0-8CEC9AF588DA}">
      <dgm:prSet/>
      <dgm:spPr/>
      <dgm:t>
        <a:bodyPr/>
        <a:lstStyle/>
        <a:p>
          <a:endParaRPr lang="en-US"/>
        </a:p>
      </dgm:t>
    </dgm:pt>
    <dgm:pt modelId="{BD7CAB17-136A-4C65-B335-D7930D5A13FB}" type="sibTrans" cxnId="{395DADD2-9041-407B-88C0-8CEC9AF588DA}">
      <dgm:prSet/>
      <dgm:spPr/>
      <dgm:t>
        <a:bodyPr/>
        <a:lstStyle/>
        <a:p>
          <a:endParaRPr lang="en-US"/>
        </a:p>
      </dgm:t>
    </dgm:pt>
    <dgm:pt modelId="{5AB8FBF6-DFDD-4B21-BC4D-6213C06366E2}">
      <dgm:prSet phldrT="[Text]"/>
      <dgm:spPr/>
      <dgm:t>
        <a:bodyPr/>
        <a:lstStyle/>
        <a:p>
          <a:r>
            <a:rPr lang="en-US" dirty="0"/>
            <a:t>Severe</a:t>
          </a:r>
        </a:p>
      </dgm:t>
    </dgm:pt>
    <dgm:pt modelId="{F2E30270-C5E1-4C53-8117-8790666CAB54}" type="parTrans" cxnId="{34551D8C-54A7-47E6-8429-C42BFC159FBF}">
      <dgm:prSet/>
      <dgm:spPr/>
      <dgm:t>
        <a:bodyPr/>
        <a:lstStyle/>
        <a:p>
          <a:endParaRPr lang="en-US"/>
        </a:p>
      </dgm:t>
    </dgm:pt>
    <dgm:pt modelId="{FBCB64F6-8EFB-45A1-B34F-B359CD589638}" type="sibTrans" cxnId="{34551D8C-54A7-47E6-8429-C42BFC159FBF}">
      <dgm:prSet/>
      <dgm:spPr/>
      <dgm:t>
        <a:bodyPr/>
        <a:lstStyle/>
        <a:p>
          <a:endParaRPr lang="en-US"/>
        </a:p>
      </dgm:t>
    </dgm:pt>
    <dgm:pt modelId="{039A8148-CE3C-4B44-858F-61B681ADAD3A}">
      <dgm:prSet phldrT="[Text]"/>
      <dgm:spPr/>
      <dgm:t>
        <a:bodyPr/>
        <a:lstStyle/>
        <a:p>
          <a:r>
            <a:rPr lang="en-US" dirty="0"/>
            <a:t>Repetition</a:t>
          </a:r>
        </a:p>
      </dgm:t>
    </dgm:pt>
    <dgm:pt modelId="{1EA4668C-413E-4364-A0D3-B39F9ABAAE77}" type="parTrans" cxnId="{C85D4040-5172-4E99-8B8F-19D84B5CF258}">
      <dgm:prSet/>
      <dgm:spPr/>
      <dgm:t>
        <a:bodyPr/>
        <a:lstStyle/>
        <a:p>
          <a:endParaRPr lang="en-US"/>
        </a:p>
      </dgm:t>
    </dgm:pt>
    <dgm:pt modelId="{82A3F3A5-BEC9-4C1A-AAD8-50B54256A45D}" type="sibTrans" cxnId="{C85D4040-5172-4E99-8B8F-19D84B5CF258}">
      <dgm:prSet/>
      <dgm:spPr/>
      <dgm:t>
        <a:bodyPr/>
        <a:lstStyle/>
        <a:p>
          <a:endParaRPr lang="en-US"/>
        </a:p>
      </dgm:t>
    </dgm:pt>
    <dgm:pt modelId="{92F447B9-E51B-40D8-A847-2A1EB26B5665}">
      <dgm:prSet phldrT="[Text]"/>
      <dgm:spPr/>
      <dgm:t>
        <a:bodyPr/>
        <a:lstStyle/>
        <a:p>
          <a:r>
            <a:rPr lang="en-US" dirty="0"/>
            <a:t>Scratching</a:t>
          </a:r>
        </a:p>
      </dgm:t>
    </dgm:pt>
    <dgm:pt modelId="{D9F628C6-5D88-4FCF-ABE0-3AA1D8216F91}" type="parTrans" cxnId="{A3748E63-AEE1-4734-AE2A-EA82ECBD4B33}">
      <dgm:prSet/>
      <dgm:spPr/>
      <dgm:t>
        <a:bodyPr/>
        <a:lstStyle/>
        <a:p>
          <a:endParaRPr lang="en-US"/>
        </a:p>
      </dgm:t>
    </dgm:pt>
    <dgm:pt modelId="{19BFDFDE-20BD-4418-AE15-BE508F2A1EA8}" type="sibTrans" cxnId="{A3748E63-AEE1-4734-AE2A-EA82ECBD4B33}">
      <dgm:prSet/>
      <dgm:spPr/>
      <dgm:t>
        <a:bodyPr/>
        <a:lstStyle/>
        <a:p>
          <a:endParaRPr lang="en-US"/>
        </a:p>
      </dgm:t>
    </dgm:pt>
    <dgm:pt modelId="{52CCCE5D-50CA-4BE5-9BE7-2F0127CDAA8F}">
      <dgm:prSet phldrT="[Text]"/>
      <dgm:spPr/>
      <dgm:t>
        <a:bodyPr/>
        <a:lstStyle/>
        <a:p>
          <a:r>
            <a:rPr lang="en-US" dirty="0"/>
            <a:t>Picking</a:t>
          </a:r>
        </a:p>
      </dgm:t>
    </dgm:pt>
    <dgm:pt modelId="{11EEF27C-52FA-4F1A-9ABA-59E8EFB7F119}" type="parTrans" cxnId="{5E9F6D3A-0819-423D-89D9-657194C452CB}">
      <dgm:prSet/>
      <dgm:spPr/>
      <dgm:t>
        <a:bodyPr/>
        <a:lstStyle/>
        <a:p>
          <a:endParaRPr lang="en-US"/>
        </a:p>
      </dgm:t>
    </dgm:pt>
    <dgm:pt modelId="{6F0F1EA6-5558-456C-8135-9A48F686C2B1}" type="sibTrans" cxnId="{5E9F6D3A-0819-423D-89D9-657194C452CB}">
      <dgm:prSet/>
      <dgm:spPr/>
      <dgm:t>
        <a:bodyPr/>
        <a:lstStyle/>
        <a:p>
          <a:endParaRPr lang="en-US"/>
        </a:p>
      </dgm:t>
    </dgm:pt>
    <dgm:pt modelId="{19460C3D-E311-45C0-931D-B8F8D39AB730}" type="pres">
      <dgm:prSet presAssocID="{768F7F58-93A3-4E13-B758-A2D810CC675E}" presName="Name0" presStyleCnt="0">
        <dgm:presLayoutVars>
          <dgm:dir/>
          <dgm:animLvl val="lvl"/>
          <dgm:resizeHandles val="exact"/>
        </dgm:presLayoutVars>
      </dgm:prSet>
      <dgm:spPr/>
    </dgm:pt>
    <dgm:pt modelId="{D6097564-30E0-45A4-B1A6-71A7978483ED}" type="pres">
      <dgm:prSet presAssocID="{E87EC2B6-9148-4CA9-8447-912A36BD88E8}" presName="linNode" presStyleCnt="0"/>
      <dgm:spPr/>
    </dgm:pt>
    <dgm:pt modelId="{17D69841-4EBA-4B7C-B97E-DDCFFD2A295B}" type="pres">
      <dgm:prSet presAssocID="{E87EC2B6-9148-4CA9-8447-912A36BD88E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C13B00-EB67-4CF9-93A4-8ECFCA30E456}" type="pres">
      <dgm:prSet presAssocID="{E87EC2B6-9148-4CA9-8447-912A36BD88E8}" presName="descendantText" presStyleLbl="alignAccFollowNode1" presStyleIdx="0" presStyleCnt="3">
        <dgm:presLayoutVars>
          <dgm:bulletEnabled val="1"/>
        </dgm:presLayoutVars>
      </dgm:prSet>
      <dgm:spPr/>
    </dgm:pt>
    <dgm:pt modelId="{29924612-D31D-4DA4-9AB2-E6ED83666155}" type="pres">
      <dgm:prSet presAssocID="{CE9565AE-3224-4B96-B2BD-85ED32D60AC4}" presName="sp" presStyleCnt="0"/>
      <dgm:spPr/>
    </dgm:pt>
    <dgm:pt modelId="{0EC4412E-EA52-4664-971E-CE76F9A4939E}" type="pres">
      <dgm:prSet presAssocID="{9451B547-4565-4A2C-90E5-3F8D92D3A228}" presName="linNode" presStyleCnt="0"/>
      <dgm:spPr/>
    </dgm:pt>
    <dgm:pt modelId="{50DEE1ED-1A40-48A1-8ADD-45F3EC98B9F0}" type="pres">
      <dgm:prSet presAssocID="{9451B547-4565-4A2C-90E5-3F8D92D3A22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664ADB6-A142-4F9C-8832-8AE249B70023}" type="pres">
      <dgm:prSet presAssocID="{9451B547-4565-4A2C-90E5-3F8D92D3A228}" presName="descendantText" presStyleLbl="alignAccFollowNode1" presStyleIdx="1" presStyleCnt="3" custLinFactNeighborX="0" custLinFactNeighborY="-1057">
        <dgm:presLayoutVars>
          <dgm:bulletEnabled val="1"/>
        </dgm:presLayoutVars>
      </dgm:prSet>
      <dgm:spPr/>
    </dgm:pt>
    <dgm:pt modelId="{9F62443C-4ECA-4566-9E8D-7C9C76B15E65}" type="pres">
      <dgm:prSet presAssocID="{9B7F891A-DD14-47FA-A079-846601B5B876}" presName="sp" presStyleCnt="0"/>
      <dgm:spPr/>
    </dgm:pt>
    <dgm:pt modelId="{72A659E8-AE10-40D2-BFE9-06F9B3B2010E}" type="pres">
      <dgm:prSet presAssocID="{039A8148-CE3C-4B44-858F-61B681ADAD3A}" presName="linNode" presStyleCnt="0"/>
      <dgm:spPr/>
    </dgm:pt>
    <dgm:pt modelId="{A4294976-1021-4E04-9DA6-7560A28E1DAC}" type="pres">
      <dgm:prSet presAssocID="{039A8148-CE3C-4B44-858F-61B681ADAD3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921596D-436C-4B48-AEA5-62F3B1520EE3}" type="pres">
      <dgm:prSet presAssocID="{039A8148-CE3C-4B44-858F-61B681ADAD3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AE6C521-941A-4A32-B3D7-A8B77FD0C56B}" type="presOf" srcId="{35AF3A04-015C-4526-A403-A4FD12798652}" destId="{CEC13B00-EB67-4CF9-93A4-8ECFCA30E456}" srcOrd="0" destOrd="1" presId="urn:microsoft.com/office/officeart/2005/8/layout/vList5"/>
    <dgm:cxn modelId="{E2BB2E2C-5270-4BB3-876F-9B533B2C41E8}" type="presOf" srcId="{E87EC2B6-9148-4CA9-8447-912A36BD88E8}" destId="{17D69841-4EBA-4B7C-B97E-DDCFFD2A295B}" srcOrd="0" destOrd="0" presId="urn:microsoft.com/office/officeart/2005/8/layout/vList5"/>
    <dgm:cxn modelId="{5E9F6D3A-0819-423D-89D9-657194C452CB}" srcId="{039A8148-CE3C-4B44-858F-61B681ADAD3A}" destId="{52CCCE5D-50CA-4BE5-9BE7-2F0127CDAA8F}" srcOrd="1" destOrd="0" parTransId="{11EEF27C-52FA-4F1A-9ABA-59E8EFB7F119}" sibTransId="{6F0F1EA6-5558-456C-8135-9A48F686C2B1}"/>
    <dgm:cxn modelId="{C85D4040-5172-4E99-8B8F-19D84B5CF258}" srcId="{768F7F58-93A3-4E13-B758-A2D810CC675E}" destId="{039A8148-CE3C-4B44-858F-61B681ADAD3A}" srcOrd="2" destOrd="0" parTransId="{1EA4668C-413E-4364-A0D3-B39F9ABAAE77}" sibTransId="{82A3F3A5-BEC9-4C1A-AAD8-50B54256A45D}"/>
    <dgm:cxn modelId="{96B23B5C-6484-47C9-9D43-748AAB2B2113}" srcId="{768F7F58-93A3-4E13-B758-A2D810CC675E}" destId="{E87EC2B6-9148-4CA9-8447-912A36BD88E8}" srcOrd="0" destOrd="0" parTransId="{430AD7E3-9B85-4821-B6C6-B7F2E9DAF2A3}" sibTransId="{CE9565AE-3224-4B96-B2BD-85ED32D60AC4}"/>
    <dgm:cxn modelId="{7D6B1762-6632-456A-B848-2E51D7A594CE}" type="presOf" srcId="{92F447B9-E51B-40D8-A847-2A1EB26B5665}" destId="{5921596D-436C-4B48-AEA5-62F3B1520EE3}" srcOrd="0" destOrd="0" presId="urn:microsoft.com/office/officeart/2005/8/layout/vList5"/>
    <dgm:cxn modelId="{A3748E63-AEE1-4734-AE2A-EA82ECBD4B33}" srcId="{039A8148-CE3C-4B44-858F-61B681ADAD3A}" destId="{92F447B9-E51B-40D8-A847-2A1EB26B5665}" srcOrd="0" destOrd="0" parTransId="{D9F628C6-5D88-4FCF-ABE0-3AA1D8216F91}" sibTransId="{19BFDFDE-20BD-4418-AE15-BE508F2A1EA8}"/>
    <dgm:cxn modelId="{88C21468-5D11-4D3F-9940-193A6449F26D}" type="presOf" srcId="{9FDD0B25-0DC9-4285-A9D7-BC1705E7A8BC}" destId="{CEC13B00-EB67-4CF9-93A4-8ECFCA30E456}" srcOrd="0" destOrd="0" presId="urn:microsoft.com/office/officeart/2005/8/layout/vList5"/>
    <dgm:cxn modelId="{9DE0F471-554B-41EC-90CF-13C4A77A53C5}" type="presOf" srcId="{768F7F58-93A3-4E13-B758-A2D810CC675E}" destId="{19460C3D-E311-45C0-931D-B8F8D39AB730}" srcOrd="0" destOrd="0" presId="urn:microsoft.com/office/officeart/2005/8/layout/vList5"/>
    <dgm:cxn modelId="{C6F67180-3C15-4974-B27E-C24C46F68990}" type="presOf" srcId="{039A8148-CE3C-4B44-858F-61B681ADAD3A}" destId="{A4294976-1021-4E04-9DA6-7560A28E1DAC}" srcOrd="0" destOrd="0" presId="urn:microsoft.com/office/officeart/2005/8/layout/vList5"/>
    <dgm:cxn modelId="{3CC97D85-7BB4-45CC-A52B-440B4C3A5B30}" type="presOf" srcId="{9451B547-4565-4A2C-90E5-3F8D92D3A228}" destId="{50DEE1ED-1A40-48A1-8ADD-45F3EC98B9F0}" srcOrd="0" destOrd="0" presId="urn:microsoft.com/office/officeart/2005/8/layout/vList5"/>
    <dgm:cxn modelId="{34551D8C-54A7-47E6-8429-C42BFC159FBF}" srcId="{9451B547-4565-4A2C-90E5-3F8D92D3A228}" destId="{5AB8FBF6-DFDD-4B21-BC4D-6213C06366E2}" srcOrd="1" destOrd="0" parTransId="{F2E30270-C5E1-4C53-8117-8790666CAB54}" sibTransId="{FBCB64F6-8EFB-45A1-B34F-B359CD589638}"/>
    <dgm:cxn modelId="{CEF2B59D-170E-489B-AC12-D549A5E6A292}" type="presOf" srcId="{5AB8FBF6-DFDD-4B21-BC4D-6213C06366E2}" destId="{E664ADB6-A142-4F9C-8832-8AE249B70023}" srcOrd="0" destOrd="1" presId="urn:microsoft.com/office/officeart/2005/8/layout/vList5"/>
    <dgm:cxn modelId="{13AA6CA8-7E61-495E-AE84-256405A2F841}" srcId="{768F7F58-93A3-4E13-B758-A2D810CC675E}" destId="{9451B547-4565-4A2C-90E5-3F8D92D3A228}" srcOrd="1" destOrd="0" parTransId="{0E4F2FDB-973A-47A1-8883-529A74C2608F}" sibTransId="{9B7F891A-DD14-47FA-A079-846601B5B876}"/>
    <dgm:cxn modelId="{739EFAAD-5B56-4D1E-846D-38BEFCEA84F8}" type="presOf" srcId="{69A67013-E3A1-4965-99EA-66621E72145F}" destId="{E664ADB6-A142-4F9C-8832-8AE249B70023}" srcOrd="0" destOrd="0" presId="urn:microsoft.com/office/officeart/2005/8/layout/vList5"/>
    <dgm:cxn modelId="{441CDCBF-8154-4AFC-AF89-D46F097CD5E2}" srcId="{E87EC2B6-9148-4CA9-8447-912A36BD88E8}" destId="{9FDD0B25-0DC9-4285-A9D7-BC1705E7A8BC}" srcOrd="0" destOrd="0" parTransId="{EDD1AA5E-E959-4417-98A2-9D49A7055634}" sibTransId="{29BB9F12-F029-46F4-9ED2-B6796E955D5A}"/>
    <dgm:cxn modelId="{EDFE49CD-24EC-4BD9-A211-84A5952C4F6B}" type="presOf" srcId="{52CCCE5D-50CA-4BE5-9BE7-2F0127CDAA8F}" destId="{5921596D-436C-4B48-AEA5-62F3B1520EE3}" srcOrd="0" destOrd="1" presId="urn:microsoft.com/office/officeart/2005/8/layout/vList5"/>
    <dgm:cxn modelId="{395DADD2-9041-407B-88C0-8CEC9AF588DA}" srcId="{9451B547-4565-4A2C-90E5-3F8D92D3A228}" destId="{69A67013-E3A1-4965-99EA-66621E72145F}" srcOrd="0" destOrd="0" parTransId="{B6AEE055-6202-495A-9F48-4921A6A58F84}" sibTransId="{BD7CAB17-136A-4C65-B335-D7930D5A13FB}"/>
    <dgm:cxn modelId="{4678C5F2-27ED-4893-9EC4-7853684C6BB4}" srcId="{E87EC2B6-9148-4CA9-8447-912A36BD88E8}" destId="{35AF3A04-015C-4526-A403-A4FD12798652}" srcOrd="1" destOrd="0" parTransId="{67AC8B89-0AB1-4E1F-B6FE-B8A88D7D2BA4}" sibTransId="{C05E3DCE-DDDD-4D62-9407-ACDD7A586F86}"/>
    <dgm:cxn modelId="{0B9B9305-7CD7-4D04-BE8F-3EE6BFDF0CD5}" type="presParOf" srcId="{19460C3D-E311-45C0-931D-B8F8D39AB730}" destId="{D6097564-30E0-45A4-B1A6-71A7978483ED}" srcOrd="0" destOrd="0" presId="urn:microsoft.com/office/officeart/2005/8/layout/vList5"/>
    <dgm:cxn modelId="{F0B9EFF4-EF39-46A9-8635-90731114FA08}" type="presParOf" srcId="{D6097564-30E0-45A4-B1A6-71A7978483ED}" destId="{17D69841-4EBA-4B7C-B97E-DDCFFD2A295B}" srcOrd="0" destOrd="0" presId="urn:microsoft.com/office/officeart/2005/8/layout/vList5"/>
    <dgm:cxn modelId="{004BA39B-2C60-42EA-9835-50F4497631DE}" type="presParOf" srcId="{D6097564-30E0-45A4-B1A6-71A7978483ED}" destId="{CEC13B00-EB67-4CF9-93A4-8ECFCA30E456}" srcOrd="1" destOrd="0" presId="urn:microsoft.com/office/officeart/2005/8/layout/vList5"/>
    <dgm:cxn modelId="{07F02535-1B58-41F8-8600-4FCA82FFB0FA}" type="presParOf" srcId="{19460C3D-E311-45C0-931D-B8F8D39AB730}" destId="{29924612-D31D-4DA4-9AB2-E6ED83666155}" srcOrd="1" destOrd="0" presId="urn:microsoft.com/office/officeart/2005/8/layout/vList5"/>
    <dgm:cxn modelId="{D8C46D4A-4962-4E15-9608-FF2B18F57768}" type="presParOf" srcId="{19460C3D-E311-45C0-931D-B8F8D39AB730}" destId="{0EC4412E-EA52-4664-971E-CE76F9A4939E}" srcOrd="2" destOrd="0" presId="urn:microsoft.com/office/officeart/2005/8/layout/vList5"/>
    <dgm:cxn modelId="{B6906A28-CD54-4580-8D78-F4A7862CA9DC}" type="presParOf" srcId="{0EC4412E-EA52-4664-971E-CE76F9A4939E}" destId="{50DEE1ED-1A40-48A1-8ADD-45F3EC98B9F0}" srcOrd="0" destOrd="0" presId="urn:microsoft.com/office/officeart/2005/8/layout/vList5"/>
    <dgm:cxn modelId="{A805F21A-F204-476C-8898-D0D8EF0D0544}" type="presParOf" srcId="{0EC4412E-EA52-4664-971E-CE76F9A4939E}" destId="{E664ADB6-A142-4F9C-8832-8AE249B70023}" srcOrd="1" destOrd="0" presId="urn:microsoft.com/office/officeart/2005/8/layout/vList5"/>
    <dgm:cxn modelId="{47DEC080-FBD6-414B-950C-B0AEB9AB4985}" type="presParOf" srcId="{19460C3D-E311-45C0-931D-B8F8D39AB730}" destId="{9F62443C-4ECA-4566-9E8D-7C9C76B15E65}" srcOrd="3" destOrd="0" presId="urn:microsoft.com/office/officeart/2005/8/layout/vList5"/>
    <dgm:cxn modelId="{3C2C476A-2803-4CA4-B013-19DA70D362FE}" type="presParOf" srcId="{19460C3D-E311-45C0-931D-B8F8D39AB730}" destId="{72A659E8-AE10-40D2-BFE9-06F9B3B2010E}" srcOrd="4" destOrd="0" presId="urn:microsoft.com/office/officeart/2005/8/layout/vList5"/>
    <dgm:cxn modelId="{C34360BD-4A33-4BAF-92EB-0BF474779DE8}" type="presParOf" srcId="{72A659E8-AE10-40D2-BFE9-06F9B3B2010E}" destId="{A4294976-1021-4E04-9DA6-7560A28E1DAC}" srcOrd="0" destOrd="0" presId="urn:microsoft.com/office/officeart/2005/8/layout/vList5"/>
    <dgm:cxn modelId="{BC43BCD2-A902-4321-A79F-797284F9FEFA}" type="presParOf" srcId="{72A659E8-AE10-40D2-BFE9-06F9B3B2010E}" destId="{5921596D-436C-4B48-AEA5-62F3B1520E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13B00-EB67-4CF9-93A4-8ECFCA30E456}">
      <dsp:nvSpPr>
        <dsp:cNvPr id="0" name=""/>
        <dsp:cNvSpPr/>
      </dsp:nvSpPr>
      <dsp:spPr>
        <a:xfrm rot="5400000">
          <a:off x="4712771" y="-1947978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Excoriated, hyperkeratotic and pruritic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Vary in size, location, color and quantity</a:t>
          </a:r>
        </a:p>
      </dsp:txBody>
      <dsp:txXfrm rot="-5400000">
        <a:off x="2677368" y="121057"/>
        <a:ext cx="4726133" cy="621695"/>
      </dsp:txXfrm>
    </dsp:sp>
    <dsp:sp modelId="{17D69841-4EBA-4B7C-B97E-DDCFFD2A295B}">
      <dsp:nvSpPr>
        <dsp:cNvPr id="0" name=""/>
        <dsp:cNvSpPr/>
      </dsp:nvSpPr>
      <dsp:spPr>
        <a:xfrm>
          <a:off x="0" y="1304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Firm, Nodular Lesions</a:t>
          </a:r>
        </a:p>
      </dsp:txBody>
      <dsp:txXfrm>
        <a:off x="42040" y="43344"/>
        <a:ext cx="2593288" cy="777118"/>
      </dsp:txXfrm>
    </dsp:sp>
    <dsp:sp modelId="{E664ADB6-A142-4F9C-8832-8AE249B70023}">
      <dsp:nvSpPr>
        <dsp:cNvPr id="0" name=""/>
        <dsp:cNvSpPr/>
      </dsp:nvSpPr>
      <dsp:spPr>
        <a:xfrm rot="5400000">
          <a:off x="4712771" y="-1051002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Continuous, sporadic or paroxysmal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Severe</a:t>
          </a:r>
        </a:p>
      </dsp:txBody>
      <dsp:txXfrm rot="-5400000">
        <a:off x="2677368" y="1018033"/>
        <a:ext cx="4726133" cy="621695"/>
      </dsp:txXfrm>
    </dsp:sp>
    <dsp:sp modelId="{50DEE1ED-1A40-48A1-8ADD-45F3EC98B9F0}">
      <dsp:nvSpPr>
        <dsp:cNvPr id="0" name=""/>
        <dsp:cNvSpPr/>
      </dsp:nvSpPr>
      <dsp:spPr>
        <a:xfrm>
          <a:off x="0" y="905563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Pruritus ≥6 weeks</a:t>
          </a:r>
        </a:p>
      </dsp:txBody>
      <dsp:txXfrm>
        <a:off x="42040" y="947603"/>
        <a:ext cx="2593288" cy="777118"/>
      </dsp:txXfrm>
    </dsp:sp>
    <dsp:sp modelId="{5921596D-436C-4B48-AEA5-62F3B1520EE3}">
      <dsp:nvSpPr>
        <dsp:cNvPr id="0" name=""/>
        <dsp:cNvSpPr/>
      </dsp:nvSpPr>
      <dsp:spPr>
        <a:xfrm rot="5400000">
          <a:off x="4712771" y="-139461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Scratching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Picking</a:t>
          </a:r>
        </a:p>
      </dsp:txBody>
      <dsp:txXfrm rot="-5400000">
        <a:off x="2677368" y="1929574"/>
        <a:ext cx="4726133" cy="621695"/>
      </dsp:txXfrm>
    </dsp:sp>
    <dsp:sp modelId="{A4294976-1021-4E04-9DA6-7560A28E1DAC}">
      <dsp:nvSpPr>
        <dsp:cNvPr id="0" name=""/>
        <dsp:cNvSpPr/>
      </dsp:nvSpPr>
      <dsp:spPr>
        <a:xfrm>
          <a:off x="0" y="1809822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Repetition</a:t>
          </a:r>
        </a:p>
      </dsp:txBody>
      <dsp:txXfrm>
        <a:off x="42040" y="1851862"/>
        <a:ext cx="2593288" cy="77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13B00-EB67-4CF9-93A4-8ECFCA30E456}">
      <dsp:nvSpPr>
        <dsp:cNvPr id="0" name=""/>
        <dsp:cNvSpPr/>
      </dsp:nvSpPr>
      <dsp:spPr>
        <a:xfrm rot="5400000">
          <a:off x="4712771" y="-1947978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Excoriated, hyperkeratotic and pruritic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Vary in size, location, color and quantity</a:t>
          </a:r>
        </a:p>
      </dsp:txBody>
      <dsp:txXfrm rot="-5400000">
        <a:off x="2677368" y="121057"/>
        <a:ext cx="4726133" cy="621695"/>
      </dsp:txXfrm>
    </dsp:sp>
    <dsp:sp modelId="{17D69841-4EBA-4B7C-B97E-DDCFFD2A295B}">
      <dsp:nvSpPr>
        <dsp:cNvPr id="0" name=""/>
        <dsp:cNvSpPr/>
      </dsp:nvSpPr>
      <dsp:spPr>
        <a:xfrm>
          <a:off x="0" y="1304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Firm, Nodular Lesions</a:t>
          </a:r>
        </a:p>
      </dsp:txBody>
      <dsp:txXfrm>
        <a:off x="42040" y="43344"/>
        <a:ext cx="2593288" cy="777118"/>
      </dsp:txXfrm>
    </dsp:sp>
    <dsp:sp modelId="{E664ADB6-A142-4F9C-8832-8AE249B70023}">
      <dsp:nvSpPr>
        <dsp:cNvPr id="0" name=""/>
        <dsp:cNvSpPr/>
      </dsp:nvSpPr>
      <dsp:spPr>
        <a:xfrm rot="5400000">
          <a:off x="4712771" y="-1051002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Continuous, sporadic or paroxysmal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Severe</a:t>
          </a:r>
        </a:p>
      </dsp:txBody>
      <dsp:txXfrm rot="-5400000">
        <a:off x="2677368" y="1018033"/>
        <a:ext cx="4726133" cy="621695"/>
      </dsp:txXfrm>
    </dsp:sp>
    <dsp:sp modelId="{50DEE1ED-1A40-48A1-8ADD-45F3EC98B9F0}">
      <dsp:nvSpPr>
        <dsp:cNvPr id="0" name=""/>
        <dsp:cNvSpPr/>
      </dsp:nvSpPr>
      <dsp:spPr>
        <a:xfrm>
          <a:off x="0" y="905563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Pruritus ≥6 weeks</a:t>
          </a:r>
        </a:p>
      </dsp:txBody>
      <dsp:txXfrm>
        <a:off x="42040" y="947603"/>
        <a:ext cx="2593288" cy="777118"/>
      </dsp:txXfrm>
    </dsp:sp>
    <dsp:sp modelId="{5921596D-436C-4B48-AEA5-62F3B1520EE3}">
      <dsp:nvSpPr>
        <dsp:cNvPr id="0" name=""/>
        <dsp:cNvSpPr/>
      </dsp:nvSpPr>
      <dsp:spPr>
        <a:xfrm rot="5400000">
          <a:off x="4712771" y="-139461"/>
          <a:ext cx="688959" cy="4759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Scratching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Picking</a:t>
          </a:r>
        </a:p>
      </dsp:txBody>
      <dsp:txXfrm rot="-5400000">
        <a:off x="2677368" y="1929574"/>
        <a:ext cx="4726133" cy="621695"/>
      </dsp:txXfrm>
    </dsp:sp>
    <dsp:sp modelId="{A4294976-1021-4E04-9DA6-7560A28E1DAC}">
      <dsp:nvSpPr>
        <dsp:cNvPr id="0" name=""/>
        <dsp:cNvSpPr/>
      </dsp:nvSpPr>
      <dsp:spPr>
        <a:xfrm>
          <a:off x="0" y="1809822"/>
          <a:ext cx="2677368" cy="86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Repetition</a:t>
          </a:r>
        </a:p>
      </dsp:txBody>
      <dsp:txXfrm>
        <a:off x="42040" y="1851862"/>
        <a:ext cx="2593288" cy="77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C248-270C-403A-997F-14A8C771B86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D72D-C039-4C4E-82C5-F21A90485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DD72D-C039-4C4E-82C5-F21A90485F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1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9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44ED-68C9-D04E-884A-9CED8B4D4F8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33B9-3454-B04D-AAB4-F2B68E32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F83-1D12-8F42-B200-90A288F60471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subway station&#10;&#10;Description automatically generated">
            <a:extLst>
              <a:ext uri="{FF2B5EF4-FFF2-40B4-BE49-F238E27FC236}">
                <a16:creationId xmlns:a16="http://schemas.microsoft.com/office/drawing/2014/main" id="{58E0FFCB-5EA1-A8E3-FBF4-BC0C475C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265"/>
            <a:ext cx="7886700" cy="994172"/>
          </a:xfrm>
        </p:spPr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E4B4658-648C-4AB9-B8BB-CF0AB3DB3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5204"/>
              </p:ext>
            </p:extLst>
          </p:nvPr>
        </p:nvGraphicFramePr>
        <p:xfrm>
          <a:off x="842211" y="1588168"/>
          <a:ext cx="7437134" cy="267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E76FC-81FA-4ADA-AD19-51ACE47F5A28}"/>
              </a:ext>
            </a:extLst>
          </p:cNvPr>
          <p:cNvSpPr txBox="1"/>
          <p:nvPr/>
        </p:nvSpPr>
        <p:spPr>
          <a:xfrm>
            <a:off x="800100" y="986589"/>
            <a:ext cx="57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Core Findings Essential for Diagnosis:</a:t>
            </a:r>
          </a:p>
        </p:txBody>
      </p:sp>
    </p:spTree>
    <p:extLst>
      <p:ext uri="{BB962C8B-B14F-4D97-AF65-F5344CB8AC3E}">
        <p14:creationId xmlns:p14="http://schemas.microsoft.com/office/powerpoint/2010/main" val="333997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Findings:</a:t>
            </a:r>
          </a:p>
          <a:p>
            <a:pPr lvl="1"/>
            <a:r>
              <a:rPr lang="en-US" dirty="0"/>
              <a:t>Symmetrical distribution of nodules on areas of the body accessible to scratching</a:t>
            </a:r>
          </a:p>
          <a:p>
            <a:pPr lvl="1"/>
            <a:r>
              <a:rPr lang="en-US" dirty="0"/>
              <a:t>Lesions absent on the face, palms and soles</a:t>
            </a:r>
          </a:p>
          <a:p>
            <a:pPr lvl="1"/>
            <a:r>
              <a:rPr lang="en-US" dirty="0"/>
              <a:t>Other lesions due to scratching or picking</a:t>
            </a:r>
          </a:p>
          <a:p>
            <a:pPr lvl="1"/>
            <a:r>
              <a:rPr lang="en-US" dirty="0"/>
              <a:t>Burning, stinging or painful sensations in addition to pruritus</a:t>
            </a:r>
          </a:p>
        </p:txBody>
      </p:sp>
    </p:spTree>
    <p:extLst>
      <p:ext uri="{BB962C8B-B14F-4D97-AF65-F5344CB8AC3E}">
        <p14:creationId xmlns:p14="http://schemas.microsoft.com/office/powerpoint/2010/main" val="15466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Diagnostic Evaluation by </a:t>
            </a:r>
            <a:br>
              <a:rPr lang="en-US" dirty="0"/>
            </a:br>
            <a:r>
              <a:rPr lang="en-US" dirty="0"/>
              <a:t>Dermatology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PN diagnosis</a:t>
            </a:r>
          </a:p>
          <a:p>
            <a:r>
              <a:rPr lang="en-US" dirty="0"/>
              <a:t>Look for treatable causes of pruritus </a:t>
            </a:r>
          </a:p>
          <a:p>
            <a:pPr lvl="1"/>
            <a:r>
              <a:rPr lang="en-US" dirty="0"/>
              <a:t>Majority of PN has no identifiable cause</a:t>
            </a:r>
          </a:p>
          <a:p>
            <a:r>
              <a:rPr lang="en-US" dirty="0"/>
              <a:t>Rule out diseases that can mimic PN</a:t>
            </a:r>
          </a:p>
          <a:p>
            <a:r>
              <a:rPr lang="en-US" dirty="0"/>
              <a:t>Screen for associated conditions</a:t>
            </a:r>
          </a:p>
          <a:p>
            <a:r>
              <a:rPr lang="en-US" dirty="0"/>
              <a:t>Qualify and quantify disease burden using patient questionnaires and validated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History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Dermatologic History </a:t>
            </a:r>
          </a:p>
          <a:p>
            <a:pPr lvl="1"/>
            <a:r>
              <a:rPr lang="en-US" dirty="0"/>
              <a:t>Onset, location and duration of pruritus</a:t>
            </a:r>
          </a:p>
          <a:p>
            <a:pPr lvl="1"/>
            <a:r>
              <a:rPr lang="en-US" dirty="0"/>
              <a:t>Pruritic intensity, quality, and triggering factors</a:t>
            </a:r>
          </a:p>
          <a:p>
            <a:pPr lvl="1"/>
            <a:r>
              <a:rPr lang="en-US" dirty="0"/>
              <a:t>Appearance and evolution of lesions</a:t>
            </a:r>
          </a:p>
          <a:p>
            <a:pPr lvl="1"/>
            <a:r>
              <a:rPr lang="en-US" dirty="0"/>
              <a:t>Other household members affected</a:t>
            </a:r>
          </a:p>
          <a:p>
            <a:pPr lvl="1"/>
            <a:r>
              <a:rPr lang="en-US" dirty="0"/>
              <a:t>Contact with animals</a:t>
            </a:r>
          </a:p>
          <a:p>
            <a:pPr lvl="1"/>
            <a:r>
              <a:rPr lang="en-US" dirty="0"/>
              <a:t>Methods used to relieve itch</a:t>
            </a:r>
          </a:p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Family history</a:t>
            </a:r>
          </a:p>
          <a:p>
            <a:pPr lvl="1"/>
            <a:r>
              <a:rPr lang="en-US" dirty="0"/>
              <a:t>Current medications</a:t>
            </a:r>
          </a:p>
          <a:p>
            <a:pPr lvl="1"/>
            <a:r>
              <a:rPr lang="en-US" dirty="0"/>
              <a:t>Illicit drug use</a:t>
            </a:r>
          </a:p>
          <a:p>
            <a:pPr lvl="1"/>
            <a:r>
              <a:rPr lang="en-US" dirty="0"/>
              <a:t>Atopic predisposition</a:t>
            </a:r>
          </a:p>
          <a:p>
            <a:pPr lvl="1"/>
            <a:r>
              <a:rPr lang="en-US" dirty="0"/>
              <a:t>Patient’s theory of causality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FFC1A-8E0F-489C-BDEC-06AD039F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6065" y="1369219"/>
            <a:ext cx="38862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Comorbidities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Chronic kidney disease</a:t>
            </a:r>
          </a:p>
          <a:p>
            <a:pPr lvl="1"/>
            <a:r>
              <a:rPr lang="en-US" dirty="0"/>
              <a:t>Iron deficiency</a:t>
            </a:r>
          </a:p>
          <a:p>
            <a:pPr lvl="1"/>
            <a:r>
              <a:rPr lang="en-US" dirty="0"/>
              <a:t>HIV</a:t>
            </a:r>
          </a:p>
          <a:p>
            <a:pPr lvl="1"/>
            <a:r>
              <a:rPr lang="en-US" dirty="0"/>
              <a:t>Hepatobiliary disease</a:t>
            </a:r>
          </a:p>
          <a:p>
            <a:pPr lvl="1"/>
            <a:r>
              <a:rPr lang="en-US" dirty="0"/>
              <a:t>Lymphoma or other types of cancer</a:t>
            </a:r>
          </a:p>
          <a:p>
            <a:pPr lvl="1"/>
            <a:r>
              <a:rPr lang="en-US" dirty="0"/>
              <a:t>Neurologic disorders</a:t>
            </a:r>
          </a:p>
          <a:p>
            <a:pPr lvl="1"/>
            <a:r>
              <a:rPr lang="en-US" dirty="0"/>
              <a:t>Psychological disorders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1F018-7C46-4B36-AA4A-F31916B9C89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 3. Kwon C, et al. </a:t>
            </a:r>
            <a:r>
              <a:rPr lang="en-US" sz="1000" i="1" dirty="0">
                <a:solidFill>
                  <a:schemeClr val="bg1"/>
                </a:solidFill>
              </a:rPr>
              <a:t>Medicines (Basel). </a:t>
            </a:r>
            <a:r>
              <a:rPr lang="en-US" sz="1000" dirty="0">
                <a:solidFill>
                  <a:schemeClr val="bg1"/>
                </a:solidFill>
              </a:rPr>
              <a:t>2019;6(4):E97.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7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Exam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and firmness of lesions</a:t>
            </a:r>
          </a:p>
          <a:p>
            <a:r>
              <a:rPr lang="en-US" dirty="0"/>
              <a:t>Look for signs of other skin diseases</a:t>
            </a:r>
          </a:p>
          <a:p>
            <a:pPr lvl="1"/>
            <a:r>
              <a:rPr lang="en-US" dirty="0"/>
              <a:t>Atopic dermatitis</a:t>
            </a:r>
          </a:p>
          <a:p>
            <a:pPr lvl="1"/>
            <a:r>
              <a:rPr lang="en-US" dirty="0"/>
              <a:t>Bullous pemphigoid</a:t>
            </a:r>
          </a:p>
          <a:p>
            <a:pPr lvl="1"/>
            <a:r>
              <a:rPr lang="en-US" dirty="0"/>
              <a:t>Cutaneous T-cell lymphoma</a:t>
            </a:r>
          </a:p>
          <a:p>
            <a:r>
              <a:rPr lang="en-US" dirty="0"/>
              <a:t>Palpate liver, spleen and lymph nodes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2020;82(2):460-468, with permission from Elsevier.  3. Kwon C, et al. </a:t>
            </a:r>
            <a:r>
              <a:rPr lang="en-US" sz="1000" i="1" dirty="0">
                <a:solidFill>
                  <a:schemeClr val="bg1"/>
                </a:solidFill>
              </a:rPr>
              <a:t>Medicines (Basel). </a:t>
            </a:r>
            <a:r>
              <a:rPr lang="en-US" sz="1000" dirty="0">
                <a:solidFill>
                  <a:schemeClr val="bg1"/>
                </a:solidFill>
              </a:rPr>
              <a:t>2019;6(4):E97.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562B60-BC73-42F0-9DF0-AFD4B9E7A5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8909" y="888112"/>
            <a:ext cx="4290025" cy="2995529"/>
            <a:chOff x="875" y="220"/>
            <a:chExt cx="4010" cy="280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9E045D35-F8E5-4D11-A2F1-A2DDEAA2A9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5" y="220"/>
              <a:ext cx="4010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9899D81D-DC33-4615-9F52-3A20279E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20"/>
              <a:ext cx="4014" cy="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C9EE15-B8FA-4FCF-954C-CE4518197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07561"/>
              </p:ext>
            </p:extLst>
          </p:nvPr>
        </p:nvGraphicFramePr>
        <p:xfrm>
          <a:off x="4660350" y="2365628"/>
          <a:ext cx="429858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87">
                  <a:extLst>
                    <a:ext uri="{9D8B030D-6E8A-4147-A177-3AD203B41FA5}">
                      <a16:colId xmlns:a16="http://schemas.microsoft.com/office/drawing/2014/main" val="3135156152"/>
                    </a:ext>
                  </a:extLst>
                </a:gridCol>
                <a:gridCol w="731031">
                  <a:extLst>
                    <a:ext uri="{9D8B030D-6E8A-4147-A177-3AD203B41FA5}">
                      <a16:colId xmlns:a16="http://schemas.microsoft.com/office/drawing/2014/main" val="807612301"/>
                    </a:ext>
                  </a:extLst>
                </a:gridCol>
                <a:gridCol w="711861">
                  <a:extLst>
                    <a:ext uri="{9D8B030D-6E8A-4147-A177-3AD203B41FA5}">
                      <a16:colId xmlns:a16="http://schemas.microsoft.com/office/drawing/2014/main" val="953717803"/>
                    </a:ext>
                  </a:extLst>
                </a:gridCol>
                <a:gridCol w="2370605">
                  <a:extLst>
                    <a:ext uri="{9D8B030D-6E8A-4147-A177-3AD203B41FA5}">
                      <a16:colId xmlns:a16="http://schemas.microsoft.com/office/drawing/2014/main" val="3334446065"/>
                    </a:ext>
                  </a:extLst>
                </a:gridCol>
              </a:tblGrid>
              <a:tr h="213842">
                <a:tc>
                  <a:txBody>
                    <a:bodyPr/>
                    <a:lstStyle/>
                    <a:p>
                      <a:r>
                        <a:rPr lang="en-US" sz="800" dirty="0"/>
                        <a:t>Score/Grade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Number of nodules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44186"/>
                  </a:ext>
                </a:extLst>
              </a:tr>
              <a:tr h="133340"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No nodules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38256"/>
                  </a:ext>
                </a:extLst>
              </a:tr>
              <a:tr h="209535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Almost 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1-5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Rare, flattened lesions, no more than 5 dome-shaped palpable nodules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0638"/>
                  </a:ext>
                </a:extLst>
              </a:tr>
              <a:tr h="209535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6-19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Few, mostly flattened lesions, with small number of dome-shaped palpable nodules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15206"/>
                  </a:ext>
                </a:extLst>
              </a:tr>
              <a:tr h="209535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Many lesions, partially flattened, and dome-shaped palpable nodules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473296"/>
                  </a:ext>
                </a:extLst>
              </a:tr>
              <a:tr h="209535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Abundant lesions, majority are dome-shaped palpable nodules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45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E548476-2BE8-41C9-8CCE-A9B3028C46F7}"/>
              </a:ext>
            </a:extLst>
          </p:cNvPr>
          <p:cNvSpPr/>
          <p:nvPr/>
        </p:nvSpPr>
        <p:spPr>
          <a:xfrm>
            <a:off x="4915871" y="1234477"/>
            <a:ext cx="5007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4164-894B-4DBD-B8B9-D6211B51FAC0}"/>
              </a:ext>
            </a:extLst>
          </p:cNvPr>
          <p:cNvSpPr/>
          <p:nvPr/>
        </p:nvSpPr>
        <p:spPr>
          <a:xfrm>
            <a:off x="5905179" y="1242388"/>
            <a:ext cx="5007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743605-BDAF-42E2-BD80-96AE430603BE}"/>
              </a:ext>
            </a:extLst>
          </p:cNvPr>
          <p:cNvSpPr/>
          <p:nvPr/>
        </p:nvSpPr>
        <p:spPr>
          <a:xfrm>
            <a:off x="6894487" y="1239543"/>
            <a:ext cx="5007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6A1BE-9ED9-415C-8EB8-9919929D944F}"/>
              </a:ext>
            </a:extLst>
          </p:cNvPr>
          <p:cNvSpPr/>
          <p:nvPr/>
        </p:nvSpPr>
        <p:spPr>
          <a:xfrm>
            <a:off x="8031885" y="1239543"/>
            <a:ext cx="5007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2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Assessment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69108-8D3F-470D-948A-D95C8B5F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44" y="796453"/>
            <a:ext cx="3868340" cy="617934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Biopsy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9" y="1416267"/>
            <a:ext cx="3809811" cy="17961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if there are associated blisters or if pruritus started from inflamed skin</a:t>
            </a:r>
          </a:p>
          <a:p>
            <a:pPr lvl="1"/>
            <a:r>
              <a:rPr lang="en-US" dirty="0"/>
              <a:t>Hematoxylin-eosin staining for histology</a:t>
            </a:r>
          </a:p>
          <a:p>
            <a:pPr lvl="1"/>
            <a:r>
              <a:rPr lang="en-US" dirty="0"/>
              <a:t>Direct immunofluorescence for auto-immune diseases</a:t>
            </a:r>
          </a:p>
          <a:p>
            <a:pPr lvl="1"/>
            <a:r>
              <a:rPr lang="en-US" dirty="0"/>
              <a:t>Intraepidermal nerve fiber density for possible neuropathy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5A29E4-5B69-4FC1-9DB1-4DF4FF31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7" y="770930"/>
            <a:ext cx="3887391" cy="6179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Blood Tests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91B483-C6C9-4B49-83CF-5C4FAC15F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628" y="1388864"/>
            <a:ext cx="3870721" cy="25969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blood cell count with differential</a:t>
            </a:r>
          </a:p>
          <a:p>
            <a:r>
              <a:rPr lang="en-US" dirty="0"/>
              <a:t>Hemoglobin A1c</a:t>
            </a:r>
          </a:p>
          <a:p>
            <a:r>
              <a:rPr lang="en-US" dirty="0"/>
              <a:t>Glomerular filtration rate</a:t>
            </a:r>
          </a:p>
          <a:p>
            <a:r>
              <a:rPr lang="en-US" dirty="0"/>
              <a:t>Creatinine</a:t>
            </a:r>
          </a:p>
          <a:p>
            <a:r>
              <a:rPr lang="en-US" dirty="0"/>
              <a:t>Liver function tests</a:t>
            </a:r>
          </a:p>
          <a:p>
            <a:r>
              <a:rPr lang="en-US" dirty="0"/>
              <a:t>Thyroid tests</a:t>
            </a:r>
          </a:p>
          <a:p>
            <a:r>
              <a:rPr lang="en-US" dirty="0"/>
              <a:t>HIV screening</a:t>
            </a:r>
          </a:p>
          <a:p>
            <a:r>
              <a:rPr lang="en-US" dirty="0"/>
              <a:t>Hepatitis panel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 3. Kwon C, et al. </a:t>
            </a:r>
            <a:r>
              <a:rPr lang="en-US" sz="1000" i="1" dirty="0">
                <a:solidFill>
                  <a:schemeClr val="bg1"/>
                </a:solidFill>
              </a:rPr>
              <a:t>Medicines (Basel). </a:t>
            </a:r>
            <a:r>
              <a:rPr lang="en-US" sz="1000" dirty="0">
                <a:solidFill>
                  <a:schemeClr val="bg1"/>
                </a:solidFill>
              </a:rPr>
              <a:t>2019;6(4):E97.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ACC129C-F70E-47CF-B83F-D973079B3771}"/>
              </a:ext>
            </a:extLst>
          </p:cNvPr>
          <p:cNvSpPr txBox="1">
            <a:spLocks/>
          </p:cNvSpPr>
          <p:nvPr/>
        </p:nvSpPr>
        <p:spPr>
          <a:xfrm>
            <a:off x="766166" y="2743876"/>
            <a:ext cx="3868340" cy="617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Radiology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4216144-679A-42AC-B26B-873FC7ACA01B}"/>
              </a:ext>
            </a:extLst>
          </p:cNvPr>
          <p:cNvSpPr txBox="1">
            <a:spLocks/>
          </p:cNvSpPr>
          <p:nvPr/>
        </p:nvSpPr>
        <p:spPr>
          <a:xfrm>
            <a:off x="756044" y="3347336"/>
            <a:ext cx="3809811" cy="99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Consider to rule out neuropathy, systemic disease or malignancy</a:t>
            </a:r>
          </a:p>
        </p:txBody>
      </p:sp>
    </p:spTree>
    <p:extLst>
      <p:ext uri="{BB962C8B-B14F-4D97-AF65-F5344CB8AC3E}">
        <p14:creationId xmlns:p14="http://schemas.microsoft.com/office/powerpoint/2010/main" val="30943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Out Similar Diseases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scraping to rule out scabies or fungal infections</a:t>
            </a:r>
          </a:p>
          <a:p>
            <a:r>
              <a:rPr lang="en-US" dirty="0"/>
              <a:t>Direct immunofluorescence to identify autoimmune blistering conditions</a:t>
            </a:r>
          </a:p>
          <a:p>
            <a:r>
              <a:rPr lang="en-US" dirty="0" err="1"/>
              <a:t>Dermoscopy</a:t>
            </a:r>
            <a:r>
              <a:rPr lang="en-US" dirty="0"/>
              <a:t> and histopathology to differentiate between hypertrophic lichen planus or lichen amyloidosis and PN</a:t>
            </a:r>
          </a:p>
          <a:p>
            <a:r>
              <a:rPr lang="en-US" dirty="0"/>
              <a:t>Skin biopsy with hematoxylin-eosin staining to rule out allergic or inflammatory conditions</a:t>
            </a:r>
          </a:p>
          <a:p>
            <a:r>
              <a:rPr lang="en-US" dirty="0"/>
              <a:t>Psychiatric evaluation to identify any skin-picking syndromes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 3. Kwon C, et al. </a:t>
            </a:r>
            <a:r>
              <a:rPr lang="en-US" sz="1000" i="1" dirty="0">
                <a:solidFill>
                  <a:schemeClr val="bg1"/>
                </a:solidFill>
              </a:rPr>
              <a:t>Medicines (Basel). </a:t>
            </a:r>
            <a:r>
              <a:rPr lang="en-US" sz="1000" dirty="0">
                <a:solidFill>
                  <a:schemeClr val="bg1"/>
                </a:solidFill>
              </a:rPr>
              <a:t>2019;6(4):E97.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3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8" y="299367"/>
            <a:ext cx="165967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Workup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Kwon C, et al. </a:t>
            </a:r>
            <a:r>
              <a:rPr lang="en-US" sz="1000" i="1" dirty="0">
                <a:solidFill>
                  <a:schemeClr val="bg1"/>
                </a:solidFill>
              </a:rPr>
              <a:t>Medicines (Basel). </a:t>
            </a:r>
            <a:r>
              <a:rPr lang="en-US" sz="1000" dirty="0">
                <a:solidFill>
                  <a:schemeClr val="bg1"/>
                </a:solidFill>
              </a:rPr>
              <a:t>2019;6(4):E97. Used under terms of the Creative Commons Attribution (CC BY) license.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73F22-8C06-41B3-94F9-E531E32FF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85"/>
          <a:stretch/>
        </p:blipFill>
        <p:spPr>
          <a:xfrm>
            <a:off x="1780674" y="-1"/>
            <a:ext cx="6388565" cy="44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 Disease Burden and Intensity</a:t>
            </a:r>
            <a:r>
              <a:rPr lang="en-US" baseline="30000" dirty="0"/>
              <a:t>1-2</a:t>
            </a:r>
            <a:r>
              <a:rPr lang="en-US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287" y="1483263"/>
            <a:ext cx="3886200" cy="2890781"/>
          </a:xfrm>
        </p:spPr>
        <p:txBody>
          <a:bodyPr>
            <a:normAutofit/>
          </a:bodyPr>
          <a:lstStyle/>
          <a:p>
            <a:r>
              <a:rPr lang="en-US" dirty="0"/>
              <a:t>VAS is more sensitive for itch intensity than the NRS or the verbal rating scale VRS although all three showed high reliability and validity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Quan N, et al. </a:t>
            </a:r>
            <a:r>
              <a:rPr lang="en-US" sz="1000" i="1" dirty="0">
                <a:solidFill>
                  <a:schemeClr val="bg1"/>
                </a:solidFill>
              </a:rPr>
              <a:t>Acta </a:t>
            </a:r>
            <a:r>
              <a:rPr lang="en-US" sz="1000" i="1" dirty="0" err="1">
                <a:solidFill>
                  <a:schemeClr val="bg1"/>
                </a:solidFill>
              </a:rPr>
              <a:t>Derm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2012;92:502-507 Used under terms of Creative Commons (CC-BY-NC 4.0 license).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48DB0F7-F9D2-4E29-8B7E-F1AEB540BA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67090" y="1483263"/>
            <a:ext cx="3586623" cy="1677614"/>
            <a:chOff x="2012" y="1214"/>
            <a:chExt cx="1736" cy="812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EDD8258A-48B8-46D9-9341-A432B7C782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2" y="1214"/>
              <a:ext cx="173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3E57E514-B4AA-4A8E-B0B2-BD9BF9A8E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14"/>
              <a:ext cx="174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5723AB-09DB-D39F-8573-F195ECAF8FC7}"/>
              </a:ext>
            </a:extLst>
          </p:cNvPr>
          <p:cNvSpPr txBox="1"/>
          <p:nvPr/>
        </p:nvSpPr>
        <p:spPr>
          <a:xfrm>
            <a:off x="490287" y="3719319"/>
            <a:ext cx="408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NRS, numerical rating scale; VAS, visual analogue scale; VRS, verbal rating scale</a:t>
            </a:r>
          </a:p>
        </p:txBody>
      </p:sp>
    </p:spTree>
    <p:extLst>
      <p:ext uri="{BB962C8B-B14F-4D97-AF65-F5344CB8AC3E}">
        <p14:creationId xmlns:p14="http://schemas.microsoft.com/office/powerpoint/2010/main" val="367039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5" y="-445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Quality of Life Survey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4B109-9138-4A5E-93C6-5E56B2E5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784" y="881940"/>
            <a:ext cx="3886200" cy="35587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Dermatology Life Quality Index (DLQI) is a validated tool for many dermatological conditions</a:t>
            </a:r>
          </a:p>
          <a:p>
            <a:r>
              <a:rPr lang="en-US" dirty="0"/>
              <a:t>Assess the impact of PN on:  </a:t>
            </a:r>
          </a:p>
          <a:p>
            <a:pPr lvl="1"/>
            <a:r>
              <a:rPr lang="en-US" dirty="0"/>
              <a:t>Mental health</a:t>
            </a:r>
          </a:p>
          <a:p>
            <a:pPr lvl="1"/>
            <a:r>
              <a:rPr lang="en-US" dirty="0"/>
              <a:t>Activities of daily living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Relationships </a:t>
            </a:r>
          </a:p>
          <a:p>
            <a:pPr lvl="1"/>
            <a:r>
              <a:rPr lang="en-US" dirty="0"/>
              <a:t>Treatment burden</a:t>
            </a:r>
          </a:p>
          <a:p>
            <a:r>
              <a:rPr lang="en-US" dirty="0"/>
              <a:t>Scored between 0 and 30 with higher numbers correlating with a lower quality of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 2. Finlay A, et al. </a:t>
            </a:r>
            <a:r>
              <a:rPr lang="en-US" sz="1000" i="1" dirty="0">
                <a:solidFill>
                  <a:schemeClr val="bg1"/>
                </a:solidFill>
              </a:rPr>
              <a:t>Clin Exp Dermatol</a:t>
            </a:r>
            <a:r>
              <a:rPr lang="en-US" sz="1000" dirty="0">
                <a:solidFill>
                  <a:schemeClr val="bg1"/>
                </a:solidFill>
              </a:rPr>
              <a:t>. 1994;19:210-216.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7067FCE7-7663-4DDB-8E46-CE32C4FB53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7903" y="40835"/>
            <a:ext cx="3040974" cy="4399883"/>
            <a:chOff x="1779" y="27"/>
            <a:chExt cx="2202" cy="318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74FCE556-090F-42A3-BC7C-D44199477E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9" y="27"/>
              <a:ext cx="2202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93436C88-2DDF-4762-91A7-4B6BC9B3D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" y="27"/>
              <a:ext cx="2206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05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0AFD9F-3810-40B1-BFD4-B97844A8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D9FB8-88D8-4F19-9A20-E8D3B751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the unique signs and symptoms of Prurigo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Nodularis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(PN) in various skin types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pathophysiology of PN and the role of IL-4, IL-13, IL-31, and other mediators in itch, inflammation, epithelial dysregulation, and fibrosis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the burden of PN on quality of life, including sleep disturbances and psychiatric comorbidities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 evidence-based strategies for treating patients with PN</a:t>
            </a:r>
          </a:p>
          <a:p>
            <a:r>
              <a:rPr lang="en-US" sz="1800" dirty="0">
                <a:effectLst/>
              </a:rPr>
              <a:t>Describe the safety and efficacy of emerging treatments for 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2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Itch-Scratch Cycle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694" y="1335538"/>
            <a:ext cx="3886200" cy="31281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Self-perpetuating cycle seen in many forms of pruritus where scratching potentiates the factors that lead to increased itch</a:t>
            </a:r>
          </a:p>
          <a:p>
            <a:r>
              <a:rPr lang="en-US" dirty="0"/>
              <a:t>The lack of nodules where patients cannot reach highlights the importance of scratching in the pathogenesis</a:t>
            </a:r>
          </a:p>
          <a:p>
            <a:r>
              <a:rPr lang="en-US" dirty="0"/>
              <a:t>Involves an altered neural and immune response with cross-talk between the 2 systems</a:t>
            </a:r>
          </a:p>
          <a:p>
            <a:r>
              <a:rPr lang="en-US" dirty="0"/>
              <a:t>The increased growth factors lead to endothelial cell growth and nodule 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2021;14(1):67-77, reprinted by permission of the publisher (Taylor &amp; Francis Ltd, http://www.tandfonline.com ).  2. Choi J, et al. </a:t>
            </a:r>
            <a:r>
              <a:rPr lang="en-US" sz="1000" i="1" dirty="0">
                <a:solidFill>
                  <a:schemeClr val="bg1"/>
                </a:solidFill>
              </a:rPr>
              <a:t>Semin </a:t>
            </a:r>
            <a:r>
              <a:rPr lang="en-US" sz="1000" i="1" dirty="0" err="1">
                <a:solidFill>
                  <a:schemeClr val="bg1"/>
                </a:solidFill>
              </a:rPr>
              <a:t>Immunopathol</a:t>
            </a:r>
            <a:r>
              <a:rPr lang="en-US" sz="1000" dirty="0">
                <a:solidFill>
                  <a:schemeClr val="bg1"/>
                </a:solidFill>
              </a:rPr>
              <a:t>. 2018;40(3):249-259. 3.  </a:t>
            </a:r>
            <a:r>
              <a:rPr lang="en-US" sz="1000" dirty="0" err="1">
                <a:solidFill>
                  <a:schemeClr val="bg1"/>
                </a:solidFill>
              </a:rPr>
              <a:t>Garcovich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Vaccines (Basel). </a:t>
            </a:r>
            <a:r>
              <a:rPr lang="en-US" sz="1000" dirty="0">
                <a:solidFill>
                  <a:schemeClr val="bg1"/>
                </a:solidFill>
              </a:rPr>
              <a:t>2021;9(3):303.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32A32B6C-139C-4A63-80FC-C57B848CA9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30006" y="1023771"/>
            <a:ext cx="4786056" cy="3040960"/>
            <a:chOff x="1772" y="916"/>
            <a:chExt cx="2216" cy="140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B4BB49DE-2B58-48FB-A97B-EDCFD353E5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72" y="916"/>
              <a:ext cx="221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D5AD2FEA-CF58-490C-AC63-4235648D9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916"/>
              <a:ext cx="2220" cy="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3A17E1-B4A3-43B1-9677-4629A6D7030A}"/>
              </a:ext>
            </a:extLst>
          </p:cNvPr>
          <p:cNvSpPr txBox="1"/>
          <p:nvPr/>
        </p:nvSpPr>
        <p:spPr>
          <a:xfrm>
            <a:off x="4330006" y="3957146"/>
            <a:ext cx="49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SP, substance P; CGRP, calcitonin-related gene peptide; IL, Interleukin; NGF, nerve growth factor; VEGF, vascular endothelial growth factor; DRG, dorsal root ganglia; TRPV1, transient receptor potential vanilloid 1; ECP, Eosinophilic cationic protein; EDN/EPX, eosinophil-derived neurotoxin/eosinophil protein X; VIP, vasoactive intestinal polypeptide</a:t>
            </a:r>
          </a:p>
        </p:txBody>
      </p:sp>
    </p:spTree>
    <p:extLst>
      <p:ext uri="{BB962C8B-B14F-4D97-AF65-F5344CB8AC3E}">
        <p14:creationId xmlns:p14="http://schemas.microsoft.com/office/powerpoint/2010/main" val="427755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Immune Factors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25358D-8284-4673-A1B8-B4A0223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154055"/>
            <a:ext cx="381273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PN skin contains dense infiltrates of eosinophils, T lymphocytes and mast cells</a:t>
            </a:r>
          </a:p>
          <a:p>
            <a:r>
              <a:rPr lang="en-US" dirty="0"/>
              <a:t>These release many proinflammatory cytokines</a:t>
            </a:r>
          </a:p>
          <a:p>
            <a:r>
              <a:rPr lang="en-US" dirty="0"/>
              <a:t>There is interaction with the neuronal pathway by eosinophils releasing SP and NGF</a:t>
            </a:r>
          </a:p>
          <a:p>
            <a:r>
              <a:rPr lang="en-US" dirty="0"/>
              <a:t>ECP and EDN/EPX are also increased in the upper dermis of PN lesions leading to increased inflammation</a:t>
            </a:r>
          </a:p>
          <a:p>
            <a:r>
              <a:rPr lang="en-US" dirty="0"/>
              <a:t>Note the general lack of histamine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2021;14(1):67-77, reprinted by permission of the publisher (Taylor &amp; Francis Ltd, http://www.tandfonline.com ). 2. Johansson O, et al. </a:t>
            </a:r>
            <a:r>
              <a:rPr lang="en-US" sz="1000" i="1" dirty="0">
                <a:solidFill>
                  <a:schemeClr val="bg1"/>
                </a:solidFill>
              </a:rPr>
              <a:t>Arch Dermatol Res</a:t>
            </a:r>
            <a:r>
              <a:rPr lang="en-US" sz="1000" dirty="0">
                <a:solidFill>
                  <a:schemeClr val="bg1"/>
                </a:solidFill>
              </a:rPr>
              <a:t>. 2000;292(8):371-378. 3.  </a:t>
            </a:r>
            <a:r>
              <a:rPr lang="en-US" sz="1000" dirty="0" err="1">
                <a:solidFill>
                  <a:schemeClr val="bg1"/>
                </a:solidFill>
              </a:rPr>
              <a:t>Garcovich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Vaccines (Basel). </a:t>
            </a:r>
            <a:r>
              <a:rPr lang="en-US" sz="1000" dirty="0">
                <a:solidFill>
                  <a:schemeClr val="bg1"/>
                </a:solidFill>
              </a:rPr>
              <a:t>2021;9(3):303.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A17E1-B4A3-43B1-9677-4629A6D7030A}"/>
              </a:ext>
            </a:extLst>
          </p:cNvPr>
          <p:cNvSpPr txBox="1"/>
          <p:nvPr/>
        </p:nvSpPr>
        <p:spPr>
          <a:xfrm>
            <a:off x="4330006" y="3957146"/>
            <a:ext cx="49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SP, substance P; CGRP, calcitonin-related gene peptide; IL, Interleukin; NGF, nerve growth factor; VEGF, vascular endothelial growth factor; DRG, dorsal root ganglia; TRPV1, transient receptor potential vanilloid 1; ECP, Eosinophilic cationic protein; EDN/EPX, eosinophil-derived neurotoxin/eosinophil protein X; VIP, vasoactive intestinal polypeptide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6CBC488-4A3E-4CE7-8F10-756F9084B2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1404" y="124251"/>
            <a:ext cx="3704801" cy="3808366"/>
            <a:chOff x="2093" y="811"/>
            <a:chExt cx="1574" cy="1618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DC6441-63C3-4EF4-A689-424D166CC5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3" y="811"/>
              <a:ext cx="1574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8DD61046-3273-4F05-AE2E-13497CEE0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811"/>
              <a:ext cx="157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41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Interleukins</a:t>
            </a:r>
            <a:r>
              <a:rPr lang="en-US" baseline="30000" dirty="0"/>
              <a:t>1-3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25358D-8284-4673-A1B8-B4A0223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154055"/>
            <a:ext cx="3812738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Increased IL-31 expression has been associated with many pruritic skin diseases and is increased in the skin of PN patients</a:t>
            </a:r>
          </a:p>
          <a:p>
            <a:r>
              <a:rPr lang="en-US" dirty="0"/>
              <a:t>IL-31 induces itch through neural sensitization by activating receptors IL-31 receptor alpha (IL-31RA) and </a:t>
            </a:r>
            <a:r>
              <a:rPr lang="en-US" dirty="0" err="1"/>
              <a:t>Oncostatin</a:t>
            </a:r>
            <a:r>
              <a:rPr lang="en-US" dirty="0"/>
              <a:t> M receptor beta (OSMR</a:t>
            </a:r>
            <a:r>
              <a:rPr lang="el-GR" dirty="0"/>
              <a:t>β</a:t>
            </a:r>
            <a:r>
              <a:rPr lang="en-US" dirty="0"/>
              <a:t>)</a:t>
            </a:r>
          </a:p>
          <a:p>
            <a:r>
              <a:rPr lang="en-US" dirty="0"/>
              <a:t>IL-4,IL-13 are proinflammatory cytokines released by type 2 T helper(Th2) cells that can induce itch, erythema and increase fibrosis</a:t>
            </a:r>
          </a:p>
          <a:p>
            <a:r>
              <a:rPr lang="en-US" dirty="0"/>
              <a:t>IL-4 may augment IL-31 receptor sensitivity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2021;14(1):67-77, reprinted by permission of the publisher (Taylor &amp; Francis Ltd, http://www.tandfonline.com ).  2. Hashimoto T, et al. </a:t>
            </a:r>
            <a:r>
              <a:rPr lang="en-US" sz="1000" i="1" dirty="0">
                <a:solidFill>
                  <a:schemeClr val="bg1"/>
                </a:solidFill>
              </a:rPr>
              <a:t>Exp Dermatol</a:t>
            </a:r>
            <a:r>
              <a:rPr lang="en-US" sz="1000" dirty="0">
                <a:solidFill>
                  <a:schemeClr val="bg1"/>
                </a:solidFill>
              </a:rPr>
              <a:t>. 2021;30(6):804-810. 3. Zhong W, et al. </a:t>
            </a:r>
            <a:r>
              <a:rPr lang="en-US" sz="1000" i="1" dirty="0">
                <a:solidFill>
                  <a:schemeClr val="bg1"/>
                </a:solidFill>
              </a:rPr>
              <a:t>Acta </a:t>
            </a:r>
            <a:r>
              <a:rPr lang="en-US" sz="1000" i="1" dirty="0" err="1">
                <a:solidFill>
                  <a:schemeClr val="bg1"/>
                </a:solidFill>
              </a:rPr>
              <a:t>Derm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2019;99:579-586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4BB49DE-2B58-48FB-A97B-EDCFD353E5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30006" y="1023771"/>
            <a:ext cx="4786056" cy="30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A17E1-B4A3-43B1-9677-4629A6D7030A}"/>
              </a:ext>
            </a:extLst>
          </p:cNvPr>
          <p:cNvSpPr txBox="1"/>
          <p:nvPr/>
        </p:nvSpPr>
        <p:spPr>
          <a:xfrm>
            <a:off x="4330006" y="3957146"/>
            <a:ext cx="49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SP, substance P; CGRP, calcitonin-related gene peptide; IL, Interleukin; NGF, nerve growth factor; VEGF, vascular endothelial growth factor; DRG, dorsal root ganglia; TRPV1, transient receptor potential vanilloid 1; ECP, Eosinophilic cationic protein; EDN/EPX, eosinophil-derived neurotoxin/eosinophil protein X; VIP, vasoactive intestinal polypeptide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B8DD019-A6A8-8AAB-89B0-633B9CCBE3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1404" y="124251"/>
            <a:ext cx="3704801" cy="3808366"/>
            <a:chOff x="2093" y="811"/>
            <a:chExt cx="1574" cy="161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11B0A88-12B0-0CAD-8BC9-9D158F48DD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3" y="811"/>
              <a:ext cx="1574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E624388-66DB-2D94-9703-3AAF5FBF6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811"/>
              <a:ext cx="157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31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370135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Substance P and Calcitonin-Related Gene Peptide</a:t>
            </a:r>
            <a:r>
              <a:rPr lang="en-US" baseline="30000" dirty="0"/>
              <a:t>1-3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25358D-8284-4673-A1B8-B4A0223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67" y="1470388"/>
            <a:ext cx="381273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Increased density of SP nerve fibers</a:t>
            </a:r>
          </a:p>
          <a:p>
            <a:pPr lvl="1"/>
            <a:r>
              <a:rPr lang="en-US" dirty="0"/>
              <a:t>SP is responsible for allergic sensitization, mast cell degranulation and other proinflammatory effects</a:t>
            </a:r>
          </a:p>
          <a:p>
            <a:pPr lvl="1"/>
            <a:r>
              <a:rPr lang="en-US" dirty="0"/>
              <a:t>SP triggers mast cells to release VEGF which leads to endothelial growth</a:t>
            </a:r>
          </a:p>
          <a:p>
            <a:r>
              <a:rPr lang="en-US" dirty="0"/>
              <a:t>CGRP expression is also increased</a:t>
            </a:r>
          </a:p>
          <a:p>
            <a:pPr lvl="1"/>
            <a:r>
              <a:rPr lang="en-US" dirty="0"/>
              <a:t>CGRP stimulates mast cells and eosinophils</a:t>
            </a:r>
          </a:p>
          <a:p>
            <a:pPr lvl="1"/>
            <a:r>
              <a:rPr lang="en-US" dirty="0"/>
              <a:t>CGRP can also induce a Th2 response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2021;14(1):67-77, reprinted by permission of the publisher (Taylor &amp; Francis Ltd, http://www.tandfonline.com ).  2. Choi J, et al. </a:t>
            </a:r>
            <a:r>
              <a:rPr lang="en-US" sz="1000" i="1" dirty="0">
                <a:solidFill>
                  <a:schemeClr val="bg1"/>
                </a:solidFill>
              </a:rPr>
              <a:t>Semin </a:t>
            </a:r>
            <a:r>
              <a:rPr lang="en-US" sz="1000" i="1" dirty="0" err="1">
                <a:solidFill>
                  <a:schemeClr val="bg1"/>
                </a:solidFill>
              </a:rPr>
              <a:t>Immunopathol</a:t>
            </a:r>
            <a:r>
              <a:rPr lang="en-US" sz="1000" dirty="0">
                <a:solidFill>
                  <a:schemeClr val="bg1"/>
                </a:solidFill>
              </a:rPr>
              <a:t>. 2018;40(3):249-259.  3. Liang Y,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Cutan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Pathol</a:t>
            </a:r>
            <a:r>
              <a:rPr lang="en-US" sz="1000" dirty="0">
                <a:solidFill>
                  <a:schemeClr val="bg1"/>
                </a:solidFill>
              </a:rPr>
              <a:t>. 2000;27(7):359-366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4BB49DE-2B58-48FB-A97B-EDCFD353E5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30006" y="1023771"/>
            <a:ext cx="4786056" cy="30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A17E1-B4A3-43B1-9677-4629A6D7030A}"/>
              </a:ext>
            </a:extLst>
          </p:cNvPr>
          <p:cNvSpPr txBox="1"/>
          <p:nvPr/>
        </p:nvSpPr>
        <p:spPr>
          <a:xfrm>
            <a:off x="4330006" y="3957146"/>
            <a:ext cx="49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SP, substance P; CGRP, calcitonin-related gene peptide; IL, Interleukin; NGF, nerve growth factor; VEGF, vascular endothelial growth factor; DRG, dorsal root ganglia; TRPV1, transient receptor potential vanilloid 1; ECP, Eosinophilic cationic protein; EDN/EPX, eosinophil-derived neurotoxin/eosinophil protein X; VIP, vasoactive intestinal polypeptide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2EFA5D9-E949-6A82-15EB-48577BDC9D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1404" y="124251"/>
            <a:ext cx="3704801" cy="3808366"/>
            <a:chOff x="2093" y="811"/>
            <a:chExt cx="1574" cy="161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1CCC441-BC0A-90E6-3549-F1D988BB4A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3" y="811"/>
              <a:ext cx="1574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3EB96C1-5825-2693-9CCF-3084486C8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811"/>
              <a:ext cx="157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57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439903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Vanilloid </a:t>
            </a:r>
            <a:br>
              <a:rPr lang="en-US" dirty="0"/>
            </a:br>
            <a:r>
              <a:rPr lang="en-US" dirty="0"/>
              <a:t>Receptor Subtype 1</a:t>
            </a:r>
            <a:r>
              <a:rPr lang="en-US" baseline="30000" dirty="0"/>
              <a:t>1-4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925358D-8284-4673-A1B8-B4A0223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68" y="1305198"/>
            <a:ext cx="381273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Vanilloid receptor subtype 1 is also known as TRPV1 or the capsaicin receptor and is a nonselective channel found in sensory nerve fibers and immune cells</a:t>
            </a:r>
          </a:p>
          <a:p>
            <a:r>
              <a:rPr lang="en-US" dirty="0"/>
              <a:t>NGF activates tyrosine kinase receptor type 1 (TRK1) which then increases the expression of TRPV1 on nerve fibers which causes release of SP and CGRP potentiating the itch cycle</a:t>
            </a:r>
          </a:p>
          <a:p>
            <a:r>
              <a:rPr lang="en-US" dirty="0"/>
              <a:t>IL-31 induced itch may come from activating IL-31RA on the cutaneous TRPV1 sensory nerve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2021;14(1):67-77, reprinted by permission of the publisher (Taylor &amp; Francis Ltd, http://www.tandfonline.com ). 2. Choi J, et al. </a:t>
            </a:r>
            <a:r>
              <a:rPr lang="en-US" sz="1000" i="1" dirty="0">
                <a:solidFill>
                  <a:schemeClr val="bg1"/>
                </a:solidFill>
              </a:rPr>
              <a:t>Semin </a:t>
            </a:r>
            <a:r>
              <a:rPr lang="en-US" sz="1000" i="1" dirty="0" err="1">
                <a:solidFill>
                  <a:schemeClr val="bg1"/>
                </a:solidFill>
              </a:rPr>
              <a:t>Immunopathol</a:t>
            </a:r>
            <a:r>
              <a:rPr lang="en-US" sz="1000" dirty="0">
                <a:solidFill>
                  <a:schemeClr val="bg1"/>
                </a:solidFill>
              </a:rPr>
              <a:t>. 2018;40(3):249-259.  3. </a:t>
            </a:r>
            <a:r>
              <a:rPr lang="en-US" sz="1000" dirty="0" err="1">
                <a:solidFill>
                  <a:schemeClr val="bg1"/>
                </a:solidFill>
              </a:rPr>
              <a:t>Cevikbas</a:t>
            </a:r>
            <a:r>
              <a:rPr lang="en-US" sz="1000" dirty="0">
                <a:solidFill>
                  <a:schemeClr val="bg1"/>
                </a:solidFill>
              </a:rPr>
              <a:t> F, et al. </a:t>
            </a:r>
            <a:r>
              <a:rPr lang="en-US" sz="1000" i="1" dirty="0">
                <a:solidFill>
                  <a:schemeClr val="bg1"/>
                </a:solidFill>
              </a:rPr>
              <a:t>J Allergy Clin Immunol</a:t>
            </a:r>
            <a:r>
              <a:rPr lang="en-US" sz="1000" dirty="0">
                <a:solidFill>
                  <a:schemeClr val="bg1"/>
                </a:solidFill>
              </a:rPr>
              <a:t>. 2014;133(2):448-460.  4. Xiao T, et al. Front </a:t>
            </a:r>
            <a:r>
              <a:rPr lang="en-US" sz="1000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2023;14:1-9.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B4BB49DE-2B58-48FB-A97B-EDCFD353E5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30006" y="1023771"/>
            <a:ext cx="4786056" cy="30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A17E1-B4A3-43B1-9677-4629A6D7030A}"/>
              </a:ext>
            </a:extLst>
          </p:cNvPr>
          <p:cNvSpPr txBox="1"/>
          <p:nvPr/>
        </p:nvSpPr>
        <p:spPr>
          <a:xfrm>
            <a:off x="4330006" y="3957146"/>
            <a:ext cx="493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SP, substance P; CGRP, calcitonin-related gene peptide; IL, Interleukin; NGF, nerve growth factor; VEGF, vascular endothelial growth factor; DRG, dorsal root ganglia; TRPV1, transient receptor potential vanilloid 1; ECP, Eosinophilic cationic protein; EDN/EPX, eosinophil-derived neurotoxin/eosinophil protein X; VIP, vasoactive intestinal polypeptide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64781DF-26F6-3BF7-7358-35C3B4214F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1404" y="124251"/>
            <a:ext cx="3704801" cy="3808366"/>
            <a:chOff x="2093" y="811"/>
            <a:chExt cx="1574" cy="1618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503A79EB-FDF6-4F85-8EAE-1ED7EBD4CA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93" y="811"/>
              <a:ext cx="1574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45278A5E-5C17-EBAA-94B7-806520093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811"/>
              <a:ext cx="157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864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Factors to Consider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C3912-F7A6-45C3-94F3-DDCDBE7CC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7B4D9-645E-4CBC-AE91-5BC7161137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Address the neural and immunologic components</a:t>
            </a:r>
          </a:p>
          <a:p>
            <a:r>
              <a:rPr lang="en-US" dirty="0"/>
              <a:t>Reduce pruritus</a:t>
            </a:r>
          </a:p>
          <a:p>
            <a:r>
              <a:rPr lang="en-US" dirty="0"/>
              <a:t>Interrupt the itch-scratch cycle</a:t>
            </a:r>
          </a:p>
          <a:p>
            <a:r>
              <a:rPr lang="en-US" dirty="0"/>
              <a:t>Heal the lesions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F26828-D5CC-4DA7-BFF8-1AC47C760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C70A73-D330-4BD8-8A03-41673DC43D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Dupilumab is the only FDA-approved therapy for PN</a:t>
            </a:r>
          </a:p>
          <a:p>
            <a:r>
              <a:rPr lang="en-US" dirty="0"/>
              <a:t>Treatment should be based on clinical judgement rather than a strict stepwise approach</a:t>
            </a:r>
          </a:p>
          <a:p>
            <a:r>
              <a:rPr lang="en-US" dirty="0"/>
              <a:t>Consider age, comorbidities, severity of PN, quality of life and adverse effects of treatment</a:t>
            </a:r>
          </a:p>
          <a:p>
            <a:r>
              <a:rPr lang="en-US" dirty="0"/>
              <a:t>Treatment data is from small clinical trials, case reports or observational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S, et al. </a:t>
            </a:r>
            <a:r>
              <a:rPr lang="en-US" sz="1000" i="1" dirty="0">
                <a:solidFill>
                  <a:schemeClr val="bg1"/>
                </a:solidFill>
              </a:rPr>
              <a:t>Itch</a:t>
            </a:r>
            <a:r>
              <a:rPr lang="en-US" sz="1000" dirty="0">
                <a:solidFill>
                  <a:schemeClr val="bg1"/>
                </a:solidFill>
              </a:rPr>
              <a:t>. 2020;5(4):1-13.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5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2021 Expert Panel Consensus</a:t>
            </a:r>
            <a:br>
              <a:rPr lang="en-US" dirty="0"/>
            </a:br>
            <a:r>
              <a:rPr lang="en-US" dirty="0"/>
              <a:t>Tier 1 – Topical Therapies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7B4D9-645E-4CBC-AE91-5BC716113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6689" y="1325793"/>
            <a:ext cx="38862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Neural</a:t>
            </a:r>
          </a:p>
          <a:p>
            <a:pPr lvl="1"/>
            <a:r>
              <a:rPr lang="en-US" dirty="0"/>
              <a:t>Topical capsaicin</a:t>
            </a:r>
          </a:p>
          <a:p>
            <a:pPr lvl="2"/>
            <a:r>
              <a:rPr lang="en-US" dirty="0"/>
              <a:t>Short term efficacy</a:t>
            </a:r>
          </a:p>
          <a:p>
            <a:pPr lvl="2"/>
            <a:r>
              <a:rPr lang="en-US" dirty="0"/>
              <a:t>Adverse events (AEs) include application-site reactions such as burning, redness and itching</a:t>
            </a:r>
          </a:p>
          <a:p>
            <a:pPr lvl="1"/>
            <a:r>
              <a:rPr lang="en-US" dirty="0"/>
              <a:t>Topical ketamine combined with lidocaine or amitriptyline</a:t>
            </a:r>
          </a:p>
          <a:p>
            <a:pPr lvl="2"/>
            <a:r>
              <a:rPr lang="en-US" dirty="0"/>
              <a:t>Needs to be compounded</a:t>
            </a:r>
          </a:p>
          <a:p>
            <a:pPr lvl="2"/>
            <a:r>
              <a:rPr lang="en-US" dirty="0"/>
              <a:t>Limited efficacy</a:t>
            </a:r>
          </a:p>
          <a:p>
            <a:pPr lvl="2"/>
            <a:r>
              <a:rPr lang="en-US" dirty="0"/>
              <a:t>Application-site reactions such as burning, redness and itching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4459712-31AF-433C-B5BE-D0AAF2593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325793"/>
            <a:ext cx="3886200" cy="3112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Immunologic</a:t>
            </a:r>
          </a:p>
          <a:p>
            <a:pPr lvl="1"/>
            <a:r>
              <a:rPr lang="en-US" dirty="0"/>
              <a:t>Topical corticosteroids</a:t>
            </a:r>
          </a:p>
          <a:p>
            <a:pPr lvl="2"/>
            <a:r>
              <a:rPr lang="en-US" dirty="0"/>
              <a:t>First line</a:t>
            </a:r>
          </a:p>
          <a:p>
            <a:pPr lvl="1"/>
            <a:r>
              <a:rPr lang="en-US" dirty="0"/>
              <a:t>Topical calcineurin inhibitors</a:t>
            </a:r>
          </a:p>
          <a:p>
            <a:pPr lvl="2"/>
            <a:r>
              <a:rPr lang="en-US" dirty="0"/>
              <a:t>Use if corticosteroids are unsuccessful or if long term application is needed</a:t>
            </a:r>
          </a:p>
          <a:p>
            <a:pPr lvl="1"/>
            <a:r>
              <a:rPr lang="en-US" dirty="0"/>
              <a:t>Topical calcipotriol</a:t>
            </a:r>
          </a:p>
          <a:p>
            <a:pPr lvl="1"/>
            <a:r>
              <a:rPr lang="en-US" dirty="0"/>
              <a:t>Intralesional corticosteroid injections</a:t>
            </a:r>
          </a:p>
          <a:p>
            <a:pPr lvl="2"/>
            <a:r>
              <a:rPr lang="en-US" dirty="0"/>
              <a:t>Use for up to 10 lesions</a:t>
            </a:r>
          </a:p>
          <a:p>
            <a:pPr lvl="2"/>
            <a:r>
              <a:rPr lang="en-US" dirty="0"/>
              <a:t>Can use with or without cryotherapy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4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82653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US 2021 Expert Panel Consensus</a:t>
            </a:r>
            <a:br>
              <a:rPr lang="en-US" dirty="0"/>
            </a:br>
            <a:r>
              <a:rPr lang="en-US" dirty="0"/>
              <a:t>Tier 2 – Widespread Skin Directed or Systemic Therapies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7B4D9-645E-4CBC-AE91-5BC716113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7190" y="1382534"/>
            <a:ext cx="3886200" cy="29431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Neural </a:t>
            </a:r>
          </a:p>
          <a:p>
            <a:pPr lvl="1"/>
            <a:r>
              <a:rPr lang="en-US" dirty="0"/>
              <a:t>Gabapentin or pregabalin</a:t>
            </a:r>
          </a:p>
          <a:p>
            <a:pPr lvl="2"/>
            <a:r>
              <a:rPr lang="en-US" dirty="0"/>
              <a:t>Start with low doses</a:t>
            </a:r>
          </a:p>
          <a:p>
            <a:pPr lvl="2"/>
            <a:r>
              <a:rPr lang="en-US" dirty="0"/>
              <a:t>AEs - sedation, dizziness and headache</a:t>
            </a:r>
          </a:p>
          <a:p>
            <a:pPr lvl="1"/>
            <a:r>
              <a:rPr lang="en-US" dirty="0"/>
              <a:t>Serotonin and norepinephrine reuptake inhibitors (SNRI), selective serotonin reuptake inhibitors (SSRI) or tricyclic antidepressants (TCA)</a:t>
            </a:r>
          </a:p>
          <a:p>
            <a:pPr lvl="2"/>
            <a:r>
              <a:rPr lang="en-US" dirty="0"/>
              <a:t>Start with SNRI first followed by SSRI then a TCA</a:t>
            </a:r>
          </a:p>
          <a:p>
            <a:pPr lvl="1"/>
            <a:r>
              <a:rPr lang="en-US" dirty="0"/>
              <a:t>Neurokinin-1 receptor antagonist</a:t>
            </a:r>
          </a:p>
          <a:p>
            <a:pPr lvl="2"/>
            <a:r>
              <a:rPr lang="en-US" dirty="0"/>
              <a:t>Limited conflicting data </a:t>
            </a:r>
          </a:p>
          <a:p>
            <a:pPr lvl="2"/>
            <a:r>
              <a:rPr lang="en-US" dirty="0" err="1"/>
              <a:t>Serlopitant</a:t>
            </a:r>
            <a:r>
              <a:rPr lang="en-US" dirty="0"/>
              <a:t> failed to show benefit in phase 3 trials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C70A73-D330-4BD8-8A03-41673DC4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382534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Immunologic</a:t>
            </a:r>
          </a:p>
          <a:p>
            <a:pPr lvl="1"/>
            <a:r>
              <a:rPr lang="en-US" dirty="0"/>
              <a:t>Methotrexate</a:t>
            </a:r>
          </a:p>
          <a:p>
            <a:pPr lvl="2"/>
            <a:r>
              <a:rPr lang="en-US" dirty="0"/>
              <a:t>Retrospective data showed an improvement in the number of lesions and pruritus</a:t>
            </a:r>
          </a:p>
          <a:p>
            <a:pPr lvl="2"/>
            <a:r>
              <a:rPr lang="en-US" dirty="0"/>
              <a:t>AEs- nausea, fatigue, anemia and elevated liver transaminases</a:t>
            </a:r>
          </a:p>
          <a:p>
            <a:pPr lvl="1"/>
            <a:r>
              <a:rPr lang="en-US" dirty="0"/>
              <a:t>Cyclosporine</a:t>
            </a:r>
          </a:p>
          <a:p>
            <a:pPr lvl="2"/>
            <a:r>
              <a:rPr lang="en-US" dirty="0"/>
              <a:t>Limited data</a:t>
            </a:r>
          </a:p>
          <a:p>
            <a:r>
              <a:rPr lang="en-US" dirty="0"/>
              <a:t>Phototherapy </a:t>
            </a:r>
          </a:p>
          <a:p>
            <a:pPr lvl="1"/>
            <a:r>
              <a:rPr lang="en-US" dirty="0"/>
              <a:t>Includes narrowband ultraviolet B and psoralen plus ultraviolet A (PUVA)</a:t>
            </a:r>
          </a:p>
          <a:p>
            <a:pPr lvl="1"/>
            <a:r>
              <a:rPr lang="en-US" dirty="0"/>
              <a:t>Treats neural and immunologic components</a:t>
            </a:r>
          </a:p>
          <a:p>
            <a:pPr lvl="1"/>
            <a:r>
              <a:rPr lang="en-US" dirty="0"/>
              <a:t>Small trials showed improvement in pruritus</a:t>
            </a:r>
          </a:p>
          <a:p>
            <a:pPr lvl="1"/>
            <a:r>
              <a:rPr lang="en-US" dirty="0"/>
              <a:t>AEs – generally mild and include burning sensation, erythema, blistering and hyperpigmentation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82653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US 2021 Expert Panel Consensus</a:t>
            </a:r>
            <a:br>
              <a:rPr lang="en-US" dirty="0"/>
            </a:br>
            <a:r>
              <a:rPr lang="en-US" dirty="0"/>
              <a:t>Tier 3 – Less Tolerable, Less Well-Established or Experimental Therapies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7B4D9-645E-4CBC-AE91-5BC716113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4056" y="1478472"/>
            <a:ext cx="3886200" cy="2943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Neural </a:t>
            </a:r>
          </a:p>
          <a:p>
            <a:pPr lvl="1"/>
            <a:r>
              <a:rPr lang="el-GR" dirty="0"/>
              <a:t>κ</a:t>
            </a:r>
            <a:r>
              <a:rPr lang="en-US" dirty="0"/>
              <a:t>-opioid receptor/</a:t>
            </a:r>
            <a:r>
              <a:rPr lang="el-GR" dirty="0"/>
              <a:t>μ</a:t>
            </a:r>
            <a:r>
              <a:rPr lang="en-US" dirty="0"/>
              <a:t>-opioid receptor agonists/antagonists</a:t>
            </a:r>
          </a:p>
          <a:p>
            <a:pPr lvl="2"/>
            <a:r>
              <a:rPr lang="en-US" dirty="0"/>
              <a:t>Limited data with naltrexone or butorphanol</a:t>
            </a:r>
          </a:p>
          <a:p>
            <a:pPr lvl="2"/>
            <a:r>
              <a:rPr lang="en-US" dirty="0"/>
              <a:t>AEs – dizziness, headache, nausea, somnolence</a:t>
            </a:r>
          </a:p>
          <a:p>
            <a:pPr lvl="1"/>
            <a:r>
              <a:rPr lang="en-US" dirty="0"/>
              <a:t>Thalidomide</a:t>
            </a:r>
          </a:p>
          <a:p>
            <a:pPr lvl="2"/>
            <a:r>
              <a:rPr lang="en-US" dirty="0"/>
              <a:t>Poor safety profile</a:t>
            </a:r>
          </a:p>
          <a:p>
            <a:pPr lvl="2"/>
            <a:r>
              <a:rPr lang="en-US" dirty="0"/>
              <a:t>Need higher doses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C70A73-D330-4BD8-8A03-41673DC4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478472"/>
            <a:ext cx="38862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Immunologic</a:t>
            </a:r>
          </a:p>
          <a:p>
            <a:pPr lvl="1"/>
            <a:r>
              <a:rPr lang="en-US" dirty="0"/>
              <a:t>Dupilumab</a:t>
            </a:r>
          </a:p>
          <a:p>
            <a:pPr lvl="2"/>
            <a:r>
              <a:rPr lang="en-US" dirty="0"/>
              <a:t>Approved by FDA for PN after release of these guidelines</a:t>
            </a:r>
          </a:p>
          <a:p>
            <a:pPr lvl="1"/>
            <a:r>
              <a:rPr lang="en-US" dirty="0"/>
              <a:t>Azathioprine</a:t>
            </a:r>
          </a:p>
          <a:p>
            <a:pPr lvl="2"/>
            <a:r>
              <a:rPr lang="en-US" dirty="0"/>
              <a:t>Limited data</a:t>
            </a:r>
          </a:p>
          <a:p>
            <a:pPr lvl="2"/>
            <a:r>
              <a:rPr lang="en-US" dirty="0"/>
              <a:t>Short-term efficacy</a:t>
            </a:r>
          </a:p>
          <a:p>
            <a:pPr lvl="2"/>
            <a:r>
              <a:rPr lang="en-US" dirty="0"/>
              <a:t>AEs – nausea, diarrhea and epigastric pain</a:t>
            </a:r>
          </a:p>
          <a:p>
            <a:pPr lvl="1"/>
            <a:r>
              <a:rPr lang="en-US" dirty="0" err="1"/>
              <a:t>Nemolizumab</a:t>
            </a:r>
            <a:endParaRPr lang="en-US" dirty="0"/>
          </a:p>
          <a:p>
            <a:pPr lvl="2"/>
            <a:r>
              <a:rPr lang="en-US" dirty="0"/>
              <a:t>In phase 3 trials</a:t>
            </a:r>
          </a:p>
          <a:p>
            <a:pPr lvl="2"/>
            <a:r>
              <a:rPr lang="en-US" dirty="0"/>
              <a:t>Received breakthrough therapy designation from the FDA for treatment of pruritus in patients with PN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4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46257" y="4544782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AD346862-A13C-4CDC-9B22-FF78154AD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653" y="957838"/>
            <a:ext cx="7326933" cy="3352237"/>
            <a:chOff x="773" y="656"/>
            <a:chExt cx="4214" cy="1928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73AD75F1-1043-445D-B8E4-3556FEEB37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3" y="656"/>
              <a:ext cx="4214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676F13F2-346C-46E8-8B31-4642C6292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" y="656"/>
              <a:ext cx="4218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46BAE021-4A30-4A2E-82E3-9BD2441D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45" y="-36334"/>
            <a:ext cx="7160714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US 2021 Expert Panel Consensus</a:t>
            </a:r>
            <a:br>
              <a:rPr lang="en-US" dirty="0"/>
            </a:br>
            <a:r>
              <a:rPr lang="en-US" dirty="0"/>
              <a:t>Tier 3 – Treatment Ladder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627DD-9DAD-473F-9394-A72CE36F7B31}"/>
              </a:ext>
            </a:extLst>
          </p:cNvPr>
          <p:cNvSpPr txBox="1"/>
          <p:nvPr/>
        </p:nvSpPr>
        <p:spPr>
          <a:xfrm>
            <a:off x="7392693" y="1021344"/>
            <a:ext cx="1642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IL-31, Interleukin 31</a:t>
            </a:r>
          </a:p>
          <a:p>
            <a:r>
              <a:rPr lang="en-US" sz="1000" dirty="0"/>
              <a:t>JAK, Janus Kinase</a:t>
            </a:r>
          </a:p>
          <a:p>
            <a:r>
              <a:rPr lang="en-US" sz="1000" dirty="0"/>
              <a:t>KOR, κ-opioid receptor</a:t>
            </a:r>
          </a:p>
          <a:p>
            <a:r>
              <a:rPr lang="en-US" sz="1000" dirty="0"/>
              <a:t>MOR, </a:t>
            </a:r>
            <a:r>
              <a:rPr lang="el-GR" sz="1000" dirty="0"/>
              <a:t>μ</a:t>
            </a:r>
            <a:r>
              <a:rPr lang="en-US" sz="1000" dirty="0"/>
              <a:t>-opioid receptor</a:t>
            </a:r>
          </a:p>
          <a:p>
            <a:r>
              <a:rPr lang="en-US" sz="1000" dirty="0"/>
              <a:t>NK</a:t>
            </a:r>
            <a:r>
              <a:rPr lang="en-US" sz="1000" baseline="-25000" dirty="0"/>
              <a:t>1</a:t>
            </a:r>
            <a:r>
              <a:rPr lang="en-US" sz="1000" dirty="0"/>
              <a:t>, Neurokinin 1</a:t>
            </a:r>
          </a:p>
          <a:p>
            <a:r>
              <a:rPr lang="en-US" sz="1000" dirty="0"/>
              <a:t>PUVA, psoralen plus ultraviolet A</a:t>
            </a:r>
          </a:p>
          <a:p>
            <a:r>
              <a:rPr lang="en-US" sz="1000" dirty="0"/>
              <a:t>SNRI, serotonin and norepinephrine reuptake inhibitor</a:t>
            </a:r>
          </a:p>
          <a:p>
            <a:r>
              <a:rPr lang="en-US" sz="1000" dirty="0"/>
              <a:t>SSRI, selective serotonin reuptake inhibitor</a:t>
            </a:r>
          </a:p>
          <a:p>
            <a:r>
              <a:rPr lang="en-US" sz="1000" dirty="0"/>
              <a:t>TCA, tricyclic antidepressant</a:t>
            </a:r>
          </a:p>
          <a:p>
            <a:r>
              <a:rPr lang="en-US" sz="1000" dirty="0"/>
              <a:t>UVB, ultraviolet B</a:t>
            </a:r>
          </a:p>
          <a:p>
            <a:r>
              <a:rPr lang="en-US" sz="1000" dirty="0"/>
              <a:t>*Investigational therapies</a:t>
            </a:r>
          </a:p>
          <a:p>
            <a:r>
              <a:rPr lang="en-US" sz="1000" dirty="0"/>
              <a:t>†Therapies that have been helpful in chronic pruritus but currently lack data in PN</a:t>
            </a:r>
          </a:p>
          <a:p>
            <a:r>
              <a:rPr lang="en-US" sz="1000" dirty="0"/>
              <a:t>**Therapy may cross over between neural and immunologic</a:t>
            </a:r>
          </a:p>
        </p:txBody>
      </p:sp>
    </p:spTree>
    <p:extLst>
      <p:ext uri="{BB962C8B-B14F-4D97-AF65-F5344CB8AC3E}">
        <p14:creationId xmlns:p14="http://schemas.microsoft.com/office/powerpoint/2010/main" val="188195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80677A-E5AE-4A34-A9B0-6D0D65EB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C545A5-E3B4-449D-8A07-CD5D0FFD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Prurigo introduced over 200 years ago by Robert Willian as a term to describe itchy papules  </a:t>
            </a:r>
          </a:p>
          <a:p>
            <a:pPr lvl="1"/>
            <a:r>
              <a:rPr lang="en-US" dirty="0"/>
              <a:t>Prurigo is often used without clear criteria to name multiple conditions</a:t>
            </a:r>
          </a:p>
          <a:p>
            <a:pPr lvl="1"/>
            <a:r>
              <a:rPr lang="en-US" dirty="0"/>
              <a:t>Historically, other terms have been added to further differentiate the itch such as prurigo mitis, prurigo pigmentosa and prurigo </a:t>
            </a:r>
            <a:r>
              <a:rPr lang="en-US" dirty="0" err="1"/>
              <a:t>nodularis</a:t>
            </a:r>
            <a:r>
              <a:rPr lang="en-US" dirty="0"/>
              <a:t> (PN)</a:t>
            </a:r>
          </a:p>
          <a:p>
            <a:r>
              <a:rPr lang="en-US" dirty="0"/>
              <a:t>PN is defined as an uncommon, chronic inflammatory skin disorder characterized by the presence of chronic pruritus </a:t>
            </a:r>
            <a:r>
              <a:rPr lang="en-US" b="1" dirty="0"/>
              <a:t>and</a:t>
            </a:r>
            <a:r>
              <a:rPr lang="en-US" dirty="0"/>
              <a:t> multiple firm, symmetrically distributed, pruritic nodules that have a profound, negative impact on quality of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4B09E-5E7E-406F-8C3A-AE75EB9ECB55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>
                <a:solidFill>
                  <a:schemeClr val="bg1"/>
                </a:solidFill>
              </a:rPr>
              <a:t>Tsianakas</a:t>
            </a:r>
            <a:r>
              <a:rPr lang="en-US" sz="1000" dirty="0">
                <a:solidFill>
                  <a:schemeClr val="bg1"/>
                </a:solidFill>
              </a:rPr>
              <a:t> A, et al. </a:t>
            </a:r>
            <a:r>
              <a:rPr lang="en-US" sz="1000" i="1" dirty="0" err="1">
                <a:solidFill>
                  <a:schemeClr val="bg1"/>
                </a:solidFill>
              </a:rPr>
              <a:t>Curr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Probl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2016:50:94-101.   </a:t>
            </a:r>
          </a:p>
          <a:p>
            <a:pPr marL="228600" indent="-228600">
              <a:buAutoNum type="arabicPeriod"/>
            </a:pP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</a:t>
            </a:r>
          </a:p>
        </p:txBody>
      </p:sp>
    </p:spTree>
    <p:extLst>
      <p:ext uri="{BB962C8B-B14F-4D97-AF65-F5344CB8AC3E}">
        <p14:creationId xmlns:p14="http://schemas.microsoft.com/office/powerpoint/2010/main" val="169798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Forum on the Study of Itch Guidelines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7B4D9-645E-4CBC-AE91-5BC71611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these guidelines agree with the US 2021 Expert Panel Consensus</a:t>
            </a:r>
          </a:p>
          <a:p>
            <a:r>
              <a:rPr lang="en-US" dirty="0"/>
              <a:t>Recommend emollients as supportive care for everyone</a:t>
            </a:r>
          </a:p>
          <a:p>
            <a:r>
              <a:rPr lang="en-US" dirty="0"/>
              <a:t>Recommend antihistamines for no longer than 4 weeks as monotherapy</a:t>
            </a:r>
          </a:p>
          <a:p>
            <a:r>
              <a:rPr lang="en-US" dirty="0"/>
              <a:t>Strong consensus recommendation for the use of </a:t>
            </a:r>
            <a:r>
              <a:rPr lang="en-US" dirty="0" err="1"/>
              <a:t>nemolizumab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28210" y="4593268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Stander S, et al. </a:t>
            </a:r>
            <a:r>
              <a:rPr lang="en-US" sz="1000" i="1" dirty="0">
                <a:solidFill>
                  <a:schemeClr val="bg1"/>
                </a:solidFill>
              </a:rPr>
              <a:t>Itch</a:t>
            </a:r>
            <a:r>
              <a:rPr lang="en-US" sz="1000" dirty="0">
                <a:solidFill>
                  <a:schemeClr val="bg1"/>
                </a:solidFill>
              </a:rPr>
              <a:t>. 2020;5(4):1-13.</a:t>
            </a:r>
          </a:p>
        </p:txBody>
      </p:sp>
    </p:spTree>
    <p:extLst>
      <p:ext uri="{BB962C8B-B14F-4D97-AF65-F5344CB8AC3E}">
        <p14:creationId xmlns:p14="http://schemas.microsoft.com/office/powerpoint/2010/main" val="1355514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4F5FD97-2A03-4AC1-A20E-0997708A17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2259" y="79084"/>
            <a:ext cx="6235049" cy="4299187"/>
            <a:chOff x="1611" y="745"/>
            <a:chExt cx="2538" cy="175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90089D1D-ED68-4F48-96E9-CED45DB2D2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1" y="745"/>
              <a:ext cx="2538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B60F840E-AEA4-4EB5-9AAD-A778239BA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745"/>
              <a:ext cx="2542" cy="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Stander S, et al. </a:t>
            </a:r>
            <a:r>
              <a:rPr lang="en-US" sz="1000" i="1" dirty="0">
                <a:solidFill>
                  <a:schemeClr val="bg1"/>
                </a:solidFill>
              </a:rPr>
              <a:t>Itch</a:t>
            </a:r>
            <a:r>
              <a:rPr lang="en-US" sz="1000" dirty="0">
                <a:solidFill>
                  <a:schemeClr val="bg1"/>
                </a:solidFill>
              </a:rPr>
              <a:t>. 2020;5(4):1-13. Used under terms of a Creative Commons license (CC BY-NC-ND 4.0).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02091BB-9B6E-308F-4596-729AA06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3" y="655937"/>
            <a:ext cx="2388669" cy="2935424"/>
          </a:xfrm>
        </p:spPr>
        <p:txBody>
          <a:bodyPr>
            <a:normAutofit/>
          </a:bodyPr>
          <a:lstStyle/>
          <a:p>
            <a:r>
              <a:rPr lang="en-US" dirty="0"/>
              <a:t>International Forum on the Study of Itch 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2E6FD-83DE-DAE6-5508-5A7792EA1DAA}"/>
              </a:ext>
            </a:extLst>
          </p:cNvPr>
          <p:cNvSpPr txBox="1"/>
          <p:nvPr/>
        </p:nvSpPr>
        <p:spPr>
          <a:xfrm>
            <a:off x="2466957" y="313531"/>
            <a:ext cx="5804170" cy="823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General principle </a:t>
            </a:r>
            <a:r>
              <a:rPr lang="en-US" sz="950" b="1" dirty="0">
                <a:cs typeface="Calibri" panose="020F0502020204030204"/>
              </a:rPr>
              <a:t>in every step: use emollients</a:t>
            </a:r>
          </a:p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Interdisciplinary approach: treatment of the underlying disease, in cases of suspected psychological factors: cooperation with specialists or other health professionals</a:t>
            </a:r>
          </a:p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Individualize therapy: The order in the box is not mandatory; therapies can be combined, steps can be skipped if necessary. In step 3 depending on need for therapy on neuropathic or inflammatory component</a:t>
            </a:r>
          </a:p>
        </p:txBody>
      </p:sp>
    </p:spTree>
    <p:extLst>
      <p:ext uri="{BB962C8B-B14F-4D97-AF65-F5344CB8AC3E}">
        <p14:creationId xmlns:p14="http://schemas.microsoft.com/office/powerpoint/2010/main" val="4112509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47B8-6AF5-4973-5F27-DFD84AAF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7" y="72369"/>
            <a:ext cx="5062246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Monitoring Patient Response: Use of Validated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401E5-4AEE-4FBD-B4CB-528730E6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692" y="72369"/>
            <a:ext cx="3056815" cy="4414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B4FDD-7426-498B-A67A-2994A3453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84" y="1552055"/>
            <a:ext cx="3773098" cy="1771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2A5A9-A8B9-46F1-BF25-FD087C20739B}"/>
              </a:ext>
            </a:extLst>
          </p:cNvPr>
          <p:cNvSpPr txBox="1"/>
          <p:nvPr/>
        </p:nvSpPr>
        <p:spPr>
          <a:xfrm>
            <a:off x="3134226" y="4541921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Quan N, et al. </a:t>
            </a:r>
            <a:r>
              <a:rPr lang="en-US" sz="1000" i="1" dirty="0">
                <a:solidFill>
                  <a:schemeClr val="bg1"/>
                </a:solidFill>
              </a:rPr>
              <a:t>Acta </a:t>
            </a:r>
            <a:r>
              <a:rPr lang="en-US" sz="1000" i="1" dirty="0" err="1">
                <a:solidFill>
                  <a:schemeClr val="bg1"/>
                </a:solidFill>
              </a:rPr>
              <a:t>Derm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2012;92:502-507. Used under terms of Creative Commons (CC-BY-NC 4.0 license).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2020;82(2):460-468.  3. Finlay A, et al. </a:t>
            </a:r>
            <a:r>
              <a:rPr lang="en-US" sz="1000" i="1" dirty="0">
                <a:solidFill>
                  <a:schemeClr val="bg1"/>
                </a:solidFill>
              </a:rPr>
              <a:t>Clin Exp Dermatol</a:t>
            </a:r>
            <a:r>
              <a:rPr lang="en-US" sz="1000" dirty="0">
                <a:solidFill>
                  <a:schemeClr val="bg1"/>
                </a:solidFill>
              </a:rPr>
              <a:t>. 1994;19:210-216.</a:t>
            </a:r>
          </a:p>
        </p:txBody>
      </p:sp>
    </p:spTree>
    <p:extLst>
      <p:ext uri="{BB962C8B-B14F-4D97-AF65-F5344CB8AC3E}">
        <p14:creationId xmlns:p14="http://schemas.microsoft.com/office/powerpoint/2010/main" val="59032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DE121-09AF-4575-A46F-DE6554BC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60" y="935824"/>
            <a:ext cx="4515109" cy="3530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2A5A9-A8B9-46F1-BF25-FD087C20739B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Quan N, et al. </a:t>
            </a:r>
            <a:r>
              <a:rPr lang="en-US" sz="1000" i="1" dirty="0">
                <a:solidFill>
                  <a:schemeClr val="bg1"/>
                </a:solidFill>
              </a:rPr>
              <a:t>Acta </a:t>
            </a:r>
            <a:r>
              <a:rPr lang="en-US" sz="1000" i="1" dirty="0" err="1">
                <a:solidFill>
                  <a:schemeClr val="bg1"/>
                </a:solidFill>
              </a:rPr>
              <a:t>Derm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2012;92:502-507.  2. Stander H,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2020;82(2):460-468 , with permission from Elsevier.  3. Finlay A, et al. </a:t>
            </a:r>
            <a:r>
              <a:rPr lang="en-US" sz="1000" i="1" dirty="0">
                <a:solidFill>
                  <a:schemeClr val="bg1"/>
                </a:solidFill>
              </a:rPr>
              <a:t>Clin Exp Dermatol</a:t>
            </a:r>
            <a:r>
              <a:rPr lang="en-US" sz="1000" dirty="0">
                <a:solidFill>
                  <a:schemeClr val="bg1"/>
                </a:solidFill>
              </a:rPr>
              <a:t>. 1994;19:210-216.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EC801F-4244-E70A-F407-D7B955CD4142}"/>
              </a:ext>
            </a:extLst>
          </p:cNvPr>
          <p:cNvSpPr txBox="1">
            <a:spLocks/>
          </p:cNvSpPr>
          <p:nvPr/>
        </p:nvSpPr>
        <p:spPr>
          <a:xfrm>
            <a:off x="54876" y="72369"/>
            <a:ext cx="863192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Monitoring Patient Response: Use of Validated Measures (continued)</a:t>
            </a:r>
          </a:p>
        </p:txBody>
      </p:sp>
    </p:spTree>
    <p:extLst>
      <p:ext uri="{BB962C8B-B14F-4D97-AF65-F5344CB8AC3E}">
        <p14:creationId xmlns:p14="http://schemas.microsoft.com/office/powerpoint/2010/main" val="318451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Dupilumab: Mechanism of Action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23EA5-AC06-4B75-8B67-CFD079E44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Human monoclonal antibody</a:t>
            </a:r>
          </a:p>
          <a:p>
            <a:r>
              <a:rPr lang="en-US" dirty="0"/>
              <a:t>Inhibits signaling of the IL-4 and IL-13 immune pathways by blocking the shared receptor component (IL-4R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r>
              <a:rPr lang="en-US" dirty="0"/>
              <a:t>Reduces mast cell activation, Th2 cell differentiation, smooth muscle proliferation and eosinophil activation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F2F7298-56BA-449C-8C9D-413A0875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69218"/>
            <a:ext cx="3740926" cy="27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>
                <a:solidFill>
                  <a:schemeClr val="bg1"/>
                </a:solidFill>
              </a:rPr>
              <a:t>Matsunaga K, et al. </a:t>
            </a:r>
            <a:r>
              <a:rPr lang="en-US" sz="1000" i="1" dirty="0" err="1">
                <a:solidFill>
                  <a:schemeClr val="bg1"/>
                </a:solidFill>
              </a:rPr>
              <a:t>Allergol</a:t>
            </a:r>
            <a:r>
              <a:rPr lang="en-US" sz="1000" i="1" dirty="0">
                <a:solidFill>
                  <a:schemeClr val="bg1"/>
                </a:solidFill>
              </a:rPr>
              <a:t> Int</a:t>
            </a:r>
            <a:r>
              <a:rPr lang="en-US" sz="1000" dirty="0">
                <a:solidFill>
                  <a:schemeClr val="bg1"/>
                </a:solidFill>
              </a:rPr>
              <a:t>. 2020;69(2):187-196. 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chemeClr val="bg1"/>
                </a:solidFill>
              </a:rPr>
              <a:t>DUPIXENT (prescribing information). Bridgewater, NJ: Sanofi-Aventis; Sep 2022.  </a:t>
            </a:r>
          </a:p>
        </p:txBody>
      </p:sp>
    </p:spTree>
    <p:extLst>
      <p:ext uri="{BB962C8B-B14F-4D97-AF65-F5344CB8AC3E}">
        <p14:creationId xmlns:p14="http://schemas.microsoft.com/office/powerpoint/2010/main" val="36577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5" y="94006"/>
            <a:ext cx="7886700" cy="621827"/>
          </a:xfrm>
        </p:spPr>
        <p:txBody>
          <a:bodyPr/>
          <a:lstStyle/>
          <a:p>
            <a:r>
              <a:rPr lang="en-US" dirty="0"/>
              <a:t>Dupilumab Efficacy: PRIME and PRIME2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8FEFF72-3AD6-F2ED-A406-376FA10EF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375220"/>
              </p:ext>
            </p:extLst>
          </p:nvPr>
        </p:nvGraphicFramePr>
        <p:xfrm>
          <a:off x="467826" y="710449"/>
          <a:ext cx="7040880" cy="3698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4040901453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648276241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969682003"/>
                    </a:ext>
                  </a:extLst>
                </a:gridCol>
                <a:gridCol w="635250">
                  <a:extLst>
                    <a:ext uri="{9D8B030D-6E8A-4147-A177-3AD203B41FA5}">
                      <a16:colId xmlns:a16="http://schemas.microsoft.com/office/drawing/2014/main" val="1923631534"/>
                    </a:ext>
                  </a:extLst>
                </a:gridCol>
                <a:gridCol w="1124970">
                  <a:extLst>
                    <a:ext uri="{9D8B030D-6E8A-4147-A177-3AD203B41FA5}">
                      <a16:colId xmlns:a16="http://schemas.microsoft.com/office/drawing/2014/main" val="656517311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223561721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4044130455"/>
                    </a:ext>
                  </a:extLst>
                </a:gridCol>
              </a:tblGrid>
              <a:tr h="3004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PRIME (N=151)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PRIME2 (N=160)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64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Dupilumab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Dupilumab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5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At baseline, mean NRS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5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At baseline, AGI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 w/&gt;20 nodules;</a:t>
                      </a:r>
                    </a:p>
                    <a:p>
                      <a:pPr algn="ctr"/>
                      <a:r>
                        <a:rPr lang="en-US" sz="1200" dirty="0"/>
                        <a:t>28.7% w/&gt;100 nodules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 w/&gt;20 nodules;</a:t>
                      </a:r>
                    </a:p>
                    <a:p>
                      <a:pPr algn="ctr"/>
                      <a:r>
                        <a:rPr lang="en-US" sz="1200" dirty="0"/>
                        <a:t>38.4% w/&gt;100 nodules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2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At baseline, mean DLQI score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18.2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4-point reduction in NRS at </a:t>
                      </a:r>
                      <a:r>
                        <a:rPr lang="en-US" sz="1200" dirty="0" err="1"/>
                        <a:t>wk</a:t>
                      </a:r>
                      <a:r>
                        <a:rPr lang="en-US" sz="1200" dirty="0"/>
                        <a:t>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6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4-point reduction in NRS at </a:t>
                      </a:r>
                      <a:r>
                        <a:rPr lang="en-US" sz="1200" dirty="0" err="1"/>
                        <a:t>wk</a:t>
                      </a:r>
                      <a:r>
                        <a:rPr lang="en-US" sz="1200" dirty="0"/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5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Clear/Almost clear at </a:t>
                      </a:r>
                      <a:r>
                        <a:rPr lang="en-US" sz="1200" dirty="0" err="1"/>
                        <a:t>wk</a:t>
                      </a:r>
                      <a:r>
                        <a:rPr lang="en-US" sz="1200" dirty="0"/>
                        <a:t>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ym typeface="Symbol" panose="05050102010706020507" pitchFamily="18" charset="2"/>
                        </a:rPr>
                        <a:t>DLQI at </a:t>
                      </a:r>
                      <a:r>
                        <a:rPr lang="en-US" sz="1200" dirty="0" err="1">
                          <a:sym typeface="Symbol" panose="05050102010706020507" pitchFamily="18" charset="2"/>
                        </a:rPr>
                        <a:t>wk</a:t>
                      </a:r>
                      <a:r>
                        <a:rPr lang="en-US" sz="1200" dirty="0">
                          <a:sym typeface="Symbol" panose="05050102010706020507" pitchFamily="18" charset="2"/>
                        </a:rPr>
                        <a:t> 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-13.2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6583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Yosipovitch</a:t>
            </a:r>
            <a:r>
              <a:rPr lang="en-US" sz="1000" dirty="0">
                <a:solidFill>
                  <a:schemeClr val="bg1"/>
                </a:solidFill>
              </a:rPr>
              <a:t> G, et al. </a:t>
            </a:r>
            <a:r>
              <a:rPr lang="en-US" sz="1000" i="1" dirty="0">
                <a:solidFill>
                  <a:schemeClr val="bg1"/>
                </a:solidFill>
              </a:rPr>
              <a:t>Nature Medicine</a:t>
            </a:r>
            <a:r>
              <a:rPr lang="en-US" sz="1000" dirty="0">
                <a:solidFill>
                  <a:schemeClr val="bg1"/>
                </a:solidFill>
              </a:rPr>
              <a:t>. 2023;29:1180-1190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214A6-2D09-43FE-BD75-2B3B3DDE97DA}"/>
              </a:ext>
            </a:extLst>
          </p:cNvPr>
          <p:cNvSpPr txBox="1"/>
          <p:nvPr/>
        </p:nvSpPr>
        <p:spPr>
          <a:xfrm>
            <a:off x="7647517" y="3306107"/>
            <a:ext cx="1263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NRS, numerical rating scale</a:t>
            </a:r>
          </a:p>
          <a:p>
            <a:r>
              <a:rPr lang="en-US" sz="1000" dirty="0"/>
              <a:t>IGA, investigators global assessment</a:t>
            </a:r>
          </a:p>
          <a:p>
            <a:r>
              <a:rPr lang="en-US" sz="1000" dirty="0"/>
              <a:t>DLQI, dermatology life quality index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8621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" y="59810"/>
            <a:ext cx="7886700" cy="994172"/>
          </a:xfrm>
        </p:spPr>
        <p:txBody>
          <a:bodyPr/>
          <a:lstStyle/>
          <a:p>
            <a:r>
              <a:rPr lang="en-US" dirty="0"/>
              <a:t>Dupilumab Safety: PRIME and PRIME2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D00D9B9-2F2B-42FF-A816-BC0ABF40F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02887"/>
              </p:ext>
            </p:extLst>
          </p:nvPr>
        </p:nvGraphicFramePr>
        <p:xfrm>
          <a:off x="152287" y="1035483"/>
          <a:ext cx="7886700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347">
                  <a:extLst>
                    <a:ext uri="{9D8B030D-6E8A-4147-A177-3AD203B41FA5}">
                      <a16:colId xmlns:a16="http://schemas.microsoft.com/office/drawing/2014/main" val="6945762"/>
                    </a:ext>
                  </a:extLst>
                </a:gridCol>
                <a:gridCol w="1407333">
                  <a:extLst>
                    <a:ext uri="{9D8B030D-6E8A-4147-A177-3AD203B41FA5}">
                      <a16:colId xmlns:a16="http://schemas.microsoft.com/office/drawing/2014/main" val="313546631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82933798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6268443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06571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PRIME (N=151)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PRIME2 (N=160)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Dupilumab (N=75)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 (N=75)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Dupilumab (N=77)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 (N=82)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Serious TEAE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(4%)*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(6.7%)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(2.6%)*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1(1.2%)*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2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TEAE leading to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1(1.2%)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4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Nasopharyngitis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(5.3%)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(4.0%)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6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Herpes viral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1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Conjunctivitis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4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Yosipovitch</a:t>
            </a:r>
            <a:r>
              <a:rPr lang="en-US" sz="1000" dirty="0">
                <a:solidFill>
                  <a:schemeClr val="bg1"/>
                </a:solidFill>
              </a:rPr>
              <a:t> G, et al. </a:t>
            </a:r>
            <a:r>
              <a:rPr lang="en-US" sz="1000" i="1" dirty="0">
                <a:solidFill>
                  <a:schemeClr val="bg1"/>
                </a:solidFill>
              </a:rPr>
              <a:t>Nature Medicine</a:t>
            </a:r>
            <a:r>
              <a:rPr lang="en-US" sz="1000" dirty="0">
                <a:solidFill>
                  <a:schemeClr val="bg1"/>
                </a:solidFill>
              </a:rPr>
              <a:t>. 2023;29:1180-1190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9A5EA-2D8A-4487-94AB-6890CCB7B1E5}"/>
              </a:ext>
            </a:extLst>
          </p:cNvPr>
          <p:cNvSpPr txBox="1"/>
          <p:nvPr/>
        </p:nvSpPr>
        <p:spPr>
          <a:xfrm>
            <a:off x="231821" y="3832502"/>
            <a:ext cx="468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*Considered unrelated to the study drug</a:t>
            </a:r>
          </a:p>
          <a:p>
            <a:r>
              <a:rPr lang="en-US" sz="1000" dirty="0"/>
              <a:t>TEAE, treatment-emergent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401189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Dupilumab: Place in Therapy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565-6AD2-4AA9-BD3C-8AEE97EA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1. Elmariah S, et al. </a:t>
            </a:r>
            <a:r>
              <a:rPr lang="en-US" sz="1000" i="1">
                <a:solidFill>
                  <a:schemeClr val="bg1"/>
                </a:solidFill>
              </a:rPr>
              <a:t>J Am Acad Dermatol</a:t>
            </a:r>
            <a:r>
              <a:rPr lang="en-US" sz="1000">
                <a:solidFill>
                  <a:schemeClr val="bg1"/>
                </a:solidFill>
              </a:rPr>
              <a:t>. 2021;84(3):747-760.  2. Stander S, et al. Itch. 2020;5(4):1-13.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US Expert Panel Consensus and the International Forum on the Study of Itch guidelines were published before FDA approval</a:t>
            </a:r>
          </a:p>
          <a:p>
            <a:pPr lvl="1"/>
            <a:r>
              <a:rPr lang="en-US" dirty="0"/>
              <a:t>These guidelines list dupilumab as a higher tier treatment</a:t>
            </a:r>
          </a:p>
          <a:p>
            <a:r>
              <a:rPr lang="en-US" dirty="0"/>
              <a:t>FDA-approved indication: Adults with PN</a:t>
            </a:r>
          </a:p>
          <a:p>
            <a:r>
              <a:rPr lang="en-US" dirty="0"/>
              <a:t>Given the published efficacy from randomized controlled trials, FDA approval, and the general lack of data for other therapies, dupilumab should be considered in patients with PN  </a:t>
            </a:r>
          </a:p>
        </p:txBody>
      </p:sp>
    </p:spTree>
    <p:extLst>
      <p:ext uri="{BB962C8B-B14F-4D97-AF65-F5344CB8AC3E}">
        <p14:creationId xmlns:p14="http://schemas.microsoft.com/office/powerpoint/2010/main" val="919400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Dupilumab: Dosing and Administration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565-6AD2-4AA9-BD3C-8AEE97EA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28211" y="4559968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DUPIXENT (prescribing information).Bridgewater, NJ: Sanofi-Aventis; Sep 2022.  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291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Dose for PN is an initial dose of 600 mg subcutaneously followed by 300 mg subcutaneously every other week</a:t>
            </a:r>
          </a:p>
          <a:p>
            <a:r>
              <a:rPr lang="en-US" dirty="0"/>
              <a:t>Dupilumab is available as a single-dose prefilled syringe </a:t>
            </a:r>
            <a:br>
              <a:rPr lang="en-US" dirty="0"/>
            </a:br>
            <a:r>
              <a:rPr lang="en-US" dirty="0"/>
              <a:t>(300 mg/2 mL) or a single-dose pre-filled pen (300 mg/2 mL)</a:t>
            </a:r>
          </a:p>
          <a:p>
            <a:r>
              <a:rPr lang="en-US" dirty="0"/>
              <a:t>Dupilumab should be refrigerated until the day of injection.  </a:t>
            </a:r>
          </a:p>
          <a:p>
            <a:pPr lvl="1"/>
            <a:r>
              <a:rPr lang="en-US" dirty="0"/>
              <a:t>Remove dupilumab from the refrigerator and allow to warm to room temperature for at least 45 minutes</a:t>
            </a:r>
          </a:p>
          <a:p>
            <a:pPr lvl="1"/>
            <a:r>
              <a:rPr lang="en-US" dirty="0"/>
              <a:t>Dupilumab is stable for 14 days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4024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Dupilumab: Monitoring and Side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565-6AD2-4AA9-BD3C-8AEE97EA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DUPIXENT (prescribing information).Bridgewater, NJ: Sanofi-Aventis; Sep 2022.  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2919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Limited case reports have not shown any adverse maternal or fetal outcomes</a:t>
            </a:r>
          </a:p>
          <a:p>
            <a:pPr lvl="1"/>
            <a:r>
              <a:rPr lang="en-US" dirty="0"/>
              <a:t>IgG antibodies have been shown to cross the placenta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Arthralgias</a:t>
            </a:r>
          </a:p>
          <a:p>
            <a:pPr lvl="1"/>
            <a:r>
              <a:rPr lang="en-US" dirty="0"/>
              <a:t>Eye problems</a:t>
            </a:r>
          </a:p>
          <a:p>
            <a:pPr lvl="1"/>
            <a:r>
              <a:rPr lang="en-US" dirty="0"/>
              <a:t>Infection</a:t>
            </a:r>
          </a:p>
          <a:p>
            <a:r>
              <a:rPr lang="en-US" dirty="0"/>
              <a:t>Before beginning dupilumab, complete all age-appropriate vaccinations</a:t>
            </a:r>
          </a:p>
          <a:p>
            <a:pPr lvl="1"/>
            <a:r>
              <a:rPr lang="en-US" dirty="0"/>
              <a:t>Avoid use of live vaccines while using dupilumab</a:t>
            </a:r>
          </a:p>
        </p:txBody>
      </p:sp>
    </p:spTree>
    <p:extLst>
      <p:ext uri="{BB962C8B-B14F-4D97-AF65-F5344CB8AC3E}">
        <p14:creationId xmlns:p14="http://schemas.microsoft.com/office/powerpoint/2010/main" val="7580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B5F59-37EA-4740-8AB4-93852B0D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755F69-F366-40F6-9DFD-25C2D7922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US, PN includes other variants such as papular, plaque or umbilicated due to the similar clinical picture</a:t>
            </a:r>
          </a:p>
          <a:p>
            <a:pPr lvl="1"/>
            <a:r>
              <a:rPr lang="en-US" dirty="0"/>
              <a:t>In Europe, PN is a sub type of chronic prurigo </a:t>
            </a:r>
          </a:p>
          <a:p>
            <a:r>
              <a:rPr lang="en-US" dirty="0"/>
              <a:t>ICD-10 lists PN as a distinct disease (L28.1)</a:t>
            </a:r>
          </a:p>
          <a:p>
            <a:pPr lvl="1"/>
            <a:r>
              <a:rPr lang="en-US" dirty="0"/>
              <a:t>Previously, PN was grouped with other pruritic conditions </a:t>
            </a:r>
          </a:p>
          <a:p>
            <a:r>
              <a:rPr lang="en-US" dirty="0"/>
              <a:t>Avoid using prurigo to describe other conditions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“</a:t>
            </a:r>
            <a:r>
              <a:rPr lang="en-US" dirty="0" err="1"/>
              <a:t>Pruriginous</a:t>
            </a:r>
            <a:r>
              <a:rPr lang="en-US" dirty="0"/>
              <a:t> atopic dermatitis”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D0D41-B97B-439A-9067-525669CF00C2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28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Nemolizumab</a:t>
            </a:r>
            <a:r>
              <a:rPr lang="en-US" dirty="0"/>
              <a:t>: Mechanism of Action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23EA5-AC06-4B75-8B67-CFD079E44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Human monoclonal antibody</a:t>
            </a:r>
          </a:p>
          <a:p>
            <a:r>
              <a:rPr lang="en-US" dirty="0"/>
              <a:t>Inhibits binding of IL-31 to its receptor and subsequent signaling</a:t>
            </a:r>
          </a:p>
          <a:p>
            <a:r>
              <a:rPr lang="en-US" dirty="0"/>
              <a:t>Il-31/IL-31RA axis is an important factor in pruritus and acts as a bridge between the immunologic and neural components of itch</a:t>
            </a:r>
          </a:p>
          <a:p>
            <a:r>
              <a:rPr lang="en-US" dirty="0"/>
              <a:t>Granted FDA Breakthrough Therapy status in December 2019 for the treatment of PN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>
                <a:solidFill>
                  <a:schemeClr val="bg1"/>
                </a:solidFill>
              </a:rPr>
              <a:t>Datsi</a:t>
            </a:r>
            <a:r>
              <a:rPr lang="en-US" sz="1000" dirty="0">
                <a:solidFill>
                  <a:schemeClr val="bg1"/>
                </a:solidFill>
              </a:rPr>
              <a:t> A, et al. </a:t>
            </a:r>
            <a:r>
              <a:rPr lang="en-US" sz="1000" i="1" dirty="0">
                <a:solidFill>
                  <a:schemeClr val="bg1"/>
                </a:solidFill>
              </a:rPr>
              <a:t>Allergy</a:t>
            </a:r>
            <a:r>
              <a:rPr lang="en-US" sz="1000" dirty="0">
                <a:solidFill>
                  <a:schemeClr val="bg1"/>
                </a:solidFill>
              </a:rPr>
              <a:t>.  2021;76(10):2982-2997.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chemeClr val="bg1"/>
                </a:solidFill>
              </a:rPr>
              <a:t>Stander S, et al. </a:t>
            </a:r>
            <a:r>
              <a:rPr lang="en-US" sz="1000" i="1" dirty="0">
                <a:solidFill>
                  <a:schemeClr val="bg1"/>
                </a:solidFill>
              </a:rPr>
              <a:t>NEJM</a:t>
            </a:r>
            <a:r>
              <a:rPr lang="en-US" sz="1000" dirty="0">
                <a:solidFill>
                  <a:schemeClr val="bg1"/>
                </a:solidFill>
              </a:rPr>
              <a:t>. 2020;382:706-716.</a:t>
            </a:r>
          </a:p>
        </p:txBody>
      </p:sp>
      <p:pic>
        <p:nvPicPr>
          <p:cNvPr id="10244" name="Picture 4" descr="Details are in the caption following the image">
            <a:extLst>
              <a:ext uri="{FF2B5EF4-FFF2-40B4-BE49-F238E27FC236}">
                <a16:creationId xmlns:a16="http://schemas.microsoft.com/office/drawing/2014/main" id="{03134EC6-454B-4D0E-8104-E687A825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08" y="1217929"/>
            <a:ext cx="3047329" cy="29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2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Nemolizumab</a:t>
            </a:r>
            <a:r>
              <a:rPr lang="en-US" dirty="0"/>
              <a:t>: Phase 2 Trial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23EA5-AC06-4B75-8B67-CFD079E44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834" y="1268016"/>
            <a:ext cx="6475998" cy="29310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Phase 2 randomized placebo-controlled trial comparing </a:t>
            </a:r>
            <a:r>
              <a:rPr lang="en-US" dirty="0" err="1"/>
              <a:t>nemolizumab</a:t>
            </a:r>
            <a:r>
              <a:rPr lang="en-US" dirty="0"/>
              <a:t> monotherapy to placebo in patients with moderate-to-severe PN and severe pruritus (N= 70)</a:t>
            </a:r>
          </a:p>
          <a:p>
            <a:r>
              <a:rPr lang="en-US" dirty="0"/>
              <a:t>Primary endpoint was the mean percent change of pruritus NRS at week 4</a:t>
            </a:r>
          </a:p>
          <a:p>
            <a:pPr lvl="1"/>
            <a:r>
              <a:rPr lang="en-US" dirty="0"/>
              <a:t>-53% for </a:t>
            </a:r>
            <a:r>
              <a:rPr lang="en-US" dirty="0" err="1"/>
              <a:t>nemolizumab</a:t>
            </a:r>
            <a:r>
              <a:rPr lang="en-US" dirty="0"/>
              <a:t> compared to -20.2% for placebo (</a:t>
            </a:r>
            <a:r>
              <a:rPr lang="en-US" i="1" dirty="0"/>
              <a:t>P</a:t>
            </a:r>
            <a:r>
              <a:rPr lang="en-US" dirty="0"/>
              <a:t>&lt;0.001)</a:t>
            </a:r>
          </a:p>
          <a:p>
            <a:r>
              <a:rPr lang="en-US" dirty="0"/>
              <a:t>Key secondary outcomes include changes in pruritus NRS at 12 weeks, and percent of patients achieving a 0 or 1 IGA score at week 12 </a:t>
            </a:r>
          </a:p>
          <a:p>
            <a:pPr lvl="1"/>
            <a:r>
              <a:rPr lang="en-US" dirty="0"/>
              <a:t>NRS score - 61.9% decrease for </a:t>
            </a:r>
            <a:r>
              <a:rPr lang="en-US" dirty="0" err="1"/>
              <a:t>nemolizumab</a:t>
            </a:r>
            <a:r>
              <a:rPr lang="en-US" dirty="0"/>
              <a:t> compared to 25.7% for placebo </a:t>
            </a:r>
          </a:p>
          <a:p>
            <a:pPr lvl="1"/>
            <a:r>
              <a:rPr lang="en-US" dirty="0"/>
              <a:t>IGA score response – 23% for </a:t>
            </a:r>
            <a:r>
              <a:rPr lang="en-US" dirty="0" err="1"/>
              <a:t>nemolizumab</a:t>
            </a:r>
            <a:r>
              <a:rPr lang="en-US" dirty="0"/>
              <a:t> compared to 4% for placebo</a:t>
            </a:r>
          </a:p>
          <a:p>
            <a:r>
              <a:rPr lang="en-US" dirty="0"/>
              <a:t>Gastrointestinal symptoms were reported in 20% of patients in the </a:t>
            </a:r>
            <a:r>
              <a:rPr lang="en-US" dirty="0" err="1"/>
              <a:t>nemolizumab</a:t>
            </a:r>
            <a:r>
              <a:rPr lang="en-US" dirty="0"/>
              <a:t> group compared to 14% in the placebo group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Stander, et al. </a:t>
            </a:r>
            <a:r>
              <a:rPr lang="en-US" sz="1000" i="1" dirty="0">
                <a:solidFill>
                  <a:schemeClr val="bg1"/>
                </a:solidFill>
              </a:rPr>
              <a:t>NEJM</a:t>
            </a:r>
            <a:r>
              <a:rPr lang="en-US" sz="1000" dirty="0">
                <a:solidFill>
                  <a:schemeClr val="bg1"/>
                </a:solidFill>
              </a:rPr>
              <a:t>. 2020;382:706-716.</a:t>
            </a:r>
          </a:p>
        </p:txBody>
      </p:sp>
    </p:spTree>
    <p:extLst>
      <p:ext uri="{BB962C8B-B14F-4D97-AF65-F5344CB8AC3E}">
        <p14:creationId xmlns:p14="http://schemas.microsoft.com/office/powerpoint/2010/main" val="1412653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34" y="21881"/>
            <a:ext cx="7886700" cy="994172"/>
          </a:xfrm>
        </p:spPr>
        <p:txBody>
          <a:bodyPr/>
          <a:lstStyle/>
          <a:p>
            <a:r>
              <a:rPr lang="en-US" dirty="0" err="1"/>
              <a:t>Nemolizumab</a:t>
            </a:r>
            <a:r>
              <a:rPr lang="en-US" dirty="0"/>
              <a:t>: Olympia II (N=274)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https://www.galderma.com/news/aad-2023-late-breaking-phase-iii-results-demonstrate-nemolizumabs-significant-impact-prurigo-1 - accessed 6/5/2023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BD96930-484F-4828-85EC-F8B90D22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81118"/>
              </p:ext>
            </p:extLst>
          </p:nvPr>
        </p:nvGraphicFramePr>
        <p:xfrm>
          <a:off x="325464" y="1007390"/>
          <a:ext cx="7886700" cy="298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324">
                  <a:extLst>
                    <a:ext uri="{9D8B030D-6E8A-4147-A177-3AD203B41FA5}">
                      <a16:colId xmlns:a16="http://schemas.microsoft.com/office/drawing/2014/main" val="1379473848"/>
                    </a:ext>
                  </a:extLst>
                </a:gridCol>
                <a:gridCol w="1278701">
                  <a:extLst>
                    <a:ext uri="{9D8B030D-6E8A-4147-A177-3AD203B41FA5}">
                      <a16:colId xmlns:a16="http://schemas.microsoft.com/office/drawing/2014/main" val="1791449995"/>
                    </a:ext>
                  </a:extLst>
                </a:gridCol>
                <a:gridCol w="1080709">
                  <a:extLst>
                    <a:ext uri="{9D8B030D-6E8A-4147-A177-3AD203B41FA5}">
                      <a16:colId xmlns:a16="http://schemas.microsoft.com/office/drawing/2014/main" val="2474376943"/>
                    </a:ext>
                  </a:extLst>
                </a:gridCol>
                <a:gridCol w="890966">
                  <a:extLst>
                    <a:ext uri="{9D8B030D-6E8A-4147-A177-3AD203B41FA5}">
                      <a16:colId xmlns:a16="http://schemas.microsoft.com/office/drawing/2014/main" val="4260124422"/>
                    </a:ext>
                  </a:extLst>
                </a:gridCol>
              </a:tblGrid>
              <a:tr h="3608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Nemolizumab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3430"/>
                  </a:ext>
                </a:extLst>
              </a:tr>
              <a:tr h="640726">
                <a:tc>
                  <a:txBody>
                    <a:bodyPr/>
                    <a:lstStyle/>
                    <a:p>
                      <a:r>
                        <a:rPr lang="en-US" dirty="0"/>
                        <a:t>Percent of patients achieving a 4-point reduction in the peak-pruritus NRS at 16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1269"/>
                  </a:ext>
                </a:extLst>
              </a:tr>
              <a:tr h="423371">
                <a:tc>
                  <a:txBody>
                    <a:bodyPr/>
                    <a:lstStyle/>
                    <a:p>
                      <a:r>
                        <a:rPr lang="en-US" dirty="0"/>
                        <a:t>% patients achieving IGA score of 0 or 1 at 16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13590"/>
                  </a:ext>
                </a:extLst>
              </a:tr>
              <a:tr h="442186">
                <a:tc>
                  <a:txBody>
                    <a:bodyPr/>
                    <a:lstStyle/>
                    <a:p>
                      <a:r>
                        <a:rPr lang="en-US" dirty="0"/>
                        <a:t>Positive response in peak-pruritus NRS score at 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168732"/>
                  </a:ext>
                </a:extLst>
              </a:tr>
              <a:tr h="658577">
                <a:tc>
                  <a:txBody>
                    <a:bodyPr/>
                    <a:lstStyle/>
                    <a:p>
                      <a:r>
                        <a:rPr lang="en-US" dirty="0"/>
                        <a:t>% of patient achieving a 4-point improvement in sleep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11166"/>
                  </a:ext>
                </a:extLst>
              </a:tr>
              <a:tr h="454566">
                <a:tc gridSpan="4">
                  <a:txBody>
                    <a:bodyPr/>
                    <a:lstStyle/>
                    <a:p>
                      <a:r>
                        <a:rPr lang="en-US" dirty="0"/>
                        <a:t>Similar safety events (gastrointestinal or musculoskeletal) as reported in phase 2 trials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3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3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Vixarelimab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23EA5-AC06-4B75-8B67-CFD079E44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834" y="1268016"/>
            <a:ext cx="6475998" cy="29310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Human monoclonal antibody that binds to the beta subunit of the </a:t>
            </a:r>
            <a:r>
              <a:rPr lang="en-US" dirty="0" err="1"/>
              <a:t>oncostatin</a:t>
            </a:r>
            <a:r>
              <a:rPr lang="en-US" dirty="0"/>
              <a:t> M receptor </a:t>
            </a:r>
          </a:p>
          <a:p>
            <a:r>
              <a:rPr lang="en-US" dirty="0"/>
              <a:t>Inhibits signaling of IL-31 and </a:t>
            </a:r>
            <a:r>
              <a:rPr lang="en-US" dirty="0" err="1"/>
              <a:t>oncostatin</a:t>
            </a:r>
            <a:r>
              <a:rPr lang="en-US" dirty="0"/>
              <a:t> M</a:t>
            </a:r>
          </a:p>
          <a:p>
            <a:r>
              <a:rPr lang="en-US" dirty="0"/>
              <a:t>Phase 2a trial of 50 patients with moderate-to-severe PN </a:t>
            </a:r>
          </a:p>
          <a:p>
            <a:pPr lvl="1"/>
            <a:r>
              <a:rPr lang="en-US" dirty="0"/>
              <a:t>primary outcome was change from baseline in PCFB WI-NRS at week 8</a:t>
            </a:r>
          </a:p>
          <a:p>
            <a:pPr lvl="1"/>
            <a:r>
              <a:rPr lang="en-US" dirty="0"/>
              <a:t>Mean change for </a:t>
            </a:r>
            <a:r>
              <a:rPr lang="en-US" dirty="0" err="1"/>
              <a:t>vixarelimab</a:t>
            </a:r>
            <a:r>
              <a:rPr lang="en-US" dirty="0"/>
              <a:t> was -50.6% compared to -29.4% for placebo (</a:t>
            </a:r>
            <a:r>
              <a:rPr lang="en-US" i="1" dirty="0"/>
              <a:t>P</a:t>
            </a:r>
            <a:r>
              <a:rPr lang="en-US" dirty="0"/>
              <a:t>=0.03) </a:t>
            </a:r>
          </a:p>
          <a:p>
            <a:r>
              <a:rPr lang="en-US" dirty="0"/>
              <a:t>Currently in phase 3 trials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Sofen H,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eclinm</a:t>
            </a:r>
            <a:r>
              <a:rPr lang="en-US" sz="1000" dirty="0">
                <a:solidFill>
                  <a:schemeClr val="bg1"/>
                </a:solidFill>
              </a:rPr>
              <a:t>. 2023;57:1-14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997AB-2704-4A96-8D64-38882FB2696B}"/>
              </a:ext>
            </a:extLst>
          </p:cNvPr>
          <p:cNvSpPr txBox="1"/>
          <p:nvPr/>
        </p:nvSpPr>
        <p:spPr>
          <a:xfrm>
            <a:off x="5381136" y="4029661"/>
            <a:ext cx="44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PCFB WI-NRS, percent change from baseline </a:t>
            </a:r>
          </a:p>
          <a:p>
            <a:r>
              <a:rPr lang="en-US" sz="1200" dirty="0"/>
              <a:t>WI-NRS, worst itch numeric rating scale</a:t>
            </a:r>
          </a:p>
        </p:txBody>
      </p:sp>
    </p:spTree>
    <p:extLst>
      <p:ext uri="{BB962C8B-B14F-4D97-AF65-F5344CB8AC3E}">
        <p14:creationId xmlns:p14="http://schemas.microsoft.com/office/powerpoint/2010/main" val="3712308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Nalbuphine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23EA5-AC06-4B75-8B67-CFD079E44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834" y="1268016"/>
            <a:ext cx="6475998" cy="2931005"/>
          </a:xfrm>
        </p:spPr>
        <p:txBody>
          <a:bodyPr>
            <a:normAutofit fontScale="92500" lnSpcReduction="1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Oral mixed </a:t>
            </a:r>
            <a:r>
              <a:rPr lang="el-GR" dirty="0"/>
              <a:t>κ</a:t>
            </a:r>
            <a:r>
              <a:rPr lang="en-US" dirty="0"/>
              <a:t>-opioid receptor agonist and </a:t>
            </a:r>
            <a:r>
              <a:rPr lang="el-GR" dirty="0"/>
              <a:t>μ</a:t>
            </a:r>
            <a:r>
              <a:rPr lang="en-US" dirty="0"/>
              <a:t>-opioid receptor antagonist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Nalbuphine has been shown to reduce IL-31 and substance P</a:t>
            </a:r>
            <a:r>
              <a:rPr lang="en-US" baseline="30000" dirty="0"/>
              <a:t>1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phase 2 trial of 62 patients with moderate-to-severe PN compared nalbuphine ER 81 mg or 162 mg twice daily to placebo</a:t>
            </a:r>
            <a:r>
              <a:rPr lang="en-US" baseline="30000" dirty="0"/>
              <a:t>2</a:t>
            </a:r>
            <a:endParaRPr lang="en-US" dirty="0"/>
          </a:p>
          <a:p>
            <a:pPr lvl="1">
              <a:spcBef>
                <a:spcPts val="750"/>
              </a:spcBef>
              <a:defRPr/>
            </a:pPr>
            <a:r>
              <a:rPr lang="en-US" dirty="0"/>
              <a:t>Primary outcome was the number of patients achieving ≥ 30% reduction from baseline in 7-day WI-NRS at week 10.</a:t>
            </a:r>
          </a:p>
          <a:p>
            <a:pPr lvl="1">
              <a:spcBef>
                <a:spcPts val="750"/>
              </a:spcBef>
              <a:defRPr/>
            </a:pPr>
            <a:r>
              <a:rPr lang="en-US" dirty="0"/>
              <a:t>Primary outcome was achieved by 66.7% of patients in the </a:t>
            </a:r>
            <a:br>
              <a:rPr lang="en-US" dirty="0"/>
            </a:br>
            <a:r>
              <a:rPr lang="en-US" dirty="0"/>
              <a:t>162 mg group compared to 40% taking placebo (</a:t>
            </a:r>
            <a:r>
              <a:rPr lang="en-US" i="1" dirty="0"/>
              <a:t>P</a:t>
            </a:r>
            <a:r>
              <a:rPr lang="en-US" dirty="0"/>
              <a:t>=0.03)</a:t>
            </a:r>
          </a:p>
          <a:p>
            <a:pPr marL="342900" lvl="1" indent="0">
              <a:spcBef>
                <a:spcPts val="750"/>
              </a:spcBef>
              <a:buNone/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0957B-6326-4738-B73B-5E607BD2B946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Iman S, et al. </a:t>
            </a:r>
            <a:r>
              <a:rPr lang="en-US" sz="1000" i="1" dirty="0" err="1">
                <a:solidFill>
                  <a:schemeClr val="bg1"/>
                </a:solidFill>
              </a:rPr>
              <a:t>Eur</a:t>
            </a:r>
            <a:r>
              <a:rPr lang="en-US" sz="1000" i="1" dirty="0">
                <a:solidFill>
                  <a:schemeClr val="bg1"/>
                </a:solidFill>
              </a:rPr>
              <a:t> J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2019;864:172702 2. </a:t>
            </a:r>
            <a:r>
              <a:rPr lang="en-US" sz="1000" dirty="0" err="1">
                <a:solidFill>
                  <a:schemeClr val="bg1"/>
                </a:solidFill>
              </a:rPr>
              <a:t>Weisshaar</a:t>
            </a:r>
            <a:r>
              <a:rPr lang="en-US" sz="1000" dirty="0">
                <a:solidFill>
                  <a:schemeClr val="bg1"/>
                </a:solidFill>
              </a:rPr>
              <a:t> E,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Eur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2022;36(3):453-461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CF6B5-B8E6-40BD-9F05-AA665F4B0631}"/>
              </a:ext>
            </a:extLst>
          </p:cNvPr>
          <p:cNvSpPr txBox="1"/>
          <p:nvPr/>
        </p:nvSpPr>
        <p:spPr>
          <a:xfrm>
            <a:off x="5471288" y="4199021"/>
            <a:ext cx="447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WI-NRS, worst itch numeric rating scale</a:t>
            </a:r>
          </a:p>
        </p:txBody>
      </p:sp>
    </p:spTree>
    <p:extLst>
      <p:ext uri="{BB962C8B-B14F-4D97-AF65-F5344CB8AC3E}">
        <p14:creationId xmlns:p14="http://schemas.microsoft.com/office/powerpoint/2010/main" val="3536323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AF924A-3476-4FD0-8AB4-B9836198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54-year-old male with HIV being seen by his primary care clinician for follow-up. The patient complains of increasing itch on his legs over the past few months.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Discussion of associated conditions</a:t>
            </a:r>
          </a:p>
        </p:txBody>
      </p:sp>
    </p:spTree>
    <p:extLst>
      <p:ext uri="{BB962C8B-B14F-4D97-AF65-F5344CB8AC3E}">
        <p14:creationId xmlns:p14="http://schemas.microsoft.com/office/powerpoint/2010/main" val="3133795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AF924A-3476-4FD0-8AB4-B9836198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based upon patient history and physical exam</a:t>
            </a:r>
          </a:p>
          <a:p>
            <a:r>
              <a:rPr lang="en-US" dirty="0"/>
              <a:t>Symptomatic treatment can begin while awaiting further workup</a:t>
            </a:r>
          </a:p>
          <a:p>
            <a:r>
              <a:rPr lang="en-US" dirty="0"/>
              <a:t>All patients should be referred to a dermatology specialist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3C303-7C70-4881-B519-5E38EEA2C500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92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265"/>
            <a:ext cx="7886700" cy="994172"/>
          </a:xfrm>
        </p:spPr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E4B4658-648C-4AB9-B8BB-CF0AB3DB3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45797"/>
              </p:ext>
            </p:extLst>
          </p:nvPr>
        </p:nvGraphicFramePr>
        <p:xfrm>
          <a:off x="842211" y="1588168"/>
          <a:ext cx="7437134" cy="267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E76FC-81FA-4ADA-AD19-51ACE47F5A28}"/>
              </a:ext>
            </a:extLst>
          </p:cNvPr>
          <p:cNvSpPr txBox="1"/>
          <p:nvPr/>
        </p:nvSpPr>
        <p:spPr>
          <a:xfrm>
            <a:off x="800100" y="986589"/>
            <a:ext cx="57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Core Findings Essential for Diagnosis:</a:t>
            </a:r>
          </a:p>
        </p:txBody>
      </p:sp>
    </p:spTree>
    <p:extLst>
      <p:ext uri="{BB962C8B-B14F-4D97-AF65-F5344CB8AC3E}">
        <p14:creationId xmlns:p14="http://schemas.microsoft.com/office/powerpoint/2010/main" val="2835123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Findings:</a:t>
            </a:r>
          </a:p>
          <a:p>
            <a:pPr lvl="1"/>
            <a:r>
              <a:rPr lang="en-US" dirty="0"/>
              <a:t>Symmetrical distribution of nodules on areas of the body accessible to scratching</a:t>
            </a:r>
          </a:p>
          <a:p>
            <a:pPr lvl="1"/>
            <a:r>
              <a:rPr lang="en-US" dirty="0"/>
              <a:t>Lesions absent on the face, palms and soles</a:t>
            </a:r>
          </a:p>
          <a:p>
            <a:pPr lvl="1"/>
            <a:r>
              <a:rPr lang="en-US" dirty="0"/>
              <a:t>Other lesions due to scratching or picking</a:t>
            </a:r>
          </a:p>
          <a:p>
            <a:pPr lvl="1"/>
            <a:r>
              <a:rPr lang="en-US" dirty="0"/>
              <a:t>Burning, stinging or painful sensations in addition to pruritus</a:t>
            </a:r>
          </a:p>
        </p:txBody>
      </p:sp>
    </p:spTree>
    <p:extLst>
      <p:ext uri="{BB962C8B-B14F-4D97-AF65-F5344CB8AC3E}">
        <p14:creationId xmlns:p14="http://schemas.microsoft.com/office/powerpoint/2010/main" val="2076992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Diagnostic Evaluation by </a:t>
            </a:r>
            <a:br>
              <a:rPr lang="en-US" dirty="0"/>
            </a:br>
            <a:r>
              <a:rPr lang="en-US" dirty="0"/>
              <a:t>Dermatology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821EF-27AC-4311-95A4-70F02183CCDE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F2477C-8B84-472F-8D61-C5C74A75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PN diagnosis</a:t>
            </a:r>
          </a:p>
          <a:p>
            <a:r>
              <a:rPr lang="en-US" dirty="0"/>
              <a:t>Look for treatable causes of pruritus </a:t>
            </a:r>
          </a:p>
          <a:p>
            <a:pPr lvl="1"/>
            <a:r>
              <a:rPr lang="en-US" dirty="0"/>
              <a:t>Majority of PN has no identifiable cause</a:t>
            </a:r>
          </a:p>
          <a:p>
            <a:r>
              <a:rPr lang="en-US" dirty="0"/>
              <a:t>Rule out diseases that can mimic PN</a:t>
            </a:r>
          </a:p>
          <a:p>
            <a:r>
              <a:rPr lang="en-US" dirty="0"/>
              <a:t>Screen for associated conditions</a:t>
            </a:r>
          </a:p>
          <a:p>
            <a:r>
              <a:rPr lang="en-US" dirty="0"/>
              <a:t>Qualify and quantify disease burden using patient questionnaires and validated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C3CA6D-9B73-452B-AC15-12FC23FC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and Demographics</a:t>
            </a:r>
            <a:r>
              <a:rPr lang="en-US" baseline="30000" dirty="0"/>
              <a:t>1-4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EB99D-0A63-457C-823E-3F51E2E4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471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Estimated prevalence of 72 per 100,000 people in the US using ICD-10 data</a:t>
            </a:r>
          </a:p>
          <a:p>
            <a:pPr lvl="1"/>
            <a:r>
              <a:rPr lang="en-US" dirty="0"/>
              <a:t>This is likely an underestimation due to a general lack of disease awareness and negative stigma</a:t>
            </a:r>
          </a:p>
          <a:p>
            <a:r>
              <a:rPr lang="en-US" dirty="0"/>
              <a:t>PN is more common in older adults (median age=66), but can manifest at any age</a:t>
            </a:r>
          </a:p>
          <a:p>
            <a:pPr lvl="1"/>
            <a:r>
              <a:rPr lang="en-US" dirty="0"/>
              <a:t>Patients usually are first diagnosed between the ages of 51 and 65 years</a:t>
            </a:r>
          </a:p>
          <a:p>
            <a:r>
              <a:rPr lang="en-US" dirty="0"/>
              <a:t>African American patients are 3.4 times more likely to experience PN compared to White patients</a:t>
            </a:r>
            <a:endParaRPr lang="en-US" baseline="30000" dirty="0"/>
          </a:p>
          <a:p>
            <a:r>
              <a:rPr lang="en-US" dirty="0"/>
              <a:t>Five percent of persons with HIV suffer from PN</a:t>
            </a:r>
            <a:endParaRPr lang="en-US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F44AB-F061-409E-B8E5-FD623E105991}"/>
              </a:ext>
            </a:extLst>
          </p:cNvPr>
          <p:cNvSpPr txBox="1"/>
          <p:nvPr/>
        </p:nvSpPr>
        <p:spPr>
          <a:xfrm>
            <a:off x="3152274" y="4516324"/>
            <a:ext cx="495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 Huang A,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Eur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2018;32(7):1059-1065.  2. </a:t>
            </a:r>
            <a:r>
              <a:rPr lang="en-US" sz="1000" dirty="0" err="1">
                <a:solidFill>
                  <a:schemeClr val="bg1"/>
                </a:solidFill>
              </a:rPr>
              <a:t>Iking</a:t>
            </a:r>
            <a:r>
              <a:rPr lang="en-US" sz="1000" dirty="0">
                <a:solidFill>
                  <a:schemeClr val="bg1"/>
                </a:solidFill>
              </a:rPr>
              <a:t> A,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Eur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2013;27(5):550-557.  3. </a:t>
            </a:r>
            <a:r>
              <a:rPr lang="en-US" sz="1000" dirty="0" err="1">
                <a:solidFill>
                  <a:schemeClr val="bg1"/>
                </a:solidFill>
              </a:rPr>
              <a:t>Boozalis</a:t>
            </a:r>
            <a:r>
              <a:rPr lang="en-US" sz="1000" dirty="0">
                <a:solidFill>
                  <a:schemeClr val="bg1"/>
                </a:solidFill>
              </a:rPr>
              <a:t> E, et al. </a:t>
            </a:r>
            <a:r>
              <a:rPr lang="de-DE" sz="1000" i="1" dirty="0">
                <a:solidFill>
                  <a:schemeClr val="bg1"/>
                </a:solidFill>
              </a:rPr>
              <a:t>J Am Acad Dermatol</a:t>
            </a:r>
            <a:r>
              <a:rPr lang="de-DE" sz="1000" dirty="0">
                <a:solidFill>
                  <a:schemeClr val="bg1"/>
                </a:solidFill>
              </a:rPr>
              <a:t>. 2018;79(4):714-719.  4. Magand F, et al. </a:t>
            </a:r>
            <a:r>
              <a:rPr lang="de-DE" sz="1000" i="1" dirty="0">
                <a:solidFill>
                  <a:schemeClr val="bg1"/>
                </a:solidFill>
              </a:rPr>
              <a:t>Trans R Soc Trop Med Hyg</a:t>
            </a:r>
            <a:r>
              <a:rPr lang="de-DE" sz="1000" dirty="0">
                <a:solidFill>
                  <a:schemeClr val="bg1"/>
                </a:solidFill>
              </a:rPr>
              <a:t>. 2011;105(7):401-404.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9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4F5FD97-2A03-4AC1-A20E-0997708A17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2259" y="79084"/>
            <a:ext cx="6235049" cy="4299187"/>
            <a:chOff x="1611" y="745"/>
            <a:chExt cx="2538" cy="175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90089D1D-ED68-4F48-96E9-CED45DB2D2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1" y="745"/>
              <a:ext cx="2538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B60F840E-AEA4-4EB5-9AAD-A778239BA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745"/>
              <a:ext cx="2542" cy="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Stander S, et al. </a:t>
            </a:r>
            <a:r>
              <a:rPr lang="en-US" sz="1000" i="1" dirty="0">
                <a:solidFill>
                  <a:schemeClr val="bg1"/>
                </a:solidFill>
              </a:rPr>
              <a:t>Itch</a:t>
            </a:r>
            <a:r>
              <a:rPr lang="en-US" sz="1000" dirty="0">
                <a:solidFill>
                  <a:schemeClr val="bg1"/>
                </a:solidFill>
              </a:rPr>
              <a:t>. 2020;5(4):1-13. Used under terms of a Creative Commons license (CC BY-NC-ND 4.0).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02091BB-9B6E-308F-4596-729AA063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3" y="655937"/>
            <a:ext cx="2388669" cy="2935424"/>
          </a:xfrm>
        </p:spPr>
        <p:txBody>
          <a:bodyPr>
            <a:normAutofit/>
          </a:bodyPr>
          <a:lstStyle/>
          <a:p>
            <a:r>
              <a:rPr lang="en-US" dirty="0"/>
              <a:t>International Forum on the Study of Itch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45B1C-0A96-EC99-D78E-B73AEDC42691}"/>
              </a:ext>
            </a:extLst>
          </p:cNvPr>
          <p:cNvSpPr txBox="1"/>
          <p:nvPr/>
        </p:nvSpPr>
        <p:spPr>
          <a:xfrm>
            <a:off x="2466957" y="313531"/>
            <a:ext cx="5804170" cy="823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General principle </a:t>
            </a:r>
            <a:r>
              <a:rPr lang="en-US" sz="950" b="1" dirty="0">
                <a:cs typeface="Calibri" panose="020F0502020204030204"/>
              </a:rPr>
              <a:t>in every step: use emollients</a:t>
            </a:r>
          </a:p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Interdisciplinary approach: treatment of the underlying disease, in cases of suspected psychological factors: cooperation with specialists or other health professionals</a:t>
            </a:r>
          </a:p>
          <a:p>
            <a:pPr marL="285750" indent="-285750">
              <a:buFont typeface="Arial"/>
              <a:buChar char="•"/>
            </a:pPr>
            <a:r>
              <a:rPr lang="en-US" sz="950" dirty="0">
                <a:cs typeface="Calibri" panose="020F0502020204030204"/>
              </a:rPr>
              <a:t>Individualize therapy: The order in the box is not mandatory; therapies can be combined, steps can be skipped if necessary. In step 3 depending on need for therapy on neuropathic or inflammatory component</a:t>
            </a:r>
          </a:p>
        </p:txBody>
      </p:sp>
    </p:spTree>
    <p:extLst>
      <p:ext uri="{BB962C8B-B14F-4D97-AF65-F5344CB8AC3E}">
        <p14:creationId xmlns:p14="http://schemas.microsoft.com/office/powerpoint/2010/main" val="1221140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A9E2F-81A4-4EAF-A642-98550F1E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Role to Support Patient Self-Management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BC24A72-F5F2-3AC2-0F46-61E45F11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specialists, primary care, nursing and pharmacy to work together </a:t>
            </a:r>
          </a:p>
          <a:p>
            <a:r>
              <a:rPr lang="en-US" dirty="0"/>
              <a:t>Establish a trusted relationship with the patient</a:t>
            </a:r>
          </a:p>
          <a:p>
            <a:r>
              <a:rPr lang="en-US" dirty="0"/>
              <a:t>Identify and remove barriers</a:t>
            </a:r>
          </a:p>
          <a:p>
            <a:r>
              <a:rPr lang="en-US" dirty="0"/>
              <a:t>Establish realistic goals with the patient</a:t>
            </a:r>
          </a:p>
          <a:p>
            <a:r>
              <a:rPr lang="en-US" dirty="0"/>
              <a:t>Educate about self-management and appropriate over-the-counter items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BA9FA-049B-4378-AA11-BE60D37C0F44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  2. Stander S, et al. </a:t>
            </a:r>
            <a:r>
              <a:rPr lang="en-US" sz="1000" i="1" dirty="0">
                <a:solidFill>
                  <a:schemeClr val="bg1"/>
                </a:solidFill>
              </a:rPr>
              <a:t>Itch</a:t>
            </a:r>
            <a:r>
              <a:rPr lang="en-US" sz="1000" dirty="0">
                <a:solidFill>
                  <a:schemeClr val="bg1"/>
                </a:solidFill>
              </a:rPr>
              <a:t>. 2020;5(4):1-13.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4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565-6AD2-4AA9-BD3C-8AEE97EA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71-yo female with type 2 diabetes mellitus, hypertension, and chronic kidney disease being seen in the dermatology clinic following referral by her primary care clinician. She was diagnosed with PN 5 months ago by her primary care clinician. She has received little benefit from skin care, emollients, topical corticosteroids.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Treatment considerations:</a:t>
            </a:r>
          </a:p>
          <a:p>
            <a:pPr lvl="1"/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Appropriate adherence to therapy</a:t>
            </a:r>
          </a:p>
          <a:p>
            <a:pPr lvl="1"/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Correct formulations and potency of steroid treatment</a:t>
            </a:r>
          </a:p>
          <a:p>
            <a:pPr lvl="1"/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is the disease affecting the patient’s quality of life?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33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BEF2-F12C-4A42-8E30-08459DD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6B565-6AD2-4AA9-BD3C-8AEE97EA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Assess factors at baseline and then compare at follow-up visits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Measure not only disease progression/regression, but also quality of life</a:t>
            </a: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Use a structured assessment such as the </a:t>
            </a:r>
            <a:r>
              <a:rPr lang="en-US" sz="1500">
                <a:cs typeface="Times New Roman" panose="02020603050405020304" pitchFamily="18" charset="0"/>
              </a:rPr>
              <a:t>NRS itch</a:t>
            </a:r>
            <a:endParaRPr lang="en-US" sz="1500" dirty="0">
              <a:cs typeface="Times New Roman" panose="02020603050405020304" pitchFamily="18" charset="0"/>
            </a:endParaRPr>
          </a:p>
          <a:p>
            <a:pPr lvl="1"/>
            <a:r>
              <a:rPr lang="en-US" sz="1500" dirty="0">
                <a:cs typeface="Times New Roman" panose="02020603050405020304" pitchFamily="18" charset="0"/>
              </a:rPr>
              <a:t>Follow-up every 3-6 months</a:t>
            </a:r>
          </a:p>
          <a:p>
            <a:pPr lvl="1"/>
            <a:endParaRPr lang="en-US" sz="1500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B64E6CE-3372-4B53-919D-FF24412CA75D}"/>
              </a:ext>
            </a:extLst>
          </p:cNvPr>
          <p:cNvSpPr txBox="1">
            <a:spLocks/>
          </p:cNvSpPr>
          <p:nvPr/>
        </p:nvSpPr>
        <p:spPr>
          <a:xfrm>
            <a:off x="781050" y="152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9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15E80-53CB-4DB6-B0D3-5E7956F0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22" y="273844"/>
            <a:ext cx="7886700" cy="994172"/>
          </a:xfrm>
        </p:spPr>
        <p:txBody>
          <a:bodyPr/>
          <a:lstStyle/>
          <a:p>
            <a:r>
              <a:rPr lang="en-US" dirty="0"/>
              <a:t>Disease Manifestations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7CFA9-93B8-4973-8632-4FF6D68B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96" y="1369219"/>
            <a:ext cx="4448676" cy="3112544"/>
          </a:xfrm>
        </p:spPr>
        <p:txBody>
          <a:bodyPr>
            <a:normAutofit/>
          </a:bodyPr>
          <a:lstStyle/>
          <a:p>
            <a:r>
              <a:rPr lang="en-US" dirty="0"/>
              <a:t>Nodules</a:t>
            </a:r>
            <a:endParaRPr lang="en-US" baseline="30000" dirty="0"/>
          </a:p>
          <a:p>
            <a:pPr lvl="1"/>
            <a:r>
              <a:rPr lang="en-US" dirty="0"/>
              <a:t>Firm and dome shaped</a:t>
            </a:r>
          </a:p>
          <a:p>
            <a:pPr lvl="1"/>
            <a:r>
              <a:rPr lang="en-US" dirty="0"/>
              <a:t>Size varies from a couple millimeters to several centimeters</a:t>
            </a:r>
          </a:p>
          <a:p>
            <a:pPr lvl="1"/>
            <a:r>
              <a:rPr lang="en-US" dirty="0"/>
              <a:t>Commonly distributed symmetrically on the extensor surfaces of the legs, trunk and arms but absent from the palms, soles and face </a:t>
            </a:r>
          </a:p>
          <a:p>
            <a:pPr lvl="1"/>
            <a:r>
              <a:rPr lang="en-US" dirty="0"/>
              <a:t>Also seen on the abdomen, sacrum and the back in a butterfly shape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BF8DB-3877-41C2-988C-714513CC22CD}"/>
              </a:ext>
            </a:extLst>
          </p:cNvPr>
          <p:cNvSpPr txBox="1"/>
          <p:nvPr/>
        </p:nvSpPr>
        <p:spPr>
          <a:xfrm>
            <a:off x="3089447" y="4468404"/>
            <a:ext cx="59469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900" dirty="0">
                <a:solidFill>
                  <a:schemeClr val="bg1"/>
                </a:solidFill>
              </a:rPr>
              <a:t>Williams K, et al. </a:t>
            </a:r>
            <a:r>
              <a:rPr lang="en-US" sz="900" i="1" dirty="0">
                <a:solidFill>
                  <a:schemeClr val="bg1"/>
                </a:solidFill>
              </a:rPr>
              <a:t>Expert Rev Clin </a:t>
            </a:r>
            <a:r>
              <a:rPr lang="en-US" sz="900" i="1" dirty="0" err="1">
                <a:solidFill>
                  <a:schemeClr val="bg1"/>
                </a:solidFill>
              </a:rPr>
              <a:t>Pharmacol</a:t>
            </a:r>
            <a:r>
              <a:rPr lang="en-US" sz="900" dirty="0">
                <a:solidFill>
                  <a:schemeClr val="bg1"/>
                </a:solidFill>
              </a:rPr>
              <a:t>. 2021;14(1):67-77.  2. Huang A, et al. </a:t>
            </a:r>
            <a:r>
              <a:rPr lang="en-US" sz="900" i="1" dirty="0">
                <a:solidFill>
                  <a:schemeClr val="bg1"/>
                </a:solidFill>
              </a:rPr>
              <a:t>J Invest Dermatol</a:t>
            </a:r>
            <a:r>
              <a:rPr lang="en-US" sz="900" dirty="0">
                <a:solidFill>
                  <a:schemeClr val="bg1"/>
                </a:solidFill>
              </a:rPr>
              <a:t>. 2020;140(2):480-483 e4.  3. </a:t>
            </a:r>
            <a:r>
              <a:rPr lang="en-US" sz="900" dirty="0" err="1">
                <a:solidFill>
                  <a:schemeClr val="bg1"/>
                </a:solidFill>
              </a:rPr>
              <a:t>Kwatra</a:t>
            </a:r>
            <a:r>
              <a:rPr lang="en-US" sz="900" dirty="0">
                <a:solidFill>
                  <a:schemeClr val="bg1"/>
                </a:solidFill>
              </a:rPr>
              <a:t> S. </a:t>
            </a:r>
            <a:r>
              <a:rPr lang="en-US" sz="900" i="1" dirty="0">
                <a:solidFill>
                  <a:schemeClr val="bg1"/>
                </a:solidFill>
              </a:rPr>
              <a:t>NEJM</a:t>
            </a:r>
            <a:r>
              <a:rPr lang="en-US" sz="900" dirty="0">
                <a:solidFill>
                  <a:schemeClr val="bg1"/>
                </a:solidFill>
              </a:rPr>
              <a:t>. 2020;382(8):757-758.</a:t>
            </a:r>
          </a:p>
          <a:p>
            <a:r>
              <a:rPr lang="en-US" sz="800" dirty="0">
                <a:solidFill>
                  <a:schemeClr val="bg1"/>
                </a:solidFill>
              </a:rPr>
              <a:t>Image 1: courtesy of Lindsay Strowd, MD. , Image 2 :  Reprint from Stander H, et al. Diagnostic and treatment algorithm for</a:t>
            </a:r>
          </a:p>
          <a:p>
            <a:r>
              <a:rPr lang="en-US" sz="800" dirty="0">
                <a:solidFill>
                  <a:schemeClr val="bg1"/>
                </a:solidFill>
              </a:rPr>
              <a:t>chronic nodular prurigo. J Am </a:t>
            </a:r>
            <a:r>
              <a:rPr lang="en-US" sz="800" dirty="0" err="1">
                <a:solidFill>
                  <a:schemeClr val="bg1"/>
                </a:solidFill>
              </a:rPr>
              <a:t>Acad</a:t>
            </a:r>
            <a:r>
              <a:rPr lang="en-US" sz="800" dirty="0">
                <a:solidFill>
                  <a:schemeClr val="bg1"/>
                </a:solidFill>
              </a:rPr>
              <a:t> Dermatol. 2020;82(2):460-468 , with permission from Elsevier.</a:t>
            </a:r>
          </a:p>
        </p:txBody>
      </p:sp>
      <p:pic>
        <p:nvPicPr>
          <p:cNvPr id="10" name="Picture 9" descr="A picture containing person, flesh, tattoo&#10;&#10;Description automatically generated">
            <a:extLst>
              <a:ext uri="{FF2B5EF4-FFF2-40B4-BE49-F238E27FC236}">
                <a16:creationId xmlns:a16="http://schemas.microsoft.com/office/drawing/2014/main" id="{DE2B0255-0057-4D23-8B53-54E82C60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8280" y="1631971"/>
            <a:ext cx="2911639" cy="21837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D4042-7AE5-4F6C-A840-2117FC5F2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64" y="1269477"/>
            <a:ext cx="1937563" cy="2911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A4523-0FE2-7240-F254-82C964EAA62A}"/>
              </a:ext>
            </a:extLst>
          </p:cNvPr>
          <p:cNvSpPr txBox="1"/>
          <p:nvPr/>
        </p:nvSpPr>
        <p:spPr>
          <a:xfrm>
            <a:off x="4972235" y="4214216"/>
            <a:ext cx="168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5B469-95CC-0CC1-6363-5AAD28FC6213}"/>
              </a:ext>
            </a:extLst>
          </p:cNvPr>
          <p:cNvSpPr txBox="1"/>
          <p:nvPr/>
        </p:nvSpPr>
        <p:spPr>
          <a:xfrm>
            <a:off x="7217127" y="4179655"/>
            <a:ext cx="568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82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15E80-53CB-4DB6-B0D3-5E7956F0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Manifestations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7CFA9-93B8-4973-8632-4FF6D68B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12544"/>
          </a:xfrm>
        </p:spPr>
        <p:txBody>
          <a:bodyPr>
            <a:normAutofit/>
          </a:bodyPr>
          <a:lstStyle/>
          <a:p>
            <a:r>
              <a:rPr lang="en-US" dirty="0"/>
              <a:t>Pruritus</a:t>
            </a:r>
            <a:endParaRPr lang="en-US" baseline="30000" dirty="0"/>
          </a:p>
          <a:p>
            <a:pPr lvl="1"/>
            <a:r>
              <a:rPr lang="en-US" dirty="0"/>
              <a:t>Severe</a:t>
            </a:r>
          </a:p>
          <a:p>
            <a:pPr lvl="2"/>
            <a:r>
              <a:rPr lang="en-US" dirty="0"/>
              <a:t>Highest dermatologic itch intensity despite patients using the highest number of medications to treat</a:t>
            </a:r>
            <a:r>
              <a:rPr lang="en-US" baseline="30000" dirty="0"/>
              <a:t>4</a:t>
            </a:r>
          </a:p>
          <a:p>
            <a:pPr lvl="1"/>
            <a:r>
              <a:rPr lang="en-US" dirty="0"/>
              <a:t>May be sporadic, paroxysmal or continuous</a:t>
            </a:r>
          </a:p>
          <a:p>
            <a:pPr lvl="1"/>
            <a:r>
              <a:rPr lang="en-US" dirty="0"/>
              <a:t>Made worse by heat, sweating or irritation from clothing</a:t>
            </a:r>
          </a:p>
          <a:p>
            <a:pPr lvl="1"/>
            <a:r>
              <a:rPr lang="en-US" dirty="0"/>
              <a:t>Cause of pruritus is often unknown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BF8DB-3877-41C2-988C-714513CC22CD}"/>
              </a:ext>
            </a:extLst>
          </p:cNvPr>
          <p:cNvSpPr txBox="1"/>
          <p:nvPr/>
        </p:nvSpPr>
        <p:spPr>
          <a:xfrm>
            <a:off x="3152274" y="4516324"/>
            <a:ext cx="580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Williams K, et al. </a:t>
            </a:r>
            <a:r>
              <a:rPr lang="en-US" sz="1000" i="1" dirty="0">
                <a:solidFill>
                  <a:schemeClr val="bg1"/>
                </a:solidFill>
              </a:rPr>
              <a:t>Expert Rev Clin </a:t>
            </a:r>
            <a:r>
              <a:rPr lang="en-US" sz="1000" i="1" dirty="0" err="1">
                <a:solidFill>
                  <a:schemeClr val="bg1"/>
                </a:solidFill>
              </a:rPr>
              <a:t>Pharmacol</a:t>
            </a:r>
            <a:r>
              <a:rPr lang="en-US" sz="1000" dirty="0">
                <a:solidFill>
                  <a:schemeClr val="bg1"/>
                </a:solidFill>
              </a:rPr>
              <a:t>. 2021;14(1):67-77.  2. Huang A, et al. </a:t>
            </a:r>
            <a:r>
              <a:rPr lang="en-US" sz="1000" i="1" dirty="0">
                <a:solidFill>
                  <a:schemeClr val="bg1"/>
                </a:solidFill>
              </a:rPr>
              <a:t>J Invest Dermatol</a:t>
            </a:r>
            <a:r>
              <a:rPr lang="en-US" sz="1000" dirty="0">
                <a:solidFill>
                  <a:schemeClr val="bg1"/>
                </a:solidFill>
              </a:rPr>
              <a:t>. 2020;140(2):480-483 e4.  3. </a:t>
            </a:r>
            <a:r>
              <a:rPr lang="en-US" sz="1000" dirty="0" err="1">
                <a:solidFill>
                  <a:schemeClr val="bg1"/>
                </a:solidFill>
              </a:rPr>
              <a:t>Kwatra</a:t>
            </a:r>
            <a:r>
              <a:rPr lang="en-US" sz="1000" dirty="0">
                <a:solidFill>
                  <a:schemeClr val="bg1"/>
                </a:solidFill>
              </a:rPr>
              <a:t> S. </a:t>
            </a:r>
            <a:r>
              <a:rPr lang="en-US" sz="1000" i="1" dirty="0">
                <a:solidFill>
                  <a:schemeClr val="bg1"/>
                </a:solidFill>
              </a:rPr>
              <a:t>NEJM</a:t>
            </a:r>
            <a:r>
              <a:rPr lang="en-US" sz="1000" dirty="0">
                <a:solidFill>
                  <a:schemeClr val="bg1"/>
                </a:solidFill>
              </a:rPr>
              <a:t>. 2020;382(8):757-758. 4.  Steinke S, et al. J Am </a:t>
            </a:r>
            <a:r>
              <a:rPr lang="en-US" sz="1000" dirty="0" err="1">
                <a:solidFill>
                  <a:schemeClr val="bg1"/>
                </a:solidFill>
              </a:rPr>
              <a:t>Acad</a:t>
            </a:r>
            <a:r>
              <a:rPr lang="en-US" sz="1000" dirty="0">
                <a:solidFill>
                  <a:schemeClr val="bg1"/>
                </a:solidFill>
              </a:rPr>
              <a:t> Dermatol. 2018;79(3):457-463.</a:t>
            </a:r>
          </a:p>
        </p:txBody>
      </p:sp>
    </p:spTree>
    <p:extLst>
      <p:ext uri="{BB962C8B-B14F-4D97-AF65-F5344CB8AC3E}">
        <p14:creationId xmlns:p14="http://schemas.microsoft.com/office/powerpoint/2010/main" val="112491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78B61-8714-47C0-9FDF-49B9E436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Conditions</a:t>
            </a:r>
            <a:r>
              <a:rPr lang="en-US" baseline="30000" dirty="0"/>
              <a:t>1-2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3797D0-94C1-45C1-B2E9-8F9F14725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half of persons with PN have a history of atopic dermatitis</a:t>
            </a:r>
          </a:p>
          <a:p>
            <a:r>
              <a:rPr lang="en-US" dirty="0"/>
              <a:t>Five percent of persons with HIV also suffer from PN</a:t>
            </a:r>
          </a:p>
          <a:p>
            <a:r>
              <a:rPr lang="en-US" dirty="0"/>
              <a:t>Persons with PN have a high incidence of diabetes, chronic renal failure, cardiovascular disease and hepatitis C</a:t>
            </a:r>
          </a:p>
          <a:p>
            <a:r>
              <a:rPr lang="en-US" dirty="0"/>
              <a:t>Persons with PN also suffer from anxiety, depression and emotional stress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BB1DB-5197-4DBD-A84E-96253CBAE91F}"/>
              </a:ext>
            </a:extLst>
          </p:cNvPr>
          <p:cNvSpPr txBox="1"/>
          <p:nvPr/>
        </p:nvSpPr>
        <p:spPr>
          <a:xfrm>
            <a:off x="3152274" y="4516324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</a:t>
            </a:r>
            <a:r>
              <a:rPr lang="en-US" sz="1000" dirty="0" err="1">
                <a:solidFill>
                  <a:schemeClr val="bg1"/>
                </a:solidFill>
              </a:rPr>
              <a:t>Iking</a:t>
            </a:r>
            <a:r>
              <a:rPr lang="en-US" sz="1000" dirty="0">
                <a:solidFill>
                  <a:schemeClr val="bg1"/>
                </a:solidFill>
              </a:rPr>
              <a:t> A, et al. </a:t>
            </a:r>
            <a:r>
              <a:rPr lang="en-US" sz="1000" i="1" dirty="0">
                <a:solidFill>
                  <a:schemeClr val="bg1"/>
                </a:solidFill>
              </a:rPr>
              <a:t>J </a:t>
            </a:r>
            <a:r>
              <a:rPr lang="en-US" sz="1000" i="1" dirty="0" err="1">
                <a:solidFill>
                  <a:schemeClr val="bg1"/>
                </a:solidFill>
              </a:rPr>
              <a:t>Eur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 </a:t>
            </a:r>
            <a:r>
              <a:rPr lang="en-US" sz="1000" i="1" dirty="0" err="1">
                <a:solidFill>
                  <a:schemeClr val="bg1"/>
                </a:solidFill>
              </a:rPr>
              <a:t>Venereol</a:t>
            </a:r>
            <a:r>
              <a:rPr lang="en-US" sz="1000" dirty="0">
                <a:solidFill>
                  <a:schemeClr val="bg1"/>
                </a:solidFill>
              </a:rPr>
              <a:t>. 2013;27(5):550-7.  2. </a:t>
            </a:r>
            <a:r>
              <a:rPr lang="en-US" sz="1000" dirty="0" err="1">
                <a:solidFill>
                  <a:schemeClr val="bg1"/>
                </a:solidFill>
              </a:rPr>
              <a:t>Boozalis</a:t>
            </a:r>
            <a:r>
              <a:rPr lang="en-US" sz="1000" dirty="0">
                <a:solidFill>
                  <a:schemeClr val="bg1"/>
                </a:solidFill>
              </a:rPr>
              <a:t> E, et al. </a:t>
            </a:r>
            <a:r>
              <a:rPr lang="de-DE" sz="1000" i="1" dirty="0">
                <a:solidFill>
                  <a:schemeClr val="bg1"/>
                </a:solidFill>
              </a:rPr>
              <a:t>J Am Acad Dermatol</a:t>
            </a:r>
            <a:r>
              <a:rPr lang="de-DE" sz="1000" dirty="0">
                <a:solidFill>
                  <a:schemeClr val="bg1"/>
                </a:solidFill>
              </a:rPr>
              <a:t>. 2018;79(4):714-719. 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2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56513-C531-4DED-A9CC-5B4FF4A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Diagnosis and Referral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AF924A-3476-4FD0-8AB4-B9836198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based upon patient history and physical exam</a:t>
            </a:r>
          </a:p>
          <a:p>
            <a:r>
              <a:rPr lang="en-US" dirty="0"/>
              <a:t>Symptomatic treatment can begin while awaiting further workup</a:t>
            </a:r>
          </a:p>
          <a:p>
            <a:r>
              <a:rPr lang="en-US" dirty="0"/>
              <a:t>All patients should be referred to a </a:t>
            </a:r>
            <a:r>
              <a:rPr lang="en-US"/>
              <a:t>dermatology specialist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3C303-7C70-4881-B519-5E38EEA2C500}"/>
              </a:ext>
            </a:extLst>
          </p:cNvPr>
          <p:cNvSpPr txBox="1"/>
          <p:nvPr/>
        </p:nvSpPr>
        <p:spPr>
          <a:xfrm>
            <a:off x="3134226" y="4541921"/>
            <a:ext cx="580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Elmariah</a:t>
            </a:r>
            <a:r>
              <a:rPr lang="en-US" sz="1000" dirty="0">
                <a:solidFill>
                  <a:schemeClr val="bg1"/>
                </a:solidFill>
              </a:rPr>
              <a:t> S, et al. </a:t>
            </a:r>
            <a:r>
              <a:rPr lang="en-US" sz="1000" i="1" dirty="0">
                <a:solidFill>
                  <a:schemeClr val="bg1"/>
                </a:solidFill>
              </a:rPr>
              <a:t>J Am </a:t>
            </a:r>
            <a:r>
              <a:rPr lang="en-US" sz="1000" i="1" dirty="0" err="1">
                <a:solidFill>
                  <a:schemeClr val="bg1"/>
                </a:solidFill>
              </a:rPr>
              <a:t>Acad</a:t>
            </a:r>
            <a:r>
              <a:rPr lang="en-US" sz="1000" i="1" dirty="0">
                <a:solidFill>
                  <a:schemeClr val="bg1"/>
                </a:solidFill>
              </a:rPr>
              <a:t> Dermatol</a:t>
            </a:r>
            <a:r>
              <a:rPr lang="en-US" sz="1000" dirty="0">
                <a:solidFill>
                  <a:schemeClr val="bg1"/>
                </a:solidFill>
              </a:rPr>
              <a:t>. 2021;84(3):747-760.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2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79016de-bdd0-4e47-91f4-79416ab912ad}" enabled="0" method="" siteId="{a79016de-bdd0-4e47-91f4-79416ab912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14513</TotalTime>
  <Words>5303</Words>
  <Application>Microsoft Office PowerPoint</Application>
  <PresentationFormat>On-screen Show (16:9)</PresentationFormat>
  <Paragraphs>578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Office Theme</vt:lpstr>
      <vt:lpstr>1_Office Theme</vt:lpstr>
      <vt:lpstr>PowerPoint Presentation</vt:lpstr>
      <vt:lpstr>Objectives</vt:lpstr>
      <vt:lpstr>Definitions1-2</vt:lpstr>
      <vt:lpstr>Classification</vt:lpstr>
      <vt:lpstr>Epidemiology and Demographics1-4</vt:lpstr>
      <vt:lpstr>Disease Manifestations1-3</vt:lpstr>
      <vt:lpstr>Disease Manifestations1-3</vt:lpstr>
      <vt:lpstr>Associated Conditions1-2</vt:lpstr>
      <vt:lpstr>Initial Diagnosis and Referral</vt:lpstr>
      <vt:lpstr>Initial Diagnosis and Referral</vt:lpstr>
      <vt:lpstr>Initial Diagnosis and Referral</vt:lpstr>
      <vt:lpstr>Overview of Diagnostic Evaluation by  Dermatology</vt:lpstr>
      <vt:lpstr>Patient History1-3</vt:lpstr>
      <vt:lpstr>Patient Exam1-3</vt:lpstr>
      <vt:lpstr>Laboratory Assessment1-3</vt:lpstr>
      <vt:lpstr>Rule Out Similar Diseases1-3</vt:lpstr>
      <vt:lpstr>Summary of Workup</vt:lpstr>
      <vt:lpstr>Rate Disease Burden and Intensity1-2 </vt:lpstr>
      <vt:lpstr>Quality of Life Survey1-2</vt:lpstr>
      <vt:lpstr>Itch-Scratch Cycle1-3</vt:lpstr>
      <vt:lpstr>Immune Factors1-3</vt:lpstr>
      <vt:lpstr>Role of Interleukins1-3</vt:lpstr>
      <vt:lpstr>Role of Substance P and Calcitonin-Related Gene Peptide1-3</vt:lpstr>
      <vt:lpstr>Role of Vanilloid  Receptor Subtype 11-4</vt:lpstr>
      <vt:lpstr>Goals and Factors to Consider</vt:lpstr>
      <vt:lpstr>US 2021 Expert Panel Consensus Tier 1 – Topical Therapies</vt:lpstr>
      <vt:lpstr>US 2021 Expert Panel Consensus Tier 2 – Widespread Skin Directed or Systemic Therapies</vt:lpstr>
      <vt:lpstr>US 2021 Expert Panel Consensus Tier 3 – Less Tolerable, Less Well-Established or Experimental Therapies</vt:lpstr>
      <vt:lpstr>US 2021 Expert Panel Consensus Tier 3 – Treatment Ladder</vt:lpstr>
      <vt:lpstr>International Forum on the Study of Itch Guidelines</vt:lpstr>
      <vt:lpstr>International Forum on the Study of Itch Guidelines</vt:lpstr>
      <vt:lpstr>Monitoring Patient Response: Use of Validated Measures</vt:lpstr>
      <vt:lpstr>PowerPoint Presentation</vt:lpstr>
      <vt:lpstr>Dupilumab: Mechanism of Action1-2</vt:lpstr>
      <vt:lpstr>Dupilumab Efficacy: PRIME and PRIME2</vt:lpstr>
      <vt:lpstr>Dupilumab Safety: PRIME and PRIME2</vt:lpstr>
      <vt:lpstr>Dupilumab: Place in Therapy1-2</vt:lpstr>
      <vt:lpstr>Dupilumab: Dosing and Administration</vt:lpstr>
      <vt:lpstr>Dupilumab: Monitoring and Side Effects</vt:lpstr>
      <vt:lpstr>Nemolizumab: Mechanism of Action1-2</vt:lpstr>
      <vt:lpstr>Nemolizumab: Phase 2 Trial</vt:lpstr>
      <vt:lpstr>Nemolizumab: Olympia II (N=274) </vt:lpstr>
      <vt:lpstr>Vixarelimab</vt:lpstr>
      <vt:lpstr>Nalbuphine</vt:lpstr>
      <vt:lpstr>Case #1</vt:lpstr>
      <vt:lpstr>Initial Diagnosis and Referral</vt:lpstr>
      <vt:lpstr>Initial Diagnosis and Referral</vt:lpstr>
      <vt:lpstr>Initial Diagnosis and Referral</vt:lpstr>
      <vt:lpstr>Overview of Diagnostic Evaluation by  Dermatology</vt:lpstr>
      <vt:lpstr>International Forum on the Study of Itch Guidelines</vt:lpstr>
      <vt:lpstr>Team Role to Support Patient Self-Management</vt:lpstr>
      <vt:lpstr>Case #2</vt:lpstr>
      <vt:lpstr>Case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75</cp:revision>
  <dcterms:created xsi:type="dcterms:W3CDTF">2023-03-07T03:52:02Z</dcterms:created>
  <dcterms:modified xsi:type="dcterms:W3CDTF">2023-09-07T21:09:11Z</dcterms:modified>
</cp:coreProperties>
</file>