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9"/>
  </p:notesMasterIdLst>
  <p:sldIdLst>
    <p:sldId id="282" r:id="rId3"/>
    <p:sldId id="257" r:id="rId4"/>
    <p:sldId id="258" r:id="rId5"/>
    <p:sldId id="259" r:id="rId6"/>
    <p:sldId id="261" r:id="rId7"/>
    <p:sldId id="2146847499" r:id="rId8"/>
    <p:sldId id="2146847498" r:id="rId9"/>
    <p:sldId id="273" r:id="rId10"/>
    <p:sldId id="2146847500" r:id="rId11"/>
    <p:sldId id="263" r:id="rId12"/>
    <p:sldId id="264" r:id="rId13"/>
    <p:sldId id="265" r:id="rId14"/>
    <p:sldId id="266" r:id="rId15"/>
    <p:sldId id="267" r:id="rId16"/>
    <p:sldId id="268" r:id="rId17"/>
    <p:sldId id="2146847497" r:id="rId18"/>
    <p:sldId id="271" r:id="rId19"/>
    <p:sldId id="272" r:id="rId20"/>
    <p:sldId id="274" r:id="rId21"/>
    <p:sldId id="275" r:id="rId22"/>
    <p:sldId id="276" r:id="rId23"/>
    <p:sldId id="2146847501" r:id="rId24"/>
    <p:sldId id="286" r:id="rId25"/>
    <p:sldId id="2141412238" r:id="rId26"/>
    <p:sldId id="285" r:id="rId27"/>
    <p:sldId id="280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F0BE91-FFCD-C044-53E2-37985E4B0752}" name="Jane Joukovsky" initials="JJ" userId="55996e53fdeca00d" providerId="Windows Live"/>
  <p188:author id="{9F5043DB-BCD8-5519-95E0-9C6117CB384D}" name="Elder, Christopher" initials="EC" userId="S::Christopher.Elder@flcancer.com::77a1f3ce-1cfe-4ffb-9d44-d9b5f96f161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2BD"/>
    <a:srgbClr val="C00000"/>
    <a:srgbClr val="E60000"/>
    <a:srgbClr val="FF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84286" autoAdjust="0"/>
  </p:normalViewPr>
  <p:slideViewPr>
    <p:cSldViewPr snapToGrid="0" snapToObjects="1">
      <p:cViewPr varScale="1">
        <p:scale>
          <a:sx n="127" d="100"/>
          <a:sy n="127" d="100"/>
        </p:scale>
        <p:origin x="11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2-4106-980B-518E865C56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07-42DB-A911-5DB832FDB1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07-42DB-A911-5DB832FDB191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252-4106-980B-518E865C5685}"/>
              </c:ext>
            </c:extLst>
          </c:dPt>
          <c:cat>
            <c:strRef>
              <c:f>Sheet1!$A$2:$A$5</c:f>
              <c:strCache>
                <c:ptCount val="4"/>
                <c:pt idx="0">
                  <c:v>Stage 1</c:v>
                </c:pt>
                <c:pt idx="1">
                  <c:v>Stage 2</c:v>
                </c:pt>
                <c:pt idx="2">
                  <c:v>Stage III</c:v>
                </c:pt>
                <c:pt idx="3">
                  <c:v>Stage IV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0.75</c:v>
                </c:pt>
                <c:pt idx="1">
                  <c:v>0.15</c:v>
                </c:pt>
                <c:pt idx="2" formatCode="0.00%">
                  <c:v>7.4999999999999997E-2</c:v>
                </c:pt>
                <c:pt idx="3" formatCode="0.00%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52-4106-980B-518E865C56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593604923780161E-3"/>
          <c:y val="1.7121090055315952E-2"/>
          <c:w val="0.96795707839977163"/>
          <c:h val="0.8427634140370291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4">
                <a:lumMod val="50000"/>
                <a:lumOff val="50000"/>
              </a:schemeClr>
            </a:solidFill>
          </c:spPr>
          <c:explosion val="13"/>
          <c:dPt>
            <c:idx val="0"/>
            <c:bubble3D val="0"/>
            <c:spPr>
              <a:solidFill>
                <a:schemeClr val="bg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2C-43A0-A316-07412AC35A74}"/>
              </c:ext>
            </c:extLst>
          </c:dPt>
          <c:dPt>
            <c:idx val="1"/>
            <c:bubble3D val="0"/>
            <c:explosion val="4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2C-43A0-A316-07412AC35A74}"/>
              </c:ext>
            </c:extLst>
          </c:dPt>
          <c:dPt>
            <c:idx val="2"/>
            <c:bubble3D val="0"/>
            <c:explosion val="5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2C-43A0-A316-07412AC35A74}"/>
              </c:ext>
            </c:extLst>
          </c:dPt>
          <c:dPt>
            <c:idx val="3"/>
            <c:bubble3D val="0"/>
            <c:explosion val="6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2C-43A0-A316-07412AC35A74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No relapse</c:v>
                </c:pt>
                <c:pt idx="1">
                  <c:v>Systemic</c:v>
                </c:pt>
                <c:pt idx="2">
                  <c:v>Nodal</c:v>
                </c:pt>
                <c:pt idx="3">
                  <c:v>Local/In transit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68</c:v>
                </c:pt>
                <c:pt idx="1">
                  <c:v>9.6</c:v>
                </c:pt>
                <c:pt idx="2">
                  <c:v>7.36</c:v>
                </c:pt>
                <c:pt idx="3">
                  <c:v>15.04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2C-43A0-A316-07412AC35A7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116998966333727E-3"/>
          <c:y val="0"/>
          <c:w val="0.96795707839977163"/>
          <c:h val="0.8427634140370291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4">
                <a:lumMod val="50000"/>
                <a:lumOff val="50000"/>
              </a:schemeClr>
            </a:solidFill>
          </c:spPr>
          <c:explosion val="13"/>
          <c:dPt>
            <c:idx val="0"/>
            <c:bubble3D val="0"/>
            <c:spPr>
              <a:solidFill>
                <a:schemeClr val="bg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B79-4946-90A6-2E3DCCA8B36F}"/>
              </c:ext>
            </c:extLst>
          </c:dPt>
          <c:dPt>
            <c:idx val="1"/>
            <c:bubble3D val="0"/>
            <c:explosion val="1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B79-4946-90A6-2E3DCCA8B36F}"/>
              </c:ext>
            </c:extLst>
          </c:dPt>
          <c:dPt>
            <c:idx val="2"/>
            <c:bubble3D val="0"/>
            <c:explosion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B79-4946-90A6-2E3DCCA8B36F}"/>
              </c:ext>
            </c:extLst>
          </c:dPt>
          <c:dPt>
            <c:idx val="3"/>
            <c:bubble3D val="0"/>
            <c:explosion val="4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B79-4946-90A6-2E3DCCA8B36F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No relapse</c:v>
                </c:pt>
                <c:pt idx="1">
                  <c:v>Systemic</c:v>
                </c:pt>
                <c:pt idx="2">
                  <c:v>Nodal</c:v>
                </c:pt>
                <c:pt idx="3">
                  <c:v>Local/In transit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</c:v>
                </c:pt>
                <c:pt idx="1">
                  <c:v>23.9</c:v>
                </c:pt>
                <c:pt idx="2">
                  <c:v>8.74</c:v>
                </c:pt>
                <c:pt idx="3">
                  <c:v>13.34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79-4946-90A6-2E3DCCA8B36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A63B2-AC25-4148-9AD0-6824F9D85D7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9D8F57-D390-4449-A411-CB8ACDFA72B6}">
      <dgm:prSet custT="1"/>
      <dgm:spPr/>
      <dgm:t>
        <a:bodyPr/>
        <a:lstStyle/>
        <a:p>
          <a:r>
            <a:rPr lang="en-US" sz="1600" b="0" dirty="0"/>
            <a:t>Typical presentation involves a suspicious pigmented lesion</a:t>
          </a:r>
          <a:r>
            <a:rPr lang="en-US" sz="1600" b="0" baseline="30000" dirty="0"/>
            <a:t>1</a:t>
          </a:r>
          <a:endParaRPr lang="en-US" sz="1600" b="0" dirty="0"/>
        </a:p>
      </dgm:t>
    </dgm:pt>
    <dgm:pt modelId="{86AC2145-1ADD-465E-B6E0-9ACB37699EC0}" type="parTrans" cxnId="{EAC57A06-DD02-4989-B81F-100C740D43BB}">
      <dgm:prSet/>
      <dgm:spPr/>
      <dgm:t>
        <a:bodyPr/>
        <a:lstStyle/>
        <a:p>
          <a:endParaRPr lang="en-US"/>
        </a:p>
      </dgm:t>
    </dgm:pt>
    <dgm:pt modelId="{0CE097E4-ECF3-45A5-8425-423F68F3CBC8}" type="sibTrans" cxnId="{EAC57A06-DD02-4989-B81F-100C740D43BB}">
      <dgm:prSet/>
      <dgm:spPr/>
      <dgm:t>
        <a:bodyPr/>
        <a:lstStyle/>
        <a:p>
          <a:endParaRPr lang="en-US"/>
        </a:p>
      </dgm:t>
    </dgm:pt>
    <dgm:pt modelId="{D6783F39-AE68-4822-81F4-02D610182E7D}">
      <dgm:prSet custT="1"/>
      <dgm:spPr/>
      <dgm:t>
        <a:bodyPr/>
        <a:lstStyle/>
        <a:p>
          <a:r>
            <a:rPr lang="en-US" sz="1600" b="0" dirty="0"/>
            <a:t>&gt; 97,000 new cases of melanoma estimated for 2023</a:t>
          </a:r>
          <a:r>
            <a:rPr lang="en-US" sz="1600" b="0" baseline="30000" dirty="0"/>
            <a:t>2</a:t>
          </a:r>
          <a:endParaRPr lang="en-US" sz="1600" b="0" dirty="0"/>
        </a:p>
      </dgm:t>
    </dgm:pt>
    <dgm:pt modelId="{327DF1C9-CFD5-4E5D-9717-3AFDE020C779}" type="parTrans" cxnId="{CCF8F963-2994-42F8-98C9-1815FC08E8CA}">
      <dgm:prSet/>
      <dgm:spPr/>
      <dgm:t>
        <a:bodyPr/>
        <a:lstStyle/>
        <a:p>
          <a:endParaRPr lang="en-US"/>
        </a:p>
      </dgm:t>
    </dgm:pt>
    <dgm:pt modelId="{9BCEFF0C-30B0-4DE9-800A-DBDA2E8FA01B}" type="sibTrans" cxnId="{CCF8F963-2994-42F8-98C9-1815FC08E8CA}">
      <dgm:prSet/>
      <dgm:spPr/>
      <dgm:t>
        <a:bodyPr/>
        <a:lstStyle/>
        <a:p>
          <a:endParaRPr lang="en-US"/>
        </a:p>
      </dgm:t>
    </dgm:pt>
    <dgm:pt modelId="{393DB82D-C66C-48D1-8FE4-36DB6274EC9D}">
      <dgm:prSet custT="1"/>
      <dgm:spPr/>
      <dgm:t>
        <a:bodyPr/>
        <a:lstStyle/>
        <a:p>
          <a:r>
            <a:rPr lang="en-US" sz="1600" b="0" dirty="0"/>
            <a:t>~8,000 deaths due to melanoma expected in 2023</a:t>
          </a:r>
          <a:r>
            <a:rPr lang="en-US" sz="1600" b="0" baseline="30000" dirty="0"/>
            <a:t>2</a:t>
          </a:r>
          <a:endParaRPr lang="en-US" sz="1600" b="0" dirty="0"/>
        </a:p>
      </dgm:t>
    </dgm:pt>
    <dgm:pt modelId="{48B280F9-E767-4A8A-A598-1CCFA667D7FF}" type="parTrans" cxnId="{A9E05D11-E67B-4023-8B78-4A65CF264A06}">
      <dgm:prSet/>
      <dgm:spPr/>
      <dgm:t>
        <a:bodyPr/>
        <a:lstStyle/>
        <a:p>
          <a:endParaRPr lang="en-US"/>
        </a:p>
      </dgm:t>
    </dgm:pt>
    <dgm:pt modelId="{D8FF00CA-AA0A-4A47-841D-5C1852B4EEED}" type="sibTrans" cxnId="{A9E05D11-E67B-4023-8B78-4A65CF264A06}">
      <dgm:prSet/>
      <dgm:spPr/>
      <dgm:t>
        <a:bodyPr/>
        <a:lstStyle/>
        <a:p>
          <a:endParaRPr lang="en-US"/>
        </a:p>
      </dgm:t>
    </dgm:pt>
    <dgm:pt modelId="{ECD4BFF8-351E-43EF-BC40-BC5B6EE1B074}">
      <dgm:prSet custT="1"/>
      <dgm:spPr/>
      <dgm:t>
        <a:bodyPr/>
        <a:lstStyle/>
        <a:p>
          <a:r>
            <a:rPr lang="en-US" sz="1600" b="0" dirty="0"/>
            <a:t>Average age at diagnosis is 66 years</a:t>
          </a:r>
          <a:r>
            <a:rPr lang="en-US" sz="1600" b="0" baseline="30000" dirty="0"/>
            <a:t>2</a:t>
          </a:r>
          <a:endParaRPr lang="en-US" sz="1600" b="0" dirty="0"/>
        </a:p>
      </dgm:t>
    </dgm:pt>
    <dgm:pt modelId="{505060DF-037A-4659-9809-53FB4F70C47F}" type="parTrans" cxnId="{2CE56DEC-ED5F-4F09-A585-1B003B1F2FAF}">
      <dgm:prSet/>
      <dgm:spPr/>
      <dgm:t>
        <a:bodyPr/>
        <a:lstStyle/>
        <a:p>
          <a:endParaRPr lang="en-US"/>
        </a:p>
      </dgm:t>
    </dgm:pt>
    <dgm:pt modelId="{A8B2C576-0C1E-4878-97AD-6755E8B71557}" type="sibTrans" cxnId="{2CE56DEC-ED5F-4F09-A585-1B003B1F2FAF}">
      <dgm:prSet/>
      <dgm:spPr/>
      <dgm:t>
        <a:bodyPr/>
        <a:lstStyle/>
        <a:p>
          <a:endParaRPr lang="en-US"/>
        </a:p>
      </dgm:t>
    </dgm:pt>
    <dgm:pt modelId="{C8CE7CB5-0701-451B-8C5B-1C3F4F3B63E0}" type="pres">
      <dgm:prSet presAssocID="{ADDA63B2-AC25-4148-9AD0-6824F9D85D70}" presName="linear" presStyleCnt="0">
        <dgm:presLayoutVars>
          <dgm:dir/>
          <dgm:animLvl val="lvl"/>
          <dgm:resizeHandles val="exact"/>
        </dgm:presLayoutVars>
      </dgm:prSet>
      <dgm:spPr/>
    </dgm:pt>
    <dgm:pt modelId="{A56F6B61-4898-402C-BAB5-B8E8CE733C6B}" type="pres">
      <dgm:prSet presAssocID="{2A9D8F57-D390-4449-A411-CB8ACDFA72B6}" presName="parentLin" presStyleCnt="0"/>
      <dgm:spPr/>
    </dgm:pt>
    <dgm:pt modelId="{4BF10370-024B-400C-939C-02BFAB19D166}" type="pres">
      <dgm:prSet presAssocID="{2A9D8F57-D390-4449-A411-CB8ACDFA72B6}" presName="parentLeftMargin" presStyleLbl="node1" presStyleIdx="0" presStyleCnt="4"/>
      <dgm:spPr/>
    </dgm:pt>
    <dgm:pt modelId="{33916792-7887-4796-A0CD-4E897F1556AA}" type="pres">
      <dgm:prSet presAssocID="{2A9D8F57-D390-4449-A411-CB8ACDFA72B6}" presName="parentText" presStyleLbl="node1" presStyleIdx="0" presStyleCnt="4" custScaleX="117691">
        <dgm:presLayoutVars>
          <dgm:chMax val="0"/>
          <dgm:bulletEnabled val="1"/>
        </dgm:presLayoutVars>
      </dgm:prSet>
      <dgm:spPr/>
    </dgm:pt>
    <dgm:pt modelId="{4EBFAB47-EFE2-4B13-8E84-69CD07981123}" type="pres">
      <dgm:prSet presAssocID="{2A9D8F57-D390-4449-A411-CB8ACDFA72B6}" presName="negativeSpace" presStyleCnt="0"/>
      <dgm:spPr/>
    </dgm:pt>
    <dgm:pt modelId="{9E21A9EE-B5E4-4D98-B24C-FF899DA809C4}" type="pres">
      <dgm:prSet presAssocID="{2A9D8F57-D390-4449-A411-CB8ACDFA72B6}" presName="childText" presStyleLbl="conFgAcc1" presStyleIdx="0" presStyleCnt="4">
        <dgm:presLayoutVars>
          <dgm:bulletEnabled val="1"/>
        </dgm:presLayoutVars>
      </dgm:prSet>
      <dgm:spPr/>
    </dgm:pt>
    <dgm:pt modelId="{925944D4-21F9-4FD2-8E43-6CB759C5ADDF}" type="pres">
      <dgm:prSet presAssocID="{0CE097E4-ECF3-45A5-8425-423F68F3CBC8}" presName="spaceBetweenRectangles" presStyleCnt="0"/>
      <dgm:spPr/>
    </dgm:pt>
    <dgm:pt modelId="{46C8CDF1-D07F-4930-869E-E346A65D8870}" type="pres">
      <dgm:prSet presAssocID="{D6783F39-AE68-4822-81F4-02D610182E7D}" presName="parentLin" presStyleCnt="0"/>
      <dgm:spPr/>
    </dgm:pt>
    <dgm:pt modelId="{220E5865-948A-4BF1-ADB4-A6E570FBC38C}" type="pres">
      <dgm:prSet presAssocID="{D6783F39-AE68-4822-81F4-02D610182E7D}" presName="parentLeftMargin" presStyleLbl="node1" presStyleIdx="0" presStyleCnt="4"/>
      <dgm:spPr/>
    </dgm:pt>
    <dgm:pt modelId="{8B058A59-5C24-4E7B-AEC7-3067DD63987D}" type="pres">
      <dgm:prSet presAssocID="{D6783F39-AE68-4822-81F4-02D610182E7D}" presName="parentText" presStyleLbl="node1" presStyleIdx="1" presStyleCnt="4" custScaleX="118355">
        <dgm:presLayoutVars>
          <dgm:chMax val="0"/>
          <dgm:bulletEnabled val="1"/>
        </dgm:presLayoutVars>
      </dgm:prSet>
      <dgm:spPr/>
    </dgm:pt>
    <dgm:pt modelId="{7206ABB1-6777-4AC5-98E2-E82596C1D914}" type="pres">
      <dgm:prSet presAssocID="{D6783F39-AE68-4822-81F4-02D610182E7D}" presName="negativeSpace" presStyleCnt="0"/>
      <dgm:spPr/>
    </dgm:pt>
    <dgm:pt modelId="{38332729-191B-4BDE-AE8A-01382883B046}" type="pres">
      <dgm:prSet presAssocID="{D6783F39-AE68-4822-81F4-02D610182E7D}" presName="childText" presStyleLbl="conFgAcc1" presStyleIdx="1" presStyleCnt="4">
        <dgm:presLayoutVars>
          <dgm:bulletEnabled val="1"/>
        </dgm:presLayoutVars>
      </dgm:prSet>
      <dgm:spPr/>
    </dgm:pt>
    <dgm:pt modelId="{1A67A65F-B893-4E33-8C72-0CA936990106}" type="pres">
      <dgm:prSet presAssocID="{9BCEFF0C-30B0-4DE9-800A-DBDA2E8FA01B}" presName="spaceBetweenRectangles" presStyleCnt="0"/>
      <dgm:spPr/>
    </dgm:pt>
    <dgm:pt modelId="{92B96FDB-1353-4453-A411-458F2BDAC838}" type="pres">
      <dgm:prSet presAssocID="{393DB82D-C66C-48D1-8FE4-36DB6274EC9D}" presName="parentLin" presStyleCnt="0"/>
      <dgm:spPr/>
    </dgm:pt>
    <dgm:pt modelId="{A3EAC56C-902D-4412-9774-1094F9D39B53}" type="pres">
      <dgm:prSet presAssocID="{393DB82D-C66C-48D1-8FE4-36DB6274EC9D}" presName="parentLeftMargin" presStyleLbl="node1" presStyleIdx="1" presStyleCnt="4"/>
      <dgm:spPr/>
    </dgm:pt>
    <dgm:pt modelId="{6E20FE03-599F-46A4-943A-B89B9C5ED6BF}" type="pres">
      <dgm:prSet presAssocID="{393DB82D-C66C-48D1-8FE4-36DB6274EC9D}" presName="parentText" presStyleLbl="node1" presStyleIdx="2" presStyleCnt="4" custScaleX="118554">
        <dgm:presLayoutVars>
          <dgm:chMax val="0"/>
          <dgm:bulletEnabled val="1"/>
        </dgm:presLayoutVars>
      </dgm:prSet>
      <dgm:spPr/>
    </dgm:pt>
    <dgm:pt modelId="{2860D227-BCCD-492A-A8F7-1D29607109CA}" type="pres">
      <dgm:prSet presAssocID="{393DB82D-C66C-48D1-8FE4-36DB6274EC9D}" presName="negativeSpace" presStyleCnt="0"/>
      <dgm:spPr/>
    </dgm:pt>
    <dgm:pt modelId="{16CBD701-A24F-40EB-9B9E-44CBDC09B1C7}" type="pres">
      <dgm:prSet presAssocID="{393DB82D-C66C-48D1-8FE4-36DB6274EC9D}" presName="childText" presStyleLbl="conFgAcc1" presStyleIdx="2" presStyleCnt="4">
        <dgm:presLayoutVars>
          <dgm:bulletEnabled val="1"/>
        </dgm:presLayoutVars>
      </dgm:prSet>
      <dgm:spPr/>
    </dgm:pt>
    <dgm:pt modelId="{D8F547B0-E9E9-4017-A811-6417AC8B5373}" type="pres">
      <dgm:prSet presAssocID="{D8FF00CA-AA0A-4A47-841D-5C1852B4EEED}" presName="spaceBetweenRectangles" presStyleCnt="0"/>
      <dgm:spPr/>
    </dgm:pt>
    <dgm:pt modelId="{28333646-97FE-42EB-9472-150F1D1C851A}" type="pres">
      <dgm:prSet presAssocID="{ECD4BFF8-351E-43EF-BC40-BC5B6EE1B074}" presName="parentLin" presStyleCnt="0"/>
      <dgm:spPr/>
    </dgm:pt>
    <dgm:pt modelId="{0AB68294-4052-4080-8F23-566F613A382E}" type="pres">
      <dgm:prSet presAssocID="{ECD4BFF8-351E-43EF-BC40-BC5B6EE1B074}" presName="parentLeftMargin" presStyleLbl="node1" presStyleIdx="2" presStyleCnt="4"/>
      <dgm:spPr/>
    </dgm:pt>
    <dgm:pt modelId="{71417E1E-CAD4-4A1D-86AB-9392E430C91A}" type="pres">
      <dgm:prSet presAssocID="{ECD4BFF8-351E-43EF-BC40-BC5B6EE1B074}" presName="parentText" presStyleLbl="node1" presStyleIdx="3" presStyleCnt="4" custScaleX="119018">
        <dgm:presLayoutVars>
          <dgm:chMax val="0"/>
          <dgm:bulletEnabled val="1"/>
        </dgm:presLayoutVars>
      </dgm:prSet>
      <dgm:spPr/>
    </dgm:pt>
    <dgm:pt modelId="{AC31EA06-9218-46AE-AE1C-091ABCDA8136}" type="pres">
      <dgm:prSet presAssocID="{ECD4BFF8-351E-43EF-BC40-BC5B6EE1B074}" presName="negativeSpace" presStyleCnt="0"/>
      <dgm:spPr/>
    </dgm:pt>
    <dgm:pt modelId="{A1396BD5-5C66-4356-9D62-E7E033ED4BD4}" type="pres">
      <dgm:prSet presAssocID="{ECD4BFF8-351E-43EF-BC40-BC5B6EE1B07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AC57A06-DD02-4989-B81F-100C740D43BB}" srcId="{ADDA63B2-AC25-4148-9AD0-6824F9D85D70}" destId="{2A9D8F57-D390-4449-A411-CB8ACDFA72B6}" srcOrd="0" destOrd="0" parTransId="{86AC2145-1ADD-465E-B6E0-9ACB37699EC0}" sibTransId="{0CE097E4-ECF3-45A5-8425-423F68F3CBC8}"/>
    <dgm:cxn modelId="{A9E05D11-E67B-4023-8B78-4A65CF264A06}" srcId="{ADDA63B2-AC25-4148-9AD0-6824F9D85D70}" destId="{393DB82D-C66C-48D1-8FE4-36DB6274EC9D}" srcOrd="2" destOrd="0" parTransId="{48B280F9-E767-4A8A-A598-1CCFA667D7FF}" sibTransId="{D8FF00CA-AA0A-4A47-841D-5C1852B4EEED}"/>
    <dgm:cxn modelId="{DD3A772D-9688-4A10-9795-434B404CB99A}" type="presOf" srcId="{2A9D8F57-D390-4449-A411-CB8ACDFA72B6}" destId="{4BF10370-024B-400C-939C-02BFAB19D166}" srcOrd="0" destOrd="0" presId="urn:microsoft.com/office/officeart/2005/8/layout/list1"/>
    <dgm:cxn modelId="{821F5D3E-777F-4FC0-8B8F-8D3F0D884852}" type="presOf" srcId="{393DB82D-C66C-48D1-8FE4-36DB6274EC9D}" destId="{6E20FE03-599F-46A4-943A-B89B9C5ED6BF}" srcOrd="1" destOrd="0" presId="urn:microsoft.com/office/officeart/2005/8/layout/list1"/>
    <dgm:cxn modelId="{CCF8F963-2994-42F8-98C9-1815FC08E8CA}" srcId="{ADDA63B2-AC25-4148-9AD0-6824F9D85D70}" destId="{D6783F39-AE68-4822-81F4-02D610182E7D}" srcOrd="1" destOrd="0" parTransId="{327DF1C9-CFD5-4E5D-9717-3AFDE020C779}" sibTransId="{9BCEFF0C-30B0-4DE9-800A-DBDA2E8FA01B}"/>
    <dgm:cxn modelId="{1CCE3675-2E07-4771-8F6B-FF389D987718}" type="presOf" srcId="{ADDA63B2-AC25-4148-9AD0-6824F9D85D70}" destId="{C8CE7CB5-0701-451B-8C5B-1C3F4F3B63E0}" srcOrd="0" destOrd="0" presId="urn:microsoft.com/office/officeart/2005/8/layout/list1"/>
    <dgm:cxn modelId="{70B3577A-B575-45FE-AF9C-A63DC6E9AD97}" type="presOf" srcId="{ECD4BFF8-351E-43EF-BC40-BC5B6EE1B074}" destId="{0AB68294-4052-4080-8F23-566F613A382E}" srcOrd="0" destOrd="0" presId="urn:microsoft.com/office/officeart/2005/8/layout/list1"/>
    <dgm:cxn modelId="{AEB6F082-42EE-4E8D-99E3-D5A6758EC396}" type="presOf" srcId="{2A9D8F57-D390-4449-A411-CB8ACDFA72B6}" destId="{33916792-7887-4796-A0CD-4E897F1556AA}" srcOrd="1" destOrd="0" presId="urn:microsoft.com/office/officeart/2005/8/layout/list1"/>
    <dgm:cxn modelId="{BACFEF93-6700-4AE0-BEE6-7C1A0D8A1E88}" type="presOf" srcId="{393DB82D-C66C-48D1-8FE4-36DB6274EC9D}" destId="{A3EAC56C-902D-4412-9774-1094F9D39B53}" srcOrd="0" destOrd="0" presId="urn:microsoft.com/office/officeart/2005/8/layout/list1"/>
    <dgm:cxn modelId="{8FBE4DB1-6839-49FF-8882-2D86D0C2F1B1}" type="presOf" srcId="{D6783F39-AE68-4822-81F4-02D610182E7D}" destId="{220E5865-948A-4BF1-ADB4-A6E570FBC38C}" srcOrd="0" destOrd="0" presId="urn:microsoft.com/office/officeart/2005/8/layout/list1"/>
    <dgm:cxn modelId="{AF0973C7-339A-41BD-9206-01923CCBA5DA}" type="presOf" srcId="{ECD4BFF8-351E-43EF-BC40-BC5B6EE1B074}" destId="{71417E1E-CAD4-4A1D-86AB-9392E430C91A}" srcOrd="1" destOrd="0" presId="urn:microsoft.com/office/officeart/2005/8/layout/list1"/>
    <dgm:cxn modelId="{FB8F6AE1-7AE8-4A60-85A4-D8BC4B633F03}" type="presOf" srcId="{D6783F39-AE68-4822-81F4-02D610182E7D}" destId="{8B058A59-5C24-4E7B-AEC7-3067DD63987D}" srcOrd="1" destOrd="0" presId="urn:microsoft.com/office/officeart/2005/8/layout/list1"/>
    <dgm:cxn modelId="{2CE56DEC-ED5F-4F09-A585-1B003B1F2FAF}" srcId="{ADDA63B2-AC25-4148-9AD0-6824F9D85D70}" destId="{ECD4BFF8-351E-43EF-BC40-BC5B6EE1B074}" srcOrd="3" destOrd="0" parTransId="{505060DF-037A-4659-9809-53FB4F70C47F}" sibTransId="{A8B2C576-0C1E-4878-97AD-6755E8B71557}"/>
    <dgm:cxn modelId="{31398843-77DC-4F1A-9E28-9BECAFE8D59B}" type="presParOf" srcId="{C8CE7CB5-0701-451B-8C5B-1C3F4F3B63E0}" destId="{A56F6B61-4898-402C-BAB5-B8E8CE733C6B}" srcOrd="0" destOrd="0" presId="urn:microsoft.com/office/officeart/2005/8/layout/list1"/>
    <dgm:cxn modelId="{16BB94AB-FA64-4128-969B-5BC0E597CB06}" type="presParOf" srcId="{A56F6B61-4898-402C-BAB5-B8E8CE733C6B}" destId="{4BF10370-024B-400C-939C-02BFAB19D166}" srcOrd="0" destOrd="0" presId="urn:microsoft.com/office/officeart/2005/8/layout/list1"/>
    <dgm:cxn modelId="{19A7AC3B-3A65-4828-B260-A1A1A462DB54}" type="presParOf" srcId="{A56F6B61-4898-402C-BAB5-B8E8CE733C6B}" destId="{33916792-7887-4796-A0CD-4E897F1556AA}" srcOrd="1" destOrd="0" presId="urn:microsoft.com/office/officeart/2005/8/layout/list1"/>
    <dgm:cxn modelId="{8BF5A532-B4CF-4974-8D78-0BF81BDB89AD}" type="presParOf" srcId="{C8CE7CB5-0701-451B-8C5B-1C3F4F3B63E0}" destId="{4EBFAB47-EFE2-4B13-8E84-69CD07981123}" srcOrd="1" destOrd="0" presId="urn:microsoft.com/office/officeart/2005/8/layout/list1"/>
    <dgm:cxn modelId="{35FD474E-93F4-4DDC-8E2C-E4CF6447D47D}" type="presParOf" srcId="{C8CE7CB5-0701-451B-8C5B-1C3F4F3B63E0}" destId="{9E21A9EE-B5E4-4D98-B24C-FF899DA809C4}" srcOrd="2" destOrd="0" presId="urn:microsoft.com/office/officeart/2005/8/layout/list1"/>
    <dgm:cxn modelId="{3610AFC1-6443-47D2-8028-E13CB99D83D2}" type="presParOf" srcId="{C8CE7CB5-0701-451B-8C5B-1C3F4F3B63E0}" destId="{925944D4-21F9-4FD2-8E43-6CB759C5ADDF}" srcOrd="3" destOrd="0" presId="urn:microsoft.com/office/officeart/2005/8/layout/list1"/>
    <dgm:cxn modelId="{B0756A02-958F-4D60-B5A4-F9D585A6A4D0}" type="presParOf" srcId="{C8CE7CB5-0701-451B-8C5B-1C3F4F3B63E0}" destId="{46C8CDF1-D07F-4930-869E-E346A65D8870}" srcOrd="4" destOrd="0" presId="urn:microsoft.com/office/officeart/2005/8/layout/list1"/>
    <dgm:cxn modelId="{D5E94BB9-73D3-48DF-BF08-C8F8BAFC4D55}" type="presParOf" srcId="{46C8CDF1-D07F-4930-869E-E346A65D8870}" destId="{220E5865-948A-4BF1-ADB4-A6E570FBC38C}" srcOrd="0" destOrd="0" presId="urn:microsoft.com/office/officeart/2005/8/layout/list1"/>
    <dgm:cxn modelId="{84A00821-1E6B-4B62-B757-47538E3EFAFC}" type="presParOf" srcId="{46C8CDF1-D07F-4930-869E-E346A65D8870}" destId="{8B058A59-5C24-4E7B-AEC7-3067DD63987D}" srcOrd="1" destOrd="0" presId="urn:microsoft.com/office/officeart/2005/8/layout/list1"/>
    <dgm:cxn modelId="{1778F596-3E4D-4955-8FF5-38F8D6AB2222}" type="presParOf" srcId="{C8CE7CB5-0701-451B-8C5B-1C3F4F3B63E0}" destId="{7206ABB1-6777-4AC5-98E2-E82596C1D914}" srcOrd="5" destOrd="0" presId="urn:microsoft.com/office/officeart/2005/8/layout/list1"/>
    <dgm:cxn modelId="{C0320E64-0122-45D9-97BD-29A3A8388558}" type="presParOf" srcId="{C8CE7CB5-0701-451B-8C5B-1C3F4F3B63E0}" destId="{38332729-191B-4BDE-AE8A-01382883B046}" srcOrd="6" destOrd="0" presId="urn:microsoft.com/office/officeart/2005/8/layout/list1"/>
    <dgm:cxn modelId="{9C9991E3-4F69-441F-BAD6-FBA999A9344E}" type="presParOf" srcId="{C8CE7CB5-0701-451B-8C5B-1C3F4F3B63E0}" destId="{1A67A65F-B893-4E33-8C72-0CA936990106}" srcOrd="7" destOrd="0" presId="urn:microsoft.com/office/officeart/2005/8/layout/list1"/>
    <dgm:cxn modelId="{68BB3699-E74A-4F59-BF80-0FC47A17AE63}" type="presParOf" srcId="{C8CE7CB5-0701-451B-8C5B-1C3F4F3B63E0}" destId="{92B96FDB-1353-4453-A411-458F2BDAC838}" srcOrd="8" destOrd="0" presId="urn:microsoft.com/office/officeart/2005/8/layout/list1"/>
    <dgm:cxn modelId="{4C9BADAF-5C37-48A4-B676-D48A9B6DCA35}" type="presParOf" srcId="{92B96FDB-1353-4453-A411-458F2BDAC838}" destId="{A3EAC56C-902D-4412-9774-1094F9D39B53}" srcOrd="0" destOrd="0" presId="urn:microsoft.com/office/officeart/2005/8/layout/list1"/>
    <dgm:cxn modelId="{80BB76D3-444E-413F-ACAE-756C513AC386}" type="presParOf" srcId="{92B96FDB-1353-4453-A411-458F2BDAC838}" destId="{6E20FE03-599F-46A4-943A-B89B9C5ED6BF}" srcOrd="1" destOrd="0" presId="urn:microsoft.com/office/officeart/2005/8/layout/list1"/>
    <dgm:cxn modelId="{6BF2187B-389D-4B20-B5AB-BB014899741F}" type="presParOf" srcId="{C8CE7CB5-0701-451B-8C5B-1C3F4F3B63E0}" destId="{2860D227-BCCD-492A-A8F7-1D29607109CA}" srcOrd="9" destOrd="0" presId="urn:microsoft.com/office/officeart/2005/8/layout/list1"/>
    <dgm:cxn modelId="{3751830A-9BDC-4050-9B4A-0150379EFE4C}" type="presParOf" srcId="{C8CE7CB5-0701-451B-8C5B-1C3F4F3B63E0}" destId="{16CBD701-A24F-40EB-9B9E-44CBDC09B1C7}" srcOrd="10" destOrd="0" presId="urn:microsoft.com/office/officeart/2005/8/layout/list1"/>
    <dgm:cxn modelId="{4F9A70B9-6C26-4F2F-A4C5-9AB3A807B32A}" type="presParOf" srcId="{C8CE7CB5-0701-451B-8C5B-1C3F4F3B63E0}" destId="{D8F547B0-E9E9-4017-A811-6417AC8B5373}" srcOrd="11" destOrd="0" presId="urn:microsoft.com/office/officeart/2005/8/layout/list1"/>
    <dgm:cxn modelId="{EB6C9697-A203-4EBB-A2B6-975F0E8DF577}" type="presParOf" srcId="{C8CE7CB5-0701-451B-8C5B-1C3F4F3B63E0}" destId="{28333646-97FE-42EB-9472-150F1D1C851A}" srcOrd="12" destOrd="0" presId="urn:microsoft.com/office/officeart/2005/8/layout/list1"/>
    <dgm:cxn modelId="{21060E7C-FB18-4661-ACFE-B77754DBAFAD}" type="presParOf" srcId="{28333646-97FE-42EB-9472-150F1D1C851A}" destId="{0AB68294-4052-4080-8F23-566F613A382E}" srcOrd="0" destOrd="0" presId="urn:microsoft.com/office/officeart/2005/8/layout/list1"/>
    <dgm:cxn modelId="{775AEC7F-D69D-42E0-8BCF-238E557EFD51}" type="presParOf" srcId="{28333646-97FE-42EB-9472-150F1D1C851A}" destId="{71417E1E-CAD4-4A1D-86AB-9392E430C91A}" srcOrd="1" destOrd="0" presId="urn:microsoft.com/office/officeart/2005/8/layout/list1"/>
    <dgm:cxn modelId="{840BB46D-C5D2-4743-8CB0-57D11037A2F9}" type="presParOf" srcId="{C8CE7CB5-0701-451B-8C5B-1C3F4F3B63E0}" destId="{AC31EA06-9218-46AE-AE1C-091ABCDA8136}" srcOrd="13" destOrd="0" presId="urn:microsoft.com/office/officeart/2005/8/layout/list1"/>
    <dgm:cxn modelId="{D5E0D92F-D7AD-4D48-93A3-D69C259F7612}" type="presParOf" srcId="{C8CE7CB5-0701-451B-8C5B-1C3F4F3B63E0}" destId="{A1396BD5-5C66-4356-9D62-E7E033ED4BD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FB55C7-A7D6-4E28-A33A-6DCCFFE89A93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53CCD1-0F0A-41BA-8097-4DF64882C715}">
      <dgm:prSet/>
      <dgm:spPr/>
      <dgm:t>
        <a:bodyPr/>
        <a:lstStyle/>
        <a:p>
          <a:r>
            <a:rPr lang="en-US" dirty="0"/>
            <a:t>Frontline anti-LAG-3 (fianlimab) + anti-PD-1 (</a:t>
          </a:r>
          <a:r>
            <a:rPr lang="en-US" dirty="0" err="1"/>
            <a:t>cemiplimab</a:t>
          </a:r>
          <a:r>
            <a:rPr lang="en-US" dirty="0"/>
            <a:t>) combination (N = 98)</a:t>
          </a:r>
          <a:r>
            <a:rPr lang="en-US" baseline="30000" dirty="0"/>
            <a:t>1</a:t>
          </a:r>
          <a:endParaRPr lang="en-US" dirty="0"/>
        </a:p>
      </dgm:t>
    </dgm:pt>
    <dgm:pt modelId="{1B1C2AF3-9D9D-47D6-8DEE-5F49AA0B01DA}" type="parTrans" cxnId="{D422CF17-4E66-4A78-96BE-31848FADCFFD}">
      <dgm:prSet/>
      <dgm:spPr/>
      <dgm:t>
        <a:bodyPr/>
        <a:lstStyle/>
        <a:p>
          <a:endParaRPr lang="en-US"/>
        </a:p>
      </dgm:t>
    </dgm:pt>
    <dgm:pt modelId="{78A7A6B3-B7C4-400C-B991-436F7F138072}" type="sibTrans" cxnId="{D422CF17-4E66-4A78-96BE-31848FADCFFD}">
      <dgm:prSet/>
      <dgm:spPr/>
      <dgm:t>
        <a:bodyPr/>
        <a:lstStyle/>
        <a:p>
          <a:endParaRPr lang="en-US"/>
        </a:p>
      </dgm:t>
    </dgm:pt>
    <dgm:pt modelId="{E2701C24-0E54-41F1-9D8A-C20D1C3D509E}">
      <dgm:prSet custT="1"/>
      <dgm:spPr/>
      <dgm:t>
        <a:bodyPr lIns="91440" tIns="91440" rIns="91440" bIns="91440"/>
        <a:lstStyle/>
        <a:p>
          <a:r>
            <a:rPr lang="en-US" sz="1200" dirty="0"/>
            <a:t>Phase 1 trial </a:t>
          </a:r>
          <a:r>
            <a:rPr lang="en-US" sz="1200" dirty="0">
              <a:sym typeface="Wingdings" panose="05000000000000000000" pitchFamily="2" charset="2"/>
            </a:rPr>
            <a:t>with new immunotherapy combination</a:t>
          </a:r>
          <a:endParaRPr lang="en-US" sz="1200" dirty="0"/>
        </a:p>
      </dgm:t>
    </dgm:pt>
    <dgm:pt modelId="{D6528111-586D-432D-935A-617128C81642}" type="parTrans" cxnId="{84609F93-FC9C-4D3D-936F-894BD42DF2EA}">
      <dgm:prSet/>
      <dgm:spPr/>
      <dgm:t>
        <a:bodyPr/>
        <a:lstStyle/>
        <a:p>
          <a:endParaRPr lang="en-US"/>
        </a:p>
      </dgm:t>
    </dgm:pt>
    <dgm:pt modelId="{1EB55EC4-683B-4E56-88AB-CF9D2E35F86B}" type="sibTrans" cxnId="{84609F93-FC9C-4D3D-936F-894BD42DF2EA}">
      <dgm:prSet/>
      <dgm:spPr/>
      <dgm:t>
        <a:bodyPr/>
        <a:lstStyle/>
        <a:p>
          <a:endParaRPr lang="en-US"/>
        </a:p>
      </dgm:t>
    </dgm:pt>
    <dgm:pt modelId="{58F08D52-E9A2-421A-9798-205C357B305D}">
      <dgm:prSet/>
      <dgm:spPr/>
      <dgm:t>
        <a:bodyPr/>
        <a:lstStyle/>
        <a:p>
          <a:r>
            <a:rPr lang="en-US" dirty="0"/>
            <a:t>SWOG 1616 phase 2 trial evaluating ipilimumab ± nivolumab (N = 92)</a:t>
          </a:r>
          <a:r>
            <a:rPr lang="en-US" baseline="30000" dirty="0"/>
            <a:t>2</a:t>
          </a:r>
          <a:endParaRPr lang="en-US" dirty="0"/>
        </a:p>
      </dgm:t>
    </dgm:pt>
    <dgm:pt modelId="{86E3DBA0-5B10-4444-8D5C-0492144419B4}" type="parTrans" cxnId="{FAF372CB-6807-4CCC-86A3-F818017AF81C}">
      <dgm:prSet/>
      <dgm:spPr/>
      <dgm:t>
        <a:bodyPr/>
        <a:lstStyle/>
        <a:p>
          <a:endParaRPr lang="en-US"/>
        </a:p>
      </dgm:t>
    </dgm:pt>
    <dgm:pt modelId="{2395F813-4D7F-48AA-BD0A-B659B3184CAB}" type="sibTrans" cxnId="{FAF372CB-6807-4CCC-86A3-F818017AF81C}">
      <dgm:prSet/>
      <dgm:spPr/>
      <dgm:t>
        <a:bodyPr/>
        <a:lstStyle/>
        <a:p>
          <a:endParaRPr lang="en-US"/>
        </a:p>
      </dgm:t>
    </dgm:pt>
    <dgm:pt modelId="{300A2135-17B8-424D-BB11-681F7B8A88AA}">
      <dgm:prSet custT="1"/>
      <dgm:spPr/>
      <dgm:t>
        <a:bodyPr lIns="91440" tIns="91440" rIns="91440" bIns="91440"/>
        <a:lstStyle/>
        <a:p>
          <a:r>
            <a:rPr lang="en-US" sz="1200" dirty="0"/>
            <a:t>6-month PFS: 34% (combination) vs. 13% (</a:t>
          </a:r>
          <a:r>
            <a:rPr lang="en-US" sz="1200" dirty="0" err="1"/>
            <a:t>ipi</a:t>
          </a:r>
          <a:r>
            <a:rPr lang="en-US" sz="1200" dirty="0"/>
            <a:t> alone) (HR: 0.63, </a:t>
          </a:r>
          <a:r>
            <a:rPr lang="en-US" sz="1200" i="1" dirty="0"/>
            <a:t>P</a:t>
          </a:r>
          <a:r>
            <a:rPr lang="en-US" sz="1200" dirty="0"/>
            <a:t>=0.04)</a:t>
          </a:r>
        </a:p>
      </dgm:t>
    </dgm:pt>
    <dgm:pt modelId="{C8780041-99A0-45F7-8D90-FDEB6FD4070F}" type="parTrans" cxnId="{828142D1-740F-4293-AB8C-F1F1E4746021}">
      <dgm:prSet/>
      <dgm:spPr/>
      <dgm:t>
        <a:bodyPr/>
        <a:lstStyle/>
        <a:p>
          <a:endParaRPr lang="en-US"/>
        </a:p>
      </dgm:t>
    </dgm:pt>
    <dgm:pt modelId="{0AB60ED2-E158-4E5A-BFAE-4F926ADF0D35}" type="sibTrans" cxnId="{828142D1-740F-4293-AB8C-F1F1E4746021}">
      <dgm:prSet/>
      <dgm:spPr/>
      <dgm:t>
        <a:bodyPr/>
        <a:lstStyle/>
        <a:p>
          <a:endParaRPr lang="en-US"/>
        </a:p>
      </dgm:t>
    </dgm:pt>
    <dgm:pt modelId="{AA1709CD-F0E9-4C5B-862A-58EF8D6F12E6}">
      <dgm:prSet/>
      <dgm:spPr/>
      <dgm:t>
        <a:bodyPr/>
        <a:lstStyle/>
        <a:p>
          <a:r>
            <a:rPr lang="en-US" dirty="0"/>
            <a:t>RELATIVITY-020 phase 1/2a trial evaluating nivolumab + </a:t>
          </a:r>
          <a:r>
            <a:rPr lang="en-US" dirty="0" err="1"/>
            <a:t>relatlimab</a:t>
          </a:r>
          <a:r>
            <a:rPr lang="en-US" dirty="0"/>
            <a:t> (N = 518)</a:t>
          </a:r>
          <a:r>
            <a:rPr lang="en-US" baseline="30000" dirty="0"/>
            <a:t>3</a:t>
          </a:r>
          <a:endParaRPr lang="en-US" dirty="0"/>
        </a:p>
      </dgm:t>
    </dgm:pt>
    <dgm:pt modelId="{16932EBC-648F-498A-96E2-2F49662B7E98}" type="parTrans" cxnId="{BC259B54-11BD-4D58-8316-3A0835AC2973}">
      <dgm:prSet/>
      <dgm:spPr/>
      <dgm:t>
        <a:bodyPr/>
        <a:lstStyle/>
        <a:p>
          <a:endParaRPr lang="en-US"/>
        </a:p>
      </dgm:t>
    </dgm:pt>
    <dgm:pt modelId="{4AE2BD7F-20BA-4730-90C1-DAD5330D43A8}" type="sibTrans" cxnId="{BC259B54-11BD-4D58-8316-3A0835AC2973}">
      <dgm:prSet/>
      <dgm:spPr/>
      <dgm:t>
        <a:bodyPr/>
        <a:lstStyle/>
        <a:p>
          <a:endParaRPr lang="en-US"/>
        </a:p>
      </dgm:t>
    </dgm:pt>
    <dgm:pt modelId="{754DF4E0-1967-4FD9-8989-FE1F04D17DC3}">
      <dgm:prSet custT="1"/>
      <dgm:spPr/>
      <dgm:t>
        <a:bodyPr lIns="91440" tIns="91440" rIns="0" bIns="91440"/>
        <a:lstStyle/>
        <a:p>
          <a:r>
            <a:rPr lang="en-US" sz="1200" dirty="0"/>
            <a:t>Two cohorts (D1 and D2)</a:t>
          </a:r>
        </a:p>
      </dgm:t>
    </dgm:pt>
    <dgm:pt modelId="{17DAD487-CF22-4675-9083-832F138BA878}" type="parTrans" cxnId="{7C288ABE-5E5C-4A09-9E24-7D079071C512}">
      <dgm:prSet/>
      <dgm:spPr/>
      <dgm:t>
        <a:bodyPr/>
        <a:lstStyle/>
        <a:p>
          <a:endParaRPr lang="en-US"/>
        </a:p>
      </dgm:t>
    </dgm:pt>
    <dgm:pt modelId="{D1CF1B7B-36BE-419A-8D39-7FA161CC1C5F}" type="sibTrans" cxnId="{7C288ABE-5E5C-4A09-9E24-7D079071C512}">
      <dgm:prSet/>
      <dgm:spPr/>
      <dgm:t>
        <a:bodyPr/>
        <a:lstStyle/>
        <a:p>
          <a:endParaRPr lang="en-US"/>
        </a:p>
      </dgm:t>
    </dgm:pt>
    <dgm:pt modelId="{7CC84683-89AF-4751-BC59-04902F9DEA13}">
      <dgm:prSet custT="1"/>
      <dgm:spPr/>
      <dgm:t>
        <a:bodyPr lIns="91440" tIns="91440" rIns="0" bIns="91440"/>
        <a:lstStyle/>
        <a:p>
          <a:r>
            <a:rPr lang="en-US" sz="1200" dirty="0"/>
            <a:t>D1 included 1 prior anti-PD-1 (39.3% had prior anti-CTLA-4) </a:t>
          </a:r>
          <a:r>
            <a:rPr lang="en-US" sz="1200" dirty="0">
              <a:sym typeface="Wingdings" panose="05000000000000000000" pitchFamily="2" charset="2"/>
            </a:rPr>
            <a:t></a:t>
          </a:r>
          <a:r>
            <a:rPr lang="en-US" sz="1200" dirty="0"/>
            <a:t> PFS 2.1 </a:t>
          </a:r>
          <a:r>
            <a:rPr lang="en-US" sz="1200" dirty="0" err="1"/>
            <a:t>mos</a:t>
          </a:r>
          <a:r>
            <a:rPr lang="en-US" sz="1200" dirty="0"/>
            <a:t>; OS 14.7 </a:t>
          </a:r>
          <a:r>
            <a:rPr lang="en-US" sz="1200" dirty="0" err="1"/>
            <a:t>mos</a:t>
          </a:r>
          <a:endParaRPr lang="en-US" sz="1200" dirty="0"/>
        </a:p>
      </dgm:t>
    </dgm:pt>
    <dgm:pt modelId="{86046DF8-CDF2-4A14-82A8-BC59BF92A422}" type="parTrans" cxnId="{6CCAAAC5-9E2F-4E97-82C2-4CF3E6BE1AFB}">
      <dgm:prSet/>
      <dgm:spPr/>
      <dgm:t>
        <a:bodyPr/>
        <a:lstStyle/>
        <a:p>
          <a:endParaRPr lang="en-US"/>
        </a:p>
      </dgm:t>
    </dgm:pt>
    <dgm:pt modelId="{38EA8A3F-DB80-40D9-9C2D-96C92F9275B7}" type="sibTrans" cxnId="{6CCAAAC5-9E2F-4E97-82C2-4CF3E6BE1AFB}">
      <dgm:prSet/>
      <dgm:spPr/>
      <dgm:t>
        <a:bodyPr/>
        <a:lstStyle/>
        <a:p>
          <a:endParaRPr lang="en-US"/>
        </a:p>
      </dgm:t>
    </dgm:pt>
    <dgm:pt modelId="{8192AD4A-D982-4751-A4B6-E7BAFA6CB46E}">
      <dgm:prSet custT="1"/>
      <dgm:spPr/>
      <dgm:t>
        <a:bodyPr lIns="91440" tIns="91440" rIns="0" bIns="91440"/>
        <a:lstStyle/>
        <a:p>
          <a:r>
            <a:rPr lang="en-US" sz="1200" dirty="0"/>
            <a:t>D2 included ≥ 1 anti-PD-1 (59.8% had prior anti-CTLA-4) </a:t>
          </a:r>
          <a:r>
            <a:rPr lang="en-US" sz="1200" dirty="0">
              <a:sym typeface="Wingdings" panose="05000000000000000000" pitchFamily="2" charset="2"/>
            </a:rPr>
            <a:t></a:t>
          </a:r>
          <a:r>
            <a:rPr lang="en-US" sz="1200" dirty="0"/>
            <a:t> PFS 3.2 </a:t>
          </a:r>
          <a:r>
            <a:rPr lang="en-US" sz="1200" dirty="0" err="1"/>
            <a:t>mos</a:t>
          </a:r>
          <a:r>
            <a:rPr lang="en-US" sz="1200" dirty="0"/>
            <a:t>; OS 17.1 </a:t>
          </a:r>
          <a:r>
            <a:rPr lang="en-US" sz="1200" dirty="0" err="1"/>
            <a:t>mos</a:t>
          </a:r>
          <a:r>
            <a:rPr lang="en-US" sz="1200" dirty="0"/>
            <a:t> </a:t>
          </a:r>
        </a:p>
      </dgm:t>
    </dgm:pt>
    <dgm:pt modelId="{81B4935B-5841-41A3-8125-CF81A76B002A}" type="parTrans" cxnId="{5C90A20C-C7B6-42C3-8317-1AF857237E43}">
      <dgm:prSet/>
      <dgm:spPr/>
      <dgm:t>
        <a:bodyPr/>
        <a:lstStyle/>
        <a:p>
          <a:endParaRPr lang="en-US"/>
        </a:p>
      </dgm:t>
    </dgm:pt>
    <dgm:pt modelId="{8F699572-C1A0-474D-9601-60CD63311141}" type="sibTrans" cxnId="{5C90A20C-C7B6-42C3-8317-1AF857237E43}">
      <dgm:prSet/>
      <dgm:spPr/>
      <dgm:t>
        <a:bodyPr/>
        <a:lstStyle/>
        <a:p>
          <a:endParaRPr lang="en-US"/>
        </a:p>
      </dgm:t>
    </dgm:pt>
    <dgm:pt modelId="{37455DCE-38A6-4D27-9141-4266B82E8F11}">
      <dgm:prSet/>
      <dgm:spPr/>
      <dgm:t>
        <a:bodyPr/>
        <a:lstStyle/>
        <a:p>
          <a:r>
            <a:rPr lang="en-US" dirty="0"/>
            <a:t>LEAP-004 phase 2 trial evaluating pembrolizumab + </a:t>
          </a:r>
          <a:r>
            <a:rPr lang="en-US" dirty="0" err="1"/>
            <a:t>lenvatinib</a:t>
          </a:r>
          <a:r>
            <a:rPr lang="en-US" dirty="0"/>
            <a:t> (N = 103)</a:t>
          </a:r>
          <a:r>
            <a:rPr lang="en-US" baseline="30000" dirty="0"/>
            <a:t>4</a:t>
          </a:r>
          <a:endParaRPr lang="en-US" dirty="0"/>
        </a:p>
      </dgm:t>
    </dgm:pt>
    <dgm:pt modelId="{A89B33B5-7210-4054-9F26-2D063F741ABB}" type="parTrans" cxnId="{DE9446F4-97B6-4DCD-8B0C-29883D7DC380}">
      <dgm:prSet/>
      <dgm:spPr/>
      <dgm:t>
        <a:bodyPr/>
        <a:lstStyle/>
        <a:p>
          <a:endParaRPr lang="en-US"/>
        </a:p>
      </dgm:t>
    </dgm:pt>
    <dgm:pt modelId="{7FFF295C-0DD0-4D7C-8E46-0EA542D07EAE}" type="sibTrans" cxnId="{DE9446F4-97B6-4DCD-8B0C-29883D7DC380}">
      <dgm:prSet/>
      <dgm:spPr/>
      <dgm:t>
        <a:bodyPr/>
        <a:lstStyle/>
        <a:p>
          <a:endParaRPr lang="en-US"/>
        </a:p>
      </dgm:t>
    </dgm:pt>
    <dgm:pt modelId="{9C3C8036-6907-4271-A19F-C20AA7376B98}">
      <dgm:prSet custT="1"/>
      <dgm:spPr/>
      <dgm:t>
        <a:bodyPr lIns="91440" tIns="91440" rIns="91440" bIns="91440"/>
        <a:lstStyle/>
        <a:p>
          <a:r>
            <a:rPr lang="en-US" sz="1200" dirty="0"/>
            <a:t>ORR = 21.4% (CR in 2.9%)</a:t>
          </a:r>
        </a:p>
      </dgm:t>
    </dgm:pt>
    <dgm:pt modelId="{4D2C05C3-8A58-49FA-90E9-A868EF417229}" type="parTrans" cxnId="{09DAD2D7-E1D9-4163-BD4A-122E969A563D}">
      <dgm:prSet/>
      <dgm:spPr/>
      <dgm:t>
        <a:bodyPr/>
        <a:lstStyle/>
        <a:p>
          <a:endParaRPr lang="en-US"/>
        </a:p>
      </dgm:t>
    </dgm:pt>
    <dgm:pt modelId="{8D5F121B-9A35-4EB7-96D6-484AA3610F3E}" type="sibTrans" cxnId="{09DAD2D7-E1D9-4163-BD4A-122E969A563D}">
      <dgm:prSet/>
      <dgm:spPr/>
      <dgm:t>
        <a:bodyPr/>
        <a:lstStyle/>
        <a:p>
          <a:endParaRPr lang="en-US"/>
        </a:p>
      </dgm:t>
    </dgm:pt>
    <dgm:pt modelId="{27208DBC-A0AE-491F-8275-DBA8B383227F}">
      <dgm:prSet/>
      <dgm:spPr/>
      <dgm:t>
        <a:bodyPr/>
        <a:lstStyle/>
        <a:p>
          <a:r>
            <a:rPr lang="en-US" dirty="0"/>
            <a:t>C-144-01 phase 2 trial evaluating novel tumor infiltrating lymphocyte (TIL) therapy, </a:t>
          </a:r>
          <a:r>
            <a:rPr lang="en-US" dirty="0" err="1"/>
            <a:t>lifileucel</a:t>
          </a:r>
          <a:r>
            <a:rPr lang="en-US" dirty="0"/>
            <a:t> (N = 153)</a:t>
          </a:r>
          <a:r>
            <a:rPr lang="en-US" baseline="30000" dirty="0"/>
            <a:t>5</a:t>
          </a:r>
          <a:endParaRPr lang="en-US" dirty="0"/>
        </a:p>
      </dgm:t>
    </dgm:pt>
    <dgm:pt modelId="{843C0CE9-62C6-4ADD-B305-23A7A0236255}" type="parTrans" cxnId="{0DAB37B2-62C6-443A-8165-5D41E5ABE93A}">
      <dgm:prSet/>
      <dgm:spPr/>
      <dgm:t>
        <a:bodyPr/>
        <a:lstStyle/>
        <a:p>
          <a:endParaRPr lang="en-US"/>
        </a:p>
      </dgm:t>
    </dgm:pt>
    <dgm:pt modelId="{C0A67B95-17CC-4013-B195-E00358529E87}" type="sibTrans" cxnId="{0DAB37B2-62C6-443A-8165-5D41E5ABE93A}">
      <dgm:prSet/>
      <dgm:spPr/>
      <dgm:t>
        <a:bodyPr/>
        <a:lstStyle/>
        <a:p>
          <a:endParaRPr lang="en-US"/>
        </a:p>
      </dgm:t>
    </dgm:pt>
    <dgm:pt modelId="{9D5ACB86-C921-4543-BC51-89E43231FE7F}">
      <dgm:prSet custT="1"/>
      <dgm:spPr/>
      <dgm:t>
        <a:bodyPr lIns="91440" tIns="91440" rIns="91440" bIns="91440"/>
        <a:lstStyle/>
        <a:p>
          <a:r>
            <a:rPr lang="en-US" sz="1200" dirty="0"/>
            <a:t>Cohorts 2 and 4 both included cryopreserved lifileucel (combined results)</a:t>
          </a:r>
        </a:p>
      </dgm:t>
    </dgm:pt>
    <dgm:pt modelId="{71344389-61F1-4014-B405-B8B7B2471435}" type="parTrans" cxnId="{A6CA5DD7-04E7-4AFB-868B-AD362F37963A}">
      <dgm:prSet/>
      <dgm:spPr/>
      <dgm:t>
        <a:bodyPr/>
        <a:lstStyle/>
        <a:p>
          <a:endParaRPr lang="en-US"/>
        </a:p>
      </dgm:t>
    </dgm:pt>
    <dgm:pt modelId="{C1C624EF-BA29-4010-A314-00EDC296AC15}" type="sibTrans" cxnId="{A6CA5DD7-04E7-4AFB-868B-AD362F37963A}">
      <dgm:prSet/>
      <dgm:spPr/>
      <dgm:t>
        <a:bodyPr/>
        <a:lstStyle/>
        <a:p>
          <a:endParaRPr lang="en-US"/>
        </a:p>
      </dgm:t>
    </dgm:pt>
    <dgm:pt modelId="{BA1E6438-00A8-408F-A4D2-B9AB582819B4}">
      <dgm:prSet custT="1"/>
      <dgm:spPr/>
      <dgm:t>
        <a:bodyPr lIns="91440" tIns="91440" rIns="91440" bIns="91440"/>
        <a:lstStyle/>
        <a:p>
          <a:r>
            <a:rPr lang="en-US" sz="1200" dirty="0"/>
            <a:t>ORR = 31.% (CR in 5.2%)</a:t>
          </a:r>
        </a:p>
      </dgm:t>
    </dgm:pt>
    <dgm:pt modelId="{6ACC1642-48C7-45D7-9563-AFCDF13A1129}" type="parTrans" cxnId="{0C576305-CA15-4D71-B7FF-FB6534F6FF3E}">
      <dgm:prSet/>
      <dgm:spPr/>
      <dgm:t>
        <a:bodyPr/>
        <a:lstStyle/>
        <a:p>
          <a:endParaRPr lang="en-US"/>
        </a:p>
      </dgm:t>
    </dgm:pt>
    <dgm:pt modelId="{873D22C7-9EB6-4CE3-BCEF-ADDBDCBD6316}" type="sibTrans" cxnId="{0C576305-CA15-4D71-B7FF-FB6534F6FF3E}">
      <dgm:prSet/>
      <dgm:spPr/>
      <dgm:t>
        <a:bodyPr/>
        <a:lstStyle/>
        <a:p>
          <a:endParaRPr lang="en-US"/>
        </a:p>
      </dgm:t>
    </dgm:pt>
    <dgm:pt modelId="{CBBDB183-89B3-4926-A41D-F2C8E0FA8C3A}">
      <dgm:prSet custT="1"/>
      <dgm:spPr/>
      <dgm:t>
        <a:bodyPr lIns="91440" tIns="91440" rIns="91440" bIns="91440"/>
        <a:lstStyle/>
        <a:p>
          <a:r>
            <a:rPr lang="en-US" sz="1200" dirty="0"/>
            <a:t>ORR = 61%</a:t>
          </a:r>
        </a:p>
      </dgm:t>
    </dgm:pt>
    <dgm:pt modelId="{D7082542-82C4-49AB-AC41-78D4791ADDF9}" type="parTrans" cxnId="{357F45FB-40F7-4315-B1C0-402E9733A334}">
      <dgm:prSet/>
      <dgm:spPr/>
      <dgm:t>
        <a:bodyPr/>
        <a:lstStyle/>
        <a:p>
          <a:endParaRPr lang="en-US"/>
        </a:p>
      </dgm:t>
    </dgm:pt>
    <dgm:pt modelId="{560B9238-C072-4562-AE3B-44CF21FB7A85}" type="sibTrans" cxnId="{357F45FB-40F7-4315-B1C0-402E9733A334}">
      <dgm:prSet/>
      <dgm:spPr/>
      <dgm:t>
        <a:bodyPr/>
        <a:lstStyle/>
        <a:p>
          <a:endParaRPr lang="en-US"/>
        </a:p>
      </dgm:t>
    </dgm:pt>
    <dgm:pt modelId="{5996D991-4A38-46C5-9C02-E53969650E57}">
      <dgm:prSet custT="1"/>
      <dgm:spPr/>
      <dgm:t>
        <a:bodyPr lIns="91440" tIns="91440" rIns="91440" bIns="91440"/>
        <a:lstStyle/>
        <a:p>
          <a:r>
            <a:rPr lang="en-US" sz="1200" dirty="0"/>
            <a:t>43.9% grade </a:t>
          </a:r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≥ 3 treatment-related AE</a:t>
          </a:r>
          <a:endParaRPr lang="en-US" sz="1200" dirty="0"/>
        </a:p>
      </dgm:t>
    </dgm:pt>
    <dgm:pt modelId="{6661C4FE-DBA3-4875-AB68-F182137897C1}" type="parTrans" cxnId="{029C6177-92F6-4A8E-A95D-65F4F9041BED}">
      <dgm:prSet/>
      <dgm:spPr/>
      <dgm:t>
        <a:bodyPr/>
        <a:lstStyle/>
        <a:p>
          <a:endParaRPr lang="en-US"/>
        </a:p>
      </dgm:t>
    </dgm:pt>
    <dgm:pt modelId="{B500273E-BB6D-4E3B-8E45-CA8DA762C7FA}" type="sibTrans" cxnId="{029C6177-92F6-4A8E-A95D-65F4F9041BED}">
      <dgm:prSet/>
      <dgm:spPr/>
      <dgm:t>
        <a:bodyPr/>
        <a:lstStyle/>
        <a:p>
          <a:endParaRPr lang="en-US"/>
        </a:p>
      </dgm:t>
    </dgm:pt>
    <dgm:pt modelId="{A9EBE1F7-A322-48AC-98C5-6A8235384078}">
      <dgm:prSet custT="1"/>
      <dgm:spPr/>
      <dgm:t>
        <a:bodyPr lIns="91440" tIns="91440" rIns="91440" bIns="91440"/>
        <a:lstStyle/>
        <a:p>
          <a:r>
            <a:rPr lang="en-US" sz="1200" dirty="0"/>
            <a:t>DCR = 66%</a:t>
          </a:r>
        </a:p>
      </dgm:t>
    </dgm:pt>
    <dgm:pt modelId="{43AA91CA-AF31-43FA-83DC-5976F94A6883}" type="parTrans" cxnId="{C11FD2BA-0AE6-4AD8-97B2-588643A1AE90}">
      <dgm:prSet/>
      <dgm:spPr/>
      <dgm:t>
        <a:bodyPr/>
        <a:lstStyle/>
        <a:p>
          <a:endParaRPr lang="en-US"/>
        </a:p>
      </dgm:t>
    </dgm:pt>
    <dgm:pt modelId="{E213CE79-A3CF-46BB-ADD0-CB5DBBDC7E1F}" type="sibTrans" cxnId="{C11FD2BA-0AE6-4AD8-97B2-588643A1AE90}">
      <dgm:prSet/>
      <dgm:spPr/>
      <dgm:t>
        <a:bodyPr/>
        <a:lstStyle/>
        <a:p>
          <a:endParaRPr lang="en-US"/>
        </a:p>
      </dgm:t>
    </dgm:pt>
    <dgm:pt modelId="{FD4D8C87-4AE3-41FC-8AC6-398F0A4F30AE}">
      <dgm:prSet custT="1"/>
      <dgm:spPr/>
      <dgm:t>
        <a:bodyPr lIns="91440" tIns="91440" rIns="91440" bIns="91440"/>
        <a:lstStyle/>
        <a:p>
          <a:r>
            <a:rPr lang="en-US" sz="1200" dirty="0" err="1"/>
            <a:t>DoR</a:t>
          </a:r>
          <a:r>
            <a:rPr lang="en-US" sz="1200" dirty="0"/>
            <a:t> = 8.3 </a:t>
          </a:r>
          <a:r>
            <a:rPr lang="en-US" sz="1200" dirty="0" err="1"/>
            <a:t>mos</a:t>
          </a:r>
          <a:endParaRPr lang="en-US" sz="1200" dirty="0"/>
        </a:p>
      </dgm:t>
    </dgm:pt>
    <dgm:pt modelId="{95F1C12A-1C60-408E-B45B-CB7352A80292}" type="parTrans" cxnId="{7542FE07-7C54-4FB9-83D1-C54B6A343187}">
      <dgm:prSet/>
      <dgm:spPr/>
      <dgm:t>
        <a:bodyPr/>
        <a:lstStyle/>
        <a:p>
          <a:endParaRPr lang="en-US"/>
        </a:p>
      </dgm:t>
    </dgm:pt>
    <dgm:pt modelId="{C434DA1B-5A2E-45B0-A84F-6FEB4CBC60B4}" type="sibTrans" cxnId="{7542FE07-7C54-4FB9-83D1-C54B6A343187}">
      <dgm:prSet/>
      <dgm:spPr/>
      <dgm:t>
        <a:bodyPr/>
        <a:lstStyle/>
        <a:p>
          <a:endParaRPr lang="en-US"/>
        </a:p>
      </dgm:t>
    </dgm:pt>
    <dgm:pt modelId="{CDC3D678-D727-4948-8429-EFCBFD73D9D2}" type="pres">
      <dgm:prSet presAssocID="{95FB55C7-A7D6-4E28-A33A-6DCCFFE89A93}" presName="Name0" presStyleCnt="0">
        <dgm:presLayoutVars>
          <dgm:dir/>
          <dgm:animLvl val="lvl"/>
          <dgm:resizeHandles val="exact"/>
        </dgm:presLayoutVars>
      </dgm:prSet>
      <dgm:spPr/>
    </dgm:pt>
    <dgm:pt modelId="{6285B453-C3A9-4D55-ADEC-DF43788D27F5}" type="pres">
      <dgm:prSet presAssocID="{B453CCD1-0F0A-41BA-8097-4DF64882C715}" presName="linNode" presStyleCnt="0"/>
      <dgm:spPr/>
    </dgm:pt>
    <dgm:pt modelId="{86DC765E-9BE3-4429-8186-55FDACADCD6D}" type="pres">
      <dgm:prSet presAssocID="{B453CCD1-0F0A-41BA-8097-4DF64882C715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04A6D532-04BF-4430-9E45-70BA08EF2984}" type="pres">
      <dgm:prSet presAssocID="{B453CCD1-0F0A-41BA-8097-4DF64882C715}" presName="descendantText" presStyleLbl="alignAccFollowNode1" presStyleIdx="0" presStyleCnt="5" custScaleX="124939">
        <dgm:presLayoutVars>
          <dgm:bulletEnabled val="1"/>
        </dgm:presLayoutVars>
      </dgm:prSet>
      <dgm:spPr/>
    </dgm:pt>
    <dgm:pt modelId="{1EC582EE-7F6B-4CE1-98A7-10581233BFC7}" type="pres">
      <dgm:prSet presAssocID="{78A7A6B3-B7C4-400C-B991-436F7F138072}" presName="sp" presStyleCnt="0"/>
      <dgm:spPr/>
    </dgm:pt>
    <dgm:pt modelId="{B7D39D54-AA12-4A0C-A6FB-8187FA05EB44}" type="pres">
      <dgm:prSet presAssocID="{58F08D52-E9A2-421A-9798-205C357B305D}" presName="linNode" presStyleCnt="0"/>
      <dgm:spPr/>
    </dgm:pt>
    <dgm:pt modelId="{863FE706-A302-4605-92E7-4F6855F4C9B5}" type="pres">
      <dgm:prSet presAssocID="{58F08D52-E9A2-421A-9798-205C357B305D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D043BAAB-72F5-4ED5-9CEE-BEDA9904246D}" type="pres">
      <dgm:prSet presAssocID="{58F08D52-E9A2-421A-9798-205C357B305D}" presName="descendantText" presStyleLbl="alignAccFollowNode1" presStyleIdx="1" presStyleCnt="5" custScaleX="124939">
        <dgm:presLayoutVars>
          <dgm:bulletEnabled val="1"/>
        </dgm:presLayoutVars>
      </dgm:prSet>
      <dgm:spPr/>
    </dgm:pt>
    <dgm:pt modelId="{C13DD262-69B8-4C76-B089-25470F089F24}" type="pres">
      <dgm:prSet presAssocID="{2395F813-4D7F-48AA-BD0A-B659B3184CAB}" presName="sp" presStyleCnt="0"/>
      <dgm:spPr/>
    </dgm:pt>
    <dgm:pt modelId="{44AA9D5C-9476-4694-BDFA-09C4172E2D4A}" type="pres">
      <dgm:prSet presAssocID="{AA1709CD-F0E9-4C5B-862A-58EF8D6F12E6}" presName="linNode" presStyleCnt="0"/>
      <dgm:spPr/>
    </dgm:pt>
    <dgm:pt modelId="{B998889D-69E1-45EF-8C61-34AC66D5E63D}" type="pres">
      <dgm:prSet presAssocID="{AA1709CD-F0E9-4C5B-862A-58EF8D6F12E6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0CB1FFCF-8BC9-4C44-A57D-2843200B2423}" type="pres">
      <dgm:prSet presAssocID="{AA1709CD-F0E9-4C5B-862A-58EF8D6F12E6}" presName="descendantText" presStyleLbl="alignAccFollowNode1" presStyleIdx="2" presStyleCnt="5" custScaleX="124939" custScaleY="116199">
        <dgm:presLayoutVars>
          <dgm:bulletEnabled val="1"/>
        </dgm:presLayoutVars>
      </dgm:prSet>
      <dgm:spPr/>
    </dgm:pt>
    <dgm:pt modelId="{8C365BCD-EB01-46F2-8F3F-13520BE1A946}" type="pres">
      <dgm:prSet presAssocID="{4AE2BD7F-20BA-4730-90C1-DAD5330D43A8}" presName="sp" presStyleCnt="0"/>
      <dgm:spPr/>
    </dgm:pt>
    <dgm:pt modelId="{A18A2D65-B0D1-40F9-8032-CABE629EC255}" type="pres">
      <dgm:prSet presAssocID="{37455DCE-38A6-4D27-9141-4266B82E8F11}" presName="linNode" presStyleCnt="0"/>
      <dgm:spPr/>
    </dgm:pt>
    <dgm:pt modelId="{B850799D-EAC8-4671-AF60-4343A523DBD1}" type="pres">
      <dgm:prSet presAssocID="{37455DCE-38A6-4D27-9141-4266B82E8F11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AA145B15-1B2C-4856-AB1C-2BDB8098C52C}" type="pres">
      <dgm:prSet presAssocID="{37455DCE-38A6-4D27-9141-4266B82E8F11}" presName="descendantText" presStyleLbl="alignAccFollowNode1" presStyleIdx="3" presStyleCnt="5" custScaleX="124939">
        <dgm:presLayoutVars>
          <dgm:bulletEnabled val="1"/>
        </dgm:presLayoutVars>
      </dgm:prSet>
      <dgm:spPr/>
    </dgm:pt>
    <dgm:pt modelId="{C4D725CF-CF46-45E7-AFAF-ECCEF956C5AF}" type="pres">
      <dgm:prSet presAssocID="{7FFF295C-0DD0-4D7C-8E46-0EA542D07EAE}" presName="sp" presStyleCnt="0"/>
      <dgm:spPr/>
    </dgm:pt>
    <dgm:pt modelId="{63DCE758-7722-43BF-81FB-09898B5D4ADB}" type="pres">
      <dgm:prSet presAssocID="{27208DBC-A0AE-491F-8275-DBA8B383227F}" presName="linNode" presStyleCnt="0"/>
      <dgm:spPr/>
    </dgm:pt>
    <dgm:pt modelId="{E1A19059-0F33-456D-8097-49E3F4E6F539}" type="pres">
      <dgm:prSet presAssocID="{27208DBC-A0AE-491F-8275-DBA8B383227F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F7CDC24A-495B-4800-A8EC-AF1212B3D9A8}" type="pres">
      <dgm:prSet presAssocID="{27208DBC-A0AE-491F-8275-DBA8B383227F}" presName="descendantText" presStyleLbl="alignAccFollowNode1" presStyleIdx="4" presStyleCnt="5" custScaleX="124939">
        <dgm:presLayoutVars>
          <dgm:bulletEnabled val="1"/>
        </dgm:presLayoutVars>
      </dgm:prSet>
      <dgm:spPr/>
    </dgm:pt>
  </dgm:ptLst>
  <dgm:cxnLst>
    <dgm:cxn modelId="{0C576305-CA15-4D71-B7FF-FB6534F6FF3E}" srcId="{27208DBC-A0AE-491F-8275-DBA8B383227F}" destId="{BA1E6438-00A8-408F-A4D2-B9AB582819B4}" srcOrd="1" destOrd="0" parTransId="{6ACC1642-48C7-45D7-9563-AFCDF13A1129}" sibTransId="{873D22C7-9EB6-4CE3-BCEF-ADDBDCBD6316}"/>
    <dgm:cxn modelId="{7542FE07-7C54-4FB9-83D1-C54B6A343187}" srcId="{37455DCE-38A6-4D27-9141-4266B82E8F11}" destId="{FD4D8C87-4AE3-41FC-8AC6-398F0A4F30AE}" srcOrd="2" destOrd="0" parTransId="{95F1C12A-1C60-408E-B45B-CB7352A80292}" sibTransId="{C434DA1B-5A2E-45B0-A84F-6FEB4CBC60B4}"/>
    <dgm:cxn modelId="{5C90A20C-C7B6-42C3-8317-1AF857237E43}" srcId="{AA1709CD-F0E9-4C5B-862A-58EF8D6F12E6}" destId="{8192AD4A-D982-4751-A4B6-E7BAFA6CB46E}" srcOrd="2" destOrd="0" parTransId="{81B4935B-5841-41A3-8125-CF81A76B002A}" sibTransId="{8F699572-C1A0-474D-9601-60CD63311141}"/>
    <dgm:cxn modelId="{D45EDE0C-B27A-4454-AD24-BBA94A6A02BB}" type="presOf" srcId="{300A2135-17B8-424D-BB11-681F7B8A88AA}" destId="{D043BAAB-72F5-4ED5-9CEE-BEDA9904246D}" srcOrd="0" destOrd="0" presId="urn:microsoft.com/office/officeart/2005/8/layout/vList5"/>
    <dgm:cxn modelId="{D422CF17-4E66-4A78-96BE-31848FADCFFD}" srcId="{95FB55C7-A7D6-4E28-A33A-6DCCFFE89A93}" destId="{B453CCD1-0F0A-41BA-8097-4DF64882C715}" srcOrd="0" destOrd="0" parTransId="{1B1C2AF3-9D9D-47D6-8DEE-5F49AA0B01DA}" sibTransId="{78A7A6B3-B7C4-400C-B991-436F7F138072}"/>
    <dgm:cxn modelId="{BDA87446-24C5-4C92-B12C-5884B41D14F4}" type="presOf" srcId="{CBBDB183-89B3-4926-A41D-F2C8E0FA8C3A}" destId="{04A6D532-04BF-4430-9E45-70BA08EF2984}" srcOrd="0" destOrd="1" presId="urn:microsoft.com/office/officeart/2005/8/layout/vList5"/>
    <dgm:cxn modelId="{E0064D49-C8FE-4445-8C53-9F20FF16E17C}" type="presOf" srcId="{9C3C8036-6907-4271-A19F-C20AA7376B98}" destId="{AA145B15-1B2C-4856-AB1C-2BDB8098C52C}" srcOrd="0" destOrd="0" presId="urn:microsoft.com/office/officeart/2005/8/layout/vList5"/>
    <dgm:cxn modelId="{97DB1E74-D272-4356-A833-52682BA2F16B}" type="presOf" srcId="{7CC84683-89AF-4751-BC59-04902F9DEA13}" destId="{0CB1FFCF-8BC9-4C44-A57D-2843200B2423}" srcOrd="0" destOrd="1" presId="urn:microsoft.com/office/officeart/2005/8/layout/vList5"/>
    <dgm:cxn modelId="{BC259B54-11BD-4D58-8316-3A0835AC2973}" srcId="{95FB55C7-A7D6-4E28-A33A-6DCCFFE89A93}" destId="{AA1709CD-F0E9-4C5B-862A-58EF8D6F12E6}" srcOrd="2" destOrd="0" parTransId="{16932EBC-648F-498A-96E2-2F49662B7E98}" sibTransId="{4AE2BD7F-20BA-4730-90C1-DAD5330D43A8}"/>
    <dgm:cxn modelId="{424A3C77-95ED-4CCD-A870-3D8F4112A3B8}" type="presOf" srcId="{FD4D8C87-4AE3-41FC-8AC6-398F0A4F30AE}" destId="{AA145B15-1B2C-4856-AB1C-2BDB8098C52C}" srcOrd="0" destOrd="2" presId="urn:microsoft.com/office/officeart/2005/8/layout/vList5"/>
    <dgm:cxn modelId="{029C6177-92F6-4A8E-A95D-65F4F9041BED}" srcId="{B453CCD1-0F0A-41BA-8097-4DF64882C715}" destId="{5996D991-4A38-46C5-9C02-E53969650E57}" srcOrd="2" destOrd="0" parTransId="{6661C4FE-DBA3-4875-AB68-F182137897C1}" sibTransId="{B500273E-BB6D-4E3B-8E45-CA8DA762C7FA}"/>
    <dgm:cxn modelId="{8AF0AF80-4AFC-4DF8-B1F1-6416FF9EEB25}" type="presOf" srcId="{58F08D52-E9A2-421A-9798-205C357B305D}" destId="{863FE706-A302-4605-92E7-4F6855F4C9B5}" srcOrd="0" destOrd="0" presId="urn:microsoft.com/office/officeart/2005/8/layout/vList5"/>
    <dgm:cxn modelId="{8F4B3F82-EB4C-4E56-B49E-69B503AD06E5}" type="presOf" srcId="{9D5ACB86-C921-4543-BC51-89E43231FE7F}" destId="{F7CDC24A-495B-4800-A8EC-AF1212B3D9A8}" srcOrd="0" destOrd="0" presId="urn:microsoft.com/office/officeart/2005/8/layout/vList5"/>
    <dgm:cxn modelId="{2E9D5787-17DF-43F5-9634-BC78CE832B66}" type="presOf" srcId="{5996D991-4A38-46C5-9C02-E53969650E57}" destId="{04A6D532-04BF-4430-9E45-70BA08EF2984}" srcOrd="0" destOrd="2" presId="urn:microsoft.com/office/officeart/2005/8/layout/vList5"/>
    <dgm:cxn modelId="{719DC58F-F4C6-43D2-9557-28B4C29AE58B}" type="presOf" srcId="{A9EBE1F7-A322-48AC-98C5-6A8235384078}" destId="{AA145B15-1B2C-4856-AB1C-2BDB8098C52C}" srcOrd="0" destOrd="1" presId="urn:microsoft.com/office/officeart/2005/8/layout/vList5"/>
    <dgm:cxn modelId="{ABE23090-9E06-4954-8DE0-5DF2A3C473CF}" type="presOf" srcId="{B453CCD1-0F0A-41BA-8097-4DF64882C715}" destId="{86DC765E-9BE3-4429-8186-55FDACADCD6D}" srcOrd="0" destOrd="0" presId="urn:microsoft.com/office/officeart/2005/8/layout/vList5"/>
    <dgm:cxn modelId="{84609F93-FC9C-4D3D-936F-894BD42DF2EA}" srcId="{B453CCD1-0F0A-41BA-8097-4DF64882C715}" destId="{E2701C24-0E54-41F1-9D8A-C20D1C3D509E}" srcOrd="0" destOrd="0" parTransId="{D6528111-586D-432D-935A-617128C81642}" sibTransId="{1EB55EC4-683B-4E56-88AB-CF9D2E35F86B}"/>
    <dgm:cxn modelId="{382D3E9B-61EB-49A1-AF57-42EC630CA07A}" type="presOf" srcId="{E2701C24-0E54-41F1-9D8A-C20D1C3D509E}" destId="{04A6D532-04BF-4430-9E45-70BA08EF2984}" srcOrd="0" destOrd="0" presId="urn:microsoft.com/office/officeart/2005/8/layout/vList5"/>
    <dgm:cxn modelId="{7EE4949C-816C-40B4-AB16-FB2133ED2B4E}" type="presOf" srcId="{BA1E6438-00A8-408F-A4D2-B9AB582819B4}" destId="{F7CDC24A-495B-4800-A8EC-AF1212B3D9A8}" srcOrd="0" destOrd="1" presId="urn:microsoft.com/office/officeart/2005/8/layout/vList5"/>
    <dgm:cxn modelId="{8AA994AD-92C8-41F0-B111-4BBE567E40E1}" type="presOf" srcId="{AA1709CD-F0E9-4C5B-862A-58EF8D6F12E6}" destId="{B998889D-69E1-45EF-8C61-34AC66D5E63D}" srcOrd="0" destOrd="0" presId="urn:microsoft.com/office/officeart/2005/8/layout/vList5"/>
    <dgm:cxn modelId="{5FABA8AE-61E0-42C6-B58A-9AC56108FF0E}" type="presOf" srcId="{8192AD4A-D982-4751-A4B6-E7BAFA6CB46E}" destId="{0CB1FFCF-8BC9-4C44-A57D-2843200B2423}" srcOrd="0" destOrd="2" presId="urn:microsoft.com/office/officeart/2005/8/layout/vList5"/>
    <dgm:cxn modelId="{0DAB37B2-62C6-443A-8165-5D41E5ABE93A}" srcId="{95FB55C7-A7D6-4E28-A33A-6DCCFFE89A93}" destId="{27208DBC-A0AE-491F-8275-DBA8B383227F}" srcOrd="4" destOrd="0" parTransId="{843C0CE9-62C6-4ADD-B305-23A7A0236255}" sibTransId="{C0A67B95-17CC-4013-B195-E00358529E87}"/>
    <dgm:cxn modelId="{5522BDB7-DB5C-40DE-835F-A043293C3DB9}" type="presOf" srcId="{754DF4E0-1967-4FD9-8989-FE1F04D17DC3}" destId="{0CB1FFCF-8BC9-4C44-A57D-2843200B2423}" srcOrd="0" destOrd="0" presId="urn:microsoft.com/office/officeart/2005/8/layout/vList5"/>
    <dgm:cxn modelId="{C11FD2BA-0AE6-4AD8-97B2-588643A1AE90}" srcId="{37455DCE-38A6-4D27-9141-4266B82E8F11}" destId="{A9EBE1F7-A322-48AC-98C5-6A8235384078}" srcOrd="1" destOrd="0" parTransId="{43AA91CA-AF31-43FA-83DC-5976F94A6883}" sibTransId="{E213CE79-A3CF-46BB-ADD0-CB5DBBDC7E1F}"/>
    <dgm:cxn modelId="{B24F6DBD-CD99-4E49-A0E3-46986B789245}" type="presOf" srcId="{95FB55C7-A7D6-4E28-A33A-6DCCFFE89A93}" destId="{CDC3D678-D727-4948-8429-EFCBFD73D9D2}" srcOrd="0" destOrd="0" presId="urn:microsoft.com/office/officeart/2005/8/layout/vList5"/>
    <dgm:cxn modelId="{7C288ABE-5E5C-4A09-9E24-7D079071C512}" srcId="{AA1709CD-F0E9-4C5B-862A-58EF8D6F12E6}" destId="{754DF4E0-1967-4FD9-8989-FE1F04D17DC3}" srcOrd="0" destOrd="0" parTransId="{17DAD487-CF22-4675-9083-832F138BA878}" sibTransId="{D1CF1B7B-36BE-419A-8D39-7FA161CC1C5F}"/>
    <dgm:cxn modelId="{6CCAAAC5-9E2F-4E97-82C2-4CF3E6BE1AFB}" srcId="{AA1709CD-F0E9-4C5B-862A-58EF8D6F12E6}" destId="{7CC84683-89AF-4751-BC59-04902F9DEA13}" srcOrd="1" destOrd="0" parTransId="{86046DF8-CDF2-4A14-82A8-BC59BF92A422}" sibTransId="{38EA8A3F-DB80-40D9-9C2D-96C92F9275B7}"/>
    <dgm:cxn modelId="{621D72C8-6FEF-405F-9C75-2A248B0C2B84}" type="presOf" srcId="{27208DBC-A0AE-491F-8275-DBA8B383227F}" destId="{E1A19059-0F33-456D-8097-49E3F4E6F539}" srcOrd="0" destOrd="0" presId="urn:microsoft.com/office/officeart/2005/8/layout/vList5"/>
    <dgm:cxn modelId="{FAF372CB-6807-4CCC-86A3-F818017AF81C}" srcId="{95FB55C7-A7D6-4E28-A33A-6DCCFFE89A93}" destId="{58F08D52-E9A2-421A-9798-205C357B305D}" srcOrd="1" destOrd="0" parTransId="{86E3DBA0-5B10-4444-8D5C-0492144419B4}" sibTransId="{2395F813-4D7F-48AA-BD0A-B659B3184CAB}"/>
    <dgm:cxn modelId="{828142D1-740F-4293-AB8C-F1F1E4746021}" srcId="{58F08D52-E9A2-421A-9798-205C357B305D}" destId="{300A2135-17B8-424D-BB11-681F7B8A88AA}" srcOrd="0" destOrd="0" parTransId="{C8780041-99A0-45F7-8D90-FDEB6FD4070F}" sibTransId="{0AB60ED2-E158-4E5A-BFAE-4F926ADF0D35}"/>
    <dgm:cxn modelId="{A6CA5DD7-04E7-4AFB-868B-AD362F37963A}" srcId="{27208DBC-A0AE-491F-8275-DBA8B383227F}" destId="{9D5ACB86-C921-4543-BC51-89E43231FE7F}" srcOrd="0" destOrd="0" parTransId="{71344389-61F1-4014-B405-B8B7B2471435}" sibTransId="{C1C624EF-BA29-4010-A314-00EDC296AC15}"/>
    <dgm:cxn modelId="{09DAD2D7-E1D9-4163-BD4A-122E969A563D}" srcId="{37455DCE-38A6-4D27-9141-4266B82E8F11}" destId="{9C3C8036-6907-4271-A19F-C20AA7376B98}" srcOrd="0" destOrd="0" parTransId="{4D2C05C3-8A58-49FA-90E9-A868EF417229}" sibTransId="{8D5F121B-9A35-4EB7-96D6-484AA3610F3E}"/>
    <dgm:cxn modelId="{DE9446F4-97B6-4DCD-8B0C-29883D7DC380}" srcId="{95FB55C7-A7D6-4E28-A33A-6DCCFFE89A93}" destId="{37455DCE-38A6-4D27-9141-4266B82E8F11}" srcOrd="3" destOrd="0" parTransId="{A89B33B5-7210-4054-9F26-2D063F741ABB}" sibTransId="{7FFF295C-0DD0-4D7C-8E46-0EA542D07EAE}"/>
    <dgm:cxn modelId="{985C64F5-7DC9-45AD-A6D8-28682FEE56AF}" type="presOf" srcId="{37455DCE-38A6-4D27-9141-4266B82E8F11}" destId="{B850799D-EAC8-4671-AF60-4343A523DBD1}" srcOrd="0" destOrd="0" presId="urn:microsoft.com/office/officeart/2005/8/layout/vList5"/>
    <dgm:cxn modelId="{357F45FB-40F7-4315-B1C0-402E9733A334}" srcId="{B453CCD1-0F0A-41BA-8097-4DF64882C715}" destId="{CBBDB183-89B3-4926-A41D-F2C8E0FA8C3A}" srcOrd="1" destOrd="0" parTransId="{D7082542-82C4-49AB-AC41-78D4791ADDF9}" sibTransId="{560B9238-C072-4562-AE3B-44CF21FB7A85}"/>
    <dgm:cxn modelId="{2C502E55-E132-44B4-965A-D224EB7712C1}" type="presParOf" srcId="{CDC3D678-D727-4948-8429-EFCBFD73D9D2}" destId="{6285B453-C3A9-4D55-ADEC-DF43788D27F5}" srcOrd="0" destOrd="0" presId="urn:microsoft.com/office/officeart/2005/8/layout/vList5"/>
    <dgm:cxn modelId="{944A4406-D7C0-46F2-A073-E258523C4262}" type="presParOf" srcId="{6285B453-C3A9-4D55-ADEC-DF43788D27F5}" destId="{86DC765E-9BE3-4429-8186-55FDACADCD6D}" srcOrd="0" destOrd="0" presId="urn:microsoft.com/office/officeart/2005/8/layout/vList5"/>
    <dgm:cxn modelId="{6EB4C839-6AD8-4404-95F0-64FE9DF247DD}" type="presParOf" srcId="{6285B453-C3A9-4D55-ADEC-DF43788D27F5}" destId="{04A6D532-04BF-4430-9E45-70BA08EF2984}" srcOrd="1" destOrd="0" presId="urn:microsoft.com/office/officeart/2005/8/layout/vList5"/>
    <dgm:cxn modelId="{54574D4D-7311-480F-B8BF-D152BF34D90D}" type="presParOf" srcId="{CDC3D678-D727-4948-8429-EFCBFD73D9D2}" destId="{1EC582EE-7F6B-4CE1-98A7-10581233BFC7}" srcOrd="1" destOrd="0" presId="urn:microsoft.com/office/officeart/2005/8/layout/vList5"/>
    <dgm:cxn modelId="{758E6A7C-C3FD-4210-A524-378EAC26D26D}" type="presParOf" srcId="{CDC3D678-D727-4948-8429-EFCBFD73D9D2}" destId="{B7D39D54-AA12-4A0C-A6FB-8187FA05EB44}" srcOrd="2" destOrd="0" presId="urn:microsoft.com/office/officeart/2005/8/layout/vList5"/>
    <dgm:cxn modelId="{A0E67F77-4B91-47EB-A89F-68D3E4187379}" type="presParOf" srcId="{B7D39D54-AA12-4A0C-A6FB-8187FA05EB44}" destId="{863FE706-A302-4605-92E7-4F6855F4C9B5}" srcOrd="0" destOrd="0" presId="urn:microsoft.com/office/officeart/2005/8/layout/vList5"/>
    <dgm:cxn modelId="{14D3ED77-BA25-4193-B655-0E09A4F4E802}" type="presParOf" srcId="{B7D39D54-AA12-4A0C-A6FB-8187FA05EB44}" destId="{D043BAAB-72F5-4ED5-9CEE-BEDA9904246D}" srcOrd="1" destOrd="0" presId="urn:microsoft.com/office/officeart/2005/8/layout/vList5"/>
    <dgm:cxn modelId="{DBCAC43E-D2C7-4281-82AC-158585F3609F}" type="presParOf" srcId="{CDC3D678-D727-4948-8429-EFCBFD73D9D2}" destId="{C13DD262-69B8-4C76-B089-25470F089F24}" srcOrd="3" destOrd="0" presId="urn:microsoft.com/office/officeart/2005/8/layout/vList5"/>
    <dgm:cxn modelId="{B82252EE-5DA7-48AB-A5A3-D6670FE2D302}" type="presParOf" srcId="{CDC3D678-D727-4948-8429-EFCBFD73D9D2}" destId="{44AA9D5C-9476-4694-BDFA-09C4172E2D4A}" srcOrd="4" destOrd="0" presId="urn:microsoft.com/office/officeart/2005/8/layout/vList5"/>
    <dgm:cxn modelId="{D1D888A0-B04D-453C-BEB4-3A21DB912D57}" type="presParOf" srcId="{44AA9D5C-9476-4694-BDFA-09C4172E2D4A}" destId="{B998889D-69E1-45EF-8C61-34AC66D5E63D}" srcOrd="0" destOrd="0" presId="urn:microsoft.com/office/officeart/2005/8/layout/vList5"/>
    <dgm:cxn modelId="{D5C50D44-F60C-4D48-B67B-CF2A51F168C1}" type="presParOf" srcId="{44AA9D5C-9476-4694-BDFA-09C4172E2D4A}" destId="{0CB1FFCF-8BC9-4C44-A57D-2843200B2423}" srcOrd="1" destOrd="0" presId="urn:microsoft.com/office/officeart/2005/8/layout/vList5"/>
    <dgm:cxn modelId="{0F95C352-D3A8-4993-9151-C73A6903E05C}" type="presParOf" srcId="{CDC3D678-D727-4948-8429-EFCBFD73D9D2}" destId="{8C365BCD-EB01-46F2-8F3F-13520BE1A946}" srcOrd="5" destOrd="0" presId="urn:microsoft.com/office/officeart/2005/8/layout/vList5"/>
    <dgm:cxn modelId="{B3BE0B22-633E-4CE9-8875-1EECF6F842DC}" type="presParOf" srcId="{CDC3D678-D727-4948-8429-EFCBFD73D9D2}" destId="{A18A2D65-B0D1-40F9-8032-CABE629EC255}" srcOrd="6" destOrd="0" presId="urn:microsoft.com/office/officeart/2005/8/layout/vList5"/>
    <dgm:cxn modelId="{283CE460-EAE8-46DC-8F32-83D4BD9AECEA}" type="presParOf" srcId="{A18A2D65-B0D1-40F9-8032-CABE629EC255}" destId="{B850799D-EAC8-4671-AF60-4343A523DBD1}" srcOrd="0" destOrd="0" presId="urn:microsoft.com/office/officeart/2005/8/layout/vList5"/>
    <dgm:cxn modelId="{1BE63DFF-1DF3-4240-917C-AD888A1CF5D6}" type="presParOf" srcId="{A18A2D65-B0D1-40F9-8032-CABE629EC255}" destId="{AA145B15-1B2C-4856-AB1C-2BDB8098C52C}" srcOrd="1" destOrd="0" presId="urn:microsoft.com/office/officeart/2005/8/layout/vList5"/>
    <dgm:cxn modelId="{DF14FEC9-6522-4594-A136-AB592AAD2271}" type="presParOf" srcId="{CDC3D678-D727-4948-8429-EFCBFD73D9D2}" destId="{C4D725CF-CF46-45E7-AFAF-ECCEF956C5AF}" srcOrd="7" destOrd="0" presId="urn:microsoft.com/office/officeart/2005/8/layout/vList5"/>
    <dgm:cxn modelId="{F867A9CA-DC54-4778-A90A-3BB94E8EB3D5}" type="presParOf" srcId="{CDC3D678-D727-4948-8429-EFCBFD73D9D2}" destId="{63DCE758-7722-43BF-81FB-09898B5D4ADB}" srcOrd="8" destOrd="0" presId="urn:microsoft.com/office/officeart/2005/8/layout/vList5"/>
    <dgm:cxn modelId="{4206CEEA-9F83-4493-8A69-A484CB7AC689}" type="presParOf" srcId="{63DCE758-7722-43BF-81FB-09898B5D4ADB}" destId="{E1A19059-0F33-456D-8097-49E3F4E6F539}" srcOrd="0" destOrd="0" presId="urn:microsoft.com/office/officeart/2005/8/layout/vList5"/>
    <dgm:cxn modelId="{5934E2AA-8EF2-4D48-B007-253D9B57A19D}" type="presParOf" srcId="{63DCE758-7722-43BF-81FB-09898B5D4ADB}" destId="{F7CDC24A-495B-4800-A8EC-AF1212B3D9A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7B01046-72E2-4081-AFE8-E053351F2166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E431A35-8B70-4953-AD94-3CD39C0A535F}">
      <dgm:prSet custT="1"/>
      <dgm:spPr/>
      <dgm:t>
        <a:bodyPr/>
        <a:lstStyle/>
        <a:p>
          <a:r>
            <a:rPr lang="en-US" sz="1400" dirty="0"/>
            <a:t>Combination immunotherapy (nivolumab + ipilimumab) is now standard of care for metastatic BRAF+ mutant melanoma</a:t>
          </a:r>
        </a:p>
      </dgm:t>
    </dgm:pt>
    <dgm:pt modelId="{BD7A271A-430A-42B4-9390-42451817A70A}" type="parTrans" cxnId="{3AFF3943-6A35-463B-B948-1CD985E3B0C5}">
      <dgm:prSet/>
      <dgm:spPr/>
      <dgm:t>
        <a:bodyPr/>
        <a:lstStyle/>
        <a:p>
          <a:endParaRPr lang="en-US"/>
        </a:p>
      </dgm:t>
    </dgm:pt>
    <dgm:pt modelId="{BEB97814-8D97-46C8-AE99-4567A9B399A9}" type="sibTrans" cxnId="{3AFF3943-6A35-463B-B948-1CD985E3B0C5}">
      <dgm:prSet/>
      <dgm:spPr/>
      <dgm:t>
        <a:bodyPr/>
        <a:lstStyle/>
        <a:p>
          <a:endParaRPr lang="en-US"/>
        </a:p>
      </dgm:t>
    </dgm:pt>
    <dgm:pt modelId="{60E36F13-B143-4EA1-930B-F46809C72593}">
      <dgm:prSet custT="1"/>
      <dgm:spPr/>
      <dgm:t>
        <a:bodyPr/>
        <a:lstStyle/>
        <a:p>
          <a:r>
            <a:rPr lang="en-US" sz="1400" dirty="0"/>
            <a:t>Superior OS compared to single-agent ICI</a:t>
          </a:r>
        </a:p>
      </dgm:t>
    </dgm:pt>
    <dgm:pt modelId="{0148C3AF-2AC7-4127-8DA2-58EFF285542E}" type="parTrans" cxnId="{439A05D3-46B2-4818-B576-27CF0E12FA07}">
      <dgm:prSet/>
      <dgm:spPr/>
      <dgm:t>
        <a:bodyPr/>
        <a:lstStyle/>
        <a:p>
          <a:endParaRPr lang="en-US"/>
        </a:p>
      </dgm:t>
    </dgm:pt>
    <dgm:pt modelId="{37C762F2-D739-4F5D-B480-5C221090FDCA}" type="sibTrans" cxnId="{439A05D3-46B2-4818-B576-27CF0E12FA07}">
      <dgm:prSet/>
      <dgm:spPr/>
      <dgm:t>
        <a:bodyPr/>
        <a:lstStyle/>
        <a:p>
          <a:endParaRPr lang="en-US"/>
        </a:p>
      </dgm:t>
    </dgm:pt>
    <dgm:pt modelId="{EF3E0FA4-0F8B-4FE6-9035-4CC639D66AE2}">
      <dgm:prSet custT="1"/>
      <dgm:spPr/>
      <dgm:t>
        <a:bodyPr/>
        <a:lstStyle/>
        <a:p>
          <a:r>
            <a:rPr lang="en-US" sz="1400" dirty="0"/>
            <a:t>Sequencing (</a:t>
          </a:r>
          <a:r>
            <a:rPr lang="en-US" sz="1400" dirty="0" err="1"/>
            <a:t>DREAMseq</a:t>
          </a:r>
          <a:r>
            <a:rPr lang="en-US" sz="1400" dirty="0"/>
            <a:t>) resulted in improved OS vs frontline BRAF/MEK combination </a:t>
          </a:r>
        </a:p>
      </dgm:t>
    </dgm:pt>
    <dgm:pt modelId="{84EA94B6-32A3-4D8B-97B8-9619488FACEE}" type="parTrans" cxnId="{C14B18BF-5AA5-46C9-99DC-5533D59563AB}">
      <dgm:prSet/>
      <dgm:spPr/>
      <dgm:t>
        <a:bodyPr/>
        <a:lstStyle/>
        <a:p>
          <a:endParaRPr lang="en-US"/>
        </a:p>
      </dgm:t>
    </dgm:pt>
    <dgm:pt modelId="{0A842552-5FCE-42D5-8F59-16B1777A68AB}" type="sibTrans" cxnId="{C14B18BF-5AA5-46C9-99DC-5533D59563AB}">
      <dgm:prSet/>
      <dgm:spPr/>
      <dgm:t>
        <a:bodyPr/>
        <a:lstStyle/>
        <a:p>
          <a:endParaRPr lang="en-US"/>
        </a:p>
      </dgm:t>
    </dgm:pt>
    <dgm:pt modelId="{B2FC7741-4F19-4086-B0A2-E32DC7C4427F}">
      <dgm:prSet custT="1"/>
      <dgm:spPr/>
      <dgm:t>
        <a:bodyPr/>
        <a:lstStyle/>
        <a:p>
          <a:r>
            <a:rPr lang="en-US" sz="1400" dirty="0"/>
            <a:t>Treatment decisions should be tailored to individual patients</a:t>
          </a:r>
        </a:p>
      </dgm:t>
    </dgm:pt>
    <dgm:pt modelId="{2EB4BADE-B547-4254-BF82-07939B446463}" type="parTrans" cxnId="{7E41B7AE-E0AA-4BC9-A58E-C46473202D21}">
      <dgm:prSet/>
      <dgm:spPr/>
      <dgm:t>
        <a:bodyPr/>
        <a:lstStyle/>
        <a:p>
          <a:endParaRPr lang="en-US"/>
        </a:p>
      </dgm:t>
    </dgm:pt>
    <dgm:pt modelId="{5A1511F6-F7AD-4729-9DE2-880DFE80DA6B}" type="sibTrans" cxnId="{7E41B7AE-E0AA-4BC9-A58E-C46473202D21}">
      <dgm:prSet/>
      <dgm:spPr/>
      <dgm:t>
        <a:bodyPr/>
        <a:lstStyle/>
        <a:p>
          <a:endParaRPr lang="en-US"/>
        </a:p>
      </dgm:t>
    </dgm:pt>
    <dgm:pt modelId="{8B734DDC-5707-4277-8F3E-E5832D3979E7}">
      <dgm:prSet custT="1"/>
      <dgm:spPr/>
      <dgm:t>
        <a:bodyPr/>
        <a:lstStyle/>
        <a:p>
          <a:r>
            <a:rPr lang="en-US" sz="1400" dirty="0"/>
            <a:t>Tumor burden </a:t>
          </a:r>
        </a:p>
      </dgm:t>
    </dgm:pt>
    <dgm:pt modelId="{27BDC22A-2B55-411E-A14E-B4A44E1B5B87}" type="parTrans" cxnId="{91705DA2-5E53-4A07-A923-A82D463145BF}">
      <dgm:prSet/>
      <dgm:spPr/>
      <dgm:t>
        <a:bodyPr/>
        <a:lstStyle/>
        <a:p>
          <a:endParaRPr lang="en-US"/>
        </a:p>
      </dgm:t>
    </dgm:pt>
    <dgm:pt modelId="{90E00EE6-AD17-4AAE-8034-620A8F7AEE01}" type="sibTrans" cxnId="{91705DA2-5E53-4A07-A923-A82D463145BF}">
      <dgm:prSet/>
      <dgm:spPr/>
      <dgm:t>
        <a:bodyPr/>
        <a:lstStyle/>
        <a:p>
          <a:endParaRPr lang="en-US"/>
        </a:p>
      </dgm:t>
    </dgm:pt>
    <dgm:pt modelId="{CF84D137-C543-4492-9533-5B60EF13C993}">
      <dgm:prSet custT="1"/>
      <dgm:spPr/>
      <dgm:t>
        <a:bodyPr/>
        <a:lstStyle/>
        <a:p>
          <a:r>
            <a:rPr lang="en-US" sz="1400" dirty="0"/>
            <a:t>Patient symptoms</a:t>
          </a:r>
        </a:p>
      </dgm:t>
    </dgm:pt>
    <dgm:pt modelId="{C7169232-A5FB-4F98-97DA-991F25447C80}" type="parTrans" cxnId="{9F473BE9-57F0-4C23-BF90-2FEB74D2C2B7}">
      <dgm:prSet/>
      <dgm:spPr/>
      <dgm:t>
        <a:bodyPr/>
        <a:lstStyle/>
        <a:p>
          <a:endParaRPr lang="en-US"/>
        </a:p>
      </dgm:t>
    </dgm:pt>
    <dgm:pt modelId="{4460788B-1FEE-4FDA-B810-39D955D5E66E}" type="sibTrans" cxnId="{9F473BE9-57F0-4C23-BF90-2FEB74D2C2B7}">
      <dgm:prSet/>
      <dgm:spPr/>
      <dgm:t>
        <a:bodyPr/>
        <a:lstStyle/>
        <a:p>
          <a:endParaRPr lang="en-US"/>
        </a:p>
      </dgm:t>
    </dgm:pt>
    <dgm:pt modelId="{032A3C1E-3498-4946-A228-736B3C37B0CA}">
      <dgm:prSet custT="1"/>
      <dgm:spPr/>
      <dgm:t>
        <a:bodyPr/>
        <a:lstStyle/>
        <a:p>
          <a:r>
            <a:rPr lang="en-US" sz="1400" dirty="0"/>
            <a:t>Rapid tumor growth </a:t>
          </a:r>
        </a:p>
      </dgm:t>
    </dgm:pt>
    <dgm:pt modelId="{78AFE3B3-7DC9-4B1F-BB16-EA97144D2BA8}" type="parTrans" cxnId="{4E28F5F6-8100-4FD6-B3AF-27FDD73CBB5B}">
      <dgm:prSet/>
      <dgm:spPr/>
      <dgm:t>
        <a:bodyPr/>
        <a:lstStyle/>
        <a:p>
          <a:endParaRPr lang="en-US"/>
        </a:p>
      </dgm:t>
    </dgm:pt>
    <dgm:pt modelId="{0F8A7D95-E2EB-4939-BB8D-B3215248A4D7}" type="sibTrans" cxnId="{4E28F5F6-8100-4FD6-B3AF-27FDD73CBB5B}">
      <dgm:prSet/>
      <dgm:spPr/>
      <dgm:t>
        <a:bodyPr/>
        <a:lstStyle/>
        <a:p>
          <a:endParaRPr lang="en-US"/>
        </a:p>
      </dgm:t>
    </dgm:pt>
    <dgm:pt modelId="{CDC97A0B-DF18-4AF2-BBEC-F39D298EC3AF}">
      <dgm:prSet custT="1"/>
      <dgm:spPr/>
      <dgm:t>
        <a:bodyPr/>
        <a:lstStyle/>
        <a:p>
          <a:r>
            <a:rPr lang="en-US" sz="1400" dirty="0"/>
            <a:t>Comorbidities </a:t>
          </a:r>
        </a:p>
      </dgm:t>
    </dgm:pt>
    <dgm:pt modelId="{664DC7F0-B7FC-4663-9121-956B793E16B0}" type="parTrans" cxnId="{4356B788-1E11-404C-A8A9-B9BAFC8500E0}">
      <dgm:prSet/>
      <dgm:spPr/>
      <dgm:t>
        <a:bodyPr/>
        <a:lstStyle/>
        <a:p>
          <a:endParaRPr lang="en-US"/>
        </a:p>
      </dgm:t>
    </dgm:pt>
    <dgm:pt modelId="{B2BAD6C2-00DB-473D-95F6-084DFB6914D7}" type="sibTrans" cxnId="{4356B788-1E11-404C-A8A9-B9BAFC8500E0}">
      <dgm:prSet/>
      <dgm:spPr/>
      <dgm:t>
        <a:bodyPr/>
        <a:lstStyle/>
        <a:p>
          <a:endParaRPr lang="en-US"/>
        </a:p>
      </dgm:t>
    </dgm:pt>
    <dgm:pt modelId="{95E66F5C-AE9C-4D85-BB3D-69E567DDEAF0}">
      <dgm:prSet custT="1"/>
      <dgm:spPr/>
      <dgm:t>
        <a:bodyPr/>
        <a:lstStyle/>
        <a:p>
          <a:r>
            <a:rPr lang="en-US" sz="1400" dirty="0"/>
            <a:t>Patient preference on route of administration </a:t>
          </a:r>
        </a:p>
      </dgm:t>
    </dgm:pt>
    <dgm:pt modelId="{A5BB8697-0C0F-4B93-8EDE-2FAEA09E463E}" type="parTrans" cxnId="{F6E87E6D-2748-4845-9F5C-BF4E72D03360}">
      <dgm:prSet/>
      <dgm:spPr/>
      <dgm:t>
        <a:bodyPr/>
        <a:lstStyle/>
        <a:p>
          <a:endParaRPr lang="en-US"/>
        </a:p>
      </dgm:t>
    </dgm:pt>
    <dgm:pt modelId="{F4241C79-D521-4262-BC33-AB7817AE3FA1}" type="sibTrans" cxnId="{F6E87E6D-2748-4845-9F5C-BF4E72D03360}">
      <dgm:prSet/>
      <dgm:spPr/>
      <dgm:t>
        <a:bodyPr/>
        <a:lstStyle/>
        <a:p>
          <a:endParaRPr lang="en-US"/>
        </a:p>
      </dgm:t>
    </dgm:pt>
    <dgm:pt modelId="{3A1F8FD1-D750-420E-A6F2-2ED699270885}">
      <dgm:prSet custT="1"/>
      <dgm:spPr/>
      <dgm:t>
        <a:bodyPr/>
        <a:lstStyle/>
        <a:p>
          <a:r>
            <a:rPr lang="en-US" sz="1400" dirty="0"/>
            <a:t>Inability to tolerate nivolumab + ipilimumab </a:t>
          </a:r>
          <a:r>
            <a:rPr lang="en-US" sz="1400" dirty="0">
              <a:sym typeface="Wingdings" panose="05000000000000000000" pitchFamily="2" charset="2"/>
            </a:rPr>
            <a:t> </a:t>
          </a:r>
          <a:r>
            <a:rPr lang="en-US" sz="1400" dirty="0"/>
            <a:t>multiple available options </a:t>
          </a:r>
        </a:p>
      </dgm:t>
    </dgm:pt>
    <dgm:pt modelId="{3EA183F1-1A23-4EEE-A9A1-D952EE2C46F8}" type="parTrans" cxnId="{B0DBDC5A-9227-4C21-A840-5A51D5CBA43F}">
      <dgm:prSet/>
      <dgm:spPr/>
      <dgm:t>
        <a:bodyPr/>
        <a:lstStyle/>
        <a:p>
          <a:endParaRPr lang="en-US"/>
        </a:p>
      </dgm:t>
    </dgm:pt>
    <dgm:pt modelId="{1DFA820F-7B03-4A01-879B-35D7F535A3D9}" type="sibTrans" cxnId="{B0DBDC5A-9227-4C21-A840-5A51D5CBA43F}">
      <dgm:prSet/>
      <dgm:spPr/>
      <dgm:t>
        <a:bodyPr/>
        <a:lstStyle/>
        <a:p>
          <a:endParaRPr lang="en-US"/>
        </a:p>
      </dgm:t>
    </dgm:pt>
    <dgm:pt modelId="{4E6A7E3C-5309-463C-9B68-39B0355C3E0B}" type="pres">
      <dgm:prSet presAssocID="{B7B01046-72E2-4081-AFE8-E053351F2166}" presName="linear" presStyleCnt="0">
        <dgm:presLayoutVars>
          <dgm:dir/>
          <dgm:animLvl val="lvl"/>
          <dgm:resizeHandles val="exact"/>
        </dgm:presLayoutVars>
      </dgm:prSet>
      <dgm:spPr/>
    </dgm:pt>
    <dgm:pt modelId="{B2BA102B-E5B3-4B1F-8808-7ED4CA566135}" type="pres">
      <dgm:prSet presAssocID="{EE431A35-8B70-4953-AD94-3CD39C0A535F}" presName="parentLin" presStyleCnt="0"/>
      <dgm:spPr/>
    </dgm:pt>
    <dgm:pt modelId="{EDA19265-2B15-4ED2-BA64-E843B338AE9C}" type="pres">
      <dgm:prSet presAssocID="{EE431A35-8B70-4953-AD94-3CD39C0A535F}" presName="parentLeftMargin" presStyleLbl="node1" presStyleIdx="0" presStyleCnt="2"/>
      <dgm:spPr/>
    </dgm:pt>
    <dgm:pt modelId="{00ABC337-FDB8-4C6F-B084-CAFF17BCCD18}" type="pres">
      <dgm:prSet presAssocID="{EE431A35-8B70-4953-AD94-3CD39C0A535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99DBC92-477A-4C31-A52D-BFEB3EE0AF44}" type="pres">
      <dgm:prSet presAssocID="{EE431A35-8B70-4953-AD94-3CD39C0A535F}" presName="negativeSpace" presStyleCnt="0"/>
      <dgm:spPr/>
    </dgm:pt>
    <dgm:pt modelId="{0E05BDAC-4752-428D-A779-B0BB25AAFA1D}" type="pres">
      <dgm:prSet presAssocID="{EE431A35-8B70-4953-AD94-3CD39C0A535F}" presName="childText" presStyleLbl="conFgAcc1" presStyleIdx="0" presStyleCnt="2">
        <dgm:presLayoutVars>
          <dgm:bulletEnabled val="1"/>
        </dgm:presLayoutVars>
      </dgm:prSet>
      <dgm:spPr/>
    </dgm:pt>
    <dgm:pt modelId="{D47A8348-7A2A-4035-AFF5-432174C71978}" type="pres">
      <dgm:prSet presAssocID="{BEB97814-8D97-46C8-AE99-4567A9B399A9}" presName="spaceBetweenRectangles" presStyleCnt="0"/>
      <dgm:spPr/>
    </dgm:pt>
    <dgm:pt modelId="{806341F8-8D3F-4BF7-BE6A-1FFB54639843}" type="pres">
      <dgm:prSet presAssocID="{B2FC7741-4F19-4086-B0A2-E32DC7C4427F}" presName="parentLin" presStyleCnt="0"/>
      <dgm:spPr/>
    </dgm:pt>
    <dgm:pt modelId="{57A42B5A-7ACA-4E5E-8AA8-302366AE69A4}" type="pres">
      <dgm:prSet presAssocID="{B2FC7741-4F19-4086-B0A2-E32DC7C4427F}" presName="parentLeftMargin" presStyleLbl="node1" presStyleIdx="0" presStyleCnt="2"/>
      <dgm:spPr/>
    </dgm:pt>
    <dgm:pt modelId="{A1C60B2B-FDD4-4EB1-80A3-5CDCFC8B292F}" type="pres">
      <dgm:prSet presAssocID="{B2FC7741-4F19-4086-B0A2-E32DC7C4427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44A2D70-38DE-4E7E-8247-4463BB4A5088}" type="pres">
      <dgm:prSet presAssocID="{B2FC7741-4F19-4086-B0A2-E32DC7C4427F}" presName="negativeSpace" presStyleCnt="0"/>
      <dgm:spPr/>
    </dgm:pt>
    <dgm:pt modelId="{7DDFDD23-72CE-4732-91DE-D7C604F6F640}" type="pres">
      <dgm:prSet presAssocID="{B2FC7741-4F19-4086-B0A2-E32DC7C4427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39A1515-77C6-4CD7-B4D0-15FCBB10058D}" type="presOf" srcId="{3A1F8FD1-D750-420E-A6F2-2ED699270885}" destId="{7DDFDD23-72CE-4732-91DE-D7C604F6F640}" srcOrd="0" destOrd="5" presId="urn:microsoft.com/office/officeart/2005/8/layout/list1"/>
    <dgm:cxn modelId="{5C7F125C-8F01-4B51-91F3-E286BA01DB0D}" type="presOf" srcId="{EE431A35-8B70-4953-AD94-3CD39C0A535F}" destId="{00ABC337-FDB8-4C6F-B084-CAFF17BCCD18}" srcOrd="1" destOrd="0" presId="urn:microsoft.com/office/officeart/2005/8/layout/list1"/>
    <dgm:cxn modelId="{BE0A0D41-F698-45B7-AA1C-A1298747A06C}" type="presOf" srcId="{B2FC7741-4F19-4086-B0A2-E32DC7C4427F}" destId="{A1C60B2B-FDD4-4EB1-80A3-5CDCFC8B292F}" srcOrd="1" destOrd="0" presId="urn:microsoft.com/office/officeart/2005/8/layout/list1"/>
    <dgm:cxn modelId="{3AFF3943-6A35-463B-B948-1CD985E3B0C5}" srcId="{B7B01046-72E2-4081-AFE8-E053351F2166}" destId="{EE431A35-8B70-4953-AD94-3CD39C0A535F}" srcOrd="0" destOrd="0" parTransId="{BD7A271A-430A-42B4-9390-42451817A70A}" sibTransId="{BEB97814-8D97-46C8-AE99-4567A9B399A9}"/>
    <dgm:cxn modelId="{F6E87E6D-2748-4845-9F5C-BF4E72D03360}" srcId="{B2FC7741-4F19-4086-B0A2-E32DC7C4427F}" destId="{95E66F5C-AE9C-4D85-BB3D-69E567DDEAF0}" srcOrd="4" destOrd="0" parTransId="{A5BB8697-0C0F-4B93-8EDE-2FAEA09E463E}" sibTransId="{F4241C79-D521-4262-BC33-AB7817AE3FA1}"/>
    <dgm:cxn modelId="{19979C51-5BB5-49EE-8D84-64AC3DC31416}" type="presOf" srcId="{B7B01046-72E2-4081-AFE8-E053351F2166}" destId="{4E6A7E3C-5309-463C-9B68-39B0355C3E0B}" srcOrd="0" destOrd="0" presId="urn:microsoft.com/office/officeart/2005/8/layout/list1"/>
    <dgm:cxn modelId="{AC805778-75D6-483D-AB93-EDC0C2FF4C4C}" type="presOf" srcId="{CF84D137-C543-4492-9533-5B60EF13C993}" destId="{7DDFDD23-72CE-4732-91DE-D7C604F6F640}" srcOrd="0" destOrd="1" presId="urn:microsoft.com/office/officeart/2005/8/layout/list1"/>
    <dgm:cxn modelId="{32E75879-409C-4A20-AF1F-2B4877D8253D}" type="presOf" srcId="{B2FC7741-4F19-4086-B0A2-E32DC7C4427F}" destId="{57A42B5A-7ACA-4E5E-8AA8-302366AE69A4}" srcOrd="0" destOrd="0" presId="urn:microsoft.com/office/officeart/2005/8/layout/list1"/>
    <dgm:cxn modelId="{B0DBDC5A-9227-4C21-A840-5A51D5CBA43F}" srcId="{B2FC7741-4F19-4086-B0A2-E32DC7C4427F}" destId="{3A1F8FD1-D750-420E-A6F2-2ED699270885}" srcOrd="5" destOrd="0" parTransId="{3EA183F1-1A23-4EEE-A9A1-D952EE2C46F8}" sibTransId="{1DFA820F-7B03-4A01-879B-35D7F535A3D9}"/>
    <dgm:cxn modelId="{4356B788-1E11-404C-A8A9-B9BAFC8500E0}" srcId="{B2FC7741-4F19-4086-B0A2-E32DC7C4427F}" destId="{CDC97A0B-DF18-4AF2-BBEC-F39D298EC3AF}" srcOrd="3" destOrd="0" parTransId="{664DC7F0-B7FC-4663-9121-956B793E16B0}" sibTransId="{B2BAD6C2-00DB-473D-95F6-084DFB6914D7}"/>
    <dgm:cxn modelId="{9D2B1C92-D01F-472E-803B-6CFC9D58EE34}" type="presOf" srcId="{95E66F5C-AE9C-4D85-BB3D-69E567DDEAF0}" destId="{7DDFDD23-72CE-4732-91DE-D7C604F6F640}" srcOrd="0" destOrd="4" presId="urn:microsoft.com/office/officeart/2005/8/layout/list1"/>
    <dgm:cxn modelId="{91705DA2-5E53-4A07-A923-A82D463145BF}" srcId="{B2FC7741-4F19-4086-B0A2-E32DC7C4427F}" destId="{8B734DDC-5707-4277-8F3E-E5832D3979E7}" srcOrd="0" destOrd="0" parTransId="{27BDC22A-2B55-411E-A14E-B4A44E1B5B87}" sibTransId="{90E00EE6-AD17-4AAE-8034-620A8F7AEE01}"/>
    <dgm:cxn modelId="{7E41B7AE-E0AA-4BC9-A58E-C46473202D21}" srcId="{B7B01046-72E2-4081-AFE8-E053351F2166}" destId="{B2FC7741-4F19-4086-B0A2-E32DC7C4427F}" srcOrd="1" destOrd="0" parTransId="{2EB4BADE-B547-4254-BF82-07939B446463}" sibTransId="{5A1511F6-F7AD-4729-9DE2-880DFE80DA6B}"/>
    <dgm:cxn modelId="{DC04CEB1-E4D7-4CDF-AA5A-1CE327D8AF11}" type="presOf" srcId="{CDC97A0B-DF18-4AF2-BBEC-F39D298EC3AF}" destId="{7DDFDD23-72CE-4732-91DE-D7C604F6F640}" srcOrd="0" destOrd="3" presId="urn:microsoft.com/office/officeart/2005/8/layout/list1"/>
    <dgm:cxn modelId="{2766F4B1-2EC2-4F4D-A89C-8769F9BA9715}" type="presOf" srcId="{60E36F13-B143-4EA1-930B-F46809C72593}" destId="{0E05BDAC-4752-428D-A779-B0BB25AAFA1D}" srcOrd="0" destOrd="0" presId="urn:microsoft.com/office/officeart/2005/8/layout/list1"/>
    <dgm:cxn modelId="{C14B18BF-5AA5-46C9-99DC-5533D59563AB}" srcId="{EE431A35-8B70-4953-AD94-3CD39C0A535F}" destId="{EF3E0FA4-0F8B-4FE6-9035-4CC639D66AE2}" srcOrd="1" destOrd="0" parTransId="{84EA94B6-32A3-4D8B-97B8-9619488FACEE}" sibTransId="{0A842552-5FCE-42D5-8F59-16B1777A68AB}"/>
    <dgm:cxn modelId="{439A05D3-46B2-4818-B576-27CF0E12FA07}" srcId="{EE431A35-8B70-4953-AD94-3CD39C0A535F}" destId="{60E36F13-B143-4EA1-930B-F46809C72593}" srcOrd="0" destOrd="0" parTransId="{0148C3AF-2AC7-4127-8DA2-58EFF285542E}" sibTransId="{37C762F2-D739-4F5D-B480-5C221090FDCA}"/>
    <dgm:cxn modelId="{EA4412D3-13D3-4BAB-BB1F-9382D7F4756D}" type="presOf" srcId="{EF3E0FA4-0F8B-4FE6-9035-4CC639D66AE2}" destId="{0E05BDAC-4752-428D-A779-B0BB25AAFA1D}" srcOrd="0" destOrd="1" presId="urn:microsoft.com/office/officeart/2005/8/layout/list1"/>
    <dgm:cxn modelId="{930901E3-EDA5-4E30-AD1E-0D7DD4A1624A}" type="presOf" srcId="{032A3C1E-3498-4946-A228-736B3C37B0CA}" destId="{7DDFDD23-72CE-4732-91DE-D7C604F6F640}" srcOrd="0" destOrd="2" presId="urn:microsoft.com/office/officeart/2005/8/layout/list1"/>
    <dgm:cxn modelId="{53638EE4-13F7-4A00-B04B-9256F6A76729}" type="presOf" srcId="{8B734DDC-5707-4277-8F3E-E5832D3979E7}" destId="{7DDFDD23-72CE-4732-91DE-D7C604F6F640}" srcOrd="0" destOrd="0" presId="urn:microsoft.com/office/officeart/2005/8/layout/list1"/>
    <dgm:cxn modelId="{9F473BE9-57F0-4C23-BF90-2FEB74D2C2B7}" srcId="{B2FC7741-4F19-4086-B0A2-E32DC7C4427F}" destId="{CF84D137-C543-4492-9533-5B60EF13C993}" srcOrd="1" destOrd="0" parTransId="{C7169232-A5FB-4F98-97DA-991F25447C80}" sibTransId="{4460788B-1FEE-4FDA-B810-39D955D5E66E}"/>
    <dgm:cxn modelId="{1DFE81EB-EC65-4B8A-BDFC-0586C7841D1C}" type="presOf" srcId="{EE431A35-8B70-4953-AD94-3CD39C0A535F}" destId="{EDA19265-2B15-4ED2-BA64-E843B338AE9C}" srcOrd="0" destOrd="0" presId="urn:microsoft.com/office/officeart/2005/8/layout/list1"/>
    <dgm:cxn modelId="{4E28F5F6-8100-4FD6-B3AF-27FDD73CBB5B}" srcId="{B2FC7741-4F19-4086-B0A2-E32DC7C4427F}" destId="{032A3C1E-3498-4946-A228-736B3C37B0CA}" srcOrd="2" destOrd="0" parTransId="{78AFE3B3-7DC9-4B1F-BB16-EA97144D2BA8}" sibTransId="{0F8A7D95-E2EB-4939-BB8D-B3215248A4D7}"/>
    <dgm:cxn modelId="{7E030BCE-29B0-40B9-81E6-139E1008F253}" type="presParOf" srcId="{4E6A7E3C-5309-463C-9B68-39B0355C3E0B}" destId="{B2BA102B-E5B3-4B1F-8808-7ED4CA566135}" srcOrd="0" destOrd="0" presId="urn:microsoft.com/office/officeart/2005/8/layout/list1"/>
    <dgm:cxn modelId="{6960EA6B-5502-44AE-8F1D-5B4E15BDCE4E}" type="presParOf" srcId="{B2BA102B-E5B3-4B1F-8808-7ED4CA566135}" destId="{EDA19265-2B15-4ED2-BA64-E843B338AE9C}" srcOrd="0" destOrd="0" presId="urn:microsoft.com/office/officeart/2005/8/layout/list1"/>
    <dgm:cxn modelId="{AA6740B6-2F22-4692-BDA0-DABD6F760352}" type="presParOf" srcId="{B2BA102B-E5B3-4B1F-8808-7ED4CA566135}" destId="{00ABC337-FDB8-4C6F-B084-CAFF17BCCD18}" srcOrd="1" destOrd="0" presId="urn:microsoft.com/office/officeart/2005/8/layout/list1"/>
    <dgm:cxn modelId="{B4393A86-B52A-4B62-B13E-9471919558EA}" type="presParOf" srcId="{4E6A7E3C-5309-463C-9B68-39B0355C3E0B}" destId="{D99DBC92-477A-4C31-A52D-BFEB3EE0AF44}" srcOrd="1" destOrd="0" presId="urn:microsoft.com/office/officeart/2005/8/layout/list1"/>
    <dgm:cxn modelId="{99AE5E0D-7017-4511-AC8C-71F96DB354BF}" type="presParOf" srcId="{4E6A7E3C-5309-463C-9B68-39B0355C3E0B}" destId="{0E05BDAC-4752-428D-A779-B0BB25AAFA1D}" srcOrd="2" destOrd="0" presId="urn:microsoft.com/office/officeart/2005/8/layout/list1"/>
    <dgm:cxn modelId="{7CE0156A-7A3E-46E3-A755-E10B7A65F459}" type="presParOf" srcId="{4E6A7E3C-5309-463C-9B68-39B0355C3E0B}" destId="{D47A8348-7A2A-4035-AFF5-432174C71978}" srcOrd="3" destOrd="0" presId="urn:microsoft.com/office/officeart/2005/8/layout/list1"/>
    <dgm:cxn modelId="{84E9C21E-F85B-415D-AD78-855FEE5D94EB}" type="presParOf" srcId="{4E6A7E3C-5309-463C-9B68-39B0355C3E0B}" destId="{806341F8-8D3F-4BF7-BE6A-1FFB54639843}" srcOrd="4" destOrd="0" presId="urn:microsoft.com/office/officeart/2005/8/layout/list1"/>
    <dgm:cxn modelId="{3D3DD665-25AD-447D-BF94-3A3F68E06F85}" type="presParOf" srcId="{806341F8-8D3F-4BF7-BE6A-1FFB54639843}" destId="{57A42B5A-7ACA-4E5E-8AA8-302366AE69A4}" srcOrd="0" destOrd="0" presId="urn:microsoft.com/office/officeart/2005/8/layout/list1"/>
    <dgm:cxn modelId="{1E476E14-FAD6-492C-8FCC-EF87D8AF866C}" type="presParOf" srcId="{806341F8-8D3F-4BF7-BE6A-1FFB54639843}" destId="{A1C60B2B-FDD4-4EB1-80A3-5CDCFC8B292F}" srcOrd="1" destOrd="0" presId="urn:microsoft.com/office/officeart/2005/8/layout/list1"/>
    <dgm:cxn modelId="{D3722E50-2019-4E61-8098-C1FE31341AC6}" type="presParOf" srcId="{4E6A7E3C-5309-463C-9B68-39B0355C3E0B}" destId="{044A2D70-38DE-4E7E-8247-4463BB4A5088}" srcOrd="5" destOrd="0" presId="urn:microsoft.com/office/officeart/2005/8/layout/list1"/>
    <dgm:cxn modelId="{9D3283C8-F692-41A3-8301-23950B1EAE22}" type="presParOf" srcId="{4E6A7E3C-5309-463C-9B68-39B0355C3E0B}" destId="{7DDFDD23-72CE-4732-91DE-D7C604F6F64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B5631F2-F618-4F74-8B96-E73050BB8894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66818E3-70E2-4A78-A6F4-C5A7CBA451FD}">
      <dgm:prSet/>
      <dgm:spPr/>
      <dgm:t>
        <a:bodyPr/>
        <a:lstStyle/>
        <a:p>
          <a:r>
            <a:rPr lang="en-US" dirty="0"/>
            <a:t>Systemic steroids (PO or IV): 1-2 mg/kg/day prednisone or equivalent (slow taper over ≥ 4 </a:t>
          </a:r>
          <a:r>
            <a:rPr lang="en-US" dirty="0" err="1"/>
            <a:t>wk</a:t>
          </a:r>
          <a:r>
            <a:rPr lang="en-US" dirty="0"/>
            <a:t> recommended)</a:t>
          </a:r>
          <a:r>
            <a:rPr lang="en-US" baseline="30000" dirty="0"/>
            <a:t>3</a:t>
          </a:r>
          <a:endParaRPr lang="en-US" dirty="0"/>
        </a:p>
      </dgm:t>
    </dgm:pt>
    <dgm:pt modelId="{0C6C055F-5E04-4014-92B4-EC8893E1AD88}" type="parTrans" cxnId="{FFD16ABE-1661-4A07-836A-98043D434BB3}">
      <dgm:prSet/>
      <dgm:spPr/>
      <dgm:t>
        <a:bodyPr/>
        <a:lstStyle/>
        <a:p>
          <a:endParaRPr lang="en-US"/>
        </a:p>
      </dgm:t>
    </dgm:pt>
    <dgm:pt modelId="{ACDB7058-4F60-461F-B6E1-E2177C4CC4D6}" type="sibTrans" cxnId="{FFD16ABE-1661-4A07-836A-98043D434BB3}">
      <dgm:prSet/>
      <dgm:spPr/>
      <dgm:t>
        <a:bodyPr/>
        <a:lstStyle/>
        <a:p>
          <a:endParaRPr lang="en-US"/>
        </a:p>
      </dgm:t>
    </dgm:pt>
    <dgm:pt modelId="{7AA3CB14-AC31-408F-A3B8-0D7766CF0E75}">
      <dgm:prSet custT="1"/>
      <dgm:spPr/>
      <dgm:t>
        <a:bodyPr lIns="91440" tIns="91440" rIns="91440" bIns="91440"/>
        <a:lstStyle/>
        <a:p>
          <a:r>
            <a:rPr lang="en-US" sz="1100" dirty="0"/>
            <a:t>For steroid-refractory AEs </a:t>
          </a:r>
          <a:r>
            <a:rPr lang="en-US" sz="1100" dirty="0">
              <a:sym typeface="Wingdings" panose="05000000000000000000" pitchFamily="2" charset="2"/>
            </a:rPr>
            <a:t></a:t>
          </a:r>
          <a:r>
            <a:rPr lang="en-US" sz="1100" dirty="0"/>
            <a:t> consider adding infliximab, mycophenolate mofetil, vedolizumab</a:t>
          </a:r>
        </a:p>
      </dgm:t>
    </dgm:pt>
    <dgm:pt modelId="{B38EFE9B-9FC7-4998-9679-740C1708AE21}" type="parTrans" cxnId="{FDFABF31-C467-49BF-8204-6822EE6DD268}">
      <dgm:prSet/>
      <dgm:spPr/>
      <dgm:t>
        <a:bodyPr/>
        <a:lstStyle/>
        <a:p>
          <a:endParaRPr lang="en-US"/>
        </a:p>
      </dgm:t>
    </dgm:pt>
    <dgm:pt modelId="{482BAA8D-8ACD-4340-8D7E-BDD34D4750A6}" type="sibTrans" cxnId="{FDFABF31-C467-49BF-8204-6822EE6DD268}">
      <dgm:prSet/>
      <dgm:spPr/>
      <dgm:t>
        <a:bodyPr/>
        <a:lstStyle/>
        <a:p>
          <a:endParaRPr lang="en-US"/>
        </a:p>
      </dgm:t>
    </dgm:pt>
    <dgm:pt modelId="{7A52A5CE-8C8E-4F9D-880E-26F07673C607}">
      <dgm:prSet custT="1"/>
      <dgm:spPr/>
      <dgm:t>
        <a:bodyPr lIns="91440" tIns="91440" rIns="91440" bIns="91440"/>
        <a:lstStyle/>
        <a:p>
          <a:r>
            <a:rPr lang="en-US" sz="1100" dirty="0"/>
            <a:t>Avoid infliximab for steroid-refractory immune-related hepatitis (consider mycophenolate mofetil)</a:t>
          </a:r>
        </a:p>
      </dgm:t>
    </dgm:pt>
    <dgm:pt modelId="{D8D72399-32AF-46F3-8143-E5CD3E1F0209}" type="parTrans" cxnId="{4F8BA48A-D426-4ADF-B546-F73B06B5E43C}">
      <dgm:prSet/>
      <dgm:spPr/>
      <dgm:t>
        <a:bodyPr/>
        <a:lstStyle/>
        <a:p>
          <a:endParaRPr lang="en-US"/>
        </a:p>
      </dgm:t>
    </dgm:pt>
    <dgm:pt modelId="{697301DB-0CDA-4DCD-96C2-078C5B3326AF}" type="sibTrans" cxnId="{4F8BA48A-D426-4ADF-B546-F73B06B5E43C}">
      <dgm:prSet/>
      <dgm:spPr/>
      <dgm:t>
        <a:bodyPr/>
        <a:lstStyle/>
        <a:p>
          <a:endParaRPr lang="en-US"/>
        </a:p>
      </dgm:t>
    </dgm:pt>
    <dgm:pt modelId="{CFB46EA3-F2F2-4195-9CD4-9BA87E2AC040}" type="pres">
      <dgm:prSet presAssocID="{8B5631F2-F618-4F74-8B96-E73050BB8894}" presName="Name0" presStyleCnt="0">
        <dgm:presLayoutVars>
          <dgm:dir/>
          <dgm:animLvl val="lvl"/>
          <dgm:resizeHandles val="exact"/>
        </dgm:presLayoutVars>
      </dgm:prSet>
      <dgm:spPr/>
    </dgm:pt>
    <dgm:pt modelId="{7F387D09-24BD-4DC8-A7AB-EF9F1FD8A2A5}" type="pres">
      <dgm:prSet presAssocID="{F66818E3-70E2-4A78-A6F4-C5A7CBA451FD}" presName="linNode" presStyleCnt="0"/>
      <dgm:spPr/>
    </dgm:pt>
    <dgm:pt modelId="{4AC55711-0035-4C1E-8F8C-058B873C77A8}" type="pres">
      <dgm:prSet presAssocID="{F66818E3-70E2-4A78-A6F4-C5A7CBA451FD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6CEF3435-C8A7-4EED-A213-76DB00F0B7D7}" type="pres">
      <dgm:prSet presAssocID="{F66818E3-70E2-4A78-A6F4-C5A7CBA451FD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03B78A2B-60C3-42CF-9483-01304C42DEC8}" type="presOf" srcId="{7A52A5CE-8C8E-4F9D-880E-26F07673C607}" destId="{6CEF3435-C8A7-4EED-A213-76DB00F0B7D7}" srcOrd="0" destOrd="1" presId="urn:microsoft.com/office/officeart/2005/8/layout/vList5"/>
    <dgm:cxn modelId="{FDFABF31-C467-49BF-8204-6822EE6DD268}" srcId="{F66818E3-70E2-4A78-A6F4-C5A7CBA451FD}" destId="{7AA3CB14-AC31-408F-A3B8-0D7766CF0E75}" srcOrd="0" destOrd="0" parTransId="{B38EFE9B-9FC7-4998-9679-740C1708AE21}" sibTransId="{482BAA8D-8ACD-4340-8D7E-BDD34D4750A6}"/>
    <dgm:cxn modelId="{B0BDBE36-04C0-4C6B-90B8-C19BE658322E}" type="presOf" srcId="{8B5631F2-F618-4F74-8B96-E73050BB8894}" destId="{CFB46EA3-F2F2-4195-9CD4-9BA87E2AC040}" srcOrd="0" destOrd="0" presId="urn:microsoft.com/office/officeart/2005/8/layout/vList5"/>
    <dgm:cxn modelId="{20855341-AFD3-4687-8C9C-CF73F93B7107}" type="presOf" srcId="{F66818E3-70E2-4A78-A6F4-C5A7CBA451FD}" destId="{4AC55711-0035-4C1E-8F8C-058B873C77A8}" srcOrd="0" destOrd="0" presId="urn:microsoft.com/office/officeart/2005/8/layout/vList5"/>
    <dgm:cxn modelId="{4E6F567D-DB05-48D0-958D-8785625D5BDE}" type="presOf" srcId="{7AA3CB14-AC31-408F-A3B8-0D7766CF0E75}" destId="{6CEF3435-C8A7-4EED-A213-76DB00F0B7D7}" srcOrd="0" destOrd="0" presId="urn:microsoft.com/office/officeart/2005/8/layout/vList5"/>
    <dgm:cxn modelId="{4F8BA48A-D426-4ADF-B546-F73B06B5E43C}" srcId="{F66818E3-70E2-4A78-A6F4-C5A7CBA451FD}" destId="{7A52A5CE-8C8E-4F9D-880E-26F07673C607}" srcOrd="1" destOrd="0" parTransId="{D8D72399-32AF-46F3-8143-E5CD3E1F0209}" sibTransId="{697301DB-0CDA-4DCD-96C2-078C5B3326AF}"/>
    <dgm:cxn modelId="{FFD16ABE-1661-4A07-836A-98043D434BB3}" srcId="{8B5631F2-F618-4F74-8B96-E73050BB8894}" destId="{F66818E3-70E2-4A78-A6F4-C5A7CBA451FD}" srcOrd="0" destOrd="0" parTransId="{0C6C055F-5E04-4014-92B4-EC8893E1AD88}" sibTransId="{ACDB7058-4F60-461F-B6E1-E2177C4CC4D6}"/>
    <dgm:cxn modelId="{0E8A7E48-03AE-46CA-A7D7-99BF0474E386}" type="presParOf" srcId="{CFB46EA3-F2F2-4195-9CD4-9BA87E2AC040}" destId="{7F387D09-24BD-4DC8-A7AB-EF9F1FD8A2A5}" srcOrd="0" destOrd="0" presId="urn:microsoft.com/office/officeart/2005/8/layout/vList5"/>
    <dgm:cxn modelId="{B7A01397-B986-49CE-9469-430175479A07}" type="presParOf" srcId="{7F387D09-24BD-4DC8-A7AB-EF9F1FD8A2A5}" destId="{4AC55711-0035-4C1E-8F8C-058B873C77A8}" srcOrd="0" destOrd="0" presId="urn:microsoft.com/office/officeart/2005/8/layout/vList5"/>
    <dgm:cxn modelId="{7668204D-50AE-4AD8-8F83-D250721BDDF1}" type="presParOf" srcId="{7F387D09-24BD-4DC8-A7AB-EF9F1FD8A2A5}" destId="{6CEF3435-C8A7-4EED-A213-76DB00F0B7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2C31E91-4634-414B-B00D-0750EF5B1B5B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7F2527-732D-45B5-A8E6-40FA772EA88F}">
      <dgm:prSet phldrT="[Text]" custT="1"/>
      <dgm:spPr/>
      <dgm:t>
        <a:bodyPr/>
        <a:lstStyle/>
        <a:p>
          <a:r>
            <a:rPr lang="en-US" sz="1400" b="1" dirty="0"/>
            <a:t>Dermatologic</a:t>
          </a:r>
          <a:endParaRPr lang="en-US" sz="1200" b="1" dirty="0"/>
        </a:p>
      </dgm:t>
    </dgm:pt>
    <dgm:pt modelId="{502C9E2E-141D-4994-9398-2580B5EA21A6}" type="parTrans" cxnId="{551C8239-64FD-4604-83E4-8EB392E87ADA}">
      <dgm:prSet/>
      <dgm:spPr/>
      <dgm:t>
        <a:bodyPr/>
        <a:lstStyle/>
        <a:p>
          <a:endParaRPr lang="en-US"/>
        </a:p>
      </dgm:t>
    </dgm:pt>
    <dgm:pt modelId="{8B40B48F-A05B-4F21-9C80-84B263CD2B8A}" type="sibTrans" cxnId="{551C8239-64FD-4604-83E4-8EB392E87ADA}">
      <dgm:prSet/>
      <dgm:spPr/>
      <dgm:t>
        <a:bodyPr/>
        <a:lstStyle/>
        <a:p>
          <a:endParaRPr lang="en-US"/>
        </a:p>
      </dgm:t>
    </dgm:pt>
    <dgm:pt modelId="{4389F84F-27A2-43E5-ADFF-B3180EB36570}">
      <dgm:prSet phldrT="[Text]" custT="1"/>
      <dgm:spPr/>
      <dgm:t>
        <a:bodyPr/>
        <a:lstStyle/>
        <a:p>
          <a:r>
            <a:rPr lang="en-US" sz="1200" dirty="0"/>
            <a:t>Baseline skin exam</a:t>
          </a:r>
        </a:p>
      </dgm:t>
    </dgm:pt>
    <dgm:pt modelId="{BF2D9FA6-F576-4BE0-90DD-933248C2CD23}" type="parTrans" cxnId="{BAA2C5CC-1D48-410D-8D5A-D7A0DE420D76}">
      <dgm:prSet/>
      <dgm:spPr/>
      <dgm:t>
        <a:bodyPr/>
        <a:lstStyle/>
        <a:p>
          <a:endParaRPr lang="en-US"/>
        </a:p>
      </dgm:t>
    </dgm:pt>
    <dgm:pt modelId="{C9AB7338-9F64-4202-885A-AA49EB9F93EE}" type="sibTrans" cxnId="{BAA2C5CC-1D48-410D-8D5A-D7A0DE420D76}">
      <dgm:prSet/>
      <dgm:spPr/>
      <dgm:t>
        <a:bodyPr/>
        <a:lstStyle/>
        <a:p>
          <a:endParaRPr lang="en-US"/>
        </a:p>
      </dgm:t>
    </dgm:pt>
    <dgm:pt modelId="{575A443E-3087-4D58-BF83-89941AF97960}">
      <dgm:prSet phldrT="[Text]" custT="1"/>
      <dgm:spPr/>
      <dgm:t>
        <a:bodyPr/>
        <a:lstStyle/>
        <a:p>
          <a:r>
            <a:rPr lang="en-US" sz="1200" dirty="0"/>
            <a:t>Limit sun exposure (use sunscreen)</a:t>
          </a:r>
        </a:p>
      </dgm:t>
    </dgm:pt>
    <dgm:pt modelId="{5BBCBB3A-90C8-4BC3-B766-DFB1F6F141D8}" type="parTrans" cxnId="{5D3841E2-5FF7-4F96-903C-D5F72C192415}">
      <dgm:prSet/>
      <dgm:spPr/>
      <dgm:t>
        <a:bodyPr/>
        <a:lstStyle/>
        <a:p>
          <a:endParaRPr lang="en-US"/>
        </a:p>
      </dgm:t>
    </dgm:pt>
    <dgm:pt modelId="{E52CF364-68D1-4A05-BB4B-54F1CB41D15D}" type="sibTrans" cxnId="{5D3841E2-5FF7-4F96-903C-D5F72C192415}">
      <dgm:prSet/>
      <dgm:spPr/>
      <dgm:t>
        <a:bodyPr/>
        <a:lstStyle/>
        <a:p>
          <a:endParaRPr lang="en-US"/>
        </a:p>
      </dgm:t>
    </dgm:pt>
    <dgm:pt modelId="{1D7EFE40-DCA0-4235-B69B-539468AAA8A3}">
      <dgm:prSet phldrT="[Text]" custT="1"/>
      <dgm:spPr/>
      <dgm:t>
        <a:bodyPr/>
        <a:lstStyle/>
        <a:p>
          <a:r>
            <a:rPr lang="en-US" sz="1400" b="1" i="0" dirty="0"/>
            <a:t>Ocular</a:t>
          </a:r>
          <a:endParaRPr lang="en-US" sz="1200" b="1" i="0" dirty="0"/>
        </a:p>
      </dgm:t>
    </dgm:pt>
    <dgm:pt modelId="{64D04E25-673D-42C9-BD63-759C20BF95BE}" type="parTrans" cxnId="{400D25B1-0EFF-4996-8DAE-E2538E2611A5}">
      <dgm:prSet/>
      <dgm:spPr/>
      <dgm:t>
        <a:bodyPr/>
        <a:lstStyle/>
        <a:p>
          <a:endParaRPr lang="en-US"/>
        </a:p>
      </dgm:t>
    </dgm:pt>
    <dgm:pt modelId="{CA60ECBE-B370-4FA0-BBD4-64149BBF46AF}" type="sibTrans" cxnId="{400D25B1-0EFF-4996-8DAE-E2538E2611A5}">
      <dgm:prSet/>
      <dgm:spPr/>
      <dgm:t>
        <a:bodyPr/>
        <a:lstStyle/>
        <a:p>
          <a:endParaRPr lang="en-US"/>
        </a:p>
      </dgm:t>
    </dgm:pt>
    <dgm:pt modelId="{F495C6E7-8FFB-4976-83D5-4EB255E13397}">
      <dgm:prSet phldrT="[Text]" custT="1"/>
      <dgm:spPr/>
      <dgm:t>
        <a:bodyPr/>
        <a:lstStyle/>
        <a:p>
          <a:r>
            <a:rPr lang="en-US" sz="1200" dirty="0"/>
            <a:t>Baseline retinal eval</a:t>
          </a:r>
        </a:p>
      </dgm:t>
    </dgm:pt>
    <dgm:pt modelId="{2D1EF60D-C008-43D9-9B84-198C1BD7DA95}" type="parTrans" cxnId="{F1FAF6B8-6D6B-45A8-8AFF-2D5E32A6788C}">
      <dgm:prSet/>
      <dgm:spPr/>
      <dgm:t>
        <a:bodyPr/>
        <a:lstStyle/>
        <a:p>
          <a:endParaRPr lang="en-US"/>
        </a:p>
      </dgm:t>
    </dgm:pt>
    <dgm:pt modelId="{1212842B-CB43-4FA9-BB97-805801BE48E5}" type="sibTrans" cxnId="{F1FAF6B8-6D6B-45A8-8AFF-2D5E32A6788C}">
      <dgm:prSet/>
      <dgm:spPr/>
      <dgm:t>
        <a:bodyPr/>
        <a:lstStyle/>
        <a:p>
          <a:endParaRPr lang="en-US"/>
        </a:p>
      </dgm:t>
    </dgm:pt>
    <dgm:pt modelId="{A3D55DD2-5289-4DB4-BBA7-859EC4B24A1D}">
      <dgm:prSet phldrT="[Text]" custT="1"/>
      <dgm:spPr/>
      <dgm:t>
        <a:bodyPr/>
        <a:lstStyle/>
        <a:p>
          <a:r>
            <a:rPr lang="en-US" sz="1200" dirty="0"/>
            <a:t>Visual toxicities</a:t>
          </a:r>
        </a:p>
      </dgm:t>
    </dgm:pt>
    <dgm:pt modelId="{BEE85C9B-DB3E-40C6-8D77-AED48F811F39}" type="parTrans" cxnId="{2E082E62-2E70-4827-A131-F828757C2A81}">
      <dgm:prSet/>
      <dgm:spPr/>
      <dgm:t>
        <a:bodyPr/>
        <a:lstStyle/>
        <a:p>
          <a:endParaRPr lang="en-US"/>
        </a:p>
      </dgm:t>
    </dgm:pt>
    <dgm:pt modelId="{A3907692-559B-4262-B187-2AFF44DD27C7}" type="sibTrans" cxnId="{2E082E62-2E70-4827-A131-F828757C2A81}">
      <dgm:prSet/>
      <dgm:spPr/>
      <dgm:t>
        <a:bodyPr/>
        <a:lstStyle/>
        <a:p>
          <a:endParaRPr lang="en-US"/>
        </a:p>
      </dgm:t>
    </dgm:pt>
    <dgm:pt modelId="{E3208A8E-DBFD-4694-BEE4-A34AB5DAEA77}">
      <dgm:prSet phldrT="[Text]" custT="1"/>
      <dgm:spPr/>
      <dgm:t>
        <a:bodyPr/>
        <a:lstStyle/>
        <a:p>
          <a:r>
            <a:rPr lang="en-US" sz="1400" b="1" dirty="0"/>
            <a:t>Hepatic</a:t>
          </a:r>
          <a:endParaRPr lang="en-US" sz="1200" b="1" dirty="0"/>
        </a:p>
      </dgm:t>
    </dgm:pt>
    <dgm:pt modelId="{5D66F5D1-098C-46A1-B791-79A65951EB4F}" type="parTrans" cxnId="{1F25DDE9-5444-4D8C-BCA3-1841E3289E31}">
      <dgm:prSet/>
      <dgm:spPr/>
      <dgm:t>
        <a:bodyPr/>
        <a:lstStyle/>
        <a:p>
          <a:endParaRPr lang="en-US"/>
        </a:p>
      </dgm:t>
    </dgm:pt>
    <dgm:pt modelId="{ACAA75B1-2AA9-4AAA-9EB2-39E9F6B44432}" type="sibTrans" cxnId="{1F25DDE9-5444-4D8C-BCA3-1841E3289E31}">
      <dgm:prSet/>
      <dgm:spPr/>
      <dgm:t>
        <a:bodyPr/>
        <a:lstStyle/>
        <a:p>
          <a:endParaRPr lang="en-US"/>
        </a:p>
      </dgm:t>
    </dgm:pt>
    <dgm:pt modelId="{8E2160DC-A4D9-4139-BBC7-8768381B0861}">
      <dgm:prSet phldrT="[Text]" custT="1"/>
      <dgm:spPr/>
      <dgm:t>
        <a:bodyPr/>
        <a:lstStyle/>
        <a:p>
          <a:r>
            <a:rPr lang="en-US" sz="1200" dirty="0"/>
            <a:t>LFTs at baseline then monthly</a:t>
          </a:r>
        </a:p>
      </dgm:t>
    </dgm:pt>
    <dgm:pt modelId="{23C29491-346C-4931-AE58-E371D1EA57E6}" type="parTrans" cxnId="{70E60C0D-C308-42DB-8168-BE9F4C315F41}">
      <dgm:prSet/>
      <dgm:spPr/>
      <dgm:t>
        <a:bodyPr/>
        <a:lstStyle/>
        <a:p>
          <a:endParaRPr lang="en-US"/>
        </a:p>
      </dgm:t>
    </dgm:pt>
    <dgm:pt modelId="{06D8411F-840A-4B21-A598-1D999922B42F}" type="sibTrans" cxnId="{70E60C0D-C308-42DB-8168-BE9F4C315F41}">
      <dgm:prSet/>
      <dgm:spPr/>
      <dgm:t>
        <a:bodyPr/>
        <a:lstStyle/>
        <a:p>
          <a:endParaRPr lang="en-US"/>
        </a:p>
      </dgm:t>
    </dgm:pt>
    <dgm:pt modelId="{BFEAA2DD-2345-45DE-A0BE-C2535ACC1133}">
      <dgm:prSet phldrT="[Text]" custT="1"/>
      <dgm:spPr/>
      <dgm:t>
        <a:bodyPr/>
        <a:lstStyle/>
        <a:p>
          <a:r>
            <a:rPr lang="en-US" sz="1200" dirty="0"/>
            <a:t>Hold </a:t>
          </a:r>
          <a:r>
            <a:rPr lang="en-US" sz="1200" dirty="0" err="1"/>
            <a:t>BRAFi</a:t>
          </a:r>
          <a:r>
            <a:rPr lang="en-US" sz="1200" dirty="0"/>
            <a:t> and </a:t>
          </a:r>
          <a:r>
            <a:rPr lang="en-US" sz="1200" dirty="0" err="1"/>
            <a:t>MEKi</a:t>
          </a:r>
          <a:r>
            <a:rPr lang="en-US" sz="1200" dirty="0"/>
            <a:t> for grade </a:t>
          </a:r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≥ 3</a:t>
          </a:r>
          <a:endParaRPr lang="en-US" sz="1200" dirty="0"/>
        </a:p>
      </dgm:t>
    </dgm:pt>
    <dgm:pt modelId="{98978A90-3BA1-4EDC-A1EC-071D80A74424}" type="parTrans" cxnId="{16D51583-EB83-4DC5-B062-7C49E1539579}">
      <dgm:prSet/>
      <dgm:spPr/>
      <dgm:t>
        <a:bodyPr/>
        <a:lstStyle/>
        <a:p>
          <a:endParaRPr lang="en-US"/>
        </a:p>
      </dgm:t>
    </dgm:pt>
    <dgm:pt modelId="{C3F6CFB0-3596-40E6-8522-01F4E1BBAE90}" type="sibTrans" cxnId="{16D51583-EB83-4DC5-B062-7C49E1539579}">
      <dgm:prSet/>
      <dgm:spPr/>
      <dgm:t>
        <a:bodyPr/>
        <a:lstStyle/>
        <a:p>
          <a:endParaRPr lang="en-US"/>
        </a:p>
      </dgm:t>
    </dgm:pt>
    <dgm:pt modelId="{A5D9D3A5-7BAD-450B-B602-D96FAD04AF8A}">
      <dgm:prSet phldrT="[Text]" custT="1"/>
      <dgm:spPr/>
      <dgm:t>
        <a:bodyPr/>
        <a:lstStyle/>
        <a:p>
          <a:r>
            <a:rPr lang="en-US" sz="1400" b="1" dirty="0"/>
            <a:t>GI</a:t>
          </a:r>
          <a:endParaRPr lang="en-US" sz="1200" b="1" dirty="0"/>
        </a:p>
      </dgm:t>
    </dgm:pt>
    <dgm:pt modelId="{A7547265-1A30-4D3A-B795-58E52A9E70F8}" type="parTrans" cxnId="{3033C55A-2AED-4093-AF4A-0C28E71ECC0D}">
      <dgm:prSet/>
      <dgm:spPr/>
      <dgm:t>
        <a:bodyPr/>
        <a:lstStyle/>
        <a:p>
          <a:endParaRPr lang="en-US"/>
        </a:p>
      </dgm:t>
    </dgm:pt>
    <dgm:pt modelId="{CC2D87DA-4C9D-46C4-B5BE-84AE4414BEF4}" type="sibTrans" cxnId="{3033C55A-2AED-4093-AF4A-0C28E71ECC0D}">
      <dgm:prSet/>
      <dgm:spPr/>
      <dgm:t>
        <a:bodyPr/>
        <a:lstStyle/>
        <a:p>
          <a:endParaRPr lang="en-US"/>
        </a:p>
      </dgm:t>
    </dgm:pt>
    <dgm:pt modelId="{0CC59200-9126-4203-A052-E3561750AEBD}">
      <dgm:prSet phldrT="[Text]" custT="1"/>
      <dgm:spPr/>
      <dgm:t>
        <a:bodyPr/>
        <a:lstStyle/>
        <a:p>
          <a:r>
            <a:rPr lang="en-US" sz="1400" b="1" dirty="0"/>
            <a:t>Pyrexia</a:t>
          </a:r>
          <a:endParaRPr lang="en-US" sz="1200" b="1" dirty="0"/>
        </a:p>
      </dgm:t>
    </dgm:pt>
    <dgm:pt modelId="{A4869C98-5A6F-465B-A788-C5E90C3CC430}" type="parTrans" cxnId="{2A42418B-49B2-4A63-B159-089DE3865103}">
      <dgm:prSet/>
      <dgm:spPr/>
      <dgm:t>
        <a:bodyPr/>
        <a:lstStyle/>
        <a:p>
          <a:endParaRPr lang="en-US"/>
        </a:p>
      </dgm:t>
    </dgm:pt>
    <dgm:pt modelId="{4B602442-EAE1-477C-8257-E27BC1C0D900}" type="sibTrans" cxnId="{2A42418B-49B2-4A63-B159-089DE3865103}">
      <dgm:prSet/>
      <dgm:spPr/>
      <dgm:t>
        <a:bodyPr/>
        <a:lstStyle/>
        <a:p>
          <a:endParaRPr lang="en-US"/>
        </a:p>
      </dgm:t>
    </dgm:pt>
    <dgm:pt modelId="{0C58FFF3-762E-44DE-9922-E7F30E7C0EAA}">
      <dgm:prSet phldrT="[Text]" custT="1"/>
      <dgm:spPr/>
      <dgm:t>
        <a:bodyPr/>
        <a:lstStyle/>
        <a:p>
          <a:r>
            <a:rPr lang="en-US" sz="1100" dirty="0"/>
            <a:t> Monitor up to 6 </a:t>
          </a:r>
          <a:r>
            <a:rPr lang="en-US" sz="1100" dirty="0" err="1"/>
            <a:t>mo</a:t>
          </a:r>
          <a:r>
            <a:rPr lang="en-US" sz="1100" dirty="0"/>
            <a:t> after d/c</a:t>
          </a:r>
        </a:p>
      </dgm:t>
    </dgm:pt>
    <dgm:pt modelId="{F181F824-8F3E-45F2-B71E-E7D2B0F74247}" type="parTrans" cxnId="{A732B6D0-F325-4C79-BF1A-CC99F3AF39AD}">
      <dgm:prSet/>
      <dgm:spPr/>
      <dgm:t>
        <a:bodyPr/>
        <a:lstStyle/>
        <a:p>
          <a:endParaRPr lang="en-US"/>
        </a:p>
      </dgm:t>
    </dgm:pt>
    <dgm:pt modelId="{22030496-E282-4235-AE12-2C212AD1AADD}" type="sibTrans" cxnId="{A732B6D0-F325-4C79-BF1A-CC99F3AF39AD}">
      <dgm:prSet/>
      <dgm:spPr/>
      <dgm:t>
        <a:bodyPr/>
        <a:lstStyle/>
        <a:p>
          <a:endParaRPr lang="en-US"/>
        </a:p>
      </dgm:t>
    </dgm:pt>
    <dgm:pt modelId="{B446A1D1-32C3-4515-8D34-647DE9E9E3FA}">
      <dgm:prSet phldrT="[Text]" custT="1"/>
      <dgm:spPr/>
      <dgm:t>
        <a:bodyPr/>
        <a:lstStyle/>
        <a:p>
          <a:r>
            <a:rPr lang="en-US" sz="1200" dirty="0"/>
            <a:t>Manage rash with topical steroids or antibiotic cream</a:t>
          </a:r>
        </a:p>
      </dgm:t>
    </dgm:pt>
    <dgm:pt modelId="{DAFD0921-9E4B-4458-B910-97EC9C9CB644}" type="parTrans" cxnId="{FF3666AD-F4D6-49A2-A8A2-D218716ABBA1}">
      <dgm:prSet/>
      <dgm:spPr/>
      <dgm:t>
        <a:bodyPr/>
        <a:lstStyle/>
        <a:p>
          <a:endParaRPr lang="en-US"/>
        </a:p>
      </dgm:t>
    </dgm:pt>
    <dgm:pt modelId="{BF98922A-CA50-4A9E-AE69-0D262F2215BD}" type="sibTrans" cxnId="{FF3666AD-F4D6-49A2-A8A2-D218716ABBA1}">
      <dgm:prSet/>
      <dgm:spPr/>
      <dgm:t>
        <a:bodyPr/>
        <a:lstStyle/>
        <a:p>
          <a:endParaRPr lang="en-US"/>
        </a:p>
      </dgm:t>
    </dgm:pt>
    <dgm:pt modelId="{4BDEFA62-E6B1-4097-A547-2D7E1882D2EF}">
      <dgm:prSet phldrT="[Text]" custT="1"/>
      <dgm:spPr/>
      <dgm:t>
        <a:bodyPr/>
        <a:lstStyle/>
        <a:p>
          <a:r>
            <a:rPr lang="en-US" sz="1100" dirty="0"/>
            <a:t>Repeat as needed</a:t>
          </a:r>
        </a:p>
      </dgm:t>
    </dgm:pt>
    <dgm:pt modelId="{B1969125-6C1C-43DA-827B-65547BC875DA}" type="parTrans" cxnId="{096CDFB0-AB54-45B6-9745-FA2BCACD676C}">
      <dgm:prSet/>
      <dgm:spPr/>
      <dgm:t>
        <a:bodyPr/>
        <a:lstStyle/>
        <a:p>
          <a:endParaRPr lang="en-US"/>
        </a:p>
      </dgm:t>
    </dgm:pt>
    <dgm:pt modelId="{FD0B0BAF-1FD8-4520-AD08-2ACB7AACAF27}" type="sibTrans" cxnId="{096CDFB0-AB54-45B6-9745-FA2BCACD676C}">
      <dgm:prSet/>
      <dgm:spPr/>
      <dgm:t>
        <a:bodyPr/>
        <a:lstStyle/>
        <a:p>
          <a:endParaRPr lang="en-US"/>
        </a:p>
      </dgm:t>
    </dgm:pt>
    <dgm:pt modelId="{28A7DD3A-F312-40BE-BB49-47DFC81BC97F}">
      <dgm:prSet phldrT="[Text]" custT="1"/>
      <dgm:spPr/>
      <dgm:t>
        <a:bodyPr/>
        <a:lstStyle/>
        <a:p>
          <a:r>
            <a:rPr lang="en-US" sz="1200" dirty="0"/>
            <a:t>Grade 1:</a:t>
          </a:r>
        </a:p>
      </dgm:t>
    </dgm:pt>
    <dgm:pt modelId="{E3501421-0A57-4CBA-9E6E-30BD694F3194}" type="parTrans" cxnId="{D5343137-2F7A-4995-8CCC-41D1BAE9396F}">
      <dgm:prSet/>
      <dgm:spPr/>
      <dgm:t>
        <a:bodyPr/>
        <a:lstStyle/>
        <a:p>
          <a:endParaRPr lang="en-US"/>
        </a:p>
      </dgm:t>
    </dgm:pt>
    <dgm:pt modelId="{F0764EF0-0893-4229-84AB-C939FC771B66}" type="sibTrans" cxnId="{D5343137-2F7A-4995-8CCC-41D1BAE9396F}">
      <dgm:prSet/>
      <dgm:spPr/>
      <dgm:t>
        <a:bodyPr/>
        <a:lstStyle/>
        <a:p>
          <a:endParaRPr lang="en-US"/>
        </a:p>
      </dgm:t>
    </dgm:pt>
    <dgm:pt modelId="{75703375-7BDE-46CC-8E6C-4BE54B3B2935}">
      <dgm:prSet phldrT="[Text]" custT="1"/>
      <dgm:spPr/>
      <dgm:t>
        <a:bodyPr/>
        <a:lstStyle/>
        <a:p>
          <a:r>
            <a:rPr lang="en-US" sz="1200" dirty="0"/>
            <a:t>Grade </a:t>
          </a:r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≥2:</a:t>
          </a:r>
          <a:endParaRPr lang="en-US" sz="1200" dirty="0"/>
        </a:p>
      </dgm:t>
    </dgm:pt>
    <dgm:pt modelId="{25D91A34-567C-48AA-8324-D40D579F09E8}" type="parTrans" cxnId="{8ACC4D8D-8D99-4520-A471-37BAD227D22D}">
      <dgm:prSet/>
      <dgm:spPr/>
      <dgm:t>
        <a:bodyPr/>
        <a:lstStyle/>
        <a:p>
          <a:endParaRPr lang="en-US"/>
        </a:p>
      </dgm:t>
    </dgm:pt>
    <dgm:pt modelId="{EB439AA2-A20B-4627-99AE-8ACC10BB1792}" type="sibTrans" cxnId="{8ACC4D8D-8D99-4520-A471-37BAD227D22D}">
      <dgm:prSet/>
      <dgm:spPr/>
      <dgm:t>
        <a:bodyPr/>
        <a:lstStyle/>
        <a:p>
          <a:endParaRPr lang="en-US"/>
        </a:p>
      </dgm:t>
    </dgm:pt>
    <dgm:pt modelId="{8723CF10-8678-49CB-A9F3-23F0059A22F4}">
      <dgm:prSet phldrT="[Text]" custT="1"/>
      <dgm:spPr/>
      <dgm:t>
        <a:bodyPr/>
        <a:lstStyle/>
        <a:p>
          <a:r>
            <a:rPr lang="en-US" sz="1100" dirty="0"/>
            <a:t>Hold </a:t>
          </a:r>
          <a:r>
            <a:rPr lang="en-US" sz="1100" dirty="0" err="1"/>
            <a:t>MEKi</a:t>
          </a:r>
          <a:endParaRPr lang="en-US" sz="1100" dirty="0"/>
        </a:p>
      </dgm:t>
    </dgm:pt>
    <dgm:pt modelId="{388220CF-2158-4F79-BFB2-074025FB4E2F}" type="parTrans" cxnId="{ED95C08D-3DAA-4F5B-AE12-7995AE11DD92}">
      <dgm:prSet/>
      <dgm:spPr/>
      <dgm:t>
        <a:bodyPr/>
        <a:lstStyle/>
        <a:p>
          <a:endParaRPr lang="en-US"/>
        </a:p>
      </dgm:t>
    </dgm:pt>
    <dgm:pt modelId="{BFE5C694-355D-4F2A-BD42-51C53D3B4253}" type="sibTrans" cxnId="{ED95C08D-3DAA-4F5B-AE12-7995AE11DD92}">
      <dgm:prSet/>
      <dgm:spPr/>
      <dgm:t>
        <a:bodyPr/>
        <a:lstStyle/>
        <a:p>
          <a:endParaRPr lang="en-US"/>
        </a:p>
      </dgm:t>
    </dgm:pt>
    <dgm:pt modelId="{492EAECA-F908-4622-8923-3171CF21ECE1}">
      <dgm:prSet phldrT="[Text]" custT="1"/>
      <dgm:spPr/>
      <dgm:t>
        <a:bodyPr/>
        <a:lstStyle/>
        <a:p>
          <a:r>
            <a:rPr lang="en-US" sz="1100" dirty="0"/>
            <a:t>Urgent ophthalmology consult</a:t>
          </a:r>
        </a:p>
      </dgm:t>
    </dgm:pt>
    <dgm:pt modelId="{067236DC-DCDD-43E4-8955-6BFB864B7D73}" type="parTrans" cxnId="{59E6C9F3-CD75-40BC-8EAD-A778D5793169}">
      <dgm:prSet/>
      <dgm:spPr/>
      <dgm:t>
        <a:bodyPr/>
        <a:lstStyle/>
        <a:p>
          <a:endParaRPr lang="en-US"/>
        </a:p>
      </dgm:t>
    </dgm:pt>
    <dgm:pt modelId="{8002FF91-63A2-44D6-B6C0-89F67504D01F}" type="sibTrans" cxnId="{59E6C9F3-CD75-40BC-8EAD-A778D5793169}">
      <dgm:prSet/>
      <dgm:spPr/>
      <dgm:t>
        <a:bodyPr/>
        <a:lstStyle/>
        <a:p>
          <a:endParaRPr lang="en-US"/>
        </a:p>
      </dgm:t>
    </dgm:pt>
    <dgm:pt modelId="{542C215C-9977-4B93-B740-2951DDA24F79}">
      <dgm:prSet phldrT="[Text]" custT="1"/>
      <dgm:spPr/>
      <dgm:t>
        <a:bodyPr/>
        <a:lstStyle/>
        <a:p>
          <a:r>
            <a:rPr lang="en-US" sz="1100" dirty="0"/>
            <a:t>Continue </a:t>
          </a:r>
          <a:r>
            <a:rPr lang="en-US" sz="1100" dirty="0" err="1"/>
            <a:t>tx</a:t>
          </a:r>
          <a:endParaRPr lang="en-US" sz="1100" dirty="0"/>
        </a:p>
      </dgm:t>
    </dgm:pt>
    <dgm:pt modelId="{97B2DF12-5165-4DA4-9C87-260841335F95}" type="parTrans" cxnId="{BECEE57F-CED5-4B93-A187-ECD8BDA23B4C}">
      <dgm:prSet/>
      <dgm:spPr/>
      <dgm:t>
        <a:bodyPr/>
        <a:lstStyle/>
        <a:p>
          <a:endParaRPr lang="en-US"/>
        </a:p>
      </dgm:t>
    </dgm:pt>
    <dgm:pt modelId="{01413B94-A000-46AA-B54C-EB693500DA7A}" type="sibTrans" cxnId="{BECEE57F-CED5-4B93-A187-ECD8BDA23B4C}">
      <dgm:prSet/>
      <dgm:spPr/>
      <dgm:t>
        <a:bodyPr/>
        <a:lstStyle/>
        <a:p>
          <a:endParaRPr lang="en-US"/>
        </a:p>
      </dgm:t>
    </dgm:pt>
    <dgm:pt modelId="{0586A520-0030-4C4B-976B-3F04AFE3CC1D}">
      <dgm:prSet phldrT="[Text]" custT="1"/>
      <dgm:spPr/>
      <dgm:t>
        <a:bodyPr/>
        <a:lstStyle/>
        <a:p>
          <a:r>
            <a:rPr lang="en-US" sz="1400" b="1" dirty="0"/>
            <a:t>Cardiac</a:t>
          </a:r>
          <a:endParaRPr lang="en-US" sz="1200" b="1" dirty="0"/>
        </a:p>
      </dgm:t>
    </dgm:pt>
    <dgm:pt modelId="{46F340A4-BA86-47BC-923A-0586710DA1A4}" type="parTrans" cxnId="{1A89251B-72D2-472E-93DB-FB87EE3D7C3B}">
      <dgm:prSet/>
      <dgm:spPr/>
      <dgm:t>
        <a:bodyPr/>
        <a:lstStyle/>
        <a:p>
          <a:endParaRPr lang="en-US"/>
        </a:p>
      </dgm:t>
    </dgm:pt>
    <dgm:pt modelId="{40C32278-3DCD-443D-9F0C-0C5CFA40484B}" type="sibTrans" cxnId="{1A89251B-72D2-472E-93DB-FB87EE3D7C3B}">
      <dgm:prSet/>
      <dgm:spPr/>
      <dgm:t>
        <a:bodyPr/>
        <a:lstStyle/>
        <a:p>
          <a:endParaRPr lang="en-US"/>
        </a:p>
      </dgm:t>
    </dgm:pt>
    <dgm:pt modelId="{D2010E27-49BD-4E7C-896E-11D49B7FA67B}">
      <dgm:prSet phldrT="[Text]" custT="1"/>
      <dgm:spPr/>
      <dgm:t>
        <a:bodyPr/>
        <a:lstStyle/>
        <a:p>
          <a:r>
            <a:rPr lang="en-US" sz="1200" dirty="0"/>
            <a:t>ECG at baseline and day 15</a:t>
          </a:r>
        </a:p>
      </dgm:t>
    </dgm:pt>
    <dgm:pt modelId="{24737B6B-3024-48B5-A289-46B2756F254A}" type="parTrans" cxnId="{3BB6C670-9E38-40BC-9256-A8C0A0B0B23F}">
      <dgm:prSet/>
      <dgm:spPr/>
      <dgm:t>
        <a:bodyPr/>
        <a:lstStyle/>
        <a:p>
          <a:endParaRPr lang="en-US"/>
        </a:p>
      </dgm:t>
    </dgm:pt>
    <dgm:pt modelId="{685E3C44-DD81-466B-AE79-5AFDDD307764}" type="sibTrans" cxnId="{3BB6C670-9E38-40BC-9256-A8C0A0B0B23F}">
      <dgm:prSet/>
      <dgm:spPr/>
      <dgm:t>
        <a:bodyPr/>
        <a:lstStyle/>
        <a:p>
          <a:endParaRPr lang="en-US"/>
        </a:p>
      </dgm:t>
    </dgm:pt>
    <dgm:pt modelId="{F83C659C-6FE2-43F0-9C6D-A1B9CC82F15F}">
      <dgm:prSet phldrT="[Text]" custT="1"/>
      <dgm:spPr/>
      <dgm:t>
        <a:bodyPr/>
        <a:lstStyle/>
        <a:p>
          <a:r>
            <a:rPr lang="en-US" sz="1100" dirty="0"/>
            <a:t>Then monthly x 3 </a:t>
          </a:r>
          <a:r>
            <a:rPr lang="en-US" sz="1100" dirty="0">
              <a:sym typeface="Wingdings" panose="05000000000000000000" pitchFamily="2" charset="2"/>
            </a:rPr>
            <a:t> followed by Q3 </a:t>
          </a:r>
          <a:r>
            <a:rPr lang="en-US" sz="1100" dirty="0" err="1">
              <a:sym typeface="Wingdings" panose="05000000000000000000" pitchFamily="2" charset="2"/>
            </a:rPr>
            <a:t>mo</a:t>
          </a:r>
          <a:endParaRPr lang="en-US" sz="1100" dirty="0"/>
        </a:p>
      </dgm:t>
    </dgm:pt>
    <dgm:pt modelId="{FCF286C0-E269-4467-BAA9-054D882884C8}" type="parTrans" cxnId="{D6FD59CD-B15E-4B8E-8061-9D310FEE65C7}">
      <dgm:prSet/>
      <dgm:spPr/>
      <dgm:t>
        <a:bodyPr/>
        <a:lstStyle/>
        <a:p>
          <a:endParaRPr lang="en-US"/>
        </a:p>
      </dgm:t>
    </dgm:pt>
    <dgm:pt modelId="{6FA14EFB-9A87-4089-9BB1-D6176C7B6076}" type="sibTrans" cxnId="{D6FD59CD-B15E-4B8E-8061-9D310FEE65C7}">
      <dgm:prSet/>
      <dgm:spPr/>
      <dgm:t>
        <a:bodyPr/>
        <a:lstStyle/>
        <a:p>
          <a:endParaRPr lang="en-US"/>
        </a:p>
      </dgm:t>
    </dgm:pt>
    <dgm:pt modelId="{8C252C51-3FB4-4825-9CA1-D826246E1576}">
      <dgm:prSet phldrT="[Text]" custT="1"/>
      <dgm:spPr/>
      <dgm:t>
        <a:bodyPr/>
        <a:lstStyle/>
        <a:p>
          <a:r>
            <a:rPr lang="en-US" sz="1200" dirty="0"/>
            <a:t>LVEF at baseline, 1 </a:t>
          </a:r>
          <a:r>
            <a:rPr lang="en-US" sz="1200" dirty="0" err="1"/>
            <a:t>mo</a:t>
          </a:r>
          <a:r>
            <a:rPr lang="en-US" sz="1200" dirty="0"/>
            <a:t>, then every 2-3 months</a:t>
          </a:r>
        </a:p>
      </dgm:t>
    </dgm:pt>
    <dgm:pt modelId="{3011DB1B-3A15-4BC3-9818-6876726F2924}" type="parTrans" cxnId="{5A7E2481-D778-45E9-A6F3-6E045921061C}">
      <dgm:prSet/>
      <dgm:spPr/>
      <dgm:t>
        <a:bodyPr/>
        <a:lstStyle/>
        <a:p>
          <a:endParaRPr lang="en-US"/>
        </a:p>
      </dgm:t>
    </dgm:pt>
    <dgm:pt modelId="{EB02CACA-DC10-4400-AF99-5318A67E0754}" type="sibTrans" cxnId="{5A7E2481-D778-45E9-A6F3-6E045921061C}">
      <dgm:prSet/>
      <dgm:spPr/>
      <dgm:t>
        <a:bodyPr/>
        <a:lstStyle/>
        <a:p>
          <a:endParaRPr lang="en-US"/>
        </a:p>
      </dgm:t>
    </dgm:pt>
    <dgm:pt modelId="{F4D4CC1A-C86A-40F3-AB68-1985764FD0EF}">
      <dgm:prSet phldrT="[Text]" custT="1"/>
      <dgm:spPr/>
      <dgm:t>
        <a:bodyPr/>
        <a:lstStyle/>
        <a:p>
          <a:r>
            <a:rPr lang="en-US" sz="1200" dirty="0"/>
            <a:t>Hold </a:t>
          </a:r>
          <a:r>
            <a:rPr lang="en-US" sz="1200" dirty="0" err="1"/>
            <a:t>MEKi</a:t>
          </a:r>
          <a:r>
            <a:rPr lang="en-US" sz="1200" dirty="0"/>
            <a:t> for decreased LVEF</a:t>
          </a:r>
        </a:p>
      </dgm:t>
    </dgm:pt>
    <dgm:pt modelId="{4A4D6B14-44C7-4C57-8C2D-27CD1398446E}" type="parTrans" cxnId="{36552329-486A-4822-B2A5-4E5A03941DCF}">
      <dgm:prSet/>
      <dgm:spPr/>
      <dgm:t>
        <a:bodyPr/>
        <a:lstStyle/>
        <a:p>
          <a:endParaRPr lang="en-US"/>
        </a:p>
      </dgm:t>
    </dgm:pt>
    <dgm:pt modelId="{D36D6FC8-59A9-4380-AA6C-16C4898B90CF}" type="sibTrans" cxnId="{36552329-486A-4822-B2A5-4E5A03941DCF}">
      <dgm:prSet/>
      <dgm:spPr/>
      <dgm:t>
        <a:bodyPr/>
        <a:lstStyle/>
        <a:p>
          <a:endParaRPr lang="en-US"/>
        </a:p>
      </dgm:t>
    </dgm:pt>
    <dgm:pt modelId="{0957E95A-BEE8-475D-A988-D0F2EB873FAC}">
      <dgm:prSet phldrT="[Text]" custT="1"/>
      <dgm:spPr/>
      <dgm:t>
        <a:bodyPr/>
        <a:lstStyle/>
        <a:p>
          <a:r>
            <a:rPr lang="en-US" sz="1200" dirty="0"/>
            <a:t>Hold </a:t>
          </a:r>
          <a:r>
            <a:rPr lang="en-US" sz="1200" dirty="0" err="1"/>
            <a:t>MEKi</a:t>
          </a:r>
          <a:r>
            <a:rPr lang="en-US" sz="1200" dirty="0"/>
            <a:t> if no improvement within 2 </a:t>
          </a:r>
          <a:r>
            <a:rPr lang="en-US" sz="1200" dirty="0" err="1"/>
            <a:t>wks</a:t>
          </a:r>
          <a:endParaRPr lang="en-US" sz="1200" dirty="0"/>
        </a:p>
      </dgm:t>
    </dgm:pt>
    <dgm:pt modelId="{56BC757E-33C8-4F2D-87F9-C2A73F0FB883}" type="parTrans" cxnId="{120ED69B-70E1-4D2C-B13C-5283C37DB3A0}">
      <dgm:prSet/>
      <dgm:spPr/>
      <dgm:t>
        <a:bodyPr/>
        <a:lstStyle/>
        <a:p>
          <a:endParaRPr lang="en-US"/>
        </a:p>
      </dgm:t>
    </dgm:pt>
    <dgm:pt modelId="{73FE70DD-69C1-4794-8FF8-04E09EB5C123}" type="sibTrans" cxnId="{120ED69B-70E1-4D2C-B13C-5283C37DB3A0}">
      <dgm:prSet/>
      <dgm:spPr/>
      <dgm:t>
        <a:bodyPr/>
        <a:lstStyle/>
        <a:p>
          <a:endParaRPr lang="en-US"/>
        </a:p>
      </dgm:t>
    </dgm:pt>
    <dgm:pt modelId="{840E2155-59AB-4997-B45C-1195FE3BC4C7}">
      <dgm:prSet phldrT="[Text]" custT="1"/>
      <dgm:spPr/>
      <dgm:t>
        <a:bodyPr/>
        <a:lstStyle/>
        <a:p>
          <a:r>
            <a:rPr lang="en-US" sz="1100" dirty="0"/>
            <a:t> Repeat Q2 </a:t>
          </a:r>
          <a:r>
            <a:rPr lang="en-US" sz="1100" dirty="0" err="1"/>
            <a:t>mo</a:t>
          </a:r>
          <a:endParaRPr lang="en-US" sz="1100" dirty="0"/>
        </a:p>
      </dgm:t>
    </dgm:pt>
    <dgm:pt modelId="{DC36AEF3-ABC2-4C43-9C01-9F3BC0965AE7}" type="sibTrans" cxnId="{F6CA0BF2-6266-4195-9944-5E57771B8851}">
      <dgm:prSet/>
      <dgm:spPr/>
      <dgm:t>
        <a:bodyPr/>
        <a:lstStyle/>
        <a:p>
          <a:endParaRPr lang="en-US"/>
        </a:p>
      </dgm:t>
    </dgm:pt>
    <dgm:pt modelId="{96A91337-BABF-40AB-A375-908F12CCAA90}" type="parTrans" cxnId="{F6CA0BF2-6266-4195-9944-5E57771B8851}">
      <dgm:prSet/>
      <dgm:spPr/>
      <dgm:t>
        <a:bodyPr/>
        <a:lstStyle/>
        <a:p>
          <a:endParaRPr lang="en-US"/>
        </a:p>
      </dgm:t>
    </dgm:pt>
    <dgm:pt modelId="{428CDB55-1BC6-4A5D-AB7A-CB3E7F995EF8}">
      <dgm:prSet phldrT="[Text]"/>
      <dgm:spPr/>
      <dgm:t>
        <a:bodyPr/>
        <a:lstStyle/>
        <a:p>
          <a:r>
            <a:rPr lang="en-US" dirty="0"/>
            <a:t>Acetaminophen or ibuprofen to manage</a:t>
          </a:r>
        </a:p>
      </dgm:t>
    </dgm:pt>
    <dgm:pt modelId="{BABA0BD9-B303-423D-92F2-B25F3733B713}" type="parTrans" cxnId="{C646A257-B328-4FCF-A743-76957C11C711}">
      <dgm:prSet/>
      <dgm:spPr/>
      <dgm:t>
        <a:bodyPr/>
        <a:lstStyle/>
        <a:p>
          <a:endParaRPr lang="en-US"/>
        </a:p>
      </dgm:t>
    </dgm:pt>
    <dgm:pt modelId="{988A6B9A-8EFD-403B-91F8-B2D22671ED77}" type="sibTrans" cxnId="{C646A257-B328-4FCF-A743-76957C11C711}">
      <dgm:prSet/>
      <dgm:spPr/>
      <dgm:t>
        <a:bodyPr/>
        <a:lstStyle/>
        <a:p>
          <a:endParaRPr lang="en-US"/>
        </a:p>
      </dgm:t>
    </dgm:pt>
    <dgm:pt modelId="{324507F1-C7EB-4879-BC30-F62A6DEAC3AE}">
      <dgm:prSet phldrT="[Text]"/>
      <dgm:spPr/>
      <dgm:t>
        <a:bodyPr/>
        <a:lstStyle/>
        <a:p>
          <a:r>
            <a:rPr lang="en-US" dirty="0"/>
            <a:t>Infection workup as needed</a:t>
          </a:r>
        </a:p>
      </dgm:t>
    </dgm:pt>
    <dgm:pt modelId="{DB318CBF-8EFA-429F-B286-ACD2ECBB07AF}" type="parTrans" cxnId="{C4EEFC59-878C-406D-97B7-8072085F2027}">
      <dgm:prSet/>
      <dgm:spPr/>
      <dgm:t>
        <a:bodyPr/>
        <a:lstStyle/>
        <a:p>
          <a:endParaRPr lang="en-US"/>
        </a:p>
      </dgm:t>
    </dgm:pt>
    <dgm:pt modelId="{B3A82F05-D1BB-4AD4-B5FD-74DDDBCEBF3D}" type="sibTrans" cxnId="{C4EEFC59-878C-406D-97B7-8072085F2027}">
      <dgm:prSet/>
      <dgm:spPr/>
      <dgm:t>
        <a:bodyPr/>
        <a:lstStyle/>
        <a:p>
          <a:endParaRPr lang="en-US"/>
        </a:p>
      </dgm:t>
    </dgm:pt>
    <dgm:pt modelId="{7C993A0C-3A79-4500-B16F-ED7C963B68EC}">
      <dgm:prSet phldrT="[Text]"/>
      <dgm:spPr/>
      <dgm:t>
        <a:bodyPr/>
        <a:lstStyle/>
        <a:p>
          <a:r>
            <a:rPr lang="en-US" dirty="0"/>
            <a:t>Oral corticosteroids if necessary</a:t>
          </a:r>
        </a:p>
      </dgm:t>
    </dgm:pt>
    <dgm:pt modelId="{ACADC007-54BF-455E-BB63-512620A321E9}" type="parTrans" cxnId="{E94FE573-3C7F-49AF-AAE2-828E12B45377}">
      <dgm:prSet/>
      <dgm:spPr/>
      <dgm:t>
        <a:bodyPr/>
        <a:lstStyle/>
        <a:p>
          <a:endParaRPr lang="en-US"/>
        </a:p>
      </dgm:t>
    </dgm:pt>
    <dgm:pt modelId="{B75AD059-4462-4697-A742-8E4FC924252E}" type="sibTrans" cxnId="{E94FE573-3C7F-49AF-AAE2-828E12B45377}">
      <dgm:prSet/>
      <dgm:spPr/>
      <dgm:t>
        <a:bodyPr/>
        <a:lstStyle/>
        <a:p>
          <a:endParaRPr lang="en-US"/>
        </a:p>
      </dgm:t>
    </dgm:pt>
    <dgm:pt modelId="{DE2CB5B0-E6F4-4674-9A94-2CDE84B15203}">
      <dgm:prSet phldrT="[Text]"/>
      <dgm:spPr/>
      <dgm:t>
        <a:bodyPr/>
        <a:lstStyle/>
        <a:p>
          <a:r>
            <a:rPr lang="en-US" dirty="0"/>
            <a:t>May consider </a:t>
          </a:r>
          <a:r>
            <a:rPr lang="en-US" dirty="0" err="1"/>
            <a:t>BRAFi</a:t>
          </a:r>
          <a:r>
            <a:rPr lang="en-US" dirty="0"/>
            <a:t> dose reduction if needed</a:t>
          </a:r>
        </a:p>
      </dgm:t>
    </dgm:pt>
    <dgm:pt modelId="{D364BF77-137B-404F-AEEB-312E7C3FCCF3}" type="parTrans" cxnId="{1E04337E-D5AC-42C2-B0A0-D44C491946CD}">
      <dgm:prSet/>
      <dgm:spPr/>
      <dgm:t>
        <a:bodyPr/>
        <a:lstStyle/>
        <a:p>
          <a:endParaRPr lang="en-US"/>
        </a:p>
      </dgm:t>
    </dgm:pt>
    <dgm:pt modelId="{B8FDF597-1B48-4C8A-89B9-72291856210E}" type="sibTrans" cxnId="{1E04337E-D5AC-42C2-B0A0-D44C491946CD}">
      <dgm:prSet/>
      <dgm:spPr/>
      <dgm:t>
        <a:bodyPr/>
        <a:lstStyle/>
        <a:p>
          <a:endParaRPr lang="en-US"/>
        </a:p>
      </dgm:t>
    </dgm:pt>
    <dgm:pt modelId="{C48BFFD3-199E-4220-9E52-C4553B130ACC}">
      <dgm:prSet phldrT="[Text]"/>
      <dgm:spPr/>
      <dgm:t>
        <a:bodyPr/>
        <a:lstStyle/>
        <a:p>
          <a:r>
            <a:rPr lang="en-US" dirty="0"/>
            <a:t>Manage with supportive care</a:t>
          </a:r>
        </a:p>
      </dgm:t>
    </dgm:pt>
    <dgm:pt modelId="{B0CBE0E7-FEFD-457B-B537-C59BA0D252A0}" type="parTrans" cxnId="{BAE0C915-0071-4436-8293-42C1DA788B7C}">
      <dgm:prSet/>
      <dgm:spPr/>
      <dgm:t>
        <a:bodyPr/>
        <a:lstStyle/>
        <a:p>
          <a:endParaRPr lang="en-US"/>
        </a:p>
      </dgm:t>
    </dgm:pt>
    <dgm:pt modelId="{7CDBB214-B2DA-4690-8FC9-5AAF80B1BCD8}" type="sibTrans" cxnId="{BAE0C915-0071-4436-8293-42C1DA788B7C}">
      <dgm:prSet/>
      <dgm:spPr/>
      <dgm:t>
        <a:bodyPr/>
        <a:lstStyle/>
        <a:p>
          <a:endParaRPr lang="en-US"/>
        </a:p>
      </dgm:t>
    </dgm:pt>
    <dgm:pt modelId="{450A4365-7129-4731-89CD-B24B4D03CF9A}">
      <dgm:prSet phldrT="[Text]"/>
      <dgm:spPr/>
      <dgm:t>
        <a:bodyPr/>
        <a:lstStyle/>
        <a:p>
          <a:r>
            <a:rPr lang="en-US" dirty="0"/>
            <a:t>Antidiarrheals</a:t>
          </a:r>
        </a:p>
      </dgm:t>
    </dgm:pt>
    <dgm:pt modelId="{BA0C11E3-E880-4E18-B725-E6C713FC668F}" type="parTrans" cxnId="{6C5CD75F-4E69-4BD9-A7ED-82218C0F8B8B}">
      <dgm:prSet/>
      <dgm:spPr/>
      <dgm:t>
        <a:bodyPr/>
        <a:lstStyle/>
        <a:p>
          <a:endParaRPr lang="en-US"/>
        </a:p>
      </dgm:t>
    </dgm:pt>
    <dgm:pt modelId="{569FFB39-FA42-4651-902D-01E329CF3BC2}" type="sibTrans" cxnId="{6C5CD75F-4E69-4BD9-A7ED-82218C0F8B8B}">
      <dgm:prSet/>
      <dgm:spPr/>
      <dgm:t>
        <a:bodyPr/>
        <a:lstStyle/>
        <a:p>
          <a:endParaRPr lang="en-US"/>
        </a:p>
      </dgm:t>
    </dgm:pt>
    <dgm:pt modelId="{3AA00DFE-16B3-4410-8DC2-BE564D0D30AC}">
      <dgm:prSet phldrT="[Text]"/>
      <dgm:spPr/>
      <dgm:t>
        <a:bodyPr/>
        <a:lstStyle/>
        <a:p>
          <a:r>
            <a:rPr lang="en-US" dirty="0"/>
            <a:t>Antiemetics</a:t>
          </a:r>
        </a:p>
      </dgm:t>
    </dgm:pt>
    <dgm:pt modelId="{56F63161-EAF4-4EE4-90F6-05E5E5E4134B}" type="parTrans" cxnId="{4705B25A-461C-4DCA-B875-5AC5AE104851}">
      <dgm:prSet/>
      <dgm:spPr/>
      <dgm:t>
        <a:bodyPr/>
        <a:lstStyle/>
        <a:p>
          <a:endParaRPr lang="en-US"/>
        </a:p>
      </dgm:t>
    </dgm:pt>
    <dgm:pt modelId="{D649250F-5D01-40E6-A22D-953C5785779D}" type="sibTrans" cxnId="{4705B25A-461C-4DCA-B875-5AC5AE104851}">
      <dgm:prSet/>
      <dgm:spPr/>
      <dgm:t>
        <a:bodyPr/>
        <a:lstStyle/>
        <a:p>
          <a:endParaRPr lang="en-US"/>
        </a:p>
      </dgm:t>
    </dgm:pt>
    <dgm:pt modelId="{D677CBF5-3485-4290-B60C-CD31051F792D}">
      <dgm:prSet phldrT="[Text]"/>
      <dgm:spPr/>
      <dgm:t>
        <a:bodyPr/>
        <a:lstStyle/>
        <a:p>
          <a:r>
            <a:rPr lang="en-US" dirty="0"/>
            <a:t>Consider holding therapy for grade 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≥ 3</a:t>
          </a:r>
          <a:endParaRPr lang="en-US" dirty="0"/>
        </a:p>
      </dgm:t>
    </dgm:pt>
    <dgm:pt modelId="{F0A7A53D-DF39-4AED-8D18-86151DB240EB}" type="parTrans" cxnId="{41F1667F-85CF-43B3-8B66-5B98958E2A75}">
      <dgm:prSet/>
      <dgm:spPr/>
      <dgm:t>
        <a:bodyPr/>
        <a:lstStyle/>
        <a:p>
          <a:endParaRPr lang="en-US"/>
        </a:p>
      </dgm:t>
    </dgm:pt>
    <dgm:pt modelId="{52BD2909-476E-4A7D-A2B9-6BCF609375DC}" type="sibTrans" cxnId="{41F1667F-85CF-43B3-8B66-5B98958E2A75}">
      <dgm:prSet/>
      <dgm:spPr/>
      <dgm:t>
        <a:bodyPr/>
        <a:lstStyle/>
        <a:p>
          <a:endParaRPr lang="en-US"/>
        </a:p>
      </dgm:t>
    </dgm:pt>
    <dgm:pt modelId="{8A814BB8-D7D0-4BA8-98C4-002A1335A9D6}" type="pres">
      <dgm:prSet presAssocID="{02C31E91-4634-414B-B00D-0750EF5B1B5B}" presName="Name0" presStyleCnt="0">
        <dgm:presLayoutVars>
          <dgm:dir/>
          <dgm:animLvl val="lvl"/>
          <dgm:resizeHandles val="exact"/>
        </dgm:presLayoutVars>
      </dgm:prSet>
      <dgm:spPr/>
    </dgm:pt>
    <dgm:pt modelId="{3E7F52AA-86B4-4917-B6AA-B015B8E20D6E}" type="pres">
      <dgm:prSet presAssocID="{D57F2527-732D-45B5-A8E6-40FA772EA88F}" presName="composite" presStyleCnt="0"/>
      <dgm:spPr/>
    </dgm:pt>
    <dgm:pt modelId="{8D6D8C32-017F-47B2-B88F-863CBCC90CA4}" type="pres">
      <dgm:prSet presAssocID="{D57F2527-732D-45B5-A8E6-40FA772EA88F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1D1D16B1-1B7F-4A61-A63F-27D46616741A}" type="pres">
      <dgm:prSet presAssocID="{D57F2527-732D-45B5-A8E6-40FA772EA88F}" presName="desTx" presStyleLbl="alignAccFollowNode1" presStyleIdx="0" presStyleCnt="6">
        <dgm:presLayoutVars>
          <dgm:bulletEnabled val="1"/>
        </dgm:presLayoutVars>
      </dgm:prSet>
      <dgm:spPr/>
    </dgm:pt>
    <dgm:pt modelId="{BA3001FE-B35D-42D6-A762-335DD73E0103}" type="pres">
      <dgm:prSet presAssocID="{8B40B48F-A05B-4F21-9C80-84B263CD2B8A}" presName="space" presStyleCnt="0"/>
      <dgm:spPr/>
    </dgm:pt>
    <dgm:pt modelId="{DE767C8B-1291-47ED-8020-F94374D14DE1}" type="pres">
      <dgm:prSet presAssocID="{1D7EFE40-DCA0-4235-B69B-539468AAA8A3}" presName="composite" presStyleCnt="0"/>
      <dgm:spPr/>
    </dgm:pt>
    <dgm:pt modelId="{B4F45AEC-DFD5-4427-B8AC-1B042057D59C}" type="pres">
      <dgm:prSet presAssocID="{1D7EFE40-DCA0-4235-B69B-539468AAA8A3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E6C2EF99-7B1F-44E9-8733-773614E0F16B}" type="pres">
      <dgm:prSet presAssocID="{1D7EFE40-DCA0-4235-B69B-539468AAA8A3}" presName="desTx" presStyleLbl="alignAccFollowNode1" presStyleIdx="1" presStyleCnt="6">
        <dgm:presLayoutVars>
          <dgm:bulletEnabled val="1"/>
        </dgm:presLayoutVars>
      </dgm:prSet>
      <dgm:spPr/>
    </dgm:pt>
    <dgm:pt modelId="{9371EA31-217A-47BC-9DAF-8116A86DA695}" type="pres">
      <dgm:prSet presAssocID="{CA60ECBE-B370-4FA0-BBD4-64149BBF46AF}" presName="space" presStyleCnt="0"/>
      <dgm:spPr/>
    </dgm:pt>
    <dgm:pt modelId="{5259B1C0-34A4-4F41-8C79-541733B19974}" type="pres">
      <dgm:prSet presAssocID="{0586A520-0030-4C4B-976B-3F04AFE3CC1D}" presName="composite" presStyleCnt="0"/>
      <dgm:spPr/>
    </dgm:pt>
    <dgm:pt modelId="{52BC50D3-345A-4BC8-B5DB-2E426A3A9999}" type="pres">
      <dgm:prSet presAssocID="{0586A520-0030-4C4B-976B-3F04AFE3CC1D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A832B249-43F3-4F82-B74A-69E885BD12D1}" type="pres">
      <dgm:prSet presAssocID="{0586A520-0030-4C4B-976B-3F04AFE3CC1D}" presName="desTx" presStyleLbl="alignAccFollowNode1" presStyleIdx="2" presStyleCnt="6">
        <dgm:presLayoutVars>
          <dgm:bulletEnabled val="1"/>
        </dgm:presLayoutVars>
      </dgm:prSet>
      <dgm:spPr/>
    </dgm:pt>
    <dgm:pt modelId="{24E020EF-E63A-453C-B1EE-80D3D31D6D95}" type="pres">
      <dgm:prSet presAssocID="{40C32278-3DCD-443D-9F0C-0C5CFA40484B}" presName="space" presStyleCnt="0"/>
      <dgm:spPr/>
    </dgm:pt>
    <dgm:pt modelId="{C2A8C949-22FD-4295-BB81-AB86E98BD7C2}" type="pres">
      <dgm:prSet presAssocID="{E3208A8E-DBFD-4694-BEE4-A34AB5DAEA77}" presName="composite" presStyleCnt="0"/>
      <dgm:spPr/>
    </dgm:pt>
    <dgm:pt modelId="{4998FC5D-0626-4B15-81D0-7D75008A9EAA}" type="pres">
      <dgm:prSet presAssocID="{E3208A8E-DBFD-4694-BEE4-A34AB5DAEA77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80BCB176-2818-480D-B69A-978EBF929404}" type="pres">
      <dgm:prSet presAssocID="{E3208A8E-DBFD-4694-BEE4-A34AB5DAEA77}" presName="desTx" presStyleLbl="alignAccFollowNode1" presStyleIdx="3" presStyleCnt="6">
        <dgm:presLayoutVars>
          <dgm:bulletEnabled val="1"/>
        </dgm:presLayoutVars>
      </dgm:prSet>
      <dgm:spPr/>
    </dgm:pt>
    <dgm:pt modelId="{CB03344D-571E-448E-81A3-E4EC212005D2}" type="pres">
      <dgm:prSet presAssocID="{ACAA75B1-2AA9-4AAA-9EB2-39E9F6B44432}" presName="space" presStyleCnt="0"/>
      <dgm:spPr/>
    </dgm:pt>
    <dgm:pt modelId="{EA20A06F-1B95-4AD2-BA6D-8090CC9722AE}" type="pres">
      <dgm:prSet presAssocID="{0CC59200-9126-4203-A052-E3561750AEBD}" presName="composite" presStyleCnt="0"/>
      <dgm:spPr/>
    </dgm:pt>
    <dgm:pt modelId="{61370B25-3784-4058-95DA-C927C4BFA04D}" type="pres">
      <dgm:prSet presAssocID="{0CC59200-9126-4203-A052-E3561750AEBD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F0466A29-07C4-4B26-9D57-2268D4E65E5F}" type="pres">
      <dgm:prSet presAssocID="{0CC59200-9126-4203-A052-E3561750AEBD}" presName="desTx" presStyleLbl="alignAccFollowNode1" presStyleIdx="4" presStyleCnt="6">
        <dgm:presLayoutVars>
          <dgm:bulletEnabled val="1"/>
        </dgm:presLayoutVars>
      </dgm:prSet>
      <dgm:spPr/>
    </dgm:pt>
    <dgm:pt modelId="{C0D6471B-D1AD-406E-B950-4D44027B0514}" type="pres">
      <dgm:prSet presAssocID="{4B602442-EAE1-477C-8257-E27BC1C0D900}" presName="space" presStyleCnt="0"/>
      <dgm:spPr/>
    </dgm:pt>
    <dgm:pt modelId="{A50C1EC0-897E-4FD1-939C-DA04AC7414E9}" type="pres">
      <dgm:prSet presAssocID="{A5D9D3A5-7BAD-450B-B602-D96FAD04AF8A}" presName="composite" presStyleCnt="0"/>
      <dgm:spPr/>
    </dgm:pt>
    <dgm:pt modelId="{C033EC40-195F-430A-A1FF-D5A3C0BC3297}" type="pres">
      <dgm:prSet presAssocID="{A5D9D3A5-7BAD-450B-B602-D96FAD04AF8A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280292FE-24C0-42E1-9B55-060860FE7097}" type="pres">
      <dgm:prSet presAssocID="{A5D9D3A5-7BAD-450B-B602-D96FAD04AF8A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20B50E04-3652-49EE-838E-45EC77B030C2}" type="presOf" srcId="{D57F2527-732D-45B5-A8E6-40FA772EA88F}" destId="{8D6D8C32-017F-47B2-B88F-863CBCC90CA4}" srcOrd="0" destOrd="0" presId="urn:microsoft.com/office/officeart/2005/8/layout/hList1"/>
    <dgm:cxn modelId="{D5207904-D272-4A52-837F-52127C478AB2}" type="presOf" srcId="{8C252C51-3FB4-4825-9CA1-D826246E1576}" destId="{A832B249-43F3-4F82-B74A-69E885BD12D1}" srcOrd="0" destOrd="2" presId="urn:microsoft.com/office/officeart/2005/8/layout/hList1"/>
    <dgm:cxn modelId="{CFFB4608-CEE9-483A-95F5-9628184F3BC5}" type="presOf" srcId="{428CDB55-1BC6-4A5D-AB7A-CB3E7F995EF8}" destId="{F0466A29-07C4-4B26-9D57-2268D4E65E5F}" srcOrd="0" destOrd="0" presId="urn:microsoft.com/office/officeart/2005/8/layout/hList1"/>
    <dgm:cxn modelId="{4CAECB09-08FE-495F-A074-693FD49B8BD6}" type="presOf" srcId="{A3D55DD2-5289-4DB4-BBA7-859EC4B24A1D}" destId="{E6C2EF99-7B1F-44E9-8733-773614E0F16B}" srcOrd="0" destOrd="2" presId="urn:microsoft.com/office/officeart/2005/8/layout/hList1"/>
    <dgm:cxn modelId="{70E60C0D-C308-42DB-8168-BE9F4C315F41}" srcId="{E3208A8E-DBFD-4694-BEE4-A34AB5DAEA77}" destId="{8E2160DC-A4D9-4139-BBC7-8768381B0861}" srcOrd="0" destOrd="0" parTransId="{23C29491-346C-4931-AE58-E371D1EA57E6}" sibTransId="{06D8411F-840A-4B21-A598-1D999922B42F}"/>
    <dgm:cxn modelId="{FEE6C90F-9FB8-41D0-90AC-7D252E64DC9A}" type="presOf" srcId="{0586A520-0030-4C4B-976B-3F04AFE3CC1D}" destId="{52BC50D3-345A-4BC8-B5DB-2E426A3A9999}" srcOrd="0" destOrd="0" presId="urn:microsoft.com/office/officeart/2005/8/layout/hList1"/>
    <dgm:cxn modelId="{93518312-BCB6-4F56-9299-58B80E9056CB}" type="presOf" srcId="{575A443E-3087-4D58-BF83-89941AF97960}" destId="{1D1D16B1-1B7F-4A61-A63F-27D46616741A}" srcOrd="0" destOrd="3" presId="urn:microsoft.com/office/officeart/2005/8/layout/hList1"/>
    <dgm:cxn modelId="{BAE0C915-0071-4436-8293-42C1DA788B7C}" srcId="{A5D9D3A5-7BAD-450B-B602-D96FAD04AF8A}" destId="{C48BFFD3-199E-4220-9E52-C4553B130ACC}" srcOrd="0" destOrd="0" parTransId="{B0CBE0E7-FEFD-457B-B537-C59BA0D252A0}" sibTransId="{7CDBB214-B2DA-4690-8FC9-5AAF80B1BCD8}"/>
    <dgm:cxn modelId="{166F7118-7ECE-4109-B223-040BEE8B6301}" type="presOf" srcId="{450A4365-7129-4731-89CD-B24B4D03CF9A}" destId="{280292FE-24C0-42E1-9B55-060860FE7097}" srcOrd="0" destOrd="1" presId="urn:microsoft.com/office/officeart/2005/8/layout/hList1"/>
    <dgm:cxn modelId="{1A89251B-72D2-472E-93DB-FB87EE3D7C3B}" srcId="{02C31E91-4634-414B-B00D-0750EF5B1B5B}" destId="{0586A520-0030-4C4B-976B-3F04AFE3CC1D}" srcOrd="2" destOrd="0" parTransId="{46F340A4-BA86-47BC-923A-0586710DA1A4}" sibTransId="{40C32278-3DCD-443D-9F0C-0C5CFA40484B}"/>
    <dgm:cxn modelId="{756FC121-A349-47A5-BDF6-962234664156}" type="presOf" srcId="{4389F84F-27A2-43E5-ADFF-B3180EB36570}" destId="{1D1D16B1-1B7F-4A61-A63F-27D46616741A}" srcOrd="0" destOrd="0" presId="urn:microsoft.com/office/officeart/2005/8/layout/hList1"/>
    <dgm:cxn modelId="{36552329-486A-4822-B2A5-4E5A03941DCF}" srcId="{0586A520-0030-4C4B-976B-3F04AFE3CC1D}" destId="{F4D4CC1A-C86A-40F3-AB68-1985764FD0EF}" srcOrd="2" destOrd="0" parTransId="{4A4D6B14-44C7-4C57-8C2D-27CD1398446E}" sibTransId="{D36D6FC8-59A9-4380-AA6C-16C4898B90CF}"/>
    <dgm:cxn modelId="{26542C2D-337E-4732-BDDC-7623435EF98F}" type="presOf" srcId="{8E2160DC-A4D9-4139-BBC7-8768381B0861}" destId="{80BCB176-2818-480D-B69A-978EBF929404}" srcOrd="0" destOrd="0" presId="urn:microsoft.com/office/officeart/2005/8/layout/hList1"/>
    <dgm:cxn modelId="{4FB92C2E-1873-40FD-A4A6-107F7702205E}" type="presOf" srcId="{B446A1D1-32C3-4515-8D34-647DE9E9E3FA}" destId="{1D1D16B1-1B7F-4A61-A63F-27D46616741A}" srcOrd="0" destOrd="4" presId="urn:microsoft.com/office/officeart/2005/8/layout/hList1"/>
    <dgm:cxn modelId="{324F1C2F-508D-4407-B375-471BAB780FC0}" type="presOf" srcId="{02C31E91-4634-414B-B00D-0750EF5B1B5B}" destId="{8A814BB8-D7D0-4BA8-98C4-002A1335A9D6}" srcOrd="0" destOrd="0" presId="urn:microsoft.com/office/officeart/2005/8/layout/hList1"/>
    <dgm:cxn modelId="{8CC09F33-717A-4DBB-BEB2-8F79C55F4245}" type="presOf" srcId="{E3208A8E-DBFD-4694-BEE4-A34AB5DAEA77}" destId="{4998FC5D-0626-4B15-81D0-7D75008A9EAA}" srcOrd="0" destOrd="0" presId="urn:microsoft.com/office/officeart/2005/8/layout/hList1"/>
    <dgm:cxn modelId="{C2283436-F00E-47FB-94D0-E715F3FF89EA}" type="presOf" srcId="{BFEAA2DD-2345-45DE-A0BE-C2535ACC1133}" destId="{80BCB176-2818-480D-B69A-978EBF929404}" srcOrd="0" destOrd="1" presId="urn:microsoft.com/office/officeart/2005/8/layout/hList1"/>
    <dgm:cxn modelId="{D5343137-2F7A-4995-8CCC-41D1BAE9396F}" srcId="{A3D55DD2-5289-4DB4-BBA7-859EC4B24A1D}" destId="{28A7DD3A-F312-40BE-BB49-47DFC81BC97F}" srcOrd="0" destOrd="0" parTransId="{E3501421-0A57-4CBA-9E6E-30BD694F3194}" sibTransId="{F0764EF0-0893-4229-84AB-C939FC771B66}"/>
    <dgm:cxn modelId="{551C8239-64FD-4604-83E4-8EB392E87ADA}" srcId="{02C31E91-4634-414B-B00D-0750EF5B1B5B}" destId="{D57F2527-732D-45B5-A8E6-40FA772EA88F}" srcOrd="0" destOrd="0" parTransId="{502C9E2E-141D-4994-9398-2580B5EA21A6}" sibTransId="{8B40B48F-A05B-4F21-9C80-84B263CD2B8A}"/>
    <dgm:cxn modelId="{CF64083A-3F37-419A-ACAD-33544FABC4DD}" type="presOf" srcId="{7C993A0C-3A79-4500-B16F-ED7C963B68EC}" destId="{F0466A29-07C4-4B26-9D57-2268D4E65E5F}" srcOrd="0" destOrd="2" presId="urn:microsoft.com/office/officeart/2005/8/layout/hList1"/>
    <dgm:cxn modelId="{E515605E-479B-4092-92F9-D74CAE4938C0}" type="presOf" srcId="{F83C659C-6FE2-43F0-9C6D-A1B9CC82F15F}" destId="{A832B249-43F3-4F82-B74A-69E885BD12D1}" srcOrd="0" destOrd="1" presId="urn:microsoft.com/office/officeart/2005/8/layout/hList1"/>
    <dgm:cxn modelId="{6C5CD75F-4E69-4BD9-A7ED-82218C0F8B8B}" srcId="{C48BFFD3-199E-4220-9E52-C4553B130ACC}" destId="{450A4365-7129-4731-89CD-B24B4D03CF9A}" srcOrd="0" destOrd="0" parTransId="{BA0C11E3-E880-4E18-B725-E6C713FC668F}" sibTransId="{569FFB39-FA42-4651-902D-01E329CF3BC2}"/>
    <dgm:cxn modelId="{2E082E62-2E70-4827-A131-F828757C2A81}" srcId="{1D7EFE40-DCA0-4235-B69B-539468AAA8A3}" destId="{A3D55DD2-5289-4DB4-BBA7-859EC4B24A1D}" srcOrd="1" destOrd="0" parTransId="{BEE85C9B-DB3E-40C6-8D77-AED48F811F39}" sibTransId="{A3907692-559B-4262-B187-2AFF44DD27C7}"/>
    <dgm:cxn modelId="{63AF4642-BCD9-4866-A309-54C167CD5D05}" type="presOf" srcId="{324507F1-C7EB-4879-BC30-F62A6DEAC3AE}" destId="{F0466A29-07C4-4B26-9D57-2268D4E65E5F}" srcOrd="0" destOrd="1" presId="urn:microsoft.com/office/officeart/2005/8/layout/hList1"/>
    <dgm:cxn modelId="{67FC8C6A-9923-4692-8B84-EBBCBC10877E}" type="presOf" srcId="{0957E95A-BEE8-475D-A988-D0F2EB873FAC}" destId="{1D1D16B1-1B7F-4A61-A63F-27D46616741A}" srcOrd="0" destOrd="5" presId="urn:microsoft.com/office/officeart/2005/8/layout/hList1"/>
    <dgm:cxn modelId="{67F3A74C-3781-4C11-8C03-8A45F0B8B6D9}" type="presOf" srcId="{D677CBF5-3485-4290-B60C-CD31051F792D}" destId="{280292FE-24C0-42E1-9B55-060860FE7097}" srcOrd="0" destOrd="3" presId="urn:microsoft.com/office/officeart/2005/8/layout/hList1"/>
    <dgm:cxn modelId="{3BB6C670-9E38-40BC-9256-A8C0A0B0B23F}" srcId="{0586A520-0030-4C4B-976B-3F04AFE3CC1D}" destId="{D2010E27-49BD-4E7C-896E-11D49B7FA67B}" srcOrd="0" destOrd="0" parTransId="{24737B6B-3024-48B5-A289-46B2756F254A}" sibTransId="{685E3C44-DD81-466B-AE79-5AFDDD307764}"/>
    <dgm:cxn modelId="{F7EE3452-97E1-4A51-AA2D-433E631F7EAD}" type="presOf" srcId="{F495C6E7-8FFB-4976-83D5-4EB255E13397}" destId="{E6C2EF99-7B1F-44E9-8733-773614E0F16B}" srcOrd="0" destOrd="0" presId="urn:microsoft.com/office/officeart/2005/8/layout/hList1"/>
    <dgm:cxn modelId="{E94FE573-3C7F-49AF-AAE2-828E12B45377}" srcId="{0CC59200-9126-4203-A052-E3561750AEBD}" destId="{7C993A0C-3A79-4500-B16F-ED7C963B68EC}" srcOrd="2" destOrd="0" parTransId="{ACADC007-54BF-455E-BB63-512620A321E9}" sibTransId="{B75AD059-4462-4697-A742-8E4FC924252E}"/>
    <dgm:cxn modelId="{C646A257-B328-4FCF-A743-76957C11C711}" srcId="{0CC59200-9126-4203-A052-E3561750AEBD}" destId="{428CDB55-1BC6-4A5D-AB7A-CB3E7F995EF8}" srcOrd="0" destOrd="0" parTransId="{BABA0BD9-B303-423D-92F2-B25F3733B713}" sibTransId="{988A6B9A-8EFD-403B-91F8-B2D22671ED77}"/>
    <dgm:cxn modelId="{C4EEFC59-878C-406D-97B7-8072085F2027}" srcId="{0CC59200-9126-4203-A052-E3561750AEBD}" destId="{324507F1-C7EB-4879-BC30-F62A6DEAC3AE}" srcOrd="1" destOrd="0" parTransId="{DB318CBF-8EFA-429F-B286-ACD2ECBB07AF}" sibTransId="{B3A82F05-D1BB-4AD4-B5FD-74DDDBCEBF3D}"/>
    <dgm:cxn modelId="{4705B25A-461C-4DCA-B875-5AC5AE104851}" srcId="{C48BFFD3-199E-4220-9E52-C4553B130ACC}" destId="{3AA00DFE-16B3-4410-8DC2-BE564D0D30AC}" srcOrd="1" destOrd="0" parTransId="{56F63161-EAF4-4EE4-90F6-05E5E5E4134B}" sibTransId="{D649250F-5D01-40E6-A22D-953C5785779D}"/>
    <dgm:cxn modelId="{3033C55A-2AED-4093-AF4A-0C28E71ECC0D}" srcId="{02C31E91-4634-414B-B00D-0750EF5B1B5B}" destId="{A5D9D3A5-7BAD-450B-B602-D96FAD04AF8A}" srcOrd="5" destOrd="0" parTransId="{A7547265-1A30-4D3A-B795-58E52A9E70F8}" sibTransId="{CC2D87DA-4C9D-46C4-B5BE-84AE4414BEF4}"/>
    <dgm:cxn modelId="{71FB207D-47D6-4E38-846F-199D84F8CD9B}" type="presOf" srcId="{8723CF10-8678-49CB-A9F3-23F0059A22F4}" destId="{E6C2EF99-7B1F-44E9-8733-773614E0F16B}" srcOrd="0" destOrd="6" presId="urn:microsoft.com/office/officeart/2005/8/layout/hList1"/>
    <dgm:cxn modelId="{1E04337E-D5AC-42C2-B0A0-D44C491946CD}" srcId="{0CC59200-9126-4203-A052-E3561750AEBD}" destId="{DE2CB5B0-E6F4-4674-9A94-2CDE84B15203}" srcOrd="3" destOrd="0" parTransId="{D364BF77-137B-404F-AEEB-312E7C3FCCF3}" sibTransId="{B8FDF597-1B48-4C8A-89B9-72291856210E}"/>
    <dgm:cxn modelId="{87FFC37E-026C-461F-93ED-52D453A840B7}" type="presOf" srcId="{C48BFFD3-199E-4220-9E52-C4553B130ACC}" destId="{280292FE-24C0-42E1-9B55-060860FE7097}" srcOrd="0" destOrd="0" presId="urn:microsoft.com/office/officeart/2005/8/layout/hList1"/>
    <dgm:cxn modelId="{41F1667F-85CF-43B3-8B66-5B98958E2A75}" srcId="{A5D9D3A5-7BAD-450B-B602-D96FAD04AF8A}" destId="{D677CBF5-3485-4290-B60C-CD31051F792D}" srcOrd="1" destOrd="0" parTransId="{F0A7A53D-DF39-4AED-8D18-86151DB240EB}" sibTransId="{52BD2909-476E-4A7D-A2B9-6BCF609375DC}"/>
    <dgm:cxn modelId="{BECEE57F-CED5-4B93-A187-ECD8BDA23B4C}" srcId="{28A7DD3A-F312-40BE-BB49-47DFC81BC97F}" destId="{542C215C-9977-4B93-B740-2951DDA24F79}" srcOrd="0" destOrd="0" parTransId="{97B2DF12-5165-4DA4-9C87-260841335F95}" sibTransId="{01413B94-A000-46AA-B54C-EB693500DA7A}"/>
    <dgm:cxn modelId="{5A7E2481-D778-45E9-A6F3-6E045921061C}" srcId="{0586A520-0030-4C4B-976B-3F04AFE3CC1D}" destId="{8C252C51-3FB4-4825-9CA1-D826246E1576}" srcOrd="1" destOrd="0" parTransId="{3011DB1B-3A15-4BC3-9818-6876726F2924}" sibTransId="{EB02CACA-DC10-4400-AF99-5318A67E0754}"/>
    <dgm:cxn modelId="{16D51583-EB83-4DC5-B062-7C49E1539579}" srcId="{E3208A8E-DBFD-4694-BEE4-A34AB5DAEA77}" destId="{BFEAA2DD-2345-45DE-A0BE-C2535ACC1133}" srcOrd="1" destOrd="0" parTransId="{98978A90-3BA1-4EDC-A1EC-071D80A74424}" sibTransId="{C3F6CFB0-3596-40E6-8522-01F4E1BBAE90}"/>
    <dgm:cxn modelId="{EBA47087-F854-4F1F-8769-EEB68C4655EA}" type="presOf" srcId="{542C215C-9977-4B93-B740-2951DDA24F79}" destId="{E6C2EF99-7B1F-44E9-8733-773614E0F16B}" srcOrd="0" destOrd="4" presId="urn:microsoft.com/office/officeart/2005/8/layout/hList1"/>
    <dgm:cxn modelId="{2A42418B-49B2-4A63-B159-089DE3865103}" srcId="{02C31E91-4634-414B-B00D-0750EF5B1B5B}" destId="{0CC59200-9126-4203-A052-E3561750AEBD}" srcOrd="4" destOrd="0" parTransId="{A4869C98-5A6F-465B-A788-C5E90C3CC430}" sibTransId="{4B602442-EAE1-477C-8257-E27BC1C0D900}"/>
    <dgm:cxn modelId="{8ACC4D8D-8D99-4520-A471-37BAD227D22D}" srcId="{1D7EFE40-DCA0-4235-B69B-539468AAA8A3}" destId="{75703375-7BDE-46CC-8E6C-4BE54B3B2935}" srcOrd="2" destOrd="0" parTransId="{25D91A34-567C-48AA-8324-D40D579F09E8}" sibTransId="{EB439AA2-A20B-4627-99AE-8ACC10BB1792}"/>
    <dgm:cxn modelId="{ED95C08D-3DAA-4F5B-AE12-7995AE11DD92}" srcId="{75703375-7BDE-46CC-8E6C-4BE54B3B2935}" destId="{8723CF10-8678-49CB-A9F3-23F0059A22F4}" srcOrd="0" destOrd="0" parTransId="{388220CF-2158-4F79-BFB2-074025FB4E2F}" sibTransId="{BFE5C694-355D-4F2A-BD42-51C53D3B4253}"/>
    <dgm:cxn modelId="{92AACD8D-DD8F-4E8B-9FD5-239BB01FE9F2}" type="presOf" srcId="{D2010E27-49BD-4E7C-896E-11D49B7FA67B}" destId="{A832B249-43F3-4F82-B74A-69E885BD12D1}" srcOrd="0" destOrd="0" presId="urn:microsoft.com/office/officeart/2005/8/layout/hList1"/>
    <dgm:cxn modelId="{C848E28F-21E8-412A-915B-FDC084E9D0BF}" type="presOf" srcId="{840E2155-59AB-4997-B45C-1195FE3BC4C7}" destId="{1D1D16B1-1B7F-4A61-A63F-27D46616741A}" srcOrd="0" destOrd="1" presId="urn:microsoft.com/office/officeart/2005/8/layout/hList1"/>
    <dgm:cxn modelId="{811B5C94-5FEE-4724-B7BD-B8BA89BFCEDC}" type="presOf" srcId="{0C58FFF3-762E-44DE-9922-E7F30E7C0EAA}" destId="{1D1D16B1-1B7F-4A61-A63F-27D46616741A}" srcOrd="0" destOrd="2" presId="urn:microsoft.com/office/officeart/2005/8/layout/hList1"/>
    <dgm:cxn modelId="{FDBC9996-ED76-4D35-8231-72F64CCA58DC}" type="presOf" srcId="{4BDEFA62-E6B1-4097-A547-2D7E1882D2EF}" destId="{E6C2EF99-7B1F-44E9-8733-773614E0F16B}" srcOrd="0" destOrd="1" presId="urn:microsoft.com/office/officeart/2005/8/layout/hList1"/>
    <dgm:cxn modelId="{120ED69B-70E1-4D2C-B13C-5283C37DB3A0}" srcId="{B446A1D1-32C3-4515-8D34-647DE9E9E3FA}" destId="{0957E95A-BEE8-475D-A988-D0F2EB873FAC}" srcOrd="0" destOrd="0" parTransId="{56BC757E-33C8-4F2D-87F9-C2A73F0FB883}" sibTransId="{73FE70DD-69C1-4794-8FF8-04E09EB5C123}"/>
    <dgm:cxn modelId="{FF3666AD-F4D6-49A2-A8A2-D218716ABBA1}" srcId="{D57F2527-732D-45B5-A8E6-40FA772EA88F}" destId="{B446A1D1-32C3-4515-8D34-647DE9E9E3FA}" srcOrd="2" destOrd="0" parTransId="{DAFD0921-9E4B-4458-B910-97EC9C9CB644}" sibTransId="{BF98922A-CA50-4A9E-AE69-0D262F2215BD}"/>
    <dgm:cxn modelId="{096CDFB0-AB54-45B6-9745-FA2BCACD676C}" srcId="{F495C6E7-8FFB-4976-83D5-4EB255E13397}" destId="{4BDEFA62-E6B1-4097-A547-2D7E1882D2EF}" srcOrd="0" destOrd="0" parTransId="{B1969125-6C1C-43DA-827B-65547BC875DA}" sibTransId="{FD0B0BAF-1FD8-4520-AD08-2ACB7AACAF27}"/>
    <dgm:cxn modelId="{400D25B1-0EFF-4996-8DAE-E2538E2611A5}" srcId="{02C31E91-4634-414B-B00D-0750EF5B1B5B}" destId="{1D7EFE40-DCA0-4235-B69B-539468AAA8A3}" srcOrd="1" destOrd="0" parTransId="{64D04E25-673D-42C9-BD63-759C20BF95BE}" sibTransId="{CA60ECBE-B370-4FA0-BBD4-64149BBF46AF}"/>
    <dgm:cxn modelId="{F1FAF6B8-6D6B-45A8-8AFF-2D5E32A6788C}" srcId="{1D7EFE40-DCA0-4235-B69B-539468AAA8A3}" destId="{F495C6E7-8FFB-4976-83D5-4EB255E13397}" srcOrd="0" destOrd="0" parTransId="{2D1EF60D-C008-43D9-9B84-198C1BD7DA95}" sibTransId="{1212842B-CB43-4FA9-BB97-805801BE48E5}"/>
    <dgm:cxn modelId="{2F9C8CBE-0A26-4ED8-AB49-FA456E82158C}" type="presOf" srcId="{1D7EFE40-DCA0-4235-B69B-539468AAA8A3}" destId="{B4F45AEC-DFD5-4427-B8AC-1B042057D59C}" srcOrd="0" destOrd="0" presId="urn:microsoft.com/office/officeart/2005/8/layout/hList1"/>
    <dgm:cxn modelId="{AA5DFDBE-1D89-45DD-9E76-E31225F74CBF}" type="presOf" srcId="{0CC59200-9126-4203-A052-E3561750AEBD}" destId="{61370B25-3784-4058-95DA-C927C4BFA04D}" srcOrd="0" destOrd="0" presId="urn:microsoft.com/office/officeart/2005/8/layout/hList1"/>
    <dgm:cxn modelId="{476AD8BF-431F-48C6-830A-DE30743ABE0C}" type="presOf" srcId="{3AA00DFE-16B3-4410-8DC2-BE564D0D30AC}" destId="{280292FE-24C0-42E1-9B55-060860FE7097}" srcOrd="0" destOrd="2" presId="urn:microsoft.com/office/officeart/2005/8/layout/hList1"/>
    <dgm:cxn modelId="{0D1BA7C2-586E-44B6-99CE-0007CEDD7B5B}" type="presOf" srcId="{DE2CB5B0-E6F4-4674-9A94-2CDE84B15203}" destId="{F0466A29-07C4-4B26-9D57-2268D4E65E5F}" srcOrd="0" destOrd="3" presId="urn:microsoft.com/office/officeart/2005/8/layout/hList1"/>
    <dgm:cxn modelId="{B9CCB4C4-53E3-4230-85C9-89CC52A3CF46}" type="presOf" srcId="{28A7DD3A-F312-40BE-BB49-47DFC81BC97F}" destId="{E6C2EF99-7B1F-44E9-8733-773614E0F16B}" srcOrd="0" destOrd="3" presId="urn:microsoft.com/office/officeart/2005/8/layout/hList1"/>
    <dgm:cxn modelId="{0DE531C7-452D-4932-A2F5-8423749BC07D}" type="presOf" srcId="{75703375-7BDE-46CC-8E6C-4BE54B3B2935}" destId="{E6C2EF99-7B1F-44E9-8733-773614E0F16B}" srcOrd="0" destOrd="5" presId="urn:microsoft.com/office/officeart/2005/8/layout/hList1"/>
    <dgm:cxn modelId="{BAA2C5CC-1D48-410D-8D5A-D7A0DE420D76}" srcId="{D57F2527-732D-45B5-A8E6-40FA772EA88F}" destId="{4389F84F-27A2-43E5-ADFF-B3180EB36570}" srcOrd="0" destOrd="0" parTransId="{BF2D9FA6-F576-4BE0-90DD-933248C2CD23}" sibTransId="{C9AB7338-9F64-4202-885A-AA49EB9F93EE}"/>
    <dgm:cxn modelId="{D6FD59CD-B15E-4B8E-8061-9D310FEE65C7}" srcId="{D2010E27-49BD-4E7C-896E-11D49B7FA67B}" destId="{F83C659C-6FE2-43F0-9C6D-A1B9CC82F15F}" srcOrd="0" destOrd="0" parTransId="{FCF286C0-E269-4467-BAA9-054D882884C8}" sibTransId="{6FA14EFB-9A87-4089-9BB1-D6176C7B6076}"/>
    <dgm:cxn modelId="{A732B6D0-F325-4C79-BF1A-CC99F3AF39AD}" srcId="{4389F84F-27A2-43E5-ADFF-B3180EB36570}" destId="{0C58FFF3-762E-44DE-9922-E7F30E7C0EAA}" srcOrd="1" destOrd="0" parTransId="{F181F824-8F3E-45F2-B71E-E7D2B0F74247}" sibTransId="{22030496-E282-4235-AE12-2C212AD1AADD}"/>
    <dgm:cxn modelId="{E40C2EDB-C2A6-40FD-AB11-E7A79A7DD75A}" type="presOf" srcId="{A5D9D3A5-7BAD-450B-B602-D96FAD04AF8A}" destId="{C033EC40-195F-430A-A1FF-D5A3C0BC3297}" srcOrd="0" destOrd="0" presId="urn:microsoft.com/office/officeart/2005/8/layout/hList1"/>
    <dgm:cxn modelId="{DE8B01E2-7283-4521-9FDE-E368BA7C26CD}" type="presOf" srcId="{492EAECA-F908-4622-8923-3171CF21ECE1}" destId="{E6C2EF99-7B1F-44E9-8733-773614E0F16B}" srcOrd="0" destOrd="7" presId="urn:microsoft.com/office/officeart/2005/8/layout/hList1"/>
    <dgm:cxn modelId="{5D3841E2-5FF7-4F96-903C-D5F72C192415}" srcId="{D57F2527-732D-45B5-A8E6-40FA772EA88F}" destId="{575A443E-3087-4D58-BF83-89941AF97960}" srcOrd="1" destOrd="0" parTransId="{5BBCBB3A-90C8-4BC3-B766-DFB1F6F141D8}" sibTransId="{E52CF364-68D1-4A05-BB4B-54F1CB41D15D}"/>
    <dgm:cxn modelId="{1F25DDE9-5444-4D8C-BCA3-1841E3289E31}" srcId="{02C31E91-4634-414B-B00D-0750EF5B1B5B}" destId="{E3208A8E-DBFD-4694-BEE4-A34AB5DAEA77}" srcOrd="3" destOrd="0" parTransId="{5D66F5D1-098C-46A1-B791-79A65951EB4F}" sibTransId="{ACAA75B1-2AA9-4AAA-9EB2-39E9F6B44432}"/>
    <dgm:cxn modelId="{F6CA0BF2-6266-4195-9944-5E57771B8851}" srcId="{4389F84F-27A2-43E5-ADFF-B3180EB36570}" destId="{840E2155-59AB-4997-B45C-1195FE3BC4C7}" srcOrd="0" destOrd="0" parTransId="{96A91337-BABF-40AB-A375-908F12CCAA90}" sibTransId="{DC36AEF3-ABC2-4C43-9C01-9F3BC0965AE7}"/>
    <dgm:cxn modelId="{45066BF2-0716-422E-9F14-56CFCA60BF20}" type="presOf" srcId="{F4D4CC1A-C86A-40F3-AB68-1985764FD0EF}" destId="{A832B249-43F3-4F82-B74A-69E885BD12D1}" srcOrd="0" destOrd="3" presId="urn:microsoft.com/office/officeart/2005/8/layout/hList1"/>
    <dgm:cxn modelId="{59E6C9F3-CD75-40BC-8EAD-A778D5793169}" srcId="{75703375-7BDE-46CC-8E6C-4BE54B3B2935}" destId="{492EAECA-F908-4622-8923-3171CF21ECE1}" srcOrd="1" destOrd="0" parTransId="{067236DC-DCDD-43E4-8955-6BFB864B7D73}" sibTransId="{8002FF91-63A2-44D6-B6C0-89F67504D01F}"/>
    <dgm:cxn modelId="{1ACA55B1-BCBC-4773-A445-746E14DD24D0}" type="presParOf" srcId="{8A814BB8-D7D0-4BA8-98C4-002A1335A9D6}" destId="{3E7F52AA-86B4-4917-B6AA-B015B8E20D6E}" srcOrd="0" destOrd="0" presId="urn:microsoft.com/office/officeart/2005/8/layout/hList1"/>
    <dgm:cxn modelId="{3C97A7A5-F4A8-4551-A739-C9F69E85A934}" type="presParOf" srcId="{3E7F52AA-86B4-4917-B6AA-B015B8E20D6E}" destId="{8D6D8C32-017F-47B2-B88F-863CBCC90CA4}" srcOrd="0" destOrd="0" presId="urn:microsoft.com/office/officeart/2005/8/layout/hList1"/>
    <dgm:cxn modelId="{49A712AC-7C34-4C37-80AF-FC845440AEEE}" type="presParOf" srcId="{3E7F52AA-86B4-4917-B6AA-B015B8E20D6E}" destId="{1D1D16B1-1B7F-4A61-A63F-27D46616741A}" srcOrd="1" destOrd="0" presId="urn:microsoft.com/office/officeart/2005/8/layout/hList1"/>
    <dgm:cxn modelId="{416A279C-8092-4765-8724-0CAEC7B8D448}" type="presParOf" srcId="{8A814BB8-D7D0-4BA8-98C4-002A1335A9D6}" destId="{BA3001FE-B35D-42D6-A762-335DD73E0103}" srcOrd="1" destOrd="0" presId="urn:microsoft.com/office/officeart/2005/8/layout/hList1"/>
    <dgm:cxn modelId="{D29F6AD2-BE2F-4100-8044-9828B5313A95}" type="presParOf" srcId="{8A814BB8-D7D0-4BA8-98C4-002A1335A9D6}" destId="{DE767C8B-1291-47ED-8020-F94374D14DE1}" srcOrd="2" destOrd="0" presId="urn:microsoft.com/office/officeart/2005/8/layout/hList1"/>
    <dgm:cxn modelId="{34CADDDD-C7A7-4B20-BF2F-D8E7E0F16B8B}" type="presParOf" srcId="{DE767C8B-1291-47ED-8020-F94374D14DE1}" destId="{B4F45AEC-DFD5-4427-B8AC-1B042057D59C}" srcOrd="0" destOrd="0" presId="urn:microsoft.com/office/officeart/2005/8/layout/hList1"/>
    <dgm:cxn modelId="{98983BE6-765D-41EA-9B83-403D6FD4F995}" type="presParOf" srcId="{DE767C8B-1291-47ED-8020-F94374D14DE1}" destId="{E6C2EF99-7B1F-44E9-8733-773614E0F16B}" srcOrd="1" destOrd="0" presId="urn:microsoft.com/office/officeart/2005/8/layout/hList1"/>
    <dgm:cxn modelId="{5389AFCE-B4A1-46DF-8EA9-01D97D37E6AF}" type="presParOf" srcId="{8A814BB8-D7D0-4BA8-98C4-002A1335A9D6}" destId="{9371EA31-217A-47BC-9DAF-8116A86DA695}" srcOrd="3" destOrd="0" presId="urn:microsoft.com/office/officeart/2005/8/layout/hList1"/>
    <dgm:cxn modelId="{7A68A39A-877B-466D-8351-11134DBD7112}" type="presParOf" srcId="{8A814BB8-D7D0-4BA8-98C4-002A1335A9D6}" destId="{5259B1C0-34A4-4F41-8C79-541733B19974}" srcOrd="4" destOrd="0" presId="urn:microsoft.com/office/officeart/2005/8/layout/hList1"/>
    <dgm:cxn modelId="{A92D7D7A-9DCD-4BD2-9CDF-33F3873289CA}" type="presParOf" srcId="{5259B1C0-34A4-4F41-8C79-541733B19974}" destId="{52BC50D3-345A-4BC8-B5DB-2E426A3A9999}" srcOrd="0" destOrd="0" presId="urn:microsoft.com/office/officeart/2005/8/layout/hList1"/>
    <dgm:cxn modelId="{27C28335-2189-4348-A9FD-236166E2C4C1}" type="presParOf" srcId="{5259B1C0-34A4-4F41-8C79-541733B19974}" destId="{A832B249-43F3-4F82-B74A-69E885BD12D1}" srcOrd="1" destOrd="0" presId="urn:microsoft.com/office/officeart/2005/8/layout/hList1"/>
    <dgm:cxn modelId="{2F5A5C3F-7E31-4FD8-A411-40AAEE337E67}" type="presParOf" srcId="{8A814BB8-D7D0-4BA8-98C4-002A1335A9D6}" destId="{24E020EF-E63A-453C-B1EE-80D3D31D6D95}" srcOrd="5" destOrd="0" presId="urn:microsoft.com/office/officeart/2005/8/layout/hList1"/>
    <dgm:cxn modelId="{E84CF497-0F0E-4E87-BBD4-F1E0092972BA}" type="presParOf" srcId="{8A814BB8-D7D0-4BA8-98C4-002A1335A9D6}" destId="{C2A8C949-22FD-4295-BB81-AB86E98BD7C2}" srcOrd="6" destOrd="0" presId="urn:microsoft.com/office/officeart/2005/8/layout/hList1"/>
    <dgm:cxn modelId="{09DB598B-8CD0-4DF0-8B9E-98F1D94660AD}" type="presParOf" srcId="{C2A8C949-22FD-4295-BB81-AB86E98BD7C2}" destId="{4998FC5D-0626-4B15-81D0-7D75008A9EAA}" srcOrd="0" destOrd="0" presId="urn:microsoft.com/office/officeart/2005/8/layout/hList1"/>
    <dgm:cxn modelId="{9F455402-537D-4D88-9173-70857906D98B}" type="presParOf" srcId="{C2A8C949-22FD-4295-BB81-AB86E98BD7C2}" destId="{80BCB176-2818-480D-B69A-978EBF929404}" srcOrd="1" destOrd="0" presId="urn:microsoft.com/office/officeart/2005/8/layout/hList1"/>
    <dgm:cxn modelId="{25D9C5CB-5E8C-400D-9907-C0A6D5C73AB2}" type="presParOf" srcId="{8A814BB8-D7D0-4BA8-98C4-002A1335A9D6}" destId="{CB03344D-571E-448E-81A3-E4EC212005D2}" srcOrd="7" destOrd="0" presId="urn:microsoft.com/office/officeart/2005/8/layout/hList1"/>
    <dgm:cxn modelId="{98208F76-97C1-40DD-AF75-96D07AF1D0D4}" type="presParOf" srcId="{8A814BB8-D7D0-4BA8-98C4-002A1335A9D6}" destId="{EA20A06F-1B95-4AD2-BA6D-8090CC9722AE}" srcOrd="8" destOrd="0" presId="urn:microsoft.com/office/officeart/2005/8/layout/hList1"/>
    <dgm:cxn modelId="{4F3A662B-8D29-4314-ACF9-DF2E00F0321F}" type="presParOf" srcId="{EA20A06F-1B95-4AD2-BA6D-8090CC9722AE}" destId="{61370B25-3784-4058-95DA-C927C4BFA04D}" srcOrd="0" destOrd="0" presId="urn:microsoft.com/office/officeart/2005/8/layout/hList1"/>
    <dgm:cxn modelId="{8FF52077-748A-4FC0-AB37-672EBB6726F6}" type="presParOf" srcId="{EA20A06F-1B95-4AD2-BA6D-8090CC9722AE}" destId="{F0466A29-07C4-4B26-9D57-2268D4E65E5F}" srcOrd="1" destOrd="0" presId="urn:microsoft.com/office/officeart/2005/8/layout/hList1"/>
    <dgm:cxn modelId="{98A54379-3738-468D-9789-AF9E3B838A72}" type="presParOf" srcId="{8A814BB8-D7D0-4BA8-98C4-002A1335A9D6}" destId="{C0D6471B-D1AD-406E-B950-4D44027B0514}" srcOrd="9" destOrd="0" presId="urn:microsoft.com/office/officeart/2005/8/layout/hList1"/>
    <dgm:cxn modelId="{C62E1E82-3B82-4273-8D51-B7C9C21FECB8}" type="presParOf" srcId="{8A814BB8-D7D0-4BA8-98C4-002A1335A9D6}" destId="{A50C1EC0-897E-4FD1-939C-DA04AC7414E9}" srcOrd="10" destOrd="0" presId="urn:microsoft.com/office/officeart/2005/8/layout/hList1"/>
    <dgm:cxn modelId="{AAFB3BAF-8B01-45AA-9057-82A15A9985D7}" type="presParOf" srcId="{A50C1EC0-897E-4FD1-939C-DA04AC7414E9}" destId="{C033EC40-195F-430A-A1FF-D5A3C0BC3297}" srcOrd="0" destOrd="0" presId="urn:microsoft.com/office/officeart/2005/8/layout/hList1"/>
    <dgm:cxn modelId="{6C93840B-9B07-49F5-BA16-528D3874AA70}" type="presParOf" srcId="{A50C1EC0-897E-4FD1-939C-DA04AC7414E9}" destId="{280292FE-24C0-42E1-9B55-060860FE709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56A8E9C-5A49-4161-8B5C-5DD96852601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2A965F4-46B4-46E5-B7E2-0B75CB7463D0}">
      <dgm:prSet/>
      <dgm:spPr/>
      <dgm:t>
        <a:bodyPr/>
        <a:lstStyle/>
        <a:p>
          <a:r>
            <a:rPr lang="en-US" dirty="0"/>
            <a:t>Overall survival continues to improve for patients with melanoma thanks to novel therapies and education initiatives, but gaps remain</a:t>
          </a:r>
        </a:p>
      </dgm:t>
    </dgm:pt>
    <dgm:pt modelId="{F16EE2E9-5769-4C0D-814B-35BDE44EE48E}" type="parTrans" cxnId="{B7CB8DFA-4395-4E59-BE9C-0AC297643F2F}">
      <dgm:prSet/>
      <dgm:spPr/>
      <dgm:t>
        <a:bodyPr/>
        <a:lstStyle/>
        <a:p>
          <a:endParaRPr lang="en-US"/>
        </a:p>
      </dgm:t>
    </dgm:pt>
    <dgm:pt modelId="{31C73FEF-738F-4831-A250-C36979B5F0ED}" type="sibTrans" cxnId="{B7CB8DFA-4395-4E59-BE9C-0AC297643F2F}">
      <dgm:prSet/>
      <dgm:spPr/>
      <dgm:t>
        <a:bodyPr/>
        <a:lstStyle/>
        <a:p>
          <a:endParaRPr lang="en-US"/>
        </a:p>
      </dgm:t>
    </dgm:pt>
    <dgm:pt modelId="{F6901396-F10F-4053-B47A-ADF352B5D5F7}">
      <dgm:prSet/>
      <dgm:spPr/>
      <dgm:t>
        <a:bodyPr/>
        <a:lstStyle/>
        <a:p>
          <a:r>
            <a:rPr lang="en-US" dirty="0"/>
            <a:t>Stage IIB/C and IIIA cutaneous melanoma have significant risk of recurrence</a:t>
          </a:r>
        </a:p>
      </dgm:t>
    </dgm:pt>
    <dgm:pt modelId="{7A1EFBF1-DF10-485B-9EE3-74EFA4C177D7}" type="parTrans" cxnId="{7F01EB0A-B45F-406A-8B04-58DC0CCECBD6}">
      <dgm:prSet/>
      <dgm:spPr/>
      <dgm:t>
        <a:bodyPr/>
        <a:lstStyle/>
        <a:p>
          <a:endParaRPr lang="en-US"/>
        </a:p>
      </dgm:t>
    </dgm:pt>
    <dgm:pt modelId="{A46BB7DE-53AC-4D6B-8AFD-3794FDFBF7C5}" type="sibTrans" cxnId="{7F01EB0A-B45F-406A-8B04-58DC0CCECBD6}">
      <dgm:prSet/>
      <dgm:spPr/>
      <dgm:t>
        <a:bodyPr/>
        <a:lstStyle/>
        <a:p>
          <a:endParaRPr lang="en-US"/>
        </a:p>
      </dgm:t>
    </dgm:pt>
    <dgm:pt modelId="{852D5BC7-78AC-41DA-8116-8EA8C3520B73}">
      <dgm:prSet/>
      <dgm:spPr/>
      <dgm:t>
        <a:bodyPr/>
        <a:lstStyle/>
        <a:p>
          <a:r>
            <a:rPr lang="en-US" dirty="0"/>
            <a:t>Frontline combination ICI followed by BRAF/MEK inhibitors at disease progression in BRAF+ metastatic melanoma improves OS </a:t>
          </a:r>
        </a:p>
      </dgm:t>
    </dgm:pt>
    <dgm:pt modelId="{47BCF1AE-FD46-4B38-BB23-89B30809FBC2}" type="parTrans" cxnId="{16EDFFEC-2D4E-4D10-9A1C-C541DCC46B43}">
      <dgm:prSet/>
      <dgm:spPr/>
      <dgm:t>
        <a:bodyPr/>
        <a:lstStyle/>
        <a:p>
          <a:endParaRPr lang="en-US"/>
        </a:p>
      </dgm:t>
    </dgm:pt>
    <dgm:pt modelId="{3B3BCA55-D968-427B-B94A-AE86255FA0FE}" type="sibTrans" cxnId="{16EDFFEC-2D4E-4D10-9A1C-C541DCC46B43}">
      <dgm:prSet/>
      <dgm:spPr/>
      <dgm:t>
        <a:bodyPr/>
        <a:lstStyle/>
        <a:p>
          <a:endParaRPr lang="en-US"/>
        </a:p>
      </dgm:t>
    </dgm:pt>
    <dgm:pt modelId="{650FD04F-A8F3-4002-8C1C-5D7DA1A09130}">
      <dgm:prSet/>
      <dgm:spPr/>
      <dgm:t>
        <a:bodyPr/>
        <a:lstStyle/>
        <a:p>
          <a:r>
            <a:rPr lang="en-US"/>
            <a:t>Treatment recommendations should be individualized based on patient factors</a:t>
          </a:r>
        </a:p>
      </dgm:t>
    </dgm:pt>
    <dgm:pt modelId="{EECA2E50-B3E0-43C2-A5A1-0B67BA59D911}" type="parTrans" cxnId="{F52042E3-D894-48D1-B013-DBF15CADF5EC}">
      <dgm:prSet/>
      <dgm:spPr/>
      <dgm:t>
        <a:bodyPr/>
        <a:lstStyle/>
        <a:p>
          <a:endParaRPr lang="en-US"/>
        </a:p>
      </dgm:t>
    </dgm:pt>
    <dgm:pt modelId="{01B7530A-74E6-4503-9EC8-94BF0A74F827}" type="sibTrans" cxnId="{F52042E3-D894-48D1-B013-DBF15CADF5EC}">
      <dgm:prSet/>
      <dgm:spPr/>
      <dgm:t>
        <a:bodyPr/>
        <a:lstStyle/>
        <a:p>
          <a:endParaRPr lang="en-US"/>
        </a:p>
      </dgm:t>
    </dgm:pt>
    <dgm:pt modelId="{00003E8D-8914-4C80-B1FA-26B4D9457819}">
      <dgm:prSet/>
      <dgm:spPr/>
      <dgm:t>
        <a:bodyPr/>
        <a:lstStyle/>
        <a:p>
          <a:r>
            <a:rPr lang="en-US" dirty="0"/>
            <a:t>Monitor patients for </a:t>
          </a:r>
          <a:r>
            <a:rPr lang="en-US" dirty="0" err="1"/>
            <a:t>irAEs</a:t>
          </a:r>
          <a:r>
            <a:rPr lang="en-US" dirty="0"/>
            <a:t> with immunotherapy and targeted AEs with BRAF/MEK combinations</a:t>
          </a:r>
        </a:p>
      </dgm:t>
    </dgm:pt>
    <dgm:pt modelId="{A83E6938-F8C3-4D9C-AA6C-0641358B34A4}" type="parTrans" cxnId="{D3AD33A4-E69A-4A2E-ACD4-EDF759CB7706}">
      <dgm:prSet/>
      <dgm:spPr/>
      <dgm:t>
        <a:bodyPr/>
        <a:lstStyle/>
        <a:p>
          <a:endParaRPr lang="en-US"/>
        </a:p>
      </dgm:t>
    </dgm:pt>
    <dgm:pt modelId="{DFD2F88E-EB30-49CE-98F8-8ACF437BC1A2}" type="sibTrans" cxnId="{D3AD33A4-E69A-4A2E-ACD4-EDF759CB7706}">
      <dgm:prSet/>
      <dgm:spPr/>
      <dgm:t>
        <a:bodyPr/>
        <a:lstStyle/>
        <a:p>
          <a:endParaRPr lang="en-US"/>
        </a:p>
      </dgm:t>
    </dgm:pt>
    <dgm:pt modelId="{5A8E632B-6691-45A5-A0AD-FC8D2D4ED2DA}">
      <dgm:prSet/>
      <dgm:spPr/>
      <dgm:t>
        <a:bodyPr/>
        <a:lstStyle/>
        <a:p>
          <a:r>
            <a:rPr lang="en-US" dirty="0"/>
            <a:t>Adjuvant therapy is standard of care for stage IIB/C and IIIA resected melanoma</a:t>
          </a:r>
        </a:p>
      </dgm:t>
    </dgm:pt>
    <dgm:pt modelId="{7D478171-C7E5-41C4-A248-433C17161D1E}" type="parTrans" cxnId="{471BFAAC-7CDC-4949-A3E5-A041A296EE4C}">
      <dgm:prSet/>
      <dgm:spPr/>
      <dgm:t>
        <a:bodyPr/>
        <a:lstStyle/>
        <a:p>
          <a:endParaRPr lang="en-US"/>
        </a:p>
      </dgm:t>
    </dgm:pt>
    <dgm:pt modelId="{1DC96589-4D18-4E96-B157-C9678A885290}" type="sibTrans" cxnId="{471BFAAC-7CDC-4949-A3E5-A041A296EE4C}">
      <dgm:prSet/>
      <dgm:spPr/>
      <dgm:t>
        <a:bodyPr/>
        <a:lstStyle/>
        <a:p>
          <a:endParaRPr lang="en-US"/>
        </a:p>
      </dgm:t>
    </dgm:pt>
    <dgm:pt modelId="{35B38404-5426-4497-81D3-880DF3280DF2}" type="pres">
      <dgm:prSet presAssocID="{156A8E9C-5A49-4161-8B5C-5DD968526016}" presName="linear" presStyleCnt="0">
        <dgm:presLayoutVars>
          <dgm:animLvl val="lvl"/>
          <dgm:resizeHandles val="exact"/>
        </dgm:presLayoutVars>
      </dgm:prSet>
      <dgm:spPr/>
    </dgm:pt>
    <dgm:pt modelId="{2BA062FB-7C7C-437B-A1EA-DF365212810C}" type="pres">
      <dgm:prSet presAssocID="{E2A965F4-46B4-46E5-B7E2-0B75CB7463D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58E77D1-243F-4192-A6E2-00EF447283FE}" type="pres">
      <dgm:prSet presAssocID="{31C73FEF-738F-4831-A250-C36979B5F0ED}" presName="spacer" presStyleCnt="0"/>
      <dgm:spPr/>
    </dgm:pt>
    <dgm:pt modelId="{E54CC822-0653-4BE8-98FA-810EEF2D3895}" type="pres">
      <dgm:prSet presAssocID="{F6901396-F10F-4053-B47A-ADF352B5D5F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F116534-D563-4284-A2F1-85BF5A3A4EE0}" type="pres">
      <dgm:prSet presAssocID="{F6901396-F10F-4053-B47A-ADF352B5D5F7}" presName="childText" presStyleLbl="revTx" presStyleIdx="0" presStyleCnt="1">
        <dgm:presLayoutVars>
          <dgm:bulletEnabled val="1"/>
        </dgm:presLayoutVars>
      </dgm:prSet>
      <dgm:spPr/>
    </dgm:pt>
    <dgm:pt modelId="{EA76DE36-0DF5-47BF-8EDB-E25B60A8FD13}" type="pres">
      <dgm:prSet presAssocID="{852D5BC7-78AC-41DA-8116-8EA8C3520B7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3BFB479-6AB1-43E8-8B02-76FBB154777B}" type="pres">
      <dgm:prSet presAssocID="{3B3BCA55-D968-427B-B94A-AE86255FA0FE}" presName="spacer" presStyleCnt="0"/>
      <dgm:spPr/>
    </dgm:pt>
    <dgm:pt modelId="{D5CC6A71-5BEB-4910-A038-DAB99255D7A2}" type="pres">
      <dgm:prSet presAssocID="{650FD04F-A8F3-4002-8C1C-5D7DA1A0913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662C710-781E-4753-846C-9F4518C636C8}" type="pres">
      <dgm:prSet presAssocID="{01B7530A-74E6-4503-9EC8-94BF0A74F827}" presName="spacer" presStyleCnt="0"/>
      <dgm:spPr/>
    </dgm:pt>
    <dgm:pt modelId="{CBE99450-28C6-4F04-B728-882F662E2933}" type="pres">
      <dgm:prSet presAssocID="{00003E8D-8914-4C80-B1FA-26B4D945781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F01EB0A-B45F-406A-8B04-58DC0CCECBD6}" srcId="{156A8E9C-5A49-4161-8B5C-5DD968526016}" destId="{F6901396-F10F-4053-B47A-ADF352B5D5F7}" srcOrd="1" destOrd="0" parTransId="{7A1EFBF1-DF10-485B-9EE3-74EFA4C177D7}" sibTransId="{A46BB7DE-53AC-4D6B-8AFD-3794FDFBF7C5}"/>
    <dgm:cxn modelId="{DCCE966B-3DCA-473E-B1DA-C25078EE1C90}" type="presOf" srcId="{F6901396-F10F-4053-B47A-ADF352B5D5F7}" destId="{E54CC822-0653-4BE8-98FA-810EEF2D3895}" srcOrd="0" destOrd="0" presId="urn:microsoft.com/office/officeart/2005/8/layout/vList2"/>
    <dgm:cxn modelId="{7AE50E4F-1290-4201-98D7-857EE7E29102}" type="presOf" srcId="{650FD04F-A8F3-4002-8C1C-5D7DA1A09130}" destId="{D5CC6A71-5BEB-4910-A038-DAB99255D7A2}" srcOrd="0" destOrd="0" presId="urn:microsoft.com/office/officeart/2005/8/layout/vList2"/>
    <dgm:cxn modelId="{2B148D57-DE85-4028-BADE-9FDC5301D5BF}" type="presOf" srcId="{00003E8D-8914-4C80-B1FA-26B4D9457819}" destId="{CBE99450-28C6-4F04-B728-882F662E2933}" srcOrd="0" destOrd="0" presId="urn:microsoft.com/office/officeart/2005/8/layout/vList2"/>
    <dgm:cxn modelId="{65300B80-F1D1-48B0-A58B-4C68467BD408}" type="presOf" srcId="{5A8E632B-6691-45A5-A0AD-FC8D2D4ED2DA}" destId="{7F116534-D563-4284-A2F1-85BF5A3A4EE0}" srcOrd="0" destOrd="0" presId="urn:microsoft.com/office/officeart/2005/8/layout/vList2"/>
    <dgm:cxn modelId="{51E75F87-5651-4E01-8D18-F3294D11E574}" type="presOf" srcId="{156A8E9C-5A49-4161-8B5C-5DD968526016}" destId="{35B38404-5426-4497-81D3-880DF3280DF2}" srcOrd="0" destOrd="0" presId="urn:microsoft.com/office/officeart/2005/8/layout/vList2"/>
    <dgm:cxn modelId="{D3AD33A4-E69A-4A2E-ACD4-EDF759CB7706}" srcId="{156A8E9C-5A49-4161-8B5C-5DD968526016}" destId="{00003E8D-8914-4C80-B1FA-26B4D9457819}" srcOrd="4" destOrd="0" parTransId="{A83E6938-F8C3-4D9C-AA6C-0641358B34A4}" sibTransId="{DFD2F88E-EB30-49CE-98F8-8ACF437BC1A2}"/>
    <dgm:cxn modelId="{471BFAAC-7CDC-4949-A3E5-A041A296EE4C}" srcId="{F6901396-F10F-4053-B47A-ADF352B5D5F7}" destId="{5A8E632B-6691-45A5-A0AD-FC8D2D4ED2DA}" srcOrd="0" destOrd="0" parTransId="{7D478171-C7E5-41C4-A248-433C17161D1E}" sibTransId="{1DC96589-4D18-4E96-B157-C9678A885290}"/>
    <dgm:cxn modelId="{13538CD5-27C3-441B-A882-C2D0354A4B6E}" type="presOf" srcId="{852D5BC7-78AC-41DA-8116-8EA8C3520B73}" destId="{EA76DE36-0DF5-47BF-8EDB-E25B60A8FD13}" srcOrd="0" destOrd="0" presId="urn:microsoft.com/office/officeart/2005/8/layout/vList2"/>
    <dgm:cxn modelId="{FE9900E2-B2DF-4F07-A830-42F3BCA118EE}" type="presOf" srcId="{E2A965F4-46B4-46E5-B7E2-0B75CB7463D0}" destId="{2BA062FB-7C7C-437B-A1EA-DF365212810C}" srcOrd="0" destOrd="0" presId="urn:microsoft.com/office/officeart/2005/8/layout/vList2"/>
    <dgm:cxn modelId="{F52042E3-D894-48D1-B013-DBF15CADF5EC}" srcId="{156A8E9C-5A49-4161-8B5C-5DD968526016}" destId="{650FD04F-A8F3-4002-8C1C-5D7DA1A09130}" srcOrd="3" destOrd="0" parTransId="{EECA2E50-B3E0-43C2-A5A1-0B67BA59D911}" sibTransId="{01B7530A-74E6-4503-9EC8-94BF0A74F827}"/>
    <dgm:cxn modelId="{16EDFFEC-2D4E-4D10-9A1C-C541DCC46B43}" srcId="{156A8E9C-5A49-4161-8B5C-5DD968526016}" destId="{852D5BC7-78AC-41DA-8116-8EA8C3520B73}" srcOrd="2" destOrd="0" parTransId="{47BCF1AE-FD46-4B38-BB23-89B30809FBC2}" sibTransId="{3B3BCA55-D968-427B-B94A-AE86255FA0FE}"/>
    <dgm:cxn modelId="{B7CB8DFA-4395-4E59-BE9C-0AC297643F2F}" srcId="{156A8E9C-5A49-4161-8B5C-5DD968526016}" destId="{E2A965F4-46B4-46E5-B7E2-0B75CB7463D0}" srcOrd="0" destOrd="0" parTransId="{F16EE2E9-5769-4C0D-814B-35BDE44EE48E}" sibTransId="{31C73FEF-738F-4831-A250-C36979B5F0ED}"/>
    <dgm:cxn modelId="{2B0EBCCF-05ED-4458-AF96-560966BB2830}" type="presParOf" srcId="{35B38404-5426-4497-81D3-880DF3280DF2}" destId="{2BA062FB-7C7C-437B-A1EA-DF365212810C}" srcOrd="0" destOrd="0" presId="urn:microsoft.com/office/officeart/2005/8/layout/vList2"/>
    <dgm:cxn modelId="{2A85B022-5EC9-4B10-88B1-CC33851571E7}" type="presParOf" srcId="{35B38404-5426-4497-81D3-880DF3280DF2}" destId="{758E77D1-243F-4192-A6E2-00EF447283FE}" srcOrd="1" destOrd="0" presId="urn:microsoft.com/office/officeart/2005/8/layout/vList2"/>
    <dgm:cxn modelId="{132164F8-D411-4C4D-99DB-237FACFF46CA}" type="presParOf" srcId="{35B38404-5426-4497-81D3-880DF3280DF2}" destId="{E54CC822-0653-4BE8-98FA-810EEF2D3895}" srcOrd="2" destOrd="0" presId="urn:microsoft.com/office/officeart/2005/8/layout/vList2"/>
    <dgm:cxn modelId="{AE3519B3-2821-44CC-A1E4-2508E907533C}" type="presParOf" srcId="{35B38404-5426-4497-81D3-880DF3280DF2}" destId="{7F116534-D563-4284-A2F1-85BF5A3A4EE0}" srcOrd="3" destOrd="0" presId="urn:microsoft.com/office/officeart/2005/8/layout/vList2"/>
    <dgm:cxn modelId="{90385EBD-87AD-4343-A7A8-130A6F1514BB}" type="presParOf" srcId="{35B38404-5426-4497-81D3-880DF3280DF2}" destId="{EA76DE36-0DF5-47BF-8EDB-E25B60A8FD13}" srcOrd="4" destOrd="0" presId="urn:microsoft.com/office/officeart/2005/8/layout/vList2"/>
    <dgm:cxn modelId="{FED319A8-0F8A-4E07-8DDE-BAD9A329981B}" type="presParOf" srcId="{35B38404-5426-4497-81D3-880DF3280DF2}" destId="{03BFB479-6AB1-43E8-8B02-76FBB154777B}" srcOrd="5" destOrd="0" presId="urn:microsoft.com/office/officeart/2005/8/layout/vList2"/>
    <dgm:cxn modelId="{1C321A83-1246-46DE-89E0-9176B746F2E3}" type="presParOf" srcId="{35B38404-5426-4497-81D3-880DF3280DF2}" destId="{D5CC6A71-5BEB-4910-A038-DAB99255D7A2}" srcOrd="6" destOrd="0" presId="urn:microsoft.com/office/officeart/2005/8/layout/vList2"/>
    <dgm:cxn modelId="{F6B53F2B-4B0B-46B5-8D4A-44A4E61AC40F}" type="presParOf" srcId="{35B38404-5426-4497-81D3-880DF3280DF2}" destId="{6662C710-781E-4753-846C-9F4518C636C8}" srcOrd="7" destOrd="0" presId="urn:microsoft.com/office/officeart/2005/8/layout/vList2"/>
    <dgm:cxn modelId="{EF4CC8D5-1BD5-4A86-94B9-D63ACD743515}" type="presParOf" srcId="{35B38404-5426-4497-81D3-880DF3280DF2}" destId="{CBE99450-28C6-4F04-B728-882F662E293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075BD-AFD9-4FFE-97F0-0DCBB6B2344D}" type="doc">
      <dgm:prSet loTypeId="urn:microsoft.com/office/officeart/2005/8/layout/h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CED3BC10-14C2-42A7-B659-EB6DBE0F3C3E}">
      <dgm:prSet/>
      <dgm:spPr>
        <a:solidFill>
          <a:srgbClr val="C00000"/>
        </a:solidFill>
      </dgm:spPr>
      <dgm:t>
        <a:bodyPr/>
        <a:lstStyle/>
        <a:p>
          <a:r>
            <a:rPr lang="en-US" dirty="0"/>
            <a:t>Risk Factors</a:t>
          </a:r>
          <a:r>
            <a:rPr lang="en-US" baseline="30000" dirty="0"/>
            <a:t>1</a:t>
          </a:r>
        </a:p>
      </dgm:t>
    </dgm:pt>
    <dgm:pt modelId="{9D0ED3E3-96F6-4423-A186-99CA97DAC57F}" type="parTrans" cxnId="{D831433A-C3FE-44E8-B9FE-E6A4AC2236CD}">
      <dgm:prSet/>
      <dgm:spPr/>
      <dgm:t>
        <a:bodyPr/>
        <a:lstStyle/>
        <a:p>
          <a:endParaRPr lang="en-US"/>
        </a:p>
      </dgm:t>
    </dgm:pt>
    <dgm:pt modelId="{1EF3E345-9504-41B7-8F78-EC1410D6F745}" type="sibTrans" cxnId="{D831433A-C3FE-44E8-B9FE-E6A4AC2236CD}">
      <dgm:prSet/>
      <dgm:spPr/>
      <dgm:t>
        <a:bodyPr/>
        <a:lstStyle/>
        <a:p>
          <a:endParaRPr lang="en-US"/>
        </a:p>
      </dgm:t>
    </dgm:pt>
    <dgm:pt modelId="{D705E043-3D11-4946-92F3-8BEED8D9D887}">
      <dgm:prSet/>
      <dgm:spPr/>
      <dgm:t>
        <a:bodyPr/>
        <a:lstStyle/>
        <a:p>
          <a:r>
            <a:rPr lang="en-US" dirty="0"/>
            <a:t>UV light exposure</a:t>
          </a:r>
        </a:p>
      </dgm:t>
    </dgm:pt>
    <dgm:pt modelId="{32C06D76-AA6D-4B6B-86AB-00AD71501DB6}" type="parTrans" cxnId="{435F73D4-0B21-4CEA-AFEA-4938F73A6008}">
      <dgm:prSet/>
      <dgm:spPr/>
      <dgm:t>
        <a:bodyPr/>
        <a:lstStyle/>
        <a:p>
          <a:endParaRPr lang="en-US"/>
        </a:p>
      </dgm:t>
    </dgm:pt>
    <dgm:pt modelId="{AEA727F5-4A5C-46CE-8D16-D87B483CF86B}" type="sibTrans" cxnId="{435F73D4-0B21-4CEA-AFEA-4938F73A6008}">
      <dgm:prSet/>
      <dgm:spPr/>
      <dgm:t>
        <a:bodyPr/>
        <a:lstStyle/>
        <a:p>
          <a:endParaRPr lang="en-US"/>
        </a:p>
      </dgm:t>
    </dgm:pt>
    <dgm:pt modelId="{A69DE4BB-2CA6-44ED-9792-E9E2C29E7537}">
      <dgm:prSet/>
      <dgm:spPr/>
      <dgm:t>
        <a:bodyPr/>
        <a:lstStyle/>
        <a:p>
          <a:r>
            <a:rPr lang="en-US" dirty="0"/>
            <a:t>Short, intense</a:t>
          </a:r>
        </a:p>
      </dgm:t>
    </dgm:pt>
    <dgm:pt modelId="{783AF168-8058-49A0-B3C9-4DACAC044473}" type="parTrans" cxnId="{7746399D-1147-45CF-AA4A-4A99829B10E3}">
      <dgm:prSet/>
      <dgm:spPr/>
      <dgm:t>
        <a:bodyPr/>
        <a:lstStyle/>
        <a:p>
          <a:endParaRPr lang="en-US"/>
        </a:p>
      </dgm:t>
    </dgm:pt>
    <dgm:pt modelId="{23B767CD-445B-434E-A64D-B401434175A8}" type="sibTrans" cxnId="{7746399D-1147-45CF-AA4A-4A99829B10E3}">
      <dgm:prSet/>
      <dgm:spPr/>
      <dgm:t>
        <a:bodyPr/>
        <a:lstStyle/>
        <a:p>
          <a:endParaRPr lang="en-US"/>
        </a:p>
      </dgm:t>
    </dgm:pt>
    <dgm:pt modelId="{AF0ADDC6-C0F4-41E4-9822-A3E1ABD574E8}">
      <dgm:prSet/>
      <dgm:spPr/>
      <dgm:t>
        <a:bodyPr/>
        <a:lstStyle/>
        <a:p>
          <a:r>
            <a:rPr lang="en-US"/>
            <a:t>Chronic, intermittent</a:t>
          </a:r>
        </a:p>
      </dgm:t>
    </dgm:pt>
    <dgm:pt modelId="{03F15649-B5EF-41C3-BBEB-58490494904E}" type="parTrans" cxnId="{4A8048E9-077E-42C2-A65D-C8BA61BEB994}">
      <dgm:prSet/>
      <dgm:spPr/>
      <dgm:t>
        <a:bodyPr/>
        <a:lstStyle/>
        <a:p>
          <a:endParaRPr lang="en-US"/>
        </a:p>
      </dgm:t>
    </dgm:pt>
    <dgm:pt modelId="{FCF16839-3E32-4476-BD08-4C32BAF7D98F}" type="sibTrans" cxnId="{4A8048E9-077E-42C2-A65D-C8BA61BEB994}">
      <dgm:prSet/>
      <dgm:spPr/>
      <dgm:t>
        <a:bodyPr/>
        <a:lstStyle/>
        <a:p>
          <a:endParaRPr lang="en-US"/>
        </a:p>
      </dgm:t>
    </dgm:pt>
    <dgm:pt modelId="{FFF175D0-849E-42A7-BEAD-3F481DCE6A5E}">
      <dgm:prSet/>
      <dgm:spPr/>
      <dgm:t>
        <a:bodyPr/>
        <a:lstStyle/>
        <a:p>
          <a:r>
            <a:rPr lang="en-US"/>
            <a:t>Genetic features</a:t>
          </a:r>
        </a:p>
      </dgm:t>
    </dgm:pt>
    <dgm:pt modelId="{FF271D7A-0536-43AF-BD36-838F623BCCF3}" type="parTrans" cxnId="{CA60752A-8240-480C-A4F5-1C6DA4A13BE8}">
      <dgm:prSet/>
      <dgm:spPr/>
      <dgm:t>
        <a:bodyPr/>
        <a:lstStyle/>
        <a:p>
          <a:endParaRPr lang="en-US"/>
        </a:p>
      </dgm:t>
    </dgm:pt>
    <dgm:pt modelId="{EFAC4DFE-4ED2-41C9-A0A5-265EF9E01E03}" type="sibTrans" cxnId="{CA60752A-8240-480C-A4F5-1C6DA4A13BE8}">
      <dgm:prSet/>
      <dgm:spPr/>
      <dgm:t>
        <a:bodyPr/>
        <a:lstStyle/>
        <a:p>
          <a:endParaRPr lang="en-US"/>
        </a:p>
      </dgm:t>
    </dgm:pt>
    <dgm:pt modelId="{34AB7996-0304-4BDA-91C1-06AE9F3B22B9}">
      <dgm:prSet/>
      <dgm:spPr/>
      <dgm:t>
        <a:bodyPr/>
        <a:lstStyle/>
        <a:p>
          <a:r>
            <a:rPr lang="en-US"/>
            <a:t>Fair skin</a:t>
          </a:r>
        </a:p>
      </dgm:t>
    </dgm:pt>
    <dgm:pt modelId="{9B552471-4023-489D-8431-F8BF39AB4540}" type="parTrans" cxnId="{F8E7CF3E-9A70-4F83-A156-544B8CAB7771}">
      <dgm:prSet/>
      <dgm:spPr/>
      <dgm:t>
        <a:bodyPr/>
        <a:lstStyle/>
        <a:p>
          <a:endParaRPr lang="en-US"/>
        </a:p>
      </dgm:t>
    </dgm:pt>
    <dgm:pt modelId="{955C4456-69D3-492A-89CA-A2892B7583EF}" type="sibTrans" cxnId="{F8E7CF3E-9A70-4F83-A156-544B8CAB7771}">
      <dgm:prSet/>
      <dgm:spPr/>
      <dgm:t>
        <a:bodyPr/>
        <a:lstStyle/>
        <a:p>
          <a:endParaRPr lang="en-US"/>
        </a:p>
      </dgm:t>
    </dgm:pt>
    <dgm:pt modelId="{EF75A9B5-C4AF-4971-957C-DB730D90D9D2}">
      <dgm:prSet/>
      <dgm:spPr/>
      <dgm:t>
        <a:bodyPr/>
        <a:lstStyle/>
        <a:p>
          <a:r>
            <a:rPr lang="en-US" dirty="0"/>
            <a:t>Light-colored hair/eyes</a:t>
          </a:r>
        </a:p>
      </dgm:t>
    </dgm:pt>
    <dgm:pt modelId="{C258111B-E476-4015-A9B1-45E24CAC116F}" type="parTrans" cxnId="{EB097FCD-6F98-4D2F-BAD1-26FAF9E25F16}">
      <dgm:prSet/>
      <dgm:spPr/>
      <dgm:t>
        <a:bodyPr/>
        <a:lstStyle/>
        <a:p>
          <a:endParaRPr lang="en-US"/>
        </a:p>
      </dgm:t>
    </dgm:pt>
    <dgm:pt modelId="{2E10F3CE-30AA-4288-BFE3-9DDFED3DFFE5}" type="sibTrans" cxnId="{EB097FCD-6F98-4D2F-BAD1-26FAF9E25F16}">
      <dgm:prSet/>
      <dgm:spPr/>
      <dgm:t>
        <a:bodyPr/>
        <a:lstStyle/>
        <a:p>
          <a:endParaRPr lang="en-US"/>
        </a:p>
      </dgm:t>
    </dgm:pt>
    <dgm:pt modelId="{AD32263B-77F0-4AC4-BD3D-C17B45165B93}">
      <dgm:prSet/>
      <dgm:spPr/>
      <dgm:t>
        <a:bodyPr/>
        <a:lstStyle/>
        <a:p>
          <a:r>
            <a:rPr lang="en-US" dirty="0"/>
            <a:t>Family history of melanoma</a:t>
          </a:r>
        </a:p>
      </dgm:t>
    </dgm:pt>
    <dgm:pt modelId="{87973DFF-4134-4C3E-A720-4AA3FE3EF970}" type="parTrans" cxnId="{2B7A080C-7AD6-4099-AC2C-647CC055EC76}">
      <dgm:prSet/>
      <dgm:spPr/>
      <dgm:t>
        <a:bodyPr/>
        <a:lstStyle/>
        <a:p>
          <a:endParaRPr lang="en-US"/>
        </a:p>
      </dgm:t>
    </dgm:pt>
    <dgm:pt modelId="{4F2495B7-55A3-4B1B-A8B2-F0646B163F35}" type="sibTrans" cxnId="{2B7A080C-7AD6-4099-AC2C-647CC055EC76}">
      <dgm:prSet/>
      <dgm:spPr/>
      <dgm:t>
        <a:bodyPr/>
        <a:lstStyle/>
        <a:p>
          <a:endParaRPr lang="en-US"/>
        </a:p>
      </dgm:t>
    </dgm:pt>
    <dgm:pt modelId="{B157523B-F23C-4D28-B6AA-C16C2460A13F}" type="pres">
      <dgm:prSet presAssocID="{FF2075BD-AFD9-4FFE-97F0-0DCBB6B2344D}" presName="Name0" presStyleCnt="0">
        <dgm:presLayoutVars>
          <dgm:dir/>
          <dgm:animLvl val="lvl"/>
          <dgm:resizeHandles val="exact"/>
        </dgm:presLayoutVars>
      </dgm:prSet>
      <dgm:spPr/>
    </dgm:pt>
    <dgm:pt modelId="{07A45D87-3253-4A8E-9E72-9F3334F70B53}" type="pres">
      <dgm:prSet presAssocID="{CED3BC10-14C2-42A7-B659-EB6DBE0F3C3E}" presName="composite" presStyleCnt="0"/>
      <dgm:spPr/>
    </dgm:pt>
    <dgm:pt modelId="{9872D84B-5068-4CB0-A519-6AC8D58E793A}" type="pres">
      <dgm:prSet presAssocID="{CED3BC10-14C2-42A7-B659-EB6DBE0F3C3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601705F6-22C5-4BCE-A78A-AC9C2807FFCB}" type="pres">
      <dgm:prSet presAssocID="{CED3BC10-14C2-42A7-B659-EB6DBE0F3C3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91182700-EAB2-44DC-85F2-711855DA1E1D}" type="presOf" srcId="{AD32263B-77F0-4AC4-BD3D-C17B45165B93}" destId="{601705F6-22C5-4BCE-A78A-AC9C2807FFCB}" srcOrd="0" destOrd="6" presId="urn:microsoft.com/office/officeart/2005/8/layout/hList1"/>
    <dgm:cxn modelId="{2B7A080C-7AD6-4099-AC2C-647CC055EC76}" srcId="{FFF175D0-849E-42A7-BEAD-3F481DCE6A5E}" destId="{AD32263B-77F0-4AC4-BD3D-C17B45165B93}" srcOrd="2" destOrd="0" parTransId="{87973DFF-4134-4C3E-A720-4AA3FE3EF970}" sibTransId="{4F2495B7-55A3-4B1B-A8B2-F0646B163F35}"/>
    <dgm:cxn modelId="{CA60752A-8240-480C-A4F5-1C6DA4A13BE8}" srcId="{CED3BC10-14C2-42A7-B659-EB6DBE0F3C3E}" destId="{FFF175D0-849E-42A7-BEAD-3F481DCE6A5E}" srcOrd="1" destOrd="0" parTransId="{FF271D7A-0536-43AF-BD36-838F623BCCF3}" sibTransId="{EFAC4DFE-4ED2-41C9-A0A5-265EF9E01E03}"/>
    <dgm:cxn modelId="{D831433A-C3FE-44E8-B9FE-E6A4AC2236CD}" srcId="{FF2075BD-AFD9-4FFE-97F0-0DCBB6B2344D}" destId="{CED3BC10-14C2-42A7-B659-EB6DBE0F3C3E}" srcOrd="0" destOrd="0" parTransId="{9D0ED3E3-96F6-4423-A186-99CA97DAC57F}" sibTransId="{1EF3E345-9504-41B7-8F78-EC1410D6F745}"/>
    <dgm:cxn modelId="{F8E7CF3E-9A70-4F83-A156-544B8CAB7771}" srcId="{FFF175D0-849E-42A7-BEAD-3F481DCE6A5E}" destId="{34AB7996-0304-4BDA-91C1-06AE9F3B22B9}" srcOrd="0" destOrd="0" parTransId="{9B552471-4023-489D-8431-F8BF39AB4540}" sibTransId="{955C4456-69D3-492A-89CA-A2892B7583EF}"/>
    <dgm:cxn modelId="{09A69049-E0CA-47B8-A6B0-BA90D8EFD895}" type="presOf" srcId="{FF2075BD-AFD9-4FFE-97F0-0DCBB6B2344D}" destId="{B157523B-F23C-4D28-B6AA-C16C2460A13F}" srcOrd="0" destOrd="0" presId="urn:microsoft.com/office/officeart/2005/8/layout/hList1"/>
    <dgm:cxn modelId="{3BFB7A5A-45B5-4505-B58B-9FB2E87581B2}" type="presOf" srcId="{D705E043-3D11-4946-92F3-8BEED8D9D887}" destId="{601705F6-22C5-4BCE-A78A-AC9C2807FFCB}" srcOrd="0" destOrd="0" presId="urn:microsoft.com/office/officeart/2005/8/layout/hList1"/>
    <dgm:cxn modelId="{E96F2F8B-C1C7-4C44-9013-B3BB6406F8D1}" type="presOf" srcId="{34AB7996-0304-4BDA-91C1-06AE9F3B22B9}" destId="{601705F6-22C5-4BCE-A78A-AC9C2807FFCB}" srcOrd="0" destOrd="4" presId="urn:microsoft.com/office/officeart/2005/8/layout/hList1"/>
    <dgm:cxn modelId="{67622F92-9F44-4444-B5DF-1633BCCAC662}" type="presOf" srcId="{CED3BC10-14C2-42A7-B659-EB6DBE0F3C3E}" destId="{9872D84B-5068-4CB0-A519-6AC8D58E793A}" srcOrd="0" destOrd="0" presId="urn:microsoft.com/office/officeart/2005/8/layout/hList1"/>
    <dgm:cxn modelId="{7746399D-1147-45CF-AA4A-4A99829B10E3}" srcId="{D705E043-3D11-4946-92F3-8BEED8D9D887}" destId="{A69DE4BB-2CA6-44ED-9792-E9E2C29E7537}" srcOrd="0" destOrd="0" parTransId="{783AF168-8058-49A0-B3C9-4DACAC044473}" sibTransId="{23B767CD-445B-434E-A64D-B401434175A8}"/>
    <dgm:cxn modelId="{AE484DAC-08EA-4F56-935F-56986C0C344D}" type="presOf" srcId="{EF75A9B5-C4AF-4971-957C-DB730D90D9D2}" destId="{601705F6-22C5-4BCE-A78A-AC9C2807FFCB}" srcOrd="0" destOrd="5" presId="urn:microsoft.com/office/officeart/2005/8/layout/hList1"/>
    <dgm:cxn modelId="{B6C18BBF-0FD9-4F0B-AF67-A35E3FEE312B}" type="presOf" srcId="{AF0ADDC6-C0F4-41E4-9822-A3E1ABD574E8}" destId="{601705F6-22C5-4BCE-A78A-AC9C2807FFCB}" srcOrd="0" destOrd="2" presId="urn:microsoft.com/office/officeart/2005/8/layout/hList1"/>
    <dgm:cxn modelId="{EB097FCD-6F98-4D2F-BAD1-26FAF9E25F16}" srcId="{FFF175D0-849E-42A7-BEAD-3F481DCE6A5E}" destId="{EF75A9B5-C4AF-4971-957C-DB730D90D9D2}" srcOrd="1" destOrd="0" parTransId="{C258111B-E476-4015-A9B1-45E24CAC116F}" sibTransId="{2E10F3CE-30AA-4288-BFE3-9DDFED3DFFE5}"/>
    <dgm:cxn modelId="{CD588ECD-A2A8-4B01-805D-63AE38E4F42C}" type="presOf" srcId="{FFF175D0-849E-42A7-BEAD-3F481DCE6A5E}" destId="{601705F6-22C5-4BCE-A78A-AC9C2807FFCB}" srcOrd="0" destOrd="3" presId="urn:microsoft.com/office/officeart/2005/8/layout/hList1"/>
    <dgm:cxn modelId="{435F73D4-0B21-4CEA-AFEA-4938F73A6008}" srcId="{CED3BC10-14C2-42A7-B659-EB6DBE0F3C3E}" destId="{D705E043-3D11-4946-92F3-8BEED8D9D887}" srcOrd="0" destOrd="0" parTransId="{32C06D76-AA6D-4B6B-86AB-00AD71501DB6}" sibTransId="{AEA727F5-4A5C-46CE-8D16-D87B483CF86B}"/>
    <dgm:cxn modelId="{874C62DE-0AB8-4356-ABB9-AA35BE89ECDB}" type="presOf" srcId="{A69DE4BB-2CA6-44ED-9792-E9E2C29E7537}" destId="{601705F6-22C5-4BCE-A78A-AC9C2807FFCB}" srcOrd="0" destOrd="1" presId="urn:microsoft.com/office/officeart/2005/8/layout/hList1"/>
    <dgm:cxn modelId="{4A8048E9-077E-42C2-A65D-C8BA61BEB994}" srcId="{D705E043-3D11-4946-92F3-8BEED8D9D887}" destId="{AF0ADDC6-C0F4-41E4-9822-A3E1ABD574E8}" srcOrd="1" destOrd="0" parTransId="{03F15649-B5EF-41C3-BBEB-58490494904E}" sibTransId="{FCF16839-3E32-4476-BD08-4C32BAF7D98F}"/>
    <dgm:cxn modelId="{8C18DCE8-7795-499E-81C4-B9AAED047BE2}" type="presParOf" srcId="{B157523B-F23C-4D28-B6AA-C16C2460A13F}" destId="{07A45D87-3253-4A8E-9E72-9F3334F70B53}" srcOrd="0" destOrd="0" presId="urn:microsoft.com/office/officeart/2005/8/layout/hList1"/>
    <dgm:cxn modelId="{CFF19CE7-4BC6-4306-AE07-0F2991A9B880}" type="presParOf" srcId="{07A45D87-3253-4A8E-9E72-9F3334F70B53}" destId="{9872D84B-5068-4CB0-A519-6AC8D58E793A}" srcOrd="0" destOrd="0" presId="urn:microsoft.com/office/officeart/2005/8/layout/hList1"/>
    <dgm:cxn modelId="{530D83FF-3BD9-49A8-845F-2297B758FF4C}" type="presParOf" srcId="{07A45D87-3253-4A8E-9E72-9F3334F70B53}" destId="{601705F6-22C5-4BCE-A78A-AC9C2807FFC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274C42-FD79-4FEB-91B2-26A16AAF6E2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BE44529-43DF-4B98-B4F9-6F01B7091A39}">
      <dgm:prSet custT="1"/>
      <dgm:spPr/>
      <dgm:t>
        <a:bodyPr/>
        <a:lstStyle/>
        <a:p>
          <a:r>
            <a:rPr lang="en-US" sz="1600" dirty="0"/>
            <a:t>Surgical wide excision ± sentinel node biopsy </a:t>
          </a:r>
        </a:p>
      </dgm:t>
    </dgm:pt>
    <dgm:pt modelId="{E0F00A1A-69C4-4E40-9DAB-FBFF1940DAC5}" type="parTrans" cxnId="{03C33FFE-EA78-4600-9119-6D83091FC945}">
      <dgm:prSet/>
      <dgm:spPr/>
      <dgm:t>
        <a:bodyPr/>
        <a:lstStyle/>
        <a:p>
          <a:endParaRPr lang="en-US"/>
        </a:p>
      </dgm:t>
    </dgm:pt>
    <dgm:pt modelId="{007754A5-8830-40A4-8986-1316CCD939A6}" type="sibTrans" cxnId="{03C33FFE-EA78-4600-9119-6D83091FC945}">
      <dgm:prSet/>
      <dgm:spPr/>
      <dgm:t>
        <a:bodyPr/>
        <a:lstStyle/>
        <a:p>
          <a:endParaRPr lang="en-US"/>
        </a:p>
      </dgm:t>
    </dgm:pt>
    <dgm:pt modelId="{FAA0B787-4C3F-4276-A0E2-BBDE7538F581}">
      <dgm:prSet custT="1"/>
      <dgm:spPr/>
      <dgm:t>
        <a:bodyPr/>
        <a:lstStyle/>
        <a:p>
          <a:r>
            <a:rPr lang="en-US" sz="1600" dirty="0"/>
            <a:t>Adjuvant Treatment Considerations*</a:t>
          </a:r>
        </a:p>
      </dgm:t>
    </dgm:pt>
    <dgm:pt modelId="{90903D23-BF1C-428B-B4BC-8EC2EF3CCB35}" type="parTrans" cxnId="{FC711240-5F09-479D-8A46-8538B313EC0F}">
      <dgm:prSet/>
      <dgm:spPr/>
      <dgm:t>
        <a:bodyPr/>
        <a:lstStyle/>
        <a:p>
          <a:endParaRPr lang="en-US"/>
        </a:p>
      </dgm:t>
    </dgm:pt>
    <dgm:pt modelId="{887D62EC-3E89-4800-B98C-D786808CE719}" type="sibTrans" cxnId="{FC711240-5F09-479D-8A46-8538B313EC0F}">
      <dgm:prSet/>
      <dgm:spPr/>
      <dgm:t>
        <a:bodyPr/>
        <a:lstStyle/>
        <a:p>
          <a:endParaRPr lang="en-US"/>
        </a:p>
      </dgm:t>
    </dgm:pt>
    <dgm:pt modelId="{890F4E49-1D1D-4EB6-BF4E-759F617AE65E}">
      <dgm:prSet custT="1"/>
      <dgm:spPr/>
      <dgm:t>
        <a:bodyPr/>
        <a:lstStyle/>
        <a:p>
          <a:r>
            <a:rPr lang="en-US" sz="1600" b="1" u="sng" dirty="0"/>
            <a:t>Anti-PD-1 Monotherapy</a:t>
          </a:r>
        </a:p>
      </dgm:t>
    </dgm:pt>
    <dgm:pt modelId="{64E00DE2-0621-432D-A5FE-EAF648090833}" type="parTrans" cxnId="{D7B7967E-D95A-4AFE-B3EB-C6B9B0EAB240}">
      <dgm:prSet/>
      <dgm:spPr/>
      <dgm:t>
        <a:bodyPr/>
        <a:lstStyle/>
        <a:p>
          <a:endParaRPr lang="en-US"/>
        </a:p>
      </dgm:t>
    </dgm:pt>
    <dgm:pt modelId="{A972FA49-F5B5-4C63-9E7D-629470D92887}" type="sibTrans" cxnId="{D7B7967E-D95A-4AFE-B3EB-C6B9B0EAB240}">
      <dgm:prSet/>
      <dgm:spPr/>
      <dgm:t>
        <a:bodyPr/>
        <a:lstStyle/>
        <a:p>
          <a:endParaRPr lang="en-US"/>
        </a:p>
      </dgm:t>
    </dgm:pt>
    <dgm:pt modelId="{EBE71F28-04D6-415F-B444-0E2699E67730}">
      <dgm:prSet custT="1"/>
      <dgm:spPr/>
      <dgm:t>
        <a:bodyPr/>
        <a:lstStyle/>
        <a:p>
          <a:r>
            <a:rPr lang="en-US" sz="1600" dirty="0"/>
            <a:t>Pembrolizumab (stage IIB/IIC, IIIA/B/C/D) </a:t>
          </a:r>
        </a:p>
      </dgm:t>
    </dgm:pt>
    <dgm:pt modelId="{F7A41A51-ED15-466A-996C-E24020C68B4C}" type="parTrans" cxnId="{735F15A6-5609-4C6A-A1E0-83CB1447DD8A}">
      <dgm:prSet/>
      <dgm:spPr/>
      <dgm:t>
        <a:bodyPr/>
        <a:lstStyle/>
        <a:p>
          <a:endParaRPr lang="en-US"/>
        </a:p>
      </dgm:t>
    </dgm:pt>
    <dgm:pt modelId="{DFE04900-B011-4F17-B7B0-A13CE61E77C9}" type="sibTrans" cxnId="{735F15A6-5609-4C6A-A1E0-83CB1447DD8A}">
      <dgm:prSet/>
      <dgm:spPr/>
      <dgm:t>
        <a:bodyPr/>
        <a:lstStyle/>
        <a:p>
          <a:endParaRPr lang="en-US"/>
        </a:p>
      </dgm:t>
    </dgm:pt>
    <dgm:pt modelId="{02391839-4A3B-495F-847E-595F77A946A5}">
      <dgm:prSet custT="1"/>
      <dgm:spPr/>
      <dgm:t>
        <a:bodyPr/>
        <a:lstStyle/>
        <a:p>
          <a:r>
            <a:rPr lang="en-US" sz="1600" dirty="0"/>
            <a:t>Nivolumab (IIIA/B/C/D) </a:t>
          </a:r>
        </a:p>
      </dgm:t>
    </dgm:pt>
    <dgm:pt modelId="{FFFE86BE-C44B-449B-A21C-4CDB392ECFCE}" type="parTrans" cxnId="{A532C876-1FF4-43CC-AF98-618FE4625E1A}">
      <dgm:prSet/>
      <dgm:spPr/>
      <dgm:t>
        <a:bodyPr/>
        <a:lstStyle/>
        <a:p>
          <a:endParaRPr lang="en-US"/>
        </a:p>
      </dgm:t>
    </dgm:pt>
    <dgm:pt modelId="{741742B1-597D-4DF8-BCE3-CDD90D70EF74}" type="sibTrans" cxnId="{A532C876-1FF4-43CC-AF98-618FE4625E1A}">
      <dgm:prSet/>
      <dgm:spPr/>
      <dgm:t>
        <a:bodyPr/>
        <a:lstStyle/>
        <a:p>
          <a:endParaRPr lang="en-US"/>
        </a:p>
      </dgm:t>
    </dgm:pt>
    <dgm:pt modelId="{1A3A0B33-7D04-4EC6-9651-01DABA9139DA}">
      <dgm:prSet custT="1"/>
      <dgm:spPr/>
      <dgm:t>
        <a:bodyPr/>
        <a:lstStyle/>
        <a:p>
          <a:r>
            <a:rPr lang="en-US" sz="1600" b="1" u="sng" dirty="0"/>
            <a:t>Targeted BRAF/MEK Combination for BRAFV600 activating mutation</a:t>
          </a:r>
          <a:r>
            <a:rPr lang="en-US" sz="1600" dirty="0"/>
            <a:t> </a:t>
          </a:r>
          <a:endParaRPr lang="en-US" sz="1600" b="1" u="sng" dirty="0"/>
        </a:p>
      </dgm:t>
    </dgm:pt>
    <dgm:pt modelId="{DAE60D60-4A06-4CA9-8103-BBE0A6E9154B}" type="parTrans" cxnId="{EADA3D5A-00D3-4E4B-8147-879033DE8CA6}">
      <dgm:prSet/>
      <dgm:spPr/>
      <dgm:t>
        <a:bodyPr/>
        <a:lstStyle/>
        <a:p>
          <a:endParaRPr lang="en-US"/>
        </a:p>
      </dgm:t>
    </dgm:pt>
    <dgm:pt modelId="{250843DA-3B7C-4E5E-995F-C205B8152FB9}" type="sibTrans" cxnId="{EADA3D5A-00D3-4E4B-8147-879033DE8CA6}">
      <dgm:prSet/>
      <dgm:spPr/>
      <dgm:t>
        <a:bodyPr/>
        <a:lstStyle/>
        <a:p>
          <a:endParaRPr lang="en-US"/>
        </a:p>
      </dgm:t>
    </dgm:pt>
    <dgm:pt modelId="{F7DE6EEA-2C2B-4CAA-8F29-5370ECC58325}">
      <dgm:prSet custT="1"/>
      <dgm:spPr/>
      <dgm:t>
        <a:bodyPr/>
        <a:lstStyle/>
        <a:p>
          <a:r>
            <a:rPr lang="en-US" sz="1600" dirty="0"/>
            <a:t>Radiation</a:t>
          </a:r>
        </a:p>
      </dgm:t>
    </dgm:pt>
    <dgm:pt modelId="{AE1CE692-1A0B-4948-9C70-CAC3FF063734}" type="parTrans" cxnId="{409CA052-B680-4341-A5C2-86E555D781B7}">
      <dgm:prSet/>
      <dgm:spPr/>
      <dgm:t>
        <a:bodyPr/>
        <a:lstStyle/>
        <a:p>
          <a:endParaRPr lang="en-US"/>
        </a:p>
      </dgm:t>
    </dgm:pt>
    <dgm:pt modelId="{383DE5AC-4C70-4EA8-9599-7BDF9556BDEB}" type="sibTrans" cxnId="{409CA052-B680-4341-A5C2-86E555D781B7}">
      <dgm:prSet/>
      <dgm:spPr/>
      <dgm:t>
        <a:bodyPr/>
        <a:lstStyle/>
        <a:p>
          <a:endParaRPr lang="en-US"/>
        </a:p>
      </dgm:t>
    </dgm:pt>
    <dgm:pt modelId="{839DBD4E-7E89-42C9-B540-483767B84223}">
      <dgm:prSet custT="1"/>
      <dgm:spPr/>
      <dgm:t>
        <a:bodyPr/>
        <a:lstStyle/>
        <a:p>
          <a:r>
            <a:rPr lang="en-US" sz="1600" dirty="0"/>
            <a:t>Neoadjuvant Treatment Considerations</a:t>
          </a:r>
        </a:p>
      </dgm:t>
    </dgm:pt>
    <dgm:pt modelId="{EC3F5F51-2E9C-4B0A-9EF6-BA8910DE7A21}" type="parTrans" cxnId="{8B5883E4-5216-41F6-9689-AC9C8F262321}">
      <dgm:prSet/>
      <dgm:spPr/>
      <dgm:t>
        <a:bodyPr/>
        <a:lstStyle/>
        <a:p>
          <a:endParaRPr lang="en-US"/>
        </a:p>
      </dgm:t>
    </dgm:pt>
    <dgm:pt modelId="{29C81F90-3D6C-4F0C-A94F-1085EF7AC4BB}" type="sibTrans" cxnId="{8B5883E4-5216-41F6-9689-AC9C8F262321}">
      <dgm:prSet/>
      <dgm:spPr/>
      <dgm:t>
        <a:bodyPr/>
        <a:lstStyle/>
        <a:p>
          <a:endParaRPr lang="en-US"/>
        </a:p>
      </dgm:t>
    </dgm:pt>
    <dgm:pt modelId="{5CF53C8D-C61B-49F0-A58A-7B62A3142F98}">
      <dgm:prSet custT="1"/>
      <dgm:spPr/>
      <dgm:t>
        <a:bodyPr/>
        <a:lstStyle/>
        <a:p>
          <a:r>
            <a:rPr lang="en-US" sz="1600" dirty="0"/>
            <a:t>Currently recommended only in clinical trial setting per NCCN (evolving landscape) </a:t>
          </a:r>
        </a:p>
      </dgm:t>
    </dgm:pt>
    <dgm:pt modelId="{5387D7A4-BCD5-4206-A676-9AE019B8CF8A}" type="parTrans" cxnId="{5D73794D-2472-4A36-8194-CC7D1C8BCCD2}">
      <dgm:prSet/>
      <dgm:spPr/>
      <dgm:t>
        <a:bodyPr/>
        <a:lstStyle/>
        <a:p>
          <a:endParaRPr lang="en-US"/>
        </a:p>
      </dgm:t>
    </dgm:pt>
    <dgm:pt modelId="{E7BF8380-2F38-4B2B-AC3D-2E6D8F156F05}" type="sibTrans" cxnId="{5D73794D-2472-4A36-8194-CC7D1C8BCCD2}">
      <dgm:prSet/>
      <dgm:spPr/>
      <dgm:t>
        <a:bodyPr/>
        <a:lstStyle/>
        <a:p>
          <a:endParaRPr lang="en-US"/>
        </a:p>
      </dgm:t>
    </dgm:pt>
    <dgm:pt modelId="{571C1F01-BF68-4A26-B337-5CCE54DA9913}">
      <dgm:prSet custT="1"/>
      <dgm:spPr/>
      <dgm:t>
        <a:bodyPr/>
        <a:lstStyle/>
        <a:p>
          <a:r>
            <a:rPr lang="en-US" sz="1600" dirty="0"/>
            <a:t>Observation</a:t>
          </a:r>
        </a:p>
      </dgm:t>
    </dgm:pt>
    <dgm:pt modelId="{A1649FB1-F12F-4CAA-964C-BF5BA704C6FA}" type="parTrans" cxnId="{09D6B2CB-CBB8-420D-90D3-4AC986C2B047}">
      <dgm:prSet/>
      <dgm:spPr/>
      <dgm:t>
        <a:bodyPr/>
        <a:lstStyle/>
        <a:p>
          <a:endParaRPr lang="en-US"/>
        </a:p>
      </dgm:t>
    </dgm:pt>
    <dgm:pt modelId="{A9F5ED76-A94D-4DE7-99DC-665C79B1B328}" type="sibTrans" cxnId="{09D6B2CB-CBB8-420D-90D3-4AC986C2B047}">
      <dgm:prSet/>
      <dgm:spPr/>
      <dgm:t>
        <a:bodyPr/>
        <a:lstStyle/>
        <a:p>
          <a:endParaRPr lang="en-US"/>
        </a:p>
      </dgm:t>
    </dgm:pt>
    <dgm:pt modelId="{7D1FCA40-CE5B-4B37-AC92-0130434B0C8F}">
      <dgm:prSet custT="1"/>
      <dgm:spPr/>
      <dgm:t>
        <a:bodyPr/>
        <a:lstStyle/>
        <a:p>
          <a:r>
            <a:rPr lang="en-US" sz="1600" dirty="0"/>
            <a:t>Dabrafenib/trametinib (IIIA/B/C/D) </a:t>
          </a:r>
          <a:endParaRPr lang="en-US" sz="1600" b="1" u="sng" dirty="0"/>
        </a:p>
      </dgm:t>
    </dgm:pt>
    <dgm:pt modelId="{78E73915-439A-40C5-BF14-EEA07AADCA0D}" type="parTrans" cxnId="{B39C0A8B-F34C-454F-89A9-EAA5D454AB46}">
      <dgm:prSet/>
      <dgm:spPr/>
      <dgm:t>
        <a:bodyPr/>
        <a:lstStyle/>
        <a:p>
          <a:endParaRPr lang="en-US"/>
        </a:p>
      </dgm:t>
    </dgm:pt>
    <dgm:pt modelId="{34FCA83C-26F3-473A-AE04-28E553CC4730}" type="sibTrans" cxnId="{B39C0A8B-F34C-454F-89A9-EAA5D454AB46}">
      <dgm:prSet/>
      <dgm:spPr/>
      <dgm:t>
        <a:bodyPr/>
        <a:lstStyle/>
        <a:p>
          <a:endParaRPr lang="en-US"/>
        </a:p>
      </dgm:t>
    </dgm:pt>
    <dgm:pt modelId="{D7C3F61E-5669-4D4F-B2E1-B59E80AF0476}" type="pres">
      <dgm:prSet presAssocID="{28274C42-FD79-4FEB-91B2-26A16AAF6E21}" presName="linear" presStyleCnt="0">
        <dgm:presLayoutVars>
          <dgm:dir/>
          <dgm:animLvl val="lvl"/>
          <dgm:resizeHandles val="exact"/>
        </dgm:presLayoutVars>
      </dgm:prSet>
      <dgm:spPr/>
    </dgm:pt>
    <dgm:pt modelId="{8FAB2841-81BE-486B-9942-FE91CEDBF416}" type="pres">
      <dgm:prSet presAssocID="{9BE44529-43DF-4B98-B4F9-6F01B7091A39}" presName="parentLin" presStyleCnt="0"/>
      <dgm:spPr/>
    </dgm:pt>
    <dgm:pt modelId="{C4F794BA-98BF-4F3B-82FD-D8070C87175B}" type="pres">
      <dgm:prSet presAssocID="{9BE44529-43DF-4B98-B4F9-6F01B7091A39}" presName="parentLeftMargin" presStyleLbl="node1" presStyleIdx="0" presStyleCnt="3"/>
      <dgm:spPr/>
    </dgm:pt>
    <dgm:pt modelId="{DBB36B52-F04A-4E7D-A21A-45C539B172D2}" type="pres">
      <dgm:prSet presAssocID="{9BE44529-43DF-4B98-B4F9-6F01B7091A3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2D7DD81-E8CA-443C-A19B-7D070399EFA7}" type="pres">
      <dgm:prSet presAssocID="{9BE44529-43DF-4B98-B4F9-6F01B7091A39}" presName="negativeSpace" presStyleCnt="0"/>
      <dgm:spPr/>
    </dgm:pt>
    <dgm:pt modelId="{A4C91E39-64C5-4453-A15A-8CC01CF2B629}" type="pres">
      <dgm:prSet presAssocID="{9BE44529-43DF-4B98-B4F9-6F01B7091A39}" presName="childText" presStyleLbl="conFgAcc1" presStyleIdx="0" presStyleCnt="3">
        <dgm:presLayoutVars>
          <dgm:bulletEnabled val="1"/>
        </dgm:presLayoutVars>
      </dgm:prSet>
      <dgm:spPr/>
    </dgm:pt>
    <dgm:pt modelId="{5C996A02-26D0-4880-9019-E20957F7108F}" type="pres">
      <dgm:prSet presAssocID="{007754A5-8830-40A4-8986-1316CCD939A6}" presName="spaceBetweenRectangles" presStyleCnt="0"/>
      <dgm:spPr/>
    </dgm:pt>
    <dgm:pt modelId="{7ACA688D-3E6E-43B2-BDB7-E5207F7B8085}" type="pres">
      <dgm:prSet presAssocID="{FAA0B787-4C3F-4276-A0E2-BBDE7538F581}" presName="parentLin" presStyleCnt="0"/>
      <dgm:spPr/>
    </dgm:pt>
    <dgm:pt modelId="{AD277BAA-DA9D-4660-A4A0-F2B33C959469}" type="pres">
      <dgm:prSet presAssocID="{FAA0B787-4C3F-4276-A0E2-BBDE7538F581}" presName="parentLeftMargin" presStyleLbl="node1" presStyleIdx="0" presStyleCnt="3"/>
      <dgm:spPr/>
    </dgm:pt>
    <dgm:pt modelId="{F46AB9F9-EE6D-4CC3-8DF3-745A5FBCABAB}" type="pres">
      <dgm:prSet presAssocID="{FAA0B787-4C3F-4276-A0E2-BBDE7538F58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766ECC8-D70A-4CE6-B4C9-2EE20C25D872}" type="pres">
      <dgm:prSet presAssocID="{FAA0B787-4C3F-4276-A0E2-BBDE7538F581}" presName="negativeSpace" presStyleCnt="0"/>
      <dgm:spPr/>
    </dgm:pt>
    <dgm:pt modelId="{BF973697-E9C3-4207-9A57-1A94B7881695}" type="pres">
      <dgm:prSet presAssocID="{FAA0B787-4C3F-4276-A0E2-BBDE7538F581}" presName="childText" presStyleLbl="conFgAcc1" presStyleIdx="1" presStyleCnt="3">
        <dgm:presLayoutVars>
          <dgm:bulletEnabled val="1"/>
        </dgm:presLayoutVars>
      </dgm:prSet>
      <dgm:spPr/>
    </dgm:pt>
    <dgm:pt modelId="{EBA9D28E-9BC3-4ED6-AEA6-22DE7A9CECEB}" type="pres">
      <dgm:prSet presAssocID="{887D62EC-3E89-4800-B98C-D786808CE719}" presName="spaceBetweenRectangles" presStyleCnt="0"/>
      <dgm:spPr/>
    </dgm:pt>
    <dgm:pt modelId="{9E7073C2-24CF-4190-BF5F-FF45AB89C492}" type="pres">
      <dgm:prSet presAssocID="{839DBD4E-7E89-42C9-B540-483767B84223}" presName="parentLin" presStyleCnt="0"/>
      <dgm:spPr/>
    </dgm:pt>
    <dgm:pt modelId="{32EE3617-5215-4FEB-8F14-C07B3D871F64}" type="pres">
      <dgm:prSet presAssocID="{839DBD4E-7E89-42C9-B540-483767B84223}" presName="parentLeftMargin" presStyleLbl="node1" presStyleIdx="1" presStyleCnt="3"/>
      <dgm:spPr/>
    </dgm:pt>
    <dgm:pt modelId="{873A3C00-270E-473F-86CD-45EC7F4179E5}" type="pres">
      <dgm:prSet presAssocID="{839DBD4E-7E89-42C9-B540-483767B8422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36821D7-66AA-4022-A45B-9B362EA059D4}" type="pres">
      <dgm:prSet presAssocID="{839DBD4E-7E89-42C9-B540-483767B84223}" presName="negativeSpace" presStyleCnt="0"/>
      <dgm:spPr/>
    </dgm:pt>
    <dgm:pt modelId="{DF1096E6-868F-4D05-BC64-38F66D139FE2}" type="pres">
      <dgm:prSet presAssocID="{839DBD4E-7E89-42C9-B540-483767B8422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4504B1E-92DE-484E-AC38-B175D3011547}" type="presOf" srcId="{7D1FCA40-CE5B-4B37-AC92-0130434B0C8F}" destId="{BF973697-E9C3-4207-9A57-1A94B7881695}" srcOrd="0" destOrd="4" presId="urn:microsoft.com/office/officeart/2005/8/layout/list1"/>
    <dgm:cxn modelId="{FC711240-5F09-479D-8A46-8538B313EC0F}" srcId="{28274C42-FD79-4FEB-91B2-26A16AAF6E21}" destId="{FAA0B787-4C3F-4276-A0E2-BBDE7538F581}" srcOrd="1" destOrd="0" parTransId="{90903D23-BF1C-428B-B4BC-8EC2EF3CCB35}" sibTransId="{887D62EC-3E89-4800-B98C-D786808CE719}"/>
    <dgm:cxn modelId="{2C3B5561-39B8-40C3-B8EB-65083C0021AF}" type="presOf" srcId="{839DBD4E-7E89-42C9-B540-483767B84223}" destId="{873A3C00-270E-473F-86CD-45EC7F4179E5}" srcOrd="1" destOrd="0" presId="urn:microsoft.com/office/officeart/2005/8/layout/list1"/>
    <dgm:cxn modelId="{5D73794D-2472-4A36-8194-CC7D1C8BCCD2}" srcId="{839DBD4E-7E89-42C9-B540-483767B84223}" destId="{5CF53C8D-C61B-49F0-A58A-7B62A3142F98}" srcOrd="0" destOrd="0" parTransId="{5387D7A4-BCD5-4206-A676-9AE019B8CF8A}" sibTransId="{E7BF8380-2F38-4B2B-AC3D-2E6D8F156F05}"/>
    <dgm:cxn modelId="{67FC3D51-8051-4760-96AB-31D54CA88933}" type="presOf" srcId="{EBE71F28-04D6-415F-B444-0E2699E67730}" destId="{BF973697-E9C3-4207-9A57-1A94B7881695}" srcOrd="0" destOrd="1" presId="urn:microsoft.com/office/officeart/2005/8/layout/list1"/>
    <dgm:cxn modelId="{409CA052-B680-4341-A5C2-86E555D781B7}" srcId="{FAA0B787-4C3F-4276-A0E2-BBDE7538F581}" destId="{F7DE6EEA-2C2B-4CAA-8F29-5370ECC58325}" srcOrd="2" destOrd="0" parTransId="{AE1CE692-1A0B-4948-9C70-CAC3FF063734}" sibTransId="{383DE5AC-4C70-4EA8-9599-7BDF9556BDEB}"/>
    <dgm:cxn modelId="{35355276-6B06-4CDB-9B4F-396E2DDB6473}" type="presOf" srcId="{9BE44529-43DF-4B98-B4F9-6F01B7091A39}" destId="{C4F794BA-98BF-4F3B-82FD-D8070C87175B}" srcOrd="0" destOrd="0" presId="urn:microsoft.com/office/officeart/2005/8/layout/list1"/>
    <dgm:cxn modelId="{A532C876-1FF4-43CC-AF98-618FE4625E1A}" srcId="{890F4E49-1D1D-4EB6-BF4E-759F617AE65E}" destId="{02391839-4A3B-495F-847E-595F77A946A5}" srcOrd="1" destOrd="0" parTransId="{FFFE86BE-C44B-449B-A21C-4CDB392ECFCE}" sibTransId="{741742B1-597D-4DF8-BCE3-CDD90D70EF74}"/>
    <dgm:cxn modelId="{500CB477-4041-46CF-8165-E9F22692E8EF}" type="presOf" srcId="{890F4E49-1D1D-4EB6-BF4E-759F617AE65E}" destId="{BF973697-E9C3-4207-9A57-1A94B7881695}" srcOrd="0" destOrd="0" presId="urn:microsoft.com/office/officeart/2005/8/layout/list1"/>
    <dgm:cxn modelId="{D02ACB77-44B3-4F0F-90A6-37FD96E24735}" type="presOf" srcId="{02391839-4A3B-495F-847E-595F77A946A5}" destId="{BF973697-E9C3-4207-9A57-1A94B7881695}" srcOrd="0" destOrd="2" presId="urn:microsoft.com/office/officeart/2005/8/layout/list1"/>
    <dgm:cxn modelId="{F122275A-D1F9-445E-962B-A107AFB23822}" type="presOf" srcId="{5CF53C8D-C61B-49F0-A58A-7B62A3142F98}" destId="{DF1096E6-868F-4D05-BC64-38F66D139FE2}" srcOrd="0" destOrd="0" presId="urn:microsoft.com/office/officeart/2005/8/layout/list1"/>
    <dgm:cxn modelId="{EADA3D5A-00D3-4E4B-8147-879033DE8CA6}" srcId="{FAA0B787-4C3F-4276-A0E2-BBDE7538F581}" destId="{1A3A0B33-7D04-4EC6-9651-01DABA9139DA}" srcOrd="1" destOrd="0" parTransId="{DAE60D60-4A06-4CA9-8103-BBE0A6E9154B}" sibTransId="{250843DA-3B7C-4E5E-995F-C205B8152FB9}"/>
    <dgm:cxn modelId="{D7B7967E-D95A-4AFE-B3EB-C6B9B0EAB240}" srcId="{FAA0B787-4C3F-4276-A0E2-BBDE7538F581}" destId="{890F4E49-1D1D-4EB6-BF4E-759F617AE65E}" srcOrd="0" destOrd="0" parTransId="{64E00DE2-0621-432D-A5FE-EAF648090833}" sibTransId="{A972FA49-F5B5-4C63-9E7D-629470D92887}"/>
    <dgm:cxn modelId="{B39C0A8B-F34C-454F-89A9-EAA5D454AB46}" srcId="{1A3A0B33-7D04-4EC6-9651-01DABA9139DA}" destId="{7D1FCA40-CE5B-4B37-AC92-0130434B0C8F}" srcOrd="0" destOrd="0" parTransId="{78E73915-439A-40C5-BF14-EEA07AADCA0D}" sibTransId="{34FCA83C-26F3-473A-AE04-28E553CC4730}"/>
    <dgm:cxn modelId="{2F088597-8ABE-43BE-B2F9-C882D5D3FE58}" type="presOf" srcId="{F7DE6EEA-2C2B-4CAA-8F29-5370ECC58325}" destId="{BF973697-E9C3-4207-9A57-1A94B7881695}" srcOrd="0" destOrd="5" presId="urn:microsoft.com/office/officeart/2005/8/layout/list1"/>
    <dgm:cxn modelId="{1D39E59C-3D7F-434F-BF53-EC15A88A5AE7}" type="presOf" srcId="{1A3A0B33-7D04-4EC6-9651-01DABA9139DA}" destId="{BF973697-E9C3-4207-9A57-1A94B7881695}" srcOrd="0" destOrd="3" presId="urn:microsoft.com/office/officeart/2005/8/layout/list1"/>
    <dgm:cxn modelId="{917D93A0-42AA-48B2-A86F-C779E407C2C4}" type="presOf" srcId="{28274C42-FD79-4FEB-91B2-26A16AAF6E21}" destId="{D7C3F61E-5669-4D4F-B2E1-B59E80AF0476}" srcOrd="0" destOrd="0" presId="urn:microsoft.com/office/officeart/2005/8/layout/list1"/>
    <dgm:cxn modelId="{735F15A6-5609-4C6A-A1E0-83CB1447DD8A}" srcId="{890F4E49-1D1D-4EB6-BF4E-759F617AE65E}" destId="{EBE71F28-04D6-415F-B444-0E2699E67730}" srcOrd="0" destOrd="0" parTransId="{F7A41A51-ED15-466A-996C-E24020C68B4C}" sibTransId="{DFE04900-B011-4F17-B7B0-A13CE61E77C9}"/>
    <dgm:cxn modelId="{4E1613C3-CB33-48FD-AAD2-A3C7404CAF3A}" type="presOf" srcId="{FAA0B787-4C3F-4276-A0E2-BBDE7538F581}" destId="{F46AB9F9-EE6D-4CC3-8DF3-745A5FBCABAB}" srcOrd="1" destOrd="0" presId="urn:microsoft.com/office/officeart/2005/8/layout/list1"/>
    <dgm:cxn modelId="{646712C7-AE10-487D-9F3A-F52A09A5DF64}" type="presOf" srcId="{FAA0B787-4C3F-4276-A0E2-BBDE7538F581}" destId="{AD277BAA-DA9D-4660-A4A0-F2B33C959469}" srcOrd="0" destOrd="0" presId="urn:microsoft.com/office/officeart/2005/8/layout/list1"/>
    <dgm:cxn modelId="{09D6B2CB-CBB8-420D-90D3-4AC986C2B047}" srcId="{FAA0B787-4C3F-4276-A0E2-BBDE7538F581}" destId="{571C1F01-BF68-4A26-B337-5CCE54DA9913}" srcOrd="3" destOrd="0" parTransId="{A1649FB1-F12F-4CAA-964C-BF5BA704C6FA}" sibTransId="{A9F5ED76-A94D-4DE7-99DC-665C79B1B328}"/>
    <dgm:cxn modelId="{B43C96D5-CD41-408D-B08E-C68893118445}" type="presOf" srcId="{571C1F01-BF68-4A26-B337-5CCE54DA9913}" destId="{BF973697-E9C3-4207-9A57-1A94B7881695}" srcOrd="0" destOrd="6" presId="urn:microsoft.com/office/officeart/2005/8/layout/list1"/>
    <dgm:cxn modelId="{8B5883E4-5216-41F6-9689-AC9C8F262321}" srcId="{28274C42-FD79-4FEB-91B2-26A16AAF6E21}" destId="{839DBD4E-7E89-42C9-B540-483767B84223}" srcOrd="2" destOrd="0" parTransId="{EC3F5F51-2E9C-4B0A-9EF6-BA8910DE7A21}" sibTransId="{29C81F90-3D6C-4F0C-A94F-1085EF7AC4BB}"/>
    <dgm:cxn modelId="{797426EA-2BBB-455A-A2BF-536FC1791F46}" type="presOf" srcId="{839DBD4E-7E89-42C9-B540-483767B84223}" destId="{32EE3617-5215-4FEB-8F14-C07B3D871F64}" srcOrd="0" destOrd="0" presId="urn:microsoft.com/office/officeart/2005/8/layout/list1"/>
    <dgm:cxn modelId="{03C33FFE-EA78-4600-9119-6D83091FC945}" srcId="{28274C42-FD79-4FEB-91B2-26A16AAF6E21}" destId="{9BE44529-43DF-4B98-B4F9-6F01B7091A39}" srcOrd="0" destOrd="0" parTransId="{E0F00A1A-69C4-4E40-9DAB-FBFF1940DAC5}" sibTransId="{007754A5-8830-40A4-8986-1316CCD939A6}"/>
    <dgm:cxn modelId="{FBBC9CFF-2E4D-4452-BD72-8F863B297C9C}" type="presOf" srcId="{9BE44529-43DF-4B98-B4F9-6F01B7091A39}" destId="{DBB36B52-F04A-4E7D-A21A-45C539B172D2}" srcOrd="1" destOrd="0" presId="urn:microsoft.com/office/officeart/2005/8/layout/list1"/>
    <dgm:cxn modelId="{7B3FB6DA-BCBA-4595-BF61-B98B1170E31B}" type="presParOf" srcId="{D7C3F61E-5669-4D4F-B2E1-B59E80AF0476}" destId="{8FAB2841-81BE-486B-9942-FE91CEDBF416}" srcOrd="0" destOrd="0" presId="urn:microsoft.com/office/officeart/2005/8/layout/list1"/>
    <dgm:cxn modelId="{77EF822A-3769-4BEE-BBB8-F41B174951CE}" type="presParOf" srcId="{8FAB2841-81BE-486B-9942-FE91CEDBF416}" destId="{C4F794BA-98BF-4F3B-82FD-D8070C87175B}" srcOrd="0" destOrd="0" presId="urn:microsoft.com/office/officeart/2005/8/layout/list1"/>
    <dgm:cxn modelId="{4E3E1FAB-8F54-41A8-81F1-150964E9D260}" type="presParOf" srcId="{8FAB2841-81BE-486B-9942-FE91CEDBF416}" destId="{DBB36B52-F04A-4E7D-A21A-45C539B172D2}" srcOrd="1" destOrd="0" presId="urn:microsoft.com/office/officeart/2005/8/layout/list1"/>
    <dgm:cxn modelId="{29F06C15-D7CD-477A-8AAE-BDC7123C7A8A}" type="presParOf" srcId="{D7C3F61E-5669-4D4F-B2E1-B59E80AF0476}" destId="{42D7DD81-E8CA-443C-A19B-7D070399EFA7}" srcOrd="1" destOrd="0" presId="urn:microsoft.com/office/officeart/2005/8/layout/list1"/>
    <dgm:cxn modelId="{79ED99E8-B0A4-4569-A5EE-00CE85DBA1AD}" type="presParOf" srcId="{D7C3F61E-5669-4D4F-B2E1-B59E80AF0476}" destId="{A4C91E39-64C5-4453-A15A-8CC01CF2B629}" srcOrd="2" destOrd="0" presId="urn:microsoft.com/office/officeart/2005/8/layout/list1"/>
    <dgm:cxn modelId="{8795D67A-B6BD-4B40-B2EA-E98DDA22A0BC}" type="presParOf" srcId="{D7C3F61E-5669-4D4F-B2E1-B59E80AF0476}" destId="{5C996A02-26D0-4880-9019-E20957F7108F}" srcOrd="3" destOrd="0" presId="urn:microsoft.com/office/officeart/2005/8/layout/list1"/>
    <dgm:cxn modelId="{88D192B3-8E94-4632-A89A-B3BA73761869}" type="presParOf" srcId="{D7C3F61E-5669-4D4F-B2E1-B59E80AF0476}" destId="{7ACA688D-3E6E-43B2-BDB7-E5207F7B8085}" srcOrd="4" destOrd="0" presId="urn:microsoft.com/office/officeart/2005/8/layout/list1"/>
    <dgm:cxn modelId="{45909510-F018-4334-B06F-89005D41BFB0}" type="presParOf" srcId="{7ACA688D-3E6E-43B2-BDB7-E5207F7B8085}" destId="{AD277BAA-DA9D-4660-A4A0-F2B33C959469}" srcOrd="0" destOrd="0" presId="urn:microsoft.com/office/officeart/2005/8/layout/list1"/>
    <dgm:cxn modelId="{2D5F33A7-E95D-428D-8CC6-E600A0597E39}" type="presParOf" srcId="{7ACA688D-3E6E-43B2-BDB7-E5207F7B8085}" destId="{F46AB9F9-EE6D-4CC3-8DF3-745A5FBCABAB}" srcOrd="1" destOrd="0" presId="urn:microsoft.com/office/officeart/2005/8/layout/list1"/>
    <dgm:cxn modelId="{86DEE306-79D6-42A5-8DB9-F03FABF979D1}" type="presParOf" srcId="{D7C3F61E-5669-4D4F-B2E1-B59E80AF0476}" destId="{A766ECC8-D70A-4CE6-B4C9-2EE20C25D872}" srcOrd="5" destOrd="0" presId="urn:microsoft.com/office/officeart/2005/8/layout/list1"/>
    <dgm:cxn modelId="{2FCF0C87-D09C-40DB-A378-2A4452E57122}" type="presParOf" srcId="{D7C3F61E-5669-4D4F-B2E1-B59E80AF0476}" destId="{BF973697-E9C3-4207-9A57-1A94B7881695}" srcOrd="6" destOrd="0" presId="urn:microsoft.com/office/officeart/2005/8/layout/list1"/>
    <dgm:cxn modelId="{BA2AB55B-0910-4324-8EF8-F3C7AC26EA43}" type="presParOf" srcId="{D7C3F61E-5669-4D4F-B2E1-B59E80AF0476}" destId="{EBA9D28E-9BC3-4ED6-AEA6-22DE7A9CECEB}" srcOrd="7" destOrd="0" presId="urn:microsoft.com/office/officeart/2005/8/layout/list1"/>
    <dgm:cxn modelId="{BF01FA40-224F-4858-A4EB-495898CEA44C}" type="presParOf" srcId="{D7C3F61E-5669-4D4F-B2E1-B59E80AF0476}" destId="{9E7073C2-24CF-4190-BF5F-FF45AB89C492}" srcOrd="8" destOrd="0" presId="urn:microsoft.com/office/officeart/2005/8/layout/list1"/>
    <dgm:cxn modelId="{03FE5DB3-5085-466D-ADAF-06732C08CD1A}" type="presParOf" srcId="{9E7073C2-24CF-4190-BF5F-FF45AB89C492}" destId="{32EE3617-5215-4FEB-8F14-C07B3D871F64}" srcOrd="0" destOrd="0" presId="urn:microsoft.com/office/officeart/2005/8/layout/list1"/>
    <dgm:cxn modelId="{4C3BB149-E2AB-41C8-BD9B-30872717FB20}" type="presParOf" srcId="{9E7073C2-24CF-4190-BF5F-FF45AB89C492}" destId="{873A3C00-270E-473F-86CD-45EC7F4179E5}" srcOrd="1" destOrd="0" presId="urn:microsoft.com/office/officeart/2005/8/layout/list1"/>
    <dgm:cxn modelId="{8FCE71D6-A2A1-4E6B-9054-1BA9F0081433}" type="presParOf" srcId="{D7C3F61E-5669-4D4F-B2E1-B59E80AF0476}" destId="{C36821D7-66AA-4022-A45B-9B362EA059D4}" srcOrd="9" destOrd="0" presId="urn:microsoft.com/office/officeart/2005/8/layout/list1"/>
    <dgm:cxn modelId="{E4606C3F-95A1-4E43-85E5-CEBFF3072148}" type="presParOf" srcId="{D7C3F61E-5669-4D4F-B2E1-B59E80AF0476}" destId="{DF1096E6-868F-4D05-BC64-38F66D139FE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FA40C3-7C19-41C8-B8BA-593DD2A5FD2B}" type="doc">
      <dgm:prSet loTypeId="urn:microsoft.com/office/officeart/2005/8/layout/vList5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2B6AF783-E725-4775-9AE3-060AA0A2F2F0}">
      <dgm:prSet custT="1"/>
      <dgm:spPr/>
      <dgm:t>
        <a:bodyPr/>
        <a:lstStyle/>
        <a:p>
          <a:r>
            <a:rPr lang="en-US" sz="3600" dirty="0"/>
            <a:t>Results</a:t>
          </a:r>
          <a:endParaRPr lang="en-US" sz="4000" dirty="0"/>
        </a:p>
      </dgm:t>
    </dgm:pt>
    <dgm:pt modelId="{F55D3E47-E582-4DCA-BDCE-E1DBF482B166}" type="parTrans" cxnId="{441A28FB-E01E-401D-881E-7F51FE4B8A53}">
      <dgm:prSet/>
      <dgm:spPr/>
      <dgm:t>
        <a:bodyPr/>
        <a:lstStyle/>
        <a:p>
          <a:endParaRPr lang="en-US"/>
        </a:p>
      </dgm:t>
    </dgm:pt>
    <dgm:pt modelId="{A8F9C51D-AC95-4C93-9EF8-F251F3E92D20}" type="sibTrans" cxnId="{441A28FB-E01E-401D-881E-7F51FE4B8A53}">
      <dgm:prSet/>
      <dgm:spPr/>
      <dgm:t>
        <a:bodyPr/>
        <a:lstStyle/>
        <a:p>
          <a:endParaRPr lang="en-US"/>
        </a:p>
      </dgm:t>
    </dgm:pt>
    <dgm:pt modelId="{5DE7B14E-3720-49D4-986D-C2125E62B3C1}">
      <dgm:prSet/>
      <dgm:spPr/>
      <dgm:t>
        <a:bodyPr/>
        <a:lstStyle/>
        <a:p>
          <a:r>
            <a:rPr lang="en-US" dirty="0"/>
            <a:t>EFS at 24-mo: 72% vs 49% (HR: 0.58, </a:t>
          </a:r>
          <a:r>
            <a:rPr lang="en-US" i="1" dirty="0"/>
            <a:t>P</a:t>
          </a:r>
          <a:r>
            <a:rPr lang="en-US" dirty="0"/>
            <a:t>=0.004)</a:t>
          </a:r>
        </a:p>
      </dgm:t>
    </dgm:pt>
    <dgm:pt modelId="{1BFEDCB6-16CD-416D-B6F0-885CB9AF91D9}" type="parTrans" cxnId="{C504F4A2-2D18-4379-857B-5CD76C7922E4}">
      <dgm:prSet/>
      <dgm:spPr/>
      <dgm:t>
        <a:bodyPr/>
        <a:lstStyle/>
        <a:p>
          <a:endParaRPr lang="en-US"/>
        </a:p>
      </dgm:t>
    </dgm:pt>
    <dgm:pt modelId="{EFD607A6-3C8F-4795-AF21-80EE6FF6356B}" type="sibTrans" cxnId="{C504F4A2-2D18-4379-857B-5CD76C7922E4}">
      <dgm:prSet/>
      <dgm:spPr/>
      <dgm:t>
        <a:bodyPr/>
        <a:lstStyle/>
        <a:p>
          <a:endParaRPr lang="en-US"/>
        </a:p>
      </dgm:t>
    </dgm:pt>
    <dgm:pt modelId="{62EC3078-6139-4586-B625-4FBC871307F0}">
      <dgm:prSet/>
      <dgm:spPr/>
      <dgm:t>
        <a:bodyPr/>
        <a:lstStyle/>
        <a:p>
          <a:r>
            <a:rPr lang="en-US" dirty="0"/>
            <a:t>OS (data immature) (HR: 0.63, </a:t>
          </a:r>
          <a:r>
            <a:rPr lang="en-US" i="1" dirty="0"/>
            <a:t>P</a:t>
          </a:r>
          <a:r>
            <a:rPr lang="en-US" dirty="0"/>
            <a:t>=0.18)</a:t>
          </a:r>
        </a:p>
      </dgm:t>
    </dgm:pt>
    <dgm:pt modelId="{DDA381E7-C779-4275-96B2-8AD175145FE5}" type="parTrans" cxnId="{217643B8-70BC-4BFE-B23D-D7F8275D653B}">
      <dgm:prSet/>
      <dgm:spPr/>
      <dgm:t>
        <a:bodyPr/>
        <a:lstStyle/>
        <a:p>
          <a:endParaRPr lang="en-US"/>
        </a:p>
      </dgm:t>
    </dgm:pt>
    <dgm:pt modelId="{A52902A6-5F76-4D62-9B78-9DD9F9E963E8}" type="sibTrans" cxnId="{217643B8-70BC-4BFE-B23D-D7F8275D653B}">
      <dgm:prSet/>
      <dgm:spPr/>
      <dgm:t>
        <a:bodyPr/>
        <a:lstStyle/>
        <a:p>
          <a:endParaRPr lang="en-US"/>
        </a:p>
      </dgm:t>
    </dgm:pt>
    <dgm:pt modelId="{310D63EE-78DE-4A1A-B048-048C833265F4}">
      <dgm:prSet/>
      <dgm:spPr/>
      <dgm:t>
        <a:bodyPr/>
        <a:lstStyle/>
        <a:p>
          <a:r>
            <a:rPr lang="en-US" dirty="0"/>
            <a:t>Grade ≥3 AE: 12% vs 14% </a:t>
          </a:r>
        </a:p>
      </dgm:t>
    </dgm:pt>
    <dgm:pt modelId="{9DD61082-2F7C-41AC-918B-6B83A029E5B5}" type="parTrans" cxnId="{B413B31E-6AEC-4895-8C63-18C443F9090C}">
      <dgm:prSet/>
      <dgm:spPr/>
      <dgm:t>
        <a:bodyPr/>
        <a:lstStyle/>
        <a:p>
          <a:endParaRPr lang="en-US"/>
        </a:p>
      </dgm:t>
    </dgm:pt>
    <dgm:pt modelId="{33357FE2-3BFC-49B9-AF0E-A3C27F57B709}" type="sibTrans" cxnId="{B413B31E-6AEC-4895-8C63-18C443F9090C}">
      <dgm:prSet/>
      <dgm:spPr/>
      <dgm:t>
        <a:bodyPr/>
        <a:lstStyle/>
        <a:p>
          <a:endParaRPr lang="en-US"/>
        </a:p>
      </dgm:t>
    </dgm:pt>
    <dgm:pt modelId="{8EE0AD05-901D-4118-AA35-233BB0283728}" type="pres">
      <dgm:prSet presAssocID="{1CFA40C3-7C19-41C8-B8BA-593DD2A5FD2B}" presName="Name0" presStyleCnt="0">
        <dgm:presLayoutVars>
          <dgm:dir/>
          <dgm:animLvl val="lvl"/>
          <dgm:resizeHandles val="exact"/>
        </dgm:presLayoutVars>
      </dgm:prSet>
      <dgm:spPr/>
    </dgm:pt>
    <dgm:pt modelId="{50CD27C2-CD84-43C6-8C8D-22BF2FBA6763}" type="pres">
      <dgm:prSet presAssocID="{2B6AF783-E725-4775-9AE3-060AA0A2F2F0}" presName="linNode" presStyleCnt="0"/>
      <dgm:spPr/>
    </dgm:pt>
    <dgm:pt modelId="{75454C64-B6DE-4D5D-8877-A14753E3AEAD}" type="pres">
      <dgm:prSet presAssocID="{2B6AF783-E725-4775-9AE3-060AA0A2F2F0}" presName="parentText" presStyleLbl="node1" presStyleIdx="0" presStyleCnt="1" custScaleX="75930" custScaleY="84495">
        <dgm:presLayoutVars>
          <dgm:chMax val="1"/>
          <dgm:bulletEnabled val="1"/>
        </dgm:presLayoutVars>
      </dgm:prSet>
      <dgm:spPr/>
    </dgm:pt>
    <dgm:pt modelId="{C0644014-5DEC-4CC9-AC9C-63B1B383D0FC}" type="pres">
      <dgm:prSet presAssocID="{2B6AF783-E725-4775-9AE3-060AA0A2F2F0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F1C3170F-62E9-4A97-A131-3ADDFEF81A81}" type="presOf" srcId="{5DE7B14E-3720-49D4-986D-C2125E62B3C1}" destId="{C0644014-5DEC-4CC9-AC9C-63B1B383D0FC}" srcOrd="0" destOrd="0" presId="urn:microsoft.com/office/officeart/2005/8/layout/vList5"/>
    <dgm:cxn modelId="{B413B31E-6AEC-4895-8C63-18C443F9090C}" srcId="{2B6AF783-E725-4775-9AE3-060AA0A2F2F0}" destId="{310D63EE-78DE-4A1A-B048-048C833265F4}" srcOrd="2" destOrd="0" parTransId="{9DD61082-2F7C-41AC-918B-6B83A029E5B5}" sibTransId="{33357FE2-3BFC-49B9-AF0E-A3C27F57B709}"/>
    <dgm:cxn modelId="{2F3E2444-83DD-4BB4-82F6-5BD6552C63A7}" type="presOf" srcId="{310D63EE-78DE-4A1A-B048-048C833265F4}" destId="{C0644014-5DEC-4CC9-AC9C-63B1B383D0FC}" srcOrd="0" destOrd="2" presId="urn:microsoft.com/office/officeart/2005/8/layout/vList5"/>
    <dgm:cxn modelId="{247BD86B-D26B-4D34-B3D4-BB1F210209FA}" type="presOf" srcId="{62EC3078-6139-4586-B625-4FBC871307F0}" destId="{C0644014-5DEC-4CC9-AC9C-63B1B383D0FC}" srcOrd="0" destOrd="1" presId="urn:microsoft.com/office/officeart/2005/8/layout/vList5"/>
    <dgm:cxn modelId="{D6CFB29F-9664-4017-876B-2615D060E9DD}" type="presOf" srcId="{1CFA40C3-7C19-41C8-B8BA-593DD2A5FD2B}" destId="{8EE0AD05-901D-4118-AA35-233BB0283728}" srcOrd="0" destOrd="0" presId="urn:microsoft.com/office/officeart/2005/8/layout/vList5"/>
    <dgm:cxn modelId="{C504F4A2-2D18-4379-857B-5CD76C7922E4}" srcId="{2B6AF783-E725-4775-9AE3-060AA0A2F2F0}" destId="{5DE7B14E-3720-49D4-986D-C2125E62B3C1}" srcOrd="0" destOrd="0" parTransId="{1BFEDCB6-16CD-416D-B6F0-885CB9AF91D9}" sibTransId="{EFD607A6-3C8F-4795-AF21-80EE6FF6356B}"/>
    <dgm:cxn modelId="{217643B8-70BC-4BFE-B23D-D7F8275D653B}" srcId="{2B6AF783-E725-4775-9AE3-060AA0A2F2F0}" destId="{62EC3078-6139-4586-B625-4FBC871307F0}" srcOrd="1" destOrd="0" parTransId="{DDA381E7-C779-4275-96B2-8AD175145FE5}" sibTransId="{A52902A6-5F76-4D62-9B78-9DD9F9E963E8}"/>
    <dgm:cxn modelId="{BC39E3CA-A099-4C4B-A1F6-C4DF2973ADD0}" type="presOf" srcId="{2B6AF783-E725-4775-9AE3-060AA0A2F2F0}" destId="{75454C64-B6DE-4D5D-8877-A14753E3AEAD}" srcOrd="0" destOrd="0" presId="urn:microsoft.com/office/officeart/2005/8/layout/vList5"/>
    <dgm:cxn modelId="{441A28FB-E01E-401D-881E-7F51FE4B8A53}" srcId="{1CFA40C3-7C19-41C8-B8BA-593DD2A5FD2B}" destId="{2B6AF783-E725-4775-9AE3-060AA0A2F2F0}" srcOrd="0" destOrd="0" parTransId="{F55D3E47-E582-4DCA-BDCE-E1DBF482B166}" sibTransId="{A8F9C51D-AC95-4C93-9EF8-F251F3E92D20}"/>
    <dgm:cxn modelId="{62CB23A0-FBE9-4F72-83D1-7B7313E16A5C}" type="presParOf" srcId="{8EE0AD05-901D-4118-AA35-233BB0283728}" destId="{50CD27C2-CD84-43C6-8C8D-22BF2FBA6763}" srcOrd="0" destOrd="0" presId="urn:microsoft.com/office/officeart/2005/8/layout/vList5"/>
    <dgm:cxn modelId="{688CD59C-F023-431C-A6CA-643AEFE3115F}" type="presParOf" srcId="{50CD27C2-CD84-43C6-8C8D-22BF2FBA6763}" destId="{75454C64-B6DE-4D5D-8877-A14753E3AEAD}" srcOrd="0" destOrd="0" presId="urn:microsoft.com/office/officeart/2005/8/layout/vList5"/>
    <dgm:cxn modelId="{FBAF3CF4-8F46-4C16-BF8D-12908E89FC1A}" type="presParOf" srcId="{50CD27C2-CD84-43C6-8C8D-22BF2FBA6763}" destId="{C0644014-5DEC-4CC9-AC9C-63B1B383D0F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D54454-F5D3-4552-82F1-338626F33D7C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3D8AFF-8681-4924-92A0-004ED116564E}">
      <dgm:prSet/>
      <dgm:spPr/>
      <dgm:t>
        <a:bodyPr/>
        <a:lstStyle/>
        <a:p>
          <a:r>
            <a:rPr lang="en-US"/>
            <a:t>KEYNOTE-942</a:t>
          </a:r>
          <a:r>
            <a:rPr lang="en-US" baseline="30000"/>
            <a:t>1</a:t>
          </a:r>
          <a:r>
            <a:rPr lang="en-US"/>
            <a:t>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Pembrolizumab + neoantigen vaccine vs. pembrolizumab alone</a:t>
          </a:r>
        </a:p>
      </dgm:t>
    </dgm:pt>
    <dgm:pt modelId="{1335BE65-5A80-4B41-A109-0B7A785DE35C}" type="parTrans" cxnId="{543BB580-B166-4722-9316-91B0E9F98B84}">
      <dgm:prSet/>
      <dgm:spPr/>
      <dgm:t>
        <a:bodyPr/>
        <a:lstStyle/>
        <a:p>
          <a:endParaRPr lang="en-US"/>
        </a:p>
      </dgm:t>
    </dgm:pt>
    <dgm:pt modelId="{61085DA2-4361-4A5E-B3D4-F51F1B405E74}" type="sibTrans" cxnId="{543BB580-B166-4722-9316-91B0E9F98B84}">
      <dgm:prSet/>
      <dgm:spPr/>
      <dgm:t>
        <a:bodyPr/>
        <a:lstStyle/>
        <a:p>
          <a:endParaRPr lang="en-US"/>
        </a:p>
      </dgm:t>
    </dgm:pt>
    <dgm:pt modelId="{8B2B057C-DD45-418D-9AD5-1BB142B70A55}">
      <dgm:prSet/>
      <dgm:spPr/>
      <dgm:t>
        <a:bodyPr/>
        <a:lstStyle/>
        <a:p>
          <a:r>
            <a:rPr lang="en-US" dirty="0"/>
            <a:t>Stage IIIB-IV </a:t>
          </a:r>
          <a:r>
            <a:rPr lang="en-US" dirty="0" err="1"/>
            <a:t>resectable</a:t>
          </a:r>
          <a:r>
            <a:rPr lang="en-US" dirty="0"/>
            <a:t> cutaneous melanoma (N=157)</a:t>
          </a:r>
        </a:p>
      </dgm:t>
    </dgm:pt>
    <dgm:pt modelId="{94E418B4-A502-4054-80B6-175A4296D28C}" type="parTrans" cxnId="{885379DE-362C-48EC-BF40-8C7A026BD23F}">
      <dgm:prSet/>
      <dgm:spPr/>
      <dgm:t>
        <a:bodyPr/>
        <a:lstStyle/>
        <a:p>
          <a:endParaRPr lang="en-US"/>
        </a:p>
      </dgm:t>
    </dgm:pt>
    <dgm:pt modelId="{1560835E-9D89-42CB-AE8F-D6128BADF910}" type="sibTrans" cxnId="{885379DE-362C-48EC-BF40-8C7A026BD23F}">
      <dgm:prSet/>
      <dgm:spPr/>
      <dgm:t>
        <a:bodyPr/>
        <a:lstStyle/>
        <a:p>
          <a:endParaRPr lang="en-US"/>
        </a:p>
      </dgm:t>
    </dgm:pt>
    <dgm:pt modelId="{C31E8966-03AC-4E82-9F5C-DC38F908B42B}">
      <dgm:prSet/>
      <dgm:spPr/>
      <dgm:t>
        <a:bodyPr/>
        <a:lstStyle/>
        <a:p>
          <a:r>
            <a:rPr lang="en-US"/>
            <a:t>Addition of mRNA vaccine (up to 9 doses) to pembrolizumab (up to 18 cycles for 1 year)</a:t>
          </a:r>
        </a:p>
      </dgm:t>
    </dgm:pt>
    <dgm:pt modelId="{429BF616-B8BC-4089-ADFD-9A6F3D6B8A61}" type="parTrans" cxnId="{F8A3CAE1-5508-4AB3-9694-E505D91EBA33}">
      <dgm:prSet/>
      <dgm:spPr/>
      <dgm:t>
        <a:bodyPr/>
        <a:lstStyle/>
        <a:p>
          <a:endParaRPr lang="en-US"/>
        </a:p>
      </dgm:t>
    </dgm:pt>
    <dgm:pt modelId="{B6BD6C21-5B93-4059-A8E4-5EDF658551CF}" type="sibTrans" cxnId="{F8A3CAE1-5508-4AB3-9694-E505D91EBA33}">
      <dgm:prSet/>
      <dgm:spPr/>
      <dgm:t>
        <a:bodyPr/>
        <a:lstStyle/>
        <a:p>
          <a:endParaRPr lang="en-US"/>
        </a:p>
      </dgm:t>
    </dgm:pt>
    <dgm:pt modelId="{39313AF6-0BA2-459D-A03D-AFAB4ADBC9C0}">
      <dgm:prSet/>
      <dgm:spPr/>
      <dgm:t>
        <a:bodyPr/>
        <a:lstStyle/>
        <a:p>
          <a:r>
            <a:rPr lang="en-US" dirty="0"/>
            <a:t>18-mo RFS: 78.6% vs 62.2% (HR: 0.561, </a:t>
          </a:r>
          <a:r>
            <a:rPr lang="en-US" i="1" dirty="0"/>
            <a:t>P</a:t>
          </a:r>
          <a:r>
            <a:rPr lang="en-US" dirty="0"/>
            <a:t>=0.0266)</a:t>
          </a:r>
        </a:p>
      </dgm:t>
    </dgm:pt>
    <dgm:pt modelId="{D8515FFB-8217-42DE-B15C-14139C548D6F}" type="parTrans" cxnId="{285F6292-80C1-473E-9376-7262E1C09C9F}">
      <dgm:prSet/>
      <dgm:spPr/>
      <dgm:t>
        <a:bodyPr/>
        <a:lstStyle/>
        <a:p>
          <a:endParaRPr lang="en-US"/>
        </a:p>
      </dgm:t>
    </dgm:pt>
    <dgm:pt modelId="{856C8688-B014-452A-ADEF-FCAB4EDCBC56}" type="sibTrans" cxnId="{285F6292-80C1-473E-9376-7262E1C09C9F}">
      <dgm:prSet/>
      <dgm:spPr/>
      <dgm:t>
        <a:bodyPr/>
        <a:lstStyle/>
        <a:p>
          <a:endParaRPr lang="en-US"/>
        </a:p>
      </dgm:t>
    </dgm:pt>
    <dgm:pt modelId="{85EE6638-4074-47CA-AE7D-EEBFD129A984}">
      <dgm:prSet/>
      <dgm:spPr/>
      <dgm:t>
        <a:bodyPr/>
        <a:lstStyle/>
        <a:p>
          <a:r>
            <a:rPr lang="en-US"/>
            <a:t>OpACIN-neo</a:t>
          </a:r>
          <a:r>
            <a:rPr lang="en-US" baseline="30000"/>
            <a:t>2</a:t>
          </a:r>
          <a:r>
            <a:rPr lang="en-US"/>
            <a:t>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Evaluation of different doses of ipilimumab + nivolumab </a:t>
          </a:r>
        </a:p>
      </dgm:t>
    </dgm:pt>
    <dgm:pt modelId="{E921414A-C476-4CE9-BC20-766AE3A17F4B}" type="parTrans" cxnId="{BD8C00D0-FF01-422C-AC05-E70D8673B155}">
      <dgm:prSet/>
      <dgm:spPr/>
      <dgm:t>
        <a:bodyPr/>
        <a:lstStyle/>
        <a:p>
          <a:endParaRPr lang="en-US"/>
        </a:p>
      </dgm:t>
    </dgm:pt>
    <dgm:pt modelId="{44D64714-571F-4F35-9EE8-EB615083B4B3}" type="sibTrans" cxnId="{BD8C00D0-FF01-422C-AC05-E70D8673B155}">
      <dgm:prSet/>
      <dgm:spPr/>
      <dgm:t>
        <a:bodyPr/>
        <a:lstStyle/>
        <a:p>
          <a:endParaRPr lang="en-US"/>
        </a:p>
      </dgm:t>
    </dgm:pt>
    <dgm:pt modelId="{611813C4-7A4E-462F-8447-ACFAA315C6B8}">
      <dgm:prSet/>
      <dgm:spPr/>
      <dgm:t>
        <a:bodyPr/>
        <a:lstStyle/>
        <a:p>
          <a:r>
            <a:rPr lang="en-US" dirty="0"/>
            <a:t>Stage IIIB/C cutaneous melanoma (N=86)</a:t>
          </a:r>
        </a:p>
      </dgm:t>
    </dgm:pt>
    <dgm:pt modelId="{7D39AC6D-7BDA-4CF1-9851-81EAC4F6C185}" type="parTrans" cxnId="{A7FD255A-E1B8-40B9-97D2-A85662A1B0DE}">
      <dgm:prSet/>
      <dgm:spPr/>
      <dgm:t>
        <a:bodyPr/>
        <a:lstStyle/>
        <a:p>
          <a:endParaRPr lang="en-US"/>
        </a:p>
      </dgm:t>
    </dgm:pt>
    <dgm:pt modelId="{021F2C75-78B3-48FF-910F-691CAC708B12}" type="sibTrans" cxnId="{A7FD255A-E1B8-40B9-97D2-A85662A1B0DE}">
      <dgm:prSet/>
      <dgm:spPr/>
      <dgm:t>
        <a:bodyPr/>
        <a:lstStyle/>
        <a:p>
          <a:endParaRPr lang="en-US"/>
        </a:p>
      </dgm:t>
    </dgm:pt>
    <dgm:pt modelId="{8BC3F6FB-17D8-4828-9111-3FC147099380}">
      <dgm:prSet/>
      <dgm:spPr/>
      <dgm:t>
        <a:bodyPr/>
        <a:lstStyle/>
        <a:p>
          <a:r>
            <a:rPr lang="en-US" dirty="0"/>
            <a:t>Primary endpoints: Safety (rate of grade 3/4 </a:t>
          </a:r>
          <a:r>
            <a:rPr lang="en-US" dirty="0" err="1"/>
            <a:t>irAEs</a:t>
          </a:r>
          <a:r>
            <a:rPr lang="en-US" dirty="0"/>
            <a:t>), RR/</a:t>
          </a:r>
          <a:r>
            <a:rPr lang="en-US" dirty="0" err="1"/>
            <a:t>pRR</a:t>
          </a:r>
          <a:r>
            <a:rPr lang="en-US" dirty="0"/>
            <a:t> at week 6</a:t>
          </a:r>
        </a:p>
      </dgm:t>
    </dgm:pt>
    <dgm:pt modelId="{B4CB992F-3381-4110-9A9B-D5AFB04A862B}" type="parTrans" cxnId="{9D1D55A5-DEC5-4CBE-AB44-678B1819FC28}">
      <dgm:prSet/>
      <dgm:spPr/>
      <dgm:t>
        <a:bodyPr/>
        <a:lstStyle/>
        <a:p>
          <a:endParaRPr lang="en-US"/>
        </a:p>
      </dgm:t>
    </dgm:pt>
    <dgm:pt modelId="{C0D77930-6EDE-4B45-8BEE-A6FDE9438D1C}" type="sibTrans" cxnId="{9D1D55A5-DEC5-4CBE-AB44-678B1819FC28}">
      <dgm:prSet/>
      <dgm:spPr/>
      <dgm:t>
        <a:bodyPr/>
        <a:lstStyle/>
        <a:p>
          <a:endParaRPr lang="en-US"/>
        </a:p>
      </dgm:t>
    </dgm:pt>
    <dgm:pt modelId="{86C75B28-A3E7-4F65-AFEC-0E3A4F36FD97}">
      <dgm:prSet/>
      <dgm:spPr/>
      <dgm:t>
        <a:bodyPr/>
        <a:lstStyle/>
        <a:p>
          <a:r>
            <a:rPr lang="en-US"/>
            <a:t>Results: no significant difference between arms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ongoing disease control at 3 years</a:t>
          </a:r>
        </a:p>
      </dgm:t>
    </dgm:pt>
    <dgm:pt modelId="{06AF3EEB-FF2F-45DE-93AE-F6C5A0ED5B46}" type="parTrans" cxnId="{52337D41-5967-4D1C-9D98-B4D5AEAE2101}">
      <dgm:prSet/>
      <dgm:spPr/>
      <dgm:t>
        <a:bodyPr/>
        <a:lstStyle/>
        <a:p>
          <a:endParaRPr lang="en-US"/>
        </a:p>
      </dgm:t>
    </dgm:pt>
    <dgm:pt modelId="{7178BDE0-F754-4BC7-9717-F7C72A89BA92}" type="sibTrans" cxnId="{52337D41-5967-4D1C-9D98-B4D5AEAE2101}">
      <dgm:prSet/>
      <dgm:spPr/>
      <dgm:t>
        <a:bodyPr/>
        <a:lstStyle/>
        <a:p>
          <a:endParaRPr lang="en-US"/>
        </a:p>
      </dgm:t>
    </dgm:pt>
    <dgm:pt modelId="{D03E2484-B911-46B3-A24E-4982334C5412}">
      <dgm:prSet/>
      <dgm:spPr/>
      <dgm:t>
        <a:bodyPr/>
        <a:lstStyle/>
        <a:p>
          <a:r>
            <a:rPr lang="en-US" dirty="0"/>
            <a:t>Nivolumab + relatlimab</a:t>
          </a:r>
          <a:r>
            <a:rPr lang="en-US" baseline="30000" dirty="0"/>
            <a:t>3</a:t>
          </a:r>
          <a:r>
            <a:rPr lang="en-US" dirty="0"/>
            <a:t> </a:t>
          </a:r>
        </a:p>
      </dgm:t>
    </dgm:pt>
    <dgm:pt modelId="{5BC0B86D-9BAD-4902-9CBF-C9BD88F9C1E8}" type="parTrans" cxnId="{28B2DA56-4CB5-4F92-A6C3-ED147902877C}">
      <dgm:prSet/>
      <dgm:spPr/>
      <dgm:t>
        <a:bodyPr/>
        <a:lstStyle/>
        <a:p>
          <a:endParaRPr lang="en-US"/>
        </a:p>
      </dgm:t>
    </dgm:pt>
    <dgm:pt modelId="{BBF30A39-856C-4D3B-ACD2-5FD25D5DFF1A}" type="sibTrans" cxnId="{28B2DA56-4CB5-4F92-A6C3-ED147902877C}">
      <dgm:prSet/>
      <dgm:spPr/>
      <dgm:t>
        <a:bodyPr/>
        <a:lstStyle/>
        <a:p>
          <a:endParaRPr lang="en-US"/>
        </a:p>
      </dgm:t>
    </dgm:pt>
    <dgm:pt modelId="{BB101C44-CBED-4014-9E88-38642996CC10}">
      <dgm:prSet/>
      <dgm:spPr/>
      <dgm:t>
        <a:bodyPr/>
        <a:lstStyle/>
        <a:p>
          <a:r>
            <a:rPr lang="en-US" dirty="0"/>
            <a:t>Stage IIIB/C/D or IV resectable cutaneous melanoma (N=30)</a:t>
          </a:r>
        </a:p>
      </dgm:t>
    </dgm:pt>
    <dgm:pt modelId="{EA471B97-9DDA-4B9F-A0B7-9275A185268E}" type="parTrans" cxnId="{4C2B0ADF-2706-4E63-BAB8-2AA505953334}">
      <dgm:prSet/>
      <dgm:spPr/>
      <dgm:t>
        <a:bodyPr/>
        <a:lstStyle/>
        <a:p>
          <a:endParaRPr lang="en-US"/>
        </a:p>
      </dgm:t>
    </dgm:pt>
    <dgm:pt modelId="{0B472FBC-0232-4FA2-AE27-76F5C9B3F005}" type="sibTrans" cxnId="{4C2B0ADF-2706-4E63-BAB8-2AA505953334}">
      <dgm:prSet/>
      <dgm:spPr/>
      <dgm:t>
        <a:bodyPr/>
        <a:lstStyle/>
        <a:p>
          <a:endParaRPr lang="en-US"/>
        </a:p>
      </dgm:t>
    </dgm:pt>
    <dgm:pt modelId="{B263B940-97B2-4587-BC3D-299C8BB1E092}">
      <dgm:prSet/>
      <dgm:spPr/>
      <dgm:t>
        <a:bodyPr/>
        <a:lstStyle/>
        <a:p>
          <a:r>
            <a:rPr lang="en-US" dirty="0" err="1"/>
            <a:t>pCR</a:t>
          </a:r>
          <a:r>
            <a:rPr lang="en-US" dirty="0"/>
            <a:t> or near </a:t>
          </a:r>
          <a:r>
            <a:rPr lang="en-US" dirty="0" err="1"/>
            <a:t>pCR</a:t>
          </a:r>
          <a:r>
            <a:rPr lang="en-US" dirty="0"/>
            <a:t> observed in 19 patients (63.3%)</a:t>
          </a:r>
        </a:p>
      </dgm:t>
    </dgm:pt>
    <dgm:pt modelId="{83319EAC-04DE-4B37-A190-DC2B023EB2CD}" type="parTrans" cxnId="{A8B6FDE2-CD3A-44F5-9285-0D7EB84834C1}">
      <dgm:prSet/>
      <dgm:spPr/>
      <dgm:t>
        <a:bodyPr/>
        <a:lstStyle/>
        <a:p>
          <a:endParaRPr lang="en-US"/>
        </a:p>
      </dgm:t>
    </dgm:pt>
    <dgm:pt modelId="{F97255FB-2A11-4EAA-982B-9E7A4B83EAB6}" type="sibTrans" cxnId="{A8B6FDE2-CD3A-44F5-9285-0D7EB84834C1}">
      <dgm:prSet/>
      <dgm:spPr/>
      <dgm:t>
        <a:bodyPr/>
        <a:lstStyle/>
        <a:p>
          <a:endParaRPr lang="en-US"/>
        </a:p>
      </dgm:t>
    </dgm:pt>
    <dgm:pt modelId="{57C9E355-69A8-4F1D-96C7-CBDDDEE0898B}">
      <dgm:prSet/>
      <dgm:spPr/>
      <dgm:t>
        <a:bodyPr/>
        <a:lstStyle/>
        <a:p>
          <a:r>
            <a:rPr lang="en-US" dirty="0"/>
            <a:t>OS data immature</a:t>
          </a:r>
        </a:p>
      </dgm:t>
    </dgm:pt>
    <dgm:pt modelId="{D6A804E7-9250-44E6-AA9F-3FCD71D9844A}" type="parTrans" cxnId="{5B6A6A41-D56B-4397-8857-44CB4A484F25}">
      <dgm:prSet/>
      <dgm:spPr/>
      <dgm:t>
        <a:bodyPr/>
        <a:lstStyle/>
        <a:p>
          <a:endParaRPr lang="en-US"/>
        </a:p>
      </dgm:t>
    </dgm:pt>
    <dgm:pt modelId="{EF626CBC-DBF5-411D-B529-1F2798B58D24}" type="sibTrans" cxnId="{5B6A6A41-D56B-4397-8857-44CB4A484F25}">
      <dgm:prSet/>
      <dgm:spPr/>
      <dgm:t>
        <a:bodyPr/>
        <a:lstStyle/>
        <a:p>
          <a:endParaRPr lang="en-US"/>
        </a:p>
      </dgm:t>
    </dgm:pt>
    <dgm:pt modelId="{2E13F87E-11E3-4870-AEC6-529BFBA81E99}">
      <dgm:prSet/>
      <dgm:spPr/>
      <dgm:t>
        <a:bodyPr/>
        <a:lstStyle/>
        <a:p>
          <a:r>
            <a:rPr lang="en-US" dirty="0"/>
            <a:t>No grade 3-4 </a:t>
          </a:r>
          <a:r>
            <a:rPr lang="en-US" dirty="0" err="1"/>
            <a:t>irAEs</a:t>
          </a:r>
          <a:r>
            <a:rPr lang="en-US" dirty="0"/>
            <a:t> observed</a:t>
          </a:r>
        </a:p>
      </dgm:t>
    </dgm:pt>
    <dgm:pt modelId="{8098445A-490F-40A8-A44C-F6BD45F8E3BF}" type="parTrans" cxnId="{6606BE34-408E-4F4E-B1D5-1DD9CF8E164E}">
      <dgm:prSet/>
      <dgm:spPr/>
      <dgm:t>
        <a:bodyPr/>
        <a:lstStyle/>
        <a:p>
          <a:endParaRPr lang="en-US"/>
        </a:p>
      </dgm:t>
    </dgm:pt>
    <dgm:pt modelId="{E4720431-421A-4EBC-9864-FF6044736F65}" type="sibTrans" cxnId="{6606BE34-408E-4F4E-B1D5-1DD9CF8E164E}">
      <dgm:prSet/>
      <dgm:spPr/>
      <dgm:t>
        <a:bodyPr/>
        <a:lstStyle/>
        <a:p>
          <a:endParaRPr lang="en-US"/>
        </a:p>
      </dgm:t>
    </dgm:pt>
    <dgm:pt modelId="{7F35E3A7-2938-4EB1-BDD8-2039ADFDA2E3}" type="pres">
      <dgm:prSet presAssocID="{8DD54454-F5D3-4552-82F1-338626F33D7C}" presName="Name0" presStyleCnt="0">
        <dgm:presLayoutVars>
          <dgm:dir/>
          <dgm:animLvl val="lvl"/>
          <dgm:resizeHandles val="exact"/>
        </dgm:presLayoutVars>
      </dgm:prSet>
      <dgm:spPr/>
    </dgm:pt>
    <dgm:pt modelId="{B057FC32-1C66-44E5-B659-5F15EF09777F}" type="pres">
      <dgm:prSet presAssocID="{5F3D8AFF-8681-4924-92A0-004ED116564E}" presName="composite" presStyleCnt="0"/>
      <dgm:spPr/>
    </dgm:pt>
    <dgm:pt modelId="{DF862BFE-B051-4624-A02C-DEB28623D5C5}" type="pres">
      <dgm:prSet presAssocID="{5F3D8AFF-8681-4924-92A0-004ED116564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B67EE75-F568-4FE8-B39A-3E63454B4645}" type="pres">
      <dgm:prSet presAssocID="{5F3D8AFF-8681-4924-92A0-004ED116564E}" presName="desTx" presStyleLbl="alignAccFollowNode1" presStyleIdx="0" presStyleCnt="3">
        <dgm:presLayoutVars>
          <dgm:bulletEnabled val="1"/>
        </dgm:presLayoutVars>
      </dgm:prSet>
      <dgm:spPr/>
    </dgm:pt>
    <dgm:pt modelId="{C71092A0-AE70-46B0-8358-BA6B29DE501B}" type="pres">
      <dgm:prSet presAssocID="{61085DA2-4361-4A5E-B3D4-F51F1B405E74}" presName="space" presStyleCnt="0"/>
      <dgm:spPr/>
    </dgm:pt>
    <dgm:pt modelId="{BAA81BAE-4FF7-4755-859E-2726CF2A0584}" type="pres">
      <dgm:prSet presAssocID="{85EE6638-4074-47CA-AE7D-EEBFD129A984}" presName="composite" presStyleCnt="0"/>
      <dgm:spPr/>
    </dgm:pt>
    <dgm:pt modelId="{3010A049-0A50-40D0-AAA1-1838710DA87B}" type="pres">
      <dgm:prSet presAssocID="{85EE6638-4074-47CA-AE7D-EEBFD129A98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9D5173C-8CCB-451C-B4BE-FF8B256F6B41}" type="pres">
      <dgm:prSet presAssocID="{85EE6638-4074-47CA-AE7D-EEBFD129A984}" presName="desTx" presStyleLbl="alignAccFollowNode1" presStyleIdx="1" presStyleCnt="3">
        <dgm:presLayoutVars>
          <dgm:bulletEnabled val="1"/>
        </dgm:presLayoutVars>
      </dgm:prSet>
      <dgm:spPr/>
    </dgm:pt>
    <dgm:pt modelId="{DC688909-ECFA-4459-9FD0-C9FBAA5F4B88}" type="pres">
      <dgm:prSet presAssocID="{44D64714-571F-4F35-9EE8-EB615083B4B3}" presName="space" presStyleCnt="0"/>
      <dgm:spPr/>
    </dgm:pt>
    <dgm:pt modelId="{4EDE8C03-2BD7-43AA-96EA-B759F35B6134}" type="pres">
      <dgm:prSet presAssocID="{D03E2484-B911-46B3-A24E-4982334C5412}" presName="composite" presStyleCnt="0"/>
      <dgm:spPr/>
    </dgm:pt>
    <dgm:pt modelId="{A22B9EED-31CB-4E05-9EDB-6AD7F49826F9}" type="pres">
      <dgm:prSet presAssocID="{D03E2484-B911-46B3-A24E-4982334C541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4716C5E-39F3-4195-828F-366CF56EC05A}" type="pres">
      <dgm:prSet presAssocID="{D03E2484-B911-46B3-A24E-4982334C541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647AA19-3847-4D3D-AB35-2BC953318347}" type="presOf" srcId="{86C75B28-A3E7-4F65-AFEC-0E3A4F36FD97}" destId="{99D5173C-8CCB-451C-B4BE-FF8B256F6B41}" srcOrd="0" destOrd="2" presId="urn:microsoft.com/office/officeart/2005/8/layout/hList1"/>
    <dgm:cxn modelId="{10244034-D5BA-4509-93E6-67A25AEF079B}" type="presOf" srcId="{B263B940-97B2-4587-BC3D-299C8BB1E092}" destId="{54716C5E-39F3-4195-828F-366CF56EC05A}" srcOrd="0" destOrd="1" presId="urn:microsoft.com/office/officeart/2005/8/layout/hList1"/>
    <dgm:cxn modelId="{6606BE34-408E-4F4E-B1D5-1DD9CF8E164E}" srcId="{D03E2484-B911-46B3-A24E-4982334C5412}" destId="{2E13F87E-11E3-4870-AEC6-529BFBA81E99}" srcOrd="3" destOrd="0" parTransId="{8098445A-490F-40A8-A44C-F6BD45F8E3BF}" sibTransId="{E4720431-421A-4EBC-9864-FF6044736F65}"/>
    <dgm:cxn modelId="{4621C834-41E4-4D28-8BF4-53B2130D0B30}" type="presOf" srcId="{8DD54454-F5D3-4552-82F1-338626F33D7C}" destId="{7F35E3A7-2938-4EB1-BDD8-2039ADFDA2E3}" srcOrd="0" destOrd="0" presId="urn:microsoft.com/office/officeart/2005/8/layout/hList1"/>
    <dgm:cxn modelId="{C236773F-6297-4905-AD94-6A8AADA2017E}" type="presOf" srcId="{5F3D8AFF-8681-4924-92A0-004ED116564E}" destId="{DF862BFE-B051-4624-A02C-DEB28623D5C5}" srcOrd="0" destOrd="0" presId="urn:microsoft.com/office/officeart/2005/8/layout/hList1"/>
    <dgm:cxn modelId="{5B6A6A41-D56B-4397-8857-44CB4A484F25}" srcId="{D03E2484-B911-46B3-A24E-4982334C5412}" destId="{57C9E355-69A8-4F1D-96C7-CBDDDEE0898B}" srcOrd="2" destOrd="0" parTransId="{D6A804E7-9250-44E6-AA9F-3FCD71D9844A}" sibTransId="{EF626CBC-DBF5-411D-B529-1F2798B58D24}"/>
    <dgm:cxn modelId="{52337D41-5967-4D1C-9D98-B4D5AEAE2101}" srcId="{85EE6638-4074-47CA-AE7D-EEBFD129A984}" destId="{86C75B28-A3E7-4F65-AFEC-0E3A4F36FD97}" srcOrd="2" destOrd="0" parTransId="{06AF3EEB-FF2F-45DE-93AE-F6C5A0ED5B46}" sibTransId="{7178BDE0-F754-4BC7-9717-F7C72A89BA92}"/>
    <dgm:cxn modelId="{485DC761-9EA3-4A5C-8014-CAC74617EF98}" type="presOf" srcId="{39313AF6-0BA2-459D-A03D-AFAB4ADBC9C0}" destId="{3B67EE75-F568-4FE8-B39A-3E63454B4645}" srcOrd="0" destOrd="2" presId="urn:microsoft.com/office/officeart/2005/8/layout/hList1"/>
    <dgm:cxn modelId="{83AE4F54-2EBA-4B45-B5DA-C0F6771BEE26}" type="presOf" srcId="{57C9E355-69A8-4F1D-96C7-CBDDDEE0898B}" destId="{54716C5E-39F3-4195-828F-366CF56EC05A}" srcOrd="0" destOrd="2" presId="urn:microsoft.com/office/officeart/2005/8/layout/hList1"/>
    <dgm:cxn modelId="{28B2DA56-4CB5-4F92-A6C3-ED147902877C}" srcId="{8DD54454-F5D3-4552-82F1-338626F33D7C}" destId="{D03E2484-B911-46B3-A24E-4982334C5412}" srcOrd="2" destOrd="0" parTransId="{5BC0B86D-9BAD-4902-9CBF-C9BD88F9C1E8}" sibTransId="{BBF30A39-856C-4D3B-ACD2-5FD25D5DFF1A}"/>
    <dgm:cxn modelId="{A7FD255A-E1B8-40B9-97D2-A85662A1B0DE}" srcId="{85EE6638-4074-47CA-AE7D-EEBFD129A984}" destId="{611813C4-7A4E-462F-8447-ACFAA315C6B8}" srcOrd="0" destOrd="0" parTransId="{7D39AC6D-7BDA-4CF1-9851-81EAC4F6C185}" sibTransId="{021F2C75-78B3-48FF-910F-691CAC708B12}"/>
    <dgm:cxn modelId="{543BB580-B166-4722-9316-91B0E9F98B84}" srcId="{8DD54454-F5D3-4552-82F1-338626F33D7C}" destId="{5F3D8AFF-8681-4924-92A0-004ED116564E}" srcOrd="0" destOrd="0" parTransId="{1335BE65-5A80-4B41-A109-0B7A785DE35C}" sibTransId="{61085DA2-4361-4A5E-B3D4-F51F1B405E74}"/>
    <dgm:cxn modelId="{FE749590-816D-4BC1-A2A5-D5A12AD893BB}" type="presOf" srcId="{8BC3F6FB-17D8-4828-9111-3FC147099380}" destId="{99D5173C-8CCB-451C-B4BE-FF8B256F6B41}" srcOrd="0" destOrd="1" presId="urn:microsoft.com/office/officeart/2005/8/layout/hList1"/>
    <dgm:cxn modelId="{285F6292-80C1-473E-9376-7262E1C09C9F}" srcId="{5F3D8AFF-8681-4924-92A0-004ED116564E}" destId="{39313AF6-0BA2-459D-A03D-AFAB4ADBC9C0}" srcOrd="2" destOrd="0" parTransId="{D8515FFB-8217-42DE-B15C-14139C548D6F}" sibTransId="{856C8688-B014-452A-ADEF-FCAB4EDCBC56}"/>
    <dgm:cxn modelId="{25540A9D-2671-4C35-8BA8-6829EB19DEC5}" type="presOf" srcId="{2E13F87E-11E3-4870-AEC6-529BFBA81E99}" destId="{54716C5E-39F3-4195-828F-366CF56EC05A}" srcOrd="0" destOrd="3" presId="urn:microsoft.com/office/officeart/2005/8/layout/hList1"/>
    <dgm:cxn modelId="{204A99A2-164B-4242-B972-F24900D387E8}" type="presOf" srcId="{611813C4-7A4E-462F-8447-ACFAA315C6B8}" destId="{99D5173C-8CCB-451C-B4BE-FF8B256F6B41}" srcOrd="0" destOrd="0" presId="urn:microsoft.com/office/officeart/2005/8/layout/hList1"/>
    <dgm:cxn modelId="{9D1D55A5-DEC5-4CBE-AB44-678B1819FC28}" srcId="{85EE6638-4074-47CA-AE7D-EEBFD129A984}" destId="{8BC3F6FB-17D8-4828-9111-3FC147099380}" srcOrd="1" destOrd="0" parTransId="{B4CB992F-3381-4110-9A9B-D5AFB04A862B}" sibTransId="{C0D77930-6EDE-4B45-8BEE-A6FDE9438D1C}"/>
    <dgm:cxn modelId="{CCCAF5B4-DD18-4C9F-99E7-837196DBC3DB}" type="presOf" srcId="{BB101C44-CBED-4014-9E88-38642996CC10}" destId="{54716C5E-39F3-4195-828F-366CF56EC05A}" srcOrd="0" destOrd="0" presId="urn:microsoft.com/office/officeart/2005/8/layout/hList1"/>
    <dgm:cxn modelId="{5A0A33BA-7D61-4170-8279-9E4749EE0C36}" type="presOf" srcId="{8B2B057C-DD45-418D-9AD5-1BB142B70A55}" destId="{3B67EE75-F568-4FE8-B39A-3E63454B4645}" srcOrd="0" destOrd="0" presId="urn:microsoft.com/office/officeart/2005/8/layout/hList1"/>
    <dgm:cxn modelId="{C76CF3BD-F09D-4A0C-8E6C-96881820F0BD}" type="presOf" srcId="{C31E8966-03AC-4E82-9F5C-DC38F908B42B}" destId="{3B67EE75-F568-4FE8-B39A-3E63454B4645}" srcOrd="0" destOrd="1" presId="urn:microsoft.com/office/officeart/2005/8/layout/hList1"/>
    <dgm:cxn modelId="{9FE42CCB-F3C7-463E-8927-C53B7A3CDAAD}" type="presOf" srcId="{D03E2484-B911-46B3-A24E-4982334C5412}" destId="{A22B9EED-31CB-4E05-9EDB-6AD7F49826F9}" srcOrd="0" destOrd="0" presId="urn:microsoft.com/office/officeart/2005/8/layout/hList1"/>
    <dgm:cxn modelId="{BD8C00D0-FF01-422C-AC05-E70D8673B155}" srcId="{8DD54454-F5D3-4552-82F1-338626F33D7C}" destId="{85EE6638-4074-47CA-AE7D-EEBFD129A984}" srcOrd="1" destOrd="0" parTransId="{E921414A-C476-4CE9-BC20-766AE3A17F4B}" sibTransId="{44D64714-571F-4F35-9EE8-EB615083B4B3}"/>
    <dgm:cxn modelId="{885379DE-362C-48EC-BF40-8C7A026BD23F}" srcId="{5F3D8AFF-8681-4924-92A0-004ED116564E}" destId="{8B2B057C-DD45-418D-9AD5-1BB142B70A55}" srcOrd="0" destOrd="0" parTransId="{94E418B4-A502-4054-80B6-175A4296D28C}" sibTransId="{1560835E-9D89-42CB-AE8F-D6128BADF910}"/>
    <dgm:cxn modelId="{4C2B0ADF-2706-4E63-BAB8-2AA505953334}" srcId="{D03E2484-B911-46B3-A24E-4982334C5412}" destId="{BB101C44-CBED-4014-9E88-38642996CC10}" srcOrd="0" destOrd="0" parTransId="{EA471B97-9DDA-4B9F-A0B7-9275A185268E}" sibTransId="{0B472FBC-0232-4FA2-AE27-76F5C9B3F005}"/>
    <dgm:cxn modelId="{F8A3CAE1-5508-4AB3-9694-E505D91EBA33}" srcId="{5F3D8AFF-8681-4924-92A0-004ED116564E}" destId="{C31E8966-03AC-4E82-9F5C-DC38F908B42B}" srcOrd="1" destOrd="0" parTransId="{429BF616-B8BC-4089-ADFD-9A6F3D6B8A61}" sibTransId="{B6BD6C21-5B93-4059-A8E4-5EDF658551CF}"/>
    <dgm:cxn modelId="{A8B6FDE2-CD3A-44F5-9285-0D7EB84834C1}" srcId="{D03E2484-B911-46B3-A24E-4982334C5412}" destId="{B263B940-97B2-4587-BC3D-299C8BB1E092}" srcOrd="1" destOrd="0" parTransId="{83319EAC-04DE-4B37-A190-DC2B023EB2CD}" sibTransId="{F97255FB-2A11-4EAA-982B-9E7A4B83EAB6}"/>
    <dgm:cxn modelId="{BA86ECF6-C1EF-4414-B739-C35804E93868}" type="presOf" srcId="{85EE6638-4074-47CA-AE7D-EEBFD129A984}" destId="{3010A049-0A50-40D0-AAA1-1838710DA87B}" srcOrd="0" destOrd="0" presId="urn:microsoft.com/office/officeart/2005/8/layout/hList1"/>
    <dgm:cxn modelId="{16046893-3AA9-45B2-8AAB-AF764132C78D}" type="presParOf" srcId="{7F35E3A7-2938-4EB1-BDD8-2039ADFDA2E3}" destId="{B057FC32-1C66-44E5-B659-5F15EF09777F}" srcOrd="0" destOrd="0" presId="urn:microsoft.com/office/officeart/2005/8/layout/hList1"/>
    <dgm:cxn modelId="{83484807-01C6-4789-A9D6-0A5E0F5E4733}" type="presParOf" srcId="{B057FC32-1C66-44E5-B659-5F15EF09777F}" destId="{DF862BFE-B051-4624-A02C-DEB28623D5C5}" srcOrd="0" destOrd="0" presId="urn:microsoft.com/office/officeart/2005/8/layout/hList1"/>
    <dgm:cxn modelId="{B524A0EE-BCAE-4295-AC10-29AABE7A5258}" type="presParOf" srcId="{B057FC32-1C66-44E5-B659-5F15EF09777F}" destId="{3B67EE75-F568-4FE8-B39A-3E63454B4645}" srcOrd="1" destOrd="0" presId="urn:microsoft.com/office/officeart/2005/8/layout/hList1"/>
    <dgm:cxn modelId="{7D407D31-645A-4347-B4EC-6D10843954A5}" type="presParOf" srcId="{7F35E3A7-2938-4EB1-BDD8-2039ADFDA2E3}" destId="{C71092A0-AE70-46B0-8358-BA6B29DE501B}" srcOrd="1" destOrd="0" presId="urn:microsoft.com/office/officeart/2005/8/layout/hList1"/>
    <dgm:cxn modelId="{3E028F28-F703-47F3-BBE9-F806286A16F8}" type="presParOf" srcId="{7F35E3A7-2938-4EB1-BDD8-2039ADFDA2E3}" destId="{BAA81BAE-4FF7-4755-859E-2726CF2A0584}" srcOrd="2" destOrd="0" presId="urn:microsoft.com/office/officeart/2005/8/layout/hList1"/>
    <dgm:cxn modelId="{43CB80D8-0AC4-499D-B2BF-0E037E65395A}" type="presParOf" srcId="{BAA81BAE-4FF7-4755-859E-2726CF2A0584}" destId="{3010A049-0A50-40D0-AAA1-1838710DA87B}" srcOrd="0" destOrd="0" presId="urn:microsoft.com/office/officeart/2005/8/layout/hList1"/>
    <dgm:cxn modelId="{452FC6C9-5194-4B13-8A29-0156B87997BE}" type="presParOf" srcId="{BAA81BAE-4FF7-4755-859E-2726CF2A0584}" destId="{99D5173C-8CCB-451C-B4BE-FF8B256F6B41}" srcOrd="1" destOrd="0" presId="urn:microsoft.com/office/officeart/2005/8/layout/hList1"/>
    <dgm:cxn modelId="{C8296A1B-2050-47EC-80AC-69C3173CF2F5}" type="presParOf" srcId="{7F35E3A7-2938-4EB1-BDD8-2039ADFDA2E3}" destId="{DC688909-ECFA-4459-9FD0-C9FBAA5F4B88}" srcOrd="3" destOrd="0" presId="urn:microsoft.com/office/officeart/2005/8/layout/hList1"/>
    <dgm:cxn modelId="{AB626278-8236-440E-A884-4FC9E313571F}" type="presParOf" srcId="{7F35E3A7-2938-4EB1-BDD8-2039ADFDA2E3}" destId="{4EDE8C03-2BD7-43AA-96EA-B759F35B6134}" srcOrd="4" destOrd="0" presId="urn:microsoft.com/office/officeart/2005/8/layout/hList1"/>
    <dgm:cxn modelId="{977E3F2B-3E6F-4F55-90B0-9CE6C46CB176}" type="presParOf" srcId="{4EDE8C03-2BD7-43AA-96EA-B759F35B6134}" destId="{A22B9EED-31CB-4E05-9EDB-6AD7F49826F9}" srcOrd="0" destOrd="0" presId="urn:microsoft.com/office/officeart/2005/8/layout/hList1"/>
    <dgm:cxn modelId="{7C58930A-FF3F-4BF9-BBEC-359AD79D97B0}" type="presParOf" srcId="{4EDE8C03-2BD7-43AA-96EA-B759F35B6134}" destId="{54716C5E-39F3-4195-828F-366CF56EC05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53010A-5AC1-493D-BC00-6D6297E9FB5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0D05FCD-22F3-4C13-A964-60B4063B1288}">
      <dgm:prSet/>
      <dgm:spPr/>
      <dgm:t>
        <a:bodyPr/>
        <a:lstStyle/>
        <a:p>
          <a:r>
            <a:rPr lang="en-US" dirty="0"/>
            <a:t>Adjuvant therapy is standard of care for stage IIB/C and III melanoma following surgical resection</a:t>
          </a:r>
        </a:p>
      </dgm:t>
    </dgm:pt>
    <dgm:pt modelId="{81110B1E-2AC0-4093-87B7-49ED373C622A}" type="parTrans" cxnId="{14DDB899-EDF7-4411-8B92-22D22133EF6C}">
      <dgm:prSet/>
      <dgm:spPr/>
      <dgm:t>
        <a:bodyPr/>
        <a:lstStyle/>
        <a:p>
          <a:endParaRPr lang="en-US"/>
        </a:p>
      </dgm:t>
    </dgm:pt>
    <dgm:pt modelId="{F02E473F-A13A-4351-9C3D-70A09D9F33E3}" type="sibTrans" cxnId="{14DDB899-EDF7-4411-8B92-22D22133EF6C}">
      <dgm:prSet/>
      <dgm:spPr/>
      <dgm:t>
        <a:bodyPr/>
        <a:lstStyle/>
        <a:p>
          <a:endParaRPr lang="en-US"/>
        </a:p>
      </dgm:t>
    </dgm:pt>
    <dgm:pt modelId="{2AFCBD84-95C3-4386-8ACD-DBBCE5AF1392}">
      <dgm:prSet/>
      <dgm:spPr/>
      <dgm:t>
        <a:bodyPr/>
        <a:lstStyle/>
        <a:p>
          <a:r>
            <a:rPr lang="en-US"/>
            <a:t>Emerging evidence highlights the impact of neoadjuvant therapy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consider in high-risk resectable melanoma </a:t>
          </a:r>
        </a:p>
      </dgm:t>
    </dgm:pt>
    <dgm:pt modelId="{28158248-2B04-4EE2-BD40-92581B77D6CF}" type="parTrans" cxnId="{C392F527-40ED-4632-94E4-38CFFF53B78D}">
      <dgm:prSet/>
      <dgm:spPr/>
      <dgm:t>
        <a:bodyPr/>
        <a:lstStyle/>
        <a:p>
          <a:endParaRPr lang="en-US"/>
        </a:p>
      </dgm:t>
    </dgm:pt>
    <dgm:pt modelId="{95350B3D-9BDF-448D-871D-3E1896F222A7}" type="sibTrans" cxnId="{C392F527-40ED-4632-94E4-38CFFF53B78D}">
      <dgm:prSet/>
      <dgm:spPr/>
      <dgm:t>
        <a:bodyPr/>
        <a:lstStyle/>
        <a:p>
          <a:endParaRPr lang="en-US"/>
        </a:p>
      </dgm:t>
    </dgm:pt>
    <dgm:pt modelId="{F56DE8CF-15BF-4629-B6A9-689F0EE9995F}">
      <dgm:prSet/>
      <dgm:spPr/>
      <dgm:t>
        <a:bodyPr/>
        <a:lstStyle/>
        <a:p>
          <a:r>
            <a:rPr lang="en-US" dirty="0"/>
            <a:t>Risk/benefit considerations should be discussed with patients related to adjuvant/neoadjuvant therapy </a:t>
          </a:r>
        </a:p>
      </dgm:t>
    </dgm:pt>
    <dgm:pt modelId="{47CDE340-7CF2-42A2-8C85-4D1A8E34791F}" type="parTrans" cxnId="{2F0DB5E0-DB2B-4F19-AAD2-DE0245AAF436}">
      <dgm:prSet/>
      <dgm:spPr/>
      <dgm:t>
        <a:bodyPr/>
        <a:lstStyle/>
        <a:p>
          <a:endParaRPr lang="en-US"/>
        </a:p>
      </dgm:t>
    </dgm:pt>
    <dgm:pt modelId="{529DA3A2-DC95-40E2-B3CD-5ED97D611B23}" type="sibTrans" cxnId="{2F0DB5E0-DB2B-4F19-AAD2-DE0245AAF436}">
      <dgm:prSet/>
      <dgm:spPr/>
      <dgm:t>
        <a:bodyPr/>
        <a:lstStyle/>
        <a:p>
          <a:endParaRPr lang="en-US"/>
        </a:p>
      </dgm:t>
    </dgm:pt>
    <dgm:pt modelId="{1904E8D3-F4E6-4C9E-9F49-F85F7FE1FCFF}" type="pres">
      <dgm:prSet presAssocID="{3E53010A-5AC1-493D-BC00-6D6297E9FB55}" presName="linear" presStyleCnt="0">
        <dgm:presLayoutVars>
          <dgm:animLvl val="lvl"/>
          <dgm:resizeHandles val="exact"/>
        </dgm:presLayoutVars>
      </dgm:prSet>
      <dgm:spPr/>
    </dgm:pt>
    <dgm:pt modelId="{4C4AE956-FF9C-4A44-8AB2-615BAAD06156}" type="pres">
      <dgm:prSet presAssocID="{C0D05FCD-22F3-4C13-A964-60B4063B128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AE8E81C-0A6D-4A01-AE3C-0F33994AE1E4}" type="pres">
      <dgm:prSet presAssocID="{F02E473F-A13A-4351-9C3D-70A09D9F33E3}" presName="spacer" presStyleCnt="0"/>
      <dgm:spPr/>
    </dgm:pt>
    <dgm:pt modelId="{46566041-1117-4B32-B2D2-6C04AA838CBA}" type="pres">
      <dgm:prSet presAssocID="{2AFCBD84-95C3-4386-8ACD-DBBCE5AF139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9980059-995C-429B-8EFC-81C547062D41}" type="pres">
      <dgm:prSet presAssocID="{95350B3D-9BDF-448D-871D-3E1896F222A7}" presName="spacer" presStyleCnt="0"/>
      <dgm:spPr/>
    </dgm:pt>
    <dgm:pt modelId="{E78BEF23-0215-4363-8FF0-21BF7AB1FD44}" type="pres">
      <dgm:prSet presAssocID="{F56DE8CF-15BF-4629-B6A9-689F0EE9995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392F527-40ED-4632-94E4-38CFFF53B78D}" srcId="{3E53010A-5AC1-493D-BC00-6D6297E9FB55}" destId="{2AFCBD84-95C3-4386-8ACD-DBBCE5AF1392}" srcOrd="1" destOrd="0" parTransId="{28158248-2B04-4EE2-BD40-92581B77D6CF}" sibTransId="{95350B3D-9BDF-448D-871D-3E1896F222A7}"/>
    <dgm:cxn modelId="{20224934-9CB2-4C3E-8C72-091F1BEBB573}" type="presOf" srcId="{C0D05FCD-22F3-4C13-A964-60B4063B1288}" destId="{4C4AE956-FF9C-4A44-8AB2-615BAAD06156}" srcOrd="0" destOrd="0" presId="urn:microsoft.com/office/officeart/2005/8/layout/vList2"/>
    <dgm:cxn modelId="{E8778E4D-DFF6-4E16-8982-79F6C3D3B613}" type="presOf" srcId="{2AFCBD84-95C3-4386-8ACD-DBBCE5AF1392}" destId="{46566041-1117-4B32-B2D2-6C04AA838CBA}" srcOrd="0" destOrd="0" presId="urn:microsoft.com/office/officeart/2005/8/layout/vList2"/>
    <dgm:cxn modelId="{9DABE896-D184-4C29-8FBD-BFA07D0EE714}" type="presOf" srcId="{3E53010A-5AC1-493D-BC00-6D6297E9FB55}" destId="{1904E8D3-F4E6-4C9E-9F49-F85F7FE1FCFF}" srcOrd="0" destOrd="0" presId="urn:microsoft.com/office/officeart/2005/8/layout/vList2"/>
    <dgm:cxn modelId="{14DDB899-EDF7-4411-8B92-22D22133EF6C}" srcId="{3E53010A-5AC1-493D-BC00-6D6297E9FB55}" destId="{C0D05FCD-22F3-4C13-A964-60B4063B1288}" srcOrd="0" destOrd="0" parTransId="{81110B1E-2AC0-4093-87B7-49ED373C622A}" sibTransId="{F02E473F-A13A-4351-9C3D-70A09D9F33E3}"/>
    <dgm:cxn modelId="{2F0DB5E0-DB2B-4F19-AAD2-DE0245AAF436}" srcId="{3E53010A-5AC1-493D-BC00-6D6297E9FB55}" destId="{F56DE8CF-15BF-4629-B6A9-689F0EE9995F}" srcOrd="2" destOrd="0" parTransId="{47CDE340-7CF2-42A2-8C85-4D1A8E34791F}" sibTransId="{529DA3A2-DC95-40E2-B3CD-5ED97D611B23}"/>
    <dgm:cxn modelId="{AD9BB0ED-03B5-4970-9E4D-38C446E42C03}" type="presOf" srcId="{F56DE8CF-15BF-4629-B6A9-689F0EE9995F}" destId="{E78BEF23-0215-4363-8FF0-21BF7AB1FD44}" srcOrd="0" destOrd="0" presId="urn:microsoft.com/office/officeart/2005/8/layout/vList2"/>
    <dgm:cxn modelId="{446B47DC-3A36-4AC4-B5BD-1BDB0DF8D5C1}" type="presParOf" srcId="{1904E8D3-F4E6-4C9E-9F49-F85F7FE1FCFF}" destId="{4C4AE956-FF9C-4A44-8AB2-615BAAD06156}" srcOrd="0" destOrd="0" presId="urn:microsoft.com/office/officeart/2005/8/layout/vList2"/>
    <dgm:cxn modelId="{096A6F60-1C3D-4D85-8304-C51DBACCC630}" type="presParOf" srcId="{1904E8D3-F4E6-4C9E-9F49-F85F7FE1FCFF}" destId="{BAE8E81C-0A6D-4A01-AE3C-0F33994AE1E4}" srcOrd="1" destOrd="0" presId="urn:microsoft.com/office/officeart/2005/8/layout/vList2"/>
    <dgm:cxn modelId="{BAA5E5F7-B172-4930-96E6-766357AAD4E6}" type="presParOf" srcId="{1904E8D3-F4E6-4C9E-9F49-F85F7FE1FCFF}" destId="{46566041-1117-4B32-B2D2-6C04AA838CBA}" srcOrd="2" destOrd="0" presId="urn:microsoft.com/office/officeart/2005/8/layout/vList2"/>
    <dgm:cxn modelId="{F7879B2E-A294-4B90-B3B9-0F36A5D73F20}" type="presParOf" srcId="{1904E8D3-F4E6-4C9E-9F49-F85F7FE1FCFF}" destId="{09980059-995C-429B-8EFC-81C547062D41}" srcOrd="3" destOrd="0" presId="urn:microsoft.com/office/officeart/2005/8/layout/vList2"/>
    <dgm:cxn modelId="{80BE3320-9BD3-4C5D-B12D-4E5D473F2FBC}" type="presParOf" srcId="{1904E8D3-F4E6-4C9E-9F49-F85F7FE1FCFF}" destId="{E78BEF23-0215-4363-8FF0-21BF7AB1FD4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311D0B-5FAD-486E-A671-6362DA4E4959}" type="doc">
      <dgm:prSet loTypeId="urn:diagrams.loki3.com/Bracke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CCC4D37-6733-4082-8E79-6513D006CDAF}">
      <dgm:prSet phldrT="[Text]"/>
      <dgm:spPr/>
      <dgm:t>
        <a:bodyPr/>
        <a:lstStyle/>
        <a:p>
          <a:r>
            <a:rPr lang="en-US" dirty="0"/>
            <a:t>Dual checkpoint blockade</a:t>
          </a:r>
        </a:p>
      </dgm:t>
    </dgm:pt>
    <dgm:pt modelId="{9C09E20E-A0A1-4BE4-9C46-2108684DF6BC}" type="parTrans" cxnId="{49A8FCED-E2AC-4DE3-A900-C07F9B48BF01}">
      <dgm:prSet/>
      <dgm:spPr/>
      <dgm:t>
        <a:bodyPr/>
        <a:lstStyle/>
        <a:p>
          <a:endParaRPr lang="en-US"/>
        </a:p>
      </dgm:t>
    </dgm:pt>
    <dgm:pt modelId="{0F8E1B76-443F-4EA6-AB79-744A2206658A}" type="sibTrans" cxnId="{49A8FCED-E2AC-4DE3-A900-C07F9B48BF01}">
      <dgm:prSet/>
      <dgm:spPr/>
      <dgm:t>
        <a:bodyPr/>
        <a:lstStyle/>
        <a:p>
          <a:endParaRPr lang="en-US"/>
        </a:p>
      </dgm:t>
    </dgm:pt>
    <dgm:pt modelId="{17AB5D60-0488-4E02-84B7-E398F6F9B135}">
      <dgm:prSet phldrT="[Text]"/>
      <dgm:spPr/>
      <dgm:t>
        <a:bodyPr/>
        <a:lstStyle/>
        <a:p>
          <a:r>
            <a:rPr lang="en-US" dirty="0"/>
            <a:t>Anti–PD-1 monotherapy</a:t>
          </a:r>
        </a:p>
      </dgm:t>
    </dgm:pt>
    <dgm:pt modelId="{E21379C2-9DE1-40AA-95BA-1B0314B09B6C}" type="parTrans" cxnId="{04473DFC-4C05-48BA-819A-085D0EA36A04}">
      <dgm:prSet/>
      <dgm:spPr/>
      <dgm:t>
        <a:bodyPr/>
        <a:lstStyle/>
        <a:p>
          <a:endParaRPr lang="en-US"/>
        </a:p>
      </dgm:t>
    </dgm:pt>
    <dgm:pt modelId="{515662BB-4338-4375-81B4-90B0B9DD09AA}" type="sibTrans" cxnId="{04473DFC-4C05-48BA-819A-085D0EA36A04}">
      <dgm:prSet/>
      <dgm:spPr/>
      <dgm:t>
        <a:bodyPr/>
        <a:lstStyle/>
        <a:p>
          <a:endParaRPr lang="en-US"/>
        </a:p>
      </dgm:t>
    </dgm:pt>
    <dgm:pt modelId="{A5A17642-88DD-44FD-9B66-22D253B86C3E}">
      <dgm:prSet phldrT="[Text]"/>
      <dgm:spPr/>
      <dgm:t>
        <a:bodyPr/>
        <a:lstStyle/>
        <a:p>
          <a:r>
            <a:rPr lang="en-US" dirty="0"/>
            <a:t>For </a:t>
          </a:r>
          <a:r>
            <a:rPr lang="en-US" i="1" dirty="0"/>
            <a:t>BRAF </a:t>
          </a:r>
          <a:r>
            <a:rPr lang="en-US" i="0" dirty="0"/>
            <a:t>V600</a:t>
          </a:r>
          <a:r>
            <a:rPr lang="en-US" dirty="0"/>
            <a:t>–</a:t>
          </a:r>
          <a:r>
            <a:rPr lang="en-US" i="0" dirty="0"/>
            <a:t>mutant disease</a:t>
          </a:r>
          <a:endParaRPr lang="en-US" dirty="0"/>
        </a:p>
      </dgm:t>
    </dgm:pt>
    <dgm:pt modelId="{BE9B8E3A-D888-4891-B7C3-71A2C78DD58E}" type="parTrans" cxnId="{4F508E42-4352-4FC5-A300-6C311331BF41}">
      <dgm:prSet/>
      <dgm:spPr/>
      <dgm:t>
        <a:bodyPr/>
        <a:lstStyle/>
        <a:p>
          <a:endParaRPr lang="en-US"/>
        </a:p>
      </dgm:t>
    </dgm:pt>
    <dgm:pt modelId="{8C23AC89-BC74-4BB2-90FA-6463BCB6919E}" type="sibTrans" cxnId="{4F508E42-4352-4FC5-A300-6C311331BF41}">
      <dgm:prSet/>
      <dgm:spPr/>
      <dgm:t>
        <a:bodyPr/>
        <a:lstStyle/>
        <a:p>
          <a:endParaRPr lang="en-US"/>
        </a:p>
      </dgm:t>
    </dgm:pt>
    <dgm:pt modelId="{A37967F1-E51C-4A11-A61A-DA9BB19DC9D1}">
      <dgm:prSet/>
      <dgm:spPr/>
      <dgm:t>
        <a:bodyPr/>
        <a:lstStyle/>
        <a:p>
          <a:r>
            <a:rPr lang="en-US" dirty="0"/>
            <a:t>Ipilimumab/nivolumab (category 1)</a:t>
          </a:r>
        </a:p>
      </dgm:t>
    </dgm:pt>
    <dgm:pt modelId="{71DD519E-8405-43C7-894F-73F6703E4E63}" type="parTrans" cxnId="{BDD3EF64-EE9D-458D-AE99-A7751F0124F7}">
      <dgm:prSet/>
      <dgm:spPr/>
      <dgm:t>
        <a:bodyPr/>
        <a:lstStyle/>
        <a:p>
          <a:endParaRPr lang="en-US"/>
        </a:p>
      </dgm:t>
    </dgm:pt>
    <dgm:pt modelId="{9E293E1F-6A57-4748-9FDE-6FA74A90DB40}" type="sibTrans" cxnId="{BDD3EF64-EE9D-458D-AE99-A7751F0124F7}">
      <dgm:prSet/>
      <dgm:spPr/>
      <dgm:t>
        <a:bodyPr/>
        <a:lstStyle/>
        <a:p>
          <a:endParaRPr lang="en-US"/>
        </a:p>
      </dgm:t>
    </dgm:pt>
    <dgm:pt modelId="{1F5ABD80-DF16-4482-9BFD-D965287ACF88}">
      <dgm:prSet/>
      <dgm:spPr/>
      <dgm:t>
        <a:bodyPr/>
        <a:lstStyle/>
        <a:p>
          <a:r>
            <a:rPr lang="en-US" dirty="0"/>
            <a:t>Nivolumab/relatlimab (category 1)</a:t>
          </a:r>
        </a:p>
      </dgm:t>
    </dgm:pt>
    <dgm:pt modelId="{D4FD0D63-F434-48AC-82B1-A650B6C16635}" type="parTrans" cxnId="{1922AF9E-389C-4F0C-A154-0CC19F37F1EC}">
      <dgm:prSet/>
      <dgm:spPr/>
      <dgm:t>
        <a:bodyPr/>
        <a:lstStyle/>
        <a:p>
          <a:endParaRPr lang="en-US"/>
        </a:p>
      </dgm:t>
    </dgm:pt>
    <dgm:pt modelId="{FF81F86A-A63B-4868-8179-911A637851C4}" type="sibTrans" cxnId="{1922AF9E-389C-4F0C-A154-0CC19F37F1EC}">
      <dgm:prSet/>
      <dgm:spPr/>
      <dgm:t>
        <a:bodyPr/>
        <a:lstStyle/>
        <a:p>
          <a:endParaRPr lang="en-US"/>
        </a:p>
      </dgm:t>
    </dgm:pt>
    <dgm:pt modelId="{32AA589E-3821-443F-8C18-55CD2F3B351B}">
      <dgm:prSet/>
      <dgm:spPr/>
      <dgm:t>
        <a:bodyPr/>
        <a:lstStyle/>
        <a:p>
          <a:r>
            <a:rPr lang="en-US" dirty="0"/>
            <a:t>Pembrolizumab (category 1)</a:t>
          </a:r>
        </a:p>
      </dgm:t>
    </dgm:pt>
    <dgm:pt modelId="{31CFDFF4-C483-4962-92A6-5C8C3574CD89}" type="parTrans" cxnId="{D710FDFD-E71F-45BD-B93E-DE6E2C3C6689}">
      <dgm:prSet/>
      <dgm:spPr/>
      <dgm:t>
        <a:bodyPr/>
        <a:lstStyle/>
        <a:p>
          <a:endParaRPr lang="en-US"/>
        </a:p>
      </dgm:t>
    </dgm:pt>
    <dgm:pt modelId="{324BCAA7-110C-4157-A2C0-7EA5643FC5B8}" type="sibTrans" cxnId="{D710FDFD-E71F-45BD-B93E-DE6E2C3C6689}">
      <dgm:prSet/>
      <dgm:spPr/>
      <dgm:t>
        <a:bodyPr/>
        <a:lstStyle/>
        <a:p>
          <a:endParaRPr lang="en-US"/>
        </a:p>
      </dgm:t>
    </dgm:pt>
    <dgm:pt modelId="{50DD2B0F-3034-48F3-BF34-52CFF4266435}">
      <dgm:prSet/>
      <dgm:spPr/>
      <dgm:t>
        <a:bodyPr/>
        <a:lstStyle/>
        <a:p>
          <a:r>
            <a:rPr lang="en-US" dirty="0"/>
            <a:t>Nivolumab (category 1)</a:t>
          </a:r>
        </a:p>
      </dgm:t>
    </dgm:pt>
    <dgm:pt modelId="{160D2381-ADC0-44E5-A963-BB8AD8C570BB}" type="parTrans" cxnId="{A8C70889-8986-427A-904E-4FB006D52237}">
      <dgm:prSet/>
      <dgm:spPr/>
      <dgm:t>
        <a:bodyPr/>
        <a:lstStyle/>
        <a:p>
          <a:endParaRPr lang="en-US"/>
        </a:p>
      </dgm:t>
    </dgm:pt>
    <dgm:pt modelId="{02862C8F-181B-4145-B380-2DDF846AE2AA}" type="sibTrans" cxnId="{A8C70889-8986-427A-904E-4FB006D52237}">
      <dgm:prSet/>
      <dgm:spPr/>
      <dgm:t>
        <a:bodyPr/>
        <a:lstStyle/>
        <a:p>
          <a:endParaRPr lang="en-US"/>
        </a:p>
      </dgm:t>
    </dgm:pt>
    <dgm:pt modelId="{881D0F5F-52CA-45EE-9EB2-EEA09FC0B36F}">
      <dgm:prSet/>
      <dgm:spPr/>
      <dgm:t>
        <a:bodyPr/>
        <a:lstStyle/>
        <a:p>
          <a:r>
            <a:rPr lang="en-US" dirty="0"/>
            <a:t>Dabrafenib/trametinib (category 1)</a:t>
          </a:r>
        </a:p>
      </dgm:t>
    </dgm:pt>
    <dgm:pt modelId="{5F82833B-FE31-46D2-9104-AE43974085F9}" type="parTrans" cxnId="{4BE379D6-1D3D-4289-BB74-B88F5A60FDFD}">
      <dgm:prSet/>
      <dgm:spPr/>
      <dgm:t>
        <a:bodyPr/>
        <a:lstStyle/>
        <a:p>
          <a:endParaRPr lang="en-US"/>
        </a:p>
      </dgm:t>
    </dgm:pt>
    <dgm:pt modelId="{D4FED320-EA95-479D-A42E-9E17E28F126F}" type="sibTrans" cxnId="{4BE379D6-1D3D-4289-BB74-B88F5A60FDFD}">
      <dgm:prSet/>
      <dgm:spPr/>
      <dgm:t>
        <a:bodyPr/>
        <a:lstStyle/>
        <a:p>
          <a:endParaRPr lang="en-US"/>
        </a:p>
      </dgm:t>
    </dgm:pt>
    <dgm:pt modelId="{FF3CE9D9-07D1-4FE5-A9B4-FA723E4303BB}">
      <dgm:prSet/>
      <dgm:spPr/>
      <dgm:t>
        <a:bodyPr/>
        <a:lstStyle/>
        <a:p>
          <a:r>
            <a:rPr lang="en-US" dirty="0"/>
            <a:t>Vemurafenib/cobimetinib (category 1)</a:t>
          </a:r>
        </a:p>
      </dgm:t>
    </dgm:pt>
    <dgm:pt modelId="{60BAABD2-8FE4-4DC8-B7F4-52B84572D814}" type="parTrans" cxnId="{B1EAE6C8-9FB4-4ABF-9C33-95966F98CCFF}">
      <dgm:prSet/>
      <dgm:spPr/>
      <dgm:t>
        <a:bodyPr/>
        <a:lstStyle/>
        <a:p>
          <a:endParaRPr lang="en-US"/>
        </a:p>
      </dgm:t>
    </dgm:pt>
    <dgm:pt modelId="{F4B305DC-10A1-491E-9D8C-2F9EDF70E7A9}" type="sibTrans" cxnId="{B1EAE6C8-9FB4-4ABF-9C33-95966F98CCFF}">
      <dgm:prSet/>
      <dgm:spPr/>
      <dgm:t>
        <a:bodyPr/>
        <a:lstStyle/>
        <a:p>
          <a:endParaRPr lang="en-US"/>
        </a:p>
      </dgm:t>
    </dgm:pt>
    <dgm:pt modelId="{AA8085F4-D8E2-435F-948E-F4C95E586B7E}">
      <dgm:prSet/>
      <dgm:spPr/>
      <dgm:t>
        <a:bodyPr/>
        <a:lstStyle/>
        <a:p>
          <a:r>
            <a:rPr lang="en-US" dirty="0"/>
            <a:t>Encorafenib/binimetinib (category 1)</a:t>
          </a:r>
        </a:p>
      </dgm:t>
    </dgm:pt>
    <dgm:pt modelId="{00673F59-3192-4363-8ABC-062A28725E5A}" type="parTrans" cxnId="{A6BB291A-6323-49E2-B7F7-3D4AD2AA983F}">
      <dgm:prSet/>
      <dgm:spPr/>
      <dgm:t>
        <a:bodyPr/>
        <a:lstStyle/>
        <a:p>
          <a:endParaRPr lang="en-US"/>
        </a:p>
      </dgm:t>
    </dgm:pt>
    <dgm:pt modelId="{FC0D7741-A299-41D8-B4C3-AED6BEB1A73B}" type="sibTrans" cxnId="{A6BB291A-6323-49E2-B7F7-3D4AD2AA983F}">
      <dgm:prSet/>
      <dgm:spPr/>
      <dgm:t>
        <a:bodyPr/>
        <a:lstStyle/>
        <a:p>
          <a:endParaRPr lang="en-US"/>
        </a:p>
      </dgm:t>
    </dgm:pt>
    <dgm:pt modelId="{DE56DB03-ECB0-4AB4-B2AE-4F85666F376C}">
      <dgm:prSet/>
      <dgm:spPr/>
      <dgm:t>
        <a:bodyPr/>
        <a:lstStyle/>
        <a:p>
          <a:r>
            <a:rPr lang="en-US" dirty="0"/>
            <a:t>Pembrolizumab/low-dose ipilimumab (category 2B)</a:t>
          </a:r>
        </a:p>
      </dgm:t>
    </dgm:pt>
    <dgm:pt modelId="{97B9111C-59FA-4A06-A7E7-A3062B2CD083}" type="parTrans" cxnId="{03262A9D-3064-4DB4-9453-081AFC96A083}">
      <dgm:prSet/>
      <dgm:spPr/>
      <dgm:t>
        <a:bodyPr/>
        <a:lstStyle/>
        <a:p>
          <a:endParaRPr lang="en-US"/>
        </a:p>
      </dgm:t>
    </dgm:pt>
    <dgm:pt modelId="{01B1C165-0140-4DEB-8CE8-2B73CC487B48}" type="sibTrans" cxnId="{03262A9D-3064-4DB4-9453-081AFC96A083}">
      <dgm:prSet/>
      <dgm:spPr/>
      <dgm:t>
        <a:bodyPr/>
        <a:lstStyle/>
        <a:p>
          <a:endParaRPr lang="en-US"/>
        </a:p>
      </dgm:t>
    </dgm:pt>
    <dgm:pt modelId="{93DC514D-6C26-4EB1-9E4C-1F473B95A11F}" type="pres">
      <dgm:prSet presAssocID="{9F311D0B-5FAD-486E-A671-6362DA4E4959}" presName="Name0" presStyleCnt="0">
        <dgm:presLayoutVars>
          <dgm:dir/>
          <dgm:animLvl val="lvl"/>
          <dgm:resizeHandles val="exact"/>
        </dgm:presLayoutVars>
      </dgm:prSet>
      <dgm:spPr/>
    </dgm:pt>
    <dgm:pt modelId="{529D0F60-E641-4CC6-A643-8B8D3D99D718}" type="pres">
      <dgm:prSet presAssocID="{9CCC4D37-6733-4082-8E79-6513D006CDAF}" presName="linNode" presStyleCnt="0"/>
      <dgm:spPr/>
    </dgm:pt>
    <dgm:pt modelId="{CFBACBE6-E171-4D53-862F-1F118D6C677B}" type="pres">
      <dgm:prSet presAssocID="{9CCC4D37-6733-4082-8E79-6513D006CDAF}" presName="parTx" presStyleLbl="revTx" presStyleIdx="0" presStyleCnt="3">
        <dgm:presLayoutVars>
          <dgm:chMax val="1"/>
          <dgm:bulletEnabled val="1"/>
        </dgm:presLayoutVars>
      </dgm:prSet>
      <dgm:spPr/>
    </dgm:pt>
    <dgm:pt modelId="{94889FBA-5AF1-4643-A6B0-7895B458586D}" type="pres">
      <dgm:prSet presAssocID="{9CCC4D37-6733-4082-8E79-6513D006CDAF}" presName="bracket" presStyleLbl="parChTrans1D1" presStyleIdx="0" presStyleCnt="3"/>
      <dgm:spPr/>
    </dgm:pt>
    <dgm:pt modelId="{74DA9364-74D2-4898-9F3B-C4199C23C961}" type="pres">
      <dgm:prSet presAssocID="{9CCC4D37-6733-4082-8E79-6513D006CDAF}" presName="spH" presStyleCnt="0"/>
      <dgm:spPr/>
    </dgm:pt>
    <dgm:pt modelId="{11343BDE-8C6F-4AD5-89A2-391FDD904750}" type="pres">
      <dgm:prSet presAssocID="{9CCC4D37-6733-4082-8E79-6513D006CDAF}" presName="desTx" presStyleLbl="node1" presStyleIdx="0" presStyleCnt="3">
        <dgm:presLayoutVars>
          <dgm:bulletEnabled val="1"/>
        </dgm:presLayoutVars>
      </dgm:prSet>
      <dgm:spPr/>
    </dgm:pt>
    <dgm:pt modelId="{AB026875-64B7-47F2-90AD-73595B652274}" type="pres">
      <dgm:prSet presAssocID="{0F8E1B76-443F-4EA6-AB79-744A2206658A}" presName="spV" presStyleCnt="0"/>
      <dgm:spPr/>
    </dgm:pt>
    <dgm:pt modelId="{58F9422C-7211-4B94-BCE3-12E2654B136A}" type="pres">
      <dgm:prSet presAssocID="{17AB5D60-0488-4E02-84B7-E398F6F9B135}" presName="linNode" presStyleCnt="0"/>
      <dgm:spPr/>
    </dgm:pt>
    <dgm:pt modelId="{5E78301E-0348-454A-9FB2-85E13699B4C0}" type="pres">
      <dgm:prSet presAssocID="{17AB5D60-0488-4E02-84B7-E398F6F9B135}" presName="parTx" presStyleLbl="revTx" presStyleIdx="1" presStyleCnt="3">
        <dgm:presLayoutVars>
          <dgm:chMax val="1"/>
          <dgm:bulletEnabled val="1"/>
        </dgm:presLayoutVars>
      </dgm:prSet>
      <dgm:spPr/>
    </dgm:pt>
    <dgm:pt modelId="{0F17E556-CA04-4026-B367-C2DDCD24F232}" type="pres">
      <dgm:prSet presAssocID="{17AB5D60-0488-4E02-84B7-E398F6F9B135}" presName="bracket" presStyleLbl="parChTrans1D1" presStyleIdx="1" presStyleCnt="3"/>
      <dgm:spPr/>
    </dgm:pt>
    <dgm:pt modelId="{C23B2086-A252-4C12-BBEB-0AADA6FE647A}" type="pres">
      <dgm:prSet presAssocID="{17AB5D60-0488-4E02-84B7-E398F6F9B135}" presName="spH" presStyleCnt="0"/>
      <dgm:spPr/>
    </dgm:pt>
    <dgm:pt modelId="{5295457F-D8D9-44EC-AFA9-8D3CBBB6D17E}" type="pres">
      <dgm:prSet presAssocID="{17AB5D60-0488-4E02-84B7-E398F6F9B135}" presName="desTx" presStyleLbl="node1" presStyleIdx="1" presStyleCnt="3">
        <dgm:presLayoutVars>
          <dgm:bulletEnabled val="1"/>
        </dgm:presLayoutVars>
      </dgm:prSet>
      <dgm:spPr/>
    </dgm:pt>
    <dgm:pt modelId="{9893F03A-6D88-475C-AA24-25002553E9BC}" type="pres">
      <dgm:prSet presAssocID="{515662BB-4338-4375-81B4-90B0B9DD09AA}" presName="spV" presStyleCnt="0"/>
      <dgm:spPr/>
    </dgm:pt>
    <dgm:pt modelId="{5033F15A-0C40-4545-85A6-00A0422B6297}" type="pres">
      <dgm:prSet presAssocID="{A5A17642-88DD-44FD-9B66-22D253B86C3E}" presName="linNode" presStyleCnt="0"/>
      <dgm:spPr/>
    </dgm:pt>
    <dgm:pt modelId="{CFBA835C-9ED3-40CD-A39B-8B8B321607D1}" type="pres">
      <dgm:prSet presAssocID="{A5A17642-88DD-44FD-9B66-22D253B86C3E}" presName="parTx" presStyleLbl="revTx" presStyleIdx="2" presStyleCnt="3">
        <dgm:presLayoutVars>
          <dgm:chMax val="1"/>
          <dgm:bulletEnabled val="1"/>
        </dgm:presLayoutVars>
      </dgm:prSet>
      <dgm:spPr/>
    </dgm:pt>
    <dgm:pt modelId="{2E2A45D4-3CC3-4268-B8DE-926E25549054}" type="pres">
      <dgm:prSet presAssocID="{A5A17642-88DD-44FD-9B66-22D253B86C3E}" presName="bracket" presStyleLbl="parChTrans1D1" presStyleIdx="2" presStyleCnt="3"/>
      <dgm:spPr/>
    </dgm:pt>
    <dgm:pt modelId="{7814C3D6-987E-4405-B161-43AB57C002C6}" type="pres">
      <dgm:prSet presAssocID="{A5A17642-88DD-44FD-9B66-22D253B86C3E}" presName="spH" presStyleCnt="0"/>
      <dgm:spPr/>
    </dgm:pt>
    <dgm:pt modelId="{30A70A95-9C4A-4EB7-AA00-4D30D5DABA13}" type="pres">
      <dgm:prSet presAssocID="{A5A17642-88DD-44FD-9B66-22D253B86C3E}" presName="desTx" presStyleLbl="node1" presStyleIdx="2" presStyleCnt="3">
        <dgm:presLayoutVars>
          <dgm:bulletEnabled val="1"/>
        </dgm:presLayoutVars>
      </dgm:prSet>
      <dgm:spPr/>
    </dgm:pt>
  </dgm:ptLst>
  <dgm:cxnLst>
    <dgm:cxn modelId="{734D5507-B62F-4652-BB2C-A4F7420DAC58}" type="presOf" srcId="{50DD2B0F-3034-48F3-BF34-52CFF4266435}" destId="{5295457F-D8D9-44EC-AFA9-8D3CBBB6D17E}" srcOrd="0" destOrd="1" presId="urn:diagrams.loki3.com/BracketList"/>
    <dgm:cxn modelId="{A6BB291A-6323-49E2-B7F7-3D4AD2AA983F}" srcId="{A5A17642-88DD-44FD-9B66-22D253B86C3E}" destId="{AA8085F4-D8E2-435F-948E-F4C95E586B7E}" srcOrd="2" destOrd="0" parTransId="{00673F59-3192-4363-8ABC-062A28725E5A}" sibTransId="{FC0D7741-A299-41D8-B4C3-AED6BEB1A73B}"/>
    <dgm:cxn modelId="{F78C1C27-8FFE-4446-94F4-1A39442C2F60}" type="presOf" srcId="{1F5ABD80-DF16-4482-9BFD-D965287ACF88}" destId="{11343BDE-8C6F-4AD5-89A2-391FDD904750}" srcOrd="0" destOrd="1" presId="urn:diagrams.loki3.com/BracketList"/>
    <dgm:cxn modelId="{F7A6A236-8A11-4559-AD3C-62E8833AE97B}" type="presOf" srcId="{881D0F5F-52CA-45EE-9EB2-EEA09FC0B36F}" destId="{30A70A95-9C4A-4EB7-AA00-4D30D5DABA13}" srcOrd="0" destOrd="0" presId="urn:diagrams.loki3.com/BracketList"/>
    <dgm:cxn modelId="{4F508E42-4352-4FC5-A300-6C311331BF41}" srcId="{9F311D0B-5FAD-486E-A671-6362DA4E4959}" destId="{A5A17642-88DD-44FD-9B66-22D253B86C3E}" srcOrd="2" destOrd="0" parTransId="{BE9B8E3A-D888-4891-B7C3-71A2C78DD58E}" sibTransId="{8C23AC89-BC74-4BB2-90FA-6463BCB6919E}"/>
    <dgm:cxn modelId="{49342A63-C401-4FC8-9BC4-665EDAFB32E8}" type="presOf" srcId="{AA8085F4-D8E2-435F-948E-F4C95E586B7E}" destId="{30A70A95-9C4A-4EB7-AA00-4D30D5DABA13}" srcOrd="0" destOrd="2" presId="urn:diagrams.loki3.com/BracketList"/>
    <dgm:cxn modelId="{BDD3EF64-EE9D-458D-AE99-A7751F0124F7}" srcId="{9CCC4D37-6733-4082-8E79-6513D006CDAF}" destId="{A37967F1-E51C-4A11-A61A-DA9BB19DC9D1}" srcOrd="0" destOrd="0" parTransId="{71DD519E-8405-43C7-894F-73F6703E4E63}" sibTransId="{9E293E1F-6A57-4748-9FDE-6FA74A90DB40}"/>
    <dgm:cxn modelId="{A6AC6B6B-A11D-4CFA-A1CD-C6A40B372968}" type="presOf" srcId="{A37967F1-E51C-4A11-A61A-DA9BB19DC9D1}" destId="{11343BDE-8C6F-4AD5-89A2-391FDD904750}" srcOrd="0" destOrd="0" presId="urn:diagrams.loki3.com/BracketList"/>
    <dgm:cxn modelId="{982E454E-ACC8-4906-9C95-986009984FC1}" type="presOf" srcId="{9F311D0B-5FAD-486E-A671-6362DA4E4959}" destId="{93DC514D-6C26-4EB1-9E4C-1F473B95A11F}" srcOrd="0" destOrd="0" presId="urn:diagrams.loki3.com/BracketList"/>
    <dgm:cxn modelId="{A8C70889-8986-427A-904E-4FB006D52237}" srcId="{17AB5D60-0488-4E02-84B7-E398F6F9B135}" destId="{50DD2B0F-3034-48F3-BF34-52CFF4266435}" srcOrd="1" destOrd="0" parTransId="{160D2381-ADC0-44E5-A963-BB8AD8C570BB}" sibTransId="{02862C8F-181B-4145-B380-2DDF846AE2AA}"/>
    <dgm:cxn modelId="{531C2192-D97E-4991-9147-5DDA21A7A125}" type="presOf" srcId="{FF3CE9D9-07D1-4FE5-A9B4-FA723E4303BB}" destId="{30A70A95-9C4A-4EB7-AA00-4D30D5DABA13}" srcOrd="0" destOrd="1" presId="urn:diagrams.loki3.com/BracketList"/>
    <dgm:cxn modelId="{03262A9D-3064-4DB4-9453-081AFC96A083}" srcId="{9CCC4D37-6733-4082-8E79-6513D006CDAF}" destId="{DE56DB03-ECB0-4AB4-B2AE-4F85666F376C}" srcOrd="2" destOrd="0" parTransId="{97B9111C-59FA-4A06-A7E7-A3062B2CD083}" sibTransId="{01B1C165-0140-4DEB-8CE8-2B73CC487B48}"/>
    <dgm:cxn modelId="{2EFEDA9D-866B-4C13-A03F-5B0453578FC9}" type="presOf" srcId="{A5A17642-88DD-44FD-9B66-22D253B86C3E}" destId="{CFBA835C-9ED3-40CD-A39B-8B8B321607D1}" srcOrd="0" destOrd="0" presId="urn:diagrams.loki3.com/BracketList"/>
    <dgm:cxn modelId="{1922AF9E-389C-4F0C-A154-0CC19F37F1EC}" srcId="{9CCC4D37-6733-4082-8E79-6513D006CDAF}" destId="{1F5ABD80-DF16-4482-9BFD-D965287ACF88}" srcOrd="1" destOrd="0" parTransId="{D4FD0D63-F434-48AC-82B1-A650B6C16635}" sibTransId="{FF81F86A-A63B-4868-8179-911A637851C4}"/>
    <dgm:cxn modelId="{A2543FA3-3DE0-42C3-849A-5BBA539B073C}" type="presOf" srcId="{9CCC4D37-6733-4082-8E79-6513D006CDAF}" destId="{CFBACBE6-E171-4D53-862F-1F118D6C677B}" srcOrd="0" destOrd="0" presId="urn:diagrams.loki3.com/BracketList"/>
    <dgm:cxn modelId="{539C46B0-367B-43C2-B095-4D1FD93B843C}" type="presOf" srcId="{17AB5D60-0488-4E02-84B7-E398F6F9B135}" destId="{5E78301E-0348-454A-9FB2-85E13699B4C0}" srcOrd="0" destOrd="0" presId="urn:diagrams.loki3.com/BracketList"/>
    <dgm:cxn modelId="{B1EAE6C8-9FB4-4ABF-9C33-95966F98CCFF}" srcId="{A5A17642-88DD-44FD-9B66-22D253B86C3E}" destId="{FF3CE9D9-07D1-4FE5-A9B4-FA723E4303BB}" srcOrd="1" destOrd="0" parTransId="{60BAABD2-8FE4-4DC8-B7F4-52B84572D814}" sibTransId="{F4B305DC-10A1-491E-9D8C-2F9EDF70E7A9}"/>
    <dgm:cxn modelId="{4BE379D6-1D3D-4289-BB74-B88F5A60FDFD}" srcId="{A5A17642-88DD-44FD-9B66-22D253B86C3E}" destId="{881D0F5F-52CA-45EE-9EB2-EEA09FC0B36F}" srcOrd="0" destOrd="0" parTransId="{5F82833B-FE31-46D2-9104-AE43974085F9}" sibTransId="{D4FED320-EA95-479D-A42E-9E17E28F126F}"/>
    <dgm:cxn modelId="{49A8FCED-E2AC-4DE3-A900-C07F9B48BF01}" srcId="{9F311D0B-5FAD-486E-A671-6362DA4E4959}" destId="{9CCC4D37-6733-4082-8E79-6513D006CDAF}" srcOrd="0" destOrd="0" parTransId="{9C09E20E-A0A1-4BE4-9C46-2108684DF6BC}" sibTransId="{0F8E1B76-443F-4EA6-AB79-744A2206658A}"/>
    <dgm:cxn modelId="{D6C785EE-13F9-4DBD-B478-6F0803FBE0E7}" type="presOf" srcId="{DE56DB03-ECB0-4AB4-B2AE-4F85666F376C}" destId="{11343BDE-8C6F-4AD5-89A2-391FDD904750}" srcOrd="0" destOrd="2" presId="urn:diagrams.loki3.com/BracketList"/>
    <dgm:cxn modelId="{04473DFC-4C05-48BA-819A-085D0EA36A04}" srcId="{9F311D0B-5FAD-486E-A671-6362DA4E4959}" destId="{17AB5D60-0488-4E02-84B7-E398F6F9B135}" srcOrd="1" destOrd="0" parTransId="{E21379C2-9DE1-40AA-95BA-1B0314B09B6C}" sibTransId="{515662BB-4338-4375-81B4-90B0B9DD09AA}"/>
    <dgm:cxn modelId="{D710FDFD-E71F-45BD-B93E-DE6E2C3C6689}" srcId="{17AB5D60-0488-4E02-84B7-E398F6F9B135}" destId="{32AA589E-3821-443F-8C18-55CD2F3B351B}" srcOrd="0" destOrd="0" parTransId="{31CFDFF4-C483-4962-92A6-5C8C3574CD89}" sibTransId="{324BCAA7-110C-4157-A2C0-7EA5643FC5B8}"/>
    <dgm:cxn modelId="{77C09AFF-14C7-4FFF-9B10-E3827E10F9AC}" type="presOf" srcId="{32AA589E-3821-443F-8C18-55CD2F3B351B}" destId="{5295457F-D8D9-44EC-AFA9-8D3CBBB6D17E}" srcOrd="0" destOrd="0" presId="urn:diagrams.loki3.com/BracketList"/>
    <dgm:cxn modelId="{33C64166-1953-4716-A015-DE60AAF6D6E6}" type="presParOf" srcId="{93DC514D-6C26-4EB1-9E4C-1F473B95A11F}" destId="{529D0F60-E641-4CC6-A643-8B8D3D99D718}" srcOrd="0" destOrd="0" presId="urn:diagrams.loki3.com/BracketList"/>
    <dgm:cxn modelId="{4725285E-9DB6-4212-BEF8-6EAF88F11F62}" type="presParOf" srcId="{529D0F60-E641-4CC6-A643-8B8D3D99D718}" destId="{CFBACBE6-E171-4D53-862F-1F118D6C677B}" srcOrd="0" destOrd="0" presId="urn:diagrams.loki3.com/BracketList"/>
    <dgm:cxn modelId="{628D0123-804D-42A5-9CE3-1B2970270399}" type="presParOf" srcId="{529D0F60-E641-4CC6-A643-8B8D3D99D718}" destId="{94889FBA-5AF1-4643-A6B0-7895B458586D}" srcOrd="1" destOrd="0" presId="urn:diagrams.loki3.com/BracketList"/>
    <dgm:cxn modelId="{EAE9CA0F-0938-422B-A161-388714D02C1E}" type="presParOf" srcId="{529D0F60-E641-4CC6-A643-8B8D3D99D718}" destId="{74DA9364-74D2-4898-9F3B-C4199C23C961}" srcOrd="2" destOrd="0" presId="urn:diagrams.loki3.com/BracketList"/>
    <dgm:cxn modelId="{D36ADD2E-0639-489A-AC57-12C39980AA75}" type="presParOf" srcId="{529D0F60-E641-4CC6-A643-8B8D3D99D718}" destId="{11343BDE-8C6F-4AD5-89A2-391FDD904750}" srcOrd="3" destOrd="0" presId="urn:diagrams.loki3.com/BracketList"/>
    <dgm:cxn modelId="{4D5E12E1-2532-4CC0-820B-17D9D428BEA8}" type="presParOf" srcId="{93DC514D-6C26-4EB1-9E4C-1F473B95A11F}" destId="{AB026875-64B7-47F2-90AD-73595B652274}" srcOrd="1" destOrd="0" presId="urn:diagrams.loki3.com/BracketList"/>
    <dgm:cxn modelId="{588C251A-1558-463D-AC79-38D2C69CA6AC}" type="presParOf" srcId="{93DC514D-6C26-4EB1-9E4C-1F473B95A11F}" destId="{58F9422C-7211-4B94-BCE3-12E2654B136A}" srcOrd="2" destOrd="0" presId="urn:diagrams.loki3.com/BracketList"/>
    <dgm:cxn modelId="{8A538A50-3633-4305-8F53-A39222DB942C}" type="presParOf" srcId="{58F9422C-7211-4B94-BCE3-12E2654B136A}" destId="{5E78301E-0348-454A-9FB2-85E13699B4C0}" srcOrd="0" destOrd="0" presId="urn:diagrams.loki3.com/BracketList"/>
    <dgm:cxn modelId="{16F5BD7E-A9A0-434C-BFB2-BA4494ADEC84}" type="presParOf" srcId="{58F9422C-7211-4B94-BCE3-12E2654B136A}" destId="{0F17E556-CA04-4026-B367-C2DDCD24F232}" srcOrd="1" destOrd="0" presId="urn:diagrams.loki3.com/BracketList"/>
    <dgm:cxn modelId="{6D0DCEA1-D246-4D98-BBCB-17769FACDF8A}" type="presParOf" srcId="{58F9422C-7211-4B94-BCE3-12E2654B136A}" destId="{C23B2086-A252-4C12-BBEB-0AADA6FE647A}" srcOrd="2" destOrd="0" presId="urn:diagrams.loki3.com/BracketList"/>
    <dgm:cxn modelId="{79A2C009-4945-42FB-841B-F9448B3F74A6}" type="presParOf" srcId="{58F9422C-7211-4B94-BCE3-12E2654B136A}" destId="{5295457F-D8D9-44EC-AFA9-8D3CBBB6D17E}" srcOrd="3" destOrd="0" presId="urn:diagrams.loki3.com/BracketList"/>
    <dgm:cxn modelId="{ED5B45D9-C30A-466D-AA14-2FF1F49CEAEA}" type="presParOf" srcId="{93DC514D-6C26-4EB1-9E4C-1F473B95A11F}" destId="{9893F03A-6D88-475C-AA24-25002553E9BC}" srcOrd="3" destOrd="0" presId="urn:diagrams.loki3.com/BracketList"/>
    <dgm:cxn modelId="{5C13F0AF-71B8-46FE-8D56-0B227382B484}" type="presParOf" srcId="{93DC514D-6C26-4EB1-9E4C-1F473B95A11F}" destId="{5033F15A-0C40-4545-85A6-00A0422B6297}" srcOrd="4" destOrd="0" presId="urn:diagrams.loki3.com/BracketList"/>
    <dgm:cxn modelId="{7D68888A-F7DE-420C-ACE9-53B311423DC9}" type="presParOf" srcId="{5033F15A-0C40-4545-85A6-00A0422B6297}" destId="{CFBA835C-9ED3-40CD-A39B-8B8B321607D1}" srcOrd="0" destOrd="0" presId="urn:diagrams.loki3.com/BracketList"/>
    <dgm:cxn modelId="{A9AB6620-06A1-4732-8B8E-E53F8FC56543}" type="presParOf" srcId="{5033F15A-0C40-4545-85A6-00A0422B6297}" destId="{2E2A45D4-3CC3-4268-B8DE-926E25549054}" srcOrd="1" destOrd="0" presId="urn:diagrams.loki3.com/BracketList"/>
    <dgm:cxn modelId="{F152F9AB-0D2F-4F93-80BC-64ADA73FA6A3}" type="presParOf" srcId="{5033F15A-0C40-4545-85A6-00A0422B6297}" destId="{7814C3D6-987E-4405-B161-43AB57C002C6}" srcOrd="2" destOrd="0" presId="urn:diagrams.loki3.com/BracketList"/>
    <dgm:cxn modelId="{977B8841-CE99-4508-9200-020779ED3E68}" type="presParOf" srcId="{5033F15A-0C40-4545-85A6-00A0422B6297}" destId="{30A70A95-9C4A-4EB7-AA00-4D30D5DABA1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311D0B-5FAD-486E-A671-6362DA4E4959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CCC4D37-6733-4082-8E79-6513D006CDAF}">
      <dgm:prSet phldrT="[Text]"/>
      <dgm:spPr/>
      <dgm:t>
        <a:bodyPr/>
        <a:lstStyle/>
        <a:p>
          <a:r>
            <a:rPr lang="en-US" dirty="0"/>
            <a:t>Dual checkpoint blockade</a:t>
          </a:r>
        </a:p>
      </dgm:t>
    </dgm:pt>
    <dgm:pt modelId="{9C09E20E-A0A1-4BE4-9C46-2108684DF6BC}" type="parTrans" cxnId="{49A8FCED-E2AC-4DE3-A900-C07F9B48BF01}">
      <dgm:prSet/>
      <dgm:spPr/>
      <dgm:t>
        <a:bodyPr/>
        <a:lstStyle/>
        <a:p>
          <a:endParaRPr lang="en-US"/>
        </a:p>
      </dgm:t>
    </dgm:pt>
    <dgm:pt modelId="{0F8E1B76-443F-4EA6-AB79-744A2206658A}" type="sibTrans" cxnId="{49A8FCED-E2AC-4DE3-A900-C07F9B48BF01}">
      <dgm:prSet/>
      <dgm:spPr/>
      <dgm:t>
        <a:bodyPr/>
        <a:lstStyle/>
        <a:p>
          <a:endParaRPr lang="en-US"/>
        </a:p>
      </dgm:t>
    </dgm:pt>
    <dgm:pt modelId="{17AB5D60-0488-4E02-84B7-E398F6F9B135}">
      <dgm:prSet phldrT="[Text]"/>
      <dgm:spPr/>
      <dgm:t>
        <a:bodyPr/>
        <a:lstStyle/>
        <a:p>
          <a:r>
            <a:rPr lang="en-US" dirty="0"/>
            <a:t>Anti–PD-1 monotherapy</a:t>
          </a:r>
        </a:p>
      </dgm:t>
    </dgm:pt>
    <dgm:pt modelId="{E21379C2-9DE1-40AA-95BA-1B0314B09B6C}" type="parTrans" cxnId="{04473DFC-4C05-48BA-819A-085D0EA36A04}">
      <dgm:prSet/>
      <dgm:spPr/>
      <dgm:t>
        <a:bodyPr/>
        <a:lstStyle/>
        <a:p>
          <a:endParaRPr lang="en-US"/>
        </a:p>
      </dgm:t>
    </dgm:pt>
    <dgm:pt modelId="{515662BB-4338-4375-81B4-90B0B9DD09AA}" type="sibTrans" cxnId="{04473DFC-4C05-48BA-819A-085D0EA36A04}">
      <dgm:prSet/>
      <dgm:spPr/>
      <dgm:t>
        <a:bodyPr/>
        <a:lstStyle/>
        <a:p>
          <a:endParaRPr lang="en-US"/>
        </a:p>
      </dgm:t>
    </dgm:pt>
    <dgm:pt modelId="{A5A17642-88DD-44FD-9B66-22D253B86C3E}">
      <dgm:prSet phldrT="[Text]"/>
      <dgm:spPr/>
      <dgm:t>
        <a:bodyPr/>
        <a:lstStyle/>
        <a:p>
          <a:r>
            <a:rPr lang="en-US" dirty="0"/>
            <a:t>For </a:t>
          </a:r>
          <a:r>
            <a:rPr lang="en-US" i="1" dirty="0"/>
            <a:t>BRAF </a:t>
          </a:r>
          <a:r>
            <a:rPr lang="en-US" i="0" dirty="0"/>
            <a:t>V600</a:t>
          </a:r>
          <a:r>
            <a:rPr lang="en-US"/>
            <a:t>–</a:t>
          </a:r>
          <a:r>
            <a:rPr lang="en-US" i="0"/>
            <a:t>mutant </a:t>
          </a:r>
          <a:r>
            <a:rPr lang="en-US" i="0" dirty="0"/>
            <a:t>disease</a:t>
          </a:r>
          <a:endParaRPr lang="en-US" dirty="0"/>
        </a:p>
      </dgm:t>
    </dgm:pt>
    <dgm:pt modelId="{BE9B8E3A-D888-4891-B7C3-71A2C78DD58E}" type="parTrans" cxnId="{4F508E42-4352-4FC5-A300-6C311331BF41}">
      <dgm:prSet/>
      <dgm:spPr/>
      <dgm:t>
        <a:bodyPr/>
        <a:lstStyle/>
        <a:p>
          <a:endParaRPr lang="en-US"/>
        </a:p>
      </dgm:t>
    </dgm:pt>
    <dgm:pt modelId="{8C23AC89-BC74-4BB2-90FA-6463BCB6919E}" type="sibTrans" cxnId="{4F508E42-4352-4FC5-A300-6C311331BF41}">
      <dgm:prSet/>
      <dgm:spPr/>
      <dgm:t>
        <a:bodyPr/>
        <a:lstStyle/>
        <a:p>
          <a:endParaRPr lang="en-US"/>
        </a:p>
      </dgm:t>
    </dgm:pt>
    <dgm:pt modelId="{A37967F1-E51C-4A11-A61A-DA9BB19DC9D1}">
      <dgm:prSet/>
      <dgm:spPr/>
      <dgm:t>
        <a:bodyPr/>
        <a:lstStyle/>
        <a:p>
          <a:r>
            <a:rPr lang="en-US" dirty="0"/>
            <a:t>Ipilimumab/nivolumab</a:t>
          </a:r>
        </a:p>
      </dgm:t>
    </dgm:pt>
    <dgm:pt modelId="{71DD519E-8405-43C7-894F-73F6703E4E63}" type="parTrans" cxnId="{BDD3EF64-EE9D-458D-AE99-A7751F0124F7}">
      <dgm:prSet/>
      <dgm:spPr/>
      <dgm:t>
        <a:bodyPr/>
        <a:lstStyle/>
        <a:p>
          <a:endParaRPr lang="en-US"/>
        </a:p>
      </dgm:t>
    </dgm:pt>
    <dgm:pt modelId="{9E293E1F-6A57-4748-9FDE-6FA74A90DB40}" type="sibTrans" cxnId="{BDD3EF64-EE9D-458D-AE99-A7751F0124F7}">
      <dgm:prSet/>
      <dgm:spPr/>
      <dgm:t>
        <a:bodyPr/>
        <a:lstStyle/>
        <a:p>
          <a:endParaRPr lang="en-US"/>
        </a:p>
      </dgm:t>
    </dgm:pt>
    <dgm:pt modelId="{1F5ABD80-DF16-4482-9BFD-D965287ACF88}">
      <dgm:prSet/>
      <dgm:spPr/>
      <dgm:t>
        <a:bodyPr/>
        <a:lstStyle/>
        <a:p>
          <a:r>
            <a:rPr lang="en-US" dirty="0"/>
            <a:t>Nivolumab/</a:t>
          </a:r>
          <a:r>
            <a:rPr lang="en-US" dirty="0" err="1"/>
            <a:t>relatlimab</a:t>
          </a:r>
          <a:endParaRPr lang="en-US" dirty="0"/>
        </a:p>
      </dgm:t>
    </dgm:pt>
    <dgm:pt modelId="{D4FD0D63-F434-48AC-82B1-A650B6C16635}" type="parTrans" cxnId="{1922AF9E-389C-4F0C-A154-0CC19F37F1EC}">
      <dgm:prSet/>
      <dgm:spPr/>
      <dgm:t>
        <a:bodyPr/>
        <a:lstStyle/>
        <a:p>
          <a:endParaRPr lang="en-US"/>
        </a:p>
      </dgm:t>
    </dgm:pt>
    <dgm:pt modelId="{FF81F86A-A63B-4868-8179-911A637851C4}" type="sibTrans" cxnId="{1922AF9E-389C-4F0C-A154-0CC19F37F1EC}">
      <dgm:prSet/>
      <dgm:spPr/>
      <dgm:t>
        <a:bodyPr/>
        <a:lstStyle/>
        <a:p>
          <a:endParaRPr lang="en-US"/>
        </a:p>
      </dgm:t>
    </dgm:pt>
    <dgm:pt modelId="{32AA589E-3821-443F-8C18-55CD2F3B351B}">
      <dgm:prSet/>
      <dgm:spPr/>
      <dgm:t>
        <a:bodyPr/>
        <a:lstStyle/>
        <a:p>
          <a:r>
            <a:rPr lang="en-US"/>
            <a:t>Pembrolizumab</a:t>
          </a:r>
          <a:endParaRPr lang="en-US" dirty="0"/>
        </a:p>
      </dgm:t>
    </dgm:pt>
    <dgm:pt modelId="{31CFDFF4-C483-4962-92A6-5C8C3574CD89}" type="parTrans" cxnId="{D710FDFD-E71F-45BD-B93E-DE6E2C3C6689}">
      <dgm:prSet/>
      <dgm:spPr/>
      <dgm:t>
        <a:bodyPr/>
        <a:lstStyle/>
        <a:p>
          <a:endParaRPr lang="en-US"/>
        </a:p>
      </dgm:t>
    </dgm:pt>
    <dgm:pt modelId="{324BCAA7-110C-4157-A2C0-7EA5643FC5B8}" type="sibTrans" cxnId="{D710FDFD-E71F-45BD-B93E-DE6E2C3C6689}">
      <dgm:prSet/>
      <dgm:spPr/>
      <dgm:t>
        <a:bodyPr/>
        <a:lstStyle/>
        <a:p>
          <a:endParaRPr lang="en-US"/>
        </a:p>
      </dgm:t>
    </dgm:pt>
    <dgm:pt modelId="{50DD2B0F-3034-48F3-BF34-52CFF4266435}">
      <dgm:prSet/>
      <dgm:spPr/>
      <dgm:t>
        <a:bodyPr/>
        <a:lstStyle/>
        <a:p>
          <a:r>
            <a:rPr lang="en-US"/>
            <a:t>Nivolumab</a:t>
          </a:r>
          <a:endParaRPr lang="en-US" dirty="0"/>
        </a:p>
      </dgm:t>
    </dgm:pt>
    <dgm:pt modelId="{160D2381-ADC0-44E5-A963-BB8AD8C570BB}" type="parTrans" cxnId="{A8C70889-8986-427A-904E-4FB006D52237}">
      <dgm:prSet/>
      <dgm:spPr/>
      <dgm:t>
        <a:bodyPr/>
        <a:lstStyle/>
        <a:p>
          <a:endParaRPr lang="en-US"/>
        </a:p>
      </dgm:t>
    </dgm:pt>
    <dgm:pt modelId="{02862C8F-181B-4145-B380-2DDF846AE2AA}" type="sibTrans" cxnId="{A8C70889-8986-427A-904E-4FB006D52237}">
      <dgm:prSet/>
      <dgm:spPr/>
      <dgm:t>
        <a:bodyPr/>
        <a:lstStyle/>
        <a:p>
          <a:endParaRPr lang="en-US"/>
        </a:p>
      </dgm:t>
    </dgm:pt>
    <dgm:pt modelId="{881D0F5F-52CA-45EE-9EB2-EEA09FC0B36F}">
      <dgm:prSet/>
      <dgm:spPr/>
      <dgm:t>
        <a:bodyPr/>
        <a:lstStyle/>
        <a:p>
          <a:r>
            <a:rPr lang="en-US"/>
            <a:t>Dabrafenib/trametinib</a:t>
          </a:r>
          <a:endParaRPr lang="en-US" dirty="0"/>
        </a:p>
      </dgm:t>
    </dgm:pt>
    <dgm:pt modelId="{5F82833B-FE31-46D2-9104-AE43974085F9}" type="parTrans" cxnId="{4BE379D6-1D3D-4289-BB74-B88F5A60FDFD}">
      <dgm:prSet/>
      <dgm:spPr/>
      <dgm:t>
        <a:bodyPr/>
        <a:lstStyle/>
        <a:p>
          <a:endParaRPr lang="en-US"/>
        </a:p>
      </dgm:t>
    </dgm:pt>
    <dgm:pt modelId="{D4FED320-EA95-479D-A42E-9E17E28F126F}" type="sibTrans" cxnId="{4BE379D6-1D3D-4289-BB74-B88F5A60FDFD}">
      <dgm:prSet/>
      <dgm:spPr/>
      <dgm:t>
        <a:bodyPr/>
        <a:lstStyle/>
        <a:p>
          <a:endParaRPr lang="en-US"/>
        </a:p>
      </dgm:t>
    </dgm:pt>
    <dgm:pt modelId="{FF3CE9D9-07D1-4FE5-A9B4-FA723E4303BB}">
      <dgm:prSet/>
      <dgm:spPr/>
      <dgm:t>
        <a:bodyPr/>
        <a:lstStyle/>
        <a:p>
          <a:r>
            <a:rPr lang="en-US"/>
            <a:t>Vemurafenib/cobimetinib</a:t>
          </a:r>
          <a:endParaRPr lang="en-US" dirty="0"/>
        </a:p>
      </dgm:t>
    </dgm:pt>
    <dgm:pt modelId="{60BAABD2-8FE4-4DC8-B7F4-52B84572D814}" type="parTrans" cxnId="{B1EAE6C8-9FB4-4ABF-9C33-95966F98CCFF}">
      <dgm:prSet/>
      <dgm:spPr/>
      <dgm:t>
        <a:bodyPr/>
        <a:lstStyle/>
        <a:p>
          <a:endParaRPr lang="en-US"/>
        </a:p>
      </dgm:t>
    </dgm:pt>
    <dgm:pt modelId="{F4B305DC-10A1-491E-9D8C-2F9EDF70E7A9}" type="sibTrans" cxnId="{B1EAE6C8-9FB4-4ABF-9C33-95966F98CCFF}">
      <dgm:prSet/>
      <dgm:spPr/>
      <dgm:t>
        <a:bodyPr/>
        <a:lstStyle/>
        <a:p>
          <a:endParaRPr lang="en-US"/>
        </a:p>
      </dgm:t>
    </dgm:pt>
    <dgm:pt modelId="{AA8085F4-D8E2-435F-948E-F4C95E586B7E}">
      <dgm:prSet/>
      <dgm:spPr/>
      <dgm:t>
        <a:bodyPr/>
        <a:lstStyle/>
        <a:p>
          <a:r>
            <a:rPr lang="en-US"/>
            <a:t>Encorafenib/binimetinib</a:t>
          </a:r>
          <a:endParaRPr lang="en-US" dirty="0"/>
        </a:p>
      </dgm:t>
    </dgm:pt>
    <dgm:pt modelId="{00673F59-3192-4363-8ABC-062A28725E5A}" type="parTrans" cxnId="{A6BB291A-6323-49E2-B7F7-3D4AD2AA983F}">
      <dgm:prSet/>
      <dgm:spPr/>
      <dgm:t>
        <a:bodyPr/>
        <a:lstStyle/>
        <a:p>
          <a:endParaRPr lang="en-US"/>
        </a:p>
      </dgm:t>
    </dgm:pt>
    <dgm:pt modelId="{FC0D7741-A299-41D8-B4C3-AED6BEB1A73B}" type="sibTrans" cxnId="{A6BB291A-6323-49E2-B7F7-3D4AD2AA983F}">
      <dgm:prSet/>
      <dgm:spPr/>
      <dgm:t>
        <a:bodyPr/>
        <a:lstStyle/>
        <a:p>
          <a:endParaRPr lang="en-US"/>
        </a:p>
      </dgm:t>
    </dgm:pt>
    <dgm:pt modelId="{9811F2D6-6C36-48CC-8CE0-8220FC2B7257}">
      <dgm:prSet/>
      <dgm:spPr/>
      <dgm:t>
        <a:bodyPr/>
        <a:lstStyle/>
        <a:p>
          <a:r>
            <a:rPr lang="en-US" dirty="0"/>
            <a:t>Pembrolizumab/low-dose ipilimumab</a:t>
          </a:r>
        </a:p>
      </dgm:t>
    </dgm:pt>
    <dgm:pt modelId="{0A7CC586-AED9-479F-8CC4-83E35E2A1211}" type="parTrans" cxnId="{12044A39-E29B-46EA-9543-3AD83B43BC07}">
      <dgm:prSet/>
      <dgm:spPr/>
      <dgm:t>
        <a:bodyPr/>
        <a:lstStyle/>
        <a:p>
          <a:endParaRPr lang="en-US"/>
        </a:p>
      </dgm:t>
    </dgm:pt>
    <dgm:pt modelId="{F1091B1A-F479-48A1-B707-1BECCDAF223E}" type="sibTrans" cxnId="{12044A39-E29B-46EA-9543-3AD83B43BC07}">
      <dgm:prSet/>
      <dgm:spPr/>
      <dgm:t>
        <a:bodyPr/>
        <a:lstStyle/>
        <a:p>
          <a:endParaRPr lang="en-US"/>
        </a:p>
      </dgm:t>
    </dgm:pt>
    <dgm:pt modelId="{1B5CC535-018C-4D2A-8C41-5E1FB00F63E3}">
      <dgm:prSet phldrT="[Text]"/>
      <dgm:spPr/>
      <dgm:t>
        <a:bodyPr/>
        <a:lstStyle/>
        <a:p>
          <a:r>
            <a:rPr lang="en-US" dirty="0"/>
            <a:t>Combination therapy</a:t>
          </a:r>
        </a:p>
      </dgm:t>
    </dgm:pt>
    <dgm:pt modelId="{BD473BD0-8DF6-49DC-B70E-F21FCEAB2C82}" type="parTrans" cxnId="{E96062D4-0AEC-4E73-BEA8-73A6BE354215}">
      <dgm:prSet/>
      <dgm:spPr/>
      <dgm:t>
        <a:bodyPr/>
        <a:lstStyle/>
        <a:p>
          <a:endParaRPr lang="en-US"/>
        </a:p>
      </dgm:t>
    </dgm:pt>
    <dgm:pt modelId="{44589FC3-7307-44FE-94B3-7044FC4CDF1B}" type="sibTrans" cxnId="{E96062D4-0AEC-4E73-BEA8-73A6BE354215}">
      <dgm:prSet/>
      <dgm:spPr/>
      <dgm:t>
        <a:bodyPr/>
        <a:lstStyle/>
        <a:p>
          <a:endParaRPr lang="en-US"/>
        </a:p>
      </dgm:t>
    </dgm:pt>
    <dgm:pt modelId="{4D4F0680-FA83-4103-8888-41763D38164A}">
      <dgm:prSet/>
      <dgm:spPr/>
      <dgm:t>
        <a:bodyPr/>
        <a:lstStyle/>
        <a:p>
          <a:r>
            <a:rPr lang="en-US"/>
            <a:t>Pembrolizumab/lenvatinib</a:t>
          </a:r>
          <a:endParaRPr lang="en-US" dirty="0"/>
        </a:p>
      </dgm:t>
    </dgm:pt>
    <dgm:pt modelId="{CDE397EA-544B-4733-B8A7-90FA241583AF}" type="parTrans" cxnId="{A0240BD9-CDE1-471A-9F9B-E1DF68E93AC1}">
      <dgm:prSet/>
      <dgm:spPr/>
      <dgm:t>
        <a:bodyPr/>
        <a:lstStyle/>
        <a:p>
          <a:endParaRPr lang="en-US"/>
        </a:p>
      </dgm:t>
    </dgm:pt>
    <dgm:pt modelId="{B9B7300F-FB77-4C95-A41D-70832676570F}" type="sibTrans" cxnId="{A0240BD9-CDE1-471A-9F9B-E1DF68E93AC1}">
      <dgm:prSet/>
      <dgm:spPr/>
      <dgm:t>
        <a:bodyPr/>
        <a:lstStyle/>
        <a:p>
          <a:endParaRPr lang="en-US"/>
        </a:p>
      </dgm:t>
    </dgm:pt>
    <dgm:pt modelId="{8CA7A766-98D7-4CAA-BFAA-B672660FEF92}">
      <dgm:prSet/>
      <dgm:spPr/>
      <dgm:t>
        <a:bodyPr/>
        <a:lstStyle/>
        <a:p>
          <a:r>
            <a:rPr lang="en-US"/>
            <a:t>Ipilimumab/intralesional T-VEC</a:t>
          </a:r>
          <a:endParaRPr lang="en-US" dirty="0"/>
        </a:p>
      </dgm:t>
    </dgm:pt>
    <dgm:pt modelId="{6E0E165F-33C9-4DEE-B5CE-BBF01CCD9F85}" type="parTrans" cxnId="{878194BE-982E-457B-B998-B8E990AC48D9}">
      <dgm:prSet/>
      <dgm:spPr/>
      <dgm:t>
        <a:bodyPr/>
        <a:lstStyle/>
        <a:p>
          <a:endParaRPr lang="en-US"/>
        </a:p>
      </dgm:t>
    </dgm:pt>
    <dgm:pt modelId="{837E129C-A1D6-427D-B906-7321FA8C902A}" type="sibTrans" cxnId="{878194BE-982E-457B-B998-B8E990AC48D9}">
      <dgm:prSet/>
      <dgm:spPr/>
      <dgm:t>
        <a:bodyPr/>
        <a:lstStyle/>
        <a:p>
          <a:endParaRPr lang="en-US"/>
        </a:p>
      </dgm:t>
    </dgm:pt>
    <dgm:pt modelId="{3EFA08B4-D4D0-49A3-8E9F-A3164DC86707}" type="pres">
      <dgm:prSet presAssocID="{9F311D0B-5FAD-486E-A671-6362DA4E4959}" presName="linear" presStyleCnt="0">
        <dgm:presLayoutVars>
          <dgm:dir/>
          <dgm:animLvl val="lvl"/>
          <dgm:resizeHandles val="exact"/>
        </dgm:presLayoutVars>
      </dgm:prSet>
      <dgm:spPr/>
    </dgm:pt>
    <dgm:pt modelId="{C0D045D9-7433-486C-88D1-8AC13A371031}" type="pres">
      <dgm:prSet presAssocID="{9CCC4D37-6733-4082-8E79-6513D006CDAF}" presName="parentLin" presStyleCnt="0"/>
      <dgm:spPr/>
    </dgm:pt>
    <dgm:pt modelId="{786F78E9-330A-4E57-B8E6-237BCBE76593}" type="pres">
      <dgm:prSet presAssocID="{9CCC4D37-6733-4082-8E79-6513D006CDAF}" presName="parentLeftMargin" presStyleLbl="node1" presStyleIdx="0" presStyleCnt="4"/>
      <dgm:spPr/>
    </dgm:pt>
    <dgm:pt modelId="{B3FCB8C5-64CA-437A-AFFB-DEF463245C38}" type="pres">
      <dgm:prSet presAssocID="{9CCC4D37-6733-4082-8E79-6513D006CDA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A9B571D-C458-42DA-8C18-D7F270157888}" type="pres">
      <dgm:prSet presAssocID="{9CCC4D37-6733-4082-8E79-6513D006CDAF}" presName="negativeSpace" presStyleCnt="0"/>
      <dgm:spPr/>
    </dgm:pt>
    <dgm:pt modelId="{556D4027-2E12-44AA-A53D-0FC27448CF23}" type="pres">
      <dgm:prSet presAssocID="{9CCC4D37-6733-4082-8E79-6513D006CDAF}" presName="childText" presStyleLbl="conFgAcc1" presStyleIdx="0" presStyleCnt="4" custScaleX="89285">
        <dgm:presLayoutVars>
          <dgm:bulletEnabled val="1"/>
        </dgm:presLayoutVars>
      </dgm:prSet>
      <dgm:spPr/>
    </dgm:pt>
    <dgm:pt modelId="{39E5B092-6C1A-4C2A-819C-724571AE207F}" type="pres">
      <dgm:prSet presAssocID="{0F8E1B76-443F-4EA6-AB79-744A2206658A}" presName="spaceBetweenRectangles" presStyleCnt="0"/>
      <dgm:spPr/>
    </dgm:pt>
    <dgm:pt modelId="{530FFDD4-D1BC-4EA6-B321-382AFE0EF3CA}" type="pres">
      <dgm:prSet presAssocID="{17AB5D60-0488-4E02-84B7-E398F6F9B135}" presName="parentLin" presStyleCnt="0"/>
      <dgm:spPr/>
    </dgm:pt>
    <dgm:pt modelId="{F0CC527B-8D8F-4363-8053-B07AE82ABC96}" type="pres">
      <dgm:prSet presAssocID="{17AB5D60-0488-4E02-84B7-E398F6F9B135}" presName="parentLeftMargin" presStyleLbl="node1" presStyleIdx="0" presStyleCnt="4"/>
      <dgm:spPr/>
    </dgm:pt>
    <dgm:pt modelId="{9E0C8025-B926-43D8-8347-DC824E58824B}" type="pres">
      <dgm:prSet presAssocID="{17AB5D60-0488-4E02-84B7-E398F6F9B13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91C96F7-53C9-42A9-8610-C47DE53ACE70}" type="pres">
      <dgm:prSet presAssocID="{17AB5D60-0488-4E02-84B7-E398F6F9B135}" presName="negativeSpace" presStyleCnt="0"/>
      <dgm:spPr/>
    </dgm:pt>
    <dgm:pt modelId="{DD94B95B-7201-4819-AD4F-7B70B7CECB98}" type="pres">
      <dgm:prSet presAssocID="{17AB5D60-0488-4E02-84B7-E398F6F9B135}" presName="childText" presStyleLbl="conFgAcc1" presStyleIdx="1" presStyleCnt="4" custScaleX="89275">
        <dgm:presLayoutVars>
          <dgm:bulletEnabled val="1"/>
        </dgm:presLayoutVars>
      </dgm:prSet>
      <dgm:spPr/>
    </dgm:pt>
    <dgm:pt modelId="{02DB3280-B72C-4FC5-86D5-7883895B7DAB}" type="pres">
      <dgm:prSet presAssocID="{515662BB-4338-4375-81B4-90B0B9DD09AA}" presName="spaceBetweenRectangles" presStyleCnt="0"/>
      <dgm:spPr/>
    </dgm:pt>
    <dgm:pt modelId="{FCF01F02-03AB-4E5B-A62B-CC060D8E319E}" type="pres">
      <dgm:prSet presAssocID="{A5A17642-88DD-44FD-9B66-22D253B86C3E}" presName="parentLin" presStyleCnt="0"/>
      <dgm:spPr/>
    </dgm:pt>
    <dgm:pt modelId="{FA63E0B4-C961-4F70-9321-30CBF8D568A1}" type="pres">
      <dgm:prSet presAssocID="{A5A17642-88DD-44FD-9B66-22D253B86C3E}" presName="parentLeftMargin" presStyleLbl="node1" presStyleIdx="1" presStyleCnt="4"/>
      <dgm:spPr/>
    </dgm:pt>
    <dgm:pt modelId="{2AC10288-8DB3-4C1E-943E-B5079C5B7007}" type="pres">
      <dgm:prSet presAssocID="{A5A17642-88DD-44FD-9B66-22D253B86C3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809845E-3B15-405D-BAFE-B42A69286ADE}" type="pres">
      <dgm:prSet presAssocID="{A5A17642-88DD-44FD-9B66-22D253B86C3E}" presName="negativeSpace" presStyleCnt="0"/>
      <dgm:spPr/>
    </dgm:pt>
    <dgm:pt modelId="{527BCC3C-30A6-4189-B590-B0BACA8C9C26}" type="pres">
      <dgm:prSet presAssocID="{A5A17642-88DD-44FD-9B66-22D253B86C3E}" presName="childText" presStyleLbl="conFgAcc1" presStyleIdx="2" presStyleCnt="4" custScaleX="89275">
        <dgm:presLayoutVars>
          <dgm:bulletEnabled val="1"/>
        </dgm:presLayoutVars>
      </dgm:prSet>
      <dgm:spPr/>
    </dgm:pt>
    <dgm:pt modelId="{ED344807-4A78-44B9-9652-9EFC31A78053}" type="pres">
      <dgm:prSet presAssocID="{8C23AC89-BC74-4BB2-90FA-6463BCB6919E}" presName="spaceBetweenRectangles" presStyleCnt="0"/>
      <dgm:spPr/>
    </dgm:pt>
    <dgm:pt modelId="{7103AB47-673A-4CD2-8178-7BA4783BECE1}" type="pres">
      <dgm:prSet presAssocID="{1B5CC535-018C-4D2A-8C41-5E1FB00F63E3}" presName="parentLin" presStyleCnt="0"/>
      <dgm:spPr/>
    </dgm:pt>
    <dgm:pt modelId="{66E9BC48-7EDF-448A-A7D1-4104CB74AF73}" type="pres">
      <dgm:prSet presAssocID="{1B5CC535-018C-4D2A-8C41-5E1FB00F63E3}" presName="parentLeftMargin" presStyleLbl="node1" presStyleIdx="2" presStyleCnt="4"/>
      <dgm:spPr/>
    </dgm:pt>
    <dgm:pt modelId="{92F33301-486D-4026-876C-620AFA84824A}" type="pres">
      <dgm:prSet presAssocID="{1B5CC535-018C-4D2A-8C41-5E1FB00F63E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096E8F2-09AD-4C8D-9C0E-8867C5CBA92C}" type="pres">
      <dgm:prSet presAssocID="{1B5CC535-018C-4D2A-8C41-5E1FB00F63E3}" presName="negativeSpace" presStyleCnt="0"/>
      <dgm:spPr/>
    </dgm:pt>
    <dgm:pt modelId="{EDE9AF13-B16C-4299-9B79-666125A428D4}" type="pres">
      <dgm:prSet presAssocID="{1B5CC535-018C-4D2A-8C41-5E1FB00F63E3}" presName="childText" presStyleLbl="conFgAcc1" presStyleIdx="3" presStyleCnt="4" custScaleX="89285">
        <dgm:presLayoutVars>
          <dgm:bulletEnabled val="1"/>
        </dgm:presLayoutVars>
      </dgm:prSet>
      <dgm:spPr/>
    </dgm:pt>
  </dgm:ptLst>
  <dgm:cxnLst>
    <dgm:cxn modelId="{A6BB291A-6323-49E2-B7F7-3D4AD2AA983F}" srcId="{A5A17642-88DD-44FD-9B66-22D253B86C3E}" destId="{AA8085F4-D8E2-435F-948E-F4C95E586B7E}" srcOrd="2" destOrd="0" parTransId="{00673F59-3192-4363-8ABC-062A28725E5A}" sibTransId="{FC0D7741-A299-41D8-B4C3-AED6BEB1A73B}"/>
    <dgm:cxn modelId="{C2B9A020-CE0C-49DC-9B80-6AD7B60A1DC5}" type="presOf" srcId="{AA8085F4-D8E2-435F-948E-F4C95E586B7E}" destId="{527BCC3C-30A6-4189-B590-B0BACA8C9C26}" srcOrd="0" destOrd="2" presId="urn:microsoft.com/office/officeart/2005/8/layout/list1"/>
    <dgm:cxn modelId="{12044A39-E29B-46EA-9543-3AD83B43BC07}" srcId="{9CCC4D37-6733-4082-8E79-6513D006CDAF}" destId="{9811F2D6-6C36-48CC-8CE0-8220FC2B7257}" srcOrd="2" destOrd="0" parTransId="{0A7CC586-AED9-479F-8CC4-83E35E2A1211}" sibTransId="{F1091B1A-F479-48A1-B707-1BECCDAF223E}"/>
    <dgm:cxn modelId="{BA62A83F-F787-4A59-A2B3-1A648A45B981}" type="presOf" srcId="{4D4F0680-FA83-4103-8888-41763D38164A}" destId="{EDE9AF13-B16C-4299-9B79-666125A428D4}" srcOrd="0" destOrd="0" presId="urn:microsoft.com/office/officeart/2005/8/layout/list1"/>
    <dgm:cxn modelId="{4F508E42-4352-4FC5-A300-6C311331BF41}" srcId="{9F311D0B-5FAD-486E-A671-6362DA4E4959}" destId="{A5A17642-88DD-44FD-9B66-22D253B86C3E}" srcOrd="2" destOrd="0" parTransId="{BE9B8E3A-D888-4891-B7C3-71A2C78DD58E}" sibTransId="{8C23AC89-BC74-4BB2-90FA-6463BCB6919E}"/>
    <dgm:cxn modelId="{BDD3EF64-EE9D-458D-AE99-A7751F0124F7}" srcId="{9CCC4D37-6733-4082-8E79-6513D006CDAF}" destId="{A37967F1-E51C-4A11-A61A-DA9BB19DC9D1}" srcOrd="0" destOrd="0" parTransId="{71DD519E-8405-43C7-894F-73F6703E4E63}" sibTransId="{9E293E1F-6A57-4748-9FDE-6FA74A90DB40}"/>
    <dgm:cxn modelId="{99F7D565-EB45-491D-9449-345A0C7999BC}" type="presOf" srcId="{8CA7A766-98D7-4CAA-BFAA-B672660FEF92}" destId="{EDE9AF13-B16C-4299-9B79-666125A428D4}" srcOrd="0" destOrd="1" presId="urn:microsoft.com/office/officeart/2005/8/layout/list1"/>
    <dgm:cxn modelId="{7D49A04C-E4A2-4984-B878-76D3826F156D}" type="presOf" srcId="{1B5CC535-018C-4D2A-8C41-5E1FB00F63E3}" destId="{92F33301-486D-4026-876C-620AFA84824A}" srcOrd="1" destOrd="0" presId="urn:microsoft.com/office/officeart/2005/8/layout/list1"/>
    <dgm:cxn modelId="{B614386F-0F61-428E-98D9-C587304C17B4}" type="presOf" srcId="{A37967F1-E51C-4A11-A61A-DA9BB19DC9D1}" destId="{556D4027-2E12-44AA-A53D-0FC27448CF23}" srcOrd="0" destOrd="0" presId="urn:microsoft.com/office/officeart/2005/8/layout/list1"/>
    <dgm:cxn modelId="{CAD9844F-ADE8-4F74-A0D1-0A9092CCBC6C}" type="presOf" srcId="{17AB5D60-0488-4E02-84B7-E398F6F9B135}" destId="{9E0C8025-B926-43D8-8347-DC824E58824B}" srcOrd="1" destOrd="0" presId="urn:microsoft.com/office/officeart/2005/8/layout/list1"/>
    <dgm:cxn modelId="{07115856-4E71-47B5-B477-C85B558DE889}" type="presOf" srcId="{50DD2B0F-3034-48F3-BF34-52CFF4266435}" destId="{DD94B95B-7201-4819-AD4F-7B70B7CECB98}" srcOrd="0" destOrd="1" presId="urn:microsoft.com/office/officeart/2005/8/layout/list1"/>
    <dgm:cxn modelId="{540AFC77-2293-4D27-9E9C-2154C07067B9}" type="presOf" srcId="{9CCC4D37-6733-4082-8E79-6513D006CDAF}" destId="{786F78E9-330A-4E57-B8E6-237BCBE76593}" srcOrd="0" destOrd="0" presId="urn:microsoft.com/office/officeart/2005/8/layout/list1"/>
    <dgm:cxn modelId="{36276178-D8C4-43BB-9235-375C81863F23}" type="presOf" srcId="{881D0F5F-52CA-45EE-9EB2-EEA09FC0B36F}" destId="{527BCC3C-30A6-4189-B590-B0BACA8C9C26}" srcOrd="0" destOrd="0" presId="urn:microsoft.com/office/officeart/2005/8/layout/list1"/>
    <dgm:cxn modelId="{62407D59-A368-4DDD-A978-B7A404AB2134}" type="presOf" srcId="{1B5CC535-018C-4D2A-8C41-5E1FB00F63E3}" destId="{66E9BC48-7EDF-448A-A7D1-4104CB74AF73}" srcOrd="0" destOrd="0" presId="urn:microsoft.com/office/officeart/2005/8/layout/list1"/>
    <dgm:cxn modelId="{6A526C7A-C757-4AB4-B29E-F8247C56BD93}" type="presOf" srcId="{9811F2D6-6C36-48CC-8CE0-8220FC2B7257}" destId="{556D4027-2E12-44AA-A53D-0FC27448CF23}" srcOrd="0" destOrd="2" presId="urn:microsoft.com/office/officeart/2005/8/layout/list1"/>
    <dgm:cxn modelId="{A8C70889-8986-427A-904E-4FB006D52237}" srcId="{17AB5D60-0488-4E02-84B7-E398F6F9B135}" destId="{50DD2B0F-3034-48F3-BF34-52CFF4266435}" srcOrd="1" destOrd="0" parTransId="{160D2381-ADC0-44E5-A963-BB8AD8C570BB}" sibTransId="{02862C8F-181B-4145-B380-2DDF846AE2AA}"/>
    <dgm:cxn modelId="{A439D496-44BD-44B1-A892-8B04DA96C368}" type="presOf" srcId="{9F311D0B-5FAD-486E-A671-6362DA4E4959}" destId="{3EFA08B4-D4D0-49A3-8E9F-A3164DC86707}" srcOrd="0" destOrd="0" presId="urn:microsoft.com/office/officeart/2005/8/layout/list1"/>
    <dgm:cxn modelId="{91C8BE99-4DEB-42B4-8875-AD100FBA37A1}" type="presOf" srcId="{A5A17642-88DD-44FD-9B66-22D253B86C3E}" destId="{2AC10288-8DB3-4C1E-943E-B5079C5B7007}" srcOrd="1" destOrd="0" presId="urn:microsoft.com/office/officeart/2005/8/layout/list1"/>
    <dgm:cxn modelId="{1922AF9E-389C-4F0C-A154-0CC19F37F1EC}" srcId="{9CCC4D37-6733-4082-8E79-6513D006CDAF}" destId="{1F5ABD80-DF16-4482-9BFD-D965287ACF88}" srcOrd="1" destOrd="0" parTransId="{D4FD0D63-F434-48AC-82B1-A650B6C16635}" sibTransId="{FF81F86A-A63B-4868-8179-911A637851C4}"/>
    <dgm:cxn modelId="{444311B2-366C-4ACF-87F3-F8540A7D7B93}" type="presOf" srcId="{A5A17642-88DD-44FD-9B66-22D253B86C3E}" destId="{FA63E0B4-C961-4F70-9321-30CBF8D568A1}" srcOrd="0" destOrd="0" presId="urn:microsoft.com/office/officeart/2005/8/layout/list1"/>
    <dgm:cxn modelId="{7702BBB3-30E7-440F-A4D1-96C972E9C3EE}" type="presOf" srcId="{17AB5D60-0488-4E02-84B7-E398F6F9B135}" destId="{F0CC527B-8D8F-4363-8053-B07AE82ABC96}" srcOrd="0" destOrd="0" presId="urn:microsoft.com/office/officeart/2005/8/layout/list1"/>
    <dgm:cxn modelId="{878194BE-982E-457B-B998-B8E990AC48D9}" srcId="{1B5CC535-018C-4D2A-8C41-5E1FB00F63E3}" destId="{8CA7A766-98D7-4CAA-BFAA-B672660FEF92}" srcOrd="1" destOrd="0" parTransId="{6E0E165F-33C9-4DEE-B5CE-BBF01CCD9F85}" sibTransId="{837E129C-A1D6-427D-B906-7321FA8C902A}"/>
    <dgm:cxn modelId="{C29773C6-48BE-4173-81BE-BBB3CAED609B}" type="presOf" srcId="{FF3CE9D9-07D1-4FE5-A9B4-FA723E4303BB}" destId="{527BCC3C-30A6-4189-B590-B0BACA8C9C26}" srcOrd="0" destOrd="1" presId="urn:microsoft.com/office/officeart/2005/8/layout/list1"/>
    <dgm:cxn modelId="{2757E2C7-A46B-4B7B-8640-585FB9D7D1D0}" type="presOf" srcId="{1F5ABD80-DF16-4482-9BFD-D965287ACF88}" destId="{556D4027-2E12-44AA-A53D-0FC27448CF23}" srcOrd="0" destOrd="1" presId="urn:microsoft.com/office/officeart/2005/8/layout/list1"/>
    <dgm:cxn modelId="{B1EAE6C8-9FB4-4ABF-9C33-95966F98CCFF}" srcId="{A5A17642-88DD-44FD-9B66-22D253B86C3E}" destId="{FF3CE9D9-07D1-4FE5-A9B4-FA723E4303BB}" srcOrd="1" destOrd="0" parTransId="{60BAABD2-8FE4-4DC8-B7F4-52B84572D814}" sibTransId="{F4B305DC-10A1-491E-9D8C-2F9EDF70E7A9}"/>
    <dgm:cxn modelId="{538DE5CE-6304-44E0-941E-493096086607}" type="presOf" srcId="{32AA589E-3821-443F-8C18-55CD2F3B351B}" destId="{DD94B95B-7201-4819-AD4F-7B70B7CECB98}" srcOrd="0" destOrd="0" presId="urn:microsoft.com/office/officeart/2005/8/layout/list1"/>
    <dgm:cxn modelId="{E96062D4-0AEC-4E73-BEA8-73A6BE354215}" srcId="{9F311D0B-5FAD-486E-A671-6362DA4E4959}" destId="{1B5CC535-018C-4D2A-8C41-5E1FB00F63E3}" srcOrd="3" destOrd="0" parTransId="{BD473BD0-8DF6-49DC-B70E-F21FCEAB2C82}" sibTransId="{44589FC3-7307-44FE-94B3-7044FC4CDF1B}"/>
    <dgm:cxn modelId="{4BE379D6-1D3D-4289-BB74-B88F5A60FDFD}" srcId="{A5A17642-88DD-44FD-9B66-22D253B86C3E}" destId="{881D0F5F-52CA-45EE-9EB2-EEA09FC0B36F}" srcOrd="0" destOrd="0" parTransId="{5F82833B-FE31-46D2-9104-AE43974085F9}" sibTransId="{D4FED320-EA95-479D-A42E-9E17E28F126F}"/>
    <dgm:cxn modelId="{A0240BD9-CDE1-471A-9F9B-E1DF68E93AC1}" srcId="{1B5CC535-018C-4D2A-8C41-5E1FB00F63E3}" destId="{4D4F0680-FA83-4103-8888-41763D38164A}" srcOrd="0" destOrd="0" parTransId="{CDE397EA-544B-4733-B8A7-90FA241583AF}" sibTransId="{B9B7300F-FB77-4C95-A41D-70832676570F}"/>
    <dgm:cxn modelId="{6B06DFDC-DA4C-4CBD-8840-0DEB88322A80}" type="presOf" srcId="{9CCC4D37-6733-4082-8E79-6513D006CDAF}" destId="{B3FCB8C5-64CA-437A-AFFB-DEF463245C38}" srcOrd="1" destOrd="0" presId="urn:microsoft.com/office/officeart/2005/8/layout/list1"/>
    <dgm:cxn modelId="{49A8FCED-E2AC-4DE3-A900-C07F9B48BF01}" srcId="{9F311D0B-5FAD-486E-A671-6362DA4E4959}" destId="{9CCC4D37-6733-4082-8E79-6513D006CDAF}" srcOrd="0" destOrd="0" parTransId="{9C09E20E-A0A1-4BE4-9C46-2108684DF6BC}" sibTransId="{0F8E1B76-443F-4EA6-AB79-744A2206658A}"/>
    <dgm:cxn modelId="{04473DFC-4C05-48BA-819A-085D0EA36A04}" srcId="{9F311D0B-5FAD-486E-A671-6362DA4E4959}" destId="{17AB5D60-0488-4E02-84B7-E398F6F9B135}" srcOrd="1" destOrd="0" parTransId="{E21379C2-9DE1-40AA-95BA-1B0314B09B6C}" sibTransId="{515662BB-4338-4375-81B4-90B0B9DD09AA}"/>
    <dgm:cxn modelId="{D710FDFD-E71F-45BD-B93E-DE6E2C3C6689}" srcId="{17AB5D60-0488-4E02-84B7-E398F6F9B135}" destId="{32AA589E-3821-443F-8C18-55CD2F3B351B}" srcOrd="0" destOrd="0" parTransId="{31CFDFF4-C483-4962-92A6-5C8C3574CD89}" sibTransId="{324BCAA7-110C-4157-A2C0-7EA5643FC5B8}"/>
    <dgm:cxn modelId="{31A7BA6D-9A33-45A5-8B37-59E8480599DA}" type="presParOf" srcId="{3EFA08B4-D4D0-49A3-8E9F-A3164DC86707}" destId="{C0D045D9-7433-486C-88D1-8AC13A371031}" srcOrd="0" destOrd="0" presId="urn:microsoft.com/office/officeart/2005/8/layout/list1"/>
    <dgm:cxn modelId="{03340A2C-937D-4B26-BFE2-7E97E3F2AA94}" type="presParOf" srcId="{C0D045D9-7433-486C-88D1-8AC13A371031}" destId="{786F78E9-330A-4E57-B8E6-237BCBE76593}" srcOrd="0" destOrd="0" presId="urn:microsoft.com/office/officeart/2005/8/layout/list1"/>
    <dgm:cxn modelId="{65322004-A3DD-459C-908D-9E7B18B1FD9D}" type="presParOf" srcId="{C0D045D9-7433-486C-88D1-8AC13A371031}" destId="{B3FCB8C5-64CA-437A-AFFB-DEF463245C38}" srcOrd="1" destOrd="0" presId="urn:microsoft.com/office/officeart/2005/8/layout/list1"/>
    <dgm:cxn modelId="{AD0D2971-0A95-4709-86B5-C70D08F07B5E}" type="presParOf" srcId="{3EFA08B4-D4D0-49A3-8E9F-A3164DC86707}" destId="{8A9B571D-C458-42DA-8C18-D7F270157888}" srcOrd="1" destOrd="0" presId="urn:microsoft.com/office/officeart/2005/8/layout/list1"/>
    <dgm:cxn modelId="{EE7BF731-3356-493B-8659-12BB8C279A66}" type="presParOf" srcId="{3EFA08B4-D4D0-49A3-8E9F-A3164DC86707}" destId="{556D4027-2E12-44AA-A53D-0FC27448CF23}" srcOrd="2" destOrd="0" presId="urn:microsoft.com/office/officeart/2005/8/layout/list1"/>
    <dgm:cxn modelId="{8FDA32F5-4A3B-44E7-AC3D-3622E190C123}" type="presParOf" srcId="{3EFA08B4-D4D0-49A3-8E9F-A3164DC86707}" destId="{39E5B092-6C1A-4C2A-819C-724571AE207F}" srcOrd="3" destOrd="0" presId="urn:microsoft.com/office/officeart/2005/8/layout/list1"/>
    <dgm:cxn modelId="{A0600D5A-B14B-41B3-9530-B08444260AB0}" type="presParOf" srcId="{3EFA08B4-D4D0-49A3-8E9F-A3164DC86707}" destId="{530FFDD4-D1BC-4EA6-B321-382AFE0EF3CA}" srcOrd="4" destOrd="0" presId="urn:microsoft.com/office/officeart/2005/8/layout/list1"/>
    <dgm:cxn modelId="{A251B77E-1E8D-4993-90BC-C47B85C9BDE6}" type="presParOf" srcId="{530FFDD4-D1BC-4EA6-B321-382AFE0EF3CA}" destId="{F0CC527B-8D8F-4363-8053-B07AE82ABC96}" srcOrd="0" destOrd="0" presId="urn:microsoft.com/office/officeart/2005/8/layout/list1"/>
    <dgm:cxn modelId="{2CE6D2B4-E913-4571-AA6F-7081C53CA6EF}" type="presParOf" srcId="{530FFDD4-D1BC-4EA6-B321-382AFE0EF3CA}" destId="{9E0C8025-B926-43D8-8347-DC824E58824B}" srcOrd="1" destOrd="0" presId="urn:microsoft.com/office/officeart/2005/8/layout/list1"/>
    <dgm:cxn modelId="{F5133034-E907-45D3-B42A-3850CD9C83F5}" type="presParOf" srcId="{3EFA08B4-D4D0-49A3-8E9F-A3164DC86707}" destId="{F91C96F7-53C9-42A9-8610-C47DE53ACE70}" srcOrd="5" destOrd="0" presId="urn:microsoft.com/office/officeart/2005/8/layout/list1"/>
    <dgm:cxn modelId="{ED79FD7A-0404-4F85-92B4-8873C8E561D5}" type="presParOf" srcId="{3EFA08B4-D4D0-49A3-8E9F-A3164DC86707}" destId="{DD94B95B-7201-4819-AD4F-7B70B7CECB98}" srcOrd="6" destOrd="0" presId="urn:microsoft.com/office/officeart/2005/8/layout/list1"/>
    <dgm:cxn modelId="{3772BB9A-C3EC-4EAB-9B12-BA5DDB6C3F45}" type="presParOf" srcId="{3EFA08B4-D4D0-49A3-8E9F-A3164DC86707}" destId="{02DB3280-B72C-4FC5-86D5-7883895B7DAB}" srcOrd="7" destOrd="0" presId="urn:microsoft.com/office/officeart/2005/8/layout/list1"/>
    <dgm:cxn modelId="{1E04B894-8747-4639-9BAE-89ECBFFF78A5}" type="presParOf" srcId="{3EFA08B4-D4D0-49A3-8E9F-A3164DC86707}" destId="{FCF01F02-03AB-4E5B-A62B-CC060D8E319E}" srcOrd="8" destOrd="0" presId="urn:microsoft.com/office/officeart/2005/8/layout/list1"/>
    <dgm:cxn modelId="{AB904728-500B-49A4-AC8F-6C83939D1609}" type="presParOf" srcId="{FCF01F02-03AB-4E5B-A62B-CC060D8E319E}" destId="{FA63E0B4-C961-4F70-9321-30CBF8D568A1}" srcOrd="0" destOrd="0" presId="urn:microsoft.com/office/officeart/2005/8/layout/list1"/>
    <dgm:cxn modelId="{CB7556EA-F3EE-4753-9D78-58F75BC75FF5}" type="presParOf" srcId="{FCF01F02-03AB-4E5B-A62B-CC060D8E319E}" destId="{2AC10288-8DB3-4C1E-943E-B5079C5B7007}" srcOrd="1" destOrd="0" presId="urn:microsoft.com/office/officeart/2005/8/layout/list1"/>
    <dgm:cxn modelId="{A616533A-787A-4315-9077-68A122424E5A}" type="presParOf" srcId="{3EFA08B4-D4D0-49A3-8E9F-A3164DC86707}" destId="{7809845E-3B15-405D-BAFE-B42A69286ADE}" srcOrd="9" destOrd="0" presId="urn:microsoft.com/office/officeart/2005/8/layout/list1"/>
    <dgm:cxn modelId="{3D50CE73-C562-4433-9E76-486A3743A625}" type="presParOf" srcId="{3EFA08B4-D4D0-49A3-8E9F-A3164DC86707}" destId="{527BCC3C-30A6-4189-B590-B0BACA8C9C26}" srcOrd="10" destOrd="0" presId="urn:microsoft.com/office/officeart/2005/8/layout/list1"/>
    <dgm:cxn modelId="{9D6D3210-BEE2-4278-9FE6-9EDE8405B727}" type="presParOf" srcId="{3EFA08B4-D4D0-49A3-8E9F-A3164DC86707}" destId="{ED344807-4A78-44B9-9652-9EFC31A78053}" srcOrd="11" destOrd="0" presId="urn:microsoft.com/office/officeart/2005/8/layout/list1"/>
    <dgm:cxn modelId="{29E78EA2-239F-4F43-8454-8A07E3C3FC13}" type="presParOf" srcId="{3EFA08B4-D4D0-49A3-8E9F-A3164DC86707}" destId="{7103AB47-673A-4CD2-8178-7BA4783BECE1}" srcOrd="12" destOrd="0" presId="urn:microsoft.com/office/officeart/2005/8/layout/list1"/>
    <dgm:cxn modelId="{81100423-6368-44D8-895F-619898FE7AF9}" type="presParOf" srcId="{7103AB47-673A-4CD2-8178-7BA4783BECE1}" destId="{66E9BC48-7EDF-448A-A7D1-4104CB74AF73}" srcOrd="0" destOrd="0" presId="urn:microsoft.com/office/officeart/2005/8/layout/list1"/>
    <dgm:cxn modelId="{DDEBDBC8-6544-40FE-BEFB-DEBAF921B72F}" type="presParOf" srcId="{7103AB47-673A-4CD2-8178-7BA4783BECE1}" destId="{92F33301-486D-4026-876C-620AFA84824A}" srcOrd="1" destOrd="0" presId="urn:microsoft.com/office/officeart/2005/8/layout/list1"/>
    <dgm:cxn modelId="{9E1ABDF5-9231-481F-BF07-C7549CEE5FE5}" type="presParOf" srcId="{3EFA08B4-D4D0-49A3-8E9F-A3164DC86707}" destId="{8096E8F2-09AD-4C8D-9C0E-8867C5CBA92C}" srcOrd="13" destOrd="0" presId="urn:microsoft.com/office/officeart/2005/8/layout/list1"/>
    <dgm:cxn modelId="{442CB0BE-1F86-4C71-AA4A-FF42F2072F30}" type="presParOf" srcId="{3EFA08B4-D4D0-49A3-8E9F-A3164DC86707}" destId="{EDE9AF13-B16C-4299-9B79-666125A428D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311D0B-5FAD-486E-A671-6362DA4E4959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7AB5D60-0488-4E02-84B7-E398F6F9B135}">
      <dgm:prSet phldrT="[Text]"/>
      <dgm:spPr/>
      <dgm:t>
        <a:bodyPr/>
        <a:lstStyle/>
        <a:p>
          <a:r>
            <a:rPr lang="en-US" dirty="0"/>
            <a:t>Others</a:t>
          </a:r>
        </a:p>
      </dgm:t>
    </dgm:pt>
    <dgm:pt modelId="{E21379C2-9DE1-40AA-95BA-1B0314B09B6C}" type="parTrans" cxnId="{04473DFC-4C05-48BA-819A-085D0EA36A04}">
      <dgm:prSet/>
      <dgm:spPr/>
      <dgm:t>
        <a:bodyPr/>
        <a:lstStyle/>
        <a:p>
          <a:endParaRPr lang="en-US"/>
        </a:p>
      </dgm:t>
    </dgm:pt>
    <dgm:pt modelId="{515662BB-4338-4375-81B4-90B0B9DD09AA}" type="sibTrans" cxnId="{04473DFC-4C05-48BA-819A-085D0EA36A04}">
      <dgm:prSet/>
      <dgm:spPr/>
      <dgm:t>
        <a:bodyPr/>
        <a:lstStyle/>
        <a:p>
          <a:endParaRPr lang="en-US"/>
        </a:p>
      </dgm:t>
    </dgm:pt>
    <dgm:pt modelId="{A5A17642-88DD-44FD-9B66-22D253B86C3E}">
      <dgm:prSet phldrT="[Text]"/>
      <dgm:spPr/>
      <dgm:t>
        <a:bodyPr/>
        <a:lstStyle/>
        <a:p>
          <a:r>
            <a:rPr lang="en-US" dirty="0"/>
            <a:t>Targetable mutation therapies</a:t>
          </a:r>
        </a:p>
      </dgm:t>
    </dgm:pt>
    <dgm:pt modelId="{BE9B8E3A-D888-4891-B7C3-71A2C78DD58E}" type="parTrans" cxnId="{4F508E42-4352-4FC5-A300-6C311331BF41}">
      <dgm:prSet/>
      <dgm:spPr/>
      <dgm:t>
        <a:bodyPr/>
        <a:lstStyle/>
        <a:p>
          <a:endParaRPr lang="en-US"/>
        </a:p>
      </dgm:t>
    </dgm:pt>
    <dgm:pt modelId="{8C23AC89-BC74-4BB2-90FA-6463BCB6919E}" type="sibTrans" cxnId="{4F508E42-4352-4FC5-A300-6C311331BF41}">
      <dgm:prSet/>
      <dgm:spPr/>
      <dgm:t>
        <a:bodyPr/>
        <a:lstStyle/>
        <a:p>
          <a:endParaRPr lang="en-US"/>
        </a:p>
      </dgm:t>
    </dgm:pt>
    <dgm:pt modelId="{32AA589E-3821-443F-8C18-55CD2F3B351B}">
      <dgm:prSet/>
      <dgm:spPr/>
      <dgm:t>
        <a:bodyPr/>
        <a:lstStyle/>
        <a:p>
          <a:r>
            <a:rPr lang="en-US"/>
            <a:t>Ipilimumab</a:t>
          </a:r>
          <a:endParaRPr lang="en-US" dirty="0"/>
        </a:p>
      </dgm:t>
    </dgm:pt>
    <dgm:pt modelId="{31CFDFF4-C483-4962-92A6-5C8C3574CD89}" type="parTrans" cxnId="{D710FDFD-E71F-45BD-B93E-DE6E2C3C6689}">
      <dgm:prSet/>
      <dgm:spPr/>
      <dgm:t>
        <a:bodyPr/>
        <a:lstStyle/>
        <a:p>
          <a:endParaRPr lang="en-US"/>
        </a:p>
      </dgm:t>
    </dgm:pt>
    <dgm:pt modelId="{324BCAA7-110C-4157-A2C0-7EA5643FC5B8}" type="sibTrans" cxnId="{D710FDFD-E71F-45BD-B93E-DE6E2C3C6689}">
      <dgm:prSet/>
      <dgm:spPr/>
      <dgm:t>
        <a:bodyPr/>
        <a:lstStyle/>
        <a:p>
          <a:endParaRPr lang="en-US"/>
        </a:p>
      </dgm:t>
    </dgm:pt>
    <dgm:pt modelId="{BD21F8D8-58E3-448D-9719-DBC2F0DD4467}">
      <dgm:prSet/>
      <dgm:spPr/>
      <dgm:t>
        <a:bodyPr/>
        <a:lstStyle/>
        <a:p>
          <a:r>
            <a:rPr lang="en-US" i="1" dirty="0"/>
            <a:t>KIT</a:t>
          </a:r>
          <a:r>
            <a:rPr lang="en-US" dirty="0"/>
            <a:t> mutations (imatinib)*</a:t>
          </a:r>
        </a:p>
      </dgm:t>
    </dgm:pt>
    <dgm:pt modelId="{B445C1C0-9D84-4788-AD40-D949D672F245}" type="parTrans" cxnId="{68D2D92B-DAE8-4872-A2FA-68B34C84B36A}">
      <dgm:prSet/>
      <dgm:spPr/>
      <dgm:t>
        <a:bodyPr/>
        <a:lstStyle/>
        <a:p>
          <a:endParaRPr lang="en-US"/>
        </a:p>
      </dgm:t>
    </dgm:pt>
    <dgm:pt modelId="{1E3FE8E0-676B-4287-AB6D-F9629EB5F4BF}" type="sibTrans" cxnId="{68D2D92B-DAE8-4872-A2FA-68B34C84B36A}">
      <dgm:prSet/>
      <dgm:spPr/>
      <dgm:t>
        <a:bodyPr/>
        <a:lstStyle/>
        <a:p>
          <a:endParaRPr lang="en-US"/>
        </a:p>
      </dgm:t>
    </dgm:pt>
    <dgm:pt modelId="{EEA7BD4F-BCCA-436F-86FF-EFFD0BDEBF92}">
      <dgm:prSet/>
      <dgm:spPr/>
      <dgm:t>
        <a:bodyPr/>
        <a:lstStyle/>
        <a:p>
          <a:r>
            <a:rPr lang="en-US" i="1" dirty="0"/>
            <a:t>ROS1</a:t>
          </a:r>
          <a:r>
            <a:rPr lang="en-US" i="0" dirty="0"/>
            <a:t> fusions (</a:t>
          </a:r>
          <a:r>
            <a:rPr lang="en-US" i="0" dirty="0" err="1"/>
            <a:t>crizotinib</a:t>
          </a:r>
          <a:r>
            <a:rPr lang="en-US" i="0" dirty="0"/>
            <a:t>, </a:t>
          </a:r>
          <a:r>
            <a:rPr lang="en-US" i="0" dirty="0" err="1"/>
            <a:t>entrectinib</a:t>
          </a:r>
          <a:r>
            <a:rPr lang="en-US" i="0" dirty="0"/>
            <a:t>)*</a:t>
          </a:r>
          <a:endParaRPr lang="en-US" i="1" dirty="0"/>
        </a:p>
      </dgm:t>
    </dgm:pt>
    <dgm:pt modelId="{DD2CB137-4BF8-4D17-94A7-B6146D99B628}" type="parTrans" cxnId="{73DE19F6-6565-422C-8DDC-7BF8FB47A8B1}">
      <dgm:prSet/>
      <dgm:spPr/>
      <dgm:t>
        <a:bodyPr/>
        <a:lstStyle/>
        <a:p>
          <a:endParaRPr lang="en-US"/>
        </a:p>
      </dgm:t>
    </dgm:pt>
    <dgm:pt modelId="{6FD78848-9189-48EB-95C2-922D2AA39F9E}" type="sibTrans" cxnId="{73DE19F6-6565-422C-8DDC-7BF8FB47A8B1}">
      <dgm:prSet/>
      <dgm:spPr/>
      <dgm:t>
        <a:bodyPr/>
        <a:lstStyle/>
        <a:p>
          <a:endParaRPr lang="en-US"/>
        </a:p>
      </dgm:t>
    </dgm:pt>
    <dgm:pt modelId="{CCDE3722-F4C6-449A-98A3-3FF007993FE5}">
      <dgm:prSet/>
      <dgm:spPr/>
      <dgm:t>
        <a:bodyPr/>
        <a:lstStyle/>
        <a:p>
          <a:r>
            <a:rPr lang="en-US" i="1"/>
            <a:t>NTRK</a:t>
          </a:r>
          <a:r>
            <a:rPr lang="en-US" i="0"/>
            <a:t> fusions (larotrectinib, entrectinib)</a:t>
          </a:r>
          <a:endParaRPr lang="en-US" i="1" dirty="0"/>
        </a:p>
      </dgm:t>
    </dgm:pt>
    <dgm:pt modelId="{E70E3EE4-6C57-4B95-AE08-161540B4C215}" type="parTrans" cxnId="{E9620C28-2A02-4076-A370-758A14DD091C}">
      <dgm:prSet/>
      <dgm:spPr/>
      <dgm:t>
        <a:bodyPr/>
        <a:lstStyle/>
        <a:p>
          <a:endParaRPr lang="en-US"/>
        </a:p>
      </dgm:t>
    </dgm:pt>
    <dgm:pt modelId="{42813867-A26C-405A-9299-1DBFB6F865E0}" type="sibTrans" cxnId="{E9620C28-2A02-4076-A370-758A14DD091C}">
      <dgm:prSet/>
      <dgm:spPr/>
      <dgm:t>
        <a:bodyPr/>
        <a:lstStyle/>
        <a:p>
          <a:endParaRPr lang="en-US"/>
        </a:p>
      </dgm:t>
    </dgm:pt>
    <dgm:pt modelId="{C692B916-CC07-46DF-8DAD-70B50052F4BE}">
      <dgm:prSet/>
      <dgm:spPr/>
      <dgm:t>
        <a:bodyPr/>
        <a:lstStyle/>
        <a:p>
          <a:r>
            <a:rPr lang="en-US" i="0" dirty="0"/>
            <a:t>Non-V600 </a:t>
          </a:r>
          <a:r>
            <a:rPr lang="en-US" i="1" dirty="0"/>
            <a:t>BRAF </a:t>
          </a:r>
          <a:r>
            <a:rPr lang="en-US" i="0" dirty="0"/>
            <a:t>fusions (trametinib)*</a:t>
          </a:r>
        </a:p>
      </dgm:t>
    </dgm:pt>
    <dgm:pt modelId="{270EDD9F-9541-463C-9EA8-9EB26D96A586}" type="parTrans" cxnId="{FE7BC0A0-62E1-424B-9E82-F87B03ED5CBF}">
      <dgm:prSet/>
      <dgm:spPr/>
      <dgm:t>
        <a:bodyPr/>
        <a:lstStyle/>
        <a:p>
          <a:endParaRPr lang="en-US"/>
        </a:p>
      </dgm:t>
    </dgm:pt>
    <dgm:pt modelId="{5BCC25FE-F91E-411E-952C-C25E408AD87E}" type="sibTrans" cxnId="{FE7BC0A0-62E1-424B-9E82-F87B03ED5CBF}">
      <dgm:prSet/>
      <dgm:spPr/>
      <dgm:t>
        <a:bodyPr/>
        <a:lstStyle/>
        <a:p>
          <a:endParaRPr lang="en-US"/>
        </a:p>
      </dgm:t>
    </dgm:pt>
    <dgm:pt modelId="{96834721-755D-427F-9512-6DC5277DADFE}">
      <dgm:prSet/>
      <dgm:spPr/>
      <dgm:t>
        <a:bodyPr/>
        <a:lstStyle/>
        <a:p>
          <a:r>
            <a:rPr lang="en-US" i="1" dirty="0"/>
            <a:t>NRAS </a:t>
          </a:r>
          <a:r>
            <a:rPr lang="en-US" i="0" dirty="0"/>
            <a:t>mutations (binimetinib)*</a:t>
          </a:r>
          <a:endParaRPr lang="en-US" i="1" dirty="0"/>
        </a:p>
      </dgm:t>
    </dgm:pt>
    <dgm:pt modelId="{1EE1C05F-A334-4BA3-A37A-D8EFF2176C57}" type="parTrans" cxnId="{E3D1D764-CF4E-48E2-BFDA-1E6A06153346}">
      <dgm:prSet/>
      <dgm:spPr/>
      <dgm:t>
        <a:bodyPr/>
        <a:lstStyle/>
        <a:p>
          <a:endParaRPr lang="en-US"/>
        </a:p>
      </dgm:t>
    </dgm:pt>
    <dgm:pt modelId="{C36B15C9-186D-405D-9B0D-0125805DB118}" type="sibTrans" cxnId="{E3D1D764-CF4E-48E2-BFDA-1E6A06153346}">
      <dgm:prSet/>
      <dgm:spPr/>
      <dgm:t>
        <a:bodyPr/>
        <a:lstStyle/>
        <a:p>
          <a:endParaRPr lang="en-US"/>
        </a:p>
      </dgm:t>
    </dgm:pt>
    <dgm:pt modelId="{58EC9AF3-C961-4DF3-AC8C-8A975FA6D14B}">
      <dgm:prSet/>
      <dgm:spPr/>
      <dgm:t>
        <a:bodyPr/>
        <a:lstStyle/>
        <a:p>
          <a:r>
            <a:rPr lang="en-US"/>
            <a:t>High-dose IL-2</a:t>
          </a:r>
          <a:endParaRPr lang="en-US" dirty="0"/>
        </a:p>
      </dgm:t>
    </dgm:pt>
    <dgm:pt modelId="{97782283-A674-4D19-81E0-0491297A235E}" type="parTrans" cxnId="{74151E0E-8227-4AD4-9431-7BA7D0C2B15D}">
      <dgm:prSet/>
      <dgm:spPr/>
      <dgm:t>
        <a:bodyPr/>
        <a:lstStyle/>
        <a:p>
          <a:endParaRPr lang="en-US"/>
        </a:p>
      </dgm:t>
    </dgm:pt>
    <dgm:pt modelId="{4876F6AE-A434-4C19-9F86-70DC1C965144}" type="sibTrans" cxnId="{74151E0E-8227-4AD4-9431-7BA7D0C2B15D}">
      <dgm:prSet/>
      <dgm:spPr/>
      <dgm:t>
        <a:bodyPr/>
        <a:lstStyle/>
        <a:p>
          <a:endParaRPr lang="en-US"/>
        </a:p>
      </dgm:t>
    </dgm:pt>
    <dgm:pt modelId="{67236499-3BF1-413F-94C6-94D759C7D234}">
      <dgm:prSet/>
      <dgm:spPr/>
      <dgm:t>
        <a:bodyPr/>
        <a:lstStyle/>
        <a:p>
          <a:r>
            <a:rPr lang="en-US"/>
            <a:t>Dabrafenib/trametinib + pembrolizumab</a:t>
          </a:r>
          <a:endParaRPr lang="en-US" dirty="0"/>
        </a:p>
      </dgm:t>
    </dgm:pt>
    <dgm:pt modelId="{28AFF028-0E17-459E-9143-1092EA7336A1}" type="parTrans" cxnId="{9904B740-6D3F-4F4A-A93F-E36E91C4E93D}">
      <dgm:prSet/>
      <dgm:spPr/>
      <dgm:t>
        <a:bodyPr/>
        <a:lstStyle/>
        <a:p>
          <a:endParaRPr lang="en-US"/>
        </a:p>
      </dgm:t>
    </dgm:pt>
    <dgm:pt modelId="{3BDA3962-C830-436A-AD72-A68219BCCAE8}" type="sibTrans" cxnId="{9904B740-6D3F-4F4A-A93F-E36E91C4E93D}">
      <dgm:prSet/>
      <dgm:spPr/>
      <dgm:t>
        <a:bodyPr/>
        <a:lstStyle/>
        <a:p>
          <a:endParaRPr lang="en-US"/>
        </a:p>
      </dgm:t>
    </dgm:pt>
    <dgm:pt modelId="{2D55A8C7-192B-4067-A953-7BE5EB2A5C7A}">
      <dgm:prSet/>
      <dgm:spPr/>
      <dgm:t>
        <a:bodyPr/>
        <a:lstStyle/>
        <a:p>
          <a:r>
            <a:rPr lang="en-US"/>
            <a:t>Vemurafenib/cobimetinib + atezolizumab</a:t>
          </a:r>
          <a:endParaRPr lang="en-US" dirty="0"/>
        </a:p>
      </dgm:t>
    </dgm:pt>
    <dgm:pt modelId="{FED8E33F-CB82-44DC-94AD-593D37D601A4}" type="parTrans" cxnId="{5FC3F4AC-A132-4A7C-8C64-58900E4CB38A}">
      <dgm:prSet/>
      <dgm:spPr/>
      <dgm:t>
        <a:bodyPr/>
        <a:lstStyle/>
        <a:p>
          <a:endParaRPr lang="en-US"/>
        </a:p>
      </dgm:t>
    </dgm:pt>
    <dgm:pt modelId="{CEFEE809-43E7-4C24-AE6A-C332C2DC594C}" type="sibTrans" cxnId="{5FC3F4AC-A132-4A7C-8C64-58900E4CB38A}">
      <dgm:prSet/>
      <dgm:spPr/>
      <dgm:t>
        <a:bodyPr/>
        <a:lstStyle/>
        <a:p>
          <a:endParaRPr lang="en-US"/>
        </a:p>
      </dgm:t>
    </dgm:pt>
    <dgm:pt modelId="{78FAE458-3717-42A4-A6B5-9D3EF3301A29}">
      <dgm:prSet/>
      <dgm:spPr/>
      <dgm:t>
        <a:bodyPr/>
        <a:lstStyle/>
        <a:p>
          <a:r>
            <a:rPr lang="en-US"/>
            <a:t>Cytotoxic agents</a:t>
          </a:r>
          <a:endParaRPr lang="en-US" dirty="0"/>
        </a:p>
      </dgm:t>
    </dgm:pt>
    <dgm:pt modelId="{91A63193-6867-449C-9CE9-C5CDEDD6D7DB}" type="parTrans" cxnId="{80518658-7B02-4970-B9BB-D98FC36EE4CE}">
      <dgm:prSet/>
      <dgm:spPr/>
      <dgm:t>
        <a:bodyPr/>
        <a:lstStyle/>
        <a:p>
          <a:endParaRPr lang="en-US"/>
        </a:p>
      </dgm:t>
    </dgm:pt>
    <dgm:pt modelId="{4C97DCFC-3308-46AB-9F91-780F85F261D0}" type="sibTrans" cxnId="{80518658-7B02-4970-B9BB-D98FC36EE4CE}">
      <dgm:prSet/>
      <dgm:spPr/>
      <dgm:t>
        <a:bodyPr/>
        <a:lstStyle/>
        <a:p>
          <a:endParaRPr lang="en-US"/>
        </a:p>
      </dgm:t>
    </dgm:pt>
    <dgm:pt modelId="{3EFA08B4-D4D0-49A3-8E9F-A3164DC86707}" type="pres">
      <dgm:prSet presAssocID="{9F311D0B-5FAD-486E-A671-6362DA4E4959}" presName="linear" presStyleCnt="0">
        <dgm:presLayoutVars>
          <dgm:dir/>
          <dgm:animLvl val="lvl"/>
          <dgm:resizeHandles val="exact"/>
        </dgm:presLayoutVars>
      </dgm:prSet>
      <dgm:spPr/>
    </dgm:pt>
    <dgm:pt modelId="{530FFDD4-D1BC-4EA6-B321-382AFE0EF3CA}" type="pres">
      <dgm:prSet presAssocID="{17AB5D60-0488-4E02-84B7-E398F6F9B135}" presName="parentLin" presStyleCnt="0"/>
      <dgm:spPr/>
    </dgm:pt>
    <dgm:pt modelId="{F0CC527B-8D8F-4363-8053-B07AE82ABC96}" type="pres">
      <dgm:prSet presAssocID="{17AB5D60-0488-4E02-84B7-E398F6F9B135}" presName="parentLeftMargin" presStyleLbl="node1" presStyleIdx="0" presStyleCnt="2"/>
      <dgm:spPr/>
    </dgm:pt>
    <dgm:pt modelId="{9E0C8025-B926-43D8-8347-DC824E58824B}" type="pres">
      <dgm:prSet presAssocID="{17AB5D60-0488-4E02-84B7-E398F6F9B135}" presName="parentText" presStyleLbl="node1" presStyleIdx="0" presStyleCnt="2" custScaleY="53740">
        <dgm:presLayoutVars>
          <dgm:chMax val="0"/>
          <dgm:bulletEnabled val="1"/>
        </dgm:presLayoutVars>
      </dgm:prSet>
      <dgm:spPr/>
    </dgm:pt>
    <dgm:pt modelId="{F91C96F7-53C9-42A9-8610-C47DE53ACE70}" type="pres">
      <dgm:prSet presAssocID="{17AB5D60-0488-4E02-84B7-E398F6F9B135}" presName="negativeSpace" presStyleCnt="0"/>
      <dgm:spPr/>
    </dgm:pt>
    <dgm:pt modelId="{DD94B95B-7201-4819-AD4F-7B70B7CECB98}" type="pres">
      <dgm:prSet presAssocID="{17AB5D60-0488-4E02-84B7-E398F6F9B135}" presName="childText" presStyleLbl="conFgAcc1" presStyleIdx="0" presStyleCnt="2" custScaleX="89275" custScaleY="56071">
        <dgm:presLayoutVars>
          <dgm:bulletEnabled val="1"/>
        </dgm:presLayoutVars>
      </dgm:prSet>
      <dgm:spPr/>
    </dgm:pt>
    <dgm:pt modelId="{02DB3280-B72C-4FC5-86D5-7883895B7DAB}" type="pres">
      <dgm:prSet presAssocID="{515662BB-4338-4375-81B4-90B0B9DD09AA}" presName="spaceBetweenRectangles" presStyleCnt="0"/>
      <dgm:spPr/>
    </dgm:pt>
    <dgm:pt modelId="{FCF01F02-03AB-4E5B-A62B-CC060D8E319E}" type="pres">
      <dgm:prSet presAssocID="{A5A17642-88DD-44FD-9B66-22D253B86C3E}" presName="parentLin" presStyleCnt="0"/>
      <dgm:spPr/>
    </dgm:pt>
    <dgm:pt modelId="{FA63E0B4-C961-4F70-9321-30CBF8D568A1}" type="pres">
      <dgm:prSet presAssocID="{A5A17642-88DD-44FD-9B66-22D253B86C3E}" presName="parentLeftMargin" presStyleLbl="node1" presStyleIdx="0" presStyleCnt="2"/>
      <dgm:spPr/>
    </dgm:pt>
    <dgm:pt modelId="{2AC10288-8DB3-4C1E-943E-B5079C5B7007}" type="pres">
      <dgm:prSet presAssocID="{A5A17642-88DD-44FD-9B66-22D253B86C3E}" presName="parentText" presStyleLbl="node1" presStyleIdx="1" presStyleCnt="2" custScaleY="59714">
        <dgm:presLayoutVars>
          <dgm:chMax val="0"/>
          <dgm:bulletEnabled val="1"/>
        </dgm:presLayoutVars>
      </dgm:prSet>
      <dgm:spPr/>
    </dgm:pt>
    <dgm:pt modelId="{7809845E-3B15-405D-BAFE-B42A69286ADE}" type="pres">
      <dgm:prSet presAssocID="{A5A17642-88DD-44FD-9B66-22D253B86C3E}" presName="negativeSpace" presStyleCnt="0"/>
      <dgm:spPr/>
    </dgm:pt>
    <dgm:pt modelId="{527BCC3C-30A6-4189-B590-B0BACA8C9C26}" type="pres">
      <dgm:prSet presAssocID="{A5A17642-88DD-44FD-9B66-22D253B86C3E}" presName="childText" presStyleLbl="conFgAcc1" presStyleIdx="1" presStyleCnt="2" custScaleX="89275" custScaleY="71158">
        <dgm:presLayoutVars>
          <dgm:bulletEnabled val="1"/>
        </dgm:presLayoutVars>
      </dgm:prSet>
      <dgm:spPr/>
    </dgm:pt>
  </dgm:ptLst>
  <dgm:cxnLst>
    <dgm:cxn modelId="{74151E0E-8227-4AD4-9431-7BA7D0C2B15D}" srcId="{17AB5D60-0488-4E02-84B7-E398F6F9B135}" destId="{58EC9AF3-C961-4DF3-AC8C-8A975FA6D14B}" srcOrd="1" destOrd="0" parTransId="{97782283-A674-4D19-81E0-0491297A235E}" sibTransId="{4876F6AE-A434-4C19-9F86-70DC1C965144}"/>
    <dgm:cxn modelId="{48E0680F-439B-4120-A466-7C0F11156E00}" type="presOf" srcId="{96834721-755D-427F-9512-6DC5277DADFE}" destId="{527BCC3C-30A6-4189-B590-B0BACA8C9C26}" srcOrd="0" destOrd="4" presId="urn:microsoft.com/office/officeart/2005/8/layout/list1"/>
    <dgm:cxn modelId="{D2C4E312-6685-4C7F-A0E0-BFD10A39FC38}" type="presOf" srcId="{BD21F8D8-58E3-448D-9719-DBC2F0DD4467}" destId="{527BCC3C-30A6-4189-B590-B0BACA8C9C26}" srcOrd="0" destOrd="0" presId="urn:microsoft.com/office/officeart/2005/8/layout/list1"/>
    <dgm:cxn modelId="{F35AB813-A205-4B11-8788-304089B5F185}" type="presOf" srcId="{2D55A8C7-192B-4067-A953-7BE5EB2A5C7A}" destId="{DD94B95B-7201-4819-AD4F-7B70B7CECB98}" srcOrd="0" destOrd="3" presId="urn:microsoft.com/office/officeart/2005/8/layout/list1"/>
    <dgm:cxn modelId="{E9620C28-2A02-4076-A370-758A14DD091C}" srcId="{A5A17642-88DD-44FD-9B66-22D253B86C3E}" destId="{CCDE3722-F4C6-449A-98A3-3FF007993FE5}" srcOrd="2" destOrd="0" parTransId="{E70E3EE4-6C57-4B95-AE08-161540B4C215}" sibTransId="{42813867-A26C-405A-9299-1DBFB6F865E0}"/>
    <dgm:cxn modelId="{68D2D92B-DAE8-4872-A2FA-68B34C84B36A}" srcId="{A5A17642-88DD-44FD-9B66-22D253B86C3E}" destId="{BD21F8D8-58E3-448D-9719-DBC2F0DD4467}" srcOrd="0" destOrd="0" parTransId="{B445C1C0-9D84-4788-AD40-D949D672F245}" sibTransId="{1E3FE8E0-676B-4287-AB6D-F9629EB5F4BF}"/>
    <dgm:cxn modelId="{9904B740-6D3F-4F4A-A93F-E36E91C4E93D}" srcId="{17AB5D60-0488-4E02-84B7-E398F6F9B135}" destId="{67236499-3BF1-413F-94C6-94D759C7D234}" srcOrd="2" destOrd="0" parTransId="{28AFF028-0E17-459E-9143-1092EA7336A1}" sibTransId="{3BDA3962-C830-436A-AD72-A68219BCCAE8}"/>
    <dgm:cxn modelId="{4F508E42-4352-4FC5-A300-6C311331BF41}" srcId="{9F311D0B-5FAD-486E-A671-6362DA4E4959}" destId="{A5A17642-88DD-44FD-9B66-22D253B86C3E}" srcOrd="1" destOrd="0" parTransId="{BE9B8E3A-D888-4891-B7C3-71A2C78DD58E}" sibTransId="{8C23AC89-BC74-4BB2-90FA-6463BCB6919E}"/>
    <dgm:cxn modelId="{E3D1D764-CF4E-48E2-BFDA-1E6A06153346}" srcId="{A5A17642-88DD-44FD-9B66-22D253B86C3E}" destId="{96834721-755D-427F-9512-6DC5277DADFE}" srcOrd="4" destOrd="0" parTransId="{1EE1C05F-A334-4BA3-A37A-D8EFF2176C57}" sibTransId="{C36B15C9-186D-405D-9B0D-0125805DB118}"/>
    <dgm:cxn modelId="{CAD9844F-ADE8-4F74-A0D1-0A9092CCBC6C}" type="presOf" srcId="{17AB5D60-0488-4E02-84B7-E398F6F9B135}" destId="{9E0C8025-B926-43D8-8347-DC824E58824B}" srcOrd="1" destOrd="0" presId="urn:microsoft.com/office/officeart/2005/8/layout/list1"/>
    <dgm:cxn modelId="{A330CD6F-D880-4028-800C-CD2AB3C73D5C}" type="presOf" srcId="{78FAE458-3717-42A4-A6B5-9D3EF3301A29}" destId="{DD94B95B-7201-4819-AD4F-7B70B7CECB98}" srcOrd="0" destOrd="4" presId="urn:microsoft.com/office/officeart/2005/8/layout/list1"/>
    <dgm:cxn modelId="{80518658-7B02-4970-B9BB-D98FC36EE4CE}" srcId="{17AB5D60-0488-4E02-84B7-E398F6F9B135}" destId="{78FAE458-3717-42A4-A6B5-9D3EF3301A29}" srcOrd="4" destOrd="0" parTransId="{91A63193-6867-449C-9CE9-C5CDEDD6D7DB}" sibTransId="{4C97DCFC-3308-46AB-9F91-780F85F261D0}"/>
    <dgm:cxn modelId="{A439D496-44BD-44B1-A892-8B04DA96C368}" type="presOf" srcId="{9F311D0B-5FAD-486E-A671-6362DA4E4959}" destId="{3EFA08B4-D4D0-49A3-8E9F-A3164DC86707}" srcOrd="0" destOrd="0" presId="urn:microsoft.com/office/officeart/2005/8/layout/list1"/>
    <dgm:cxn modelId="{91C8BE99-4DEB-42B4-8875-AD100FBA37A1}" type="presOf" srcId="{A5A17642-88DD-44FD-9B66-22D253B86C3E}" destId="{2AC10288-8DB3-4C1E-943E-B5079C5B7007}" srcOrd="1" destOrd="0" presId="urn:microsoft.com/office/officeart/2005/8/layout/list1"/>
    <dgm:cxn modelId="{F0B0039D-A9D7-4DFD-AF3F-91BDBEB4AB18}" type="presOf" srcId="{58EC9AF3-C961-4DF3-AC8C-8A975FA6D14B}" destId="{DD94B95B-7201-4819-AD4F-7B70B7CECB98}" srcOrd="0" destOrd="1" presId="urn:microsoft.com/office/officeart/2005/8/layout/list1"/>
    <dgm:cxn modelId="{FE7BC0A0-62E1-424B-9E82-F87B03ED5CBF}" srcId="{A5A17642-88DD-44FD-9B66-22D253B86C3E}" destId="{C692B916-CC07-46DF-8DAD-70B50052F4BE}" srcOrd="3" destOrd="0" parTransId="{270EDD9F-9541-463C-9EA8-9EB26D96A586}" sibTransId="{5BCC25FE-F91E-411E-952C-C25E408AD87E}"/>
    <dgm:cxn modelId="{5FC3F4AC-A132-4A7C-8C64-58900E4CB38A}" srcId="{17AB5D60-0488-4E02-84B7-E398F6F9B135}" destId="{2D55A8C7-192B-4067-A953-7BE5EB2A5C7A}" srcOrd="3" destOrd="0" parTransId="{FED8E33F-CB82-44DC-94AD-593D37D601A4}" sibTransId="{CEFEE809-43E7-4C24-AE6A-C332C2DC594C}"/>
    <dgm:cxn modelId="{444311B2-366C-4ACF-87F3-F8540A7D7B93}" type="presOf" srcId="{A5A17642-88DD-44FD-9B66-22D253B86C3E}" destId="{FA63E0B4-C961-4F70-9321-30CBF8D568A1}" srcOrd="0" destOrd="0" presId="urn:microsoft.com/office/officeart/2005/8/layout/list1"/>
    <dgm:cxn modelId="{7702BBB3-30E7-440F-A4D1-96C972E9C3EE}" type="presOf" srcId="{17AB5D60-0488-4E02-84B7-E398F6F9B135}" destId="{F0CC527B-8D8F-4363-8053-B07AE82ABC96}" srcOrd="0" destOrd="0" presId="urn:microsoft.com/office/officeart/2005/8/layout/list1"/>
    <dgm:cxn modelId="{929604BE-2C9C-4632-AE05-E7488F58DCED}" type="presOf" srcId="{EEA7BD4F-BCCA-436F-86FF-EFFD0BDEBF92}" destId="{527BCC3C-30A6-4189-B590-B0BACA8C9C26}" srcOrd="0" destOrd="1" presId="urn:microsoft.com/office/officeart/2005/8/layout/list1"/>
    <dgm:cxn modelId="{71FD8DBE-7FC3-486F-BB10-78AA6E2DE27F}" type="presOf" srcId="{CCDE3722-F4C6-449A-98A3-3FF007993FE5}" destId="{527BCC3C-30A6-4189-B590-B0BACA8C9C26}" srcOrd="0" destOrd="2" presId="urn:microsoft.com/office/officeart/2005/8/layout/list1"/>
    <dgm:cxn modelId="{538DE5CE-6304-44E0-941E-493096086607}" type="presOf" srcId="{32AA589E-3821-443F-8C18-55CD2F3B351B}" destId="{DD94B95B-7201-4819-AD4F-7B70B7CECB98}" srcOrd="0" destOrd="0" presId="urn:microsoft.com/office/officeart/2005/8/layout/list1"/>
    <dgm:cxn modelId="{B0474ED9-248E-481F-AE3E-03A105075618}" type="presOf" srcId="{C692B916-CC07-46DF-8DAD-70B50052F4BE}" destId="{527BCC3C-30A6-4189-B590-B0BACA8C9C26}" srcOrd="0" destOrd="3" presId="urn:microsoft.com/office/officeart/2005/8/layout/list1"/>
    <dgm:cxn modelId="{47FB48DA-CBCA-4070-B82F-8BB81371A24E}" type="presOf" srcId="{67236499-3BF1-413F-94C6-94D759C7D234}" destId="{DD94B95B-7201-4819-AD4F-7B70B7CECB98}" srcOrd="0" destOrd="2" presId="urn:microsoft.com/office/officeart/2005/8/layout/list1"/>
    <dgm:cxn modelId="{73DE19F6-6565-422C-8DDC-7BF8FB47A8B1}" srcId="{A5A17642-88DD-44FD-9B66-22D253B86C3E}" destId="{EEA7BD4F-BCCA-436F-86FF-EFFD0BDEBF92}" srcOrd="1" destOrd="0" parTransId="{DD2CB137-4BF8-4D17-94A7-B6146D99B628}" sibTransId="{6FD78848-9189-48EB-95C2-922D2AA39F9E}"/>
    <dgm:cxn modelId="{04473DFC-4C05-48BA-819A-085D0EA36A04}" srcId="{9F311D0B-5FAD-486E-A671-6362DA4E4959}" destId="{17AB5D60-0488-4E02-84B7-E398F6F9B135}" srcOrd="0" destOrd="0" parTransId="{E21379C2-9DE1-40AA-95BA-1B0314B09B6C}" sibTransId="{515662BB-4338-4375-81B4-90B0B9DD09AA}"/>
    <dgm:cxn modelId="{D710FDFD-E71F-45BD-B93E-DE6E2C3C6689}" srcId="{17AB5D60-0488-4E02-84B7-E398F6F9B135}" destId="{32AA589E-3821-443F-8C18-55CD2F3B351B}" srcOrd="0" destOrd="0" parTransId="{31CFDFF4-C483-4962-92A6-5C8C3574CD89}" sibTransId="{324BCAA7-110C-4157-A2C0-7EA5643FC5B8}"/>
    <dgm:cxn modelId="{A0600D5A-B14B-41B3-9530-B08444260AB0}" type="presParOf" srcId="{3EFA08B4-D4D0-49A3-8E9F-A3164DC86707}" destId="{530FFDD4-D1BC-4EA6-B321-382AFE0EF3CA}" srcOrd="0" destOrd="0" presId="urn:microsoft.com/office/officeart/2005/8/layout/list1"/>
    <dgm:cxn modelId="{A251B77E-1E8D-4993-90BC-C47B85C9BDE6}" type="presParOf" srcId="{530FFDD4-D1BC-4EA6-B321-382AFE0EF3CA}" destId="{F0CC527B-8D8F-4363-8053-B07AE82ABC96}" srcOrd="0" destOrd="0" presId="urn:microsoft.com/office/officeart/2005/8/layout/list1"/>
    <dgm:cxn modelId="{2CE6D2B4-E913-4571-AA6F-7081C53CA6EF}" type="presParOf" srcId="{530FFDD4-D1BC-4EA6-B321-382AFE0EF3CA}" destId="{9E0C8025-B926-43D8-8347-DC824E58824B}" srcOrd="1" destOrd="0" presId="urn:microsoft.com/office/officeart/2005/8/layout/list1"/>
    <dgm:cxn modelId="{F5133034-E907-45D3-B42A-3850CD9C83F5}" type="presParOf" srcId="{3EFA08B4-D4D0-49A3-8E9F-A3164DC86707}" destId="{F91C96F7-53C9-42A9-8610-C47DE53ACE70}" srcOrd="1" destOrd="0" presId="urn:microsoft.com/office/officeart/2005/8/layout/list1"/>
    <dgm:cxn modelId="{ED79FD7A-0404-4F85-92B4-8873C8E561D5}" type="presParOf" srcId="{3EFA08B4-D4D0-49A3-8E9F-A3164DC86707}" destId="{DD94B95B-7201-4819-AD4F-7B70B7CECB98}" srcOrd="2" destOrd="0" presId="urn:microsoft.com/office/officeart/2005/8/layout/list1"/>
    <dgm:cxn modelId="{3772BB9A-C3EC-4EAB-9B12-BA5DDB6C3F45}" type="presParOf" srcId="{3EFA08B4-D4D0-49A3-8E9F-A3164DC86707}" destId="{02DB3280-B72C-4FC5-86D5-7883895B7DAB}" srcOrd="3" destOrd="0" presId="urn:microsoft.com/office/officeart/2005/8/layout/list1"/>
    <dgm:cxn modelId="{1E04B894-8747-4639-9BAE-89ECBFFF78A5}" type="presParOf" srcId="{3EFA08B4-D4D0-49A3-8E9F-A3164DC86707}" destId="{FCF01F02-03AB-4E5B-A62B-CC060D8E319E}" srcOrd="4" destOrd="0" presId="urn:microsoft.com/office/officeart/2005/8/layout/list1"/>
    <dgm:cxn modelId="{AB904728-500B-49A4-AC8F-6C83939D1609}" type="presParOf" srcId="{FCF01F02-03AB-4E5B-A62B-CC060D8E319E}" destId="{FA63E0B4-C961-4F70-9321-30CBF8D568A1}" srcOrd="0" destOrd="0" presId="urn:microsoft.com/office/officeart/2005/8/layout/list1"/>
    <dgm:cxn modelId="{CB7556EA-F3EE-4753-9D78-58F75BC75FF5}" type="presParOf" srcId="{FCF01F02-03AB-4E5B-A62B-CC060D8E319E}" destId="{2AC10288-8DB3-4C1E-943E-B5079C5B7007}" srcOrd="1" destOrd="0" presId="urn:microsoft.com/office/officeart/2005/8/layout/list1"/>
    <dgm:cxn modelId="{A616533A-787A-4315-9077-68A122424E5A}" type="presParOf" srcId="{3EFA08B4-D4D0-49A3-8E9F-A3164DC86707}" destId="{7809845E-3B15-405D-BAFE-B42A69286ADE}" srcOrd="5" destOrd="0" presId="urn:microsoft.com/office/officeart/2005/8/layout/list1"/>
    <dgm:cxn modelId="{3D50CE73-C562-4433-9E76-486A3743A625}" type="presParOf" srcId="{3EFA08B4-D4D0-49A3-8E9F-A3164DC86707}" destId="{527BCC3C-30A6-4189-B590-B0BACA8C9C2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1A9EE-B5E4-4D98-B24C-FF899DA809C4}">
      <dsp:nvSpPr>
        <dsp:cNvPr id="0" name=""/>
        <dsp:cNvSpPr/>
      </dsp:nvSpPr>
      <dsp:spPr>
        <a:xfrm>
          <a:off x="0" y="314479"/>
          <a:ext cx="488183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16792-7887-4796-A0CD-4E897F1556AA}">
      <dsp:nvSpPr>
        <dsp:cNvPr id="0" name=""/>
        <dsp:cNvSpPr/>
      </dsp:nvSpPr>
      <dsp:spPr>
        <a:xfrm>
          <a:off x="244091" y="19279"/>
          <a:ext cx="4021838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165" tIns="0" rIns="12916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Typical presentation involves a suspicious pigmented lesion</a:t>
          </a:r>
          <a:r>
            <a:rPr lang="en-US" sz="1600" b="0" kern="1200" baseline="30000" dirty="0"/>
            <a:t>1</a:t>
          </a:r>
          <a:endParaRPr lang="en-US" sz="1600" b="0" kern="1200" dirty="0"/>
        </a:p>
      </dsp:txBody>
      <dsp:txXfrm>
        <a:off x="272912" y="48100"/>
        <a:ext cx="3964196" cy="532758"/>
      </dsp:txXfrm>
    </dsp:sp>
    <dsp:sp modelId="{38332729-191B-4BDE-AE8A-01382883B046}">
      <dsp:nvSpPr>
        <dsp:cNvPr id="0" name=""/>
        <dsp:cNvSpPr/>
      </dsp:nvSpPr>
      <dsp:spPr>
        <a:xfrm>
          <a:off x="0" y="1221679"/>
          <a:ext cx="488183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58A59-5C24-4E7B-AEC7-3067DD63987D}">
      <dsp:nvSpPr>
        <dsp:cNvPr id="0" name=""/>
        <dsp:cNvSpPr/>
      </dsp:nvSpPr>
      <dsp:spPr>
        <a:xfrm>
          <a:off x="244091" y="926479"/>
          <a:ext cx="4044529" cy="59040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165" tIns="0" rIns="12916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&gt; 97,000 new cases of melanoma estimated for 2023</a:t>
          </a:r>
          <a:r>
            <a:rPr lang="en-US" sz="1600" b="0" kern="1200" baseline="30000" dirty="0"/>
            <a:t>2</a:t>
          </a:r>
          <a:endParaRPr lang="en-US" sz="1600" b="0" kern="1200" dirty="0"/>
        </a:p>
      </dsp:txBody>
      <dsp:txXfrm>
        <a:off x="272912" y="955300"/>
        <a:ext cx="3986887" cy="532758"/>
      </dsp:txXfrm>
    </dsp:sp>
    <dsp:sp modelId="{16CBD701-A24F-40EB-9B9E-44CBDC09B1C7}">
      <dsp:nvSpPr>
        <dsp:cNvPr id="0" name=""/>
        <dsp:cNvSpPr/>
      </dsp:nvSpPr>
      <dsp:spPr>
        <a:xfrm>
          <a:off x="0" y="2128879"/>
          <a:ext cx="488183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0FE03-599F-46A4-943A-B89B9C5ED6BF}">
      <dsp:nvSpPr>
        <dsp:cNvPr id="0" name=""/>
        <dsp:cNvSpPr/>
      </dsp:nvSpPr>
      <dsp:spPr>
        <a:xfrm>
          <a:off x="244091" y="1833679"/>
          <a:ext cx="4051329" cy="59040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165" tIns="0" rIns="12916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~8,000 deaths due to melanoma expected in 2023</a:t>
          </a:r>
          <a:r>
            <a:rPr lang="en-US" sz="1600" b="0" kern="1200" baseline="30000" dirty="0"/>
            <a:t>2</a:t>
          </a:r>
          <a:endParaRPr lang="en-US" sz="1600" b="0" kern="1200" dirty="0"/>
        </a:p>
      </dsp:txBody>
      <dsp:txXfrm>
        <a:off x="272912" y="1862500"/>
        <a:ext cx="3993687" cy="532758"/>
      </dsp:txXfrm>
    </dsp:sp>
    <dsp:sp modelId="{A1396BD5-5C66-4356-9D62-E7E033ED4BD4}">
      <dsp:nvSpPr>
        <dsp:cNvPr id="0" name=""/>
        <dsp:cNvSpPr/>
      </dsp:nvSpPr>
      <dsp:spPr>
        <a:xfrm>
          <a:off x="0" y="3036079"/>
          <a:ext cx="488183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17E1E-CAD4-4A1D-86AB-9392E430C91A}">
      <dsp:nvSpPr>
        <dsp:cNvPr id="0" name=""/>
        <dsp:cNvSpPr/>
      </dsp:nvSpPr>
      <dsp:spPr>
        <a:xfrm>
          <a:off x="244091" y="2740879"/>
          <a:ext cx="4067186" cy="5904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165" tIns="0" rIns="12916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Average age at diagnosis is 66 years</a:t>
          </a:r>
          <a:r>
            <a:rPr lang="en-US" sz="1600" b="0" kern="1200" baseline="30000" dirty="0"/>
            <a:t>2</a:t>
          </a:r>
          <a:endParaRPr lang="en-US" sz="1600" b="0" kern="1200" dirty="0"/>
        </a:p>
      </dsp:txBody>
      <dsp:txXfrm>
        <a:off x="272912" y="2769700"/>
        <a:ext cx="4009544" cy="5327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6D532-04BF-4430-9E45-70BA08EF2984}">
      <dsp:nvSpPr>
        <dsp:cNvPr id="0" name=""/>
        <dsp:cNvSpPr/>
      </dsp:nvSpPr>
      <dsp:spPr>
        <a:xfrm rot="5400000">
          <a:off x="5149770" y="-2507698"/>
          <a:ext cx="553628" cy="571059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Phase 1 trial </a:t>
          </a:r>
          <a:r>
            <a:rPr lang="en-US" sz="1200" kern="1200" dirty="0">
              <a:sym typeface="Wingdings" panose="05000000000000000000" pitchFamily="2" charset="2"/>
            </a:rPr>
            <a:t>with new immunotherapy combination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ORR = 61%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43.9% grade </a:t>
          </a: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≥ 3 treatment-related AE</a:t>
          </a:r>
          <a:endParaRPr lang="en-US" sz="1200" kern="1200" dirty="0"/>
        </a:p>
      </dsp:txBody>
      <dsp:txXfrm rot="-5400000">
        <a:off x="2571285" y="97813"/>
        <a:ext cx="5683572" cy="499576"/>
      </dsp:txXfrm>
    </dsp:sp>
    <dsp:sp modelId="{86DC765E-9BE3-4429-8186-55FDACADCD6D}">
      <dsp:nvSpPr>
        <dsp:cNvPr id="0" name=""/>
        <dsp:cNvSpPr/>
      </dsp:nvSpPr>
      <dsp:spPr>
        <a:xfrm>
          <a:off x="261" y="1582"/>
          <a:ext cx="2571023" cy="6920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Frontline anti-LAG-3 (fianlimab) + anti-PD-1 (</a:t>
          </a:r>
          <a:r>
            <a:rPr lang="en-US" sz="1300" kern="1200" dirty="0" err="1"/>
            <a:t>cemiplimab</a:t>
          </a:r>
          <a:r>
            <a:rPr lang="en-US" sz="1300" kern="1200" dirty="0"/>
            <a:t>) combination (N = 98)</a:t>
          </a:r>
          <a:r>
            <a:rPr lang="en-US" sz="1300" kern="1200" baseline="30000" dirty="0"/>
            <a:t>1</a:t>
          </a:r>
          <a:endParaRPr lang="en-US" sz="1300" kern="1200" dirty="0"/>
        </a:p>
      </dsp:txBody>
      <dsp:txXfrm>
        <a:off x="34043" y="35364"/>
        <a:ext cx="2503459" cy="624472"/>
      </dsp:txXfrm>
    </dsp:sp>
    <dsp:sp modelId="{D043BAAB-72F5-4ED5-9CEE-BEDA9904246D}">
      <dsp:nvSpPr>
        <dsp:cNvPr id="0" name=""/>
        <dsp:cNvSpPr/>
      </dsp:nvSpPr>
      <dsp:spPr>
        <a:xfrm rot="5400000">
          <a:off x="5149770" y="-1781060"/>
          <a:ext cx="553628" cy="5710598"/>
        </a:xfrm>
        <a:prstGeom prst="round2SameRect">
          <a:avLst/>
        </a:prstGeom>
        <a:solidFill>
          <a:schemeClr val="accent2">
            <a:tint val="40000"/>
            <a:alpha val="90000"/>
            <a:hueOff val="-212306"/>
            <a:satOff val="-18836"/>
            <a:lumOff val="-19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12306"/>
              <a:satOff val="-18836"/>
              <a:lumOff val="-1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6-month PFS: 34% (combination) vs. 13% (</a:t>
          </a:r>
          <a:r>
            <a:rPr lang="en-US" sz="1200" kern="1200" dirty="0" err="1"/>
            <a:t>ipi</a:t>
          </a:r>
          <a:r>
            <a:rPr lang="en-US" sz="1200" kern="1200" dirty="0"/>
            <a:t> alone) (HR: 0.63, </a:t>
          </a:r>
          <a:r>
            <a:rPr lang="en-US" sz="1200" i="1" kern="1200" dirty="0"/>
            <a:t>P</a:t>
          </a:r>
          <a:r>
            <a:rPr lang="en-US" sz="1200" kern="1200" dirty="0"/>
            <a:t>=0.04)</a:t>
          </a:r>
        </a:p>
      </dsp:txBody>
      <dsp:txXfrm rot="-5400000">
        <a:off x="2571285" y="824451"/>
        <a:ext cx="5683572" cy="499576"/>
      </dsp:txXfrm>
    </dsp:sp>
    <dsp:sp modelId="{863FE706-A302-4605-92E7-4F6855F4C9B5}">
      <dsp:nvSpPr>
        <dsp:cNvPr id="0" name=""/>
        <dsp:cNvSpPr/>
      </dsp:nvSpPr>
      <dsp:spPr>
        <a:xfrm>
          <a:off x="261" y="728220"/>
          <a:ext cx="2571023" cy="692036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SWOG 1616 phase 2 trial evaluating ipilimumab ± nivolumab (N = 92)</a:t>
          </a:r>
          <a:r>
            <a:rPr lang="en-US" sz="1300" kern="1200" baseline="30000" dirty="0"/>
            <a:t>2</a:t>
          </a:r>
          <a:endParaRPr lang="en-US" sz="1300" kern="1200" dirty="0"/>
        </a:p>
      </dsp:txBody>
      <dsp:txXfrm>
        <a:off x="34043" y="762002"/>
        <a:ext cx="2503459" cy="624472"/>
      </dsp:txXfrm>
    </dsp:sp>
    <dsp:sp modelId="{0CB1FFCF-8BC9-4C44-A57D-2843200B2423}">
      <dsp:nvSpPr>
        <dsp:cNvPr id="0" name=""/>
        <dsp:cNvSpPr/>
      </dsp:nvSpPr>
      <dsp:spPr>
        <a:xfrm rot="5400000">
          <a:off x="5104929" y="-1054422"/>
          <a:ext cx="643311" cy="5710598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0" bIns="9144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Two cohorts (D1 and D2)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D1 included 1 prior anti-PD-1 (39.3% had prior anti-CTLA-4) </a:t>
          </a:r>
          <a:r>
            <a:rPr lang="en-US" sz="1200" kern="1200" dirty="0">
              <a:sym typeface="Wingdings" panose="05000000000000000000" pitchFamily="2" charset="2"/>
            </a:rPr>
            <a:t></a:t>
          </a:r>
          <a:r>
            <a:rPr lang="en-US" sz="1200" kern="1200" dirty="0"/>
            <a:t> PFS 2.1 </a:t>
          </a:r>
          <a:r>
            <a:rPr lang="en-US" sz="1200" kern="1200" dirty="0" err="1"/>
            <a:t>mos</a:t>
          </a:r>
          <a:r>
            <a:rPr lang="en-US" sz="1200" kern="1200" dirty="0"/>
            <a:t>; OS 14.7 </a:t>
          </a:r>
          <a:r>
            <a:rPr lang="en-US" sz="1200" kern="1200" dirty="0" err="1"/>
            <a:t>mos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D2 included ≥ 1 anti-PD-1 (59.8% had prior anti-CTLA-4) </a:t>
          </a:r>
          <a:r>
            <a:rPr lang="en-US" sz="1200" kern="1200" dirty="0">
              <a:sym typeface="Wingdings" panose="05000000000000000000" pitchFamily="2" charset="2"/>
            </a:rPr>
            <a:t></a:t>
          </a:r>
          <a:r>
            <a:rPr lang="en-US" sz="1200" kern="1200" dirty="0"/>
            <a:t> PFS 3.2 </a:t>
          </a:r>
          <a:r>
            <a:rPr lang="en-US" sz="1200" kern="1200" dirty="0" err="1"/>
            <a:t>mos</a:t>
          </a:r>
          <a:r>
            <a:rPr lang="en-US" sz="1200" kern="1200" dirty="0"/>
            <a:t>; OS 17.1 </a:t>
          </a:r>
          <a:r>
            <a:rPr lang="en-US" sz="1200" kern="1200" dirty="0" err="1"/>
            <a:t>mos</a:t>
          </a:r>
          <a:r>
            <a:rPr lang="en-US" sz="1200" kern="1200" dirty="0"/>
            <a:t> </a:t>
          </a:r>
        </a:p>
      </dsp:txBody>
      <dsp:txXfrm rot="-5400000">
        <a:off x="2571286" y="1510625"/>
        <a:ext cx="5679194" cy="580503"/>
      </dsp:txXfrm>
    </dsp:sp>
    <dsp:sp modelId="{B998889D-69E1-45EF-8C61-34AC66D5E63D}">
      <dsp:nvSpPr>
        <dsp:cNvPr id="0" name=""/>
        <dsp:cNvSpPr/>
      </dsp:nvSpPr>
      <dsp:spPr>
        <a:xfrm>
          <a:off x="261" y="1454858"/>
          <a:ext cx="2571023" cy="69203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RELATIVITY-020 phase 1/2a trial evaluating nivolumab + </a:t>
          </a:r>
          <a:r>
            <a:rPr lang="en-US" sz="1300" kern="1200" dirty="0" err="1"/>
            <a:t>relatlimab</a:t>
          </a:r>
          <a:r>
            <a:rPr lang="en-US" sz="1300" kern="1200" dirty="0"/>
            <a:t> (N = 518)</a:t>
          </a:r>
          <a:r>
            <a:rPr lang="en-US" sz="1300" kern="1200" baseline="30000" dirty="0"/>
            <a:t>3</a:t>
          </a:r>
          <a:endParaRPr lang="en-US" sz="1300" kern="1200" dirty="0"/>
        </a:p>
      </dsp:txBody>
      <dsp:txXfrm>
        <a:off x="34043" y="1488640"/>
        <a:ext cx="2503459" cy="624472"/>
      </dsp:txXfrm>
    </dsp:sp>
    <dsp:sp modelId="{AA145B15-1B2C-4856-AB1C-2BDB8098C52C}">
      <dsp:nvSpPr>
        <dsp:cNvPr id="0" name=""/>
        <dsp:cNvSpPr/>
      </dsp:nvSpPr>
      <dsp:spPr>
        <a:xfrm rot="5400000">
          <a:off x="5149770" y="-327784"/>
          <a:ext cx="553628" cy="5710598"/>
        </a:xfrm>
        <a:prstGeom prst="round2SameRect">
          <a:avLst/>
        </a:prstGeom>
        <a:solidFill>
          <a:schemeClr val="accent2">
            <a:tint val="40000"/>
            <a:alpha val="90000"/>
            <a:hueOff val="-636919"/>
            <a:satOff val="-56510"/>
            <a:lumOff val="-57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36919"/>
              <a:satOff val="-56510"/>
              <a:lumOff val="-5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ORR = 21.4% (CR in 2.9%)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DCR = 66%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DoR</a:t>
          </a:r>
          <a:r>
            <a:rPr lang="en-US" sz="1200" kern="1200" dirty="0"/>
            <a:t> = 8.3 </a:t>
          </a:r>
          <a:r>
            <a:rPr lang="en-US" sz="1200" kern="1200" dirty="0" err="1"/>
            <a:t>mos</a:t>
          </a:r>
          <a:endParaRPr lang="en-US" sz="1200" kern="1200" dirty="0"/>
        </a:p>
      </dsp:txBody>
      <dsp:txXfrm rot="-5400000">
        <a:off x="2571285" y="2277727"/>
        <a:ext cx="5683572" cy="499576"/>
      </dsp:txXfrm>
    </dsp:sp>
    <dsp:sp modelId="{B850799D-EAC8-4671-AF60-4343A523DBD1}">
      <dsp:nvSpPr>
        <dsp:cNvPr id="0" name=""/>
        <dsp:cNvSpPr/>
      </dsp:nvSpPr>
      <dsp:spPr>
        <a:xfrm>
          <a:off x="261" y="2181496"/>
          <a:ext cx="2571023" cy="692036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LEAP-004 phase 2 trial evaluating pembrolizumab + </a:t>
          </a:r>
          <a:r>
            <a:rPr lang="en-US" sz="1300" kern="1200" dirty="0" err="1"/>
            <a:t>lenvatinib</a:t>
          </a:r>
          <a:r>
            <a:rPr lang="en-US" sz="1300" kern="1200" dirty="0"/>
            <a:t> (N = 103)</a:t>
          </a:r>
          <a:r>
            <a:rPr lang="en-US" sz="1300" kern="1200" baseline="30000" dirty="0"/>
            <a:t>4</a:t>
          </a:r>
          <a:endParaRPr lang="en-US" sz="1300" kern="1200" dirty="0"/>
        </a:p>
      </dsp:txBody>
      <dsp:txXfrm>
        <a:off x="34043" y="2215278"/>
        <a:ext cx="2503459" cy="624472"/>
      </dsp:txXfrm>
    </dsp:sp>
    <dsp:sp modelId="{F7CDC24A-495B-4800-A8EC-AF1212B3D9A8}">
      <dsp:nvSpPr>
        <dsp:cNvPr id="0" name=""/>
        <dsp:cNvSpPr/>
      </dsp:nvSpPr>
      <dsp:spPr>
        <a:xfrm rot="5400000">
          <a:off x="5149770" y="398853"/>
          <a:ext cx="553628" cy="5710598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Cohorts 2 and 4 both included cryopreserved lifileucel (combined results)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ORR = 31.% (CR in 5.2%)</a:t>
          </a:r>
        </a:p>
      </dsp:txBody>
      <dsp:txXfrm rot="-5400000">
        <a:off x="2571285" y="3004364"/>
        <a:ext cx="5683572" cy="499576"/>
      </dsp:txXfrm>
    </dsp:sp>
    <dsp:sp modelId="{E1A19059-0F33-456D-8097-49E3F4E6F539}">
      <dsp:nvSpPr>
        <dsp:cNvPr id="0" name=""/>
        <dsp:cNvSpPr/>
      </dsp:nvSpPr>
      <dsp:spPr>
        <a:xfrm>
          <a:off x="261" y="2908134"/>
          <a:ext cx="2571023" cy="69203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C-144-01 phase 2 trial evaluating novel tumor infiltrating lymphocyte (TIL) therapy, </a:t>
          </a:r>
          <a:r>
            <a:rPr lang="en-US" sz="1300" kern="1200" dirty="0" err="1"/>
            <a:t>lifileucel</a:t>
          </a:r>
          <a:r>
            <a:rPr lang="en-US" sz="1300" kern="1200" dirty="0"/>
            <a:t> (N = 153)</a:t>
          </a:r>
          <a:r>
            <a:rPr lang="en-US" sz="1300" kern="1200" baseline="30000" dirty="0"/>
            <a:t>5</a:t>
          </a:r>
          <a:endParaRPr lang="en-US" sz="1300" kern="1200" dirty="0"/>
        </a:p>
      </dsp:txBody>
      <dsp:txXfrm>
        <a:off x="34043" y="2941916"/>
        <a:ext cx="2503459" cy="6244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5BDAC-4752-428D-A779-B0BB25AAFA1D}">
      <dsp:nvSpPr>
        <dsp:cNvPr id="0" name=""/>
        <dsp:cNvSpPr/>
      </dsp:nvSpPr>
      <dsp:spPr>
        <a:xfrm>
          <a:off x="0" y="254656"/>
          <a:ext cx="788670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12420" rIns="6120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Superior OS compared to single-agent ICI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Sequencing (</a:t>
          </a:r>
          <a:r>
            <a:rPr lang="en-US" sz="1400" kern="1200" dirty="0" err="1"/>
            <a:t>DREAMseq</a:t>
          </a:r>
          <a:r>
            <a:rPr lang="en-US" sz="1400" kern="1200" dirty="0"/>
            <a:t>) resulted in improved OS vs frontline BRAF/MEK combination </a:t>
          </a:r>
        </a:p>
      </dsp:txBody>
      <dsp:txXfrm>
        <a:off x="0" y="254656"/>
        <a:ext cx="7886700" cy="850500"/>
      </dsp:txXfrm>
    </dsp:sp>
    <dsp:sp modelId="{00ABC337-FDB8-4C6F-B084-CAFF17BCCD18}">
      <dsp:nvSpPr>
        <dsp:cNvPr id="0" name=""/>
        <dsp:cNvSpPr/>
      </dsp:nvSpPr>
      <dsp:spPr>
        <a:xfrm>
          <a:off x="394335" y="33256"/>
          <a:ext cx="5520690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Combination immunotherapy (nivolumab + ipilimumab) is now standard of care for metastatic BRAF+ mutant melanoma</a:t>
          </a:r>
        </a:p>
      </dsp:txBody>
      <dsp:txXfrm>
        <a:off x="415951" y="54872"/>
        <a:ext cx="5477458" cy="399568"/>
      </dsp:txXfrm>
    </dsp:sp>
    <dsp:sp modelId="{7DDFDD23-72CE-4732-91DE-D7C604F6F640}">
      <dsp:nvSpPr>
        <dsp:cNvPr id="0" name=""/>
        <dsp:cNvSpPr/>
      </dsp:nvSpPr>
      <dsp:spPr>
        <a:xfrm>
          <a:off x="0" y="1407557"/>
          <a:ext cx="7886700" cy="174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12420" rIns="6120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Tumor burden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Patient symptoms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Rapid tumor growth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Comorbidities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Patient preference on route of administration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Inability to tolerate nivolumab + ipilimumab </a:t>
          </a:r>
          <a:r>
            <a:rPr lang="en-US" sz="1400" kern="1200" dirty="0">
              <a:sym typeface="Wingdings" panose="05000000000000000000" pitchFamily="2" charset="2"/>
            </a:rPr>
            <a:t> </a:t>
          </a:r>
          <a:r>
            <a:rPr lang="en-US" sz="1400" kern="1200" dirty="0"/>
            <a:t>multiple available options </a:t>
          </a:r>
        </a:p>
      </dsp:txBody>
      <dsp:txXfrm>
        <a:off x="0" y="1407557"/>
        <a:ext cx="7886700" cy="1748250"/>
      </dsp:txXfrm>
    </dsp:sp>
    <dsp:sp modelId="{A1C60B2B-FDD4-4EB1-80A3-5CDCFC8B292F}">
      <dsp:nvSpPr>
        <dsp:cNvPr id="0" name=""/>
        <dsp:cNvSpPr/>
      </dsp:nvSpPr>
      <dsp:spPr>
        <a:xfrm>
          <a:off x="394335" y="1186157"/>
          <a:ext cx="5520690" cy="4428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Treatment decisions should be tailored to individual patients</a:t>
          </a:r>
        </a:p>
      </dsp:txBody>
      <dsp:txXfrm>
        <a:off x="415951" y="1207773"/>
        <a:ext cx="5477458" cy="3995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F3435-C8A7-4EED-A213-76DB00F0B7D7}">
      <dsp:nvSpPr>
        <dsp:cNvPr id="0" name=""/>
        <dsp:cNvSpPr/>
      </dsp:nvSpPr>
      <dsp:spPr>
        <a:xfrm rot="5400000">
          <a:off x="5478211" y="-2298122"/>
          <a:ext cx="717004" cy="549337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For steroid-refractory AEs </a:t>
          </a:r>
          <a:r>
            <a:rPr lang="en-US" sz="1100" kern="1200" dirty="0">
              <a:sym typeface="Wingdings" panose="05000000000000000000" pitchFamily="2" charset="2"/>
            </a:rPr>
            <a:t></a:t>
          </a:r>
          <a:r>
            <a:rPr lang="en-US" sz="1100" kern="1200" dirty="0"/>
            <a:t> consider adding infliximab, mycophenolate mofetil, vedolizumab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Avoid infliximab for steroid-refractory immune-related hepatitis (consider mycophenolate mofetil)</a:t>
          </a:r>
        </a:p>
      </dsp:txBody>
      <dsp:txXfrm rot="-5400000">
        <a:off x="3090025" y="125065"/>
        <a:ext cx="5458376" cy="647002"/>
      </dsp:txXfrm>
    </dsp:sp>
    <dsp:sp modelId="{4AC55711-0035-4C1E-8F8C-058B873C77A8}">
      <dsp:nvSpPr>
        <dsp:cNvPr id="0" name=""/>
        <dsp:cNvSpPr/>
      </dsp:nvSpPr>
      <dsp:spPr>
        <a:xfrm>
          <a:off x="0" y="438"/>
          <a:ext cx="3090024" cy="8962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Systemic steroids (PO or IV): 1-2 mg/kg/day prednisone or equivalent (slow taper over ≥ 4 </a:t>
          </a:r>
          <a:r>
            <a:rPr lang="en-US" sz="1400" kern="1200" dirty="0" err="1"/>
            <a:t>wk</a:t>
          </a:r>
          <a:r>
            <a:rPr lang="en-US" sz="1400" kern="1200" dirty="0"/>
            <a:t> recommended)</a:t>
          </a:r>
          <a:r>
            <a:rPr lang="en-US" sz="1400" kern="1200" baseline="30000" dirty="0"/>
            <a:t>3</a:t>
          </a:r>
          <a:endParaRPr lang="en-US" sz="1400" kern="1200" dirty="0"/>
        </a:p>
      </dsp:txBody>
      <dsp:txXfrm>
        <a:off x="43752" y="44190"/>
        <a:ext cx="3002520" cy="80875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D8C32-017F-47B2-B88F-863CBCC90CA4}">
      <dsp:nvSpPr>
        <dsp:cNvPr id="0" name=""/>
        <dsp:cNvSpPr/>
      </dsp:nvSpPr>
      <dsp:spPr>
        <a:xfrm>
          <a:off x="2497" y="566110"/>
          <a:ext cx="1327038" cy="345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Dermatologic</a:t>
          </a:r>
          <a:endParaRPr lang="en-US" sz="1200" b="1" kern="1200" dirty="0"/>
        </a:p>
      </dsp:txBody>
      <dsp:txXfrm>
        <a:off x="2497" y="566110"/>
        <a:ext cx="1327038" cy="345600"/>
      </dsp:txXfrm>
    </dsp:sp>
    <dsp:sp modelId="{1D1D16B1-1B7F-4A61-A63F-27D46616741A}">
      <dsp:nvSpPr>
        <dsp:cNvPr id="0" name=""/>
        <dsp:cNvSpPr/>
      </dsp:nvSpPr>
      <dsp:spPr>
        <a:xfrm>
          <a:off x="2497" y="911710"/>
          <a:ext cx="1327038" cy="29646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Baseline skin exam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 Repeat Q2 </a:t>
          </a:r>
          <a:r>
            <a:rPr lang="en-US" sz="1100" kern="1200" dirty="0" err="1"/>
            <a:t>mo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 Monitor up to 6 </a:t>
          </a:r>
          <a:r>
            <a:rPr lang="en-US" sz="1100" kern="1200" dirty="0" err="1"/>
            <a:t>mo</a:t>
          </a:r>
          <a:r>
            <a:rPr lang="en-US" sz="1100" kern="1200" dirty="0"/>
            <a:t> after d/c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Limit sun exposure (use sunscreen)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Manage rash with topical steroids or antibiotic cream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Hold </a:t>
          </a:r>
          <a:r>
            <a:rPr lang="en-US" sz="1200" kern="1200" dirty="0" err="1"/>
            <a:t>MEKi</a:t>
          </a:r>
          <a:r>
            <a:rPr lang="en-US" sz="1200" kern="1200" dirty="0"/>
            <a:t> if no improvement within 2 </a:t>
          </a:r>
          <a:r>
            <a:rPr lang="en-US" sz="1200" kern="1200" dirty="0" err="1"/>
            <a:t>wks</a:t>
          </a:r>
          <a:endParaRPr lang="en-US" sz="1200" kern="1200" dirty="0"/>
        </a:p>
      </dsp:txBody>
      <dsp:txXfrm>
        <a:off x="2497" y="911710"/>
        <a:ext cx="1327038" cy="2964600"/>
      </dsp:txXfrm>
    </dsp:sp>
    <dsp:sp modelId="{B4F45AEC-DFD5-4427-B8AC-1B042057D59C}">
      <dsp:nvSpPr>
        <dsp:cNvPr id="0" name=""/>
        <dsp:cNvSpPr/>
      </dsp:nvSpPr>
      <dsp:spPr>
        <a:xfrm>
          <a:off x="1515321" y="566110"/>
          <a:ext cx="1327038" cy="345600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Ocular</a:t>
          </a:r>
          <a:endParaRPr lang="en-US" sz="1200" b="1" i="0" kern="1200" dirty="0"/>
        </a:p>
      </dsp:txBody>
      <dsp:txXfrm>
        <a:off x="1515321" y="566110"/>
        <a:ext cx="1327038" cy="345600"/>
      </dsp:txXfrm>
    </dsp:sp>
    <dsp:sp modelId="{E6C2EF99-7B1F-44E9-8733-773614E0F16B}">
      <dsp:nvSpPr>
        <dsp:cNvPr id="0" name=""/>
        <dsp:cNvSpPr/>
      </dsp:nvSpPr>
      <dsp:spPr>
        <a:xfrm>
          <a:off x="1515321" y="911710"/>
          <a:ext cx="1327038" cy="2964600"/>
        </a:xfrm>
        <a:prstGeom prst="rect">
          <a:avLst/>
        </a:prstGeom>
        <a:solidFill>
          <a:schemeClr val="accent2">
            <a:tint val="40000"/>
            <a:alpha val="90000"/>
            <a:hueOff val="-169845"/>
            <a:satOff val="-15069"/>
            <a:lumOff val="-15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69845"/>
              <a:satOff val="-15069"/>
              <a:lumOff val="-1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Baseline retinal eval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Repeat as needed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Visual toxicities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Grade 1:</a:t>
          </a:r>
        </a:p>
        <a:p>
          <a:pPr marL="171450" lvl="3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Continue </a:t>
          </a:r>
          <a:r>
            <a:rPr lang="en-US" sz="1100" kern="1200" dirty="0" err="1"/>
            <a:t>tx</a:t>
          </a:r>
          <a:endParaRPr lang="en-US" sz="11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Grade </a:t>
          </a: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≥2:</a:t>
          </a:r>
          <a:endParaRPr lang="en-US" sz="12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Hold </a:t>
          </a:r>
          <a:r>
            <a:rPr lang="en-US" sz="1100" kern="1200" dirty="0" err="1"/>
            <a:t>MEKi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Urgent ophthalmology consult</a:t>
          </a:r>
        </a:p>
      </dsp:txBody>
      <dsp:txXfrm>
        <a:off x="1515321" y="911710"/>
        <a:ext cx="1327038" cy="2964600"/>
      </dsp:txXfrm>
    </dsp:sp>
    <dsp:sp modelId="{52BC50D3-345A-4BC8-B5DB-2E426A3A9999}">
      <dsp:nvSpPr>
        <dsp:cNvPr id="0" name=""/>
        <dsp:cNvSpPr/>
      </dsp:nvSpPr>
      <dsp:spPr>
        <a:xfrm>
          <a:off x="3028146" y="566110"/>
          <a:ext cx="1327038" cy="345600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Cardiac</a:t>
          </a:r>
          <a:endParaRPr lang="en-US" sz="1200" b="1" kern="1200" dirty="0"/>
        </a:p>
      </dsp:txBody>
      <dsp:txXfrm>
        <a:off x="3028146" y="566110"/>
        <a:ext cx="1327038" cy="345600"/>
      </dsp:txXfrm>
    </dsp:sp>
    <dsp:sp modelId="{A832B249-43F3-4F82-B74A-69E885BD12D1}">
      <dsp:nvSpPr>
        <dsp:cNvPr id="0" name=""/>
        <dsp:cNvSpPr/>
      </dsp:nvSpPr>
      <dsp:spPr>
        <a:xfrm>
          <a:off x="3028146" y="911710"/>
          <a:ext cx="1327038" cy="2964600"/>
        </a:xfrm>
        <a:prstGeom prst="rect">
          <a:avLst/>
        </a:prstGeom>
        <a:solidFill>
          <a:schemeClr val="accent2">
            <a:tint val="40000"/>
            <a:alpha val="90000"/>
            <a:hueOff val="-339690"/>
            <a:satOff val="-30138"/>
            <a:lumOff val="-3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39690"/>
              <a:satOff val="-30138"/>
              <a:lumOff val="-3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ECG at baseline and day 15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Then monthly x 3 </a:t>
          </a:r>
          <a:r>
            <a:rPr lang="en-US" sz="1100" kern="1200" dirty="0">
              <a:sym typeface="Wingdings" panose="05000000000000000000" pitchFamily="2" charset="2"/>
            </a:rPr>
            <a:t> followed by Q3 </a:t>
          </a:r>
          <a:r>
            <a:rPr lang="en-US" sz="1100" kern="1200" dirty="0" err="1">
              <a:sym typeface="Wingdings" panose="05000000000000000000" pitchFamily="2" charset="2"/>
            </a:rPr>
            <a:t>mo</a:t>
          </a:r>
          <a:endParaRPr lang="en-US" sz="11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LVEF at baseline, 1 </a:t>
          </a:r>
          <a:r>
            <a:rPr lang="en-US" sz="1200" kern="1200" dirty="0" err="1"/>
            <a:t>mo</a:t>
          </a:r>
          <a:r>
            <a:rPr lang="en-US" sz="1200" kern="1200" dirty="0"/>
            <a:t>, then every 2-3 months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Hold </a:t>
          </a:r>
          <a:r>
            <a:rPr lang="en-US" sz="1200" kern="1200" dirty="0" err="1"/>
            <a:t>MEKi</a:t>
          </a:r>
          <a:r>
            <a:rPr lang="en-US" sz="1200" kern="1200" dirty="0"/>
            <a:t> for decreased LVEF</a:t>
          </a:r>
        </a:p>
      </dsp:txBody>
      <dsp:txXfrm>
        <a:off x="3028146" y="911710"/>
        <a:ext cx="1327038" cy="2964600"/>
      </dsp:txXfrm>
    </dsp:sp>
    <dsp:sp modelId="{4998FC5D-0626-4B15-81D0-7D75008A9EAA}">
      <dsp:nvSpPr>
        <dsp:cNvPr id="0" name=""/>
        <dsp:cNvSpPr/>
      </dsp:nvSpPr>
      <dsp:spPr>
        <a:xfrm>
          <a:off x="4540970" y="566110"/>
          <a:ext cx="1327038" cy="345600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Hepatic</a:t>
          </a:r>
          <a:endParaRPr lang="en-US" sz="1200" b="1" kern="1200" dirty="0"/>
        </a:p>
      </dsp:txBody>
      <dsp:txXfrm>
        <a:off x="4540970" y="566110"/>
        <a:ext cx="1327038" cy="345600"/>
      </dsp:txXfrm>
    </dsp:sp>
    <dsp:sp modelId="{80BCB176-2818-480D-B69A-978EBF929404}">
      <dsp:nvSpPr>
        <dsp:cNvPr id="0" name=""/>
        <dsp:cNvSpPr/>
      </dsp:nvSpPr>
      <dsp:spPr>
        <a:xfrm>
          <a:off x="4540970" y="911710"/>
          <a:ext cx="1327038" cy="2964600"/>
        </a:xfrm>
        <a:prstGeom prst="rect">
          <a:avLst/>
        </a:prstGeom>
        <a:solidFill>
          <a:schemeClr val="accent2">
            <a:tint val="40000"/>
            <a:alpha val="90000"/>
            <a:hueOff val="-509536"/>
            <a:satOff val="-45208"/>
            <a:lumOff val="-46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09536"/>
              <a:satOff val="-45208"/>
              <a:lumOff val="-4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LFTs at baseline then monthly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Hold </a:t>
          </a:r>
          <a:r>
            <a:rPr lang="en-US" sz="1200" kern="1200" dirty="0" err="1"/>
            <a:t>BRAFi</a:t>
          </a:r>
          <a:r>
            <a:rPr lang="en-US" sz="1200" kern="1200" dirty="0"/>
            <a:t> and </a:t>
          </a:r>
          <a:r>
            <a:rPr lang="en-US" sz="1200" kern="1200" dirty="0" err="1"/>
            <a:t>MEKi</a:t>
          </a:r>
          <a:r>
            <a:rPr lang="en-US" sz="1200" kern="1200" dirty="0"/>
            <a:t> for grade </a:t>
          </a: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≥ 3</a:t>
          </a:r>
          <a:endParaRPr lang="en-US" sz="1200" kern="1200" dirty="0"/>
        </a:p>
      </dsp:txBody>
      <dsp:txXfrm>
        <a:off x="4540970" y="911710"/>
        <a:ext cx="1327038" cy="2964600"/>
      </dsp:txXfrm>
    </dsp:sp>
    <dsp:sp modelId="{61370B25-3784-4058-95DA-C927C4BFA04D}">
      <dsp:nvSpPr>
        <dsp:cNvPr id="0" name=""/>
        <dsp:cNvSpPr/>
      </dsp:nvSpPr>
      <dsp:spPr>
        <a:xfrm>
          <a:off x="6053794" y="566110"/>
          <a:ext cx="1327038" cy="345600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Pyrexia</a:t>
          </a:r>
          <a:endParaRPr lang="en-US" sz="1200" b="1" kern="1200" dirty="0"/>
        </a:p>
      </dsp:txBody>
      <dsp:txXfrm>
        <a:off x="6053794" y="566110"/>
        <a:ext cx="1327038" cy="345600"/>
      </dsp:txXfrm>
    </dsp:sp>
    <dsp:sp modelId="{F0466A29-07C4-4B26-9D57-2268D4E65E5F}">
      <dsp:nvSpPr>
        <dsp:cNvPr id="0" name=""/>
        <dsp:cNvSpPr/>
      </dsp:nvSpPr>
      <dsp:spPr>
        <a:xfrm>
          <a:off x="6053794" y="911710"/>
          <a:ext cx="1327038" cy="2964600"/>
        </a:xfrm>
        <a:prstGeom prst="rect">
          <a:avLst/>
        </a:prstGeom>
        <a:solidFill>
          <a:schemeClr val="accent2">
            <a:tint val="40000"/>
            <a:alpha val="90000"/>
            <a:hueOff val="-679381"/>
            <a:satOff val="-60277"/>
            <a:lumOff val="-6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79381"/>
              <a:satOff val="-60277"/>
              <a:lumOff val="-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Acetaminophen or ibuprofen to manage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Infection workup as needed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Oral corticosteroids if necessary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May consider </a:t>
          </a:r>
          <a:r>
            <a:rPr lang="en-US" sz="1200" kern="1200" dirty="0" err="1"/>
            <a:t>BRAFi</a:t>
          </a:r>
          <a:r>
            <a:rPr lang="en-US" sz="1200" kern="1200" dirty="0"/>
            <a:t> dose reduction if needed</a:t>
          </a:r>
        </a:p>
      </dsp:txBody>
      <dsp:txXfrm>
        <a:off x="6053794" y="911710"/>
        <a:ext cx="1327038" cy="2964600"/>
      </dsp:txXfrm>
    </dsp:sp>
    <dsp:sp modelId="{C033EC40-195F-430A-A1FF-D5A3C0BC3297}">
      <dsp:nvSpPr>
        <dsp:cNvPr id="0" name=""/>
        <dsp:cNvSpPr/>
      </dsp:nvSpPr>
      <dsp:spPr>
        <a:xfrm>
          <a:off x="7566618" y="566110"/>
          <a:ext cx="1327038" cy="34560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GI</a:t>
          </a:r>
          <a:endParaRPr lang="en-US" sz="1200" b="1" kern="1200" dirty="0"/>
        </a:p>
      </dsp:txBody>
      <dsp:txXfrm>
        <a:off x="7566618" y="566110"/>
        <a:ext cx="1327038" cy="345600"/>
      </dsp:txXfrm>
    </dsp:sp>
    <dsp:sp modelId="{280292FE-24C0-42E1-9B55-060860FE7097}">
      <dsp:nvSpPr>
        <dsp:cNvPr id="0" name=""/>
        <dsp:cNvSpPr/>
      </dsp:nvSpPr>
      <dsp:spPr>
        <a:xfrm>
          <a:off x="7566618" y="911710"/>
          <a:ext cx="1327038" cy="2964600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Manage with supportive care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Antidiarrheals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Antiemetics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Consider holding therapy for grade </a:t>
          </a: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≥ 3</a:t>
          </a:r>
          <a:endParaRPr lang="en-US" sz="1200" kern="1200" dirty="0"/>
        </a:p>
      </dsp:txBody>
      <dsp:txXfrm>
        <a:off x="7566618" y="911710"/>
        <a:ext cx="1327038" cy="29646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062FB-7C7C-437B-A1EA-DF365212810C}">
      <dsp:nvSpPr>
        <dsp:cNvPr id="0" name=""/>
        <dsp:cNvSpPr/>
      </dsp:nvSpPr>
      <dsp:spPr>
        <a:xfrm>
          <a:off x="0" y="85120"/>
          <a:ext cx="8406482" cy="63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Overall survival continues to improve for patients with melanoma thanks to novel therapies and education initiatives, but gaps remain</a:t>
          </a:r>
        </a:p>
      </dsp:txBody>
      <dsp:txXfrm>
        <a:off x="31070" y="116190"/>
        <a:ext cx="8344342" cy="574340"/>
      </dsp:txXfrm>
    </dsp:sp>
    <dsp:sp modelId="{E54CC822-0653-4BE8-98FA-810EEF2D3895}">
      <dsp:nvSpPr>
        <dsp:cNvPr id="0" name=""/>
        <dsp:cNvSpPr/>
      </dsp:nvSpPr>
      <dsp:spPr>
        <a:xfrm>
          <a:off x="0" y="767680"/>
          <a:ext cx="8406482" cy="63648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Stage IIB/C and IIIA cutaneous melanoma have significant risk of recurrence</a:t>
          </a:r>
        </a:p>
      </dsp:txBody>
      <dsp:txXfrm>
        <a:off x="31070" y="798750"/>
        <a:ext cx="8344342" cy="574340"/>
      </dsp:txXfrm>
    </dsp:sp>
    <dsp:sp modelId="{7F116534-D563-4284-A2F1-85BF5A3A4EE0}">
      <dsp:nvSpPr>
        <dsp:cNvPr id="0" name=""/>
        <dsp:cNvSpPr/>
      </dsp:nvSpPr>
      <dsp:spPr>
        <a:xfrm>
          <a:off x="0" y="1404160"/>
          <a:ext cx="8406482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906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Adjuvant therapy is standard of care for stage IIB/C and IIIA resected melanoma</a:t>
          </a:r>
        </a:p>
      </dsp:txBody>
      <dsp:txXfrm>
        <a:off x="0" y="1404160"/>
        <a:ext cx="8406482" cy="264960"/>
      </dsp:txXfrm>
    </dsp:sp>
    <dsp:sp modelId="{EA76DE36-0DF5-47BF-8EDB-E25B60A8FD13}">
      <dsp:nvSpPr>
        <dsp:cNvPr id="0" name=""/>
        <dsp:cNvSpPr/>
      </dsp:nvSpPr>
      <dsp:spPr>
        <a:xfrm>
          <a:off x="0" y="1669120"/>
          <a:ext cx="8406482" cy="6364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Frontline combination ICI followed by BRAF/MEK inhibitors at disease progression in BRAF+ metastatic melanoma improves OS </a:t>
          </a:r>
        </a:p>
      </dsp:txBody>
      <dsp:txXfrm>
        <a:off x="31070" y="1700190"/>
        <a:ext cx="8344342" cy="574340"/>
      </dsp:txXfrm>
    </dsp:sp>
    <dsp:sp modelId="{D5CC6A71-5BEB-4910-A038-DAB99255D7A2}">
      <dsp:nvSpPr>
        <dsp:cNvPr id="0" name=""/>
        <dsp:cNvSpPr/>
      </dsp:nvSpPr>
      <dsp:spPr>
        <a:xfrm>
          <a:off x="0" y="2351680"/>
          <a:ext cx="8406482" cy="63648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Treatment recommendations should be individualized based on patient factors</a:t>
          </a:r>
        </a:p>
      </dsp:txBody>
      <dsp:txXfrm>
        <a:off x="31070" y="2382750"/>
        <a:ext cx="8344342" cy="574340"/>
      </dsp:txXfrm>
    </dsp:sp>
    <dsp:sp modelId="{CBE99450-28C6-4F04-B728-882F662E2933}">
      <dsp:nvSpPr>
        <dsp:cNvPr id="0" name=""/>
        <dsp:cNvSpPr/>
      </dsp:nvSpPr>
      <dsp:spPr>
        <a:xfrm>
          <a:off x="0" y="3034240"/>
          <a:ext cx="8406482" cy="6364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Monitor patients for </a:t>
          </a:r>
          <a:r>
            <a:rPr lang="en-US" sz="1600" kern="1200" dirty="0" err="1"/>
            <a:t>irAEs</a:t>
          </a:r>
          <a:r>
            <a:rPr lang="en-US" sz="1600" kern="1200" dirty="0"/>
            <a:t> with immunotherapy and targeted AEs with BRAF/MEK combinations</a:t>
          </a:r>
        </a:p>
      </dsp:txBody>
      <dsp:txXfrm>
        <a:off x="31070" y="3065310"/>
        <a:ext cx="8344342" cy="574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2D84B-5068-4CB0-A519-6AC8D58E793A}">
      <dsp:nvSpPr>
        <dsp:cNvPr id="0" name=""/>
        <dsp:cNvSpPr/>
      </dsp:nvSpPr>
      <dsp:spPr>
        <a:xfrm>
          <a:off x="0" y="158587"/>
          <a:ext cx="3538578" cy="547200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Risk Factors</a:t>
          </a:r>
          <a:r>
            <a:rPr lang="en-US" sz="1900" kern="1200" baseline="30000" dirty="0"/>
            <a:t>1</a:t>
          </a:r>
        </a:p>
      </dsp:txBody>
      <dsp:txXfrm>
        <a:off x="0" y="158587"/>
        <a:ext cx="3538578" cy="547200"/>
      </dsp:txXfrm>
    </dsp:sp>
    <dsp:sp modelId="{601705F6-22C5-4BCE-A78A-AC9C2807FFCB}">
      <dsp:nvSpPr>
        <dsp:cNvPr id="0" name=""/>
        <dsp:cNvSpPr/>
      </dsp:nvSpPr>
      <dsp:spPr>
        <a:xfrm>
          <a:off x="0" y="705787"/>
          <a:ext cx="3538578" cy="2399129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UV light exposure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Short, intense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Chronic, intermittent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Genetic features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Fair skin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Light-colored hair/eyes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Family history of melanoma</a:t>
          </a:r>
        </a:p>
      </dsp:txBody>
      <dsp:txXfrm>
        <a:off x="0" y="705787"/>
        <a:ext cx="3538578" cy="23991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91E39-64C5-4453-A15A-8CC01CF2B629}">
      <dsp:nvSpPr>
        <dsp:cNvPr id="0" name=""/>
        <dsp:cNvSpPr/>
      </dsp:nvSpPr>
      <dsp:spPr>
        <a:xfrm>
          <a:off x="0" y="179570"/>
          <a:ext cx="78867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36B52-F04A-4E7D-A21A-45C539B172D2}">
      <dsp:nvSpPr>
        <dsp:cNvPr id="0" name=""/>
        <dsp:cNvSpPr/>
      </dsp:nvSpPr>
      <dsp:spPr>
        <a:xfrm>
          <a:off x="394335" y="46730"/>
          <a:ext cx="5520690" cy="265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Surgical wide excision ± sentinel node biopsy </a:t>
          </a:r>
        </a:p>
      </dsp:txBody>
      <dsp:txXfrm>
        <a:off x="407304" y="59699"/>
        <a:ext cx="5494752" cy="239742"/>
      </dsp:txXfrm>
    </dsp:sp>
    <dsp:sp modelId="{BF973697-E9C3-4207-9A57-1A94B7881695}">
      <dsp:nvSpPr>
        <dsp:cNvPr id="0" name=""/>
        <dsp:cNvSpPr/>
      </dsp:nvSpPr>
      <dsp:spPr>
        <a:xfrm>
          <a:off x="0" y="587810"/>
          <a:ext cx="7886700" cy="2097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187452" rIns="61209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u="sng" kern="1200" dirty="0"/>
            <a:t>Anti-PD-1 Monotherapy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Pembrolizumab (stage IIB/IIC, IIIA/B/C/D)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Nivolumab (IIIA/B/C/D)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u="sng" kern="1200" dirty="0"/>
            <a:t>Targeted BRAF/MEK Combination for BRAFV600 activating mutation</a:t>
          </a:r>
          <a:r>
            <a:rPr lang="en-US" sz="1600" kern="1200" dirty="0"/>
            <a:t> </a:t>
          </a:r>
          <a:endParaRPr lang="en-US" sz="1600" b="1" u="sng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Dabrafenib/trametinib (IIIA/B/C/D) </a:t>
          </a:r>
          <a:endParaRPr lang="en-US" sz="1600" b="1" u="sng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Radiation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Observation</a:t>
          </a:r>
        </a:p>
      </dsp:txBody>
      <dsp:txXfrm>
        <a:off x="0" y="587810"/>
        <a:ext cx="7886700" cy="2097900"/>
      </dsp:txXfrm>
    </dsp:sp>
    <dsp:sp modelId="{F46AB9F9-EE6D-4CC3-8DF3-745A5FBCABAB}">
      <dsp:nvSpPr>
        <dsp:cNvPr id="0" name=""/>
        <dsp:cNvSpPr/>
      </dsp:nvSpPr>
      <dsp:spPr>
        <a:xfrm>
          <a:off x="394335" y="454970"/>
          <a:ext cx="5520690" cy="2656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Adjuvant Treatment Considerations*</a:t>
          </a:r>
        </a:p>
      </dsp:txBody>
      <dsp:txXfrm>
        <a:off x="407304" y="467939"/>
        <a:ext cx="5494752" cy="239742"/>
      </dsp:txXfrm>
    </dsp:sp>
    <dsp:sp modelId="{DF1096E6-868F-4D05-BC64-38F66D139FE2}">
      <dsp:nvSpPr>
        <dsp:cNvPr id="0" name=""/>
        <dsp:cNvSpPr/>
      </dsp:nvSpPr>
      <dsp:spPr>
        <a:xfrm>
          <a:off x="0" y="2867150"/>
          <a:ext cx="7886700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187452" rIns="61209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Currently recommended only in clinical trial setting per NCCN (evolving landscape) </a:t>
          </a:r>
        </a:p>
      </dsp:txBody>
      <dsp:txXfrm>
        <a:off x="0" y="2867150"/>
        <a:ext cx="7886700" cy="751275"/>
      </dsp:txXfrm>
    </dsp:sp>
    <dsp:sp modelId="{873A3C00-270E-473F-86CD-45EC7F4179E5}">
      <dsp:nvSpPr>
        <dsp:cNvPr id="0" name=""/>
        <dsp:cNvSpPr/>
      </dsp:nvSpPr>
      <dsp:spPr>
        <a:xfrm>
          <a:off x="394335" y="2734310"/>
          <a:ext cx="5520690" cy="2656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Neoadjuvant Treatment Considerations</a:t>
          </a:r>
        </a:p>
      </dsp:txBody>
      <dsp:txXfrm>
        <a:off x="407304" y="2747279"/>
        <a:ext cx="5494752" cy="2397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44014-5DEC-4CC9-AC9C-63B1B383D0FC}">
      <dsp:nvSpPr>
        <dsp:cNvPr id="0" name=""/>
        <dsp:cNvSpPr/>
      </dsp:nvSpPr>
      <dsp:spPr>
        <a:xfrm rot="5400000">
          <a:off x="3949200" y="-1618709"/>
          <a:ext cx="979964" cy="4462373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EFS at 24-mo: 72% vs 49% (HR: 0.58, </a:t>
          </a:r>
          <a:r>
            <a:rPr lang="en-US" sz="1700" i="1" kern="1200" dirty="0"/>
            <a:t>P</a:t>
          </a:r>
          <a:r>
            <a:rPr lang="en-US" sz="1700" kern="1200" dirty="0"/>
            <a:t>=0.004)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OS (data immature) (HR: 0.63, </a:t>
          </a:r>
          <a:r>
            <a:rPr lang="en-US" sz="1700" i="1" kern="1200" dirty="0"/>
            <a:t>P</a:t>
          </a:r>
          <a:r>
            <a:rPr lang="en-US" sz="1700" kern="1200" dirty="0"/>
            <a:t>=0.18)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Grade ≥3 AE: 12% vs 14% </a:t>
          </a:r>
        </a:p>
      </dsp:txBody>
      <dsp:txXfrm rot="-5400000">
        <a:off x="2207996" y="170333"/>
        <a:ext cx="4414535" cy="884288"/>
      </dsp:txXfrm>
    </dsp:sp>
    <dsp:sp modelId="{75454C64-B6DE-4D5D-8877-A14753E3AEAD}">
      <dsp:nvSpPr>
        <dsp:cNvPr id="0" name=""/>
        <dsp:cNvSpPr/>
      </dsp:nvSpPr>
      <dsp:spPr>
        <a:xfrm>
          <a:off x="302088" y="94964"/>
          <a:ext cx="1905907" cy="1035025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Results</a:t>
          </a:r>
          <a:endParaRPr lang="en-US" sz="4000" kern="1200" dirty="0"/>
        </a:p>
      </dsp:txBody>
      <dsp:txXfrm>
        <a:off x="352614" y="145490"/>
        <a:ext cx="1804855" cy="9339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62BFE-B051-4624-A02C-DEB28623D5C5}">
      <dsp:nvSpPr>
        <dsp:cNvPr id="0" name=""/>
        <dsp:cNvSpPr/>
      </dsp:nvSpPr>
      <dsp:spPr>
        <a:xfrm>
          <a:off x="2623" y="56784"/>
          <a:ext cx="2557680" cy="9676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KEYNOTE-942</a:t>
          </a:r>
          <a:r>
            <a:rPr lang="en-US" sz="1500" kern="1200" baseline="30000"/>
            <a:t>1</a:t>
          </a:r>
          <a:r>
            <a:rPr lang="en-US" sz="1500" kern="1200"/>
            <a:t> </a:t>
          </a:r>
          <a:r>
            <a:rPr lang="en-US" sz="1500" kern="1200">
              <a:sym typeface="Wingdings" panose="05000000000000000000" pitchFamily="2" charset="2"/>
            </a:rPr>
            <a:t></a:t>
          </a:r>
          <a:r>
            <a:rPr lang="en-US" sz="1500" kern="1200"/>
            <a:t> Pembrolizumab + neoantigen vaccine vs. pembrolizumab alone</a:t>
          </a:r>
        </a:p>
      </dsp:txBody>
      <dsp:txXfrm>
        <a:off x="2623" y="56784"/>
        <a:ext cx="2557680" cy="967659"/>
      </dsp:txXfrm>
    </dsp:sp>
    <dsp:sp modelId="{3B67EE75-F568-4FE8-B39A-3E63454B4645}">
      <dsp:nvSpPr>
        <dsp:cNvPr id="0" name=""/>
        <dsp:cNvSpPr/>
      </dsp:nvSpPr>
      <dsp:spPr>
        <a:xfrm>
          <a:off x="2623" y="1024444"/>
          <a:ext cx="2557680" cy="218227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Stage IIIB-IV </a:t>
          </a:r>
          <a:r>
            <a:rPr lang="en-US" sz="1500" kern="1200" dirty="0" err="1"/>
            <a:t>resectable</a:t>
          </a:r>
          <a:r>
            <a:rPr lang="en-US" sz="1500" kern="1200" dirty="0"/>
            <a:t> cutaneous melanoma (N=157)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Addition of mRNA vaccine (up to 9 doses) to pembrolizumab (up to 18 cycles for 1 year)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18-mo RFS: 78.6% vs 62.2% (HR: 0.561, </a:t>
          </a:r>
          <a:r>
            <a:rPr lang="en-US" sz="1500" i="1" kern="1200" dirty="0"/>
            <a:t>P</a:t>
          </a:r>
          <a:r>
            <a:rPr lang="en-US" sz="1500" kern="1200" dirty="0"/>
            <a:t>=0.0266)</a:t>
          </a:r>
        </a:p>
      </dsp:txBody>
      <dsp:txXfrm>
        <a:off x="2623" y="1024444"/>
        <a:ext cx="2557680" cy="2182275"/>
      </dsp:txXfrm>
    </dsp:sp>
    <dsp:sp modelId="{3010A049-0A50-40D0-AAA1-1838710DA87B}">
      <dsp:nvSpPr>
        <dsp:cNvPr id="0" name=""/>
        <dsp:cNvSpPr/>
      </dsp:nvSpPr>
      <dsp:spPr>
        <a:xfrm>
          <a:off x="2918378" y="56784"/>
          <a:ext cx="2557680" cy="967659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OpACIN-neo</a:t>
          </a:r>
          <a:r>
            <a:rPr lang="en-US" sz="1500" kern="1200" baseline="30000"/>
            <a:t>2</a:t>
          </a:r>
          <a:r>
            <a:rPr lang="en-US" sz="1500" kern="1200"/>
            <a:t> </a:t>
          </a:r>
          <a:r>
            <a:rPr lang="en-US" sz="1500" kern="1200">
              <a:sym typeface="Wingdings" panose="05000000000000000000" pitchFamily="2" charset="2"/>
            </a:rPr>
            <a:t></a:t>
          </a:r>
          <a:r>
            <a:rPr lang="en-US" sz="1500" kern="1200"/>
            <a:t> Evaluation of different doses of ipilimumab + nivolumab </a:t>
          </a:r>
        </a:p>
      </dsp:txBody>
      <dsp:txXfrm>
        <a:off x="2918378" y="56784"/>
        <a:ext cx="2557680" cy="967659"/>
      </dsp:txXfrm>
    </dsp:sp>
    <dsp:sp modelId="{99D5173C-8CCB-451C-B4BE-FF8B256F6B41}">
      <dsp:nvSpPr>
        <dsp:cNvPr id="0" name=""/>
        <dsp:cNvSpPr/>
      </dsp:nvSpPr>
      <dsp:spPr>
        <a:xfrm>
          <a:off x="2918378" y="1024444"/>
          <a:ext cx="2557680" cy="2182275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Stage IIIB/C cutaneous melanoma (N=86)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Primary endpoints: Safety (rate of grade 3/4 </a:t>
          </a:r>
          <a:r>
            <a:rPr lang="en-US" sz="1500" kern="1200" dirty="0" err="1"/>
            <a:t>irAEs</a:t>
          </a:r>
          <a:r>
            <a:rPr lang="en-US" sz="1500" kern="1200" dirty="0"/>
            <a:t>), RR/</a:t>
          </a:r>
          <a:r>
            <a:rPr lang="en-US" sz="1500" kern="1200" dirty="0" err="1"/>
            <a:t>pRR</a:t>
          </a:r>
          <a:r>
            <a:rPr lang="en-US" sz="1500" kern="1200" dirty="0"/>
            <a:t> at week 6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Results: no significant difference between arms </a:t>
          </a:r>
          <a:r>
            <a:rPr lang="en-US" sz="1500" kern="1200">
              <a:sym typeface="Wingdings" panose="05000000000000000000" pitchFamily="2" charset="2"/>
            </a:rPr>
            <a:t></a:t>
          </a:r>
          <a:r>
            <a:rPr lang="en-US" sz="1500" kern="1200"/>
            <a:t> ongoing disease control at 3 years</a:t>
          </a:r>
        </a:p>
      </dsp:txBody>
      <dsp:txXfrm>
        <a:off x="2918378" y="1024444"/>
        <a:ext cx="2557680" cy="2182275"/>
      </dsp:txXfrm>
    </dsp:sp>
    <dsp:sp modelId="{A22B9EED-31CB-4E05-9EDB-6AD7F49826F9}">
      <dsp:nvSpPr>
        <dsp:cNvPr id="0" name=""/>
        <dsp:cNvSpPr/>
      </dsp:nvSpPr>
      <dsp:spPr>
        <a:xfrm>
          <a:off x="5834134" y="56784"/>
          <a:ext cx="2557680" cy="96765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Nivolumab + relatlimab</a:t>
          </a:r>
          <a:r>
            <a:rPr lang="en-US" sz="1500" kern="1200" baseline="30000" dirty="0"/>
            <a:t>3</a:t>
          </a:r>
          <a:r>
            <a:rPr lang="en-US" sz="1500" kern="1200" dirty="0"/>
            <a:t> </a:t>
          </a:r>
        </a:p>
      </dsp:txBody>
      <dsp:txXfrm>
        <a:off x="5834134" y="56784"/>
        <a:ext cx="2557680" cy="967659"/>
      </dsp:txXfrm>
    </dsp:sp>
    <dsp:sp modelId="{54716C5E-39F3-4195-828F-366CF56EC05A}">
      <dsp:nvSpPr>
        <dsp:cNvPr id="0" name=""/>
        <dsp:cNvSpPr/>
      </dsp:nvSpPr>
      <dsp:spPr>
        <a:xfrm>
          <a:off x="5834134" y="1024444"/>
          <a:ext cx="2557680" cy="2182275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Stage IIIB/C/D or IV resectable cutaneous melanoma (N=30)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pCR</a:t>
          </a:r>
          <a:r>
            <a:rPr lang="en-US" sz="1500" kern="1200" dirty="0"/>
            <a:t> or near </a:t>
          </a:r>
          <a:r>
            <a:rPr lang="en-US" sz="1500" kern="1200" dirty="0" err="1"/>
            <a:t>pCR</a:t>
          </a:r>
          <a:r>
            <a:rPr lang="en-US" sz="1500" kern="1200" dirty="0"/>
            <a:t> observed in 19 patients (63.3%)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OS data immature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No grade 3-4 </a:t>
          </a:r>
          <a:r>
            <a:rPr lang="en-US" sz="1500" kern="1200" dirty="0" err="1"/>
            <a:t>irAEs</a:t>
          </a:r>
          <a:r>
            <a:rPr lang="en-US" sz="1500" kern="1200" dirty="0"/>
            <a:t> observed</a:t>
          </a:r>
        </a:p>
      </dsp:txBody>
      <dsp:txXfrm>
        <a:off x="5834134" y="1024444"/>
        <a:ext cx="2557680" cy="21822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AE956-FF9C-4A44-8AB2-615BAAD06156}">
      <dsp:nvSpPr>
        <dsp:cNvPr id="0" name=""/>
        <dsp:cNvSpPr/>
      </dsp:nvSpPr>
      <dsp:spPr>
        <a:xfrm>
          <a:off x="0" y="33446"/>
          <a:ext cx="7886700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Adjuvant therapy is standard of care for stage IIB/C and III melanoma following surgical resection</a:t>
          </a:r>
        </a:p>
      </dsp:txBody>
      <dsp:txXfrm>
        <a:off x="48547" y="81993"/>
        <a:ext cx="7789606" cy="897406"/>
      </dsp:txXfrm>
    </dsp:sp>
    <dsp:sp modelId="{46566041-1117-4B32-B2D2-6C04AA838CBA}">
      <dsp:nvSpPr>
        <dsp:cNvPr id="0" name=""/>
        <dsp:cNvSpPr/>
      </dsp:nvSpPr>
      <dsp:spPr>
        <a:xfrm>
          <a:off x="0" y="1099947"/>
          <a:ext cx="7886700" cy="9945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Emerging evidence highlights the impact of neoadjuvant therapy </a:t>
          </a:r>
          <a:r>
            <a:rPr lang="en-US" sz="2500" kern="1200">
              <a:sym typeface="Wingdings" panose="05000000000000000000" pitchFamily="2" charset="2"/>
            </a:rPr>
            <a:t></a:t>
          </a:r>
          <a:r>
            <a:rPr lang="en-US" sz="2500" kern="1200"/>
            <a:t> consider in high-risk resectable melanoma </a:t>
          </a:r>
        </a:p>
      </dsp:txBody>
      <dsp:txXfrm>
        <a:off x="48547" y="1148494"/>
        <a:ext cx="7789606" cy="897406"/>
      </dsp:txXfrm>
    </dsp:sp>
    <dsp:sp modelId="{E78BEF23-0215-4363-8FF0-21BF7AB1FD44}">
      <dsp:nvSpPr>
        <dsp:cNvPr id="0" name=""/>
        <dsp:cNvSpPr/>
      </dsp:nvSpPr>
      <dsp:spPr>
        <a:xfrm>
          <a:off x="0" y="2166447"/>
          <a:ext cx="7886700" cy="9945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Risk/benefit considerations should be discussed with patients related to adjuvant/neoadjuvant therapy </a:t>
          </a:r>
        </a:p>
      </dsp:txBody>
      <dsp:txXfrm>
        <a:off x="48547" y="2214994"/>
        <a:ext cx="7789606" cy="8974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ACBE6-E171-4D53-862F-1F118D6C677B}">
      <dsp:nvSpPr>
        <dsp:cNvPr id="0" name=""/>
        <dsp:cNvSpPr/>
      </dsp:nvSpPr>
      <dsp:spPr>
        <a:xfrm>
          <a:off x="4177" y="429155"/>
          <a:ext cx="2136549" cy="66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Dual checkpoint blockade</a:t>
          </a:r>
        </a:p>
      </dsp:txBody>
      <dsp:txXfrm>
        <a:off x="4177" y="429155"/>
        <a:ext cx="2136549" cy="668250"/>
      </dsp:txXfrm>
    </dsp:sp>
    <dsp:sp modelId="{94889FBA-5AF1-4643-A6B0-7895B458586D}">
      <dsp:nvSpPr>
        <dsp:cNvPr id="0" name=""/>
        <dsp:cNvSpPr/>
      </dsp:nvSpPr>
      <dsp:spPr>
        <a:xfrm>
          <a:off x="2140726" y="220327"/>
          <a:ext cx="427309" cy="108590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43BDE-8C6F-4AD5-89A2-391FDD904750}">
      <dsp:nvSpPr>
        <dsp:cNvPr id="0" name=""/>
        <dsp:cNvSpPr/>
      </dsp:nvSpPr>
      <dsp:spPr>
        <a:xfrm>
          <a:off x="2738960" y="220327"/>
          <a:ext cx="5811414" cy="10859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Ipilimumab/nivolumab (category 1)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Nivolumab/relatlimab (category 1)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Pembrolizumab/low-dose ipilimumab (category 2B)</a:t>
          </a:r>
        </a:p>
      </dsp:txBody>
      <dsp:txXfrm>
        <a:off x="2738960" y="220327"/>
        <a:ext cx="5811414" cy="1085906"/>
      </dsp:txXfrm>
    </dsp:sp>
    <dsp:sp modelId="{5E78301E-0348-454A-9FB2-85E13699B4C0}">
      <dsp:nvSpPr>
        <dsp:cNvPr id="0" name=""/>
        <dsp:cNvSpPr/>
      </dsp:nvSpPr>
      <dsp:spPr>
        <a:xfrm>
          <a:off x="4177" y="1430440"/>
          <a:ext cx="2136549" cy="66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Anti–PD-1 monotherapy</a:t>
          </a:r>
        </a:p>
      </dsp:txBody>
      <dsp:txXfrm>
        <a:off x="4177" y="1430440"/>
        <a:ext cx="2136549" cy="668250"/>
      </dsp:txXfrm>
    </dsp:sp>
    <dsp:sp modelId="{0F17E556-CA04-4026-B367-C2DDCD24F232}">
      <dsp:nvSpPr>
        <dsp:cNvPr id="0" name=""/>
        <dsp:cNvSpPr/>
      </dsp:nvSpPr>
      <dsp:spPr>
        <a:xfrm>
          <a:off x="2140726" y="1378233"/>
          <a:ext cx="427309" cy="772664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5457F-D8D9-44EC-AFA9-8D3CBBB6D17E}">
      <dsp:nvSpPr>
        <dsp:cNvPr id="0" name=""/>
        <dsp:cNvSpPr/>
      </dsp:nvSpPr>
      <dsp:spPr>
        <a:xfrm>
          <a:off x="2738960" y="1378233"/>
          <a:ext cx="5811414" cy="772664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Pembrolizumab (category 1)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Nivolumab (category 1)</a:t>
          </a:r>
        </a:p>
      </dsp:txBody>
      <dsp:txXfrm>
        <a:off x="2738960" y="1378233"/>
        <a:ext cx="5811414" cy="772664"/>
      </dsp:txXfrm>
    </dsp:sp>
    <dsp:sp modelId="{CFBA835C-9ED3-40CD-A39B-8B8B321607D1}">
      <dsp:nvSpPr>
        <dsp:cNvPr id="0" name=""/>
        <dsp:cNvSpPr/>
      </dsp:nvSpPr>
      <dsp:spPr>
        <a:xfrm>
          <a:off x="4177" y="2431725"/>
          <a:ext cx="2136549" cy="66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For </a:t>
          </a:r>
          <a:r>
            <a:rPr lang="en-US" sz="2000" i="1" kern="1200" dirty="0"/>
            <a:t>BRAF </a:t>
          </a:r>
          <a:r>
            <a:rPr lang="en-US" sz="2000" i="0" kern="1200" dirty="0"/>
            <a:t>V600</a:t>
          </a:r>
          <a:r>
            <a:rPr lang="en-US" sz="2000" kern="1200" dirty="0"/>
            <a:t>–</a:t>
          </a:r>
          <a:r>
            <a:rPr lang="en-US" sz="2000" i="0" kern="1200" dirty="0"/>
            <a:t>mutant disease</a:t>
          </a:r>
          <a:endParaRPr lang="en-US" sz="2000" kern="1200" dirty="0"/>
        </a:p>
      </dsp:txBody>
      <dsp:txXfrm>
        <a:off x="4177" y="2431725"/>
        <a:ext cx="2136549" cy="668250"/>
      </dsp:txXfrm>
    </dsp:sp>
    <dsp:sp modelId="{2E2A45D4-3CC3-4268-B8DE-926E25549054}">
      <dsp:nvSpPr>
        <dsp:cNvPr id="0" name=""/>
        <dsp:cNvSpPr/>
      </dsp:nvSpPr>
      <dsp:spPr>
        <a:xfrm>
          <a:off x="2140726" y="2222897"/>
          <a:ext cx="427309" cy="108590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A70A95-9C4A-4EB7-AA00-4D30D5DABA13}">
      <dsp:nvSpPr>
        <dsp:cNvPr id="0" name=""/>
        <dsp:cNvSpPr/>
      </dsp:nvSpPr>
      <dsp:spPr>
        <a:xfrm>
          <a:off x="2738960" y="2222897"/>
          <a:ext cx="5811414" cy="108590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Dabrafenib/trametinib (category 1)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Vemurafenib/cobimetinib (category 1)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Encorafenib/binimetinib (category 1)</a:t>
          </a:r>
        </a:p>
      </dsp:txBody>
      <dsp:txXfrm>
        <a:off x="2738960" y="2222897"/>
        <a:ext cx="5811414" cy="1085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D4027-2E12-44AA-A53D-0FC27448CF23}">
      <dsp:nvSpPr>
        <dsp:cNvPr id="0" name=""/>
        <dsp:cNvSpPr/>
      </dsp:nvSpPr>
      <dsp:spPr>
        <a:xfrm>
          <a:off x="0" y="188304"/>
          <a:ext cx="386952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359" tIns="229108" rIns="336359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Ipilimumab/nivolumab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Nivolumab/</a:t>
          </a:r>
          <a:r>
            <a:rPr lang="en-US" sz="1100" kern="1200" dirty="0" err="1"/>
            <a:t>relatlimab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Pembrolizumab/low-dose ipilimumab</a:t>
          </a:r>
        </a:p>
      </dsp:txBody>
      <dsp:txXfrm>
        <a:off x="0" y="188304"/>
        <a:ext cx="3869527" cy="831600"/>
      </dsp:txXfrm>
    </dsp:sp>
    <dsp:sp modelId="{B3FCB8C5-64CA-437A-AFFB-DEF463245C38}">
      <dsp:nvSpPr>
        <dsp:cNvPr id="0" name=""/>
        <dsp:cNvSpPr/>
      </dsp:nvSpPr>
      <dsp:spPr>
        <a:xfrm>
          <a:off x="216695" y="25944"/>
          <a:ext cx="3033733" cy="32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668" tIns="0" rIns="114668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Dual checkpoint blockade</a:t>
          </a:r>
        </a:p>
      </dsp:txBody>
      <dsp:txXfrm>
        <a:off x="232547" y="41796"/>
        <a:ext cx="3002029" cy="293016"/>
      </dsp:txXfrm>
    </dsp:sp>
    <dsp:sp modelId="{DD94B95B-7201-4819-AD4F-7B70B7CECB98}">
      <dsp:nvSpPr>
        <dsp:cNvPr id="0" name=""/>
        <dsp:cNvSpPr/>
      </dsp:nvSpPr>
      <dsp:spPr>
        <a:xfrm>
          <a:off x="0" y="1241664"/>
          <a:ext cx="3869093" cy="6410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359" tIns="229108" rIns="336359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Pembrolizumab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Nivolumab</a:t>
          </a:r>
          <a:endParaRPr lang="en-US" sz="1100" kern="1200" dirty="0"/>
        </a:p>
      </dsp:txBody>
      <dsp:txXfrm>
        <a:off x="0" y="1241664"/>
        <a:ext cx="3869093" cy="641024"/>
      </dsp:txXfrm>
    </dsp:sp>
    <dsp:sp modelId="{9E0C8025-B926-43D8-8347-DC824E58824B}">
      <dsp:nvSpPr>
        <dsp:cNvPr id="0" name=""/>
        <dsp:cNvSpPr/>
      </dsp:nvSpPr>
      <dsp:spPr>
        <a:xfrm>
          <a:off x="216695" y="1079304"/>
          <a:ext cx="3033733" cy="32472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668" tIns="0" rIns="114668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Anti–PD-1 monotherapy</a:t>
          </a:r>
        </a:p>
      </dsp:txBody>
      <dsp:txXfrm>
        <a:off x="232547" y="1095156"/>
        <a:ext cx="3002029" cy="293016"/>
      </dsp:txXfrm>
    </dsp:sp>
    <dsp:sp modelId="{527BCC3C-30A6-4189-B590-B0BACA8C9C26}">
      <dsp:nvSpPr>
        <dsp:cNvPr id="0" name=""/>
        <dsp:cNvSpPr/>
      </dsp:nvSpPr>
      <dsp:spPr>
        <a:xfrm>
          <a:off x="0" y="2104449"/>
          <a:ext cx="3869093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359" tIns="229108" rIns="336359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Dabrafenib/trametinib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Vemurafenib/cobimetinib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Encorafenib/binimetinib</a:t>
          </a:r>
          <a:endParaRPr lang="en-US" sz="1100" kern="1200" dirty="0"/>
        </a:p>
      </dsp:txBody>
      <dsp:txXfrm>
        <a:off x="0" y="2104449"/>
        <a:ext cx="3869093" cy="831600"/>
      </dsp:txXfrm>
    </dsp:sp>
    <dsp:sp modelId="{2AC10288-8DB3-4C1E-943E-B5079C5B7007}">
      <dsp:nvSpPr>
        <dsp:cNvPr id="0" name=""/>
        <dsp:cNvSpPr/>
      </dsp:nvSpPr>
      <dsp:spPr>
        <a:xfrm>
          <a:off x="216695" y="1942089"/>
          <a:ext cx="3033733" cy="32472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668" tIns="0" rIns="114668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For </a:t>
          </a:r>
          <a:r>
            <a:rPr lang="en-US" sz="1100" i="1" kern="1200" dirty="0"/>
            <a:t>BRAF </a:t>
          </a:r>
          <a:r>
            <a:rPr lang="en-US" sz="1100" i="0" kern="1200" dirty="0"/>
            <a:t>V600</a:t>
          </a:r>
          <a:r>
            <a:rPr lang="en-US" sz="1100" kern="1200"/>
            <a:t>–</a:t>
          </a:r>
          <a:r>
            <a:rPr lang="en-US" sz="1100" i="0" kern="1200"/>
            <a:t>mutant </a:t>
          </a:r>
          <a:r>
            <a:rPr lang="en-US" sz="1100" i="0" kern="1200" dirty="0"/>
            <a:t>disease</a:t>
          </a:r>
          <a:endParaRPr lang="en-US" sz="1100" kern="1200" dirty="0"/>
        </a:p>
      </dsp:txBody>
      <dsp:txXfrm>
        <a:off x="232547" y="1957941"/>
        <a:ext cx="3002029" cy="293016"/>
      </dsp:txXfrm>
    </dsp:sp>
    <dsp:sp modelId="{EDE9AF13-B16C-4299-9B79-666125A428D4}">
      <dsp:nvSpPr>
        <dsp:cNvPr id="0" name=""/>
        <dsp:cNvSpPr/>
      </dsp:nvSpPr>
      <dsp:spPr>
        <a:xfrm>
          <a:off x="0" y="3157809"/>
          <a:ext cx="3869527" cy="6410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359" tIns="229108" rIns="336359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Pembrolizumab/lenvatinib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Ipilimumab/intralesional T-VEC</a:t>
          </a:r>
          <a:endParaRPr lang="en-US" sz="1100" kern="1200" dirty="0"/>
        </a:p>
      </dsp:txBody>
      <dsp:txXfrm>
        <a:off x="0" y="3157809"/>
        <a:ext cx="3869527" cy="641024"/>
      </dsp:txXfrm>
    </dsp:sp>
    <dsp:sp modelId="{92F33301-486D-4026-876C-620AFA84824A}">
      <dsp:nvSpPr>
        <dsp:cNvPr id="0" name=""/>
        <dsp:cNvSpPr/>
      </dsp:nvSpPr>
      <dsp:spPr>
        <a:xfrm>
          <a:off x="216695" y="2995449"/>
          <a:ext cx="3033733" cy="3247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668" tIns="0" rIns="114668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Combination therapy</a:t>
          </a:r>
        </a:p>
      </dsp:txBody>
      <dsp:txXfrm>
        <a:off x="232547" y="3011301"/>
        <a:ext cx="3002029" cy="2930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4B95B-7201-4819-AD4F-7B70B7CECB98}">
      <dsp:nvSpPr>
        <dsp:cNvPr id="0" name=""/>
        <dsp:cNvSpPr/>
      </dsp:nvSpPr>
      <dsp:spPr>
        <a:xfrm>
          <a:off x="0" y="715474"/>
          <a:ext cx="4018823" cy="13670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376" tIns="249936" rIns="34937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Ipilimumab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High-dose IL-2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Dabrafenib/trametinib + pembrolizumab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Vemurafenib/cobimetinib + atezolizumab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Cytotoxic agents</a:t>
          </a:r>
          <a:endParaRPr lang="en-US" sz="1200" kern="1200" dirty="0"/>
        </a:p>
      </dsp:txBody>
      <dsp:txXfrm>
        <a:off x="0" y="715474"/>
        <a:ext cx="4018823" cy="1367067"/>
      </dsp:txXfrm>
    </dsp:sp>
    <dsp:sp modelId="{9E0C8025-B926-43D8-8347-DC824E58824B}">
      <dsp:nvSpPr>
        <dsp:cNvPr id="0" name=""/>
        <dsp:cNvSpPr/>
      </dsp:nvSpPr>
      <dsp:spPr>
        <a:xfrm>
          <a:off x="225081" y="695601"/>
          <a:ext cx="3151135" cy="2855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105" tIns="0" rIns="11910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Others</a:t>
          </a:r>
        </a:p>
      </dsp:txBody>
      <dsp:txXfrm>
        <a:off x="239020" y="709540"/>
        <a:ext cx="3123257" cy="257674"/>
      </dsp:txXfrm>
    </dsp:sp>
    <dsp:sp modelId="{527BCC3C-30A6-4189-B590-B0BACA8C9C26}">
      <dsp:nvSpPr>
        <dsp:cNvPr id="0" name=""/>
        <dsp:cNvSpPr/>
      </dsp:nvSpPr>
      <dsp:spPr>
        <a:xfrm>
          <a:off x="0" y="2231358"/>
          <a:ext cx="4018823" cy="15735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376" tIns="249936" rIns="34937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1" kern="1200" dirty="0"/>
            <a:t>KIT</a:t>
          </a:r>
          <a:r>
            <a:rPr lang="en-US" sz="1200" kern="1200" dirty="0"/>
            <a:t> mutations (imatinib)*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1" kern="1200" dirty="0"/>
            <a:t>ROS1</a:t>
          </a:r>
          <a:r>
            <a:rPr lang="en-US" sz="1200" i="0" kern="1200" dirty="0"/>
            <a:t> fusions (</a:t>
          </a:r>
          <a:r>
            <a:rPr lang="en-US" sz="1200" i="0" kern="1200" dirty="0" err="1"/>
            <a:t>crizotinib</a:t>
          </a:r>
          <a:r>
            <a:rPr lang="en-US" sz="1200" i="0" kern="1200" dirty="0"/>
            <a:t>, </a:t>
          </a:r>
          <a:r>
            <a:rPr lang="en-US" sz="1200" i="0" kern="1200" dirty="0" err="1"/>
            <a:t>entrectinib</a:t>
          </a:r>
          <a:r>
            <a:rPr lang="en-US" sz="1200" i="0" kern="1200" dirty="0"/>
            <a:t>)*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1" kern="1200"/>
            <a:t>NTRK</a:t>
          </a:r>
          <a:r>
            <a:rPr lang="en-US" sz="1200" i="0" kern="1200"/>
            <a:t> fusions (larotrectinib, entrectinib)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0" kern="1200" dirty="0"/>
            <a:t>Non-V600 </a:t>
          </a:r>
          <a:r>
            <a:rPr lang="en-US" sz="1200" i="1" kern="1200" dirty="0"/>
            <a:t>BRAF </a:t>
          </a:r>
          <a:r>
            <a:rPr lang="en-US" sz="1200" i="0" kern="1200" dirty="0"/>
            <a:t>fusions (trametinib)*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1" kern="1200" dirty="0"/>
            <a:t>NRAS </a:t>
          </a:r>
          <a:r>
            <a:rPr lang="en-US" sz="1200" i="0" kern="1200" dirty="0"/>
            <a:t>mutations (binimetinib)*</a:t>
          </a:r>
          <a:endParaRPr lang="en-US" sz="1200" i="1" kern="1200" dirty="0"/>
        </a:p>
      </dsp:txBody>
      <dsp:txXfrm>
        <a:off x="0" y="2231358"/>
        <a:ext cx="4018823" cy="1573516"/>
      </dsp:txXfrm>
    </dsp:sp>
    <dsp:sp modelId="{2AC10288-8DB3-4C1E-943E-B5079C5B7007}">
      <dsp:nvSpPr>
        <dsp:cNvPr id="0" name=""/>
        <dsp:cNvSpPr/>
      </dsp:nvSpPr>
      <dsp:spPr>
        <a:xfrm>
          <a:off x="225081" y="2179741"/>
          <a:ext cx="3151135" cy="31729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105" tIns="0" rIns="11910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Targetable mutation therapies</a:t>
          </a:r>
        </a:p>
      </dsp:txBody>
      <dsp:txXfrm>
        <a:off x="240570" y="2195230"/>
        <a:ext cx="3120157" cy="286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0.37726</cdr:x>
      <cdr:y>0.04849</cdr:y>
    </cdr:from>
    <cdr:to>
      <cdr:x>0.63614</cdr:x>
      <cdr:y>0.2443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68780260-DE77-4635-BABC-E3ECC4882B47}"/>
            </a:ext>
          </a:extLst>
        </cdr:cNvPr>
        <cdr:cNvSpPr txBox="1"/>
      </cdr:nvSpPr>
      <cdr:spPr>
        <a:xfrm xmlns:a="http://schemas.openxmlformats.org/drawingml/2006/main">
          <a:off x="1265296" y="114334"/>
          <a:ext cx="86825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/>
            <a:t>No relapse</a:t>
          </a:r>
          <a:br>
            <a:rPr lang="en-US" sz="1200" b="1" dirty="0"/>
          </a:br>
          <a:r>
            <a:rPr lang="en-US" sz="1200" b="1" dirty="0"/>
            <a:t>68%</a:t>
          </a:r>
        </a:p>
      </cdr:txBody>
    </cdr:sp>
  </cdr:relSizeAnchor>
  <cdr:relSizeAnchor xmlns:cdr="http://schemas.openxmlformats.org/drawingml/2006/chartDrawing">
    <cdr:from>
      <cdr:x>0.41459</cdr:x>
      <cdr:y>0.80066</cdr:y>
    </cdr:from>
    <cdr:to>
      <cdr:x>0.57845</cdr:x>
      <cdr:y>0.95833</cdr:y>
    </cdr:to>
    <cdr:sp macro="" textlink="">
      <cdr:nvSpPr>
        <cdr:cNvPr id="3" name="TextBox 9">
          <a:extLst xmlns:a="http://schemas.openxmlformats.org/drawingml/2006/main">
            <a:ext uri="{FF2B5EF4-FFF2-40B4-BE49-F238E27FC236}">
              <a16:creationId xmlns:a16="http://schemas.microsoft.com/office/drawing/2014/main" id="{84EBA42F-C956-4807-B0A2-598E79BDE979}"/>
            </a:ext>
          </a:extLst>
        </cdr:cNvPr>
        <cdr:cNvSpPr txBox="1"/>
      </cdr:nvSpPr>
      <cdr:spPr>
        <a:xfrm xmlns:a="http://schemas.openxmlformats.org/drawingml/2006/main">
          <a:off x="1390486" y="1887797"/>
          <a:ext cx="549571" cy="3717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tx1"/>
              </a:solidFill>
            </a:rPr>
            <a:t>Relapse</a:t>
          </a:r>
          <a:br>
            <a:rPr lang="en-US" sz="1600" b="1" dirty="0">
              <a:solidFill>
                <a:schemeClr val="tx1"/>
              </a:solidFill>
            </a:rPr>
          </a:br>
          <a:r>
            <a:rPr lang="en-US" sz="1600" b="1" dirty="0">
              <a:solidFill>
                <a:schemeClr val="tx1"/>
              </a:solidFill>
            </a:rPr>
            <a:t>32%</a:t>
          </a:r>
        </a:p>
      </cdr:txBody>
    </cdr:sp>
  </cdr:relSizeAnchor>
  <cdr:relSizeAnchor xmlns:cdr="http://schemas.openxmlformats.org/drawingml/2006/chartDrawing">
    <cdr:from>
      <cdr:x>0.60096</cdr:x>
      <cdr:y>0.4021</cdr:y>
    </cdr:from>
    <cdr:to>
      <cdr:x>0.82177</cdr:x>
      <cdr:y>0.5979</cdr:y>
    </cdr:to>
    <cdr:sp macro="" textlink="">
      <cdr:nvSpPr>
        <cdr:cNvPr id="4" name="TextBox 9">
          <a:extLst xmlns:a="http://schemas.openxmlformats.org/drawingml/2006/main">
            <a:ext uri="{FF2B5EF4-FFF2-40B4-BE49-F238E27FC236}">
              <a16:creationId xmlns:a16="http://schemas.microsoft.com/office/drawing/2014/main" id="{53A43BA0-1253-4AFA-BFB1-58BBCE886A6C}"/>
            </a:ext>
          </a:extLst>
        </cdr:cNvPr>
        <cdr:cNvSpPr txBox="1"/>
      </cdr:nvSpPr>
      <cdr:spPr>
        <a:xfrm xmlns:a="http://schemas.openxmlformats.org/drawingml/2006/main">
          <a:off x="2015545" y="948063"/>
          <a:ext cx="740588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chemeClr val="bg1"/>
              </a:solidFill>
            </a:rPr>
            <a:t>Systemic</a:t>
          </a:r>
          <a:br>
            <a:rPr lang="en-US" sz="1200" b="1" dirty="0">
              <a:solidFill>
                <a:schemeClr val="bg1"/>
              </a:solidFill>
            </a:rPr>
          </a:br>
          <a:r>
            <a:rPr lang="en-US" sz="1200" b="1" dirty="0">
              <a:solidFill>
                <a:schemeClr val="bg1"/>
              </a:solidFill>
            </a:rPr>
            <a:t>9.6%</a:t>
          </a:r>
        </a:p>
      </cdr:txBody>
    </cdr:sp>
  </cdr:relSizeAnchor>
  <cdr:relSizeAnchor xmlns:cdr="http://schemas.openxmlformats.org/drawingml/2006/chartDrawing">
    <cdr:from>
      <cdr:x>0.45043</cdr:x>
      <cdr:y>0.45386</cdr:y>
    </cdr:from>
    <cdr:to>
      <cdr:x>0.61924</cdr:x>
      <cdr:y>0.634</cdr:y>
    </cdr:to>
    <cdr:sp macro="" textlink="">
      <cdr:nvSpPr>
        <cdr:cNvPr id="5" name="TextBox 9">
          <a:extLst xmlns:a="http://schemas.openxmlformats.org/drawingml/2006/main">
            <a:ext uri="{FF2B5EF4-FFF2-40B4-BE49-F238E27FC236}">
              <a16:creationId xmlns:a16="http://schemas.microsoft.com/office/drawing/2014/main" id="{E3D86FD0-1A4F-497B-A12D-C47118DA1B15}"/>
            </a:ext>
          </a:extLst>
        </cdr:cNvPr>
        <cdr:cNvSpPr txBox="1"/>
      </cdr:nvSpPr>
      <cdr:spPr>
        <a:xfrm xmlns:a="http://schemas.openxmlformats.org/drawingml/2006/main">
          <a:off x="1510698" y="1070105"/>
          <a:ext cx="566181" cy="4247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90000"/>
            </a:lnSpc>
          </a:pPr>
          <a:r>
            <a:rPr lang="en-US" sz="1200" b="1" dirty="0">
              <a:solidFill>
                <a:schemeClr val="bg1"/>
              </a:solidFill>
            </a:rPr>
            <a:t>Nodal</a:t>
          </a:r>
          <a:br>
            <a:rPr lang="en-US" sz="1200" b="1" dirty="0">
              <a:solidFill>
                <a:schemeClr val="bg1"/>
              </a:solidFill>
            </a:rPr>
          </a:br>
          <a:r>
            <a:rPr lang="en-US" sz="1200" b="1" dirty="0">
              <a:solidFill>
                <a:schemeClr val="bg1"/>
              </a:solidFill>
            </a:rPr>
            <a:t>7.4%</a:t>
          </a:r>
        </a:p>
      </cdr:txBody>
    </cdr:sp>
  </cdr:relSizeAnchor>
  <cdr:relSizeAnchor xmlns:cdr="http://schemas.openxmlformats.org/drawingml/2006/chartDrawing">
    <cdr:from>
      <cdr:x>0.12248</cdr:x>
      <cdr:y>0.4021</cdr:y>
    </cdr:from>
    <cdr:to>
      <cdr:x>0.4659</cdr:x>
      <cdr:y>0.5979</cdr:y>
    </cdr:to>
    <cdr:sp macro="" textlink="">
      <cdr:nvSpPr>
        <cdr:cNvPr id="6" name="TextBox 9">
          <a:extLst xmlns:a="http://schemas.openxmlformats.org/drawingml/2006/main">
            <a:ext uri="{FF2B5EF4-FFF2-40B4-BE49-F238E27FC236}">
              <a16:creationId xmlns:a16="http://schemas.microsoft.com/office/drawing/2014/main" id="{6D799355-8AED-45EF-B91B-4FD544680685}"/>
            </a:ext>
          </a:extLst>
        </cdr:cNvPr>
        <cdr:cNvSpPr txBox="1"/>
      </cdr:nvSpPr>
      <cdr:spPr>
        <a:xfrm xmlns:a="http://schemas.openxmlformats.org/drawingml/2006/main">
          <a:off x="410792" y="948063"/>
          <a:ext cx="115179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chemeClr val="bg1"/>
              </a:solidFill>
            </a:rPr>
            <a:t>Local/In transit</a:t>
          </a:r>
          <a:br>
            <a:rPr lang="en-US" sz="1200" b="1" dirty="0">
              <a:solidFill>
                <a:schemeClr val="bg1"/>
              </a:solidFill>
            </a:rPr>
          </a:br>
          <a:r>
            <a:rPr lang="en-US" sz="1200" b="1" dirty="0">
              <a:solidFill>
                <a:schemeClr val="bg1"/>
              </a:solidFill>
            </a:rPr>
            <a:t>15%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0.34795</cdr:x>
      <cdr:y>0.08219</cdr:y>
    </cdr:from>
    <cdr:to>
      <cdr:x>0.61498</cdr:x>
      <cdr:y>0.25056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68780260-DE77-4635-BABC-E3ECC4882B47}"/>
            </a:ext>
          </a:extLst>
        </cdr:cNvPr>
        <cdr:cNvSpPr txBox="1"/>
      </cdr:nvSpPr>
      <cdr:spPr>
        <a:xfrm xmlns:a="http://schemas.openxmlformats.org/drawingml/2006/main">
          <a:off x="1131373" y="225367"/>
          <a:ext cx="86825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/>
            <a:t>No relapse</a:t>
          </a:r>
          <a:br>
            <a:rPr lang="en-US" sz="1200" b="1" dirty="0"/>
          </a:br>
          <a:r>
            <a:rPr lang="en-US" sz="1200" b="1" dirty="0"/>
            <a:t>54%</a:t>
          </a:r>
        </a:p>
      </cdr:txBody>
    </cdr:sp>
  </cdr:relSizeAnchor>
  <cdr:relSizeAnchor xmlns:cdr="http://schemas.openxmlformats.org/drawingml/2006/chartDrawing">
    <cdr:from>
      <cdr:x>0.41807</cdr:x>
      <cdr:y>0.76131</cdr:y>
    </cdr:from>
    <cdr:to>
      <cdr:x>0.58193</cdr:x>
      <cdr:y>0.91898</cdr:y>
    </cdr:to>
    <cdr:sp macro="" textlink="">
      <cdr:nvSpPr>
        <cdr:cNvPr id="3" name="TextBox 9">
          <a:extLst xmlns:a="http://schemas.openxmlformats.org/drawingml/2006/main">
            <a:ext uri="{FF2B5EF4-FFF2-40B4-BE49-F238E27FC236}">
              <a16:creationId xmlns:a16="http://schemas.microsoft.com/office/drawing/2014/main" id="{84EBA42F-C956-4807-B0A2-598E79BDE979}"/>
            </a:ext>
          </a:extLst>
        </cdr:cNvPr>
        <cdr:cNvSpPr txBox="1"/>
      </cdr:nvSpPr>
      <cdr:spPr>
        <a:xfrm xmlns:a="http://schemas.openxmlformats.org/drawingml/2006/main">
          <a:off x="1359367" y="2087528"/>
          <a:ext cx="532797" cy="4323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tx1"/>
              </a:solidFill>
            </a:rPr>
            <a:t>Relapse</a:t>
          </a:r>
          <a:br>
            <a:rPr lang="en-US" sz="1600" b="1" dirty="0">
              <a:solidFill>
                <a:schemeClr val="tx1"/>
              </a:solidFill>
            </a:rPr>
          </a:br>
          <a:r>
            <a:rPr lang="en-US" sz="1600" b="1" dirty="0">
              <a:solidFill>
                <a:schemeClr val="tx1"/>
              </a:solidFill>
            </a:rPr>
            <a:t>46%</a:t>
          </a:r>
        </a:p>
      </cdr:txBody>
    </cdr:sp>
  </cdr:relSizeAnchor>
  <cdr:relSizeAnchor xmlns:cdr="http://schemas.openxmlformats.org/drawingml/2006/chartDrawing">
    <cdr:from>
      <cdr:x>0.58477</cdr:x>
      <cdr:y>0.38175</cdr:y>
    </cdr:from>
    <cdr:to>
      <cdr:x>0.81254</cdr:x>
      <cdr:y>0.55012</cdr:y>
    </cdr:to>
    <cdr:sp macro="" textlink="">
      <cdr:nvSpPr>
        <cdr:cNvPr id="4" name="TextBox 9">
          <a:extLst xmlns:a="http://schemas.openxmlformats.org/drawingml/2006/main">
            <a:ext uri="{FF2B5EF4-FFF2-40B4-BE49-F238E27FC236}">
              <a16:creationId xmlns:a16="http://schemas.microsoft.com/office/drawing/2014/main" id="{53A43BA0-1253-4AFA-BFB1-58BBCE886A6C}"/>
            </a:ext>
          </a:extLst>
        </cdr:cNvPr>
        <cdr:cNvSpPr txBox="1"/>
      </cdr:nvSpPr>
      <cdr:spPr>
        <a:xfrm xmlns:a="http://schemas.openxmlformats.org/drawingml/2006/main">
          <a:off x="1901405" y="1046770"/>
          <a:ext cx="740587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chemeClr val="bg1"/>
              </a:solidFill>
            </a:rPr>
            <a:t>Systemic</a:t>
          </a:r>
          <a:br>
            <a:rPr lang="en-US" sz="1200" b="1" dirty="0">
              <a:solidFill>
                <a:schemeClr val="bg1"/>
              </a:solidFill>
            </a:rPr>
          </a:br>
          <a:r>
            <a:rPr lang="en-US" sz="1200" b="1" dirty="0">
              <a:solidFill>
                <a:schemeClr val="bg1"/>
              </a:solidFill>
            </a:rPr>
            <a:t>24%</a:t>
          </a:r>
        </a:p>
      </cdr:txBody>
    </cdr:sp>
  </cdr:relSizeAnchor>
  <cdr:relSizeAnchor xmlns:cdr="http://schemas.openxmlformats.org/drawingml/2006/chartDrawing">
    <cdr:from>
      <cdr:x>0.32243</cdr:x>
      <cdr:y>0.42255</cdr:y>
    </cdr:from>
    <cdr:to>
      <cdr:x>0.49656</cdr:x>
      <cdr:y>0.57745</cdr:y>
    </cdr:to>
    <cdr:sp macro="" textlink="">
      <cdr:nvSpPr>
        <cdr:cNvPr id="5" name="TextBox 9">
          <a:extLst xmlns:a="http://schemas.openxmlformats.org/drawingml/2006/main">
            <a:ext uri="{FF2B5EF4-FFF2-40B4-BE49-F238E27FC236}">
              <a16:creationId xmlns:a16="http://schemas.microsoft.com/office/drawing/2014/main" id="{E3D86FD0-1A4F-497B-A12D-C47118DA1B15}"/>
            </a:ext>
          </a:extLst>
        </cdr:cNvPr>
        <cdr:cNvSpPr txBox="1"/>
      </cdr:nvSpPr>
      <cdr:spPr>
        <a:xfrm xmlns:a="http://schemas.openxmlformats.org/drawingml/2006/main">
          <a:off x="1048407" y="1158648"/>
          <a:ext cx="566181" cy="4247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90000"/>
            </a:lnSpc>
          </a:pPr>
          <a:r>
            <a:rPr lang="en-US" sz="1200" b="1" dirty="0">
              <a:solidFill>
                <a:schemeClr val="bg1"/>
              </a:solidFill>
            </a:rPr>
            <a:t>Nodal</a:t>
          </a:r>
          <a:br>
            <a:rPr lang="en-US" sz="1200" b="1" dirty="0">
              <a:solidFill>
                <a:schemeClr val="bg1"/>
              </a:solidFill>
            </a:rPr>
          </a:br>
          <a:r>
            <a:rPr lang="en-US" sz="1200" b="1" dirty="0">
              <a:solidFill>
                <a:schemeClr val="bg1"/>
              </a:solidFill>
            </a:rPr>
            <a:t>8.7%</a:t>
          </a:r>
        </a:p>
      </cdr:txBody>
    </cdr:sp>
  </cdr:relSizeAnchor>
  <cdr:relSizeAnchor xmlns:cdr="http://schemas.openxmlformats.org/drawingml/2006/chartDrawing">
    <cdr:from>
      <cdr:x>0.04574</cdr:x>
      <cdr:y>0.34145</cdr:y>
    </cdr:from>
    <cdr:to>
      <cdr:x>0.39997</cdr:x>
      <cdr:y>0.50982</cdr:y>
    </cdr:to>
    <cdr:sp macro="" textlink="">
      <cdr:nvSpPr>
        <cdr:cNvPr id="6" name="TextBox 9">
          <a:extLst xmlns:a="http://schemas.openxmlformats.org/drawingml/2006/main">
            <a:ext uri="{FF2B5EF4-FFF2-40B4-BE49-F238E27FC236}">
              <a16:creationId xmlns:a16="http://schemas.microsoft.com/office/drawing/2014/main" id="{6D799355-8AED-45EF-B91B-4FD544680685}"/>
            </a:ext>
          </a:extLst>
        </cdr:cNvPr>
        <cdr:cNvSpPr txBox="1"/>
      </cdr:nvSpPr>
      <cdr:spPr>
        <a:xfrm xmlns:a="http://schemas.openxmlformats.org/drawingml/2006/main">
          <a:off x="148737" y="936263"/>
          <a:ext cx="115179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chemeClr val="bg1"/>
              </a:solidFill>
            </a:rPr>
            <a:t>Local/In transit</a:t>
          </a:r>
          <a:br>
            <a:rPr lang="en-US" sz="1200" b="1" dirty="0">
              <a:solidFill>
                <a:schemeClr val="bg1"/>
              </a:solidFill>
            </a:rPr>
          </a:br>
          <a:r>
            <a:rPr lang="en-US" sz="1200" b="1" dirty="0">
              <a:solidFill>
                <a:schemeClr val="bg1"/>
              </a:solidFill>
            </a:rPr>
            <a:t>13.3%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A34AE-CE64-4180-8902-05F4508CD59E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3701D-8487-4012-8F85-46E8E816E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0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701D-8487-4012-8F85-46E8E816E9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71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701D-8487-4012-8F85-46E8E816E9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27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701D-8487-4012-8F85-46E8E816E9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02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701D-8487-4012-8F85-46E8E816E9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62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701D-8487-4012-8F85-46E8E816E9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7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701D-8487-4012-8F85-46E8E816E9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55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E3D85-6BC3-4DF4-B1A6-99190BE5163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1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701D-8487-4012-8F85-46E8E816E9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17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701D-8487-4012-8F85-46E8E816E9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8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701D-8487-4012-8F85-46E8E816E9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2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701D-8487-4012-8F85-46E8E816E9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06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701D-8487-4012-8F85-46E8E816E9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65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701D-8487-4012-8F85-46E8E816E9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18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701D-8487-4012-8F85-46E8E816E9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39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701D-8487-4012-8F85-46E8E816E9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5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701D-8487-4012-8F85-46E8E816E9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73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56DE3-BE15-465E-AAD0-D0867DEB03D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45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A912-2155-5044-829D-BF415307BF8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D37F-E1CD-C24A-9080-9E682C90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8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A912-2155-5044-829D-BF415307BF8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D37F-E1CD-C24A-9080-9E682C90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8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A912-2155-5044-829D-BF415307BF8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D37F-E1CD-C24A-9080-9E682C90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4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14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29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14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84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36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77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34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3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A912-2155-5044-829D-BF415307BF8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D37F-E1CD-C24A-9080-9E682C90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4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91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49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8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A912-2155-5044-829D-BF415307BF8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D37F-E1CD-C24A-9080-9E682C90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A912-2155-5044-829D-BF415307BF8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D37F-E1CD-C24A-9080-9E682C90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3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A912-2155-5044-829D-BF415307BF8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D37F-E1CD-C24A-9080-9E682C90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0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A912-2155-5044-829D-BF415307BF8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D37F-E1CD-C24A-9080-9E682C90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7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A912-2155-5044-829D-BF415307BF8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D37F-E1CD-C24A-9080-9E682C90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1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A912-2155-5044-829D-BF415307BF8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D37F-E1CD-C24A-9080-9E682C90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9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A912-2155-5044-829D-BF415307BF8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D37F-E1CD-C24A-9080-9E682C90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8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4A912-2155-5044-829D-BF415307BF8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BD37F-E1CD-C24A-9080-9E682C90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CF39E-7DE2-D442-8FCE-29DF4E566CE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BC76E-F685-E349-8C3A-3B8E9FD3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9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skin cancer&#10;&#10;Description automatically generated">
            <a:extLst>
              <a:ext uri="{FF2B5EF4-FFF2-40B4-BE49-F238E27FC236}">
                <a16:creationId xmlns:a16="http://schemas.microsoft.com/office/drawing/2014/main" id="{60949009-6869-76B5-1B80-DC58FF95E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98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38FB-A751-0BE6-6E2F-6608B218F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6222"/>
            <a:ext cx="9083544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NCCN Guidelines for Resectable Perioperative Melanoma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ED63A55-1E4B-2651-A5C0-B39134A566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970296"/>
              </p:ext>
            </p:extLst>
          </p:nvPr>
        </p:nvGraphicFramePr>
        <p:xfrm>
          <a:off x="545618" y="696037"/>
          <a:ext cx="7886700" cy="366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Box 11">
            <a:extLst>
              <a:ext uri="{FF2B5EF4-FFF2-40B4-BE49-F238E27FC236}">
                <a16:creationId xmlns:a16="http://schemas.microsoft.com/office/drawing/2014/main" id="{9F7A1C99-2A06-B55B-AAF0-3DC181688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442" y="4458644"/>
            <a:ext cx="6074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900" b="0" spc="-8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National Comprehensive Cancer Network. Melanoma: Cutaneous. v.2.2023.Accessed Aug 8, 2023. https://www.nccn.org/professionals/physician_gls/pdf/cutaneous_melanoma.pdf</a:t>
            </a:r>
            <a:endParaRPr lang="da-DK" altLang="en-US" sz="900" spc="-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B9C21F-C43D-9025-32FA-6827FD6CC340}"/>
              </a:ext>
            </a:extLst>
          </p:cNvPr>
          <p:cNvSpPr txBox="1"/>
          <p:nvPr/>
        </p:nvSpPr>
        <p:spPr>
          <a:xfrm>
            <a:off x="479163" y="4286808"/>
            <a:ext cx="3974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*Based on risk of recurrence </a:t>
            </a:r>
          </a:p>
        </p:txBody>
      </p:sp>
    </p:spTree>
    <p:extLst>
      <p:ext uri="{BB962C8B-B14F-4D97-AF65-F5344CB8AC3E}">
        <p14:creationId xmlns:p14="http://schemas.microsoft.com/office/powerpoint/2010/main" val="2836883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4908D-130C-7F06-6D87-88D0DC1A5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55670"/>
          </a:xfrm>
        </p:spPr>
        <p:txBody>
          <a:bodyPr/>
          <a:lstStyle/>
          <a:p>
            <a:r>
              <a:rPr lang="en-US" dirty="0">
                <a:latin typeface="+mn-lt"/>
              </a:rPr>
              <a:t>Adjuvant Immunotherapy Clinical Trials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6B6F8E6-516B-0587-DBCE-C46C59FEA4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984608"/>
              </p:ext>
            </p:extLst>
          </p:nvPr>
        </p:nvGraphicFramePr>
        <p:xfrm>
          <a:off x="90685" y="900797"/>
          <a:ext cx="8962630" cy="32232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71333">
                  <a:extLst>
                    <a:ext uri="{9D8B030D-6E8A-4147-A177-3AD203B41FA5}">
                      <a16:colId xmlns:a16="http://schemas.microsoft.com/office/drawing/2014/main" val="1663339597"/>
                    </a:ext>
                  </a:extLst>
                </a:gridCol>
                <a:gridCol w="1297866">
                  <a:extLst>
                    <a:ext uri="{9D8B030D-6E8A-4147-A177-3AD203B41FA5}">
                      <a16:colId xmlns:a16="http://schemas.microsoft.com/office/drawing/2014/main" val="438749944"/>
                    </a:ext>
                  </a:extLst>
                </a:gridCol>
                <a:gridCol w="1630747">
                  <a:extLst>
                    <a:ext uri="{9D8B030D-6E8A-4147-A177-3AD203B41FA5}">
                      <a16:colId xmlns:a16="http://schemas.microsoft.com/office/drawing/2014/main" val="2768804785"/>
                    </a:ext>
                  </a:extLst>
                </a:gridCol>
                <a:gridCol w="1371837">
                  <a:extLst>
                    <a:ext uri="{9D8B030D-6E8A-4147-A177-3AD203B41FA5}">
                      <a16:colId xmlns:a16="http://schemas.microsoft.com/office/drawing/2014/main" val="671415739"/>
                    </a:ext>
                  </a:extLst>
                </a:gridCol>
                <a:gridCol w="1152556">
                  <a:extLst>
                    <a:ext uri="{9D8B030D-6E8A-4147-A177-3AD203B41FA5}">
                      <a16:colId xmlns:a16="http://schemas.microsoft.com/office/drawing/2014/main" val="2268234446"/>
                    </a:ext>
                  </a:extLst>
                </a:gridCol>
                <a:gridCol w="800698">
                  <a:extLst>
                    <a:ext uri="{9D8B030D-6E8A-4147-A177-3AD203B41FA5}">
                      <a16:colId xmlns:a16="http://schemas.microsoft.com/office/drawing/2014/main" val="844033003"/>
                    </a:ext>
                  </a:extLst>
                </a:gridCol>
                <a:gridCol w="1337593">
                  <a:extLst>
                    <a:ext uri="{9D8B030D-6E8A-4147-A177-3AD203B41FA5}">
                      <a16:colId xmlns:a16="http://schemas.microsoft.com/office/drawing/2014/main" val="185946322"/>
                    </a:ext>
                  </a:extLst>
                </a:gridCol>
              </a:tblGrid>
              <a:tr h="228326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Clinical Trial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Population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Treatment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Efficacy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AE Any Grade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(Grade 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3)</a:t>
                      </a:r>
                      <a:r>
                        <a:rPr lang="en-US" baseline="30000" dirty="0">
                          <a:solidFill>
                            <a:schemeClr val="bg1"/>
                          </a:solidFill>
                        </a:rPr>
                        <a:t>2,3,5,7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06921"/>
                  </a:ext>
                </a:extLst>
              </a:tr>
              <a:tr h="2283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RFS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DMFS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OS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705984"/>
                  </a:ext>
                </a:extLst>
              </a:tr>
              <a:tr h="456652">
                <a:tc>
                  <a:txBody>
                    <a:bodyPr/>
                    <a:lstStyle/>
                    <a:p>
                      <a:r>
                        <a:rPr lang="en-US" dirty="0" err="1"/>
                        <a:t>CheckMate</a:t>
                      </a:r>
                      <a:r>
                        <a:rPr lang="en-US" dirty="0"/>
                        <a:t> 238</a:t>
                      </a:r>
                      <a:r>
                        <a:rPr lang="en-US" baseline="30000" dirty="0"/>
                        <a:t>1,2 </a:t>
                      </a:r>
                      <a:r>
                        <a:rPr lang="en-US" baseline="0" dirty="0"/>
                        <a:t>(Phase 3)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IIIB/C</a:t>
                      </a:r>
                    </a:p>
                    <a:p>
                      <a:pPr algn="ctr"/>
                      <a:r>
                        <a:rPr lang="en-US" dirty="0"/>
                        <a:t>IV (resectable)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Nivo</a:t>
                      </a:r>
                      <a:r>
                        <a:rPr lang="en-US" dirty="0"/>
                        <a:t> + </a:t>
                      </a:r>
                      <a:r>
                        <a:rPr lang="en-US" dirty="0" err="1"/>
                        <a:t>pbo</a:t>
                      </a:r>
                      <a:r>
                        <a:rPr lang="en-US" dirty="0"/>
                        <a:t> (n = 453)</a:t>
                      </a:r>
                    </a:p>
                    <a:p>
                      <a:pPr algn="ctr"/>
                      <a:r>
                        <a:rPr lang="en-US" dirty="0" err="1"/>
                        <a:t>Ipi</a:t>
                      </a:r>
                      <a:r>
                        <a:rPr lang="en-US" dirty="0"/>
                        <a:t> + </a:t>
                      </a:r>
                      <a:r>
                        <a:rPr lang="en-US" dirty="0" err="1"/>
                        <a:t>pbo</a:t>
                      </a:r>
                      <a:r>
                        <a:rPr lang="en-US" dirty="0"/>
                        <a:t> (n = 453)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5-yr: 50 vs 39</a:t>
                      </a:r>
                    </a:p>
                    <a:p>
                      <a:pPr algn="ctr"/>
                      <a:r>
                        <a:rPr lang="en-US" dirty="0"/>
                        <a:t>(HR: 0.72)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5-yr: 58 vs 51 (HR: 0.79)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5-yr: NR (HR 0.86)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97% vs 99%</a:t>
                      </a:r>
                    </a:p>
                    <a:p>
                      <a:pPr algn="ctr"/>
                      <a:r>
                        <a:rPr lang="en-US" dirty="0"/>
                        <a:t>(25% vs 55%)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6634659"/>
                  </a:ext>
                </a:extLst>
              </a:tr>
              <a:tr h="456652">
                <a:tc>
                  <a:txBody>
                    <a:bodyPr/>
                    <a:lstStyle/>
                    <a:p>
                      <a:r>
                        <a:rPr lang="en-US" dirty="0" err="1"/>
                        <a:t>CheckMate</a:t>
                      </a:r>
                      <a:r>
                        <a:rPr lang="en-US" dirty="0"/>
                        <a:t> 76K</a:t>
                      </a:r>
                      <a:r>
                        <a:rPr lang="en-US" baseline="30000" dirty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IIB/C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Nivo</a:t>
                      </a:r>
                      <a:r>
                        <a:rPr lang="en-US" dirty="0"/>
                        <a:t> (n = 526)</a:t>
                      </a:r>
                    </a:p>
                    <a:p>
                      <a:pPr algn="ctr"/>
                      <a:r>
                        <a:rPr lang="en-US" dirty="0" err="1"/>
                        <a:t>Pbo</a:t>
                      </a:r>
                      <a:r>
                        <a:rPr lang="en-US" dirty="0"/>
                        <a:t> (n = 264)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12-mo: 89 vs 79 (HR: 0.42)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12-mo: 92% vs 87% (HR: 0.47)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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96% vs 87%</a:t>
                      </a:r>
                    </a:p>
                    <a:p>
                      <a:pPr algn="ctr"/>
                      <a:r>
                        <a:rPr lang="en-US" dirty="0"/>
                        <a:t>(22% vs 12%)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7940114"/>
                  </a:ext>
                </a:extLst>
              </a:tr>
              <a:tr h="456652">
                <a:tc>
                  <a:txBody>
                    <a:bodyPr/>
                    <a:lstStyle/>
                    <a:p>
                      <a:r>
                        <a:rPr lang="en-US" dirty="0"/>
                        <a:t>KEYNOTE-054</a:t>
                      </a:r>
                      <a:r>
                        <a:rPr lang="en-US" baseline="30000" dirty="0"/>
                        <a:t>4,5</a:t>
                      </a:r>
                      <a:r>
                        <a:rPr lang="en-US" baseline="0" dirty="0"/>
                        <a:t> (Phase 3)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IIIA (&gt;1mm), IIIB/C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Pembro (n = 514)</a:t>
                      </a:r>
                    </a:p>
                    <a:p>
                      <a:pPr algn="ctr"/>
                      <a:r>
                        <a:rPr lang="en-US" dirty="0" err="1"/>
                        <a:t>Pbo</a:t>
                      </a:r>
                      <a:r>
                        <a:rPr lang="en-US" dirty="0"/>
                        <a:t> (n = 505)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5-yr: 55 vs 38 (HR: 0.61)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5-yr: 61 vs 45 (HR: 0.62)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93% vs 90%</a:t>
                      </a:r>
                    </a:p>
                    <a:p>
                      <a:pPr algn="ctr"/>
                      <a:r>
                        <a:rPr lang="en-US" dirty="0"/>
                        <a:t>(32% vs 19%)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2156879"/>
                  </a:ext>
                </a:extLst>
              </a:tr>
              <a:tr h="456652">
                <a:tc>
                  <a:txBody>
                    <a:bodyPr/>
                    <a:lstStyle/>
                    <a:p>
                      <a:r>
                        <a:rPr lang="en-US" dirty="0"/>
                        <a:t>KEYNOTE-716</a:t>
                      </a:r>
                      <a:r>
                        <a:rPr lang="en-US" baseline="30000" dirty="0"/>
                        <a:t>6,7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IIB/C (high-risk)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Pembro (n = 487)</a:t>
                      </a:r>
                    </a:p>
                    <a:p>
                      <a:pPr algn="ctr"/>
                      <a:r>
                        <a:rPr lang="en-US" dirty="0" err="1"/>
                        <a:t>Pbo</a:t>
                      </a:r>
                      <a:r>
                        <a:rPr lang="en-US" dirty="0"/>
                        <a:t> (n = 489)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36-mo: 76.2 vs 63.4 </a:t>
                      </a:r>
                    </a:p>
                    <a:p>
                      <a:pPr algn="ctr"/>
                      <a:r>
                        <a:rPr lang="en-US" dirty="0"/>
                        <a:t>(HR: 0.62)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NR </a:t>
                      </a:r>
                    </a:p>
                    <a:p>
                      <a:pPr algn="ctr"/>
                      <a:r>
                        <a:rPr lang="en-US" dirty="0"/>
                        <a:t>(HR: 0.64)</a:t>
                      </a:r>
                      <a:r>
                        <a:rPr lang="en-US" baseline="30000" dirty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Symbol" panose="05050102010706020507" pitchFamily="18" charset="2"/>
                        </a:rPr>
                        <a:t>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TRAE - serious</a:t>
                      </a:r>
                    </a:p>
                    <a:p>
                      <a:pPr algn="ctr"/>
                      <a:r>
                        <a:rPr lang="en-US" dirty="0"/>
                        <a:t>(10% vs 2%)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46867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6E7D83-6AAF-0280-196C-88EAB357EA8D}"/>
              </a:ext>
            </a:extLst>
          </p:cNvPr>
          <p:cNvSpPr txBox="1"/>
          <p:nvPr/>
        </p:nvSpPr>
        <p:spPr>
          <a:xfrm>
            <a:off x="0" y="4082304"/>
            <a:ext cx="8092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AE, adverse event; DFS, disease-free survival; DMFS, distant metastasis-free survival; HR, hazard ratio; </a:t>
            </a:r>
            <a:r>
              <a:rPr lang="en-US" sz="1000" dirty="0" err="1"/>
              <a:t>Ipi</a:t>
            </a:r>
            <a:r>
              <a:rPr lang="en-US" sz="1000" dirty="0"/>
              <a:t>, ipilimumab; </a:t>
            </a:r>
            <a:r>
              <a:rPr lang="en-US" sz="1000" dirty="0" err="1"/>
              <a:t>Nivo</a:t>
            </a:r>
            <a:r>
              <a:rPr lang="en-US" sz="1000" dirty="0"/>
              <a:t>, nivolumab; NR, not reached; OS, overall survival; Pembro, pembrolizumab; </a:t>
            </a:r>
            <a:r>
              <a:rPr lang="en-US" sz="1000" dirty="0" err="1"/>
              <a:t>Pbo</a:t>
            </a:r>
            <a:r>
              <a:rPr lang="en-US" sz="1000" dirty="0"/>
              <a:t>, placebo; RFS, relapsed-free survival; TRAE, treatment-related adverse event; </a:t>
            </a:r>
            <a:r>
              <a:rPr lang="en-US" sz="1000" dirty="0" err="1"/>
              <a:t>yr</a:t>
            </a:r>
            <a:r>
              <a:rPr lang="en-US" sz="1000" dirty="0"/>
              <a:t>, year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928570-A9CE-0AAC-0CDF-9083F51D40BF}"/>
              </a:ext>
            </a:extLst>
          </p:cNvPr>
          <p:cNvSpPr txBox="1"/>
          <p:nvPr/>
        </p:nvSpPr>
        <p:spPr>
          <a:xfrm>
            <a:off x="3060594" y="4482414"/>
            <a:ext cx="6083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1. Larkin J, et al. </a:t>
            </a:r>
            <a:r>
              <a:rPr lang="en-US" sz="900" i="1" dirty="0">
                <a:solidFill>
                  <a:schemeClr val="bg1"/>
                </a:solidFill>
              </a:rPr>
              <a:t>Clin Cancer Res</a:t>
            </a:r>
            <a:r>
              <a:rPr lang="en-US" sz="900" dirty="0">
                <a:solidFill>
                  <a:schemeClr val="bg1"/>
                </a:solidFill>
              </a:rPr>
              <a:t>. 2023;CCR-22-3145. 2. Weber J, et al. </a:t>
            </a:r>
            <a:r>
              <a:rPr lang="en-US" sz="900" i="1" dirty="0">
                <a:solidFill>
                  <a:schemeClr val="bg1"/>
                </a:solidFill>
              </a:rPr>
              <a:t>N </a:t>
            </a:r>
            <a:r>
              <a:rPr lang="en-US" sz="900" i="1" dirty="0" err="1">
                <a:solidFill>
                  <a:schemeClr val="bg1"/>
                </a:solidFill>
              </a:rPr>
              <a:t>Engl</a:t>
            </a:r>
            <a:r>
              <a:rPr lang="en-US" sz="900" i="1" dirty="0">
                <a:solidFill>
                  <a:schemeClr val="bg1"/>
                </a:solidFill>
              </a:rPr>
              <a:t> J Med</a:t>
            </a:r>
            <a:r>
              <a:rPr lang="en-US" sz="900" dirty="0">
                <a:solidFill>
                  <a:schemeClr val="bg1"/>
                </a:solidFill>
              </a:rPr>
              <a:t>. 2017;377(19):1824-1835. 3. Long GV, et al. </a:t>
            </a:r>
            <a:r>
              <a:rPr lang="en-US" sz="900" i="1" dirty="0">
                <a:solidFill>
                  <a:schemeClr val="bg1"/>
                </a:solidFill>
              </a:rPr>
              <a:t>SKIN The Journal of Cutaneous Medicine</a:t>
            </a:r>
            <a:r>
              <a:rPr lang="en-US" sz="900" dirty="0">
                <a:solidFill>
                  <a:schemeClr val="bg1"/>
                </a:solidFill>
              </a:rPr>
              <a:t>. 2023;7(2),s163. https://jofskin.org/index.php/skin/article/view/2021/1667 4. </a:t>
            </a:r>
            <a:r>
              <a:rPr lang="en-US" sz="900" dirty="0" err="1">
                <a:solidFill>
                  <a:schemeClr val="bg1"/>
                </a:solidFill>
              </a:rPr>
              <a:t>Eggermont</a:t>
            </a:r>
            <a:r>
              <a:rPr lang="en-US" sz="900" dirty="0">
                <a:solidFill>
                  <a:schemeClr val="bg1"/>
                </a:solidFill>
              </a:rPr>
              <a:t> AMM, et al. </a:t>
            </a:r>
            <a:r>
              <a:rPr lang="en-US" sz="900" i="1" dirty="0">
                <a:solidFill>
                  <a:schemeClr val="bg1"/>
                </a:solidFill>
              </a:rPr>
              <a:t>Ann Oncol</a:t>
            </a:r>
            <a:r>
              <a:rPr lang="en-US" sz="900" dirty="0">
                <a:solidFill>
                  <a:schemeClr val="bg1"/>
                </a:solidFill>
              </a:rPr>
              <a:t>. 2022;33(7_suppl):S912-S913. 5. </a:t>
            </a:r>
            <a:r>
              <a:rPr lang="en-US" sz="900" dirty="0" err="1">
                <a:solidFill>
                  <a:schemeClr val="bg1"/>
                </a:solidFill>
              </a:rPr>
              <a:t>Eggermont</a:t>
            </a:r>
            <a:r>
              <a:rPr lang="en-US" sz="900" dirty="0">
                <a:solidFill>
                  <a:schemeClr val="bg1"/>
                </a:solidFill>
              </a:rPr>
              <a:t> AMM, et al. </a:t>
            </a:r>
            <a:r>
              <a:rPr lang="en-US" sz="900" i="1" dirty="0">
                <a:solidFill>
                  <a:schemeClr val="bg1"/>
                </a:solidFill>
              </a:rPr>
              <a:t>N </a:t>
            </a:r>
            <a:r>
              <a:rPr lang="en-US" sz="900" i="1" dirty="0" err="1">
                <a:solidFill>
                  <a:schemeClr val="bg1"/>
                </a:solidFill>
              </a:rPr>
              <a:t>Engl</a:t>
            </a:r>
            <a:r>
              <a:rPr lang="en-US" sz="900" i="1" dirty="0">
                <a:solidFill>
                  <a:schemeClr val="bg1"/>
                </a:solidFill>
              </a:rPr>
              <a:t> J Med</a:t>
            </a:r>
            <a:r>
              <a:rPr lang="en-US" sz="900" dirty="0">
                <a:solidFill>
                  <a:schemeClr val="bg1"/>
                </a:solidFill>
              </a:rPr>
              <a:t>. 2018;378(19):1789-1801.  6. Luke JJ, et al. </a:t>
            </a:r>
            <a:r>
              <a:rPr lang="en-US" sz="900" i="1" dirty="0">
                <a:solidFill>
                  <a:schemeClr val="bg1"/>
                </a:solidFill>
              </a:rPr>
              <a:t>J Clin Oncol</a:t>
            </a:r>
            <a:r>
              <a:rPr lang="en-US" sz="900" dirty="0">
                <a:solidFill>
                  <a:schemeClr val="bg1"/>
                </a:solidFill>
              </a:rPr>
              <a:t>. 2023;41(17_suppl):LBA9505. 7. Long GV, et al. </a:t>
            </a:r>
            <a:r>
              <a:rPr lang="en-US" sz="900" i="1" dirty="0">
                <a:solidFill>
                  <a:schemeClr val="bg1"/>
                </a:solidFill>
              </a:rPr>
              <a:t>Lancet Oncol</a:t>
            </a:r>
            <a:r>
              <a:rPr lang="en-US" sz="900" dirty="0">
                <a:solidFill>
                  <a:schemeClr val="bg1"/>
                </a:solidFill>
              </a:rPr>
              <a:t>. 2022;23(11):1378-1388.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442022-3DF8-6429-0545-AC685A97E234}"/>
              </a:ext>
            </a:extLst>
          </p:cNvPr>
          <p:cNvSpPr/>
          <p:nvPr/>
        </p:nvSpPr>
        <p:spPr>
          <a:xfrm>
            <a:off x="4413302" y="1556467"/>
            <a:ext cx="1405607" cy="256759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2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9BDB5-AE9D-2024-5502-28545813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237" y="125300"/>
            <a:ext cx="8367941" cy="57210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Adjuvant Targeted Therapy: COMBI-AD Phase 3 Trial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0DF74-DE23-F608-F76D-5CC0C3734A2B}"/>
              </a:ext>
            </a:extLst>
          </p:cNvPr>
          <p:cNvSpPr txBox="1"/>
          <p:nvPr/>
        </p:nvSpPr>
        <p:spPr>
          <a:xfrm>
            <a:off x="3060594" y="4465289"/>
            <a:ext cx="6083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Dummer R, et al. </a:t>
            </a:r>
            <a:r>
              <a:rPr kumimoji="0" lang="en-GB" alt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Engl J Med</a:t>
            </a: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2020;383:1139-1148.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alt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Long GV, et al. </a:t>
            </a:r>
            <a:r>
              <a:rPr kumimoji="0" lang="en-GB" alt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</a:t>
            </a:r>
            <a:r>
              <a:rPr kumimoji="0" lang="en-GB" alt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Engl</a:t>
            </a:r>
            <a:r>
              <a:rPr kumimoji="0" lang="en-GB" altLang="en-U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J Med</a:t>
            </a:r>
            <a:r>
              <a:rPr kumimoji="0" lang="en-GB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2017;377:1813-1823. 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 Box 45">
            <a:extLst>
              <a:ext uri="{FF2B5EF4-FFF2-40B4-BE49-F238E27FC236}">
                <a16:creationId xmlns:a16="http://schemas.microsoft.com/office/drawing/2014/main" id="{96B5740A-F579-62B1-6E29-CB212B1E9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10" y="1152163"/>
            <a:ext cx="31145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28575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Resected cutaneous </a:t>
            </a:r>
            <a:r>
              <a:rPr lang="en-GB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kumimoji="0" lang="en-GB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elanoma</a:t>
            </a: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8575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kumimoji="0" lang="en-GB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tage</a:t>
            </a: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IIIA (&gt;1 mm), IIIB, IIIC</a:t>
            </a:r>
          </a:p>
          <a:p>
            <a:pPr marL="28575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kumimoji="0" lang="en-GB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BRAF</a:t>
            </a: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V600E/K mutation</a:t>
            </a:r>
          </a:p>
          <a:p>
            <a:pPr marL="285750" indent="-28575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ECOG PS 0/1</a:t>
            </a:r>
          </a:p>
        </p:txBody>
      </p:sp>
      <p:sp>
        <p:nvSpPr>
          <p:cNvPr id="23" name="Rectangle 49">
            <a:extLst>
              <a:ext uri="{FF2B5EF4-FFF2-40B4-BE49-F238E27FC236}">
                <a16:creationId xmlns:a16="http://schemas.microsoft.com/office/drawing/2014/main" id="{A08798D6-FFC9-4993-0C4A-9A4E84501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751" y="780683"/>
            <a:ext cx="2265992" cy="7387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Dabrafenib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150 mg BID + 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Trametinib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2mg QD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438)</a:t>
            </a:r>
          </a:p>
        </p:txBody>
      </p:sp>
      <p:sp>
        <p:nvSpPr>
          <p:cNvPr id="24" name="Rectangle 50">
            <a:extLst>
              <a:ext uri="{FF2B5EF4-FFF2-40B4-BE49-F238E27FC236}">
                <a16:creationId xmlns:a16="http://schemas.microsoft.com/office/drawing/2014/main" id="{D697DA63-3B83-9C15-6512-134D6C8C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204" y="1724005"/>
            <a:ext cx="2296540" cy="7387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Matched Placebo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432)</a:t>
            </a:r>
          </a:p>
        </p:txBody>
      </p:sp>
      <p:sp>
        <p:nvSpPr>
          <p:cNvPr id="25" name="Line 53">
            <a:extLst>
              <a:ext uri="{FF2B5EF4-FFF2-40B4-BE49-F238E27FC236}">
                <a16:creationId xmlns:a16="http://schemas.microsoft.com/office/drawing/2014/main" id="{19928A0F-7E8F-794B-8B72-C61D535217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3903" y="1786406"/>
            <a:ext cx="622300" cy="350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Line 54">
            <a:extLst>
              <a:ext uri="{FF2B5EF4-FFF2-40B4-BE49-F238E27FC236}">
                <a16:creationId xmlns:a16="http://schemas.microsoft.com/office/drawing/2014/main" id="{67754B57-3CEC-E436-A642-6893133272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3903" y="1041373"/>
            <a:ext cx="622300" cy="347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30D015-CC3E-6E4D-A2A9-29CF84700A6A}"/>
              </a:ext>
            </a:extLst>
          </p:cNvPr>
          <p:cNvSpPr txBox="1"/>
          <p:nvPr/>
        </p:nvSpPr>
        <p:spPr bwMode="auto">
          <a:xfrm>
            <a:off x="6865370" y="1778392"/>
            <a:ext cx="226599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100" b="0" dirty="0">
                <a:latin typeface="Calibri" panose="020F0502020204030204" pitchFamily="34" charset="0"/>
              </a:rPr>
              <a:t>Tx continued for 12 </a:t>
            </a:r>
            <a:r>
              <a:rPr lang="en-US" sz="1100" b="0" dirty="0" err="1">
                <a:latin typeface="Calibri" panose="020F0502020204030204" pitchFamily="34" charset="0"/>
              </a:rPr>
              <a:t>mo</a:t>
            </a:r>
            <a:r>
              <a:rPr lang="en-US" sz="1100" b="0" dirty="0">
                <a:latin typeface="Calibri" panose="020F0502020204030204" pitchFamily="34" charset="0"/>
              </a:rPr>
              <a:t>, or PD, unacceptable toxicity, withdrawal of consent, or death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D99C698-F5C5-B055-9A3A-BD9CC3EB8026}"/>
              </a:ext>
            </a:extLst>
          </p:cNvPr>
          <p:cNvCxnSpPr>
            <a:cxnSpLocks/>
          </p:cNvCxnSpPr>
          <p:nvPr/>
        </p:nvCxnSpPr>
        <p:spPr bwMode="auto">
          <a:xfrm>
            <a:off x="6403151" y="1644599"/>
            <a:ext cx="457200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9706955-183F-C8FE-1B6C-C1796726E83E}"/>
              </a:ext>
            </a:extLst>
          </p:cNvPr>
          <p:cNvSpPr/>
          <p:nvPr/>
        </p:nvSpPr>
        <p:spPr>
          <a:xfrm>
            <a:off x="199022" y="1178228"/>
            <a:ext cx="2945885" cy="95410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798A2C-773A-FB6A-794E-9D7BA4041C55}"/>
              </a:ext>
            </a:extLst>
          </p:cNvPr>
          <p:cNvSpPr txBox="1"/>
          <p:nvPr/>
        </p:nvSpPr>
        <p:spPr>
          <a:xfrm>
            <a:off x="600783" y="4193540"/>
            <a:ext cx="8107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AE, adverse event; BID, twice daily; DMFS, distant metastasis-free survival; ECOG, Eastern Cooperative Oncology Group; FFR, freedom from relapse; gr, grade; HR, hazard ratio; </a:t>
            </a:r>
            <a:r>
              <a:rPr lang="en-US" sz="800" dirty="0" err="1"/>
              <a:t>mo</a:t>
            </a:r>
            <a:r>
              <a:rPr lang="en-US" sz="800" dirty="0"/>
              <a:t>, month; PD, progression of disease; PS, performance status; QD, once every day; RFS, relapse-free survival; Tx, treatment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F85E1D-FC61-EF11-F038-C9C3EE6D3356}"/>
              </a:ext>
            </a:extLst>
          </p:cNvPr>
          <p:cNvSpPr txBox="1"/>
          <p:nvPr/>
        </p:nvSpPr>
        <p:spPr>
          <a:xfrm>
            <a:off x="6936118" y="1178228"/>
            <a:ext cx="21244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Primary endpoint: RFS</a:t>
            </a:r>
          </a:p>
          <a:p>
            <a:pPr algn="ctr"/>
            <a:r>
              <a:rPr lang="en-US" sz="1100" b="1" dirty="0"/>
              <a:t>Secondary endpoints: OS, DMFS, FFR, safety</a:t>
            </a:r>
          </a:p>
        </p:txBody>
      </p:sp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EDE4A53C-8FE1-CB0A-C5CD-776E90754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092704"/>
              </p:ext>
            </p:extLst>
          </p:nvPr>
        </p:nvGraphicFramePr>
        <p:xfrm>
          <a:off x="600783" y="2493970"/>
          <a:ext cx="7942432" cy="1737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51472">
                  <a:extLst>
                    <a:ext uri="{9D8B030D-6E8A-4147-A177-3AD203B41FA5}">
                      <a16:colId xmlns:a16="http://schemas.microsoft.com/office/drawing/2014/main" val="1970544497"/>
                    </a:ext>
                  </a:extLst>
                </a:gridCol>
                <a:gridCol w="2119744">
                  <a:extLst>
                    <a:ext uri="{9D8B030D-6E8A-4147-A177-3AD203B41FA5}">
                      <a16:colId xmlns:a16="http://schemas.microsoft.com/office/drawing/2014/main" val="94574360"/>
                    </a:ext>
                  </a:extLst>
                </a:gridCol>
                <a:gridCol w="1985608">
                  <a:extLst>
                    <a:ext uri="{9D8B030D-6E8A-4147-A177-3AD203B41FA5}">
                      <a16:colId xmlns:a16="http://schemas.microsoft.com/office/drawing/2014/main" val="3228602965"/>
                    </a:ext>
                  </a:extLst>
                </a:gridCol>
                <a:gridCol w="1985608">
                  <a:extLst>
                    <a:ext uri="{9D8B030D-6E8A-4147-A177-3AD203B41FA5}">
                      <a16:colId xmlns:a16="http://schemas.microsoft.com/office/drawing/2014/main" val="4052127765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Results</a:t>
                      </a:r>
                      <a:r>
                        <a:rPr lang="en-US" sz="1200" baseline="30000" dirty="0">
                          <a:solidFill>
                            <a:schemeClr val="bg1"/>
                          </a:solidFill>
                        </a:rPr>
                        <a:t>1,2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Dabrafenib + Trametinib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Placebo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HR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24115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/>
                        <a:t>RFS</a:t>
                      </a:r>
                      <a:r>
                        <a:rPr lang="en-US" sz="1200" baseline="30000" dirty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16.6 </a:t>
                      </a:r>
                      <a:r>
                        <a:rPr lang="en-US" sz="1200" dirty="0" err="1"/>
                        <a:t>mos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8408116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/>
                        <a:t>5-yr RFS</a:t>
                      </a:r>
                      <a:r>
                        <a:rPr lang="en-US" sz="1200" baseline="30000" dirty="0"/>
                        <a:t>1</a:t>
                      </a:r>
                      <a:r>
                        <a:rPr lang="en-US" sz="12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266595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/>
                        <a:t>5-yr DMFS</a:t>
                      </a:r>
                      <a:r>
                        <a:rPr lang="en-US" sz="1200" baseline="30000" dirty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588539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/>
                        <a:t>3-yr OS</a:t>
                      </a:r>
                      <a:r>
                        <a:rPr lang="en-US" sz="1200" baseline="30000" dirty="0"/>
                        <a:t>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788213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dirty="0"/>
                        <a:t>All Grade AE (gr 3-4)</a:t>
                      </a:r>
                      <a:r>
                        <a:rPr lang="en-US" sz="1200" baseline="30000" dirty="0"/>
                        <a:t>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97% (41%)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88% (14%)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1937077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9C79B8-EA80-D0BF-C00F-ACE3BC070AA1}"/>
              </a:ext>
            </a:extLst>
          </p:cNvPr>
          <p:cNvSpPr/>
          <p:nvPr/>
        </p:nvSpPr>
        <p:spPr>
          <a:xfrm>
            <a:off x="600783" y="3657599"/>
            <a:ext cx="7942432" cy="30198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6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8B76B-A74F-3E6C-4165-BD6702DDE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9762"/>
            <a:ext cx="7886700" cy="829482"/>
          </a:xfrm>
        </p:spPr>
        <p:txBody>
          <a:bodyPr/>
          <a:lstStyle/>
          <a:p>
            <a:r>
              <a:rPr lang="en-US" dirty="0">
                <a:latin typeface="+mn-lt"/>
              </a:rPr>
              <a:t>Neoadjuvant Pembrolizumab: SWOG S1801</a:t>
            </a:r>
          </a:p>
        </p:txBody>
      </p:sp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F281EEB5-968A-CCBB-1866-7DC7F7BB20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2355274"/>
              </p:ext>
            </p:extLst>
          </p:nvPr>
        </p:nvGraphicFramePr>
        <p:xfrm>
          <a:off x="1114640" y="3018257"/>
          <a:ext cx="6972458" cy="1224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49">
            <a:extLst>
              <a:ext uri="{FF2B5EF4-FFF2-40B4-BE49-F238E27FC236}">
                <a16:creationId xmlns:a16="http://schemas.microsoft.com/office/drawing/2014/main" id="{7DC42741-5A13-E467-EA00-7A6AB46BE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942" y="1896973"/>
            <a:ext cx="2451834" cy="82018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Surgery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(n = 159)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4D78F8C7-AAB7-C04D-4F00-83CA49239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5692" y="983395"/>
            <a:ext cx="2454084" cy="8201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Pembrolizumab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200 mg IV Q3W (x 3 cycles)</a:t>
            </a:r>
            <a:endParaRPr kumimoji="0" lang="en-US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(n = 154)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53">
            <a:extLst>
              <a:ext uri="{FF2B5EF4-FFF2-40B4-BE49-F238E27FC236}">
                <a16:creationId xmlns:a16="http://schemas.microsoft.com/office/drawing/2014/main" id="{DB1A2D26-3C7F-9FB5-DABF-97F588E48F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3765" y="1905090"/>
            <a:ext cx="679595" cy="31219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9" name="Line 54">
            <a:extLst>
              <a:ext uri="{FF2B5EF4-FFF2-40B4-BE49-F238E27FC236}">
                <a16:creationId xmlns:a16="http://schemas.microsoft.com/office/drawing/2014/main" id="{C3788E2F-75C7-7B2E-2500-2206A05DF3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99222" y="1376373"/>
            <a:ext cx="678720" cy="31219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0" name="Text Box 45">
            <a:extLst>
              <a:ext uri="{FF2B5EF4-FFF2-40B4-BE49-F238E27FC236}">
                <a16:creationId xmlns:a16="http://schemas.microsoft.com/office/drawing/2014/main" id="{05898FFD-056B-2FDF-1B32-C52438DF7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2" y="1043963"/>
            <a:ext cx="175329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Randomized, open-label phase 2 trial </a:t>
            </a:r>
            <a:r>
              <a:rPr lang="en-GB" alt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resectable</a:t>
            </a:r>
            <a:r>
              <a:rPr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stage IIIB-IV cutaneous melanoma</a:t>
            </a:r>
          </a:p>
        </p:txBody>
      </p:sp>
      <p:sp>
        <p:nvSpPr>
          <p:cNvPr id="13" name="Rectangle 49">
            <a:extLst>
              <a:ext uri="{FF2B5EF4-FFF2-40B4-BE49-F238E27FC236}">
                <a16:creationId xmlns:a16="http://schemas.microsoft.com/office/drawing/2014/main" id="{CD5C24D1-659B-2DC9-913F-5F9F5A3D0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9687" y="1004395"/>
            <a:ext cx="1557137" cy="775805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Surgery </a:t>
            </a:r>
          </a:p>
        </p:txBody>
      </p:sp>
      <p:sp>
        <p:nvSpPr>
          <p:cNvPr id="14" name="Rectangle 50">
            <a:extLst>
              <a:ext uri="{FF2B5EF4-FFF2-40B4-BE49-F238E27FC236}">
                <a16:creationId xmlns:a16="http://schemas.microsoft.com/office/drawing/2014/main" id="{DDFFA5F8-155C-48BE-AEC5-9F90346B8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9687" y="1896972"/>
            <a:ext cx="1557137" cy="8201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Pembrolizumab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200 mg IV Q3W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(x 18 cycles)</a:t>
            </a:r>
            <a:endParaRPr kumimoji="0" lang="en-US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50">
            <a:extLst>
              <a:ext uri="{FF2B5EF4-FFF2-40B4-BE49-F238E27FC236}">
                <a16:creationId xmlns:a16="http://schemas.microsoft.com/office/drawing/2014/main" id="{B6C8724B-27C8-B809-9C89-F9414A0A0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735" y="998509"/>
            <a:ext cx="1908939" cy="8050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Pembrolizumab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200 mg IV Q3W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(x 15 cycles)</a:t>
            </a:r>
            <a:endParaRPr kumimoji="0" lang="en-US" alt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0C4CB4-1904-A8A5-747C-45A15B5DCAD3}"/>
              </a:ext>
            </a:extLst>
          </p:cNvPr>
          <p:cNvSpPr txBox="1"/>
          <p:nvPr/>
        </p:nvSpPr>
        <p:spPr bwMode="auto">
          <a:xfrm>
            <a:off x="2817960" y="2734466"/>
            <a:ext cx="17829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Adjuvant Only Arm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8D365D-F940-5CE0-0A65-D8DE09F8F05A}"/>
              </a:ext>
            </a:extLst>
          </p:cNvPr>
          <p:cNvSpPr txBox="1"/>
          <p:nvPr/>
        </p:nvSpPr>
        <p:spPr bwMode="auto">
          <a:xfrm>
            <a:off x="2488036" y="696631"/>
            <a:ext cx="24417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Neoadjuvant + Adjuvant Arm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EEFC52F-1AED-5266-B028-C1C147FB2224}"/>
              </a:ext>
            </a:extLst>
          </p:cNvPr>
          <p:cNvSpPr/>
          <p:nvPr/>
        </p:nvSpPr>
        <p:spPr>
          <a:xfrm>
            <a:off x="80463" y="954252"/>
            <a:ext cx="1669645" cy="176291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ine 54">
            <a:extLst>
              <a:ext uri="{FF2B5EF4-FFF2-40B4-BE49-F238E27FC236}">
                <a16:creationId xmlns:a16="http://schemas.microsoft.com/office/drawing/2014/main" id="{1EC940B7-725D-961B-2793-54A97E49D7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29776" y="1410346"/>
            <a:ext cx="30991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6" name="Line 54">
            <a:extLst>
              <a:ext uri="{FF2B5EF4-FFF2-40B4-BE49-F238E27FC236}">
                <a16:creationId xmlns:a16="http://schemas.microsoft.com/office/drawing/2014/main" id="{00E4AB51-0AE3-7464-0972-23346E03A0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4777" y="2310891"/>
            <a:ext cx="30991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7" name="Line 54">
            <a:extLst>
              <a:ext uri="{FF2B5EF4-FFF2-40B4-BE49-F238E27FC236}">
                <a16:creationId xmlns:a16="http://schemas.microsoft.com/office/drawing/2014/main" id="{097F624A-27BE-CD2E-2AD4-0F387C6081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96824" y="1392297"/>
            <a:ext cx="30991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8" name="Text Box 45">
            <a:extLst>
              <a:ext uri="{FF2B5EF4-FFF2-40B4-BE49-F238E27FC236}">
                <a16:creationId xmlns:a16="http://schemas.microsoft.com/office/drawing/2014/main" id="{677D2FE3-3777-5209-E4C0-29C93835A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642" y="1997487"/>
            <a:ext cx="20638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Primary endpoint: EFS</a:t>
            </a:r>
          </a:p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Secondary endpoints: OS &amp; safety</a:t>
            </a:r>
          </a:p>
        </p:txBody>
      </p:sp>
      <p:sp>
        <p:nvSpPr>
          <p:cNvPr id="29" name="Line 54">
            <a:extLst>
              <a:ext uri="{FF2B5EF4-FFF2-40B4-BE49-F238E27FC236}">
                <a16:creationId xmlns:a16="http://schemas.microsoft.com/office/drawing/2014/main" id="{B96FAC98-FE93-B7B7-D9A6-EFAE6D49771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6348" y="1809594"/>
            <a:ext cx="0" cy="24044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0" name="Line 54">
            <a:extLst>
              <a:ext uri="{FF2B5EF4-FFF2-40B4-BE49-F238E27FC236}">
                <a16:creationId xmlns:a16="http://schemas.microsoft.com/office/drawing/2014/main" id="{428EDD26-6B1F-42AC-BEA5-558983A6ED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96824" y="2307067"/>
            <a:ext cx="30991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6FBE3B-56F8-D03A-60B0-3868C89C3547}"/>
              </a:ext>
            </a:extLst>
          </p:cNvPr>
          <p:cNvSpPr txBox="1"/>
          <p:nvPr/>
        </p:nvSpPr>
        <p:spPr>
          <a:xfrm>
            <a:off x="3090966" y="4505605"/>
            <a:ext cx="59247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Patel SP, et al. </a:t>
            </a:r>
            <a:r>
              <a:rPr lang="en-US" sz="1050" i="1" dirty="0">
                <a:solidFill>
                  <a:schemeClr val="bg1"/>
                </a:solidFill>
              </a:rPr>
              <a:t>N </a:t>
            </a:r>
            <a:r>
              <a:rPr lang="en-US" sz="1050" i="1" dirty="0" err="1">
                <a:solidFill>
                  <a:schemeClr val="bg1"/>
                </a:solidFill>
              </a:rPr>
              <a:t>Engl</a:t>
            </a:r>
            <a:r>
              <a:rPr lang="en-US" sz="1050" i="1" dirty="0">
                <a:solidFill>
                  <a:schemeClr val="bg1"/>
                </a:solidFill>
              </a:rPr>
              <a:t> J Med</a:t>
            </a:r>
            <a:r>
              <a:rPr lang="en-US" sz="1050" dirty="0">
                <a:solidFill>
                  <a:schemeClr val="bg1"/>
                </a:solidFill>
              </a:rPr>
              <a:t>. 2023;388:813-823.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0CF40D-7C1E-4161-0DD8-E7B05672E52A}"/>
              </a:ext>
            </a:extLst>
          </p:cNvPr>
          <p:cNvSpPr txBox="1"/>
          <p:nvPr/>
        </p:nvSpPr>
        <p:spPr>
          <a:xfrm>
            <a:off x="628650" y="4272690"/>
            <a:ext cx="64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AE, adverse event; EFS, event-free survival; IV, intravenous; OS, overall survival, Q3W, every 3 weeks</a:t>
            </a:r>
          </a:p>
        </p:txBody>
      </p:sp>
    </p:spTree>
    <p:extLst>
      <p:ext uri="{BB962C8B-B14F-4D97-AF65-F5344CB8AC3E}">
        <p14:creationId xmlns:p14="http://schemas.microsoft.com/office/powerpoint/2010/main" val="3514911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97746-9C93-4482-9BB5-4E7C14561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982"/>
            <a:ext cx="7886700" cy="669486"/>
          </a:xfrm>
        </p:spPr>
        <p:txBody>
          <a:bodyPr/>
          <a:lstStyle/>
          <a:p>
            <a:r>
              <a:rPr lang="en-US" dirty="0">
                <a:latin typeface="+mn-lt"/>
              </a:rPr>
              <a:t>Other Key Clinical Trials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2875437-E12C-ADE6-5DB3-B68B052972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098953"/>
              </p:ext>
            </p:extLst>
          </p:nvPr>
        </p:nvGraphicFramePr>
        <p:xfrm>
          <a:off x="485066" y="1017309"/>
          <a:ext cx="8394438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032362-4505-2325-D29F-62D77DBA876B}"/>
              </a:ext>
            </a:extLst>
          </p:cNvPr>
          <p:cNvSpPr txBox="1"/>
          <p:nvPr/>
        </p:nvSpPr>
        <p:spPr>
          <a:xfrm>
            <a:off x="3030366" y="4452481"/>
            <a:ext cx="5902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1. Khattak A, et al. </a:t>
            </a:r>
            <a:r>
              <a:rPr lang="en-US" sz="1000" i="1" dirty="0">
                <a:solidFill>
                  <a:schemeClr val="bg1"/>
                </a:solidFill>
              </a:rPr>
              <a:t>J Clin Oncol. </a:t>
            </a:r>
            <a:r>
              <a:rPr lang="en-US" sz="1000" dirty="0">
                <a:solidFill>
                  <a:schemeClr val="bg1"/>
                </a:solidFill>
              </a:rPr>
              <a:t>2023;41(17_suppl):LBA9503. 2. </a:t>
            </a:r>
            <a:r>
              <a:rPr lang="en-US" sz="1000" dirty="0" err="1">
                <a:solidFill>
                  <a:schemeClr val="bg1"/>
                </a:solidFill>
              </a:rPr>
              <a:t>Versluis</a:t>
            </a:r>
            <a:r>
              <a:rPr lang="en-US" sz="1000" dirty="0">
                <a:solidFill>
                  <a:schemeClr val="bg1"/>
                </a:solidFill>
              </a:rPr>
              <a:t> JM, et al. </a:t>
            </a:r>
            <a:r>
              <a:rPr lang="en-US" sz="1000" i="1" dirty="0">
                <a:solidFill>
                  <a:schemeClr val="bg1"/>
                </a:solidFill>
              </a:rPr>
              <a:t>Ann Oncol</a:t>
            </a:r>
            <a:r>
              <a:rPr lang="en-US" sz="1000" dirty="0">
                <a:solidFill>
                  <a:schemeClr val="bg1"/>
                </a:solidFill>
              </a:rPr>
              <a:t>. 2023;34(4):420-430.  3. </a:t>
            </a:r>
            <a:r>
              <a:rPr lang="en-US" sz="1000" dirty="0" err="1">
                <a:solidFill>
                  <a:schemeClr val="bg1"/>
                </a:solidFill>
              </a:rPr>
              <a:t>Amaria</a:t>
            </a:r>
            <a:r>
              <a:rPr lang="en-US" sz="1000" dirty="0">
                <a:solidFill>
                  <a:schemeClr val="bg1"/>
                </a:solidFill>
              </a:rPr>
              <a:t> RN, et al. </a:t>
            </a:r>
            <a:r>
              <a:rPr lang="en-US" sz="1000" i="1" dirty="0">
                <a:solidFill>
                  <a:schemeClr val="bg1"/>
                </a:solidFill>
              </a:rPr>
              <a:t>Nature</a:t>
            </a:r>
            <a:r>
              <a:rPr lang="en-US" sz="1000" dirty="0">
                <a:solidFill>
                  <a:schemeClr val="bg1"/>
                </a:solidFill>
              </a:rPr>
              <a:t>. 2022;611(7934):155-160.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C7E20-28D9-0B36-463C-241BF032D281}"/>
              </a:ext>
            </a:extLst>
          </p:cNvPr>
          <p:cNvSpPr txBox="1"/>
          <p:nvPr/>
        </p:nvSpPr>
        <p:spPr>
          <a:xfrm>
            <a:off x="374780" y="4164883"/>
            <a:ext cx="850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HR, hazard ratio; </a:t>
            </a:r>
            <a:r>
              <a:rPr lang="en-US" sz="900" dirty="0" err="1"/>
              <a:t>irAE</a:t>
            </a:r>
            <a:r>
              <a:rPr lang="en-US" sz="900" dirty="0"/>
              <a:t>, immune-related adverse event; mRNA, messenger ribonucleic acid; OS, overall survival; </a:t>
            </a:r>
            <a:r>
              <a:rPr lang="en-US" sz="900" dirty="0" err="1"/>
              <a:t>pCR</a:t>
            </a:r>
            <a:r>
              <a:rPr lang="en-US" sz="900" dirty="0"/>
              <a:t>, pathologic complete response; </a:t>
            </a:r>
            <a:r>
              <a:rPr lang="en-US" sz="900" dirty="0" err="1"/>
              <a:t>pRR</a:t>
            </a:r>
            <a:r>
              <a:rPr lang="en-US" sz="900" dirty="0"/>
              <a:t>, pathologic response rate; RFS, relapse-free survival; RR, response rate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E47DAA7-E370-CFB8-3B1D-8D2375FAB900}"/>
              </a:ext>
            </a:extLst>
          </p:cNvPr>
          <p:cNvSpPr/>
          <p:nvPr/>
        </p:nvSpPr>
        <p:spPr>
          <a:xfrm>
            <a:off x="1050427" y="691019"/>
            <a:ext cx="1518962" cy="28989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Adjuvant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D13EC9-E6C2-6B12-7F96-AD6DEDC48F21}"/>
              </a:ext>
            </a:extLst>
          </p:cNvPr>
          <p:cNvSpPr/>
          <p:nvPr/>
        </p:nvSpPr>
        <p:spPr>
          <a:xfrm>
            <a:off x="6902084" y="687304"/>
            <a:ext cx="1518962" cy="289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Neoadjuvant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48444A-8A4D-3680-5EDB-DA346F4AE2F4}"/>
              </a:ext>
            </a:extLst>
          </p:cNvPr>
          <p:cNvSpPr/>
          <p:nvPr/>
        </p:nvSpPr>
        <p:spPr>
          <a:xfrm>
            <a:off x="3976255" y="691019"/>
            <a:ext cx="1518962" cy="289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Neoadjuvant</a:t>
            </a:r>
          </a:p>
        </p:txBody>
      </p:sp>
    </p:spTree>
    <p:extLst>
      <p:ext uri="{BB962C8B-B14F-4D97-AF65-F5344CB8AC3E}">
        <p14:creationId xmlns:p14="http://schemas.microsoft.com/office/powerpoint/2010/main" val="2020067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9D070-9668-4157-556A-CC61A5DF0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5766"/>
            <a:ext cx="7886700" cy="994172"/>
          </a:xfrm>
        </p:spPr>
        <p:txBody>
          <a:bodyPr/>
          <a:lstStyle/>
          <a:p>
            <a:r>
              <a:rPr lang="en-US" dirty="0">
                <a:latin typeface="+mn-lt"/>
              </a:rPr>
              <a:t>Melanoma Perioperative Considerations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8D287A5-AC24-2D8D-0970-55AA334BCD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027699"/>
              </p:ext>
            </p:extLst>
          </p:nvPr>
        </p:nvGraphicFramePr>
        <p:xfrm>
          <a:off x="628650" y="1013305"/>
          <a:ext cx="7886700" cy="3194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9224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847E-425D-A39C-DB91-60E1B9D96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24" y="54690"/>
            <a:ext cx="8220626" cy="99417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n-lt"/>
              </a:rPr>
              <a:t>Guideline Recommended First-line Treatment Options for Patients With Metastatic/Unresectable Melanoma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A7D3E8C-1E73-B367-AA8A-EBBCDCBE4B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741857"/>
              </p:ext>
            </p:extLst>
          </p:nvPr>
        </p:nvGraphicFramePr>
        <p:xfrm>
          <a:off x="294724" y="929514"/>
          <a:ext cx="8554552" cy="352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Box 11">
            <a:extLst>
              <a:ext uri="{FF2B5EF4-FFF2-40B4-BE49-F238E27FC236}">
                <a16:creationId xmlns:a16="http://schemas.microsoft.com/office/drawing/2014/main" id="{F293E69A-42DD-D14F-15F3-2302E4DAA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442" y="4458644"/>
            <a:ext cx="6074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900" b="0" spc="-8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National Comprehensive Cancer Network. Melanoma: Cutaneous. v.2.2023. Accessed Aug 8, 2023. https://www.nccn.org/professionals/physician_gls/pdf/cutaneous_melanoma.pdf</a:t>
            </a:r>
            <a:endParaRPr lang="da-DK" altLang="en-US" sz="900" spc="-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18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FF80-1ED7-782F-7E1F-B9B948B5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30228"/>
            <a:ext cx="7886700" cy="994172"/>
          </a:xfrm>
        </p:spPr>
        <p:txBody>
          <a:bodyPr/>
          <a:lstStyle/>
          <a:p>
            <a:r>
              <a:rPr lang="en-US" dirty="0">
                <a:latin typeface="+mn-lt"/>
              </a:rPr>
              <a:t>Frontline Immunotherapy Clinical Trials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8CD09E1-3AD9-55CC-E346-5FBFC66C5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945425"/>
              </p:ext>
            </p:extLst>
          </p:nvPr>
        </p:nvGraphicFramePr>
        <p:xfrm>
          <a:off x="52899" y="727066"/>
          <a:ext cx="9038202" cy="307288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45151">
                  <a:extLst>
                    <a:ext uri="{9D8B030D-6E8A-4147-A177-3AD203B41FA5}">
                      <a16:colId xmlns:a16="http://schemas.microsoft.com/office/drawing/2014/main" val="2565096568"/>
                    </a:ext>
                  </a:extLst>
                </a:gridCol>
                <a:gridCol w="1760786">
                  <a:extLst>
                    <a:ext uri="{9D8B030D-6E8A-4147-A177-3AD203B41FA5}">
                      <a16:colId xmlns:a16="http://schemas.microsoft.com/office/drawing/2014/main" val="3192120458"/>
                    </a:ext>
                  </a:extLst>
                </a:gridCol>
                <a:gridCol w="2316985">
                  <a:extLst>
                    <a:ext uri="{9D8B030D-6E8A-4147-A177-3AD203B41FA5}">
                      <a16:colId xmlns:a16="http://schemas.microsoft.com/office/drawing/2014/main" val="1092489441"/>
                    </a:ext>
                  </a:extLst>
                </a:gridCol>
                <a:gridCol w="903820">
                  <a:extLst>
                    <a:ext uri="{9D8B030D-6E8A-4147-A177-3AD203B41FA5}">
                      <a16:colId xmlns:a16="http://schemas.microsoft.com/office/drawing/2014/main" val="217734947"/>
                    </a:ext>
                  </a:extLst>
                </a:gridCol>
                <a:gridCol w="903820">
                  <a:extLst>
                    <a:ext uri="{9D8B030D-6E8A-4147-A177-3AD203B41FA5}">
                      <a16:colId xmlns:a16="http://schemas.microsoft.com/office/drawing/2014/main" val="1687888137"/>
                    </a:ext>
                  </a:extLst>
                </a:gridCol>
                <a:gridCol w="1807640">
                  <a:extLst>
                    <a:ext uri="{9D8B030D-6E8A-4147-A177-3AD203B41FA5}">
                      <a16:colId xmlns:a16="http://schemas.microsoft.com/office/drawing/2014/main" val="2186146359"/>
                    </a:ext>
                  </a:extLst>
                </a:gridCol>
              </a:tblGrid>
              <a:tr h="21898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Clinical Trial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Population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Treatment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Efficacy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AE Any Grade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(Grade 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3)</a:t>
                      </a:r>
                      <a:r>
                        <a:rPr lang="en-US" baseline="30000" dirty="0">
                          <a:solidFill>
                            <a:schemeClr val="bg1"/>
                          </a:solidFill>
                        </a:rPr>
                        <a:t>1,4,6,8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478774"/>
                  </a:ext>
                </a:extLst>
              </a:tr>
              <a:tr h="218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PFS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413223"/>
                  </a:ext>
                </a:extLst>
              </a:tr>
              <a:tr h="218981">
                <a:tc>
                  <a:txBody>
                    <a:bodyPr/>
                    <a:lstStyle/>
                    <a:p>
                      <a:r>
                        <a:rPr lang="en-US" dirty="0"/>
                        <a:t>CheckMate-067</a:t>
                      </a:r>
                      <a:r>
                        <a:rPr lang="en-US" baseline="30000" dirty="0"/>
                        <a:t>1-3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Advanced/Metastatic</a:t>
                      </a:r>
                    </a:p>
                    <a:p>
                      <a:pPr algn="ctr"/>
                      <a:r>
                        <a:rPr lang="en-US" sz="1200" dirty="0"/>
                        <a:t>Previously untreated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accent2"/>
                          </a:solidFill>
                        </a:rPr>
                        <a:t>Nivo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 + </a:t>
                      </a:r>
                      <a:r>
                        <a:rPr lang="en-US" sz="1200" dirty="0" err="1">
                          <a:solidFill>
                            <a:schemeClr val="accent2"/>
                          </a:solidFill>
                        </a:rPr>
                        <a:t>Ipi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2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Nivo</a:t>
                      </a:r>
                      <a:r>
                        <a:rPr lang="en-US" sz="1200" dirty="0">
                          <a:sym typeface="Wingdings" panose="05000000000000000000" pitchFamily="2" charset="2"/>
                        </a:rPr>
                        <a:t> (n = 314)</a:t>
                      </a:r>
                    </a:p>
                    <a:p>
                      <a:pPr algn="ctr"/>
                      <a:r>
                        <a:rPr lang="en-US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Nivo</a:t>
                      </a:r>
                      <a:r>
                        <a:rPr lang="en-US" sz="1200" dirty="0">
                          <a:sym typeface="Wingdings" panose="05000000000000000000" pitchFamily="2" charset="2"/>
                        </a:rPr>
                        <a:t> (n = 316) </a:t>
                      </a:r>
                    </a:p>
                    <a:p>
                      <a:pPr algn="ctr"/>
                      <a:r>
                        <a:rPr lang="en-US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Ipi</a:t>
                      </a:r>
                      <a:r>
                        <a:rPr lang="en-US" sz="1200" dirty="0">
                          <a:sym typeface="Wingdings" panose="05000000000000000000" pitchFamily="2" charset="2"/>
                        </a:rPr>
                        <a:t> (n = 315) 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11.5 </a:t>
                      </a:r>
                      <a:r>
                        <a:rPr lang="en-US" sz="1200" dirty="0" err="1"/>
                        <a:t>mos</a:t>
                      </a:r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6.9 </a:t>
                      </a:r>
                      <a:r>
                        <a:rPr lang="en-US" sz="1200" dirty="0" err="1"/>
                        <a:t>mos</a:t>
                      </a:r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2.9 </a:t>
                      </a:r>
                      <a:r>
                        <a:rPr lang="en-US" sz="1200" dirty="0" err="1"/>
                        <a:t>mos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72.1 </a:t>
                      </a:r>
                      <a:r>
                        <a:rPr lang="en-US" sz="1200" dirty="0" err="1"/>
                        <a:t>mos</a:t>
                      </a:r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36.9 </a:t>
                      </a:r>
                      <a:r>
                        <a:rPr lang="en-US" sz="1200" dirty="0" err="1"/>
                        <a:t>mos</a:t>
                      </a:r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19.9 </a:t>
                      </a:r>
                      <a:r>
                        <a:rPr lang="en-US" sz="1200" dirty="0" err="1"/>
                        <a:t>mos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95.5% (55%)</a:t>
                      </a:r>
                    </a:p>
                    <a:p>
                      <a:pPr algn="ctr"/>
                      <a:r>
                        <a:rPr lang="en-US" sz="1200" dirty="0"/>
                        <a:t>82.1% (16.3%)</a:t>
                      </a:r>
                    </a:p>
                    <a:p>
                      <a:pPr algn="ctr"/>
                      <a:r>
                        <a:rPr lang="en-US" sz="1200" dirty="0"/>
                        <a:t>86.2% (27.3%)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8962298"/>
                  </a:ext>
                </a:extLst>
              </a:tr>
              <a:tr h="218981">
                <a:tc>
                  <a:txBody>
                    <a:bodyPr/>
                    <a:lstStyle/>
                    <a:p>
                      <a:r>
                        <a:rPr lang="en-US" dirty="0"/>
                        <a:t>Relativity-047</a:t>
                      </a:r>
                      <a:r>
                        <a:rPr lang="en-US" baseline="30000" dirty="0"/>
                        <a:t>4,5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Advanced/Metastatic</a:t>
                      </a:r>
                    </a:p>
                    <a:p>
                      <a:pPr algn="ctr"/>
                      <a:r>
                        <a:rPr lang="en-US" sz="1200" dirty="0"/>
                        <a:t>Previously untreated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accent2"/>
                          </a:solidFill>
                        </a:rPr>
                        <a:t>Nivo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 + </a:t>
                      </a:r>
                      <a:r>
                        <a:rPr lang="en-US" sz="1200" dirty="0" err="1">
                          <a:solidFill>
                            <a:schemeClr val="accent2"/>
                          </a:solidFill>
                        </a:rPr>
                        <a:t>Relatlimab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200" dirty="0"/>
                        <a:t>(n = 355) </a:t>
                      </a:r>
                    </a:p>
                    <a:p>
                      <a:pPr algn="ctr"/>
                      <a:r>
                        <a:rPr lang="en-US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Nivo</a:t>
                      </a:r>
                      <a:r>
                        <a:rPr lang="en-US" sz="1200" dirty="0"/>
                        <a:t> (n = 359)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10.2 </a:t>
                      </a:r>
                      <a:r>
                        <a:rPr lang="en-US" sz="1200" dirty="0" err="1"/>
                        <a:t>mos</a:t>
                      </a:r>
                      <a:r>
                        <a:rPr lang="en-US" sz="1200" dirty="0"/>
                        <a:t> </a:t>
                      </a:r>
                    </a:p>
                    <a:p>
                      <a:pPr algn="ctr"/>
                      <a:r>
                        <a:rPr lang="en-US" sz="1200" dirty="0"/>
                        <a:t>4.6 </a:t>
                      </a:r>
                      <a:r>
                        <a:rPr lang="en-US" sz="1200" dirty="0" err="1"/>
                        <a:t>mos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NR</a:t>
                      </a:r>
                    </a:p>
                    <a:p>
                      <a:pPr algn="ctr"/>
                      <a:r>
                        <a:rPr lang="en-US" sz="1200" dirty="0"/>
                        <a:t>33.2 </a:t>
                      </a:r>
                      <a:r>
                        <a:rPr lang="en-US" sz="1200" dirty="0" err="1"/>
                        <a:t>mos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81.1% (18.9%)</a:t>
                      </a:r>
                    </a:p>
                    <a:p>
                      <a:pPr algn="ctr"/>
                      <a:r>
                        <a:rPr lang="en-US" sz="1200" dirty="0"/>
                        <a:t>69.9% (9.7%)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2598403"/>
                  </a:ext>
                </a:extLst>
              </a:tr>
              <a:tr h="606409">
                <a:tc>
                  <a:txBody>
                    <a:bodyPr/>
                    <a:lstStyle/>
                    <a:p>
                      <a:r>
                        <a:rPr lang="en-US" dirty="0"/>
                        <a:t>KEYNOTE-002</a:t>
                      </a:r>
                      <a:r>
                        <a:rPr lang="en-US" baseline="30000" dirty="0"/>
                        <a:t>6,7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Advanced/Metastatic</a:t>
                      </a:r>
                    </a:p>
                    <a:p>
                      <a:pPr algn="ctr"/>
                      <a:r>
                        <a:rPr lang="en-US" sz="1200" dirty="0"/>
                        <a:t>Previously treated (</a:t>
                      </a:r>
                      <a:r>
                        <a:rPr lang="en-US" sz="1200" dirty="0" err="1"/>
                        <a:t>ipi</a:t>
                      </a:r>
                      <a:r>
                        <a:rPr lang="en-US" sz="1200" dirty="0"/>
                        <a:t>, BRAF/MEK, or both)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Pembro</a:t>
                      </a:r>
                      <a:r>
                        <a:rPr lang="en-US" sz="1200" dirty="0"/>
                        <a:t> 2mg/kg (n = 180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Pembro</a:t>
                      </a:r>
                      <a:r>
                        <a:rPr lang="en-US" sz="1200" dirty="0"/>
                        <a:t> 10mg/kg (n = 181)</a:t>
                      </a:r>
                    </a:p>
                    <a:p>
                      <a:pPr algn="ctr"/>
                      <a:r>
                        <a:rPr lang="en-US" sz="1200" dirty="0"/>
                        <a:t>Chemo (n =179)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2-yr: 16% 22% </a:t>
                      </a:r>
                    </a:p>
                    <a:p>
                      <a:pPr algn="ctr"/>
                      <a:r>
                        <a:rPr lang="en-US" sz="1200" dirty="0"/>
                        <a:t>&lt; 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2-yr: 36%</a:t>
                      </a:r>
                    </a:p>
                    <a:p>
                      <a:pPr algn="ctr"/>
                      <a:r>
                        <a:rPr lang="en-US" sz="1200" dirty="0"/>
                        <a:t>38%</a:t>
                      </a:r>
                    </a:p>
                    <a:p>
                      <a:pPr algn="ctr"/>
                      <a:r>
                        <a:rPr lang="en-US" sz="1200" dirty="0"/>
                        <a:t>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67% (11%)</a:t>
                      </a:r>
                    </a:p>
                    <a:p>
                      <a:pPr algn="ctr"/>
                      <a:r>
                        <a:rPr lang="en-US" sz="1200" dirty="0"/>
                        <a:t>73% (14%)</a:t>
                      </a:r>
                    </a:p>
                    <a:p>
                      <a:pPr algn="ctr"/>
                      <a:r>
                        <a:rPr lang="en-US" sz="1200" dirty="0"/>
                        <a:t>80% (26%)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2496424"/>
                  </a:ext>
                </a:extLst>
              </a:tr>
              <a:tr h="741167">
                <a:tc>
                  <a:txBody>
                    <a:bodyPr/>
                    <a:lstStyle/>
                    <a:p>
                      <a:r>
                        <a:rPr lang="en-US" dirty="0"/>
                        <a:t>KEYNOTE-006</a:t>
                      </a:r>
                      <a:r>
                        <a:rPr lang="en-US" baseline="30000" dirty="0"/>
                        <a:t>8,9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Advanced/Metastatic</a:t>
                      </a:r>
                    </a:p>
                    <a:p>
                      <a:pPr algn="ctr"/>
                      <a:r>
                        <a:rPr lang="en-US" sz="1200" dirty="0"/>
                        <a:t>34% previously untreated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Pembro </a:t>
                      </a:r>
                      <a:r>
                        <a:rPr lang="en-US" sz="1200" dirty="0"/>
                        <a:t>10mg/kg Q2W (n = 279)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Pembro</a:t>
                      </a:r>
                      <a:r>
                        <a:rPr lang="en-US" sz="1200" dirty="0"/>
                        <a:t> 10mg/kg Q3W (n = 277)</a:t>
                      </a:r>
                    </a:p>
                    <a:p>
                      <a:pPr algn="ctr"/>
                      <a:r>
                        <a:rPr lang="en-US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Ipi</a:t>
                      </a: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/>
                        <a:t>3mg/kg Q3W (n = 278)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2-yr: 31%</a:t>
                      </a:r>
                    </a:p>
                    <a:p>
                      <a:pPr algn="ctr"/>
                      <a:r>
                        <a:rPr lang="en-US" sz="1200" dirty="0"/>
                        <a:t>28%</a:t>
                      </a:r>
                    </a:p>
                    <a:p>
                      <a:pPr algn="ctr"/>
                      <a:r>
                        <a:rPr lang="en-US" sz="1200" dirty="0"/>
                        <a:t>14%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2-yr: 55%</a:t>
                      </a:r>
                    </a:p>
                    <a:p>
                      <a:pPr algn="ctr"/>
                      <a:r>
                        <a:rPr lang="en-US" sz="1200" dirty="0"/>
                        <a:t>55%</a:t>
                      </a:r>
                    </a:p>
                    <a:p>
                      <a:pPr algn="ctr"/>
                      <a:r>
                        <a:rPr lang="en-US" sz="1200" dirty="0"/>
                        <a:t>43%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79.5% (13.3%)</a:t>
                      </a:r>
                    </a:p>
                    <a:p>
                      <a:pPr algn="ctr"/>
                      <a:r>
                        <a:rPr lang="en-US" sz="1200" dirty="0"/>
                        <a:t>72.9% (10.1%)</a:t>
                      </a:r>
                    </a:p>
                    <a:p>
                      <a:pPr algn="ctr"/>
                      <a:r>
                        <a:rPr lang="en-US" sz="1200" dirty="0"/>
                        <a:t>73% (19.9%)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6665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8EF39CA-2B85-D30A-2116-B1A8EF86C92D}"/>
              </a:ext>
            </a:extLst>
          </p:cNvPr>
          <p:cNvSpPr txBox="1"/>
          <p:nvPr/>
        </p:nvSpPr>
        <p:spPr>
          <a:xfrm>
            <a:off x="3030367" y="4481933"/>
            <a:ext cx="5977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</a:rPr>
              <a:t>1. Larkin J, et al. </a:t>
            </a:r>
            <a:r>
              <a:rPr lang="en-US" sz="750" i="1" dirty="0">
                <a:solidFill>
                  <a:schemeClr val="bg1"/>
                </a:solidFill>
              </a:rPr>
              <a:t>N </a:t>
            </a:r>
            <a:r>
              <a:rPr lang="en-US" sz="750" i="1" dirty="0" err="1">
                <a:solidFill>
                  <a:schemeClr val="bg1"/>
                </a:solidFill>
              </a:rPr>
              <a:t>Engl</a:t>
            </a:r>
            <a:r>
              <a:rPr lang="en-US" sz="750" i="1" dirty="0">
                <a:solidFill>
                  <a:schemeClr val="bg1"/>
                </a:solidFill>
              </a:rPr>
              <a:t> J Med</a:t>
            </a:r>
            <a:r>
              <a:rPr lang="en-US" sz="750" dirty="0">
                <a:solidFill>
                  <a:schemeClr val="bg1"/>
                </a:solidFill>
              </a:rPr>
              <a:t>. 2015;373(1):23-34.  2. </a:t>
            </a:r>
            <a:r>
              <a:rPr lang="en-US" sz="750" dirty="0" err="1">
                <a:solidFill>
                  <a:schemeClr val="bg1"/>
                </a:solidFill>
              </a:rPr>
              <a:t>Wolchok</a:t>
            </a:r>
            <a:r>
              <a:rPr lang="en-US" sz="750" dirty="0">
                <a:solidFill>
                  <a:schemeClr val="bg1"/>
                </a:solidFill>
              </a:rPr>
              <a:t> JD, et al. </a:t>
            </a:r>
            <a:r>
              <a:rPr lang="en-US" sz="750" i="1" dirty="0">
                <a:solidFill>
                  <a:schemeClr val="bg1"/>
                </a:solidFill>
              </a:rPr>
              <a:t>N </a:t>
            </a:r>
            <a:r>
              <a:rPr lang="en-US" sz="750" i="1" dirty="0" err="1">
                <a:solidFill>
                  <a:schemeClr val="bg1"/>
                </a:solidFill>
              </a:rPr>
              <a:t>Engl</a:t>
            </a:r>
            <a:r>
              <a:rPr lang="en-US" sz="750" i="1" dirty="0">
                <a:solidFill>
                  <a:schemeClr val="bg1"/>
                </a:solidFill>
              </a:rPr>
              <a:t> J Med</a:t>
            </a:r>
            <a:r>
              <a:rPr lang="en-US" sz="750" dirty="0">
                <a:solidFill>
                  <a:schemeClr val="bg1"/>
                </a:solidFill>
              </a:rPr>
              <a:t>. 2017;377(14):1345-1356. 3. </a:t>
            </a:r>
            <a:r>
              <a:rPr lang="en-US" sz="750" dirty="0" err="1">
                <a:solidFill>
                  <a:schemeClr val="bg1"/>
                </a:solidFill>
              </a:rPr>
              <a:t>Wolchok</a:t>
            </a:r>
            <a:r>
              <a:rPr lang="en-US" sz="750" dirty="0">
                <a:solidFill>
                  <a:schemeClr val="bg1"/>
                </a:solidFill>
              </a:rPr>
              <a:t> JD, et al. </a:t>
            </a:r>
            <a:r>
              <a:rPr lang="en-US" sz="750" i="1" dirty="0">
                <a:solidFill>
                  <a:schemeClr val="bg1"/>
                </a:solidFill>
              </a:rPr>
              <a:t>J Clin Oncol. </a:t>
            </a:r>
            <a:r>
              <a:rPr lang="en-US" sz="750" dirty="0">
                <a:solidFill>
                  <a:schemeClr val="bg1"/>
                </a:solidFill>
              </a:rPr>
              <a:t>2022;40(2):127-137. 4. </a:t>
            </a:r>
            <a:r>
              <a:rPr lang="en-US" sz="750" dirty="0" err="1">
                <a:solidFill>
                  <a:schemeClr val="bg1"/>
                </a:solidFill>
              </a:rPr>
              <a:t>Tawbi</a:t>
            </a:r>
            <a:r>
              <a:rPr lang="en-US" sz="750" dirty="0">
                <a:solidFill>
                  <a:schemeClr val="bg1"/>
                </a:solidFill>
              </a:rPr>
              <a:t> HA, et al. </a:t>
            </a:r>
            <a:r>
              <a:rPr lang="en-US" sz="750" i="1" dirty="0">
                <a:solidFill>
                  <a:schemeClr val="bg1"/>
                </a:solidFill>
              </a:rPr>
              <a:t>N </a:t>
            </a:r>
            <a:r>
              <a:rPr lang="en-US" sz="750" i="1" dirty="0" err="1">
                <a:solidFill>
                  <a:schemeClr val="bg1"/>
                </a:solidFill>
              </a:rPr>
              <a:t>Engl</a:t>
            </a:r>
            <a:r>
              <a:rPr lang="en-US" sz="750" i="1" dirty="0">
                <a:solidFill>
                  <a:schemeClr val="bg1"/>
                </a:solidFill>
              </a:rPr>
              <a:t> J Med</a:t>
            </a:r>
            <a:r>
              <a:rPr lang="en-US" sz="750" dirty="0">
                <a:solidFill>
                  <a:schemeClr val="bg1"/>
                </a:solidFill>
              </a:rPr>
              <a:t>. 2022;386(1):24-34. 5. </a:t>
            </a:r>
            <a:r>
              <a:rPr lang="en-US" sz="750" dirty="0" err="1">
                <a:solidFill>
                  <a:schemeClr val="bg1"/>
                </a:solidFill>
              </a:rPr>
              <a:t>Tawbi</a:t>
            </a:r>
            <a:r>
              <a:rPr lang="en-US" sz="750" dirty="0">
                <a:solidFill>
                  <a:schemeClr val="bg1"/>
                </a:solidFill>
              </a:rPr>
              <a:t> HA, et al. </a:t>
            </a:r>
            <a:r>
              <a:rPr lang="en-US" sz="750" i="1" dirty="0">
                <a:solidFill>
                  <a:schemeClr val="bg1"/>
                </a:solidFill>
              </a:rPr>
              <a:t>J Clin Oncol</a:t>
            </a:r>
            <a:r>
              <a:rPr lang="en-US" sz="750" dirty="0">
                <a:solidFill>
                  <a:schemeClr val="bg1"/>
                </a:solidFill>
              </a:rPr>
              <a:t>. 2023;41(16 Suppl):Abstr9502. 6. </a:t>
            </a:r>
            <a:r>
              <a:rPr lang="en-US" sz="750" dirty="0" err="1">
                <a:solidFill>
                  <a:schemeClr val="bg1"/>
                </a:solidFill>
              </a:rPr>
              <a:t>Ribas</a:t>
            </a:r>
            <a:r>
              <a:rPr lang="en-US" sz="750" dirty="0">
                <a:solidFill>
                  <a:schemeClr val="bg1"/>
                </a:solidFill>
              </a:rPr>
              <a:t> A, et al. </a:t>
            </a:r>
            <a:r>
              <a:rPr lang="en-US" sz="750" i="1" dirty="0">
                <a:solidFill>
                  <a:schemeClr val="bg1"/>
                </a:solidFill>
              </a:rPr>
              <a:t>Lancet Oncol</a:t>
            </a:r>
            <a:r>
              <a:rPr lang="en-US" sz="750" dirty="0">
                <a:solidFill>
                  <a:schemeClr val="bg1"/>
                </a:solidFill>
              </a:rPr>
              <a:t>. 2015;16(8):908-918. 7. Hamid O, et al. </a:t>
            </a:r>
            <a:r>
              <a:rPr lang="en-US" sz="750" i="1" dirty="0" err="1">
                <a:solidFill>
                  <a:schemeClr val="bg1"/>
                </a:solidFill>
              </a:rPr>
              <a:t>Eur</a:t>
            </a:r>
            <a:r>
              <a:rPr lang="en-US" sz="750" i="1" dirty="0">
                <a:solidFill>
                  <a:schemeClr val="bg1"/>
                </a:solidFill>
              </a:rPr>
              <a:t> J Cancer</a:t>
            </a:r>
            <a:r>
              <a:rPr lang="en-US" sz="750" dirty="0">
                <a:solidFill>
                  <a:schemeClr val="bg1"/>
                </a:solidFill>
              </a:rPr>
              <a:t>. 2017;86:37-45. 8. Robert C, et al. </a:t>
            </a:r>
            <a:r>
              <a:rPr lang="en-US" sz="750" i="1" dirty="0">
                <a:solidFill>
                  <a:schemeClr val="bg1"/>
                </a:solidFill>
              </a:rPr>
              <a:t>N </a:t>
            </a:r>
            <a:r>
              <a:rPr lang="en-US" sz="750" i="1" dirty="0" err="1">
                <a:solidFill>
                  <a:schemeClr val="bg1"/>
                </a:solidFill>
              </a:rPr>
              <a:t>Engl</a:t>
            </a:r>
            <a:r>
              <a:rPr lang="en-US" sz="750" i="1" dirty="0">
                <a:solidFill>
                  <a:schemeClr val="bg1"/>
                </a:solidFill>
              </a:rPr>
              <a:t> J Med</a:t>
            </a:r>
            <a:r>
              <a:rPr lang="en-US" sz="750" dirty="0">
                <a:solidFill>
                  <a:schemeClr val="bg1"/>
                </a:solidFill>
              </a:rPr>
              <a:t>. 2015;372(26):2521-2532. 9. Schachter J, et al. </a:t>
            </a:r>
            <a:r>
              <a:rPr lang="en-US" sz="750" i="1" dirty="0">
                <a:solidFill>
                  <a:schemeClr val="bg1"/>
                </a:solidFill>
              </a:rPr>
              <a:t>Lancet</a:t>
            </a:r>
            <a:r>
              <a:rPr lang="en-US" sz="750" dirty="0">
                <a:solidFill>
                  <a:schemeClr val="bg1"/>
                </a:solidFill>
              </a:rPr>
              <a:t>. 2017;390(10105):1853-1862. 10. Long GV, et al. </a:t>
            </a:r>
            <a:r>
              <a:rPr lang="en-US" sz="750" i="1" dirty="0">
                <a:solidFill>
                  <a:schemeClr val="bg1"/>
                </a:solidFill>
              </a:rPr>
              <a:t>J Clin Oncol</a:t>
            </a:r>
            <a:r>
              <a:rPr lang="en-US" sz="750" dirty="0">
                <a:solidFill>
                  <a:schemeClr val="bg1"/>
                </a:solidFill>
              </a:rPr>
              <a:t>. 2021;39(15 Suppl):9508.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1B1694-34B8-147A-6D7C-8F7418E9AA77}"/>
              </a:ext>
            </a:extLst>
          </p:cNvPr>
          <p:cNvSpPr txBox="1"/>
          <p:nvPr/>
        </p:nvSpPr>
        <p:spPr>
          <a:xfrm>
            <a:off x="-22671" y="4203333"/>
            <a:ext cx="9212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AE, adverse event; </a:t>
            </a:r>
            <a:r>
              <a:rPr lang="en-US" sz="800" dirty="0" err="1"/>
              <a:t>ipi</a:t>
            </a:r>
            <a:r>
              <a:rPr lang="en-US" sz="800" dirty="0"/>
              <a:t>, ipilimumab; </a:t>
            </a:r>
            <a:r>
              <a:rPr lang="en-US" sz="800" dirty="0" err="1"/>
              <a:t>irAE</a:t>
            </a:r>
            <a:r>
              <a:rPr lang="en-US" sz="800" dirty="0"/>
              <a:t>, immune-related adverse event; </a:t>
            </a:r>
            <a:r>
              <a:rPr lang="en-US" sz="800" dirty="0" err="1"/>
              <a:t>mo</a:t>
            </a:r>
            <a:r>
              <a:rPr lang="en-US" sz="800" dirty="0"/>
              <a:t>, month; </a:t>
            </a:r>
            <a:r>
              <a:rPr lang="en-US" sz="800" dirty="0" err="1"/>
              <a:t>nivo</a:t>
            </a:r>
            <a:r>
              <a:rPr lang="en-US" sz="800" dirty="0"/>
              <a:t>, nivolumab; NR, not reached; pembro, pembrolizumab; OS, overall survival; PFS, progression-free survival; Q, every; </a:t>
            </a:r>
            <a:r>
              <a:rPr lang="en-US" sz="800" dirty="0" err="1"/>
              <a:t>tx</a:t>
            </a:r>
            <a:r>
              <a:rPr lang="en-US" sz="800" dirty="0"/>
              <a:t>, treatment; W, week; </a:t>
            </a:r>
            <a:r>
              <a:rPr lang="en-US" sz="800" dirty="0" err="1"/>
              <a:t>yr</a:t>
            </a:r>
            <a:r>
              <a:rPr lang="en-US" sz="800" dirty="0"/>
              <a:t>, year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831959-A10E-9131-284A-7AA41A20CCB1}"/>
              </a:ext>
            </a:extLst>
          </p:cNvPr>
          <p:cNvSpPr/>
          <p:nvPr/>
        </p:nvSpPr>
        <p:spPr>
          <a:xfrm>
            <a:off x="7700608" y="3530025"/>
            <a:ext cx="967299" cy="18576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2BF93B-C5BA-48E9-9406-9BB6EB43C4E5}"/>
              </a:ext>
            </a:extLst>
          </p:cNvPr>
          <p:cNvSpPr/>
          <p:nvPr/>
        </p:nvSpPr>
        <p:spPr>
          <a:xfrm>
            <a:off x="7753507" y="1379848"/>
            <a:ext cx="861501" cy="18576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8CBADC-59F0-A94A-83F0-1EA668469049}"/>
              </a:ext>
            </a:extLst>
          </p:cNvPr>
          <p:cNvSpPr/>
          <p:nvPr/>
        </p:nvSpPr>
        <p:spPr>
          <a:xfrm>
            <a:off x="7647709" y="1992405"/>
            <a:ext cx="1103326" cy="39230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6ADDDC-4ACC-6255-8223-04307C78CB10}"/>
              </a:ext>
            </a:extLst>
          </p:cNvPr>
          <p:cNvSpPr txBox="1"/>
          <p:nvPr/>
        </p:nvSpPr>
        <p:spPr>
          <a:xfrm>
            <a:off x="1239350" y="3757023"/>
            <a:ext cx="6944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</a:rPr>
              <a:t>Frontline combination immunotherapy with </a:t>
            </a:r>
            <a:r>
              <a:rPr lang="en-US" sz="1400" b="1" i="1" dirty="0" err="1">
                <a:solidFill>
                  <a:schemeClr val="accent5">
                    <a:lumMod val="50000"/>
                  </a:schemeClr>
                </a:solidFill>
              </a:rPr>
              <a:t>nivo</a:t>
            </a: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</a:rPr>
              <a:t> + </a:t>
            </a:r>
            <a:r>
              <a:rPr lang="en-US" sz="1400" b="1" i="1" dirty="0" err="1">
                <a:solidFill>
                  <a:schemeClr val="accent5">
                    <a:lumMod val="50000"/>
                  </a:schemeClr>
                </a:solidFill>
              </a:rPr>
              <a:t>ipi</a:t>
            </a: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</a:rPr>
              <a:t> highlights extended OS and CNS activity along with significant increase in </a:t>
            </a: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 grade 3 irAEs</a:t>
            </a:r>
            <a:r>
              <a:rPr lang="en-US" sz="1400" b="1" i="1" baseline="30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1-3,10</a:t>
            </a:r>
            <a:endParaRPr lang="en-US" sz="1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668EA4-49D2-7154-C2C6-FDA59B51DD9D}"/>
              </a:ext>
            </a:extLst>
          </p:cNvPr>
          <p:cNvSpPr txBox="1"/>
          <p:nvPr/>
        </p:nvSpPr>
        <p:spPr>
          <a:xfrm>
            <a:off x="-22671" y="3754635"/>
            <a:ext cx="3317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5">
                    <a:lumMod val="50000"/>
                  </a:schemeClr>
                </a:solidFill>
              </a:rPr>
              <a:t>Monotherapy</a:t>
            </a:r>
            <a:r>
              <a:rPr lang="en-US" sz="900" dirty="0"/>
              <a:t>, </a:t>
            </a:r>
            <a:r>
              <a:rPr lang="en-US" sz="900" dirty="0">
                <a:solidFill>
                  <a:schemeClr val="accent2"/>
                </a:solidFill>
              </a:rPr>
              <a:t>combination</a:t>
            </a:r>
          </a:p>
        </p:txBody>
      </p:sp>
    </p:spTree>
    <p:extLst>
      <p:ext uri="{BB962C8B-B14F-4D97-AF65-F5344CB8AC3E}">
        <p14:creationId xmlns:p14="http://schemas.microsoft.com/office/powerpoint/2010/main" val="2776694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C9A7B-CCBC-CFED-1DE6-DA578C100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323"/>
            <a:ext cx="7886700" cy="68627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1st line Targeted BRAF/MEK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86C33-9FBA-4989-42FE-40AD0DA91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366" y="3817657"/>
            <a:ext cx="7886700" cy="6540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</a:rPr>
              <a:t>For BRAFV600+ advanced melanoma, BRAF/MEK combination increases PFS/OS and reduces incidence of cutaneous squamous cell carcinoma/keratoacanthoma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710BB4A-C4B4-D1BE-14BC-A6A6B36A48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803253"/>
              </p:ext>
            </p:extLst>
          </p:nvPr>
        </p:nvGraphicFramePr>
        <p:xfrm>
          <a:off x="17716" y="566078"/>
          <a:ext cx="9108568" cy="30632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19034">
                  <a:extLst>
                    <a:ext uri="{9D8B030D-6E8A-4147-A177-3AD203B41FA5}">
                      <a16:colId xmlns:a16="http://schemas.microsoft.com/office/drawing/2014/main" val="2565096568"/>
                    </a:ext>
                  </a:extLst>
                </a:gridCol>
                <a:gridCol w="2357792">
                  <a:extLst>
                    <a:ext uri="{9D8B030D-6E8A-4147-A177-3AD203B41FA5}">
                      <a16:colId xmlns:a16="http://schemas.microsoft.com/office/drawing/2014/main" val="3192120458"/>
                    </a:ext>
                  </a:extLst>
                </a:gridCol>
                <a:gridCol w="2516489">
                  <a:extLst>
                    <a:ext uri="{9D8B030D-6E8A-4147-A177-3AD203B41FA5}">
                      <a16:colId xmlns:a16="http://schemas.microsoft.com/office/drawing/2014/main" val="1092489441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17734947"/>
                    </a:ext>
                  </a:extLst>
                </a:gridCol>
                <a:gridCol w="770816">
                  <a:extLst>
                    <a:ext uri="{9D8B030D-6E8A-4147-A177-3AD203B41FA5}">
                      <a16:colId xmlns:a16="http://schemas.microsoft.com/office/drawing/2014/main" val="1045571983"/>
                    </a:ext>
                  </a:extLst>
                </a:gridCol>
                <a:gridCol w="1413164">
                  <a:extLst>
                    <a:ext uri="{9D8B030D-6E8A-4147-A177-3AD203B41FA5}">
                      <a16:colId xmlns:a16="http://schemas.microsoft.com/office/drawing/2014/main" val="2186146359"/>
                    </a:ext>
                  </a:extLst>
                </a:gridCol>
              </a:tblGrid>
              <a:tr h="223745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Clinical Trial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Population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Treatment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Efficacy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AE Any Grade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(Grade 3-4)</a:t>
                      </a:r>
                      <a:r>
                        <a:rPr lang="en-US" baseline="30000" dirty="0">
                          <a:solidFill>
                            <a:schemeClr val="bg1"/>
                          </a:solidFill>
                        </a:rPr>
                        <a:t>2,3,4,7,9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478774"/>
                  </a:ext>
                </a:extLst>
              </a:tr>
              <a:tr h="223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PFS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OS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413223"/>
                  </a:ext>
                </a:extLst>
              </a:tr>
              <a:tr h="344223">
                <a:tc>
                  <a:txBody>
                    <a:bodyPr/>
                    <a:lstStyle/>
                    <a:p>
                      <a:r>
                        <a:rPr lang="en-US" dirty="0"/>
                        <a:t>COMBI-d</a:t>
                      </a:r>
                      <a:r>
                        <a:rPr lang="en-US" baseline="30000" dirty="0"/>
                        <a:t>1,2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Advanced/Metastatic BRAFV600+</a:t>
                      </a:r>
                    </a:p>
                    <a:p>
                      <a:pPr algn="ctr"/>
                      <a:r>
                        <a:rPr lang="en-US" sz="1200" dirty="0"/>
                        <a:t>Previously untreated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Dabrafenib + trametinib </a:t>
                      </a:r>
                      <a:r>
                        <a:rPr lang="en-US" sz="1200" dirty="0"/>
                        <a:t>(n = 211)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Dabrafenib + </a:t>
                      </a:r>
                      <a:r>
                        <a:rPr lang="en-US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pbo</a:t>
                      </a: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/>
                        <a:t>(n = 212)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 </a:t>
                      </a:r>
                      <a:r>
                        <a:rPr lang="en-US" sz="1200" dirty="0" err="1"/>
                        <a:t>mos</a:t>
                      </a:r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8.8 </a:t>
                      </a:r>
                      <a:r>
                        <a:rPr lang="en-US" sz="1200" dirty="0" err="1"/>
                        <a:t>mos</a:t>
                      </a:r>
                      <a:r>
                        <a:rPr lang="en-US" sz="12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25.1 </a:t>
                      </a:r>
                      <a:r>
                        <a:rPr lang="en-US" sz="1200" dirty="0" err="1"/>
                        <a:t>mos</a:t>
                      </a:r>
                      <a:r>
                        <a:rPr lang="en-US" sz="1200" dirty="0"/>
                        <a:t> </a:t>
                      </a:r>
                    </a:p>
                    <a:p>
                      <a:pPr algn="ctr"/>
                      <a:r>
                        <a:rPr lang="en-US" sz="1200" dirty="0"/>
                        <a:t>18.7 </a:t>
                      </a:r>
                      <a:r>
                        <a:rPr lang="en-US" sz="1200" dirty="0" err="1"/>
                        <a:t>mos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97% (48%) </a:t>
                      </a:r>
                    </a:p>
                    <a:p>
                      <a:pPr algn="ctr"/>
                      <a:r>
                        <a:rPr lang="en-US" sz="1200" dirty="0"/>
                        <a:t>97% (50%)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8962298"/>
                  </a:ext>
                </a:extLst>
              </a:tr>
              <a:tr h="344223">
                <a:tc>
                  <a:txBody>
                    <a:bodyPr/>
                    <a:lstStyle/>
                    <a:p>
                      <a:r>
                        <a:rPr lang="en-US" dirty="0"/>
                        <a:t>COMBI-v</a:t>
                      </a:r>
                      <a:r>
                        <a:rPr lang="en-US" baseline="30000" dirty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Advanced/Metastatic BRAFV600+</a:t>
                      </a:r>
                    </a:p>
                    <a:p>
                      <a:pPr algn="ctr"/>
                      <a:r>
                        <a:rPr lang="en-US" sz="1200" dirty="0"/>
                        <a:t>Previously untreated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Dabrafenib + trametinib </a:t>
                      </a:r>
                      <a:r>
                        <a:rPr lang="en-US" sz="1200" dirty="0"/>
                        <a:t>(n = 352)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Vemurafenib</a:t>
                      </a:r>
                      <a:r>
                        <a:rPr lang="en-US" sz="1200" dirty="0"/>
                        <a:t> (n = 352)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11.4 </a:t>
                      </a:r>
                      <a:r>
                        <a:rPr lang="en-US" sz="1200" dirty="0" err="1"/>
                        <a:t>mos</a:t>
                      </a:r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7.3 </a:t>
                      </a:r>
                      <a:r>
                        <a:rPr lang="en-US" sz="1200" dirty="0" err="1"/>
                        <a:t>mos</a:t>
                      </a:r>
                      <a:r>
                        <a:rPr lang="en-US" sz="12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NR</a:t>
                      </a:r>
                    </a:p>
                    <a:p>
                      <a:pPr algn="ctr"/>
                      <a:r>
                        <a:rPr lang="en-US" sz="1200" dirty="0"/>
                        <a:t>17.2 </a:t>
                      </a:r>
                      <a:r>
                        <a:rPr lang="en-US" sz="1200" dirty="0" err="1"/>
                        <a:t>mos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98% (52%)</a:t>
                      </a:r>
                    </a:p>
                    <a:p>
                      <a:pPr algn="ctr"/>
                      <a:r>
                        <a:rPr lang="en-US" sz="1200" dirty="0"/>
                        <a:t>99% (63%)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913892"/>
                  </a:ext>
                </a:extLst>
              </a:tr>
              <a:tr h="344223">
                <a:tc>
                  <a:txBody>
                    <a:bodyPr/>
                    <a:lstStyle/>
                    <a:p>
                      <a:r>
                        <a:rPr lang="en-US" dirty="0"/>
                        <a:t>coBRIM</a:t>
                      </a:r>
                      <a:r>
                        <a:rPr lang="en-US" baseline="30000" dirty="0"/>
                        <a:t>4-6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Advanced/Metastatic BRAFV600+</a:t>
                      </a:r>
                    </a:p>
                    <a:p>
                      <a:pPr algn="ctr"/>
                      <a:r>
                        <a:rPr lang="en-US" sz="1200" dirty="0"/>
                        <a:t>Previously untreated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Vemurafenib + cobimetinib </a:t>
                      </a:r>
                      <a:r>
                        <a:rPr lang="en-US" sz="1200" dirty="0"/>
                        <a:t>(n = 247)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Vemurafenib + </a:t>
                      </a:r>
                      <a:r>
                        <a:rPr lang="en-US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pbo</a:t>
                      </a:r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/>
                        <a:t>(n = 248)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12.6 </a:t>
                      </a:r>
                      <a:r>
                        <a:rPr lang="en-US" sz="1200" dirty="0" err="1"/>
                        <a:t>mos</a:t>
                      </a:r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7.2 </a:t>
                      </a:r>
                      <a:r>
                        <a:rPr lang="en-US" sz="1200" dirty="0" err="1"/>
                        <a:t>mos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22.5 </a:t>
                      </a:r>
                      <a:r>
                        <a:rPr lang="en-US" sz="1200" dirty="0" err="1"/>
                        <a:t>mos</a:t>
                      </a:r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17.4 </a:t>
                      </a:r>
                      <a:r>
                        <a:rPr lang="en-US" sz="1200" dirty="0" err="1"/>
                        <a:t>mos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98% (75%)</a:t>
                      </a:r>
                    </a:p>
                    <a:p>
                      <a:pPr algn="ctr"/>
                      <a:r>
                        <a:rPr lang="en-US" sz="1200" dirty="0"/>
                        <a:t>99.2% (61%)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2598403"/>
                  </a:ext>
                </a:extLst>
              </a:tr>
              <a:tr h="481912">
                <a:tc>
                  <a:txBody>
                    <a:bodyPr/>
                    <a:lstStyle/>
                    <a:p>
                      <a:r>
                        <a:rPr lang="en-US" dirty="0"/>
                        <a:t>COLUMBUS</a:t>
                      </a:r>
                      <a:r>
                        <a:rPr lang="en-US" baseline="30000" dirty="0"/>
                        <a:t>7,8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Advanced/Metastatic BRAFV600+</a:t>
                      </a:r>
                    </a:p>
                    <a:p>
                      <a:pPr algn="ctr"/>
                      <a:r>
                        <a:rPr lang="en-US" sz="1200" dirty="0"/>
                        <a:t>Previously untreated*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Encorafenib + binimetinib </a:t>
                      </a:r>
                      <a:r>
                        <a:rPr lang="en-US" sz="1200" dirty="0"/>
                        <a:t>(n = 192)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Encorafenib</a:t>
                      </a:r>
                      <a:r>
                        <a:rPr lang="en-US" sz="1200" dirty="0"/>
                        <a:t> (n = 194)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Vemurafenib</a:t>
                      </a:r>
                      <a:r>
                        <a:rPr lang="en-US" sz="1200" dirty="0"/>
                        <a:t> (n = 191)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14.9 </a:t>
                      </a:r>
                      <a:r>
                        <a:rPr lang="en-US" sz="1200" dirty="0" err="1"/>
                        <a:t>mos</a:t>
                      </a:r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9.6 </a:t>
                      </a:r>
                      <a:r>
                        <a:rPr lang="en-US" sz="1200" dirty="0" err="1"/>
                        <a:t>mos</a:t>
                      </a:r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7.3 </a:t>
                      </a:r>
                      <a:r>
                        <a:rPr lang="en-US" sz="1200" dirty="0" err="1"/>
                        <a:t>mos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33.6 </a:t>
                      </a:r>
                      <a:r>
                        <a:rPr lang="en-US" sz="1200" dirty="0" err="1"/>
                        <a:t>mos</a:t>
                      </a:r>
                      <a:r>
                        <a:rPr lang="en-US" sz="1200" dirty="0"/>
                        <a:t> </a:t>
                      </a:r>
                    </a:p>
                    <a:p>
                      <a:pPr algn="ctr"/>
                      <a:r>
                        <a:rPr lang="en-US" sz="1200" dirty="0"/>
                        <a:t>23.5 </a:t>
                      </a:r>
                      <a:r>
                        <a:rPr lang="en-US" sz="1200" dirty="0" err="1"/>
                        <a:t>mos</a:t>
                      </a:r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16.9 </a:t>
                      </a:r>
                      <a:r>
                        <a:rPr lang="en-US" sz="1200" dirty="0" err="1"/>
                        <a:t>mos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Grade 3-4: 58%</a:t>
                      </a:r>
                    </a:p>
                    <a:p>
                      <a:pPr algn="ctr"/>
                      <a:r>
                        <a:rPr lang="en-US" sz="1200" dirty="0"/>
                        <a:t>Grade 3-4: 66%</a:t>
                      </a:r>
                    </a:p>
                    <a:p>
                      <a:pPr algn="ctr"/>
                      <a:r>
                        <a:rPr lang="en-US" sz="1200" dirty="0"/>
                        <a:t>Grade 3-4: 63%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2496424"/>
                  </a:ext>
                </a:extLst>
              </a:tr>
              <a:tr h="344223">
                <a:tc>
                  <a:txBody>
                    <a:bodyPr/>
                    <a:lstStyle/>
                    <a:p>
                      <a:r>
                        <a:rPr lang="en-US" dirty="0"/>
                        <a:t>IMspire150</a:t>
                      </a:r>
                      <a:r>
                        <a:rPr lang="en-US" baseline="30000" dirty="0"/>
                        <a:t>9,10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Advanced/Metastatic BRAFV600+</a:t>
                      </a:r>
                    </a:p>
                    <a:p>
                      <a:pPr algn="ctr"/>
                      <a:r>
                        <a:rPr lang="en-US" sz="1200" dirty="0"/>
                        <a:t>Previously untreated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7030A0"/>
                          </a:solidFill>
                        </a:rPr>
                        <a:t>Vem + </a:t>
                      </a:r>
                      <a:r>
                        <a:rPr lang="en-US" sz="1200" dirty="0" err="1">
                          <a:solidFill>
                            <a:srgbClr val="7030A0"/>
                          </a:solidFill>
                        </a:rPr>
                        <a:t>cobi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</a:rPr>
                        <a:t> + atezolizumab </a:t>
                      </a:r>
                      <a:r>
                        <a:rPr lang="en-US" sz="1200" dirty="0"/>
                        <a:t>(n = 256)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Vem + </a:t>
                      </a:r>
                      <a:r>
                        <a:rPr lang="en-US" sz="1200" dirty="0" err="1">
                          <a:solidFill>
                            <a:schemeClr val="accent2"/>
                          </a:solidFill>
                        </a:rPr>
                        <a:t>cobi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 + </a:t>
                      </a:r>
                      <a:r>
                        <a:rPr lang="en-US" sz="1200" dirty="0" err="1">
                          <a:solidFill>
                            <a:schemeClr val="accent2"/>
                          </a:solidFill>
                        </a:rPr>
                        <a:t>pbo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200" dirty="0"/>
                        <a:t>(n = 258)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15.1 </a:t>
                      </a:r>
                      <a:r>
                        <a:rPr lang="en-US" sz="1200" dirty="0" err="1"/>
                        <a:t>mos</a:t>
                      </a:r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10.6 </a:t>
                      </a:r>
                      <a:r>
                        <a:rPr lang="en-US" sz="1200" dirty="0" err="1"/>
                        <a:t>mos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39 </a:t>
                      </a:r>
                      <a:r>
                        <a:rPr lang="en-US" sz="1200" dirty="0" err="1"/>
                        <a:t>mos</a:t>
                      </a:r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25.8 </a:t>
                      </a:r>
                      <a:r>
                        <a:rPr lang="en-US" sz="1200" dirty="0" err="1"/>
                        <a:t>mos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99% (79%)</a:t>
                      </a:r>
                    </a:p>
                    <a:p>
                      <a:pPr algn="ctr"/>
                      <a:r>
                        <a:rPr lang="en-US" sz="1200" dirty="0"/>
                        <a:t>99% (73%)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6665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ED54B30-8A43-306A-5FFF-8E51A693FEF8}"/>
              </a:ext>
            </a:extLst>
          </p:cNvPr>
          <p:cNvSpPr txBox="1"/>
          <p:nvPr/>
        </p:nvSpPr>
        <p:spPr>
          <a:xfrm>
            <a:off x="3045481" y="4477729"/>
            <a:ext cx="6022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1. Long GV, et al. </a:t>
            </a:r>
            <a:r>
              <a:rPr lang="en-US" sz="800" i="1" dirty="0">
                <a:solidFill>
                  <a:schemeClr val="bg1"/>
                </a:solidFill>
              </a:rPr>
              <a:t>Lancet</a:t>
            </a:r>
            <a:r>
              <a:rPr lang="en-US" sz="800" dirty="0">
                <a:solidFill>
                  <a:schemeClr val="bg1"/>
                </a:solidFill>
              </a:rPr>
              <a:t>. 2015;386(9992):444-451.  2. Long GV, et al. </a:t>
            </a:r>
            <a:r>
              <a:rPr lang="en-US" sz="800" i="1" dirty="0">
                <a:solidFill>
                  <a:schemeClr val="bg1"/>
                </a:solidFill>
              </a:rPr>
              <a:t>Ann Oncol. </a:t>
            </a:r>
            <a:r>
              <a:rPr lang="en-US" sz="800" dirty="0">
                <a:solidFill>
                  <a:schemeClr val="bg1"/>
                </a:solidFill>
              </a:rPr>
              <a:t>2017;28(7):1631-1639. 3. Robert C, et al. </a:t>
            </a:r>
            <a:r>
              <a:rPr lang="en-US" sz="800" i="1" dirty="0">
                <a:solidFill>
                  <a:schemeClr val="bg1"/>
                </a:solidFill>
              </a:rPr>
              <a:t>N </a:t>
            </a:r>
            <a:r>
              <a:rPr lang="en-US" sz="800" i="1" dirty="0" err="1">
                <a:solidFill>
                  <a:schemeClr val="bg1"/>
                </a:solidFill>
              </a:rPr>
              <a:t>Engl</a:t>
            </a:r>
            <a:r>
              <a:rPr lang="en-US" sz="800" i="1" dirty="0">
                <a:solidFill>
                  <a:schemeClr val="bg1"/>
                </a:solidFill>
              </a:rPr>
              <a:t> J Med</a:t>
            </a:r>
            <a:r>
              <a:rPr lang="en-US" sz="800" dirty="0">
                <a:solidFill>
                  <a:schemeClr val="bg1"/>
                </a:solidFill>
              </a:rPr>
              <a:t>. 2015;372(1):30-39. 4. Larkin J, et al. </a:t>
            </a:r>
            <a:r>
              <a:rPr lang="en-US" sz="800" i="1" dirty="0">
                <a:solidFill>
                  <a:schemeClr val="bg1"/>
                </a:solidFill>
              </a:rPr>
              <a:t>N </a:t>
            </a:r>
            <a:r>
              <a:rPr lang="en-US" sz="800" i="1" dirty="0" err="1">
                <a:solidFill>
                  <a:schemeClr val="bg1"/>
                </a:solidFill>
              </a:rPr>
              <a:t>Engl</a:t>
            </a:r>
            <a:r>
              <a:rPr lang="en-US" sz="800" i="1" dirty="0">
                <a:solidFill>
                  <a:schemeClr val="bg1"/>
                </a:solidFill>
              </a:rPr>
              <a:t> J Med</a:t>
            </a:r>
            <a:r>
              <a:rPr lang="en-US" sz="800" dirty="0">
                <a:solidFill>
                  <a:schemeClr val="bg1"/>
                </a:solidFill>
              </a:rPr>
              <a:t>. 2014;371(20):1867-1876. 5. </a:t>
            </a:r>
            <a:r>
              <a:rPr lang="en-US" sz="800" dirty="0" err="1">
                <a:solidFill>
                  <a:schemeClr val="bg1"/>
                </a:solidFill>
              </a:rPr>
              <a:t>Ascierto</a:t>
            </a:r>
            <a:r>
              <a:rPr lang="en-US" sz="800" dirty="0">
                <a:solidFill>
                  <a:schemeClr val="bg1"/>
                </a:solidFill>
              </a:rPr>
              <a:t> PA, et al. </a:t>
            </a:r>
            <a:r>
              <a:rPr lang="en-US" sz="800" i="1" dirty="0">
                <a:solidFill>
                  <a:schemeClr val="bg1"/>
                </a:solidFill>
              </a:rPr>
              <a:t>Clin Cancer Res</a:t>
            </a:r>
            <a:r>
              <a:rPr lang="en-US" sz="800" dirty="0">
                <a:solidFill>
                  <a:schemeClr val="bg1"/>
                </a:solidFill>
              </a:rPr>
              <a:t>. 2021;27(19):5225-5235 6. </a:t>
            </a:r>
            <a:r>
              <a:rPr lang="en-US" sz="800" dirty="0" err="1">
                <a:solidFill>
                  <a:schemeClr val="bg1"/>
                </a:solidFill>
              </a:rPr>
              <a:t>Dréno</a:t>
            </a:r>
            <a:r>
              <a:rPr lang="en-US" sz="800" dirty="0">
                <a:solidFill>
                  <a:schemeClr val="bg1"/>
                </a:solidFill>
              </a:rPr>
              <a:t> B, et al. </a:t>
            </a:r>
            <a:r>
              <a:rPr lang="en-US" sz="800" i="1" dirty="0">
                <a:solidFill>
                  <a:schemeClr val="bg1"/>
                </a:solidFill>
              </a:rPr>
              <a:t>Ann Oncol. </a:t>
            </a:r>
            <a:r>
              <a:rPr lang="en-US" sz="800" dirty="0">
                <a:solidFill>
                  <a:schemeClr val="bg1"/>
                </a:solidFill>
              </a:rPr>
              <a:t>2017;28(5):1137-1144. 7. </a:t>
            </a:r>
            <a:r>
              <a:rPr lang="en-US" sz="800" dirty="0" err="1">
                <a:solidFill>
                  <a:schemeClr val="bg1"/>
                </a:solidFill>
              </a:rPr>
              <a:t>Dummer</a:t>
            </a:r>
            <a:r>
              <a:rPr lang="en-US" sz="800" dirty="0">
                <a:solidFill>
                  <a:schemeClr val="bg1"/>
                </a:solidFill>
              </a:rPr>
              <a:t> R, et al. </a:t>
            </a:r>
            <a:r>
              <a:rPr lang="en-US" sz="800" i="1" dirty="0">
                <a:solidFill>
                  <a:schemeClr val="bg1"/>
                </a:solidFill>
              </a:rPr>
              <a:t>Lancet Oncol</a:t>
            </a:r>
            <a:r>
              <a:rPr lang="en-US" sz="800" dirty="0">
                <a:solidFill>
                  <a:schemeClr val="bg1"/>
                </a:solidFill>
              </a:rPr>
              <a:t>. 2018;19(5):603-615. 8. </a:t>
            </a:r>
            <a:r>
              <a:rPr lang="en-US" sz="800" dirty="0" err="1">
                <a:solidFill>
                  <a:schemeClr val="bg1"/>
                </a:solidFill>
              </a:rPr>
              <a:t>Dummer</a:t>
            </a:r>
            <a:r>
              <a:rPr lang="en-US" sz="800" dirty="0">
                <a:solidFill>
                  <a:schemeClr val="bg1"/>
                </a:solidFill>
              </a:rPr>
              <a:t> R, et al. </a:t>
            </a:r>
            <a:r>
              <a:rPr lang="en-US" sz="800" i="1" dirty="0">
                <a:solidFill>
                  <a:schemeClr val="bg1"/>
                </a:solidFill>
              </a:rPr>
              <a:t>Lancet Oncol</a:t>
            </a:r>
            <a:r>
              <a:rPr lang="en-US" sz="800" dirty="0">
                <a:solidFill>
                  <a:schemeClr val="bg1"/>
                </a:solidFill>
              </a:rPr>
              <a:t>. 2018;19(10):1315-1327. 9. </a:t>
            </a:r>
            <a:r>
              <a:rPr lang="en-US" sz="800" dirty="0" err="1">
                <a:solidFill>
                  <a:schemeClr val="bg1"/>
                </a:solidFill>
              </a:rPr>
              <a:t>Gutzmer</a:t>
            </a:r>
            <a:r>
              <a:rPr lang="en-US" sz="800" dirty="0">
                <a:solidFill>
                  <a:schemeClr val="bg1"/>
                </a:solidFill>
              </a:rPr>
              <a:t> R, et al. </a:t>
            </a:r>
            <a:r>
              <a:rPr lang="en-US" sz="800" i="1" dirty="0">
                <a:solidFill>
                  <a:schemeClr val="bg1"/>
                </a:solidFill>
              </a:rPr>
              <a:t>Lancet</a:t>
            </a:r>
            <a:r>
              <a:rPr lang="en-US" sz="800" dirty="0">
                <a:solidFill>
                  <a:schemeClr val="bg1"/>
                </a:solidFill>
              </a:rPr>
              <a:t>;395(10240):1835-1844. 10. </a:t>
            </a:r>
            <a:r>
              <a:rPr lang="en-US" sz="800" dirty="0" err="1">
                <a:solidFill>
                  <a:schemeClr val="bg1"/>
                </a:solidFill>
              </a:rPr>
              <a:t>Ascierto</a:t>
            </a:r>
            <a:r>
              <a:rPr lang="en-US" sz="800" dirty="0">
                <a:solidFill>
                  <a:schemeClr val="bg1"/>
                </a:solidFill>
              </a:rPr>
              <a:t> PA, et al. </a:t>
            </a:r>
            <a:r>
              <a:rPr lang="en-US" sz="800" i="1" dirty="0">
                <a:solidFill>
                  <a:schemeClr val="bg1"/>
                </a:solidFill>
              </a:rPr>
              <a:t>Lancet Oncol</a:t>
            </a:r>
            <a:r>
              <a:rPr lang="en-US" sz="800" dirty="0">
                <a:solidFill>
                  <a:schemeClr val="bg1"/>
                </a:solidFill>
              </a:rPr>
              <a:t>. 2023;24(1):33-44.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351C05-6CDE-53F2-6F61-441FB8454557}"/>
              </a:ext>
            </a:extLst>
          </p:cNvPr>
          <p:cNvSpPr txBox="1"/>
          <p:nvPr/>
        </p:nvSpPr>
        <p:spPr>
          <a:xfrm>
            <a:off x="-68013" y="3594532"/>
            <a:ext cx="9194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*30% of patients previously received immunotherapy (interleukin/interferon therapy). 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</a:rPr>
              <a:t>Monotherapy</a:t>
            </a:r>
            <a:r>
              <a:rPr lang="en-US" sz="900" dirty="0"/>
              <a:t>, </a:t>
            </a:r>
            <a:r>
              <a:rPr lang="en-US" sz="900" dirty="0">
                <a:solidFill>
                  <a:schemeClr val="accent2"/>
                </a:solidFill>
              </a:rPr>
              <a:t>doublet therapy</a:t>
            </a:r>
            <a:r>
              <a:rPr lang="en-US" sz="900" dirty="0"/>
              <a:t>, </a:t>
            </a:r>
            <a:r>
              <a:rPr lang="en-US" sz="900" dirty="0">
                <a:solidFill>
                  <a:srgbClr val="7030A0"/>
                </a:solidFill>
              </a:rPr>
              <a:t>triplet therapy</a:t>
            </a:r>
            <a:r>
              <a:rPr lang="en-US" sz="9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38AE9C-F7CE-1D21-6CAF-85DB96F0451A}"/>
              </a:ext>
            </a:extLst>
          </p:cNvPr>
          <p:cNvSpPr txBox="1"/>
          <p:nvPr/>
        </p:nvSpPr>
        <p:spPr>
          <a:xfrm>
            <a:off x="75570" y="4295729"/>
            <a:ext cx="90684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AE, adverse event; </a:t>
            </a:r>
            <a:r>
              <a:rPr lang="en-US" sz="900" dirty="0" err="1"/>
              <a:t>cobi</a:t>
            </a:r>
            <a:r>
              <a:rPr lang="en-US" sz="900" dirty="0"/>
              <a:t>, cobimetinib; </a:t>
            </a:r>
            <a:r>
              <a:rPr lang="en-US" sz="900" dirty="0" err="1"/>
              <a:t>mo</a:t>
            </a:r>
            <a:r>
              <a:rPr lang="en-US" sz="900" dirty="0"/>
              <a:t>, month; NR, not reached/report; OS, overall survival; </a:t>
            </a:r>
            <a:r>
              <a:rPr lang="en-US" sz="900" dirty="0" err="1"/>
              <a:t>pbo</a:t>
            </a:r>
            <a:r>
              <a:rPr lang="en-US" sz="900" dirty="0"/>
              <a:t>, placebo; PFS, progression-free survival; </a:t>
            </a:r>
            <a:r>
              <a:rPr lang="en-US" sz="900" dirty="0" err="1"/>
              <a:t>tx</a:t>
            </a:r>
            <a:r>
              <a:rPr lang="en-US" sz="900" dirty="0"/>
              <a:t>, treatment; </a:t>
            </a:r>
            <a:r>
              <a:rPr lang="en-US" sz="900" dirty="0" err="1"/>
              <a:t>vem</a:t>
            </a:r>
            <a:r>
              <a:rPr lang="en-US" sz="900" dirty="0"/>
              <a:t>, vemurafenib; w, week; </a:t>
            </a:r>
            <a:r>
              <a:rPr lang="en-US" sz="900" dirty="0" err="1"/>
              <a:t>yr</a:t>
            </a:r>
            <a:r>
              <a:rPr lang="en-US" sz="900" dirty="0"/>
              <a:t>, year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A8AEED-93A2-422B-0E4A-08DC6B20E8B8}"/>
              </a:ext>
            </a:extLst>
          </p:cNvPr>
          <p:cNvSpPr/>
          <p:nvPr/>
        </p:nvSpPr>
        <p:spPr>
          <a:xfrm>
            <a:off x="7963686" y="3205804"/>
            <a:ext cx="967299" cy="18576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30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A473-4760-6B0E-0911-AA0F4EBDB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462"/>
            <a:ext cx="7886700" cy="994172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+mn-lt"/>
              </a:rPr>
              <a:t>DREAMseq</a:t>
            </a:r>
            <a:r>
              <a:rPr lang="en-US" sz="2800" dirty="0">
                <a:latin typeface="+mn-lt"/>
              </a:rPr>
              <a:t>: Immunotherapy Combination Frontline Improves OS in BRAF+ Metastatic Melanoma</a:t>
            </a:r>
          </a:p>
        </p:txBody>
      </p:sp>
      <p:sp>
        <p:nvSpPr>
          <p:cNvPr id="5" name="Rounded Rectangle 18">
            <a:extLst>
              <a:ext uri="{FF2B5EF4-FFF2-40B4-BE49-F238E27FC236}">
                <a16:creationId xmlns:a16="http://schemas.microsoft.com/office/drawing/2014/main" id="{2739CCF4-0B9F-9885-58D0-7B49A64FD1ED}"/>
              </a:ext>
            </a:extLst>
          </p:cNvPr>
          <p:cNvSpPr/>
          <p:nvPr/>
        </p:nvSpPr>
        <p:spPr>
          <a:xfrm>
            <a:off x="137291" y="1179421"/>
            <a:ext cx="1851471" cy="1590866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Unresectable, treatment-naive advanced/ metastatic ECOG PS 0-1         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BRAF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V600E/K mutation; no active CNS metastases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(planned </a:t>
            </a:r>
            <a:r>
              <a:rPr lang="en-US" sz="1400" kern="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= 300)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148C9D-D6A7-496B-CFDC-A24186C92C7A}"/>
              </a:ext>
            </a:extLst>
          </p:cNvPr>
          <p:cNvSpPr/>
          <p:nvPr/>
        </p:nvSpPr>
        <p:spPr>
          <a:xfrm>
            <a:off x="2477647" y="1266895"/>
            <a:ext cx="2560320" cy="715884"/>
          </a:xfrm>
          <a:prstGeom prst="rect">
            <a:avLst/>
          </a:prstGeom>
          <a:solidFill>
            <a:srgbClr val="01587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Calibri" panose="020F0502020204030204" pitchFamily="34" charset="0"/>
              </a:rPr>
              <a:t>Arm A</a:t>
            </a:r>
            <a:b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Calibri" panose="020F0502020204030204" pitchFamily="34" charset="0"/>
              </a:rPr>
              <a:t>Nivo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Calibri" panose="020F0502020204030204" pitchFamily="34" charset="0"/>
              </a:rPr>
              <a:t> 1 mg/kg + 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Calibri" panose="020F0502020204030204" pitchFamily="34" charset="0"/>
              </a:rPr>
              <a:t>Ipi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Calibri" panose="020F0502020204030204" pitchFamily="34" charset="0"/>
              </a:rPr>
              <a:t> 3 mg/kg, </a:t>
            </a:r>
            <a:b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Calibri" panose="020F0502020204030204" pitchFamily="34" charset="0"/>
              </a:rPr>
              <a:t>then 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Calibri" panose="020F0502020204030204" pitchFamily="34" charset="0"/>
              </a:rPr>
              <a:t>Nivo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Calibri" panose="020F0502020204030204" pitchFamily="34" charset="0"/>
              </a:rPr>
              <a:t> 3 mg/kg*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909A6D-70F3-4484-1414-06FC76A09259}"/>
              </a:ext>
            </a:extLst>
          </p:cNvPr>
          <p:cNvSpPr/>
          <p:nvPr/>
        </p:nvSpPr>
        <p:spPr>
          <a:xfrm>
            <a:off x="2477647" y="2147615"/>
            <a:ext cx="2560320" cy="71588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Arm B</a:t>
            </a:r>
            <a:b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</a:b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Dabrafenib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150 mg PO BID + 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Trametinib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2 mg PO QD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E123E3-AB5E-1B05-D8DD-409B530D72F5}"/>
              </a:ext>
            </a:extLst>
          </p:cNvPr>
          <p:cNvSpPr/>
          <p:nvPr/>
        </p:nvSpPr>
        <p:spPr>
          <a:xfrm>
            <a:off x="5490137" y="1273441"/>
            <a:ext cx="2560320" cy="715883"/>
          </a:xfrm>
          <a:prstGeom prst="rect">
            <a:avLst/>
          </a:prstGeom>
          <a:solidFill>
            <a:srgbClr val="01587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Arm C</a:t>
            </a:r>
            <a:b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</a:b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Dabrafenib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150 mg PO BID + 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Trametinib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2 mg PO QD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C5C959-83B9-F483-3693-F4DD44C8E85C}"/>
              </a:ext>
            </a:extLst>
          </p:cNvPr>
          <p:cNvSpPr/>
          <p:nvPr/>
        </p:nvSpPr>
        <p:spPr>
          <a:xfrm>
            <a:off x="5497913" y="2149966"/>
            <a:ext cx="2560320" cy="713532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Calibri" panose="020F0502020204030204" pitchFamily="34" charset="0"/>
              </a:rPr>
              <a:t>Arm D</a:t>
            </a:r>
            <a:b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Calibri" panose="020F0502020204030204" pitchFamily="34" charset="0"/>
              </a:rPr>
              <a:t>Nivo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Calibri" panose="020F0502020204030204" pitchFamily="34" charset="0"/>
              </a:rPr>
              <a:t> 1 mg/kg + 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Calibri" panose="020F0502020204030204" pitchFamily="34" charset="0"/>
              </a:rPr>
              <a:t>Ipi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Calibri" panose="020F0502020204030204" pitchFamily="34" charset="0"/>
              </a:rPr>
              <a:t> 3 mg/kg, </a:t>
            </a:r>
            <a:b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Calibri" panose="020F0502020204030204" pitchFamily="34" charset="0"/>
              </a:rPr>
              <a:t>then 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Calibri" panose="020F0502020204030204" pitchFamily="34" charset="0"/>
              </a:rPr>
              <a:t>Nivo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Calibri" panose="020F0502020204030204" pitchFamily="34" charset="0"/>
              </a:rPr>
              <a:t> 3 mg/kg*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id="{5DAB61E3-43E7-EA80-F475-B4B689D940B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926101" y="1522877"/>
            <a:ext cx="541338" cy="322262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39A822E8-50BB-5AEE-D155-DFC7CDC7EE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7370" y="2149966"/>
            <a:ext cx="541338" cy="34290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2">
            <a:extLst>
              <a:ext uri="{FF2B5EF4-FFF2-40B4-BE49-F238E27FC236}">
                <a16:creationId xmlns:a16="http://schemas.microsoft.com/office/drawing/2014/main" id="{A37CE5D8-5F2B-84A4-6329-796AF0B2562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49142" y="2505556"/>
            <a:ext cx="440995" cy="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8">
            <a:extLst>
              <a:ext uri="{FF2B5EF4-FFF2-40B4-BE49-F238E27FC236}">
                <a16:creationId xmlns:a16="http://schemas.microsoft.com/office/drawing/2014/main" id="{04723438-CA43-636C-7C69-B2A34A81B4F1}"/>
              </a:ext>
            </a:extLst>
          </p:cNvPr>
          <p:cNvCxnSpPr>
            <a:cxnSpLocks noChangeShapeType="1"/>
            <a:endCxn id="8" idx="1"/>
          </p:cNvCxnSpPr>
          <p:nvPr/>
        </p:nvCxnSpPr>
        <p:spPr bwMode="auto">
          <a:xfrm flipV="1">
            <a:off x="5048175" y="1631383"/>
            <a:ext cx="441962" cy="241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6">
            <a:extLst>
              <a:ext uri="{FF2B5EF4-FFF2-40B4-BE49-F238E27FC236}">
                <a16:creationId xmlns:a16="http://schemas.microsoft.com/office/drawing/2014/main" id="{F54F13F7-E12B-8B3C-F941-598FA45EB5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68551" y="1161676"/>
            <a:ext cx="0" cy="38100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7">
            <a:extLst>
              <a:ext uri="{FF2B5EF4-FFF2-40B4-BE49-F238E27FC236}">
                <a16:creationId xmlns:a16="http://schemas.microsoft.com/office/drawing/2014/main" id="{FD4BF25F-C79C-A3F4-D266-BD75F2FA8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583" y="817174"/>
            <a:ext cx="11817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16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83083F-E083-AA21-6E82-9EC166D0EADF}"/>
              </a:ext>
            </a:extLst>
          </p:cNvPr>
          <p:cNvSpPr txBox="1"/>
          <p:nvPr/>
        </p:nvSpPr>
        <p:spPr bwMode="auto">
          <a:xfrm>
            <a:off x="2017701" y="2842520"/>
            <a:ext cx="57465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defTabSz="91440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*Ipi/Nivo on days 1, 22 for two 6-wk cycles; Nivo maintenance days 1, 15, 29 cycles 3-14.</a:t>
            </a:r>
          </a:p>
        </p:txBody>
      </p:sp>
      <p:sp>
        <p:nvSpPr>
          <p:cNvPr id="17" name="Text Box 45">
            <a:extLst>
              <a:ext uri="{FF2B5EF4-FFF2-40B4-BE49-F238E27FC236}">
                <a16:creationId xmlns:a16="http://schemas.microsoft.com/office/drawing/2014/main" id="{7947F852-7CF0-925F-D815-24EAD00BC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820" y="1512270"/>
            <a:ext cx="11872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  <a:defRPr/>
            </a:pPr>
            <a:r>
              <a:rPr lang="en-GB" altLang="en-US" sz="1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Continued until PD or unacceptable toxicity</a:t>
            </a:r>
            <a:endParaRPr lang="en-US" altLang="en-US" sz="1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3DA85C7-5AE2-5AEF-5146-EFF76F752B22}"/>
              </a:ext>
            </a:extLst>
          </p:cNvPr>
          <p:cNvSpPr/>
          <p:nvPr/>
        </p:nvSpPr>
        <p:spPr>
          <a:xfrm>
            <a:off x="133468" y="1138143"/>
            <a:ext cx="1744963" cy="169554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27D7E6-9748-4708-DC33-71BB67333F52}"/>
              </a:ext>
            </a:extLst>
          </p:cNvPr>
          <p:cNvSpPr txBox="1"/>
          <p:nvPr/>
        </p:nvSpPr>
        <p:spPr>
          <a:xfrm>
            <a:off x="3053039" y="4470300"/>
            <a:ext cx="52960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Atkins MB, et al. </a:t>
            </a:r>
            <a:r>
              <a:rPr lang="en-US" sz="1000" i="1" dirty="0">
                <a:solidFill>
                  <a:schemeClr val="bg1"/>
                </a:solidFill>
              </a:rPr>
              <a:t>J Clin Oncol</a:t>
            </a:r>
            <a:r>
              <a:rPr lang="en-US" sz="1000" dirty="0">
                <a:solidFill>
                  <a:schemeClr val="bg1"/>
                </a:solidFill>
              </a:rPr>
              <a:t>. 2023;41(2):186-197. </a:t>
            </a:r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F94B5F5D-978B-DFCD-5784-29E6D7106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249597"/>
              </p:ext>
            </p:extLst>
          </p:nvPr>
        </p:nvGraphicFramePr>
        <p:xfrm>
          <a:off x="2220551" y="3127476"/>
          <a:ext cx="6096000" cy="1097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9531244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25812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466650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30965102"/>
                    </a:ext>
                  </a:extLst>
                </a:gridCol>
              </a:tblGrid>
              <a:tr h="1861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Result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DA2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Arm A at initiation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DA2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Arm B at initiation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DA2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-value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DA2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799240"/>
                  </a:ext>
                </a:extLst>
              </a:tr>
              <a:tr h="17579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2-year PFS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41.9%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19.2%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4455510"/>
                  </a:ext>
                </a:extLst>
              </a:tr>
              <a:tr h="17579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2-year 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71.8%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51.5%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039231"/>
                  </a:ext>
                </a:extLst>
              </a:tr>
              <a:tr h="17579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3-year 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66.2%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42.8%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56869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02A4012A-0D51-F10D-D807-C6797BD3ED67}"/>
              </a:ext>
            </a:extLst>
          </p:cNvPr>
          <p:cNvSpPr txBox="1"/>
          <p:nvPr/>
        </p:nvSpPr>
        <p:spPr>
          <a:xfrm>
            <a:off x="-13698" y="4208592"/>
            <a:ext cx="9157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BID, twice daily; CNS, central nervous system; ECOG, Eastern Cooperative Oncology Group; </a:t>
            </a:r>
            <a:r>
              <a:rPr lang="en-US" sz="800" dirty="0" err="1"/>
              <a:t>ipi</a:t>
            </a:r>
            <a:r>
              <a:rPr lang="en-US" sz="800" dirty="0"/>
              <a:t>, ipilimumab; </a:t>
            </a:r>
            <a:r>
              <a:rPr lang="en-US" sz="800" dirty="0" err="1"/>
              <a:t>nivo</a:t>
            </a:r>
            <a:r>
              <a:rPr lang="en-US" sz="800" dirty="0"/>
              <a:t>, nivolumab; OS, overall survival; PD, progression of disease; PFS, progression-free survival; PO, by mouth; PS, performance status; QD, once every day; </a:t>
            </a:r>
            <a:r>
              <a:rPr lang="en-US" sz="800" dirty="0" err="1"/>
              <a:t>wk</a:t>
            </a:r>
            <a:r>
              <a:rPr lang="en-US" sz="800" dirty="0"/>
              <a:t>, week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831EEB-2101-D985-8EA2-E59EB6963857}"/>
              </a:ext>
            </a:extLst>
          </p:cNvPr>
          <p:cNvSpPr/>
          <p:nvPr/>
        </p:nvSpPr>
        <p:spPr>
          <a:xfrm>
            <a:off x="2220551" y="3653613"/>
            <a:ext cx="6128545" cy="309435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2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D204-FFB7-FA45-A29E-D189C8762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Faculty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393D-6E4E-0CAE-98DE-571C8ECC1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280943" cy="326350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Jason J. Luke, MD, FACP</a:t>
            </a:r>
          </a:p>
          <a:p>
            <a:r>
              <a:rPr lang="en-US" sz="1800" dirty="0"/>
              <a:t>Associate Professor of Medicine Hematology/Oncology Division </a:t>
            </a:r>
          </a:p>
          <a:p>
            <a:r>
              <a:rPr lang="en-US" sz="1800" dirty="0"/>
              <a:t>Director of Cancer </a:t>
            </a:r>
            <a:r>
              <a:rPr lang="en-US" sz="1800" dirty="0" err="1"/>
              <a:t>Immunotherapeutics</a:t>
            </a:r>
            <a:r>
              <a:rPr lang="en-US" sz="1800" dirty="0"/>
              <a:t> Center</a:t>
            </a:r>
          </a:p>
          <a:p>
            <a:pPr marL="0" indent="0">
              <a:buNone/>
            </a:pPr>
            <a:r>
              <a:rPr lang="en-US" sz="1600" i="1" dirty="0"/>
              <a:t>    University of Pittsburgh Hillman Cancer Center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26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2EA9-6247-FE79-8A68-ECF36D8C0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71937"/>
            <a:ext cx="7886700" cy="994172"/>
          </a:xfrm>
        </p:spPr>
        <p:txBody>
          <a:bodyPr/>
          <a:lstStyle/>
          <a:p>
            <a:r>
              <a:rPr lang="en-US" dirty="0">
                <a:latin typeface="+mn-lt"/>
              </a:rPr>
              <a:t>2nd-line Treatment Considerations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6777526-8887-EE57-C0A2-30D7BFEFFE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554868"/>
              </p:ext>
            </p:extLst>
          </p:nvPr>
        </p:nvGraphicFramePr>
        <p:xfrm>
          <a:off x="476300" y="659360"/>
          <a:ext cx="4333905" cy="382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44445850-B394-3299-B9EB-36FA6440D2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471843"/>
              </p:ext>
            </p:extLst>
          </p:nvPr>
        </p:nvGraphicFramePr>
        <p:xfrm>
          <a:off x="4957423" y="321511"/>
          <a:ext cx="4501622" cy="4500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3FC432-CA92-AB36-2AF5-8ACD989C4184}"/>
              </a:ext>
            </a:extLst>
          </p:cNvPr>
          <p:cNvSpPr txBox="1"/>
          <p:nvPr/>
        </p:nvSpPr>
        <p:spPr>
          <a:xfrm flipH="1">
            <a:off x="4881116" y="4103274"/>
            <a:ext cx="3664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Off-label use</a:t>
            </a:r>
          </a:p>
          <a:p>
            <a:r>
              <a:rPr lang="en-US" sz="1000" dirty="0"/>
              <a:t>IL-2, interleukin-2; T-VEC, </a:t>
            </a:r>
            <a:r>
              <a:rPr lang="en-US" sz="1000" dirty="0" err="1"/>
              <a:t>talimogene</a:t>
            </a:r>
            <a:r>
              <a:rPr lang="en-US" sz="1000" dirty="0"/>
              <a:t> </a:t>
            </a:r>
            <a:r>
              <a:rPr lang="en-US" sz="1000" dirty="0" err="1"/>
              <a:t>laherparepvec</a:t>
            </a:r>
            <a:endParaRPr lang="en-US" sz="1000" dirty="0"/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A83C5AB3-A636-815F-FE48-50330CF38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442" y="4458644"/>
            <a:ext cx="6074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900" b="0" spc="-8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National Comprehensive Cancer Network. Melanoma: Cutaneous. v.2.2023.Accessed Aug 8, 2023. https://www.nccn.org/professionals/physician_gls/pdf/cutaneous_melanoma.pdf</a:t>
            </a:r>
            <a:endParaRPr lang="da-DK" altLang="en-US" sz="900" spc="-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17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C7C3F-F078-EA23-BF26-13D3890BC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38" y="41090"/>
            <a:ext cx="8433640" cy="67834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Other Key Trials in Advanced/Metastatic Melanoma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423B005-5B60-DE49-0E9E-5160DEEC5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395456"/>
              </p:ext>
            </p:extLst>
          </p:nvPr>
        </p:nvGraphicFramePr>
        <p:xfrm>
          <a:off x="788662" y="689218"/>
          <a:ext cx="8282146" cy="3601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C2B2DB2-1609-CD85-CE50-5F5488F4807E}"/>
              </a:ext>
            </a:extLst>
          </p:cNvPr>
          <p:cNvSpPr txBox="1"/>
          <p:nvPr/>
        </p:nvSpPr>
        <p:spPr>
          <a:xfrm>
            <a:off x="3022810" y="4482544"/>
            <a:ext cx="572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1. Hamid O, et al. </a:t>
            </a:r>
            <a:r>
              <a:rPr lang="en-US" sz="900" i="1" dirty="0">
                <a:solidFill>
                  <a:schemeClr val="bg1"/>
                </a:solidFill>
              </a:rPr>
              <a:t>J Clin Oncol</a:t>
            </a:r>
            <a:r>
              <a:rPr lang="en-US" sz="900" dirty="0">
                <a:solidFill>
                  <a:schemeClr val="bg1"/>
                </a:solidFill>
              </a:rPr>
              <a:t>. 2023;41(16_suppl):9501 2. </a:t>
            </a:r>
            <a:r>
              <a:rPr lang="en-US" sz="900" dirty="0" err="1">
                <a:solidFill>
                  <a:schemeClr val="bg1"/>
                </a:solidFill>
              </a:rPr>
              <a:t>Vanderwalde</a:t>
            </a:r>
            <a:r>
              <a:rPr lang="en-US" sz="900" dirty="0">
                <a:solidFill>
                  <a:schemeClr val="bg1"/>
                </a:solidFill>
              </a:rPr>
              <a:t> AM, et al. 2022 American Association for Cancer Research Annual Meeting. </a:t>
            </a:r>
            <a:r>
              <a:rPr lang="en-US" sz="900" dirty="0" err="1">
                <a:solidFill>
                  <a:schemeClr val="bg1"/>
                </a:solidFill>
              </a:rPr>
              <a:t>Abstr</a:t>
            </a:r>
            <a:r>
              <a:rPr lang="en-US" sz="900" dirty="0">
                <a:solidFill>
                  <a:schemeClr val="bg1"/>
                </a:solidFill>
              </a:rPr>
              <a:t> CT013. https://www.abstractsonline.com/pp8/#!/10517/presentation/20155 3.  </a:t>
            </a:r>
            <a:r>
              <a:rPr lang="en-US" sz="900" dirty="0" err="1">
                <a:solidFill>
                  <a:schemeClr val="bg1"/>
                </a:solidFill>
              </a:rPr>
              <a:t>Ascierto</a:t>
            </a:r>
            <a:r>
              <a:rPr lang="en-US" sz="900" dirty="0">
                <a:solidFill>
                  <a:schemeClr val="bg1"/>
                </a:solidFill>
              </a:rPr>
              <a:t> PA, et al. </a:t>
            </a:r>
            <a:r>
              <a:rPr lang="en-US" sz="900" i="1" dirty="0">
                <a:solidFill>
                  <a:schemeClr val="bg1"/>
                </a:solidFill>
              </a:rPr>
              <a:t>J Clin Oncol</a:t>
            </a:r>
            <a:r>
              <a:rPr lang="en-US" sz="900" dirty="0">
                <a:solidFill>
                  <a:schemeClr val="bg1"/>
                </a:solidFill>
              </a:rPr>
              <a:t>. 2023;41(15):2724-2735. 4. </a:t>
            </a:r>
            <a:r>
              <a:rPr lang="en-US" sz="900" dirty="0" err="1">
                <a:solidFill>
                  <a:schemeClr val="bg1"/>
                </a:solidFill>
              </a:rPr>
              <a:t>Arance</a:t>
            </a:r>
            <a:r>
              <a:rPr lang="en-US" sz="900" dirty="0">
                <a:solidFill>
                  <a:schemeClr val="bg1"/>
                </a:solidFill>
              </a:rPr>
              <a:t> A, et al. </a:t>
            </a:r>
            <a:r>
              <a:rPr lang="en-US" sz="900" i="1" dirty="0">
                <a:solidFill>
                  <a:schemeClr val="bg1"/>
                </a:solidFill>
              </a:rPr>
              <a:t>J Clin Oncol</a:t>
            </a:r>
            <a:r>
              <a:rPr lang="en-US" sz="900" dirty="0">
                <a:solidFill>
                  <a:schemeClr val="bg1"/>
                </a:solidFill>
              </a:rPr>
              <a:t>. 2023;41(1):75-85. 5. Chesney J, et al. </a:t>
            </a:r>
            <a:r>
              <a:rPr lang="en-US" sz="900" i="1" dirty="0">
                <a:solidFill>
                  <a:schemeClr val="bg1"/>
                </a:solidFill>
              </a:rPr>
              <a:t>J Immunotherapy Cancer</a:t>
            </a:r>
            <a:r>
              <a:rPr lang="en-US" sz="900" dirty="0">
                <a:solidFill>
                  <a:schemeClr val="bg1"/>
                </a:solidFill>
              </a:rPr>
              <a:t>. 2022;10(12):e005755. 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6689B5AA-A3AB-0F5F-A6DF-F900EEAF53C3}"/>
              </a:ext>
            </a:extLst>
          </p:cNvPr>
          <p:cNvSpPr/>
          <p:nvPr/>
        </p:nvSpPr>
        <p:spPr>
          <a:xfrm>
            <a:off x="406568" y="1745672"/>
            <a:ext cx="394477" cy="2328981"/>
          </a:xfrm>
          <a:prstGeom prst="leftBrace">
            <a:avLst>
              <a:gd name="adj1" fmla="val 8333"/>
              <a:gd name="adj2" fmla="val 49676"/>
            </a:avLst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D7A543F-3D8E-ACF8-ACAC-808331DBA9F0}"/>
              </a:ext>
            </a:extLst>
          </p:cNvPr>
          <p:cNvSpPr/>
          <p:nvPr/>
        </p:nvSpPr>
        <p:spPr>
          <a:xfrm rot="16200000">
            <a:off x="-983326" y="2712924"/>
            <a:ext cx="2507514" cy="39447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Immunotherapy Refractory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F510BB-34EB-C435-44AC-05EF33B2B376}"/>
              </a:ext>
            </a:extLst>
          </p:cNvPr>
          <p:cNvSpPr txBox="1"/>
          <p:nvPr/>
        </p:nvSpPr>
        <p:spPr>
          <a:xfrm>
            <a:off x="936782" y="4210310"/>
            <a:ext cx="7806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AE, adverse event; CR, complete response; DCR, disease control rate; </a:t>
            </a:r>
            <a:r>
              <a:rPr lang="en-US" sz="800" dirty="0" err="1"/>
              <a:t>DoR</a:t>
            </a:r>
            <a:r>
              <a:rPr lang="en-US" sz="800" dirty="0"/>
              <a:t>, duration of response; HR, hazard ratio; </a:t>
            </a:r>
            <a:r>
              <a:rPr lang="en-US" sz="800" dirty="0" err="1"/>
              <a:t>ipi</a:t>
            </a:r>
            <a:r>
              <a:rPr lang="en-US" sz="800" dirty="0"/>
              <a:t>, ipilimumab; </a:t>
            </a:r>
            <a:r>
              <a:rPr lang="en-US" sz="800" dirty="0" err="1"/>
              <a:t>mo</a:t>
            </a:r>
            <a:r>
              <a:rPr lang="en-US" sz="800" dirty="0"/>
              <a:t>, month; ORR, overall response rate; OS, overall survival; PFS, progression-free survival</a:t>
            </a:r>
          </a:p>
        </p:txBody>
      </p:sp>
    </p:spTree>
    <p:extLst>
      <p:ext uri="{BB962C8B-B14F-4D97-AF65-F5344CB8AC3E}">
        <p14:creationId xmlns:p14="http://schemas.microsoft.com/office/powerpoint/2010/main" val="3395073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6B2A4-6BF2-DD4C-BEDE-AC8387D2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2541"/>
            <a:ext cx="7886700" cy="90505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Advanced/Metastatic Melanoma Treatment Considerations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6AD5E5-A3BB-00F8-EFD4-737FF69415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829010"/>
              </p:ext>
            </p:extLst>
          </p:nvPr>
        </p:nvGraphicFramePr>
        <p:xfrm>
          <a:off x="628650" y="1148668"/>
          <a:ext cx="7886700" cy="318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7F4B00F-9044-0672-F8F8-1ADF9E53CF91}"/>
              </a:ext>
            </a:extLst>
          </p:cNvPr>
          <p:cNvSpPr txBox="1"/>
          <p:nvPr/>
        </p:nvSpPr>
        <p:spPr>
          <a:xfrm>
            <a:off x="536549" y="4269719"/>
            <a:ext cx="73303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ICI, immune checkpoint inhibitor; OS, overall survival </a:t>
            </a:r>
          </a:p>
        </p:txBody>
      </p:sp>
    </p:spTree>
    <p:extLst>
      <p:ext uri="{BB962C8B-B14F-4D97-AF65-F5344CB8AC3E}">
        <p14:creationId xmlns:p14="http://schemas.microsoft.com/office/powerpoint/2010/main" val="538837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E2C32-C6AF-A74B-3743-B1A3B7BE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94" y="-50869"/>
            <a:ext cx="8202206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ICIs: Immune System Imbalance Leads to Immune-Related Adverse Events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BF8481-D409-BCF2-86FA-056749460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526" y="911445"/>
            <a:ext cx="3320055" cy="350741"/>
          </a:xfrm>
        </p:spPr>
        <p:txBody>
          <a:bodyPr/>
          <a:lstStyle/>
          <a:p>
            <a:r>
              <a:rPr lang="en-US" dirty="0"/>
              <a:t>Immune System Imbalance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A65F1D-9C0F-CB94-5BAC-B91C51EC69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8813" y="804947"/>
            <a:ext cx="4172757" cy="479839"/>
          </a:xfrm>
        </p:spPr>
        <p:txBody>
          <a:bodyPr/>
          <a:lstStyle/>
          <a:p>
            <a:r>
              <a:rPr lang="en-US" dirty="0"/>
              <a:t>Common Immune-Related Adverse Events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3A8DB6-792C-0EAD-2B77-834651A3D606}"/>
              </a:ext>
            </a:extLst>
          </p:cNvPr>
          <p:cNvSpPr txBox="1"/>
          <p:nvPr/>
        </p:nvSpPr>
        <p:spPr>
          <a:xfrm>
            <a:off x="3085761" y="4487463"/>
            <a:ext cx="58013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Taylor J, et al. </a:t>
            </a:r>
            <a:r>
              <a:rPr lang="en-US" sz="1000" i="1" dirty="0">
                <a:solidFill>
                  <a:schemeClr val="bg1"/>
                </a:solidFill>
              </a:rPr>
              <a:t>Front Immunol</a:t>
            </a:r>
            <a:r>
              <a:rPr lang="en-US" sz="1000" dirty="0">
                <a:solidFill>
                  <a:schemeClr val="bg1"/>
                </a:solidFill>
              </a:rPr>
              <a:t>. 2023;13:991433. © 2023 Taylor, Gandhi, Gray and </a:t>
            </a:r>
            <a:r>
              <a:rPr lang="en-US" sz="1000" dirty="0" err="1">
                <a:solidFill>
                  <a:schemeClr val="bg1"/>
                </a:solidFill>
              </a:rPr>
              <a:t>Zaenker</a:t>
            </a:r>
            <a:r>
              <a:rPr lang="en-US" sz="1000" dirty="0">
                <a:solidFill>
                  <a:schemeClr val="bg1"/>
                </a:solidFill>
              </a:rPr>
              <a:t>. Figures used without modification under approved terms of  Creative Commons Attribution License. http://creativecommons.org/licenses/by/4.0/ </a:t>
            </a:r>
            <a:endParaRPr lang="en-US" sz="1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205CA9-8A29-FD92-60C1-9E4E5BF20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058" y="1275806"/>
            <a:ext cx="3892268" cy="31244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CAB541-22DB-9695-30B9-1A95B5824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5" y="1419348"/>
            <a:ext cx="4787378" cy="28374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022EDBB-C502-CBF9-449F-AA4DD8F3F8A0}"/>
              </a:ext>
            </a:extLst>
          </p:cNvPr>
          <p:cNvSpPr txBox="1"/>
          <p:nvPr/>
        </p:nvSpPr>
        <p:spPr>
          <a:xfrm>
            <a:off x="78920" y="4295892"/>
            <a:ext cx="60531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ICI, immune checkpoint inhibitor</a:t>
            </a:r>
          </a:p>
        </p:txBody>
      </p:sp>
    </p:spTree>
    <p:extLst>
      <p:ext uri="{BB962C8B-B14F-4D97-AF65-F5344CB8AC3E}">
        <p14:creationId xmlns:p14="http://schemas.microsoft.com/office/powerpoint/2010/main" val="2521329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56FD6438-9136-43C8-8DBA-24E107DC8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04" y="24143"/>
            <a:ext cx="7886700" cy="70719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General Management of irAEs Associated With ICIs</a:t>
            </a:r>
            <a:r>
              <a:rPr lang="en-US" sz="2800" baseline="30000" dirty="0">
                <a:latin typeface="+mn-lt"/>
              </a:rPr>
              <a:t>1-3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20" name="Group 32">
            <a:extLst>
              <a:ext uri="{FF2B5EF4-FFF2-40B4-BE49-F238E27FC236}">
                <a16:creationId xmlns:a16="http://schemas.microsoft.com/office/drawing/2014/main" id="{1979E760-BCB7-41E1-AD23-3CFCDBEAB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809547"/>
              </p:ext>
            </p:extLst>
          </p:nvPr>
        </p:nvGraphicFramePr>
        <p:xfrm>
          <a:off x="545306" y="667892"/>
          <a:ext cx="8302230" cy="227220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780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7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7281">
                  <a:extLst>
                    <a:ext uri="{9D8B030D-6E8A-4147-A177-3AD203B41FA5}">
                      <a16:colId xmlns:a16="http://schemas.microsoft.com/office/drawing/2014/main" val="2694299821"/>
                    </a:ext>
                  </a:extLst>
                </a:gridCol>
              </a:tblGrid>
              <a:tr h="263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Grade </a:t>
                      </a:r>
                      <a:endParaRPr kumimoji="0" lang="en-GB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34290" marB="3429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Steroids</a:t>
                      </a:r>
                      <a:endParaRPr kumimoji="0" lang="en-GB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34290" marB="3429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Treatment</a:t>
                      </a:r>
                      <a:endParaRPr kumimoji="0" lang="en-GB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34290" marB="3429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Persistent/Recurring</a:t>
                      </a:r>
                      <a:endParaRPr kumimoji="0" lang="en-GB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34290" marB="3429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kumimoji="0" lang="en-GB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Treat symptomatically, </a:t>
                      </a:r>
                      <a:br>
                        <a:rPr kumimoji="0" lang="en-GB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kumimoji="0" lang="en-GB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no systemic steroids</a:t>
                      </a: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Can continue</a:t>
                      </a: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kumimoji="0" lang="en-GB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34290" marB="34290" anchor="ctr"/>
                </a:tc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Steroids for </a:t>
                      </a:r>
                      <a:r>
                        <a:rPr kumimoji="0" lang="en-GB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selected irAEs </a:t>
                      </a:r>
                      <a:br>
                        <a:rPr kumimoji="0" lang="en-GB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kumimoji="0" lang="en-GB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and recurrent irAEs</a:t>
                      </a: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34290" marB="34290" anchor="ctr"/>
                </a:tc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Continue 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Hold for selected irAEs</a:t>
                      </a: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34290" marB="34290" anchor="ctr"/>
                </a:tc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Systemic steroids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Consider withholding; discontinue if </a:t>
                      </a:r>
                      <a:r>
                        <a:rPr kumimoji="0" lang="en-US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≥12 wk</a:t>
                      </a: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kumimoji="0" lang="en-GB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Systemic steroids, </a:t>
                      </a:r>
                      <a:br>
                        <a:rPr kumimoji="0" lang="en-GB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kumimoji="0" lang="en-GB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prolonged tapers</a:t>
                      </a: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Withhold or discontinue*</a:t>
                      </a: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Systemic steroids and discontinue</a:t>
                      </a: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kumimoji="0" lang="en-GB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34290" marB="34290" anchor="ctr"/>
                </a:tc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High-grade systemic steroids, prolonged tapers</a:t>
                      </a: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34290" marB="34290" anchor="ctr"/>
                </a:tc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Discontinue (unless </a:t>
                      </a:r>
                      <a:br>
                        <a:rPr kumimoji="0" lang="en-US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kumimoji="0" lang="en-US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endocrine irAE)</a:t>
                      </a: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34290" marB="34290" anchor="ctr"/>
                </a:tc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GB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Add other immune suppressants</a:t>
                      </a: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 Box 30">
            <a:extLst>
              <a:ext uri="{FF2B5EF4-FFF2-40B4-BE49-F238E27FC236}">
                <a16:creationId xmlns:a16="http://schemas.microsoft.com/office/drawing/2014/main" id="{0A880354-F602-4D2E-96A2-15427B5A7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308" y="2918398"/>
            <a:ext cx="8302228" cy="2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None/>
              <a:defRPr/>
            </a:pPr>
            <a:r>
              <a:rPr lang="en-US" altLang="en-US" sz="105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*Discontinue for grade 3 renal toxicity, pneumonitis, and infusion reactions; provider discretion for grade 3 hepatotoxicity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8CA7BB-887F-442F-8319-1C8075B90222}"/>
              </a:ext>
            </a:extLst>
          </p:cNvPr>
          <p:cNvSpPr txBox="1"/>
          <p:nvPr/>
        </p:nvSpPr>
        <p:spPr bwMode="auto">
          <a:xfrm>
            <a:off x="1665896" y="3128861"/>
            <a:ext cx="581011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5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Selected AEs: colitis, pneumonitis, liver/renal toxicity, hypophysitis, neurologic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000BEDD2-E92F-4DB6-B1B6-1A2B25298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320" y="4486047"/>
            <a:ext cx="5890022" cy="507831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b="0" spc="-8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900" b="0" spc="-8" dirty="0" err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Brahmer</a:t>
            </a:r>
            <a:r>
              <a:rPr lang="en-US" altLang="en-US" sz="900" b="0" spc="-8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JR, et al. </a:t>
            </a:r>
            <a:r>
              <a:rPr lang="en-US" altLang="en-US" sz="900" b="0" i="1" spc="-8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 Clin Oncol</a:t>
            </a:r>
            <a:r>
              <a:rPr lang="en-US" altLang="en-US" sz="900" b="0" spc="-8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2018;36(17):1714-1768. 2.Trinh S, et al. </a:t>
            </a:r>
            <a:r>
              <a:rPr lang="en-US" altLang="en-US" sz="900" b="0" i="1" spc="-8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Asia Pac J Oncol Nurs</a:t>
            </a:r>
            <a:r>
              <a:rPr lang="en-US" altLang="en-US" sz="900" b="0" spc="-8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2019;6(2):154-160. </a:t>
            </a:r>
            <a:br>
              <a:rPr lang="en-US" altLang="en-US" sz="900" b="0" spc="-8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900" b="0" spc="-8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3. National Comprehensive Cancer Network. Management of Immunotherapy-Related Toxicities. v.2.2023.Accessed Aug 8, 2023.  https://www.nccn.org/professionals/physician_gls/pdf/immunotherapy.pdf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C65D77-A372-0D01-6594-600B1A4168DD}"/>
              </a:ext>
            </a:extLst>
          </p:cNvPr>
          <p:cNvSpPr txBox="1"/>
          <p:nvPr/>
        </p:nvSpPr>
        <p:spPr>
          <a:xfrm>
            <a:off x="78920" y="4295892"/>
            <a:ext cx="81280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AEs, adverse events; ICI, immune checkpoint inhibitor; </a:t>
            </a:r>
            <a:r>
              <a:rPr lang="en-US" sz="900" dirty="0" err="1"/>
              <a:t>irAE</a:t>
            </a:r>
            <a:r>
              <a:rPr lang="en-US" sz="900" dirty="0"/>
              <a:t>, immune-related adverse event; IV, intravenous; PO, by mouth; </a:t>
            </a:r>
            <a:r>
              <a:rPr lang="en-US" sz="900" dirty="0" err="1"/>
              <a:t>wk</a:t>
            </a:r>
            <a:r>
              <a:rPr lang="en-US" sz="900" dirty="0"/>
              <a:t>, week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79FE652-08F9-C4F6-C508-1048EE6D83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8807565"/>
              </p:ext>
            </p:extLst>
          </p:nvPr>
        </p:nvGraphicFramePr>
        <p:xfrm>
          <a:off x="366940" y="3398761"/>
          <a:ext cx="8583402" cy="89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1355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715BE-9084-E46E-42E7-87C43BC10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15327"/>
            <a:ext cx="8046815" cy="79169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BRAF/MEK Inhibitor Adverse Event Management</a:t>
            </a:r>
            <a:r>
              <a:rPr lang="en-US" baseline="30000" dirty="0">
                <a:latin typeface="+mn-lt"/>
              </a:rPr>
              <a:t>1-2</a:t>
            </a:r>
            <a:endParaRPr lang="en-US" dirty="0">
              <a:latin typeface="+mn-lt"/>
            </a:endParaRPr>
          </a:p>
        </p:txBody>
      </p:sp>
      <p:graphicFrame>
        <p:nvGraphicFramePr>
          <p:cNvPr id="36" name="Content Placeholder 35">
            <a:extLst>
              <a:ext uri="{FF2B5EF4-FFF2-40B4-BE49-F238E27FC236}">
                <a16:creationId xmlns:a16="http://schemas.microsoft.com/office/drawing/2014/main" id="{21EFE405-2C16-9F32-0DE7-1F83A8F39A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831692"/>
              </p:ext>
            </p:extLst>
          </p:nvPr>
        </p:nvGraphicFramePr>
        <p:xfrm>
          <a:off x="123922" y="297159"/>
          <a:ext cx="8896155" cy="4442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733A65C9-2BEC-28DF-677C-A72D7B5EE83C}"/>
              </a:ext>
            </a:extLst>
          </p:cNvPr>
          <p:cNvSpPr txBox="1"/>
          <p:nvPr/>
        </p:nvSpPr>
        <p:spPr>
          <a:xfrm>
            <a:off x="3177728" y="4487621"/>
            <a:ext cx="59058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1. Daud A, </a:t>
            </a:r>
            <a:r>
              <a:rPr lang="en-US" sz="1100" kern="0" dirty="0">
                <a:solidFill>
                  <a:schemeClr val="bg1"/>
                </a:solidFill>
                <a:latin typeface="Calibri" panose="020F0502020204030204" pitchFamily="34" charset="0"/>
              </a:rPr>
              <a:t>et al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Oncologist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2017;22(7):823-833.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 Schreck KC, et al. </a:t>
            </a:r>
            <a:r>
              <a:rPr kumimoji="0" lang="en-US" sz="1100" b="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Neurooncol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100" b="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Pract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2020;7(4):369-375.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A0E25A-8A06-4683-CE44-E9B29C499459}"/>
              </a:ext>
            </a:extLst>
          </p:cNvPr>
          <p:cNvSpPr txBox="1"/>
          <p:nvPr/>
        </p:nvSpPr>
        <p:spPr>
          <a:xfrm>
            <a:off x="176821" y="4129715"/>
            <a:ext cx="8843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d/c, discontinue; ECG, echocardiogram; </a:t>
            </a:r>
            <a:r>
              <a:rPr lang="en-US" sz="1000" dirty="0" err="1"/>
              <a:t>i</a:t>
            </a:r>
            <a:r>
              <a:rPr lang="en-US" sz="1000" dirty="0"/>
              <a:t>, inhibitor; LFTs, liver function tests; LVEF, left ventricular ejection fraction; </a:t>
            </a:r>
            <a:r>
              <a:rPr lang="en-US" sz="1000" dirty="0" err="1"/>
              <a:t>mo</a:t>
            </a:r>
            <a:r>
              <a:rPr lang="en-US" sz="1000" dirty="0"/>
              <a:t>, month; Q, every; </a:t>
            </a:r>
            <a:r>
              <a:rPr lang="en-US" sz="1000" dirty="0" err="1"/>
              <a:t>tx</a:t>
            </a:r>
            <a:r>
              <a:rPr lang="en-US" sz="1000" dirty="0"/>
              <a:t>, treatment; </a:t>
            </a:r>
            <a:r>
              <a:rPr lang="en-US" sz="1000" dirty="0" err="1"/>
              <a:t>wks</a:t>
            </a:r>
            <a:r>
              <a:rPr lang="en-US" sz="1000" dirty="0"/>
              <a:t>, weeks</a:t>
            </a:r>
          </a:p>
        </p:txBody>
      </p:sp>
    </p:spTree>
    <p:extLst>
      <p:ext uri="{BB962C8B-B14F-4D97-AF65-F5344CB8AC3E}">
        <p14:creationId xmlns:p14="http://schemas.microsoft.com/office/powerpoint/2010/main" val="2546895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A98D0-65C1-60A6-EAFC-1369C1737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66777"/>
          </a:xfrm>
        </p:spPr>
        <p:txBody>
          <a:bodyPr/>
          <a:lstStyle/>
          <a:p>
            <a:r>
              <a:rPr lang="en-US" dirty="0">
                <a:latin typeface="+mn-lt"/>
              </a:rPr>
              <a:t>Summary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D6161FE-0E26-470A-0509-74810B2A82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404815"/>
              </p:ext>
            </p:extLst>
          </p:nvPr>
        </p:nvGraphicFramePr>
        <p:xfrm>
          <a:off x="465465" y="566777"/>
          <a:ext cx="8406482" cy="3755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151B71B-CFCF-A59E-D9C8-72C4EA689237}"/>
              </a:ext>
            </a:extLst>
          </p:cNvPr>
          <p:cNvSpPr txBox="1"/>
          <p:nvPr/>
        </p:nvSpPr>
        <p:spPr>
          <a:xfrm>
            <a:off x="389894" y="4245673"/>
            <a:ext cx="51267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AE, adverse event; </a:t>
            </a:r>
            <a:r>
              <a:rPr lang="en-US" sz="1000" dirty="0" err="1"/>
              <a:t>irAE</a:t>
            </a:r>
            <a:r>
              <a:rPr lang="en-US" sz="1000" dirty="0"/>
              <a:t>, immune-related adverse event; OS, overall survival </a:t>
            </a:r>
          </a:p>
        </p:txBody>
      </p:sp>
    </p:spTree>
    <p:extLst>
      <p:ext uri="{BB962C8B-B14F-4D97-AF65-F5344CB8AC3E}">
        <p14:creationId xmlns:p14="http://schemas.microsoft.com/office/powerpoint/2010/main" val="2780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974C9-8C49-D406-594F-971E3833F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E8D8A-B4AB-6CEE-9D30-0505A0EF8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0427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Jason Luke, MD, FACP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Advisory Board</a:t>
            </a:r>
            <a:r>
              <a:rPr lang="en-US" sz="1600" dirty="0"/>
              <a:t>:(</a:t>
            </a:r>
            <a:r>
              <a:rPr lang="en-US" sz="1400" dirty="0"/>
              <a:t>no stock) 7 Hills, </a:t>
            </a:r>
            <a:r>
              <a:rPr lang="en-US" sz="1400" dirty="0" err="1"/>
              <a:t>Affivant</a:t>
            </a:r>
            <a:r>
              <a:rPr lang="en-US" sz="1400" dirty="0"/>
              <a:t>, </a:t>
            </a:r>
            <a:r>
              <a:rPr lang="en-US" sz="1400" dirty="0" err="1"/>
              <a:t>BioCytics</a:t>
            </a:r>
            <a:r>
              <a:rPr lang="en-US" sz="1400" dirty="0"/>
              <a:t>, Bright Peak, Exo, F-star, </a:t>
            </a:r>
            <a:r>
              <a:rPr lang="en-US" sz="1400" dirty="0" err="1"/>
              <a:t>Inzen</a:t>
            </a:r>
            <a:r>
              <a:rPr lang="en-US" sz="1400" dirty="0"/>
              <a:t>, </a:t>
            </a:r>
            <a:r>
              <a:rPr lang="en-US" sz="1400" dirty="0" err="1"/>
              <a:t>RefleXion</a:t>
            </a:r>
            <a:r>
              <a:rPr lang="en-US" sz="1400" dirty="0"/>
              <a:t>, </a:t>
            </a:r>
            <a:r>
              <a:rPr lang="en-US" sz="1400" dirty="0" err="1"/>
              <a:t>Xilio</a:t>
            </a:r>
            <a:r>
              <a:rPr lang="en-US" sz="1400" dirty="0"/>
              <a:t> (stock) </a:t>
            </a:r>
            <a:r>
              <a:rPr lang="en-US" sz="1400" dirty="0" err="1"/>
              <a:t>Actym</a:t>
            </a:r>
            <a:r>
              <a:rPr lang="en-US" sz="1400" dirty="0"/>
              <a:t>, </a:t>
            </a:r>
            <a:r>
              <a:rPr lang="en-US" sz="1400" dirty="0" err="1"/>
              <a:t>Alphamab</a:t>
            </a:r>
            <a:r>
              <a:rPr lang="en-US" sz="1400" dirty="0"/>
              <a:t> Oncology, Arch Oncology, Duke Street Bio, </a:t>
            </a:r>
            <a:r>
              <a:rPr lang="en-US" sz="1400" dirty="0" err="1"/>
              <a:t>Kanaph</a:t>
            </a:r>
            <a:r>
              <a:rPr lang="en-US" sz="1400" dirty="0"/>
              <a:t>, </a:t>
            </a:r>
            <a:r>
              <a:rPr lang="en-US" sz="1400" dirty="0" err="1"/>
              <a:t>Mavu</a:t>
            </a:r>
            <a:r>
              <a:rPr lang="en-US" sz="1400" dirty="0"/>
              <a:t>, </a:t>
            </a:r>
            <a:r>
              <a:rPr lang="en-US" sz="1400" dirty="0" err="1"/>
              <a:t>NeoTX</a:t>
            </a:r>
            <a:r>
              <a:rPr lang="en-US" sz="1400" dirty="0"/>
              <a:t>, </a:t>
            </a:r>
            <a:r>
              <a:rPr lang="en-US" sz="1400" dirty="0" err="1"/>
              <a:t>OncAI</a:t>
            </a:r>
            <a:r>
              <a:rPr lang="en-US" sz="1400" dirty="0"/>
              <a:t>, </a:t>
            </a:r>
            <a:r>
              <a:rPr lang="en-US" sz="1400" dirty="0" err="1"/>
              <a:t>OncoNano</a:t>
            </a:r>
            <a:r>
              <a:rPr lang="en-US" sz="1400" dirty="0"/>
              <a:t>, </a:t>
            </a:r>
            <a:r>
              <a:rPr lang="en-US" sz="1400" dirty="0" err="1"/>
              <a:t>physIQ</a:t>
            </a:r>
            <a:r>
              <a:rPr lang="en-US" sz="1400" dirty="0"/>
              <a:t>, Pyxis, Saros, </a:t>
            </a:r>
            <a:r>
              <a:rPr lang="en-US" sz="1400" dirty="0" err="1"/>
              <a:t>STipe</a:t>
            </a:r>
            <a:r>
              <a:rPr lang="en-US" sz="1400" dirty="0"/>
              <a:t>, Tempest</a:t>
            </a:r>
            <a:endParaRPr lang="en-US" b="1" dirty="0"/>
          </a:p>
          <a:p>
            <a:pPr marL="0" indent="0">
              <a:buNone/>
            </a:pPr>
            <a:r>
              <a:rPr lang="en-US" sz="1600" b="1" dirty="0"/>
              <a:t>Consultant: </a:t>
            </a:r>
            <a:r>
              <a:rPr lang="en-US" sz="1400" dirty="0"/>
              <a:t>AbbVie, Agenus, Alnylam, AstraZeneca, </a:t>
            </a:r>
            <a:r>
              <a:rPr lang="en-US" sz="1400" dirty="0" err="1"/>
              <a:t>Atomwise</a:t>
            </a:r>
            <a:r>
              <a:rPr lang="en-US" sz="1400" dirty="0"/>
              <a:t>, Bayer, Bristol Myers Squibb, Castle, Checkmate, </a:t>
            </a:r>
            <a:r>
              <a:rPr lang="en-US" sz="1400" dirty="0" err="1"/>
              <a:t>Codiak</a:t>
            </a:r>
            <a:r>
              <a:rPr lang="en-US" sz="1400" dirty="0"/>
              <a:t>, Crown, </a:t>
            </a:r>
            <a:r>
              <a:rPr lang="en-US" sz="1400" dirty="0" err="1"/>
              <a:t>Cugene</a:t>
            </a:r>
            <a:r>
              <a:rPr lang="en-US" sz="1400" dirty="0"/>
              <a:t>, </a:t>
            </a:r>
            <a:r>
              <a:rPr lang="en-US" sz="1400" dirty="0" err="1"/>
              <a:t>Curadev</a:t>
            </a:r>
            <a:r>
              <a:rPr lang="en-US" sz="1400" dirty="0"/>
              <a:t>, Day One, Eisai, EMD Serono, Endeavor, Flame, G1 Therapeutics, Genentech, Gilead, Glenmark, </a:t>
            </a:r>
            <a:r>
              <a:rPr lang="en-US" sz="1400" dirty="0" err="1"/>
              <a:t>HotSpot</a:t>
            </a:r>
            <a:r>
              <a:rPr lang="en-US" sz="1400" dirty="0"/>
              <a:t>, </a:t>
            </a:r>
            <a:r>
              <a:rPr lang="en-US" sz="1400" dirty="0" err="1"/>
              <a:t>Ikena</a:t>
            </a:r>
            <a:r>
              <a:rPr lang="en-US" sz="1400" dirty="0"/>
              <a:t>, </a:t>
            </a:r>
            <a:r>
              <a:rPr lang="en-US" sz="1400" dirty="0" err="1"/>
              <a:t>Immatics</a:t>
            </a:r>
            <a:r>
              <a:rPr lang="en-US" sz="1400" dirty="0"/>
              <a:t>, </a:t>
            </a:r>
            <a:r>
              <a:rPr lang="en-US" sz="1400" dirty="0" err="1"/>
              <a:t>Immunocore</a:t>
            </a:r>
            <a:r>
              <a:rPr lang="en-US" sz="1400" dirty="0"/>
              <a:t>, IO Biotech, Incyte, </a:t>
            </a:r>
            <a:r>
              <a:rPr lang="en-US" sz="1400" dirty="0" err="1"/>
              <a:t>Instil</a:t>
            </a:r>
            <a:r>
              <a:rPr lang="en-US" sz="1400" dirty="0"/>
              <a:t>, </a:t>
            </a:r>
            <a:r>
              <a:rPr lang="en-US" sz="1400" dirty="0" err="1"/>
              <a:t>Inzen</a:t>
            </a:r>
            <a:r>
              <a:rPr lang="en-US" sz="1400" dirty="0"/>
              <a:t>, Janssen, </a:t>
            </a:r>
            <a:r>
              <a:rPr lang="en-US" sz="1400" dirty="0" err="1"/>
              <a:t>Kadmon</a:t>
            </a:r>
            <a:r>
              <a:rPr lang="en-US" sz="1400" dirty="0"/>
              <a:t>, </a:t>
            </a:r>
            <a:r>
              <a:rPr lang="en-US" sz="1400" dirty="0" err="1"/>
              <a:t>KoBioLabs</a:t>
            </a:r>
            <a:r>
              <a:rPr lang="en-US" sz="1400" dirty="0"/>
              <a:t>, Krystal, KSQ, </a:t>
            </a:r>
            <a:r>
              <a:rPr lang="en-US" sz="1400" dirty="0" err="1"/>
              <a:t>LegoChem</a:t>
            </a:r>
            <a:r>
              <a:rPr lang="en-US" sz="1400" dirty="0"/>
              <a:t>, </a:t>
            </a:r>
            <a:r>
              <a:rPr lang="en-US" sz="1400" dirty="0" err="1"/>
              <a:t>Macrogenics</a:t>
            </a:r>
            <a:r>
              <a:rPr lang="en-US" sz="1400" dirty="0"/>
              <a:t>, Merck, </a:t>
            </a:r>
            <a:r>
              <a:rPr lang="en-US" sz="1400" dirty="0" err="1"/>
              <a:t>Mersana</a:t>
            </a:r>
            <a:r>
              <a:rPr lang="en-US" sz="1400" dirty="0"/>
              <a:t>, </a:t>
            </a:r>
            <a:r>
              <a:rPr lang="en-US" sz="1400" dirty="0" err="1"/>
              <a:t>Nektar</a:t>
            </a:r>
            <a:r>
              <a:rPr lang="en-US" sz="1400" dirty="0"/>
              <a:t>, Novartis, Partner, Pfizer, Pioneering Medicines, </a:t>
            </a:r>
            <a:r>
              <a:rPr lang="en-US" sz="1400" dirty="0" err="1"/>
              <a:t>PsiOxus</a:t>
            </a:r>
            <a:r>
              <a:rPr lang="en-US" sz="1400" dirty="0"/>
              <a:t>, Regeneron, </a:t>
            </a:r>
            <a:r>
              <a:rPr lang="en-US" sz="1400" dirty="0" err="1"/>
              <a:t>Replimmune</a:t>
            </a:r>
            <a:r>
              <a:rPr lang="en-US" sz="1400" dirty="0"/>
              <a:t>, </a:t>
            </a:r>
            <a:r>
              <a:rPr lang="en-US" sz="1400" dirty="0" err="1"/>
              <a:t>Ribon</a:t>
            </a:r>
            <a:r>
              <a:rPr lang="en-US" sz="1400" dirty="0"/>
              <a:t>, </a:t>
            </a:r>
            <a:r>
              <a:rPr lang="en-US" sz="1400" dirty="0" err="1"/>
              <a:t>Roivant</a:t>
            </a:r>
            <a:r>
              <a:rPr lang="en-US" sz="1400" dirty="0"/>
              <a:t>, </a:t>
            </a:r>
            <a:r>
              <a:rPr lang="en-US" sz="1400" dirty="0" err="1"/>
              <a:t>Servier</a:t>
            </a:r>
            <a:r>
              <a:rPr lang="en-US" sz="1400" dirty="0"/>
              <a:t>, </a:t>
            </a:r>
            <a:r>
              <a:rPr lang="en-US" sz="1400" dirty="0" err="1"/>
              <a:t>Stingthera</a:t>
            </a:r>
            <a:r>
              <a:rPr lang="en-US" sz="1400" dirty="0"/>
              <a:t>, </a:t>
            </a:r>
            <a:r>
              <a:rPr lang="en-US" sz="1400" dirty="0" err="1"/>
              <a:t>Sumoitomo</a:t>
            </a:r>
            <a:r>
              <a:rPr lang="en-US" sz="1400" dirty="0"/>
              <a:t>, </a:t>
            </a:r>
            <a:r>
              <a:rPr lang="en-US" sz="1400" dirty="0" err="1"/>
              <a:t>Synlogic</a:t>
            </a:r>
            <a:r>
              <a:rPr lang="en-US" sz="1400" dirty="0"/>
              <a:t>, </a:t>
            </a:r>
            <a:r>
              <a:rPr lang="en-US" sz="1400" dirty="0" err="1"/>
              <a:t>Synthekine</a:t>
            </a:r>
            <a:r>
              <a:rPr lang="en-US" sz="1400" dirty="0"/>
              <a:t>, Teva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81F01-7BDF-6C27-67D7-E5766024DEBD}"/>
              </a:ext>
            </a:extLst>
          </p:cNvPr>
          <p:cNvSpPr txBox="1"/>
          <p:nvPr/>
        </p:nvSpPr>
        <p:spPr>
          <a:xfrm>
            <a:off x="628650" y="3940233"/>
            <a:ext cx="7669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faculty have disclosed that there is discussion outside of the approved product labeling and about products not approved by the US Food and Drug Administration for cutaneous melanoma.</a:t>
            </a:r>
          </a:p>
        </p:txBody>
      </p:sp>
    </p:spTree>
    <p:extLst>
      <p:ext uri="{BB962C8B-B14F-4D97-AF65-F5344CB8AC3E}">
        <p14:creationId xmlns:p14="http://schemas.microsoft.com/office/powerpoint/2010/main" val="4015942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1D40-A0C7-20B3-2BD3-1862FB76E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628A8-3810-A4DE-AC5F-47452193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2941"/>
            <a:ext cx="7886700" cy="3152576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Identify molecular treatment targets for melanoma</a:t>
            </a:r>
          </a:p>
          <a:p>
            <a:endParaRPr lang="en-US" sz="20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Compare various treatment considerations for adjuvant/neoadjuvant therapy in early-stage melanoma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0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Create individualized, guideline-recommended treatment strategies, including sequencing considerations, for frontline and later lines of therapy in patients with metastatic melanoma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4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38FB-A751-0BE6-6E2F-6608B218F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7621"/>
            <a:ext cx="7886700" cy="723683"/>
          </a:xfrm>
        </p:spPr>
        <p:txBody>
          <a:bodyPr>
            <a:normAutofit/>
          </a:bodyPr>
          <a:lstStyle/>
          <a:p>
            <a:r>
              <a:rPr lang="en-US" dirty="0"/>
              <a:t>Melanoma Prevalence and Risk Factors</a:t>
            </a:r>
            <a:r>
              <a:rPr lang="en-US" baseline="30000" dirty="0"/>
              <a:t>1-2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63D85FB-EC0C-4B0B-66B0-55DCECB0033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47640982"/>
              </p:ext>
            </p:extLst>
          </p:nvPr>
        </p:nvGraphicFramePr>
        <p:xfrm>
          <a:off x="347623" y="937071"/>
          <a:ext cx="4881838" cy="3559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46F9E4E-FE47-C271-3C9D-8D740AD0189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44170142"/>
              </p:ext>
            </p:extLst>
          </p:nvPr>
        </p:nvGraphicFramePr>
        <p:xfrm>
          <a:off x="5469397" y="1119571"/>
          <a:ext cx="3538578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BC13B79-AE87-6F67-7F32-13525A7D1D90}"/>
              </a:ext>
            </a:extLst>
          </p:cNvPr>
          <p:cNvSpPr txBox="1"/>
          <p:nvPr/>
        </p:nvSpPr>
        <p:spPr>
          <a:xfrm>
            <a:off x="3064373" y="4457426"/>
            <a:ext cx="623832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1. American Cancer Society. Melanoma Skin Cancer. Accessed Aug 10, 2023. https://www.cancer.org/cancer/types/melanoma-skin-cancer.html 2</a:t>
            </a:r>
            <a:r>
              <a:rPr lang="en-US" sz="900" b="0" i="0" u="none" strike="noStrike" baseline="0" dirty="0">
                <a:solidFill>
                  <a:schemeClr val="bg1"/>
                </a:solidFill>
              </a:rPr>
              <a:t>. National Cancer Institute SEER Program. Cancer Stat Facts: Melanoma of the Skin. Accessed Aug 10, 2023. https://seer.cancer.gov/statfacts/html/melan.html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08154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7D0804-4A8E-88F8-A5CF-6D1C984C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690"/>
            <a:ext cx="7886700" cy="814368"/>
          </a:xfrm>
        </p:spPr>
        <p:txBody>
          <a:bodyPr/>
          <a:lstStyle/>
          <a:p>
            <a:r>
              <a:rPr lang="en-US" dirty="0">
                <a:latin typeface="+mn-lt"/>
              </a:rPr>
              <a:t>Melanoma Incidence by Stage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A43224-F2EC-37FE-7782-8AA149BA0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9553" y="4479370"/>
            <a:ext cx="58445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Calibri" panose="020F0502020204030204" pitchFamily="34" charset="0"/>
              </a:rPr>
              <a:t>Poklepovic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Calibri" panose="020F0502020204030204" pitchFamily="34" charset="0"/>
              </a:rPr>
              <a:t> AS, </a:t>
            </a:r>
            <a:r>
              <a:rPr lang="en-US" altLang="en-US" sz="1050" dirty="0">
                <a:solidFill>
                  <a:schemeClr val="bg1"/>
                </a:solidFill>
                <a:cs typeface="Calibri" panose="020F0502020204030204" pitchFamily="34" charset="0"/>
              </a:rPr>
              <a:t>et al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Calibri" panose="020F0502020204030204" pitchFamily="34" charset="0"/>
              </a:rPr>
              <a:t>. </a:t>
            </a:r>
            <a:r>
              <a:rPr kumimoji="0" lang="en-US" altLang="en-US" sz="105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Calibri" panose="020F0502020204030204" pitchFamily="34" charset="0"/>
              </a:rPr>
              <a:t>Cancer</a:t>
            </a: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Calibri" panose="020F0502020204030204" pitchFamily="34" charset="0"/>
              </a:rPr>
              <a:t>. 2020;126(6):1166-1174.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FE7062A-20E7-5AA9-74D5-D6F828E81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1670986"/>
              </p:ext>
            </p:extLst>
          </p:nvPr>
        </p:nvGraphicFramePr>
        <p:xfrm>
          <a:off x="1921373" y="1156985"/>
          <a:ext cx="5301253" cy="324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992B7E0-FDB8-7C1A-0FA5-FC20FF02EAB9}"/>
              </a:ext>
            </a:extLst>
          </p:cNvPr>
          <p:cNvSpPr txBox="1"/>
          <p:nvPr/>
        </p:nvSpPr>
        <p:spPr>
          <a:xfrm>
            <a:off x="4662460" y="2571750"/>
            <a:ext cx="1012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Stage I</a:t>
            </a:r>
          </a:p>
          <a:p>
            <a:r>
              <a:rPr lang="en-US" b="1" dirty="0">
                <a:solidFill>
                  <a:schemeClr val="bg1"/>
                </a:solidFill>
              </a:rPr>
              <a:t>75%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ADB7D9-6875-FE6F-79EE-E11E19EA4687}"/>
              </a:ext>
            </a:extLst>
          </p:cNvPr>
          <p:cNvCxnSpPr>
            <a:cxnSpLocks/>
          </p:cNvCxnSpPr>
          <p:nvPr/>
        </p:nvCxnSpPr>
        <p:spPr>
          <a:xfrm>
            <a:off x="3895496" y="1275647"/>
            <a:ext cx="105799" cy="13751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E08228-B03D-83B8-FC17-FE4DE1A6FFDF}"/>
              </a:ext>
            </a:extLst>
          </p:cNvPr>
          <p:cNvCxnSpPr>
            <a:cxnSpLocks/>
          </p:cNvCxnSpPr>
          <p:nvPr/>
        </p:nvCxnSpPr>
        <p:spPr>
          <a:xfrm>
            <a:off x="4473608" y="1100082"/>
            <a:ext cx="0" cy="203103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CC0B4CF-9F1E-E2A4-AE01-C862FDF0CF82}"/>
              </a:ext>
            </a:extLst>
          </p:cNvPr>
          <p:cNvSpPr txBox="1"/>
          <p:nvPr/>
        </p:nvSpPr>
        <p:spPr>
          <a:xfrm>
            <a:off x="3423787" y="848813"/>
            <a:ext cx="808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Stage III</a:t>
            </a:r>
          </a:p>
          <a:p>
            <a:pPr algn="ctr"/>
            <a:r>
              <a:rPr lang="en-US" sz="1200" b="1" dirty="0"/>
              <a:t>7.5%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96E30D-ECAB-06AF-C487-8172DE8DDA94}"/>
              </a:ext>
            </a:extLst>
          </p:cNvPr>
          <p:cNvSpPr txBox="1"/>
          <p:nvPr/>
        </p:nvSpPr>
        <p:spPr>
          <a:xfrm>
            <a:off x="4100258" y="684386"/>
            <a:ext cx="808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Stage IV</a:t>
            </a:r>
          </a:p>
          <a:p>
            <a:pPr algn="ctr"/>
            <a:r>
              <a:rPr lang="en-US" sz="1200" b="1" dirty="0"/>
              <a:t>2.5%</a:t>
            </a:r>
            <a:endParaRPr lang="en-US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750C25-0F91-9CA8-02D7-C2425F85BEFD}"/>
              </a:ext>
            </a:extLst>
          </p:cNvPr>
          <p:cNvCxnSpPr>
            <a:cxnSpLocks/>
          </p:cNvCxnSpPr>
          <p:nvPr/>
        </p:nvCxnSpPr>
        <p:spPr>
          <a:xfrm>
            <a:off x="3159595" y="1768347"/>
            <a:ext cx="264192" cy="185144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53EE0A3-D5C3-95ED-F607-6694FFB7ACBE}"/>
              </a:ext>
            </a:extLst>
          </p:cNvPr>
          <p:cNvSpPr txBox="1"/>
          <p:nvPr/>
        </p:nvSpPr>
        <p:spPr>
          <a:xfrm>
            <a:off x="3497488" y="2022185"/>
            <a:ext cx="66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IIB+IIC ~7%</a:t>
            </a:r>
            <a:endParaRPr lang="en-US" sz="1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356C1A-6745-4F2C-DBD4-B69CC72DAFD0}"/>
              </a:ext>
            </a:extLst>
          </p:cNvPr>
          <p:cNvSpPr txBox="1"/>
          <p:nvPr/>
        </p:nvSpPr>
        <p:spPr>
          <a:xfrm>
            <a:off x="2520090" y="1410791"/>
            <a:ext cx="808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Stage II</a:t>
            </a:r>
          </a:p>
          <a:p>
            <a:pPr algn="ctr"/>
            <a:r>
              <a:rPr lang="en-US" sz="1200" b="1" dirty="0"/>
              <a:t>15%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352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C07B64-1074-99B9-0B58-4243ABFAC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036"/>
            <a:ext cx="7886700" cy="829482"/>
          </a:xfrm>
        </p:spPr>
        <p:txBody>
          <a:bodyPr/>
          <a:lstStyle/>
          <a:p>
            <a:r>
              <a:rPr lang="en-US" dirty="0">
                <a:latin typeface="+mn-lt"/>
              </a:rPr>
              <a:t>Melanoma 5-Year Overall Survival by Stage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C7672FC-A78B-755F-AA85-6DC9AE7EEE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326746"/>
              </p:ext>
            </p:extLst>
          </p:nvPr>
        </p:nvGraphicFramePr>
        <p:xfrm>
          <a:off x="510807" y="923321"/>
          <a:ext cx="8122386" cy="23588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07462">
                  <a:extLst>
                    <a:ext uri="{9D8B030D-6E8A-4147-A177-3AD203B41FA5}">
                      <a16:colId xmlns:a16="http://schemas.microsoft.com/office/drawing/2014/main" val="2906261335"/>
                    </a:ext>
                  </a:extLst>
                </a:gridCol>
                <a:gridCol w="2707462">
                  <a:extLst>
                    <a:ext uri="{9D8B030D-6E8A-4147-A177-3AD203B41FA5}">
                      <a16:colId xmlns:a16="http://schemas.microsoft.com/office/drawing/2014/main" val="1294810352"/>
                    </a:ext>
                  </a:extLst>
                </a:gridCol>
                <a:gridCol w="2707462">
                  <a:extLst>
                    <a:ext uri="{9D8B030D-6E8A-4147-A177-3AD203B41FA5}">
                      <a16:colId xmlns:a16="http://schemas.microsoft.com/office/drawing/2014/main" val="3552561993"/>
                    </a:ext>
                  </a:extLst>
                </a:gridCol>
              </a:tblGrid>
              <a:tr h="47176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Stage/SEER classification 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5-year OS 2000-2004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5-year OS 2013-2019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859608"/>
                  </a:ext>
                </a:extLst>
              </a:tr>
              <a:tr h="471766">
                <a:tc>
                  <a:txBody>
                    <a:bodyPr/>
                    <a:lstStyle/>
                    <a:p>
                      <a:r>
                        <a:rPr lang="en-US" sz="1600" dirty="0"/>
                        <a:t>All Stages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90.4%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93.5%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8115413"/>
                  </a:ext>
                </a:extLst>
              </a:tr>
              <a:tr h="471766">
                <a:tc>
                  <a:txBody>
                    <a:bodyPr/>
                    <a:lstStyle/>
                    <a:p>
                      <a:r>
                        <a:rPr lang="en-US" sz="1600" dirty="0"/>
                        <a:t>Localized (Stage I/II)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97.7%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99.6%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837946"/>
                  </a:ext>
                </a:extLst>
              </a:tr>
              <a:tr h="471766">
                <a:tc>
                  <a:txBody>
                    <a:bodyPr/>
                    <a:lstStyle/>
                    <a:p>
                      <a:r>
                        <a:rPr lang="en-US" sz="1600" dirty="0"/>
                        <a:t>Regional (Stage III)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62.6%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73.9%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799771"/>
                  </a:ext>
                </a:extLst>
              </a:tr>
              <a:tr h="471766">
                <a:tc>
                  <a:txBody>
                    <a:bodyPr/>
                    <a:lstStyle/>
                    <a:p>
                      <a:r>
                        <a:rPr lang="en-US" sz="1600" dirty="0"/>
                        <a:t>Distant/Metastatic (Stage IV)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873944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3EA9D08-C17C-70E2-3135-43F0C2BD7D30}"/>
              </a:ext>
            </a:extLst>
          </p:cNvPr>
          <p:cNvSpPr txBox="1"/>
          <p:nvPr/>
        </p:nvSpPr>
        <p:spPr>
          <a:xfrm>
            <a:off x="3026589" y="4502133"/>
            <a:ext cx="5928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</a:t>
            </a:r>
            <a:r>
              <a:rPr lang="en-US" sz="800" b="0" i="0" u="none" strike="noStrike" baseline="0" dirty="0">
                <a:solidFill>
                  <a:schemeClr val="bg1"/>
                </a:solidFill>
              </a:rPr>
              <a:t>. National Cancer Institute SEER Program. SEER* Explorer. Melanoma of the Skin. Accessed Aug 10, 2023. https://seer.cancer.gov/statistics-network/explorer/application.html 2. National Cancer Institute SEER Program. Cancer Stat Facts: Melanoma of the Skin. Accessed Aug 10, 2023. https://seer.cancer.gov/statfacts/html/melan.html</a:t>
            </a:r>
            <a:endParaRPr lang="en-US" sz="8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C1272CF-7E7D-4A5D-C4BE-90DD11E7C144}"/>
              </a:ext>
            </a:extLst>
          </p:cNvPr>
          <p:cNvSpPr/>
          <p:nvPr/>
        </p:nvSpPr>
        <p:spPr>
          <a:xfrm>
            <a:off x="736101" y="3353833"/>
            <a:ext cx="7779249" cy="92340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Melanoma is more common in Caucasian patients, but survival outcomes are worse in African American patients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5-year OS in African Americans is 74.4% vs 93.3% in Caucasian patients</a:t>
            </a:r>
            <a:r>
              <a:rPr lang="en-US" sz="1600" baseline="30000" dirty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AEC55E-07F8-E74B-49E6-467A83707569}"/>
              </a:ext>
            </a:extLst>
          </p:cNvPr>
          <p:cNvSpPr txBox="1"/>
          <p:nvPr/>
        </p:nvSpPr>
        <p:spPr>
          <a:xfrm>
            <a:off x="136026" y="4277238"/>
            <a:ext cx="22444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OS, overall survival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93AAAAF-8E2C-D0D8-7263-28BCDC2B9091}"/>
              </a:ext>
            </a:extLst>
          </p:cNvPr>
          <p:cNvSpPr/>
          <p:nvPr/>
        </p:nvSpPr>
        <p:spPr>
          <a:xfrm>
            <a:off x="4231935" y="2418247"/>
            <a:ext cx="3498902" cy="776583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01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433D3-32D2-0A06-ADC5-2B2143CD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99" y="-152564"/>
            <a:ext cx="7886700" cy="99417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Biomarkers in Melanoma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5DBCCE0-3FC5-22B6-CEE8-CE1CF02BE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3362" y="268205"/>
            <a:ext cx="2135810" cy="485143"/>
          </a:xfrm>
        </p:spPr>
        <p:txBody>
          <a:bodyPr>
            <a:normAutofit/>
          </a:bodyPr>
          <a:lstStyle/>
          <a:p>
            <a:r>
              <a:rPr lang="en-US" b="0" dirty="0"/>
              <a:t>MAPK Pathway</a:t>
            </a:r>
            <a:r>
              <a:rPr lang="en-US" b="0" baseline="30000" dirty="0"/>
              <a:t>2</a:t>
            </a:r>
            <a:endParaRPr lang="en-US" b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E116EB-75EF-FC8E-FB07-4EF6669BA6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14770" y="525564"/>
            <a:ext cx="4095926" cy="632089"/>
          </a:xfrm>
        </p:spPr>
        <p:txBody>
          <a:bodyPr>
            <a:normAutofit/>
          </a:bodyPr>
          <a:lstStyle/>
          <a:p>
            <a:pPr algn="ctr"/>
            <a:r>
              <a:rPr lang="en-US" b="0" dirty="0"/>
              <a:t>Modulation of tumor microenvironment </a:t>
            </a:r>
            <a:r>
              <a:rPr lang="en-US" b="0" dirty="0">
                <a:sym typeface="Wingdings" panose="05000000000000000000" pitchFamily="2" charset="2"/>
              </a:rPr>
              <a:t> advances in immunotherapy</a:t>
            </a:r>
            <a:r>
              <a:rPr lang="en-US" b="0" baseline="30000" dirty="0"/>
              <a:t>1</a:t>
            </a:r>
            <a:endParaRPr lang="en-US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FEFFDB-364B-0091-6FFA-FAC19541D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77" y="1183411"/>
            <a:ext cx="4077752" cy="3118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D9A9B2-CC5D-6531-7538-7599D4F3F41B}"/>
              </a:ext>
            </a:extLst>
          </p:cNvPr>
          <p:cNvSpPr txBox="1"/>
          <p:nvPr/>
        </p:nvSpPr>
        <p:spPr>
          <a:xfrm>
            <a:off x="3028958" y="4496942"/>
            <a:ext cx="57093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1. Wei Y, et al. </a:t>
            </a:r>
            <a:r>
              <a:rPr lang="en-US" sz="900" i="1" dirty="0">
                <a:solidFill>
                  <a:schemeClr val="bg1"/>
                </a:solidFill>
              </a:rPr>
              <a:t>Front Oncol</a:t>
            </a:r>
            <a:r>
              <a:rPr lang="en-US" sz="900" dirty="0">
                <a:solidFill>
                  <a:schemeClr val="bg1"/>
                </a:solidFill>
              </a:rPr>
              <a:t>. 2022;12:831407. Figure used under approved terms of  Creative Commons Attribution License. http://creativecommons.org/licenses/by/4.0/.  2. Tanda E, et al. </a:t>
            </a:r>
            <a:r>
              <a:rPr lang="en-US" sz="900" i="1" dirty="0">
                <a:solidFill>
                  <a:schemeClr val="bg1"/>
                </a:solidFill>
              </a:rPr>
              <a:t>Front Mol </a:t>
            </a:r>
            <a:r>
              <a:rPr lang="en-US" sz="900" i="1" dirty="0" err="1">
                <a:solidFill>
                  <a:schemeClr val="bg1"/>
                </a:solidFill>
              </a:rPr>
              <a:t>Biosci</a:t>
            </a:r>
            <a:r>
              <a:rPr lang="en-US" sz="900" dirty="0">
                <a:solidFill>
                  <a:schemeClr val="bg1"/>
                </a:solidFill>
              </a:rPr>
              <a:t>. 2020;7:154. Figure used under approved terms of  Creative Commons Attribution License. http://creativecommons.org/licenses/by/4.0/. 3. Sanchez-Vega F, et al. </a:t>
            </a:r>
            <a:r>
              <a:rPr lang="en-US" sz="900" i="1" dirty="0">
                <a:solidFill>
                  <a:schemeClr val="bg1"/>
                </a:solidFill>
              </a:rPr>
              <a:t>Cell. </a:t>
            </a:r>
            <a:r>
              <a:rPr lang="en-US" sz="900" dirty="0">
                <a:solidFill>
                  <a:schemeClr val="bg1"/>
                </a:solidFill>
              </a:rPr>
              <a:t>2018;173(2):321-337.e10. </a:t>
            </a:r>
            <a:endParaRPr lang="en-US" sz="9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249EAD-9806-9F8D-80AE-DE14AE80E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573" y="801136"/>
            <a:ext cx="3026808" cy="35412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4BDA28-BDD7-9400-BE37-C5347399222F}"/>
              </a:ext>
            </a:extLst>
          </p:cNvPr>
          <p:cNvSpPr txBox="1"/>
          <p:nvPr/>
        </p:nvSpPr>
        <p:spPr>
          <a:xfrm>
            <a:off x="4804661" y="4279252"/>
            <a:ext cx="3026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MAPK, mitogen-activated protein kinase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8F10108-A79A-407A-093A-95B061E737F1}"/>
              </a:ext>
            </a:extLst>
          </p:cNvPr>
          <p:cNvSpPr/>
          <p:nvPr/>
        </p:nvSpPr>
        <p:spPr>
          <a:xfrm>
            <a:off x="7792300" y="1490133"/>
            <a:ext cx="1283966" cy="171591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BRAF activating mutations found in ~50% of cutaneous melanoma</a:t>
            </a:r>
            <a:r>
              <a:rPr lang="en-US" sz="1400" baseline="30000" dirty="0">
                <a:solidFill>
                  <a:schemeClr val="tx1"/>
                </a:solidFill>
              </a:rPr>
              <a:t>2,3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1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0F197-AA55-8EA0-1514-D9CEE87AD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825" y="53278"/>
            <a:ext cx="8296101" cy="880111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+mn-lt"/>
              </a:rPr>
              <a:t>Majority of Recurrences in Stage IIB/C Are Nodal or Systemic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DFC9A1DA-1AC4-8671-921A-498D2B9F13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499983"/>
              </p:ext>
            </p:extLst>
          </p:nvPr>
        </p:nvGraphicFramePr>
        <p:xfrm>
          <a:off x="583397" y="1289278"/>
          <a:ext cx="3353903" cy="2357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1F53D3B-BE4C-D2CB-397A-C53420568320}"/>
              </a:ext>
            </a:extLst>
          </p:cNvPr>
          <p:cNvSpPr txBox="1"/>
          <p:nvPr/>
        </p:nvSpPr>
        <p:spPr>
          <a:xfrm>
            <a:off x="1415526" y="902004"/>
            <a:ext cx="1689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Stage IIB (N=226)</a:t>
            </a:r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899CAB31-A8CD-F214-09C0-3C1FDE5DDA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687835"/>
              </p:ext>
            </p:extLst>
          </p:nvPr>
        </p:nvGraphicFramePr>
        <p:xfrm>
          <a:off x="5378589" y="1200735"/>
          <a:ext cx="3251533" cy="2742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7077F8E-8C36-53F6-F57A-445B4859B898}"/>
              </a:ext>
            </a:extLst>
          </p:cNvPr>
          <p:cNvSpPr txBox="1"/>
          <p:nvPr/>
        </p:nvSpPr>
        <p:spPr>
          <a:xfrm>
            <a:off x="6231544" y="946786"/>
            <a:ext cx="1682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Stage IIC (N=112)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67F495-EEAA-CF56-8C76-D0B6C0AEF82F}"/>
              </a:ext>
            </a:extLst>
          </p:cNvPr>
          <p:cNvSpPr txBox="1">
            <a:spLocks/>
          </p:cNvSpPr>
          <p:nvPr/>
        </p:nvSpPr>
        <p:spPr bwMode="auto">
          <a:xfrm>
            <a:off x="3212668" y="3356276"/>
            <a:ext cx="3049104" cy="87235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Recurrence increases risk of developing metastatic disease and melanoma-specific death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DDCC85-1B7B-AE55-5C6B-993A7D8A0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173" y="4509207"/>
            <a:ext cx="58445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Calibri" panose="020F0502020204030204" pitchFamily="34" charset="0"/>
              </a:rPr>
              <a:t>Lee </a:t>
            </a:r>
            <a:r>
              <a:rPr kumimoji="0" lang="en-US" altLang="en-US" sz="11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Calibri" panose="020F0502020204030204" pitchFamily="34" charset="0"/>
              </a:rPr>
              <a:t>AY, et al. </a:t>
            </a:r>
            <a:r>
              <a:rPr kumimoji="0" lang="en-US" altLang="en-US" sz="11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Calibri" panose="020F0502020204030204" pitchFamily="34" charset="0"/>
              </a:rPr>
              <a:t>Ann Surg Oncol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Calibri" panose="020F0502020204030204" pitchFamily="34" charset="0"/>
              </a:rPr>
              <a:t>. 2017;24(4):939-946. </a:t>
            </a:r>
          </a:p>
        </p:txBody>
      </p:sp>
    </p:spTree>
    <p:extLst>
      <p:ext uri="{BB962C8B-B14F-4D97-AF65-F5344CB8AC3E}">
        <p14:creationId xmlns:p14="http://schemas.microsoft.com/office/powerpoint/2010/main" val="630896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7966</TotalTime>
  <Words>4702</Words>
  <Application>Microsoft Office PowerPoint</Application>
  <PresentationFormat>On-screen Show (16:9)</PresentationFormat>
  <Paragraphs>576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Wingdings</vt:lpstr>
      <vt:lpstr>Office Theme</vt:lpstr>
      <vt:lpstr>1_Office Theme 2013 - 2022</vt:lpstr>
      <vt:lpstr>PowerPoint Presentation</vt:lpstr>
      <vt:lpstr>Faculty</vt:lpstr>
      <vt:lpstr>Disclosures</vt:lpstr>
      <vt:lpstr>Objectives </vt:lpstr>
      <vt:lpstr>Melanoma Prevalence and Risk Factors1-2</vt:lpstr>
      <vt:lpstr>Melanoma Incidence by Stage</vt:lpstr>
      <vt:lpstr>Melanoma 5-Year Overall Survival by Stage</vt:lpstr>
      <vt:lpstr>Biomarkers in Melanoma</vt:lpstr>
      <vt:lpstr>Majority of Recurrences in Stage IIB/C Are Nodal or Systemic</vt:lpstr>
      <vt:lpstr>NCCN Guidelines for Resectable Perioperative Melanoma</vt:lpstr>
      <vt:lpstr>Adjuvant Immunotherapy Clinical Trials</vt:lpstr>
      <vt:lpstr>Adjuvant Targeted Therapy: COMBI-AD Phase 3 Trial</vt:lpstr>
      <vt:lpstr>Neoadjuvant Pembrolizumab: SWOG S1801</vt:lpstr>
      <vt:lpstr>Other Key Clinical Trials</vt:lpstr>
      <vt:lpstr>Melanoma Perioperative Considerations</vt:lpstr>
      <vt:lpstr>Guideline Recommended First-line Treatment Options for Patients With Metastatic/Unresectable Melanoma</vt:lpstr>
      <vt:lpstr>Frontline Immunotherapy Clinical Trials</vt:lpstr>
      <vt:lpstr>1st line Targeted BRAF/MEK</vt:lpstr>
      <vt:lpstr>DREAMseq: Immunotherapy Combination Frontline Improves OS in BRAF+ Metastatic Melanoma</vt:lpstr>
      <vt:lpstr>2nd-line Treatment Considerations</vt:lpstr>
      <vt:lpstr>Other Key Trials in Advanced/Metastatic Melanoma </vt:lpstr>
      <vt:lpstr>Advanced/Metastatic Melanoma Treatment Considerations</vt:lpstr>
      <vt:lpstr>ICIs: Immune System Imbalance Leads to Immune-Related Adverse Events </vt:lpstr>
      <vt:lpstr>General Management of irAEs Associated With ICIs1-3</vt:lpstr>
      <vt:lpstr>BRAF/MEK Inhibitor Adverse Event Management1-2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Suellen Evavold</cp:lastModifiedBy>
  <cp:revision>110</cp:revision>
  <dcterms:created xsi:type="dcterms:W3CDTF">2022-06-14T21:07:39Z</dcterms:created>
  <dcterms:modified xsi:type="dcterms:W3CDTF">2023-10-12T21:43:17Z</dcterms:modified>
</cp:coreProperties>
</file>