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8" r:id="rId2"/>
    <p:sldId id="2147375398" r:id="rId3"/>
    <p:sldId id="2147375399" r:id="rId4"/>
    <p:sldId id="2147375401" r:id="rId5"/>
    <p:sldId id="2147375412" r:id="rId6"/>
    <p:sldId id="2147375434" r:id="rId7"/>
    <p:sldId id="2147375413" r:id="rId8"/>
    <p:sldId id="3967" r:id="rId9"/>
    <p:sldId id="2147375409" r:id="rId10"/>
    <p:sldId id="2147375403" r:id="rId11"/>
    <p:sldId id="2147375464" r:id="rId12"/>
    <p:sldId id="2147375476" r:id="rId13"/>
    <p:sldId id="2147375457" r:id="rId14"/>
    <p:sldId id="2147375405" r:id="rId15"/>
    <p:sldId id="2147375414" r:id="rId16"/>
    <p:sldId id="2147375416" r:id="rId17"/>
    <p:sldId id="2147375418" r:id="rId18"/>
    <p:sldId id="2147375447" r:id="rId19"/>
    <p:sldId id="267" r:id="rId20"/>
    <p:sldId id="2147375437" r:id="rId21"/>
    <p:sldId id="2147375448" r:id="rId22"/>
    <p:sldId id="2147375449" r:id="rId23"/>
    <p:sldId id="2147375419" r:id="rId24"/>
    <p:sldId id="2147375421" r:id="rId25"/>
    <p:sldId id="2147375454" r:id="rId26"/>
    <p:sldId id="2147375455" r:id="rId27"/>
    <p:sldId id="2147375440" r:id="rId28"/>
    <p:sldId id="2147375495" r:id="rId29"/>
    <p:sldId id="330" r:id="rId30"/>
    <p:sldId id="2147375442" r:id="rId31"/>
    <p:sldId id="2147375494" r:id="rId32"/>
    <p:sldId id="1525" r:id="rId33"/>
    <p:sldId id="2147375443" r:id="rId34"/>
    <p:sldId id="2147375463" r:id="rId35"/>
    <p:sldId id="2147375452" r:id="rId36"/>
    <p:sldId id="2147375460" r:id="rId37"/>
    <p:sldId id="2147375458" r:id="rId38"/>
    <p:sldId id="2147375459" r:id="rId39"/>
    <p:sldId id="283" r:id="rId40"/>
    <p:sldId id="2147375479" r:id="rId41"/>
    <p:sldId id="2147375480" r:id="rId42"/>
    <p:sldId id="2147375473" r:id="rId43"/>
    <p:sldId id="2147375472" r:id="rId44"/>
    <p:sldId id="2147375474" r:id="rId45"/>
    <p:sldId id="2147375482" r:id="rId46"/>
    <p:sldId id="2147375484" r:id="rId47"/>
    <p:sldId id="2147375485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6F3B26-F60B-440D-AC07-0F0619B447E6}">
          <p14:sldIdLst>
            <p14:sldId id="258"/>
          </p14:sldIdLst>
        </p14:section>
        <p14:section name="1. Introduction/Recognition" id="{E64A6F35-AC6C-40FD-90CE-A2DC853FABEC}">
          <p14:sldIdLst>
            <p14:sldId id="2147375398"/>
            <p14:sldId id="2147375399"/>
            <p14:sldId id="2147375401"/>
          </p14:sldIdLst>
        </p14:section>
        <p14:section name="2. Practical Screening Approaches" id="{CD9E2B7E-010F-4B90-A0EF-4810EBD9A57F}">
          <p14:sldIdLst>
            <p14:sldId id="2147375412"/>
            <p14:sldId id="2147375434"/>
            <p14:sldId id="2147375413"/>
            <p14:sldId id="3967"/>
            <p14:sldId id="2147375409"/>
            <p14:sldId id="2147375403"/>
            <p14:sldId id="2147375464"/>
            <p14:sldId id="2147375476"/>
            <p14:sldId id="2147375457"/>
            <p14:sldId id="2147375405"/>
            <p14:sldId id="2147375414"/>
            <p14:sldId id="2147375416"/>
          </p14:sldIdLst>
        </p14:section>
        <p14:section name="3. Approaches to Treatment" id="{370C5532-64C4-485F-957F-D776F8C1EB06}">
          <p14:sldIdLst>
            <p14:sldId id="2147375418"/>
            <p14:sldId id="2147375447"/>
            <p14:sldId id="267"/>
            <p14:sldId id="2147375437"/>
          </p14:sldIdLst>
        </p14:section>
        <p14:section name="4. Pharmacotherapy in Detail" id="{371B0741-FE49-458F-8CDB-35136C792148}">
          <p14:sldIdLst>
            <p14:sldId id="2147375448"/>
            <p14:sldId id="2147375449"/>
            <p14:sldId id="2147375419"/>
            <p14:sldId id="2147375421"/>
            <p14:sldId id="2147375454"/>
            <p14:sldId id="2147375455"/>
            <p14:sldId id="2147375440"/>
            <p14:sldId id="2147375495"/>
            <p14:sldId id="330"/>
            <p14:sldId id="2147375442"/>
            <p14:sldId id="2147375494"/>
            <p14:sldId id="1525"/>
            <p14:sldId id="2147375443"/>
            <p14:sldId id="2147375463"/>
            <p14:sldId id="2147375452"/>
          </p14:sldIdLst>
        </p14:section>
        <p14:section name="5. Personalizing Pharmacotherapy" id="{E1B97802-55A6-46E3-B13F-066CA7425F76}">
          <p14:sldIdLst>
            <p14:sldId id="2147375460"/>
            <p14:sldId id="2147375458"/>
            <p14:sldId id="2147375459"/>
          </p14:sldIdLst>
        </p14:section>
        <p14:section name="6. Real-World Case Studies" id="{CAAFCCDC-4813-4091-833F-3CB8DBF96E88}">
          <p14:sldIdLst>
            <p14:sldId id="283"/>
            <p14:sldId id="2147375479"/>
            <p14:sldId id="2147375480"/>
            <p14:sldId id="2147375473"/>
            <p14:sldId id="2147375472"/>
            <p14:sldId id="2147375474"/>
            <p14:sldId id="2147375482"/>
            <p14:sldId id="2147375484"/>
            <p14:sldId id="2147375485"/>
          </p14:sldIdLst>
        </p14:section>
        <p14:section name="7. Key Concepts" id="{D7108D0D-BEC3-4087-BFEE-9676EC9418A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BC80B-B998-14BE-D701-8F075A60DAC2}" name="Nagle-Yang, Sarah" initials="NYS" userId="S::sarah.nagle-yang@cuanschutz.edu::f416c469-375d-48c0-aaba-99544d48ff83" providerId="AD"/>
  <p188:author id="{570CDB2A-3943-2C41-DE51-21B6A137592A}" name="Sunali Wadehra" initials="SW" userId="3a9d7218ded4b9fd" providerId="Windows Live"/>
  <p188:author id="{0A81873D-B64B-1F4A-6A3D-CD312E8E376A}" name="Jillian Scavone" initials="JS" userId="Jillian Scavone" providerId="None"/>
  <p188:author id="{98800555-23FE-FB67-1EB1-5A551B4CC95A}" name="Gregory Scott" initials="GS" userId="3ce193bdb2642430" providerId="Windows Live"/>
  <p188:author id="{DBC79167-A998-19AD-5479-41E8F0E04618}" name="Sandra Nimmo" initials="SN" userId="S::snimmo@vindicocme.com::5b04a3b3-8bad-4332-98e1-54dbffa3e635" providerId="AD"/>
  <p188:author id="{FA587469-9754-E120-B2BB-16758DE7B923}" name="Sunali Wadehra" initials="SW" userId="S::swadehra@medlearninggroup.com::daca24d6-d195-4631-925b-8b96e5619528" providerId="AD"/>
  <p188:author id="{DFF0BE91-FFCD-C044-53E2-37985E4B0752}" name="Jane Joukovsky" initials="JJ" userId="55996e53fdeca00d" providerId="Windows Live"/>
  <p188:author id="{5FA04A96-AF58-C5E0-EE88-5B1BFD5B0EB6}" name="Clayton, Anita *HS" initials="" userId="S::AHC8V@uvahealth.org::ab0de191-ac74-4ad2-a87d-1be30ac2e75b" providerId="AD"/>
  <p188:author id="{9AE58BDE-835F-A9BF-A779-B05DB5623F2D}" name="Barbara P. Yawn" initials="BPY" userId="Barbara P. Yawn" providerId="None"/>
  <p188:author id="{BA743DE9-582D-CF72-0573-C83E631977C2}" name="Deligiannidis, Kristina M" initials="DKM" userId="S::kdeligian1@northwell.edu::c35ab272-decb-430e-ab4d-16ed8658a5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54"/>
    <p:restoredTop sz="87590" autoAdjust="0"/>
  </p:normalViewPr>
  <p:slideViewPr>
    <p:cSldViewPr snapToGrid="0">
      <p:cViewPr varScale="1">
        <p:scale>
          <a:sx n="129" d="100"/>
          <a:sy n="129" d="100"/>
        </p:scale>
        <p:origin x="702" y="12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5A-4E07-A43B-E8E67BEEC2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EC-4CB0-85D3-2013748AC9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EC-4CB0-85D3-2013748AC95C}"/>
              </c:ext>
            </c:extLst>
          </c:dPt>
          <c:cat>
            <c:strRef>
              <c:f>Sheet1!$A$2:$A$4</c:f>
              <c:strCache>
                <c:ptCount val="3"/>
                <c:pt idx="0">
                  <c:v>Postpartum</c:v>
                </c:pt>
                <c:pt idx="1">
                  <c:v>During pregnancy</c:v>
                </c:pt>
                <c:pt idx="2">
                  <c:v>Pre-pregnancy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0.33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5A-4E07-A43B-E8E67BEEC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 (n=43)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Sheet1!$A$2:$A$12</c:f>
              <c:numCache>
                <c:formatCode>General</c:formatCode>
                <c:ptCount val="11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24</c:v>
                </c:pt>
                <c:pt idx="5">
                  <c:v>36</c:v>
                </c:pt>
                <c:pt idx="6">
                  <c:v>48</c:v>
                </c:pt>
                <c:pt idx="7">
                  <c:v>60</c:v>
                </c:pt>
                <c:pt idx="8">
                  <c:v>72</c:v>
                </c:pt>
                <c:pt idx="9">
                  <c:v>168</c:v>
                </c:pt>
                <c:pt idx="10">
                  <c:v>720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-5</c:v>
                </c:pt>
                <c:pt idx="1">
                  <c:v>-6.9</c:v>
                </c:pt>
                <c:pt idx="2">
                  <c:v>-8.1</c:v>
                </c:pt>
                <c:pt idx="3">
                  <c:v>-9.8000000000000007</c:v>
                </c:pt>
                <c:pt idx="4">
                  <c:v>-10.7</c:v>
                </c:pt>
                <c:pt idx="5">
                  <c:v>-12.6</c:v>
                </c:pt>
                <c:pt idx="6">
                  <c:v>-13.6</c:v>
                </c:pt>
                <c:pt idx="7">
                  <c:v>-14</c:v>
                </c:pt>
                <c:pt idx="8">
                  <c:v>-14.7</c:v>
                </c:pt>
                <c:pt idx="9">
                  <c:v>-13.3</c:v>
                </c:pt>
                <c:pt idx="10">
                  <c:v>-13.8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92-43CA-BD59-B279C62CEB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BRX60 (n=38)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Sheet1!$A$2:$A$12</c:f>
              <c:numCache>
                <c:formatCode>General</c:formatCode>
                <c:ptCount val="11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24</c:v>
                </c:pt>
                <c:pt idx="5">
                  <c:v>36</c:v>
                </c:pt>
                <c:pt idx="6">
                  <c:v>48</c:v>
                </c:pt>
                <c:pt idx="7">
                  <c:v>60</c:v>
                </c:pt>
                <c:pt idx="8">
                  <c:v>72</c:v>
                </c:pt>
                <c:pt idx="9">
                  <c:v>168</c:v>
                </c:pt>
                <c:pt idx="10">
                  <c:v>720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-5</c:v>
                </c:pt>
                <c:pt idx="1">
                  <c:v>-9</c:v>
                </c:pt>
                <c:pt idx="2">
                  <c:v>-10.199999999999999</c:v>
                </c:pt>
                <c:pt idx="3">
                  <c:v>-11</c:v>
                </c:pt>
                <c:pt idx="4">
                  <c:v>-15</c:v>
                </c:pt>
                <c:pt idx="5">
                  <c:v>-17.7</c:v>
                </c:pt>
                <c:pt idx="6">
                  <c:v>-18</c:v>
                </c:pt>
                <c:pt idx="7">
                  <c:v>-19.5</c:v>
                </c:pt>
                <c:pt idx="8">
                  <c:v>-19.7</c:v>
                </c:pt>
                <c:pt idx="9">
                  <c:v>-17.399999999999999</c:v>
                </c:pt>
                <c:pt idx="10">
                  <c:v>-19.5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92-43CA-BD59-B279C62CEB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BRX90 (n=41)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Sheet1!$A$2:$A$12</c:f>
              <c:numCache>
                <c:formatCode>General</c:formatCode>
                <c:ptCount val="11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24</c:v>
                </c:pt>
                <c:pt idx="5">
                  <c:v>36</c:v>
                </c:pt>
                <c:pt idx="6">
                  <c:v>48</c:v>
                </c:pt>
                <c:pt idx="7">
                  <c:v>60</c:v>
                </c:pt>
                <c:pt idx="8">
                  <c:v>72</c:v>
                </c:pt>
                <c:pt idx="9">
                  <c:v>168</c:v>
                </c:pt>
                <c:pt idx="10">
                  <c:v>720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-4.9000000000000004</c:v>
                </c:pt>
                <c:pt idx="1">
                  <c:v>-7.2</c:v>
                </c:pt>
                <c:pt idx="2">
                  <c:v>-8.5</c:v>
                </c:pt>
                <c:pt idx="3">
                  <c:v>-9.1</c:v>
                </c:pt>
                <c:pt idx="4">
                  <c:v>-13</c:v>
                </c:pt>
                <c:pt idx="5">
                  <c:v>-13.9</c:v>
                </c:pt>
                <c:pt idx="6">
                  <c:v>-16.899999999999999</c:v>
                </c:pt>
                <c:pt idx="7">
                  <c:v>-17.7</c:v>
                </c:pt>
                <c:pt idx="8">
                  <c:v>-17.2</c:v>
                </c:pt>
                <c:pt idx="9">
                  <c:v>-14.9</c:v>
                </c:pt>
                <c:pt idx="10">
                  <c:v>-17.600000000000001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92-43CA-BD59-B279C62CE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4004016"/>
        <c:axId val="1434012656"/>
      </c:lineChart>
      <c:catAx>
        <c:axId val="1434004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012656"/>
        <c:crosses val="autoZero"/>
        <c:auto val="1"/>
        <c:lblAlgn val="ctr"/>
        <c:lblOffset val="100"/>
        <c:noMultiLvlLbl val="0"/>
      </c:catAx>
      <c:valAx>
        <c:axId val="143401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LSM</a:t>
                </a:r>
                <a:r>
                  <a:rPr lang="en-US" baseline="0" dirty="0"/>
                  <a:t> Change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5.1529790660225443E-2"/>
              <c:y val="0.10889641226753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0040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0.23011</cdr:x>
      <cdr:y>0.20851</cdr:y>
    </cdr:from>
    <cdr:to>
      <cdr:x>0.47256</cdr:x>
      <cdr:y>0.47309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4862B45-792A-2581-E73C-8BFCE3381C34}"/>
            </a:ext>
          </a:extLst>
        </cdr:cNvPr>
        <cdr:cNvSpPr txBox="1"/>
      </cdr:nvSpPr>
      <cdr:spPr>
        <a:xfrm xmlns:a="http://schemas.openxmlformats.org/drawingml/2006/main">
          <a:off x="976629" y="659420"/>
          <a:ext cx="1029005" cy="836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Prior to pregnancy 27%</a:t>
          </a:r>
        </a:p>
      </cdr:txBody>
    </cdr:sp>
  </cdr:relSizeAnchor>
  <cdr:relSizeAnchor xmlns:cdr="http://schemas.openxmlformats.org/drawingml/2006/chartDrawing">
    <cdr:from>
      <cdr:x>0.52577</cdr:x>
      <cdr:y>0.36562</cdr:y>
    </cdr:from>
    <cdr:to>
      <cdr:x>0.79472</cdr:x>
      <cdr:y>0.55414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1554184-7388-B79E-4F6A-DF88479791E8}"/>
            </a:ext>
          </a:extLst>
        </cdr:cNvPr>
        <cdr:cNvSpPr txBox="1"/>
      </cdr:nvSpPr>
      <cdr:spPr>
        <a:xfrm xmlns:a="http://schemas.openxmlformats.org/drawingml/2006/main">
          <a:off x="2231472" y="1156312"/>
          <a:ext cx="1141455" cy="596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solidFill>
                <a:schemeClr val="bg1"/>
              </a:solidFill>
            </a:rPr>
            <a:t>Postpartum 40%</a:t>
          </a:r>
        </a:p>
      </cdr:txBody>
    </cdr:sp>
  </cdr:relSizeAnchor>
  <cdr:relSizeAnchor xmlns:cdr="http://schemas.openxmlformats.org/drawingml/2006/chartDrawing">
    <cdr:from>
      <cdr:x>0.29767</cdr:x>
      <cdr:y>0.61002</cdr:y>
    </cdr:from>
    <cdr:to>
      <cdr:x>0.54116</cdr:x>
      <cdr:y>0.86082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2D7141F-B3E7-5C06-D9AD-3B6244F9149E}"/>
            </a:ext>
          </a:extLst>
        </cdr:cNvPr>
        <cdr:cNvSpPr txBox="1"/>
      </cdr:nvSpPr>
      <cdr:spPr>
        <a:xfrm xmlns:a="http://schemas.openxmlformats.org/drawingml/2006/main">
          <a:off x="1232034" y="1929254"/>
          <a:ext cx="1007754" cy="793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During pregnancy 33%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575AC-B09D-41E3-AB7B-1AD4CBB375C8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8E8C-AEBC-468E-8296-1E37C8FC1C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7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42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9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83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87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62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56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0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28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86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6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56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22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42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09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05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24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96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84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086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BFE63-D672-6C7B-92BE-D106FEA5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11A82-B642-95C8-AA97-5F39BC48D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D3C44-9122-8478-E876-3D1365CFE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D66C-F4C2-37F0-D856-6D758D88A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F9976-16FA-684A-9B34-75E0631715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33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2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7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FD468-37EC-C05A-8C9D-BD668A82D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748C0-2594-9D1A-CEA4-5385E39C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9A7E5-5092-AC8C-0FA5-A3B2F9464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9C9BB-5CB2-ABCA-5ACB-7B5646021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F9976-16FA-684A-9B34-75E0631715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92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4D0F-A6ED-B7B1-676E-081EA216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5899F-4AD6-791A-727D-961612DAE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F3E3B-8558-0193-E829-72F0FEAD0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9B099-684C-1B6F-AE3F-0BC2734F0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F9976-16FA-684A-9B34-75E0631715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58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7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5A295-EE67-BBD6-C584-8C145E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6CF44-3573-0768-8231-24EC51FD7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38478-2DD5-F41D-DCC7-5FB8D6726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FB1E4-C64E-FCF5-4C12-DB7A73BA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16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76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98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57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35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775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8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94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43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8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91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2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8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7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637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0C7DBB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9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D8E8C-AEBC-468E-8296-1E37C8FC1C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1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4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7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2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1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7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0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97E2-40BE-9146-9FEF-63F1A57A4094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E1FAF-2363-B449-BE9E-3617E92218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1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nd/4.0" TargetMode="External"/><Relationship Id="rId4" Type="http://schemas.openxmlformats.org/officeDocument/2006/relationships/hyperlink" Target="https://www.ncbi.nlm.nih.gov/pmc/articles/PMC7231991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4442503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9B1205D2-E43A-FB05-19CB-F757F3D9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CAE24-EA3F-0E06-6886-9D5990FF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34BF-2593-AB93-187A-13E509D1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76" y="0"/>
            <a:ext cx="8048847" cy="994172"/>
          </a:xfrm>
        </p:spPr>
        <p:txBody>
          <a:bodyPr>
            <a:normAutofit/>
          </a:bodyPr>
          <a:lstStyle/>
          <a:p>
            <a:r>
              <a:rPr lang="en-US" sz="2900" dirty="0"/>
              <a:t>Edinburgh Postnatal Depression 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BC589-EE55-617A-A2B0-BFDEA000C230}"/>
              </a:ext>
            </a:extLst>
          </p:cNvPr>
          <p:cNvSpPr txBox="1"/>
          <p:nvPr/>
        </p:nvSpPr>
        <p:spPr>
          <a:xfrm>
            <a:off x="3088257" y="4485736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Cox JL, et al. </a:t>
            </a:r>
            <a:r>
              <a:rPr lang="en-US" sz="900" i="1" dirty="0"/>
              <a:t>Br J Psychiatry</a:t>
            </a:r>
            <a:r>
              <a:rPr lang="en-US" sz="900" dirty="0"/>
              <a:t>. 1987;150:782-786.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E6A8E-F007-E28A-1A31-09FCDE3D8F18}"/>
              </a:ext>
            </a:extLst>
          </p:cNvPr>
          <p:cNvSpPr txBox="1"/>
          <p:nvPr/>
        </p:nvSpPr>
        <p:spPr>
          <a:xfrm>
            <a:off x="4995301" y="810887"/>
            <a:ext cx="3884995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Always check item #10 for anything other than “Never”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D4EBB-6ECD-3126-0F67-2B9393959B6F}"/>
              </a:ext>
            </a:extLst>
          </p:cNvPr>
          <p:cNvSpPr txBox="1"/>
          <p:nvPr/>
        </p:nvSpPr>
        <p:spPr>
          <a:xfrm>
            <a:off x="547576" y="804312"/>
            <a:ext cx="4163852" cy="34778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Item scores range from 0-3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Total score ≥10 suggests depression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Laughing?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Enjoying things?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Blaming self?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Anxious?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Scared?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Trouble sleeping?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Sad?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2207"/>
                </a:solidFill>
              </a:rPr>
              <a:t>Crying?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7AFED7-7579-1E1F-B7E6-373094AC89E0}"/>
              </a:ext>
            </a:extLst>
          </p:cNvPr>
          <p:cNvSpPr txBox="1">
            <a:spLocks/>
          </p:cNvSpPr>
          <p:nvPr/>
        </p:nvSpPr>
        <p:spPr>
          <a:xfrm>
            <a:off x="4995301" y="1973863"/>
            <a:ext cx="388499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“The thought of harming myself has occurred to me</a:t>
            </a:r>
          </a:p>
          <a:p>
            <a:r>
              <a:rPr lang="en-US" dirty="0"/>
              <a:t>Yes, quite often</a:t>
            </a:r>
          </a:p>
          <a:p>
            <a:r>
              <a:rPr lang="en-US" dirty="0"/>
              <a:t>Sometimes</a:t>
            </a:r>
          </a:p>
          <a:p>
            <a:r>
              <a:rPr lang="en-US" dirty="0"/>
              <a:t>Hardly ever</a:t>
            </a:r>
          </a:p>
          <a:p>
            <a:r>
              <a:rPr lang="en-US" dirty="0"/>
              <a:t>Never”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45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C0F7-E15B-07A3-504E-CFAD56F8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Goes Beyond Depression</a:t>
            </a:r>
            <a:r>
              <a:rPr lang="en-US" baseline="30000" dirty="0"/>
              <a:t>1,2,3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1F78-454D-19DF-5BFF-63B1B7363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92" y="2036562"/>
            <a:ext cx="7886700" cy="224668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/>
              <a:t>Bipolar Disorder</a:t>
            </a:r>
          </a:p>
          <a:p>
            <a:pPr lvl="1"/>
            <a:r>
              <a:rPr lang="en-US" sz="2400" dirty="0"/>
              <a:t>MDQ</a:t>
            </a:r>
          </a:p>
          <a:p>
            <a:pPr lvl="1"/>
            <a:r>
              <a:rPr lang="en-US" sz="2400" dirty="0"/>
              <a:t>CIDI</a:t>
            </a:r>
          </a:p>
          <a:p>
            <a:r>
              <a:rPr lang="en-US" sz="2400" b="1" dirty="0"/>
              <a:t>Substance Use Disorders</a:t>
            </a:r>
          </a:p>
          <a:p>
            <a:pPr lvl="1"/>
            <a:r>
              <a:rPr lang="en-US" sz="2400" dirty="0"/>
              <a:t>4Ps</a:t>
            </a:r>
          </a:p>
          <a:p>
            <a:pPr lvl="1"/>
            <a:r>
              <a:rPr lang="en-US" sz="2400" dirty="0"/>
              <a:t>NIDA Quick Screen</a:t>
            </a:r>
          </a:p>
          <a:p>
            <a:r>
              <a:rPr lang="en-US" sz="2400" b="1" dirty="0"/>
              <a:t>Generalized Anxiety Disorder</a:t>
            </a:r>
          </a:p>
          <a:p>
            <a:pPr lvl="1"/>
            <a:r>
              <a:rPr lang="en-US" sz="2400" dirty="0"/>
              <a:t>GAD7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28BC3-50DD-4997-E017-A6607C0A9A9D}"/>
              </a:ext>
            </a:extLst>
          </p:cNvPr>
          <p:cNvSpPr/>
          <p:nvPr/>
        </p:nvSpPr>
        <p:spPr>
          <a:xfrm>
            <a:off x="628650" y="1020278"/>
            <a:ext cx="7807984" cy="7661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An estimated 20%–25% of individuals who screen positive 4-6 weeks postpartum may have bipolar disorder</a:t>
            </a:r>
            <a:r>
              <a:rPr lang="en-US" sz="2000" b="1" baseline="30000" dirty="0">
                <a:solidFill>
                  <a:schemeClr val="tx1"/>
                </a:solidFill>
              </a:rPr>
              <a:t>3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D181C7-6398-209F-858F-3049112CEBA8}"/>
              </a:ext>
            </a:extLst>
          </p:cNvPr>
          <p:cNvSpPr txBox="1">
            <a:spLocks/>
          </p:cNvSpPr>
          <p:nvPr/>
        </p:nvSpPr>
        <p:spPr>
          <a:xfrm>
            <a:off x="2984528" y="4426270"/>
            <a:ext cx="6159472" cy="6047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4Ps, Parents, Partners, Past and Pregnancy; GAD, generalized anxiety disorder; MDQ, Mood Disorder Questionnaire; Composite International Diagnostic Interview; NIDA, National Institute on Drug Abuse</a:t>
            </a:r>
          </a:p>
          <a:p>
            <a:pPr defTabSz="342900">
              <a:defRPr/>
            </a:pPr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1. Moore Simas TA, et al. </a:t>
            </a:r>
            <a:r>
              <a:rPr lang="da-DK" sz="800" i="1" dirty="0">
                <a:ea typeface="Tahoma" panose="020B0604030504040204" pitchFamily="34" charset="0"/>
                <a:cs typeface="Tahoma" panose="020B0604030504040204" pitchFamily="34" charset="0"/>
              </a:rPr>
              <a:t>JAMA. </a:t>
            </a:r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2023;330(23):2295-2296; 2. </a:t>
            </a:r>
            <a:r>
              <a:rPr lang="en-US" sz="800" dirty="0"/>
              <a:t>APA. 2018. https://www.psychiatry.org/getattachment/c5db4e7b-6405-4655-aecb-bc79d5efb4ea/Position-Screening-and-Treatment-Mood-Anxiety-Disorders-During-Pregnancy-Postpartum.pdf</a:t>
            </a:r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; 3. </a:t>
            </a:r>
            <a:r>
              <a:rPr lang="en-US" sz="800" dirty="0">
                <a:solidFill>
                  <a:schemeClr val="tx1"/>
                </a:solidFill>
              </a:rPr>
              <a:t>Wisner KL, et al. </a:t>
            </a:r>
            <a:r>
              <a:rPr lang="en-US" sz="800" i="1" dirty="0">
                <a:solidFill>
                  <a:schemeClr val="tx1"/>
                </a:solidFill>
              </a:rPr>
              <a:t>JAMA Psychiatry</a:t>
            </a:r>
            <a:r>
              <a:rPr lang="en-US" sz="800" dirty="0">
                <a:solidFill>
                  <a:schemeClr val="tx1"/>
                </a:solidFill>
              </a:rPr>
              <a:t>. 2013;70(5):490-498</a:t>
            </a:r>
            <a:endParaRPr lang="en-US" sz="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5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C090-014B-ECF1-B66D-8B3A3142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9839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Mood Disorder Questionnaire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A51B7-1F88-4023-B43A-425569762811}"/>
              </a:ext>
            </a:extLst>
          </p:cNvPr>
          <p:cNvSpPr txBox="1"/>
          <p:nvPr/>
        </p:nvSpPr>
        <p:spPr>
          <a:xfrm>
            <a:off x="2992565" y="4458324"/>
            <a:ext cx="46438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Hirschfeld RM, et al. </a:t>
            </a:r>
            <a:r>
              <a:rPr lang="en-US" sz="800" i="1" dirty="0"/>
              <a:t>Am J Psychiatry. </a:t>
            </a:r>
            <a:r>
              <a:rPr lang="en-US" sz="800" i="0" dirty="0"/>
              <a:t>2000;157(11):1873-1875.</a:t>
            </a:r>
            <a:endParaRPr lang="en-US" sz="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41AB04-5845-7AA6-426A-119ED4FA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18729"/>
            <a:ext cx="7886700" cy="674186"/>
          </a:xfrm>
        </p:spPr>
        <p:txBody>
          <a:bodyPr>
            <a:normAutofit/>
          </a:bodyPr>
          <a:lstStyle/>
          <a:p>
            <a:r>
              <a:rPr lang="en-US" dirty="0"/>
              <a:t>“Has there ever been a period of time when you were not your usual self and…”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30A4B2-951D-4A11-BC1D-A34FF30D0E6C}"/>
              </a:ext>
            </a:extLst>
          </p:cNvPr>
          <p:cNvSpPr/>
          <p:nvPr/>
        </p:nvSpPr>
        <p:spPr>
          <a:xfrm>
            <a:off x="628650" y="3338584"/>
            <a:ext cx="7807984" cy="83676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“Have several of these ever happened during the same period of time?”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“How much of a problem did any of these cause you?”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52871-D8C0-A071-2599-04BD70EE0CDE}"/>
              </a:ext>
            </a:extLst>
          </p:cNvPr>
          <p:cNvSpPr txBox="1"/>
          <p:nvPr/>
        </p:nvSpPr>
        <p:spPr>
          <a:xfrm>
            <a:off x="821094" y="1474237"/>
            <a:ext cx="3750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Irritable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sleeping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Racing thoughts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Foolishness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07669-638A-5B7D-BC29-15B6F490EFB6}"/>
              </a:ext>
            </a:extLst>
          </p:cNvPr>
          <p:cNvSpPr txBox="1"/>
          <p:nvPr/>
        </p:nvSpPr>
        <p:spPr>
          <a:xfrm>
            <a:off x="4876800" y="1400235"/>
            <a:ext cx="3750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Trouble concentrating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Excessive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sociality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Hypersexual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Risky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Excessive spending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6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4C13-863D-B58B-33BB-13AD9E06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186757"/>
          </a:xfrm>
        </p:spPr>
        <p:txBody>
          <a:bodyPr/>
          <a:lstStyle/>
          <a:p>
            <a:r>
              <a:rPr lang="en-US" dirty="0"/>
              <a:t>Who Should Screen, and When?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B3ED3D-E2E7-DE7D-3CA9-D577428E939B}"/>
              </a:ext>
            </a:extLst>
          </p:cNvPr>
          <p:cNvCxnSpPr/>
          <p:nvPr/>
        </p:nvCxnSpPr>
        <p:spPr>
          <a:xfrm>
            <a:off x="806030" y="1460600"/>
            <a:ext cx="7531939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2C307F-4EDC-FEF1-3392-7CA00B865D8B}"/>
              </a:ext>
            </a:extLst>
          </p:cNvPr>
          <p:cNvCxnSpPr/>
          <p:nvPr/>
        </p:nvCxnSpPr>
        <p:spPr>
          <a:xfrm>
            <a:off x="806030" y="1329545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9A8F77-A302-9772-814F-38A8A154B61A}"/>
              </a:ext>
            </a:extLst>
          </p:cNvPr>
          <p:cNvCxnSpPr/>
          <p:nvPr/>
        </p:nvCxnSpPr>
        <p:spPr>
          <a:xfrm>
            <a:off x="8312988" y="1329545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D64FF72-F4D2-FC1B-1E21-F720C9A9CC1B}"/>
              </a:ext>
            </a:extLst>
          </p:cNvPr>
          <p:cNvSpPr txBox="1"/>
          <p:nvPr/>
        </p:nvSpPr>
        <p:spPr>
          <a:xfrm>
            <a:off x="345055" y="1657349"/>
            <a:ext cx="15914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During pregnancy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OB)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Doula/Midwives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NPs/PAs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Office staff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A9138-5D69-7C6E-26C7-04D80F1FFD4D}"/>
              </a:ext>
            </a:extLst>
          </p:cNvPr>
          <p:cNvSpPr txBox="1"/>
          <p:nvPr/>
        </p:nvSpPr>
        <p:spPr>
          <a:xfrm>
            <a:off x="1947103" y="1634789"/>
            <a:ext cx="15558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Delivery/hospital</a:t>
            </a:r>
          </a:p>
          <a:p>
            <a:r>
              <a:rPr lang="en-US" sz="1400" b="1" dirty="0"/>
              <a:t>stay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OB)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Doula/Midwives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NPs/PAs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1D756-02E8-4E15-E51F-84397B25A1B9}"/>
              </a:ext>
            </a:extLst>
          </p:cNvPr>
          <p:cNvSpPr txBox="1"/>
          <p:nvPr/>
        </p:nvSpPr>
        <p:spPr>
          <a:xfrm>
            <a:off x="7473266" y="1604676"/>
            <a:ext cx="15319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Within 1-year of delivery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PSY, PED)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NPs, 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Office staff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0D10FA-EE62-0185-77D5-0B38F64564D1}"/>
              </a:ext>
            </a:extLst>
          </p:cNvPr>
          <p:cNvCxnSpPr/>
          <p:nvPr/>
        </p:nvCxnSpPr>
        <p:spPr>
          <a:xfrm>
            <a:off x="2357887" y="1329545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0317D6-77F4-FC37-BD71-FCCDB70D9399}"/>
              </a:ext>
            </a:extLst>
          </p:cNvPr>
          <p:cNvCxnSpPr/>
          <p:nvPr/>
        </p:nvCxnSpPr>
        <p:spPr>
          <a:xfrm>
            <a:off x="5167226" y="1329545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0BFBEF-F212-4C42-1031-8B9840E5BA16}"/>
              </a:ext>
            </a:extLst>
          </p:cNvPr>
          <p:cNvSpPr txBox="1"/>
          <p:nvPr/>
        </p:nvSpPr>
        <p:spPr>
          <a:xfrm>
            <a:off x="4791183" y="1596051"/>
            <a:ext cx="15319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Postpartum visit @ 6 weeks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OB)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NPs/PAs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Office staff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08DC3-28E3-6535-99D0-65FDB1EA2128}"/>
              </a:ext>
            </a:extLst>
          </p:cNvPr>
          <p:cNvSpPr txBox="1"/>
          <p:nvPr/>
        </p:nvSpPr>
        <p:spPr>
          <a:xfrm>
            <a:off x="3077420" y="4568245"/>
            <a:ext cx="5738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FM, family medicine; NP, nurse practitioner; OB, obstetrician/gynecologist; PA, physician assistant; PED, pediatrician; PSY, psychiatrist; PND, perinatal depression</a:t>
            </a:r>
          </a:p>
          <a:p>
            <a:r>
              <a:rPr lang="en-US" sz="900" dirty="0"/>
              <a:t>1. Yawn, B. P.et al. </a:t>
            </a:r>
            <a:r>
              <a:rPr lang="en-US" sz="900" i="1" dirty="0"/>
              <a:t> Ann Fam Med. </a:t>
            </a:r>
            <a:r>
              <a:rPr lang="en-US" sz="900" dirty="0"/>
              <a:t>2012;10(4):320-329.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F3E4A-64E3-DDE7-F23A-E6C2F9599E78}"/>
              </a:ext>
            </a:extLst>
          </p:cNvPr>
          <p:cNvSpPr txBox="1"/>
          <p:nvPr/>
        </p:nvSpPr>
        <p:spPr>
          <a:xfrm>
            <a:off x="921308" y="3393237"/>
            <a:ext cx="6884958" cy="70788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Routine screening is important and can be part of routine care.  Having a PND screening champion can facilitate.</a:t>
            </a:r>
            <a:r>
              <a:rPr lang="en-US" sz="2000" b="1" i="1" baseline="30000" dirty="0"/>
              <a:t>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55025D-C5B6-BBC4-BE3F-2BF870B439C7}"/>
              </a:ext>
            </a:extLst>
          </p:cNvPr>
          <p:cNvCxnSpPr/>
          <p:nvPr/>
        </p:nvCxnSpPr>
        <p:spPr>
          <a:xfrm>
            <a:off x="3749621" y="1324237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BCD0E6-9502-64DD-2C0A-240B7527DB55}"/>
              </a:ext>
            </a:extLst>
          </p:cNvPr>
          <p:cNvSpPr txBox="1"/>
          <p:nvPr/>
        </p:nvSpPr>
        <p:spPr>
          <a:xfrm>
            <a:off x="3354152" y="1629477"/>
            <a:ext cx="16107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Well-child visit @  2 weeks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PED)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NPs/PAs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Office staff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207F5-46C8-E900-0E41-A894E5A1A4BE}"/>
              </a:ext>
            </a:extLst>
          </p:cNvPr>
          <p:cNvSpPr txBox="1"/>
          <p:nvPr/>
        </p:nvSpPr>
        <p:spPr>
          <a:xfrm>
            <a:off x="6112171" y="1591655"/>
            <a:ext cx="156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Subsequent routine well-child visits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MDs/DOs (FM, PED)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NPs/PAs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Nurses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Office staff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A815E6-6FEB-DCB3-3AFD-088F15A9F0FF}"/>
              </a:ext>
            </a:extLst>
          </p:cNvPr>
          <p:cNvCxnSpPr/>
          <p:nvPr/>
        </p:nvCxnSpPr>
        <p:spPr>
          <a:xfrm>
            <a:off x="6619335" y="1301673"/>
            <a:ext cx="0" cy="32780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78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EFDA-B523-1905-6467-B572459D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Use DSM-5 Criteria to Confirm MDE Diagnosis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18092-5A61-D006-5560-64136DDB0811}"/>
              </a:ext>
            </a:extLst>
          </p:cNvPr>
          <p:cNvSpPr txBox="1"/>
          <p:nvPr/>
        </p:nvSpPr>
        <p:spPr>
          <a:xfrm>
            <a:off x="3067273" y="4497169"/>
            <a:ext cx="579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DSM-V, Diagnostic and Statistical Manual of Mental Disorders, 5</a:t>
            </a:r>
            <a:r>
              <a:rPr lang="en-US" sz="900" baseline="30000" dirty="0"/>
              <a:t>th</a:t>
            </a:r>
            <a:r>
              <a:rPr lang="en-US" sz="900" dirty="0"/>
              <a:t> edition</a:t>
            </a:r>
          </a:p>
          <a:p>
            <a:r>
              <a:rPr lang="en-US" sz="900" dirty="0"/>
              <a:t>American Psychiatric Association. </a:t>
            </a:r>
            <a:r>
              <a:rPr lang="en-US" sz="900" i="1" dirty="0"/>
              <a:t>Diagnostic and Statistical Manual of Mental Disorders 5</a:t>
            </a:r>
            <a:r>
              <a:rPr lang="en-US" sz="900" i="1" baseline="30000" dirty="0"/>
              <a:t>th</a:t>
            </a:r>
            <a:r>
              <a:rPr lang="en-US" sz="900" i="1" dirty="0"/>
              <a:t> ed. </a:t>
            </a:r>
            <a:r>
              <a:rPr lang="en-US" sz="900" dirty="0"/>
              <a:t>2013.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76C600-6E49-1231-5354-617CFB995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53" y="3468029"/>
            <a:ext cx="8649651" cy="994171"/>
          </a:xfrm>
          <a:ln w="1905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173038" lvl="1"/>
            <a:r>
              <a:rPr lang="en-US" sz="2000" dirty="0"/>
              <a:t>Additional Criteria: Symptoms</a:t>
            </a:r>
          </a:p>
          <a:p>
            <a:pPr marL="515938" lvl="2"/>
            <a:r>
              <a:rPr lang="en-US" sz="1800" dirty="0"/>
              <a:t>Cause significant distress or </a:t>
            </a:r>
            <a:r>
              <a:rPr lang="en-US" sz="1800" b="1" dirty="0"/>
              <a:t>impairment in functioning</a:t>
            </a:r>
          </a:p>
          <a:p>
            <a:pPr marL="515938" lvl="2"/>
            <a:r>
              <a:rPr lang="en-US" sz="1800" dirty="0"/>
              <a:t>Are not attributable to effects of a substance or another medical condition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3E749-8B23-293E-D1F2-8D888FF34D78}"/>
              </a:ext>
            </a:extLst>
          </p:cNvPr>
          <p:cNvSpPr txBox="1"/>
          <p:nvPr/>
        </p:nvSpPr>
        <p:spPr>
          <a:xfrm>
            <a:off x="364952" y="1312081"/>
            <a:ext cx="2363638" cy="17543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Depressed mood</a:t>
            </a:r>
          </a:p>
          <a:p>
            <a:pPr marL="173038" indent="-173038" algn="ctr"/>
            <a:r>
              <a:rPr lang="en-US" dirty="0"/>
              <a:t>AND/OR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Loss of interest or pleasure most of the day, nearly every day for ≥2 wks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367E6-B59B-A7BB-C023-ED1D6AC1923A}"/>
              </a:ext>
            </a:extLst>
          </p:cNvPr>
          <p:cNvSpPr txBox="1"/>
          <p:nvPr/>
        </p:nvSpPr>
        <p:spPr>
          <a:xfrm>
            <a:off x="2839498" y="185788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BCF28-2B24-0178-5E2B-B88CB54F795B}"/>
              </a:ext>
            </a:extLst>
          </p:cNvPr>
          <p:cNvSpPr txBox="1"/>
          <p:nvPr/>
        </p:nvSpPr>
        <p:spPr>
          <a:xfrm>
            <a:off x="3364302" y="1289999"/>
            <a:ext cx="5650302" cy="20313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Weight loss/decreased appetite; insomnia/hypersomnia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Fatigue or loss of energy; psychomotor agitation or retardation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Feeling worthless/inappropriate guilt; decreased ability to think, concentrate, or make decisions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Recurrent thoughts of death, suicidal ideation, plan or attempt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AACC0-38BC-D4BB-8938-2D32CB2182AA}"/>
              </a:ext>
            </a:extLst>
          </p:cNvPr>
          <p:cNvSpPr txBox="1"/>
          <p:nvPr/>
        </p:nvSpPr>
        <p:spPr>
          <a:xfrm>
            <a:off x="918802" y="895473"/>
            <a:ext cx="136319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≥1 Symptom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DD111-3D00-E42A-2E1F-C639D44223B3}"/>
              </a:ext>
            </a:extLst>
          </p:cNvPr>
          <p:cNvSpPr txBox="1"/>
          <p:nvPr/>
        </p:nvSpPr>
        <p:spPr>
          <a:xfrm>
            <a:off x="5462972" y="895473"/>
            <a:ext cx="14529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≥4 Symptoms</a:t>
            </a:r>
          </a:p>
        </p:txBody>
      </p:sp>
    </p:spTree>
    <p:extLst>
      <p:ext uri="{BB962C8B-B14F-4D97-AF65-F5344CB8AC3E}">
        <p14:creationId xmlns:p14="http://schemas.microsoft.com/office/powerpoint/2010/main" val="319783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84B1-996E-92AE-1D1E-23A354D6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81" y="273844"/>
            <a:ext cx="860156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Risk Factors = Prompt Screening and Early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D5477-7514-A5F4-3C31-C608C1193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68016"/>
            <a:ext cx="3886200" cy="3263504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Personal history of depression</a:t>
            </a:r>
          </a:p>
          <a:p>
            <a:r>
              <a:rPr lang="en-US" b="1" dirty="0"/>
              <a:t>Discontinuation of antidepressant medication for pregnancy</a:t>
            </a:r>
          </a:p>
          <a:p>
            <a:r>
              <a:rPr lang="en-US" dirty="0"/>
              <a:t>Family history of depression</a:t>
            </a:r>
          </a:p>
          <a:p>
            <a:r>
              <a:rPr lang="en-US" dirty="0"/>
              <a:t>Personal history of anxiety</a:t>
            </a:r>
          </a:p>
          <a:p>
            <a:r>
              <a:rPr lang="en-US" dirty="0"/>
              <a:t>Complicated pregnancy or birth</a:t>
            </a:r>
          </a:p>
          <a:p>
            <a:r>
              <a:rPr lang="en-US" dirty="0"/>
              <a:t>Ambivalence about the pregnancy</a:t>
            </a:r>
          </a:p>
          <a:p>
            <a:r>
              <a:rPr lang="en-US" dirty="0"/>
              <a:t>Stressful life events</a:t>
            </a:r>
          </a:p>
          <a:p>
            <a:r>
              <a:rPr lang="en-US" dirty="0"/>
              <a:t>Breastfeeding difficulties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583BE-FFC0-57C1-14B7-4415686BE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33665"/>
            <a:ext cx="3886200" cy="3263504"/>
          </a:xfrm>
        </p:spPr>
        <p:txBody>
          <a:bodyPr>
            <a:normAutofit fontScale="92500"/>
          </a:bodyPr>
          <a:lstStyle/>
          <a:p>
            <a:r>
              <a:rPr lang="en-US" dirty="0"/>
              <a:t>Marital conflict/single motherhood/adolescent pregnancy</a:t>
            </a:r>
          </a:p>
          <a:p>
            <a:r>
              <a:rPr lang="en-US" dirty="0"/>
              <a:t>Abuse history</a:t>
            </a:r>
          </a:p>
          <a:p>
            <a:r>
              <a:rPr lang="en-US" dirty="0"/>
              <a:t>Substance use disorder (SUD)</a:t>
            </a:r>
          </a:p>
          <a:p>
            <a:r>
              <a:rPr lang="en-US" dirty="0"/>
              <a:t>Poor social support/high interpersonal conflict</a:t>
            </a:r>
          </a:p>
          <a:p>
            <a:r>
              <a:rPr lang="en-US" dirty="0"/>
              <a:t>Low socioeconomic status</a:t>
            </a:r>
          </a:p>
          <a:p>
            <a:r>
              <a:rPr lang="en-US" dirty="0"/>
              <a:t>Preexisting diabetes mellitus/ gestational diabetes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16B7F-8EF8-F85B-4D13-50243B245956}"/>
              </a:ext>
            </a:extLst>
          </p:cNvPr>
          <p:cNvSpPr txBox="1"/>
          <p:nvPr/>
        </p:nvSpPr>
        <p:spPr>
          <a:xfrm>
            <a:off x="3053751" y="4531520"/>
            <a:ext cx="59349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900" spc="-8" dirty="0">
                <a:solidFill>
                  <a:schemeClr val="tx1"/>
                </a:solidFill>
              </a:rPr>
              <a:t>Beck CT. </a:t>
            </a:r>
            <a:r>
              <a:rPr lang="en-US" altLang="en-US" sz="900" i="1" spc="-8" dirty="0">
                <a:solidFill>
                  <a:schemeClr val="tx1"/>
                </a:solidFill>
              </a:rPr>
              <a:t>J Obstet Gynecol Neonatal Nurs</a:t>
            </a:r>
            <a:r>
              <a:rPr lang="en-US" altLang="en-US" sz="900" spc="-8" dirty="0">
                <a:solidFill>
                  <a:schemeClr val="tx1"/>
                </a:solidFill>
              </a:rPr>
              <a:t>. </a:t>
            </a:r>
            <a:r>
              <a:rPr lang="en-US" altLang="en-US" sz="900" spc="-8" dirty="0"/>
              <a:t>2002;31(4):394-402.</a:t>
            </a:r>
          </a:p>
          <a:p>
            <a:r>
              <a:rPr lang="en-US" altLang="en-US" sz="900" spc="-8" dirty="0">
                <a:solidFill>
                  <a:schemeClr val="tx1"/>
                </a:solidFill>
              </a:rPr>
              <a:t>Chechko N, et al. </a:t>
            </a:r>
            <a:r>
              <a:rPr lang="en-US" altLang="en-US" sz="900" i="1" spc="-8" dirty="0">
                <a:solidFill>
                  <a:schemeClr val="tx1"/>
                </a:solidFill>
              </a:rPr>
              <a:t>BJPsych Open. </a:t>
            </a:r>
            <a:r>
              <a:rPr lang="en-US" altLang="en-US" sz="900" spc="-8" dirty="0">
                <a:solidFill>
                  <a:schemeClr val="tx1"/>
                </a:solidFill>
              </a:rPr>
              <a:t>2024;10(1).e3</a:t>
            </a:r>
            <a:r>
              <a:rPr lang="en-US" altLang="en-US" sz="900" spc="-8" dirty="0"/>
              <a:t>.</a:t>
            </a:r>
          </a:p>
          <a:p>
            <a:r>
              <a:rPr lang="en-US" altLang="en-US" sz="900" spc="-8" dirty="0">
                <a:solidFill>
                  <a:schemeClr val="tx1"/>
                </a:solidFill>
              </a:rPr>
              <a:t>Justesen K, et al. </a:t>
            </a:r>
            <a:r>
              <a:rPr lang="en-US" altLang="en-US" sz="900" i="1" spc="-8" dirty="0">
                <a:solidFill>
                  <a:schemeClr val="tx1"/>
                </a:solidFill>
              </a:rPr>
              <a:t>Am Fam Physician </a:t>
            </a:r>
            <a:r>
              <a:rPr lang="en-US" altLang="en-US" sz="900" spc="-8" dirty="0">
                <a:solidFill>
                  <a:schemeClr val="tx1"/>
                </a:solidFill>
              </a:rPr>
              <a:t>2023;108(3):267-273.</a:t>
            </a:r>
            <a:endParaRPr lang="en-US" sz="9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B21C7BF-0FB1-25CB-6499-1A9B54883679}"/>
              </a:ext>
            </a:extLst>
          </p:cNvPr>
          <p:cNvSpPr/>
          <p:nvPr/>
        </p:nvSpPr>
        <p:spPr>
          <a:xfrm>
            <a:off x="2084522" y="620658"/>
            <a:ext cx="325464" cy="300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6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C128-0C88-E372-C71A-59716CCF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 in Diagnosis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E8435-8359-DB47-C69F-7784927D8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57" y="1624451"/>
            <a:ext cx="3147484" cy="1894598"/>
          </a:xfrm>
        </p:spPr>
        <p:txBody>
          <a:bodyPr>
            <a:normAutofit/>
          </a:bodyPr>
          <a:lstStyle/>
          <a:p>
            <a:r>
              <a:rPr lang="en-US" sz="2400" dirty="0"/>
              <a:t>Greater acceptability when mental health services provided within FM</a:t>
            </a:r>
            <a:r>
              <a:rPr lang="en-US" sz="2400" baseline="30000" dirty="0"/>
              <a:t>1</a:t>
            </a:r>
            <a:r>
              <a:rPr lang="en-US" sz="2400" dirty="0"/>
              <a:t> or OB</a:t>
            </a:r>
            <a:r>
              <a:rPr lang="en-US" sz="2400" baseline="30000" dirty="0"/>
              <a:t>2</a:t>
            </a:r>
            <a:r>
              <a:rPr lang="en-US" sz="2400" dirty="0"/>
              <a:t> clinic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31844-A92E-05A5-2CDF-93E4EEFCC249}"/>
              </a:ext>
            </a:extLst>
          </p:cNvPr>
          <p:cNvSpPr txBox="1"/>
          <p:nvPr/>
        </p:nvSpPr>
        <p:spPr>
          <a:xfrm>
            <a:off x="3015048" y="4549258"/>
            <a:ext cx="5628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02394">
              <a:buClr>
                <a:schemeClr val="dk1"/>
              </a:buClr>
              <a:buSzPts val="1120"/>
            </a:pPr>
            <a:r>
              <a:rPr lang="en-US" sz="9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1. </a:t>
            </a:r>
            <a:r>
              <a:rPr lang="en-US" sz="900" dirty="0"/>
              <a:t>Yawn BP, et al. </a:t>
            </a:r>
            <a:r>
              <a:rPr lang="en-US" sz="900" i="1" dirty="0"/>
              <a:t>Ann Fam Med. </a:t>
            </a:r>
            <a:r>
              <a:rPr lang="en-US" sz="900" dirty="0"/>
              <a:t>2012;10(4):320-329.  2. </a:t>
            </a:r>
            <a:r>
              <a:rPr lang="en-US" sz="9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Goodman JH, et al. </a:t>
            </a:r>
            <a:r>
              <a:rPr lang="en-US" sz="900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Birth. </a:t>
            </a:r>
            <a:r>
              <a:rPr lang="en-US" sz="9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2009;36(1):60-69. 3. Putnick DL, et al. </a:t>
            </a:r>
            <a:r>
              <a:rPr lang="en-US" sz="900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Pediatrics</a:t>
            </a:r>
            <a:r>
              <a:rPr lang="en-US" sz="9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. 2020;146:e20200857. 4. Roubinov D, et al. </a:t>
            </a:r>
            <a:r>
              <a:rPr lang="en-US" sz="900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Arch Womens Ment Health. </a:t>
            </a:r>
            <a:r>
              <a:rPr lang="en-US" sz="9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orbel"/>
              </a:rPr>
              <a:t>2022;25:807-817.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3CBE5F-50A6-2138-B9A1-9A3446F3E2AE}"/>
              </a:ext>
            </a:extLst>
          </p:cNvPr>
          <p:cNvSpPr/>
          <p:nvPr/>
        </p:nvSpPr>
        <p:spPr>
          <a:xfrm>
            <a:off x="489348" y="1043403"/>
            <a:ext cx="4952638" cy="335476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09D82-473F-C191-72E5-6EA42D239B84}"/>
              </a:ext>
            </a:extLst>
          </p:cNvPr>
          <p:cNvSpPr txBox="1"/>
          <p:nvPr/>
        </p:nvSpPr>
        <p:spPr>
          <a:xfrm>
            <a:off x="1233693" y="1349925"/>
            <a:ext cx="35627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x-none" sz="2000" dirty="0"/>
              <a:t>Many women with untreated PPD still depressed </a:t>
            </a:r>
            <a:r>
              <a:rPr lang="en-US" altLang="x-none" sz="2000" b="1" dirty="0"/>
              <a:t>3-5 years after delivery</a:t>
            </a:r>
            <a:r>
              <a:rPr lang="en-US" altLang="x-none" sz="2000" dirty="0"/>
              <a:t>, particularly mothers with a history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x-none" sz="2000" dirty="0"/>
              <a:t>Mood disorder</a:t>
            </a:r>
            <a:r>
              <a:rPr lang="en-US" altLang="x-none" sz="2000" baseline="30000" dirty="0"/>
              <a:t>3</a:t>
            </a:r>
            <a:endParaRPr lang="en-US" altLang="x-non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x-none" sz="2000" dirty="0"/>
              <a:t>Gestational diabetes mellitus</a:t>
            </a:r>
            <a:r>
              <a:rPr lang="en-US" altLang="x-none" sz="2000" baseline="30000" dirty="0"/>
              <a:t>3</a:t>
            </a:r>
            <a:endParaRPr lang="en-US" altLang="x-non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x-none" sz="2000" dirty="0"/>
              <a:t>Preterm delivery</a:t>
            </a:r>
            <a:r>
              <a:rPr lang="en-US" altLang="x-none" sz="2000" baseline="30000" dirty="0"/>
              <a:t>4</a:t>
            </a:r>
            <a:endParaRPr lang="en-US" altLang="x-none" sz="2000" dirty="0"/>
          </a:p>
          <a:p>
            <a:pPr lvl="1"/>
            <a:endParaRPr lang="en-US" altLang="x-none" baseline="30000" dirty="0"/>
          </a:p>
        </p:txBody>
      </p:sp>
    </p:spTree>
    <p:extLst>
      <p:ext uri="{BB962C8B-B14F-4D97-AF65-F5344CB8AC3E}">
        <p14:creationId xmlns:p14="http://schemas.microsoft.com/office/powerpoint/2010/main" val="51552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6E1-1493-7EA4-72BC-F5B5BD54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Evidence-Based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76405-130D-AD85-5906-559028F59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1860" y="1781846"/>
            <a:ext cx="2865048" cy="498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Pharmacotherapy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EFEDA-EE74-DD14-0950-CE58D912B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0131" y="1786569"/>
            <a:ext cx="2612979" cy="494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Psychotherapy</a:t>
            </a:r>
          </a:p>
          <a:p>
            <a:pPr marL="0" indent="0">
              <a:buNone/>
            </a:pPr>
            <a:endParaRPr lang="en-US" sz="1400" b="1" i="1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8F8A4-B836-46A0-F17B-4B3E3FADA62C}"/>
              </a:ext>
            </a:extLst>
          </p:cNvPr>
          <p:cNvSpPr txBox="1"/>
          <p:nvPr/>
        </p:nvSpPr>
        <p:spPr>
          <a:xfrm>
            <a:off x="3661913" y="1431151"/>
            <a:ext cx="182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A4818-2C7F-EE2D-CAB9-C1E4B0EB800B}"/>
              </a:ext>
            </a:extLst>
          </p:cNvPr>
          <p:cNvSpPr txBox="1"/>
          <p:nvPr/>
        </p:nvSpPr>
        <p:spPr>
          <a:xfrm>
            <a:off x="2993366" y="4494466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900" spc="-8" dirty="0">
                <a:solidFill>
                  <a:schemeClr val="tx1"/>
                </a:solidFill>
              </a:rPr>
              <a:t>USPSTF, U. S. Preventive Services Task Force</a:t>
            </a:r>
          </a:p>
          <a:p>
            <a:r>
              <a:rPr lang="en-US" altLang="en-US" sz="900" spc="-8" dirty="0">
                <a:solidFill>
                  <a:schemeClr val="tx1"/>
                </a:solidFill>
              </a:rPr>
              <a:t>ACOG. </a:t>
            </a:r>
            <a:r>
              <a:rPr lang="en-US" altLang="en-US" sz="900" i="1" spc="-8" dirty="0">
                <a:solidFill>
                  <a:schemeClr val="tx1"/>
                </a:solidFill>
              </a:rPr>
              <a:t>Obstet Gynecol. </a:t>
            </a:r>
            <a:r>
              <a:rPr lang="en-US" altLang="en-US" sz="900" spc="-8" dirty="0">
                <a:solidFill>
                  <a:schemeClr val="tx1"/>
                </a:solidFill>
              </a:rPr>
              <a:t>2023;141(6):1262-1288; Justesen K, et al. </a:t>
            </a:r>
            <a:r>
              <a:rPr lang="en-US" altLang="en-US" sz="900" i="1" spc="-8" dirty="0">
                <a:solidFill>
                  <a:schemeClr val="tx1"/>
                </a:solidFill>
              </a:rPr>
              <a:t>Am Fam Physician </a:t>
            </a:r>
            <a:r>
              <a:rPr lang="en-US" altLang="en-US" sz="900" spc="-8" dirty="0">
                <a:solidFill>
                  <a:schemeClr val="tx1"/>
                </a:solidFill>
              </a:rPr>
              <a:t>2023;108(3):267-273; </a:t>
            </a:r>
            <a:r>
              <a:rPr lang="en-US" altLang="en-US" sz="800" spc="-8" dirty="0">
                <a:solidFill>
                  <a:schemeClr val="tx1"/>
                </a:solidFill>
              </a:rPr>
              <a:t>Simas TA, et al. </a:t>
            </a:r>
            <a:r>
              <a:rPr lang="en-US" altLang="en-US" sz="800" i="1" spc="-8" dirty="0">
                <a:solidFill>
                  <a:schemeClr val="tx1"/>
                </a:solidFill>
              </a:rPr>
              <a:t>JAMA.</a:t>
            </a:r>
            <a:r>
              <a:rPr lang="en-US" altLang="en-US" sz="800" spc="-8" dirty="0">
                <a:solidFill>
                  <a:schemeClr val="tx1"/>
                </a:solidFill>
              </a:rPr>
              <a:t> 2023;330(23):2295-2296; </a:t>
            </a:r>
            <a:r>
              <a:rPr lang="en-US" sz="900" dirty="0"/>
              <a:t>USPSTF. </a:t>
            </a:r>
            <a:r>
              <a:rPr lang="en-US" sz="900" i="1" dirty="0"/>
              <a:t>JAMA </a:t>
            </a:r>
            <a:r>
              <a:rPr lang="en-US" sz="900" dirty="0"/>
              <a:t>2023;329(23):2057-2067.</a:t>
            </a:r>
            <a:endParaRPr lang="en-US" sz="900" i="0" dirty="0"/>
          </a:p>
          <a:p>
            <a:endParaRPr lang="en-US" sz="9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6F82A4-AE74-936D-AC46-FE8F582D2373}"/>
              </a:ext>
            </a:extLst>
          </p:cNvPr>
          <p:cNvSpPr/>
          <p:nvPr/>
        </p:nvSpPr>
        <p:spPr>
          <a:xfrm>
            <a:off x="93306" y="3082239"/>
            <a:ext cx="8843660" cy="139862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b="1" i="1" dirty="0">
                <a:solidFill>
                  <a:schemeClr val="tx1"/>
                </a:solidFill>
              </a:rPr>
              <a:t>The USPSTF recommends offering psychotherapy to patients who are at an </a:t>
            </a:r>
            <a:r>
              <a:rPr lang="en-US" sz="1600" b="1" i="1" u="sng" dirty="0">
                <a:solidFill>
                  <a:schemeClr val="tx1"/>
                </a:solidFill>
              </a:rPr>
              <a:t>increased risk </a:t>
            </a:r>
            <a:r>
              <a:rPr lang="en-US" sz="1600" b="1" i="1" dirty="0">
                <a:solidFill>
                  <a:schemeClr val="tx1"/>
                </a:solidFill>
              </a:rPr>
              <a:t>of developing depression, can decrease perinatal depression by 39%.</a:t>
            </a:r>
          </a:p>
        </p:txBody>
      </p:sp>
    </p:spTree>
    <p:extLst>
      <p:ext uri="{BB962C8B-B14F-4D97-AF65-F5344CB8AC3E}">
        <p14:creationId xmlns:p14="http://schemas.microsoft.com/office/powerpoint/2010/main" val="3262401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37EA81-9247-9D15-3A12-6D3456C53CFF}"/>
              </a:ext>
            </a:extLst>
          </p:cNvPr>
          <p:cNvSpPr/>
          <p:nvPr/>
        </p:nvSpPr>
        <p:spPr>
          <a:xfrm>
            <a:off x="4598659" y="895149"/>
            <a:ext cx="3966565" cy="3611364"/>
          </a:xfrm>
          <a:prstGeom prst="round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71A9F4-E103-2565-FB10-070521ACFD19}"/>
              </a:ext>
            </a:extLst>
          </p:cNvPr>
          <p:cNvSpPr/>
          <p:nvPr/>
        </p:nvSpPr>
        <p:spPr>
          <a:xfrm>
            <a:off x="410847" y="895149"/>
            <a:ext cx="3966565" cy="3611364"/>
          </a:xfrm>
          <a:prstGeom prst="round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1D6A3-5A74-3589-62E0-D0F86A6C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9" y="56295"/>
            <a:ext cx="7886700" cy="994172"/>
          </a:xfrm>
        </p:spPr>
        <p:txBody>
          <a:bodyPr/>
          <a:lstStyle/>
          <a:p>
            <a:r>
              <a:rPr lang="en-US" dirty="0"/>
              <a:t>Treatment Approach Based on Severity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8ECF-092F-1C94-0079-A41297617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957944"/>
            <a:ext cx="3762335" cy="354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Mild-to-moderate</a:t>
            </a:r>
          </a:p>
          <a:p>
            <a:r>
              <a:rPr lang="en-US" sz="1400" dirty="0"/>
              <a:t>First-line if prior AD response</a:t>
            </a:r>
          </a:p>
          <a:p>
            <a:pPr lvl="1"/>
            <a:r>
              <a:rPr lang="en-US" sz="1400" dirty="0"/>
              <a:t>AD that previously was effective</a:t>
            </a:r>
          </a:p>
          <a:p>
            <a:r>
              <a:rPr lang="en-US" sz="1400" dirty="0"/>
              <a:t> First-line if no prior AD therapy</a:t>
            </a:r>
          </a:p>
          <a:p>
            <a:pPr lvl="1"/>
            <a:r>
              <a:rPr lang="en-US" sz="1400" dirty="0"/>
              <a:t>Online or in-person CBT or IPT</a:t>
            </a:r>
          </a:p>
          <a:p>
            <a:pPr marL="342900" lvl="1" indent="0">
              <a:buNone/>
            </a:pPr>
            <a:r>
              <a:rPr lang="en-US" sz="1400" dirty="0"/>
              <a:t>  OR</a:t>
            </a:r>
          </a:p>
          <a:p>
            <a:pPr lvl="1"/>
            <a:r>
              <a:rPr lang="en-US" sz="1400" dirty="0"/>
              <a:t>SSRI monotherapy (sertraline vs fluoxetine)</a:t>
            </a:r>
          </a:p>
          <a:p>
            <a:r>
              <a:rPr lang="en-US" sz="1400" dirty="0"/>
              <a:t>Second-line: Other AD monotherapy (SNRI, atypical AD)</a:t>
            </a:r>
          </a:p>
          <a:p>
            <a:r>
              <a:rPr lang="en-US" sz="1400" dirty="0"/>
              <a:t>Consider adjuncts</a:t>
            </a:r>
          </a:p>
          <a:p>
            <a:pPr lvl="1"/>
            <a:r>
              <a:rPr lang="en-US" sz="1400" dirty="0"/>
              <a:t>Psychotherapy</a:t>
            </a:r>
          </a:p>
          <a:p>
            <a:pPr lvl="1"/>
            <a:r>
              <a:rPr lang="en-US" sz="1400" dirty="0"/>
              <a:t>Social/peer support groups</a:t>
            </a:r>
          </a:p>
          <a:p>
            <a:pPr lvl="1"/>
            <a:r>
              <a:rPr lang="en-US" sz="1400" dirty="0"/>
              <a:t>Exercise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899A7-95FB-E107-8501-797AC8FF2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8790" y="1054215"/>
            <a:ext cx="3966564" cy="34522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Moderate-to-severe</a:t>
            </a:r>
          </a:p>
          <a:p>
            <a:pPr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sz="1800" dirty="0"/>
              <a:t>First-line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dirty="0"/>
              <a:t>Medication previously effective or SSRI monotherapy</a:t>
            </a:r>
          </a:p>
          <a:p>
            <a:pPr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sz="1800" dirty="0"/>
              <a:t>Second-line</a:t>
            </a:r>
          </a:p>
          <a:p>
            <a:pPr lvl="1"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dirty="0"/>
              <a:t>Other AD monotherapy</a:t>
            </a:r>
          </a:p>
          <a:p>
            <a:pPr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sz="1800" dirty="0"/>
              <a:t>Possible adjuncts</a:t>
            </a:r>
          </a:p>
          <a:p>
            <a:pPr lvl="1"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dirty="0"/>
              <a:t>CBT</a:t>
            </a:r>
          </a:p>
          <a:p>
            <a:pPr lvl="1">
              <a:lnSpc>
                <a:spcPct val="120000"/>
              </a:lnSpc>
              <a:spcBef>
                <a:spcPts val="5"/>
              </a:spcBef>
              <a:spcAft>
                <a:spcPts val="5"/>
              </a:spcAft>
            </a:pPr>
            <a:r>
              <a:rPr lang="en-US" dirty="0"/>
              <a:t>Evidence-based AD adjuncts, eg, atypical antipsychotics, buspirone, T3/T4</a:t>
            </a:r>
          </a:p>
          <a:p>
            <a:pPr marL="0" indent="0">
              <a:lnSpc>
                <a:spcPct val="120000"/>
              </a:lnSpc>
              <a:spcBef>
                <a:spcPts val="5"/>
              </a:spcBef>
              <a:spcAft>
                <a:spcPts val="5"/>
              </a:spcAft>
              <a:buNone/>
            </a:pPr>
            <a:endParaRPr lang="en-US" sz="1800" i="1" dirty="0"/>
          </a:p>
          <a:p>
            <a:pPr marL="0" indent="0">
              <a:lnSpc>
                <a:spcPct val="120000"/>
              </a:lnSpc>
              <a:spcBef>
                <a:spcPts val="5"/>
              </a:spcBef>
              <a:spcAft>
                <a:spcPts val="5"/>
              </a:spcAft>
              <a:buNone/>
            </a:pPr>
            <a:r>
              <a:rPr lang="en-US" sz="1800" i="1" dirty="0"/>
              <a:t>NAS GABA-A receptor PAM may be indicated if depressed during pregnancy, but not in remission with SOC antidepressants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2CB39A9-1570-6492-898A-4CC88E73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49" y="4567441"/>
            <a:ext cx="5675103" cy="443901"/>
          </a:xfrm>
        </p:spPr>
        <p:txBody>
          <a:bodyPr/>
          <a:lstStyle/>
          <a:p>
            <a:endParaRPr lang="en-US" altLang="en-US" sz="750" spc="-8" dirty="0">
              <a:latin typeface="Tahoma" panose="020B0604030504040204" pitchFamily="34" charset="0"/>
            </a:endParaRPr>
          </a:p>
          <a:p>
            <a:pPr algn="l"/>
            <a:r>
              <a:rPr lang="en-US" altLang="en-US" sz="750" spc="-8" dirty="0">
                <a:solidFill>
                  <a:schemeClr val="tx1"/>
                </a:solidFill>
              </a:rPr>
              <a:t>AD, antidepressant; CBT, cognitive behavioral therapy; GABA, gamma-aminobutyric acid; IPT, interpersonal therapy; NAS, neuroactive steroid; PAM, positive allosteric modulator; SSRI, selective serotonin reuptake inhibitor; Uses are not within current product labels approved by the US FDA for SSRIs, SNRIs, atypical antipsychotics, buspirone, T3/T4 or atypical AD; ACOG. </a:t>
            </a:r>
            <a:r>
              <a:rPr lang="en-US" altLang="en-US" sz="750" i="1" spc="-8" dirty="0">
                <a:solidFill>
                  <a:schemeClr val="tx1"/>
                </a:solidFill>
              </a:rPr>
              <a:t>Obstet Gynecol. </a:t>
            </a:r>
            <a:r>
              <a:rPr lang="en-US" altLang="en-US" sz="750" spc="-8" dirty="0">
                <a:solidFill>
                  <a:schemeClr val="tx1"/>
                </a:solidFill>
              </a:rPr>
              <a:t>2023;141(6):1262-1288; Dama MH, et al. </a:t>
            </a:r>
            <a:r>
              <a:rPr lang="en-US" altLang="en-US" sz="750" i="1" spc="-8" dirty="0">
                <a:solidFill>
                  <a:schemeClr val="tx1"/>
                </a:solidFill>
              </a:rPr>
              <a:t>J Am Board Fam Med. </a:t>
            </a:r>
            <a:r>
              <a:rPr lang="en-US" altLang="en-US" sz="750" spc="-8" dirty="0">
                <a:solidFill>
                  <a:schemeClr val="tx1"/>
                </a:solidFill>
              </a:rPr>
              <a:t>2024;36(6):1071-1086; Moore Simas TA, et al. </a:t>
            </a:r>
            <a:r>
              <a:rPr lang="en-US" altLang="en-US" sz="750" i="1" spc="-8" dirty="0">
                <a:solidFill>
                  <a:schemeClr val="tx1"/>
                </a:solidFill>
              </a:rPr>
              <a:t>JAMA.</a:t>
            </a:r>
            <a:r>
              <a:rPr lang="en-US" altLang="en-US" sz="750" spc="-8" dirty="0">
                <a:solidFill>
                  <a:schemeClr val="tx1"/>
                </a:solidFill>
              </a:rPr>
              <a:t> 2023;330(23):2295-2296.</a:t>
            </a:r>
          </a:p>
          <a:p>
            <a:pPr algn="l"/>
            <a:endParaRPr lang="en-US" altLang="en-US" spc="-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7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8BE2-DA33-8DEE-DF6E-54D748F9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97424"/>
          </a:xfrm>
        </p:spPr>
        <p:txBody>
          <a:bodyPr>
            <a:normAutofit fontScale="90000"/>
          </a:bodyPr>
          <a:lstStyle/>
          <a:p>
            <a:r>
              <a:rPr lang="en-US" dirty="0"/>
              <a:t>Key Treatment Goal: </a:t>
            </a:r>
            <a:br>
              <a:rPr lang="en-US" dirty="0"/>
            </a:br>
            <a:r>
              <a:rPr lang="en-US" dirty="0"/>
              <a:t>Minimize Risk While Treating to Remission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0EC70-959C-30D4-6FFF-DE8673DB81A5}"/>
              </a:ext>
            </a:extLst>
          </p:cNvPr>
          <p:cNvSpPr txBox="1"/>
          <p:nvPr/>
        </p:nvSpPr>
        <p:spPr>
          <a:xfrm>
            <a:off x="931652" y="1124383"/>
            <a:ext cx="706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Risk of untreated maternal depression on mother </a:t>
            </a:r>
            <a:r>
              <a:rPr lang="en-US" sz="2800" u="sng" dirty="0"/>
              <a:t>and</a:t>
            </a:r>
            <a:r>
              <a:rPr lang="en-US" sz="2800" dirty="0"/>
              <a:t> fetus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3AD20-B1F8-A533-AAFC-3E14853914D3}"/>
              </a:ext>
            </a:extLst>
          </p:cNvPr>
          <p:cNvSpPr txBox="1"/>
          <p:nvPr/>
        </p:nvSpPr>
        <p:spPr>
          <a:xfrm>
            <a:off x="931653" y="2571750"/>
            <a:ext cx="706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Risk of medications during pregnancy </a:t>
            </a:r>
            <a:r>
              <a:rPr lang="en-US" sz="2800" u="sng" dirty="0"/>
              <a:t>and</a:t>
            </a:r>
            <a:r>
              <a:rPr lang="en-US" sz="2800" dirty="0"/>
              <a:t> lactation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DFD55-CC2C-DAAD-46A1-004E90F2DB9D}"/>
              </a:ext>
            </a:extLst>
          </p:cNvPr>
          <p:cNvSpPr txBox="1"/>
          <p:nvPr/>
        </p:nvSpPr>
        <p:spPr>
          <a:xfrm>
            <a:off x="3838028" y="2087548"/>
            <a:ext cx="95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C6FB4-9248-95C2-3B38-D952A549DD75}"/>
              </a:ext>
            </a:extLst>
          </p:cNvPr>
          <p:cNvSpPr txBox="1"/>
          <p:nvPr/>
        </p:nvSpPr>
        <p:spPr>
          <a:xfrm>
            <a:off x="931653" y="3545971"/>
            <a:ext cx="7066975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What is the lowest effective dose for symptom remission, without underdosing your patient?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8D9A8-3271-7574-3CBF-3346035A9002}"/>
              </a:ext>
            </a:extLst>
          </p:cNvPr>
          <p:cNvSpPr txBox="1"/>
          <p:nvPr/>
        </p:nvSpPr>
        <p:spPr>
          <a:xfrm>
            <a:off x="3015048" y="4527102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Betcher HK et al. </a:t>
            </a:r>
            <a:r>
              <a:rPr lang="en-US" sz="900" i="1" dirty="0"/>
              <a:t>J Womens Health. </a:t>
            </a:r>
            <a:r>
              <a:rPr lang="en-US" sz="900" i="0" dirty="0"/>
              <a:t>2020;29(3):310-318.</a:t>
            </a:r>
            <a:endParaRPr lang="en-US" sz="9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37791-4052-D824-0926-2891C526CCA4}"/>
              </a:ext>
            </a:extLst>
          </p:cNvPr>
          <p:cNvSpPr/>
          <p:nvPr/>
        </p:nvSpPr>
        <p:spPr>
          <a:xfrm>
            <a:off x="931653" y="1124383"/>
            <a:ext cx="7066975" cy="240147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4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E2FD-A92C-1991-0DD4-4F4FF9AE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Depression During and After Pregnancy Is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2829-420B-9CF8-8843-7557867D3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8"/>
            <a:ext cx="4124175" cy="2593182"/>
          </a:xfrm>
        </p:spPr>
        <p:txBody>
          <a:bodyPr>
            <a:noAutofit/>
          </a:bodyPr>
          <a:lstStyle/>
          <a:p>
            <a:r>
              <a:rPr lang="en-US" sz="2400" dirty="0"/>
              <a:t>Incidence of depression</a:t>
            </a:r>
          </a:p>
          <a:p>
            <a:pPr lvl="1"/>
            <a:r>
              <a:rPr lang="en-US" sz="2000" dirty="0"/>
              <a:t>Postpartum period: 10% to 15%</a:t>
            </a:r>
          </a:p>
          <a:p>
            <a:pPr lvl="1"/>
            <a:r>
              <a:rPr lang="en-US" sz="2000" dirty="0"/>
              <a:t>Pregnancy: ~15%</a:t>
            </a:r>
          </a:p>
          <a:p>
            <a:r>
              <a:rPr lang="en-US" sz="2400" dirty="0"/>
              <a:t>Leading contributor to maternal morbidity and mortality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79F4F-22E0-5A5D-9FD0-8B33116356AE}"/>
              </a:ext>
            </a:extLst>
          </p:cNvPr>
          <p:cNvSpPr txBox="1"/>
          <p:nvPr/>
        </p:nvSpPr>
        <p:spPr>
          <a:xfrm>
            <a:off x="3009481" y="4510321"/>
            <a:ext cx="6134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Dama MH, et al. </a:t>
            </a:r>
            <a:r>
              <a:rPr lang="en-US" sz="800" i="1" dirty="0">
                <a:solidFill>
                  <a:schemeClr val="tx1"/>
                </a:solidFill>
              </a:rPr>
              <a:t>J Am Board Fam Med. </a:t>
            </a:r>
            <a:r>
              <a:rPr lang="en-US" sz="800" dirty="0">
                <a:solidFill>
                  <a:schemeClr val="tx1"/>
                </a:solidFill>
              </a:rPr>
              <a:t>2024;36(6):1071-1086; </a:t>
            </a:r>
            <a:r>
              <a:rPr lang="en-US" altLang="en-US" sz="800" spc="-8" dirty="0">
                <a:solidFill>
                  <a:schemeClr val="tx1"/>
                </a:solidFill>
              </a:rPr>
              <a:t>Justesen K, et al. </a:t>
            </a:r>
            <a:r>
              <a:rPr lang="en-US" altLang="en-US" sz="800" i="1" spc="-8" dirty="0">
                <a:solidFill>
                  <a:schemeClr val="tx1"/>
                </a:solidFill>
              </a:rPr>
              <a:t>Am Fam Physician </a:t>
            </a:r>
            <a:r>
              <a:rPr lang="en-US" altLang="en-US" sz="800" spc="-8" dirty="0">
                <a:solidFill>
                  <a:schemeClr val="tx1"/>
                </a:solidFill>
              </a:rPr>
              <a:t>2023;108(3):267-273; Ko JY, et al. </a:t>
            </a:r>
            <a:r>
              <a:rPr lang="en-US" altLang="en-US" sz="800" i="1" spc="-8" dirty="0">
                <a:solidFill>
                  <a:schemeClr val="tx1"/>
                </a:solidFill>
              </a:rPr>
              <a:t>MMWR Morb Mortal Wkly Rep </a:t>
            </a:r>
            <a:r>
              <a:rPr lang="en-US" altLang="en-US" sz="800" spc="-8" dirty="0">
                <a:solidFill>
                  <a:schemeClr val="tx1"/>
                </a:solidFill>
              </a:rPr>
              <a:t>2017;66:153-158; </a:t>
            </a:r>
            <a:r>
              <a:rPr lang="en-US" sz="800" dirty="0">
                <a:solidFill>
                  <a:schemeClr val="tx1"/>
                </a:solidFill>
              </a:rPr>
              <a:t>Wisner KL, et al. </a:t>
            </a:r>
            <a:r>
              <a:rPr lang="en-US" sz="800" i="1" dirty="0">
                <a:solidFill>
                  <a:schemeClr val="tx1"/>
                </a:solidFill>
              </a:rPr>
              <a:t>JAMA Psychiatry</a:t>
            </a:r>
            <a:r>
              <a:rPr lang="en-US" sz="800" dirty="0">
                <a:solidFill>
                  <a:schemeClr val="tx1"/>
                </a:solidFill>
              </a:rPr>
              <a:t>. 2013;70(5):490-498.</a:t>
            </a:r>
          </a:p>
          <a:p>
            <a:r>
              <a:rPr lang="en-US" sz="800" dirty="0"/>
              <a:t>Image by Freepik. https://www.freepik.com/free-ai-image/black-pregnant-women-posing_186574324.htm#fromView=search&amp;page=1&amp;position=4&amp;uuid=b41f93d1-65dd-4060-accc-63e4aa9d8a31</a:t>
            </a:r>
            <a:endParaRPr lang="en-US" altLang="en-US" sz="800" spc="-8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regnant person in a dress&#10;&#10;Description automatically generated">
            <a:extLst>
              <a:ext uri="{FF2B5EF4-FFF2-40B4-BE49-F238E27FC236}">
                <a16:creationId xmlns:a16="http://schemas.microsoft.com/office/drawing/2014/main" id="{0EAD8E35-D9BF-2AB6-2885-E7C889AD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179" y="866274"/>
            <a:ext cx="2273817" cy="34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4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935E-02BE-2D93-3848-4E0D760A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77" y="22602"/>
            <a:ext cx="7886700" cy="994172"/>
          </a:xfrm>
        </p:spPr>
        <p:txBody>
          <a:bodyPr/>
          <a:lstStyle/>
          <a:p>
            <a:r>
              <a:rPr lang="en-US" dirty="0"/>
              <a:t>The Collaborative Care Model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EDD533-C068-AB9C-2FF6-BDD9CAA5B4F9}"/>
              </a:ext>
            </a:extLst>
          </p:cNvPr>
          <p:cNvSpPr/>
          <p:nvPr/>
        </p:nvSpPr>
        <p:spPr>
          <a:xfrm>
            <a:off x="3696635" y="873454"/>
            <a:ext cx="1548714" cy="9941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Primary Care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Clinician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7707BF-2580-9A63-824F-630587D91D09}"/>
              </a:ext>
            </a:extLst>
          </p:cNvPr>
          <p:cNvSpPr/>
          <p:nvPr/>
        </p:nvSpPr>
        <p:spPr>
          <a:xfrm>
            <a:off x="5504109" y="2103913"/>
            <a:ext cx="1719249" cy="9941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Psychiatric Consultant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80894A-B137-CA4E-BE0B-E2B215F955A7}"/>
              </a:ext>
            </a:extLst>
          </p:cNvPr>
          <p:cNvSpPr/>
          <p:nvPr/>
        </p:nvSpPr>
        <p:spPr>
          <a:xfrm>
            <a:off x="3798737" y="2103913"/>
            <a:ext cx="1290782" cy="9941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Patient, Family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075E9C-43D7-8E61-4EAB-E79AFA7A44B8}"/>
              </a:ext>
            </a:extLst>
          </p:cNvPr>
          <p:cNvSpPr/>
          <p:nvPr/>
        </p:nvSpPr>
        <p:spPr>
          <a:xfrm>
            <a:off x="1382775" y="2119876"/>
            <a:ext cx="1845858" cy="9941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Behavioral Health Care Manager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1C12E1-F81D-5EBA-81A3-717DF1AA8F48}"/>
              </a:ext>
            </a:extLst>
          </p:cNvPr>
          <p:cNvSpPr/>
          <p:nvPr/>
        </p:nvSpPr>
        <p:spPr>
          <a:xfrm>
            <a:off x="3708352" y="3346628"/>
            <a:ext cx="1548714" cy="9941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CE86A3-32A3-E13A-8698-16D5BF210837}"/>
              </a:ext>
            </a:extLst>
          </p:cNvPr>
          <p:cNvCxnSpPr>
            <a:cxnSpLocks/>
          </p:cNvCxnSpPr>
          <p:nvPr/>
        </p:nvCxnSpPr>
        <p:spPr>
          <a:xfrm>
            <a:off x="5234122" y="1495461"/>
            <a:ext cx="1001353" cy="6084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755806-C316-40E8-3299-0C6ABFAD266A}"/>
              </a:ext>
            </a:extLst>
          </p:cNvPr>
          <p:cNvCxnSpPr>
            <a:cxnSpLocks/>
          </p:cNvCxnSpPr>
          <p:nvPr/>
        </p:nvCxnSpPr>
        <p:spPr>
          <a:xfrm flipV="1">
            <a:off x="2697249" y="1513860"/>
            <a:ext cx="1011103" cy="6097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D076E3-3721-180A-BA6F-75D698D62EF3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2622505" y="3210455"/>
            <a:ext cx="1085847" cy="633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770D65-E449-86C6-696D-6297A361ED35}"/>
              </a:ext>
            </a:extLst>
          </p:cNvPr>
          <p:cNvCxnSpPr>
            <a:cxnSpLocks/>
          </p:cNvCxnSpPr>
          <p:nvPr/>
        </p:nvCxnSpPr>
        <p:spPr>
          <a:xfrm flipV="1">
            <a:off x="5245349" y="3039588"/>
            <a:ext cx="760810" cy="7153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E06A79-22D1-A73C-807D-88BBF99C832F}"/>
              </a:ext>
            </a:extLst>
          </p:cNvPr>
          <p:cNvCxnSpPr>
            <a:cxnSpLocks/>
            <a:stCxn id="6" idx="6"/>
            <a:endCxn id="5" idx="2"/>
          </p:cNvCxnSpPr>
          <p:nvPr/>
        </p:nvCxnSpPr>
        <p:spPr>
          <a:xfrm flipV="1">
            <a:off x="3228633" y="2600999"/>
            <a:ext cx="570104" cy="159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904F62-C212-4021-430C-1636FCB8DE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5072895" y="2600999"/>
            <a:ext cx="431214" cy="121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825CE4-1F0F-E633-FCB1-BAD2F0E0BD6F}"/>
              </a:ext>
            </a:extLst>
          </p:cNvPr>
          <p:cNvSpPr txBox="1"/>
          <p:nvPr/>
        </p:nvSpPr>
        <p:spPr>
          <a:xfrm>
            <a:off x="3075699" y="4500548"/>
            <a:ext cx="5869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American Psychiatric Association. https://www.psychiatry.org/psychiatrists/practice/professional-interests/integrated-care/learn. </a:t>
            </a:r>
            <a:endParaRPr lang="en-US" sz="800" b="0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effectLst/>
              </a:rPr>
              <a:t>The Community Guide. https://www.thecommunityguide.org/findings/mental-health-and-mental-illness-collaborative-care-management-depressive-disorders.html</a:t>
            </a:r>
            <a:endParaRPr lang="en-US" sz="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762C77-DBDB-1F57-FAE7-1242F86056C9}"/>
              </a:ext>
            </a:extLst>
          </p:cNvPr>
          <p:cNvCxnSpPr>
            <a:cxnSpLocks/>
          </p:cNvCxnSpPr>
          <p:nvPr/>
        </p:nvCxnSpPr>
        <p:spPr>
          <a:xfrm>
            <a:off x="4482709" y="1871333"/>
            <a:ext cx="0" cy="2485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11C138-110D-9118-FC05-01428D17C20F}"/>
              </a:ext>
            </a:extLst>
          </p:cNvPr>
          <p:cNvCxnSpPr>
            <a:cxnSpLocks/>
          </p:cNvCxnSpPr>
          <p:nvPr/>
        </p:nvCxnSpPr>
        <p:spPr>
          <a:xfrm>
            <a:off x="4482709" y="3098085"/>
            <a:ext cx="0" cy="2485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56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3881-A9D6-37F2-17AB-24A844B4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13084"/>
          </a:xfrm>
        </p:spPr>
        <p:txBody>
          <a:bodyPr>
            <a:normAutofit/>
          </a:bodyPr>
          <a:lstStyle/>
          <a:p>
            <a:r>
              <a:rPr lang="en-US" dirty="0"/>
              <a:t>Meta-Analysis and Systematic Review: SSRIs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5AA8-D3E6-5F21-FFB8-ADC88427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1819"/>
            <a:ext cx="78867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Selection criteria</a:t>
            </a:r>
          </a:p>
          <a:p>
            <a:pPr lvl="1"/>
            <a:r>
              <a:rPr lang="en-US" sz="2300" dirty="0"/>
              <a:t>RCTs of women within 12 mos postpartum period</a:t>
            </a:r>
          </a:p>
          <a:p>
            <a:pPr lvl="1"/>
            <a:r>
              <a:rPr lang="en-US" sz="2300" dirty="0"/>
              <a:t>Compared AD (alone/in combination) vs any other treatment, placebo, or treatment as usual</a:t>
            </a:r>
          </a:p>
          <a:p>
            <a:r>
              <a:rPr lang="en-US" sz="2600" dirty="0"/>
              <a:t>SSRIs &gt; placebo</a:t>
            </a:r>
          </a:p>
          <a:p>
            <a:pPr lvl="1"/>
            <a:r>
              <a:rPr lang="en-US" sz="2300" dirty="0"/>
              <a:t>Response</a:t>
            </a:r>
            <a:r>
              <a:rPr lang="en-US" dirty="0"/>
              <a:t> (55% vs 43%; RR 1.27, 95% CI 0.97 to 1.66)</a:t>
            </a:r>
          </a:p>
          <a:p>
            <a:pPr lvl="1"/>
            <a:r>
              <a:rPr lang="en-US" sz="2300" dirty="0"/>
              <a:t>Remission</a:t>
            </a:r>
            <a:r>
              <a:rPr lang="en-US" dirty="0"/>
              <a:t> (42% vs 27%; RR 1.54, 95% CI 0.99 to 2.41)</a:t>
            </a:r>
          </a:p>
          <a:p>
            <a:pPr lvl="1"/>
            <a:r>
              <a:rPr lang="en-US" sz="2300" dirty="0"/>
              <a:t>Reduced depressive symptoms </a:t>
            </a:r>
            <a:r>
              <a:rPr lang="en-US" dirty="0"/>
              <a:t>(SMD -.30, 95% CI -0.55 to -0.05)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 algn="ctr">
              <a:buNone/>
            </a:pPr>
            <a:r>
              <a:rPr lang="en-US" sz="2600" b="1" u="sng" dirty="0">
                <a:solidFill>
                  <a:srgbClr val="C00000"/>
                </a:solidFill>
              </a:rPr>
              <a:t>There is a critical need for more efficacy data surrounding SSRIs in the postpartum period </a:t>
            </a:r>
          </a:p>
          <a:p>
            <a:pPr marL="342900" lvl="1" indent="0" algn="ctr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5C817-A3FF-E9E9-6617-5599ADFCF896}"/>
              </a:ext>
            </a:extLst>
          </p:cNvPr>
          <p:cNvSpPr txBox="1"/>
          <p:nvPr/>
        </p:nvSpPr>
        <p:spPr>
          <a:xfrm>
            <a:off x="3079630" y="4542007"/>
            <a:ext cx="597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900" spc="-8" dirty="0">
                <a:solidFill>
                  <a:schemeClr val="tx1"/>
                </a:solidFill>
              </a:rPr>
              <a:t>SSRI, selective serotonin reuptake inhibitors; AD, antidepressant; CI, confidence interval; RR, pooled risk ratio; SMD, standard mean deviation; Use is not within current product labels approved by the US FDA for SSRIs.</a:t>
            </a:r>
          </a:p>
          <a:p>
            <a:r>
              <a:rPr lang="en-US" altLang="en-US" sz="900" spc="-8" dirty="0"/>
              <a:t>Brown JEV, et al. </a:t>
            </a:r>
            <a:r>
              <a:rPr lang="en-US" altLang="en-US" sz="900" i="1" spc="-8" dirty="0"/>
              <a:t>Cochrane Database Syst Rev. </a:t>
            </a:r>
            <a:r>
              <a:rPr lang="en-US" altLang="en-US" sz="900" spc="-8" dirty="0"/>
              <a:t>2021;2(2):CD13560. </a:t>
            </a:r>
            <a:endParaRPr lang="en-US" altLang="en-US" sz="900" spc="-8" dirty="0">
              <a:solidFill>
                <a:schemeClr val="tx1"/>
              </a:solidFill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7473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7D2A-9118-E946-1D5C-A60BEDC9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Risk During Pregnancy More Likely Related to MDE Than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761D-C5CD-0470-DABB-9E9F54D43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7440"/>
            <a:ext cx="7886700" cy="2378079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Teratogenicity?</a:t>
            </a:r>
          </a:p>
          <a:p>
            <a:r>
              <a:rPr lang="en-US" sz="2200" dirty="0"/>
              <a:t>Obstetric complications?</a:t>
            </a:r>
          </a:p>
          <a:p>
            <a:pPr lvl="1"/>
            <a:r>
              <a:rPr lang="en-US" sz="2100" dirty="0"/>
              <a:t>Preterm delivery</a:t>
            </a:r>
          </a:p>
          <a:p>
            <a:pPr lvl="1"/>
            <a:r>
              <a:rPr lang="en-US" sz="2100" dirty="0"/>
              <a:t>Spontaneous abortion</a:t>
            </a:r>
          </a:p>
          <a:p>
            <a:r>
              <a:rPr lang="en-US" sz="2200" dirty="0"/>
              <a:t>Neonatal toxicity? </a:t>
            </a:r>
          </a:p>
          <a:p>
            <a:pPr lvl="1"/>
            <a:r>
              <a:rPr lang="en-US" sz="2100" dirty="0"/>
              <a:t>Persistence of drug effects (eg, sedation) after delivery</a:t>
            </a:r>
          </a:p>
          <a:p>
            <a:pPr lvl="1"/>
            <a:r>
              <a:rPr lang="en-US" sz="2100" dirty="0"/>
              <a:t>Drug withdrawal when infant is no longer exposed</a:t>
            </a:r>
          </a:p>
          <a:p>
            <a:r>
              <a:rPr lang="en-US" sz="2200" dirty="0"/>
              <a:t>Long-term neurobehavioral effects?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93ACD9-3273-3F3F-2B97-FC2E437E0625}"/>
              </a:ext>
            </a:extLst>
          </p:cNvPr>
          <p:cNvSpPr/>
          <p:nvPr/>
        </p:nvSpPr>
        <p:spPr>
          <a:xfrm>
            <a:off x="668008" y="3635519"/>
            <a:ext cx="7807984" cy="83676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Underdosing leads to exposure to both effects of the depression and the antidepressant drug (worse outcome)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102CE-810F-3E20-5840-3027D2CFCC38}"/>
              </a:ext>
            </a:extLst>
          </p:cNvPr>
          <p:cNvSpPr txBox="1"/>
          <p:nvPr/>
        </p:nvSpPr>
        <p:spPr>
          <a:xfrm>
            <a:off x="3001992" y="4467584"/>
            <a:ext cx="6142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1. Betcher HK et al. </a:t>
            </a:r>
            <a:r>
              <a:rPr lang="en-US" sz="800" i="1" dirty="0"/>
              <a:t>J Womens Health. </a:t>
            </a:r>
            <a:r>
              <a:rPr lang="en-US" sz="800" i="0" dirty="0"/>
              <a:t>2020;29(3):310-318.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47683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1AAA-CA26-A241-1ACA-2F37DAD6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6435"/>
          </a:xfrm>
        </p:spPr>
        <p:txBody>
          <a:bodyPr/>
          <a:lstStyle/>
          <a:p>
            <a:r>
              <a:rPr lang="en-US" dirty="0"/>
              <a:t>SSRIs and Teratogenicity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238D9-1444-D4B0-A7AE-A4D03A85D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998"/>
            <a:ext cx="7774205" cy="3564684"/>
          </a:xfrm>
        </p:spPr>
        <p:txBody>
          <a:bodyPr>
            <a:normAutofit/>
          </a:bodyPr>
          <a:lstStyle/>
          <a:p>
            <a:pPr marL="128588" indent="-106680">
              <a:spcBef>
                <a:spcPts val="0"/>
              </a:spcBef>
              <a:buClr>
                <a:schemeClr val="dk1"/>
              </a:buClr>
              <a:buSzPts val="2240"/>
              <a:buFont typeface="Corbel"/>
              <a:buChar char="•"/>
            </a:pPr>
            <a:r>
              <a:rPr lang="en-US" b="1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Current data shows no </a:t>
            </a:r>
            <a:r>
              <a:rPr lang="en-US" b="1" i="1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consistent</a:t>
            </a:r>
            <a:r>
              <a:rPr lang="en-US" b="1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 information to support specific teratogenic risks </a:t>
            </a:r>
          </a:p>
          <a:p>
            <a:pPr marL="128588" indent="-106680">
              <a:spcBef>
                <a:spcPts val="0"/>
              </a:spcBef>
              <a:buClr>
                <a:schemeClr val="dk1"/>
              </a:buClr>
              <a:buSzPts val="2240"/>
              <a:buFont typeface="Corbel"/>
              <a:buChar char="•"/>
            </a:pPr>
            <a:r>
              <a:rPr lang="en-US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Except Paroxetine</a:t>
            </a:r>
            <a:r>
              <a:rPr lang="en-US" baseline="30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1</a:t>
            </a:r>
            <a:endParaRPr lang="en-US" dirty="0"/>
          </a:p>
          <a:p>
            <a:pPr marL="257175" lvl="1" indent="-102394">
              <a:spcBef>
                <a:spcPts val="75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Unpublished data from manufacturer (2005): risk of cardiac malformations </a:t>
            </a: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 warning on label</a:t>
            </a:r>
            <a:endParaRPr lang="en-US" sz="2000" dirty="0"/>
          </a:p>
          <a:p>
            <a:pPr marL="257175" lvl="1" indent="-102394">
              <a:spcBef>
                <a:spcPts val="300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Meta-analysis of 23 studies (2015) concluded statistically significant increased risk of:</a:t>
            </a:r>
          </a:p>
          <a:p>
            <a:pPr marL="600075" lvl="2" indent="-102394">
              <a:spcBef>
                <a:spcPts val="300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Any major congenital malformation (OR 1.23)</a:t>
            </a:r>
          </a:p>
          <a:p>
            <a:pPr marL="600075" lvl="2" indent="-102394">
              <a:spcBef>
                <a:spcPts val="300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Major cardiac malformations (OR 1.28)</a:t>
            </a:r>
          </a:p>
          <a:p>
            <a:pPr marL="942975" lvl="3" indent="-102394">
              <a:spcBef>
                <a:spcPts val="300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Cardiac septal defects (OR 2.38)</a:t>
            </a:r>
          </a:p>
          <a:p>
            <a:pPr marL="942975" lvl="3" indent="-102394">
              <a:spcBef>
                <a:spcPts val="300"/>
              </a:spcBef>
              <a:buClr>
                <a:schemeClr val="dk1"/>
              </a:buClr>
              <a:buSzPts val="160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Corbel"/>
                <a:sym typeface="Corbel"/>
              </a:rPr>
              <a:t>RV outflow tract defects (OR 2.29)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0FCA-FD65-DC12-E595-D3060BF42734}"/>
              </a:ext>
            </a:extLst>
          </p:cNvPr>
          <p:cNvSpPr txBox="1"/>
          <p:nvPr/>
        </p:nvSpPr>
        <p:spPr>
          <a:xfrm>
            <a:off x="3079630" y="4504682"/>
            <a:ext cx="6064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900" spc="-8" dirty="0">
                <a:solidFill>
                  <a:schemeClr val="tx1"/>
                </a:solidFill>
              </a:rPr>
              <a:t>SSRIs, selective serotonin reuptake inhibitors; Use is not within current product labels approved by the US FDA for SSRIs.</a:t>
            </a:r>
          </a:p>
          <a:p>
            <a:r>
              <a:rPr lang="en-US" altLang="en-US" sz="900" spc="-8" dirty="0">
                <a:solidFill>
                  <a:schemeClr val="tx1"/>
                </a:solidFill>
              </a:rPr>
              <a:t>1. Berard A, et al. </a:t>
            </a:r>
            <a:r>
              <a:rPr lang="en-US" altLang="en-US" sz="900" i="1" spc="-8" dirty="0">
                <a:solidFill>
                  <a:schemeClr val="tx1"/>
                </a:solidFill>
              </a:rPr>
              <a:t>Br J Clin Pharmacol. </a:t>
            </a:r>
            <a:r>
              <a:rPr lang="en-US" altLang="en-US" sz="900" spc="-8" dirty="0">
                <a:solidFill>
                  <a:schemeClr val="tx1"/>
                </a:solidFill>
              </a:rPr>
              <a:t>2016;81(4):589-604.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07179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8BCB-E108-DD7C-E8E1-125A5218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9603"/>
            <a:ext cx="7886700" cy="994172"/>
          </a:xfrm>
        </p:spPr>
        <p:txBody>
          <a:bodyPr/>
          <a:lstStyle/>
          <a:p>
            <a:r>
              <a:rPr lang="en-US" dirty="0"/>
              <a:t>SSRIs and Other Pregnancy Complications</a:t>
            </a:r>
          </a:p>
        </p:txBody>
      </p:sp>
      <p:sp>
        <p:nvSpPr>
          <p:cNvPr id="4" name="Google Shape;357;p33">
            <a:extLst>
              <a:ext uri="{FF2B5EF4-FFF2-40B4-BE49-F238E27FC236}">
                <a16:creationId xmlns:a16="http://schemas.microsoft.com/office/drawing/2014/main" id="{AED58A84-0D5E-DA9F-1CE0-742325B2ED9F}"/>
              </a:ext>
            </a:extLst>
          </p:cNvPr>
          <p:cNvSpPr txBox="1"/>
          <p:nvPr/>
        </p:nvSpPr>
        <p:spPr>
          <a:xfrm>
            <a:off x="496915" y="1223775"/>
            <a:ext cx="8018436" cy="3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Preterm delivery</a:t>
            </a:r>
          </a:p>
          <a:p>
            <a:pPr marL="585788" lvl="1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19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Rates exceeding 20% vs 6% without </a:t>
            </a:r>
          </a:p>
          <a:p>
            <a:pPr marL="128588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cs typeface="Arial"/>
                <a:sym typeface="Arial"/>
              </a:rPr>
              <a:t>Spontaneous abortion</a:t>
            </a:r>
          </a:p>
          <a:p>
            <a:pPr marL="585788" lvl="1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1900" dirty="0">
                <a:solidFill>
                  <a:schemeClr val="dk1"/>
                </a:solidFill>
                <a:cs typeface="Arial"/>
                <a:sym typeface="Arial"/>
              </a:rPr>
              <a:t>Associated with small elevation in risk (HR 1.17)</a:t>
            </a:r>
          </a:p>
          <a:p>
            <a:pPr marL="585788" lvl="1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1900" dirty="0">
                <a:solidFill>
                  <a:schemeClr val="dk1"/>
                </a:solidFill>
                <a:cs typeface="Arial"/>
                <a:sym typeface="Arial"/>
              </a:rPr>
              <a:t>Underlying depression vs SSRI? </a:t>
            </a:r>
          </a:p>
          <a:p>
            <a:pPr marL="128588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2000" dirty="0">
                <a:solidFill>
                  <a:schemeClr val="dk1"/>
                </a:solidFill>
                <a:ea typeface="Corbel"/>
                <a:cs typeface="Arial"/>
                <a:sym typeface="Arial"/>
              </a:rPr>
              <a:t>Small gestational age infants</a:t>
            </a:r>
          </a:p>
          <a:p>
            <a:pPr marL="585788" lvl="1" indent="-102394">
              <a:buClr>
                <a:schemeClr val="dk1"/>
              </a:buClr>
              <a:buSzPts val="1920"/>
              <a:buFont typeface="Corbel"/>
              <a:buChar char="•"/>
            </a:pPr>
            <a:r>
              <a:rPr lang="en-US" sz="1900" dirty="0">
                <a:solidFill>
                  <a:schemeClr val="dk1"/>
                </a:solidFill>
                <a:ea typeface="Corbel"/>
                <a:cs typeface="Arial"/>
                <a:sym typeface="Arial"/>
              </a:rPr>
              <a:t>Absolute difference in incidence risk = 0.033</a:t>
            </a:r>
          </a:p>
          <a:p>
            <a:pPr>
              <a:buClr>
                <a:schemeClr val="dk1"/>
              </a:buClr>
              <a:buSzPts val="2000"/>
            </a:pPr>
            <a:endParaRPr lang="en-US" sz="1500" i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2000"/>
            </a:pPr>
            <a:endParaRPr lang="en-US" sz="1500" i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2000"/>
            </a:pPr>
            <a:r>
              <a:rPr lang="en-US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Underlying depression vs SSRI?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3DE1D-7E57-B415-4FD5-22FD05AB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49" y="4550795"/>
            <a:ext cx="5675103" cy="504284"/>
          </a:xfrm>
        </p:spPr>
        <p:txBody>
          <a:bodyPr/>
          <a:lstStyle/>
          <a:p>
            <a:pPr algn="l"/>
            <a:r>
              <a:rPr lang="en-US" altLang="en-US" spc="-8" dirty="0">
                <a:solidFill>
                  <a:schemeClr val="tx1"/>
                </a:solidFill>
              </a:rPr>
              <a:t>SSRIs, selective serotonin reuptake inhibitors; Use is not within current product labels approved by the US FDA for SSRIs</a:t>
            </a:r>
          </a:p>
          <a:p>
            <a:pPr algn="l"/>
            <a:r>
              <a:rPr lang="en-US" altLang="en-US" spc="-8" dirty="0">
                <a:solidFill>
                  <a:schemeClr val="tx1"/>
                </a:solidFill>
              </a:rPr>
              <a:t>Grote NK, et al. </a:t>
            </a:r>
            <a:r>
              <a:rPr lang="en-US" altLang="en-US" i="1" spc="-8" dirty="0">
                <a:solidFill>
                  <a:schemeClr val="tx1"/>
                </a:solidFill>
              </a:rPr>
              <a:t>Arch Gen Psychiatry</a:t>
            </a:r>
            <a:r>
              <a:rPr lang="en-US" altLang="en-US" spc="-8" dirty="0">
                <a:solidFill>
                  <a:schemeClr val="tx1"/>
                </a:solidFill>
              </a:rPr>
              <a:t>. 2010;67(10):1012-1024; Pearlstein T. </a:t>
            </a:r>
            <a:r>
              <a:rPr lang="en-US" altLang="en-US" i="1" spc="-8" dirty="0">
                <a:solidFill>
                  <a:schemeClr val="tx1"/>
                </a:solidFill>
              </a:rPr>
              <a:t>Best Pract Res Clin Obstet Gynaecol</a:t>
            </a:r>
            <a:r>
              <a:rPr lang="en-US" altLang="en-US" spc="-8" dirty="0">
                <a:solidFill>
                  <a:schemeClr val="tx1"/>
                </a:solidFill>
              </a:rPr>
              <a:t>. 2015;29(5):754-764; Wisner KL, et al. </a:t>
            </a:r>
            <a:r>
              <a:rPr lang="en-US" altLang="en-US" i="1" spc="-8" dirty="0">
                <a:solidFill>
                  <a:schemeClr val="tx1"/>
                </a:solidFill>
              </a:rPr>
              <a:t>Am J Psych. </a:t>
            </a:r>
            <a:r>
              <a:rPr lang="en-US" altLang="en-US" spc="-8" dirty="0">
                <a:solidFill>
                  <a:schemeClr val="tx1"/>
                </a:solidFill>
              </a:rPr>
              <a:t>2009;166(5):557-566. </a:t>
            </a:r>
          </a:p>
        </p:txBody>
      </p:sp>
    </p:spTree>
    <p:extLst>
      <p:ext uri="{BB962C8B-B14F-4D97-AF65-F5344CB8AC3E}">
        <p14:creationId xmlns:p14="http://schemas.microsoft.com/office/powerpoint/2010/main" val="3072423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3ACE-BD3B-AC3F-8FDB-BF898A5C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594"/>
            <a:ext cx="827471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No Documented Association of SSRIs and Persistent Pulmonary Hypertension of the Newborn (PPHN)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AF27E-1354-D7B6-663F-21D51360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7843"/>
            <a:ext cx="7886700" cy="3035248"/>
          </a:xfrm>
        </p:spPr>
        <p:txBody>
          <a:bodyPr/>
          <a:lstStyle/>
          <a:p>
            <a:r>
              <a:rPr lang="en-US" dirty="0"/>
              <a:t>Only 1 case-control study has shown an association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sz="1900" dirty="0"/>
              <a:t>Infants with PPHN were 6x more likely to have been exposed to SSRIs during 2nd half of gestation </a:t>
            </a:r>
          </a:p>
          <a:p>
            <a:pPr lvl="1"/>
            <a:r>
              <a:rPr lang="en-US" sz="1900" dirty="0"/>
              <a:t>Two major caveats:</a:t>
            </a:r>
          </a:p>
          <a:p>
            <a:pPr lvl="2"/>
            <a:r>
              <a:rPr lang="en-US" sz="1900" dirty="0"/>
              <a:t>Only 14 infants</a:t>
            </a:r>
          </a:p>
          <a:p>
            <a:pPr lvl="2"/>
            <a:r>
              <a:rPr lang="en-US" sz="1900" dirty="0"/>
              <a:t>No control for maternal depression</a:t>
            </a:r>
          </a:p>
          <a:p>
            <a:pPr lvl="1"/>
            <a:r>
              <a:rPr lang="en-US" sz="1900" dirty="0"/>
              <a:t>Analysis of data inappropriate</a:t>
            </a:r>
          </a:p>
          <a:p>
            <a:r>
              <a:rPr lang="en-US" dirty="0"/>
              <a:t>No association evidenced in follow-up studies</a:t>
            </a:r>
            <a:r>
              <a:rPr lang="en-US" baseline="30000" dirty="0"/>
              <a:t>2-4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8C71E-AA31-0F43-5120-D4BD14447555}"/>
              </a:ext>
            </a:extLst>
          </p:cNvPr>
          <p:cNvSpPr txBox="1"/>
          <p:nvPr/>
        </p:nvSpPr>
        <p:spPr>
          <a:xfrm>
            <a:off x="3010619" y="4503091"/>
            <a:ext cx="60729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SSRIs, selective serotonin reuptake inhibitors; Use is not within current product labels approved by the US FDA for SSRIs</a:t>
            </a:r>
          </a:p>
          <a:p>
            <a:r>
              <a:rPr lang="en-US" sz="900" dirty="0"/>
              <a:t>1. Chambers CD, et al. </a:t>
            </a:r>
            <a:r>
              <a:rPr lang="en-US" sz="900" i="1" dirty="0"/>
              <a:t>N Engl J Med. </a:t>
            </a:r>
            <a:r>
              <a:rPr lang="en-US" sz="900" i="0" dirty="0"/>
              <a:t>2006;354(6):579-587.  2. Andrade SE, et al. </a:t>
            </a:r>
            <a:r>
              <a:rPr lang="en-US" sz="900" i="1" dirty="0"/>
              <a:t>Pharmacoepidemiol Drug Saf. </a:t>
            </a:r>
            <a:r>
              <a:rPr lang="en-US" sz="900" i="0" dirty="0"/>
              <a:t>2009;18(3):246-252.  3. Kallen B, et al. </a:t>
            </a:r>
            <a:r>
              <a:rPr lang="en-US" sz="900" i="1" dirty="0"/>
              <a:t>Pharmacoepidemiol Drug Saf. </a:t>
            </a:r>
            <a:r>
              <a:rPr lang="en-US" sz="900" i="0" dirty="0"/>
              <a:t>2008;17(8):801-806.  4. Wilson KL, et al. </a:t>
            </a:r>
            <a:r>
              <a:rPr lang="en-US" sz="900" i="1" dirty="0"/>
              <a:t>Am J Perinatol. </a:t>
            </a:r>
            <a:r>
              <a:rPr lang="en-US" sz="900" i="0" dirty="0"/>
              <a:t>2011;28(1):19-24.</a:t>
            </a:r>
          </a:p>
        </p:txBody>
      </p:sp>
    </p:spTree>
    <p:extLst>
      <p:ext uri="{BB962C8B-B14F-4D97-AF65-F5344CB8AC3E}">
        <p14:creationId xmlns:p14="http://schemas.microsoft.com/office/powerpoint/2010/main" val="3472104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589EE-40D1-B982-2197-C627EC17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99"/>
            <a:ext cx="7886700" cy="994172"/>
          </a:xfrm>
        </p:spPr>
        <p:txBody>
          <a:bodyPr/>
          <a:lstStyle/>
          <a:p>
            <a:r>
              <a:rPr lang="en-US" dirty="0"/>
              <a:t>SSRIs and Poor Neonatal Adaptation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7E7E3-6E78-37DA-0149-6EB01BFC301C}"/>
              </a:ext>
            </a:extLst>
          </p:cNvPr>
          <p:cNvSpPr txBox="1"/>
          <p:nvPr/>
        </p:nvSpPr>
        <p:spPr>
          <a:xfrm>
            <a:off x="2993366" y="4487703"/>
            <a:ext cx="62368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SSRI, selective serotonin reuptake inhibitor; CPAP, continuous positive airway pressure; MDE, major depressive episode; Use is not within current product labels by the US FDA for SSRIs</a:t>
            </a:r>
          </a:p>
          <a:p>
            <a:r>
              <a:rPr lang="en-US" sz="1000" dirty="0"/>
              <a:t>Liu C, et al. </a:t>
            </a:r>
            <a:r>
              <a:rPr lang="en-US" sz="1000" i="1" dirty="0"/>
              <a:t>JAMA Netw Open. </a:t>
            </a:r>
            <a:r>
              <a:rPr lang="en-US" sz="1000" dirty="0"/>
              <a:t>2023;6(8):e2331270; Viguera AC, et al. </a:t>
            </a:r>
            <a:r>
              <a:rPr lang="en-US" sz="1000" i="1" dirty="0"/>
              <a:t>J Clin Psychiatry. </a:t>
            </a:r>
            <a:r>
              <a:rPr lang="en-US" sz="1000" dirty="0"/>
              <a:t>2023;84(1):22m14492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7E35C4-C8F3-A713-8662-79FC5A027F6D}"/>
              </a:ext>
            </a:extLst>
          </p:cNvPr>
          <p:cNvSpPr/>
          <p:nvPr/>
        </p:nvSpPr>
        <p:spPr>
          <a:xfrm>
            <a:off x="668008" y="1261327"/>
            <a:ext cx="7807984" cy="2620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Clinical Pearls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Much less of a problem vs exposure to untreated MDE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Exposure to SSRI in breast milk is lower than in utero, but high enough to alleviate symptoms of discontinuation syndrome; weaning may further taper exposure</a:t>
            </a:r>
          </a:p>
        </p:txBody>
      </p:sp>
    </p:spTree>
    <p:extLst>
      <p:ext uri="{BB962C8B-B14F-4D97-AF65-F5344CB8AC3E}">
        <p14:creationId xmlns:p14="http://schemas.microsoft.com/office/powerpoint/2010/main" val="2650542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1662B-B136-7AF2-EF92-F12EEB16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E2F9-77BC-A8F5-28AE-B8B2868C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8" y="354330"/>
            <a:ext cx="2442353" cy="2355000"/>
          </a:xfrm>
        </p:spPr>
        <p:txBody>
          <a:bodyPr>
            <a:normAutofit/>
          </a:bodyPr>
          <a:lstStyle/>
          <a:p>
            <a:r>
              <a:rPr lang="en-US" sz="2300" dirty="0"/>
              <a:t>New PPD Therapy Considerations: </a:t>
            </a:r>
            <a:r>
              <a:rPr lang="en-US" sz="2300" b="1" dirty="0"/>
              <a:t>Allopregnanolone</a:t>
            </a:r>
            <a:r>
              <a:rPr lang="en-US" sz="2300" dirty="0"/>
              <a:t> Variations Across Pregnancy and Postpartum</a:t>
            </a:r>
          </a:p>
        </p:txBody>
      </p:sp>
      <p:pic>
        <p:nvPicPr>
          <p:cNvPr id="7" name="Content Placeholder 4" descr="A diagram of pregnancy and birth&#10;&#10;Description automatically generated">
            <a:extLst>
              <a:ext uri="{FF2B5EF4-FFF2-40B4-BE49-F238E27FC236}">
                <a16:creationId xmlns:a16="http://schemas.microsoft.com/office/drawing/2014/main" id="{914030FA-0FDC-59D7-4339-811F1F626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255" y="648567"/>
            <a:ext cx="6547007" cy="3846366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7B2A8FC-B4AE-D239-4D37-753F7E49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420" y="4652248"/>
            <a:ext cx="6108580" cy="273844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defRPr/>
            </a:pP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PPD, postpartum depression</a:t>
            </a:r>
            <a:endParaRPr lang="en-US" sz="1000" dirty="0">
              <a:solidFill>
                <a:schemeClr val="tx1"/>
              </a:solidFill>
            </a:endParaRPr>
          </a:p>
          <a:p>
            <a:pPr algn="l" defTabSz="914400">
              <a:defRPr/>
            </a:pP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created by and reproduced without modification from Meltzer-Brody S, et al. </a:t>
            </a:r>
            <a:r>
              <a:rPr lang="en-US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Neurobiol Stress.</a:t>
            </a: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2020;12:100212 (</a:t>
            </a: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https://www.ncbi.nlm.nih.gov/pmc/articles/PMC7231991/</a:t>
            </a: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under the terms and conditions of the Creative Commons Attribution (</a:t>
            </a:r>
            <a:r>
              <a:rPr lang="en-US" sz="1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1000" dirty="0">
                <a:solidFill>
                  <a:schemeClr val="tx1"/>
                </a:solidFill>
              </a:rPr>
              <a:t> 4.0</a:t>
            </a: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as is and as available. ©2020 by the authors. </a:t>
            </a:r>
          </a:p>
        </p:txBody>
      </p:sp>
    </p:spTree>
    <p:extLst>
      <p:ext uri="{BB962C8B-B14F-4D97-AF65-F5344CB8AC3E}">
        <p14:creationId xmlns:p14="http://schemas.microsoft.com/office/powerpoint/2010/main" val="4115381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064F-A273-4A7E-9113-D8DEA728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265"/>
            <a:ext cx="8913004" cy="994172"/>
          </a:xfrm>
        </p:spPr>
        <p:txBody>
          <a:bodyPr>
            <a:normAutofit/>
          </a:bodyPr>
          <a:lstStyle/>
          <a:p>
            <a:pPr algn="ctr"/>
            <a:r>
              <a:rPr lang="en-US" sz="2900" dirty="0">
                <a:solidFill>
                  <a:schemeClr val="tx1"/>
                </a:solidFill>
              </a:rPr>
              <a:t>Neuroactive Steroid Binding Sites on GABA-A Receptor</a:t>
            </a:r>
            <a:r>
              <a:rPr lang="en-US" sz="2900" baseline="30000" dirty="0">
                <a:solidFill>
                  <a:schemeClr val="tx1"/>
                </a:solidFill>
              </a:rPr>
              <a:t>1,2</a:t>
            </a:r>
            <a:endParaRPr lang="en-US" sz="29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528BF4-ABD1-AD36-2052-2A2797A14BCA}"/>
              </a:ext>
            </a:extLst>
          </p:cNvPr>
          <p:cNvSpPr txBox="1">
            <a:spLocks/>
          </p:cNvSpPr>
          <p:nvPr/>
        </p:nvSpPr>
        <p:spPr>
          <a:xfrm>
            <a:off x="3103702" y="4526432"/>
            <a:ext cx="5667687" cy="3724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Image courtesy of Anita Clayton, MD.</a:t>
            </a:r>
          </a:p>
          <a:p>
            <a:r>
              <a:rPr lang="en-US" sz="900" dirty="0"/>
              <a:t>1. Jacob TC et al. </a:t>
            </a:r>
            <a:r>
              <a:rPr lang="en-US" sz="900" i="1" dirty="0"/>
              <a:t>Nat Rev Neurosci</a:t>
            </a:r>
            <a:r>
              <a:rPr lang="en-US" sz="900" dirty="0"/>
              <a:t>. 2008;9:331-343. 2. Reddy DS et al. </a:t>
            </a:r>
            <a:r>
              <a:rPr lang="en-US" sz="900" i="1" dirty="0"/>
              <a:t>Trends Pharmacol Sci</a:t>
            </a:r>
            <a:r>
              <a:rPr lang="en-US" sz="900" dirty="0"/>
              <a:t>. 2016;37:543-561.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07030-BBA2-81F3-3C9B-A98140D53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5" y="692156"/>
            <a:ext cx="8695347" cy="37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7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B509-5935-12E2-96A4-C9AFEC4D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30" y="38429"/>
            <a:ext cx="8638828" cy="990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ollkorn"/>
              </a:rPr>
              <a:t>HPA Hyperactivity in PPD/MDD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B13DD-53F0-6CED-ED64-329DD0B325C1}"/>
              </a:ext>
            </a:extLst>
          </p:cNvPr>
          <p:cNvSpPr txBox="1"/>
          <p:nvPr/>
        </p:nvSpPr>
        <p:spPr>
          <a:xfrm>
            <a:off x="8276422" y="2045524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Euthymic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EA4CD-E867-A0A4-B6AA-ED59B0083CE8}"/>
              </a:ext>
            </a:extLst>
          </p:cNvPr>
          <p:cNvSpPr txBox="1"/>
          <p:nvPr/>
        </p:nvSpPr>
        <p:spPr>
          <a:xfrm>
            <a:off x="8276422" y="2606131"/>
            <a:ext cx="126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Depressed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A68516-6C3E-0D9D-752C-E6601CD5A59B}"/>
              </a:ext>
            </a:extLst>
          </p:cNvPr>
          <p:cNvSpPr txBox="1"/>
          <p:nvPr/>
        </p:nvSpPr>
        <p:spPr>
          <a:xfrm>
            <a:off x="3100654" y="4468405"/>
            <a:ext cx="513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courtesy of Anita Clayton, MD.</a:t>
            </a:r>
          </a:p>
          <a:p>
            <a:r>
              <a:rPr lang="en-US" sz="900" dirty="0">
                <a:ea typeface="Calibri" panose="020F0502020204030204" pitchFamily="34" charset="0"/>
              </a:rPr>
              <a:t>HPA, hypothalamic pituitary axis; MDD, major depressive disorder; PPD, postpartum depression; </a:t>
            </a:r>
          </a:p>
          <a:p>
            <a:r>
              <a:rPr lang="en-US" sz="900" dirty="0">
                <a:solidFill>
                  <a:srgbClr val="212121"/>
                </a:solidFill>
              </a:rPr>
              <a:t>Antonoudiou P, et al. </a:t>
            </a:r>
            <a:r>
              <a:rPr lang="en-US" sz="900" i="1" dirty="0">
                <a:solidFill>
                  <a:srgbClr val="212121"/>
                </a:solidFill>
              </a:rPr>
              <a:t>Biol Psychiatry</a:t>
            </a:r>
            <a:r>
              <a:rPr lang="en-US" sz="900" dirty="0">
                <a:solidFill>
                  <a:srgbClr val="212121"/>
                </a:solidFill>
              </a:rPr>
              <a:t>. 2022;91(3):283-293; </a:t>
            </a:r>
            <a:r>
              <a:rPr lang="en-US" sz="900" dirty="0">
                <a:ea typeface="Calibri" panose="020F0502020204030204" pitchFamily="34" charset="0"/>
              </a:rPr>
              <a:t>Edinoff AN, et al. </a:t>
            </a:r>
            <a:r>
              <a:rPr lang="en-US" sz="900" i="1" dirty="0">
                <a:ea typeface="Calibri" panose="020F0502020204030204" pitchFamily="34" charset="0"/>
              </a:rPr>
              <a:t>Front Psychiatry</a:t>
            </a:r>
            <a:r>
              <a:rPr lang="en-US" sz="900" dirty="0">
                <a:ea typeface="Calibri" panose="020F0502020204030204" pitchFamily="34" charset="0"/>
              </a:rPr>
              <a:t>. 2021;12:699740; Meltzer-Brody S, et al. </a:t>
            </a:r>
            <a:r>
              <a:rPr lang="en-US" sz="900" i="1" dirty="0">
                <a:ea typeface="Calibri" panose="020F0502020204030204" pitchFamily="34" charset="0"/>
              </a:rPr>
              <a:t>Neurobiol Stress</a:t>
            </a:r>
            <a:r>
              <a:rPr lang="en-US" sz="900" dirty="0">
                <a:ea typeface="Calibri" panose="020F0502020204030204" pitchFamily="34" charset="0"/>
              </a:rPr>
              <a:t>. 2020;12:100212.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6F51F0-6695-4548-9863-2331A78AD168}"/>
              </a:ext>
            </a:extLst>
          </p:cNvPr>
          <p:cNvGrpSpPr/>
          <p:nvPr/>
        </p:nvGrpSpPr>
        <p:grpSpPr>
          <a:xfrm>
            <a:off x="108155" y="1048074"/>
            <a:ext cx="8248808" cy="2970214"/>
            <a:chOff x="419100" y="996950"/>
            <a:chExt cx="7729539" cy="2970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4F2B6C-B3AB-F83D-380D-1EB654694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7" t="1819" r="752" b="2618"/>
            <a:stretch/>
          </p:blipFill>
          <p:spPr>
            <a:xfrm>
              <a:off x="419100" y="996950"/>
              <a:ext cx="5891348" cy="2952750"/>
            </a:xfrm>
            <a:prstGeom prst="rect">
              <a:avLst/>
            </a:prstGeom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3BB6401-C304-0C5F-2C7C-C4BA04AEB1DE}"/>
                </a:ext>
              </a:extLst>
            </p:cNvPr>
            <p:cNvPicPr/>
            <p:nvPr/>
          </p:nvPicPr>
          <p:blipFill rotWithShape="1">
            <a:blip r:embed="rId4"/>
            <a:srcRect l="2876" t="1208" r="3227" b="816"/>
            <a:stretch/>
          </p:blipFill>
          <p:spPr>
            <a:xfrm>
              <a:off x="6365081" y="996950"/>
              <a:ext cx="1783558" cy="29702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C46BFE-8D62-8842-B190-904BAC6176D4}"/>
                </a:ext>
              </a:extLst>
            </p:cNvPr>
            <p:cNvSpPr/>
            <p:nvPr/>
          </p:nvSpPr>
          <p:spPr>
            <a:xfrm>
              <a:off x="419100" y="996950"/>
              <a:ext cx="5795963" cy="738664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01FC79-FF9A-5001-B043-C4191DEA2E01}"/>
                </a:ext>
              </a:extLst>
            </p:cNvPr>
            <p:cNvSpPr txBox="1"/>
            <p:nvPr/>
          </p:nvSpPr>
          <p:spPr>
            <a:xfrm>
              <a:off x="466725" y="1265473"/>
              <a:ext cx="1684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Low stress levels</a:t>
              </a:r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78A9D0-56E8-C0D6-6A52-71B4EC8B115A}"/>
                </a:ext>
              </a:extLst>
            </p:cNvPr>
            <p:cNvSpPr txBox="1"/>
            <p:nvPr/>
          </p:nvSpPr>
          <p:spPr>
            <a:xfrm>
              <a:off x="2463799" y="1173140"/>
              <a:ext cx="1518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Acute and subchronic stress</a:t>
              </a:r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54D30E-8C66-1208-9A44-FBB5F0E78C62}"/>
                </a:ext>
              </a:extLst>
            </p:cNvPr>
            <p:cNvSpPr txBox="1"/>
            <p:nvPr/>
          </p:nvSpPr>
          <p:spPr>
            <a:xfrm>
              <a:off x="4430564" y="1080807"/>
              <a:ext cx="1732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Chronic stress and/or defective GABA function</a:t>
              </a:r>
              <a:endParaRPr lang="en-US" sz="12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002BA9-1581-2D61-F3AD-F80D22D15C87}"/>
                </a:ext>
              </a:extLst>
            </p:cNvPr>
            <p:cNvSpPr/>
            <p:nvPr/>
          </p:nvSpPr>
          <p:spPr>
            <a:xfrm>
              <a:off x="6493109" y="1091276"/>
              <a:ext cx="1372658" cy="644337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23F3CD-3B8A-5BC9-CD92-1EF93F1B8756}"/>
                </a:ext>
              </a:extLst>
            </p:cNvPr>
            <p:cNvSpPr txBox="1"/>
            <p:nvPr/>
          </p:nvSpPr>
          <p:spPr>
            <a:xfrm>
              <a:off x="6429768" y="1074090"/>
              <a:ext cx="16399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Allopregnanolone</a:t>
              </a:r>
            </a:p>
            <a:p>
              <a:r>
                <a:rPr lang="en-GB" sz="1500" dirty="0"/>
                <a:t>For PPD Treatment</a:t>
              </a:r>
              <a:endParaRPr lang="en-US" sz="15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584D53-CA6C-E81C-EFFD-EF0CBE7EA954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2141216"/>
              <a:ext cx="769144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7BBA5D-2CA6-D480-E623-AACD63E8D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4325" y="2009962"/>
              <a:ext cx="767556" cy="2074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8C42E0-3AB8-0247-EB8E-3A149B638B0A}"/>
                </a:ext>
              </a:extLst>
            </p:cNvPr>
            <p:cNvCxnSpPr>
              <a:cxnSpLocks/>
            </p:cNvCxnSpPr>
            <p:nvPr/>
          </p:nvCxnSpPr>
          <p:spPr>
            <a:xfrm>
              <a:off x="4977342" y="2745259"/>
              <a:ext cx="769144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4FD465-5084-51DC-0C67-A07FFC3FDAB7}"/>
                </a:ext>
              </a:extLst>
            </p:cNvPr>
            <p:cNvCxnSpPr>
              <a:cxnSpLocks/>
            </p:cNvCxnSpPr>
            <p:nvPr/>
          </p:nvCxnSpPr>
          <p:spPr>
            <a:xfrm>
              <a:off x="6743700" y="2143597"/>
              <a:ext cx="92392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98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DBDEDF-0B81-CD7B-D01F-6A39A3F85A36}"/>
              </a:ext>
            </a:extLst>
          </p:cNvPr>
          <p:cNvSpPr/>
          <p:nvPr/>
        </p:nvSpPr>
        <p:spPr>
          <a:xfrm>
            <a:off x="4572000" y="1097301"/>
            <a:ext cx="4135274" cy="32984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66D44F-08BB-2C22-D1D3-7583892AAF59}"/>
              </a:ext>
            </a:extLst>
          </p:cNvPr>
          <p:cNvSpPr/>
          <p:nvPr/>
        </p:nvSpPr>
        <p:spPr>
          <a:xfrm>
            <a:off x="436726" y="1097301"/>
            <a:ext cx="3966565" cy="326315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B2BA3-D558-316B-84EB-63C80666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15465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Depression Impacts Mothers, Babies and 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D1525-3F50-9586-92AB-80438C3A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306" y="1157532"/>
            <a:ext cx="3868340" cy="617934"/>
          </a:xfrm>
        </p:spPr>
        <p:txBody>
          <a:bodyPr>
            <a:normAutofit/>
          </a:bodyPr>
          <a:lstStyle/>
          <a:p>
            <a:r>
              <a:rPr lang="en-US" dirty="0"/>
              <a:t>Mothers at an increased risk for the following difficulties: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B0F98-F33F-A6F8-9843-C9A882AF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11" y="1775466"/>
            <a:ext cx="3932871" cy="2620322"/>
          </a:xfrm>
        </p:spPr>
        <p:txBody>
          <a:bodyPr>
            <a:normAutofit/>
          </a:bodyPr>
          <a:lstStyle/>
          <a:p>
            <a:r>
              <a:rPr lang="en-US" dirty="0"/>
              <a:t>Compromised parenting behaviors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Substance misuse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Relationship problems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Financial difficulties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Suicidal ideation and suicide</a:t>
            </a:r>
            <a:r>
              <a:rPr lang="en-US" baseline="30000" dirty="0"/>
              <a:t>3,4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18494-FA4E-8F42-403B-2B143511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32603" y="1161882"/>
            <a:ext cx="3681555" cy="613584"/>
          </a:xfrm>
        </p:spPr>
        <p:txBody>
          <a:bodyPr>
            <a:normAutofit/>
          </a:bodyPr>
          <a:lstStyle/>
          <a:p>
            <a:r>
              <a:rPr lang="en-US" dirty="0"/>
              <a:t>Children at an increased risk for the following problems:</a:t>
            </a:r>
            <a:r>
              <a:rPr lang="en-US" baseline="30000" dirty="0"/>
              <a:t>3,5,6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E8DAA-8FFD-E530-F363-7FABFB798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91298" y="1775466"/>
            <a:ext cx="3887391" cy="2620321"/>
          </a:xfrm>
        </p:spPr>
        <p:txBody>
          <a:bodyPr>
            <a:normAutofit/>
          </a:bodyPr>
          <a:lstStyle/>
          <a:p>
            <a:r>
              <a:rPr lang="en-US" dirty="0"/>
              <a:t>Delayed developmental milestones</a:t>
            </a:r>
          </a:p>
          <a:p>
            <a:r>
              <a:rPr lang="en-US" dirty="0"/>
              <a:t>Lower IQ, poorer executive function</a:t>
            </a:r>
          </a:p>
          <a:p>
            <a:r>
              <a:rPr lang="en-US" dirty="0"/>
              <a:t>Sleep difficulties</a:t>
            </a:r>
          </a:p>
          <a:p>
            <a:r>
              <a:rPr lang="en-US" dirty="0"/>
              <a:t>Socioemotional difficulties</a:t>
            </a:r>
          </a:p>
          <a:p>
            <a:r>
              <a:rPr lang="en-US" dirty="0"/>
              <a:t>Psychiatric illness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AC96710-91E5-FDEC-4151-8CA25723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519914"/>
            <a:ext cx="6115050" cy="473869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1. Field T. </a:t>
            </a:r>
            <a:r>
              <a:rPr lang="en-US" i="1" dirty="0">
                <a:solidFill>
                  <a:schemeClr val="tx1"/>
                </a:solidFill>
              </a:rPr>
              <a:t>Infant Behav Dev</a:t>
            </a:r>
            <a:r>
              <a:rPr lang="en-US" dirty="0">
                <a:solidFill>
                  <a:schemeClr val="tx1"/>
                </a:solidFill>
              </a:rPr>
              <a:t>. 2010;33(1):1-6; 2. Chapman SLC, et al. </a:t>
            </a:r>
            <a:r>
              <a:rPr lang="en-US" i="1" dirty="0">
                <a:solidFill>
                  <a:schemeClr val="tx1"/>
                </a:solidFill>
              </a:rPr>
              <a:t>Women Health</a:t>
            </a:r>
            <a:r>
              <a:rPr lang="en-US" dirty="0">
                <a:solidFill>
                  <a:schemeClr val="tx1"/>
                </a:solidFill>
              </a:rPr>
              <a:t>. 2013;53(5):479-503; 3. Slomian J, et al. </a:t>
            </a:r>
            <a:r>
              <a:rPr lang="en-US" i="1" dirty="0">
                <a:solidFill>
                  <a:schemeClr val="tx1"/>
                </a:solidFill>
              </a:rPr>
              <a:t>Womens Health (Lond)</a:t>
            </a:r>
            <a:r>
              <a:rPr lang="en-US" dirty="0">
                <a:solidFill>
                  <a:schemeClr val="tx1"/>
                </a:solidFill>
              </a:rPr>
              <a:t>. 2019;15:1745506519844044; 4. Meltzer-Brody S, et al. </a:t>
            </a:r>
            <a:r>
              <a:rPr lang="en-US" i="1" dirty="0">
                <a:solidFill>
                  <a:schemeClr val="tx1"/>
                </a:solidFill>
              </a:rPr>
              <a:t>Best Pract Res Clin Obstet Gynaecol.</a:t>
            </a:r>
            <a:r>
              <a:rPr lang="en-US" dirty="0">
                <a:solidFill>
                  <a:schemeClr val="tx1"/>
                </a:solidFill>
              </a:rPr>
              <a:t> 2014;28(1):49-60; 5. Dama MH, et al. </a:t>
            </a:r>
            <a:r>
              <a:rPr lang="en-US" i="1" dirty="0">
                <a:solidFill>
                  <a:schemeClr val="tx1"/>
                </a:solidFill>
              </a:rPr>
              <a:t>J Am Board Fam Med. </a:t>
            </a:r>
            <a:r>
              <a:rPr lang="en-US" dirty="0">
                <a:solidFill>
                  <a:schemeClr val="tx1"/>
                </a:solidFill>
              </a:rPr>
              <a:t>2024;36(6):1071-1086; 6. Grace SL, et al. </a:t>
            </a:r>
            <a:r>
              <a:rPr lang="en-US" i="1" dirty="0">
                <a:solidFill>
                  <a:schemeClr val="tx1"/>
                </a:solidFill>
              </a:rPr>
              <a:t>Arch Womens Ment Health</a:t>
            </a:r>
            <a:r>
              <a:rPr lang="en-US" dirty="0">
                <a:solidFill>
                  <a:schemeClr val="tx1"/>
                </a:solidFill>
              </a:rPr>
              <a:t>. 2003;6(4):263-274.</a:t>
            </a:r>
          </a:p>
        </p:txBody>
      </p:sp>
    </p:spTree>
    <p:extLst>
      <p:ext uri="{BB962C8B-B14F-4D97-AF65-F5344CB8AC3E}">
        <p14:creationId xmlns:p14="http://schemas.microsoft.com/office/powerpoint/2010/main" val="1861725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4931-FD53-02E7-31B3-750B7633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30">
            <a:extLst>
              <a:ext uri="{FF2B5EF4-FFF2-40B4-BE49-F238E27FC236}">
                <a16:creationId xmlns:a16="http://schemas.microsoft.com/office/drawing/2014/main" id="{2A60A85C-2194-9B5C-58A5-5F79747DFA69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2295242" y="1771897"/>
            <a:ext cx="483332" cy="432268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33">
            <a:extLst>
              <a:ext uri="{FF2B5EF4-FFF2-40B4-BE49-F238E27FC236}">
                <a16:creationId xmlns:a16="http://schemas.microsoft.com/office/drawing/2014/main" id="{3E7AC902-7333-4179-2AD1-508E45D9CB17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2295243" y="2204164"/>
            <a:ext cx="483068" cy="631508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685FA1-5AAD-622C-3B8D-E81D458387B9}"/>
              </a:ext>
            </a:extLst>
          </p:cNvPr>
          <p:cNvSpPr/>
          <p:nvPr/>
        </p:nvSpPr>
        <p:spPr>
          <a:xfrm>
            <a:off x="5771872" y="1876072"/>
            <a:ext cx="926254" cy="7897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25" b="1" dirty="0">
                <a:solidFill>
                  <a:srgbClr val="000000"/>
                </a:solidFill>
                <a:latin typeface="Tahoma" panose="020B0604030504040204" pitchFamily="34" charset="0"/>
              </a:rPr>
              <a:t>Hour 60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2FC8B4-B126-7FA8-068B-2CFB68A7520F}"/>
              </a:ext>
            </a:extLst>
          </p:cNvPr>
          <p:cNvSpPr/>
          <p:nvPr/>
        </p:nvSpPr>
        <p:spPr>
          <a:xfrm>
            <a:off x="146249" y="1447994"/>
            <a:ext cx="2148993" cy="15123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25" b="1" dirty="0">
                <a:solidFill>
                  <a:schemeClr val="tx1"/>
                </a:solidFill>
                <a:latin typeface="Tahoma" panose="020B0604030504040204" pitchFamily="34" charset="0"/>
              </a:rPr>
              <a:t>Women with PPD</a:t>
            </a:r>
          </a:p>
          <a:p>
            <a:pPr algn="ctr" defTabSz="207881">
              <a:defRPr/>
            </a:pPr>
            <a:r>
              <a:rPr lang="en-US" sz="1125" b="1" dirty="0">
                <a:solidFill>
                  <a:schemeClr val="tx1"/>
                </a:solidFill>
                <a:latin typeface="Tahoma" panose="020B0604030504040204" pitchFamily="34" charset="0"/>
              </a:rPr>
              <a:t>Study A: HAMD-17 ≥26 (severe PPD)</a:t>
            </a:r>
          </a:p>
          <a:p>
            <a:pPr algn="ctr" defTabSz="207881">
              <a:defRPr/>
            </a:pPr>
            <a:r>
              <a:rPr lang="en-US" sz="1125" b="1" dirty="0">
                <a:solidFill>
                  <a:schemeClr val="tx1"/>
                </a:solidFill>
                <a:latin typeface="Tahoma" panose="020B0604030504040204" pitchFamily="34" charset="0"/>
              </a:rPr>
              <a:t>Study B: HAMD-17 ≥26 (severe PPD)</a:t>
            </a:r>
          </a:p>
          <a:p>
            <a:pPr algn="ctr" defTabSz="207881">
              <a:defRPr/>
            </a:pPr>
            <a:r>
              <a:rPr lang="en-US" sz="1125" b="1" dirty="0">
                <a:solidFill>
                  <a:schemeClr val="tx1"/>
                </a:solidFill>
                <a:latin typeface="Tahoma" panose="020B0604030504040204" pitchFamily="34" charset="0"/>
              </a:rPr>
              <a:t>Study C: HAMD-17 20-25 (moderate PPD)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423EE-DAA4-BDD3-E7D3-58CDBF2B05B9}"/>
              </a:ext>
            </a:extLst>
          </p:cNvPr>
          <p:cNvSpPr txBox="1"/>
          <p:nvPr/>
        </p:nvSpPr>
        <p:spPr>
          <a:xfrm>
            <a:off x="2464262" y="1130109"/>
            <a:ext cx="26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7881">
              <a:defRPr/>
            </a:pPr>
            <a:r>
              <a:rPr lang="en-US" sz="1200" dirty="0">
                <a:solidFill>
                  <a:srgbClr val="000000"/>
                </a:solidFill>
                <a:latin typeface="Tahoma" panose="020B0604030504040204" pitchFamily="34" charset="0"/>
              </a:rPr>
              <a:t>Studies A and C Randomized: 1:1</a:t>
            </a:r>
          </a:p>
          <a:p>
            <a:pPr algn="ctr" defTabSz="207881">
              <a:defRPr/>
            </a:pPr>
            <a:r>
              <a:rPr lang="en-US" sz="1200" dirty="0">
                <a:solidFill>
                  <a:srgbClr val="000000"/>
                </a:solidFill>
                <a:latin typeface="Tahoma" panose="020B0604030504040204" pitchFamily="34" charset="0"/>
              </a:rPr>
              <a:t>Study B Randomized: 1:1:1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382215-5A32-39D3-4CA2-F149F667A42C}"/>
              </a:ext>
            </a:extLst>
          </p:cNvPr>
          <p:cNvSpPr/>
          <p:nvPr/>
        </p:nvSpPr>
        <p:spPr>
          <a:xfrm>
            <a:off x="2778311" y="2599406"/>
            <a:ext cx="1929547" cy="4725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BRX 60 </a:t>
            </a:r>
            <a:r>
              <a:rPr lang="el-GR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μ</a:t>
            </a: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g/kg/h </a:t>
            </a:r>
          </a:p>
          <a:p>
            <a:pPr algn="ctr" defTabSz="207881">
              <a:defRPr/>
            </a:pP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(BRX60, Study B)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818210B-DDCA-7489-B2D8-3DAD19F27979}"/>
              </a:ext>
            </a:extLst>
          </p:cNvPr>
          <p:cNvSpPr/>
          <p:nvPr/>
        </p:nvSpPr>
        <p:spPr>
          <a:xfrm>
            <a:off x="2778574" y="1553536"/>
            <a:ext cx="1929284" cy="43672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82" b="1" dirty="0">
                <a:solidFill>
                  <a:srgbClr val="000000">
                    <a:lumMod val="50000"/>
                  </a:srgbClr>
                </a:solidFill>
                <a:latin typeface="Tahoma" panose="020B0604030504040204" pitchFamily="34" charset="0"/>
              </a:rPr>
              <a:t>Placebo (PBO)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0DB7245B-F69E-1BAA-239C-59372BD99EBA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>
            <a:off x="4707858" y="1771897"/>
            <a:ext cx="1064014" cy="499033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14C701-69A7-F7E6-781C-21BAFE53930D}"/>
              </a:ext>
            </a:extLst>
          </p:cNvPr>
          <p:cNvCxnSpPr>
            <a:cxnSpLocks/>
            <a:stCxn id="20" idx="3"/>
            <a:endCxn id="12" idx="1"/>
          </p:cNvCxnSpPr>
          <p:nvPr/>
        </p:nvCxnSpPr>
        <p:spPr>
          <a:xfrm flipV="1">
            <a:off x="4708121" y="2270930"/>
            <a:ext cx="1063751" cy="256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>
            <a:outerShdw blurRad="40000"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13B6A503-E96B-B4AD-C4FA-1CEC6342F9F9}"/>
              </a:ext>
            </a:extLst>
          </p:cNvPr>
          <p:cNvSpPr/>
          <p:nvPr/>
        </p:nvSpPr>
        <p:spPr>
          <a:xfrm>
            <a:off x="2778574" y="2060316"/>
            <a:ext cx="1929547" cy="4725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BRX 90 </a:t>
            </a:r>
            <a:r>
              <a:rPr lang="el-GR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μ</a:t>
            </a: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g/kg/h </a:t>
            </a:r>
          </a:p>
          <a:p>
            <a:pPr algn="ctr" defTabSz="207881">
              <a:defRPr/>
            </a:pPr>
            <a:r>
              <a:rPr lang="en-US" sz="1182" b="1" dirty="0">
                <a:solidFill>
                  <a:srgbClr val="FFFFFF"/>
                </a:solidFill>
                <a:latin typeface="Tahoma" panose="020B0604030504040204" pitchFamily="34" charset="0"/>
              </a:rPr>
              <a:t>(BRX90, Studies A-C)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AD1EE9-79FB-9A66-DC14-5F8DC91F7B09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295243" y="2204164"/>
            <a:ext cx="488557" cy="2708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>
            <a:outerShdw blurRad="40000"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DDD49AF-5479-3B3C-CCB7-FFB3F110ECF8}"/>
              </a:ext>
            </a:extLst>
          </p:cNvPr>
          <p:cNvSpPr txBox="1"/>
          <p:nvPr/>
        </p:nvSpPr>
        <p:spPr>
          <a:xfrm>
            <a:off x="2776404" y="3137514"/>
            <a:ext cx="1931453" cy="4841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 defTabSz="207881">
              <a:defRPr/>
            </a:pPr>
            <a:r>
              <a:rPr lang="en-US" sz="1182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</a:rPr>
              <a:t>60-hour continuous IV infusion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BE5EE979-B7B5-B487-D8D2-5A41152813AC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707858" y="2270930"/>
            <a:ext cx="1064014" cy="575357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D2911EAA-BC8E-670B-C6A5-086464E9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369102" cy="994172"/>
          </a:xfrm>
        </p:spPr>
        <p:txBody>
          <a:bodyPr>
            <a:noAutofit/>
          </a:bodyPr>
          <a:lstStyle/>
          <a:p>
            <a:r>
              <a:rPr lang="en-US" sz="2700" dirty="0"/>
              <a:t>Brexanolone IV: 3 Placebo-Controlled Randomized Controlled Trials in Postpartum Depression (Hummingbird)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B47C8-E2FE-C448-9F3E-82334235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476047"/>
            <a:ext cx="5968802" cy="539090"/>
          </a:xfrm>
        </p:spPr>
        <p:txBody>
          <a:bodyPr/>
          <a:lstStyle/>
          <a:p>
            <a:pPr algn="l" defTabSz="342900">
              <a:defRPr/>
            </a:pPr>
            <a:r>
              <a:rPr lang="da-DK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IV: intravenous; PPD: postpartum depression; BRX = brexanolone; h = hour; HAMD-17 = 17-item Hamilton Rating Scale for Depression; PPD = postpartum depression; RCT = randomized controlled trial.</a:t>
            </a:r>
          </a:p>
          <a:p>
            <a:pPr algn="l" defTabSz="342900">
              <a:defRPr/>
            </a:pPr>
            <a:r>
              <a:rPr lang="da-DK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Meltzer-Brody S, et al. </a:t>
            </a:r>
            <a:r>
              <a:rPr lang="da-DK" i="1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Lancet</a:t>
            </a:r>
            <a:r>
              <a:rPr lang="da-DK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. 2018;392(10152):1058-1070; Kanes S, et al. </a:t>
            </a:r>
            <a:r>
              <a:rPr lang="da-DK" i="1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Lancet</a:t>
            </a:r>
            <a:r>
              <a:rPr lang="da-DK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. 2017</a:t>
            </a:r>
            <a:r>
              <a:rPr lang="en-US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;390(10093):480-489.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DF2822-794F-B9FE-57AC-2B53D71E4D7B}"/>
              </a:ext>
            </a:extLst>
          </p:cNvPr>
          <p:cNvSpPr txBox="1"/>
          <p:nvPr/>
        </p:nvSpPr>
        <p:spPr>
          <a:xfrm>
            <a:off x="241921" y="2960335"/>
            <a:ext cx="193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200" dirty="0">
                <a:solidFill>
                  <a:srgbClr val="2C2C2C"/>
                </a:solidFill>
                <a:latin typeface="Tahoma"/>
              </a:rPr>
              <a:t>Study A: Phase 2; N=21</a:t>
            </a:r>
          </a:p>
          <a:p>
            <a:pPr defTabSz="342900">
              <a:defRPr/>
            </a:pPr>
            <a:r>
              <a:rPr lang="en-US" sz="1200" dirty="0">
                <a:solidFill>
                  <a:srgbClr val="2C2C2C"/>
                </a:solidFill>
                <a:latin typeface="Tahoma"/>
              </a:rPr>
              <a:t>Study B: Phase 3; N=138</a:t>
            </a:r>
          </a:p>
          <a:p>
            <a:pPr defTabSz="342900">
              <a:defRPr/>
            </a:pPr>
            <a:r>
              <a:rPr lang="en-US" sz="1200" dirty="0">
                <a:solidFill>
                  <a:srgbClr val="2C2C2C"/>
                </a:solidFill>
                <a:latin typeface="Tahoma"/>
              </a:rPr>
              <a:t>Study C: Phase 3; N=108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349198-4B09-21E5-BEE0-6CCF8B3F7865}"/>
              </a:ext>
            </a:extLst>
          </p:cNvPr>
          <p:cNvSpPr/>
          <p:nvPr/>
        </p:nvSpPr>
        <p:spPr>
          <a:xfrm>
            <a:off x="2521202" y="2296582"/>
            <a:ext cx="108474" cy="717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C72FE5-4B53-E766-489D-859474A04D01}"/>
              </a:ext>
            </a:extLst>
          </p:cNvPr>
          <p:cNvSpPr/>
          <p:nvPr/>
        </p:nvSpPr>
        <p:spPr>
          <a:xfrm>
            <a:off x="5067171" y="2368317"/>
            <a:ext cx="108474" cy="717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4ED597-733D-2721-A81E-32B459A5AD1E}"/>
              </a:ext>
            </a:extLst>
          </p:cNvPr>
          <p:cNvSpPr/>
          <p:nvPr/>
        </p:nvSpPr>
        <p:spPr>
          <a:xfrm>
            <a:off x="6562594" y="2368317"/>
            <a:ext cx="108474" cy="717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576889-11DD-5502-704E-2F5304C3EC81}"/>
              </a:ext>
            </a:extLst>
          </p:cNvPr>
          <p:cNvSpPr/>
          <p:nvPr/>
        </p:nvSpPr>
        <p:spPr>
          <a:xfrm>
            <a:off x="7873259" y="2369956"/>
            <a:ext cx="108474" cy="717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B2244-76A6-82D8-D0D2-B61E588C0AF8}"/>
              </a:ext>
            </a:extLst>
          </p:cNvPr>
          <p:cNvSpPr txBox="1"/>
          <p:nvPr/>
        </p:nvSpPr>
        <p:spPr>
          <a:xfrm>
            <a:off x="5118201" y="2594856"/>
            <a:ext cx="179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Primary endpoint HAMD-17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48A262C3-2895-D67C-9069-423865F5646B}"/>
              </a:ext>
            </a:extLst>
          </p:cNvPr>
          <p:cNvSpPr txBox="1"/>
          <p:nvPr/>
        </p:nvSpPr>
        <p:spPr>
          <a:xfrm>
            <a:off x="6623517" y="3367107"/>
            <a:ext cx="223972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BRX90: −17.0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vs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Placebo: −12.8; </a:t>
            </a:r>
          </a:p>
          <a:p>
            <a:pPr algn="ctr" defTabSz="342900">
              <a:defRPr/>
            </a:pPr>
            <a:r>
              <a:rPr lang="en-US" sz="1400" b="1" i="1" dirty="0">
                <a:solidFill>
                  <a:schemeClr val="bg1"/>
                </a:solidFill>
                <a:latin typeface="Tahoma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Tahoma"/>
              </a:rPr>
              <a:t>&lt;.0001</a:t>
            </a:r>
            <a:endParaRPr lang="en-US" sz="1400" b="1" dirty="0">
              <a:solidFill>
                <a:schemeClr val="bg1"/>
              </a:solidFill>
              <a:latin typeface="Tahoma"/>
              <a:cs typeface="Tahoma" panose="020B0604030504040204" pitchFamily="34" charset="0"/>
            </a:endParaRP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D4AFE1B3-DDAE-190C-C38B-7F558081EA55}"/>
              </a:ext>
            </a:extLst>
          </p:cNvPr>
          <p:cNvSpPr txBox="1"/>
          <p:nvPr/>
        </p:nvSpPr>
        <p:spPr>
          <a:xfrm>
            <a:off x="6616831" y="2672125"/>
            <a:ext cx="224640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r>
              <a:rPr lang="en-US" sz="1800" b="1" dirty="0">
                <a:latin typeface="Tahoma"/>
                <a:cs typeface="Tahoma" panose="020B0604030504040204" pitchFamily="34" charset="0"/>
              </a:rPr>
              <a:t>Integrated</a:t>
            </a:r>
            <a:r>
              <a:rPr lang="en-US" sz="1800" b="1" dirty="0">
                <a:solidFill>
                  <a:srgbClr val="2C2C2C"/>
                </a:solidFill>
                <a:latin typeface="Tahoma"/>
                <a:cs typeface="Tahoma" panose="020B0604030504040204" pitchFamily="34" charset="0"/>
              </a:rPr>
              <a:t> Efficacy Analysis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DFD9C1-CBC6-E2EC-5B54-E9C4C14FA24F}"/>
              </a:ext>
            </a:extLst>
          </p:cNvPr>
          <p:cNvCxnSpPr>
            <a:cxnSpLocks/>
          </p:cNvCxnSpPr>
          <p:nvPr/>
        </p:nvCxnSpPr>
        <p:spPr>
          <a:xfrm>
            <a:off x="6698126" y="2308054"/>
            <a:ext cx="662473" cy="633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>
            <a:outerShdw blurRad="40000"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01ECD6-0D70-3909-14DA-6BBD10CFB14A}"/>
              </a:ext>
            </a:extLst>
          </p:cNvPr>
          <p:cNvSpPr/>
          <p:nvPr/>
        </p:nvSpPr>
        <p:spPr>
          <a:xfrm>
            <a:off x="7360599" y="1818059"/>
            <a:ext cx="1112968" cy="7897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125" b="1" dirty="0">
                <a:solidFill>
                  <a:srgbClr val="000000"/>
                </a:solidFill>
                <a:latin typeface="Tahoma" panose="020B0604030504040204" pitchFamily="34" charset="0"/>
              </a:rPr>
              <a:t>Complete 12-hour observation period</a:t>
            </a:r>
          </a:p>
        </p:txBody>
      </p:sp>
    </p:spTree>
    <p:extLst>
      <p:ext uri="{BB962C8B-B14F-4D97-AF65-F5344CB8AC3E}">
        <p14:creationId xmlns:p14="http://schemas.microsoft.com/office/powerpoint/2010/main" val="1997420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6550-13D2-7E6F-356A-A06E9C23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8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Brexanolone: Change From Baseline HAMD-17 Total Score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240C3-F6D9-131B-203D-7B970921CC50}"/>
              </a:ext>
            </a:extLst>
          </p:cNvPr>
          <p:cNvSpPr txBox="1">
            <a:spLocks/>
          </p:cNvSpPr>
          <p:nvPr/>
        </p:nvSpPr>
        <p:spPr>
          <a:xfrm>
            <a:off x="3075968" y="4567899"/>
            <a:ext cx="3290325" cy="1982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defRPr/>
            </a:pPr>
            <a:r>
              <a:rPr lang="da-DK" sz="1000" dirty="0">
                <a:ea typeface="Tahoma" panose="020B0604030504040204" pitchFamily="34" charset="0"/>
                <a:cs typeface="Tahoma" panose="020B0604030504040204" pitchFamily="34" charset="0"/>
              </a:rPr>
              <a:t>LSM: least squares mean</a:t>
            </a:r>
          </a:p>
          <a:p>
            <a:pPr defTabSz="342892">
              <a:defRPr/>
            </a:pPr>
            <a:r>
              <a:rPr lang="da-DK" sz="1000" dirty="0">
                <a:ea typeface="Tahoma" panose="020B0604030504040204" pitchFamily="34" charset="0"/>
                <a:cs typeface="Tahoma" panose="020B0604030504040204" pitchFamily="34" charset="0"/>
              </a:rPr>
              <a:t>Meltzer-Brody S, et al. </a:t>
            </a:r>
            <a:r>
              <a:rPr lang="da-DK" sz="1000" i="1" dirty="0">
                <a:ea typeface="Tahoma" panose="020B0604030504040204" pitchFamily="34" charset="0"/>
                <a:cs typeface="Tahoma" panose="020B0604030504040204" pitchFamily="34" charset="0"/>
              </a:rPr>
              <a:t>Lancet</a:t>
            </a:r>
            <a:r>
              <a:rPr lang="da-DK" sz="1000" dirty="0">
                <a:ea typeface="Tahoma" panose="020B0604030504040204" pitchFamily="34" charset="0"/>
                <a:cs typeface="Tahoma" panose="020B0604030504040204" pitchFamily="34" charset="0"/>
              </a:rPr>
              <a:t>. 2018;392(10152):1058-1070.</a:t>
            </a:r>
            <a:endParaRPr lang="en-US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3F0837B-FD32-0405-7B0F-FF96A9A11F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710303"/>
              </p:ext>
            </p:extLst>
          </p:nvPr>
        </p:nvGraphicFramePr>
        <p:xfrm>
          <a:off x="628650" y="1111561"/>
          <a:ext cx="7886700" cy="326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486411F-DAF5-B400-716A-3EE8E82665EE}"/>
              </a:ext>
            </a:extLst>
          </p:cNvPr>
          <p:cNvSpPr txBox="1"/>
          <p:nvPr/>
        </p:nvSpPr>
        <p:spPr>
          <a:xfrm>
            <a:off x="5279364" y="699949"/>
            <a:ext cx="2173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End of infusion at 60h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62531C-25A1-87BA-152E-D75969DEBAA5}"/>
              </a:ext>
            </a:extLst>
          </p:cNvPr>
          <p:cNvCxnSpPr/>
          <p:nvPr/>
        </p:nvCxnSpPr>
        <p:spPr>
          <a:xfrm>
            <a:off x="6366293" y="1168842"/>
            <a:ext cx="0" cy="6281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416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F9375-26A3-A3DF-A1A7-31715042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19C3AA-BAEF-3133-9767-9B9F975F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Zuranolone: Placebo-Controlled Randomized Controlled Trial in Postpartum Depression (ROBIN)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260191C-B8F5-6F5C-A3A6-348E6E4A3B71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1902538" y="2282417"/>
            <a:ext cx="1415899" cy="28082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C8A4684-A22A-38CC-23F8-1CF6A7005F6F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>
            <a:off x="1902539" y="2563240"/>
            <a:ext cx="1411335" cy="308279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422A95-C947-FE31-99AA-1BB8A70EDA90}"/>
              </a:ext>
            </a:extLst>
          </p:cNvPr>
          <p:cNvSpPr/>
          <p:nvPr/>
        </p:nvSpPr>
        <p:spPr>
          <a:xfrm>
            <a:off x="5803661" y="1890988"/>
            <a:ext cx="1169408" cy="13008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Day 15 </a:t>
            </a:r>
          </a:p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Primary Endpoint: HAMD-17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B926E-ADC3-3D64-862A-5585C30353B9}"/>
              </a:ext>
            </a:extLst>
          </p:cNvPr>
          <p:cNvSpPr txBox="1"/>
          <p:nvPr/>
        </p:nvSpPr>
        <p:spPr>
          <a:xfrm>
            <a:off x="3187519" y="1411967"/>
            <a:ext cx="1646210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7881">
              <a:defRPr/>
            </a:pPr>
            <a:r>
              <a:rPr lang="en-US" sz="1125" b="1" dirty="0">
                <a:solidFill>
                  <a:srgbClr val="000000"/>
                </a:solidFill>
                <a:latin typeface="Tahoma" panose="020B0604030504040204" pitchFamily="34" charset="0"/>
              </a:rPr>
              <a:t>1:1 Randomized double-blind, N=151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C5D65B-4DFD-13E4-7391-EE1AABA928B0}"/>
              </a:ext>
            </a:extLst>
          </p:cNvPr>
          <p:cNvSpPr/>
          <p:nvPr/>
        </p:nvSpPr>
        <p:spPr>
          <a:xfrm>
            <a:off x="3313873" y="2684414"/>
            <a:ext cx="1663158" cy="37421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rgbClr val="FFFFFF"/>
                </a:solidFill>
                <a:latin typeface="Tahoma" panose="020B0604030504040204" pitchFamily="34" charset="0"/>
              </a:rPr>
              <a:t>Zuranolone </a:t>
            </a: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30 mg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8071DB-4B35-ADCD-B86D-3157D3CD2EDC}"/>
              </a:ext>
            </a:extLst>
          </p:cNvPr>
          <p:cNvSpPr/>
          <p:nvPr/>
        </p:nvSpPr>
        <p:spPr>
          <a:xfrm>
            <a:off x="3318437" y="2095310"/>
            <a:ext cx="1663158" cy="374211"/>
          </a:xfrm>
          <a:prstGeom prst="roundRect">
            <a:avLst/>
          </a:prstGeom>
          <a:solidFill>
            <a:schemeClr val="bg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Placebo (PBO)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0796629C-456A-EC6E-CF9D-242072E452AF}"/>
              </a:ext>
            </a:extLst>
          </p:cNvPr>
          <p:cNvCxnSpPr>
            <a:cxnSpLocks/>
            <a:stCxn id="15" idx="3"/>
            <a:endCxn id="12" idx="1"/>
          </p:cNvCxnSpPr>
          <p:nvPr/>
        </p:nvCxnSpPr>
        <p:spPr>
          <a:xfrm>
            <a:off x="4981595" y="2282416"/>
            <a:ext cx="822066" cy="259011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4E4D7E-8129-DF9E-5DE1-4BE12F0EEAD5}"/>
              </a:ext>
            </a:extLst>
          </p:cNvPr>
          <p:cNvSpPr/>
          <p:nvPr/>
        </p:nvSpPr>
        <p:spPr>
          <a:xfrm>
            <a:off x="511229" y="2253444"/>
            <a:ext cx="1391310" cy="619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Women with PPD</a:t>
            </a:r>
          </a:p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HAMD-17 ≥26</a:t>
            </a:r>
            <a:endParaRPr lang="en-US" sz="1182" b="1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A74C9D-775C-2E56-D6E5-1FC74E4AF683}"/>
              </a:ext>
            </a:extLst>
          </p:cNvPr>
          <p:cNvGrpSpPr/>
          <p:nvPr/>
        </p:nvGrpSpPr>
        <p:grpSpPr>
          <a:xfrm>
            <a:off x="2619852" y="3155197"/>
            <a:ext cx="2765321" cy="682999"/>
            <a:chOff x="6022977" y="6111525"/>
            <a:chExt cx="7098341" cy="1502041"/>
          </a:xfrm>
        </p:grpSpPr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67CD1A43-7235-7404-1D53-D87DE8BECD09}"/>
                </a:ext>
              </a:extLst>
            </p:cNvPr>
            <p:cNvSpPr/>
            <p:nvPr/>
          </p:nvSpPr>
          <p:spPr>
            <a:xfrm rot="5400000">
              <a:off x="9401948" y="2732554"/>
              <a:ext cx="340400" cy="7098341"/>
            </a:xfrm>
            <a:prstGeom prst="rightBracket">
              <a:avLst/>
            </a:prstGeom>
            <a:ln w="444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207881">
                <a:defRPr/>
              </a:pPr>
              <a:endParaRPr lang="en-US" sz="1182" b="1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4ACC94-2E2B-A2D3-0A94-2A9F72ABB163}"/>
                </a:ext>
              </a:extLst>
            </p:cNvPr>
            <p:cNvSpPr txBox="1"/>
            <p:nvPr/>
          </p:nvSpPr>
          <p:spPr>
            <a:xfrm>
              <a:off x="6278090" y="6192165"/>
              <a:ext cx="6629759" cy="14214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207881">
                <a:defRPr/>
              </a:pPr>
              <a:r>
                <a:rPr lang="en-US" b="1" dirty="0">
                  <a:latin typeface="Tahoma" panose="020B0604030504040204" pitchFamily="34" charset="0"/>
                </a:rPr>
                <a:t>14 Days Outpatient Oral Treatment</a:t>
              </a:r>
            </a:p>
          </p:txBody>
        </p:sp>
      </p:grp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1BEEC97D-5C38-96FD-E0D4-DB680ED0CD08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 flipV="1">
            <a:off x="4977031" y="2541427"/>
            <a:ext cx="826630" cy="330093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F3E89-F753-8AF1-5D7E-FDC01B76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4324" y="4620614"/>
            <a:ext cx="5338673" cy="102393"/>
          </a:xfrm>
        </p:spPr>
        <p:txBody>
          <a:bodyPr/>
          <a:lstStyle/>
          <a:p>
            <a:pPr algn="l" defTabSz="342900">
              <a:lnSpc>
                <a:spcPct val="115000"/>
              </a:lnSpc>
              <a:spcAft>
                <a:spcPts val="450"/>
              </a:spcAft>
              <a:defRPr/>
            </a:pP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Deligiannidis KM, et al. </a:t>
            </a:r>
            <a:r>
              <a:rPr lang="en-US" sz="1000" i="1" dirty="0">
                <a:solidFill>
                  <a:srgbClr val="2C2C2C">
                    <a:lumMod val="90000"/>
                    <a:lumOff val="1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JAMA Psychiatry</a:t>
            </a: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2021;78(9):591-599.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2D2435BC-1F42-9112-7191-F5A5EF631C1C}"/>
              </a:ext>
            </a:extLst>
          </p:cNvPr>
          <p:cNvSpPr txBox="1"/>
          <p:nvPr/>
        </p:nvSpPr>
        <p:spPr>
          <a:xfrm>
            <a:off x="7066030" y="2086186"/>
            <a:ext cx="188818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Zuranolone: −17.8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vs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Placebo: −13.6; </a:t>
            </a:r>
          </a:p>
          <a:p>
            <a:pPr algn="ctr" defTabSz="342900">
              <a:defRPr/>
            </a:pPr>
            <a:r>
              <a:rPr lang="en-US" sz="1400" b="1" i="1" dirty="0">
                <a:solidFill>
                  <a:schemeClr val="bg1"/>
                </a:solidFill>
                <a:latin typeface="Tahoma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Tahoma"/>
              </a:rPr>
              <a:t>=0.0028</a:t>
            </a:r>
            <a:endParaRPr lang="en-US" sz="1400" b="1" dirty="0">
              <a:solidFill>
                <a:schemeClr val="bg1"/>
              </a:solidFill>
              <a:latin typeface="Tahom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08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40C05-DFBF-A4F6-F6A9-CE3E7548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4C08AA-17AF-9F56-A394-094FBAC7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Zuranolone: Placebo-Controlled Randomized Controlled Trial in Postpartum Depression (SKYLARK)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B60E236B-BBF0-6432-73BA-6D636C9063A0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1902539" y="2300933"/>
            <a:ext cx="1290024" cy="262308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C7DC0D83-5586-BF37-04BF-38548EC78885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>
            <a:off x="1902539" y="2563241"/>
            <a:ext cx="1284980" cy="308279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CB4980-0AAE-1C09-9D56-26FF929E238A}"/>
              </a:ext>
            </a:extLst>
          </p:cNvPr>
          <p:cNvSpPr/>
          <p:nvPr/>
        </p:nvSpPr>
        <p:spPr>
          <a:xfrm>
            <a:off x="5786558" y="2173781"/>
            <a:ext cx="1169408" cy="8474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Day 15 </a:t>
            </a:r>
          </a:p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Primary Endpoint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BE06E-4D25-618F-8F7D-C88513B3F483}"/>
              </a:ext>
            </a:extLst>
          </p:cNvPr>
          <p:cNvSpPr txBox="1"/>
          <p:nvPr/>
        </p:nvSpPr>
        <p:spPr>
          <a:xfrm>
            <a:off x="3187519" y="1411967"/>
            <a:ext cx="1646210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7881">
              <a:defRPr/>
            </a:pPr>
            <a:r>
              <a:rPr lang="en-US" sz="1125" b="1" dirty="0">
                <a:solidFill>
                  <a:srgbClr val="000000"/>
                </a:solidFill>
                <a:latin typeface="Tahoma" panose="020B0604030504040204" pitchFamily="34" charset="0"/>
              </a:rPr>
              <a:t>1:1 Randomized double-blind, N=200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2E3803-6F00-7472-706B-8BCBB1D97E5D}"/>
              </a:ext>
            </a:extLst>
          </p:cNvPr>
          <p:cNvSpPr/>
          <p:nvPr/>
        </p:nvSpPr>
        <p:spPr>
          <a:xfrm>
            <a:off x="3187519" y="2684414"/>
            <a:ext cx="1789512" cy="37421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300" b="1" dirty="0">
                <a:solidFill>
                  <a:srgbClr val="FFFFFF"/>
                </a:solidFill>
                <a:latin typeface="Tahoma" panose="020B0604030504040204" pitchFamily="34" charset="0"/>
              </a:rPr>
              <a:t>Zuranolone </a:t>
            </a:r>
            <a:r>
              <a:rPr lang="en-US" sz="1300" b="1" dirty="0">
                <a:solidFill>
                  <a:schemeClr val="tx1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50 mg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6DB9139-B24F-9DBB-B21F-622343A1FD1E}"/>
              </a:ext>
            </a:extLst>
          </p:cNvPr>
          <p:cNvSpPr/>
          <p:nvPr/>
        </p:nvSpPr>
        <p:spPr>
          <a:xfrm>
            <a:off x="3192563" y="2113827"/>
            <a:ext cx="1722304" cy="374211"/>
          </a:xfrm>
          <a:prstGeom prst="roundRect">
            <a:avLst/>
          </a:prstGeom>
          <a:solidFill>
            <a:schemeClr val="bg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Placebo (PBO)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0A7C87D-CE95-F3F6-BBBD-26448032D8C7}"/>
              </a:ext>
            </a:extLst>
          </p:cNvPr>
          <p:cNvCxnSpPr>
            <a:cxnSpLocks/>
          </p:cNvCxnSpPr>
          <p:nvPr/>
        </p:nvCxnSpPr>
        <p:spPr>
          <a:xfrm>
            <a:off x="4938047" y="2339711"/>
            <a:ext cx="894252" cy="267712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F0453E0-D3A8-4DEB-7044-651BE50EA1E4}"/>
              </a:ext>
            </a:extLst>
          </p:cNvPr>
          <p:cNvSpPr/>
          <p:nvPr/>
        </p:nvSpPr>
        <p:spPr>
          <a:xfrm>
            <a:off x="511229" y="2253444"/>
            <a:ext cx="1391310" cy="619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Women with PPD</a:t>
            </a:r>
          </a:p>
          <a:p>
            <a:pPr algn="ctr" defTabSz="207881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HAMD-17 ≥26</a:t>
            </a:r>
            <a:endParaRPr lang="en-US" sz="1182" b="1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6CFE5B-876F-410E-361C-75B7134B0D59}"/>
              </a:ext>
            </a:extLst>
          </p:cNvPr>
          <p:cNvGrpSpPr/>
          <p:nvPr/>
        </p:nvGrpSpPr>
        <p:grpSpPr>
          <a:xfrm>
            <a:off x="2619852" y="3155197"/>
            <a:ext cx="2765321" cy="682999"/>
            <a:chOff x="6022977" y="6111525"/>
            <a:chExt cx="7098341" cy="1502041"/>
          </a:xfrm>
        </p:grpSpPr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9F1F214D-1F0E-B9F7-2F0D-7F2BE9966E8C}"/>
                </a:ext>
              </a:extLst>
            </p:cNvPr>
            <p:cNvSpPr/>
            <p:nvPr/>
          </p:nvSpPr>
          <p:spPr>
            <a:xfrm rot="5400000">
              <a:off x="9401948" y="2732554"/>
              <a:ext cx="340400" cy="7098341"/>
            </a:xfrm>
            <a:prstGeom prst="rightBracket">
              <a:avLst/>
            </a:prstGeom>
            <a:ln w="444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207881">
                <a:defRPr/>
              </a:pPr>
              <a:endParaRPr lang="en-US" sz="1182" b="1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CA698F-AFBA-4510-AD8B-7273D534F2BD}"/>
                </a:ext>
              </a:extLst>
            </p:cNvPr>
            <p:cNvSpPr txBox="1"/>
            <p:nvPr/>
          </p:nvSpPr>
          <p:spPr>
            <a:xfrm>
              <a:off x="6278090" y="6192165"/>
              <a:ext cx="6629759" cy="14214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207881">
                <a:defRPr/>
              </a:pPr>
              <a:r>
                <a:rPr lang="en-US" b="1" dirty="0">
                  <a:latin typeface="Tahoma" panose="020B0604030504040204" pitchFamily="34" charset="0"/>
                </a:rPr>
                <a:t>14 Days Outpatient Oral Treatment</a:t>
              </a:r>
            </a:p>
          </p:txBody>
        </p:sp>
      </p:grp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A74E8D10-E3D6-68A9-26BC-FE8DB81BABE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977031" y="2584610"/>
            <a:ext cx="832088" cy="286910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">
            <a:extLst>
              <a:ext uri="{FF2B5EF4-FFF2-40B4-BE49-F238E27FC236}">
                <a16:creationId xmlns:a16="http://schemas.microsoft.com/office/drawing/2014/main" id="{5B5EE8F4-E738-A184-14D8-2DF508F2CDDC}"/>
              </a:ext>
            </a:extLst>
          </p:cNvPr>
          <p:cNvSpPr txBox="1"/>
          <p:nvPr/>
        </p:nvSpPr>
        <p:spPr>
          <a:xfrm>
            <a:off x="6209381" y="3232590"/>
            <a:ext cx="188818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Zuranolone: −15.6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vs </a:t>
            </a:r>
          </a:p>
          <a:p>
            <a:pPr algn="ctr" defTabSz="342900">
              <a:defRPr/>
            </a:pPr>
            <a:r>
              <a:rPr lang="en-US" sz="1400" b="1" dirty="0">
                <a:solidFill>
                  <a:schemeClr val="bg1"/>
                </a:solidFill>
                <a:latin typeface="Tahoma"/>
                <a:cs typeface="Tahoma" panose="020B0604030504040204" pitchFamily="34" charset="0"/>
              </a:rPr>
              <a:t>Placebo: −11.6; </a:t>
            </a:r>
          </a:p>
          <a:p>
            <a:pPr algn="ctr" defTabSz="342900">
              <a:defRPr/>
            </a:pPr>
            <a:r>
              <a:rPr lang="en-US" sz="1400" b="1" i="1" dirty="0">
                <a:solidFill>
                  <a:schemeClr val="bg1"/>
                </a:solidFill>
                <a:latin typeface="Tahoma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Tahoma"/>
              </a:rPr>
              <a:t>=0.0007</a:t>
            </a:r>
            <a:endParaRPr lang="en-US" sz="1400" b="1" dirty="0">
              <a:solidFill>
                <a:schemeClr val="bg1"/>
              </a:solidFill>
              <a:latin typeface="Tahoma"/>
              <a:cs typeface="Tahoma" panose="020B0604030504040204" pitchFamily="34" charset="0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076ECA-6BA0-6B4C-ADBF-F7126D7C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7563" y="4408783"/>
            <a:ext cx="5944294" cy="547688"/>
          </a:xfrm>
        </p:spPr>
        <p:txBody>
          <a:bodyPr/>
          <a:lstStyle/>
          <a:p>
            <a:pPr algn="l" defTabSz="342900">
              <a:defRPr/>
            </a:pP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</a:rPr>
              <a:t>ClinicalTrials.gov. Updated May 13, 2022. </a:t>
            </a: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  <a:hlinkClick r:id="rId3"/>
              </a:rPr>
              <a:t>https://clinicaltrials.gov/ct2/show/NCT04442503</a:t>
            </a: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</a:rPr>
              <a:t>.</a:t>
            </a:r>
          </a:p>
          <a:p>
            <a:pPr algn="l" defTabSz="342900">
              <a:defRPr/>
            </a:pP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</a:rPr>
              <a:t>Deligiannidis KM, et al. </a:t>
            </a:r>
            <a:r>
              <a:rPr lang="en-US" sz="1000" i="1" dirty="0">
                <a:solidFill>
                  <a:srgbClr val="2C2C2C">
                    <a:lumMod val="90000"/>
                    <a:lumOff val="10000"/>
                  </a:srgbClr>
                </a:solidFill>
              </a:rPr>
              <a:t>Am J Psychiatry</a:t>
            </a:r>
            <a:r>
              <a:rPr lang="en-US" sz="1000" dirty="0">
                <a:solidFill>
                  <a:srgbClr val="2C2C2C">
                    <a:lumMod val="90000"/>
                    <a:lumOff val="10000"/>
                  </a:srgbClr>
                </a:solidFill>
              </a:rPr>
              <a:t>. 2023;180:9.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B0F623-49A5-3CB5-4538-6558AB288E53}"/>
              </a:ext>
            </a:extLst>
          </p:cNvPr>
          <p:cNvCxnSpPr>
            <a:cxnSpLocks/>
          </p:cNvCxnSpPr>
          <p:nvPr/>
        </p:nvCxnSpPr>
        <p:spPr>
          <a:xfrm>
            <a:off x="6969370" y="2593580"/>
            <a:ext cx="490209" cy="394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>
            <a:outerShdw blurRad="40000"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AE9908C-7A95-8EBE-2052-E2D755716003}"/>
              </a:ext>
            </a:extLst>
          </p:cNvPr>
          <p:cNvSpPr/>
          <p:nvPr/>
        </p:nvSpPr>
        <p:spPr>
          <a:xfrm>
            <a:off x="7472983" y="2211144"/>
            <a:ext cx="958748" cy="8474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Day 45 </a:t>
            </a:r>
          </a:p>
          <a:p>
            <a:pPr algn="ctr" defTabSz="207881">
              <a:defRPr/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Study Endpoint</a:t>
            </a:r>
          </a:p>
        </p:txBody>
      </p:sp>
    </p:spTree>
    <p:extLst>
      <p:ext uri="{BB962C8B-B14F-4D97-AF65-F5344CB8AC3E}">
        <p14:creationId xmlns:p14="http://schemas.microsoft.com/office/powerpoint/2010/main" val="4099102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1F3E-350D-25EA-47BA-A769C704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978"/>
            <a:ext cx="8058149" cy="994172"/>
          </a:xfrm>
        </p:spPr>
        <p:txBody>
          <a:bodyPr>
            <a:noAutofit/>
          </a:bodyPr>
          <a:lstStyle/>
          <a:p>
            <a:r>
              <a:rPr lang="en-US" sz="3200" dirty="0"/>
              <a:t>Zuranolone </a:t>
            </a:r>
            <a:r>
              <a:rPr lang="en-US" sz="3200" dirty="0">
                <a:sym typeface="Symbol" panose="05050102010706020507" pitchFamily="18" charset="2"/>
              </a:rPr>
              <a:t></a:t>
            </a:r>
            <a:r>
              <a:rPr lang="en-US" sz="3200" dirty="0"/>
              <a:t> SKYLARK Trial: Change in HAMD-17 Total Score From Baseline</a:t>
            </a:r>
          </a:p>
        </p:txBody>
      </p:sp>
      <p:sp>
        <p:nvSpPr>
          <p:cNvPr id="4" name="Footer Placeholder 20">
            <a:extLst>
              <a:ext uri="{FF2B5EF4-FFF2-40B4-BE49-F238E27FC236}">
                <a16:creationId xmlns:a16="http://schemas.microsoft.com/office/drawing/2014/main" id="{2B42F568-660A-FE24-2FE9-B5680990C4D7}"/>
              </a:ext>
            </a:extLst>
          </p:cNvPr>
          <p:cNvSpPr txBox="1">
            <a:spLocks/>
          </p:cNvSpPr>
          <p:nvPr/>
        </p:nvSpPr>
        <p:spPr>
          <a:xfrm>
            <a:off x="3018587" y="4477929"/>
            <a:ext cx="6055743" cy="586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115000"/>
              </a:lnSpc>
              <a:spcAft>
                <a:spcPts val="450"/>
              </a:spcAft>
              <a:defRPr/>
            </a:pPr>
            <a:r>
              <a:rPr lang="en-US" sz="1000" dirty="0">
                <a:ea typeface="Tahoma" panose="020B0604030504040204" pitchFamily="34" charset="0"/>
                <a:cs typeface="Tahoma" panose="020B0604030504040204" pitchFamily="34" charset="0"/>
              </a:rPr>
              <a:t>Image created by and reproduced without modification from Deligiannidis KM, et al. </a:t>
            </a:r>
            <a:r>
              <a:rPr lang="en-US" sz="1000" i="1" dirty="0">
                <a:ea typeface="Tahoma" panose="020B0604030504040204" pitchFamily="34" charset="0"/>
                <a:cs typeface="Tahoma" panose="020B0604030504040204" pitchFamily="34" charset="0"/>
              </a:rPr>
              <a:t>Am J Psychiatry</a:t>
            </a:r>
            <a:r>
              <a:rPr lang="en-US" sz="1000" dirty="0">
                <a:ea typeface="Tahoma" panose="020B0604030504040204" pitchFamily="34" charset="0"/>
                <a:cs typeface="Tahoma" panose="020B0604030504040204" pitchFamily="34" charset="0"/>
              </a:rPr>
              <a:t>. 2023;180:668-675 (https://pubmed.ncbi.nlm.nih.gov/37491938/) under the terms and conditions of the Creative Commons Attribution (</a:t>
            </a:r>
            <a:r>
              <a:rPr lang="en-US" sz="1000" kern="1200" dirty="0">
                <a:ea typeface="+mn-ea"/>
                <a:cs typeface="+mn-cs"/>
                <a:hlinkClick r:id="rId3"/>
              </a:rPr>
              <a:t>CC BY-NC-ND</a:t>
            </a:r>
            <a:r>
              <a:rPr lang="en-US" sz="1000" kern="1200" dirty="0">
                <a:ea typeface="+mn-ea"/>
                <a:cs typeface="+mn-cs"/>
              </a:rPr>
              <a:t> 4.0) as is and as available. </a:t>
            </a:r>
            <a:r>
              <a:rPr lang="en-US" sz="1000" dirty="0"/>
              <a:t>©2023 by the authors. </a:t>
            </a:r>
            <a:endParaRPr lang="en-US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55302-B174-E624-CF9B-FE2B91FA963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82804" y="1012898"/>
            <a:ext cx="5178391" cy="3139200"/>
          </a:xfrm>
          <a:prstGeom prst="rect">
            <a:avLst/>
          </a:prstGeom>
          <a:ln w="25560"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07AEBC-CDF0-E20F-2D96-C1A356CF5AC6}"/>
              </a:ext>
            </a:extLst>
          </p:cNvPr>
          <p:cNvCxnSpPr/>
          <p:nvPr/>
        </p:nvCxnSpPr>
        <p:spPr>
          <a:xfrm>
            <a:off x="3088257" y="1406106"/>
            <a:ext cx="0" cy="232050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C9A370-48B9-3FEB-1161-43018AF2B5F7}"/>
              </a:ext>
            </a:extLst>
          </p:cNvPr>
          <p:cNvSpPr txBox="1"/>
          <p:nvPr/>
        </p:nvSpPr>
        <p:spPr>
          <a:xfrm>
            <a:off x="6903100" y="1338729"/>
            <a:ext cx="38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FE4CA-CC3E-5C72-8D68-8FFD5F18BFC6}"/>
              </a:ext>
            </a:extLst>
          </p:cNvPr>
          <p:cNvSpPr txBox="1"/>
          <p:nvPr/>
        </p:nvSpPr>
        <p:spPr>
          <a:xfrm>
            <a:off x="2789001" y="4141350"/>
            <a:ext cx="50205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*Note that dosage of zuranolone is 50 milligrams per day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3914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A1DB5-5C8D-314F-C511-8BD70DF6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D0C8-2451-AB4B-2405-5DADC7A21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9" y="1171972"/>
            <a:ext cx="5820160" cy="3338423"/>
          </a:xfrm>
        </p:spPr>
        <p:txBody>
          <a:bodyPr>
            <a:normAutofit fontScale="32500" lnSpcReduction="20000"/>
          </a:bodyPr>
          <a:lstStyle/>
          <a:p>
            <a:pPr marL="214313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55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Most (≥5%) common AEs in zuranolone-treated patients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Somnolence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Headache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Dizziness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Urinary tract infection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Diarrhea</a:t>
            </a:r>
          </a:p>
          <a:p>
            <a:pPr marL="671513" lvl="1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49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Sedation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55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No episodes of loss of consciousness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  <a:buClr>
                <a:srgbClr val="2C2C2C"/>
              </a:buClr>
              <a:buFont typeface="Arial" panose="020B0604020202020204" pitchFamily="34" charset="0"/>
              <a:buChar char="•"/>
              <a:defRPr/>
            </a:pPr>
            <a:r>
              <a:rPr lang="en-US" sz="5500" dirty="0">
                <a:solidFill>
                  <a:srgbClr val="2C2C2C"/>
                </a:solidFill>
                <a:latin typeface="Tahoma"/>
                <a:cs typeface="Calibri" panose="020F0502020204030204" pitchFamily="34" charset="0"/>
              </a:rPr>
              <a:t>No increase in suicidal ideation or suicidal behavior</a:t>
            </a:r>
            <a:endParaRPr lang="en-US" sz="55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8B458B-7779-48AA-DCDB-6F194F53B06B}"/>
              </a:ext>
            </a:extLst>
          </p:cNvPr>
          <p:cNvSpPr txBox="1">
            <a:spLocks/>
          </p:cNvSpPr>
          <p:nvPr/>
        </p:nvSpPr>
        <p:spPr>
          <a:xfrm>
            <a:off x="628650" y="17780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Zuranolone </a:t>
            </a:r>
            <a:r>
              <a:rPr lang="en-US" sz="2800" dirty="0">
                <a:sym typeface="Symbol" panose="05050102010706020507" pitchFamily="18" charset="2"/>
              </a:rPr>
              <a:t></a:t>
            </a:r>
            <a:r>
              <a:rPr lang="en-US" sz="2800" dirty="0"/>
              <a:t> SKYLARK Trial: Safety Results</a:t>
            </a:r>
            <a:endParaRPr lang="en-US" sz="2700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B63452A-ED7C-37F5-F1BD-9CED60FCA3E5}"/>
              </a:ext>
            </a:extLst>
          </p:cNvPr>
          <p:cNvSpPr txBox="1">
            <a:spLocks/>
          </p:cNvSpPr>
          <p:nvPr/>
        </p:nvSpPr>
        <p:spPr>
          <a:xfrm>
            <a:off x="3009457" y="4485166"/>
            <a:ext cx="6134543" cy="593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AE, adverse events</a:t>
            </a:r>
          </a:p>
          <a:p>
            <a:pPr defTabSz="342900">
              <a:defRPr/>
            </a:pPr>
            <a:r>
              <a:rPr lang="en-US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Deligiannidis KM, et al. </a:t>
            </a:r>
            <a:r>
              <a:rPr lang="en-US" i="1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Am J Psychiatry</a:t>
            </a:r>
            <a:r>
              <a:rPr lang="en-US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. 2023;180:9; Zurzuvae. Prescribing Information. Sage Therapeutics, Inc. Accessed May 13, 2024. https://www.accessdata.fda.gov/drugsatfda_docs/label/2023/217369s000lbl.pdf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069C08-15A8-A428-D2FD-3354E286B645}"/>
              </a:ext>
            </a:extLst>
          </p:cNvPr>
          <p:cNvSpPr txBox="1"/>
          <p:nvPr/>
        </p:nvSpPr>
        <p:spPr>
          <a:xfrm>
            <a:off x="6194679" y="960165"/>
            <a:ext cx="2429877" cy="193899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000" b="1" dirty="0">
                <a:cs typeface="Sabon"/>
              </a:rPr>
              <a:t>Boxed Warning: </a:t>
            </a:r>
          </a:p>
          <a:p>
            <a:pPr marL="173038" indent="-173038" defTabSz="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Sabon"/>
              </a:rPr>
              <a:t>Do not drive or operate heavy machinery within 12 h of taking zuranolone</a:t>
            </a:r>
            <a:endParaRPr lang="en-US" sz="2000" dirty="0">
              <a:solidFill>
                <a:srgbClr val="2C2C2C"/>
              </a:solidFill>
              <a:cs typeface="Sab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374BAD-3DA8-04F0-B955-1ED7E78AC6BB}"/>
              </a:ext>
            </a:extLst>
          </p:cNvPr>
          <p:cNvSpPr/>
          <p:nvPr/>
        </p:nvSpPr>
        <p:spPr>
          <a:xfrm>
            <a:off x="6110367" y="2954582"/>
            <a:ext cx="2514189" cy="14751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Clinical Pearl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Take dosage at night</a:t>
            </a:r>
          </a:p>
        </p:txBody>
      </p:sp>
    </p:spTree>
    <p:extLst>
      <p:ext uri="{BB962C8B-B14F-4D97-AF65-F5344CB8AC3E}">
        <p14:creationId xmlns:p14="http://schemas.microsoft.com/office/powerpoint/2010/main" val="1411249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49C3-7643-B463-9F17-DF385E41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Guidelines and Clinical Pearls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D4527-6AD2-A3A3-9B93-9E3186257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7075"/>
            <a:ext cx="7886700" cy="3263504"/>
          </a:xfrm>
        </p:spPr>
        <p:txBody>
          <a:bodyPr>
            <a:normAutofit/>
          </a:bodyPr>
          <a:lstStyle/>
          <a:p>
            <a:r>
              <a:rPr lang="en-US" sz="2400" dirty="0"/>
              <a:t>Lowest </a:t>
            </a:r>
            <a:r>
              <a:rPr lang="en-US" sz="2400" b="1" dirty="0"/>
              <a:t>EFFECTIVE</a:t>
            </a:r>
            <a:r>
              <a:rPr lang="en-US" sz="2400" i="1" dirty="0"/>
              <a:t> </a:t>
            </a:r>
            <a:r>
              <a:rPr lang="en-US" sz="2400" dirty="0"/>
              <a:t>dose </a:t>
            </a:r>
          </a:p>
          <a:p>
            <a:r>
              <a:rPr lang="en-US" sz="2400" dirty="0"/>
              <a:t>Treat to </a:t>
            </a:r>
            <a:r>
              <a:rPr lang="en-US" sz="2400" b="1" dirty="0"/>
              <a:t>REMISSION</a:t>
            </a:r>
          </a:p>
          <a:p>
            <a:r>
              <a:rPr lang="en-US" sz="2400" dirty="0"/>
              <a:t>Consider previous responses to therapy</a:t>
            </a:r>
          </a:p>
          <a:p>
            <a:r>
              <a:rPr lang="en-US" sz="2400" dirty="0"/>
              <a:t>Utilize EPDS/PHQ-9:</a:t>
            </a:r>
          </a:p>
          <a:p>
            <a:pPr lvl="1"/>
            <a:r>
              <a:rPr lang="en-US" sz="2400" dirty="0"/>
              <a:t>Screening/early detection</a:t>
            </a:r>
          </a:p>
          <a:p>
            <a:pPr lvl="1"/>
            <a:r>
              <a:rPr lang="en-US" sz="2400" dirty="0"/>
              <a:t>Treatment response/outcomes to remission</a:t>
            </a:r>
          </a:p>
          <a:p>
            <a:r>
              <a:rPr lang="en-US" sz="2400" dirty="0"/>
              <a:t>Avoid medications with long elimination half-life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02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68D4-9BD7-DFB9-090A-8303924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Guidelines and Clinical Pearls:</a:t>
            </a:r>
            <a:br>
              <a:rPr lang="en-US" dirty="0"/>
            </a:br>
            <a:r>
              <a:rPr lang="en-US" dirty="0"/>
              <a:t>During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0B20F-925A-9570-2E18-562212BAB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r>
              <a:rPr lang="en-US" b="1" dirty="0"/>
              <a:t>Don’t undertreat: </a:t>
            </a:r>
            <a:r>
              <a:rPr lang="en-US" dirty="0"/>
              <a:t>Risks of medication exposure are not dose-related</a:t>
            </a:r>
          </a:p>
          <a:p>
            <a:pPr lvl="1"/>
            <a:r>
              <a:rPr lang="en-US" sz="2100" dirty="0"/>
              <a:t>Maximize the use of 1 medication as opposed to polypharmacy</a:t>
            </a:r>
          </a:p>
          <a:p>
            <a:pPr lvl="1"/>
            <a:r>
              <a:rPr lang="en-US" sz="2100" dirty="0"/>
              <a:t>Increase dose as pregnancy progresses if symptoms increase</a:t>
            </a:r>
          </a:p>
          <a:p>
            <a:pPr lvl="2"/>
            <a:r>
              <a:rPr lang="en-US" sz="1900" dirty="0"/>
              <a:t>Greater volume of distribution</a:t>
            </a:r>
          </a:p>
          <a:p>
            <a:pPr lvl="2"/>
            <a:r>
              <a:rPr lang="en-US" sz="1900" dirty="0"/>
              <a:t>Faster drug metabolism</a:t>
            </a:r>
          </a:p>
          <a:p>
            <a:r>
              <a:rPr lang="en-US" b="1" dirty="0"/>
              <a:t>Avoid exposure to both drug and continued depression</a:t>
            </a:r>
          </a:p>
          <a:p>
            <a:pPr lvl="1"/>
            <a:r>
              <a:rPr lang="en-US" sz="1900" dirty="0"/>
              <a:t>Do not reduce dose or stop antidepressant in third trimester</a:t>
            </a:r>
          </a:p>
          <a:p>
            <a:r>
              <a:rPr lang="en-US" dirty="0"/>
              <a:t>If patient is unsure of plan, assume patient will breastfeed when making decisions in pregnancy</a:t>
            </a:r>
          </a:p>
        </p:txBody>
      </p:sp>
    </p:spTree>
    <p:extLst>
      <p:ext uri="{BB962C8B-B14F-4D97-AF65-F5344CB8AC3E}">
        <p14:creationId xmlns:p14="http://schemas.microsoft.com/office/powerpoint/2010/main" val="1188868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6A42-1839-510C-1149-C7239F9E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Guidelines and Clinical Pearls: </a:t>
            </a:r>
            <a:br>
              <a:rPr lang="en-US" dirty="0"/>
            </a:br>
            <a:r>
              <a:rPr lang="en-US" dirty="0"/>
              <a:t>Beyond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FE1D-45D3-A41F-F125-590E70258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patient has a history of a </a:t>
            </a:r>
            <a:r>
              <a:rPr lang="en-US" b="1" dirty="0"/>
              <a:t>prior episode of postpartum depression </a:t>
            </a:r>
            <a:r>
              <a:rPr lang="en-US" dirty="0"/>
              <a:t>and is not depressed in pregnancy</a:t>
            </a:r>
          </a:p>
          <a:p>
            <a:pPr lvl="1"/>
            <a:r>
              <a:rPr lang="en-US" sz="1900" dirty="0"/>
              <a:t>Start previously effective antidepressant upon delivery</a:t>
            </a:r>
          </a:p>
          <a:p>
            <a:pPr lvl="1"/>
            <a:r>
              <a:rPr lang="en-US" sz="1900" dirty="0"/>
              <a:t>Rapidly titrate to dose known to work for the individual </a:t>
            </a:r>
            <a:endParaRPr lang="en-US" sz="1900" b="1" dirty="0"/>
          </a:p>
          <a:p>
            <a:r>
              <a:rPr lang="en-US" b="1" dirty="0"/>
              <a:t>Do not withhold treatment due to breastfeeding</a:t>
            </a:r>
          </a:p>
          <a:p>
            <a:pPr lvl="1"/>
            <a:r>
              <a:rPr lang="en-US" sz="1900" dirty="0"/>
              <a:t>Exposure is much lower than in utero </a:t>
            </a:r>
          </a:p>
          <a:p>
            <a:pPr lvl="1"/>
            <a:r>
              <a:rPr lang="en-US" sz="1900" dirty="0"/>
              <a:t>Self-tapering will occur with weaning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87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576A-2838-C413-146E-32A1AFE9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Christine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4917E-0A88-152D-5A48-10EFE6FF1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59" y="1093173"/>
            <a:ext cx="7886700" cy="3263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en-US" sz="2400" dirty="0"/>
              <a:t>30-year-old G1P1 Caucasian female </a:t>
            </a:r>
          </a:p>
          <a:p>
            <a:pPr>
              <a:lnSpc>
                <a:spcPct val="100000"/>
              </a:lnSpc>
              <a:buClrTx/>
            </a:pPr>
            <a:r>
              <a:rPr lang="en-US" sz="2400" dirty="0">
                <a:latin typeface="+mn-lt"/>
              </a:rPr>
              <a:t>24 weeks pregnant </a:t>
            </a:r>
          </a:p>
          <a:p>
            <a:pPr>
              <a:lnSpc>
                <a:spcPct val="100000"/>
              </a:lnSpc>
              <a:buClrTx/>
            </a:pPr>
            <a:r>
              <a:rPr lang="en-US" sz="2400" dirty="0"/>
              <a:t>Routine </a:t>
            </a:r>
            <a:r>
              <a:rPr lang="en-US" sz="2400" dirty="0">
                <a:latin typeface="+mn-lt"/>
              </a:rPr>
              <a:t>prenatal visit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1 month </a:t>
            </a:r>
            <a:r>
              <a:rPr lang="en-US" sz="2400" dirty="0"/>
              <a:t>of </a:t>
            </a:r>
            <a:r>
              <a:rPr lang="en-US" sz="2400" dirty="0">
                <a:latin typeface="+mn-lt"/>
              </a:rPr>
              <a:t>depressive symptoms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EPDS score 12 at 20 weeks; now</a:t>
            </a:r>
            <a:r>
              <a:rPr lang="en-US" sz="2400" dirty="0"/>
              <a:t> </a:t>
            </a:r>
            <a:r>
              <a:rPr lang="en-US" sz="2400" dirty="0">
                <a:latin typeface="+mn-lt"/>
              </a:rPr>
              <a:t>22 (#10=1).</a:t>
            </a:r>
          </a:p>
          <a:p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678696AF-171C-3372-F4F5-FA9EE7B0EA9D}"/>
              </a:ext>
            </a:extLst>
          </p:cNvPr>
          <p:cNvSpPr txBox="1">
            <a:spLocks/>
          </p:cNvSpPr>
          <p:nvPr/>
        </p:nvSpPr>
        <p:spPr>
          <a:xfrm>
            <a:off x="3101936" y="4531308"/>
            <a:ext cx="5257060" cy="259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dirty="0">
                <a:solidFill>
                  <a:srgbClr val="2C2C2C">
                    <a:lumMod val="90000"/>
                    <a:lumOff val="10000"/>
                  </a:srgbClr>
                </a:solidFill>
                <a:latin typeface="Tahoma"/>
              </a:rPr>
              <a:t>EPDS, Edinburgh Postnatal Depression Scale; MDE, major depressive episode</a:t>
            </a:r>
          </a:p>
        </p:txBody>
      </p:sp>
    </p:spTree>
    <p:extLst>
      <p:ext uri="{BB962C8B-B14F-4D97-AF65-F5344CB8AC3E}">
        <p14:creationId xmlns:p14="http://schemas.microsoft.com/office/powerpoint/2010/main" val="64952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674FEEE-E626-1CDF-A649-9AC5CD4F7CF9}"/>
              </a:ext>
            </a:extLst>
          </p:cNvPr>
          <p:cNvSpPr/>
          <p:nvPr/>
        </p:nvSpPr>
        <p:spPr>
          <a:xfrm>
            <a:off x="4571999" y="1315788"/>
            <a:ext cx="3734603" cy="261131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94420-75C5-7DEC-A9F1-E25E05FA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99" y="23844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Effects of Unrecognized and Un- and Under-Treated Depression During Pregnancy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1948C-5C78-E5ED-C10C-455BB522F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2618"/>
            <a:ext cx="4529946" cy="32635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Inadequate nutrition</a:t>
            </a:r>
          </a:p>
          <a:p>
            <a:r>
              <a:rPr lang="en-US" dirty="0"/>
              <a:t>Increased hospital admissions</a:t>
            </a:r>
          </a:p>
          <a:p>
            <a:r>
              <a:rPr lang="en-US" dirty="0"/>
              <a:t>Pregnancy complications</a:t>
            </a:r>
          </a:p>
          <a:p>
            <a:r>
              <a:rPr lang="en-US" dirty="0"/>
              <a:t>Preterm delivery</a:t>
            </a:r>
          </a:p>
          <a:p>
            <a:r>
              <a:rPr lang="en-US" dirty="0"/>
              <a:t>Intrauterine growth restriction </a:t>
            </a:r>
          </a:p>
          <a:p>
            <a:r>
              <a:rPr lang="en-US" dirty="0"/>
              <a:t>Low birth weight infant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56E4F-634D-0E7E-BEE3-360AE771CC59}"/>
              </a:ext>
            </a:extLst>
          </p:cNvPr>
          <p:cNvSpPr txBox="1"/>
          <p:nvPr/>
        </p:nvSpPr>
        <p:spPr>
          <a:xfrm>
            <a:off x="5158596" y="1640818"/>
            <a:ext cx="25275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x-none" dirty="0"/>
              <a:t>Major depressive episode may follow pregnancy loss, with severity proportional to gestational age at loss</a:t>
            </a:r>
            <a:r>
              <a:rPr lang="en-US" altLang="x-none" baseline="30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260DA-F04D-AFE6-49A5-9E715FA18AF7}"/>
              </a:ext>
            </a:extLst>
          </p:cNvPr>
          <p:cNvSpPr txBox="1"/>
          <p:nvPr/>
        </p:nvSpPr>
        <p:spPr>
          <a:xfrm>
            <a:off x="3010618" y="4527444"/>
            <a:ext cx="6305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Chan J, et al. </a:t>
            </a:r>
            <a:r>
              <a:rPr lang="en-US" sz="800" i="1" dirty="0"/>
              <a:t>Can Fam Physician. </a:t>
            </a:r>
            <a:r>
              <a:rPr lang="en-US" sz="800" dirty="0"/>
              <a:t>2014;60(3):242-243; 2. </a:t>
            </a:r>
            <a:r>
              <a:rPr lang="en-US" sz="800" dirty="0">
                <a:solidFill>
                  <a:schemeClr val="tx1"/>
                </a:solidFill>
              </a:rPr>
              <a:t>Wisner KL, et al. </a:t>
            </a:r>
            <a:r>
              <a:rPr lang="en-US" sz="800" i="1" dirty="0">
                <a:solidFill>
                  <a:schemeClr val="tx1"/>
                </a:solidFill>
              </a:rPr>
              <a:t>JAMA Psychiatry</a:t>
            </a:r>
            <a:r>
              <a:rPr lang="en-US" sz="800" dirty="0">
                <a:solidFill>
                  <a:schemeClr val="tx1"/>
                </a:solidFill>
              </a:rPr>
              <a:t>. 2013;70(5):490-498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439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2A25-9949-9DB9-94FB-DC1E1DC2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Christine,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BF59-0A8B-023B-CD37-01496AB6A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263504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PMH: GAD, managed via individual </a:t>
            </a:r>
            <a:r>
              <a:rPr lang="en-US" sz="2400" dirty="0"/>
              <a:t>psychotherapy</a:t>
            </a:r>
          </a:p>
          <a:p>
            <a:r>
              <a:rPr lang="en-US" sz="2400" dirty="0"/>
              <a:t>SH: multiple stressors, including </a:t>
            </a:r>
          </a:p>
          <a:p>
            <a:pPr lvl="1"/>
            <a:r>
              <a:rPr lang="en-US" dirty="0"/>
              <a:t>Preschool teacher and after-school nanny- demoted at work</a:t>
            </a:r>
          </a:p>
          <a:p>
            <a:pPr lvl="1"/>
            <a:r>
              <a:rPr lang="en-US" dirty="0"/>
              <a:t>Struggles with husband’s infidelity</a:t>
            </a:r>
          </a:p>
          <a:p>
            <a:pPr lvl="1"/>
            <a:r>
              <a:rPr lang="en-US" dirty="0"/>
              <a:t>Possibilities of separation/divorce</a:t>
            </a:r>
          </a:p>
          <a:p>
            <a:pPr lvl="1"/>
            <a:r>
              <a:rPr lang="en-US" dirty="0"/>
              <a:t>Stressed about finances and husband’s erratic spending patterns </a:t>
            </a:r>
          </a:p>
          <a:p>
            <a:pPr lvl="1"/>
            <a:r>
              <a:rPr lang="en-US" dirty="0"/>
              <a:t>Husband recently diagnosed with bipolar disorder</a:t>
            </a:r>
          </a:p>
          <a:p>
            <a:pPr marL="342900" lvl="1" indent="0">
              <a:buNone/>
            </a:pPr>
            <a:endParaRPr lang="en-US" sz="1700" dirty="0"/>
          </a:p>
          <a:p>
            <a:endParaRPr lang="en-US" sz="2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4FA9F-D599-E0EF-BAF4-34510B011416}"/>
              </a:ext>
            </a:extLst>
          </p:cNvPr>
          <p:cNvSpPr txBox="1"/>
          <p:nvPr/>
        </p:nvSpPr>
        <p:spPr>
          <a:xfrm>
            <a:off x="2993366" y="4477109"/>
            <a:ext cx="61506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PMH, past medical history; GAD, generalized anxiety disorder; SH, social history</a:t>
            </a:r>
          </a:p>
        </p:txBody>
      </p:sp>
    </p:spTree>
    <p:extLst>
      <p:ext uri="{BB962C8B-B14F-4D97-AF65-F5344CB8AC3E}">
        <p14:creationId xmlns:p14="http://schemas.microsoft.com/office/powerpoint/2010/main" val="2472896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83D3AC-5175-EC7F-174E-27895CF56F35}"/>
              </a:ext>
            </a:extLst>
          </p:cNvPr>
          <p:cNvSpPr txBox="1"/>
          <p:nvPr/>
        </p:nvSpPr>
        <p:spPr>
          <a:xfrm>
            <a:off x="182880" y="132614"/>
            <a:ext cx="3709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boss keeps acting like I’m being whiny because she had such an easy pregnancy, but my pregnancy is hard, and she makes me feel like I’m nothing.”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8E167-F468-144F-91A5-C681BD28A276}"/>
              </a:ext>
            </a:extLst>
          </p:cNvPr>
          <p:cNvSpPr txBox="1"/>
          <p:nvPr/>
        </p:nvSpPr>
        <p:spPr>
          <a:xfrm>
            <a:off x="53851" y="3664277"/>
            <a:ext cx="370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husband keeps saying I’m mean. I feel angry, sad and irritable all the time.”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833DF-2269-07FE-247A-F6EA867949AD}"/>
              </a:ext>
            </a:extLst>
          </p:cNvPr>
          <p:cNvSpPr txBox="1"/>
          <p:nvPr/>
        </p:nvSpPr>
        <p:spPr>
          <a:xfrm>
            <a:off x="5251270" y="132614"/>
            <a:ext cx="3709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never wanted to see 200 lbs on the scale. I feel so fat and ugly. I hate myself. I can’t believe what’s happening to me.”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E8F41-74AB-0A65-0F17-9221839B2B62}"/>
              </a:ext>
            </a:extLst>
          </p:cNvPr>
          <p:cNvSpPr txBox="1"/>
          <p:nvPr/>
        </p:nvSpPr>
        <p:spPr>
          <a:xfrm>
            <a:off x="5251270" y="3525777"/>
            <a:ext cx="370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can’t be pregnant again. I can’t feel like this again. I’m never doing this again.”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70593-7A1B-E2BD-ED17-488F649A707A}"/>
              </a:ext>
            </a:extLst>
          </p:cNvPr>
          <p:cNvSpPr txBox="1"/>
          <p:nvPr/>
        </p:nvSpPr>
        <p:spPr>
          <a:xfrm>
            <a:off x="3027871" y="4477109"/>
            <a:ext cx="59332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Image by rawpixel.com on Freepik. https://www.freepik.com/free-photo/teen-girl-bullied-through-social-media_18641789.htm#query=depression&amp;position=2&amp;from_view=keyword&amp;track=sph&amp;uuid=ca96db1c-e3c4-4ab2-96a0-a57845ab8a6c</a:t>
            </a:r>
          </a:p>
        </p:txBody>
      </p:sp>
      <p:pic>
        <p:nvPicPr>
          <p:cNvPr id="7" name="Picture 6" descr="A person sitting on the floor with her hand on her face&#10;&#10;Description automatically generated">
            <a:extLst>
              <a:ext uri="{FF2B5EF4-FFF2-40B4-BE49-F238E27FC236}">
                <a16:creationId xmlns:a16="http://schemas.microsoft.com/office/drawing/2014/main" id="{DCFFBB2E-7E70-47BB-9D51-5DFD842A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042" y="1356510"/>
            <a:ext cx="2887918" cy="21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41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6801-17AB-6ABC-E01B-03B0D60C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Nitya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5789F-A582-5701-E933-8201FB15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31-year-old G1P1 Indian-American female with 6-week-old son</a:t>
            </a:r>
          </a:p>
          <a:p>
            <a:r>
              <a:rPr lang="en-US" dirty="0"/>
              <a:t>First-time patient </a:t>
            </a:r>
          </a:p>
          <a:p>
            <a:r>
              <a:rPr lang="en-US" dirty="0"/>
              <a:t>Reports depressive symptoms</a:t>
            </a:r>
          </a:p>
          <a:p>
            <a:r>
              <a:rPr lang="en-US" dirty="0"/>
              <a:t>EPDS 25, #10=0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38F0D-36A9-55EA-D8E5-A9E8CD9599B4}"/>
              </a:ext>
            </a:extLst>
          </p:cNvPr>
          <p:cNvSpPr txBox="1"/>
          <p:nvPr/>
        </p:nvSpPr>
        <p:spPr>
          <a:xfrm>
            <a:off x="3082834" y="4477109"/>
            <a:ext cx="54325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EPDS, Edinburgh Postnatal Depression Scale</a:t>
            </a:r>
          </a:p>
        </p:txBody>
      </p:sp>
    </p:spTree>
    <p:extLst>
      <p:ext uri="{BB962C8B-B14F-4D97-AF65-F5344CB8AC3E}">
        <p14:creationId xmlns:p14="http://schemas.microsoft.com/office/powerpoint/2010/main" val="1945269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83D3AC-5175-EC7F-174E-27895CF56F35}"/>
              </a:ext>
            </a:extLst>
          </p:cNvPr>
          <p:cNvSpPr txBox="1"/>
          <p:nvPr/>
        </p:nvSpPr>
        <p:spPr>
          <a:xfrm>
            <a:off x="182880" y="91440"/>
            <a:ext cx="3709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don’t want to kill myself, but I do picture myself being hit by a car and feeling relieved at the possibility of  escape.”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8E167-F468-144F-91A5-C681BD28A276}"/>
              </a:ext>
            </a:extLst>
          </p:cNvPr>
          <p:cNvSpPr txBox="1"/>
          <p:nvPr/>
        </p:nvSpPr>
        <p:spPr>
          <a:xfrm>
            <a:off x="182877" y="3387278"/>
            <a:ext cx="379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“When I picture my future, I see darkness. I don’t know how I can live a life where I keep on feeling like this.”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833DF-2269-07FE-247A-F6EA867949AD}"/>
              </a:ext>
            </a:extLst>
          </p:cNvPr>
          <p:cNvSpPr txBox="1"/>
          <p:nvPr/>
        </p:nvSpPr>
        <p:spPr>
          <a:xfrm>
            <a:off x="5251270" y="91440"/>
            <a:ext cx="370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“Everyone says my baby is beautiful. I barely feel anything, and I feel horrible about myself for this.”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E8F41-74AB-0A65-0F17-9221839B2B62}"/>
              </a:ext>
            </a:extLst>
          </p:cNvPr>
          <p:cNvSpPr txBox="1"/>
          <p:nvPr/>
        </p:nvSpPr>
        <p:spPr>
          <a:xfrm>
            <a:off x="5251268" y="3387278"/>
            <a:ext cx="370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“I’m losing my pregnancy weight so fast. Everyone is complimenting me, but really, I am too sad to eat.”</a:t>
            </a:r>
          </a:p>
        </p:txBody>
      </p:sp>
      <p:pic>
        <p:nvPicPr>
          <p:cNvPr id="8" name="Picture 7" descr="A person with a black smoke coming out of their head">
            <a:extLst>
              <a:ext uri="{FF2B5EF4-FFF2-40B4-BE49-F238E27FC236}">
                <a16:creationId xmlns:a16="http://schemas.microsoft.com/office/drawing/2014/main" id="{6BF8F578-0F5E-8690-7AD7-92D98936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48" y="1014770"/>
            <a:ext cx="3444303" cy="2284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770593-7A1B-E2BD-ED17-488F649A707A}"/>
              </a:ext>
            </a:extLst>
          </p:cNvPr>
          <p:cNvSpPr txBox="1"/>
          <p:nvPr/>
        </p:nvSpPr>
        <p:spPr>
          <a:xfrm>
            <a:off x="3027871" y="4477109"/>
            <a:ext cx="5837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Image on Freepik. https://www.freepik.com/free-photo/composition-depression-mental-disorder_41550081.htm#query=depression&amp;position=0&amp;from_view=keyword&amp;track=sph&amp;uuid=67e83bf3-468a-493a-bfa2-21485e434ccd</a:t>
            </a:r>
          </a:p>
        </p:txBody>
      </p:sp>
    </p:spTree>
    <p:extLst>
      <p:ext uri="{BB962C8B-B14F-4D97-AF65-F5344CB8AC3E}">
        <p14:creationId xmlns:p14="http://schemas.microsoft.com/office/powerpoint/2010/main" val="127096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60BE-55F4-FDEA-9210-CCD63950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Nitya,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6EE7A-1B5F-9DF7-6695-27D5B3C3E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PMH: OCD (10-years); MDE- moderate severity (mid-20s)</a:t>
            </a:r>
          </a:p>
          <a:p>
            <a:pPr lvl="1"/>
            <a:r>
              <a:rPr lang="en-US" dirty="0"/>
              <a:t>Previous treatment – psychotherapy, 80 mg/day fluoxetine</a:t>
            </a:r>
          </a:p>
          <a:p>
            <a:pPr lvl="1"/>
            <a:r>
              <a:rPr lang="en-US" dirty="0"/>
              <a:t>Discontinued medication during pregnancy due to severe nausea and vomiting during 1st trimester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DAD51-7755-8918-BB99-64CA628761FC}"/>
              </a:ext>
            </a:extLst>
          </p:cNvPr>
          <p:cNvSpPr txBox="1"/>
          <p:nvPr/>
        </p:nvSpPr>
        <p:spPr>
          <a:xfrm>
            <a:off x="2993366" y="4477109"/>
            <a:ext cx="61506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MDE, major depressive disorder; OCD, obsessive compulsive disorder</a:t>
            </a:r>
          </a:p>
        </p:txBody>
      </p:sp>
    </p:spTree>
    <p:extLst>
      <p:ext uri="{BB962C8B-B14F-4D97-AF65-F5344CB8AC3E}">
        <p14:creationId xmlns:p14="http://schemas.microsoft.com/office/powerpoint/2010/main" val="3800826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8B71-0C1B-D55D-4118-5B9F462D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3: Ugochi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0123-4B2D-D256-9A37-3D519C671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34-year-old G2P2 African-American female with infant daughter</a:t>
            </a:r>
          </a:p>
          <a:p>
            <a:r>
              <a:rPr lang="en-US" dirty="0"/>
              <a:t>6-week postpartum visit</a:t>
            </a:r>
          </a:p>
          <a:p>
            <a:r>
              <a:rPr lang="en-US" dirty="0"/>
              <a:t>Missed 1-, 2-, and 4-week well-child visits</a:t>
            </a:r>
          </a:p>
          <a:p>
            <a:r>
              <a:rPr lang="en-US" sz="2000" dirty="0"/>
              <a:t>PMH: PPD in previous pregnancy, managed with sertraline 50 mg/d</a:t>
            </a:r>
          </a:p>
          <a:p>
            <a:pPr lvl="1"/>
            <a:r>
              <a:rPr lang="en-US" sz="2000" dirty="0"/>
              <a:t>Pregnant with twins during this pregnancy, suffering a late-term pregnancy loss of 1 twin at 35.5 weeks; both twins delivered via </a:t>
            </a:r>
            <a:br>
              <a:rPr lang="en-US" sz="2000" dirty="0"/>
            </a:br>
            <a:r>
              <a:rPr lang="en-US" sz="2000" dirty="0"/>
              <a:t>C-section at 36 weeks (1 live, 1 stillborn)</a:t>
            </a:r>
          </a:p>
          <a:p>
            <a:pPr lvl="1"/>
            <a:r>
              <a:rPr lang="en-US" sz="2000" dirty="0"/>
              <a:t>Prescribed sertraline 50mg/d upon discharge from hospital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4DF28-500A-C139-43E0-CF98E4D546B0}"/>
              </a:ext>
            </a:extLst>
          </p:cNvPr>
          <p:cNvSpPr txBox="1"/>
          <p:nvPr/>
        </p:nvSpPr>
        <p:spPr>
          <a:xfrm>
            <a:off x="2993366" y="4477109"/>
            <a:ext cx="6150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PMD, past medical history; PPD, postpartum depression; Use is not within current product labels approved by the US FDA for sertraline hydrochloride on 3/2024.</a:t>
            </a:r>
          </a:p>
        </p:txBody>
      </p:sp>
    </p:spTree>
    <p:extLst>
      <p:ext uri="{BB962C8B-B14F-4D97-AF65-F5344CB8AC3E}">
        <p14:creationId xmlns:p14="http://schemas.microsoft.com/office/powerpoint/2010/main" val="1490585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83D3AC-5175-EC7F-174E-27895CF56F35}"/>
              </a:ext>
            </a:extLst>
          </p:cNvPr>
          <p:cNvSpPr txBox="1"/>
          <p:nvPr/>
        </p:nvSpPr>
        <p:spPr>
          <a:xfrm>
            <a:off x="182880" y="91440"/>
            <a:ext cx="2915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keep replaying the moment I found out that she didn’t have a heartbeat, each time picturing it happening differently.”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8E167-F468-144F-91A5-C681BD28A276}"/>
              </a:ext>
            </a:extLst>
          </p:cNvPr>
          <p:cNvSpPr txBox="1"/>
          <p:nvPr/>
        </p:nvSpPr>
        <p:spPr>
          <a:xfrm>
            <a:off x="169996" y="2722783"/>
            <a:ext cx="2768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“In fact, I do feel joy. I feel joy over my daughter who is alive. She is my saving grace. But then I am overridden with guilt for feeling that too.”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833DF-2269-07FE-247A-F6EA867949AD}"/>
              </a:ext>
            </a:extLst>
          </p:cNvPr>
          <p:cNvSpPr txBox="1"/>
          <p:nvPr/>
        </p:nvSpPr>
        <p:spPr>
          <a:xfrm>
            <a:off x="6192758" y="91440"/>
            <a:ext cx="276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can’t stop going over everything I could have possibly done wrong, wondering if that is why it happened, if this was somehow my fault.”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E8F41-74AB-0A65-0F17-9221839B2B62}"/>
              </a:ext>
            </a:extLst>
          </p:cNvPr>
          <p:cNvSpPr txBox="1"/>
          <p:nvPr/>
        </p:nvSpPr>
        <p:spPr>
          <a:xfrm>
            <a:off x="6205642" y="2622354"/>
            <a:ext cx="2768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“This can’t really be happening. I keep replaying what happened. This can’t be real. How can I go back and change it? I want to change it so badly.”</a:t>
            </a:r>
          </a:p>
        </p:txBody>
      </p:sp>
      <p:pic>
        <p:nvPicPr>
          <p:cNvPr id="2" name="Picture 1" descr="A person sitting in a chair&#10;&#10;Description automatically generated">
            <a:extLst>
              <a:ext uri="{FF2B5EF4-FFF2-40B4-BE49-F238E27FC236}">
                <a16:creationId xmlns:a16="http://schemas.microsoft.com/office/drawing/2014/main" id="{5BDA584E-9725-B0DD-DF20-8D415553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31" y="255160"/>
            <a:ext cx="2589338" cy="3891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31271-B377-E9B0-A948-DC50401D65BF}"/>
              </a:ext>
            </a:extLst>
          </p:cNvPr>
          <p:cNvSpPr txBox="1"/>
          <p:nvPr/>
        </p:nvSpPr>
        <p:spPr>
          <a:xfrm>
            <a:off x="2993366" y="4477109"/>
            <a:ext cx="6150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Image by Freepik. https://www.freepik.com/free-photo/young-depressed-adult-home_29973227.htm#fromView=search&amp;page=1&amp;position=12&amp;uuid=0dceb315-6c01-4d2b-bddb-b2c3668d9f5d</a:t>
            </a:r>
          </a:p>
        </p:txBody>
      </p:sp>
    </p:spTree>
    <p:extLst>
      <p:ext uri="{BB962C8B-B14F-4D97-AF65-F5344CB8AC3E}">
        <p14:creationId xmlns:p14="http://schemas.microsoft.com/office/powerpoint/2010/main" val="3186532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7EAE-0FEA-33D3-FF0D-1E97640E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Ugochi,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32CD-40F9-F6FF-12D1-8BE7F9DBF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Reports depressive symptoms</a:t>
            </a:r>
          </a:p>
          <a:p>
            <a:r>
              <a:rPr lang="en-US" dirty="0"/>
              <a:t>Also notes significant weight loss due to poor appetite, stomach-aches; also reports frequent headaches </a:t>
            </a:r>
          </a:p>
          <a:p>
            <a:r>
              <a:rPr lang="en-US" dirty="0"/>
              <a:t>EPDS is 26, #10=2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01CFF-AD6B-8C7E-23BB-B3DE48A62018}"/>
              </a:ext>
            </a:extLst>
          </p:cNvPr>
          <p:cNvSpPr txBox="1"/>
          <p:nvPr/>
        </p:nvSpPr>
        <p:spPr>
          <a:xfrm>
            <a:off x="3056708" y="4477109"/>
            <a:ext cx="60872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EPDS, Edinburgh Postnatal Depression Scale</a:t>
            </a:r>
          </a:p>
        </p:txBody>
      </p:sp>
    </p:spTree>
    <p:extLst>
      <p:ext uri="{BB962C8B-B14F-4D97-AF65-F5344CB8AC3E}">
        <p14:creationId xmlns:p14="http://schemas.microsoft.com/office/powerpoint/2010/main" val="392776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EC7D-E979-0015-8474-5C073207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dirty="0"/>
              <a:t>Summary of Consensus Recommendations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BB76EC-113C-3DF4-D767-78CD1DC741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151586"/>
              </p:ext>
            </p:extLst>
          </p:nvPr>
        </p:nvGraphicFramePr>
        <p:xfrm>
          <a:off x="628650" y="735718"/>
          <a:ext cx="78867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88412200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634822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Society/Organization</a:t>
                      </a:r>
                    </a:p>
                  </a:txBody>
                  <a:tcPr>
                    <a:solidFill>
                      <a:srgbClr val="49220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Recommendation</a:t>
                      </a:r>
                    </a:p>
                  </a:txBody>
                  <a:tcPr>
                    <a:solidFill>
                      <a:srgbClr val="4922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00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Preventive Services Task Force</a:t>
                      </a:r>
                      <a:r>
                        <a:rPr lang="en-US" baseline="30000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Routinely screen </a:t>
                      </a:r>
                      <a:r>
                        <a:rPr lang="en-US" dirty="0"/>
                        <a:t>all pregnant patients for depression during peripartum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76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American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Psychiatric Association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Screen all pregnant patients for mood </a:t>
                      </a:r>
                      <a:r>
                        <a:rPr lang="en-US" u="sng" dirty="0"/>
                        <a:t>and</a:t>
                      </a:r>
                      <a:r>
                        <a:rPr lang="en-US" u="none" dirty="0"/>
                        <a:t> anxiety disorders using a validated screening tool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u="none" dirty="0"/>
                        <a:t>2x during pregnancy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u="none" dirty="0"/>
                        <a:t>1x postpartum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u="none" dirty="0"/>
                        <a:t>1-, 2- and 4-month well-child visits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02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American College of Obstetrics and Gynecology</a:t>
                      </a:r>
                      <a:r>
                        <a:rPr lang="en-US" baseline="30000" dirty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Screen all patients for mood </a:t>
                      </a:r>
                      <a:r>
                        <a:rPr lang="en-US" u="sng" dirty="0"/>
                        <a:t>and</a:t>
                      </a:r>
                      <a:r>
                        <a:rPr lang="en-US" u="none" dirty="0"/>
                        <a:t> anxiety disorders </a:t>
                      </a:r>
                      <a:r>
                        <a:rPr lang="en-US" dirty="0"/>
                        <a:t>before, during, and after pregnancy using a validated screening tool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American Academy of Pediatrics</a:t>
                      </a:r>
                      <a:r>
                        <a:rPr lang="en-US" baseline="30000" dirty="0"/>
                        <a:t>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Screen birth parents for depression at 1-, 2-, 4- and 6-month well-child visits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0944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5DE048-C89E-405E-9793-042990F2A8B0}"/>
              </a:ext>
            </a:extLst>
          </p:cNvPr>
          <p:cNvSpPr txBox="1"/>
          <p:nvPr/>
        </p:nvSpPr>
        <p:spPr>
          <a:xfrm>
            <a:off x="0" y="3941198"/>
            <a:ext cx="9144000" cy="584775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*Note that AAFP has not formalized its recommendations but supports evidence-based guidelines, including from USPSTF.</a:t>
            </a:r>
            <a:r>
              <a:rPr lang="en-US" sz="1600" baseline="30000" dirty="0"/>
              <a:t>5</a:t>
            </a:r>
            <a:r>
              <a:rPr lang="en-US" sz="1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3FBEA-2C2B-33E0-0728-DED0ECD7CB5F}"/>
              </a:ext>
            </a:extLst>
          </p:cNvPr>
          <p:cNvSpPr txBox="1"/>
          <p:nvPr/>
        </p:nvSpPr>
        <p:spPr>
          <a:xfrm>
            <a:off x="3114136" y="4525973"/>
            <a:ext cx="60298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i="0" dirty="0"/>
              <a:t>AAFP, American Academy of Family Physicians; USPSTF, United States Preventive Services Task Force</a:t>
            </a:r>
          </a:p>
          <a:p>
            <a:r>
              <a:rPr lang="en-US" sz="750" i="0" dirty="0"/>
              <a:t>1. USPSTF.</a:t>
            </a:r>
            <a:r>
              <a:rPr lang="en-US" sz="750" dirty="0"/>
              <a:t> </a:t>
            </a:r>
            <a:r>
              <a:rPr lang="en-US" sz="750" i="1" dirty="0"/>
              <a:t>JAMA</a:t>
            </a:r>
            <a:r>
              <a:rPr lang="en-US" sz="750" dirty="0"/>
              <a:t> 2023;329(23):2057-2067; 2. APA. 2018. https://www.psychiatry.org/getattachment/c5db4e7b-6405-4655-aecb-bc79d5efb4ea/Position-Screening-and-Treatment-Mood-Anxiety-Disorders-During-Pregnancy-Postpartum.pdf</a:t>
            </a:r>
            <a:r>
              <a:rPr lang="en-US" sz="750" i="0" dirty="0"/>
              <a:t>; 3. </a:t>
            </a:r>
            <a:r>
              <a:rPr lang="en-US" sz="750" dirty="0"/>
              <a:t>ACOG. </a:t>
            </a:r>
            <a:r>
              <a:rPr lang="en-US" sz="750" i="1" dirty="0"/>
              <a:t>Obstet Gynecol. </a:t>
            </a:r>
            <a:r>
              <a:rPr lang="en-US" sz="750" i="0" dirty="0"/>
              <a:t>2023;141(6):1232-1261. 4. Earls YF et al. </a:t>
            </a:r>
            <a:r>
              <a:rPr lang="en-US" sz="750" i="1" dirty="0"/>
              <a:t>Pediatrics. </a:t>
            </a:r>
            <a:r>
              <a:rPr lang="en-US" sz="750" i="0" dirty="0"/>
              <a:t>2019;143(1):e20183259; 5. </a:t>
            </a:r>
            <a:r>
              <a:rPr lang="en-US" altLang="en-US" sz="750" spc="-8" dirty="0">
                <a:solidFill>
                  <a:schemeClr val="tx1"/>
                </a:solidFill>
              </a:rPr>
              <a:t>Justesen K, et al. </a:t>
            </a:r>
            <a:r>
              <a:rPr lang="en-US" altLang="en-US" sz="750" i="1" spc="-8" dirty="0">
                <a:solidFill>
                  <a:schemeClr val="tx1"/>
                </a:solidFill>
              </a:rPr>
              <a:t>Am Fam Physician </a:t>
            </a:r>
            <a:r>
              <a:rPr lang="en-US" altLang="en-US" sz="750" spc="-8" dirty="0">
                <a:solidFill>
                  <a:schemeClr val="tx1"/>
                </a:solidFill>
              </a:rPr>
              <a:t>2023;108(3):267-273.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12458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34C9-4EFF-4D97-B427-E35E9821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USPSTF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4EC7-4F83-048E-002E-BCC950777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56411"/>
            <a:ext cx="7886700" cy="1776310"/>
          </a:xfrm>
        </p:spPr>
        <p:txBody>
          <a:bodyPr>
            <a:normAutofit/>
          </a:bodyPr>
          <a:lstStyle/>
          <a:p>
            <a:r>
              <a:rPr lang="en-US" sz="2400" dirty="0"/>
              <a:t>Provide intervention or refer patients for evidence-based diagnosis and care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C33C3-E757-631F-C7C0-0A73E17C543C}"/>
              </a:ext>
            </a:extLst>
          </p:cNvPr>
          <p:cNvSpPr/>
          <p:nvPr/>
        </p:nvSpPr>
        <p:spPr>
          <a:xfrm>
            <a:off x="628649" y="1177381"/>
            <a:ext cx="7958001" cy="1496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The USPSTF recommends that all adults, including those who are pregnant or postpartum, be screened for depression.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(Grade B recommendation*)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18264-AE46-6EE0-F8AD-DF28A2342695}"/>
              </a:ext>
            </a:extLst>
          </p:cNvPr>
          <p:cNvSpPr txBox="1"/>
          <p:nvPr/>
        </p:nvSpPr>
        <p:spPr>
          <a:xfrm>
            <a:off x="3071005" y="4500324"/>
            <a:ext cx="6072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0" dirty="0"/>
              <a:t>*Grade B recommendation: USPSTF recommends the service with either high certainty </a:t>
            </a:r>
            <a:r>
              <a:rPr lang="en-US" sz="900" dirty="0"/>
              <a:t>of moderate benefit</a:t>
            </a:r>
            <a:r>
              <a:rPr lang="en-US" sz="900" i="0" dirty="0"/>
              <a:t> or moderate certainty </a:t>
            </a:r>
            <a:r>
              <a:rPr lang="en-US" sz="900" dirty="0"/>
              <a:t>of moderate to substantial benefit</a:t>
            </a:r>
          </a:p>
          <a:p>
            <a:r>
              <a:rPr lang="en-US" sz="900" i="0" dirty="0"/>
              <a:t>USPSTF</a:t>
            </a:r>
            <a:r>
              <a:rPr lang="en-US" sz="900" dirty="0"/>
              <a:t>, </a:t>
            </a:r>
            <a:r>
              <a:rPr lang="en-US" sz="900" i="0" dirty="0"/>
              <a:t>United States Preventive Services Task Force </a:t>
            </a:r>
          </a:p>
          <a:p>
            <a:r>
              <a:rPr lang="en-US" sz="900" dirty="0"/>
              <a:t>USPSTF. </a:t>
            </a:r>
            <a:r>
              <a:rPr lang="en-US" sz="900" i="1" dirty="0"/>
              <a:t>JAMA </a:t>
            </a:r>
            <a:r>
              <a:rPr lang="en-US" sz="900" dirty="0"/>
              <a:t>2023;329(23):2057-2067.</a:t>
            </a:r>
            <a:endParaRPr lang="en-US" sz="900" i="0" dirty="0"/>
          </a:p>
        </p:txBody>
      </p:sp>
    </p:spTree>
    <p:extLst>
      <p:ext uri="{BB962C8B-B14F-4D97-AF65-F5344CB8AC3E}">
        <p14:creationId xmlns:p14="http://schemas.microsoft.com/office/powerpoint/2010/main" val="424815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0BE8E-70B6-7690-3B25-51BEF946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APA Recommendations: A Deeper Dive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B4EA3-242B-1451-40DF-69FD94707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5" y="1268015"/>
            <a:ext cx="8287351" cy="3240867"/>
          </a:xfrm>
        </p:spPr>
        <p:txBody>
          <a:bodyPr>
            <a:normAutofit/>
          </a:bodyPr>
          <a:lstStyle/>
          <a:p>
            <a:r>
              <a:rPr lang="en-US" sz="2400" dirty="0"/>
              <a:t>Note suicidal thoughts and behaviors</a:t>
            </a:r>
          </a:p>
          <a:p>
            <a:r>
              <a:rPr lang="en-US" sz="2400" dirty="0"/>
              <a:t>Diagnose MDE</a:t>
            </a:r>
          </a:p>
          <a:p>
            <a:r>
              <a:rPr lang="en-US" sz="2400" dirty="0"/>
              <a:t>Screen for other psychiatric disorders</a:t>
            </a:r>
          </a:p>
          <a:p>
            <a:pPr lvl="1"/>
            <a:r>
              <a:rPr lang="en-US" dirty="0"/>
              <a:t>Bipolar disorder</a:t>
            </a:r>
          </a:p>
          <a:p>
            <a:pPr lvl="1"/>
            <a:r>
              <a:rPr lang="en-US" dirty="0"/>
              <a:t>GAD</a:t>
            </a:r>
          </a:p>
          <a:p>
            <a:pPr lvl="1"/>
            <a:r>
              <a:rPr lang="en-US" dirty="0"/>
              <a:t>OCD</a:t>
            </a:r>
          </a:p>
          <a:p>
            <a:pPr lvl="1"/>
            <a:r>
              <a:rPr lang="en-US" dirty="0"/>
              <a:t>PTSD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834D1-DEBB-F097-9255-6AA3614A6418}"/>
              </a:ext>
            </a:extLst>
          </p:cNvPr>
          <p:cNvSpPr txBox="1"/>
          <p:nvPr/>
        </p:nvSpPr>
        <p:spPr>
          <a:xfrm>
            <a:off x="3071005" y="4472331"/>
            <a:ext cx="5874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0" dirty="0"/>
              <a:t>APA, American Psychiatric Association; MDE, major depressive episode; GAD</a:t>
            </a:r>
            <a:r>
              <a:rPr lang="en-US" sz="800" dirty="0"/>
              <a:t>,</a:t>
            </a:r>
            <a:r>
              <a:rPr lang="en-US" sz="800" i="0" dirty="0"/>
              <a:t> generalized anxiety disorder; OCD, obsessive compulsive disorder; PTSD</a:t>
            </a:r>
            <a:r>
              <a:rPr lang="en-US" sz="800" dirty="0"/>
              <a:t>,</a:t>
            </a:r>
            <a:r>
              <a:rPr lang="en-US" sz="800" i="0" dirty="0"/>
              <a:t> post-traumati</a:t>
            </a:r>
            <a:r>
              <a:rPr lang="en-US" sz="800" dirty="0"/>
              <a:t>c stress disorder</a:t>
            </a:r>
            <a:endParaRPr lang="en-US" sz="800" i="0" dirty="0"/>
          </a:p>
          <a:p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Moore Simas TA, et al. </a:t>
            </a:r>
            <a:r>
              <a:rPr lang="da-DK" sz="800" i="1" dirty="0">
                <a:ea typeface="Tahoma" panose="020B0604030504040204" pitchFamily="34" charset="0"/>
                <a:cs typeface="Tahoma" panose="020B0604030504040204" pitchFamily="34" charset="0"/>
              </a:rPr>
              <a:t>JAMA. </a:t>
            </a:r>
            <a:r>
              <a:rPr lang="da-DK" sz="800" dirty="0">
                <a:ea typeface="Tahoma" panose="020B0604030504040204" pitchFamily="34" charset="0"/>
                <a:cs typeface="Tahoma" panose="020B0604030504040204" pitchFamily="34" charset="0"/>
              </a:rPr>
              <a:t>2023;330(23):2295-2296; </a:t>
            </a:r>
            <a:r>
              <a:rPr lang="en-US" sz="800" dirty="0"/>
              <a:t>APA. 2018. https://www.psychiatry.org/getattachment/c5db4e7b-6405-4655-aecb-bc79d5efb4ea/Position-Screening-and-Treatment-Mood-Anxiety-Disorders-During-Pregnancy-Postpartum.pdf</a:t>
            </a:r>
          </a:p>
        </p:txBody>
      </p:sp>
    </p:spTree>
    <p:extLst>
      <p:ext uri="{BB962C8B-B14F-4D97-AF65-F5344CB8AC3E}">
        <p14:creationId xmlns:p14="http://schemas.microsoft.com/office/powerpoint/2010/main" val="260013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52" y="161032"/>
            <a:ext cx="8262339" cy="994172"/>
          </a:xfrm>
        </p:spPr>
        <p:txBody>
          <a:bodyPr>
            <a:normAutofit/>
          </a:bodyPr>
          <a:lstStyle/>
          <a:p>
            <a:r>
              <a:rPr lang="en-US" altLang="x-none" dirty="0"/>
              <a:t>Screening for PPD Is Important</a:t>
            </a:r>
            <a:r>
              <a:rPr lang="en-US" altLang="x-none" baseline="30000" dirty="0"/>
              <a:t>1,2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2514" y="2418351"/>
            <a:ext cx="4551303" cy="1814267"/>
          </a:xfrm>
        </p:spPr>
        <p:txBody>
          <a:bodyPr>
            <a:noAutofit/>
          </a:bodyPr>
          <a:lstStyle/>
          <a:p>
            <a:r>
              <a:rPr lang="en-US" altLang="x-none" sz="2000" dirty="0"/>
              <a:t>14% screened positive for PPD, with EPDS scores ≥10</a:t>
            </a:r>
          </a:p>
          <a:p>
            <a:pPr>
              <a:buClr>
                <a:schemeClr val="tx1"/>
              </a:buClr>
            </a:pPr>
            <a:r>
              <a:rPr lang="en-US" altLang="x-none" sz="2000" dirty="0"/>
              <a:t>Nearly 20% had self-harm ideation</a:t>
            </a:r>
          </a:p>
          <a:p>
            <a:pPr>
              <a:buClr>
                <a:schemeClr val="tx1"/>
              </a:buClr>
            </a:pPr>
            <a:r>
              <a:rPr lang="en-US" altLang="x-none" sz="2000" dirty="0"/>
              <a:t>22.6% of screen-positive participants had bipolar disorder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F77306-CE3A-BA3E-1ED2-89FDCB81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6345" y="4491618"/>
            <a:ext cx="5433565" cy="24009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PPD, postpartum depression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1. Wisner KL, et al. </a:t>
            </a:r>
            <a:r>
              <a:rPr lang="en-US" i="1" dirty="0">
                <a:solidFill>
                  <a:schemeClr val="tx1"/>
                </a:solidFill>
              </a:rPr>
              <a:t>JAMA Psychiatry</a:t>
            </a:r>
            <a:r>
              <a:rPr lang="en-US" dirty="0">
                <a:solidFill>
                  <a:schemeClr val="tx1"/>
                </a:solidFill>
              </a:rPr>
              <a:t>. 2013;70(5):490-498; 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D2F390-47CC-A5B9-DF5C-05FD0ED138FD}"/>
              </a:ext>
            </a:extLst>
          </p:cNvPr>
          <p:cNvSpPr/>
          <p:nvPr/>
        </p:nvSpPr>
        <p:spPr>
          <a:xfrm>
            <a:off x="4159419" y="1011583"/>
            <a:ext cx="4551303" cy="11908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 study of 10,000 women who completed the Edinburgh Postnatal Depression Scale 4 to 6 weeks postpartum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B6FF3E-EF9B-5DD4-285F-4814CF5E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328197"/>
              </p:ext>
            </p:extLst>
          </p:nvPr>
        </p:nvGraphicFramePr>
        <p:xfrm>
          <a:off x="-21079" y="1387565"/>
          <a:ext cx="4138862" cy="316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F3907C-8423-EB19-75D4-7C73EFBAEA78}"/>
              </a:ext>
            </a:extLst>
          </p:cNvPr>
          <p:cNvSpPr txBox="1"/>
          <p:nvPr/>
        </p:nvSpPr>
        <p:spPr>
          <a:xfrm>
            <a:off x="1008994" y="970538"/>
            <a:ext cx="208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Onset of Depression</a:t>
            </a:r>
          </a:p>
        </p:txBody>
      </p:sp>
    </p:spTree>
    <p:extLst>
      <p:ext uri="{BB962C8B-B14F-4D97-AF65-F5344CB8AC3E}">
        <p14:creationId xmlns:p14="http://schemas.microsoft.com/office/powerpoint/2010/main" val="271885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309-940F-1B64-77F3-5012AD36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Screening Tools: EPDS &amp; PHQ-9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0814A-95E2-044D-2482-0149C56E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18603"/>
            <a:ext cx="7886700" cy="707887"/>
          </a:xfrm>
        </p:spPr>
        <p:txBody>
          <a:bodyPr>
            <a:normAutofit/>
          </a:bodyPr>
          <a:lstStyle/>
          <a:p>
            <a:r>
              <a:rPr lang="en-US" sz="2000" dirty="0"/>
              <a:t>Both assess suicidality in final 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A597E-59C6-C9EF-FDEE-7F5973D23C0F}"/>
              </a:ext>
            </a:extLst>
          </p:cNvPr>
          <p:cNvSpPr txBox="1"/>
          <p:nvPr/>
        </p:nvSpPr>
        <p:spPr>
          <a:xfrm>
            <a:off x="2984739" y="4435614"/>
            <a:ext cx="6219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800" spc="-8" dirty="0">
                <a:solidFill>
                  <a:schemeClr val="tx1"/>
                </a:solidFill>
              </a:rPr>
              <a:t>AAFP, American Academy of Family Physicians; AAP, American Academy of Psychiatry; ACOG, American College of Obstetrics and Gynecology; APA, American Psychiatric Association; EPDS, Edinburgh Postnatal Depression Scale; PHQ-9, Patient Health Questionnaire-9; USPSTF, United States Preventive Services Task Force </a:t>
            </a:r>
          </a:p>
          <a:p>
            <a:r>
              <a:rPr lang="en-US" altLang="en-US" sz="800" spc="-8" dirty="0">
                <a:solidFill>
                  <a:schemeClr val="tx1"/>
                </a:solidFill>
              </a:rPr>
              <a:t>Justesen K, et al. </a:t>
            </a:r>
            <a:r>
              <a:rPr lang="en-US" altLang="en-US" sz="800" i="1" spc="-8" dirty="0">
                <a:solidFill>
                  <a:schemeClr val="tx1"/>
                </a:solidFill>
              </a:rPr>
              <a:t>Am Fam Physician </a:t>
            </a:r>
            <a:r>
              <a:rPr lang="en-US" altLang="en-US" sz="800" spc="-8" dirty="0">
                <a:solidFill>
                  <a:schemeClr val="tx1"/>
                </a:solidFill>
              </a:rPr>
              <a:t>2023;108(3):267-273; </a:t>
            </a:r>
            <a:r>
              <a:rPr lang="en-US" sz="800" dirty="0"/>
              <a:t>APA. 2018. https://www.psychiatry.org/getattachment/c5db4e7b-6405-4655-aecb-bc79d5efb4ea/Position-Screening-and-Treatment-Mood-Anxiety-Disorders-During-Pregnancy-Postpartum.pdf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4EEBFB-6BC6-5A27-BEBB-8D0C213E66B9}"/>
              </a:ext>
            </a:extLst>
          </p:cNvPr>
          <p:cNvSpPr/>
          <p:nvPr/>
        </p:nvSpPr>
        <p:spPr>
          <a:xfrm>
            <a:off x="551648" y="1570718"/>
            <a:ext cx="7807984" cy="1020967"/>
          </a:xfrm>
          <a:prstGeom prst="round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Endorsed in multiple guidelines –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USPSTF, APA, ACOG, AAFP, AAP</a:t>
            </a:r>
          </a:p>
        </p:txBody>
      </p:sp>
    </p:spTree>
    <p:extLst>
      <p:ext uri="{BB962C8B-B14F-4D97-AF65-F5344CB8AC3E}">
        <p14:creationId xmlns:p14="http://schemas.microsoft.com/office/powerpoint/2010/main" val="656111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54206</TotalTime>
  <Words>4646</Words>
  <Application>Microsoft Office PowerPoint</Application>
  <PresentationFormat>On-screen Show (16:9)</PresentationFormat>
  <Paragraphs>546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Corbel</vt:lpstr>
      <vt:lpstr>Sabon</vt:lpstr>
      <vt:lpstr>Symbol</vt:lpstr>
      <vt:lpstr>Tahoma</vt:lpstr>
      <vt:lpstr>Times New Roman</vt:lpstr>
      <vt:lpstr>Office Theme</vt:lpstr>
      <vt:lpstr>PowerPoint Presentation</vt:lpstr>
      <vt:lpstr>Depression During and After Pregnancy Is Common</vt:lpstr>
      <vt:lpstr>Postpartum Depression Impacts Mothers, Babies and Families</vt:lpstr>
      <vt:lpstr>Potential Effects of Unrecognized and Un- and Under-Treated Depression During Pregnancy1</vt:lpstr>
      <vt:lpstr>Summary of Consensus Recommendations</vt:lpstr>
      <vt:lpstr>USPSTF Recommendations</vt:lpstr>
      <vt:lpstr>APA Recommendations: A Deeper Dive</vt:lpstr>
      <vt:lpstr>Screening for PPD Is Important1,2</vt:lpstr>
      <vt:lpstr>Screening Tools: EPDS &amp; PHQ-9</vt:lpstr>
      <vt:lpstr>Edinburgh Postnatal Depression Scale</vt:lpstr>
      <vt:lpstr>Screening Goes Beyond Depression1,2,3</vt:lpstr>
      <vt:lpstr>Mood Disorder Questionnaire</vt:lpstr>
      <vt:lpstr>Who Should Screen, and When?</vt:lpstr>
      <vt:lpstr>Use DSM-5 Criteria to Confirm MDE Diagnosis</vt:lpstr>
      <vt:lpstr>Risk Factors = Prompt Screening and Early Intervention</vt:lpstr>
      <vt:lpstr>Overcoming Barriers in Diagnosis and Beyond</vt:lpstr>
      <vt:lpstr>Overview of Evidence-Based Treatment Options</vt:lpstr>
      <vt:lpstr>Treatment Approach Based on Severity</vt:lpstr>
      <vt:lpstr>Key Treatment Goal:  Minimize Risk While Treating to Remission</vt:lpstr>
      <vt:lpstr>The Collaborative Care Model</vt:lpstr>
      <vt:lpstr>Meta-Analysis and Systematic Review: SSRIs</vt:lpstr>
      <vt:lpstr>Risk During Pregnancy More Likely Related to MDE Than Medications</vt:lpstr>
      <vt:lpstr>SSRIs and Teratogenicity</vt:lpstr>
      <vt:lpstr>SSRIs and Other Pregnancy Complications</vt:lpstr>
      <vt:lpstr>No Documented Association of SSRIs and Persistent Pulmonary Hypertension of the Newborn (PPHN)</vt:lpstr>
      <vt:lpstr>SSRIs and Poor Neonatal Adaptation</vt:lpstr>
      <vt:lpstr>New PPD Therapy Considerations: Allopregnanolone Variations Across Pregnancy and Postpartum</vt:lpstr>
      <vt:lpstr>Neuroactive Steroid Binding Sites on GABA-A Receptor1,2</vt:lpstr>
      <vt:lpstr>HPA Hyperactivity in PPD/MDD</vt:lpstr>
      <vt:lpstr>Brexanolone IV: 3 Placebo-Controlled Randomized Controlled Trials in Postpartum Depression (Hummingbird)</vt:lpstr>
      <vt:lpstr>Brexanolone: Change From Baseline HAMD-17 Total Score</vt:lpstr>
      <vt:lpstr>Zuranolone: Placebo-Controlled Randomized Controlled Trial in Postpartum Depression (ROBIN)</vt:lpstr>
      <vt:lpstr>Zuranolone: Placebo-Controlled Randomized Controlled Trial in Postpartum Depression (SKYLARK)</vt:lpstr>
      <vt:lpstr>Zuranolone  SKYLARK Trial: Change in HAMD-17 Total Score From Baseline</vt:lpstr>
      <vt:lpstr>PowerPoint Presentation</vt:lpstr>
      <vt:lpstr>General Guidelines and Clinical Pearls</vt:lpstr>
      <vt:lpstr>General Guidelines and Clinical Pearls: During Pregnancy</vt:lpstr>
      <vt:lpstr>General Guidelines and Clinical Pearls:  Beyond Pregnancy</vt:lpstr>
      <vt:lpstr>Case 1: Christine</vt:lpstr>
      <vt:lpstr>Christine, Continued</vt:lpstr>
      <vt:lpstr>PowerPoint Presentation</vt:lpstr>
      <vt:lpstr>Case 2: Nitya</vt:lpstr>
      <vt:lpstr>PowerPoint Presentation</vt:lpstr>
      <vt:lpstr>Nitya, continued</vt:lpstr>
      <vt:lpstr>Case 3: Ugochi</vt:lpstr>
      <vt:lpstr>PowerPoint Presentation</vt:lpstr>
      <vt:lpstr>Ugochi, continued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Frédéric Pothier</dc:creator>
  <cp:lastModifiedBy>Suellen Evavold</cp:lastModifiedBy>
  <cp:revision>513</cp:revision>
  <cp:lastPrinted>2024-04-17T12:41:00Z</cp:lastPrinted>
  <dcterms:created xsi:type="dcterms:W3CDTF">2023-11-28T20:19:48Z</dcterms:created>
  <dcterms:modified xsi:type="dcterms:W3CDTF">2024-05-14T20:49:32Z</dcterms:modified>
</cp:coreProperties>
</file>